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9" r:id="rId6"/>
    <p:sldId id="273" r:id="rId7"/>
    <p:sldId id="274" r:id="rId8"/>
    <p:sldId id="275" r:id="rId9"/>
    <p:sldId id="271" r:id="rId10"/>
    <p:sldId id="261" r:id="rId11"/>
    <p:sldId id="276" r:id="rId12"/>
    <p:sldId id="277" r:id="rId13"/>
    <p:sldId id="278" r:id="rId14"/>
    <p:sldId id="279" r:id="rId15"/>
    <p:sldId id="280" r:id="rId16"/>
    <p:sldId id="281" r:id="rId17"/>
    <p:sldId id="282" r:id="rId18"/>
    <p:sldId id="283" r:id="rId19"/>
    <p:sldId id="284" r:id="rId20"/>
    <p:sldId id="285" r:id="rId21"/>
    <p:sldId id="286" r:id="rId22"/>
    <p:sldId id="287" r:id="rId23"/>
    <p:sldId id="288" r:id="rId24"/>
    <p:sldId id="305" r:id="rId25"/>
    <p:sldId id="304" r:id="rId26"/>
    <p:sldId id="289" r:id="rId27"/>
    <p:sldId id="290" r:id="rId28"/>
    <p:sldId id="291" r:id="rId29"/>
    <p:sldId id="292" r:id="rId30"/>
    <p:sldId id="293" r:id="rId31"/>
    <p:sldId id="294" r:id="rId32"/>
    <p:sldId id="295" r:id="rId33"/>
    <p:sldId id="296" r:id="rId34"/>
    <p:sldId id="297" r:id="rId35"/>
    <p:sldId id="298" r:id="rId36"/>
    <p:sldId id="299" r:id="rId37"/>
    <p:sldId id="306" r:id="rId38"/>
    <p:sldId id="300" r:id="rId39"/>
    <p:sldId id="301" r:id="rId40"/>
    <p:sldId id="307" r:id="rId41"/>
    <p:sldId id="308" r:id="rId42"/>
    <p:sldId id="302" r:id="rId43"/>
    <p:sldId id="303" r:id="rId44"/>
    <p:sldId id="309" r:id="rId45"/>
    <p:sldId id="310" r:id="rId46"/>
    <p:sldId id="31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7" d="100"/>
          <a:sy n="97" d="100"/>
        </p:scale>
        <p:origin x="96" y="11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C9723-3E50-484C-B299-DC108A552076}"/>
              </a:ext>
            </a:extLst>
          </p:cNvPr>
          <p:cNvSpPr>
            <a:spLocks noGrp="1"/>
          </p:cNvSpPr>
          <p:nvPr>
            <p:ph type="ctrTitle"/>
          </p:nvPr>
        </p:nvSpPr>
        <p:spPr>
          <a:xfrm>
            <a:off x="1524000" y="1504751"/>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7C0D8B-2D24-4A5E-89D2-F3EA25FECC95}"/>
              </a:ext>
            </a:extLst>
          </p:cNvPr>
          <p:cNvSpPr>
            <a:spLocks noGrp="1"/>
          </p:cNvSpPr>
          <p:nvPr>
            <p:ph type="subTitle" idx="1"/>
          </p:nvPr>
        </p:nvSpPr>
        <p:spPr>
          <a:xfrm>
            <a:off x="1524000" y="398442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42D444-C8E0-47C9-A118-780FC454AC0B}"/>
              </a:ext>
            </a:extLst>
          </p:cNvPr>
          <p:cNvSpPr>
            <a:spLocks noGrp="1"/>
          </p:cNvSpPr>
          <p:nvPr>
            <p:ph type="dt" sz="half" idx="10"/>
          </p:nvPr>
        </p:nvSpPr>
        <p:spPr>
          <a:xfrm>
            <a:off x="838200" y="6263045"/>
            <a:ext cx="2743200" cy="365125"/>
          </a:xfrm>
        </p:spPr>
        <p:txBody>
          <a:bodyPr/>
          <a:lstStyle/>
          <a:p>
            <a:fld id="{B701AD3A-2DF5-438C-A6BA-6914AC8F4C07}" type="datetimeFigureOut">
              <a:rPr lang="en-US" smtClean="0"/>
              <a:pPr/>
              <a:t>6/28/2022</a:t>
            </a:fld>
            <a:endParaRPr lang="en-US"/>
          </a:p>
        </p:txBody>
      </p:sp>
      <p:sp>
        <p:nvSpPr>
          <p:cNvPr id="5" name="Footer Placeholder 4">
            <a:extLst>
              <a:ext uri="{FF2B5EF4-FFF2-40B4-BE49-F238E27FC236}">
                <a16:creationId xmlns:a16="http://schemas.microsoft.com/office/drawing/2014/main" id="{9CBB3B28-63CA-462E-9B44-32D9A7B8544C}"/>
              </a:ext>
            </a:extLst>
          </p:cNvPr>
          <p:cNvSpPr>
            <a:spLocks noGrp="1"/>
          </p:cNvSpPr>
          <p:nvPr>
            <p:ph type="ftr" sz="quarter" idx="11"/>
          </p:nvPr>
        </p:nvSpPr>
        <p:spPr>
          <a:xfrm>
            <a:off x="4038600" y="6263045"/>
            <a:ext cx="4114800" cy="365125"/>
          </a:xfrm>
        </p:spPr>
        <p:txBody>
          <a:bodyPr/>
          <a:lstStyle/>
          <a:p>
            <a:endParaRPr lang="en-US"/>
          </a:p>
        </p:txBody>
      </p:sp>
      <p:sp>
        <p:nvSpPr>
          <p:cNvPr id="6" name="Slide Number Placeholder 5">
            <a:extLst>
              <a:ext uri="{FF2B5EF4-FFF2-40B4-BE49-F238E27FC236}">
                <a16:creationId xmlns:a16="http://schemas.microsoft.com/office/drawing/2014/main" id="{C23C7511-06E4-4B52-AC42-335CDE247E12}"/>
              </a:ext>
            </a:extLst>
          </p:cNvPr>
          <p:cNvSpPr>
            <a:spLocks noGrp="1"/>
          </p:cNvSpPr>
          <p:nvPr>
            <p:ph type="sldNum" sz="quarter" idx="12"/>
          </p:nvPr>
        </p:nvSpPr>
        <p:spPr>
          <a:xfrm>
            <a:off x="8610600" y="6263045"/>
            <a:ext cx="2743200" cy="365125"/>
          </a:xfrm>
        </p:spPr>
        <p:txBody>
          <a:bodyPr/>
          <a:lstStyle/>
          <a:p>
            <a:fld id="{E59B1249-A609-4F65-8E15-BB1C695A4E42}" type="slidenum">
              <a:rPr lang="en-US" smtClean="0"/>
              <a:pPr/>
              <a:t>‹#›</a:t>
            </a:fld>
            <a:endParaRPr lang="en-US"/>
          </a:p>
        </p:txBody>
      </p:sp>
    </p:spTree>
    <p:extLst>
      <p:ext uri="{BB962C8B-B14F-4D97-AF65-F5344CB8AC3E}">
        <p14:creationId xmlns:p14="http://schemas.microsoft.com/office/powerpoint/2010/main" val="4208062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E1D95-A8E1-49D9-B2CF-40751164F0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FD669D-20C9-4CBE-B07C-8689F6E50D5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B68BE-EE99-4C55-99BF-3C5767A3F94D}"/>
              </a:ext>
            </a:extLst>
          </p:cNvPr>
          <p:cNvSpPr>
            <a:spLocks noGrp="1"/>
          </p:cNvSpPr>
          <p:nvPr>
            <p:ph type="dt" sz="half" idx="10"/>
          </p:nvPr>
        </p:nvSpPr>
        <p:spPr/>
        <p:txBody>
          <a:bodyPr/>
          <a:lstStyle/>
          <a:p>
            <a:fld id="{B701AD3A-2DF5-438C-A6BA-6914AC8F4C07}" type="datetimeFigureOut">
              <a:rPr lang="en-US" smtClean="0"/>
              <a:pPr/>
              <a:t>6/28/2022</a:t>
            </a:fld>
            <a:endParaRPr lang="en-US"/>
          </a:p>
        </p:txBody>
      </p:sp>
      <p:sp>
        <p:nvSpPr>
          <p:cNvPr id="5" name="Footer Placeholder 4">
            <a:extLst>
              <a:ext uri="{FF2B5EF4-FFF2-40B4-BE49-F238E27FC236}">
                <a16:creationId xmlns:a16="http://schemas.microsoft.com/office/drawing/2014/main" id="{DB8B4F29-132F-4D93-8CF3-BFBE7ED27A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AB2826-7614-4E3E-A6E9-EB121B760486}"/>
              </a:ext>
            </a:extLst>
          </p:cNvPr>
          <p:cNvSpPr>
            <a:spLocks noGrp="1"/>
          </p:cNvSpPr>
          <p:nvPr>
            <p:ph type="sldNum" sz="quarter" idx="12"/>
          </p:nvPr>
        </p:nvSpPr>
        <p:spPr/>
        <p:txBody>
          <a:bodyPr/>
          <a:lstStyle/>
          <a:p>
            <a:fld id="{E59B1249-A609-4F65-8E15-BB1C695A4E42}" type="slidenum">
              <a:rPr lang="en-US" smtClean="0"/>
              <a:pPr/>
              <a:t>‹#›</a:t>
            </a:fld>
            <a:endParaRPr lang="en-US"/>
          </a:p>
        </p:txBody>
      </p:sp>
    </p:spTree>
    <p:extLst>
      <p:ext uri="{BB962C8B-B14F-4D97-AF65-F5344CB8AC3E}">
        <p14:creationId xmlns:p14="http://schemas.microsoft.com/office/powerpoint/2010/main" val="3717234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922E94-7C93-4BEA-8890-1787FD12ED77}"/>
              </a:ext>
            </a:extLst>
          </p:cNvPr>
          <p:cNvSpPr>
            <a:spLocks noGrp="1"/>
          </p:cNvSpPr>
          <p:nvPr>
            <p:ph type="title" orient="vert"/>
          </p:nvPr>
        </p:nvSpPr>
        <p:spPr>
          <a:xfrm>
            <a:off x="8724900" y="1562793"/>
            <a:ext cx="2628900" cy="461417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2476EA-E151-4952-9FC7-D7D2F6F8D994}"/>
              </a:ext>
            </a:extLst>
          </p:cNvPr>
          <p:cNvSpPr>
            <a:spLocks noGrp="1"/>
          </p:cNvSpPr>
          <p:nvPr>
            <p:ph type="body" orient="vert" idx="1"/>
          </p:nvPr>
        </p:nvSpPr>
        <p:spPr>
          <a:xfrm>
            <a:off x="838200" y="1562793"/>
            <a:ext cx="7734300" cy="461417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B31422F-3C37-4326-9864-CD36D3EE8CDF}"/>
              </a:ext>
            </a:extLst>
          </p:cNvPr>
          <p:cNvSpPr>
            <a:spLocks noGrp="1"/>
          </p:cNvSpPr>
          <p:nvPr>
            <p:ph type="dt" sz="half" idx="10"/>
          </p:nvPr>
        </p:nvSpPr>
        <p:spPr/>
        <p:txBody>
          <a:bodyPr/>
          <a:lstStyle/>
          <a:p>
            <a:fld id="{B701AD3A-2DF5-438C-A6BA-6914AC8F4C07}" type="datetimeFigureOut">
              <a:rPr lang="en-US" smtClean="0"/>
              <a:pPr/>
              <a:t>6/28/2022</a:t>
            </a:fld>
            <a:endParaRPr lang="en-US"/>
          </a:p>
        </p:txBody>
      </p:sp>
      <p:sp>
        <p:nvSpPr>
          <p:cNvPr id="5" name="Footer Placeholder 4">
            <a:extLst>
              <a:ext uri="{FF2B5EF4-FFF2-40B4-BE49-F238E27FC236}">
                <a16:creationId xmlns:a16="http://schemas.microsoft.com/office/drawing/2014/main" id="{10A7AC82-9E78-463B-B9B0-6119053AA8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7EB91-2722-4BF0-B76D-1B7DB4AD1CE8}"/>
              </a:ext>
            </a:extLst>
          </p:cNvPr>
          <p:cNvSpPr>
            <a:spLocks noGrp="1"/>
          </p:cNvSpPr>
          <p:nvPr>
            <p:ph type="sldNum" sz="quarter" idx="12"/>
          </p:nvPr>
        </p:nvSpPr>
        <p:spPr/>
        <p:txBody>
          <a:bodyPr/>
          <a:lstStyle/>
          <a:p>
            <a:fld id="{E59B1249-A609-4F65-8E15-BB1C695A4E42}" type="slidenum">
              <a:rPr lang="en-US" smtClean="0"/>
              <a:pPr/>
              <a:t>‹#›</a:t>
            </a:fld>
            <a:endParaRPr lang="en-US"/>
          </a:p>
        </p:txBody>
      </p:sp>
    </p:spTree>
    <p:extLst>
      <p:ext uri="{BB962C8B-B14F-4D97-AF65-F5344CB8AC3E}">
        <p14:creationId xmlns:p14="http://schemas.microsoft.com/office/powerpoint/2010/main" val="1915295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8F75-E7C8-4C54-9BDE-C653593761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2FAF19-F3D6-4761-A583-2B6DE943F8B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AB8170-2FCA-4B9F-A70F-E1B3FDAF0E32}"/>
              </a:ext>
            </a:extLst>
          </p:cNvPr>
          <p:cNvSpPr>
            <a:spLocks noGrp="1"/>
          </p:cNvSpPr>
          <p:nvPr>
            <p:ph type="dt" sz="half" idx="10"/>
          </p:nvPr>
        </p:nvSpPr>
        <p:spPr/>
        <p:txBody>
          <a:bodyPr/>
          <a:lstStyle/>
          <a:p>
            <a:fld id="{B701AD3A-2DF5-438C-A6BA-6914AC8F4C07}" type="datetimeFigureOut">
              <a:rPr lang="en-US" smtClean="0"/>
              <a:pPr/>
              <a:t>6/28/2022</a:t>
            </a:fld>
            <a:endParaRPr lang="en-US"/>
          </a:p>
        </p:txBody>
      </p:sp>
      <p:sp>
        <p:nvSpPr>
          <p:cNvPr id="5" name="Footer Placeholder 4">
            <a:extLst>
              <a:ext uri="{FF2B5EF4-FFF2-40B4-BE49-F238E27FC236}">
                <a16:creationId xmlns:a16="http://schemas.microsoft.com/office/drawing/2014/main" id="{2C9CDC42-7228-452D-8875-5A33E36B1F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23A17D-7727-47A2-A804-B5CB4686CF64}"/>
              </a:ext>
            </a:extLst>
          </p:cNvPr>
          <p:cNvSpPr>
            <a:spLocks noGrp="1"/>
          </p:cNvSpPr>
          <p:nvPr>
            <p:ph type="sldNum" sz="quarter" idx="12"/>
          </p:nvPr>
        </p:nvSpPr>
        <p:spPr/>
        <p:txBody>
          <a:bodyPr/>
          <a:lstStyle/>
          <a:p>
            <a:fld id="{E59B1249-A609-4F65-8E15-BB1C695A4E42}" type="slidenum">
              <a:rPr lang="en-US" smtClean="0"/>
              <a:pPr/>
              <a:t>‹#›</a:t>
            </a:fld>
            <a:endParaRPr lang="en-US"/>
          </a:p>
        </p:txBody>
      </p:sp>
    </p:spTree>
    <p:extLst>
      <p:ext uri="{BB962C8B-B14F-4D97-AF65-F5344CB8AC3E}">
        <p14:creationId xmlns:p14="http://schemas.microsoft.com/office/powerpoint/2010/main" val="1224063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7EAAE-976B-4855-8FA2-DFD6EB2F4D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C3929F-20AA-4396-B2D2-DC33A4DB29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2AFE64E-405B-421B-B4CB-3F8EF503E08A}"/>
              </a:ext>
            </a:extLst>
          </p:cNvPr>
          <p:cNvSpPr>
            <a:spLocks noGrp="1"/>
          </p:cNvSpPr>
          <p:nvPr>
            <p:ph type="dt" sz="half" idx="10"/>
          </p:nvPr>
        </p:nvSpPr>
        <p:spPr/>
        <p:txBody>
          <a:bodyPr/>
          <a:lstStyle/>
          <a:p>
            <a:fld id="{B701AD3A-2DF5-438C-A6BA-6914AC8F4C07}" type="datetimeFigureOut">
              <a:rPr lang="en-US" smtClean="0"/>
              <a:pPr/>
              <a:t>6/28/2022</a:t>
            </a:fld>
            <a:endParaRPr lang="en-US"/>
          </a:p>
        </p:txBody>
      </p:sp>
      <p:sp>
        <p:nvSpPr>
          <p:cNvPr id="5" name="Footer Placeholder 4">
            <a:extLst>
              <a:ext uri="{FF2B5EF4-FFF2-40B4-BE49-F238E27FC236}">
                <a16:creationId xmlns:a16="http://schemas.microsoft.com/office/drawing/2014/main" id="{5B53B570-4987-45B7-BB1B-E0CB70DC80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C36964-23CE-4680-83FC-C262EA7DACBE}"/>
              </a:ext>
            </a:extLst>
          </p:cNvPr>
          <p:cNvSpPr>
            <a:spLocks noGrp="1"/>
          </p:cNvSpPr>
          <p:nvPr>
            <p:ph type="sldNum" sz="quarter" idx="12"/>
          </p:nvPr>
        </p:nvSpPr>
        <p:spPr/>
        <p:txBody>
          <a:bodyPr/>
          <a:lstStyle/>
          <a:p>
            <a:fld id="{E59B1249-A609-4F65-8E15-BB1C695A4E42}" type="slidenum">
              <a:rPr lang="en-US" smtClean="0"/>
              <a:pPr/>
              <a:t>‹#›</a:t>
            </a:fld>
            <a:endParaRPr lang="en-US"/>
          </a:p>
        </p:txBody>
      </p:sp>
    </p:spTree>
    <p:extLst>
      <p:ext uri="{BB962C8B-B14F-4D97-AF65-F5344CB8AC3E}">
        <p14:creationId xmlns:p14="http://schemas.microsoft.com/office/powerpoint/2010/main" val="2314064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05B81-EB35-471B-AC87-A385FD266B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3B95F5-7B5C-40C2-B33E-5A6DA5B744CB}"/>
              </a:ext>
            </a:extLst>
          </p:cNvPr>
          <p:cNvSpPr>
            <a:spLocks noGrp="1"/>
          </p:cNvSpPr>
          <p:nvPr>
            <p:ph sz="half" idx="1"/>
          </p:nvPr>
        </p:nvSpPr>
        <p:spPr>
          <a:xfrm>
            <a:off x="838200" y="2911153"/>
            <a:ext cx="5181600" cy="32658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C251BE-FA44-4DEF-B3C1-A67D54D2615C}"/>
              </a:ext>
            </a:extLst>
          </p:cNvPr>
          <p:cNvSpPr>
            <a:spLocks noGrp="1"/>
          </p:cNvSpPr>
          <p:nvPr>
            <p:ph sz="half" idx="2"/>
          </p:nvPr>
        </p:nvSpPr>
        <p:spPr>
          <a:xfrm>
            <a:off x="6172200" y="2911153"/>
            <a:ext cx="5181600" cy="32658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485E916F-1BE2-40B6-8AE0-2681A4D9B481}"/>
              </a:ext>
            </a:extLst>
          </p:cNvPr>
          <p:cNvSpPr>
            <a:spLocks noGrp="1"/>
          </p:cNvSpPr>
          <p:nvPr>
            <p:ph type="dt" sz="half" idx="10"/>
          </p:nvPr>
        </p:nvSpPr>
        <p:spPr/>
        <p:txBody>
          <a:bodyPr/>
          <a:lstStyle/>
          <a:p>
            <a:fld id="{B701AD3A-2DF5-438C-A6BA-6914AC8F4C07}" type="datetimeFigureOut">
              <a:rPr lang="en-US" smtClean="0"/>
              <a:pPr/>
              <a:t>6/28/2022</a:t>
            </a:fld>
            <a:endParaRPr lang="en-US"/>
          </a:p>
        </p:txBody>
      </p:sp>
      <p:sp>
        <p:nvSpPr>
          <p:cNvPr id="6" name="Footer Placeholder 5">
            <a:extLst>
              <a:ext uri="{FF2B5EF4-FFF2-40B4-BE49-F238E27FC236}">
                <a16:creationId xmlns:a16="http://schemas.microsoft.com/office/drawing/2014/main" id="{31BCDE67-50B4-4039-AF2F-921770B2F6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05ABA3-9D9C-4779-A1FD-4888F161CF18}"/>
              </a:ext>
            </a:extLst>
          </p:cNvPr>
          <p:cNvSpPr>
            <a:spLocks noGrp="1"/>
          </p:cNvSpPr>
          <p:nvPr>
            <p:ph type="sldNum" sz="quarter" idx="12"/>
          </p:nvPr>
        </p:nvSpPr>
        <p:spPr/>
        <p:txBody>
          <a:bodyPr/>
          <a:lstStyle/>
          <a:p>
            <a:fld id="{E59B1249-A609-4F65-8E15-BB1C695A4E42}" type="slidenum">
              <a:rPr lang="en-US" smtClean="0"/>
              <a:pPr/>
              <a:t>‹#›</a:t>
            </a:fld>
            <a:endParaRPr lang="en-US"/>
          </a:p>
        </p:txBody>
      </p:sp>
    </p:spTree>
    <p:extLst>
      <p:ext uri="{BB962C8B-B14F-4D97-AF65-F5344CB8AC3E}">
        <p14:creationId xmlns:p14="http://schemas.microsoft.com/office/powerpoint/2010/main" val="4978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EE1F6-2E05-4B2F-979B-094F397C8FB2}"/>
              </a:ext>
            </a:extLst>
          </p:cNvPr>
          <p:cNvSpPr>
            <a:spLocks noGrp="1"/>
          </p:cNvSpPr>
          <p:nvPr>
            <p:ph type="title"/>
          </p:nvPr>
        </p:nvSpPr>
        <p:spPr>
          <a:xfrm>
            <a:off x="838200" y="1504076"/>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39A3BDC-CF87-4ED2-8570-26179F434E45}"/>
              </a:ext>
            </a:extLst>
          </p:cNvPr>
          <p:cNvSpPr>
            <a:spLocks noGrp="1"/>
          </p:cNvSpPr>
          <p:nvPr>
            <p:ph type="body" idx="1"/>
          </p:nvPr>
        </p:nvSpPr>
        <p:spPr>
          <a:xfrm>
            <a:off x="838200" y="2931416"/>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84E3396-5931-4E16-99C7-74387AD8EB95}"/>
              </a:ext>
            </a:extLst>
          </p:cNvPr>
          <p:cNvSpPr>
            <a:spLocks noGrp="1"/>
          </p:cNvSpPr>
          <p:nvPr>
            <p:ph sz="half" idx="2"/>
          </p:nvPr>
        </p:nvSpPr>
        <p:spPr>
          <a:xfrm>
            <a:off x="838200" y="3842908"/>
            <a:ext cx="5157787" cy="23325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6C8AF96-9082-406A-A277-CA06B9AA4C33}"/>
              </a:ext>
            </a:extLst>
          </p:cNvPr>
          <p:cNvSpPr>
            <a:spLocks noGrp="1"/>
          </p:cNvSpPr>
          <p:nvPr>
            <p:ph type="body" sz="quarter" idx="3"/>
          </p:nvPr>
        </p:nvSpPr>
        <p:spPr>
          <a:xfrm>
            <a:off x="6170612" y="2931416"/>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C984F5F-0690-4117-8ED9-D317564575D5}"/>
              </a:ext>
            </a:extLst>
          </p:cNvPr>
          <p:cNvSpPr>
            <a:spLocks noGrp="1"/>
          </p:cNvSpPr>
          <p:nvPr>
            <p:ph sz="quarter" idx="4"/>
          </p:nvPr>
        </p:nvSpPr>
        <p:spPr>
          <a:xfrm>
            <a:off x="6170612" y="3842908"/>
            <a:ext cx="5183188" cy="23325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6FFE9C6-3862-465C-8C1C-165E5BEFEF7E}"/>
              </a:ext>
            </a:extLst>
          </p:cNvPr>
          <p:cNvSpPr>
            <a:spLocks noGrp="1"/>
          </p:cNvSpPr>
          <p:nvPr>
            <p:ph type="dt" sz="half" idx="10"/>
          </p:nvPr>
        </p:nvSpPr>
        <p:spPr/>
        <p:txBody>
          <a:bodyPr/>
          <a:lstStyle/>
          <a:p>
            <a:fld id="{B701AD3A-2DF5-438C-A6BA-6914AC8F4C07}" type="datetimeFigureOut">
              <a:rPr lang="en-US" smtClean="0"/>
              <a:pPr/>
              <a:t>6/28/2022</a:t>
            </a:fld>
            <a:endParaRPr lang="en-US"/>
          </a:p>
        </p:txBody>
      </p:sp>
      <p:sp>
        <p:nvSpPr>
          <p:cNvPr id="8" name="Footer Placeholder 7">
            <a:extLst>
              <a:ext uri="{FF2B5EF4-FFF2-40B4-BE49-F238E27FC236}">
                <a16:creationId xmlns:a16="http://schemas.microsoft.com/office/drawing/2014/main" id="{EB320806-0DB3-4F48-815E-52F8265FEE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0965A6-14CF-4097-835E-E2A5431CDD13}"/>
              </a:ext>
            </a:extLst>
          </p:cNvPr>
          <p:cNvSpPr>
            <a:spLocks noGrp="1"/>
          </p:cNvSpPr>
          <p:nvPr>
            <p:ph type="sldNum" sz="quarter" idx="12"/>
          </p:nvPr>
        </p:nvSpPr>
        <p:spPr/>
        <p:txBody>
          <a:bodyPr/>
          <a:lstStyle/>
          <a:p>
            <a:fld id="{E59B1249-A609-4F65-8E15-BB1C695A4E42}" type="slidenum">
              <a:rPr lang="en-US" smtClean="0"/>
              <a:pPr/>
              <a:t>‹#›</a:t>
            </a:fld>
            <a:endParaRPr lang="en-US"/>
          </a:p>
        </p:txBody>
      </p:sp>
    </p:spTree>
    <p:extLst>
      <p:ext uri="{BB962C8B-B14F-4D97-AF65-F5344CB8AC3E}">
        <p14:creationId xmlns:p14="http://schemas.microsoft.com/office/powerpoint/2010/main" val="1245605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42807-DE83-4910-BF1D-28430B9999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6A063F-60E2-4173-B4EA-25182B7EEAA2}"/>
              </a:ext>
            </a:extLst>
          </p:cNvPr>
          <p:cNvSpPr>
            <a:spLocks noGrp="1"/>
          </p:cNvSpPr>
          <p:nvPr>
            <p:ph type="dt" sz="half" idx="10"/>
          </p:nvPr>
        </p:nvSpPr>
        <p:spPr/>
        <p:txBody>
          <a:bodyPr/>
          <a:lstStyle/>
          <a:p>
            <a:fld id="{B701AD3A-2DF5-438C-A6BA-6914AC8F4C07}" type="datetimeFigureOut">
              <a:rPr lang="en-US" smtClean="0"/>
              <a:pPr/>
              <a:t>6/28/2022</a:t>
            </a:fld>
            <a:endParaRPr lang="en-US"/>
          </a:p>
        </p:txBody>
      </p:sp>
      <p:sp>
        <p:nvSpPr>
          <p:cNvPr id="4" name="Footer Placeholder 3">
            <a:extLst>
              <a:ext uri="{FF2B5EF4-FFF2-40B4-BE49-F238E27FC236}">
                <a16:creationId xmlns:a16="http://schemas.microsoft.com/office/drawing/2014/main" id="{08327C22-A946-4DF1-84D0-F562CF1D2B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EC5C2C-7145-4563-915E-0E56D3FFFF67}"/>
              </a:ext>
            </a:extLst>
          </p:cNvPr>
          <p:cNvSpPr>
            <a:spLocks noGrp="1"/>
          </p:cNvSpPr>
          <p:nvPr>
            <p:ph type="sldNum" sz="quarter" idx="12"/>
          </p:nvPr>
        </p:nvSpPr>
        <p:spPr/>
        <p:txBody>
          <a:bodyPr/>
          <a:lstStyle/>
          <a:p>
            <a:fld id="{E59B1249-A609-4F65-8E15-BB1C695A4E42}" type="slidenum">
              <a:rPr lang="en-US" smtClean="0"/>
              <a:pPr/>
              <a:t>‹#›</a:t>
            </a:fld>
            <a:endParaRPr lang="en-US"/>
          </a:p>
        </p:txBody>
      </p:sp>
    </p:spTree>
    <p:extLst>
      <p:ext uri="{BB962C8B-B14F-4D97-AF65-F5344CB8AC3E}">
        <p14:creationId xmlns:p14="http://schemas.microsoft.com/office/powerpoint/2010/main" val="214785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624545-C5A8-4D15-BE1E-E2EF8F0BAA8C}"/>
              </a:ext>
            </a:extLst>
          </p:cNvPr>
          <p:cNvSpPr>
            <a:spLocks noGrp="1"/>
          </p:cNvSpPr>
          <p:nvPr>
            <p:ph type="dt" sz="half" idx="10"/>
          </p:nvPr>
        </p:nvSpPr>
        <p:spPr/>
        <p:txBody>
          <a:bodyPr/>
          <a:lstStyle/>
          <a:p>
            <a:fld id="{B701AD3A-2DF5-438C-A6BA-6914AC8F4C07}" type="datetimeFigureOut">
              <a:rPr lang="en-US" smtClean="0"/>
              <a:pPr/>
              <a:t>6/28/2022</a:t>
            </a:fld>
            <a:endParaRPr lang="en-US"/>
          </a:p>
        </p:txBody>
      </p:sp>
      <p:sp>
        <p:nvSpPr>
          <p:cNvPr id="3" name="Footer Placeholder 2">
            <a:extLst>
              <a:ext uri="{FF2B5EF4-FFF2-40B4-BE49-F238E27FC236}">
                <a16:creationId xmlns:a16="http://schemas.microsoft.com/office/drawing/2014/main" id="{B654C089-7E2C-4EE8-A5E5-A58CBAF2A8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A0C72D-9AAC-4C84-91E5-6376EFAD3F15}"/>
              </a:ext>
            </a:extLst>
          </p:cNvPr>
          <p:cNvSpPr>
            <a:spLocks noGrp="1"/>
          </p:cNvSpPr>
          <p:nvPr>
            <p:ph type="sldNum" sz="quarter" idx="12"/>
          </p:nvPr>
        </p:nvSpPr>
        <p:spPr/>
        <p:txBody>
          <a:bodyPr/>
          <a:lstStyle/>
          <a:p>
            <a:fld id="{E59B1249-A609-4F65-8E15-BB1C695A4E42}" type="slidenum">
              <a:rPr lang="en-US" smtClean="0"/>
              <a:pPr/>
              <a:t>‹#›</a:t>
            </a:fld>
            <a:endParaRPr lang="en-US"/>
          </a:p>
        </p:txBody>
      </p:sp>
    </p:spTree>
    <p:extLst>
      <p:ext uri="{BB962C8B-B14F-4D97-AF65-F5344CB8AC3E}">
        <p14:creationId xmlns:p14="http://schemas.microsoft.com/office/powerpoint/2010/main" val="874402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D89FA-DCF0-457B-95C2-FD69C6691FDD}"/>
              </a:ext>
            </a:extLst>
          </p:cNvPr>
          <p:cNvSpPr>
            <a:spLocks noGrp="1"/>
          </p:cNvSpPr>
          <p:nvPr>
            <p:ph type="title"/>
          </p:nvPr>
        </p:nvSpPr>
        <p:spPr>
          <a:xfrm>
            <a:off x="839788" y="1504604"/>
            <a:ext cx="3932237" cy="1338348"/>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7C79420-D002-4A54-9A91-C216F3B02B78}"/>
              </a:ext>
            </a:extLst>
          </p:cNvPr>
          <p:cNvSpPr>
            <a:spLocks noGrp="1"/>
          </p:cNvSpPr>
          <p:nvPr>
            <p:ph idx="1"/>
          </p:nvPr>
        </p:nvSpPr>
        <p:spPr>
          <a:xfrm>
            <a:off x="5183188" y="1986742"/>
            <a:ext cx="6172200" cy="38743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ADA33E2F-1FB9-4F29-8BCD-17994E0446B0}"/>
              </a:ext>
            </a:extLst>
          </p:cNvPr>
          <p:cNvSpPr>
            <a:spLocks noGrp="1"/>
          </p:cNvSpPr>
          <p:nvPr>
            <p:ph type="body" sz="half" idx="2"/>
          </p:nvPr>
        </p:nvSpPr>
        <p:spPr>
          <a:xfrm>
            <a:off x="839788" y="2842952"/>
            <a:ext cx="3932237" cy="302603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703DA98-F68F-4DCF-9F85-B2AC9B89000A}"/>
              </a:ext>
            </a:extLst>
          </p:cNvPr>
          <p:cNvSpPr>
            <a:spLocks noGrp="1"/>
          </p:cNvSpPr>
          <p:nvPr>
            <p:ph type="dt" sz="half" idx="10"/>
          </p:nvPr>
        </p:nvSpPr>
        <p:spPr/>
        <p:txBody>
          <a:bodyPr/>
          <a:lstStyle/>
          <a:p>
            <a:fld id="{B701AD3A-2DF5-438C-A6BA-6914AC8F4C07}" type="datetimeFigureOut">
              <a:rPr lang="en-US" smtClean="0"/>
              <a:pPr/>
              <a:t>6/28/2022</a:t>
            </a:fld>
            <a:endParaRPr lang="en-US"/>
          </a:p>
        </p:txBody>
      </p:sp>
      <p:sp>
        <p:nvSpPr>
          <p:cNvPr id="6" name="Footer Placeholder 5">
            <a:extLst>
              <a:ext uri="{FF2B5EF4-FFF2-40B4-BE49-F238E27FC236}">
                <a16:creationId xmlns:a16="http://schemas.microsoft.com/office/drawing/2014/main" id="{85918F3B-40DA-43FA-966A-DC0DFDE45E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991F0E-FC53-46AB-B11E-AF6649998F4D}"/>
              </a:ext>
            </a:extLst>
          </p:cNvPr>
          <p:cNvSpPr>
            <a:spLocks noGrp="1"/>
          </p:cNvSpPr>
          <p:nvPr>
            <p:ph type="sldNum" sz="quarter" idx="12"/>
          </p:nvPr>
        </p:nvSpPr>
        <p:spPr/>
        <p:txBody>
          <a:bodyPr/>
          <a:lstStyle/>
          <a:p>
            <a:fld id="{E59B1249-A609-4F65-8E15-BB1C695A4E42}" type="slidenum">
              <a:rPr lang="en-US" smtClean="0"/>
              <a:pPr/>
              <a:t>‹#›</a:t>
            </a:fld>
            <a:endParaRPr lang="en-US"/>
          </a:p>
        </p:txBody>
      </p:sp>
    </p:spTree>
    <p:extLst>
      <p:ext uri="{BB962C8B-B14F-4D97-AF65-F5344CB8AC3E}">
        <p14:creationId xmlns:p14="http://schemas.microsoft.com/office/powerpoint/2010/main" val="3705300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CA6E9-CB55-4E01-8F03-33147274F6DF}"/>
              </a:ext>
            </a:extLst>
          </p:cNvPr>
          <p:cNvSpPr>
            <a:spLocks noGrp="1"/>
          </p:cNvSpPr>
          <p:nvPr>
            <p:ph type="title"/>
          </p:nvPr>
        </p:nvSpPr>
        <p:spPr>
          <a:xfrm>
            <a:off x="836612" y="1496291"/>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07DCF05-E47E-4DA8-A3C7-EF71E2FB5A1A}"/>
              </a:ext>
            </a:extLst>
          </p:cNvPr>
          <p:cNvSpPr>
            <a:spLocks noGrp="1"/>
          </p:cNvSpPr>
          <p:nvPr>
            <p:ph type="pic" idx="1"/>
          </p:nvPr>
        </p:nvSpPr>
        <p:spPr>
          <a:xfrm>
            <a:off x="5183188" y="2094806"/>
            <a:ext cx="6172200" cy="376624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9226FB1C-861C-4497-8809-69D11857B0DF}"/>
              </a:ext>
            </a:extLst>
          </p:cNvPr>
          <p:cNvSpPr>
            <a:spLocks noGrp="1"/>
          </p:cNvSpPr>
          <p:nvPr>
            <p:ph type="body" sz="half" idx="2"/>
          </p:nvPr>
        </p:nvSpPr>
        <p:spPr>
          <a:xfrm>
            <a:off x="839788" y="3096490"/>
            <a:ext cx="3932237" cy="27724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79C11E9-C556-4C7D-A15A-1C6D5FE34612}"/>
              </a:ext>
            </a:extLst>
          </p:cNvPr>
          <p:cNvSpPr>
            <a:spLocks noGrp="1"/>
          </p:cNvSpPr>
          <p:nvPr>
            <p:ph type="dt" sz="half" idx="10"/>
          </p:nvPr>
        </p:nvSpPr>
        <p:spPr/>
        <p:txBody>
          <a:bodyPr/>
          <a:lstStyle/>
          <a:p>
            <a:fld id="{B701AD3A-2DF5-438C-A6BA-6914AC8F4C07}" type="datetimeFigureOut">
              <a:rPr lang="en-US" smtClean="0"/>
              <a:pPr/>
              <a:t>6/28/2022</a:t>
            </a:fld>
            <a:endParaRPr lang="en-US"/>
          </a:p>
        </p:txBody>
      </p:sp>
      <p:sp>
        <p:nvSpPr>
          <p:cNvPr id="6" name="Footer Placeholder 5">
            <a:extLst>
              <a:ext uri="{FF2B5EF4-FFF2-40B4-BE49-F238E27FC236}">
                <a16:creationId xmlns:a16="http://schemas.microsoft.com/office/drawing/2014/main" id="{24EC976F-2AFC-4033-AD72-3AF35AD413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1127C5-9B0F-42A5-AA54-AD9330E75AC2}"/>
              </a:ext>
            </a:extLst>
          </p:cNvPr>
          <p:cNvSpPr>
            <a:spLocks noGrp="1"/>
          </p:cNvSpPr>
          <p:nvPr>
            <p:ph type="sldNum" sz="quarter" idx="12"/>
          </p:nvPr>
        </p:nvSpPr>
        <p:spPr/>
        <p:txBody>
          <a:bodyPr/>
          <a:lstStyle/>
          <a:p>
            <a:fld id="{E59B1249-A609-4F65-8E15-BB1C695A4E42}" type="slidenum">
              <a:rPr lang="en-US" smtClean="0"/>
              <a:pPr/>
              <a:t>‹#›</a:t>
            </a:fld>
            <a:endParaRPr lang="en-US"/>
          </a:p>
        </p:txBody>
      </p:sp>
    </p:spTree>
    <p:extLst>
      <p:ext uri="{BB962C8B-B14F-4D97-AF65-F5344CB8AC3E}">
        <p14:creationId xmlns:p14="http://schemas.microsoft.com/office/powerpoint/2010/main" val="252212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5A7E99-2C53-47B6-A921-302D48799936}"/>
              </a:ext>
            </a:extLst>
          </p:cNvPr>
          <p:cNvSpPr>
            <a:spLocks noGrp="1"/>
          </p:cNvSpPr>
          <p:nvPr>
            <p:ph type="title"/>
          </p:nvPr>
        </p:nvSpPr>
        <p:spPr>
          <a:xfrm>
            <a:off x="838200" y="1499508"/>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CBED360-CB54-470F-B0BA-F0195C948A0E}"/>
              </a:ext>
            </a:extLst>
          </p:cNvPr>
          <p:cNvSpPr>
            <a:spLocks noGrp="1"/>
          </p:cNvSpPr>
          <p:nvPr>
            <p:ph type="body" idx="1"/>
          </p:nvPr>
        </p:nvSpPr>
        <p:spPr>
          <a:xfrm>
            <a:off x="838200" y="2953140"/>
            <a:ext cx="10515600" cy="318183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70CAE62-EBAE-4BA9-882F-ED92425963E1}"/>
              </a:ext>
            </a:extLst>
          </p:cNvPr>
          <p:cNvSpPr>
            <a:spLocks noGrp="1"/>
          </p:cNvSpPr>
          <p:nvPr>
            <p:ph type="dt" sz="half" idx="2"/>
          </p:nvPr>
        </p:nvSpPr>
        <p:spPr>
          <a:xfrm>
            <a:off x="838200" y="626304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01AD3A-2DF5-438C-A6BA-6914AC8F4C07}" type="datetimeFigureOut">
              <a:rPr lang="en-US" smtClean="0"/>
              <a:pPr/>
              <a:t>6/28/2022</a:t>
            </a:fld>
            <a:endParaRPr lang="en-US" dirty="0"/>
          </a:p>
        </p:txBody>
      </p:sp>
      <p:sp>
        <p:nvSpPr>
          <p:cNvPr id="5" name="Footer Placeholder 4">
            <a:extLst>
              <a:ext uri="{FF2B5EF4-FFF2-40B4-BE49-F238E27FC236}">
                <a16:creationId xmlns:a16="http://schemas.microsoft.com/office/drawing/2014/main" id="{9491B516-F4D4-4FC8-A728-DE87A75BB9D2}"/>
              </a:ext>
            </a:extLst>
          </p:cNvPr>
          <p:cNvSpPr>
            <a:spLocks noGrp="1"/>
          </p:cNvSpPr>
          <p:nvPr>
            <p:ph type="ftr" sz="quarter" idx="3"/>
          </p:nvPr>
        </p:nvSpPr>
        <p:spPr>
          <a:xfrm>
            <a:off x="4038600" y="626304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320FFA-E67D-448B-B929-C1EE6EB4DF38}"/>
              </a:ext>
            </a:extLst>
          </p:cNvPr>
          <p:cNvSpPr>
            <a:spLocks noGrp="1"/>
          </p:cNvSpPr>
          <p:nvPr>
            <p:ph type="sldNum" sz="quarter" idx="4"/>
          </p:nvPr>
        </p:nvSpPr>
        <p:spPr>
          <a:xfrm>
            <a:off x="8610600" y="626304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9B1249-A609-4F65-8E15-BB1C695A4E42}" type="slidenum">
              <a:rPr lang="en-US" smtClean="0"/>
              <a:pPr/>
              <a:t>‹#›</a:t>
            </a:fld>
            <a:endParaRPr lang="en-US"/>
          </a:p>
        </p:txBody>
      </p:sp>
    </p:spTree>
    <p:extLst>
      <p:ext uri="{BB962C8B-B14F-4D97-AF65-F5344CB8AC3E}">
        <p14:creationId xmlns:p14="http://schemas.microsoft.com/office/powerpoint/2010/main" val="4138218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qiskit.org/"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amp.ci/"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spectrum.ieee.org/frontier-exascale-supercomputer" TargetMode="External"/><Relationship Id="rId2" Type="http://schemas.openxmlformats.org/officeDocument/2006/relationships/hyperlink" Target="https://docs.circ.utdallas.edu/user-guide/index.html" TargetMode="External"/><Relationship Id="rId1" Type="http://schemas.openxmlformats.org/officeDocument/2006/relationships/slideLayout" Target="../slideLayouts/slideLayout2.xml"/><Relationship Id="rId6" Type="http://schemas.openxmlformats.org/officeDocument/2006/relationships/hyperlink" Target="https://www.xsede.org/advancetoaccess" TargetMode="External"/><Relationship Id="rId5" Type="http://schemas.openxmlformats.org/officeDocument/2006/relationships/hyperlink" Target="https://www.xsede.org/" TargetMode="External"/><Relationship Id="rId4" Type="http://schemas.openxmlformats.org/officeDocument/2006/relationships/hyperlink" Target="https://qiskit.or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8EE3-D983-48D3-942D-DB67A23DCB4D}"/>
              </a:ext>
            </a:extLst>
          </p:cNvPr>
          <p:cNvSpPr>
            <a:spLocks noGrp="1"/>
          </p:cNvSpPr>
          <p:nvPr>
            <p:ph type="ctrTitle"/>
          </p:nvPr>
        </p:nvSpPr>
        <p:spPr>
          <a:xfrm>
            <a:off x="3117931" y="1285527"/>
            <a:ext cx="5770963" cy="2081904"/>
          </a:xfrm>
        </p:spPr>
        <p:txBody>
          <a:bodyPr>
            <a:normAutofit/>
          </a:bodyPr>
          <a:lstStyle/>
          <a:p>
            <a:r>
              <a:rPr lang="en-US" sz="4400" dirty="0"/>
              <a:t>The Structure of a Cluster Supercomputer</a:t>
            </a:r>
          </a:p>
        </p:txBody>
      </p:sp>
      <p:sp>
        <p:nvSpPr>
          <p:cNvPr id="3" name="Subtitle 2">
            <a:extLst>
              <a:ext uri="{FF2B5EF4-FFF2-40B4-BE49-F238E27FC236}">
                <a16:creationId xmlns:a16="http://schemas.microsoft.com/office/drawing/2014/main" id="{F8A2C043-2662-437F-894C-F58EC8E59518}"/>
              </a:ext>
            </a:extLst>
          </p:cNvPr>
          <p:cNvSpPr>
            <a:spLocks noGrp="1"/>
          </p:cNvSpPr>
          <p:nvPr>
            <p:ph type="subTitle" idx="1"/>
          </p:nvPr>
        </p:nvSpPr>
        <p:spPr>
          <a:xfrm>
            <a:off x="3519722" y="3490569"/>
            <a:ext cx="5144814" cy="1655762"/>
          </a:xfrm>
        </p:spPr>
        <p:txBody>
          <a:bodyPr>
            <a:normAutofit/>
          </a:bodyPr>
          <a:lstStyle/>
          <a:p>
            <a:r>
              <a:rPr lang="en-US" dirty="0"/>
              <a:t>Dr. Jerry Perez </a:t>
            </a:r>
          </a:p>
          <a:p>
            <a:r>
              <a:rPr lang="en-US" dirty="0"/>
              <a:t>Virtual Residency </a:t>
            </a:r>
          </a:p>
          <a:p>
            <a:r>
              <a:rPr lang="en-US" dirty="0"/>
              <a:t>06/28/2022</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6" y="1492533"/>
            <a:ext cx="3079630" cy="5141342"/>
          </a:xfrm>
          <a:prstGeom prst="rect">
            <a:avLst/>
          </a:prstGeom>
        </p:spPr>
      </p:pic>
      <p:pic>
        <p:nvPicPr>
          <p:cNvPr id="6" name="Picture 5"/>
          <p:cNvPicPr>
            <a:picLocks noChangeAspect="1"/>
          </p:cNvPicPr>
          <p:nvPr/>
        </p:nvPicPr>
        <p:blipFill>
          <a:blip r:embed="rId4" cstate="print"/>
          <a:stretch>
            <a:fillRect/>
          </a:stretch>
        </p:blipFill>
        <p:spPr>
          <a:xfrm>
            <a:off x="9113253" y="1466491"/>
            <a:ext cx="3078747" cy="519342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1004" y="4979599"/>
            <a:ext cx="6064370" cy="1671368"/>
          </a:xfrm>
          <a:prstGeom prst="rect">
            <a:avLst/>
          </a:prstGeom>
        </p:spPr>
      </p:pic>
    </p:spTree>
    <p:extLst>
      <p:ext uri="{BB962C8B-B14F-4D97-AF65-F5344CB8AC3E}">
        <p14:creationId xmlns:p14="http://schemas.microsoft.com/office/powerpoint/2010/main" val="3178676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Ganymede</a:t>
            </a:r>
          </a:p>
        </p:txBody>
      </p:sp>
      <p:sp>
        <p:nvSpPr>
          <p:cNvPr id="3" name="Content Placeholder 2"/>
          <p:cNvSpPr>
            <a:spLocks noGrp="1"/>
          </p:cNvSpPr>
          <p:nvPr>
            <p:ph idx="1"/>
          </p:nvPr>
        </p:nvSpPr>
        <p:spPr/>
        <p:txBody>
          <a:bodyPr/>
          <a:lstStyle/>
          <a:p>
            <a:r>
              <a:rPr lang="en-US" dirty="0"/>
              <a:t>Ganymede, named after Jupiter’s largest satellite, is a Cyberinfrastructure Research Computing (CIRC) cluster built on the condo model. </a:t>
            </a:r>
          </a:p>
          <a:p>
            <a:r>
              <a:rPr lang="en-US" dirty="0"/>
              <a:t>While Ganymede does have free-to-use queues available to all UT Dallas researchers, a majority of the computational power is provided by nodes purchased for exclusive group access.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1077" y="1136071"/>
            <a:ext cx="10515600" cy="1325563"/>
          </a:xfrm>
        </p:spPr>
        <p:txBody>
          <a:bodyPr/>
          <a:lstStyle/>
          <a:p>
            <a:r>
              <a:rPr lang="en-US" dirty="0"/>
              <a:t>Example: Ganymede General Queue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49057063"/>
              </p:ext>
            </p:extLst>
          </p:nvPr>
        </p:nvGraphicFramePr>
        <p:xfrm>
          <a:off x="1237384" y="2298634"/>
          <a:ext cx="8434761" cy="2884907"/>
        </p:xfrm>
        <a:graphic>
          <a:graphicData uri="http://schemas.openxmlformats.org/drawingml/2006/table">
            <a:tbl>
              <a:tblPr/>
              <a:tblGrid>
                <a:gridCol w="1878765">
                  <a:extLst>
                    <a:ext uri="{9D8B030D-6E8A-4147-A177-3AD203B41FA5}">
                      <a16:colId xmlns:a16="http://schemas.microsoft.com/office/drawing/2014/main" val="20000"/>
                    </a:ext>
                  </a:extLst>
                </a:gridCol>
                <a:gridCol w="1049971">
                  <a:extLst>
                    <a:ext uri="{9D8B030D-6E8A-4147-A177-3AD203B41FA5}">
                      <a16:colId xmlns:a16="http://schemas.microsoft.com/office/drawing/2014/main" val="20001"/>
                    </a:ext>
                  </a:extLst>
                </a:gridCol>
                <a:gridCol w="2192368">
                  <a:extLst>
                    <a:ext uri="{9D8B030D-6E8A-4147-A177-3AD203B41FA5}">
                      <a16:colId xmlns:a16="http://schemas.microsoft.com/office/drawing/2014/main" val="20002"/>
                    </a:ext>
                  </a:extLst>
                </a:gridCol>
                <a:gridCol w="1322116">
                  <a:extLst>
                    <a:ext uri="{9D8B030D-6E8A-4147-A177-3AD203B41FA5}">
                      <a16:colId xmlns:a16="http://schemas.microsoft.com/office/drawing/2014/main" val="20003"/>
                    </a:ext>
                  </a:extLst>
                </a:gridCol>
                <a:gridCol w="1991541">
                  <a:extLst>
                    <a:ext uri="{9D8B030D-6E8A-4147-A177-3AD203B41FA5}">
                      <a16:colId xmlns:a16="http://schemas.microsoft.com/office/drawing/2014/main" val="20004"/>
                    </a:ext>
                  </a:extLst>
                </a:gridCol>
              </a:tblGrid>
              <a:tr h="670092">
                <a:tc>
                  <a:txBody>
                    <a:bodyPr/>
                    <a:lstStyle/>
                    <a:p>
                      <a:pPr algn="ctr" fontAlgn="ctr"/>
                      <a:r>
                        <a:rPr lang="en-US" sz="2000" b="1" i="0" u="none" strike="noStrike" dirty="0">
                          <a:solidFill>
                            <a:srgbClr val="000000"/>
                          </a:solidFill>
                          <a:latin typeface="Calibri"/>
                        </a:rPr>
                        <a:t>Queue Name </a:t>
                      </a:r>
                    </a:p>
                  </a:txBody>
                  <a:tcPr marL="6980" marR="6980" marT="69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latin typeface="Calibri"/>
                        </a:rPr>
                        <a:t>Number of nodes</a:t>
                      </a:r>
                    </a:p>
                  </a:txBody>
                  <a:tcPr marL="6980" marR="6980" marT="69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latin typeface="Calibri"/>
                        </a:rPr>
                        <a:t>Cores (CPU Architecture)</a:t>
                      </a:r>
                    </a:p>
                  </a:txBody>
                  <a:tcPr marL="6980" marR="6980" marT="69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a:solidFill>
                            <a:srgbClr val="000000"/>
                          </a:solidFill>
                          <a:latin typeface="Calibri"/>
                        </a:rPr>
                        <a:t>Memory</a:t>
                      </a:r>
                    </a:p>
                  </a:txBody>
                  <a:tcPr marL="6980" marR="6980" marT="69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a:solidFill>
                            <a:srgbClr val="000000"/>
                          </a:solidFill>
                          <a:latin typeface="Calibri"/>
                        </a:rPr>
                        <a:t>Time Limit </a:t>
                      </a:r>
                    </a:p>
                    <a:p>
                      <a:pPr algn="ctr" fontAlgn="ctr"/>
                      <a:r>
                        <a:rPr lang="en-US" sz="1600" b="1" i="0" u="none" strike="noStrike" dirty="0">
                          <a:solidFill>
                            <a:srgbClr val="000000"/>
                          </a:solidFill>
                          <a:latin typeface="Calibri"/>
                        </a:rPr>
                        <a:t>([d-]</a:t>
                      </a:r>
                      <a:r>
                        <a:rPr lang="en-US" sz="1600" b="1" i="0" u="none" strike="noStrike" dirty="0" err="1">
                          <a:solidFill>
                            <a:srgbClr val="000000"/>
                          </a:solidFill>
                          <a:latin typeface="Calibri"/>
                        </a:rPr>
                        <a:t>hh:mm:ss</a:t>
                      </a:r>
                      <a:r>
                        <a:rPr lang="en-US" sz="1600" b="1" i="0" u="none" strike="noStrike" dirty="0">
                          <a:solidFill>
                            <a:srgbClr val="000000"/>
                          </a:solidFill>
                          <a:latin typeface="Calibri"/>
                        </a:rPr>
                        <a:t>)</a:t>
                      </a:r>
                    </a:p>
                  </a:txBody>
                  <a:tcPr marL="6980" marR="6980" marT="69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02569">
                <a:tc>
                  <a:txBody>
                    <a:bodyPr/>
                    <a:lstStyle/>
                    <a:p>
                      <a:pPr algn="l" fontAlgn="b"/>
                      <a:r>
                        <a:rPr lang="en-US" sz="1800" b="0" i="0" u="none" strike="noStrike" dirty="0">
                          <a:solidFill>
                            <a:srgbClr val="000000"/>
                          </a:solidFill>
                          <a:latin typeface="Calibri"/>
                        </a:rPr>
                        <a:t>Debug</a:t>
                      </a:r>
                    </a:p>
                  </a:txBody>
                  <a:tcPr marL="6980" marR="6980" marT="69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latin typeface="Calibri"/>
                        </a:rPr>
                        <a:t>2</a:t>
                      </a:r>
                    </a:p>
                  </a:txBody>
                  <a:tcPr marL="6980" marR="6980" marT="69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latin typeface="Calibri"/>
                        </a:rPr>
                        <a:t>   16 (Intel Sandy Bridge)</a:t>
                      </a:r>
                    </a:p>
                  </a:txBody>
                  <a:tcPr marL="6980" marR="6980" marT="69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latin typeface="Calibri"/>
                        </a:rPr>
                        <a:t>      32 GB</a:t>
                      </a:r>
                    </a:p>
                  </a:txBody>
                  <a:tcPr marL="6980" marR="6980" marT="69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2:00:00</a:t>
                      </a:r>
                    </a:p>
                  </a:txBody>
                  <a:tcPr marL="6980" marR="6980" marT="69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86432">
                <a:tc>
                  <a:txBody>
                    <a:bodyPr/>
                    <a:lstStyle/>
                    <a:p>
                      <a:pPr algn="l" fontAlgn="b"/>
                      <a:r>
                        <a:rPr lang="en-US" sz="1800" b="0" i="0" u="none" strike="noStrike" dirty="0">
                          <a:solidFill>
                            <a:srgbClr val="000000"/>
                          </a:solidFill>
                          <a:latin typeface="Calibri"/>
                        </a:rPr>
                        <a:t>Normal</a:t>
                      </a:r>
                    </a:p>
                  </a:txBody>
                  <a:tcPr marL="6980" marR="6980" marT="69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latin typeface="Calibri"/>
                        </a:rPr>
                        <a:t>110</a:t>
                      </a:r>
                    </a:p>
                  </a:txBody>
                  <a:tcPr marL="6980" marR="6980" marT="69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latin typeface="Calibri"/>
                        </a:rPr>
                        <a:t>   16 (Intel Sandy Bridge)</a:t>
                      </a:r>
                    </a:p>
                  </a:txBody>
                  <a:tcPr marL="6980" marR="6980" marT="69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latin typeface="Calibri"/>
                        </a:rPr>
                        <a:t>      32 GB</a:t>
                      </a:r>
                    </a:p>
                  </a:txBody>
                  <a:tcPr marL="6980" marR="6980" marT="69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1" fontAlgn="b"/>
                      <a:r>
                        <a:rPr lang="en-US" sz="1200" b="0" i="0" u="none" strike="noStrike" baseline="0" dirty="0">
                          <a:solidFill>
                            <a:srgbClr val="000000"/>
                          </a:solidFill>
                          <a:latin typeface="Calibri"/>
                        </a:rPr>
                        <a:t>                                    </a:t>
                      </a:r>
                      <a:r>
                        <a:rPr lang="en-US" sz="1200" b="0" i="0" u="none" strike="noStrike" dirty="0">
                          <a:solidFill>
                            <a:srgbClr val="000000"/>
                          </a:solidFill>
                          <a:latin typeface="Calibri"/>
                        </a:rPr>
                        <a:t>4-00:00:00</a:t>
                      </a:r>
                    </a:p>
                  </a:txBody>
                  <a:tcPr marL="6980" marR="6980" marT="69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35046">
                <a:tc>
                  <a:txBody>
                    <a:bodyPr/>
                    <a:lstStyle/>
                    <a:p>
                      <a:pPr algn="l" fontAlgn="b"/>
                      <a:r>
                        <a:rPr lang="en-US" sz="1800" b="0" i="0" u="none" strike="noStrike" dirty="0">
                          <a:solidFill>
                            <a:srgbClr val="000000"/>
                          </a:solidFill>
                          <a:latin typeface="Calibri"/>
                        </a:rPr>
                        <a:t>Smallmem</a:t>
                      </a:r>
                    </a:p>
                  </a:txBody>
                  <a:tcPr marL="6980" marR="6980" marT="69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26</a:t>
                      </a:r>
                    </a:p>
                  </a:txBody>
                  <a:tcPr marL="6980" marR="6980" marT="69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latin typeface="Calibri"/>
                        </a:rPr>
                        <a:t>   8 (Intel Nehalem)</a:t>
                      </a:r>
                    </a:p>
                  </a:txBody>
                  <a:tcPr marL="6980" marR="6980" marT="69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latin typeface="Calibri"/>
                        </a:rPr>
                        <a:t>      24 GB</a:t>
                      </a:r>
                    </a:p>
                  </a:txBody>
                  <a:tcPr marL="6980" marR="6980" marT="69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1" fontAlgn="b"/>
                      <a:r>
                        <a:rPr lang="en-US" sz="1200" b="0" i="0" u="none" strike="noStrike" dirty="0">
                          <a:solidFill>
                            <a:srgbClr val="000000"/>
                          </a:solidFill>
                          <a:latin typeface="Calibri"/>
                        </a:rPr>
                        <a:t>                                     4-00:00:00</a:t>
                      </a:r>
                    </a:p>
                  </a:txBody>
                  <a:tcPr marL="6980" marR="6980" marT="69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35046">
                <a:tc>
                  <a:txBody>
                    <a:bodyPr/>
                    <a:lstStyle/>
                    <a:p>
                      <a:pPr algn="l" fontAlgn="b"/>
                      <a:r>
                        <a:rPr lang="en-US" sz="1800" b="0" i="0" u="none" strike="noStrike" dirty="0">
                          <a:solidFill>
                            <a:srgbClr val="000000"/>
                          </a:solidFill>
                          <a:latin typeface="Calibri"/>
                        </a:rPr>
                        <a:t>96n</a:t>
                      </a:r>
                    </a:p>
                  </a:txBody>
                  <a:tcPr marL="6980" marR="6980" marT="69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8</a:t>
                      </a:r>
                    </a:p>
                  </a:txBody>
                  <a:tcPr marL="6980" marR="6980" marT="69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latin typeface="Calibri"/>
                        </a:rPr>
                        <a:t>   8 (Intel Nehalem)</a:t>
                      </a:r>
                    </a:p>
                  </a:txBody>
                  <a:tcPr marL="6980" marR="6980" marT="69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latin typeface="Calibri"/>
                        </a:rPr>
                        <a:t>      96 GB</a:t>
                      </a:r>
                    </a:p>
                  </a:txBody>
                  <a:tcPr marL="6980" marR="6980" marT="69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1" fontAlgn="b"/>
                      <a:r>
                        <a:rPr lang="en-US" sz="1200" b="0" i="0" u="none" strike="noStrike" dirty="0">
                          <a:solidFill>
                            <a:srgbClr val="000000"/>
                          </a:solidFill>
                          <a:latin typeface="Calibri"/>
                        </a:rPr>
                        <a:t>                                     4-00:00:00</a:t>
                      </a:r>
                    </a:p>
                  </a:txBody>
                  <a:tcPr marL="6980" marR="6980" marT="69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20676">
                <a:tc>
                  <a:txBody>
                    <a:bodyPr/>
                    <a:lstStyle/>
                    <a:p>
                      <a:pPr algn="l" fontAlgn="b"/>
                      <a:r>
                        <a:rPr lang="en-US" sz="1800" b="0" i="0" u="none" strike="noStrike" dirty="0">
                          <a:solidFill>
                            <a:srgbClr val="000000"/>
                          </a:solidFill>
                          <a:latin typeface="Calibri"/>
                        </a:rPr>
                        <a:t>128s</a:t>
                      </a:r>
                    </a:p>
                  </a:txBody>
                  <a:tcPr marL="6980" marR="6980" marT="69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8</a:t>
                      </a:r>
                    </a:p>
                  </a:txBody>
                  <a:tcPr marL="6980" marR="6980" marT="69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latin typeface="Calibri"/>
                        </a:rPr>
                        <a:t>  16 (Intel Sandy Bridge)</a:t>
                      </a:r>
                    </a:p>
                  </a:txBody>
                  <a:tcPr marL="6980" marR="6980" marT="69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latin typeface="Calibri"/>
                        </a:rPr>
                        <a:t>      128 GB</a:t>
                      </a:r>
                    </a:p>
                  </a:txBody>
                  <a:tcPr marL="6980" marR="6980" marT="69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1" fontAlgn="b"/>
                      <a:r>
                        <a:rPr lang="en-US" sz="1200" b="0" i="0" u="none" strike="noStrike" dirty="0">
                          <a:solidFill>
                            <a:srgbClr val="000000"/>
                          </a:solidFill>
                          <a:latin typeface="Calibri"/>
                        </a:rPr>
                        <a:t>                                     4-00:00:00</a:t>
                      </a:r>
                    </a:p>
                  </a:txBody>
                  <a:tcPr marL="6980" marR="6980" marT="69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35046">
                <a:tc>
                  <a:txBody>
                    <a:bodyPr/>
                    <a:lstStyle/>
                    <a:p>
                      <a:pPr algn="l" fontAlgn="b"/>
                      <a:r>
                        <a:rPr lang="en-US" sz="1800" b="0" i="0" u="none" strike="noStrike" dirty="0">
                          <a:solidFill>
                            <a:srgbClr val="000000"/>
                          </a:solidFill>
                          <a:latin typeface="Calibri"/>
                        </a:rPr>
                        <a:t>256h</a:t>
                      </a:r>
                    </a:p>
                  </a:txBody>
                  <a:tcPr marL="6980" marR="6980" marT="69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1</a:t>
                      </a:r>
                    </a:p>
                  </a:txBody>
                  <a:tcPr marL="6980" marR="6980" marT="69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latin typeface="Calibri"/>
                        </a:rPr>
                        <a:t>   16 ( Intel Haswell)</a:t>
                      </a:r>
                    </a:p>
                  </a:txBody>
                  <a:tcPr marL="6980" marR="6980" marT="69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latin typeface="Calibri"/>
                        </a:rPr>
                        <a:t>      256 GB</a:t>
                      </a:r>
                    </a:p>
                  </a:txBody>
                  <a:tcPr marL="6980" marR="6980" marT="69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1" fontAlgn="b"/>
                      <a:r>
                        <a:rPr lang="en-US" sz="1200" b="0" i="0" u="none" strike="noStrike" dirty="0">
                          <a:solidFill>
                            <a:srgbClr val="000000"/>
                          </a:solidFill>
                          <a:latin typeface="Calibri"/>
                        </a:rPr>
                        <a:t>                                     4-00:00:00</a:t>
                      </a:r>
                    </a:p>
                  </a:txBody>
                  <a:tcPr marL="6980" marR="6980" marT="69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5" name="Rectangle 4"/>
          <p:cNvSpPr/>
          <p:nvPr/>
        </p:nvSpPr>
        <p:spPr>
          <a:xfrm>
            <a:off x="1118936" y="5307342"/>
            <a:ext cx="8253664" cy="923330"/>
          </a:xfrm>
          <a:prstGeom prst="rect">
            <a:avLst/>
          </a:prstGeom>
        </p:spPr>
        <p:txBody>
          <a:bodyPr wrap="square">
            <a:spAutoFit/>
          </a:bodyPr>
          <a:lstStyle/>
          <a:p>
            <a:r>
              <a:rPr lang="en-US" dirty="0"/>
              <a:t>The above resources only account for a fraction of the compute capacity of Ganymede. All nodes cluster-wide considered, Ganymede has nearly 7300 CPU cores and 36 TB of RAM.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Why?</a:t>
            </a:r>
          </a:p>
        </p:txBody>
      </p:sp>
      <p:sp>
        <p:nvSpPr>
          <p:cNvPr id="3" name="Content Placeholder 2"/>
          <p:cNvSpPr>
            <a:spLocks noGrp="1"/>
          </p:cNvSpPr>
          <p:nvPr>
            <p:ph idx="1"/>
          </p:nvPr>
        </p:nvSpPr>
        <p:spPr/>
        <p:txBody>
          <a:bodyPr/>
          <a:lstStyle/>
          <a:p>
            <a:r>
              <a:rPr lang="en-US" dirty="0"/>
              <a:t>To resolve tomorrow’s problems, which can’t be studied using today’s infrastructure, by using computer simulations.</a:t>
            </a:r>
          </a:p>
          <a:p>
            <a:r>
              <a:rPr lang="en-US" dirty="0"/>
              <a:t>Cluster HPC helps bypassing the limitations of Moore’s law.</a:t>
            </a:r>
          </a:p>
          <a:p>
            <a:r>
              <a:rPr lang="en-US" dirty="0"/>
              <a:t>Increase the research outcomes by an order of magnitude by manipulating excessive data points and machine learning. </a:t>
            </a:r>
          </a:p>
          <a:p>
            <a:r>
              <a:rPr lang="en-US" dirty="0"/>
              <a:t>Solve expensive and dangerous problems in simulations.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HPC Challenges</a:t>
            </a:r>
          </a:p>
        </p:txBody>
      </p:sp>
      <p:sp>
        <p:nvSpPr>
          <p:cNvPr id="3" name="Content Placeholder 2"/>
          <p:cNvSpPr>
            <a:spLocks noGrp="1"/>
          </p:cNvSpPr>
          <p:nvPr>
            <p:ph idx="1"/>
          </p:nvPr>
        </p:nvSpPr>
        <p:spPr/>
        <p:txBody>
          <a:bodyPr/>
          <a:lstStyle/>
          <a:p>
            <a:r>
              <a:rPr lang="en-US" dirty="0"/>
              <a:t>Staffing: need broad experience in IT and Research</a:t>
            </a:r>
          </a:p>
          <a:p>
            <a:r>
              <a:rPr lang="en-US" dirty="0"/>
              <a:t>Costs: creating a supercomputer is expensive!</a:t>
            </a:r>
          </a:p>
          <a:p>
            <a:r>
              <a:rPr lang="en-US" dirty="0"/>
              <a:t>Equipment, power, space, and cooling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Simulation</a:t>
            </a:r>
          </a:p>
        </p:txBody>
      </p:sp>
      <p:sp>
        <p:nvSpPr>
          <p:cNvPr id="3" name="Content Placeholder 2"/>
          <p:cNvSpPr>
            <a:spLocks noGrp="1"/>
          </p:cNvSpPr>
          <p:nvPr>
            <p:ph idx="1"/>
          </p:nvPr>
        </p:nvSpPr>
        <p:spPr>
          <a:xfrm>
            <a:off x="802105" y="2604224"/>
            <a:ext cx="10515600" cy="3181836"/>
          </a:xfrm>
        </p:spPr>
        <p:txBody>
          <a:bodyPr>
            <a:normAutofit/>
          </a:bodyPr>
          <a:lstStyle/>
          <a:p>
            <a:r>
              <a:rPr lang="en-US" sz="2400" dirty="0"/>
              <a:t>A computer simulation is a program that attempts to reproduce an abstract model of a particular system in the virtual space before building it in reality. (Seismic simulation, Prof. David Lumley, 2022).</a:t>
            </a:r>
          </a:p>
        </p:txBody>
      </p:sp>
      <p:pic>
        <p:nvPicPr>
          <p:cNvPr id="29698" name="Picture 2" descr="https://www.researchgate.net/profile/David-Kulikowski/publication/335704117/figure/fig1/AS:801461525037058@1568094726926/The-channel-fairway-is-defined-in-a-by-the-MuRho-seismic-inversion-volume-and-the-WEB_Q320.jpg"/>
          <p:cNvPicPr>
            <a:picLocks noChangeAspect="1" noChangeArrowheads="1"/>
          </p:cNvPicPr>
          <p:nvPr/>
        </p:nvPicPr>
        <p:blipFill>
          <a:blip r:embed="rId2" cstate="print"/>
          <a:srcRect/>
          <a:stretch>
            <a:fillRect/>
          </a:stretch>
        </p:blipFill>
        <p:spPr bwMode="auto">
          <a:xfrm>
            <a:off x="1179095" y="3894220"/>
            <a:ext cx="7940843" cy="2699085"/>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Parallelism </a:t>
            </a:r>
          </a:p>
        </p:txBody>
      </p:sp>
      <p:sp>
        <p:nvSpPr>
          <p:cNvPr id="3" name="Content Placeholder 2"/>
          <p:cNvSpPr>
            <a:spLocks noGrp="1"/>
          </p:cNvSpPr>
          <p:nvPr>
            <p:ph idx="1"/>
          </p:nvPr>
        </p:nvSpPr>
        <p:spPr/>
        <p:txBody>
          <a:bodyPr/>
          <a:lstStyle/>
          <a:p>
            <a:r>
              <a:rPr lang="en-US" dirty="0"/>
              <a:t>Performing computations in parallel by carrying out many calculations simultaneously. Utilizing thousands of general-purpose computers all working together to solve the same problem at the same time. This, in fact, is an excellent case for how modern supercomputers work.</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Parallelism</a:t>
            </a:r>
          </a:p>
        </p:txBody>
      </p:sp>
      <p:sp>
        <p:nvSpPr>
          <p:cNvPr id="3" name="Content Placeholder 2"/>
          <p:cNvSpPr>
            <a:spLocks noGrp="1"/>
          </p:cNvSpPr>
          <p:nvPr>
            <p:ph idx="1"/>
          </p:nvPr>
        </p:nvSpPr>
        <p:spPr/>
        <p:txBody>
          <a:bodyPr/>
          <a:lstStyle/>
          <a:p>
            <a:pPr>
              <a:buNone/>
            </a:pPr>
            <a:r>
              <a:rPr lang="en-US" dirty="0"/>
              <a:t>Multithreading vs. Multiprocessing</a:t>
            </a:r>
          </a:p>
          <a:p>
            <a:pPr>
              <a:buNone/>
            </a:pPr>
            <a:endParaRPr lang="en-US" dirty="0"/>
          </a:p>
          <a:p>
            <a:r>
              <a:rPr lang="en-US" dirty="0"/>
              <a:t>Shared Memory Parallelism is concerned with threads.</a:t>
            </a:r>
          </a:p>
          <a:p>
            <a:endParaRPr lang="en-US" dirty="0"/>
          </a:p>
          <a:p>
            <a:r>
              <a:rPr lang="en-US" dirty="0"/>
              <a:t>Distributed Parallelism is concerned with processes.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6626" name="Picture 2"/>
          <p:cNvPicPr>
            <a:picLocks noGrp="1" noChangeAspect="1" noChangeArrowheads="1"/>
          </p:cNvPicPr>
          <p:nvPr>
            <p:ph idx="1"/>
          </p:nvPr>
        </p:nvPicPr>
        <p:blipFill>
          <a:blip r:embed="rId2" cstate="print"/>
          <a:srcRect/>
          <a:stretch>
            <a:fillRect/>
          </a:stretch>
        </p:blipFill>
        <p:spPr bwMode="auto">
          <a:xfrm>
            <a:off x="1" y="1443789"/>
            <a:ext cx="10635916" cy="5173579"/>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Cluster Components</a:t>
            </a:r>
          </a:p>
        </p:txBody>
      </p:sp>
      <p:pic>
        <p:nvPicPr>
          <p:cNvPr id="32770" name="Picture 2"/>
          <p:cNvPicPr>
            <a:picLocks noGrp="1" noChangeAspect="1" noChangeArrowheads="1"/>
          </p:cNvPicPr>
          <p:nvPr>
            <p:ph idx="1"/>
          </p:nvPr>
        </p:nvPicPr>
        <p:blipFill>
          <a:blip r:embed="rId2" cstate="print"/>
          <a:srcRect/>
          <a:stretch>
            <a:fillRect/>
          </a:stretch>
        </p:blipFill>
        <p:spPr bwMode="auto">
          <a:xfrm>
            <a:off x="493295" y="2952750"/>
            <a:ext cx="8217568" cy="3182938"/>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a:t>
            </a:r>
          </a:p>
        </p:txBody>
      </p:sp>
      <p:sp>
        <p:nvSpPr>
          <p:cNvPr id="3" name="Content Placeholder 2"/>
          <p:cNvSpPr>
            <a:spLocks noGrp="1"/>
          </p:cNvSpPr>
          <p:nvPr>
            <p:ph idx="1"/>
          </p:nvPr>
        </p:nvSpPr>
        <p:spPr/>
        <p:txBody>
          <a:bodyPr/>
          <a:lstStyle/>
          <a:p>
            <a:r>
              <a:rPr lang="en-US" dirty="0"/>
              <a:t>CPU</a:t>
            </a:r>
          </a:p>
          <a:p>
            <a:r>
              <a:rPr lang="en-US" dirty="0"/>
              <a:t>GPU</a:t>
            </a:r>
          </a:p>
          <a:p>
            <a:r>
              <a:rPr lang="en-US" dirty="0"/>
              <a:t>Memory</a:t>
            </a:r>
          </a:p>
          <a:p>
            <a:r>
              <a:rPr lang="en-US" dirty="0"/>
              <a:t>Interconnects</a:t>
            </a:r>
          </a:p>
          <a:p>
            <a:r>
              <a:rPr lang="en-US" dirty="0"/>
              <a:t>Diskful (stateful)</a:t>
            </a:r>
          </a:p>
          <a:p>
            <a:r>
              <a:rPr lang="en-US" dirty="0"/>
              <a:t>Diskless (stateless)</a:t>
            </a:r>
          </a:p>
        </p:txBody>
      </p:sp>
      <p:pic>
        <p:nvPicPr>
          <p:cNvPr id="33794" name="Picture 2"/>
          <p:cNvPicPr>
            <a:picLocks noChangeAspect="1" noChangeArrowheads="1"/>
          </p:cNvPicPr>
          <p:nvPr/>
        </p:nvPicPr>
        <p:blipFill>
          <a:blip r:embed="rId2" cstate="print"/>
          <a:srcRect/>
          <a:stretch>
            <a:fillRect/>
          </a:stretch>
        </p:blipFill>
        <p:spPr bwMode="auto">
          <a:xfrm>
            <a:off x="5242631" y="1588168"/>
            <a:ext cx="4754607" cy="50292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8EDC4-164B-4281-B26B-B6D57325E867}"/>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387EF79C-740F-4711-B495-9EB066C947C7}"/>
              </a:ext>
            </a:extLst>
          </p:cNvPr>
          <p:cNvSpPr>
            <a:spLocks noGrp="1"/>
          </p:cNvSpPr>
          <p:nvPr>
            <p:ph idx="1"/>
          </p:nvPr>
        </p:nvSpPr>
        <p:spPr/>
        <p:txBody>
          <a:bodyPr>
            <a:normAutofit/>
          </a:bodyPr>
          <a:lstStyle/>
          <a:p>
            <a:r>
              <a:rPr lang="en-US" dirty="0"/>
              <a:t>What is a Supercomputer?</a:t>
            </a:r>
          </a:p>
          <a:p>
            <a:r>
              <a:rPr lang="en-US" dirty="0"/>
              <a:t>An Example</a:t>
            </a:r>
          </a:p>
          <a:p>
            <a:r>
              <a:rPr lang="en-US" dirty="0"/>
              <a:t>Why?</a:t>
            </a:r>
          </a:p>
          <a:p>
            <a:pPr>
              <a:buNone/>
            </a:pPr>
            <a:endParaRPr lang="en-US" dirty="0"/>
          </a:p>
        </p:txBody>
      </p:sp>
    </p:spTree>
    <p:extLst>
      <p:ext uri="{BB962C8B-B14F-4D97-AF65-F5344CB8AC3E}">
        <p14:creationId xmlns:p14="http://schemas.microsoft.com/office/powerpoint/2010/main" val="4294095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Network Interconnects</a:t>
            </a:r>
          </a:p>
        </p:txBody>
      </p:sp>
      <p:sp>
        <p:nvSpPr>
          <p:cNvPr id="3" name="Content Placeholder 2"/>
          <p:cNvSpPr>
            <a:spLocks noGrp="1"/>
          </p:cNvSpPr>
          <p:nvPr>
            <p:ph idx="1"/>
          </p:nvPr>
        </p:nvSpPr>
        <p:spPr/>
        <p:txBody>
          <a:bodyPr>
            <a:normAutofit fontScale="70000" lnSpcReduction="20000"/>
          </a:bodyPr>
          <a:lstStyle/>
          <a:p>
            <a:r>
              <a:rPr lang="en-US" dirty="0"/>
              <a:t>Main factors:</a:t>
            </a:r>
          </a:p>
          <a:p>
            <a:pPr lvl="1"/>
            <a:r>
              <a:rPr lang="en-US" dirty="0"/>
              <a:t>Latency</a:t>
            </a:r>
          </a:p>
          <a:p>
            <a:pPr lvl="1"/>
            <a:r>
              <a:rPr lang="en-US" dirty="0"/>
              <a:t>Bandwidth</a:t>
            </a:r>
          </a:p>
          <a:p>
            <a:pPr>
              <a:buNone/>
            </a:pPr>
            <a:r>
              <a:rPr lang="en-US" dirty="0"/>
              <a:t>Types</a:t>
            </a:r>
          </a:p>
          <a:p>
            <a:r>
              <a:rPr lang="en-US" dirty="0"/>
              <a:t>Infiniband</a:t>
            </a:r>
          </a:p>
          <a:p>
            <a:pPr lvl="1"/>
            <a:r>
              <a:rPr lang="en-US" dirty="0"/>
              <a:t>Low Latency (~1.5 µsec through ~&lt;.6 µsec )</a:t>
            </a:r>
          </a:p>
          <a:p>
            <a:pPr lvl="1"/>
            <a:r>
              <a:rPr lang="en-US" dirty="0"/>
              <a:t>Cluster interconnect (400G, 100G, 56G, 40G)</a:t>
            </a:r>
          </a:p>
          <a:p>
            <a:r>
              <a:rPr lang="en-US" dirty="0"/>
              <a:t>Ethernet</a:t>
            </a:r>
          </a:p>
          <a:p>
            <a:pPr lvl="1"/>
            <a:r>
              <a:rPr lang="en-US" dirty="0"/>
              <a:t>Low Latency (~12 through ~ 1.5 µsec)</a:t>
            </a:r>
          </a:p>
          <a:p>
            <a:pPr lvl="1"/>
            <a:r>
              <a:rPr lang="en-US" dirty="0"/>
              <a:t>Data management (1G, 10G, 100G)</a:t>
            </a:r>
          </a:p>
          <a:p>
            <a:pPr lvl="1"/>
            <a:r>
              <a:rPr lang="en-US" dirty="0"/>
              <a:t>Communication (10G, 400G)</a:t>
            </a:r>
          </a:p>
        </p:txBody>
      </p:sp>
      <p:pic>
        <p:nvPicPr>
          <p:cNvPr id="34818" name="Picture 2"/>
          <p:cNvPicPr>
            <a:picLocks noChangeAspect="1" noChangeArrowheads="1"/>
          </p:cNvPicPr>
          <p:nvPr/>
        </p:nvPicPr>
        <p:blipFill>
          <a:blip r:embed="rId2" cstate="print"/>
          <a:srcRect/>
          <a:stretch>
            <a:fillRect/>
          </a:stretch>
        </p:blipFill>
        <p:spPr bwMode="auto">
          <a:xfrm>
            <a:off x="6436896" y="1600201"/>
            <a:ext cx="4527716" cy="4966701"/>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789" y="1331066"/>
            <a:ext cx="10515600" cy="1325563"/>
          </a:xfrm>
        </p:spPr>
        <p:txBody>
          <a:bodyPr/>
          <a:lstStyle/>
          <a:p>
            <a:r>
              <a:rPr lang="en-US" dirty="0"/>
              <a:t>Infiniband Network Improves</a:t>
            </a:r>
          </a:p>
        </p:txBody>
      </p:sp>
      <p:sp>
        <p:nvSpPr>
          <p:cNvPr id="2049" name="Rectangle 1"/>
          <p:cNvSpPr>
            <a:spLocks noChangeArrowheads="1"/>
          </p:cNvSpPr>
          <p:nvPr/>
        </p:nvSpPr>
        <p:spPr bwMode="auto">
          <a:xfrm>
            <a:off x="0" y="6357038"/>
            <a:ext cx="10739596" cy="6001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262626"/>
                </a:solidFill>
                <a:effectLst/>
                <a:latin typeface="Lato"/>
                <a:cs typeface="Arial" pitchFamily="34" charset="0"/>
              </a:rPr>
              <a:t>Current defined InfiniBand Data Rates include the following:</a:t>
            </a:r>
            <a:r>
              <a:rPr lang="en-US" sz="800" dirty="0">
                <a:latin typeface="Arial" pitchFamily="34" charset="0"/>
                <a:cs typeface="Arial" pitchFamily="34" charset="0"/>
              </a:rPr>
              <a:t> </a:t>
            </a:r>
            <a:r>
              <a:rPr kumimoji="0" lang="en-US" sz="1100" b="0" i="0" u="none" strike="noStrike" cap="none" normalizeH="0" baseline="0" dirty="0">
                <a:ln>
                  <a:noFill/>
                </a:ln>
                <a:solidFill>
                  <a:srgbClr val="262626"/>
                </a:solidFill>
                <a:effectLst/>
                <a:latin typeface="Lato"/>
                <a:cs typeface="Arial" pitchFamily="34" charset="0"/>
              </a:rPr>
              <a:t>The evolution of InfiniBand can be easily tracked by its data rates as demonstrated in the table above. A typical server or storage interconnect uses 4x links or 4 lanes per port. However, clusters and supercomputers can leverage 12x link bandwidth interconnects for even greater performance.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8" name="Picture 7" descr="Infiniband.png"/>
          <p:cNvPicPr>
            <a:picLocks noChangeAspect="1"/>
          </p:cNvPicPr>
          <p:nvPr/>
        </p:nvPicPr>
        <p:blipFill>
          <a:blip r:embed="rId2" cstate="print"/>
          <a:stretch>
            <a:fillRect/>
          </a:stretch>
        </p:blipFill>
        <p:spPr>
          <a:xfrm>
            <a:off x="0" y="2182735"/>
            <a:ext cx="11742821" cy="4174303"/>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86687"/>
            <a:ext cx="10515600" cy="1325563"/>
          </a:xfrm>
        </p:spPr>
        <p:txBody>
          <a:bodyPr/>
          <a:lstStyle/>
          <a:p>
            <a:r>
              <a:rPr lang="en-US" dirty="0"/>
              <a:t>Ethernet Network improves</a:t>
            </a:r>
          </a:p>
        </p:txBody>
      </p:sp>
      <p:pic>
        <p:nvPicPr>
          <p:cNvPr id="5" name="Content Placeholder 4" descr="Ethernet.png"/>
          <p:cNvPicPr>
            <a:picLocks noGrp="1" noChangeAspect="1"/>
          </p:cNvPicPr>
          <p:nvPr>
            <p:ph idx="1"/>
          </p:nvPr>
        </p:nvPicPr>
        <p:blipFill>
          <a:blip r:embed="rId2" cstate="print"/>
          <a:stretch>
            <a:fillRect/>
          </a:stretch>
        </p:blipFill>
        <p:spPr>
          <a:xfrm>
            <a:off x="685801" y="2105527"/>
            <a:ext cx="10359188" cy="4487778"/>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Storage</a:t>
            </a:r>
          </a:p>
        </p:txBody>
      </p:sp>
      <p:sp>
        <p:nvSpPr>
          <p:cNvPr id="3" name="Content Placeholder 2"/>
          <p:cNvSpPr>
            <a:spLocks noGrp="1"/>
          </p:cNvSpPr>
          <p:nvPr>
            <p:ph idx="1"/>
          </p:nvPr>
        </p:nvSpPr>
        <p:spPr/>
        <p:txBody>
          <a:bodyPr>
            <a:normAutofit lnSpcReduction="10000"/>
          </a:bodyPr>
          <a:lstStyle/>
          <a:p>
            <a:r>
              <a:rPr lang="en-US" dirty="0"/>
              <a:t>Storage Usage</a:t>
            </a:r>
          </a:p>
          <a:p>
            <a:pPr lvl="1"/>
            <a:r>
              <a:rPr lang="en-US" dirty="0"/>
              <a:t>Home directories</a:t>
            </a:r>
          </a:p>
          <a:p>
            <a:pPr lvl="1"/>
            <a:r>
              <a:rPr lang="en-US" dirty="0"/>
              <a:t>Scratch space</a:t>
            </a:r>
          </a:p>
          <a:p>
            <a:pPr lvl="1"/>
            <a:r>
              <a:rPr lang="en-US" dirty="0"/>
              <a:t>Project space</a:t>
            </a:r>
          </a:p>
          <a:p>
            <a:r>
              <a:rPr lang="en-US" dirty="0"/>
              <a:t>Storage Types:</a:t>
            </a:r>
          </a:p>
          <a:p>
            <a:pPr lvl="1"/>
            <a:r>
              <a:rPr lang="en-US" dirty="0"/>
              <a:t>Traditional file systems (Spinning disk)</a:t>
            </a:r>
          </a:p>
          <a:p>
            <a:pPr lvl="1"/>
            <a:r>
              <a:rPr lang="en-US" dirty="0"/>
              <a:t>Parallel file systems (Hybrid Flash/Spin)</a:t>
            </a:r>
          </a:p>
          <a:p>
            <a:pPr lvl="1"/>
            <a:r>
              <a:rPr lang="en-US" dirty="0"/>
              <a:t>Flash Parallel file systems (Pure Flash)</a:t>
            </a:r>
          </a:p>
        </p:txBody>
      </p:sp>
      <p:pic>
        <p:nvPicPr>
          <p:cNvPr id="35843" name="Picture 3"/>
          <p:cNvPicPr>
            <a:picLocks noChangeAspect="1" noChangeArrowheads="1"/>
          </p:cNvPicPr>
          <p:nvPr/>
        </p:nvPicPr>
        <p:blipFill>
          <a:blip r:embed="rId2" cstate="print"/>
          <a:srcRect/>
          <a:stretch>
            <a:fillRect/>
          </a:stretch>
        </p:blipFill>
        <p:spPr bwMode="auto">
          <a:xfrm>
            <a:off x="7170820" y="1869479"/>
            <a:ext cx="3837069" cy="4543854"/>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074" y="1102466"/>
            <a:ext cx="10515600" cy="1325563"/>
          </a:xfrm>
        </p:spPr>
        <p:txBody>
          <a:bodyPr/>
          <a:lstStyle/>
          <a:p>
            <a:r>
              <a:rPr lang="en-US" dirty="0"/>
              <a:t>Resource Manager/Scheduler</a:t>
            </a:r>
          </a:p>
        </p:txBody>
      </p:sp>
      <p:sp>
        <p:nvSpPr>
          <p:cNvPr id="3" name="Content Placeholder 2"/>
          <p:cNvSpPr>
            <a:spLocks noGrp="1"/>
          </p:cNvSpPr>
          <p:nvPr>
            <p:ph idx="1"/>
          </p:nvPr>
        </p:nvSpPr>
        <p:spPr>
          <a:xfrm>
            <a:off x="417095" y="2868919"/>
            <a:ext cx="10515600" cy="3181836"/>
          </a:xfrm>
        </p:spPr>
        <p:txBody>
          <a:bodyPr/>
          <a:lstStyle/>
          <a:p>
            <a:r>
              <a:rPr lang="en-US" dirty="0"/>
              <a:t>Resource Manager oversees the</a:t>
            </a:r>
          </a:p>
          <a:p>
            <a:pPr>
              <a:buNone/>
            </a:pPr>
            <a:r>
              <a:rPr lang="en-US" dirty="0"/>
              <a:t> available resources of the cluster.</a:t>
            </a:r>
          </a:p>
          <a:p>
            <a:r>
              <a:rPr lang="en-US" dirty="0"/>
              <a:t>Scheduler determines what runs</a:t>
            </a:r>
          </a:p>
          <a:p>
            <a:pPr>
              <a:buNone/>
            </a:pPr>
            <a:r>
              <a:rPr lang="en-US" dirty="0"/>
              <a:t> where.</a:t>
            </a:r>
          </a:p>
          <a:p>
            <a:pPr>
              <a:buNone/>
            </a:pPr>
            <a:r>
              <a:rPr lang="en-US" dirty="0"/>
              <a:t>Examples:</a:t>
            </a:r>
          </a:p>
          <a:p>
            <a:pPr>
              <a:buNone/>
            </a:pPr>
            <a:r>
              <a:rPr lang="en-US" dirty="0"/>
              <a:t>Slurm, Torque, Moab, PBS, LSF </a:t>
            </a:r>
          </a:p>
          <a:p>
            <a:endParaRPr lang="en-US" dirty="0"/>
          </a:p>
        </p:txBody>
      </p:sp>
      <p:pic>
        <p:nvPicPr>
          <p:cNvPr id="36866" name="Picture 2"/>
          <p:cNvPicPr>
            <a:picLocks noChangeAspect="1" noChangeArrowheads="1"/>
          </p:cNvPicPr>
          <p:nvPr/>
        </p:nvPicPr>
        <p:blipFill>
          <a:blip r:embed="rId2" cstate="print"/>
          <a:srcRect/>
          <a:stretch>
            <a:fillRect/>
          </a:stretch>
        </p:blipFill>
        <p:spPr bwMode="auto">
          <a:xfrm>
            <a:off x="6504519" y="2105525"/>
            <a:ext cx="4595782" cy="4424279"/>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HPC Software</a:t>
            </a:r>
          </a:p>
        </p:txBody>
      </p:sp>
      <p:sp>
        <p:nvSpPr>
          <p:cNvPr id="3" name="Content Placeholder 2"/>
          <p:cNvSpPr>
            <a:spLocks noGrp="1"/>
          </p:cNvSpPr>
          <p:nvPr>
            <p:ph idx="1"/>
          </p:nvPr>
        </p:nvSpPr>
        <p:spPr/>
        <p:txBody>
          <a:bodyPr/>
          <a:lstStyle/>
          <a:p>
            <a:r>
              <a:rPr lang="en-US" dirty="0"/>
              <a:t>General usage</a:t>
            </a:r>
          </a:p>
          <a:p>
            <a:r>
              <a:rPr lang="en-US" dirty="0"/>
              <a:t>Field dependant</a:t>
            </a:r>
          </a:p>
        </p:txBody>
      </p:sp>
      <p:pic>
        <p:nvPicPr>
          <p:cNvPr id="37890" name="Picture 2"/>
          <p:cNvPicPr>
            <a:picLocks noChangeAspect="1" noChangeArrowheads="1"/>
          </p:cNvPicPr>
          <p:nvPr/>
        </p:nvPicPr>
        <p:blipFill>
          <a:blip r:embed="rId2" cstate="print"/>
          <a:srcRect/>
          <a:stretch>
            <a:fillRect/>
          </a:stretch>
        </p:blipFill>
        <p:spPr bwMode="auto">
          <a:xfrm>
            <a:off x="7339263" y="1540875"/>
            <a:ext cx="4671596" cy="5031339"/>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HPC Components</a:t>
            </a:r>
          </a:p>
        </p:txBody>
      </p:sp>
      <p:sp>
        <p:nvSpPr>
          <p:cNvPr id="3" name="Content Placeholder 2"/>
          <p:cNvSpPr>
            <a:spLocks noGrp="1"/>
          </p:cNvSpPr>
          <p:nvPr>
            <p:ph idx="1"/>
          </p:nvPr>
        </p:nvSpPr>
        <p:spPr/>
        <p:txBody>
          <a:bodyPr>
            <a:normAutofit fontScale="92500" lnSpcReduction="10000"/>
          </a:bodyPr>
          <a:lstStyle/>
          <a:p>
            <a:r>
              <a:rPr lang="en-US" dirty="0"/>
              <a:t>Benchmarks:</a:t>
            </a:r>
            <a:r>
              <a:rPr lang="en-US" b="1" dirty="0"/>
              <a:t> </a:t>
            </a:r>
            <a:r>
              <a:rPr lang="en-US" dirty="0"/>
              <a:t>LINPACK Benchmarks, are we running at peak efficiency? </a:t>
            </a:r>
          </a:p>
          <a:p>
            <a:r>
              <a:rPr lang="en-US" dirty="0"/>
              <a:t>Security and logs: helping users and sys admins understand CI behavior. </a:t>
            </a:r>
          </a:p>
          <a:p>
            <a:r>
              <a:rPr lang="en-US" dirty="0"/>
              <a:t>Monitoring utilities: tenable, Linux Defender</a:t>
            </a:r>
          </a:p>
          <a:p>
            <a:r>
              <a:rPr lang="en-US" dirty="0"/>
              <a:t>Backup systems: is our data safe?</a:t>
            </a:r>
          </a:p>
          <a:p>
            <a:r>
              <a:rPr lang="en-US" dirty="0"/>
              <a:t>Cooling systems: balance between amount of CI and ability to keep it cool.</a:t>
            </a:r>
          </a:p>
          <a:p>
            <a:r>
              <a:rPr lang="en-US" dirty="0"/>
              <a:t>Backup power</a:t>
            </a:r>
          </a:p>
          <a:p>
            <a:r>
              <a:rPr lang="en-US" dirty="0"/>
              <a:t>Licensing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415" y="1241438"/>
            <a:ext cx="11875169" cy="1325563"/>
          </a:xfrm>
        </p:spPr>
        <p:txBody>
          <a:bodyPr/>
          <a:lstStyle/>
          <a:p>
            <a:r>
              <a:rPr lang="en-US" dirty="0"/>
              <a:t>Traditional HPC Cluster – OpenHPC – Open source</a:t>
            </a:r>
          </a:p>
        </p:txBody>
      </p:sp>
      <p:sp>
        <p:nvSpPr>
          <p:cNvPr id="3" name="Content Placeholder 2"/>
          <p:cNvSpPr>
            <a:spLocks noGrp="1"/>
          </p:cNvSpPr>
          <p:nvPr>
            <p:ph idx="1"/>
          </p:nvPr>
        </p:nvSpPr>
        <p:spPr/>
        <p:txBody>
          <a:bodyPr/>
          <a:lstStyle/>
          <a:p>
            <a:endParaRPr lang="en-US"/>
          </a:p>
        </p:txBody>
      </p:sp>
      <p:pic>
        <p:nvPicPr>
          <p:cNvPr id="38914" name="Picture 2"/>
          <p:cNvPicPr>
            <a:picLocks noChangeAspect="1" noChangeArrowheads="1"/>
          </p:cNvPicPr>
          <p:nvPr/>
        </p:nvPicPr>
        <p:blipFill>
          <a:blip r:embed="rId2" cstate="print"/>
          <a:srcRect/>
          <a:stretch>
            <a:fillRect/>
          </a:stretch>
        </p:blipFill>
        <p:spPr bwMode="auto">
          <a:xfrm>
            <a:off x="-1" y="2658978"/>
            <a:ext cx="11875169" cy="3862137"/>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168" y="1253469"/>
            <a:ext cx="10515600" cy="1325563"/>
          </a:xfrm>
        </p:spPr>
        <p:txBody>
          <a:bodyPr>
            <a:normAutofit/>
          </a:bodyPr>
          <a:lstStyle/>
          <a:p>
            <a:r>
              <a:rPr lang="en-US" sz="4000" dirty="0"/>
              <a:t>Moab HPC Cluster – Commercial (Make vs. Buy)</a:t>
            </a:r>
          </a:p>
        </p:txBody>
      </p:sp>
      <p:sp>
        <p:nvSpPr>
          <p:cNvPr id="3" name="Content Placeholder 2"/>
          <p:cNvSpPr>
            <a:spLocks noGrp="1"/>
          </p:cNvSpPr>
          <p:nvPr>
            <p:ph idx="1"/>
          </p:nvPr>
        </p:nvSpPr>
        <p:spPr/>
        <p:txBody>
          <a:bodyPr/>
          <a:lstStyle/>
          <a:p>
            <a:endParaRPr lang="en-US"/>
          </a:p>
        </p:txBody>
      </p:sp>
      <p:pic>
        <p:nvPicPr>
          <p:cNvPr id="39938" name="Picture 2"/>
          <p:cNvPicPr>
            <a:picLocks noChangeAspect="1" noChangeArrowheads="1"/>
          </p:cNvPicPr>
          <p:nvPr/>
        </p:nvPicPr>
        <p:blipFill>
          <a:blip r:embed="rId2" cstate="print"/>
          <a:srcRect/>
          <a:stretch>
            <a:fillRect/>
          </a:stretch>
        </p:blipFill>
        <p:spPr bwMode="auto">
          <a:xfrm>
            <a:off x="0" y="2490537"/>
            <a:ext cx="11405937" cy="4018547"/>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318" y="1241437"/>
            <a:ext cx="12097406" cy="1325563"/>
          </a:xfrm>
        </p:spPr>
        <p:txBody>
          <a:bodyPr>
            <a:normAutofit/>
          </a:bodyPr>
          <a:lstStyle/>
          <a:p>
            <a:r>
              <a:rPr lang="en-US" sz="4000" dirty="0"/>
              <a:t>Virtualized HPC Cluster – Open and Commercial Cloud  </a:t>
            </a:r>
          </a:p>
        </p:txBody>
      </p:sp>
      <p:sp>
        <p:nvSpPr>
          <p:cNvPr id="3" name="Content Placeholder 2"/>
          <p:cNvSpPr>
            <a:spLocks noGrp="1"/>
          </p:cNvSpPr>
          <p:nvPr>
            <p:ph idx="1"/>
          </p:nvPr>
        </p:nvSpPr>
        <p:spPr/>
        <p:txBody>
          <a:bodyPr/>
          <a:lstStyle/>
          <a:p>
            <a:endParaRPr lang="en-US"/>
          </a:p>
        </p:txBody>
      </p:sp>
      <p:pic>
        <p:nvPicPr>
          <p:cNvPr id="40962" name="Picture 2"/>
          <p:cNvPicPr>
            <a:picLocks noChangeAspect="1" noChangeArrowheads="1"/>
          </p:cNvPicPr>
          <p:nvPr/>
        </p:nvPicPr>
        <p:blipFill>
          <a:blip r:embed="rId2" cstate="print"/>
          <a:srcRect/>
          <a:stretch>
            <a:fillRect/>
          </a:stretch>
        </p:blipFill>
        <p:spPr bwMode="auto">
          <a:xfrm>
            <a:off x="0" y="2526632"/>
            <a:ext cx="12192000" cy="3994484"/>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HPC Challenges</a:t>
            </a:r>
          </a:p>
        </p:txBody>
      </p:sp>
      <p:sp>
        <p:nvSpPr>
          <p:cNvPr id="3" name="Content Placeholder 2"/>
          <p:cNvSpPr>
            <a:spLocks noGrp="1"/>
          </p:cNvSpPr>
          <p:nvPr>
            <p:ph idx="1"/>
          </p:nvPr>
        </p:nvSpPr>
        <p:spPr/>
        <p:txBody>
          <a:bodyPr/>
          <a:lstStyle/>
          <a:p>
            <a:r>
              <a:rPr lang="en-US" dirty="0"/>
              <a:t>Simulation</a:t>
            </a:r>
          </a:p>
          <a:p>
            <a:pPr fontAlgn="base"/>
            <a:r>
              <a:rPr lang="en-US" dirty="0"/>
              <a:t>Parallelism</a:t>
            </a:r>
          </a:p>
          <a:p>
            <a:r>
              <a:rPr lang="en-US" dirty="0"/>
              <a:t>Cluster Components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long is a trillion seconds?</a:t>
            </a:r>
          </a:p>
        </p:txBody>
      </p:sp>
      <p:sp>
        <p:nvSpPr>
          <p:cNvPr id="3" name="Content Placeholder 2"/>
          <p:cNvSpPr>
            <a:spLocks noGrp="1"/>
          </p:cNvSpPr>
          <p:nvPr>
            <p:ph idx="1"/>
          </p:nvPr>
        </p:nvSpPr>
        <p:spPr>
          <a:xfrm>
            <a:off x="778042" y="2941108"/>
            <a:ext cx="10515600" cy="3181836"/>
          </a:xfrm>
        </p:spPr>
        <p:txBody>
          <a:bodyPr>
            <a:normAutofit fontScale="62500" lnSpcReduction="20000"/>
          </a:bodyPr>
          <a:lstStyle/>
          <a:p>
            <a:r>
              <a:rPr lang="en-US" dirty="0"/>
              <a:t>1,000 seconds ago was equal to</a:t>
            </a:r>
          </a:p>
          <a:p>
            <a:pPr>
              <a:buNone/>
            </a:pPr>
            <a:r>
              <a:rPr lang="en-US" dirty="0"/>
              <a:t>almost 17 minutes. </a:t>
            </a:r>
          </a:p>
          <a:p>
            <a:pPr>
              <a:buNone/>
            </a:pPr>
            <a:r>
              <a:rPr lang="en-US" dirty="0"/>
              <a:t>It would take almost 12 days for a </a:t>
            </a:r>
          </a:p>
          <a:p>
            <a:pPr>
              <a:buNone/>
            </a:pPr>
            <a:r>
              <a:rPr lang="en-US" dirty="0"/>
              <a:t>million seconds to elapse and </a:t>
            </a:r>
          </a:p>
          <a:p>
            <a:pPr>
              <a:buNone/>
            </a:pPr>
            <a:r>
              <a:rPr lang="en-US" dirty="0"/>
              <a:t>31.7 years for a billion seconds. </a:t>
            </a:r>
          </a:p>
          <a:p>
            <a:r>
              <a:rPr lang="en-US" dirty="0"/>
              <a:t>Therefore, a trillion seconds </a:t>
            </a:r>
          </a:p>
          <a:p>
            <a:pPr>
              <a:buNone/>
            </a:pPr>
            <a:r>
              <a:rPr lang="en-US" dirty="0"/>
              <a:t>would amount to no less </a:t>
            </a:r>
          </a:p>
          <a:p>
            <a:pPr>
              <a:buNone/>
            </a:pPr>
            <a:r>
              <a:rPr lang="en-US" dirty="0"/>
              <a:t>than 31,709.8 years.</a:t>
            </a:r>
          </a:p>
          <a:p>
            <a:r>
              <a:rPr lang="en-US" dirty="0"/>
              <a:t>HPC provides this amount of compute</a:t>
            </a:r>
          </a:p>
          <a:p>
            <a:pPr>
              <a:buNone/>
            </a:pPr>
            <a:r>
              <a:rPr lang="en-US" dirty="0"/>
              <a:t>time and more with each technology breakthrough.</a:t>
            </a:r>
          </a:p>
        </p:txBody>
      </p:sp>
      <p:pic>
        <p:nvPicPr>
          <p:cNvPr id="41986" name="Picture 2" descr="https://cdn2.jomashop.com/media/catalog/product/s/w/swatch-est1983-skeleton-dial-unisex-watch-suoz161_2.jpg"/>
          <p:cNvPicPr>
            <a:picLocks noChangeAspect="1" noChangeArrowheads="1"/>
          </p:cNvPicPr>
          <p:nvPr/>
        </p:nvPicPr>
        <p:blipFill>
          <a:blip r:embed="rId2" cstate="print"/>
          <a:srcRect/>
          <a:stretch>
            <a:fillRect/>
          </a:stretch>
        </p:blipFill>
        <p:spPr bwMode="auto">
          <a:xfrm>
            <a:off x="6255586" y="2719137"/>
            <a:ext cx="3771899" cy="3862137"/>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sz="1800" dirty="0"/>
              <a:t>Computers store numbers in  floating-point format, </a:t>
            </a:r>
          </a:p>
          <a:p>
            <a:pPr>
              <a:buNone/>
            </a:pPr>
            <a:r>
              <a:rPr lang="en-US" sz="1800" dirty="0"/>
              <a:t>so they are called floating-point numbers.</a:t>
            </a:r>
          </a:p>
          <a:p>
            <a:r>
              <a:rPr lang="en-US" sz="1800" dirty="0"/>
              <a:t>A single instruction like addition or multiplication</a:t>
            </a:r>
          </a:p>
          <a:p>
            <a:pPr>
              <a:buNone/>
            </a:pPr>
            <a:r>
              <a:rPr lang="en-US" sz="1800" dirty="0"/>
              <a:t>is called an operation.</a:t>
            </a:r>
          </a:p>
          <a:p>
            <a:pPr>
              <a:buNone/>
            </a:pPr>
            <a:r>
              <a:rPr lang="en-US" sz="1800" dirty="0"/>
              <a:t>HPC speed is measured in terms of floating-point operations</a:t>
            </a:r>
          </a:p>
          <a:p>
            <a:pPr>
              <a:buNone/>
            </a:pPr>
            <a:r>
              <a:rPr lang="en-US" sz="1800" dirty="0"/>
              <a:t>per second or Flops/s (Flops).</a:t>
            </a:r>
          </a:p>
          <a:p>
            <a:pPr>
              <a:buNone/>
            </a:pPr>
            <a:r>
              <a:rPr lang="en-US" sz="1800" dirty="0"/>
              <a:t>Rmax – Maximal LINPACK performance achieved.</a:t>
            </a:r>
          </a:p>
          <a:p>
            <a:pPr>
              <a:buNone/>
            </a:pPr>
            <a:r>
              <a:rPr lang="en-US" sz="1800" dirty="0" err="1"/>
              <a:t>Rpeak</a:t>
            </a:r>
            <a:r>
              <a:rPr lang="en-US" sz="1800" dirty="0"/>
              <a:t> – Theoretical peak performance.</a:t>
            </a:r>
          </a:p>
          <a:p>
            <a:pPr>
              <a:buNone/>
            </a:pPr>
            <a:endParaRPr lang="en-US" dirty="0"/>
          </a:p>
          <a:p>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7110663" y="1913020"/>
            <a:ext cx="4387014" cy="4728412"/>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a:t>
            </a:r>
          </a:p>
        </p:txBody>
      </p:sp>
      <p:sp>
        <p:nvSpPr>
          <p:cNvPr id="3" name="Content Placeholder 2"/>
          <p:cNvSpPr>
            <a:spLocks noGrp="1"/>
          </p:cNvSpPr>
          <p:nvPr>
            <p:ph idx="1"/>
          </p:nvPr>
        </p:nvSpPr>
        <p:spPr/>
        <p:txBody>
          <a:bodyPr>
            <a:normAutofit fontScale="70000" lnSpcReduction="20000"/>
          </a:bodyPr>
          <a:lstStyle/>
          <a:p>
            <a:r>
              <a:rPr lang="en-US" dirty="0"/>
              <a:t>CPU clock frequency in GHz</a:t>
            </a:r>
          </a:p>
          <a:p>
            <a:pPr>
              <a:buNone/>
            </a:pPr>
            <a:r>
              <a:rPr lang="en-US" dirty="0"/>
              <a:t>Clock speed in cycles per second (Hertz)</a:t>
            </a:r>
          </a:p>
          <a:p>
            <a:pPr>
              <a:buNone/>
            </a:pPr>
            <a:r>
              <a:rPr lang="en-US" dirty="0"/>
              <a:t># of floating-point operations per cycle</a:t>
            </a:r>
          </a:p>
          <a:p>
            <a:r>
              <a:rPr lang="en-US" dirty="0"/>
              <a:t>Example:</a:t>
            </a:r>
          </a:p>
          <a:p>
            <a:pPr>
              <a:buNone/>
            </a:pPr>
            <a:r>
              <a:rPr lang="en-US" dirty="0"/>
              <a:t>2.6 GHz processor</a:t>
            </a:r>
          </a:p>
          <a:p>
            <a:pPr>
              <a:buNone/>
            </a:pPr>
            <a:r>
              <a:rPr lang="en-US" dirty="0"/>
              <a:t>2.6 billion cycles per second</a:t>
            </a:r>
          </a:p>
          <a:p>
            <a:pPr>
              <a:buNone/>
            </a:pPr>
            <a:r>
              <a:rPr lang="en-US" dirty="0"/>
              <a:t>16 floating-point operations per cycle</a:t>
            </a:r>
          </a:p>
          <a:p>
            <a:pPr>
              <a:buNone/>
            </a:pPr>
            <a:r>
              <a:rPr lang="en-US" dirty="0"/>
              <a:t>16x 2.6 billion = 41.6 billion Flops</a:t>
            </a:r>
          </a:p>
          <a:p>
            <a:pPr>
              <a:buNone/>
            </a:pPr>
            <a:r>
              <a:rPr lang="en-US" dirty="0"/>
              <a:t>41.6 GFlops</a:t>
            </a:r>
          </a:p>
        </p:txBody>
      </p:sp>
      <p:pic>
        <p:nvPicPr>
          <p:cNvPr id="2050" name="Picture 2"/>
          <p:cNvPicPr>
            <a:picLocks noChangeAspect="1" noChangeArrowheads="1"/>
          </p:cNvPicPr>
          <p:nvPr/>
        </p:nvPicPr>
        <p:blipFill>
          <a:blip r:embed="rId2" cstate="print"/>
          <a:srcRect/>
          <a:stretch>
            <a:fillRect/>
          </a:stretch>
        </p:blipFill>
        <p:spPr bwMode="auto">
          <a:xfrm>
            <a:off x="7061887" y="1528011"/>
            <a:ext cx="5130113" cy="5041232"/>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 500 History Peak Speed (Rmax)</a:t>
            </a:r>
          </a:p>
        </p:txBody>
      </p:sp>
      <p:pic>
        <p:nvPicPr>
          <p:cNvPr id="3074" name="Picture 2"/>
          <p:cNvPicPr>
            <a:picLocks noGrp="1" noChangeAspect="1" noChangeArrowheads="1"/>
          </p:cNvPicPr>
          <p:nvPr>
            <p:ph idx="1"/>
          </p:nvPr>
        </p:nvPicPr>
        <p:blipFill>
          <a:blip r:embed="rId2" cstate="print"/>
          <a:srcRect/>
          <a:stretch>
            <a:fillRect/>
          </a:stretch>
        </p:blipFill>
        <p:spPr bwMode="auto">
          <a:xfrm>
            <a:off x="-2" y="2658979"/>
            <a:ext cx="12192002" cy="3886199"/>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Exaflop supercomputer in the USA</a:t>
            </a:r>
          </a:p>
        </p:txBody>
      </p:sp>
      <p:sp>
        <p:nvSpPr>
          <p:cNvPr id="3" name="Content Placeholder 2"/>
          <p:cNvSpPr>
            <a:spLocks noGrp="1"/>
          </p:cNvSpPr>
          <p:nvPr>
            <p:ph idx="1"/>
          </p:nvPr>
        </p:nvSpPr>
        <p:spPr/>
        <p:txBody>
          <a:bodyPr>
            <a:normAutofit fontScale="55000" lnSpcReduction="20000"/>
          </a:bodyPr>
          <a:lstStyle/>
          <a:p>
            <a:r>
              <a:rPr lang="en-US" dirty="0"/>
              <a:t>Frontier</a:t>
            </a:r>
          </a:p>
          <a:p>
            <a:r>
              <a:rPr lang="en-US" dirty="0"/>
              <a:t>Oakridge National Lab</a:t>
            </a:r>
          </a:p>
          <a:p>
            <a:r>
              <a:rPr lang="en-US" dirty="0"/>
              <a:t>Focus on materials and energy</a:t>
            </a:r>
          </a:p>
          <a:p>
            <a:r>
              <a:rPr lang="en-US" dirty="0"/>
              <a:t>Identify new materials, new power sources </a:t>
            </a:r>
          </a:p>
          <a:p>
            <a:r>
              <a:rPr lang="en-US" dirty="0"/>
              <a:t>New power storage devices</a:t>
            </a:r>
          </a:p>
          <a:p>
            <a:r>
              <a:rPr lang="en-US" dirty="0"/>
              <a:t>Health area, including a lot of research in drug discovery and treatment</a:t>
            </a:r>
          </a:p>
          <a:p>
            <a:pPr>
              <a:buNone/>
            </a:pPr>
            <a:r>
              <a:rPr lang="en-US" dirty="0"/>
              <a:t>efficacy. </a:t>
            </a:r>
          </a:p>
          <a:p>
            <a:pPr>
              <a:buNone/>
            </a:pPr>
            <a:r>
              <a:rPr lang="en-US" dirty="0"/>
              <a:t>Protein docking and other things that are important for drug discovery </a:t>
            </a:r>
          </a:p>
          <a:p>
            <a:pPr>
              <a:buNone/>
            </a:pPr>
            <a:r>
              <a:rPr lang="en-US" dirty="0"/>
              <a:t>on the system, but it's really a broad array of application areas.</a:t>
            </a:r>
          </a:p>
          <a:p>
            <a:r>
              <a:rPr lang="en-US" dirty="0"/>
              <a:t>24 different scientific applications ready to use the system on day one, </a:t>
            </a:r>
          </a:p>
          <a:p>
            <a:pPr>
              <a:buNone/>
            </a:pPr>
            <a:r>
              <a:rPr lang="en-US" dirty="0"/>
              <a:t>and those span a really wide array of different science domains.</a:t>
            </a:r>
          </a:p>
          <a:p>
            <a:endParaRPr lang="en-US" dirty="0"/>
          </a:p>
        </p:txBody>
      </p:sp>
      <p:pic>
        <p:nvPicPr>
          <p:cNvPr id="53250" name="Picture 2" descr="Director of the world's fastest supercomputer explains how they did it"/>
          <p:cNvPicPr>
            <a:picLocks noChangeAspect="1" noChangeArrowheads="1"/>
          </p:cNvPicPr>
          <p:nvPr/>
        </p:nvPicPr>
        <p:blipFill>
          <a:blip r:embed="rId2" cstate="print"/>
          <a:srcRect/>
          <a:stretch>
            <a:fillRect/>
          </a:stretch>
        </p:blipFill>
        <p:spPr bwMode="auto">
          <a:xfrm>
            <a:off x="7236620" y="2623190"/>
            <a:ext cx="4782091" cy="3946051"/>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HPC in the Cloud</a:t>
            </a:r>
          </a:p>
        </p:txBody>
      </p:sp>
      <p:sp>
        <p:nvSpPr>
          <p:cNvPr id="3" name="Content Placeholder 2"/>
          <p:cNvSpPr>
            <a:spLocks noGrp="1"/>
          </p:cNvSpPr>
          <p:nvPr>
            <p:ph idx="1"/>
          </p:nvPr>
        </p:nvSpPr>
        <p:spPr/>
        <p:txBody>
          <a:bodyPr>
            <a:normAutofit fontScale="62500" lnSpcReduction="20000"/>
          </a:bodyPr>
          <a:lstStyle/>
          <a:p>
            <a:r>
              <a:rPr lang="en-US" dirty="0"/>
              <a:t>Pros</a:t>
            </a:r>
          </a:p>
          <a:p>
            <a:pPr>
              <a:buNone/>
            </a:pPr>
            <a:r>
              <a:rPr lang="en-US" dirty="0"/>
              <a:t>Cost – Xsede Jetstream</a:t>
            </a:r>
          </a:p>
          <a:p>
            <a:pPr>
              <a:buNone/>
            </a:pPr>
            <a:r>
              <a:rPr lang="en-US" dirty="0"/>
              <a:t>Easy to build</a:t>
            </a:r>
          </a:p>
          <a:p>
            <a:pPr>
              <a:buNone/>
            </a:pPr>
            <a:r>
              <a:rPr lang="en-US" dirty="0"/>
              <a:t>Cloud bursting</a:t>
            </a:r>
          </a:p>
          <a:p>
            <a:pPr>
              <a:buNone/>
            </a:pPr>
            <a:r>
              <a:rPr lang="en-US" dirty="0"/>
              <a:t>Huge business Investments</a:t>
            </a:r>
          </a:p>
          <a:p>
            <a:r>
              <a:rPr lang="en-US" dirty="0"/>
              <a:t>Cons</a:t>
            </a:r>
          </a:p>
          <a:p>
            <a:pPr>
              <a:buNone/>
            </a:pPr>
            <a:r>
              <a:rPr lang="en-US" dirty="0"/>
              <a:t>Cost – Commercial solutions</a:t>
            </a:r>
          </a:p>
          <a:p>
            <a:pPr>
              <a:buNone/>
            </a:pPr>
            <a:r>
              <a:rPr lang="en-US" dirty="0"/>
              <a:t>Compliance</a:t>
            </a:r>
          </a:p>
          <a:p>
            <a:pPr>
              <a:buNone/>
            </a:pPr>
            <a:r>
              <a:rPr lang="en-US" dirty="0"/>
              <a:t>Vendor Specific</a:t>
            </a:r>
          </a:p>
          <a:p>
            <a:pPr>
              <a:buNone/>
            </a:pPr>
            <a:r>
              <a:rPr lang="en-US" dirty="0"/>
              <a:t>Harder to track on the institutional level</a:t>
            </a:r>
          </a:p>
          <a:p>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Quantum Computers</a:t>
            </a:r>
          </a:p>
        </p:txBody>
      </p:sp>
      <p:sp>
        <p:nvSpPr>
          <p:cNvPr id="3" name="Content Placeholder 2"/>
          <p:cNvSpPr>
            <a:spLocks noGrp="1"/>
          </p:cNvSpPr>
          <p:nvPr>
            <p:ph idx="1"/>
          </p:nvPr>
        </p:nvSpPr>
        <p:spPr/>
        <p:txBody>
          <a:bodyPr>
            <a:normAutofit fontScale="62500" lnSpcReduction="20000"/>
          </a:bodyPr>
          <a:lstStyle/>
          <a:p>
            <a:r>
              <a:rPr lang="en-US" dirty="0"/>
              <a:t>Transistors are already at the atom</a:t>
            </a:r>
          </a:p>
          <a:p>
            <a:pPr>
              <a:buNone/>
            </a:pPr>
            <a:r>
              <a:rPr lang="en-US" dirty="0"/>
              <a:t>Size, what is next?</a:t>
            </a:r>
          </a:p>
          <a:p>
            <a:r>
              <a:rPr lang="en-US" dirty="0"/>
              <a:t>The use of quantum-mechanical</a:t>
            </a:r>
          </a:p>
          <a:p>
            <a:pPr>
              <a:buNone/>
            </a:pPr>
            <a:r>
              <a:rPr lang="en-US" dirty="0"/>
              <a:t>phenomena such as superposition and</a:t>
            </a:r>
          </a:p>
          <a:p>
            <a:pPr>
              <a:buNone/>
            </a:pPr>
            <a:r>
              <a:rPr lang="en-US" dirty="0"/>
              <a:t>entanglement to perform computations.</a:t>
            </a:r>
          </a:p>
          <a:p>
            <a:r>
              <a:rPr lang="en-US" dirty="0"/>
              <a:t> </a:t>
            </a:r>
            <a:r>
              <a:rPr lang="en-US" dirty="0" err="1"/>
              <a:t>Qubits</a:t>
            </a:r>
            <a:r>
              <a:rPr lang="en-US" dirty="0"/>
              <a:t> </a:t>
            </a:r>
            <a:r>
              <a:rPr lang="en-US" dirty="0" err="1"/>
              <a:t>vs</a:t>
            </a:r>
            <a:r>
              <a:rPr lang="en-US" dirty="0"/>
              <a:t> </a:t>
            </a:r>
            <a:r>
              <a:rPr lang="en-US" dirty="0" err="1"/>
              <a:t>Bianary</a:t>
            </a:r>
            <a:r>
              <a:rPr lang="en-US" dirty="0"/>
              <a:t> bits</a:t>
            </a:r>
          </a:p>
          <a:p>
            <a:pPr>
              <a:buNone/>
            </a:pPr>
            <a:r>
              <a:rPr lang="en-US" dirty="0"/>
              <a:t>1 or 0 quantum state</a:t>
            </a:r>
          </a:p>
          <a:p>
            <a:pPr>
              <a:buNone/>
            </a:pPr>
            <a:r>
              <a:rPr lang="en-US" dirty="0"/>
              <a:t>1 and 0 super position states</a:t>
            </a:r>
          </a:p>
          <a:p>
            <a:r>
              <a:rPr lang="en-US" dirty="0"/>
              <a:t>Using quantum algorithm to solve specific complex</a:t>
            </a:r>
          </a:p>
          <a:p>
            <a:pPr>
              <a:buNone/>
            </a:pPr>
            <a:r>
              <a:rPr lang="en-US" dirty="0"/>
              <a:t>Problems beyond the capabilities of a classical HPC </a:t>
            </a:r>
          </a:p>
        </p:txBody>
      </p:sp>
      <p:pic>
        <p:nvPicPr>
          <p:cNvPr id="4098" name="Picture 2"/>
          <p:cNvPicPr>
            <a:picLocks noChangeAspect="1" noChangeArrowheads="1"/>
          </p:cNvPicPr>
          <p:nvPr/>
        </p:nvPicPr>
        <p:blipFill>
          <a:blip r:embed="rId2" cstate="print"/>
          <a:srcRect/>
          <a:stretch>
            <a:fillRect/>
          </a:stretch>
        </p:blipFill>
        <p:spPr bwMode="auto">
          <a:xfrm>
            <a:off x="7375358" y="1515979"/>
            <a:ext cx="4816641" cy="5077326"/>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Quantum Computing and HPC</a:t>
            </a:r>
          </a:p>
        </p:txBody>
      </p:sp>
      <p:sp>
        <p:nvSpPr>
          <p:cNvPr id="3" name="Content Placeholder 2"/>
          <p:cNvSpPr>
            <a:spLocks noGrp="1"/>
          </p:cNvSpPr>
          <p:nvPr>
            <p:ph idx="1"/>
          </p:nvPr>
        </p:nvSpPr>
        <p:spPr/>
        <p:txBody>
          <a:bodyPr>
            <a:normAutofit fontScale="62500" lnSpcReduction="20000"/>
          </a:bodyPr>
          <a:lstStyle/>
          <a:p>
            <a:r>
              <a:rPr lang="en-US" b="1" dirty="0"/>
              <a:t>Introduction to Qiskit use on HPC CI.</a:t>
            </a:r>
          </a:p>
          <a:p>
            <a:r>
              <a:rPr lang="en-US" dirty="0"/>
              <a:t>When using Qiskit a user workflow nominally consists of following four high-level steps:</a:t>
            </a:r>
          </a:p>
          <a:p>
            <a:pPr>
              <a:buFont typeface="Arial" panose="020B0604020202020204" pitchFamily="34" charset="0"/>
              <a:buChar char="•"/>
            </a:pPr>
            <a:r>
              <a:rPr lang="en-US" b="1" dirty="0"/>
              <a:t>Build</a:t>
            </a:r>
            <a:r>
              <a:rPr lang="en-US" dirty="0"/>
              <a:t>: Design a quantum circuit(s) that represents the problem you are considering using a UI such as the CLI or Jupyter notebook. Run on a VDI node such as X2Go or VMware. </a:t>
            </a:r>
          </a:p>
          <a:p>
            <a:pPr>
              <a:buFont typeface="Arial" panose="020B0604020202020204" pitchFamily="34" charset="0"/>
              <a:buChar char="•"/>
            </a:pPr>
            <a:r>
              <a:rPr lang="en-US" b="1" dirty="0"/>
              <a:t>Compile</a:t>
            </a:r>
            <a:r>
              <a:rPr lang="en-US" dirty="0"/>
              <a:t>: Compile circuits for a specific quantum service, e.g. a quantum system or classical simulator.</a:t>
            </a:r>
          </a:p>
          <a:p>
            <a:pPr>
              <a:buFont typeface="Arial" panose="020B0604020202020204" pitchFamily="34" charset="0"/>
              <a:buChar char="•"/>
            </a:pPr>
            <a:r>
              <a:rPr lang="en-US" b="1" dirty="0"/>
              <a:t>Run</a:t>
            </a:r>
            <a:r>
              <a:rPr lang="en-US" dirty="0"/>
              <a:t>: Run the compiled circuits on the specified quantum service(s). These services can be cloud-based or local cluster.</a:t>
            </a:r>
          </a:p>
          <a:p>
            <a:pPr>
              <a:buFont typeface="Arial" panose="020B0604020202020204" pitchFamily="34" charset="0"/>
              <a:buChar char="•"/>
            </a:pPr>
            <a:r>
              <a:rPr lang="en-US" b="1" dirty="0"/>
              <a:t>Analyze</a:t>
            </a:r>
            <a:r>
              <a:rPr lang="en-US" dirty="0"/>
              <a:t>: Compute summary statistics and visualize the results of the experiments.</a:t>
            </a:r>
          </a:p>
          <a:p>
            <a:pPr>
              <a:buFont typeface="Arial" panose="020B0604020202020204" pitchFamily="34" charset="0"/>
              <a:buChar char="•"/>
            </a:pPr>
            <a:r>
              <a:rPr lang="en-US" dirty="0"/>
              <a:t>If all is good, then submit to a real quantum computer to run pure quantum production!</a:t>
            </a:r>
          </a:p>
          <a:p>
            <a:pPr>
              <a:buFont typeface="Arial" panose="020B0604020202020204" pitchFamily="34" charset="0"/>
              <a:buChar char="•"/>
            </a:pPr>
            <a:r>
              <a:rPr lang="en-US" dirty="0"/>
              <a:t>Interested? Install it now! </a:t>
            </a:r>
            <a:r>
              <a:rPr lang="en-US" dirty="0">
                <a:hlinkClick r:id="rId2"/>
              </a:rPr>
              <a:t>https://qiskit.org/</a:t>
            </a:r>
            <a:r>
              <a:rPr lang="en-US" dirty="0"/>
              <a:t>  It is free!</a:t>
            </a:r>
          </a:p>
          <a:p>
            <a:pPr marL="0" indent="0">
              <a:buNone/>
            </a:pP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B351-9304-AB26-4BC9-3CAB478BF283}"/>
              </a:ext>
            </a:extLst>
          </p:cNvPr>
          <p:cNvSpPr>
            <a:spLocks noGrp="1"/>
          </p:cNvSpPr>
          <p:nvPr>
            <p:ph type="title"/>
          </p:nvPr>
        </p:nvSpPr>
        <p:spPr>
          <a:xfrm>
            <a:off x="220460" y="1089498"/>
            <a:ext cx="10515600" cy="1325563"/>
          </a:xfrm>
        </p:spPr>
        <p:txBody>
          <a:bodyPr>
            <a:normAutofit/>
          </a:bodyPr>
          <a:lstStyle/>
          <a:p>
            <a:r>
              <a:rPr lang="en-US" sz="2800" dirty="0"/>
              <a:t>Quantum Computing and HPC</a:t>
            </a:r>
          </a:p>
        </p:txBody>
      </p:sp>
      <p:pic>
        <p:nvPicPr>
          <p:cNvPr id="5" name="Content Placeholder 4">
            <a:extLst>
              <a:ext uri="{FF2B5EF4-FFF2-40B4-BE49-F238E27FC236}">
                <a16:creationId xmlns:a16="http://schemas.microsoft.com/office/drawing/2014/main" id="{62B65A62-E03E-E9FB-4CFC-8B01131D8908}"/>
              </a:ext>
            </a:extLst>
          </p:cNvPr>
          <p:cNvPicPr>
            <a:picLocks noGrp="1" noChangeAspect="1"/>
          </p:cNvPicPr>
          <p:nvPr>
            <p:ph idx="1"/>
          </p:nvPr>
        </p:nvPicPr>
        <p:blipFill>
          <a:blip r:embed="rId2"/>
          <a:stretch>
            <a:fillRect/>
          </a:stretch>
        </p:blipFill>
        <p:spPr>
          <a:xfrm>
            <a:off x="5163207" y="1556425"/>
            <a:ext cx="6944520" cy="5009745"/>
          </a:xfrm>
        </p:spPr>
      </p:pic>
      <p:pic>
        <p:nvPicPr>
          <p:cNvPr id="7" name="Picture 6">
            <a:extLst>
              <a:ext uri="{FF2B5EF4-FFF2-40B4-BE49-F238E27FC236}">
                <a16:creationId xmlns:a16="http://schemas.microsoft.com/office/drawing/2014/main" id="{0E145EA3-4209-6712-BE55-F803ACA53C0E}"/>
              </a:ext>
            </a:extLst>
          </p:cNvPr>
          <p:cNvPicPr>
            <a:picLocks noChangeAspect="1"/>
          </p:cNvPicPr>
          <p:nvPr/>
        </p:nvPicPr>
        <p:blipFill>
          <a:blip r:embed="rId3"/>
          <a:stretch>
            <a:fillRect/>
          </a:stretch>
        </p:blipFill>
        <p:spPr>
          <a:xfrm>
            <a:off x="694021" y="1964987"/>
            <a:ext cx="4083301" cy="4601183"/>
          </a:xfrm>
          <a:prstGeom prst="rect">
            <a:avLst/>
          </a:prstGeom>
        </p:spPr>
      </p:pic>
    </p:spTree>
    <p:extLst>
      <p:ext uri="{BB962C8B-B14F-4D97-AF65-F5344CB8AC3E}">
        <p14:creationId xmlns:p14="http://schemas.microsoft.com/office/powerpoint/2010/main" val="31920377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738" y="1499508"/>
            <a:ext cx="10731062" cy="1453632"/>
          </a:xfrm>
        </p:spPr>
        <p:txBody>
          <a:bodyPr/>
          <a:lstStyle/>
          <a:p>
            <a:r>
              <a:rPr lang="en-US" dirty="0"/>
              <a:t>XSEDE HPC Systems</a:t>
            </a:r>
          </a:p>
        </p:txBody>
      </p:sp>
      <p:sp>
        <p:nvSpPr>
          <p:cNvPr id="3" name="Content Placeholder 2"/>
          <p:cNvSpPr>
            <a:spLocks noGrp="1"/>
          </p:cNvSpPr>
          <p:nvPr>
            <p:ph idx="1"/>
          </p:nvPr>
        </p:nvSpPr>
        <p:spPr/>
        <p:txBody>
          <a:bodyPr/>
          <a:lstStyle/>
          <a:p>
            <a:r>
              <a:rPr lang="en-US" dirty="0"/>
              <a:t>01  Stampede 2 – TACC</a:t>
            </a:r>
          </a:p>
          <a:p>
            <a:r>
              <a:rPr lang="en-US" dirty="0"/>
              <a:t>02  Comet – SDSC</a:t>
            </a:r>
          </a:p>
          <a:p>
            <a:r>
              <a:rPr lang="en-US" dirty="0"/>
              <a:t>03  Bridges – PSC</a:t>
            </a:r>
          </a:p>
          <a:p>
            <a:r>
              <a:rPr lang="en-US" dirty="0"/>
              <a:t>04  Jetstream – Indiana U</a:t>
            </a:r>
          </a:p>
          <a:p>
            <a:r>
              <a:rPr lang="en-US" dirty="0"/>
              <a:t>05  Open Science Grid – OSG</a:t>
            </a:r>
          </a:p>
          <a:p>
            <a:r>
              <a:rPr lang="en-US" dirty="0"/>
              <a:t>06  Ranch – UT Austin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a brief discussion</a:t>
            </a:r>
          </a:p>
        </p:txBody>
      </p:sp>
      <p:sp>
        <p:nvSpPr>
          <p:cNvPr id="3" name="Content Placeholder 2"/>
          <p:cNvSpPr>
            <a:spLocks noGrp="1"/>
          </p:cNvSpPr>
          <p:nvPr>
            <p:ph idx="1"/>
          </p:nvPr>
        </p:nvSpPr>
        <p:spPr/>
        <p:txBody>
          <a:bodyPr/>
          <a:lstStyle/>
          <a:p>
            <a:r>
              <a:rPr lang="en-US" dirty="0"/>
              <a:t>Deployment </a:t>
            </a:r>
          </a:p>
          <a:p>
            <a:r>
              <a:rPr lang="en-US" dirty="0"/>
              <a:t>Performance</a:t>
            </a:r>
          </a:p>
          <a:p>
            <a:r>
              <a:rPr lang="en-US" dirty="0"/>
              <a:t>New Technologies: do you Quantum compute?</a:t>
            </a:r>
          </a:p>
          <a:p>
            <a:r>
              <a:rPr lang="en-US" dirty="0"/>
              <a:t>XSEDE</a:t>
            </a:r>
          </a:p>
          <a:p>
            <a:r>
              <a:rPr lang="en-US" dirty="0"/>
              <a:t>ACCESS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Follow-on to XSEDE program to be instituted September 1, 2022.</a:t>
            </a:r>
          </a:p>
        </p:txBody>
      </p:sp>
      <p:sp>
        <p:nvSpPr>
          <p:cNvPr id="3" name="Content Placeholder 2"/>
          <p:cNvSpPr>
            <a:spLocks noGrp="1"/>
          </p:cNvSpPr>
          <p:nvPr>
            <p:ph idx="1"/>
          </p:nvPr>
        </p:nvSpPr>
        <p:spPr/>
        <p:txBody>
          <a:bodyPr/>
          <a:lstStyle/>
          <a:p>
            <a:r>
              <a:rPr lang="en-US" dirty="0"/>
              <a:t>The National Science Foundation has awarded $52 million over five years to five lead institutions and their sub-awardees to facilitate its Advanced Cyberinfrastructure Coordination Ecosystem Services and Support, or ACCESS program. The award period is from May 1, 2022, through April 30, 2027; however, XSEDE will still be active through this August.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ACCESS program 2022</a:t>
            </a:r>
          </a:p>
        </p:txBody>
      </p:sp>
      <p:sp>
        <p:nvSpPr>
          <p:cNvPr id="3" name="Content Placeholder 2"/>
          <p:cNvSpPr>
            <a:spLocks noGrp="1"/>
          </p:cNvSpPr>
          <p:nvPr>
            <p:ph idx="1"/>
          </p:nvPr>
        </p:nvSpPr>
        <p:spPr>
          <a:xfrm>
            <a:off x="480848" y="2519586"/>
            <a:ext cx="11264462" cy="4054635"/>
          </a:xfrm>
        </p:spPr>
        <p:txBody>
          <a:bodyPr>
            <a:normAutofit fontScale="55000" lnSpcReduction="20000"/>
          </a:bodyPr>
          <a:lstStyle/>
          <a:p>
            <a:pPr rtl="0"/>
            <a:r>
              <a:rPr lang="en-US" dirty="0"/>
              <a:t>The ACCESS program decentralizes its various services, democratizing and further broadening access to NSF's cyberinfrastructure ecosystem. Its service tracks and awardees are:</a:t>
            </a:r>
          </a:p>
          <a:p>
            <a:pPr rtl="0">
              <a:buFont typeface="Arial" panose="020B0604020202020204" pitchFamily="34" charset="0"/>
              <a:buChar char="•"/>
            </a:pPr>
            <a:r>
              <a:rPr lang="en-US" b="1" dirty="0"/>
              <a:t>Track 1</a:t>
            </a:r>
            <a:r>
              <a:rPr lang="en-US" dirty="0"/>
              <a:t> – The RAMPS Allocations team led by Shawn Brown, Pittsburgh Supercomputing Center. The Allocation Services track comprises three defined activities: Allocation Services; Innovative Pilots; and a Service Model.</a:t>
            </a:r>
          </a:p>
          <a:p>
            <a:pPr rtl="0">
              <a:buFont typeface="Arial" panose="020B0604020202020204" pitchFamily="34" charset="0"/>
              <a:buChar char="•"/>
            </a:pPr>
            <a:r>
              <a:rPr lang="en-US" b="1" dirty="0"/>
              <a:t>Track 2</a:t>
            </a:r>
            <a:r>
              <a:rPr lang="en-US" dirty="0"/>
              <a:t> – The </a:t>
            </a:r>
            <a:r>
              <a:rPr lang="en-US" dirty="0">
                <a:hlinkClick r:id="rId2"/>
              </a:rPr>
              <a:t>MATCH</a:t>
            </a:r>
            <a:r>
              <a:rPr lang="en-US" dirty="0"/>
              <a:t> User Services team, led by Shelley Knuth, University of Colorado Boulder. The End User Support Services track comprises four defined activities: General User Assistance; Allocation and Utilization Assistance; End User Training; and a Computational Science Support Network.</a:t>
            </a:r>
          </a:p>
          <a:p>
            <a:pPr rtl="0">
              <a:buFont typeface="Arial" panose="020B0604020202020204" pitchFamily="34" charset="0"/>
              <a:buChar char="•"/>
            </a:pPr>
            <a:r>
              <a:rPr lang="en-US" b="1" dirty="0"/>
              <a:t>Track 3</a:t>
            </a:r>
            <a:r>
              <a:rPr lang="en-US" dirty="0"/>
              <a:t> – The CONECT Operations and Integration Services team, led by Amy Schuele, National Center for Supercomputing Applications. The Operations and Integration Services track comprises three defined activities: Operational Support; Data and Networking Support; and Cybersecurity Support.</a:t>
            </a:r>
          </a:p>
          <a:p>
            <a:pPr rtl="0">
              <a:buFont typeface="Arial" panose="020B0604020202020204" pitchFamily="34" charset="0"/>
              <a:buChar char="•"/>
            </a:pPr>
            <a:r>
              <a:rPr lang="en-US" b="1" dirty="0"/>
              <a:t>Track 4 </a:t>
            </a:r>
            <a:r>
              <a:rPr lang="en-US" dirty="0"/>
              <a:t>– The MMS Monitor &amp; Measurement Services team, led by Tom Furlani, State University of New York at Buffalo. The Monitoring &amp; Measurement Services track comprises three elements: Monitoring &amp; Measurement Operations; Service Model; and Data Analytics Framework.</a:t>
            </a:r>
          </a:p>
          <a:p>
            <a:pPr rtl="0">
              <a:buFont typeface="Arial" panose="020B0604020202020204" pitchFamily="34" charset="0"/>
              <a:buChar char="•"/>
            </a:pPr>
            <a:r>
              <a:rPr lang="en-US" b="1" dirty="0"/>
              <a:t>ACCESS Coordination Office </a:t>
            </a:r>
            <a:r>
              <a:rPr lang="en-US" dirty="0"/>
              <a:t>– The OpenCI team, led by John Towns, NCSA. The ACO will provide coordination and support services and staffing for top-level coordination and communications among the ACCESS awardees and with the public, including support for top-level inter-awardee governance, coordination of an external advisory board to the ACCESS awardees, maintenance of the top-level landing page of the ACCESS website, and coordinated community-building activities. The ACO itself will not engage in overall governance or management responsibilities for ACCESS but awardees will enable other ACCESS awardees to accomplish those activities through provision of staffing and services.</a:t>
            </a:r>
          </a:p>
          <a:p>
            <a:endParaRPr lang="en-US" dirty="0"/>
          </a:p>
        </p:txBody>
      </p:sp>
    </p:spTree>
    <p:extLst>
      <p:ext uri="{BB962C8B-B14F-4D97-AF65-F5344CB8AC3E}">
        <p14:creationId xmlns:p14="http://schemas.microsoft.com/office/powerpoint/2010/main" val="21379859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3EFC4-9FAF-46C4-C66E-067F3321ED19}"/>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AA47C43A-1599-E9BC-41FF-3B6DEF921E5E}"/>
              </a:ext>
            </a:extLst>
          </p:cNvPr>
          <p:cNvSpPr>
            <a:spLocks noGrp="1"/>
          </p:cNvSpPr>
          <p:nvPr>
            <p:ph idx="1"/>
          </p:nvPr>
        </p:nvSpPr>
        <p:spPr>
          <a:xfrm>
            <a:off x="205903" y="3011506"/>
            <a:ext cx="10515600" cy="3181836"/>
          </a:xfrm>
        </p:spPr>
        <p:txBody>
          <a:bodyPr/>
          <a:lstStyle/>
          <a:p>
            <a:r>
              <a:rPr lang="en-US" dirty="0"/>
              <a:t>Q &amp; A:</a:t>
            </a:r>
          </a:p>
          <a:p>
            <a:r>
              <a:rPr lang="en-US" dirty="0"/>
              <a:t>How do you compute?</a:t>
            </a:r>
          </a:p>
          <a:p>
            <a:r>
              <a:rPr lang="en-US" dirty="0"/>
              <a:t>Are you planning any new deployments?</a:t>
            </a:r>
          </a:p>
          <a:p>
            <a:r>
              <a:rPr lang="en-US" dirty="0"/>
              <a:t>Are you exploring new technologies?</a:t>
            </a:r>
          </a:p>
          <a:p>
            <a:r>
              <a:rPr lang="en-US" dirty="0"/>
              <a:t>What are your users asking for the most?</a:t>
            </a:r>
          </a:p>
        </p:txBody>
      </p:sp>
      <p:pic>
        <p:nvPicPr>
          <p:cNvPr id="7" name="Picture 6">
            <a:extLst>
              <a:ext uri="{FF2B5EF4-FFF2-40B4-BE49-F238E27FC236}">
                <a16:creationId xmlns:a16="http://schemas.microsoft.com/office/drawing/2014/main" id="{5FF2512E-9437-D2B3-0329-BC3A5BE6E990}"/>
              </a:ext>
            </a:extLst>
          </p:cNvPr>
          <p:cNvPicPr>
            <a:picLocks noChangeAspect="1"/>
          </p:cNvPicPr>
          <p:nvPr/>
        </p:nvPicPr>
        <p:blipFill>
          <a:blip r:embed="rId2"/>
          <a:stretch>
            <a:fillRect/>
          </a:stretch>
        </p:blipFill>
        <p:spPr>
          <a:xfrm>
            <a:off x="6910823" y="3146067"/>
            <a:ext cx="4872615" cy="2299974"/>
          </a:xfrm>
          <a:prstGeom prst="rect">
            <a:avLst/>
          </a:prstGeom>
        </p:spPr>
      </p:pic>
    </p:spTree>
    <p:extLst>
      <p:ext uri="{BB962C8B-B14F-4D97-AF65-F5344CB8AC3E}">
        <p14:creationId xmlns:p14="http://schemas.microsoft.com/office/powerpoint/2010/main" val="24100415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93616-4D8F-C18B-272F-3E2D02E47B17}"/>
              </a:ext>
            </a:extLst>
          </p:cNvPr>
          <p:cNvSpPr>
            <a:spLocks noGrp="1"/>
          </p:cNvSpPr>
          <p:nvPr>
            <p:ph type="title"/>
          </p:nvPr>
        </p:nvSpPr>
        <p:spPr/>
        <p:txBody>
          <a:bodyPr/>
          <a:lstStyle/>
          <a:p>
            <a:r>
              <a:rPr lang="en-US" dirty="0"/>
              <a:t>References</a:t>
            </a:r>
            <a:br>
              <a:rPr lang="en-US" dirty="0"/>
            </a:br>
            <a:endParaRPr lang="en-US" dirty="0"/>
          </a:p>
        </p:txBody>
      </p:sp>
      <p:sp>
        <p:nvSpPr>
          <p:cNvPr id="3" name="Content Placeholder 2">
            <a:extLst>
              <a:ext uri="{FF2B5EF4-FFF2-40B4-BE49-F238E27FC236}">
                <a16:creationId xmlns:a16="http://schemas.microsoft.com/office/drawing/2014/main" id="{DCC74888-7FF8-E9E6-04DD-93C0705ED5B4}"/>
              </a:ext>
            </a:extLst>
          </p:cNvPr>
          <p:cNvSpPr>
            <a:spLocks noGrp="1"/>
          </p:cNvSpPr>
          <p:nvPr>
            <p:ph idx="1"/>
          </p:nvPr>
        </p:nvSpPr>
        <p:spPr>
          <a:xfrm>
            <a:off x="735725" y="2251575"/>
            <a:ext cx="10515600" cy="4141342"/>
          </a:xfrm>
        </p:spPr>
        <p:txBody>
          <a:bodyPr>
            <a:normAutofit fontScale="92500" lnSpcReduction="20000"/>
          </a:bodyPr>
          <a:lstStyle/>
          <a:p>
            <a:r>
              <a:rPr lang="en-US" dirty="0"/>
              <a:t>(2021) David Lumley. Central-difference time-lapse 4D seismic full-waveform inversion. </a:t>
            </a:r>
            <a:r>
              <a:rPr lang="en-US" i="1" dirty="0"/>
              <a:t>GEOPHYSICS</a:t>
            </a:r>
            <a:r>
              <a:rPr lang="en-US" dirty="0"/>
              <a:t>(2021),86(2):R161.</a:t>
            </a:r>
          </a:p>
          <a:p>
            <a:r>
              <a:rPr lang="en-US" dirty="0"/>
              <a:t>(2022) UTD CIRC Documentation. </a:t>
            </a:r>
            <a:r>
              <a:rPr lang="en-US" dirty="0">
                <a:hlinkClick r:id="rId2"/>
              </a:rPr>
              <a:t>https://docs.circ.utdallas.edu/user-guide/index.html</a:t>
            </a:r>
            <a:r>
              <a:rPr lang="en-US" dirty="0"/>
              <a:t> </a:t>
            </a:r>
          </a:p>
          <a:p>
            <a:r>
              <a:rPr lang="en-US" dirty="0"/>
              <a:t> (2019)  Hussein Al-Azzawi. Structure of a Supercomputer.  UNM Center for Advanced Computing.</a:t>
            </a:r>
          </a:p>
          <a:p>
            <a:r>
              <a:rPr lang="en-US" dirty="0"/>
              <a:t>(2022) Frontier Supercomputer. </a:t>
            </a:r>
            <a:r>
              <a:rPr lang="en-US" dirty="0">
                <a:hlinkClick r:id="rId3"/>
              </a:rPr>
              <a:t>https://spectrum.ieee.org/frontier-exascale-supercomputer</a:t>
            </a:r>
            <a:r>
              <a:rPr lang="en-US" dirty="0"/>
              <a:t> </a:t>
            </a:r>
          </a:p>
          <a:p>
            <a:r>
              <a:rPr lang="en-US" dirty="0"/>
              <a:t>(2022) Qiskit Quantum Computing. </a:t>
            </a:r>
            <a:r>
              <a:rPr lang="en-US" dirty="0">
                <a:hlinkClick r:id="rId4"/>
              </a:rPr>
              <a:t>https://qiskit.org/</a:t>
            </a:r>
            <a:r>
              <a:rPr lang="en-US" dirty="0"/>
              <a:t> </a:t>
            </a:r>
          </a:p>
          <a:p>
            <a:r>
              <a:rPr lang="en-US" dirty="0"/>
              <a:t>(2022) XSEDE </a:t>
            </a:r>
            <a:r>
              <a:rPr lang="en-US" dirty="0">
                <a:hlinkClick r:id="rId5"/>
              </a:rPr>
              <a:t>https://www.xsede.org/</a:t>
            </a:r>
            <a:r>
              <a:rPr lang="en-US" dirty="0"/>
              <a:t> </a:t>
            </a:r>
          </a:p>
          <a:p>
            <a:r>
              <a:rPr lang="en-US" dirty="0"/>
              <a:t>(2022) ACCESS </a:t>
            </a:r>
            <a:r>
              <a:rPr lang="en-US" dirty="0">
                <a:hlinkClick r:id="rId6"/>
              </a:rPr>
              <a:t>https://www.xsede.org/advancetoaccess</a:t>
            </a:r>
            <a:r>
              <a:rPr lang="en-US" dirty="0"/>
              <a:t> </a:t>
            </a:r>
          </a:p>
          <a:p>
            <a:endParaRPr lang="en-US" dirty="0"/>
          </a:p>
          <a:p>
            <a:endParaRPr lang="en-US" dirty="0"/>
          </a:p>
        </p:txBody>
      </p:sp>
    </p:spTree>
    <p:extLst>
      <p:ext uri="{BB962C8B-B14F-4D97-AF65-F5344CB8AC3E}">
        <p14:creationId xmlns:p14="http://schemas.microsoft.com/office/powerpoint/2010/main" val="4263909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Cyber Infrastructure Research Computing (CIRC) at the University of Texas at Dallas:</a:t>
            </a:r>
          </a:p>
        </p:txBody>
      </p:sp>
      <p:sp>
        <p:nvSpPr>
          <p:cNvPr id="3" name="Content Placeholder 2"/>
          <p:cNvSpPr>
            <a:spLocks noGrp="1"/>
          </p:cNvSpPr>
          <p:nvPr>
            <p:ph idx="1"/>
          </p:nvPr>
        </p:nvSpPr>
        <p:spPr/>
        <p:txBody>
          <a:bodyPr>
            <a:normAutofit/>
          </a:bodyPr>
          <a:lstStyle/>
          <a:p>
            <a:r>
              <a:rPr lang="en-US" dirty="0"/>
              <a:t>Established in 2015</a:t>
            </a:r>
          </a:p>
          <a:p>
            <a:r>
              <a:rPr lang="en-US" dirty="0"/>
              <a:t>Serves campus with the following clusters:</a:t>
            </a:r>
          </a:p>
          <a:p>
            <a:r>
              <a:rPr lang="en-US" dirty="0"/>
              <a:t>Ganymede – University and PI Funded general use compute cluster.</a:t>
            </a:r>
          </a:p>
          <a:p>
            <a:r>
              <a:rPr lang="en-US" dirty="0"/>
              <a:t>Europa – NSF Funded research cluster</a:t>
            </a:r>
          </a:p>
          <a:p>
            <a:r>
              <a:rPr lang="en-US" dirty="0"/>
              <a:t>Titan – GPU cluster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Deploying an openHPC cluster with Ansible</a:t>
            </a:r>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2952750"/>
            <a:ext cx="7427669" cy="3652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3855720" y="4556760"/>
            <a:ext cx="1615440" cy="1066800"/>
          </a:xfrm>
          <a:prstGeom prst="ellipse">
            <a:avLst/>
          </a:prstGeom>
          <a:solidFill>
            <a:schemeClr val="accent1">
              <a:alpha val="1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7025640" y="3307080"/>
            <a:ext cx="1935480" cy="1386840"/>
          </a:xfrm>
          <a:prstGeom prst="ellipse">
            <a:avLst/>
          </a:prstGeom>
          <a:solidFill>
            <a:srgbClr val="FFC0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775960" y="4693920"/>
            <a:ext cx="2926080" cy="762000"/>
          </a:xfrm>
          <a:prstGeom prst="ellipse">
            <a:avLst/>
          </a:prstGeom>
          <a:solidFill>
            <a:srgbClr val="0070C0">
              <a:alpha val="1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95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178" y="1206210"/>
            <a:ext cx="10515600" cy="1325563"/>
          </a:xfrm>
        </p:spPr>
        <p:txBody>
          <a:bodyPr/>
          <a:lstStyle/>
          <a:p>
            <a:r>
              <a:rPr lang="en-US" dirty="0"/>
              <a:t>Ansible Roles</a:t>
            </a:r>
          </a:p>
        </p:txBody>
      </p:sp>
      <p:sp>
        <p:nvSpPr>
          <p:cNvPr id="3" name="Content Placeholder 2"/>
          <p:cNvSpPr>
            <a:spLocks noGrp="1"/>
          </p:cNvSpPr>
          <p:nvPr>
            <p:ph idx="1"/>
          </p:nvPr>
        </p:nvSpPr>
        <p:spPr>
          <a:xfrm>
            <a:off x="760563" y="2090499"/>
            <a:ext cx="10515600" cy="3181836"/>
          </a:xfrm>
        </p:spPr>
        <p:txBody>
          <a:bodyPr>
            <a:normAutofit fontScale="92500" lnSpcReduction="10000"/>
          </a:bodyPr>
          <a:lstStyle/>
          <a:p>
            <a:endParaRPr lang="en-US" sz="1800" dirty="0"/>
          </a:p>
          <a:p>
            <a:r>
              <a:rPr lang="en-US" dirty="0"/>
              <a:t>These are playbooks designed for specific tasks.</a:t>
            </a:r>
          </a:p>
          <a:p>
            <a:r>
              <a:rPr lang="en-US" dirty="0"/>
              <a:t>Example: Cluster frontend deployment</a:t>
            </a:r>
          </a:p>
          <a:p>
            <a:r>
              <a:rPr lang="en-US" dirty="0"/>
              <a:t>Example: Virtual Machine for Electronic Notebook</a:t>
            </a:r>
          </a:p>
          <a:p>
            <a:r>
              <a:rPr lang="en-US" dirty="0"/>
              <a:t>Example: File storage server</a:t>
            </a:r>
          </a:p>
          <a:p>
            <a:r>
              <a:rPr lang="en-US" dirty="0"/>
              <a:t>Example: Add users</a:t>
            </a:r>
          </a:p>
          <a:p>
            <a:r>
              <a:rPr lang="en-US" dirty="0"/>
              <a:t>Example: Make changes to deployments: adding/removing services</a:t>
            </a:r>
          </a:p>
        </p:txBody>
      </p:sp>
    </p:spTree>
    <p:extLst>
      <p:ext uri="{BB962C8B-B14F-4D97-AF65-F5344CB8AC3E}">
        <p14:creationId xmlns:p14="http://schemas.microsoft.com/office/powerpoint/2010/main" val="1204641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Cyber Infrastructure Research Computing (CIRC) at the University of Texas at Dallas:</a:t>
            </a:r>
          </a:p>
        </p:txBody>
      </p:sp>
      <p:sp>
        <p:nvSpPr>
          <p:cNvPr id="3" name="Content Placeholder 2"/>
          <p:cNvSpPr>
            <a:spLocks noGrp="1"/>
          </p:cNvSpPr>
          <p:nvPr>
            <p:ph idx="1"/>
          </p:nvPr>
        </p:nvSpPr>
        <p:spPr/>
        <p:txBody>
          <a:bodyPr>
            <a:normAutofit/>
          </a:bodyPr>
          <a:lstStyle/>
          <a:p>
            <a:pPr>
              <a:buNone/>
            </a:pPr>
            <a:r>
              <a:rPr lang="en-US" dirty="0"/>
              <a:t>Research examples running on CIRC clusters:</a:t>
            </a:r>
          </a:p>
          <a:p>
            <a:r>
              <a:rPr lang="en-US" dirty="0"/>
              <a:t>Geophysics</a:t>
            </a:r>
          </a:p>
          <a:p>
            <a:r>
              <a:rPr lang="en-US" dirty="0"/>
              <a:t>Molecular Dynamics</a:t>
            </a:r>
          </a:p>
          <a:p>
            <a:r>
              <a:rPr lang="en-US" dirty="0"/>
              <a:t>Spatial Simulations</a:t>
            </a:r>
          </a:p>
          <a:p>
            <a:r>
              <a:rPr lang="en-US" dirty="0"/>
              <a:t>Big Data Analysis</a:t>
            </a:r>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supercomputer?</a:t>
            </a:r>
          </a:p>
        </p:txBody>
      </p:sp>
      <p:sp>
        <p:nvSpPr>
          <p:cNvPr id="3" name="Content Placeholder 2"/>
          <p:cNvSpPr>
            <a:spLocks noGrp="1"/>
          </p:cNvSpPr>
          <p:nvPr>
            <p:ph idx="1"/>
          </p:nvPr>
        </p:nvSpPr>
        <p:spPr>
          <a:xfrm>
            <a:off x="741948" y="2435782"/>
            <a:ext cx="10515600" cy="3181836"/>
          </a:xfrm>
        </p:spPr>
        <p:txBody>
          <a:bodyPr/>
          <a:lstStyle/>
          <a:p>
            <a:r>
              <a:rPr lang="en-US" dirty="0"/>
              <a:t>A computer with very high-level computational capacities compared to general purpose computers such as a personal desktop, laptop, or cell phone. </a:t>
            </a:r>
          </a:p>
        </p:txBody>
      </p:sp>
      <p:pic>
        <p:nvPicPr>
          <p:cNvPr id="1026" name="Picture 2" descr="https://www.tacc.utexas.edu/documents/1084364/1085263/stampede1-crop.jpg/7c3f9b81-92d3-482f-b485-2f0938a2b194?t=1496347870814"/>
          <p:cNvPicPr>
            <a:picLocks noChangeAspect="1" noChangeArrowheads="1"/>
          </p:cNvPicPr>
          <p:nvPr/>
        </p:nvPicPr>
        <p:blipFill>
          <a:blip r:embed="rId2" cstate="print"/>
          <a:srcRect/>
          <a:stretch>
            <a:fillRect/>
          </a:stretch>
        </p:blipFill>
        <p:spPr bwMode="auto">
          <a:xfrm>
            <a:off x="0" y="3669632"/>
            <a:ext cx="12192000" cy="2887579"/>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UTD OIT">
      <a:dk1>
        <a:srgbClr val="262626"/>
      </a:dk1>
      <a:lt1>
        <a:sysClr val="window" lastClr="FFFFFF"/>
      </a:lt1>
      <a:dk2>
        <a:srgbClr val="766A62"/>
      </a:dk2>
      <a:lt2>
        <a:srgbClr val="E7E6E6"/>
      </a:lt2>
      <a:accent1>
        <a:srgbClr val="008542"/>
      </a:accent1>
      <a:accent2>
        <a:srgbClr val="69BE28"/>
      </a:accent2>
      <a:accent3>
        <a:srgbClr val="C9DD03"/>
      </a:accent3>
      <a:accent4>
        <a:srgbClr val="FFB612"/>
      </a:accent4>
      <a:accent5>
        <a:srgbClr val="E98300"/>
      </a:accent5>
      <a:accent6>
        <a:srgbClr val="C75B12"/>
      </a:accent6>
      <a:hlink>
        <a:srgbClr val="69BE28"/>
      </a:hlink>
      <a:folHlink>
        <a:srgbClr val="E98300"/>
      </a:folHlink>
    </a:clrScheme>
    <a:fontScheme name="UTD OIT">
      <a:majorFont>
        <a:latin typeface="Modesto Text Bold "/>
        <a:ea typeface=""/>
        <a:cs typeface=""/>
      </a:majorFont>
      <a:minorFont>
        <a:latin typeface="DIN 201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IT_Template" id="{A4F84CFC-9492-428B-AA0B-0819978CAA74}" vid="{F5CA0AFB-11CD-4BE7-B074-4261C6F03333}"/>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F310424B7063548A1D1DDBE8FB8B6E8" ma:contentTypeVersion="13" ma:contentTypeDescription="Create a new document." ma:contentTypeScope="" ma:versionID="5fec91b0ec2bcdd76cae8b54026a6ec3">
  <xsd:schema xmlns:xsd="http://www.w3.org/2001/XMLSchema" xmlns:xs="http://www.w3.org/2001/XMLSchema" xmlns:p="http://schemas.microsoft.com/office/2006/metadata/properties" xmlns:ns3="6097a110-2b13-4903-8750-1559071df131" xmlns:ns4="28522d9a-1c35-44ef-8217-8e423323d3da" targetNamespace="http://schemas.microsoft.com/office/2006/metadata/properties" ma:root="true" ma:fieldsID="d820ec360a8b28849e8fe1727253896f" ns3:_="" ns4:_="">
    <xsd:import namespace="6097a110-2b13-4903-8750-1559071df131"/>
    <xsd:import namespace="28522d9a-1c35-44ef-8217-8e423323d3d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LengthInSeconds"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97a110-2b13-4903-8750-1559071df13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522d9a-1c35-44ef-8217-8e423323d3d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9DBB867-2AF3-4DA1-8C63-1B3523E74531}">
  <ds:schemaRefs>
    <ds:schemaRef ds:uri="http://schemas.microsoft.com/office/2006/metadata/properties"/>
    <ds:schemaRef ds:uri="http://purl.org/dc/elements/1.1/"/>
    <ds:schemaRef ds:uri="6097a110-2b13-4903-8750-1559071df131"/>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28522d9a-1c35-44ef-8217-8e423323d3da"/>
    <ds:schemaRef ds:uri="http://www.w3.org/XML/1998/namespace"/>
    <ds:schemaRef ds:uri="http://purl.org/dc/dcmitype/"/>
  </ds:schemaRefs>
</ds:datastoreItem>
</file>

<file path=customXml/itemProps2.xml><?xml version="1.0" encoding="utf-8"?>
<ds:datastoreItem xmlns:ds="http://schemas.openxmlformats.org/officeDocument/2006/customXml" ds:itemID="{21819E83-FFAB-4A15-960E-FADFFB8537D8}">
  <ds:schemaRefs>
    <ds:schemaRef ds:uri="http://schemas.microsoft.com/sharepoint/v3/contenttype/forms"/>
  </ds:schemaRefs>
</ds:datastoreItem>
</file>

<file path=customXml/itemProps3.xml><?xml version="1.0" encoding="utf-8"?>
<ds:datastoreItem xmlns:ds="http://schemas.openxmlformats.org/officeDocument/2006/customXml" ds:itemID="{06C83562-A678-4BCE-B8C2-ABD933E123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97a110-2b13-4903-8750-1559071df131"/>
    <ds:schemaRef ds:uri="28522d9a-1c35-44ef-8217-8e423323d3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OIT_Template</Template>
  <TotalTime>7839</TotalTime>
  <Words>1962</Words>
  <Application>Microsoft Office PowerPoint</Application>
  <PresentationFormat>Widescreen</PresentationFormat>
  <Paragraphs>258</Paragraphs>
  <Slides>43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Calibri</vt:lpstr>
      <vt:lpstr>DIN 2014</vt:lpstr>
      <vt:lpstr>Lato</vt:lpstr>
      <vt:lpstr>Modesto Text Bold </vt:lpstr>
      <vt:lpstr>Office Theme</vt:lpstr>
      <vt:lpstr>The Structure of a Cluster Supercomputer</vt:lpstr>
      <vt:lpstr>Introduction</vt:lpstr>
      <vt:lpstr>HPC Challenges</vt:lpstr>
      <vt:lpstr>Design, a brief discussion</vt:lpstr>
      <vt:lpstr>Cyber Infrastructure Research Computing (CIRC) at the University of Texas at Dallas:</vt:lpstr>
      <vt:lpstr>Deploying an openHPC cluster with Ansible</vt:lpstr>
      <vt:lpstr>Ansible Roles</vt:lpstr>
      <vt:lpstr>Cyber Infrastructure Research Computing (CIRC) at the University of Texas at Dallas:</vt:lpstr>
      <vt:lpstr>What is a supercomputer?</vt:lpstr>
      <vt:lpstr>Example: Ganymede</vt:lpstr>
      <vt:lpstr>Example: Ganymede General Queue</vt:lpstr>
      <vt:lpstr>But Why?</vt:lpstr>
      <vt:lpstr>HPC Challenges</vt:lpstr>
      <vt:lpstr>Computer Simulation</vt:lpstr>
      <vt:lpstr>Parallelism </vt:lpstr>
      <vt:lpstr>Parallelism</vt:lpstr>
      <vt:lpstr>PowerPoint Presentation</vt:lpstr>
      <vt:lpstr>Cluster Components</vt:lpstr>
      <vt:lpstr>Compute</vt:lpstr>
      <vt:lpstr>Network Interconnects</vt:lpstr>
      <vt:lpstr>Infiniband Network Improves</vt:lpstr>
      <vt:lpstr>Ethernet Network improves</vt:lpstr>
      <vt:lpstr>Storage</vt:lpstr>
      <vt:lpstr>Resource Manager/Scheduler</vt:lpstr>
      <vt:lpstr>HPC Software</vt:lpstr>
      <vt:lpstr>Other HPC Components</vt:lpstr>
      <vt:lpstr>Traditional HPC Cluster – OpenHPC – Open source</vt:lpstr>
      <vt:lpstr>Moab HPC Cluster – Commercial (Make vs. Buy)</vt:lpstr>
      <vt:lpstr>Virtualized HPC Cluster – Open and Commercial Cloud  </vt:lpstr>
      <vt:lpstr>How long is a trillion seconds?</vt:lpstr>
      <vt:lpstr>PowerPoint Presentation</vt:lpstr>
      <vt:lpstr>Performance</vt:lpstr>
      <vt:lpstr>Top 500 History Peak Speed (Rmax)</vt:lpstr>
      <vt:lpstr>Exaflop supercomputer in the USA</vt:lpstr>
      <vt:lpstr>HPC in the Cloud</vt:lpstr>
      <vt:lpstr>Quantum Computers</vt:lpstr>
      <vt:lpstr>Quantum Computing and HPC</vt:lpstr>
      <vt:lpstr>Quantum Computing and HPC</vt:lpstr>
      <vt:lpstr>XSEDE HPC Systems</vt:lpstr>
      <vt:lpstr>Follow-on to XSEDE program to be instituted September 1, 2022.</vt:lpstr>
      <vt:lpstr>The ACCESS program 2022</vt:lpstr>
      <vt:lpstr>Thank you!</vt:lpstr>
      <vt:lpstr>References </vt:lpstr>
    </vt:vector>
  </TitlesOfParts>
  <Company>University of Texas at Dallas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Fenn, Lacy</dc:creator>
  <cp:lastModifiedBy>Perez, Jerry</cp:lastModifiedBy>
  <cp:revision>123</cp:revision>
  <dcterms:created xsi:type="dcterms:W3CDTF">2019-04-09T16:44:14Z</dcterms:created>
  <dcterms:modified xsi:type="dcterms:W3CDTF">2022-06-28T15:47:10Z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0x010100EF310424B7063548A1D1DDBE8FB8B6E8</vt:lpwstr>
  </property>
</Properties>
</file>