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80" r:id="rId5"/>
    <p:sldId id="276" r:id="rId6"/>
    <p:sldId id="259" r:id="rId7"/>
    <p:sldId id="267" r:id="rId8"/>
    <p:sldId id="281" r:id="rId9"/>
    <p:sldId id="282" r:id="rId10"/>
    <p:sldId id="260" r:id="rId11"/>
    <p:sldId id="261" r:id="rId12"/>
    <p:sldId id="283" r:id="rId13"/>
    <p:sldId id="269" r:id="rId14"/>
    <p:sldId id="286" r:id="rId15"/>
    <p:sldId id="262" r:id="rId16"/>
    <p:sldId id="292" r:id="rId17"/>
    <p:sldId id="263" r:id="rId18"/>
    <p:sldId id="268" r:id="rId19"/>
    <p:sldId id="288" r:id="rId20"/>
    <p:sldId id="264" r:id="rId21"/>
    <p:sldId id="265" r:id="rId22"/>
    <p:sldId id="272" r:id="rId23"/>
    <p:sldId id="293" r:id="rId24"/>
    <p:sldId id="289" r:id="rId25"/>
    <p:sldId id="287" r:id="rId26"/>
    <p:sldId id="294" r:id="rId27"/>
    <p:sldId id="278" r:id="rId28"/>
    <p:sldId id="295" r:id="rId29"/>
    <p:sldId id="290" r:id="rId30"/>
    <p:sldId id="291" r:id="rId31"/>
  </p:sldIdLst>
  <p:sldSz cx="9144000" cy="6858000" type="screen4x3"/>
  <p:notesSz cx="6858000" cy="91440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D7E6F1"/>
    <a:srgbClr val="DFF3DD"/>
    <a:srgbClr val="CAEBC7"/>
    <a:srgbClr val="C7DCEB"/>
    <a:srgbClr val="BCCFE6"/>
    <a:srgbClr val="B3C9E3"/>
    <a:srgbClr val="996633"/>
    <a:srgbClr val="99FF99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1" d="100"/>
          <a:sy n="81" d="100"/>
        </p:scale>
        <p:origin x="112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70C0"/>
                </a:solidFill>
                <a:latin typeface="Arial Black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 Rounded MT Bol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37770-B3C2-4E1D-AB51-413FAE8A4356}" type="datetimeFigureOut">
              <a:rPr lang="en-US" smtClean="0"/>
              <a:pPr/>
              <a:t>6/26/2022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DE94-CB3C-42C2-807D-6566E23B5A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37770-B3C2-4E1D-AB51-413FAE8A4356}" type="datetimeFigureOut">
              <a:rPr lang="en-US" smtClean="0"/>
              <a:pPr/>
              <a:t>6/26/2022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DE94-CB3C-42C2-807D-6566E23B5A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solidFill>
                  <a:srgbClr val="0033C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37770-B3C2-4E1D-AB51-413FAE8A4356}" type="datetimeFigureOut">
              <a:rPr lang="en-US" smtClean="0"/>
              <a:pPr/>
              <a:t>6/26/2022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DE94-CB3C-42C2-807D-6566E23B5A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37770-B3C2-4E1D-AB51-413FAE8A4356}" type="datetimeFigureOut">
              <a:rPr lang="en-US" smtClean="0"/>
              <a:pPr/>
              <a:t>6/26/2022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DE94-CB3C-42C2-807D-6566E23B5A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37770-B3C2-4E1D-AB51-413FAE8A4356}" type="datetimeFigureOut">
              <a:rPr lang="en-US" smtClean="0"/>
              <a:pPr/>
              <a:t>6/26/2022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DE94-CB3C-42C2-807D-6566E23B5A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37770-B3C2-4E1D-AB51-413FAE8A4356}" type="datetimeFigureOut">
              <a:rPr lang="en-US" smtClean="0"/>
              <a:pPr/>
              <a:t>6/26/2022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DE94-CB3C-42C2-807D-6566E23B5A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37770-B3C2-4E1D-AB51-413FAE8A4356}" type="datetimeFigureOut">
              <a:rPr lang="en-US" smtClean="0"/>
              <a:pPr/>
              <a:t>6/26/2022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DE94-CB3C-42C2-807D-6566E23B5A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37770-B3C2-4E1D-AB51-413FAE8A4356}" type="datetimeFigureOut">
              <a:rPr lang="en-US" smtClean="0"/>
              <a:pPr/>
              <a:t>6/26/2022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DE94-CB3C-42C2-807D-6566E23B5A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37770-B3C2-4E1D-AB51-413FAE8A4356}" type="datetimeFigureOut">
              <a:rPr lang="en-US" smtClean="0"/>
              <a:pPr/>
              <a:t>6/26/2022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DE94-CB3C-42C2-807D-6566E23B5A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37770-B3C2-4E1D-AB51-413FAE8A4356}" type="datetimeFigureOut">
              <a:rPr lang="en-US" smtClean="0"/>
              <a:pPr/>
              <a:t>6/26/2022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DE94-CB3C-42C2-807D-6566E23B5A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62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4098"/>
            <a:ext cx="8229600" cy="4972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3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Academic Rank &amp; Tenure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5/18/2009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rgbClr val="3333CC"/>
          </a:solidFill>
          <a:latin typeface="Arial Rounded MT Bold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 Rounded MT Bold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 Rounded MT Bold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 Rounded MT Bold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 Rounded MT Bold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Arial Rounded MT Bold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49.xml"/><Relationship Id="rId13" Type="http://schemas.openxmlformats.org/officeDocument/2006/relationships/tags" Target="../tags/tag54.xml"/><Relationship Id="rId18" Type="http://schemas.openxmlformats.org/officeDocument/2006/relationships/tags" Target="../tags/tag59.xml"/><Relationship Id="rId3" Type="http://schemas.openxmlformats.org/officeDocument/2006/relationships/tags" Target="../tags/tag44.xml"/><Relationship Id="rId21" Type="http://schemas.openxmlformats.org/officeDocument/2006/relationships/tags" Target="../tags/tag62.xml"/><Relationship Id="rId7" Type="http://schemas.openxmlformats.org/officeDocument/2006/relationships/tags" Target="../tags/tag48.xml"/><Relationship Id="rId12" Type="http://schemas.openxmlformats.org/officeDocument/2006/relationships/tags" Target="../tags/tag53.xml"/><Relationship Id="rId17" Type="http://schemas.openxmlformats.org/officeDocument/2006/relationships/tags" Target="../tags/tag58.xml"/><Relationship Id="rId2" Type="http://schemas.openxmlformats.org/officeDocument/2006/relationships/tags" Target="../tags/tag43.xml"/><Relationship Id="rId16" Type="http://schemas.openxmlformats.org/officeDocument/2006/relationships/tags" Target="../tags/tag57.xml"/><Relationship Id="rId20" Type="http://schemas.openxmlformats.org/officeDocument/2006/relationships/tags" Target="../tags/tag61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tags" Target="../tags/tag52.xml"/><Relationship Id="rId5" Type="http://schemas.openxmlformats.org/officeDocument/2006/relationships/tags" Target="../tags/tag46.xml"/><Relationship Id="rId15" Type="http://schemas.openxmlformats.org/officeDocument/2006/relationships/tags" Target="../tags/tag56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51.xml"/><Relationship Id="rId19" Type="http://schemas.openxmlformats.org/officeDocument/2006/relationships/tags" Target="../tags/tag60.xml"/><Relationship Id="rId4" Type="http://schemas.openxmlformats.org/officeDocument/2006/relationships/tags" Target="../tags/tag45.xml"/><Relationship Id="rId9" Type="http://schemas.openxmlformats.org/officeDocument/2006/relationships/tags" Target="../tags/tag50.xml"/><Relationship Id="rId14" Type="http://schemas.openxmlformats.org/officeDocument/2006/relationships/tags" Target="../tags/tag55.xml"/><Relationship Id="rId22" Type="http://schemas.openxmlformats.org/officeDocument/2006/relationships/tags" Target="../tags/tag6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.xml"/><Relationship Id="rId1" Type="http://schemas.openxmlformats.org/officeDocument/2006/relationships/tags" Target="../tags/tag6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9.xml"/><Relationship Id="rId1" Type="http://schemas.openxmlformats.org/officeDocument/2006/relationships/tags" Target="../tags/tag6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78.xml"/><Relationship Id="rId3" Type="http://schemas.openxmlformats.org/officeDocument/2006/relationships/tags" Target="../tags/tag73.xml"/><Relationship Id="rId7" Type="http://schemas.openxmlformats.org/officeDocument/2006/relationships/tags" Target="../tags/tag77.xml"/><Relationship Id="rId12" Type="http://schemas.openxmlformats.org/officeDocument/2006/relationships/slideLayout" Target="../slideLayouts/slideLayout6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11" Type="http://schemas.openxmlformats.org/officeDocument/2006/relationships/tags" Target="../tags/tag81.xml"/><Relationship Id="rId5" Type="http://schemas.openxmlformats.org/officeDocument/2006/relationships/tags" Target="../tags/tag75.xml"/><Relationship Id="rId10" Type="http://schemas.openxmlformats.org/officeDocument/2006/relationships/tags" Target="../tags/tag80.xml"/><Relationship Id="rId4" Type="http://schemas.openxmlformats.org/officeDocument/2006/relationships/tags" Target="../tags/tag74.xml"/><Relationship Id="rId9" Type="http://schemas.openxmlformats.org/officeDocument/2006/relationships/tags" Target="../tags/tag7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89.xml"/><Relationship Id="rId3" Type="http://schemas.openxmlformats.org/officeDocument/2006/relationships/tags" Target="../tags/tag84.xml"/><Relationship Id="rId7" Type="http://schemas.openxmlformats.org/officeDocument/2006/relationships/tags" Target="../tags/tag88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5" Type="http://schemas.openxmlformats.org/officeDocument/2006/relationships/tags" Target="../tags/tag86.xml"/><Relationship Id="rId4" Type="http://schemas.openxmlformats.org/officeDocument/2006/relationships/tags" Target="../tags/tag85.xml"/><Relationship Id="rId9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1.xml"/><Relationship Id="rId1" Type="http://schemas.openxmlformats.org/officeDocument/2006/relationships/tags" Target="../tags/tag9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99.xml"/><Relationship Id="rId3" Type="http://schemas.openxmlformats.org/officeDocument/2006/relationships/tags" Target="../tags/tag94.xml"/><Relationship Id="rId7" Type="http://schemas.openxmlformats.org/officeDocument/2006/relationships/tags" Target="../tags/tag98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5" Type="http://schemas.openxmlformats.org/officeDocument/2006/relationships/tags" Target="../tags/tag96.xml"/><Relationship Id="rId4" Type="http://schemas.openxmlformats.org/officeDocument/2006/relationships/tags" Target="../tags/tag95.xml"/><Relationship Id="rId9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07.xml"/><Relationship Id="rId13" Type="http://schemas.openxmlformats.org/officeDocument/2006/relationships/tags" Target="../tags/tag112.xml"/><Relationship Id="rId3" Type="http://schemas.openxmlformats.org/officeDocument/2006/relationships/tags" Target="../tags/tag102.xml"/><Relationship Id="rId7" Type="http://schemas.openxmlformats.org/officeDocument/2006/relationships/tags" Target="../tags/tag106.xml"/><Relationship Id="rId12" Type="http://schemas.openxmlformats.org/officeDocument/2006/relationships/tags" Target="../tags/tag111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tags" Target="../tags/tag105.xml"/><Relationship Id="rId11" Type="http://schemas.openxmlformats.org/officeDocument/2006/relationships/tags" Target="../tags/tag110.xml"/><Relationship Id="rId5" Type="http://schemas.openxmlformats.org/officeDocument/2006/relationships/tags" Target="../tags/tag104.xml"/><Relationship Id="rId10" Type="http://schemas.openxmlformats.org/officeDocument/2006/relationships/tags" Target="../tags/tag109.xml"/><Relationship Id="rId4" Type="http://schemas.openxmlformats.org/officeDocument/2006/relationships/tags" Target="../tags/tag103.xml"/><Relationship Id="rId9" Type="http://schemas.openxmlformats.org/officeDocument/2006/relationships/tags" Target="../tags/tag108.xml"/><Relationship Id="rId1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4.xml"/><Relationship Id="rId1" Type="http://schemas.openxmlformats.org/officeDocument/2006/relationships/tags" Target="../tags/tag1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4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4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10" Type="http://schemas.openxmlformats.org/officeDocument/2006/relationships/image" Target="../media/image2.png"/><Relationship Id="rId4" Type="http://schemas.openxmlformats.org/officeDocument/2006/relationships/tags" Target="../tags/tag18.xml"/><Relationship Id="rId9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image" Target="../media/image3.jpg"/><Relationship Id="rId5" Type="http://schemas.openxmlformats.org/officeDocument/2006/relationships/tags" Target="../tags/tag27.xml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26.xml"/><Relationship Id="rId9" Type="http://schemas.openxmlformats.org/officeDocument/2006/relationships/tags" Target="../tags/tag3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3" Type="http://schemas.openxmlformats.org/officeDocument/2006/relationships/tags" Target="../tags/tag34.xml"/><Relationship Id="rId7" Type="http://schemas.openxmlformats.org/officeDocument/2006/relationships/tags" Target="../tags/tag38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36.xml"/><Relationship Id="rId10" Type="http://schemas.openxmlformats.org/officeDocument/2006/relationships/tags" Target="../tags/tag41.xml"/><Relationship Id="rId4" Type="http://schemas.openxmlformats.org/officeDocument/2006/relationships/tags" Target="../tags/tag35.xml"/><Relationship Id="rId9" Type="http://schemas.openxmlformats.org/officeDocument/2006/relationships/tags" Target="../tags/tag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3333CC"/>
                </a:solidFill>
              </a:rPr>
              <a:t>Academic Life:</a:t>
            </a:r>
            <a:br>
              <a:rPr lang="en-US" dirty="0">
                <a:solidFill>
                  <a:srgbClr val="3333CC"/>
                </a:solidFill>
              </a:rPr>
            </a:br>
            <a:r>
              <a:rPr lang="en-US" dirty="0">
                <a:solidFill>
                  <a:srgbClr val="3333CC"/>
                </a:solidFill>
              </a:rPr>
              <a:t>Tenure, Promotion, &amp; More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6A84BB-10EB-4A07-9741-0FB906A8F035}"/>
              </a:ext>
            </a:extLst>
          </p:cNvPr>
          <p:cNvSpPr txBox="1"/>
          <p:nvPr/>
        </p:nvSpPr>
        <p:spPr>
          <a:xfrm>
            <a:off x="3790950" y="5876925"/>
            <a:ext cx="53088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Data from American Institute of Physics,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NSF, NCES, and AAUP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The Tenure Decision</a:t>
            </a:r>
          </a:p>
        </p:txBody>
      </p:sp>
      <p:sp>
        <p:nvSpPr>
          <p:cNvPr id="4" name="Rounded Rectangle 3"/>
          <p:cNvSpPr/>
          <p:nvPr>
            <p:custDataLst>
              <p:tags r:id="rId2"/>
            </p:custDataLst>
          </p:nvPr>
        </p:nvSpPr>
        <p:spPr>
          <a:xfrm>
            <a:off x="515155" y="1558345"/>
            <a:ext cx="3052293" cy="43788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New Assistant Professor</a:t>
            </a:r>
          </a:p>
        </p:txBody>
      </p:sp>
      <p:grpSp>
        <p:nvGrpSpPr>
          <p:cNvPr id="24" name="Group 23"/>
          <p:cNvGrpSpPr/>
          <p:nvPr>
            <p:custDataLst>
              <p:tags r:id="rId3"/>
            </p:custDataLst>
          </p:nvPr>
        </p:nvGrpSpPr>
        <p:grpSpPr>
          <a:xfrm>
            <a:off x="1493950" y="1996223"/>
            <a:ext cx="4185633" cy="1594836"/>
            <a:chOff x="1493950" y="1996223"/>
            <a:chExt cx="4185633" cy="1594836"/>
          </a:xfrm>
        </p:grpSpPr>
        <p:sp>
          <p:nvSpPr>
            <p:cNvPr id="5" name="Rounded Rectangle 4"/>
            <p:cNvSpPr/>
            <p:nvPr>
              <p:custDataLst>
                <p:tags r:id="rId21"/>
              </p:custDataLst>
            </p:nvPr>
          </p:nvSpPr>
          <p:spPr>
            <a:xfrm>
              <a:off x="2627291" y="2833352"/>
              <a:ext cx="3052292" cy="757707"/>
            </a:xfrm>
            <a:prstGeom prst="roundRect">
              <a:avLst/>
            </a:prstGeom>
            <a:solidFill>
              <a:srgbClr val="99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Rounded MT Bold" pitchFamily="34" charset="0"/>
                </a:rPr>
                <a:t>Six Years of</a:t>
              </a:r>
              <a:b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Rounded MT Bold" pitchFamily="34" charset="0"/>
                </a:rPr>
              </a:br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Rounded MT Bold" pitchFamily="34" charset="0"/>
                </a:rPr>
                <a:t>Academic Productivity</a:t>
              </a:r>
            </a:p>
          </p:txBody>
        </p:sp>
        <p:sp>
          <p:nvSpPr>
            <p:cNvPr id="6" name="Bent Arrow 5"/>
            <p:cNvSpPr/>
            <p:nvPr>
              <p:custDataLst>
                <p:tags r:id="rId22"/>
              </p:custDataLst>
            </p:nvPr>
          </p:nvSpPr>
          <p:spPr>
            <a:xfrm flipV="1">
              <a:off x="1493950" y="1996223"/>
              <a:ext cx="1094704" cy="1339403"/>
            </a:xfrm>
            <a:prstGeom prst="bentArrow">
              <a:avLst>
                <a:gd name="adj1" fmla="val 18333"/>
                <a:gd name="adj2" fmla="val 26778"/>
                <a:gd name="adj3" fmla="val 33000"/>
                <a:gd name="adj4" fmla="val 30417"/>
              </a:avLst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oup 26"/>
          <p:cNvGrpSpPr/>
          <p:nvPr>
            <p:custDataLst>
              <p:tags r:id="rId4"/>
            </p:custDataLst>
          </p:nvPr>
        </p:nvGrpSpPr>
        <p:grpSpPr>
          <a:xfrm>
            <a:off x="1004553" y="4119094"/>
            <a:ext cx="6684134" cy="1120460"/>
            <a:chOff x="1004553" y="4119094"/>
            <a:chExt cx="6684134" cy="1120460"/>
          </a:xfrm>
        </p:grpSpPr>
        <p:sp>
          <p:nvSpPr>
            <p:cNvPr id="12" name="Bent Arrow 11"/>
            <p:cNvSpPr/>
            <p:nvPr>
              <p:custDataLst>
                <p:tags r:id="rId17"/>
              </p:custDataLst>
            </p:nvPr>
          </p:nvSpPr>
          <p:spPr>
            <a:xfrm flipH="1" flipV="1">
              <a:off x="6913809" y="4376668"/>
              <a:ext cx="774878" cy="826397"/>
            </a:xfrm>
            <a:prstGeom prst="bentArrow">
              <a:avLst>
                <a:gd name="adj1" fmla="val 24981"/>
                <a:gd name="adj2" fmla="val 25667"/>
                <a:gd name="adj3" fmla="val 33000"/>
                <a:gd name="adj4" fmla="val 30417"/>
              </a:avLst>
            </a:prstGeom>
            <a:solidFill>
              <a:srgbClr val="9966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Rounded Rectangle 12"/>
            <p:cNvSpPr/>
            <p:nvPr>
              <p:custDataLst>
                <p:tags r:id="rId18"/>
              </p:custDataLst>
            </p:nvPr>
          </p:nvSpPr>
          <p:spPr>
            <a:xfrm>
              <a:off x="4726546" y="4801674"/>
              <a:ext cx="2148625" cy="437880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Rounded MT Bold" pitchFamily="34" charset="0"/>
                </a:rPr>
                <a:t>Dean/College</a:t>
              </a:r>
            </a:p>
          </p:txBody>
        </p:sp>
        <p:sp>
          <p:nvSpPr>
            <p:cNvPr id="14" name="Bent Arrow 13"/>
            <p:cNvSpPr/>
            <p:nvPr>
              <p:custDataLst>
                <p:tags r:id="rId19"/>
              </p:custDataLst>
            </p:nvPr>
          </p:nvSpPr>
          <p:spPr>
            <a:xfrm flipH="1">
              <a:off x="4361645" y="4121240"/>
              <a:ext cx="774878" cy="680434"/>
            </a:xfrm>
            <a:prstGeom prst="bentArrow">
              <a:avLst>
                <a:gd name="adj1" fmla="val 30659"/>
                <a:gd name="adj2" fmla="val 25667"/>
                <a:gd name="adj3" fmla="val 33000"/>
                <a:gd name="adj4" fmla="val 30417"/>
              </a:avLst>
            </a:prstGeom>
            <a:solidFill>
              <a:srgbClr val="9966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Rounded Rectangle 14"/>
            <p:cNvSpPr/>
            <p:nvPr>
              <p:custDataLst>
                <p:tags r:id="rId20"/>
              </p:custDataLst>
            </p:nvPr>
          </p:nvSpPr>
          <p:spPr>
            <a:xfrm>
              <a:off x="1004553" y="4119094"/>
              <a:ext cx="3333482" cy="437880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Rounded MT Bold" pitchFamily="34" charset="0"/>
                </a:rPr>
                <a:t>Campus Tenure Committee</a:t>
              </a:r>
            </a:p>
          </p:txBody>
        </p:sp>
      </p:grpSp>
      <p:grpSp>
        <p:nvGrpSpPr>
          <p:cNvPr id="28" name="Group 27"/>
          <p:cNvGrpSpPr/>
          <p:nvPr>
            <p:custDataLst>
              <p:tags r:id="rId5"/>
            </p:custDataLst>
          </p:nvPr>
        </p:nvGrpSpPr>
        <p:grpSpPr>
          <a:xfrm>
            <a:off x="1347988" y="4554825"/>
            <a:ext cx="5578699" cy="1882465"/>
            <a:chOff x="1347988" y="4554825"/>
            <a:chExt cx="5578699" cy="1882465"/>
          </a:xfrm>
        </p:grpSpPr>
        <p:sp>
          <p:nvSpPr>
            <p:cNvPr id="16" name="Bent Arrow 15"/>
            <p:cNvSpPr/>
            <p:nvPr>
              <p:custDataLst>
                <p:tags r:id="rId13"/>
              </p:custDataLst>
            </p:nvPr>
          </p:nvSpPr>
          <p:spPr>
            <a:xfrm flipV="1">
              <a:off x="1347988" y="4554825"/>
              <a:ext cx="774878" cy="1292183"/>
            </a:xfrm>
            <a:prstGeom prst="bentArrow">
              <a:avLst>
                <a:gd name="adj1" fmla="val 24981"/>
                <a:gd name="adj2" fmla="val 25667"/>
                <a:gd name="adj3" fmla="val 33000"/>
                <a:gd name="adj4" fmla="val 30417"/>
              </a:avLst>
            </a:prstGeom>
            <a:solidFill>
              <a:srgbClr val="9966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Rounded Rectangle 16"/>
            <p:cNvSpPr/>
            <p:nvPr>
              <p:custDataLst>
                <p:tags r:id="rId14"/>
              </p:custDataLst>
            </p:nvPr>
          </p:nvSpPr>
          <p:spPr>
            <a:xfrm>
              <a:off x="2135747" y="5471376"/>
              <a:ext cx="1508974" cy="437880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Rounded MT Bold" pitchFamily="34" charset="0"/>
                </a:rPr>
                <a:t>Provost</a:t>
              </a:r>
            </a:p>
          </p:txBody>
        </p:sp>
        <p:sp>
          <p:nvSpPr>
            <p:cNvPr id="18" name="Bent Arrow 17"/>
            <p:cNvSpPr/>
            <p:nvPr>
              <p:custDataLst>
                <p:tags r:id="rId15"/>
              </p:custDataLst>
            </p:nvPr>
          </p:nvSpPr>
          <p:spPr>
            <a:xfrm rot="16200000" flipH="1" flipV="1">
              <a:off x="4086896" y="5104327"/>
              <a:ext cx="425000" cy="1343697"/>
            </a:xfrm>
            <a:prstGeom prst="bentArrow">
              <a:avLst>
                <a:gd name="adj1" fmla="val 42424"/>
                <a:gd name="adj2" fmla="val 49909"/>
                <a:gd name="adj3" fmla="val 33000"/>
                <a:gd name="adj4" fmla="val 30417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Rounded Rectangle 18"/>
            <p:cNvSpPr/>
            <p:nvPr>
              <p:custDataLst>
                <p:tags r:id="rId16"/>
              </p:custDataLst>
            </p:nvPr>
          </p:nvSpPr>
          <p:spPr>
            <a:xfrm>
              <a:off x="3874394" y="5999410"/>
              <a:ext cx="3052293" cy="437880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Rounded MT Bold" pitchFamily="34" charset="0"/>
                </a:rPr>
                <a:t>President/Regents</a:t>
              </a:r>
            </a:p>
          </p:txBody>
        </p:sp>
      </p:grpSp>
      <p:grpSp>
        <p:nvGrpSpPr>
          <p:cNvPr id="29" name="Group 28"/>
          <p:cNvGrpSpPr/>
          <p:nvPr>
            <p:custDataLst>
              <p:tags r:id="rId6"/>
            </p:custDataLst>
          </p:nvPr>
        </p:nvGrpSpPr>
        <p:grpSpPr>
          <a:xfrm>
            <a:off x="5672137" y="2929075"/>
            <a:ext cx="2900363" cy="437880"/>
            <a:chOff x="5672137" y="2929075"/>
            <a:chExt cx="2900363" cy="437880"/>
          </a:xfrm>
        </p:grpSpPr>
        <p:sp>
          <p:nvSpPr>
            <p:cNvPr id="20" name="Rounded Rectangle 19"/>
            <p:cNvSpPr/>
            <p:nvPr>
              <p:custDataLst>
                <p:tags r:id="rId11"/>
              </p:custDataLst>
            </p:nvPr>
          </p:nvSpPr>
          <p:spPr>
            <a:xfrm>
              <a:off x="6372225" y="2929075"/>
              <a:ext cx="2200275" cy="437880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Rounded MT Bold" pitchFamily="34" charset="0"/>
                </a:rPr>
                <a:t>Write Life Story</a:t>
              </a:r>
            </a:p>
          </p:txBody>
        </p:sp>
        <p:sp>
          <p:nvSpPr>
            <p:cNvPr id="21" name="Right Arrow 20"/>
            <p:cNvSpPr/>
            <p:nvPr>
              <p:custDataLst>
                <p:tags r:id="rId12"/>
              </p:custDataLst>
            </p:nvPr>
          </p:nvSpPr>
          <p:spPr>
            <a:xfrm>
              <a:off x="5672137" y="3028950"/>
              <a:ext cx="728663" cy="271463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>
            <p:custDataLst>
              <p:tags r:id="rId7"/>
            </p:custDataLst>
          </p:nvPr>
        </p:nvGrpSpPr>
        <p:grpSpPr>
          <a:xfrm>
            <a:off x="5561527" y="3357563"/>
            <a:ext cx="3052293" cy="1019107"/>
            <a:chOff x="5561527" y="3357563"/>
            <a:chExt cx="3052293" cy="1019107"/>
          </a:xfrm>
        </p:grpSpPr>
        <p:sp>
          <p:nvSpPr>
            <p:cNvPr id="11" name="Rounded Rectangle 10"/>
            <p:cNvSpPr/>
            <p:nvPr>
              <p:custDataLst>
                <p:tags r:id="rId9"/>
              </p:custDataLst>
            </p:nvPr>
          </p:nvSpPr>
          <p:spPr>
            <a:xfrm>
              <a:off x="5561527" y="3938790"/>
              <a:ext cx="3052293" cy="437880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Rounded MT Bold" pitchFamily="34" charset="0"/>
                </a:rPr>
                <a:t>Departmental Vote</a:t>
              </a:r>
            </a:p>
          </p:txBody>
        </p:sp>
        <p:sp>
          <p:nvSpPr>
            <p:cNvPr id="22" name="Down Arrow 21"/>
            <p:cNvSpPr/>
            <p:nvPr>
              <p:custDataLst>
                <p:tags r:id="rId10"/>
              </p:custDataLst>
            </p:nvPr>
          </p:nvSpPr>
          <p:spPr>
            <a:xfrm>
              <a:off x="7343775" y="3357563"/>
              <a:ext cx="257175" cy="628650"/>
            </a:xfrm>
            <a:prstGeom prst="downArrow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354BD07-F174-44EE-AE27-C68659CCC81B}"/>
              </a:ext>
            </a:extLst>
          </p:cNvPr>
          <p:cNvGrpSpPr/>
          <p:nvPr/>
        </p:nvGrpSpPr>
        <p:grpSpPr>
          <a:xfrm>
            <a:off x="5561527" y="1685550"/>
            <a:ext cx="2616558" cy="1243525"/>
            <a:chOff x="5561527" y="1685550"/>
            <a:chExt cx="2616558" cy="1243525"/>
          </a:xfrm>
        </p:grpSpPr>
        <p:sp>
          <p:nvSpPr>
            <p:cNvPr id="7" name="Rounded Rectangle 6"/>
            <p:cNvSpPr/>
            <p:nvPr>
              <p:custDataLst>
                <p:tags r:id="rId8"/>
              </p:custDataLst>
            </p:nvPr>
          </p:nvSpPr>
          <p:spPr>
            <a:xfrm>
              <a:off x="5561527" y="1685550"/>
              <a:ext cx="2616558" cy="43788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Rounded MT Bold" pitchFamily="34" charset="0"/>
                </a:rPr>
                <a:t>(External) Reviews</a:t>
              </a:r>
            </a:p>
          </p:txBody>
        </p:sp>
        <p:sp>
          <p:nvSpPr>
            <p:cNvPr id="3" name="Arrow: Up-Down 2">
              <a:extLst>
                <a:ext uri="{FF2B5EF4-FFF2-40B4-BE49-F238E27FC236}">
                  <a16:creationId xmlns:a16="http://schemas.microsoft.com/office/drawing/2014/main" id="{3FAE74F3-DE1F-4A14-8D51-129D9BA2803D}"/>
                </a:ext>
              </a:extLst>
            </p:cNvPr>
            <p:cNvSpPr/>
            <p:nvPr/>
          </p:nvSpPr>
          <p:spPr>
            <a:xfrm>
              <a:off x="7087673" y="2123430"/>
              <a:ext cx="256102" cy="805645"/>
            </a:xfrm>
            <a:prstGeom prst="upDown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“Academic Productivity”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352550"/>
            <a:ext cx="8229600" cy="4839237"/>
          </a:xfrm>
        </p:spPr>
        <p:txBody>
          <a:bodyPr>
            <a:normAutofit/>
          </a:bodyPr>
          <a:lstStyle/>
          <a:p>
            <a:r>
              <a:rPr lang="en-US" dirty="0"/>
              <a:t>Publications</a:t>
            </a:r>
          </a:p>
          <a:p>
            <a:r>
              <a:rPr lang="en-US" dirty="0"/>
              <a:t>Money</a:t>
            </a:r>
          </a:p>
          <a:p>
            <a:r>
              <a:rPr lang="en-US" dirty="0"/>
              <a:t>Patents</a:t>
            </a:r>
          </a:p>
          <a:p>
            <a:r>
              <a:rPr lang="en-US" dirty="0"/>
              <a:t>Collaborations</a:t>
            </a:r>
          </a:p>
          <a:p>
            <a:r>
              <a:rPr lang="en-US" dirty="0"/>
              <a:t>Reputation</a:t>
            </a:r>
          </a:p>
          <a:p>
            <a:r>
              <a:rPr lang="en-US" dirty="0"/>
              <a:t>Talks</a:t>
            </a:r>
          </a:p>
          <a:p>
            <a:r>
              <a:rPr lang="en-US" dirty="0"/>
              <a:t>Student Mentoring</a:t>
            </a:r>
          </a:p>
          <a:p>
            <a:r>
              <a:rPr lang="en-US" dirty="0"/>
              <a:t>Teaching</a:t>
            </a:r>
          </a:p>
          <a:p>
            <a:r>
              <a:rPr lang="en-US" dirty="0"/>
              <a:t>Service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“Academic Productivity”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020932"/>
            <a:ext cx="8229600" cy="5656093"/>
          </a:xfrm>
        </p:spPr>
        <p:txBody>
          <a:bodyPr>
            <a:normAutofit lnSpcReduction="10000"/>
          </a:bodyPr>
          <a:lstStyle/>
          <a:p>
            <a:r>
              <a:rPr lang="en-US" sz="5400" dirty="0"/>
              <a:t>Publications</a:t>
            </a:r>
          </a:p>
          <a:p>
            <a:r>
              <a:rPr lang="en-US" sz="4800" dirty="0"/>
              <a:t>Money (10 - 20% chance)</a:t>
            </a:r>
          </a:p>
          <a:p>
            <a:r>
              <a:rPr lang="en-US" sz="4000" dirty="0"/>
              <a:t>Patents</a:t>
            </a:r>
          </a:p>
          <a:p>
            <a:r>
              <a:rPr lang="en-US" sz="3600" dirty="0"/>
              <a:t>Collaborations</a:t>
            </a:r>
          </a:p>
          <a:p>
            <a:r>
              <a:rPr lang="en-US" sz="3600" dirty="0"/>
              <a:t>Reputation</a:t>
            </a:r>
          </a:p>
          <a:p>
            <a:r>
              <a:rPr lang="en-US" sz="3600" dirty="0"/>
              <a:t>Talks (Invited)</a:t>
            </a:r>
          </a:p>
          <a:p>
            <a:r>
              <a:rPr lang="en-US" sz="3200" dirty="0"/>
              <a:t>Student Mentoring</a:t>
            </a:r>
          </a:p>
          <a:p>
            <a:r>
              <a:rPr lang="en-US" dirty="0"/>
              <a:t>Teaching</a:t>
            </a:r>
          </a:p>
          <a:p>
            <a:r>
              <a:rPr lang="en-US" sz="2400" dirty="0"/>
              <a:t>Service</a:t>
            </a:r>
          </a:p>
        </p:txBody>
      </p:sp>
    </p:spTree>
    <p:extLst>
      <p:ext uri="{BB962C8B-B14F-4D97-AF65-F5344CB8AC3E}">
        <p14:creationId xmlns:p14="http://schemas.microsoft.com/office/powerpoint/2010/main" val="76555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Researchers are Focused!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154098"/>
            <a:ext cx="8229600" cy="5429264"/>
          </a:xfrm>
        </p:spPr>
        <p:txBody>
          <a:bodyPr>
            <a:normAutofit/>
          </a:bodyPr>
          <a:lstStyle/>
          <a:p>
            <a:r>
              <a:rPr lang="en-US" dirty="0"/>
              <a:t>Measurement of the t-</a:t>
            </a:r>
            <a:r>
              <a:rPr lang="en-US" dirty="0" err="1"/>
              <a:t>tbar</a:t>
            </a:r>
            <a:r>
              <a:rPr lang="en-US" dirty="0"/>
              <a:t> production cross section and top quark mass extraction using dilepton events in </a:t>
            </a:r>
            <a:r>
              <a:rPr lang="en-US" dirty="0" err="1"/>
              <a:t>ppbar</a:t>
            </a:r>
            <a:r>
              <a:rPr lang="en-US" dirty="0"/>
              <a:t> collisions</a:t>
            </a:r>
          </a:p>
          <a:p>
            <a:endParaRPr lang="en-US" dirty="0"/>
          </a:p>
          <a:p>
            <a:r>
              <a:rPr lang="en-US" dirty="0"/>
              <a:t>To Swear Like a Sailor: Language, Culture, and Meaning in the American Maritime World, 1750 – 1850</a:t>
            </a:r>
          </a:p>
          <a:p>
            <a:endParaRPr lang="en-US" dirty="0"/>
          </a:p>
          <a:p>
            <a:r>
              <a:rPr lang="en-US" dirty="0"/>
              <a:t>Elimination of threading dislocations in as-grown </a:t>
            </a:r>
            <a:r>
              <a:rPr lang="en-US" dirty="0" err="1"/>
              <a:t>PbSe</a:t>
            </a:r>
            <a:r>
              <a:rPr lang="en-US" dirty="0"/>
              <a:t> film on patterned Si(111) substrate using molecular beam </a:t>
            </a:r>
            <a:r>
              <a:rPr lang="en-US" dirty="0" err="1"/>
              <a:t>epitaxy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65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2066E-5D5B-479B-AD07-3DE008B49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Need?</a:t>
            </a:r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E8F9FC45-61D4-48C3-8965-EB479F9E3F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329" y="2161518"/>
            <a:ext cx="3824671" cy="33771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04EB707D-CB79-4E41-868C-70F372EEE3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67" y="1020932"/>
            <a:ext cx="5009126" cy="2574691"/>
          </a:xfrm>
          <a:prstGeom prst="rect">
            <a:avLst/>
          </a:prstGeom>
        </p:spPr>
      </p:pic>
      <p:pic>
        <p:nvPicPr>
          <p:cNvPr id="9" name="Picture 8" descr="Table&#10;&#10;Description automatically generated">
            <a:extLst>
              <a:ext uri="{FF2B5EF4-FFF2-40B4-BE49-F238E27FC236}">
                <a16:creationId xmlns:a16="http://schemas.microsoft.com/office/drawing/2014/main" id="{8C0EF115-1905-4C97-8BF4-416B6BA184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44" y="3595623"/>
            <a:ext cx="4833572" cy="324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21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63623"/>
            <a:ext cx="8229600" cy="827129"/>
          </a:xfrm>
        </p:spPr>
        <p:txBody>
          <a:bodyPr>
            <a:normAutofit/>
          </a:bodyPr>
          <a:lstStyle/>
          <a:p>
            <a:r>
              <a:rPr lang="en-US" dirty="0"/>
              <a:t>No Tenure, You Leave: Why do this???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E3A7D85-BBC8-4FE8-91EC-10113E90345D}"/>
              </a:ext>
            </a:extLst>
          </p:cNvPr>
          <p:cNvGrpSpPr/>
          <p:nvPr/>
        </p:nvGrpSpPr>
        <p:grpSpPr>
          <a:xfrm>
            <a:off x="729470" y="890752"/>
            <a:ext cx="7685059" cy="5063801"/>
            <a:chOff x="708878" y="1367969"/>
            <a:chExt cx="7685059" cy="506380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7A71313-C6D5-42EA-BA08-C85FBE955EB7}"/>
                </a:ext>
              </a:extLst>
            </p:cNvPr>
            <p:cNvSpPr txBox="1"/>
            <p:nvPr/>
          </p:nvSpPr>
          <p:spPr>
            <a:xfrm flipH="1">
              <a:off x="4492887" y="6062438"/>
              <a:ext cx="3901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NSF, Survey of Earned Doctorates, 2022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EFB7657-4DC1-4A08-8B10-2AF1EAD7D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8878" y="1367969"/>
              <a:ext cx="7568019" cy="461351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9E3E7FE-F783-4F54-BA2C-C9B2498E2649}"/>
              </a:ext>
            </a:extLst>
          </p:cNvPr>
          <p:cNvSpPr txBox="1"/>
          <p:nvPr/>
        </p:nvSpPr>
        <p:spPr>
          <a:xfrm>
            <a:off x="370946" y="6100558"/>
            <a:ext cx="8402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Independence, Education/Teaching, Prestige, No Imagination, …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Academic Time-Line: “Full”?</a:t>
            </a:r>
          </a:p>
        </p:txBody>
      </p:sp>
      <p:sp>
        <p:nvSpPr>
          <p:cNvPr id="3" name="Up Arrow 2"/>
          <p:cNvSpPr/>
          <p:nvPr>
            <p:custDataLst>
              <p:tags r:id="rId2"/>
            </p:custDataLst>
          </p:nvPr>
        </p:nvSpPr>
        <p:spPr>
          <a:xfrm>
            <a:off x="685800" y="1223682"/>
            <a:ext cx="242047" cy="5298141"/>
          </a:xfrm>
          <a:prstGeom prst="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1088034" y="6108265"/>
            <a:ext cx="3706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 Black" pitchFamily="34" charset="0"/>
              </a:rPr>
              <a:t>Graduate School – Year 0</a:t>
            </a:r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1081105" y="4974673"/>
            <a:ext cx="1667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 Black" pitchFamily="34" charset="0"/>
              </a:rPr>
              <a:t>Finish PhD</a:t>
            </a:r>
          </a:p>
        </p:txBody>
      </p:sp>
      <p:sp>
        <p:nvSpPr>
          <p:cNvPr id="6" name="TextBox 5"/>
          <p:cNvSpPr txBox="1"/>
          <p:nvPr>
            <p:custDataLst>
              <p:tags r:id="rId5"/>
            </p:custDataLst>
          </p:nvPr>
        </p:nvSpPr>
        <p:spPr>
          <a:xfrm>
            <a:off x="1081105" y="3659249"/>
            <a:ext cx="21700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 Black" pitchFamily="34" charset="0"/>
              </a:rPr>
              <a:t>Assistant Prof</a:t>
            </a:r>
          </a:p>
        </p:txBody>
      </p:sp>
      <p:sp>
        <p:nvSpPr>
          <p:cNvPr id="7" name="TextBox 6"/>
          <p:cNvSpPr txBox="1"/>
          <p:nvPr>
            <p:custDataLst>
              <p:tags r:id="rId6"/>
            </p:custDataLst>
          </p:nvPr>
        </p:nvSpPr>
        <p:spPr>
          <a:xfrm>
            <a:off x="1139376" y="2589146"/>
            <a:ext cx="2237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 Black" pitchFamily="34" charset="0"/>
              </a:rPr>
              <a:t>Associate Prof</a:t>
            </a:r>
          </a:p>
        </p:txBody>
      </p:sp>
      <p:sp>
        <p:nvSpPr>
          <p:cNvPr id="8" name="TextBox 7"/>
          <p:cNvSpPr txBox="1"/>
          <p:nvPr>
            <p:custDataLst>
              <p:tags r:id="rId7"/>
            </p:custDataLst>
          </p:nvPr>
        </p:nvSpPr>
        <p:spPr>
          <a:xfrm>
            <a:off x="1291776" y="1382214"/>
            <a:ext cx="7594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 Black" pitchFamily="34" charset="0"/>
              </a:rPr>
              <a:t>Prof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3EC7EE-6F2C-4316-9450-E39ECF7A9170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2682915" y="4974673"/>
            <a:ext cx="12858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 Black" pitchFamily="34" charset="0"/>
              </a:rPr>
              <a:t>– Year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3D9D34-73E4-4E2D-A2DE-52EB1D8447C0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3172464" y="3668690"/>
            <a:ext cx="1457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 Black" pitchFamily="34" charset="0"/>
              </a:rPr>
              <a:t>– Year 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16412B-8B98-4B45-B9CA-D313B3A5F33E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3299067" y="2589146"/>
            <a:ext cx="27733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 Black" pitchFamily="34" charset="0"/>
              </a:rPr>
              <a:t>– Year 17, Tenured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C2798A-A808-40C3-A90B-F96F355E12F3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987057" y="1391655"/>
            <a:ext cx="1271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 Black" pitchFamily="34" charset="0"/>
              </a:rPr>
              <a:t>– Year ?</a:t>
            </a:r>
          </a:p>
        </p:txBody>
      </p:sp>
    </p:spTree>
    <p:extLst>
      <p:ext uri="{BB962C8B-B14F-4D97-AF65-F5344CB8AC3E}">
        <p14:creationId xmlns:p14="http://schemas.microsoft.com/office/powerpoint/2010/main" val="119690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After Tenure 1: Promotion</a:t>
            </a:r>
          </a:p>
        </p:txBody>
      </p:sp>
      <p:sp>
        <p:nvSpPr>
          <p:cNvPr id="4" name="Rounded Rectangle 3"/>
          <p:cNvSpPr/>
          <p:nvPr>
            <p:custDataLst>
              <p:tags r:id="rId2"/>
            </p:custDataLst>
          </p:nvPr>
        </p:nvSpPr>
        <p:spPr>
          <a:xfrm>
            <a:off x="515155" y="1558345"/>
            <a:ext cx="3052293" cy="43788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Assistant Professor</a:t>
            </a:r>
          </a:p>
        </p:txBody>
      </p:sp>
      <p:sp>
        <p:nvSpPr>
          <p:cNvPr id="6" name="Bent Arrow 5"/>
          <p:cNvSpPr/>
          <p:nvPr>
            <p:custDataLst>
              <p:tags r:id="rId3"/>
            </p:custDataLst>
          </p:nvPr>
        </p:nvSpPr>
        <p:spPr>
          <a:xfrm flipV="1">
            <a:off x="1481071" y="2009103"/>
            <a:ext cx="1094704" cy="1635615"/>
          </a:xfrm>
          <a:prstGeom prst="bentArrow">
            <a:avLst>
              <a:gd name="adj1" fmla="val 18333"/>
              <a:gd name="adj2" fmla="val 26778"/>
              <a:gd name="adj3" fmla="val 33000"/>
              <a:gd name="adj4" fmla="val 30417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Bent Arrow 7"/>
          <p:cNvSpPr/>
          <p:nvPr>
            <p:custDataLst>
              <p:tags r:id="rId4"/>
            </p:custDataLst>
          </p:nvPr>
        </p:nvSpPr>
        <p:spPr>
          <a:xfrm rot="16200000" flipH="1" flipV="1">
            <a:off x="5672068" y="2722814"/>
            <a:ext cx="852155" cy="1584100"/>
          </a:xfrm>
          <a:prstGeom prst="bentArrow">
            <a:avLst>
              <a:gd name="adj1" fmla="val 30424"/>
              <a:gd name="adj2" fmla="val 31712"/>
              <a:gd name="adj3" fmla="val 36023"/>
              <a:gd name="adj4" fmla="val 30417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>
            <p:custDataLst>
              <p:tags r:id="rId5"/>
            </p:custDataLst>
          </p:nvPr>
        </p:nvSpPr>
        <p:spPr>
          <a:xfrm>
            <a:off x="5329710" y="3977426"/>
            <a:ext cx="2719588" cy="107109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Full Professor</a:t>
            </a:r>
          </a:p>
        </p:txBody>
      </p:sp>
      <p:sp>
        <p:nvSpPr>
          <p:cNvPr id="13" name="Rounded Rectangle 12"/>
          <p:cNvSpPr/>
          <p:nvPr>
            <p:custDataLst>
              <p:tags r:id="rId6"/>
            </p:custDataLst>
          </p:nvPr>
        </p:nvSpPr>
        <p:spPr>
          <a:xfrm>
            <a:off x="2614410" y="2818326"/>
            <a:ext cx="2691686" cy="82639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Associate Professor</a:t>
            </a:r>
          </a:p>
        </p:txBody>
      </p:sp>
      <p:sp>
        <p:nvSpPr>
          <p:cNvPr id="21" name="Line Callout 2 20"/>
          <p:cNvSpPr/>
          <p:nvPr>
            <p:custDataLst>
              <p:tags r:id="rId7"/>
            </p:custDataLst>
          </p:nvPr>
        </p:nvSpPr>
        <p:spPr>
          <a:xfrm>
            <a:off x="1313644" y="4211391"/>
            <a:ext cx="1983348" cy="123637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26212"/>
              <a:gd name="adj6" fmla="val 683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Almost always with the Tenure Decision</a:t>
            </a:r>
          </a:p>
        </p:txBody>
      </p:sp>
      <p:sp>
        <p:nvSpPr>
          <p:cNvPr id="22" name="Line Callout 2 21"/>
          <p:cNvSpPr/>
          <p:nvPr>
            <p:custDataLst>
              <p:tags r:id="rId8"/>
            </p:custDataLst>
          </p:nvPr>
        </p:nvSpPr>
        <p:spPr>
          <a:xfrm>
            <a:off x="6336404" y="1674254"/>
            <a:ext cx="1751527" cy="1256592"/>
          </a:xfrm>
          <a:prstGeom prst="borderCallout2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Proven, Established, </a:t>
            </a:r>
            <a:r>
              <a:rPr lang="en-US" dirty="0">
                <a:solidFill>
                  <a:srgbClr val="FF0000"/>
                </a:solidFill>
                <a:latin typeface="Arial Rounded MT Bold" pitchFamily="34" charset="0"/>
              </a:rPr>
              <a:t>International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Recognition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Post-Tenure Academic Productivity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229600" cy="483923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Publications</a:t>
            </a:r>
          </a:p>
          <a:p>
            <a:r>
              <a:rPr lang="en-US" dirty="0"/>
              <a:t>Money</a:t>
            </a:r>
          </a:p>
          <a:p>
            <a:r>
              <a:rPr lang="en-US" dirty="0"/>
              <a:t>Books</a:t>
            </a:r>
          </a:p>
          <a:p>
            <a:r>
              <a:rPr lang="en-US" dirty="0"/>
              <a:t>International Talks</a:t>
            </a:r>
          </a:p>
          <a:p>
            <a:r>
              <a:rPr lang="en-US" dirty="0"/>
              <a:t>Conference Committees</a:t>
            </a:r>
          </a:p>
          <a:p>
            <a:r>
              <a:rPr lang="en-US" dirty="0"/>
              <a:t>Collaborations</a:t>
            </a:r>
          </a:p>
          <a:p>
            <a:r>
              <a:rPr lang="en-US" dirty="0"/>
              <a:t>Disciplinary Service</a:t>
            </a:r>
          </a:p>
          <a:p>
            <a:r>
              <a:rPr lang="en-US" dirty="0"/>
              <a:t>Public/Professional Service</a:t>
            </a:r>
          </a:p>
          <a:p>
            <a:r>
              <a:rPr lang="en-US" dirty="0"/>
              <a:t>Leadership</a:t>
            </a:r>
          </a:p>
          <a:p>
            <a:r>
              <a:rPr lang="en-US" dirty="0"/>
              <a:t>Instruction &amp; Outreach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E312593-0D7C-44D2-A021-7761DFEEBE44}"/>
              </a:ext>
            </a:extLst>
          </p:cNvPr>
          <p:cNvCxnSpPr/>
          <p:nvPr/>
        </p:nvCxnSpPr>
        <p:spPr>
          <a:xfrm>
            <a:off x="890752" y="5785945"/>
            <a:ext cx="196280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FF03EB9-ACDC-426B-8C24-47F5CA5A0BA8}"/>
              </a:ext>
            </a:extLst>
          </p:cNvPr>
          <p:cNvCxnSpPr>
            <a:cxnSpLocks/>
          </p:cNvCxnSpPr>
          <p:nvPr/>
        </p:nvCxnSpPr>
        <p:spPr>
          <a:xfrm>
            <a:off x="890752" y="3463159"/>
            <a:ext cx="31373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DB93E73-8629-4C42-B456-70ADBA569FF8}"/>
              </a:ext>
            </a:extLst>
          </p:cNvPr>
          <p:cNvCxnSpPr>
            <a:cxnSpLocks/>
          </p:cNvCxnSpPr>
          <p:nvPr/>
        </p:nvCxnSpPr>
        <p:spPr>
          <a:xfrm>
            <a:off x="890752" y="4845270"/>
            <a:ext cx="35314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938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Endowed Professorships</a:t>
            </a:r>
          </a:p>
        </p:txBody>
      </p:sp>
      <p:sp>
        <p:nvSpPr>
          <p:cNvPr id="4" name="Rounded Rectangle 3"/>
          <p:cNvSpPr/>
          <p:nvPr>
            <p:custDataLst>
              <p:tags r:id="rId2"/>
            </p:custDataLst>
          </p:nvPr>
        </p:nvSpPr>
        <p:spPr>
          <a:xfrm>
            <a:off x="515155" y="1558345"/>
            <a:ext cx="3052293" cy="43788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Raise a BUNCH of $$$</a:t>
            </a:r>
          </a:p>
        </p:txBody>
      </p:sp>
      <p:sp>
        <p:nvSpPr>
          <p:cNvPr id="6" name="Bent Arrow 5"/>
          <p:cNvSpPr/>
          <p:nvPr>
            <p:custDataLst>
              <p:tags r:id="rId3"/>
            </p:custDataLst>
          </p:nvPr>
        </p:nvSpPr>
        <p:spPr>
          <a:xfrm flipV="1">
            <a:off x="1481071" y="2009103"/>
            <a:ext cx="1094704" cy="1635615"/>
          </a:xfrm>
          <a:prstGeom prst="bentArrow">
            <a:avLst>
              <a:gd name="adj1" fmla="val 18333"/>
              <a:gd name="adj2" fmla="val 26778"/>
              <a:gd name="adj3" fmla="val 33000"/>
              <a:gd name="adj4" fmla="val 30417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Bent Arrow 7"/>
          <p:cNvSpPr/>
          <p:nvPr>
            <p:custDataLst>
              <p:tags r:id="rId4"/>
            </p:custDataLst>
          </p:nvPr>
        </p:nvSpPr>
        <p:spPr>
          <a:xfrm rot="16200000" flipH="1" flipV="1">
            <a:off x="5672068" y="2722814"/>
            <a:ext cx="852155" cy="1584100"/>
          </a:xfrm>
          <a:prstGeom prst="bentArrow">
            <a:avLst>
              <a:gd name="adj1" fmla="val 30424"/>
              <a:gd name="adj2" fmla="val 31712"/>
              <a:gd name="adj3" fmla="val 36023"/>
              <a:gd name="adj4" fmla="val 30417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>
            <p:custDataLst>
              <p:tags r:id="rId5"/>
            </p:custDataLst>
          </p:nvPr>
        </p:nvSpPr>
        <p:spPr>
          <a:xfrm>
            <a:off x="5329710" y="3977426"/>
            <a:ext cx="2719588" cy="107109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Set up Fiefdom</a:t>
            </a:r>
          </a:p>
        </p:txBody>
      </p:sp>
      <p:sp>
        <p:nvSpPr>
          <p:cNvPr id="13" name="Rounded Rectangle 12"/>
          <p:cNvSpPr/>
          <p:nvPr>
            <p:custDataLst>
              <p:tags r:id="rId6"/>
            </p:custDataLst>
          </p:nvPr>
        </p:nvSpPr>
        <p:spPr>
          <a:xfrm>
            <a:off x="2614410" y="2818326"/>
            <a:ext cx="2691686" cy="82639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Steal Someone</a:t>
            </a:r>
          </a:p>
        </p:txBody>
      </p:sp>
      <p:sp>
        <p:nvSpPr>
          <p:cNvPr id="21" name="Line Callout 2 20"/>
          <p:cNvSpPr/>
          <p:nvPr>
            <p:custDataLst>
              <p:tags r:id="rId7"/>
            </p:custDataLst>
          </p:nvPr>
        </p:nvSpPr>
        <p:spPr>
          <a:xfrm>
            <a:off x="578472" y="4009470"/>
            <a:ext cx="1983348" cy="123637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62421"/>
              <a:gd name="adj6" fmla="val 3612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Funds may or may not have strings</a:t>
            </a:r>
          </a:p>
        </p:txBody>
      </p:sp>
      <p:sp>
        <p:nvSpPr>
          <p:cNvPr id="22" name="Line Callout 2 21"/>
          <p:cNvSpPr/>
          <p:nvPr>
            <p:custDataLst>
              <p:tags r:id="rId8"/>
            </p:custDataLst>
          </p:nvPr>
        </p:nvSpPr>
        <p:spPr>
          <a:xfrm>
            <a:off x="6336404" y="1674254"/>
            <a:ext cx="1751527" cy="125659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95824"/>
              <a:gd name="adj6" fmla="val -5971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Expectation: Bring in A BUNCH of $$$</a:t>
            </a:r>
          </a:p>
        </p:txBody>
      </p:sp>
    </p:spTree>
    <p:extLst>
      <p:ext uri="{BB962C8B-B14F-4D97-AF65-F5344CB8AC3E}">
        <p14:creationId xmlns:p14="http://schemas.microsoft.com/office/powerpoint/2010/main" val="17721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1" grpId="0" animBg="1"/>
      <p:bldP spid="13" grpId="0" animBg="1"/>
      <p:bldP spid="21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1573"/>
            <a:ext cx="8229600" cy="960194"/>
          </a:xfrm>
        </p:spPr>
        <p:txBody>
          <a:bodyPr>
            <a:normAutofit/>
          </a:bodyPr>
          <a:lstStyle/>
          <a:p>
            <a:r>
              <a:rPr lang="en-US" dirty="0"/>
              <a:t>Open your Chat: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B114FA-628D-49E1-AEB9-1D64B6A7E984}"/>
              </a:ext>
            </a:extLst>
          </p:cNvPr>
          <p:cNvSpPr txBox="1"/>
          <p:nvPr/>
        </p:nvSpPr>
        <p:spPr>
          <a:xfrm>
            <a:off x="251480" y="2360433"/>
            <a:ext cx="843531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Do you now have, or have you had in the past, an “Academic” position?</a:t>
            </a:r>
          </a:p>
          <a:p>
            <a:r>
              <a:rPr lang="en-US" sz="2800" dirty="0"/>
              <a:t>(Asst/Assoc/Full Prof., Research Prof., Adjunct/Instructor, Postdoc, etc.)</a:t>
            </a:r>
          </a:p>
          <a:p>
            <a:endParaRPr lang="en-US" sz="2800" dirty="0"/>
          </a:p>
          <a:p>
            <a:r>
              <a:rPr lang="en-US" sz="2800" dirty="0"/>
              <a:t>If so, describe briefly.</a:t>
            </a:r>
          </a:p>
        </p:txBody>
      </p:sp>
    </p:spTree>
    <p:extLst>
      <p:ext uri="{BB962C8B-B14F-4D97-AF65-F5344CB8AC3E}">
        <p14:creationId xmlns:p14="http://schemas.microsoft.com/office/powerpoint/2010/main" val="28123861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After Tenure 2:</a:t>
            </a:r>
            <a:br>
              <a:rPr lang="en-US" dirty="0"/>
            </a:br>
            <a:r>
              <a:rPr lang="en-US" dirty="0"/>
              <a:t>Post Tenure Review (Continuing Production)</a:t>
            </a:r>
          </a:p>
        </p:txBody>
      </p:sp>
      <p:sp>
        <p:nvSpPr>
          <p:cNvPr id="6" name="Bent Arrow 5"/>
          <p:cNvSpPr/>
          <p:nvPr>
            <p:custDataLst>
              <p:tags r:id="rId2"/>
            </p:custDataLst>
          </p:nvPr>
        </p:nvSpPr>
        <p:spPr>
          <a:xfrm flipV="1">
            <a:off x="2446987" y="2543580"/>
            <a:ext cx="1094704" cy="1635615"/>
          </a:xfrm>
          <a:prstGeom prst="bentArrow">
            <a:avLst>
              <a:gd name="adj1" fmla="val 18333"/>
              <a:gd name="adj2" fmla="val 26778"/>
              <a:gd name="adj3" fmla="val 33000"/>
              <a:gd name="adj4" fmla="val 30417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Bent Arrow 7"/>
          <p:cNvSpPr/>
          <p:nvPr>
            <p:custDataLst>
              <p:tags r:id="rId3"/>
            </p:custDataLst>
          </p:nvPr>
        </p:nvSpPr>
        <p:spPr>
          <a:xfrm rot="16200000" flipH="1" flipV="1">
            <a:off x="6528517" y="3514864"/>
            <a:ext cx="1071091" cy="1584100"/>
          </a:xfrm>
          <a:prstGeom prst="bentArrow">
            <a:avLst>
              <a:gd name="adj1" fmla="val 23209"/>
              <a:gd name="adj2" fmla="val 23896"/>
              <a:gd name="adj3" fmla="val 36023"/>
              <a:gd name="adj4" fmla="val 30417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>
            <p:custDataLst>
              <p:tags r:id="rId4"/>
            </p:custDataLst>
          </p:nvPr>
        </p:nvSpPr>
        <p:spPr>
          <a:xfrm>
            <a:off x="3552426" y="3503054"/>
            <a:ext cx="2719588" cy="77273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Departmental Evaluation</a:t>
            </a:r>
          </a:p>
        </p:txBody>
      </p:sp>
      <p:sp>
        <p:nvSpPr>
          <p:cNvPr id="13" name="Rounded Rectangle 12"/>
          <p:cNvSpPr/>
          <p:nvPr>
            <p:custDataLst>
              <p:tags r:id="rId5"/>
            </p:custDataLst>
          </p:nvPr>
        </p:nvSpPr>
        <p:spPr>
          <a:xfrm>
            <a:off x="1262129" y="1723622"/>
            <a:ext cx="2691686" cy="82639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5 Year Self Evaluation</a:t>
            </a:r>
          </a:p>
        </p:txBody>
      </p:sp>
      <p:sp>
        <p:nvSpPr>
          <p:cNvPr id="10" name="Rounded Rectangle 9"/>
          <p:cNvSpPr/>
          <p:nvPr>
            <p:custDataLst>
              <p:tags r:id="rId6"/>
            </p:custDataLst>
          </p:nvPr>
        </p:nvSpPr>
        <p:spPr>
          <a:xfrm>
            <a:off x="5922134" y="4851042"/>
            <a:ext cx="2691686" cy="82639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Dean &amp; Provost</a:t>
            </a:r>
          </a:p>
        </p:txBody>
      </p:sp>
      <p:sp>
        <p:nvSpPr>
          <p:cNvPr id="12" name="Left Arrow 11"/>
          <p:cNvSpPr/>
          <p:nvPr>
            <p:custDataLst>
              <p:tags r:id="rId7"/>
            </p:custDataLst>
          </p:nvPr>
        </p:nvSpPr>
        <p:spPr>
          <a:xfrm>
            <a:off x="3425780" y="4893971"/>
            <a:ext cx="2485623" cy="347730"/>
          </a:xfrm>
          <a:prstGeom prst="leftArrow">
            <a:avLst>
              <a:gd name="adj1" fmla="val 50000"/>
              <a:gd name="adj2" fmla="val 7963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Bent Arrow 13"/>
          <p:cNvSpPr/>
          <p:nvPr>
            <p:custDataLst>
              <p:tags r:id="rId8"/>
            </p:custDataLst>
          </p:nvPr>
        </p:nvSpPr>
        <p:spPr>
          <a:xfrm rot="5400000" flipV="1">
            <a:off x="4844606" y="4769482"/>
            <a:ext cx="596717" cy="1584100"/>
          </a:xfrm>
          <a:prstGeom prst="bentArrow">
            <a:avLst>
              <a:gd name="adj1" fmla="val 34001"/>
              <a:gd name="adj2" fmla="val 34687"/>
              <a:gd name="adj3" fmla="val 36023"/>
              <a:gd name="adj4" fmla="val 30417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>
            <p:custDataLst>
              <p:tags r:id="rId9"/>
            </p:custDataLst>
          </p:nvPr>
        </p:nvSpPr>
        <p:spPr>
          <a:xfrm>
            <a:off x="3241186" y="5831983"/>
            <a:ext cx="2719588" cy="60745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Okay for Next 5 Years</a:t>
            </a:r>
          </a:p>
        </p:txBody>
      </p:sp>
      <p:sp>
        <p:nvSpPr>
          <p:cNvPr id="16" name="Rounded Rectangle 15"/>
          <p:cNvSpPr/>
          <p:nvPr>
            <p:custDataLst>
              <p:tags r:id="rId10"/>
            </p:custDataLst>
          </p:nvPr>
        </p:nvSpPr>
        <p:spPr>
          <a:xfrm>
            <a:off x="5366201" y="1918952"/>
            <a:ext cx="2719588" cy="60530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Annual Evaluations</a:t>
            </a:r>
          </a:p>
        </p:txBody>
      </p:sp>
      <p:sp>
        <p:nvSpPr>
          <p:cNvPr id="18" name="Bent Arrow 17"/>
          <p:cNvSpPr/>
          <p:nvPr>
            <p:custDataLst>
              <p:tags r:id="rId11"/>
            </p:custDataLst>
          </p:nvPr>
        </p:nvSpPr>
        <p:spPr>
          <a:xfrm rot="5400000" flipV="1">
            <a:off x="4077242" y="2201222"/>
            <a:ext cx="1191289" cy="1412382"/>
          </a:xfrm>
          <a:prstGeom prst="bentArrow">
            <a:avLst>
              <a:gd name="adj1" fmla="val 13461"/>
              <a:gd name="adj2" fmla="val 23335"/>
              <a:gd name="adj3" fmla="val 36023"/>
              <a:gd name="adj4" fmla="val 30417"/>
            </a:avLst>
          </a:prstGeom>
          <a:solidFill>
            <a:srgbClr val="9966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>
            <p:custDataLst>
              <p:tags r:id="rId12"/>
            </p:custDataLst>
          </p:nvPr>
        </p:nvSpPr>
        <p:spPr>
          <a:xfrm>
            <a:off x="689023" y="4799527"/>
            <a:ext cx="2719588" cy="60745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Prof. Dev. Plan</a:t>
            </a:r>
          </a:p>
        </p:txBody>
      </p:sp>
      <p:sp>
        <p:nvSpPr>
          <p:cNvPr id="20" name="Left Arrow 19"/>
          <p:cNvSpPr/>
          <p:nvPr>
            <p:custDataLst>
              <p:tags r:id="rId13"/>
            </p:custDataLst>
          </p:nvPr>
        </p:nvSpPr>
        <p:spPr>
          <a:xfrm rot="5400000">
            <a:off x="700827" y="3495543"/>
            <a:ext cx="2264533" cy="347730"/>
          </a:xfrm>
          <a:prstGeom prst="leftArrow">
            <a:avLst>
              <a:gd name="adj1" fmla="val 50000"/>
              <a:gd name="adj2" fmla="val 7963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  <p:bldP spid="10" grpId="0" animBg="1"/>
      <p:bldP spid="12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Abrogation of Tenure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Incompetence or Dishonesty</a:t>
            </a:r>
          </a:p>
          <a:p>
            <a:r>
              <a:rPr lang="en-US" dirty="0"/>
              <a:t>Substantial Failure to Fulfill Duties</a:t>
            </a:r>
          </a:p>
          <a:p>
            <a:r>
              <a:rPr lang="en-US" dirty="0"/>
              <a:t>Personal Behavior</a:t>
            </a:r>
          </a:p>
          <a:p>
            <a:r>
              <a:rPr lang="en-US" dirty="0"/>
              <a:t>Failure to Adhere to University Policies</a:t>
            </a:r>
          </a:p>
          <a:p>
            <a:r>
              <a:rPr lang="en-US" dirty="0"/>
              <a:t>Violations of the Law</a:t>
            </a:r>
          </a:p>
          <a:p>
            <a:r>
              <a:rPr lang="en-US" dirty="0"/>
              <a:t>Elimination of Academic Unit</a:t>
            </a:r>
          </a:p>
          <a:p>
            <a:r>
              <a:rPr lang="en-US" dirty="0"/>
              <a:t>Financial Emergency</a:t>
            </a:r>
          </a:p>
          <a:p>
            <a:r>
              <a:rPr lang="en-US" dirty="0"/>
              <a:t>Post-Tenure Review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05B87EE-B2F3-4C5F-86B5-7FB6C51E8D29}"/>
              </a:ext>
            </a:extLst>
          </p:cNvPr>
          <p:cNvGrpSpPr/>
          <p:nvPr/>
        </p:nvGrpSpPr>
        <p:grpSpPr>
          <a:xfrm>
            <a:off x="457199" y="3814720"/>
            <a:ext cx="7115175" cy="1090652"/>
            <a:chOff x="457200" y="3790950"/>
            <a:chExt cx="5046120" cy="542354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A8B9D146-05DD-41E6-918F-71E993BFFAEC}"/>
                </a:ext>
              </a:extLst>
            </p:cNvPr>
            <p:cNvSpPr/>
            <p:nvPr/>
          </p:nvSpPr>
          <p:spPr>
            <a:xfrm>
              <a:off x="457200" y="3790950"/>
              <a:ext cx="3933825" cy="43815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E16031B-87A1-49F2-BC77-FFFEDABD0832}"/>
                </a:ext>
              </a:extLst>
            </p:cNvPr>
            <p:cNvSpPr txBox="1"/>
            <p:nvPr/>
          </p:nvSpPr>
          <p:spPr>
            <a:xfrm>
              <a:off x="4495800" y="3871639"/>
              <a:ext cx="1007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COVID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85451"/>
            <a:ext cx="8229600" cy="746294"/>
          </a:xfrm>
        </p:spPr>
        <p:txBody>
          <a:bodyPr/>
          <a:lstStyle/>
          <a:p>
            <a:r>
              <a:rPr lang="en-US" dirty="0"/>
              <a:t>Teaching?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1" y="831745"/>
            <a:ext cx="5238750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324" y="4112291"/>
            <a:ext cx="6059313" cy="2557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2081AB-1EFD-4C22-82DB-4555F8DC16C2}"/>
              </a:ext>
            </a:extLst>
          </p:cNvPr>
          <p:cNvSpPr txBox="1"/>
          <p:nvPr/>
        </p:nvSpPr>
        <p:spPr>
          <a:xfrm>
            <a:off x="5776789" y="1545380"/>
            <a:ext cx="31898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General Dedication</a:t>
            </a:r>
          </a:p>
          <a:p>
            <a:endParaRPr lang="en-US" sz="2400" b="1" dirty="0">
              <a:solidFill>
                <a:srgbClr val="0000FF"/>
              </a:solidFill>
            </a:endParaRPr>
          </a:p>
          <a:p>
            <a:r>
              <a:rPr lang="en-US" sz="2400" b="1" dirty="0">
                <a:solidFill>
                  <a:srgbClr val="0000FF"/>
                </a:solidFill>
              </a:rPr>
              <a:t>“Professors of Practice”</a:t>
            </a:r>
          </a:p>
        </p:txBody>
      </p:sp>
    </p:spTree>
    <p:extLst>
      <p:ext uri="{BB962C8B-B14F-4D97-AF65-F5344CB8AC3E}">
        <p14:creationId xmlns:p14="http://schemas.microsoft.com/office/powerpoint/2010/main" val="203150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45BD3-3474-45BB-B1FB-71B486112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Diversity?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64D794-527E-40E4-92C2-391CBE2E8F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8603" y="1079938"/>
            <a:ext cx="8293735" cy="5248070"/>
          </a:xfr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2EE5E0-EC23-4A14-A364-BDE649382675}"/>
              </a:ext>
            </a:extLst>
          </p:cNvPr>
          <p:cNvSpPr txBox="1"/>
          <p:nvPr/>
        </p:nvSpPr>
        <p:spPr>
          <a:xfrm>
            <a:off x="2496019" y="6340976"/>
            <a:ext cx="4418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National Center for Education Statistics, 2021</a:t>
            </a:r>
          </a:p>
        </p:txBody>
      </p:sp>
    </p:spTree>
    <p:extLst>
      <p:ext uri="{BB962C8B-B14F-4D97-AF65-F5344CB8AC3E}">
        <p14:creationId xmlns:p14="http://schemas.microsoft.com/office/powerpoint/2010/main" val="34627969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D41C5-B07B-4932-B9BB-D42A7D8A0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2B49641-C527-45D6-9EDE-E38BE6C37E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762" y="937954"/>
            <a:ext cx="6143942" cy="532883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F95A1B-CD30-4323-84C4-FE54F8B0176A}"/>
              </a:ext>
            </a:extLst>
          </p:cNvPr>
          <p:cNvSpPr txBox="1"/>
          <p:nvPr/>
        </p:nvSpPr>
        <p:spPr>
          <a:xfrm>
            <a:off x="6311704" y="1608083"/>
            <a:ext cx="272982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Impact: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Shift in efforts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More on Women &amp; Under-rep. 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Changing collaborations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Access to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r>
              <a:rPr lang="en-US" sz="2000" b="1" dirty="0"/>
              <a:t>“Post Covid”: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Positive change in flexibility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New Expectations</a:t>
            </a:r>
          </a:p>
        </p:txBody>
      </p:sp>
    </p:spTree>
    <p:extLst>
      <p:ext uri="{BB962C8B-B14F-4D97-AF65-F5344CB8AC3E}">
        <p14:creationId xmlns:p14="http://schemas.microsoft.com/office/powerpoint/2010/main" val="104774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082" y="80898"/>
            <a:ext cx="8229600" cy="792092"/>
          </a:xfrm>
        </p:spPr>
        <p:txBody>
          <a:bodyPr/>
          <a:lstStyle/>
          <a:p>
            <a:r>
              <a:rPr lang="en-US" dirty="0"/>
              <a:t>Change in Status: Fewer Tenured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8692D24-48D3-409B-BE28-01717863C5F7}"/>
              </a:ext>
            </a:extLst>
          </p:cNvPr>
          <p:cNvGrpSpPr/>
          <p:nvPr/>
        </p:nvGrpSpPr>
        <p:grpSpPr>
          <a:xfrm>
            <a:off x="261772" y="817811"/>
            <a:ext cx="5612979" cy="4400576"/>
            <a:chOff x="261772" y="817811"/>
            <a:chExt cx="5612979" cy="4400576"/>
          </a:xfrm>
        </p:grpSpPr>
        <p:pic>
          <p:nvPicPr>
            <p:cNvPr id="4" name="Picture 3" descr="Chart, line chart&#10;&#10;Description automatically generated">
              <a:extLst>
                <a:ext uri="{FF2B5EF4-FFF2-40B4-BE49-F238E27FC236}">
                  <a16:creationId xmlns:a16="http://schemas.microsoft.com/office/drawing/2014/main" id="{9A95C527-7E0C-4795-8AC5-56DB0D2CBB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772" y="817811"/>
              <a:ext cx="5612979" cy="440057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3197384" y="4729656"/>
              <a:ext cx="10150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AIP 2020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079C5B34-31D9-4C3E-8B88-82ACC8E3CE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8147" y="3173763"/>
            <a:ext cx="3967612" cy="360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35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716F4-706C-401D-9B06-CB1C8A5B2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in Status: Fewer Part Time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0DED3BF-F1F8-404C-8A72-0D78937754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3101" y="1401252"/>
            <a:ext cx="8017797" cy="4211271"/>
          </a:xfr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9E70B9-BA40-46A8-8586-FE0EFB6D60E3}"/>
              </a:ext>
            </a:extLst>
          </p:cNvPr>
          <p:cNvSpPr txBox="1"/>
          <p:nvPr/>
        </p:nvSpPr>
        <p:spPr>
          <a:xfrm>
            <a:off x="2362548" y="5705701"/>
            <a:ext cx="4418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National Center for Education Statistics, 2021</a:t>
            </a:r>
          </a:p>
        </p:txBody>
      </p:sp>
    </p:spTree>
    <p:extLst>
      <p:ext uri="{BB962C8B-B14F-4D97-AF65-F5344CB8AC3E}">
        <p14:creationId xmlns:p14="http://schemas.microsoft.com/office/powerpoint/2010/main" val="21869771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082" y="80898"/>
            <a:ext cx="8229600" cy="715261"/>
          </a:xfrm>
        </p:spPr>
        <p:txBody>
          <a:bodyPr/>
          <a:lstStyle/>
          <a:p>
            <a:r>
              <a:rPr lang="en-US" dirty="0"/>
              <a:t>Tenure Numbers</a:t>
            </a:r>
          </a:p>
        </p:txBody>
      </p:sp>
      <p:pic>
        <p:nvPicPr>
          <p:cNvPr id="8" name="Picture 7" descr="Chart, bar chart&#10;&#10;Description automatically generated">
            <a:extLst>
              <a:ext uri="{FF2B5EF4-FFF2-40B4-BE49-F238E27FC236}">
                <a16:creationId xmlns:a16="http://schemas.microsoft.com/office/drawing/2014/main" id="{570F4C09-9C5F-49D8-AE52-205331B050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1722"/>
            <a:ext cx="9144000" cy="50397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34366" y="5236830"/>
            <a:ext cx="1234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AAUP 2016</a:t>
            </a:r>
          </a:p>
        </p:txBody>
      </p:sp>
    </p:spTree>
    <p:extLst>
      <p:ext uri="{BB962C8B-B14F-4D97-AF65-F5344CB8AC3E}">
        <p14:creationId xmlns:p14="http://schemas.microsoft.com/office/powerpoint/2010/main" val="3868231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F2A40-10F4-4489-9D86-CE244208D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or Remove Tenure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6BDA7-39D7-4187-B9B7-83D67A6ED7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Florida</a:t>
            </a:r>
          </a:p>
          <a:p>
            <a:r>
              <a:rPr lang="en-US" dirty="0"/>
              <a:t>Georgia</a:t>
            </a:r>
          </a:p>
          <a:p>
            <a:r>
              <a:rPr lang="en-US" dirty="0"/>
              <a:t>South Carolina</a:t>
            </a:r>
          </a:p>
          <a:p>
            <a:r>
              <a:rPr lang="en-US" dirty="0"/>
              <a:t>Iowa</a:t>
            </a:r>
          </a:p>
          <a:p>
            <a:r>
              <a:rPr lang="en-US" dirty="0"/>
              <a:t>Wisconsin</a:t>
            </a:r>
          </a:p>
          <a:p>
            <a:r>
              <a:rPr lang="en-US" dirty="0"/>
              <a:t>… </a:t>
            </a:r>
          </a:p>
        </p:txBody>
      </p:sp>
    </p:spTree>
    <p:extLst>
      <p:ext uri="{BB962C8B-B14F-4D97-AF65-F5344CB8AC3E}">
        <p14:creationId xmlns:p14="http://schemas.microsoft.com/office/powerpoint/2010/main" val="353007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33401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Who do you need to watch out for?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1" y="1304925"/>
            <a:ext cx="4038600" cy="527843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Assistant Prof</a:t>
            </a:r>
          </a:p>
          <a:p>
            <a:r>
              <a:rPr lang="en-US" dirty="0"/>
              <a:t>Associate Prof</a:t>
            </a:r>
          </a:p>
          <a:p>
            <a:r>
              <a:rPr lang="en-US" dirty="0"/>
              <a:t>Full Professor</a:t>
            </a:r>
          </a:p>
          <a:p>
            <a:r>
              <a:rPr lang="en-US" dirty="0"/>
              <a:t>Chair</a:t>
            </a:r>
          </a:p>
          <a:p>
            <a:r>
              <a:rPr lang="en-US" dirty="0"/>
              <a:t>Dean</a:t>
            </a:r>
          </a:p>
          <a:p>
            <a:r>
              <a:rPr lang="en-US" dirty="0"/>
              <a:t>Director</a:t>
            </a:r>
          </a:p>
          <a:p>
            <a:r>
              <a:rPr lang="en-US" dirty="0"/>
              <a:t>Endowed Prof</a:t>
            </a:r>
          </a:p>
          <a:p>
            <a:r>
              <a:rPr lang="en-US" dirty="0"/>
              <a:t>Endowed Chair</a:t>
            </a:r>
          </a:p>
          <a:p>
            <a:r>
              <a:rPr lang="en-US" dirty="0"/>
              <a:t>Emeritus Prof</a:t>
            </a:r>
          </a:p>
          <a:p>
            <a:r>
              <a:rPr lang="en-US" dirty="0"/>
              <a:t>Regent</a:t>
            </a:r>
          </a:p>
          <a:p>
            <a:r>
              <a:rPr lang="en-US" dirty="0"/>
              <a:t>Trustee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1" y="1304925"/>
            <a:ext cx="4114800" cy="505777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Grad Assistant</a:t>
            </a:r>
          </a:p>
          <a:p>
            <a:r>
              <a:rPr lang="en-US" dirty="0"/>
              <a:t>Instructor</a:t>
            </a:r>
          </a:p>
          <a:p>
            <a:r>
              <a:rPr lang="en-US" dirty="0"/>
              <a:t>President</a:t>
            </a:r>
          </a:p>
          <a:p>
            <a:r>
              <a:rPr lang="en-US" dirty="0"/>
              <a:t>Chancellor</a:t>
            </a:r>
          </a:p>
          <a:p>
            <a:r>
              <a:rPr lang="en-US" dirty="0"/>
              <a:t>Provost</a:t>
            </a:r>
          </a:p>
          <a:p>
            <a:r>
              <a:rPr lang="en-US" dirty="0"/>
              <a:t>Renewable Term Prof</a:t>
            </a:r>
          </a:p>
          <a:p>
            <a:r>
              <a:rPr lang="en-US" dirty="0"/>
              <a:t>Adjunct Prof</a:t>
            </a:r>
          </a:p>
          <a:p>
            <a:r>
              <a:rPr lang="en-US" dirty="0"/>
              <a:t>Research Prof</a:t>
            </a:r>
          </a:p>
          <a:p>
            <a:r>
              <a:rPr lang="en-US" dirty="0"/>
              <a:t>VP, Research</a:t>
            </a:r>
          </a:p>
          <a:p>
            <a:r>
              <a:rPr lang="en-US" dirty="0"/>
              <a:t>VP, Admin</a:t>
            </a:r>
          </a:p>
          <a:p>
            <a:r>
              <a:rPr lang="en-US" dirty="0"/>
              <a:t>CIO</a:t>
            </a:r>
          </a:p>
        </p:txBody>
      </p:sp>
    </p:spTree>
    <p:extLst>
      <p:ext uri="{BB962C8B-B14F-4D97-AF65-F5344CB8AC3E}">
        <p14:creationId xmlns:p14="http://schemas.microsoft.com/office/powerpoint/2010/main" val="860219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33401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Academic Vocabulary Test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1" y="1304925"/>
            <a:ext cx="4038600" cy="527843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Assistant Prof</a:t>
            </a:r>
          </a:p>
          <a:p>
            <a:r>
              <a:rPr lang="en-US" dirty="0"/>
              <a:t>Associate Prof</a:t>
            </a:r>
          </a:p>
          <a:p>
            <a:r>
              <a:rPr lang="en-US" dirty="0"/>
              <a:t>Full Professor</a:t>
            </a:r>
          </a:p>
          <a:p>
            <a:r>
              <a:rPr lang="en-US" dirty="0"/>
              <a:t>Chair</a:t>
            </a:r>
          </a:p>
          <a:p>
            <a:r>
              <a:rPr lang="en-US" dirty="0"/>
              <a:t>Dean</a:t>
            </a:r>
          </a:p>
          <a:p>
            <a:r>
              <a:rPr lang="en-US" dirty="0"/>
              <a:t>Director</a:t>
            </a:r>
          </a:p>
          <a:p>
            <a:r>
              <a:rPr lang="en-US" dirty="0"/>
              <a:t>Endowed Prof</a:t>
            </a:r>
          </a:p>
          <a:p>
            <a:r>
              <a:rPr lang="en-US" dirty="0"/>
              <a:t>Endowed Chair</a:t>
            </a:r>
          </a:p>
          <a:p>
            <a:r>
              <a:rPr lang="en-US" dirty="0"/>
              <a:t>Emeritus Prof</a:t>
            </a:r>
          </a:p>
          <a:p>
            <a:r>
              <a:rPr lang="en-US" dirty="0"/>
              <a:t>Regent</a:t>
            </a:r>
          </a:p>
          <a:p>
            <a:r>
              <a:rPr lang="en-US" dirty="0"/>
              <a:t>Trustee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1" y="1304925"/>
            <a:ext cx="4114800" cy="505777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Grad Assistant</a:t>
            </a:r>
          </a:p>
          <a:p>
            <a:r>
              <a:rPr lang="en-US" dirty="0"/>
              <a:t>Instructor</a:t>
            </a:r>
          </a:p>
          <a:p>
            <a:r>
              <a:rPr lang="en-US" dirty="0"/>
              <a:t>President</a:t>
            </a:r>
          </a:p>
          <a:p>
            <a:r>
              <a:rPr lang="en-US" dirty="0"/>
              <a:t>Chancellor</a:t>
            </a:r>
          </a:p>
          <a:p>
            <a:r>
              <a:rPr lang="en-US" dirty="0"/>
              <a:t>Provost</a:t>
            </a:r>
          </a:p>
          <a:p>
            <a:r>
              <a:rPr lang="en-US" dirty="0"/>
              <a:t>Renewable Term Prof</a:t>
            </a:r>
          </a:p>
          <a:p>
            <a:r>
              <a:rPr lang="en-US" dirty="0"/>
              <a:t>Adjunct Prof</a:t>
            </a:r>
          </a:p>
          <a:p>
            <a:r>
              <a:rPr lang="en-US" dirty="0"/>
              <a:t>Research Prof</a:t>
            </a:r>
          </a:p>
          <a:p>
            <a:r>
              <a:rPr lang="en-US" dirty="0"/>
              <a:t>VP, Research</a:t>
            </a:r>
          </a:p>
          <a:p>
            <a:r>
              <a:rPr lang="en-US" dirty="0"/>
              <a:t>VP, Admin</a:t>
            </a:r>
          </a:p>
          <a:p>
            <a:r>
              <a:rPr lang="en-US" dirty="0"/>
              <a:t>CIO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33401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Who do you need to help?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1" y="1304925"/>
            <a:ext cx="4038600" cy="527843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Assistant Prof</a:t>
            </a:r>
          </a:p>
          <a:p>
            <a:r>
              <a:rPr lang="en-US" dirty="0"/>
              <a:t>Associate Prof</a:t>
            </a:r>
          </a:p>
          <a:p>
            <a:r>
              <a:rPr lang="en-US" dirty="0"/>
              <a:t>Full Professor</a:t>
            </a:r>
          </a:p>
          <a:p>
            <a:r>
              <a:rPr lang="en-US" dirty="0"/>
              <a:t>Chair</a:t>
            </a:r>
          </a:p>
          <a:p>
            <a:r>
              <a:rPr lang="en-US" dirty="0"/>
              <a:t>Dean</a:t>
            </a:r>
          </a:p>
          <a:p>
            <a:r>
              <a:rPr lang="en-US" dirty="0"/>
              <a:t>Director</a:t>
            </a:r>
          </a:p>
          <a:p>
            <a:r>
              <a:rPr lang="en-US" dirty="0"/>
              <a:t>Endowed Prof</a:t>
            </a:r>
          </a:p>
          <a:p>
            <a:r>
              <a:rPr lang="en-US" dirty="0"/>
              <a:t>Endowed Chair</a:t>
            </a:r>
          </a:p>
          <a:p>
            <a:r>
              <a:rPr lang="en-US" dirty="0"/>
              <a:t>Emeritus Prof</a:t>
            </a:r>
          </a:p>
          <a:p>
            <a:r>
              <a:rPr lang="en-US" dirty="0"/>
              <a:t>Regent</a:t>
            </a:r>
          </a:p>
          <a:p>
            <a:r>
              <a:rPr lang="en-US" dirty="0"/>
              <a:t>Trustee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1" y="1304925"/>
            <a:ext cx="4114800" cy="505777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Grad Assistant</a:t>
            </a:r>
          </a:p>
          <a:p>
            <a:r>
              <a:rPr lang="en-US" dirty="0"/>
              <a:t>Instructor</a:t>
            </a:r>
          </a:p>
          <a:p>
            <a:r>
              <a:rPr lang="en-US" dirty="0"/>
              <a:t>President</a:t>
            </a:r>
          </a:p>
          <a:p>
            <a:r>
              <a:rPr lang="en-US" dirty="0"/>
              <a:t>Chancellor</a:t>
            </a:r>
          </a:p>
          <a:p>
            <a:r>
              <a:rPr lang="en-US" dirty="0"/>
              <a:t>Provost</a:t>
            </a:r>
          </a:p>
          <a:p>
            <a:r>
              <a:rPr lang="en-US" dirty="0"/>
              <a:t>Renewable Term Prof</a:t>
            </a:r>
          </a:p>
          <a:p>
            <a:r>
              <a:rPr lang="en-US" dirty="0"/>
              <a:t>Adjunct Prof</a:t>
            </a:r>
          </a:p>
          <a:p>
            <a:r>
              <a:rPr lang="en-US" dirty="0"/>
              <a:t>Research Prof</a:t>
            </a:r>
          </a:p>
          <a:p>
            <a:r>
              <a:rPr lang="en-US" dirty="0"/>
              <a:t>VP, Research</a:t>
            </a:r>
          </a:p>
          <a:p>
            <a:r>
              <a:rPr lang="en-US" dirty="0"/>
              <a:t>VP, Admin</a:t>
            </a:r>
          </a:p>
          <a:p>
            <a:r>
              <a:rPr lang="en-US" dirty="0"/>
              <a:t>CIO</a:t>
            </a:r>
          </a:p>
        </p:txBody>
      </p:sp>
    </p:spTree>
    <p:extLst>
      <p:ext uri="{BB962C8B-B14F-4D97-AF65-F5344CB8AC3E}">
        <p14:creationId xmlns:p14="http://schemas.microsoft.com/office/powerpoint/2010/main" val="517155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A3D204C-63DB-4F84-BFE4-382A5EE4E4E7}"/>
              </a:ext>
            </a:extLst>
          </p:cNvPr>
          <p:cNvSpPr/>
          <p:nvPr/>
        </p:nvSpPr>
        <p:spPr>
          <a:xfrm>
            <a:off x="4638675" y="2739285"/>
            <a:ext cx="4038599" cy="401450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0DC7FE6-D7F7-41F8-BFB6-DBF596806652}"/>
              </a:ext>
            </a:extLst>
          </p:cNvPr>
          <p:cNvSpPr/>
          <p:nvPr/>
        </p:nvSpPr>
        <p:spPr>
          <a:xfrm>
            <a:off x="219074" y="100295"/>
            <a:ext cx="5977279" cy="26389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11F5888-5768-4FBD-BF20-7CBCF0361A62}"/>
              </a:ext>
            </a:extLst>
          </p:cNvPr>
          <p:cNvSpPr/>
          <p:nvPr/>
        </p:nvSpPr>
        <p:spPr>
          <a:xfrm>
            <a:off x="219074" y="2242974"/>
            <a:ext cx="4038600" cy="351932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  <p:custDataLst>
              <p:tags r:id="rId1"/>
            </p:custDataLst>
          </p:nvPr>
        </p:nvSpPr>
        <p:spPr>
          <a:xfrm>
            <a:off x="476251" y="2983624"/>
            <a:ext cx="3781424" cy="26052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Endowed Prof/Chair</a:t>
            </a:r>
          </a:p>
          <a:p>
            <a:pPr marL="0" indent="0">
              <a:buNone/>
            </a:pPr>
            <a:r>
              <a:rPr lang="en-US" dirty="0"/>
              <a:t>(Full) Professor</a:t>
            </a:r>
          </a:p>
          <a:p>
            <a:pPr marL="0" indent="0">
              <a:buNone/>
            </a:pPr>
            <a:r>
              <a:rPr lang="en-US" dirty="0"/>
              <a:t>Associate Prof</a:t>
            </a:r>
          </a:p>
          <a:p>
            <a:pPr marL="0" indent="0">
              <a:buNone/>
            </a:pPr>
            <a:r>
              <a:rPr lang="en-US" dirty="0"/>
              <a:t>Assistant Prof</a:t>
            </a:r>
          </a:p>
          <a:p>
            <a:pPr marL="0" indent="0">
              <a:buNone/>
            </a:pPr>
            <a:r>
              <a:rPr lang="en-US" dirty="0"/>
              <a:t>~Renew. Term Prof~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  <p:custDataLst>
              <p:tags r:id="rId2"/>
            </p:custDataLst>
          </p:nvPr>
        </p:nvSpPr>
        <p:spPr>
          <a:xfrm>
            <a:off x="4886326" y="2739285"/>
            <a:ext cx="4038600" cy="39702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Research Professor</a:t>
            </a:r>
          </a:p>
          <a:p>
            <a:pPr marL="0" indent="0">
              <a:buNone/>
            </a:pPr>
            <a:r>
              <a:rPr lang="en-US" dirty="0"/>
              <a:t>Research Scientist</a:t>
            </a:r>
          </a:p>
          <a:p>
            <a:pPr marL="0" indent="0">
              <a:buNone/>
            </a:pPr>
            <a:r>
              <a:rPr lang="en-US" dirty="0"/>
              <a:t>Renew. Term Prof.</a:t>
            </a:r>
          </a:p>
          <a:p>
            <a:pPr marL="0" indent="0">
              <a:buNone/>
            </a:pPr>
            <a:r>
              <a:rPr lang="en-US" dirty="0"/>
              <a:t>Post Doctoral Researcher</a:t>
            </a:r>
          </a:p>
          <a:p>
            <a:pPr marL="0" indent="0">
              <a:buNone/>
            </a:pPr>
            <a:r>
              <a:rPr lang="en-US" dirty="0"/>
              <a:t>Grad Res Assistant</a:t>
            </a:r>
          </a:p>
          <a:p>
            <a:pPr marL="0" indent="0">
              <a:buNone/>
            </a:pPr>
            <a:r>
              <a:rPr lang="en-US" dirty="0"/>
              <a:t>Instructor</a:t>
            </a:r>
          </a:p>
          <a:p>
            <a:pPr marL="0" indent="0">
              <a:buNone/>
            </a:pPr>
            <a:r>
              <a:rPr lang="en-US" dirty="0"/>
              <a:t>Adjunct Instructor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9FD5F73-AC88-4B1D-BCD8-0C3669A8CC91}"/>
              </a:ext>
            </a:extLst>
          </p:cNvPr>
          <p:cNvGrpSpPr/>
          <p:nvPr/>
        </p:nvGrpSpPr>
        <p:grpSpPr>
          <a:xfrm>
            <a:off x="6360488" y="148486"/>
            <a:ext cx="2152651" cy="954107"/>
            <a:chOff x="6772275" y="704091"/>
            <a:chExt cx="2152651" cy="954107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AD456909-0DC7-4930-9822-63435F0634CF}"/>
                </a:ext>
              </a:extLst>
            </p:cNvPr>
            <p:cNvSpPr/>
            <p:nvPr/>
          </p:nvSpPr>
          <p:spPr>
            <a:xfrm>
              <a:off x="6772275" y="704091"/>
              <a:ext cx="2152651" cy="954107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F43E29D-4CBC-43BF-916F-BB34D2F91233}"/>
                </a:ext>
              </a:extLst>
            </p:cNvPr>
            <p:cNvSpPr txBox="1"/>
            <p:nvPr/>
          </p:nvSpPr>
          <p:spPr>
            <a:xfrm>
              <a:off x="6866477" y="704091"/>
              <a:ext cx="205844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Arial Rounded MT Bold" panose="020F0704030504030204" pitchFamily="34" charset="0"/>
                </a:rPr>
                <a:t>Trustees</a:t>
              </a:r>
              <a:br>
                <a:rPr lang="en-US" sz="2800" dirty="0">
                  <a:latin typeface="Arial Rounded MT Bold" panose="020F0704030504030204" pitchFamily="34" charset="0"/>
                </a:rPr>
              </a:br>
              <a:r>
                <a:rPr lang="en-US" sz="2800" dirty="0">
                  <a:latin typeface="Arial Rounded MT Bold" panose="020F0704030504030204" pitchFamily="34" charset="0"/>
                </a:rPr>
                <a:t>Regents …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10A963B-DB8F-432F-BAF5-A732DDB4B31E}"/>
              </a:ext>
            </a:extLst>
          </p:cNvPr>
          <p:cNvSpPr txBox="1"/>
          <p:nvPr/>
        </p:nvSpPr>
        <p:spPr>
          <a:xfrm>
            <a:off x="432018" y="100295"/>
            <a:ext cx="5764335" cy="267765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Arial Rounded MT Bold" panose="020F0704030504030204" pitchFamily="34" charset="0"/>
              </a:rPr>
              <a:t>President/Chancellor/etc.</a:t>
            </a:r>
            <a:br>
              <a:rPr lang="en-US" sz="2800" dirty="0">
                <a:latin typeface="Arial Rounded MT Bold" panose="020F0704030504030204" pitchFamily="34" charset="0"/>
              </a:rPr>
            </a:br>
            <a:r>
              <a:rPr lang="en-US" sz="2800" dirty="0">
                <a:latin typeface="Arial Rounded MT Bold" panose="020F0704030504030204" pitchFamily="34" charset="0"/>
              </a:rPr>
              <a:t>Provost (Academic VP)</a:t>
            </a:r>
          </a:p>
          <a:p>
            <a:pPr algn="ctr"/>
            <a:r>
              <a:rPr lang="en-US" sz="2800" dirty="0">
                <a:latin typeface="Arial Rounded MT Bold" panose="020F0704030504030204" pitchFamily="34" charset="0"/>
              </a:rPr>
              <a:t>VP Research, VP Admin, CIO, …</a:t>
            </a:r>
          </a:p>
          <a:p>
            <a:pPr algn="ctr"/>
            <a:r>
              <a:rPr lang="en-US" sz="2800" dirty="0">
                <a:latin typeface="Arial Rounded MT Bold" panose="020F0704030504030204" pitchFamily="34" charset="0"/>
              </a:rPr>
              <a:t>Dean (“College”)</a:t>
            </a:r>
            <a:br>
              <a:rPr lang="en-US" sz="2800" dirty="0">
                <a:latin typeface="Arial Rounded MT Bold" panose="020F0704030504030204" pitchFamily="34" charset="0"/>
              </a:rPr>
            </a:br>
            <a:endParaRPr lang="en-US" sz="2800" dirty="0">
              <a:latin typeface="Arial Rounded MT Bold" panose="020F0704030504030204" pitchFamily="34" charset="0"/>
            </a:endParaRPr>
          </a:p>
          <a:p>
            <a:r>
              <a:rPr lang="en-US" sz="2800" dirty="0">
                <a:latin typeface="Arial Rounded MT Bold" panose="020F0704030504030204" pitchFamily="34" charset="0"/>
              </a:rPr>
              <a:t>Dept. Chair/Director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1073F0D-9624-4F36-A5DE-8F0005DBDF89}"/>
              </a:ext>
            </a:extLst>
          </p:cNvPr>
          <p:cNvSpPr/>
          <p:nvPr/>
        </p:nvSpPr>
        <p:spPr>
          <a:xfrm>
            <a:off x="6577832" y="1935993"/>
            <a:ext cx="2223268" cy="740085"/>
          </a:xfrm>
          <a:prstGeom prst="roundRect">
            <a:avLst/>
          </a:prstGeom>
          <a:solidFill>
            <a:srgbClr val="D7E6F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“Soft” Money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E11BE6D-A449-4D23-8C14-AB13C81A3E14}"/>
              </a:ext>
            </a:extLst>
          </p:cNvPr>
          <p:cNvSpPr/>
          <p:nvPr/>
        </p:nvSpPr>
        <p:spPr>
          <a:xfrm>
            <a:off x="982925" y="5838561"/>
            <a:ext cx="2510898" cy="740085"/>
          </a:xfrm>
          <a:prstGeom prst="roundRect">
            <a:avLst/>
          </a:prstGeom>
          <a:solidFill>
            <a:srgbClr val="DFF3D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“Hard” Money</a:t>
            </a:r>
          </a:p>
        </p:txBody>
      </p:sp>
    </p:spTree>
    <p:extLst>
      <p:ext uri="{BB962C8B-B14F-4D97-AF65-F5344CB8AC3E}">
        <p14:creationId xmlns:p14="http://schemas.microsoft.com/office/powerpoint/2010/main" val="15021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11" grpId="0" animBg="1"/>
      <p:bldP spid="4" grpId="0"/>
      <p:bldP spid="5" grpId="0"/>
      <p:bldP spid="8" grpId="0"/>
      <p:bldP spid="6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The “Tenure Track”</a:t>
            </a:r>
          </a:p>
        </p:txBody>
      </p:sp>
      <p:pic>
        <p:nvPicPr>
          <p:cNvPr id="8" name="Picture 7" descr="track2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2032000" y="1167845"/>
            <a:ext cx="5080000" cy="3606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78EF41-5232-4115-93AA-FB7004471386}"/>
              </a:ext>
            </a:extLst>
          </p:cNvPr>
          <p:cNvSpPr txBox="1"/>
          <p:nvPr/>
        </p:nvSpPr>
        <p:spPr>
          <a:xfrm>
            <a:off x="2242612" y="5165738"/>
            <a:ext cx="4658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Chat: Define Academic Tenure</a:t>
            </a:r>
          </a:p>
        </p:txBody>
      </p:sp>
    </p:spTree>
    <p:extLst>
      <p:ext uri="{BB962C8B-B14F-4D97-AF65-F5344CB8AC3E}">
        <p14:creationId xmlns:p14="http://schemas.microsoft.com/office/powerpoint/2010/main" val="1294183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Tenure &amp; Academic Freedom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479176"/>
            <a:ext cx="8229600" cy="4646987"/>
          </a:xfrm>
        </p:spPr>
        <p:txBody>
          <a:bodyPr>
            <a:normAutofit lnSpcReduction="10000"/>
          </a:bodyPr>
          <a:lstStyle/>
          <a:p>
            <a:pPr indent="0">
              <a:buNone/>
            </a:pPr>
            <a:r>
              <a:rPr lang="en-US" dirty="0"/>
              <a:t>Tenure … is a means to assure </a:t>
            </a:r>
            <a:r>
              <a:rPr lang="en-US" dirty="0">
                <a:solidFill>
                  <a:srgbClr val="3333CC"/>
                </a:solidFill>
              </a:rPr>
              <a:t>unfettered, unbiased, unencumbered search, verification, and communication </a:t>
            </a:r>
            <a:r>
              <a:rPr lang="en-US" b="1" dirty="0">
                <a:solidFill>
                  <a:srgbClr val="FF0000"/>
                </a:solidFill>
                <a:latin typeface="Arial Black" pitchFamily="34" charset="0"/>
              </a:rPr>
              <a:t>of truth </a:t>
            </a:r>
            <a:r>
              <a:rPr lang="en-US" dirty="0"/>
              <a:t>by professional scholars and teachers. Tenure is designed to provide faculty members </a:t>
            </a:r>
            <a:r>
              <a:rPr lang="en-US" dirty="0">
                <a:solidFill>
                  <a:srgbClr val="0000FF"/>
                </a:solidFill>
              </a:rPr>
              <a:t>with freedom </a:t>
            </a:r>
            <a:r>
              <a:rPr lang="en-US" dirty="0"/>
              <a:t>from political, doctrinaire, and other pressures, restraints, and reprisals which would otherwise inhibit the independent thought and actions in </a:t>
            </a:r>
            <a:r>
              <a:rPr lang="en-US" dirty="0">
                <a:solidFill>
                  <a:srgbClr val="0000FF"/>
                </a:solidFill>
              </a:rPr>
              <a:t>their professional responsibility of search, verification, and communication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  <a:latin typeface="Arial Black" pitchFamily="34" charset="0"/>
              </a:rPr>
              <a:t>of truth</a:t>
            </a:r>
            <a:r>
              <a:rPr lang="en-US" dirty="0"/>
              <a:t>.</a:t>
            </a:r>
          </a:p>
        </p:txBody>
      </p:sp>
      <p:sp>
        <p:nvSpPr>
          <p:cNvPr id="2" name="TextBox 1"/>
          <p:cNvSpPr txBox="1"/>
          <p:nvPr>
            <p:custDataLst>
              <p:tags r:id="rId3"/>
            </p:custDataLst>
          </p:nvPr>
        </p:nvSpPr>
        <p:spPr>
          <a:xfrm>
            <a:off x="6024282" y="6162346"/>
            <a:ext cx="226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OU Faculty Handbook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Academic Time-Line: PhD?</a:t>
            </a:r>
          </a:p>
        </p:txBody>
      </p:sp>
      <p:sp>
        <p:nvSpPr>
          <p:cNvPr id="3" name="Up Arrow 2"/>
          <p:cNvSpPr/>
          <p:nvPr>
            <p:custDataLst>
              <p:tags r:id="rId2"/>
            </p:custDataLst>
          </p:nvPr>
        </p:nvSpPr>
        <p:spPr>
          <a:xfrm>
            <a:off x="685800" y="1223682"/>
            <a:ext cx="242047" cy="5298141"/>
          </a:xfrm>
          <a:prstGeom prst="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1088034" y="6108265"/>
            <a:ext cx="3706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 Black" pitchFamily="34" charset="0"/>
              </a:rPr>
              <a:t>Graduate School – Year 0</a:t>
            </a:r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1081105" y="4974673"/>
            <a:ext cx="1667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 Black" pitchFamily="34" charset="0"/>
              </a:rPr>
              <a:t>Finish PhD</a:t>
            </a:r>
          </a:p>
        </p:txBody>
      </p:sp>
      <p:sp>
        <p:nvSpPr>
          <p:cNvPr id="6" name="TextBox 5"/>
          <p:cNvSpPr txBox="1"/>
          <p:nvPr>
            <p:custDataLst>
              <p:tags r:id="rId5"/>
            </p:custDataLst>
          </p:nvPr>
        </p:nvSpPr>
        <p:spPr>
          <a:xfrm>
            <a:off x="1081105" y="3659249"/>
            <a:ext cx="1471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 Black" pitchFamily="34" charset="0"/>
              </a:rPr>
              <a:t>Asst Prof</a:t>
            </a:r>
          </a:p>
        </p:txBody>
      </p:sp>
      <p:sp>
        <p:nvSpPr>
          <p:cNvPr id="7" name="TextBox 6"/>
          <p:cNvSpPr txBox="1"/>
          <p:nvPr>
            <p:custDataLst>
              <p:tags r:id="rId6"/>
            </p:custDataLst>
          </p:nvPr>
        </p:nvSpPr>
        <p:spPr>
          <a:xfrm>
            <a:off x="1139376" y="2589146"/>
            <a:ext cx="1700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 Black" pitchFamily="34" charset="0"/>
              </a:rPr>
              <a:t>Assoc Prof</a:t>
            </a:r>
          </a:p>
        </p:txBody>
      </p:sp>
      <p:sp>
        <p:nvSpPr>
          <p:cNvPr id="8" name="TextBox 7"/>
          <p:cNvSpPr txBox="1"/>
          <p:nvPr>
            <p:custDataLst>
              <p:tags r:id="rId7"/>
            </p:custDataLst>
          </p:nvPr>
        </p:nvSpPr>
        <p:spPr>
          <a:xfrm>
            <a:off x="1291776" y="1382214"/>
            <a:ext cx="7594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 Black" pitchFamily="34" charset="0"/>
              </a:rPr>
              <a:t>Prof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3EC7EE-6F2C-4316-9450-E39ECF7A9170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2682915" y="4974673"/>
            <a:ext cx="12858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 Black" pitchFamily="34" charset="0"/>
              </a:rPr>
              <a:t>– Year 6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39C7F14-9AC4-4F44-8703-E05CE97A9F47}"/>
              </a:ext>
            </a:extLst>
          </p:cNvPr>
          <p:cNvGrpSpPr/>
          <p:nvPr/>
        </p:nvGrpSpPr>
        <p:grpSpPr>
          <a:xfrm>
            <a:off x="3966877" y="2220564"/>
            <a:ext cx="5043116" cy="3835691"/>
            <a:chOff x="3966877" y="2220564"/>
            <a:chExt cx="5043116" cy="383569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9DD1FB1-D42B-480F-937E-A516F7F78D54}"/>
                </a:ext>
              </a:extLst>
            </p:cNvPr>
            <p:cNvSpPr txBox="1"/>
            <p:nvPr/>
          </p:nvSpPr>
          <p:spPr>
            <a:xfrm flipH="1">
              <a:off x="4651743" y="5686923"/>
              <a:ext cx="3901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NSF, Survey of Earned Doctorates, 2022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17CCB47-597F-40F1-BB30-CDDD0F3296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966877" y="2220564"/>
              <a:ext cx="5043116" cy="34253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989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Academic Time-Line: Start Tenure?</a:t>
            </a:r>
          </a:p>
        </p:txBody>
      </p:sp>
      <p:sp>
        <p:nvSpPr>
          <p:cNvPr id="3" name="Up Arrow 2"/>
          <p:cNvSpPr/>
          <p:nvPr>
            <p:custDataLst>
              <p:tags r:id="rId2"/>
            </p:custDataLst>
          </p:nvPr>
        </p:nvSpPr>
        <p:spPr>
          <a:xfrm>
            <a:off x="685800" y="1223682"/>
            <a:ext cx="242047" cy="5298141"/>
          </a:xfrm>
          <a:prstGeom prst="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1088034" y="6108265"/>
            <a:ext cx="3706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 Black" pitchFamily="34" charset="0"/>
              </a:rPr>
              <a:t>Graduate School – Year 0</a:t>
            </a:r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1081105" y="4974673"/>
            <a:ext cx="1667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 Black" pitchFamily="34" charset="0"/>
              </a:rPr>
              <a:t>Finish PhD</a:t>
            </a:r>
          </a:p>
        </p:txBody>
      </p:sp>
      <p:sp>
        <p:nvSpPr>
          <p:cNvPr id="6" name="TextBox 5"/>
          <p:cNvSpPr txBox="1"/>
          <p:nvPr>
            <p:custDataLst>
              <p:tags r:id="rId5"/>
            </p:custDataLst>
          </p:nvPr>
        </p:nvSpPr>
        <p:spPr>
          <a:xfrm>
            <a:off x="1081105" y="3659249"/>
            <a:ext cx="1471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 Black" pitchFamily="34" charset="0"/>
              </a:rPr>
              <a:t>Asst Prof</a:t>
            </a:r>
          </a:p>
        </p:txBody>
      </p:sp>
      <p:sp>
        <p:nvSpPr>
          <p:cNvPr id="7" name="TextBox 6"/>
          <p:cNvSpPr txBox="1"/>
          <p:nvPr>
            <p:custDataLst>
              <p:tags r:id="rId6"/>
            </p:custDataLst>
          </p:nvPr>
        </p:nvSpPr>
        <p:spPr>
          <a:xfrm>
            <a:off x="1139376" y="2589146"/>
            <a:ext cx="1700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 Black" pitchFamily="34" charset="0"/>
              </a:rPr>
              <a:t>Assoc Prof</a:t>
            </a:r>
          </a:p>
        </p:txBody>
      </p:sp>
      <p:sp>
        <p:nvSpPr>
          <p:cNvPr id="8" name="TextBox 7"/>
          <p:cNvSpPr txBox="1"/>
          <p:nvPr>
            <p:custDataLst>
              <p:tags r:id="rId7"/>
            </p:custDataLst>
          </p:nvPr>
        </p:nvSpPr>
        <p:spPr>
          <a:xfrm>
            <a:off x="1291776" y="1382214"/>
            <a:ext cx="7594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 Black" pitchFamily="34" charset="0"/>
              </a:rPr>
              <a:t>Prof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3EC7EE-6F2C-4316-9450-E39ECF7A9170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2682915" y="4974673"/>
            <a:ext cx="12858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 Black" pitchFamily="34" charset="0"/>
              </a:rPr>
              <a:t>– Year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3D9D34-73E4-4E2D-A2DE-52EB1D8447C0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2597154" y="3668690"/>
            <a:ext cx="1457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 Black" pitchFamily="34" charset="0"/>
              </a:rPr>
              <a:t>– Year 10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AAE96FD-4D64-4B17-89EA-619489044AC6}"/>
              </a:ext>
            </a:extLst>
          </p:cNvPr>
          <p:cNvGrpSpPr/>
          <p:nvPr/>
        </p:nvGrpSpPr>
        <p:grpSpPr>
          <a:xfrm>
            <a:off x="4388861" y="2402958"/>
            <a:ext cx="4621132" cy="3523232"/>
            <a:chOff x="4388861" y="2402958"/>
            <a:chExt cx="4621132" cy="352323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9DD1FB1-D42B-480F-937E-A516F7F78D54}"/>
                </a:ext>
              </a:extLst>
            </p:cNvPr>
            <p:cNvSpPr txBox="1"/>
            <p:nvPr/>
          </p:nvSpPr>
          <p:spPr>
            <a:xfrm flipH="1">
              <a:off x="4794818" y="5556858"/>
              <a:ext cx="3901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NSF, Survey of Earned Doctorates, 2017</a:t>
              </a:r>
            </a:p>
          </p:txBody>
        </p:sp>
        <p:pic>
          <p:nvPicPr>
            <p:cNvPr id="16" name="Picture 15" descr="Chart, line chart&#10;&#10;Description automatically generated">
              <a:extLst>
                <a:ext uri="{FF2B5EF4-FFF2-40B4-BE49-F238E27FC236}">
                  <a16:creationId xmlns:a16="http://schemas.microsoft.com/office/drawing/2014/main" id="{E7FD748C-88BC-4287-A349-4E20F7827B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8861" y="2402958"/>
              <a:ext cx="4621132" cy="31181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626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Academic Time-Line: Tenured?</a:t>
            </a:r>
          </a:p>
        </p:txBody>
      </p:sp>
      <p:sp>
        <p:nvSpPr>
          <p:cNvPr id="3" name="Up Arrow 2"/>
          <p:cNvSpPr/>
          <p:nvPr>
            <p:custDataLst>
              <p:tags r:id="rId2"/>
            </p:custDataLst>
          </p:nvPr>
        </p:nvSpPr>
        <p:spPr>
          <a:xfrm>
            <a:off x="685800" y="1223682"/>
            <a:ext cx="242047" cy="5298141"/>
          </a:xfrm>
          <a:prstGeom prst="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1088034" y="6108265"/>
            <a:ext cx="3706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 Black" pitchFamily="34" charset="0"/>
              </a:rPr>
              <a:t>Graduate School – Year 0</a:t>
            </a:r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1081105" y="4974673"/>
            <a:ext cx="1667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 Black" pitchFamily="34" charset="0"/>
              </a:rPr>
              <a:t>Finish PhD</a:t>
            </a:r>
          </a:p>
        </p:txBody>
      </p:sp>
      <p:sp>
        <p:nvSpPr>
          <p:cNvPr id="6" name="TextBox 5"/>
          <p:cNvSpPr txBox="1"/>
          <p:nvPr>
            <p:custDataLst>
              <p:tags r:id="rId5"/>
            </p:custDataLst>
          </p:nvPr>
        </p:nvSpPr>
        <p:spPr>
          <a:xfrm>
            <a:off x="1081105" y="3659249"/>
            <a:ext cx="21700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 Black" pitchFamily="34" charset="0"/>
              </a:rPr>
              <a:t>Assistant Prof</a:t>
            </a:r>
          </a:p>
        </p:txBody>
      </p:sp>
      <p:sp>
        <p:nvSpPr>
          <p:cNvPr id="7" name="TextBox 6"/>
          <p:cNvSpPr txBox="1"/>
          <p:nvPr>
            <p:custDataLst>
              <p:tags r:id="rId6"/>
            </p:custDataLst>
          </p:nvPr>
        </p:nvSpPr>
        <p:spPr>
          <a:xfrm>
            <a:off x="1139376" y="2589146"/>
            <a:ext cx="2237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 Black" pitchFamily="34" charset="0"/>
              </a:rPr>
              <a:t>Associate Prof</a:t>
            </a:r>
          </a:p>
        </p:txBody>
      </p:sp>
      <p:sp>
        <p:nvSpPr>
          <p:cNvPr id="8" name="TextBox 7"/>
          <p:cNvSpPr txBox="1"/>
          <p:nvPr>
            <p:custDataLst>
              <p:tags r:id="rId7"/>
            </p:custDataLst>
          </p:nvPr>
        </p:nvSpPr>
        <p:spPr>
          <a:xfrm>
            <a:off x="1291776" y="1382214"/>
            <a:ext cx="7594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 Black" pitchFamily="34" charset="0"/>
              </a:rPr>
              <a:t>Prof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3EC7EE-6F2C-4316-9450-E39ECF7A9170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2682915" y="4974673"/>
            <a:ext cx="12858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 Black" pitchFamily="34" charset="0"/>
              </a:rPr>
              <a:t>– Year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3D9D34-73E4-4E2D-A2DE-52EB1D8447C0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3172464" y="3668690"/>
            <a:ext cx="1457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 Black" pitchFamily="34" charset="0"/>
              </a:rPr>
              <a:t>– Year 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16412B-8B98-4B45-B9CA-D313B3A5F33E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3299067" y="2589146"/>
            <a:ext cx="44388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 Black" pitchFamily="34" charset="0"/>
              </a:rPr>
              <a:t>– Year 17, Tenured (~40 </a:t>
            </a:r>
            <a:r>
              <a:rPr lang="en-US" sz="2000" dirty="0" err="1">
                <a:latin typeface="Arial Black" pitchFamily="34" charset="0"/>
              </a:rPr>
              <a:t>yr</a:t>
            </a:r>
            <a:r>
              <a:rPr lang="en-US" sz="2000" dirty="0">
                <a:latin typeface="Arial Black" pitchFamily="34" charset="0"/>
              </a:rPr>
              <a:t> old)</a:t>
            </a:r>
          </a:p>
        </p:txBody>
      </p:sp>
    </p:spTree>
    <p:extLst>
      <p:ext uri="{BB962C8B-B14F-4D97-AF65-F5344CB8AC3E}">
        <p14:creationId xmlns:p14="http://schemas.microsoft.com/office/powerpoint/2010/main" val="234713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</TotalTime>
  <Words>878</Words>
  <Application>Microsoft Office PowerPoint</Application>
  <PresentationFormat>On-screen Show (4:3)</PresentationFormat>
  <Paragraphs>247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Arial Black</vt:lpstr>
      <vt:lpstr>Arial Rounded MT Bold</vt:lpstr>
      <vt:lpstr>Calibri</vt:lpstr>
      <vt:lpstr>Office Theme</vt:lpstr>
      <vt:lpstr>Academic Life: Tenure, Promotion, &amp; More</vt:lpstr>
      <vt:lpstr>Open your Chat:</vt:lpstr>
      <vt:lpstr>Academic Vocabulary Test</vt:lpstr>
      <vt:lpstr>PowerPoint Presentation</vt:lpstr>
      <vt:lpstr>The “Tenure Track”</vt:lpstr>
      <vt:lpstr>Tenure &amp; Academic Freedom</vt:lpstr>
      <vt:lpstr>Academic Time-Line: PhD?</vt:lpstr>
      <vt:lpstr>Academic Time-Line: Start Tenure?</vt:lpstr>
      <vt:lpstr>Academic Time-Line: Tenured?</vt:lpstr>
      <vt:lpstr>The Tenure Decision</vt:lpstr>
      <vt:lpstr>“Academic Productivity”</vt:lpstr>
      <vt:lpstr>“Academic Productivity”</vt:lpstr>
      <vt:lpstr>Researchers are Focused!</vt:lpstr>
      <vt:lpstr>What’s the Need?</vt:lpstr>
      <vt:lpstr>No Tenure, You Leave: Why do this???</vt:lpstr>
      <vt:lpstr>Academic Time-Line: “Full”?</vt:lpstr>
      <vt:lpstr>After Tenure 1: Promotion</vt:lpstr>
      <vt:lpstr>Post-Tenure Academic Productivity</vt:lpstr>
      <vt:lpstr>Endowed Professorships</vt:lpstr>
      <vt:lpstr>After Tenure 2: Post Tenure Review (Continuing Production)</vt:lpstr>
      <vt:lpstr>Abrogation of Tenure</vt:lpstr>
      <vt:lpstr>Teaching?</vt:lpstr>
      <vt:lpstr>Diversity?</vt:lpstr>
      <vt:lpstr>COVID?</vt:lpstr>
      <vt:lpstr>Change in Status: Fewer Tenured</vt:lpstr>
      <vt:lpstr>Change in Status: Fewer Part Time</vt:lpstr>
      <vt:lpstr>Tenure Numbers</vt:lpstr>
      <vt:lpstr>Change or Remove Tenure</vt:lpstr>
      <vt:lpstr>Who do you need to watch out for?</vt:lpstr>
      <vt:lpstr>Who do you need to help?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Academic Rank &amp; Tenure</dc:title>
  <dc:creator>bruce</dc:creator>
  <cp:lastModifiedBy>Mason, Bruce A.</cp:lastModifiedBy>
  <cp:revision>73</cp:revision>
  <dcterms:created xsi:type="dcterms:W3CDTF">2009-05-18T02:43:21Z</dcterms:created>
  <dcterms:modified xsi:type="dcterms:W3CDTF">2022-06-27T02:14:38Z</dcterms:modified>
</cp:coreProperties>
</file>