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tif" ContentType="image/tiff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5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74"/>
  </p:notesMasterIdLst>
  <p:handoutMasterIdLst>
    <p:handoutMasterId r:id="rId75"/>
  </p:handoutMasterIdLst>
  <p:sldIdLst>
    <p:sldId id="701" r:id="rId2"/>
    <p:sldId id="1184" r:id="rId3"/>
    <p:sldId id="1138" r:id="rId4"/>
    <p:sldId id="1139" r:id="rId5"/>
    <p:sldId id="1140" r:id="rId6"/>
    <p:sldId id="1141" r:id="rId7"/>
    <p:sldId id="1142" r:id="rId8"/>
    <p:sldId id="1143" r:id="rId9"/>
    <p:sldId id="1144" r:id="rId10"/>
    <p:sldId id="1197" r:id="rId11"/>
    <p:sldId id="1198" r:id="rId12"/>
    <p:sldId id="1316" r:id="rId13"/>
    <p:sldId id="1317" r:id="rId14"/>
    <p:sldId id="1145" r:id="rId15"/>
    <p:sldId id="1148" r:id="rId16"/>
    <p:sldId id="1146" r:id="rId17"/>
    <p:sldId id="1147" r:id="rId18"/>
    <p:sldId id="1333" r:id="rId19"/>
    <p:sldId id="1319" r:id="rId20"/>
    <p:sldId id="1320" r:id="rId21"/>
    <p:sldId id="1321" r:id="rId22"/>
    <p:sldId id="1322" r:id="rId23"/>
    <p:sldId id="1323" r:id="rId24"/>
    <p:sldId id="1324" r:id="rId25"/>
    <p:sldId id="1325" r:id="rId26"/>
    <p:sldId id="1326" r:id="rId27"/>
    <p:sldId id="1327" r:id="rId28"/>
    <p:sldId id="1328" r:id="rId29"/>
    <p:sldId id="1329" r:id="rId30"/>
    <p:sldId id="1330" r:id="rId31"/>
    <p:sldId id="1331" r:id="rId32"/>
    <p:sldId id="1332" r:id="rId33"/>
    <p:sldId id="1334" r:id="rId34"/>
    <p:sldId id="1335" r:id="rId35"/>
    <p:sldId id="1336" r:id="rId36"/>
    <p:sldId id="1337" r:id="rId37"/>
    <p:sldId id="1338" r:id="rId38"/>
    <p:sldId id="1339" r:id="rId39"/>
    <p:sldId id="1340" r:id="rId40"/>
    <p:sldId id="1341" r:id="rId41"/>
    <p:sldId id="1342" r:id="rId42"/>
    <p:sldId id="1343" r:id="rId43"/>
    <p:sldId id="1344" r:id="rId44"/>
    <p:sldId id="1345" r:id="rId45"/>
    <p:sldId id="1347" r:id="rId46"/>
    <p:sldId id="1348" r:id="rId47"/>
    <p:sldId id="1156" r:id="rId48"/>
    <p:sldId id="1157" r:id="rId49"/>
    <p:sldId id="1158" r:id="rId50"/>
    <p:sldId id="1159" r:id="rId51"/>
    <p:sldId id="1160" r:id="rId52"/>
    <p:sldId id="1161" r:id="rId53"/>
    <p:sldId id="1162" r:id="rId54"/>
    <p:sldId id="1163" r:id="rId55"/>
    <p:sldId id="1164" r:id="rId56"/>
    <p:sldId id="1165" r:id="rId57"/>
    <p:sldId id="1349" r:id="rId58"/>
    <p:sldId id="1350" r:id="rId59"/>
    <p:sldId id="1186" r:id="rId60"/>
    <p:sldId id="1166" r:id="rId61"/>
    <p:sldId id="1167" r:id="rId62"/>
    <p:sldId id="1168" r:id="rId63"/>
    <p:sldId id="1169" r:id="rId64"/>
    <p:sldId id="1170" r:id="rId65"/>
    <p:sldId id="1171" r:id="rId66"/>
    <p:sldId id="1172" r:id="rId67"/>
    <p:sldId id="1173" r:id="rId68"/>
    <p:sldId id="1174" r:id="rId69"/>
    <p:sldId id="1175" r:id="rId70"/>
    <p:sldId id="1176" r:id="rId71"/>
    <p:sldId id="1177" r:id="rId72"/>
    <p:sldId id="1314" r:id="rId73"/>
  </p:sldIdLst>
  <p:sldSz cx="9144000" cy="6858000" type="screen4x3"/>
  <p:notesSz cx="6858000" cy="9144000"/>
  <p:custDataLst>
    <p:tags r:id="rId76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929"/>
    <a:srgbClr val="FF4747"/>
    <a:srgbClr val="FF00FF"/>
    <a:srgbClr val="FFCCFF"/>
    <a:srgbClr val="CC99FF"/>
    <a:srgbClr val="800080"/>
    <a:srgbClr val="CC6600"/>
    <a:srgbClr val="008000"/>
    <a:srgbClr val="A50021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7" autoAdjust="0"/>
    <p:restoredTop sz="94575" autoAdjust="0"/>
  </p:normalViewPr>
  <p:slideViewPr>
    <p:cSldViewPr>
      <p:cViewPr varScale="1">
        <p:scale>
          <a:sx n="74" d="100"/>
          <a:sy n="74" d="100"/>
        </p:scale>
        <p:origin x="21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gs" Target="tags/tag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4623497-17EC-4C85-AF35-E567DE506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027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E03D026-CEFD-4132-B671-818C5F1E8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552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2311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058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1358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6575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411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9660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5941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448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5082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9818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985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34250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0700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58974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1823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1441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96184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98391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48769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21969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33917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85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8459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29440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55617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78876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6687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58317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8413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28152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85956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77923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249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94706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33874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09617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78388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8597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07000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14954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67404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73903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707121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438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56149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3590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716359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37891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262066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586291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334468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76921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367200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181685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1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818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637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895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529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4"/>
          <p:cNvSpPr>
            <a:spLocks noChangeArrowheads="1"/>
          </p:cNvSpPr>
          <p:nvPr/>
        </p:nvSpPr>
        <p:spPr bwMode="auto">
          <a:xfrm>
            <a:off x="635000" y="24384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1035"/>
          <p:cNvSpPr>
            <a:spLocks noChangeArrowheads="1"/>
          </p:cNvSpPr>
          <p:nvPr/>
        </p:nvSpPr>
        <p:spPr bwMode="auto">
          <a:xfrm flipV="1">
            <a:off x="315913" y="3260725"/>
            <a:ext cx="8693150" cy="555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9404" name="Rectangle 1036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9405" name="Rectangle 103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1038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39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OU Supercomputing Center for Education &amp; Research</a:t>
            </a:r>
          </a:p>
        </p:txBody>
      </p:sp>
      <p:sp>
        <p:nvSpPr>
          <p:cNvPr id="9" name="Rectangle 104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0444E359-79E0-4AF8-A8E7-4848D3ACC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5" descr="ou201_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667000"/>
            <a:ext cx="3937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35FF7-5179-46DA-B105-D41AB8E53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457200"/>
            <a:ext cx="2043113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5978525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A9AA8-B67F-451E-A4EA-DB0938330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2EC9EB-093D-4AEC-827C-43FD36EDF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50A29B-C713-428D-8EEE-FBB5AB752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371600"/>
            <a:ext cx="7924800" cy="4648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696F83-8082-4514-8AA9-864DCCAA6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FF6522-D39A-4EFB-9FD2-0F43165FD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2F73B-AF29-4A05-AF7F-4F48D44409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04F282-5D9D-4EB2-A4AC-1849A209E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AFA57-DB10-4D8E-B495-9E7DF239E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6324600" y="6096000"/>
            <a:ext cx="152400" cy="762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E5F05-49DD-403D-8B1B-C58F7D6A2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A33A4-B068-4571-97F3-222EF8233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CE84F-D98D-47F7-A4D6-21F3EE13A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20" Type="http://schemas.openxmlformats.org/officeDocument/2006/relationships/image" Target="../media/image5.tif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19125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3E90D56-9F13-476E-9C0C-A76A957C9F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3085" name="Picture 35" descr="oscer_logo_crimson_20060918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28600" y="6127899"/>
            <a:ext cx="776288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5" name="Rectangle 7"/>
          <p:cNvSpPr>
            <a:spLocks noChangeArrowheads="1"/>
          </p:cNvSpPr>
          <p:nvPr userDrawn="1"/>
        </p:nvSpPr>
        <p:spPr bwMode="gray">
          <a:xfrm>
            <a:off x="609600" y="3810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8376" name="Rectangle 8"/>
          <p:cNvSpPr>
            <a:spLocks noChangeArrowheads="1"/>
          </p:cNvSpPr>
          <p:nvPr userDrawn="1"/>
        </p:nvSpPr>
        <p:spPr bwMode="gray">
          <a:xfrm>
            <a:off x="304800" y="12192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3079" name="Rectangle 9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762000" y="457200"/>
            <a:ext cx="8021638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80" name="Rectangle 10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609600" y="13716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9" name="Picture 15" descr="ou201_logo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78904" y="609600"/>
            <a:ext cx="3937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Image result for xsede campus champions logo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8438" y="6162339"/>
            <a:ext cx="414015" cy="564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C4447C5B-3270-4623-B548-E4517763FE8E}"/>
              </a:ext>
            </a:extLst>
          </p:cNvPr>
          <p:cNvGrpSpPr/>
          <p:nvPr userDrawn="1"/>
        </p:nvGrpSpPr>
        <p:grpSpPr>
          <a:xfrm>
            <a:off x="6790593" y="6206301"/>
            <a:ext cx="893884" cy="453891"/>
            <a:chOff x="3662934" y="689786"/>
            <a:chExt cx="1818132" cy="1063491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57C24691-36AF-4196-8DEF-C7CB32E90EEE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62934" y="689786"/>
              <a:ext cx="1818132" cy="1063491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54E65C7-6E84-42DD-8D36-0D90E23C3740}"/>
                </a:ext>
              </a:extLst>
            </p:cNvPr>
            <p:cNvSpPr/>
            <p:nvPr/>
          </p:nvSpPr>
          <p:spPr bwMode="auto">
            <a:xfrm>
              <a:off x="3662934" y="1676400"/>
              <a:ext cx="1818132" cy="7687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id="{BC422E6C-68EF-4742-AAFE-1A40DE040E47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143" y="6231086"/>
            <a:ext cx="1736057" cy="29616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78" r:id="rId3"/>
    <p:sldLayoutId id="2147483687" r:id="rId4"/>
    <p:sldLayoutId id="2147483679" r:id="rId5"/>
    <p:sldLayoutId id="2147483688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9" r:id="rId12"/>
    <p:sldLayoutId id="2147483690" r:id="rId13"/>
    <p:sldLayoutId id="2147483691" r:id="rId14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6600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tif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7.tiff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3.gif"/><Relationship Id="rId5" Type="http://schemas.openxmlformats.org/officeDocument/2006/relationships/image" Target="../media/image6.jpe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ocdoc.com/answers/9591/does-drinking-fluids-help-when-you-have-a-cold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ictionary.com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NKEZ3xnlciu8YEwM4yiPd5kiwwm7u8shW7NXW62_Iws/edi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money.cnn.com/2016/09/07/technology/delta-computer-outage-cost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dellweb.bfa.nsf.gov/awdfr3/default.asp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Oxygen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NKEZ3xnlciu8YEwM4yiPd5kiwwm7u8shW7NXW62_Iws/edit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notesSlide" Target="../notesSlides/notesSlide45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Hydrogen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Helium" TargetMode="Externa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sf.gov/pubs/2011/nsf11011/nsf11011.jsp" TargetMode="External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lanets#Mas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mithsonianmag.com/smart-news/barns-are-painted-red-because-of-the-physics-of-dying-stars-58185724/?utm_source=keywee-facebook.com&amp;utm_medium=socialmedia&amp;utm_campaign=keywee&amp;kwp_0=283306&amp;kwp_4=1091891&amp;kwp_1=506963" TargetMode="External"/><Relationship Id="rId4" Type="http://schemas.openxmlformats.org/officeDocument/2006/relationships/hyperlink" Target="http://en.wikipedia.org/wiki/Earth" TargetMode="Externa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notesSlide" Target="../notesSlides/notesSlide5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hem.libretexts.org/Courses/College_of_Marin/Marin%3A_CHEM_114_-_Introductory_Chemistry_(Daubenmire)/04%3A_Atoms_and_Elements/4.6%3A_Looking_for_Patterns%3A_The_Periodic_Law_and_the_Periodic_Table" TargetMode="External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hyperlink" Target="http://user.astro.columbia.edu/~gbryan/Site/IGM_files/gas_density_z0.png" TargetMode="Externa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ShMA85pv8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81000" y="4724400"/>
            <a:ext cx="152400" cy="167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81000" y="668274"/>
            <a:ext cx="8382000" cy="2362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5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Effective Communication</a:t>
            </a: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238500"/>
            <a:ext cx="8001000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b="1" dirty="0"/>
              <a:t>Henry Neeman, University of Oklahoma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/>
              <a:t>Director, OU Supercomputing Center for Education &amp; Research (OSCER)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/>
              <a:t>Associate Professor, </a:t>
            </a:r>
            <a:r>
              <a:rPr lang="en-US" sz="1800" b="1" dirty="0" err="1"/>
              <a:t>Gallogly</a:t>
            </a:r>
            <a:r>
              <a:rPr lang="en-US" sz="1800" b="1" dirty="0"/>
              <a:t> College of Engineering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/>
              <a:t>Adjunct Associate Professor, School of Computer Science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/>
              <a:t>XSEDE Campus Engagement Joint Co-Manager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400" b="1" dirty="0"/>
              <a:t>Virtual Residency Introductory Workshop 2022</a:t>
            </a:r>
          </a:p>
          <a:p>
            <a:pPr eaLnBrk="1" hangingPunct="1">
              <a:spcBef>
                <a:spcPts val="0"/>
              </a:spcBef>
            </a:pPr>
            <a:r>
              <a:rPr lang="en-US" sz="1400" b="1" dirty="0"/>
              <a:t>Monday June 27 2022</a:t>
            </a:r>
          </a:p>
        </p:txBody>
      </p:sp>
      <p:pic>
        <p:nvPicPr>
          <p:cNvPr id="11274" name="Picture 7" descr="oscer_logo_crimson_2006091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85237" y="5336640"/>
            <a:ext cx="1483086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Rectangle 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" name="Picture 2" descr="Image result for xsede campus champions log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3308" y="5131569"/>
            <a:ext cx="1000376" cy="1362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FAEE8EB5-E772-415F-87B2-C23DA5E5DCD3}"/>
              </a:ext>
            </a:extLst>
          </p:cNvPr>
          <p:cNvGrpSpPr/>
          <p:nvPr/>
        </p:nvGrpSpPr>
        <p:grpSpPr>
          <a:xfrm>
            <a:off x="3662934" y="454560"/>
            <a:ext cx="1818132" cy="1063491"/>
            <a:chOff x="3662934" y="689786"/>
            <a:chExt cx="1818132" cy="1063491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5F0B85E2-9119-4FED-9AAF-78A7CD27AB9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62934" y="689786"/>
              <a:ext cx="1818132" cy="1063491"/>
            </a:xfrm>
            <a:prstGeom prst="rect">
              <a:avLst/>
            </a:prstGeom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2EA9F6C-BCC1-4805-B510-9A497F6BB663}"/>
                </a:ext>
              </a:extLst>
            </p:cNvPr>
            <p:cNvSpPr/>
            <p:nvPr/>
          </p:nvSpPr>
          <p:spPr bwMode="auto">
            <a:xfrm>
              <a:off x="3662934" y="1676400"/>
              <a:ext cx="1818132" cy="7687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39059490-4BBB-47F3-8056-4021DB60EE8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5580671"/>
            <a:ext cx="3203927" cy="546582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Fluids?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Colloquial definition</a:t>
            </a:r>
            <a:r>
              <a:rPr lang="en-US" dirty="0"/>
              <a:t>: Liquids.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u="sng" dirty="0"/>
              <a:t>Mom’s and physician’s definition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  Something you should drink plenty of when you’re sick.</a:t>
            </a:r>
            <a:r>
              <a:rPr lang="en-US" dirty="0">
                <a:hlinkClick r:id="rId3"/>
              </a:rPr>
              <a:t> https://www.zocdoc.com/answers/9591/does-drinking-fluids-help-when-you-have-a-cold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45081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Fluids?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Physical science &amp; engineering definition</a:t>
            </a:r>
            <a:r>
              <a:rPr lang="en-US" dirty="0"/>
              <a:t>: Not solids.</a:t>
            </a:r>
          </a:p>
          <a:p>
            <a:pPr lvl="1"/>
            <a:r>
              <a:rPr lang="en-US" dirty="0"/>
              <a:t>Computational </a:t>
            </a:r>
            <a:r>
              <a:rPr lang="en-US" b="1" u="sng" dirty="0"/>
              <a:t>Fluid</a:t>
            </a:r>
            <a:r>
              <a:rPr lang="en-US" dirty="0"/>
              <a:t> Dynamics</a:t>
            </a:r>
          </a:p>
          <a:p>
            <a:pPr lvl="2"/>
            <a:r>
              <a:rPr lang="en-US" dirty="0"/>
              <a:t>The most popular fluid studied is air (Earth’s atmosphere).</a:t>
            </a:r>
          </a:p>
          <a:p>
            <a:pPr lvl="1"/>
            <a:r>
              <a:rPr lang="en-US" dirty="0"/>
              <a:t>“[A] substance, as a liquid or gas, that is capable of flowing and that changes its shape at a steady rate when acted upon by a force tending to change its shape.” – </a:t>
            </a:r>
            <a:r>
              <a:rPr lang="en-US" dirty="0">
                <a:hlinkClick r:id="rId3"/>
              </a:rPr>
              <a:t>dictionary.com</a:t>
            </a:r>
            <a:endParaRPr lang="en-US" dirty="0"/>
          </a:p>
          <a:p>
            <a:pPr lvl="1"/>
            <a:r>
              <a:rPr lang="en-US" dirty="0"/>
              <a:t>Liquids are </a:t>
            </a:r>
            <a:r>
              <a:rPr lang="en-US" b="1" i="1" u="sng" dirty="0"/>
              <a:t>incompressible</a:t>
            </a:r>
            <a:r>
              <a:rPr lang="en-US" dirty="0"/>
              <a:t> fluids.</a:t>
            </a:r>
          </a:p>
          <a:p>
            <a:r>
              <a:rPr lang="en-US" dirty="0"/>
              <a:t>Social science definitions</a:t>
            </a:r>
          </a:p>
          <a:p>
            <a:pPr lvl="1"/>
            <a:r>
              <a:rPr lang="en-US" dirty="0"/>
              <a:t>Something that has room for interpretation (e.g., gender).</a:t>
            </a:r>
          </a:p>
          <a:p>
            <a:pPr lvl="1"/>
            <a:r>
              <a:rPr lang="en-US" dirty="0"/>
              <a:t>Describing a feeling, mood or appearance.</a:t>
            </a:r>
          </a:p>
          <a:p>
            <a:r>
              <a:rPr lang="en-US" dirty="0"/>
              <a:t>Finance: An asset convertible into cash.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09130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B8B30-43A7-4F78-9695-BA164B750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6C2B7F-7468-4C30-8225-4DC6BAC641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Which of these is a database?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dirty="0"/>
              <a:t>SQL/Oracle/Access/DB2/MongoDB?</a:t>
            </a:r>
          </a:p>
          <a:p>
            <a:pPr marL="0" indent="0">
              <a:buClrTx/>
              <a:buSzPct val="100000"/>
              <a:buNone/>
            </a:pPr>
            <a:r>
              <a:rPr lang="en-US" dirty="0"/>
              <a:t>OR</a:t>
            </a:r>
          </a:p>
          <a:p>
            <a:pPr marL="457200" indent="-457200">
              <a:buClrTx/>
              <a:buSzPct val="100000"/>
              <a:buFont typeface="+mj-lt"/>
              <a:buAutoNum type="arabicPeriod" startAt="2"/>
            </a:pPr>
            <a:r>
              <a:rPr lang="en-US" dirty="0"/>
              <a:t>A large collection of files?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B45164-4383-4472-9B36-43CE7A372E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1E14CC-8518-4791-86CE-5EBEFE7674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328831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8C1D8-00AF-42EA-A5C7-568502452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vs Metadata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824B3A-17CC-404B-AFF9-330137B15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What’s data? What’s metadata?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Is code data?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89545D-9C16-463A-883E-0B47C2DB93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B03D6F-8527-437B-A63C-F3E850F786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611732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quantum scale over femtoseconds,                               how much does gravity matter?</a:t>
            </a:r>
          </a:p>
          <a:p>
            <a:r>
              <a:rPr lang="en-US" dirty="0"/>
              <a:t>How about at cosmological scale over eons?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What are some other disciplines where gravity </a:t>
            </a:r>
            <a:r>
              <a:rPr lang="en-US" b="1" u="sng" dirty="0"/>
              <a:t>DOES</a:t>
            </a:r>
            <a:r>
              <a:rPr lang="en-US" dirty="0"/>
              <a:t> matter, and some other disciplines where gravity </a:t>
            </a:r>
            <a:r>
              <a:rPr lang="en-US" b="1" u="sng" dirty="0"/>
              <a:t>DOESN’T</a:t>
            </a:r>
            <a:r>
              <a:rPr lang="en-US" dirty="0"/>
              <a:t> matter? For each, </a:t>
            </a:r>
            <a:r>
              <a:rPr lang="en-US" b="1" u="sng" dirty="0"/>
              <a:t>EXPLAIN WHY</a:t>
            </a:r>
            <a:r>
              <a:rPr lang="en-US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531179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Science vs Engineering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Science is focused on discovery.</a:t>
            </a:r>
          </a:p>
          <a:p>
            <a:r>
              <a:rPr lang="en-US" dirty="0"/>
              <a:t>Engineering is focused on design.</a:t>
            </a:r>
          </a:p>
          <a:p>
            <a:r>
              <a:rPr lang="en-US" dirty="0"/>
              <a:t>In which case:</a:t>
            </a:r>
          </a:p>
          <a:p>
            <a:pPr lvl="1"/>
            <a:r>
              <a:rPr lang="en-US" dirty="0"/>
              <a:t>Is a design project research?</a:t>
            </a:r>
          </a:p>
          <a:p>
            <a:pPr lvl="1"/>
            <a:r>
              <a:rPr lang="en-US" dirty="0"/>
              <a:t>Do engineers do science research?</a:t>
            </a:r>
          </a:p>
          <a:p>
            <a:pPr lvl="1"/>
            <a:r>
              <a:rPr lang="en-US" dirty="0"/>
              <a:t>What is research about software?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139608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 or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happens if a domain scientist refers to CS as IT?</a:t>
            </a:r>
          </a:p>
          <a:p>
            <a:r>
              <a:rPr lang="en-US" dirty="0"/>
              <a:t>Wait, CS people do research? I thought they were just there to help everyone else with their real research … 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898389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Simulated Data Actually Data?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had a colleague in Chemical Engineering who told me that, if he referred to output from a simulation as “data” in front of his colleagues, he’d be laughed out of the discipline.</a:t>
            </a:r>
          </a:p>
          <a:p>
            <a:endParaRPr lang="en-US" dirty="0"/>
          </a:p>
          <a:p>
            <a:r>
              <a:rPr lang="en-US" dirty="0"/>
              <a:t>A compiler designer considers code to be data – the stuff that everyone else considers data isn’t very interesting.</a:t>
            </a:r>
          </a:p>
          <a:p>
            <a:endParaRPr lang="en-US" dirty="0"/>
          </a:p>
          <a:p>
            <a:r>
              <a:rPr lang="en-US" dirty="0"/>
              <a:t>What are some examples of disciplines with very different definitions of “data” from what we’ve already discussed?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536163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1EFDF-C00E-401B-B8A8-68A087D38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They Know What You Know?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CAF88-DB80-4F2D-9C9F-78082C5E4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174038" cy="464820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NO, RESEARCHERS DON’T KNOW WHAT YOU KNOW.</a:t>
            </a:r>
          </a:p>
          <a:p>
            <a:r>
              <a:rPr lang="en-US" dirty="0"/>
              <a:t>The most normal thing in the world is to assume that            the person you’re talking to knows what you know.</a:t>
            </a:r>
          </a:p>
          <a:p>
            <a:r>
              <a:rPr lang="en-US" dirty="0"/>
              <a:t>The second most normal thing in the world is                         to be dead wrong about that.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9A9BC8-1427-4FCA-9761-938C76BB30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C47E5C-F6C3-49B8-912A-41C697F6A4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553722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1C43B-92AA-478F-ABA4-930AE5EB2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2B366-42B6-449D-A962-088976924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87018"/>
            <a:ext cx="8402638" cy="4884737"/>
          </a:xfrm>
        </p:spPr>
        <p:txBody>
          <a:bodyPr/>
          <a:lstStyle/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dirty="0"/>
              <a:t>Go to: </a:t>
            </a:r>
            <a:r>
              <a:rPr lang="en-US" sz="1300" dirty="0">
                <a:hlinkClick r:id="rId2"/>
              </a:rPr>
              <a:t>https://docs.google.com/document/d/1NKEZ3xnlciu8YEwM4yiPd5kiwwm7u8shW7NXW62_Iws/edit</a:t>
            </a:r>
            <a:endParaRPr lang="en-US" sz="1300" dirty="0"/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dirty="0"/>
              <a:t>At the bottom, enter a piece of terminology – </a:t>
            </a:r>
            <a:r>
              <a:rPr lang="en-US" b="1" dirty="0"/>
              <a:t>a term that’s used in many (sub-sub-)disciplines and/or colloquially </a:t>
            </a:r>
            <a:r>
              <a:rPr lang="en-US" dirty="0"/>
              <a:t>–  and the name of a research discipline (or sub-discipline or          sub-sub-discipline ...) that uses that term, and                    define what that term means in that (sub-sub-)discipline.</a:t>
            </a:r>
          </a:p>
          <a:p>
            <a:pPr marL="0" indent="0">
              <a:buClrTx/>
              <a:buSzPct val="100000"/>
              <a:buNone/>
            </a:pPr>
            <a:r>
              <a:rPr lang="en-US" dirty="0"/>
              <a:t>Or, you can add a new definition for a new (sub-sub-)discipline to a term that’s already listed.</a:t>
            </a:r>
          </a:p>
          <a:p>
            <a:pPr marL="0" indent="0">
              <a:buNone/>
            </a:pPr>
            <a:endParaRPr lang="en-US" sz="500" dirty="0"/>
          </a:p>
          <a:p>
            <a:pPr marL="0" indent="0">
              <a:buNone/>
            </a:pPr>
            <a:r>
              <a:rPr lang="en-US" dirty="0"/>
              <a:t>This way, we can create a shared glossary of terminology as used in various disciplines.</a:t>
            </a:r>
          </a:p>
          <a:p>
            <a:pPr marL="0" indent="0">
              <a:buNone/>
            </a:pPr>
            <a:endParaRPr lang="en-US" sz="500" dirty="0"/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Note that all the terms discussed in this session are already there, so you’ll have to add new ones!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14557B-832B-4FAB-A3B5-B245559125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022E39-35E6-4F6E-9AC4-35BC068310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05185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Talk to Researchers: Research Terminology</a:t>
            </a:r>
          </a:p>
          <a:p>
            <a:r>
              <a:rPr lang="en-US" dirty="0"/>
              <a:t>Enterprise IT vs Research Computing</a:t>
            </a:r>
          </a:p>
          <a:p>
            <a:r>
              <a:rPr lang="en-US" dirty="0"/>
              <a:t>The Mindset Gap</a:t>
            </a:r>
          </a:p>
          <a:p>
            <a:r>
              <a:rPr lang="en-US" dirty="0"/>
              <a:t>Researcher Types</a:t>
            </a:r>
          </a:p>
          <a:p>
            <a:r>
              <a:rPr lang="en-US" dirty="0"/>
              <a:t>Things to Say to a Researcher</a:t>
            </a:r>
          </a:p>
          <a:p>
            <a:r>
              <a:rPr lang="en-US" dirty="0"/>
              <a:t>How to Find Researchers</a:t>
            </a:r>
          </a:p>
          <a:p>
            <a:r>
              <a:rPr lang="en-US" dirty="0"/>
              <a:t>How to Find Researchers’ Projects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830758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670174"/>
            <a:ext cx="7772400" cy="3124200"/>
          </a:xfrm>
        </p:spPr>
        <p:txBody>
          <a:bodyPr>
            <a:noAutofit/>
          </a:bodyPr>
          <a:lstStyle/>
          <a:p>
            <a:r>
              <a:rPr lang="en-US" sz="5000" dirty="0">
                <a:latin typeface="Arial Black" panose="020B0A04020102020204" pitchFamily="34" charset="0"/>
              </a:rPr>
              <a:t>Enterprise IT</a:t>
            </a:r>
            <a:br>
              <a:rPr lang="en-US" sz="5000" dirty="0">
                <a:latin typeface="Arial Black" panose="020B0A04020102020204" pitchFamily="34" charset="0"/>
              </a:rPr>
            </a:br>
            <a:r>
              <a:rPr lang="en-US" sz="5000" dirty="0">
                <a:latin typeface="Arial Black" panose="020B0A04020102020204" pitchFamily="34" charset="0"/>
              </a:rPr>
              <a:t>vs</a:t>
            </a:r>
            <a:br>
              <a:rPr lang="en-US" sz="5000" dirty="0">
                <a:latin typeface="Arial Black" panose="020B0A04020102020204" pitchFamily="34" charset="0"/>
              </a:rPr>
            </a:br>
            <a:r>
              <a:rPr lang="en-US" sz="5000" dirty="0">
                <a:latin typeface="Arial Black" panose="020B0A04020102020204" pitchFamily="34" charset="0"/>
              </a:rPr>
              <a:t>Research Computing:</a:t>
            </a:r>
            <a:br>
              <a:rPr lang="en-US" sz="5000" dirty="0">
                <a:latin typeface="Arial Black" panose="020B0A04020102020204" pitchFamily="34" charset="0"/>
              </a:rPr>
            </a:br>
            <a:r>
              <a:rPr lang="en-US" sz="5000" dirty="0">
                <a:latin typeface="Arial Black" panose="020B0A04020102020204" pitchFamily="34" charset="0"/>
              </a:rPr>
              <a:t>Natural Enemies,</a:t>
            </a:r>
            <a:br>
              <a:rPr lang="en-US" sz="5000" dirty="0">
                <a:latin typeface="Arial Black" panose="020B0A04020102020204" pitchFamily="34" charset="0"/>
              </a:rPr>
            </a:br>
            <a:r>
              <a:rPr lang="en-US" sz="5000" dirty="0">
                <a:latin typeface="Arial Black" panose="020B0A04020102020204" pitchFamily="34" charset="0"/>
              </a:rPr>
              <a:t>or Natural Allies?</a:t>
            </a:r>
          </a:p>
        </p:txBody>
      </p:sp>
    </p:spTree>
    <p:extLst>
      <p:ext uri="{BB962C8B-B14F-4D97-AF65-F5344CB8AC3E}">
        <p14:creationId xmlns:p14="http://schemas.microsoft.com/office/powerpoint/2010/main" val="910865249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50" dirty="0"/>
              <a:t>Enterprise IT &amp; Research Computing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4177"/>
            <a:ext cx="8686800" cy="4648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b="1" u="sng" dirty="0"/>
              <a:t>Enterprise IT</a:t>
            </a:r>
            <a:r>
              <a:rPr lang="en-US" b="1" dirty="0"/>
              <a:t>: 5 NINES</a:t>
            </a:r>
          </a:p>
          <a:p>
            <a:pPr>
              <a:spcBef>
                <a:spcPts val="0"/>
              </a:spcBef>
            </a:pPr>
            <a:r>
              <a:rPr lang="en-US" dirty="0"/>
              <a:t>Secure</a:t>
            </a:r>
          </a:p>
          <a:p>
            <a:pPr>
              <a:spcBef>
                <a:spcPts val="0"/>
              </a:spcBef>
            </a:pPr>
            <a:r>
              <a:rPr lang="en-US" dirty="0"/>
              <a:t>Established technology</a:t>
            </a:r>
          </a:p>
          <a:p>
            <a:pPr>
              <a:spcBef>
                <a:spcPts val="0"/>
              </a:spcBef>
            </a:pPr>
            <a:r>
              <a:rPr lang="en-US" dirty="0"/>
              <a:t>Best practices</a:t>
            </a:r>
          </a:p>
          <a:p>
            <a:pPr>
              <a:spcBef>
                <a:spcPts val="0"/>
              </a:spcBef>
            </a:pPr>
            <a:r>
              <a:rPr lang="en-US" b="1" u="sng" dirty="0"/>
              <a:t>5 nines</a:t>
            </a:r>
            <a:r>
              <a:rPr lang="en-US" dirty="0"/>
              <a:t>: 99.999% uptime = 5¼ </a:t>
            </a:r>
            <a:r>
              <a:rPr lang="en-US" b="1" u="sng" dirty="0"/>
              <a:t>minutes</a:t>
            </a:r>
            <a:r>
              <a:rPr lang="en-US" dirty="0"/>
              <a:t> of downtime per year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u="sng" dirty="0"/>
              <a:t>Research Computing</a:t>
            </a:r>
            <a:r>
              <a:rPr lang="en-US" b="1" dirty="0"/>
              <a:t>: 1½ NINES</a:t>
            </a:r>
          </a:p>
          <a:p>
            <a:pPr>
              <a:spcBef>
                <a:spcPts val="0"/>
              </a:spcBef>
            </a:pPr>
            <a:r>
              <a:rPr lang="en-US" dirty="0"/>
              <a:t>Fast and flexible (turn on a dime)</a:t>
            </a:r>
          </a:p>
          <a:p>
            <a:pPr>
              <a:spcBef>
                <a:spcPts val="0"/>
              </a:spcBef>
            </a:pPr>
            <a:r>
              <a:rPr lang="en-US" dirty="0"/>
              <a:t>Cutting edge technology (= broken)</a:t>
            </a:r>
          </a:p>
          <a:p>
            <a:pPr>
              <a:spcBef>
                <a:spcPts val="0"/>
              </a:spcBef>
            </a:pPr>
            <a:r>
              <a:rPr lang="en-US" dirty="0"/>
              <a:t>In some cases, no such thing as best practices</a:t>
            </a:r>
          </a:p>
          <a:p>
            <a:pPr>
              <a:spcBef>
                <a:spcPts val="0"/>
              </a:spcBef>
            </a:pPr>
            <a:r>
              <a:rPr lang="en-US" b="1" u="sng" dirty="0"/>
              <a:t>1½ nines</a:t>
            </a:r>
            <a:r>
              <a:rPr lang="en-US" dirty="0"/>
              <a:t>: 95% uptime = 18¼ </a:t>
            </a:r>
            <a:r>
              <a:rPr lang="en-US" b="1" u="sng" dirty="0"/>
              <a:t>days</a:t>
            </a:r>
            <a:r>
              <a:rPr lang="en-US" dirty="0"/>
              <a:t> (438 hours) downtime per year</a:t>
            </a:r>
          </a:p>
          <a:p>
            <a:pPr lvl="1">
              <a:spcBef>
                <a:spcPts val="0"/>
              </a:spcBef>
            </a:pPr>
            <a:r>
              <a:rPr lang="en-US" dirty="0"/>
              <a:t>NSF’s standard, from NSF solicitations 17-558, 19-587, 20-606: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950" dirty="0"/>
              <a:t>“… [NSF-funded] production resources should be unavailable as a result of scheduled and unscheduled maintenance no more than 5% of the time.”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950" dirty="0"/>
              <a:t>NOTE: OU’s supercomputer </a:t>
            </a:r>
            <a:r>
              <a:rPr lang="en-US" sz="1950" u="sng" dirty="0"/>
              <a:t>~</a:t>
            </a:r>
            <a:r>
              <a:rPr lang="en-US" sz="1950" dirty="0"/>
              <a:t> 99% uptime; OU IT enterprise = 99.995%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69438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32479-3932-47AB-9EFF-B33456362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Enterprise IT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7EC16-9F21-4AB4-9304-364399EA6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8153400" cy="4648200"/>
          </a:xfrm>
        </p:spPr>
        <p:txBody>
          <a:bodyPr/>
          <a:lstStyle/>
          <a:p>
            <a:r>
              <a:rPr lang="en-US" dirty="0"/>
              <a:t>On Aug 8 2016, Delta Air Lines experienced a power outage in their Atlanta data center that lasted 5 hours.</a:t>
            </a:r>
          </a:p>
          <a:p>
            <a:pPr lvl="1"/>
            <a:r>
              <a:rPr lang="en-US" dirty="0"/>
              <a:t>Cost: $150M ($1M for every 2 minutes of downtime)</a:t>
            </a:r>
          </a:p>
          <a:p>
            <a:pPr marL="0" indent="0">
              <a:buNone/>
            </a:pPr>
            <a:r>
              <a:rPr lang="en-US" sz="2000" dirty="0">
                <a:hlinkClick r:id="rId2"/>
              </a:rPr>
              <a:t>https://money.cnn.com/2016/09/07/technology/delta-computer-outage-cost/</a:t>
            </a:r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DBF85E-5346-4604-8576-9EBE49F1E0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451306-0754-4FE2-A768-0D1A55649D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73775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Enterprise vs Research: Incentives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r>
              <a:rPr lang="en-US" dirty="0"/>
              <a:t>Suppose a mission critical capability is needed tomorrow, and                                        the relevant IT system goes down tonight.</a:t>
            </a:r>
          </a:p>
          <a:p>
            <a:pPr lvl="1"/>
            <a:r>
              <a:rPr lang="en-US" dirty="0"/>
              <a:t>Tomorrow, what happens to the Enterprise IT people           who are accountable for the outage?</a:t>
            </a:r>
          </a:p>
          <a:p>
            <a:pPr lvl="1"/>
            <a:r>
              <a:rPr lang="en-US" dirty="0"/>
              <a:t>Therefore, what must Enterprise IT people do                           to stay in business?</a:t>
            </a:r>
          </a:p>
          <a:p>
            <a:r>
              <a:rPr lang="en-US" dirty="0"/>
              <a:t>Suppose Research Computing isn’t on the cutting edge,     and thus proposals from the institution are less competitive.</a:t>
            </a:r>
          </a:p>
          <a:p>
            <a:pPr lvl="1"/>
            <a:r>
              <a:rPr lang="en-US" dirty="0"/>
              <a:t>Eventually, what will happen to the Research Computing team?</a:t>
            </a:r>
          </a:p>
          <a:p>
            <a:pPr lvl="1"/>
            <a:r>
              <a:rPr lang="en-US" dirty="0"/>
              <a:t>Therefore, what must Research Computing people do              to stay in business?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374819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/>
              <a:t>Enterprise vs Research: How to Resolve?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94176"/>
            <a:ext cx="8478838" cy="4648200"/>
          </a:xfrm>
        </p:spPr>
        <p:txBody>
          <a:bodyPr/>
          <a:lstStyle/>
          <a:p>
            <a:r>
              <a:rPr lang="en-US" b="1" u="sng" dirty="0"/>
              <a:t>Research Computing can afford to make mistakes</a:t>
            </a:r>
            <a:r>
              <a:rPr lang="en-US" dirty="0"/>
              <a:t>:                A system that’s mostly up but crashes occasionally is fine.</a:t>
            </a:r>
          </a:p>
          <a:p>
            <a:pPr lvl="1"/>
            <a:r>
              <a:rPr lang="en-US" dirty="0"/>
              <a:t>1 24-hour day of HPC downtime = 10-100 lost grad student days</a:t>
            </a:r>
          </a:p>
          <a:p>
            <a:pPr lvl="2"/>
            <a:r>
              <a:rPr lang="en-US" dirty="0"/>
              <a:t>1 grad student = ~$60K/</a:t>
            </a:r>
            <a:r>
              <a:rPr lang="en-US" dirty="0" err="1"/>
              <a:t>yr</a:t>
            </a:r>
            <a:r>
              <a:rPr lang="en-US" dirty="0"/>
              <a:t> fully loaded with </a:t>
            </a:r>
            <a:r>
              <a:rPr lang="en-US" dirty="0" err="1"/>
              <a:t>fringe+tuition+Indirect</a:t>
            </a:r>
            <a:r>
              <a:rPr lang="en-US" dirty="0"/>
              <a:t>       =&gt; 100 grad student days = ~$16K productivity loss                         =&gt; ~$300-$3000 productivity loss per research group</a:t>
            </a:r>
          </a:p>
          <a:p>
            <a:r>
              <a:rPr lang="en-US" b="1" u="sng" dirty="0"/>
              <a:t>Cost of 5 Nines vs 1½ Nines</a:t>
            </a:r>
            <a:r>
              <a:rPr lang="en-US" dirty="0"/>
              <a:t>: 5-10x, but budgets are fixed –    so the actual cost is cutting computing-intensive/data-intensive research productivity by 80-90%.</a:t>
            </a:r>
          </a:p>
          <a:p>
            <a:r>
              <a:rPr lang="en-US" b="1" u="sng" dirty="0"/>
              <a:t>Therefore</a:t>
            </a:r>
            <a:r>
              <a:rPr lang="en-US" dirty="0"/>
              <a:t>: Let the research machine go down from time to time,           as a tradeoff for having bigger (but less resilient) resources,          to maximize research productivity per year,                                at the cost of occasional lost days.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13014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6FAEC-18E0-4EE4-AE9A-A14687293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Much Failure is Normal?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65AA0-DD9C-477B-BEBB-2E01ED4879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5638800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 calendar 2021, on OU’s supercomputer:</a:t>
            </a:r>
          </a:p>
          <a:p>
            <a:r>
              <a:rPr lang="en-US" dirty="0"/>
              <a:t>~18M jobs ran;</a:t>
            </a:r>
          </a:p>
          <a:p>
            <a:r>
              <a:rPr lang="en-US" dirty="0"/>
              <a:t>~486K jobs failed (2.7% of all jobs);</a:t>
            </a:r>
          </a:p>
          <a:p>
            <a:r>
              <a:rPr lang="en-US" dirty="0"/>
              <a:t>of those ~486K failed jobs,                ~2800 jobs failed due to server failure              (0.6% of failed jobs, 0.02% of all jobs).</a:t>
            </a:r>
          </a:p>
          <a:p>
            <a:pPr marL="0" indent="0">
              <a:buNone/>
            </a:pPr>
            <a:r>
              <a:rPr lang="en-US" dirty="0"/>
              <a:t>So:</a:t>
            </a:r>
          </a:p>
          <a:p>
            <a:r>
              <a:rPr lang="en-US" dirty="0"/>
              <a:t>Batch job failure is </a:t>
            </a:r>
            <a:r>
              <a:rPr lang="en-US" b="1" u="sng" dirty="0"/>
              <a:t>normal</a:t>
            </a:r>
            <a:r>
              <a:rPr lang="en-US" dirty="0"/>
              <a:t>.</a:t>
            </a:r>
          </a:p>
          <a:p>
            <a:r>
              <a:rPr lang="en-US" dirty="0"/>
              <a:t>Batch job failure due to server failure is </a:t>
            </a:r>
            <a:r>
              <a:rPr lang="en-US" b="1" u="sng" dirty="0"/>
              <a:t>insignificant</a:t>
            </a:r>
            <a:r>
              <a:rPr lang="en-US" dirty="0"/>
              <a:t>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03E9FD-C2D6-4A10-AEAA-3368297C1B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B6439E-A094-4127-9FAF-ECB92753F8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1B9C76-A18C-4437-ADC1-AD466CA49FB2}"/>
              </a:ext>
            </a:extLst>
          </p:cNvPr>
          <p:cNvSpPr txBox="1"/>
          <p:nvPr/>
        </p:nvSpPr>
        <p:spPr>
          <a:xfrm>
            <a:off x="5791200" y="3695700"/>
            <a:ext cx="315028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16,666,647 COMPLETED</a:t>
            </a:r>
          </a:p>
          <a:p>
            <a:pPr algn="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534,175 CANCELLED</a:t>
            </a:r>
          </a:p>
          <a:p>
            <a:pPr algn="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261,256   TIMEOUT</a:t>
            </a:r>
          </a:p>
          <a:p>
            <a:pPr algn="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21,532   RUNNING     2  DEADLINE</a:t>
            </a:r>
          </a:p>
          <a:p>
            <a:pPr algn="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2148  REQUEUED</a:t>
            </a:r>
          </a:p>
          <a:p>
            <a:pPr algn="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3437   PENDING 483,648    FAILED</a:t>
            </a:r>
          </a:p>
          <a:p>
            <a:pPr algn="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2840 NODE_FAIL</a:t>
            </a:r>
          </a:p>
        </p:txBody>
      </p:sp>
    </p:spTree>
    <p:extLst>
      <p:ext uri="{BB962C8B-B14F-4D97-AF65-F5344CB8AC3E}">
        <p14:creationId xmlns:p14="http://schemas.microsoft.com/office/powerpoint/2010/main" val="3642500228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A38DA-7B3B-40FC-9BA7-1E6297850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Implications for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292B5-A602-46C6-835B-CD958C6E7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4648200"/>
          </a:xfrm>
        </p:spPr>
        <p:txBody>
          <a:bodyPr/>
          <a:lstStyle/>
          <a:p>
            <a:r>
              <a:rPr lang="en-US" dirty="0"/>
              <a:t>Research computing is </a:t>
            </a:r>
            <a:r>
              <a:rPr lang="en-US" b="1" u="sng" dirty="0"/>
              <a:t>LESS EXPENSIVE</a:t>
            </a:r>
            <a:r>
              <a:rPr lang="en-US" dirty="0"/>
              <a:t> than Enterprise IT.</a:t>
            </a:r>
          </a:p>
          <a:p>
            <a:r>
              <a:rPr lang="en-US" dirty="0"/>
              <a:t>But, it’s also </a:t>
            </a:r>
            <a:r>
              <a:rPr lang="en-US" b="1" u="sng" dirty="0"/>
              <a:t>LESS RESILIENT</a:t>
            </a:r>
            <a:r>
              <a:rPr lang="en-US" dirty="0"/>
              <a:t> (1½ nines vs 5 nines).</a:t>
            </a:r>
          </a:p>
          <a:p>
            <a:r>
              <a:rPr lang="en-US" dirty="0"/>
              <a:t>So, when a researcher comes to us for help with                            a specific capability, we should ask:</a:t>
            </a:r>
          </a:p>
          <a:p>
            <a:pPr marL="0" indent="0">
              <a:buNone/>
            </a:pPr>
            <a:r>
              <a:rPr lang="en-US" b="1" dirty="0"/>
              <a:t>“Can this capability tolerate an average of                          roughly 8 hours of downtime per month?”</a:t>
            </a:r>
          </a:p>
          <a:p>
            <a:r>
              <a:rPr lang="en-US" dirty="0"/>
              <a:t>If yes, Research Computing may well be their best bet.</a:t>
            </a:r>
          </a:p>
          <a:p>
            <a:r>
              <a:rPr lang="en-US" dirty="0"/>
              <a:t>If no, Enterprise IT is definitely the right way to go.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8A3AA8-9B1D-4977-91BE-34A0363388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0EE4D9-435A-4D3B-B781-F729AAE1E7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28911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is the Enterprise Testbed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478838" cy="4648200"/>
          </a:xfrm>
        </p:spPr>
        <p:txBody>
          <a:bodyPr/>
          <a:lstStyle/>
          <a:p>
            <a:r>
              <a:rPr lang="en-US" dirty="0"/>
              <a:t>Research Computing has only limited best practices.</a:t>
            </a:r>
          </a:p>
          <a:p>
            <a:r>
              <a:rPr lang="en-US" dirty="0"/>
              <a:t>But, technologies currently being adopted by                  Research Computing are likely to become                      enterprise requirements in not-too-many years.</a:t>
            </a:r>
          </a:p>
          <a:p>
            <a:r>
              <a:rPr lang="en-US" dirty="0"/>
              <a:t>So, let Enterprise IT watch Research Computing make mistakes, and use those observations to help develop best practices for Enterprise IT.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b="1" u="sng" dirty="0"/>
              <a:t>Example</a:t>
            </a:r>
            <a:r>
              <a:rPr lang="en-US" dirty="0"/>
              <a:t>: In 2012, OU Research Computing moved to OU’s    then-new data center in one week, and was the first team in there.</a:t>
            </a:r>
          </a:p>
          <a:p>
            <a:pPr marL="0" indent="0">
              <a:buNone/>
            </a:pPr>
            <a:r>
              <a:rPr lang="en-US" dirty="0"/>
              <a:t>That helped prove that the data center was ready for enterprise systems – which would have been too risky to move in first.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650676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000" dirty="0">
                <a:latin typeface="Arial Black" panose="020B0A04020102020204" pitchFamily="34" charset="0"/>
              </a:rPr>
              <a:t>The Mindset Gap</a:t>
            </a:r>
          </a:p>
        </p:txBody>
      </p:sp>
    </p:spTree>
    <p:extLst>
      <p:ext uri="{BB962C8B-B14F-4D97-AF65-F5344CB8AC3E}">
        <p14:creationId xmlns:p14="http://schemas.microsoft.com/office/powerpoint/2010/main" val="384588336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Mindset Gap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olden days – say, 15 years ago – we used to say that  a typical new Research Computing user came from              a Windows or MacOS desktop or laptop background.</a:t>
            </a:r>
          </a:p>
          <a:p>
            <a:pPr lvl="1"/>
            <a:r>
              <a:rPr lang="en-US" dirty="0"/>
              <a:t>Those days are long gone ….</a:t>
            </a:r>
          </a:p>
          <a:p>
            <a:r>
              <a:rPr lang="en-US" dirty="0"/>
              <a:t>Nowadays, we say that a typical new user comes from       an iOS or Android background.</a:t>
            </a:r>
          </a:p>
          <a:p>
            <a:r>
              <a:rPr lang="en-US" dirty="0"/>
              <a:t>How has that changed our job?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32806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56619"/>
            <a:ext cx="7772400" cy="1500187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en-US" sz="5000" dirty="0">
                <a:solidFill>
                  <a:schemeClr val="tx1"/>
                </a:solidFill>
                <a:latin typeface="Arial Black" panose="020B0A04020102020204" pitchFamily="34" charset="0"/>
              </a:rPr>
              <a:t>How to Talk to Researchers:</a:t>
            </a:r>
          </a:p>
          <a:p>
            <a:pPr algn="ctr"/>
            <a:r>
              <a:rPr lang="en-US" sz="5000" dirty="0">
                <a:solidFill>
                  <a:schemeClr val="tx1"/>
                </a:solidFill>
                <a:latin typeface="Arial Black" panose="020B0A04020102020204" pitchFamily="34" charset="0"/>
              </a:rPr>
              <a:t>Research Terminology</a:t>
            </a:r>
          </a:p>
        </p:txBody>
      </p:sp>
    </p:spTree>
    <p:extLst>
      <p:ext uri="{BB962C8B-B14F-4D97-AF65-F5344CB8AC3E}">
        <p14:creationId xmlns:p14="http://schemas.microsoft.com/office/powerpoint/2010/main" val="3641872857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Mental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r>
              <a:rPr lang="en-US" dirty="0"/>
              <a:t>What’s the mental distance between a handheld vs        Linux, command line, remote, shared, batch computing?</a:t>
            </a:r>
          </a:p>
          <a:p>
            <a:pPr lvl="1"/>
            <a:r>
              <a:rPr lang="en-US" dirty="0"/>
              <a:t>Installing software</a:t>
            </a:r>
          </a:p>
          <a:p>
            <a:pPr lvl="2"/>
            <a:r>
              <a:rPr lang="en-US" u="sng" dirty="0"/>
              <a:t>Handheld</a:t>
            </a:r>
            <a:r>
              <a:rPr lang="en-US" dirty="0"/>
              <a:t>: Tap 3 times.</a:t>
            </a:r>
          </a:p>
          <a:p>
            <a:pPr lvl="2"/>
            <a:r>
              <a:rPr lang="en-US" u="sng" dirty="0"/>
              <a:t>Large scale</a:t>
            </a:r>
            <a:r>
              <a:rPr lang="en-US" dirty="0"/>
              <a:t>: </a:t>
            </a:r>
            <a:r>
              <a:rPr lang="en-US" dirty="0" err="1"/>
              <a:t>EasyBuild</a:t>
            </a:r>
            <a:r>
              <a:rPr lang="en-US" dirty="0"/>
              <a:t> or </a:t>
            </a:r>
            <a:r>
              <a:rPr lang="en-US" dirty="0" err="1"/>
              <a:t>Spack</a:t>
            </a:r>
            <a:r>
              <a:rPr lang="en-US" dirty="0"/>
              <a:t> if you’re lucky,                   configure/make with lots of dependencies if you’re unlucky,                               bizarre random weirdness in practice.</a:t>
            </a:r>
          </a:p>
          <a:p>
            <a:pPr lvl="3"/>
            <a:r>
              <a:rPr lang="en-US" dirty="0"/>
              <a:t>Is it realistic to expect all of our users to be able to do this?</a:t>
            </a:r>
          </a:p>
          <a:p>
            <a:pPr lvl="1"/>
            <a:r>
              <a:rPr lang="en-US" dirty="0"/>
              <a:t>Installing storage</a:t>
            </a:r>
          </a:p>
          <a:p>
            <a:pPr lvl="2"/>
            <a:r>
              <a:rPr lang="en-US" u="sng" dirty="0"/>
              <a:t>Handheld</a:t>
            </a:r>
            <a:r>
              <a:rPr lang="en-US" dirty="0"/>
              <a:t>: Buy a card for $10-50, pop it into the slot,                 the OS automatically recognizes it and starts using it.</a:t>
            </a:r>
          </a:p>
          <a:p>
            <a:pPr lvl="2"/>
            <a:r>
              <a:rPr lang="en-US" u="sng" dirty="0"/>
              <a:t>Large scale</a:t>
            </a:r>
            <a:r>
              <a:rPr lang="en-US" dirty="0"/>
              <a:t>: RFP, bid evaluation, configuration, purchase, deployment, maintenance, expansion, decommissioning.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351290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the Cost of Storage?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02638" cy="4648200"/>
          </a:xfrm>
        </p:spPr>
        <p:txBody>
          <a:bodyPr/>
          <a:lstStyle/>
          <a:p>
            <a:r>
              <a:rPr lang="en-US" u="sng" dirty="0"/>
              <a:t>Handheld</a:t>
            </a:r>
            <a:r>
              <a:rPr lang="en-US" dirty="0"/>
              <a:t>: tens or hundreds of dollars                                (which gets you tens or hundreds of GB).</a:t>
            </a:r>
          </a:p>
          <a:p>
            <a:r>
              <a:rPr lang="en-US" u="sng" dirty="0"/>
              <a:t>Laptop</a:t>
            </a:r>
            <a:r>
              <a:rPr lang="en-US" dirty="0"/>
              <a:t>: tens or hundreds of dollars                                     (which gets you TB of spinning disk or GB/TB of SSD).</a:t>
            </a:r>
          </a:p>
          <a:p>
            <a:r>
              <a:rPr lang="en-US" u="sng" dirty="0"/>
              <a:t>Large scale</a:t>
            </a:r>
            <a:r>
              <a:rPr lang="en-US" dirty="0"/>
              <a:t> (per copy)</a:t>
            </a:r>
          </a:p>
          <a:p>
            <a:pPr lvl="1"/>
            <a:r>
              <a:rPr lang="en-US" dirty="0"/>
              <a:t>~1 PB usable tape:                  </a:t>
            </a:r>
            <a:r>
              <a:rPr lang="en-US" sz="1500" dirty="0"/>
              <a:t> </a:t>
            </a:r>
            <a:r>
              <a:rPr lang="en-US" dirty="0"/>
              <a:t>~$6K</a:t>
            </a:r>
          </a:p>
          <a:p>
            <a:pPr lvl="1"/>
            <a:r>
              <a:rPr lang="en-US" dirty="0"/>
              <a:t>~1 PB usable spinning disk : ~$47K (ultra-cheap version) =&gt;   ~8x</a:t>
            </a:r>
          </a:p>
          <a:p>
            <a:pPr lvl="1"/>
            <a:r>
              <a:rPr lang="en-US" dirty="0"/>
              <a:t>~1 PB usable SSD:              ~$329K (ultra-cheap version) =&gt; ~56x</a:t>
            </a:r>
          </a:p>
          <a:p>
            <a:pPr lvl="2"/>
            <a:r>
              <a:rPr lang="en-US" dirty="0"/>
              <a:t>And, for large scale resources, PB are normal!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20157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8C167-C29B-43DC-9C04-7C537F2B8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457200"/>
            <a:ext cx="8021638" cy="677863"/>
          </a:xfrm>
        </p:spPr>
        <p:txBody>
          <a:bodyPr/>
          <a:lstStyle/>
          <a:p>
            <a:r>
              <a:rPr lang="en-US" sz="3000" dirty="0"/>
              <a:t>Why Else is Using Research Computing Hard?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59803-6F6C-41B7-A513-51F9E6373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077200" cy="4648200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Research Computing is hard</a:t>
            </a:r>
            <a:r>
              <a:rPr lang="en-US" dirty="0"/>
              <a:t> because:</a:t>
            </a: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dirty="0"/>
              <a:t>the mindset gap;</a:t>
            </a: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dirty="0"/>
              <a:t>Research Computing systems always get harder to use:</a:t>
            </a:r>
          </a:p>
          <a:p>
            <a:pPr lvl="1">
              <a:buClrTx/>
              <a:buSzPct val="100000"/>
            </a:pPr>
            <a:r>
              <a:rPr lang="en-US" dirty="0"/>
              <a:t>the storage hierarchy get deeper                                             (e.g., registers/cache/RAM/Optane/flash/spinning disk/tape),</a:t>
            </a:r>
          </a:p>
          <a:p>
            <a:pPr lvl="1">
              <a:buClrTx/>
              <a:buSzPct val="100000"/>
            </a:pPr>
            <a:r>
              <a:rPr lang="en-US" dirty="0"/>
              <a:t>parallelism gets more hybrid (e.g., MPI on top of GPUs);</a:t>
            </a: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dirty="0"/>
              <a:t>more researchers need Research Computing:</a:t>
            </a:r>
          </a:p>
          <a:p>
            <a:pPr lvl="1">
              <a:buClrTx/>
              <a:buSzPct val="100000"/>
            </a:pPr>
            <a:r>
              <a:rPr lang="en-US" dirty="0"/>
              <a:t>more disciplines need Research Computing (e.g., life sciences, social sciences, humanities, arts, business, athletics),</a:t>
            </a:r>
          </a:p>
          <a:p>
            <a:pPr lvl="1">
              <a:buClrTx/>
              <a:buSzPct val="100000"/>
            </a:pPr>
            <a:r>
              <a:rPr lang="en-US" dirty="0"/>
              <a:t>a higher fraction of users within each discipline need     research computing.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3F59C0-0DCB-4A92-97F8-B707135A16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FB3BB2-1C0A-41F6-BA09-EDE3FA5D79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648095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000" dirty="0">
                <a:latin typeface="Arial Black" panose="020B0A04020102020204" pitchFamily="34" charset="0"/>
              </a:rPr>
              <a:t>Why Are Researchers “That Way”?</a:t>
            </a:r>
          </a:p>
        </p:txBody>
      </p:sp>
    </p:spTree>
    <p:extLst>
      <p:ext uri="{BB962C8B-B14F-4D97-AF65-F5344CB8AC3E}">
        <p14:creationId xmlns:p14="http://schemas.microsoft.com/office/powerpoint/2010/main" val="49370666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Researcher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Faculty</a:t>
            </a:r>
          </a:p>
          <a:p>
            <a:pPr lvl="1"/>
            <a:r>
              <a:rPr lang="en-US" dirty="0"/>
              <a:t>Tenure-Track Faculty</a:t>
            </a:r>
          </a:p>
          <a:p>
            <a:pPr lvl="1"/>
            <a:r>
              <a:rPr lang="en-US" dirty="0"/>
              <a:t>Tenured Faculty</a:t>
            </a:r>
          </a:p>
          <a:p>
            <a:pPr lvl="1"/>
            <a:r>
              <a:rPr lang="en-US" dirty="0"/>
              <a:t>Research Faculty</a:t>
            </a:r>
          </a:p>
          <a:p>
            <a:r>
              <a:rPr lang="en-US" dirty="0"/>
              <a:t>Staff</a:t>
            </a:r>
          </a:p>
          <a:p>
            <a:pPr lvl="1"/>
            <a:r>
              <a:rPr lang="en-US" dirty="0"/>
              <a:t>Postdocs</a:t>
            </a:r>
          </a:p>
          <a:p>
            <a:r>
              <a:rPr lang="en-US" dirty="0"/>
              <a:t>Students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226829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544D5-6BB0-4879-A70A-7E9880E84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Faculty Rewarded For?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6979B-3CF8-4C5B-8929-92BCB268A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8153400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Faculty at research-intensive institutions are rewarded for  three things:</a:t>
            </a:r>
          </a:p>
          <a:p>
            <a:r>
              <a:rPr lang="en-US" u="sng" dirty="0"/>
              <a:t>bringing in grant money</a:t>
            </a:r>
            <a:r>
              <a:rPr lang="en-US" dirty="0"/>
              <a:t>;</a:t>
            </a:r>
          </a:p>
          <a:p>
            <a:r>
              <a:rPr lang="en-US" u="sng" dirty="0"/>
              <a:t>publishing papers</a:t>
            </a:r>
            <a:r>
              <a:rPr lang="en-US" dirty="0"/>
              <a:t>;</a:t>
            </a:r>
          </a:p>
          <a:p>
            <a:r>
              <a:rPr lang="en-US" u="sng" dirty="0"/>
              <a:t>graduating students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Faculty absolutely </a:t>
            </a:r>
            <a:r>
              <a:rPr lang="en-US" b="1" u="sng" dirty="0"/>
              <a:t>AREN’T</a:t>
            </a:r>
            <a:r>
              <a:rPr lang="en-US" dirty="0"/>
              <a:t> rewarded for having good IT.</a:t>
            </a:r>
          </a:p>
          <a:p>
            <a:pPr marL="0" indent="0">
              <a:buNone/>
            </a:pPr>
            <a:r>
              <a:rPr lang="en-US" dirty="0"/>
              <a:t>So they’d strongly prefer </a:t>
            </a:r>
            <a:r>
              <a:rPr lang="en-US" b="1" u="sng" dirty="0"/>
              <a:t>NOT</a:t>
            </a:r>
            <a:r>
              <a:rPr lang="en-US" dirty="0"/>
              <a:t> to pay more than                       the </a:t>
            </a:r>
            <a:r>
              <a:rPr lang="en-US" b="1" u="sng" dirty="0"/>
              <a:t>ABSOLUTE MINIMUM</a:t>
            </a:r>
            <a:r>
              <a:rPr lang="en-US" dirty="0"/>
              <a:t> for their computing (ideally zero).</a:t>
            </a:r>
          </a:p>
          <a:p>
            <a:pPr marL="0" indent="0">
              <a:buNone/>
            </a:pPr>
            <a:r>
              <a:rPr lang="en-US" dirty="0"/>
              <a:t>(And their mental model for what compute and storage cost is the price of a laptop and some USB hard drives from their    local big box store – because that’s been their experience so far.)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133D59-07D6-44E3-B3BC-3406B3CC36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05CDE6-274E-4300-868E-57A6CC9470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752152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Tenure-Track (Not Yet Tenured) Faculty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640"/>
            <a:ext cx="8229600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At research-intensive institutions:</a:t>
            </a:r>
          </a:p>
          <a:p>
            <a:r>
              <a:rPr lang="en-US" b="1" u="sng" dirty="0"/>
              <a:t>Incentive Structure</a:t>
            </a:r>
            <a:r>
              <a:rPr lang="en-US" dirty="0"/>
              <a:t>: I need to (a) publish lots of papers,      (b) bring in lots of grant money and (c) graduate lots of students, </a:t>
            </a:r>
            <a:r>
              <a:rPr lang="en-US" b="1" u="sng" dirty="0"/>
              <a:t>or I’m fired</a:t>
            </a:r>
            <a:r>
              <a:rPr lang="en-US" dirty="0"/>
              <a:t>.</a:t>
            </a:r>
          </a:p>
          <a:p>
            <a:r>
              <a:rPr lang="en-US" b="1" u="sng" dirty="0"/>
              <a:t>Need</a:t>
            </a:r>
            <a:r>
              <a:rPr lang="en-US" dirty="0"/>
              <a:t>: I need stuff to work </a:t>
            </a:r>
            <a:r>
              <a:rPr lang="en-US" b="1" u="sng" dirty="0"/>
              <a:t>now</a:t>
            </a:r>
            <a:r>
              <a:rPr lang="en-US" dirty="0"/>
              <a:t> and keep working reliably.</a:t>
            </a:r>
          </a:p>
          <a:p>
            <a:r>
              <a:rPr lang="en-US" b="1" u="sng" dirty="0"/>
              <a:t>Timeline</a:t>
            </a:r>
          </a:p>
          <a:p>
            <a:pPr lvl="1">
              <a:spcBef>
                <a:spcPts val="0"/>
              </a:spcBef>
            </a:pPr>
            <a:r>
              <a:rPr lang="en-US" dirty="0"/>
              <a:t>I have 7 years (typical tenure-track duration), </a:t>
            </a:r>
            <a:r>
              <a:rPr lang="en-US" b="1" dirty="0"/>
              <a:t>BUT</a:t>
            </a:r>
          </a:p>
          <a:p>
            <a:pPr lvl="1">
              <a:spcBef>
                <a:spcPts val="0"/>
              </a:spcBef>
            </a:pPr>
            <a:r>
              <a:rPr lang="en-US" dirty="0"/>
              <a:t>I have 6 years (the 7</a:t>
            </a:r>
            <a:r>
              <a:rPr lang="en-US" baseline="30000" dirty="0"/>
              <a:t>th</a:t>
            </a:r>
            <a:r>
              <a:rPr lang="en-US" dirty="0"/>
              <a:t> year is finding a job elsewhere                  if I don’t get tenure here), </a:t>
            </a:r>
            <a:r>
              <a:rPr lang="en-US" b="1" dirty="0"/>
              <a:t>BUT</a:t>
            </a:r>
          </a:p>
          <a:p>
            <a:pPr lvl="1">
              <a:spcBef>
                <a:spcPts val="0"/>
              </a:spcBef>
            </a:pPr>
            <a:r>
              <a:rPr lang="en-US" dirty="0"/>
              <a:t>I have 5 years (the 6</a:t>
            </a:r>
            <a:r>
              <a:rPr lang="en-US" baseline="30000" dirty="0"/>
              <a:t>th</a:t>
            </a:r>
            <a:r>
              <a:rPr lang="en-US" dirty="0"/>
              <a:t> year is when my materials are evaluated), </a:t>
            </a:r>
            <a:r>
              <a:rPr lang="en-US" b="1" dirty="0"/>
              <a:t>BUT</a:t>
            </a:r>
          </a:p>
          <a:p>
            <a:pPr lvl="1">
              <a:spcBef>
                <a:spcPts val="0"/>
              </a:spcBef>
            </a:pPr>
            <a:r>
              <a:rPr lang="en-US" dirty="0"/>
              <a:t>I have </a:t>
            </a:r>
            <a:r>
              <a:rPr lang="en-US" b="1" u="sng" dirty="0"/>
              <a:t>4 ½ years</a:t>
            </a:r>
            <a:r>
              <a:rPr lang="en-US" dirty="0"/>
              <a:t>, because it typically takes a journal article        about 6 months from submitting it to it getting published.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076996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Tenured Faculty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640"/>
            <a:ext cx="8153400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At research-intensive institutions:</a:t>
            </a:r>
            <a:endParaRPr lang="en-US" b="1" u="sng" dirty="0"/>
          </a:p>
          <a:p>
            <a:r>
              <a:rPr lang="en-US" b="1" u="sng" dirty="0"/>
              <a:t>Incentive Structure</a:t>
            </a:r>
            <a:r>
              <a:rPr lang="en-US" dirty="0"/>
              <a:t>: I need to publish lots of papers,        bring in lots of grant money and graduate lots of students,     or else:</a:t>
            </a:r>
          </a:p>
          <a:p>
            <a:pPr lvl="1"/>
            <a:r>
              <a:rPr lang="en-US" dirty="0"/>
              <a:t>I won’t get a raise;</a:t>
            </a:r>
          </a:p>
          <a:p>
            <a:pPr lvl="1"/>
            <a:r>
              <a:rPr lang="en-US" dirty="0"/>
              <a:t>I won’t get a named chair;</a:t>
            </a:r>
          </a:p>
          <a:p>
            <a:pPr lvl="1"/>
            <a:r>
              <a:rPr lang="en-US" dirty="0"/>
              <a:t>I won’t get other prestigious outcomes                                  (e.g., elected to the relevant National Academy </a:t>
            </a:r>
            <a:r>
              <a:rPr lang="en-US" dirty="0" err="1"/>
              <a:t>etc</a:t>
            </a:r>
            <a:r>
              <a:rPr lang="en-US" dirty="0"/>
              <a:t>).</a:t>
            </a:r>
          </a:p>
          <a:p>
            <a:r>
              <a:rPr lang="en-US" b="1" u="sng" dirty="0"/>
              <a:t>Need</a:t>
            </a:r>
            <a:r>
              <a:rPr lang="en-US" dirty="0"/>
              <a:t>: I need stuff to work </a:t>
            </a:r>
            <a:r>
              <a:rPr lang="en-US" b="1" u="sng" dirty="0"/>
              <a:t>now</a:t>
            </a:r>
            <a:r>
              <a:rPr lang="en-US" dirty="0"/>
              <a:t> and keep working reliably.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75577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dirty="0"/>
              <a:t>Research Faculty (Non-Tenure-Track)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11640"/>
            <a:ext cx="7924800" cy="4648200"/>
          </a:xfrm>
        </p:spPr>
        <p:txBody>
          <a:bodyPr/>
          <a:lstStyle/>
          <a:p>
            <a:r>
              <a:rPr lang="en-US" dirty="0"/>
              <a:t>If I don’t bring in grant money, I’m laid off.</a:t>
            </a:r>
          </a:p>
          <a:p>
            <a:r>
              <a:rPr lang="en-US" dirty="0"/>
              <a:t>I need to publish a lot to keep bringing in grant money.</a:t>
            </a:r>
          </a:p>
          <a:p>
            <a:r>
              <a:rPr lang="en-US" dirty="0"/>
              <a:t>I need a track record of graduating lots of students,             so I can get a tenure track job somewhere.</a:t>
            </a:r>
          </a:p>
          <a:p>
            <a:pPr lvl="1"/>
            <a:r>
              <a:rPr lang="en-US" dirty="0"/>
              <a:t>Because I don’t want to have to live on “soft money” forever!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40073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Postdocs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11640"/>
            <a:ext cx="7924800" cy="4648200"/>
          </a:xfrm>
        </p:spPr>
        <p:txBody>
          <a:bodyPr/>
          <a:lstStyle/>
          <a:p>
            <a:r>
              <a:rPr lang="en-US" dirty="0"/>
              <a:t>I need to publish a lot or I’ll lose my postdoc position.</a:t>
            </a:r>
          </a:p>
          <a:p>
            <a:r>
              <a:rPr lang="en-US" dirty="0"/>
              <a:t>I need to learn how to get lots of grant money,                  and actually get some of my own,                                        so I can get a permanent position.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49063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Oxygen a Metal?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How many of you believe that oxygen is a metal?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057395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My first goal is to graduate.</a:t>
            </a:r>
          </a:p>
          <a:p>
            <a:r>
              <a:rPr lang="en-US" dirty="0"/>
              <a:t>Anything that delays graduation costs me money:</a:t>
            </a:r>
          </a:p>
          <a:p>
            <a:pPr lvl="1"/>
            <a:r>
              <a:rPr lang="en-US" dirty="0"/>
              <a:t>I may or may not have an assistantship, scholarship, grant, etc.</a:t>
            </a:r>
          </a:p>
          <a:p>
            <a:pPr lvl="1"/>
            <a:r>
              <a:rPr lang="en-US" dirty="0"/>
              <a:t>While I’m in school, I’m giving up that many years of    salary and benefits.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162100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000" dirty="0">
                <a:latin typeface="Arial Black" panose="020B0A04020102020204" pitchFamily="34" charset="0"/>
              </a:rPr>
              <a:t>Research Funding</a:t>
            </a:r>
          </a:p>
        </p:txBody>
      </p:sp>
    </p:spTree>
    <p:extLst>
      <p:ext uri="{BB962C8B-B14F-4D97-AF65-F5344CB8AC3E}">
        <p14:creationId xmlns:p14="http://schemas.microsoft.com/office/powerpoint/2010/main" val="288152581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B349D-9616-FB34-CA32-2D5C3D0B6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 Research Funding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92D30-B654-00A0-FCEC-90952BF2F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35063"/>
            <a:ext cx="7924800" cy="4884737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dirty="0"/>
              <a:t>Most academic research is funded by grants: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a </a:t>
            </a:r>
            <a:r>
              <a:rPr lang="en-US" u="sng" dirty="0"/>
              <a:t>random</a:t>
            </a:r>
            <a:r>
              <a:rPr lang="en-US" dirty="0"/>
              <a:t> amount of money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shows up on a </a:t>
            </a:r>
            <a:r>
              <a:rPr lang="en-US" u="sng" dirty="0"/>
              <a:t>random</a:t>
            </a:r>
            <a:r>
              <a:rPr lang="en-US" dirty="0"/>
              <a:t> date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and is available for a </a:t>
            </a:r>
            <a:r>
              <a:rPr lang="en-US" u="sng" dirty="0"/>
              <a:t>random</a:t>
            </a:r>
            <a:r>
              <a:rPr lang="en-US" dirty="0"/>
              <a:t> duration.</a:t>
            </a:r>
          </a:p>
          <a:p>
            <a:pPr>
              <a:spcBef>
                <a:spcPts val="300"/>
              </a:spcBef>
            </a:pPr>
            <a:r>
              <a:rPr lang="en-US" dirty="0"/>
              <a:t>Grants usually strongly </a:t>
            </a:r>
            <a:r>
              <a:rPr lang="en-US" u="sng" dirty="0"/>
              <a:t>favor</a:t>
            </a:r>
            <a:r>
              <a:rPr lang="en-US" dirty="0"/>
              <a:t> researcher salaries and </a:t>
            </a:r>
            <a:r>
              <a:rPr lang="en-US" u="sng" dirty="0"/>
              <a:t>disfavor</a:t>
            </a:r>
            <a:r>
              <a:rPr lang="en-US" dirty="0"/>
              <a:t> equipment, services and non-research staff.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Researchers don’t get much credit for the latter.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Recurring charges are very hard to pay long term.</a:t>
            </a:r>
          </a:p>
          <a:p>
            <a:pPr>
              <a:spcBef>
                <a:spcPts val="300"/>
              </a:spcBef>
            </a:pPr>
            <a:r>
              <a:rPr lang="en-US" dirty="0"/>
              <a:t>Some academic research at some institutions is       internally funded (for example, via endowment),               but this is typically larger and more common at            higher-ranked institutions.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The problem with the Top 50 is, there’s only 50 of them.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5AE130-556A-79B3-EEBB-9491DC348A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514330-B7AD-F77F-7DAB-6440C84868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043250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of Success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76350"/>
            <a:ext cx="8763000" cy="4849813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dirty="0"/>
              <a:t>National Science Foundation, federal FY2021: </a:t>
            </a:r>
            <a:r>
              <a:rPr lang="en-US" b="1" dirty="0"/>
              <a:t>26% overall</a:t>
            </a:r>
          </a:p>
          <a:p>
            <a:pPr lvl="1">
              <a:spcBef>
                <a:spcPts val="0"/>
              </a:spcBef>
            </a:pPr>
            <a:r>
              <a:rPr lang="en-US" dirty="0"/>
              <a:t>Engineering (ENG): 20%</a:t>
            </a:r>
          </a:p>
          <a:p>
            <a:pPr lvl="1">
              <a:spcBef>
                <a:spcPts val="0"/>
              </a:spcBef>
            </a:pPr>
            <a:r>
              <a:rPr lang="en-US" dirty="0"/>
              <a:t>Technology, Innovation &amp; Partnerships (TIP): 20%</a:t>
            </a:r>
          </a:p>
          <a:p>
            <a:pPr lvl="1">
              <a:spcBef>
                <a:spcPts val="0"/>
              </a:spcBef>
            </a:pPr>
            <a:r>
              <a:rPr lang="en-US" dirty="0"/>
              <a:t>Social, Behavioral &amp; Economic (SBE): 23%</a:t>
            </a:r>
          </a:p>
          <a:p>
            <a:pPr lvl="1">
              <a:spcBef>
                <a:spcPts val="0"/>
              </a:spcBef>
            </a:pPr>
            <a:r>
              <a:rPr lang="en-US" dirty="0"/>
              <a:t>Computer &amp; Information Science &amp; Engineering (CISE): 24%</a:t>
            </a:r>
          </a:p>
          <a:p>
            <a:pPr lvl="2">
              <a:spcBef>
                <a:spcPts val="0"/>
              </a:spcBef>
            </a:pPr>
            <a:r>
              <a:rPr lang="en-US" dirty="0"/>
              <a:t>Office of Advanced Cyberinfrastructure (OAC): 38%</a:t>
            </a:r>
          </a:p>
          <a:p>
            <a:pPr lvl="1">
              <a:spcBef>
                <a:spcPts val="0"/>
              </a:spcBef>
            </a:pPr>
            <a:r>
              <a:rPr lang="en-US" dirty="0"/>
              <a:t>Education &amp; Human Resources (EHR): 20%</a:t>
            </a:r>
          </a:p>
          <a:p>
            <a:pPr lvl="1">
              <a:spcBef>
                <a:spcPts val="0"/>
              </a:spcBef>
            </a:pPr>
            <a:r>
              <a:rPr lang="en-US" dirty="0"/>
              <a:t>Office of the Director: 29%</a:t>
            </a:r>
          </a:p>
          <a:p>
            <a:pPr lvl="1">
              <a:spcBef>
                <a:spcPts val="0"/>
              </a:spcBef>
            </a:pPr>
            <a:r>
              <a:rPr lang="en-US" dirty="0"/>
              <a:t>Biosciences (BIO): 30%</a:t>
            </a:r>
          </a:p>
          <a:p>
            <a:pPr lvl="1">
              <a:spcBef>
                <a:spcPts val="0"/>
              </a:spcBef>
            </a:pPr>
            <a:r>
              <a:rPr lang="en-US" dirty="0"/>
              <a:t>Mathematical &amp; Physical Sciences (MPS): 30%</a:t>
            </a:r>
          </a:p>
          <a:p>
            <a:pPr lvl="1">
              <a:spcBef>
                <a:spcPts val="0"/>
              </a:spcBef>
            </a:pPr>
            <a:r>
              <a:rPr lang="en-US" dirty="0"/>
              <a:t>Geosciences (GEO): 45%</a:t>
            </a:r>
          </a:p>
          <a:p>
            <a:pPr>
              <a:spcBef>
                <a:spcPts val="0"/>
              </a:spcBef>
            </a:pPr>
            <a:r>
              <a:rPr lang="en-US" dirty="0"/>
              <a:t>Funding is governed by the </a:t>
            </a:r>
            <a:r>
              <a:rPr lang="en-US" u="sng" dirty="0"/>
              <a:t>Law of Large Numbers</a:t>
            </a:r>
            <a:r>
              <a:rPr lang="en-US" dirty="0"/>
              <a:t>:                            You have to submit lots of proposals to get any funding.</a:t>
            </a:r>
          </a:p>
          <a:p>
            <a:pPr lvl="1">
              <a:spcBef>
                <a:spcPts val="0"/>
              </a:spcBef>
            </a:pPr>
            <a:r>
              <a:rPr lang="en-US" dirty="0"/>
              <a:t>So faculty can expect to spend a lot of time writing proposals.</a:t>
            </a:r>
            <a:endParaRPr lang="en-US" dirty="0">
              <a:hlinkClick r:id="" action="ppaction://noaction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hlinkClick r:id="" action="ppaction://noaction"/>
              </a:rPr>
              <a:t>http://dellweb.bfa.nsf.gov/awdfr3/default.asp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315972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of Success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76350"/>
            <a:ext cx="8763000" cy="484981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National Science Foundation, federal FY2021: </a:t>
            </a:r>
            <a:r>
              <a:rPr lang="en-US" b="1" dirty="0"/>
              <a:t>26% overall</a:t>
            </a:r>
          </a:p>
          <a:p>
            <a:pPr lvl="1">
              <a:spcBef>
                <a:spcPts val="0"/>
              </a:spcBef>
            </a:pPr>
            <a:r>
              <a:rPr lang="en-US" u="sng" dirty="0" err="1"/>
              <a:t>EPSCoR</a:t>
            </a:r>
            <a:r>
              <a:rPr lang="en-US" dirty="0"/>
              <a:t> jurisdictions (mean per state 24.4%): GU 0%, VI 14%,      KS/MS/SD 19%, SC 20%, AL/NE 21%, IA/ND 22%, DE/KY/</a:t>
            </a:r>
            <a:r>
              <a:rPr lang="en-US" b="1" u="sng" dirty="0"/>
              <a:t>OK</a:t>
            </a:r>
            <a:r>
              <a:rPr lang="en-US" dirty="0"/>
              <a:t>/WV 24%, ID/NV/NH 25%, LA 26%, NM/PR/VT 27%, AR/ME/WY 28%, HI 32%, MT 35%, RI 36%, AK 42%</a:t>
            </a:r>
          </a:p>
          <a:p>
            <a:pPr lvl="1">
              <a:spcBef>
                <a:spcPts val="0"/>
              </a:spcBef>
            </a:pPr>
            <a:r>
              <a:rPr lang="en-US" u="sng" dirty="0"/>
              <a:t>Non-</a:t>
            </a:r>
            <a:r>
              <a:rPr lang="en-US" u="sng" dirty="0" err="1"/>
              <a:t>EPSCoR</a:t>
            </a:r>
            <a:r>
              <a:rPr lang="en-US" dirty="0"/>
              <a:t> jurisdictions (mean per state 26.5%):                          FL 20%, GA/MO/OH/TN 22%, TX 23%, VA 24%, AZ/MI 25%, CT/IL/IN/MN/UT 26%, MD/NY/NC/PA 27%, CA/MA/NJ 28%,   WI 29%, CO 31%, OR 33%, WA 34%, DC 35%</a:t>
            </a:r>
          </a:p>
          <a:p>
            <a:pPr>
              <a:spcBef>
                <a:spcPts val="0"/>
              </a:spcBef>
            </a:pPr>
            <a:r>
              <a:rPr lang="en-US" dirty="0"/>
              <a:t>Funding is governed by the </a:t>
            </a:r>
            <a:r>
              <a:rPr lang="en-US" u="sng" dirty="0"/>
              <a:t>Law of Large Numbers</a:t>
            </a:r>
            <a:r>
              <a:rPr lang="en-US" dirty="0"/>
              <a:t>:                  You have to submit lots of proposals to get any funding.</a:t>
            </a:r>
            <a:r>
              <a:rPr lang="en-US" sz="2800" dirty="0">
                <a:hlinkClick r:id="rId3"/>
              </a:rPr>
              <a:t> </a:t>
            </a:r>
          </a:p>
          <a:p>
            <a:pPr lvl="1">
              <a:spcBef>
                <a:spcPts val="0"/>
              </a:spcBef>
            </a:pPr>
            <a:r>
              <a:rPr lang="en-US" dirty="0"/>
              <a:t>So faculty can expect to spend a lot of time writing proposals.</a:t>
            </a:r>
            <a:endParaRPr lang="en-US" dirty="0">
              <a:hlinkClick r:id="" action="ppaction://noaction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hlinkClick r:id="" action="ppaction://noaction"/>
              </a:rPr>
              <a:t>http://dellweb.bfa.nsf.gov/awdfr3/default.asp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441389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59406-CCCD-C0BA-8A70-4C20C0ED5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dirty="0"/>
              <a:t>Research Computing Funding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75AB9-182E-6506-1D08-49C6CCFEE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Most academic institutions fund research computing via                       a combination of some or all of:</a:t>
            </a:r>
          </a:p>
          <a:p>
            <a:r>
              <a:rPr lang="en-US" dirty="0"/>
              <a:t>internal funds on a </a:t>
            </a:r>
            <a:r>
              <a:rPr lang="en-US" u="sng" dirty="0"/>
              <a:t>regular</a:t>
            </a:r>
            <a:r>
              <a:rPr lang="en-US" dirty="0"/>
              <a:t> cadence (annual budget);</a:t>
            </a:r>
          </a:p>
          <a:p>
            <a:r>
              <a:rPr lang="en-US" dirty="0"/>
              <a:t>internal funds at </a:t>
            </a:r>
            <a:r>
              <a:rPr lang="en-US" u="sng" dirty="0"/>
              <a:t>random</a:t>
            </a:r>
            <a:r>
              <a:rPr lang="en-US" dirty="0"/>
              <a:t> times (Let’s buy a supercomputer!);</a:t>
            </a:r>
          </a:p>
          <a:p>
            <a:r>
              <a:rPr lang="en-US" dirty="0"/>
              <a:t>grant funds at </a:t>
            </a:r>
            <a:r>
              <a:rPr lang="en-US" u="sng" dirty="0"/>
              <a:t>random</a:t>
            </a:r>
            <a:r>
              <a:rPr lang="en-US" dirty="0"/>
              <a:t> times (Let’s buy a supercomputer!);</a:t>
            </a:r>
          </a:p>
          <a:p>
            <a:r>
              <a:rPr lang="en-US" dirty="0"/>
              <a:t>for public institutions, state appropriations in </a:t>
            </a:r>
            <a:r>
              <a:rPr lang="en-US" u="sng" dirty="0"/>
              <a:t>random</a:t>
            </a:r>
            <a:r>
              <a:rPr lang="en-US" dirty="0"/>
              <a:t> years         (the legislature giveth and the legislature taketh away);</a:t>
            </a:r>
          </a:p>
          <a:p>
            <a:r>
              <a:rPr lang="en-US" dirty="0"/>
              <a:t>usage charges (uncommon);</a:t>
            </a:r>
          </a:p>
          <a:p>
            <a:r>
              <a:rPr lang="en-US" dirty="0"/>
              <a:t>“condominium” purchases of researcher-owned compute servers   at </a:t>
            </a:r>
            <a:r>
              <a:rPr lang="en-US" u="sng" dirty="0"/>
              <a:t>random</a:t>
            </a:r>
            <a:r>
              <a:rPr lang="en-US" dirty="0"/>
              <a:t> times.</a:t>
            </a:r>
          </a:p>
          <a:p>
            <a:pPr marL="0" indent="0">
              <a:buNone/>
            </a:pPr>
            <a:r>
              <a:rPr lang="en-US" dirty="0"/>
              <a:t>Also, some institutions like leasing, others like buying, others do both.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7DD4CC-5750-C91D-606B-3E8F42821C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A45FBD-3178-39FF-8022-EA3DA12D11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804295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A4CFE-5D02-4211-AF64-EB64CD5CE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50" dirty="0"/>
              <a:t>How Should Faculty Spend Their Time?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C160C-32F5-497F-9C77-2283AD2C64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At OU, we don’t ask faculty to write “grant” proposals          for time on our supercomputer.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Why?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Faculty have a limited number of hours per year for        writing proposals.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We’d much rather they spend that time writing proposals for external research grants, than for internal time on a machine that OU has already paid for.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42B258-1488-4E2F-97C9-FE7E4113D1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168BDF-1D0A-42B2-9AF4-43B13A44AD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273403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000" dirty="0">
                <a:latin typeface="Arial Black" panose="020B0A04020102020204" pitchFamily="34" charset="0"/>
              </a:rPr>
              <a:t>Things to Say to a Researcher</a:t>
            </a:r>
          </a:p>
        </p:txBody>
      </p:sp>
    </p:spTree>
    <p:extLst>
      <p:ext uri="{BB962C8B-B14F-4D97-AF65-F5344CB8AC3E}">
        <p14:creationId xmlns:p14="http://schemas.microsoft.com/office/powerpoint/2010/main" val="1027420533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“This other way of doing it is cheaper than how you’re currently doing it.”</a:t>
            </a:r>
          </a:p>
          <a:p>
            <a:r>
              <a:rPr lang="en-US" dirty="0"/>
              <a:t>“For the same cost, it could be so much better.”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110608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“You get to decide how to use your piece.”</a:t>
            </a:r>
          </a:p>
          <a:p>
            <a:r>
              <a:rPr lang="en-US" dirty="0"/>
              <a:t>“You can share it with whoever you want.”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851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Oxygen in Real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Atomic number 8</a:t>
            </a:r>
          </a:p>
          <a:p>
            <a:r>
              <a:rPr lang="en-US" dirty="0" err="1"/>
              <a:t>Chalcogen</a:t>
            </a:r>
            <a:endParaRPr lang="en-US" dirty="0"/>
          </a:p>
          <a:p>
            <a:r>
              <a:rPr lang="en-US" dirty="0"/>
              <a:t>Key element in life</a:t>
            </a:r>
          </a:p>
          <a:p>
            <a:r>
              <a:rPr lang="en-US" dirty="0"/>
              <a:t>Also fire, rust, water </a:t>
            </a:r>
            <a:r>
              <a:rPr lang="en-US" dirty="0" err="1"/>
              <a:t>etc</a:t>
            </a:r>
            <a:endParaRPr lang="en-US" dirty="0"/>
          </a:p>
          <a:p>
            <a:pPr marL="0" indent="0">
              <a:buNone/>
            </a:pPr>
            <a:r>
              <a:rPr lang="en-US" sz="1500" dirty="0">
                <a:hlinkClick r:id="rId3"/>
              </a:rPr>
              <a:t>http://en.wikipedia.org/wiki/Oxygen</a:t>
            </a:r>
            <a:endParaRPr lang="en-US" sz="15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38752"/>
      </p:ext>
    </p:extLst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4648200"/>
          </a:xfrm>
        </p:spPr>
        <p:txBody>
          <a:bodyPr/>
          <a:lstStyle/>
          <a:p>
            <a:r>
              <a:rPr lang="en-US" dirty="0"/>
              <a:t>“Your students won’t have to spend their time taking care of this.”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906258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56619"/>
            <a:ext cx="7772400" cy="1500187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5000" dirty="0">
                <a:solidFill>
                  <a:schemeClr val="tx1"/>
                </a:solidFill>
                <a:latin typeface="Arial Black" panose="020B0A04020102020204" pitchFamily="34" charset="0"/>
              </a:rPr>
              <a:t>How to Find Researchers</a:t>
            </a:r>
          </a:p>
        </p:txBody>
      </p:sp>
    </p:spTree>
    <p:extLst>
      <p:ext uri="{BB962C8B-B14F-4D97-AF65-F5344CB8AC3E}">
        <p14:creationId xmlns:p14="http://schemas.microsoft.com/office/powerpoint/2010/main" val="595886239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are the CDS&amp;E Researchers?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dirty="0"/>
              <a:t>Go to your institution’s website.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dirty="0"/>
              <a:t>Click on Academics.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dirty="0"/>
              <a:t>Search for departmental websites.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dirty="0"/>
              <a:t>On each departmental website, find the list of faculty    (the link is usually “Faculty” or “People”).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dirty="0"/>
              <a:t>Read their research descriptions.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791648"/>
      </p:ext>
    </p:extLst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Keywords to Look For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174038" cy="4648200"/>
          </a:xfrm>
        </p:spPr>
        <p:txBody>
          <a:bodyPr/>
          <a:lstStyle/>
          <a:p>
            <a:r>
              <a:rPr lang="en-US" dirty="0"/>
              <a:t>Computational</a:t>
            </a:r>
          </a:p>
          <a:p>
            <a:r>
              <a:rPr lang="en-US" dirty="0"/>
              <a:t>Numerical</a:t>
            </a:r>
          </a:p>
          <a:p>
            <a:r>
              <a:rPr lang="en-US" dirty="0"/>
              <a:t>Parallel (especially in CS)</a:t>
            </a:r>
          </a:p>
          <a:p>
            <a:r>
              <a:rPr lang="en-US" dirty="0"/>
              <a:t>Informatics</a:t>
            </a:r>
          </a:p>
          <a:p>
            <a:r>
              <a:rPr lang="en-US" dirty="0"/>
              <a:t>For Chemistry, look for Computational Chemists,        Physical Chemists and Biochemists.</a:t>
            </a:r>
          </a:p>
          <a:p>
            <a:pPr marL="0" indent="0">
              <a:buNone/>
            </a:pPr>
            <a:r>
              <a:rPr lang="en-US" dirty="0"/>
              <a:t>There are plenty of others – over time you’ll develop a feel for it.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482511"/>
      </p:ext>
    </p:extLst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Them!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Contact those faculty.</a:t>
            </a:r>
          </a:p>
          <a:p>
            <a:r>
              <a:rPr lang="en-US" dirty="0"/>
              <a:t>Tell them what your role is.</a:t>
            </a:r>
          </a:p>
          <a:p>
            <a:r>
              <a:rPr lang="en-US" dirty="0"/>
              <a:t>If it’s for a proposal, tell them:</a:t>
            </a:r>
          </a:p>
          <a:p>
            <a:pPr lvl="1"/>
            <a:r>
              <a:rPr lang="en-US" dirty="0"/>
              <a:t>what the program is;</a:t>
            </a:r>
          </a:p>
          <a:p>
            <a:pPr lvl="1"/>
            <a:r>
              <a:rPr lang="en-US" dirty="0"/>
              <a:t>what the due date is;</a:t>
            </a:r>
          </a:p>
          <a:p>
            <a:pPr lvl="1"/>
            <a:r>
              <a:rPr lang="en-US" dirty="0"/>
              <a:t>how much money is on the table.</a:t>
            </a:r>
          </a:p>
          <a:p>
            <a:r>
              <a:rPr lang="en-US" dirty="0"/>
              <a:t>Ask them what their computational/storage/network/whatever needs are.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307197"/>
      </p:ext>
    </p:extLst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Go to New Faculty Meet-n-Greets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your institution have events for new faculty?</a:t>
            </a:r>
          </a:p>
          <a:p>
            <a:r>
              <a:rPr lang="en-US" dirty="0"/>
              <a:t>Go to them!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037466"/>
      </p:ext>
    </p:extLst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Visit Them!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Make an appointment to visit with them.</a:t>
            </a:r>
          </a:p>
          <a:p>
            <a:pPr lvl="1"/>
            <a:r>
              <a:rPr lang="en-US" dirty="0"/>
              <a:t>Even better, offer to take them to lunch.</a:t>
            </a:r>
          </a:p>
          <a:p>
            <a:pPr lvl="2"/>
            <a:r>
              <a:rPr lang="en-US" dirty="0"/>
              <a:t>If you can get your institution to pay for the lunch,  even better.</a:t>
            </a:r>
          </a:p>
          <a:p>
            <a:r>
              <a:rPr lang="en-US" dirty="0"/>
              <a:t>Ask them questions:</a:t>
            </a:r>
          </a:p>
          <a:p>
            <a:pPr lvl="1"/>
            <a:r>
              <a:rPr lang="en-US" dirty="0"/>
              <a:t>At a high level, what’s your research about?</a:t>
            </a:r>
          </a:p>
          <a:p>
            <a:pPr lvl="1"/>
            <a:r>
              <a:rPr lang="en-US" dirty="0"/>
              <a:t>What are the computing-intensive and/or data-intensive aspects of your research?</a:t>
            </a:r>
          </a:p>
          <a:p>
            <a:pPr lvl="1"/>
            <a:r>
              <a:rPr lang="en-US" dirty="0"/>
              <a:t>Suppose you had an infinitely large, infinitely fast computer. What research would you want to do?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445900"/>
      </p:ext>
    </p:extLst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1C43B-92AA-478F-ABA4-930AE5EB2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2B366-42B6-449D-A962-088976924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87018"/>
            <a:ext cx="8402638" cy="4884737"/>
          </a:xfrm>
        </p:spPr>
        <p:txBody>
          <a:bodyPr/>
          <a:lstStyle/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dirty="0"/>
              <a:t>Go to: </a:t>
            </a:r>
            <a:r>
              <a:rPr lang="en-US" sz="1300" dirty="0">
                <a:hlinkClick r:id="rId2"/>
              </a:rPr>
              <a:t>https://docs.google.com/document/d/1NKEZ3xnlciu8YEwM4yiPd5kiwwm7u8shW7NXW62_Iws/edit</a:t>
            </a:r>
            <a:endParaRPr lang="en-US" sz="1300" dirty="0"/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dirty="0"/>
              <a:t>At the bottom, enter a piece of terminology – </a:t>
            </a:r>
            <a:r>
              <a:rPr lang="en-US" b="1" dirty="0"/>
              <a:t>a term that’s used in many (sub-sub-)disciplines and/or colloquially </a:t>
            </a:r>
            <a:r>
              <a:rPr lang="en-US" dirty="0"/>
              <a:t>–  and the name of a research discipline (or sub-discipline or          sub-sub-discipline ...) that uses that term, and                    define what that term means in that (sub-sub-)discipline.</a:t>
            </a:r>
          </a:p>
          <a:p>
            <a:pPr marL="0" indent="0">
              <a:buClrTx/>
              <a:buSzPct val="100000"/>
              <a:buNone/>
            </a:pPr>
            <a:r>
              <a:rPr lang="en-US" dirty="0"/>
              <a:t>Or, you can add a new definition for a new (sub-sub-)discipline to a term that’s already listed.</a:t>
            </a:r>
          </a:p>
          <a:p>
            <a:pPr marL="0" indent="0">
              <a:buNone/>
            </a:pPr>
            <a:endParaRPr lang="en-US" sz="500" dirty="0"/>
          </a:p>
          <a:p>
            <a:pPr marL="0" indent="0">
              <a:buNone/>
            </a:pPr>
            <a:r>
              <a:rPr lang="en-US" dirty="0"/>
              <a:t>This way, we can create a shared glossary of terminology as used in various disciplines.</a:t>
            </a:r>
          </a:p>
          <a:p>
            <a:pPr marL="0" indent="0">
              <a:buNone/>
            </a:pPr>
            <a:endParaRPr lang="en-US" sz="500" dirty="0"/>
          </a:p>
          <a:p>
            <a:pPr marL="0" indent="0">
              <a:buNone/>
            </a:pPr>
            <a:r>
              <a:rPr lang="en-US" dirty="0"/>
              <a:t>Note that all the terms discussed in this session are already there, so you’ll have to add new ones!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14557B-832B-4FAB-A3B5-B245559125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022E39-35E6-4F6E-9AC4-35BC068310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573822"/>
      </p:ext>
    </p:extLst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733800"/>
            <a:ext cx="8001000" cy="190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6000" dirty="0">
                <a:latin typeface="Arial Black" panose="020B0A04020102020204" pitchFamily="34" charset="0"/>
              </a:rPr>
              <a:t>Thanks for your attention!</a:t>
            </a:r>
            <a:br>
              <a:rPr lang="en-US" sz="6000" dirty="0">
                <a:latin typeface="Arial Black" panose="020B0A04020102020204" pitchFamily="34" charset="0"/>
              </a:rPr>
            </a:br>
            <a:br>
              <a:rPr lang="en-US" sz="6000" dirty="0">
                <a:latin typeface="Arial Black" panose="020B0A04020102020204" pitchFamily="34" charset="0"/>
              </a:rPr>
            </a:br>
            <a:br>
              <a:rPr lang="en-US" sz="6000" dirty="0">
                <a:latin typeface="Arial Black" panose="020B0A04020102020204" pitchFamily="34" charset="0"/>
              </a:rPr>
            </a:br>
            <a:r>
              <a:rPr lang="en-US" sz="6000" dirty="0">
                <a:latin typeface="Arial Black" panose="020B0A04020102020204" pitchFamily="34" charset="0"/>
              </a:rPr>
              <a:t>Questions?</a:t>
            </a:r>
            <a:br>
              <a:rPr lang="en-US" sz="6000" dirty="0"/>
            </a:br>
            <a:r>
              <a:rPr lang="en-US" sz="3200" dirty="0"/>
              <a:t>hneeman@ou.edu</a:t>
            </a:r>
          </a:p>
        </p:txBody>
      </p:sp>
      <p:sp>
        <p:nvSpPr>
          <p:cNvPr id="80899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6705396"/>
      </p:ext>
    </p:extLst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56619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en-US" sz="5000" dirty="0">
                <a:solidFill>
                  <a:schemeClr val="tx1"/>
                </a:solidFill>
                <a:latin typeface="Arial Black" panose="020B0A04020102020204" pitchFamily="34" charset="0"/>
              </a:rPr>
              <a:t>The Intake Interview</a:t>
            </a:r>
          </a:p>
        </p:txBody>
      </p:sp>
    </p:spTree>
    <p:extLst>
      <p:ext uri="{BB962C8B-B14F-4D97-AF65-F5344CB8AC3E}">
        <p14:creationId xmlns:p14="http://schemas.microsoft.com/office/powerpoint/2010/main" val="375533684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Oxygen in Astronomy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universe is made of the following:</a:t>
            </a:r>
          </a:p>
          <a:p>
            <a:pPr lvl="1"/>
            <a:r>
              <a:rPr lang="en-US" dirty="0"/>
              <a:t>Hydrogen</a:t>
            </a:r>
          </a:p>
          <a:p>
            <a:pPr lvl="2"/>
            <a:r>
              <a:rPr lang="en-US" dirty="0"/>
              <a:t>Atomic number 1</a:t>
            </a:r>
          </a:p>
          <a:p>
            <a:pPr lvl="2"/>
            <a:r>
              <a:rPr lang="en-US" dirty="0"/>
              <a:t>75% of all baryonic mass</a:t>
            </a:r>
          </a:p>
          <a:p>
            <a:pPr lvl="2"/>
            <a:r>
              <a:rPr lang="en-US" dirty="0"/>
              <a:t>Most stars are made of hydrogen plasma</a:t>
            </a:r>
          </a:p>
          <a:p>
            <a:pPr lvl="1"/>
            <a:r>
              <a:rPr lang="en-US" dirty="0"/>
              <a:t>Helium</a:t>
            </a:r>
          </a:p>
          <a:p>
            <a:pPr lvl="2"/>
            <a:r>
              <a:rPr lang="en-US" dirty="0"/>
              <a:t>Atomic number 2</a:t>
            </a:r>
          </a:p>
          <a:p>
            <a:pPr lvl="2"/>
            <a:r>
              <a:rPr lang="en-US" dirty="0"/>
              <a:t>Noble gas (inert)</a:t>
            </a:r>
          </a:p>
          <a:p>
            <a:pPr lvl="2"/>
            <a:r>
              <a:rPr lang="en-US" dirty="0"/>
              <a:t>24% of total elemental mass</a:t>
            </a:r>
          </a:p>
          <a:p>
            <a:pPr lvl="1"/>
            <a:r>
              <a:rPr lang="en-US" dirty="0"/>
              <a:t>Other: ~1% (including oxygen </a:t>
            </a:r>
            <a:r>
              <a:rPr lang="en-US" b="1" dirty="0"/>
              <a:t>AND EVERYTHING ELSE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hlinkClick r:id="rId3"/>
              </a:rPr>
              <a:t>http://en.wikipedia.org/wiki/Hydrogen</a:t>
            </a:r>
            <a:endParaRPr lang="en-US" sz="1600" dirty="0"/>
          </a:p>
          <a:p>
            <a:pPr marL="0" indent="0">
              <a:buNone/>
            </a:pPr>
            <a:r>
              <a:rPr lang="en-US" sz="1600" dirty="0">
                <a:hlinkClick r:id="rId4"/>
              </a:rPr>
              <a:t>http://en.wikipedia.org/wiki/Helium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341008"/>
      </p:ext>
    </p:extLst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Specific, Open-Ended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These are questions whose answers you don’t really care about – but they’ll lead to useful discussions.</a:t>
            </a:r>
          </a:p>
          <a:p>
            <a:r>
              <a:rPr lang="en-US" dirty="0"/>
              <a:t>What language is your software written in?</a:t>
            </a:r>
          </a:p>
          <a:p>
            <a:r>
              <a:rPr lang="en-US" dirty="0"/>
              <a:t>Is it parallelized?</a:t>
            </a:r>
          </a:p>
          <a:p>
            <a:r>
              <a:rPr lang="en-US" dirty="0"/>
              <a:t>Who wrote it?</a:t>
            </a:r>
          </a:p>
          <a:p>
            <a:r>
              <a:rPr lang="en-US" dirty="0"/>
              <a:t>What operating system(s) has it been run on?</a:t>
            </a:r>
          </a:p>
          <a:p>
            <a:r>
              <a:rPr lang="en-US" dirty="0"/>
              <a:t>Briefly describe the science problem it's used for.</a:t>
            </a:r>
          </a:p>
          <a:p>
            <a:r>
              <a:rPr lang="en-US" dirty="0"/>
              <a:t>Briefly describe the numerical method or algorithm.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946149"/>
      </p:ext>
    </p:extLst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How big is the memory footprint when running?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How many </a:t>
            </a:r>
            <a:r>
              <a:rPr lang="en-US" dirty="0" err="1"/>
              <a:t>timesteps</a:t>
            </a:r>
            <a:r>
              <a:rPr lang="en-US" dirty="0"/>
              <a:t>/iterations do you plan to run per experiment?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How many such experiments do you plan to run per year?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Does it have no input, a little bit of input or a lot of input?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Does it have a little bit of output or a lot of output?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Many small disk I/O transactions, or a few big ones?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err="1"/>
              <a:t>etc</a:t>
            </a:r>
            <a:r>
              <a:rPr lang="en-US" dirty="0"/>
              <a:t>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948327"/>
      </p:ext>
    </p:extLst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56619"/>
            <a:ext cx="7772400" cy="1500187"/>
          </a:xfrm>
        </p:spPr>
        <p:txBody>
          <a:bodyPr>
            <a:normAutofit fontScale="92500"/>
          </a:bodyPr>
          <a:lstStyle/>
          <a:p>
            <a:pPr algn="ctr"/>
            <a:r>
              <a:rPr lang="en-US" sz="5000" dirty="0">
                <a:solidFill>
                  <a:schemeClr val="tx1"/>
                </a:solidFill>
                <a:latin typeface="Arial Black" panose="020B0A04020102020204" pitchFamily="34" charset="0"/>
              </a:rPr>
              <a:t>How to Find Researchers’ Projects</a:t>
            </a:r>
          </a:p>
        </p:txBody>
      </p:sp>
    </p:spTree>
    <p:extLst>
      <p:ext uri="{BB962C8B-B14F-4D97-AF65-F5344CB8AC3E}">
        <p14:creationId xmlns:p14="http://schemas.microsoft.com/office/powerpoint/2010/main" val="3608450329"/>
      </p:ext>
    </p:extLst>
  </p:cSld>
  <p:clrMapOvr>
    <a:masterClrMapping/>
  </p:clrMapOvr>
  <p:transition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 Their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you’ve already talked to the researchers,                       you probably have a pretty good idea of                        who’s got big data and/or big compute needs.</a:t>
            </a:r>
          </a:p>
          <a:p>
            <a:r>
              <a:rPr lang="en-US" dirty="0"/>
              <a:t>Now you need to find out specifically                              how much Cyberinfrastructure capacity they need.</a:t>
            </a:r>
          </a:p>
          <a:p>
            <a:r>
              <a:rPr lang="en-US" dirty="0"/>
              <a:t>You can always ask, but you’ll get more information           if you’re writing an equipment proposal.</a:t>
            </a:r>
          </a:p>
          <a:p>
            <a:pPr lvl="1"/>
            <a:r>
              <a:rPr lang="en-US" dirty="0"/>
              <a:t>“I’m going to get you free goodies. Please send me                 a one page project summary plus the following details.”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708240"/>
      </p:ext>
    </p:extLst>
  </p:cSld>
  <p:clrMapOvr>
    <a:masterClrMapping/>
  </p:clrMapOvr>
  <p:transition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Equipment Proposal Questions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02638" cy="4648200"/>
          </a:xfrm>
        </p:spPr>
        <p:txBody>
          <a:bodyPr>
            <a:normAutofit/>
          </a:bodyPr>
          <a:lstStyle/>
          <a:p>
            <a:r>
              <a:rPr lang="en-US" dirty="0"/>
              <a:t>How much funding does your research currently have?        How much is pending? Planned? From what sources?</a:t>
            </a:r>
          </a:p>
          <a:p>
            <a:r>
              <a:rPr lang="en-US" dirty="0"/>
              <a:t>How many faculty, staff, postdocs, grad students and undergrads on your team will be served by this equipment?</a:t>
            </a:r>
          </a:p>
          <a:p>
            <a:r>
              <a:rPr lang="en-US" dirty="0"/>
              <a:t>What is the intellectual merit of your research?</a:t>
            </a:r>
          </a:p>
          <a:p>
            <a:r>
              <a:rPr lang="en-US" dirty="0"/>
              <a:t>What makes your research transformational/innovative?</a:t>
            </a:r>
          </a:p>
          <a:p>
            <a:r>
              <a:rPr lang="en-US" dirty="0"/>
              <a:t>What’s the importance/research impact of your research?</a:t>
            </a:r>
          </a:p>
          <a:p>
            <a:r>
              <a:rPr lang="en-US" dirty="0"/>
              <a:t>What are the broader impacts?</a:t>
            </a:r>
          </a:p>
          <a:p>
            <a:pPr lvl="1"/>
            <a:r>
              <a:rPr lang="en-US" dirty="0"/>
              <a:t>Education/training</a:t>
            </a:r>
          </a:p>
          <a:p>
            <a:pPr lvl="1"/>
            <a:r>
              <a:rPr lang="en-US" dirty="0"/>
              <a:t>Underrepresented populations (minorities, women, disabled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Economic/social impact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001242"/>
      </p:ext>
    </p:extLst>
  </p:cSld>
  <p:clrMapOvr>
    <a:masterClrMapping/>
  </p:clrMapOvr>
  <p:transition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Equipment Proposal Questions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much of the proposed resource (CPU hours, storage, bandwidth, whatever) do you expect to need                    over lifetime of the grant (i.e., the next N years)?</a:t>
            </a:r>
          </a:p>
          <a:p>
            <a:r>
              <a:rPr lang="en-US" dirty="0"/>
              <a:t>How did you calculate this amount?</a:t>
            </a:r>
          </a:p>
          <a:p>
            <a:r>
              <a:rPr lang="en-US" dirty="0"/>
              <a:t>Why is this specific equipment important for your research?</a:t>
            </a:r>
          </a:p>
          <a:p>
            <a:r>
              <a:rPr lang="en-US" dirty="0"/>
              <a:t>What if you didn’t have this specific equipment?</a:t>
            </a:r>
          </a:p>
          <a:p>
            <a:r>
              <a:rPr lang="en-US" dirty="0"/>
              <a:t>Please give me a one page summary of your research       that incorporates these issues.</a:t>
            </a:r>
          </a:p>
          <a:p>
            <a:pPr lvl="1"/>
            <a:r>
              <a:rPr lang="en-US" dirty="0"/>
              <a:t>This is typically straightforward, because                       faculty often have either a 1 page summary from                     a grant proposal or a more broad research statement.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286324"/>
      </p:ext>
    </p:extLst>
  </p:cSld>
  <p:clrMapOvr>
    <a:masterClrMapping/>
  </p:clrMapOvr>
  <p:transition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550" dirty="0"/>
              <a:t>MRI/CRI for HPC Cluster Questions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6350"/>
            <a:ext cx="8229600" cy="4849813"/>
          </a:xfrm>
        </p:spPr>
        <p:txBody>
          <a:bodyPr>
            <a:normAutofit/>
          </a:bodyPr>
          <a:lstStyle/>
          <a:p>
            <a:r>
              <a:rPr lang="en-US" dirty="0"/>
              <a:t>How many CPU core hours or node hours will you need over the next N years?</a:t>
            </a:r>
          </a:p>
          <a:p>
            <a:r>
              <a:rPr lang="en-US" dirty="0"/>
              <a:t>How did you determine that?</a:t>
            </a:r>
          </a:p>
          <a:p>
            <a:r>
              <a:rPr lang="en-US" dirty="0"/>
              <a:t>Have you benchmarked your code?</a:t>
            </a:r>
          </a:p>
          <a:p>
            <a:pPr lvl="1"/>
            <a:r>
              <a:rPr lang="en-US" dirty="0"/>
              <a:t>On what platform?</a:t>
            </a:r>
          </a:p>
          <a:p>
            <a:pPr lvl="1"/>
            <a:r>
              <a:rPr lang="en-US" dirty="0"/>
              <a:t>What is the expected performance improvement on the proposed instrument, compared to the platform you benchmarked on? How did you extrapolate that?</a:t>
            </a:r>
          </a:p>
          <a:p>
            <a:pPr lvl="1"/>
            <a:r>
              <a:rPr lang="en-US" dirty="0"/>
              <a:t>Do you plan to optimize the software? If so,                           what performance improvement do you anticipate, and why?</a:t>
            </a:r>
          </a:p>
          <a:p>
            <a:pPr marL="457200" lvl="1" indent="0">
              <a:buNone/>
            </a:pPr>
            <a:r>
              <a:rPr lang="en-US" dirty="0"/>
              <a:t>	[This only applies to their own homebrew codes.]</a:t>
            </a:r>
          </a:p>
          <a:p>
            <a:pPr marL="457200" lvl="1" indent="0">
              <a:buNone/>
            </a:pPr>
            <a:r>
              <a:rPr lang="en-US" sz="2400" dirty="0">
                <a:hlinkClick r:id="rId3"/>
              </a:rPr>
              <a:t>http://www.nsf.gov/pubs/2011/nsf11011/nsf11011.jsp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450325"/>
      </p:ext>
    </p:extLst>
  </p:cSld>
  <p:clrMapOvr>
    <a:masterClrMapping/>
  </p:clrMapOvr>
  <p:transition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550" dirty="0"/>
              <a:t>MRI/CRI for HPC Cluster Questions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478838" cy="4648200"/>
          </a:xfrm>
        </p:spPr>
        <p:txBody>
          <a:bodyPr/>
          <a:lstStyle/>
          <a:p>
            <a:r>
              <a:rPr lang="en-US" dirty="0"/>
              <a:t>If the proposal is for a more novel type of platform                 (for example, accelerators such as GPUs):</a:t>
            </a:r>
          </a:p>
          <a:p>
            <a:pPr lvl="1"/>
            <a:r>
              <a:rPr lang="en-US" dirty="0"/>
              <a:t>Who will be responsible for porting the code to the novel platform?</a:t>
            </a:r>
          </a:p>
          <a:p>
            <a:pPr lvl="2"/>
            <a:r>
              <a:rPr lang="en-US" dirty="0"/>
              <a:t>If this is either a community code or a commercial code,                  the porting may already have been done by the developers.</a:t>
            </a:r>
          </a:p>
          <a:p>
            <a:pPr lvl="1"/>
            <a:r>
              <a:rPr lang="en-US" dirty="0"/>
              <a:t>Have they committed to do so?</a:t>
            </a:r>
          </a:p>
          <a:p>
            <a:pPr lvl="1"/>
            <a:r>
              <a:rPr lang="en-US" dirty="0"/>
              <a:t>What speedup is expected on the new platform? How did you determine that?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314807"/>
      </p:ext>
    </p:extLst>
  </p:cSld>
  <p:clrMapOvr>
    <a:masterClrMapping/>
  </p:clrMapOvr>
  <p:transition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MRI/CRI for Storage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much storage will be needed for this project?</a:t>
            </a:r>
          </a:p>
          <a:p>
            <a:pPr lvl="1"/>
            <a:r>
              <a:rPr lang="en-US" dirty="0"/>
              <a:t>If this is a live storage MRI/CRI:                                       What is the maximum amount of storage at a time               that will be needed for this project?</a:t>
            </a:r>
          </a:p>
          <a:p>
            <a:pPr lvl="1"/>
            <a:r>
              <a:rPr lang="en-US" dirty="0"/>
              <a:t>If this is an archival storage MRI/CRI:                              What is the total amount of storage needed                         over the lifetime of the instrument?</a:t>
            </a:r>
          </a:p>
          <a:p>
            <a:r>
              <a:rPr lang="en-US" dirty="0"/>
              <a:t>How was that calculated?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946432"/>
      </p:ext>
    </p:extLst>
  </p:cSld>
  <p:clrMapOvr>
    <a:masterClrMapping/>
  </p:clrMapOvr>
  <p:transition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Campus CI Questions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26438" cy="4648200"/>
          </a:xfrm>
        </p:spPr>
        <p:txBody>
          <a:bodyPr>
            <a:normAutofit/>
          </a:bodyPr>
          <a:lstStyle/>
          <a:p>
            <a:r>
              <a:rPr lang="en-US" sz="2700" dirty="0"/>
              <a:t>What is the expected typical size of each dataset being transferred?</a:t>
            </a:r>
          </a:p>
          <a:p>
            <a:pPr marL="0" indent="0">
              <a:buNone/>
            </a:pPr>
            <a:endParaRPr lang="en-US" sz="2700" dirty="0"/>
          </a:p>
          <a:p>
            <a:pPr marL="0" indent="0">
              <a:buNone/>
            </a:pPr>
            <a:r>
              <a:rPr lang="en-US" sz="2700" dirty="0"/>
              <a:t>(It would be helpful to know expected growth rate:        Are you expecting it to stay roughly the same over          the next several years, or to double every two years,         or what?)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09479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Planets </a:t>
            </a:r>
            <a:r>
              <a:rPr lang="en-US" dirty="0" err="1"/>
              <a:t>etc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are planets made of?</a:t>
            </a:r>
          </a:p>
          <a:p>
            <a:pPr marL="0" indent="0">
              <a:buNone/>
            </a:pPr>
            <a:r>
              <a:rPr lang="en-US" dirty="0"/>
              <a:t>Metals! (In the chemical sense)</a:t>
            </a:r>
          </a:p>
          <a:p>
            <a:r>
              <a:rPr lang="en-US" dirty="0"/>
              <a:t>Cores of iron, nickel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Earth’s core is 89% iron, 6% nickel, 5% other</a:t>
            </a:r>
          </a:p>
          <a:p>
            <a:r>
              <a:rPr lang="en-US" dirty="0"/>
              <a:t>Mantles of silicates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200" dirty="0">
                <a:hlinkClick r:id="rId3"/>
              </a:rPr>
              <a:t>http://en.wikipedia.org/wiki/Planets#Mass</a:t>
            </a:r>
            <a:endParaRPr lang="en-US" sz="1200" dirty="0"/>
          </a:p>
          <a:p>
            <a:pPr marL="0" indent="0">
              <a:buNone/>
            </a:pPr>
            <a:r>
              <a:rPr lang="en-US" sz="1200" dirty="0">
                <a:hlinkClick r:id="rId4"/>
              </a:rPr>
              <a:t>http://en.wikipedia.org/wiki/Earth</a:t>
            </a:r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900" dirty="0"/>
              <a:t>Rose Eveleth, “Barns Are Painted Red Because of the Physics of Dying Stars.”</a:t>
            </a:r>
          </a:p>
          <a:p>
            <a:pPr marL="0" indent="0">
              <a:buNone/>
            </a:pPr>
            <a:r>
              <a:rPr lang="en-US" sz="1200" dirty="0">
                <a:hlinkClick r:id="rId5"/>
              </a:rPr>
              <a:t>http://www.smithsonianmag.com/smart-news/barns-are-painted-red-because-of-the-physics-of-dying-stars-58185724/?utm_source=keywee-facebook.com&amp;utm_medium=socialmedia&amp;utm_campaign=keywee&amp;kwp_0=283306&amp;kwp_4=1091891&amp;kwp_1=506963</a:t>
            </a:r>
            <a:r>
              <a:rPr lang="en-US" sz="1200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675390"/>
      </p:ext>
    </p:extLst>
  </p:cSld>
  <p:clrMapOvr>
    <a:masterClrMapping/>
  </p:clrMapOvr>
  <p:transition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Campus CI Questions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700" dirty="0"/>
              <a:t>Where are such datasets originating, and where are they being transferred to?</a:t>
            </a:r>
          </a:p>
          <a:p>
            <a:pPr marL="0" indent="0">
              <a:buNone/>
            </a:pPr>
            <a:endParaRPr lang="en-US" sz="2700" dirty="0"/>
          </a:p>
          <a:p>
            <a:r>
              <a:rPr lang="en-US" sz="2700" dirty="0"/>
              <a:t>Why do such datasets need to be transferred between these endpoints?</a:t>
            </a:r>
          </a:p>
          <a:p>
            <a:pPr marL="0" indent="0">
              <a:buNone/>
            </a:pPr>
            <a:endParaRPr lang="en-US" sz="2700" dirty="0"/>
          </a:p>
          <a:p>
            <a:pPr marL="0" indent="0">
              <a:buNone/>
            </a:pPr>
            <a:r>
              <a:rPr lang="en-US" sz="2700" dirty="0"/>
              <a:t>(That is, what requirement do these data transfers address for your team’s research?</a:t>
            </a:r>
            <a:r>
              <a:rPr lang="en-US" dirty="0"/>
              <a:t>)</a:t>
            </a:r>
            <a:endParaRPr lang="en-US" sz="27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221181"/>
      </p:ext>
    </p:extLst>
  </p:cSld>
  <p:clrMapOvr>
    <a:masterClrMapping/>
  </p:clrMapOvr>
  <p:transition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Campus CI Questions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800" dirty="0"/>
              <a:t>What is the time window for transferring each such dataset?</a:t>
            </a:r>
          </a:p>
          <a:p>
            <a:pPr marL="0" indent="0">
              <a:buNone/>
            </a:pPr>
            <a:endParaRPr lang="en-US" sz="3800" dirty="0"/>
          </a:p>
          <a:p>
            <a:r>
              <a:rPr lang="en-US" sz="3800" dirty="0"/>
              <a:t>Why does each such dataset need to be transferred during that specific time window?</a:t>
            </a:r>
          </a:p>
          <a:p>
            <a:pPr marL="0" indent="0">
              <a:buNone/>
            </a:pPr>
            <a:endParaRPr lang="en-US" sz="3800" dirty="0"/>
          </a:p>
          <a:p>
            <a:pPr marL="0" indent="0">
              <a:buNone/>
            </a:pPr>
            <a:r>
              <a:rPr lang="en-US" sz="3800" dirty="0"/>
              <a:t>That is, what's the negative impact of the transfer taking</a:t>
            </a:r>
          </a:p>
          <a:p>
            <a:pPr marL="0" indent="0">
              <a:buNone/>
            </a:pPr>
            <a:r>
              <a:rPr lang="en-US" sz="3800" dirty="0"/>
              <a:t>(a) marginally longer and (b) much longer?</a:t>
            </a:r>
          </a:p>
          <a:p>
            <a:pPr marL="0" indent="0">
              <a:buNone/>
            </a:pPr>
            <a:endParaRPr lang="en-US" sz="3800" dirty="0"/>
          </a:p>
          <a:p>
            <a:r>
              <a:rPr lang="en-US" sz="3800" dirty="0"/>
              <a:t>How often do you expect to have such a data transfer need?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894446"/>
      </p:ext>
    </p:extLst>
  </p:cSld>
  <p:clrMapOvr>
    <a:masterClrMapping/>
  </p:clrMapOvr>
  <p:transition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733800"/>
            <a:ext cx="8001000" cy="190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6000" dirty="0">
                <a:latin typeface="Arial Black" panose="020B0A04020102020204" pitchFamily="34" charset="0"/>
              </a:rPr>
              <a:t>Thanks for your attention!</a:t>
            </a:r>
            <a:br>
              <a:rPr lang="en-US" sz="6000" dirty="0">
                <a:latin typeface="Arial Black" panose="020B0A04020102020204" pitchFamily="34" charset="0"/>
              </a:rPr>
            </a:br>
            <a:br>
              <a:rPr lang="en-US" sz="6000" dirty="0">
                <a:latin typeface="Arial Black" panose="020B0A04020102020204" pitchFamily="34" charset="0"/>
              </a:rPr>
            </a:br>
            <a:br>
              <a:rPr lang="en-US" sz="6000" dirty="0">
                <a:latin typeface="Arial Black" panose="020B0A04020102020204" pitchFamily="34" charset="0"/>
              </a:rPr>
            </a:br>
            <a:r>
              <a:rPr lang="en-US" sz="6000" dirty="0">
                <a:latin typeface="Arial Black" panose="020B0A04020102020204" pitchFamily="34" charset="0"/>
              </a:rPr>
              <a:t>Questions?</a:t>
            </a:r>
            <a:br>
              <a:rPr lang="en-US" sz="6000" dirty="0"/>
            </a:br>
            <a:r>
              <a:rPr lang="en-US" sz="3200" dirty="0"/>
              <a:t>hneeman@ou.edu</a:t>
            </a:r>
          </a:p>
        </p:txBody>
      </p:sp>
      <p:sp>
        <p:nvSpPr>
          <p:cNvPr id="80899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3217971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What’s a Metal?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077200" cy="4648200"/>
          </a:xfrm>
        </p:spPr>
        <p:txBody>
          <a:bodyPr/>
          <a:lstStyle/>
          <a:p>
            <a:r>
              <a:rPr lang="en-US" dirty="0"/>
              <a:t>To a chemist, “metals” have a very specific                chemical definition.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But, to an astronomer (especially a cosmologist),                 “metals” are anything that isn’t hydrogen or helium.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14901" y="4968749"/>
            <a:ext cx="35564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hlinkClick r:id="rId3"/>
              </a:rPr>
              <a:t>https://chem.libretexts.org/Courses/College_of_Marin/Marin%3A_CHEM_114_-_Introductory_Chemistry_(Daubenmire)/04%3A_Atoms_and_Elements/4.6%3A_Looking_for_Patterns%3A_The_Periodic_Law_and_the_Periodic_Table</a:t>
            </a:r>
            <a:endParaRPr lang="en-US" sz="800" dirty="0"/>
          </a:p>
        </p:txBody>
      </p:sp>
      <p:pic>
        <p:nvPicPr>
          <p:cNvPr id="1028" name="Picture 4" descr="http://user.astro.columbia.edu/~gbryan/Site/IGM_files/gas_density_z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1390" y="3695700"/>
            <a:ext cx="1441408" cy="1441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33873" y="5091859"/>
            <a:ext cx="35564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hlinkClick r:id="rId5"/>
              </a:rPr>
              <a:t>http://user.astro.columbia.edu/~gbryan/Site/IGM_files/gas_density_z0.png</a:t>
            </a:r>
            <a:endParaRPr lang="en-US" sz="80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6" name="Picture 2" descr="Sections of period table: Alkali metals, alkaline earth metals, transition metals, halogens, noble gases, lanthanide metals, actinide metals.">
            <a:extLst>
              <a:ext uri="{FF2B5EF4-FFF2-40B4-BE49-F238E27FC236}">
                <a16:creationId xmlns:a16="http://schemas.microsoft.com/office/drawing/2014/main" id="{16AD80E3-CAE5-4576-9E35-0DF3FE8858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2387" y="3900427"/>
            <a:ext cx="1920826" cy="1093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 ">
            <a:extLst>
              <a:ext uri="{FF2B5EF4-FFF2-40B4-BE49-F238E27FC236}">
                <a16:creationId xmlns:a16="http://schemas.microsoft.com/office/drawing/2014/main" id="{4B26D29D-5B7A-4CBB-A56E-63B673F480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722" y="1818741"/>
            <a:ext cx="4026800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3C0E07E0-9A7A-4ACE-B14A-7E96162CA30F}"/>
              </a:ext>
            </a:extLst>
          </p:cNvPr>
          <p:cNvSpPr/>
          <p:nvPr/>
        </p:nvSpPr>
        <p:spPr bwMode="auto">
          <a:xfrm>
            <a:off x="7984249" y="2063601"/>
            <a:ext cx="235179" cy="2386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38AFB19-A847-4982-8B05-73BCBE1B1321}"/>
              </a:ext>
            </a:extLst>
          </p:cNvPr>
          <p:cNvSpPr txBox="1"/>
          <p:nvPr/>
        </p:nvSpPr>
        <p:spPr>
          <a:xfrm>
            <a:off x="8001000" y="1998264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0D2C6B-2FF3-4642-ACAF-FC84A6623373}"/>
              </a:ext>
            </a:extLst>
          </p:cNvPr>
          <p:cNvSpPr/>
          <p:nvPr/>
        </p:nvSpPr>
        <p:spPr bwMode="auto">
          <a:xfrm>
            <a:off x="8471343" y="1829208"/>
            <a:ext cx="235179" cy="2386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6C238A6-F3C2-4C22-9474-851A36AAE987}"/>
              </a:ext>
            </a:extLst>
          </p:cNvPr>
          <p:cNvSpPr txBox="1"/>
          <p:nvPr/>
        </p:nvSpPr>
        <p:spPr>
          <a:xfrm>
            <a:off x="8354890" y="1763871"/>
            <a:ext cx="532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C1DB9B9-E6BA-4009-BFD6-C8B5575F1049}"/>
              </a:ext>
            </a:extLst>
          </p:cNvPr>
          <p:cNvSpPr txBox="1"/>
          <p:nvPr/>
        </p:nvSpPr>
        <p:spPr>
          <a:xfrm>
            <a:off x="4679722" y="1763871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308103816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35063"/>
            <a:ext cx="7924800" cy="4884737"/>
          </a:xfrm>
        </p:spPr>
        <p:txBody>
          <a:bodyPr/>
          <a:lstStyle/>
          <a:p>
            <a:r>
              <a:rPr lang="en-US" dirty="0"/>
              <a:t>What happens if you put a mathematician, a psychologist and a movie producer into a room and ask them to discuss projection?</a:t>
            </a:r>
          </a:p>
          <a:p>
            <a:pPr lvl="1"/>
            <a:r>
              <a:rPr lang="en-US" dirty="0"/>
              <a:t>What does “projection” mean to a mathematician?</a:t>
            </a:r>
          </a:p>
          <a:p>
            <a:pPr lvl="1"/>
            <a:r>
              <a:rPr lang="en-US" dirty="0"/>
              <a:t>What does “projection” mean to a psychologist?</a:t>
            </a:r>
          </a:p>
          <a:p>
            <a:pPr lvl="1"/>
            <a:r>
              <a:rPr lang="en-US" dirty="0"/>
              <a:t>What does “projection” mean to a movie producer?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 key skill that you’ll develop by experience:</a:t>
            </a:r>
          </a:p>
          <a:p>
            <a:pPr marL="0" indent="0">
              <a:buNone/>
            </a:pPr>
            <a:r>
              <a:rPr lang="en-US" dirty="0"/>
              <a:t>How to tell when people are talking past each other by using the same word to mean different things, or vice versa.</a:t>
            </a:r>
          </a:p>
          <a:p>
            <a:pPr marL="0" indent="0">
              <a:buNone/>
            </a:pPr>
            <a:r>
              <a:rPr lang="en-US" dirty="0"/>
              <a:t>Example: “Who’s on first?” comedy routine: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https://www.youtube.com/watch?v=sShMA85pv8M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27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243068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PWI" val="9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NBP" val="1"/>
  <p:tag name="BSN" val="1"/>
  <p:tag name="SVT" val="TRUE"/>
  <p:tag name="CVB" val="1"/>
  <p:tag name="SPT" val="FALSE"/>
  <p:tag name="CII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6"/>
  <p:tag name="NBP" val="1"/>
  <p:tag name="BSN" val="56"/>
  <p:tag name="SVT" val="TRUE"/>
  <p:tag name="CVB" val="56"/>
  <p:tag name="SPT" val="FALSE"/>
  <p:tag name="CII" val="5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6"/>
  <p:tag name="NBP" val="1"/>
  <p:tag name="BSN" val="56"/>
  <p:tag name="SVT" val="TRUE"/>
  <p:tag name="CVB" val="56"/>
  <p:tag name="SPT" val="FALSE"/>
  <p:tag name="CII" val="5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27436</TotalTime>
  <Words>5512</Words>
  <Application>Microsoft Office PowerPoint</Application>
  <PresentationFormat>On-screen Show (4:3)</PresentationFormat>
  <Paragraphs>694</Paragraphs>
  <Slides>72</Slides>
  <Notes>59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8" baseType="lpstr">
      <vt:lpstr>Arial Black</vt:lpstr>
      <vt:lpstr>Courier New</vt:lpstr>
      <vt:lpstr>Tahoma</vt:lpstr>
      <vt:lpstr>Times New Roman</vt:lpstr>
      <vt:lpstr>Wingdings</vt:lpstr>
      <vt:lpstr>Blends</vt:lpstr>
      <vt:lpstr>Effective Communication</vt:lpstr>
      <vt:lpstr>Outline</vt:lpstr>
      <vt:lpstr>PowerPoint Presentation</vt:lpstr>
      <vt:lpstr>Is Oxygen a Metal?</vt:lpstr>
      <vt:lpstr>Oxygen in Real Life</vt:lpstr>
      <vt:lpstr>Oxygen in Astronomy</vt:lpstr>
      <vt:lpstr>Planets etc</vt:lpstr>
      <vt:lpstr>So What’s a Metal?</vt:lpstr>
      <vt:lpstr>Projection</vt:lpstr>
      <vt:lpstr>What Are Fluids?</vt:lpstr>
      <vt:lpstr>What Are Fluids? (cont’d)</vt:lpstr>
      <vt:lpstr>Database</vt:lpstr>
      <vt:lpstr>Data vs Metadata</vt:lpstr>
      <vt:lpstr>Scale</vt:lpstr>
      <vt:lpstr>Science vs Engineering</vt:lpstr>
      <vt:lpstr>CS or IT?</vt:lpstr>
      <vt:lpstr>Is Simulated Data Actually Data?</vt:lpstr>
      <vt:lpstr>Do They Know What You Know?</vt:lpstr>
      <vt:lpstr>Exercise</vt:lpstr>
      <vt:lpstr>Enterprise IT vs Research Computing: Natural Enemies, or Natural Allies?</vt:lpstr>
      <vt:lpstr>Enterprise IT &amp; Research Computing</vt:lpstr>
      <vt:lpstr>Enterprise IT Example</vt:lpstr>
      <vt:lpstr>Enterprise vs Research: Incentives</vt:lpstr>
      <vt:lpstr>Enterprise vs Research: How to Resolve?</vt:lpstr>
      <vt:lpstr>How Much Failure is Normal?</vt:lpstr>
      <vt:lpstr>Implications for IT</vt:lpstr>
      <vt:lpstr>Research is the Enterprise Testbed</vt:lpstr>
      <vt:lpstr>The Mindset Gap</vt:lpstr>
      <vt:lpstr>The Mindset Gap</vt:lpstr>
      <vt:lpstr>Mental Distance</vt:lpstr>
      <vt:lpstr>What’s the Cost of Storage?</vt:lpstr>
      <vt:lpstr>Why Else is Using Research Computing Hard?</vt:lpstr>
      <vt:lpstr>Why Are Researchers “That Way”?</vt:lpstr>
      <vt:lpstr>Researcher Types</vt:lpstr>
      <vt:lpstr>What Are Faculty Rewarded For?</vt:lpstr>
      <vt:lpstr>Tenure-Track (Not Yet Tenured) Faculty</vt:lpstr>
      <vt:lpstr>Tenured Faculty</vt:lpstr>
      <vt:lpstr>Research Faculty (Non-Tenure-Track)</vt:lpstr>
      <vt:lpstr>Postdocs</vt:lpstr>
      <vt:lpstr>Students</vt:lpstr>
      <vt:lpstr>Research Funding</vt:lpstr>
      <vt:lpstr>Academic Research Funding Model</vt:lpstr>
      <vt:lpstr>Probability of Success #1</vt:lpstr>
      <vt:lpstr>Probability of Success #2</vt:lpstr>
      <vt:lpstr>Research Computing Funding Models</vt:lpstr>
      <vt:lpstr>How Should Faculty Spend Their Time?</vt:lpstr>
      <vt:lpstr>Things to Say to a Researcher</vt:lpstr>
      <vt:lpstr>Cost</vt:lpstr>
      <vt:lpstr>Control</vt:lpstr>
      <vt:lpstr>Administration</vt:lpstr>
      <vt:lpstr>PowerPoint Presentation</vt:lpstr>
      <vt:lpstr>Where are the CDS&amp;E Researchers?</vt:lpstr>
      <vt:lpstr>Keywords to Look For</vt:lpstr>
      <vt:lpstr>Contact Them!</vt:lpstr>
      <vt:lpstr>Go to New Faculty Meet-n-Greets</vt:lpstr>
      <vt:lpstr>Visit Them!</vt:lpstr>
      <vt:lpstr>Exercise</vt:lpstr>
      <vt:lpstr>Thanks for your attention!   Questions? hneeman@ou.edu</vt:lpstr>
      <vt:lpstr>PowerPoint Presentation</vt:lpstr>
      <vt:lpstr>Specific, Open-Ended Questions</vt:lpstr>
      <vt:lpstr>Questions cont’d</vt:lpstr>
      <vt:lpstr>PowerPoint Presentation</vt:lpstr>
      <vt:lpstr>Know Their Research</vt:lpstr>
      <vt:lpstr>Equipment Proposal Questions #1</vt:lpstr>
      <vt:lpstr>Equipment Proposal Questions #2</vt:lpstr>
      <vt:lpstr>MRI/CRI for HPC Cluster Questions #1</vt:lpstr>
      <vt:lpstr>MRI/CRI for HPC Cluster Questions #2</vt:lpstr>
      <vt:lpstr>MRI/CRI for Storage Questions</vt:lpstr>
      <vt:lpstr>Campus CI Questions #1</vt:lpstr>
      <vt:lpstr>Campus CI Questions #2</vt:lpstr>
      <vt:lpstr>Campus CI Questions #3</vt:lpstr>
      <vt:lpstr>Thanks for your attention!   Questions? hneeman@ou.edu</vt:lpstr>
    </vt:vector>
  </TitlesOfParts>
  <Company>University of Oklahoma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Residency 2019: Workshop Overview</dc:title>
  <dc:creator>Henry Neeman</dc:creator>
  <cp:lastModifiedBy>Neeman, Henry J.</cp:lastModifiedBy>
  <cp:revision>821</cp:revision>
  <cp:lastPrinted>1601-01-01T00:00:00Z</cp:lastPrinted>
  <dcterms:created xsi:type="dcterms:W3CDTF">2001-08-18T12:37:15Z</dcterms:created>
  <dcterms:modified xsi:type="dcterms:W3CDTF">2022-06-27T03:31:09Z</dcterms:modified>
</cp:coreProperties>
</file>