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3"/>
  </p:notesMasterIdLst>
  <p:handoutMasterIdLst>
    <p:handoutMasterId r:id="rId54"/>
  </p:handoutMasterIdLst>
  <p:sldIdLst>
    <p:sldId id="256" r:id="rId2"/>
    <p:sldId id="310" r:id="rId3"/>
    <p:sldId id="257" r:id="rId4"/>
    <p:sldId id="259" r:id="rId5"/>
    <p:sldId id="261" r:id="rId6"/>
    <p:sldId id="260" r:id="rId7"/>
    <p:sldId id="258" r:id="rId8"/>
    <p:sldId id="287" r:id="rId9"/>
    <p:sldId id="262" r:id="rId10"/>
    <p:sldId id="263" r:id="rId11"/>
    <p:sldId id="265" r:id="rId12"/>
    <p:sldId id="267" r:id="rId13"/>
    <p:sldId id="264" r:id="rId14"/>
    <p:sldId id="266" r:id="rId15"/>
    <p:sldId id="288" r:id="rId16"/>
    <p:sldId id="270" r:id="rId17"/>
    <p:sldId id="271" r:id="rId18"/>
    <p:sldId id="272" r:id="rId19"/>
    <p:sldId id="273" r:id="rId20"/>
    <p:sldId id="274" r:id="rId21"/>
    <p:sldId id="275" r:id="rId22"/>
    <p:sldId id="276" r:id="rId23"/>
    <p:sldId id="289" r:id="rId24"/>
    <p:sldId id="278" r:id="rId25"/>
    <p:sldId id="279" r:id="rId26"/>
    <p:sldId id="280" r:id="rId27"/>
    <p:sldId id="281" r:id="rId28"/>
    <p:sldId id="282" r:id="rId29"/>
    <p:sldId id="283" r:id="rId30"/>
    <p:sldId id="284" r:id="rId31"/>
    <p:sldId id="290" r:id="rId32"/>
    <p:sldId id="286" r:id="rId33"/>
    <p:sldId id="291" r:id="rId34"/>
    <p:sldId id="292" r:id="rId35"/>
    <p:sldId id="293" r:id="rId36"/>
    <p:sldId id="294" r:id="rId37"/>
    <p:sldId id="295" r:id="rId38"/>
    <p:sldId id="296" r:id="rId39"/>
    <p:sldId id="297" r:id="rId40"/>
    <p:sldId id="301" r:id="rId41"/>
    <p:sldId id="298" r:id="rId42"/>
    <p:sldId id="299" r:id="rId43"/>
    <p:sldId id="300" r:id="rId44"/>
    <p:sldId id="302" r:id="rId45"/>
    <p:sldId id="311" r:id="rId46"/>
    <p:sldId id="312" r:id="rId47"/>
    <p:sldId id="313" r:id="rId48"/>
    <p:sldId id="306" r:id="rId49"/>
    <p:sldId id="307" r:id="rId50"/>
    <p:sldId id="308" r:id="rId51"/>
    <p:sldId id="30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77"/>
    <p:restoredTop sz="96327"/>
  </p:normalViewPr>
  <p:slideViewPr>
    <p:cSldViewPr snapToGrid="0" snapToObjects="1">
      <p:cViewPr varScale="1">
        <p:scale>
          <a:sx n="109" d="100"/>
          <a:sy n="109" d="100"/>
        </p:scale>
        <p:origin x="120" y="2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2" d="100"/>
          <a:sy n="112" d="100"/>
        </p:scale>
        <p:origin x="36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7F17BA-058B-F848-B184-4EC87368E4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571070D-2CAB-F24F-9EA8-F2F9B0CC6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B0541-0E19-3140-A75D-83F0091FD087}" type="datetimeFigureOut">
              <a:rPr lang="en-US" smtClean="0"/>
              <a:t>6/27/2022</a:t>
            </a:fld>
            <a:endParaRPr lang="en-US"/>
          </a:p>
        </p:txBody>
      </p:sp>
      <p:sp>
        <p:nvSpPr>
          <p:cNvPr id="4" name="Footer Placeholder 3">
            <a:extLst>
              <a:ext uri="{FF2B5EF4-FFF2-40B4-BE49-F238E27FC236}">
                <a16:creationId xmlns:a16="http://schemas.microsoft.com/office/drawing/2014/main" id="{38684A8B-F9AA-BE4C-AED6-C472EDCC97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488501-5C1D-424B-9FA0-018D42C28D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CAB201-4CB2-A14C-A362-013C9301991E}" type="slidenum">
              <a:rPr lang="en-US" smtClean="0"/>
              <a:t>‹#›</a:t>
            </a:fld>
            <a:endParaRPr lang="en-US"/>
          </a:p>
        </p:txBody>
      </p:sp>
      <p:pic>
        <p:nvPicPr>
          <p:cNvPr id="7" name="Picture 6">
            <a:extLst>
              <a:ext uri="{FF2B5EF4-FFF2-40B4-BE49-F238E27FC236}">
                <a16:creationId xmlns:a16="http://schemas.microsoft.com/office/drawing/2014/main" id="{5A13915B-38F1-BD42-9395-3BB3E674A240}"/>
              </a:ext>
            </a:extLst>
          </p:cNvPr>
          <p:cNvPicPr>
            <a:picLocks noChangeAspect="1"/>
          </p:cNvPicPr>
          <p:nvPr/>
        </p:nvPicPr>
        <p:blipFill>
          <a:blip r:embed="rId2"/>
          <a:stretch>
            <a:fillRect/>
          </a:stretch>
        </p:blipFill>
        <p:spPr>
          <a:xfrm>
            <a:off x="2322989" y="8685213"/>
            <a:ext cx="2210435" cy="439831"/>
          </a:xfrm>
          <a:prstGeom prst="rect">
            <a:avLst/>
          </a:prstGeom>
        </p:spPr>
      </p:pic>
    </p:spTree>
    <p:extLst>
      <p:ext uri="{BB962C8B-B14F-4D97-AF65-F5344CB8AC3E}">
        <p14:creationId xmlns:p14="http://schemas.microsoft.com/office/powerpoint/2010/main" val="62872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6759A-F17A-D54D-8D7A-CB146702B30D}"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E7691-A93E-264A-93A6-CD1131F7356E}" type="slidenum">
              <a:rPr lang="en-US" smtClean="0"/>
              <a:t>‹#›</a:t>
            </a:fld>
            <a:endParaRPr lang="en-US"/>
          </a:p>
        </p:txBody>
      </p:sp>
    </p:spTree>
    <p:extLst>
      <p:ext uri="{BB962C8B-B14F-4D97-AF65-F5344CB8AC3E}">
        <p14:creationId xmlns:p14="http://schemas.microsoft.com/office/powerpoint/2010/main" val="3785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999271-A573-1E42-984E-4EB780E50D5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321DBF-325B-3546-BAAF-4F6E3B3181FF}" type="slidenum">
              <a:rPr lang="en-US" smtClean="0"/>
              <a:pPr/>
              <a:t>‹#›</a:t>
            </a:fld>
            <a:endParaRPr lang="en-US"/>
          </a:p>
        </p:txBody>
      </p:sp>
    </p:spTree>
    <p:extLst>
      <p:ext uri="{BB962C8B-B14F-4D97-AF65-F5344CB8AC3E}">
        <p14:creationId xmlns:p14="http://schemas.microsoft.com/office/powerpoint/2010/main" val="169360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9271-A573-1E42-984E-4EB780E50D5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189974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9271-A573-1E42-984E-4EB780E50D5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27269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9271-A573-1E42-984E-4EB780E50D5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168536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25236"/>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999271-A573-1E42-984E-4EB780E50D5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61107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079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079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999271-A573-1E42-984E-4EB780E50D50}"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106144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30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30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999271-A573-1E42-984E-4EB780E50D50}" type="datetimeFigureOut">
              <a:rPr lang="en-US" smtClean="0"/>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60285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999271-A573-1E42-984E-4EB780E50D50}"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35689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99271-A573-1E42-984E-4EB780E50D50}" type="datetimeFigureOut">
              <a:rPr lang="en-US" smtClean="0"/>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40855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999271-A573-1E42-984E-4EB780E50D50}"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110407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999271-A573-1E42-984E-4EB780E50D50}"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197561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631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31387" y="6356349"/>
            <a:ext cx="8174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6/27/2022</a:t>
            </a:fld>
            <a:endParaRPr lang="en-US" dirty="0"/>
          </a:p>
        </p:txBody>
      </p:sp>
      <p:sp>
        <p:nvSpPr>
          <p:cNvPr id="5" name="Footer Placeholder 4"/>
          <p:cNvSpPr>
            <a:spLocks noGrp="1"/>
          </p:cNvSpPr>
          <p:nvPr>
            <p:ph type="ftr" sz="quarter" idx="3"/>
          </p:nvPr>
        </p:nvSpPr>
        <p:spPr>
          <a:xfrm>
            <a:off x="412230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6829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21DBF-325B-3546-BAAF-4F6E3B3181FF}" type="slidenum">
              <a:rPr lang="en-US" smtClean="0"/>
              <a:pPr/>
              <a:t>‹#›</a:t>
            </a:fld>
            <a:endParaRPr lang="en-US"/>
          </a:p>
        </p:txBody>
      </p:sp>
      <p:pic>
        <p:nvPicPr>
          <p:cNvPr id="10" name="Picture 9" descr="Untitled.png" title="Be Boulder."/>
          <p:cNvPicPr>
            <a:picLocks noChangeAspect="1"/>
          </p:cNvPicPr>
          <p:nvPr userDrawn="1"/>
        </p:nvPicPr>
        <p:blipFill rotWithShape="1">
          <a:blip r:embed="rId13">
            <a:extLst>
              <a:ext uri="{28A0092B-C50C-407E-A947-70E740481C1C}">
                <a14:useLocalDpi xmlns:a14="http://schemas.microsoft.com/office/drawing/2010/main" val="0"/>
              </a:ext>
            </a:extLst>
          </a:blip>
          <a:srcRect b="47289"/>
          <a:stretch/>
        </p:blipFill>
        <p:spPr>
          <a:xfrm>
            <a:off x="9293520" y="6188959"/>
            <a:ext cx="2517480" cy="443402"/>
          </a:xfrm>
          <a:prstGeom prst="rect">
            <a:avLst/>
          </a:prstGeom>
        </p:spPr>
      </p:pic>
      <p:cxnSp>
        <p:nvCxnSpPr>
          <p:cNvPr id="11" name="Straight Connector 10"/>
          <p:cNvCxnSpPr/>
          <p:nvPr userDrawn="1"/>
        </p:nvCxnSpPr>
        <p:spPr>
          <a:xfrm flipV="1">
            <a:off x="457200" y="6081713"/>
            <a:ext cx="11277600" cy="1428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59A83AEC-E08D-C149-BA3E-08E40DD1B496}"/>
              </a:ext>
            </a:extLst>
          </p:cNvPr>
          <p:cNvPicPr>
            <a:picLocks noChangeAspect="1"/>
          </p:cNvPicPr>
          <p:nvPr userDrawn="1"/>
        </p:nvPicPr>
        <p:blipFill>
          <a:blip r:embed="rId14"/>
          <a:stretch>
            <a:fillRect/>
          </a:stretch>
        </p:blipFill>
        <p:spPr>
          <a:xfrm>
            <a:off x="494348" y="6188959"/>
            <a:ext cx="2210435" cy="439831"/>
          </a:xfrm>
          <a:prstGeom prst="rect">
            <a:avLst/>
          </a:prstGeom>
        </p:spPr>
      </p:pic>
    </p:spTree>
    <p:extLst>
      <p:ext uri="{BB962C8B-B14F-4D97-AF65-F5344CB8AC3E}">
        <p14:creationId xmlns:p14="http://schemas.microsoft.com/office/powerpoint/2010/main" val="9421723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wyo.edu/comdis/faculty-staff/krueger.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doi.org/10.1145/3332186.333222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pactranz.com/the-translator-skillse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15" y="0"/>
            <a:ext cx="12557879" cy="6864974"/>
          </a:xfrm>
          <a:prstGeom prst="rect">
            <a:avLst/>
          </a:prstGeom>
        </p:spPr>
      </p:pic>
      <p:sp>
        <p:nvSpPr>
          <p:cNvPr id="2" name="Title 1"/>
          <p:cNvSpPr>
            <a:spLocks noGrp="1"/>
          </p:cNvSpPr>
          <p:nvPr>
            <p:ph type="ctrTitle"/>
          </p:nvPr>
        </p:nvSpPr>
        <p:spPr>
          <a:xfrm>
            <a:off x="1524000" y="2092569"/>
            <a:ext cx="9144000" cy="1045486"/>
          </a:xfrm>
          <a:solidFill>
            <a:schemeClr val="tx1">
              <a:lumMod val="75000"/>
              <a:lumOff val="25000"/>
            </a:schemeClr>
          </a:solidFill>
          <a:effectLst/>
        </p:spPr>
        <p:txBody>
          <a:bodyPr/>
          <a:lstStyle/>
          <a:p>
            <a:r>
              <a:rPr lang="en-US" dirty="0">
                <a:solidFill>
                  <a:schemeClr val="bg1"/>
                </a:solidFill>
              </a:rPr>
              <a:t>CI User Support</a:t>
            </a:r>
          </a:p>
        </p:txBody>
      </p:sp>
      <p:sp>
        <p:nvSpPr>
          <p:cNvPr id="3" name="Subtitle 2"/>
          <p:cNvSpPr>
            <a:spLocks noGrp="1"/>
          </p:cNvSpPr>
          <p:nvPr>
            <p:ph type="subTitle" idx="1"/>
          </p:nvPr>
        </p:nvSpPr>
        <p:spPr>
          <a:xfrm>
            <a:off x="1524000" y="3138055"/>
            <a:ext cx="9144000" cy="1494271"/>
          </a:xfrm>
          <a:solidFill>
            <a:schemeClr val="tx1">
              <a:lumMod val="75000"/>
              <a:lumOff val="25000"/>
            </a:schemeClr>
          </a:solidFill>
        </p:spPr>
        <p:txBody>
          <a:bodyPr>
            <a:normAutofit lnSpcReduction="10000"/>
          </a:bodyPr>
          <a:lstStyle/>
          <a:p>
            <a:r>
              <a:rPr lang="en-US" sz="3200" b="1" dirty="0">
                <a:solidFill>
                  <a:schemeClr val="bg1"/>
                </a:solidFill>
                <a:effectLst>
                  <a:glow rad="457200">
                    <a:schemeClr val="tx1">
                      <a:lumMod val="95000"/>
                      <a:lumOff val="5000"/>
                      <a:alpha val="27000"/>
                    </a:schemeClr>
                  </a:glow>
                </a:effectLst>
              </a:rPr>
              <a:t>Dylan Perkins</a:t>
            </a:r>
          </a:p>
          <a:p>
            <a:r>
              <a:rPr lang="en-US" sz="3200" b="1" dirty="0">
                <a:solidFill>
                  <a:schemeClr val="bg1"/>
                </a:solidFill>
                <a:effectLst>
                  <a:glow rad="457200">
                    <a:schemeClr val="tx1">
                      <a:lumMod val="95000"/>
                      <a:lumOff val="5000"/>
                      <a:alpha val="27000"/>
                    </a:schemeClr>
                  </a:glow>
                </a:effectLst>
              </a:rPr>
              <a:t>Associate Director of User Services, Research Computing</a:t>
            </a:r>
          </a:p>
        </p:txBody>
      </p:sp>
    </p:spTree>
    <p:extLst>
      <p:ext uri="{BB962C8B-B14F-4D97-AF65-F5344CB8AC3E}">
        <p14:creationId xmlns:p14="http://schemas.microsoft.com/office/powerpoint/2010/main" val="95320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1975-2D1E-AD58-2451-85A6783E93FC}"/>
              </a:ext>
            </a:extLst>
          </p:cNvPr>
          <p:cNvSpPr>
            <a:spLocks noGrp="1"/>
          </p:cNvSpPr>
          <p:nvPr>
            <p:ph type="title"/>
          </p:nvPr>
        </p:nvSpPr>
        <p:spPr/>
        <p:txBody>
          <a:bodyPr/>
          <a:lstStyle/>
          <a:p>
            <a:r>
              <a:rPr lang="en-US" dirty="0"/>
              <a:t>Translator example</a:t>
            </a:r>
          </a:p>
        </p:txBody>
      </p:sp>
      <p:sp>
        <p:nvSpPr>
          <p:cNvPr id="3" name="Content Placeholder 2">
            <a:extLst>
              <a:ext uri="{FF2B5EF4-FFF2-40B4-BE49-F238E27FC236}">
                <a16:creationId xmlns:a16="http://schemas.microsoft.com/office/drawing/2014/main" id="{97340920-8B57-F064-A010-1B8C16102F6C}"/>
              </a:ext>
            </a:extLst>
          </p:cNvPr>
          <p:cNvSpPr>
            <a:spLocks noGrp="1"/>
          </p:cNvSpPr>
          <p:nvPr>
            <p:ph idx="1"/>
          </p:nvPr>
        </p:nvSpPr>
        <p:spPr>
          <a:xfrm>
            <a:off x="838200" y="1825625"/>
            <a:ext cx="10515600" cy="1415415"/>
          </a:xfrm>
        </p:spPr>
        <p:txBody>
          <a:bodyPr/>
          <a:lstStyle/>
          <a:p>
            <a:r>
              <a:rPr lang="en-US" dirty="0"/>
              <a:t>A statement from a real researcher’s website:</a:t>
            </a:r>
          </a:p>
          <a:p>
            <a:pPr lvl="1"/>
            <a:r>
              <a:rPr lang="en-US" dirty="0"/>
              <a:t>“The purpose of the proposed study is to explore word identification of misarticulated words by children with SSD.” </a:t>
            </a:r>
          </a:p>
        </p:txBody>
      </p:sp>
      <p:sp>
        <p:nvSpPr>
          <p:cNvPr id="4" name="Content Placeholder 2">
            <a:extLst>
              <a:ext uri="{FF2B5EF4-FFF2-40B4-BE49-F238E27FC236}">
                <a16:creationId xmlns:a16="http://schemas.microsoft.com/office/drawing/2014/main" id="{23E12131-92FC-2AB6-F23F-75DD820663A0}"/>
              </a:ext>
            </a:extLst>
          </p:cNvPr>
          <p:cNvSpPr txBox="1">
            <a:spLocks/>
          </p:cNvSpPr>
          <p:nvPr/>
        </p:nvSpPr>
        <p:spPr>
          <a:xfrm>
            <a:off x="838200" y="3054985"/>
            <a:ext cx="10515600" cy="1415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CI professional might pick out the acronym ‘SSD’ and assume that the researcher is wanting to use fast storage in a high I/O workflow. </a:t>
            </a:r>
          </a:p>
        </p:txBody>
      </p:sp>
      <p:sp>
        <p:nvSpPr>
          <p:cNvPr id="5" name="Content Placeholder 2">
            <a:extLst>
              <a:ext uri="{FF2B5EF4-FFF2-40B4-BE49-F238E27FC236}">
                <a16:creationId xmlns:a16="http://schemas.microsoft.com/office/drawing/2014/main" id="{4A74B95E-23D8-781E-5CA3-4C77698E049A}"/>
              </a:ext>
            </a:extLst>
          </p:cNvPr>
          <p:cNvSpPr txBox="1">
            <a:spLocks/>
          </p:cNvSpPr>
          <p:nvPr/>
        </p:nvSpPr>
        <p:spPr>
          <a:xfrm>
            <a:off x="838200" y="4396105"/>
            <a:ext cx="10515600" cy="1415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Upon further reading, this researcher is a speech language pathologist, and to them ‘SSD’ means Speech Sound Disorders. </a:t>
            </a:r>
            <a:br>
              <a:rPr lang="en-US" dirty="0"/>
            </a:br>
            <a:r>
              <a:rPr lang="en-US" dirty="0">
                <a:hlinkClick r:id="rId2"/>
              </a:rPr>
              <a:t>http://www.uwyo.edu/comdis/faculty-staff/krueger.html</a:t>
            </a:r>
            <a:r>
              <a:rPr lang="en-US" dirty="0"/>
              <a:t>  </a:t>
            </a:r>
          </a:p>
        </p:txBody>
      </p:sp>
    </p:spTree>
    <p:extLst>
      <p:ext uri="{BB962C8B-B14F-4D97-AF65-F5344CB8AC3E}">
        <p14:creationId xmlns:p14="http://schemas.microsoft.com/office/powerpoint/2010/main" val="152069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1975-2D1E-AD58-2451-85A6783E93FC}"/>
              </a:ext>
            </a:extLst>
          </p:cNvPr>
          <p:cNvSpPr>
            <a:spLocks noGrp="1"/>
          </p:cNvSpPr>
          <p:nvPr>
            <p:ph type="title"/>
          </p:nvPr>
        </p:nvSpPr>
        <p:spPr/>
        <p:txBody>
          <a:bodyPr/>
          <a:lstStyle/>
          <a:p>
            <a:r>
              <a:rPr lang="en-US" dirty="0"/>
              <a:t>Translator example Vise Versa</a:t>
            </a:r>
          </a:p>
        </p:txBody>
      </p:sp>
      <p:sp>
        <p:nvSpPr>
          <p:cNvPr id="3" name="Content Placeholder 2">
            <a:extLst>
              <a:ext uri="{FF2B5EF4-FFF2-40B4-BE49-F238E27FC236}">
                <a16:creationId xmlns:a16="http://schemas.microsoft.com/office/drawing/2014/main" id="{97340920-8B57-F064-A010-1B8C16102F6C}"/>
              </a:ext>
            </a:extLst>
          </p:cNvPr>
          <p:cNvSpPr>
            <a:spLocks noGrp="1"/>
          </p:cNvSpPr>
          <p:nvPr>
            <p:ph idx="1"/>
          </p:nvPr>
        </p:nvSpPr>
        <p:spPr>
          <a:xfrm>
            <a:off x="838200" y="1825625"/>
            <a:ext cx="10515600" cy="1415415"/>
          </a:xfrm>
        </p:spPr>
        <p:txBody>
          <a:bodyPr>
            <a:normAutofit lnSpcReduction="10000"/>
          </a:bodyPr>
          <a:lstStyle/>
          <a:p>
            <a:r>
              <a:rPr lang="en-US" dirty="0"/>
              <a:t>Scenario:</a:t>
            </a:r>
          </a:p>
          <a:p>
            <a:pPr lvl="1"/>
            <a:r>
              <a:rPr lang="en-US" dirty="0"/>
              <a:t>An HPC Software Manager might recommend to the User Support personnel that a researcher should use Singularity to accomplish their work.  </a:t>
            </a:r>
          </a:p>
        </p:txBody>
      </p:sp>
      <p:sp>
        <p:nvSpPr>
          <p:cNvPr id="4" name="Content Placeholder 2">
            <a:extLst>
              <a:ext uri="{FF2B5EF4-FFF2-40B4-BE49-F238E27FC236}">
                <a16:creationId xmlns:a16="http://schemas.microsoft.com/office/drawing/2014/main" id="{23E12131-92FC-2AB6-F23F-75DD820663A0}"/>
              </a:ext>
            </a:extLst>
          </p:cNvPr>
          <p:cNvSpPr txBox="1">
            <a:spLocks/>
          </p:cNvSpPr>
          <p:nvPr/>
        </p:nvSpPr>
        <p:spPr>
          <a:xfrm>
            <a:off x="838200" y="3105785"/>
            <a:ext cx="10515600" cy="1415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 some researchers ‘Singularity’ might mean something referring to general relativity or other concept that does not mean a software container</a:t>
            </a:r>
          </a:p>
        </p:txBody>
      </p:sp>
      <p:sp>
        <p:nvSpPr>
          <p:cNvPr id="5" name="Content Placeholder 2">
            <a:extLst>
              <a:ext uri="{FF2B5EF4-FFF2-40B4-BE49-F238E27FC236}">
                <a16:creationId xmlns:a16="http://schemas.microsoft.com/office/drawing/2014/main" id="{4A74B95E-23D8-781E-5CA3-4C77698E049A}"/>
              </a:ext>
            </a:extLst>
          </p:cNvPr>
          <p:cNvSpPr txBox="1">
            <a:spLocks/>
          </p:cNvSpPr>
          <p:nvPr/>
        </p:nvSpPr>
        <p:spPr>
          <a:xfrm>
            <a:off x="838200" y="4426585"/>
            <a:ext cx="10515600" cy="1415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choose how the User Support professional should assist the researcher, given this complex concept?</a:t>
            </a:r>
          </a:p>
        </p:txBody>
      </p:sp>
    </p:spTree>
    <p:extLst>
      <p:ext uri="{BB962C8B-B14F-4D97-AF65-F5344CB8AC3E}">
        <p14:creationId xmlns:p14="http://schemas.microsoft.com/office/powerpoint/2010/main" val="206667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24FE-E64B-DA01-36C6-D465C883F2EA}"/>
              </a:ext>
            </a:extLst>
          </p:cNvPr>
          <p:cNvSpPr>
            <a:spLocks noGrp="1"/>
          </p:cNvSpPr>
          <p:nvPr>
            <p:ph type="title"/>
          </p:nvPr>
        </p:nvSpPr>
        <p:spPr/>
        <p:txBody>
          <a:bodyPr/>
          <a:lstStyle/>
          <a:p>
            <a:r>
              <a:rPr lang="en-US" dirty="0"/>
              <a:t>Background and Cultural Differences</a:t>
            </a:r>
          </a:p>
        </p:txBody>
      </p:sp>
      <p:sp>
        <p:nvSpPr>
          <p:cNvPr id="3" name="Content Placeholder 2">
            <a:extLst>
              <a:ext uri="{FF2B5EF4-FFF2-40B4-BE49-F238E27FC236}">
                <a16:creationId xmlns:a16="http://schemas.microsoft.com/office/drawing/2014/main" id="{4DF7EC05-754E-B2BD-AADF-430534DC3E31}"/>
              </a:ext>
            </a:extLst>
          </p:cNvPr>
          <p:cNvSpPr>
            <a:spLocks noGrp="1"/>
          </p:cNvSpPr>
          <p:nvPr>
            <p:ph idx="1"/>
          </p:nvPr>
        </p:nvSpPr>
        <p:spPr/>
        <p:txBody>
          <a:bodyPr/>
          <a:lstStyle/>
          <a:p>
            <a:r>
              <a:rPr lang="en-US" dirty="0"/>
              <a:t>CI User Support should also attempt to be mindful of the backgrounds or cultures of the researchers they work with. </a:t>
            </a:r>
          </a:p>
          <a:p>
            <a:pPr lvl="1"/>
            <a:r>
              <a:rPr lang="en-US" dirty="0"/>
              <a:t>Not all research disciplines are as open as others in sharing ideas</a:t>
            </a:r>
          </a:p>
          <a:p>
            <a:pPr lvl="1"/>
            <a:r>
              <a:rPr lang="en-US" dirty="0"/>
              <a:t>Personalities differ</a:t>
            </a:r>
          </a:p>
          <a:p>
            <a:pPr lvl="1"/>
            <a:r>
              <a:rPr lang="en-US" dirty="0"/>
              <a:t>Primary and secondary languages</a:t>
            </a:r>
          </a:p>
          <a:p>
            <a:pPr lvl="1"/>
            <a:r>
              <a:rPr lang="en-US" dirty="0"/>
              <a:t>Cultural background may also impede communication </a:t>
            </a:r>
          </a:p>
        </p:txBody>
      </p:sp>
    </p:spTree>
    <p:extLst>
      <p:ext uri="{BB962C8B-B14F-4D97-AF65-F5344CB8AC3E}">
        <p14:creationId xmlns:p14="http://schemas.microsoft.com/office/powerpoint/2010/main" val="410874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FE54-0008-F21A-F92A-7719E0E49450}"/>
              </a:ext>
            </a:extLst>
          </p:cNvPr>
          <p:cNvSpPr>
            <a:spLocks noGrp="1"/>
          </p:cNvSpPr>
          <p:nvPr>
            <p:ph type="title"/>
          </p:nvPr>
        </p:nvSpPr>
        <p:spPr/>
        <p:txBody>
          <a:bodyPr/>
          <a:lstStyle/>
          <a:p>
            <a:r>
              <a:rPr lang="en-US" dirty="0"/>
              <a:t>CI Translation Skillsets </a:t>
            </a:r>
          </a:p>
        </p:txBody>
      </p:sp>
      <p:sp>
        <p:nvSpPr>
          <p:cNvPr id="3" name="Content Placeholder 2">
            <a:extLst>
              <a:ext uri="{FF2B5EF4-FFF2-40B4-BE49-F238E27FC236}">
                <a16:creationId xmlns:a16="http://schemas.microsoft.com/office/drawing/2014/main" id="{55C649E2-853A-F5E1-0213-5E8E11CDA9D3}"/>
              </a:ext>
            </a:extLst>
          </p:cNvPr>
          <p:cNvSpPr>
            <a:spLocks noGrp="1"/>
          </p:cNvSpPr>
          <p:nvPr>
            <p:ph idx="1"/>
          </p:nvPr>
        </p:nvSpPr>
        <p:spPr/>
        <p:txBody>
          <a:bodyPr/>
          <a:lstStyle/>
          <a:p>
            <a:r>
              <a:rPr lang="en-US" dirty="0"/>
              <a:t>Attention to detail</a:t>
            </a:r>
          </a:p>
          <a:p>
            <a:r>
              <a:rPr lang="en-US" dirty="0"/>
              <a:t>Adaptability</a:t>
            </a:r>
          </a:p>
          <a:p>
            <a:r>
              <a:rPr lang="en-US" dirty="0"/>
              <a:t>Curiosity</a:t>
            </a:r>
          </a:p>
          <a:p>
            <a:r>
              <a:rPr lang="en-US" dirty="0"/>
              <a:t>Motivation</a:t>
            </a:r>
          </a:p>
          <a:p>
            <a:r>
              <a:rPr lang="en-US" dirty="0"/>
              <a:t>Writing </a:t>
            </a:r>
          </a:p>
          <a:p>
            <a:r>
              <a:rPr lang="en-US" dirty="0"/>
              <a:t>Effective communication</a:t>
            </a:r>
          </a:p>
          <a:p>
            <a:endParaRPr lang="en-US" dirty="0"/>
          </a:p>
          <a:p>
            <a:endParaRPr lang="en-US" dirty="0"/>
          </a:p>
        </p:txBody>
      </p:sp>
      <p:pic>
        <p:nvPicPr>
          <p:cNvPr id="1026" name="Picture 2" descr="Skill-set Icons - SVG and PNG Skill-set Icons | Noun Project">
            <a:extLst>
              <a:ext uri="{FF2B5EF4-FFF2-40B4-BE49-F238E27FC236}">
                <a16:creationId xmlns:a16="http://schemas.microsoft.com/office/drawing/2014/main" id="{BFED96BC-FC0F-C660-3B0C-13213C6D9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180" y="1690688"/>
            <a:ext cx="3573780" cy="357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0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B220-DD89-273A-2B60-A442BC19A6D4}"/>
              </a:ext>
            </a:extLst>
          </p:cNvPr>
          <p:cNvSpPr>
            <a:spLocks noGrp="1"/>
          </p:cNvSpPr>
          <p:nvPr>
            <p:ph type="title"/>
          </p:nvPr>
        </p:nvSpPr>
        <p:spPr/>
        <p:txBody>
          <a:bodyPr/>
          <a:lstStyle/>
          <a:p>
            <a:r>
              <a:rPr lang="en-US" dirty="0"/>
              <a:t>Translation Methods</a:t>
            </a:r>
          </a:p>
        </p:txBody>
      </p:sp>
      <p:sp>
        <p:nvSpPr>
          <p:cNvPr id="3" name="Content Placeholder 2">
            <a:extLst>
              <a:ext uri="{FF2B5EF4-FFF2-40B4-BE49-F238E27FC236}">
                <a16:creationId xmlns:a16="http://schemas.microsoft.com/office/drawing/2014/main" id="{23B7B2B9-EAEC-7E90-8AA7-3B577B7A9B91}"/>
              </a:ext>
            </a:extLst>
          </p:cNvPr>
          <p:cNvSpPr>
            <a:spLocks noGrp="1"/>
          </p:cNvSpPr>
          <p:nvPr>
            <p:ph idx="1"/>
          </p:nvPr>
        </p:nvSpPr>
        <p:spPr/>
        <p:txBody>
          <a:bodyPr/>
          <a:lstStyle/>
          <a:p>
            <a:r>
              <a:rPr lang="en-US" dirty="0"/>
              <a:t>Reducing jargon/acronyms</a:t>
            </a:r>
          </a:p>
          <a:p>
            <a:r>
              <a:rPr lang="en-US" dirty="0"/>
              <a:t>Using analogies</a:t>
            </a:r>
          </a:p>
          <a:p>
            <a:r>
              <a:rPr lang="en-US" dirty="0"/>
              <a:t>Checking for understanding</a:t>
            </a:r>
          </a:p>
          <a:p>
            <a:r>
              <a:rPr lang="en-US" dirty="0"/>
              <a:t>Active listening</a:t>
            </a:r>
          </a:p>
          <a:p>
            <a:r>
              <a:rPr lang="en-US" dirty="0"/>
              <a:t>Paraphrasing</a:t>
            </a:r>
          </a:p>
          <a:p>
            <a:r>
              <a:rPr lang="en-US" dirty="0"/>
              <a:t>Asking Clarifying questions</a:t>
            </a:r>
          </a:p>
          <a:p>
            <a:endParaRPr lang="en-US" dirty="0"/>
          </a:p>
        </p:txBody>
      </p:sp>
      <p:pic>
        <p:nvPicPr>
          <p:cNvPr id="2050" name="Picture 2" descr="Transfer Pricing Methods - TransferPricing">
            <a:extLst>
              <a:ext uri="{FF2B5EF4-FFF2-40B4-BE49-F238E27FC236}">
                <a16:creationId xmlns:a16="http://schemas.microsoft.com/office/drawing/2014/main" id="{A4D19CC6-E2F0-4344-E16C-2F265B2E5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879" y="1976119"/>
            <a:ext cx="43910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07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The Teacher</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For CI User Support</a:t>
            </a:r>
          </a:p>
        </p:txBody>
      </p:sp>
    </p:spTree>
    <p:extLst>
      <p:ext uri="{BB962C8B-B14F-4D97-AF65-F5344CB8AC3E}">
        <p14:creationId xmlns:p14="http://schemas.microsoft.com/office/powerpoint/2010/main" val="257571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B145-7100-0F69-BC49-FC9530852F8B}"/>
              </a:ext>
            </a:extLst>
          </p:cNvPr>
          <p:cNvSpPr>
            <a:spLocks noGrp="1"/>
          </p:cNvSpPr>
          <p:nvPr>
            <p:ph type="title"/>
          </p:nvPr>
        </p:nvSpPr>
        <p:spPr/>
        <p:txBody>
          <a:bodyPr/>
          <a:lstStyle/>
          <a:p>
            <a:r>
              <a:rPr lang="en-US" dirty="0"/>
              <a:t>Teacher</a:t>
            </a:r>
          </a:p>
        </p:txBody>
      </p:sp>
      <p:sp>
        <p:nvSpPr>
          <p:cNvPr id="3" name="Content Placeholder 2">
            <a:extLst>
              <a:ext uri="{FF2B5EF4-FFF2-40B4-BE49-F238E27FC236}">
                <a16:creationId xmlns:a16="http://schemas.microsoft.com/office/drawing/2014/main" id="{F08FEC40-6AE7-9CCD-7AA3-2E9A4CEE5CFB}"/>
              </a:ext>
            </a:extLst>
          </p:cNvPr>
          <p:cNvSpPr>
            <a:spLocks noGrp="1"/>
          </p:cNvSpPr>
          <p:nvPr>
            <p:ph idx="1"/>
          </p:nvPr>
        </p:nvSpPr>
        <p:spPr>
          <a:xfrm>
            <a:off x="838200" y="1825625"/>
            <a:ext cx="5582920" cy="4163129"/>
          </a:xfrm>
        </p:spPr>
        <p:txBody>
          <a:bodyPr/>
          <a:lstStyle/>
          <a:p>
            <a:r>
              <a:rPr lang="en-US" dirty="0"/>
              <a:t>CI User Support personnel also often act as teachers. The purpose of this role is to provide researchers with the knowledge and tools to enable them. </a:t>
            </a:r>
          </a:p>
          <a:p>
            <a:r>
              <a:rPr lang="en-US" dirty="0"/>
              <a:t>Workshops/trainings, guest lectures, and one-on-one consultations are frequently used tools that enable User Support to fit in this role.  </a:t>
            </a:r>
          </a:p>
        </p:txBody>
      </p:sp>
      <p:pic>
        <p:nvPicPr>
          <p:cNvPr id="3076" name="Picture 4" descr="Amazon.com: Rae Dunn #1 Teacher Desk Sign – Metal Apple with Wooden Base  Plaque Desktop Display – Country, Farmhouse Style - Metal Desk Top  Decoration for Home, School, Classroom – Self Standing">
            <a:extLst>
              <a:ext uri="{FF2B5EF4-FFF2-40B4-BE49-F238E27FC236}">
                <a16:creationId xmlns:a16="http://schemas.microsoft.com/office/drawing/2014/main" id="{259DAD1A-B5D1-C2FE-6F4C-4512511BF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870" y="1690688"/>
            <a:ext cx="2863850" cy="375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28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DEDD-D39A-2C44-7BC7-D4071D2D4BFF}"/>
              </a:ext>
            </a:extLst>
          </p:cNvPr>
          <p:cNvSpPr>
            <a:spLocks noGrp="1"/>
          </p:cNvSpPr>
          <p:nvPr>
            <p:ph type="title"/>
          </p:nvPr>
        </p:nvSpPr>
        <p:spPr/>
        <p:txBody>
          <a:bodyPr/>
          <a:lstStyle/>
          <a:p>
            <a:r>
              <a:rPr lang="en-US" dirty="0"/>
              <a:t>Teaching Challenges</a:t>
            </a:r>
          </a:p>
        </p:txBody>
      </p:sp>
      <p:sp>
        <p:nvSpPr>
          <p:cNvPr id="3" name="Content Placeholder 2">
            <a:extLst>
              <a:ext uri="{FF2B5EF4-FFF2-40B4-BE49-F238E27FC236}">
                <a16:creationId xmlns:a16="http://schemas.microsoft.com/office/drawing/2014/main" id="{9C7CA1BD-5B12-01A4-5609-2A12149FB010}"/>
              </a:ext>
            </a:extLst>
          </p:cNvPr>
          <p:cNvSpPr>
            <a:spLocks noGrp="1"/>
          </p:cNvSpPr>
          <p:nvPr>
            <p:ph idx="1"/>
          </p:nvPr>
        </p:nvSpPr>
        <p:spPr>
          <a:xfrm>
            <a:off x="838200" y="1825625"/>
            <a:ext cx="5450840" cy="1872615"/>
          </a:xfrm>
        </p:spPr>
        <p:txBody>
          <a:bodyPr>
            <a:normAutofit lnSpcReduction="10000"/>
          </a:bodyPr>
          <a:lstStyle/>
          <a:p>
            <a:r>
              <a:rPr lang="en-US" dirty="0"/>
              <a:t>Motivation</a:t>
            </a:r>
          </a:p>
          <a:p>
            <a:pPr lvl="1"/>
            <a:r>
              <a:rPr lang="en-US" dirty="0"/>
              <a:t>The ‘Why is it worth it?’ question</a:t>
            </a:r>
          </a:p>
          <a:p>
            <a:pPr lvl="2"/>
            <a:r>
              <a:rPr lang="en-US"/>
              <a:t>Value</a:t>
            </a:r>
          </a:p>
          <a:p>
            <a:pPr lvl="2"/>
            <a:r>
              <a:rPr lang="en-US"/>
              <a:t>Commitments</a:t>
            </a:r>
            <a:endParaRPr lang="en-US" dirty="0"/>
          </a:p>
          <a:p>
            <a:pPr lvl="2"/>
            <a:r>
              <a:rPr lang="en-US" dirty="0"/>
              <a:t>Consequences</a:t>
            </a:r>
          </a:p>
        </p:txBody>
      </p:sp>
      <p:sp>
        <p:nvSpPr>
          <p:cNvPr id="4" name="Content Placeholder 2">
            <a:extLst>
              <a:ext uri="{FF2B5EF4-FFF2-40B4-BE49-F238E27FC236}">
                <a16:creationId xmlns:a16="http://schemas.microsoft.com/office/drawing/2014/main" id="{272057E0-30C0-E134-6FB0-23FB68678DA5}"/>
              </a:ext>
            </a:extLst>
          </p:cNvPr>
          <p:cNvSpPr txBox="1">
            <a:spLocks/>
          </p:cNvSpPr>
          <p:nvPr/>
        </p:nvSpPr>
        <p:spPr>
          <a:xfrm>
            <a:off x="6289040" y="1825625"/>
            <a:ext cx="5308600" cy="218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Effectiveness</a:t>
            </a:r>
          </a:p>
          <a:p>
            <a:pPr lvl="1"/>
            <a:r>
              <a:rPr lang="en-US" dirty="0"/>
              <a:t>The ‘Was the goal achieved?’ question</a:t>
            </a:r>
          </a:p>
          <a:p>
            <a:pPr lvl="2"/>
            <a:r>
              <a:rPr lang="en-US" dirty="0"/>
              <a:t>Expectations</a:t>
            </a:r>
          </a:p>
          <a:p>
            <a:pPr lvl="2"/>
            <a:r>
              <a:rPr lang="en-US" dirty="0"/>
              <a:t>Understanding</a:t>
            </a:r>
          </a:p>
          <a:p>
            <a:pPr lvl="2"/>
            <a:endParaRPr lang="en-US" dirty="0"/>
          </a:p>
        </p:txBody>
      </p:sp>
      <p:sp>
        <p:nvSpPr>
          <p:cNvPr id="5" name="Content Placeholder 2">
            <a:extLst>
              <a:ext uri="{FF2B5EF4-FFF2-40B4-BE49-F238E27FC236}">
                <a16:creationId xmlns:a16="http://schemas.microsoft.com/office/drawing/2014/main" id="{D62B8925-9040-6C72-8C67-A054EE45C426}"/>
              </a:ext>
            </a:extLst>
          </p:cNvPr>
          <p:cNvSpPr txBox="1">
            <a:spLocks/>
          </p:cNvSpPr>
          <p:nvPr/>
        </p:nvSpPr>
        <p:spPr>
          <a:xfrm>
            <a:off x="838200" y="3833177"/>
            <a:ext cx="5379720" cy="21875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Format</a:t>
            </a:r>
          </a:p>
          <a:p>
            <a:pPr lvl="1"/>
            <a:r>
              <a:rPr lang="en-US" dirty="0"/>
              <a:t>The ‘What is the best delivery?’ question</a:t>
            </a:r>
          </a:p>
          <a:p>
            <a:pPr lvl="2"/>
            <a:r>
              <a:rPr lang="en-US" dirty="0"/>
              <a:t>Documentation</a:t>
            </a:r>
          </a:p>
          <a:p>
            <a:pPr lvl="2"/>
            <a:r>
              <a:rPr lang="en-US" dirty="0"/>
              <a:t>Large/small workshops</a:t>
            </a:r>
          </a:p>
          <a:p>
            <a:pPr lvl="2"/>
            <a:r>
              <a:rPr lang="en-US" dirty="0"/>
              <a:t>Multimedia</a:t>
            </a:r>
          </a:p>
        </p:txBody>
      </p:sp>
      <p:sp>
        <p:nvSpPr>
          <p:cNvPr id="6" name="Content Placeholder 2">
            <a:extLst>
              <a:ext uri="{FF2B5EF4-FFF2-40B4-BE49-F238E27FC236}">
                <a16:creationId xmlns:a16="http://schemas.microsoft.com/office/drawing/2014/main" id="{F6540222-0920-15D5-F84B-79D5DE2D86A7}"/>
              </a:ext>
            </a:extLst>
          </p:cNvPr>
          <p:cNvSpPr txBox="1">
            <a:spLocks/>
          </p:cNvSpPr>
          <p:nvPr/>
        </p:nvSpPr>
        <p:spPr>
          <a:xfrm>
            <a:off x="6253480" y="3833177"/>
            <a:ext cx="5379720" cy="218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Improvement</a:t>
            </a:r>
          </a:p>
          <a:p>
            <a:pPr lvl="1"/>
            <a:r>
              <a:rPr lang="en-US" dirty="0"/>
              <a:t>The ‘What could be better?’ question</a:t>
            </a:r>
          </a:p>
          <a:p>
            <a:pPr lvl="2"/>
            <a:r>
              <a:rPr lang="en-US" dirty="0"/>
              <a:t>Assessment</a:t>
            </a:r>
          </a:p>
          <a:p>
            <a:pPr lvl="2"/>
            <a:r>
              <a:rPr lang="en-US" dirty="0"/>
              <a:t>Feedback</a:t>
            </a:r>
          </a:p>
        </p:txBody>
      </p:sp>
    </p:spTree>
    <p:extLst>
      <p:ext uri="{BB962C8B-B14F-4D97-AF65-F5344CB8AC3E}">
        <p14:creationId xmlns:p14="http://schemas.microsoft.com/office/powerpoint/2010/main" val="33818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3A-C3A2-9145-6BC5-DA9F2D8CCD14}"/>
              </a:ext>
            </a:extLst>
          </p:cNvPr>
          <p:cNvSpPr>
            <a:spLocks noGrp="1"/>
          </p:cNvSpPr>
          <p:nvPr>
            <p:ph type="title"/>
          </p:nvPr>
        </p:nvSpPr>
        <p:spPr/>
        <p:txBody>
          <a:bodyPr/>
          <a:lstStyle/>
          <a:p>
            <a:r>
              <a:rPr lang="en-US" dirty="0"/>
              <a:t>Teaching Motivation</a:t>
            </a:r>
          </a:p>
        </p:txBody>
      </p:sp>
      <p:sp>
        <p:nvSpPr>
          <p:cNvPr id="3" name="Content Placeholder 2">
            <a:extLst>
              <a:ext uri="{FF2B5EF4-FFF2-40B4-BE49-F238E27FC236}">
                <a16:creationId xmlns:a16="http://schemas.microsoft.com/office/drawing/2014/main" id="{D8D18433-5548-7AFC-CE83-1CB34BAAFA2D}"/>
              </a:ext>
            </a:extLst>
          </p:cNvPr>
          <p:cNvSpPr>
            <a:spLocks noGrp="1"/>
          </p:cNvSpPr>
          <p:nvPr>
            <p:ph idx="1"/>
          </p:nvPr>
        </p:nvSpPr>
        <p:spPr/>
        <p:txBody>
          <a:bodyPr>
            <a:normAutofit lnSpcReduction="10000"/>
          </a:bodyPr>
          <a:lstStyle/>
          <a:p>
            <a:r>
              <a:rPr lang="en-US" dirty="0"/>
              <a:t>Motivation plays a massive role in education. The teacher must be motivated to provide the knowledge. Additionally, the users must be motivated to take advantage of opportunities.</a:t>
            </a:r>
          </a:p>
          <a:p>
            <a:r>
              <a:rPr lang="en-US" dirty="0"/>
              <a:t>Motivation for CI User Support</a:t>
            </a:r>
          </a:p>
          <a:p>
            <a:pPr lvl="1"/>
            <a:r>
              <a:rPr lang="en-US" dirty="0"/>
              <a:t>Support time reduction</a:t>
            </a:r>
          </a:p>
          <a:p>
            <a:pPr lvl="1"/>
            <a:r>
              <a:rPr lang="en-US" dirty="0"/>
              <a:t>Psychological fulfillment</a:t>
            </a:r>
          </a:p>
          <a:p>
            <a:pPr lvl="1"/>
            <a:r>
              <a:rPr lang="en-US" dirty="0"/>
              <a:t>Build relationships</a:t>
            </a:r>
          </a:p>
          <a:p>
            <a:r>
              <a:rPr lang="en-US" dirty="0"/>
              <a:t>Motivation for the User</a:t>
            </a:r>
          </a:p>
          <a:p>
            <a:pPr lvl="1"/>
            <a:r>
              <a:rPr lang="en-US" dirty="0"/>
              <a:t>Removing barriers</a:t>
            </a:r>
          </a:p>
          <a:p>
            <a:pPr lvl="1"/>
            <a:r>
              <a:rPr lang="en-US" dirty="0"/>
              <a:t>Self-sufficiency</a:t>
            </a:r>
          </a:p>
          <a:p>
            <a:endParaRPr lang="en-US" dirty="0"/>
          </a:p>
        </p:txBody>
      </p:sp>
    </p:spTree>
    <p:extLst>
      <p:ext uri="{BB962C8B-B14F-4D97-AF65-F5344CB8AC3E}">
        <p14:creationId xmlns:p14="http://schemas.microsoft.com/office/powerpoint/2010/main" val="355818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156C-3F99-2670-63C1-DE83D9D0891E}"/>
              </a:ext>
            </a:extLst>
          </p:cNvPr>
          <p:cNvSpPr>
            <a:spLocks noGrp="1"/>
          </p:cNvSpPr>
          <p:nvPr>
            <p:ph type="title"/>
          </p:nvPr>
        </p:nvSpPr>
        <p:spPr/>
        <p:txBody>
          <a:bodyPr/>
          <a:lstStyle/>
          <a:p>
            <a:r>
              <a:rPr lang="en-US" dirty="0"/>
              <a:t>Teaching Formats</a:t>
            </a:r>
          </a:p>
        </p:txBody>
      </p:sp>
      <p:sp>
        <p:nvSpPr>
          <p:cNvPr id="3" name="Content Placeholder 2">
            <a:extLst>
              <a:ext uri="{FF2B5EF4-FFF2-40B4-BE49-F238E27FC236}">
                <a16:creationId xmlns:a16="http://schemas.microsoft.com/office/drawing/2014/main" id="{72379048-5716-4881-7540-3F15D428FBD6}"/>
              </a:ext>
            </a:extLst>
          </p:cNvPr>
          <p:cNvSpPr>
            <a:spLocks noGrp="1"/>
          </p:cNvSpPr>
          <p:nvPr>
            <p:ph idx="1"/>
          </p:nvPr>
        </p:nvSpPr>
        <p:spPr>
          <a:xfrm>
            <a:off x="838200" y="1463041"/>
            <a:ext cx="10515600" cy="4525714"/>
          </a:xfrm>
        </p:spPr>
        <p:txBody>
          <a:bodyPr>
            <a:normAutofit lnSpcReduction="10000"/>
          </a:bodyPr>
          <a:lstStyle/>
          <a:p>
            <a:r>
              <a:rPr lang="en-US" dirty="0"/>
              <a:t>Educational formats vary widely with advantages and disadvantages to each. There is no ‘silver bullet’ of a format that works for everyone, but here are a few examples:</a:t>
            </a:r>
          </a:p>
          <a:p>
            <a:pPr lvl="1"/>
            <a:r>
              <a:rPr lang="en-US" dirty="0"/>
              <a:t>Documentation – persistent, adaptable, accessible, and translatable. </a:t>
            </a:r>
          </a:p>
          <a:p>
            <a:pPr lvl="2"/>
            <a:r>
              <a:rPr lang="en-US" dirty="0"/>
              <a:t>Pro - online reference materials for everyone and with the use of other technology can serve the majority of audiences</a:t>
            </a:r>
          </a:p>
          <a:p>
            <a:pPr lvl="2"/>
            <a:r>
              <a:rPr lang="en-US" dirty="0"/>
              <a:t>Con – not everyone can read text and understand the content as intended</a:t>
            </a:r>
          </a:p>
          <a:p>
            <a:pPr lvl="1"/>
            <a:r>
              <a:rPr lang="en-US" dirty="0"/>
              <a:t>Live workshops/training – online or in-person scheduled events.</a:t>
            </a:r>
          </a:p>
          <a:p>
            <a:pPr lvl="2"/>
            <a:r>
              <a:rPr lang="en-US" dirty="0"/>
              <a:t>Pro – user engagement is live, questions can be answered quickly, and understanding can be checked</a:t>
            </a:r>
          </a:p>
          <a:p>
            <a:pPr lvl="2"/>
            <a:r>
              <a:rPr lang="en-US" dirty="0"/>
              <a:t>Con – scheduling, language and accessibility barriers, and reference material</a:t>
            </a:r>
          </a:p>
          <a:p>
            <a:pPr lvl="1"/>
            <a:r>
              <a:rPr lang="en-US" dirty="0"/>
              <a:t>Multimedia – Hybrid of both, videos, published presentations etc.</a:t>
            </a:r>
          </a:p>
          <a:p>
            <a:pPr lvl="2"/>
            <a:r>
              <a:rPr lang="en-US" dirty="0"/>
              <a:t>Pro -  persistent, accessible, referenceable</a:t>
            </a:r>
          </a:p>
          <a:p>
            <a:pPr lvl="2"/>
            <a:r>
              <a:rPr lang="en-US" dirty="0"/>
              <a:t>Con – time-consuming, compliance, no live interaction </a:t>
            </a:r>
          </a:p>
        </p:txBody>
      </p:sp>
    </p:spTree>
    <p:extLst>
      <p:ext uri="{BB962C8B-B14F-4D97-AF65-F5344CB8AC3E}">
        <p14:creationId xmlns:p14="http://schemas.microsoft.com/office/powerpoint/2010/main" val="257548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C854-375A-FAC9-F11F-5E3FC93029C3}"/>
              </a:ext>
            </a:extLst>
          </p:cNvPr>
          <p:cNvSpPr>
            <a:spLocks noGrp="1"/>
          </p:cNvSpPr>
          <p:nvPr>
            <p:ph type="title"/>
          </p:nvPr>
        </p:nvSpPr>
        <p:spPr/>
        <p:txBody>
          <a:bodyPr/>
          <a:lstStyle/>
          <a:p>
            <a:r>
              <a:rPr lang="en-US" dirty="0"/>
              <a:t>My Research Computing Story</a:t>
            </a:r>
          </a:p>
        </p:txBody>
      </p:sp>
      <p:sp>
        <p:nvSpPr>
          <p:cNvPr id="3" name="Content Placeholder 2">
            <a:extLst>
              <a:ext uri="{FF2B5EF4-FFF2-40B4-BE49-F238E27FC236}">
                <a16:creationId xmlns:a16="http://schemas.microsoft.com/office/drawing/2014/main" id="{CA286697-29B9-326E-CAD0-63A0308010EF}"/>
              </a:ext>
            </a:extLst>
          </p:cNvPr>
          <p:cNvSpPr>
            <a:spLocks noGrp="1"/>
          </p:cNvSpPr>
          <p:nvPr>
            <p:ph idx="1"/>
          </p:nvPr>
        </p:nvSpPr>
        <p:spPr>
          <a:xfrm>
            <a:off x="838200" y="1825625"/>
            <a:ext cx="10515600" cy="583467"/>
          </a:xfrm>
        </p:spPr>
        <p:txBody>
          <a:bodyPr/>
          <a:lstStyle/>
          <a:p>
            <a:r>
              <a:rPr lang="en-US" dirty="0"/>
              <a:t>Community College 2005-2008 (various majors)</a:t>
            </a:r>
          </a:p>
        </p:txBody>
      </p:sp>
      <p:sp>
        <p:nvSpPr>
          <p:cNvPr id="4" name="Content Placeholder 2">
            <a:extLst>
              <a:ext uri="{FF2B5EF4-FFF2-40B4-BE49-F238E27FC236}">
                <a16:creationId xmlns:a16="http://schemas.microsoft.com/office/drawing/2014/main" id="{2965CF5F-DBF1-CA87-C713-84B91927ACE0}"/>
              </a:ext>
            </a:extLst>
          </p:cNvPr>
          <p:cNvSpPr txBox="1">
            <a:spLocks/>
          </p:cNvSpPr>
          <p:nvPr/>
        </p:nvSpPr>
        <p:spPr>
          <a:xfrm>
            <a:off x="838200" y="2347302"/>
            <a:ext cx="10515600" cy="583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BS Geography, University of Wyoming 2008-2012</a:t>
            </a:r>
          </a:p>
        </p:txBody>
      </p:sp>
      <p:sp>
        <p:nvSpPr>
          <p:cNvPr id="5" name="Content Placeholder 2">
            <a:extLst>
              <a:ext uri="{FF2B5EF4-FFF2-40B4-BE49-F238E27FC236}">
                <a16:creationId xmlns:a16="http://schemas.microsoft.com/office/drawing/2014/main" id="{D5203821-3E28-C1EC-8CA0-66F7FC39C43C}"/>
              </a:ext>
            </a:extLst>
          </p:cNvPr>
          <p:cNvSpPr txBox="1">
            <a:spLocks/>
          </p:cNvSpPr>
          <p:nvPr/>
        </p:nvSpPr>
        <p:spPr>
          <a:xfrm>
            <a:off x="838200" y="2861346"/>
            <a:ext cx="10515600" cy="583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 Geography, University of Wyoming 2013-2018</a:t>
            </a:r>
          </a:p>
        </p:txBody>
      </p:sp>
      <p:sp>
        <p:nvSpPr>
          <p:cNvPr id="6" name="Content Placeholder 2">
            <a:extLst>
              <a:ext uri="{FF2B5EF4-FFF2-40B4-BE49-F238E27FC236}">
                <a16:creationId xmlns:a16="http://schemas.microsoft.com/office/drawing/2014/main" id="{5B9E34EE-26C8-D2E4-08F9-511B26564B82}"/>
              </a:ext>
            </a:extLst>
          </p:cNvPr>
          <p:cNvSpPr txBox="1">
            <a:spLocks/>
          </p:cNvSpPr>
          <p:nvPr/>
        </p:nvSpPr>
        <p:spPr>
          <a:xfrm>
            <a:off x="838200" y="3357806"/>
            <a:ext cx="10515600" cy="867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Database Design Analyst – Advanced Research Computing Center, University of Wyoming 2015</a:t>
            </a:r>
          </a:p>
        </p:txBody>
      </p:sp>
      <p:sp>
        <p:nvSpPr>
          <p:cNvPr id="7" name="Content Placeholder 2">
            <a:extLst>
              <a:ext uri="{FF2B5EF4-FFF2-40B4-BE49-F238E27FC236}">
                <a16:creationId xmlns:a16="http://schemas.microsoft.com/office/drawing/2014/main" id="{0944BCCD-55A6-8956-9A26-35C7C83731D2}"/>
              </a:ext>
            </a:extLst>
          </p:cNvPr>
          <p:cNvSpPr txBox="1">
            <a:spLocks/>
          </p:cNvSpPr>
          <p:nvPr/>
        </p:nvSpPr>
        <p:spPr>
          <a:xfrm>
            <a:off x="838200" y="4225801"/>
            <a:ext cx="10515600" cy="867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End User Support Manager– Advanced Research Computing Center, University of Wyoming 2018</a:t>
            </a:r>
          </a:p>
        </p:txBody>
      </p:sp>
      <p:sp>
        <p:nvSpPr>
          <p:cNvPr id="8" name="Content Placeholder 2">
            <a:extLst>
              <a:ext uri="{FF2B5EF4-FFF2-40B4-BE49-F238E27FC236}">
                <a16:creationId xmlns:a16="http://schemas.microsoft.com/office/drawing/2014/main" id="{4082727C-4876-18F2-7016-D3095E810607}"/>
              </a:ext>
            </a:extLst>
          </p:cNvPr>
          <p:cNvSpPr txBox="1">
            <a:spLocks/>
          </p:cNvSpPr>
          <p:nvPr/>
        </p:nvSpPr>
        <p:spPr>
          <a:xfrm>
            <a:off x="838200" y="5106619"/>
            <a:ext cx="10515600" cy="867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Associate Director of User Services –Research Computing, University of Colorado Boulder 2021</a:t>
            </a:r>
          </a:p>
        </p:txBody>
      </p:sp>
    </p:spTree>
    <p:extLst>
      <p:ext uri="{BB962C8B-B14F-4D97-AF65-F5344CB8AC3E}">
        <p14:creationId xmlns:p14="http://schemas.microsoft.com/office/powerpoint/2010/main" val="2549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4554-5B60-7E6E-ECDC-489FE5C7081B}"/>
              </a:ext>
            </a:extLst>
          </p:cNvPr>
          <p:cNvSpPr>
            <a:spLocks noGrp="1"/>
          </p:cNvSpPr>
          <p:nvPr>
            <p:ph type="title"/>
          </p:nvPr>
        </p:nvSpPr>
        <p:spPr/>
        <p:txBody>
          <a:bodyPr/>
          <a:lstStyle/>
          <a:p>
            <a:r>
              <a:rPr lang="en-US" dirty="0"/>
              <a:t>Effective Teaching</a:t>
            </a:r>
          </a:p>
        </p:txBody>
      </p:sp>
      <p:sp>
        <p:nvSpPr>
          <p:cNvPr id="3" name="Content Placeholder 2">
            <a:extLst>
              <a:ext uri="{FF2B5EF4-FFF2-40B4-BE49-F238E27FC236}">
                <a16:creationId xmlns:a16="http://schemas.microsoft.com/office/drawing/2014/main" id="{C15C80CA-1C05-F0D6-C579-BA080EEAD174}"/>
              </a:ext>
            </a:extLst>
          </p:cNvPr>
          <p:cNvSpPr>
            <a:spLocks noGrp="1"/>
          </p:cNvSpPr>
          <p:nvPr>
            <p:ph idx="1"/>
          </p:nvPr>
        </p:nvSpPr>
        <p:spPr/>
        <p:txBody>
          <a:bodyPr/>
          <a:lstStyle/>
          <a:p>
            <a:r>
              <a:rPr lang="en-US" dirty="0"/>
              <a:t>Meeting user expectations and understanding are key contributors to the effectiveness of teaching CI concepts. </a:t>
            </a:r>
          </a:p>
          <a:p>
            <a:pPr lvl="1"/>
            <a:r>
              <a:rPr lang="en-US" dirty="0"/>
              <a:t>Clear communication of value, prerequisites, and content are vital to setting expectations. </a:t>
            </a:r>
          </a:p>
          <a:p>
            <a:pPr lvl="2"/>
            <a:r>
              <a:rPr lang="en-US" dirty="0"/>
              <a:t>Why are users interested?</a:t>
            </a:r>
          </a:p>
          <a:p>
            <a:pPr lvl="2"/>
            <a:r>
              <a:rPr lang="en-US" dirty="0"/>
              <a:t>What do they already know?</a:t>
            </a:r>
          </a:p>
          <a:p>
            <a:pPr lvl="1"/>
            <a:r>
              <a:rPr lang="en-US" dirty="0"/>
              <a:t>Understanding is more difficult to confirm</a:t>
            </a:r>
          </a:p>
          <a:p>
            <a:pPr lvl="2"/>
            <a:r>
              <a:rPr lang="en-US" dirty="0"/>
              <a:t>Are users engaged/asking questions?</a:t>
            </a:r>
          </a:p>
          <a:p>
            <a:pPr lvl="2"/>
            <a:r>
              <a:rPr lang="en-US" dirty="0"/>
              <a:t>How much content was delivered over how much time?</a:t>
            </a:r>
          </a:p>
          <a:p>
            <a:pPr lvl="2"/>
            <a:r>
              <a:rPr lang="en-US" dirty="0"/>
              <a:t>Did they provide any feedback?</a:t>
            </a:r>
          </a:p>
          <a:p>
            <a:pPr lvl="2"/>
            <a:r>
              <a:rPr lang="en-US" dirty="0"/>
              <a:t>Did the teacher check for understanding?</a:t>
            </a:r>
          </a:p>
          <a:p>
            <a:pPr lvl="2"/>
            <a:endParaRPr lang="en-US" dirty="0"/>
          </a:p>
          <a:p>
            <a:pPr lvl="1"/>
            <a:endParaRPr lang="en-US" dirty="0"/>
          </a:p>
        </p:txBody>
      </p:sp>
    </p:spTree>
    <p:extLst>
      <p:ext uri="{BB962C8B-B14F-4D97-AF65-F5344CB8AC3E}">
        <p14:creationId xmlns:p14="http://schemas.microsoft.com/office/powerpoint/2010/main" val="737581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17B5-20F5-09E2-BE1B-3F781724723F}"/>
              </a:ext>
            </a:extLst>
          </p:cNvPr>
          <p:cNvSpPr>
            <a:spLocks noGrp="1"/>
          </p:cNvSpPr>
          <p:nvPr>
            <p:ph type="title"/>
          </p:nvPr>
        </p:nvSpPr>
        <p:spPr/>
        <p:txBody>
          <a:bodyPr/>
          <a:lstStyle/>
          <a:p>
            <a:r>
              <a:rPr lang="en-US" dirty="0"/>
              <a:t>Teaching Improvement</a:t>
            </a:r>
          </a:p>
        </p:txBody>
      </p:sp>
      <p:sp>
        <p:nvSpPr>
          <p:cNvPr id="3" name="Content Placeholder 2">
            <a:extLst>
              <a:ext uri="{FF2B5EF4-FFF2-40B4-BE49-F238E27FC236}">
                <a16:creationId xmlns:a16="http://schemas.microsoft.com/office/drawing/2014/main" id="{ABAD0E3D-FBF3-D4CA-B2D3-2D2C476A0D3B}"/>
              </a:ext>
            </a:extLst>
          </p:cNvPr>
          <p:cNvSpPr>
            <a:spLocks noGrp="1"/>
          </p:cNvSpPr>
          <p:nvPr>
            <p:ph idx="1"/>
          </p:nvPr>
        </p:nvSpPr>
        <p:spPr/>
        <p:txBody>
          <a:bodyPr/>
          <a:lstStyle/>
          <a:p>
            <a:r>
              <a:rPr lang="en-US" dirty="0"/>
              <a:t>No workshop or other educational opportunity is perfect. Nor will it probably ever be, but teachers can always seek to improve themselves, their content, or delivery. Methods for improving are also never perfect, but a few can help:</a:t>
            </a:r>
          </a:p>
          <a:p>
            <a:pPr lvl="1"/>
            <a:r>
              <a:rPr lang="en-US" dirty="0"/>
              <a:t>Self-assessment – How did the teacher feel a workshop went/is going?</a:t>
            </a:r>
          </a:p>
          <a:p>
            <a:pPr lvl="1"/>
            <a:r>
              <a:rPr lang="en-US" dirty="0"/>
              <a:t>Feedback – user provided feedback is helpful in finding improvement</a:t>
            </a:r>
          </a:p>
          <a:p>
            <a:pPr lvl="1"/>
            <a:r>
              <a:rPr lang="en-US" dirty="0"/>
              <a:t>Peer-review – outside perspectives can provide additional feedback from a source familiar with the content</a:t>
            </a:r>
          </a:p>
        </p:txBody>
      </p:sp>
    </p:spTree>
    <p:extLst>
      <p:ext uri="{BB962C8B-B14F-4D97-AF65-F5344CB8AC3E}">
        <p14:creationId xmlns:p14="http://schemas.microsoft.com/office/powerpoint/2010/main" val="54141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453D-C752-00AC-D113-EC7054BA7961}"/>
              </a:ext>
            </a:extLst>
          </p:cNvPr>
          <p:cNvSpPr>
            <a:spLocks noGrp="1"/>
          </p:cNvSpPr>
          <p:nvPr>
            <p:ph type="title"/>
          </p:nvPr>
        </p:nvSpPr>
        <p:spPr/>
        <p:txBody>
          <a:bodyPr/>
          <a:lstStyle/>
          <a:p>
            <a:r>
              <a:rPr lang="en-US" dirty="0"/>
              <a:t>Teaching Skills</a:t>
            </a:r>
          </a:p>
        </p:txBody>
      </p:sp>
      <p:sp>
        <p:nvSpPr>
          <p:cNvPr id="3" name="Content Placeholder 2">
            <a:extLst>
              <a:ext uri="{FF2B5EF4-FFF2-40B4-BE49-F238E27FC236}">
                <a16:creationId xmlns:a16="http://schemas.microsoft.com/office/drawing/2014/main" id="{703845AB-B694-BCD1-AA0B-7B5041418902}"/>
              </a:ext>
            </a:extLst>
          </p:cNvPr>
          <p:cNvSpPr>
            <a:spLocks noGrp="1"/>
          </p:cNvSpPr>
          <p:nvPr>
            <p:ph idx="1"/>
          </p:nvPr>
        </p:nvSpPr>
        <p:spPr/>
        <p:txBody>
          <a:bodyPr/>
          <a:lstStyle/>
          <a:p>
            <a:r>
              <a:rPr lang="en-US" dirty="0"/>
              <a:t>Communication</a:t>
            </a:r>
          </a:p>
          <a:p>
            <a:r>
              <a:rPr lang="en-US" dirty="0"/>
              <a:t>Listening</a:t>
            </a:r>
          </a:p>
          <a:p>
            <a:r>
              <a:rPr lang="en-US" dirty="0"/>
              <a:t>Collaboration</a:t>
            </a:r>
          </a:p>
          <a:p>
            <a:r>
              <a:rPr lang="en-US" dirty="0"/>
              <a:t>Adaptability</a:t>
            </a:r>
          </a:p>
          <a:p>
            <a:r>
              <a:rPr lang="en-US" dirty="0"/>
              <a:t>Engagement</a:t>
            </a:r>
          </a:p>
          <a:p>
            <a:r>
              <a:rPr lang="en-US" dirty="0"/>
              <a:t>Empathy</a:t>
            </a:r>
          </a:p>
          <a:p>
            <a:r>
              <a:rPr lang="en-US" dirty="0"/>
              <a:t>Patience </a:t>
            </a:r>
          </a:p>
        </p:txBody>
      </p:sp>
      <p:pic>
        <p:nvPicPr>
          <p:cNvPr id="4098" name="Picture 2" descr="10+ Teacher Resume Skills in 2022 (List + Samples)">
            <a:extLst>
              <a:ext uri="{FF2B5EF4-FFF2-40B4-BE49-F238E27FC236}">
                <a16:creationId xmlns:a16="http://schemas.microsoft.com/office/drawing/2014/main" id="{AAC119A1-C9D7-9FC3-4B88-666AEE70A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670" y="1690688"/>
            <a:ext cx="5900048" cy="391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89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The Troubleshooter</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For CI User Support</a:t>
            </a:r>
          </a:p>
        </p:txBody>
      </p:sp>
    </p:spTree>
    <p:extLst>
      <p:ext uri="{BB962C8B-B14F-4D97-AF65-F5344CB8AC3E}">
        <p14:creationId xmlns:p14="http://schemas.microsoft.com/office/powerpoint/2010/main" val="1657716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6FB-EBF6-22A2-A3A8-C31B9502475A}"/>
              </a:ext>
            </a:extLst>
          </p:cNvPr>
          <p:cNvSpPr>
            <a:spLocks noGrp="1"/>
          </p:cNvSpPr>
          <p:nvPr>
            <p:ph type="title"/>
          </p:nvPr>
        </p:nvSpPr>
        <p:spPr/>
        <p:txBody>
          <a:bodyPr/>
          <a:lstStyle/>
          <a:p>
            <a:r>
              <a:rPr lang="en-US" dirty="0"/>
              <a:t>Troubleshooter</a:t>
            </a:r>
          </a:p>
        </p:txBody>
      </p:sp>
      <p:sp>
        <p:nvSpPr>
          <p:cNvPr id="3" name="Content Placeholder 2">
            <a:extLst>
              <a:ext uri="{FF2B5EF4-FFF2-40B4-BE49-F238E27FC236}">
                <a16:creationId xmlns:a16="http://schemas.microsoft.com/office/drawing/2014/main" id="{A2805CCB-34A2-AFC3-BBD8-81068487A242}"/>
              </a:ext>
            </a:extLst>
          </p:cNvPr>
          <p:cNvSpPr>
            <a:spLocks noGrp="1"/>
          </p:cNvSpPr>
          <p:nvPr>
            <p:ph idx="1"/>
          </p:nvPr>
        </p:nvSpPr>
        <p:spPr>
          <a:xfrm>
            <a:off x="838200" y="1825625"/>
            <a:ext cx="5440680" cy="4163129"/>
          </a:xfrm>
        </p:spPr>
        <p:txBody>
          <a:bodyPr/>
          <a:lstStyle/>
          <a:p>
            <a:r>
              <a:rPr lang="en-US" dirty="0"/>
              <a:t>As the most visible members of a CI team, User Support fills the initial troubleshooting role for many researchers. </a:t>
            </a:r>
          </a:p>
          <a:p>
            <a:r>
              <a:rPr lang="en-US" dirty="0"/>
              <a:t>Support tickets, consultations, and general problem-solving are part of the User Support role. </a:t>
            </a:r>
          </a:p>
        </p:txBody>
      </p:sp>
      <p:pic>
        <p:nvPicPr>
          <p:cNvPr id="5122" name="Picture 2" descr="Troubleshooting">
            <a:extLst>
              <a:ext uri="{FF2B5EF4-FFF2-40B4-BE49-F238E27FC236}">
                <a16:creationId xmlns:a16="http://schemas.microsoft.com/office/drawing/2014/main" id="{8C736F9E-7486-645E-53DA-477704738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400" y="1034806"/>
            <a:ext cx="3276600" cy="465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169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0F84-D14C-2D82-E00D-1E06D39F50CD}"/>
              </a:ext>
            </a:extLst>
          </p:cNvPr>
          <p:cNvSpPr>
            <a:spLocks noGrp="1"/>
          </p:cNvSpPr>
          <p:nvPr>
            <p:ph type="title"/>
          </p:nvPr>
        </p:nvSpPr>
        <p:spPr/>
        <p:txBody>
          <a:bodyPr/>
          <a:lstStyle/>
          <a:p>
            <a:r>
              <a:rPr lang="en-US" dirty="0"/>
              <a:t>Troubleshooting - Problem Identification</a:t>
            </a:r>
          </a:p>
        </p:txBody>
      </p:sp>
      <p:sp>
        <p:nvSpPr>
          <p:cNvPr id="3" name="Content Placeholder 2">
            <a:extLst>
              <a:ext uri="{FF2B5EF4-FFF2-40B4-BE49-F238E27FC236}">
                <a16:creationId xmlns:a16="http://schemas.microsoft.com/office/drawing/2014/main" id="{888919F3-8C5A-0658-4E06-A13CD586F48E}"/>
              </a:ext>
            </a:extLst>
          </p:cNvPr>
          <p:cNvSpPr>
            <a:spLocks noGrp="1"/>
          </p:cNvSpPr>
          <p:nvPr>
            <p:ph idx="1"/>
          </p:nvPr>
        </p:nvSpPr>
        <p:spPr>
          <a:xfrm>
            <a:off x="838200" y="1825625"/>
            <a:ext cx="10515600" cy="1882775"/>
          </a:xfrm>
        </p:spPr>
        <p:txBody>
          <a:bodyPr/>
          <a:lstStyle/>
          <a:p>
            <a:r>
              <a:rPr lang="en-US" dirty="0"/>
              <a:t>The first step in troubleshooting is identifying the problem. When assistance is required CI User Support must first determine the type of problem before offering solutions or seeking guidance</a:t>
            </a:r>
          </a:p>
          <a:p>
            <a:pPr lvl="2"/>
            <a:endParaRPr lang="en-US" dirty="0"/>
          </a:p>
        </p:txBody>
      </p:sp>
      <p:sp>
        <p:nvSpPr>
          <p:cNvPr id="5" name="Content Placeholder 2">
            <a:extLst>
              <a:ext uri="{FF2B5EF4-FFF2-40B4-BE49-F238E27FC236}">
                <a16:creationId xmlns:a16="http://schemas.microsoft.com/office/drawing/2014/main" id="{F9CFA94E-15CA-C3BB-9557-D43EE8B5C9C2}"/>
              </a:ext>
            </a:extLst>
          </p:cNvPr>
          <p:cNvSpPr txBox="1">
            <a:spLocks/>
          </p:cNvSpPr>
          <p:nvPr/>
        </p:nvSpPr>
        <p:spPr>
          <a:xfrm>
            <a:off x="1813560" y="3732530"/>
            <a:ext cx="4282440" cy="188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Technical Problems</a:t>
            </a:r>
          </a:p>
          <a:p>
            <a:pPr lvl="1"/>
            <a:r>
              <a:rPr lang="en-US" dirty="0"/>
              <a:t>System malfunctions</a:t>
            </a:r>
          </a:p>
          <a:p>
            <a:pPr lvl="1"/>
            <a:r>
              <a:rPr lang="en-US" dirty="0"/>
              <a:t>Software issues</a:t>
            </a:r>
          </a:p>
          <a:p>
            <a:pPr lvl="1"/>
            <a:r>
              <a:rPr lang="en-US" dirty="0"/>
              <a:t>Networking/security</a:t>
            </a:r>
          </a:p>
        </p:txBody>
      </p:sp>
      <p:sp>
        <p:nvSpPr>
          <p:cNvPr id="6" name="Content Placeholder 2">
            <a:extLst>
              <a:ext uri="{FF2B5EF4-FFF2-40B4-BE49-F238E27FC236}">
                <a16:creationId xmlns:a16="http://schemas.microsoft.com/office/drawing/2014/main" id="{7800E805-C0CC-4C20-0330-4085F6DCB25B}"/>
              </a:ext>
            </a:extLst>
          </p:cNvPr>
          <p:cNvSpPr txBox="1">
            <a:spLocks/>
          </p:cNvSpPr>
          <p:nvPr/>
        </p:nvSpPr>
        <p:spPr>
          <a:xfrm>
            <a:off x="6096000" y="3735705"/>
            <a:ext cx="4500880" cy="188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User Problems</a:t>
            </a:r>
          </a:p>
          <a:p>
            <a:pPr lvl="1"/>
            <a:r>
              <a:rPr lang="en-US" dirty="0"/>
              <a:t>Abilities</a:t>
            </a:r>
          </a:p>
          <a:p>
            <a:pPr lvl="1"/>
            <a:r>
              <a:rPr lang="en-US" dirty="0"/>
              <a:t>Misuse/abuse</a:t>
            </a:r>
          </a:p>
          <a:p>
            <a:pPr lvl="1"/>
            <a:r>
              <a:rPr lang="en-US" dirty="0"/>
              <a:t>Workflow design</a:t>
            </a:r>
          </a:p>
        </p:txBody>
      </p:sp>
    </p:spTree>
    <p:extLst>
      <p:ext uri="{BB962C8B-B14F-4D97-AF65-F5344CB8AC3E}">
        <p14:creationId xmlns:p14="http://schemas.microsoft.com/office/powerpoint/2010/main" val="261611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71D3-B248-EFC3-D4FB-2D7764448F3F}"/>
              </a:ext>
            </a:extLst>
          </p:cNvPr>
          <p:cNvSpPr>
            <a:spLocks noGrp="1"/>
          </p:cNvSpPr>
          <p:nvPr>
            <p:ph type="title"/>
          </p:nvPr>
        </p:nvSpPr>
        <p:spPr/>
        <p:txBody>
          <a:bodyPr/>
          <a:lstStyle/>
          <a:p>
            <a:r>
              <a:rPr lang="en-US" dirty="0"/>
              <a:t>Troubleshooting – Technical Problems</a:t>
            </a:r>
          </a:p>
        </p:txBody>
      </p:sp>
      <p:sp>
        <p:nvSpPr>
          <p:cNvPr id="3" name="Content Placeholder 2">
            <a:extLst>
              <a:ext uri="{FF2B5EF4-FFF2-40B4-BE49-F238E27FC236}">
                <a16:creationId xmlns:a16="http://schemas.microsoft.com/office/drawing/2014/main" id="{F68D4D6C-78CB-45CB-156F-0670A693F04D}"/>
              </a:ext>
            </a:extLst>
          </p:cNvPr>
          <p:cNvSpPr>
            <a:spLocks noGrp="1"/>
          </p:cNvSpPr>
          <p:nvPr>
            <p:ph idx="1"/>
          </p:nvPr>
        </p:nvSpPr>
        <p:spPr>
          <a:xfrm>
            <a:off x="838200" y="1825625"/>
            <a:ext cx="10515600" cy="2126615"/>
          </a:xfrm>
        </p:spPr>
        <p:txBody>
          <a:bodyPr>
            <a:normAutofit/>
          </a:bodyPr>
          <a:lstStyle/>
          <a:p>
            <a:r>
              <a:rPr lang="en-US" dirty="0"/>
              <a:t>Occasionally, the first sign that something is wrong with a CI system is user reports about anomalies. Typically, if there is a system problem, there will be multiple reports of something similar, but not always. They can look like user problems at first, but that always may not be the case.</a:t>
            </a:r>
          </a:p>
        </p:txBody>
      </p:sp>
      <p:sp>
        <p:nvSpPr>
          <p:cNvPr id="4" name="Content Placeholder 2">
            <a:extLst>
              <a:ext uri="{FF2B5EF4-FFF2-40B4-BE49-F238E27FC236}">
                <a16:creationId xmlns:a16="http://schemas.microsoft.com/office/drawing/2014/main" id="{708789D4-38C3-F344-1C26-09D8D2ECE753}"/>
              </a:ext>
            </a:extLst>
          </p:cNvPr>
          <p:cNvSpPr txBox="1">
            <a:spLocks/>
          </p:cNvSpPr>
          <p:nvPr/>
        </p:nvSpPr>
        <p:spPr>
          <a:xfrm>
            <a:off x="1112520" y="4092258"/>
            <a:ext cx="2413000" cy="492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can’t login”</a:t>
            </a:r>
          </a:p>
        </p:txBody>
      </p:sp>
      <p:sp>
        <p:nvSpPr>
          <p:cNvPr id="5" name="Content Placeholder 2">
            <a:extLst>
              <a:ext uri="{FF2B5EF4-FFF2-40B4-BE49-F238E27FC236}">
                <a16:creationId xmlns:a16="http://schemas.microsoft.com/office/drawing/2014/main" id="{FD4BB606-7D61-2B31-6D39-A20166C9557E}"/>
              </a:ext>
            </a:extLst>
          </p:cNvPr>
          <p:cNvSpPr txBox="1">
            <a:spLocks/>
          </p:cNvSpPr>
          <p:nvPr/>
        </p:nvSpPr>
        <p:spPr>
          <a:xfrm>
            <a:off x="7807960" y="4003675"/>
            <a:ext cx="3723640" cy="1096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“I’m having trouble transferring my data” </a:t>
            </a:r>
          </a:p>
        </p:txBody>
      </p:sp>
      <p:sp>
        <p:nvSpPr>
          <p:cNvPr id="6" name="Content Placeholder 2">
            <a:extLst>
              <a:ext uri="{FF2B5EF4-FFF2-40B4-BE49-F238E27FC236}">
                <a16:creationId xmlns:a16="http://schemas.microsoft.com/office/drawing/2014/main" id="{C1BD6831-0CEC-3E53-C7B6-505C8E83891C}"/>
              </a:ext>
            </a:extLst>
          </p:cNvPr>
          <p:cNvSpPr txBox="1">
            <a:spLocks/>
          </p:cNvSpPr>
          <p:nvPr/>
        </p:nvSpPr>
        <p:spPr>
          <a:xfrm>
            <a:off x="3558540" y="4103052"/>
            <a:ext cx="4495800" cy="15538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“I’m sure I am doing something silly” </a:t>
            </a:r>
          </a:p>
        </p:txBody>
      </p:sp>
      <p:sp>
        <p:nvSpPr>
          <p:cNvPr id="7" name="Content Placeholder 2">
            <a:extLst>
              <a:ext uri="{FF2B5EF4-FFF2-40B4-BE49-F238E27FC236}">
                <a16:creationId xmlns:a16="http://schemas.microsoft.com/office/drawing/2014/main" id="{8440FE56-3D63-3BC4-7BF8-C6A62F10B4F3}"/>
              </a:ext>
            </a:extLst>
          </p:cNvPr>
          <p:cNvSpPr txBox="1">
            <a:spLocks/>
          </p:cNvSpPr>
          <p:nvPr/>
        </p:nvSpPr>
        <p:spPr>
          <a:xfrm>
            <a:off x="426720" y="4951095"/>
            <a:ext cx="3378200" cy="492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“My jobs won’t run”</a:t>
            </a:r>
          </a:p>
        </p:txBody>
      </p:sp>
      <p:sp>
        <p:nvSpPr>
          <p:cNvPr id="8" name="Content Placeholder 2">
            <a:extLst>
              <a:ext uri="{FF2B5EF4-FFF2-40B4-BE49-F238E27FC236}">
                <a16:creationId xmlns:a16="http://schemas.microsoft.com/office/drawing/2014/main" id="{3559D035-2E79-6204-5B24-C14F95960CF3}"/>
              </a:ext>
            </a:extLst>
          </p:cNvPr>
          <p:cNvSpPr txBox="1">
            <a:spLocks/>
          </p:cNvSpPr>
          <p:nvPr/>
        </p:nvSpPr>
        <p:spPr>
          <a:xfrm>
            <a:off x="6471920" y="5631814"/>
            <a:ext cx="3627120" cy="56387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can’t access my files”</a:t>
            </a:r>
          </a:p>
        </p:txBody>
      </p:sp>
    </p:spTree>
    <p:extLst>
      <p:ext uri="{BB962C8B-B14F-4D97-AF65-F5344CB8AC3E}">
        <p14:creationId xmlns:p14="http://schemas.microsoft.com/office/powerpoint/2010/main" val="419782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A03D-FD77-CC2E-BC16-08A1CE30621C}"/>
              </a:ext>
            </a:extLst>
          </p:cNvPr>
          <p:cNvSpPr>
            <a:spLocks noGrp="1"/>
          </p:cNvSpPr>
          <p:nvPr>
            <p:ph type="title"/>
          </p:nvPr>
        </p:nvSpPr>
        <p:spPr/>
        <p:txBody>
          <a:bodyPr/>
          <a:lstStyle/>
          <a:p>
            <a:r>
              <a:rPr lang="en-US" dirty="0"/>
              <a:t>Troubleshooting – Technical Problem Resolution</a:t>
            </a:r>
          </a:p>
        </p:txBody>
      </p:sp>
      <p:sp>
        <p:nvSpPr>
          <p:cNvPr id="3" name="Content Placeholder 2">
            <a:extLst>
              <a:ext uri="{FF2B5EF4-FFF2-40B4-BE49-F238E27FC236}">
                <a16:creationId xmlns:a16="http://schemas.microsoft.com/office/drawing/2014/main" id="{6BA8E470-A01D-64D8-2495-910B0ED73E17}"/>
              </a:ext>
            </a:extLst>
          </p:cNvPr>
          <p:cNvSpPr>
            <a:spLocks noGrp="1"/>
          </p:cNvSpPr>
          <p:nvPr>
            <p:ph idx="1"/>
          </p:nvPr>
        </p:nvSpPr>
        <p:spPr/>
        <p:txBody>
          <a:bodyPr/>
          <a:lstStyle/>
          <a:p>
            <a:r>
              <a:rPr lang="en-US" dirty="0"/>
              <a:t>CI User Support can sometimes address these issues, but not always. Attempting to replicate user problems is often the best first step in identifying technical problems. </a:t>
            </a:r>
          </a:p>
          <a:p>
            <a:pPr lvl="1"/>
            <a:r>
              <a:rPr lang="en-US" dirty="0"/>
              <a:t>If the problem can be replicated, having a good working relationship with the systems-facing staff is very important.</a:t>
            </a:r>
          </a:p>
          <a:p>
            <a:pPr lvl="2"/>
            <a:r>
              <a:rPr lang="en-US" dirty="0"/>
              <a:t>Report the issue</a:t>
            </a:r>
          </a:p>
          <a:p>
            <a:pPr lvl="2"/>
            <a:r>
              <a:rPr lang="en-US" dirty="0"/>
              <a:t>Communicate with user</a:t>
            </a:r>
          </a:p>
          <a:p>
            <a:pPr lvl="1"/>
            <a:r>
              <a:rPr lang="en-US" dirty="0"/>
              <a:t>If the problem can’t be replicated, it could still be a technical issue. </a:t>
            </a:r>
          </a:p>
          <a:p>
            <a:pPr lvl="2"/>
            <a:r>
              <a:rPr lang="en-US" dirty="0"/>
              <a:t>Ask for more details</a:t>
            </a:r>
          </a:p>
          <a:p>
            <a:pPr lvl="2"/>
            <a:r>
              <a:rPr lang="en-US" dirty="0"/>
              <a:t>Seek assistance from the CI team or national communities</a:t>
            </a:r>
          </a:p>
        </p:txBody>
      </p:sp>
    </p:spTree>
    <p:extLst>
      <p:ext uri="{BB962C8B-B14F-4D97-AF65-F5344CB8AC3E}">
        <p14:creationId xmlns:p14="http://schemas.microsoft.com/office/powerpoint/2010/main" val="2647384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7969-5DAD-C40D-1F3A-0ADB9D7FF255}"/>
              </a:ext>
            </a:extLst>
          </p:cNvPr>
          <p:cNvSpPr>
            <a:spLocks noGrp="1"/>
          </p:cNvSpPr>
          <p:nvPr>
            <p:ph type="title"/>
          </p:nvPr>
        </p:nvSpPr>
        <p:spPr/>
        <p:txBody>
          <a:bodyPr/>
          <a:lstStyle/>
          <a:p>
            <a:r>
              <a:rPr lang="en-US" dirty="0"/>
              <a:t>Troubleshooting – User Problems</a:t>
            </a:r>
          </a:p>
        </p:txBody>
      </p:sp>
      <p:sp>
        <p:nvSpPr>
          <p:cNvPr id="3" name="Content Placeholder 2">
            <a:extLst>
              <a:ext uri="{FF2B5EF4-FFF2-40B4-BE49-F238E27FC236}">
                <a16:creationId xmlns:a16="http://schemas.microsoft.com/office/drawing/2014/main" id="{3BE27170-EB65-6625-8BC1-CC40FC7F1A63}"/>
              </a:ext>
            </a:extLst>
          </p:cNvPr>
          <p:cNvSpPr>
            <a:spLocks noGrp="1"/>
          </p:cNvSpPr>
          <p:nvPr>
            <p:ph idx="1"/>
          </p:nvPr>
        </p:nvSpPr>
        <p:spPr>
          <a:xfrm>
            <a:off x="838200" y="1825625"/>
            <a:ext cx="10515600" cy="1740535"/>
          </a:xfrm>
        </p:spPr>
        <p:txBody>
          <a:bodyPr/>
          <a:lstStyle/>
          <a:p>
            <a:r>
              <a:rPr lang="en-US" dirty="0"/>
              <a:t>Troubleshooting user errors is also a key function of CI User Support. </a:t>
            </a:r>
            <a:r>
              <a:rPr lang="en-US" dirty="0">
                <a:solidFill>
                  <a:srgbClr val="1D1C1D"/>
                </a:solidFill>
              </a:rPr>
              <a:t>I</a:t>
            </a:r>
            <a:r>
              <a:rPr lang="en-US" b="0" i="0" dirty="0">
                <a:solidFill>
                  <a:srgbClr val="1D1C1D"/>
                </a:solidFill>
                <a:effectLst/>
              </a:rPr>
              <a:t>n some situations it can be difficult to determine the error</a:t>
            </a:r>
            <a:r>
              <a:rPr lang="en-US" dirty="0"/>
              <a:t>. If a user reports a problem and User Support can’t replicate, additional details should be sought. </a:t>
            </a:r>
          </a:p>
        </p:txBody>
      </p:sp>
      <p:sp>
        <p:nvSpPr>
          <p:cNvPr id="4" name="Content Placeholder 2">
            <a:extLst>
              <a:ext uri="{FF2B5EF4-FFF2-40B4-BE49-F238E27FC236}">
                <a16:creationId xmlns:a16="http://schemas.microsoft.com/office/drawing/2014/main" id="{F289629A-C8F7-F891-7E3F-5F883050D0CC}"/>
              </a:ext>
            </a:extLst>
          </p:cNvPr>
          <p:cNvSpPr txBox="1">
            <a:spLocks/>
          </p:cNvSpPr>
          <p:nvPr/>
        </p:nvSpPr>
        <p:spPr>
          <a:xfrm>
            <a:off x="1112520" y="4092258"/>
            <a:ext cx="2413000" cy="492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can’t login”</a:t>
            </a:r>
          </a:p>
        </p:txBody>
      </p:sp>
      <p:sp>
        <p:nvSpPr>
          <p:cNvPr id="5" name="Content Placeholder 2">
            <a:extLst>
              <a:ext uri="{FF2B5EF4-FFF2-40B4-BE49-F238E27FC236}">
                <a16:creationId xmlns:a16="http://schemas.microsoft.com/office/drawing/2014/main" id="{C184906F-7C09-E89F-0813-F6E0B08DD94F}"/>
              </a:ext>
            </a:extLst>
          </p:cNvPr>
          <p:cNvSpPr txBox="1">
            <a:spLocks/>
          </p:cNvSpPr>
          <p:nvPr/>
        </p:nvSpPr>
        <p:spPr>
          <a:xfrm>
            <a:off x="7919720" y="4879975"/>
            <a:ext cx="3723640" cy="1096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install the software I need” </a:t>
            </a:r>
          </a:p>
        </p:txBody>
      </p:sp>
      <p:sp>
        <p:nvSpPr>
          <p:cNvPr id="6" name="Content Placeholder 2">
            <a:extLst>
              <a:ext uri="{FF2B5EF4-FFF2-40B4-BE49-F238E27FC236}">
                <a16:creationId xmlns:a16="http://schemas.microsoft.com/office/drawing/2014/main" id="{86E92897-D44C-3575-6560-F7399A4A2BD0}"/>
              </a:ext>
            </a:extLst>
          </p:cNvPr>
          <p:cNvSpPr txBox="1">
            <a:spLocks/>
          </p:cNvSpPr>
          <p:nvPr/>
        </p:nvSpPr>
        <p:spPr>
          <a:xfrm>
            <a:off x="4787900" y="3791584"/>
            <a:ext cx="4495800" cy="15538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“Is there something wrong with the system?!” </a:t>
            </a:r>
          </a:p>
        </p:txBody>
      </p:sp>
      <p:sp>
        <p:nvSpPr>
          <p:cNvPr id="7" name="Content Placeholder 2">
            <a:extLst>
              <a:ext uri="{FF2B5EF4-FFF2-40B4-BE49-F238E27FC236}">
                <a16:creationId xmlns:a16="http://schemas.microsoft.com/office/drawing/2014/main" id="{ED513C85-B5AE-FCB3-9D23-7C370E98DC6D}"/>
              </a:ext>
            </a:extLst>
          </p:cNvPr>
          <p:cNvSpPr txBox="1">
            <a:spLocks/>
          </p:cNvSpPr>
          <p:nvPr/>
        </p:nvSpPr>
        <p:spPr>
          <a:xfrm>
            <a:off x="768350" y="4879975"/>
            <a:ext cx="3723640" cy="109664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have been waiting in the queue for a week” </a:t>
            </a:r>
          </a:p>
        </p:txBody>
      </p:sp>
    </p:spTree>
    <p:extLst>
      <p:ext uri="{BB962C8B-B14F-4D97-AF65-F5344CB8AC3E}">
        <p14:creationId xmlns:p14="http://schemas.microsoft.com/office/powerpoint/2010/main" val="18748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7969-5DAD-C40D-1F3A-0ADB9D7FF255}"/>
              </a:ext>
            </a:extLst>
          </p:cNvPr>
          <p:cNvSpPr>
            <a:spLocks noGrp="1"/>
          </p:cNvSpPr>
          <p:nvPr>
            <p:ph type="title"/>
          </p:nvPr>
        </p:nvSpPr>
        <p:spPr/>
        <p:txBody>
          <a:bodyPr/>
          <a:lstStyle/>
          <a:p>
            <a:r>
              <a:rPr lang="en-US" dirty="0"/>
              <a:t>Troubleshooting – User Problems Resolution</a:t>
            </a:r>
          </a:p>
        </p:txBody>
      </p:sp>
      <p:sp>
        <p:nvSpPr>
          <p:cNvPr id="3" name="Content Placeholder 2">
            <a:extLst>
              <a:ext uri="{FF2B5EF4-FFF2-40B4-BE49-F238E27FC236}">
                <a16:creationId xmlns:a16="http://schemas.microsoft.com/office/drawing/2014/main" id="{3BE27170-EB65-6625-8BC1-CC40FC7F1A63}"/>
              </a:ext>
            </a:extLst>
          </p:cNvPr>
          <p:cNvSpPr>
            <a:spLocks noGrp="1"/>
          </p:cNvSpPr>
          <p:nvPr>
            <p:ph idx="1"/>
          </p:nvPr>
        </p:nvSpPr>
        <p:spPr>
          <a:xfrm>
            <a:off x="838200" y="1825625"/>
            <a:ext cx="10515600" cy="1811655"/>
          </a:xfrm>
        </p:spPr>
        <p:txBody>
          <a:bodyPr>
            <a:normAutofit/>
          </a:bodyPr>
          <a:lstStyle/>
          <a:p>
            <a:r>
              <a:rPr lang="en-US" dirty="0"/>
              <a:t>User problems can be numerous and unpredictable. Back-and-forth email exchanges can be frustrating for both the user and the CI Staff. Approaching user problems should be handled with nuanced and empathetic approaches.</a:t>
            </a:r>
          </a:p>
        </p:txBody>
      </p:sp>
      <p:sp>
        <p:nvSpPr>
          <p:cNvPr id="4" name="Content Placeholder 2">
            <a:extLst>
              <a:ext uri="{FF2B5EF4-FFF2-40B4-BE49-F238E27FC236}">
                <a16:creationId xmlns:a16="http://schemas.microsoft.com/office/drawing/2014/main" id="{8723D136-9EC0-9C12-587D-54742017D156}"/>
              </a:ext>
            </a:extLst>
          </p:cNvPr>
          <p:cNvSpPr txBox="1">
            <a:spLocks/>
          </p:cNvSpPr>
          <p:nvPr/>
        </p:nvSpPr>
        <p:spPr>
          <a:xfrm>
            <a:off x="360680" y="3637280"/>
            <a:ext cx="10515600" cy="9886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“I’m sorry you are experiencing trouble. Would you like to schedule a meeting to work through the problem?”</a:t>
            </a:r>
          </a:p>
        </p:txBody>
      </p:sp>
      <p:sp>
        <p:nvSpPr>
          <p:cNvPr id="5" name="Content Placeholder 2">
            <a:extLst>
              <a:ext uri="{FF2B5EF4-FFF2-40B4-BE49-F238E27FC236}">
                <a16:creationId xmlns:a16="http://schemas.microsoft.com/office/drawing/2014/main" id="{11F53062-6029-488B-A0FA-629329972DC4}"/>
              </a:ext>
            </a:extLst>
          </p:cNvPr>
          <p:cNvSpPr txBox="1">
            <a:spLocks/>
          </p:cNvSpPr>
          <p:nvPr/>
        </p:nvSpPr>
        <p:spPr>
          <a:xfrm>
            <a:off x="2788920" y="4700905"/>
            <a:ext cx="8564880" cy="1222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“Thank you for reporting this issue! I’d like to get more information if I can. Do you have time to show me what you are dealing with?”</a:t>
            </a:r>
          </a:p>
        </p:txBody>
      </p:sp>
    </p:spTree>
    <p:extLst>
      <p:ext uri="{BB962C8B-B14F-4D97-AF65-F5344CB8AC3E}">
        <p14:creationId xmlns:p14="http://schemas.microsoft.com/office/powerpoint/2010/main" val="66688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CI User Support Important?</a:t>
            </a:r>
          </a:p>
        </p:txBody>
      </p:sp>
      <p:pic>
        <p:nvPicPr>
          <p:cNvPr id="1026" name="Picture 2" descr="🤔 Thinking Face emoji Meaning | Dictionary.com">
            <a:extLst>
              <a:ext uri="{FF2B5EF4-FFF2-40B4-BE49-F238E27FC236}">
                <a16:creationId xmlns:a16="http://schemas.microsoft.com/office/drawing/2014/main" id="{A819B074-5128-0B47-0691-64CA65AC4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90688"/>
            <a:ext cx="3743960" cy="374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587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5770-92ED-6442-4038-B5013909AA4E}"/>
              </a:ext>
            </a:extLst>
          </p:cNvPr>
          <p:cNvSpPr>
            <a:spLocks noGrp="1"/>
          </p:cNvSpPr>
          <p:nvPr>
            <p:ph type="title"/>
          </p:nvPr>
        </p:nvSpPr>
        <p:spPr/>
        <p:txBody>
          <a:bodyPr/>
          <a:lstStyle/>
          <a:p>
            <a:r>
              <a:rPr lang="en-US" dirty="0"/>
              <a:t>Troubleshooting Skills</a:t>
            </a:r>
          </a:p>
        </p:txBody>
      </p:sp>
      <p:sp>
        <p:nvSpPr>
          <p:cNvPr id="3" name="Content Placeholder 2">
            <a:extLst>
              <a:ext uri="{FF2B5EF4-FFF2-40B4-BE49-F238E27FC236}">
                <a16:creationId xmlns:a16="http://schemas.microsoft.com/office/drawing/2014/main" id="{B30B489A-DEE1-725A-F6F6-EBE93A42A20F}"/>
              </a:ext>
            </a:extLst>
          </p:cNvPr>
          <p:cNvSpPr>
            <a:spLocks noGrp="1"/>
          </p:cNvSpPr>
          <p:nvPr>
            <p:ph idx="1"/>
          </p:nvPr>
        </p:nvSpPr>
        <p:spPr/>
        <p:txBody>
          <a:bodyPr/>
          <a:lstStyle/>
          <a:p>
            <a:r>
              <a:rPr lang="en-US" dirty="0"/>
              <a:t>Don’t panic</a:t>
            </a:r>
          </a:p>
          <a:p>
            <a:r>
              <a:rPr lang="en-US" dirty="0"/>
              <a:t>Make sure there is really a problem</a:t>
            </a:r>
          </a:p>
          <a:p>
            <a:r>
              <a:rPr lang="en-US" dirty="0"/>
              <a:t>Know the CI you are working with to the best of your ability</a:t>
            </a:r>
          </a:p>
          <a:p>
            <a:r>
              <a:rPr lang="en-US" dirty="0"/>
              <a:t>Look for clues</a:t>
            </a:r>
          </a:p>
          <a:p>
            <a:r>
              <a:rPr lang="en-US" dirty="0"/>
              <a:t>Don’t be afraid to ask questions</a:t>
            </a:r>
          </a:p>
          <a:p>
            <a:r>
              <a:rPr lang="en-US" dirty="0"/>
              <a:t>Be humble about your abilities</a:t>
            </a:r>
          </a:p>
          <a:p>
            <a:r>
              <a:rPr lang="en-US" dirty="0"/>
              <a:t>Know when to seek assistance</a:t>
            </a:r>
          </a:p>
        </p:txBody>
      </p:sp>
    </p:spTree>
    <p:extLst>
      <p:ext uri="{BB962C8B-B14F-4D97-AF65-F5344CB8AC3E}">
        <p14:creationId xmlns:p14="http://schemas.microsoft.com/office/powerpoint/2010/main" val="130545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The Outreach Coordinator</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For CI User Support</a:t>
            </a:r>
          </a:p>
        </p:txBody>
      </p:sp>
    </p:spTree>
    <p:extLst>
      <p:ext uri="{BB962C8B-B14F-4D97-AF65-F5344CB8AC3E}">
        <p14:creationId xmlns:p14="http://schemas.microsoft.com/office/powerpoint/2010/main" val="87957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4296-C72A-D2E6-6D44-A8BD5A300B14}"/>
              </a:ext>
            </a:extLst>
          </p:cNvPr>
          <p:cNvSpPr>
            <a:spLocks noGrp="1"/>
          </p:cNvSpPr>
          <p:nvPr>
            <p:ph type="title"/>
          </p:nvPr>
        </p:nvSpPr>
        <p:spPr/>
        <p:txBody>
          <a:bodyPr/>
          <a:lstStyle/>
          <a:p>
            <a:r>
              <a:rPr lang="en-US" dirty="0"/>
              <a:t>Outreach </a:t>
            </a:r>
          </a:p>
        </p:txBody>
      </p:sp>
      <p:sp>
        <p:nvSpPr>
          <p:cNvPr id="3" name="Content Placeholder 2">
            <a:extLst>
              <a:ext uri="{FF2B5EF4-FFF2-40B4-BE49-F238E27FC236}">
                <a16:creationId xmlns:a16="http://schemas.microsoft.com/office/drawing/2014/main" id="{1D4C750F-CDA7-8328-8048-A696AEB9AB06}"/>
              </a:ext>
            </a:extLst>
          </p:cNvPr>
          <p:cNvSpPr>
            <a:spLocks noGrp="1"/>
          </p:cNvSpPr>
          <p:nvPr>
            <p:ph idx="1"/>
          </p:nvPr>
        </p:nvSpPr>
        <p:spPr>
          <a:xfrm>
            <a:off x="838200" y="1825625"/>
            <a:ext cx="5623560" cy="4163129"/>
          </a:xfrm>
        </p:spPr>
        <p:txBody>
          <a:bodyPr/>
          <a:lstStyle/>
          <a:p>
            <a:r>
              <a:rPr lang="en-US" dirty="0"/>
              <a:t>Some universities have dedicated people to provide outreach that would otherwise be the CI User Support team’s responsibility to provide. </a:t>
            </a:r>
          </a:p>
          <a:p>
            <a:r>
              <a:rPr lang="en-US" dirty="0"/>
              <a:t>Even if that is the case, outreach is still an important role for User Support in different scenarios.</a:t>
            </a:r>
          </a:p>
        </p:txBody>
      </p:sp>
      <p:pic>
        <p:nvPicPr>
          <p:cNvPr id="6146" name="Picture 2" descr="Sourcing Methodology Part 5 – Outreach!! - RecruitingBlogs">
            <a:extLst>
              <a:ext uri="{FF2B5EF4-FFF2-40B4-BE49-F238E27FC236}">
                <a16:creationId xmlns:a16="http://schemas.microsoft.com/office/drawing/2014/main" id="{BA76B249-BD00-DDFD-2C99-925DB0BFE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525" y="1908810"/>
            <a:ext cx="49911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763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D7BE-35A9-ABC3-38C7-154C33EF3A83}"/>
              </a:ext>
            </a:extLst>
          </p:cNvPr>
          <p:cNvSpPr>
            <a:spLocks noGrp="1"/>
          </p:cNvSpPr>
          <p:nvPr>
            <p:ph type="title"/>
          </p:nvPr>
        </p:nvSpPr>
        <p:spPr/>
        <p:txBody>
          <a:bodyPr/>
          <a:lstStyle/>
          <a:p>
            <a:r>
              <a:rPr lang="en-US" dirty="0"/>
              <a:t>Outreach Questions</a:t>
            </a:r>
          </a:p>
        </p:txBody>
      </p:sp>
      <p:sp>
        <p:nvSpPr>
          <p:cNvPr id="3" name="Content Placeholder 2">
            <a:extLst>
              <a:ext uri="{FF2B5EF4-FFF2-40B4-BE49-F238E27FC236}">
                <a16:creationId xmlns:a16="http://schemas.microsoft.com/office/drawing/2014/main" id="{CC77D1A4-F90F-943A-A144-8E3B865AB925}"/>
              </a:ext>
            </a:extLst>
          </p:cNvPr>
          <p:cNvSpPr>
            <a:spLocks noGrp="1"/>
          </p:cNvSpPr>
          <p:nvPr>
            <p:ph idx="1"/>
          </p:nvPr>
        </p:nvSpPr>
        <p:spPr>
          <a:xfrm>
            <a:off x="838200" y="1825625"/>
            <a:ext cx="10515600" cy="673735"/>
          </a:xfrm>
        </p:spPr>
        <p:txBody>
          <a:bodyPr/>
          <a:lstStyle/>
          <a:p>
            <a:r>
              <a:rPr lang="en-US" dirty="0"/>
              <a:t>How are users made aware that your CI team exists?</a:t>
            </a:r>
          </a:p>
        </p:txBody>
      </p:sp>
      <p:sp>
        <p:nvSpPr>
          <p:cNvPr id="4" name="Content Placeholder 2">
            <a:extLst>
              <a:ext uri="{FF2B5EF4-FFF2-40B4-BE49-F238E27FC236}">
                <a16:creationId xmlns:a16="http://schemas.microsoft.com/office/drawing/2014/main" id="{5F9C37C0-75FF-3CE2-0E57-D0C855094390}"/>
              </a:ext>
            </a:extLst>
          </p:cNvPr>
          <p:cNvSpPr txBox="1">
            <a:spLocks/>
          </p:cNvSpPr>
          <p:nvPr/>
        </p:nvSpPr>
        <p:spPr>
          <a:xfrm>
            <a:off x="838200" y="2499361"/>
            <a:ext cx="10515600" cy="929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would a user know if they could use CI in their research?</a:t>
            </a:r>
          </a:p>
        </p:txBody>
      </p:sp>
      <p:sp>
        <p:nvSpPr>
          <p:cNvPr id="5" name="Content Placeholder 2">
            <a:extLst>
              <a:ext uri="{FF2B5EF4-FFF2-40B4-BE49-F238E27FC236}">
                <a16:creationId xmlns:a16="http://schemas.microsoft.com/office/drawing/2014/main" id="{25507313-3BCC-7A5E-DA6B-19A38D316084}"/>
              </a:ext>
            </a:extLst>
          </p:cNvPr>
          <p:cNvSpPr txBox="1">
            <a:spLocks/>
          </p:cNvSpPr>
          <p:nvPr/>
        </p:nvSpPr>
        <p:spPr>
          <a:xfrm>
            <a:off x="838200" y="3159090"/>
            <a:ext cx="10515600" cy="673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 users know where to look for help?</a:t>
            </a:r>
          </a:p>
        </p:txBody>
      </p:sp>
      <p:sp>
        <p:nvSpPr>
          <p:cNvPr id="6" name="Content Placeholder 2">
            <a:extLst>
              <a:ext uri="{FF2B5EF4-FFF2-40B4-BE49-F238E27FC236}">
                <a16:creationId xmlns:a16="http://schemas.microsoft.com/office/drawing/2014/main" id="{E27307F7-3BB9-1DA2-2616-9144D76BDFA0}"/>
              </a:ext>
            </a:extLst>
          </p:cNvPr>
          <p:cNvSpPr txBox="1">
            <a:spLocks/>
          </p:cNvSpPr>
          <p:nvPr/>
        </p:nvSpPr>
        <p:spPr>
          <a:xfrm>
            <a:off x="838200" y="3832826"/>
            <a:ext cx="10515600" cy="929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Is there a way for users to know what workshops/trainings are available and when they are happening?</a:t>
            </a:r>
          </a:p>
        </p:txBody>
      </p:sp>
      <p:sp>
        <p:nvSpPr>
          <p:cNvPr id="7" name="Content Placeholder 2">
            <a:extLst>
              <a:ext uri="{FF2B5EF4-FFF2-40B4-BE49-F238E27FC236}">
                <a16:creationId xmlns:a16="http://schemas.microsoft.com/office/drawing/2014/main" id="{F529D326-E541-CBC1-F245-94B0ABDDA3DA}"/>
              </a:ext>
            </a:extLst>
          </p:cNvPr>
          <p:cNvSpPr txBox="1">
            <a:spLocks/>
          </p:cNvSpPr>
          <p:nvPr/>
        </p:nvSpPr>
        <p:spPr>
          <a:xfrm>
            <a:off x="838200" y="4836831"/>
            <a:ext cx="10515600" cy="659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 users subscribe to email updates or social media?</a:t>
            </a:r>
          </a:p>
        </p:txBody>
      </p:sp>
      <p:sp>
        <p:nvSpPr>
          <p:cNvPr id="8" name="Content Placeholder 2">
            <a:extLst>
              <a:ext uri="{FF2B5EF4-FFF2-40B4-BE49-F238E27FC236}">
                <a16:creationId xmlns:a16="http://schemas.microsoft.com/office/drawing/2014/main" id="{F9251DAD-0420-4938-0E5A-13E1BC85717A}"/>
              </a:ext>
            </a:extLst>
          </p:cNvPr>
          <p:cNvSpPr txBox="1">
            <a:spLocks/>
          </p:cNvSpPr>
          <p:nvPr/>
        </p:nvSpPr>
        <p:spPr>
          <a:xfrm>
            <a:off x="838200" y="5496561"/>
            <a:ext cx="10515600" cy="4400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does the CI team know who to reach out to?</a:t>
            </a:r>
          </a:p>
        </p:txBody>
      </p:sp>
    </p:spTree>
    <p:extLst>
      <p:ext uri="{BB962C8B-B14F-4D97-AF65-F5344CB8AC3E}">
        <p14:creationId xmlns:p14="http://schemas.microsoft.com/office/powerpoint/2010/main" val="38357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149B6-E8D7-48F3-AA7A-0EF65C8B0B6D}"/>
              </a:ext>
            </a:extLst>
          </p:cNvPr>
          <p:cNvSpPr>
            <a:spLocks noGrp="1"/>
          </p:cNvSpPr>
          <p:nvPr>
            <p:ph type="title"/>
          </p:nvPr>
        </p:nvSpPr>
        <p:spPr/>
        <p:txBody>
          <a:bodyPr/>
          <a:lstStyle/>
          <a:p>
            <a:r>
              <a:rPr lang="en-US" dirty="0"/>
              <a:t>Outreach Challenges</a:t>
            </a:r>
          </a:p>
        </p:txBody>
      </p:sp>
      <p:sp>
        <p:nvSpPr>
          <p:cNvPr id="3" name="Content Placeholder 2">
            <a:extLst>
              <a:ext uri="{FF2B5EF4-FFF2-40B4-BE49-F238E27FC236}">
                <a16:creationId xmlns:a16="http://schemas.microsoft.com/office/drawing/2014/main" id="{8BB69D56-DF2E-78E9-78F4-135936BC6B5B}"/>
              </a:ext>
            </a:extLst>
          </p:cNvPr>
          <p:cNvSpPr>
            <a:spLocks noGrp="1"/>
          </p:cNvSpPr>
          <p:nvPr>
            <p:ph idx="1"/>
          </p:nvPr>
        </p:nvSpPr>
        <p:spPr/>
        <p:txBody>
          <a:bodyPr/>
          <a:lstStyle/>
          <a:p>
            <a:r>
              <a:rPr lang="en-US" dirty="0"/>
              <a:t>While there are many potential answers to these questions, challenges persist in many ways. </a:t>
            </a:r>
          </a:p>
          <a:p>
            <a:pPr lvl="1"/>
            <a:r>
              <a:rPr lang="en-US" dirty="0"/>
              <a:t>Emails to listservs often go ignored</a:t>
            </a:r>
          </a:p>
          <a:p>
            <a:pPr lvl="1"/>
            <a:r>
              <a:rPr lang="en-US" dirty="0"/>
              <a:t>The balance of over communicating vs. under</a:t>
            </a:r>
          </a:p>
          <a:p>
            <a:pPr lvl="1"/>
            <a:r>
              <a:rPr lang="en-US" dirty="0"/>
              <a:t>Awareness of groups</a:t>
            </a:r>
          </a:p>
          <a:p>
            <a:pPr lvl="1"/>
            <a:r>
              <a:rPr lang="en-US" dirty="0"/>
              <a:t>Viability/necessity</a:t>
            </a:r>
          </a:p>
        </p:txBody>
      </p:sp>
    </p:spTree>
    <p:extLst>
      <p:ext uri="{BB962C8B-B14F-4D97-AF65-F5344CB8AC3E}">
        <p14:creationId xmlns:p14="http://schemas.microsoft.com/office/powerpoint/2010/main" val="3058241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77A6-CE93-3BDB-959E-C249A3B46E7B}"/>
              </a:ext>
            </a:extLst>
          </p:cNvPr>
          <p:cNvSpPr>
            <a:spLocks noGrp="1"/>
          </p:cNvSpPr>
          <p:nvPr>
            <p:ph type="title"/>
          </p:nvPr>
        </p:nvSpPr>
        <p:spPr/>
        <p:txBody>
          <a:bodyPr/>
          <a:lstStyle/>
          <a:p>
            <a:r>
              <a:rPr lang="en-US" dirty="0"/>
              <a:t>Outreach Strategies</a:t>
            </a:r>
          </a:p>
        </p:txBody>
      </p:sp>
      <p:sp>
        <p:nvSpPr>
          <p:cNvPr id="3" name="Content Placeholder 2">
            <a:extLst>
              <a:ext uri="{FF2B5EF4-FFF2-40B4-BE49-F238E27FC236}">
                <a16:creationId xmlns:a16="http://schemas.microsoft.com/office/drawing/2014/main" id="{104A0E00-7F97-839D-DED8-99EFC3061BCA}"/>
              </a:ext>
            </a:extLst>
          </p:cNvPr>
          <p:cNvSpPr>
            <a:spLocks noGrp="1"/>
          </p:cNvSpPr>
          <p:nvPr>
            <p:ph idx="1"/>
          </p:nvPr>
        </p:nvSpPr>
        <p:spPr/>
        <p:txBody>
          <a:bodyPr>
            <a:normAutofit fontScale="85000" lnSpcReduction="20000"/>
          </a:bodyPr>
          <a:lstStyle/>
          <a:p>
            <a:r>
              <a:rPr lang="en-US" dirty="0"/>
              <a:t>Listservs are a convenient way to manage communications, but present challenges. </a:t>
            </a:r>
          </a:p>
          <a:p>
            <a:pPr lvl="1"/>
            <a:r>
              <a:rPr lang="en-US" dirty="0"/>
              <a:t>They are still a good strategic method of outreaching to users</a:t>
            </a:r>
          </a:p>
          <a:p>
            <a:r>
              <a:rPr lang="en-US" dirty="0"/>
              <a:t>Social media is a strange place. </a:t>
            </a:r>
          </a:p>
          <a:p>
            <a:pPr lvl="1"/>
            <a:r>
              <a:rPr lang="en-US" dirty="0"/>
              <a:t>Good for some folks, but need to stay relevant and require constant work</a:t>
            </a:r>
          </a:p>
          <a:p>
            <a:pPr lvl="1"/>
            <a:r>
              <a:rPr lang="en-US" dirty="0"/>
              <a:t>Established people may not see the need or have the desire</a:t>
            </a:r>
          </a:p>
          <a:p>
            <a:r>
              <a:rPr lang="en-US" dirty="0"/>
              <a:t>Targeting potential groups.</a:t>
            </a:r>
          </a:p>
          <a:p>
            <a:pPr lvl="1"/>
            <a:r>
              <a:rPr lang="en-US" dirty="0"/>
              <a:t>Can be done in many ways</a:t>
            </a:r>
          </a:p>
          <a:p>
            <a:pPr lvl="2"/>
            <a:r>
              <a:rPr lang="en-US" dirty="0"/>
              <a:t>Research websites</a:t>
            </a:r>
          </a:p>
          <a:p>
            <a:pPr lvl="2"/>
            <a:r>
              <a:rPr lang="en-US" dirty="0"/>
              <a:t>Funding announcements</a:t>
            </a:r>
          </a:p>
          <a:p>
            <a:pPr lvl="2"/>
            <a:r>
              <a:rPr lang="en-US" dirty="0"/>
              <a:t>Published research articles </a:t>
            </a:r>
          </a:p>
          <a:p>
            <a:r>
              <a:rPr lang="en-US" dirty="0"/>
              <a:t>Word-of-mouth</a:t>
            </a:r>
          </a:p>
          <a:p>
            <a:pPr lvl="1"/>
            <a:r>
              <a:rPr lang="en-US" dirty="0"/>
              <a:t>Researchers will talk with each other. Building goodwill with the folks that are aware of you is important. </a:t>
            </a:r>
          </a:p>
        </p:txBody>
      </p:sp>
    </p:spTree>
    <p:extLst>
      <p:ext uri="{BB962C8B-B14F-4D97-AF65-F5344CB8AC3E}">
        <p14:creationId xmlns:p14="http://schemas.microsoft.com/office/powerpoint/2010/main" val="3643652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CD60-A05F-B704-132A-91F65EB6460E}"/>
              </a:ext>
            </a:extLst>
          </p:cNvPr>
          <p:cNvSpPr>
            <a:spLocks noGrp="1"/>
          </p:cNvSpPr>
          <p:nvPr>
            <p:ph type="title"/>
          </p:nvPr>
        </p:nvSpPr>
        <p:spPr/>
        <p:txBody>
          <a:bodyPr/>
          <a:lstStyle/>
          <a:p>
            <a:r>
              <a:rPr lang="en-US" dirty="0"/>
              <a:t>Outreach Skills</a:t>
            </a:r>
          </a:p>
        </p:txBody>
      </p:sp>
      <p:sp>
        <p:nvSpPr>
          <p:cNvPr id="3" name="Content Placeholder 2">
            <a:extLst>
              <a:ext uri="{FF2B5EF4-FFF2-40B4-BE49-F238E27FC236}">
                <a16:creationId xmlns:a16="http://schemas.microsoft.com/office/drawing/2014/main" id="{82C1529A-9E3D-45A9-FE74-3F948C65250B}"/>
              </a:ext>
            </a:extLst>
          </p:cNvPr>
          <p:cNvSpPr>
            <a:spLocks noGrp="1"/>
          </p:cNvSpPr>
          <p:nvPr>
            <p:ph idx="1"/>
          </p:nvPr>
        </p:nvSpPr>
        <p:spPr/>
        <p:txBody>
          <a:bodyPr/>
          <a:lstStyle/>
          <a:p>
            <a:r>
              <a:rPr lang="en-US" dirty="0"/>
              <a:t>Organization</a:t>
            </a:r>
          </a:p>
          <a:p>
            <a:r>
              <a:rPr lang="en-US" dirty="0"/>
              <a:t>Storytelling</a:t>
            </a:r>
          </a:p>
          <a:p>
            <a:r>
              <a:rPr lang="en-US" dirty="0"/>
              <a:t>Repetition</a:t>
            </a:r>
          </a:p>
          <a:p>
            <a:r>
              <a:rPr lang="en-US" dirty="0"/>
              <a:t>Community awareness</a:t>
            </a:r>
          </a:p>
          <a:p>
            <a:r>
              <a:rPr lang="en-US" dirty="0"/>
              <a:t>Marketing</a:t>
            </a:r>
          </a:p>
          <a:p>
            <a:r>
              <a:rPr lang="en-US" dirty="0"/>
              <a:t>Customer identification</a:t>
            </a:r>
          </a:p>
        </p:txBody>
      </p:sp>
    </p:spTree>
    <p:extLst>
      <p:ext uri="{BB962C8B-B14F-4D97-AF65-F5344CB8AC3E}">
        <p14:creationId xmlns:p14="http://schemas.microsoft.com/office/powerpoint/2010/main" val="2062427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The Conflict Resolution Specialist</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For CI User Support</a:t>
            </a:r>
          </a:p>
        </p:txBody>
      </p:sp>
    </p:spTree>
    <p:extLst>
      <p:ext uri="{BB962C8B-B14F-4D97-AF65-F5344CB8AC3E}">
        <p14:creationId xmlns:p14="http://schemas.microsoft.com/office/powerpoint/2010/main" val="272727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FD2F-6476-6FD7-5463-2554702CA8CD}"/>
              </a:ext>
            </a:extLst>
          </p:cNvPr>
          <p:cNvSpPr>
            <a:spLocks noGrp="1"/>
          </p:cNvSpPr>
          <p:nvPr>
            <p:ph type="title"/>
          </p:nvPr>
        </p:nvSpPr>
        <p:spPr/>
        <p:txBody>
          <a:bodyPr/>
          <a:lstStyle/>
          <a:p>
            <a:r>
              <a:rPr lang="en-US" dirty="0"/>
              <a:t>Conflict Resolution </a:t>
            </a:r>
          </a:p>
        </p:txBody>
      </p:sp>
      <p:sp>
        <p:nvSpPr>
          <p:cNvPr id="3" name="Content Placeholder 2">
            <a:extLst>
              <a:ext uri="{FF2B5EF4-FFF2-40B4-BE49-F238E27FC236}">
                <a16:creationId xmlns:a16="http://schemas.microsoft.com/office/drawing/2014/main" id="{0B146473-5AA7-2D26-7603-863FB552A0B6}"/>
              </a:ext>
            </a:extLst>
          </p:cNvPr>
          <p:cNvSpPr>
            <a:spLocks noGrp="1"/>
          </p:cNvSpPr>
          <p:nvPr>
            <p:ph idx="1"/>
          </p:nvPr>
        </p:nvSpPr>
        <p:spPr>
          <a:xfrm>
            <a:off x="838200" y="1825625"/>
            <a:ext cx="5257800" cy="4163129"/>
          </a:xfrm>
        </p:spPr>
        <p:txBody>
          <a:bodyPr/>
          <a:lstStyle/>
          <a:p>
            <a:r>
              <a:rPr lang="en-US" dirty="0"/>
              <a:t>CI User Support can sometimes deal with situations of conflict, whether that is between users, the team, or both.</a:t>
            </a:r>
          </a:p>
          <a:p>
            <a:r>
              <a:rPr lang="en-US" dirty="0"/>
              <a:t>The ability to recognize conflict and have strategies to mitigate it is a valuable skill for a User Support Professional.</a:t>
            </a:r>
          </a:p>
        </p:txBody>
      </p:sp>
      <p:pic>
        <p:nvPicPr>
          <p:cNvPr id="7170" name="Picture 2" descr="Lesson Plans - Resolving Conflicts">
            <a:extLst>
              <a:ext uri="{FF2B5EF4-FFF2-40B4-BE49-F238E27FC236}">
                <a16:creationId xmlns:a16="http://schemas.microsoft.com/office/drawing/2014/main" id="{E3D19344-010B-694F-C492-DFE367C8D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322" y="1251427"/>
            <a:ext cx="4332230" cy="459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58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8B49-ADD6-DAAE-EEC9-88C7052893E2}"/>
              </a:ext>
            </a:extLst>
          </p:cNvPr>
          <p:cNvSpPr>
            <a:spLocks noGrp="1"/>
          </p:cNvSpPr>
          <p:nvPr>
            <p:ph type="title"/>
          </p:nvPr>
        </p:nvSpPr>
        <p:spPr/>
        <p:txBody>
          <a:bodyPr/>
          <a:lstStyle/>
          <a:p>
            <a:r>
              <a:rPr lang="en-US" dirty="0"/>
              <a:t>Conflict Scenarios</a:t>
            </a:r>
          </a:p>
        </p:txBody>
      </p:sp>
      <p:sp>
        <p:nvSpPr>
          <p:cNvPr id="3" name="Content Placeholder 2">
            <a:extLst>
              <a:ext uri="{FF2B5EF4-FFF2-40B4-BE49-F238E27FC236}">
                <a16:creationId xmlns:a16="http://schemas.microsoft.com/office/drawing/2014/main" id="{7ACE223D-9DC5-3EA4-C6A1-46F687FAFAD6}"/>
              </a:ext>
            </a:extLst>
          </p:cNvPr>
          <p:cNvSpPr>
            <a:spLocks noGrp="1"/>
          </p:cNvSpPr>
          <p:nvPr>
            <p:ph idx="1"/>
          </p:nvPr>
        </p:nvSpPr>
        <p:spPr/>
        <p:txBody>
          <a:bodyPr/>
          <a:lstStyle/>
          <a:p>
            <a:pPr marL="514350" indent="-514350">
              <a:buFont typeface="+mj-lt"/>
              <a:buAutoNum type="arabicPeriod"/>
            </a:pPr>
            <a:r>
              <a:rPr lang="en-US" dirty="0"/>
              <a:t>A user complains that they have not been able to do their work because someone else is ‘hogging’ all the nodes. </a:t>
            </a:r>
          </a:p>
          <a:p>
            <a:pPr marL="514350" indent="-514350">
              <a:buFont typeface="+mj-lt"/>
              <a:buAutoNum type="arabicPeriod"/>
            </a:pPr>
            <a:endParaRPr lang="en-US" dirty="0"/>
          </a:p>
          <a:p>
            <a:pPr marL="514350" indent="-514350">
              <a:buFont typeface="+mj-lt"/>
              <a:buAutoNum type="arabicPeriod"/>
            </a:pPr>
            <a:r>
              <a:rPr lang="en-US" dirty="0"/>
              <a:t>User Support is reporting that there may be an issue on the system, but the technical staff says there is nothing to worry about and to tell users that they are being ‘dramatic’.  </a:t>
            </a:r>
          </a:p>
          <a:p>
            <a:pPr marL="514350" indent="-514350">
              <a:buFont typeface="+mj-lt"/>
              <a:buAutoNum type="arabicPeriod"/>
            </a:pPr>
            <a:endParaRPr lang="en-US" dirty="0"/>
          </a:p>
          <a:p>
            <a:pPr marL="514350" indent="-514350">
              <a:buFont typeface="+mj-lt"/>
              <a:buAutoNum type="arabicPeriod"/>
            </a:pPr>
            <a:r>
              <a:rPr lang="en-US" dirty="0"/>
              <a:t>A user is asking for help from the technical staff because they don’t believe that the User Support folks can help. </a:t>
            </a:r>
          </a:p>
        </p:txBody>
      </p:sp>
    </p:spTree>
    <p:extLst>
      <p:ext uri="{BB962C8B-B14F-4D97-AF65-F5344CB8AC3E}">
        <p14:creationId xmlns:p14="http://schemas.microsoft.com/office/powerpoint/2010/main" val="383920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41D5-6D8C-ED4C-9C53-3899DEB84435}"/>
              </a:ext>
            </a:extLst>
          </p:cNvPr>
          <p:cNvSpPr>
            <a:spLocks noGrp="1"/>
          </p:cNvSpPr>
          <p:nvPr>
            <p:ph type="title"/>
          </p:nvPr>
        </p:nvSpPr>
        <p:spPr/>
        <p:txBody>
          <a:bodyPr/>
          <a:lstStyle/>
          <a:p>
            <a:r>
              <a:rPr lang="en-US" dirty="0"/>
              <a:t>What Does is CI User Support Do?</a:t>
            </a:r>
          </a:p>
        </p:txBody>
      </p:sp>
      <p:sp>
        <p:nvSpPr>
          <p:cNvPr id="3" name="Content Placeholder 2">
            <a:extLst>
              <a:ext uri="{FF2B5EF4-FFF2-40B4-BE49-F238E27FC236}">
                <a16:creationId xmlns:a16="http://schemas.microsoft.com/office/drawing/2014/main" id="{D08B2D6C-B0A2-DE46-9E25-50EE2B72CD87}"/>
              </a:ext>
            </a:extLst>
          </p:cNvPr>
          <p:cNvSpPr>
            <a:spLocks noGrp="1"/>
          </p:cNvSpPr>
          <p:nvPr>
            <p:ph idx="1"/>
          </p:nvPr>
        </p:nvSpPr>
        <p:spPr>
          <a:xfrm>
            <a:off x="838200" y="1825625"/>
            <a:ext cx="10515600" cy="1852295"/>
          </a:xfrm>
        </p:spPr>
        <p:txBody>
          <a:bodyPr>
            <a:normAutofit/>
          </a:bodyPr>
          <a:lstStyle/>
          <a:p>
            <a:r>
              <a:rPr lang="en-US" dirty="0"/>
              <a:t>Roles (generally speaking)</a:t>
            </a:r>
          </a:p>
          <a:p>
            <a:pPr lvl="1"/>
            <a:r>
              <a:rPr lang="en-US" dirty="0"/>
              <a:t>Education</a:t>
            </a:r>
          </a:p>
          <a:p>
            <a:pPr lvl="1"/>
            <a:r>
              <a:rPr lang="en-US" dirty="0"/>
              <a:t>Consulting</a:t>
            </a:r>
          </a:p>
          <a:p>
            <a:pPr lvl="1"/>
            <a:r>
              <a:rPr lang="en-US" dirty="0"/>
              <a:t>Outreach</a:t>
            </a:r>
          </a:p>
          <a:p>
            <a:endParaRPr lang="en-US" dirty="0"/>
          </a:p>
        </p:txBody>
      </p:sp>
      <p:sp>
        <p:nvSpPr>
          <p:cNvPr id="5" name="Content Placeholder 2">
            <a:extLst>
              <a:ext uri="{FF2B5EF4-FFF2-40B4-BE49-F238E27FC236}">
                <a16:creationId xmlns:a16="http://schemas.microsoft.com/office/drawing/2014/main" id="{0CD365EF-4289-DDEC-0C51-B41AE325BDD8}"/>
              </a:ext>
            </a:extLst>
          </p:cNvPr>
          <p:cNvSpPr txBox="1">
            <a:spLocks/>
          </p:cNvSpPr>
          <p:nvPr/>
        </p:nvSpPr>
        <p:spPr>
          <a:xfrm>
            <a:off x="838200" y="3583305"/>
            <a:ext cx="10515600" cy="11004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As the most visible/available CI professionals to researchers, user support teams often act as the “Front Door” to CI systems and staff</a:t>
            </a:r>
          </a:p>
        </p:txBody>
      </p:sp>
    </p:spTree>
    <p:extLst>
      <p:ext uri="{BB962C8B-B14F-4D97-AF65-F5344CB8AC3E}">
        <p14:creationId xmlns:p14="http://schemas.microsoft.com/office/powerpoint/2010/main" val="222871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9E44-6E4F-D125-852C-175947E0F4B7}"/>
              </a:ext>
            </a:extLst>
          </p:cNvPr>
          <p:cNvSpPr>
            <a:spLocks noGrp="1"/>
          </p:cNvSpPr>
          <p:nvPr>
            <p:ph type="title"/>
          </p:nvPr>
        </p:nvSpPr>
        <p:spPr/>
        <p:txBody>
          <a:bodyPr/>
          <a:lstStyle/>
          <a:p>
            <a:r>
              <a:rPr lang="en-US" dirty="0"/>
              <a:t>Conflict Resolution</a:t>
            </a:r>
          </a:p>
        </p:txBody>
      </p:sp>
      <p:sp>
        <p:nvSpPr>
          <p:cNvPr id="3" name="Content Placeholder 2">
            <a:extLst>
              <a:ext uri="{FF2B5EF4-FFF2-40B4-BE49-F238E27FC236}">
                <a16:creationId xmlns:a16="http://schemas.microsoft.com/office/drawing/2014/main" id="{320630F0-35B1-AACF-3874-6F833ACAE538}"/>
              </a:ext>
            </a:extLst>
          </p:cNvPr>
          <p:cNvSpPr>
            <a:spLocks noGrp="1"/>
          </p:cNvSpPr>
          <p:nvPr>
            <p:ph idx="1"/>
          </p:nvPr>
        </p:nvSpPr>
        <p:spPr/>
        <p:txBody>
          <a:bodyPr/>
          <a:lstStyle/>
          <a:p>
            <a:r>
              <a:rPr lang="en-US" dirty="0"/>
              <a:t>While some may take offensive to these scenarios, it’s important to remain professional and to rebuild any relationships that may be impacted. </a:t>
            </a:r>
          </a:p>
          <a:p>
            <a:r>
              <a:rPr lang="en-US" b="0" i="0" dirty="0">
                <a:solidFill>
                  <a:srgbClr val="1D1C1D"/>
                </a:solidFill>
                <a:effectLst/>
              </a:rPr>
              <a:t>It’s also important to know what questions CI User Support should ask themselves before reacting to the situation.</a:t>
            </a:r>
            <a:endParaRPr lang="en-US" dirty="0"/>
          </a:p>
        </p:txBody>
      </p:sp>
    </p:spTree>
    <p:extLst>
      <p:ext uri="{BB962C8B-B14F-4D97-AF65-F5344CB8AC3E}">
        <p14:creationId xmlns:p14="http://schemas.microsoft.com/office/powerpoint/2010/main" val="99811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FD88-2DFE-1E4C-8F72-F9FAED6D9327}"/>
              </a:ext>
            </a:extLst>
          </p:cNvPr>
          <p:cNvSpPr>
            <a:spLocks noGrp="1"/>
          </p:cNvSpPr>
          <p:nvPr>
            <p:ph type="title"/>
          </p:nvPr>
        </p:nvSpPr>
        <p:spPr/>
        <p:txBody>
          <a:bodyPr/>
          <a:lstStyle/>
          <a:p>
            <a:r>
              <a:rPr lang="en-US" dirty="0"/>
              <a:t>Conflict Scenario 1</a:t>
            </a:r>
          </a:p>
        </p:txBody>
      </p:sp>
      <p:sp>
        <p:nvSpPr>
          <p:cNvPr id="3" name="Content Placeholder 2">
            <a:extLst>
              <a:ext uri="{FF2B5EF4-FFF2-40B4-BE49-F238E27FC236}">
                <a16:creationId xmlns:a16="http://schemas.microsoft.com/office/drawing/2014/main" id="{832ADF42-2002-7591-D605-775497F9E32B}"/>
              </a:ext>
            </a:extLst>
          </p:cNvPr>
          <p:cNvSpPr>
            <a:spLocks noGrp="1"/>
          </p:cNvSpPr>
          <p:nvPr>
            <p:ph idx="1"/>
          </p:nvPr>
        </p:nvSpPr>
        <p:spPr>
          <a:xfrm>
            <a:off x="838200" y="1825625"/>
            <a:ext cx="10515600" cy="1903095"/>
          </a:xfrm>
        </p:spPr>
        <p:txBody>
          <a:bodyPr/>
          <a:lstStyle/>
          <a:p>
            <a:r>
              <a:rPr lang="en-US" dirty="0"/>
              <a:t>In Scenario 1) we are given the example of: </a:t>
            </a:r>
          </a:p>
          <a:p>
            <a:pPr lvl="1"/>
            <a:r>
              <a:rPr lang="en-US" dirty="0"/>
              <a:t>A user complains that they have not been able to do their work because someone else is ‘hogging’ all the nodes.</a:t>
            </a:r>
          </a:p>
          <a:p>
            <a:r>
              <a:rPr lang="en-US" dirty="0"/>
              <a:t>What would we do in this situation? </a:t>
            </a:r>
          </a:p>
          <a:p>
            <a:endParaRPr lang="en-US" dirty="0"/>
          </a:p>
        </p:txBody>
      </p:sp>
      <p:sp>
        <p:nvSpPr>
          <p:cNvPr id="6" name="Content Placeholder 2">
            <a:extLst>
              <a:ext uri="{FF2B5EF4-FFF2-40B4-BE49-F238E27FC236}">
                <a16:creationId xmlns:a16="http://schemas.microsoft.com/office/drawing/2014/main" id="{50760528-F2FB-B500-0C08-893C684A1AF1}"/>
              </a:ext>
            </a:extLst>
          </p:cNvPr>
          <p:cNvSpPr txBox="1">
            <a:spLocks/>
          </p:cNvSpPr>
          <p:nvPr/>
        </p:nvSpPr>
        <p:spPr>
          <a:xfrm>
            <a:off x="838200" y="3705225"/>
            <a:ext cx="10515600" cy="1903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Questions to ask before attempting a response:</a:t>
            </a:r>
          </a:p>
          <a:p>
            <a:pPr lvl="1"/>
            <a:r>
              <a:rPr lang="en-US" dirty="0"/>
              <a:t>Is there a technical issue with the scheduler?</a:t>
            </a:r>
          </a:p>
          <a:p>
            <a:pPr lvl="1"/>
            <a:r>
              <a:rPr lang="en-US" dirty="0"/>
              <a:t>Is the defendant really misusing the system? </a:t>
            </a:r>
          </a:p>
          <a:p>
            <a:pPr lvl="1"/>
            <a:r>
              <a:rPr lang="en-US" dirty="0"/>
              <a:t>How can we set expectations for the plaintiff? </a:t>
            </a:r>
          </a:p>
        </p:txBody>
      </p:sp>
    </p:spTree>
    <p:extLst>
      <p:ext uri="{BB962C8B-B14F-4D97-AF65-F5344CB8AC3E}">
        <p14:creationId xmlns:p14="http://schemas.microsoft.com/office/powerpoint/2010/main" val="62671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FD88-2DFE-1E4C-8F72-F9FAED6D9327}"/>
              </a:ext>
            </a:extLst>
          </p:cNvPr>
          <p:cNvSpPr>
            <a:spLocks noGrp="1"/>
          </p:cNvSpPr>
          <p:nvPr>
            <p:ph type="title"/>
          </p:nvPr>
        </p:nvSpPr>
        <p:spPr/>
        <p:txBody>
          <a:bodyPr/>
          <a:lstStyle/>
          <a:p>
            <a:r>
              <a:rPr lang="en-US" dirty="0"/>
              <a:t>Conflict Scenario 2</a:t>
            </a:r>
          </a:p>
        </p:txBody>
      </p:sp>
      <p:sp>
        <p:nvSpPr>
          <p:cNvPr id="3" name="Content Placeholder 2">
            <a:extLst>
              <a:ext uri="{FF2B5EF4-FFF2-40B4-BE49-F238E27FC236}">
                <a16:creationId xmlns:a16="http://schemas.microsoft.com/office/drawing/2014/main" id="{832ADF42-2002-7591-D605-775497F9E32B}"/>
              </a:ext>
            </a:extLst>
          </p:cNvPr>
          <p:cNvSpPr>
            <a:spLocks noGrp="1"/>
          </p:cNvSpPr>
          <p:nvPr>
            <p:ph idx="1"/>
          </p:nvPr>
        </p:nvSpPr>
        <p:spPr>
          <a:xfrm>
            <a:off x="838200" y="1825625"/>
            <a:ext cx="10515600" cy="1903095"/>
          </a:xfrm>
        </p:spPr>
        <p:txBody>
          <a:bodyPr>
            <a:normAutofit lnSpcReduction="10000"/>
          </a:bodyPr>
          <a:lstStyle/>
          <a:p>
            <a:r>
              <a:rPr lang="en-US" dirty="0"/>
              <a:t>In Scenario 2) we are given the example of: </a:t>
            </a:r>
          </a:p>
          <a:p>
            <a:pPr lvl="1"/>
            <a:r>
              <a:rPr lang="en-US" dirty="0"/>
              <a:t>User Support is reporting that there may be an issue on the system, but the systems-facing staff says there is nothing to worry about and to tell users that they are being ‘dramatic’.  </a:t>
            </a:r>
          </a:p>
          <a:p>
            <a:r>
              <a:rPr lang="en-US" dirty="0"/>
              <a:t>What would we do in this situation? </a:t>
            </a:r>
          </a:p>
          <a:p>
            <a:endParaRPr lang="en-US" dirty="0"/>
          </a:p>
        </p:txBody>
      </p:sp>
      <p:sp>
        <p:nvSpPr>
          <p:cNvPr id="6" name="Content Placeholder 2">
            <a:extLst>
              <a:ext uri="{FF2B5EF4-FFF2-40B4-BE49-F238E27FC236}">
                <a16:creationId xmlns:a16="http://schemas.microsoft.com/office/drawing/2014/main" id="{50760528-F2FB-B500-0C08-893C684A1AF1}"/>
              </a:ext>
            </a:extLst>
          </p:cNvPr>
          <p:cNvSpPr txBox="1">
            <a:spLocks/>
          </p:cNvSpPr>
          <p:nvPr/>
        </p:nvSpPr>
        <p:spPr>
          <a:xfrm>
            <a:off x="838200" y="3705225"/>
            <a:ext cx="10515600" cy="1903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Questions to ask before attempting a response:</a:t>
            </a:r>
          </a:p>
          <a:p>
            <a:pPr lvl="1"/>
            <a:r>
              <a:rPr lang="en-US" dirty="0"/>
              <a:t>Is there a trust issue between User Support and systems-facing Staff?</a:t>
            </a:r>
          </a:p>
          <a:p>
            <a:pPr lvl="1"/>
            <a:r>
              <a:rPr lang="en-US" dirty="0"/>
              <a:t>Why does the technical staff think there isn’t a problem?</a:t>
            </a:r>
          </a:p>
          <a:p>
            <a:pPr lvl="1"/>
            <a:r>
              <a:rPr lang="en-US" dirty="0"/>
              <a:t>How can User Support respond to users that isn’t offensive?  </a:t>
            </a:r>
          </a:p>
        </p:txBody>
      </p:sp>
    </p:spTree>
    <p:extLst>
      <p:ext uri="{BB962C8B-B14F-4D97-AF65-F5344CB8AC3E}">
        <p14:creationId xmlns:p14="http://schemas.microsoft.com/office/powerpoint/2010/main" val="414589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FD88-2DFE-1E4C-8F72-F9FAED6D9327}"/>
              </a:ext>
            </a:extLst>
          </p:cNvPr>
          <p:cNvSpPr>
            <a:spLocks noGrp="1"/>
          </p:cNvSpPr>
          <p:nvPr>
            <p:ph type="title"/>
          </p:nvPr>
        </p:nvSpPr>
        <p:spPr/>
        <p:txBody>
          <a:bodyPr/>
          <a:lstStyle/>
          <a:p>
            <a:r>
              <a:rPr lang="en-US" dirty="0"/>
              <a:t>Conflict Scenario 3</a:t>
            </a:r>
          </a:p>
        </p:txBody>
      </p:sp>
      <p:sp>
        <p:nvSpPr>
          <p:cNvPr id="3" name="Content Placeholder 2">
            <a:extLst>
              <a:ext uri="{FF2B5EF4-FFF2-40B4-BE49-F238E27FC236}">
                <a16:creationId xmlns:a16="http://schemas.microsoft.com/office/drawing/2014/main" id="{832ADF42-2002-7591-D605-775497F9E32B}"/>
              </a:ext>
            </a:extLst>
          </p:cNvPr>
          <p:cNvSpPr>
            <a:spLocks noGrp="1"/>
          </p:cNvSpPr>
          <p:nvPr>
            <p:ph idx="1"/>
          </p:nvPr>
        </p:nvSpPr>
        <p:spPr>
          <a:xfrm>
            <a:off x="838200" y="1825625"/>
            <a:ext cx="10515600" cy="1903095"/>
          </a:xfrm>
        </p:spPr>
        <p:txBody>
          <a:bodyPr>
            <a:normAutofit/>
          </a:bodyPr>
          <a:lstStyle/>
          <a:p>
            <a:r>
              <a:rPr lang="en-US" dirty="0"/>
              <a:t>In Scenario 2) we are given the example of: </a:t>
            </a:r>
          </a:p>
          <a:p>
            <a:pPr lvl="1"/>
            <a:r>
              <a:rPr lang="en-US" dirty="0"/>
              <a:t>A user is asking for help from the technical staff because they don’t believe that the User Support folks can help. </a:t>
            </a:r>
          </a:p>
          <a:p>
            <a:r>
              <a:rPr lang="en-US" dirty="0"/>
              <a:t>What would we do in this situation? </a:t>
            </a:r>
          </a:p>
          <a:p>
            <a:endParaRPr lang="en-US" dirty="0"/>
          </a:p>
        </p:txBody>
      </p:sp>
      <p:sp>
        <p:nvSpPr>
          <p:cNvPr id="6" name="Content Placeholder 2">
            <a:extLst>
              <a:ext uri="{FF2B5EF4-FFF2-40B4-BE49-F238E27FC236}">
                <a16:creationId xmlns:a16="http://schemas.microsoft.com/office/drawing/2014/main" id="{50760528-F2FB-B500-0C08-893C684A1AF1}"/>
              </a:ext>
            </a:extLst>
          </p:cNvPr>
          <p:cNvSpPr txBox="1">
            <a:spLocks/>
          </p:cNvSpPr>
          <p:nvPr/>
        </p:nvSpPr>
        <p:spPr>
          <a:xfrm>
            <a:off x="838200" y="3705225"/>
            <a:ext cx="10515600" cy="19030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Questions to ask before attempting a response:</a:t>
            </a:r>
          </a:p>
          <a:p>
            <a:pPr lvl="1"/>
            <a:r>
              <a:rPr lang="en-US" dirty="0"/>
              <a:t>Is there a trust issue between User Support and the User?</a:t>
            </a:r>
          </a:p>
          <a:p>
            <a:pPr lvl="1"/>
            <a:r>
              <a:rPr lang="en-US" dirty="0"/>
              <a:t>What is the actual problem and can User Support assist?</a:t>
            </a:r>
          </a:p>
          <a:p>
            <a:pPr lvl="1"/>
            <a:r>
              <a:rPr lang="en-US" dirty="0"/>
              <a:t>How can we rebuild trust?</a:t>
            </a:r>
          </a:p>
          <a:p>
            <a:pPr lvl="1"/>
            <a:r>
              <a:rPr lang="en-US" dirty="0"/>
              <a:t>How can User Support respond?</a:t>
            </a:r>
          </a:p>
        </p:txBody>
      </p:sp>
    </p:spTree>
    <p:extLst>
      <p:ext uri="{BB962C8B-B14F-4D97-AF65-F5344CB8AC3E}">
        <p14:creationId xmlns:p14="http://schemas.microsoft.com/office/powerpoint/2010/main" val="39926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3531-8714-64E2-17D0-90DAD46CA221}"/>
              </a:ext>
            </a:extLst>
          </p:cNvPr>
          <p:cNvSpPr>
            <a:spLocks noGrp="1"/>
          </p:cNvSpPr>
          <p:nvPr>
            <p:ph type="title"/>
          </p:nvPr>
        </p:nvSpPr>
        <p:spPr/>
        <p:txBody>
          <a:bodyPr/>
          <a:lstStyle/>
          <a:p>
            <a:r>
              <a:rPr lang="en-US" dirty="0"/>
              <a:t>Conflict Resolution Skills</a:t>
            </a:r>
          </a:p>
        </p:txBody>
      </p:sp>
      <p:sp>
        <p:nvSpPr>
          <p:cNvPr id="3" name="Content Placeholder 2">
            <a:extLst>
              <a:ext uri="{FF2B5EF4-FFF2-40B4-BE49-F238E27FC236}">
                <a16:creationId xmlns:a16="http://schemas.microsoft.com/office/drawing/2014/main" id="{E6144B87-4979-DA66-206C-4FC7EDC583CE}"/>
              </a:ext>
            </a:extLst>
          </p:cNvPr>
          <p:cNvSpPr>
            <a:spLocks noGrp="1"/>
          </p:cNvSpPr>
          <p:nvPr>
            <p:ph idx="1"/>
          </p:nvPr>
        </p:nvSpPr>
        <p:spPr/>
        <p:txBody>
          <a:bodyPr/>
          <a:lstStyle/>
          <a:p>
            <a:r>
              <a:rPr lang="en-US" dirty="0"/>
              <a:t>Situations arise that can cause tensions within User Support. What skills are valuable in knowing how to resolve them.</a:t>
            </a:r>
          </a:p>
          <a:p>
            <a:pPr lvl="1"/>
            <a:r>
              <a:rPr lang="en-US" dirty="0"/>
              <a:t>Remain calm</a:t>
            </a:r>
          </a:p>
          <a:p>
            <a:pPr lvl="1"/>
            <a:r>
              <a:rPr lang="en-US" dirty="0"/>
              <a:t>Listen carefully</a:t>
            </a:r>
          </a:p>
          <a:p>
            <a:pPr lvl="1"/>
            <a:r>
              <a:rPr lang="en-US" dirty="0"/>
              <a:t>Don’t think it’s personal</a:t>
            </a:r>
          </a:p>
          <a:p>
            <a:pPr lvl="1"/>
            <a:r>
              <a:rPr lang="en-US" dirty="0"/>
              <a:t>Don’t accuse</a:t>
            </a:r>
          </a:p>
          <a:p>
            <a:pPr lvl="1"/>
            <a:r>
              <a:rPr lang="en-US" dirty="0"/>
              <a:t>Prioritize resolving the conflict over being right</a:t>
            </a:r>
          </a:p>
          <a:p>
            <a:pPr lvl="1"/>
            <a:r>
              <a:rPr lang="en-US" dirty="0"/>
              <a:t>Be willing to compromise</a:t>
            </a:r>
          </a:p>
          <a:p>
            <a:pPr lvl="1"/>
            <a:r>
              <a:rPr lang="en-US" dirty="0"/>
              <a:t>Know when to apologize and forgive</a:t>
            </a:r>
          </a:p>
          <a:p>
            <a:pPr lvl="1"/>
            <a:r>
              <a:rPr lang="en-US" dirty="0"/>
              <a:t>Remember the importance of the relationship</a:t>
            </a:r>
          </a:p>
          <a:p>
            <a:pPr lvl="1"/>
            <a:endParaRPr lang="en-US" dirty="0"/>
          </a:p>
          <a:p>
            <a:pPr lvl="1"/>
            <a:endParaRPr lang="en-US" dirty="0"/>
          </a:p>
        </p:txBody>
      </p:sp>
    </p:spTree>
    <p:extLst>
      <p:ext uri="{BB962C8B-B14F-4D97-AF65-F5344CB8AC3E}">
        <p14:creationId xmlns:p14="http://schemas.microsoft.com/office/powerpoint/2010/main" val="4031003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D3C9-A797-CC1D-20C3-D4E11B6A3B49}"/>
              </a:ext>
            </a:extLst>
          </p:cNvPr>
          <p:cNvSpPr>
            <a:spLocks noGrp="1"/>
          </p:cNvSpPr>
          <p:nvPr>
            <p:ph type="ctrTitle"/>
          </p:nvPr>
        </p:nvSpPr>
        <p:spPr/>
        <p:txBody>
          <a:bodyPr/>
          <a:lstStyle/>
          <a:p>
            <a:r>
              <a:rPr lang="en-US" dirty="0"/>
              <a:t>Common User Expectations</a:t>
            </a:r>
          </a:p>
        </p:txBody>
      </p:sp>
      <p:sp>
        <p:nvSpPr>
          <p:cNvPr id="3" name="Subtitle 2">
            <a:extLst>
              <a:ext uri="{FF2B5EF4-FFF2-40B4-BE49-F238E27FC236}">
                <a16:creationId xmlns:a16="http://schemas.microsoft.com/office/drawing/2014/main" id="{185E3BAE-CE9B-02DD-F119-A260D164B6B9}"/>
              </a:ext>
            </a:extLst>
          </p:cNvPr>
          <p:cNvSpPr>
            <a:spLocks noGrp="1"/>
          </p:cNvSpPr>
          <p:nvPr>
            <p:ph type="subTitle" idx="1"/>
          </p:nvPr>
        </p:nvSpPr>
        <p:spPr/>
        <p:txBody>
          <a:bodyPr/>
          <a:lstStyle/>
          <a:p>
            <a:r>
              <a:rPr lang="en-US" dirty="0"/>
              <a:t>A few examples</a:t>
            </a:r>
          </a:p>
        </p:txBody>
      </p:sp>
    </p:spTree>
    <p:extLst>
      <p:ext uri="{BB962C8B-B14F-4D97-AF65-F5344CB8AC3E}">
        <p14:creationId xmlns:p14="http://schemas.microsoft.com/office/powerpoint/2010/main" val="3298314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BAB7-1D08-0BAD-C58A-65E80E0A7264}"/>
              </a:ext>
            </a:extLst>
          </p:cNvPr>
          <p:cNvSpPr>
            <a:spLocks noGrp="1"/>
          </p:cNvSpPr>
          <p:nvPr>
            <p:ph type="title"/>
          </p:nvPr>
        </p:nvSpPr>
        <p:spPr/>
        <p:txBody>
          <a:bodyPr/>
          <a:lstStyle/>
          <a:p>
            <a:r>
              <a:rPr lang="en-US" dirty="0"/>
              <a:t>For Faculty</a:t>
            </a:r>
          </a:p>
        </p:txBody>
      </p:sp>
      <p:sp>
        <p:nvSpPr>
          <p:cNvPr id="3" name="Content Placeholder 2">
            <a:extLst>
              <a:ext uri="{FF2B5EF4-FFF2-40B4-BE49-F238E27FC236}">
                <a16:creationId xmlns:a16="http://schemas.microsoft.com/office/drawing/2014/main" id="{03BBEB34-898D-3B2F-0151-9FB0A5BD7D20}"/>
              </a:ext>
            </a:extLst>
          </p:cNvPr>
          <p:cNvSpPr>
            <a:spLocks noGrp="1"/>
          </p:cNvSpPr>
          <p:nvPr>
            <p:ph idx="1"/>
          </p:nvPr>
        </p:nvSpPr>
        <p:spPr/>
        <p:txBody>
          <a:bodyPr>
            <a:normAutofit lnSpcReduction="10000"/>
          </a:bodyPr>
          <a:lstStyle/>
          <a:p>
            <a:r>
              <a:rPr lang="en-US" dirty="0"/>
              <a:t>Commit to what I want to do, so I can:</a:t>
            </a:r>
          </a:p>
          <a:p>
            <a:pPr lvl="1"/>
            <a:r>
              <a:rPr lang="en-US" dirty="0"/>
              <a:t>Write it into my proposal</a:t>
            </a:r>
          </a:p>
          <a:p>
            <a:pPr lvl="1"/>
            <a:r>
              <a:rPr lang="en-US" dirty="0"/>
              <a:t>Do it my way</a:t>
            </a:r>
          </a:p>
          <a:p>
            <a:endParaRPr lang="en-US" dirty="0"/>
          </a:p>
          <a:p>
            <a:r>
              <a:rPr lang="en-US" dirty="0"/>
              <a:t>My discipline needs X, why doesn’t the system support it?</a:t>
            </a:r>
          </a:p>
          <a:p>
            <a:endParaRPr lang="en-US" dirty="0"/>
          </a:p>
          <a:p>
            <a:r>
              <a:rPr lang="en-US" dirty="0"/>
              <a:t>Teach my student’s this stuff, so I don’t have to. </a:t>
            </a:r>
          </a:p>
          <a:p>
            <a:endParaRPr lang="en-US" dirty="0"/>
          </a:p>
          <a:p>
            <a:r>
              <a:rPr lang="en-US" dirty="0"/>
              <a:t>Respond to me, I am important.</a:t>
            </a:r>
          </a:p>
        </p:txBody>
      </p:sp>
    </p:spTree>
    <p:extLst>
      <p:ext uri="{BB962C8B-B14F-4D97-AF65-F5344CB8AC3E}">
        <p14:creationId xmlns:p14="http://schemas.microsoft.com/office/powerpoint/2010/main" val="973986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DF57-C185-E7C8-D655-A034FCEE71B1}"/>
              </a:ext>
            </a:extLst>
          </p:cNvPr>
          <p:cNvSpPr>
            <a:spLocks noGrp="1"/>
          </p:cNvSpPr>
          <p:nvPr>
            <p:ph type="title"/>
          </p:nvPr>
        </p:nvSpPr>
        <p:spPr/>
        <p:txBody>
          <a:bodyPr/>
          <a:lstStyle/>
          <a:p>
            <a:r>
              <a:rPr lang="en-US" dirty="0"/>
              <a:t>For Students</a:t>
            </a:r>
          </a:p>
        </p:txBody>
      </p:sp>
      <p:sp>
        <p:nvSpPr>
          <p:cNvPr id="3" name="Content Placeholder 2">
            <a:extLst>
              <a:ext uri="{FF2B5EF4-FFF2-40B4-BE49-F238E27FC236}">
                <a16:creationId xmlns:a16="http://schemas.microsoft.com/office/drawing/2014/main" id="{F1E9D4EF-BFF3-DF1E-D2F6-8499C9CDCADC}"/>
              </a:ext>
            </a:extLst>
          </p:cNvPr>
          <p:cNvSpPr>
            <a:spLocks noGrp="1"/>
          </p:cNvSpPr>
          <p:nvPr>
            <p:ph idx="1"/>
          </p:nvPr>
        </p:nvSpPr>
        <p:spPr/>
        <p:txBody>
          <a:bodyPr/>
          <a:lstStyle/>
          <a:p>
            <a:r>
              <a:rPr lang="en-US" dirty="0"/>
              <a:t>Help write my code for me, it’s too hard to use on your system.</a:t>
            </a:r>
          </a:p>
          <a:p>
            <a:endParaRPr lang="en-US" dirty="0"/>
          </a:p>
          <a:p>
            <a:r>
              <a:rPr lang="en-US" dirty="0"/>
              <a:t>I have homework, can you help me with it?</a:t>
            </a:r>
          </a:p>
          <a:p>
            <a:endParaRPr lang="en-US" dirty="0"/>
          </a:p>
          <a:p>
            <a:r>
              <a:rPr lang="en-US" dirty="0"/>
              <a:t>Why can’t you make it like my laptop?</a:t>
            </a:r>
          </a:p>
        </p:txBody>
      </p:sp>
    </p:spTree>
    <p:extLst>
      <p:ext uri="{BB962C8B-B14F-4D97-AF65-F5344CB8AC3E}">
        <p14:creationId xmlns:p14="http://schemas.microsoft.com/office/powerpoint/2010/main" val="3127515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Summary</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CI User Support</a:t>
            </a:r>
          </a:p>
        </p:txBody>
      </p:sp>
    </p:spTree>
    <p:extLst>
      <p:ext uri="{BB962C8B-B14F-4D97-AF65-F5344CB8AC3E}">
        <p14:creationId xmlns:p14="http://schemas.microsoft.com/office/powerpoint/2010/main" val="4065185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45E1-4245-457C-9314-DD8A503E1765}"/>
              </a:ext>
            </a:extLst>
          </p:cNvPr>
          <p:cNvSpPr>
            <a:spLocks noGrp="1"/>
          </p:cNvSpPr>
          <p:nvPr>
            <p:ph type="title"/>
          </p:nvPr>
        </p:nvSpPr>
        <p:spPr/>
        <p:txBody>
          <a:bodyPr/>
          <a:lstStyle/>
          <a:p>
            <a:r>
              <a:rPr lang="en-US" dirty="0"/>
              <a:t>CI User Support Summary</a:t>
            </a:r>
          </a:p>
        </p:txBody>
      </p:sp>
      <p:sp>
        <p:nvSpPr>
          <p:cNvPr id="3" name="Content Placeholder 2">
            <a:extLst>
              <a:ext uri="{FF2B5EF4-FFF2-40B4-BE49-F238E27FC236}">
                <a16:creationId xmlns:a16="http://schemas.microsoft.com/office/drawing/2014/main" id="{31E1E0D2-C1AF-71F2-2FB3-C2509C33B116}"/>
              </a:ext>
            </a:extLst>
          </p:cNvPr>
          <p:cNvSpPr>
            <a:spLocks noGrp="1"/>
          </p:cNvSpPr>
          <p:nvPr>
            <p:ph idx="1"/>
          </p:nvPr>
        </p:nvSpPr>
        <p:spPr/>
        <p:txBody>
          <a:bodyPr/>
          <a:lstStyle/>
          <a:p>
            <a:r>
              <a:rPr lang="en-US" dirty="0"/>
              <a:t>User Support is a challenging and rewarding role in a CI team. </a:t>
            </a:r>
          </a:p>
          <a:p>
            <a:r>
              <a:rPr lang="en-US" dirty="0"/>
              <a:t>Everything varies each day, but that’s part of the fun. </a:t>
            </a:r>
          </a:p>
          <a:p>
            <a:r>
              <a:rPr lang="en-US" dirty="0"/>
              <a:t>An effective User Support staff member must have a variety of skills ranging from professionalism to technical ability.</a:t>
            </a:r>
          </a:p>
          <a:p>
            <a:r>
              <a:rPr lang="en-US" dirty="0"/>
              <a:t>No size-fits-all solution exists for anything, so be prepared to pivot as needed. </a:t>
            </a:r>
          </a:p>
          <a:p>
            <a:r>
              <a:rPr lang="en-US" dirty="0"/>
              <a:t>Setting user expectations is SO vital. </a:t>
            </a:r>
          </a:p>
        </p:txBody>
      </p:sp>
    </p:spTree>
    <p:extLst>
      <p:ext uri="{BB962C8B-B14F-4D97-AF65-F5344CB8AC3E}">
        <p14:creationId xmlns:p14="http://schemas.microsoft.com/office/powerpoint/2010/main" val="142091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CI User Support Less Important than Other CI Staff?</a:t>
            </a:r>
          </a:p>
        </p:txBody>
      </p:sp>
      <p:sp>
        <p:nvSpPr>
          <p:cNvPr id="4" name="Content Placeholder 2">
            <a:extLst>
              <a:ext uri="{FF2B5EF4-FFF2-40B4-BE49-F238E27FC236}">
                <a16:creationId xmlns:a16="http://schemas.microsoft.com/office/drawing/2014/main" id="{E4C0EEC3-FEC8-0747-2108-F50EC7CA12B9}"/>
              </a:ext>
            </a:extLst>
          </p:cNvPr>
          <p:cNvSpPr txBox="1">
            <a:spLocks/>
          </p:cNvSpPr>
          <p:nvPr/>
        </p:nvSpPr>
        <p:spPr>
          <a:xfrm>
            <a:off x="909320" y="2328545"/>
            <a:ext cx="10515600" cy="1430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study done in 2019 by University of Colorado Boulder determines CI User Support is critical to the operations of any CI Center. (Knuth et al., 2019)</a:t>
            </a:r>
          </a:p>
        </p:txBody>
      </p:sp>
      <p:sp>
        <p:nvSpPr>
          <p:cNvPr id="5" name="Content Placeholder 2">
            <a:extLst>
              <a:ext uri="{FF2B5EF4-FFF2-40B4-BE49-F238E27FC236}">
                <a16:creationId xmlns:a16="http://schemas.microsoft.com/office/drawing/2014/main" id="{C2145719-28C6-DB89-FF81-1B0288545360}"/>
              </a:ext>
            </a:extLst>
          </p:cNvPr>
          <p:cNvSpPr txBox="1">
            <a:spLocks/>
          </p:cNvSpPr>
          <p:nvPr/>
        </p:nvSpPr>
        <p:spPr>
          <a:xfrm>
            <a:off x="909320" y="3860800"/>
            <a:ext cx="10515600" cy="1430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Improvements in the User Support operations (documentation, trainings, automation &amp; request handling) during 2018 resulted in a 31% increase in allocation requests on systems in 2019. </a:t>
            </a:r>
          </a:p>
        </p:txBody>
      </p:sp>
    </p:spTree>
    <p:extLst>
      <p:ext uri="{BB962C8B-B14F-4D97-AF65-F5344CB8AC3E}">
        <p14:creationId xmlns:p14="http://schemas.microsoft.com/office/powerpoint/2010/main" val="31933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Any questions?</a:t>
            </a:r>
          </a:p>
        </p:txBody>
      </p:sp>
    </p:spTree>
    <p:extLst>
      <p:ext uri="{BB962C8B-B14F-4D97-AF65-F5344CB8AC3E}">
        <p14:creationId xmlns:p14="http://schemas.microsoft.com/office/powerpoint/2010/main" val="2527430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E664-329D-58DC-C85E-52529386816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74FB545-940D-5909-A315-2EECF4C06D4E}"/>
              </a:ext>
            </a:extLst>
          </p:cNvPr>
          <p:cNvSpPr>
            <a:spLocks noGrp="1"/>
          </p:cNvSpPr>
          <p:nvPr>
            <p:ph idx="1"/>
          </p:nvPr>
        </p:nvSpPr>
        <p:spPr/>
        <p:txBody>
          <a:bodyPr/>
          <a:lstStyle/>
          <a:p>
            <a:r>
              <a:rPr lang="en-US" dirty="0">
                <a:effectLst/>
              </a:rPr>
              <a:t>Knuth, S. L., Frahm, J., Monaghan, A. J., Trahan, D., </a:t>
            </a:r>
            <a:r>
              <a:rPr lang="en-US" dirty="0" err="1">
                <a:effectLst/>
              </a:rPr>
              <a:t>Sampedro</a:t>
            </a:r>
            <a:r>
              <a:rPr lang="en-US" dirty="0">
                <a:effectLst/>
              </a:rPr>
              <a:t>, Z., Holt, A., Dunn, T., Hauser, T., &amp; Burns, P. (2019). An Expansion of the User Support Services for the Research Computing Group at the University of Colorado Boulder. </a:t>
            </a:r>
            <a:r>
              <a:rPr lang="en-US" i="1" dirty="0">
                <a:effectLst/>
              </a:rPr>
              <a:t>Proceedings of the Practice and Experience in Advanced Research Computing on Rise of the Machines (Learning)</a:t>
            </a:r>
            <a:r>
              <a:rPr lang="en-US" dirty="0">
                <a:effectLst/>
              </a:rPr>
              <a:t>, 1–8. </a:t>
            </a:r>
            <a:r>
              <a:rPr lang="en-US" dirty="0">
                <a:effectLst/>
                <a:hlinkClick r:id="rId2"/>
              </a:rPr>
              <a:t>https://doi.org/10.1145/3332186.3332229</a:t>
            </a:r>
            <a:endParaRPr lang="en-US" dirty="0">
              <a:effectLst/>
            </a:endParaRPr>
          </a:p>
          <a:p>
            <a:pPr marL="0" indent="0">
              <a:buNone/>
            </a:pPr>
            <a:endParaRPr lang="en-US" dirty="0"/>
          </a:p>
        </p:txBody>
      </p:sp>
    </p:spTree>
    <p:extLst>
      <p:ext uri="{BB962C8B-B14F-4D97-AF65-F5344CB8AC3E}">
        <p14:creationId xmlns:p14="http://schemas.microsoft.com/office/powerpoint/2010/main" val="206197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0091-5732-A54C-9BAF-B0F38812CA95}"/>
              </a:ext>
            </a:extLst>
          </p:cNvPr>
          <p:cNvSpPr>
            <a:spLocks noGrp="1"/>
          </p:cNvSpPr>
          <p:nvPr>
            <p:ph type="title"/>
          </p:nvPr>
        </p:nvSpPr>
        <p:spPr/>
        <p:txBody>
          <a:bodyPr/>
          <a:lstStyle/>
          <a:p>
            <a:r>
              <a:rPr lang="en-US" dirty="0"/>
              <a:t>User Support Roles</a:t>
            </a:r>
          </a:p>
        </p:txBody>
      </p:sp>
      <p:sp>
        <p:nvSpPr>
          <p:cNvPr id="3" name="Content Placeholder 2">
            <a:extLst>
              <a:ext uri="{FF2B5EF4-FFF2-40B4-BE49-F238E27FC236}">
                <a16:creationId xmlns:a16="http://schemas.microsoft.com/office/drawing/2014/main" id="{38DC0251-118D-9A4A-BA72-225872DF47CC}"/>
              </a:ext>
            </a:extLst>
          </p:cNvPr>
          <p:cNvSpPr>
            <a:spLocks noGrp="1"/>
          </p:cNvSpPr>
          <p:nvPr>
            <p:ph idx="1"/>
          </p:nvPr>
        </p:nvSpPr>
        <p:spPr/>
        <p:txBody>
          <a:bodyPr>
            <a:normAutofit/>
          </a:bodyPr>
          <a:lstStyle/>
          <a:p>
            <a:r>
              <a:rPr lang="en-US" dirty="0"/>
              <a:t>User Support personnel are responsible for a wide-ranging set of roles. Many of these can also shift on a minute-by-minute basis and over longer periods of time.</a:t>
            </a:r>
          </a:p>
          <a:p>
            <a:pPr lvl="1"/>
            <a:r>
              <a:rPr lang="en-US" dirty="0"/>
              <a:t>Including, but not limited to:</a:t>
            </a:r>
          </a:p>
          <a:p>
            <a:pPr lvl="2"/>
            <a:r>
              <a:rPr lang="en-US" dirty="0"/>
              <a:t>Translator</a:t>
            </a:r>
          </a:p>
          <a:p>
            <a:pPr lvl="2"/>
            <a:r>
              <a:rPr lang="en-US" dirty="0"/>
              <a:t>Teacher</a:t>
            </a:r>
          </a:p>
          <a:p>
            <a:pPr lvl="2"/>
            <a:r>
              <a:rPr lang="en-US" dirty="0"/>
              <a:t>Troubleshooter</a:t>
            </a:r>
          </a:p>
          <a:p>
            <a:pPr lvl="2"/>
            <a:r>
              <a:rPr lang="en-US" dirty="0"/>
              <a:t>Outreach Coordinator</a:t>
            </a:r>
          </a:p>
          <a:p>
            <a:pPr lvl="2"/>
            <a:r>
              <a:rPr lang="en-US" dirty="0"/>
              <a:t>Conflict Resolution Specialist</a:t>
            </a:r>
          </a:p>
          <a:p>
            <a:pPr marL="457200" lvl="1" indent="0">
              <a:buNone/>
            </a:pPr>
            <a:endParaRPr lang="en-US" dirty="0"/>
          </a:p>
        </p:txBody>
      </p:sp>
    </p:spTree>
    <p:extLst>
      <p:ext uri="{BB962C8B-B14F-4D97-AF65-F5344CB8AC3E}">
        <p14:creationId xmlns:p14="http://schemas.microsoft.com/office/powerpoint/2010/main" val="120230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0E77C-BDB6-4146-8DBC-534A65A18BA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F9AF8A5-2D58-7A41-BA7A-E4A290DA726E}"/>
              </a:ext>
            </a:extLst>
          </p:cNvPr>
          <p:cNvSpPr>
            <a:spLocks noGrp="1"/>
          </p:cNvSpPr>
          <p:nvPr>
            <p:ph idx="1"/>
          </p:nvPr>
        </p:nvSpPr>
        <p:spPr/>
        <p:txBody>
          <a:bodyPr>
            <a:normAutofit/>
          </a:bodyPr>
          <a:lstStyle/>
          <a:p>
            <a:r>
              <a:rPr lang="en-US" dirty="0"/>
              <a:t>Specific Roles of User Support </a:t>
            </a:r>
          </a:p>
          <a:p>
            <a:pPr lvl="1"/>
            <a:r>
              <a:rPr lang="en-US" dirty="0"/>
              <a:t>Translator</a:t>
            </a:r>
          </a:p>
          <a:p>
            <a:pPr lvl="1"/>
            <a:r>
              <a:rPr lang="en-US" dirty="0"/>
              <a:t>Teacher</a:t>
            </a:r>
          </a:p>
          <a:p>
            <a:pPr lvl="1"/>
            <a:r>
              <a:rPr lang="en-US" dirty="0"/>
              <a:t>Troubleshooting</a:t>
            </a:r>
          </a:p>
          <a:p>
            <a:pPr lvl="1"/>
            <a:r>
              <a:rPr lang="en-US" dirty="0"/>
              <a:t>Outreach</a:t>
            </a:r>
          </a:p>
          <a:p>
            <a:pPr lvl="1"/>
            <a:r>
              <a:rPr lang="en-US" dirty="0"/>
              <a:t>Conflict Resolution</a:t>
            </a:r>
          </a:p>
          <a:p>
            <a:pPr marL="0" indent="0">
              <a:buNone/>
            </a:pPr>
            <a:r>
              <a:rPr lang="en-US" sz="1600" i="1" dirty="0"/>
              <a:t>*Including frequently encountered problems, various experiences, and important skill sets  </a:t>
            </a:r>
            <a:endParaRPr lang="en-US" sz="1600" dirty="0"/>
          </a:p>
          <a:p>
            <a:r>
              <a:rPr lang="en-US" dirty="0"/>
              <a:t>Common Expectations</a:t>
            </a:r>
          </a:p>
          <a:p>
            <a:r>
              <a:rPr lang="en-US" dirty="0"/>
              <a:t>Summary</a:t>
            </a:r>
          </a:p>
        </p:txBody>
      </p:sp>
    </p:spTree>
    <p:extLst>
      <p:ext uri="{BB962C8B-B14F-4D97-AF65-F5344CB8AC3E}">
        <p14:creationId xmlns:p14="http://schemas.microsoft.com/office/powerpoint/2010/main" val="283693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The Translator</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For CI User Support</a:t>
            </a:r>
          </a:p>
        </p:txBody>
      </p:sp>
    </p:spTree>
    <p:extLst>
      <p:ext uri="{BB962C8B-B14F-4D97-AF65-F5344CB8AC3E}">
        <p14:creationId xmlns:p14="http://schemas.microsoft.com/office/powerpoint/2010/main" val="133950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D909-6E4E-A1B2-EEE7-F2B46D86089F}"/>
              </a:ext>
            </a:extLst>
          </p:cNvPr>
          <p:cNvSpPr>
            <a:spLocks noGrp="1"/>
          </p:cNvSpPr>
          <p:nvPr>
            <p:ph type="title"/>
          </p:nvPr>
        </p:nvSpPr>
        <p:spPr/>
        <p:txBody>
          <a:bodyPr/>
          <a:lstStyle/>
          <a:p>
            <a:r>
              <a:rPr lang="en-US" dirty="0"/>
              <a:t>Translator</a:t>
            </a:r>
          </a:p>
        </p:txBody>
      </p:sp>
      <p:pic>
        <p:nvPicPr>
          <p:cNvPr id="4" name="Picture 3">
            <a:extLst>
              <a:ext uri="{FF2B5EF4-FFF2-40B4-BE49-F238E27FC236}">
                <a16:creationId xmlns:a16="http://schemas.microsoft.com/office/drawing/2014/main" id="{C0CBC836-E749-ECAD-6A70-572D5782C542}"/>
              </a:ext>
            </a:extLst>
          </p:cNvPr>
          <p:cNvPicPr>
            <a:picLocks noChangeAspect="1"/>
          </p:cNvPicPr>
          <p:nvPr/>
        </p:nvPicPr>
        <p:blipFill>
          <a:blip r:embed="rId2"/>
          <a:stretch>
            <a:fillRect/>
          </a:stretch>
        </p:blipFill>
        <p:spPr>
          <a:xfrm>
            <a:off x="6096000" y="365125"/>
            <a:ext cx="5288915" cy="5210754"/>
          </a:xfrm>
          <a:prstGeom prst="rect">
            <a:avLst/>
          </a:prstGeom>
        </p:spPr>
      </p:pic>
      <p:sp>
        <p:nvSpPr>
          <p:cNvPr id="5" name="Content Placeholder 2">
            <a:extLst>
              <a:ext uri="{FF2B5EF4-FFF2-40B4-BE49-F238E27FC236}">
                <a16:creationId xmlns:a16="http://schemas.microsoft.com/office/drawing/2014/main" id="{785F1306-1A11-F40A-0B9E-A67351D58C54}"/>
              </a:ext>
            </a:extLst>
          </p:cNvPr>
          <p:cNvSpPr>
            <a:spLocks noGrp="1"/>
          </p:cNvSpPr>
          <p:nvPr>
            <p:ph idx="1"/>
          </p:nvPr>
        </p:nvSpPr>
        <p:spPr>
          <a:xfrm>
            <a:off x="838200" y="1825625"/>
            <a:ext cx="4932680" cy="4163129"/>
          </a:xfrm>
        </p:spPr>
        <p:txBody>
          <a:bodyPr/>
          <a:lstStyle/>
          <a:p>
            <a:r>
              <a:rPr lang="en-US" dirty="0"/>
              <a:t>Researchers and CI professionals often have different nomenclature that can lead to ambiguity, confusion, and frustration.</a:t>
            </a:r>
          </a:p>
          <a:p>
            <a:r>
              <a:rPr lang="en-US" dirty="0"/>
              <a:t>This can become even more challenging when background and cultural differences are present.</a:t>
            </a:r>
          </a:p>
        </p:txBody>
      </p:sp>
      <p:sp>
        <p:nvSpPr>
          <p:cNvPr id="6" name="TextBox 5">
            <a:extLst>
              <a:ext uri="{FF2B5EF4-FFF2-40B4-BE49-F238E27FC236}">
                <a16:creationId xmlns:a16="http://schemas.microsoft.com/office/drawing/2014/main" id="{F9641D5A-6ABF-8366-E86B-D564E78F0169}"/>
              </a:ext>
            </a:extLst>
          </p:cNvPr>
          <p:cNvSpPr txBox="1"/>
          <p:nvPr/>
        </p:nvSpPr>
        <p:spPr>
          <a:xfrm>
            <a:off x="6096000" y="5575879"/>
            <a:ext cx="5608320" cy="369332"/>
          </a:xfrm>
          <a:prstGeom prst="rect">
            <a:avLst/>
          </a:prstGeom>
          <a:noFill/>
        </p:spPr>
        <p:txBody>
          <a:bodyPr wrap="square" rtlCol="0">
            <a:spAutoFit/>
          </a:bodyPr>
          <a:lstStyle/>
          <a:p>
            <a:r>
              <a:rPr lang="en-US" dirty="0">
                <a:hlinkClick r:id="rId3"/>
              </a:rPr>
              <a:t>https://www.pactranz.com/the-translator-skillset/</a:t>
            </a:r>
            <a:r>
              <a:rPr lang="en-US" dirty="0"/>
              <a:t> </a:t>
            </a:r>
          </a:p>
        </p:txBody>
      </p:sp>
    </p:spTree>
    <p:extLst>
      <p:ext uri="{BB962C8B-B14F-4D97-AF65-F5344CB8AC3E}">
        <p14:creationId xmlns:p14="http://schemas.microsoft.com/office/powerpoint/2010/main" val="3468732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RC_wide" id="{7961C4E4-B50E-A44A-BFCF-4F23BEDC646B}" vid="{33C72D18-F0BF-7748-95B3-476F86C80B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6620</TotalTime>
  <Words>2604</Words>
  <Application>Microsoft Office PowerPoint</Application>
  <PresentationFormat>Widescreen</PresentationFormat>
  <Paragraphs>306</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Arial Black</vt:lpstr>
      <vt:lpstr>Calibri</vt:lpstr>
      <vt:lpstr>Office Theme</vt:lpstr>
      <vt:lpstr>CI User Support</vt:lpstr>
      <vt:lpstr>My Research Computing Story</vt:lpstr>
      <vt:lpstr>Is CI User Support Important?</vt:lpstr>
      <vt:lpstr>What Does is CI User Support Do?</vt:lpstr>
      <vt:lpstr>Is CI User Support Less Important than Other CI Staff?</vt:lpstr>
      <vt:lpstr>User Support Roles</vt:lpstr>
      <vt:lpstr>Agenda</vt:lpstr>
      <vt:lpstr>The Translator</vt:lpstr>
      <vt:lpstr>Translator</vt:lpstr>
      <vt:lpstr>Translator example</vt:lpstr>
      <vt:lpstr>Translator example Vise Versa</vt:lpstr>
      <vt:lpstr>Background and Cultural Differences</vt:lpstr>
      <vt:lpstr>CI Translation Skillsets </vt:lpstr>
      <vt:lpstr>Translation Methods</vt:lpstr>
      <vt:lpstr>The Teacher</vt:lpstr>
      <vt:lpstr>Teacher</vt:lpstr>
      <vt:lpstr>Teaching Challenges</vt:lpstr>
      <vt:lpstr>Teaching Motivation</vt:lpstr>
      <vt:lpstr>Teaching Formats</vt:lpstr>
      <vt:lpstr>Effective Teaching</vt:lpstr>
      <vt:lpstr>Teaching Improvement</vt:lpstr>
      <vt:lpstr>Teaching Skills</vt:lpstr>
      <vt:lpstr>The Troubleshooter</vt:lpstr>
      <vt:lpstr>Troubleshooter</vt:lpstr>
      <vt:lpstr>Troubleshooting - Problem Identification</vt:lpstr>
      <vt:lpstr>Troubleshooting – Technical Problems</vt:lpstr>
      <vt:lpstr>Troubleshooting – Technical Problem Resolution</vt:lpstr>
      <vt:lpstr>Troubleshooting – User Problems</vt:lpstr>
      <vt:lpstr>Troubleshooting – User Problems Resolution</vt:lpstr>
      <vt:lpstr>Troubleshooting Skills</vt:lpstr>
      <vt:lpstr>The Outreach Coordinator</vt:lpstr>
      <vt:lpstr>Outreach </vt:lpstr>
      <vt:lpstr>Outreach Questions</vt:lpstr>
      <vt:lpstr>Outreach Challenges</vt:lpstr>
      <vt:lpstr>Outreach Strategies</vt:lpstr>
      <vt:lpstr>Outreach Skills</vt:lpstr>
      <vt:lpstr>The Conflict Resolution Specialist</vt:lpstr>
      <vt:lpstr>Conflict Resolution </vt:lpstr>
      <vt:lpstr>Conflict Scenarios</vt:lpstr>
      <vt:lpstr>Conflict Resolution</vt:lpstr>
      <vt:lpstr>Conflict Scenario 1</vt:lpstr>
      <vt:lpstr>Conflict Scenario 2</vt:lpstr>
      <vt:lpstr>Conflict Scenario 3</vt:lpstr>
      <vt:lpstr>Conflict Resolution Skills</vt:lpstr>
      <vt:lpstr>Common User Expectations</vt:lpstr>
      <vt:lpstr>For Faculty</vt:lpstr>
      <vt:lpstr>For Students</vt:lpstr>
      <vt:lpstr>Summary</vt:lpstr>
      <vt:lpstr>CI User Support Summary</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Offerings</dc:title>
  <dc:creator>Microsoft Office User</dc:creator>
  <cp:lastModifiedBy>Dylan Perkins</cp:lastModifiedBy>
  <cp:revision>88</cp:revision>
  <dcterms:created xsi:type="dcterms:W3CDTF">2021-09-10T22:09:47Z</dcterms:created>
  <dcterms:modified xsi:type="dcterms:W3CDTF">2022-06-27T17:42:34Z</dcterms:modified>
</cp:coreProperties>
</file>