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Lst>
  <p:notesMasterIdLst>
    <p:notesMasterId r:id="rId79"/>
  </p:notesMasterIdLst>
  <p:handoutMasterIdLst>
    <p:handoutMasterId r:id="rId80"/>
  </p:handoutMasterIdLst>
  <p:sldIdLst>
    <p:sldId id="701" r:id="rId2"/>
    <p:sldId id="1261" r:id="rId3"/>
    <p:sldId id="1240" r:id="rId4"/>
    <p:sldId id="1241" r:id="rId5"/>
    <p:sldId id="1245" r:id="rId6"/>
    <p:sldId id="1242" r:id="rId7"/>
    <p:sldId id="1269" r:id="rId8"/>
    <p:sldId id="1207" r:id="rId9"/>
    <p:sldId id="1297" r:id="rId10"/>
    <p:sldId id="1208" r:id="rId11"/>
    <p:sldId id="1210" r:id="rId12"/>
    <p:sldId id="1246" r:id="rId13"/>
    <p:sldId id="1211" r:id="rId14"/>
    <p:sldId id="1247" r:id="rId15"/>
    <p:sldId id="1300" r:id="rId16"/>
    <p:sldId id="1293" r:id="rId17"/>
    <p:sldId id="1290" r:id="rId18"/>
    <p:sldId id="1291" r:id="rId19"/>
    <p:sldId id="1292" r:id="rId20"/>
    <p:sldId id="1337" r:id="rId21"/>
    <p:sldId id="1294" r:id="rId22"/>
    <p:sldId id="1295" r:id="rId23"/>
    <p:sldId id="1285" r:id="rId24"/>
    <p:sldId id="1296" r:id="rId25"/>
    <p:sldId id="1213" r:id="rId26"/>
    <p:sldId id="1214" r:id="rId27"/>
    <p:sldId id="1215" r:id="rId28"/>
    <p:sldId id="1216" r:id="rId29"/>
    <p:sldId id="1217" r:id="rId30"/>
    <p:sldId id="1218" r:id="rId31"/>
    <p:sldId id="1219" r:id="rId32"/>
    <p:sldId id="1220" r:id="rId33"/>
    <p:sldId id="1221" r:id="rId34"/>
    <p:sldId id="1201" r:id="rId35"/>
    <p:sldId id="1279" r:id="rId36"/>
    <p:sldId id="1248" r:id="rId37"/>
    <p:sldId id="1249" r:id="rId38"/>
    <p:sldId id="1250" r:id="rId39"/>
    <p:sldId id="1251" r:id="rId40"/>
    <p:sldId id="1252" r:id="rId41"/>
    <p:sldId id="1266" r:id="rId42"/>
    <p:sldId id="1254" r:id="rId43"/>
    <p:sldId id="1255" r:id="rId44"/>
    <p:sldId id="1260" r:id="rId45"/>
    <p:sldId id="1298" r:id="rId46"/>
    <p:sldId id="1289" r:id="rId47"/>
    <p:sldId id="1301" r:id="rId48"/>
    <p:sldId id="1202" r:id="rId49"/>
    <p:sldId id="1288" r:id="rId50"/>
    <p:sldId id="1256" r:id="rId51"/>
    <p:sldId id="1299" r:id="rId52"/>
    <p:sldId id="1262" r:id="rId53"/>
    <p:sldId id="1263" r:id="rId54"/>
    <p:sldId id="1264" r:id="rId55"/>
    <p:sldId id="1226" r:id="rId56"/>
    <p:sldId id="1281" r:id="rId57"/>
    <p:sldId id="1282" r:id="rId58"/>
    <p:sldId id="1283" r:id="rId59"/>
    <p:sldId id="1267" r:id="rId60"/>
    <p:sldId id="1287" r:id="rId61"/>
    <p:sldId id="1268" r:id="rId62"/>
    <p:sldId id="1227" r:id="rId63"/>
    <p:sldId id="1228" r:id="rId64"/>
    <p:sldId id="1258" r:id="rId65"/>
    <p:sldId id="1230" r:id="rId66"/>
    <p:sldId id="1270" r:id="rId67"/>
    <p:sldId id="1271" r:id="rId68"/>
    <p:sldId id="1272" r:id="rId69"/>
    <p:sldId id="1273" r:id="rId70"/>
    <p:sldId id="1276" r:id="rId71"/>
    <p:sldId id="1275" r:id="rId72"/>
    <p:sldId id="1231" r:id="rId73"/>
    <p:sldId id="1232" r:id="rId74"/>
    <p:sldId id="1233" r:id="rId75"/>
    <p:sldId id="1284" r:id="rId76"/>
    <p:sldId id="1265" r:id="rId77"/>
    <p:sldId id="1073" r:id="rId78"/>
  </p:sldIdLst>
  <p:sldSz cx="9144000" cy="6858000" type="screen4x3"/>
  <p:notesSz cx="6858000" cy="9144000"/>
  <p:custDataLst>
    <p:tags r:id="rId81"/>
  </p:custDataLst>
  <p:defaultTex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929"/>
    <a:srgbClr val="FF4747"/>
    <a:srgbClr val="FF00FF"/>
    <a:srgbClr val="FFCCFF"/>
    <a:srgbClr val="CC99FF"/>
    <a:srgbClr val="800080"/>
    <a:srgbClr val="CC6600"/>
    <a:srgbClr val="008000"/>
    <a:srgbClr val="A50021"/>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14" autoAdjust="0"/>
    <p:restoredTop sz="94575" autoAdjust="0"/>
  </p:normalViewPr>
  <p:slideViewPr>
    <p:cSldViewPr>
      <p:cViewPr varScale="1">
        <p:scale>
          <a:sx n="82" d="100"/>
          <a:sy n="82" d="100"/>
        </p:scale>
        <p:origin x="1507"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419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198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419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4623497-17EC-4C85-AF35-E567DE506A0E}" type="slidenum">
              <a:rPr lang="en-US"/>
              <a:pPr>
                <a:defRPr/>
              </a:pPr>
              <a:t>‹#›</a:t>
            </a:fld>
            <a:endParaRPr lang="en-US"/>
          </a:p>
        </p:txBody>
      </p:sp>
    </p:spTree>
    <p:extLst>
      <p:ext uri="{BB962C8B-B14F-4D97-AF65-F5344CB8AC3E}">
        <p14:creationId xmlns:p14="http://schemas.microsoft.com/office/powerpoint/2010/main" val="2145027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399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829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99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399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E03D026-CEFD-4132-B671-818C5F1E8BEA}" type="slidenum">
              <a:rPr lang="en-US"/>
              <a:pPr>
                <a:defRPr/>
              </a:pPr>
              <a:t>‹#›</a:t>
            </a:fld>
            <a:endParaRPr lang="en-US"/>
          </a:p>
        </p:txBody>
      </p:sp>
    </p:spTree>
    <p:extLst>
      <p:ext uri="{BB962C8B-B14F-4D97-AF65-F5344CB8AC3E}">
        <p14:creationId xmlns:p14="http://schemas.microsoft.com/office/powerpoint/2010/main" val="5185529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a:t>
            </a:fld>
            <a:endParaRPr lang="en-US"/>
          </a:p>
        </p:txBody>
      </p:sp>
    </p:spTree>
    <p:extLst>
      <p:ext uri="{BB962C8B-B14F-4D97-AF65-F5344CB8AC3E}">
        <p14:creationId xmlns:p14="http://schemas.microsoft.com/office/powerpoint/2010/main" val="2302231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a:t>
            </a:fld>
            <a:endParaRPr lang="en-US"/>
          </a:p>
        </p:txBody>
      </p:sp>
    </p:spTree>
    <p:extLst>
      <p:ext uri="{BB962C8B-B14F-4D97-AF65-F5344CB8AC3E}">
        <p14:creationId xmlns:p14="http://schemas.microsoft.com/office/powerpoint/2010/main" val="1547138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a:t>
            </a:fld>
            <a:endParaRPr lang="en-US"/>
          </a:p>
        </p:txBody>
      </p:sp>
    </p:spTree>
    <p:extLst>
      <p:ext uri="{BB962C8B-B14F-4D97-AF65-F5344CB8AC3E}">
        <p14:creationId xmlns:p14="http://schemas.microsoft.com/office/powerpoint/2010/main" val="3412655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13</a:t>
            </a:fld>
            <a:endParaRPr lang="en-US"/>
          </a:p>
        </p:txBody>
      </p:sp>
    </p:spTree>
    <p:extLst>
      <p:ext uri="{BB962C8B-B14F-4D97-AF65-F5344CB8AC3E}">
        <p14:creationId xmlns:p14="http://schemas.microsoft.com/office/powerpoint/2010/main" val="1807477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14</a:t>
            </a:fld>
            <a:endParaRPr lang="en-US"/>
          </a:p>
        </p:txBody>
      </p:sp>
    </p:spTree>
    <p:extLst>
      <p:ext uri="{BB962C8B-B14F-4D97-AF65-F5344CB8AC3E}">
        <p14:creationId xmlns:p14="http://schemas.microsoft.com/office/powerpoint/2010/main" val="1191163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24</a:t>
            </a:fld>
            <a:endParaRPr lang="en-US"/>
          </a:p>
        </p:txBody>
      </p:sp>
    </p:spTree>
    <p:extLst>
      <p:ext uri="{BB962C8B-B14F-4D97-AF65-F5344CB8AC3E}">
        <p14:creationId xmlns:p14="http://schemas.microsoft.com/office/powerpoint/2010/main" val="2482032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25</a:t>
            </a:fld>
            <a:endParaRPr lang="en-US"/>
          </a:p>
        </p:txBody>
      </p:sp>
    </p:spTree>
    <p:extLst>
      <p:ext uri="{BB962C8B-B14F-4D97-AF65-F5344CB8AC3E}">
        <p14:creationId xmlns:p14="http://schemas.microsoft.com/office/powerpoint/2010/main" val="7944136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26</a:t>
            </a:fld>
            <a:endParaRPr lang="en-US"/>
          </a:p>
        </p:txBody>
      </p:sp>
    </p:spTree>
    <p:extLst>
      <p:ext uri="{BB962C8B-B14F-4D97-AF65-F5344CB8AC3E}">
        <p14:creationId xmlns:p14="http://schemas.microsoft.com/office/powerpoint/2010/main" val="2752067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27</a:t>
            </a:fld>
            <a:endParaRPr lang="en-US"/>
          </a:p>
        </p:txBody>
      </p:sp>
    </p:spTree>
    <p:extLst>
      <p:ext uri="{BB962C8B-B14F-4D97-AF65-F5344CB8AC3E}">
        <p14:creationId xmlns:p14="http://schemas.microsoft.com/office/powerpoint/2010/main" val="4123599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28</a:t>
            </a:fld>
            <a:endParaRPr lang="en-US"/>
          </a:p>
        </p:txBody>
      </p:sp>
    </p:spTree>
    <p:extLst>
      <p:ext uri="{BB962C8B-B14F-4D97-AF65-F5344CB8AC3E}">
        <p14:creationId xmlns:p14="http://schemas.microsoft.com/office/powerpoint/2010/main" val="25532517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29</a:t>
            </a:fld>
            <a:endParaRPr lang="en-US"/>
          </a:p>
        </p:txBody>
      </p:sp>
    </p:spTree>
    <p:extLst>
      <p:ext uri="{BB962C8B-B14F-4D97-AF65-F5344CB8AC3E}">
        <p14:creationId xmlns:p14="http://schemas.microsoft.com/office/powerpoint/2010/main" val="1659271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a:t>
            </a:fld>
            <a:endParaRPr lang="en-US"/>
          </a:p>
        </p:txBody>
      </p:sp>
    </p:spTree>
    <p:extLst>
      <p:ext uri="{BB962C8B-B14F-4D97-AF65-F5344CB8AC3E}">
        <p14:creationId xmlns:p14="http://schemas.microsoft.com/office/powerpoint/2010/main" val="37850020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30</a:t>
            </a:fld>
            <a:endParaRPr lang="en-US"/>
          </a:p>
        </p:txBody>
      </p:sp>
    </p:spTree>
    <p:extLst>
      <p:ext uri="{BB962C8B-B14F-4D97-AF65-F5344CB8AC3E}">
        <p14:creationId xmlns:p14="http://schemas.microsoft.com/office/powerpoint/2010/main" val="3367431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31</a:t>
            </a:fld>
            <a:endParaRPr lang="en-US"/>
          </a:p>
        </p:txBody>
      </p:sp>
    </p:spTree>
    <p:extLst>
      <p:ext uri="{BB962C8B-B14F-4D97-AF65-F5344CB8AC3E}">
        <p14:creationId xmlns:p14="http://schemas.microsoft.com/office/powerpoint/2010/main" val="37527285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32</a:t>
            </a:fld>
            <a:endParaRPr lang="en-US"/>
          </a:p>
        </p:txBody>
      </p:sp>
    </p:spTree>
    <p:extLst>
      <p:ext uri="{BB962C8B-B14F-4D97-AF65-F5344CB8AC3E}">
        <p14:creationId xmlns:p14="http://schemas.microsoft.com/office/powerpoint/2010/main" val="23682416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33</a:t>
            </a:fld>
            <a:endParaRPr lang="en-US"/>
          </a:p>
        </p:txBody>
      </p:sp>
    </p:spTree>
    <p:extLst>
      <p:ext uri="{BB962C8B-B14F-4D97-AF65-F5344CB8AC3E}">
        <p14:creationId xmlns:p14="http://schemas.microsoft.com/office/powerpoint/2010/main" val="24087940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34</a:t>
            </a:fld>
            <a:endParaRPr lang="en-US"/>
          </a:p>
        </p:txBody>
      </p:sp>
    </p:spTree>
    <p:extLst>
      <p:ext uri="{BB962C8B-B14F-4D97-AF65-F5344CB8AC3E}">
        <p14:creationId xmlns:p14="http://schemas.microsoft.com/office/powerpoint/2010/main" val="23957448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36</a:t>
            </a:fld>
            <a:endParaRPr lang="en-US"/>
          </a:p>
        </p:txBody>
      </p:sp>
    </p:spTree>
    <p:extLst>
      <p:ext uri="{BB962C8B-B14F-4D97-AF65-F5344CB8AC3E}">
        <p14:creationId xmlns:p14="http://schemas.microsoft.com/office/powerpoint/2010/main" val="13486428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37</a:t>
            </a:fld>
            <a:endParaRPr lang="en-US"/>
          </a:p>
        </p:txBody>
      </p:sp>
    </p:spTree>
    <p:extLst>
      <p:ext uri="{BB962C8B-B14F-4D97-AF65-F5344CB8AC3E}">
        <p14:creationId xmlns:p14="http://schemas.microsoft.com/office/powerpoint/2010/main" val="5396806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38</a:t>
            </a:fld>
            <a:endParaRPr lang="en-US"/>
          </a:p>
        </p:txBody>
      </p:sp>
    </p:spTree>
    <p:extLst>
      <p:ext uri="{BB962C8B-B14F-4D97-AF65-F5344CB8AC3E}">
        <p14:creationId xmlns:p14="http://schemas.microsoft.com/office/powerpoint/2010/main" val="218714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39</a:t>
            </a:fld>
            <a:endParaRPr lang="en-US"/>
          </a:p>
        </p:txBody>
      </p:sp>
    </p:spTree>
    <p:extLst>
      <p:ext uri="{BB962C8B-B14F-4D97-AF65-F5344CB8AC3E}">
        <p14:creationId xmlns:p14="http://schemas.microsoft.com/office/powerpoint/2010/main" val="33352425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40</a:t>
            </a:fld>
            <a:endParaRPr lang="en-US"/>
          </a:p>
        </p:txBody>
      </p:sp>
    </p:spTree>
    <p:extLst>
      <p:ext uri="{BB962C8B-B14F-4D97-AF65-F5344CB8AC3E}">
        <p14:creationId xmlns:p14="http://schemas.microsoft.com/office/powerpoint/2010/main" val="1932719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a:t>
            </a:fld>
            <a:endParaRPr lang="en-US"/>
          </a:p>
        </p:txBody>
      </p:sp>
    </p:spTree>
    <p:extLst>
      <p:ext uri="{BB962C8B-B14F-4D97-AF65-F5344CB8AC3E}">
        <p14:creationId xmlns:p14="http://schemas.microsoft.com/office/powerpoint/2010/main" val="4414107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42</a:t>
            </a:fld>
            <a:endParaRPr lang="en-US"/>
          </a:p>
        </p:txBody>
      </p:sp>
    </p:spTree>
    <p:extLst>
      <p:ext uri="{BB962C8B-B14F-4D97-AF65-F5344CB8AC3E}">
        <p14:creationId xmlns:p14="http://schemas.microsoft.com/office/powerpoint/2010/main" val="4589003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43</a:t>
            </a:fld>
            <a:endParaRPr lang="en-US"/>
          </a:p>
        </p:txBody>
      </p:sp>
    </p:spTree>
    <p:extLst>
      <p:ext uri="{BB962C8B-B14F-4D97-AF65-F5344CB8AC3E}">
        <p14:creationId xmlns:p14="http://schemas.microsoft.com/office/powerpoint/2010/main" val="23902707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44</a:t>
            </a:fld>
            <a:endParaRPr lang="en-US"/>
          </a:p>
        </p:txBody>
      </p:sp>
    </p:spTree>
    <p:extLst>
      <p:ext uri="{BB962C8B-B14F-4D97-AF65-F5344CB8AC3E}">
        <p14:creationId xmlns:p14="http://schemas.microsoft.com/office/powerpoint/2010/main" val="30677177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50</a:t>
            </a:fld>
            <a:endParaRPr lang="en-US"/>
          </a:p>
        </p:txBody>
      </p:sp>
    </p:spTree>
    <p:extLst>
      <p:ext uri="{BB962C8B-B14F-4D97-AF65-F5344CB8AC3E}">
        <p14:creationId xmlns:p14="http://schemas.microsoft.com/office/powerpoint/2010/main" val="36587381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51</a:t>
            </a:fld>
            <a:endParaRPr lang="en-US"/>
          </a:p>
        </p:txBody>
      </p:sp>
    </p:spTree>
    <p:extLst>
      <p:ext uri="{BB962C8B-B14F-4D97-AF65-F5344CB8AC3E}">
        <p14:creationId xmlns:p14="http://schemas.microsoft.com/office/powerpoint/2010/main" val="32309306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52</a:t>
            </a:fld>
            <a:endParaRPr lang="en-US"/>
          </a:p>
        </p:txBody>
      </p:sp>
    </p:spTree>
    <p:extLst>
      <p:ext uri="{BB962C8B-B14F-4D97-AF65-F5344CB8AC3E}">
        <p14:creationId xmlns:p14="http://schemas.microsoft.com/office/powerpoint/2010/main" val="25327245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53</a:t>
            </a:fld>
            <a:endParaRPr lang="en-US"/>
          </a:p>
        </p:txBody>
      </p:sp>
    </p:spTree>
    <p:extLst>
      <p:ext uri="{BB962C8B-B14F-4D97-AF65-F5344CB8AC3E}">
        <p14:creationId xmlns:p14="http://schemas.microsoft.com/office/powerpoint/2010/main" val="24425063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54</a:t>
            </a:fld>
            <a:endParaRPr lang="en-US"/>
          </a:p>
        </p:txBody>
      </p:sp>
    </p:spTree>
    <p:extLst>
      <p:ext uri="{BB962C8B-B14F-4D97-AF65-F5344CB8AC3E}">
        <p14:creationId xmlns:p14="http://schemas.microsoft.com/office/powerpoint/2010/main" val="4333428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55</a:t>
            </a:fld>
            <a:endParaRPr lang="en-US"/>
          </a:p>
        </p:txBody>
      </p:sp>
    </p:spTree>
    <p:extLst>
      <p:ext uri="{BB962C8B-B14F-4D97-AF65-F5344CB8AC3E}">
        <p14:creationId xmlns:p14="http://schemas.microsoft.com/office/powerpoint/2010/main" val="4286229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62</a:t>
            </a:fld>
            <a:endParaRPr lang="en-US"/>
          </a:p>
        </p:txBody>
      </p:sp>
    </p:spTree>
    <p:extLst>
      <p:ext uri="{BB962C8B-B14F-4D97-AF65-F5344CB8AC3E}">
        <p14:creationId xmlns:p14="http://schemas.microsoft.com/office/powerpoint/2010/main" val="1597158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a:t>
            </a:fld>
            <a:endParaRPr lang="en-US"/>
          </a:p>
        </p:txBody>
      </p:sp>
    </p:spTree>
    <p:extLst>
      <p:ext uri="{BB962C8B-B14F-4D97-AF65-F5344CB8AC3E}">
        <p14:creationId xmlns:p14="http://schemas.microsoft.com/office/powerpoint/2010/main" val="14693747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63</a:t>
            </a:fld>
            <a:endParaRPr lang="en-US"/>
          </a:p>
        </p:txBody>
      </p:sp>
    </p:spTree>
    <p:extLst>
      <p:ext uri="{BB962C8B-B14F-4D97-AF65-F5344CB8AC3E}">
        <p14:creationId xmlns:p14="http://schemas.microsoft.com/office/powerpoint/2010/main" val="16743071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64</a:t>
            </a:fld>
            <a:endParaRPr lang="en-US"/>
          </a:p>
        </p:txBody>
      </p:sp>
    </p:spTree>
    <p:extLst>
      <p:ext uri="{BB962C8B-B14F-4D97-AF65-F5344CB8AC3E}">
        <p14:creationId xmlns:p14="http://schemas.microsoft.com/office/powerpoint/2010/main" val="40878441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65</a:t>
            </a:fld>
            <a:endParaRPr lang="en-US"/>
          </a:p>
        </p:txBody>
      </p:sp>
    </p:spTree>
    <p:extLst>
      <p:ext uri="{BB962C8B-B14F-4D97-AF65-F5344CB8AC3E}">
        <p14:creationId xmlns:p14="http://schemas.microsoft.com/office/powerpoint/2010/main" val="17889565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68</a:t>
            </a:fld>
            <a:endParaRPr lang="en-US"/>
          </a:p>
        </p:txBody>
      </p:sp>
    </p:spTree>
    <p:extLst>
      <p:ext uri="{BB962C8B-B14F-4D97-AF65-F5344CB8AC3E}">
        <p14:creationId xmlns:p14="http://schemas.microsoft.com/office/powerpoint/2010/main" val="10935567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72</a:t>
            </a:fld>
            <a:endParaRPr lang="en-US"/>
          </a:p>
        </p:txBody>
      </p:sp>
    </p:spTree>
    <p:extLst>
      <p:ext uri="{BB962C8B-B14F-4D97-AF65-F5344CB8AC3E}">
        <p14:creationId xmlns:p14="http://schemas.microsoft.com/office/powerpoint/2010/main" val="32427273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73</a:t>
            </a:fld>
            <a:endParaRPr lang="en-US"/>
          </a:p>
        </p:txBody>
      </p:sp>
    </p:spTree>
    <p:extLst>
      <p:ext uri="{BB962C8B-B14F-4D97-AF65-F5344CB8AC3E}">
        <p14:creationId xmlns:p14="http://schemas.microsoft.com/office/powerpoint/2010/main" val="22392242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74</a:t>
            </a:fld>
            <a:endParaRPr lang="en-US"/>
          </a:p>
        </p:txBody>
      </p:sp>
    </p:spTree>
    <p:extLst>
      <p:ext uri="{BB962C8B-B14F-4D97-AF65-F5344CB8AC3E}">
        <p14:creationId xmlns:p14="http://schemas.microsoft.com/office/powerpoint/2010/main" val="34931756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76</a:t>
            </a:fld>
            <a:endParaRPr lang="en-US"/>
          </a:p>
        </p:txBody>
      </p:sp>
    </p:spTree>
    <p:extLst>
      <p:ext uri="{BB962C8B-B14F-4D97-AF65-F5344CB8AC3E}">
        <p14:creationId xmlns:p14="http://schemas.microsoft.com/office/powerpoint/2010/main" val="37907943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77</a:t>
            </a:fld>
            <a:endParaRPr lang="en-US"/>
          </a:p>
        </p:txBody>
      </p:sp>
    </p:spTree>
    <p:extLst>
      <p:ext uri="{BB962C8B-B14F-4D97-AF65-F5344CB8AC3E}">
        <p14:creationId xmlns:p14="http://schemas.microsoft.com/office/powerpoint/2010/main" val="365981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a:t>
            </a:fld>
            <a:endParaRPr lang="en-US"/>
          </a:p>
        </p:txBody>
      </p:sp>
    </p:spTree>
    <p:extLst>
      <p:ext uri="{BB962C8B-B14F-4D97-AF65-F5344CB8AC3E}">
        <p14:creationId xmlns:p14="http://schemas.microsoft.com/office/powerpoint/2010/main" val="1150422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a:t>
            </a:fld>
            <a:endParaRPr lang="en-US"/>
          </a:p>
        </p:txBody>
      </p:sp>
    </p:spTree>
    <p:extLst>
      <p:ext uri="{BB962C8B-B14F-4D97-AF65-F5344CB8AC3E}">
        <p14:creationId xmlns:p14="http://schemas.microsoft.com/office/powerpoint/2010/main" val="807963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a:t>
            </a:fld>
            <a:endParaRPr lang="en-US"/>
          </a:p>
        </p:txBody>
      </p:sp>
    </p:spTree>
    <p:extLst>
      <p:ext uri="{BB962C8B-B14F-4D97-AF65-F5344CB8AC3E}">
        <p14:creationId xmlns:p14="http://schemas.microsoft.com/office/powerpoint/2010/main" val="2634649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a:t>
            </a:fld>
            <a:endParaRPr lang="en-US"/>
          </a:p>
        </p:txBody>
      </p:sp>
    </p:spTree>
    <p:extLst>
      <p:ext uri="{BB962C8B-B14F-4D97-AF65-F5344CB8AC3E}">
        <p14:creationId xmlns:p14="http://schemas.microsoft.com/office/powerpoint/2010/main" val="2809018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a:t>
            </a:fld>
            <a:endParaRPr lang="en-US"/>
          </a:p>
        </p:txBody>
      </p:sp>
    </p:spTree>
    <p:extLst>
      <p:ext uri="{BB962C8B-B14F-4D97-AF65-F5344CB8AC3E}">
        <p14:creationId xmlns:p14="http://schemas.microsoft.com/office/powerpoint/2010/main" val="32702915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4"/>
          <p:cNvSpPr>
            <a:spLocks noChangeArrowheads="1"/>
          </p:cNvSpPr>
          <p:nvPr/>
        </p:nvSpPr>
        <p:spPr bwMode="auto">
          <a:xfrm>
            <a:off x="635000" y="2438400"/>
            <a:ext cx="31750" cy="1052513"/>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5" name="Rectangle 1035"/>
          <p:cNvSpPr>
            <a:spLocks noChangeArrowheads="1"/>
          </p:cNvSpPr>
          <p:nvPr/>
        </p:nvSpPr>
        <p:spPr bwMode="auto">
          <a:xfrm flipV="1">
            <a:off x="315913" y="3260725"/>
            <a:ext cx="8693150" cy="55563"/>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59404" name="Rectangle 1036"/>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59405" name="Rectangle 1037"/>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7" name="Rectangle 1038"/>
          <p:cNvSpPr>
            <a:spLocks noGrp="1" noChangeArrowheads="1"/>
          </p:cNvSpPr>
          <p:nvPr>
            <p:ph type="dt" sz="half" idx="10"/>
          </p:nvPr>
        </p:nvSpPr>
        <p:spPr bwMode="auto">
          <a:xfrm>
            <a:off x="9906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a:defRPr sz="1400" smtClean="0">
                <a:solidFill>
                  <a:schemeClr val="bg2"/>
                </a:solidFill>
                <a:latin typeface="Tahoma" pitchFamily="34" charset="0"/>
              </a:defRPr>
            </a:lvl1pPr>
          </a:lstStyle>
          <a:p>
            <a:pPr>
              <a:defRPr/>
            </a:pPr>
            <a:endParaRPr lang="en-US"/>
          </a:p>
        </p:txBody>
      </p:sp>
      <p:sp>
        <p:nvSpPr>
          <p:cNvPr id="8" name="Rectangle 1039"/>
          <p:cNvSpPr>
            <a:spLocks noGrp="1" noChangeArrowheads="1"/>
          </p:cNvSpPr>
          <p:nvPr>
            <p:ph type="ftr" sz="quarter" idx="11"/>
          </p:nvPr>
        </p:nvSpPr>
        <p:spPr>
          <a:xfrm>
            <a:off x="3429000" y="6248400"/>
            <a:ext cx="2895600" cy="457200"/>
          </a:xfrm>
        </p:spPr>
        <p:txBody>
          <a:bodyPr/>
          <a:lstStyle>
            <a:lvl1pPr>
              <a:defRPr smtClean="0">
                <a:solidFill>
                  <a:schemeClr val="bg2"/>
                </a:solidFill>
                <a:latin typeface="Tahoma" pitchFamily="34" charset="0"/>
              </a:defRPr>
            </a:lvl1pPr>
          </a:lstStyle>
          <a:p>
            <a:pPr>
              <a:defRPr/>
            </a:pPr>
            <a:r>
              <a:rPr lang="en-US"/>
              <a:t>OU Supercomputing Center for Education &amp; Research</a:t>
            </a:r>
          </a:p>
        </p:txBody>
      </p:sp>
      <p:sp>
        <p:nvSpPr>
          <p:cNvPr id="9" name="Rectangle 1040"/>
          <p:cNvSpPr>
            <a:spLocks noGrp="1" noChangeArrowheads="1"/>
          </p:cNvSpPr>
          <p:nvPr>
            <p:ph type="sldNum" sz="quarter" idx="12"/>
          </p:nvPr>
        </p:nvSpPr>
        <p:spPr>
          <a:xfrm>
            <a:off x="6858000" y="6248400"/>
            <a:ext cx="1905000" cy="457200"/>
          </a:xfrm>
        </p:spPr>
        <p:txBody>
          <a:bodyPr/>
          <a:lstStyle>
            <a:lvl1pPr>
              <a:defRPr smtClean="0">
                <a:solidFill>
                  <a:schemeClr val="bg2"/>
                </a:solidFill>
                <a:latin typeface="Tahoma" pitchFamily="34" charset="0"/>
              </a:defRPr>
            </a:lvl1pPr>
          </a:lstStyle>
          <a:p>
            <a:pPr>
              <a:defRPr/>
            </a:pPr>
            <a:fld id="{0444E359-79E0-4AF8-A8E7-4848D3ACC6D0}" type="slidenum">
              <a:rPr lang="en-US"/>
              <a:pPr>
                <a:defRPr/>
              </a:pPr>
              <a:t>‹#›</a:t>
            </a:fld>
            <a:endParaRPr lang="en-US"/>
          </a:p>
        </p:txBody>
      </p:sp>
      <p:pic>
        <p:nvPicPr>
          <p:cNvPr id="11" name="Picture 15" descr="ou201_logo"/>
          <p:cNvPicPr>
            <a:picLocks noChangeAspect="1" noChangeArrowheads="1"/>
          </p:cNvPicPr>
          <p:nvPr userDrawn="1"/>
        </p:nvPicPr>
        <p:blipFill>
          <a:blip r:embed="rId2" cstate="print"/>
          <a:srcRect/>
          <a:stretch>
            <a:fillRect/>
          </a:stretch>
        </p:blipFill>
        <p:spPr bwMode="auto">
          <a:xfrm>
            <a:off x="228600" y="2667000"/>
            <a:ext cx="393700" cy="538163"/>
          </a:xfrm>
          <a:prstGeom prst="rect">
            <a:avLst/>
          </a:prstGeom>
          <a:noFill/>
          <a:ln w="9525">
            <a:noFill/>
            <a:miter lim="800000"/>
            <a:headEnd/>
            <a:tailEnd/>
          </a:ln>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a:t>Virtual Residency Intro/</a:t>
            </a:r>
            <a:r>
              <a:rPr lang="en-US" dirty="0" err="1"/>
              <a:t>Intmd</a:t>
            </a:r>
            <a:r>
              <a:rPr lang="en-US" dirty="0"/>
              <a:t>/Adv Overview</a:t>
            </a:r>
          </a:p>
          <a:p>
            <a:pPr>
              <a:defRPr/>
            </a:pPr>
            <a:r>
              <a:rPr lang="en-US" dirty="0"/>
              <a:t>Virtual Residency Workshop 2021, Mon June 7 2021</a:t>
            </a:r>
          </a:p>
        </p:txBody>
      </p:sp>
      <p:sp>
        <p:nvSpPr>
          <p:cNvPr id="5" name="Rectangle 13"/>
          <p:cNvSpPr>
            <a:spLocks noGrp="1" noChangeArrowheads="1"/>
          </p:cNvSpPr>
          <p:nvPr>
            <p:ph type="sldNum" sz="quarter" idx="11"/>
          </p:nvPr>
        </p:nvSpPr>
        <p:spPr>
          <a:ln/>
        </p:spPr>
        <p:txBody>
          <a:bodyPr/>
          <a:lstStyle>
            <a:lvl1pPr>
              <a:defRPr/>
            </a:lvl1pPr>
          </a:lstStyle>
          <a:p>
            <a:pPr>
              <a:defRPr/>
            </a:pPr>
            <a:fld id="{10235FF7-5179-46DA-B105-D41AB8E530FD}"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457200"/>
            <a:ext cx="2043113"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457200"/>
            <a:ext cx="5978525"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a:t>Virtual Residency Intro/</a:t>
            </a:r>
            <a:r>
              <a:rPr lang="en-US" dirty="0" err="1"/>
              <a:t>Intmd</a:t>
            </a:r>
            <a:r>
              <a:rPr lang="en-US" dirty="0"/>
              <a:t>/Adv Overview</a:t>
            </a:r>
          </a:p>
          <a:p>
            <a:pPr>
              <a:defRPr/>
            </a:pPr>
            <a:r>
              <a:rPr lang="en-US" dirty="0"/>
              <a:t>Virtual Residency Workshop 2021, Mon June 7 2021</a:t>
            </a:r>
          </a:p>
        </p:txBody>
      </p:sp>
      <p:sp>
        <p:nvSpPr>
          <p:cNvPr id="5" name="Rectangle 13"/>
          <p:cNvSpPr>
            <a:spLocks noGrp="1" noChangeArrowheads="1"/>
          </p:cNvSpPr>
          <p:nvPr>
            <p:ph type="sldNum" sz="quarter" idx="11"/>
          </p:nvPr>
        </p:nvSpPr>
        <p:spPr>
          <a:ln/>
        </p:spPr>
        <p:txBody>
          <a:bodyPr/>
          <a:lstStyle>
            <a:lvl1pPr>
              <a:defRPr/>
            </a:lvl1pPr>
          </a:lstStyle>
          <a:p>
            <a:pPr>
              <a:defRPr/>
            </a:pPr>
            <a:fld id="{A53A9AA8-B67F-451E-A4EA-DB0938330C23}"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a:t>Click to edit Master title style</a:t>
            </a:r>
          </a:p>
        </p:txBody>
      </p:sp>
      <p:sp>
        <p:nvSpPr>
          <p:cNvPr id="3" name="Text Placeholder 2"/>
          <p:cNvSpPr>
            <a:spLocks noGrp="1"/>
          </p:cNvSpPr>
          <p:nvPr>
            <p:ph type="body" sz="half" idx="1"/>
          </p:nvPr>
        </p:nvSpPr>
        <p:spPr>
          <a:xfrm>
            <a:off x="609600" y="1371600"/>
            <a:ext cx="3886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3886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10"/>
          </p:nvPr>
        </p:nvSpPr>
        <p:spPr/>
        <p:txBody>
          <a:bodyPr/>
          <a:lstStyle>
            <a:lvl1pPr>
              <a:defRPr smtClean="0"/>
            </a:lvl1pPr>
          </a:lstStyle>
          <a:p>
            <a:pPr>
              <a:defRPr/>
            </a:pPr>
            <a:r>
              <a:rPr lang="en-US" dirty="0"/>
              <a:t>Virtual Residency Intro/</a:t>
            </a:r>
            <a:r>
              <a:rPr lang="en-US" dirty="0" err="1"/>
              <a:t>Intmd</a:t>
            </a:r>
            <a:r>
              <a:rPr lang="en-US" dirty="0"/>
              <a:t>/Adv Overview</a:t>
            </a:r>
          </a:p>
          <a:p>
            <a:pPr>
              <a:defRPr/>
            </a:pPr>
            <a:r>
              <a:rPr lang="en-US" dirty="0"/>
              <a:t>Virtual Residency Workshop 2021, Mon June 7 2021</a:t>
            </a:r>
          </a:p>
        </p:txBody>
      </p:sp>
      <p:sp>
        <p:nvSpPr>
          <p:cNvPr id="9" name="Slide Number Placeholder 5"/>
          <p:cNvSpPr>
            <a:spLocks noGrp="1"/>
          </p:cNvSpPr>
          <p:nvPr>
            <p:ph type="sldNum" sz="quarter" idx="11"/>
          </p:nvPr>
        </p:nvSpPr>
        <p:spPr/>
        <p:txBody>
          <a:bodyPr/>
          <a:lstStyle>
            <a:lvl1pPr>
              <a:defRPr smtClean="0"/>
            </a:lvl1pPr>
          </a:lstStyle>
          <a:p>
            <a:pPr>
              <a:defRPr/>
            </a:pPr>
            <a:fld id="{012EC9EB-093D-4AEC-827C-43FD36EDF2AE}"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a:t>Click to edit Master title style</a:t>
            </a:r>
          </a:p>
        </p:txBody>
      </p:sp>
      <p:sp>
        <p:nvSpPr>
          <p:cNvPr id="3" name="ClipArt Placeholder 2"/>
          <p:cNvSpPr>
            <a:spLocks noGrp="1"/>
          </p:cNvSpPr>
          <p:nvPr>
            <p:ph type="clipArt" sz="half" idx="1"/>
          </p:nvPr>
        </p:nvSpPr>
        <p:spPr>
          <a:xfrm>
            <a:off x="609600" y="1371600"/>
            <a:ext cx="3886200" cy="4648200"/>
          </a:xfrm>
        </p:spPr>
        <p:txBody>
          <a:bodyPr/>
          <a:lstStyle/>
          <a:p>
            <a:pPr lvl="0"/>
            <a:endParaRPr lang="en-US" noProof="0"/>
          </a:p>
        </p:txBody>
      </p:sp>
      <p:sp>
        <p:nvSpPr>
          <p:cNvPr id="4" name="Text Placeholder 3"/>
          <p:cNvSpPr>
            <a:spLocks noGrp="1"/>
          </p:cNvSpPr>
          <p:nvPr>
            <p:ph type="body" sz="half" idx="2"/>
          </p:nvPr>
        </p:nvSpPr>
        <p:spPr>
          <a:xfrm>
            <a:off x="4648200" y="1371600"/>
            <a:ext cx="3886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10"/>
          </p:nvPr>
        </p:nvSpPr>
        <p:spPr/>
        <p:txBody>
          <a:bodyPr/>
          <a:lstStyle>
            <a:lvl1pPr>
              <a:defRPr smtClean="0"/>
            </a:lvl1pPr>
          </a:lstStyle>
          <a:p>
            <a:pPr>
              <a:defRPr/>
            </a:pPr>
            <a:r>
              <a:rPr lang="en-US" dirty="0"/>
              <a:t>Virtual Residency Intro/</a:t>
            </a:r>
            <a:r>
              <a:rPr lang="en-US" dirty="0" err="1"/>
              <a:t>Intmd</a:t>
            </a:r>
            <a:r>
              <a:rPr lang="en-US" dirty="0"/>
              <a:t>/Adv Overview</a:t>
            </a:r>
          </a:p>
          <a:p>
            <a:pPr>
              <a:defRPr/>
            </a:pPr>
            <a:r>
              <a:rPr lang="en-US" dirty="0"/>
              <a:t>Virtual Residency Workshop 2021, Mon June 7 2021</a:t>
            </a:r>
          </a:p>
        </p:txBody>
      </p:sp>
      <p:sp>
        <p:nvSpPr>
          <p:cNvPr id="9" name="Slide Number Placeholder 5"/>
          <p:cNvSpPr>
            <a:spLocks noGrp="1"/>
          </p:cNvSpPr>
          <p:nvPr>
            <p:ph type="sldNum" sz="quarter" idx="11"/>
          </p:nvPr>
        </p:nvSpPr>
        <p:spPr/>
        <p:txBody>
          <a:bodyPr/>
          <a:lstStyle>
            <a:lvl1pPr>
              <a:defRPr smtClean="0"/>
            </a:lvl1pPr>
          </a:lstStyle>
          <a:p>
            <a:pPr>
              <a:defRPr/>
            </a:pPr>
            <a:fld id="{D150A29B-C713-428D-8EEE-FBB5AB75213B}"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a:t>Click to edit Master title style</a:t>
            </a:r>
          </a:p>
        </p:txBody>
      </p:sp>
      <p:sp>
        <p:nvSpPr>
          <p:cNvPr id="3" name="Table Placeholder 2"/>
          <p:cNvSpPr>
            <a:spLocks noGrp="1"/>
          </p:cNvSpPr>
          <p:nvPr>
            <p:ph type="tbl" idx="1"/>
          </p:nvPr>
        </p:nvSpPr>
        <p:spPr>
          <a:xfrm>
            <a:off x="609600" y="1371600"/>
            <a:ext cx="7924800" cy="4648200"/>
          </a:xfrm>
        </p:spPr>
        <p:txBody>
          <a:bodyPr/>
          <a:lstStyle/>
          <a:p>
            <a:pPr lvl="0"/>
            <a:endParaRPr lang="en-US" noProof="0"/>
          </a:p>
        </p:txBody>
      </p:sp>
      <p:sp>
        <p:nvSpPr>
          <p:cNvPr id="7" name="Footer Placeholder 3"/>
          <p:cNvSpPr>
            <a:spLocks noGrp="1"/>
          </p:cNvSpPr>
          <p:nvPr>
            <p:ph type="ftr" sz="quarter" idx="10"/>
          </p:nvPr>
        </p:nvSpPr>
        <p:spPr/>
        <p:txBody>
          <a:bodyPr/>
          <a:lstStyle>
            <a:lvl1pPr>
              <a:defRPr smtClean="0"/>
            </a:lvl1pPr>
          </a:lstStyle>
          <a:p>
            <a:pPr>
              <a:defRPr/>
            </a:pPr>
            <a:r>
              <a:rPr lang="en-US" dirty="0"/>
              <a:t>Virtual Residency Intro/</a:t>
            </a:r>
            <a:r>
              <a:rPr lang="en-US" dirty="0" err="1"/>
              <a:t>Intmd</a:t>
            </a:r>
            <a:r>
              <a:rPr lang="en-US" dirty="0"/>
              <a:t>/Adv Overview</a:t>
            </a:r>
          </a:p>
          <a:p>
            <a:pPr>
              <a:defRPr/>
            </a:pPr>
            <a:r>
              <a:rPr lang="en-US" dirty="0"/>
              <a:t>Virtual Residency Workshop 2021, Mon June 7 2021</a:t>
            </a:r>
          </a:p>
        </p:txBody>
      </p:sp>
      <p:sp>
        <p:nvSpPr>
          <p:cNvPr id="8" name="Slide Number Placeholder 4"/>
          <p:cNvSpPr>
            <a:spLocks noGrp="1"/>
          </p:cNvSpPr>
          <p:nvPr>
            <p:ph type="sldNum" sz="quarter" idx="11"/>
          </p:nvPr>
        </p:nvSpPr>
        <p:spPr/>
        <p:txBody>
          <a:bodyPr/>
          <a:lstStyle>
            <a:lvl1pPr>
              <a:defRPr smtClean="0"/>
            </a:lvl1pPr>
          </a:lstStyle>
          <a:p>
            <a:pPr>
              <a:defRPr/>
            </a:pPr>
            <a:fld id="{17696F83-8082-4514-8AA9-864DCCAA623D}"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3"/>
          <p:cNvSpPr>
            <a:spLocks noGrp="1"/>
          </p:cNvSpPr>
          <p:nvPr>
            <p:ph type="ftr" sz="quarter" idx="10"/>
          </p:nvPr>
        </p:nvSpPr>
        <p:spPr/>
        <p:txBody>
          <a:bodyPr/>
          <a:lstStyle>
            <a:lvl1pPr>
              <a:defRPr smtClean="0"/>
            </a:lvl1pPr>
          </a:lstStyle>
          <a:p>
            <a:pPr>
              <a:defRPr/>
            </a:pPr>
            <a:r>
              <a:rPr lang="en-US" dirty="0"/>
              <a:t>Virtual Residency Intro/</a:t>
            </a:r>
            <a:r>
              <a:rPr lang="en-US" dirty="0" err="1"/>
              <a:t>Intmd</a:t>
            </a:r>
            <a:r>
              <a:rPr lang="en-US" dirty="0"/>
              <a:t>/Adv Overview</a:t>
            </a:r>
          </a:p>
          <a:p>
            <a:pPr>
              <a:defRPr/>
            </a:pPr>
            <a:r>
              <a:rPr lang="en-US" dirty="0"/>
              <a:t>Virtual Residency Workshop 2021, Mon June 7 2021</a:t>
            </a:r>
          </a:p>
        </p:txBody>
      </p:sp>
      <p:sp>
        <p:nvSpPr>
          <p:cNvPr id="8" name="Slide Number Placeholder 4"/>
          <p:cNvSpPr>
            <a:spLocks noGrp="1"/>
          </p:cNvSpPr>
          <p:nvPr>
            <p:ph type="sldNum" sz="quarter" idx="11"/>
          </p:nvPr>
        </p:nvSpPr>
        <p:spPr/>
        <p:txBody>
          <a:bodyPr/>
          <a:lstStyle>
            <a:lvl1pPr>
              <a:defRPr smtClean="0"/>
            </a:lvl1pPr>
          </a:lstStyle>
          <a:p>
            <a:pPr>
              <a:defRPr/>
            </a:pPr>
            <a:fld id="{DAFF6522-D39A-4EFB-9FD2-0F43165FD2EE}"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a:t>Virtual Residency Intro/</a:t>
            </a:r>
            <a:r>
              <a:rPr lang="en-US" dirty="0" err="1"/>
              <a:t>Intmd</a:t>
            </a:r>
            <a:r>
              <a:rPr lang="en-US" dirty="0"/>
              <a:t>/Adv Overview</a:t>
            </a:r>
          </a:p>
          <a:p>
            <a:pPr>
              <a:defRPr/>
            </a:pPr>
            <a:r>
              <a:rPr lang="en-US" dirty="0"/>
              <a:t>Virtual Residency Workshop 2021, Mon June 7 2021</a:t>
            </a:r>
          </a:p>
        </p:txBody>
      </p:sp>
      <p:sp>
        <p:nvSpPr>
          <p:cNvPr id="5" name="Rectangle 13"/>
          <p:cNvSpPr>
            <a:spLocks noGrp="1" noChangeArrowheads="1"/>
          </p:cNvSpPr>
          <p:nvPr>
            <p:ph type="sldNum" sz="quarter" idx="11"/>
          </p:nvPr>
        </p:nvSpPr>
        <p:spPr>
          <a:ln/>
        </p:spPr>
        <p:txBody>
          <a:bodyPr/>
          <a:lstStyle>
            <a:lvl1pPr>
              <a:defRPr/>
            </a:lvl1pPr>
          </a:lstStyle>
          <a:p>
            <a:pPr>
              <a:defRPr/>
            </a:pPr>
            <a:fld id="{BAB2F73B-AF29-4A05-AF7F-4F48D44409C4}"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10"/>
          </p:nvPr>
        </p:nvSpPr>
        <p:spPr/>
        <p:txBody>
          <a:bodyPr/>
          <a:lstStyle>
            <a:lvl1pPr>
              <a:defRPr smtClean="0"/>
            </a:lvl1pPr>
          </a:lstStyle>
          <a:p>
            <a:pPr>
              <a:defRPr/>
            </a:pPr>
            <a:r>
              <a:rPr lang="en-US" dirty="0"/>
              <a:t>Virtual Residency Intro/</a:t>
            </a:r>
            <a:r>
              <a:rPr lang="en-US" dirty="0" err="1"/>
              <a:t>Intmd</a:t>
            </a:r>
            <a:r>
              <a:rPr lang="en-US" dirty="0"/>
              <a:t>/Adv Overview</a:t>
            </a:r>
          </a:p>
          <a:p>
            <a:pPr>
              <a:defRPr/>
            </a:pPr>
            <a:r>
              <a:rPr lang="en-US" dirty="0"/>
              <a:t>Virtual Residency Workshop 2021, Mon June 7 2021</a:t>
            </a:r>
          </a:p>
        </p:txBody>
      </p:sp>
      <p:sp>
        <p:nvSpPr>
          <p:cNvPr id="9" name="Slide Number Placeholder 5"/>
          <p:cNvSpPr>
            <a:spLocks noGrp="1"/>
          </p:cNvSpPr>
          <p:nvPr>
            <p:ph type="sldNum" sz="quarter" idx="11"/>
          </p:nvPr>
        </p:nvSpPr>
        <p:spPr/>
        <p:txBody>
          <a:bodyPr/>
          <a:lstStyle>
            <a:lvl1pPr>
              <a:defRPr smtClean="0"/>
            </a:lvl1pPr>
          </a:lstStyle>
          <a:p>
            <a:pPr>
              <a:defRPr/>
            </a:pPr>
            <a:fld id="{DA04F282-5D9D-4EB2-A4AC-1849A209E5C3}"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ftr" sz="quarter" idx="10"/>
          </p:nvPr>
        </p:nvSpPr>
        <p:spPr>
          <a:ln/>
        </p:spPr>
        <p:txBody>
          <a:bodyPr/>
          <a:lstStyle>
            <a:lvl1pPr>
              <a:defRPr/>
            </a:lvl1pPr>
          </a:lstStyle>
          <a:p>
            <a:pPr>
              <a:defRPr/>
            </a:pPr>
            <a:r>
              <a:rPr lang="en-US" dirty="0"/>
              <a:t>Virtual Residency Intro/</a:t>
            </a:r>
            <a:r>
              <a:rPr lang="en-US" dirty="0" err="1"/>
              <a:t>Intmd</a:t>
            </a:r>
            <a:r>
              <a:rPr lang="en-US" dirty="0"/>
              <a:t>/Adv Overview</a:t>
            </a:r>
          </a:p>
          <a:p>
            <a:pPr>
              <a:defRPr/>
            </a:pPr>
            <a:r>
              <a:rPr lang="en-US" dirty="0"/>
              <a:t>Virtual Residency Workshop 2021, Mon June 7 2021</a:t>
            </a:r>
          </a:p>
        </p:txBody>
      </p:sp>
      <p:sp>
        <p:nvSpPr>
          <p:cNvPr id="8" name="Rectangle 13"/>
          <p:cNvSpPr>
            <a:spLocks noGrp="1" noChangeArrowheads="1"/>
          </p:cNvSpPr>
          <p:nvPr>
            <p:ph type="sldNum" sz="quarter" idx="11"/>
          </p:nvPr>
        </p:nvSpPr>
        <p:spPr>
          <a:ln/>
        </p:spPr>
        <p:txBody>
          <a:bodyPr/>
          <a:lstStyle>
            <a:lvl1pPr>
              <a:defRPr/>
            </a:lvl1pPr>
          </a:lstStyle>
          <a:p>
            <a:pPr>
              <a:defRPr/>
            </a:pPr>
            <a:fld id="{A54AFA57-DB10-4D8E-B495-9E7DF239E09B}"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Footer Placeholder 2"/>
          <p:cNvSpPr>
            <a:spLocks noGrp="1"/>
          </p:cNvSpPr>
          <p:nvPr>
            <p:ph type="ftr" sz="quarter" idx="10"/>
          </p:nvPr>
        </p:nvSpPr>
        <p:spPr/>
        <p:txBody>
          <a:bodyPr/>
          <a:lstStyle>
            <a:lvl1pPr>
              <a:defRPr dirty="0" smtClean="0"/>
            </a:lvl1pPr>
          </a:lstStyle>
          <a:p>
            <a:pPr>
              <a:defRPr/>
            </a:pPr>
            <a:r>
              <a:rPr lang="en-US" dirty="0"/>
              <a:t>Virtual Residency Intro/</a:t>
            </a:r>
            <a:r>
              <a:rPr lang="en-US" dirty="0" err="1"/>
              <a:t>Intmd</a:t>
            </a:r>
            <a:r>
              <a:rPr lang="en-US" dirty="0"/>
              <a:t>/Adv Overview</a:t>
            </a:r>
          </a:p>
          <a:p>
            <a:pPr>
              <a:defRPr/>
            </a:pPr>
            <a:r>
              <a:rPr lang="en-US" dirty="0"/>
              <a:t>Virtual Residency Workshop 2021, Mon June 7 2021</a:t>
            </a:r>
          </a:p>
        </p:txBody>
      </p:sp>
      <p:sp>
        <p:nvSpPr>
          <p:cNvPr id="4" name="Rectangle 3"/>
          <p:cNvSpPr/>
          <p:nvPr userDrawn="1"/>
        </p:nvSpPr>
        <p:spPr bwMode="auto">
          <a:xfrm>
            <a:off x="6324600" y="6096000"/>
            <a:ext cx="152400" cy="762000"/>
          </a:xfrm>
          <a:prstGeom prst="rect">
            <a:avLst/>
          </a:prstGeom>
          <a:solidFill>
            <a:schemeClr val="bg1"/>
          </a:solidFill>
          <a:ln w="9525" cap="flat" cmpd="sng" algn="ctr">
            <a:noFill/>
            <a:prstDash val="solid"/>
            <a:miter lim="800000"/>
            <a:headEnd type="none" w="med" len="med"/>
            <a:tailEnd type="none" w="med" len="med"/>
          </a:ln>
          <a:effectLst/>
        </p:spPr>
        <p:txBody>
          <a:bodyPr wrap="none"/>
          <a:lstStyle/>
          <a:p>
            <a:pPr>
              <a:defRPr/>
            </a:pPr>
            <a:endParaRPr lang="en-US"/>
          </a:p>
        </p:txBody>
      </p:sp>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ftr" sz="quarter" idx="10"/>
          </p:nvPr>
        </p:nvSpPr>
        <p:spPr>
          <a:ln/>
        </p:spPr>
        <p:txBody>
          <a:bodyPr/>
          <a:lstStyle>
            <a:lvl1pPr>
              <a:defRPr/>
            </a:lvl1pPr>
          </a:lstStyle>
          <a:p>
            <a:pPr>
              <a:defRPr/>
            </a:pPr>
            <a:r>
              <a:rPr lang="en-US" dirty="0"/>
              <a:t>Virtual Residency Intro/</a:t>
            </a:r>
            <a:r>
              <a:rPr lang="en-US" dirty="0" err="1"/>
              <a:t>Intmd</a:t>
            </a:r>
            <a:r>
              <a:rPr lang="en-US" dirty="0"/>
              <a:t>/Adv Overview</a:t>
            </a:r>
          </a:p>
          <a:p>
            <a:pPr>
              <a:defRPr/>
            </a:pPr>
            <a:r>
              <a:rPr lang="en-US" dirty="0"/>
              <a:t>Virtual Residency Workshop 2021, Mon June 7 2021</a:t>
            </a:r>
          </a:p>
        </p:txBody>
      </p:sp>
      <p:sp>
        <p:nvSpPr>
          <p:cNvPr id="3" name="Rectangle 13"/>
          <p:cNvSpPr>
            <a:spLocks noGrp="1" noChangeArrowheads="1"/>
          </p:cNvSpPr>
          <p:nvPr>
            <p:ph type="sldNum" sz="quarter" idx="11"/>
          </p:nvPr>
        </p:nvSpPr>
        <p:spPr>
          <a:ln/>
        </p:spPr>
        <p:txBody>
          <a:bodyPr/>
          <a:lstStyle>
            <a:lvl1pPr>
              <a:defRPr/>
            </a:lvl1pPr>
          </a:lstStyle>
          <a:p>
            <a:pPr>
              <a:defRPr/>
            </a:pPr>
            <a:fld id="{C27E5F05-49DD-403D-8B1B-C58F7D6A2F66}"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a:t>Virtual Residency Intro/</a:t>
            </a:r>
            <a:r>
              <a:rPr lang="en-US" dirty="0" err="1"/>
              <a:t>Intmd</a:t>
            </a:r>
            <a:r>
              <a:rPr lang="en-US" dirty="0"/>
              <a:t>/Adv Overview</a:t>
            </a:r>
          </a:p>
          <a:p>
            <a:pPr>
              <a:defRPr/>
            </a:pPr>
            <a:r>
              <a:rPr lang="en-US" dirty="0"/>
              <a:t>Virtual Residency Workshop 2021, Mon June 7 2021</a:t>
            </a:r>
          </a:p>
        </p:txBody>
      </p:sp>
      <p:sp>
        <p:nvSpPr>
          <p:cNvPr id="6" name="Rectangle 13"/>
          <p:cNvSpPr>
            <a:spLocks noGrp="1" noChangeArrowheads="1"/>
          </p:cNvSpPr>
          <p:nvPr>
            <p:ph type="sldNum" sz="quarter" idx="11"/>
          </p:nvPr>
        </p:nvSpPr>
        <p:spPr>
          <a:ln/>
        </p:spPr>
        <p:txBody>
          <a:bodyPr/>
          <a:lstStyle>
            <a:lvl1pPr>
              <a:defRPr/>
            </a:lvl1pPr>
          </a:lstStyle>
          <a:p>
            <a:pPr>
              <a:defRPr/>
            </a:pPr>
            <a:fld id="{9E7A33A4-B068-4571-97F3-222EF8233FBE}"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a:t>Virtual Residency Intro/</a:t>
            </a:r>
            <a:r>
              <a:rPr lang="en-US" dirty="0" err="1"/>
              <a:t>Intmd</a:t>
            </a:r>
            <a:r>
              <a:rPr lang="en-US" dirty="0"/>
              <a:t>/Adv Overview</a:t>
            </a:r>
          </a:p>
          <a:p>
            <a:pPr>
              <a:defRPr/>
            </a:pPr>
            <a:r>
              <a:rPr lang="en-US" dirty="0"/>
              <a:t>Virtual Residency Workshop 2021, Mon June 7 2021</a:t>
            </a:r>
          </a:p>
        </p:txBody>
      </p:sp>
      <p:sp>
        <p:nvSpPr>
          <p:cNvPr id="6" name="Rectangle 13"/>
          <p:cNvSpPr>
            <a:spLocks noGrp="1" noChangeArrowheads="1"/>
          </p:cNvSpPr>
          <p:nvPr>
            <p:ph type="sldNum" sz="quarter" idx="11"/>
          </p:nvPr>
        </p:nvSpPr>
        <p:spPr>
          <a:ln/>
        </p:spPr>
        <p:txBody>
          <a:bodyPr/>
          <a:lstStyle>
            <a:lvl1pPr>
              <a:defRPr/>
            </a:lvl1pPr>
          </a:lstStyle>
          <a:p>
            <a:pPr>
              <a:defRPr/>
            </a:pPr>
            <a:fld id="{12CCE84F-D98D-47F7-A4D6-21F3EE13A38C}"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20" Type="http://schemas.openxmlformats.org/officeDocument/2006/relationships/image" Target="../media/image5.tif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80" name="Rectangle 12"/>
          <p:cNvSpPr>
            <a:spLocks noGrp="1" noChangeArrowheads="1"/>
          </p:cNvSpPr>
          <p:nvPr>
            <p:ph type="ftr" sz="quarter" idx="3"/>
          </p:nvPr>
        </p:nvSpPr>
        <p:spPr bwMode="auto">
          <a:xfrm>
            <a:off x="2633663" y="6172200"/>
            <a:ext cx="3995737"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vl1pPr>
          </a:lstStyle>
          <a:p>
            <a:pPr>
              <a:defRPr/>
            </a:pPr>
            <a:r>
              <a:rPr lang="en-US" dirty="0"/>
              <a:t>Virtual Residency Intro/</a:t>
            </a:r>
            <a:r>
              <a:rPr lang="en-US" dirty="0" err="1"/>
              <a:t>Intmd</a:t>
            </a:r>
            <a:r>
              <a:rPr lang="en-US" dirty="0"/>
              <a:t>/Adv Overview</a:t>
            </a:r>
          </a:p>
          <a:p>
            <a:pPr>
              <a:defRPr/>
            </a:pPr>
            <a:r>
              <a:rPr lang="en-US" dirty="0"/>
              <a:t>Virtual Residency Workshop 2021, Mon June 7 2021</a:t>
            </a:r>
          </a:p>
        </p:txBody>
      </p:sp>
      <p:sp>
        <p:nvSpPr>
          <p:cNvPr id="58381" name="Rectangle 13"/>
          <p:cNvSpPr>
            <a:spLocks noGrp="1" noChangeArrowheads="1"/>
          </p:cNvSpPr>
          <p:nvPr>
            <p:ph type="sldNum" sz="quarter" idx="4"/>
          </p:nvPr>
        </p:nvSpPr>
        <p:spPr bwMode="auto">
          <a:xfrm>
            <a:off x="7162800" y="6191250"/>
            <a:ext cx="1295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vl1pPr>
          </a:lstStyle>
          <a:p>
            <a:pPr>
              <a:defRPr/>
            </a:pPr>
            <a:fld id="{33E90D56-9F13-476E-9C0C-A76A957C9F52}" type="slidenum">
              <a:rPr lang="en-US"/>
              <a:pPr>
                <a:defRPr/>
              </a:pPr>
              <a:t>‹#›</a:t>
            </a:fld>
            <a:endParaRPr lang="en-US" dirty="0"/>
          </a:p>
        </p:txBody>
      </p:sp>
      <p:pic>
        <p:nvPicPr>
          <p:cNvPr id="3085" name="Picture 35" descr="oscer_logo_crimson_20060918"/>
          <p:cNvPicPr>
            <a:picLocks noChangeAspect="1" noChangeArrowheads="1"/>
          </p:cNvPicPr>
          <p:nvPr userDrawn="1"/>
        </p:nvPicPr>
        <p:blipFill>
          <a:blip r:embed="rId16" cstate="print"/>
          <a:srcRect/>
          <a:stretch>
            <a:fillRect/>
          </a:stretch>
        </p:blipFill>
        <p:spPr bwMode="auto">
          <a:xfrm>
            <a:off x="228600" y="6127899"/>
            <a:ext cx="776288" cy="547688"/>
          </a:xfrm>
          <a:prstGeom prst="rect">
            <a:avLst/>
          </a:prstGeom>
          <a:noFill/>
          <a:ln w="9525">
            <a:noFill/>
            <a:miter lim="800000"/>
            <a:headEnd/>
            <a:tailEnd/>
          </a:ln>
        </p:spPr>
      </p:pic>
      <p:sp>
        <p:nvSpPr>
          <p:cNvPr id="58375" name="Rectangle 7"/>
          <p:cNvSpPr>
            <a:spLocks noChangeArrowheads="1"/>
          </p:cNvSpPr>
          <p:nvPr userDrawn="1"/>
        </p:nvSpPr>
        <p:spPr bwMode="gray">
          <a:xfrm>
            <a:off x="609600" y="381000"/>
            <a:ext cx="31750" cy="1052513"/>
          </a:xfrm>
          <a:prstGeom prst="rect">
            <a:avLst/>
          </a:prstGeom>
          <a:solidFill>
            <a:schemeClr val="bg2"/>
          </a:solidFill>
          <a:ln w="9525">
            <a:noFill/>
            <a:miter lim="800000"/>
            <a:headEnd/>
            <a:tailEnd/>
          </a:ln>
          <a:effectLst/>
        </p:spPr>
        <p:txBody>
          <a:bodyPr wrap="none" anchor="ctr"/>
          <a:lstStyle/>
          <a:p>
            <a:pPr>
              <a:defRPr/>
            </a:pPr>
            <a:endParaRPr kumimoji="1" lang="en-US" sz="2400">
              <a:latin typeface="Tahoma" pitchFamily="34" charset="0"/>
            </a:endParaRPr>
          </a:p>
        </p:txBody>
      </p:sp>
      <p:sp>
        <p:nvSpPr>
          <p:cNvPr id="58376" name="Rectangle 8"/>
          <p:cNvSpPr>
            <a:spLocks noChangeArrowheads="1"/>
          </p:cNvSpPr>
          <p:nvPr userDrawn="1"/>
        </p:nvSpPr>
        <p:spPr bwMode="gray">
          <a:xfrm>
            <a:off x="304800" y="12192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kumimoji="1" lang="en-US" sz="2400">
              <a:latin typeface="Tahoma" pitchFamily="34" charset="0"/>
            </a:endParaRPr>
          </a:p>
        </p:txBody>
      </p:sp>
      <p:sp>
        <p:nvSpPr>
          <p:cNvPr id="3079" name="Rectangle 9"/>
          <p:cNvSpPr>
            <a:spLocks noGrp="1" noChangeArrowheads="1"/>
          </p:cNvSpPr>
          <p:nvPr userDrawn="1">
            <p:ph type="title"/>
          </p:nvPr>
        </p:nvSpPr>
        <p:spPr bwMode="auto">
          <a:xfrm>
            <a:off x="762000" y="457200"/>
            <a:ext cx="8021638" cy="6778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080" name="Rectangle 10"/>
          <p:cNvSpPr>
            <a:spLocks noGrp="1" noChangeArrowheads="1"/>
          </p:cNvSpPr>
          <p:nvPr userDrawn="1">
            <p:ph type="body" idx="1"/>
          </p:nvPr>
        </p:nvSpPr>
        <p:spPr bwMode="auto">
          <a:xfrm>
            <a:off x="609600" y="1371600"/>
            <a:ext cx="79248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9" name="Picture 15" descr="ou201_logo"/>
          <p:cNvPicPr>
            <a:picLocks noChangeAspect="1" noChangeArrowheads="1"/>
          </p:cNvPicPr>
          <p:nvPr userDrawn="1"/>
        </p:nvPicPr>
        <p:blipFill>
          <a:blip r:embed="rId17" cstate="print"/>
          <a:srcRect/>
          <a:stretch>
            <a:fillRect/>
          </a:stretch>
        </p:blipFill>
        <p:spPr bwMode="auto">
          <a:xfrm>
            <a:off x="178904" y="609600"/>
            <a:ext cx="393700" cy="538163"/>
          </a:xfrm>
          <a:prstGeom prst="rect">
            <a:avLst/>
          </a:prstGeom>
          <a:noFill/>
          <a:ln w="9525">
            <a:noFill/>
            <a:miter lim="800000"/>
            <a:headEnd/>
            <a:tailEnd/>
          </a:ln>
        </p:spPr>
      </p:pic>
      <p:pic>
        <p:nvPicPr>
          <p:cNvPr id="13" name="Picture 12" descr="Image result for xsede campus champions logo"/>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7728438" y="6162339"/>
            <a:ext cx="414015" cy="564048"/>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C4447C5B-3270-4623-B548-E4517763FE8E}"/>
              </a:ext>
            </a:extLst>
          </p:cNvPr>
          <p:cNvGrpSpPr/>
          <p:nvPr userDrawn="1"/>
        </p:nvGrpSpPr>
        <p:grpSpPr>
          <a:xfrm>
            <a:off x="6790593" y="6206301"/>
            <a:ext cx="893884" cy="453891"/>
            <a:chOff x="3662934" y="689786"/>
            <a:chExt cx="1818132" cy="1063491"/>
          </a:xfrm>
        </p:grpSpPr>
        <p:pic>
          <p:nvPicPr>
            <p:cNvPr id="15" name="Picture 14">
              <a:extLst>
                <a:ext uri="{FF2B5EF4-FFF2-40B4-BE49-F238E27FC236}">
                  <a16:creationId xmlns:a16="http://schemas.microsoft.com/office/drawing/2014/main" id="{57C24691-36AF-4196-8DEF-C7CB32E90EEE}"/>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662934" y="689786"/>
              <a:ext cx="1818132" cy="1063491"/>
            </a:xfrm>
            <a:prstGeom prst="rect">
              <a:avLst/>
            </a:prstGeom>
          </p:spPr>
        </p:pic>
        <p:sp>
          <p:nvSpPr>
            <p:cNvPr id="16" name="Rectangle 15">
              <a:extLst>
                <a:ext uri="{FF2B5EF4-FFF2-40B4-BE49-F238E27FC236}">
                  <a16:creationId xmlns:a16="http://schemas.microsoft.com/office/drawing/2014/main" id="{954E65C7-6E84-42DD-8D36-0D90E23C3740}"/>
                </a:ext>
              </a:extLst>
            </p:cNvPr>
            <p:cNvSpPr/>
            <p:nvPr/>
          </p:nvSpPr>
          <p:spPr bwMode="auto">
            <a:xfrm>
              <a:off x="3662934" y="1676400"/>
              <a:ext cx="1818132" cy="76877"/>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grpSp>
      <p:pic>
        <p:nvPicPr>
          <p:cNvPr id="17" name="Picture 16">
            <a:extLst>
              <a:ext uri="{FF2B5EF4-FFF2-40B4-BE49-F238E27FC236}">
                <a16:creationId xmlns:a16="http://schemas.microsoft.com/office/drawing/2014/main" id="{BC422E6C-68EF-4742-AAFE-1A40DE040E47}"/>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007143" y="6231086"/>
            <a:ext cx="1736057" cy="296167"/>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78" r:id="rId3"/>
    <p:sldLayoutId id="2147483687" r:id="rId4"/>
    <p:sldLayoutId id="2147483679" r:id="rId5"/>
    <p:sldLayoutId id="2147483688" r:id="rId6"/>
    <p:sldLayoutId id="2147483680" r:id="rId7"/>
    <p:sldLayoutId id="2147483681" r:id="rId8"/>
    <p:sldLayoutId id="2147483682" r:id="rId9"/>
    <p:sldLayoutId id="2147483683" r:id="rId10"/>
    <p:sldLayoutId id="2147483684" r:id="rId11"/>
    <p:sldLayoutId id="2147483689" r:id="rId12"/>
    <p:sldLayoutId id="2147483690" r:id="rId13"/>
    <p:sldLayoutId id="2147483691" r:id="rId14"/>
  </p:sldLayoutIdLst>
  <p:transition/>
  <p:hf hd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Times New Roman" pitchFamily="18" charset="0"/>
        </a:defRPr>
      </a:lvl2pPr>
      <a:lvl3pPr algn="ctr" rtl="0" eaLnBrk="0" fontAlgn="base" hangingPunct="0">
        <a:spcBef>
          <a:spcPct val="0"/>
        </a:spcBef>
        <a:spcAft>
          <a:spcPct val="0"/>
        </a:spcAft>
        <a:defRPr sz="4000" b="1">
          <a:solidFill>
            <a:schemeClr val="tx2"/>
          </a:solidFill>
          <a:latin typeface="Times New Roman" pitchFamily="18" charset="0"/>
        </a:defRPr>
      </a:lvl3pPr>
      <a:lvl4pPr algn="ctr" rtl="0" eaLnBrk="0" fontAlgn="base" hangingPunct="0">
        <a:spcBef>
          <a:spcPct val="0"/>
        </a:spcBef>
        <a:spcAft>
          <a:spcPct val="0"/>
        </a:spcAft>
        <a:defRPr sz="4000" b="1">
          <a:solidFill>
            <a:schemeClr val="tx2"/>
          </a:solidFill>
          <a:latin typeface="Times New Roman" pitchFamily="18" charset="0"/>
        </a:defRPr>
      </a:lvl4pPr>
      <a:lvl5pPr algn="ctr" rtl="0" eaLnBrk="0" fontAlgn="base" hangingPunct="0">
        <a:spcBef>
          <a:spcPct val="0"/>
        </a:spcBef>
        <a:spcAft>
          <a:spcPct val="0"/>
        </a:spcAft>
        <a:defRPr sz="4000" b="1">
          <a:solidFill>
            <a:schemeClr val="tx2"/>
          </a:solidFill>
          <a:latin typeface="Times New Roman" pitchFamily="18" charset="0"/>
        </a:defRPr>
      </a:lvl5pPr>
      <a:lvl6pPr marL="457200" algn="ctr" rtl="0" fontAlgn="base">
        <a:spcBef>
          <a:spcPct val="0"/>
        </a:spcBef>
        <a:spcAft>
          <a:spcPct val="0"/>
        </a:spcAft>
        <a:defRPr sz="4000" b="1">
          <a:solidFill>
            <a:schemeClr val="tx2"/>
          </a:solidFill>
          <a:latin typeface="Times New Roman" pitchFamily="18" charset="0"/>
        </a:defRPr>
      </a:lvl6pPr>
      <a:lvl7pPr marL="914400" algn="ctr" rtl="0" fontAlgn="base">
        <a:spcBef>
          <a:spcPct val="0"/>
        </a:spcBef>
        <a:spcAft>
          <a:spcPct val="0"/>
        </a:spcAft>
        <a:defRPr sz="4000" b="1">
          <a:solidFill>
            <a:schemeClr val="tx2"/>
          </a:solidFill>
          <a:latin typeface="Times New Roman" pitchFamily="18" charset="0"/>
        </a:defRPr>
      </a:lvl7pPr>
      <a:lvl8pPr marL="1371600" algn="ctr" rtl="0" fontAlgn="base">
        <a:spcBef>
          <a:spcPct val="0"/>
        </a:spcBef>
        <a:spcAft>
          <a:spcPct val="0"/>
        </a:spcAft>
        <a:defRPr sz="4000" b="1">
          <a:solidFill>
            <a:schemeClr val="tx2"/>
          </a:solidFill>
          <a:latin typeface="Times New Roman" pitchFamily="18" charset="0"/>
        </a:defRPr>
      </a:lvl8pPr>
      <a:lvl9pPr marL="1828800" algn="ctr" rtl="0" fontAlgn="base">
        <a:spcBef>
          <a:spcPct val="0"/>
        </a:spcBef>
        <a:spcAft>
          <a:spcPct val="0"/>
        </a:spcAft>
        <a:defRPr sz="40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rgbClr val="333399"/>
        </a:buClr>
        <a:buSzPct val="60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A50021"/>
        </a:buClr>
        <a:buSzPct val="55000"/>
        <a:buFont typeface="Wingdings" pitchFamily="2" charset="2"/>
        <a:buChar char="n"/>
        <a:defRPr sz="2200">
          <a:solidFill>
            <a:schemeClr val="tx1"/>
          </a:solidFill>
          <a:latin typeface="+mn-lt"/>
        </a:defRPr>
      </a:lvl2pPr>
      <a:lvl3pPr marL="1143000" indent="-228600" algn="l" rtl="0" eaLnBrk="0" fontAlgn="base" hangingPunct="0">
        <a:spcBef>
          <a:spcPct val="20000"/>
        </a:spcBef>
        <a:spcAft>
          <a:spcPct val="0"/>
        </a:spcAft>
        <a:buClr>
          <a:srgbClr val="008000"/>
        </a:buClr>
        <a:buSzPct val="50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rgbClr val="CC6600"/>
        </a:buClr>
        <a:buSzPct val="55000"/>
        <a:buFont typeface="Wingdings" pitchFamily="2" charset="2"/>
        <a:buChar char="n"/>
        <a:defRPr>
          <a:solidFill>
            <a:schemeClr val="tx1"/>
          </a:solidFill>
          <a:latin typeface="+mn-lt"/>
        </a:defRPr>
      </a:lvl4pPr>
      <a:lvl5pPr marL="2057400" indent="-228600" algn="l" rtl="0" eaLnBrk="0" fontAlgn="base" hangingPunct="0">
        <a:spcBef>
          <a:spcPct val="20000"/>
        </a:spcBef>
        <a:spcAft>
          <a:spcPct val="0"/>
        </a:spcAft>
        <a:buClr>
          <a:srgbClr val="800080"/>
        </a:buClr>
        <a:buSzPct val="50000"/>
        <a:buFont typeface="Wingdings" pitchFamily="2" charset="2"/>
        <a:buChar char="n"/>
        <a:defRPr sz="1600">
          <a:solidFill>
            <a:schemeClr val="tx1"/>
          </a:solidFill>
          <a:latin typeface="+mn-lt"/>
        </a:defRPr>
      </a:lvl5pPr>
      <a:lvl6pPr marL="25146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6pPr>
      <a:lvl7pPr marL="29718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7pPr>
      <a:lvl8pPr marL="34290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8pPr>
      <a:lvl9pPr marL="38862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tif"/><Relationship Id="rId3" Type="http://schemas.openxmlformats.org/officeDocument/2006/relationships/slideLayout" Target="../slideLayouts/slideLayout1.xml"/><Relationship Id="rId7" Type="http://schemas.openxmlformats.org/officeDocument/2006/relationships/image" Target="../media/image7.tiff"/><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gif"/><Relationship Id="rId5" Type="http://schemas.openxmlformats.org/officeDocument/2006/relationships/image" Target="../media/image6.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www.oscer.ou.edu/virtualresidency2019/"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mailto:virtualresidency2018@gmail.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oscer.ou.edu/virtualresidency2019/"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mailto:virtualresidency2018@gmail.co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oscer.ou.edu/virtualresidency2019/"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mailto:virtualresidency2018@gmail.com"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oscer.ou.edu/virtualresidency202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virtualresidency2018@gmail.com"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rti.org/publication/national-cyberinfrastructure-coordination-service-conference"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nsf.gov/cise/oac/ci2030/"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aciref.org/wp-content/uploads/2014/04/map.png"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oscer.ou.edu/virtualresidency2019/"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mailto:virtualresidency2018@gmail.com"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hyperlink" Target="https://www.census.gov/content/dam/Census/library/publications/2016/acs/acs-35.pdf"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zoom.u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mailto:virtualresidency2018@gmail.com" TargetMode="External"/><Relationship Id="rId4" Type="http://schemas.openxmlformats.org/officeDocument/2006/relationships/hyperlink" Target="http://www.oscer.ou.edu/acirefvirtres2018/"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usnews.com/best-colleges/rankings/national-universities"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bls.gov/cps/cpsaat11.htm" TargetMode="External"/><Relationship Id="rId2" Type="http://schemas.openxmlformats.org/officeDocument/2006/relationships/hyperlink" Target="https://www.census.gov/quickfacts/fact/table/US/PST045219" TargetMode="External"/><Relationship Id="rId1" Type="http://schemas.openxmlformats.org/officeDocument/2006/relationships/slideLayout" Target="../slideLayouts/slideLayout2.xml"/><Relationship Id="rId4" Type="http://schemas.openxmlformats.org/officeDocument/2006/relationships/hyperlink" Target="https://sc20.supercomputing.org/attend/inclusivity/demographics/"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hneeman@ou.edu"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mailto:virtualresidency2018@gmail.com" TargetMode="External"/><Relationship Id="rId4" Type="http://schemas.openxmlformats.org/officeDocument/2006/relationships/hyperlink" Target="http://www.oscer.ou.edu/virtualresidency2019/"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hyperlink" Target="http://www.oscer.ou.edu/virtualresidency2021.php#agenda"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zoom.us/zoomconference?m=GBPzosolPR18D5S7Ig55m6KM95W8UxE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mailto:virtualresidency2018@gmail.com" TargetMode="External"/><Relationship Id="rId5" Type="http://schemas.openxmlformats.org/officeDocument/2006/relationships/hyperlink" Target="http://www.oscer.ou.edu/virtualresidency2019/" TargetMode="External"/><Relationship Id="rId4" Type="http://schemas.openxmlformats.org/officeDocument/2006/relationships/hyperlink" Target="mailto:hneeman@ou.edu"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hyperlink" Target="http://freapp.us/apps/android/com.im.uncle.sam/"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s://en.wikipedia.org/wiki/Generation_Z"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hyperlink" Target="http://www.pewresearch.org/daily-number/baby-boomers-retire/" TargetMode="Externa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doi.org/10.1145/3311790.3396629" TargetMode="External"/><Relationship Id="rId2" Type="http://schemas.openxmlformats.org/officeDocument/2006/relationships/hyperlink" Target="https://doi.org/10.1145/3437359.3465560" TargetMode="External"/><Relationship Id="rId1" Type="http://schemas.openxmlformats.org/officeDocument/2006/relationships/slideLayout" Target="../slideLayouts/slideLayout2.xml"/><Relationship Id="rId6" Type="http://schemas.openxmlformats.org/officeDocument/2006/relationships/hyperlink" Target="http://dx.doi.org/10.1145/2949550.2949584" TargetMode="External"/><Relationship Id="rId5" Type="http://schemas.openxmlformats.org/officeDocument/2006/relationships/hyperlink" Target="http://doi.org/10.1145/3219104.3219117" TargetMode="External"/><Relationship Id="rId4" Type="http://schemas.openxmlformats.org/officeDocument/2006/relationships/hyperlink" Target="http://doi.org/10.1145/3332186.3332204" TargetMode="External"/></Relationships>
</file>

<file path=ppt/slides/_rels/slide7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notesSlide" Target="../notesSlides/notesSlide48.xml"/></Relationships>
</file>

<file path=ppt/slides/_rels/slide8.xml.rels><?xml version="1.0" encoding="UTF-8" standalone="yes"?>
<Relationships xmlns="http://schemas.openxmlformats.org/package/2006/relationships"><Relationship Id="rId3" Type="http://schemas.openxmlformats.org/officeDocument/2006/relationships/hyperlink" Target="http://www.oscer.ou.edu/virtualresidency2019/"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mailto:virtualresidency2018@gmail.com"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81000" y="4724400"/>
            <a:ext cx="152400" cy="1676400"/>
          </a:xfrm>
          <a:prstGeom prst="rect">
            <a:avLst/>
          </a:prstGeom>
          <a:solidFill>
            <a:schemeClr val="bg1"/>
          </a:solidFill>
          <a:ln w="9525">
            <a:noFill/>
            <a:miter lim="800000"/>
            <a:headEnd/>
            <a:tailEnd/>
          </a:ln>
        </p:spPr>
        <p:txBody>
          <a:bodyPr wrap="none" anchor="ctr"/>
          <a:lstStyle/>
          <a:p>
            <a:endParaRPr lang="en-US"/>
          </a:p>
        </p:txBody>
      </p:sp>
      <p:sp>
        <p:nvSpPr>
          <p:cNvPr id="449540" name="Rectangle 4"/>
          <p:cNvSpPr>
            <a:spLocks noGrp="1" noChangeArrowheads="1"/>
          </p:cNvSpPr>
          <p:nvPr>
            <p:ph type="ctrTitle"/>
          </p:nvPr>
        </p:nvSpPr>
        <p:spPr>
          <a:xfrm>
            <a:off x="381000" y="668274"/>
            <a:ext cx="8382000" cy="2362200"/>
          </a:xfrm>
        </p:spPr>
        <p:txBody>
          <a:bodyPr/>
          <a:lstStyle/>
          <a:p>
            <a:pPr eaLnBrk="1" hangingPunct="1">
              <a:lnSpc>
                <a:spcPct val="80000"/>
              </a:lnSpc>
              <a:defRPr/>
            </a:pPr>
            <a:r>
              <a:rPr lang="en-US" sz="3200" dirty="0">
                <a:effectLst>
                  <a:outerShdw blurRad="38100" dist="38100" dir="2700000" algn="tl">
                    <a:srgbClr val="C0C0C0"/>
                  </a:outerShdw>
                </a:effectLst>
                <a:latin typeface="Arial Black" pitchFamily="34" charset="0"/>
              </a:rPr>
              <a:t>Virtual Residency</a:t>
            </a:r>
            <a:br>
              <a:rPr lang="en-US" sz="3200" dirty="0">
                <a:effectLst>
                  <a:outerShdw blurRad="38100" dist="38100" dir="2700000" algn="tl">
                    <a:srgbClr val="C0C0C0"/>
                  </a:outerShdw>
                </a:effectLst>
                <a:latin typeface="Arial Black" pitchFamily="34" charset="0"/>
              </a:rPr>
            </a:br>
            <a:r>
              <a:rPr lang="en-US" sz="3200" dirty="0">
                <a:effectLst>
                  <a:outerShdw blurRad="38100" dist="38100" dir="2700000" algn="tl">
                    <a:srgbClr val="C0C0C0"/>
                  </a:outerShdw>
                </a:effectLst>
                <a:latin typeface="Arial Black" pitchFamily="34" charset="0"/>
              </a:rPr>
              <a:t>Introductory/Intermediate/Advanced Workshop: Overview</a:t>
            </a:r>
          </a:p>
        </p:txBody>
      </p:sp>
      <p:sp>
        <p:nvSpPr>
          <p:cNvPr id="11268" name="Rectangle 5"/>
          <p:cNvSpPr>
            <a:spLocks noGrp="1" noChangeArrowheads="1"/>
          </p:cNvSpPr>
          <p:nvPr>
            <p:ph type="subTitle" idx="1"/>
          </p:nvPr>
        </p:nvSpPr>
        <p:spPr>
          <a:xfrm>
            <a:off x="609600" y="3238500"/>
            <a:ext cx="8001000" cy="1600200"/>
          </a:xfrm>
        </p:spPr>
        <p:txBody>
          <a:bodyPr/>
          <a:lstStyle/>
          <a:p>
            <a:pPr eaLnBrk="1" hangingPunct="1">
              <a:lnSpc>
                <a:spcPct val="90000"/>
              </a:lnSpc>
              <a:spcBef>
                <a:spcPts val="0"/>
              </a:spcBef>
            </a:pPr>
            <a:r>
              <a:rPr lang="en-US" b="1" dirty="0"/>
              <a:t>Henry Neeman, University of Oklahoma</a:t>
            </a:r>
          </a:p>
          <a:p>
            <a:pPr eaLnBrk="1" hangingPunct="1">
              <a:lnSpc>
                <a:spcPct val="90000"/>
              </a:lnSpc>
              <a:spcBef>
                <a:spcPts val="0"/>
              </a:spcBef>
            </a:pPr>
            <a:r>
              <a:rPr lang="en-US" sz="1800" b="1" dirty="0"/>
              <a:t>Director, OU Supercomputing Center for Education &amp; Research (OSCER)</a:t>
            </a:r>
          </a:p>
          <a:p>
            <a:pPr eaLnBrk="1" hangingPunct="1">
              <a:lnSpc>
                <a:spcPct val="90000"/>
              </a:lnSpc>
              <a:spcBef>
                <a:spcPts val="0"/>
              </a:spcBef>
            </a:pPr>
            <a:r>
              <a:rPr lang="en-US" sz="1800" b="1" dirty="0"/>
              <a:t>Associate Professor, </a:t>
            </a:r>
            <a:r>
              <a:rPr lang="en-US" sz="1800" b="1" dirty="0" err="1"/>
              <a:t>Gallogly</a:t>
            </a:r>
            <a:r>
              <a:rPr lang="en-US" sz="1800" b="1" dirty="0"/>
              <a:t> College of Engineering</a:t>
            </a:r>
          </a:p>
          <a:p>
            <a:pPr eaLnBrk="1" hangingPunct="1">
              <a:lnSpc>
                <a:spcPct val="90000"/>
              </a:lnSpc>
              <a:spcBef>
                <a:spcPts val="0"/>
              </a:spcBef>
            </a:pPr>
            <a:r>
              <a:rPr lang="en-US" sz="1800" b="1" dirty="0"/>
              <a:t>Adjunct Associate Professor, School of Computer Science</a:t>
            </a:r>
          </a:p>
          <a:p>
            <a:pPr eaLnBrk="1" hangingPunct="1">
              <a:lnSpc>
                <a:spcPct val="90000"/>
              </a:lnSpc>
              <a:spcBef>
                <a:spcPts val="0"/>
              </a:spcBef>
            </a:pPr>
            <a:r>
              <a:rPr lang="en-US" sz="1800" b="1" dirty="0"/>
              <a:t>XSEDE Campus Engagement Joint Co-Manager</a:t>
            </a:r>
          </a:p>
          <a:p>
            <a:pPr eaLnBrk="1" hangingPunct="1">
              <a:lnSpc>
                <a:spcPct val="90000"/>
              </a:lnSpc>
              <a:spcBef>
                <a:spcPts val="0"/>
              </a:spcBef>
            </a:pPr>
            <a:r>
              <a:rPr lang="en-US" sz="1400" b="1" dirty="0"/>
              <a:t>Virtual Residency Introductory/Intermediate/Advanced Workshop 2021</a:t>
            </a:r>
          </a:p>
          <a:p>
            <a:pPr eaLnBrk="1" hangingPunct="1">
              <a:spcBef>
                <a:spcPts val="0"/>
              </a:spcBef>
            </a:pPr>
            <a:r>
              <a:rPr lang="en-US" sz="1400" b="1" dirty="0"/>
              <a:t>Monday June 7 2021</a:t>
            </a:r>
          </a:p>
        </p:txBody>
      </p:sp>
      <p:pic>
        <p:nvPicPr>
          <p:cNvPr id="11274" name="Picture 7" descr="oscer_logo_crimson_20060918"/>
          <p:cNvPicPr>
            <a:picLocks noChangeAspect="1" noChangeArrowheads="1"/>
          </p:cNvPicPr>
          <p:nvPr/>
        </p:nvPicPr>
        <p:blipFill>
          <a:blip r:embed="rId5" cstate="print"/>
          <a:srcRect/>
          <a:stretch>
            <a:fillRect/>
          </a:stretch>
        </p:blipFill>
        <p:spPr bwMode="auto">
          <a:xfrm>
            <a:off x="1785237" y="5336640"/>
            <a:ext cx="1483086" cy="1066800"/>
          </a:xfrm>
          <a:prstGeom prst="rect">
            <a:avLst/>
          </a:prstGeom>
          <a:noFill/>
          <a:ln w="9525">
            <a:noFill/>
            <a:miter lim="800000"/>
            <a:headEnd/>
            <a:tailEnd/>
          </a:ln>
        </p:spPr>
      </p:pic>
      <p:sp>
        <p:nvSpPr>
          <p:cNvPr id="11270" name="Rectangle 8"/>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3" name="Picture 2" descr="Image result for xsede campus champions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3308" y="5131569"/>
            <a:ext cx="1000376" cy="1362897"/>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FAEE8EB5-E772-415F-87B2-C23DA5E5DCD3}"/>
              </a:ext>
            </a:extLst>
          </p:cNvPr>
          <p:cNvGrpSpPr/>
          <p:nvPr/>
        </p:nvGrpSpPr>
        <p:grpSpPr>
          <a:xfrm>
            <a:off x="3662934" y="454560"/>
            <a:ext cx="1818132" cy="1063491"/>
            <a:chOff x="3662934" y="689786"/>
            <a:chExt cx="1818132" cy="1063491"/>
          </a:xfrm>
        </p:grpSpPr>
        <p:pic>
          <p:nvPicPr>
            <p:cNvPr id="12" name="Picture 11">
              <a:extLst>
                <a:ext uri="{FF2B5EF4-FFF2-40B4-BE49-F238E27FC236}">
                  <a16:creationId xmlns:a16="http://schemas.microsoft.com/office/drawing/2014/main" id="{5F0B85E2-9119-4FED-9AAF-78A7CD27AB9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62934" y="689786"/>
              <a:ext cx="1818132" cy="1063491"/>
            </a:xfrm>
            <a:prstGeom prst="rect">
              <a:avLst/>
            </a:prstGeom>
          </p:spPr>
        </p:pic>
        <p:sp>
          <p:nvSpPr>
            <p:cNvPr id="13" name="Rectangle 12">
              <a:extLst>
                <a:ext uri="{FF2B5EF4-FFF2-40B4-BE49-F238E27FC236}">
                  <a16:creationId xmlns:a16="http://schemas.microsoft.com/office/drawing/2014/main" id="{E2EA9F6C-BCC1-4805-B510-9A497F6BB663}"/>
                </a:ext>
              </a:extLst>
            </p:cNvPr>
            <p:cNvSpPr/>
            <p:nvPr/>
          </p:nvSpPr>
          <p:spPr bwMode="auto">
            <a:xfrm>
              <a:off x="3662934" y="1676400"/>
              <a:ext cx="1818132" cy="76877"/>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grpSp>
      <p:pic>
        <p:nvPicPr>
          <p:cNvPr id="14" name="Picture 13">
            <a:extLst>
              <a:ext uri="{FF2B5EF4-FFF2-40B4-BE49-F238E27FC236}">
                <a16:creationId xmlns:a16="http://schemas.microsoft.com/office/drawing/2014/main" id="{39059490-4BBB-47F3-8056-4021DB60EE8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52800" y="5580671"/>
            <a:ext cx="3203927" cy="546582"/>
          </a:xfrm>
          <a:prstGeom prst="rect">
            <a:avLst/>
          </a:prstGeom>
        </p:spPr>
      </p:pic>
    </p:spTree>
    <p:custDataLst>
      <p:tags r:id="rId1"/>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is an Experiment!</a:t>
            </a:r>
          </a:p>
        </p:txBody>
      </p:sp>
      <p:sp>
        <p:nvSpPr>
          <p:cNvPr id="3" name="Content Placeholder 2"/>
          <p:cNvSpPr>
            <a:spLocks noGrp="1"/>
          </p:cNvSpPr>
          <p:nvPr>
            <p:ph idx="1"/>
          </p:nvPr>
        </p:nvSpPr>
        <p:spPr>
          <a:xfrm>
            <a:off x="304800" y="1371600"/>
            <a:ext cx="8478838" cy="4648200"/>
          </a:xfrm>
        </p:spPr>
        <p:txBody>
          <a:bodyPr/>
          <a:lstStyle/>
          <a:p>
            <a:r>
              <a:rPr lang="en-US" dirty="0"/>
              <a:t>More than half of this week is exciting and new.</a:t>
            </a:r>
          </a:p>
          <a:p>
            <a:r>
              <a:rPr lang="en-US" dirty="0"/>
              <a:t>Those of you who are new are the 7</a:t>
            </a:r>
            <a:r>
              <a:rPr lang="en-US" baseline="30000" dirty="0"/>
              <a:t>th</a:t>
            </a:r>
            <a:r>
              <a:rPr lang="en-US" dirty="0"/>
              <a:t> cohort of what has become a national program.</a:t>
            </a:r>
          </a:p>
          <a:p>
            <a:r>
              <a:rPr lang="en-US" dirty="0"/>
              <a:t>This means that you’re helping us to pioneer a new way of developing the next generation Cyberinfrastructure (CI) workforce.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1800" dirty="0">
                <a:hlinkClick r:id="rId3"/>
              </a:rPr>
              <a:t>http://www.oscer.ou.edu/virtualresidency2021/</a:t>
            </a:r>
            <a:r>
              <a:rPr lang="en-US" sz="1800" dirty="0"/>
              <a:t>         </a:t>
            </a:r>
            <a:r>
              <a:rPr lang="en-US" sz="1800" dirty="0">
                <a:hlinkClick r:id="rId4"/>
              </a:rPr>
              <a:t>virtualresidency2021@gmail.com</a:t>
            </a:r>
            <a:endParaRPr lang="en-US" sz="1800" dirty="0"/>
          </a:p>
        </p:txBody>
      </p:sp>
      <p:sp>
        <p:nvSpPr>
          <p:cNvPr id="4" name="Footer Placeholder 3"/>
          <p:cNvSpPr>
            <a:spLocks noGrp="1"/>
          </p:cNvSpPr>
          <p:nvPr>
            <p:ph type="ftr" sz="quarter" idx="10"/>
          </p:nvPr>
        </p:nvSpPr>
        <p:spPr/>
        <p:txBody>
          <a:bodyPr/>
          <a:lstStyle/>
          <a:p>
            <a:pPr>
              <a:defRPr/>
            </a:pPr>
            <a:r>
              <a:rPr lang="en-US" dirty="0"/>
              <a:t>Virtual Residency Intro/</a:t>
            </a:r>
            <a:r>
              <a:rPr lang="en-US" dirty="0" err="1"/>
              <a:t>Intmd</a:t>
            </a:r>
            <a:r>
              <a:rPr lang="en-US" dirty="0"/>
              <a:t>/Adv Overview</a:t>
            </a:r>
          </a:p>
          <a:p>
            <a:pPr>
              <a:defRPr/>
            </a:pPr>
            <a:r>
              <a:rPr lang="en-US" dirty="0"/>
              <a:t>Virtual Residency Workshop 2021, Mon June 7 2021</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10</a:t>
            </a:fld>
            <a:endParaRPr lang="en-US"/>
          </a:p>
        </p:txBody>
      </p:sp>
    </p:spTree>
    <p:extLst>
      <p:ext uri="{BB962C8B-B14F-4D97-AF65-F5344CB8AC3E}">
        <p14:creationId xmlns:p14="http://schemas.microsoft.com/office/powerpoint/2010/main" val="389553602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Only You …</a:t>
            </a:r>
          </a:p>
        </p:txBody>
      </p:sp>
      <p:sp>
        <p:nvSpPr>
          <p:cNvPr id="3" name="Content Placeholder 2"/>
          <p:cNvSpPr>
            <a:spLocks noGrp="1"/>
          </p:cNvSpPr>
          <p:nvPr>
            <p:ph idx="1"/>
          </p:nvPr>
        </p:nvSpPr>
        <p:spPr>
          <a:xfrm>
            <a:off x="304800" y="1295400"/>
            <a:ext cx="8610600" cy="4648200"/>
          </a:xfrm>
        </p:spPr>
        <p:txBody>
          <a:bodyPr/>
          <a:lstStyle/>
          <a:p>
            <a:endParaRPr lang="en-US" dirty="0"/>
          </a:p>
          <a:p>
            <a:endParaRPr lang="en-US" dirty="0"/>
          </a:p>
          <a:p>
            <a:endParaRPr lang="en-US" dirty="0"/>
          </a:p>
          <a:p>
            <a:endParaRPr lang="en-US" dirty="0"/>
          </a:p>
          <a:p>
            <a:endParaRPr lang="en-US" dirty="0"/>
          </a:p>
          <a:p>
            <a:endParaRPr lang="en-US" dirty="0"/>
          </a:p>
          <a:p>
            <a:r>
              <a:rPr lang="en-US" dirty="0"/>
              <a:t>… can make the Virtual Residency a success.</a:t>
            </a:r>
          </a:p>
          <a:p>
            <a:pPr lvl="1"/>
            <a:r>
              <a:rPr lang="en-US" dirty="0"/>
              <a:t>Ask questions – the only dumb questions are the ones you don’t ask.</a:t>
            </a:r>
          </a:p>
          <a:p>
            <a:pPr lvl="1"/>
            <a:r>
              <a:rPr lang="en-US" dirty="0"/>
              <a:t>Volunteer your ideas and experiences.</a:t>
            </a:r>
          </a:p>
          <a:p>
            <a:pPr lvl="1"/>
            <a:r>
              <a:rPr lang="en-US" dirty="0"/>
              <a:t>Ultimately, it’s you who will have to be in charge, not us.</a:t>
            </a:r>
          </a:p>
          <a:p>
            <a:pPr marL="0" indent="0">
              <a:buNone/>
            </a:pPr>
            <a:r>
              <a:rPr lang="en-US" sz="1800" dirty="0">
                <a:hlinkClick r:id="rId3"/>
              </a:rPr>
              <a:t>http://www.oscer.ou.edu/virtualresidency2021/</a:t>
            </a:r>
            <a:r>
              <a:rPr lang="en-US" sz="1800" dirty="0"/>
              <a:t>         </a:t>
            </a:r>
            <a:r>
              <a:rPr lang="en-US" sz="1800" dirty="0">
                <a:hlinkClick r:id="rId4"/>
              </a:rPr>
              <a:t>virtualresidency2021@gmail.com</a:t>
            </a:r>
            <a:endParaRPr lang="en-US" sz="1800" dirty="0"/>
          </a:p>
        </p:txBody>
      </p:sp>
      <p:sp>
        <p:nvSpPr>
          <p:cNvPr id="4" name="Footer Placeholder 3"/>
          <p:cNvSpPr>
            <a:spLocks noGrp="1"/>
          </p:cNvSpPr>
          <p:nvPr>
            <p:ph type="ftr" sz="quarter" idx="10"/>
          </p:nvPr>
        </p:nvSpPr>
        <p:spPr/>
        <p:txBody>
          <a:bodyPr/>
          <a:lstStyle/>
          <a:p>
            <a:pPr>
              <a:defRPr/>
            </a:pPr>
            <a:r>
              <a:rPr lang="en-US" dirty="0"/>
              <a:t>Virtual Residency Intro/</a:t>
            </a:r>
            <a:r>
              <a:rPr lang="en-US" dirty="0" err="1"/>
              <a:t>Intmd</a:t>
            </a:r>
            <a:r>
              <a:rPr lang="en-US" dirty="0"/>
              <a:t>/Adv Overview</a:t>
            </a:r>
          </a:p>
          <a:p>
            <a:pPr>
              <a:defRPr/>
            </a:pPr>
            <a:r>
              <a:rPr lang="en-US" dirty="0"/>
              <a:t>Virtual Residency Workshop 2021, Mon June 7 2021</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11</a:t>
            </a:fld>
            <a:endParaRPr lang="en-US"/>
          </a:p>
        </p:txBody>
      </p:sp>
      <p:pic>
        <p:nvPicPr>
          <p:cNvPr id="3074" name="Picture 2" descr="Smokey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3203" y="1371600"/>
            <a:ext cx="1697593" cy="249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406319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900" dirty="0"/>
              <a:t>This Is So New, We Don’t Know How to Teach It</a:t>
            </a:r>
          </a:p>
        </p:txBody>
      </p:sp>
      <p:sp>
        <p:nvSpPr>
          <p:cNvPr id="3" name="Content Placeholder 2"/>
          <p:cNvSpPr>
            <a:spLocks noGrp="1"/>
          </p:cNvSpPr>
          <p:nvPr>
            <p:ph idx="1"/>
          </p:nvPr>
        </p:nvSpPr>
        <p:spPr>
          <a:xfrm>
            <a:off x="152400" y="1339056"/>
            <a:ext cx="8763000" cy="4648200"/>
          </a:xfrm>
        </p:spPr>
        <p:txBody>
          <a:bodyPr/>
          <a:lstStyle/>
          <a:p>
            <a:r>
              <a:rPr lang="en-US" dirty="0"/>
              <a:t>For the Introductory workshop sessions (2015-17, 2019, 2021),                     we were able to find speakers for most of the topics we covered.</a:t>
            </a:r>
          </a:p>
          <a:p>
            <a:r>
              <a:rPr lang="en-US" dirty="0"/>
              <a:t>For Intermediate and Advanced topics, very few of the topics are issues that any of us know enough about to be able to teach to others at the Intermediate or Advanced level.</a:t>
            </a:r>
          </a:p>
          <a:p>
            <a:r>
              <a:rPr lang="en-US" dirty="0"/>
              <a:t>So, most of the Intermediate and Advanced sessions are panels –               we’ll learn from each other!</a:t>
            </a:r>
          </a:p>
          <a:p>
            <a:pPr marL="0" indent="0">
              <a:buNone/>
            </a:pPr>
            <a:endParaRPr lang="en-US" dirty="0"/>
          </a:p>
          <a:p>
            <a:pPr marL="0" indent="0">
              <a:buNone/>
            </a:pPr>
            <a:endParaRPr lang="en-US" dirty="0"/>
          </a:p>
          <a:p>
            <a:pPr marL="0" indent="0">
              <a:buNone/>
            </a:pPr>
            <a:endParaRPr lang="en-US" dirty="0"/>
          </a:p>
          <a:p>
            <a:pPr marL="0" indent="0">
              <a:buNone/>
            </a:pPr>
            <a:r>
              <a:rPr lang="en-US" sz="1800" dirty="0">
                <a:hlinkClick r:id="rId3"/>
              </a:rPr>
              <a:t>http://www.oscer.ou.edu/virtualresidency2021/</a:t>
            </a:r>
            <a:r>
              <a:rPr lang="en-US" sz="1800" dirty="0"/>
              <a:t>         </a:t>
            </a:r>
            <a:r>
              <a:rPr lang="en-US" sz="1800" dirty="0">
                <a:hlinkClick r:id="rId4"/>
              </a:rPr>
              <a:t>virtualresidency2021@gmail.com</a:t>
            </a:r>
            <a:endParaRPr lang="en-US" sz="1800" dirty="0"/>
          </a:p>
        </p:txBody>
      </p:sp>
      <p:sp>
        <p:nvSpPr>
          <p:cNvPr id="4" name="Footer Placeholder 3"/>
          <p:cNvSpPr>
            <a:spLocks noGrp="1"/>
          </p:cNvSpPr>
          <p:nvPr>
            <p:ph type="ftr" sz="quarter" idx="10"/>
          </p:nvPr>
        </p:nvSpPr>
        <p:spPr/>
        <p:txBody>
          <a:bodyPr/>
          <a:lstStyle/>
          <a:p>
            <a:pPr>
              <a:defRPr/>
            </a:pPr>
            <a:r>
              <a:rPr lang="en-US" dirty="0"/>
              <a:t>Virtual Residency Intro/</a:t>
            </a:r>
            <a:r>
              <a:rPr lang="en-US" dirty="0" err="1"/>
              <a:t>Intmd</a:t>
            </a:r>
            <a:r>
              <a:rPr lang="en-US" dirty="0"/>
              <a:t>/Adv Overview</a:t>
            </a:r>
          </a:p>
          <a:p>
            <a:pPr>
              <a:defRPr/>
            </a:pPr>
            <a:r>
              <a:rPr lang="en-US" dirty="0"/>
              <a:t>Virtual Residency Workshop 2021, Mon June 7 2021</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12</a:t>
            </a:fld>
            <a:endParaRPr lang="en-US"/>
          </a:p>
        </p:txBody>
      </p:sp>
    </p:spTree>
    <p:extLst>
      <p:ext uri="{BB962C8B-B14F-4D97-AF65-F5344CB8AC3E}">
        <p14:creationId xmlns:p14="http://schemas.microsoft.com/office/powerpoint/2010/main" val="14189381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667000"/>
            <a:ext cx="7772400" cy="838200"/>
          </a:xfrm>
        </p:spPr>
        <p:txBody>
          <a:bodyPr>
            <a:normAutofit lnSpcReduction="10000"/>
          </a:bodyPr>
          <a:lstStyle/>
          <a:p>
            <a:pPr algn="ctr"/>
            <a:r>
              <a:rPr lang="en-US" sz="5000" dirty="0">
                <a:solidFill>
                  <a:schemeClr val="tx1"/>
                </a:solidFill>
                <a:latin typeface="Arial Black" panose="020B0A04020102020204" pitchFamily="34" charset="0"/>
              </a:rPr>
              <a:t>CI Facilitators</a:t>
            </a:r>
          </a:p>
        </p:txBody>
      </p:sp>
    </p:spTree>
    <p:extLst>
      <p:ext uri="{BB962C8B-B14F-4D97-AF65-F5344CB8AC3E}">
        <p14:creationId xmlns:p14="http://schemas.microsoft.com/office/powerpoint/2010/main" val="76540617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What is a CI Facilitator?</a:t>
            </a:r>
          </a:p>
        </p:txBody>
      </p:sp>
      <p:sp>
        <p:nvSpPr>
          <p:cNvPr id="3" name="Content Placeholder 2"/>
          <p:cNvSpPr>
            <a:spLocks noGrp="1"/>
          </p:cNvSpPr>
          <p:nvPr>
            <p:ph idx="1"/>
          </p:nvPr>
        </p:nvSpPr>
        <p:spPr>
          <a:xfrm>
            <a:off x="304800" y="1176007"/>
            <a:ext cx="8478838" cy="4648200"/>
          </a:xfrm>
        </p:spPr>
        <p:txBody>
          <a:bodyPr/>
          <a:lstStyle/>
          <a:p>
            <a:pPr>
              <a:spcBef>
                <a:spcPts val="0"/>
              </a:spcBef>
            </a:pPr>
            <a:r>
              <a:rPr lang="en-US" dirty="0"/>
              <a:t>“Advanced Cyberinfrastructure Research &amp; Education Facilitator” (ACI-REF – term coined by </a:t>
            </a:r>
            <a:r>
              <a:rPr lang="en-US" dirty="0" err="1"/>
              <a:t>Miron</a:t>
            </a:r>
            <a:r>
              <a:rPr lang="en-US" dirty="0"/>
              <a:t> </a:t>
            </a:r>
            <a:r>
              <a:rPr lang="en-US" dirty="0" err="1"/>
              <a:t>Livny</a:t>
            </a:r>
            <a:r>
              <a:rPr lang="en-US" dirty="0"/>
              <a:t>)</a:t>
            </a:r>
          </a:p>
          <a:p>
            <a:pPr>
              <a:spcBef>
                <a:spcPts val="0"/>
              </a:spcBef>
            </a:pPr>
            <a:r>
              <a:rPr lang="en-US" dirty="0"/>
              <a:t>Work with users – researchers and educators – to help them improve their research and/or education productivity and aspirations via advanced Cyberinfrastructure (CI).</a:t>
            </a:r>
          </a:p>
          <a:p>
            <a:pPr>
              <a:spcBef>
                <a:spcPts val="0"/>
              </a:spcBef>
            </a:pPr>
            <a:r>
              <a:rPr lang="en-US" dirty="0"/>
              <a:t>Typically, one or a few CI Facilitators have responsibility for        an entire institution, or even multiple institutions.</a:t>
            </a:r>
          </a:p>
          <a:p>
            <a:pPr>
              <a:spcBef>
                <a:spcPts val="0"/>
              </a:spcBef>
            </a:pPr>
            <a:r>
              <a:rPr lang="en-US" dirty="0"/>
              <a:t>At some institutions, CI Facilitation is part time; at others,        it’s full time. Some CI Facilitators are or used to be:</a:t>
            </a:r>
          </a:p>
          <a:p>
            <a:pPr lvl="1">
              <a:spcBef>
                <a:spcPts val="0"/>
              </a:spcBef>
            </a:pPr>
            <a:r>
              <a:rPr lang="en-US" dirty="0"/>
              <a:t>faculty (current or former);</a:t>
            </a:r>
          </a:p>
          <a:p>
            <a:pPr lvl="1">
              <a:spcBef>
                <a:spcPts val="0"/>
              </a:spcBef>
            </a:pPr>
            <a:r>
              <a:rPr lang="en-US" dirty="0"/>
              <a:t>postdocs (current or former);</a:t>
            </a:r>
          </a:p>
          <a:p>
            <a:pPr lvl="1">
              <a:spcBef>
                <a:spcPts val="0"/>
              </a:spcBef>
            </a:pPr>
            <a:r>
              <a:rPr lang="en-US" dirty="0"/>
              <a:t>research staff (current or former);</a:t>
            </a:r>
          </a:p>
          <a:p>
            <a:pPr lvl="1">
              <a:spcBef>
                <a:spcPts val="0"/>
              </a:spcBef>
            </a:pPr>
            <a:r>
              <a:rPr lang="en-US" dirty="0"/>
              <a:t>IT professionals, including from Enterprise IT (current or former);</a:t>
            </a:r>
          </a:p>
          <a:p>
            <a:pPr lvl="1">
              <a:spcBef>
                <a:spcPts val="0"/>
              </a:spcBef>
            </a:pPr>
            <a:r>
              <a:rPr lang="en-US" dirty="0"/>
              <a:t>graduate or undergraduate students (current or former).</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14</a:t>
            </a:fld>
            <a:endParaRPr lang="en-US" dirty="0"/>
          </a:p>
        </p:txBody>
      </p:sp>
      <p:sp>
        <p:nvSpPr>
          <p:cNvPr id="6" name="Footer Placeholder 3"/>
          <p:cNvSpPr>
            <a:spLocks noGrp="1"/>
          </p:cNvSpPr>
          <p:nvPr>
            <p:ph type="ftr" sz="quarter" idx="10"/>
          </p:nvPr>
        </p:nvSpPr>
        <p:spPr>
          <a:xfrm>
            <a:off x="2633663" y="6172200"/>
            <a:ext cx="3995737" cy="457200"/>
          </a:xfrm>
        </p:spPr>
        <p:txBody>
          <a:bodyPr/>
          <a:lstStyle/>
          <a:p>
            <a:pPr>
              <a:defRPr/>
            </a:pPr>
            <a:r>
              <a:rPr lang="en-US" dirty="0"/>
              <a:t>Virtual Residency Intro/</a:t>
            </a:r>
            <a:r>
              <a:rPr lang="en-US" dirty="0" err="1"/>
              <a:t>Intmd</a:t>
            </a:r>
            <a:r>
              <a:rPr lang="en-US" dirty="0"/>
              <a:t>/Adv Overview</a:t>
            </a:r>
          </a:p>
          <a:p>
            <a:pPr>
              <a:defRPr/>
            </a:pPr>
            <a:r>
              <a:rPr lang="en-US" dirty="0"/>
              <a:t>Virtual Residency Workshop 2021, Mon June 7 2021</a:t>
            </a:r>
          </a:p>
        </p:txBody>
      </p:sp>
    </p:spTree>
    <p:extLst>
      <p:ext uri="{BB962C8B-B14F-4D97-AF65-F5344CB8AC3E}">
        <p14:creationId xmlns:p14="http://schemas.microsoft.com/office/powerpoint/2010/main" val="157901750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2443C-DB66-4E08-9F90-144F6378B1E0}"/>
              </a:ext>
            </a:extLst>
          </p:cNvPr>
          <p:cNvSpPr>
            <a:spLocks noGrp="1"/>
          </p:cNvSpPr>
          <p:nvPr>
            <p:ph type="title"/>
          </p:nvPr>
        </p:nvSpPr>
        <p:spPr/>
        <p:txBody>
          <a:bodyPr/>
          <a:lstStyle/>
          <a:p>
            <a:r>
              <a:rPr lang="en-US" dirty="0"/>
              <a:t>The Five Facings</a:t>
            </a:r>
          </a:p>
        </p:txBody>
      </p:sp>
      <p:sp>
        <p:nvSpPr>
          <p:cNvPr id="3" name="Content Placeholder 2">
            <a:extLst>
              <a:ext uri="{FF2B5EF4-FFF2-40B4-BE49-F238E27FC236}">
                <a16:creationId xmlns:a16="http://schemas.microsoft.com/office/drawing/2014/main" id="{0626FBA7-AC19-42C8-A515-2F2542373D71}"/>
              </a:ext>
            </a:extLst>
          </p:cNvPr>
          <p:cNvSpPr>
            <a:spLocks noGrp="1"/>
          </p:cNvSpPr>
          <p:nvPr>
            <p:ph idx="1"/>
          </p:nvPr>
        </p:nvSpPr>
        <p:spPr/>
        <p:txBody>
          <a:bodyPr/>
          <a:lstStyle/>
          <a:p>
            <a:r>
              <a:rPr lang="en-US" dirty="0"/>
              <a:t>Research-facing (e.g., CI Facilitator)</a:t>
            </a:r>
          </a:p>
          <a:p>
            <a:r>
              <a:rPr lang="en-US" dirty="0"/>
              <a:t>System-facing (e.g., cluster sysadmin)</a:t>
            </a:r>
          </a:p>
          <a:p>
            <a:r>
              <a:rPr lang="en-US" dirty="0"/>
              <a:t>Data-facing (e.g., Research Data Librarian)</a:t>
            </a:r>
          </a:p>
          <a:p>
            <a:r>
              <a:rPr lang="en-US" dirty="0"/>
              <a:t>Software-facing (e.g., Research Software Engineer)</a:t>
            </a:r>
          </a:p>
          <a:p>
            <a:r>
              <a:rPr lang="en-US" dirty="0"/>
              <a:t>Stakeholder-facing (e.g., institutional CI leader)</a:t>
            </a:r>
          </a:p>
        </p:txBody>
      </p:sp>
      <p:sp>
        <p:nvSpPr>
          <p:cNvPr id="4" name="Footer Placeholder 3">
            <a:extLst>
              <a:ext uri="{FF2B5EF4-FFF2-40B4-BE49-F238E27FC236}">
                <a16:creationId xmlns:a16="http://schemas.microsoft.com/office/drawing/2014/main" id="{625928B6-5309-4DF9-8274-A4CB8D233ABE}"/>
              </a:ext>
            </a:extLst>
          </p:cNvPr>
          <p:cNvSpPr>
            <a:spLocks noGrp="1"/>
          </p:cNvSpPr>
          <p:nvPr>
            <p:ph type="ftr" sz="quarter" idx="10"/>
          </p:nvPr>
        </p:nvSpPr>
        <p:spPr/>
        <p:txBody>
          <a:bodyPr/>
          <a:lstStyle/>
          <a:p>
            <a:pPr>
              <a:defRPr/>
            </a:pPr>
            <a:r>
              <a:rPr lang="en-US"/>
              <a:t>Virtual Residency Intro/Intmd/Adv Overview</a:t>
            </a:r>
          </a:p>
          <a:p>
            <a:pPr>
              <a:defRPr/>
            </a:pPr>
            <a:r>
              <a:rPr lang="en-US"/>
              <a:t>Virtual Residency Workshop 2021, Mon June 7 2021</a:t>
            </a:r>
            <a:endParaRPr lang="en-US" dirty="0"/>
          </a:p>
        </p:txBody>
      </p:sp>
      <p:sp>
        <p:nvSpPr>
          <p:cNvPr id="5" name="Slide Number Placeholder 4">
            <a:extLst>
              <a:ext uri="{FF2B5EF4-FFF2-40B4-BE49-F238E27FC236}">
                <a16:creationId xmlns:a16="http://schemas.microsoft.com/office/drawing/2014/main" id="{AB673061-E72F-4202-A22A-AF2487B79138}"/>
              </a:ext>
            </a:extLst>
          </p:cNvPr>
          <p:cNvSpPr>
            <a:spLocks noGrp="1"/>
          </p:cNvSpPr>
          <p:nvPr>
            <p:ph type="sldNum" sz="quarter" idx="11"/>
          </p:nvPr>
        </p:nvSpPr>
        <p:spPr/>
        <p:txBody>
          <a:bodyPr/>
          <a:lstStyle/>
          <a:p>
            <a:pPr>
              <a:defRPr/>
            </a:pPr>
            <a:fld id="{DAFF6522-D39A-4EFB-9FD2-0F43165FD2EE}" type="slidenum">
              <a:rPr lang="en-US" smtClean="0"/>
              <a:pPr>
                <a:defRPr/>
              </a:pPr>
              <a:t>15</a:t>
            </a:fld>
            <a:endParaRPr lang="en-US"/>
          </a:p>
        </p:txBody>
      </p:sp>
    </p:spTree>
    <p:extLst>
      <p:ext uri="{BB962C8B-B14F-4D97-AF65-F5344CB8AC3E}">
        <p14:creationId xmlns:p14="http://schemas.microsoft.com/office/powerpoint/2010/main" val="323472406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7A0EE-3BD4-42DF-AEF0-627DB2386C6C}"/>
              </a:ext>
            </a:extLst>
          </p:cNvPr>
          <p:cNvSpPr>
            <a:spLocks noGrp="1"/>
          </p:cNvSpPr>
          <p:nvPr>
            <p:ph type="title"/>
          </p:nvPr>
        </p:nvSpPr>
        <p:spPr/>
        <p:txBody>
          <a:bodyPr/>
          <a:lstStyle/>
          <a:p>
            <a:r>
              <a:rPr lang="en-US" dirty="0"/>
              <a:t>What is a CI Facilitator NOT?</a:t>
            </a:r>
          </a:p>
        </p:txBody>
      </p:sp>
      <p:sp>
        <p:nvSpPr>
          <p:cNvPr id="3" name="Content Placeholder 2">
            <a:extLst>
              <a:ext uri="{FF2B5EF4-FFF2-40B4-BE49-F238E27FC236}">
                <a16:creationId xmlns:a16="http://schemas.microsoft.com/office/drawing/2014/main" id="{2CB53146-FDFC-445E-AB76-F5530A81D862}"/>
              </a:ext>
            </a:extLst>
          </p:cNvPr>
          <p:cNvSpPr>
            <a:spLocks noGrp="1"/>
          </p:cNvSpPr>
          <p:nvPr>
            <p:ph idx="1"/>
          </p:nvPr>
        </p:nvSpPr>
        <p:spPr>
          <a:xfrm>
            <a:off x="457200" y="1371600"/>
            <a:ext cx="8458200" cy="4648200"/>
          </a:xfrm>
        </p:spPr>
        <p:txBody>
          <a:bodyPr/>
          <a:lstStyle/>
          <a:p>
            <a:r>
              <a:rPr lang="en-US" dirty="0"/>
              <a:t>A CI Facilitator is </a:t>
            </a:r>
            <a:r>
              <a:rPr lang="en-US" b="1" u="sng" dirty="0"/>
              <a:t>NOT NECESSARILY</a:t>
            </a:r>
            <a:r>
              <a:rPr lang="en-US" dirty="0"/>
              <a:t> a computer scientist </a:t>
            </a:r>
          </a:p>
          <a:p>
            <a:pPr marL="0" indent="0">
              <a:buNone/>
            </a:pPr>
            <a:r>
              <a:rPr lang="en-US" dirty="0"/>
              <a:t>(in fact, probably most CI Facilitators come from non-CS disciplines).</a:t>
            </a:r>
          </a:p>
          <a:p>
            <a:r>
              <a:rPr lang="en-US" dirty="0"/>
              <a:t>A CI Facilitator is </a:t>
            </a:r>
            <a:r>
              <a:rPr lang="en-US" b="1" u="sng" dirty="0"/>
              <a:t>NOT NECESSARILY</a:t>
            </a:r>
            <a:r>
              <a:rPr lang="en-US" dirty="0"/>
              <a:t> a sysadmin (in fact, probably most CI Facilitators have little or no system-facing role).</a:t>
            </a:r>
          </a:p>
        </p:txBody>
      </p:sp>
      <p:sp>
        <p:nvSpPr>
          <p:cNvPr id="4" name="Footer Placeholder 3">
            <a:extLst>
              <a:ext uri="{FF2B5EF4-FFF2-40B4-BE49-F238E27FC236}">
                <a16:creationId xmlns:a16="http://schemas.microsoft.com/office/drawing/2014/main" id="{36D1581B-85F5-4D33-83C3-85BD114BA37D}"/>
              </a:ext>
            </a:extLst>
          </p:cNvPr>
          <p:cNvSpPr>
            <a:spLocks noGrp="1"/>
          </p:cNvSpPr>
          <p:nvPr>
            <p:ph type="ftr" sz="quarter" idx="10"/>
          </p:nvPr>
        </p:nvSpPr>
        <p:spPr/>
        <p:txBody>
          <a:bodyPr/>
          <a:lstStyle/>
          <a:p>
            <a:pPr>
              <a:defRPr/>
            </a:pPr>
            <a:r>
              <a:rPr lang="en-US"/>
              <a:t>Virtual Residency Intro/Intmd/Adv Overview</a:t>
            </a:r>
          </a:p>
          <a:p>
            <a:pPr>
              <a:defRPr/>
            </a:pPr>
            <a:r>
              <a:rPr lang="en-US"/>
              <a:t>Virtual Residency Workshop 2021, Mon June 7 2021</a:t>
            </a:r>
            <a:endParaRPr lang="en-US" dirty="0"/>
          </a:p>
        </p:txBody>
      </p:sp>
      <p:sp>
        <p:nvSpPr>
          <p:cNvPr id="5" name="Slide Number Placeholder 4">
            <a:extLst>
              <a:ext uri="{FF2B5EF4-FFF2-40B4-BE49-F238E27FC236}">
                <a16:creationId xmlns:a16="http://schemas.microsoft.com/office/drawing/2014/main" id="{C99BAE56-A116-4846-83B2-CF002F60D834}"/>
              </a:ext>
            </a:extLst>
          </p:cNvPr>
          <p:cNvSpPr>
            <a:spLocks noGrp="1"/>
          </p:cNvSpPr>
          <p:nvPr>
            <p:ph type="sldNum" sz="quarter" idx="11"/>
          </p:nvPr>
        </p:nvSpPr>
        <p:spPr/>
        <p:txBody>
          <a:bodyPr/>
          <a:lstStyle/>
          <a:p>
            <a:pPr>
              <a:defRPr/>
            </a:pPr>
            <a:fld id="{DAFF6522-D39A-4EFB-9FD2-0F43165FD2EE}" type="slidenum">
              <a:rPr lang="en-US" smtClean="0"/>
              <a:pPr>
                <a:defRPr/>
              </a:pPr>
              <a:t>16</a:t>
            </a:fld>
            <a:endParaRPr lang="en-US"/>
          </a:p>
        </p:txBody>
      </p:sp>
    </p:spTree>
    <p:extLst>
      <p:ext uri="{BB962C8B-B14F-4D97-AF65-F5344CB8AC3E}">
        <p14:creationId xmlns:p14="http://schemas.microsoft.com/office/powerpoint/2010/main" val="228244885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6F8CA-1513-46CA-935E-FF214D848E66}"/>
              </a:ext>
            </a:extLst>
          </p:cNvPr>
          <p:cNvSpPr>
            <a:spLocks noGrp="1"/>
          </p:cNvSpPr>
          <p:nvPr>
            <p:ph type="title"/>
          </p:nvPr>
        </p:nvSpPr>
        <p:spPr/>
        <p:txBody>
          <a:bodyPr/>
          <a:lstStyle/>
          <a:p>
            <a:r>
              <a:rPr lang="en-US" dirty="0"/>
              <a:t>What Do CI Facilitators Do? #1</a:t>
            </a:r>
          </a:p>
        </p:txBody>
      </p:sp>
      <p:sp>
        <p:nvSpPr>
          <p:cNvPr id="3" name="Content Placeholder 2">
            <a:extLst>
              <a:ext uri="{FF2B5EF4-FFF2-40B4-BE49-F238E27FC236}">
                <a16:creationId xmlns:a16="http://schemas.microsoft.com/office/drawing/2014/main" id="{F5367702-ED51-410E-8D3D-3114341097B5}"/>
              </a:ext>
            </a:extLst>
          </p:cNvPr>
          <p:cNvSpPr>
            <a:spLocks noGrp="1"/>
          </p:cNvSpPr>
          <p:nvPr>
            <p:ph idx="1"/>
          </p:nvPr>
        </p:nvSpPr>
        <p:spPr/>
        <p:txBody>
          <a:bodyPr/>
          <a:lstStyle/>
          <a:p>
            <a:pPr marL="0" indent="0">
              <a:buNone/>
            </a:pPr>
            <a:r>
              <a:rPr lang="en-US" dirty="0"/>
              <a:t>Cyberinfrastructure (CI) Facilitators are CI professionals    who work directly with Science, Technology, Engineering and Mathematics (STEM) and non-STEM researchers and scholars (e.g., humanities), to advance the computing-intensive/data-intensive aspects of their research/scholarship/creative activity.</a:t>
            </a:r>
          </a:p>
        </p:txBody>
      </p:sp>
      <p:sp>
        <p:nvSpPr>
          <p:cNvPr id="4" name="Footer Placeholder 3">
            <a:extLst>
              <a:ext uri="{FF2B5EF4-FFF2-40B4-BE49-F238E27FC236}">
                <a16:creationId xmlns:a16="http://schemas.microsoft.com/office/drawing/2014/main" id="{F753A39D-4682-4CB3-A112-BBA542DECD86}"/>
              </a:ext>
            </a:extLst>
          </p:cNvPr>
          <p:cNvSpPr>
            <a:spLocks noGrp="1"/>
          </p:cNvSpPr>
          <p:nvPr>
            <p:ph type="ftr" sz="quarter" idx="10"/>
          </p:nvPr>
        </p:nvSpPr>
        <p:spPr/>
        <p:txBody>
          <a:bodyPr/>
          <a:lstStyle/>
          <a:p>
            <a:pPr>
              <a:defRPr/>
            </a:pPr>
            <a:r>
              <a:rPr lang="en-US"/>
              <a:t>Virtual Residency Intro/Intmd/Adv Overview</a:t>
            </a:r>
          </a:p>
          <a:p>
            <a:pPr>
              <a:defRPr/>
            </a:pPr>
            <a:r>
              <a:rPr lang="en-US"/>
              <a:t>Virtual Residency Workshop 2021, Mon June 7 2021</a:t>
            </a:r>
            <a:endParaRPr lang="en-US" dirty="0"/>
          </a:p>
        </p:txBody>
      </p:sp>
      <p:sp>
        <p:nvSpPr>
          <p:cNvPr id="5" name="Slide Number Placeholder 4">
            <a:extLst>
              <a:ext uri="{FF2B5EF4-FFF2-40B4-BE49-F238E27FC236}">
                <a16:creationId xmlns:a16="http://schemas.microsoft.com/office/drawing/2014/main" id="{2CCDFC09-503F-41B2-B94C-E288DC6A8452}"/>
              </a:ext>
            </a:extLst>
          </p:cNvPr>
          <p:cNvSpPr>
            <a:spLocks noGrp="1"/>
          </p:cNvSpPr>
          <p:nvPr>
            <p:ph type="sldNum" sz="quarter" idx="11"/>
          </p:nvPr>
        </p:nvSpPr>
        <p:spPr/>
        <p:txBody>
          <a:bodyPr/>
          <a:lstStyle/>
          <a:p>
            <a:pPr>
              <a:defRPr/>
            </a:pPr>
            <a:fld id="{DAFF6522-D39A-4EFB-9FD2-0F43165FD2EE}" type="slidenum">
              <a:rPr lang="en-US" smtClean="0"/>
              <a:pPr>
                <a:defRPr/>
              </a:pPr>
              <a:t>17</a:t>
            </a:fld>
            <a:endParaRPr lang="en-US"/>
          </a:p>
        </p:txBody>
      </p:sp>
    </p:spTree>
    <p:extLst>
      <p:ext uri="{BB962C8B-B14F-4D97-AF65-F5344CB8AC3E}">
        <p14:creationId xmlns:p14="http://schemas.microsoft.com/office/powerpoint/2010/main" val="184906974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6EFF2-44BF-47B2-A76F-7CC497A6ECEC}"/>
              </a:ext>
            </a:extLst>
          </p:cNvPr>
          <p:cNvSpPr>
            <a:spLocks noGrp="1"/>
          </p:cNvSpPr>
          <p:nvPr>
            <p:ph type="title"/>
          </p:nvPr>
        </p:nvSpPr>
        <p:spPr/>
        <p:txBody>
          <a:bodyPr/>
          <a:lstStyle/>
          <a:p>
            <a:r>
              <a:rPr lang="en-US" dirty="0"/>
              <a:t>What Do CI Facilitators Do? #2</a:t>
            </a:r>
          </a:p>
        </p:txBody>
      </p:sp>
      <p:sp>
        <p:nvSpPr>
          <p:cNvPr id="3" name="Content Placeholder 2">
            <a:extLst>
              <a:ext uri="{FF2B5EF4-FFF2-40B4-BE49-F238E27FC236}">
                <a16:creationId xmlns:a16="http://schemas.microsoft.com/office/drawing/2014/main" id="{71B72200-6660-4607-861B-92A51E934B41}"/>
              </a:ext>
            </a:extLst>
          </p:cNvPr>
          <p:cNvSpPr>
            <a:spLocks noGrp="1"/>
          </p:cNvSpPr>
          <p:nvPr>
            <p:ph idx="1"/>
          </p:nvPr>
        </p:nvSpPr>
        <p:spPr/>
        <p:txBody>
          <a:bodyPr/>
          <a:lstStyle/>
          <a:p>
            <a:pPr marL="0" indent="0">
              <a:buNone/>
            </a:pPr>
            <a:r>
              <a:rPr lang="en-US" dirty="0"/>
              <a:t>CI Facilitation amplifies researcher productivity via:</a:t>
            </a:r>
          </a:p>
          <a:p>
            <a:r>
              <a:rPr lang="en-US" dirty="0"/>
              <a:t>adapting researcher workflows to CI systems (e.g., supercomputers, clouds, storage) and teaching how to use these systems;</a:t>
            </a:r>
          </a:p>
          <a:p>
            <a:r>
              <a:rPr lang="en-US" dirty="0"/>
              <a:t>bridging between researchers and technology experts;</a:t>
            </a:r>
          </a:p>
          <a:p>
            <a:r>
              <a:rPr lang="en-US" dirty="0"/>
              <a:t>anticipating new CI needs for emerging research activities (e.g., GPUs for machine learning);</a:t>
            </a:r>
          </a:p>
          <a:p>
            <a:r>
              <a:rPr lang="en-US" dirty="0"/>
              <a:t>helping STEM researchers with limited coding experience to design use-case-specific software and to port to advanced architectures;</a:t>
            </a:r>
          </a:p>
          <a:p>
            <a:r>
              <a:rPr lang="en-US" dirty="0"/>
              <a:t>teaching research cybersecurity and compliance (e.g., HIPAA for grants);</a:t>
            </a:r>
          </a:p>
        </p:txBody>
      </p:sp>
      <p:sp>
        <p:nvSpPr>
          <p:cNvPr id="4" name="Footer Placeholder 3">
            <a:extLst>
              <a:ext uri="{FF2B5EF4-FFF2-40B4-BE49-F238E27FC236}">
                <a16:creationId xmlns:a16="http://schemas.microsoft.com/office/drawing/2014/main" id="{C090F935-FB25-4AD6-8BA4-BF25E1501C46}"/>
              </a:ext>
            </a:extLst>
          </p:cNvPr>
          <p:cNvSpPr>
            <a:spLocks noGrp="1"/>
          </p:cNvSpPr>
          <p:nvPr>
            <p:ph type="ftr" sz="quarter" idx="10"/>
          </p:nvPr>
        </p:nvSpPr>
        <p:spPr/>
        <p:txBody>
          <a:bodyPr/>
          <a:lstStyle/>
          <a:p>
            <a:pPr>
              <a:defRPr/>
            </a:pPr>
            <a:r>
              <a:rPr lang="en-US"/>
              <a:t>Virtual Residency Intro/Intmd/Adv Overview</a:t>
            </a:r>
          </a:p>
          <a:p>
            <a:pPr>
              <a:defRPr/>
            </a:pPr>
            <a:r>
              <a:rPr lang="en-US"/>
              <a:t>Virtual Residency Workshop 2021, Mon June 7 2021</a:t>
            </a:r>
            <a:endParaRPr lang="en-US" dirty="0"/>
          </a:p>
        </p:txBody>
      </p:sp>
      <p:sp>
        <p:nvSpPr>
          <p:cNvPr id="5" name="Slide Number Placeholder 4">
            <a:extLst>
              <a:ext uri="{FF2B5EF4-FFF2-40B4-BE49-F238E27FC236}">
                <a16:creationId xmlns:a16="http://schemas.microsoft.com/office/drawing/2014/main" id="{BE180A10-B45C-4011-A2A7-8E20A7FB6D09}"/>
              </a:ext>
            </a:extLst>
          </p:cNvPr>
          <p:cNvSpPr>
            <a:spLocks noGrp="1"/>
          </p:cNvSpPr>
          <p:nvPr>
            <p:ph type="sldNum" sz="quarter" idx="11"/>
          </p:nvPr>
        </p:nvSpPr>
        <p:spPr/>
        <p:txBody>
          <a:bodyPr/>
          <a:lstStyle/>
          <a:p>
            <a:pPr>
              <a:defRPr/>
            </a:pPr>
            <a:fld id="{DAFF6522-D39A-4EFB-9FD2-0F43165FD2EE}" type="slidenum">
              <a:rPr lang="en-US" smtClean="0"/>
              <a:pPr>
                <a:defRPr/>
              </a:pPr>
              <a:t>18</a:t>
            </a:fld>
            <a:endParaRPr lang="en-US"/>
          </a:p>
        </p:txBody>
      </p:sp>
    </p:spTree>
    <p:extLst>
      <p:ext uri="{BB962C8B-B14F-4D97-AF65-F5344CB8AC3E}">
        <p14:creationId xmlns:p14="http://schemas.microsoft.com/office/powerpoint/2010/main" val="407795661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3A766-98F2-44CA-806D-47A40CB93334}"/>
              </a:ext>
            </a:extLst>
          </p:cNvPr>
          <p:cNvSpPr>
            <a:spLocks noGrp="1"/>
          </p:cNvSpPr>
          <p:nvPr>
            <p:ph type="title"/>
          </p:nvPr>
        </p:nvSpPr>
        <p:spPr/>
        <p:txBody>
          <a:bodyPr/>
          <a:lstStyle/>
          <a:p>
            <a:r>
              <a:rPr lang="en-US" dirty="0"/>
              <a:t>What Do CI Facilitators Do? #3</a:t>
            </a:r>
          </a:p>
        </p:txBody>
      </p:sp>
      <p:sp>
        <p:nvSpPr>
          <p:cNvPr id="3" name="Content Placeholder 2">
            <a:extLst>
              <a:ext uri="{FF2B5EF4-FFF2-40B4-BE49-F238E27FC236}">
                <a16:creationId xmlns:a16="http://schemas.microsoft.com/office/drawing/2014/main" id="{88A39185-7F8D-4DE4-A690-1E1AE8EB6F31}"/>
              </a:ext>
            </a:extLst>
          </p:cNvPr>
          <p:cNvSpPr>
            <a:spLocks noGrp="1"/>
          </p:cNvSpPr>
          <p:nvPr>
            <p:ph idx="1"/>
          </p:nvPr>
        </p:nvSpPr>
        <p:spPr/>
        <p:txBody>
          <a:bodyPr/>
          <a:lstStyle/>
          <a:p>
            <a:pPr marL="0" indent="0">
              <a:buNone/>
            </a:pPr>
            <a:r>
              <a:rPr lang="en-US" dirty="0"/>
              <a:t>CI Facilitation amplifies researcher productivity via:</a:t>
            </a:r>
          </a:p>
          <a:p>
            <a:r>
              <a:rPr lang="en-US" dirty="0"/>
              <a:t>developing strategies for specific use cases;</a:t>
            </a:r>
          </a:p>
          <a:p>
            <a:r>
              <a:rPr lang="en-US" dirty="0"/>
              <a:t>teaching data management;</a:t>
            </a:r>
          </a:p>
          <a:p>
            <a:r>
              <a:rPr lang="en-US" dirty="0"/>
              <a:t>providing local and national training opportunities (e.g., Software Carpentry workshops for novice CI skills);</a:t>
            </a:r>
          </a:p>
          <a:p>
            <a:r>
              <a:rPr lang="en-US" dirty="0"/>
              <a:t>helping researchers evaluate technology solutions;</a:t>
            </a:r>
          </a:p>
          <a:p>
            <a:r>
              <a:rPr lang="en-US" dirty="0"/>
              <a:t>recruiting new users and new use cases;</a:t>
            </a:r>
          </a:p>
          <a:p>
            <a:r>
              <a:rPr lang="en-US" dirty="0"/>
              <a:t>researcher advocate to central administration;</a:t>
            </a:r>
          </a:p>
          <a:p>
            <a:r>
              <a:rPr lang="en-US" dirty="0"/>
              <a:t>preparing CI-focused portions of publications, posters, </a:t>
            </a:r>
            <a:r>
              <a:rPr lang="en-US" dirty="0" err="1"/>
              <a:t>etc</a:t>
            </a:r>
            <a:r>
              <a:rPr lang="en-US" dirty="0"/>
              <a:t>;</a:t>
            </a:r>
          </a:p>
          <a:p>
            <a:r>
              <a:rPr lang="en-US" dirty="0"/>
              <a:t>composing CI text for grant proposals.</a:t>
            </a:r>
          </a:p>
        </p:txBody>
      </p:sp>
      <p:sp>
        <p:nvSpPr>
          <p:cNvPr id="4" name="Footer Placeholder 3">
            <a:extLst>
              <a:ext uri="{FF2B5EF4-FFF2-40B4-BE49-F238E27FC236}">
                <a16:creationId xmlns:a16="http://schemas.microsoft.com/office/drawing/2014/main" id="{59672B52-A824-475D-B502-56CC5746DC31}"/>
              </a:ext>
            </a:extLst>
          </p:cNvPr>
          <p:cNvSpPr>
            <a:spLocks noGrp="1"/>
          </p:cNvSpPr>
          <p:nvPr>
            <p:ph type="ftr" sz="quarter" idx="10"/>
          </p:nvPr>
        </p:nvSpPr>
        <p:spPr/>
        <p:txBody>
          <a:bodyPr/>
          <a:lstStyle/>
          <a:p>
            <a:pPr>
              <a:defRPr/>
            </a:pPr>
            <a:r>
              <a:rPr lang="en-US"/>
              <a:t>Virtual Residency Intro/Intmd/Adv Overview</a:t>
            </a:r>
          </a:p>
          <a:p>
            <a:pPr>
              <a:defRPr/>
            </a:pPr>
            <a:r>
              <a:rPr lang="en-US"/>
              <a:t>Virtual Residency Workshop 2021, Mon June 7 2021</a:t>
            </a:r>
            <a:endParaRPr lang="en-US" dirty="0"/>
          </a:p>
        </p:txBody>
      </p:sp>
      <p:sp>
        <p:nvSpPr>
          <p:cNvPr id="5" name="Slide Number Placeholder 4">
            <a:extLst>
              <a:ext uri="{FF2B5EF4-FFF2-40B4-BE49-F238E27FC236}">
                <a16:creationId xmlns:a16="http://schemas.microsoft.com/office/drawing/2014/main" id="{FE571C3E-D9FA-4A10-9451-3DBB8F887E3E}"/>
              </a:ext>
            </a:extLst>
          </p:cNvPr>
          <p:cNvSpPr>
            <a:spLocks noGrp="1"/>
          </p:cNvSpPr>
          <p:nvPr>
            <p:ph type="sldNum" sz="quarter" idx="11"/>
          </p:nvPr>
        </p:nvSpPr>
        <p:spPr/>
        <p:txBody>
          <a:bodyPr/>
          <a:lstStyle/>
          <a:p>
            <a:pPr>
              <a:defRPr/>
            </a:pPr>
            <a:fld id="{DAFF6522-D39A-4EFB-9FD2-0F43165FD2EE}" type="slidenum">
              <a:rPr lang="en-US" smtClean="0"/>
              <a:pPr>
                <a:defRPr/>
              </a:pPr>
              <a:t>19</a:t>
            </a:fld>
            <a:endParaRPr lang="en-US"/>
          </a:p>
        </p:txBody>
      </p:sp>
    </p:spTree>
    <p:extLst>
      <p:ext uri="{BB962C8B-B14F-4D97-AF65-F5344CB8AC3E}">
        <p14:creationId xmlns:p14="http://schemas.microsoft.com/office/powerpoint/2010/main" val="243148305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Workshop Webpage &amp; E-mail</a:t>
            </a:r>
          </a:p>
        </p:txBody>
      </p:sp>
      <p:sp>
        <p:nvSpPr>
          <p:cNvPr id="3" name="Content Placeholder 2"/>
          <p:cNvSpPr>
            <a:spLocks noGrp="1"/>
          </p:cNvSpPr>
          <p:nvPr>
            <p:ph idx="1"/>
          </p:nvPr>
        </p:nvSpPr>
        <p:spPr/>
        <p:txBody>
          <a:bodyPr/>
          <a:lstStyle/>
          <a:p>
            <a:r>
              <a:rPr lang="en-US" dirty="0"/>
              <a:t>Workshop webpage:</a:t>
            </a:r>
          </a:p>
          <a:p>
            <a:pPr marL="0" indent="0">
              <a:buNone/>
            </a:pPr>
            <a:r>
              <a:rPr lang="en-US" dirty="0">
                <a:hlinkClick r:id="rId3"/>
              </a:rPr>
              <a:t>http://www.oscer.ou.edu/virtualresidency2021/</a:t>
            </a:r>
            <a:endParaRPr lang="en-US" dirty="0"/>
          </a:p>
          <a:p>
            <a:pPr marL="0" indent="0">
              <a:buNone/>
            </a:pPr>
            <a:r>
              <a:rPr lang="en-US" dirty="0"/>
              <a:t>All materials will be posted here, including slides (if any), links to Google Docs for each session, and links to     streaming video recordings of the sessions (afterwards).</a:t>
            </a:r>
          </a:p>
          <a:p>
            <a:r>
              <a:rPr lang="en-US" dirty="0"/>
              <a:t>Workshop e-mail address:</a:t>
            </a:r>
          </a:p>
          <a:p>
            <a:pPr marL="0" indent="0">
              <a:buNone/>
            </a:pPr>
            <a:r>
              <a:rPr lang="en-US" dirty="0">
                <a:hlinkClick r:id="rId4"/>
              </a:rPr>
              <a:t>virtualresidency2021@gmail.com</a:t>
            </a:r>
            <a:endParaRPr lang="en-US" dirty="0"/>
          </a:p>
          <a:p>
            <a:pPr marL="0" indent="0">
              <a:buNone/>
            </a:pPr>
            <a:r>
              <a:rPr lang="en-US" dirty="0"/>
              <a:t>If you have questions, sending them to this e-mail address means that they’ll get auto-forwarded to Henry.</a:t>
            </a:r>
          </a:p>
        </p:txBody>
      </p:sp>
      <p:sp>
        <p:nvSpPr>
          <p:cNvPr id="4" name="Footer Placeholder 3"/>
          <p:cNvSpPr>
            <a:spLocks noGrp="1"/>
          </p:cNvSpPr>
          <p:nvPr>
            <p:ph type="ftr" sz="quarter" idx="10"/>
          </p:nvPr>
        </p:nvSpPr>
        <p:spPr/>
        <p:txBody>
          <a:bodyPr/>
          <a:lstStyle/>
          <a:p>
            <a:pPr>
              <a:defRPr/>
            </a:pPr>
            <a:r>
              <a:rPr lang="en-US" dirty="0"/>
              <a:t>Virtual Residency Intro/</a:t>
            </a:r>
            <a:r>
              <a:rPr lang="en-US" dirty="0" err="1"/>
              <a:t>Intmd</a:t>
            </a:r>
            <a:r>
              <a:rPr lang="en-US" dirty="0"/>
              <a:t>/Adv Overview</a:t>
            </a:r>
          </a:p>
          <a:p>
            <a:pPr>
              <a:defRPr/>
            </a:pPr>
            <a:r>
              <a:rPr lang="en-US" dirty="0"/>
              <a:t>Virtual Residency Workshop 2021, Mon June 7 2021</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2</a:t>
            </a:fld>
            <a:endParaRPr lang="en-US"/>
          </a:p>
        </p:txBody>
      </p:sp>
    </p:spTree>
    <p:extLst>
      <p:ext uri="{BB962C8B-B14F-4D97-AF65-F5344CB8AC3E}">
        <p14:creationId xmlns:p14="http://schemas.microsoft.com/office/powerpoint/2010/main" val="372848676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A14B3-86C5-41C5-900B-50EC2AFC00AC}"/>
              </a:ext>
            </a:extLst>
          </p:cNvPr>
          <p:cNvSpPr>
            <a:spLocks noGrp="1"/>
          </p:cNvSpPr>
          <p:nvPr>
            <p:ph type="title"/>
          </p:nvPr>
        </p:nvSpPr>
        <p:spPr/>
        <p:txBody>
          <a:bodyPr/>
          <a:lstStyle/>
          <a:p>
            <a:r>
              <a:rPr lang="en-US" dirty="0"/>
              <a:t>CI Facilitators: What Qualities?</a:t>
            </a:r>
          </a:p>
        </p:txBody>
      </p:sp>
      <p:pic>
        <p:nvPicPr>
          <p:cNvPr id="6" name="Content Placeholder 5">
            <a:extLst>
              <a:ext uri="{FF2B5EF4-FFF2-40B4-BE49-F238E27FC236}">
                <a16:creationId xmlns:a16="http://schemas.microsoft.com/office/drawing/2014/main" id="{71B86E3E-07C2-44F3-A105-7329CBB58AD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63113" y="1330919"/>
            <a:ext cx="6217774" cy="4648200"/>
          </a:xfrm>
        </p:spPr>
      </p:pic>
      <p:sp>
        <p:nvSpPr>
          <p:cNvPr id="4" name="Slide Number Placeholder 3">
            <a:extLst>
              <a:ext uri="{FF2B5EF4-FFF2-40B4-BE49-F238E27FC236}">
                <a16:creationId xmlns:a16="http://schemas.microsoft.com/office/drawing/2014/main" id="{EF89E75E-EAAD-46E5-9EAE-C03FF5C53401}"/>
              </a:ext>
            </a:extLst>
          </p:cNvPr>
          <p:cNvSpPr>
            <a:spLocks noGrp="1"/>
          </p:cNvSpPr>
          <p:nvPr>
            <p:ph type="sldNum" sz="quarter" idx="11"/>
          </p:nvPr>
        </p:nvSpPr>
        <p:spPr/>
        <p:txBody>
          <a:bodyPr/>
          <a:lstStyle/>
          <a:p>
            <a:pPr>
              <a:defRPr/>
            </a:pPr>
            <a:fld id="{DAFF6522-D39A-4EFB-9FD2-0F43165FD2EE}" type="slidenum">
              <a:rPr lang="en-US" smtClean="0"/>
              <a:pPr>
                <a:defRPr/>
              </a:pPr>
              <a:t>20</a:t>
            </a:fld>
            <a:endParaRPr lang="en-US"/>
          </a:p>
        </p:txBody>
      </p:sp>
      <p:sp>
        <p:nvSpPr>
          <p:cNvPr id="7" name="Oval 6">
            <a:extLst>
              <a:ext uri="{FF2B5EF4-FFF2-40B4-BE49-F238E27FC236}">
                <a16:creationId xmlns:a16="http://schemas.microsoft.com/office/drawing/2014/main" id="{767086C1-47A0-4CE5-B984-5A52DB0610D0}"/>
              </a:ext>
            </a:extLst>
          </p:cNvPr>
          <p:cNvSpPr/>
          <p:nvPr/>
        </p:nvSpPr>
        <p:spPr bwMode="auto">
          <a:xfrm>
            <a:off x="4235390" y="3198181"/>
            <a:ext cx="762000" cy="762000"/>
          </a:xfrm>
          <a:prstGeom prst="ellipse">
            <a:avLst/>
          </a:prstGeom>
          <a:noFill/>
          <a:ln w="381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96072716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4E860-BFB5-4354-A56C-9EBBBE9B9B1A}"/>
              </a:ext>
            </a:extLst>
          </p:cNvPr>
          <p:cNvSpPr>
            <a:spLocks noGrp="1"/>
          </p:cNvSpPr>
          <p:nvPr>
            <p:ph type="title"/>
          </p:nvPr>
        </p:nvSpPr>
        <p:spPr/>
        <p:txBody>
          <a:bodyPr/>
          <a:lstStyle/>
          <a:p>
            <a:r>
              <a:rPr lang="en-US" sz="3800" dirty="0"/>
              <a:t>Who Cares About CI Facilitators? #1</a:t>
            </a:r>
          </a:p>
        </p:txBody>
      </p:sp>
      <p:sp>
        <p:nvSpPr>
          <p:cNvPr id="3" name="Content Placeholder 2">
            <a:extLst>
              <a:ext uri="{FF2B5EF4-FFF2-40B4-BE49-F238E27FC236}">
                <a16:creationId xmlns:a16="http://schemas.microsoft.com/office/drawing/2014/main" id="{60C27414-EB6C-4F62-A70D-C7787963DB19}"/>
              </a:ext>
            </a:extLst>
          </p:cNvPr>
          <p:cNvSpPr>
            <a:spLocks noGrp="1"/>
          </p:cNvSpPr>
          <p:nvPr>
            <p:ph idx="1"/>
          </p:nvPr>
        </p:nvSpPr>
        <p:spPr>
          <a:xfrm>
            <a:off x="609600" y="1371600"/>
            <a:ext cx="8174038" cy="4648200"/>
          </a:xfrm>
        </p:spPr>
        <p:txBody>
          <a:bodyPr/>
          <a:lstStyle/>
          <a:p>
            <a:r>
              <a:rPr lang="en-US" u="sng" dirty="0"/>
              <a:t>Researchers</a:t>
            </a:r>
            <a:r>
              <a:rPr lang="en-US" dirty="0"/>
              <a:t>: They find us incredibly helpful!</a:t>
            </a:r>
          </a:p>
          <a:p>
            <a:r>
              <a:rPr lang="en-US" u="sng" dirty="0"/>
              <a:t>National leadership</a:t>
            </a:r>
            <a:r>
              <a:rPr lang="en-US" dirty="0"/>
              <a:t>:</a:t>
            </a:r>
          </a:p>
          <a:p>
            <a:pPr marL="0" indent="0">
              <a:buNone/>
            </a:pPr>
            <a:r>
              <a:rPr lang="en-US" dirty="0"/>
              <a:t>The National Cyberinfrastructure Coordination Service Conference report recommends the following:</a:t>
            </a:r>
          </a:p>
          <a:p>
            <a:pPr marL="0" indent="0">
              <a:buNone/>
            </a:pPr>
            <a:r>
              <a:rPr lang="en-US" dirty="0"/>
              <a:t>“Incentivize the development of new/ongoing efforts that bring together CI professionals to learn from one another and generate community efforts to identify and improve leading practices.”</a:t>
            </a:r>
          </a:p>
          <a:p>
            <a:pPr marL="0" indent="0">
              <a:buNone/>
            </a:pPr>
            <a:r>
              <a:rPr lang="en-US" sz="1650" dirty="0">
                <a:hlinkClick r:id="rId2"/>
              </a:rPr>
              <a:t>https://www.rti.org/publication/national-cyberinfrastructure-coordination-service-conference</a:t>
            </a:r>
            <a:endParaRPr lang="en-US" sz="1650" dirty="0"/>
          </a:p>
          <a:p>
            <a:pPr marL="0" indent="0">
              <a:buNone/>
            </a:pPr>
            <a:endParaRPr lang="en-US" dirty="0"/>
          </a:p>
        </p:txBody>
      </p:sp>
      <p:sp>
        <p:nvSpPr>
          <p:cNvPr id="4" name="Footer Placeholder 3">
            <a:extLst>
              <a:ext uri="{FF2B5EF4-FFF2-40B4-BE49-F238E27FC236}">
                <a16:creationId xmlns:a16="http://schemas.microsoft.com/office/drawing/2014/main" id="{34D05C93-5020-4074-95D1-266220F40BFD}"/>
              </a:ext>
            </a:extLst>
          </p:cNvPr>
          <p:cNvSpPr>
            <a:spLocks noGrp="1"/>
          </p:cNvSpPr>
          <p:nvPr>
            <p:ph type="ftr" sz="quarter" idx="10"/>
          </p:nvPr>
        </p:nvSpPr>
        <p:spPr/>
        <p:txBody>
          <a:bodyPr/>
          <a:lstStyle/>
          <a:p>
            <a:pPr>
              <a:defRPr/>
            </a:pPr>
            <a:r>
              <a:rPr lang="en-US"/>
              <a:t>Virtual Residency Intro/Intmd/Adv Overview</a:t>
            </a:r>
          </a:p>
          <a:p>
            <a:pPr>
              <a:defRPr/>
            </a:pPr>
            <a:r>
              <a:rPr lang="en-US"/>
              <a:t>Virtual Residency Workshop 2021, Mon June 7 2021</a:t>
            </a:r>
            <a:endParaRPr lang="en-US" dirty="0"/>
          </a:p>
        </p:txBody>
      </p:sp>
      <p:sp>
        <p:nvSpPr>
          <p:cNvPr id="5" name="Slide Number Placeholder 4">
            <a:extLst>
              <a:ext uri="{FF2B5EF4-FFF2-40B4-BE49-F238E27FC236}">
                <a16:creationId xmlns:a16="http://schemas.microsoft.com/office/drawing/2014/main" id="{37566A1F-A6AD-4619-B46D-50CE987D8FDA}"/>
              </a:ext>
            </a:extLst>
          </p:cNvPr>
          <p:cNvSpPr>
            <a:spLocks noGrp="1"/>
          </p:cNvSpPr>
          <p:nvPr>
            <p:ph type="sldNum" sz="quarter" idx="11"/>
          </p:nvPr>
        </p:nvSpPr>
        <p:spPr/>
        <p:txBody>
          <a:bodyPr/>
          <a:lstStyle/>
          <a:p>
            <a:pPr>
              <a:defRPr/>
            </a:pPr>
            <a:fld id="{DAFF6522-D39A-4EFB-9FD2-0F43165FD2EE}" type="slidenum">
              <a:rPr lang="en-US" smtClean="0"/>
              <a:pPr>
                <a:defRPr/>
              </a:pPr>
              <a:t>21</a:t>
            </a:fld>
            <a:endParaRPr lang="en-US"/>
          </a:p>
        </p:txBody>
      </p:sp>
    </p:spTree>
    <p:extLst>
      <p:ext uri="{BB962C8B-B14F-4D97-AF65-F5344CB8AC3E}">
        <p14:creationId xmlns:p14="http://schemas.microsoft.com/office/powerpoint/2010/main" val="88690303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6F953-AE88-4144-99B1-6B6093A92DE6}"/>
              </a:ext>
            </a:extLst>
          </p:cNvPr>
          <p:cNvSpPr>
            <a:spLocks noGrp="1"/>
          </p:cNvSpPr>
          <p:nvPr>
            <p:ph type="title"/>
          </p:nvPr>
        </p:nvSpPr>
        <p:spPr/>
        <p:txBody>
          <a:bodyPr/>
          <a:lstStyle/>
          <a:p>
            <a:r>
              <a:rPr lang="en-US" sz="3800" dirty="0"/>
              <a:t>Who Cares About CI Facilitators? #2</a:t>
            </a:r>
          </a:p>
        </p:txBody>
      </p:sp>
      <p:sp>
        <p:nvSpPr>
          <p:cNvPr id="3" name="Content Placeholder 2">
            <a:extLst>
              <a:ext uri="{FF2B5EF4-FFF2-40B4-BE49-F238E27FC236}">
                <a16:creationId xmlns:a16="http://schemas.microsoft.com/office/drawing/2014/main" id="{813155BD-1A0A-4B82-9E31-9839D0DBE21F}"/>
              </a:ext>
            </a:extLst>
          </p:cNvPr>
          <p:cNvSpPr>
            <a:spLocks noGrp="1"/>
          </p:cNvSpPr>
          <p:nvPr>
            <p:ph idx="1"/>
          </p:nvPr>
        </p:nvSpPr>
        <p:spPr>
          <a:xfrm>
            <a:off x="228600" y="1371600"/>
            <a:ext cx="8686800" cy="4648200"/>
          </a:xfrm>
        </p:spPr>
        <p:txBody>
          <a:bodyPr/>
          <a:lstStyle/>
          <a:p>
            <a:pPr marL="0" indent="0">
              <a:buNone/>
            </a:pPr>
            <a:r>
              <a:rPr lang="en-US" dirty="0"/>
              <a:t>Similarly, the National Science Foundation’s CI 2030 report states:</a:t>
            </a:r>
          </a:p>
          <a:p>
            <a:r>
              <a:rPr lang="en-US" sz="2200" dirty="0"/>
              <a:t>“NSF should develop mechanisms to support teaming of scientists and engineers with ... [CI] professionals to ensure that science and engineering [research] benefits from future advances in ... [CI] ....”</a:t>
            </a:r>
          </a:p>
          <a:p>
            <a:r>
              <a:rPr lang="en-US" sz="2200" dirty="0"/>
              <a:t>“The skill and knowledge needed to use ... [CI] is very advanced and beyond the reach of most domain scientists. Professionals with [CI] expertise are in very short supply and there is an increasing need for ‘bridge’ technologists ... with enough domain expertise to understand research requirements and enough technical [CI] expertise to ... develop/apply the right [CI] solutions. Skills development, reliable funding sources, and rewarding career paths are desperately needed for such individuals.”</a:t>
            </a:r>
          </a:p>
          <a:p>
            <a:pPr marL="0" indent="0">
              <a:buNone/>
            </a:pPr>
            <a:r>
              <a:rPr lang="en-US" sz="2200" dirty="0">
                <a:hlinkClick r:id="rId2"/>
              </a:rPr>
              <a:t>https://www.nsf.gov/cise/oac/ci2030/</a:t>
            </a:r>
            <a:endParaRPr lang="en-US" sz="2200" dirty="0"/>
          </a:p>
        </p:txBody>
      </p:sp>
      <p:sp>
        <p:nvSpPr>
          <p:cNvPr id="4" name="Footer Placeholder 3">
            <a:extLst>
              <a:ext uri="{FF2B5EF4-FFF2-40B4-BE49-F238E27FC236}">
                <a16:creationId xmlns:a16="http://schemas.microsoft.com/office/drawing/2014/main" id="{BAF447E5-03A5-4F35-AF20-C4761F545510}"/>
              </a:ext>
            </a:extLst>
          </p:cNvPr>
          <p:cNvSpPr>
            <a:spLocks noGrp="1"/>
          </p:cNvSpPr>
          <p:nvPr>
            <p:ph type="ftr" sz="quarter" idx="10"/>
          </p:nvPr>
        </p:nvSpPr>
        <p:spPr/>
        <p:txBody>
          <a:bodyPr/>
          <a:lstStyle/>
          <a:p>
            <a:pPr>
              <a:defRPr/>
            </a:pPr>
            <a:r>
              <a:rPr lang="en-US"/>
              <a:t>Virtual Residency Intro/Intmd/Adv Overview</a:t>
            </a:r>
          </a:p>
          <a:p>
            <a:pPr>
              <a:defRPr/>
            </a:pPr>
            <a:r>
              <a:rPr lang="en-US"/>
              <a:t>Virtual Residency Workshop 2021, Mon June 7 2021</a:t>
            </a:r>
            <a:endParaRPr lang="en-US" dirty="0"/>
          </a:p>
        </p:txBody>
      </p:sp>
      <p:sp>
        <p:nvSpPr>
          <p:cNvPr id="5" name="Slide Number Placeholder 4">
            <a:extLst>
              <a:ext uri="{FF2B5EF4-FFF2-40B4-BE49-F238E27FC236}">
                <a16:creationId xmlns:a16="http://schemas.microsoft.com/office/drawing/2014/main" id="{EDDF40D3-4A42-4A18-A3C3-D6B8D22BA931}"/>
              </a:ext>
            </a:extLst>
          </p:cNvPr>
          <p:cNvSpPr>
            <a:spLocks noGrp="1"/>
          </p:cNvSpPr>
          <p:nvPr>
            <p:ph type="sldNum" sz="quarter" idx="11"/>
          </p:nvPr>
        </p:nvSpPr>
        <p:spPr/>
        <p:txBody>
          <a:bodyPr/>
          <a:lstStyle/>
          <a:p>
            <a:pPr>
              <a:defRPr/>
            </a:pPr>
            <a:fld id="{DAFF6522-D39A-4EFB-9FD2-0F43165FD2EE}" type="slidenum">
              <a:rPr lang="en-US" smtClean="0"/>
              <a:pPr>
                <a:defRPr/>
              </a:pPr>
              <a:t>22</a:t>
            </a:fld>
            <a:endParaRPr lang="en-US"/>
          </a:p>
        </p:txBody>
      </p:sp>
    </p:spTree>
    <p:extLst>
      <p:ext uri="{BB962C8B-B14F-4D97-AF65-F5344CB8AC3E}">
        <p14:creationId xmlns:p14="http://schemas.microsoft.com/office/powerpoint/2010/main" val="207922796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3CF11-E931-4B2A-9772-367ED3E7A27D}"/>
              </a:ext>
            </a:extLst>
          </p:cNvPr>
          <p:cNvSpPr>
            <a:spLocks noGrp="1"/>
          </p:cNvSpPr>
          <p:nvPr>
            <p:ph type="title"/>
          </p:nvPr>
        </p:nvSpPr>
        <p:spPr/>
        <p:txBody>
          <a:bodyPr/>
          <a:lstStyle/>
          <a:p>
            <a:r>
              <a:rPr lang="en-US" dirty="0"/>
              <a:t>Growth in CI Facilitators</a:t>
            </a:r>
          </a:p>
        </p:txBody>
      </p:sp>
      <p:pic>
        <p:nvPicPr>
          <p:cNvPr id="7" name="Content Placeholder 6">
            <a:extLst>
              <a:ext uri="{FF2B5EF4-FFF2-40B4-BE49-F238E27FC236}">
                <a16:creationId xmlns:a16="http://schemas.microsoft.com/office/drawing/2014/main" id="{88B7DEBF-0313-4969-A800-0663332E59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5000" y="1447799"/>
            <a:ext cx="5705214" cy="2026151"/>
          </a:xfrm>
        </p:spPr>
      </p:pic>
      <p:sp>
        <p:nvSpPr>
          <p:cNvPr id="4" name="Footer Placeholder 3">
            <a:extLst>
              <a:ext uri="{FF2B5EF4-FFF2-40B4-BE49-F238E27FC236}">
                <a16:creationId xmlns:a16="http://schemas.microsoft.com/office/drawing/2014/main" id="{CD2D9569-A048-4FB0-B17F-5DC021405FC2}"/>
              </a:ext>
            </a:extLst>
          </p:cNvPr>
          <p:cNvSpPr>
            <a:spLocks noGrp="1"/>
          </p:cNvSpPr>
          <p:nvPr>
            <p:ph type="ftr" sz="quarter" idx="10"/>
          </p:nvPr>
        </p:nvSpPr>
        <p:spPr/>
        <p:txBody>
          <a:bodyPr/>
          <a:lstStyle/>
          <a:p>
            <a:pPr>
              <a:defRPr/>
            </a:pPr>
            <a:r>
              <a:rPr lang="en-US" dirty="0"/>
              <a:t>Virtual Residency Intro/</a:t>
            </a:r>
            <a:r>
              <a:rPr lang="en-US" dirty="0" err="1"/>
              <a:t>Intmd</a:t>
            </a:r>
            <a:r>
              <a:rPr lang="en-US" dirty="0"/>
              <a:t>/Adv Overview</a:t>
            </a:r>
          </a:p>
          <a:p>
            <a:pPr>
              <a:defRPr/>
            </a:pPr>
            <a:r>
              <a:rPr lang="en-US" dirty="0"/>
              <a:t>Virtual Residency Workshop 2021, Mon June 7 2021</a:t>
            </a:r>
          </a:p>
        </p:txBody>
      </p:sp>
      <p:sp>
        <p:nvSpPr>
          <p:cNvPr id="5" name="Slide Number Placeholder 4">
            <a:extLst>
              <a:ext uri="{FF2B5EF4-FFF2-40B4-BE49-F238E27FC236}">
                <a16:creationId xmlns:a16="http://schemas.microsoft.com/office/drawing/2014/main" id="{617D3013-3A1E-4C2B-B348-5096DEC939F8}"/>
              </a:ext>
            </a:extLst>
          </p:cNvPr>
          <p:cNvSpPr>
            <a:spLocks noGrp="1"/>
          </p:cNvSpPr>
          <p:nvPr>
            <p:ph type="sldNum" sz="quarter" idx="11"/>
          </p:nvPr>
        </p:nvSpPr>
        <p:spPr/>
        <p:txBody>
          <a:bodyPr/>
          <a:lstStyle/>
          <a:p>
            <a:pPr>
              <a:defRPr/>
            </a:pPr>
            <a:fld id="{DAFF6522-D39A-4EFB-9FD2-0F43165FD2EE}" type="slidenum">
              <a:rPr lang="en-US" smtClean="0"/>
              <a:pPr>
                <a:defRPr/>
              </a:pPr>
              <a:t>23</a:t>
            </a:fld>
            <a:endParaRPr lang="en-US"/>
          </a:p>
        </p:txBody>
      </p:sp>
      <p:pic>
        <p:nvPicPr>
          <p:cNvPr id="9" name="Picture 8">
            <a:extLst>
              <a:ext uri="{FF2B5EF4-FFF2-40B4-BE49-F238E27FC236}">
                <a16:creationId xmlns:a16="http://schemas.microsoft.com/office/drawing/2014/main" id="{C10B40AD-8708-42A2-9ED6-834906B7A4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3957" y="3482592"/>
            <a:ext cx="5606257" cy="2026151"/>
          </a:xfrm>
          <a:prstGeom prst="rect">
            <a:avLst/>
          </a:prstGeom>
        </p:spPr>
      </p:pic>
      <p:cxnSp>
        <p:nvCxnSpPr>
          <p:cNvPr id="11" name="Straight Connector 10">
            <a:extLst>
              <a:ext uri="{FF2B5EF4-FFF2-40B4-BE49-F238E27FC236}">
                <a16:creationId xmlns:a16="http://schemas.microsoft.com/office/drawing/2014/main" id="{1794EC08-634D-4E51-B0AB-018373B2D596}"/>
              </a:ext>
            </a:extLst>
          </p:cNvPr>
          <p:cNvCxnSpPr/>
          <p:nvPr/>
        </p:nvCxnSpPr>
        <p:spPr bwMode="auto">
          <a:xfrm>
            <a:off x="1905000" y="3482592"/>
            <a:ext cx="5867400"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
        <p:nvSpPr>
          <p:cNvPr id="12" name="TextBox 11">
            <a:extLst>
              <a:ext uri="{FF2B5EF4-FFF2-40B4-BE49-F238E27FC236}">
                <a16:creationId xmlns:a16="http://schemas.microsoft.com/office/drawing/2014/main" id="{AD62C4BE-74F7-478B-88A9-BB57163EF54D}"/>
              </a:ext>
            </a:extLst>
          </p:cNvPr>
          <p:cNvSpPr txBox="1"/>
          <p:nvPr/>
        </p:nvSpPr>
        <p:spPr>
          <a:xfrm>
            <a:off x="997085" y="5410201"/>
            <a:ext cx="7620000" cy="646331"/>
          </a:xfrm>
          <a:prstGeom prst="rect">
            <a:avLst/>
          </a:prstGeom>
          <a:noFill/>
        </p:spPr>
        <p:txBody>
          <a:bodyPr wrap="square" rtlCol="0">
            <a:spAutoFit/>
          </a:bodyPr>
          <a:lstStyle/>
          <a:p>
            <a:r>
              <a:rPr lang="en-US" dirty="0"/>
              <a:t>Participating Individuals (top) and Institutions (bottom) in Campus Champions, the Virtual Residency and the </a:t>
            </a:r>
            <a:r>
              <a:rPr lang="en-US" dirty="0" err="1"/>
              <a:t>CaRCC</a:t>
            </a:r>
            <a:r>
              <a:rPr lang="en-US" dirty="0"/>
              <a:t> Researcher-Facing group, 2008-19.</a:t>
            </a:r>
          </a:p>
        </p:txBody>
      </p:sp>
    </p:spTree>
    <p:extLst>
      <p:ext uri="{BB962C8B-B14F-4D97-AF65-F5344CB8AC3E}">
        <p14:creationId xmlns:p14="http://schemas.microsoft.com/office/powerpoint/2010/main" val="47553197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667000"/>
            <a:ext cx="7772400" cy="1752600"/>
          </a:xfrm>
        </p:spPr>
        <p:txBody>
          <a:bodyPr>
            <a:normAutofit lnSpcReduction="10000"/>
          </a:bodyPr>
          <a:lstStyle/>
          <a:p>
            <a:pPr algn="ctr"/>
            <a:r>
              <a:rPr lang="en-US" sz="5000" dirty="0">
                <a:solidFill>
                  <a:schemeClr val="tx1"/>
                </a:solidFill>
                <a:latin typeface="Arial Black" panose="020B0A04020102020204" pitchFamily="34" charset="0"/>
              </a:rPr>
              <a:t>Virtual Residency</a:t>
            </a:r>
          </a:p>
          <a:p>
            <a:pPr algn="ctr"/>
            <a:r>
              <a:rPr lang="en-US" sz="5000" dirty="0">
                <a:latin typeface="Arial Black" panose="020B0A04020102020204" pitchFamily="34" charset="0"/>
              </a:rPr>
              <a:t>Background</a:t>
            </a:r>
            <a:endParaRPr lang="en-US" sz="500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353961272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ciref.org/wp-content/uploads/2014/04/ma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287561"/>
            <a:ext cx="4648200" cy="30545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A Little Background</a:t>
            </a:r>
          </a:p>
        </p:txBody>
      </p:sp>
      <p:sp>
        <p:nvSpPr>
          <p:cNvPr id="3" name="Content Placeholder 2"/>
          <p:cNvSpPr>
            <a:spLocks noGrp="1"/>
          </p:cNvSpPr>
          <p:nvPr>
            <p:ph idx="1"/>
          </p:nvPr>
        </p:nvSpPr>
        <p:spPr/>
        <p:txBody>
          <a:bodyPr/>
          <a:lstStyle/>
          <a:p>
            <a:r>
              <a:rPr lang="en-US" dirty="0"/>
              <a:t>In 2013, a team of 13 institutions led by Clemson U submitted an 8-figure proposal on this issue, to provide multiple CI Facilitators at each institution over a 4 year period.</a:t>
            </a:r>
          </a:p>
          <a:p>
            <a:endParaRPr lang="en-US" dirty="0"/>
          </a:p>
          <a:p>
            <a:endParaRPr lang="en-US" dirty="0"/>
          </a:p>
          <a:p>
            <a:endParaRPr lang="en-US" dirty="0"/>
          </a:p>
          <a:p>
            <a:endParaRPr lang="en-US" dirty="0"/>
          </a:p>
          <a:p>
            <a:endParaRPr lang="en-US" dirty="0"/>
          </a:p>
          <a:p>
            <a:r>
              <a:rPr lang="en-US" dirty="0"/>
              <a:t>The proposal also included funding for                    advanced networking.</a:t>
            </a:r>
          </a:p>
          <a:p>
            <a:endParaRPr lang="en-US" dirty="0"/>
          </a:p>
        </p:txBody>
      </p:sp>
      <p:sp>
        <p:nvSpPr>
          <p:cNvPr id="4" name="Footer Placeholder 3"/>
          <p:cNvSpPr>
            <a:spLocks noGrp="1"/>
          </p:cNvSpPr>
          <p:nvPr>
            <p:ph type="ftr" sz="quarter" idx="10"/>
          </p:nvPr>
        </p:nvSpPr>
        <p:spPr/>
        <p:txBody>
          <a:bodyPr/>
          <a:lstStyle/>
          <a:p>
            <a:pPr>
              <a:defRPr/>
            </a:pPr>
            <a:r>
              <a:rPr lang="en-US" dirty="0"/>
              <a:t>Virtual Residency Intro/</a:t>
            </a:r>
            <a:r>
              <a:rPr lang="en-US" dirty="0" err="1"/>
              <a:t>Intmd</a:t>
            </a:r>
            <a:r>
              <a:rPr lang="en-US" dirty="0"/>
              <a:t>/Adv Overview</a:t>
            </a:r>
          </a:p>
          <a:p>
            <a:pPr>
              <a:defRPr/>
            </a:pPr>
            <a:r>
              <a:rPr lang="en-US" dirty="0"/>
              <a:t>Virtual Residency Workshop 2021, Mon June 7 2021</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25</a:t>
            </a:fld>
            <a:endParaRPr lang="en-US"/>
          </a:p>
        </p:txBody>
      </p:sp>
      <p:sp>
        <p:nvSpPr>
          <p:cNvPr id="7" name="TextBox 6"/>
          <p:cNvSpPr txBox="1"/>
          <p:nvPr/>
        </p:nvSpPr>
        <p:spPr>
          <a:xfrm>
            <a:off x="5650520" y="4162864"/>
            <a:ext cx="2667000" cy="215444"/>
          </a:xfrm>
          <a:prstGeom prst="rect">
            <a:avLst/>
          </a:prstGeom>
          <a:noFill/>
        </p:spPr>
        <p:txBody>
          <a:bodyPr wrap="square" rtlCol="0">
            <a:spAutoFit/>
          </a:bodyPr>
          <a:lstStyle/>
          <a:p>
            <a:r>
              <a:rPr lang="en-US" sz="800" dirty="0">
                <a:hlinkClick r:id="rId4"/>
              </a:rPr>
              <a:t>http://www.aciref.org/wp-content/uploads/2014/04/map.png</a:t>
            </a:r>
            <a:endParaRPr lang="en-US" sz="800" dirty="0"/>
          </a:p>
        </p:txBody>
      </p:sp>
    </p:spTree>
    <p:extLst>
      <p:ext uri="{BB962C8B-B14F-4D97-AF65-F5344CB8AC3E}">
        <p14:creationId xmlns:p14="http://schemas.microsoft.com/office/powerpoint/2010/main" val="429012274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OU’s Piece</a:t>
            </a:r>
          </a:p>
        </p:txBody>
      </p:sp>
      <p:sp>
        <p:nvSpPr>
          <p:cNvPr id="3" name="Content Placeholder 2"/>
          <p:cNvSpPr>
            <a:spLocks noGrp="1"/>
          </p:cNvSpPr>
          <p:nvPr>
            <p:ph idx="1"/>
          </p:nvPr>
        </p:nvSpPr>
        <p:spPr>
          <a:xfrm>
            <a:off x="304800" y="1371600"/>
            <a:ext cx="8478838" cy="4648200"/>
          </a:xfrm>
        </p:spPr>
        <p:txBody>
          <a:bodyPr/>
          <a:lstStyle/>
          <a:p>
            <a:pPr marL="0" indent="0">
              <a:buNone/>
            </a:pPr>
            <a:r>
              <a:rPr lang="en-US" dirty="0"/>
              <a:t>OU’s piece included some extra components:</a:t>
            </a:r>
          </a:p>
          <a:p>
            <a:r>
              <a:rPr lang="en-US" dirty="0"/>
              <a:t>A Virtual Residency to teach how to be a CI Facilitator – </a:t>
            </a:r>
            <a:r>
              <a:rPr lang="en-US" b="1" u="sng" dirty="0"/>
              <a:t>THIS</a:t>
            </a:r>
            <a:r>
              <a:rPr lang="en-US" dirty="0"/>
              <a:t>!</a:t>
            </a:r>
          </a:p>
          <a:p>
            <a:r>
              <a:rPr lang="en-US" dirty="0"/>
              <a:t>A component about EPSCoR jurisdictions, shared with            HI, SC and UT (note that UT has now graduated from EPSCoR):</a:t>
            </a:r>
          </a:p>
          <a:p>
            <a:pPr lvl="1"/>
            <a:r>
              <a:rPr lang="en-US" dirty="0"/>
              <a:t>EPSCoR: Established (formerly Experimental) Program for the Stimulation of Competitive Research: a federal program to promote and increase STEM research in states that get less than 0.75% of federal research funding.</a:t>
            </a:r>
          </a:p>
          <a:p>
            <a:pPr lvl="2"/>
            <a:r>
              <a:rPr lang="en-US" dirty="0"/>
              <a:t>NSF, </a:t>
            </a:r>
            <a:r>
              <a:rPr lang="en-US" dirty="0" err="1"/>
              <a:t>Dept</a:t>
            </a:r>
            <a:r>
              <a:rPr lang="en-US" dirty="0"/>
              <a:t> of Energy, </a:t>
            </a:r>
            <a:r>
              <a:rPr lang="en-US" dirty="0" err="1"/>
              <a:t>Dept</a:t>
            </a:r>
            <a:r>
              <a:rPr lang="en-US" dirty="0"/>
              <a:t> of Defense, NASA</a:t>
            </a:r>
          </a:p>
          <a:p>
            <a:pPr lvl="2"/>
            <a:r>
              <a:rPr lang="en-US" dirty="0"/>
              <a:t>NIH (known as INBRE)</a:t>
            </a:r>
          </a:p>
        </p:txBody>
      </p:sp>
      <p:sp>
        <p:nvSpPr>
          <p:cNvPr id="4" name="Footer Placeholder 3"/>
          <p:cNvSpPr>
            <a:spLocks noGrp="1"/>
          </p:cNvSpPr>
          <p:nvPr>
            <p:ph type="ftr" sz="quarter" idx="10"/>
          </p:nvPr>
        </p:nvSpPr>
        <p:spPr/>
        <p:txBody>
          <a:bodyPr/>
          <a:lstStyle/>
          <a:p>
            <a:pPr>
              <a:defRPr/>
            </a:pPr>
            <a:r>
              <a:rPr lang="en-US" dirty="0"/>
              <a:t>Virtual Residency Intro/</a:t>
            </a:r>
            <a:r>
              <a:rPr lang="en-US" dirty="0" err="1"/>
              <a:t>Intmd</a:t>
            </a:r>
            <a:r>
              <a:rPr lang="en-US" dirty="0"/>
              <a:t>/Adv Overview</a:t>
            </a:r>
          </a:p>
          <a:p>
            <a:pPr>
              <a:defRPr/>
            </a:pPr>
            <a:r>
              <a:rPr lang="en-US" dirty="0"/>
              <a:t>Virtual Residency Workshop 2021, Mon June 7 2021</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26</a:t>
            </a:fld>
            <a:endParaRPr lang="en-US"/>
          </a:p>
        </p:txBody>
      </p:sp>
    </p:spTree>
    <p:extLst>
      <p:ext uri="{BB962C8B-B14F-4D97-AF65-F5344CB8AC3E}">
        <p14:creationId xmlns:p14="http://schemas.microsoft.com/office/powerpoint/2010/main" val="28783507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Ah, if only ….</a:t>
            </a:r>
          </a:p>
        </p:txBody>
      </p:sp>
      <p:sp>
        <p:nvSpPr>
          <p:cNvPr id="3" name="Content Placeholder 2"/>
          <p:cNvSpPr>
            <a:spLocks noGrp="1"/>
          </p:cNvSpPr>
          <p:nvPr>
            <p:ph sz="half" idx="1"/>
          </p:nvPr>
        </p:nvSpPr>
        <p:spPr/>
        <p:txBody>
          <a:bodyPr/>
          <a:lstStyle/>
          <a:p>
            <a:r>
              <a:rPr lang="en-US" dirty="0"/>
              <a:t> </a:t>
            </a:r>
          </a:p>
          <a:p>
            <a:endParaRPr lang="en-US" dirty="0"/>
          </a:p>
          <a:p>
            <a:endParaRPr lang="en-US" sz="2400" dirty="0"/>
          </a:p>
          <a:p>
            <a:r>
              <a:rPr lang="en-US" sz="2400" dirty="0"/>
              <a:t>“Phase 1:”</a:t>
            </a:r>
          </a:p>
          <a:p>
            <a:pPr lvl="1">
              <a:spcBef>
                <a:spcPts val="0"/>
              </a:spcBef>
            </a:pPr>
            <a:r>
              <a:rPr lang="en-US" sz="2000" dirty="0"/>
              <a:t>Clemson U</a:t>
            </a:r>
          </a:p>
          <a:p>
            <a:pPr lvl="1">
              <a:spcBef>
                <a:spcPts val="0"/>
              </a:spcBef>
            </a:pPr>
            <a:r>
              <a:rPr lang="en-US" sz="2000" dirty="0"/>
              <a:t>Harvard U</a:t>
            </a:r>
          </a:p>
          <a:p>
            <a:pPr lvl="1">
              <a:spcBef>
                <a:spcPts val="0"/>
              </a:spcBef>
            </a:pPr>
            <a:r>
              <a:rPr lang="en-US" sz="2000" dirty="0"/>
              <a:t>U Hawai’i</a:t>
            </a:r>
          </a:p>
          <a:p>
            <a:pPr lvl="1">
              <a:spcBef>
                <a:spcPts val="0"/>
              </a:spcBef>
            </a:pPr>
            <a:r>
              <a:rPr lang="en-US" sz="2000" dirty="0"/>
              <a:t>U Southern California</a:t>
            </a:r>
          </a:p>
          <a:p>
            <a:pPr lvl="1">
              <a:spcBef>
                <a:spcPts val="0"/>
              </a:spcBef>
            </a:pPr>
            <a:r>
              <a:rPr lang="en-US" sz="2000" dirty="0"/>
              <a:t>U Utah</a:t>
            </a:r>
          </a:p>
          <a:p>
            <a:pPr lvl="1">
              <a:spcBef>
                <a:spcPts val="0"/>
              </a:spcBef>
            </a:pPr>
            <a:r>
              <a:rPr lang="en-US" sz="2000" dirty="0"/>
              <a:t>U Wisconsin Madison</a:t>
            </a:r>
          </a:p>
          <a:p>
            <a:endParaRPr lang="en-US" dirty="0"/>
          </a:p>
        </p:txBody>
      </p:sp>
      <p:sp>
        <p:nvSpPr>
          <p:cNvPr id="4" name="Content Placeholder 3"/>
          <p:cNvSpPr>
            <a:spLocks noGrp="1"/>
          </p:cNvSpPr>
          <p:nvPr>
            <p:ph sz="half" idx="2"/>
          </p:nvPr>
        </p:nvSpPr>
        <p:spPr/>
        <p:txBody>
          <a:bodyPr/>
          <a:lstStyle/>
          <a:p>
            <a:endParaRPr lang="en-US" dirty="0"/>
          </a:p>
          <a:p>
            <a:endParaRPr lang="en-US" dirty="0"/>
          </a:p>
          <a:p>
            <a:endParaRPr lang="en-US" sz="2400" dirty="0"/>
          </a:p>
          <a:p>
            <a:r>
              <a:rPr lang="en-US" sz="2400" b="1" u="sng" dirty="0"/>
              <a:t>NOT</a:t>
            </a:r>
            <a:r>
              <a:rPr lang="en-US" sz="2400" dirty="0"/>
              <a:t> in “Phase 1:”</a:t>
            </a:r>
          </a:p>
          <a:p>
            <a:pPr lvl="1">
              <a:spcBef>
                <a:spcPts val="0"/>
              </a:spcBef>
            </a:pPr>
            <a:r>
              <a:rPr lang="en-US" sz="2000" dirty="0"/>
              <a:t>Arizona State U</a:t>
            </a:r>
          </a:p>
          <a:p>
            <a:pPr lvl="1">
              <a:spcBef>
                <a:spcPts val="0"/>
              </a:spcBef>
            </a:pPr>
            <a:r>
              <a:rPr lang="en-US" sz="2000" dirty="0"/>
              <a:t>Emory U</a:t>
            </a:r>
          </a:p>
          <a:p>
            <a:pPr lvl="1">
              <a:spcBef>
                <a:spcPts val="0"/>
              </a:spcBef>
            </a:pPr>
            <a:r>
              <a:rPr lang="en-US" sz="2000" dirty="0"/>
              <a:t>Ohio Supercomputer Center</a:t>
            </a:r>
          </a:p>
          <a:p>
            <a:pPr lvl="1">
              <a:spcBef>
                <a:spcPts val="0"/>
              </a:spcBef>
            </a:pPr>
            <a:r>
              <a:rPr lang="en-US" sz="2000" dirty="0"/>
              <a:t>Stanford U</a:t>
            </a:r>
          </a:p>
          <a:p>
            <a:pPr lvl="1">
              <a:spcBef>
                <a:spcPts val="0"/>
              </a:spcBef>
            </a:pPr>
            <a:r>
              <a:rPr lang="en-US" sz="2000" dirty="0"/>
              <a:t>Sunshine State Education &amp; Research Computing Alliance (SSERCA)</a:t>
            </a:r>
          </a:p>
          <a:p>
            <a:pPr lvl="1">
              <a:spcBef>
                <a:spcPts val="0"/>
              </a:spcBef>
            </a:pPr>
            <a:r>
              <a:rPr lang="en-US" sz="2000" b="1" dirty="0">
                <a:effectLst>
                  <a:outerShdw blurRad="38100" dist="38100" dir="2700000" algn="tl">
                    <a:srgbClr val="000000">
                      <a:alpha val="43137"/>
                    </a:srgbClr>
                  </a:outerShdw>
                </a:effectLst>
              </a:rPr>
              <a:t>U Oklahoma</a:t>
            </a:r>
          </a:p>
          <a:p>
            <a:pPr lvl="1">
              <a:spcBef>
                <a:spcPts val="0"/>
              </a:spcBef>
            </a:pPr>
            <a:r>
              <a:rPr lang="en-US" sz="2000" dirty="0"/>
              <a:t>U Washington</a:t>
            </a:r>
          </a:p>
        </p:txBody>
      </p:sp>
      <p:sp>
        <p:nvSpPr>
          <p:cNvPr id="5" name="Footer Placeholder 4"/>
          <p:cNvSpPr>
            <a:spLocks noGrp="1"/>
          </p:cNvSpPr>
          <p:nvPr>
            <p:ph type="ftr" sz="quarter" idx="10"/>
          </p:nvPr>
        </p:nvSpPr>
        <p:spPr/>
        <p:txBody>
          <a:bodyPr/>
          <a:lstStyle/>
          <a:p>
            <a:pPr>
              <a:defRPr/>
            </a:pPr>
            <a:r>
              <a:rPr lang="en-US" dirty="0"/>
              <a:t>Virtual Residency Intro/</a:t>
            </a:r>
            <a:r>
              <a:rPr lang="en-US" dirty="0" err="1"/>
              <a:t>Intmd</a:t>
            </a:r>
            <a:r>
              <a:rPr lang="en-US" dirty="0"/>
              <a:t>/Adv Overview</a:t>
            </a:r>
          </a:p>
          <a:p>
            <a:pPr>
              <a:defRPr/>
            </a:pPr>
            <a:r>
              <a:rPr lang="en-US" dirty="0"/>
              <a:t>Virtual Residency Workshop 2021, Mon June 7 2021</a:t>
            </a:r>
          </a:p>
        </p:txBody>
      </p:sp>
      <p:sp>
        <p:nvSpPr>
          <p:cNvPr id="6" name="Slide Number Placeholder 5"/>
          <p:cNvSpPr>
            <a:spLocks noGrp="1"/>
          </p:cNvSpPr>
          <p:nvPr>
            <p:ph type="sldNum" sz="quarter" idx="11"/>
          </p:nvPr>
        </p:nvSpPr>
        <p:spPr/>
        <p:txBody>
          <a:bodyPr/>
          <a:lstStyle/>
          <a:p>
            <a:pPr>
              <a:defRPr/>
            </a:pPr>
            <a:fld id="{DA04F282-5D9D-4EB2-A4AC-1849A209E5C3}" type="slidenum">
              <a:rPr lang="en-US" smtClean="0"/>
              <a:pPr>
                <a:defRPr/>
              </a:pPr>
              <a:t>27</a:t>
            </a:fld>
            <a:endParaRPr lang="en-US"/>
          </a:p>
        </p:txBody>
      </p:sp>
      <p:sp>
        <p:nvSpPr>
          <p:cNvPr id="7" name="TextBox 6"/>
          <p:cNvSpPr txBox="1"/>
          <p:nvPr/>
        </p:nvSpPr>
        <p:spPr>
          <a:xfrm>
            <a:off x="990600" y="1422400"/>
            <a:ext cx="7924800" cy="1200329"/>
          </a:xfrm>
          <a:prstGeom prst="rect">
            <a:avLst/>
          </a:prstGeom>
          <a:noFill/>
        </p:spPr>
        <p:txBody>
          <a:bodyPr wrap="square" rtlCol="0">
            <a:spAutoFit/>
          </a:bodyPr>
          <a:lstStyle/>
          <a:p>
            <a:pPr algn="l"/>
            <a:r>
              <a:rPr lang="en-US" sz="2400" dirty="0"/>
              <a:t>Unfortunately, the NSF wasn’t able to fully fund that proposal. The team ended up reducing down to 6 institutions for 2 years, and no advanced networking.</a:t>
            </a:r>
          </a:p>
        </p:txBody>
      </p:sp>
    </p:spTree>
    <p:extLst>
      <p:ext uri="{BB962C8B-B14F-4D97-AF65-F5344CB8AC3E}">
        <p14:creationId xmlns:p14="http://schemas.microsoft.com/office/powerpoint/2010/main" val="182622616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187625"/>
            <a:ext cx="7772400" cy="3405981"/>
          </a:xfrm>
        </p:spPr>
        <p:txBody>
          <a:bodyPr>
            <a:normAutofit fontScale="92500" lnSpcReduction="10000"/>
          </a:bodyPr>
          <a:lstStyle/>
          <a:p>
            <a:pPr algn="ctr"/>
            <a:r>
              <a:rPr lang="en-US" sz="5000" dirty="0">
                <a:latin typeface="Arial Black" panose="020B0A04020102020204" pitchFamily="34" charset="0"/>
              </a:rPr>
              <a:t>National Science Foundation’s     Campus Cyberinfrastructure Programs</a:t>
            </a:r>
            <a:endParaRPr lang="en-US" sz="500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14865526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then …</a:t>
            </a:r>
          </a:p>
        </p:txBody>
      </p:sp>
      <p:sp>
        <p:nvSpPr>
          <p:cNvPr id="3" name="Content Placeholder 2"/>
          <p:cNvSpPr>
            <a:spLocks noGrp="1"/>
          </p:cNvSpPr>
          <p:nvPr>
            <p:ph idx="1"/>
          </p:nvPr>
        </p:nvSpPr>
        <p:spPr>
          <a:xfrm>
            <a:off x="609600" y="1371600"/>
            <a:ext cx="8021638" cy="4648200"/>
          </a:xfrm>
        </p:spPr>
        <p:txBody>
          <a:bodyPr/>
          <a:lstStyle/>
          <a:p>
            <a:r>
              <a:rPr lang="en-US" dirty="0"/>
              <a:t>In 2012-13, the NSF had a program called                “Campus Cyberinfrastructure - Networking Infrastructure &amp; Engineering” (CC-NIE).</a:t>
            </a:r>
          </a:p>
          <a:p>
            <a:pPr lvl="1"/>
            <a:r>
              <a:rPr lang="en-US" dirty="0"/>
              <a:t>Two subprograms: One for deploying networking equipment, one for innovative networking research.</a:t>
            </a:r>
          </a:p>
          <a:p>
            <a:pPr lvl="1"/>
            <a:r>
              <a:rPr lang="en-US" dirty="0"/>
              <a:t>OU, OSU, Oklahoma Innovation Institute, Langston U, </a:t>
            </a:r>
            <a:r>
              <a:rPr lang="en-US" dirty="0" err="1"/>
              <a:t>OneNet</a:t>
            </a:r>
            <a:r>
              <a:rPr lang="en-US" dirty="0"/>
              <a:t>: “</a:t>
            </a:r>
            <a:r>
              <a:rPr lang="en-US" dirty="0" err="1"/>
              <a:t>OneOklahoma</a:t>
            </a:r>
            <a:r>
              <a:rPr lang="en-US" dirty="0"/>
              <a:t> Friction Free Network”</a:t>
            </a:r>
          </a:p>
          <a:p>
            <a:r>
              <a:rPr lang="en-US" dirty="0"/>
              <a:t>In 2014, that was followed by “Campus Cyberinfrastructure - Infrastructure, Innovation &amp; Engineering” (CC*IIE).</a:t>
            </a:r>
          </a:p>
          <a:p>
            <a:pPr lvl="1"/>
            <a:r>
              <a:rPr lang="en-US" dirty="0"/>
              <a:t>Several new subprograms, including “Campus CI Engineer.”</a:t>
            </a:r>
          </a:p>
          <a:p>
            <a:r>
              <a:rPr lang="en-US" dirty="0"/>
              <a:t>Since then, the same program has had various names, but always starting with “Campus Cyberinfrastructure” (CC*).</a:t>
            </a:r>
          </a:p>
        </p:txBody>
      </p:sp>
      <p:sp>
        <p:nvSpPr>
          <p:cNvPr id="4" name="Footer Placeholder 3"/>
          <p:cNvSpPr>
            <a:spLocks noGrp="1"/>
          </p:cNvSpPr>
          <p:nvPr>
            <p:ph type="ftr" sz="quarter" idx="10"/>
          </p:nvPr>
        </p:nvSpPr>
        <p:spPr/>
        <p:txBody>
          <a:bodyPr/>
          <a:lstStyle/>
          <a:p>
            <a:pPr>
              <a:defRPr/>
            </a:pPr>
            <a:r>
              <a:rPr lang="en-US" dirty="0"/>
              <a:t>Virtual Residency Intro/</a:t>
            </a:r>
            <a:r>
              <a:rPr lang="en-US" dirty="0" err="1"/>
              <a:t>Intmd</a:t>
            </a:r>
            <a:r>
              <a:rPr lang="en-US" dirty="0"/>
              <a:t>/Adv Overview</a:t>
            </a:r>
          </a:p>
          <a:p>
            <a:pPr>
              <a:defRPr/>
            </a:pPr>
            <a:r>
              <a:rPr lang="en-US" dirty="0"/>
              <a:t>Virtual Residency Workshop 2021, Mon June 7 2021</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29</a:t>
            </a:fld>
            <a:endParaRPr lang="en-US"/>
          </a:p>
        </p:txBody>
      </p:sp>
    </p:spTree>
    <p:extLst>
      <p:ext uri="{BB962C8B-B14F-4D97-AF65-F5344CB8AC3E}">
        <p14:creationId xmlns:p14="http://schemas.microsoft.com/office/powerpoint/2010/main" val="100799628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Zoom Videoconferencing</a:t>
            </a:r>
          </a:p>
        </p:txBody>
      </p:sp>
      <p:sp>
        <p:nvSpPr>
          <p:cNvPr id="3" name="Content Placeholder 2"/>
          <p:cNvSpPr>
            <a:spLocks noGrp="1"/>
          </p:cNvSpPr>
          <p:nvPr>
            <p:ph idx="1"/>
          </p:nvPr>
        </p:nvSpPr>
        <p:spPr>
          <a:xfrm>
            <a:off x="609600" y="1194311"/>
            <a:ext cx="8174038" cy="4648200"/>
          </a:xfrm>
        </p:spPr>
        <p:txBody>
          <a:bodyPr/>
          <a:lstStyle/>
          <a:p>
            <a:r>
              <a:rPr lang="en-US" dirty="0"/>
              <a:t>Zoom is compatible with Windows, </a:t>
            </a:r>
            <a:r>
              <a:rPr lang="en-US" dirty="0" err="1"/>
              <a:t>MacOS</a:t>
            </a:r>
            <a:r>
              <a:rPr lang="en-US" dirty="0"/>
              <a:t>, Linux,           iOS and Android.</a:t>
            </a:r>
          </a:p>
          <a:p>
            <a:r>
              <a:rPr lang="en-US" dirty="0"/>
              <a:t>If you can’t use the Zoom app, you can use your phone for audio-only (but </a:t>
            </a:r>
            <a:r>
              <a:rPr lang="en-US" dirty="0" err="1"/>
              <a:t>video+audio</a:t>
            </a:r>
            <a:r>
              <a:rPr lang="en-US" dirty="0"/>
              <a:t> is better).</a:t>
            </a:r>
          </a:p>
          <a:p>
            <a:r>
              <a:rPr lang="en-US" dirty="0"/>
              <a:t>Slides will be posted on the workshop webpage,                   but we can’t guarantee that they’ll always be posted        before they’re used.</a:t>
            </a:r>
          </a:p>
          <a:p>
            <a:r>
              <a:rPr lang="en-US" dirty="0"/>
              <a:t>We hope to be able to post streaming video of all sessions after each session, but we don’t know how long the lag will be (probably hours, hopefully by the next day: auto-captioned).</a:t>
            </a:r>
          </a:p>
          <a:p>
            <a:r>
              <a:rPr lang="en-US" dirty="0"/>
              <a:t>Please </a:t>
            </a:r>
            <a:r>
              <a:rPr lang="en-US" b="1" u="sng" dirty="0"/>
              <a:t>MUTE YOURSELF</a:t>
            </a:r>
            <a:r>
              <a:rPr lang="en-US" dirty="0"/>
              <a:t> except when you're talking.</a:t>
            </a:r>
          </a:p>
          <a:p>
            <a:pPr marL="0" indent="0">
              <a:buNone/>
            </a:pPr>
            <a:r>
              <a:rPr lang="en-US" sz="1800" dirty="0">
                <a:hlinkClick r:id="rId3"/>
              </a:rPr>
              <a:t>http://www.oscer.ou.edu/virtualresidency2021/</a:t>
            </a:r>
            <a:r>
              <a:rPr lang="en-US" sz="1800" dirty="0"/>
              <a:t>         </a:t>
            </a:r>
            <a:r>
              <a:rPr lang="en-US" sz="1800" dirty="0">
                <a:hlinkClick r:id="rId4"/>
              </a:rPr>
              <a:t>virtualresidency2021@gmail.com</a:t>
            </a:r>
            <a:endParaRPr lang="en-US" sz="1800" dirty="0"/>
          </a:p>
          <a:p>
            <a:endParaRPr lang="en-US" dirty="0"/>
          </a:p>
        </p:txBody>
      </p:sp>
      <p:sp>
        <p:nvSpPr>
          <p:cNvPr id="4" name="Footer Placeholder 3"/>
          <p:cNvSpPr>
            <a:spLocks noGrp="1"/>
          </p:cNvSpPr>
          <p:nvPr>
            <p:ph type="ftr" sz="quarter" idx="10"/>
          </p:nvPr>
        </p:nvSpPr>
        <p:spPr/>
        <p:txBody>
          <a:bodyPr/>
          <a:lstStyle/>
          <a:p>
            <a:pPr>
              <a:defRPr/>
            </a:pPr>
            <a:r>
              <a:rPr lang="en-US" dirty="0"/>
              <a:t>Virtual Residency Intro/</a:t>
            </a:r>
            <a:r>
              <a:rPr lang="en-US" dirty="0" err="1"/>
              <a:t>Intmd</a:t>
            </a:r>
            <a:r>
              <a:rPr lang="en-US" dirty="0"/>
              <a:t>/Adv Overview</a:t>
            </a:r>
          </a:p>
          <a:p>
            <a:pPr>
              <a:defRPr/>
            </a:pPr>
            <a:r>
              <a:rPr lang="en-US" dirty="0"/>
              <a:t>Virtual Residency Workshop 2021, Mon June 7 2021</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3</a:t>
            </a:fld>
            <a:endParaRPr lang="en-US"/>
          </a:p>
        </p:txBody>
      </p:sp>
    </p:spTree>
    <p:extLst>
      <p:ext uri="{BB962C8B-B14F-4D97-AF65-F5344CB8AC3E}">
        <p14:creationId xmlns:p14="http://schemas.microsoft.com/office/powerpoint/2010/main" val="115798082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a:t>
            </a:r>
          </a:p>
        </p:txBody>
      </p:sp>
      <p:sp>
        <p:nvSpPr>
          <p:cNvPr id="3" name="Content Placeholder 2"/>
          <p:cNvSpPr>
            <a:spLocks noGrp="1"/>
          </p:cNvSpPr>
          <p:nvPr>
            <p:ph idx="1"/>
          </p:nvPr>
        </p:nvSpPr>
        <p:spPr>
          <a:xfrm>
            <a:off x="228600" y="1180528"/>
            <a:ext cx="8763000" cy="4686872"/>
          </a:xfrm>
        </p:spPr>
        <p:txBody>
          <a:bodyPr/>
          <a:lstStyle/>
          <a:p>
            <a:pPr>
              <a:spcBef>
                <a:spcPts val="300"/>
              </a:spcBef>
            </a:pPr>
            <a:r>
              <a:rPr lang="en-US" dirty="0"/>
              <a:t>In 2014, OU submitted a Campus CI Engineer proposal:</a:t>
            </a:r>
          </a:p>
          <a:p>
            <a:pPr lvl="1">
              <a:spcBef>
                <a:spcPts val="300"/>
              </a:spcBef>
            </a:pPr>
            <a:r>
              <a:rPr lang="en-US" dirty="0"/>
              <a:t>“A Model for Advanced Cyberinfrastructure Research and Education Facilitators”</a:t>
            </a:r>
          </a:p>
          <a:p>
            <a:pPr lvl="1">
              <a:spcBef>
                <a:spcPts val="300"/>
              </a:spcBef>
            </a:pPr>
            <a:r>
              <a:rPr lang="en-US" dirty="0"/>
              <a:t>$400K</a:t>
            </a:r>
          </a:p>
          <a:p>
            <a:pPr lvl="1">
              <a:spcBef>
                <a:spcPts val="300"/>
              </a:spcBef>
            </a:pPr>
            <a:r>
              <a:rPr lang="en-US" dirty="0"/>
              <a:t>Highlighted the relationship between OU and the ACI-REF project.</a:t>
            </a:r>
          </a:p>
          <a:p>
            <a:pPr>
              <a:spcBef>
                <a:spcPts val="300"/>
              </a:spcBef>
            </a:pPr>
            <a:r>
              <a:rPr lang="en-US" dirty="0"/>
              <a:t>We put Clemson’s Phase 1 PI on our External Advisory Committee.</a:t>
            </a:r>
          </a:p>
          <a:p>
            <a:pPr>
              <a:spcBef>
                <a:spcPts val="300"/>
              </a:spcBef>
            </a:pPr>
            <a:r>
              <a:rPr lang="en-US" dirty="0"/>
              <a:t>OU was the only institution that was all of:</a:t>
            </a:r>
          </a:p>
          <a:p>
            <a:pPr lvl="1">
              <a:spcBef>
                <a:spcPts val="300"/>
              </a:spcBef>
            </a:pPr>
            <a:r>
              <a:rPr lang="en-US" dirty="0"/>
              <a:t>Former ACI-REF Phase 1 (so already involved)</a:t>
            </a:r>
          </a:p>
          <a:p>
            <a:pPr lvl="1">
              <a:spcBef>
                <a:spcPts val="300"/>
              </a:spcBef>
            </a:pPr>
            <a:r>
              <a:rPr lang="en-US" dirty="0" err="1"/>
              <a:t>EPSCoR</a:t>
            </a:r>
            <a:r>
              <a:rPr lang="en-US" dirty="0"/>
              <a:t> (and was to have co-led the ACI-REF </a:t>
            </a:r>
            <a:r>
              <a:rPr lang="en-US" dirty="0" err="1"/>
              <a:t>EPSCoR</a:t>
            </a:r>
            <a:r>
              <a:rPr lang="en-US" dirty="0"/>
              <a:t> thrust)</a:t>
            </a:r>
          </a:p>
          <a:p>
            <a:pPr lvl="1">
              <a:spcBef>
                <a:spcPts val="300"/>
              </a:spcBef>
            </a:pPr>
            <a:r>
              <a:rPr lang="en-US" dirty="0"/>
              <a:t>CC* equipment awardee (so needed a Campus CI Engineer already)</a:t>
            </a:r>
          </a:p>
        </p:txBody>
      </p:sp>
      <p:sp>
        <p:nvSpPr>
          <p:cNvPr id="4" name="Footer Placeholder 3"/>
          <p:cNvSpPr>
            <a:spLocks noGrp="1"/>
          </p:cNvSpPr>
          <p:nvPr>
            <p:ph type="ftr" sz="quarter" idx="10"/>
          </p:nvPr>
        </p:nvSpPr>
        <p:spPr/>
        <p:txBody>
          <a:bodyPr/>
          <a:lstStyle/>
          <a:p>
            <a:pPr>
              <a:defRPr/>
            </a:pPr>
            <a:r>
              <a:rPr lang="en-US" dirty="0"/>
              <a:t>Virtual Residency Intro/</a:t>
            </a:r>
            <a:r>
              <a:rPr lang="en-US" dirty="0" err="1"/>
              <a:t>Intmd</a:t>
            </a:r>
            <a:r>
              <a:rPr lang="en-US" dirty="0"/>
              <a:t>/Adv Overview</a:t>
            </a:r>
          </a:p>
          <a:p>
            <a:pPr>
              <a:defRPr/>
            </a:pPr>
            <a:r>
              <a:rPr lang="en-US" dirty="0"/>
              <a:t>Virtual Residency Workshop 2021, Mon June 7 2021</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30</a:t>
            </a:fld>
            <a:endParaRPr lang="en-US"/>
          </a:p>
        </p:txBody>
      </p:sp>
    </p:spTree>
    <p:extLst>
      <p:ext uri="{BB962C8B-B14F-4D97-AF65-F5344CB8AC3E}">
        <p14:creationId xmlns:p14="http://schemas.microsoft.com/office/powerpoint/2010/main" val="149177035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a:xfrm>
            <a:off x="304800" y="1371600"/>
            <a:ext cx="8534400" cy="4648200"/>
          </a:xfrm>
        </p:spPr>
        <p:txBody>
          <a:bodyPr/>
          <a:lstStyle/>
          <a:p>
            <a:pPr lvl="0"/>
            <a:r>
              <a:rPr lang="en-US" sz="1850" u="sng" dirty="0"/>
              <a:t>Data-Intensive Research Facilitation</a:t>
            </a:r>
            <a:r>
              <a:rPr lang="en-US" sz="1850" dirty="0"/>
              <a:t>: Via Software Defined Networking (SDN) across OFFN, facilitate end-to-end management, by researchers, of high bandwidth/high performance data flows through a distributed hierarchy of open standards tools, providing researchers with a new layer of transparency into network transport at OU, among </a:t>
            </a:r>
            <a:r>
              <a:rPr lang="en-US" sz="1850" dirty="0" err="1"/>
              <a:t>OneOCII</a:t>
            </a:r>
            <a:r>
              <a:rPr lang="en-US" sz="1850" dirty="0"/>
              <a:t> institutions, and with ACI-REF members.</a:t>
            </a:r>
          </a:p>
          <a:p>
            <a:pPr lvl="0"/>
            <a:r>
              <a:rPr lang="en-US" sz="1850" u="sng" dirty="0"/>
              <a:t>Oklahoma ACI-REF project</a:t>
            </a:r>
            <a:r>
              <a:rPr lang="en-US" sz="1850" dirty="0"/>
              <a:t>: Lead and facilitate adoption of the ACI-REF approach across Oklahoma, leveraging extant and emerging capabilities within </a:t>
            </a:r>
            <a:r>
              <a:rPr lang="en-US" sz="1850" dirty="0" err="1"/>
              <a:t>OneOCII</a:t>
            </a:r>
            <a:r>
              <a:rPr lang="en-US" sz="1850" dirty="0"/>
              <a:t>.</a:t>
            </a:r>
          </a:p>
          <a:p>
            <a:pPr lvl="0"/>
            <a:r>
              <a:rPr lang="en-US" sz="1850" b="1" u="sng" dirty="0"/>
              <a:t>National training regime</a:t>
            </a:r>
            <a:r>
              <a:rPr lang="en-US" sz="1850" b="1" dirty="0"/>
              <a:t>: Provide a “virtual residency” program for      Campus CI Engineers and other ACI-REFs, open to not only CC*IIE awardees and ACI-REF members but </a:t>
            </a:r>
            <a:r>
              <a:rPr lang="en-US" sz="1850" b="1" u="sng" dirty="0">
                <a:effectLst>
                  <a:outerShdw blurRad="38100" dist="38100" dir="2700000" algn="tl">
                    <a:srgbClr val="000000">
                      <a:alpha val="43137"/>
                    </a:srgbClr>
                  </a:outerShdw>
                </a:effectLst>
              </a:rPr>
              <a:t>any institution that needs</a:t>
            </a:r>
            <a:r>
              <a:rPr lang="en-US" sz="1850" b="1" dirty="0"/>
              <a:t>.</a:t>
            </a:r>
          </a:p>
          <a:p>
            <a:pPr lvl="0"/>
            <a:r>
              <a:rPr lang="en-US" sz="1850" u="sng" dirty="0"/>
              <a:t>Research Experiences for Undergraduates (REU) Sites/Supplements</a:t>
            </a:r>
            <a:r>
              <a:rPr lang="en-US" sz="1850" dirty="0"/>
              <a:t>: Foster undergraduate research at OU via a culture of integrating REU sites and supplements into Science, Technology, Engineering &amp; Mathematics (STEM) research, including by all research themes on this proposed CC*IIE project.</a:t>
            </a:r>
          </a:p>
        </p:txBody>
      </p:sp>
      <p:sp>
        <p:nvSpPr>
          <p:cNvPr id="4" name="Footer Placeholder 3"/>
          <p:cNvSpPr>
            <a:spLocks noGrp="1"/>
          </p:cNvSpPr>
          <p:nvPr>
            <p:ph type="ftr" sz="quarter" idx="10"/>
          </p:nvPr>
        </p:nvSpPr>
        <p:spPr/>
        <p:txBody>
          <a:bodyPr/>
          <a:lstStyle/>
          <a:p>
            <a:pPr>
              <a:defRPr/>
            </a:pPr>
            <a:r>
              <a:rPr lang="en-US" dirty="0"/>
              <a:t>Virtual Residency Intro/</a:t>
            </a:r>
            <a:r>
              <a:rPr lang="en-US" dirty="0" err="1"/>
              <a:t>Intmd</a:t>
            </a:r>
            <a:r>
              <a:rPr lang="en-US" dirty="0"/>
              <a:t>/Adv Overview</a:t>
            </a:r>
          </a:p>
          <a:p>
            <a:pPr>
              <a:defRPr/>
            </a:pPr>
            <a:r>
              <a:rPr lang="en-US" dirty="0"/>
              <a:t>Virtual Residency Workshop 2021, Mon June 7 2021</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31</a:t>
            </a:fld>
            <a:endParaRPr lang="en-US"/>
          </a:p>
        </p:txBody>
      </p:sp>
    </p:spTree>
    <p:extLst>
      <p:ext uri="{BB962C8B-B14F-4D97-AF65-F5344CB8AC3E}">
        <p14:creationId xmlns:p14="http://schemas.microsoft.com/office/powerpoint/2010/main" val="15674279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Success!</a:t>
            </a:r>
          </a:p>
        </p:txBody>
      </p:sp>
      <p:sp>
        <p:nvSpPr>
          <p:cNvPr id="3" name="Content Placeholder 2"/>
          <p:cNvSpPr>
            <a:spLocks noGrp="1"/>
          </p:cNvSpPr>
          <p:nvPr>
            <p:ph idx="1"/>
          </p:nvPr>
        </p:nvSpPr>
        <p:spPr>
          <a:xfrm>
            <a:off x="609600" y="1262416"/>
            <a:ext cx="7924800" cy="4648200"/>
          </a:xfrm>
        </p:spPr>
        <p:txBody>
          <a:bodyPr/>
          <a:lstStyle/>
          <a:p>
            <a:pPr marL="0" indent="0">
              <a:buNone/>
            </a:pPr>
            <a:r>
              <a:rPr lang="en-US" dirty="0"/>
              <a:t>Reviewer comments</a:t>
            </a:r>
          </a:p>
          <a:p>
            <a:r>
              <a:rPr lang="en-US" dirty="0"/>
              <a:t>“This energetic, detailed and ambitious proposal from the University of Oklahoma deserves the highest priority for support. … There are </a:t>
            </a:r>
            <a:r>
              <a:rPr lang="en-US" b="1" u="sng" dirty="0"/>
              <a:t>no major weaknesses</a:t>
            </a:r>
            <a:r>
              <a:rPr lang="en-US" dirty="0"/>
              <a:t> in the proposal and many strengths. …”</a:t>
            </a:r>
          </a:p>
          <a:p>
            <a:r>
              <a:rPr lang="en-US" dirty="0"/>
              <a:t>“The broader impacts are nicely defined in terms of … the idea of a residency program …. A </a:t>
            </a:r>
            <a:r>
              <a:rPr lang="en-US" b="1" u="sng" dirty="0"/>
              <a:t>residency program</a:t>
            </a:r>
            <a:r>
              <a:rPr lang="en-US" dirty="0"/>
              <a:t> and enhancement of undergraduate research are strong enhancements to the proposal. …”</a:t>
            </a:r>
          </a:p>
          <a:p>
            <a:r>
              <a:rPr lang="en-US" dirty="0"/>
              <a:t>“This is one of the better proposals regarding … additional outreach via the budgeted </a:t>
            </a:r>
            <a:r>
              <a:rPr lang="en-US" b="1" u="sng" dirty="0"/>
              <a:t>virtual residency program</a:t>
            </a:r>
            <a:r>
              <a:rPr lang="en-US" dirty="0"/>
              <a:t>. …”</a:t>
            </a:r>
          </a:p>
          <a:p>
            <a:pPr marL="0" indent="0">
              <a:buNone/>
            </a:pPr>
            <a:r>
              <a:rPr lang="en-US" dirty="0"/>
              <a:t>[Emphasis added.]</a:t>
            </a:r>
          </a:p>
        </p:txBody>
      </p:sp>
      <p:sp>
        <p:nvSpPr>
          <p:cNvPr id="4" name="Footer Placeholder 3"/>
          <p:cNvSpPr>
            <a:spLocks noGrp="1"/>
          </p:cNvSpPr>
          <p:nvPr>
            <p:ph type="ftr" sz="quarter" idx="10"/>
          </p:nvPr>
        </p:nvSpPr>
        <p:spPr/>
        <p:txBody>
          <a:bodyPr/>
          <a:lstStyle/>
          <a:p>
            <a:pPr>
              <a:defRPr/>
            </a:pPr>
            <a:r>
              <a:rPr lang="en-US" dirty="0"/>
              <a:t>Virtual Residency Intro/</a:t>
            </a:r>
            <a:r>
              <a:rPr lang="en-US" dirty="0" err="1"/>
              <a:t>Intmd</a:t>
            </a:r>
            <a:r>
              <a:rPr lang="en-US" dirty="0"/>
              <a:t>/Adv Overview</a:t>
            </a:r>
          </a:p>
          <a:p>
            <a:pPr>
              <a:defRPr/>
            </a:pPr>
            <a:r>
              <a:rPr lang="en-US" dirty="0"/>
              <a:t>Virtual Residency Workshop 2021, Mon June 7 2021</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32</a:t>
            </a:fld>
            <a:endParaRPr lang="en-US"/>
          </a:p>
        </p:txBody>
      </p:sp>
    </p:spTree>
    <p:extLst>
      <p:ext uri="{BB962C8B-B14F-4D97-AF65-F5344CB8AC3E}">
        <p14:creationId xmlns:p14="http://schemas.microsoft.com/office/powerpoint/2010/main" val="258699797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 More Success!</a:t>
            </a:r>
          </a:p>
        </p:txBody>
      </p:sp>
      <p:sp>
        <p:nvSpPr>
          <p:cNvPr id="3" name="Content Placeholder 2"/>
          <p:cNvSpPr>
            <a:spLocks noGrp="1"/>
          </p:cNvSpPr>
          <p:nvPr>
            <p:ph idx="1"/>
          </p:nvPr>
        </p:nvSpPr>
        <p:spPr>
          <a:xfrm>
            <a:off x="152400" y="1251019"/>
            <a:ext cx="8839200" cy="4648200"/>
          </a:xfrm>
        </p:spPr>
        <p:txBody>
          <a:bodyPr/>
          <a:lstStyle/>
          <a:p>
            <a:pPr marL="0" indent="0">
              <a:spcBef>
                <a:spcPts val="0"/>
              </a:spcBef>
              <a:buNone/>
            </a:pPr>
            <a:r>
              <a:rPr lang="en-US" dirty="0"/>
              <a:t>From a review from the Clemson-led Research Coordination Network grant that created the Campus Research Computing Consortium (</a:t>
            </a:r>
            <a:r>
              <a:rPr lang="en-US" dirty="0" err="1"/>
              <a:t>CaRCC</a:t>
            </a:r>
            <a:r>
              <a:rPr lang="en-US" dirty="0"/>
              <a:t>), regarding broader impacts:</a:t>
            </a:r>
          </a:p>
          <a:p>
            <a:pPr>
              <a:spcBef>
                <a:spcPts val="0"/>
              </a:spcBef>
            </a:pPr>
            <a:r>
              <a:rPr lang="en-US" dirty="0"/>
              <a:t>“The </a:t>
            </a:r>
            <a:r>
              <a:rPr lang="en-US" b="1" u="sng" dirty="0"/>
              <a:t>ACI-REF virtual residency</a:t>
            </a:r>
            <a:r>
              <a:rPr lang="en-US" dirty="0"/>
              <a:t> held at OU Supercomputing Center may be … notable … (the web site’s description of the workshop looked outstanding) – assuming it was available to          a broader community and not just the [Phase 1] awardees.”</a:t>
            </a:r>
          </a:p>
          <a:p>
            <a:pPr lvl="1">
              <a:spcBef>
                <a:spcPts val="0"/>
              </a:spcBef>
            </a:pPr>
            <a:r>
              <a:rPr lang="en-US" sz="1350" dirty="0"/>
              <a:t>2015:   49 of   50 participants (</a:t>
            </a:r>
            <a:r>
              <a:rPr lang="en-US" sz="1350" b="1" dirty="0"/>
              <a:t>98%</a:t>
            </a:r>
            <a:r>
              <a:rPr lang="en-US" sz="1350" dirty="0"/>
              <a:t>), from   37 of   38 institutions (</a:t>
            </a:r>
            <a:r>
              <a:rPr lang="en-US" sz="1350" b="1" dirty="0"/>
              <a:t>97%</a:t>
            </a:r>
            <a:r>
              <a:rPr lang="en-US" sz="1350" dirty="0"/>
              <a:t>), were “not just the [Phase 1] awardees.”</a:t>
            </a:r>
          </a:p>
          <a:p>
            <a:pPr lvl="1">
              <a:spcBef>
                <a:spcPts val="0"/>
              </a:spcBef>
            </a:pPr>
            <a:r>
              <a:rPr lang="en-US" sz="1350" dirty="0"/>
              <a:t>2016:   90 of   99 participants (</a:t>
            </a:r>
            <a:r>
              <a:rPr lang="en-US" sz="1350" b="1" dirty="0"/>
              <a:t>91%</a:t>
            </a:r>
            <a:r>
              <a:rPr lang="en-US" sz="1350" dirty="0"/>
              <a:t>), from   60 of   66 institutions (</a:t>
            </a:r>
            <a:r>
              <a:rPr lang="en-US" sz="1350" b="1" dirty="0"/>
              <a:t>91%</a:t>
            </a:r>
            <a:r>
              <a:rPr lang="en-US" sz="1350" dirty="0"/>
              <a:t>), were “not just the [Phase 1] awardees.”</a:t>
            </a:r>
          </a:p>
          <a:p>
            <a:pPr lvl="1">
              <a:spcBef>
                <a:spcPts val="0"/>
              </a:spcBef>
            </a:pPr>
            <a:r>
              <a:rPr lang="en-US" sz="1350" dirty="0"/>
              <a:t>2017: 186 of 196 participants (</a:t>
            </a:r>
            <a:r>
              <a:rPr lang="en-US" sz="1350" b="1" dirty="0"/>
              <a:t>95%</a:t>
            </a:r>
            <a:r>
              <a:rPr lang="en-US" sz="1350" dirty="0"/>
              <a:t>), from 128 of 134 institutions (</a:t>
            </a:r>
            <a:r>
              <a:rPr lang="en-US" sz="1350" b="1" dirty="0"/>
              <a:t>96%</a:t>
            </a:r>
            <a:r>
              <a:rPr lang="en-US" sz="1350" dirty="0"/>
              <a:t>), were “not just the [Phase 1] awardees.”</a:t>
            </a:r>
          </a:p>
          <a:p>
            <a:pPr lvl="1">
              <a:spcBef>
                <a:spcPts val="0"/>
              </a:spcBef>
            </a:pPr>
            <a:r>
              <a:rPr lang="en-US" sz="1350" dirty="0"/>
              <a:t>2018: 210 of 216 participants (</a:t>
            </a:r>
            <a:r>
              <a:rPr lang="en-US" sz="1350" b="1" dirty="0"/>
              <a:t>97%</a:t>
            </a:r>
            <a:r>
              <a:rPr lang="en-US" sz="1350" dirty="0"/>
              <a:t>), from 144 of 147 institutions (</a:t>
            </a:r>
            <a:r>
              <a:rPr lang="en-US" sz="1350" b="1" dirty="0"/>
              <a:t>98%</a:t>
            </a:r>
            <a:r>
              <a:rPr lang="en-US" sz="1350" dirty="0"/>
              <a:t>), were “not just the [Phase 1] awardees.”</a:t>
            </a:r>
          </a:p>
          <a:p>
            <a:pPr lvl="1">
              <a:spcBef>
                <a:spcPts val="0"/>
              </a:spcBef>
            </a:pPr>
            <a:r>
              <a:rPr lang="en-US" sz="1350" dirty="0"/>
              <a:t>2019: 249 of 254 participants (</a:t>
            </a:r>
            <a:r>
              <a:rPr lang="en-US" sz="1350" b="1" dirty="0"/>
              <a:t>98%</a:t>
            </a:r>
            <a:r>
              <a:rPr lang="en-US" sz="1350" dirty="0"/>
              <a:t>), from 161 of 164 institutions (</a:t>
            </a:r>
            <a:r>
              <a:rPr lang="en-US" sz="1350" b="1" dirty="0"/>
              <a:t>98%</a:t>
            </a:r>
            <a:r>
              <a:rPr lang="en-US" sz="1350" dirty="0"/>
              <a:t>), were “not just the [Phase 1] awardees.”</a:t>
            </a:r>
          </a:p>
          <a:p>
            <a:pPr lvl="1">
              <a:spcBef>
                <a:spcPts val="0"/>
              </a:spcBef>
            </a:pPr>
            <a:r>
              <a:rPr lang="en-US" sz="1350" dirty="0"/>
              <a:t>2020: 400 of 430 participants (</a:t>
            </a:r>
            <a:r>
              <a:rPr lang="en-US" sz="1350" b="1" dirty="0"/>
              <a:t>93%</a:t>
            </a:r>
            <a:r>
              <a:rPr lang="en-US" sz="1350" dirty="0"/>
              <a:t>), from 219 of 225 institutions (</a:t>
            </a:r>
            <a:r>
              <a:rPr lang="en-US" sz="1350" b="1" dirty="0"/>
              <a:t>97%</a:t>
            </a:r>
            <a:r>
              <a:rPr lang="en-US" sz="1350" dirty="0"/>
              <a:t>), were “not just the [Phase 1] awardees.”</a:t>
            </a:r>
          </a:p>
        </p:txBody>
      </p:sp>
      <p:sp>
        <p:nvSpPr>
          <p:cNvPr id="4" name="Footer Placeholder 3"/>
          <p:cNvSpPr>
            <a:spLocks noGrp="1"/>
          </p:cNvSpPr>
          <p:nvPr>
            <p:ph type="ftr" sz="quarter" idx="10"/>
          </p:nvPr>
        </p:nvSpPr>
        <p:spPr/>
        <p:txBody>
          <a:bodyPr/>
          <a:lstStyle/>
          <a:p>
            <a:pPr>
              <a:defRPr/>
            </a:pPr>
            <a:r>
              <a:rPr lang="en-US" dirty="0"/>
              <a:t>Virtual Residency Intro/</a:t>
            </a:r>
            <a:r>
              <a:rPr lang="en-US" dirty="0" err="1"/>
              <a:t>Intmd</a:t>
            </a:r>
            <a:r>
              <a:rPr lang="en-US" dirty="0"/>
              <a:t>/Adv Overview</a:t>
            </a:r>
          </a:p>
          <a:p>
            <a:pPr>
              <a:defRPr/>
            </a:pPr>
            <a:r>
              <a:rPr lang="en-US" dirty="0"/>
              <a:t>Virtual Residency Workshop 2021, Mon June 7 2021</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33</a:t>
            </a:fld>
            <a:endParaRPr lang="en-US"/>
          </a:p>
        </p:txBody>
      </p:sp>
    </p:spTree>
    <p:extLst>
      <p:ext uri="{BB962C8B-B14F-4D97-AF65-F5344CB8AC3E}">
        <p14:creationId xmlns:p14="http://schemas.microsoft.com/office/powerpoint/2010/main" val="261111821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724607"/>
            <a:ext cx="7772400" cy="2362200"/>
          </a:xfrm>
        </p:spPr>
        <p:txBody>
          <a:bodyPr>
            <a:noAutofit/>
          </a:bodyPr>
          <a:lstStyle/>
          <a:p>
            <a:r>
              <a:rPr lang="en-US" sz="5000" dirty="0">
                <a:solidFill>
                  <a:schemeClr val="tx1"/>
                </a:solidFill>
                <a:latin typeface="Arial Black" panose="020B0A04020102020204" pitchFamily="34" charset="0"/>
              </a:rPr>
              <a:t>Why Enterprise IT Approaches to Training Won’t Work</a:t>
            </a:r>
            <a:br>
              <a:rPr lang="en-US" sz="5000" dirty="0">
                <a:solidFill>
                  <a:schemeClr val="tx1"/>
                </a:solidFill>
                <a:latin typeface="Arial Black" panose="020B0A04020102020204" pitchFamily="34" charset="0"/>
              </a:rPr>
            </a:br>
            <a:r>
              <a:rPr lang="en-US" sz="5000" dirty="0">
                <a:solidFill>
                  <a:schemeClr val="tx1"/>
                </a:solidFill>
                <a:latin typeface="Arial Black" panose="020B0A04020102020204" pitchFamily="34" charset="0"/>
              </a:rPr>
              <a:t>for CI Professionals</a:t>
            </a:r>
          </a:p>
        </p:txBody>
      </p:sp>
    </p:spTree>
    <p:extLst>
      <p:ext uri="{BB962C8B-B14F-4D97-AF65-F5344CB8AC3E}">
        <p14:creationId xmlns:p14="http://schemas.microsoft.com/office/powerpoint/2010/main" val="193625254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45F1B-F9E1-4F0D-BCA2-BD3E17ED6001}"/>
              </a:ext>
            </a:extLst>
          </p:cNvPr>
          <p:cNvSpPr>
            <a:spLocks noGrp="1"/>
          </p:cNvSpPr>
          <p:nvPr>
            <p:ph type="title"/>
          </p:nvPr>
        </p:nvSpPr>
        <p:spPr/>
        <p:txBody>
          <a:bodyPr/>
          <a:lstStyle/>
          <a:p>
            <a:r>
              <a:rPr lang="en-US" sz="3950" dirty="0"/>
              <a:t>Enterprise IT Training Won’t Work</a:t>
            </a:r>
          </a:p>
        </p:txBody>
      </p:sp>
      <p:sp>
        <p:nvSpPr>
          <p:cNvPr id="3" name="Content Placeholder 2">
            <a:extLst>
              <a:ext uri="{FF2B5EF4-FFF2-40B4-BE49-F238E27FC236}">
                <a16:creationId xmlns:a16="http://schemas.microsoft.com/office/drawing/2014/main" id="{FA4EC710-29F1-404E-A11C-68D8F9BEF595}"/>
              </a:ext>
            </a:extLst>
          </p:cNvPr>
          <p:cNvSpPr>
            <a:spLocks noGrp="1"/>
          </p:cNvSpPr>
          <p:nvPr>
            <p:ph idx="1"/>
          </p:nvPr>
        </p:nvSpPr>
        <p:spPr>
          <a:xfrm>
            <a:off x="609600" y="1135930"/>
            <a:ext cx="8174038" cy="4648200"/>
          </a:xfrm>
        </p:spPr>
        <p:txBody>
          <a:bodyPr/>
          <a:lstStyle/>
          <a:p>
            <a:pPr>
              <a:spcBef>
                <a:spcPts val="100"/>
              </a:spcBef>
            </a:pPr>
            <a:r>
              <a:rPr lang="en-US" b="1" u="sng" dirty="0"/>
              <a:t>Enterprise IT</a:t>
            </a:r>
            <a:r>
              <a:rPr lang="en-US" dirty="0"/>
              <a:t>: Millions of professionals</a:t>
            </a:r>
          </a:p>
          <a:p>
            <a:pPr marL="0" indent="0">
              <a:spcBef>
                <a:spcPts val="100"/>
              </a:spcBef>
              <a:buNone/>
            </a:pPr>
            <a:r>
              <a:rPr lang="en-US" dirty="0"/>
              <a:t>	1970: 450K (0.6% of US civilian workforce)</a:t>
            </a:r>
          </a:p>
          <a:p>
            <a:pPr marL="0" indent="0">
              <a:spcBef>
                <a:spcPts val="100"/>
              </a:spcBef>
              <a:buNone/>
            </a:pPr>
            <a:r>
              <a:rPr lang="en-US" dirty="0"/>
              <a:t>	2014: 4.6M (2.9%)</a:t>
            </a:r>
          </a:p>
          <a:p>
            <a:pPr lvl="2">
              <a:spcBef>
                <a:spcPts val="100"/>
              </a:spcBef>
            </a:pPr>
            <a:r>
              <a:rPr lang="en-US" dirty="0"/>
              <a:t>Compound Annual Growth Rate: 5.3% (doubles every 13 years)</a:t>
            </a:r>
          </a:p>
          <a:p>
            <a:pPr lvl="1">
              <a:spcBef>
                <a:spcPts val="100"/>
              </a:spcBef>
            </a:pPr>
            <a:r>
              <a:rPr lang="en-US" dirty="0"/>
              <a:t>Degree programs (AS, BS, MS, PhD, certificates)</a:t>
            </a:r>
          </a:p>
          <a:p>
            <a:pPr lvl="1">
              <a:spcBef>
                <a:spcPts val="100"/>
              </a:spcBef>
            </a:pPr>
            <a:r>
              <a:rPr lang="en-US" dirty="0"/>
              <a:t>Certifications (e.g., CISSP, RHCE, MCSE, </a:t>
            </a:r>
            <a:r>
              <a:rPr lang="en-US" dirty="0" err="1"/>
              <a:t>etc</a:t>
            </a:r>
            <a:r>
              <a:rPr lang="en-US" dirty="0"/>
              <a:t>)</a:t>
            </a:r>
          </a:p>
          <a:p>
            <a:pPr lvl="1">
              <a:spcBef>
                <a:spcPts val="100"/>
              </a:spcBef>
            </a:pPr>
            <a:r>
              <a:rPr lang="en-US" dirty="0"/>
              <a:t>Enormous resources devoted to constantly updating skills</a:t>
            </a:r>
          </a:p>
          <a:p>
            <a:pPr lvl="1">
              <a:spcBef>
                <a:spcPts val="100"/>
              </a:spcBef>
            </a:pPr>
            <a:r>
              <a:rPr lang="en-US" b="1" u="sng" dirty="0"/>
              <a:t>NOTE</a:t>
            </a:r>
            <a:r>
              <a:rPr lang="en-US" dirty="0"/>
              <a:t>: This </a:t>
            </a:r>
            <a:r>
              <a:rPr lang="en-US" b="1" u="sng" dirty="0"/>
              <a:t>DOESN’T</a:t>
            </a:r>
            <a:r>
              <a:rPr lang="en-US" dirty="0"/>
              <a:t> take into account the explosion of   data science degree programs in the late 2010s.</a:t>
            </a:r>
          </a:p>
          <a:p>
            <a:pPr>
              <a:spcBef>
                <a:spcPts val="100"/>
              </a:spcBef>
            </a:pPr>
            <a:r>
              <a:rPr lang="en-US" b="1" u="sng" dirty="0"/>
              <a:t>Research Computing</a:t>
            </a:r>
            <a:r>
              <a:rPr lang="en-US" dirty="0"/>
              <a:t>: Thousands of professionals</a:t>
            </a:r>
          </a:p>
          <a:p>
            <a:pPr lvl="1">
              <a:spcBef>
                <a:spcPts val="100"/>
              </a:spcBef>
            </a:pPr>
            <a:r>
              <a:rPr lang="en-US" dirty="0"/>
              <a:t>No degree programs</a:t>
            </a:r>
          </a:p>
          <a:p>
            <a:pPr lvl="1">
              <a:spcBef>
                <a:spcPts val="100"/>
              </a:spcBef>
            </a:pPr>
            <a:r>
              <a:rPr lang="en-US" dirty="0"/>
              <a:t>No certifications</a:t>
            </a:r>
          </a:p>
          <a:p>
            <a:pPr lvl="1">
              <a:spcBef>
                <a:spcPts val="100"/>
              </a:spcBef>
            </a:pPr>
            <a:r>
              <a:rPr lang="en-US" dirty="0"/>
              <a:t>Minimal resources for updating skills</a:t>
            </a:r>
          </a:p>
          <a:p>
            <a:pPr lvl="1">
              <a:spcBef>
                <a:spcPts val="100"/>
              </a:spcBef>
            </a:pPr>
            <a:r>
              <a:rPr lang="en-US" dirty="0"/>
              <a:t>Therefore, informal education is our best bet – like this!</a:t>
            </a:r>
          </a:p>
        </p:txBody>
      </p:sp>
      <p:sp>
        <p:nvSpPr>
          <p:cNvPr id="4" name="Footer Placeholder 3">
            <a:extLst>
              <a:ext uri="{FF2B5EF4-FFF2-40B4-BE49-F238E27FC236}">
                <a16:creationId xmlns:a16="http://schemas.microsoft.com/office/drawing/2014/main" id="{CEA081F2-49DD-4465-BCDD-00C27316AD61}"/>
              </a:ext>
            </a:extLst>
          </p:cNvPr>
          <p:cNvSpPr>
            <a:spLocks noGrp="1"/>
          </p:cNvSpPr>
          <p:nvPr>
            <p:ph type="ftr" sz="quarter" idx="10"/>
          </p:nvPr>
        </p:nvSpPr>
        <p:spPr/>
        <p:txBody>
          <a:bodyPr/>
          <a:lstStyle/>
          <a:p>
            <a:pPr>
              <a:defRPr/>
            </a:pPr>
            <a:r>
              <a:rPr lang="en-US" dirty="0"/>
              <a:t>Virtual Residency Intro/</a:t>
            </a:r>
            <a:r>
              <a:rPr lang="en-US" dirty="0" err="1"/>
              <a:t>Intmd</a:t>
            </a:r>
            <a:r>
              <a:rPr lang="en-US" dirty="0"/>
              <a:t>/Adv Overview</a:t>
            </a:r>
          </a:p>
          <a:p>
            <a:pPr>
              <a:defRPr/>
            </a:pPr>
            <a:r>
              <a:rPr lang="en-US" dirty="0"/>
              <a:t>Virtual Residency Workshop 2021, Mon June 7 2021</a:t>
            </a:r>
          </a:p>
        </p:txBody>
      </p:sp>
      <p:sp>
        <p:nvSpPr>
          <p:cNvPr id="5" name="Slide Number Placeholder 4">
            <a:extLst>
              <a:ext uri="{FF2B5EF4-FFF2-40B4-BE49-F238E27FC236}">
                <a16:creationId xmlns:a16="http://schemas.microsoft.com/office/drawing/2014/main" id="{0CD434CC-59CD-4CA4-BAFD-C53FB7DA52DC}"/>
              </a:ext>
            </a:extLst>
          </p:cNvPr>
          <p:cNvSpPr>
            <a:spLocks noGrp="1"/>
          </p:cNvSpPr>
          <p:nvPr>
            <p:ph type="sldNum" sz="quarter" idx="11"/>
          </p:nvPr>
        </p:nvSpPr>
        <p:spPr/>
        <p:txBody>
          <a:bodyPr/>
          <a:lstStyle/>
          <a:p>
            <a:pPr>
              <a:defRPr/>
            </a:pPr>
            <a:fld id="{DAFF6522-D39A-4EFB-9FD2-0F43165FD2EE}" type="slidenum">
              <a:rPr lang="en-US" smtClean="0"/>
              <a:pPr>
                <a:defRPr/>
              </a:pPr>
              <a:t>35</a:t>
            </a:fld>
            <a:endParaRPr lang="en-US"/>
          </a:p>
        </p:txBody>
      </p:sp>
      <p:sp>
        <p:nvSpPr>
          <p:cNvPr id="6" name="TextBox 5">
            <a:extLst>
              <a:ext uri="{FF2B5EF4-FFF2-40B4-BE49-F238E27FC236}">
                <a16:creationId xmlns:a16="http://schemas.microsoft.com/office/drawing/2014/main" id="{0A7ADDAF-3F33-4F68-AF3F-D6D2F9A181F6}"/>
              </a:ext>
            </a:extLst>
          </p:cNvPr>
          <p:cNvSpPr txBox="1"/>
          <p:nvPr/>
        </p:nvSpPr>
        <p:spPr>
          <a:xfrm>
            <a:off x="3934619" y="2029119"/>
            <a:ext cx="4724400" cy="246221"/>
          </a:xfrm>
          <a:prstGeom prst="rect">
            <a:avLst/>
          </a:prstGeom>
          <a:noFill/>
        </p:spPr>
        <p:txBody>
          <a:bodyPr wrap="square" rtlCol="0">
            <a:spAutoFit/>
          </a:bodyPr>
          <a:lstStyle/>
          <a:p>
            <a:pPr algn="l"/>
            <a:r>
              <a:rPr lang="en-US" sz="1000" dirty="0">
                <a:hlinkClick r:id="rId2"/>
              </a:rPr>
              <a:t>https://www.census.gov/content/dam/Census/library/publications/2016/acs/acs-35.pdf</a:t>
            </a:r>
            <a:endParaRPr lang="en-US" sz="1000" dirty="0"/>
          </a:p>
        </p:txBody>
      </p:sp>
    </p:spTree>
    <p:extLst>
      <p:ext uri="{BB962C8B-B14F-4D97-AF65-F5344CB8AC3E}">
        <p14:creationId xmlns:p14="http://schemas.microsoft.com/office/powerpoint/2010/main" val="350281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156619"/>
            <a:ext cx="7772400" cy="2491581"/>
          </a:xfrm>
        </p:spPr>
        <p:txBody>
          <a:bodyPr>
            <a:normAutofit/>
          </a:bodyPr>
          <a:lstStyle/>
          <a:p>
            <a:pPr algn="ctr"/>
            <a:r>
              <a:rPr lang="en-US" sz="5000" dirty="0">
                <a:solidFill>
                  <a:schemeClr val="tx1"/>
                </a:solidFill>
                <a:latin typeface="Arial Black" panose="020B0A04020102020204" pitchFamily="34" charset="0"/>
              </a:rPr>
              <a:t>Virtual Residency</a:t>
            </a:r>
          </a:p>
          <a:p>
            <a:pPr algn="ctr"/>
            <a:endParaRPr lang="en-US" sz="500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4164438612"/>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Virtual Residency: What?</a:t>
            </a:r>
          </a:p>
        </p:txBody>
      </p:sp>
      <p:sp>
        <p:nvSpPr>
          <p:cNvPr id="3" name="Content Placeholder 2"/>
          <p:cNvSpPr>
            <a:spLocks noGrp="1"/>
          </p:cNvSpPr>
          <p:nvPr>
            <p:ph idx="1"/>
          </p:nvPr>
        </p:nvSpPr>
        <p:spPr/>
        <p:txBody>
          <a:bodyPr/>
          <a:lstStyle/>
          <a:p>
            <a:r>
              <a:rPr lang="en-US" dirty="0"/>
              <a:t>We teach pre-service and in-service CI Facilitators                                      how to do (or do better)                                             Research Computing Facilitation.</a:t>
            </a:r>
          </a:p>
          <a:p>
            <a:r>
              <a:rPr lang="en-US" dirty="0"/>
              <a:t>But then we have a hidden secret agenda ….</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37</a:t>
            </a:fld>
            <a:endParaRPr lang="en-US"/>
          </a:p>
        </p:txBody>
      </p:sp>
      <p:sp>
        <p:nvSpPr>
          <p:cNvPr id="7" name="Footer Placeholder 3"/>
          <p:cNvSpPr>
            <a:spLocks noGrp="1"/>
          </p:cNvSpPr>
          <p:nvPr>
            <p:ph type="ftr" sz="quarter" idx="10"/>
          </p:nvPr>
        </p:nvSpPr>
        <p:spPr>
          <a:xfrm>
            <a:off x="2633663" y="6172200"/>
            <a:ext cx="3995737" cy="457200"/>
          </a:xfrm>
        </p:spPr>
        <p:txBody>
          <a:bodyPr/>
          <a:lstStyle/>
          <a:p>
            <a:pPr>
              <a:defRPr/>
            </a:pPr>
            <a:r>
              <a:rPr lang="en-US" dirty="0"/>
              <a:t>Virtual Residency Intro/</a:t>
            </a:r>
            <a:r>
              <a:rPr lang="en-US" dirty="0" err="1"/>
              <a:t>Intmd</a:t>
            </a:r>
            <a:r>
              <a:rPr lang="en-US" dirty="0"/>
              <a:t>/Adv Overview</a:t>
            </a:r>
          </a:p>
          <a:p>
            <a:pPr>
              <a:defRPr/>
            </a:pPr>
            <a:r>
              <a:rPr lang="en-US" dirty="0"/>
              <a:t>Virtual Residency Workshop 2021, Mon June 7 2021</a:t>
            </a:r>
          </a:p>
        </p:txBody>
      </p:sp>
    </p:spTree>
    <p:extLst>
      <p:ext uri="{BB962C8B-B14F-4D97-AF65-F5344CB8AC3E}">
        <p14:creationId xmlns:p14="http://schemas.microsoft.com/office/powerpoint/2010/main" val="303342017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Virtual Residency: How?</a:t>
            </a:r>
          </a:p>
        </p:txBody>
      </p:sp>
      <p:sp>
        <p:nvSpPr>
          <p:cNvPr id="3" name="Content Placeholder 2"/>
          <p:cNvSpPr>
            <a:spLocks noGrp="1"/>
          </p:cNvSpPr>
          <p:nvPr>
            <p:ph idx="1"/>
          </p:nvPr>
        </p:nvSpPr>
        <p:spPr>
          <a:xfrm>
            <a:off x="304800" y="1270000"/>
            <a:ext cx="8382000" cy="4648200"/>
          </a:xfrm>
        </p:spPr>
        <p:txBody>
          <a:bodyPr/>
          <a:lstStyle/>
          <a:p>
            <a:r>
              <a:rPr lang="en-US" dirty="0"/>
              <a:t>Annual weeklong summer workshop (since 2015)</a:t>
            </a:r>
          </a:p>
          <a:p>
            <a:pPr lvl="1"/>
            <a:r>
              <a:rPr lang="en-US" dirty="0"/>
              <a:t>U California System has run its own targeted workshop based on our introductory workshop, in spring 2017 and spring 2018.</a:t>
            </a:r>
          </a:p>
          <a:p>
            <a:r>
              <a:rPr lang="en-US" dirty="0"/>
              <a:t>Virtual Residency workshop planning calls</a:t>
            </a:r>
          </a:p>
          <a:p>
            <a:r>
              <a:rPr lang="en-US" dirty="0"/>
              <a:t>Annual meeting at the SC supercomputing conference</a:t>
            </a:r>
          </a:p>
          <a:p>
            <a:r>
              <a:rPr lang="en-US" dirty="0"/>
              <a:t>2017-18, 18-19, 19-20, 20-21: Grant Proposal Writing Apprenticeship (2021 proposal still pending)</a:t>
            </a:r>
          </a:p>
          <a:p>
            <a:r>
              <a:rPr lang="en-US" dirty="0"/>
              <a:t>2018-19, 19-20, 20-21: Paper Writing Apprenticeship                       (PEARC’19 and PEARC’20 papers published,             PEARC’21 paper to appear)</a:t>
            </a:r>
          </a:p>
          <a:p>
            <a:pPr marL="0" indent="0">
              <a:buNone/>
            </a:pPr>
            <a:r>
              <a:rPr lang="en-US" dirty="0"/>
              <a:t>Before the Virtual Residency,                                                        </a:t>
            </a:r>
            <a:r>
              <a:rPr lang="en-US" b="1" u="sng" dirty="0"/>
              <a:t>no one had ever been dumb enough to try to teach this stuff.</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38</a:t>
            </a:fld>
            <a:endParaRPr lang="en-US"/>
          </a:p>
        </p:txBody>
      </p:sp>
      <p:sp>
        <p:nvSpPr>
          <p:cNvPr id="7" name="Footer Placeholder 3"/>
          <p:cNvSpPr>
            <a:spLocks noGrp="1"/>
          </p:cNvSpPr>
          <p:nvPr>
            <p:ph type="ftr" sz="quarter" idx="10"/>
          </p:nvPr>
        </p:nvSpPr>
        <p:spPr>
          <a:xfrm>
            <a:off x="2633663" y="6172200"/>
            <a:ext cx="3995737" cy="457200"/>
          </a:xfrm>
        </p:spPr>
        <p:txBody>
          <a:bodyPr/>
          <a:lstStyle/>
          <a:p>
            <a:pPr>
              <a:defRPr/>
            </a:pPr>
            <a:r>
              <a:rPr lang="en-US" dirty="0"/>
              <a:t>Virtual Residency Intro/</a:t>
            </a:r>
            <a:r>
              <a:rPr lang="en-US" dirty="0" err="1"/>
              <a:t>Intmd</a:t>
            </a:r>
            <a:r>
              <a:rPr lang="en-US" dirty="0"/>
              <a:t>/Adv Overview</a:t>
            </a:r>
          </a:p>
          <a:p>
            <a:pPr>
              <a:defRPr/>
            </a:pPr>
            <a:r>
              <a:rPr lang="en-US" dirty="0"/>
              <a:t>Virtual Residency Workshop 2021, Mon June 7 2021</a:t>
            </a:r>
          </a:p>
        </p:txBody>
      </p:sp>
    </p:spTree>
    <p:extLst>
      <p:ext uri="{BB962C8B-B14F-4D97-AF65-F5344CB8AC3E}">
        <p14:creationId xmlns:p14="http://schemas.microsoft.com/office/powerpoint/2010/main" val="3836809265"/>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Virtual Residency: Why?</a:t>
            </a:r>
          </a:p>
        </p:txBody>
      </p:sp>
      <p:sp>
        <p:nvSpPr>
          <p:cNvPr id="3" name="Content Placeholder 2"/>
          <p:cNvSpPr>
            <a:spLocks noGrp="1"/>
          </p:cNvSpPr>
          <p:nvPr>
            <p:ph idx="1"/>
          </p:nvPr>
        </p:nvSpPr>
        <p:spPr>
          <a:xfrm>
            <a:off x="304800" y="1235120"/>
            <a:ext cx="8229600" cy="4648200"/>
          </a:xfrm>
        </p:spPr>
        <p:txBody>
          <a:bodyPr/>
          <a:lstStyle/>
          <a:p>
            <a:r>
              <a:rPr lang="en-US" dirty="0"/>
              <a:t>CI Facilitators have strong experience within their discipline (often non-CS).</a:t>
            </a:r>
          </a:p>
          <a:p>
            <a:r>
              <a:rPr lang="en-US" dirty="0"/>
              <a:t>Most CI Facilitators (and other CI pros) haven’t been faculty.</a:t>
            </a:r>
          </a:p>
          <a:p>
            <a:r>
              <a:rPr lang="en-US" dirty="0"/>
              <a:t>Sometimes little or no research experience (especially for      IT staff who have an enterprise IT background).</a:t>
            </a:r>
          </a:p>
          <a:p>
            <a:r>
              <a:rPr lang="en-US" dirty="0"/>
              <a:t>Even if strong research background, typically little or            no experience with research outside their own discipline.</a:t>
            </a:r>
          </a:p>
          <a:p>
            <a:r>
              <a:rPr lang="en-US" dirty="0"/>
              <a:t>When we started the Virtual Residency in 2015, there were   no local, regional or national programs to teach people how to be a CI Facilitator.</a:t>
            </a:r>
          </a:p>
          <a:p>
            <a:r>
              <a:rPr lang="en-US" dirty="0"/>
              <a:t>In the olden days, you could take your time learning           how to do this – but not anymore ….</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39</a:t>
            </a:fld>
            <a:endParaRPr lang="en-US"/>
          </a:p>
        </p:txBody>
      </p:sp>
      <p:sp>
        <p:nvSpPr>
          <p:cNvPr id="7" name="Footer Placeholder 3"/>
          <p:cNvSpPr>
            <a:spLocks noGrp="1"/>
          </p:cNvSpPr>
          <p:nvPr>
            <p:ph type="ftr" sz="quarter" idx="10"/>
          </p:nvPr>
        </p:nvSpPr>
        <p:spPr>
          <a:xfrm>
            <a:off x="2633663" y="6172200"/>
            <a:ext cx="3995737" cy="457200"/>
          </a:xfrm>
        </p:spPr>
        <p:txBody>
          <a:bodyPr/>
          <a:lstStyle/>
          <a:p>
            <a:pPr>
              <a:defRPr/>
            </a:pPr>
            <a:r>
              <a:rPr lang="en-US" dirty="0"/>
              <a:t>Virtual Residency Intro/</a:t>
            </a:r>
            <a:r>
              <a:rPr lang="en-US" dirty="0" err="1"/>
              <a:t>Intmd</a:t>
            </a:r>
            <a:r>
              <a:rPr lang="en-US" dirty="0"/>
              <a:t>/Adv Overview</a:t>
            </a:r>
          </a:p>
          <a:p>
            <a:pPr>
              <a:defRPr/>
            </a:pPr>
            <a:r>
              <a:rPr lang="en-US" dirty="0"/>
              <a:t>Virtual Residency Workshop 2021, Mon June 7 2021</a:t>
            </a:r>
          </a:p>
        </p:txBody>
      </p:sp>
    </p:spTree>
    <p:extLst>
      <p:ext uri="{BB962C8B-B14F-4D97-AF65-F5344CB8AC3E}">
        <p14:creationId xmlns:p14="http://schemas.microsoft.com/office/powerpoint/2010/main" val="404642797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Zoom: </a:t>
            </a:r>
            <a:r>
              <a:rPr lang="en-US" dirty="0" err="1"/>
              <a:t>Video+Audio</a:t>
            </a:r>
            <a:endParaRPr lang="en-US" dirty="0"/>
          </a:p>
        </p:txBody>
      </p:sp>
      <p:sp>
        <p:nvSpPr>
          <p:cNvPr id="3" name="Content Placeholder 2"/>
          <p:cNvSpPr>
            <a:spLocks noGrp="1"/>
          </p:cNvSpPr>
          <p:nvPr>
            <p:ph idx="1"/>
          </p:nvPr>
        </p:nvSpPr>
        <p:spPr>
          <a:xfrm>
            <a:off x="381000" y="1138599"/>
            <a:ext cx="8402638" cy="4648200"/>
          </a:xfrm>
        </p:spPr>
        <p:txBody>
          <a:bodyPr/>
          <a:lstStyle/>
          <a:p>
            <a:pPr>
              <a:spcBef>
                <a:spcPts val="0"/>
              </a:spcBef>
            </a:pPr>
            <a:r>
              <a:rPr lang="en-US" b="1" dirty="0"/>
              <a:t>General</a:t>
            </a:r>
          </a:p>
          <a:p>
            <a:pPr lvl="1">
              <a:spcBef>
                <a:spcPts val="0"/>
              </a:spcBef>
            </a:pPr>
            <a:r>
              <a:rPr lang="en-US" dirty="0"/>
              <a:t>You </a:t>
            </a:r>
            <a:r>
              <a:rPr lang="en-US" b="1" u="sng" dirty="0"/>
              <a:t>MUST</a:t>
            </a:r>
            <a:r>
              <a:rPr lang="en-US" dirty="0"/>
              <a:t> have a Zoom account. You can get a                   </a:t>
            </a:r>
            <a:r>
              <a:rPr lang="en-US" b="1" dirty="0"/>
              <a:t>FREE</a:t>
            </a:r>
            <a:r>
              <a:rPr lang="en-US" dirty="0"/>
              <a:t> Zoom Basic account at: </a:t>
            </a:r>
            <a:r>
              <a:rPr lang="en-US" dirty="0">
                <a:hlinkClick r:id="rId3"/>
              </a:rPr>
              <a:t>http://zoom.us/</a:t>
            </a:r>
            <a:endParaRPr lang="en-US" dirty="0"/>
          </a:p>
          <a:p>
            <a:pPr lvl="1">
              <a:spcBef>
                <a:spcPts val="0"/>
              </a:spcBef>
            </a:pPr>
            <a:r>
              <a:rPr lang="en-US" dirty="0"/>
              <a:t>In your Zoom account, please use either (a) your full name or    (b) your first name and institution, for reporting to the NSF.</a:t>
            </a:r>
          </a:p>
          <a:p>
            <a:pPr lvl="1">
              <a:spcBef>
                <a:spcPts val="0"/>
              </a:spcBef>
            </a:pPr>
            <a:r>
              <a:rPr lang="en-US" dirty="0"/>
              <a:t>Be sure to use Zoom version 5.x, </a:t>
            </a:r>
            <a:r>
              <a:rPr lang="en-US" b="1" u="sng" dirty="0"/>
              <a:t>NOT</a:t>
            </a:r>
            <a:r>
              <a:rPr lang="en-US" dirty="0"/>
              <a:t> 4.x nor earlier.</a:t>
            </a:r>
          </a:p>
          <a:p>
            <a:pPr lvl="2">
              <a:spcBef>
                <a:spcPts val="0"/>
              </a:spcBef>
            </a:pPr>
            <a:r>
              <a:rPr lang="en-US" dirty="0"/>
              <a:t>There’s supposed to be a new version TODAY (Mon June 7).</a:t>
            </a:r>
          </a:p>
          <a:p>
            <a:pPr>
              <a:spcBef>
                <a:spcPts val="0"/>
              </a:spcBef>
            </a:pPr>
            <a:r>
              <a:rPr lang="en-US" b="1" dirty="0"/>
              <a:t>Windows</a:t>
            </a:r>
            <a:r>
              <a:rPr lang="en-US" dirty="0"/>
              <a:t>, </a:t>
            </a:r>
            <a:r>
              <a:rPr lang="en-US" b="1" dirty="0"/>
              <a:t>MacOS</a:t>
            </a:r>
            <a:r>
              <a:rPr lang="en-US" dirty="0"/>
              <a:t> or </a:t>
            </a:r>
            <a:r>
              <a:rPr lang="en-US" b="1" dirty="0"/>
              <a:t>Linux</a:t>
            </a:r>
            <a:r>
              <a:rPr lang="en-US" dirty="0"/>
              <a:t>:</a:t>
            </a:r>
          </a:p>
          <a:p>
            <a:pPr lvl="1">
              <a:spcBef>
                <a:spcPts val="0"/>
              </a:spcBef>
            </a:pPr>
            <a:r>
              <a:rPr lang="en-US" dirty="0"/>
              <a:t>In a web browser, go to the Zoom URL we sent you via e-mail.</a:t>
            </a:r>
          </a:p>
          <a:p>
            <a:pPr lvl="1">
              <a:spcBef>
                <a:spcPts val="0"/>
              </a:spcBef>
            </a:pPr>
            <a:r>
              <a:rPr lang="en-US" dirty="0"/>
              <a:t>That will get you a download of the Zoom app for your OS.</a:t>
            </a:r>
          </a:p>
          <a:p>
            <a:pPr>
              <a:spcBef>
                <a:spcPts val="0"/>
              </a:spcBef>
            </a:pPr>
            <a:r>
              <a:rPr lang="en-US" b="1" dirty="0"/>
              <a:t>Android</a:t>
            </a:r>
            <a:r>
              <a:rPr lang="en-US" dirty="0"/>
              <a:t> or </a:t>
            </a:r>
            <a:r>
              <a:rPr lang="en-US" b="1" dirty="0"/>
              <a:t>iOS</a:t>
            </a:r>
            <a:r>
              <a:rPr lang="en-US" dirty="0"/>
              <a:t>:</a:t>
            </a:r>
          </a:p>
          <a:p>
            <a:pPr lvl="1">
              <a:spcBef>
                <a:spcPts val="0"/>
              </a:spcBef>
            </a:pPr>
            <a:r>
              <a:rPr lang="en-US" dirty="0"/>
              <a:t>Go to your app store and download the FREE Zoom app.</a:t>
            </a:r>
          </a:p>
          <a:p>
            <a:pPr lvl="1">
              <a:spcBef>
                <a:spcPts val="0"/>
              </a:spcBef>
            </a:pPr>
            <a:r>
              <a:rPr lang="en-US" dirty="0"/>
              <a:t>Run the Zoom app and go to the meeting ID number in the e-mail.</a:t>
            </a:r>
          </a:p>
          <a:p>
            <a:pPr>
              <a:spcBef>
                <a:spcPts val="0"/>
              </a:spcBef>
            </a:pPr>
            <a:r>
              <a:rPr lang="en-US" dirty="0"/>
              <a:t>Please </a:t>
            </a:r>
            <a:r>
              <a:rPr lang="en-US" b="1" u="sng" dirty="0"/>
              <a:t>MUTE YOURSELF</a:t>
            </a:r>
            <a:r>
              <a:rPr lang="en-US" dirty="0"/>
              <a:t> except when you're talking.</a:t>
            </a:r>
          </a:p>
          <a:p>
            <a:pPr marL="0" indent="0">
              <a:spcBef>
                <a:spcPts val="0"/>
              </a:spcBef>
              <a:buNone/>
            </a:pPr>
            <a:r>
              <a:rPr lang="en-US" sz="1800" dirty="0">
                <a:hlinkClick r:id="rId4"/>
              </a:rPr>
              <a:t>http://www.oscer.ou.edu/virtualresidency2021/</a:t>
            </a:r>
            <a:r>
              <a:rPr lang="en-US" sz="1800" dirty="0"/>
              <a:t>         </a:t>
            </a:r>
            <a:r>
              <a:rPr lang="en-US" sz="1800" dirty="0">
                <a:hlinkClick r:id="rId5"/>
              </a:rPr>
              <a:t>virtualresidency2021@gmail.com</a:t>
            </a:r>
            <a:endParaRPr lang="en-US" sz="1800" dirty="0"/>
          </a:p>
        </p:txBody>
      </p:sp>
      <p:sp>
        <p:nvSpPr>
          <p:cNvPr id="4" name="Footer Placeholder 3"/>
          <p:cNvSpPr>
            <a:spLocks noGrp="1"/>
          </p:cNvSpPr>
          <p:nvPr>
            <p:ph type="ftr" sz="quarter" idx="10"/>
          </p:nvPr>
        </p:nvSpPr>
        <p:spPr/>
        <p:txBody>
          <a:bodyPr/>
          <a:lstStyle/>
          <a:p>
            <a:pPr>
              <a:defRPr/>
            </a:pPr>
            <a:r>
              <a:rPr lang="en-US" dirty="0"/>
              <a:t>Virtual Residency Intro/</a:t>
            </a:r>
            <a:r>
              <a:rPr lang="en-US" dirty="0" err="1"/>
              <a:t>Intmd</a:t>
            </a:r>
            <a:r>
              <a:rPr lang="en-US" dirty="0"/>
              <a:t>/Adv Overview</a:t>
            </a:r>
          </a:p>
          <a:p>
            <a:pPr>
              <a:defRPr/>
            </a:pPr>
            <a:r>
              <a:rPr lang="en-US" dirty="0"/>
              <a:t>Virtual Residency Workshop 2021, Mon June 7 2021</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4</a:t>
            </a:fld>
            <a:endParaRPr lang="en-US"/>
          </a:p>
        </p:txBody>
      </p:sp>
    </p:spTree>
    <p:extLst>
      <p:ext uri="{BB962C8B-B14F-4D97-AF65-F5344CB8AC3E}">
        <p14:creationId xmlns:p14="http://schemas.microsoft.com/office/powerpoint/2010/main" val="104926692"/>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900" dirty="0"/>
              <a:t>Virtual </a:t>
            </a:r>
            <a:r>
              <a:rPr lang="en-US" dirty="0"/>
              <a:t>Residency</a:t>
            </a:r>
            <a:r>
              <a:rPr lang="en-US" sz="3900" dirty="0"/>
              <a:t>: Who?</a:t>
            </a:r>
          </a:p>
        </p:txBody>
      </p:sp>
      <p:sp>
        <p:nvSpPr>
          <p:cNvPr id="3" name="Content Placeholder 2"/>
          <p:cNvSpPr>
            <a:spLocks noGrp="1"/>
          </p:cNvSpPr>
          <p:nvPr>
            <p:ph idx="1"/>
          </p:nvPr>
        </p:nvSpPr>
        <p:spPr>
          <a:xfrm>
            <a:off x="239483" y="1182304"/>
            <a:ext cx="8478838" cy="4648200"/>
          </a:xfrm>
        </p:spPr>
        <p:txBody>
          <a:bodyPr/>
          <a:lstStyle/>
          <a:p>
            <a:pPr marL="0" indent="0">
              <a:spcBef>
                <a:spcPts val="200"/>
              </a:spcBef>
              <a:buNone/>
            </a:pPr>
            <a:r>
              <a:rPr lang="en-US" sz="2300" u="sng" dirty="0"/>
              <a:t>2015-present</a:t>
            </a:r>
            <a:r>
              <a:rPr lang="en-US" sz="2300" dirty="0"/>
              <a:t>: We’ve already served 965 people from 382 institutions in all 50 US states and 3 US territories, plus 12 other countries            on 5 continents, including:</a:t>
            </a:r>
          </a:p>
          <a:p>
            <a:pPr>
              <a:spcBef>
                <a:spcPts val="200"/>
              </a:spcBef>
            </a:pPr>
            <a:r>
              <a:rPr lang="en-US" dirty="0"/>
              <a:t>  58 (15%) Minority Serving Institutions;</a:t>
            </a:r>
          </a:p>
          <a:p>
            <a:pPr>
              <a:spcBef>
                <a:spcPts val="200"/>
              </a:spcBef>
            </a:pPr>
            <a:r>
              <a:rPr lang="en-US" dirty="0"/>
              <a:t>104 (27%) non-PhD-granting institutions;</a:t>
            </a:r>
          </a:p>
          <a:p>
            <a:pPr>
              <a:spcBef>
                <a:spcPts val="200"/>
              </a:spcBef>
            </a:pPr>
            <a:r>
              <a:rPr lang="en-US" dirty="0"/>
              <a:t>101 institutions (26%) in 27 of 28 (96%) EPSCoR jurisdictions;</a:t>
            </a:r>
          </a:p>
          <a:p>
            <a:pPr>
              <a:spcBef>
                <a:spcPts val="200"/>
              </a:spcBef>
            </a:pPr>
            <a:r>
              <a:rPr lang="en-US" dirty="0"/>
              <a:t>254 institutions (66%) are Campus Champion institutions          (75% of Campus Champion institutions).</a:t>
            </a:r>
          </a:p>
          <a:p>
            <a:pPr marL="0" indent="0">
              <a:spcBef>
                <a:spcPts val="200"/>
              </a:spcBef>
              <a:buNone/>
            </a:pPr>
            <a:r>
              <a:rPr lang="en-US" dirty="0"/>
              <a:t>This is for </a:t>
            </a:r>
            <a:r>
              <a:rPr lang="en-US" b="1" u="sng" dirty="0"/>
              <a:t>ALL</a:t>
            </a:r>
            <a:r>
              <a:rPr lang="en-US" dirty="0"/>
              <a:t> Virtual Residency activities, including:</a:t>
            </a:r>
          </a:p>
          <a:p>
            <a:pPr>
              <a:spcBef>
                <a:spcPts val="200"/>
              </a:spcBef>
            </a:pPr>
            <a:r>
              <a:rPr lang="en-US" dirty="0"/>
              <a:t>workshops (including mini-workshops by/for U California);</a:t>
            </a:r>
          </a:p>
          <a:p>
            <a:pPr>
              <a:spcBef>
                <a:spcPts val="200"/>
              </a:spcBef>
            </a:pPr>
            <a:r>
              <a:rPr lang="en-US" dirty="0"/>
              <a:t>conference calls;</a:t>
            </a:r>
          </a:p>
          <a:p>
            <a:pPr>
              <a:spcBef>
                <a:spcPts val="200"/>
              </a:spcBef>
            </a:pPr>
            <a:r>
              <a:rPr lang="en-US" dirty="0"/>
              <a:t>the Grant Proposal Writing Apprenticeship;</a:t>
            </a:r>
          </a:p>
          <a:p>
            <a:pPr>
              <a:spcBef>
                <a:spcPts val="200"/>
              </a:spcBef>
            </a:pPr>
            <a:r>
              <a:rPr lang="en-US" dirty="0"/>
              <a:t>the Paper Writing Apprenticeship.</a:t>
            </a:r>
          </a:p>
        </p:txBody>
      </p:sp>
      <p:sp>
        <p:nvSpPr>
          <p:cNvPr id="5" name="Slide Number Placeholder 4"/>
          <p:cNvSpPr>
            <a:spLocks noGrp="1"/>
          </p:cNvSpPr>
          <p:nvPr>
            <p:ph type="sldNum" sz="quarter" idx="11"/>
          </p:nvPr>
        </p:nvSpPr>
        <p:spPr>
          <a:xfrm>
            <a:off x="7162800" y="6096000"/>
            <a:ext cx="1295400" cy="457200"/>
          </a:xfrm>
        </p:spPr>
        <p:txBody>
          <a:bodyPr/>
          <a:lstStyle/>
          <a:p>
            <a:pPr>
              <a:defRPr/>
            </a:pPr>
            <a:fld id="{DAFF6522-D39A-4EFB-9FD2-0F43165FD2EE}" type="slidenum">
              <a:rPr lang="en-US" smtClean="0"/>
              <a:pPr>
                <a:defRPr/>
              </a:pPr>
              <a:t>40</a:t>
            </a:fld>
            <a:endParaRPr lang="en-US"/>
          </a:p>
        </p:txBody>
      </p:sp>
      <p:sp>
        <p:nvSpPr>
          <p:cNvPr id="7" name="Rectangle 2"/>
          <p:cNvSpPr>
            <a:spLocks noChangeArrowheads="1"/>
          </p:cNvSpPr>
          <p:nvPr/>
        </p:nvSpPr>
        <p:spPr bwMode="auto">
          <a:xfrm>
            <a:off x="0" y="-184666"/>
            <a:ext cx="9144000"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Footer Placeholder 3"/>
          <p:cNvSpPr>
            <a:spLocks noGrp="1"/>
          </p:cNvSpPr>
          <p:nvPr>
            <p:ph type="ftr" sz="quarter" idx="10"/>
          </p:nvPr>
        </p:nvSpPr>
        <p:spPr>
          <a:xfrm>
            <a:off x="2633663" y="6172200"/>
            <a:ext cx="3995737" cy="457200"/>
          </a:xfrm>
        </p:spPr>
        <p:txBody>
          <a:bodyPr/>
          <a:lstStyle/>
          <a:p>
            <a:pPr>
              <a:defRPr/>
            </a:pPr>
            <a:r>
              <a:rPr lang="en-US" dirty="0"/>
              <a:t>Virtual Residency Intro/</a:t>
            </a:r>
            <a:r>
              <a:rPr lang="en-US" dirty="0" err="1"/>
              <a:t>Intmd</a:t>
            </a:r>
            <a:r>
              <a:rPr lang="en-US" dirty="0"/>
              <a:t>/Adv Overview</a:t>
            </a:r>
          </a:p>
          <a:p>
            <a:pPr>
              <a:defRPr/>
            </a:pPr>
            <a:r>
              <a:rPr lang="en-US" dirty="0"/>
              <a:t>Virtual Residency Workshop 2021, Mon June 7 2021</a:t>
            </a:r>
          </a:p>
        </p:txBody>
      </p:sp>
    </p:spTree>
    <p:extLst>
      <p:ext uri="{BB962C8B-B14F-4D97-AF65-F5344CB8AC3E}">
        <p14:creationId xmlns:p14="http://schemas.microsoft.com/office/powerpoint/2010/main" val="87478822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B7A0B-765F-4C62-B3C5-0B68D09BAF2C}"/>
              </a:ext>
            </a:extLst>
          </p:cNvPr>
          <p:cNvSpPr>
            <a:spLocks noGrp="1"/>
          </p:cNvSpPr>
          <p:nvPr>
            <p:ph type="title"/>
          </p:nvPr>
        </p:nvSpPr>
        <p:spPr/>
        <p:txBody>
          <a:bodyPr/>
          <a:lstStyle/>
          <a:p>
            <a:r>
              <a:rPr lang="en-US" dirty="0"/>
              <a:t>Virtual Residency: Who’s Here?</a:t>
            </a:r>
          </a:p>
        </p:txBody>
      </p:sp>
      <p:sp>
        <p:nvSpPr>
          <p:cNvPr id="3" name="Content Placeholder 2">
            <a:extLst>
              <a:ext uri="{FF2B5EF4-FFF2-40B4-BE49-F238E27FC236}">
                <a16:creationId xmlns:a16="http://schemas.microsoft.com/office/drawing/2014/main" id="{DEA87179-50DD-4339-AE0D-6E1E2FC8152F}"/>
              </a:ext>
            </a:extLst>
          </p:cNvPr>
          <p:cNvSpPr>
            <a:spLocks noGrp="1"/>
          </p:cNvSpPr>
          <p:nvPr>
            <p:ph idx="1"/>
          </p:nvPr>
        </p:nvSpPr>
        <p:spPr>
          <a:xfrm>
            <a:off x="304800" y="1371600"/>
            <a:ext cx="8534400" cy="4648200"/>
          </a:xfrm>
        </p:spPr>
        <p:txBody>
          <a:bodyPr/>
          <a:lstStyle/>
          <a:p>
            <a:pPr marL="0" indent="0">
              <a:buNone/>
            </a:pPr>
            <a:r>
              <a:rPr lang="en-US" dirty="0"/>
              <a:t>We can’t yet say who’s </a:t>
            </a:r>
            <a:r>
              <a:rPr lang="en-US" u="sng" dirty="0"/>
              <a:t>attending</a:t>
            </a:r>
            <a:r>
              <a:rPr lang="en-US" dirty="0"/>
              <a:t> this week’s workshop, but         we can say who’s </a:t>
            </a:r>
            <a:r>
              <a:rPr lang="en-US" u="sng" dirty="0"/>
              <a:t>preregistered</a:t>
            </a:r>
            <a:r>
              <a:rPr lang="en-US" dirty="0"/>
              <a:t>:</a:t>
            </a:r>
          </a:p>
          <a:p>
            <a:r>
              <a:rPr lang="en-US" dirty="0"/>
              <a:t>538 </a:t>
            </a:r>
            <a:r>
              <a:rPr lang="en-US" dirty="0" err="1"/>
              <a:t>preregistrants</a:t>
            </a:r>
            <a:r>
              <a:rPr lang="en-US" dirty="0"/>
              <a:t> (2020: 582; 2019: 334; 2018: 312; 2017: 257);</a:t>
            </a:r>
          </a:p>
          <a:p>
            <a:r>
              <a:rPr lang="en-US" dirty="0"/>
              <a:t>254 preregistered institutions, from 49 US states, 3 US territories and 12 other countries on 6 continents, including:</a:t>
            </a:r>
          </a:p>
          <a:p>
            <a:pPr lvl="1"/>
            <a:r>
              <a:rPr lang="en-US" dirty="0"/>
              <a:t>29 Minority Serving Institutions (11% of this year’s institutions),</a:t>
            </a:r>
          </a:p>
          <a:p>
            <a:pPr lvl="1"/>
            <a:r>
              <a:rPr lang="en-US" dirty="0"/>
              <a:t>48 non-PhD-granting institutions (19%),</a:t>
            </a:r>
          </a:p>
          <a:p>
            <a:pPr lvl="1"/>
            <a:r>
              <a:rPr lang="en-US" dirty="0"/>
              <a:t>62 institutions (24%) in 26 of 28 (89%) </a:t>
            </a:r>
            <a:r>
              <a:rPr lang="en-US" dirty="0" err="1"/>
              <a:t>EPSCoR</a:t>
            </a:r>
            <a:r>
              <a:rPr lang="en-US" dirty="0"/>
              <a:t> jurisdictions.</a:t>
            </a:r>
          </a:p>
        </p:txBody>
      </p:sp>
      <p:sp>
        <p:nvSpPr>
          <p:cNvPr id="4" name="Footer Placeholder 3">
            <a:extLst>
              <a:ext uri="{FF2B5EF4-FFF2-40B4-BE49-F238E27FC236}">
                <a16:creationId xmlns:a16="http://schemas.microsoft.com/office/drawing/2014/main" id="{D066BED3-9B38-4579-8500-82A8D77D211B}"/>
              </a:ext>
            </a:extLst>
          </p:cNvPr>
          <p:cNvSpPr>
            <a:spLocks noGrp="1"/>
          </p:cNvSpPr>
          <p:nvPr>
            <p:ph type="ftr" sz="quarter" idx="10"/>
          </p:nvPr>
        </p:nvSpPr>
        <p:spPr/>
        <p:txBody>
          <a:bodyPr/>
          <a:lstStyle/>
          <a:p>
            <a:pPr>
              <a:defRPr/>
            </a:pPr>
            <a:r>
              <a:rPr lang="en-US" dirty="0"/>
              <a:t>Virtual Residency Intro/</a:t>
            </a:r>
            <a:r>
              <a:rPr lang="en-US" dirty="0" err="1"/>
              <a:t>Intmd</a:t>
            </a:r>
            <a:r>
              <a:rPr lang="en-US" dirty="0"/>
              <a:t>/Adv Overview</a:t>
            </a:r>
          </a:p>
          <a:p>
            <a:pPr>
              <a:defRPr/>
            </a:pPr>
            <a:r>
              <a:rPr lang="en-US" dirty="0"/>
              <a:t>Virtual Residency Workshop 2021, Mon June 7 2021</a:t>
            </a:r>
          </a:p>
        </p:txBody>
      </p:sp>
      <p:sp>
        <p:nvSpPr>
          <p:cNvPr id="5" name="Slide Number Placeholder 4">
            <a:extLst>
              <a:ext uri="{FF2B5EF4-FFF2-40B4-BE49-F238E27FC236}">
                <a16:creationId xmlns:a16="http://schemas.microsoft.com/office/drawing/2014/main" id="{FC3CED43-8D1A-471E-85F2-26824D61BE4F}"/>
              </a:ext>
            </a:extLst>
          </p:cNvPr>
          <p:cNvSpPr>
            <a:spLocks noGrp="1"/>
          </p:cNvSpPr>
          <p:nvPr>
            <p:ph type="sldNum" sz="quarter" idx="11"/>
          </p:nvPr>
        </p:nvSpPr>
        <p:spPr/>
        <p:txBody>
          <a:bodyPr/>
          <a:lstStyle/>
          <a:p>
            <a:pPr>
              <a:defRPr/>
            </a:pPr>
            <a:fld id="{DAFF6522-D39A-4EFB-9FD2-0F43165FD2EE}" type="slidenum">
              <a:rPr lang="en-US" smtClean="0"/>
              <a:pPr>
                <a:defRPr/>
              </a:pPr>
              <a:t>41</a:t>
            </a:fld>
            <a:endParaRPr lang="en-US"/>
          </a:p>
        </p:txBody>
      </p:sp>
    </p:spTree>
    <p:extLst>
      <p:ext uri="{BB962C8B-B14F-4D97-AF65-F5344CB8AC3E}">
        <p14:creationId xmlns:p14="http://schemas.microsoft.com/office/powerpoint/2010/main" val="3478786235"/>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Helping Researchers Hard?</a:t>
            </a:r>
          </a:p>
        </p:txBody>
      </p:sp>
      <p:sp>
        <p:nvSpPr>
          <p:cNvPr id="3" name="Content Placeholder 2"/>
          <p:cNvSpPr>
            <a:spLocks noGrp="1"/>
          </p:cNvSpPr>
          <p:nvPr>
            <p:ph idx="1"/>
          </p:nvPr>
        </p:nvSpPr>
        <p:spPr/>
        <p:txBody>
          <a:bodyPr/>
          <a:lstStyle/>
          <a:p>
            <a:r>
              <a:rPr lang="en-US" b="1" u="sng" dirty="0"/>
              <a:t>Ubiquity</a:t>
            </a:r>
            <a:r>
              <a:rPr lang="en-US" dirty="0"/>
              <a:t>: Within any discipline, a greater proportion of researchers do computing-intensive and/or data-intensive research now than ever before.</a:t>
            </a:r>
          </a:p>
          <a:p>
            <a:r>
              <a:rPr lang="en-US" b="1" u="sng" dirty="0"/>
              <a:t>Applicability</a:t>
            </a:r>
            <a:r>
              <a:rPr lang="en-US" dirty="0"/>
              <a:t>: More disciplines do computing-intensive and/or data-intensive research now than ever before.</a:t>
            </a:r>
            <a:endParaRPr lang="en-US" b="1" u="sng" dirty="0"/>
          </a:p>
          <a:p>
            <a:r>
              <a:rPr lang="en-US" b="1" u="sng" dirty="0"/>
              <a:t>System Complexity</a:t>
            </a:r>
            <a:r>
              <a:rPr lang="en-US" dirty="0"/>
              <a:t>: The storage hierarchy is             getting deeper (flash, non-volatile RAM </a:t>
            </a:r>
            <a:r>
              <a:rPr lang="en-US" dirty="0" err="1"/>
              <a:t>etc</a:t>
            </a:r>
            <a:r>
              <a:rPr lang="en-US" dirty="0"/>
              <a:t>), and parallelism is getting more hybrid (GPUs </a:t>
            </a:r>
            <a:r>
              <a:rPr lang="en-US" dirty="0" err="1"/>
              <a:t>etc</a:t>
            </a:r>
            <a:r>
              <a:rPr lang="en-US" dirty="0"/>
              <a:t>).</a:t>
            </a:r>
          </a:p>
          <a:p>
            <a:r>
              <a:rPr lang="en-US" b="1" u="sng" dirty="0"/>
              <a:t>Conceptual Distance</a:t>
            </a:r>
            <a:r>
              <a:rPr lang="en-US" dirty="0"/>
              <a:t>: The mental gap from handheld computing to command line/Linux/batch/remote/shared.</a:t>
            </a:r>
          </a:p>
          <a:p>
            <a:pPr marL="0" indent="0">
              <a:buNone/>
            </a:pPr>
            <a:r>
              <a:rPr lang="en-US" dirty="0"/>
              <a:t>But we still only have one hour to teach them how to use CI before they lose interest!</a:t>
            </a:r>
          </a:p>
        </p:txBody>
      </p:sp>
      <p:sp>
        <p:nvSpPr>
          <p:cNvPr id="4" name="Slide Number Placeholder 3"/>
          <p:cNvSpPr>
            <a:spLocks noGrp="1"/>
          </p:cNvSpPr>
          <p:nvPr>
            <p:ph type="sldNum" sz="quarter" idx="11"/>
          </p:nvPr>
        </p:nvSpPr>
        <p:spPr/>
        <p:txBody>
          <a:bodyPr/>
          <a:lstStyle/>
          <a:p>
            <a:pPr>
              <a:defRPr/>
            </a:pPr>
            <a:fld id="{DAFF6522-D39A-4EFB-9FD2-0F43165FD2EE}" type="slidenum">
              <a:rPr lang="en-US" smtClean="0"/>
              <a:pPr>
                <a:defRPr/>
              </a:pPr>
              <a:t>42</a:t>
            </a:fld>
            <a:endParaRPr lang="en-US"/>
          </a:p>
        </p:txBody>
      </p:sp>
      <p:sp>
        <p:nvSpPr>
          <p:cNvPr id="6" name="Footer Placeholder 3"/>
          <p:cNvSpPr>
            <a:spLocks noGrp="1"/>
          </p:cNvSpPr>
          <p:nvPr>
            <p:ph type="ftr" sz="quarter" idx="10"/>
          </p:nvPr>
        </p:nvSpPr>
        <p:spPr>
          <a:xfrm>
            <a:off x="2633663" y="6172200"/>
            <a:ext cx="3995737" cy="457200"/>
          </a:xfrm>
        </p:spPr>
        <p:txBody>
          <a:bodyPr/>
          <a:lstStyle/>
          <a:p>
            <a:pPr>
              <a:defRPr/>
            </a:pPr>
            <a:r>
              <a:rPr lang="en-US" dirty="0"/>
              <a:t>Virtual Residency Intro/</a:t>
            </a:r>
            <a:r>
              <a:rPr lang="en-US" dirty="0" err="1"/>
              <a:t>Intmd</a:t>
            </a:r>
            <a:r>
              <a:rPr lang="en-US" dirty="0"/>
              <a:t>/Adv Overview</a:t>
            </a:r>
          </a:p>
          <a:p>
            <a:pPr>
              <a:defRPr/>
            </a:pPr>
            <a:r>
              <a:rPr lang="en-US" dirty="0"/>
              <a:t>Virtual Residency Workshop 2021, Mon June 7 2021</a:t>
            </a:r>
          </a:p>
        </p:txBody>
      </p:sp>
    </p:spTree>
    <p:extLst>
      <p:ext uri="{BB962C8B-B14F-4D97-AF65-F5344CB8AC3E}">
        <p14:creationId xmlns:p14="http://schemas.microsoft.com/office/powerpoint/2010/main" val="309805175"/>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700" dirty="0"/>
              <a:t>More Institutions Have On-Premise CI</a:t>
            </a:r>
          </a:p>
        </p:txBody>
      </p:sp>
      <p:sp>
        <p:nvSpPr>
          <p:cNvPr id="3" name="Content Placeholder 2"/>
          <p:cNvSpPr>
            <a:spLocks noGrp="1"/>
          </p:cNvSpPr>
          <p:nvPr>
            <p:ph idx="1"/>
          </p:nvPr>
        </p:nvSpPr>
        <p:spPr/>
        <p:txBody>
          <a:bodyPr/>
          <a:lstStyle/>
          <a:p>
            <a:pPr marL="0" indent="0">
              <a:buNone/>
            </a:pPr>
            <a:r>
              <a:rPr lang="en-US" dirty="0"/>
              <a:t>The fraction of national universities that have                              </a:t>
            </a:r>
            <a:r>
              <a:rPr lang="en-US" dirty="0" err="1"/>
              <a:t>on-premise</a:t>
            </a:r>
            <a:r>
              <a:rPr lang="en-US" dirty="0"/>
              <a:t> research computing resources                             (US News rankings):</a:t>
            </a:r>
          </a:p>
          <a:p>
            <a:r>
              <a:rPr lang="en-US" dirty="0"/>
              <a:t>130 of 131 R1s (Carnegie Classification Very High Research Activity);</a:t>
            </a:r>
          </a:p>
          <a:p>
            <a:r>
              <a:rPr lang="en-US" dirty="0"/>
              <a:t>84 of 135 R2s (High Research Activity);</a:t>
            </a:r>
          </a:p>
          <a:p>
            <a:r>
              <a:rPr lang="en-US" dirty="0"/>
              <a:t>49 of the top 50 institutions;</a:t>
            </a:r>
          </a:p>
          <a:p>
            <a:r>
              <a:rPr lang="en-US" dirty="0"/>
              <a:t>95 of the top 100;</a:t>
            </a:r>
          </a:p>
          <a:p>
            <a:r>
              <a:rPr lang="en-US" dirty="0"/>
              <a:t>132 of the top 150 (88%);</a:t>
            </a:r>
          </a:p>
          <a:p>
            <a:r>
              <a:rPr lang="en-US" dirty="0"/>
              <a:t>159 of the top 200 (80%).</a:t>
            </a:r>
          </a:p>
        </p:txBody>
      </p:sp>
      <p:sp>
        <p:nvSpPr>
          <p:cNvPr id="4" name="Slide Number Placeholder 3"/>
          <p:cNvSpPr>
            <a:spLocks noGrp="1"/>
          </p:cNvSpPr>
          <p:nvPr>
            <p:ph type="sldNum" sz="quarter" idx="11"/>
          </p:nvPr>
        </p:nvSpPr>
        <p:spPr/>
        <p:txBody>
          <a:bodyPr/>
          <a:lstStyle/>
          <a:p>
            <a:pPr>
              <a:defRPr/>
            </a:pPr>
            <a:fld id="{DAFF6522-D39A-4EFB-9FD2-0F43165FD2EE}" type="slidenum">
              <a:rPr lang="en-US" smtClean="0"/>
              <a:pPr>
                <a:defRPr/>
              </a:pPr>
              <a:t>43</a:t>
            </a:fld>
            <a:endParaRPr lang="en-US"/>
          </a:p>
        </p:txBody>
      </p:sp>
      <p:sp>
        <p:nvSpPr>
          <p:cNvPr id="6" name="Footer Placeholder 3"/>
          <p:cNvSpPr>
            <a:spLocks noGrp="1"/>
          </p:cNvSpPr>
          <p:nvPr>
            <p:ph type="ftr" sz="quarter" idx="10"/>
          </p:nvPr>
        </p:nvSpPr>
        <p:spPr>
          <a:xfrm>
            <a:off x="2633663" y="6172200"/>
            <a:ext cx="3995737" cy="457200"/>
          </a:xfrm>
        </p:spPr>
        <p:txBody>
          <a:bodyPr/>
          <a:lstStyle/>
          <a:p>
            <a:pPr>
              <a:defRPr/>
            </a:pPr>
            <a:r>
              <a:rPr lang="en-US" dirty="0"/>
              <a:t>Virtual Residency Intro/</a:t>
            </a:r>
            <a:r>
              <a:rPr lang="en-US" dirty="0" err="1"/>
              <a:t>Intmd</a:t>
            </a:r>
            <a:r>
              <a:rPr lang="en-US" dirty="0"/>
              <a:t>/Adv Overview</a:t>
            </a:r>
          </a:p>
          <a:p>
            <a:pPr>
              <a:defRPr/>
            </a:pPr>
            <a:r>
              <a:rPr lang="en-US" dirty="0"/>
              <a:t>Virtual Residency Workshop 2021, Mon June 7 2021</a:t>
            </a:r>
          </a:p>
        </p:txBody>
      </p:sp>
    </p:spTree>
    <p:extLst>
      <p:ext uri="{BB962C8B-B14F-4D97-AF65-F5344CB8AC3E}">
        <p14:creationId xmlns:p14="http://schemas.microsoft.com/office/powerpoint/2010/main" val="2494840705"/>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Most Institutions Have Virtual Residents #1</a:t>
            </a:r>
          </a:p>
        </p:txBody>
      </p:sp>
      <p:sp>
        <p:nvSpPr>
          <p:cNvPr id="3" name="Content Placeholder 2"/>
          <p:cNvSpPr>
            <a:spLocks noGrp="1"/>
          </p:cNvSpPr>
          <p:nvPr>
            <p:ph idx="1"/>
          </p:nvPr>
        </p:nvSpPr>
        <p:spPr>
          <a:xfrm>
            <a:off x="588962" y="1371600"/>
            <a:ext cx="8021638" cy="4648200"/>
          </a:xfrm>
        </p:spPr>
        <p:txBody>
          <a:bodyPr/>
          <a:lstStyle/>
          <a:p>
            <a:pPr marL="0" indent="0">
              <a:buNone/>
            </a:pPr>
            <a:r>
              <a:rPr lang="en-US" dirty="0"/>
              <a:t>The fraction of US News national universities that have participated in, or are registered to participate in, the         Virtual Residency (percentages due to ties in the last position):</a:t>
            </a:r>
          </a:p>
          <a:p>
            <a:r>
              <a:rPr lang="en-US" dirty="0"/>
              <a:t>all but one of the top 10 institutions;</a:t>
            </a:r>
          </a:p>
          <a:p>
            <a:r>
              <a:rPr lang="en-US" dirty="0"/>
              <a:t>22 of the top 25 (88%);</a:t>
            </a:r>
          </a:p>
          <a:p>
            <a:r>
              <a:rPr lang="en-US" dirty="0"/>
              <a:t>47 of the top 50 (90%);</a:t>
            </a:r>
          </a:p>
          <a:p>
            <a:r>
              <a:rPr lang="en-US" dirty="0"/>
              <a:t>66 of the top 75 (88%);</a:t>
            </a:r>
          </a:p>
          <a:p>
            <a:r>
              <a:rPr lang="en-US" dirty="0"/>
              <a:t>85 of the top 100 (83%);</a:t>
            </a:r>
          </a:p>
          <a:p>
            <a:r>
              <a:rPr lang="en-US" dirty="0"/>
              <a:t>117 of the top 150 (77%);</a:t>
            </a:r>
          </a:p>
          <a:p>
            <a:r>
              <a:rPr lang="en-US" dirty="0"/>
              <a:t>142 of the top 200 (69%);</a:t>
            </a:r>
          </a:p>
          <a:p>
            <a:r>
              <a:rPr lang="en-US" dirty="0"/>
              <a:t>160 of the top 250 (62%).</a:t>
            </a:r>
          </a:p>
          <a:p>
            <a:endParaRPr lang="en-US" dirty="0"/>
          </a:p>
        </p:txBody>
      </p:sp>
      <p:sp>
        <p:nvSpPr>
          <p:cNvPr id="4" name="Footer Placeholder 3"/>
          <p:cNvSpPr>
            <a:spLocks noGrp="1"/>
          </p:cNvSpPr>
          <p:nvPr>
            <p:ph type="ftr" sz="quarter" idx="10"/>
          </p:nvPr>
        </p:nvSpPr>
        <p:spPr/>
        <p:txBody>
          <a:bodyPr/>
          <a:lstStyle/>
          <a:p>
            <a:pPr>
              <a:defRPr/>
            </a:pPr>
            <a:r>
              <a:rPr lang="en-US" dirty="0"/>
              <a:t>Virtual Residency Intro/</a:t>
            </a:r>
            <a:r>
              <a:rPr lang="en-US" dirty="0" err="1"/>
              <a:t>Intmd</a:t>
            </a:r>
            <a:r>
              <a:rPr lang="en-US" dirty="0"/>
              <a:t>/Adv Overview</a:t>
            </a:r>
          </a:p>
          <a:p>
            <a:pPr>
              <a:defRPr/>
            </a:pPr>
            <a:r>
              <a:rPr lang="en-US" dirty="0"/>
              <a:t>Virtual Residency Workshop 2021, Mon June 7 2021</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44</a:t>
            </a:fld>
            <a:endParaRPr lang="en-US"/>
          </a:p>
        </p:txBody>
      </p:sp>
      <p:sp>
        <p:nvSpPr>
          <p:cNvPr id="6" name="TextBox 5">
            <a:extLst>
              <a:ext uri="{FF2B5EF4-FFF2-40B4-BE49-F238E27FC236}">
                <a16:creationId xmlns:a16="http://schemas.microsoft.com/office/drawing/2014/main" id="{8B859FBE-1D9F-497B-9AE6-05C1973CA4F0}"/>
              </a:ext>
            </a:extLst>
          </p:cNvPr>
          <p:cNvSpPr txBox="1"/>
          <p:nvPr/>
        </p:nvSpPr>
        <p:spPr>
          <a:xfrm>
            <a:off x="4038600" y="5717144"/>
            <a:ext cx="4343400" cy="246221"/>
          </a:xfrm>
          <a:prstGeom prst="rect">
            <a:avLst/>
          </a:prstGeom>
          <a:noFill/>
        </p:spPr>
        <p:txBody>
          <a:bodyPr wrap="square" rtlCol="0">
            <a:spAutoFit/>
          </a:bodyPr>
          <a:lstStyle/>
          <a:p>
            <a:r>
              <a:rPr lang="en-US" sz="1000" dirty="0">
                <a:hlinkClick r:id="rId3"/>
              </a:rPr>
              <a:t>https://www.usnews.com/best-colleges/rankings/national-universities</a:t>
            </a:r>
            <a:endParaRPr lang="en-US" sz="1000" dirty="0"/>
          </a:p>
        </p:txBody>
      </p:sp>
    </p:spTree>
    <p:extLst>
      <p:ext uri="{BB962C8B-B14F-4D97-AF65-F5344CB8AC3E}">
        <p14:creationId xmlns:p14="http://schemas.microsoft.com/office/powerpoint/2010/main" val="207960038"/>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38EC2-BE1A-42EB-9F33-3196ECF791D8}"/>
              </a:ext>
            </a:extLst>
          </p:cNvPr>
          <p:cNvSpPr>
            <a:spLocks noGrp="1"/>
          </p:cNvSpPr>
          <p:nvPr>
            <p:ph type="title"/>
          </p:nvPr>
        </p:nvSpPr>
        <p:spPr/>
        <p:txBody>
          <a:bodyPr/>
          <a:lstStyle/>
          <a:p>
            <a:r>
              <a:rPr lang="en-US" sz="3200" dirty="0"/>
              <a:t>Most Institutions Have Virtual Residents #2</a:t>
            </a:r>
          </a:p>
        </p:txBody>
      </p:sp>
      <p:sp>
        <p:nvSpPr>
          <p:cNvPr id="3" name="Content Placeholder 2">
            <a:extLst>
              <a:ext uri="{FF2B5EF4-FFF2-40B4-BE49-F238E27FC236}">
                <a16:creationId xmlns:a16="http://schemas.microsoft.com/office/drawing/2014/main" id="{8924BD14-0756-416A-8346-FA36C45A8E25}"/>
              </a:ext>
            </a:extLst>
          </p:cNvPr>
          <p:cNvSpPr>
            <a:spLocks noGrp="1"/>
          </p:cNvSpPr>
          <p:nvPr>
            <p:ph idx="1"/>
          </p:nvPr>
        </p:nvSpPr>
        <p:spPr>
          <a:xfrm>
            <a:off x="609600" y="1371600"/>
            <a:ext cx="8021638" cy="4648200"/>
          </a:xfrm>
        </p:spPr>
        <p:txBody>
          <a:bodyPr/>
          <a:lstStyle/>
          <a:p>
            <a:pPr marL="0" indent="0">
              <a:buNone/>
            </a:pPr>
            <a:r>
              <a:rPr lang="en-US" dirty="0"/>
              <a:t>The fraction of R1 and R2 universities that have participated in, or are registered to participate in, the Virtual Residency:</a:t>
            </a:r>
          </a:p>
          <a:p>
            <a:r>
              <a:rPr lang="en-US" dirty="0"/>
              <a:t>R1: 124 of 131 (95%);</a:t>
            </a:r>
          </a:p>
          <a:p>
            <a:r>
              <a:rPr lang="en-US" dirty="0"/>
              <a:t>R2:   80 of 135 (59%).</a:t>
            </a:r>
          </a:p>
        </p:txBody>
      </p:sp>
      <p:sp>
        <p:nvSpPr>
          <p:cNvPr id="4" name="Footer Placeholder 3">
            <a:extLst>
              <a:ext uri="{FF2B5EF4-FFF2-40B4-BE49-F238E27FC236}">
                <a16:creationId xmlns:a16="http://schemas.microsoft.com/office/drawing/2014/main" id="{39ED1554-5499-431F-B5EA-FEA27E927E8A}"/>
              </a:ext>
            </a:extLst>
          </p:cNvPr>
          <p:cNvSpPr>
            <a:spLocks noGrp="1"/>
          </p:cNvSpPr>
          <p:nvPr>
            <p:ph type="ftr" sz="quarter" idx="10"/>
          </p:nvPr>
        </p:nvSpPr>
        <p:spPr/>
        <p:txBody>
          <a:bodyPr/>
          <a:lstStyle/>
          <a:p>
            <a:pPr>
              <a:defRPr/>
            </a:pPr>
            <a:r>
              <a:rPr lang="en-US"/>
              <a:t>Virtual Residency Intro/Intmd/Adv Overview</a:t>
            </a:r>
          </a:p>
          <a:p>
            <a:pPr>
              <a:defRPr/>
            </a:pPr>
            <a:r>
              <a:rPr lang="en-US"/>
              <a:t>Virtual Residency Workshop 2021, Mon June 7 2021</a:t>
            </a:r>
            <a:endParaRPr lang="en-US" dirty="0"/>
          </a:p>
        </p:txBody>
      </p:sp>
      <p:sp>
        <p:nvSpPr>
          <p:cNvPr id="5" name="Slide Number Placeholder 4">
            <a:extLst>
              <a:ext uri="{FF2B5EF4-FFF2-40B4-BE49-F238E27FC236}">
                <a16:creationId xmlns:a16="http://schemas.microsoft.com/office/drawing/2014/main" id="{337D5A00-4111-48A8-B9F1-4A3C15DE657C}"/>
              </a:ext>
            </a:extLst>
          </p:cNvPr>
          <p:cNvSpPr>
            <a:spLocks noGrp="1"/>
          </p:cNvSpPr>
          <p:nvPr>
            <p:ph type="sldNum" sz="quarter" idx="11"/>
          </p:nvPr>
        </p:nvSpPr>
        <p:spPr/>
        <p:txBody>
          <a:bodyPr/>
          <a:lstStyle/>
          <a:p>
            <a:pPr>
              <a:defRPr/>
            </a:pPr>
            <a:fld id="{DAFF6522-D39A-4EFB-9FD2-0F43165FD2EE}" type="slidenum">
              <a:rPr lang="en-US" smtClean="0"/>
              <a:pPr>
                <a:defRPr/>
              </a:pPr>
              <a:t>45</a:t>
            </a:fld>
            <a:endParaRPr lang="en-US"/>
          </a:p>
        </p:txBody>
      </p:sp>
    </p:spTree>
    <p:extLst>
      <p:ext uri="{BB962C8B-B14F-4D97-AF65-F5344CB8AC3E}">
        <p14:creationId xmlns:p14="http://schemas.microsoft.com/office/powerpoint/2010/main" val="2658535987"/>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50A50-CB71-48F5-8F0F-19B19303B8A2}"/>
              </a:ext>
            </a:extLst>
          </p:cNvPr>
          <p:cNvSpPr>
            <a:spLocks noGrp="1"/>
          </p:cNvSpPr>
          <p:nvPr>
            <p:ph type="title"/>
          </p:nvPr>
        </p:nvSpPr>
        <p:spPr/>
        <p:txBody>
          <a:bodyPr/>
          <a:lstStyle/>
          <a:p>
            <a:r>
              <a:rPr lang="en-US" dirty="0"/>
              <a:t>Virtual Residency Evaluation</a:t>
            </a:r>
          </a:p>
        </p:txBody>
      </p:sp>
      <p:sp>
        <p:nvSpPr>
          <p:cNvPr id="3" name="Content Placeholder 2">
            <a:extLst>
              <a:ext uri="{FF2B5EF4-FFF2-40B4-BE49-F238E27FC236}">
                <a16:creationId xmlns:a16="http://schemas.microsoft.com/office/drawing/2014/main" id="{DF220C8A-3AC1-4372-96AD-9E96D26C6CA7}"/>
              </a:ext>
            </a:extLst>
          </p:cNvPr>
          <p:cNvSpPr>
            <a:spLocks noGrp="1"/>
          </p:cNvSpPr>
          <p:nvPr>
            <p:ph idx="1"/>
          </p:nvPr>
        </p:nvSpPr>
        <p:spPr>
          <a:xfrm>
            <a:off x="609600" y="1154783"/>
            <a:ext cx="8021638" cy="4648200"/>
          </a:xfrm>
        </p:spPr>
        <p:txBody>
          <a:bodyPr/>
          <a:lstStyle/>
          <a:p>
            <a:pPr>
              <a:spcBef>
                <a:spcPts val="200"/>
              </a:spcBef>
            </a:pPr>
            <a:r>
              <a:rPr lang="en-US" dirty="0"/>
              <a:t>Last year, for the first time, we did an external evaluation of the Virtual Residency workshop.</a:t>
            </a:r>
          </a:p>
          <a:p>
            <a:pPr lvl="1">
              <a:spcBef>
                <a:spcPts val="200"/>
              </a:spcBef>
            </a:pPr>
            <a:r>
              <a:rPr lang="en-US" dirty="0"/>
              <a:t>Georgia Tech Institutional Review Board protocol # H16227, approved 6/30/2016, approved for use at OU by OU’s IRB 5/13/2021.</a:t>
            </a:r>
          </a:p>
          <a:p>
            <a:pPr>
              <a:spcBef>
                <a:spcPts val="200"/>
              </a:spcBef>
            </a:pPr>
            <a:r>
              <a:rPr lang="en-US" dirty="0"/>
              <a:t>The evaluation was conducted by the same team that       does the evaluation for the XSEDE program,                      led by </a:t>
            </a:r>
            <a:r>
              <a:rPr lang="en-US" dirty="0" err="1"/>
              <a:t>Lizanne</a:t>
            </a:r>
            <a:r>
              <a:rPr lang="en-US" dirty="0"/>
              <a:t> DeStefano and Lorna Rivera.</a:t>
            </a:r>
          </a:p>
          <a:p>
            <a:pPr>
              <a:spcBef>
                <a:spcPts val="200"/>
              </a:spcBef>
            </a:pPr>
            <a:r>
              <a:rPr lang="en-US" dirty="0"/>
              <a:t>We’ll be presenting a paper with the results of the evaluation at PEARC’21.</a:t>
            </a:r>
          </a:p>
        </p:txBody>
      </p:sp>
      <p:sp>
        <p:nvSpPr>
          <p:cNvPr id="4" name="Footer Placeholder 3">
            <a:extLst>
              <a:ext uri="{FF2B5EF4-FFF2-40B4-BE49-F238E27FC236}">
                <a16:creationId xmlns:a16="http://schemas.microsoft.com/office/drawing/2014/main" id="{74B360E2-BD6D-4744-A0B4-A20ADFA11E0F}"/>
              </a:ext>
            </a:extLst>
          </p:cNvPr>
          <p:cNvSpPr>
            <a:spLocks noGrp="1"/>
          </p:cNvSpPr>
          <p:nvPr>
            <p:ph type="ftr" sz="quarter" idx="10"/>
          </p:nvPr>
        </p:nvSpPr>
        <p:spPr/>
        <p:txBody>
          <a:bodyPr/>
          <a:lstStyle/>
          <a:p>
            <a:pPr>
              <a:defRPr/>
            </a:pPr>
            <a:r>
              <a:rPr lang="en-US" dirty="0"/>
              <a:t>Virtual Residency Intro/</a:t>
            </a:r>
            <a:r>
              <a:rPr lang="en-US" dirty="0" err="1"/>
              <a:t>Intmd</a:t>
            </a:r>
            <a:r>
              <a:rPr lang="en-US" dirty="0"/>
              <a:t>/Adv Overview</a:t>
            </a:r>
          </a:p>
          <a:p>
            <a:pPr>
              <a:defRPr/>
            </a:pPr>
            <a:r>
              <a:rPr lang="en-US" dirty="0"/>
              <a:t>Virtual Residency Workshop 2021, Mon June 7 2021</a:t>
            </a:r>
          </a:p>
        </p:txBody>
      </p:sp>
      <p:sp>
        <p:nvSpPr>
          <p:cNvPr id="5" name="Slide Number Placeholder 4">
            <a:extLst>
              <a:ext uri="{FF2B5EF4-FFF2-40B4-BE49-F238E27FC236}">
                <a16:creationId xmlns:a16="http://schemas.microsoft.com/office/drawing/2014/main" id="{48616297-9D84-4B08-992B-80433F36D39A}"/>
              </a:ext>
            </a:extLst>
          </p:cNvPr>
          <p:cNvSpPr>
            <a:spLocks noGrp="1"/>
          </p:cNvSpPr>
          <p:nvPr>
            <p:ph type="sldNum" sz="quarter" idx="11"/>
          </p:nvPr>
        </p:nvSpPr>
        <p:spPr/>
        <p:txBody>
          <a:bodyPr/>
          <a:lstStyle/>
          <a:p>
            <a:pPr>
              <a:defRPr/>
            </a:pPr>
            <a:fld id="{DAFF6522-D39A-4EFB-9FD2-0F43165FD2EE}" type="slidenum">
              <a:rPr lang="en-US" smtClean="0"/>
              <a:pPr>
                <a:defRPr/>
              </a:pPr>
              <a:t>46</a:t>
            </a:fld>
            <a:endParaRPr lang="en-US"/>
          </a:p>
        </p:txBody>
      </p:sp>
    </p:spTree>
    <p:extLst>
      <p:ext uri="{BB962C8B-B14F-4D97-AF65-F5344CB8AC3E}">
        <p14:creationId xmlns:p14="http://schemas.microsoft.com/office/powerpoint/2010/main" val="2123039206"/>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DECBB-FE5C-44A4-973C-8BAE824E3262}"/>
              </a:ext>
            </a:extLst>
          </p:cNvPr>
          <p:cNvSpPr>
            <a:spLocks noGrp="1"/>
          </p:cNvSpPr>
          <p:nvPr>
            <p:ph type="title"/>
          </p:nvPr>
        </p:nvSpPr>
        <p:spPr/>
        <p:txBody>
          <a:bodyPr/>
          <a:lstStyle/>
          <a:p>
            <a:r>
              <a:rPr lang="en-US" dirty="0"/>
              <a:t>Workshop 2020 Demographics</a:t>
            </a:r>
          </a:p>
        </p:txBody>
      </p:sp>
      <p:sp>
        <p:nvSpPr>
          <p:cNvPr id="3" name="Content Placeholder 2">
            <a:extLst>
              <a:ext uri="{FF2B5EF4-FFF2-40B4-BE49-F238E27FC236}">
                <a16:creationId xmlns:a16="http://schemas.microsoft.com/office/drawing/2014/main" id="{6EB0B749-37A8-4AD3-A225-B3E9D3E07F43}"/>
              </a:ext>
            </a:extLst>
          </p:cNvPr>
          <p:cNvSpPr>
            <a:spLocks noGrp="1"/>
          </p:cNvSpPr>
          <p:nvPr>
            <p:ph idx="1"/>
          </p:nvPr>
        </p:nvSpPr>
        <p:spPr>
          <a:xfrm>
            <a:off x="337350" y="1190100"/>
            <a:ext cx="8419654" cy="4648200"/>
          </a:xfrm>
        </p:spPr>
        <p:txBody>
          <a:bodyPr/>
          <a:lstStyle/>
          <a:p>
            <a:pPr>
              <a:spcBef>
                <a:spcPts val="0"/>
              </a:spcBef>
            </a:pPr>
            <a:r>
              <a:rPr lang="en-US" dirty="0"/>
              <a:t>Gender</a:t>
            </a:r>
          </a:p>
          <a:p>
            <a:pPr lvl="1">
              <a:spcBef>
                <a:spcPts val="0"/>
              </a:spcBef>
            </a:pPr>
            <a:r>
              <a:rPr lang="en-US" dirty="0"/>
              <a:t>VRP Women: 30%</a:t>
            </a:r>
          </a:p>
          <a:p>
            <a:pPr lvl="2">
              <a:spcBef>
                <a:spcPts val="0"/>
              </a:spcBef>
            </a:pPr>
            <a:r>
              <a:rPr lang="en-US" dirty="0"/>
              <a:t>US Population: 51% (VRP = 59% of US population)</a:t>
            </a:r>
          </a:p>
          <a:p>
            <a:pPr lvl="2">
              <a:spcBef>
                <a:spcPts val="0"/>
              </a:spcBef>
            </a:pPr>
            <a:r>
              <a:rPr lang="en-US" dirty="0"/>
              <a:t>All Computing/IT </a:t>
            </a:r>
            <a:r>
              <a:rPr lang="en-US" dirty="0" err="1"/>
              <a:t>Cccupations</a:t>
            </a:r>
            <a:r>
              <a:rPr lang="en-US" dirty="0"/>
              <a:t>: 26% (VRP = 115% of CS/IT)</a:t>
            </a:r>
          </a:p>
          <a:p>
            <a:pPr lvl="2">
              <a:spcBef>
                <a:spcPts val="0"/>
              </a:spcBef>
            </a:pPr>
            <a:r>
              <a:rPr lang="en-US" dirty="0"/>
              <a:t>SC15-17: 13-14% (VRP = 200+% of recent SC conferences)</a:t>
            </a:r>
          </a:p>
          <a:p>
            <a:pPr>
              <a:spcBef>
                <a:spcPts val="0"/>
              </a:spcBef>
            </a:pPr>
            <a:r>
              <a:rPr lang="en-US" dirty="0"/>
              <a:t>Race/Ethnicity</a:t>
            </a:r>
          </a:p>
          <a:p>
            <a:pPr lvl="1">
              <a:spcBef>
                <a:spcPts val="0"/>
              </a:spcBef>
            </a:pPr>
            <a:r>
              <a:rPr lang="en-US" dirty="0"/>
              <a:t>VRP Underrepresented Minorities: 21%</a:t>
            </a:r>
          </a:p>
          <a:p>
            <a:pPr lvl="2">
              <a:spcBef>
                <a:spcPts val="0"/>
              </a:spcBef>
            </a:pPr>
            <a:r>
              <a:rPr lang="en-US" dirty="0"/>
              <a:t>US Population: 34% (VRP = 62% of US population)</a:t>
            </a:r>
          </a:p>
          <a:p>
            <a:pPr lvl="2">
              <a:spcBef>
                <a:spcPts val="0"/>
              </a:spcBef>
            </a:pPr>
            <a:r>
              <a:rPr lang="en-US" dirty="0"/>
              <a:t>All Computing/IT Occupations: 10% (VRP = 200+% of CS/IT)</a:t>
            </a:r>
          </a:p>
        </p:txBody>
      </p:sp>
      <p:sp>
        <p:nvSpPr>
          <p:cNvPr id="4" name="Slide Number Placeholder 3">
            <a:extLst>
              <a:ext uri="{FF2B5EF4-FFF2-40B4-BE49-F238E27FC236}">
                <a16:creationId xmlns:a16="http://schemas.microsoft.com/office/drawing/2014/main" id="{87285FE5-062A-4B2F-8FC0-C3695F71B8BB}"/>
              </a:ext>
            </a:extLst>
          </p:cNvPr>
          <p:cNvSpPr>
            <a:spLocks noGrp="1"/>
          </p:cNvSpPr>
          <p:nvPr>
            <p:ph type="sldNum" sz="quarter" idx="11"/>
          </p:nvPr>
        </p:nvSpPr>
        <p:spPr/>
        <p:txBody>
          <a:bodyPr/>
          <a:lstStyle/>
          <a:p>
            <a:pPr>
              <a:defRPr/>
            </a:pPr>
            <a:fld id="{DAFF6522-D39A-4EFB-9FD2-0F43165FD2EE}" type="slidenum">
              <a:rPr lang="en-US" smtClean="0"/>
              <a:pPr>
                <a:defRPr/>
              </a:pPr>
              <a:t>47</a:t>
            </a:fld>
            <a:endParaRPr lang="en-US"/>
          </a:p>
        </p:txBody>
      </p:sp>
      <p:sp>
        <p:nvSpPr>
          <p:cNvPr id="5" name="TextBox 4">
            <a:extLst>
              <a:ext uri="{FF2B5EF4-FFF2-40B4-BE49-F238E27FC236}">
                <a16:creationId xmlns:a16="http://schemas.microsoft.com/office/drawing/2014/main" id="{CB7DA590-6949-4209-9BF7-665F0358A12A}"/>
              </a:ext>
            </a:extLst>
          </p:cNvPr>
          <p:cNvSpPr txBox="1"/>
          <p:nvPr/>
        </p:nvSpPr>
        <p:spPr>
          <a:xfrm>
            <a:off x="609600" y="5252401"/>
            <a:ext cx="4287838" cy="830997"/>
          </a:xfrm>
          <a:prstGeom prst="rect">
            <a:avLst/>
          </a:prstGeom>
          <a:noFill/>
        </p:spPr>
        <p:txBody>
          <a:bodyPr wrap="square" rtlCol="0">
            <a:spAutoFit/>
          </a:bodyPr>
          <a:lstStyle/>
          <a:p>
            <a:pPr algn="l"/>
            <a:r>
              <a:rPr lang="en-US" sz="1200" dirty="0">
                <a:hlinkClick r:id="rId2"/>
              </a:rPr>
              <a:t>https://www.census.gov/quickfacts/fact/table/US/PST045219</a:t>
            </a:r>
            <a:endParaRPr lang="en-US" sz="1200" dirty="0"/>
          </a:p>
          <a:p>
            <a:pPr algn="l"/>
            <a:r>
              <a:rPr lang="en-US" sz="1200" dirty="0">
                <a:hlinkClick r:id="rId3"/>
              </a:rPr>
              <a:t>https://www.bls.gov/cps/cpsaat11.htm</a:t>
            </a:r>
            <a:endParaRPr lang="en-US" sz="1200" dirty="0"/>
          </a:p>
          <a:p>
            <a:pPr algn="l"/>
            <a:r>
              <a:rPr lang="en-US" sz="1200" dirty="0">
                <a:hlinkClick r:id="rId2"/>
              </a:rPr>
              <a:t>http://sc16.supercomputing.org/diversity/index.html</a:t>
            </a:r>
            <a:endParaRPr lang="en-US" sz="1200" dirty="0"/>
          </a:p>
          <a:p>
            <a:pPr algn="l"/>
            <a:r>
              <a:rPr lang="en-US" sz="1200" dirty="0">
                <a:hlinkClick r:id="rId4"/>
              </a:rPr>
              <a:t>https://sc20.supercomputing.org/attend/inclusivity/demographics/</a:t>
            </a:r>
            <a:endParaRPr lang="en-US" sz="1200" dirty="0"/>
          </a:p>
        </p:txBody>
      </p:sp>
      <p:sp>
        <p:nvSpPr>
          <p:cNvPr id="6" name="Footer Placeholder 3">
            <a:extLst>
              <a:ext uri="{FF2B5EF4-FFF2-40B4-BE49-F238E27FC236}">
                <a16:creationId xmlns:a16="http://schemas.microsoft.com/office/drawing/2014/main" id="{AEBBD77D-5698-498C-BC4F-F98AE51284D5}"/>
              </a:ext>
            </a:extLst>
          </p:cNvPr>
          <p:cNvSpPr>
            <a:spLocks noGrp="1"/>
          </p:cNvSpPr>
          <p:nvPr>
            <p:ph type="ftr" sz="quarter" idx="10"/>
          </p:nvPr>
        </p:nvSpPr>
        <p:spPr>
          <a:xfrm>
            <a:off x="2633663" y="6172200"/>
            <a:ext cx="3995737" cy="457200"/>
          </a:xfrm>
        </p:spPr>
        <p:txBody>
          <a:bodyPr/>
          <a:lstStyle/>
          <a:p>
            <a:pPr>
              <a:defRPr/>
            </a:pPr>
            <a:r>
              <a:rPr lang="en-US" dirty="0"/>
              <a:t>Virtual Residency Intro/</a:t>
            </a:r>
            <a:r>
              <a:rPr lang="en-US" dirty="0" err="1"/>
              <a:t>Intmd</a:t>
            </a:r>
            <a:r>
              <a:rPr lang="en-US" dirty="0"/>
              <a:t>/Adv Overview</a:t>
            </a:r>
          </a:p>
          <a:p>
            <a:pPr>
              <a:defRPr/>
            </a:pPr>
            <a:r>
              <a:rPr lang="en-US" dirty="0"/>
              <a:t>Virtual Residency Workshop 2021, Mon June 7 2021</a:t>
            </a:r>
          </a:p>
        </p:txBody>
      </p:sp>
    </p:spTree>
    <p:extLst>
      <p:ext uri="{BB962C8B-B14F-4D97-AF65-F5344CB8AC3E}">
        <p14:creationId xmlns:p14="http://schemas.microsoft.com/office/powerpoint/2010/main" val="4254964084"/>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883B0-1DC8-489A-ADF2-50687D37A601}"/>
              </a:ext>
            </a:extLst>
          </p:cNvPr>
          <p:cNvSpPr>
            <a:spLocks noGrp="1"/>
          </p:cNvSpPr>
          <p:nvPr>
            <p:ph type="title"/>
          </p:nvPr>
        </p:nvSpPr>
        <p:spPr/>
        <p:txBody>
          <a:bodyPr/>
          <a:lstStyle/>
          <a:p>
            <a:r>
              <a:rPr lang="en-US" sz="3800" dirty="0"/>
              <a:t>Does the Virtual Residency Work? #1</a:t>
            </a:r>
          </a:p>
        </p:txBody>
      </p:sp>
      <p:sp>
        <p:nvSpPr>
          <p:cNvPr id="3" name="Content Placeholder 2">
            <a:extLst>
              <a:ext uri="{FF2B5EF4-FFF2-40B4-BE49-F238E27FC236}">
                <a16:creationId xmlns:a16="http://schemas.microsoft.com/office/drawing/2014/main" id="{2BC38C10-7BBB-4429-B20C-760983F21D4B}"/>
              </a:ext>
            </a:extLst>
          </p:cNvPr>
          <p:cNvSpPr>
            <a:spLocks noGrp="1"/>
          </p:cNvSpPr>
          <p:nvPr>
            <p:ph idx="1"/>
          </p:nvPr>
        </p:nvSpPr>
        <p:spPr>
          <a:xfrm>
            <a:off x="152400" y="1181220"/>
            <a:ext cx="8839200" cy="4648200"/>
          </a:xfrm>
        </p:spPr>
        <p:txBody>
          <a:bodyPr/>
          <a:lstStyle/>
          <a:p>
            <a:pPr>
              <a:spcBef>
                <a:spcPts val="0"/>
              </a:spcBef>
            </a:pPr>
            <a:r>
              <a:rPr lang="en-US" dirty="0"/>
              <a:t>The XSEDE evaluation team (Lorna Rivera, </a:t>
            </a:r>
            <a:r>
              <a:rPr lang="en-US" dirty="0" err="1"/>
              <a:t>Lizanne</a:t>
            </a:r>
            <a:r>
              <a:rPr lang="en-US" dirty="0"/>
              <a:t> DeStefano) have done an evaluation of the 2020 workshop.</a:t>
            </a:r>
          </a:p>
          <a:p>
            <a:pPr>
              <a:spcBef>
                <a:spcPts val="0"/>
              </a:spcBef>
            </a:pPr>
            <a:r>
              <a:rPr lang="en-US" dirty="0"/>
              <a:t>Sessions were rated 3.90 - 4.42 on a 1 - 5 scale.</a:t>
            </a:r>
          </a:p>
          <a:p>
            <a:pPr>
              <a:spcBef>
                <a:spcPts val="0"/>
              </a:spcBef>
            </a:pPr>
            <a:r>
              <a:rPr lang="en-US" dirty="0"/>
              <a:t>Effect on underrepresented populations</a:t>
            </a:r>
          </a:p>
          <a:p>
            <a:pPr lvl="1">
              <a:spcBef>
                <a:spcPts val="0"/>
              </a:spcBef>
            </a:pPr>
            <a:r>
              <a:rPr lang="en-US" b="1" u="sng" dirty="0"/>
              <a:t>Underrepresented Minorities</a:t>
            </a:r>
          </a:p>
          <a:p>
            <a:pPr lvl="2">
              <a:spcBef>
                <a:spcPts val="0"/>
              </a:spcBef>
            </a:pPr>
            <a:r>
              <a:rPr lang="en-US" b="1" u="sng" dirty="0"/>
              <a:t>Experience</a:t>
            </a:r>
            <a:r>
              <a:rPr lang="en-US" dirty="0"/>
              <a:t>: Underrepresented minorities rated their experience as                           5% </a:t>
            </a:r>
            <a:r>
              <a:rPr lang="en-US" b="1" dirty="0"/>
              <a:t>MORE SUCCESSFUL </a:t>
            </a:r>
            <a:r>
              <a:rPr lang="en-US" dirty="0"/>
              <a:t>than non-URMs rated it (4.76 vs 4.52).</a:t>
            </a:r>
          </a:p>
          <a:p>
            <a:pPr lvl="2">
              <a:spcBef>
                <a:spcPts val="0"/>
              </a:spcBef>
            </a:pPr>
            <a:r>
              <a:rPr lang="en-US" b="1" u="sng" dirty="0"/>
              <a:t>Sessions</a:t>
            </a:r>
            <a:r>
              <a:rPr lang="en-US" dirty="0"/>
              <a:t>: Underrepresented minorities rated 2 sessions                                       12% </a:t>
            </a:r>
            <a:r>
              <a:rPr lang="en-US" b="1" dirty="0"/>
              <a:t>HIGHER</a:t>
            </a:r>
            <a:r>
              <a:rPr lang="en-US" dirty="0"/>
              <a:t> than non-URMs rated them (4.71 vs 4.20, 4.71 vs 4.19).</a:t>
            </a:r>
          </a:p>
          <a:p>
            <a:pPr lvl="2">
              <a:spcBef>
                <a:spcPts val="0"/>
              </a:spcBef>
            </a:pPr>
            <a:r>
              <a:rPr lang="en-US" b="1" u="sng" dirty="0"/>
              <a:t>Google Docs</a:t>
            </a:r>
            <a:r>
              <a:rPr lang="en-US" dirty="0"/>
              <a:t>: Underrepresented minorities rated the Google Docs      13% </a:t>
            </a:r>
            <a:r>
              <a:rPr lang="en-US" b="1" dirty="0"/>
              <a:t>MORE USEFUL</a:t>
            </a:r>
            <a:r>
              <a:rPr lang="en-US" dirty="0"/>
              <a:t> than non-URMs rated them (4.58 vs 4.07)</a:t>
            </a:r>
          </a:p>
          <a:p>
            <a:pPr lvl="2">
              <a:spcBef>
                <a:spcPts val="0"/>
              </a:spcBef>
            </a:pPr>
            <a:r>
              <a:rPr lang="en-US" dirty="0"/>
              <a:t>No other statistically significant differences found.</a:t>
            </a:r>
          </a:p>
          <a:p>
            <a:pPr lvl="1">
              <a:spcBef>
                <a:spcPts val="0"/>
              </a:spcBef>
            </a:pPr>
            <a:r>
              <a:rPr lang="en-US" b="1" u="sng" dirty="0"/>
              <a:t>Women</a:t>
            </a:r>
          </a:p>
          <a:p>
            <a:pPr lvl="2">
              <a:spcBef>
                <a:spcPts val="0"/>
              </a:spcBef>
            </a:pPr>
            <a:r>
              <a:rPr lang="en-US" b="1" u="sng" dirty="0"/>
              <a:t>Sessions</a:t>
            </a:r>
            <a:r>
              <a:rPr lang="en-US" dirty="0"/>
              <a:t>: Women rated 1 session 10% </a:t>
            </a:r>
            <a:r>
              <a:rPr lang="en-US" b="1" dirty="0"/>
              <a:t>LOWER</a:t>
            </a:r>
            <a:r>
              <a:rPr lang="en-US" dirty="0"/>
              <a:t> than men (3.85 vs 4.27).</a:t>
            </a:r>
          </a:p>
          <a:p>
            <a:pPr lvl="2">
              <a:spcBef>
                <a:spcPts val="0"/>
              </a:spcBef>
            </a:pPr>
            <a:r>
              <a:rPr lang="en-US" dirty="0"/>
              <a:t>No other statistically significant differences found.</a:t>
            </a:r>
          </a:p>
        </p:txBody>
      </p:sp>
      <p:sp>
        <p:nvSpPr>
          <p:cNvPr id="4" name="Slide Number Placeholder 3">
            <a:extLst>
              <a:ext uri="{FF2B5EF4-FFF2-40B4-BE49-F238E27FC236}">
                <a16:creationId xmlns:a16="http://schemas.microsoft.com/office/drawing/2014/main" id="{79D7FF3C-CBE8-45FE-BEF1-1AE1BC26D26C}"/>
              </a:ext>
            </a:extLst>
          </p:cNvPr>
          <p:cNvSpPr>
            <a:spLocks noGrp="1"/>
          </p:cNvSpPr>
          <p:nvPr>
            <p:ph type="sldNum" sz="quarter" idx="11"/>
          </p:nvPr>
        </p:nvSpPr>
        <p:spPr/>
        <p:txBody>
          <a:bodyPr/>
          <a:lstStyle/>
          <a:p>
            <a:pPr>
              <a:defRPr/>
            </a:pPr>
            <a:fld id="{DAFF6522-D39A-4EFB-9FD2-0F43165FD2EE}" type="slidenum">
              <a:rPr lang="en-US" smtClean="0"/>
              <a:pPr>
                <a:defRPr/>
              </a:pPr>
              <a:t>48</a:t>
            </a:fld>
            <a:endParaRPr lang="en-US"/>
          </a:p>
        </p:txBody>
      </p:sp>
      <p:sp>
        <p:nvSpPr>
          <p:cNvPr id="5" name="Footer Placeholder 3">
            <a:extLst>
              <a:ext uri="{FF2B5EF4-FFF2-40B4-BE49-F238E27FC236}">
                <a16:creationId xmlns:a16="http://schemas.microsoft.com/office/drawing/2014/main" id="{22FC37EC-DAFD-4AED-9C6B-43A0ABB5C2DD}"/>
              </a:ext>
            </a:extLst>
          </p:cNvPr>
          <p:cNvSpPr>
            <a:spLocks noGrp="1"/>
          </p:cNvSpPr>
          <p:nvPr>
            <p:ph type="ftr" sz="quarter" idx="10"/>
          </p:nvPr>
        </p:nvSpPr>
        <p:spPr>
          <a:xfrm>
            <a:off x="2633663" y="6172200"/>
            <a:ext cx="3995737" cy="457200"/>
          </a:xfrm>
        </p:spPr>
        <p:txBody>
          <a:bodyPr/>
          <a:lstStyle/>
          <a:p>
            <a:pPr>
              <a:defRPr/>
            </a:pPr>
            <a:r>
              <a:rPr lang="en-US" dirty="0"/>
              <a:t>Virtual Residency Intro/</a:t>
            </a:r>
            <a:r>
              <a:rPr lang="en-US" dirty="0" err="1"/>
              <a:t>Intmd</a:t>
            </a:r>
            <a:r>
              <a:rPr lang="en-US" dirty="0"/>
              <a:t>/Adv Overview</a:t>
            </a:r>
          </a:p>
          <a:p>
            <a:pPr>
              <a:defRPr/>
            </a:pPr>
            <a:r>
              <a:rPr lang="en-US" dirty="0"/>
              <a:t>Virtual Residency Workshop 2021, Mon June 7 2021</a:t>
            </a:r>
          </a:p>
        </p:txBody>
      </p:sp>
    </p:spTree>
    <p:extLst>
      <p:ext uri="{BB962C8B-B14F-4D97-AF65-F5344CB8AC3E}">
        <p14:creationId xmlns:p14="http://schemas.microsoft.com/office/powerpoint/2010/main" val="1220660220"/>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95DBD-8079-488E-974F-635A576ADDF1}"/>
              </a:ext>
            </a:extLst>
          </p:cNvPr>
          <p:cNvSpPr>
            <a:spLocks noGrp="1"/>
          </p:cNvSpPr>
          <p:nvPr>
            <p:ph type="title"/>
          </p:nvPr>
        </p:nvSpPr>
        <p:spPr/>
        <p:txBody>
          <a:bodyPr/>
          <a:lstStyle/>
          <a:p>
            <a:r>
              <a:rPr lang="en-US" sz="3800" dirty="0"/>
              <a:t>Does the Virtual Residency Work? #2</a:t>
            </a:r>
          </a:p>
        </p:txBody>
      </p:sp>
      <p:sp>
        <p:nvSpPr>
          <p:cNvPr id="3" name="Content Placeholder 2">
            <a:extLst>
              <a:ext uri="{FF2B5EF4-FFF2-40B4-BE49-F238E27FC236}">
                <a16:creationId xmlns:a16="http://schemas.microsoft.com/office/drawing/2014/main" id="{FF3243A0-AF27-472A-95F0-D4E746B4F767}"/>
              </a:ext>
            </a:extLst>
          </p:cNvPr>
          <p:cNvSpPr>
            <a:spLocks noGrp="1"/>
          </p:cNvSpPr>
          <p:nvPr>
            <p:ph idx="1"/>
          </p:nvPr>
        </p:nvSpPr>
        <p:spPr>
          <a:xfrm>
            <a:off x="304800" y="1371600"/>
            <a:ext cx="8478838" cy="4648200"/>
          </a:xfrm>
        </p:spPr>
        <p:txBody>
          <a:bodyPr/>
          <a:lstStyle/>
          <a:p>
            <a:r>
              <a:rPr lang="en-US" dirty="0"/>
              <a:t>We assume that </a:t>
            </a:r>
            <a:r>
              <a:rPr lang="en-US" dirty="0" err="1"/>
              <a:t>y’all</a:t>
            </a:r>
            <a:r>
              <a:rPr lang="en-US" dirty="0"/>
              <a:t> are plenty busy with other things,             so you’d only bother to show up if this were worthwhile.</a:t>
            </a:r>
          </a:p>
          <a:p>
            <a:r>
              <a:rPr lang="en-US" dirty="0"/>
              <a:t>As of last week:</a:t>
            </a:r>
          </a:p>
          <a:p>
            <a:pPr lvl="1"/>
            <a:r>
              <a:rPr lang="en-US" dirty="0"/>
              <a:t>299 of 382 Virtual Residency institutions (78%) had participated in multiple Virtual Residency activities;</a:t>
            </a:r>
          </a:p>
          <a:p>
            <a:pPr lvl="1"/>
            <a:r>
              <a:rPr lang="en-US" dirty="0"/>
              <a:t>255 of 382 Virtual Residency institutions (67%) had participated in multiple types of Virtual Residency activities.</a:t>
            </a:r>
          </a:p>
        </p:txBody>
      </p:sp>
      <p:sp>
        <p:nvSpPr>
          <p:cNvPr id="4" name="Footer Placeholder 3">
            <a:extLst>
              <a:ext uri="{FF2B5EF4-FFF2-40B4-BE49-F238E27FC236}">
                <a16:creationId xmlns:a16="http://schemas.microsoft.com/office/drawing/2014/main" id="{2B8A7053-8F20-4153-8707-D125E8FABFEB}"/>
              </a:ext>
            </a:extLst>
          </p:cNvPr>
          <p:cNvSpPr>
            <a:spLocks noGrp="1"/>
          </p:cNvSpPr>
          <p:nvPr>
            <p:ph type="ftr" sz="quarter" idx="10"/>
          </p:nvPr>
        </p:nvSpPr>
        <p:spPr/>
        <p:txBody>
          <a:bodyPr/>
          <a:lstStyle/>
          <a:p>
            <a:pPr>
              <a:defRPr/>
            </a:pPr>
            <a:r>
              <a:rPr lang="en-US" dirty="0"/>
              <a:t>Virtual Residency Intro/</a:t>
            </a:r>
            <a:r>
              <a:rPr lang="en-US" dirty="0" err="1"/>
              <a:t>Intmd</a:t>
            </a:r>
            <a:r>
              <a:rPr lang="en-US" dirty="0"/>
              <a:t>/Adv Overview</a:t>
            </a:r>
          </a:p>
          <a:p>
            <a:pPr>
              <a:defRPr/>
            </a:pPr>
            <a:r>
              <a:rPr lang="en-US" dirty="0"/>
              <a:t>Virtual Residency Workshop 2021, Mon June 7 2021</a:t>
            </a:r>
          </a:p>
        </p:txBody>
      </p:sp>
      <p:sp>
        <p:nvSpPr>
          <p:cNvPr id="5" name="Slide Number Placeholder 4">
            <a:extLst>
              <a:ext uri="{FF2B5EF4-FFF2-40B4-BE49-F238E27FC236}">
                <a16:creationId xmlns:a16="http://schemas.microsoft.com/office/drawing/2014/main" id="{65EFFF54-6383-42AA-B847-197C360DA8D9}"/>
              </a:ext>
            </a:extLst>
          </p:cNvPr>
          <p:cNvSpPr>
            <a:spLocks noGrp="1"/>
          </p:cNvSpPr>
          <p:nvPr>
            <p:ph type="sldNum" sz="quarter" idx="11"/>
          </p:nvPr>
        </p:nvSpPr>
        <p:spPr/>
        <p:txBody>
          <a:bodyPr/>
          <a:lstStyle/>
          <a:p>
            <a:pPr>
              <a:defRPr/>
            </a:pPr>
            <a:fld id="{DAFF6522-D39A-4EFB-9FD2-0F43165FD2EE}" type="slidenum">
              <a:rPr lang="en-US" smtClean="0"/>
              <a:pPr>
                <a:defRPr/>
              </a:pPr>
              <a:t>49</a:t>
            </a:fld>
            <a:endParaRPr lang="en-US"/>
          </a:p>
        </p:txBody>
      </p:sp>
    </p:spTree>
    <p:extLst>
      <p:ext uri="{BB962C8B-B14F-4D97-AF65-F5344CB8AC3E}">
        <p14:creationId xmlns:p14="http://schemas.microsoft.com/office/powerpoint/2010/main" val="160592702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900" dirty="0"/>
              <a:t>Phone: Audio Only, USA</a:t>
            </a:r>
          </a:p>
        </p:txBody>
      </p:sp>
      <p:sp>
        <p:nvSpPr>
          <p:cNvPr id="3" name="Content Placeholder 2"/>
          <p:cNvSpPr>
            <a:spLocks noGrp="1"/>
          </p:cNvSpPr>
          <p:nvPr>
            <p:ph idx="1"/>
          </p:nvPr>
        </p:nvSpPr>
        <p:spPr>
          <a:xfrm>
            <a:off x="609600" y="1153232"/>
            <a:ext cx="8174038" cy="4648200"/>
          </a:xfrm>
        </p:spPr>
        <p:txBody>
          <a:bodyPr/>
          <a:lstStyle/>
          <a:p>
            <a:pPr marL="0" indent="0">
              <a:spcBef>
                <a:spcPts val="300"/>
              </a:spcBef>
              <a:buNone/>
            </a:pPr>
            <a:r>
              <a:rPr lang="en-US" dirty="0"/>
              <a:t>For audio only via phone, from inside the USA:</a:t>
            </a:r>
          </a:p>
          <a:p>
            <a:pPr>
              <a:spcBef>
                <a:spcPts val="300"/>
              </a:spcBef>
            </a:pPr>
            <a:r>
              <a:rPr lang="en-US" dirty="0"/>
              <a:t>On any USA phone, dial:</a:t>
            </a:r>
          </a:p>
          <a:p>
            <a:pPr lvl="1">
              <a:spcBef>
                <a:spcPts val="300"/>
              </a:spcBef>
            </a:pPr>
            <a:r>
              <a:rPr lang="en-US" dirty="0"/>
              <a:t>646-558-8656 (USA toll)</a:t>
            </a:r>
          </a:p>
          <a:p>
            <a:pPr marL="457200" lvl="1" indent="0">
              <a:spcBef>
                <a:spcPts val="300"/>
              </a:spcBef>
              <a:buNone/>
            </a:pPr>
            <a:r>
              <a:rPr lang="en-US" dirty="0"/>
              <a:t>OR</a:t>
            </a:r>
          </a:p>
          <a:p>
            <a:pPr lvl="1">
              <a:spcBef>
                <a:spcPts val="300"/>
              </a:spcBef>
            </a:pPr>
            <a:r>
              <a:rPr lang="en-US" dirty="0"/>
              <a:t>408-638-0968 (USA toll)</a:t>
            </a:r>
          </a:p>
          <a:p>
            <a:pPr>
              <a:spcBef>
                <a:spcPts val="300"/>
              </a:spcBef>
            </a:pPr>
            <a:r>
              <a:rPr lang="en-US" dirty="0"/>
              <a:t>Use the meeting ID and numeric password in the e-mail.</a:t>
            </a:r>
          </a:p>
          <a:p>
            <a:pPr>
              <a:spcBef>
                <a:spcPts val="300"/>
              </a:spcBef>
            </a:pPr>
            <a:r>
              <a:rPr lang="en-US" dirty="0"/>
              <a:t>Please e-mail </a:t>
            </a:r>
            <a:r>
              <a:rPr lang="en-US" dirty="0">
                <a:hlinkClick r:id="rId3"/>
              </a:rPr>
              <a:t>hneeman@ou.edu</a:t>
            </a:r>
            <a:r>
              <a:rPr lang="en-US" dirty="0"/>
              <a:t> with your name, institution and phone number, so that we can properly track and report how many people attended from each institution.</a:t>
            </a:r>
          </a:p>
          <a:p>
            <a:pPr>
              <a:spcBef>
                <a:spcPts val="300"/>
              </a:spcBef>
            </a:pPr>
            <a:r>
              <a:rPr lang="en-US" b="1" u="sng" dirty="0"/>
              <a:t>NOTE</a:t>
            </a:r>
            <a:r>
              <a:rPr lang="en-US" dirty="0"/>
              <a:t>: </a:t>
            </a:r>
            <a:r>
              <a:rPr lang="en-US" b="1" dirty="0"/>
              <a:t>NO TOLL FREE </a:t>
            </a:r>
            <a:r>
              <a:rPr lang="en-US" dirty="0"/>
              <a:t>telephone audio-only option for remote attendees inside or outside the USA.</a:t>
            </a:r>
          </a:p>
          <a:p>
            <a:pPr>
              <a:spcBef>
                <a:spcPts val="300"/>
              </a:spcBef>
            </a:pPr>
            <a:r>
              <a:rPr lang="en-US" dirty="0"/>
              <a:t>Please </a:t>
            </a:r>
            <a:r>
              <a:rPr lang="en-US" b="1" u="sng" dirty="0"/>
              <a:t>MUTE YOURSELF</a:t>
            </a:r>
            <a:r>
              <a:rPr lang="en-US" dirty="0"/>
              <a:t> except when you're talking.</a:t>
            </a:r>
          </a:p>
          <a:p>
            <a:pPr marL="0" indent="0">
              <a:buNone/>
            </a:pPr>
            <a:r>
              <a:rPr lang="en-US" sz="1800" dirty="0">
                <a:hlinkClick r:id="rId4"/>
              </a:rPr>
              <a:t>http://www.oscer.ou.edu/virtualresidency2021/</a:t>
            </a:r>
            <a:r>
              <a:rPr lang="en-US" sz="1800" dirty="0"/>
              <a:t>         </a:t>
            </a:r>
            <a:r>
              <a:rPr lang="en-US" sz="1800" dirty="0">
                <a:hlinkClick r:id="rId5"/>
              </a:rPr>
              <a:t>virtualresidency2021@gmail.com</a:t>
            </a:r>
            <a:endParaRPr lang="en-US" sz="1800" dirty="0"/>
          </a:p>
        </p:txBody>
      </p:sp>
      <p:sp>
        <p:nvSpPr>
          <p:cNvPr id="4" name="Footer Placeholder 3"/>
          <p:cNvSpPr>
            <a:spLocks noGrp="1"/>
          </p:cNvSpPr>
          <p:nvPr>
            <p:ph type="ftr" sz="quarter" idx="10"/>
          </p:nvPr>
        </p:nvSpPr>
        <p:spPr/>
        <p:txBody>
          <a:bodyPr/>
          <a:lstStyle/>
          <a:p>
            <a:pPr>
              <a:defRPr/>
            </a:pPr>
            <a:r>
              <a:rPr lang="en-US" dirty="0"/>
              <a:t>Virtual Residency Intro/</a:t>
            </a:r>
            <a:r>
              <a:rPr lang="en-US" dirty="0" err="1"/>
              <a:t>Intmd</a:t>
            </a:r>
            <a:r>
              <a:rPr lang="en-US" dirty="0"/>
              <a:t>/Adv Overview</a:t>
            </a:r>
          </a:p>
          <a:p>
            <a:pPr>
              <a:defRPr/>
            </a:pPr>
            <a:r>
              <a:rPr lang="en-US" dirty="0"/>
              <a:t>Virtual Residency Workshop 2021, Mon June 7 2021</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5</a:t>
            </a:fld>
            <a:endParaRPr lang="en-US"/>
          </a:p>
        </p:txBody>
      </p:sp>
    </p:spTree>
    <p:extLst>
      <p:ext uri="{BB962C8B-B14F-4D97-AF65-F5344CB8AC3E}">
        <p14:creationId xmlns:p14="http://schemas.microsoft.com/office/powerpoint/2010/main" val="4150677097"/>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CI Professional Ecosystem</a:t>
            </a:r>
          </a:p>
        </p:txBody>
      </p:sp>
      <p:sp>
        <p:nvSpPr>
          <p:cNvPr id="3" name="Content Placeholder 2"/>
          <p:cNvSpPr>
            <a:spLocks noGrp="1"/>
          </p:cNvSpPr>
          <p:nvPr>
            <p:ph idx="1"/>
          </p:nvPr>
        </p:nvSpPr>
        <p:spPr/>
        <p:txBody>
          <a:bodyPr/>
          <a:lstStyle/>
          <a:p>
            <a:r>
              <a:rPr lang="en-US" sz="2000" b="1" u="sng" dirty="0"/>
              <a:t>Campus Champions</a:t>
            </a:r>
          </a:p>
          <a:p>
            <a:r>
              <a:rPr lang="en-US" sz="2000" dirty="0"/>
              <a:t>Campus Research Computing Consortium (</a:t>
            </a:r>
            <a:r>
              <a:rPr lang="en-US" sz="2000" dirty="0" err="1"/>
              <a:t>CaRCC</a:t>
            </a:r>
            <a:r>
              <a:rPr lang="en-US" sz="2000" dirty="0"/>
              <a:t>)</a:t>
            </a:r>
          </a:p>
          <a:p>
            <a:r>
              <a:rPr lang="en-US" sz="2000" dirty="0"/>
              <a:t>Coalition for Academic Scientific Computation</a:t>
            </a:r>
          </a:p>
          <a:p>
            <a:r>
              <a:rPr lang="en-US" sz="2000" dirty="0" err="1"/>
              <a:t>CyberAmbassadors</a:t>
            </a:r>
            <a:endParaRPr lang="en-US" sz="2000" dirty="0"/>
          </a:p>
          <a:p>
            <a:r>
              <a:rPr lang="en-US" sz="2000" dirty="0"/>
              <a:t>Linux Clusters Institute</a:t>
            </a:r>
          </a:p>
          <a:p>
            <a:r>
              <a:rPr lang="en-US" sz="2000" dirty="0"/>
              <a:t>SIGHPC Education Chapter</a:t>
            </a:r>
          </a:p>
          <a:p>
            <a:r>
              <a:rPr lang="en-US" sz="2000" dirty="0"/>
              <a:t>The Carpentries</a:t>
            </a:r>
          </a:p>
          <a:p>
            <a:r>
              <a:rPr lang="en-US" sz="2000" dirty="0"/>
              <a:t>Science Gateways Community Institute</a:t>
            </a:r>
          </a:p>
          <a:p>
            <a:r>
              <a:rPr lang="en-US" sz="2000" dirty="0"/>
              <a:t>UK Research Software Engineer Association</a:t>
            </a:r>
          </a:p>
          <a:p>
            <a:r>
              <a:rPr lang="en-US" sz="2000" dirty="0"/>
              <a:t>US Research Software Engineer Association</a:t>
            </a:r>
          </a:p>
          <a:p>
            <a:r>
              <a:rPr lang="en-US" sz="2000" dirty="0"/>
              <a:t>US Research Software Sustainability Institute</a:t>
            </a:r>
          </a:p>
        </p:txBody>
      </p:sp>
      <p:sp>
        <p:nvSpPr>
          <p:cNvPr id="4" name="Slide Number Placeholder 3"/>
          <p:cNvSpPr>
            <a:spLocks noGrp="1"/>
          </p:cNvSpPr>
          <p:nvPr>
            <p:ph type="sldNum" sz="quarter" idx="11"/>
          </p:nvPr>
        </p:nvSpPr>
        <p:spPr/>
        <p:txBody>
          <a:bodyPr/>
          <a:lstStyle/>
          <a:p>
            <a:pPr>
              <a:defRPr/>
            </a:pPr>
            <a:fld id="{DAFF6522-D39A-4EFB-9FD2-0F43165FD2EE}" type="slidenum">
              <a:rPr lang="en-US" smtClean="0"/>
              <a:pPr>
                <a:defRPr/>
              </a:pPr>
              <a:t>50</a:t>
            </a:fld>
            <a:endParaRPr lang="en-US"/>
          </a:p>
        </p:txBody>
      </p:sp>
      <p:sp>
        <p:nvSpPr>
          <p:cNvPr id="6" name="Footer Placeholder 3"/>
          <p:cNvSpPr>
            <a:spLocks noGrp="1"/>
          </p:cNvSpPr>
          <p:nvPr>
            <p:ph type="ftr" sz="quarter" idx="10"/>
          </p:nvPr>
        </p:nvSpPr>
        <p:spPr>
          <a:xfrm>
            <a:off x="2633663" y="6172200"/>
            <a:ext cx="3995737" cy="457200"/>
          </a:xfrm>
        </p:spPr>
        <p:txBody>
          <a:bodyPr/>
          <a:lstStyle/>
          <a:p>
            <a:pPr>
              <a:defRPr/>
            </a:pPr>
            <a:r>
              <a:rPr lang="en-US" dirty="0"/>
              <a:t>Virtual Residency Intro/</a:t>
            </a:r>
            <a:r>
              <a:rPr lang="en-US" dirty="0" err="1"/>
              <a:t>Intmd</a:t>
            </a:r>
            <a:r>
              <a:rPr lang="en-US" dirty="0"/>
              <a:t>/Adv Overview</a:t>
            </a:r>
          </a:p>
          <a:p>
            <a:pPr>
              <a:defRPr/>
            </a:pPr>
            <a:r>
              <a:rPr lang="en-US" dirty="0"/>
              <a:t>Virtual Residency Workshop 2021, Mon June 7 2021</a:t>
            </a:r>
          </a:p>
        </p:txBody>
      </p:sp>
      <p:sp>
        <p:nvSpPr>
          <p:cNvPr id="7" name="TextBox 6"/>
          <p:cNvSpPr txBox="1"/>
          <p:nvPr/>
        </p:nvSpPr>
        <p:spPr>
          <a:xfrm>
            <a:off x="3733800" y="2498680"/>
            <a:ext cx="5049838" cy="1277273"/>
          </a:xfrm>
          <a:prstGeom prst="rect">
            <a:avLst/>
          </a:prstGeom>
          <a:noFill/>
        </p:spPr>
        <p:txBody>
          <a:bodyPr wrap="square" rtlCol="0">
            <a:spAutoFit/>
          </a:bodyPr>
          <a:lstStyle/>
          <a:p>
            <a:r>
              <a:rPr lang="en-US" sz="5300" dirty="0">
                <a:latin typeface="Arial Black" panose="020B0A04020102020204" pitchFamily="34" charset="0"/>
              </a:rPr>
              <a:t>JOIN THESE!</a:t>
            </a:r>
          </a:p>
          <a:p>
            <a:r>
              <a:rPr lang="en-US" sz="2400" dirty="0">
                <a:latin typeface="Arial Black" panose="020B0A04020102020204" pitchFamily="34" charset="0"/>
              </a:rPr>
              <a:t>Ask us for contact info!</a:t>
            </a:r>
          </a:p>
        </p:txBody>
      </p:sp>
    </p:spTree>
    <p:extLst>
      <p:ext uri="{BB962C8B-B14F-4D97-AF65-F5344CB8AC3E}">
        <p14:creationId xmlns:p14="http://schemas.microsoft.com/office/powerpoint/2010/main" val="3819341197"/>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156619"/>
            <a:ext cx="7772400" cy="2491581"/>
          </a:xfrm>
        </p:spPr>
        <p:txBody>
          <a:bodyPr>
            <a:normAutofit/>
          </a:bodyPr>
          <a:lstStyle/>
          <a:p>
            <a:pPr algn="ctr"/>
            <a:r>
              <a:rPr lang="en-US" sz="5000" dirty="0">
                <a:solidFill>
                  <a:schemeClr val="tx1"/>
                </a:solidFill>
                <a:latin typeface="Arial Black" panose="020B0A04020102020204" pitchFamily="34" charset="0"/>
              </a:rPr>
              <a:t>Virtual Residency</a:t>
            </a:r>
          </a:p>
          <a:p>
            <a:pPr algn="ctr"/>
            <a:r>
              <a:rPr lang="en-US" sz="5000" dirty="0">
                <a:latin typeface="Arial Black" panose="020B0A04020102020204" pitchFamily="34" charset="0"/>
              </a:rPr>
              <a:t>Workshop 2021</a:t>
            </a:r>
            <a:endParaRPr lang="en-US" sz="5000" dirty="0">
              <a:solidFill>
                <a:schemeClr val="tx1"/>
              </a:solidFill>
              <a:latin typeface="Arial Black" panose="020B0A04020102020204" pitchFamily="34" charset="0"/>
            </a:endParaRPr>
          </a:p>
          <a:p>
            <a:pPr algn="ctr"/>
            <a:endParaRPr lang="en-US" sz="500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3142065912"/>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2021 </a:t>
            </a:r>
            <a:r>
              <a:rPr lang="en-US" sz="3800" dirty="0" err="1"/>
              <a:t>Intmd</a:t>
            </a:r>
            <a:r>
              <a:rPr lang="en-US" sz="3800" dirty="0"/>
              <a:t>/Adv Workshop Agenda</a:t>
            </a:r>
          </a:p>
        </p:txBody>
      </p:sp>
      <p:sp>
        <p:nvSpPr>
          <p:cNvPr id="3" name="Content Placeholder 2"/>
          <p:cNvSpPr>
            <a:spLocks noGrp="1"/>
          </p:cNvSpPr>
          <p:nvPr>
            <p:ph sz="half" idx="1"/>
          </p:nvPr>
        </p:nvSpPr>
        <p:spPr>
          <a:xfrm>
            <a:off x="381000" y="1320084"/>
            <a:ext cx="4114800" cy="4648200"/>
          </a:xfrm>
        </p:spPr>
        <p:txBody>
          <a:bodyPr/>
          <a:lstStyle/>
          <a:p>
            <a:pPr marL="0" indent="0">
              <a:buNone/>
            </a:pPr>
            <a:r>
              <a:rPr lang="en-US" sz="2100" dirty="0"/>
              <a:t>Mon June 7 2021</a:t>
            </a:r>
          </a:p>
          <a:p>
            <a:r>
              <a:rPr lang="en-US" sz="2100" b="1" u="sng" dirty="0"/>
              <a:t>Talk:</a:t>
            </a:r>
            <a:r>
              <a:rPr lang="en-US" sz="2100" dirty="0"/>
              <a:t> Virtual Residency Intro/</a:t>
            </a:r>
            <a:r>
              <a:rPr lang="en-US" sz="2100" dirty="0" err="1"/>
              <a:t>Intmd</a:t>
            </a:r>
            <a:r>
              <a:rPr lang="en-US" sz="2100" dirty="0"/>
              <a:t>/Adv           Workshop 2021 Overview</a:t>
            </a:r>
          </a:p>
          <a:p>
            <a:r>
              <a:rPr lang="en-US" sz="2100" b="1" u="sng" dirty="0"/>
              <a:t>Talk: Introductory:</a:t>
            </a:r>
            <a:r>
              <a:rPr lang="en-US" sz="2100" dirty="0"/>
              <a:t>      Effective Communication</a:t>
            </a:r>
          </a:p>
          <a:p>
            <a:r>
              <a:rPr lang="en-US" sz="2100" b="1" u="sng" dirty="0"/>
              <a:t>Talk: Introductory:</a:t>
            </a:r>
            <a:r>
              <a:rPr lang="en-US" sz="2100" dirty="0"/>
              <a:t>       Faculty: Tenure, Promotion, Reward System</a:t>
            </a:r>
            <a:endParaRPr lang="en-US" sz="2100" baseline="30000" dirty="0"/>
          </a:p>
          <a:p>
            <a:r>
              <a:rPr lang="en-US" sz="2100" b="1" u="sng" dirty="0"/>
              <a:t>Talk: Introductory:</a:t>
            </a:r>
            <a:r>
              <a:rPr lang="en-US" sz="2100" dirty="0"/>
              <a:t>              The CI Milieu: Systems,   Service Providers, Technologies</a:t>
            </a:r>
          </a:p>
        </p:txBody>
      </p:sp>
      <p:sp>
        <p:nvSpPr>
          <p:cNvPr id="4" name="Content Placeholder 3"/>
          <p:cNvSpPr>
            <a:spLocks noGrp="1"/>
          </p:cNvSpPr>
          <p:nvPr>
            <p:ph sz="half" idx="2"/>
          </p:nvPr>
        </p:nvSpPr>
        <p:spPr>
          <a:xfrm>
            <a:off x="4495800" y="1320084"/>
            <a:ext cx="4287838" cy="4648200"/>
          </a:xfrm>
        </p:spPr>
        <p:txBody>
          <a:bodyPr/>
          <a:lstStyle/>
          <a:p>
            <a:pPr marL="0" indent="0">
              <a:buNone/>
            </a:pPr>
            <a:r>
              <a:rPr lang="en-US" sz="2100" dirty="0"/>
              <a:t>Tue June 8 2010</a:t>
            </a:r>
          </a:p>
          <a:p>
            <a:r>
              <a:rPr lang="en-US" sz="2100" b="1" u="sng" dirty="0"/>
              <a:t>Panel: Introductory:</a:t>
            </a:r>
            <a:r>
              <a:rPr lang="en-US" sz="2100" dirty="0"/>
              <a:t> Cyberinfrastructure User Support</a:t>
            </a:r>
            <a:endParaRPr lang="en-US" sz="2100" baseline="30000" dirty="0"/>
          </a:p>
          <a:p>
            <a:r>
              <a:rPr lang="en-US" sz="2100" b="1" u="sng" dirty="0"/>
              <a:t>Talk/Practicum: Introductory:</a:t>
            </a:r>
            <a:r>
              <a:rPr lang="en-US" sz="2100" dirty="0"/>
              <a:t> How to Do an Intake Interview / Intake Interview Practicum</a:t>
            </a:r>
          </a:p>
          <a:p>
            <a:r>
              <a:rPr lang="en-US" sz="2100" b="1" u="sng" dirty="0"/>
              <a:t>Panel: Intermediate:</a:t>
            </a:r>
            <a:r>
              <a:rPr lang="en-US" sz="2100" dirty="0"/>
              <a:t>     Assessing and Anticipating Researcher Needs</a:t>
            </a:r>
          </a:p>
          <a:p>
            <a:r>
              <a:rPr lang="en-US" sz="2100" b="1" u="sng" dirty="0"/>
              <a:t>Panel: Advanced:       </a:t>
            </a:r>
            <a:r>
              <a:rPr lang="en-US" sz="2100" dirty="0"/>
              <a:t> Broadening the Constituency via Outreach and Communication</a:t>
            </a:r>
          </a:p>
        </p:txBody>
      </p:sp>
      <p:sp>
        <p:nvSpPr>
          <p:cNvPr id="5" name="Slide Number Placeholder 4"/>
          <p:cNvSpPr>
            <a:spLocks noGrp="1"/>
          </p:cNvSpPr>
          <p:nvPr>
            <p:ph type="sldNum" sz="quarter" idx="11"/>
          </p:nvPr>
        </p:nvSpPr>
        <p:spPr/>
        <p:txBody>
          <a:bodyPr/>
          <a:lstStyle/>
          <a:p>
            <a:pPr>
              <a:defRPr/>
            </a:pPr>
            <a:fld id="{DA04F282-5D9D-4EB2-A4AC-1849A209E5C3}" type="slidenum">
              <a:rPr lang="en-US" smtClean="0"/>
              <a:pPr>
                <a:defRPr/>
              </a:pPr>
              <a:t>52</a:t>
            </a:fld>
            <a:endParaRPr lang="en-US"/>
          </a:p>
        </p:txBody>
      </p:sp>
      <p:sp>
        <p:nvSpPr>
          <p:cNvPr id="9" name="Footer Placeholder 3"/>
          <p:cNvSpPr>
            <a:spLocks noGrp="1"/>
          </p:cNvSpPr>
          <p:nvPr>
            <p:ph type="ftr" sz="quarter" idx="10"/>
          </p:nvPr>
        </p:nvSpPr>
        <p:spPr>
          <a:xfrm>
            <a:off x="2633663" y="6172200"/>
            <a:ext cx="3995737" cy="457200"/>
          </a:xfrm>
        </p:spPr>
        <p:txBody>
          <a:bodyPr/>
          <a:lstStyle/>
          <a:p>
            <a:pPr>
              <a:defRPr/>
            </a:pPr>
            <a:r>
              <a:rPr lang="en-US" dirty="0"/>
              <a:t>Virtual Residency Intro/</a:t>
            </a:r>
            <a:r>
              <a:rPr lang="en-US" dirty="0" err="1"/>
              <a:t>Intmd</a:t>
            </a:r>
            <a:r>
              <a:rPr lang="en-US" dirty="0"/>
              <a:t>/Adv Overview</a:t>
            </a:r>
          </a:p>
          <a:p>
            <a:pPr>
              <a:defRPr/>
            </a:pPr>
            <a:r>
              <a:rPr lang="en-US" dirty="0"/>
              <a:t>Virtual Residency Workshop 2021, Mon June 7 2021</a:t>
            </a:r>
          </a:p>
        </p:txBody>
      </p:sp>
    </p:spTree>
    <p:extLst>
      <p:ext uri="{BB962C8B-B14F-4D97-AF65-F5344CB8AC3E}">
        <p14:creationId xmlns:p14="http://schemas.microsoft.com/office/powerpoint/2010/main" val="1660065797"/>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2021 </a:t>
            </a:r>
            <a:r>
              <a:rPr lang="en-US" sz="3800" dirty="0" err="1"/>
              <a:t>Intmd</a:t>
            </a:r>
            <a:r>
              <a:rPr lang="en-US" sz="3800" dirty="0"/>
              <a:t>/Adv Workshop Agenda</a:t>
            </a:r>
          </a:p>
        </p:txBody>
      </p:sp>
      <p:sp>
        <p:nvSpPr>
          <p:cNvPr id="3" name="Content Placeholder 2"/>
          <p:cNvSpPr>
            <a:spLocks noGrp="1"/>
          </p:cNvSpPr>
          <p:nvPr>
            <p:ph sz="half" idx="1"/>
          </p:nvPr>
        </p:nvSpPr>
        <p:spPr>
          <a:xfrm>
            <a:off x="381000" y="1264664"/>
            <a:ext cx="4267200" cy="4648200"/>
          </a:xfrm>
        </p:spPr>
        <p:txBody>
          <a:bodyPr/>
          <a:lstStyle/>
          <a:p>
            <a:pPr marL="0" indent="0">
              <a:buNone/>
            </a:pPr>
            <a:r>
              <a:rPr lang="en-US" sz="2100" dirty="0"/>
              <a:t>Wed June 9 2021</a:t>
            </a:r>
          </a:p>
          <a:p>
            <a:r>
              <a:rPr lang="en-US" sz="2100" b="1" u="sng" dirty="0"/>
              <a:t>Talk: Introductory:</a:t>
            </a:r>
            <a:r>
              <a:rPr lang="en-US" sz="2100" dirty="0"/>
              <a:t>   Components of a Research Computing Resource</a:t>
            </a:r>
          </a:p>
          <a:p>
            <a:r>
              <a:rPr lang="en-US" sz="2100" b="1" u="sng" dirty="0"/>
              <a:t>Panel: Intermediate:</a:t>
            </a:r>
            <a:r>
              <a:rPr lang="en-US" sz="2100" dirty="0"/>
              <a:t>   Facilitating Cloud Computing</a:t>
            </a:r>
            <a:endParaRPr lang="en-US" sz="2100" baseline="30000" dirty="0"/>
          </a:p>
          <a:p>
            <a:r>
              <a:rPr lang="en-US" sz="2100" b="1" u="sng" dirty="0"/>
              <a:t>Panel: Intermediate:</a:t>
            </a:r>
            <a:r>
              <a:rPr lang="en-US" sz="2100" dirty="0"/>
              <a:t>      Deciding Which Technologies to Adopt, and When</a:t>
            </a:r>
          </a:p>
          <a:p>
            <a:r>
              <a:rPr lang="en-US" sz="2100" b="1" u="sng" dirty="0"/>
              <a:t>Lightning Talks: Intermediate:</a:t>
            </a:r>
            <a:r>
              <a:rPr lang="en-US" sz="2100" dirty="0"/>
              <a:t>             Research Data Management</a:t>
            </a:r>
          </a:p>
        </p:txBody>
      </p:sp>
      <p:sp>
        <p:nvSpPr>
          <p:cNvPr id="4" name="Content Placeholder 3"/>
          <p:cNvSpPr>
            <a:spLocks noGrp="1"/>
          </p:cNvSpPr>
          <p:nvPr>
            <p:ph sz="half" idx="2"/>
          </p:nvPr>
        </p:nvSpPr>
        <p:spPr>
          <a:xfrm>
            <a:off x="4648200" y="1170788"/>
            <a:ext cx="4267200" cy="4648200"/>
          </a:xfrm>
        </p:spPr>
        <p:txBody>
          <a:bodyPr/>
          <a:lstStyle/>
          <a:p>
            <a:pPr marL="0" indent="0">
              <a:spcBef>
                <a:spcPts val="0"/>
              </a:spcBef>
              <a:buNone/>
            </a:pPr>
            <a:r>
              <a:rPr lang="en-US" sz="2100" dirty="0"/>
              <a:t>Thu June 10 2021</a:t>
            </a:r>
          </a:p>
          <a:p>
            <a:pPr>
              <a:spcBef>
                <a:spcPts val="0"/>
              </a:spcBef>
            </a:pPr>
            <a:r>
              <a:rPr lang="en-US" sz="2100" b="1" u="sng" dirty="0"/>
              <a:t>Panel: Intermediate:</a:t>
            </a:r>
            <a:r>
              <a:rPr lang="en-US" sz="2100" dirty="0"/>
              <a:t>   Facilitating AI/Machine Learning/Deep Learning</a:t>
            </a:r>
          </a:p>
          <a:p>
            <a:pPr>
              <a:spcBef>
                <a:spcPts val="0"/>
              </a:spcBef>
            </a:pPr>
            <a:r>
              <a:rPr lang="en-US" sz="2100" b="1" u="sng" dirty="0"/>
              <a:t>Panel: Advanced:</a:t>
            </a:r>
            <a:r>
              <a:rPr lang="en-US" sz="2100" dirty="0"/>
              <a:t>                Ethics &amp; Privacy in         Advanced Research Computing</a:t>
            </a:r>
          </a:p>
          <a:p>
            <a:pPr>
              <a:spcBef>
                <a:spcPts val="0"/>
              </a:spcBef>
            </a:pPr>
            <a:r>
              <a:rPr lang="en-US" sz="2100" b="1" u="sng" dirty="0"/>
              <a:t>Panel: Advanced:</a:t>
            </a:r>
            <a:r>
              <a:rPr lang="en-US" sz="2100" dirty="0"/>
              <a:t>                   Low Cost Solutions for Research Computing Hardware and Maximizing Value from Acquisitions</a:t>
            </a:r>
          </a:p>
          <a:p>
            <a:pPr>
              <a:spcBef>
                <a:spcPts val="0"/>
              </a:spcBef>
            </a:pPr>
            <a:r>
              <a:rPr lang="en-US" sz="2100" b="1" u="sng" dirty="0"/>
              <a:t>Talk: Advanced:</a:t>
            </a:r>
            <a:r>
              <a:rPr lang="en-US" sz="2100" dirty="0"/>
              <a:t> Research Computing and Data Professionals Job Elements and Career Guide</a:t>
            </a:r>
          </a:p>
        </p:txBody>
      </p:sp>
      <p:sp>
        <p:nvSpPr>
          <p:cNvPr id="5" name="Slide Number Placeholder 4"/>
          <p:cNvSpPr>
            <a:spLocks noGrp="1"/>
          </p:cNvSpPr>
          <p:nvPr>
            <p:ph type="sldNum" sz="quarter" idx="11"/>
          </p:nvPr>
        </p:nvSpPr>
        <p:spPr/>
        <p:txBody>
          <a:bodyPr/>
          <a:lstStyle/>
          <a:p>
            <a:pPr>
              <a:defRPr/>
            </a:pPr>
            <a:fld id="{DA04F282-5D9D-4EB2-A4AC-1849A209E5C3}" type="slidenum">
              <a:rPr lang="en-US" smtClean="0"/>
              <a:pPr>
                <a:defRPr/>
              </a:pPr>
              <a:t>53</a:t>
            </a:fld>
            <a:endParaRPr lang="en-US"/>
          </a:p>
        </p:txBody>
      </p:sp>
      <p:sp>
        <p:nvSpPr>
          <p:cNvPr id="9" name="Footer Placeholder 3"/>
          <p:cNvSpPr>
            <a:spLocks noGrp="1"/>
          </p:cNvSpPr>
          <p:nvPr>
            <p:ph type="ftr" sz="quarter" idx="10"/>
          </p:nvPr>
        </p:nvSpPr>
        <p:spPr>
          <a:xfrm>
            <a:off x="2633663" y="6172200"/>
            <a:ext cx="3995737" cy="457200"/>
          </a:xfrm>
        </p:spPr>
        <p:txBody>
          <a:bodyPr/>
          <a:lstStyle/>
          <a:p>
            <a:pPr>
              <a:defRPr/>
            </a:pPr>
            <a:r>
              <a:rPr lang="en-US" dirty="0"/>
              <a:t>Virtual Residency Intro/</a:t>
            </a:r>
            <a:r>
              <a:rPr lang="en-US" dirty="0" err="1"/>
              <a:t>Intmd</a:t>
            </a:r>
            <a:r>
              <a:rPr lang="en-US" dirty="0"/>
              <a:t>/Adv Overview</a:t>
            </a:r>
          </a:p>
          <a:p>
            <a:pPr>
              <a:defRPr/>
            </a:pPr>
            <a:r>
              <a:rPr lang="en-US" dirty="0"/>
              <a:t>Virtual Residency Workshop 2021, Mon June 7 2021</a:t>
            </a:r>
          </a:p>
        </p:txBody>
      </p:sp>
    </p:spTree>
    <p:extLst>
      <p:ext uri="{BB962C8B-B14F-4D97-AF65-F5344CB8AC3E}">
        <p14:creationId xmlns:p14="http://schemas.microsoft.com/office/powerpoint/2010/main" val="1653392546"/>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2021 </a:t>
            </a:r>
            <a:r>
              <a:rPr lang="en-US" sz="3800" dirty="0" err="1"/>
              <a:t>Intmd</a:t>
            </a:r>
            <a:r>
              <a:rPr lang="en-US" sz="3800" dirty="0"/>
              <a:t>/Adv Workshop Agenda</a:t>
            </a:r>
          </a:p>
        </p:txBody>
      </p:sp>
      <p:sp>
        <p:nvSpPr>
          <p:cNvPr id="3" name="Content Placeholder 2"/>
          <p:cNvSpPr>
            <a:spLocks noGrp="1"/>
          </p:cNvSpPr>
          <p:nvPr>
            <p:ph sz="half" idx="1"/>
          </p:nvPr>
        </p:nvSpPr>
        <p:spPr>
          <a:xfrm>
            <a:off x="457200" y="1320084"/>
            <a:ext cx="4038600" cy="4648200"/>
          </a:xfrm>
        </p:spPr>
        <p:txBody>
          <a:bodyPr/>
          <a:lstStyle/>
          <a:p>
            <a:pPr marL="0" indent="0">
              <a:buNone/>
            </a:pPr>
            <a:r>
              <a:rPr lang="en-US" sz="2100" dirty="0"/>
              <a:t>Fri June 11 2021</a:t>
            </a:r>
          </a:p>
          <a:p>
            <a:r>
              <a:rPr lang="en-US" sz="2100" b="1" u="sng" dirty="0"/>
              <a:t>Panel: Advanced:</a:t>
            </a:r>
            <a:r>
              <a:rPr lang="en-US" sz="2100" dirty="0"/>
              <a:t>              Teams of CI Professionals: Recruitment &amp; Retention, Management, Team-building, and Motivation</a:t>
            </a:r>
          </a:p>
          <a:p>
            <a:r>
              <a:rPr lang="en-US" sz="2100" b="1" u="sng" dirty="0"/>
              <a:t>Panel: Advanced:</a:t>
            </a:r>
            <a:r>
              <a:rPr lang="en-US" sz="2100" dirty="0"/>
              <a:t> Strategic Thinking &amp; Visioning</a:t>
            </a:r>
          </a:p>
          <a:p>
            <a:r>
              <a:rPr lang="en-US" sz="2100" b="1" u="sng" dirty="0"/>
              <a:t>Panel: Advanced:</a:t>
            </a:r>
            <a:r>
              <a:rPr lang="en-US" sz="2100" dirty="0"/>
              <a:t>                 The CI Funding Landscape</a:t>
            </a:r>
          </a:p>
          <a:p>
            <a:r>
              <a:rPr lang="en-US" sz="2100" b="1" u="sng" dirty="0"/>
              <a:t>Roundtable:</a:t>
            </a:r>
            <a:r>
              <a:rPr lang="en-US" sz="2100" dirty="0"/>
              <a:t>                     Stories from the Trenches</a:t>
            </a:r>
          </a:p>
        </p:txBody>
      </p:sp>
      <p:sp>
        <p:nvSpPr>
          <p:cNvPr id="4" name="Content Placeholder 3"/>
          <p:cNvSpPr>
            <a:spLocks noGrp="1"/>
          </p:cNvSpPr>
          <p:nvPr>
            <p:ph sz="half" idx="2"/>
          </p:nvPr>
        </p:nvSpPr>
        <p:spPr>
          <a:xfrm>
            <a:off x="4648200" y="1320084"/>
            <a:ext cx="4038600" cy="4648200"/>
          </a:xfrm>
        </p:spPr>
        <p:txBody>
          <a:bodyPr/>
          <a:lstStyle/>
          <a:p>
            <a:pPr marL="0" indent="0">
              <a:buNone/>
            </a:pPr>
            <a:endParaRPr lang="en-US" sz="2100" dirty="0"/>
          </a:p>
        </p:txBody>
      </p:sp>
      <p:sp>
        <p:nvSpPr>
          <p:cNvPr id="5" name="Slide Number Placeholder 4"/>
          <p:cNvSpPr>
            <a:spLocks noGrp="1"/>
          </p:cNvSpPr>
          <p:nvPr>
            <p:ph type="sldNum" sz="quarter" idx="11"/>
          </p:nvPr>
        </p:nvSpPr>
        <p:spPr/>
        <p:txBody>
          <a:bodyPr/>
          <a:lstStyle/>
          <a:p>
            <a:pPr>
              <a:defRPr/>
            </a:pPr>
            <a:fld id="{DA04F282-5D9D-4EB2-A4AC-1849A209E5C3}" type="slidenum">
              <a:rPr lang="en-US" smtClean="0"/>
              <a:pPr>
                <a:defRPr/>
              </a:pPr>
              <a:t>54</a:t>
            </a:fld>
            <a:endParaRPr lang="en-US"/>
          </a:p>
        </p:txBody>
      </p:sp>
      <p:sp>
        <p:nvSpPr>
          <p:cNvPr id="8" name="Footer Placeholder 3"/>
          <p:cNvSpPr>
            <a:spLocks noGrp="1"/>
          </p:cNvSpPr>
          <p:nvPr>
            <p:ph type="ftr" sz="quarter" idx="10"/>
          </p:nvPr>
        </p:nvSpPr>
        <p:spPr>
          <a:xfrm>
            <a:off x="2633663" y="6172200"/>
            <a:ext cx="3995737" cy="457200"/>
          </a:xfrm>
        </p:spPr>
        <p:txBody>
          <a:bodyPr/>
          <a:lstStyle/>
          <a:p>
            <a:pPr>
              <a:defRPr/>
            </a:pPr>
            <a:r>
              <a:rPr lang="en-US" dirty="0"/>
              <a:t>Virtual Residency Intro/</a:t>
            </a:r>
            <a:r>
              <a:rPr lang="en-US" dirty="0" err="1"/>
              <a:t>Intmd</a:t>
            </a:r>
            <a:r>
              <a:rPr lang="en-US" dirty="0"/>
              <a:t>/Adv Overview</a:t>
            </a:r>
          </a:p>
          <a:p>
            <a:pPr>
              <a:defRPr/>
            </a:pPr>
            <a:r>
              <a:rPr lang="en-US" dirty="0"/>
              <a:t>Virtual Residency Workshop 2021, Mon June 7 2021</a:t>
            </a:r>
          </a:p>
        </p:txBody>
      </p:sp>
    </p:spTree>
    <p:extLst>
      <p:ext uri="{BB962C8B-B14F-4D97-AF65-F5344CB8AC3E}">
        <p14:creationId xmlns:p14="http://schemas.microsoft.com/office/powerpoint/2010/main" val="2020112208"/>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r>
              <a:rPr lang="en-US" dirty="0"/>
              <a:t>You can get a copy of the agenda in your web browser:</a:t>
            </a:r>
          </a:p>
          <a:p>
            <a:pPr marL="0" indent="0">
              <a:buNone/>
            </a:pPr>
            <a:r>
              <a:rPr lang="en-US" dirty="0">
                <a:hlinkClick r:id="rId3"/>
              </a:rPr>
              <a:t>http://www.oscer.ou.edu/virtualresidency2021.php#agenda</a:t>
            </a:r>
            <a:endParaRPr lang="en-US" dirty="0"/>
          </a:p>
        </p:txBody>
      </p:sp>
      <p:sp>
        <p:nvSpPr>
          <p:cNvPr id="4" name="Footer Placeholder 3"/>
          <p:cNvSpPr>
            <a:spLocks noGrp="1"/>
          </p:cNvSpPr>
          <p:nvPr>
            <p:ph type="ftr" sz="quarter" idx="10"/>
          </p:nvPr>
        </p:nvSpPr>
        <p:spPr/>
        <p:txBody>
          <a:bodyPr/>
          <a:lstStyle/>
          <a:p>
            <a:pPr>
              <a:defRPr/>
            </a:pPr>
            <a:r>
              <a:rPr lang="en-US" dirty="0"/>
              <a:t>Virtual Residency Intro/</a:t>
            </a:r>
            <a:r>
              <a:rPr lang="en-US" dirty="0" err="1"/>
              <a:t>Intmd</a:t>
            </a:r>
            <a:r>
              <a:rPr lang="en-US" dirty="0"/>
              <a:t>/Adv Overview</a:t>
            </a:r>
          </a:p>
          <a:p>
            <a:pPr>
              <a:defRPr/>
            </a:pPr>
            <a:r>
              <a:rPr lang="en-US" dirty="0"/>
              <a:t>Virtual Residency Workshop 2021, Mon June 7 2021</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55</a:t>
            </a:fld>
            <a:endParaRPr lang="en-US"/>
          </a:p>
        </p:txBody>
      </p:sp>
    </p:spTree>
    <p:extLst>
      <p:ext uri="{BB962C8B-B14F-4D97-AF65-F5344CB8AC3E}">
        <p14:creationId xmlns:p14="http://schemas.microsoft.com/office/powerpoint/2010/main" val="3617896730"/>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2E9F4-A7D3-4A9A-869F-AC4DD3F834FD}"/>
              </a:ext>
            </a:extLst>
          </p:cNvPr>
          <p:cNvSpPr>
            <a:spLocks noGrp="1"/>
          </p:cNvSpPr>
          <p:nvPr>
            <p:ph type="title"/>
          </p:nvPr>
        </p:nvSpPr>
        <p:spPr/>
        <p:txBody>
          <a:bodyPr/>
          <a:lstStyle/>
          <a:p>
            <a:r>
              <a:rPr lang="en-US" sz="3800" dirty="0"/>
              <a:t>78 Presenters from 59 Institutions #1</a:t>
            </a:r>
          </a:p>
        </p:txBody>
      </p:sp>
      <p:sp>
        <p:nvSpPr>
          <p:cNvPr id="3" name="Content Placeholder 2">
            <a:extLst>
              <a:ext uri="{FF2B5EF4-FFF2-40B4-BE49-F238E27FC236}">
                <a16:creationId xmlns:a16="http://schemas.microsoft.com/office/drawing/2014/main" id="{487B43A3-C679-4299-BAFF-9F65C4130700}"/>
              </a:ext>
            </a:extLst>
          </p:cNvPr>
          <p:cNvSpPr>
            <a:spLocks noGrp="1"/>
          </p:cNvSpPr>
          <p:nvPr>
            <p:ph sz="half" idx="1"/>
          </p:nvPr>
        </p:nvSpPr>
        <p:spPr/>
        <p:txBody>
          <a:bodyPr/>
          <a:lstStyle/>
          <a:p>
            <a:pPr>
              <a:buClrTx/>
              <a:buSzPct val="100000"/>
              <a:buFont typeface="+mj-lt"/>
              <a:buAutoNum type="arabicPeriod"/>
            </a:pPr>
            <a:r>
              <a:rPr lang="en-US" sz="1400" dirty="0"/>
              <a:t>Hussein Al-Azzawi, U New Mexico</a:t>
            </a:r>
          </a:p>
          <a:p>
            <a:pPr>
              <a:buClrTx/>
              <a:buSzPct val="100000"/>
              <a:buFont typeface="+mj-lt"/>
              <a:buAutoNum type="arabicPeriod"/>
            </a:pPr>
            <a:r>
              <a:rPr lang="en-US" sz="1400" dirty="0"/>
              <a:t>Heather Amato, U California Berkeley</a:t>
            </a:r>
          </a:p>
          <a:p>
            <a:pPr>
              <a:buClrTx/>
              <a:buSzPct val="100000"/>
              <a:buFont typeface="+mj-lt"/>
              <a:buAutoNum type="arabicPeriod"/>
            </a:pPr>
            <a:r>
              <a:rPr lang="en-US" sz="1400" dirty="0"/>
              <a:t>Gladys </a:t>
            </a:r>
            <a:r>
              <a:rPr lang="en-US" sz="1400" dirty="0" err="1"/>
              <a:t>Andino</a:t>
            </a:r>
            <a:r>
              <a:rPr lang="en-US" sz="1400" dirty="0"/>
              <a:t>, U Virginia</a:t>
            </a:r>
          </a:p>
          <a:p>
            <a:pPr>
              <a:buClrTx/>
              <a:buSzPct val="100000"/>
              <a:buFont typeface="+mj-lt"/>
              <a:buAutoNum type="arabicPeriod"/>
            </a:pPr>
            <a:r>
              <a:rPr lang="en-US" sz="1400" dirty="0"/>
              <a:t>David </a:t>
            </a:r>
            <a:r>
              <a:rPr lang="en-US" sz="1400" dirty="0" err="1"/>
              <a:t>Apostal</a:t>
            </a:r>
            <a:r>
              <a:rPr lang="en-US" sz="1400" dirty="0"/>
              <a:t>, U North Dakota</a:t>
            </a:r>
          </a:p>
          <a:p>
            <a:pPr>
              <a:buClrTx/>
              <a:buSzPct val="100000"/>
              <a:buFont typeface="+mj-lt"/>
              <a:buAutoNum type="arabicPeriod"/>
            </a:pPr>
            <a:r>
              <a:rPr lang="en-US" sz="1400" dirty="0"/>
              <a:t>Jim </a:t>
            </a:r>
            <a:r>
              <a:rPr lang="en-US" sz="1400" dirty="0" err="1"/>
              <a:t>Basney</a:t>
            </a:r>
            <a:r>
              <a:rPr lang="en-US" sz="1400" dirty="0"/>
              <a:t>, </a:t>
            </a:r>
            <a:r>
              <a:rPr lang="en-US" sz="1400" dirty="0" err="1"/>
              <a:t>TrustedCI</a:t>
            </a:r>
            <a:r>
              <a:rPr lang="en-US" sz="1400" dirty="0"/>
              <a:t> / U Illinois Urbana-Champaign</a:t>
            </a:r>
          </a:p>
          <a:p>
            <a:pPr>
              <a:buClrTx/>
              <a:buSzPct val="100000"/>
              <a:buFont typeface="+mj-lt"/>
              <a:buAutoNum type="arabicPeriod"/>
            </a:pPr>
            <a:r>
              <a:rPr lang="en-US" sz="1400" dirty="0"/>
              <a:t>Tanya Berger-Wolf, The Ohio State U</a:t>
            </a:r>
          </a:p>
          <a:p>
            <a:pPr>
              <a:buClrTx/>
              <a:buSzPct val="100000"/>
              <a:buFont typeface="+mj-lt"/>
              <a:buAutoNum type="arabicPeriod"/>
            </a:pPr>
            <a:r>
              <a:rPr lang="en-US" sz="1400" dirty="0"/>
              <a:t>Aaron Bergstrom, U North Dakota</a:t>
            </a:r>
          </a:p>
          <a:p>
            <a:pPr>
              <a:buClrTx/>
              <a:buSzPct val="100000"/>
              <a:buFont typeface="+mj-lt"/>
              <a:buAutoNum type="arabicPeriod"/>
            </a:pPr>
            <a:r>
              <a:rPr lang="en-US" sz="1400" dirty="0"/>
              <a:t>Marisa Brazil, Arizona State U</a:t>
            </a:r>
          </a:p>
          <a:p>
            <a:pPr>
              <a:buClrTx/>
              <a:buSzPct val="100000"/>
              <a:buFont typeface="+mj-lt"/>
              <a:buAutoNum type="arabicPeriod"/>
            </a:pPr>
            <a:r>
              <a:rPr lang="en-US" sz="1400" dirty="0"/>
              <a:t>Adam </a:t>
            </a:r>
            <a:r>
              <a:rPr lang="en-US" sz="1400" dirty="0" err="1"/>
              <a:t>Caprez</a:t>
            </a:r>
            <a:r>
              <a:rPr lang="en-US" sz="1400" dirty="0"/>
              <a:t>, U Nebraska Lincoln</a:t>
            </a:r>
          </a:p>
          <a:p>
            <a:pPr>
              <a:buClrTx/>
              <a:buSzPct val="100000"/>
              <a:buFont typeface="+mj-lt"/>
              <a:buAutoNum type="arabicPeriod"/>
            </a:pPr>
            <a:r>
              <a:rPr lang="en-US" sz="1400" dirty="0"/>
              <a:t>David Chaffin, U Arkansas Fayetteville</a:t>
            </a:r>
          </a:p>
          <a:p>
            <a:pPr>
              <a:buClrTx/>
              <a:buSzPct val="100000"/>
              <a:buFont typeface="+mj-lt"/>
              <a:buAutoNum type="arabicPeriod"/>
            </a:pPr>
            <a:r>
              <a:rPr lang="en-US" sz="1400" dirty="0"/>
              <a:t>Wallace Chase, U Otago</a:t>
            </a:r>
          </a:p>
          <a:p>
            <a:pPr>
              <a:buClrTx/>
              <a:buSzPct val="100000"/>
              <a:buFont typeface="+mj-lt"/>
              <a:buAutoNum type="arabicPeriod"/>
            </a:pPr>
            <a:r>
              <a:rPr lang="en-US" sz="1400" dirty="0"/>
              <a:t>Tom Cheatham, U Utah</a:t>
            </a:r>
          </a:p>
          <a:p>
            <a:pPr>
              <a:buClrTx/>
              <a:buSzPct val="100000"/>
              <a:buFont typeface="+mj-lt"/>
              <a:buAutoNum type="arabicPeriod"/>
            </a:pPr>
            <a:r>
              <a:rPr lang="en-US" sz="1400" dirty="0" err="1"/>
              <a:t>Chuming</a:t>
            </a:r>
            <a:r>
              <a:rPr lang="en-US" sz="1400" dirty="0"/>
              <a:t> Chen, U Delaware</a:t>
            </a:r>
          </a:p>
          <a:p>
            <a:pPr>
              <a:buClrTx/>
              <a:buSzPct val="100000"/>
              <a:buFont typeface="+mj-lt"/>
              <a:buAutoNum type="arabicPeriod"/>
            </a:pPr>
            <a:r>
              <a:rPr lang="en-US" sz="1400" dirty="0"/>
              <a:t>Sean Cleveland, U Hawaii Manoa</a:t>
            </a:r>
          </a:p>
          <a:p>
            <a:pPr>
              <a:buClrTx/>
              <a:buSzPct val="100000"/>
              <a:buFont typeface="+mj-lt"/>
              <a:buAutoNum type="arabicPeriod"/>
            </a:pPr>
            <a:r>
              <a:rPr lang="en-US" sz="1400" dirty="0"/>
              <a:t>Dirk </a:t>
            </a:r>
            <a:r>
              <a:rPr lang="en-US" sz="1400" dirty="0" err="1"/>
              <a:t>Colbry</a:t>
            </a:r>
            <a:r>
              <a:rPr lang="en-US" sz="1400" dirty="0"/>
              <a:t>, Michigan State U</a:t>
            </a:r>
          </a:p>
          <a:p>
            <a:pPr>
              <a:buClrTx/>
              <a:buSzPct val="100000"/>
              <a:buFont typeface="+mj-lt"/>
              <a:buAutoNum type="arabicPeriod"/>
            </a:pPr>
            <a:r>
              <a:rPr lang="en-US" sz="1400" dirty="0"/>
              <a:t>Ian </a:t>
            </a:r>
            <a:r>
              <a:rPr lang="en-US" sz="1400" dirty="0" err="1"/>
              <a:t>Cosden</a:t>
            </a:r>
            <a:r>
              <a:rPr lang="en-US" sz="1400" dirty="0"/>
              <a:t>, Princeton U</a:t>
            </a:r>
          </a:p>
          <a:p>
            <a:pPr>
              <a:buClrTx/>
              <a:buSzPct val="100000"/>
              <a:buFont typeface="+mj-lt"/>
              <a:buAutoNum type="arabicPeriod"/>
            </a:pPr>
            <a:r>
              <a:rPr lang="en-US" sz="1400" dirty="0"/>
              <a:t>Melissa </a:t>
            </a:r>
            <a:r>
              <a:rPr lang="en-US" sz="1400" dirty="0" err="1"/>
              <a:t>Cragin</a:t>
            </a:r>
            <a:r>
              <a:rPr lang="en-US" sz="1400" dirty="0"/>
              <a:t>, U California San Diego/San Diego Supercomputer Center</a:t>
            </a:r>
          </a:p>
        </p:txBody>
      </p:sp>
      <p:sp>
        <p:nvSpPr>
          <p:cNvPr id="4" name="Content Placeholder 3">
            <a:extLst>
              <a:ext uri="{FF2B5EF4-FFF2-40B4-BE49-F238E27FC236}">
                <a16:creationId xmlns:a16="http://schemas.microsoft.com/office/drawing/2014/main" id="{B850A67B-C2B0-4395-AACE-5D04E56D5EC9}"/>
              </a:ext>
            </a:extLst>
          </p:cNvPr>
          <p:cNvSpPr>
            <a:spLocks noGrp="1"/>
          </p:cNvSpPr>
          <p:nvPr>
            <p:ph sz="half" idx="2"/>
          </p:nvPr>
        </p:nvSpPr>
        <p:spPr/>
        <p:txBody>
          <a:bodyPr/>
          <a:lstStyle/>
          <a:p>
            <a:pPr>
              <a:buClrTx/>
              <a:buSzPct val="100000"/>
              <a:buFont typeface="+mj-lt"/>
              <a:buAutoNum type="arabicPeriod" startAt="18"/>
            </a:pPr>
            <a:r>
              <a:rPr lang="en-US" sz="1400" dirty="0"/>
              <a:t>Allissa </a:t>
            </a:r>
            <a:r>
              <a:rPr lang="en-US" sz="1400" dirty="0" err="1"/>
              <a:t>Dillman</a:t>
            </a:r>
            <a:r>
              <a:rPr lang="en-US" sz="1400" dirty="0"/>
              <a:t>, National Institutes of Health</a:t>
            </a:r>
          </a:p>
          <a:p>
            <a:pPr>
              <a:buClrTx/>
              <a:buSzPct val="100000"/>
              <a:buFont typeface="+mj-lt"/>
              <a:buAutoNum type="arabicPeriod" startAt="18"/>
            </a:pPr>
            <a:r>
              <a:rPr lang="en-US" sz="1400" dirty="0"/>
              <a:t>Rob </a:t>
            </a:r>
            <a:r>
              <a:rPr lang="en-US" sz="1400" dirty="0" err="1"/>
              <a:t>Fatland</a:t>
            </a:r>
            <a:r>
              <a:rPr lang="en-US" sz="1400" dirty="0"/>
              <a:t>, U Washington</a:t>
            </a:r>
          </a:p>
          <a:p>
            <a:pPr>
              <a:buClrTx/>
              <a:buSzPct val="100000"/>
              <a:buFont typeface="+mj-lt"/>
              <a:buAutoNum type="arabicPeriod" startAt="18"/>
            </a:pPr>
            <a:r>
              <a:rPr lang="en-US" sz="1400" dirty="0"/>
              <a:t>Hal Finkel, US Department of Energy Office of Science</a:t>
            </a:r>
          </a:p>
          <a:p>
            <a:pPr>
              <a:buClrTx/>
              <a:buSzPct val="100000"/>
              <a:buFont typeface="+mj-lt"/>
              <a:buAutoNum type="arabicPeriod" startAt="18"/>
            </a:pPr>
            <a:r>
              <a:rPr lang="en-US" sz="1400" dirty="0"/>
              <a:t>Jacob </a:t>
            </a:r>
            <a:r>
              <a:rPr lang="en-US" sz="1400" dirty="0" err="1"/>
              <a:t>Fosso</a:t>
            </a:r>
            <a:r>
              <a:rPr lang="en-US" sz="1400" dirty="0"/>
              <a:t> </a:t>
            </a:r>
            <a:r>
              <a:rPr lang="en-US" sz="1400" dirty="0" err="1"/>
              <a:t>Tande</a:t>
            </a:r>
            <a:r>
              <a:rPr lang="en-US" sz="1400" dirty="0"/>
              <a:t>, U North Carolina Greensboro</a:t>
            </a:r>
          </a:p>
          <a:p>
            <a:pPr>
              <a:buClrTx/>
              <a:buSzPct val="100000"/>
              <a:buFont typeface="+mj-lt"/>
              <a:buAutoNum type="arabicPeriod" startAt="18"/>
            </a:pPr>
            <a:r>
              <a:rPr lang="en-US" sz="1400" dirty="0"/>
              <a:t>Emelie Fuchs, U Nebraska Lincoln</a:t>
            </a:r>
          </a:p>
          <a:p>
            <a:pPr>
              <a:buClrTx/>
              <a:buSzPct val="100000"/>
              <a:buFont typeface="+mj-lt"/>
              <a:buAutoNum type="arabicPeriod" startAt="18"/>
            </a:pPr>
            <a:r>
              <a:rPr lang="en-US" sz="1400" dirty="0"/>
              <a:t>Sandra </a:t>
            </a:r>
            <a:r>
              <a:rPr lang="en-US" sz="1400" dirty="0" err="1"/>
              <a:t>Gesing</a:t>
            </a:r>
            <a:r>
              <a:rPr lang="en-US" sz="1400" dirty="0"/>
              <a:t>, U Notre Dame</a:t>
            </a:r>
          </a:p>
          <a:p>
            <a:pPr>
              <a:buClrTx/>
              <a:buSzPct val="100000"/>
              <a:buFont typeface="+mj-lt"/>
              <a:buAutoNum type="arabicPeriod" startAt="18"/>
            </a:pPr>
            <a:r>
              <a:rPr lang="en-US" sz="1400" dirty="0"/>
              <a:t>Josh </a:t>
            </a:r>
            <a:r>
              <a:rPr lang="en-US" sz="1400" dirty="0" err="1"/>
              <a:t>Gyllinsky</a:t>
            </a:r>
            <a:r>
              <a:rPr lang="en-US" sz="1400" dirty="0"/>
              <a:t>, U Rhode Island</a:t>
            </a:r>
          </a:p>
          <a:p>
            <a:pPr>
              <a:buClrTx/>
              <a:buSzPct val="100000"/>
              <a:buFont typeface="+mj-lt"/>
              <a:buAutoNum type="arabicPeriod" startAt="18"/>
            </a:pPr>
            <a:r>
              <a:rPr lang="en-US" sz="1400" dirty="0"/>
              <a:t>Scott Hampton, U Notre Dame</a:t>
            </a:r>
          </a:p>
          <a:p>
            <a:pPr>
              <a:buClrTx/>
              <a:buSzPct val="100000"/>
              <a:buFont typeface="+mj-lt"/>
              <a:buAutoNum type="arabicPeriod" startAt="18"/>
            </a:pPr>
            <a:r>
              <a:rPr lang="en-US" sz="1400" dirty="0"/>
              <a:t>Douglas </a:t>
            </a:r>
            <a:r>
              <a:rPr lang="en-US" sz="1400" dirty="0" err="1"/>
              <a:t>Jennewein</a:t>
            </a:r>
            <a:r>
              <a:rPr lang="en-US" sz="1400" dirty="0"/>
              <a:t>, Arizona State U</a:t>
            </a:r>
          </a:p>
          <a:p>
            <a:pPr>
              <a:buClrTx/>
              <a:buSzPct val="100000"/>
              <a:buFont typeface="+mj-lt"/>
              <a:buAutoNum type="arabicPeriod" startAt="18"/>
            </a:pPr>
            <a:r>
              <a:rPr lang="en-US" sz="1400" dirty="0" err="1"/>
              <a:t>Alper</a:t>
            </a:r>
            <a:r>
              <a:rPr lang="en-US" sz="1400" dirty="0"/>
              <a:t> </a:t>
            </a:r>
            <a:r>
              <a:rPr lang="en-US" sz="1400" dirty="0" err="1"/>
              <a:t>Kinaci</a:t>
            </a:r>
            <a:r>
              <a:rPr lang="en-US" sz="1400" dirty="0"/>
              <a:t>, Northwestern U</a:t>
            </a:r>
          </a:p>
          <a:p>
            <a:pPr>
              <a:buClrTx/>
              <a:buSzPct val="100000"/>
              <a:buFont typeface="+mj-lt"/>
              <a:buAutoNum type="arabicPeriod" startAt="18"/>
            </a:pPr>
            <a:r>
              <a:rPr lang="en-US" sz="1400" dirty="0"/>
              <a:t>Shelley Knuth, U Colorado Boulder</a:t>
            </a:r>
          </a:p>
          <a:p>
            <a:pPr>
              <a:buClrTx/>
              <a:buSzPct val="100000"/>
              <a:buFont typeface="+mj-lt"/>
              <a:buAutoNum type="arabicPeriod" startAt="18"/>
            </a:pPr>
            <a:r>
              <a:rPr lang="en-US" sz="1400" dirty="0"/>
              <a:t>Ann </a:t>
            </a:r>
            <a:r>
              <a:rPr lang="en-US" sz="1400" dirty="0" err="1"/>
              <a:t>Kovalchick</a:t>
            </a:r>
            <a:r>
              <a:rPr lang="en-US" sz="1400" dirty="0"/>
              <a:t>, U California Merced</a:t>
            </a:r>
          </a:p>
          <a:p>
            <a:pPr>
              <a:buClrTx/>
              <a:buSzPct val="100000"/>
              <a:buFont typeface="+mj-lt"/>
              <a:buAutoNum type="arabicPeriod" startAt="18"/>
            </a:pPr>
            <a:r>
              <a:rPr lang="en-US" sz="1400" dirty="0"/>
              <a:t>Chris </a:t>
            </a:r>
            <a:r>
              <a:rPr lang="en-US" sz="1400" dirty="0" err="1"/>
              <a:t>Lalande</a:t>
            </a:r>
            <a:r>
              <a:rPr lang="en-US" sz="1400" dirty="0"/>
              <a:t>, U Wisconsin Madison</a:t>
            </a:r>
          </a:p>
          <a:p>
            <a:pPr>
              <a:buClrTx/>
              <a:buSzPct val="100000"/>
              <a:buFont typeface="+mj-lt"/>
              <a:buAutoNum type="arabicPeriod" startAt="18"/>
            </a:pPr>
            <a:r>
              <a:rPr lang="en-US" sz="1400" dirty="0"/>
              <a:t>Prasad </a:t>
            </a:r>
            <a:r>
              <a:rPr lang="en-US" sz="1400" dirty="0" err="1"/>
              <a:t>Maddumage</a:t>
            </a:r>
            <a:r>
              <a:rPr lang="en-US" sz="1400" dirty="0"/>
              <a:t>, Florida State U</a:t>
            </a:r>
          </a:p>
          <a:p>
            <a:pPr>
              <a:buClrTx/>
              <a:buSzPct val="100000"/>
              <a:buFont typeface="+mj-lt"/>
              <a:buAutoNum type="arabicPeriod" startAt="18"/>
            </a:pPr>
            <a:r>
              <a:rPr lang="en-US" sz="1400" dirty="0"/>
              <a:t>Tobin </a:t>
            </a:r>
            <a:r>
              <a:rPr lang="en-US" sz="1400" dirty="0" err="1"/>
              <a:t>Magle</a:t>
            </a:r>
            <a:r>
              <a:rPr lang="en-US" sz="1400" dirty="0"/>
              <a:t>, U Wisconsin Madison</a:t>
            </a:r>
          </a:p>
          <a:p>
            <a:pPr>
              <a:buClrTx/>
              <a:buSzPct val="100000"/>
              <a:buFont typeface="+mj-lt"/>
              <a:buAutoNum type="arabicPeriod" startAt="18"/>
            </a:pPr>
            <a:r>
              <a:rPr lang="en-US" sz="1400" dirty="0"/>
              <a:t>Christina </a:t>
            </a:r>
            <a:r>
              <a:rPr lang="en-US" sz="1400" dirty="0" err="1"/>
              <a:t>Maimone</a:t>
            </a:r>
            <a:r>
              <a:rPr lang="en-US" sz="1400" dirty="0"/>
              <a:t>, Northwestern U</a:t>
            </a:r>
          </a:p>
          <a:p>
            <a:pPr>
              <a:buClrTx/>
              <a:buSzPct val="100000"/>
              <a:buFont typeface="+mj-lt"/>
              <a:buAutoNum type="arabicPeriod" startAt="18"/>
            </a:pPr>
            <a:r>
              <a:rPr lang="en-US" sz="1400" dirty="0"/>
              <a:t>Sridhar </a:t>
            </a:r>
            <a:r>
              <a:rPr lang="en-US" sz="1400" dirty="0" err="1"/>
              <a:t>Malkaram</a:t>
            </a:r>
            <a:r>
              <a:rPr lang="en-US" sz="1400" dirty="0"/>
              <a:t>, West </a:t>
            </a:r>
            <a:r>
              <a:rPr lang="en-US" sz="1400" dirty="0" err="1"/>
              <a:t>Virgina</a:t>
            </a:r>
            <a:r>
              <a:rPr lang="en-US" sz="1400" dirty="0"/>
              <a:t> State U</a:t>
            </a:r>
          </a:p>
        </p:txBody>
      </p:sp>
      <p:sp>
        <p:nvSpPr>
          <p:cNvPr id="5" name="Footer Placeholder 4">
            <a:extLst>
              <a:ext uri="{FF2B5EF4-FFF2-40B4-BE49-F238E27FC236}">
                <a16:creationId xmlns:a16="http://schemas.microsoft.com/office/drawing/2014/main" id="{B7C4CD2E-2D30-4C3C-960C-BBEFBD608C8C}"/>
              </a:ext>
            </a:extLst>
          </p:cNvPr>
          <p:cNvSpPr>
            <a:spLocks noGrp="1"/>
          </p:cNvSpPr>
          <p:nvPr>
            <p:ph type="ftr" sz="quarter" idx="10"/>
          </p:nvPr>
        </p:nvSpPr>
        <p:spPr/>
        <p:txBody>
          <a:bodyPr/>
          <a:lstStyle/>
          <a:p>
            <a:pPr>
              <a:defRPr/>
            </a:pPr>
            <a:r>
              <a:rPr lang="en-US" dirty="0"/>
              <a:t>Virtual Residency Intro/</a:t>
            </a:r>
            <a:r>
              <a:rPr lang="en-US" dirty="0" err="1"/>
              <a:t>Intmd</a:t>
            </a:r>
            <a:r>
              <a:rPr lang="en-US" dirty="0"/>
              <a:t>/Adv Overview</a:t>
            </a:r>
          </a:p>
          <a:p>
            <a:pPr>
              <a:defRPr/>
            </a:pPr>
            <a:r>
              <a:rPr lang="en-US" dirty="0"/>
              <a:t>Virtual Residency Workshop 2021, Mon June 7 2021</a:t>
            </a:r>
          </a:p>
        </p:txBody>
      </p:sp>
      <p:sp>
        <p:nvSpPr>
          <p:cNvPr id="6" name="Slide Number Placeholder 5">
            <a:extLst>
              <a:ext uri="{FF2B5EF4-FFF2-40B4-BE49-F238E27FC236}">
                <a16:creationId xmlns:a16="http://schemas.microsoft.com/office/drawing/2014/main" id="{D718A54A-6FAF-4BBC-8164-86EF4E4363CF}"/>
              </a:ext>
            </a:extLst>
          </p:cNvPr>
          <p:cNvSpPr>
            <a:spLocks noGrp="1"/>
          </p:cNvSpPr>
          <p:nvPr>
            <p:ph type="sldNum" sz="quarter" idx="11"/>
          </p:nvPr>
        </p:nvSpPr>
        <p:spPr/>
        <p:txBody>
          <a:bodyPr/>
          <a:lstStyle/>
          <a:p>
            <a:pPr>
              <a:defRPr/>
            </a:pPr>
            <a:fld id="{DA04F282-5D9D-4EB2-A4AC-1849A209E5C3}" type="slidenum">
              <a:rPr lang="en-US" smtClean="0"/>
              <a:pPr>
                <a:defRPr/>
              </a:pPr>
              <a:t>56</a:t>
            </a:fld>
            <a:endParaRPr lang="en-US"/>
          </a:p>
        </p:txBody>
      </p:sp>
    </p:spTree>
    <p:extLst>
      <p:ext uri="{BB962C8B-B14F-4D97-AF65-F5344CB8AC3E}">
        <p14:creationId xmlns:p14="http://schemas.microsoft.com/office/powerpoint/2010/main" val="2725974165"/>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2E9F4-A7D3-4A9A-869F-AC4DD3F834FD}"/>
              </a:ext>
            </a:extLst>
          </p:cNvPr>
          <p:cNvSpPr>
            <a:spLocks noGrp="1"/>
          </p:cNvSpPr>
          <p:nvPr>
            <p:ph type="title"/>
          </p:nvPr>
        </p:nvSpPr>
        <p:spPr/>
        <p:txBody>
          <a:bodyPr/>
          <a:lstStyle/>
          <a:p>
            <a:r>
              <a:rPr lang="en-US" sz="3800" dirty="0"/>
              <a:t>78 Presenters from 59 Institutions #2</a:t>
            </a:r>
          </a:p>
        </p:txBody>
      </p:sp>
      <p:sp>
        <p:nvSpPr>
          <p:cNvPr id="3" name="Content Placeholder 2">
            <a:extLst>
              <a:ext uri="{FF2B5EF4-FFF2-40B4-BE49-F238E27FC236}">
                <a16:creationId xmlns:a16="http://schemas.microsoft.com/office/drawing/2014/main" id="{487B43A3-C679-4299-BAFF-9F65C4130700}"/>
              </a:ext>
            </a:extLst>
          </p:cNvPr>
          <p:cNvSpPr>
            <a:spLocks noGrp="1"/>
          </p:cNvSpPr>
          <p:nvPr>
            <p:ph sz="half" idx="1"/>
          </p:nvPr>
        </p:nvSpPr>
        <p:spPr/>
        <p:txBody>
          <a:bodyPr/>
          <a:lstStyle/>
          <a:p>
            <a:pPr>
              <a:buClrTx/>
              <a:buSzPct val="100000"/>
              <a:buFont typeface="+mj-lt"/>
              <a:buAutoNum type="arabicPeriod" startAt="35"/>
            </a:pPr>
            <a:r>
              <a:rPr lang="en-US" sz="1400" dirty="0"/>
              <a:t>Bruce Mason, U Oklahoma</a:t>
            </a:r>
          </a:p>
          <a:p>
            <a:pPr>
              <a:buClrTx/>
              <a:buSzPct val="100000"/>
              <a:buFont typeface="+mj-lt"/>
              <a:buAutoNum type="arabicPeriod" startAt="35"/>
            </a:pPr>
            <a:r>
              <a:rPr lang="en-US" sz="1400" dirty="0"/>
              <a:t>Kiran Mhatre, Harvard U</a:t>
            </a:r>
          </a:p>
          <a:p>
            <a:pPr>
              <a:buClrTx/>
              <a:buSzPct val="100000"/>
              <a:buFont typeface="+mj-lt"/>
              <a:buAutoNum type="arabicPeriod" startAt="35"/>
            </a:pPr>
            <a:r>
              <a:rPr lang="en-US" sz="1400" dirty="0"/>
              <a:t>Tim </a:t>
            </a:r>
            <a:r>
              <a:rPr lang="en-US" sz="1400" dirty="0" err="1"/>
              <a:t>Middelkoop</a:t>
            </a:r>
            <a:r>
              <a:rPr lang="en-US" sz="1400" dirty="0"/>
              <a:t>, Internet2</a:t>
            </a:r>
          </a:p>
          <a:p>
            <a:pPr>
              <a:buClrTx/>
              <a:buSzPct val="100000"/>
              <a:buFont typeface="+mj-lt"/>
              <a:buAutoNum type="arabicPeriod" startAt="35"/>
            </a:pPr>
            <a:r>
              <a:rPr lang="en-US" sz="1400" dirty="0" err="1"/>
              <a:t>Mariofanna</a:t>
            </a:r>
            <a:r>
              <a:rPr lang="en-US" sz="1400" dirty="0"/>
              <a:t> (Fanny) </a:t>
            </a:r>
            <a:r>
              <a:rPr lang="en-US" sz="1400" dirty="0" err="1"/>
              <a:t>Milanova</a:t>
            </a:r>
            <a:r>
              <a:rPr lang="en-US" sz="1400" dirty="0"/>
              <a:t>, U Arkansas Little Rock</a:t>
            </a:r>
          </a:p>
          <a:p>
            <a:pPr>
              <a:buClrTx/>
              <a:buSzPct val="100000"/>
              <a:buFont typeface="+mj-lt"/>
              <a:buAutoNum type="arabicPeriod" startAt="35"/>
            </a:pPr>
            <a:r>
              <a:rPr lang="en-US" sz="1400" dirty="0"/>
              <a:t>Claire </a:t>
            </a:r>
            <a:r>
              <a:rPr lang="en-US" sz="1400" dirty="0" err="1"/>
              <a:t>Mizumoto</a:t>
            </a:r>
            <a:r>
              <a:rPr lang="en-US" sz="1400" dirty="0"/>
              <a:t>, U California San Diego</a:t>
            </a:r>
          </a:p>
          <a:p>
            <a:pPr>
              <a:buClrTx/>
              <a:buSzPct val="100000"/>
              <a:buFont typeface="+mj-lt"/>
              <a:buAutoNum type="arabicPeriod" startAt="35"/>
            </a:pPr>
            <a:r>
              <a:rPr lang="en-US" sz="1400" dirty="0"/>
              <a:t>Kyle Monahan, Tufts U</a:t>
            </a:r>
          </a:p>
          <a:p>
            <a:pPr>
              <a:buClrTx/>
              <a:buSzPct val="100000"/>
              <a:buFont typeface="+mj-lt"/>
              <a:buAutoNum type="arabicPeriod" startAt="35"/>
            </a:pPr>
            <a:r>
              <a:rPr lang="en-US" sz="1400" dirty="0"/>
              <a:t>Mahmood Mohammadi Shad, Harvard U</a:t>
            </a:r>
          </a:p>
          <a:p>
            <a:pPr>
              <a:buClrTx/>
              <a:buSzPct val="100000"/>
              <a:buFont typeface="+mj-lt"/>
              <a:buAutoNum type="arabicPeriod" startAt="35"/>
            </a:pPr>
            <a:r>
              <a:rPr lang="en-US" sz="1400" dirty="0"/>
              <a:t>John Mulligan, Rice U</a:t>
            </a:r>
          </a:p>
          <a:p>
            <a:pPr>
              <a:buClrTx/>
              <a:buSzPct val="100000"/>
              <a:buFont typeface="+mj-lt"/>
              <a:buAutoNum type="arabicPeriod" startAt="35"/>
            </a:pPr>
            <a:r>
              <a:rPr lang="en-US" sz="1400" dirty="0" err="1"/>
              <a:t>Deveeshree</a:t>
            </a:r>
            <a:r>
              <a:rPr lang="en-US" sz="1400" dirty="0"/>
              <a:t> (</a:t>
            </a:r>
            <a:r>
              <a:rPr lang="en-US" sz="1400" dirty="0" err="1"/>
              <a:t>Devee</a:t>
            </a:r>
            <a:r>
              <a:rPr lang="en-US" sz="1400" dirty="0"/>
              <a:t>) Nayak, U Washington Tacoma</a:t>
            </a:r>
          </a:p>
          <a:p>
            <a:pPr>
              <a:buClrTx/>
              <a:buSzPct val="100000"/>
              <a:buFont typeface="+mj-lt"/>
              <a:buAutoNum type="arabicPeriod" startAt="35"/>
            </a:pPr>
            <a:r>
              <a:rPr lang="en-US" sz="1400" dirty="0"/>
              <a:t>Henry Neeman, U Oklahoma</a:t>
            </a:r>
          </a:p>
          <a:p>
            <a:pPr>
              <a:buClrTx/>
              <a:buSzPct val="100000"/>
              <a:buFont typeface="+mj-lt"/>
              <a:buAutoNum type="arabicPeriod" startAt="35"/>
            </a:pPr>
            <a:r>
              <a:rPr lang="en-US" sz="1400" dirty="0"/>
              <a:t>Amy </a:t>
            </a:r>
            <a:r>
              <a:rPr lang="en-US" sz="1400" dirty="0" err="1"/>
              <a:t>Neeser</a:t>
            </a:r>
            <a:r>
              <a:rPr lang="en-US" sz="1400" dirty="0"/>
              <a:t>, U California Berkeley</a:t>
            </a:r>
          </a:p>
          <a:p>
            <a:pPr>
              <a:buClrTx/>
              <a:buSzPct val="100000"/>
              <a:buFont typeface="+mj-lt"/>
              <a:buAutoNum type="arabicPeriod" startAt="35"/>
            </a:pPr>
            <a:r>
              <a:rPr lang="en-US" sz="1400" dirty="0"/>
              <a:t>Janna Nugent, Northwestern U</a:t>
            </a:r>
          </a:p>
          <a:p>
            <a:pPr>
              <a:buClrTx/>
              <a:buSzPct val="100000"/>
              <a:buFont typeface="+mj-lt"/>
              <a:buAutoNum type="arabicPeriod" startAt="35"/>
            </a:pPr>
            <a:r>
              <a:rPr lang="en-US" sz="1400" dirty="0"/>
              <a:t>Dain Overstreet, Georgia Southern U</a:t>
            </a:r>
          </a:p>
          <a:p>
            <a:pPr>
              <a:buClrTx/>
              <a:buSzPct val="100000"/>
              <a:buFont typeface="+mj-lt"/>
              <a:buAutoNum type="arabicPeriod" startAt="35"/>
            </a:pPr>
            <a:r>
              <a:rPr lang="en-US" sz="1400" dirty="0"/>
              <a:t>Dylan Perkins, U Wyoming</a:t>
            </a:r>
          </a:p>
          <a:p>
            <a:pPr>
              <a:buClrTx/>
              <a:buSzPct val="100000"/>
              <a:buFont typeface="+mj-lt"/>
              <a:buAutoNum type="arabicPeriod" startAt="35"/>
            </a:pPr>
            <a:r>
              <a:rPr lang="en-US" sz="1400" dirty="0" err="1"/>
              <a:t>Anchalee</a:t>
            </a:r>
            <a:r>
              <a:rPr lang="en-US" sz="1400" dirty="0"/>
              <a:t> </a:t>
            </a:r>
            <a:r>
              <a:rPr lang="en-US" sz="1400" dirty="0" err="1"/>
              <a:t>Phataralaoha</a:t>
            </a:r>
            <a:r>
              <a:rPr lang="en-US" sz="1400" dirty="0"/>
              <a:t>, U Florida</a:t>
            </a:r>
          </a:p>
          <a:p>
            <a:pPr>
              <a:buClrTx/>
              <a:buSzPct val="100000"/>
              <a:buFont typeface="+mj-lt"/>
              <a:buAutoNum type="arabicPeriod" startAt="35"/>
            </a:pPr>
            <a:r>
              <a:rPr lang="en-US" sz="1400" dirty="0"/>
              <a:t>Mark </a:t>
            </a:r>
            <a:r>
              <a:rPr lang="en-US" sz="1400" dirty="0" err="1"/>
              <a:t>Potkewitz</a:t>
            </a:r>
            <a:r>
              <a:rPr lang="en-US" sz="1400" dirty="0"/>
              <a:t>, Ulster U</a:t>
            </a:r>
          </a:p>
          <a:p>
            <a:pPr>
              <a:buClrTx/>
              <a:buSzPct val="100000"/>
              <a:buFont typeface="+mj-lt"/>
              <a:buAutoNum type="arabicPeriod" startAt="35"/>
            </a:pPr>
            <a:r>
              <a:rPr lang="en-US" sz="1400" dirty="0"/>
              <a:t>Line </a:t>
            </a:r>
            <a:r>
              <a:rPr lang="en-US" sz="1400" dirty="0" err="1"/>
              <a:t>Pouchard</a:t>
            </a:r>
            <a:r>
              <a:rPr lang="en-US" sz="1400" dirty="0"/>
              <a:t>, Brookhaven National Lab</a:t>
            </a:r>
          </a:p>
        </p:txBody>
      </p:sp>
      <p:sp>
        <p:nvSpPr>
          <p:cNvPr id="4" name="Content Placeholder 3">
            <a:extLst>
              <a:ext uri="{FF2B5EF4-FFF2-40B4-BE49-F238E27FC236}">
                <a16:creationId xmlns:a16="http://schemas.microsoft.com/office/drawing/2014/main" id="{B850A67B-C2B0-4395-AACE-5D04E56D5EC9}"/>
              </a:ext>
            </a:extLst>
          </p:cNvPr>
          <p:cNvSpPr>
            <a:spLocks noGrp="1"/>
          </p:cNvSpPr>
          <p:nvPr>
            <p:ph sz="half" idx="2"/>
          </p:nvPr>
        </p:nvSpPr>
        <p:spPr/>
        <p:txBody>
          <a:bodyPr/>
          <a:lstStyle/>
          <a:p>
            <a:pPr>
              <a:buClrTx/>
              <a:buSzPct val="100000"/>
              <a:buFont typeface="+mj-lt"/>
              <a:buAutoNum type="arabicPeriod" startAt="52"/>
            </a:pPr>
            <a:r>
              <a:rPr lang="en-US" sz="1400" dirty="0"/>
              <a:t>Ananya </a:t>
            </a:r>
            <a:r>
              <a:rPr lang="en-US" sz="1400" dirty="0" err="1"/>
              <a:t>Ravipati</a:t>
            </a:r>
            <a:r>
              <a:rPr lang="en-US" sz="1400" dirty="0"/>
              <a:t>, Internet2</a:t>
            </a:r>
          </a:p>
          <a:p>
            <a:pPr>
              <a:buClrTx/>
              <a:buSzPct val="100000"/>
              <a:buFont typeface="+mj-lt"/>
              <a:buAutoNum type="arabicPeriod" startAt="52"/>
            </a:pPr>
            <a:r>
              <a:rPr lang="en-US" sz="1400" dirty="0"/>
              <a:t>Mike Renfro, Tennessee Tech U</a:t>
            </a:r>
          </a:p>
          <a:p>
            <a:pPr>
              <a:buClrTx/>
              <a:buSzPct val="100000"/>
              <a:buFont typeface="+mj-lt"/>
              <a:buAutoNum type="arabicPeriod" startAt="52"/>
            </a:pPr>
            <a:r>
              <a:rPr lang="en-US" sz="1400" dirty="0"/>
              <a:t>Kendall Roark, Purdue U</a:t>
            </a:r>
          </a:p>
          <a:p>
            <a:pPr>
              <a:buClrTx/>
              <a:buSzPct val="100000"/>
              <a:buFont typeface="+mj-lt"/>
              <a:buAutoNum type="arabicPeriod" startAt="52"/>
            </a:pPr>
            <a:r>
              <a:rPr lang="en-US" sz="1400" dirty="0"/>
              <a:t>Christine Roberts, U Missouri Columbia</a:t>
            </a:r>
          </a:p>
          <a:p>
            <a:pPr>
              <a:buClrTx/>
              <a:buSzPct val="100000"/>
              <a:buFont typeface="+mj-lt"/>
              <a:buAutoNum type="arabicPeriod" startAt="52"/>
            </a:pPr>
            <a:r>
              <a:rPr lang="en-US" sz="1400" dirty="0" err="1"/>
              <a:t>Annelie</a:t>
            </a:r>
            <a:r>
              <a:rPr lang="en-US" sz="1400" dirty="0"/>
              <a:t> Rugg, U California Los Angeles</a:t>
            </a:r>
          </a:p>
          <a:p>
            <a:pPr>
              <a:buClrTx/>
              <a:buSzPct val="100000"/>
              <a:buFont typeface="+mj-lt"/>
              <a:buAutoNum type="arabicPeriod" startAt="52"/>
            </a:pPr>
            <a:r>
              <a:rPr lang="en-US" sz="1400" dirty="0"/>
              <a:t>H. </a:t>
            </a:r>
            <a:r>
              <a:rPr lang="en-US" sz="1400" dirty="0" err="1"/>
              <a:t>Birali</a:t>
            </a:r>
            <a:r>
              <a:rPr lang="en-US" sz="1400" dirty="0"/>
              <a:t> </a:t>
            </a:r>
            <a:r>
              <a:rPr lang="en-US" sz="1400" dirty="0" err="1"/>
              <a:t>Runesha</a:t>
            </a:r>
            <a:r>
              <a:rPr lang="en-US" sz="1400" dirty="0"/>
              <a:t>, U Chicago</a:t>
            </a:r>
          </a:p>
          <a:p>
            <a:pPr>
              <a:buClrTx/>
              <a:buSzPct val="100000"/>
              <a:buFont typeface="+mj-lt"/>
              <a:buAutoNum type="arabicPeriod" startAt="52"/>
            </a:pPr>
            <a:r>
              <a:rPr lang="en-US" sz="1400" dirty="0"/>
              <a:t>Gowtham S, Michigan Tech U</a:t>
            </a:r>
          </a:p>
          <a:p>
            <a:pPr>
              <a:buClrTx/>
              <a:buSzPct val="100000"/>
              <a:buFont typeface="+mj-lt"/>
              <a:buAutoNum type="arabicPeriod" startAt="52"/>
            </a:pPr>
            <a:r>
              <a:rPr lang="en-US" sz="1400" dirty="0"/>
              <a:t>Jim Samuel, U Charleston</a:t>
            </a:r>
          </a:p>
          <a:p>
            <a:pPr>
              <a:buClrTx/>
              <a:buSzPct val="100000"/>
              <a:buFont typeface="+mj-lt"/>
              <a:buAutoNum type="arabicPeriod" startAt="52"/>
            </a:pPr>
            <a:r>
              <a:rPr lang="en-US" sz="1400" dirty="0"/>
              <a:t>Anita Schwartz, U Delaware</a:t>
            </a:r>
          </a:p>
          <a:p>
            <a:pPr>
              <a:buClrTx/>
              <a:buSzPct val="100000"/>
              <a:buFont typeface="+mj-lt"/>
              <a:buAutoNum type="arabicPeriod" startAt="52"/>
            </a:pPr>
            <a:r>
              <a:rPr lang="en-US" sz="1400" dirty="0"/>
              <a:t>Amit Sharma, Wright State U</a:t>
            </a:r>
          </a:p>
          <a:p>
            <a:pPr>
              <a:buClrTx/>
              <a:buSzPct val="100000"/>
              <a:buFont typeface="+mj-lt"/>
              <a:buAutoNum type="arabicPeriod" startAt="52"/>
            </a:pPr>
            <a:r>
              <a:rPr lang="en-US" sz="1400" dirty="0" err="1"/>
              <a:t>Karsten</a:t>
            </a:r>
            <a:r>
              <a:rPr lang="en-US" sz="1400" dirty="0"/>
              <a:t> </a:t>
            </a:r>
            <a:r>
              <a:rPr lang="en-US" sz="1400" dirty="0" err="1"/>
              <a:t>Siller</a:t>
            </a:r>
            <a:r>
              <a:rPr lang="en-US" sz="1400" dirty="0"/>
              <a:t>, U Virginia</a:t>
            </a:r>
          </a:p>
          <a:p>
            <a:pPr>
              <a:buClrTx/>
              <a:buSzPct val="100000"/>
              <a:buFont typeface="+mj-lt"/>
              <a:buAutoNum type="arabicPeriod" startAt="52"/>
            </a:pPr>
            <a:r>
              <a:rPr lang="en-US" sz="1400" dirty="0" err="1"/>
              <a:t>Tomekia</a:t>
            </a:r>
            <a:r>
              <a:rPr lang="en-US" sz="1400" dirty="0"/>
              <a:t> Simeon, Dillard U</a:t>
            </a:r>
          </a:p>
          <a:p>
            <a:pPr>
              <a:buClrTx/>
              <a:buSzPct val="100000"/>
              <a:buFont typeface="+mj-lt"/>
              <a:buAutoNum type="arabicPeriod" startAt="52"/>
            </a:pPr>
            <a:r>
              <a:rPr lang="en-US" sz="1400" dirty="0"/>
              <a:t>Chris Simmons, U Texas Dallas</a:t>
            </a:r>
          </a:p>
          <a:p>
            <a:pPr>
              <a:buClrTx/>
              <a:buSzPct val="100000"/>
              <a:buFont typeface="+mj-lt"/>
              <a:buAutoNum type="arabicPeriod" startAt="52"/>
            </a:pPr>
            <a:r>
              <a:rPr lang="en-US" sz="1400" dirty="0"/>
              <a:t>Dane </a:t>
            </a:r>
            <a:r>
              <a:rPr lang="en-US" sz="1400" dirty="0" err="1"/>
              <a:t>Skow</a:t>
            </a:r>
            <a:r>
              <a:rPr lang="en-US" sz="1400" dirty="0"/>
              <a:t>, North Dakota State U</a:t>
            </a:r>
          </a:p>
          <a:p>
            <a:pPr>
              <a:buClrTx/>
              <a:buSzPct val="100000"/>
              <a:buFont typeface="+mj-lt"/>
              <a:buAutoNum type="arabicPeriod" startAt="52"/>
            </a:pPr>
            <a:r>
              <a:rPr lang="en-US" sz="1400" dirty="0"/>
              <a:t>Dhaval Solanki, U Rhode Island</a:t>
            </a:r>
          </a:p>
          <a:p>
            <a:pPr>
              <a:buClrTx/>
              <a:buSzPct val="100000"/>
              <a:buFont typeface="+mj-lt"/>
              <a:buAutoNum type="arabicPeriod" startAt="52"/>
            </a:pPr>
            <a:r>
              <a:rPr lang="en-US" sz="1400" dirty="0"/>
              <a:t>Julia </a:t>
            </a:r>
            <a:r>
              <a:rPr lang="en-US" sz="1400" dirty="0" err="1"/>
              <a:t>Stoyanovich</a:t>
            </a:r>
            <a:r>
              <a:rPr lang="en-US" sz="1400" dirty="0"/>
              <a:t>, New York U</a:t>
            </a:r>
          </a:p>
          <a:p>
            <a:pPr>
              <a:buClrTx/>
              <a:buSzPct val="100000"/>
              <a:buFont typeface="+mj-lt"/>
              <a:buAutoNum type="arabicPeriod" startAt="52"/>
            </a:pPr>
            <a:r>
              <a:rPr lang="en-US" sz="1400" dirty="0"/>
              <a:t>Shawn </a:t>
            </a:r>
            <a:r>
              <a:rPr lang="en-US" sz="1400" dirty="0" err="1"/>
              <a:t>Strande</a:t>
            </a:r>
            <a:r>
              <a:rPr lang="en-US" sz="1400" dirty="0"/>
              <a:t>, U California San Diego/San Diego Supercomputer Center</a:t>
            </a:r>
          </a:p>
          <a:p>
            <a:pPr>
              <a:buClrTx/>
              <a:buSzPct val="100000"/>
              <a:buFont typeface="+mj-lt"/>
              <a:buAutoNum type="arabicPeriod" startAt="52"/>
            </a:pPr>
            <a:r>
              <a:rPr lang="en-US" sz="1400" dirty="0"/>
              <a:t>Dena Strong, U Illinois Urbana-Champaign</a:t>
            </a:r>
          </a:p>
        </p:txBody>
      </p:sp>
      <p:sp>
        <p:nvSpPr>
          <p:cNvPr id="5" name="Footer Placeholder 4">
            <a:extLst>
              <a:ext uri="{FF2B5EF4-FFF2-40B4-BE49-F238E27FC236}">
                <a16:creationId xmlns:a16="http://schemas.microsoft.com/office/drawing/2014/main" id="{B7C4CD2E-2D30-4C3C-960C-BBEFBD608C8C}"/>
              </a:ext>
            </a:extLst>
          </p:cNvPr>
          <p:cNvSpPr>
            <a:spLocks noGrp="1"/>
          </p:cNvSpPr>
          <p:nvPr>
            <p:ph type="ftr" sz="quarter" idx="10"/>
          </p:nvPr>
        </p:nvSpPr>
        <p:spPr/>
        <p:txBody>
          <a:bodyPr/>
          <a:lstStyle/>
          <a:p>
            <a:pPr>
              <a:defRPr/>
            </a:pPr>
            <a:r>
              <a:rPr lang="en-US" dirty="0"/>
              <a:t>Virtual Residency Intro/</a:t>
            </a:r>
            <a:r>
              <a:rPr lang="en-US" dirty="0" err="1"/>
              <a:t>Intmd</a:t>
            </a:r>
            <a:r>
              <a:rPr lang="en-US" dirty="0"/>
              <a:t>/Adv Overview</a:t>
            </a:r>
          </a:p>
          <a:p>
            <a:pPr>
              <a:defRPr/>
            </a:pPr>
            <a:r>
              <a:rPr lang="en-US" dirty="0"/>
              <a:t>Virtual Residency Workshop 2021, Mon June 7 2021</a:t>
            </a:r>
          </a:p>
        </p:txBody>
      </p:sp>
      <p:sp>
        <p:nvSpPr>
          <p:cNvPr id="6" name="Slide Number Placeholder 5">
            <a:extLst>
              <a:ext uri="{FF2B5EF4-FFF2-40B4-BE49-F238E27FC236}">
                <a16:creationId xmlns:a16="http://schemas.microsoft.com/office/drawing/2014/main" id="{D718A54A-6FAF-4BBC-8164-86EF4E4363CF}"/>
              </a:ext>
            </a:extLst>
          </p:cNvPr>
          <p:cNvSpPr>
            <a:spLocks noGrp="1"/>
          </p:cNvSpPr>
          <p:nvPr>
            <p:ph type="sldNum" sz="quarter" idx="11"/>
          </p:nvPr>
        </p:nvSpPr>
        <p:spPr/>
        <p:txBody>
          <a:bodyPr/>
          <a:lstStyle/>
          <a:p>
            <a:pPr>
              <a:defRPr/>
            </a:pPr>
            <a:fld id="{DA04F282-5D9D-4EB2-A4AC-1849A209E5C3}" type="slidenum">
              <a:rPr lang="en-US" smtClean="0"/>
              <a:pPr>
                <a:defRPr/>
              </a:pPr>
              <a:t>57</a:t>
            </a:fld>
            <a:endParaRPr lang="en-US"/>
          </a:p>
        </p:txBody>
      </p:sp>
    </p:spTree>
    <p:extLst>
      <p:ext uri="{BB962C8B-B14F-4D97-AF65-F5344CB8AC3E}">
        <p14:creationId xmlns:p14="http://schemas.microsoft.com/office/powerpoint/2010/main" val="1219228456"/>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2E9F4-A7D3-4A9A-869F-AC4DD3F834FD}"/>
              </a:ext>
            </a:extLst>
          </p:cNvPr>
          <p:cNvSpPr>
            <a:spLocks noGrp="1"/>
          </p:cNvSpPr>
          <p:nvPr>
            <p:ph type="title"/>
          </p:nvPr>
        </p:nvSpPr>
        <p:spPr/>
        <p:txBody>
          <a:bodyPr/>
          <a:lstStyle/>
          <a:p>
            <a:r>
              <a:rPr lang="en-US" sz="3800" dirty="0"/>
              <a:t>78 Presenters from 59 Institutions #3</a:t>
            </a:r>
          </a:p>
        </p:txBody>
      </p:sp>
      <p:sp>
        <p:nvSpPr>
          <p:cNvPr id="3" name="Content Placeholder 2">
            <a:extLst>
              <a:ext uri="{FF2B5EF4-FFF2-40B4-BE49-F238E27FC236}">
                <a16:creationId xmlns:a16="http://schemas.microsoft.com/office/drawing/2014/main" id="{487B43A3-C679-4299-BAFF-9F65C4130700}"/>
              </a:ext>
            </a:extLst>
          </p:cNvPr>
          <p:cNvSpPr>
            <a:spLocks noGrp="1"/>
          </p:cNvSpPr>
          <p:nvPr>
            <p:ph sz="half" idx="1"/>
          </p:nvPr>
        </p:nvSpPr>
        <p:spPr/>
        <p:txBody>
          <a:bodyPr/>
          <a:lstStyle/>
          <a:p>
            <a:pPr>
              <a:buClrTx/>
              <a:buSzPct val="100000"/>
              <a:buFont typeface="+mj-lt"/>
              <a:buAutoNum type="arabicPeriod" startAt="69"/>
            </a:pPr>
            <a:r>
              <a:rPr lang="en-US" sz="1400" dirty="0"/>
              <a:t>Alan Sussman, National Science Foundation</a:t>
            </a:r>
          </a:p>
          <a:p>
            <a:pPr>
              <a:buClrTx/>
              <a:buSzPct val="100000"/>
              <a:buFont typeface="+mj-lt"/>
              <a:buAutoNum type="arabicPeriod" startAt="69"/>
            </a:pPr>
            <a:r>
              <a:rPr lang="en-US" sz="1400" dirty="0"/>
              <a:t>Mohammed </a:t>
            </a:r>
            <a:r>
              <a:rPr lang="en-US" sz="1400" dirty="0" err="1"/>
              <a:t>Tanash</a:t>
            </a:r>
            <a:r>
              <a:rPr lang="en-US" sz="1400" dirty="0"/>
              <a:t>, U Nebraska Lincoln</a:t>
            </a:r>
          </a:p>
          <a:p>
            <a:pPr>
              <a:buClrTx/>
              <a:buSzPct val="100000"/>
              <a:buFont typeface="+mj-lt"/>
              <a:buAutoNum type="arabicPeriod" startAt="69"/>
            </a:pPr>
            <a:r>
              <a:rPr lang="en-US" sz="1400" dirty="0"/>
              <a:t>Dave Turner, Kansas State U</a:t>
            </a:r>
          </a:p>
          <a:p>
            <a:pPr>
              <a:buClrTx/>
              <a:buSzPct val="100000"/>
              <a:buFont typeface="+mj-lt"/>
              <a:buAutoNum type="arabicPeriod" startAt="69"/>
            </a:pPr>
            <a:r>
              <a:rPr lang="en-US" sz="1400" dirty="0"/>
              <a:t>Scott Valcourt, Northeastern U</a:t>
            </a:r>
          </a:p>
          <a:p>
            <a:pPr>
              <a:buClrTx/>
              <a:buSzPct val="100000"/>
              <a:buFont typeface="+mj-lt"/>
              <a:buAutoNum type="arabicPeriod" startAt="69"/>
            </a:pPr>
            <a:r>
              <a:rPr lang="en-US" sz="1400" dirty="0"/>
              <a:t>Vas </a:t>
            </a:r>
            <a:r>
              <a:rPr lang="en-US" sz="1400" dirty="0" err="1"/>
              <a:t>Vasiliadis</a:t>
            </a:r>
            <a:r>
              <a:rPr lang="en-US" sz="1400" dirty="0"/>
              <a:t>, Globus</a:t>
            </a:r>
          </a:p>
          <a:p>
            <a:pPr>
              <a:buClrTx/>
              <a:buSzPct val="100000"/>
              <a:buFont typeface="+mj-lt"/>
              <a:buAutoNum type="arabicPeriod" startAt="69"/>
            </a:pPr>
            <a:r>
              <a:rPr lang="en-US" sz="1400" dirty="0"/>
              <a:t>J. Barr von </a:t>
            </a:r>
            <a:r>
              <a:rPr lang="en-US" sz="1400" dirty="0" err="1"/>
              <a:t>Oehsen</a:t>
            </a:r>
            <a:r>
              <a:rPr lang="en-US" sz="1400" dirty="0"/>
              <a:t>, Rutgers U</a:t>
            </a:r>
          </a:p>
          <a:p>
            <a:pPr>
              <a:buClrTx/>
              <a:buSzPct val="100000"/>
              <a:buFont typeface="+mj-lt"/>
              <a:buAutoNum type="arabicPeriod" startAt="69"/>
            </a:pPr>
            <a:r>
              <a:rPr lang="en-US" sz="1400" dirty="0"/>
              <a:t>Jason Wells, Bentley U</a:t>
            </a:r>
          </a:p>
          <a:p>
            <a:pPr>
              <a:buClrTx/>
              <a:buSzPct val="100000"/>
              <a:buFont typeface="+mj-lt"/>
              <a:buAutoNum type="arabicPeriod" startAt="69"/>
            </a:pPr>
            <a:r>
              <a:rPr lang="en-US" sz="1400" dirty="0"/>
              <a:t>Scott </a:t>
            </a:r>
            <a:r>
              <a:rPr lang="en-US" sz="1400" dirty="0" err="1"/>
              <a:t>Yockel</a:t>
            </a:r>
            <a:r>
              <a:rPr lang="en-US" sz="1400" dirty="0"/>
              <a:t>, Harvard U</a:t>
            </a:r>
          </a:p>
          <a:p>
            <a:pPr>
              <a:buClrTx/>
              <a:buSzPct val="100000"/>
              <a:buFont typeface="+mj-lt"/>
              <a:buAutoNum type="arabicPeriod" startAt="69"/>
            </a:pPr>
            <a:r>
              <a:rPr lang="en-US" sz="1400" dirty="0"/>
              <a:t>Ying Zhang, U Florida</a:t>
            </a:r>
          </a:p>
        </p:txBody>
      </p:sp>
      <p:sp>
        <p:nvSpPr>
          <p:cNvPr id="4" name="Content Placeholder 3">
            <a:extLst>
              <a:ext uri="{FF2B5EF4-FFF2-40B4-BE49-F238E27FC236}">
                <a16:creationId xmlns:a16="http://schemas.microsoft.com/office/drawing/2014/main" id="{B850A67B-C2B0-4395-AACE-5D04E56D5EC9}"/>
              </a:ext>
            </a:extLst>
          </p:cNvPr>
          <p:cNvSpPr>
            <a:spLocks noGrp="1"/>
          </p:cNvSpPr>
          <p:nvPr>
            <p:ph sz="half" idx="2"/>
          </p:nvPr>
        </p:nvSpPr>
        <p:spPr/>
        <p:txBody>
          <a:bodyPr/>
          <a:lstStyle/>
          <a:p>
            <a:endParaRPr lang="en-US" dirty="0"/>
          </a:p>
        </p:txBody>
      </p:sp>
      <p:sp>
        <p:nvSpPr>
          <p:cNvPr id="5" name="Footer Placeholder 4">
            <a:extLst>
              <a:ext uri="{FF2B5EF4-FFF2-40B4-BE49-F238E27FC236}">
                <a16:creationId xmlns:a16="http://schemas.microsoft.com/office/drawing/2014/main" id="{B7C4CD2E-2D30-4C3C-960C-BBEFBD608C8C}"/>
              </a:ext>
            </a:extLst>
          </p:cNvPr>
          <p:cNvSpPr>
            <a:spLocks noGrp="1"/>
          </p:cNvSpPr>
          <p:nvPr>
            <p:ph type="ftr" sz="quarter" idx="10"/>
          </p:nvPr>
        </p:nvSpPr>
        <p:spPr/>
        <p:txBody>
          <a:bodyPr/>
          <a:lstStyle/>
          <a:p>
            <a:pPr>
              <a:defRPr/>
            </a:pPr>
            <a:r>
              <a:rPr lang="en-US" dirty="0"/>
              <a:t>Virtual Residency Intro/</a:t>
            </a:r>
            <a:r>
              <a:rPr lang="en-US" dirty="0" err="1"/>
              <a:t>Intmd</a:t>
            </a:r>
            <a:r>
              <a:rPr lang="en-US" dirty="0"/>
              <a:t>/Adv Overview</a:t>
            </a:r>
          </a:p>
          <a:p>
            <a:pPr>
              <a:defRPr/>
            </a:pPr>
            <a:r>
              <a:rPr lang="en-US" dirty="0"/>
              <a:t>Virtual Residency Workshop 2021, Mon June 7 2021</a:t>
            </a:r>
          </a:p>
        </p:txBody>
      </p:sp>
      <p:sp>
        <p:nvSpPr>
          <p:cNvPr id="6" name="Slide Number Placeholder 5">
            <a:extLst>
              <a:ext uri="{FF2B5EF4-FFF2-40B4-BE49-F238E27FC236}">
                <a16:creationId xmlns:a16="http://schemas.microsoft.com/office/drawing/2014/main" id="{D718A54A-6FAF-4BBC-8164-86EF4E4363CF}"/>
              </a:ext>
            </a:extLst>
          </p:cNvPr>
          <p:cNvSpPr>
            <a:spLocks noGrp="1"/>
          </p:cNvSpPr>
          <p:nvPr>
            <p:ph type="sldNum" sz="quarter" idx="11"/>
          </p:nvPr>
        </p:nvSpPr>
        <p:spPr/>
        <p:txBody>
          <a:bodyPr/>
          <a:lstStyle/>
          <a:p>
            <a:pPr>
              <a:defRPr/>
            </a:pPr>
            <a:fld id="{DA04F282-5D9D-4EB2-A4AC-1849A209E5C3}" type="slidenum">
              <a:rPr lang="en-US" smtClean="0"/>
              <a:pPr>
                <a:defRPr/>
              </a:pPr>
              <a:t>58</a:t>
            </a:fld>
            <a:endParaRPr lang="en-US"/>
          </a:p>
        </p:txBody>
      </p:sp>
    </p:spTree>
    <p:extLst>
      <p:ext uri="{BB962C8B-B14F-4D97-AF65-F5344CB8AC3E}">
        <p14:creationId xmlns:p14="http://schemas.microsoft.com/office/powerpoint/2010/main" val="777722331"/>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85220-9D54-4985-BE71-54653FF8EF60}"/>
              </a:ext>
            </a:extLst>
          </p:cNvPr>
          <p:cNvSpPr>
            <a:spLocks noGrp="1"/>
          </p:cNvSpPr>
          <p:nvPr>
            <p:ph type="title"/>
          </p:nvPr>
        </p:nvSpPr>
        <p:spPr/>
        <p:txBody>
          <a:bodyPr/>
          <a:lstStyle/>
          <a:p>
            <a:r>
              <a:rPr lang="en-US" dirty="0"/>
              <a:t>How Did We Pick These Topics?</a:t>
            </a:r>
          </a:p>
        </p:txBody>
      </p:sp>
      <p:sp>
        <p:nvSpPr>
          <p:cNvPr id="3" name="Content Placeholder 2">
            <a:extLst>
              <a:ext uri="{FF2B5EF4-FFF2-40B4-BE49-F238E27FC236}">
                <a16:creationId xmlns:a16="http://schemas.microsoft.com/office/drawing/2014/main" id="{4DA96A84-F375-4360-983F-6B4ADC41F565}"/>
              </a:ext>
            </a:extLst>
          </p:cNvPr>
          <p:cNvSpPr>
            <a:spLocks noGrp="1"/>
          </p:cNvSpPr>
          <p:nvPr>
            <p:ph idx="1"/>
          </p:nvPr>
        </p:nvSpPr>
        <p:spPr/>
        <p:txBody>
          <a:bodyPr/>
          <a:lstStyle/>
          <a:p>
            <a:r>
              <a:rPr lang="en-US" dirty="0"/>
              <a:t>We started with the topics covered in past Virtual Residency Introductory, Intermediate and Advanced workshops.</a:t>
            </a:r>
          </a:p>
          <a:p>
            <a:r>
              <a:rPr lang="en-US" dirty="0"/>
              <a:t>We selected Introductory topics that we felt were crucial.</a:t>
            </a:r>
          </a:p>
          <a:p>
            <a:r>
              <a:rPr lang="en-US" dirty="0"/>
              <a:t>We polled the Virtual Residents about how to prioritize    the Intermediate and Advanced topics, plus we gave them   a chance to list new topics.</a:t>
            </a:r>
          </a:p>
          <a:p>
            <a:r>
              <a:rPr lang="en-US" dirty="0"/>
              <a:t>That gave us a sense of the top Intermediate and Advanced topics.</a:t>
            </a:r>
          </a:p>
          <a:p>
            <a:r>
              <a:rPr lang="en-US" dirty="0"/>
              <a:t>We have 20 timeslots, with this talk in the first slot and “Stories from the Trenches” in the final slot.</a:t>
            </a:r>
          </a:p>
        </p:txBody>
      </p:sp>
      <p:sp>
        <p:nvSpPr>
          <p:cNvPr id="4" name="Footer Placeholder 3">
            <a:extLst>
              <a:ext uri="{FF2B5EF4-FFF2-40B4-BE49-F238E27FC236}">
                <a16:creationId xmlns:a16="http://schemas.microsoft.com/office/drawing/2014/main" id="{E0BB0175-6515-4A37-905F-BAD51317AD51}"/>
              </a:ext>
            </a:extLst>
          </p:cNvPr>
          <p:cNvSpPr>
            <a:spLocks noGrp="1"/>
          </p:cNvSpPr>
          <p:nvPr>
            <p:ph type="ftr" sz="quarter" idx="10"/>
          </p:nvPr>
        </p:nvSpPr>
        <p:spPr/>
        <p:txBody>
          <a:bodyPr/>
          <a:lstStyle/>
          <a:p>
            <a:pPr>
              <a:defRPr/>
            </a:pPr>
            <a:r>
              <a:rPr lang="en-US" dirty="0"/>
              <a:t>Virtual Residency Intro/</a:t>
            </a:r>
            <a:r>
              <a:rPr lang="en-US" dirty="0" err="1"/>
              <a:t>Intmd</a:t>
            </a:r>
            <a:r>
              <a:rPr lang="en-US" dirty="0"/>
              <a:t>/Adv Overview</a:t>
            </a:r>
          </a:p>
          <a:p>
            <a:pPr>
              <a:defRPr/>
            </a:pPr>
            <a:r>
              <a:rPr lang="en-US" dirty="0"/>
              <a:t>Virtual Residency Workshop 2021, Mon June 7 2021</a:t>
            </a:r>
          </a:p>
        </p:txBody>
      </p:sp>
      <p:sp>
        <p:nvSpPr>
          <p:cNvPr id="5" name="Slide Number Placeholder 4">
            <a:extLst>
              <a:ext uri="{FF2B5EF4-FFF2-40B4-BE49-F238E27FC236}">
                <a16:creationId xmlns:a16="http://schemas.microsoft.com/office/drawing/2014/main" id="{B6CC94A2-42D5-452F-BCEA-CD92AD7DFBB9}"/>
              </a:ext>
            </a:extLst>
          </p:cNvPr>
          <p:cNvSpPr>
            <a:spLocks noGrp="1"/>
          </p:cNvSpPr>
          <p:nvPr>
            <p:ph type="sldNum" sz="quarter" idx="11"/>
          </p:nvPr>
        </p:nvSpPr>
        <p:spPr/>
        <p:txBody>
          <a:bodyPr/>
          <a:lstStyle/>
          <a:p>
            <a:pPr>
              <a:defRPr/>
            </a:pPr>
            <a:fld id="{DAFF6522-D39A-4EFB-9FD2-0F43165FD2EE}" type="slidenum">
              <a:rPr lang="en-US" smtClean="0"/>
              <a:pPr>
                <a:defRPr/>
              </a:pPr>
              <a:t>59</a:t>
            </a:fld>
            <a:endParaRPr lang="en-US"/>
          </a:p>
        </p:txBody>
      </p:sp>
    </p:spTree>
    <p:extLst>
      <p:ext uri="{BB962C8B-B14F-4D97-AF65-F5344CB8AC3E}">
        <p14:creationId xmlns:p14="http://schemas.microsoft.com/office/powerpoint/2010/main" val="138101252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Phone: Audio Only, Non-USA</a:t>
            </a:r>
          </a:p>
        </p:txBody>
      </p:sp>
      <p:sp>
        <p:nvSpPr>
          <p:cNvPr id="3" name="Content Placeholder 2"/>
          <p:cNvSpPr>
            <a:spLocks noGrp="1"/>
          </p:cNvSpPr>
          <p:nvPr>
            <p:ph idx="1"/>
          </p:nvPr>
        </p:nvSpPr>
        <p:spPr>
          <a:xfrm>
            <a:off x="304800" y="1247502"/>
            <a:ext cx="8553486" cy="4648200"/>
          </a:xfrm>
        </p:spPr>
        <p:txBody>
          <a:bodyPr/>
          <a:lstStyle/>
          <a:p>
            <a:pPr marL="0" indent="0">
              <a:spcBef>
                <a:spcPts val="300"/>
              </a:spcBef>
              <a:buNone/>
            </a:pPr>
            <a:r>
              <a:rPr lang="en-US" dirty="0"/>
              <a:t>For audio only via phone, from outside the USA:</a:t>
            </a:r>
          </a:p>
          <a:p>
            <a:pPr>
              <a:spcBef>
                <a:spcPts val="300"/>
              </a:spcBef>
            </a:pPr>
            <a:r>
              <a:rPr lang="en-US" dirty="0"/>
              <a:t>Open a web browser and go to:</a:t>
            </a:r>
          </a:p>
          <a:p>
            <a:pPr marL="0" indent="0">
              <a:spcBef>
                <a:spcPts val="300"/>
              </a:spcBef>
              <a:buNone/>
            </a:pPr>
            <a:r>
              <a:rPr lang="en-US" sz="2000" dirty="0">
                <a:hlinkClick r:id="rId3"/>
              </a:rPr>
              <a:t>https://zoom.us/zoomconference?m=GBPzosolPR18D5S7Ig55m6KM95W8UxEF</a:t>
            </a:r>
            <a:endParaRPr lang="en-US" sz="2000" dirty="0"/>
          </a:p>
          <a:p>
            <a:pPr>
              <a:spcBef>
                <a:spcPts val="300"/>
              </a:spcBef>
            </a:pPr>
            <a:r>
              <a:rPr lang="en-US" dirty="0"/>
              <a:t>Find your country and call that TOLL number (NO toll free).</a:t>
            </a:r>
          </a:p>
          <a:p>
            <a:pPr>
              <a:spcBef>
                <a:spcPts val="300"/>
              </a:spcBef>
            </a:pPr>
            <a:r>
              <a:rPr lang="en-US" dirty="0"/>
              <a:t>Use the meeting ID and numeric password in the e-mail.</a:t>
            </a:r>
          </a:p>
          <a:p>
            <a:pPr>
              <a:spcBef>
                <a:spcPts val="300"/>
              </a:spcBef>
            </a:pPr>
            <a:r>
              <a:rPr lang="en-US" dirty="0"/>
              <a:t>Please e-mail </a:t>
            </a:r>
            <a:r>
              <a:rPr lang="en-US" dirty="0">
                <a:hlinkClick r:id="rId4"/>
              </a:rPr>
              <a:t>hneeman@ou.edu</a:t>
            </a:r>
            <a:r>
              <a:rPr lang="en-US" dirty="0"/>
              <a:t> with your name, institution and phone number, so that we can properly track and report how many people attended from each institution.</a:t>
            </a:r>
          </a:p>
          <a:p>
            <a:pPr>
              <a:spcBef>
                <a:spcPts val="300"/>
              </a:spcBef>
            </a:pPr>
            <a:r>
              <a:rPr lang="en-US" b="1" u="sng" dirty="0"/>
              <a:t>NOTE</a:t>
            </a:r>
            <a:r>
              <a:rPr lang="en-US" dirty="0"/>
              <a:t>: </a:t>
            </a:r>
            <a:r>
              <a:rPr lang="en-US" b="1" dirty="0"/>
              <a:t>NO TOLL FREE </a:t>
            </a:r>
            <a:r>
              <a:rPr lang="en-US" dirty="0"/>
              <a:t>telephone audio-only option for remote attendees inside or outside the USA.</a:t>
            </a:r>
          </a:p>
          <a:p>
            <a:pPr>
              <a:spcBef>
                <a:spcPts val="300"/>
              </a:spcBef>
            </a:pPr>
            <a:r>
              <a:rPr lang="en-US" dirty="0"/>
              <a:t>Please </a:t>
            </a:r>
            <a:r>
              <a:rPr lang="en-US" b="1" u="sng" dirty="0"/>
              <a:t>MUTE YOURSELF</a:t>
            </a:r>
            <a:r>
              <a:rPr lang="en-US" dirty="0"/>
              <a:t> except when you're talking.</a:t>
            </a:r>
          </a:p>
          <a:p>
            <a:pPr marL="0" indent="0">
              <a:buNone/>
            </a:pPr>
            <a:r>
              <a:rPr lang="en-US" sz="1800" dirty="0">
                <a:hlinkClick r:id="rId5"/>
              </a:rPr>
              <a:t>http://www.oscer.ou.edu/virtualresidency2021/</a:t>
            </a:r>
            <a:r>
              <a:rPr lang="en-US" sz="1800" dirty="0"/>
              <a:t>         </a:t>
            </a:r>
            <a:r>
              <a:rPr lang="en-US" sz="1800" dirty="0">
                <a:hlinkClick r:id="rId6"/>
              </a:rPr>
              <a:t>virtualresidency2021@gmail.com</a:t>
            </a:r>
            <a:endParaRPr lang="en-US" sz="1800" dirty="0"/>
          </a:p>
        </p:txBody>
      </p:sp>
      <p:sp>
        <p:nvSpPr>
          <p:cNvPr id="4" name="Footer Placeholder 3"/>
          <p:cNvSpPr>
            <a:spLocks noGrp="1"/>
          </p:cNvSpPr>
          <p:nvPr>
            <p:ph type="ftr" sz="quarter" idx="10"/>
          </p:nvPr>
        </p:nvSpPr>
        <p:spPr/>
        <p:txBody>
          <a:bodyPr/>
          <a:lstStyle/>
          <a:p>
            <a:pPr>
              <a:defRPr/>
            </a:pPr>
            <a:r>
              <a:rPr lang="en-US" dirty="0"/>
              <a:t>Virtual Residency Intro/</a:t>
            </a:r>
            <a:r>
              <a:rPr lang="en-US" dirty="0" err="1"/>
              <a:t>Intmd</a:t>
            </a:r>
            <a:r>
              <a:rPr lang="en-US" dirty="0"/>
              <a:t>/Adv Overview</a:t>
            </a:r>
          </a:p>
          <a:p>
            <a:pPr>
              <a:defRPr/>
            </a:pPr>
            <a:r>
              <a:rPr lang="en-US" dirty="0"/>
              <a:t>Virtual Residency Workshop 2021, Mon June 7 2021</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6</a:t>
            </a:fld>
            <a:endParaRPr lang="en-US"/>
          </a:p>
        </p:txBody>
      </p:sp>
    </p:spTree>
    <p:extLst>
      <p:ext uri="{BB962C8B-B14F-4D97-AF65-F5344CB8AC3E}">
        <p14:creationId xmlns:p14="http://schemas.microsoft.com/office/powerpoint/2010/main" val="3616064404"/>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89267-A993-4BD4-AD63-ABB5B83CFDFB}"/>
              </a:ext>
            </a:extLst>
          </p:cNvPr>
          <p:cNvSpPr>
            <a:spLocks noGrp="1"/>
          </p:cNvSpPr>
          <p:nvPr>
            <p:ph type="title"/>
          </p:nvPr>
        </p:nvSpPr>
        <p:spPr/>
        <p:txBody>
          <a:bodyPr/>
          <a:lstStyle/>
          <a:p>
            <a:r>
              <a:rPr lang="en-US" dirty="0"/>
              <a:t>How Did We Pick the Panelists?</a:t>
            </a:r>
          </a:p>
        </p:txBody>
      </p:sp>
      <p:sp>
        <p:nvSpPr>
          <p:cNvPr id="3" name="Content Placeholder 2">
            <a:extLst>
              <a:ext uri="{FF2B5EF4-FFF2-40B4-BE49-F238E27FC236}">
                <a16:creationId xmlns:a16="http://schemas.microsoft.com/office/drawing/2014/main" id="{507C8641-FE32-4805-949D-5D1B4F9D60ED}"/>
              </a:ext>
            </a:extLst>
          </p:cNvPr>
          <p:cNvSpPr>
            <a:spLocks noGrp="1"/>
          </p:cNvSpPr>
          <p:nvPr>
            <p:ph idx="1"/>
          </p:nvPr>
        </p:nvSpPr>
        <p:spPr>
          <a:xfrm>
            <a:off x="364331" y="1190919"/>
            <a:ext cx="8534400" cy="4648200"/>
          </a:xfrm>
        </p:spPr>
        <p:txBody>
          <a:bodyPr/>
          <a:lstStyle/>
          <a:p>
            <a:r>
              <a:rPr lang="en-US" dirty="0"/>
              <a:t>The biggest complaint from previous years was that we had     the same few presenters over and over.</a:t>
            </a:r>
          </a:p>
          <a:p>
            <a:r>
              <a:rPr lang="en-US" dirty="0"/>
              <a:t>We wheedled and begged and pleaded until we got enough presenters for each session (including moderators), with          few repeaters.</a:t>
            </a:r>
          </a:p>
          <a:p>
            <a:r>
              <a:rPr lang="en-US" dirty="0"/>
              <a:t>This included repeated pester e-mails to all Virtual Residents.</a:t>
            </a:r>
          </a:p>
        </p:txBody>
      </p:sp>
      <p:sp>
        <p:nvSpPr>
          <p:cNvPr id="4" name="Footer Placeholder 3">
            <a:extLst>
              <a:ext uri="{FF2B5EF4-FFF2-40B4-BE49-F238E27FC236}">
                <a16:creationId xmlns:a16="http://schemas.microsoft.com/office/drawing/2014/main" id="{1927B952-8EC0-4EE7-AD08-FC63C807EB46}"/>
              </a:ext>
            </a:extLst>
          </p:cNvPr>
          <p:cNvSpPr>
            <a:spLocks noGrp="1"/>
          </p:cNvSpPr>
          <p:nvPr>
            <p:ph type="ftr" sz="quarter" idx="10"/>
          </p:nvPr>
        </p:nvSpPr>
        <p:spPr/>
        <p:txBody>
          <a:bodyPr/>
          <a:lstStyle/>
          <a:p>
            <a:pPr>
              <a:defRPr/>
            </a:pPr>
            <a:r>
              <a:rPr lang="en-US" dirty="0"/>
              <a:t>Virtual Residency Intro/</a:t>
            </a:r>
            <a:r>
              <a:rPr lang="en-US" dirty="0" err="1"/>
              <a:t>Intmd</a:t>
            </a:r>
            <a:r>
              <a:rPr lang="en-US" dirty="0"/>
              <a:t>/Adv Overview</a:t>
            </a:r>
          </a:p>
          <a:p>
            <a:pPr>
              <a:defRPr/>
            </a:pPr>
            <a:r>
              <a:rPr lang="en-US" dirty="0"/>
              <a:t>Virtual Residency Workshop 2021, Mon June 7 2021</a:t>
            </a:r>
          </a:p>
        </p:txBody>
      </p:sp>
      <p:sp>
        <p:nvSpPr>
          <p:cNvPr id="5" name="Slide Number Placeholder 4">
            <a:extLst>
              <a:ext uri="{FF2B5EF4-FFF2-40B4-BE49-F238E27FC236}">
                <a16:creationId xmlns:a16="http://schemas.microsoft.com/office/drawing/2014/main" id="{001E6056-5A6C-456B-BDB7-EAC2AB7412C5}"/>
              </a:ext>
            </a:extLst>
          </p:cNvPr>
          <p:cNvSpPr>
            <a:spLocks noGrp="1"/>
          </p:cNvSpPr>
          <p:nvPr>
            <p:ph type="sldNum" sz="quarter" idx="11"/>
          </p:nvPr>
        </p:nvSpPr>
        <p:spPr/>
        <p:txBody>
          <a:bodyPr/>
          <a:lstStyle/>
          <a:p>
            <a:pPr>
              <a:defRPr/>
            </a:pPr>
            <a:fld id="{DAFF6522-D39A-4EFB-9FD2-0F43165FD2EE}" type="slidenum">
              <a:rPr lang="en-US" smtClean="0"/>
              <a:pPr>
                <a:defRPr/>
              </a:pPr>
              <a:t>60</a:t>
            </a:fld>
            <a:endParaRPr lang="en-US"/>
          </a:p>
        </p:txBody>
      </p:sp>
    </p:spTree>
    <p:extLst>
      <p:ext uri="{BB962C8B-B14F-4D97-AF65-F5344CB8AC3E}">
        <p14:creationId xmlns:p14="http://schemas.microsoft.com/office/powerpoint/2010/main" val="1614328026"/>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30FA1-0EDE-4D01-9F09-937454FD4083}"/>
              </a:ext>
            </a:extLst>
          </p:cNvPr>
          <p:cNvSpPr>
            <a:spLocks noGrp="1"/>
          </p:cNvSpPr>
          <p:nvPr>
            <p:ph type="title"/>
          </p:nvPr>
        </p:nvSpPr>
        <p:spPr/>
        <p:txBody>
          <a:bodyPr/>
          <a:lstStyle/>
          <a:p>
            <a:r>
              <a:rPr lang="en-US" dirty="0"/>
              <a:t>Why Are Most Sessions Panels?</a:t>
            </a:r>
          </a:p>
        </p:txBody>
      </p:sp>
      <p:sp>
        <p:nvSpPr>
          <p:cNvPr id="3" name="Content Placeholder 2">
            <a:extLst>
              <a:ext uri="{FF2B5EF4-FFF2-40B4-BE49-F238E27FC236}">
                <a16:creationId xmlns:a16="http://schemas.microsoft.com/office/drawing/2014/main" id="{715FEAF4-12E7-4C69-A2C7-C3A8945E291B}"/>
              </a:ext>
            </a:extLst>
          </p:cNvPr>
          <p:cNvSpPr>
            <a:spLocks noGrp="1"/>
          </p:cNvSpPr>
          <p:nvPr>
            <p:ph idx="1"/>
          </p:nvPr>
        </p:nvSpPr>
        <p:spPr>
          <a:xfrm>
            <a:off x="381000" y="1371600"/>
            <a:ext cx="8153400" cy="4648200"/>
          </a:xfrm>
        </p:spPr>
        <p:txBody>
          <a:bodyPr/>
          <a:lstStyle/>
          <a:p>
            <a:r>
              <a:rPr lang="en-US" dirty="0"/>
              <a:t>We’ve known since 2018 (when we first tried Intermediate and Advanced level content) that, for most topics at these levels, it’s very challenging to find a single speaker who can fill 75 minutes.</a:t>
            </a:r>
          </a:p>
          <a:p>
            <a:r>
              <a:rPr lang="en-US" dirty="0"/>
              <a:t>Instead, we try to get several speakers, so the options are panels or lightning talks.</a:t>
            </a:r>
          </a:p>
          <a:p>
            <a:r>
              <a:rPr lang="en-US" dirty="0"/>
              <a:t>We wheedled and begged and pleaded until we got enough presenters for each session (including moderators).</a:t>
            </a:r>
          </a:p>
          <a:p>
            <a:r>
              <a:rPr lang="en-US" dirty="0"/>
              <a:t>We then asked each session’s presenters to choose between a panel or lightning talks.</a:t>
            </a:r>
          </a:p>
          <a:p>
            <a:pPr lvl="1"/>
            <a:r>
              <a:rPr lang="en-US" dirty="0"/>
              <a:t>Almost every session team chose to do a panel.</a:t>
            </a:r>
          </a:p>
        </p:txBody>
      </p:sp>
      <p:sp>
        <p:nvSpPr>
          <p:cNvPr id="4" name="Footer Placeholder 3">
            <a:extLst>
              <a:ext uri="{FF2B5EF4-FFF2-40B4-BE49-F238E27FC236}">
                <a16:creationId xmlns:a16="http://schemas.microsoft.com/office/drawing/2014/main" id="{B9A0EE99-B11B-4988-B620-15A83BF55E96}"/>
              </a:ext>
            </a:extLst>
          </p:cNvPr>
          <p:cNvSpPr>
            <a:spLocks noGrp="1"/>
          </p:cNvSpPr>
          <p:nvPr>
            <p:ph type="ftr" sz="quarter" idx="10"/>
          </p:nvPr>
        </p:nvSpPr>
        <p:spPr/>
        <p:txBody>
          <a:bodyPr/>
          <a:lstStyle/>
          <a:p>
            <a:pPr>
              <a:defRPr/>
            </a:pPr>
            <a:r>
              <a:rPr lang="en-US" dirty="0"/>
              <a:t>Virtual Residency Intro/</a:t>
            </a:r>
            <a:r>
              <a:rPr lang="en-US" dirty="0" err="1"/>
              <a:t>Intmd</a:t>
            </a:r>
            <a:r>
              <a:rPr lang="en-US" dirty="0"/>
              <a:t>/Adv Overview</a:t>
            </a:r>
          </a:p>
          <a:p>
            <a:pPr>
              <a:defRPr/>
            </a:pPr>
            <a:r>
              <a:rPr lang="en-US" dirty="0"/>
              <a:t>Virtual Residency Workshop 2021, Mon June 7 2021</a:t>
            </a:r>
          </a:p>
        </p:txBody>
      </p:sp>
      <p:sp>
        <p:nvSpPr>
          <p:cNvPr id="5" name="Slide Number Placeholder 4">
            <a:extLst>
              <a:ext uri="{FF2B5EF4-FFF2-40B4-BE49-F238E27FC236}">
                <a16:creationId xmlns:a16="http://schemas.microsoft.com/office/drawing/2014/main" id="{0E03E9E9-24B2-4779-BC70-4236BD259BA2}"/>
              </a:ext>
            </a:extLst>
          </p:cNvPr>
          <p:cNvSpPr>
            <a:spLocks noGrp="1"/>
          </p:cNvSpPr>
          <p:nvPr>
            <p:ph type="sldNum" sz="quarter" idx="11"/>
          </p:nvPr>
        </p:nvSpPr>
        <p:spPr/>
        <p:txBody>
          <a:bodyPr/>
          <a:lstStyle/>
          <a:p>
            <a:pPr>
              <a:defRPr/>
            </a:pPr>
            <a:fld id="{DAFF6522-D39A-4EFB-9FD2-0F43165FD2EE}" type="slidenum">
              <a:rPr lang="en-US" smtClean="0"/>
              <a:pPr>
                <a:defRPr/>
              </a:pPr>
              <a:t>61</a:t>
            </a:fld>
            <a:endParaRPr lang="en-US"/>
          </a:p>
        </p:txBody>
      </p:sp>
    </p:spTree>
    <p:extLst>
      <p:ext uri="{BB962C8B-B14F-4D97-AF65-F5344CB8AC3E}">
        <p14:creationId xmlns:p14="http://schemas.microsoft.com/office/powerpoint/2010/main" val="821233499"/>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We Here to Accomplish?</a:t>
            </a:r>
          </a:p>
        </p:txBody>
      </p:sp>
      <p:sp>
        <p:nvSpPr>
          <p:cNvPr id="3" name="Content Placeholder 2"/>
          <p:cNvSpPr>
            <a:spLocks noGrp="1"/>
          </p:cNvSpPr>
          <p:nvPr>
            <p:ph idx="1"/>
          </p:nvPr>
        </p:nvSpPr>
        <p:spPr>
          <a:xfrm>
            <a:off x="381000" y="1385246"/>
            <a:ext cx="8305800" cy="4648200"/>
          </a:xfrm>
        </p:spPr>
        <p:txBody>
          <a:bodyPr/>
          <a:lstStyle/>
          <a:p>
            <a:pPr>
              <a:spcBef>
                <a:spcPts val="300"/>
              </a:spcBef>
            </a:pPr>
            <a:r>
              <a:rPr lang="en-US" dirty="0"/>
              <a:t>Learn how to work with researchers who are using CI.</a:t>
            </a:r>
          </a:p>
          <a:p>
            <a:pPr lvl="1">
              <a:spcBef>
                <a:spcPts val="300"/>
              </a:spcBef>
            </a:pPr>
            <a:r>
              <a:rPr lang="en-US" dirty="0"/>
              <a:t>Learn how to find them.</a:t>
            </a:r>
          </a:p>
          <a:p>
            <a:pPr lvl="1">
              <a:spcBef>
                <a:spcPts val="300"/>
              </a:spcBef>
            </a:pPr>
            <a:r>
              <a:rPr lang="en-US" dirty="0"/>
              <a:t>Learn how to help them.</a:t>
            </a:r>
          </a:p>
          <a:p>
            <a:pPr>
              <a:spcBef>
                <a:spcPts val="300"/>
              </a:spcBef>
            </a:pPr>
            <a:r>
              <a:rPr lang="en-US" dirty="0"/>
              <a:t>Learn how to be institutional CI leaders.</a:t>
            </a:r>
          </a:p>
          <a:p>
            <a:pPr>
              <a:spcBef>
                <a:spcPts val="300"/>
              </a:spcBef>
            </a:pPr>
            <a:r>
              <a:rPr lang="en-US" dirty="0"/>
              <a:t>Start thinking about becoming national CI leaders.</a:t>
            </a:r>
          </a:p>
        </p:txBody>
      </p:sp>
      <p:sp>
        <p:nvSpPr>
          <p:cNvPr id="4" name="Footer Placeholder 3"/>
          <p:cNvSpPr>
            <a:spLocks noGrp="1"/>
          </p:cNvSpPr>
          <p:nvPr>
            <p:ph type="ftr" sz="quarter" idx="10"/>
          </p:nvPr>
        </p:nvSpPr>
        <p:spPr/>
        <p:txBody>
          <a:bodyPr/>
          <a:lstStyle/>
          <a:p>
            <a:pPr>
              <a:defRPr/>
            </a:pPr>
            <a:r>
              <a:rPr lang="en-US" dirty="0"/>
              <a:t>Virtual Residency Intro/</a:t>
            </a:r>
            <a:r>
              <a:rPr lang="en-US" dirty="0" err="1"/>
              <a:t>Intmd</a:t>
            </a:r>
            <a:r>
              <a:rPr lang="en-US" dirty="0"/>
              <a:t>/Adv Overview</a:t>
            </a:r>
          </a:p>
          <a:p>
            <a:pPr>
              <a:defRPr/>
            </a:pPr>
            <a:r>
              <a:rPr lang="en-US" dirty="0"/>
              <a:t>Virtual Residency Workshop 2021, Mon June 7 2021</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62</a:t>
            </a:fld>
            <a:endParaRPr lang="en-US"/>
          </a:p>
        </p:txBody>
      </p:sp>
    </p:spTree>
    <p:extLst>
      <p:ext uri="{BB962C8B-B14F-4D97-AF65-F5344CB8AC3E}">
        <p14:creationId xmlns:p14="http://schemas.microsoft.com/office/powerpoint/2010/main" val="1575094700"/>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dirty="0"/>
              <a:t>What Aren’t, and Are, We Trying to Do?</a:t>
            </a:r>
          </a:p>
        </p:txBody>
      </p:sp>
      <p:sp>
        <p:nvSpPr>
          <p:cNvPr id="3" name="Content Placeholder 2"/>
          <p:cNvSpPr>
            <a:spLocks noGrp="1"/>
          </p:cNvSpPr>
          <p:nvPr>
            <p:ph idx="1"/>
          </p:nvPr>
        </p:nvSpPr>
        <p:spPr/>
        <p:txBody>
          <a:bodyPr/>
          <a:lstStyle/>
          <a:p>
            <a:r>
              <a:rPr lang="en-US" dirty="0"/>
              <a:t>We </a:t>
            </a:r>
            <a:r>
              <a:rPr lang="en-US" b="1" u="sng" dirty="0"/>
              <a:t>AREN’T</a:t>
            </a:r>
            <a:r>
              <a:rPr lang="en-US" dirty="0"/>
              <a:t> trying to teach you a lot of technical content.</a:t>
            </a:r>
          </a:p>
          <a:p>
            <a:pPr lvl="1"/>
            <a:r>
              <a:rPr lang="en-US" dirty="0"/>
              <a:t>You can learn that from other sources.</a:t>
            </a:r>
          </a:p>
          <a:p>
            <a:r>
              <a:rPr lang="en-US" dirty="0"/>
              <a:t>We </a:t>
            </a:r>
            <a:r>
              <a:rPr lang="en-US" b="1" u="sng" dirty="0"/>
              <a:t>ARE</a:t>
            </a:r>
            <a:r>
              <a:rPr lang="en-US" dirty="0"/>
              <a:t> trying to teach you                                               the  </a:t>
            </a:r>
            <a:r>
              <a:rPr lang="en-US" b="1" dirty="0"/>
              <a:t>PROFESSION</a:t>
            </a:r>
            <a:r>
              <a:rPr lang="en-US" dirty="0"/>
              <a:t>  of CI facilitation and CI leadership.</a:t>
            </a:r>
          </a:p>
        </p:txBody>
      </p:sp>
      <p:sp>
        <p:nvSpPr>
          <p:cNvPr id="4" name="Footer Placeholder 3"/>
          <p:cNvSpPr>
            <a:spLocks noGrp="1"/>
          </p:cNvSpPr>
          <p:nvPr>
            <p:ph type="ftr" sz="quarter" idx="10"/>
          </p:nvPr>
        </p:nvSpPr>
        <p:spPr/>
        <p:txBody>
          <a:bodyPr/>
          <a:lstStyle/>
          <a:p>
            <a:pPr>
              <a:defRPr/>
            </a:pPr>
            <a:r>
              <a:rPr lang="en-US" dirty="0"/>
              <a:t>Virtual Residency Intro/</a:t>
            </a:r>
            <a:r>
              <a:rPr lang="en-US" dirty="0" err="1"/>
              <a:t>Intmd</a:t>
            </a:r>
            <a:r>
              <a:rPr lang="en-US" dirty="0"/>
              <a:t>/Adv Overview</a:t>
            </a:r>
          </a:p>
          <a:p>
            <a:pPr>
              <a:defRPr/>
            </a:pPr>
            <a:r>
              <a:rPr lang="en-US" dirty="0"/>
              <a:t>Virtual Residency Workshop 2021, Mon June 7 2021</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63</a:t>
            </a:fld>
            <a:endParaRPr lang="en-US"/>
          </a:p>
        </p:txBody>
      </p:sp>
      <p:cxnSp>
        <p:nvCxnSpPr>
          <p:cNvPr id="13" name="Straight Connector 12"/>
          <p:cNvCxnSpPr/>
          <p:nvPr/>
        </p:nvCxnSpPr>
        <p:spPr bwMode="auto">
          <a:xfrm>
            <a:off x="6172200" y="1371600"/>
            <a:ext cx="1981200" cy="45720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14" name="Straight Connector 13"/>
          <p:cNvCxnSpPr/>
          <p:nvPr/>
        </p:nvCxnSpPr>
        <p:spPr bwMode="auto">
          <a:xfrm>
            <a:off x="6159690" y="1457325"/>
            <a:ext cx="1981200" cy="457200"/>
          </a:xfrm>
          <a:prstGeom prst="line">
            <a:avLst/>
          </a:prstGeom>
          <a:solidFill>
            <a:schemeClr val="accent1"/>
          </a:solidFill>
          <a:ln w="9525" cap="flat" cmpd="sng" algn="ctr">
            <a:solidFill>
              <a:schemeClr val="tx1"/>
            </a:solidFill>
            <a:prstDash val="solid"/>
            <a:miter lim="800000"/>
            <a:headEnd type="none" w="med" len="med"/>
            <a:tailEnd type="none" w="med" len="med"/>
          </a:ln>
          <a:effectLst/>
          <a:scene3d>
            <a:camera prst="orthographicFront">
              <a:rot lat="0" lon="10800000" rev="0"/>
            </a:camera>
            <a:lightRig rig="threePt" dir="t"/>
          </a:scene3d>
        </p:spPr>
      </p:cxnSp>
      <p:sp>
        <p:nvSpPr>
          <p:cNvPr id="15" name="Oval 14"/>
          <p:cNvSpPr/>
          <p:nvPr/>
        </p:nvSpPr>
        <p:spPr bwMode="auto">
          <a:xfrm>
            <a:off x="1453488" y="2590800"/>
            <a:ext cx="2133600" cy="533400"/>
          </a:xfrm>
          <a:prstGeom prst="ellipse">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883970454"/>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950" dirty="0"/>
              <a:t>What’s Our Hidden Secret Agenda?</a:t>
            </a:r>
          </a:p>
        </p:txBody>
      </p:sp>
      <p:sp>
        <p:nvSpPr>
          <p:cNvPr id="3" name="Content Placeholder 2"/>
          <p:cNvSpPr>
            <a:spLocks noGrp="1"/>
          </p:cNvSpPr>
          <p:nvPr>
            <p:ph idx="1"/>
          </p:nvPr>
        </p:nvSpPr>
        <p:spPr/>
        <p:txBody>
          <a:bodyPr/>
          <a:lstStyle/>
          <a:p>
            <a:r>
              <a:rPr lang="en-US" dirty="0"/>
              <a:t>The real goal is to prepare for an upcoming transition to:</a:t>
            </a:r>
          </a:p>
          <a:p>
            <a:pPr lvl="1"/>
            <a:r>
              <a:rPr lang="en-US" dirty="0"/>
              <a:t>more need for this kind of skilled workforce, but</a:t>
            </a:r>
          </a:p>
          <a:p>
            <a:pPr lvl="1"/>
            <a:r>
              <a:rPr lang="en-US" dirty="0"/>
              <a:t>fewer people who know how to do it, with</a:t>
            </a:r>
          </a:p>
          <a:p>
            <a:pPr lvl="1"/>
            <a:r>
              <a:rPr lang="en-US" dirty="0"/>
              <a:t>no mechanism to prepare a sufficiently large cohort.</a:t>
            </a:r>
          </a:p>
          <a:p>
            <a:r>
              <a:rPr lang="en-US" dirty="0"/>
              <a:t>Some of the participants already knew how to do this.</a:t>
            </a:r>
          </a:p>
          <a:p>
            <a:pPr lvl="1"/>
            <a:r>
              <a:rPr lang="en-US" dirty="0"/>
              <a:t>But it took a very long time to learn on their own.</a:t>
            </a:r>
          </a:p>
          <a:p>
            <a:pPr lvl="1"/>
            <a:r>
              <a:rPr lang="en-US" dirty="0"/>
              <a:t>To keep up with demand, the community needs us to streamline the process so that new facilitators can become fully productive quickly.</a:t>
            </a:r>
          </a:p>
          <a:p>
            <a:r>
              <a:rPr lang="en-US" dirty="0"/>
              <a:t>These are the CI leaders of tomorrow.</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64</a:t>
            </a:fld>
            <a:endParaRPr lang="en-US"/>
          </a:p>
        </p:txBody>
      </p:sp>
      <p:sp>
        <p:nvSpPr>
          <p:cNvPr id="6" name="Footer Placeholder 3"/>
          <p:cNvSpPr>
            <a:spLocks noGrp="1"/>
          </p:cNvSpPr>
          <p:nvPr>
            <p:ph type="ftr" sz="quarter" idx="10"/>
          </p:nvPr>
        </p:nvSpPr>
        <p:spPr>
          <a:xfrm>
            <a:off x="2633663" y="6172200"/>
            <a:ext cx="3995737" cy="457200"/>
          </a:xfrm>
        </p:spPr>
        <p:txBody>
          <a:bodyPr/>
          <a:lstStyle/>
          <a:p>
            <a:pPr>
              <a:defRPr/>
            </a:pPr>
            <a:r>
              <a:rPr lang="en-US" dirty="0"/>
              <a:t>Virtual Residency Intro/</a:t>
            </a:r>
            <a:r>
              <a:rPr lang="en-US" dirty="0" err="1"/>
              <a:t>Intmd</a:t>
            </a:r>
            <a:r>
              <a:rPr lang="en-US" dirty="0"/>
              <a:t>/Adv Overview</a:t>
            </a:r>
          </a:p>
          <a:p>
            <a:pPr>
              <a:defRPr/>
            </a:pPr>
            <a:r>
              <a:rPr lang="en-US" dirty="0"/>
              <a:t>Virtual Residency Workshop 2021, Mon June 7 2021</a:t>
            </a:r>
          </a:p>
        </p:txBody>
      </p:sp>
    </p:spTree>
    <p:extLst>
      <p:ext uri="{BB962C8B-B14F-4D97-AF65-F5344CB8AC3E}">
        <p14:creationId xmlns:p14="http://schemas.microsoft.com/office/powerpoint/2010/main" val="1002027697"/>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1999" y="940389"/>
            <a:ext cx="7772400" cy="2491581"/>
          </a:xfrm>
        </p:spPr>
        <p:txBody>
          <a:bodyPr>
            <a:normAutofit/>
          </a:bodyPr>
          <a:lstStyle/>
          <a:p>
            <a:pPr algn="ctr"/>
            <a:r>
              <a:rPr lang="en-US" sz="5000" dirty="0">
                <a:solidFill>
                  <a:schemeClr val="tx1"/>
                </a:solidFill>
                <a:latin typeface="Arial Black" panose="020B0A04020102020204" pitchFamily="34" charset="0"/>
              </a:rPr>
              <a:t>You’re Next …</a:t>
            </a:r>
          </a:p>
          <a:p>
            <a:pPr algn="ctr"/>
            <a:endParaRPr lang="en-US" sz="5000" dirty="0">
              <a:solidFill>
                <a:schemeClr val="tx1"/>
              </a:solidFill>
              <a:latin typeface="Arial Black" panose="020B0A04020102020204" pitchFamily="34" charset="0"/>
            </a:endParaRPr>
          </a:p>
        </p:txBody>
      </p:sp>
      <p:pic>
        <p:nvPicPr>
          <p:cNvPr id="4098" name="Picture 2" descr="http://49b5af5c747982f45fd7-dec8f175b0901987f30693abc46dc353.r35.cf2.rackcdn.com/screenshots/13/09/25/bdfa00c6bc2abb09849e0f1e70bdba2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23503" y="2590800"/>
            <a:ext cx="1649391" cy="29337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428998" y="5524500"/>
            <a:ext cx="2438400" cy="230832"/>
          </a:xfrm>
          <a:prstGeom prst="rect">
            <a:avLst/>
          </a:prstGeom>
          <a:noFill/>
        </p:spPr>
        <p:txBody>
          <a:bodyPr wrap="square" rtlCol="0">
            <a:spAutoFit/>
          </a:bodyPr>
          <a:lstStyle/>
          <a:p>
            <a:r>
              <a:rPr lang="en-US" sz="900" dirty="0">
                <a:hlinkClick r:id="rId4"/>
              </a:rPr>
              <a:t>http://freapp.us/apps/android/com.im.uncle.sam/</a:t>
            </a:r>
            <a:endParaRPr lang="en-US" sz="900" dirty="0"/>
          </a:p>
        </p:txBody>
      </p:sp>
    </p:spTree>
    <p:extLst>
      <p:ext uri="{BB962C8B-B14F-4D97-AF65-F5344CB8AC3E}">
        <p14:creationId xmlns:p14="http://schemas.microsoft.com/office/powerpoint/2010/main" val="2530328865"/>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427E1-5134-4565-A3AD-2E9DE1992D1A}"/>
              </a:ext>
            </a:extLst>
          </p:cNvPr>
          <p:cNvSpPr>
            <a:spLocks noGrp="1"/>
          </p:cNvSpPr>
          <p:nvPr>
            <p:ph type="title"/>
          </p:nvPr>
        </p:nvSpPr>
        <p:spPr/>
        <p:txBody>
          <a:bodyPr/>
          <a:lstStyle/>
          <a:p>
            <a:r>
              <a:rPr lang="en-US" dirty="0"/>
              <a:t>Why Be an Institutional CI Leader?</a:t>
            </a:r>
          </a:p>
        </p:txBody>
      </p:sp>
      <p:sp>
        <p:nvSpPr>
          <p:cNvPr id="3" name="Content Placeholder 2">
            <a:extLst>
              <a:ext uri="{FF2B5EF4-FFF2-40B4-BE49-F238E27FC236}">
                <a16:creationId xmlns:a16="http://schemas.microsoft.com/office/drawing/2014/main" id="{F54E6ECE-A56A-4BF3-89A7-4E5E19BDD18F}"/>
              </a:ext>
            </a:extLst>
          </p:cNvPr>
          <p:cNvSpPr>
            <a:spLocks noGrp="1"/>
          </p:cNvSpPr>
          <p:nvPr>
            <p:ph idx="1"/>
          </p:nvPr>
        </p:nvSpPr>
        <p:spPr>
          <a:xfrm>
            <a:off x="512762" y="1145355"/>
            <a:ext cx="8021638" cy="4648200"/>
          </a:xfrm>
        </p:spPr>
        <p:txBody>
          <a:bodyPr/>
          <a:lstStyle/>
          <a:p>
            <a:r>
              <a:rPr lang="en-US" dirty="0"/>
              <a:t>Good, warmhearted, virtuous reasons:</a:t>
            </a:r>
          </a:p>
          <a:p>
            <a:pPr lvl="1"/>
            <a:r>
              <a:rPr lang="en-US" dirty="0"/>
              <a:t>You have good ideas based on experience and observation, which if implemented would tremendously help                  your institution’s researchers!</a:t>
            </a:r>
          </a:p>
          <a:p>
            <a:pPr lvl="1"/>
            <a:r>
              <a:rPr lang="en-US" dirty="0"/>
              <a:t>You love helping researchers use computing to improve their research! (If you didn’t, you never would have taken this job.)</a:t>
            </a:r>
          </a:p>
          <a:p>
            <a:pPr lvl="1"/>
            <a:r>
              <a:rPr lang="en-US" dirty="0"/>
              <a:t>You know that your administration needs help understanding research computing, and you’re great at that!</a:t>
            </a:r>
          </a:p>
          <a:p>
            <a:r>
              <a:rPr lang="en-US" dirty="0"/>
              <a:t>Wicked, selfish, mercenary reasons:</a:t>
            </a:r>
          </a:p>
          <a:p>
            <a:pPr lvl="1"/>
            <a:r>
              <a:rPr lang="en-US" dirty="0"/>
              <a:t>Better pay.</a:t>
            </a:r>
          </a:p>
          <a:p>
            <a:pPr lvl="1"/>
            <a:r>
              <a:rPr lang="en-US" dirty="0"/>
              <a:t>Higher job security.</a:t>
            </a:r>
          </a:p>
          <a:p>
            <a:pPr lvl="2"/>
            <a:r>
              <a:rPr lang="en-US" dirty="0"/>
              <a:t>These are because, at any institution, the fraction of employees who are willing to be the grownup in the room is always low.</a:t>
            </a:r>
          </a:p>
        </p:txBody>
      </p:sp>
      <p:sp>
        <p:nvSpPr>
          <p:cNvPr id="4" name="Footer Placeholder 3">
            <a:extLst>
              <a:ext uri="{FF2B5EF4-FFF2-40B4-BE49-F238E27FC236}">
                <a16:creationId xmlns:a16="http://schemas.microsoft.com/office/drawing/2014/main" id="{07736E04-75B5-49E3-8551-6C7D00B5242C}"/>
              </a:ext>
            </a:extLst>
          </p:cNvPr>
          <p:cNvSpPr>
            <a:spLocks noGrp="1"/>
          </p:cNvSpPr>
          <p:nvPr>
            <p:ph type="ftr" sz="quarter" idx="10"/>
          </p:nvPr>
        </p:nvSpPr>
        <p:spPr/>
        <p:txBody>
          <a:bodyPr/>
          <a:lstStyle/>
          <a:p>
            <a:pPr>
              <a:defRPr/>
            </a:pPr>
            <a:r>
              <a:rPr lang="en-US" dirty="0"/>
              <a:t>Virtual Residency Intro/</a:t>
            </a:r>
            <a:r>
              <a:rPr lang="en-US" dirty="0" err="1"/>
              <a:t>Intmd</a:t>
            </a:r>
            <a:r>
              <a:rPr lang="en-US" dirty="0"/>
              <a:t>/Adv Overview</a:t>
            </a:r>
          </a:p>
          <a:p>
            <a:pPr>
              <a:defRPr/>
            </a:pPr>
            <a:r>
              <a:rPr lang="en-US" dirty="0"/>
              <a:t>Virtual Residency Workshop 2021, Mon June 7 2021</a:t>
            </a:r>
          </a:p>
        </p:txBody>
      </p:sp>
      <p:sp>
        <p:nvSpPr>
          <p:cNvPr id="5" name="Slide Number Placeholder 4">
            <a:extLst>
              <a:ext uri="{FF2B5EF4-FFF2-40B4-BE49-F238E27FC236}">
                <a16:creationId xmlns:a16="http://schemas.microsoft.com/office/drawing/2014/main" id="{2C3FF71B-F8C1-4D5A-B468-8647080FB0B7}"/>
              </a:ext>
            </a:extLst>
          </p:cNvPr>
          <p:cNvSpPr>
            <a:spLocks noGrp="1"/>
          </p:cNvSpPr>
          <p:nvPr>
            <p:ph type="sldNum" sz="quarter" idx="11"/>
          </p:nvPr>
        </p:nvSpPr>
        <p:spPr/>
        <p:txBody>
          <a:bodyPr/>
          <a:lstStyle/>
          <a:p>
            <a:pPr>
              <a:defRPr/>
            </a:pPr>
            <a:fld id="{DAFF6522-D39A-4EFB-9FD2-0F43165FD2EE}" type="slidenum">
              <a:rPr lang="en-US" smtClean="0"/>
              <a:pPr>
                <a:defRPr/>
              </a:pPr>
              <a:t>66</a:t>
            </a:fld>
            <a:endParaRPr lang="en-US"/>
          </a:p>
        </p:txBody>
      </p:sp>
    </p:spTree>
    <p:extLst>
      <p:ext uri="{BB962C8B-B14F-4D97-AF65-F5344CB8AC3E}">
        <p14:creationId xmlns:p14="http://schemas.microsoft.com/office/powerpoint/2010/main" val="577110827"/>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E8801-B85B-47E9-8FBD-60B8EC2AC4E7}"/>
              </a:ext>
            </a:extLst>
          </p:cNvPr>
          <p:cNvSpPr>
            <a:spLocks noGrp="1"/>
          </p:cNvSpPr>
          <p:nvPr>
            <p:ph type="title"/>
          </p:nvPr>
        </p:nvSpPr>
        <p:spPr/>
        <p:txBody>
          <a:bodyPr/>
          <a:lstStyle/>
          <a:p>
            <a:r>
              <a:rPr lang="en-US" dirty="0"/>
              <a:t>Why Be a National CI Leader?</a:t>
            </a:r>
          </a:p>
        </p:txBody>
      </p:sp>
      <p:sp>
        <p:nvSpPr>
          <p:cNvPr id="3" name="Content Placeholder 2">
            <a:extLst>
              <a:ext uri="{FF2B5EF4-FFF2-40B4-BE49-F238E27FC236}">
                <a16:creationId xmlns:a16="http://schemas.microsoft.com/office/drawing/2014/main" id="{5B4B4E5D-8C8E-43F8-9AD1-8CFB71D657B7}"/>
              </a:ext>
            </a:extLst>
          </p:cNvPr>
          <p:cNvSpPr>
            <a:spLocks noGrp="1"/>
          </p:cNvSpPr>
          <p:nvPr>
            <p:ph idx="1"/>
          </p:nvPr>
        </p:nvSpPr>
        <p:spPr>
          <a:xfrm>
            <a:off x="228600" y="1371600"/>
            <a:ext cx="8555038" cy="4648200"/>
          </a:xfrm>
        </p:spPr>
        <p:txBody>
          <a:bodyPr/>
          <a:lstStyle/>
          <a:p>
            <a:r>
              <a:rPr lang="en-US" dirty="0"/>
              <a:t>Good, warmhearted, virtuous reasons:</a:t>
            </a:r>
          </a:p>
          <a:p>
            <a:pPr lvl="1"/>
            <a:r>
              <a:rPr lang="en-US" dirty="0"/>
              <a:t>The national community would benefit from your keen insights!</a:t>
            </a:r>
          </a:p>
          <a:p>
            <a:pPr lvl="1"/>
            <a:r>
              <a:rPr lang="en-US" dirty="0"/>
              <a:t>You’ll have a chance to influence the course of research history!</a:t>
            </a:r>
          </a:p>
          <a:p>
            <a:r>
              <a:rPr lang="en-US" dirty="0"/>
              <a:t>Wicked, selfish, mercenary reasons:</a:t>
            </a:r>
          </a:p>
          <a:p>
            <a:pPr lvl="1"/>
            <a:r>
              <a:rPr lang="en-US" dirty="0"/>
              <a:t>Getting noticed by other national leaders will advance your career.</a:t>
            </a:r>
          </a:p>
          <a:p>
            <a:pPr lvl="1"/>
            <a:endParaRPr lang="en-US" dirty="0"/>
          </a:p>
        </p:txBody>
      </p:sp>
      <p:sp>
        <p:nvSpPr>
          <p:cNvPr id="4" name="Footer Placeholder 3">
            <a:extLst>
              <a:ext uri="{FF2B5EF4-FFF2-40B4-BE49-F238E27FC236}">
                <a16:creationId xmlns:a16="http://schemas.microsoft.com/office/drawing/2014/main" id="{B36CCC57-CB04-48F4-806F-FD0AEB3C50D0}"/>
              </a:ext>
            </a:extLst>
          </p:cNvPr>
          <p:cNvSpPr>
            <a:spLocks noGrp="1"/>
          </p:cNvSpPr>
          <p:nvPr>
            <p:ph type="ftr" sz="quarter" idx="10"/>
          </p:nvPr>
        </p:nvSpPr>
        <p:spPr/>
        <p:txBody>
          <a:bodyPr/>
          <a:lstStyle/>
          <a:p>
            <a:pPr>
              <a:defRPr/>
            </a:pPr>
            <a:r>
              <a:rPr lang="en-US" dirty="0"/>
              <a:t>Virtual Residency Intro/</a:t>
            </a:r>
            <a:r>
              <a:rPr lang="en-US" dirty="0" err="1"/>
              <a:t>Intmd</a:t>
            </a:r>
            <a:r>
              <a:rPr lang="en-US" dirty="0"/>
              <a:t>/Adv Overview</a:t>
            </a:r>
          </a:p>
          <a:p>
            <a:pPr>
              <a:defRPr/>
            </a:pPr>
            <a:r>
              <a:rPr lang="en-US" dirty="0"/>
              <a:t>Virtual Residency Workshop 2021, Mon June 7 2021</a:t>
            </a:r>
          </a:p>
        </p:txBody>
      </p:sp>
      <p:sp>
        <p:nvSpPr>
          <p:cNvPr id="5" name="Slide Number Placeholder 4">
            <a:extLst>
              <a:ext uri="{FF2B5EF4-FFF2-40B4-BE49-F238E27FC236}">
                <a16:creationId xmlns:a16="http://schemas.microsoft.com/office/drawing/2014/main" id="{C1779B9D-5B09-4EAB-A756-5621791C51F5}"/>
              </a:ext>
            </a:extLst>
          </p:cNvPr>
          <p:cNvSpPr>
            <a:spLocks noGrp="1"/>
          </p:cNvSpPr>
          <p:nvPr>
            <p:ph type="sldNum" sz="quarter" idx="11"/>
          </p:nvPr>
        </p:nvSpPr>
        <p:spPr/>
        <p:txBody>
          <a:bodyPr/>
          <a:lstStyle/>
          <a:p>
            <a:pPr>
              <a:defRPr/>
            </a:pPr>
            <a:fld id="{DAFF6522-D39A-4EFB-9FD2-0F43165FD2EE}" type="slidenum">
              <a:rPr lang="en-US" smtClean="0"/>
              <a:pPr>
                <a:defRPr/>
              </a:pPr>
              <a:t>67</a:t>
            </a:fld>
            <a:endParaRPr lang="en-US"/>
          </a:p>
        </p:txBody>
      </p:sp>
    </p:spTree>
    <p:extLst>
      <p:ext uri="{BB962C8B-B14F-4D97-AF65-F5344CB8AC3E}">
        <p14:creationId xmlns:p14="http://schemas.microsoft.com/office/powerpoint/2010/main" val="4061747839"/>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CI Professional Ecosystem</a:t>
            </a:r>
          </a:p>
        </p:txBody>
      </p:sp>
      <p:sp>
        <p:nvSpPr>
          <p:cNvPr id="3" name="Content Placeholder 2"/>
          <p:cNvSpPr>
            <a:spLocks noGrp="1"/>
          </p:cNvSpPr>
          <p:nvPr>
            <p:ph idx="1"/>
          </p:nvPr>
        </p:nvSpPr>
        <p:spPr/>
        <p:txBody>
          <a:bodyPr/>
          <a:lstStyle/>
          <a:p>
            <a:r>
              <a:rPr lang="en-US" sz="2000" b="1" u="sng" dirty="0"/>
              <a:t>Campus Champions</a:t>
            </a:r>
          </a:p>
          <a:p>
            <a:r>
              <a:rPr lang="en-US" sz="2000" dirty="0"/>
              <a:t>Campus Research Computing Consortium (</a:t>
            </a:r>
            <a:r>
              <a:rPr lang="en-US" sz="2000" dirty="0" err="1"/>
              <a:t>CaRCC</a:t>
            </a:r>
            <a:r>
              <a:rPr lang="en-US" sz="2000" dirty="0"/>
              <a:t>)</a:t>
            </a:r>
          </a:p>
          <a:p>
            <a:r>
              <a:rPr lang="en-US" sz="2000" dirty="0"/>
              <a:t>Coalition for Academic Scientific Computation</a:t>
            </a:r>
          </a:p>
          <a:p>
            <a:r>
              <a:rPr lang="en-US" sz="2000" dirty="0" err="1"/>
              <a:t>CyberAmbassadors</a:t>
            </a:r>
            <a:endParaRPr lang="en-US" sz="2000" dirty="0"/>
          </a:p>
          <a:p>
            <a:r>
              <a:rPr lang="en-US" sz="2000" dirty="0"/>
              <a:t>Linux Clusters Institute</a:t>
            </a:r>
          </a:p>
          <a:p>
            <a:r>
              <a:rPr lang="en-US" sz="2000" dirty="0"/>
              <a:t>SIGHPC Education Chapter</a:t>
            </a:r>
          </a:p>
          <a:p>
            <a:r>
              <a:rPr lang="en-US" sz="2000" dirty="0"/>
              <a:t>The Carpentries</a:t>
            </a:r>
          </a:p>
          <a:p>
            <a:r>
              <a:rPr lang="en-US" sz="2000" dirty="0"/>
              <a:t>Science Gateways Community Institute</a:t>
            </a:r>
          </a:p>
          <a:p>
            <a:r>
              <a:rPr lang="en-US" sz="2000" dirty="0"/>
              <a:t>UK Society of Research Software Engineering</a:t>
            </a:r>
          </a:p>
          <a:p>
            <a:r>
              <a:rPr lang="en-US" sz="2000" dirty="0"/>
              <a:t>US Research Software Engineer Association</a:t>
            </a:r>
          </a:p>
          <a:p>
            <a:r>
              <a:rPr lang="en-US" sz="2000" dirty="0"/>
              <a:t>US Research Software Sustainability Institute</a:t>
            </a:r>
          </a:p>
          <a:p>
            <a:r>
              <a:rPr lang="en-US" sz="2000" dirty="0"/>
              <a:t>Virtual Residency</a:t>
            </a:r>
          </a:p>
        </p:txBody>
      </p:sp>
      <p:sp>
        <p:nvSpPr>
          <p:cNvPr id="4" name="Slide Number Placeholder 3"/>
          <p:cNvSpPr>
            <a:spLocks noGrp="1"/>
          </p:cNvSpPr>
          <p:nvPr>
            <p:ph type="sldNum" sz="quarter" idx="11"/>
          </p:nvPr>
        </p:nvSpPr>
        <p:spPr/>
        <p:txBody>
          <a:bodyPr/>
          <a:lstStyle/>
          <a:p>
            <a:pPr>
              <a:defRPr/>
            </a:pPr>
            <a:fld id="{DAFF6522-D39A-4EFB-9FD2-0F43165FD2EE}" type="slidenum">
              <a:rPr lang="en-US" smtClean="0"/>
              <a:pPr>
                <a:defRPr/>
              </a:pPr>
              <a:t>68</a:t>
            </a:fld>
            <a:endParaRPr lang="en-US"/>
          </a:p>
        </p:txBody>
      </p:sp>
      <p:sp>
        <p:nvSpPr>
          <p:cNvPr id="6" name="Footer Placeholder 3"/>
          <p:cNvSpPr>
            <a:spLocks noGrp="1"/>
          </p:cNvSpPr>
          <p:nvPr>
            <p:ph type="ftr" sz="quarter" idx="10"/>
          </p:nvPr>
        </p:nvSpPr>
        <p:spPr>
          <a:xfrm>
            <a:off x="2633663" y="6172200"/>
            <a:ext cx="3995737" cy="457200"/>
          </a:xfrm>
        </p:spPr>
        <p:txBody>
          <a:bodyPr/>
          <a:lstStyle/>
          <a:p>
            <a:pPr>
              <a:defRPr/>
            </a:pPr>
            <a:r>
              <a:rPr lang="en-US" dirty="0"/>
              <a:t>Virtual Residency Intro/</a:t>
            </a:r>
            <a:r>
              <a:rPr lang="en-US" dirty="0" err="1"/>
              <a:t>Intmd</a:t>
            </a:r>
            <a:r>
              <a:rPr lang="en-US" dirty="0"/>
              <a:t>/Adv Overview</a:t>
            </a:r>
          </a:p>
          <a:p>
            <a:pPr>
              <a:defRPr/>
            </a:pPr>
            <a:r>
              <a:rPr lang="en-US" dirty="0"/>
              <a:t>Virtual Residency Workshop 2021, Mon June 7 2021</a:t>
            </a:r>
          </a:p>
        </p:txBody>
      </p:sp>
      <p:sp>
        <p:nvSpPr>
          <p:cNvPr id="7" name="TextBox 6"/>
          <p:cNvSpPr txBox="1"/>
          <p:nvPr/>
        </p:nvSpPr>
        <p:spPr>
          <a:xfrm>
            <a:off x="3733800" y="2498680"/>
            <a:ext cx="5049838" cy="1277273"/>
          </a:xfrm>
          <a:prstGeom prst="rect">
            <a:avLst/>
          </a:prstGeom>
          <a:noFill/>
        </p:spPr>
        <p:txBody>
          <a:bodyPr wrap="square" rtlCol="0">
            <a:spAutoFit/>
          </a:bodyPr>
          <a:lstStyle/>
          <a:p>
            <a:r>
              <a:rPr lang="en-US" sz="5300" dirty="0">
                <a:latin typeface="Arial Black" panose="020B0A04020102020204" pitchFamily="34" charset="0"/>
              </a:rPr>
              <a:t>JOIN THESE!</a:t>
            </a:r>
          </a:p>
          <a:p>
            <a:r>
              <a:rPr lang="en-US" sz="2400" dirty="0">
                <a:latin typeface="Arial Black" panose="020B0A04020102020204" pitchFamily="34" charset="0"/>
              </a:rPr>
              <a:t>Ask us for contact info!</a:t>
            </a:r>
          </a:p>
        </p:txBody>
      </p:sp>
    </p:spTree>
    <p:extLst>
      <p:ext uri="{BB962C8B-B14F-4D97-AF65-F5344CB8AC3E}">
        <p14:creationId xmlns:p14="http://schemas.microsoft.com/office/powerpoint/2010/main" val="917728254"/>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BD641-094D-4E26-AEA7-0A6BD2A19387}"/>
              </a:ext>
            </a:extLst>
          </p:cNvPr>
          <p:cNvSpPr>
            <a:spLocks noGrp="1"/>
          </p:cNvSpPr>
          <p:nvPr>
            <p:ph type="title"/>
          </p:nvPr>
        </p:nvSpPr>
        <p:spPr/>
        <p:txBody>
          <a:bodyPr/>
          <a:lstStyle/>
          <a:p>
            <a:r>
              <a:rPr lang="en-US" dirty="0"/>
              <a:t>Imposter Syndrome?</a:t>
            </a:r>
          </a:p>
        </p:txBody>
      </p:sp>
      <p:sp>
        <p:nvSpPr>
          <p:cNvPr id="3" name="Content Placeholder 2">
            <a:extLst>
              <a:ext uri="{FF2B5EF4-FFF2-40B4-BE49-F238E27FC236}">
                <a16:creationId xmlns:a16="http://schemas.microsoft.com/office/drawing/2014/main" id="{75F266BF-2F1C-4439-B465-1A20D31B8153}"/>
              </a:ext>
            </a:extLst>
          </p:cNvPr>
          <p:cNvSpPr>
            <a:spLocks noGrp="1"/>
          </p:cNvSpPr>
          <p:nvPr>
            <p:ph idx="1"/>
          </p:nvPr>
        </p:nvSpPr>
        <p:spPr/>
        <p:txBody>
          <a:bodyPr/>
          <a:lstStyle/>
          <a:p>
            <a:r>
              <a:rPr lang="en-US" dirty="0"/>
              <a:t>Do you ever feel like an imposter, and worry that     someone is going to find out that you really don’t know what you’re doing?</a:t>
            </a:r>
          </a:p>
          <a:p>
            <a:r>
              <a:rPr lang="en-US" dirty="0"/>
              <a:t>If so, good, that makes you normal.</a:t>
            </a:r>
          </a:p>
          <a:p>
            <a:pPr lvl="1"/>
            <a:r>
              <a:rPr lang="en-US" dirty="0"/>
              <a:t>(Me too.)</a:t>
            </a:r>
          </a:p>
        </p:txBody>
      </p:sp>
      <p:sp>
        <p:nvSpPr>
          <p:cNvPr id="4" name="Footer Placeholder 3">
            <a:extLst>
              <a:ext uri="{FF2B5EF4-FFF2-40B4-BE49-F238E27FC236}">
                <a16:creationId xmlns:a16="http://schemas.microsoft.com/office/drawing/2014/main" id="{3222639A-AC5E-4EA8-BAB8-20565B92F052}"/>
              </a:ext>
            </a:extLst>
          </p:cNvPr>
          <p:cNvSpPr>
            <a:spLocks noGrp="1"/>
          </p:cNvSpPr>
          <p:nvPr>
            <p:ph type="ftr" sz="quarter" idx="10"/>
          </p:nvPr>
        </p:nvSpPr>
        <p:spPr/>
        <p:txBody>
          <a:bodyPr/>
          <a:lstStyle/>
          <a:p>
            <a:pPr>
              <a:defRPr/>
            </a:pPr>
            <a:r>
              <a:rPr lang="en-US" dirty="0"/>
              <a:t>Virtual Residency Intro/</a:t>
            </a:r>
            <a:r>
              <a:rPr lang="en-US" dirty="0" err="1"/>
              <a:t>Intmd</a:t>
            </a:r>
            <a:r>
              <a:rPr lang="en-US" dirty="0"/>
              <a:t>/Adv Overview</a:t>
            </a:r>
          </a:p>
          <a:p>
            <a:pPr>
              <a:defRPr/>
            </a:pPr>
            <a:r>
              <a:rPr lang="en-US" dirty="0"/>
              <a:t>Virtual Residency Workshop 2021, Mon June 7 2021</a:t>
            </a:r>
          </a:p>
        </p:txBody>
      </p:sp>
      <p:sp>
        <p:nvSpPr>
          <p:cNvPr id="5" name="Slide Number Placeholder 4">
            <a:extLst>
              <a:ext uri="{FF2B5EF4-FFF2-40B4-BE49-F238E27FC236}">
                <a16:creationId xmlns:a16="http://schemas.microsoft.com/office/drawing/2014/main" id="{553EA803-3F83-4551-BE20-71DE81AF72F0}"/>
              </a:ext>
            </a:extLst>
          </p:cNvPr>
          <p:cNvSpPr>
            <a:spLocks noGrp="1"/>
          </p:cNvSpPr>
          <p:nvPr>
            <p:ph type="sldNum" sz="quarter" idx="11"/>
          </p:nvPr>
        </p:nvSpPr>
        <p:spPr/>
        <p:txBody>
          <a:bodyPr/>
          <a:lstStyle/>
          <a:p>
            <a:pPr>
              <a:defRPr/>
            </a:pPr>
            <a:fld id="{DAFF6522-D39A-4EFB-9FD2-0F43165FD2EE}" type="slidenum">
              <a:rPr lang="en-US" smtClean="0"/>
              <a:pPr>
                <a:defRPr/>
              </a:pPr>
              <a:t>69</a:t>
            </a:fld>
            <a:endParaRPr lang="en-US"/>
          </a:p>
        </p:txBody>
      </p:sp>
    </p:spTree>
    <p:extLst>
      <p:ext uri="{BB962C8B-B14F-4D97-AF65-F5344CB8AC3E}">
        <p14:creationId xmlns:p14="http://schemas.microsoft.com/office/powerpoint/2010/main" val="378287595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47FBC-B745-4A7A-9AD0-69AD0FD0D3BA}"/>
              </a:ext>
            </a:extLst>
          </p:cNvPr>
          <p:cNvSpPr>
            <a:spLocks noGrp="1"/>
          </p:cNvSpPr>
          <p:nvPr>
            <p:ph type="title"/>
          </p:nvPr>
        </p:nvSpPr>
        <p:spPr/>
        <p:txBody>
          <a:bodyPr/>
          <a:lstStyle/>
          <a:p>
            <a:r>
              <a:rPr lang="en-US" dirty="0"/>
              <a:t>Zoom: Camera Off, Mic Muted</a:t>
            </a:r>
          </a:p>
        </p:txBody>
      </p:sp>
      <p:sp>
        <p:nvSpPr>
          <p:cNvPr id="3" name="Content Placeholder 2">
            <a:extLst>
              <a:ext uri="{FF2B5EF4-FFF2-40B4-BE49-F238E27FC236}">
                <a16:creationId xmlns:a16="http://schemas.microsoft.com/office/drawing/2014/main" id="{DB62D00E-C8D9-4D14-80F6-F0AEBB624590}"/>
              </a:ext>
            </a:extLst>
          </p:cNvPr>
          <p:cNvSpPr>
            <a:spLocks noGrp="1"/>
          </p:cNvSpPr>
          <p:nvPr>
            <p:ph idx="1"/>
          </p:nvPr>
        </p:nvSpPr>
        <p:spPr>
          <a:xfrm>
            <a:off x="609600" y="1173633"/>
            <a:ext cx="7924800" cy="4648200"/>
          </a:xfrm>
        </p:spPr>
        <p:txBody>
          <a:bodyPr/>
          <a:lstStyle/>
          <a:p>
            <a:pPr>
              <a:spcBef>
                <a:spcPts val="300"/>
              </a:spcBef>
            </a:pPr>
            <a:r>
              <a:rPr lang="en-US" dirty="0"/>
              <a:t>If you’re on Zoom, please keep your </a:t>
            </a:r>
            <a:r>
              <a:rPr lang="en-US" b="1" u="sng" dirty="0"/>
              <a:t>CAMERA OFF</a:t>
            </a:r>
            <a:r>
              <a:rPr lang="en-US" dirty="0"/>
              <a:t> except when asking a question:</a:t>
            </a:r>
          </a:p>
          <a:p>
            <a:pPr lvl="1">
              <a:spcBef>
                <a:spcPts val="300"/>
              </a:spcBef>
            </a:pPr>
            <a:r>
              <a:rPr lang="en-US" dirty="0"/>
              <a:t>Some of our attendees have limited bandwidth for Zoom,         so having extra movement on the screen may slow down or even crash their Zoom connection.</a:t>
            </a:r>
          </a:p>
          <a:p>
            <a:pPr>
              <a:spcBef>
                <a:spcPts val="300"/>
              </a:spcBef>
            </a:pPr>
            <a:r>
              <a:rPr lang="en-US" dirty="0"/>
              <a:t>If you’re on Zoom or on the phone, please keep your </a:t>
            </a:r>
            <a:r>
              <a:rPr lang="en-US" b="1" u="sng" dirty="0"/>
              <a:t>MICROPHONE MUTED</a:t>
            </a:r>
            <a:r>
              <a:rPr lang="en-US" dirty="0"/>
              <a:t> except when asking a question.</a:t>
            </a:r>
          </a:p>
          <a:p>
            <a:pPr>
              <a:spcBef>
                <a:spcPts val="300"/>
              </a:spcBef>
            </a:pPr>
            <a:r>
              <a:rPr lang="en-US" dirty="0"/>
              <a:t>Remember, there are lots of you (hundreds total, typically more than a hundred at a time).</a:t>
            </a:r>
          </a:p>
          <a:p>
            <a:pPr>
              <a:spcBef>
                <a:spcPts val="300"/>
              </a:spcBef>
            </a:pPr>
            <a:r>
              <a:rPr lang="en-US" dirty="0"/>
              <a:t>If you forget to mute your camera and/or microphone,      we will mute you.</a:t>
            </a:r>
          </a:p>
          <a:p>
            <a:pPr>
              <a:spcBef>
                <a:spcPts val="300"/>
              </a:spcBef>
            </a:pPr>
            <a:r>
              <a:rPr lang="en-US" dirty="0"/>
              <a:t>If you keep turning those back on unnecessarily,               we will kick you off.</a:t>
            </a:r>
          </a:p>
        </p:txBody>
      </p:sp>
      <p:sp>
        <p:nvSpPr>
          <p:cNvPr id="4" name="Footer Placeholder 3">
            <a:extLst>
              <a:ext uri="{FF2B5EF4-FFF2-40B4-BE49-F238E27FC236}">
                <a16:creationId xmlns:a16="http://schemas.microsoft.com/office/drawing/2014/main" id="{F58BF69A-62D4-4137-934B-E442071B8571}"/>
              </a:ext>
            </a:extLst>
          </p:cNvPr>
          <p:cNvSpPr>
            <a:spLocks noGrp="1"/>
          </p:cNvSpPr>
          <p:nvPr>
            <p:ph type="ftr" sz="quarter" idx="10"/>
          </p:nvPr>
        </p:nvSpPr>
        <p:spPr/>
        <p:txBody>
          <a:bodyPr/>
          <a:lstStyle/>
          <a:p>
            <a:pPr>
              <a:defRPr/>
            </a:pPr>
            <a:r>
              <a:rPr lang="en-US" dirty="0"/>
              <a:t>Virtual Residency Intro/</a:t>
            </a:r>
            <a:r>
              <a:rPr lang="en-US" dirty="0" err="1"/>
              <a:t>Intmd</a:t>
            </a:r>
            <a:r>
              <a:rPr lang="en-US" dirty="0"/>
              <a:t>/Adv Overview</a:t>
            </a:r>
          </a:p>
          <a:p>
            <a:pPr>
              <a:defRPr/>
            </a:pPr>
            <a:r>
              <a:rPr lang="en-US" dirty="0"/>
              <a:t>Virtual Residency Workshop 2021, Mon June 7 2021</a:t>
            </a:r>
          </a:p>
        </p:txBody>
      </p:sp>
      <p:sp>
        <p:nvSpPr>
          <p:cNvPr id="5" name="Slide Number Placeholder 4">
            <a:extLst>
              <a:ext uri="{FF2B5EF4-FFF2-40B4-BE49-F238E27FC236}">
                <a16:creationId xmlns:a16="http://schemas.microsoft.com/office/drawing/2014/main" id="{6E931337-5A6C-4629-B481-6DD4B113E4CF}"/>
              </a:ext>
            </a:extLst>
          </p:cNvPr>
          <p:cNvSpPr>
            <a:spLocks noGrp="1"/>
          </p:cNvSpPr>
          <p:nvPr>
            <p:ph type="sldNum" sz="quarter" idx="11"/>
          </p:nvPr>
        </p:nvSpPr>
        <p:spPr/>
        <p:txBody>
          <a:bodyPr/>
          <a:lstStyle/>
          <a:p>
            <a:pPr>
              <a:defRPr/>
            </a:pPr>
            <a:fld id="{DAFF6522-D39A-4EFB-9FD2-0F43165FD2EE}" type="slidenum">
              <a:rPr lang="en-US" smtClean="0"/>
              <a:pPr>
                <a:defRPr/>
              </a:pPr>
              <a:t>7</a:t>
            </a:fld>
            <a:endParaRPr lang="en-US"/>
          </a:p>
        </p:txBody>
      </p:sp>
    </p:spTree>
    <p:extLst>
      <p:ext uri="{BB962C8B-B14F-4D97-AF65-F5344CB8AC3E}">
        <p14:creationId xmlns:p14="http://schemas.microsoft.com/office/powerpoint/2010/main" val="1610885878"/>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0C9CA-BAAD-43B4-9445-DE8FFB55166E}"/>
              </a:ext>
            </a:extLst>
          </p:cNvPr>
          <p:cNvSpPr>
            <a:spLocks noGrp="1"/>
          </p:cNvSpPr>
          <p:nvPr>
            <p:ph type="title"/>
          </p:nvPr>
        </p:nvSpPr>
        <p:spPr/>
        <p:txBody>
          <a:bodyPr/>
          <a:lstStyle/>
          <a:p>
            <a:r>
              <a:rPr lang="en-US" dirty="0"/>
              <a:t>Ways You Can Make Your Mark</a:t>
            </a:r>
          </a:p>
        </p:txBody>
      </p:sp>
      <p:sp>
        <p:nvSpPr>
          <p:cNvPr id="3" name="Content Placeholder 2">
            <a:extLst>
              <a:ext uri="{FF2B5EF4-FFF2-40B4-BE49-F238E27FC236}">
                <a16:creationId xmlns:a16="http://schemas.microsoft.com/office/drawing/2014/main" id="{EEB75C13-0B24-4908-8925-5F1CC5D20A89}"/>
              </a:ext>
            </a:extLst>
          </p:cNvPr>
          <p:cNvSpPr>
            <a:spLocks noGrp="1"/>
          </p:cNvSpPr>
          <p:nvPr>
            <p:ph idx="1"/>
          </p:nvPr>
        </p:nvSpPr>
        <p:spPr>
          <a:xfrm>
            <a:off x="304800" y="1201914"/>
            <a:ext cx="8534400" cy="4648200"/>
          </a:xfrm>
        </p:spPr>
        <p:txBody>
          <a:bodyPr/>
          <a:lstStyle/>
          <a:p>
            <a:pPr marL="457200" indent="-457200">
              <a:spcBef>
                <a:spcPts val="200"/>
              </a:spcBef>
              <a:buClrTx/>
              <a:buSzPct val="100000"/>
              <a:buFont typeface="+mj-lt"/>
              <a:buAutoNum type="arabicPeriod"/>
            </a:pPr>
            <a:r>
              <a:rPr lang="en-US" dirty="0"/>
              <a:t>Invent good things. </a:t>
            </a:r>
            <a:r>
              <a:rPr lang="en-US" dirty="0">
                <a:solidFill>
                  <a:schemeClr val="bg1"/>
                </a:solidFill>
              </a:rPr>
              <a:t>– Henry examples:</a:t>
            </a:r>
          </a:p>
          <a:p>
            <a:pPr marL="857250" lvl="1" indent="-457200">
              <a:spcBef>
                <a:spcPts val="200"/>
              </a:spcBef>
              <a:buClrTx/>
              <a:buSzPct val="100000"/>
              <a:buFont typeface="+mj-lt"/>
              <a:buAutoNum type="alphaLcPeriod"/>
            </a:pPr>
            <a:r>
              <a:rPr lang="en-US" dirty="0">
                <a:solidFill>
                  <a:schemeClr val="bg1"/>
                </a:solidFill>
              </a:rPr>
              <a:t>Supercomputing in Plain English</a:t>
            </a:r>
          </a:p>
          <a:p>
            <a:pPr marL="857250" lvl="1" indent="-457200">
              <a:spcBef>
                <a:spcPts val="200"/>
              </a:spcBef>
              <a:buClrTx/>
              <a:buSzPct val="100000"/>
              <a:buFont typeface="+mj-lt"/>
              <a:buAutoNum type="alphaLcPeriod"/>
            </a:pPr>
            <a:r>
              <a:rPr lang="en-US" dirty="0" err="1">
                <a:solidFill>
                  <a:schemeClr val="bg1"/>
                </a:solidFill>
              </a:rPr>
              <a:t>OneOklahoma</a:t>
            </a:r>
            <a:r>
              <a:rPr lang="en-US" dirty="0">
                <a:solidFill>
                  <a:schemeClr val="bg1"/>
                </a:solidFill>
              </a:rPr>
              <a:t> Cyberinfrastructure Initiative (</a:t>
            </a:r>
            <a:r>
              <a:rPr lang="en-US" dirty="0" err="1">
                <a:solidFill>
                  <a:schemeClr val="bg1"/>
                </a:solidFill>
              </a:rPr>
              <a:t>OneOCII</a:t>
            </a:r>
            <a:r>
              <a:rPr lang="en-US" dirty="0">
                <a:solidFill>
                  <a:schemeClr val="bg1"/>
                </a:solidFill>
              </a:rPr>
              <a:t>)</a:t>
            </a:r>
          </a:p>
          <a:p>
            <a:pPr marL="857250" lvl="1" indent="-457200">
              <a:spcBef>
                <a:spcPts val="200"/>
              </a:spcBef>
              <a:buClrTx/>
              <a:buSzPct val="100000"/>
              <a:buFont typeface="+mj-lt"/>
              <a:buAutoNum type="alphaLcPeriod"/>
            </a:pPr>
            <a:r>
              <a:rPr lang="en-US" dirty="0">
                <a:solidFill>
                  <a:schemeClr val="bg1"/>
                </a:solidFill>
              </a:rPr>
              <a:t>PetaStore/</a:t>
            </a:r>
            <a:r>
              <a:rPr lang="en-US" dirty="0" err="1">
                <a:solidFill>
                  <a:schemeClr val="bg1"/>
                </a:solidFill>
              </a:rPr>
              <a:t>OURRstore</a:t>
            </a:r>
            <a:r>
              <a:rPr lang="en-US" dirty="0">
                <a:solidFill>
                  <a:schemeClr val="bg1"/>
                </a:solidFill>
              </a:rPr>
              <a:t> business model</a:t>
            </a:r>
          </a:p>
          <a:p>
            <a:pPr marL="857250" lvl="1" indent="-457200">
              <a:spcBef>
                <a:spcPts val="200"/>
              </a:spcBef>
              <a:buClrTx/>
              <a:buSzPct val="100000"/>
              <a:buFont typeface="+mj-lt"/>
              <a:buAutoNum type="alphaLcPeriod"/>
            </a:pPr>
            <a:r>
              <a:rPr lang="en-US" dirty="0">
                <a:solidFill>
                  <a:schemeClr val="bg1"/>
                </a:solidFill>
              </a:rPr>
              <a:t>Virtual Residency</a:t>
            </a:r>
          </a:p>
          <a:p>
            <a:pPr marL="1314450" lvl="2" indent="-514350">
              <a:spcBef>
                <a:spcPts val="200"/>
              </a:spcBef>
              <a:buClrTx/>
              <a:buSzPct val="100000"/>
              <a:buFont typeface="+mj-lt"/>
              <a:buAutoNum type="romanLcPeriod"/>
            </a:pPr>
            <a:r>
              <a:rPr lang="en-US" dirty="0">
                <a:solidFill>
                  <a:schemeClr val="bg1"/>
                </a:solidFill>
              </a:rPr>
              <a:t>Grant Proposal Writing Apprenticeship</a:t>
            </a:r>
          </a:p>
          <a:p>
            <a:pPr marL="1314450" lvl="2" indent="-514350">
              <a:spcBef>
                <a:spcPts val="200"/>
              </a:spcBef>
              <a:buClrTx/>
              <a:buSzPct val="100000"/>
              <a:buFont typeface="+mj-lt"/>
              <a:buAutoNum type="romanLcPeriod"/>
            </a:pPr>
            <a:r>
              <a:rPr lang="en-US" dirty="0">
                <a:solidFill>
                  <a:schemeClr val="bg1"/>
                </a:solidFill>
              </a:rPr>
              <a:t>Paper Writing Apprenticeship</a:t>
            </a:r>
          </a:p>
          <a:p>
            <a:pPr marL="857250" lvl="1" indent="-457200">
              <a:spcBef>
                <a:spcPts val="200"/>
              </a:spcBef>
              <a:buClrTx/>
              <a:buSzPct val="100000"/>
              <a:buFont typeface="+mj-lt"/>
              <a:buAutoNum type="alphaLcPeriod"/>
            </a:pPr>
            <a:r>
              <a:rPr lang="en-US" dirty="0">
                <a:solidFill>
                  <a:schemeClr val="bg1"/>
                </a:solidFill>
              </a:rPr>
              <a:t>CI Leadership Academy</a:t>
            </a:r>
          </a:p>
          <a:p>
            <a:pPr marL="457200" indent="-457200">
              <a:spcBef>
                <a:spcPts val="200"/>
              </a:spcBef>
              <a:buClrTx/>
              <a:buSzPct val="100000"/>
              <a:buFont typeface="+mj-lt"/>
              <a:buAutoNum type="arabicPeriod"/>
            </a:pPr>
            <a:r>
              <a:rPr lang="en-US" dirty="0"/>
              <a:t>Make good things better. </a:t>
            </a:r>
            <a:r>
              <a:rPr lang="en-US" dirty="0">
                <a:solidFill>
                  <a:schemeClr val="bg1"/>
                </a:solidFill>
              </a:rPr>
              <a:t>– Henry examples:</a:t>
            </a:r>
          </a:p>
          <a:p>
            <a:pPr marL="857250" lvl="1" indent="-457200">
              <a:spcBef>
                <a:spcPts val="200"/>
              </a:spcBef>
              <a:buClrTx/>
              <a:buSzPct val="100000"/>
              <a:buFont typeface="+mj-lt"/>
              <a:buAutoNum type="alphaLcPeriod"/>
            </a:pPr>
            <a:r>
              <a:rPr lang="en-US" dirty="0">
                <a:solidFill>
                  <a:schemeClr val="bg1"/>
                </a:solidFill>
              </a:rPr>
              <a:t>National Computational Science Institute’s Parallel Computing workshops</a:t>
            </a:r>
          </a:p>
          <a:p>
            <a:pPr marL="857250" lvl="1" indent="-457200">
              <a:spcBef>
                <a:spcPts val="200"/>
              </a:spcBef>
              <a:buClrTx/>
              <a:buSzPct val="100000"/>
              <a:buFont typeface="+mj-lt"/>
              <a:buAutoNum type="alphaLcPeriod"/>
            </a:pPr>
            <a:r>
              <a:rPr lang="en-US" dirty="0">
                <a:solidFill>
                  <a:schemeClr val="bg1"/>
                </a:solidFill>
              </a:rPr>
              <a:t>SC Education Program</a:t>
            </a:r>
          </a:p>
          <a:p>
            <a:pPr marL="857250" lvl="1" indent="-457200">
              <a:spcBef>
                <a:spcPts val="200"/>
              </a:spcBef>
              <a:buClrTx/>
              <a:buSzPct val="100000"/>
              <a:buFont typeface="+mj-lt"/>
              <a:buAutoNum type="alphaLcPeriod"/>
            </a:pPr>
            <a:r>
              <a:rPr lang="en-US" dirty="0">
                <a:solidFill>
                  <a:schemeClr val="bg1"/>
                </a:solidFill>
              </a:rPr>
              <a:t>Campus Champions (much more Dana &amp; leadership than me)</a:t>
            </a:r>
          </a:p>
        </p:txBody>
      </p:sp>
      <p:sp>
        <p:nvSpPr>
          <p:cNvPr id="4" name="Footer Placeholder 3">
            <a:extLst>
              <a:ext uri="{FF2B5EF4-FFF2-40B4-BE49-F238E27FC236}">
                <a16:creationId xmlns:a16="http://schemas.microsoft.com/office/drawing/2014/main" id="{5A5FDA36-DDF0-4465-AA4E-65B57026EC4D}"/>
              </a:ext>
            </a:extLst>
          </p:cNvPr>
          <p:cNvSpPr>
            <a:spLocks noGrp="1"/>
          </p:cNvSpPr>
          <p:nvPr>
            <p:ph type="ftr" sz="quarter" idx="10"/>
          </p:nvPr>
        </p:nvSpPr>
        <p:spPr/>
        <p:txBody>
          <a:bodyPr/>
          <a:lstStyle/>
          <a:p>
            <a:pPr>
              <a:defRPr/>
            </a:pPr>
            <a:r>
              <a:rPr lang="en-US" dirty="0"/>
              <a:t>Virtual Residency Intro/</a:t>
            </a:r>
            <a:r>
              <a:rPr lang="en-US" dirty="0" err="1"/>
              <a:t>Intmd</a:t>
            </a:r>
            <a:r>
              <a:rPr lang="en-US" dirty="0"/>
              <a:t>/Adv Overview</a:t>
            </a:r>
          </a:p>
          <a:p>
            <a:pPr>
              <a:defRPr/>
            </a:pPr>
            <a:r>
              <a:rPr lang="en-US" dirty="0"/>
              <a:t>Virtual Residency Workshop 2021, Mon June 7 2021</a:t>
            </a:r>
          </a:p>
        </p:txBody>
      </p:sp>
      <p:sp>
        <p:nvSpPr>
          <p:cNvPr id="5" name="Slide Number Placeholder 4">
            <a:extLst>
              <a:ext uri="{FF2B5EF4-FFF2-40B4-BE49-F238E27FC236}">
                <a16:creationId xmlns:a16="http://schemas.microsoft.com/office/drawing/2014/main" id="{C58A6CDF-5584-4BCD-BDDD-AB8620F23137}"/>
              </a:ext>
            </a:extLst>
          </p:cNvPr>
          <p:cNvSpPr>
            <a:spLocks noGrp="1"/>
          </p:cNvSpPr>
          <p:nvPr>
            <p:ph type="sldNum" sz="quarter" idx="11"/>
          </p:nvPr>
        </p:nvSpPr>
        <p:spPr/>
        <p:txBody>
          <a:bodyPr/>
          <a:lstStyle/>
          <a:p>
            <a:pPr>
              <a:defRPr/>
            </a:pPr>
            <a:fld id="{DAFF6522-D39A-4EFB-9FD2-0F43165FD2EE}" type="slidenum">
              <a:rPr lang="en-US" smtClean="0"/>
              <a:pPr>
                <a:defRPr/>
              </a:pPr>
              <a:t>70</a:t>
            </a:fld>
            <a:endParaRPr lang="en-US"/>
          </a:p>
        </p:txBody>
      </p:sp>
    </p:spTree>
    <p:extLst>
      <p:ext uri="{BB962C8B-B14F-4D97-AF65-F5344CB8AC3E}">
        <p14:creationId xmlns:p14="http://schemas.microsoft.com/office/powerpoint/2010/main" val="1513533760"/>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0C9CA-BAAD-43B4-9445-DE8FFB55166E}"/>
              </a:ext>
            </a:extLst>
          </p:cNvPr>
          <p:cNvSpPr>
            <a:spLocks noGrp="1"/>
          </p:cNvSpPr>
          <p:nvPr>
            <p:ph type="title"/>
          </p:nvPr>
        </p:nvSpPr>
        <p:spPr/>
        <p:txBody>
          <a:bodyPr/>
          <a:lstStyle/>
          <a:p>
            <a:r>
              <a:rPr lang="en-US" dirty="0"/>
              <a:t>Ways You Can Make Your Mark</a:t>
            </a:r>
          </a:p>
        </p:txBody>
      </p:sp>
      <p:sp>
        <p:nvSpPr>
          <p:cNvPr id="3" name="Content Placeholder 2">
            <a:extLst>
              <a:ext uri="{FF2B5EF4-FFF2-40B4-BE49-F238E27FC236}">
                <a16:creationId xmlns:a16="http://schemas.microsoft.com/office/drawing/2014/main" id="{EEB75C13-0B24-4908-8925-5F1CC5D20A89}"/>
              </a:ext>
            </a:extLst>
          </p:cNvPr>
          <p:cNvSpPr>
            <a:spLocks noGrp="1"/>
          </p:cNvSpPr>
          <p:nvPr>
            <p:ph idx="1"/>
          </p:nvPr>
        </p:nvSpPr>
        <p:spPr>
          <a:xfrm>
            <a:off x="304800" y="1201914"/>
            <a:ext cx="8534400" cy="4648200"/>
          </a:xfrm>
        </p:spPr>
        <p:txBody>
          <a:bodyPr/>
          <a:lstStyle/>
          <a:p>
            <a:pPr marL="457200" indent="-457200">
              <a:spcBef>
                <a:spcPts val="200"/>
              </a:spcBef>
              <a:buClrTx/>
              <a:buSzPct val="100000"/>
              <a:buFont typeface="+mj-lt"/>
              <a:buAutoNum type="arabicPeriod"/>
            </a:pPr>
            <a:r>
              <a:rPr lang="en-US" dirty="0"/>
              <a:t>Invent good things</a:t>
            </a:r>
            <a:r>
              <a:rPr lang="en-US" dirty="0">
                <a:solidFill>
                  <a:schemeClr val="bg1"/>
                </a:solidFill>
              </a:rPr>
              <a:t>.</a:t>
            </a:r>
            <a:r>
              <a:rPr lang="en-US" dirty="0"/>
              <a:t> – Henry examples:</a:t>
            </a:r>
          </a:p>
          <a:p>
            <a:pPr marL="857250" lvl="1" indent="-457200">
              <a:spcBef>
                <a:spcPts val="200"/>
              </a:spcBef>
              <a:buClrTx/>
              <a:buSzPct val="100000"/>
              <a:buFont typeface="+mj-lt"/>
              <a:buAutoNum type="alphaLcPeriod"/>
            </a:pPr>
            <a:r>
              <a:rPr lang="en-US" dirty="0"/>
              <a:t>Supercomputing in Plain English</a:t>
            </a:r>
          </a:p>
          <a:p>
            <a:pPr marL="857250" lvl="1" indent="-457200">
              <a:spcBef>
                <a:spcPts val="200"/>
              </a:spcBef>
              <a:buClrTx/>
              <a:buSzPct val="100000"/>
              <a:buFont typeface="+mj-lt"/>
              <a:buAutoNum type="alphaLcPeriod"/>
            </a:pPr>
            <a:r>
              <a:rPr lang="en-US" dirty="0" err="1"/>
              <a:t>OneOklahoma</a:t>
            </a:r>
            <a:r>
              <a:rPr lang="en-US" dirty="0"/>
              <a:t> Cyberinfrastructure Initiative (</a:t>
            </a:r>
            <a:r>
              <a:rPr lang="en-US" dirty="0" err="1"/>
              <a:t>OneOCII</a:t>
            </a:r>
            <a:r>
              <a:rPr lang="en-US" dirty="0"/>
              <a:t>)</a:t>
            </a:r>
          </a:p>
          <a:p>
            <a:pPr marL="857250" lvl="1" indent="-457200">
              <a:spcBef>
                <a:spcPts val="200"/>
              </a:spcBef>
              <a:buClrTx/>
              <a:buSzPct val="100000"/>
              <a:buFont typeface="+mj-lt"/>
              <a:buAutoNum type="alphaLcPeriod"/>
            </a:pPr>
            <a:r>
              <a:rPr lang="en-US" dirty="0"/>
              <a:t>PetaStore/</a:t>
            </a:r>
            <a:r>
              <a:rPr lang="en-US" dirty="0" err="1"/>
              <a:t>OURRstore</a:t>
            </a:r>
            <a:r>
              <a:rPr lang="en-US" dirty="0"/>
              <a:t> business model</a:t>
            </a:r>
          </a:p>
          <a:p>
            <a:pPr marL="857250" lvl="1" indent="-457200">
              <a:spcBef>
                <a:spcPts val="200"/>
              </a:spcBef>
              <a:buClrTx/>
              <a:buSzPct val="100000"/>
              <a:buFont typeface="+mj-lt"/>
              <a:buAutoNum type="alphaLcPeriod"/>
            </a:pPr>
            <a:r>
              <a:rPr lang="en-US" dirty="0"/>
              <a:t>Virtual Residency</a:t>
            </a:r>
          </a:p>
          <a:p>
            <a:pPr marL="1314450" lvl="2" indent="-514350">
              <a:spcBef>
                <a:spcPts val="200"/>
              </a:spcBef>
              <a:buClrTx/>
              <a:buSzPct val="100000"/>
              <a:buFont typeface="+mj-lt"/>
              <a:buAutoNum type="romanLcPeriod"/>
            </a:pPr>
            <a:r>
              <a:rPr lang="en-US" dirty="0"/>
              <a:t>Grant Proposal Writing Apprenticeship</a:t>
            </a:r>
          </a:p>
          <a:p>
            <a:pPr marL="1314450" lvl="2" indent="-514350">
              <a:spcBef>
                <a:spcPts val="200"/>
              </a:spcBef>
              <a:buClrTx/>
              <a:buSzPct val="100000"/>
              <a:buFont typeface="+mj-lt"/>
              <a:buAutoNum type="romanLcPeriod"/>
            </a:pPr>
            <a:r>
              <a:rPr lang="en-US" dirty="0"/>
              <a:t>Paper Writing Apprenticeship</a:t>
            </a:r>
          </a:p>
          <a:p>
            <a:pPr marL="857250" lvl="1" indent="-457200">
              <a:spcBef>
                <a:spcPts val="200"/>
              </a:spcBef>
              <a:buClrTx/>
              <a:buSzPct val="100000"/>
              <a:buFont typeface="+mj-lt"/>
              <a:buAutoNum type="alphaLcPeriod"/>
            </a:pPr>
            <a:r>
              <a:rPr lang="en-US" dirty="0"/>
              <a:t>CI Leadership Academy</a:t>
            </a:r>
          </a:p>
          <a:p>
            <a:pPr marL="457200" indent="-457200">
              <a:spcBef>
                <a:spcPts val="200"/>
              </a:spcBef>
              <a:buClrTx/>
              <a:buSzPct val="100000"/>
              <a:buFont typeface="+mj-lt"/>
              <a:buAutoNum type="arabicPeriod"/>
            </a:pPr>
            <a:r>
              <a:rPr lang="en-US" dirty="0"/>
              <a:t>Make good things better</a:t>
            </a:r>
            <a:r>
              <a:rPr lang="en-US" dirty="0">
                <a:solidFill>
                  <a:schemeClr val="bg1"/>
                </a:solidFill>
              </a:rPr>
              <a:t>.</a:t>
            </a:r>
            <a:r>
              <a:rPr lang="en-US" dirty="0"/>
              <a:t> – Henry examples:</a:t>
            </a:r>
          </a:p>
          <a:p>
            <a:pPr marL="857250" lvl="1" indent="-457200">
              <a:spcBef>
                <a:spcPts val="200"/>
              </a:spcBef>
              <a:buClrTx/>
              <a:buSzPct val="100000"/>
              <a:buFont typeface="+mj-lt"/>
              <a:buAutoNum type="alphaLcPeriod"/>
            </a:pPr>
            <a:r>
              <a:rPr lang="en-US" dirty="0"/>
              <a:t>National Computational Science Institute’s Parallel Computing workshops</a:t>
            </a:r>
          </a:p>
          <a:p>
            <a:pPr marL="857250" lvl="1" indent="-457200">
              <a:spcBef>
                <a:spcPts val="200"/>
              </a:spcBef>
              <a:buClrTx/>
              <a:buSzPct val="100000"/>
              <a:buFont typeface="+mj-lt"/>
              <a:buAutoNum type="alphaLcPeriod"/>
            </a:pPr>
            <a:r>
              <a:rPr lang="en-US" dirty="0"/>
              <a:t>SC Education Program</a:t>
            </a:r>
          </a:p>
          <a:p>
            <a:pPr marL="857250" lvl="1" indent="-457200">
              <a:spcBef>
                <a:spcPts val="200"/>
              </a:spcBef>
              <a:buClrTx/>
              <a:buSzPct val="100000"/>
              <a:buFont typeface="+mj-lt"/>
              <a:buAutoNum type="alphaLcPeriod"/>
            </a:pPr>
            <a:r>
              <a:rPr lang="en-US" dirty="0"/>
              <a:t>Campus Champions (much more Dana &amp; leadership than me)</a:t>
            </a:r>
          </a:p>
        </p:txBody>
      </p:sp>
      <p:sp>
        <p:nvSpPr>
          <p:cNvPr id="4" name="Footer Placeholder 3">
            <a:extLst>
              <a:ext uri="{FF2B5EF4-FFF2-40B4-BE49-F238E27FC236}">
                <a16:creationId xmlns:a16="http://schemas.microsoft.com/office/drawing/2014/main" id="{5A5FDA36-DDF0-4465-AA4E-65B57026EC4D}"/>
              </a:ext>
            </a:extLst>
          </p:cNvPr>
          <p:cNvSpPr>
            <a:spLocks noGrp="1"/>
          </p:cNvSpPr>
          <p:nvPr>
            <p:ph type="ftr" sz="quarter" idx="10"/>
          </p:nvPr>
        </p:nvSpPr>
        <p:spPr/>
        <p:txBody>
          <a:bodyPr/>
          <a:lstStyle/>
          <a:p>
            <a:pPr>
              <a:defRPr/>
            </a:pPr>
            <a:r>
              <a:rPr lang="en-US" dirty="0"/>
              <a:t>Virtual Residency Intro/</a:t>
            </a:r>
            <a:r>
              <a:rPr lang="en-US" dirty="0" err="1"/>
              <a:t>Intmd</a:t>
            </a:r>
            <a:r>
              <a:rPr lang="en-US" dirty="0"/>
              <a:t>/Adv Overview</a:t>
            </a:r>
          </a:p>
          <a:p>
            <a:pPr>
              <a:defRPr/>
            </a:pPr>
            <a:r>
              <a:rPr lang="en-US" dirty="0"/>
              <a:t>Virtual Residency Workshop 2021, Mon June 7 2021</a:t>
            </a:r>
          </a:p>
        </p:txBody>
      </p:sp>
      <p:sp>
        <p:nvSpPr>
          <p:cNvPr id="5" name="Slide Number Placeholder 4">
            <a:extLst>
              <a:ext uri="{FF2B5EF4-FFF2-40B4-BE49-F238E27FC236}">
                <a16:creationId xmlns:a16="http://schemas.microsoft.com/office/drawing/2014/main" id="{C58A6CDF-5584-4BCD-BDDD-AB8620F23137}"/>
              </a:ext>
            </a:extLst>
          </p:cNvPr>
          <p:cNvSpPr>
            <a:spLocks noGrp="1"/>
          </p:cNvSpPr>
          <p:nvPr>
            <p:ph type="sldNum" sz="quarter" idx="11"/>
          </p:nvPr>
        </p:nvSpPr>
        <p:spPr/>
        <p:txBody>
          <a:bodyPr/>
          <a:lstStyle/>
          <a:p>
            <a:pPr>
              <a:defRPr/>
            </a:pPr>
            <a:fld id="{DAFF6522-D39A-4EFB-9FD2-0F43165FD2EE}" type="slidenum">
              <a:rPr lang="en-US" smtClean="0"/>
              <a:pPr>
                <a:defRPr/>
              </a:pPr>
              <a:t>71</a:t>
            </a:fld>
            <a:endParaRPr lang="en-US"/>
          </a:p>
        </p:txBody>
      </p:sp>
    </p:spTree>
    <p:extLst>
      <p:ext uri="{BB962C8B-B14F-4D97-AF65-F5344CB8AC3E}">
        <p14:creationId xmlns:p14="http://schemas.microsoft.com/office/powerpoint/2010/main" val="408805953"/>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Growing Need, a Growing Breed</a:t>
            </a:r>
          </a:p>
        </p:txBody>
      </p:sp>
      <p:sp>
        <p:nvSpPr>
          <p:cNvPr id="3" name="Content Placeholder 2"/>
          <p:cNvSpPr>
            <a:spLocks noGrp="1"/>
          </p:cNvSpPr>
          <p:nvPr>
            <p:ph idx="1"/>
          </p:nvPr>
        </p:nvSpPr>
        <p:spPr/>
        <p:txBody>
          <a:bodyPr/>
          <a:lstStyle/>
          <a:p>
            <a:r>
              <a:rPr lang="en-US" dirty="0"/>
              <a:t>The Coalition for Academic Scientific Computation (CASC) is a group of many of the mid-to-large academic and government CI centers in the US.</a:t>
            </a:r>
          </a:p>
          <a:p>
            <a:r>
              <a:rPr lang="en-US" dirty="0"/>
              <a:t>When OU joined CASC in 2004, there were roughly          35 member institutions.</a:t>
            </a:r>
          </a:p>
          <a:p>
            <a:r>
              <a:rPr lang="en-US" dirty="0"/>
              <a:t>Now there are 93.</a:t>
            </a:r>
          </a:p>
          <a:p>
            <a:r>
              <a:rPr lang="en-US" dirty="0"/>
              <a:t>So the growth has been significant.</a:t>
            </a:r>
          </a:p>
          <a:p>
            <a:r>
              <a:rPr lang="en-US" dirty="0"/>
              <a:t>But, there are a total of 266 R1 and R2 institutions.</a:t>
            </a:r>
          </a:p>
          <a:p>
            <a:r>
              <a:rPr lang="en-US" dirty="0"/>
              <a:t>So the growth potential is substantial.</a:t>
            </a:r>
          </a:p>
        </p:txBody>
      </p:sp>
      <p:sp>
        <p:nvSpPr>
          <p:cNvPr id="4" name="Footer Placeholder 3"/>
          <p:cNvSpPr>
            <a:spLocks noGrp="1"/>
          </p:cNvSpPr>
          <p:nvPr>
            <p:ph type="ftr" sz="quarter" idx="10"/>
          </p:nvPr>
        </p:nvSpPr>
        <p:spPr/>
        <p:txBody>
          <a:bodyPr/>
          <a:lstStyle/>
          <a:p>
            <a:pPr>
              <a:defRPr/>
            </a:pPr>
            <a:r>
              <a:rPr lang="en-US" dirty="0"/>
              <a:t>Virtual Residency Intro/</a:t>
            </a:r>
            <a:r>
              <a:rPr lang="en-US" dirty="0" err="1"/>
              <a:t>Intmd</a:t>
            </a:r>
            <a:r>
              <a:rPr lang="en-US" dirty="0"/>
              <a:t>/Adv Overview</a:t>
            </a:r>
          </a:p>
          <a:p>
            <a:pPr>
              <a:defRPr/>
            </a:pPr>
            <a:r>
              <a:rPr lang="en-US" dirty="0"/>
              <a:t>Virtual Residency Workshop 2021, Mon June 7 2021</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72</a:t>
            </a:fld>
            <a:endParaRPr lang="en-US"/>
          </a:p>
        </p:txBody>
      </p:sp>
    </p:spTree>
    <p:extLst>
      <p:ext uri="{BB962C8B-B14F-4D97-AF65-F5344CB8AC3E}">
        <p14:creationId xmlns:p14="http://schemas.microsoft.com/office/powerpoint/2010/main" val="715803029"/>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 Ready to Be in Charge</a:t>
            </a:r>
          </a:p>
        </p:txBody>
      </p:sp>
      <p:sp>
        <p:nvSpPr>
          <p:cNvPr id="3" name="Content Placeholder 2"/>
          <p:cNvSpPr>
            <a:spLocks noGrp="1"/>
          </p:cNvSpPr>
          <p:nvPr>
            <p:ph idx="1"/>
          </p:nvPr>
        </p:nvSpPr>
        <p:spPr/>
        <p:txBody>
          <a:bodyPr/>
          <a:lstStyle/>
          <a:p>
            <a:r>
              <a:rPr lang="en-US" dirty="0"/>
              <a:t>Baby Boomers: born 1946-1964 (ages 57-75)</a:t>
            </a:r>
          </a:p>
          <a:p>
            <a:r>
              <a:rPr lang="en-US" dirty="0"/>
              <a:t>Generation X: 1965-1980 (ages 41-56)</a:t>
            </a:r>
          </a:p>
          <a:p>
            <a:r>
              <a:rPr lang="en-US" dirty="0"/>
              <a:t>Millennials: 1981-96 (ages 25-40)</a:t>
            </a:r>
          </a:p>
          <a:p>
            <a:r>
              <a:rPr lang="en-US" dirty="0"/>
              <a:t>Generation Z: 1997-2012 (ages 9-24)</a:t>
            </a:r>
          </a:p>
          <a:p>
            <a:r>
              <a:rPr lang="en-US" dirty="0"/>
              <a:t>Generation Alpha: 2013-2021 (ages 0-8)</a:t>
            </a:r>
          </a:p>
          <a:p>
            <a:pPr marL="0" indent="0">
              <a:buNone/>
            </a:pPr>
            <a:r>
              <a:rPr lang="en-US" sz="900" dirty="0">
                <a:hlinkClick r:id="rId3"/>
              </a:rPr>
              <a:t>https://en.wikipedia.org/wiki/Generation_Z</a:t>
            </a:r>
            <a:endParaRPr lang="en-US" sz="900" dirty="0"/>
          </a:p>
          <a:p>
            <a:pPr marL="0" indent="0">
              <a:buNone/>
            </a:pPr>
            <a:r>
              <a:rPr lang="en-US" b="1" dirty="0"/>
              <a:t>“... [E]very day for the next 19 years, 10,000 baby boomers will reach age 65 ....” </a:t>
            </a:r>
            <a:r>
              <a:rPr lang="en-US" dirty="0"/>
              <a:t>– Pew Research Center, 2010</a:t>
            </a:r>
          </a:p>
          <a:p>
            <a:pPr marL="0" indent="0">
              <a:buNone/>
            </a:pPr>
            <a:r>
              <a:rPr lang="en-US" sz="900" dirty="0">
                <a:hlinkClick r:id="rId4"/>
              </a:rPr>
              <a:t>http://www.pewresearch.org/daily-number/baby-boomers-retire/</a:t>
            </a:r>
            <a:endParaRPr lang="en-US" sz="900" dirty="0"/>
          </a:p>
          <a:p>
            <a:pPr marL="0" indent="0">
              <a:buNone/>
            </a:pPr>
            <a:endParaRPr lang="en-US" sz="1200" dirty="0"/>
          </a:p>
          <a:p>
            <a:pPr marL="0" indent="0">
              <a:buNone/>
            </a:pPr>
            <a:r>
              <a:rPr lang="en-US" dirty="0"/>
              <a:t>Who do you think is going to have to take up the mantle they’re currently carrying?</a:t>
            </a:r>
          </a:p>
        </p:txBody>
      </p:sp>
      <p:sp>
        <p:nvSpPr>
          <p:cNvPr id="4" name="Footer Placeholder 3"/>
          <p:cNvSpPr>
            <a:spLocks noGrp="1"/>
          </p:cNvSpPr>
          <p:nvPr>
            <p:ph type="ftr" sz="quarter" idx="10"/>
          </p:nvPr>
        </p:nvSpPr>
        <p:spPr/>
        <p:txBody>
          <a:bodyPr/>
          <a:lstStyle/>
          <a:p>
            <a:pPr>
              <a:defRPr/>
            </a:pPr>
            <a:r>
              <a:rPr lang="en-US" dirty="0"/>
              <a:t>Virtual Residency Intro/</a:t>
            </a:r>
            <a:r>
              <a:rPr lang="en-US" dirty="0" err="1"/>
              <a:t>Intmd</a:t>
            </a:r>
            <a:r>
              <a:rPr lang="en-US" dirty="0"/>
              <a:t>/Adv Overview</a:t>
            </a:r>
          </a:p>
          <a:p>
            <a:pPr>
              <a:defRPr/>
            </a:pPr>
            <a:r>
              <a:rPr lang="en-US" dirty="0"/>
              <a:t>Virtual Residency Workshop 2021, Mon June 7 2021</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73</a:t>
            </a:fld>
            <a:endParaRPr lang="en-US"/>
          </a:p>
        </p:txBody>
      </p:sp>
    </p:spTree>
    <p:extLst>
      <p:ext uri="{BB962C8B-B14F-4D97-AF65-F5344CB8AC3E}">
        <p14:creationId xmlns:p14="http://schemas.microsoft.com/office/powerpoint/2010/main" val="950467526"/>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This is the Best Job Ever</a:t>
            </a:r>
          </a:p>
        </p:txBody>
      </p:sp>
      <p:sp>
        <p:nvSpPr>
          <p:cNvPr id="3" name="Content Placeholder 2"/>
          <p:cNvSpPr>
            <a:spLocks noGrp="1"/>
          </p:cNvSpPr>
          <p:nvPr>
            <p:ph idx="1"/>
          </p:nvPr>
        </p:nvSpPr>
        <p:spPr/>
        <p:txBody>
          <a:bodyPr/>
          <a:lstStyle/>
          <a:p>
            <a:pPr marL="0" indent="0">
              <a:buNone/>
            </a:pPr>
            <a:r>
              <a:rPr lang="en-US" dirty="0"/>
              <a:t>Every day, you get to see how the work you do                  helps other people to be successful.</a:t>
            </a:r>
          </a:p>
        </p:txBody>
      </p:sp>
      <p:sp>
        <p:nvSpPr>
          <p:cNvPr id="4" name="Footer Placeholder 3"/>
          <p:cNvSpPr>
            <a:spLocks noGrp="1"/>
          </p:cNvSpPr>
          <p:nvPr>
            <p:ph type="ftr" sz="quarter" idx="10"/>
          </p:nvPr>
        </p:nvSpPr>
        <p:spPr/>
        <p:txBody>
          <a:bodyPr/>
          <a:lstStyle/>
          <a:p>
            <a:pPr>
              <a:defRPr/>
            </a:pPr>
            <a:r>
              <a:rPr lang="en-US" dirty="0"/>
              <a:t>Virtual Residency Intro/</a:t>
            </a:r>
            <a:r>
              <a:rPr lang="en-US" dirty="0" err="1"/>
              <a:t>Intmd</a:t>
            </a:r>
            <a:r>
              <a:rPr lang="en-US" dirty="0"/>
              <a:t>/Adv Overview</a:t>
            </a:r>
          </a:p>
          <a:p>
            <a:pPr>
              <a:defRPr/>
            </a:pPr>
            <a:r>
              <a:rPr lang="en-US" dirty="0"/>
              <a:t>Virtual Residency Workshop 2021, Mon June 7 2021</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74</a:t>
            </a:fld>
            <a:endParaRPr lang="en-US"/>
          </a:p>
        </p:txBody>
      </p:sp>
    </p:spTree>
    <p:extLst>
      <p:ext uri="{BB962C8B-B14F-4D97-AF65-F5344CB8AC3E}">
        <p14:creationId xmlns:p14="http://schemas.microsoft.com/office/powerpoint/2010/main" val="20239245"/>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FACAE-4080-485F-9E3D-470287E44A3A}"/>
              </a:ext>
            </a:extLst>
          </p:cNvPr>
          <p:cNvSpPr>
            <a:spLocks noGrp="1"/>
          </p:cNvSpPr>
          <p:nvPr>
            <p:ph type="title"/>
          </p:nvPr>
        </p:nvSpPr>
        <p:spPr/>
        <p:txBody>
          <a:bodyPr/>
          <a:lstStyle/>
          <a:p>
            <a:r>
              <a:rPr lang="en-US" dirty="0"/>
              <a:t>Bibliography</a:t>
            </a:r>
          </a:p>
        </p:txBody>
      </p:sp>
      <p:sp>
        <p:nvSpPr>
          <p:cNvPr id="3" name="Content Placeholder 2">
            <a:extLst>
              <a:ext uri="{FF2B5EF4-FFF2-40B4-BE49-F238E27FC236}">
                <a16:creationId xmlns:a16="http://schemas.microsoft.com/office/drawing/2014/main" id="{B4AF0EAB-985F-49A8-A1EB-D7C775BD2FCC}"/>
              </a:ext>
            </a:extLst>
          </p:cNvPr>
          <p:cNvSpPr>
            <a:spLocks noGrp="1"/>
          </p:cNvSpPr>
          <p:nvPr>
            <p:ph idx="1"/>
          </p:nvPr>
        </p:nvSpPr>
        <p:spPr>
          <a:xfrm>
            <a:off x="457200" y="1371600"/>
            <a:ext cx="8326438" cy="4648200"/>
          </a:xfrm>
        </p:spPr>
        <p:txBody>
          <a:bodyPr/>
          <a:lstStyle/>
          <a:p>
            <a:r>
              <a:rPr lang="en-US" sz="1350" b="1" dirty="0">
                <a:solidFill>
                  <a:srgbClr val="7030A0"/>
                </a:solidFill>
              </a:rPr>
              <a:t>H. Neeman, L. Rivera, L. DeStefano, H. Al-Azzawi, D. Brunson, P. J. </a:t>
            </a:r>
            <a:r>
              <a:rPr lang="en-US" sz="1350" b="1" dirty="0" err="1">
                <a:solidFill>
                  <a:srgbClr val="7030A0"/>
                </a:solidFill>
              </a:rPr>
              <a:t>Clemins</a:t>
            </a:r>
            <a:r>
              <a:rPr lang="en-US" sz="1350" b="1" dirty="0">
                <a:solidFill>
                  <a:srgbClr val="7030A0"/>
                </a:solidFill>
              </a:rPr>
              <a:t>, D. </a:t>
            </a:r>
            <a:r>
              <a:rPr lang="en-US" sz="1350" b="1" dirty="0" err="1">
                <a:solidFill>
                  <a:srgbClr val="7030A0"/>
                </a:solidFill>
              </a:rPr>
              <a:t>Colbry</a:t>
            </a:r>
            <a:r>
              <a:rPr lang="en-US" sz="1350" b="1" dirty="0">
                <a:solidFill>
                  <a:srgbClr val="7030A0"/>
                </a:solidFill>
              </a:rPr>
              <a:t>, C. Frye,               S. </a:t>
            </a:r>
            <a:r>
              <a:rPr lang="en-US" sz="1350" b="1" dirty="0" err="1">
                <a:solidFill>
                  <a:srgbClr val="7030A0"/>
                </a:solidFill>
              </a:rPr>
              <a:t>Gesing</a:t>
            </a:r>
            <a:r>
              <a:rPr lang="en-US" sz="1350" b="1" dirty="0">
                <a:solidFill>
                  <a:srgbClr val="7030A0"/>
                </a:solidFill>
              </a:rPr>
              <a:t>,  J. V. </a:t>
            </a:r>
            <a:r>
              <a:rPr lang="en-US" sz="1350" b="1" dirty="0" err="1">
                <a:solidFill>
                  <a:srgbClr val="7030A0"/>
                </a:solidFill>
              </a:rPr>
              <a:t>Gyllinsky</a:t>
            </a:r>
            <a:r>
              <a:rPr lang="en-US" sz="1350" b="1" dirty="0">
                <a:solidFill>
                  <a:srgbClr val="7030A0"/>
                </a:solidFill>
              </a:rPr>
              <a:t>, A. </a:t>
            </a:r>
            <a:r>
              <a:rPr lang="en-US" sz="1350" b="1" dirty="0" err="1">
                <a:solidFill>
                  <a:srgbClr val="7030A0"/>
                </a:solidFill>
              </a:rPr>
              <a:t>Klimaszewski</a:t>
            </a:r>
            <a:r>
              <a:rPr lang="en-US" sz="1350" b="1" dirty="0">
                <a:solidFill>
                  <a:srgbClr val="7030A0"/>
                </a:solidFill>
              </a:rPr>
              <a:t>-Patterson, A. </a:t>
            </a:r>
            <a:r>
              <a:rPr lang="en-US" sz="1350" b="1" dirty="0" err="1">
                <a:solidFill>
                  <a:srgbClr val="7030A0"/>
                </a:solidFill>
              </a:rPr>
              <a:t>Phataralaoha</a:t>
            </a:r>
            <a:r>
              <a:rPr lang="en-US" sz="1350" b="1" dirty="0">
                <a:solidFill>
                  <a:srgbClr val="7030A0"/>
                </a:solidFill>
              </a:rPr>
              <a:t>, T. Price, M. </a:t>
            </a:r>
            <a:r>
              <a:rPr lang="en-US" sz="1350" b="1" dirty="0" err="1">
                <a:solidFill>
                  <a:srgbClr val="7030A0"/>
                </a:solidFill>
              </a:rPr>
              <a:t>Tanash</a:t>
            </a:r>
            <a:r>
              <a:rPr lang="en-US" sz="1350" b="1" dirty="0">
                <a:solidFill>
                  <a:srgbClr val="7030A0"/>
                </a:solidFill>
              </a:rPr>
              <a:t> and D. Voss, 2021: “An Evaluation of Cyberinfrastructure Facilitators Skills Training in the Virtual Residency Program.” </a:t>
            </a:r>
            <a:r>
              <a:rPr lang="en-US" sz="1350" b="1" i="1" dirty="0">
                <a:solidFill>
                  <a:srgbClr val="7030A0"/>
                </a:solidFill>
              </a:rPr>
              <a:t>Proc. PEARC’21</a:t>
            </a:r>
            <a:r>
              <a:rPr lang="en-US" sz="1350" b="1" dirty="0">
                <a:solidFill>
                  <a:srgbClr val="7030A0"/>
                </a:solidFill>
              </a:rPr>
              <a:t>, to appear. DOI: </a:t>
            </a:r>
            <a:r>
              <a:rPr lang="en-US" sz="1350" b="1" dirty="0">
                <a:solidFill>
                  <a:srgbClr val="7030A0"/>
                </a:solidFill>
                <a:hlinkClick r:id="rId2"/>
              </a:rPr>
              <a:t>10.1145/3437359.3465560</a:t>
            </a:r>
            <a:endParaRPr lang="en-US" sz="1350" b="1" dirty="0">
              <a:solidFill>
                <a:srgbClr val="7030A0"/>
              </a:solidFill>
            </a:endParaRPr>
          </a:p>
          <a:p>
            <a:r>
              <a:rPr lang="en-US" sz="1350" b="1" dirty="0">
                <a:solidFill>
                  <a:srgbClr val="7030A0"/>
                </a:solidFill>
              </a:rPr>
              <a:t>H. Neeman, D. Akin, H. Al-Azzawi, K. L. Brandt, J. Brooks Kieffer, D. Brunson, D. </a:t>
            </a:r>
            <a:r>
              <a:rPr lang="en-US" sz="1350" b="1" dirty="0" err="1">
                <a:solidFill>
                  <a:srgbClr val="7030A0"/>
                </a:solidFill>
              </a:rPr>
              <a:t>Colbry</a:t>
            </a:r>
            <a:r>
              <a:rPr lang="en-US" sz="1350" b="1" dirty="0">
                <a:solidFill>
                  <a:srgbClr val="7030A0"/>
                </a:solidFill>
              </a:rPr>
              <a:t>, S. </a:t>
            </a:r>
            <a:r>
              <a:rPr lang="en-US" sz="1350" b="1" dirty="0" err="1">
                <a:solidFill>
                  <a:srgbClr val="7030A0"/>
                </a:solidFill>
              </a:rPr>
              <a:t>Gesing</a:t>
            </a:r>
            <a:r>
              <a:rPr lang="en-US" sz="1350" b="1" dirty="0">
                <a:solidFill>
                  <a:srgbClr val="7030A0"/>
                </a:solidFill>
              </a:rPr>
              <a:t>,                 A. </a:t>
            </a:r>
            <a:r>
              <a:rPr lang="en-US" sz="1350" b="1" dirty="0" err="1">
                <a:solidFill>
                  <a:srgbClr val="7030A0"/>
                </a:solidFill>
              </a:rPr>
              <a:t>Klimaszewski</a:t>
            </a:r>
            <a:r>
              <a:rPr lang="en-US" sz="1350" b="1" dirty="0">
                <a:solidFill>
                  <a:srgbClr val="7030A0"/>
                </a:solidFill>
              </a:rPr>
              <a:t>-Patterson, C. </a:t>
            </a:r>
            <a:r>
              <a:rPr lang="en-US" sz="1350" b="1" dirty="0" err="1">
                <a:solidFill>
                  <a:srgbClr val="7030A0"/>
                </a:solidFill>
              </a:rPr>
              <a:t>Mizumoto</a:t>
            </a:r>
            <a:r>
              <a:rPr lang="en-US" sz="1350" b="1" dirty="0">
                <a:solidFill>
                  <a:srgbClr val="7030A0"/>
                </a:solidFill>
              </a:rPr>
              <a:t>, J. A. Pine-Thomas, A. Z. Schwartz, H. </a:t>
            </a:r>
            <a:r>
              <a:rPr lang="en-US" sz="1350" b="1" dirty="0" err="1">
                <a:solidFill>
                  <a:srgbClr val="7030A0"/>
                </a:solidFill>
              </a:rPr>
              <a:t>Severini</a:t>
            </a:r>
            <a:r>
              <a:rPr lang="en-US" sz="1350" b="1" dirty="0">
                <a:solidFill>
                  <a:srgbClr val="7030A0"/>
                </a:solidFill>
              </a:rPr>
              <a:t>, D. Voss and               M. </a:t>
            </a:r>
            <a:r>
              <a:rPr lang="en-US" sz="1350" b="1" dirty="0" err="1">
                <a:solidFill>
                  <a:srgbClr val="7030A0"/>
                </a:solidFill>
              </a:rPr>
              <a:t>Tanash</a:t>
            </a:r>
            <a:r>
              <a:rPr lang="en-US" sz="1350" b="1" dirty="0">
                <a:solidFill>
                  <a:srgbClr val="7030A0"/>
                </a:solidFill>
              </a:rPr>
              <a:t>, 2021: “Cyberinfrastructure Facilitation Skills Training via the Virtual Residency Program.”        </a:t>
            </a:r>
            <a:r>
              <a:rPr lang="en-US" sz="1350" b="1" i="1" dirty="0">
                <a:solidFill>
                  <a:srgbClr val="7030A0"/>
                </a:solidFill>
              </a:rPr>
              <a:t>Proc. PEARC’20</a:t>
            </a:r>
            <a:r>
              <a:rPr lang="en-US" sz="1350" b="1" dirty="0">
                <a:solidFill>
                  <a:srgbClr val="7030A0"/>
                </a:solidFill>
              </a:rPr>
              <a:t>, 421-428. DOI: </a:t>
            </a:r>
            <a:r>
              <a:rPr lang="en-US" sz="1350" b="1" dirty="0">
                <a:solidFill>
                  <a:srgbClr val="7030A0"/>
                </a:solidFill>
                <a:hlinkClick r:id="rId3"/>
              </a:rPr>
              <a:t>10.1145/3311790.3396629</a:t>
            </a:r>
            <a:endParaRPr lang="en-US" sz="1350" b="1" dirty="0">
              <a:solidFill>
                <a:srgbClr val="7030A0"/>
              </a:solidFill>
            </a:endParaRPr>
          </a:p>
          <a:p>
            <a:r>
              <a:rPr lang="en-US" sz="1350" b="1" dirty="0">
                <a:solidFill>
                  <a:srgbClr val="7030A0"/>
                </a:solidFill>
              </a:rPr>
              <a:t>H. Neeman, H. M. Al-Azzawi, D. Brunson, W. Burke, D. </a:t>
            </a:r>
            <a:r>
              <a:rPr lang="en-US" sz="1350" b="1" dirty="0" err="1">
                <a:solidFill>
                  <a:srgbClr val="7030A0"/>
                </a:solidFill>
              </a:rPr>
              <a:t>Colbry</a:t>
            </a:r>
            <a:r>
              <a:rPr lang="en-US" sz="1350" b="1" dirty="0">
                <a:solidFill>
                  <a:srgbClr val="7030A0"/>
                </a:solidFill>
              </a:rPr>
              <a:t>, J. T. </a:t>
            </a:r>
            <a:r>
              <a:rPr lang="en-US" sz="1350" b="1" dirty="0" err="1">
                <a:solidFill>
                  <a:srgbClr val="7030A0"/>
                </a:solidFill>
              </a:rPr>
              <a:t>Falgout</a:t>
            </a:r>
            <a:r>
              <a:rPr lang="en-US" sz="1350" b="1" dirty="0">
                <a:solidFill>
                  <a:srgbClr val="7030A0"/>
                </a:solidFill>
              </a:rPr>
              <a:t>, J. W. Ferguson,                     S. </a:t>
            </a:r>
            <a:r>
              <a:rPr lang="en-US" sz="1350" b="1" dirty="0" err="1">
                <a:solidFill>
                  <a:srgbClr val="7030A0"/>
                </a:solidFill>
              </a:rPr>
              <a:t>Gesing</a:t>
            </a:r>
            <a:r>
              <a:rPr lang="en-US" sz="1350" b="1" dirty="0">
                <a:solidFill>
                  <a:srgbClr val="7030A0"/>
                </a:solidFill>
              </a:rPr>
              <a:t>, J. </a:t>
            </a:r>
            <a:r>
              <a:rPr lang="en-US" sz="1350" b="1" dirty="0" err="1">
                <a:solidFill>
                  <a:srgbClr val="7030A0"/>
                </a:solidFill>
              </a:rPr>
              <a:t>Gyllinsky</a:t>
            </a:r>
            <a:r>
              <a:rPr lang="en-US" sz="1350" b="1" dirty="0">
                <a:solidFill>
                  <a:srgbClr val="7030A0"/>
                </a:solidFill>
              </a:rPr>
              <a:t>, C. S. Simmons, J. L. Simms, M. </a:t>
            </a:r>
            <a:r>
              <a:rPr lang="en-US" sz="1350" b="1" dirty="0" err="1">
                <a:solidFill>
                  <a:srgbClr val="7030A0"/>
                </a:solidFill>
              </a:rPr>
              <a:t>Tanash</a:t>
            </a:r>
            <a:r>
              <a:rPr lang="en-US" sz="1350" b="1" dirty="0">
                <a:solidFill>
                  <a:srgbClr val="7030A0"/>
                </a:solidFill>
              </a:rPr>
              <a:t>, D. Voss, J. Wells and S. </a:t>
            </a:r>
            <a:r>
              <a:rPr lang="en-US" sz="1350" b="1" dirty="0" err="1">
                <a:solidFill>
                  <a:srgbClr val="7030A0"/>
                </a:solidFill>
              </a:rPr>
              <a:t>Yockel</a:t>
            </a:r>
            <a:r>
              <a:rPr lang="en-US" sz="1350" b="1" dirty="0">
                <a:solidFill>
                  <a:srgbClr val="7030A0"/>
                </a:solidFill>
              </a:rPr>
              <a:t>, 2019:                    “Cultivating the Cyberinfrastructure Workforce via an Intermediate/Advanced Virtual Residency Workshop.” </a:t>
            </a:r>
            <a:r>
              <a:rPr lang="en-US" sz="1350" b="1" i="1" dirty="0">
                <a:solidFill>
                  <a:srgbClr val="7030A0"/>
                </a:solidFill>
              </a:rPr>
              <a:t>Proc. PEARC’19</a:t>
            </a:r>
            <a:r>
              <a:rPr lang="en-US" sz="1350" b="1" dirty="0">
                <a:solidFill>
                  <a:srgbClr val="7030A0"/>
                </a:solidFill>
              </a:rPr>
              <a:t>, article 79. DOI: </a:t>
            </a:r>
            <a:r>
              <a:rPr lang="en-US" sz="1350" b="1" u="sng" dirty="0">
                <a:hlinkClick r:id="rId4"/>
              </a:rPr>
              <a:t>10.1145/3332186.3332204</a:t>
            </a:r>
            <a:endParaRPr lang="en-US" sz="1350" b="1" dirty="0"/>
          </a:p>
          <a:p>
            <a:r>
              <a:rPr lang="en-US" sz="1350" dirty="0"/>
              <a:t>H. Neeman, H. M. Al-Azzawi, A. Bergstrom, Z. K. </a:t>
            </a:r>
            <a:r>
              <a:rPr lang="en-US" sz="1350" dirty="0" err="1"/>
              <a:t>Braiterman</a:t>
            </a:r>
            <a:r>
              <a:rPr lang="en-US" sz="1350" dirty="0"/>
              <a:t>, D. Brunson, D. </a:t>
            </a:r>
            <a:r>
              <a:rPr lang="en-US" sz="1350" dirty="0" err="1"/>
              <a:t>Colbry</a:t>
            </a:r>
            <a:r>
              <a:rPr lang="en-US" sz="1350" dirty="0"/>
              <a:t>, E. Colmenares,                A. N. Fuller, S. </a:t>
            </a:r>
            <a:r>
              <a:rPr lang="en-US" sz="1350" dirty="0" err="1"/>
              <a:t>Gesing</a:t>
            </a:r>
            <a:r>
              <a:rPr lang="en-US" sz="1350" dirty="0"/>
              <a:t>, M. </a:t>
            </a:r>
            <a:r>
              <a:rPr lang="en-US" sz="1350" dirty="0" err="1"/>
              <a:t>Kalyvaki</a:t>
            </a:r>
            <a:r>
              <a:rPr lang="en-US" sz="1350" dirty="0"/>
              <a:t>, C. </a:t>
            </a:r>
            <a:r>
              <a:rPr lang="en-US" sz="1350" dirty="0" err="1"/>
              <a:t>Mizumoto</a:t>
            </a:r>
            <a:r>
              <a:rPr lang="en-US" sz="1350" dirty="0"/>
              <a:t>, J. Park, A. Z. Schwartz, J. L. Simms and R. Vania, 2018: “Progress Update on the Development and Implementation of the Advanced Cyberinfrastructure Research &amp; Education Facilitators Virtual Residency Program.” </a:t>
            </a:r>
            <a:r>
              <a:rPr lang="en-US" sz="1350" i="1" dirty="0"/>
              <a:t>Proc. PEARC’18</a:t>
            </a:r>
            <a:r>
              <a:rPr lang="en-US" sz="1350" dirty="0"/>
              <a:t>, paper 71. DOI: </a:t>
            </a:r>
            <a:r>
              <a:rPr lang="en-US" sz="1350" u="sng" dirty="0">
                <a:hlinkClick r:id="rId5"/>
              </a:rPr>
              <a:t>10.1145/3219104.3219117</a:t>
            </a:r>
            <a:endParaRPr lang="en-US" sz="1350" dirty="0"/>
          </a:p>
          <a:p>
            <a:r>
              <a:rPr lang="en-US" sz="1350" dirty="0"/>
              <a:t>H. Neeman, A. Bergstrom, D. Brunson, C. </a:t>
            </a:r>
            <a:r>
              <a:rPr lang="en-US" sz="1350" dirty="0" err="1"/>
              <a:t>Ganote</a:t>
            </a:r>
            <a:r>
              <a:rPr lang="en-US" sz="1350" dirty="0"/>
              <a:t>, Z. Gray, B. </a:t>
            </a:r>
            <a:r>
              <a:rPr lang="en-US" sz="1350" dirty="0" err="1"/>
              <a:t>Guilfoos</a:t>
            </a:r>
            <a:r>
              <a:rPr lang="en-US" sz="1350" dirty="0"/>
              <a:t>, R. </a:t>
            </a:r>
            <a:r>
              <a:rPr lang="en-US" sz="1350" dirty="0" err="1"/>
              <a:t>Kalescky</a:t>
            </a:r>
            <a:r>
              <a:rPr lang="en-US" sz="1350" dirty="0"/>
              <a:t>, E. Lemley, B. G. Moore,            S. K. </a:t>
            </a:r>
            <a:r>
              <a:rPr lang="en-US" sz="1350" dirty="0" err="1"/>
              <a:t>Ramadugu</a:t>
            </a:r>
            <a:r>
              <a:rPr lang="en-US" sz="1350" dirty="0"/>
              <a:t>, A. </a:t>
            </a:r>
            <a:r>
              <a:rPr lang="en-US" sz="1350" dirty="0" err="1"/>
              <a:t>Romanella</a:t>
            </a:r>
            <a:r>
              <a:rPr lang="en-US" sz="1350" dirty="0"/>
              <a:t>, J. Rush, A. H. Sherman, B. Stengel and D. Voss, 2016: “The Advanced Cyberinfrastructure Research and Education Facilitators Virtual Residency: Toward a National Cyberinfrastructure Workforce.” </a:t>
            </a:r>
            <a:r>
              <a:rPr lang="en-US" sz="1350" i="1" dirty="0"/>
              <a:t>Proc. XSEDE'16</a:t>
            </a:r>
            <a:r>
              <a:rPr lang="en-US" sz="1350" dirty="0"/>
              <a:t>, article 57. DOI: </a:t>
            </a:r>
            <a:r>
              <a:rPr lang="en-US" sz="1350" u="sng" dirty="0">
                <a:hlinkClick r:id="rId6"/>
              </a:rPr>
              <a:t>10.1145/2949550.2949584</a:t>
            </a:r>
            <a:endParaRPr lang="en-US" sz="1350" dirty="0"/>
          </a:p>
          <a:p>
            <a:pPr marL="0" indent="0">
              <a:buNone/>
            </a:pPr>
            <a:endParaRPr lang="en-US" sz="800" dirty="0"/>
          </a:p>
          <a:p>
            <a:pPr marL="0" indent="0">
              <a:buNone/>
            </a:pPr>
            <a:r>
              <a:rPr lang="en-US" sz="1350" b="1" dirty="0">
                <a:solidFill>
                  <a:srgbClr val="7030A0"/>
                </a:solidFill>
              </a:rPr>
              <a:t>Purple bold = Paper Writing Apprenticeship</a:t>
            </a:r>
          </a:p>
        </p:txBody>
      </p:sp>
      <p:sp>
        <p:nvSpPr>
          <p:cNvPr id="4" name="Footer Placeholder 3">
            <a:extLst>
              <a:ext uri="{FF2B5EF4-FFF2-40B4-BE49-F238E27FC236}">
                <a16:creationId xmlns:a16="http://schemas.microsoft.com/office/drawing/2014/main" id="{DE5E8F03-DF72-487D-AA38-82536F3BB013}"/>
              </a:ext>
            </a:extLst>
          </p:cNvPr>
          <p:cNvSpPr>
            <a:spLocks noGrp="1"/>
          </p:cNvSpPr>
          <p:nvPr>
            <p:ph type="ftr" sz="quarter" idx="10"/>
          </p:nvPr>
        </p:nvSpPr>
        <p:spPr/>
        <p:txBody>
          <a:bodyPr/>
          <a:lstStyle/>
          <a:p>
            <a:pPr>
              <a:defRPr/>
            </a:pPr>
            <a:r>
              <a:rPr lang="en-US" dirty="0"/>
              <a:t>Virtual Residency Intro/</a:t>
            </a:r>
            <a:r>
              <a:rPr lang="en-US" dirty="0" err="1"/>
              <a:t>Intmd</a:t>
            </a:r>
            <a:r>
              <a:rPr lang="en-US" dirty="0"/>
              <a:t>/Adv Overview</a:t>
            </a:r>
          </a:p>
          <a:p>
            <a:pPr>
              <a:defRPr/>
            </a:pPr>
            <a:r>
              <a:rPr lang="en-US" dirty="0"/>
              <a:t>Virtual Residency Workshop 2021, Mon June 7 2021</a:t>
            </a:r>
          </a:p>
        </p:txBody>
      </p:sp>
      <p:sp>
        <p:nvSpPr>
          <p:cNvPr id="5" name="Slide Number Placeholder 4">
            <a:extLst>
              <a:ext uri="{FF2B5EF4-FFF2-40B4-BE49-F238E27FC236}">
                <a16:creationId xmlns:a16="http://schemas.microsoft.com/office/drawing/2014/main" id="{01D5723B-21CA-41A8-BBAC-4EBB49C79A3A}"/>
              </a:ext>
            </a:extLst>
          </p:cNvPr>
          <p:cNvSpPr>
            <a:spLocks noGrp="1"/>
          </p:cNvSpPr>
          <p:nvPr>
            <p:ph type="sldNum" sz="quarter" idx="11"/>
          </p:nvPr>
        </p:nvSpPr>
        <p:spPr/>
        <p:txBody>
          <a:bodyPr/>
          <a:lstStyle/>
          <a:p>
            <a:pPr>
              <a:defRPr/>
            </a:pPr>
            <a:fld id="{DAFF6522-D39A-4EFB-9FD2-0F43165FD2EE}" type="slidenum">
              <a:rPr lang="en-US" smtClean="0"/>
              <a:pPr>
                <a:defRPr/>
              </a:pPr>
              <a:t>75</a:t>
            </a:fld>
            <a:endParaRPr lang="en-US"/>
          </a:p>
        </p:txBody>
      </p:sp>
    </p:spTree>
    <p:extLst>
      <p:ext uri="{BB962C8B-B14F-4D97-AF65-F5344CB8AC3E}">
        <p14:creationId xmlns:p14="http://schemas.microsoft.com/office/powerpoint/2010/main" val="4026810943"/>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Acknowledgements</a:t>
            </a:r>
          </a:p>
        </p:txBody>
      </p:sp>
      <p:sp>
        <p:nvSpPr>
          <p:cNvPr id="3" name="Content Placeholder 2"/>
          <p:cNvSpPr>
            <a:spLocks noGrp="1"/>
          </p:cNvSpPr>
          <p:nvPr>
            <p:ph idx="1"/>
          </p:nvPr>
        </p:nvSpPr>
        <p:spPr>
          <a:xfrm>
            <a:off x="609600" y="1206710"/>
            <a:ext cx="8001000" cy="4648200"/>
          </a:xfrm>
        </p:spPr>
        <p:txBody>
          <a:bodyPr/>
          <a:lstStyle/>
          <a:p>
            <a:pPr marL="0" indent="0">
              <a:spcBef>
                <a:spcPts val="0"/>
              </a:spcBef>
              <a:buNone/>
            </a:pPr>
            <a:r>
              <a:rPr lang="en-US" sz="2050" dirty="0"/>
              <a:t>Portions of this material are based upon work supported by the      National Science Foundation and the Department of Defense              under the following grants:</a:t>
            </a:r>
          </a:p>
          <a:p>
            <a:pPr>
              <a:spcBef>
                <a:spcPts val="0"/>
              </a:spcBef>
            </a:pPr>
            <a:r>
              <a:rPr lang="en-US" sz="2200" dirty="0"/>
              <a:t>Grant No. 1440783, “A Model for Advanced Cyberinfrastructure Research and Education Facilitators”</a:t>
            </a:r>
          </a:p>
          <a:p>
            <a:pPr>
              <a:spcBef>
                <a:spcPts val="0"/>
              </a:spcBef>
            </a:pPr>
            <a:r>
              <a:rPr lang="en-US" sz="2200" dirty="0"/>
              <a:t>Grant No. 1546711, “EAGER: Fact-Gathering and Planning for a National-Scale </a:t>
            </a:r>
            <a:r>
              <a:rPr lang="en-US" sz="2200" dirty="0" err="1"/>
              <a:t>Cyberpractitioner</a:t>
            </a:r>
            <a:r>
              <a:rPr lang="en-US" sz="2200" dirty="0"/>
              <a:t> Program,” Internet2, $41K</a:t>
            </a:r>
          </a:p>
          <a:p>
            <a:pPr>
              <a:spcBef>
                <a:spcPts val="0"/>
              </a:spcBef>
            </a:pPr>
            <a:r>
              <a:rPr lang="en-US" sz="2200" dirty="0"/>
              <a:t>Grant No. 1620695, “RCN: Advancing Research and Education Through a National Network of Campus Research Computing, Infrastructures – The </a:t>
            </a:r>
            <a:r>
              <a:rPr lang="en-US" sz="2200" dirty="0" err="1"/>
              <a:t>CaRC</a:t>
            </a:r>
            <a:r>
              <a:rPr lang="en-US" sz="2200" dirty="0"/>
              <a:t> Consortium, “ Clemson U, $748K</a:t>
            </a:r>
          </a:p>
          <a:p>
            <a:pPr>
              <a:spcBef>
                <a:spcPts val="0"/>
              </a:spcBef>
            </a:pPr>
            <a:r>
              <a:rPr lang="en-US" sz="2200" dirty="0"/>
              <a:t>Grant No. 1548562, “XSEDE 2.0: Integrating, Enabling and Enhancing National Cyberinfrastructure with Expanding Community Involvement,” U Illinois Urbana-Champaign, $110M</a:t>
            </a:r>
          </a:p>
          <a:p>
            <a:pPr>
              <a:spcBef>
                <a:spcPts val="0"/>
              </a:spcBef>
            </a:pPr>
            <a:r>
              <a:rPr lang="en-US" sz="2200" dirty="0"/>
              <a:t>Grant No. 1649475, “Cyberinfrastructure Leadership Academy,”     U Oklahoma, $49K</a:t>
            </a:r>
          </a:p>
        </p:txBody>
      </p:sp>
      <p:sp>
        <p:nvSpPr>
          <p:cNvPr id="4" name="Footer Placeholder 3"/>
          <p:cNvSpPr>
            <a:spLocks noGrp="1"/>
          </p:cNvSpPr>
          <p:nvPr>
            <p:ph type="ftr" sz="quarter" idx="10"/>
          </p:nvPr>
        </p:nvSpPr>
        <p:spPr/>
        <p:txBody>
          <a:bodyPr/>
          <a:lstStyle/>
          <a:p>
            <a:pPr>
              <a:defRPr/>
            </a:pPr>
            <a:r>
              <a:rPr lang="en-US" dirty="0"/>
              <a:t>Virtual Residency Intro/</a:t>
            </a:r>
            <a:r>
              <a:rPr lang="en-US" dirty="0" err="1"/>
              <a:t>Intmd</a:t>
            </a:r>
            <a:r>
              <a:rPr lang="en-US" dirty="0"/>
              <a:t>/Adv Overview</a:t>
            </a:r>
          </a:p>
          <a:p>
            <a:pPr>
              <a:defRPr/>
            </a:pPr>
            <a:r>
              <a:rPr lang="en-US" dirty="0"/>
              <a:t>Virtual Residency Workshop 2021, Mon June 7 2021</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76</a:t>
            </a:fld>
            <a:endParaRPr lang="en-US"/>
          </a:p>
        </p:txBody>
      </p:sp>
      <p:pic>
        <p:nvPicPr>
          <p:cNvPr id="1026" name="Picture 2" descr="https://www.nsf.gov/images/logos/NSF_4-Color_bitmap_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6645" y="1135063"/>
            <a:ext cx="1137057"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862737"/>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a:xfrm>
            <a:off x="838200" y="3733800"/>
            <a:ext cx="8001000" cy="1905000"/>
          </a:xfrm>
        </p:spPr>
        <p:txBody>
          <a:bodyPr/>
          <a:lstStyle/>
          <a:p>
            <a:pPr eaLnBrk="1" hangingPunct="1">
              <a:lnSpc>
                <a:spcPct val="90000"/>
              </a:lnSpc>
            </a:pPr>
            <a:r>
              <a:rPr lang="en-US" sz="6000" dirty="0">
                <a:latin typeface="Arial Black" panose="020B0A04020102020204" pitchFamily="34" charset="0"/>
              </a:rPr>
              <a:t>Thanks for your attention!</a:t>
            </a:r>
            <a:br>
              <a:rPr lang="en-US" sz="6000" dirty="0">
                <a:latin typeface="Arial Black" panose="020B0A04020102020204" pitchFamily="34" charset="0"/>
              </a:rPr>
            </a:br>
            <a:br>
              <a:rPr lang="en-US" sz="6000" dirty="0">
                <a:latin typeface="Arial Black" panose="020B0A04020102020204" pitchFamily="34" charset="0"/>
              </a:rPr>
            </a:br>
            <a:br>
              <a:rPr lang="en-US" sz="6000" dirty="0">
                <a:latin typeface="Arial Black" panose="020B0A04020102020204" pitchFamily="34" charset="0"/>
              </a:rPr>
            </a:br>
            <a:r>
              <a:rPr lang="en-US" sz="6000" dirty="0">
                <a:latin typeface="Arial Black" panose="020B0A04020102020204" pitchFamily="34" charset="0"/>
              </a:rPr>
              <a:t>Questions?</a:t>
            </a:r>
            <a:br>
              <a:rPr lang="en-US" sz="6000" dirty="0"/>
            </a:br>
            <a:r>
              <a:rPr lang="en-US" sz="3200" dirty="0"/>
              <a:t>hneeman@ou.edu</a:t>
            </a:r>
          </a:p>
        </p:txBody>
      </p:sp>
      <p:sp>
        <p:nvSpPr>
          <p:cNvPr id="80899"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extLst>
      <p:ext uri="{BB962C8B-B14F-4D97-AF65-F5344CB8AC3E}">
        <p14:creationId xmlns:p14="http://schemas.microsoft.com/office/powerpoint/2010/main" val="363905599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381000" y="1371600"/>
            <a:ext cx="8153400" cy="4648200"/>
          </a:xfrm>
        </p:spPr>
        <p:txBody>
          <a:bodyPr/>
          <a:lstStyle/>
          <a:p>
            <a:r>
              <a:rPr lang="en-US" dirty="0"/>
              <a:t>This is an experiment!</a:t>
            </a:r>
          </a:p>
          <a:p>
            <a:r>
              <a:rPr lang="en-US" dirty="0"/>
              <a:t>CI Facilitators</a:t>
            </a:r>
          </a:p>
          <a:p>
            <a:r>
              <a:rPr lang="en-US" dirty="0"/>
              <a:t>Virtual Residency Background</a:t>
            </a:r>
          </a:p>
          <a:p>
            <a:r>
              <a:rPr lang="en-US" dirty="0"/>
              <a:t>National Science Foundation’s Campus Cyberinfrastructure Programs</a:t>
            </a:r>
          </a:p>
          <a:p>
            <a:r>
              <a:rPr lang="en-US" dirty="0"/>
              <a:t>Why Enterprise IT Approaches to Training Won’t Work for CI Professionals</a:t>
            </a:r>
          </a:p>
          <a:p>
            <a:r>
              <a:rPr lang="en-US" dirty="0"/>
              <a:t>Virtual Residency</a:t>
            </a:r>
          </a:p>
          <a:p>
            <a:r>
              <a:rPr lang="en-US" dirty="0"/>
              <a:t>Virtual Residency Workshop 2021</a:t>
            </a:r>
          </a:p>
          <a:p>
            <a:r>
              <a:rPr lang="en-US" dirty="0"/>
              <a:t>You’re Next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1800" dirty="0">
                <a:hlinkClick r:id="rId3"/>
              </a:rPr>
              <a:t>http://www.oscer.ou.edu/virtualresidency2021/</a:t>
            </a:r>
            <a:r>
              <a:rPr lang="en-US" sz="1800" dirty="0"/>
              <a:t>         </a:t>
            </a:r>
            <a:r>
              <a:rPr lang="en-US" sz="1800" dirty="0">
                <a:hlinkClick r:id="rId4"/>
              </a:rPr>
              <a:t>virtualresidency2021@gmail.com</a:t>
            </a:r>
            <a:endParaRPr lang="en-US" sz="1800" dirty="0"/>
          </a:p>
          <a:p>
            <a:endParaRPr lang="en-US" dirty="0"/>
          </a:p>
        </p:txBody>
      </p:sp>
      <p:sp>
        <p:nvSpPr>
          <p:cNvPr id="4" name="Footer Placeholder 3"/>
          <p:cNvSpPr>
            <a:spLocks noGrp="1"/>
          </p:cNvSpPr>
          <p:nvPr>
            <p:ph type="ftr" sz="quarter" idx="10"/>
          </p:nvPr>
        </p:nvSpPr>
        <p:spPr>
          <a:xfrm>
            <a:off x="2633663" y="6172200"/>
            <a:ext cx="3995737" cy="457200"/>
          </a:xfrm>
          <a:noFill/>
        </p:spPr>
        <p:txBody>
          <a:bodyPr/>
          <a:lstStyle/>
          <a:p>
            <a:pPr>
              <a:defRPr/>
            </a:pPr>
            <a:r>
              <a:rPr lang="en-US" dirty="0"/>
              <a:t>Virtual Residency Intro/</a:t>
            </a:r>
            <a:r>
              <a:rPr lang="en-US" dirty="0" err="1"/>
              <a:t>Intmd</a:t>
            </a:r>
            <a:r>
              <a:rPr lang="en-US" dirty="0"/>
              <a:t>/Adv Overview</a:t>
            </a:r>
          </a:p>
          <a:p>
            <a:pPr>
              <a:defRPr/>
            </a:pPr>
            <a:r>
              <a:rPr lang="en-US" dirty="0"/>
              <a:t>Virtual Residency Workshop 2021, Mon June 7 2021</a:t>
            </a:r>
          </a:p>
        </p:txBody>
      </p:sp>
      <p:sp>
        <p:nvSpPr>
          <p:cNvPr id="5" name="Slide Number Placeholder 4"/>
          <p:cNvSpPr>
            <a:spLocks noGrp="1"/>
          </p:cNvSpPr>
          <p:nvPr>
            <p:ph type="sldNum" sz="quarter" idx="11"/>
          </p:nvPr>
        </p:nvSpPr>
        <p:spPr>
          <a:xfrm>
            <a:off x="7162800" y="6191250"/>
            <a:ext cx="1295400" cy="457200"/>
          </a:xfrm>
        </p:spPr>
        <p:txBody>
          <a:bodyPr/>
          <a:lstStyle/>
          <a:p>
            <a:pPr>
              <a:defRPr/>
            </a:pPr>
            <a:fld id="{DAFF6522-D39A-4EFB-9FD2-0F43165FD2EE}" type="slidenum">
              <a:rPr lang="en-US" smtClean="0"/>
              <a:pPr>
                <a:defRPr/>
              </a:pPr>
              <a:t>8</a:t>
            </a:fld>
            <a:endParaRPr lang="en-US" dirty="0"/>
          </a:p>
        </p:txBody>
      </p:sp>
    </p:spTree>
    <p:extLst>
      <p:ext uri="{BB962C8B-B14F-4D97-AF65-F5344CB8AC3E}">
        <p14:creationId xmlns:p14="http://schemas.microsoft.com/office/powerpoint/2010/main" val="96699626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667000"/>
            <a:ext cx="8001000" cy="838200"/>
          </a:xfrm>
        </p:spPr>
        <p:txBody>
          <a:bodyPr>
            <a:normAutofit lnSpcReduction="10000"/>
          </a:bodyPr>
          <a:lstStyle/>
          <a:p>
            <a:pPr algn="ctr"/>
            <a:r>
              <a:rPr lang="en-US" sz="5000" dirty="0">
                <a:solidFill>
                  <a:schemeClr val="tx1"/>
                </a:solidFill>
                <a:latin typeface="Arial Black" panose="020B0A04020102020204" pitchFamily="34" charset="0"/>
              </a:rPr>
              <a:t>This Is an Experiment!</a:t>
            </a:r>
          </a:p>
        </p:txBody>
      </p:sp>
    </p:spTree>
    <p:extLst>
      <p:ext uri="{BB962C8B-B14F-4D97-AF65-F5344CB8AC3E}">
        <p14:creationId xmlns:p14="http://schemas.microsoft.com/office/powerpoint/2010/main" val="507167249"/>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NPWI" val="98"/>
</p:tagLst>
</file>

<file path=ppt/tags/tag2.xml><?xml version="1.0" encoding="utf-8"?>
<p:tagLst xmlns:a="http://schemas.openxmlformats.org/drawingml/2006/main" xmlns:r="http://schemas.openxmlformats.org/officeDocument/2006/relationships" xmlns:p="http://schemas.openxmlformats.org/presentationml/2006/main">
  <p:tag name="SWI" val="1"/>
  <p:tag name="NBP" val="1"/>
  <p:tag name="BSN" val="1"/>
  <p:tag name="SVT" val="TRUE"/>
  <p:tag name="CVB" val="1"/>
  <p:tag name="SPT" val="FALSE"/>
  <p:tag name="CII" val="1"/>
</p:tagLst>
</file>

<file path=ppt/tags/tag3.xml><?xml version="1.0" encoding="utf-8"?>
<p:tagLst xmlns:a="http://schemas.openxmlformats.org/drawingml/2006/main" xmlns:r="http://schemas.openxmlformats.org/officeDocument/2006/relationships" xmlns:p="http://schemas.openxmlformats.org/presentationml/2006/main">
  <p:tag name="DUMMACSH" val="TRUE"/>
</p:tagLst>
</file>

<file path=ppt/tags/tag4.xml><?xml version="1.0" encoding="utf-8"?>
<p:tagLst xmlns:a="http://schemas.openxmlformats.org/drawingml/2006/main" xmlns:r="http://schemas.openxmlformats.org/officeDocument/2006/relationships" xmlns:p="http://schemas.openxmlformats.org/presentationml/2006/main">
  <p:tag name="SWI" val="56"/>
  <p:tag name="NBP" val="1"/>
  <p:tag name="BSN" val="56"/>
  <p:tag name="SVT" val="TRUE"/>
  <p:tag name="CVB" val="56"/>
  <p:tag name="SPT" val="FALSE"/>
  <p:tag name="CII" val="56"/>
</p:tagLst>
</file>

<file path=ppt/tags/tag5.xml><?xml version="1.0" encoding="utf-8"?>
<p:tagLst xmlns:a="http://schemas.openxmlformats.org/drawingml/2006/main" xmlns:r="http://schemas.openxmlformats.org/officeDocument/2006/relationships" xmlns:p="http://schemas.openxmlformats.org/presentationml/2006/main">
  <p:tag name="DUMMACSH" val="TRUE"/>
</p:tagLst>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27161</TotalTime>
  <Words>8079</Words>
  <Application>Microsoft Office PowerPoint</Application>
  <PresentationFormat>On-screen Show (4:3)</PresentationFormat>
  <Paragraphs>867</Paragraphs>
  <Slides>77</Slides>
  <Notes>48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77</vt:i4>
      </vt:variant>
    </vt:vector>
  </HeadingPairs>
  <TitlesOfParts>
    <vt:vector size="83" baseType="lpstr">
      <vt:lpstr>Arial</vt:lpstr>
      <vt:lpstr>Arial Black</vt:lpstr>
      <vt:lpstr>Tahoma</vt:lpstr>
      <vt:lpstr>Times New Roman</vt:lpstr>
      <vt:lpstr>Wingdings</vt:lpstr>
      <vt:lpstr>Blends</vt:lpstr>
      <vt:lpstr>Virtual Residency Introductory/Intermediate/Advanced Workshop: Overview</vt:lpstr>
      <vt:lpstr>Workshop Webpage &amp; E-mail</vt:lpstr>
      <vt:lpstr>Zoom Videoconferencing</vt:lpstr>
      <vt:lpstr>Zoom: Video+Audio</vt:lpstr>
      <vt:lpstr>Phone: Audio Only, USA</vt:lpstr>
      <vt:lpstr>Phone: Audio Only, Non-USA</vt:lpstr>
      <vt:lpstr>Zoom: Camera Off, Mic Muted</vt:lpstr>
      <vt:lpstr>Outline</vt:lpstr>
      <vt:lpstr>PowerPoint Presentation</vt:lpstr>
      <vt:lpstr>This is an Experiment!</vt:lpstr>
      <vt:lpstr>Only You …</vt:lpstr>
      <vt:lpstr>This Is So New, We Don’t Know How to Teach It</vt:lpstr>
      <vt:lpstr>PowerPoint Presentation</vt:lpstr>
      <vt:lpstr>What is a CI Facilitator?</vt:lpstr>
      <vt:lpstr>The Five Facings</vt:lpstr>
      <vt:lpstr>What is a CI Facilitator NOT?</vt:lpstr>
      <vt:lpstr>What Do CI Facilitators Do? #1</vt:lpstr>
      <vt:lpstr>What Do CI Facilitators Do? #2</vt:lpstr>
      <vt:lpstr>What Do CI Facilitators Do? #3</vt:lpstr>
      <vt:lpstr>CI Facilitators: What Qualities?</vt:lpstr>
      <vt:lpstr>Who Cares About CI Facilitators? #1</vt:lpstr>
      <vt:lpstr>Who Cares About CI Facilitators? #2</vt:lpstr>
      <vt:lpstr>Growth in CI Facilitators</vt:lpstr>
      <vt:lpstr>PowerPoint Presentation</vt:lpstr>
      <vt:lpstr>A Little Background</vt:lpstr>
      <vt:lpstr>OU’s Piece</vt:lpstr>
      <vt:lpstr>Ah, if only ….</vt:lpstr>
      <vt:lpstr>PowerPoint Presentation</vt:lpstr>
      <vt:lpstr>And then …</vt:lpstr>
      <vt:lpstr>So …</vt:lpstr>
      <vt:lpstr>Objectives</vt:lpstr>
      <vt:lpstr>Success!</vt:lpstr>
      <vt:lpstr>Even More Success!</vt:lpstr>
      <vt:lpstr>Why Enterprise IT Approaches to Training Won’t Work for CI Professionals</vt:lpstr>
      <vt:lpstr>Enterprise IT Training Won’t Work</vt:lpstr>
      <vt:lpstr>PowerPoint Presentation</vt:lpstr>
      <vt:lpstr>Virtual Residency: What?</vt:lpstr>
      <vt:lpstr>Virtual Residency: How?</vt:lpstr>
      <vt:lpstr>Virtual Residency: Why?</vt:lpstr>
      <vt:lpstr>Virtual Residency: Who?</vt:lpstr>
      <vt:lpstr>Virtual Residency: Who’s Here?</vt:lpstr>
      <vt:lpstr>Why is Helping Researchers Hard?</vt:lpstr>
      <vt:lpstr>More Institutions Have On-Premise CI</vt:lpstr>
      <vt:lpstr>Most Institutions Have Virtual Residents #1</vt:lpstr>
      <vt:lpstr>Most Institutions Have Virtual Residents #2</vt:lpstr>
      <vt:lpstr>Virtual Residency Evaluation</vt:lpstr>
      <vt:lpstr>Workshop 2020 Demographics</vt:lpstr>
      <vt:lpstr>Does the Virtual Residency Work? #1</vt:lpstr>
      <vt:lpstr>Does the Virtual Residency Work? #2</vt:lpstr>
      <vt:lpstr>The CI Professional Ecosystem</vt:lpstr>
      <vt:lpstr>PowerPoint Presentation</vt:lpstr>
      <vt:lpstr>2021 Intmd/Adv Workshop Agenda</vt:lpstr>
      <vt:lpstr>2021 Intmd/Adv Workshop Agenda</vt:lpstr>
      <vt:lpstr>2021 Intmd/Adv Workshop Agenda</vt:lpstr>
      <vt:lpstr>Agenda</vt:lpstr>
      <vt:lpstr>78 Presenters from 59 Institutions #1</vt:lpstr>
      <vt:lpstr>78 Presenters from 59 Institutions #2</vt:lpstr>
      <vt:lpstr>78 Presenters from 59 Institutions #3</vt:lpstr>
      <vt:lpstr>How Did We Pick These Topics?</vt:lpstr>
      <vt:lpstr>How Did We Pick the Panelists?</vt:lpstr>
      <vt:lpstr>Why Are Most Sessions Panels?</vt:lpstr>
      <vt:lpstr>What Are We Here to Accomplish?</vt:lpstr>
      <vt:lpstr>What Aren’t, and Are, We Trying to Do?</vt:lpstr>
      <vt:lpstr>What’s Our Hidden Secret Agenda?</vt:lpstr>
      <vt:lpstr>PowerPoint Presentation</vt:lpstr>
      <vt:lpstr>Why Be an Institutional CI Leader?</vt:lpstr>
      <vt:lpstr>Why Be a National CI Leader?</vt:lpstr>
      <vt:lpstr>The CI Professional Ecosystem</vt:lpstr>
      <vt:lpstr>Imposter Syndrome?</vt:lpstr>
      <vt:lpstr>Ways You Can Make Your Mark</vt:lpstr>
      <vt:lpstr>Ways You Can Make Your Mark</vt:lpstr>
      <vt:lpstr>A Growing Need, a Growing Breed</vt:lpstr>
      <vt:lpstr>Get Ready to Be in Charge</vt:lpstr>
      <vt:lpstr>Why This is the Best Job Ever</vt:lpstr>
      <vt:lpstr>Bibliography</vt:lpstr>
      <vt:lpstr>Acknowledgements</vt:lpstr>
      <vt:lpstr>Thanks for your attention!   Questions? hneeman@ou.edu</vt:lpstr>
    </vt:vector>
  </TitlesOfParts>
  <Company>University of Oklahoma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Residency 2019: Workshop Overview</dc:title>
  <dc:creator>Henry Neeman</dc:creator>
  <cp:lastModifiedBy>Neeman, Henry J.</cp:lastModifiedBy>
  <cp:revision>808</cp:revision>
  <cp:lastPrinted>1601-01-01T00:00:00Z</cp:lastPrinted>
  <dcterms:created xsi:type="dcterms:W3CDTF">2001-08-18T12:37:15Z</dcterms:created>
  <dcterms:modified xsi:type="dcterms:W3CDTF">2021-06-07T13:44:00Z</dcterms:modified>
</cp:coreProperties>
</file>