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6" r:id="rId4"/>
    <p:sldMasterId id="2147483687" r:id="rId5"/>
    <p:sldMasterId id="2147483688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y="5143500" cx="9144000"/>
  <p:notesSz cx="6858000" cy="9144000"/>
  <p:embeddedFontLst>
    <p:embeddedFont>
      <p:font typeface="Roboto"/>
      <p:regular r:id="rId23"/>
      <p:bold r:id="rId24"/>
      <p:italic r:id="rId25"/>
      <p:boldItalic r:id="rId26"/>
    </p:embeddedFont>
    <p:embeddedFont>
      <p:font typeface="Nunito"/>
      <p:regular r:id="rId27"/>
      <p:bold r:id="rId28"/>
      <p:italic r:id="rId29"/>
      <p:boldItalic r:id="rId30"/>
    </p:embeddedFont>
    <p:embeddedFont>
      <p:font typeface="Maven Pro"/>
      <p:regular r:id="rId31"/>
      <p:bold r:id="rId32"/>
    </p:embeddedFont>
    <p:embeddedFont>
      <p:font typeface="Merriweather"/>
      <p:regular r:id="rId33"/>
      <p:bold r:id="rId34"/>
      <p:italic r:id="rId35"/>
      <p:boldItalic r:id="rId36"/>
    </p:embeddedFont>
    <p:embeddedFont>
      <p:font typeface="Source Sans Pro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SourceSansPro-boldItalic.fntdata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28" Type="http://schemas.openxmlformats.org/officeDocument/2006/relationships/font" Target="fonts/Nunito-bold.fntdata"/><Relationship Id="rId27" Type="http://schemas.openxmlformats.org/officeDocument/2006/relationships/font" Target="fonts/Nunito-regular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Nunito-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MavenPro-regular.fntdata"/><Relationship Id="rId30" Type="http://schemas.openxmlformats.org/officeDocument/2006/relationships/font" Target="fonts/Nunito-boldItalic.fntdata"/><Relationship Id="rId11" Type="http://schemas.openxmlformats.org/officeDocument/2006/relationships/slide" Target="slides/slide4.xml"/><Relationship Id="rId33" Type="http://schemas.openxmlformats.org/officeDocument/2006/relationships/font" Target="fonts/Merriweather-regular.fntdata"/><Relationship Id="rId10" Type="http://schemas.openxmlformats.org/officeDocument/2006/relationships/slide" Target="slides/slide3.xml"/><Relationship Id="rId32" Type="http://schemas.openxmlformats.org/officeDocument/2006/relationships/font" Target="fonts/MavenPro-bold.fntdata"/><Relationship Id="rId13" Type="http://schemas.openxmlformats.org/officeDocument/2006/relationships/slide" Target="slides/slide6.xml"/><Relationship Id="rId35" Type="http://schemas.openxmlformats.org/officeDocument/2006/relationships/font" Target="fonts/Merriweather-italic.fntdata"/><Relationship Id="rId12" Type="http://schemas.openxmlformats.org/officeDocument/2006/relationships/slide" Target="slides/slide5.xml"/><Relationship Id="rId34" Type="http://schemas.openxmlformats.org/officeDocument/2006/relationships/font" Target="fonts/Merriweather-bold.fntdata"/><Relationship Id="rId15" Type="http://schemas.openxmlformats.org/officeDocument/2006/relationships/slide" Target="slides/slide8.xml"/><Relationship Id="rId37" Type="http://schemas.openxmlformats.org/officeDocument/2006/relationships/font" Target="fonts/SourceSansPro-regular.fntdata"/><Relationship Id="rId14" Type="http://schemas.openxmlformats.org/officeDocument/2006/relationships/slide" Target="slides/slide7.xml"/><Relationship Id="rId36" Type="http://schemas.openxmlformats.org/officeDocument/2006/relationships/font" Target="fonts/Merriweather-boldItalic.fntdata"/><Relationship Id="rId17" Type="http://schemas.openxmlformats.org/officeDocument/2006/relationships/slide" Target="slides/slide10.xml"/><Relationship Id="rId39" Type="http://schemas.openxmlformats.org/officeDocument/2006/relationships/font" Target="fonts/SourceSansPro-italic.fntdata"/><Relationship Id="rId16" Type="http://schemas.openxmlformats.org/officeDocument/2006/relationships/slide" Target="slides/slide9.xml"/><Relationship Id="rId38" Type="http://schemas.openxmlformats.org/officeDocument/2006/relationships/font" Target="fonts/SourceSansPro-bold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olbrydi.github.io/cyberambassadors/" TargetMode="External"/><Relationship Id="rId3" Type="http://schemas.openxmlformats.org/officeDocument/2006/relationships/hyperlink" Target="https://colbrydi.github.io/cyberambassadors/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5ab1a3a8b8_2_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5ab1a3a8b8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NOTE: this is an animated slide. </a:t>
            </a:r>
            <a:r>
              <a:rPr lang="en"/>
              <a:t>When the final animation has been triggered, </a:t>
            </a:r>
            <a:r>
              <a:rPr b="1" lang="en" u="sng"/>
              <a:t>a small black square appears in the bottom right corner.</a:t>
            </a:r>
            <a:r>
              <a:rPr lang="en"/>
              <a:t> This is your signal that the next transition will move to a new slide.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>
                <a:highlight>
                  <a:srgbClr val="FFFF00"/>
                </a:highlight>
              </a:rPr>
              <a:t>Update this slide with your information, the hosts, etc.</a:t>
            </a: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de9acabb27_1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gde9acabb27_1_1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de9acabb27_1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gde9acabb27_1_1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de9acabb27_1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gde9acabb27_1_16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de8f9f3747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de8f9f3747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de9acabb27_6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de9acabb27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Always -  Action items and follow up!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e0424f134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e0424f134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defaa9673b_1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defaa9673b_1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The CyberAmbassadors project was funded by the National Science Foundation (NSF) as a CyberInfrastructure (CI) training grant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The goal of the project was to develop professional skills training for CI Professionals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The focus of the curriculum is on developing communications, teamwork and leadership skills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The overarching goal is to help prepare CI Professionals to contribute to interdisciplinary research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A team at Michigan State University developed and tested the curriculum materials provided here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Updates about the CyberAmbassadors project can be found online:</a:t>
            </a:r>
            <a:r>
              <a:rPr lang="en">
                <a:uFill>
                  <a:noFill/>
                </a:uFill>
                <a:hlinkClick r:id="rId2"/>
              </a:rPr>
              <a:t>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https://colbrydi.github.io/cyberambassadors/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de8f9f3747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de8f9f3747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5d440aa0e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5d440aa0e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NOTE: </a:t>
            </a:r>
            <a:r>
              <a:rPr lang="en"/>
              <a:t>you may need to edit this slide if you are not covering all of these First Contact scenarios (networking, teams, consulting) and/or if you are covering multiple topics in one training and want to leave the evaluation for the very end.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Our agenda for this session starts with an introduction to and definition of what we mean by “First Contact”.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We will look at several different First Contact scenarios in more detail (networking, teams, consulting)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At the end, you will have an opportunity to reflect on what you learn today, and to provide feedback to help us improve future trainings.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5ab1a3a8b8_0_14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5ab1a3a8b8_0_14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Have the participants brainstorm questions. Maybe get someone to write answers on the board.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597dd7273b_0_2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597dd7273b_0_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de8f9f3747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de8f9f374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597dd7273b_0_2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597dd7273b_0_2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de8f9f374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de8f9f374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3"/>
          <p:cNvSpPr txBox="1"/>
          <p:nvPr>
            <p:ph type="title"/>
          </p:nvPr>
        </p:nvSpPr>
        <p:spPr>
          <a:xfrm>
            <a:off x="1028701" y="514352"/>
            <a:ext cx="7200900" cy="1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5" name="Google Shape;275;p13"/>
          <p:cNvSpPr txBox="1"/>
          <p:nvPr>
            <p:ph idx="1" type="body"/>
          </p:nvPr>
        </p:nvSpPr>
        <p:spPr>
          <a:xfrm>
            <a:off x="1028701" y="1714500"/>
            <a:ext cx="7200900" cy="26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4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/>
            </a:lvl1pPr>
            <a:lvl2pPr indent="-342900" lvl="1" marL="914400" rtl="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/>
            </a:lvl2pPr>
            <a:lvl3pPr indent="-342900" lvl="2" marL="1371600" rtl="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indent="-342900" lvl="3" marL="1828800" rtl="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/>
            </a:lvl4pPr>
            <a:lvl5pPr indent="-342900" lvl="4" marL="2286000" rtl="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/>
            </a:lvl5pPr>
            <a:lvl6pPr indent="-342900" lvl="5" marL="2743200" rtl="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276" name="Google Shape;276;p13"/>
          <p:cNvSpPr txBox="1"/>
          <p:nvPr>
            <p:ph idx="10" type="dt"/>
          </p:nvPr>
        </p:nvSpPr>
        <p:spPr>
          <a:xfrm>
            <a:off x="1042988" y="4840041"/>
            <a:ext cx="9033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" name="Google Shape;277;p13"/>
          <p:cNvSpPr txBox="1"/>
          <p:nvPr>
            <p:ph idx="11" type="ftr"/>
          </p:nvPr>
        </p:nvSpPr>
        <p:spPr>
          <a:xfrm>
            <a:off x="2170175" y="4840041"/>
            <a:ext cx="47106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" name="Google Shape;278;p13"/>
          <p:cNvSpPr txBox="1"/>
          <p:nvPr>
            <p:ph idx="12" type="sldNum"/>
          </p:nvPr>
        </p:nvSpPr>
        <p:spPr>
          <a:xfrm>
            <a:off x="7104553" y="4840041"/>
            <a:ext cx="11973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5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5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8" name="Google Shape;288;p15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289" name="Google Shape;289;p15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5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5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2" name="Google Shape;292;p15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293" name="Google Shape;293;p15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5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5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6" name="Google Shape;296;p15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97" name="Google Shape;297;p1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1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0" name="Google Shape;300;p15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301" name="Google Shape;301;p1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1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1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4" name="Google Shape;304;p15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05" name="Google Shape;305;p1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1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8" name="Google Shape;308;p15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09" name="Google Shape;309;p15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10" name="Google Shape;310;p1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6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3" name="Google Shape;313;p16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314" name="Google Shape;314;p1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16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16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7" name="Google Shape;317;p16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318" name="Google Shape;318;p1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16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16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1" name="Google Shape;321;p16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22" name="Google Shape;322;p1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1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1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1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28" name="Google Shape;328;p17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29" name="Google Shape;329;p1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8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18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1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1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35" name="Google Shape;335;p18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36" name="Google Shape;336;p18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37" name="Google Shape;337;p1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1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1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1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43" name="Google Shape;343;p1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2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2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20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49" name="Google Shape;349;p20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50" name="Google Shape;350;p2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1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21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4" name="Google Shape;354;p21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355" name="Google Shape;355;p21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21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21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8" name="Google Shape;358;p21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9" name="Google Shape;359;p21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360" name="Google Shape;360;p2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2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2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3" name="Google Shape;363;p21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364" name="Google Shape;364;p2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2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2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7" name="Google Shape;367;p21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68" name="Google Shape;368;p2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2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22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22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74" name="Google Shape;374;p22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75" name="Google Shape;375;p22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76" name="Google Shape;376;p2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3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23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23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23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382" name="Google Shape;382;p2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4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85" name="Google Shape;385;p24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386" name="Google Shape;386;p2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2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2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9" name="Google Shape;389;p24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390" name="Google Shape;390;p2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2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2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3" name="Google Shape;393;p24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94" name="Google Shape;394;p24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5" name="Google Shape;395;p2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>
  <p:cSld name="SECTION_HEADER_1">
    <p:bg>
      <p:bgPr>
        <a:solidFill>
          <a:schemeClr val="dk2"/>
        </a:solidFill>
      </p:bgPr>
    </p:bg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6"/>
          <p:cNvSpPr txBox="1"/>
          <p:nvPr>
            <p:ph type="title"/>
          </p:nvPr>
        </p:nvSpPr>
        <p:spPr>
          <a:xfrm>
            <a:off x="573769" y="976023"/>
            <a:ext cx="72096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500"/>
              <a:buFont typeface="Source Sans Pro"/>
              <a:buNone/>
              <a:defRPr sz="4500" cap="none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0" name="Google Shape;400;p26"/>
          <p:cNvSpPr txBox="1"/>
          <p:nvPr>
            <p:ph idx="1" type="body"/>
          </p:nvPr>
        </p:nvSpPr>
        <p:spPr>
          <a:xfrm>
            <a:off x="573769" y="3162248"/>
            <a:ext cx="720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50"/>
              <a:buNone/>
              <a:defRPr sz="135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1125">
                <a:solidFill>
                  <a:schemeClr val="lt1"/>
                </a:solidFill>
              </a:defRPr>
            </a:lvl2pPr>
            <a:lvl3pPr indent="-228600" lvl="2" marL="1371600" rtl="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13"/>
              <a:buNone/>
              <a:defRPr sz="1013">
                <a:solidFill>
                  <a:schemeClr val="lt1"/>
                </a:solidFill>
              </a:defRPr>
            </a:lvl3pPr>
            <a:lvl4pPr indent="-228600" lvl="3" marL="1828800" rtl="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4pPr>
            <a:lvl5pPr indent="-228600" lvl="4" marL="2286000" rtl="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5pPr>
            <a:lvl6pPr indent="-228600" lvl="5" marL="2743200" rtl="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6pPr>
            <a:lvl7pPr indent="-228600" lvl="6" marL="3200400" rtl="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7pPr>
            <a:lvl8pPr indent="-228600" lvl="7" marL="3657600" rtl="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8pPr>
            <a:lvl9pPr indent="-228600" lvl="8" marL="4114800" rtl="0" algn="l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1" name="Google Shape;401;p26"/>
          <p:cNvSpPr txBox="1"/>
          <p:nvPr>
            <p:ph idx="10" type="dt"/>
          </p:nvPr>
        </p:nvSpPr>
        <p:spPr>
          <a:xfrm>
            <a:off x="554183" y="4840041"/>
            <a:ext cx="12168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2" name="Google Shape;402;p26"/>
          <p:cNvSpPr txBox="1"/>
          <p:nvPr>
            <p:ph idx="11" type="ftr"/>
          </p:nvPr>
        </p:nvSpPr>
        <p:spPr>
          <a:xfrm>
            <a:off x="1938236" y="4840041"/>
            <a:ext cx="52674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3" name="Google Shape;403;p26"/>
          <p:cNvSpPr txBox="1"/>
          <p:nvPr>
            <p:ph idx="12" type="sldNum"/>
          </p:nvPr>
        </p:nvSpPr>
        <p:spPr>
          <a:xfrm>
            <a:off x="7373014" y="4840041"/>
            <a:ext cx="11973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0" i="0" sz="75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rtl="0" algn="r">
              <a:spcBef>
                <a:spcPts val="0"/>
              </a:spcBef>
              <a:buNone/>
              <a:defRPr b="0" i="0" sz="75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rtl="0" algn="r">
              <a:spcBef>
                <a:spcPts val="0"/>
              </a:spcBef>
              <a:buNone/>
              <a:defRPr b="0" i="0" sz="75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rtl="0" algn="r">
              <a:spcBef>
                <a:spcPts val="0"/>
              </a:spcBef>
              <a:buNone/>
              <a:defRPr b="0" i="0" sz="75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rtl="0" algn="r">
              <a:spcBef>
                <a:spcPts val="0"/>
              </a:spcBef>
              <a:buNone/>
              <a:defRPr b="0" i="0" sz="75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rtl="0" algn="r">
              <a:spcBef>
                <a:spcPts val="0"/>
              </a:spcBef>
              <a:buNone/>
              <a:defRPr b="0" i="0" sz="75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rtl="0" algn="r">
              <a:spcBef>
                <a:spcPts val="0"/>
              </a:spcBef>
              <a:buNone/>
              <a:defRPr b="0" i="0" sz="75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rtl="0" algn="r">
              <a:spcBef>
                <a:spcPts val="0"/>
              </a:spcBef>
              <a:buNone/>
              <a:defRPr b="0" i="0" sz="75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rtl="0" algn="r">
              <a:spcBef>
                <a:spcPts val="0"/>
              </a:spcBef>
              <a:buNone/>
              <a:defRPr b="0" i="0" sz="75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4" name="Google Shape;404;p26"/>
          <p:cNvSpPr/>
          <p:nvPr/>
        </p:nvSpPr>
        <p:spPr>
          <a:xfrm>
            <a:off x="6113973" y="1264239"/>
            <a:ext cx="2456262" cy="3306366"/>
          </a:xfrm>
          <a:custGeom>
            <a:rect b="b" l="l" r="r" t="t"/>
            <a:pathLst>
              <a:path extrusionOk="0" h="5554" w="4125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405" name="Google Shape;405;p26" title="Crop Mark"/>
          <p:cNvSpPr/>
          <p:nvPr/>
        </p:nvSpPr>
        <p:spPr>
          <a:xfrm>
            <a:off x="6113973" y="1264239"/>
            <a:ext cx="2456262" cy="3306366"/>
          </a:xfrm>
          <a:custGeom>
            <a:rect b="b" l="l" r="r" t="t"/>
            <a:pathLst>
              <a:path extrusionOk="0" h="5554" w="4125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7"/>
          <p:cNvSpPr txBox="1"/>
          <p:nvPr>
            <p:ph type="title"/>
          </p:nvPr>
        </p:nvSpPr>
        <p:spPr>
          <a:xfrm>
            <a:off x="1028701" y="514352"/>
            <a:ext cx="7200900" cy="1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Source Sans Pro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8" name="Google Shape;408;p27"/>
          <p:cNvSpPr txBox="1"/>
          <p:nvPr>
            <p:ph idx="1" type="body"/>
          </p:nvPr>
        </p:nvSpPr>
        <p:spPr>
          <a:xfrm>
            <a:off x="1028700" y="1755173"/>
            <a:ext cx="33357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0" sz="18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125"/>
              <a:buNone/>
              <a:defRPr b="1" sz="1125"/>
            </a:lvl2pPr>
            <a:lvl3pPr indent="-228600" lvl="2" marL="1371600" rtl="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013"/>
              <a:buNone/>
              <a:defRPr b="1" sz="1013"/>
            </a:lvl3pPr>
            <a:lvl4pPr indent="-228600" lvl="3" marL="1828800" rtl="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b="1" sz="900"/>
            </a:lvl4pPr>
            <a:lvl5pPr indent="-228600" lvl="4" marL="2286000" rtl="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b="1" sz="900"/>
            </a:lvl5pPr>
            <a:lvl6pPr indent="-228600" lvl="5" marL="2743200" rtl="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b="1" sz="900"/>
            </a:lvl6pPr>
            <a:lvl7pPr indent="-228600" lvl="6" marL="3200400" rtl="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b="1" sz="900"/>
            </a:lvl7pPr>
            <a:lvl8pPr indent="-228600" lvl="7" marL="3657600" rtl="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b="1" sz="900"/>
            </a:lvl8pPr>
            <a:lvl9pPr indent="-228600" lvl="8" marL="4114800" rtl="0" algn="l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Clr>
                <a:schemeClr val="dk2"/>
              </a:buClr>
              <a:buSzPts val="900"/>
              <a:buNone/>
              <a:defRPr b="1" sz="900"/>
            </a:lvl9pPr>
          </a:lstStyle>
          <a:p/>
        </p:txBody>
      </p:sp>
      <p:sp>
        <p:nvSpPr>
          <p:cNvPr id="409" name="Google Shape;409;p27"/>
          <p:cNvSpPr txBox="1"/>
          <p:nvPr>
            <p:ph idx="2" type="body"/>
          </p:nvPr>
        </p:nvSpPr>
        <p:spPr>
          <a:xfrm>
            <a:off x="1028703" y="2478908"/>
            <a:ext cx="3335700" cy="19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3850" lvl="0" marL="457200" rtl="0" algn="l">
              <a:lnSpc>
                <a:spcPct val="94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  <a:defRPr>
                <a:solidFill>
                  <a:schemeClr val="dk2"/>
                </a:solidFill>
              </a:defRPr>
            </a:lvl1pPr>
            <a:lvl2pPr indent="-323850" lvl="1" marL="914400" rtl="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500"/>
              <a:buChar char="○"/>
              <a:defRPr>
                <a:solidFill>
                  <a:schemeClr val="dk2"/>
                </a:solidFill>
              </a:defRPr>
            </a:lvl2pPr>
            <a:lvl3pPr indent="-314325" lvl="2" marL="1371600" rtl="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350"/>
              <a:buChar char="■"/>
              <a:defRPr>
                <a:solidFill>
                  <a:schemeClr val="dk2"/>
                </a:solidFill>
              </a:defRPr>
            </a:lvl3pPr>
            <a:lvl4pPr indent="-314325" lvl="3" marL="1828800" rtl="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350"/>
              <a:buChar char="●"/>
              <a:defRPr>
                <a:solidFill>
                  <a:schemeClr val="dk2"/>
                </a:solidFill>
              </a:defRPr>
            </a:lvl4pPr>
            <a:lvl5pPr indent="-304800" lvl="4" marL="2286000" rtl="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5pPr>
            <a:lvl6pPr indent="-342900" lvl="5" marL="2743200" rtl="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410" name="Google Shape;410;p27"/>
          <p:cNvSpPr txBox="1"/>
          <p:nvPr>
            <p:ph idx="3" type="body"/>
          </p:nvPr>
        </p:nvSpPr>
        <p:spPr>
          <a:xfrm>
            <a:off x="4893760" y="1762316"/>
            <a:ext cx="33357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0" sz="18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125"/>
              <a:buNone/>
              <a:defRPr b="1" sz="1125"/>
            </a:lvl2pPr>
            <a:lvl3pPr indent="-228600" lvl="2" marL="1371600" rtl="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013"/>
              <a:buNone/>
              <a:defRPr b="1" sz="1013"/>
            </a:lvl3pPr>
            <a:lvl4pPr indent="-228600" lvl="3" marL="1828800" rtl="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b="1" sz="900"/>
            </a:lvl4pPr>
            <a:lvl5pPr indent="-228600" lvl="4" marL="2286000" rtl="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b="1" sz="900"/>
            </a:lvl5pPr>
            <a:lvl6pPr indent="-228600" lvl="5" marL="2743200" rtl="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b="1" sz="900"/>
            </a:lvl6pPr>
            <a:lvl7pPr indent="-228600" lvl="6" marL="3200400" rtl="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b="1" sz="900"/>
            </a:lvl7pPr>
            <a:lvl8pPr indent="-228600" lvl="7" marL="3657600" rtl="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b="1" sz="900"/>
            </a:lvl8pPr>
            <a:lvl9pPr indent="-228600" lvl="8" marL="4114800" rtl="0" algn="l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Clr>
                <a:schemeClr val="dk2"/>
              </a:buClr>
              <a:buSzPts val="900"/>
              <a:buNone/>
              <a:defRPr b="1" sz="900"/>
            </a:lvl9pPr>
          </a:lstStyle>
          <a:p/>
        </p:txBody>
      </p:sp>
      <p:sp>
        <p:nvSpPr>
          <p:cNvPr id="411" name="Google Shape;411;p27"/>
          <p:cNvSpPr txBox="1"/>
          <p:nvPr>
            <p:ph idx="4" type="body"/>
          </p:nvPr>
        </p:nvSpPr>
        <p:spPr>
          <a:xfrm>
            <a:off x="4893760" y="2478908"/>
            <a:ext cx="3335700" cy="19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3850" lvl="0" marL="457200" rtl="0" algn="l">
              <a:lnSpc>
                <a:spcPct val="94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  <a:defRPr>
                <a:solidFill>
                  <a:schemeClr val="dk2"/>
                </a:solidFill>
              </a:defRPr>
            </a:lvl1pPr>
            <a:lvl2pPr indent="-323850" lvl="1" marL="914400" rtl="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500"/>
              <a:buChar char="○"/>
              <a:defRPr>
                <a:solidFill>
                  <a:schemeClr val="dk2"/>
                </a:solidFill>
              </a:defRPr>
            </a:lvl2pPr>
            <a:lvl3pPr indent="-314325" lvl="2" marL="1371600" rtl="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350"/>
              <a:buChar char="■"/>
              <a:defRPr>
                <a:solidFill>
                  <a:schemeClr val="dk2"/>
                </a:solidFill>
              </a:defRPr>
            </a:lvl3pPr>
            <a:lvl4pPr indent="-314325" lvl="3" marL="1828800" rtl="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350"/>
              <a:buChar char="●"/>
              <a:defRPr>
                <a:solidFill>
                  <a:schemeClr val="dk2"/>
                </a:solidFill>
              </a:defRPr>
            </a:lvl4pPr>
            <a:lvl5pPr indent="-304800" lvl="4" marL="2286000" rtl="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5pPr>
            <a:lvl6pPr indent="-342900" lvl="5" marL="2743200" rtl="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412" name="Google Shape;412;p27"/>
          <p:cNvSpPr txBox="1"/>
          <p:nvPr>
            <p:ph idx="10" type="dt"/>
          </p:nvPr>
        </p:nvSpPr>
        <p:spPr>
          <a:xfrm>
            <a:off x="1042988" y="4840041"/>
            <a:ext cx="9033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3" name="Google Shape;413;p27"/>
          <p:cNvSpPr txBox="1"/>
          <p:nvPr>
            <p:ph idx="11" type="ftr"/>
          </p:nvPr>
        </p:nvSpPr>
        <p:spPr>
          <a:xfrm>
            <a:off x="2170175" y="4840041"/>
            <a:ext cx="47106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4" name="Google Shape;414;p27"/>
          <p:cNvSpPr txBox="1"/>
          <p:nvPr>
            <p:ph idx="12" type="sldNum"/>
          </p:nvPr>
        </p:nvSpPr>
        <p:spPr>
          <a:xfrm>
            <a:off x="7104553" y="4840041"/>
            <a:ext cx="11973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8"/>
          <p:cNvSpPr txBox="1"/>
          <p:nvPr>
            <p:ph type="title"/>
          </p:nvPr>
        </p:nvSpPr>
        <p:spPr>
          <a:xfrm>
            <a:off x="1028701" y="514352"/>
            <a:ext cx="7200900" cy="1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Source Sans Pro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7" name="Google Shape;417;p28"/>
          <p:cNvSpPr txBox="1"/>
          <p:nvPr>
            <p:ph idx="1" type="body"/>
          </p:nvPr>
        </p:nvSpPr>
        <p:spPr>
          <a:xfrm>
            <a:off x="1028700" y="1714500"/>
            <a:ext cx="3335700" cy="26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3850" lvl="0" marL="457200" rtl="0" algn="l">
              <a:lnSpc>
                <a:spcPct val="94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  <a:defRPr>
                <a:solidFill>
                  <a:schemeClr val="dk2"/>
                </a:solidFill>
              </a:defRPr>
            </a:lvl1pPr>
            <a:lvl2pPr indent="-323850" lvl="1" marL="914400" rtl="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500"/>
              <a:buChar char="○"/>
              <a:defRPr>
                <a:solidFill>
                  <a:schemeClr val="dk2"/>
                </a:solidFill>
              </a:defRPr>
            </a:lvl2pPr>
            <a:lvl3pPr indent="-314325" lvl="2" marL="1371600" rtl="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350"/>
              <a:buChar char="■"/>
              <a:defRPr>
                <a:solidFill>
                  <a:schemeClr val="dk2"/>
                </a:solidFill>
              </a:defRPr>
            </a:lvl3pPr>
            <a:lvl4pPr indent="-314325" lvl="3" marL="1828800" rtl="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350"/>
              <a:buChar char="●"/>
              <a:defRPr>
                <a:solidFill>
                  <a:schemeClr val="dk2"/>
                </a:solidFill>
              </a:defRPr>
            </a:lvl4pPr>
            <a:lvl5pPr indent="-304800" lvl="4" marL="2286000" rtl="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5pPr>
            <a:lvl6pPr indent="-342900" lvl="5" marL="2743200" rtl="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418" name="Google Shape;418;p28"/>
          <p:cNvSpPr txBox="1"/>
          <p:nvPr>
            <p:ph idx="2" type="body"/>
          </p:nvPr>
        </p:nvSpPr>
        <p:spPr>
          <a:xfrm>
            <a:off x="4894052" y="1714500"/>
            <a:ext cx="3335700" cy="26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3850" lvl="0" marL="457200" rtl="0" algn="l">
              <a:lnSpc>
                <a:spcPct val="94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  <a:defRPr>
                <a:solidFill>
                  <a:schemeClr val="dk2"/>
                </a:solidFill>
              </a:defRPr>
            </a:lvl1pPr>
            <a:lvl2pPr indent="-323850" lvl="1" marL="914400" rtl="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500"/>
              <a:buChar char="○"/>
              <a:defRPr>
                <a:solidFill>
                  <a:schemeClr val="dk2"/>
                </a:solidFill>
              </a:defRPr>
            </a:lvl2pPr>
            <a:lvl3pPr indent="-314325" lvl="2" marL="1371600" rtl="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350"/>
              <a:buChar char="■"/>
              <a:defRPr>
                <a:solidFill>
                  <a:schemeClr val="dk2"/>
                </a:solidFill>
              </a:defRPr>
            </a:lvl3pPr>
            <a:lvl4pPr indent="-314325" lvl="3" marL="1828800" rtl="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350"/>
              <a:buChar char="●"/>
              <a:defRPr>
                <a:solidFill>
                  <a:schemeClr val="dk2"/>
                </a:solidFill>
              </a:defRPr>
            </a:lvl4pPr>
            <a:lvl5pPr indent="-304800" lvl="4" marL="2286000" rtl="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5pPr>
            <a:lvl6pPr indent="-342900" lvl="5" marL="2743200" rtl="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419" name="Google Shape;419;p28"/>
          <p:cNvSpPr txBox="1"/>
          <p:nvPr>
            <p:ph idx="10" type="dt"/>
          </p:nvPr>
        </p:nvSpPr>
        <p:spPr>
          <a:xfrm>
            <a:off x="1042988" y="4840041"/>
            <a:ext cx="9033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0" name="Google Shape;420;p28"/>
          <p:cNvSpPr txBox="1"/>
          <p:nvPr>
            <p:ph idx="11" type="ftr"/>
          </p:nvPr>
        </p:nvSpPr>
        <p:spPr>
          <a:xfrm>
            <a:off x="2170175" y="4840041"/>
            <a:ext cx="47106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1" name="Google Shape;421;p28"/>
          <p:cNvSpPr txBox="1"/>
          <p:nvPr>
            <p:ph idx="12" type="sldNum"/>
          </p:nvPr>
        </p:nvSpPr>
        <p:spPr>
          <a:xfrm>
            <a:off x="7104553" y="4840041"/>
            <a:ext cx="11973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9"/>
          <p:cNvSpPr txBox="1"/>
          <p:nvPr>
            <p:ph type="title"/>
          </p:nvPr>
        </p:nvSpPr>
        <p:spPr>
          <a:xfrm>
            <a:off x="1028701" y="514352"/>
            <a:ext cx="7200900" cy="1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24" name="Google Shape;424;p29"/>
          <p:cNvSpPr txBox="1"/>
          <p:nvPr>
            <p:ph idx="1" type="body"/>
          </p:nvPr>
        </p:nvSpPr>
        <p:spPr>
          <a:xfrm>
            <a:off x="1028701" y="1714500"/>
            <a:ext cx="7200900" cy="26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4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/>
            </a:lvl1pPr>
            <a:lvl2pPr indent="-342900" lvl="1" marL="914400" rtl="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/>
            </a:lvl2pPr>
            <a:lvl3pPr indent="-342900" lvl="2" marL="1371600" rtl="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indent="-342900" lvl="3" marL="1828800" rtl="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/>
            </a:lvl4pPr>
            <a:lvl5pPr indent="-342900" lvl="4" marL="2286000" rtl="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/>
            </a:lvl5pPr>
            <a:lvl6pPr indent="-342900" lvl="5" marL="2743200" rtl="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425" name="Google Shape;425;p29"/>
          <p:cNvSpPr txBox="1"/>
          <p:nvPr>
            <p:ph idx="10" type="dt"/>
          </p:nvPr>
        </p:nvSpPr>
        <p:spPr>
          <a:xfrm>
            <a:off x="1042988" y="4840041"/>
            <a:ext cx="9033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6" name="Google Shape;426;p29"/>
          <p:cNvSpPr txBox="1"/>
          <p:nvPr>
            <p:ph idx="11" type="ftr"/>
          </p:nvPr>
        </p:nvSpPr>
        <p:spPr>
          <a:xfrm>
            <a:off x="2170175" y="4840041"/>
            <a:ext cx="47106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7" name="Google Shape;427;p29"/>
          <p:cNvSpPr txBox="1"/>
          <p:nvPr>
            <p:ph idx="12" type="sldNum"/>
          </p:nvPr>
        </p:nvSpPr>
        <p:spPr>
          <a:xfrm>
            <a:off x="7104553" y="4840041"/>
            <a:ext cx="11973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1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434" name="Google Shape;434;p31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5" name="Google Shape;435;p31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36" name="Google Shape;436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2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439" name="Google Shape;439;p32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440" name="Google Shape;440;p32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41" name="Google Shape;441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3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33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445" name="Google Shape;445;p33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446" name="Google Shape;446;p33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7" name="Google Shape;447;p33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48" name="Google Shape;448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4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34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2" name="Google Shape;452;p34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53" name="Google Shape;453;p34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54" name="Google Shape;454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3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8" name="Google Shape;458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6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36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2" name="Google Shape;462;p36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63" name="Google Shape;463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7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66" name="Google Shape;466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8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38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0" name="Google Shape;470;p38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71" name="Google Shape;471;p38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2" name="Google Shape;472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39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39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476" name="Google Shape;476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40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79" name="Google Shape;479;p40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0" name="Google Shape;480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7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281" name="Google Shape;281;p14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1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430" name="Google Shape;430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31" name="Google Shape;431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hyperlink" Target="http://colbrydi.github.io/cyberambassadors" TargetMode="External"/><Relationship Id="rId5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7" name="Google Shape;487;p42"/>
          <p:cNvGrpSpPr/>
          <p:nvPr/>
        </p:nvGrpSpPr>
        <p:grpSpPr>
          <a:xfrm>
            <a:off x="6156043" y="1354807"/>
            <a:ext cx="1665300" cy="3207293"/>
            <a:chOff x="731868" y="389132"/>
            <a:chExt cx="1665300" cy="3207293"/>
          </a:xfrm>
        </p:grpSpPr>
        <p:sp>
          <p:nvSpPr>
            <p:cNvPr id="488" name="Google Shape;488;p42"/>
            <p:cNvSpPr/>
            <p:nvPr/>
          </p:nvSpPr>
          <p:spPr>
            <a:xfrm>
              <a:off x="1295575" y="756200"/>
              <a:ext cx="537900" cy="2802900"/>
            </a:xfrm>
            <a:prstGeom prst="ellipse">
              <a:avLst/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42"/>
            <p:cNvSpPr/>
            <p:nvPr/>
          </p:nvSpPr>
          <p:spPr>
            <a:xfrm rot="8100000">
              <a:off x="957821" y="650934"/>
              <a:ext cx="1213395" cy="1141695"/>
            </a:xfrm>
            <a:prstGeom prst="teardrop">
              <a:avLst>
                <a:gd fmla="val 95139" name="adj"/>
              </a:avLst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42"/>
            <p:cNvSpPr/>
            <p:nvPr/>
          </p:nvSpPr>
          <p:spPr>
            <a:xfrm rot="4334414">
              <a:off x="1102138" y="1222853"/>
              <a:ext cx="473154" cy="171209"/>
            </a:xfrm>
            <a:prstGeom prst="flowChartDecision">
              <a:avLst/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42"/>
            <p:cNvSpPr/>
            <p:nvPr/>
          </p:nvSpPr>
          <p:spPr>
            <a:xfrm flipH="1" rot="-4334414">
              <a:off x="1553988" y="1222853"/>
              <a:ext cx="473154" cy="171209"/>
            </a:xfrm>
            <a:prstGeom prst="flowChartDecision">
              <a:avLst/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42"/>
            <p:cNvSpPr/>
            <p:nvPr/>
          </p:nvSpPr>
          <p:spPr>
            <a:xfrm rot="8437841">
              <a:off x="1246702" y="1123959"/>
              <a:ext cx="635645" cy="635645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42"/>
            <p:cNvSpPr/>
            <p:nvPr/>
          </p:nvSpPr>
          <p:spPr>
            <a:xfrm>
              <a:off x="879225" y="2215525"/>
              <a:ext cx="1400100" cy="13809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4" name="Google Shape;494;p42"/>
          <p:cNvSpPr txBox="1"/>
          <p:nvPr>
            <p:ph idx="1" type="subTitle"/>
          </p:nvPr>
        </p:nvSpPr>
        <p:spPr>
          <a:xfrm>
            <a:off x="824000" y="3596300"/>
            <a:ext cx="7322100" cy="695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Facilitated by: Dirk Colbry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2021 Virtual Residency Workshop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495" name="Google Shape;495;p42"/>
          <p:cNvSpPr txBox="1"/>
          <p:nvPr>
            <p:ph type="ctrTitle"/>
          </p:nvPr>
        </p:nvSpPr>
        <p:spPr>
          <a:xfrm>
            <a:off x="824000" y="810475"/>
            <a:ext cx="48192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Intake Interviews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aka First Contact</a:t>
            </a:r>
            <a:endParaRPr sz="1300"/>
          </a:p>
        </p:txBody>
      </p:sp>
      <p:pic>
        <p:nvPicPr>
          <p:cNvPr id="496" name="Google Shape;49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1550" y="4887325"/>
            <a:ext cx="124900" cy="12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1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51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Source Sans Pro"/>
              <a:buNone/>
            </a:pPr>
            <a:r>
              <a:rPr lang="en"/>
              <a:t>Tool: Checking for Understanding</a:t>
            </a:r>
            <a:endParaRPr/>
          </a:p>
        </p:txBody>
      </p:sp>
      <p:sp>
        <p:nvSpPr>
          <p:cNvPr id="553" name="Google Shape;553;p51"/>
          <p:cNvSpPr txBox="1"/>
          <p:nvPr>
            <p:ph idx="1" type="body"/>
          </p:nvPr>
        </p:nvSpPr>
        <p:spPr>
          <a:xfrm>
            <a:off x="819150" y="1542475"/>
            <a:ext cx="54561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4261" lvl="0" marL="288036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/>
              <a:t>As the </a:t>
            </a:r>
            <a:r>
              <a:rPr lang="en" sz="1800"/>
              <a:t>speaker</a:t>
            </a:r>
            <a:r>
              <a:rPr lang="en" sz="1800"/>
              <a:t>, your goal is to be understood</a:t>
            </a:r>
            <a:endParaRPr sz="1800"/>
          </a:p>
          <a:p>
            <a:pPr indent="-314261" lvl="0" marL="288036" rtl="0" algn="l">
              <a:lnSpc>
                <a:spcPct val="94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/>
              <a:t>Check for understanding by asking questions that encourage the listener to respond</a:t>
            </a:r>
            <a:endParaRPr sz="1800"/>
          </a:p>
          <a:p>
            <a:pPr indent="-314261" lvl="1" marL="685800" rtl="0" algn="l">
              <a:lnSpc>
                <a:spcPct val="94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 sz="1800"/>
              <a:t>Example: “Whew! I just threw out a lot of information. Would you mind sharing what you think is going on so I can see if my explanation made sense?”</a:t>
            </a:r>
            <a:endParaRPr sz="1800"/>
          </a:p>
          <a:p>
            <a:pPr indent="-314261" lvl="1" marL="685800" rtl="0" algn="l">
              <a:lnSpc>
                <a:spcPct val="94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 sz="1800"/>
              <a:t>Example: “So, what questions do you have about the situation I just described?”</a:t>
            </a:r>
            <a:endParaRPr sz="1800"/>
          </a:p>
          <a:p>
            <a:pPr indent="-314261" lvl="0" marL="288036" rtl="0" algn="l">
              <a:lnSpc>
                <a:spcPct val="94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/>
              <a:t>Avoid yes/no questions (“Do you understand?”)</a:t>
            </a:r>
            <a:endParaRPr sz="1800"/>
          </a:p>
        </p:txBody>
      </p:sp>
      <p:pic>
        <p:nvPicPr>
          <p:cNvPr id="554" name="Google Shape;554;p51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86125" y="1606427"/>
            <a:ext cx="2162100" cy="283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52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Source Sans Pro"/>
              <a:buNone/>
            </a:pPr>
            <a:r>
              <a:rPr lang="en"/>
              <a:t>Tool: Paraphrasing</a:t>
            </a:r>
            <a:endParaRPr/>
          </a:p>
        </p:txBody>
      </p:sp>
      <p:sp>
        <p:nvSpPr>
          <p:cNvPr id="560" name="Google Shape;560;p52"/>
          <p:cNvSpPr txBox="1"/>
          <p:nvPr>
            <p:ph idx="1" type="body"/>
          </p:nvPr>
        </p:nvSpPr>
        <p:spPr>
          <a:xfrm>
            <a:off x="819150" y="1499675"/>
            <a:ext cx="7505700" cy="29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7086" lvl="0" marL="288036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/>
              <a:t>Use paraphrasing when you are trying to understand a complex problem</a:t>
            </a:r>
            <a:endParaRPr sz="1800"/>
          </a:p>
          <a:p>
            <a:pPr indent="-361950" lvl="1" marL="740664" rtl="0" algn="l">
              <a:lnSpc>
                <a:spcPct val="94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AutoNum type="arabicPeriod"/>
            </a:pPr>
            <a:r>
              <a:rPr lang="en" sz="1800"/>
              <a:t>Listen to the speaker carefully</a:t>
            </a:r>
            <a:endParaRPr sz="1800"/>
          </a:p>
          <a:p>
            <a:pPr indent="-361950" lvl="1" marL="740664" rtl="0" algn="l">
              <a:lnSpc>
                <a:spcPct val="94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AutoNum type="arabicPeriod"/>
            </a:pPr>
            <a:r>
              <a:rPr lang="en" sz="1800"/>
              <a:t>In your own words, state the parts of the situation you understand (avoid adding jargon!)</a:t>
            </a:r>
            <a:endParaRPr sz="1800"/>
          </a:p>
          <a:p>
            <a:pPr indent="-361950" lvl="1" marL="740664" rtl="0" algn="l">
              <a:lnSpc>
                <a:spcPct val="94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AutoNum type="arabicPeriod"/>
            </a:pPr>
            <a:r>
              <a:rPr lang="en" sz="1800"/>
              <a:t>Allow the speaker to confirm, or to clarify, your understanding</a:t>
            </a:r>
            <a:endParaRPr sz="1800"/>
          </a:p>
          <a:p>
            <a:pPr indent="-307086" lvl="0" marL="288036" rtl="0" algn="l">
              <a:lnSpc>
                <a:spcPct val="94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/>
              <a:t>Paraphrasing is NOT the same as parroting</a:t>
            </a:r>
            <a:endParaRPr sz="1800"/>
          </a:p>
          <a:p>
            <a:pPr indent="-307086" lvl="1" marL="685800" rtl="0" algn="l">
              <a:lnSpc>
                <a:spcPct val="94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 sz="1800"/>
              <a:t>To use an analogy: paraphrasing is a lens, </a:t>
            </a:r>
            <a:br>
              <a:rPr lang="en" sz="1800"/>
            </a:br>
            <a:r>
              <a:rPr lang="en" sz="1800"/>
              <a:t>while parroting is a mirror</a:t>
            </a:r>
            <a:endParaRPr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53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Source Sans Pro"/>
              <a:buNone/>
            </a:pPr>
            <a:r>
              <a:rPr lang="en"/>
              <a:t>Tool: Ask Clarifying Questions</a:t>
            </a:r>
            <a:endParaRPr/>
          </a:p>
        </p:txBody>
      </p:sp>
      <p:sp>
        <p:nvSpPr>
          <p:cNvPr id="566" name="Google Shape;566;p53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7086" lvl="0" marL="288036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/>
              <a:t>As the listener, your goal is to understand in order to help solve problems</a:t>
            </a:r>
            <a:endParaRPr sz="1800"/>
          </a:p>
          <a:p>
            <a:pPr indent="-307086" lvl="0" marL="288036" rtl="0" algn="l">
              <a:lnSpc>
                <a:spcPct val="94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/>
              <a:t>Use clarifying questions to obtain additional information you need to help</a:t>
            </a:r>
            <a:endParaRPr sz="1800"/>
          </a:p>
          <a:p>
            <a:pPr indent="-307086" lvl="1" marL="685800" rtl="0" algn="l">
              <a:lnSpc>
                <a:spcPct val="94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 sz="1800"/>
              <a:t>“What programming language does your software use?”</a:t>
            </a:r>
            <a:endParaRPr sz="1800"/>
          </a:p>
          <a:p>
            <a:pPr indent="-307086" lvl="1" marL="685800" rtl="0" algn="l">
              <a:lnSpc>
                <a:spcPct val="94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 sz="1800"/>
              <a:t>“Can you tell me a bit more about the team that designed the part?”</a:t>
            </a:r>
            <a:endParaRPr sz="1800"/>
          </a:p>
          <a:p>
            <a:pPr indent="-307086" lvl="1" marL="685800" rtl="0" algn="l">
              <a:lnSpc>
                <a:spcPct val="94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 sz="1800"/>
              <a:t>“Have you ever used this approach before?”</a:t>
            </a:r>
            <a:endParaRPr sz="1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54"/>
          <p:cNvSpPr txBox="1"/>
          <p:nvPr/>
        </p:nvSpPr>
        <p:spPr>
          <a:xfrm>
            <a:off x="1303800" y="1898875"/>
            <a:ext cx="7030500" cy="12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rPr>
              <a:t>You can say No without saying No.</a:t>
            </a:r>
            <a:endParaRPr b="1" sz="2800">
              <a:solidFill>
                <a:srgbClr val="424242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572" name="Google Shape;572;p54"/>
          <p:cNvSpPr txBox="1"/>
          <p:nvPr/>
        </p:nvSpPr>
        <p:spPr>
          <a:xfrm>
            <a:off x="2421625" y="2673175"/>
            <a:ext cx="6181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Don't say "No, because"; instead say "Yes, if".  -- Henry Neeman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5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Closing an Intake Interview</a:t>
            </a:r>
            <a:endParaRPr/>
          </a:p>
        </p:txBody>
      </p:sp>
      <p:sp>
        <p:nvSpPr>
          <p:cNvPr id="578" name="Google Shape;578;p55"/>
          <p:cNvSpPr txBox="1"/>
          <p:nvPr>
            <p:ph idx="1" type="body"/>
          </p:nvPr>
        </p:nvSpPr>
        <p:spPr>
          <a:xfrm>
            <a:off x="732125" y="1990050"/>
            <a:ext cx="76023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Action items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Follow up times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5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Activity: Practice Intake Interviews</a:t>
            </a:r>
            <a:endParaRPr/>
          </a:p>
        </p:txBody>
      </p:sp>
      <p:sp>
        <p:nvSpPr>
          <p:cNvPr id="584" name="Google Shape;584;p56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You will be assigned breakout rooms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Stay in your room and researchers will rotate in/out every ~15 minutes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As a group conduct an </a:t>
            </a:r>
            <a:r>
              <a:rPr lang="en" sz="2000"/>
              <a:t>initiate</a:t>
            </a:r>
            <a:r>
              <a:rPr lang="en" sz="2000"/>
              <a:t> interview with the researcher.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We also have a few CyberAmbassador Facilitator volunteers that will help out in some of the rooms.   </a:t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43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CyberAmbassador Project</a:t>
            </a:r>
            <a:endParaRPr/>
          </a:p>
        </p:txBody>
      </p:sp>
      <p:sp>
        <p:nvSpPr>
          <p:cNvPr id="502" name="Google Shape;502;p43"/>
          <p:cNvSpPr txBox="1"/>
          <p:nvPr>
            <p:ph idx="1" type="body"/>
          </p:nvPr>
        </p:nvSpPr>
        <p:spPr>
          <a:xfrm>
            <a:off x="311700" y="1505700"/>
            <a:ext cx="69855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NSF training grant</a:t>
            </a:r>
            <a:endParaRPr sz="24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Provide professional skills training to </a:t>
            </a:r>
            <a:br>
              <a:rPr lang="en" sz="1800"/>
            </a:br>
            <a:r>
              <a:rPr lang="en" sz="1800"/>
              <a:t>CyberInfrastructure (CI) professionals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Focus on communication, teamwork, leadership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Overarching goal to support interdisciplinary research</a:t>
            </a:r>
            <a:r>
              <a:rPr lang="en" sz="2400"/>
              <a:t> </a:t>
            </a:r>
            <a:endParaRPr sz="2400"/>
          </a:p>
          <a:p>
            <a:pPr indent="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503" name="Google Shape;50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7075" y="3426025"/>
            <a:ext cx="1394375" cy="1402424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43"/>
          <p:cNvSpPr txBox="1"/>
          <p:nvPr/>
        </p:nvSpPr>
        <p:spPr>
          <a:xfrm>
            <a:off x="311700" y="4326375"/>
            <a:ext cx="6096000" cy="7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http://colbrydi.github.io/cyberambassadors</a:t>
            </a:r>
            <a:r>
              <a:rPr lang="en" sz="2400">
                <a:latin typeface="Roboto"/>
                <a:ea typeface="Roboto"/>
                <a:cs typeface="Roboto"/>
                <a:sym typeface="Roboto"/>
              </a:rPr>
              <a:t> 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05" name="Google Shape;505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80625" y="1431450"/>
            <a:ext cx="2490499" cy="119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44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Become a Certified CyberAmbassador!</a:t>
            </a:r>
            <a:endParaRPr sz="3500"/>
          </a:p>
        </p:txBody>
      </p:sp>
      <p:sp>
        <p:nvSpPr>
          <p:cNvPr id="511" name="Google Shape;511;p44"/>
          <p:cNvSpPr txBox="1"/>
          <p:nvPr>
            <p:ph idx="1" type="subTitle"/>
          </p:nvPr>
        </p:nvSpPr>
        <p:spPr>
          <a:xfrm>
            <a:off x="192625" y="1374300"/>
            <a:ext cx="5193300" cy="23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Communication Teamwork and Leadership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" sz="2000"/>
            </a:br>
            <a:r>
              <a:rPr lang="en" sz="2000"/>
              <a:t>July 8, 15 and 22, 1-5pm ET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OR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August 11, 18 and 25, 1-4pm ET</a:t>
            </a:r>
            <a:endParaRPr sz="2000"/>
          </a:p>
        </p:txBody>
      </p:sp>
      <p:pic>
        <p:nvPicPr>
          <p:cNvPr id="512" name="Google Shape;51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4800" y="1961375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45"/>
          <p:cNvSpPr txBox="1"/>
          <p:nvPr>
            <p:ph type="title"/>
          </p:nvPr>
        </p:nvSpPr>
        <p:spPr>
          <a:xfrm>
            <a:off x="1303800" y="915725"/>
            <a:ext cx="5857800" cy="68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518" name="Google Shape;518;p45"/>
          <p:cNvSpPr txBox="1"/>
          <p:nvPr>
            <p:ph idx="4294967295" type="body"/>
          </p:nvPr>
        </p:nvSpPr>
        <p:spPr>
          <a:xfrm>
            <a:off x="1303800" y="2032225"/>
            <a:ext cx="7185300" cy="24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>
                <a:solidFill>
                  <a:srgbClr val="FFFFFF"/>
                </a:solidFill>
              </a:rPr>
              <a:t>Introduction: What is a good intake interview?</a:t>
            </a:r>
            <a:endParaRPr b="1" sz="1600" u="sng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</a:rPr>
              <a:t>Intake Interview Practice (Breakout rooms)</a:t>
            </a:r>
            <a:endParaRPr b="1" sz="1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1600">
                <a:solidFill>
                  <a:srgbClr val="FFFFFF"/>
                </a:solidFill>
              </a:rPr>
              <a:t>Wrap Up</a:t>
            </a:r>
            <a:endParaRPr b="1" sz="1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4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Opening an Intake Interview</a:t>
            </a:r>
            <a:endParaRPr/>
          </a:p>
        </p:txBody>
      </p:sp>
      <p:sp>
        <p:nvSpPr>
          <p:cNvPr id="524" name="Google Shape;524;p46"/>
          <p:cNvSpPr txBox="1"/>
          <p:nvPr>
            <p:ph idx="1" type="body"/>
          </p:nvPr>
        </p:nvSpPr>
        <p:spPr>
          <a:xfrm>
            <a:off x="597650" y="1990050"/>
            <a:ext cx="77367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Hi, my name is Loren. I would like to use the HPC for my academic work. How do I get started?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/>
              <a:t>What questions do you ask?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4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are intake interviews important?</a:t>
            </a:r>
            <a:endParaRPr/>
          </a:p>
        </p:txBody>
      </p:sp>
      <p:sp>
        <p:nvSpPr>
          <p:cNvPr id="530" name="Google Shape;530;p47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4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 of a typical intake interview</a:t>
            </a:r>
            <a:endParaRPr/>
          </a:p>
        </p:txBody>
      </p:sp>
      <p:sp>
        <p:nvSpPr>
          <p:cNvPr id="536" name="Google Shape;536;p48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Identify the problem(s) and start to come up with a plan towards a solution</a:t>
            </a:r>
            <a:endParaRPr sz="19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-349250" lvl="0" marL="457200" rtl="0" algn="l">
              <a:spcBef>
                <a:spcPts val="160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Build a relationship</a:t>
            </a:r>
            <a:endParaRPr sz="19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49"/>
          <p:cNvSpPr txBox="1"/>
          <p:nvPr>
            <p:ph type="title"/>
          </p:nvPr>
        </p:nvSpPr>
        <p:spPr>
          <a:xfrm>
            <a:off x="1303800" y="598575"/>
            <a:ext cx="73146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Good Intake Interviews </a:t>
            </a:r>
            <a:br>
              <a:rPr lang="en"/>
            </a:br>
            <a:r>
              <a:rPr lang="en"/>
              <a:t>(Research Facilitators)</a:t>
            </a:r>
            <a:endParaRPr/>
          </a:p>
        </p:txBody>
      </p:sp>
      <p:sp>
        <p:nvSpPr>
          <p:cNvPr id="542" name="Google Shape;542;p49"/>
          <p:cNvSpPr txBox="1"/>
          <p:nvPr>
            <p:ph idx="1" type="body"/>
          </p:nvPr>
        </p:nvSpPr>
        <p:spPr>
          <a:xfrm>
            <a:off x="1019725" y="1990050"/>
            <a:ext cx="73146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Char char="●"/>
            </a:pPr>
            <a:r>
              <a:rPr lang="en" sz="1800"/>
              <a:t>Ask about their research</a:t>
            </a:r>
            <a:endParaRPr sz="1800"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Never rush </a:t>
            </a:r>
            <a:r>
              <a:rPr b="1" i="1" lang="en" sz="1800"/>
              <a:t>(</a:t>
            </a:r>
            <a:r>
              <a:rPr b="1" i="1" lang="en" sz="1800" u="sng"/>
              <a:t>E</a:t>
            </a:r>
            <a:r>
              <a:rPr b="1" i="1" lang="en" sz="16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xcept today where we're going quickly on purpose)</a:t>
            </a:r>
            <a:endParaRPr b="1" i="1" sz="1800" u="sng"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Char char="●"/>
            </a:pPr>
            <a:r>
              <a:rPr lang="en" sz="1800"/>
              <a:t>Identify the fundamental problem(s) being solved</a:t>
            </a:r>
            <a:endParaRPr sz="1800"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Work to describe the problem in terms of computing </a:t>
            </a:r>
            <a:endParaRPr sz="1800"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Ask how they think the problem should be solved</a:t>
            </a:r>
            <a:endParaRPr sz="1800"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Assess their ability</a:t>
            </a:r>
            <a:endParaRPr sz="1800"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Identify Assumptions (yours and theirs)</a:t>
            </a:r>
            <a:endParaRPr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50"/>
          <p:cNvSpPr txBox="1"/>
          <p:nvPr/>
        </p:nvSpPr>
        <p:spPr>
          <a:xfrm>
            <a:off x="1303800" y="1898875"/>
            <a:ext cx="7030500" cy="12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rPr>
              <a:t>Explain it to me like I am 12.</a:t>
            </a:r>
            <a:endParaRPr b="1" sz="2800">
              <a:solidFill>
                <a:srgbClr val="424242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