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31"/>
  </p:notesMasterIdLst>
  <p:handoutMasterIdLst>
    <p:handoutMasterId r:id="rId32"/>
  </p:handoutMasterIdLst>
  <p:sldIdLst>
    <p:sldId id="701" r:id="rId2"/>
    <p:sldId id="1186" r:id="rId3"/>
    <p:sldId id="1187" r:id="rId4"/>
    <p:sldId id="1188" r:id="rId5"/>
    <p:sldId id="1189" r:id="rId6"/>
    <p:sldId id="1190" r:id="rId7"/>
    <p:sldId id="1339" r:id="rId8"/>
    <p:sldId id="1191" r:id="rId9"/>
    <p:sldId id="1192" r:id="rId10"/>
    <p:sldId id="1193" r:id="rId11"/>
    <p:sldId id="1311" r:id="rId12"/>
    <p:sldId id="1312" r:id="rId13"/>
    <p:sldId id="1195" r:id="rId14"/>
    <p:sldId id="1196" r:id="rId15"/>
    <p:sldId id="1197" r:id="rId16"/>
    <p:sldId id="1198" r:id="rId17"/>
    <p:sldId id="1199" r:id="rId18"/>
    <p:sldId id="1200" r:id="rId19"/>
    <p:sldId id="1340" r:id="rId20"/>
    <p:sldId id="1341" r:id="rId21"/>
    <p:sldId id="1203" r:id="rId22"/>
    <p:sldId id="1204" r:id="rId23"/>
    <p:sldId id="1205" r:id="rId24"/>
    <p:sldId id="1342" r:id="rId25"/>
    <p:sldId id="1343" r:id="rId26"/>
    <p:sldId id="1209" r:id="rId27"/>
    <p:sldId id="1229" r:id="rId28"/>
    <p:sldId id="1357" r:id="rId29"/>
    <p:sldId id="1356" r:id="rId30"/>
  </p:sldIdLst>
  <p:sldSz cx="9144000" cy="6858000" type="screen4x3"/>
  <p:notesSz cx="6858000" cy="9144000"/>
  <p:custDataLst>
    <p:tags r:id="rId33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32" autoAdjust="0"/>
  </p:normalViewPr>
  <p:slideViewPr>
    <p:cSldViewPr>
      <p:cViewPr varScale="1">
        <p:scale>
          <a:sx n="82" d="100"/>
          <a:sy n="82" d="100"/>
        </p:scale>
        <p:origin x="150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3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72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66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83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37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4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628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727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2735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170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692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69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667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70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839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6385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453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401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90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2311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347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77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80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ECE6D1-D0A6-7149-A50D-F90BCEDBCB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88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9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08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8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916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20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mage result for xsede campus champions logo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38" y="6162339"/>
            <a:ext cx="414015" cy="56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4447C5B-3270-4623-B548-E4517763FE8E}"/>
              </a:ext>
            </a:extLst>
          </p:cNvPr>
          <p:cNvGrpSpPr/>
          <p:nvPr userDrawn="1"/>
        </p:nvGrpSpPr>
        <p:grpSpPr>
          <a:xfrm>
            <a:off x="6790593" y="6206301"/>
            <a:ext cx="893884" cy="453891"/>
            <a:chOff x="3662934" y="689786"/>
            <a:chExt cx="1818132" cy="106349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7C24691-36AF-4196-8DEF-C7CB32E90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4E65C7-6E84-42DD-8D36-0D90E23C3740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BC422E6C-68EF-4742-AAFE-1A40DE040E4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43" y="6231086"/>
            <a:ext cx="1736057" cy="2961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i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tif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dmptool.org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668274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So You Want to Write</a:t>
            </a:r>
            <a:b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an NSF Grant Proposal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Associate Professor, </a:t>
            </a:r>
            <a:r>
              <a:rPr lang="en-US" sz="1800" b="1" dirty="0" err="1"/>
              <a:t>Gallogly</a:t>
            </a:r>
            <a:r>
              <a:rPr lang="en-US" sz="1800" b="1" dirty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XSEDE Campus Engagement Joint Co-Manager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00" b="1" dirty="0"/>
              <a:t>Virtual Residency Introductory/Intermediate/Advanced Workshop 2021</a:t>
            </a:r>
          </a:p>
          <a:p>
            <a:pPr eaLnBrk="1" hangingPunct="1">
              <a:spcBef>
                <a:spcPts val="0"/>
              </a:spcBef>
            </a:pPr>
            <a:r>
              <a:rPr lang="en-US" sz="1400" b="1" dirty="0"/>
              <a:t>Monday June 7 2021</a:t>
            </a:r>
          </a:p>
        </p:txBody>
      </p:sp>
      <p:pic>
        <p:nvPicPr>
          <p:cNvPr id="11274" name="Picture 7" descr="oscer_logo_crimson_200609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237" y="5336640"/>
            <a:ext cx="148308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 descr="Image result for xsede campus champions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308" y="5131569"/>
            <a:ext cx="1000376" cy="136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AEE8EB5-E772-415F-87B2-C23DA5E5DCD3}"/>
              </a:ext>
            </a:extLst>
          </p:cNvPr>
          <p:cNvGrpSpPr/>
          <p:nvPr/>
        </p:nvGrpSpPr>
        <p:grpSpPr>
          <a:xfrm>
            <a:off x="3662934" y="454560"/>
            <a:ext cx="1818132" cy="1063491"/>
            <a:chOff x="3662934" y="689786"/>
            <a:chExt cx="1818132" cy="10634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F0B85E2-9119-4FED-9AAF-78A7CD27A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2EA9F6C-BCC1-4805-B510-9A497F6BB663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9059490-4BBB-47F3-8056-4021DB60EE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580671"/>
            <a:ext cx="3203927" cy="54658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/>
              <a:t>Before you begin,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lvl="0"/>
            <a:r>
              <a:rPr lang="en-US" dirty="0"/>
              <a:t>Sometimes you win, sometimes you lose.</a:t>
            </a:r>
          </a:p>
          <a:p>
            <a:pPr lvl="0"/>
            <a:r>
              <a:rPr lang="en-US" dirty="0"/>
              <a:t>“You cannot close what you don’t propose.”</a:t>
            </a:r>
          </a:p>
          <a:p>
            <a:pPr lvl="0"/>
            <a:r>
              <a:rPr lang="en-US" dirty="0"/>
              <a:t>Great proposals often don’t get funded.</a:t>
            </a:r>
          </a:p>
          <a:p>
            <a:pPr lvl="1"/>
            <a:r>
              <a:rPr lang="en-US" dirty="0"/>
              <a:t>Sometimes they have too many great proposals to fund.</a:t>
            </a:r>
          </a:p>
          <a:p>
            <a:pPr lvl="1"/>
            <a:r>
              <a:rPr lang="en-US" dirty="0"/>
              <a:t>Sometimes your reviewers misunderstand your proposal.</a:t>
            </a:r>
          </a:p>
          <a:p>
            <a:pPr lvl="2"/>
            <a:r>
              <a:rPr lang="en-US" dirty="0"/>
              <a:t>That’s your fault.</a:t>
            </a:r>
          </a:p>
          <a:p>
            <a:pPr lvl="2"/>
            <a:r>
              <a:rPr lang="en-US" dirty="0"/>
              <a:t>Which means, you can do better on the resubmit –                      so this is something you have a good deal of control over.</a:t>
            </a:r>
          </a:p>
          <a:p>
            <a:pPr lvl="2"/>
            <a:r>
              <a:rPr lang="en-US" dirty="0"/>
              <a:t>Resubmits are much more likely to get funded than first submits.</a:t>
            </a:r>
          </a:p>
          <a:p>
            <a:pPr lvl="0"/>
            <a:r>
              <a:rPr lang="en-US" dirty="0"/>
              <a:t>Lousy proposals rarely get funded.</a:t>
            </a:r>
          </a:p>
          <a:p>
            <a:pPr lvl="0"/>
            <a:r>
              <a:rPr lang="en-US" dirty="0"/>
              <a:t>It often takes more than one try to get funded                  (Law of Large Numbers).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260213323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FY2020: </a:t>
            </a:r>
            <a:r>
              <a:rPr lang="en-US" b="1" dirty="0"/>
              <a:t>28.5% overall</a:t>
            </a:r>
          </a:p>
          <a:p>
            <a:pPr lvl="1">
              <a:spcBef>
                <a:spcPts val="0"/>
              </a:spcBef>
            </a:pPr>
            <a:r>
              <a:rPr lang="en-US" dirty="0"/>
              <a:t>Biosciences (BIO): 36%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Computer &amp; Information Science &amp; Engineering (CISE): 25%</a:t>
            </a:r>
          </a:p>
          <a:p>
            <a:pPr lvl="2">
              <a:spcBef>
                <a:spcPts val="0"/>
              </a:spcBef>
            </a:pPr>
            <a:r>
              <a:rPr lang="en-US" dirty="0"/>
              <a:t>Office of Advanced Cyberinfrastructure (OAC): 38%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Education &amp; Human Resources (EHR): 23%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Engineering (ENG): 26%</a:t>
            </a:r>
          </a:p>
          <a:p>
            <a:pPr lvl="1">
              <a:spcBef>
                <a:spcPts val="0"/>
              </a:spcBef>
            </a:pPr>
            <a:r>
              <a:rPr lang="en-US" dirty="0"/>
              <a:t>Geosciences (GEO): 42%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Mathematical &amp; Physical Sciences (MPS): 30%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Social, Behavioral &amp; Economic (SBE): 25%</a:t>
            </a:r>
          </a:p>
          <a:p>
            <a:pPr lvl="1">
              <a:spcBef>
                <a:spcPts val="0"/>
              </a:spcBef>
            </a:pPr>
            <a:r>
              <a:rPr lang="en-US" dirty="0"/>
              <a:t>Office of the Director: 27%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600" dirty="0">
                <a:hlinkClick r:id="rId3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8745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FY2020: </a:t>
            </a:r>
            <a:r>
              <a:rPr lang="en-US" b="1" dirty="0"/>
              <a:t>28.5% overall</a:t>
            </a:r>
          </a:p>
          <a:p>
            <a:pPr lvl="1">
              <a:spcBef>
                <a:spcPts val="0"/>
              </a:spcBef>
            </a:pPr>
            <a:r>
              <a:rPr lang="en-US" u="sng" dirty="0" err="1"/>
              <a:t>EPSCoR</a:t>
            </a:r>
            <a:r>
              <a:rPr lang="en-US" dirty="0"/>
              <a:t> jurisdictions (26.5%): MS 20%, NE/NV/SC/SD 21%,          KY 23%, LA/OK/WV 24%, AL/IA/PR/VI 25%, DE/NM 26%,      ND 27%, AR/ME 28%, KS 29%, ID/WY 31%, GU/HI/NH 33%,    RI 35%, MT 36%, VT 39%, AK 40%</a:t>
            </a:r>
          </a:p>
          <a:p>
            <a:pPr lvl="1">
              <a:spcBef>
                <a:spcPts val="0"/>
              </a:spcBef>
            </a:pPr>
            <a:r>
              <a:rPr lang="en-US" u="sng" dirty="0"/>
              <a:t>Non-EPSCoR</a:t>
            </a:r>
            <a:r>
              <a:rPr lang="en-US" dirty="0"/>
              <a:t> jurisdictions (28.9%): MO/TX 23%, TN 24%,          FL/IN 25%, NJ/OH/VA 26%, MI 27%,  AZ/NC 28%, UT 29%, CA/GA/NY/PA 30%, CT/IL/WI 31%, MA 32%, MD/OR/WA 33%, CO 34%, MN 35%, DC 40%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600" dirty="0">
                <a:hlinkClick r:id="rId3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rId3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62579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Components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278290"/>
            <a:ext cx="7770813" cy="526769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dirty="0"/>
              <a:t>Cover Page</a:t>
            </a:r>
          </a:p>
          <a:p>
            <a:pPr>
              <a:spcBef>
                <a:spcPts val="600"/>
              </a:spcBef>
            </a:pPr>
            <a:r>
              <a:rPr lang="en-US" dirty="0"/>
              <a:t>Project Summary</a:t>
            </a:r>
          </a:p>
          <a:p>
            <a:pPr>
              <a:spcBef>
                <a:spcPts val="600"/>
              </a:spcBef>
            </a:pPr>
            <a:r>
              <a:rPr lang="en-US" dirty="0"/>
              <a:t>Project Description</a:t>
            </a:r>
          </a:p>
          <a:p>
            <a:pPr>
              <a:spcBef>
                <a:spcPts val="600"/>
              </a:spcBef>
            </a:pPr>
            <a:r>
              <a:rPr lang="en-US" dirty="0"/>
              <a:t>References</a:t>
            </a:r>
          </a:p>
          <a:p>
            <a:pPr>
              <a:spcBef>
                <a:spcPts val="600"/>
              </a:spcBef>
            </a:pPr>
            <a:r>
              <a:rPr lang="en-US" dirty="0"/>
              <a:t>Budget</a:t>
            </a:r>
          </a:p>
          <a:p>
            <a:pPr>
              <a:spcBef>
                <a:spcPts val="600"/>
              </a:spcBef>
            </a:pPr>
            <a:r>
              <a:rPr lang="en-US" dirty="0"/>
              <a:t>Budget Justification</a:t>
            </a:r>
          </a:p>
          <a:p>
            <a:pPr>
              <a:spcBef>
                <a:spcPts val="600"/>
              </a:spcBef>
            </a:pPr>
            <a:r>
              <a:rPr lang="en-US" dirty="0"/>
              <a:t>Biographical sketches</a:t>
            </a:r>
          </a:p>
          <a:p>
            <a:pPr>
              <a:spcBef>
                <a:spcPts val="600"/>
              </a:spcBef>
            </a:pPr>
            <a:r>
              <a:rPr lang="en-US" dirty="0"/>
              <a:t>Current and Pending Support</a:t>
            </a:r>
          </a:p>
          <a:p>
            <a:pPr>
              <a:spcBef>
                <a:spcPts val="600"/>
              </a:spcBef>
            </a:pPr>
            <a:r>
              <a:rPr lang="en-US" dirty="0"/>
              <a:t>Collaborators and Other Affiliations Lists</a:t>
            </a:r>
          </a:p>
          <a:p>
            <a:pPr>
              <a:spcBef>
                <a:spcPts val="600"/>
              </a:spcBef>
            </a:pPr>
            <a:r>
              <a:rPr lang="en-US" dirty="0"/>
              <a:t>Facilities, Equipment and Other Resources</a:t>
            </a:r>
          </a:p>
          <a:p>
            <a:pPr>
              <a:spcBef>
                <a:spcPts val="600"/>
              </a:spcBef>
            </a:pPr>
            <a:r>
              <a:rPr lang="en-US" dirty="0"/>
              <a:t>Data Management Plan</a:t>
            </a:r>
          </a:p>
          <a:p>
            <a:pPr>
              <a:spcBef>
                <a:spcPts val="600"/>
              </a:spcBef>
            </a:pPr>
            <a:r>
              <a:rPr lang="en-US" dirty="0"/>
              <a:t>Postdoc Mentoring Plan</a:t>
            </a:r>
          </a:p>
          <a:p>
            <a:pPr>
              <a:spcBef>
                <a:spcPts val="600"/>
              </a:spcBef>
            </a:pPr>
            <a:r>
              <a:rPr lang="en-US" dirty="0"/>
              <a:t>Supplementary Documentation (varies by program)</a:t>
            </a:r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392011091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001000" cy="46482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Each piece of the proposal is another opportunity to make   your case.</a:t>
            </a:r>
          </a:p>
          <a:p>
            <a:pPr marL="0" lvl="0" indent="0">
              <a:buNone/>
            </a:pPr>
            <a:r>
              <a:rPr lang="en-US" dirty="0"/>
              <a:t>Think in terms of using each section to enhance your argument.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26291836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Read the solicitation.</a:t>
            </a:r>
          </a:p>
          <a:p>
            <a:pPr lvl="0"/>
            <a:r>
              <a:rPr lang="en-US" dirty="0"/>
              <a:t>Ask the program officer about any questions you might have.</a:t>
            </a:r>
          </a:p>
          <a:p>
            <a:pPr lvl="0"/>
            <a:r>
              <a:rPr lang="en-US" dirty="0"/>
              <a:t>Read the solicitation.</a:t>
            </a:r>
          </a:p>
          <a:p>
            <a:pPr lvl="0"/>
            <a:r>
              <a:rPr lang="en-US" dirty="0"/>
              <a:t>If they have a webinar, attend it and ask questions.</a:t>
            </a:r>
          </a:p>
          <a:p>
            <a:pPr lvl="0"/>
            <a:r>
              <a:rPr lang="en-US" dirty="0"/>
              <a:t>Read the solicitation.</a:t>
            </a:r>
          </a:p>
          <a:p>
            <a:pPr lvl="0"/>
            <a:r>
              <a:rPr lang="en-US" dirty="0"/>
              <a:t>Pay attention to </a:t>
            </a:r>
          </a:p>
          <a:p>
            <a:pPr lvl="1"/>
            <a:r>
              <a:rPr lang="en-US" dirty="0"/>
              <a:t>Section II: Program Description</a:t>
            </a:r>
          </a:p>
          <a:p>
            <a:pPr lvl="2"/>
            <a:r>
              <a:rPr lang="en-US" dirty="0"/>
              <a:t>Program-wide Criteria</a:t>
            </a:r>
          </a:p>
          <a:p>
            <a:pPr lvl="2"/>
            <a:r>
              <a:rPr lang="en-US" dirty="0"/>
              <a:t>Program Areas</a:t>
            </a:r>
          </a:p>
          <a:p>
            <a:pPr lvl="1"/>
            <a:r>
              <a:rPr lang="en-US" dirty="0"/>
              <a:t>Section V A:  Proposal Preparation Instructions</a:t>
            </a:r>
          </a:p>
          <a:p>
            <a:pPr lvl="2"/>
            <a:r>
              <a:rPr lang="en-US" dirty="0"/>
              <a:t>Full Proposals</a:t>
            </a:r>
          </a:p>
          <a:p>
            <a:pPr lvl="2"/>
            <a:r>
              <a:rPr lang="en-US" dirty="0"/>
              <a:t>Program Areas</a:t>
            </a:r>
          </a:p>
          <a:p>
            <a:pPr lvl="1"/>
            <a:r>
              <a:rPr lang="en-US" dirty="0"/>
              <a:t>Section VI A:  Review Criteria</a:t>
            </a:r>
          </a:p>
          <a:p>
            <a:pPr lvl="2"/>
            <a:r>
              <a:rPr lang="en-US" dirty="0"/>
              <a:t>There are Solicitation Specific Review Criteria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425882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Pointers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/>
              <a:t>Read the solicitation.</a:t>
            </a:r>
          </a:p>
          <a:p>
            <a:pPr lvl="0"/>
            <a:r>
              <a:rPr lang="en-US" sz="2200" dirty="0"/>
              <a:t>Aim to make a compelling argument.</a:t>
            </a:r>
          </a:p>
          <a:p>
            <a:pPr lvl="0"/>
            <a:r>
              <a:rPr lang="en-US" sz="2200" dirty="0"/>
              <a:t>Read the solicitation.</a:t>
            </a:r>
          </a:p>
          <a:p>
            <a:pPr lvl="0"/>
            <a:r>
              <a:rPr lang="en-US" sz="2200" dirty="0"/>
              <a:t>Be satisfied with a competent argument.</a:t>
            </a:r>
          </a:p>
          <a:p>
            <a:pPr lvl="0"/>
            <a:r>
              <a:rPr lang="en-US" sz="2200" dirty="0"/>
              <a:t>Read the solicitation.</a:t>
            </a:r>
          </a:p>
          <a:p>
            <a:pPr lvl="0"/>
            <a:r>
              <a:rPr lang="en-US" sz="2200" dirty="0"/>
              <a:t>Demonstrate that you do know what you don’t know.</a:t>
            </a:r>
          </a:p>
          <a:p>
            <a:pPr lvl="0"/>
            <a:r>
              <a:rPr lang="en-US" sz="2200" dirty="0"/>
              <a:t>Read the solicitation.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34667442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/>
              <a:t>What Are You Trying to Achieve?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Give reviewers reasons to recommend your proposal for funding.</a:t>
            </a:r>
          </a:p>
          <a:p>
            <a:pPr lvl="0"/>
            <a:r>
              <a:rPr lang="en-US" dirty="0"/>
              <a:t>Never give the reviewers an excuse to say no.</a:t>
            </a:r>
          </a:p>
          <a:p>
            <a:pPr lvl="1"/>
            <a:r>
              <a:rPr lang="en-US" dirty="0"/>
              <a:t>If they’re going to say no, at least they should have to earn it.</a:t>
            </a:r>
          </a:p>
          <a:p>
            <a:pPr lvl="0"/>
            <a:r>
              <a:rPr lang="en-US" dirty="0"/>
              <a:t>Consider what the reviewer will think after reading your proposal:</a:t>
            </a:r>
          </a:p>
          <a:p>
            <a:pPr lvl="1"/>
            <a:r>
              <a:rPr lang="en-US" dirty="0"/>
              <a:t>“I see where they’re going with this.”</a:t>
            </a:r>
          </a:p>
          <a:p>
            <a:pPr lvl="1"/>
            <a:r>
              <a:rPr lang="en-US" dirty="0"/>
              <a:t>“They really know their stuff.”</a:t>
            </a:r>
          </a:p>
          <a:p>
            <a:pPr lvl="1"/>
            <a:r>
              <a:rPr lang="en-US" dirty="0"/>
              <a:t>“I didn’t know they had all that going on over there!”</a:t>
            </a:r>
          </a:p>
          <a:p>
            <a:pPr lvl="1"/>
            <a:r>
              <a:rPr lang="en-US" dirty="0"/>
              <a:t>“Wow! This will mean a lot to that campus.”</a:t>
            </a:r>
          </a:p>
          <a:p>
            <a:pPr lvl="1"/>
            <a:r>
              <a:rPr lang="en-US" dirty="0"/>
              <a:t>“They have their act together.  (I wish we communicated as well on my campus.)”</a:t>
            </a:r>
          </a:p>
          <a:p>
            <a:pPr lvl="1"/>
            <a:r>
              <a:rPr lang="en-US" dirty="0"/>
              <a:t>“This is a GREAT investment!”</a:t>
            </a:r>
          </a:p>
          <a:p>
            <a:pPr lvl="0"/>
            <a:r>
              <a:rPr lang="en-US" dirty="0"/>
              <a:t>Everything in your proposal should support this.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39118792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Proposal Beginning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pPr lvl="0"/>
            <a:r>
              <a:rPr lang="en-US" dirty="0"/>
              <a:t>Cover Page</a:t>
            </a:r>
          </a:p>
          <a:p>
            <a:pPr lvl="1"/>
            <a:r>
              <a:rPr lang="en-US" dirty="0"/>
              <a:t>Title</a:t>
            </a:r>
          </a:p>
          <a:p>
            <a:pPr lvl="1"/>
            <a:r>
              <a:rPr lang="en-US" dirty="0"/>
              <a:t>PIs/Co-PIs</a:t>
            </a:r>
          </a:p>
          <a:p>
            <a:pPr lvl="0"/>
            <a:r>
              <a:rPr lang="en-US" dirty="0"/>
              <a:t>Project Summary</a:t>
            </a:r>
          </a:p>
          <a:p>
            <a:pPr lvl="1"/>
            <a:r>
              <a:rPr lang="en-US" dirty="0"/>
              <a:t>One Page</a:t>
            </a:r>
          </a:p>
          <a:p>
            <a:pPr lvl="1"/>
            <a:r>
              <a:rPr lang="en-US" dirty="0"/>
              <a:t>Brief project description – executive summary</a:t>
            </a:r>
          </a:p>
          <a:p>
            <a:pPr lvl="1"/>
            <a:r>
              <a:rPr lang="en-US" dirty="0"/>
              <a:t>Required sections</a:t>
            </a:r>
          </a:p>
          <a:p>
            <a:pPr lvl="2"/>
            <a:r>
              <a:rPr lang="en-US" dirty="0"/>
              <a:t>Overview</a:t>
            </a:r>
          </a:p>
          <a:p>
            <a:pPr lvl="2"/>
            <a:r>
              <a:rPr lang="en-US" dirty="0"/>
              <a:t>Intellectual Merit</a:t>
            </a:r>
          </a:p>
          <a:p>
            <a:pPr lvl="2"/>
            <a:r>
              <a:rPr lang="en-US" dirty="0"/>
              <a:t>Broader Impacts</a:t>
            </a:r>
          </a:p>
          <a:p>
            <a:pPr lvl="1"/>
            <a:r>
              <a:rPr lang="en-US" dirty="0"/>
              <a:t>Make it easy for the reviewers and program officer to be able to tell what you plan to do, why it’ll work, and how it’ll be useful.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29714802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dirty="0"/>
              <a:t>15 pages long (usually)</a:t>
            </a:r>
          </a:p>
          <a:p>
            <a:pPr>
              <a:spcBef>
                <a:spcPts val="0"/>
              </a:spcBef>
            </a:pPr>
            <a:r>
              <a:rPr lang="en-US" dirty="0"/>
              <a:t>Introduction/Vision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This is a good place to quote from one or more                    major national reports that say that the kind of work               that you’re planning is very important.</a:t>
            </a:r>
          </a:p>
          <a:p>
            <a:pPr lvl="0">
              <a:spcBef>
                <a:spcPts val="0"/>
              </a:spcBef>
            </a:pPr>
            <a:r>
              <a:rPr lang="en-US" dirty="0"/>
              <a:t>Project Objectives (typically 3 or 4)</a:t>
            </a:r>
          </a:p>
          <a:p>
            <a:pPr lvl="1">
              <a:spcBef>
                <a:spcPts val="0"/>
              </a:spcBef>
            </a:pPr>
            <a:r>
              <a:rPr lang="en-US" dirty="0"/>
              <a:t>Don’t overdo this. If you list too many objectives, reviewers doubt that you can do all that, in the time and budget you have.</a:t>
            </a:r>
          </a:p>
          <a:p>
            <a:pPr>
              <a:spcBef>
                <a:spcPts val="0"/>
              </a:spcBef>
            </a:pPr>
            <a:r>
              <a:rPr lang="en-US" dirty="0"/>
              <a:t>Intellectual Merit</a:t>
            </a:r>
          </a:p>
          <a:p>
            <a:pPr lvl="0">
              <a:spcBef>
                <a:spcPts val="0"/>
              </a:spcBef>
            </a:pPr>
            <a:r>
              <a:rPr lang="en-US" dirty="0"/>
              <a:t>Implementation Plan</a:t>
            </a:r>
          </a:p>
          <a:p>
            <a:pPr>
              <a:spcBef>
                <a:spcPts val="0"/>
              </a:spcBef>
            </a:pPr>
            <a:r>
              <a:rPr lang="en-US" dirty="0"/>
              <a:t>Broader Impacts </a:t>
            </a:r>
          </a:p>
          <a:p>
            <a:pPr lvl="0">
              <a:spcBef>
                <a:spcPts val="0"/>
              </a:spcBef>
            </a:pPr>
            <a:r>
              <a:rPr lang="en-US" dirty="0"/>
              <a:t>Management Plan</a:t>
            </a:r>
          </a:p>
          <a:p>
            <a:pPr lvl="0">
              <a:spcBef>
                <a:spcPts val="0"/>
              </a:spcBef>
            </a:pPr>
            <a:r>
              <a:rPr lang="en-US" dirty="0"/>
              <a:t>Evaluating Progress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915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Much of this material came from a talk by Greg Monaco and Kate Adams of the Great Plains Network, used with permission.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3633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Broader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26438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100" dirty="0"/>
              <a:t>Advancement of scientific knowledge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Activities that contribute to achievement of societally relevant outcomes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Full participation of women, persons with disabilities, and underrepresented minorities in STEM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Improved STEM education and educator development at any level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Increased public scientific literacy and public engagement with science and technology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Improved well-being of individuals in society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Development of a diverse, globally competitive STEM workforce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Increased partnerships between academia, industry, and others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Improved national security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Increased economic competitiveness of the US</a:t>
            </a:r>
          </a:p>
          <a:p>
            <a:pPr>
              <a:spcBef>
                <a:spcPts val="0"/>
              </a:spcBef>
            </a:pPr>
            <a:r>
              <a:rPr lang="en-US" sz="2100" dirty="0"/>
              <a:t>Enhanced infrastructure for research and education</a:t>
            </a:r>
          </a:p>
          <a:p>
            <a:pPr>
              <a:spcBef>
                <a:spcPts val="0"/>
              </a:spcBef>
            </a:pPr>
            <a:r>
              <a:rPr lang="en-US" dirty="0"/>
              <a:t>Your broader impacts are judged on what you’ve already done.</a:t>
            </a:r>
          </a:p>
          <a:p>
            <a:pPr>
              <a:spcBef>
                <a:spcPts val="0"/>
              </a:spcBef>
            </a:pP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3880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from Prior NSF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Every NSF proposal has to have a section on “Results from Prior NSF Support.”</a:t>
            </a:r>
          </a:p>
          <a:p>
            <a:pPr>
              <a:spcBef>
                <a:spcPts val="0"/>
              </a:spcBef>
            </a:pPr>
            <a:r>
              <a:rPr lang="en-US" dirty="0"/>
              <a:t>If your team has lots of that, you can’t fit it all. The solicitation and the NSF’s Grant Proposal Guide provide useful guidelines on that.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The PI and each Co-PI should each provide the one most relevant grant.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Each </a:t>
            </a:r>
            <a:r>
              <a:rPr lang="en-US" b="1" u="sng" dirty="0"/>
              <a:t>MUST</a:t>
            </a:r>
            <a:r>
              <a:rPr lang="en-US" dirty="0"/>
              <a:t> include explicit sections on Intellectual Merit, Broader Impacts and a list of publications                             (or “No publications were produced under this award.”). </a:t>
            </a:r>
          </a:p>
          <a:p>
            <a:pPr>
              <a:spcBef>
                <a:spcPts val="0"/>
              </a:spcBef>
            </a:pPr>
            <a:r>
              <a:rPr lang="en-US" dirty="0"/>
              <a:t>If you don’t have anything relevant, say that.</a:t>
            </a:r>
          </a:p>
          <a:p>
            <a:pPr>
              <a:spcBef>
                <a:spcPts val="0"/>
              </a:spcBef>
            </a:pPr>
            <a:r>
              <a:rPr lang="en-US" dirty="0"/>
              <a:t>If you do, is there a way that you can fit this proposal into a more coherent story?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265980968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648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Who will do what?</a:t>
            </a:r>
          </a:p>
          <a:p>
            <a:r>
              <a:rPr lang="en-US" dirty="0"/>
              <a:t>Decision making: Describe the procedure.</a:t>
            </a:r>
          </a:p>
          <a:p>
            <a:r>
              <a:rPr lang="en-US" dirty="0"/>
              <a:t>Advisory committee(s)</a:t>
            </a:r>
          </a:p>
          <a:p>
            <a:pPr lvl="1"/>
            <a:r>
              <a:rPr lang="en-US" dirty="0"/>
              <a:t>External: one CI, one researcher, one broader impacts.</a:t>
            </a:r>
          </a:p>
          <a:p>
            <a:pPr lvl="1"/>
            <a:r>
              <a:rPr lang="en-US" dirty="0"/>
              <a:t>You can also have an Internal Advisory Committee.</a:t>
            </a:r>
          </a:p>
          <a:p>
            <a:pPr lvl="1"/>
            <a:r>
              <a:rPr lang="en-US" dirty="0"/>
              <a:t>Maybe the UC campuses should create a CI advisory committee  that can be used by any CI proposal among them – one from each UC institution – that can be used by any UC CI proposal.</a:t>
            </a:r>
          </a:p>
          <a:p>
            <a:pPr lvl="2"/>
            <a:r>
              <a:rPr lang="en-US" dirty="0"/>
              <a:t>We do this in Oklahoma (OneOklahoma Cyberinfrastructure Initiative) and in the Great Plains Network (AR, KS, MO, NE, OK, SD).</a:t>
            </a:r>
          </a:p>
          <a:p>
            <a:r>
              <a:rPr lang="en-US" dirty="0"/>
              <a:t>Timeline and milestones</a:t>
            </a:r>
          </a:p>
          <a:p>
            <a:r>
              <a:rPr lang="en-US" dirty="0"/>
              <a:t>Sustainability plan: What happens when the grant ends?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290136636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76064"/>
            <a:ext cx="88392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People: Start with salary, then add in fringe benefits and       Indirect Costs (also known as Facilities &amp; Administration).</a:t>
            </a:r>
          </a:p>
          <a:p>
            <a:pPr lvl="1">
              <a:spcBef>
                <a:spcPts val="0"/>
              </a:spcBef>
            </a:pPr>
            <a:r>
              <a:rPr lang="en-US" dirty="0"/>
              <a:t>For professionals, typically the “fully loaded” amount  roughly doubles (or more) the salary amount.</a:t>
            </a:r>
          </a:p>
          <a:p>
            <a:pPr>
              <a:spcBef>
                <a:spcPts val="0"/>
              </a:spcBef>
            </a:pPr>
            <a:r>
              <a:rPr lang="en-US" dirty="0"/>
              <a:t>Things</a:t>
            </a:r>
          </a:p>
          <a:p>
            <a:pPr lvl="1">
              <a:spcBef>
                <a:spcPts val="0"/>
              </a:spcBef>
            </a:pPr>
            <a:r>
              <a:rPr lang="en-US" dirty="0"/>
              <a:t>Permanent equipment over $5000: not subject to IDC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Participant support (funds for people who aren’t on your grant           to attend events your grant runs): not subject to IDC</a:t>
            </a:r>
          </a:p>
          <a:p>
            <a:pPr lvl="1">
              <a:spcBef>
                <a:spcPts val="0"/>
              </a:spcBef>
            </a:pPr>
            <a:r>
              <a:rPr lang="en-US" dirty="0"/>
              <a:t>Other: subject to full IDC</a:t>
            </a:r>
          </a:p>
          <a:p>
            <a:pPr>
              <a:spcBef>
                <a:spcPts val="0"/>
              </a:spcBef>
            </a:pPr>
            <a:r>
              <a:rPr lang="en-US" dirty="0"/>
              <a:t>Subcontracts: The first $25K of each subcontract may be subject to IDC by both the lead institution and the </a:t>
            </a:r>
            <a:r>
              <a:rPr lang="en-US" dirty="0" err="1"/>
              <a:t>subaward</a:t>
            </a:r>
            <a:r>
              <a:rPr lang="en-US" dirty="0"/>
              <a:t> institution.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You can do a Collaborative proposal, which waives that.</a:t>
            </a:r>
          </a:p>
          <a:p>
            <a:pPr lvl="2">
              <a:spcBef>
                <a:spcPts val="0"/>
              </a:spcBef>
            </a:pPr>
            <a:r>
              <a:rPr lang="en-US" dirty="0"/>
              <a:t>Submitting a collaborative proposal is painful.</a:t>
            </a:r>
          </a:p>
          <a:p>
            <a:pPr lvl="2">
              <a:spcBef>
                <a:spcPts val="0"/>
              </a:spcBef>
            </a:pPr>
            <a:r>
              <a:rPr lang="en-US" dirty="0"/>
              <a:t>The lead institution has zero control over the other institutions’ budgets.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6318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50" dirty="0"/>
              <a:t>Cost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Cost Share</a:t>
            </a:r>
          </a:p>
          <a:p>
            <a:r>
              <a:rPr lang="en-US" dirty="0"/>
              <a:t>Either </a:t>
            </a:r>
            <a:r>
              <a:rPr lang="en-US" b="1" u="sng" dirty="0"/>
              <a:t>MANDATORY</a:t>
            </a:r>
            <a:r>
              <a:rPr lang="en-US" dirty="0"/>
              <a:t> or </a:t>
            </a:r>
            <a:r>
              <a:rPr lang="en-US" b="1" u="sng" dirty="0"/>
              <a:t>FORBIDDEN</a:t>
            </a:r>
            <a:r>
              <a:rPr lang="en-US" dirty="0"/>
              <a:t>.</a:t>
            </a:r>
          </a:p>
          <a:p>
            <a:r>
              <a:rPr lang="en-US" b="1" u="sng" dirty="0"/>
              <a:t>MUST</a:t>
            </a:r>
            <a:r>
              <a:rPr lang="en-US" dirty="0"/>
              <a:t> be done at exactly the level required.</a:t>
            </a:r>
          </a:p>
          <a:p>
            <a:r>
              <a:rPr lang="en-US" dirty="0"/>
              <a:t>There is </a:t>
            </a:r>
            <a:r>
              <a:rPr lang="en-US" b="1" u="sng" dirty="0"/>
              <a:t>NO SUCH THING</a:t>
            </a:r>
            <a:r>
              <a:rPr lang="en-US" b="1" dirty="0"/>
              <a:t> </a:t>
            </a:r>
            <a:r>
              <a:rPr lang="en-US" dirty="0"/>
              <a:t>as voluntary cost share:          if they don’t ask for it, you can’t include it.</a:t>
            </a:r>
          </a:p>
          <a:p>
            <a:pPr lvl="1"/>
            <a:r>
              <a:rPr lang="en-US" dirty="0"/>
              <a:t>Your proposal can be returned without review.</a:t>
            </a:r>
          </a:p>
          <a:p>
            <a:r>
              <a:rPr lang="en-US" dirty="0"/>
              <a:t>Typically has to be items that could otherwise be funded   on the grant budget.</a:t>
            </a:r>
          </a:p>
          <a:p>
            <a:r>
              <a:rPr lang="en-US" dirty="0"/>
              <a:t>Typically has to be paid from non-federal funds.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280648018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Commitment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the same as cost share.</a:t>
            </a:r>
          </a:p>
          <a:p>
            <a:r>
              <a:rPr lang="en-US" dirty="0"/>
              <a:t>Neither required nor prohibited.</a:t>
            </a:r>
          </a:p>
          <a:p>
            <a:r>
              <a:rPr lang="en-US" dirty="0"/>
              <a:t>Strange rules:</a:t>
            </a:r>
          </a:p>
          <a:p>
            <a:pPr lvl="1"/>
            <a:r>
              <a:rPr lang="en-US" b="1" u="sng" dirty="0"/>
              <a:t>CANNOT</a:t>
            </a:r>
            <a:r>
              <a:rPr lang="en-US" dirty="0"/>
              <a:t> mention any dollar figures (or anything that can be straightforwardly translated into dollar figures).</a:t>
            </a:r>
          </a:p>
          <a:p>
            <a:pPr lvl="1"/>
            <a:r>
              <a:rPr lang="en-US" b="1" u="sng" dirty="0"/>
              <a:t>MUST</a:t>
            </a:r>
            <a:r>
              <a:rPr lang="en-US" dirty="0"/>
              <a:t> appear in the Facilities, Equipment and Other Resources section, because it’s an “other resource” (preference for at the end).</a:t>
            </a:r>
          </a:p>
          <a:p>
            <a:pPr lvl="1"/>
            <a:r>
              <a:rPr lang="en-US" b="1" u="sng" dirty="0"/>
              <a:t>SHOULD</a:t>
            </a:r>
            <a:r>
              <a:rPr lang="en-US" dirty="0"/>
              <a:t> be confirmed in a letter of commitment from someone who has the authority to commit.</a:t>
            </a:r>
          </a:p>
          <a:p>
            <a:pPr lvl="1"/>
            <a:r>
              <a:rPr lang="en-US" b="1" u="sng" dirty="0"/>
              <a:t>MAY</a:t>
            </a:r>
            <a:r>
              <a:rPr lang="en-US" dirty="0"/>
              <a:t> appear in the project description.</a:t>
            </a:r>
          </a:p>
          <a:p>
            <a:pPr lvl="1"/>
            <a:r>
              <a:rPr lang="en-US" b="1" u="sng" dirty="0"/>
              <a:t>MAY</a:t>
            </a:r>
            <a:r>
              <a:rPr lang="en-US" dirty="0"/>
              <a:t> be (and usually is) contingent on getting grant.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286502146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Everything 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4648200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Budget &amp; Budget Justification</a:t>
            </a:r>
          </a:p>
          <a:p>
            <a:pPr lvl="1"/>
            <a:r>
              <a:rPr lang="en-US" dirty="0"/>
              <a:t>Many institutions provide a template</a:t>
            </a:r>
          </a:p>
          <a:p>
            <a:pPr lvl="0"/>
            <a:r>
              <a:rPr lang="en-US" dirty="0"/>
              <a:t>Data Management Plan (</a:t>
            </a:r>
            <a:r>
              <a:rPr lang="en-US" dirty="0">
                <a:hlinkClick r:id="rId3" action="ppaction://hlinkfile"/>
              </a:rPr>
              <a:t>dmptool.org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Letters of Commitment/Collaboration</a:t>
            </a:r>
          </a:p>
          <a:p>
            <a:pPr lvl="1"/>
            <a:r>
              <a:rPr lang="en-US" dirty="0"/>
              <a:t>Some solicitations put restrictions on these, others don’t.</a:t>
            </a:r>
          </a:p>
          <a:p>
            <a:pPr lvl="1"/>
            <a:r>
              <a:rPr lang="en-US" dirty="0"/>
              <a:t>Letters of support (“This is a swell project”) are </a:t>
            </a:r>
            <a:r>
              <a:rPr lang="en-US" b="1" dirty="0"/>
              <a:t>FORBIDDEN</a:t>
            </a:r>
            <a:r>
              <a:rPr lang="en-US" dirty="0"/>
              <a:t>     unless explicit allowed by the solicitation.</a:t>
            </a:r>
          </a:p>
          <a:p>
            <a:pPr lvl="0"/>
            <a:r>
              <a:rPr lang="en-US" dirty="0"/>
              <a:t>Biographical Sketches (PI, Co-PIs, Senior Personnel) – new form!</a:t>
            </a:r>
          </a:p>
          <a:p>
            <a:pPr lvl="0"/>
            <a:r>
              <a:rPr lang="en-US" dirty="0"/>
              <a:t>Current &amp; Pending Support (PI, Co-PIs, Sr Personnel) – new form!</a:t>
            </a:r>
          </a:p>
          <a:p>
            <a:pPr lvl="1"/>
            <a:r>
              <a:rPr lang="en-US" dirty="0"/>
              <a:t>You may not have any.</a:t>
            </a:r>
          </a:p>
          <a:p>
            <a:pPr lvl="1"/>
            <a:r>
              <a:rPr lang="en-US" dirty="0"/>
              <a:t>You </a:t>
            </a:r>
            <a:r>
              <a:rPr lang="en-US" b="1" u="sng" dirty="0"/>
              <a:t>MUST</a:t>
            </a:r>
            <a:r>
              <a:rPr lang="en-US" dirty="0"/>
              <a:t> list this proposal.</a:t>
            </a:r>
          </a:p>
          <a:p>
            <a:r>
              <a:rPr lang="en-US" dirty="0"/>
              <a:t>Collaborators &amp; Other Affiliations (PI, Co-PIs, Sr Personnel)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1309094173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6710"/>
            <a:ext cx="80010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200" dirty="0"/>
              <a:t>Portions of this material are based upon work supported by the National Science Foundation and the Department of Defense under the following grants: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Grant No. ACI-1440783, “A Model for Advanced Cyberinfrastructure Research and Education Facilitators,” $400K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Grant No. ACI-1620695, “RCN: Advancing Research and Education Through a National Network of Campus Research Computing, Infrastructures – The </a:t>
            </a:r>
            <a:r>
              <a:rPr lang="en-US" sz="2000" dirty="0" err="1"/>
              <a:t>CaRC</a:t>
            </a:r>
            <a:r>
              <a:rPr lang="en-US" sz="2000" dirty="0"/>
              <a:t> Consortium, “ Clemson U, $748K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411571075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6710"/>
            <a:ext cx="80010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50" dirty="0"/>
              <a:t>Portions of this material are based upon work supported by the      National Science Foundation and the Department of Defense              under the following grants: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Grant No. 1440783, “A Model for Advanced Cyberinfrastructure Research and Education Facilitators”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Grant No. 1546711, “EAGER: Fact-Gathering and Planning for a National-Scale </a:t>
            </a:r>
            <a:r>
              <a:rPr lang="en-US" sz="2200" dirty="0" err="1"/>
              <a:t>Cyberpractitioner</a:t>
            </a:r>
            <a:r>
              <a:rPr lang="en-US" sz="2200" dirty="0"/>
              <a:t> Program,” Internet2, $41K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Grant No. 1620695, “RCN: Advancing Research and Education Through a National Network of Campus Research Computing, Infrastructures – The </a:t>
            </a:r>
            <a:r>
              <a:rPr lang="en-US" sz="2200" dirty="0" err="1"/>
              <a:t>CaRC</a:t>
            </a:r>
            <a:r>
              <a:rPr lang="en-US" sz="2200" dirty="0"/>
              <a:t> Consortium, “ Clemson U, $748K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Grant No. 1548562, “XSEDE 2.0: Integrating, Enabling and Enhancing National Cyberinfrastructure with Expanding Community Involvement,” U Illinois Urbana-Champaign, $110M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Grant No. 1649475, “Cyberinfrastructure Leadership Academy,”     U Oklahoma, $49K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Virtual Residency Intro/</a:t>
            </a:r>
            <a:r>
              <a:rPr lang="en-US" dirty="0" err="1"/>
              <a:t>Intmd</a:t>
            </a:r>
            <a:r>
              <a:rPr lang="en-US" dirty="0"/>
              <a:t>/Adv Overview</a:t>
            </a:r>
          </a:p>
          <a:p>
            <a:pPr>
              <a:defRPr/>
            </a:pPr>
            <a:r>
              <a:rPr lang="en-US" dirty="0"/>
              <a:t>Virtual Residency Workshop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1026" name="Picture 2" descr="https://www.nsf.gov/images/logos/NSF_4-Color_bitmap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45" y="1135063"/>
            <a:ext cx="1137057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23511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27486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9"/>
            <a:ext cx="8370277" cy="4455624"/>
          </a:xfrm>
        </p:spPr>
        <p:txBody>
          <a:bodyPr>
            <a:normAutofit/>
          </a:bodyPr>
          <a:lstStyle/>
          <a:p>
            <a:r>
              <a:rPr lang="en-US" dirty="0"/>
              <a:t>Objectives of this talk</a:t>
            </a:r>
          </a:p>
          <a:p>
            <a:r>
              <a:rPr lang="en-US" dirty="0"/>
              <a:t>NSF Proposal Process</a:t>
            </a:r>
          </a:p>
          <a:p>
            <a:r>
              <a:rPr lang="en-US" dirty="0"/>
              <a:t>Proposal Components</a:t>
            </a:r>
          </a:p>
          <a:p>
            <a:r>
              <a:rPr lang="en-US" dirty="0"/>
              <a:t>Cost Share &amp; Institutional Commitment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14196893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Gain a working knowledge of the grant proposal process at the National Science Foundation.</a:t>
            </a:r>
          </a:p>
          <a:p>
            <a:pPr lvl="0"/>
            <a:r>
              <a:rPr lang="en-US" dirty="0"/>
              <a:t>Have a clearer idea of what you hope to accomplish when writing an NSF grant proposal.</a:t>
            </a:r>
          </a:p>
          <a:p>
            <a:pPr lvl="0"/>
            <a:r>
              <a:rPr lang="en-US" dirty="0"/>
              <a:t>Identify common elements for grant proposals.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15712148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The NSF Proposal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94176"/>
            <a:ext cx="7924800" cy="4648200"/>
          </a:xfrm>
        </p:spPr>
        <p:txBody>
          <a:bodyPr/>
          <a:lstStyle/>
          <a:p>
            <a:pPr marL="457200" lvl="0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You write and submit proposal via NSF’s Fastlane or research.gov.</a:t>
            </a:r>
          </a:p>
          <a:p>
            <a:pPr marL="457200" lvl="0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Proposal review process initiated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Proposals tallied by program director by category.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Panel dates set.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Reviewers selected.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 criteria are furnished.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Assignments made to reviewers.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Reviewers submit reviews.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Review panel(s) assembled.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8226043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Reviewers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21472"/>
            <a:ext cx="86868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The reviewers might be subject matter experts in                          an area relevant to your proposal – or they might not be.</a:t>
            </a:r>
          </a:p>
          <a:p>
            <a:pPr>
              <a:spcBef>
                <a:spcPts val="0"/>
              </a:spcBef>
            </a:pPr>
            <a:r>
              <a:rPr lang="en-US" dirty="0"/>
              <a:t>You’re writing your for the review panel.</a:t>
            </a:r>
          </a:p>
          <a:p>
            <a:pPr lvl="1">
              <a:spcBef>
                <a:spcPts val="0"/>
              </a:spcBef>
            </a:pPr>
            <a:r>
              <a:rPr lang="en-US" dirty="0"/>
              <a:t>But you have no idea who they are: not when you’re writing,         nor when you find out the NSF’s decision, nor ever after.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It’s literally illegal to tell someone what panels you’ve been on.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The panel has zero authority – they recommend, not decide.</a:t>
            </a:r>
          </a:p>
          <a:p>
            <a:pPr>
              <a:spcBef>
                <a:spcPts val="0"/>
              </a:spcBef>
            </a:pPr>
            <a:r>
              <a:rPr lang="en-US" dirty="0"/>
              <a:t>More panel members than actual readers of each proposal.</a:t>
            </a:r>
          </a:p>
          <a:p>
            <a:pPr lvl="1">
              <a:spcBef>
                <a:spcPts val="0"/>
              </a:spcBef>
            </a:pPr>
            <a:r>
              <a:rPr lang="en-US" dirty="0"/>
              <a:t>Each panel member reviews multiple proposals, and each proposal has multiple reviewers, but no one reviews all of the proposals in that panel, unless the panel has few proposals.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All panel members get to comment on every proposal, even if      they haven’t read it – they’re entitled to their uninformed opinion.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4209028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the Reviewers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You get to suggest reviewers in your proposal – but                the NSF program officer isn’t bound by your suggestions at all.</a:t>
            </a:r>
          </a:p>
          <a:p>
            <a:pPr lvl="1">
              <a:spcBef>
                <a:spcPts val="0"/>
              </a:spcBef>
            </a:pPr>
            <a:r>
              <a:rPr lang="en-US" dirty="0"/>
              <a:t>You also get to request who </a:t>
            </a:r>
            <a:r>
              <a:rPr lang="en-US" b="1" u="sng" dirty="0"/>
              <a:t>shouldn’t</a:t>
            </a:r>
            <a:r>
              <a:rPr lang="en-US" dirty="0"/>
              <a:t> review the proposal.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Be a reviewer!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The best way to understand how reviewers think is to be one.</a:t>
            </a:r>
          </a:p>
          <a:p>
            <a:pPr lvl="1">
              <a:spcBef>
                <a:spcPts val="0"/>
              </a:spcBef>
            </a:pPr>
            <a:r>
              <a:rPr lang="en-US" dirty="0"/>
              <a:t>It’s also a free trip to the NSF, so you can book                              a few meetings with relevant program officers for                        before or after your review panel.</a:t>
            </a:r>
          </a:p>
          <a:p>
            <a:pPr lvl="2">
              <a:spcBef>
                <a:spcPts val="0"/>
              </a:spcBef>
            </a:pPr>
            <a:r>
              <a:rPr lang="en-US" dirty="0"/>
              <a:t>And if you’re frugal, you can make a little money.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4577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Proposal Process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40970"/>
            <a:ext cx="7924800" cy="4648200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dirty="0"/>
              <a:t>Panel recommendation made to the program officer.</a:t>
            </a:r>
          </a:p>
          <a:p>
            <a:pPr lvl="1">
              <a:spcBef>
                <a:spcPts val="0"/>
              </a:spcBef>
            </a:pPr>
            <a:r>
              <a:rPr lang="en-US" dirty="0"/>
              <a:t>“Highly Competitive,” “Competitive,” “Low Competitive,” “Non-competitive”</a:t>
            </a:r>
          </a:p>
          <a:p>
            <a:pPr lvl="0">
              <a:spcBef>
                <a:spcPts val="0"/>
              </a:spcBef>
            </a:pPr>
            <a:r>
              <a:rPr lang="en-US" dirty="0"/>
              <a:t>Program officer reviews recommendations from all panels.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There may be multiple panels for the same program.</a:t>
            </a:r>
          </a:p>
          <a:p>
            <a:pPr>
              <a:spcBef>
                <a:spcPts val="0"/>
              </a:spcBef>
            </a:pPr>
            <a:r>
              <a:rPr lang="en-US" dirty="0"/>
              <a:t>If the program officer selects your proposal to be funded, that doesn’t mean you’ve won yet.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You may be contacted to respond to panel concerns,              in which case you’ll be expected to prove that                 you’ve got those concerns addressed.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The program officer makes the final decision for funding – but they’ve got to be able to justify the heck out of their decision to their boss, and so on up the chain of command.</a:t>
            </a:r>
          </a:p>
          <a:p>
            <a:pPr>
              <a:spcBef>
                <a:spcPts val="0"/>
              </a:spcBef>
            </a:pPr>
            <a:r>
              <a:rPr lang="en-US" dirty="0"/>
              <a:t>Always make the program officer’s job easy ….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</p:spTree>
    <p:extLst>
      <p:ext uri="{BB962C8B-B14F-4D97-AF65-F5344CB8AC3E}">
        <p14:creationId xmlns:p14="http://schemas.microsoft.com/office/powerpoint/2010/main" val="4122697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Proposal Process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Preliminary (non-binding) decision by program officer.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You probably will be asked to submit </a:t>
            </a:r>
            <a:r>
              <a:rPr lang="en-US" dirty="0" err="1"/>
              <a:t>followup</a:t>
            </a:r>
            <a:r>
              <a:rPr lang="en-US" dirty="0"/>
              <a:t> materials.</a:t>
            </a: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lphaLcParenR"/>
            </a:pPr>
            <a:r>
              <a:rPr lang="en-US" dirty="0"/>
              <a:t>At least an abstract to be publicly posted                                  after the official decision has been announced.</a:t>
            </a: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lphaLcParenR"/>
            </a:pPr>
            <a:r>
              <a:rPr lang="en-US" dirty="0"/>
              <a:t>If they’re changing your budget (which usually means cutting), you need to get them a new budget and budget justification before they can announce the award.</a:t>
            </a:r>
          </a:p>
          <a:p>
            <a:pPr marL="1314450" lvl="2" indent="-514350">
              <a:spcBef>
                <a:spcPts val="0"/>
              </a:spcBef>
              <a:buClrTx/>
              <a:buSzPct val="100000"/>
              <a:buFont typeface="+mj-lt"/>
              <a:buAutoNum type="romanLcPeriod"/>
            </a:pPr>
            <a:r>
              <a:rPr lang="en-US" dirty="0"/>
              <a:t>That includes saying what you won’t be able to do.</a:t>
            </a: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lphaLcParenR"/>
            </a:pPr>
            <a:r>
              <a:rPr lang="en-US" b="1" u="sng" dirty="0"/>
              <a:t>Confidential</a:t>
            </a:r>
            <a:r>
              <a:rPr lang="en-US" dirty="0"/>
              <a:t>, because no official decision has been made.</a:t>
            </a:r>
          </a:p>
          <a:p>
            <a:pPr marL="1314450" lvl="2" indent="-514350">
              <a:spcBef>
                <a:spcPts val="0"/>
              </a:spcBef>
              <a:buClrTx/>
              <a:buSzPct val="100000"/>
              <a:buFont typeface="+mj-lt"/>
              <a:buAutoNum type="romanLcPeriod"/>
            </a:pPr>
            <a:r>
              <a:rPr lang="en-US" dirty="0"/>
              <a:t>You can tell your research office, and maybe your Co-PIs –          but </a:t>
            </a:r>
            <a:r>
              <a:rPr lang="en-US" b="1" u="sng" dirty="0"/>
              <a:t>NO ONE ELSE</a:t>
            </a:r>
            <a:r>
              <a:rPr lang="en-US" dirty="0"/>
              <a:t>.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en-US" dirty="0"/>
              <a:t>Official decision publicly announced later.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Proposal Writing</a:t>
            </a:r>
          </a:p>
          <a:p>
            <a:pPr>
              <a:defRPr/>
            </a:pPr>
            <a:r>
              <a:rPr lang="en-US" dirty="0"/>
              <a:t>Virtual Residency 2021, Mon June 7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03983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27168</TotalTime>
  <Words>2870</Words>
  <Application>Microsoft Office PowerPoint</Application>
  <PresentationFormat>On-screen Show (4:3)</PresentationFormat>
  <Paragraphs>344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 Black</vt:lpstr>
      <vt:lpstr>Tahoma</vt:lpstr>
      <vt:lpstr>Times New Roman</vt:lpstr>
      <vt:lpstr>Wingdings</vt:lpstr>
      <vt:lpstr>Blends</vt:lpstr>
      <vt:lpstr>So You Want to Write an NSF Grant Proposal</vt:lpstr>
      <vt:lpstr>Acknowledgement</vt:lpstr>
      <vt:lpstr>Outline</vt:lpstr>
      <vt:lpstr>Objectives</vt:lpstr>
      <vt:lpstr>The NSF Proposal Process</vt:lpstr>
      <vt:lpstr>About the Reviewers</vt:lpstr>
      <vt:lpstr>About the Reviewers (cont’d)</vt:lpstr>
      <vt:lpstr>The Proposal Process (cont’d)</vt:lpstr>
      <vt:lpstr>The Proposal Process (cont’d)</vt:lpstr>
      <vt:lpstr>Before you begin, remember</vt:lpstr>
      <vt:lpstr>Probability of Success #1</vt:lpstr>
      <vt:lpstr>Probability of Success #2</vt:lpstr>
      <vt:lpstr>Proposal Components</vt:lpstr>
      <vt:lpstr>Note</vt:lpstr>
      <vt:lpstr>Pointers</vt:lpstr>
      <vt:lpstr>Pointers (cont.)</vt:lpstr>
      <vt:lpstr>What Are You Trying to Achieve?</vt:lpstr>
      <vt:lpstr>Proposal Beginning</vt:lpstr>
      <vt:lpstr>Project Description</vt:lpstr>
      <vt:lpstr>Broader Impacts</vt:lpstr>
      <vt:lpstr>Results from Prior NSF Support</vt:lpstr>
      <vt:lpstr>Management Plan</vt:lpstr>
      <vt:lpstr>Budget</vt:lpstr>
      <vt:lpstr>Cost Share</vt:lpstr>
      <vt:lpstr>Institutional Commitment</vt:lpstr>
      <vt:lpstr>Everything Else</vt:lpstr>
      <vt:lpstr>Acknowledgements</vt:lpstr>
      <vt:lpstr>Acknowledgements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Residency 2019: Workshop Overview</dc:title>
  <dc:creator>Henry Neeman</dc:creator>
  <cp:lastModifiedBy>Neeman, Henry J.</cp:lastModifiedBy>
  <cp:revision>811</cp:revision>
  <cp:lastPrinted>1601-01-01T00:00:00Z</cp:lastPrinted>
  <dcterms:created xsi:type="dcterms:W3CDTF">2001-08-18T12:37:15Z</dcterms:created>
  <dcterms:modified xsi:type="dcterms:W3CDTF">2021-06-07T20:55:16Z</dcterms:modified>
</cp:coreProperties>
</file>