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10"/>
  </p:notesMasterIdLst>
  <p:sldIdLst>
    <p:sldId id="270" r:id="rId2"/>
    <p:sldId id="299" r:id="rId3"/>
    <p:sldId id="300" r:id="rId4"/>
    <p:sldId id="302" r:id="rId5"/>
    <p:sldId id="709" r:id="rId6"/>
    <p:sldId id="710" r:id="rId7"/>
    <p:sldId id="712" r:id="rId8"/>
    <p:sldId id="27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3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59"/>
    <p:restoredTop sz="95928"/>
  </p:normalViewPr>
  <p:slideViewPr>
    <p:cSldViewPr snapToGrid="0" snapToObjects="1">
      <p:cViewPr varScale="1">
        <p:scale>
          <a:sx n="115" d="100"/>
          <a:sy n="115" d="100"/>
        </p:scale>
        <p:origin x="60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957941-4A49-AA42-8D10-3AB61EF074D6}" type="datetimeFigureOut">
              <a:t>6/11/21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33EAE5-BED1-FF40-A727-21B7FA5F0194}" type="slidenum">
              <a:t>‹#›</a:t>
            </a:fld>
            <a:endParaRPr lang="en-US"/>
          </a:p>
        </p:txBody>
      </p:sp>
    </p:spTree>
    <p:extLst>
      <p:ext uri="{BB962C8B-B14F-4D97-AF65-F5344CB8AC3E}">
        <p14:creationId xmlns:p14="http://schemas.microsoft.com/office/powerpoint/2010/main" val="2111792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6/11/21</a:t>
            </a:fld>
            <a:endParaRPr lang="en-US" dirty="0"/>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3407184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6/11/21</a:t>
            </a:fld>
            <a:endParaRPr lang="en-US" dirty="0"/>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1153917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6/11/21</a:t>
            </a:fld>
            <a:endParaRPr lang="en-US" dirty="0"/>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1643343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6/11/21</a:t>
            </a:fld>
            <a:endParaRPr lang="en-US" dirty="0"/>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2410378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6/11/21</a:t>
            </a:fld>
            <a:endParaRPr lang="en-US" dirty="0"/>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1484370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0"/>
            <a:ext cx="9144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6/11/21</a:t>
            </a:fld>
            <a:endParaRPr lang="en-US" dirty="0"/>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2476256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6/11/21</a:t>
            </a:fld>
            <a:endParaRPr lang="en-US" dirty="0"/>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209638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6/11/21</a:t>
            </a:fld>
            <a:endParaRPr lang="en-US" dirty="0"/>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2782047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6/11/21</a:t>
            </a:fld>
            <a:endParaRPr lang="en-US" dirty="0"/>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4048833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6/11/21</a:t>
            </a:fld>
            <a:endParaRPr lang="en-US" dirty="0"/>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3815890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6/11/21</a:t>
            </a:fld>
            <a:endParaRPr lang="en-US" dirty="0"/>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338614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1000">
                <a:solidFill>
                  <a:schemeClr val="tx1"/>
                </a:solidFill>
              </a:defRPr>
            </a:lvl1pPr>
          </a:lstStyle>
          <a:p>
            <a:fld id="{F4D57BDD-E64A-4D27-8978-82FFCA18A12C}" type="datetimeFigureOut">
              <a:rPr lang="en-US" smtClean="0"/>
              <a:pPr/>
              <a:t>6/11/21</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4000">
                <a:solidFill>
                  <a:schemeClr val="tx1"/>
                </a:solidFill>
                <a:latin typeface="+mj-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1631641545"/>
      </p:ext>
    </p:extLst>
  </p:cSld>
  <p:clrMap bg1="dk1" tx1="lt1" bg2="dk2" tx2="lt2" accent1="accent1" accent2="accent2" accent3="accent3" accent4="accent4" accent5="accent5" accent6="accent6" hlink="hlink" folHlink="folHlink"/>
  <p:sldLayoutIdLst>
    <p:sldLayoutId id="2147483723" r:id="rId1"/>
    <p:sldLayoutId id="2147483724" r:id="rId2"/>
    <p:sldLayoutId id="2147483714" r:id="rId3"/>
    <p:sldLayoutId id="2147483715" r:id="rId4"/>
    <p:sldLayoutId id="2147483716" r:id="rId5"/>
    <p:sldLayoutId id="2147483717" r:id="rId6"/>
    <p:sldLayoutId id="2147483722"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iwsgateways.github.io/iwsg2021" TargetMode="External"/><Relationship Id="rId7" Type="http://schemas.openxmlformats.org/officeDocument/2006/relationships/image" Target="../media/image4.png"/><Relationship Id="rId2" Type="http://schemas.openxmlformats.org/officeDocument/2006/relationships/hyperlink" Target="mailto:sandra.gesing@nd.ed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g"/><Relationship Id="rId1" Type="http://schemas.openxmlformats.org/officeDocument/2006/relationships/slideLayout" Target="../slideLayouts/slideLayout9.xml"/><Relationship Id="rId5" Type="http://schemas.openxmlformats.org/officeDocument/2006/relationships/hyperlink" Target="https://iwsgateways.github.io/iwsg2021" TargetMode="External"/><Relationship Id="rId4" Type="http://schemas.openxmlformats.org/officeDocument/2006/relationships/hyperlink" Target="mailto:sandra.gesing@nd.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B0479F5-59EA-43F3-BAFC-2606376EB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75B4934C-7239-E44D-BF8B-DC9B77AC52E0}"/>
              </a:ext>
            </a:extLst>
          </p:cNvPr>
          <p:cNvSpPr>
            <a:spLocks noGrp="1"/>
          </p:cNvSpPr>
          <p:nvPr>
            <p:ph type="subTitle" idx="1"/>
          </p:nvPr>
        </p:nvSpPr>
        <p:spPr>
          <a:xfrm>
            <a:off x="22582" y="2372669"/>
            <a:ext cx="5239074" cy="3574672"/>
          </a:xfrm>
        </p:spPr>
        <p:txBody>
          <a:bodyPr>
            <a:normAutofit/>
          </a:bodyPr>
          <a:lstStyle/>
          <a:p>
            <a:pPr algn="r"/>
            <a:r>
              <a:rPr lang="en-US" b="1"/>
              <a:t>Sandra Gesing,Ian Cosden,</a:t>
            </a:r>
          </a:p>
          <a:p>
            <a:pPr algn="r"/>
            <a:r>
              <a:rPr lang="en-US" b="1"/>
              <a:t> Scott Hampton, Christina Maimone, </a:t>
            </a:r>
          </a:p>
          <a:p>
            <a:pPr algn="r"/>
            <a:r>
              <a:rPr lang="en-US" b="1"/>
              <a:t>Amy Neeser, Dane Skow   </a:t>
            </a:r>
          </a:p>
          <a:p>
            <a:pPr algn="r"/>
            <a:endParaRPr lang="en-US" sz="1800" b="1">
              <a:hlinkClick r:id="rId2"/>
            </a:endParaRPr>
          </a:p>
          <a:p>
            <a:pPr algn="r"/>
            <a:r>
              <a:rPr lang="en-US" sz="1800">
                <a:hlinkClick r:id="rId2"/>
              </a:rPr>
              <a:t>sandra.gesing@nd.edu</a:t>
            </a:r>
            <a:endParaRPr lang="en-US" sz="1800"/>
          </a:p>
          <a:p>
            <a:pPr algn="r"/>
            <a:r>
              <a:rPr lang="en-US" sz="1800">
                <a:hlinkClick r:id="rId3"/>
              </a:rPr>
              <a:t>https://iwsgateways.github.io/iwsg2021</a:t>
            </a:r>
            <a:endParaRPr lang="en-US" sz="1800"/>
          </a:p>
          <a:p>
            <a:pPr algn="r"/>
            <a:r>
              <a:rPr lang="en-US" sz="1800"/>
              <a:t> </a:t>
            </a:r>
          </a:p>
        </p:txBody>
      </p:sp>
      <p:pic>
        <p:nvPicPr>
          <p:cNvPr id="6" name="Picture 5">
            <a:extLst>
              <a:ext uri="{FF2B5EF4-FFF2-40B4-BE49-F238E27FC236}">
                <a16:creationId xmlns:a16="http://schemas.microsoft.com/office/drawing/2014/main" id="{F7E7FE0E-6496-CD4D-BB1F-1E22FDC3FACA}"/>
              </a:ext>
            </a:extLst>
          </p:cNvPr>
          <p:cNvPicPr>
            <a:picLocks noChangeAspect="1"/>
          </p:cNvPicPr>
          <p:nvPr/>
        </p:nvPicPr>
        <p:blipFill>
          <a:blip r:embed="rId4"/>
          <a:stretch>
            <a:fillRect/>
          </a:stretch>
        </p:blipFill>
        <p:spPr>
          <a:xfrm>
            <a:off x="5540531" y="-1"/>
            <a:ext cx="555468" cy="2511644"/>
          </a:xfrm>
          <a:prstGeom prst="rect">
            <a:avLst/>
          </a:prstGeom>
        </p:spPr>
      </p:pic>
      <p:sp>
        <p:nvSpPr>
          <p:cNvPr id="23" name="Freeform: Shape 22">
            <a:extLst>
              <a:ext uri="{FF2B5EF4-FFF2-40B4-BE49-F238E27FC236}">
                <a16:creationId xmlns:a16="http://schemas.microsoft.com/office/drawing/2014/main" id="{207A3091-5921-4796-8962-F13613206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58642"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125E0BD9-6B50-4AA7-BB36-DE5CC5F8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58642"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Rectangle 9">
            <a:extLst>
              <a:ext uri="{FF2B5EF4-FFF2-40B4-BE49-F238E27FC236}">
                <a16:creationId xmlns:a16="http://schemas.microsoft.com/office/drawing/2014/main" id="{6878E7DD-6938-8942-92EB-7A1087EF49FC}"/>
              </a:ext>
            </a:extLst>
          </p:cNvPr>
          <p:cNvSpPr/>
          <p:nvPr/>
        </p:nvSpPr>
        <p:spPr>
          <a:xfrm>
            <a:off x="3733533" y="5529886"/>
            <a:ext cx="1505540" cy="369332"/>
          </a:xfrm>
          <a:prstGeom prst="rect">
            <a:avLst/>
          </a:prstGeom>
        </p:spPr>
        <p:txBody>
          <a:bodyPr wrap="none">
            <a:spAutoFit/>
          </a:bodyPr>
          <a:lstStyle/>
          <a:p>
            <a:pPr algn="r"/>
            <a:r>
              <a:rPr lang="en-US"/>
              <a:t>June 11, 2021</a:t>
            </a:r>
          </a:p>
        </p:txBody>
      </p:sp>
      <p:pic>
        <p:nvPicPr>
          <p:cNvPr id="22" name="Picture 21" descr="ND_mark_white_L.png">
            <a:extLst>
              <a:ext uri="{FF2B5EF4-FFF2-40B4-BE49-F238E27FC236}">
                <a16:creationId xmlns:a16="http://schemas.microsoft.com/office/drawing/2014/main" id="{9658FE93-C398-2E47-B68A-96FB1B9F7E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12" y="6348342"/>
            <a:ext cx="1738063" cy="406707"/>
          </a:xfrm>
          <a:prstGeom prst="rect">
            <a:avLst/>
          </a:prstGeom>
        </p:spPr>
      </p:pic>
      <p:pic>
        <p:nvPicPr>
          <p:cNvPr id="24" name="Picture 23" descr="crc_logo_white_m.png">
            <a:extLst>
              <a:ext uri="{FF2B5EF4-FFF2-40B4-BE49-F238E27FC236}">
                <a16:creationId xmlns:a16="http://schemas.microsoft.com/office/drawing/2014/main" id="{7848F09D-0478-2D4C-8045-C3436670FD7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1004" y="6284063"/>
            <a:ext cx="1218069" cy="470986"/>
          </a:xfrm>
          <a:prstGeom prst="rect">
            <a:avLst/>
          </a:prstGeom>
        </p:spPr>
      </p:pic>
      <p:pic>
        <p:nvPicPr>
          <p:cNvPr id="18" name="Picture 17" descr="iwsglogo.png">
            <a:extLst>
              <a:ext uri="{FF2B5EF4-FFF2-40B4-BE49-F238E27FC236}">
                <a16:creationId xmlns:a16="http://schemas.microsoft.com/office/drawing/2014/main" id="{1DCA8688-223A-B344-AEB2-B39E8A3DEEE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2308" y="456649"/>
            <a:ext cx="2043044" cy="908019"/>
          </a:xfrm>
          <a:prstGeom prst="rect">
            <a:avLst/>
          </a:prstGeom>
        </p:spPr>
      </p:pic>
      <p:pic>
        <p:nvPicPr>
          <p:cNvPr id="5" name="Picture 4" descr="Text&#10;&#10;Description automatically generated">
            <a:extLst>
              <a:ext uri="{FF2B5EF4-FFF2-40B4-BE49-F238E27FC236}">
                <a16:creationId xmlns:a16="http://schemas.microsoft.com/office/drawing/2014/main" id="{CD2DC22F-2FCE-9946-882D-C45DE7035704}"/>
              </a:ext>
            </a:extLst>
          </p:cNvPr>
          <p:cNvPicPr>
            <a:picLocks noChangeAspect="1"/>
          </p:cNvPicPr>
          <p:nvPr/>
        </p:nvPicPr>
        <p:blipFill>
          <a:blip r:embed="rId9"/>
          <a:stretch>
            <a:fillRect/>
          </a:stretch>
        </p:blipFill>
        <p:spPr>
          <a:xfrm>
            <a:off x="3167660" y="456649"/>
            <a:ext cx="1664259" cy="915011"/>
          </a:xfrm>
          <a:prstGeom prst="rect">
            <a:avLst/>
          </a:prstGeom>
        </p:spPr>
      </p:pic>
      <p:sp>
        <p:nvSpPr>
          <p:cNvPr id="9" name="Rectangle 8">
            <a:extLst>
              <a:ext uri="{FF2B5EF4-FFF2-40B4-BE49-F238E27FC236}">
                <a16:creationId xmlns:a16="http://schemas.microsoft.com/office/drawing/2014/main" id="{472063F2-B881-E840-8412-EBA02EF5E1EF}"/>
              </a:ext>
            </a:extLst>
          </p:cNvPr>
          <p:cNvSpPr/>
          <p:nvPr/>
        </p:nvSpPr>
        <p:spPr>
          <a:xfrm>
            <a:off x="6804611" y="1997839"/>
            <a:ext cx="5249857" cy="2862322"/>
          </a:xfrm>
          <a:prstGeom prst="rect">
            <a:avLst/>
          </a:prstGeom>
        </p:spPr>
        <p:txBody>
          <a:bodyPr wrap="square">
            <a:spAutoFit/>
          </a:bodyPr>
          <a:lstStyle/>
          <a:p>
            <a:r>
              <a:rPr lang="en-US" sz="3600" b="1"/>
              <a:t>Teams of CI Professionals: Recruitment &amp; Retention, Management, </a:t>
            </a:r>
          </a:p>
          <a:p>
            <a:r>
              <a:rPr lang="en-US" sz="3600" b="1"/>
              <a:t>Team-building, and Motivation</a:t>
            </a:r>
          </a:p>
        </p:txBody>
      </p:sp>
    </p:spTree>
    <p:extLst>
      <p:ext uri="{BB962C8B-B14F-4D97-AF65-F5344CB8AC3E}">
        <p14:creationId xmlns:p14="http://schemas.microsoft.com/office/powerpoint/2010/main" val="412568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B0479F5-59EA-43F3-BAFC-2606376EB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7E7FE0E-6496-CD4D-BB1F-1E22FDC3FACA}"/>
              </a:ext>
            </a:extLst>
          </p:cNvPr>
          <p:cNvPicPr>
            <a:picLocks noChangeAspect="1"/>
          </p:cNvPicPr>
          <p:nvPr/>
        </p:nvPicPr>
        <p:blipFill>
          <a:blip r:embed="rId2"/>
          <a:stretch>
            <a:fillRect/>
          </a:stretch>
        </p:blipFill>
        <p:spPr>
          <a:xfrm>
            <a:off x="5540531" y="-1"/>
            <a:ext cx="555468" cy="2511644"/>
          </a:xfrm>
          <a:prstGeom prst="rect">
            <a:avLst/>
          </a:prstGeom>
        </p:spPr>
      </p:pic>
      <p:sp>
        <p:nvSpPr>
          <p:cNvPr id="23" name="Freeform: Shape 22">
            <a:extLst>
              <a:ext uri="{FF2B5EF4-FFF2-40B4-BE49-F238E27FC236}">
                <a16:creationId xmlns:a16="http://schemas.microsoft.com/office/drawing/2014/main" id="{207A3091-5921-4796-8962-F13613206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58642"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125E0BD9-6B50-4AA7-BB36-DE5CC5F8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58642"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472063F2-B881-E840-8412-EBA02EF5E1EF}"/>
              </a:ext>
            </a:extLst>
          </p:cNvPr>
          <p:cNvSpPr/>
          <p:nvPr/>
        </p:nvSpPr>
        <p:spPr>
          <a:xfrm>
            <a:off x="349729" y="1927973"/>
            <a:ext cx="5249857" cy="1200329"/>
          </a:xfrm>
          <a:prstGeom prst="rect">
            <a:avLst/>
          </a:prstGeom>
        </p:spPr>
        <p:txBody>
          <a:bodyPr wrap="square">
            <a:spAutoFit/>
          </a:bodyPr>
          <a:lstStyle/>
          <a:p>
            <a:r>
              <a:rPr lang="en-US" sz="3600" b="1"/>
              <a:t>Teams of CI Professionals </a:t>
            </a:r>
          </a:p>
          <a:p>
            <a:endParaRPr lang="en-US" sz="3600" b="1"/>
          </a:p>
        </p:txBody>
      </p:sp>
      <p:sp>
        <p:nvSpPr>
          <p:cNvPr id="10" name="Rectangle 9">
            <a:extLst>
              <a:ext uri="{FF2B5EF4-FFF2-40B4-BE49-F238E27FC236}">
                <a16:creationId xmlns:a16="http://schemas.microsoft.com/office/drawing/2014/main" id="{C8B71371-C71C-E34F-AA04-25EF9B4F35BD}"/>
              </a:ext>
            </a:extLst>
          </p:cNvPr>
          <p:cNvSpPr/>
          <p:nvPr/>
        </p:nvSpPr>
        <p:spPr>
          <a:xfrm>
            <a:off x="437357" y="3728467"/>
            <a:ext cx="6096000" cy="2431435"/>
          </a:xfrm>
          <a:prstGeom prst="rect">
            <a:avLst/>
          </a:prstGeom>
        </p:spPr>
        <p:txBody>
          <a:bodyPr>
            <a:spAutoFit/>
          </a:bodyPr>
          <a:lstStyle/>
          <a:p>
            <a:pPr marL="571500" indent="-571500">
              <a:buFont typeface="Arial" panose="020B0604020202020204" pitchFamily="34" charset="0"/>
              <a:buChar char="•"/>
            </a:pPr>
            <a:r>
              <a:rPr lang="en-US" sz="2400" dirty="0"/>
              <a:t>HPC Facilitators</a:t>
            </a:r>
          </a:p>
          <a:p>
            <a:pPr marL="571500" indent="-571500">
              <a:buFont typeface="Arial" panose="020B0604020202020204" pitchFamily="34" charset="0"/>
              <a:buChar char="•"/>
            </a:pPr>
            <a:r>
              <a:rPr lang="en-US" sz="2400" dirty="0"/>
              <a:t>RSEs</a:t>
            </a:r>
          </a:p>
          <a:p>
            <a:pPr marL="571500" indent="-571500">
              <a:buFont typeface="Arial" panose="020B0604020202020204" pitchFamily="34" charset="0"/>
              <a:buChar char="•"/>
            </a:pPr>
            <a:r>
              <a:rPr lang="en-US" sz="2400" dirty="0"/>
              <a:t>Science Gateway Creators</a:t>
            </a:r>
          </a:p>
          <a:p>
            <a:pPr marL="571500" indent="-571500">
              <a:buFont typeface="Arial" panose="020B0604020202020204" pitchFamily="34" charset="0"/>
              <a:buChar char="•"/>
            </a:pPr>
            <a:r>
              <a:rPr lang="en-US" sz="2400" dirty="0"/>
              <a:t>Research Computing Professionals</a:t>
            </a:r>
          </a:p>
          <a:p>
            <a:pPr marL="571500" indent="-571500">
              <a:buFont typeface="Arial" panose="020B0604020202020204" pitchFamily="34" charset="0"/>
              <a:buChar char="•"/>
            </a:pPr>
            <a:r>
              <a:rPr lang="en-US" sz="2400" dirty="0"/>
              <a:t>Research Data Professionals</a:t>
            </a:r>
          </a:p>
          <a:p>
            <a:endParaRPr lang="en-US" sz="3200" dirty="0"/>
          </a:p>
        </p:txBody>
      </p:sp>
      <p:pic>
        <p:nvPicPr>
          <p:cNvPr id="11" name="Picture 10" descr="_92229060_cc2a41af-ceef-450e-9271-2262268a63a9.jpg">
            <a:extLst>
              <a:ext uri="{FF2B5EF4-FFF2-40B4-BE49-F238E27FC236}">
                <a16:creationId xmlns:a16="http://schemas.microsoft.com/office/drawing/2014/main" id="{0AC8436E-1B34-E44A-B2CE-B6BB14D14B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3357" y="3138050"/>
            <a:ext cx="5372182" cy="3021852"/>
          </a:xfrm>
          <a:prstGeom prst="rect">
            <a:avLst/>
          </a:prstGeom>
        </p:spPr>
      </p:pic>
      <p:sp>
        <p:nvSpPr>
          <p:cNvPr id="2" name="Rectangle 1">
            <a:extLst>
              <a:ext uri="{FF2B5EF4-FFF2-40B4-BE49-F238E27FC236}">
                <a16:creationId xmlns:a16="http://schemas.microsoft.com/office/drawing/2014/main" id="{71CA9906-E146-F848-9DED-B90BE61C2262}"/>
              </a:ext>
            </a:extLst>
          </p:cNvPr>
          <p:cNvSpPr/>
          <p:nvPr/>
        </p:nvSpPr>
        <p:spPr>
          <a:xfrm>
            <a:off x="6787376" y="1255821"/>
            <a:ext cx="6096000" cy="954107"/>
          </a:xfrm>
          <a:prstGeom prst="rect">
            <a:avLst/>
          </a:prstGeom>
        </p:spPr>
        <p:txBody>
          <a:bodyPr>
            <a:spAutoFit/>
          </a:bodyPr>
          <a:lstStyle/>
          <a:p>
            <a:r>
              <a:rPr lang="en-US" sz="2800" b="1"/>
              <a:t>Non-Traditional Academic</a:t>
            </a:r>
          </a:p>
          <a:p>
            <a:r>
              <a:rPr lang="en-US" sz="2800" b="1"/>
              <a:t>Career Paths</a:t>
            </a:r>
          </a:p>
        </p:txBody>
      </p:sp>
    </p:spTree>
    <p:extLst>
      <p:ext uri="{BB962C8B-B14F-4D97-AF65-F5344CB8AC3E}">
        <p14:creationId xmlns:p14="http://schemas.microsoft.com/office/powerpoint/2010/main" val="2809502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B0479F5-59EA-43F3-BAFC-2606376EB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7E7FE0E-6496-CD4D-BB1F-1E22FDC3FACA}"/>
              </a:ext>
            </a:extLst>
          </p:cNvPr>
          <p:cNvPicPr>
            <a:picLocks noChangeAspect="1"/>
          </p:cNvPicPr>
          <p:nvPr/>
        </p:nvPicPr>
        <p:blipFill>
          <a:blip r:embed="rId2"/>
          <a:stretch>
            <a:fillRect/>
          </a:stretch>
        </p:blipFill>
        <p:spPr>
          <a:xfrm>
            <a:off x="5540531" y="-1"/>
            <a:ext cx="555468" cy="2511644"/>
          </a:xfrm>
          <a:prstGeom prst="rect">
            <a:avLst/>
          </a:prstGeom>
        </p:spPr>
      </p:pic>
      <p:sp>
        <p:nvSpPr>
          <p:cNvPr id="23" name="Freeform: Shape 22">
            <a:extLst>
              <a:ext uri="{FF2B5EF4-FFF2-40B4-BE49-F238E27FC236}">
                <a16:creationId xmlns:a16="http://schemas.microsoft.com/office/drawing/2014/main" id="{207A3091-5921-4796-8962-F13613206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58642"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125E0BD9-6B50-4AA7-BB36-DE5CC5F8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58642"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472063F2-B881-E840-8412-EBA02EF5E1EF}"/>
              </a:ext>
            </a:extLst>
          </p:cNvPr>
          <p:cNvSpPr/>
          <p:nvPr/>
        </p:nvSpPr>
        <p:spPr>
          <a:xfrm>
            <a:off x="349729" y="1927973"/>
            <a:ext cx="5249857" cy="1200329"/>
          </a:xfrm>
          <a:prstGeom prst="rect">
            <a:avLst/>
          </a:prstGeom>
        </p:spPr>
        <p:txBody>
          <a:bodyPr wrap="square">
            <a:spAutoFit/>
          </a:bodyPr>
          <a:lstStyle/>
          <a:p>
            <a:r>
              <a:rPr lang="en-US" sz="3600" b="1"/>
              <a:t>Teams of CI Professionals </a:t>
            </a:r>
          </a:p>
          <a:p>
            <a:endParaRPr lang="en-US" sz="3600" b="1"/>
          </a:p>
        </p:txBody>
      </p:sp>
      <p:sp>
        <p:nvSpPr>
          <p:cNvPr id="10" name="Rectangle 9">
            <a:extLst>
              <a:ext uri="{FF2B5EF4-FFF2-40B4-BE49-F238E27FC236}">
                <a16:creationId xmlns:a16="http://schemas.microsoft.com/office/drawing/2014/main" id="{C8B71371-C71C-E34F-AA04-25EF9B4F35BD}"/>
              </a:ext>
            </a:extLst>
          </p:cNvPr>
          <p:cNvSpPr/>
          <p:nvPr/>
        </p:nvSpPr>
        <p:spPr>
          <a:xfrm>
            <a:off x="437357" y="3728467"/>
            <a:ext cx="6096000" cy="2431435"/>
          </a:xfrm>
          <a:prstGeom prst="rect">
            <a:avLst/>
          </a:prstGeom>
        </p:spPr>
        <p:txBody>
          <a:bodyPr>
            <a:spAutoFit/>
          </a:bodyPr>
          <a:lstStyle/>
          <a:p>
            <a:pPr marL="571500" indent="-571500">
              <a:buFont typeface="Arial" panose="020B0604020202020204" pitchFamily="34" charset="0"/>
              <a:buChar char="•"/>
            </a:pPr>
            <a:r>
              <a:rPr lang="en-US" sz="2400" dirty="0"/>
              <a:t>HPC Facilitators</a:t>
            </a:r>
          </a:p>
          <a:p>
            <a:pPr marL="571500" indent="-571500">
              <a:buFont typeface="Arial" panose="020B0604020202020204" pitchFamily="34" charset="0"/>
              <a:buChar char="•"/>
            </a:pPr>
            <a:r>
              <a:rPr lang="en-US" sz="2400" dirty="0"/>
              <a:t>RSEs</a:t>
            </a:r>
          </a:p>
          <a:p>
            <a:pPr marL="571500" indent="-571500">
              <a:buFont typeface="Arial" panose="020B0604020202020204" pitchFamily="34" charset="0"/>
              <a:buChar char="•"/>
            </a:pPr>
            <a:r>
              <a:rPr lang="en-US" sz="2400" dirty="0"/>
              <a:t>Science Gateway Creators</a:t>
            </a:r>
          </a:p>
          <a:p>
            <a:pPr marL="571500" indent="-571500">
              <a:buFont typeface="Arial" panose="020B0604020202020204" pitchFamily="34" charset="0"/>
              <a:buChar char="•"/>
            </a:pPr>
            <a:r>
              <a:rPr lang="en-US" sz="2400" dirty="0"/>
              <a:t>Research Computing Professionals</a:t>
            </a:r>
          </a:p>
          <a:p>
            <a:pPr marL="571500" indent="-571500">
              <a:buFont typeface="Arial" panose="020B0604020202020204" pitchFamily="34" charset="0"/>
              <a:buChar char="•"/>
            </a:pPr>
            <a:r>
              <a:rPr lang="en-US" sz="2400" dirty="0"/>
              <a:t>Research Data Professionals</a:t>
            </a:r>
          </a:p>
          <a:p>
            <a:endParaRPr lang="en-US" sz="3200" dirty="0"/>
          </a:p>
        </p:txBody>
      </p:sp>
      <p:sp>
        <p:nvSpPr>
          <p:cNvPr id="12" name="TextBox 11">
            <a:extLst>
              <a:ext uri="{FF2B5EF4-FFF2-40B4-BE49-F238E27FC236}">
                <a16:creationId xmlns:a16="http://schemas.microsoft.com/office/drawing/2014/main" id="{00BB398F-4143-F84B-AE0E-B46FFEBF1535}"/>
              </a:ext>
            </a:extLst>
          </p:cNvPr>
          <p:cNvSpPr txBox="1"/>
          <p:nvPr/>
        </p:nvSpPr>
        <p:spPr>
          <a:xfrm>
            <a:off x="6523942" y="437963"/>
            <a:ext cx="8101165" cy="5632311"/>
          </a:xfrm>
          <a:prstGeom prst="rect">
            <a:avLst/>
          </a:prstGeom>
          <a:noFill/>
        </p:spPr>
        <p:txBody>
          <a:bodyPr wrap="square" rtlCol="0">
            <a:spAutoFit/>
          </a:bodyPr>
          <a:lstStyle/>
          <a:p>
            <a:r>
              <a:rPr lang="en-US" sz="2800" dirty="0" err="1"/>
              <a:t>Cyberinfrastructure</a:t>
            </a:r>
            <a:r>
              <a:rPr lang="en-US" sz="2800" dirty="0"/>
              <a:t>, research  software</a:t>
            </a:r>
            <a:br>
              <a:rPr lang="en-US" sz="2800" dirty="0"/>
            </a:br>
            <a:r>
              <a:rPr lang="en-US" sz="2800" dirty="0"/>
              <a:t>and science gateways are widely </a:t>
            </a:r>
            <a:br>
              <a:rPr lang="en-US" sz="2800" dirty="0"/>
            </a:br>
            <a:r>
              <a:rPr lang="en-US" sz="2800" dirty="0"/>
              <a:t>used in </a:t>
            </a:r>
          </a:p>
          <a:p>
            <a:pPr marL="457200" indent="-457200">
              <a:buFont typeface="Arial"/>
              <a:buChar char="•"/>
            </a:pPr>
            <a:r>
              <a:rPr lang="en-US" sz="2800" dirty="0"/>
              <a:t>academia, </a:t>
            </a:r>
          </a:p>
          <a:p>
            <a:pPr marL="457200" indent="-457200">
              <a:buFont typeface="Arial"/>
              <a:buChar char="•"/>
            </a:pPr>
            <a:r>
              <a:rPr lang="en-US" sz="2800" dirty="0"/>
              <a:t>national labs and </a:t>
            </a:r>
          </a:p>
          <a:p>
            <a:pPr marL="457200" indent="-457200">
              <a:buFont typeface="Arial"/>
              <a:buChar char="•"/>
            </a:pPr>
            <a:r>
              <a:rPr lang="en-US" sz="2800" dirty="0"/>
              <a:t>industry</a:t>
            </a:r>
          </a:p>
          <a:p>
            <a:endParaRPr lang="en-US" sz="2800" dirty="0"/>
          </a:p>
          <a:p>
            <a:r>
              <a:rPr lang="en-US" sz="2800" dirty="0"/>
              <a:t>Lack of </a:t>
            </a:r>
          </a:p>
          <a:p>
            <a:pPr marL="457200" indent="-457200">
              <a:buFont typeface="Arial"/>
              <a:buChar char="•"/>
            </a:pPr>
            <a:r>
              <a:rPr lang="en-US" sz="2800" dirty="0"/>
              <a:t>incentives </a:t>
            </a:r>
          </a:p>
          <a:p>
            <a:pPr marL="457200" indent="-457200">
              <a:buFont typeface="Arial"/>
              <a:buChar char="•"/>
            </a:pPr>
            <a:r>
              <a:rPr lang="en-US" sz="2800" dirty="0"/>
              <a:t>recognition </a:t>
            </a:r>
          </a:p>
          <a:p>
            <a:pPr marL="457200" indent="-457200">
              <a:buFont typeface="Arial"/>
              <a:buChar char="•"/>
            </a:pPr>
            <a:r>
              <a:rPr lang="en-US" sz="2800" dirty="0"/>
              <a:t>formal training </a:t>
            </a:r>
          </a:p>
          <a:p>
            <a:r>
              <a:rPr lang="en-US" sz="2800" dirty="0"/>
              <a:t>in academia for CI professionals</a:t>
            </a:r>
          </a:p>
          <a:p>
            <a:endParaRPr lang="en-US" sz="2400" dirty="0"/>
          </a:p>
        </p:txBody>
      </p:sp>
    </p:spTree>
    <p:extLst>
      <p:ext uri="{BB962C8B-B14F-4D97-AF65-F5344CB8AC3E}">
        <p14:creationId xmlns:p14="http://schemas.microsoft.com/office/powerpoint/2010/main" val="1306846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B0479F5-59EA-43F3-BAFC-2606376EB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7E7FE0E-6496-CD4D-BB1F-1E22FDC3FACA}"/>
              </a:ext>
            </a:extLst>
          </p:cNvPr>
          <p:cNvPicPr>
            <a:picLocks noChangeAspect="1"/>
          </p:cNvPicPr>
          <p:nvPr/>
        </p:nvPicPr>
        <p:blipFill>
          <a:blip r:embed="rId2"/>
          <a:stretch>
            <a:fillRect/>
          </a:stretch>
        </p:blipFill>
        <p:spPr>
          <a:xfrm>
            <a:off x="5540531" y="-1"/>
            <a:ext cx="555468" cy="2511644"/>
          </a:xfrm>
          <a:prstGeom prst="rect">
            <a:avLst/>
          </a:prstGeom>
        </p:spPr>
      </p:pic>
      <p:sp>
        <p:nvSpPr>
          <p:cNvPr id="23" name="Freeform: Shape 22">
            <a:extLst>
              <a:ext uri="{FF2B5EF4-FFF2-40B4-BE49-F238E27FC236}">
                <a16:creationId xmlns:a16="http://schemas.microsoft.com/office/drawing/2014/main" id="{207A3091-5921-4796-8962-F13613206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58642"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125E0BD9-6B50-4AA7-BB36-DE5CC5F8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58642"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472063F2-B881-E840-8412-EBA02EF5E1EF}"/>
              </a:ext>
            </a:extLst>
          </p:cNvPr>
          <p:cNvSpPr/>
          <p:nvPr/>
        </p:nvSpPr>
        <p:spPr>
          <a:xfrm>
            <a:off x="349729" y="1927973"/>
            <a:ext cx="5249857" cy="1200329"/>
          </a:xfrm>
          <a:prstGeom prst="rect">
            <a:avLst/>
          </a:prstGeom>
        </p:spPr>
        <p:txBody>
          <a:bodyPr wrap="square">
            <a:spAutoFit/>
          </a:bodyPr>
          <a:lstStyle/>
          <a:p>
            <a:r>
              <a:rPr lang="en-US" sz="3600" b="1"/>
              <a:t>Teams of CI Professionals </a:t>
            </a:r>
          </a:p>
          <a:p>
            <a:endParaRPr lang="en-US" sz="3600" b="1"/>
          </a:p>
        </p:txBody>
      </p:sp>
      <p:sp>
        <p:nvSpPr>
          <p:cNvPr id="10" name="Rectangle 9">
            <a:extLst>
              <a:ext uri="{FF2B5EF4-FFF2-40B4-BE49-F238E27FC236}">
                <a16:creationId xmlns:a16="http://schemas.microsoft.com/office/drawing/2014/main" id="{C8B71371-C71C-E34F-AA04-25EF9B4F35BD}"/>
              </a:ext>
            </a:extLst>
          </p:cNvPr>
          <p:cNvSpPr/>
          <p:nvPr/>
        </p:nvSpPr>
        <p:spPr>
          <a:xfrm>
            <a:off x="437357" y="3728467"/>
            <a:ext cx="6096000" cy="2431435"/>
          </a:xfrm>
          <a:prstGeom prst="rect">
            <a:avLst/>
          </a:prstGeom>
        </p:spPr>
        <p:txBody>
          <a:bodyPr>
            <a:spAutoFit/>
          </a:bodyPr>
          <a:lstStyle/>
          <a:p>
            <a:pPr marL="571500" indent="-571500">
              <a:buFont typeface="Arial" panose="020B0604020202020204" pitchFamily="34" charset="0"/>
              <a:buChar char="•"/>
            </a:pPr>
            <a:r>
              <a:rPr lang="en-US" sz="2400" dirty="0"/>
              <a:t>HPC Facilitators</a:t>
            </a:r>
          </a:p>
          <a:p>
            <a:pPr marL="571500" indent="-571500">
              <a:buFont typeface="Arial" panose="020B0604020202020204" pitchFamily="34" charset="0"/>
              <a:buChar char="•"/>
            </a:pPr>
            <a:r>
              <a:rPr lang="en-US" sz="2400" dirty="0"/>
              <a:t>RSEs</a:t>
            </a:r>
          </a:p>
          <a:p>
            <a:pPr marL="571500" indent="-571500">
              <a:buFont typeface="Arial" panose="020B0604020202020204" pitchFamily="34" charset="0"/>
              <a:buChar char="•"/>
            </a:pPr>
            <a:r>
              <a:rPr lang="en-US" sz="2400" dirty="0"/>
              <a:t>Science Gateway Creators</a:t>
            </a:r>
          </a:p>
          <a:p>
            <a:pPr marL="571500" indent="-571500">
              <a:buFont typeface="Arial" panose="020B0604020202020204" pitchFamily="34" charset="0"/>
              <a:buChar char="•"/>
            </a:pPr>
            <a:r>
              <a:rPr lang="en-US" sz="2400" dirty="0"/>
              <a:t>Research Computing Professionals</a:t>
            </a:r>
          </a:p>
          <a:p>
            <a:pPr marL="571500" indent="-571500">
              <a:buFont typeface="Arial" panose="020B0604020202020204" pitchFamily="34" charset="0"/>
              <a:buChar char="•"/>
            </a:pPr>
            <a:r>
              <a:rPr lang="en-US" sz="2400" dirty="0"/>
              <a:t>Research Data Professionals</a:t>
            </a:r>
          </a:p>
          <a:p>
            <a:endParaRPr lang="en-US" sz="3200" dirty="0"/>
          </a:p>
        </p:txBody>
      </p:sp>
      <p:pic>
        <p:nvPicPr>
          <p:cNvPr id="11" name="Picture 10" descr="Diagram, text&#10;&#10;Description automatically generated">
            <a:extLst>
              <a:ext uri="{FF2B5EF4-FFF2-40B4-BE49-F238E27FC236}">
                <a16:creationId xmlns:a16="http://schemas.microsoft.com/office/drawing/2014/main" id="{CDDA8CD9-6B62-6048-90E4-2E03BB452E03}"/>
              </a:ext>
            </a:extLst>
          </p:cNvPr>
          <p:cNvPicPr>
            <a:picLocks noChangeAspect="1"/>
          </p:cNvPicPr>
          <p:nvPr/>
        </p:nvPicPr>
        <p:blipFill>
          <a:blip r:embed="rId4"/>
          <a:stretch>
            <a:fillRect/>
          </a:stretch>
        </p:blipFill>
        <p:spPr>
          <a:xfrm>
            <a:off x="6345538" y="1927973"/>
            <a:ext cx="5596922" cy="2710879"/>
          </a:xfrm>
          <a:prstGeom prst="rect">
            <a:avLst/>
          </a:prstGeom>
        </p:spPr>
      </p:pic>
      <p:sp>
        <p:nvSpPr>
          <p:cNvPr id="2" name="TextBox 1">
            <a:extLst>
              <a:ext uri="{FF2B5EF4-FFF2-40B4-BE49-F238E27FC236}">
                <a16:creationId xmlns:a16="http://schemas.microsoft.com/office/drawing/2014/main" id="{6AAA7D30-AD7B-224D-84D2-3740771D382A}"/>
              </a:ext>
            </a:extLst>
          </p:cNvPr>
          <p:cNvSpPr txBox="1"/>
          <p:nvPr/>
        </p:nvSpPr>
        <p:spPr>
          <a:xfrm>
            <a:off x="7761345" y="461960"/>
            <a:ext cx="2765309" cy="1231106"/>
          </a:xfrm>
          <a:prstGeom prst="rect">
            <a:avLst/>
          </a:prstGeom>
          <a:noFill/>
        </p:spPr>
        <p:txBody>
          <a:bodyPr wrap="none" rtlCol="0">
            <a:spAutoFit/>
          </a:bodyPr>
          <a:lstStyle/>
          <a:p>
            <a:pPr algn="ctr"/>
            <a:r>
              <a:rPr lang="en-US" sz="2800" b="1" dirty="0"/>
              <a:t>Changing</a:t>
            </a:r>
            <a:br>
              <a:rPr lang="en-US" sz="2800" b="1" dirty="0"/>
            </a:br>
            <a:r>
              <a:rPr lang="en-US" sz="2800" b="1" dirty="0"/>
              <a:t>Academic Culture</a:t>
            </a:r>
          </a:p>
          <a:p>
            <a:endParaRPr lang="en-US"/>
          </a:p>
        </p:txBody>
      </p:sp>
      <p:sp>
        <p:nvSpPr>
          <p:cNvPr id="3" name="Rectangle 2">
            <a:extLst>
              <a:ext uri="{FF2B5EF4-FFF2-40B4-BE49-F238E27FC236}">
                <a16:creationId xmlns:a16="http://schemas.microsoft.com/office/drawing/2014/main" id="{D502CEB5-4429-4D41-BD2A-22005CDEA934}"/>
              </a:ext>
            </a:extLst>
          </p:cNvPr>
          <p:cNvSpPr/>
          <p:nvPr/>
        </p:nvSpPr>
        <p:spPr>
          <a:xfrm>
            <a:off x="6095999" y="5282739"/>
            <a:ext cx="6096000" cy="1477328"/>
          </a:xfrm>
          <a:prstGeom prst="rect">
            <a:avLst/>
          </a:prstGeom>
        </p:spPr>
        <p:txBody>
          <a:bodyPr>
            <a:spAutoFit/>
          </a:bodyPr>
          <a:lstStyle/>
          <a:p>
            <a:pPr algn="ctr"/>
            <a:r>
              <a:rPr lang="en-US" b="0" i="0">
                <a:effectLst/>
                <a:latin typeface="Arial" panose="020B0604020202020204" pitchFamily="34" charset="0"/>
              </a:rPr>
              <a:t>I'm passionate about changing academic culture to improve career paths for the "hidden figures" in research.  It's still a long road but it started!</a:t>
            </a:r>
          </a:p>
          <a:p>
            <a:pPr algn="ctr"/>
            <a:br>
              <a:rPr lang="en-US"/>
            </a:br>
            <a:endParaRPr lang="en-US"/>
          </a:p>
        </p:txBody>
      </p:sp>
    </p:spTree>
    <p:extLst>
      <p:ext uri="{BB962C8B-B14F-4D97-AF65-F5344CB8AC3E}">
        <p14:creationId xmlns:p14="http://schemas.microsoft.com/office/powerpoint/2010/main" val="3011811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268B8066-6114-0347-98D0-F9DA89F15FAB}"/>
              </a:ext>
            </a:extLst>
          </p:cNvPr>
          <p:cNvPicPr>
            <a:picLocks noChangeAspect="1"/>
          </p:cNvPicPr>
          <p:nvPr/>
        </p:nvPicPr>
        <p:blipFill>
          <a:blip r:embed="rId2"/>
          <a:stretch>
            <a:fillRect/>
          </a:stretch>
        </p:blipFill>
        <p:spPr>
          <a:xfrm>
            <a:off x="5540531" y="-1"/>
            <a:ext cx="555468" cy="2511644"/>
          </a:xfrm>
          <a:prstGeom prst="rect">
            <a:avLst/>
          </a:prstGeom>
        </p:spPr>
      </p:pic>
      <p:sp>
        <p:nvSpPr>
          <p:cNvPr id="20" name="Rectangle 19">
            <a:extLst>
              <a:ext uri="{FF2B5EF4-FFF2-40B4-BE49-F238E27FC236}">
                <a16:creationId xmlns:a16="http://schemas.microsoft.com/office/drawing/2014/main" id="{2888D939-73AF-394E-A2BF-ADAD977DC420}"/>
              </a:ext>
            </a:extLst>
          </p:cNvPr>
          <p:cNvSpPr/>
          <p:nvPr/>
        </p:nvSpPr>
        <p:spPr>
          <a:xfrm>
            <a:off x="349729" y="189134"/>
            <a:ext cx="5249857" cy="1200329"/>
          </a:xfrm>
          <a:prstGeom prst="rect">
            <a:avLst/>
          </a:prstGeom>
        </p:spPr>
        <p:txBody>
          <a:bodyPr wrap="square">
            <a:spAutoFit/>
          </a:bodyPr>
          <a:lstStyle/>
          <a:p>
            <a:r>
              <a:rPr lang="en-US" sz="3600" b="1"/>
              <a:t>Panelists</a:t>
            </a:r>
          </a:p>
          <a:p>
            <a:endParaRPr lang="en-US" sz="3600" b="1"/>
          </a:p>
        </p:txBody>
      </p:sp>
      <p:sp>
        <p:nvSpPr>
          <p:cNvPr id="21" name="Rectangle 20">
            <a:extLst>
              <a:ext uri="{FF2B5EF4-FFF2-40B4-BE49-F238E27FC236}">
                <a16:creationId xmlns:a16="http://schemas.microsoft.com/office/drawing/2014/main" id="{39C7D57E-5DD4-D143-9428-D6EB2862C9E4}"/>
              </a:ext>
            </a:extLst>
          </p:cNvPr>
          <p:cNvSpPr/>
          <p:nvPr/>
        </p:nvSpPr>
        <p:spPr>
          <a:xfrm>
            <a:off x="5952080" y="2238130"/>
            <a:ext cx="6096000" cy="1292662"/>
          </a:xfrm>
          <a:prstGeom prst="rect">
            <a:avLst/>
          </a:prstGeom>
        </p:spPr>
        <p:txBody>
          <a:bodyPr>
            <a:spAutoFit/>
          </a:bodyPr>
          <a:lstStyle/>
          <a:p>
            <a:pPr marL="457200" fontAlgn="base"/>
            <a:r>
              <a:rPr lang="en-US" b="1">
                <a:solidFill>
                  <a:srgbClr val="92D050"/>
                </a:solidFill>
              </a:rPr>
              <a:t>Christina Maimone, Research Data Services Lead, Northwestern University.</a:t>
            </a:r>
            <a:r>
              <a:rPr lang="en-US">
                <a:solidFill>
                  <a:srgbClr val="92D050"/>
                </a:solidFill>
              </a:rPr>
              <a:t> </a:t>
            </a:r>
            <a:r>
              <a:rPr lang="en-US" sz="1400">
                <a:solidFill>
                  <a:srgbClr val="92D050"/>
                </a:solidFill>
              </a:rPr>
              <a:t>Christina is happy to have found her way to research computing and wants to ensure research computing and research support roles are viable, respected career paths for others as well.  </a:t>
            </a:r>
          </a:p>
        </p:txBody>
      </p:sp>
      <p:sp>
        <p:nvSpPr>
          <p:cNvPr id="22" name="Rectangle 21">
            <a:extLst>
              <a:ext uri="{FF2B5EF4-FFF2-40B4-BE49-F238E27FC236}">
                <a16:creationId xmlns:a16="http://schemas.microsoft.com/office/drawing/2014/main" id="{6A60BF95-020D-424A-9629-CCC405A7BC8F}"/>
              </a:ext>
            </a:extLst>
          </p:cNvPr>
          <p:cNvSpPr/>
          <p:nvPr/>
        </p:nvSpPr>
        <p:spPr>
          <a:xfrm>
            <a:off x="-143920" y="2194987"/>
            <a:ext cx="6096000" cy="2369880"/>
          </a:xfrm>
          <a:prstGeom prst="rect">
            <a:avLst/>
          </a:prstGeom>
        </p:spPr>
        <p:txBody>
          <a:bodyPr>
            <a:spAutoFit/>
          </a:bodyPr>
          <a:lstStyle/>
          <a:p>
            <a:pPr marL="457200" fontAlgn="base"/>
            <a:r>
              <a:rPr lang="en-US" b="1">
                <a:solidFill>
                  <a:srgbClr val="00B0F0"/>
                </a:solidFill>
              </a:rPr>
              <a:t>Amy Neeser (she/they) is the Consulting + Outreach Lead in Research IT at the University of California, Berkeley. </a:t>
            </a:r>
            <a:r>
              <a:rPr lang="en-US" sz="1400">
                <a:solidFill>
                  <a:srgbClr val="00B0F0"/>
                </a:solidFill>
              </a:rPr>
              <a:t>They coordinate the consulting efforts across the Data Management and Research Computing programs to offer a holistic approach to data and computation and also facilitate Research IT's community, partnership, and outreach programs. Amy’s background is as a science and data librarian giving them experience with data in all aspects of the research lifecycle. Their professional and research interests include interdisciplinary and open digital scholarship, innovative uses of technologies in academic environments, equity in STEM, and critical digital literacy. </a:t>
            </a:r>
          </a:p>
        </p:txBody>
      </p:sp>
      <p:sp>
        <p:nvSpPr>
          <p:cNvPr id="23" name="Rectangle 22">
            <a:extLst>
              <a:ext uri="{FF2B5EF4-FFF2-40B4-BE49-F238E27FC236}">
                <a16:creationId xmlns:a16="http://schemas.microsoft.com/office/drawing/2014/main" id="{1F0775DA-2520-4F47-AFFA-886C903192D3}"/>
              </a:ext>
            </a:extLst>
          </p:cNvPr>
          <p:cNvSpPr/>
          <p:nvPr/>
        </p:nvSpPr>
        <p:spPr>
          <a:xfrm>
            <a:off x="2492531" y="349025"/>
            <a:ext cx="6096000" cy="2215991"/>
          </a:xfrm>
          <a:prstGeom prst="rect">
            <a:avLst/>
          </a:prstGeom>
        </p:spPr>
        <p:txBody>
          <a:bodyPr>
            <a:spAutoFit/>
          </a:bodyPr>
          <a:lstStyle/>
          <a:p>
            <a:pPr fontAlgn="base"/>
            <a:r>
              <a:rPr lang="en-US" b="1">
                <a:solidFill>
                  <a:srgbClr val="FFC000"/>
                </a:solidFill>
              </a:rPr>
              <a:t>Ian Cosden, Director, Research Software Engineering for Computational &amp; Data Science, Princeton University. </a:t>
            </a:r>
            <a:r>
              <a:rPr lang="en-US" sz="1400">
                <a:solidFill>
                  <a:srgbClr val="FFC000"/>
                </a:solidFill>
              </a:rPr>
              <a:t>During his Ph.D. Ian discovered he liked writing code, helping others, and the technology </a:t>
            </a:r>
            <a:r>
              <a:rPr lang="en-US" sz="1400" i="1">
                <a:solidFill>
                  <a:srgbClr val="FFC000"/>
                </a:solidFill>
              </a:rPr>
              <a:t>around</a:t>
            </a:r>
            <a:r>
              <a:rPr lang="en-US" sz="1400">
                <a:solidFill>
                  <a:srgbClr val="FFC000"/>
                </a:solidFill>
              </a:rPr>
              <a:t> research more than the research itself. Ian believes Research Computing is an increasing essential service that provides a competitive advantage to researchers. He is also passionate about bringing awareness and recognition to the role of “Research Software Engineer” within the academic research community. </a:t>
            </a:r>
          </a:p>
          <a:p>
            <a:endParaRPr lang="en-US" sz="3200" dirty="0"/>
          </a:p>
        </p:txBody>
      </p:sp>
      <p:sp>
        <p:nvSpPr>
          <p:cNvPr id="4" name="Rectangle 3">
            <a:extLst>
              <a:ext uri="{FF2B5EF4-FFF2-40B4-BE49-F238E27FC236}">
                <a16:creationId xmlns:a16="http://schemas.microsoft.com/office/drawing/2014/main" id="{FB118092-26DE-734C-9D22-C5D828B2D5E7}"/>
              </a:ext>
            </a:extLst>
          </p:cNvPr>
          <p:cNvSpPr/>
          <p:nvPr/>
        </p:nvSpPr>
        <p:spPr>
          <a:xfrm>
            <a:off x="5540531" y="3891513"/>
            <a:ext cx="6096000" cy="2000548"/>
          </a:xfrm>
          <a:prstGeom prst="rect">
            <a:avLst/>
          </a:prstGeom>
        </p:spPr>
        <p:txBody>
          <a:bodyPr>
            <a:spAutoFit/>
          </a:bodyPr>
          <a:lstStyle/>
          <a:p>
            <a:pPr marL="457200" fontAlgn="base"/>
            <a:r>
              <a:rPr lang="en-US" b="1">
                <a:solidFill>
                  <a:schemeClr val="accent2">
                    <a:lumMod val="60000"/>
                    <a:lumOff val="40000"/>
                  </a:schemeClr>
                </a:solidFill>
              </a:rPr>
              <a:t>Dane Skow, Executive Director of North Dakota State University’s Center for Computationally Assisted Science and Technology (NDSU/CCAST). </a:t>
            </a:r>
            <a:r>
              <a:rPr lang="en-US" sz="1400">
                <a:solidFill>
                  <a:schemeClr val="accent2">
                    <a:lumMod val="60000"/>
                    <a:lumOff val="40000"/>
                  </a:schemeClr>
                </a:solidFill>
              </a:rPr>
              <a:t>Dane was thrilled to be dubbed “both a geek AND a nerd” by his then 12-year-old daughter, and has spent his career trying to earn those accolades. He is passionate about improving opportunities for residents of rural communities to work on world class teams on leading edge technologies and creating bridges between communities.</a:t>
            </a:r>
          </a:p>
        </p:txBody>
      </p:sp>
      <p:sp>
        <p:nvSpPr>
          <p:cNvPr id="5" name="Rectangle 4">
            <a:extLst>
              <a:ext uri="{FF2B5EF4-FFF2-40B4-BE49-F238E27FC236}">
                <a16:creationId xmlns:a16="http://schemas.microsoft.com/office/drawing/2014/main" id="{41A52235-4005-084C-9ED4-FCD95E87E76C}"/>
              </a:ext>
            </a:extLst>
          </p:cNvPr>
          <p:cNvSpPr/>
          <p:nvPr/>
        </p:nvSpPr>
        <p:spPr>
          <a:xfrm>
            <a:off x="349729" y="4775173"/>
            <a:ext cx="5602351" cy="646331"/>
          </a:xfrm>
          <a:prstGeom prst="rect">
            <a:avLst/>
          </a:prstGeom>
        </p:spPr>
        <p:txBody>
          <a:bodyPr wrap="square">
            <a:spAutoFit/>
          </a:bodyPr>
          <a:lstStyle/>
          <a:p>
            <a:r>
              <a:rPr lang="en-US" b="1" i="0">
                <a:solidFill>
                  <a:srgbClr val="FFFF00"/>
                </a:solidFill>
                <a:effectLst/>
              </a:rPr>
              <a:t>Scott Hampton, Assistant Director, </a:t>
            </a:r>
          </a:p>
          <a:p>
            <a:r>
              <a:rPr lang="en-US" b="1" i="0">
                <a:solidFill>
                  <a:srgbClr val="FFFF00"/>
                </a:solidFill>
                <a:effectLst/>
              </a:rPr>
              <a:t>High Performance Computing, University of Notre Dame</a:t>
            </a:r>
          </a:p>
        </p:txBody>
      </p:sp>
    </p:spTree>
    <p:extLst>
      <p:ext uri="{BB962C8B-B14F-4D97-AF65-F5344CB8AC3E}">
        <p14:creationId xmlns:p14="http://schemas.microsoft.com/office/powerpoint/2010/main" val="2554899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0DB02BD-FF61-4042-BC21-4EFF543EC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72063F2-B881-E840-8412-EBA02EF5E1EF}"/>
              </a:ext>
            </a:extLst>
          </p:cNvPr>
          <p:cNvSpPr/>
          <p:nvPr/>
        </p:nvSpPr>
        <p:spPr>
          <a:xfrm>
            <a:off x="762001" y="882596"/>
            <a:ext cx="5471822" cy="1905054"/>
          </a:xfrm>
          <a:prstGeom prst="rect">
            <a:avLst/>
          </a:prstGeom>
        </p:spPr>
        <p:txBody>
          <a:bodyPr vert="horz" lIns="91440" tIns="45720" rIns="91440" bIns="45720" rtlCol="0" anchor="b" anchorCtr="0">
            <a:normAutofit/>
          </a:bodyPr>
          <a:lstStyle/>
          <a:p>
            <a:pPr>
              <a:lnSpc>
                <a:spcPct val="90000"/>
              </a:lnSpc>
              <a:spcBef>
                <a:spcPct val="0"/>
              </a:spcBef>
              <a:spcAft>
                <a:spcPts val="600"/>
              </a:spcAft>
            </a:pPr>
            <a:r>
              <a:rPr lang="en-US" sz="4400" kern="1200">
                <a:solidFill>
                  <a:schemeClr val="tx1"/>
                </a:solidFill>
                <a:latin typeface="+mj-lt"/>
                <a:ea typeface="+mj-ea"/>
                <a:cs typeface="+mj-cs"/>
              </a:rPr>
              <a:t>What worked and what did not work so well?</a:t>
            </a:r>
          </a:p>
          <a:p>
            <a:pPr>
              <a:lnSpc>
                <a:spcPct val="90000"/>
              </a:lnSpc>
              <a:spcBef>
                <a:spcPct val="0"/>
              </a:spcBef>
              <a:spcAft>
                <a:spcPts val="600"/>
              </a:spcAft>
            </a:pPr>
            <a:endParaRPr lang="en-US" sz="4400" b="1" kern="1200">
              <a:solidFill>
                <a:schemeClr val="tx1"/>
              </a:solidFill>
              <a:latin typeface="+mj-lt"/>
              <a:ea typeface="+mj-ea"/>
              <a:cs typeface="+mj-cs"/>
            </a:endParaRPr>
          </a:p>
        </p:txBody>
      </p:sp>
      <p:sp>
        <p:nvSpPr>
          <p:cNvPr id="4" name="Rectangle 3">
            <a:extLst>
              <a:ext uri="{FF2B5EF4-FFF2-40B4-BE49-F238E27FC236}">
                <a16:creationId xmlns:a16="http://schemas.microsoft.com/office/drawing/2014/main" id="{02CA9E2B-7DB3-194F-B8AA-619359B0A6D3}"/>
              </a:ext>
            </a:extLst>
          </p:cNvPr>
          <p:cNvSpPr/>
          <p:nvPr/>
        </p:nvSpPr>
        <p:spPr>
          <a:xfrm>
            <a:off x="762001" y="3047999"/>
            <a:ext cx="5471822" cy="3048001"/>
          </a:xfrm>
          <a:prstGeom prst="rect">
            <a:avLst/>
          </a:prstGeom>
        </p:spPr>
        <p:txBody>
          <a:bodyPr vert="horz" lIns="91440" tIns="45720" rIns="91440" bIns="45720" rtlCol="0">
            <a:normAutofit/>
          </a:bodyPr>
          <a:lstStyle/>
          <a:p>
            <a:pPr marL="457200" indent="-228600" fontAlgn="base">
              <a:lnSpc>
                <a:spcPct val="90000"/>
              </a:lnSpc>
              <a:spcAft>
                <a:spcPts val="600"/>
              </a:spcAft>
              <a:buFont typeface="Arial" panose="020B0604020202020204" pitchFamily="34" charset="0"/>
              <a:buChar char="•"/>
            </a:pPr>
            <a:r>
              <a:rPr lang="en-US"/>
              <a:t> </a:t>
            </a:r>
            <a:r>
              <a:rPr lang="en-US" sz="2400"/>
              <a:t>Recruitment &amp; Retention</a:t>
            </a:r>
          </a:p>
          <a:p>
            <a:pPr marL="457200" indent="-228600" fontAlgn="base">
              <a:lnSpc>
                <a:spcPct val="90000"/>
              </a:lnSpc>
              <a:spcAft>
                <a:spcPts val="600"/>
              </a:spcAft>
              <a:buFont typeface="Arial" panose="020B0604020202020204" pitchFamily="34" charset="0"/>
              <a:buChar char="•"/>
            </a:pPr>
            <a:r>
              <a:rPr lang="en-US" sz="2400"/>
              <a:t> Management</a:t>
            </a:r>
          </a:p>
          <a:p>
            <a:pPr marL="457200" indent="-228600" fontAlgn="base">
              <a:lnSpc>
                <a:spcPct val="90000"/>
              </a:lnSpc>
              <a:spcAft>
                <a:spcPts val="600"/>
              </a:spcAft>
              <a:buFont typeface="Arial" panose="020B0604020202020204" pitchFamily="34" charset="0"/>
              <a:buChar char="•"/>
            </a:pPr>
            <a:r>
              <a:rPr lang="en-US" sz="2400"/>
              <a:t> Team-building</a:t>
            </a:r>
          </a:p>
          <a:p>
            <a:pPr marL="457200" indent="-228600" fontAlgn="base">
              <a:lnSpc>
                <a:spcPct val="90000"/>
              </a:lnSpc>
              <a:spcAft>
                <a:spcPts val="600"/>
              </a:spcAft>
              <a:buFont typeface="Arial" panose="020B0604020202020204" pitchFamily="34" charset="0"/>
              <a:buChar char="•"/>
            </a:pPr>
            <a:r>
              <a:rPr lang="en-US" sz="2400"/>
              <a:t> Motivation</a:t>
            </a:r>
          </a:p>
        </p:txBody>
      </p:sp>
      <p:pic>
        <p:nvPicPr>
          <p:cNvPr id="6" name="Picture 5">
            <a:extLst>
              <a:ext uri="{FF2B5EF4-FFF2-40B4-BE49-F238E27FC236}">
                <a16:creationId xmlns:a16="http://schemas.microsoft.com/office/drawing/2014/main" id="{F7E7FE0E-6496-CD4D-BB1F-1E22FDC3FACA}"/>
              </a:ext>
            </a:extLst>
          </p:cNvPr>
          <p:cNvPicPr>
            <a:picLocks noChangeAspect="1"/>
          </p:cNvPicPr>
          <p:nvPr/>
        </p:nvPicPr>
        <p:blipFill>
          <a:blip r:embed="rId2"/>
          <a:stretch>
            <a:fillRect/>
          </a:stretch>
        </p:blipFill>
        <p:spPr>
          <a:xfrm>
            <a:off x="8716003" y="762001"/>
            <a:ext cx="231817" cy="2506134"/>
          </a:xfrm>
          <a:prstGeom prst="rect">
            <a:avLst/>
          </a:prstGeom>
        </p:spPr>
      </p:pic>
      <p:pic>
        <p:nvPicPr>
          <p:cNvPr id="14" name="Picture 13">
            <a:extLst>
              <a:ext uri="{FF2B5EF4-FFF2-40B4-BE49-F238E27FC236}">
                <a16:creationId xmlns:a16="http://schemas.microsoft.com/office/drawing/2014/main" id="{899522F7-753D-1047-A5EA-DB4F5603D604}"/>
              </a:ext>
            </a:extLst>
          </p:cNvPr>
          <p:cNvPicPr/>
          <p:nvPr/>
        </p:nvPicPr>
        <p:blipFill rotWithShape="1">
          <a:blip r:embed="rId3">
            <a:extLst>
              <a:ext uri="{28A0092B-C50C-407E-A947-70E740481C1C}">
                <a14:useLocalDpi xmlns:a14="http://schemas.microsoft.com/office/drawing/2010/main" val="0"/>
              </a:ext>
            </a:extLst>
          </a:blip>
          <a:srcRect l="125"/>
          <a:stretch/>
        </p:blipFill>
        <p:spPr>
          <a:xfrm>
            <a:off x="7620000" y="10"/>
            <a:ext cx="4572002" cy="6857992"/>
          </a:xfrm>
          <a:custGeom>
            <a:avLst/>
            <a:gdLst/>
            <a:ahLst/>
            <a:cxnLst/>
            <a:rect l="l" t="t" r="r" b="b"/>
            <a:pathLst>
              <a:path w="4572002" h="6858002">
                <a:moveTo>
                  <a:pt x="276687" y="6438981"/>
                </a:moveTo>
                <a:cubicBezTo>
                  <a:pt x="286189" y="6444077"/>
                  <a:pt x="293666" y="6451650"/>
                  <a:pt x="296618" y="6463841"/>
                </a:cubicBezTo>
                <a:lnTo>
                  <a:pt x="296621" y="6463850"/>
                </a:lnTo>
                <a:lnTo>
                  <a:pt x="307605" y="6508052"/>
                </a:lnTo>
                <a:lnTo>
                  <a:pt x="310416" y="6513012"/>
                </a:lnTo>
                <a:lnTo>
                  <a:pt x="312883" y="6521804"/>
                </a:lnTo>
                <a:lnTo>
                  <a:pt x="329221" y="6546195"/>
                </a:lnTo>
                <a:lnTo>
                  <a:pt x="329221" y="6546194"/>
                </a:lnTo>
                <a:lnTo>
                  <a:pt x="310416" y="6513012"/>
                </a:lnTo>
                <a:lnTo>
                  <a:pt x="296621" y="6463850"/>
                </a:lnTo>
                <a:lnTo>
                  <a:pt x="296618" y="6463840"/>
                </a:lnTo>
                <a:close/>
                <a:moveTo>
                  <a:pt x="360891" y="2836172"/>
                </a:moveTo>
                <a:lnTo>
                  <a:pt x="360891" y="2836173"/>
                </a:lnTo>
                <a:cubicBezTo>
                  <a:pt x="364963" y="2839983"/>
                  <a:pt x="368249" y="2844317"/>
                  <a:pt x="369582" y="2848794"/>
                </a:cubicBezTo>
                <a:cubicBezTo>
                  <a:pt x="376249" y="2870416"/>
                  <a:pt x="384441" y="2892181"/>
                  <a:pt x="389490" y="2914328"/>
                </a:cubicBezTo>
                <a:lnTo>
                  <a:pt x="394121" y="2947863"/>
                </a:lnTo>
                <a:lnTo>
                  <a:pt x="390537" y="2982148"/>
                </a:lnTo>
                <a:cubicBezTo>
                  <a:pt x="382441" y="3014153"/>
                  <a:pt x="378631" y="3045777"/>
                  <a:pt x="378845" y="3077401"/>
                </a:cubicBezTo>
                <a:lnTo>
                  <a:pt x="378845" y="3077402"/>
                </a:lnTo>
                <a:lnTo>
                  <a:pt x="378845" y="3077402"/>
                </a:lnTo>
                <a:cubicBezTo>
                  <a:pt x="379059" y="3109026"/>
                  <a:pt x="383298" y="3140650"/>
                  <a:pt x="391299" y="3172655"/>
                </a:cubicBezTo>
                <a:cubicBezTo>
                  <a:pt x="417208" y="3276481"/>
                  <a:pt x="444640" y="3380306"/>
                  <a:pt x="438926" y="3489468"/>
                </a:cubicBezTo>
                <a:cubicBezTo>
                  <a:pt x="437974" y="3507564"/>
                  <a:pt x="449595" y="3529091"/>
                  <a:pt x="461025" y="3544714"/>
                </a:cubicBezTo>
                <a:cubicBezTo>
                  <a:pt x="466455" y="3552191"/>
                  <a:pt x="470634" y="3557716"/>
                  <a:pt x="473569" y="3562321"/>
                </a:cubicBezTo>
                <a:lnTo>
                  <a:pt x="478647" y="3574408"/>
                </a:lnTo>
                <a:lnTo>
                  <a:pt x="476296" y="3587174"/>
                </a:lnTo>
                <a:cubicBezTo>
                  <a:pt x="474277" y="3592232"/>
                  <a:pt x="471027" y="3598435"/>
                  <a:pt x="466549" y="3606817"/>
                </a:cubicBezTo>
                <a:cubicBezTo>
                  <a:pt x="462167" y="3614819"/>
                  <a:pt x="459501" y="3624725"/>
                  <a:pt x="453023" y="3630632"/>
                </a:cubicBezTo>
                <a:cubicBezTo>
                  <a:pt x="436545" y="3645682"/>
                  <a:pt x="430306" y="3662494"/>
                  <a:pt x="428782" y="3680163"/>
                </a:cubicBezTo>
                <a:lnTo>
                  <a:pt x="428782" y="3680164"/>
                </a:lnTo>
                <a:lnTo>
                  <a:pt x="428782" y="3680164"/>
                </a:lnTo>
                <a:lnTo>
                  <a:pt x="432830" y="3734838"/>
                </a:lnTo>
                <a:lnTo>
                  <a:pt x="432448" y="3754652"/>
                </a:lnTo>
                <a:cubicBezTo>
                  <a:pt x="426448" y="3767130"/>
                  <a:pt x="424496" y="3778655"/>
                  <a:pt x="426091" y="3789776"/>
                </a:cubicBezTo>
                <a:lnTo>
                  <a:pt x="426091" y="3789776"/>
                </a:lnTo>
                <a:lnTo>
                  <a:pt x="426091" y="3789777"/>
                </a:lnTo>
                <a:cubicBezTo>
                  <a:pt x="427687" y="3800897"/>
                  <a:pt x="432830" y="3811614"/>
                  <a:pt x="441022" y="3822473"/>
                </a:cubicBezTo>
                <a:lnTo>
                  <a:pt x="455357" y="3852620"/>
                </a:lnTo>
                <a:lnTo>
                  <a:pt x="454577" y="3868764"/>
                </a:lnTo>
                <a:cubicBezTo>
                  <a:pt x="453119" y="3874229"/>
                  <a:pt x="450356" y="3879766"/>
                  <a:pt x="445974" y="3885338"/>
                </a:cubicBezTo>
                <a:cubicBezTo>
                  <a:pt x="426543" y="3910104"/>
                  <a:pt x="416351" y="3935727"/>
                  <a:pt x="414089" y="3962159"/>
                </a:cubicBezTo>
                <a:lnTo>
                  <a:pt x="414089" y="3962160"/>
                </a:lnTo>
                <a:lnTo>
                  <a:pt x="414089" y="3962160"/>
                </a:lnTo>
                <a:cubicBezTo>
                  <a:pt x="411827" y="3988593"/>
                  <a:pt x="417495" y="4015835"/>
                  <a:pt x="429782" y="4043840"/>
                </a:cubicBezTo>
                <a:lnTo>
                  <a:pt x="444904" y="4103826"/>
                </a:lnTo>
                <a:lnTo>
                  <a:pt x="442936" y="4134255"/>
                </a:lnTo>
                <a:cubicBezTo>
                  <a:pt x="441094" y="4144498"/>
                  <a:pt x="438022" y="4154857"/>
                  <a:pt x="433592" y="4165383"/>
                </a:cubicBezTo>
                <a:cubicBezTo>
                  <a:pt x="430163" y="4173480"/>
                  <a:pt x="429592" y="4182767"/>
                  <a:pt x="429687" y="4192387"/>
                </a:cubicBezTo>
                <a:lnTo>
                  <a:pt x="429687" y="4192388"/>
                </a:lnTo>
                <a:lnTo>
                  <a:pt x="429687" y="4192388"/>
                </a:lnTo>
                <a:lnTo>
                  <a:pt x="429782" y="4221391"/>
                </a:lnTo>
                <a:lnTo>
                  <a:pt x="424066" y="4253014"/>
                </a:lnTo>
                <a:cubicBezTo>
                  <a:pt x="411873" y="4277401"/>
                  <a:pt x="396253" y="4300070"/>
                  <a:pt x="384250" y="4324645"/>
                </a:cubicBezTo>
                <a:cubicBezTo>
                  <a:pt x="378536" y="4336457"/>
                  <a:pt x="375488" y="4350554"/>
                  <a:pt x="375296" y="4363890"/>
                </a:cubicBezTo>
                <a:lnTo>
                  <a:pt x="375296" y="4363891"/>
                </a:lnTo>
                <a:lnTo>
                  <a:pt x="375296" y="4363891"/>
                </a:lnTo>
                <a:cubicBezTo>
                  <a:pt x="374344" y="4403326"/>
                  <a:pt x="374344" y="4442762"/>
                  <a:pt x="376058" y="4482005"/>
                </a:cubicBezTo>
                <a:cubicBezTo>
                  <a:pt x="378726" y="4546777"/>
                  <a:pt x="379298" y="4612501"/>
                  <a:pt x="436068" y="4659175"/>
                </a:cubicBezTo>
                <a:cubicBezTo>
                  <a:pt x="440640" y="4662987"/>
                  <a:pt x="443308" y="4671177"/>
                  <a:pt x="444070" y="4677656"/>
                </a:cubicBezTo>
                <a:cubicBezTo>
                  <a:pt x="447689" y="4707565"/>
                  <a:pt x="448071" y="4738236"/>
                  <a:pt x="453977" y="4767765"/>
                </a:cubicBezTo>
                <a:lnTo>
                  <a:pt x="455286" y="4800483"/>
                </a:lnTo>
                <a:lnTo>
                  <a:pt x="440450" y="4828916"/>
                </a:lnTo>
                <a:cubicBezTo>
                  <a:pt x="423877" y="4846490"/>
                  <a:pt x="412446" y="4866958"/>
                  <a:pt x="410740" y="4889275"/>
                </a:cubicBezTo>
                <a:lnTo>
                  <a:pt x="410740" y="4889275"/>
                </a:lnTo>
                <a:lnTo>
                  <a:pt x="410740" y="4889276"/>
                </a:lnTo>
                <a:cubicBezTo>
                  <a:pt x="410172" y="4896714"/>
                  <a:pt x="410683" y="4904358"/>
                  <a:pt x="412445" y="4912169"/>
                </a:cubicBezTo>
                <a:lnTo>
                  <a:pt x="413848" y="4933805"/>
                </a:lnTo>
                <a:lnTo>
                  <a:pt x="409088" y="4952673"/>
                </a:lnTo>
                <a:cubicBezTo>
                  <a:pt x="404302" y="4964604"/>
                  <a:pt x="396729" y="4975511"/>
                  <a:pt x="389013" y="4987037"/>
                </a:cubicBezTo>
                <a:cubicBezTo>
                  <a:pt x="377774" y="5003801"/>
                  <a:pt x="363676" y="5022852"/>
                  <a:pt x="362534" y="5041521"/>
                </a:cubicBezTo>
                <a:cubicBezTo>
                  <a:pt x="360677" y="5073241"/>
                  <a:pt x="338137" y="5101639"/>
                  <a:pt x="336386" y="5133224"/>
                </a:cubicBezTo>
                <a:lnTo>
                  <a:pt x="336386" y="5133225"/>
                </a:lnTo>
                <a:lnTo>
                  <a:pt x="336386" y="5133225"/>
                </a:lnTo>
                <a:lnTo>
                  <a:pt x="343101" y="5166114"/>
                </a:lnTo>
                <a:lnTo>
                  <a:pt x="342411" y="5172090"/>
                </a:lnTo>
                <a:cubicBezTo>
                  <a:pt x="341530" y="5174400"/>
                  <a:pt x="340339" y="5176876"/>
                  <a:pt x="339863" y="5179067"/>
                </a:cubicBezTo>
                <a:lnTo>
                  <a:pt x="339863" y="5179068"/>
                </a:lnTo>
                <a:lnTo>
                  <a:pt x="339863" y="5179068"/>
                </a:lnTo>
                <a:cubicBezTo>
                  <a:pt x="332623" y="5214122"/>
                  <a:pt x="339673" y="5247079"/>
                  <a:pt x="363486" y="5272797"/>
                </a:cubicBezTo>
                <a:cubicBezTo>
                  <a:pt x="379013" y="5289657"/>
                  <a:pt x="387538" y="5307422"/>
                  <a:pt x="390920" y="5326163"/>
                </a:cubicBezTo>
                <a:lnTo>
                  <a:pt x="392366" y="5355014"/>
                </a:lnTo>
                <a:lnTo>
                  <a:pt x="387489" y="5385384"/>
                </a:lnTo>
                <a:cubicBezTo>
                  <a:pt x="384250" y="5398721"/>
                  <a:pt x="381964" y="5412057"/>
                  <a:pt x="379298" y="5425582"/>
                </a:cubicBezTo>
                <a:cubicBezTo>
                  <a:pt x="375488" y="5443870"/>
                  <a:pt x="371486" y="5462351"/>
                  <a:pt x="367676" y="5480637"/>
                </a:cubicBezTo>
                <a:cubicBezTo>
                  <a:pt x="365771" y="5489497"/>
                  <a:pt x="363200" y="5498832"/>
                  <a:pt x="363152" y="5507667"/>
                </a:cubicBezTo>
                <a:lnTo>
                  <a:pt x="363152" y="5507668"/>
                </a:lnTo>
                <a:lnTo>
                  <a:pt x="363152" y="5507668"/>
                </a:lnTo>
                <a:cubicBezTo>
                  <a:pt x="363105" y="5516503"/>
                  <a:pt x="365581" y="5524837"/>
                  <a:pt x="373772" y="5531694"/>
                </a:cubicBezTo>
                <a:lnTo>
                  <a:pt x="383918" y="5547578"/>
                </a:lnTo>
                <a:lnTo>
                  <a:pt x="374344" y="5562746"/>
                </a:lnTo>
                <a:cubicBezTo>
                  <a:pt x="331671" y="5600467"/>
                  <a:pt x="305000" y="5646189"/>
                  <a:pt x="303096" y="5704483"/>
                </a:cubicBezTo>
                <a:cubicBezTo>
                  <a:pt x="302714" y="5716485"/>
                  <a:pt x="300048" y="5728678"/>
                  <a:pt x="297190" y="5740488"/>
                </a:cubicBezTo>
                <a:cubicBezTo>
                  <a:pt x="295475" y="5747728"/>
                  <a:pt x="293569" y="5756493"/>
                  <a:pt x="288425" y="5760873"/>
                </a:cubicBezTo>
                <a:cubicBezTo>
                  <a:pt x="249182" y="5794974"/>
                  <a:pt x="221939" y="5837457"/>
                  <a:pt x="200030" y="5883751"/>
                </a:cubicBezTo>
                <a:cubicBezTo>
                  <a:pt x="192220" y="5900323"/>
                  <a:pt x="184410" y="5918042"/>
                  <a:pt x="182124" y="5935949"/>
                </a:cubicBezTo>
                <a:lnTo>
                  <a:pt x="182124" y="5935950"/>
                </a:lnTo>
                <a:lnTo>
                  <a:pt x="182124" y="5935950"/>
                </a:lnTo>
                <a:cubicBezTo>
                  <a:pt x="179838" y="5954618"/>
                  <a:pt x="183648" y="5974241"/>
                  <a:pt x="185744" y="5993292"/>
                </a:cubicBezTo>
                <a:cubicBezTo>
                  <a:pt x="186886" y="6004532"/>
                  <a:pt x="186696" y="6017486"/>
                  <a:pt x="192220" y="6026441"/>
                </a:cubicBezTo>
                <a:cubicBezTo>
                  <a:pt x="209557" y="6054826"/>
                  <a:pt x="228225" y="6082259"/>
                  <a:pt x="248420" y="6108739"/>
                </a:cubicBezTo>
                <a:lnTo>
                  <a:pt x="262113" y="6133315"/>
                </a:lnTo>
                <a:lnTo>
                  <a:pt x="258413" y="6143190"/>
                </a:lnTo>
                <a:cubicBezTo>
                  <a:pt x="255862" y="6146732"/>
                  <a:pt x="251944" y="6150697"/>
                  <a:pt x="246514" y="6155602"/>
                </a:cubicBezTo>
                <a:cubicBezTo>
                  <a:pt x="224225" y="6175797"/>
                  <a:pt x="212605" y="6200944"/>
                  <a:pt x="207843" y="6228756"/>
                </a:cubicBezTo>
                <a:cubicBezTo>
                  <a:pt x="200412" y="6272764"/>
                  <a:pt x="194126" y="6317151"/>
                  <a:pt x="190506" y="6361539"/>
                </a:cubicBezTo>
                <a:lnTo>
                  <a:pt x="190506" y="6361540"/>
                </a:lnTo>
                <a:lnTo>
                  <a:pt x="190506" y="6361540"/>
                </a:lnTo>
                <a:lnTo>
                  <a:pt x="190704" y="6365039"/>
                </a:lnTo>
                <a:lnTo>
                  <a:pt x="191995" y="6387910"/>
                </a:lnTo>
                <a:lnTo>
                  <a:pt x="194825" y="6393746"/>
                </a:lnTo>
                <a:lnTo>
                  <a:pt x="201413" y="6407333"/>
                </a:lnTo>
                <a:lnTo>
                  <a:pt x="201413" y="6407332"/>
                </a:lnTo>
                <a:lnTo>
                  <a:pt x="194825" y="6393746"/>
                </a:lnTo>
                <a:lnTo>
                  <a:pt x="191995" y="6387910"/>
                </a:lnTo>
                <a:lnTo>
                  <a:pt x="190704" y="6365039"/>
                </a:lnTo>
                <a:lnTo>
                  <a:pt x="190506" y="6361540"/>
                </a:lnTo>
                <a:lnTo>
                  <a:pt x="207843" y="6228757"/>
                </a:lnTo>
                <a:cubicBezTo>
                  <a:pt x="212605" y="6200945"/>
                  <a:pt x="224225" y="6175798"/>
                  <a:pt x="246514" y="6155603"/>
                </a:cubicBezTo>
                <a:cubicBezTo>
                  <a:pt x="257374" y="6145793"/>
                  <a:pt x="262184" y="6139745"/>
                  <a:pt x="262113" y="6133315"/>
                </a:cubicBezTo>
                <a:lnTo>
                  <a:pt x="262113" y="6133315"/>
                </a:lnTo>
                <a:lnTo>
                  <a:pt x="262113" y="6133314"/>
                </a:lnTo>
                <a:cubicBezTo>
                  <a:pt x="262042" y="6126884"/>
                  <a:pt x="257088" y="6120074"/>
                  <a:pt x="248420" y="6108738"/>
                </a:cubicBezTo>
                <a:cubicBezTo>
                  <a:pt x="228225" y="6082258"/>
                  <a:pt x="209557" y="6054825"/>
                  <a:pt x="192220" y="6026440"/>
                </a:cubicBezTo>
                <a:cubicBezTo>
                  <a:pt x="186696" y="6017485"/>
                  <a:pt x="186886" y="6004531"/>
                  <a:pt x="185744" y="5993291"/>
                </a:cubicBezTo>
                <a:cubicBezTo>
                  <a:pt x="184696" y="5983766"/>
                  <a:pt x="183220" y="5974097"/>
                  <a:pt x="182291" y="5964477"/>
                </a:cubicBezTo>
                <a:lnTo>
                  <a:pt x="182124" y="5935950"/>
                </a:lnTo>
                <a:lnTo>
                  <a:pt x="189006" y="5909351"/>
                </a:lnTo>
                <a:cubicBezTo>
                  <a:pt x="192220" y="5900611"/>
                  <a:pt x="196125" y="5892038"/>
                  <a:pt x="200030" y="5883752"/>
                </a:cubicBezTo>
                <a:cubicBezTo>
                  <a:pt x="221939" y="5837458"/>
                  <a:pt x="249182" y="5794975"/>
                  <a:pt x="288425" y="5760874"/>
                </a:cubicBezTo>
                <a:cubicBezTo>
                  <a:pt x="293569" y="5756494"/>
                  <a:pt x="295475" y="5747729"/>
                  <a:pt x="297190" y="5740489"/>
                </a:cubicBezTo>
                <a:cubicBezTo>
                  <a:pt x="300048" y="5728679"/>
                  <a:pt x="302714" y="5716486"/>
                  <a:pt x="303096" y="5704484"/>
                </a:cubicBezTo>
                <a:cubicBezTo>
                  <a:pt x="305000" y="5646190"/>
                  <a:pt x="331671" y="5600468"/>
                  <a:pt x="374344" y="5562747"/>
                </a:cubicBezTo>
                <a:cubicBezTo>
                  <a:pt x="380441" y="5557318"/>
                  <a:pt x="383823" y="5552508"/>
                  <a:pt x="383918" y="5547579"/>
                </a:cubicBezTo>
                <a:lnTo>
                  <a:pt x="383918" y="5547578"/>
                </a:lnTo>
                <a:lnTo>
                  <a:pt x="383918" y="5547578"/>
                </a:lnTo>
                <a:cubicBezTo>
                  <a:pt x="384013" y="5542648"/>
                  <a:pt x="380822" y="5537600"/>
                  <a:pt x="373772" y="5531693"/>
                </a:cubicBezTo>
                <a:cubicBezTo>
                  <a:pt x="369677" y="5528265"/>
                  <a:pt x="367010" y="5524467"/>
                  <a:pt x="365373" y="5520422"/>
                </a:cubicBezTo>
                <a:lnTo>
                  <a:pt x="363152" y="5507668"/>
                </a:lnTo>
                <a:lnTo>
                  <a:pt x="367676" y="5480638"/>
                </a:lnTo>
                <a:cubicBezTo>
                  <a:pt x="371486" y="5462352"/>
                  <a:pt x="375488" y="5443871"/>
                  <a:pt x="379298" y="5425583"/>
                </a:cubicBezTo>
                <a:cubicBezTo>
                  <a:pt x="381964" y="5412058"/>
                  <a:pt x="384250" y="5398722"/>
                  <a:pt x="387489" y="5385385"/>
                </a:cubicBezTo>
                <a:cubicBezTo>
                  <a:pt x="390014" y="5375003"/>
                  <a:pt x="391717" y="5364883"/>
                  <a:pt x="392366" y="5355015"/>
                </a:cubicBezTo>
                <a:lnTo>
                  <a:pt x="392366" y="5355014"/>
                </a:lnTo>
                <a:lnTo>
                  <a:pt x="392366" y="5355014"/>
                </a:lnTo>
                <a:cubicBezTo>
                  <a:pt x="394313" y="5325412"/>
                  <a:pt x="386776" y="5298086"/>
                  <a:pt x="363486" y="5272796"/>
                </a:cubicBezTo>
                <a:cubicBezTo>
                  <a:pt x="351580" y="5259937"/>
                  <a:pt x="343864" y="5245269"/>
                  <a:pt x="340030" y="5229433"/>
                </a:cubicBezTo>
                <a:lnTo>
                  <a:pt x="339863" y="5179068"/>
                </a:lnTo>
                <a:lnTo>
                  <a:pt x="342411" y="5172091"/>
                </a:lnTo>
                <a:cubicBezTo>
                  <a:pt x="343292" y="5169781"/>
                  <a:pt x="343863" y="5167638"/>
                  <a:pt x="343101" y="5166114"/>
                </a:cubicBezTo>
                <a:lnTo>
                  <a:pt x="343101" y="5166114"/>
                </a:lnTo>
                <a:lnTo>
                  <a:pt x="343101" y="5166113"/>
                </a:lnTo>
                <a:lnTo>
                  <a:pt x="336386" y="5133225"/>
                </a:lnTo>
                <a:lnTo>
                  <a:pt x="343531" y="5102461"/>
                </a:lnTo>
                <a:cubicBezTo>
                  <a:pt x="350866" y="5082339"/>
                  <a:pt x="361296" y="5062669"/>
                  <a:pt x="362534" y="5041522"/>
                </a:cubicBezTo>
                <a:cubicBezTo>
                  <a:pt x="363676" y="5022853"/>
                  <a:pt x="377774" y="5003802"/>
                  <a:pt x="389013" y="4987038"/>
                </a:cubicBezTo>
                <a:cubicBezTo>
                  <a:pt x="400587" y="4969748"/>
                  <a:pt x="411839" y="4953853"/>
                  <a:pt x="413848" y="4933805"/>
                </a:cubicBezTo>
                <a:lnTo>
                  <a:pt x="413848" y="4933805"/>
                </a:lnTo>
                <a:lnTo>
                  <a:pt x="413848" y="4933804"/>
                </a:lnTo>
                <a:cubicBezTo>
                  <a:pt x="414517" y="4927122"/>
                  <a:pt x="414160" y="4919978"/>
                  <a:pt x="412445" y="4912168"/>
                </a:cubicBezTo>
                <a:lnTo>
                  <a:pt x="410740" y="4889275"/>
                </a:lnTo>
                <a:lnTo>
                  <a:pt x="415518" y="4867614"/>
                </a:lnTo>
                <a:cubicBezTo>
                  <a:pt x="420638" y="4853635"/>
                  <a:pt x="429401" y="4840633"/>
                  <a:pt x="440450" y="4828917"/>
                </a:cubicBezTo>
                <a:cubicBezTo>
                  <a:pt x="448833" y="4819964"/>
                  <a:pt x="453405" y="4810581"/>
                  <a:pt x="455286" y="4800484"/>
                </a:cubicBezTo>
                <a:lnTo>
                  <a:pt x="455286" y="4800483"/>
                </a:lnTo>
                <a:lnTo>
                  <a:pt x="455286" y="4800483"/>
                </a:lnTo>
                <a:cubicBezTo>
                  <a:pt x="457168" y="4790386"/>
                  <a:pt x="456358" y="4779575"/>
                  <a:pt x="453977" y="4767764"/>
                </a:cubicBezTo>
                <a:cubicBezTo>
                  <a:pt x="448071" y="4738235"/>
                  <a:pt x="447689" y="4707564"/>
                  <a:pt x="444070" y="4677655"/>
                </a:cubicBezTo>
                <a:cubicBezTo>
                  <a:pt x="443308" y="4671176"/>
                  <a:pt x="440640" y="4662986"/>
                  <a:pt x="436068" y="4659174"/>
                </a:cubicBezTo>
                <a:cubicBezTo>
                  <a:pt x="379298" y="4612500"/>
                  <a:pt x="378726" y="4546776"/>
                  <a:pt x="376058" y="4482004"/>
                </a:cubicBezTo>
                <a:lnTo>
                  <a:pt x="375296" y="4363891"/>
                </a:lnTo>
                <a:lnTo>
                  <a:pt x="384250" y="4324646"/>
                </a:lnTo>
                <a:cubicBezTo>
                  <a:pt x="396253" y="4300071"/>
                  <a:pt x="411873" y="4277402"/>
                  <a:pt x="424066" y="4253015"/>
                </a:cubicBezTo>
                <a:cubicBezTo>
                  <a:pt x="428830" y="4243873"/>
                  <a:pt x="429020" y="4232061"/>
                  <a:pt x="429782" y="4221392"/>
                </a:cubicBezTo>
                <a:lnTo>
                  <a:pt x="429782" y="4221391"/>
                </a:lnTo>
                <a:lnTo>
                  <a:pt x="429782" y="4221391"/>
                </a:lnTo>
                <a:lnTo>
                  <a:pt x="429687" y="4192388"/>
                </a:lnTo>
                <a:lnTo>
                  <a:pt x="433592" y="4165384"/>
                </a:lnTo>
                <a:cubicBezTo>
                  <a:pt x="442451" y="4144333"/>
                  <a:pt x="445880" y="4123948"/>
                  <a:pt x="444904" y="4103826"/>
                </a:cubicBezTo>
                <a:lnTo>
                  <a:pt x="444904" y="4103826"/>
                </a:lnTo>
                <a:lnTo>
                  <a:pt x="444904" y="4103825"/>
                </a:lnTo>
                <a:cubicBezTo>
                  <a:pt x="443928" y="4083702"/>
                  <a:pt x="438546" y="4063842"/>
                  <a:pt x="429782" y="4043839"/>
                </a:cubicBezTo>
                <a:cubicBezTo>
                  <a:pt x="423639" y="4029837"/>
                  <a:pt x="419150" y="4016025"/>
                  <a:pt x="416480" y="4002410"/>
                </a:cubicBezTo>
                <a:lnTo>
                  <a:pt x="414089" y="3962160"/>
                </a:lnTo>
                <a:lnTo>
                  <a:pt x="423593" y="3923125"/>
                </a:lnTo>
                <a:cubicBezTo>
                  <a:pt x="428853" y="3910319"/>
                  <a:pt x="436259" y="3897722"/>
                  <a:pt x="445974" y="3885339"/>
                </a:cubicBezTo>
                <a:cubicBezTo>
                  <a:pt x="454738" y="3874195"/>
                  <a:pt x="457024" y="3863193"/>
                  <a:pt x="455357" y="3852620"/>
                </a:cubicBezTo>
                <a:lnTo>
                  <a:pt x="455357" y="3852620"/>
                </a:lnTo>
                <a:lnTo>
                  <a:pt x="455357" y="3852619"/>
                </a:lnTo>
                <a:cubicBezTo>
                  <a:pt x="453691" y="3842046"/>
                  <a:pt x="448071" y="3831902"/>
                  <a:pt x="441022" y="3822472"/>
                </a:cubicBezTo>
                <a:lnTo>
                  <a:pt x="426091" y="3789776"/>
                </a:lnTo>
                <a:lnTo>
                  <a:pt x="432448" y="3754653"/>
                </a:lnTo>
                <a:cubicBezTo>
                  <a:pt x="435116" y="3749126"/>
                  <a:pt x="433782" y="3741316"/>
                  <a:pt x="432830" y="3734838"/>
                </a:cubicBezTo>
                <a:lnTo>
                  <a:pt x="432830" y="3734838"/>
                </a:lnTo>
                <a:lnTo>
                  <a:pt x="432830" y="3734837"/>
                </a:lnTo>
                <a:lnTo>
                  <a:pt x="428782" y="3680164"/>
                </a:lnTo>
                <a:lnTo>
                  <a:pt x="435295" y="3654416"/>
                </a:lnTo>
                <a:cubicBezTo>
                  <a:pt x="439105" y="3646123"/>
                  <a:pt x="444784" y="3638158"/>
                  <a:pt x="453023" y="3630633"/>
                </a:cubicBezTo>
                <a:cubicBezTo>
                  <a:pt x="459501" y="3624726"/>
                  <a:pt x="462167" y="3614820"/>
                  <a:pt x="466549" y="3606818"/>
                </a:cubicBezTo>
                <a:cubicBezTo>
                  <a:pt x="475504" y="3590054"/>
                  <a:pt x="479552" y="3582005"/>
                  <a:pt x="478647" y="3574409"/>
                </a:cubicBezTo>
                <a:lnTo>
                  <a:pt x="478647" y="3574408"/>
                </a:lnTo>
                <a:lnTo>
                  <a:pt x="478647" y="3574408"/>
                </a:lnTo>
                <a:cubicBezTo>
                  <a:pt x="477742" y="3566811"/>
                  <a:pt x="471884" y="3559668"/>
                  <a:pt x="461025" y="3544713"/>
                </a:cubicBezTo>
                <a:cubicBezTo>
                  <a:pt x="449595" y="3529090"/>
                  <a:pt x="437974" y="3507563"/>
                  <a:pt x="438926" y="3489467"/>
                </a:cubicBezTo>
                <a:cubicBezTo>
                  <a:pt x="444640" y="3380305"/>
                  <a:pt x="417208" y="3276480"/>
                  <a:pt x="391299" y="3172654"/>
                </a:cubicBezTo>
                <a:lnTo>
                  <a:pt x="378845" y="3077402"/>
                </a:lnTo>
                <a:lnTo>
                  <a:pt x="390537" y="2982149"/>
                </a:lnTo>
                <a:cubicBezTo>
                  <a:pt x="393490" y="2970576"/>
                  <a:pt x="394491" y="2959157"/>
                  <a:pt x="394121" y="2947863"/>
                </a:cubicBezTo>
                <a:lnTo>
                  <a:pt x="394121" y="2947863"/>
                </a:lnTo>
                <a:lnTo>
                  <a:pt x="394121" y="2947862"/>
                </a:lnTo>
                <a:cubicBezTo>
                  <a:pt x="393014" y="2913982"/>
                  <a:pt x="379583" y="2881226"/>
                  <a:pt x="369582" y="2848793"/>
                </a:cubicBezTo>
                <a:close/>
                <a:moveTo>
                  <a:pt x="845377" y="1508458"/>
                </a:moveTo>
                <a:lnTo>
                  <a:pt x="873470" y="1596213"/>
                </a:lnTo>
                <a:cubicBezTo>
                  <a:pt x="875947" y="1604978"/>
                  <a:pt x="874422" y="1615836"/>
                  <a:pt x="871566" y="1624980"/>
                </a:cubicBezTo>
                <a:cubicBezTo>
                  <a:pt x="861850" y="1656223"/>
                  <a:pt x="837464" y="1676036"/>
                  <a:pt x="814984" y="1697753"/>
                </a:cubicBezTo>
                <a:cubicBezTo>
                  <a:pt x="805078" y="1707279"/>
                  <a:pt x="798030" y="1720423"/>
                  <a:pt x="792316" y="1733188"/>
                </a:cubicBezTo>
                <a:cubicBezTo>
                  <a:pt x="777644" y="1766335"/>
                  <a:pt x="764501" y="1800246"/>
                  <a:pt x="750595" y="1833775"/>
                </a:cubicBezTo>
                <a:cubicBezTo>
                  <a:pt x="749261" y="1837013"/>
                  <a:pt x="745832" y="1839679"/>
                  <a:pt x="742974" y="1842158"/>
                </a:cubicBezTo>
                <a:cubicBezTo>
                  <a:pt x="712873" y="1866922"/>
                  <a:pt x="682584" y="1891497"/>
                  <a:pt x="652483" y="1916454"/>
                </a:cubicBezTo>
                <a:cubicBezTo>
                  <a:pt x="646769" y="1921216"/>
                  <a:pt x="642577" y="1928076"/>
                  <a:pt x="637053" y="1933219"/>
                </a:cubicBezTo>
                <a:cubicBezTo>
                  <a:pt x="629433" y="1940459"/>
                  <a:pt x="622192" y="1949603"/>
                  <a:pt x="613048" y="1953413"/>
                </a:cubicBezTo>
                <a:cubicBezTo>
                  <a:pt x="584283" y="1965224"/>
                  <a:pt x="571899" y="1987894"/>
                  <a:pt x="566565" y="2016469"/>
                </a:cubicBezTo>
                <a:cubicBezTo>
                  <a:pt x="561612" y="2042570"/>
                  <a:pt x="557420" y="2068669"/>
                  <a:pt x="551706" y="2094578"/>
                </a:cubicBezTo>
                <a:cubicBezTo>
                  <a:pt x="544848" y="2126201"/>
                  <a:pt x="537418" y="2157636"/>
                  <a:pt x="529035" y="2188879"/>
                </a:cubicBezTo>
                <a:cubicBezTo>
                  <a:pt x="525415" y="2202404"/>
                  <a:pt x="521225" y="2216692"/>
                  <a:pt x="513795" y="2228314"/>
                </a:cubicBezTo>
                <a:cubicBezTo>
                  <a:pt x="493220" y="2260890"/>
                  <a:pt x="479314" y="2295753"/>
                  <a:pt x="484838" y="2334044"/>
                </a:cubicBezTo>
                <a:cubicBezTo>
                  <a:pt x="489220" y="2364715"/>
                  <a:pt x="477980" y="2390434"/>
                  <a:pt x="460453" y="2409485"/>
                </a:cubicBezTo>
                <a:cubicBezTo>
                  <a:pt x="444546" y="2426822"/>
                  <a:pt x="438402" y="2444777"/>
                  <a:pt x="437521" y="2463017"/>
                </a:cubicBezTo>
                <a:lnTo>
                  <a:pt x="437521" y="2463018"/>
                </a:lnTo>
                <a:lnTo>
                  <a:pt x="437521" y="2463019"/>
                </a:lnTo>
                <a:cubicBezTo>
                  <a:pt x="436640" y="2481259"/>
                  <a:pt x="441021" y="2499786"/>
                  <a:pt x="446164" y="2518265"/>
                </a:cubicBezTo>
                <a:lnTo>
                  <a:pt x="449808" y="2545007"/>
                </a:lnTo>
                <a:lnTo>
                  <a:pt x="445594" y="2571034"/>
                </a:lnTo>
                <a:cubicBezTo>
                  <a:pt x="433592" y="2612945"/>
                  <a:pt x="401015" y="2640950"/>
                  <a:pt x="372440" y="2668001"/>
                </a:cubicBezTo>
                <a:cubicBezTo>
                  <a:pt x="348055" y="2691054"/>
                  <a:pt x="334339" y="2716963"/>
                  <a:pt x="324050" y="2745348"/>
                </a:cubicBezTo>
                <a:lnTo>
                  <a:pt x="324050" y="2745352"/>
                </a:lnTo>
                <a:lnTo>
                  <a:pt x="317719" y="2770757"/>
                </a:lnTo>
                <a:lnTo>
                  <a:pt x="318129" y="2778006"/>
                </a:lnTo>
                <a:lnTo>
                  <a:pt x="317350" y="2782305"/>
                </a:lnTo>
                <a:lnTo>
                  <a:pt x="318550" y="2785440"/>
                </a:lnTo>
                <a:lnTo>
                  <a:pt x="318978" y="2793023"/>
                </a:lnTo>
                <a:lnTo>
                  <a:pt x="328628" y="2811780"/>
                </a:lnTo>
                <a:lnTo>
                  <a:pt x="328631" y="2811787"/>
                </a:lnTo>
                <a:lnTo>
                  <a:pt x="328632" y="2811787"/>
                </a:lnTo>
                <a:lnTo>
                  <a:pt x="328628" y="2811780"/>
                </a:lnTo>
                <a:lnTo>
                  <a:pt x="318550" y="2785440"/>
                </a:lnTo>
                <a:lnTo>
                  <a:pt x="318129" y="2778006"/>
                </a:lnTo>
                <a:lnTo>
                  <a:pt x="324050" y="2745352"/>
                </a:lnTo>
                <a:lnTo>
                  <a:pt x="324050" y="2745349"/>
                </a:lnTo>
                <a:cubicBezTo>
                  <a:pt x="334339" y="2716964"/>
                  <a:pt x="348055" y="2691055"/>
                  <a:pt x="372440" y="2668002"/>
                </a:cubicBezTo>
                <a:cubicBezTo>
                  <a:pt x="401015" y="2640951"/>
                  <a:pt x="433592" y="2612946"/>
                  <a:pt x="445594" y="2571035"/>
                </a:cubicBezTo>
                <a:cubicBezTo>
                  <a:pt x="448166" y="2561986"/>
                  <a:pt x="449642" y="2553556"/>
                  <a:pt x="449809" y="2545007"/>
                </a:cubicBezTo>
                <a:lnTo>
                  <a:pt x="449808" y="2545007"/>
                </a:lnTo>
                <a:lnTo>
                  <a:pt x="449809" y="2545006"/>
                </a:lnTo>
                <a:cubicBezTo>
                  <a:pt x="449975" y="2536458"/>
                  <a:pt x="448832" y="2527790"/>
                  <a:pt x="446164" y="2518264"/>
                </a:cubicBezTo>
                <a:cubicBezTo>
                  <a:pt x="443593" y="2509024"/>
                  <a:pt x="441212" y="2499773"/>
                  <a:pt x="439584" y="2490551"/>
                </a:cubicBezTo>
                <a:lnTo>
                  <a:pt x="437521" y="2463018"/>
                </a:lnTo>
                <a:lnTo>
                  <a:pt x="443352" y="2435913"/>
                </a:lnTo>
                <a:cubicBezTo>
                  <a:pt x="446987" y="2426977"/>
                  <a:pt x="452500" y="2418155"/>
                  <a:pt x="460453" y="2409486"/>
                </a:cubicBezTo>
                <a:cubicBezTo>
                  <a:pt x="477980" y="2390435"/>
                  <a:pt x="489220" y="2364716"/>
                  <a:pt x="484838" y="2334045"/>
                </a:cubicBezTo>
                <a:cubicBezTo>
                  <a:pt x="479314" y="2295754"/>
                  <a:pt x="493220" y="2260891"/>
                  <a:pt x="513795" y="2228315"/>
                </a:cubicBezTo>
                <a:cubicBezTo>
                  <a:pt x="521225" y="2216693"/>
                  <a:pt x="525415" y="2202405"/>
                  <a:pt x="529035" y="2188880"/>
                </a:cubicBezTo>
                <a:cubicBezTo>
                  <a:pt x="537418" y="2157637"/>
                  <a:pt x="544848" y="2126202"/>
                  <a:pt x="551706" y="2094579"/>
                </a:cubicBezTo>
                <a:cubicBezTo>
                  <a:pt x="557420" y="2068670"/>
                  <a:pt x="561612" y="2042571"/>
                  <a:pt x="566565" y="2016470"/>
                </a:cubicBezTo>
                <a:cubicBezTo>
                  <a:pt x="571899" y="1987895"/>
                  <a:pt x="584283" y="1965225"/>
                  <a:pt x="613048" y="1953414"/>
                </a:cubicBezTo>
                <a:cubicBezTo>
                  <a:pt x="622192" y="1949604"/>
                  <a:pt x="629433" y="1940460"/>
                  <a:pt x="637053" y="1933220"/>
                </a:cubicBezTo>
                <a:cubicBezTo>
                  <a:pt x="642577" y="1928077"/>
                  <a:pt x="646769" y="1921217"/>
                  <a:pt x="652483" y="1916455"/>
                </a:cubicBezTo>
                <a:cubicBezTo>
                  <a:pt x="682584" y="1891498"/>
                  <a:pt x="712873" y="1866923"/>
                  <a:pt x="742974" y="1842159"/>
                </a:cubicBezTo>
                <a:cubicBezTo>
                  <a:pt x="745832" y="1839680"/>
                  <a:pt x="749261" y="1837014"/>
                  <a:pt x="750595" y="1833776"/>
                </a:cubicBezTo>
                <a:cubicBezTo>
                  <a:pt x="764501" y="1800247"/>
                  <a:pt x="777645" y="1766336"/>
                  <a:pt x="792316" y="1733189"/>
                </a:cubicBezTo>
                <a:cubicBezTo>
                  <a:pt x="798030" y="1720424"/>
                  <a:pt x="805078" y="1707280"/>
                  <a:pt x="814985" y="1697754"/>
                </a:cubicBezTo>
                <a:cubicBezTo>
                  <a:pt x="837465" y="1676037"/>
                  <a:pt x="861850" y="1656224"/>
                  <a:pt x="871566" y="1624981"/>
                </a:cubicBezTo>
                <a:cubicBezTo>
                  <a:pt x="874423" y="1615837"/>
                  <a:pt x="875948" y="1604979"/>
                  <a:pt x="873471" y="1596214"/>
                </a:cubicBezTo>
                <a:close/>
                <a:moveTo>
                  <a:pt x="820975" y="1453958"/>
                </a:moveTo>
                <a:lnTo>
                  <a:pt x="826772" y="1459073"/>
                </a:lnTo>
                <a:lnTo>
                  <a:pt x="835990" y="1481572"/>
                </a:lnTo>
                <a:lnTo>
                  <a:pt x="826773" y="1459074"/>
                </a:lnTo>
                <a:lnTo>
                  <a:pt x="826772" y="1459073"/>
                </a:lnTo>
                <a:lnTo>
                  <a:pt x="826772" y="1459073"/>
                </a:lnTo>
                <a:close/>
                <a:moveTo>
                  <a:pt x="807579" y="1268758"/>
                </a:moveTo>
                <a:lnTo>
                  <a:pt x="802412" y="1286069"/>
                </a:lnTo>
                <a:cubicBezTo>
                  <a:pt x="787838" y="1306930"/>
                  <a:pt x="781599" y="1328552"/>
                  <a:pt x="780074" y="1350627"/>
                </a:cubicBezTo>
                <a:lnTo>
                  <a:pt x="785669" y="1413840"/>
                </a:lnTo>
                <a:lnTo>
                  <a:pt x="780075" y="1350628"/>
                </a:lnTo>
                <a:cubicBezTo>
                  <a:pt x="781599" y="1328553"/>
                  <a:pt x="787839" y="1306930"/>
                  <a:pt x="802412" y="1286070"/>
                </a:cubicBezTo>
                <a:cubicBezTo>
                  <a:pt x="805555" y="1281689"/>
                  <a:pt x="807127" y="1275402"/>
                  <a:pt x="807579" y="1268758"/>
                </a:cubicBezTo>
                <a:close/>
                <a:moveTo>
                  <a:pt x="865850" y="773035"/>
                </a:moveTo>
                <a:lnTo>
                  <a:pt x="857850" y="854379"/>
                </a:lnTo>
                <a:cubicBezTo>
                  <a:pt x="855564" y="878956"/>
                  <a:pt x="854802" y="903722"/>
                  <a:pt x="826796" y="915343"/>
                </a:cubicBezTo>
                <a:cubicBezTo>
                  <a:pt x="822414" y="917059"/>
                  <a:pt x="819176" y="922773"/>
                  <a:pt x="816318" y="927155"/>
                </a:cubicBezTo>
                <a:cubicBezTo>
                  <a:pt x="772310" y="994785"/>
                  <a:pt x="773454" y="1030980"/>
                  <a:pt x="819938" y="1097087"/>
                </a:cubicBezTo>
                <a:cubicBezTo>
                  <a:pt x="824700" y="1103945"/>
                  <a:pt x="828130" y="1118613"/>
                  <a:pt x="824320" y="1123185"/>
                </a:cubicBezTo>
                <a:cubicBezTo>
                  <a:pt x="808508" y="1142617"/>
                  <a:pt x="801460" y="1162954"/>
                  <a:pt x="799602" y="1184029"/>
                </a:cubicBezTo>
                <a:cubicBezTo>
                  <a:pt x="801460" y="1162954"/>
                  <a:pt x="808509" y="1142618"/>
                  <a:pt x="824321" y="1123186"/>
                </a:cubicBezTo>
                <a:cubicBezTo>
                  <a:pt x="828131" y="1118614"/>
                  <a:pt x="824701" y="1103946"/>
                  <a:pt x="819939" y="1097088"/>
                </a:cubicBezTo>
                <a:cubicBezTo>
                  <a:pt x="773455" y="1030981"/>
                  <a:pt x="772311" y="994786"/>
                  <a:pt x="816319" y="927156"/>
                </a:cubicBezTo>
                <a:cubicBezTo>
                  <a:pt x="819177" y="922774"/>
                  <a:pt x="822415" y="917060"/>
                  <a:pt x="826797" y="915344"/>
                </a:cubicBezTo>
                <a:cubicBezTo>
                  <a:pt x="854802" y="903723"/>
                  <a:pt x="855564" y="878957"/>
                  <a:pt x="857850" y="854380"/>
                </a:cubicBezTo>
                <a:cubicBezTo>
                  <a:pt x="860326" y="827330"/>
                  <a:pt x="863564" y="800277"/>
                  <a:pt x="865850" y="773036"/>
                </a:cubicBezTo>
                <a:close/>
                <a:moveTo>
                  <a:pt x="810449" y="517851"/>
                </a:moveTo>
                <a:lnTo>
                  <a:pt x="819366" y="556047"/>
                </a:lnTo>
                <a:cubicBezTo>
                  <a:pt x="821462" y="564048"/>
                  <a:pt x="826986" y="572622"/>
                  <a:pt x="825844" y="580050"/>
                </a:cubicBezTo>
                <a:cubicBezTo>
                  <a:pt x="822510" y="601578"/>
                  <a:pt x="824939" y="622201"/>
                  <a:pt x="829225" y="642537"/>
                </a:cubicBezTo>
                <a:lnTo>
                  <a:pt x="841749" y="694928"/>
                </a:lnTo>
                <a:lnTo>
                  <a:pt x="829226" y="642538"/>
                </a:lnTo>
                <a:cubicBezTo>
                  <a:pt x="824940" y="622201"/>
                  <a:pt x="822511" y="601579"/>
                  <a:pt x="825845" y="580051"/>
                </a:cubicBezTo>
                <a:cubicBezTo>
                  <a:pt x="826987" y="572623"/>
                  <a:pt x="821463" y="564049"/>
                  <a:pt x="819367" y="556048"/>
                </a:cubicBezTo>
                <a:close/>
                <a:moveTo>
                  <a:pt x="797154" y="298169"/>
                </a:moveTo>
                <a:lnTo>
                  <a:pt x="811936" y="313533"/>
                </a:lnTo>
                <a:cubicBezTo>
                  <a:pt x="816128" y="316389"/>
                  <a:pt x="813842" y="330298"/>
                  <a:pt x="812508" y="338870"/>
                </a:cubicBezTo>
                <a:cubicBezTo>
                  <a:pt x="809650" y="357921"/>
                  <a:pt x="802412" y="376781"/>
                  <a:pt x="802602" y="395640"/>
                </a:cubicBezTo>
                <a:lnTo>
                  <a:pt x="806412" y="367328"/>
                </a:lnTo>
                <a:cubicBezTo>
                  <a:pt x="808555" y="357874"/>
                  <a:pt x="811080" y="348396"/>
                  <a:pt x="812509" y="338871"/>
                </a:cubicBezTo>
                <a:cubicBezTo>
                  <a:pt x="813843" y="330299"/>
                  <a:pt x="816129" y="316390"/>
                  <a:pt x="811937" y="313534"/>
                </a:cubicBezTo>
                <a:close/>
                <a:moveTo>
                  <a:pt x="789609" y="281568"/>
                </a:moveTo>
                <a:lnTo>
                  <a:pt x="794503" y="295415"/>
                </a:lnTo>
                <a:lnTo>
                  <a:pt x="794504" y="295415"/>
                </a:lnTo>
                <a:close/>
                <a:moveTo>
                  <a:pt x="802929" y="24486"/>
                </a:moveTo>
                <a:lnTo>
                  <a:pt x="805191" y="74129"/>
                </a:lnTo>
                <a:cubicBezTo>
                  <a:pt x="803807" y="100174"/>
                  <a:pt x="799302" y="125876"/>
                  <a:pt x="795072" y="151569"/>
                </a:cubicBezTo>
                <a:lnTo>
                  <a:pt x="794873" y="153388"/>
                </a:lnTo>
                <a:lnTo>
                  <a:pt x="791059" y="177271"/>
                </a:lnTo>
                <a:lnTo>
                  <a:pt x="786600" y="228944"/>
                </a:lnTo>
                <a:lnTo>
                  <a:pt x="786600" y="228948"/>
                </a:lnTo>
                <a:lnTo>
                  <a:pt x="786600" y="228949"/>
                </a:lnTo>
                <a:lnTo>
                  <a:pt x="786600" y="228944"/>
                </a:lnTo>
                <a:lnTo>
                  <a:pt x="794873" y="153388"/>
                </a:lnTo>
                <a:lnTo>
                  <a:pt x="799269" y="125861"/>
                </a:lnTo>
                <a:cubicBezTo>
                  <a:pt x="801959" y="108703"/>
                  <a:pt x="804269" y="91492"/>
                  <a:pt x="805192" y="74129"/>
                </a:cubicBezTo>
                <a:close/>
                <a:moveTo>
                  <a:pt x="341402" y="0"/>
                </a:moveTo>
                <a:lnTo>
                  <a:pt x="805510" y="0"/>
                </a:lnTo>
                <a:lnTo>
                  <a:pt x="802792" y="21486"/>
                </a:lnTo>
                <a:lnTo>
                  <a:pt x="805510" y="1"/>
                </a:lnTo>
                <a:lnTo>
                  <a:pt x="4572002" y="2"/>
                </a:lnTo>
                <a:lnTo>
                  <a:pt x="4572002" y="6858002"/>
                </a:lnTo>
                <a:lnTo>
                  <a:pt x="312449" y="6858002"/>
                </a:lnTo>
                <a:lnTo>
                  <a:pt x="312449" y="6858001"/>
                </a:lnTo>
                <a:lnTo>
                  <a:pt x="312449" y="6858001"/>
                </a:lnTo>
                <a:lnTo>
                  <a:pt x="306286" y="6812064"/>
                </a:lnTo>
                <a:lnTo>
                  <a:pt x="311060" y="6776800"/>
                </a:lnTo>
                <a:cubicBezTo>
                  <a:pt x="314156" y="6765164"/>
                  <a:pt x="318906" y="6753698"/>
                  <a:pt x="325764" y="6742553"/>
                </a:cubicBezTo>
                <a:cubicBezTo>
                  <a:pt x="334052" y="6729219"/>
                  <a:pt x="339196" y="6716169"/>
                  <a:pt x="339600" y="6702977"/>
                </a:cubicBezTo>
                <a:lnTo>
                  <a:pt x="339600" y="6702976"/>
                </a:lnTo>
                <a:lnTo>
                  <a:pt x="339600" y="6702976"/>
                </a:lnTo>
                <a:cubicBezTo>
                  <a:pt x="340005" y="6689783"/>
                  <a:pt x="335671" y="6676448"/>
                  <a:pt x="325002" y="6662541"/>
                </a:cubicBezTo>
                <a:cubicBezTo>
                  <a:pt x="321335" y="6657826"/>
                  <a:pt x="319038" y="6651967"/>
                  <a:pt x="317919" y="6645552"/>
                </a:cubicBezTo>
                <a:lnTo>
                  <a:pt x="317907" y="6625225"/>
                </a:lnTo>
                <a:lnTo>
                  <a:pt x="334529" y="6588626"/>
                </a:lnTo>
                <a:cubicBezTo>
                  <a:pt x="340625" y="6582147"/>
                  <a:pt x="346721" y="6575479"/>
                  <a:pt x="357008" y="6564621"/>
                </a:cubicBezTo>
                <a:lnTo>
                  <a:pt x="357008" y="6564620"/>
                </a:lnTo>
                <a:lnTo>
                  <a:pt x="334529" y="6588625"/>
                </a:lnTo>
                <a:cubicBezTo>
                  <a:pt x="326052" y="6597578"/>
                  <a:pt x="320003" y="6611342"/>
                  <a:pt x="317907" y="6625224"/>
                </a:cubicBezTo>
                <a:lnTo>
                  <a:pt x="317907" y="6625225"/>
                </a:lnTo>
                <a:lnTo>
                  <a:pt x="317907" y="6625225"/>
                </a:lnTo>
                <a:cubicBezTo>
                  <a:pt x="315811" y="6639108"/>
                  <a:pt x="317668" y="6653111"/>
                  <a:pt x="325002" y="6662542"/>
                </a:cubicBezTo>
                <a:cubicBezTo>
                  <a:pt x="330337" y="6669496"/>
                  <a:pt x="334087" y="6676306"/>
                  <a:pt x="336454" y="6683027"/>
                </a:cubicBezTo>
                <a:lnTo>
                  <a:pt x="339600" y="6702976"/>
                </a:lnTo>
                <a:lnTo>
                  <a:pt x="325764" y="6742552"/>
                </a:lnTo>
                <a:cubicBezTo>
                  <a:pt x="312048" y="6764841"/>
                  <a:pt x="306762" y="6788417"/>
                  <a:pt x="306286" y="6812063"/>
                </a:cubicBezTo>
                <a:lnTo>
                  <a:pt x="306286" y="6812064"/>
                </a:lnTo>
                <a:lnTo>
                  <a:pt x="306286" y="6812064"/>
                </a:lnTo>
                <a:lnTo>
                  <a:pt x="312449" y="6858001"/>
                </a:lnTo>
                <a:lnTo>
                  <a:pt x="140196" y="6858001"/>
                </a:lnTo>
                <a:lnTo>
                  <a:pt x="130496" y="6815516"/>
                </a:lnTo>
                <a:cubicBezTo>
                  <a:pt x="124972" y="6793035"/>
                  <a:pt x="115065" y="6771319"/>
                  <a:pt x="111445" y="6748458"/>
                </a:cubicBezTo>
                <a:cubicBezTo>
                  <a:pt x="102873" y="6694164"/>
                  <a:pt x="96777" y="6639488"/>
                  <a:pt x="89919" y="6584812"/>
                </a:cubicBezTo>
                <a:cubicBezTo>
                  <a:pt x="82870" y="6528424"/>
                  <a:pt x="75440" y="6472225"/>
                  <a:pt x="69154" y="6415833"/>
                </a:cubicBezTo>
                <a:cubicBezTo>
                  <a:pt x="65914" y="6384972"/>
                  <a:pt x="65344" y="6353919"/>
                  <a:pt x="62296" y="6323058"/>
                </a:cubicBezTo>
                <a:cubicBezTo>
                  <a:pt x="59628" y="6296005"/>
                  <a:pt x="54675" y="6269144"/>
                  <a:pt x="51435" y="6242093"/>
                </a:cubicBezTo>
                <a:cubicBezTo>
                  <a:pt x="48769" y="6218660"/>
                  <a:pt x="47245" y="6195037"/>
                  <a:pt x="44577" y="6171605"/>
                </a:cubicBezTo>
                <a:cubicBezTo>
                  <a:pt x="40197" y="6134075"/>
                  <a:pt x="35243" y="6096736"/>
                  <a:pt x="30671" y="6059397"/>
                </a:cubicBezTo>
                <a:cubicBezTo>
                  <a:pt x="28957" y="6043776"/>
                  <a:pt x="24194" y="6027392"/>
                  <a:pt x="27051" y="6012723"/>
                </a:cubicBezTo>
                <a:cubicBezTo>
                  <a:pt x="34291" y="5975764"/>
                  <a:pt x="32195" y="5939377"/>
                  <a:pt x="27243" y="5902610"/>
                </a:cubicBezTo>
                <a:cubicBezTo>
                  <a:pt x="25526" y="5890037"/>
                  <a:pt x="25908" y="5876511"/>
                  <a:pt x="29147" y="5864318"/>
                </a:cubicBezTo>
                <a:cubicBezTo>
                  <a:pt x="35625" y="5839361"/>
                  <a:pt x="44769" y="5815169"/>
                  <a:pt x="52769" y="5790592"/>
                </a:cubicBezTo>
                <a:cubicBezTo>
                  <a:pt x="53721" y="5787924"/>
                  <a:pt x="53913" y="5784686"/>
                  <a:pt x="54483" y="5781830"/>
                </a:cubicBezTo>
                <a:cubicBezTo>
                  <a:pt x="57724" y="5765635"/>
                  <a:pt x="60962" y="5749634"/>
                  <a:pt x="63820" y="5733440"/>
                </a:cubicBezTo>
                <a:cubicBezTo>
                  <a:pt x="65344" y="5724678"/>
                  <a:pt x="65534" y="5715723"/>
                  <a:pt x="66868" y="5706959"/>
                </a:cubicBezTo>
                <a:cubicBezTo>
                  <a:pt x="72202" y="5673050"/>
                  <a:pt x="63248" y="5635711"/>
                  <a:pt x="86299" y="5606372"/>
                </a:cubicBezTo>
                <a:cubicBezTo>
                  <a:pt x="101159" y="5587321"/>
                  <a:pt x="97729" y="5568842"/>
                  <a:pt x="95443" y="5548460"/>
                </a:cubicBezTo>
                <a:cubicBezTo>
                  <a:pt x="93729" y="5533027"/>
                  <a:pt x="94301" y="5517215"/>
                  <a:pt x="94109" y="5501594"/>
                </a:cubicBezTo>
                <a:cubicBezTo>
                  <a:pt x="93539" y="5474161"/>
                  <a:pt x="93347" y="5446728"/>
                  <a:pt x="92395" y="5419295"/>
                </a:cubicBezTo>
                <a:cubicBezTo>
                  <a:pt x="92015" y="5410531"/>
                  <a:pt x="87251" y="5401579"/>
                  <a:pt x="88013" y="5393005"/>
                </a:cubicBezTo>
                <a:cubicBezTo>
                  <a:pt x="91633" y="5353379"/>
                  <a:pt x="97349" y="5313754"/>
                  <a:pt x="100587" y="5274129"/>
                </a:cubicBezTo>
                <a:cubicBezTo>
                  <a:pt x="102491" y="5251650"/>
                  <a:pt x="98873" y="5228597"/>
                  <a:pt x="101539" y="5206308"/>
                </a:cubicBezTo>
                <a:cubicBezTo>
                  <a:pt x="104587" y="5180591"/>
                  <a:pt x="112397" y="5155445"/>
                  <a:pt x="117162" y="5129916"/>
                </a:cubicBezTo>
                <a:cubicBezTo>
                  <a:pt x="118494" y="5122867"/>
                  <a:pt x="116780" y="5115057"/>
                  <a:pt x="116400" y="5107627"/>
                </a:cubicBezTo>
                <a:cubicBezTo>
                  <a:pt x="116017" y="5099245"/>
                  <a:pt x="115255" y="5091052"/>
                  <a:pt x="115065" y="5082670"/>
                </a:cubicBezTo>
                <a:cubicBezTo>
                  <a:pt x="114683" y="5057141"/>
                  <a:pt x="115255" y="5031614"/>
                  <a:pt x="113921" y="5006086"/>
                </a:cubicBezTo>
                <a:cubicBezTo>
                  <a:pt x="113159" y="4990465"/>
                  <a:pt x="105349" y="4974082"/>
                  <a:pt x="108207" y="4959602"/>
                </a:cubicBezTo>
                <a:cubicBezTo>
                  <a:pt x="113731" y="4930075"/>
                  <a:pt x="101349" y="4900546"/>
                  <a:pt x="111635" y="4871019"/>
                </a:cubicBezTo>
                <a:cubicBezTo>
                  <a:pt x="114683" y="4861873"/>
                  <a:pt x="107063" y="4849300"/>
                  <a:pt x="106683" y="4838250"/>
                </a:cubicBezTo>
                <a:cubicBezTo>
                  <a:pt x="105731" y="4810627"/>
                  <a:pt x="105921" y="4783004"/>
                  <a:pt x="106111" y="4755381"/>
                </a:cubicBezTo>
                <a:cubicBezTo>
                  <a:pt x="106301" y="4730614"/>
                  <a:pt x="103635" y="4704895"/>
                  <a:pt x="108969" y="4681083"/>
                </a:cubicBezTo>
                <a:cubicBezTo>
                  <a:pt x="114683" y="4656126"/>
                  <a:pt x="113921" y="4633647"/>
                  <a:pt x="107445" y="4609452"/>
                </a:cubicBezTo>
                <a:cubicBezTo>
                  <a:pt x="103063" y="4592878"/>
                  <a:pt x="102491" y="4575351"/>
                  <a:pt x="101159" y="4558207"/>
                </a:cubicBezTo>
                <a:cubicBezTo>
                  <a:pt x="99635" y="4539728"/>
                  <a:pt x="103635" y="4519343"/>
                  <a:pt x="97349" y="4502579"/>
                </a:cubicBezTo>
                <a:cubicBezTo>
                  <a:pt x="78678" y="4452665"/>
                  <a:pt x="74678" y="4401419"/>
                  <a:pt x="74678" y="4349222"/>
                </a:cubicBezTo>
                <a:cubicBezTo>
                  <a:pt x="74678" y="4339695"/>
                  <a:pt x="77344" y="4329979"/>
                  <a:pt x="80202" y="4320837"/>
                </a:cubicBezTo>
                <a:cubicBezTo>
                  <a:pt x="97349" y="4267493"/>
                  <a:pt x="95825" y="4213961"/>
                  <a:pt x="85346" y="4159667"/>
                </a:cubicBezTo>
                <a:cubicBezTo>
                  <a:pt x="83060" y="4148427"/>
                  <a:pt x="82678" y="4135854"/>
                  <a:pt x="84964" y="4124614"/>
                </a:cubicBezTo>
                <a:cubicBezTo>
                  <a:pt x="91633" y="4092989"/>
                  <a:pt x="102683" y="4062318"/>
                  <a:pt x="107445" y="4030503"/>
                </a:cubicBezTo>
                <a:cubicBezTo>
                  <a:pt x="115255" y="3977925"/>
                  <a:pt x="88967" y="3932394"/>
                  <a:pt x="71820" y="3885338"/>
                </a:cubicBezTo>
                <a:cubicBezTo>
                  <a:pt x="55627" y="3840569"/>
                  <a:pt x="19050" y="3802467"/>
                  <a:pt x="27243" y="3749506"/>
                </a:cubicBezTo>
                <a:cubicBezTo>
                  <a:pt x="28005" y="3744173"/>
                  <a:pt x="22860" y="3738267"/>
                  <a:pt x="21526" y="3732361"/>
                </a:cubicBezTo>
                <a:cubicBezTo>
                  <a:pt x="17906" y="3716168"/>
                  <a:pt x="13526" y="3699976"/>
                  <a:pt x="11810" y="3683591"/>
                </a:cubicBezTo>
                <a:cubicBezTo>
                  <a:pt x="9524" y="3663589"/>
                  <a:pt x="10286" y="3643204"/>
                  <a:pt x="8382" y="3623201"/>
                </a:cubicBezTo>
                <a:cubicBezTo>
                  <a:pt x="6096" y="3597482"/>
                  <a:pt x="0" y="3572146"/>
                  <a:pt x="0" y="3546617"/>
                </a:cubicBezTo>
                <a:cubicBezTo>
                  <a:pt x="0" y="3526042"/>
                  <a:pt x="7048" y="3505657"/>
                  <a:pt x="10478" y="3485275"/>
                </a:cubicBezTo>
                <a:cubicBezTo>
                  <a:pt x="15240" y="3456508"/>
                  <a:pt x="13906" y="3424883"/>
                  <a:pt x="26098" y="3399546"/>
                </a:cubicBezTo>
                <a:cubicBezTo>
                  <a:pt x="39053" y="3372495"/>
                  <a:pt x="44959" y="3346776"/>
                  <a:pt x="40959" y="3318771"/>
                </a:cubicBezTo>
                <a:cubicBezTo>
                  <a:pt x="39625" y="3309437"/>
                  <a:pt x="31623" y="3297434"/>
                  <a:pt x="23432" y="3293244"/>
                </a:cubicBezTo>
                <a:cubicBezTo>
                  <a:pt x="5144" y="3283908"/>
                  <a:pt x="1904" y="3271145"/>
                  <a:pt x="8192" y="3253809"/>
                </a:cubicBezTo>
                <a:cubicBezTo>
                  <a:pt x="13526" y="3238758"/>
                  <a:pt x="16192" y="3220280"/>
                  <a:pt x="26481" y="3209993"/>
                </a:cubicBezTo>
                <a:cubicBezTo>
                  <a:pt x="55627" y="3180844"/>
                  <a:pt x="56580" y="3143695"/>
                  <a:pt x="64390" y="3107500"/>
                </a:cubicBezTo>
                <a:cubicBezTo>
                  <a:pt x="69154" y="3085403"/>
                  <a:pt x="69344" y="3064827"/>
                  <a:pt x="66106" y="3042728"/>
                </a:cubicBezTo>
                <a:cubicBezTo>
                  <a:pt x="58866" y="2994722"/>
                  <a:pt x="69154" y="2948047"/>
                  <a:pt x="82298" y="2901943"/>
                </a:cubicBezTo>
                <a:cubicBezTo>
                  <a:pt x="91061" y="2871462"/>
                  <a:pt x="96395" y="2840219"/>
                  <a:pt x="105349" y="2809930"/>
                </a:cubicBezTo>
                <a:cubicBezTo>
                  <a:pt x="112207" y="2787259"/>
                  <a:pt x="120400" y="2764590"/>
                  <a:pt x="131448" y="2743826"/>
                </a:cubicBezTo>
                <a:cubicBezTo>
                  <a:pt x="147643" y="2713723"/>
                  <a:pt x="172027" y="2687436"/>
                  <a:pt x="165549" y="2649143"/>
                </a:cubicBezTo>
                <a:cubicBezTo>
                  <a:pt x="159835" y="2615421"/>
                  <a:pt x="171835" y="2584942"/>
                  <a:pt x="183266" y="2554079"/>
                </a:cubicBezTo>
                <a:cubicBezTo>
                  <a:pt x="191648" y="2531409"/>
                  <a:pt x="200222" y="2508742"/>
                  <a:pt x="205556" y="2485307"/>
                </a:cubicBezTo>
                <a:cubicBezTo>
                  <a:pt x="211843" y="2457492"/>
                  <a:pt x="209175" y="2426059"/>
                  <a:pt x="220797" y="2401292"/>
                </a:cubicBezTo>
                <a:cubicBezTo>
                  <a:pt x="232989" y="2375383"/>
                  <a:pt x="224797" y="2353859"/>
                  <a:pt x="221367" y="2330806"/>
                </a:cubicBezTo>
                <a:cubicBezTo>
                  <a:pt x="216033" y="2294039"/>
                  <a:pt x="206126" y="2257459"/>
                  <a:pt x="218701" y="2220312"/>
                </a:cubicBezTo>
                <a:cubicBezTo>
                  <a:pt x="233941" y="2175163"/>
                  <a:pt x="250324" y="2130393"/>
                  <a:pt x="264802" y="2085054"/>
                </a:cubicBezTo>
                <a:cubicBezTo>
                  <a:pt x="270329" y="2067525"/>
                  <a:pt x="272615" y="2048668"/>
                  <a:pt x="275091" y="2030378"/>
                </a:cubicBezTo>
                <a:cubicBezTo>
                  <a:pt x="277187" y="2013043"/>
                  <a:pt x="271853" y="1992279"/>
                  <a:pt x="279853" y="1978940"/>
                </a:cubicBezTo>
                <a:cubicBezTo>
                  <a:pt x="300428" y="1944649"/>
                  <a:pt x="310524" y="1909408"/>
                  <a:pt x="310524" y="1869780"/>
                </a:cubicBezTo>
                <a:cubicBezTo>
                  <a:pt x="310524" y="1854920"/>
                  <a:pt x="319098" y="1840441"/>
                  <a:pt x="320622" y="1825393"/>
                </a:cubicBezTo>
                <a:cubicBezTo>
                  <a:pt x="322526" y="1804816"/>
                  <a:pt x="327671" y="1781194"/>
                  <a:pt x="320430" y="1763287"/>
                </a:cubicBezTo>
                <a:cubicBezTo>
                  <a:pt x="303286" y="1721185"/>
                  <a:pt x="317574" y="1687086"/>
                  <a:pt x="334529" y="1650317"/>
                </a:cubicBezTo>
                <a:cubicBezTo>
                  <a:pt x="351293" y="1614120"/>
                  <a:pt x="364628" y="1576019"/>
                  <a:pt x="375678" y="1537537"/>
                </a:cubicBezTo>
                <a:cubicBezTo>
                  <a:pt x="379678" y="1523059"/>
                  <a:pt x="373010" y="1505724"/>
                  <a:pt x="371678" y="1489720"/>
                </a:cubicBezTo>
                <a:cubicBezTo>
                  <a:pt x="371296" y="1484004"/>
                  <a:pt x="370724" y="1477717"/>
                  <a:pt x="372630" y="1472575"/>
                </a:cubicBezTo>
                <a:cubicBezTo>
                  <a:pt x="390919" y="1422854"/>
                  <a:pt x="404825" y="1372368"/>
                  <a:pt x="395301" y="1318456"/>
                </a:cubicBezTo>
                <a:cubicBezTo>
                  <a:pt x="394347" y="1313504"/>
                  <a:pt x="396443" y="1307978"/>
                  <a:pt x="397777" y="1303024"/>
                </a:cubicBezTo>
                <a:cubicBezTo>
                  <a:pt x="404635" y="1278829"/>
                  <a:pt x="415493" y="1255206"/>
                  <a:pt x="417970" y="1230633"/>
                </a:cubicBezTo>
                <a:cubicBezTo>
                  <a:pt x="424066" y="1170051"/>
                  <a:pt x="426544" y="1109091"/>
                  <a:pt x="430544" y="1048125"/>
                </a:cubicBezTo>
                <a:cubicBezTo>
                  <a:pt x="430734" y="1044315"/>
                  <a:pt x="430734" y="1040315"/>
                  <a:pt x="432068" y="1036887"/>
                </a:cubicBezTo>
                <a:cubicBezTo>
                  <a:pt x="440260" y="1014406"/>
                  <a:pt x="437592" y="994785"/>
                  <a:pt x="421972" y="975733"/>
                </a:cubicBezTo>
                <a:cubicBezTo>
                  <a:pt x="415113" y="967350"/>
                  <a:pt x="411493" y="955920"/>
                  <a:pt x="407683" y="945444"/>
                </a:cubicBezTo>
                <a:cubicBezTo>
                  <a:pt x="401967" y="930011"/>
                  <a:pt x="396443" y="914200"/>
                  <a:pt x="392823" y="898198"/>
                </a:cubicBezTo>
                <a:cubicBezTo>
                  <a:pt x="389395" y="882384"/>
                  <a:pt x="384632" y="865430"/>
                  <a:pt x="387299" y="850189"/>
                </a:cubicBezTo>
                <a:cubicBezTo>
                  <a:pt x="392061" y="822756"/>
                  <a:pt x="402729" y="796655"/>
                  <a:pt x="409779" y="769605"/>
                </a:cubicBezTo>
                <a:cubicBezTo>
                  <a:pt x="412255" y="760270"/>
                  <a:pt x="411873" y="749982"/>
                  <a:pt x="412065" y="740268"/>
                </a:cubicBezTo>
                <a:cubicBezTo>
                  <a:pt x="412635" y="717977"/>
                  <a:pt x="407111" y="695116"/>
                  <a:pt x="422924" y="674923"/>
                </a:cubicBezTo>
                <a:cubicBezTo>
                  <a:pt x="437782" y="656255"/>
                  <a:pt x="433402" y="637392"/>
                  <a:pt x="422162" y="617772"/>
                </a:cubicBezTo>
                <a:cubicBezTo>
                  <a:pt x="414159" y="603673"/>
                  <a:pt x="407873" y="587672"/>
                  <a:pt x="404825" y="571860"/>
                </a:cubicBezTo>
                <a:cubicBezTo>
                  <a:pt x="400635" y="550141"/>
                  <a:pt x="398919" y="528615"/>
                  <a:pt x="401397" y="505182"/>
                </a:cubicBezTo>
                <a:cubicBezTo>
                  <a:pt x="403111" y="488607"/>
                  <a:pt x="403873" y="475081"/>
                  <a:pt x="413969" y="462126"/>
                </a:cubicBezTo>
                <a:cubicBezTo>
                  <a:pt x="415493" y="460032"/>
                  <a:pt x="415875" y="456222"/>
                  <a:pt x="415683" y="453364"/>
                </a:cubicBezTo>
                <a:cubicBezTo>
                  <a:pt x="412445" y="415835"/>
                  <a:pt x="414159" y="378686"/>
                  <a:pt x="416448" y="340774"/>
                </a:cubicBezTo>
                <a:cubicBezTo>
                  <a:pt x="419494" y="292579"/>
                  <a:pt x="410541" y="241901"/>
                  <a:pt x="378536" y="200182"/>
                </a:cubicBezTo>
                <a:cubicBezTo>
                  <a:pt x="373772" y="194085"/>
                  <a:pt x="371678" y="184941"/>
                  <a:pt x="370534" y="176939"/>
                </a:cubicBezTo>
                <a:cubicBezTo>
                  <a:pt x="365582" y="139219"/>
                  <a:pt x="362152" y="101308"/>
                  <a:pt x="356628" y="63587"/>
                </a:cubicBezTo>
                <a:cubicBezTo>
                  <a:pt x="353579" y="43012"/>
                  <a:pt x="350911" y="21486"/>
                  <a:pt x="342529" y="2817"/>
                </a:cubicBezTo>
                <a:close/>
              </a:path>
            </a:pathLst>
          </a:custGeom>
          <a:effectLst>
            <a:outerShdw blurRad="381000" dist="152400" dir="10800000" algn="r" rotWithShape="0">
              <a:prstClr val="black">
                <a:alpha val="10000"/>
              </a:prstClr>
            </a:outerShdw>
          </a:effectLst>
        </p:spPr>
      </p:pic>
    </p:spTree>
    <p:extLst>
      <p:ext uri="{BB962C8B-B14F-4D97-AF65-F5344CB8AC3E}">
        <p14:creationId xmlns:p14="http://schemas.microsoft.com/office/powerpoint/2010/main" val="42240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268B8066-6114-0347-98D0-F9DA89F15FAB}"/>
              </a:ext>
            </a:extLst>
          </p:cNvPr>
          <p:cNvPicPr>
            <a:picLocks noChangeAspect="1"/>
          </p:cNvPicPr>
          <p:nvPr/>
        </p:nvPicPr>
        <p:blipFill>
          <a:blip r:embed="rId2"/>
          <a:stretch>
            <a:fillRect/>
          </a:stretch>
        </p:blipFill>
        <p:spPr>
          <a:xfrm>
            <a:off x="5540531" y="-1"/>
            <a:ext cx="555468" cy="2511644"/>
          </a:xfrm>
          <a:prstGeom prst="rect">
            <a:avLst/>
          </a:prstGeom>
        </p:spPr>
      </p:pic>
      <p:sp>
        <p:nvSpPr>
          <p:cNvPr id="9" name="Rectangle 8">
            <a:extLst>
              <a:ext uri="{FF2B5EF4-FFF2-40B4-BE49-F238E27FC236}">
                <a16:creationId xmlns:a16="http://schemas.microsoft.com/office/drawing/2014/main" id="{A1E6DFFE-645C-1E4E-9B30-BCC7B3CDA5B1}"/>
              </a:ext>
            </a:extLst>
          </p:cNvPr>
          <p:cNvSpPr/>
          <p:nvPr/>
        </p:nvSpPr>
        <p:spPr>
          <a:xfrm>
            <a:off x="349729" y="1927973"/>
            <a:ext cx="5249857" cy="1200329"/>
          </a:xfrm>
          <a:prstGeom prst="rect">
            <a:avLst/>
          </a:prstGeom>
        </p:spPr>
        <p:txBody>
          <a:bodyPr wrap="square">
            <a:spAutoFit/>
          </a:bodyPr>
          <a:lstStyle/>
          <a:p>
            <a:r>
              <a:rPr lang="en-US" sz="3600" b="1"/>
              <a:t>Questions</a:t>
            </a:r>
          </a:p>
          <a:p>
            <a:endParaRPr lang="en-US" sz="3600" b="1"/>
          </a:p>
        </p:txBody>
      </p:sp>
      <p:sp>
        <p:nvSpPr>
          <p:cNvPr id="2" name="Rectangle 1">
            <a:extLst>
              <a:ext uri="{FF2B5EF4-FFF2-40B4-BE49-F238E27FC236}">
                <a16:creationId xmlns:a16="http://schemas.microsoft.com/office/drawing/2014/main" id="{8FC7FFE5-CEBC-6B4B-8C5E-B5D673ABC43C}"/>
              </a:ext>
            </a:extLst>
          </p:cNvPr>
          <p:cNvSpPr/>
          <p:nvPr/>
        </p:nvSpPr>
        <p:spPr>
          <a:xfrm>
            <a:off x="3048000" y="751344"/>
            <a:ext cx="8991600" cy="4770537"/>
          </a:xfrm>
          <a:prstGeom prst="rect">
            <a:avLst/>
          </a:prstGeom>
        </p:spPr>
        <p:txBody>
          <a:bodyPr wrap="square">
            <a:spAutoFit/>
          </a:bodyPr>
          <a:lstStyle/>
          <a:p>
            <a:pPr marL="285750" indent="-285750">
              <a:buFont typeface="Arial" panose="020B0604020202020204" pitchFamily="34" charset="0"/>
              <a:buChar char="•"/>
            </a:pPr>
            <a:r>
              <a:rPr lang="en-US" sz="2000"/>
              <a:t>What are you looking for when you look at applications of CI professionals?</a:t>
            </a:r>
          </a:p>
          <a:p>
            <a:pPr marL="285750" indent="-285750">
              <a:buFont typeface="Arial" panose="020B0604020202020204" pitchFamily="34" charset="0"/>
              <a:buChar char="•"/>
            </a:pPr>
            <a:r>
              <a:rPr lang="en-US" sz="2000"/>
              <a:t>What are incentives you can offer at your institution in regard to career development?</a:t>
            </a:r>
          </a:p>
          <a:p>
            <a:pPr marL="285750" indent="-285750">
              <a:buFont typeface="Arial" panose="020B0604020202020204" pitchFamily="34" charset="0"/>
              <a:buChar char="•"/>
            </a:pPr>
            <a:r>
              <a:rPr lang="en-US" sz="2000"/>
              <a:t>What can/should be done to provide adequate professional development opportunities ?</a:t>
            </a:r>
          </a:p>
          <a:p>
            <a:pPr marL="285750" indent="-285750">
              <a:buFont typeface="Arial" panose="020B0604020202020204" pitchFamily="34" charset="0"/>
              <a:buChar char="•"/>
            </a:pPr>
            <a:r>
              <a:rPr lang="en-US" sz="2000"/>
              <a:t>What are the biggest challenges in managing a team of CI professionals?</a:t>
            </a:r>
          </a:p>
          <a:p>
            <a:pPr marL="285750" indent="-285750">
              <a:buFont typeface="Arial" panose="020B0604020202020204" pitchFamily="34" charset="0"/>
              <a:buChar char="•"/>
            </a:pPr>
            <a:r>
              <a:rPr lang="en-US" sz="2000"/>
              <a:t>What are normally topics that motivate people to stay in this line of work?</a:t>
            </a:r>
          </a:p>
          <a:p>
            <a:pPr marL="285750" indent="-285750">
              <a:buFont typeface="Arial" panose="020B0604020202020204" pitchFamily="34" charset="0"/>
              <a:buChar char="•"/>
            </a:pPr>
            <a:r>
              <a:rPr lang="en-US" sz="2000"/>
              <a:t>Are you seeing improvement in professional diversity ? What works ? What doesn’t?</a:t>
            </a:r>
          </a:p>
          <a:p>
            <a:pPr marL="285750" indent="-285750">
              <a:buFont typeface="Arial" panose="020B0604020202020204" pitchFamily="34" charset="0"/>
              <a:buChar char="•"/>
            </a:pPr>
            <a:r>
              <a:rPr lang="en-US" sz="2000"/>
              <a:t>“Home-grown vrs. Hire-in” pros and cons</a:t>
            </a:r>
          </a:p>
          <a:p>
            <a:pPr marL="285750" indent="-285750">
              <a:buFont typeface="Arial" panose="020B0604020202020204" pitchFamily="34" charset="0"/>
              <a:buChar char="•"/>
            </a:pPr>
            <a:r>
              <a:rPr lang="en-US" sz="2000"/>
              <a:t>How can academia and industry collaborate on improving career paths?</a:t>
            </a:r>
          </a:p>
          <a:p>
            <a:pPr marL="285750" indent="-285750">
              <a:buFont typeface="Arial" panose="020B0604020202020204" pitchFamily="34" charset="0"/>
              <a:buChar char="•"/>
            </a:pPr>
            <a:r>
              <a:rPr lang="en-US" sz="2000"/>
              <a:t>How can we best combine actions to develop a critical mass that can change academic culture?</a:t>
            </a:r>
          </a:p>
          <a:p>
            <a:pPr marL="285750" indent="-285750">
              <a:buFont typeface="Arial" panose="020B0604020202020204" pitchFamily="34" charset="0"/>
              <a:buChar char="•"/>
            </a:pPr>
            <a:r>
              <a:rPr lang="en-US" sz="2000"/>
              <a:t>How can we reach decision makers beyond the research software and research computing communities?</a:t>
            </a:r>
          </a:p>
          <a:p>
            <a:pPr fontAlgn="base"/>
            <a:endParaRPr lang="en-US" sz="2400" b="0" i="0" u="none" strike="noStrike">
              <a:effectLst/>
            </a:endParaRPr>
          </a:p>
        </p:txBody>
      </p:sp>
    </p:spTree>
    <p:extLst>
      <p:ext uri="{BB962C8B-B14F-4D97-AF65-F5344CB8AC3E}">
        <p14:creationId xmlns:p14="http://schemas.microsoft.com/office/powerpoint/2010/main" val="2753183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4FEDE913-710D-2E4D-8C81-373027701217}"/>
              </a:ext>
            </a:extLst>
          </p:cNvPr>
          <p:cNvSpPr>
            <a:spLocks noGrp="1"/>
          </p:cNvSpPr>
          <p:nvPr>
            <p:ph type="title"/>
          </p:nvPr>
        </p:nvSpPr>
        <p:spPr>
          <a:xfrm>
            <a:off x="762000" y="1009650"/>
            <a:ext cx="4400549" cy="1857375"/>
          </a:xfrm>
        </p:spPr>
        <p:txBody>
          <a:bodyPr vert="horz" lIns="91440" tIns="45720" rIns="91440" bIns="45720" rtlCol="0" anchor="b" anchorCtr="0">
            <a:normAutofit/>
          </a:bodyPr>
          <a:lstStyle/>
          <a:p>
            <a:r>
              <a:rPr lang="en-US" sz="4400" kern="1200">
                <a:solidFill>
                  <a:schemeClr val="tx1"/>
                </a:solidFill>
                <a:latin typeface="+mj-lt"/>
                <a:ea typeface="+mj-ea"/>
                <a:cs typeface="+mj-cs"/>
              </a:rPr>
              <a:t>Thanks!</a:t>
            </a:r>
          </a:p>
        </p:txBody>
      </p:sp>
      <p:pic>
        <p:nvPicPr>
          <p:cNvPr id="10" name="Picture 9" descr="A person holding a turtle&#10;&#10;Description automatically generated with low confidence">
            <a:extLst>
              <a:ext uri="{FF2B5EF4-FFF2-40B4-BE49-F238E27FC236}">
                <a16:creationId xmlns:a16="http://schemas.microsoft.com/office/drawing/2014/main" id="{395D4C32-598F-894D-9476-88EE61CF0BA7}"/>
              </a:ext>
            </a:extLst>
          </p:cNvPr>
          <p:cNvPicPr>
            <a:picLocks noChangeAspect="1"/>
          </p:cNvPicPr>
          <p:nvPr/>
        </p:nvPicPr>
        <p:blipFill rotWithShape="1">
          <a:blip r:embed="rId2"/>
          <a:srcRect l="14489" r="22439" b="3"/>
          <a:stretch/>
        </p:blipFill>
        <p:spPr>
          <a:xfrm>
            <a:off x="5752193" y="10"/>
            <a:ext cx="6439807" cy="6857989"/>
          </a:xfrm>
          <a:custGeom>
            <a:avLst/>
            <a:gdLst/>
            <a:ahLst/>
            <a:cxnLst/>
            <a:rect l="l" t="t" r="r" b="b"/>
            <a:pathLst>
              <a:path w="643980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1"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2" y="528850"/>
                  <a:pt x="335479" y="536547"/>
                  <a:pt x="337867" y="544146"/>
                </a:cubicBezTo>
                <a:lnTo>
                  <a:pt x="340032" y="549926"/>
                </a:lnTo>
                <a:lnTo>
                  <a:pt x="340448" y="551717"/>
                </a:lnTo>
                <a:lnTo>
                  <a:pt x="346286" y="566616"/>
                </a:lnTo>
                <a:lnTo>
                  <a:pt x="346338" y="566754"/>
                </a:lnTo>
                <a:lnTo>
                  <a:pt x="352655" y="583595"/>
                </a:lnTo>
                <a:lnTo>
                  <a:pt x="359451" y="612658"/>
                </a:lnTo>
                <a:cubicBezTo>
                  <a:pt x="358988" y="604728"/>
                  <a:pt x="357231" y="597005"/>
                  <a:pt x="354829" y="589388"/>
                </a:cubicBezTo>
                <a:lnTo>
                  <a:pt x="352655" y="583595"/>
                </a:lnTo>
                <a:lnTo>
                  <a:pt x="352236" y="581804"/>
                </a:lnTo>
                <a:lnTo>
                  <a:pt x="346286" y="566616"/>
                </a:lnTo>
                <a:lnTo>
                  <a:pt x="340032" y="549926"/>
                </a:lnTo>
                <a:close/>
                <a:moveTo>
                  <a:pt x="384407" y="268794"/>
                </a:moveTo>
                <a:lnTo>
                  <a:pt x="387837" y="328017"/>
                </a:lnTo>
                <a:cubicBezTo>
                  <a:pt x="389527" y="318646"/>
                  <a:pt x="389932" y="309031"/>
                  <a:pt x="389283" y="299164"/>
                </a:cubicBezTo>
                <a:cubicBezTo>
                  <a:pt x="388634" y="289296"/>
                  <a:pt x="386932" y="279176"/>
                  <a:pt x="384407" y="268794"/>
                </a:cubicBezTo>
                <a:close/>
                <a:moveTo>
                  <a:pt x="66991" y="0"/>
                </a:moveTo>
                <a:lnTo>
                  <a:pt x="6439807" y="0"/>
                </a:lnTo>
                <a:lnTo>
                  <a:pt x="6439807" y="6857999"/>
                </a:lnTo>
                <a:lnTo>
                  <a:pt x="149318" y="6857999"/>
                </a:lnTo>
                <a:lnTo>
                  <a:pt x="149318" y="6857457"/>
                </a:lnTo>
                <a:lnTo>
                  <a:pt x="22079" y="6857457"/>
                </a:lnTo>
                <a:lnTo>
                  <a:pt x="26851" y="6796804"/>
                </a:lnTo>
                <a:cubicBezTo>
                  <a:pt x="32162" y="6777207"/>
                  <a:pt x="39591" y="6758011"/>
                  <a:pt x="44354" y="6738388"/>
                </a:cubicBezTo>
                <a:cubicBezTo>
                  <a:pt x="48736" y="6720103"/>
                  <a:pt x="58832" y="6702955"/>
                  <a:pt x="67214" y="6685617"/>
                </a:cubicBezTo>
                <a:cubicBezTo>
                  <a:pt x="83217" y="6652472"/>
                  <a:pt x="73120" y="6617036"/>
                  <a:pt x="77310" y="6583128"/>
                </a:cubicBezTo>
                <a:cubicBezTo>
                  <a:pt x="78646" y="6572269"/>
                  <a:pt x="80168" y="6561411"/>
                  <a:pt x="82837" y="6550742"/>
                </a:cubicBezTo>
                <a:cubicBezTo>
                  <a:pt x="89885" y="6521593"/>
                  <a:pt x="95981" y="6491874"/>
                  <a:pt x="105698" y="6463490"/>
                </a:cubicBezTo>
                <a:cubicBezTo>
                  <a:pt x="116555" y="6431292"/>
                  <a:pt x="131034" y="6400429"/>
                  <a:pt x="146085" y="6363664"/>
                </a:cubicBezTo>
                <a:cubicBezTo>
                  <a:pt x="142274" y="6350899"/>
                  <a:pt x="131986" y="6331277"/>
                  <a:pt x="131034" y="6311084"/>
                </a:cubicBezTo>
                <a:cubicBezTo>
                  <a:pt x="127795" y="6246121"/>
                  <a:pt x="145512" y="6185351"/>
                  <a:pt x="173519" y="6127247"/>
                </a:cubicBezTo>
                <a:cubicBezTo>
                  <a:pt x="181900" y="6109530"/>
                  <a:pt x="187424" y="6090477"/>
                  <a:pt x="195616" y="6072569"/>
                </a:cubicBezTo>
                <a:cubicBezTo>
                  <a:pt x="198472" y="6066284"/>
                  <a:pt x="204569" y="6058092"/>
                  <a:pt x="210287" y="6056948"/>
                </a:cubicBezTo>
                <a:cubicBezTo>
                  <a:pt x="243432" y="6050282"/>
                  <a:pt x="242862" y="6025515"/>
                  <a:pt x="244766" y="5999796"/>
                </a:cubicBezTo>
                <a:cubicBezTo>
                  <a:pt x="247051" y="5969124"/>
                  <a:pt x="252386" y="5938836"/>
                  <a:pt x="256958" y="5908355"/>
                </a:cubicBezTo>
                <a:cubicBezTo>
                  <a:pt x="257530" y="5904353"/>
                  <a:pt x="261530" y="5900735"/>
                  <a:pt x="264199" y="5897114"/>
                </a:cubicBezTo>
                <a:cubicBezTo>
                  <a:pt x="268199" y="5891590"/>
                  <a:pt x="274296" y="5886447"/>
                  <a:pt x="275818" y="5880348"/>
                </a:cubicBezTo>
                <a:cubicBezTo>
                  <a:pt x="283249" y="5849107"/>
                  <a:pt x="289535" y="5817674"/>
                  <a:pt x="296393" y="5786239"/>
                </a:cubicBezTo>
                <a:cubicBezTo>
                  <a:pt x="297919" y="5779191"/>
                  <a:pt x="299822" y="5771953"/>
                  <a:pt x="302870" y="5765474"/>
                </a:cubicBezTo>
                <a:cubicBezTo>
                  <a:pt x="305728" y="5759378"/>
                  <a:pt x="310682" y="5754234"/>
                  <a:pt x="313730" y="5748136"/>
                </a:cubicBezTo>
                <a:cubicBezTo>
                  <a:pt x="321921" y="5731564"/>
                  <a:pt x="329541" y="5714607"/>
                  <a:pt x="338685" y="5695178"/>
                </a:cubicBezTo>
                <a:cubicBezTo>
                  <a:pt x="321541" y="5684320"/>
                  <a:pt x="331258" y="5669647"/>
                  <a:pt x="339449" y="5651360"/>
                </a:cubicBezTo>
                <a:cubicBezTo>
                  <a:pt x="347831" y="5632691"/>
                  <a:pt x="350497" y="5611164"/>
                  <a:pt x="353546"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4" y="4893907"/>
                  <a:pt x="406697" y="4884572"/>
                </a:cubicBezTo>
                <a:cubicBezTo>
                  <a:pt x="399647" y="4857522"/>
                  <a:pt x="388978" y="4831420"/>
                  <a:pt x="384216" y="4803988"/>
                </a:cubicBezTo>
                <a:cubicBezTo>
                  <a:pt x="381551" y="4788747"/>
                  <a:pt x="386312" y="4771793"/>
                  <a:pt x="389741" y="4755980"/>
                </a:cubicBezTo>
                <a:cubicBezTo>
                  <a:pt x="393361"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1" y="4346201"/>
                  <a:pt x="391265" y="4340674"/>
                  <a:pt x="392218" y="4335722"/>
                </a:cubicBezTo>
                <a:cubicBezTo>
                  <a:pt x="401743" y="4281810"/>
                  <a:pt x="387837" y="4231324"/>
                  <a:pt x="369547" y="4181603"/>
                </a:cubicBezTo>
                <a:cubicBezTo>
                  <a:pt x="367642" y="4176461"/>
                  <a:pt x="368214" y="4170174"/>
                  <a:pt x="368595" y="4164458"/>
                </a:cubicBezTo>
                <a:cubicBezTo>
                  <a:pt x="369928" y="4148453"/>
                  <a:pt x="376597" y="4131119"/>
                  <a:pt x="372597" y="4116641"/>
                </a:cubicBezTo>
                <a:cubicBezTo>
                  <a:pt x="361545" y="4078159"/>
                  <a:pt x="348211" y="4040058"/>
                  <a:pt x="331447" y="4003861"/>
                </a:cubicBezTo>
                <a:cubicBezTo>
                  <a:pt x="314493" y="3967091"/>
                  <a:pt x="300203" y="3932993"/>
                  <a:pt x="317350" y="3890891"/>
                </a:cubicBezTo>
                <a:cubicBezTo>
                  <a:pt x="324589" y="3872985"/>
                  <a:pt x="319445" y="3849362"/>
                  <a:pt x="317541" y="3828785"/>
                </a:cubicBezTo>
                <a:cubicBezTo>
                  <a:pt x="316016" y="3813737"/>
                  <a:pt x="307442" y="3799258"/>
                  <a:pt x="307442" y="3784397"/>
                </a:cubicBezTo>
                <a:cubicBezTo>
                  <a:pt x="307442" y="3744770"/>
                  <a:pt x="297346" y="3709529"/>
                  <a:pt x="276771" y="3675238"/>
                </a:cubicBezTo>
                <a:cubicBezTo>
                  <a:pt x="268770" y="3661899"/>
                  <a:pt x="274105" y="3641134"/>
                  <a:pt x="272009" y="3623799"/>
                </a:cubicBezTo>
                <a:cubicBezTo>
                  <a:pt x="269533" y="3605509"/>
                  <a:pt x="267247" y="3586653"/>
                  <a:pt x="261721" y="3569124"/>
                </a:cubicBezTo>
                <a:cubicBezTo>
                  <a:pt x="247242" y="3523785"/>
                  <a:pt x="230859" y="3479015"/>
                  <a:pt x="215618" y="3433866"/>
                </a:cubicBezTo>
                <a:cubicBezTo>
                  <a:pt x="203045" y="3396719"/>
                  <a:pt x="212952" y="3360139"/>
                  <a:pt x="218285" y="3323372"/>
                </a:cubicBezTo>
                <a:cubicBezTo>
                  <a:pt x="221716" y="3300319"/>
                  <a:pt x="229907" y="3278795"/>
                  <a:pt x="217715" y="3252885"/>
                </a:cubicBezTo>
                <a:cubicBezTo>
                  <a:pt x="206093" y="3228119"/>
                  <a:pt x="208761" y="3196686"/>
                  <a:pt x="202474" y="3168870"/>
                </a:cubicBezTo>
                <a:cubicBezTo>
                  <a:pt x="197141" y="3145436"/>
                  <a:pt x="188566" y="3122770"/>
                  <a:pt x="180184" y="3100099"/>
                </a:cubicBezTo>
                <a:cubicBezTo>
                  <a:pt x="168753" y="3069235"/>
                  <a:pt x="156753" y="3038756"/>
                  <a:pt x="162468" y="3005035"/>
                </a:cubicBezTo>
                <a:cubicBezTo>
                  <a:pt x="168946" y="2966742"/>
                  <a:pt x="144561" y="2940455"/>
                  <a:pt x="128367" y="2910353"/>
                </a:cubicBezTo>
                <a:cubicBezTo>
                  <a:pt x="117318" y="2889587"/>
                  <a:pt x="109126" y="2866918"/>
                  <a:pt x="102267" y="2844248"/>
                </a:cubicBezTo>
                <a:cubicBezTo>
                  <a:pt x="93313" y="2813958"/>
                  <a:pt x="87978" y="2782716"/>
                  <a:pt x="79217" y="2752235"/>
                </a:cubicBezTo>
                <a:cubicBezTo>
                  <a:pt x="66072" y="2706131"/>
                  <a:pt x="55784"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2" y="2360933"/>
                </a:cubicBezTo>
                <a:cubicBezTo>
                  <a:pt x="28541" y="2356744"/>
                  <a:pt x="36543" y="2344741"/>
                  <a:pt x="37878" y="2335405"/>
                </a:cubicBezTo>
                <a:cubicBezTo>
                  <a:pt x="41877" y="2307402"/>
                  <a:pt x="35972" y="2281683"/>
                  <a:pt x="23017" y="2254633"/>
                </a:cubicBezTo>
                <a:cubicBezTo>
                  <a:pt x="10825" y="2229296"/>
                  <a:pt x="12159" y="2197670"/>
                  <a:pt x="7395" y="2168903"/>
                </a:cubicBezTo>
                <a:cubicBezTo>
                  <a:pt x="5681"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6" y="1938009"/>
                  <a:pt x="18445" y="1921817"/>
                </a:cubicBezTo>
                <a:cubicBezTo>
                  <a:pt x="19779" y="1915912"/>
                  <a:pt x="24922" y="1910004"/>
                  <a:pt x="24161" y="1904673"/>
                </a:cubicBezTo>
                <a:cubicBezTo>
                  <a:pt x="15970" y="1851709"/>
                  <a:pt x="52545" y="1813610"/>
                  <a:pt x="68738" y="1768838"/>
                </a:cubicBezTo>
                <a:cubicBezTo>
                  <a:pt x="85885" y="1721785"/>
                  <a:pt x="112174" y="1676253"/>
                  <a:pt x="104364" y="1623675"/>
                </a:cubicBezTo>
                <a:cubicBezTo>
                  <a:pt x="99601" y="1591859"/>
                  <a:pt x="88551" y="1561189"/>
                  <a:pt x="81883" y="1529563"/>
                </a:cubicBezTo>
                <a:cubicBezTo>
                  <a:pt x="79597" y="1518324"/>
                  <a:pt x="79979" y="1505751"/>
                  <a:pt x="82264" y="1494509"/>
                </a:cubicBezTo>
                <a:cubicBezTo>
                  <a:pt x="92744" y="1440216"/>
                  <a:pt x="94267" y="1386684"/>
                  <a:pt x="77120" y="1333341"/>
                </a:cubicBezTo>
                <a:cubicBezTo>
                  <a:pt x="74262" y="1324198"/>
                  <a:pt x="71597" y="1314483"/>
                  <a:pt x="71597" y="1304955"/>
                </a:cubicBezTo>
                <a:cubicBezTo>
                  <a:pt x="71597" y="1252757"/>
                  <a:pt x="75597" y="1201512"/>
                  <a:pt x="94267" y="1151600"/>
                </a:cubicBezTo>
                <a:cubicBezTo>
                  <a:pt x="100554" y="1134834"/>
                  <a:pt x="96553" y="1114449"/>
                  <a:pt x="98078" y="1095972"/>
                </a:cubicBezTo>
                <a:cubicBezTo>
                  <a:pt x="99409" y="1078826"/>
                  <a:pt x="99981" y="1061298"/>
                  <a:pt x="104364" y="1044725"/>
                </a:cubicBezTo>
                <a:cubicBezTo>
                  <a:pt x="110839" y="1020529"/>
                  <a:pt x="111601" y="998052"/>
                  <a:pt x="105887" y="973095"/>
                </a:cubicBezTo>
                <a:cubicBezTo>
                  <a:pt x="100554" y="949281"/>
                  <a:pt x="103220" y="923562"/>
                  <a:pt x="103029" y="898797"/>
                </a:cubicBezTo>
                <a:cubicBezTo>
                  <a:pt x="102839" y="871173"/>
                  <a:pt x="102649" y="843552"/>
                  <a:pt x="103601" y="815929"/>
                </a:cubicBezTo>
                <a:cubicBezTo>
                  <a:pt x="103981" y="804877"/>
                  <a:pt x="111601" y="792306"/>
                  <a:pt x="108553" y="783158"/>
                </a:cubicBezTo>
                <a:cubicBezTo>
                  <a:pt x="98267" y="753633"/>
                  <a:pt x="110649" y="724104"/>
                  <a:pt x="105127" y="694576"/>
                </a:cubicBezTo>
                <a:cubicBezTo>
                  <a:pt x="102267" y="680096"/>
                  <a:pt x="110078" y="663713"/>
                  <a:pt x="110839" y="648092"/>
                </a:cubicBezTo>
                <a:cubicBezTo>
                  <a:pt x="112174" y="622564"/>
                  <a:pt x="111601" y="597037"/>
                  <a:pt x="111983" y="571508"/>
                </a:cubicBezTo>
                <a:cubicBezTo>
                  <a:pt x="112174" y="563125"/>
                  <a:pt x="112936" y="554933"/>
                  <a:pt x="113318" y="546552"/>
                </a:cubicBezTo>
                <a:cubicBezTo>
                  <a:pt x="113697" y="539121"/>
                  <a:pt x="115411" y="531310"/>
                  <a:pt x="114081" y="524262"/>
                </a:cubicBezTo>
                <a:cubicBezTo>
                  <a:pt x="109315" y="498733"/>
                  <a:pt x="101505" y="473587"/>
                  <a:pt x="98457" y="447870"/>
                </a:cubicBezTo>
                <a:cubicBezTo>
                  <a:pt x="95792" y="425581"/>
                  <a:pt x="99409" y="402529"/>
                  <a:pt x="97505" y="380050"/>
                </a:cubicBezTo>
                <a:cubicBezTo>
                  <a:pt x="94267" y="340425"/>
                  <a:pt x="88551" y="300800"/>
                  <a:pt x="84930" y="261173"/>
                </a:cubicBezTo>
                <a:cubicBezTo>
                  <a:pt x="84168" y="252600"/>
                  <a:pt x="88934" y="243648"/>
                  <a:pt x="89314" y="234883"/>
                </a:cubicBezTo>
                <a:cubicBezTo>
                  <a:pt x="90266" y="207450"/>
                  <a:pt x="90457" y="180017"/>
                  <a:pt x="91027" y="152584"/>
                </a:cubicBezTo>
                <a:cubicBezTo>
                  <a:pt x="91218" y="136963"/>
                  <a:pt x="90647" y="121150"/>
                  <a:pt x="92361" y="105718"/>
                </a:cubicBezTo>
                <a:cubicBezTo>
                  <a:pt x="94647" y="85336"/>
                  <a:pt x="98078" y="66857"/>
                  <a:pt x="83217" y="47806"/>
                </a:cubicBezTo>
                <a:cubicBezTo>
                  <a:pt x="77453" y="40471"/>
                  <a:pt x="73691" y="32636"/>
                  <a:pt x="71207" y="24480"/>
                </a:cubicBezTo>
                <a:close/>
              </a:path>
            </a:pathLst>
          </a:custGeom>
          <a:effectLst>
            <a:outerShdw blurRad="381000" dist="152400" dir="10800000" algn="tr" rotWithShape="0">
              <a:prstClr val="black">
                <a:alpha val="10000"/>
              </a:prstClr>
            </a:outerShdw>
          </a:effectLst>
        </p:spPr>
      </p:pic>
      <p:grpSp>
        <p:nvGrpSpPr>
          <p:cNvPr id="42" name="Group 41">
            <a:extLst>
              <a:ext uri="{FF2B5EF4-FFF2-40B4-BE49-F238E27FC236}">
                <a16:creationId xmlns:a16="http://schemas.microsoft.com/office/drawing/2014/main" id="{EE5D87AC-5CCC-4E1F-8B25-D3A6053029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43" name="Freeform: Shape 42">
              <a:extLst>
                <a:ext uri="{FF2B5EF4-FFF2-40B4-BE49-F238E27FC236}">
                  <a16:creationId xmlns:a16="http://schemas.microsoft.com/office/drawing/2014/main" id="{6EFC8E10-A01A-44C0-92B4-4837ED6C4B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3329C434-C896-4DBB-9A47-D99A5EE414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ubtitle 2">
            <a:extLst>
              <a:ext uri="{FF2B5EF4-FFF2-40B4-BE49-F238E27FC236}">
                <a16:creationId xmlns:a16="http://schemas.microsoft.com/office/drawing/2014/main" id="{14549157-C246-B345-90FD-A116FAB32F99}"/>
              </a:ext>
            </a:extLst>
          </p:cNvPr>
          <p:cNvSpPr txBox="1">
            <a:spLocks/>
          </p:cNvSpPr>
          <p:nvPr/>
        </p:nvSpPr>
        <p:spPr>
          <a:xfrm>
            <a:off x="762000" y="3109956"/>
            <a:ext cx="4400549" cy="316701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sz="2000">
                <a:hlinkClick r:id="rId4"/>
              </a:rPr>
              <a:t>sandra.gesing@nd.edu</a:t>
            </a:r>
            <a:endParaRPr lang="en-US" sz="2000"/>
          </a:p>
          <a:p>
            <a:r>
              <a:rPr lang="en-US" sz="2000">
                <a:hlinkClick r:id="rId5"/>
              </a:rPr>
              <a:t>https://iwsgateways.github.io/iwsg2021</a:t>
            </a:r>
            <a:endParaRPr lang="en-US" sz="2000"/>
          </a:p>
        </p:txBody>
      </p:sp>
    </p:spTree>
    <p:extLst>
      <p:ext uri="{BB962C8B-B14F-4D97-AF65-F5344CB8AC3E}">
        <p14:creationId xmlns:p14="http://schemas.microsoft.com/office/powerpoint/2010/main" val="3469811925"/>
      </p:ext>
    </p:extLst>
  </p:cSld>
  <p:clrMapOvr>
    <a:masterClrMapping/>
  </p:clrMapOvr>
</p:sld>
</file>

<file path=ppt/theme/theme1.xml><?xml version="1.0" encoding="utf-8"?>
<a:theme xmlns:a="http://schemas.openxmlformats.org/drawingml/2006/main" name="TornVTI">
  <a:themeElements>
    <a:clrScheme name="AnalogousFromRegularSeed_2SEEDS">
      <a:dk1>
        <a:srgbClr val="000000"/>
      </a:dk1>
      <a:lt1>
        <a:srgbClr val="FFFFFF"/>
      </a:lt1>
      <a:dk2>
        <a:srgbClr val="23363E"/>
      </a:dk2>
      <a:lt2>
        <a:srgbClr val="E2E7E8"/>
      </a:lt2>
      <a:accent1>
        <a:srgbClr val="B1523B"/>
      </a:accent1>
      <a:accent2>
        <a:srgbClr val="C34D67"/>
      </a:accent2>
      <a:accent3>
        <a:srgbClr val="C3954D"/>
      </a:accent3>
      <a:accent4>
        <a:srgbClr val="3BB1A4"/>
      </a:accent4>
      <a:accent5>
        <a:srgbClr val="4D9FC3"/>
      </a:accent5>
      <a:accent6>
        <a:srgbClr val="3B5CB1"/>
      </a:accent6>
      <a:hlink>
        <a:srgbClr val="368EA3"/>
      </a:hlink>
      <a:folHlink>
        <a:srgbClr val="7F7F7F"/>
      </a:folHlink>
    </a:clrScheme>
    <a:fontScheme name="Torn">
      <a:majorFont>
        <a:latin typeface="Impact"/>
        <a:ea typeface=""/>
        <a:cs typeface=""/>
      </a:majorFont>
      <a:minorFont>
        <a:latin typeface="Arial Nova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677</Words>
  <Application>Microsoft Macintosh PowerPoint</Application>
  <PresentationFormat>Widescreen</PresentationFormat>
  <Paragraphs>69</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Nova Cond</vt:lpstr>
      <vt:lpstr>Calibri</vt:lpstr>
      <vt:lpstr>Impact</vt:lpstr>
      <vt:lpstr>TornVTI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 Gesing</dc:creator>
  <cp:lastModifiedBy>Sandra Gesing</cp:lastModifiedBy>
  <cp:revision>1</cp:revision>
  <dcterms:created xsi:type="dcterms:W3CDTF">2021-06-11T10:28:20Z</dcterms:created>
  <dcterms:modified xsi:type="dcterms:W3CDTF">2021-06-11T10:31:12Z</dcterms:modified>
</cp:coreProperties>
</file>