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977" r:id="rId2"/>
    <p:sldId id="975" r:id="rId3"/>
    <p:sldId id="978" r:id="rId4"/>
    <p:sldId id="979" r:id="rId5"/>
    <p:sldId id="980" r:id="rId6"/>
  </p:sldIdLst>
  <p:sldSz cx="12192000" cy="6858000"/>
  <p:notesSz cx="7251700" cy="95377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8080"/>
    <a:srgbClr val="FFFF66"/>
    <a:srgbClr val="003399"/>
    <a:srgbClr val="006666"/>
    <a:srgbClr val="CC0000"/>
    <a:srgbClr val="0066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65" autoAdjust="0"/>
    <p:restoredTop sz="94737" autoAdjust="0"/>
  </p:normalViewPr>
  <p:slideViewPr>
    <p:cSldViewPr>
      <p:cViewPr varScale="1">
        <p:scale>
          <a:sx n="110" d="100"/>
          <a:sy n="110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3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5" tIns="45373" rIns="90745" bIns="45373" numCol="1" anchor="t" anchorCtr="0" compatLnSpc="1">
            <a:prstTxWarp prst="textNoShape">
              <a:avLst/>
            </a:prstTxWarp>
          </a:bodyPr>
          <a:lstStyle>
            <a:lvl1pPr defTabSz="908050">
              <a:defRPr sz="1200" i="0"/>
            </a:lvl1pPr>
          </a:lstStyle>
          <a:p>
            <a:endParaRPr lang="en-US" altLang="en-US"/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79875" y="0"/>
            <a:ext cx="317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5" tIns="45373" rIns="90745" bIns="4537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i="0"/>
            </a:lvl1pPr>
          </a:lstStyle>
          <a:p>
            <a:endParaRPr lang="en-US" altLang="en-US"/>
          </a:p>
        </p:txBody>
      </p:sp>
      <p:sp>
        <p:nvSpPr>
          <p:cNvPr id="1239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3675"/>
            <a:ext cx="3173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5" tIns="45373" rIns="90745" bIns="45373" numCol="1" anchor="b" anchorCtr="0" compatLnSpc="1">
            <a:prstTxWarp prst="textNoShape">
              <a:avLst/>
            </a:prstTxWarp>
          </a:bodyPr>
          <a:lstStyle>
            <a:lvl1pPr defTabSz="908050">
              <a:defRPr sz="1200" i="0"/>
            </a:lvl1pPr>
          </a:lstStyle>
          <a:p>
            <a:endParaRPr lang="en-US" altLang="en-US"/>
          </a:p>
        </p:txBody>
      </p:sp>
      <p:sp>
        <p:nvSpPr>
          <p:cNvPr id="1239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79875" y="9083675"/>
            <a:ext cx="317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5" tIns="45373" rIns="90745" bIns="4537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i="0"/>
            </a:lvl1pPr>
          </a:lstStyle>
          <a:p>
            <a:fld id="{DFC6D6C9-5814-4948-A00D-F098AA9737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237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529138"/>
            <a:ext cx="5318125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20" tIns="46478" rIns="94620" bIns="46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47675" y="715963"/>
            <a:ext cx="6356350" cy="3576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418465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8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6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6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1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76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5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7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3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21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98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00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9191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342900" marR="0" lvl="1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9191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342900" marR="0" lvl="2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9191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342900" marR="0" lvl="3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9191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342900" marR="0" lvl="4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9191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154220"/>
            <a:ext cx="12192000" cy="7037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" t="4632" r="833" b="7972"/>
          <a:stretch/>
        </p:blipFill>
        <p:spPr>
          <a:xfrm>
            <a:off x="627708" y="6340068"/>
            <a:ext cx="2372156" cy="275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340375"/>
            <a:ext cx="1651000" cy="3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1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base" latinLnBrk="0" hangingPunct="1">
        <a:lnSpc>
          <a:spcPct val="9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Tx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9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Tx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9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Tx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3992" r="130" b="5033"/>
          <a:stretch/>
        </p:blipFill>
        <p:spPr>
          <a:xfrm>
            <a:off x="0" y="112718"/>
            <a:ext cx="12192001" cy="604150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505200" y="521690"/>
            <a:ext cx="8534400" cy="90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6000" b="1" i="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2pPr>
            <a:lvl3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3pPr>
            <a:lvl4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4pPr>
            <a:lvl5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5pPr>
            <a:lvl6pPr marL="4572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6pPr>
            <a:lvl7pPr marL="9144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7pPr>
            <a:lvl8pPr marL="13716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8pPr>
            <a:lvl9pPr marL="18288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9pPr>
          </a:lstStyle>
          <a:p>
            <a:pPr algn="r"/>
            <a:r>
              <a:rPr lang="en-US" sz="2800" b="0" i="1" dirty="0">
                <a:solidFill>
                  <a:schemeClr val="bg1"/>
                </a:solidFill>
              </a:rPr>
              <a:t>Low-Cost Solutions for Research Computing Hardware and Maximizing Value from Acquisitions</a:t>
            </a:r>
            <a:endParaRPr lang="en-US" sz="14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4C4CBC-C507-FA4D-8794-86297DA011D5}"/>
              </a:ext>
            </a:extLst>
          </p:cNvPr>
          <p:cNvSpPr txBox="1">
            <a:spLocks/>
          </p:cNvSpPr>
          <p:nvPr/>
        </p:nvSpPr>
        <p:spPr bwMode="auto">
          <a:xfrm>
            <a:off x="3657600" y="1517633"/>
            <a:ext cx="5791200" cy="96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6000" b="1" i="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2pPr>
            <a:lvl3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3pPr>
            <a:lvl4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4pPr>
            <a:lvl5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5pPr>
            <a:lvl6pPr marL="4572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6pPr>
            <a:lvl7pPr marL="9144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7pPr>
            <a:lvl8pPr marL="13716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8pPr>
            <a:lvl9pPr marL="18288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9pPr>
          </a:lstStyle>
          <a:p>
            <a:pPr algn="r"/>
            <a:r>
              <a:rPr lang="en-US" sz="2000" b="0" dirty="0">
                <a:solidFill>
                  <a:schemeClr val="bg1"/>
                </a:solidFill>
              </a:rPr>
              <a:t>CI Facilitator Virtual Residency Panel</a:t>
            </a:r>
          </a:p>
          <a:p>
            <a:pPr algn="r"/>
            <a:r>
              <a:rPr lang="en-US" sz="2000" b="0" dirty="0">
                <a:solidFill>
                  <a:schemeClr val="bg1"/>
                </a:solidFill>
              </a:rPr>
              <a:t>Shawn Strande</a:t>
            </a:r>
          </a:p>
          <a:p>
            <a:pPr algn="r"/>
            <a:r>
              <a:rPr lang="en-US" sz="2000" b="0" dirty="0">
                <a:solidFill>
                  <a:schemeClr val="bg1"/>
                </a:solidFill>
                <a:latin typeface="Arial"/>
                <a:cs typeface="Arial"/>
              </a:rPr>
              <a:t>June 10, 2021</a:t>
            </a:r>
            <a:endParaRPr lang="en-US" sz="11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34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811000" cy="609600"/>
          </a:xfrm>
        </p:spPr>
        <p:txBody>
          <a:bodyPr>
            <a:noAutofit/>
          </a:bodyPr>
          <a:lstStyle/>
          <a:p>
            <a:r>
              <a:rPr lang="en-US" sz="3000" b="0" dirty="0"/>
              <a:t>Trestles* redeployed to University of Arkansas as resource to the campus research community (where it has grown!)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E1A3EBBE-26BC-BC46-B657-D8D9B990E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752600"/>
            <a:ext cx="5188526" cy="3810000"/>
          </a:xfrm>
          <a:prstGeom prst="rect">
            <a:avLst/>
          </a:prstGeo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3A9B76DE-5D69-D349-A2A6-6AFD3FD6D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92" y="1726557"/>
            <a:ext cx="5763616" cy="3607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EC248B-EE56-5D48-848A-5D12263AEC00}"/>
              </a:ext>
            </a:extLst>
          </p:cNvPr>
          <p:cNvSpPr txBox="1"/>
          <p:nvPr/>
        </p:nvSpPr>
        <p:spPr>
          <a:xfrm>
            <a:off x="1828800" y="5267980"/>
            <a:ext cx="959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solidFill>
                  <a:srgbClr val="C00000"/>
                </a:solidFill>
              </a:rPr>
              <a:t>2011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3E3ED-B391-BC40-9E30-950851E0B944}"/>
              </a:ext>
            </a:extLst>
          </p:cNvPr>
          <p:cNvSpPr txBox="1"/>
          <p:nvPr/>
        </p:nvSpPr>
        <p:spPr>
          <a:xfrm>
            <a:off x="5643233" y="5267980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solidFill>
                  <a:srgbClr val="C00000"/>
                </a:solidFill>
              </a:rPr>
              <a:t>2015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AA382F-EE77-9540-9912-13599183B256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2788486" y="5529590"/>
            <a:ext cx="285474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6D0D67B-DA86-1846-9FDF-EC62A2F4CCD1}"/>
              </a:ext>
            </a:extLst>
          </p:cNvPr>
          <p:cNvSpPr txBox="1"/>
          <p:nvPr/>
        </p:nvSpPr>
        <p:spPr>
          <a:xfrm>
            <a:off x="8763000" y="5274198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solidFill>
                  <a:srgbClr val="C00000"/>
                </a:solidFill>
              </a:rPr>
              <a:t>2021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98DBA2-6F7F-4341-927D-B1E9603B44B9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629400" y="5529590"/>
            <a:ext cx="2133600" cy="621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CC96E2-D3E8-0949-8F46-ED0C929F131F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>
            <a:off x="9749167" y="5535808"/>
            <a:ext cx="918833" cy="1157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C8BAFB8-AE3D-314F-94D6-A57E78F52382}"/>
              </a:ext>
            </a:extLst>
          </p:cNvPr>
          <p:cNvSpPr txBox="1"/>
          <p:nvPr/>
        </p:nvSpPr>
        <p:spPr>
          <a:xfrm>
            <a:off x="10668000" y="52857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ABF0500E-8262-A340-83E8-E8036999DC7A}"/>
              </a:ext>
            </a:extLst>
          </p:cNvPr>
          <p:cNvSpPr/>
          <p:nvPr/>
        </p:nvSpPr>
        <p:spPr>
          <a:xfrm>
            <a:off x="4267200" y="3302643"/>
            <a:ext cx="3429000" cy="685800"/>
          </a:xfrm>
          <a:prstGeom prst="rightArrow">
            <a:avLst>
              <a:gd name="adj1" fmla="val 50000"/>
              <a:gd name="adj2" fmla="val 14789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EA17FB-586C-0F4D-A088-091890B7C6B7}"/>
              </a:ext>
            </a:extLst>
          </p:cNvPr>
          <p:cNvSpPr txBox="1"/>
          <p:nvPr/>
        </p:nvSpPr>
        <p:spPr>
          <a:xfrm>
            <a:off x="393802" y="5752728"/>
            <a:ext cx="369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NSF Award: Supplement </a:t>
            </a:r>
            <a:r>
              <a:rPr lang="en-US"/>
              <a:t>to 0503944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D8E1FB-3E52-C540-8F53-226FE833FB05}"/>
              </a:ext>
            </a:extLst>
          </p:cNvPr>
          <p:cNvSpPr txBox="1"/>
          <p:nvPr/>
        </p:nvSpPr>
        <p:spPr>
          <a:xfrm>
            <a:off x="533400" y="1098633"/>
            <a:ext cx="4051109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324 node, 8c/4s AMD Magny-Cours nodes</a:t>
            </a:r>
          </a:p>
        </p:txBody>
      </p:sp>
    </p:spTree>
    <p:extLst>
      <p:ext uri="{BB962C8B-B14F-4D97-AF65-F5344CB8AC3E}">
        <p14:creationId xmlns:p14="http://schemas.microsoft.com/office/powerpoint/2010/main" val="353815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AEFA056-8EEC-8947-BD00-63DA9A5420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992" y="1186189"/>
            <a:ext cx="5582933" cy="387833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734800" cy="473075"/>
          </a:xfrm>
        </p:spPr>
        <p:txBody>
          <a:bodyPr>
            <a:noAutofit/>
          </a:bodyPr>
          <a:lstStyle/>
          <a:p>
            <a:r>
              <a:rPr lang="en-US" sz="3000" b="0" dirty="0"/>
              <a:t>Gordon* second life with the Flatiron Institute, a non-profit research institution; this has led to new systems we operate for them</a:t>
            </a:r>
          </a:p>
        </p:txBody>
      </p:sp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DC7CE62-D315-DF44-9A61-7A526FD559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3"/>
          <a:stretch/>
        </p:blipFill>
        <p:spPr>
          <a:xfrm>
            <a:off x="609601" y="1389480"/>
            <a:ext cx="4654846" cy="4163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91D5F4-2EB4-1B4B-9D0C-36C5E016831F}"/>
              </a:ext>
            </a:extLst>
          </p:cNvPr>
          <p:cNvSpPr txBox="1"/>
          <p:nvPr/>
        </p:nvSpPr>
        <p:spPr>
          <a:xfrm>
            <a:off x="1981200" y="5410200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solidFill>
                  <a:srgbClr val="C00000"/>
                </a:solidFill>
              </a:rPr>
              <a:t>2012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CDB172-F9D1-AC4D-A75F-CE46AB810C24}"/>
              </a:ext>
            </a:extLst>
          </p:cNvPr>
          <p:cNvSpPr txBox="1"/>
          <p:nvPr/>
        </p:nvSpPr>
        <p:spPr>
          <a:xfrm>
            <a:off x="5150108" y="5410200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solidFill>
                  <a:srgbClr val="C00000"/>
                </a:solidFill>
              </a:rPr>
              <a:t>2017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CBE4D-2C2E-044F-9561-3F129DE6FD4A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083842" y="5671810"/>
            <a:ext cx="206626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2DB202B-1896-554D-AC85-CB2A48244906}"/>
              </a:ext>
            </a:extLst>
          </p:cNvPr>
          <p:cNvSpPr txBox="1"/>
          <p:nvPr/>
        </p:nvSpPr>
        <p:spPr>
          <a:xfrm>
            <a:off x="7660275" y="5287089"/>
            <a:ext cx="3786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solidFill>
                  <a:srgbClr val="C00000"/>
                </a:solidFill>
              </a:rPr>
              <a:t>2020/decommissioned</a:t>
            </a:r>
          </a:p>
          <a:p>
            <a:r>
              <a:rPr lang="en-US" i="0" dirty="0">
                <a:solidFill>
                  <a:srgbClr val="C00000"/>
                </a:solidFill>
              </a:rPr>
              <a:t>(a few racks still in use by staff)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D3F4D0-E1AE-C643-A789-C95DA01ADB06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6136275" y="5671810"/>
            <a:ext cx="15240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>
            <a:extLst>
              <a:ext uri="{FF2B5EF4-FFF2-40B4-BE49-F238E27FC236}">
                <a16:creationId xmlns:a16="http://schemas.microsoft.com/office/drawing/2014/main" id="{E023FC72-7A61-AF46-9FCE-34F3FE1C4E56}"/>
              </a:ext>
            </a:extLst>
          </p:cNvPr>
          <p:cNvSpPr/>
          <p:nvPr/>
        </p:nvSpPr>
        <p:spPr>
          <a:xfrm>
            <a:off x="3962400" y="3302643"/>
            <a:ext cx="3429000" cy="685800"/>
          </a:xfrm>
          <a:prstGeom prst="rightArrow">
            <a:avLst>
              <a:gd name="adj1" fmla="val 50000"/>
              <a:gd name="adj2" fmla="val 14789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8EF2AD-EF9D-794F-9679-B3B8124BDEB7}"/>
              </a:ext>
            </a:extLst>
          </p:cNvPr>
          <p:cNvSpPr txBox="1"/>
          <p:nvPr/>
        </p:nvSpPr>
        <p:spPr>
          <a:xfrm>
            <a:off x="304800" y="5790982"/>
            <a:ext cx="2266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NSF Award: 0910847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5B91D5-F16D-7149-82B4-C274C501613F}"/>
              </a:ext>
            </a:extLst>
          </p:cNvPr>
          <p:cNvSpPr txBox="1"/>
          <p:nvPr/>
        </p:nvSpPr>
        <p:spPr>
          <a:xfrm>
            <a:off x="533400" y="880646"/>
            <a:ext cx="3607078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1,064 node, 8c/2s Intel Sandy Bridge</a:t>
            </a:r>
          </a:p>
        </p:txBody>
      </p:sp>
    </p:spTree>
    <p:extLst>
      <p:ext uri="{BB962C8B-B14F-4D97-AF65-F5344CB8AC3E}">
        <p14:creationId xmlns:p14="http://schemas.microsoft.com/office/powerpoint/2010/main" val="266153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4A92818-16EE-C841-9654-48AA30E0F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5"/>
          <a:stretch/>
        </p:blipFill>
        <p:spPr>
          <a:xfrm>
            <a:off x="381000" y="1256178"/>
            <a:ext cx="4800600" cy="4306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963400" cy="701675"/>
          </a:xfrm>
        </p:spPr>
        <p:txBody>
          <a:bodyPr>
            <a:noAutofit/>
          </a:bodyPr>
          <a:lstStyle/>
          <a:p>
            <a:r>
              <a:rPr lang="en-US" sz="3000" b="0" dirty="0"/>
              <a:t>Comet* second life as a resource for the Center for Western Weather and Water Extremes @ Scripps Institute of Oceanography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F836DDB-39F8-3349-995E-427051CCA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1704901"/>
            <a:ext cx="5257800" cy="36290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31F427-4B62-E848-9A0C-AFA9F2941038}"/>
              </a:ext>
            </a:extLst>
          </p:cNvPr>
          <p:cNvSpPr txBox="1"/>
          <p:nvPr/>
        </p:nvSpPr>
        <p:spPr>
          <a:xfrm>
            <a:off x="2111622" y="5415291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solidFill>
                  <a:srgbClr val="C00000"/>
                </a:solidFill>
              </a:rPr>
              <a:t>2015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0951FE-A759-CF45-AFE0-77081095FB37}"/>
              </a:ext>
            </a:extLst>
          </p:cNvPr>
          <p:cNvSpPr txBox="1"/>
          <p:nvPr/>
        </p:nvSpPr>
        <p:spPr>
          <a:xfrm>
            <a:off x="5733338" y="5415291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solidFill>
                  <a:srgbClr val="C00000"/>
                </a:solidFill>
              </a:rPr>
              <a:t>2021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2BAA3C-5BE2-B24B-A34E-AA27426A6036}"/>
              </a:ext>
            </a:extLst>
          </p:cNvPr>
          <p:cNvCxnSpPr>
            <a:cxnSpLocks/>
          </p:cNvCxnSpPr>
          <p:nvPr/>
        </p:nvCxnSpPr>
        <p:spPr>
          <a:xfrm>
            <a:off x="3097789" y="5638802"/>
            <a:ext cx="263554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2A53F1A-32BC-C54A-A050-FC63227F4A0D}"/>
              </a:ext>
            </a:extLst>
          </p:cNvPr>
          <p:cNvSpPr txBox="1"/>
          <p:nvPr/>
        </p:nvSpPr>
        <p:spPr>
          <a:xfrm>
            <a:off x="9368558" y="5410200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7FE854-33D9-134F-AF85-01ECB7709CAD}"/>
              </a:ext>
            </a:extLst>
          </p:cNvPr>
          <p:cNvCxnSpPr>
            <a:cxnSpLocks/>
          </p:cNvCxnSpPr>
          <p:nvPr/>
        </p:nvCxnSpPr>
        <p:spPr>
          <a:xfrm flipV="1">
            <a:off x="6719505" y="5633711"/>
            <a:ext cx="2649053" cy="509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191B453-8ECD-0546-A2FF-1D1F094BE374}"/>
              </a:ext>
            </a:extLst>
          </p:cNvPr>
          <p:cNvSpPr/>
          <p:nvPr/>
        </p:nvSpPr>
        <p:spPr>
          <a:xfrm>
            <a:off x="4267200" y="3302643"/>
            <a:ext cx="3429000" cy="685800"/>
          </a:xfrm>
          <a:prstGeom prst="rightArrow">
            <a:avLst>
              <a:gd name="adj1" fmla="val 50000"/>
              <a:gd name="adj2" fmla="val 14789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543DFB-C016-4C47-BB29-17B48A157A7A}"/>
              </a:ext>
            </a:extLst>
          </p:cNvPr>
          <p:cNvSpPr txBox="1"/>
          <p:nvPr/>
        </p:nvSpPr>
        <p:spPr>
          <a:xfrm>
            <a:off x="127864" y="5774323"/>
            <a:ext cx="2266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NSF Award: 1341698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81E96-316A-E244-AEA7-CF87176AFE7F}"/>
              </a:ext>
            </a:extLst>
          </p:cNvPr>
          <p:cNvSpPr txBox="1"/>
          <p:nvPr/>
        </p:nvSpPr>
        <p:spPr>
          <a:xfrm>
            <a:off x="405114" y="1143000"/>
            <a:ext cx="5139548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1,944 node, 12c/2s Intel Haswell + K80 &amp; P100 GPUs</a:t>
            </a:r>
          </a:p>
        </p:txBody>
      </p:sp>
    </p:spTree>
    <p:extLst>
      <p:ext uri="{BB962C8B-B14F-4D97-AF65-F5344CB8AC3E}">
        <p14:creationId xmlns:p14="http://schemas.microsoft.com/office/powerpoint/2010/main" val="297070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10515600" cy="777875"/>
          </a:xfrm>
        </p:spPr>
        <p:txBody>
          <a:bodyPr>
            <a:normAutofit/>
          </a:bodyPr>
          <a:lstStyle/>
          <a:p>
            <a:r>
              <a:rPr lang="en-US" sz="3600" b="0" dirty="0"/>
              <a:t>Lessons learned (and still learning!)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115062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do this for the sake of collaboration and helping the research community</a:t>
            </a:r>
          </a:p>
          <a:p>
            <a:pPr lvl="1"/>
            <a:r>
              <a:rPr lang="en-US" dirty="0"/>
              <a:t>Based on preexisting collaborations and services in support of research</a:t>
            </a:r>
          </a:p>
          <a:p>
            <a:pPr lvl="1"/>
            <a:r>
              <a:rPr lang="en-US" dirty="0"/>
              <a:t>It expands our knowledge by working with the groups</a:t>
            </a:r>
          </a:p>
          <a:p>
            <a:pPr lvl="1"/>
            <a:r>
              <a:rPr lang="en-US" dirty="0"/>
              <a:t>It makes the most out of investments by NSF and </a:t>
            </a:r>
            <a:r>
              <a:rPr lang="en-US"/>
              <a:t>the benefits institutions </a:t>
            </a:r>
            <a:r>
              <a:rPr lang="en-US" dirty="0"/>
              <a:t>involved</a:t>
            </a:r>
          </a:p>
          <a:p>
            <a:r>
              <a:rPr lang="en-US" dirty="0"/>
              <a:t>There is value in older hardware</a:t>
            </a:r>
          </a:p>
          <a:p>
            <a:pPr lvl="1"/>
            <a:r>
              <a:rPr lang="en-US" dirty="0"/>
              <a:t>Various second life models have been successful</a:t>
            </a:r>
          </a:p>
          <a:p>
            <a:pPr lvl="1"/>
            <a:r>
              <a:rPr lang="en-US" dirty="0"/>
              <a:t>Hardware can last longer that your initial plan -&gt; think about second life from the start</a:t>
            </a:r>
          </a:p>
          <a:p>
            <a:pPr lvl="1"/>
            <a:r>
              <a:rPr lang="en-US" dirty="0"/>
              <a:t>Many applications perform just as well on older hardware than new (e.g., don’t need AVX512, or aren’t network bottlenecked)</a:t>
            </a:r>
          </a:p>
          <a:p>
            <a:r>
              <a:rPr lang="en-US" dirty="0"/>
              <a:t>To the extent these deals generate flexible revenue (Gordon, Comet) they may allow you to do synergistic work</a:t>
            </a:r>
          </a:p>
          <a:p>
            <a:r>
              <a:rPr lang="en-US" dirty="0"/>
              <a:t>You need multiple strategies for hardware replacements</a:t>
            </a:r>
          </a:p>
          <a:p>
            <a:pPr lvl="1"/>
            <a:r>
              <a:rPr lang="en-US" dirty="0"/>
              <a:t>Buy spares far in advance of what you’ll need; press the vendors; graceful degradation of capacity (aka self cannibalize)</a:t>
            </a:r>
          </a:p>
          <a:p>
            <a:r>
              <a:rPr lang="en-US" dirty="0"/>
              <a:t>When continuing to provide services, document expectations with your collaborators, i.e., put them in a well-structured service agreement or contract</a:t>
            </a:r>
          </a:p>
          <a:p>
            <a:r>
              <a:rPr lang="en-US" dirty="0"/>
              <a:t>For Gordon and Comet, collaborators brought additional hardware to the deal, i.e., storage systems, to replace those which are prone to failure earlier than other subsystems</a:t>
            </a:r>
          </a:p>
        </p:txBody>
      </p:sp>
    </p:spTree>
    <p:extLst>
      <p:ext uri="{BB962C8B-B14F-4D97-AF65-F5344CB8AC3E}">
        <p14:creationId xmlns:p14="http://schemas.microsoft.com/office/powerpoint/2010/main" val="1779451815"/>
      </p:ext>
    </p:extLst>
  </p:cSld>
  <p:clrMapOvr>
    <a:masterClrMapping/>
  </p:clrMapOvr>
</p:sld>
</file>

<file path=ppt/theme/theme1.xml><?xml version="1.0" encoding="utf-8"?>
<a:theme xmlns:a="http://schemas.openxmlformats.org/drawingml/2006/main" name="NPACI/SDSC (logo)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ne 16 GSM Slide JZverina" id="{1024D8D3-7AE9-4EC7-B471-D5604866610B}" vid="{04A78E63-6D6B-43FD-922A-696ADE7014D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SDSC (logo) template</Template>
  <TotalTime>360</TotalTime>
  <Pages>1</Pages>
  <Words>372</Words>
  <Application>Microsoft Macintosh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Times</vt:lpstr>
      <vt:lpstr>NPACI/SDSC (logo) template</vt:lpstr>
      <vt:lpstr>PowerPoint Presentation</vt:lpstr>
      <vt:lpstr>Trestles* redeployed to University of Arkansas as resource to the campus research community (where it has grown!)</vt:lpstr>
      <vt:lpstr>Gordon* second life with the Flatiron Institute, a non-profit research institution; this has led to new systems we operate for them</vt:lpstr>
      <vt:lpstr>Comet* second life as a resource for the Center for Western Weather and Water Extremes @ Scripps Institute of Oceanography</vt:lpstr>
      <vt:lpstr>Lessons learned (and still learning!)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Strande, Shawn</dc:creator>
  <cp:keywords/>
  <dc:description>The 2 blue colors should print out the same, even if they look different on screen.</dc:description>
  <cp:lastModifiedBy>Strande, Shawn</cp:lastModifiedBy>
  <cp:revision>20</cp:revision>
  <cp:lastPrinted>2001-01-12T19:39:24Z</cp:lastPrinted>
  <dcterms:created xsi:type="dcterms:W3CDTF">2021-06-05T15:15:52Z</dcterms:created>
  <dcterms:modified xsi:type="dcterms:W3CDTF">2021-06-10T13:25:31Z</dcterms:modified>
</cp:coreProperties>
</file>