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9" r:id="rId2"/>
    <p:sldId id="261" r:id="rId3"/>
    <p:sldId id="262" r:id="rId4"/>
    <p:sldId id="264" r:id="rId5"/>
    <p:sldId id="263" r:id="rId6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D9D9FF"/>
    <a:srgbClr val="0000FF"/>
    <a:srgbClr val="CCFFFF"/>
    <a:srgbClr val="006600"/>
    <a:srgbClr val="CCFFCC"/>
    <a:srgbClr val="FFFF99"/>
    <a:srgbClr val="F9FDA3"/>
    <a:srgbClr val="D1FF7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27" autoAdjust="0"/>
    <p:restoredTop sz="85096" autoAdjust="0"/>
  </p:normalViewPr>
  <p:slideViewPr>
    <p:cSldViewPr showGuides="1">
      <p:cViewPr varScale="1">
        <p:scale>
          <a:sx n="153" d="100"/>
          <a:sy n="153" d="100"/>
        </p:scale>
        <p:origin x="162" y="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94996C3-D3EF-B24C-BD1E-E539CD3EF48F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208055-1E1F-804C-82A4-560E0747621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863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808130" y="586562"/>
            <a:ext cx="7497670" cy="1743888"/>
          </a:xfrm>
          <a:prstGeom prst="rect">
            <a:avLst/>
          </a:prstGeom>
        </p:spPr>
        <p:txBody>
          <a:bodyPr rIns="45720" anchor="b"/>
          <a:lstStyle>
            <a:lvl1pPr algn="ctr">
              <a:defRPr lang="en-US" sz="4400" b="1" cap="all" spc="0" baseline="0" dirty="0">
                <a:ln w="12700">
                  <a:solidFill>
                    <a:schemeClr val="bg1">
                      <a:lumMod val="65000"/>
                      <a:lumOff val="35000"/>
                    </a:schemeClr>
                  </a:solidFill>
                  <a:prstDash val="solid"/>
                </a:ln>
                <a:gradFill flip="none" rotWithShape="1">
                  <a:gsLst>
                    <a:gs pos="100000">
                      <a:schemeClr val="accent2">
                        <a:shade val="67500"/>
                        <a:satMod val="115000"/>
                        <a:lumMod val="71000"/>
                        <a:lumOff val="29000"/>
                      </a:schemeClr>
                    </a:gs>
                    <a:gs pos="0">
                      <a:schemeClr val="accent2"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12000" endPos="45500" dir="5400000" sy="-100000" algn="bl" rotWithShape="0"/>
                </a:effectLst>
                <a:latin typeface="Arial Black" panose="020B0A04020102020204" pitchFamily="34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320927" y="2201080"/>
            <a:ext cx="6480048" cy="484970"/>
          </a:xfrm>
          <a:prstGeom prst="rect">
            <a:avLst/>
          </a:prstGeom>
        </p:spPr>
        <p:txBody>
          <a:bodyPr tIns="0" rIns="45720" bIns="0" anchor="b">
            <a:normAutofit/>
          </a:bodyPr>
          <a:lstStyle>
            <a:lvl1pPr marL="0" indent="0" algn="ctr">
              <a:buNone/>
              <a:defRPr sz="2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C:\Users\kdm150030\Desktop\PPT-Footer.jpg"/>
          <p:cNvPicPr>
            <a:picLocks noChangeAspect="1" noChangeArrowheads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3615690"/>
            <a:ext cx="91440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C:\Users\kdm150030\Desktop\KM 2014\_UTD ASSETS\UTD Whit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3830" y="2851689"/>
            <a:ext cx="1582140" cy="58354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7467600" cy="3394472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7950"/>
            <a:ext cx="8458200" cy="52983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000" b="1" cap="none" spc="0">
                <a:ln w="12700">
                  <a:noFill/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12000" endPos="45500" dir="5400000" sy="-100000" algn="bl" rotWithShape="0"/>
                </a:effectLst>
                <a:latin typeface="+mn-lt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78958"/>
            <a:ext cx="8077200" cy="4038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spcBef>
                <a:spcPts val="400"/>
              </a:spcBef>
              <a:buClr>
                <a:schemeClr val="accent2"/>
              </a:buClr>
              <a:buSzPct val="65000"/>
              <a:buFont typeface="Wingdings 2" panose="05020102010507070707" pitchFamily="18" charset="2"/>
              <a:buChar char=""/>
              <a:defRPr sz="2200">
                <a:effectLst/>
              </a:defRPr>
            </a:lvl1pPr>
            <a:lvl2pPr marL="571500" indent="-236538">
              <a:spcBef>
                <a:spcPts val="400"/>
              </a:spcBef>
              <a:buSzPct val="102000"/>
              <a:buFont typeface="Wingdings" panose="05000000000000000000" pitchFamily="2" charset="2"/>
              <a:buChar char="§"/>
              <a:defRPr sz="2000" i="0">
                <a:effectLst/>
              </a:defRPr>
            </a:lvl2pPr>
            <a:lvl3pPr marL="857250" indent="-222250">
              <a:spcBef>
                <a:spcPts val="400"/>
              </a:spcBef>
              <a:buSzPct val="125000"/>
              <a:buFont typeface="Arial" panose="020B0604020202020204" pitchFamily="34" charset="0"/>
              <a:buChar char="•"/>
              <a:defRPr sz="1800" b="0" i="0">
                <a:effectLst/>
              </a:defRPr>
            </a:lvl3pPr>
            <a:lvl4pPr marL="1146175" indent="-236538">
              <a:spcBef>
                <a:spcPts val="400"/>
              </a:spcBef>
              <a:buClr>
                <a:srgbClr val="00B0F0"/>
              </a:buClr>
              <a:buSzPct val="110000"/>
              <a:buFont typeface="Courier New" panose="02070309020205020404" pitchFamily="49" charset="0"/>
              <a:buChar char="o"/>
              <a:defRPr sz="1600" i="0">
                <a:effectLst/>
              </a:defRPr>
            </a:lvl4pPr>
            <a:lvl5pPr marL="1374775" indent="-182563">
              <a:spcBef>
                <a:spcPts val="400"/>
              </a:spcBef>
              <a:defRPr sz="1400" i="0">
                <a:effectLst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</a:p>
          <a:p>
            <a:pPr lvl="0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888706"/>
            <a:ext cx="2133600" cy="273844"/>
          </a:xfrm>
        </p:spPr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888706"/>
            <a:ext cx="2895600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4852909"/>
            <a:ext cx="762000" cy="273844"/>
          </a:xfrm>
        </p:spPr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3564094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  <a:prstGeom prst="rect">
            <a:avLst/>
          </a:prstGeom>
        </p:spPr>
        <p:txBody>
          <a:bodyPr tIns="0" bIns="0" anchor="t"/>
          <a:lstStyle>
            <a:lvl1pPr algn="l">
              <a:buNone/>
              <a:defRPr sz="4200" b="1" cap="none" spc="0" baseline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  <a:prstGeom prst="rect">
            <a:avLst/>
          </a:prstGeo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  <a:prstGeom prst="rect">
            <a:avLst/>
          </a:prstGeo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  <a:prstGeom prst="rect">
            <a:avLst/>
          </a:prstGeo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  <a:prstGeom prst="rect">
            <a:avLst/>
          </a:prstGeo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4816548"/>
            <a:ext cx="762000" cy="273844"/>
          </a:xfrm>
        </p:spPr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  <a:prstGeom prst="rect">
            <a:avLst/>
          </a:prstGeo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  <a:prstGeom prst="rect">
            <a:avLst/>
          </a:prstGeo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816548"/>
            <a:ext cx="2133600" cy="273844"/>
          </a:xfrm>
        </p:spPr>
        <p:txBody>
          <a:bodyPr/>
          <a:lstStyle/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lumOff val="5000"/>
              </a:schemeClr>
            </a:gs>
            <a:gs pos="60000">
              <a:schemeClr val="bg1">
                <a:lumMod val="75000"/>
                <a:lumOff val="2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515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548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14FB2AE-DF18-4FD9-BA3B-0572DEF77EAB}" type="datetimeFigureOut">
              <a:rPr lang="en-US" smtClean="0"/>
              <a:t>6/10/2021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548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2" descr="C:\Users\kdm150030\Desktop\PPT-Footer.jpg"/>
          <p:cNvPicPr>
            <a:picLocks noChangeAspect="1" noChangeArrowheads="1"/>
          </p:cNvPicPr>
          <p:nvPr userDrawn="1"/>
        </p:nvPicPr>
        <p:blipFill rotWithShape="1">
          <a:blip r:embed="rId1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4903390"/>
            <a:ext cx="9144000" cy="24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305800" y="4825111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7C93688-8E93-40E1-B45A-A7B6091B9CCD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130" y="450850"/>
            <a:ext cx="7497670" cy="9017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sz="2000" dirty="0">
                <a:effectLst/>
              </a:rPr>
              <a:t>Low-Cost Solutions for Research Computing Hardware and Maximizing Value from Acquisitions</a:t>
            </a:r>
            <a:endParaRPr lang="en-US" sz="2000" dirty="0">
              <a:solidFill>
                <a:srgbClr val="FF9933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809750"/>
            <a:ext cx="9144000" cy="1143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Dr. Christopher S. Simmons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simmons@utdallas.edu</a:t>
            </a:r>
          </a:p>
          <a:p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Director, Cyberinfrastructure Researcher Support</a:t>
            </a:r>
          </a:p>
          <a:p>
            <a:r>
              <a:rPr lang="en-US" dirty="0">
                <a:latin typeface="Calibri" panose="020F0502020204030204" pitchFamily="34" charset="0"/>
                <a:cs typeface="Times New Roman" panose="02020603050405020304" pitchFamily="18" charset="0"/>
              </a:rPr>
              <a:t>Office of Information Technology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29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3523B-1ECC-46F2-AC7C-58EA9D8D9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Repurposing Retired HPC Systems from TACC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FE6E24-DC87-4653-B2C7-2527E5FDD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We’ve built a legacy on re-deploying retired systems </a:t>
            </a:r>
          </a:p>
          <a:p>
            <a:pPr lvl="1"/>
            <a:r>
              <a:rPr lang="en-US" dirty="0"/>
              <a:t>Ganymede (UTD) </a:t>
            </a:r>
          </a:p>
          <a:p>
            <a:pPr lvl="1"/>
            <a:r>
              <a:rPr lang="en-US" dirty="0"/>
              <a:t>Europa (UT System)</a:t>
            </a:r>
          </a:p>
          <a:p>
            <a:pPr lvl="1"/>
            <a:r>
              <a:rPr lang="en-US" dirty="0" err="1"/>
              <a:t>BigTex</a:t>
            </a:r>
            <a:r>
              <a:rPr lang="en-US" dirty="0"/>
              <a:t> (Federal Reserve)</a:t>
            </a:r>
          </a:p>
          <a:p>
            <a:r>
              <a:rPr lang="en-US" dirty="0" err="1"/>
              <a:t>OpenHPC</a:t>
            </a:r>
            <a:r>
              <a:rPr lang="en-US" dirty="0"/>
              <a:t> + Open OnDemand</a:t>
            </a:r>
          </a:p>
          <a:p>
            <a:r>
              <a:rPr lang="en-US" dirty="0"/>
              <a:t>HTML5-based web portal supporting:</a:t>
            </a:r>
          </a:p>
          <a:p>
            <a:pPr lvl="1"/>
            <a:r>
              <a:rPr lang="en-US" dirty="0"/>
              <a:t>Terminal access</a:t>
            </a:r>
          </a:p>
          <a:p>
            <a:pPr lvl="1"/>
            <a:r>
              <a:rPr lang="en-US" dirty="0"/>
              <a:t>File transfers</a:t>
            </a:r>
          </a:p>
          <a:p>
            <a:pPr lvl="1"/>
            <a:r>
              <a:rPr lang="en-US" dirty="0"/>
              <a:t>GUI applications including </a:t>
            </a:r>
            <a:r>
              <a:rPr lang="en-US" dirty="0" err="1"/>
              <a:t>Jupyter</a:t>
            </a:r>
            <a:r>
              <a:rPr lang="en-US" dirty="0"/>
              <a:t>, </a:t>
            </a:r>
            <a:r>
              <a:rPr lang="en-US" dirty="0" err="1"/>
              <a:t>Rstudio</a:t>
            </a:r>
            <a:r>
              <a:rPr lang="en-US" dirty="0"/>
              <a:t>, and </a:t>
            </a:r>
            <a:r>
              <a:rPr lang="en-US" dirty="0" err="1"/>
              <a:t>Matlab</a:t>
            </a:r>
            <a:endParaRPr lang="en-US" dirty="0"/>
          </a:p>
          <a:p>
            <a:pPr lvl="1"/>
            <a:r>
              <a:rPr lang="en-US" dirty="0"/>
              <a:t>Full Linux Desktops</a:t>
            </a:r>
          </a:p>
          <a:p>
            <a:r>
              <a:rPr lang="en-US" dirty="0"/>
              <a:t>Over 1.5M jobs run in the last 3 years on “free” hardware</a:t>
            </a:r>
          </a:p>
        </p:txBody>
      </p:sp>
    </p:spTree>
    <p:extLst>
      <p:ext uri="{BB962C8B-B14F-4D97-AF65-F5344CB8AC3E}">
        <p14:creationId xmlns:p14="http://schemas.microsoft.com/office/powerpoint/2010/main" val="4174067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A8AB5-7B95-4516-BA5B-7690ED882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Value Example – Titan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7F203E-D6F0-4BDE-8B79-9311937AC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Titan is a new GPU condo system in development</a:t>
            </a:r>
          </a:p>
          <a:p>
            <a:r>
              <a:rPr lang="en-US" dirty="0"/>
              <a:t>Worked with Office of Research to get $50K investment a year for 3 years</a:t>
            </a:r>
          </a:p>
          <a:p>
            <a:r>
              <a:rPr lang="en-US" dirty="0"/>
              <a:t>Interconnect – 2 x 25 GbE</a:t>
            </a:r>
          </a:p>
          <a:p>
            <a:r>
              <a:rPr lang="en-US" dirty="0" err="1"/>
              <a:t>BeeGFS</a:t>
            </a:r>
            <a:r>
              <a:rPr lang="en-US" dirty="0"/>
              <a:t> Scratch Storage – 4 x 4U spinning disk boxes</a:t>
            </a:r>
          </a:p>
          <a:p>
            <a:pPr lvl="1"/>
            <a:r>
              <a:rPr lang="en-US" dirty="0"/>
              <a:t>36 drive bays per server (24 front and 12 back)</a:t>
            </a:r>
          </a:p>
          <a:p>
            <a:pPr lvl="1"/>
            <a:r>
              <a:rPr lang="en-US" dirty="0"/>
              <a:t>Hardware raid card with battery backed cache + XFS (or ZFS)</a:t>
            </a:r>
          </a:p>
          <a:p>
            <a:pPr lvl="1"/>
            <a:r>
              <a:rPr lang="en-US" dirty="0"/>
              <a:t>Buy partially populated (12 disks initially) to build horizontally first to scale performance. Add disks as needed for capacity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982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C7CE-1FE3-44D9-A248-A299D46E6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Maximizing Value Example – Titan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F552C-4AA6-454D-903A-35876F835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Supermicro </a:t>
            </a:r>
            <a:r>
              <a:rPr lang="en-US" dirty="0" err="1"/>
              <a:t>Superblade</a:t>
            </a:r>
            <a:r>
              <a:rPr lang="en-US" dirty="0"/>
              <a:t> platform with GPU Blades</a:t>
            </a:r>
          </a:p>
          <a:p>
            <a:pPr lvl="1"/>
            <a:r>
              <a:rPr lang="en-US" sz="2000" dirty="0"/>
              <a:t>Nvidia A100 and 28 core AMD 7453 Milan </a:t>
            </a:r>
          </a:p>
          <a:p>
            <a:pPr lvl="1"/>
            <a:r>
              <a:rPr lang="en-US" dirty="0"/>
              <a:t>With Nvidia MIG, you can get 7 GPU instances for ~$12K</a:t>
            </a:r>
          </a:p>
          <a:p>
            <a:pPr lvl="1"/>
            <a:r>
              <a:rPr lang="en-US" dirty="0"/>
              <a:t>Nvidia A10 w/ 32 cores 256 GB of RAM for ~$10K (accelerated VDI)</a:t>
            </a:r>
          </a:p>
          <a:p>
            <a:pPr lvl="1"/>
            <a:r>
              <a:rPr lang="en-US" dirty="0"/>
              <a:t>PIs either buy a blade, or a MIG instance</a:t>
            </a:r>
          </a:p>
          <a:p>
            <a:r>
              <a:rPr lang="en-US" dirty="0"/>
              <a:t>PCI-e Gen4 4U JBOG Box (Just a Bunch Of GPUs) + KVM</a:t>
            </a:r>
          </a:p>
          <a:p>
            <a:r>
              <a:rPr lang="en-US" dirty="0"/>
              <a:t>Can slightly “overcharge” for each GPU to amortize cost of initial purchase</a:t>
            </a:r>
          </a:p>
          <a:p>
            <a:r>
              <a:rPr lang="en-US" dirty="0"/>
              <a:t>This could be referred to as “Stone Soup” computing especially when coupled with scavenger queues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52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93864-120B-44DD-BC4E-D50F4A747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Recommendations /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CBFC3-FC3E-4987-ADF7-527B3D1E6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n-US" sz="2400" dirty="0"/>
              <a:t>Running a mixed architecture system can be challenging</a:t>
            </a:r>
          </a:p>
          <a:p>
            <a:pPr algn="l"/>
            <a:r>
              <a:rPr lang="en-US" sz="2400" dirty="0" err="1"/>
              <a:t>Spack</a:t>
            </a:r>
            <a:r>
              <a:rPr lang="en-US" sz="2400" dirty="0"/>
              <a:t> is amazing and can solve many problems but requires time investment</a:t>
            </a:r>
          </a:p>
          <a:p>
            <a:pPr algn="l"/>
            <a:r>
              <a:rPr lang="en-US" sz="2400" dirty="0"/>
              <a:t>Make users learn to manage python and R stacks</a:t>
            </a:r>
          </a:p>
          <a:p>
            <a:pPr algn="l"/>
            <a:r>
              <a:rPr lang="en-US" sz="2400" dirty="0"/>
              <a:t>Never be victims of your own success (freemium) </a:t>
            </a:r>
          </a:p>
          <a:p>
            <a:pPr lvl="1"/>
            <a:r>
              <a:rPr lang="en-US" sz="2200" dirty="0"/>
              <a:t>Invest in people and technology not solutions</a:t>
            </a:r>
          </a:p>
          <a:p>
            <a:pPr lvl="1"/>
            <a:r>
              <a:rPr lang="en-US" sz="2200" dirty="0"/>
              <a:t>Libre and gratis everywhere if possible</a:t>
            </a:r>
          </a:p>
          <a:p>
            <a:r>
              <a:rPr lang="en-US" sz="2400" dirty="0"/>
              <a:t>Single, most popular resource has been graphical login nodes for HPC systems using X2Go</a:t>
            </a:r>
          </a:p>
          <a:p>
            <a:r>
              <a:rPr lang="en-US" sz="2400" dirty="0"/>
              <a:t>Open OnDemand solves a ton of problems and can be used as a VDI replacement; consider an oversubscribed VDI queue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419982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UT Dallas">
      <a:dk1>
        <a:sysClr val="windowText" lastClr="000000"/>
      </a:dk1>
      <a:lt1>
        <a:sysClr val="window" lastClr="FFFFFF"/>
      </a:lt1>
      <a:dk2>
        <a:srgbClr val="008542"/>
      </a:dk2>
      <a:lt2>
        <a:srgbClr val="D5D2CA"/>
      </a:lt2>
      <a:accent1>
        <a:srgbClr val="C75B12"/>
      </a:accent1>
      <a:accent2>
        <a:srgbClr val="69BE28"/>
      </a:accent2>
      <a:accent3>
        <a:srgbClr val="0039A6"/>
      </a:accent3>
      <a:accent4>
        <a:srgbClr val="E98300"/>
      </a:accent4>
      <a:accent5>
        <a:srgbClr val="C9DD03"/>
      </a:accent5>
      <a:accent6>
        <a:srgbClr val="00A1DE"/>
      </a:accent6>
      <a:hlink>
        <a:srgbClr val="FFB612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11908</TotalTime>
  <Words>388</Words>
  <Application>Microsoft Office PowerPoint</Application>
  <PresentationFormat>On-screen Show (16:9)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Calibri</vt:lpstr>
      <vt:lpstr>Courier New</vt:lpstr>
      <vt:lpstr>Franklin Gothic Book</vt:lpstr>
      <vt:lpstr>Wingdings</vt:lpstr>
      <vt:lpstr>Wingdings 2</vt:lpstr>
      <vt:lpstr>Technic</vt:lpstr>
      <vt:lpstr>Low-Cost Solutions for Research Computing Hardware and Maximizing Value from Acquisitions</vt:lpstr>
      <vt:lpstr>Repurposing Retired HPC Systems from TACC</vt:lpstr>
      <vt:lpstr>Maximizing Value Example – Titan</vt:lpstr>
      <vt:lpstr>Maximizing Value Example – Titan cont.</vt:lpstr>
      <vt:lpstr>General Recommendations /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Jonsson School Faculty Meeting</dc:title>
  <dc:creator>Mansor, Kurt Douglas</dc:creator>
  <cp:lastModifiedBy>Simmons, Christopher</cp:lastModifiedBy>
  <cp:revision>266</cp:revision>
  <cp:lastPrinted>2019-11-21T02:33:22Z</cp:lastPrinted>
  <dcterms:created xsi:type="dcterms:W3CDTF">2017-08-02T19:38:05Z</dcterms:created>
  <dcterms:modified xsi:type="dcterms:W3CDTF">2021-06-10T17:14:03Z</dcterms:modified>
</cp:coreProperties>
</file>