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59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801FB-4A02-AF48-88D0-31F118E4AC7B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9832-E8CD-8640-8226-F3D069B4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8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109832-E8CD-8640-8226-F3D069B46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8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12FAE-A777-3945-9A4B-C9597A2F8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D93386-843E-364C-B73E-9F3689BD6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5D11F-27FA-A74D-91D0-49138F7AD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3B1F-015F-1F48-9D5E-7D91249D0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BBB1A-01D0-2149-B736-B0B7FFAA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9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27CB-D42C-DD46-9B74-215E20E5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AF3FB-44A9-D946-92AE-7783BB2E6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7726C-78CC-A34B-BD24-2F997E5B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19B45-F5C8-554F-B5D1-484BE8033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C10A-323D-0E4B-BD1B-AE356996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7CE70-3AFF-5B4E-8C9D-06C9724511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7BC11E-A5B9-C045-B8B4-28E4EBED3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67BB5-7A6B-7F49-9BA4-A3532020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A0D7C-D55F-7E4B-BFB8-FAE89102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1410F-C94F-FC4E-8669-C6B8AD54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1AEA-DF66-5C44-A4DE-9E5C674D4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6CAD8-FF4D-1D4B-975D-89F87BE6E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EB20D-EE9F-1E43-AC7B-97C7342EE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7E255-1E06-1148-A10F-D68C388F0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EF498-5925-3C49-876A-BCFF7EDD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9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03B2E-C114-1743-B38A-920D140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752CE-3A90-D64F-BA67-7B2008490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D6C16-0093-8145-B474-776C6E4AC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38F6-E3B8-944B-AE97-49EC4A65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6BAC0-282E-D249-8024-DC40AFE4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35541-8085-A74B-BC26-85B9279FE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DD5D5-D2E3-FA4A-8133-20ADB71E4D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1DE14-60DE-134C-ABB2-18095DB6A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F594F-96A0-7F45-9061-BCD5DA90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D8724-C086-7047-A011-6B18220C4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27E9A-ACCF-1245-9BC2-D5844CB3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2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5F31A-FE50-C446-A89D-D89A64F30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34BD8-4DAF-4F45-9BB4-22301FAF1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F2725-782F-C643-8B91-E530D1111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B3AA3-41ED-E248-BB44-EEE7A5ABD5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929F0-2384-0F49-B261-1C9DA072E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98E1B0-B2FA-744B-AEEE-B40D8986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B11DCB-FC1C-1E45-BD52-7ECF2462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0BDB4-ABC8-C24F-AB6E-44B490D5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CA5E-8A7F-9249-A74D-9CF218DB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DF10A-0C9A-8C4C-9A4F-C42DC0BA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C8799-9801-6B46-9EF2-EAA5FEF5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68DF1-325E-164D-8BF2-BAEBA527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8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69303-9F6D-FC45-B2D7-E1C20BEE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7D2E7-0560-9D4D-BF61-E61DEB06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0FD7EC-9786-2949-9CE0-C76C86EC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67A0E-8439-374A-BA38-8F5A4EBD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B7E06-4848-AA49-9467-C120F0E77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02632-44F2-7E47-8FE5-7F03195A8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B48FA-F3BE-A54E-9804-591A7935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05C8D-D193-E442-820E-6D8E9957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07479-2223-0E4B-B5E6-F43BEDEC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B9B6-BAD5-0147-BF83-DC8BEC86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FAA4B7-9CF6-0845-8578-9EB74F38E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0815D-0F46-7F48-AD5F-309BC0B06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9315F2-F10F-224E-8381-6E88F39A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F5A1C-9AF4-7E45-A3E0-B41DBCC8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2D264-F220-4545-B8D6-5DEB053C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29D53-A28F-AF42-B216-AA02F54A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9B67D-916E-504E-B204-E87CD12B5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677D9-7311-BE45-8E56-0B741C51E3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B36D-E355-0648-82B0-912617BE555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2F865-2396-BB45-B44D-5E5E12491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D14AF-8F63-374C-A2D3-4D75CA869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71AD-19B9-434F-B8B8-F3112305A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4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wells@bentley.edu" TargetMode="External"/><Relationship Id="rId3" Type="http://schemas.openxmlformats.org/officeDocument/2006/relationships/hyperlink" Target="mailto:dchaffin@uark.edu" TargetMode="External"/><Relationship Id="rId7" Type="http://schemas.openxmlformats.org/officeDocument/2006/relationships/hyperlink" Target="mailto:sstrande@ucsd.du" TargetMode="External"/><Relationship Id="rId2" Type="http://schemas.openxmlformats.org/officeDocument/2006/relationships/hyperlink" Target="mailto:chenc@udel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sim@utdallas.edu" TargetMode="External"/><Relationship Id="rId5" Type="http://schemas.openxmlformats.org/officeDocument/2006/relationships/hyperlink" Target="mailto:joverstreet@georgiasouthern.edu" TargetMode="External"/><Relationship Id="rId4" Type="http://schemas.openxmlformats.org/officeDocument/2006/relationships/hyperlink" Target="mailto:smalkaram@wvstate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FB650-FD3C-424E-8D23-60D255011B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/>
              <a:t>Virtual Residency Introductory/Intermediate/Advanced Workshop 2021</a:t>
            </a:r>
            <a:br>
              <a:rPr lang="en-US" b="1" dirty="0"/>
            </a:br>
            <a:br>
              <a:rPr lang="en-US" b="1" dirty="0"/>
            </a:br>
            <a:r>
              <a:rPr lang="en-US" sz="4000" b="1" dirty="0"/>
              <a:t>Panel 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7E0E32-00DB-ED47-9D3A-C439D21F66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Low-Cost Solutions for Research Computing Hardware </a:t>
            </a:r>
          </a:p>
          <a:p>
            <a:r>
              <a:rPr lang="en-US" sz="2800" b="1" dirty="0"/>
              <a:t>and Maximizing Value from Acquisitions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2A541-A6FE-C741-BD47-68012A3E44DD}"/>
              </a:ext>
            </a:extLst>
          </p:cNvPr>
          <p:cNvSpPr txBox="1"/>
          <p:nvPr/>
        </p:nvSpPr>
        <p:spPr>
          <a:xfrm>
            <a:off x="3300248" y="5570483"/>
            <a:ext cx="6642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1:30-2:45pm CT, Thursday June 10,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2A541-A6FE-C741-BD47-68012A3E44DD}"/>
              </a:ext>
            </a:extLst>
          </p:cNvPr>
          <p:cNvSpPr txBox="1"/>
          <p:nvPr/>
        </p:nvSpPr>
        <p:spPr>
          <a:xfrm>
            <a:off x="525517" y="851338"/>
            <a:ext cx="1090973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Moderator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Chuming Chen</a:t>
            </a:r>
            <a:r>
              <a:rPr lang="en-US" sz="1600" dirty="0"/>
              <a:t> (</a:t>
            </a:r>
            <a:r>
              <a:rPr lang="en-US" sz="1600" dirty="0">
                <a:hlinkClick r:id="rId2"/>
              </a:rPr>
              <a:t>chenc@udel.edu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Associate Professor, University of Delaware</a:t>
            </a:r>
          </a:p>
          <a:p>
            <a:endParaRPr lang="en-US" sz="1600" dirty="0"/>
          </a:p>
          <a:p>
            <a:r>
              <a:rPr lang="en-US" sz="1600" dirty="0"/>
              <a:t>Panelists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David Chaffin</a:t>
            </a:r>
            <a:r>
              <a:rPr lang="en-US" sz="1600" dirty="0"/>
              <a:t> (</a:t>
            </a:r>
            <a:r>
              <a:rPr lang="en-US" sz="1600" dirty="0">
                <a:hlinkClick r:id="rId3"/>
              </a:rPr>
              <a:t>dchaffin@uark.edu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Director of HPC, University of Arkansas-Fayetteville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Sridhar </a:t>
            </a:r>
            <a:r>
              <a:rPr lang="en-US" sz="1600" b="1" dirty="0" err="1"/>
              <a:t>Malkaram</a:t>
            </a:r>
            <a:r>
              <a:rPr lang="en-US" sz="1600" dirty="0"/>
              <a:t> (</a:t>
            </a:r>
            <a:r>
              <a:rPr lang="en-US" sz="1600" dirty="0">
                <a:hlinkClick r:id="rId4"/>
              </a:rPr>
              <a:t>smalkaram@wvstateu.edu</a:t>
            </a:r>
            <a:r>
              <a:rPr lang="en-US" sz="1600" dirty="0"/>
              <a:t>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Associate Professor, West Virginia State University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Dain Overstreet</a:t>
            </a:r>
            <a:r>
              <a:rPr lang="en-US" sz="1600" dirty="0"/>
              <a:t> (</a:t>
            </a:r>
            <a:r>
              <a:rPr lang="en-US" sz="1600" dirty="0">
                <a:hlinkClick r:id="rId5"/>
              </a:rPr>
              <a:t>joverstreet@georgiasouthern.edu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Assistant Director of Computational Research Support, Georgia Southern University</a:t>
            </a:r>
          </a:p>
          <a:p>
            <a:pPr lvl="1"/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Christopher Simmons</a:t>
            </a:r>
            <a:r>
              <a:rPr lang="en-US" sz="1600" dirty="0"/>
              <a:t> (</a:t>
            </a:r>
            <a:r>
              <a:rPr lang="en-US" sz="1600" dirty="0">
                <a:hlinkClick r:id="rId6"/>
              </a:rPr>
              <a:t>csim@utdallas.edu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Director CI Researcher Support, UT Dallas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Shawn </a:t>
            </a:r>
            <a:r>
              <a:rPr lang="en-US" sz="1600" b="1" dirty="0" err="1"/>
              <a:t>Strande</a:t>
            </a:r>
            <a:r>
              <a:rPr lang="en-US" sz="1600" dirty="0"/>
              <a:t> (</a:t>
            </a:r>
            <a:r>
              <a:rPr lang="en-US" sz="1600" dirty="0">
                <a:hlinkClick r:id="rId7"/>
              </a:rPr>
              <a:t>sstrande@ucsd.du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Deputy Director, San Diego Supercomputer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Jason Wells</a:t>
            </a:r>
            <a:r>
              <a:rPr lang="en-US" sz="1600" dirty="0"/>
              <a:t> (</a:t>
            </a:r>
            <a:r>
              <a:rPr lang="en-US" sz="1600" dirty="0">
                <a:hlinkClick r:id="rId8"/>
              </a:rPr>
              <a:t>jwells@bentley.edu</a:t>
            </a:r>
            <a:r>
              <a:rPr lang="en-US" sz="16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Senior Research Computing Consultant, Bentley University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6EB863B-0EFB-F646-97D5-610498801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5751" y="123880"/>
            <a:ext cx="6600497" cy="948175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solidFill>
                  <a:schemeClr val="accent1"/>
                </a:solidFill>
              </a:rPr>
              <a:t>Panel</a:t>
            </a:r>
          </a:p>
        </p:txBody>
      </p:sp>
    </p:spTree>
    <p:extLst>
      <p:ext uri="{BB962C8B-B14F-4D97-AF65-F5344CB8AC3E}">
        <p14:creationId xmlns:p14="http://schemas.microsoft.com/office/powerpoint/2010/main" val="253238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How do you cope with old hardware that dies? </a:t>
            </a:r>
          </a:p>
          <a:p>
            <a:pPr fontAlgn="base"/>
            <a:r>
              <a:rPr lang="en-US" dirty="0"/>
              <a:t>Do you find it difficult to locate spare parts as these systems get older? </a:t>
            </a:r>
          </a:p>
          <a:p>
            <a:pPr fontAlgn="base"/>
            <a:r>
              <a:rPr lang="en-US" dirty="0"/>
              <a:t>Can you comment on the space and power requirements for older systems?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1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What has been your investment that has returned the most or even unexpected value? </a:t>
            </a:r>
          </a:p>
          <a:p>
            <a:pPr fontAlgn="base"/>
            <a:r>
              <a:rPr lang="en-US" dirty="0"/>
              <a:t>What are some of the benefits to your institution in extending the life of these systems? 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0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difficulties in HPC hardware acquisition at small institutions? </a:t>
            </a:r>
          </a:p>
          <a:p>
            <a:r>
              <a:rPr lang="en-US" dirty="0"/>
              <a:t>Through what mechanisms can small institutions acquire HPC hardware at low cost.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5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Are there regional groups that can donate used hardware for new HPC centers? </a:t>
            </a:r>
          </a:p>
          <a:p>
            <a:pPr fontAlgn="base"/>
            <a:r>
              <a:rPr lang="en-US" dirty="0"/>
              <a:t>Are there any best practices for approaching companies and asking for donations? 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49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How do you increase utilization of resources? </a:t>
            </a:r>
          </a:p>
          <a:p>
            <a:pPr fontAlgn="base"/>
            <a:r>
              <a:rPr lang="en-US" dirty="0"/>
              <a:t>How do you decide what resources are needed? </a:t>
            </a:r>
          </a:p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1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CFFB3-ECDB-B84C-A525-35ED4C4C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622" y="307125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2060-14D3-BD41-8F4A-D02E79859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en-US" dirty="0"/>
              <a:t> </a:t>
            </a: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76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304</Words>
  <Application>Microsoft Macintosh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Virtual Residency Introductory/Intermediate/Advanced Workshop 2021  Panel </vt:lpstr>
      <vt:lpstr>Panel</vt:lpstr>
      <vt:lpstr>Question 1</vt:lpstr>
      <vt:lpstr>Question 2</vt:lpstr>
      <vt:lpstr>Question 3</vt:lpstr>
      <vt:lpstr>Question 4</vt:lpstr>
      <vt:lpstr>Question 5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Introductory/Intermediate/Advanced Workshop 2021 </dc:title>
  <dc:creator>Chen, Chuming</dc:creator>
  <cp:lastModifiedBy>Chen, Chuming</cp:lastModifiedBy>
  <cp:revision>15</cp:revision>
  <dcterms:created xsi:type="dcterms:W3CDTF">2021-06-08T15:19:39Z</dcterms:created>
  <dcterms:modified xsi:type="dcterms:W3CDTF">2021-06-08T21:04:34Z</dcterms:modified>
</cp:coreProperties>
</file>