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78" r:id="rId3"/>
    <p:sldId id="271" r:id="rId4"/>
    <p:sldId id="275" r:id="rId5"/>
    <p:sldId id="257" r:id="rId6"/>
    <p:sldId id="279" r:id="rId7"/>
    <p:sldId id="260" r:id="rId8"/>
    <p:sldId id="259" r:id="rId9"/>
    <p:sldId id="261" r:id="rId10"/>
    <p:sldId id="281" r:id="rId11"/>
    <p:sldId id="28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6327"/>
  </p:normalViewPr>
  <p:slideViewPr>
    <p:cSldViewPr snapToGrid="0" snapToObjects="1">
      <p:cViewPr varScale="1">
        <p:scale>
          <a:sx n="104" d="100"/>
          <a:sy n="104" d="100"/>
        </p:scale>
        <p:origin x="232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EC620F-22BC-459F-A636-E73911E76DA2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DD61073-A3B3-4E1A-989B-71B80B917365}">
      <dgm:prSet/>
      <dgm:spPr/>
      <dgm:t>
        <a:bodyPr/>
        <a:lstStyle/>
        <a:p>
          <a:r>
            <a:rPr lang="en-US" dirty="0"/>
            <a:t>Established literature: </a:t>
          </a:r>
        </a:p>
      </dgm:t>
    </dgm:pt>
    <dgm:pt modelId="{0D29230E-F812-4CFF-A92B-5DE093809A17}" type="parTrans" cxnId="{20D38189-5703-4C37-B0A8-7005F3E1EE3A}">
      <dgm:prSet/>
      <dgm:spPr/>
      <dgm:t>
        <a:bodyPr/>
        <a:lstStyle/>
        <a:p>
          <a:endParaRPr lang="en-US"/>
        </a:p>
      </dgm:t>
    </dgm:pt>
    <dgm:pt modelId="{838A1DD7-696C-4B82-A79E-0C0C01E9FDA6}" type="sibTrans" cxnId="{20D38189-5703-4C37-B0A8-7005F3E1EE3A}">
      <dgm:prSet/>
      <dgm:spPr/>
      <dgm:t>
        <a:bodyPr/>
        <a:lstStyle/>
        <a:p>
          <a:endParaRPr lang="en-US"/>
        </a:p>
      </dgm:t>
    </dgm:pt>
    <dgm:pt modelId="{B3F97DD8-D9E3-4F39-80FA-BB65BBC4B4E8}">
      <dgm:prSet/>
      <dgm:spPr/>
      <dgm:t>
        <a:bodyPr/>
        <a:lstStyle/>
        <a:p>
          <a:r>
            <a:rPr lang="en-US" dirty="0"/>
            <a:t>Data with specific ethical concerns:</a:t>
          </a:r>
        </a:p>
      </dgm:t>
    </dgm:pt>
    <dgm:pt modelId="{B0FC67C0-F74C-4A15-BCFC-3E96AA292FFF}" type="parTrans" cxnId="{47BECD0C-B98C-43E6-AA00-D07AEFA0B188}">
      <dgm:prSet/>
      <dgm:spPr/>
      <dgm:t>
        <a:bodyPr/>
        <a:lstStyle/>
        <a:p>
          <a:endParaRPr lang="en-US"/>
        </a:p>
      </dgm:t>
    </dgm:pt>
    <dgm:pt modelId="{037DD0F4-6C67-4F74-9B5A-8DCCC59B0BC7}" type="sibTrans" cxnId="{47BECD0C-B98C-43E6-AA00-D07AEFA0B188}">
      <dgm:prSet/>
      <dgm:spPr/>
      <dgm:t>
        <a:bodyPr/>
        <a:lstStyle/>
        <a:p>
          <a:endParaRPr lang="en-US"/>
        </a:p>
      </dgm:t>
    </dgm:pt>
    <dgm:pt modelId="{A99DAADD-F50A-42F0-A485-3F172B77758C}">
      <dgm:prSet/>
      <dgm:spPr/>
      <dgm:t>
        <a:bodyPr/>
        <a:lstStyle/>
        <a:p>
          <a:r>
            <a:rPr lang="en-US" dirty="0"/>
            <a:t>“involving relevant expertise and perspectives into the design process,” </a:t>
          </a:r>
        </a:p>
      </dgm:t>
    </dgm:pt>
    <dgm:pt modelId="{F37C5636-8D35-461C-9B54-913511812423}" type="parTrans" cxnId="{1C3D01A1-FB81-4603-8241-9CA8C06BB7E1}">
      <dgm:prSet/>
      <dgm:spPr/>
      <dgm:t>
        <a:bodyPr/>
        <a:lstStyle/>
        <a:p>
          <a:endParaRPr lang="en-US"/>
        </a:p>
      </dgm:t>
    </dgm:pt>
    <dgm:pt modelId="{097E8655-AF6A-4F1A-B971-A06D145B005E}" type="sibTrans" cxnId="{1C3D01A1-FB81-4603-8241-9CA8C06BB7E1}">
      <dgm:prSet/>
      <dgm:spPr/>
      <dgm:t>
        <a:bodyPr/>
        <a:lstStyle/>
        <a:p>
          <a:endParaRPr lang="en-US"/>
        </a:p>
      </dgm:t>
    </dgm:pt>
    <dgm:pt modelId="{F3F65D21-3731-44D6-8D69-E5E8D2AA58B5}">
      <dgm:prSet/>
      <dgm:spPr/>
      <dgm:t>
        <a:bodyPr/>
        <a:lstStyle/>
        <a:p>
          <a:r>
            <a:rPr lang="en-US" dirty="0"/>
            <a:t>“transparently conveying data limitations,"</a:t>
          </a:r>
        </a:p>
      </dgm:t>
    </dgm:pt>
    <dgm:pt modelId="{E169531E-BBB1-4F89-8D29-202582C2E445}" type="sibTrans" cxnId="{C298EB55-84B8-4B3C-95B2-870D55060F4E}">
      <dgm:prSet/>
      <dgm:spPr/>
      <dgm:t>
        <a:bodyPr/>
        <a:lstStyle/>
        <a:p>
          <a:endParaRPr lang="en-US"/>
        </a:p>
      </dgm:t>
    </dgm:pt>
    <dgm:pt modelId="{2DA121C9-04B5-4255-A87F-68467D6645DB}" type="parTrans" cxnId="{C298EB55-84B8-4B3C-95B2-870D55060F4E}">
      <dgm:prSet/>
      <dgm:spPr/>
      <dgm:t>
        <a:bodyPr/>
        <a:lstStyle/>
        <a:p>
          <a:endParaRPr lang="en-US"/>
        </a:p>
      </dgm:t>
    </dgm:pt>
    <dgm:pt modelId="{3EF6F0BF-ABB1-4956-9378-2170155B409B}">
      <dgm:prSet/>
      <dgm:spPr/>
      <dgm:t>
        <a:bodyPr/>
        <a:lstStyle/>
        <a:p>
          <a:r>
            <a:rPr lang="en-US" dirty="0"/>
            <a:t>“enabling different levels of engagement with the topic”</a:t>
          </a:r>
        </a:p>
      </dgm:t>
    </dgm:pt>
    <dgm:pt modelId="{426D61DB-98C9-48AF-95C1-AD8BBAF6B836}" type="sibTrans" cxnId="{FF5B069D-4ED8-4E19-B43F-4B1832E05A6E}">
      <dgm:prSet/>
      <dgm:spPr/>
      <dgm:t>
        <a:bodyPr/>
        <a:lstStyle/>
        <a:p>
          <a:endParaRPr lang="en-US"/>
        </a:p>
      </dgm:t>
    </dgm:pt>
    <dgm:pt modelId="{C5CB97B6-8AF4-4C43-ABBE-C1B9577DEA6A}" type="parTrans" cxnId="{FF5B069D-4ED8-4E19-B43F-4B1832E05A6E}">
      <dgm:prSet/>
      <dgm:spPr/>
      <dgm:t>
        <a:bodyPr/>
        <a:lstStyle/>
        <a:p>
          <a:endParaRPr lang="en-US"/>
        </a:p>
      </dgm:t>
    </dgm:pt>
    <dgm:pt modelId="{F0799AEB-FCF6-5047-98AE-823480D9B10A}">
      <dgm:prSet/>
      <dgm:spPr/>
      <dgm:t>
        <a:bodyPr/>
        <a:lstStyle/>
        <a:p>
          <a:r>
            <a:rPr lang="en-US" dirty="0"/>
            <a:t>truthfulness and accuracy</a:t>
          </a:r>
        </a:p>
      </dgm:t>
    </dgm:pt>
    <dgm:pt modelId="{E1A788EC-E322-2343-AE57-8414D0214E30}" type="parTrans" cxnId="{0C4B9D19-5891-0540-A09D-81A59DB88D27}">
      <dgm:prSet/>
      <dgm:spPr/>
      <dgm:t>
        <a:bodyPr/>
        <a:lstStyle/>
        <a:p>
          <a:endParaRPr lang="en-US"/>
        </a:p>
      </dgm:t>
    </dgm:pt>
    <dgm:pt modelId="{30BB2C93-F213-7D48-A98F-FC32523B49B6}" type="sibTrans" cxnId="{0C4B9D19-5891-0540-A09D-81A59DB88D27}">
      <dgm:prSet/>
      <dgm:spPr/>
      <dgm:t>
        <a:bodyPr/>
        <a:lstStyle/>
        <a:p>
          <a:endParaRPr lang="en-US"/>
        </a:p>
      </dgm:t>
    </dgm:pt>
    <dgm:pt modelId="{3780BFD3-E58C-EC4E-A6B8-FD5ECE9D3F17}" type="pres">
      <dgm:prSet presAssocID="{8EEC620F-22BC-459F-A636-E73911E76DA2}" presName="linear" presStyleCnt="0">
        <dgm:presLayoutVars>
          <dgm:dir/>
          <dgm:animLvl val="lvl"/>
          <dgm:resizeHandles val="exact"/>
        </dgm:presLayoutVars>
      </dgm:prSet>
      <dgm:spPr/>
    </dgm:pt>
    <dgm:pt modelId="{5F94DBF7-031D-4C4C-88F6-5B72923250CF}" type="pres">
      <dgm:prSet presAssocID="{0DD61073-A3B3-4E1A-989B-71B80B917365}" presName="parentLin" presStyleCnt="0"/>
      <dgm:spPr/>
    </dgm:pt>
    <dgm:pt modelId="{D961EE16-823D-0D43-81FD-F93F1D4343DF}" type="pres">
      <dgm:prSet presAssocID="{0DD61073-A3B3-4E1A-989B-71B80B917365}" presName="parentLeftMargin" presStyleLbl="node1" presStyleIdx="0" presStyleCnt="2"/>
      <dgm:spPr/>
    </dgm:pt>
    <dgm:pt modelId="{EB0B9579-1CDF-4D42-944C-002C31FFF267}" type="pres">
      <dgm:prSet presAssocID="{0DD61073-A3B3-4E1A-989B-71B80B91736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13911D3-A3D6-324B-8D1C-EBA6D48C2F5A}" type="pres">
      <dgm:prSet presAssocID="{0DD61073-A3B3-4E1A-989B-71B80B917365}" presName="negativeSpace" presStyleCnt="0"/>
      <dgm:spPr/>
    </dgm:pt>
    <dgm:pt modelId="{54627EFF-E60E-2549-9A5E-015409ABA2BE}" type="pres">
      <dgm:prSet presAssocID="{0DD61073-A3B3-4E1A-989B-71B80B917365}" presName="childText" presStyleLbl="conFgAcc1" presStyleIdx="0" presStyleCnt="2">
        <dgm:presLayoutVars>
          <dgm:bulletEnabled val="1"/>
        </dgm:presLayoutVars>
      </dgm:prSet>
      <dgm:spPr/>
    </dgm:pt>
    <dgm:pt modelId="{6D089B57-F510-A34D-8668-9A3D8F6C2483}" type="pres">
      <dgm:prSet presAssocID="{838A1DD7-696C-4B82-A79E-0C0C01E9FDA6}" presName="spaceBetweenRectangles" presStyleCnt="0"/>
      <dgm:spPr/>
    </dgm:pt>
    <dgm:pt modelId="{31373162-E7B2-C044-9055-3DC6E9921201}" type="pres">
      <dgm:prSet presAssocID="{B3F97DD8-D9E3-4F39-80FA-BB65BBC4B4E8}" presName="parentLin" presStyleCnt="0"/>
      <dgm:spPr/>
    </dgm:pt>
    <dgm:pt modelId="{1D8F3205-6F5A-BB42-9DA4-7463C4BB09DF}" type="pres">
      <dgm:prSet presAssocID="{B3F97DD8-D9E3-4F39-80FA-BB65BBC4B4E8}" presName="parentLeftMargin" presStyleLbl="node1" presStyleIdx="0" presStyleCnt="2"/>
      <dgm:spPr/>
    </dgm:pt>
    <dgm:pt modelId="{1192A79C-100B-0640-96E5-7C89DE1C394E}" type="pres">
      <dgm:prSet presAssocID="{B3F97DD8-D9E3-4F39-80FA-BB65BBC4B4E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9874F67-4E13-B94C-96B3-35DC3BBB86F1}" type="pres">
      <dgm:prSet presAssocID="{B3F97DD8-D9E3-4F39-80FA-BB65BBC4B4E8}" presName="negativeSpace" presStyleCnt="0"/>
      <dgm:spPr/>
    </dgm:pt>
    <dgm:pt modelId="{95AF6FE1-413B-594B-BBE8-D5337E789D88}" type="pres">
      <dgm:prSet presAssocID="{B3F97DD8-D9E3-4F39-80FA-BB65BBC4B4E8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7BECD0C-B98C-43E6-AA00-D07AEFA0B188}" srcId="{8EEC620F-22BC-459F-A636-E73911E76DA2}" destId="{B3F97DD8-D9E3-4F39-80FA-BB65BBC4B4E8}" srcOrd="1" destOrd="0" parTransId="{B0FC67C0-F74C-4A15-BCFC-3E96AA292FFF}" sibTransId="{037DD0F4-6C67-4F74-9B5A-8DCCC59B0BC7}"/>
    <dgm:cxn modelId="{0C4B9D19-5891-0540-A09D-81A59DB88D27}" srcId="{0DD61073-A3B3-4E1A-989B-71B80B917365}" destId="{F0799AEB-FCF6-5047-98AE-823480D9B10A}" srcOrd="0" destOrd="0" parTransId="{E1A788EC-E322-2343-AE57-8414D0214E30}" sibTransId="{30BB2C93-F213-7D48-A98F-FC32523B49B6}"/>
    <dgm:cxn modelId="{DF97741F-2F7D-BA4E-94BA-56949DB5A4A0}" type="presOf" srcId="{F3F65D21-3731-44D6-8D69-E5E8D2AA58B5}" destId="{95AF6FE1-413B-594B-BBE8-D5337E789D88}" srcOrd="0" destOrd="1" presId="urn:microsoft.com/office/officeart/2005/8/layout/list1"/>
    <dgm:cxn modelId="{0505D02F-A4FB-D944-9EFB-27D319E799CB}" type="presOf" srcId="{3EF6F0BF-ABB1-4956-9378-2170155B409B}" destId="{95AF6FE1-413B-594B-BBE8-D5337E789D88}" srcOrd="0" destOrd="2" presId="urn:microsoft.com/office/officeart/2005/8/layout/list1"/>
    <dgm:cxn modelId="{34D1303D-B939-2440-A645-820A3DAE183D}" type="presOf" srcId="{0DD61073-A3B3-4E1A-989B-71B80B917365}" destId="{EB0B9579-1CDF-4D42-944C-002C31FFF267}" srcOrd="1" destOrd="0" presId="urn:microsoft.com/office/officeart/2005/8/layout/list1"/>
    <dgm:cxn modelId="{1BC69B3F-AACC-9B42-A370-6C4BE6349B1C}" type="presOf" srcId="{B3F97DD8-D9E3-4F39-80FA-BB65BBC4B4E8}" destId="{1D8F3205-6F5A-BB42-9DA4-7463C4BB09DF}" srcOrd="0" destOrd="0" presId="urn:microsoft.com/office/officeart/2005/8/layout/list1"/>
    <dgm:cxn modelId="{98EFEC4F-697E-2447-B6E6-CFC70A2337CD}" type="presOf" srcId="{B3F97DD8-D9E3-4F39-80FA-BB65BBC4B4E8}" destId="{1192A79C-100B-0640-96E5-7C89DE1C394E}" srcOrd="1" destOrd="0" presId="urn:microsoft.com/office/officeart/2005/8/layout/list1"/>
    <dgm:cxn modelId="{C298EB55-84B8-4B3C-95B2-870D55060F4E}" srcId="{B3F97DD8-D9E3-4F39-80FA-BB65BBC4B4E8}" destId="{F3F65D21-3731-44D6-8D69-E5E8D2AA58B5}" srcOrd="1" destOrd="0" parTransId="{2DA121C9-04B5-4255-A87F-68467D6645DB}" sibTransId="{E169531E-BBB1-4F89-8D29-202582C2E445}"/>
    <dgm:cxn modelId="{0C3C8984-2D7D-E347-9F34-569283E95675}" type="presOf" srcId="{0DD61073-A3B3-4E1A-989B-71B80B917365}" destId="{D961EE16-823D-0D43-81FD-F93F1D4343DF}" srcOrd="0" destOrd="0" presId="urn:microsoft.com/office/officeart/2005/8/layout/list1"/>
    <dgm:cxn modelId="{20D38189-5703-4C37-B0A8-7005F3E1EE3A}" srcId="{8EEC620F-22BC-459F-A636-E73911E76DA2}" destId="{0DD61073-A3B3-4E1A-989B-71B80B917365}" srcOrd="0" destOrd="0" parTransId="{0D29230E-F812-4CFF-A92B-5DE093809A17}" sibTransId="{838A1DD7-696C-4B82-A79E-0C0C01E9FDA6}"/>
    <dgm:cxn modelId="{FF5B069D-4ED8-4E19-B43F-4B1832E05A6E}" srcId="{B3F97DD8-D9E3-4F39-80FA-BB65BBC4B4E8}" destId="{3EF6F0BF-ABB1-4956-9378-2170155B409B}" srcOrd="2" destOrd="0" parTransId="{C5CB97B6-8AF4-4C43-ABBE-C1B9577DEA6A}" sibTransId="{426D61DB-98C9-48AF-95C1-AD8BBAF6B836}"/>
    <dgm:cxn modelId="{D92DB1A0-4FA8-104F-A691-48662F380A7A}" type="presOf" srcId="{F0799AEB-FCF6-5047-98AE-823480D9B10A}" destId="{54627EFF-E60E-2549-9A5E-015409ABA2BE}" srcOrd="0" destOrd="0" presId="urn:microsoft.com/office/officeart/2005/8/layout/list1"/>
    <dgm:cxn modelId="{1C3D01A1-FB81-4603-8241-9CA8C06BB7E1}" srcId="{B3F97DD8-D9E3-4F39-80FA-BB65BBC4B4E8}" destId="{A99DAADD-F50A-42F0-A485-3F172B77758C}" srcOrd="0" destOrd="0" parTransId="{F37C5636-8D35-461C-9B54-913511812423}" sibTransId="{097E8655-AF6A-4F1A-B971-A06D145B005E}"/>
    <dgm:cxn modelId="{7E6099BB-F482-684D-B5DF-31385420DCCB}" type="presOf" srcId="{A99DAADD-F50A-42F0-A485-3F172B77758C}" destId="{95AF6FE1-413B-594B-BBE8-D5337E789D88}" srcOrd="0" destOrd="0" presId="urn:microsoft.com/office/officeart/2005/8/layout/list1"/>
    <dgm:cxn modelId="{BEFADFCA-28FB-7B42-8873-4D5C064D13B2}" type="presOf" srcId="{8EEC620F-22BC-459F-A636-E73911E76DA2}" destId="{3780BFD3-E58C-EC4E-A6B8-FD5ECE9D3F17}" srcOrd="0" destOrd="0" presId="urn:microsoft.com/office/officeart/2005/8/layout/list1"/>
    <dgm:cxn modelId="{DC24025B-22B5-6141-BED7-11F6D3DAD401}" type="presParOf" srcId="{3780BFD3-E58C-EC4E-A6B8-FD5ECE9D3F17}" destId="{5F94DBF7-031D-4C4C-88F6-5B72923250CF}" srcOrd="0" destOrd="0" presId="urn:microsoft.com/office/officeart/2005/8/layout/list1"/>
    <dgm:cxn modelId="{1FB7EC0E-0FC6-1B4F-91B1-F8976C067137}" type="presParOf" srcId="{5F94DBF7-031D-4C4C-88F6-5B72923250CF}" destId="{D961EE16-823D-0D43-81FD-F93F1D4343DF}" srcOrd="0" destOrd="0" presId="urn:microsoft.com/office/officeart/2005/8/layout/list1"/>
    <dgm:cxn modelId="{6BE93FA6-EB93-CC4F-8652-02231A7DB226}" type="presParOf" srcId="{5F94DBF7-031D-4C4C-88F6-5B72923250CF}" destId="{EB0B9579-1CDF-4D42-944C-002C31FFF267}" srcOrd="1" destOrd="0" presId="urn:microsoft.com/office/officeart/2005/8/layout/list1"/>
    <dgm:cxn modelId="{C660B45A-7BE4-9F47-9099-E0A02BFC1636}" type="presParOf" srcId="{3780BFD3-E58C-EC4E-A6B8-FD5ECE9D3F17}" destId="{413911D3-A3D6-324B-8D1C-EBA6D48C2F5A}" srcOrd="1" destOrd="0" presId="urn:microsoft.com/office/officeart/2005/8/layout/list1"/>
    <dgm:cxn modelId="{45E1C2D2-E6D5-A946-A280-17A0026BC5C8}" type="presParOf" srcId="{3780BFD3-E58C-EC4E-A6B8-FD5ECE9D3F17}" destId="{54627EFF-E60E-2549-9A5E-015409ABA2BE}" srcOrd="2" destOrd="0" presId="urn:microsoft.com/office/officeart/2005/8/layout/list1"/>
    <dgm:cxn modelId="{F753F21F-C8D2-1B45-9452-D7BDDD8D9996}" type="presParOf" srcId="{3780BFD3-E58C-EC4E-A6B8-FD5ECE9D3F17}" destId="{6D089B57-F510-A34D-8668-9A3D8F6C2483}" srcOrd="3" destOrd="0" presId="urn:microsoft.com/office/officeart/2005/8/layout/list1"/>
    <dgm:cxn modelId="{4EB596FF-1F79-E741-9BCB-AD9BFF504470}" type="presParOf" srcId="{3780BFD3-E58C-EC4E-A6B8-FD5ECE9D3F17}" destId="{31373162-E7B2-C044-9055-3DC6E9921201}" srcOrd="4" destOrd="0" presId="urn:microsoft.com/office/officeart/2005/8/layout/list1"/>
    <dgm:cxn modelId="{DC39694B-13C9-9145-97B8-C07A1D2B072A}" type="presParOf" srcId="{31373162-E7B2-C044-9055-3DC6E9921201}" destId="{1D8F3205-6F5A-BB42-9DA4-7463C4BB09DF}" srcOrd="0" destOrd="0" presId="urn:microsoft.com/office/officeart/2005/8/layout/list1"/>
    <dgm:cxn modelId="{CD196755-30F0-3948-A987-56D30ED5312A}" type="presParOf" srcId="{31373162-E7B2-C044-9055-3DC6E9921201}" destId="{1192A79C-100B-0640-96E5-7C89DE1C394E}" srcOrd="1" destOrd="0" presId="urn:microsoft.com/office/officeart/2005/8/layout/list1"/>
    <dgm:cxn modelId="{8D198186-BB24-B34B-8BDB-49FC5F84223A}" type="presParOf" srcId="{3780BFD3-E58C-EC4E-A6B8-FD5ECE9D3F17}" destId="{69874F67-4E13-B94C-96B3-35DC3BBB86F1}" srcOrd="5" destOrd="0" presId="urn:microsoft.com/office/officeart/2005/8/layout/list1"/>
    <dgm:cxn modelId="{FCC174A7-9A3F-8442-B146-243AB86847B3}" type="presParOf" srcId="{3780BFD3-E58C-EC4E-A6B8-FD5ECE9D3F17}" destId="{95AF6FE1-413B-594B-BBE8-D5337E789D8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EFED17-6AE8-4688-BF52-EB6BA3C2183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11061BD-8265-4742-9265-3E7393C68EC1}">
      <dgm:prSet/>
      <dgm:spPr/>
      <dgm:t>
        <a:bodyPr/>
        <a:lstStyle/>
        <a:p>
          <a:r>
            <a:rPr lang="en-US"/>
            <a:t>Ethical issues surrounding data provenance (informed consent)</a:t>
          </a:r>
        </a:p>
      </dgm:t>
    </dgm:pt>
    <dgm:pt modelId="{523B2E0C-6EA9-4A6A-AF11-80F0A8115A03}" type="parTrans" cxnId="{034A97AE-A8A8-41B2-A9EA-E2AA03D61BC9}">
      <dgm:prSet/>
      <dgm:spPr/>
      <dgm:t>
        <a:bodyPr/>
        <a:lstStyle/>
        <a:p>
          <a:endParaRPr lang="en-US"/>
        </a:p>
      </dgm:t>
    </dgm:pt>
    <dgm:pt modelId="{CC937624-1454-4964-A016-663CEFF52A71}" type="sibTrans" cxnId="{034A97AE-A8A8-41B2-A9EA-E2AA03D61BC9}">
      <dgm:prSet/>
      <dgm:spPr/>
      <dgm:t>
        <a:bodyPr/>
        <a:lstStyle/>
        <a:p>
          <a:endParaRPr lang="en-US"/>
        </a:p>
      </dgm:t>
    </dgm:pt>
    <dgm:pt modelId="{EE9DEA5D-9FAA-4E5F-8475-19E3274D6027}">
      <dgm:prSet/>
      <dgm:spPr/>
      <dgm:t>
        <a:bodyPr/>
        <a:lstStyle/>
        <a:p>
          <a:r>
            <a:rPr lang="en-US"/>
            <a:t>Other aspects of data production and collection (including synthetic data)</a:t>
          </a:r>
        </a:p>
      </dgm:t>
    </dgm:pt>
    <dgm:pt modelId="{49CAC82A-6084-4213-B9E3-D3F946479EB6}" type="parTrans" cxnId="{36201118-D5DC-4E5F-ADC8-97E3CD8214CF}">
      <dgm:prSet/>
      <dgm:spPr/>
      <dgm:t>
        <a:bodyPr/>
        <a:lstStyle/>
        <a:p>
          <a:endParaRPr lang="en-US"/>
        </a:p>
      </dgm:t>
    </dgm:pt>
    <dgm:pt modelId="{227CC966-905C-4062-96C3-E612C232AD1A}" type="sibTrans" cxnId="{36201118-D5DC-4E5F-ADC8-97E3CD8214CF}">
      <dgm:prSet/>
      <dgm:spPr/>
      <dgm:t>
        <a:bodyPr/>
        <a:lstStyle/>
        <a:p>
          <a:endParaRPr lang="en-US"/>
        </a:p>
      </dgm:t>
    </dgm:pt>
    <dgm:pt modelId="{4F211DDE-1F86-4546-B6E4-5503D498A6F6}">
      <dgm:prSet/>
      <dgm:spPr/>
      <dgm:t>
        <a:bodyPr/>
        <a:lstStyle/>
        <a:p>
          <a:r>
            <a:rPr lang="en-US"/>
            <a:t>Machine vision</a:t>
          </a:r>
        </a:p>
      </dgm:t>
    </dgm:pt>
    <dgm:pt modelId="{3E335B0B-C55F-4773-8C91-3490D1369A52}" type="parTrans" cxnId="{9A1B1C35-C17D-4F54-BE6C-D8B26A1BF7FD}">
      <dgm:prSet/>
      <dgm:spPr/>
      <dgm:t>
        <a:bodyPr/>
        <a:lstStyle/>
        <a:p>
          <a:endParaRPr lang="en-US"/>
        </a:p>
      </dgm:t>
    </dgm:pt>
    <dgm:pt modelId="{3138E55E-3A87-422D-A765-F85D69D68DFA}" type="sibTrans" cxnId="{9A1B1C35-C17D-4F54-BE6C-D8B26A1BF7FD}">
      <dgm:prSet/>
      <dgm:spPr/>
      <dgm:t>
        <a:bodyPr/>
        <a:lstStyle/>
        <a:p>
          <a:endParaRPr lang="en-US"/>
        </a:p>
      </dgm:t>
    </dgm:pt>
    <dgm:pt modelId="{47B57780-33AB-BC47-9CC5-4D243C33B475}" type="pres">
      <dgm:prSet presAssocID="{52EFED17-6AE8-4688-BF52-EB6BA3C2183E}" presName="linear" presStyleCnt="0">
        <dgm:presLayoutVars>
          <dgm:animLvl val="lvl"/>
          <dgm:resizeHandles val="exact"/>
        </dgm:presLayoutVars>
      </dgm:prSet>
      <dgm:spPr/>
    </dgm:pt>
    <dgm:pt modelId="{5CE55C07-B9F3-6C4F-B2F5-976DF87D2181}" type="pres">
      <dgm:prSet presAssocID="{D11061BD-8265-4742-9265-3E7393C68EC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1F6C532-B82B-CC41-A489-EB11686DCCB7}" type="pres">
      <dgm:prSet presAssocID="{CC937624-1454-4964-A016-663CEFF52A71}" presName="spacer" presStyleCnt="0"/>
      <dgm:spPr/>
    </dgm:pt>
    <dgm:pt modelId="{8B9C5FD9-34F7-E54A-BB99-263AC5A576D0}" type="pres">
      <dgm:prSet presAssocID="{EE9DEA5D-9FAA-4E5F-8475-19E3274D602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1AC37F4-299B-D144-B6C2-1E0BE776BA86}" type="pres">
      <dgm:prSet presAssocID="{227CC966-905C-4062-96C3-E612C232AD1A}" presName="spacer" presStyleCnt="0"/>
      <dgm:spPr/>
    </dgm:pt>
    <dgm:pt modelId="{8C49B0CB-50E2-9D45-9B8F-9DE98CDC5C21}" type="pres">
      <dgm:prSet presAssocID="{4F211DDE-1F86-4546-B6E4-5503D498A6F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6201118-D5DC-4E5F-ADC8-97E3CD8214CF}" srcId="{52EFED17-6AE8-4688-BF52-EB6BA3C2183E}" destId="{EE9DEA5D-9FAA-4E5F-8475-19E3274D6027}" srcOrd="1" destOrd="0" parTransId="{49CAC82A-6084-4213-B9E3-D3F946479EB6}" sibTransId="{227CC966-905C-4062-96C3-E612C232AD1A}"/>
    <dgm:cxn modelId="{9A1B1C35-C17D-4F54-BE6C-D8B26A1BF7FD}" srcId="{52EFED17-6AE8-4688-BF52-EB6BA3C2183E}" destId="{4F211DDE-1F86-4546-B6E4-5503D498A6F6}" srcOrd="2" destOrd="0" parTransId="{3E335B0B-C55F-4773-8C91-3490D1369A52}" sibTransId="{3138E55E-3A87-422D-A765-F85D69D68DFA}"/>
    <dgm:cxn modelId="{9524EC43-5732-A043-B8CE-30D6E2C8DCA1}" type="presOf" srcId="{EE9DEA5D-9FAA-4E5F-8475-19E3274D6027}" destId="{8B9C5FD9-34F7-E54A-BB99-263AC5A576D0}" srcOrd="0" destOrd="0" presId="urn:microsoft.com/office/officeart/2005/8/layout/vList2"/>
    <dgm:cxn modelId="{034A97AE-A8A8-41B2-A9EA-E2AA03D61BC9}" srcId="{52EFED17-6AE8-4688-BF52-EB6BA3C2183E}" destId="{D11061BD-8265-4742-9265-3E7393C68EC1}" srcOrd="0" destOrd="0" parTransId="{523B2E0C-6EA9-4A6A-AF11-80F0A8115A03}" sibTransId="{CC937624-1454-4964-A016-663CEFF52A71}"/>
    <dgm:cxn modelId="{C59595B0-0549-AE41-A51E-59EE208462B9}" type="presOf" srcId="{4F211DDE-1F86-4546-B6E4-5503D498A6F6}" destId="{8C49B0CB-50E2-9D45-9B8F-9DE98CDC5C21}" srcOrd="0" destOrd="0" presId="urn:microsoft.com/office/officeart/2005/8/layout/vList2"/>
    <dgm:cxn modelId="{9E7E79C7-54BD-134E-B9FB-6F98AF7DFE5A}" type="presOf" srcId="{52EFED17-6AE8-4688-BF52-EB6BA3C2183E}" destId="{47B57780-33AB-BC47-9CC5-4D243C33B475}" srcOrd="0" destOrd="0" presId="urn:microsoft.com/office/officeart/2005/8/layout/vList2"/>
    <dgm:cxn modelId="{EE72E8C7-25E4-1F45-8EC4-709D0A423084}" type="presOf" srcId="{D11061BD-8265-4742-9265-3E7393C68EC1}" destId="{5CE55C07-B9F3-6C4F-B2F5-976DF87D2181}" srcOrd="0" destOrd="0" presId="urn:microsoft.com/office/officeart/2005/8/layout/vList2"/>
    <dgm:cxn modelId="{825F1F2A-1C48-BC41-92FB-65E441AD1003}" type="presParOf" srcId="{47B57780-33AB-BC47-9CC5-4D243C33B475}" destId="{5CE55C07-B9F3-6C4F-B2F5-976DF87D2181}" srcOrd="0" destOrd="0" presId="urn:microsoft.com/office/officeart/2005/8/layout/vList2"/>
    <dgm:cxn modelId="{9AF82C22-BE9F-E140-A49D-1A0BB6D52C8A}" type="presParOf" srcId="{47B57780-33AB-BC47-9CC5-4D243C33B475}" destId="{61F6C532-B82B-CC41-A489-EB11686DCCB7}" srcOrd="1" destOrd="0" presId="urn:microsoft.com/office/officeart/2005/8/layout/vList2"/>
    <dgm:cxn modelId="{579E3E73-69DE-B34B-B486-3E2A4B00AF7D}" type="presParOf" srcId="{47B57780-33AB-BC47-9CC5-4D243C33B475}" destId="{8B9C5FD9-34F7-E54A-BB99-263AC5A576D0}" srcOrd="2" destOrd="0" presId="urn:microsoft.com/office/officeart/2005/8/layout/vList2"/>
    <dgm:cxn modelId="{2C84ADAE-EC00-BB47-955E-7F7474EAD1A2}" type="presParOf" srcId="{47B57780-33AB-BC47-9CC5-4D243C33B475}" destId="{51AC37F4-299B-D144-B6C2-1E0BE776BA86}" srcOrd="3" destOrd="0" presId="urn:microsoft.com/office/officeart/2005/8/layout/vList2"/>
    <dgm:cxn modelId="{BDED9A7D-DA7E-E945-9402-5B543884E76F}" type="presParOf" srcId="{47B57780-33AB-BC47-9CC5-4D243C33B475}" destId="{8C49B0CB-50E2-9D45-9B8F-9DE98CDC5C2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7F6461-341E-40CF-A42C-F9B4F8E9389E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645B6F4-A979-4CDB-BCB8-9B1625D7BEF7}">
      <dgm:prSet/>
      <dgm:spPr/>
      <dgm:t>
        <a:bodyPr/>
        <a:lstStyle/>
        <a:p>
          <a:r>
            <a:rPr lang="en-US"/>
            <a:t>Sources:</a:t>
          </a:r>
        </a:p>
      </dgm:t>
    </dgm:pt>
    <dgm:pt modelId="{22004E8A-82C8-4051-B31E-06FC5F07C910}" type="parTrans" cxnId="{387CC03E-9060-4866-A9D7-CDF100BB7D00}">
      <dgm:prSet/>
      <dgm:spPr/>
      <dgm:t>
        <a:bodyPr/>
        <a:lstStyle/>
        <a:p>
          <a:endParaRPr lang="en-US"/>
        </a:p>
      </dgm:t>
    </dgm:pt>
    <dgm:pt modelId="{BA46DEF0-8B37-4730-B8D7-8327923B66BE}" type="sibTrans" cxnId="{387CC03E-9060-4866-A9D7-CDF100BB7D00}">
      <dgm:prSet/>
      <dgm:spPr/>
      <dgm:t>
        <a:bodyPr/>
        <a:lstStyle/>
        <a:p>
          <a:endParaRPr lang="en-US"/>
        </a:p>
      </dgm:t>
    </dgm:pt>
    <dgm:pt modelId="{19F4D961-AF20-405D-A24B-FEB37A7D596B}">
      <dgm:prSet/>
      <dgm:spPr/>
      <dgm:t>
        <a:bodyPr/>
        <a:lstStyle/>
        <a:p>
          <a:r>
            <a:rPr lang="en-US"/>
            <a:t>Andrew J Curtis, Jacqueline W Mills &amp; Michael Leitner. Spatial confidentiality and GIS: re-engineering mortality locations from published maps about Hurricane Katrina International Journal of Health Geographics 2006, 5:44 doi:10.1186/1476-072X-5-44 , https://ij-healthgeographics.biomedcentral.com/track/pdf/10.1186/1476-072X-5-44.pdf</a:t>
          </a:r>
        </a:p>
      </dgm:t>
    </dgm:pt>
    <dgm:pt modelId="{F4883D17-F1FE-4A5A-AF1E-D87B58C1359E}" type="parTrans" cxnId="{95E88CDE-B2F8-46A8-8B7F-64B63A5F04D8}">
      <dgm:prSet/>
      <dgm:spPr/>
      <dgm:t>
        <a:bodyPr/>
        <a:lstStyle/>
        <a:p>
          <a:endParaRPr lang="en-US"/>
        </a:p>
      </dgm:t>
    </dgm:pt>
    <dgm:pt modelId="{D33EE94B-4FCB-4A1D-847D-0978A10F69ED}" type="sibTrans" cxnId="{95E88CDE-B2F8-46A8-8B7F-64B63A5F04D8}">
      <dgm:prSet/>
      <dgm:spPr/>
      <dgm:t>
        <a:bodyPr/>
        <a:lstStyle/>
        <a:p>
          <a:endParaRPr lang="en-US"/>
        </a:p>
      </dgm:t>
    </dgm:pt>
    <dgm:pt modelId="{82D8FFD5-1192-45B0-BE31-30D937BF31D7}">
      <dgm:prSet/>
      <dgm:spPr/>
      <dgm:t>
        <a:bodyPr/>
        <a:lstStyle/>
        <a:p>
          <a:r>
            <a:rPr lang="en-US"/>
            <a:t>Doug Richardson. 2019. Dealing with Geoprivacy and Confidential Geospatial Data, ARC News, Crossing Borders blog. https://www.esri.com/about/newsroom/arcnews/dealing-with-geoprivacy-and-confidential-geospatial-data/ </a:t>
          </a:r>
        </a:p>
      </dgm:t>
    </dgm:pt>
    <dgm:pt modelId="{A536647D-4264-4987-A2D6-1141C6961CA5}" type="parTrans" cxnId="{10F204AE-D456-4E53-A980-DD2E5CC3BBAD}">
      <dgm:prSet/>
      <dgm:spPr/>
      <dgm:t>
        <a:bodyPr/>
        <a:lstStyle/>
        <a:p>
          <a:endParaRPr lang="en-US"/>
        </a:p>
      </dgm:t>
    </dgm:pt>
    <dgm:pt modelId="{39FD70A6-BD43-4A49-95D9-DEEFCA6BC517}" type="sibTrans" cxnId="{10F204AE-D456-4E53-A980-DD2E5CC3BBAD}">
      <dgm:prSet/>
      <dgm:spPr/>
      <dgm:t>
        <a:bodyPr/>
        <a:lstStyle/>
        <a:p>
          <a:endParaRPr lang="en-US"/>
        </a:p>
      </dgm:t>
    </dgm:pt>
    <dgm:pt modelId="{ABAF81FD-EFEB-4D79-B488-9E2222096C2E}">
      <dgm:prSet/>
      <dgm:spPr/>
      <dgm:t>
        <a:bodyPr/>
        <a:lstStyle/>
        <a:p>
          <a:r>
            <a:rPr lang="en-US"/>
            <a:t>Ourania Kounadi, and Bernd Resch. 2018. A Geoprivacy by Design Guideline for Research Campaigns That Use Participatory Sensing Data. Journal of Empirical Research on Human Research Ethics 13(3): 203-222. https://journals.sagepub.com/doi/pdf/10.1177/1556264618759877 </a:t>
          </a:r>
        </a:p>
      </dgm:t>
    </dgm:pt>
    <dgm:pt modelId="{8EABE080-F43E-4170-9537-C57C1E42528C}" type="parTrans" cxnId="{5B35BFAD-7F60-4FAB-8B3E-D9086DA27AA0}">
      <dgm:prSet/>
      <dgm:spPr/>
      <dgm:t>
        <a:bodyPr/>
        <a:lstStyle/>
        <a:p>
          <a:endParaRPr lang="en-US"/>
        </a:p>
      </dgm:t>
    </dgm:pt>
    <dgm:pt modelId="{44BC505D-A376-4432-BBD0-5B8DDA426BAD}" type="sibTrans" cxnId="{5B35BFAD-7F60-4FAB-8B3E-D9086DA27AA0}">
      <dgm:prSet/>
      <dgm:spPr/>
      <dgm:t>
        <a:bodyPr/>
        <a:lstStyle/>
        <a:p>
          <a:endParaRPr lang="en-US"/>
        </a:p>
      </dgm:t>
    </dgm:pt>
    <dgm:pt modelId="{20451EBA-9894-7B4A-A1A9-B0B9E10C8E2C}" type="pres">
      <dgm:prSet presAssocID="{F87F6461-341E-40CF-A42C-F9B4F8E9389E}" presName="linear" presStyleCnt="0">
        <dgm:presLayoutVars>
          <dgm:animLvl val="lvl"/>
          <dgm:resizeHandles val="exact"/>
        </dgm:presLayoutVars>
      </dgm:prSet>
      <dgm:spPr/>
    </dgm:pt>
    <dgm:pt modelId="{002B41AE-3E37-B347-AD7D-181558D121A4}" type="pres">
      <dgm:prSet presAssocID="{E645B6F4-A979-4CDB-BCB8-9B1625D7BEF7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AEC9144E-1E80-CE40-9FEA-7B5834794E90}" type="pres">
      <dgm:prSet presAssocID="{E645B6F4-A979-4CDB-BCB8-9B1625D7BEF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DB54D60D-1BEF-FC4E-95EF-CFEAEF527EFF}" type="presOf" srcId="{82D8FFD5-1192-45B0-BE31-30D937BF31D7}" destId="{AEC9144E-1E80-CE40-9FEA-7B5834794E90}" srcOrd="0" destOrd="1" presId="urn:microsoft.com/office/officeart/2005/8/layout/vList2"/>
    <dgm:cxn modelId="{387CC03E-9060-4866-A9D7-CDF100BB7D00}" srcId="{F87F6461-341E-40CF-A42C-F9B4F8E9389E}" destId="{E645B6F4-A979-4CDB-BCB8-9B1625D7BEF7}" srcOrd="0" destOrd="0" parTransId="{22004E8A-82C8-4051-B31E-06FC5F07C910}" sibTransId="{BA46DEF0-8B37-4730-B8D7-8327923B66BE}"/>
    <dgm:cxn modelId="{CDE72742-2870-7F40-9EC6-E25E3DCD3323}" type="presOf" srcId="{ABAF81FD-EFEB-4D79-B488-9E2222096C2E}" destId="{AEC9144E-1E80-CE40-9FEA-7B5834794E90}" srcOrd="0" destOrd="2" presId="urn:microsoft.com/office/officeart/2005/8/layout/vList2"/>
    <dgm:cxn modelId="{51471547-443D-3E43-A910-334CA827C998}" type="presOf" srcId="{19F4D961-AF20-405D-A24B-FEB37A7D596B}" destId="{AEC9144E-1E80-CE40-9FEA-7B5834794E90}" srcOrd="0" destOrd="0" presId="urn:microsoft.com/office/officeart/2005/8/layout/vList2"/>
    <dgm:cxn modelId="{5B35BFAD-7F60-4FAB-8B3E-D9086DA27AA0}" srcId="{E645B6F4-A979-4CDB-BCB8-9B1625D7BEF7}" destId="{ABAF81FD-EFEB-4D79-B488-9E2222096C2E}" srcOrd="2" destOrd="0" parTransId="{8EABE080-F43E-4170-9537-C57C1E42528C}" sibTransId="{44BC505D-A376-4432-BBD0-5B8DDA426BAD}"/>
    <dgm:cxn modelId="{10F204AE-D456-4E53-A980-DD2E5CC3BBAD}" srcId="{E645B6F4-A979-4CDB-BCB8-9B1625D7BEF7}" destId="{82D8FFD5-1192-45B0-BE31-30D937BF31D7}" srcOrd="1" destOrd="0" parTransId="{A536647D-4264-4987-A2D6-1141C6961CA5}" sibTransId="{39FD70A6-BD43-4A49-95D9-DEEFCA6BC517}"/>
    <dgm:cxn modelId="{7541F9B9-A230-B548-90CB-92FF9FF37810}" type="presOf" srcId="{E645B6F4-A979-4CDB-BCB8-9B1625D7BEF7}" destId="{002B41AE-3E37-B347-AD7D-181558D121A4}" srcOrd="0" destOrd="0" presId="urn:microsoft.com/office/officeart/2005/8/layout/vList2"/>
    <dgm:cxn modelId="{322DC3C1-E889-D34C-9AFB-AED693DB6BE0}" type="presOf" srcId="{F87F6461-341E-40CF-A42C-F9B4F8E9389E}" destId="{20451EBA-9894-7B4A-A1A9-B0B9E10C8E2C}" srcOrd="0" destOrd="0" presId="urn:microsoft.com/office/officeart/2005/8/layout/vList2"/>
    <dgm:cxn modelId="{95E88CDE-B2F8-46A8-8B7F-64B63A5F04D8}" srcId="{E645B6F4-A979-4CDB-BCB8-9B1625D7BEF7}" destId="{19F4D961-AF20-405D-A24B-FEB37A7D596B}" srcOrd="0" destOrd="0" parTransId="{F4883D17-F1FE-4A5A-AF1E-D87B58C1359E}" sibTransId="{D33EE94B-4FCB-4A1D-847D-0978A10F69ED}"/>
    <dgm:cxn modelId="{96B66DB4-3033-9C41-8163-DDC047C9FE94}" type="presParOf" srcId="{20451EBA-9894-7B4A-A1A9-B0B9E10C8E2C}" destId="{002B41AE-3E37-B347-AD7D-181558D121A4}" srcOrd="0" destOrd="0" presId="urn:microsoft.com/office/officeart/2005/8/layout/vList2"/>
    <dgm:cxn modelId="{F291CC77-220E-7440-95A3-26CC1E51C676}" type="presParOf" srcId="{20451EBA-9894-7B4A-A1A9-B0B9E10C8E2C}" destId="{AEC9144E-1E80-CE40-9FEA-7B5834794E9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627EFF-E60E-2549-9A5E-015409ABA2BE}">
      <dsp:nvSpPr>
        <dsp:cNvPr id="0" name=""/>
        <dsp:cNvSpPr/>
      </dsp:nvSpPr>
      <dsp:spPr>
        <a:xfrm>
          <a:off x="0" y="373959"/>
          <a:ext cx="6586489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1185" tIns="416560" rIns="51118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truthfulness and accuracy</a:t>
          </a:r>
        </a:p>
      </dsp:txBody>
      <dsp:txXfrm>
        <a:off x="0" y="373959"/>
        <a:ext cx="6586489" cy="850500"/>
      </dsp:txXfrm>
    </dsp:sp>
    <dsp:sp modelId="{EB0B9579-1CDF-4D42-944C-002C31FFF267}">
      <dsp:nvSpPr>
        <dsp:cNvPr id="0" name=""/>
        <dsp:cNvSpPr/>
      </dsp:nvSpPr>
      <dsp:spPr>
        <a:xfrm>
          <a:off x="329324" y="78759"/>
          <a:ext cx="4610542" cy="590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268" tIns="0" rIns="17426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Established literature: </a:t>
          </a:r>
        </a:p>
      </dsp:txBody>
      <dsp:txXfrm>
        <a:off x="358145" y="107580"/>
        <a:ext cx="4552900" cy="532758"/>
      </dsp:txXfrm>
    </dsp:sp>
    <dsp:sp modelId="{95AF6FE1-413B-594B-BBE8-D5337E789D88}">
      <dsp:nvSpPr>
        <dsp:cNvPr id="0" name=""/>
        <dsp:cNvSpPr/>
      </dsp:nvSpPr>
      <dsp:spPr>
        <a:xfrm>
          <a:off x="0" y="1627659"/>
          <a:ext cx="6586489" cy="207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1185" tIns="416560" rIns="51118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“involving relevant expertise and perspectives into the design process,”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“transparently conveying data limitations,"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“enabling different levels of engagement with the topic”</a:t>
          </a:r>
        </a:p>
      </dsp:txBody>
      <dsp:txXfrm>
        <a:off x="0" y="1627659"/>
        <a:ext cx="6586489" cy="2079000"/>
      </dsp:txXfrm>
    </dsp:sp>
    <dsp:sp modelId="{1192A79C-100B-0640-96E5-7C89DE1C394E}">
      <dsp:nvSpPr>
        <dsp:cNvPr id="0" name=""/>
        <dsp:cNvSpPr/>
      </dsp:nvSpPr>
      <dsp:spPr>
        <a:xfrm>
          <a:off x="329324" y="1332459"/>
          <a:ext cx="4610542" cy="5904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268" tIns="0" rIns="17426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Data with specific ethical concerns:</a:t>
          </a:r>
        </a:p>
      </dsp:txBody>
      <dsp:txXfrm>
        <a:off x="358145" y="1361280"/>
        <a:ext cx="4552900" cy="53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55C07-B9F3-6C4F-B2F5-976DF87D2181}">
      <dsp:nvSpPr>
        <dsp:cNvPr id="0" name=""/>
        <dsp:cNvSpPr/>
      </dsp:nvSpPr>
      <dsp:spPr>
        <a:xfrm>
          <a:off x="0" y="402524"/>
          <a:ext cx="5329236" cy="10342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Ethical issues surrounding data provenance (informed consent)</a:t>
          </a:r>
        </a:p>
      </dsp:txBody>
      <dsp:txXfrm>
        <a:off x="50489" y="453013"/>
        <a:ext cx="5228258" cy="933302"/>
      </dsp:txXfrm>
    </dsp:sp>
    <dsp:sp modelId="{8B9C5FD9-34F7-E54A-BB99-263AC5A576D0}">
      <dsp:nvSpPr>
        <dsp:cNvPr id="0" name=""/>
        <dsp:cNvSpPr/>
      </dsp:nvSpPr>
      <dsp:spPr>
        <a:xfrm>
          <a:off x="0" y="1511685"/>
          <a:ext cx="5329236" cy="103428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Other aspects of data production and collection (including synthetic data)</a:t>
          </a:r>
        </a:p>
      </dsp:txBody>
      <dsp:txXfrm>
        <a:off x="50489" y="1562174"/>
        <a:ext cx="5228258" cy="933302"/>
      </dsp:txXfrm>
    </dsp:sp>
    <dsp:sp modelId="{8C49B0CB-50E2-9D45-9B8F-9DE98CDC5C21}">
      <dsp:nvSpPr>
        <dsp:cNvPr id="0" name=""/>
        <dsp:cNvSpPr/>
      </dsp:nvSpPr>
      <dsp:spPr>
        <a:xfrm>
          <a:off x="0" y="2620845"/>
          <a:ext cx="5329236" cy="103428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Machine vision</a:t>
          </a:r>
        </a:p>
      </dsp:txBody>
      <dsp:txXfrm>
        <a:off x="50489" y="2671334"/>
        <a:ext cx="5228258" cy="9333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2B41AE-3E37-B347-AD7D-181558D121A4}">
      <dsp:nvSpPr>
        <dsp:cNvPr id="0" name=""/>
        <dsp:cNvSpPr/>
      </dsp:nvSpPr>
      <dsp:spPr>
        <a:xfrm>
          <a:off x="0" y="209642"/>
          <a:ext cx="6586489" cy="45571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Sources:</a:t>
          </a:r>
        </a:p>
      </dsp:txBody>
      <dsp:txXfrm>
        <a:off x="22246" y="231888"/>
        <a:ext cx="6541997" cy="411223"/>
      </dsp:txXfrm>
    </dsp:sp>
    <dsp:sp modelId="{AEC9144E-1E80-CE40-9FEA-7B5834794E90}">
      <dsp:nvSpPr>
        <dsp:cNvPr id="0" name=""/>
        <dsp:cNvSpPr/>
      </dsp:nvSpPr>
      <dsp:spPr>
        <a:xfrm>
          <a:off x="0" y="665357"/>
          <a:ext cx="6586489" cy="2910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121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Andrew J Curtis, Jacqueline W Mills &amp; Michael Leitner. Spatial confidentiality and GIS: re-engineering mortality locations from published maps about Hurricane Katrina International Journal of Health Geographics 2006, 5:44 doi:10.1186/1476-072X-5-44 , https://ij-healthgeographics.biomedcentral.com/track/pdf/10.1186/1476-072X-5-44.pdf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Doug Richardson. 2019. Dealing with Geoprivacy and Confidential Geospatial Data, ARC News, Crossing Borders blog. https://www.esri.com/about/newsroom/arcnews/dealing-with-geoprivacy-and-confidential-geospatial-data/ 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Ourania Kounadi, and Bernd Resch. 2018. A Geoprivacy by Design Guideline for Research Campaigns That Use Participatory Sensing Data. Journal of Empirical Research on Human Research Ethics 13(3): 203-222. https://journals.sagepub.com/doi/pdf/10.1177/1556264618759877 </a:t>
          </a:r>
        </a:p>
      </dsp:txBody>
      <dsp:txXfrm>
        <a:off x="0" y="665357"/>
        <a:ext cx="6586489" cy="29104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FBCE90-6F9C-D347-94EA-7E7A7CF3001C}" type="datetimeFigureOut">
              <a:rPr lang="en-US" smtClean="0"/>
              <a:t>6/8/21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6063E-15E2-7C46-86CB-871098363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376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Intervention, Participatory design? 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Problems: scale, values, goals, extractive, inspirational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Asking people / users what is creepy so we don’t make creepy machines?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Problems: </a:t>
            </a:r>
            <a:endParaRPr/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just want to stay out of the headlines, you might design something that doesn’t ‘feel’ creepy, but ’does’ creepy things none-the-less.</a:t>
            </a:r>
            <a:endParaRPr/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‘One person’s creepy is another person’s normal’</a:t>
            </a:r>
            <a:endParaRPr/>
          </a:p>
          <a:p>
            <a:pPr marL="137160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(status quo is often experienced as creepy, technology can be uncanny in that it intentionally or unintentionally highlights this)</a:t>
            </a:r>
            <a:endParaRPr/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person’s normal is another person’s nightmare.</a:t>
            </a:r>
            <a:endParaRPr/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Looking for the median will ignore this, paying attention to outlier groups may focus on the idea of group or subcultural difference as opposed to variations linked to structural inequalities</a:t>
            </a:r>
            <a:endParaRPr/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goal? Personalization and Profiling, profit focused business model, data monitization?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redress</a:t>
            </a:r>
            <a:endParaRPr/>
          </a:p>
        </p:txBody>
      </p:sp>
      <p:sp>
        <p:nvSpPr>
          <p:cNvPr id="130" name="Google Shape;130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8543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this research we pursue the question of how insightful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andsensitive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visualization forms can be found by involving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relevantexpertises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perspectives into the design process,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transparentlyconveying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 limitations, and enabling different levels of engage-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the topic. This work builds on a growing body of re-search on ethics and criticality in data visualization advancing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theneed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consider empathy, context, and power in data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visualiza-tion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[Cor19,DFCC13,DK20]. While we extensively draw from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thiswork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we noticed a lack of practical implications for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collaborativevisualization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design that incorporates ethical considerations. To ad-dress this, we contribute ethical considerations for collaborative vi-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sualization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design, apply them in a case study focused on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visu-alization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sensitive data in a museum, and share critical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reflectionsfor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future work in visualization research and design.” (1)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[Cor19]CORRELLM.: Ethical dimensions of visualization research.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InProceedings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2019 CHI Conference on Human Factors in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Comput-ing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Systems(2019), ACM, p. 188. 1, 2, 3, 10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DÖRKM., FENGP., COLLINSC., CARPENDALES.: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Criticalinfovis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Exploring the politics of visualization.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Inalt.chi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2013: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ExtendedAbstracts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SIGCHI Conference on Human Factors in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ComputingSystems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(2013), ACM, pp. 2189–2198. 1, 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Ehmel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 / Topography of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Violencewe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would like to express our gratitude to Christoph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Kreutzmüller,Jana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Fritsche, and Marc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Grellert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the underlying data and his-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torical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research and to Boris Müller for his advice on visual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andinteraction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design. We are grateful to Mark-Jan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Bludau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Sabine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deGünther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Francesca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Morini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Fidel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Thomet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their feedback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ondrafts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this paper. Finally, we would like to thank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anonymousreviewers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their positive feedback and constructive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suggestions.References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[Ber83]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BERTINJ.:Semiology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Graphics. University of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WisconsinPress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1983. 2[BMG∗10]BATEMANS., MANDRYKR. L., GUTWINC., GENESTA.,MCDINED.,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BROOKSC.:Useful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junk? The effects of visual embellish-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comprehension and memorability of charts. ACM, New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York,New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York, USA, Apr. 2010. 2[BPE∗17]BOYJ., PANDEYA. V., EMERSONJ., SATTERTHWAITEM.,NOVO., BERTINIE.: Showing people behind data: Does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anthropomor-phizing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visualizations elicit more empathy for human rights data?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InProceedings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2017 CHI Conference on Human Factors in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Comput-ing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Systems(2017), ACM, pp. 5462–5474. 3[Cai14]CAIROA.: Ethical infographics: In data visualization,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journalismmeets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engineering.The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IRE Journal(2014), 25–27. 2[Cai15]CAIROA.: Graphics Lies, Misleading Visuals.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Chal-lenges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Data Design. Springer, 2015, pp. 103–116. 2[CDDR14]CHENK.-L., DÖRKM., DADE-ROBERTSONM.: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Exploringthe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promises and potentials of visual archive interfaces.iConference2014 Proceedings(2014). 5[CO19]CAMPBELLS., OFFENHUBERD.: Feeling numbers: The emo-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tional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impact of proximity techniques in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visualization.Information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De-sign Journal 25, 1 (2019), 71–86. 2[Cor19]CORRELLM.: Ethical dimensions of visualization research.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InProceedings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2019 CHI Conference on Human Factors in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Comput-ing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Systems(2019), ACM, p. 188. 1, 2, 3, 10[DB18]D’IGNAZIOC., BHARGAVAR.: Creative data literacy: A con-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structionist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approach to teaching information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visualization.DHQ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Digi-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Humanities Quarterly 12, 4 (2018). 2[DFCC13]DÖRKM., FENGP., COLLINSC., CARPENDALES.: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Criticalinfovis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Exploring the politics of visualization.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Inalt.chi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2013: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ExtendedAbstracts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SIGCHI Conference on Human Factors in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ComputingSystems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(2013), ACM, pp. 2189–2198. 1, 2[Dia18]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DIAKOPOULOSN.:Ethics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Data-Driven Visual Storytelling,1 ed. A K Peters/CRC Press, 2018, pp. 233–248. 2[DK20]D’IGNAZIOC., KLEINL.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F.:Data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Feminism. MIT Press, 2020.1,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E6063E-15E2-7C46-86CB-8710983636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592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6CCEC-8010-C941-85C5-F65371B893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936C31-8B74-784B-A100-647E64082D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16C63-F1AF-434C-8374-5F8AD13C7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BF40A-434D-A04B-BCB8-1FE82DAF955F}" type="datetimeFigureOut">
              <a:rPr lang="en-US" smtClean="0"/>
              <a:t>6/8/21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1C4572-9448-1843-9E67-28B8C2E20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79F31C-CCBF-AC49-A58E-0DD651AD2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6655-9F7A-3845-8D38-DBF3F392D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543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9DD4A-FFCA-C548-A2E5-3A7E567A5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EFD358-A0E1-9746-804E-6157B1D265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AA9D3-4340-694E-B13C-46FC61D3C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BF40A-434D-A04B-BCB8-1FE82DAF955F}" type="datetimeFigureOut">
              <a:rPr lang="en-US" smtClean="0"/>
              <a:t>6/8/21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EE111-7258-014C-8943-2C522F525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D84F2-5093-9D4F-A7C7-A1A9DDF48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6655-9F7A-3845-8D38-DBF3F392D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521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2C24F1-EE32-394A-B025-3771C5C3AB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37EC9E-93EE-2F43-988F-8C0D469753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8317B7-554C-7B4A-873E-413251E06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BF40A-434D-A04B-BCB8-1FE82DAF955F}" type="datetimeFigureOut">
              <a:rPr lang="en-US" smtClean="0"/>
              <a:t>6/8/21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05172-F72C-1C4A-A292-3F5055C9C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627A08-69DB-084B-AF13-186493A50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6655-9F7A-3845-8D38-DBF3F392D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05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A4EAD-E17C-034E-BB55-F9B31942F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94A97-CD5F-9D42-8878-BC3A71580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5ADA85-9DD8-C241-A8B7-58BE8C71F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BF40A-434D-A04B-BCB8-1FE82DAF955F}" type="datetimeFigureOut">
              <a:rPr lang="en-US" smtClean="0"/>
              <a:t>6/8/21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C5A43-E454-9C4D-A775-7583F8EE9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AB950-FED9-D24E-94EA-586E7B3FF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6655-9F7A-3845-8D38-DBF3F392D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56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914AB-61BC-1F47-881D-38236BB40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41400C-54CF-3B46-9773-5BF497FB7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CB08D-25BD-2749-872E-B00146422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BF40A-434D-A04B-BCB8-1FE82DAF955F}" type="datetimeFigureOut">
              <a:rPr lang="en-US" smtClean="0"/>
              <a:t>6/8/21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CF4188-8995-394A-B552-DB468D3B0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F2EF0-57E1-F64A-A5F5-DB314DEAA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6655-9F7A-3845-8D38-DBF3F392D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252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3335A-CD74-B942-9EB2-1C9D68784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2E5CA-F078-534B-9CD5-917068C00E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901C4C-FE90-5447-B4BC-9D55B99EC2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C0F518-3D17-8C41-92B6-8F6623193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BF40A-434D-A04B-BCB8-1FE82DAF955F}" type="datetimeFigureOut">
              <a:rPr lang="en-US" smtClean="0"/>
              <a:t>6/8/21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C4C83C-8D17-2149-B7AB-491595264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03AD13-B409-CD4E-B9FC-04C245C5E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6655-9F7A-3845-8D38-DBF3F392D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92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2612E-B7CF-1E4C-B48C-600F8BC00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9852CE-9E99-7642-873F-7D8CE394D6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ADFE6F-65EC-5545-B2A7-0BF330E56E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50C540-EE6C-2A4E-994A-FD6B874D17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DD6861-9844-A24C-8092-E1AE62869E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E5FA73-5F46-2A4C-A19B-FD37374ED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BF40A-434D-A04B-BCB8-1FE82DAF955F}" type="datetimeFigureOut">
              <a:rPr lang="en-US" smtClean="0"/>
              <a:t>6/8/21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492E06-CD1D-F34B-8624-10BA51A1E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40E6A8-54FC-5C4C-9509-DA5E7A685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6655-9F7A-3845-8D38-DBF3F392D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872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A9234-83EE-A348-8799-31D3008E2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18AA79-4E5D-6549-AC58-FB4AE62E5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BF40A-434D-A04B-BCB8-1FE82DAF955F}" type="datetimeFigureOut">
              <a:rPr lang="en-US" smtClean="0"/>
              <a:t>6/8/21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88E38A-8572-8B45-BD52-EA3DEE2BC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A10B13-AB32-F241-BB18-CFA4F57CC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6655-9F7A-3845-8D38-DBF3F392D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649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2ECC31-D0BA-BB4B-AA00-89D2DF298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BF40A-434D-A04B-BCB8-1FE82DAF955F}" type="datetimeFigureOut">
              <a:rPr lang="en-US" smtClean="0"/>
              <a:t>6/8/21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AE55A3-8298-6143-BDB0-9257004EF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3B8D6C-B1A5-3242-B5E8-77A3CECB8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6655-9F7A-3845-8D38-DBF3F392D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475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C0907-D8D9-7244-ACBA-2E4E30CAA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52B40-633B-E04A-B68C-F2F0E0714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B24F13-F25B-9544-B1BD-36314437E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27B815-9DAF-EE41-BA77-64CC6B8E0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BF40A-434D-A04B-BCB8-1FE82DAF955F}" type="datetimeFigureOut">
              <a:rPr lang="en-US" smtClean="0"/>
              <a:t>6/8/21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FA9F4A-D217-BF46-A6BB-CF7BF19B0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9CAABD-3CC6-C842-8986-8C80B63CD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6655-9F7A-3845-8D38-DBF3F392D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642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2A2DC-BDFA-1B49-9F03-8519B58DF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5A9FED-77E5-FD47-B897-4DD8D783D4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68FC85-1D2E-F447-A2F8-FF0EDC96F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413C3C-6835-3E44-A087-1855DF3DA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BF40A-434D-A04B-BCB8-1FE82DAF955F}" type="datetimeFigureOut">
              <a:rPr lang="en-US" smtClean="0"/>
              <a:t>6/8/21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4F1F0A-46A7-6C4B-AAE4-881FDA73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65E9D1-12D2-F345-A4CC-55A0FC7EB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6655-9F7A-3845-8D38-DBF3F392D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20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1B0026-A76F-EC4D-ABE9-75DD14BF1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5A303-E242-AB4D-81DC-28DB86016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53862-18FF-2845-B24C-013B119DE0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BF40A-434D-A04B-BCB8-1FE82DAF955F}" type="datetimeFigureOut">
              <a:rPr lang="en-US" smtClean="0"/>
              <a:t>6/8/21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902E0-75E3-414B-813F-C04B8F85C1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07A1C-375C-0141-A823-9C5E3DD8E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66655-9F7A-3845-8D38-DBF3F392D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72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s2010.umontreal.ca/data/PDF/066.pdf" TargetMode="External"/><Relationship Id="rId2" Type="http://schemas.openxmlformats.org/officeDocument/2006/relationships/hyperlink" Target="https://dl.acm.org/citation.cfm?id=307109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hyperlink" Target="mailto:roark6@purdue.edu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oyalsocietypublishing.org/author/Taddeo%2C+Mariarosaria" TargetMode="External"/><Relationship Id="rId2" Type="http://schemas.openxmlformats.org/officeDocument/2006/relationships/hyperlink" Target="https://royalsocietypublishing.org/doi/10.1098/rsta.2016.036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098/rsta.2016.036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Video 4">
            <a:extLst>
              <a:ext uri="{FF2B5EF4-FFF2-40B4-BE49-F238E27FC236}">
                <a16:creationId xmlns:a16="http://schemas.microsoft.com/office/drawing/2014/main" id="{4239B832-F8BA-44D7-A167-885C43743EA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84" r="1" b="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EC66CC-B381-8A4F-A526-5F0593D634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2306439"/>
          </a:xfrm>
          <a:solidFill>
            <a:schemeClr val="tx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 dirty="0">
                <a:solidFill>
                  <a:srgbClr val="FFFFFF"/>
                </a:solidFill>
              </a:rPr>
              <a:t>critical data visualization:</a:t>
            </a:r>
            <a:br>
              <a:rPr lang="en-US" sz="5200" dirty="0">
                <a:solidFill>
                  <a:srgbClr val="FFFFFF"/>
                </a:solidFill>
              </a:rPr>
            </a:br>
            <a:r>
              <a:rPr lang="en-US" sz="5200" dirty="0">
                <a:solidFill>
                  <a:srgbClr val="FFFFFF"/>
                </a:solidFill>
              </a:rPr>
              <a:t>embedding ethics &amp;</a:t>
            </a:r>
            <a:br>
              <a:rPr lang="en-US" sz="5200" dirty="0">
                <a:solidFill>
                  <a:srgbClr val="FFFFFF"/>
                </a:solidFill>
              </a:rPr>
            </a:br>
            <a:r>
              <a:rPr lang="en-US" sz="5200" dirty="0">
                <a:solidFill>
                  <a:srgbClr val="FFFFFF"/>
                </a:solidFill>
              </a:rPr>
              <a:t>privacy by design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AC5FB9-3C5D-544D-B396-E6BF91168A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3429000"/>
            <a:ext cx="10058400" cy="3293076"/>
          </a:xfrm>
          <a:solidFill>
            <a:schemeClr val="tx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endParaRPr lang="en-US" sz="1800" dirty="0">
              <a:solidFill>
                <a:srgbClr val="FFFFFF"/>
              </a:solidFill>
            </a:endParaRPr>
          </a:p>
          <a:p>
            <a:endParaRPr lang="en-US" sz="1800" dirty="0">
              <a:solidFill>
                <a:srgbClr val="FFFFFF"/>
              </a:solidFill>
            </a:endParaRPr>
          </a:p>
          <a:p>
            <a:r>
              <a:rPr lang="en-US" sz="1800" dirty="0">
                <a:solidFill>
                  <a:srgbClr val="FFFFFF"/>
                </a:solidFill>
              </a:rPr>
              <a:t>Kendall Roark, PhD</a:t>
            </a:r>
          </a:p>
          <a:p>
            <a:r>
              <a:rPr lang="en-US" sz="1800" dirty="0">
                <a:solidFill>
                  <a:srgbClr val="FFFFFF"/>
                </a:solidFill>
              </a:rPr>
              <a:t>Assistant Professor of Information Studies and Anthropology (by courtesy) Purdue University</a:t>
            </a:r>
          </a:p>
          <a:p>
            <a:endParaRPr lang="en-US" sz="1800" dirty="0">
              <a:solidFill>
                <a:srgbClr val="FFFFFF"/>
              </a:solidFill>
            </a:endParaRPr>
          </a:p>
          <a:p>
            <a:r>
              <a:rPr lang="en-US" sz="1800" dirty="0">
                <a:solidFill>
                  <a:srgbClr val="FFFFFF"/>
                </a:solidFill>
              </a:rPr>
              <a:t>“Ethics &amp; Privacy in Advanced Research Computing” panel,</a:t>
            </a:r>
          </a:p>
          <a:p>
            <a:r>
              <a:rPr lang="en-US" sz="1800" dirty="0">
                <a:solidFill>
                  <a:srgbClr val="FFFFFF"/>
                </a:solidFill>
              </a:rPr>
              <a:t>ACI-REF Virtual Residency, University of Oklahoma</a:t>
            </a:r>
          </a:p>
          <a:p>
            <a:r>
              <a:rPr lang="en-US" sz="1800" dirty="0">
                <a:solidFill>
                  <a:srgbClr val="FFFFFF"/>
                </a:solidFill>
              </a:rPr>
              <a:t>June 10, 2021</a:t>
            </a:r>
          </a:p>
          <a:p>
            <a:r>
              <a:rPr lang="en-US" sz="1800" dirty="0">
                <a:solidFill>
                  <a:srgbClr val="FFFFFF"/>
                </a:solidFill>
              </a:rPr>
              <a:t>11:45am – 1pm</a:t>
            </a:r>
          </a:p>
          <a:p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35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2AD96-F74F-4E4C-963B-2B234AC93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05F73-0613-6C4C-9750-39A957063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Empathetic Visualization (Hepworth 2017)</a:t>
            </a:r>
          </a:p>
          <a:p>
            <a:r>
              <a:rPr lang="en-US" dirty="0"/>
              <a:t>Creative Data Literacy (</a:t>
            </a:r>
            <a:r>
              <a:rPr lang="en-US" dirty="0" err="1"/>
              <a:t>D’Ignazio</a:t>
            </a:r>
            <a:r>
              <a:rPr lang="en-US" dirty="0"/>
              <a:t> 2017)</a:t>
            </a:r>
          </a:p>
          <a:p>
            <a:r>
              <a:rPr lang="en-US" dirty="0"/>
              <a:t>Speculative Visualization (</a:t>
            </a:r>
            <a:r>
              <a:rPr lang="en-US" dirty="0" err="1"/>
              <a:t>Tanyoung</a:t>
            </a:r>
            <a:r>
              <a:rPr lang="en-US" dirty="0"/>
              <a:t> and DiSalvo 2010)</a:t>
            </a:r>
          </a:p>
          <a:p>
            <a:r>
              <a:rPr lang="en-US" dirty="0"/>
              <a:t>Agonistic Visualization (DiSalvo 2010)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Sources:</a:t>
            </a:r>
          </a:p>
          <a:p>
            <a:r>
              <a:rPr lang="en-US" dirty="0"/>
              <a:t>Hepworth, Katherine. "Big data visualization: promises &amp; pitfalls." </a:t>
            </a:r>
            <a:r>
              <a:rPr lang="en-US" i="1" dirty="0"/>
              <a:t>Communication Design Quarterly Review</a:t>
            </a:r>
            <a:r>
              <a:rPr lang="en-US" dirty="0"/>
              <a:t> 4, no. 4 (2017): 7-19. </a:t>
            </a:r>
            <a:r>
              <a:rPr lang="en-US" u="sng" dirty="0">
                <a:hlinkClick r:id="rId2"/>
              </a:rPr>
              <a:t>https://dl.acm.org/citation.cfm?id=3071090</a:t>
            </a:r>
            <a:endParaRPr lang="en-US" u="sng" dirty="0"/>
          </a:p>
          <a:p>
            <a:r>
              <a:rPr lang="en-US" dirty="0"/>
              <a:t>Catherine </a:t>
            </a:r>
            <a:r>
              <a:rPr lang="en-US" dirty="0" err="1"/>
              <a:t>D’Ignazio</a:t>
            </a:r>
            <a:r>
              <a:rPr lang="en-US" dirty="0"/>
              <a:t>. 2017. Creative Data Literacy: </a:t>
            </a:r>
            <a:r>
              <a:rPr lang="en-US" i="1" dirty="0"/>
              <a:t>Bridging the gap between the data-haves and data-have nots, </a:t>
            </a:r>
            <a:r>
              <a:rPr lang="fr" dirty="0"/>
              <a:t>Information Design Journal 23(1), 6–18. </a:t>
            </a:r>
            <a:r>
              <a:rPr lang="en-US" dirty="0"/>
              <a:t>DOI: 10.1075/idj.23.1.03dig</a:t>
            </a:r>
          </a:p>
          <a:p>
            <a:r>
              <a:rPr lang="en-US" dirty="0"/>
              <a:t>Kim, </a:t>
            </a:r>
            <a:r>
              <a:rPr lang="en-US" dirty="0" err="1"/>
              <a:t>Tanyoung</a:t>
            </a:r>
            <a:r>
              <a:rPr lang="en-US" dirty="0"/>
              <a:t>, and Carl DiSalvo. "Speculative visualization: A new rhetoric for communicating public concerns." In </a:t>
            </a:r>
            <a:r>
              <a:rPr lang="en-US" i="1" dirty="0"/>
              <a:t>Proceedings of the Design Research Society (DRS) international conference design &amp; complexity</a:t>
            </a:r>
            <a:r>
              <a:rPr lang="en-US" dirty="0"/>
              <a:t>. 2010. </a:t>
            </a:r>
            <a:r>
              <a:rPr lang="en-US" u="sng" dirty="0">
                <a:hlinkClick r:id="rId3"/>
              </a:rPr>
              <a:t>http://www.drs2010.umontreal.ca/data/PDF/066.pdf</a:t>
            </a:r>
            <a:endParaRPr lang="en-US" u="sng" dirty="0"/>
          </a:p>
          <a:p>
            <a:r>
              <a:rPr lang="en-US" dirty="0"/>
              <a:t>DiSalvo, Carl. "Design, democracy and agonistic pluralism." (2010).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617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ideo 4">
            <a:extLst>
              <a:ext uri="{FF2B5EF4-FFF2-40B4-BE49-F238E27FC236}">
                <a16:creationId xmlns:a16="http://schemas.microsoft.com/office/drawing/2014/main" id="{4239B832-F8BA-44D7-A167-885C43743EA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84" r="1" b="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0FAC5FB9-3C5D-544D-B396-E6BF91168A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3429000"/>
            <a:ext cx="10058400" cy="3293076"/>
          </a:xfrm>
          <a:solidFill>
            <a:schemeClr val="tx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n-US" sz="1800" dirty="0">
              <a:solidFill>
                <a:srgbClr val="FFFFFF"/>
              </a:solidFill>
            </a:endParaRPr>
          </a:p>
          <a:p>
            <a:endParaRPr lang="en-US" sz="1800" dirty="0">
              <a:solidFill>
                <a:srgbClr val="FFFFFF"/>
              </a:solidFill>
            </a:endParaRPr>
          </a:p>
          <a:p>
            <a:r>
              <a:rPr lang="en-US" sz="1800" dirty="0">
                <a:solidFill>
                  <a:srgbClr val="FFFFFF"/>
                </a:solidFill>
              </a:rPr>
              <a:t>Kendall Roark, PhD</a:t>
            </a:r>
          </a:p>
          <a:p>
            <a:r>
              <a:rPr lang="en-US" sz="1800" dirty="0">
                <a:solidFill>
                  <a:srgbClr val="FFFFFF"/>
                </a:solidFill>
              </a:rPr>
              <a:t>Assistant Professor of Information Studies and Anthropology (by courtesy) Purdue University</a:t>
            </a:r>
          </a:p>
          <a:p>
            <a:endParaRPr lang="en-US" sz="1800" dirty="0">
              <a:solidFill>
                <a:srgbClr val="FFFFFF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roark6@purdue.edu</a:t>
            </a:r>
            <a:endParaRPr lang="en-US" sz="18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D691917-0838-8D48-94E8-57196BD458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3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ideo 4">
            <a:extLst>
              <a:ext uri="{FF2B5EF4-FFF2-40B4-BE49-F238E27FC236}">
                <a16:creationId xmlns:a16="http://schemas.microsoft.com/office/drawing/2014/main" id="{4239B832-F8BA-44D7-A167-885C43743EA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84" r="1" b="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EC66CC-B381-8A4F-A526-5F0593D634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918" y="1044146"/>
            <a:ext cx="10058400" cy="4213654"/>
          </a:xfrm>
          <a:solidFill>
            <a:schemeClr val="tx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400" i="1" dirty="0">
                <a:solidFill>
                  <a:schemeClr val="bg1">
                    <a:lumMod val="95000"/>
                  </a:schemeClr>
                </a:solidFill>
              </a:rPr>
              <a:t>There is a need for new ethical frameworks that engage emerging socio-technical issues related to the rise of data science.</a:t>
            </a:r>
            <a:br>
              <a:rPr lang="en-US" sz="5400" i="1" dirty="0">
                <a:solidFill>
                  <a:schemeClr val="bg1">
                    <a:lumMod val="95000"/>
                  </a:schemeClr>
                </a:solidFill>
              </a:rPr>
            </a:br>
            <a:endParaRPr lang="en-US" sz="5400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75056637-F04D-9143-91A8-23D85E8886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34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Big Data &amp; Algorithm Ethics</a:t>
            </a:r>
            <a:endParaRPr dirty="0"/>
          </a:p>
        </p:txBody>
      </p:sp>
      <p:sp>
        <p:nvSpPr>
          <p:cNvPr id="133" name="Google Shape;133;p18"/>
          <p:cNvSpPr txBox="1">
            <a:spLocks noGrp="1"/>
          </p:cNvSpPr>
          <p:nvPr>
            <p:ph idx="1"/>
          </p:nvPr>
        </p:nvSpPr>
        <p:spPr>
          <a:xfrm>
            <a:off x="838200" y="2286000"/>
            <a:ext cx="4576763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Transparency</a:t>
            </a:r>
            <a:endParaRPr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Fairness</a:t>
            </a:r>
            <a:endParaRPr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Accountability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Participatory</a:t>
            </a:r>
            <a:endParaRPr/>
          </a:p>
          <a:p>
            <a:pPr marL="685800" marR="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Democratic</a:t>
            </a:r>
            <a:endParaRPr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Justice</a:t>
            </a:r>
            <a:endParaRPr/>
          </a:p>
          <a:p>
            <a:pPr marL="685800" marR="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952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8"/>
          <p:cNvSpPr txBox="1"/>
          <p:nvPr/>
        </p:nvSpPr>
        <p:spPr>
          <a:xfrm>
            <a:off x="7436068" y="2669628"/>
            <a:ext cx="4755932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42"/>
              <a:buFont typeface="Source Sans Pro"/>
              <a:buNone/>
            </a:pPr>
            <a:r>
              <a:rPr lang="en-US" sz="1942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“Disparate Impact”</a:t>
            </a:r>
            <a:endParaRPr/>
          </a:p>
          <a:p>
            <a:pPr marL="0" marR="0" lvl="0" indent="0" algn="l" rtl="0">
              <a:lnSpc>
                <a:spcPct val="8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942"/>
              <a:buFont typeface="Source Sans Pro"/>
              <a:buNone/>
            </a:pPr>
            <a:r>
              <a:rPr lang="en-US" sz="1942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”Ethical Harm”</a:t>
            </a:r>
            <a:endParaRPr/>
          </a:p>
          <a:p>
            <a:pPr marL="0" marR="0" lvl="0" indent="0" algn="l" rtl="0">
              <a:lnSpc>
                <a:spcPct val="8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942"/>
              <a:buFont typeface="Source Sans Pro"/>
              <a:buNone/>
            </a:pPr>
            <a:r>
              <a:rPr lang="en-US" sz="1942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“Informed Refusal”</a:t>
            </a:r>
            <a:endParaRPr/>
          </a:p>
          <a:p>
            <a:pPr marL="0" marR="0" lvl="0" indent="0" algn="l" rtl="0">
              <a:lnSpc>
                <a:spcPct val="8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942"/>
              <a:buFont typeface="Source Sans Pro"/>
              <a:buNone/>
            </a:pPr>
            <a:r>
              <a:rPr lang="en-US" sz="1942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“Right to Explanation” </a:t>
            </a:r>
            <a:endParaRPr/>
          </a:p>
          <a:p>
            <a:pPr marL="0" marR="0" lvl="0" indent="0" algn="l" rtl="0">
              <a:lnSpc>
                <a:spcPct val="8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942"/>
              <a:buFont typeface="Source Sans Pro"/>
              <a:buNone/>
            </a:pPr>
            <a:r>
              <a:rPr lang="en-US" sz="1942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	(EU algorithmic decision-making)</a:t>
            </a:r>
            <a:endParaRPr/>
          </a:p>
          <a:p>
            <a:pPr marL="0" marR="0" lvl="0" indent="0" algn="l" rtl="0">
              <a:lnSpc>
                <a:spcPct val="8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942"/>
              <a:buFont typeface="Source Sans Pro"/>
              <a:buNone/>
            </a:pPr>
            <a:r>
              <a:rPr lang="en-US" sz="1942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“Right to be Forgotten” (EU, google case)</a:t>
            </a:r>
            <a:endParaRPr/>
          </a:p>
          <a:p>
            <a:pPr marL="0" marR="0" lvl="0" indent="0" algn="l" rtl="0">
              <a:lnSpc>
                <a:spcPct val="8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942"/>
              <a:buFont typeface="Source Sans Pro"/>
              <a:buNone/>
            </a:pPr>
            <a:r>
              <a:rPr lang="en-US" sz="1942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/>
          </a:p>
          <a:p>
            <a:pPr marL="0" marR="0" lvl="0" indent="0" algn="l" rtl="0">
              <a:lnSpc>
                <a:spcPct val="8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942"/>
              <a:buFont typeface="Source Sans Pro"/>
              <a:buNone/>
            </a:pPr>
            <a:r>
              <a:rPr lang="en-US" sz="1942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Intervention</a:t>
            </a:r>
            <a:endParaRPr/>
          </a:p>
          <a:p>
            <a:pPr marL="0" marR="0" lvl="0" indent="0" algn="l" rtl="0">
              <a:lnSpc>
                <a:spcPct val="8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942"/>
              <a:buFont typeface="Source Sans Pro"/>
              <a:buNone/>
            </a:pPr>
            <a:r>
              <a:rPr lang="en-US" sz="1942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Redress</a:t>
            </a:r>
            <a:endParaRPr/>
          </a:p>
          <a:p>
            <a:pPr marL="0" marR="0" lvl="0" indent="0" algn="l" rtl="0">
              <a:lnSpc>
                <a:spcPct val="8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942"/>
              <a:buFont typeface="Source Sans Pro"/>
              <a:buNone/>
            </a:pPr>
            <a:endParaRPr sz="1942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4048" marR="0" lvl="0" indent="-260730" algn="l" rtl="0">
              <a:lnSpc>
                <a:spcPct val="8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942"/>
              <a:buFont typeface="Source Sans Pro"/>
              <a:buNone/>
            </a:pPr>
            <a:endParaRPr sz="1942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8"/>
          <p:cNvSpPr/>
          <p:nvPr/>
        </p:nvSpPr>
        <p:spPr>
          <a:xfrm>
            <a:off x="5819118" y="4076700"/>
            <a:ext cx="1345324" cy="76725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4501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F8E7F-6B76-B04A-960F-3B8E644E7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 b="1"/>
              <a:t>Data Ethics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985D9-A4E3-7C41-91A4-2EE89651F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/>
              <a:t>Floridi</a:t>
            </a:r>
            <a:r>
              <a:rPr lang="en-US" sz="2000" dirty="0"/>
              <a:t> and Taddeo (2016: pg. 1 &amp;3) argue that data science provides both “huge opportunities” as well as “signiﬁcant ethical challenges” surrounding: </a:t>
            </a:r>
          </a:p>
          <a:p>
            <a:pPr marL="0" indent="0">
              <a:buNone/>
            </a:pPr>
            <a:endParaRPr lang="en-US" sz="2000" dirty="0"/>
          </a:p>
          <a:p>
            <a:pPr lvl="2"/>
            <a:r>
              <a:rPr lang="en-US" dirty="0"/>
              <a:t>Big Data collection and use (data ethics), </a:t>
            </a:r>
          </a:p>
          <a:p>
            <a:pPr lvl="2"/>
            <a:r>
              <a:rPr lang="en-US" dirty="0"/>
              <a:t>complexity and autonomy of algorithms (ethics of algorithms), </a:t>
            </a:r>
          </a:p>
          <a:p>
            <a:pPr lvl="2"/>
            <a:r>
              <a:rPr lang="en-US" dirty="0"/>
              <a:t>and the responsibilities and liabilities of those in charge of data processes, strategies and policies (ethics of practices, including professional ethics).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2F6AC6-1799-4344-9CBD-7448D023FDA7}"/>
              </a:ext>
            </a:extLst>
          </p:cNvPr>
          <p:cNvSpPr txBox="1"/>
          <p:nvPr/>
        </p:nvSpPr>
        <p:spPr>
          <a:xfrm>
            <a:off x="1013254" y="5597611"/>
            <a:ext cx="103901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</a:t>
            </a:r>
          </a:p>
          <a:p>
            <a:r>
              <a:rPr lang="en-US" dirty="0">
                <a:hlinkClick r:id="rId2" tooltip="Luciano Floridi"/>
              </a:rPr>
              <a:t>Floridi</a:t>
            </a:r>
            <a:r>
              <a:rPr lang="en-US" dirty="0"/>
              <a:t>, Luciano and </a:t>
            </a:r>
            <a:r>
              <a:rPr lang="en-US" dirty="0">
                <a:hlinkClick r:id="rId3" tooltip="Taddeo Mariarosaria"/>
              </a:rPr>
              <a:t>Taddeo Mariarosaria</a:t>
            </a:r>
            <a:endParaRPr lang="en-US" dirty="0"/>
          </a:p>
          <a:p>
            <a:r>
              <a:rPr lang="en-US" dirty="0"/>
              <a:t>2016What is data ethics? Phil. Trans. R. Soc. A.3742016036020160360</a:t>
            </a:r>
            <a:r>
              <a:rPr lang="en-US" dirty="0">
                <a:hlinkClick r:id="rId4"/>
              </a:rPr>
              <a:t>http://doi.org/10.1098/rsta.2016.0360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1074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A98EC-608B-C54D-976B-46A6394F3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987" y="1111180"/>
            <a:ext cx="6586491" cy="1026539"/>
          </a:xfrm>
        </p:spPr>
        <p:txBody>
          <a:bodyPr vert="horz" lIns="91440" tIns="45720" rIns="91440" bIns="45720" rtlCol="0" anchor="ctr">
            <a:noAutofit/>
          </a:bodyPr>
          <a:lstStyle/>
          <a:p>
            <a:br>
              <a:rPr lang="en-US" sz="4000" b="1" dirty="0"/>
            </a:br>
            <a:r>
              <a:rPr lang="en-US" sz="4000" b="1" dirty="0"/>
              <a:t>Ethical and Collaborative Visualization Design </a:t>
            </a:r>
            <a:br>
              <a:rPr lang="en-US" sz="4000" b="1" dirty="0"/>
            </a:br>
            <a:br>
              <a:rPr lang="en-US" sz="4000" b="1" dirty="0"/>
            </a:br>
            <a:br>
              <a:rPr lang="en-US" sz="4000" b="1" dirty="0"/>
            </a:br>
            <a:endParaRPr lang="en-US" sz="40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1C02E4-81EA-3F48-A4E9-86547D5F1C3E}"/>
              </a:ext>
            </a:extLst>
          </p:cNvPr>
          <p:cNvSpPr txBox="1"/>
          <p:nvPr/>
        </p:nvSpPr>
        <p:spPr>
          <a:xfrm>
            <a:off x="7687158" y="3946745"/>
            <a:ext cx="4037271" cy="276998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en-US" sz="1400" dirty="0"/>
          </a:p>
          <a:p>
            <a:pPr>
              <a:spcAft>
                <a:spcPts val="600"/>
              </a:spcAft>
            </a:pPr>
            <a:r>
              <a:rPr lang="en-US" sz="1400" dirty="0"/>
              <a:t>Source:</a:t>
            </a:r>
          </a:p>
          <a:p>
            <a:pPr>
              <a:spcAft>
                <a:spcPts val="600"/>
              </a:spcAft>
            </a:pPr>
            <a:r>
              <a:rPr lang="en-US" sz="1400" dirty="0" err="1"/>
              <a:t>Ehmel</a:t>
            </a:r>
            <a:r>
              <a:rPr lang="en-US" sz="1400" dirty="0"/>
              <a:t>, F., V. </a:t>
            </a:r>
            <a:r>
              <a:rPr lang="en-US" sz="1400" dirty="0" err="1"/>
              <a:t>Brüggemann</a:t>
            </a:r>
            <a:r>
              <a:rPr lang="en-US" sz="1400" dirty="0"/>
              <a:t>, and M. </a:t>
            </a:r>
            <a:r>
              <a:rPr lang="en-US" sz="1400" dirty="0" err="1"/>
              <a:t>Dörk</a:t>
            </a:r>
            <a:r>
              <a:rPr lang="en-US" sz="1400" dirty="0"/>
              <a:t>. "Topography of Violence: Considerations for Ethical and Collaborative Visualization Design”, </a:t>
            </a:r>
            <a:r>
              <a:rPr lang="en-US" sz="1400" dirty="0" err="1"/>
              <a:t>Eurographics</a:t>
            </a:r>
            <a:r>
              <a:rPr lang="en-US" sz="1400" dirty="0"/>
              <a:t> Conference on Visualization (</a:t>
            </a:r>
            <a:r>
              <a:rPr lang="en-US" sz="1400" dirty="0" err="1"/>
              <a:t>EuroVis</a:t>
            </a:r>
            <a:r>
              <a:rPr lang="en-US" sz="1400" dirty="0"/>
              <a:t>) 2021R. Borgo, G. E. </a:t>
            </a:r>
            <a:r>
              <a:rPr lang="en-US" sz="1400" dirty="0" err="1"/>
              <a:t>Marai</a:t>
            </a:r>
            <a:r>
              <a:rPr lang="en-US" sz="1400" dirty="0"/>
              <a:t>, and T. von </a:t>
            </a:r>
            <a:r>
              <a:rPr lang="en-US" sz="1400" dirty="0" err="1"/>
              <a:t>Landesberger</a:t>
            </a:r>
            <a:r>
              <a:rPr lang="en-US" sz="1400" dirty="0"/>
              <a:t>. Computer Graphics Forum. The </a:t>
            </a:r>
            <a:r>
              <a:rPr lang="en-US" sz="1400" dirty="0" err="1"/>
              <a:t>Eurgraphics</a:t>
            </a:r>
            <a:r>
              <a:rPr lang="en-US" sz="1400" dirty="0"/>
              <a:t> Association. Volume 40(2021),Number 3</a:t>
            </a:r>
          </a:p>
          <a:p>
            <a:pPr>
              <a:spcAft>
                <a:spcPts val="600"/>
              </a:spcAft>
            </a:pPr>
            <a:endParaRPr lang="en-US" sz="1400" dirty="0"/>
          </a:p>
          <a:p>
            <a:pPr>
              <a:spcAft>
                <a:spcPts val="600"/>
              </a:spcAft>
            </a:pPr>
            <a:endParaRPr lang="en-US" sz="1400" dirty="0"/>
          </a:p>
        </p:txBody>
      </p:sp>
      <p:sp>
        <p:nvSpPr>
          <p:cNvPr id="33" name="Rectangle 25">
            <a:extLst>
              <a:ext uri="{FF2B5EF4-FFF2-40B4-BE49-F238E27FC236}">
                <a16:creationId xmlns:a16="http://schemas.microsoft.com/office/drawing/2014/main" id="{7269EBCC-2006-4BB1-87B8-1E132C787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1" y="0"/>
            <a:ext cx="12612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D3A46431-C383-4ECC-9BE2-16BCE8F8C0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1961555"/>
              </p:ext>
            </p:extLst>
          </p:nvPr>
        </p:nvGraphicFramePr>
        <p:xfrm>
          <a:off x="467571" y="2226884"/>
          <a:ext cx="6586489" cy="3785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47979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89" name="Group 83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59AE663-AF7E-0B48-865B-C5D48EBF9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US" sz="3600" i="1" dirty="0">
                <a:solidFill>
                  <a:schemeClr val="tx2"/>
                </a:solidFill>
              </a:rPr>
              <a:t>Question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75" name="Content Placeholder 2">
            <a:extLst>
              <a:ext uri="{FF2B5EF4-FFF2-40B4-BE49-F238E27FC236}">
                <a16:creationId xmlns:a16="http://schemas.microsoft.com/office/drawing/2014/main" id="{BD37874E-60D2-434D-B046-72DD0F6B3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4000" b="1" i="1" dirty="0">
              <a:solidFill>
                <a:schemeClr val="tx2"/>
              </a:solidFill>
              <a:cs typeface="DecoType Naskh" pitchFamily="2" charset="-78"/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chemeClr val="tx2"/>
                </a:solidFill>
                <a:cs typeface="DecoType Naskh" pitchFamily="2" charset="-78"/>
              </a:rPr>
              <a:t>What are the implications of utilizing data collected via unethical / extractive data collection practices?</a:t>
            </a:r>
          </a:p>
        </p:txBody>
      </p:sp>
    </p:spTree>
    <p:extLst>
      <p:ext uri="{BB962C8B-B14F-4D97-AF65-F5344CB8AC3E}">
        <p14:creationId xmlns:p14="http://schemas.microsoft.com/office/powerpoint/2010/main" val="3740122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7">
            <a:extLst>
              <a:ext uri="{FF2B5EF4-FFF2-40B4-BE49-F238E27FC236}">
                <a16:creationId xmlns:a16="http://schemas.microsoft.com/office/drawing/2014/main" id="{E2A30EDA-E8F5-4D4B-AECB-2E6BC97621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19" r="-3" b="-3"/>
          <a:stretch/>
        </p:blipFill>
        <p:spPr>
          <a:xfrm>
            <a:off x="20" y="10"/>
            <a:ext cx="6204384" cy="5114534"/>
          </a:xfrm>
          <a:custGeom>
            <a:avLst/>
            <a:gdLst/>
            <a:ahLst/>
            <a:cxnLst/>
            <a:rect l="l" t="t" r="r" b="b"/>
            <a:pathLst>
              <a:path w="6204404" h="5114544">
                <a:moveTo>
                  <a:pt x="5659431" y="0"/>
                </a:moveTo>
                <a:lnTo>
                  <a:pt x="6157098" y="0"/>
                </a:lnTo>
                <a:lnTo>
                  <a:pt x="6181355" y="190991"/>
                </a:lnTo>
                <a:cubicBezTo>
                  <a:pt x="6196596" y="341154"/>
                  <a:pt x="6204404" y="493515"/>
                  <a:pt x="6204404" y="647700"/>
                </a:cubicBezTo>
                <a:cubicBezTo>
                  <a:pt x="6204404" y="3114670"/>
                  <a:pt x="4205578" y="5114544"/>
                  <a:pt x="1739900" y="5114544"/>
                </a:cubicBezTo>
                <a:cubicBezTo>
                  <a:pt x="1123481" y="5114544"/>
                  <a:pt x="536240" y="4989552"/>
                  <a:pt x="2114" y="4763518"/>
                </a:cubicBezTo>
                <a:lnTo>
                  <a:pt x="0" y="4762561"/>
                </a:lnTo>
                <a:lnTo>
                  <a:pt x="0" y="4226363"/>
                </a:lnTo>
                <a:lnTo>
                  <a:pt x="15791" y="4234455"/>
                </a:lnTo>
                <a:cubicBezTo>
                  <a:pt x="537360" y="4485921"/>
                  <a:pt x="1122182" y="4626842"/>
                  <a:pt x="1739899" y="4626842"/>
                </a:cubicBezTo>
                <a:cubicBezTo>
                  <a:pt x="3936226" y="4626842"/>
                  <a:pt x="5716700" y="2845319"/>
                  <a:pt x="5716700" y="647700"/>
                </a:cubicBezTo>
                <a:cubicBezTo>
                  <a:pt x="5716700" y="510349"/>
                  <a:pt x="5709745" y="374623"/>
                  <a:pt x="5696169" y="240856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0E6CB0-FB44-8F44-9DCD-7A49667FD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4" y="327026"/>
            <a:ext cx="4164011" cy="26114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/>
              <a:t>Data and Visualization Provenance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A4F084-0331-D646-BB15-6C435C8B4A5A}"/>
              </a:ext>
            </a:extLst>
          </p:cNvPr>
          <p:cNvSpPr txBox="1"/>
          <p:nvPr/>
        </p:nvSpPr>
        <p:spPr>
          <a:xfrm>
            <a:off x="838201" y="5029200"/>
            <a:ext cx="105156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en-US" sz="1100"/>
          </a:p>
          <a:p>
            <a:pPr>
              <a:spcAft>
                <a:spcPts val="600"/>
              </a:spcAft>
            </a:pPr>
            <a:r>
              <a:rPr lang="en-US" sz="1100"/>
              <a:t>Sources:</a:t>
            </a:r>
          </a:p>
          <a:p>
            <a:pPr>
              <a:spcAft>
                <a:spcPts val="600"/>
              </a:spcAft>
            </a:pPr>
            <a:endParaRPr lang="en-US" sz="110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B25527DC-8EDC-406E-A927-C64C742DAE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0550190"/>
              </p:ext>
            </p:extLst>
          </p:nvPr>
        </p:nvGraphicFramePr>
        <p:xfrm>
          <a:off x="6381750" y="2119313"/>
          <a:ext cx="5329236" cy="4057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92193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1D06A-3D1A-D14B-B05C-349FD18DE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>
            <a:normAutofit/>
          </a:bodyPr>
          <a:lstStyle/>
          <a:p>
            <a:r>
              <a:rPr lang="en-US" sz="5400"/>
              <a:t>GeoPrivacy and Spatial Confidentiality</a:t>
            </a:r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9AEFC439-B232-49B1-81E4-A5A2CC76C1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00" r="28879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E33A2D8A-F9FD-42F0-8186-853163503A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2731774"/>
              </p:ext>
            </p:extLst>
          </p:nvPr>
        </p:nvGraphicFramePr>
        <p:xfrm>
          <a:off x="4965431" y="2438400"/>
          <a:ext cx="6586489" cy="3785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06927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85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59AE663-AF7E-0B48-865B-C5D48EBF9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90" y="1166932"/>
            <a:ext cx="3582073" cy="4279709"/>
          </a:xfrm>
        </p:spPr>
        <p:txBody>
          <a:bodyPr anchor="ctr">
            <a:normAutofit/>
          </a:bodyPr>
          <a:lstStyle/>
          <a:p>
            <a:r>
              <a:rPr lang="en-US" sz="4100" i="1" dirty="0">
                <a:solidFill>
                  <a:schemeClr val="bg1"/>
                </a:solidFill>
              </a:rPr>
              <a:t>Privacy and confidentiality </a:t>
            </a:r>
            <a:br>
              <a:rPr lang="en-US" sz="4100" i="1" dirty="0">
                <a:solidFill>
                  <a:schemeClr val="bg1"/>
                </a:solidFill>
              </a:rPr>
            </a:br>
            <a:r>
              <a:rPr lang="en-US" sz="4100" i="1" dirty="0">
                <a:solidFill>
                  <a:schemeClr val="bg1"/>
                </a:solidFill>
              </a:rPr>
              <a:t>preserving techniques for </a:t>
            </a:r>
            <a:br>
              <a:rPr lang="en-US" sz="4100" i="1" dirty="0">
                <a:solidFill>
                  <a:schemeClr val="bg1"/>
                </a:solidFill>
              </a:rPr>
            </a:br>
            <a:r>
              <a:rPr lang="en-US" sz="4100" i="1" dirty="0">
                <a:solidFill>
                  <a:schemeClr val="bg1"/>
                </a:solidFill>
              </a:rPr>
              <a:t>geospatial data </a:t>
            </a:r>
            <a:br>
              <a:rPr lang="en-US" sz="4100" i="1" dirty="0">
                <a:solidFill>
                  <a:schemeClr val="bg1"/>
                </a:solidFill>
              </a:rPr>
            </a:br>
            <a:endParaRPr lang="en-US" sz="4100" dirty="0">
              <a:solidFill>
                <a:schemeClr val="bg1"/>
              </a:solidFill>
            </a:endParaRPr>
          </a:p>
        </p:txBody>
      </p:sp>
      <p:sp>
        <p:nvSpPr>
          <p:cNvPr id="75" name="Content Placeholder 2">
            <a:extLst>
              <a:ext uri="{FF2B5EF4-FFF2-40B4-BE49-F238E27FC236}">
                <a16:creationId xmlns:a16="http://schemas.microsoft.com/office/drawing/2014/main" id="{BD37874E-60D2-434D-B046-72DD0F6B3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864" y="1166933"/>
            <a:ext cx="5716988" cy="4279709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endParaRPr lang="en-US" sz="3600" i="1" dirty="0">
              <a:cs typeface="DecoType Naskh" pitchFamily="2" charset="-78"/>
            </a:endParaRPr>
          </a:p>
          <a:p>
            <a:pPr marL="0" indent="0">
              <a:buNone/>
            </a:pPr>
            <a:r>
              <a:rPr lang="en-US" sz="3600" dirty="0">
                <a:cs typeface="DecoType Naskh" pitchFamily="2" charset="-78"/>
              </a:rPr>
              <a:t>How can we preserve confidentiality of a person or location while still being transparent about research process as possible?</a:t>
            </a:r>
            <a:br>
              <a:rPr lang="en-US" sz="3600" dirty="0">
                <a:cs typeface="DecoType Naskh" pitchFamily="2" charset="-78"/>
              </a:rPr>
            </a:br>
            <a:endParaRPr lang="en-US" sz="3600" dirty="0">
              <a:cs typeface="DecoType Naskh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87661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2941</TotalTime>
  <Words>1623</Words>
  <Application>Microsoft Macintosh PowerPoint</Application>
  <PresentationFormat>Widescreen</PresentationFormat>
  <Paragraphs>100</Paragraphs>
  <Slides>11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Source Sans Pro</vt:lpstr>
      <vt:lpstr>Office Theme</vt:lpstr>
      <vt:lpstr>critical data visualization: embedding ethics &amp; privacy by design</vt:lpstr>
      <vt:lpstr>There is a need for new ethical frameworks that engage emerging socio-technical issues related to the rise of data science. </vt:lpstr>
      <vt:lpstr>Big Data &amp; Algorithm Ethics</vt:lpstr>
      <vt:lpstr>Data Ethics</vt:lpstr>
      <vt:lpstr> Ethical and Collaborative Visualization Design    </vt:lpstr>
      <vt:lpstr>Question</vt:lpstr>
      <vt:lpstr>Data and Visualization Provenance</vt:lpstr>
      <vt:lpstr>GeoPrivacy and Spatial Confidentiality</vt:lpstr>
      <vt:lpstr>Privacy and confidentiality  preserving techniques for  geospatial data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Roark, Kendall L</dc:creator>
  <cp:lastModifiedBy>Roark, Kendall L</cp:lastModifiedBy>
  <cp:revision>26</cp:revision>
  <dcterms:created xsi:type="dcterms:W3CDTF">2021-06-08T14:33:58Z</dcterms:created>
  <dcterms:modified xsi:type="dcterms:W3CDTF">2021-06-10T15:35:09Z</dcterms:modified>
</cp:coreProperties>
</file>