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  <p:sldMasterId id="2147483671" r:id="rId5"/>
    <p:sldMasterId id="2147483676" r:id="rId6"/>
  </p:sldMasterIdLst>
  <p:notesMasterIdLst>
    <p:notesMasterId r:id="rId10"/>
  </p:notesMasterIdLst>
  <p:handoutMasterIdLst>
    <p:handoutMasterId r:id="rId11"/>
  </p:handoutMasterIdLst>
  <p:sldIdLst>
    <p:sldId id="725" r:id="rId7"/>
    <p:sldId id="404" r:id="rId8"/>
    <p:sldId id="1978" r:id="rId9"/>
  </p:sldIdLst>
  <p:sldSz cx="12192000" cy="6858000"/>
  <p:notesSz cx="6858000" cy="266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 userDrawn="1">
          <p15:clr>
            <a:srgbClr val="A4A3A4"/>
          </p15:clr>
        </p15:guide>
        <p15:guide id="2" pos="293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hiraju, raghu" initials="Mr" lastIdx="9" clrIdx="0"/>
  <p:cmAuthor id="2" name="McGuire, Jenna M." initials="MJM" lastIdx="5" clrIdx="1"/>
  <p:cmAuthor id="3" name="jenny grabmeier" initials="jg" lastIdx="3" clrIdx="2"/>
  <p:cmAuthor id="4" name="Smith, Cathie" initials="SC" lastIdx="1" clrIdx="3">
    <p:extLst>
      <p:ext uri="{19B8F6BF-5375-455C-9EA6-DF929625EA0E}">
        <p15:presenceInfo xmlns:p15="http://schemas.microsoft.com/office/powerpoint/2012/main" userId="S::smith.4420@osu.edu::099394ea-f8f3-4fc5-bd12-06adb07314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2222"/>
    <a:srgbClr val="ED1D1E"/>
    <a:srgbClr val="7AE6BA"/>
    <a:srgbClr val="2E4E4A"/>
    <a:srgbClr val="970100"/>
    <a:srgbClr val="2CF2EF"/>
    <a:srgbClr val="23BFBC"/>
    <a:srgbClr val="BB0000"/>
    <a:srgbClr val="B40000"/>
    <a:srgbClr val="AB0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4" autoAdjust="0"/>
    <p:restoredTop sz="85170" autoAdjust="0"/>
  </p:normalViewPr>
  <p:slideViewPr>
    <p:cSldViewPr>
      <p:cViewPr varScale="1">
        <p:scale>
          <a:sx n="108" d="100"/>
          <a:sy n="108" d="100"/>
        </p:scale>
        <p:origin x="109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018" y="-72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4" cy="351155"/>
          </a:xfrm>
          <a:prstGeom prst="rect">
            <a:avLst/>
          </a:prstGeom>
        </p:spPr>
        <p:txBody>
          <a:bodyPr vert="horz" lIns="93297" tIns="46648" rIns="93297" bIns="4664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2" y="0"/>
            <a:ext cx="4033944" cy="351155"/>
          </a:xfrm>
          <a:prstGeom prst="rect">
            <a:avLst/>
          </a:prstGeom>
        </p:spPr>
        <p:txBody>
          <a:bodyPr vert="horz" lIns="93297" tIns="46648" rIns="93297" bIns="46648" rtlCol="0"/>
          <a:lstStyle>
            <a:lvl1pPr algn="r">
              <a:defRPr sz="1200"/>
            </a:lvl1pPr>
          </a:lstStyle>
          <a:p>
            <a:fld id="{50B7D692-8DF8-4D48-B4CA-58779358104A}" type="datetimeFigureOut">
              <a:rPr lang="en-US" smtClean="0"/>
              <a:t>6/8/21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7"/>
            <a:ext cx="4033944" cy="351155"/>
          </a:xfrm>
          <a:prstGeom prst="rect">
            <a:avLst/>
          </a:prstGeom>
        </p:spPr>
        <p:txBody>
          <a:bodyPr vert="horz" lIns="93297" tIns="46648" rIns="93297" bIns="4664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2" y="6670727"/>
            <a:ext cx="4033944" cy="351155"/>
          </a:xfrm>
          <a:prstGeom prst="rect">
            <a:avLst/>
          </a:prstGeom>
        </p:spPr>
        <p:txBody>
          <a:bodyPr vert="horz" lIns="93297" tIns="46648" rIns="93297" bIns="46648" rtlCol="0" anchor="b"/>
          <a:lstStyle>
            <a:lvl1pPr algn="r">
              <a:defRPr sz="1200"/>
            </a:lvl1pPr>
          </a:lstStyle>
          <a:p>
            <a:fld id="{077C4424-CB73-4692-B461-C10276C1AA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1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4" cy="351155"/>
          </a:xfrm>
          <a:prstGeom prst="rect">
            <a:avLst/>
          </a:prstGeom>
        </p:spPr>
        <p:txBody>
          <a:bodyPr vert="horz" lIns="93297" tIns="46648" rIns="93297" bIns="4664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2" y="0"/>
            <a:ext cx="4033944" cy="351155"/>
          </a:xfrm>
          <a:prstGeom prst="rect">
            <a:avLst/>
          </a:prstGeom>
        </p:spPr>
        <p:txBody>
          <a:bodyPr vert="horz" lIns="93297" tIns="46648" rIns="93297" bIns="46648" rtlCol="0"/>
          <a:lstStyle>
            <a:lvl1pPr algn="r">
              <a:defRPr sz="1200"/>
            </a:lvl1pPr>
          </a:lstStyle>
          <a:p>
            <a:fld id="{76914AD8-A05F-4CCB-9E61-A264859CBF90}" type="datetimeFigureOut">
              <a:rPr lang="en-US" smtClean="0"/>
              <a:t>6/8/21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527050"/>
            <a:ext cx="46799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97" tIns="46648" rIns="93297" bIns="4664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1" y="3335973"/>
            <a:ext cx="7447280" cy="3160395"/>
          </a:xfrm>
          <a:prstGeom prst="rect">
            <a:avLst/>
          </a:prstGeom>
        </p:spPr>
        <p:txBody>
          <a:bodyPr vert="horz" lIns="93297" tIns="46648" rIns="93297" bIns="4664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727"/>
            <a:ext cx="4033944" cy="351155"/>
          </a:xfrm>
          <a:prstGeom prst="rect">
            <a:avLst/>
          </a:prstGeom>
        </p:spPr>
        <p:txBody>
          <a:bodyPr vert="horz" lIns="93297" tIns="46648" rIns="93297" bIns="4664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2" y="6670727"/>
            <a:ext cx="4033944" cy="351155"/>
          </a:xfrm>
          <a:prstGeom prst="rect">
            <a:avLst/>
          </a:prstGeom>
        </p:spPr>
        <p:txBody>
          <a:bodyPr vert="horz" lIns="93297" tIns="46648" rIns="93297" bIns="46648" rtlCol="0" anchor="b"/>
          <a:lstStyle>
            <a:lvl1pPr algn="r">
              <a:defRPr sz="1200"/>
            </a:lvl1pPr>
          </a:lstStyle>
          <a:p>
            <a:fld id="{06B11EA2-FC59-4AA7-9712-4B06F7CF70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9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A6C22-BED9-4549-8D9F-6C4810ABE76F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25" y="712788"/>
            <a:ext cx="6330950" cy="35623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697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11EA2-FC59-4AA7-9712-4B06F7CF70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921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36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83" y="186645"/>
            <a:ext cx="11769688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283" y="1828801"/>
            <a:ext cx="10113435" cy="205740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039283" y="3991816"/>
            <a:ext cx="10113435" cy="205740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101071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83" y="186645"/>
            <a:ext cx="11769688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1271" y="1828801"/>
            <a:ext cx="4876800" cy="205740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281271" y="3991816"/>
            <a:ext cx="4876800" cy="205740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1039283" y="1828800"/>
            <a:ext cx="4876800" cy="421957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835602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83" y="186645"/>
            <a:ext cx="11769688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8018" y="6288744"/>
            <a:ext cx="2516716" cy="365125"/>
          </a:xfrm>
          <a:prstGeom prst="rect">
            <a:avLst/>
          </a:prstGeom>
        </p:spPr>
        <p:txBody>
          <a:bodyPr/>
          <a:lstStyle/>
          <a:p>
            <a:fld id="{7CE38E4D-051A-41E1-86A4-E56916468FD0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06153" y="6288744"/>
            <a:ext cx="6985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05899" y="219636"/>
            <a:ext cx="657412" cy="365125"/>
          </a:xfrm>
          <a:prstGeom prst="rect">
            <a:avLst/>
          </a:prstGeo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1039284" y="1828801"/>
            <a:ext cx="4876800" cy="205740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1039284" y="3991816"/>
            <a:ext cx="4876800" cy="205740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6281271" y="1828801"/>
            <a:ext cx="4876800" cy="205740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6281271" y="3991816"/>
            <a:ext cx="4876800" cy="2057400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386882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183" y="186645"/>
            <a:ext cx="11769688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44960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183" y="186645"/>
            <a:ext cx="11769688" cy="64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90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56" y="187452"/>
            <a:ext cx="11769688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85" y="590549"/>
            <a:ext cx="4876800" cy="1162051"/>
          </a:xfrm>
        </p:spPr>
        <p:txBody>
          <a:bodyPr anchor="b"/>
          <a:lstStyle>
            <a:lvl1pPr algn="ctr">
              <a:defRPr sz="4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364" y="739589"/>
            <a:ext cx="4876800" cy="5308787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285" y="1816103"/>
            <a:ext cx="48768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800"/>
              </a:spcBef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8018" y="6288744"/>
            <a:ext cx="251671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06153" y="6288744"/>
            <a:ext cx="6985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compbio.cs.uic.edu/IBEIS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05899" y="219636"/>
            <a:ext cx="657412" cy="365125"/>
          </a:xfrm>
          <a:prstGeom prst="rect">
            <a:avLst/>
          </a:prstGeom>
        </p:spPr>
        <p:txBody>
          <a:bodyPr/>
          <a:lstStyle/>
          <a:p>
            <a:fld id="{9E519841-B96A-4DD9-B158-9961937F6A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96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36" y="187452"/>
            <a:ext cx="11382208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533401"/>
            <a:ext cx="5969000" cy="1252539"/>
          </a:xfrm>
        </p:spPr>
        <p:txBody>
          <a:bodyPr anchor="b"/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517" y="1828800"/>
            <a:ext cx="5966052" cy="381000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81514" y="6288744"/>
            <a:ext cx="251671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3217" y="6288744"/>
            <a:ext cx="3567953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compbio.cs.uic.edu/IBEIS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05899" y="219636"/>
            <a:ext cx="657412" cy="365125"/>
          </a:xfrm>
          <a:prstGeom prst="rect">
            <a:avLst/>
          </a:prstGeom>
        </p:spPr>
        <p:txBody>
          <a:bodyPr/>
          <a:lstStyle/>
          <a:p>
            <a:fld id="{9E519841-B96A-4DD9-B158-9961937F6A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51022" y="179292"/>
            <a:ext cx="4374783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5017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56" y="187452"/>
            <a:ext cx="11769688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1271" y="533401"/>
            <a:ext cx="4876800" cy="1252539"/>
          </a:xfrm>
        </p:spPr>
        <p:txBody>
          <a:bodyPr anchor="b"/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794871" y="1600209"/>
            <a:ext cx="48768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0549" y="1828800"/>
            <a:ext cx="4876800" cy="381000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8007" y="6288744"/>
            <a:ext cx="2486833" cy="365125"/>
          </a:xfrm>
          <a:prstGeom prst="rect">
            <a:avLst/>
          </a:prstGeom>
        </p:spPr>
        <p:txBody>
          <a:bodyPr/>
          <a:lstStyle/>
          <a:p>
            <a:fld id="{7CE38E4D-051A-41E1-86A4-E56916468FD0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34427" y="6288744"/>
            <a:ext cx="695673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05899" y="219636"/>
            <a:ext cx="657412" cy="365125"/>
          </a:xfrm>
          <a:prstGeom prst="rect">
            <a:avLst/>
          </a:prstGeo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48124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56" y="187452"/>
            <a:ext cx="11769688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399" y="3778625"/>
            <a:ext cx="10080687" cy="1102659"/>
          </a:xfrm>
        </p:spPr>
        <p:txBody>
          <a:bodyPr anchor="b"/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162112" y="762000"/>
            <a:ext cx="9903635" cy="2989731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397" y="4827502"/>
            <a:ext cx="10079969" cy="1220881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None/>
              <a:defRPr sz="24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8007" y="6288744"/>
            <a:ext cx="2486833" cy="365125"/>
          </a:xfrm>
          <a:prstGeom prst="rect">
            <a:avLst/>
          </a:prstGeom>
        </p:spPr>
        <p:txBody>
          <a:bodyPr/>
          <a:lstStyle/>
          <a:p>
            <a:fld id="{7CE38E4D-051A-41E1-86A4-E56916468FD0}" type="datetimeFigureOut">
              <a:rPr lang="en-US" smtClean="0"/>
              <a:t>6/8/21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34427" y="6288744"/>
            <a:ext cx="695673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05899" y="219636"/>
            <a:ext cx="657412" cy="365125"/>
          </a:xfrm>
          <a:prstGeom prst="rect">
            <a:avLst/>
          </a:prstGeom>
        </p:spPr>
        <p:txBody>
          <a:bodyPr/>
          <a:lstStyle/>
          <a:p>
            <a:fld id="{886BB73A-582F-4420-9A14-CB10A2B2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3517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83" y="186645"/>
            <a:ext cx="11769688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18" y="6288744"/>
            <a:ext cx="2516716" cy="365125"/>
          </a:xfrm>
          <a:prstGeom prst="rect">
            <a:avLst/>
          </a:prstGeom>
        </p:spPr>
        <p:txBody>
          <a:bodyPr/>
          <a:lstStyle/>
          <a:p>
            <a:fld id="{03CEC41E-48BD-4881-B6FF-D82EEBBCD904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6153" y="6288744"/>
            <a:ext cx="6985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compbio.cs.uic.edu/IBEIS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5899" y="219636"/>
            <a:ext cx="657412" cy="365125"/>
          </a:xfrm>
          <a:prstGeom prst="rect">
            <a:avLst/>
          </a:prstGeom>
        </p:spPr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7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AE4C32-C120-0441-8FA0-E23B58BB0B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715000"/>
            <a:ext cx="3886200" cy="53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84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83" y="186645"/>
            <a:ext cx="11769688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71546" y="779463"/>
            <a:ext cx="1810871" cy="5268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295" y="779474"/>
            <a:ext cx="8227484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8018" y="6288744"/>
            <a:ext cx="2516716" cy="365125"/>
          </a:xfrm>
          <a:prstGeom prst="rect">
            <a:avLst/>
          </a:prstGeom>
        </p:spPr>
        <p:txBody>
          <a:bodyPr/>
          <a:lstStyle/>
          <a:p>
            <a:fld id="{03CEC41E-48BD-4881-B6FF-D82EEBBCD904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6153" y="6288744"/>
            <a:ext cx="6985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compbio.cs.uic.edu/IBEIS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05899" y="219636"/>
            <a:ext cx="657412" cy="365125"/>
          </a:xfrm>
          <a:prstGeom prst="rect">
            <a:avLst/>
          </a:prstGeom>
        </p:spPr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32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330198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AE4C32-C120-0441-8FA0-E23B58BB0B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715001"/>
            <a:ext cx="3886200" cy="53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8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B08E33-8AB5-A541-BEA7-6F9F84C79C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638800"/>
            <a:ext cx="3200400" cy="10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5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978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56" y="256837"/>
            <a:ext cx="11769688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18" y="2492385"/>
            <a:ext cx="9016999" cy="1470025"/>
          </a:xfrm>
        </p:spPr>
        <p:txBody>
          <a:bodyPr/>
          <a:lstStyle>
            <a:lvl1pPr algn="r">
              <a:defRPr sz="5867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19" y="3966883"/>
            <a:ext cx="9016999" cy="1752600"/>
          </a:xfrm>
        </p:spPr>
        <p:txBody>
          <a:bodyPr>
            <a:normAutofit/>
          </a:bodyPr>
          <a:lstStyle>
            <a:lvl1pPr marL="0" indent="0" algn="r">
              <a:spcBef>
                <a:spcPts val="80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027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83" y="186645"/>
            <a:ext cx="11769688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09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56" y="187452"/>
            <a:ext cx="11769688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302" y="2591361"/>
            <a:ext cx="10111316" cy="1362075"/>
          </a:xfrm>
        </p:spPr>
        <p:txBody>
          <a:bodyPr anchor="b" anchorCtr="0">
            <a:noAutofit/>
          </a:bodyPr>
          <a:lstStyle>
            <a:lvl1pPr algn="l">
              <a:defRPr sz="5867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302" y="3950357"/>
            <a:ext cx="10111316" cy="1500187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667" cap="none" baseline="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66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83" y="186645"/>
            <a:ext cx="11769688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283" y="1828800"/>
            <a:ext cx="4876800" cy="421957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1388" y="1828800"/>
            <a:ext cx="4876800" cy="421957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063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83" y="186645"/>
            <a:ext cx="11769688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302" y="381003"/>
            <a:ext cx="10111316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84" y="1438835"/>
            <a:ext cx="48768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733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284" y="2362209"/>
            <a:ext cx="4876800" cy="368617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3800" y="1438835"/>
            <a:ext cx="48768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733" b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3800" y="2362209"/>
            <a:ext cx="4876800" cy="3686175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1165427" y="2286003"/>
            <a:ext cx="4750671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21120" y="2286003"/>
            <a:ext cx="475488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65427" y="2286003"/>
            <a:ext cx="4750671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21120" y="2286003"/>
            <a:ext cx="475488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75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7.tiff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alphaModFix amt="10000"/>
            <a:lum/>
          </a:blip>
          <a:srcRect/>
          <a:tile tx="0" ty="0" sx="100000" sy="8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76816"/>
            <a:ext cx="12220289" cy="317895"/>
          </a:xfrm>
          <a:prstGeom prst="rect">
            <a:avLst/>
          </a:prstGeom>
          <a:solidFill>
            <a:srgbClr val="AB08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711200" y="2130426"/>
            <a:ext cx="110744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8C7930-FD34-8647-A396-03169292E8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075" y="4686328"/>
            <a:ext cx="4387850" cy="149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3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alphaModFix amt="10000"/>
            <a:lum/>
          </a:blip>
          <a:srcRect/>
          <a:tile tx="0" ty="0" sx="100000" sy="8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76C110-FA4E-6849-A812-F66A75346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3866A-5891-E74F-AEA5-587BE37B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C0A86-0F46-034C-907C-A1B3ED05A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29076-93D3-5D48-8204-7CD1A2A587A1}" type="datetimeFigureOut">
              <a:rPr lang="en-US" smtClean="0"/>
              <a:t>6/8/21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BA9A4-8A8B-5246-9806-48CAC404F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C7C60-1999-D841-9C65-A9C71641B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C1073-BDC0-FF44-B0E5-701A407E269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outdoor&#10;&#10;Description automatically generated">
            <a:extLst>
              <a:ext uri="{FF2B5EF4-FFF2-40B4-BE49-F238E27FC236}">
                <a16:creationId xmlns:a16="http://schemas.microsoft.com/office/drawing/2014/main" id="{1616DF91-BC0B-614E-898F-9D15213E4000}"/>
              </a:ext>
            </a:extLst>
          </p:cNvPr>
          <p:cNvPicPr>
            <a:picLocks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5438" r="2362" b="25359"/>
          <a:stretch/>
        </p:blipFill>
        <p:spPr>
          <a:xfrm>
            <a:off x="0" y="-8"/>
            <a:ext cx="12221810" cy="854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8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251901" y="153737"/>
            <a:ext cx="11686116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6000">
                <a:srgbClr val="04C8D4"/>
              </a:gs>
              <a:gs pos="100000">
                <a:srgbClr val="05D88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5759" y="153737"/>
            <a:ext cx="10111316" cy="72857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302" y="1828801"/>
            <a:ext cx="10111316" cy="420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985433" y="4833951"/>
            <a:ext cx="31347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  <a:defRPr/>
            </a:pPr>
            <a:endParaRPr lang="en-US" sz="3200" b="0">
              <a:solidFill>
                <a:schemeClr val="tx1"/>
              </a:solidFill>
              <a:latin typeface="Arial" pitchFamily="-107" charset="0"/>
              <a:ea typeface="Arial Unicode MS" pitchFamily="-107" charset="0"/>
              <a:cs typeface="Arial Unicode MS" pitchFamily="-107" charset="0"/>
            </a:endParaRPr>
          </a:p>
        </p:txBody>
      </p:sp>
      <p:pic>
        <p:nvPicPr>
          <p:cNvPr id="11" name="Picture 10" descr="WildBook_logo_300dpi-03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416" y="6352641"/>
            <a:ext cx="487680" cy="487680"/>
          </a:xfrm>
          <a:prstGeom prst="ellipse">
            <a:avLst/>
          </a:prstGeom>
          <a:solidFill>
            <a:schemeClr val="bg1"/>
          </a:solidFill>
          <a:ln w="190500" cap="rnd">
            <a:noFill/>
            <a:prstDash val="solid"/>
          </a:ln>
          <a:effectLst/>
          <a:scene3d>
            <a:camera prst="orthographicFront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2E721-259C-C747-8B37-F10BC402B73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962656" y="6362805"/>
            <a:ext cx="487680" cy="487680"/>
          </a:xfrm>
          <a:prstGeom prst="ellipse">
            <a:avLst/>
          </a:prstGeom>
          <a:solidFill>
            <a:schemeClr val="bg1"/>
          </a:solidFill>
          <a:ln w="190500" cap="rnd">
            <a:noFill/>
            <a:prstDash val="solid"/>
          </a:ln>
          <a:effectLst/>
          <a:scene3d>
            <a:camera prst="orthographicFront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F8197FFC-57DA-854D-BD75-BF30192B4AD5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704320" y="6358819"/>
            <a:ext cx="487680" cy="487680"/>
          </a:xfrm>
          <a:prstGeom prst="ellipse">
            <a:avLst/>
          </a:prstGeom>
          <a:solidFill>
            <a:schemeClr val="bg1"/>
          </a:solidFill>
          <a:ln w="190500" cap="rnd">
            <a:noFill/>
            <a:prstDash val="solid"/>
          </a:ln>
          <a:effectLst/>
          <a:scene3d>
            <a:camera prst="orthographicFront"/>
            <a:lightRig rig="threePt" dir="t">
              <a:rot lat="0" lon="0" rev="19200000"/>
            </a:lightRig>
          </a:scene3d>
          <a:sp3d extrusionH="25400"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9390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hf sldNum="0" hdr="0" dt="0"/>
  <p:txStyles>
    <p:titleStyle>
      <a:lvl1pPr algn="l" defTabSz="1219170" rtl="0" eaLnBrk="1" latinLnBrk="0" hangingPunct="1">
        <a:spcBef>
          <a:spcPct val="0"/>
        </a:spcBef>
        <a:buNone/>
        <a:defRPr sz="4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76757" indent="-376757" algn="l" defTabSz="1219170" rtl="0" eaLnBrk="1" latinLnBrk="0" hangingPunct="1">
        <a:spcBef>
          <a:spcPts val="2667"/>
        </a:spcBef>
        <a:buFont typeface="Wingdings 2" pitchFamily="18" charset="2"/>
        <a:buChar char=""/>
        <a:defRPr sz="2933" kern="1200">
          <a:solidFill>
            <a:schemeClr val="bg1"/>
          </a:solidFill>
          <a:latin typeface="+mn-lt"/>
          <a:ea typeface="+mn-ea"/>
          <a:cs typeface="+mn-cs"/>
        </a:defRPr>
      </a:lvl1pPr>
      <a:lvl2pPr marL="770447" indent="-393690" algn="l" defTabSz="1219170" rtl="0" eaLnBrk="1" latinLnBrk="0" hangingPunct="1">
        <a:spcBef>
          <a:spcPts val="800"/>
        </a:spcBef>
        <a:buFont typeface="Wingdings 2" pitchFamily="18" charset="2"/>
        <a:buChar char=""/>
        <a:defRPr sz="2667" kern="1200">
          <a:solidFill>
            <a:schemeClr val="bg1"/>
          </a:solidFill>
          <a:latin typeface="+mn-lt"/>
          <a:ea typeface="+mn-ea"/>
          <a:cs typeface="+mn-cs"/>
        </a:defRPr>
      </a:lvl2pPr>
      <a:lvl3pPr marL="1147205" indent="-376757" algn="l" defTabSz="1219170" rtl="0" eaLnBrk="1" latinLnBrk="0" hangingPunct="1">
        <a:spcBef>
          <a:spcPts val="800"/>
        </a:spcBef>
        <a:buFont typeface="Wingdings 2" pitchFamily="18" charset="2"/>
        <a:buChar char="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523962" indent="-376757" algn="l" defTabSz="1219170" rtl="0" eaLnBrk="1" latinLnBrk="0" hangingPunct="1">
        <a:spcBef>
          <a:spcPts val="800"/>
        </a:spcBef>
        <a:buFont typeface="Wingdings 2" pitchFamily="18" charset="2"/>
        <a:buChar char="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900719" indent="-376757" algn="l" defTabSz="1219170" rtl="0" eaLnBrk="1" latinLnBrk="0" hangingPunct="1">
        <a:spcBef>
          <a:spcPts val="800"/>
        </a:spcBef>
        <a:buFont typeface="Wingdings 2" pitchFamily="18" charset="2"/>
        <a:buChar char="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281710" indent="-385224" algn="l" defTabSz="1219170" rtl="0" eaLnBrk="1" latinLnBrk="0" hangingPunct="1">
        <a:spcBef>
          <a:spcPct val="20000"/>
        </a:spcBef>
        <a:buFont typeface="Wingdings 2" pitchFamily="18" charset="2"/>
        <a:buChar char=""/>
        <a:defRPr lang="en-US" sz="24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666933" indent="-385224" algn="l" defTabSz="1219170" rtl="0" eaLnBrk="1" latinLnBrk="0" hangingPunct="1">
        <a:spcBef>
          <a:spcPct val="20000"/>
        </a:spcBef>
        <a:buFont typeface="Wingdings 2" pitchFamily="18" charset="2"/>
        <a:buChar char=""/>
        <a:defRPr lang="en-US" sz="24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3054274" indent="-385224" algn="l" defTabSz="1219170" rtl="0" eaLnBrk="1" latinLnBrk="0" hangingPunct="1">
        <a:spcBef>
          <a:spcPct val="20000"/>
        </a:spcBef>
        <a:buFont typeface="Wingdings 2" pitchFamily="18" charset="2"/>
        <a:buChar char=""/>
        <a:defRPr lang="en-US" sz="24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3428914" indent="-385224" algn="l" defTabSz="1219170" rtl="0" eaLnBrk="1" latinLnBrk="0" hangingPunct="1">
        <a:spcBef>
          <a:spcPct val="20000"/>
        </a:spcBef>
        <a:buFont typeface="Wingdings 2" pitchFamily="18" charset="2"/>
        <a:buChar char=""/>
        <a:defRPr lang="en-US" sz="24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tiff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kdnuggets.com/author/colleen-farrelly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F69CEA-32B7-194D-A17B-CB9722A26859}"/>
              </a:ext>
            </a:extLst>
          </p:cNvPr>
          <p:cNvSpPr/>
          <p:nvPr/>
        </p:nvSpPr>
        <p:spPr>
          <a:xfrm>
            <a:off x="130165" y="254442"/>
            <a:ext cx="2044164" cy="5491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6" name="Picture 25" descr="ibeiswp_background.png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7" r="5856"/>
          <a:stretch/>
        </p:blipFill>
        <p:spPr>
          <a:xfrm>
            <a:off x="1882984" y="1"/>
            <a:ext cx="10309017" cy="225926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217876" y="100028"/>
            <a:ext cx="9942531" cy="206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267" b="1" dirty="0">
                <a:solidFill>
                  <a:srgbClr val="7AE6B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Trustworthy </a:t>
            </a:r>
            <a:r>
              <a:rPr lang="en-US" sz="4267" b="1">
                <a:solidFill>
                  <a:srgbClr val="7AE6B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 (for Conservation):</a:t>
            </a:r>
            <a:endParaRPr lang="en-US" sz="4267" b="1" dirty="0">
              <a:solidFill>
                <a:srgbClr val="7AE6B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4267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AI and Humans</a:t>
            </a:r>
          </a:p>
          <a:p>
            <a:pPr algn="l"/>
            <a:r>
              <a:rPr lang="en-US" sz="4267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Combatting Extinction Together</a:t>
            </a:r>
          </a:p>
        </p:txBody>
      </p:sp>
      <p:pic>
        <p:nvPicPr>
          <p:cNvPr id="15" name="Picture 14" descr="WildBook_logo_300dpi-0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186284" cy="225856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7A9563-C310-764D-AF85-87C8EF7F555A}"/>
              </a:ext>
            </a:extLst>
          </p:cNvPr>
          <p:cNvSpPr txBox="1"/>
          <p:nvPr/>
        </p:nvSpPr>
        <p:spPr>
          <a:xfrm>
            <a:off x="2485258" y="3345731"/>
            <a:ext cx="9104467" cy="299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4267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Tanya Berger-Wolf</a:t>
            </a:r>
          </a:p>
          <a:p>
            <a:pPr>
              <a:lnSpc>
                <a:spcPct val="100000"/>
              </a:lnSpc>
              <a:defRPr/>
            </a:pPr>
            <a:r>
              <a:rPr lang="en-US" sz="2133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Director,     Translational Data Analytics Institute</a:t>
            </a:r>
            <a:br>
              <a:rPr lang="en-US" sz="2133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2133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Professor,  Computer Science and Engineering, </a:t>
            </a:r>
          </a:p>
          <a:p>
            <a:pPr>
              <a:lnSpc>
                <a:spcPct val="100000"/>
              </a:lnSpc>
              <a:defRPr/>
            </a:pPr>
            <a:r>
              <a:rPr lang="en-US" sz="2133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                 Electrical and Computer Engineering, </a:t>
            </a:r>
          </a:p>
          <a:p>
            <a:pPr>
              <a:lnSpc>
                <a:spcPct val="100000"/>
              </a:lnSpc>
              <a:defRPr/>
            </a:pPr>
            <a:r>
              <a:rPr lang="en-US" sz="2133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                 Evolution, Ecology and Organismal Biology</a:t>
            </a:r>
          </a:p>
          <a:p>
            <a:pPr>
              <a:lnSpc>
                <a:spcPct val="100000"/>
              </a:lnSpc>
              <a:defRPr/>
            </a:pPr>
            <a:r>
              <a:rPr lang="en-US" sz="2133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The Ohio State University</a:t>
            </a:r>
          </a:p>
          <a:p>
            <a:pPr>
              <a:lnSpc>
                <a:spcPct val="100000"/>
              </a:lnSpc>
              <a:defRPr/>
            </a:pPr>
            <a:r>
              <a:rPr lang="en-US" sz="2133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Director and Co-Founder, </a:t>
            </a:r>
            <a:r>
              <a:rPr lang="en-US" sz="2133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Wildbook</a:t>
            </a:r>
            <a:r>
              <a:rPr lang="en-US" sz="2133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at </a:t>
            </a:r>
            <a:r>
              <a:rPr lang="en-US" sz="2133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WildMe.org</a:t>
            </a:r>
            <a:endParaRPr lang="en-US" sz="2133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Much of the work has been done while at University of Illinois at Chicago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073C9-3300-AC43-8876-E11E3941AE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483" t="8552" r="18067" b="7250"/>
          <a:stretch/>
        </p:blipFill>
        <p:spPr>
          <a:xfrm>
            <a:off x="0" y="5180810"/>
            <a:ext cx="2174328" cy="1510653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35CCCCFB-83B9-DA4B-9D1D-7ED28BF4E7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258567"/>
            <a:ext cx="2174328" cy="217432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08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ftware Engineers Salary would be fixed in Google and Facebook">
            <a:extLst>
              <a:ext uri="{FF2B5EF4-FFF2-40B4-BE49-F238E27FC236}">
                <a16:creationId xmlns:a16="http://schemas.microsoft.com/office/drawing/2014/main" id="{02EC318C-4EBB-1142-8810-4D77BFF64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1"/>
          <a:stretch/>
        </p:blipFill>
        <p:spPr bwMode="auto">
          <a:xfrm>
            <a:off x="5901711" y="3945302"/>
            <a:ext cx="6284427" cy="291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p 10 AI Researchers Across Globe Influencing Technological Disruption |  Analytics Insight">
            <a:extLst>
              <a:ext uri="{FF2B5EF4-FFF2-40B4-BE49-F238E27FC236}">
                <a16:creationId xmlns:a16="http://schemas.microsoft.com/office/drawing/2014/main" id="{51A04A0A-71B6-A24A-A7FB-60461C96B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584"/>
            <a:ext cx="6609401" cy="341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ech diversity by role">
            <a:extLst>
              <a:ext uri="{FF2B5EF4-FFF2-40B4-BE49-F238E27FC236}">
                <a16:creationId xmlns:a16="http://schemas.microsoft.com/office/drawing/2014/main" id="{9415C1C0-B691-1943-8AF1-2006C8664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5" y="3428999"/>
            <a:ext cx="5204342" cy="312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3A47A4-8F4B-2E4B-9D35-3B8CB9A33442}"/>
              </a:ext>
            </a:extLst>
          </p:cNvPr>
          <p:cNvSpPr/>
          <p:nvPr/>
        </p:nvSpPr>
        <p:spPr>
          <a:xfrm rot="16200000">
            <a:off x="-1017367" y="4977176"/>
            <a:ext cx="29314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Open Sans"/>
                <a:hlinkClick r:id="rId6" tooltip="Posts by Colleen M. Farrell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Colleen M. Farrelly</a:t>
            </a:r>
            <a:r>
              <a:rPr lang="en-US" sz="1200" dirty="0">
                <a:latin typeface="Open Sans"/>
              </a:rPr>
              <a:t>, </a:t>
            </a:r>
            <a:r>
              <a:rPr lang="en-US" sz="1200" dirty="0" err="1">
                <a:latin typeface="Open Sans"/>
              </a:rPr>
              <a:t>Quantopo</a:t>
            </a:r>
            <a:r>
              <a:rPr lang="en-US" sz="1200" dirty="0">
                <a:latin typeface="Open Sans"/>
              </a:rPr>
              <a:t>, LLC., 2018</a:t>
            </a:r>
            <a:endParaRPr lang="en-US" sz="1200" dirty="0"/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27E00D42-39D9-6F49-B79F-4866E97B59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" t="4012" r="50000" b="12634"/>
          <a:stretch/>
        </p:blipFill>
        <p:spPr bwMode="auto">
          <a:xfrm>
            <a:off x="6424248" y="17585"/>
            <a:ext cx="5204342" cy="392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AD21FE-E89F-2245-BFCD-DBAAB21501A9}"/>
              </a:ext>
            </a:extLst>
          </p:cNvPr>
          <p:cNvSpPr/>
          <p:nvPr/>
        </p:nvSpPr>
        <p:spPr>
          <a:xfrm>
            <a:off x="7086600" y="2438400"/>
            <a:ext cx="3520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Averta"/>
              </a:rPr>
              <a:t>K.Stathoulopoulos</a:t>
            </a:r>
            <a:r>
              <a:rPr lang="en-US" sz="1200" dirty="0">
                <a:latin typeface="Averta"/>
              </a:rPr>
              <a:t>, J. </a:t>
            </a:r>
            <a:r>
              <a:rPr lang="en-US" sz="1200" dirty="0" err="1"/>
              <a:t>Mateos</a:t>
            </a:r>
            <a:r>
              <a:rPr lang="en-US" sz="1200" dirty="0"/>
              <a:t>-Garcia, H. Owen, NESTA</a:t>
            </a:r>
            <a:br>
              <a:rPr lang="en-US" sz="1200" dirty="0"/>
            </a:br>
            <a:r>
              <a:rPr lang="en-US" sz="1200" dirty="0"/>
              <a:t>Gender Diversity in AI Research, 2019</a:t>
            </a:r>
          </a:p>
          <a:p>
            <a:endParaRPr lang="en-US" sz="1200" i="0" u="none" strike="noStrike" dirty="0">
              <a:effectLst/>
              <a:latin typeface="Averta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DF1774-B16E-204F-89AF-C30064FD5C97}"/>
              </a:ext>
            </a:extLst>
          </p:cNvPr>
          <p:cNvGrpSpPr/>
          <p:nvPr/>
        </p:nvGrpSpPr>
        <p:grpSpPr>
          <a:xfrm>
            <a:off x="1787095" y="306396"/>
            <a:ext cx="9209826" cy="6018204"/>
            <a:chOff x="1787095" y="306396"/>
            <a:chExt cx="9209826" cy="6018204"/>
          </a:xfrm>
        </p:grpSpPr>
        <p:pic>
          <p:nvPicPr>
            <p:cNvPr id="5" name="Picture 4" descr="Map&#10;&#10;Description automatically generated">
              <a:extLst>
                <a:ext uri="{FF2B5EF4-FFF2-40B4-BE49-F238E27FC236}">
                  <a16:creationId xmlns:a16="http://schemas.microsoft.com/office/drawing/2014/main" id="{3FB9B55C-E31F-0A44-B0ED-533CDF1A6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342" b="-7810"/>
            <a:stretch/>
          </p:blipFill>
          <p:spPr>
            <a:xfrm>
              <a:off x="1787095" y="306396"/>
              <a:ext cx="9209826" cy="6018204"/>
            </a:xfrm>
            <a:prstGeom prst="ellipse">
              <a:avLst/>
            </a:prstGeom>
            <a:ln>
              <a:noFill/>
            </a:ln>
            <a:effectLst/>
          </p:spPr>
        </p:pic>
        <p:pic>
          <p:nvPicPr>
            <p:cNvPr id="9" name="Picture 8" descr="Map&#10;&#10;Description automatically generated">
              <a:extLst>
                <a:ext uri="{FF2B5EF4-FFF2-40B4-BE49-F238E27FC236}">
                  <a16:creationId xmlns:a16="http://schemas.microsoft.com/office/drawing/2014/main" id="{3ABAA426-53C7-3A44-B483-F34C57B68E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487" r="75866" b="480"/>
            <a:stretch/>
          </p:blipFill>
          <p:spPr>
            <a:xfrm>
              <a:off x="5498033" y="5715000"/>
              <a:ext cx="2222734" cy="202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242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C163-C95E-274D-92F8-92D99F1C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How do we engender trust in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9B2E3-EF6F-BB40-9966-DD7B1F778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0111316" cy="5029200"/>
          </a:xfrm>
        </p:spPr>
        <p:txBody>
          <a:bodyPr>
            <a:normAutofit fontScale="92500" lnSpcReduction="10000"/>
          </a:bodyPr>
          <a:lstStyle/>
          <a:p>
            <a:pPr marL="285750"/>
            <a:r>
              <a:rPr lang="en-US" sz="2400" b="1" dirty="0"/>
              <a:t>Inclusive, collaborative partnership</a:t>
            </a:r>
          </a:p>
          <a:p>
            <a:pPr marL="1028700" lvl="1"/>
            <a:r>
              <a:rPr lang="en-US" sz="2000" dirty="0"/>
              <a:t>Change how the solutions are created: </a:t>
            </a:r>
            <a:r>
              <a:rPr lang="en-US" sz="2100" b="1" dirty="0">
                <a:solidFill>
                  <a:srgbClr val="C00000"/>
                </a:solidFill>
              </a:rPr>
              <a:t>with</a:t>
            </a:r>
            <a:r>
              <a:rPr lang="en-US" sz="2000" dirty="0"/>
              <a:t> whom they benefit, not </a:t>
            </a:r>
            <a:r>
              <a:rPr lang="en-US" sz="2100" b="1" dirty="0">
                <a:solidFill>
                  <a:srgbClr val="C00000"/>
                </a:solidFill>
              </a:rPr>
              <a:t>for</a:t>
            </a:r>
            <a:r>
              <a:rPr lang="en-US" sz="2000" dirty="0"/>
              <a:t> them</a:t>
            </a:r>
          </a:p>
          <a:p>
            <a:pPr marL="1028700" lvl="1"/>
            <a:r>
              <a:rPr lang="en-US" sz="2000" dirty="0"/>
              <a:t>Change </a:t>
            </a:r>
            <a:r>
              <a:rPr lang="en-US" sz="2100" b="1" dirty="0">
                <a:solidFill>
                  <a:srgbClr val="C00000"/>
                </a:solidFill>
              </a:rPr>
              <a:t>who</a:t>
            </a:r>
            <a:r>
              <a:rPr lang="en-US" sz="2000" dirty="0"/>
              <a:t> creates the solutions: diversity of data science</a:t>
            </a:r>
          </a:p>
          <a:p>
            <a:pPr marL="1028700" lvl="1"/>
            <a:r>
              <a:rPr lang="en-US" sz="2000" dirty="0"/>
              <a:t>Build </a:t>
            </a:r>
            <a:r>
              <a:rPr lang="en-US" sz="2100" b="1" dirty="0">
                <a:solidFill>
                  <a:srgbClr val="C00000"/>
                </a:solidFill>
              </a:rPr>
              <a:t>global</a:t>
            </a:r>
            <a:r>
              <a:rPr lang="en-US" sz="2000" dirty="0"/>
              <a:t> data science capacity</a:t>
            </a:r>
            <a:endParaRPr lang="en-US" sz="2400" dirty="0"/>
          </a:p>
          <a:p>
            <a:pPr marL="285750"/>
            <a:r>
              <a:rPr lang="en-US" sz="2400" b="1" dirty="0"/>
              <a:t>Transparency, accountability</a:t>
            </a:r>
          </a:p>
          <a:p>
            <a:pPr marL="1028700" lvl="1"/>
            <a:r>
              <a:rPr lang="en-US" sz="2100" b="1" dirty="0">
                <a:solidFill>
                  <a:srgbClr val="C00000"/>
                </a:solidFill>
              </a:rPr>
              <a:t>Open</a:t>
            </a:r>
            <a:r>
              <a:rPr lang="en-US" sz="2000" dirty="0"/>
              <a:t> source, open process, </a:t>
            </a:r>
            <a:r>
              <a:rPr lang="en-US" sz="2000" dirty="0" err="1"/>
              <a:t>explainability</a:t>
            </a:r>
            <a:endParaRPr lang="en-US" sz="2000" dirty="0"/>
          </a:p>
          <a:p>
            <a:pPr marL="1028700" lvl="1"/>
            <a:r>
              <a:rPr lang="en-US" sz="2000" dirty="0"/>
              <a:t>Clear </a:t>
            </a:r>
            <a:r>
              <a:rPr lang="en-US" sz="2000" b="1" dirty="0">
                <a:solidFill>
                  <a:srgbClr val="C00000"/>
                </a:solidFill>
              </a:rPr>
              <a:t>assumptions</a:t>
            </a:r>
            <a:r>
              <a:rPr lang="en-US" sz="2000" dirty="0"/>
              <a:t>, uncertainty, limits</a:t>
            </a:r>
          </a:p>
          <a:p>
            <a:pPr marL="1028700" lvl="1"/>
            <a:r>
              <a:rPr lang="en-US" sz="2100" b="1" dirty="0">
                <a:solidFill>
                  <a:srgbClr val="C00000"/>
                </a:solidFill>
              </a:rPr>
              <a:t>Responsibility</a:t>
            </a:r>
            <a:r>
              <a:rPr lang="en-US" sz="2000" dirty="0"/>
              <a:t> for the outcomes</a:t>
            </a:r>
          </a:p>
          <a:p>
            <a:pPr marL="285750"/>
            <a:r>
              <a:rPr lang="en-US" sz="2400" b="1" dirty="0"/>
              <a:t>Safety</a:t>
            </a:r>
          </a:p>
          <a:p>
            <a:pPr marL="1028700" lvl="1"/>
            <a:r>
              <a:rPr lang="en-US" sz="2100" b="1" dirty="0">
                <a:solidFill>
                  <a:srgbClr val="C00000"/>
                </a:solidFill>
              </a:rPr>
              <a:t>Do no harm</a:t>
            </a:r>
            <a:r>
              <a:rPr lang="en-US" sz="2000" dirty="0"/>
              <a:t>: improvement on existing, including the cost (environmental too)</a:t>
            </a:r>
          </a:p>
          <a:p>
            <a:pPr marL="1028700" lvl="1"/>
            <a:r>
              <a:rPr lang="en-US" sz="2000" dirty="0"/>
              <a:t>Data </a:t>
            </a:r>
            <a:r>
              <a:rPr lang="en-US" sz="2100" b="1" dirty="0">
                <a:solidFill>
                  <a:srgbClr val="C00000"/>
                </a:solidFill>
              </a:rPr>
              <a:t>governance</a:t>
            </a:r>
            <a:r>
              <a:rPr lang="en-US" sz="2000" dirty="0"/>
              <a:t> (protection, security, privacy)</a:t>
            </a:r>
          </a:p>
          <a:p>
            <a:pPr marL="1028700" lvl="1"/>
            <a:r>
              <a:rPr lang="en-US" sz="2100" b="1" dirty="0">
                <a:solidFill>
                  <a:srgbClr val="C00000"/>
                </a:solidFill>
              </a:rPr>
              <a:t>Fairness</a:t>
            </a:r>
            <a:r>
              <a:rPr lang="en-US" sz="2000" dirty="0"/>
              <a:t> and bias</a:t>
            </a:r>
          </a:p>
        </p:txBody>
      </p:sp>
    </p:spTree>
    <p:extLst>
      <p:ext uri="{BB962C8B-B14F-4D97-AF65-F5344CB8AC3E}">
        <p14:creationId xmlns:p14="http://schemas.microsoft.com/office/powerpoint/2010/main" val="117058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41413B"/>
      </a:dk2>
      <a:lt2>
        <a:srgbClr val="F5F5EE"/>
      </a:lt2>
      <a:accent1>
        <a:srgbClr val="BB0000"/>
      </a:accent1>
      <a:accent2>
        <a:srgbClr val="960000"/>
      </a:accent2>
      <a:accent3>
        <a:srgbClr val="666666"/>
      </a:accent3>
      <a:accent4>
        <a:srgbClr val="3C3C3C"/>
      </a:accent4>
      <a:accent5>
        <a:srgbClr val="909738"/>
      </a:accent5>
      <a:accent6>
        <a:srgbClr val="D6582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DAI" id="{96083D97-F856-9F48-BEA3-6490854D3559}" vid="{A94D212D-5B99-B94A-958B-A9CF0CC336A8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DAI" id="{96083D97-F856-9F48-BEA3-6490854D3559}" vid="{5FC5E5B9-3679-AA4C-B62E-16EF6F16A1B1}"/>
    </a:ext>
  </a:extLst>
</a:theme>
</file>

<file path=ppt/theme/theme3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b="0" dirty="0" smtClean="0">
            <a:solidFill>
              <a:srgbClr val="FFFFFF"/>
            </a:solidFill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9F2B33D4F83408DAE6CBB28774DCA" ma:contentTypeVersion="4" ma:contentTypeDescription="Create a new document." ma:contentTypeScope="" ma:versionID="095de3079dbb264ad93a1c579f4b9b34">
  <xsd:schema xmlns:xsd="http://www.w3.org/2001/XMLSchema" xmlns:xs="http://www.w3.org/2001/XMLSchema" xmlns:p="http://schemas.microsoft.com/office/2006/metadata/properties" xmlns:ns2="7c827bef-61c0-41d0-ba7f-3ae9a88e38f2" targetNamespace="http://schemas.microsoft.com/office/2006/metadata/properties" ma:root="true" ma:fieldsID="be4bc79790ba9b002b31174594f741db" ns2:_="">
    <xsd:import namespace="7c827bef-61c0-41d0-ba7f-3ae9a88e38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27bef-61c0-41d0-ba7f-3ae9a88e38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5E795B-D338-4F7F-B0EA-371133EEBB2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8E0F86C-4087-4D71-BD7F-929BF080BC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25EDD5-909C-4401-B724-E64CA4601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827bef-61c0-41d0-ba7f-3ae9a88e38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4374</TotalTime>
  <Words>193</Words>
  <Application>Microsoft Macintosh PowerPoint</Application>
  <PresentationFormat>Widescreen</PresentationFormat>
  <Paragraphs>27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Averta</vt:lpstr>
      <vt:lpstr>Calibri</vt:lpstr>
      <vt:lpstr>Calibri Light</vt:lpstr>
      <vt:lpstr>Open Sans</vt:lpstr>
      <vt:lpstr>Trebuchet MS</vt:lpstr>
      <vt:lpstr>Wingdings 2</vt:lpstr>
      <vt:lpstr>Custom Design</vt:lpstr>
      <vt:lpstr>1_Custom Design</vt:lpstr>
      <vt:lpstr>Revolution</vt:lpstr>
      <vt:lpstr>PowerPoint Presentation</vt:lpstr>
      <vt:lpstr>PowerPoint Presentation</vt:lpstr>
      <vt:lpstr>How do we engender trust in AI?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Berger-Wolf, Tanya</dc:creator>
  <cp:lastModifiedBy>Berger-Wolf, Tanya</cp:lastModifiedBy>
  <cp:revision>59</cp:revision>
  <dcterms:created xsi:type="dcterms:W3CDTF">2020-10-12T14:19:16Z</dcterms:created>
  <dcterms:modified xsi:type="dcterms:W3CDTF">2021-06-09T04:23:02Z</dcterms:modified>
</cp:coreProperties>
</file>