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0" r:id="rId2"/>
    <p:sldId id="358" r:id="rId3"/>
    <p:sldId id="324" r:id="rId4"/>
    <p:sldId id="359" r:id="rId5"/>
    <p:sldId id="360" r:id="rId6"/>
    <p:sldId id="34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97" d="100"/>
          <a:sy n="97" d="100"/>
        </p:scale>
        <p:origin x="55" y="1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1F088-1A91-4005-B1D6-C6FDAE09798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A050C-00B1-4E11-8EE4-AE248DD8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29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AF07E-11F7-4223-885C-B5D2C1B4D71F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842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AF07E-11F7-4223-885C-B5D2C1B4D71F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0225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AF07E-11F7-4223-885C-B5D2C1B4D71F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3089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23371"/>
            <a:ext cx="10363200" cy="9056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46296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899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2507A6F-D601-49D6-881F-DEB9DE14140A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63D5F22-5ECE-450A-88A6-EC5AAB0A6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2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452394" y="6424215"/>
            <a:ext cx="11283981" cy="0"/>
          </a:xfrm>
          <a:prstGeom prst="line">
            <a:avLst/>
          </a:prstGeom>
          <a:ln w="15875" cap="rnd">
            <a:solidFill>
              <a:srgbClr val="06397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835C1697-C323-4624-9D7F-1D826C171D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1" t="33459" r="14389" b="31653"/>
          <a:stretch/>
        </p:blipFill>
        <p:spPr>
          <a:xfrm>
            <a:off x="78829" y="130629"/>
            <a:ext cx="4355479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162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.valcourt@northeastern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45/3219104.321911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273630"/>
            <a:ext cx="7772400" cy="2990850"/>
          </a:xfrm>
        </p:spPr>
        <p:txBody>
          <a:bodyPr>
            <a:normAutofit/>
          </a:bodyPr>
          <a:lstStyle/>
          <a:p>
            <a:r>
              <a:rPr lang="en-US" dirty="0"/>
              <a:t>Campus Cyberinfrastructure (CC*) Program and Keys to Successful Awards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317" y="3633787"/>
            <a:ext cx="11299935" cy="2374696"/>
          </a:xfrm>
        </p:spPr>
        <p:txBody>
          <a:bodyPr>
            <a:normAutofit/>
          </a:bodyPr>
          <a:lstStyle/>
          <a:p>
            <a:r>
              <a:rPr lang="en-US" dirty="0"/>
              <a:t>Scott A. Valcourt </a:t>
            </a:r>
          </a:p>
          <a:p>
            <a:r>
              <a:rPr lang="en-US" dirty="0"/>
              <a:t>Roux Institute at Northeastern University </a:t>
            </a:r>
          </a:p>
          <a:p>
            <a:r>
              <a:rPr lang="en-US" dirty="0"/>
              <a:t>Portland, ME, USA </a:t>
            </a:r>
          </a:p>
          <a:p>
            <a:r>
              <a:rPr lang="en-US" dirty="0">
                <a:hlinkClick r:id="rId3"/>
              </a:rPr>
              <a:t>s.valcourt@northeastern.edu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66098B-EDB5-473E-935E-91BA9842452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1" t="33459" r="14389" b="31653"/>
          <a:stretch/>
        </p:blipFill>
        <p:spPr>
          <a:xfrm>
            <a:off x="78829" y="130629"/>
            <a:ext cx="4355479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69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38E04-63B7-4469-8C52-44D8067B6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Four CC* Awards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1BBE3-94AF-439A-B8A3-D46F3233B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6770"/>
            <a:ext cx="5444357" cy="219140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CC-NIE Networking Infrastructure: Advancing UNH’s High-Performance End-to-End Research.  2013-2015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BD3F285-8B05-4B45-9ED9-9CB5E1F4AD43}"/>
              </a:ext>
            </a:extLst>
          </p:cNvPr>
          <p:cNvCxnSpPr>
            <a:cxnSpLocks/>
          </p:cNvCxnSpPr>
          <p:nvPr/>
        </p:nvCxnSpPr>
        <p:spPr>
          <a:xfrm>
            <a:off x="6096000" y="1606770"/>
            <a:ext cx="0" cy="4525963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A8F3146-C8B4-4C6C-B98E-A54721D271FF}"/>
              </a:ext>
            </a:extLst>
          </p:cNvPr>
          <p:cNvCxnSpPr>
            <a:cxnSpLocks/>
          </p:cNvCxnSpPr>
          <p:nvPr/>
        </p:nvCxnSpPr>
        <p:spPr>
          <a:xfrm>
            <a:off x="609600" y="3869752"/>
            <a:ext cx="109728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4CBC904-0C2D-4402-A423-61168E52C864}"/>
              </a:ext>
            </a:extLst>
          </p:cNvPr>
          <p:cNvSpPr txBox="1">
            <a:spLocks/>
          </p:cNvSpPr>
          <p:nvPr/>
        </p:nvSpPr>
        <p:spPr>
          <a:xfrm>
            <a:off x="6138044" y="1621219"/>
            <a:ext cx="5444357" cy="219140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400" dirty="0"/>
              <a:t>CC*IIE Networking Infrastructure: A Science DMZ for Saint Anselm College. 2015-2018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CF9FA547-53E1-48AD-84B0-B036C58A007A}"/>
              </a:ext>
            </a:extLst>
          </p:cNvPr>
          <p:cNvSpPr txBox="1">
            <a:spLocks/>
          </p:cNvSpPr>
          <p:nvPr/>
        </p:nvSpPr>
        <p:spPr>
          <a:xfrm>
            <a:off x="609599" y="3926883"/>
            <a:ext cx="5444357" cy="219140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400" dirty="0"/>
              <a:t>CC*DNI Engineer: CI Leadership for the University of New Hampshire. 2016-2019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953DC66D-1DA8-4CFC-B567-323D3600C432}"/>
              </a:ext>
            </a:extLst>
          </p:cNvPr>
          <p:cNvSpPr txBox="1">
            <a:spLocks/>
          </p:cNvSpPr>
          <p:nvPr/>
        </p:nvSpPr>
        <p:spPr>
          <a:xfrm>
            <a:off x="6138044" y="3905541"/>
            <a:ext cx="5444357" cy="219140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400" dirty="0"/>
              <a:t>CC* </a:t>
            </a:r>
            <a:r>
              <a:rPr lang="en-US" sz="2400" dirty="0" err="1"/>
              <a:t>CyberTeam</a:t>
            </a:r>
            <a:r>
              <a:rPr lang="en-US" sz="2400" dirty="0"/>
              <a:t>: Improving Access to Regional and National Cyberinfrastructure for Small and Mid-Sized Institutions. 2017-2021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D461CE3-B94D-442F-AA16-EA75A8481F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5655" r="76832"/>
          <a:stretch/>
        </p:blipFill>
        <p:spPr>
          <a:xfrm>
            <a:off x="5237711" y="2911658"/>
            <a:ext cx="646769" cy="76896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04D1E8D-710B-45B2-A3DA-07BCB1C39E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5655" r="76832"/>
          <a:stretch/>
        </p:blipFill>
        <p:spPr>
          <a:xfrm>
            <a:off x="5237710" y="5420903"/>
            <a:ext cx="646769" cy="76896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6C0BFF4-A424-49AA-990D-538D9351CD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5655" r="76832"/>
          <a:stretch/>
        </p:blipFill>
        <p:spPr>
          <a:xfrm>
            <a:off x="10893587" y="5420903"/>
            <a:ext cx="646769" cy="768962"/>
          </a:xfrm>
          <a:prstGeom prst="rect">
            <a:avLst/>
          </a:prstGeom>
        </p:spPr>
      </p:pic>
      <p:pic>
        <p:nvPicPr>
          <p:cNvPr id="1026" name="Picture 2" descr="Saint Anselm College Logo">
            <a:extLst>
              <a:ext uri="{FF2B5EF4-FFF2-40B4-BE49-F238E27FC236}">
                <a16:creationId xmlns:a16="http://schemas.microsoft.com/office/drawing/2014/main" id="{90E01BD3-A7B3-40A6-9B54-884BBBE2E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587" y="3007869"/>
            <a:ext cx="584022" cy="768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105C6FF-5673-4855-8DC4-B851457A86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5655" r="76832"/>
          <a:stretch/>
        </p:blipFill>
        <p:spPr>
          <a:xfrm>
            <a:off x="10162731" y="2965523"/>
            <a:ext cx="646769" cy="76896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6F818F2-0997-4ECC-BA88-A124307F026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6460" t="21862" r="26230" b="18000"/>
          <a:stretch/>
        </p:blipFill>
        <p:spPr>
          <a:xfrm>
            <a:off x="10193221" y="5420903"/>
            <a:ext cx="638738" cy="8119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6F9433F-CBBB-436E-8668-DEDA806521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04482" y="5462752"/>
            <a:ext cx="727111" cy="72711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088C084-45FF-4C66-B1FF-01D8B90159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0241" y="5462752"/>
            <a:ext cx="727111" cy="72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291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Where to Start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445" y="1417639"/>
            <a:ext cx="9568355" cy="4708525"/>
          </a:xfrm>
        </p:spPr>
        <p:txBody>
          <a:bodyPr/>
          <a:lstStyle/>
          <a:p>
            <a:r>
              <a:rPr lang="en-US" dirty="0"/>
              <a:t>Talk with your Researchers</a:t>
            </a:r>
          </a:p>
          <a:p>
            <a:pPr lvl="1"/>
            <a:r>
              <a:rPr lang="en-US" dirty="0"/>
              <a:t>What do they do now to complete their research?</a:t>
            </a:r>
          </a:p>
          <a:p>
            <a:pPr lvl="1"/>
            <a:r>
              <a:rPr lang="en-US" dirty="0"/>
              <a:t>What do they wish they had?</a:t>
            </a:r>
          </a:p>
          <a:p>
            <a:pPr lvl="1"/>
            <a:r>
              <a:rPr lang="en-US" dirty="0"/>
              <a:t>What could they do if they had access to new resources?</a:t>
            </a:r>
          </a:p>
          <a:p>
            <a:r>
              <a:rPr lang="en-US" dirty="0"/>
              <a:t>Partner with your Researchers</a:t>
            </a:r>
          </a:p>
          <a:p>
            <a:pPr lvl="1"/>
            <a:r>
              <a:rPr lang="en-US" dirty="0"/>
              <a:t>Propose a solution that meets their needs</a:t>
            </a:r>
          </a:p>
          <a:p>
            <a:pPr lvl="1"/>
            <a:r>
              <a:rPr lang="en-US" dirty="0"/>
              <a:t>Give them ownership into the development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185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4A8B2-438D-4B8E-9635-58E8B5B9E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Get the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B8D4B-ABA2-4268-A14C-EE854735A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 your Network</a:t>
            </a:r>
          </a:p>
          <a:p>
            <a:pPr lvl="1"/>
            <a:r>
              <a:rPr lang="en-US" dirty="0" err="1"/>
              <a:t>perfSONAR</a:t>
            </a:r>
            <a:endParaRPr lang="en-US" dirty="0"/>
          </a:p>
          <a:p>
            <a:pPr lvl="1"/>
            <a:r>
              <a:rPr lang="en-US" dirty="0"/>
              <a:t>Typical Data Transfers</a:t>
            </a:r>
          </a:p>
          <a:p>
            <a:pPr lvl="1"/>
            <a:r>
              <a:rPr lang="en-US" dirty="0"/>
              <a:t>Network Routes to Exchange Data</a:t>
            </a:r>
          </a:p>
          <a:p>
            <a:r>
              <a:rPr lang="en-US" dirty="0"/>
              <a:t>Science Drivers are the Key</a:t>
            </a:r>
          </a:p>
          <a:p>
            <a:pPr lvl="1"/>
            <a:r>
              <a:rPr lang="en-US" dirty="0"/>
              <a:t>Ask your researchers to write one-page summaries of the previous questions</a:t>
            </a:r>
          </a:p>
          <a:p>
            <a:pPr lvl="1"/>
            <a:r>
              <a:rPr lang="en-US" dirty="0"/>
              <a:t>Develop a narrative that emphasizes science expansion “but for” the expansion of campus cyberinfrastructure</a:t>
            </a:r>
          </a:p>
        </p:txBody>
      </p:sp>
    </p:spTree>
    <p:extLst>
      <p:ext uri="{BB962C8B-B14F-4D97-AF65-F5344CB8AC3E}">
        <p14:creationId xmlns:p14="http://schemas.microsoft.com/office/powerpoint/2010/main" val="1456629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4A8B2-438D-4B8E-9635-58E8B5B9E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Have a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B8D4B-ABA2-4268-A14C-EE854735A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 Plan</a:t>
            </a:r>
          </a:p>
          <a:p>
            <a:pPr lvl="1"/>
            <a:r>
              <a:rPr lang="en-US" dirty="0"/>
              <a:t>Involve Campus Leadership</a:t>
            </a:r>
          </a:p>
          <a:p>
            <a:pPr lvl="1"/>
            <a:r>
              <a:rPr lang="en-US" dirty="0"/>
              <a:t>Follow the Successful Models posted at ES.net</a:t>
            </a:r>
          </a:p>
          <a:p>
            <a:r>
              <a:rPr lang="en-US" dirty="0"/>
              <a:t>Use Your Resources</a:t>
            </a:r>
          </a:p>
          <a:p>
            <a:pPr lvl="1"/>
            <a:r>
              <a:rPr lang="en-US" dirty="0"/>
              <a:t>Partner with a/more-than-one Neighboring Institution</a:t>
            </a:r>
          </a:p>
          <a:p>
            <a:pPr lvl="1"/>
            <a:r>
              <a:rPr lang="en-US" dirty="0"/>
              <a:t>Reach out to your regional network provider</a:t>
            </a:r>
          </a:p>
          <a:p>
            <a:pPr lvl="1"/>
            <a:r>
              <a:rPr lang="en-US" dirty="0"/>
              <a:t>Find a previous CC* awardee and get proposal draft feedback</a:t>
            </a:r>
          </a:p>
          <a:p>
            <a:r>
              <a:rPr lang="en-US" dirty="0"/>
              <a:t>Start Early!  Don’t rush over the finish line.</a:t>
            </a:r>
          </a:p>
        </p:txBody>
      </p:sp>
    </p:spTree>
    <p:extLst>
      <p:ext uri="{BB962C8B-B14F-4D97-AF65-F5344CB8AC3E}">
        <p14:creationId xmlns:p14="http://schemas.microsoft.com/office/powerpoint/2010/main" val="3703028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9 Key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210" y="1134209"/>
            <a:ext cx="9552590" cy="4991955"/>
          </a:xfrm>
        </p:spPr>
        <p:txBody>
          <a:bodyPr/>
          <a:lstStyle/>
          <a:p>
            <a:r>
              <a:rPr lang="en-US" dirty="0"/>
              <a:t>Cost</a:t>
            </a:r>
          </a:p>
          <a:p>
            <a:r>
              <a:rPr lang="en-US" dirty="0"/>
              <a:t>Design</a:t>
            </a:r>
          </a:p>
          <a:p>
            <a:r>
              <a:rPr lang="en-US" dirty="0"/>
              <a:t>Capabilities</a:t>
            </a:r>
          </a:p>
          <a:p>
            <a:r>
              <a:rPr lang="en-US" dirty="0"/>
              <a:t>Sustainability</a:t>
            </a:r>
          </a:p>
          <a:p>
            <a:r>
              <a:rPr lang="en-US" dirty="0"/>
              <a:t>Upgrade Requirements</a:t>
            </a:r>
          </a:p>
          <a:p>
            <a:r>
              <a:rPr lang="en-US" dirty="0"/>
              <a:t>Local Knowledge</a:t>
            </a:r>
          </a:p>
          <a:p>
            <a:r>
              <a:rPr lang="en-US" dirty="0"/>
              <a:t>Politics</a:t>
            </a:r>
          </a:p>
          <a:p>
            <a:r>
              <a:rPr lang="en-US" dirty="0"/>
              <a:t>External Contacts</a:t>
            </a:r>
          </a:p>
          <a:p>
            <a:r>
              <a:rPr lang="en-US" dirty="0"/>
              <a:t>Best Practices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5B240F-362E-4630-BE63-2EDEC33EF244}"/>
              </a:ext>
            </a:extLst>
          </p:cNvPr>
          <p:cNvSpPr txBox="1"/>
          <p:nvPr/>
        </p:nvSpPr>
        <p:spPr>
          <a:xfrm>
            <a:off x="5081192" y="1512414"/>
            <a:ext cx="6683824" cy="20313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Major Factors in Science DMZ Deployment at Small Institutions</a:t>
            </a:r>
          </a:p>
          <a:p>
            <a:r>
              <a:rPr lang="en-US" dirty="0"/>
              <a:t>Scott A. Valcourt</a:t>
            </a:r>
          </a:p>
          <a:p>
            <a:r>
              <a:rPr lang="en-US" i="1" dirty="0"/>
              <a:t>PEARC '18: Proceedings of the Practice and Experience on Advanced Research Computing</a:t>
            </a:r>
            <a:r>
              <a:rPr lang="en-US" dirty="0"/>
              <a:t>, July 2018, Article No.: 19, Pages 1–8</a:t>
            </a:r>
          </a:p>
          <a:p>
            <a:r>
              <a:rPr lang="en-US" dirty="0">
                <a:hlinkClick r:id="rId3"/>
              </a:rPr>
              <a:t>https://doi.org/10.1145/3219104.3219110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80128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NH Myriad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314</Words>
  <Application>Microsoft Office PowerPoint</Application>
  <PresentationFormat>Widescreen</PresentationFormat>
  <Paragraphs>52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Myriad Pro</vt:lpstr>
      <vt:lpstr>1_Office Theme</vt:lpstr>
      <vt:lpstr>Campus Cyberinfrastructure (CC*) Program and Keys to Successful Awards</vt:lpstr>
      <vt:lpstr>Four CC* Awards</vt:lpstr>
      <vt:lpstr>Where to Start</vt:lpstr>
      <vt:lpstr>Get the Data</vt:lpstr>
      <vt:lpstr>Have a Plan</vt:lpstr>
      <vt:lpstr>9 Key Factors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 Cyberinfrastructure (CC*) Program and Keys to Successful Awards</dc:title>
  <dc:creator>Valcourt, Scott</dc:creator>
  <cp:lastModifiedBy>Valcourt, Scott</cp:lastModifiedBy>
  <cp:revision>8</cp:revision>
  <dcterms:created xsi:type="dcterms:W3CDTF">2021-06-09T15:51:21Z</dcterms:created>
  <dcterms:modified xsi:type="dcterms:W3CDTF">2021-06-10T14:25:11Z</dcterms:modified>
</cp:coreProperties>
</file>