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0" r:id="rId2"/>
    <p:sldId id="324" r:id="rId3"/>
    <p:sldId id="360" r:id="rId4"/>
    <p:sldId id="340" r:id="rId5"/>
    <p:sldId id="3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562D"/>
    <a:srgbClr val="165E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7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25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A1F088-1A91-4005-B1D6-C6FDAE097982}" type="datetimeFigureOut">
              <a:rPr lang="en-US" smtClean="0"/>
              <a:t>6/10/21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A050C-00B1-4E11-8EE4-AE248DD85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29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AF07E-11F7-4223-885C-B5D2C1B4D71F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842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AF07E-11F7-4223-885C-B5D2C1B4D71F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0225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0AF07E-11F7-4223-885C-B5D2C1B4D71F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3581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23371"/>
            <a:ext cx="10363200" cy="9056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46296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4ECDDB-1193-7C43-AB04-AD44F251CA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7491" y="6146975"/>
            <a:ext cx="1502979" cy="71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99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2507A6F-D601-49D6-881F-DEB9DE14140A}" type="datetimeFigureOut">
              <a:rPr lang="en-US" smtClean="0"/>
              <a:t>6/10/21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63D5F22-5ECE-450A-88A6-EC5AAB0A6B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20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452394" y="6424215"/>
            <a:ext cx="11283981" cy="0"/>
          </a:xfrm>
          <a:prstGeom prst="line">
            <a:avLst/>
          </a:prstGeom>
          <a:ln w="15875" cap="rnd">
            <a:solidFill>
              <a:srgbClr val="06397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3258C2BE-EB30-8D4F-B1D3-1C4DE792601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969" y="27040"/>
            <a:ext cx="12066062" cy="68039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1CC205-5841-F041-AF95-BF4A7DFCEEF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7491" y="6146975"/>
            <a:ext cx="1502979" cy="71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162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mit.sharma@wright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273630"/>
            <a:ext cx="7772400" cy="2990850"/>
          </a:xfrm>
        </p:spPr>
        <p:txBody>
          <a:bodyPr>
            <a:normAutofit/>
          </a:bodyPr>
          <a:lstStyle/>
          <a:p>
            <a:r>
              <a:rPr lang="en-US" sz="3300" b="1" dirty="0">
                <a:solidFill>
                  <a:schemeClr val="tx1"/>
                </a:solidFill>
                <a:latin typeface="Arial"/>
                <a:cs typeface="Arial"/>
              </a:rPr>
              <a:t>NSF funded HPC Cyberinfrastructure for discipline-specific and inter-disciplinary computing intensive scientific research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300" y="3623457"/>
            <a:ext cx="11299935" cy="299084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Panel on "The CI Funding Landscape" </a:t>
            </a:r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Amit Sharma</a:t>
            </a:r>
          </a:p>
          <a:p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Wright State University</a:t>
            </a:r>
          </a:p>
          <a:p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Dayton, Ohio</a:t>
            </a:r>
          </a:p>
          <a:p>
            <a:r>
              <a:rPr lang="en-US" sz="2400" dirty="0">
                <a:solidFill>
                  <a:schemeClr val="tx1"/>
                </a:solidFill>
                <a:latin typeface="Arial"/>
                <a:cs typeface="Arial"/>
                <a:hlinkClick r:id="rId3"/>
              </a:rPr>
              <a:t>amit.sharma@wright.edu</a:t>
            </a:r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June 11,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695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1590" y="995411"/>
            <a:ext cx="10868737" cy="5321726"/>
          </a:xfrm>
        </p:spPr>
        <p:txBody>
          <a:bodyPr/>
          <a:lstStyle/>
          <a:p>
            <a:r>
              <a:rPr lang="en-US" dirty="0"/>
              <a:t>Cluster hire</a:t>
            </a:r>
          </a:p>
          <a:p>
            <a:pPr lvl="1"/>
            <a:r>
              <a:rPr lang="en-US" dirty="0"/>
              <a:t>Increase scientific computation into their research portfolio</a:t>
            </a:r>
          </a:p>
          <a:p>
            <a:pPr lvl="1"/>
            <a:r>
              <a:rPr lang="en-US" dirty="0"/>
              <a:t>support various computational courses taught at undergraduate and graduate level</a:t>
            </a:r>
          </a:p>
          <a:p>
            <a:pPr lvl="1"/>
            <a:r>
              <a:rPr lang="en-US" dirty="0"/>
              <a:t>the education of new IASM computational researchers</a:t>
            </a:r>
          </a:p>
          <a:p>
            <a:r>
              <a:rPr lang="en-US" dirty="0"/>
              <a:t>Partnership</a:t>
            </a:r>
          </a:p>
          <a:p>
            <a:pPr lvl="1"/>
            <a:r>
              <a:rPr lang="en-US" dirty="0"/>
              <a:t>Close proximity and strong research ties to Wright-</a:t>
            </a:r>
            <a:r>
              <a:rPr lang="en-US" dirty="0" err="1"/>
              <a:t>Patt</a:t>
            </a:r>
            <a:r>
              <a:rPr lang="en-US" dirty="0"/>
              <a:t> Air Force base and Air Force research lab</a:t>
            </a:r>
          </a:p>
          <a:p>
            <a:pPr lvl="1"/>
            <a:r>
              <a:rPr lang="en-US" dirty="0"/>
              <a:t>In house research overlap led to interdisciplinary research programs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E7B693-B5FA-9F42-82E9-E092B1904BDD}"/>
              </a:ext>
            </a:extLst>
          </p:cNvPr>
          <p:cNvSpPr txBox="1"/>
          <p:nvPr/>
        </p:nvSpPr>
        <p:spPr>
          <a:xfrm>
            <a:off x="85068" y="33029"/>
            <a:ext cx="6315732" cy="707886"/>
          </a:xfrm>
          <a:prstGeom prst="rect">
            <a:avLst/>
          </a:prstGeom>
          <a:gradFill>
            <a:gsLst>
              <a:gs pos="2000">
                <a:srgbClr val="02562D"/>
              </a:gs>
              <a:gs pos="74000">
                <a:srgbClr val="165E32"/>
              </a:gs>
              <a:gs pos="83000">
                <a:srgbClr val="165E32"/>
              </a:gs>
              <a:gs pos="100000">
                <a:srgbClr val="02562D"/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How did we start !</a:t>
            </a:r>
          </a:p>
        </p:txBody>
      </p:sp>
    </p:spTree>
    <p:extLst>
      <p:ext uri="{BB962C8B-B14F-4D97-AF65-F5344CB8AC3E}">
        <p14:creationId xmlns:p14="http://schemas.microsoft.com/office/powerpoint/2010/main" val="1457185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B8D4B-ABA2-4268-A14C-EE854735A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348" y="1166018"/>
            <a:ext cx="10972800" cy="552354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/>
              <a:t>HPC CI Need and Plan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No centralized CI for scientific HPC researchers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HPC users ask for </a:t>
            </a:r>
            <a:r>
              <a:rPr lang="en-US" dirty="0" err="1"/>
              <a:t>cpu</a:t>
            </a:r>
            <a:r>
              <a:rPr lang="en-US" dirty="0"/>
              <a:t> time on state level HPC facility  (OSC)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We led numerous discipline-specific and interdisciplinary research programs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Partner with 12-faculty members from Physics, Mathematics, Biological Sciences, Materials Engineering, Psychology and Community Health to establish CI - impact hundreds of students in the STEM disciplines.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Reach out to local community for broader outreach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Had success with NSF/CISE Directorate of Computer and Information Science and Engineering (CISE)/CNS (CNS) Division Of Computer and Network Systems  and CSE  Direct For Computer &amp; Info Science &amp; Engineering. MRI programs for CI infrastructure.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DFE40E-BF09-CC47-8580-CA8F203DE7BD}"/>
              </a:ext>
            </a:extLst>
          </p:cNvPr>
          <p:cNvSpPr txBox="1"/>
          <p:nvPr/>
        </p:nvSpPr>
        <p:spPr>
          <a:xfrm>
            <a:off x="85068" y="33029"/>
            <a:ext cx="6315732" cy="707886"/>
          </a:xfrm>
          <a:prstGeom prst="rect">
            <a:avLst/>
          </a:prstGeom>
          <a:gradFill>
            <a:gsLst>
              <a:gs pos="2000">
                <a:srgbClr val="02562D"/>
              </a:gs>
              <a:gs pos="74000">
                <a:srgbClr val="165E32"/>
              </a:gs>
              <a:gs pos="83000">
                <a:srgbClr val="165E32"/>
              </a:gs>
              <a:gs pos="100000">
                <a:srgbClr val="02562D"/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NSF CI funding</a:t>
            </a:r>
          </a:p>
        </p:txBody>
      </p:sp>
    </p:spTree>
    <p:extLst>
      <p:ext uri="{BB962C8B-B14F-4D97-AF65-F5344CB8AC3E}">
        <p14:creationId xmlns:p14="http://schemas.microsoft.com/office/powerpoint/2010/main" val="118756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207" y="1028331"/>
            <a:ext cx="10882481" cy="499195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/>
              <a:t>Justification – why should we get CI, why not use existing resources (state level)</a:t>
            </a:r>
          </a:p>
          <a:p>
            <a:pPr>
              <a:lnSpc>
                <a:spcPct val="170000"/>
              </a:lnSpc>
            </a:pPr>
            <a:r>
              <a:rPr lang="en-US" dirty="0"/>
              <a:t>Cost – cost share commitment, housing, administration</a:t>
            </a:r>
          </a:p>
          <a:p>
            <a:pPr>
              <a:lnSpc>
                <a:spcPct val="170000"/>
              </a:lnSpc>
            </a:pPr>
            <a:r>
              <a:rPr lang="en-US" dirty="0"/>
              <a:t>Design – CI users (application scientists), education needs, size of HCP vs budget, hardware configuration</a:t>
            </a:r>
          </a:p>
          <a:p>
            <a:pPr>
              <a:lnSpc>
                <a:spcPct val="170000"/>
              </a:lnSpc>
            </a:pPr>
            <a:r>
              <a:rPr lang="en-US" dirty="0"/>
              <a:t>Sustainability – institutional commitment, long term support</a:t>
            </a:r>
          </a:p>
          <a:p>
            <a:pPr>
              <a:lnSpc>
                <a:spcPct val="170000"/>
              </a:lnSpc>
            </a:pPr>
            <a:r>
              <a:rPr lang="en-US" dirty="0"/>
              <a:t>Upkeep and Upgrade Requirements – equipment life expectancy, who will pay for it? </a:t>
            </a:r>
          </a:p>
          <a:p>
            <a:pPr>
              <a:lnSpc>
                <a:spcPct val="170000"/>
              </a:lnSpc>
            </a:pPr>
            <a:r>
              <a:rPr lang="en-US" dirty="0"/>
              <a:t>CI support – data, network, queue, and user management</a:t>
            </a:r>
          </a:p>
          <a:p>
            <a:pPr>
              <a:lnSpc>
                <a:spcPct val="170000"/>
              </a:lnSpc>
            </a:pPr>
            <a:r>
              <a:rPr lang="en-US" dirty="0"/>
              <a:t>Best Practices – learn here at the workshop !!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A97EA3-5899-2043-9244-3383573FFBD8}"/>
              </a:ext>
            </a:extLst>
          </p:cNvPr>
          <p:cNvSpPr txBox="1"/>
          <p:nvPr/>
        </p:nvSpPr>
        <p:spPr>
          <a:xfrm>
            <a:off x="85068" y="33029"/>
            <a:ext cx="6315732" cy="707886"/>
          </a:xfrm>
          <a:prstGeom prst="rect">
            <a:avLst/>
          </a:prstGeom>
          <a:gradFill>
            <a:gsLst>
              <a:gs pos="2000">
                <a:srgbClr val="02562D"/>
              </a:gs>
              <a:gs pos="74000">
                <a:srgbClr val="165E32"/>
              </a:gs>
              <a:gs pos="83000">
                <a:srgbClr val="165E32"/>
              </a:gs>
              <a:gs pos="100000">
                <a:srgbClr val="02562D"/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Planning matters</a:t>
            </a:r>
          </a:p>
        </p:txBody>
      </p:sp>
    </p:spTree>
    <p:extLst>
      <p:ext uri="{BB962C8B-B14F-4D97-AF65-F5344CB8AC3E}">
        <p14:creationId xmlns:p14="http://schemas.microsoft.com/office/powerpoint/2010/main" val="1253372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B8D4B-ABA2-4268-A14C-EE854735A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051" y="1044020"/>
            <a:ext cx="11249319" cy="472151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It is challenging but rewarding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CI used for various computational course taught at undergraduate and graduate level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CI instrumental in many research projects from many researchers and, numerous publications, and, training graduate, undergraduate students in HPC skillsets.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Expansion to larger CI facility with increasing user base, investment into data driven scientific research is being planned.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25084E-ECDE-F643-9C06-6246C86BE864}"/>
              </a:ext>
            </a:extLst>
          </p:cNvPr>
          <p:cNvSpPr txBox="1"/>
          <p:nvPr/>
        </p:nvSpPr>
        <p:spPr>
          <a:xfrm>
            <a:off x="85068" y="33029"/>
            <a:ext cx="6315732" cy="707886"/>
          </a:xfrm>
          <a:prstGeom prst="rect">
            <a:avLst/>
          </a:prstGeom>
          <a:gradFill>
            <a:gsLst>
              <a:gs pos="2000">
                <a:srgbClr val="02562D"/>
              </a:gs>
              <a:gs pos="74000">
                <a:srgbClr val="165E32"/>
              </a:gs>
              <a:gs pos="83000">
                <a:srgbClr val="165E32"/>
              </a:gs>
              <a:gs pos="100000">
                <a:srgbClr val="02562D"/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Drivers</a:t>
            </a:r>
          </a:p>
        </p:txBody>
      </p:sp>
    </p:spTree>
    <p:extLst>
      <p:ext uri="{BB962C8B-B14F-4D97-AF65-F5344CB8AC3E}">
        <p14:creationId xmlns:p14="http://schemas.microsoft.com/office/powerpoint/2010/main" val="14566297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NH Myriad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374</Words>
  <Application>Microsoft Macintosh PowerPoint</Application>
  <PresentationFormat>Widescreen</PresentationFormat>
  <Paragraphs>41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Myriad Pro</vt:lpstr>
      <vt:lpstr>1_Office Theme</vt:lpstr>
      <vt:lpstr>NSF funded HPC Cyberinfrastructure for discipline-specific and inter-disciplinary computing intensive scientific research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Campus Cyberinfrastructure (CC*) Program and Keys to Successful Awards</dc:title>
  <dc:creator>Valcourt, Scott</dc:creator>
  <cp:lastModifiedBy>Microsoft Office User</cp:lastModifiedBy>
  <cp:revision>22</cp:revision>
  <dcterms:created xsi:type="dcterms:W3CDTF">2021-06-09T15:51:21Z</dcterms:created>
  <dcterms:modified xsi:type="dcterms:W3CDTF">2021-06-11T01:39:55Z</dcterms:modified>
</cp:coreProperties>
</file>