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34"/>
    <p:restoredTop sz="94679"/>
  </p:normalViewPr>
  <p:slideViewPr>
    <p:cSldViewPr snapToGrid="0" snapToObjects="1">
      <p:cViewPr>
        <p:scale>
          <a:sx n="146" d="100"/>
          <a:sy n="146" d="100"/>
        </p:scale>
        <p:origin x="552"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094A4-84D0-3D4C-9243-17E0CABA4C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63CD9C-746B-DB46-8CBB-05425F7515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477388-8F6B-774B-998A-D63F6CECDEB2}"/>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5" name="Footer Placeholder 4">
            <a:extLst>
              <a:ext uri="{FF2B5EF4-FFF2-40B4-BE49-F238E27FC236}">
                <a16:creationId xmlns:a16="http://schemas.microsoft.com/office/drawing/2014/main" id="{6B9BAD96-B12C-5347-919F-CEA3FD10AD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BB4FD2-69B7-A946-817F-3C587095BC12}"/>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2256626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04B4A-B61C-904E-B0DC-57CC26E21C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2DC1F6-A83A-7D43-8C9E-11DD22DA0C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E4BAF-6524-354F-9D9B-FE79D46289E0}"/>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5" name="Footer Placeholder 4">
            <a:extLst>
              <a:ext uri="{FF2B5EF4-FFF2-40B4-BE49-F238E27FC236}">
                <a16:creationId xmlns:a16="http://schemas.microsoft.com/office/drawing/2014/main" id="{B8F0A41A-B311-FB48-B2A2-DD358E14D1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AD4E15-3D24-2948-A2F1-1EA616C6FD96}"/>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367494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8710DB-0E4D-744F-B55B-AAC3B1A706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361341-F8C2-A34D-9C3A-32B6177F6A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3B0F30-589F-B04B-B680-6C58E8E6739E}"/>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5" name="Footer Placeholder 4">
            <a:extLst>
              <a:ext uri="{FF2B5EF4-FFF2-40B4-BE49-F238E27FC236}">
                <a16:creationId xmlns:a16="http://schemas.microsoft.com/office/drawing/2014/main" id="{978DD358-52DB-EA40-9AF9-6AB40F569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6BAA86-3579-344A-AE0A-E4707A70FEE7}"/>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2311976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A3D0E-592D-2047-8393-97FCECEA5B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F4BEB8-0B96-AB45-A2E6-FCD918090C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440F6C-207A-154E-AF56-79D0DC50519A}"/>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5" name="Footer Placeholder 4">
            <a:extLst>
              <a:ext uri="{FF2B5EF4-FFF2-40B4-BE49-F238E27FC236}">
                <a16:creationId xmlns:a16="http://schemas.microsoft.com/office/drawing/2014/main" id="{67F9F76C-667D-1647-91F2-8F1E518DA4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720EF0-A64F-5646-9EC6-B7A2193C407A}"/>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75084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F7E2E-DD2D-B040-B780-B8FAC1D39F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8FEEDA-C21B-0E4F-ACAE-9F91009982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EBFB81-D8E7-2E4C-9B76-767457A4C060}"/>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5" name="Footer Placeholder 4">
            <a:extLst>
              <a:ext uri="{FF2B5EF4-FFF2-40B4-BE49-F238E27FC236}">
                <a16:creationId xmlns:a16="http://schemas.microsoft.com/office/drawing/2014/main" id="{45047C34-5A8D-B840-B63E-C8BD20C464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906B0-CF3C-904B-80C7-2557C0FED27B}"/>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29742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47305-8C46-A947-BFAE-3DA8E705A3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B6583B-D517-0646-9BB9-26712596A9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3CC029-96F7-2A46-A069-C7AA6A0BBD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9E4381-FC0C-2C49-BEF6-955B59DF4FD9}"/>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6" name="Footer Placeholder 5">
            <a:extLst>
              <a:ext uri="{FF2B5EF4-FFF2-40B4-BE49-F238E27FC236}">
                <a16:creationId xmlns:a16="http://schemas.microsoft.com/office/drawing/2014/main" id="{B3AB7F03-6927-CB4F-8482-268133C94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218DE6-EF6E-E446-AB95-C3B6EACA95A1}"/>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1439035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7A326-9A6C-CF48-B0EC-72DF3F7838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763105-A6E4-8A46-A178-03E474E88A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883FE2-1EA4-284B-8B08-E0E5B7A0F9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915B29-34F0-7B4B-9DD6-34E757043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3B11D5-8FE8-D24A-9821-4BF98CC9E8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6BE07D-0DD4-E94C-95E6-F70CD0F42C2F}"/>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8" name="Footer Placeholder 7">
            <a:extLst>
              <a:ext uri="{FF2B5EF4-FFF2-40B4-BE49-F238E27FC236}">
                <a16:creationId xmlns:a16="http://schemas.microsoft.com/office/drawing/2014/main" id="{4AB37038-2408-CE4A-AAF0-79D18D1ABB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23B912-5F93-A94A-8995-4574E61E0910}"/>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425792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F5917-07EE-354E-A8AF-F496EF5E9C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B6F9AE-AC76-1441-B506-DB00813D156C}"/>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4" name="Footer Placeholder 3">
            <a:extLst>
              <a:ext uri="{FF2B5EF4-FFF2-40B4-BE49-F238E27FC236}">
                <a16:creationId xmlns:a16="http://schemas.microsoft.com/office/drawing/2014/main" id="{6696792D-0E35-3A49-B502-E03A55254E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17BEE8-FC8F-6F4C-833F-C9C61C7E0AD4}"/>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90348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CFA4C1-51CA-AC41-9FCB-3C92BCBABFF2}"/>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3" name="Footer Placeholder 2">
            <a:extLst>
              <a:ext uri="{FF2B5EF4-FFF2-40B4-BE49-F238E27FC236}">
                <a16:creationId xmlns:a16="http://schemas.microsoft.com/office/drawing/2014/main" id="{507C67A2-EFAA-AF46-9ACD-DEB1AD2D72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73D753-FC3C-0541-A8F8-D1A1FDA26236}"/>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2318397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447DF-3E78-3D47-A30E-18AC28E068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D2625F-CFC5-364D-9BB9-7527831350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09D5F5-79D9-C144-A830-3B87339182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301A66-E38C-8147-8B4E-4336C3300249}"/>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6" name="Footer Placeholder 5">
            <a:extLst>
              <a:ext uri="{FF2B5EF4-FFF2-40B4-BE49-F238E27FC236}">
                <a16:creationId xmlns:a16="http://schemas.microsoft.com/office/drawing/2014/main" id="{65038FAD-B60B-0942-B111-794A6C9385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5E1223-8255-4943-B477-4E6519BD6AAA}"/>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775761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77F9B-D907-0249-977F-C1FF1F6DD0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9EC29C-8509-A941-970A-A23FB2579E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27A03F-6B7A-7A45-BE83-64984602C4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AB0079-F911-234A-ADE8-EBC192D6C4ED}"/>
              </a:ext>
            </a:extLst>
          </p:cNvPr>
          <p:cNvSpPr>
            <a:spLocks noGrp="1"/>
          </p:cNvSpPr>
          <p:nvPr>
            <p:ph type="dt" sz="half" idx="10"/>
          </p:nvPr>
        </p:nvSpPr>
        <p:spPr/>
        <p:txBody>
          <a:bodyPr/>
          <a:lstStyle/>
          <a:p>
            <a:fld id="{3E097D87-940B-234F-A4E8-89478DCD0C28}" type="datetimeFigureOut">
              <a:rPr lang="en-US" smtClean="0"/>
              <a:t>6/7/21</a:t>
            </a:fld>
            <a:endParaRPr lang="en-US"/>
          </a:p>
        </p:txBody>
      </p:sp>
      <p:sp>
        <p:nvSpPr>
          <p:cNvPr id="6" name="Footer Placeholder 5">
            <a:extLst>
              <a:ext uri="{FF2B5EF4-FFF2-40B4-BE49-F238E27FC236}">
                <a16:creationId xmlns:a16="http://schemas.microsoft.com/office/drawing/2014/main" id="{D7E03B04-A287-3D42-B943-444A83355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619812-DC1E-5349-8DD4-5B081E2C3194}"/>
              </a:ext>
            </a:extLst>
          </p:cNvPr>
          <p:cNvSpPr>
            <a:spLocks noGrp="1"/>
          </p:cNvSpPr>
          <p:nvPr>
            <p:ph type="sldNum" sz="quarter" idx="12"/>
          </p:nvPr>
        </p:nvSpPr>
        <p:spPr/>
        <p:txBody>
          <a:bodyPr/>
          <a:lstStyle/>
          <a:p>
            <a:fld id="{347EB62E-8D5A-6446-A2E1-4923AE220782}" type="slidenum">
              <a:rPr lang="en-US" smtClean="0"/>
              <a:t>‹#›</a:t>
            </a:fld>
            <a:endParaRPr lang="en-US"/>
          </a:p>
        </p:txBody>
      </p:sp>
    </p:spTree>
    <p:extLst>
      <p:ext uri="{BB962C8B-B14F-4D97-AF65-F5344CB8AC3E}">
        <p14:creationId xmlns:p14="http://schemas.microsoft.com/office/powerpoint/2010/main" val="3475322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93892-76DD-6341-A50F-3D4A74CA8F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233F09-CA03-474F-A7C1-CC473A1EA2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1DF9D6-5494-DA40-B14B-CE86B19716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97D87-940B-234F-A4E8-89478DCD0C28}" type="datetimeFigureOut">
              <a:rPr lang="en-US" smtClean="0"/>
              <a:t>6/7/21</a:t>
            </a:fld>
            <a:endParaRPr lang="en-US"/>
          </a:p>
        </p:txBody>
      </p:sp>
      <p:sp>
        <p:nvSpPr>
          <p:cNvPr id="5" name="Footer Placeholder 4">
            <a:extLst>
              <a:ext uri="{FF2B5EF4-FFF2-40B4-BE49-F238E27FC236}">
                <a16:creationId xmlns:a16="http://schemas.microsoft.com/office/drawing/2014/main" id="{1C155716-3606-B241-8086-C75308A31D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5955D2-7E04-F244-9445-EAEE13B979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EB62E-8D5A-6446-A2E1-4923AE220782}" type="slidenum">
              <a:rPr lang="en-US" smtClean="0"/>
              <a:t>‹#›</a:t>
            </a:fld>
            <a:endParaRPr lang="en-US"/>
          </a:p>
        </p:txBody>
      </p:sp>
    </p:spTree>
    <p:extLst>
      <p:ext uri="{BB962C8B-B14F-4D97-AF65-F5344CB8AC3E}">
        <p14:creationId xmlns:p14="http://schemas.microsoft.com/office/powerpoint/2010/main" val="146414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DaveTurner@ksu.edu" TargetMode="External"/><Relationship Id="rId3" Type="http://schemas.openxmlformats.org/officeDocument/2006/relationships/hyperlink" Target="mailto:azzawi@unm.edu" TargetMode="External"/><Relationship Id="rId7" Type="http://schemas.openxmlformats.org/officeDocument/2006/relationships/hyperlink" Target="mailto:robertschrist@missouri.edu" TargetMode="External"/><Relationship Id="rId2" Type="http://schemas.openxmlformats.org/officeDocument/2006/relationships/hyperlink" Target="mailto:mtanash2@unl.edu" TargetMode="External"/><Relationship Id="rId1" Type="http://schemas.openxmlformats.org/officeDocument/2006/relationships/slideLayout" Target="../slideLayouts/slideLayout2.xml"/><Relationship Id="rId6" Type="http://schemas.openxmlformats.org/officeDocument/2006/relationships/hyperlink" Target="mailto:natasha.pavlovikj@huskers.unl.edu" TargetMode="External"/><Relationship Id="rId5" Type="http://schemas.openxmlformats.org/officeDocument/2006/relationships/hyperlink" Target="mailto:shelley.knuth@colorado.edu" TargetMode="External"/><Relationship Id="rId4" Type="http://schemas.openxmlformats.org/officeDocument/2006/relationships/hyperlink" Target="mailto:Adam.caprez@.unl.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E854F-0F4C-9445-A1AD-49F6EED9E3EF}"/>
              </a:ext>
            </a:extLst>
          </p:cNvPr>
          <p:cNvSpPr>
            <a:spLocks noGrp="1"/>
          </p:cNvSpPr>
          <p:nvPr>
            <p:ph type="ctrTitle"/>
          </p:nvPr>
        </p:nvSpPr>
        <p:spPr>
          <a:xfrm>
            <a:off x="1524000" y="1122363"/>
            <a:ext cx="9144000" cy="1442161"/>
          </a:xfrm>
        </p:spPr>
        <p:txBody>
          <a:bodyPr>
            <a:normAutofit/>
          </a:bodyPr>
          <a:lstStyle/>
          <a:p>
            <a:r>
              <a:rPr lang="en-US" sz="4400" dirty="0">
                <a:solidFill>
                  <a:srgbClr val="C00000"/>
                </a:solidFill>
              </a:rPr>
              <a:t>Cyberinfrastructure User Support Panel</a:t>
            </a:r>
          </a:p>
        </p:txBody>
      </p:sp>
      <p:sp>
        <p:nvSpPr>
          <p:cNvPr id="3" name="Subtitle 2">
            <a:extLst>
              <a:ext uri="{FF2B5EF4-FFF2-40B4-BE49-F238E27FC236}">
                <a16:creationId xmlns:a16="http://schemas.microsoft.com/office/drawing/2014/main" id="{C855A77B-7383-5744-86CD-59089BD171F6}"/>
              </a:ext>
            </a:extLst>
          </p:cNvPr>
          <p:cNvSpPr>
            <a:spLocks noGrp="1"/>
          </p:cNvSpPr>
          <p:nvPr>
            <p:ph type="subTitle" idx="1"/>
          </p:nvPr>
        </p:nvSpPr>
        <p:spPr>
          <a:xfrm>
            <a:off x="1524000" y="2900855"/>
            <a:ext cx="9144000" cy="608699"/>
          </a:xfrm>
        </p:spPr>
        <p:txBody>
          <a:bodyPr>
            <a:normAutofit fontScale="70000" lnSpcReduction="20000"/>
          </a:bodyPr>
          <a:lstStyle/>
          <a:p>
            <a:r>
              <a:rPr lang="en-US" dirty="0"/>
              <a:t>Virtual Residency Introductory/Intermediate/Advanced Workshop 2021</a:t>
            </a:r>
          </a:p>
          <a:p>
            <a:r>
              <a:rPr lang="en-US" dirty="0"/>
              <a:t>June 8, 2021</a:t>
            </a:r>
          </a:p>
          <a:p>
            <a:endParaRPr lang="en-US" dirty="0"/>
          </a:p>
        </p:txBody>
      </p:sp>
    </p:spTree>
    <p:extLst>
      <p:ext uri="{BB962C8B-B14F-4D97-AF65-F5344CB8AC3E}">
        <p14:creationId xmlns:p14="http://schemas.microsoft.com/office/powerpoint/2010/main" val="1831765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8: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How do you organize HPC accounts and groups, and handle resource allocations (i.e. compute/storage)? Do you allow access to “outside” and/or commercial users?</a:t>
            </a:r>
          </a:p>
        </p:txBody>
      </p:sp>
    </p:spTree>
    <p:extLst>
      <p:ext uri="{BB962C8B-B14F-4D97-AF65-F5344CB8AC3E}">
        <p14:creationId xmlns:p14="http://schemas.microsoft.com/office/powerpoint/2010/main" val="978568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lnSpcReduction="10000"/>
          </a:bodyPr>
          <a:lstStyle/>
          <a:p>
            <a:pPr marL="0" indent="0" algn="ctr">
              <a:buNone/>
            </a:pPr>
            <a:endParaRPr lang="en-US" sz="8000" dirty="0"/>
          </a:p>
          <a:p>
            <a:pPr marL="0" indent="0" algn="ctr">
              <a:buNone/>
            </a:pPr>
            <a:r>
              <a:rPr lang="en-US" sz="8000" dirty="0">
                <a:solidFill>
                  <a:srgbClr val="C00000"/>
                </a:solidFill>
              </a:rPr>
              <a:t>Questions!</a:t>
            </a:r>
          </a:p>
        </p:txBody>
      </p:sp>
    </p:spTree>
    <p:extLst>
      <p:ext uri="{BB962C8B-B14F-4D97-AF65-F5344CB8AC3E}">
        <p14:creationId xmlns:p14="http://schemas.microsoft.com/office/powerpoint/2010/main" val="3060137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Panelists and Moderator</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393369"/>
            <a:ext cx="10515600" cy="5293505"/>
          </a:xfrm>
        </p:spPr>
        <p:txBody>
          <a:bodyPr>
            <a:normAutofit fontScale="25000" lnSpcReduction="20000"/>
          </a:bodyPr>
          <a:lstStyle/>
          <a:p>
            <a:pPr marL="0" indent="0">
              <a:buNone/>
            </a:pPr>
            <a:r>
              <a:rPr lang="en-US" sz="7200" b="1" dirty="0">
                <a:solidFill>
                  <a:srgbClr val="7030A0"/>
                </a:solidFill>
              </a:rPr>
              <a:t>Moderator</a:t>
            </a:r>
          </a:p>
          <a:p>
            <a:r>
              <a:rPr lang="en-US" sz="4800" b="1" dirty="0"/>
              <a:t>Mohammed </a:t>
            </a:r>
            <a:r>
              <a:rPr lang="en-US" sz="4800" b="1" dirty="0" err="1"/>
              <a:t>Tanash</a:t>
            </a:r>
            <a:r>
              <a:rPr lang="en-US" sz="4800" b="1" dirty="0"/>
              <a:t> </a:t>
            </a:r>
            <a:r>
              <a:rPr lang="en-US" sz="4800" dirty="0"/>
              <a:t>–  University Of Nebraska- Lincoln </a:t>
            </a:r>
          </a:p>
          <a:p>
            <a:pPr lvl="1"/>
            <a:r>
              <a:rPr lang="en-US" sz="4800" dirty="0"/>
              <a:t>HPC Applications Specialist</a:t>
            </a:r>
          </a:p>
          <a:p>
            <a:pPr lvl="1"/>
            <a:r>
              <a:rPr lang="en-US" sz="4800" dirty="0">
                <a:hlinkClick r:id="rId2"/>
              </a:rPr>
              <a:t>mtanash2@unl.edu</a:t>
            </a:r>
            <a:r>
              <a:rPr lang="en-US" sz="4800" dirty="0"/>
              <a:t> </a:t>
            </a:r>
            <a:endParaRPr lang="en-US" sz="7200" b="1" dirty="0">
              <a:solidFill>
                <a:srgbClr val="C00000"/>
              </a:solidFill>
            </a:endParaRPr>
          </a:p>
          <a:p>
            <a:pPr marL="0" indent="0">
              <a:buNone/>
            </a:pPr>
            <a:r>
              <a:rPr lang="en-US" sz="7200" b="1" dirty="0">
                <a:solidFill>
                  <a:srgbClr val="7030A0"/>
                </a:solidFill>
              </a:rPr>
              <a:t>Panelists:</a:t>
            </a:r>
          </a:p>
          <a:p>
            <a:r>
              <a:rPr lang="en-US" sz="4800" b="1" dirty="0"/>
              <a:t>Hussein Al-Azzawi </a:t>
            </a:r>
            <a:r>
              <a:rPr lang="en-US" sz="4800" dirty="0"/>
              <a:t>– University of New Mexico</a:t>
            </a:r>
          </a:p>
          <a:p>
            <a:pPr lvl="1"/>
            <a:r>
              <a:rPr lang="en-US" sz="4800" dirty="0"/>
              <a:t>Network and Storage Specialist</a:t>
            </a:r>
            <a:endParaRPr lang="en-US" sz="4800" dirty="0">
              <a:hlinkClick r:id="rId3"/>
            </a:endParaRPr>
          </a:p>
          <a:p>
            <a:pPr lvl="1"/>
            <a:r>
              <a:rPr lang="en-US" sz="4800" dirty="0">
                <a:hlinkClick r:id="rId3"/>
              </a:rPr>
              <a:t>azzawi@unm.edu</a:t>
            </a:r>
            <a:endParaRPr lang="en-US" sz="4800" dirty="0"/>
          </a:p>
          <a:p>
            <a:r>
              <a:rPr lang="en-US" sz="4800" b="1" dirty="0"/>
              <a:t>Adam </a:t>
            </a:r>
            <a:r>
              <a:rPr lang="en-US" sz="4800" b="1" dirty="0" err="1"/>
              <a:t>Caprez</a:t>
            </a:r>
            <a:r>
              <a:rPr lang="en-US" sz="4800" b="1" dirty="0"/>
              <a:t> </a:t>
            </a:r>
            <a:r>
              <a:rPr lang="en-US" sz="4800" dirty="0"/>
              <a:t>–  University Of Nebraska- Lincoln </a:t>
            </a:r>
          </a:p>
          <a:p>
            <a:pPr lvl="1"/>
            <a:r>
              <a:rPr lang="en-US" sz="4800" dirty="0"/>
              <a:t>Applications Lead</a:t>
            </a:r>
          </a:p>
          <a:p>
            <a:pPr lvl="1"/>
            <a:r>
              <a:rPr lang="en-US" sz="4800" dirty="0">
                <a:hlinkClick r:id="rId4"/>
              </a:rPr>
              <a:t>Adam.caprez@.unl.edu</a:t>
            </a:r>
            <a:r>
              <a:rPr lang="en-US" sz="4800" dirty="0"/>
              <a:t> </a:t>
            </a:r>
          </a:p>
          <a:p>
            <a:r>
              <a:rPr lang="en-US" sz="4800" b="1"/>
              <a:t>Shelley </a:t>
            </a:r>
            <a:r>
              <a:rPr lang="en-US" sz="4800" b="1" dirty="0"/>
              <a:t>Knuth </a:t>
            </a:r>
            <a:r>
              <a:rPr lang="en-US" sz="4800" dirty="0"/>
              <a:t>– University Of Colorado - Boulder</a:t>
            </a:r>
          </a:p>
          <a:p>
            <a:pPr lvl="1"/>
            <a:r>
              <a:rPr lang="en-US" sz="4800" dirty="0"/>
              <a:t> Director of Research Computing</a:t>
            </a:r>
          </a:p>
          <a:p>
            <a:pPr lvl="1"/>
            <a:r>
              <a:rPr lang="en-US" sz="4800" dirty="0">
                <a:hlinkClick r:id="rId5"/>
              </a:rPr>
              <a:t>shelley.knuth@colorado.edu</a:t>
            </a:r>
            <a:endParaRPr lang="en-US" sz="4800" dirty="0"/>
          </a:p>
          <a:p>
            <a:r>
              <a:rPr lang="en-US" sz="4800" b="1" dirty="0"/>
              <a:t>Natasha </a:t>
            </a:r>
            <a:r>
              <a:rPr lang="en-US" sz="4800" b="1" dirty="0" err="1"/>
              <a:t>Pavlovikj</a:t>
            </a:r>
            <a:r>
              <a:rPr lang="en-US" sz="4800" b="1" dirty="0"/>
              <a:t> </a:t>
            </a:r>
            <a:r>
              <a:rPr lang="en-US" sz="4800" dirty="0"/>
              <a:t>–  University Of Nebraska- Lincoln </a:t>
            </a:r>
          </a:p>
          <a:p>
            <a:pPr lvl="1"/>
            <a:r>
              <a:rPr lang="en-US" sz="4800" dirty="0"/>
              <a:t>Graduate Research Assistant </a:t>
            </a:r>
          </a:p>
          <a:p>
            <a:pPr lvl="1"/>
            <a:r>
              <a:rPr lang="en-US" sz="4800" dirty="0">
                <a:hlinkClick r:id="rId6"/>
              </a:rPr>
              <a:t>natasha.pavlovikj@huskers.unl.edu</a:t>
            </a:r>
            <a:endParaRPr lang="en-US" sz="4800" dirty="0"/>
          </a:p>
          <a:p>
            <a:r>
              <a:rPr lang="en-US" sz="4800" b="1" dirty="0"/>
              <a:t>Christina Roberts </a:t>
            </a:r>
            <a:r>
              <a:rPr lang="en-US" sz="4800" dirty="0"/>
              <a:t>– University of Missouri-Columbia</a:t>
            </a:r>
          </a:p>
          <a:p>
            <a:pPr lvl="1"/>
            <a:r>
              <a:rPr lang="en-US" sz="4800" dirty="0" err="1"/>
              <a:t>CyberInfastructure</a:t>
            </a:r>
            <a:r>
              <a:rPr lang="en-US" sz="4800" dirty="0"/>
              <a:t> Engineer</a:t>
            </a:r>
          </a:p>
          <a:p>
            <a:pPr lvl="1"/>
            <a:r>
              <a:rPr lang="en-US" sz="4800" dirty="0"/>
              <a:t>  </a:t>
            </a:r>
            <a:r>
              <a:rPr lang="en-US" sz="4800" dirty="0">
                <a:hlinkClick r:id="rId7"/>
              </a:rPr>
              <a:t>robertschrist@missouri.edu</a:t>
            </a:r>
            <a:endParaRPr lang="en-US" sz="4800" dirty="0"/>
          </a:p>
          <a:p>
            <a:r>
              <a:rPr lang="en-US" sz="4800" b="1" dirty="0"/>
              <a:t>Dave Turner </a:t>
            </a:r>
            <a:r>
              <a:rPr lang="en-US" sz="4800" dirty="0"/>
              <a:t>– Kansas State University</a:t>
            </a:r>
          </a:p>
          <a:p>
            <a:pPr lvl="1"/>
            <a:r>
              <a:rPr lang="en-US" sz="4800" dirty="0"/>
              <a:t>Application Scientist</a:t>
            </a:r>
            <a:endParaRPr lang="en-US" sz="4800" dirty="0">
              <a:hlinkClick r:id="rId8"/>
            </a:endParaRPr>
          </a:p>
          <a:p>
            <a:pPr lvl="1"/>
            <a:r>
              <a:rPr lang="en-US" sz="4800" dirty="0">
                <a:hlinkClick r:id="rId8"/>
              </a:rPr>
              <a:t>DaveTurner@ksu.edu</a:t>
            </a:r>
            <a:endParaRPr lang="en-US" sz="4800" dirty="0"/>
          </a:p>
          <a:p>
            <a:pPr marL="457200" lvl="1" indent="0">
              <a:buNone/>
            </a:pPr>
            <a:endParaRPr lang="en-US" dirty="0"/>
          </a:p>
          <a:p>
            <a:pPr marL="457200" lvl="1" indent="0">
              <a:buNone/>
            </a:pPr>
            <a:endParaRPr lang="en-US" dirty="0"/>
          </a:p>
          <a:p>
            <a:pPr marL="457200" lvl="1" indent="0">
              <a:buNone/>
            </a:pPr>
            <a:endParaRPr lang="en-US" dirty="0"/>
          </a:p>
          <a:p>
            <a:pPr lvl="1"/>
            <a:endParaRPr lang="en-US" dirty="0"/>
          </a:p>
          <a:p>
            <a:endParaRPr lang="en-US" dirty="0"/>
          </a:p>
        </p:txBody>
      </p:sp>
    </p:spTree>
    <p:extLst>
      <p:ext uri="{BB962C8B-B14F-4D97-AF65-F5344CB8AC3E}">
        <p14:creationId xmlns:p14="http://schemas.microsoft.com/office/powerpoint/2010/main" val="1058222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1: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What are the most common challenges to most institutions or HPC centers supporting HPC users? And how can we minimize the effects of it? </a:t>
            </a:r>
          </a:p>
        </p:txBody>
      </p:sp>
    </p:spTree>
    <p:extLst>
      <p:ext uri="{BB962C8B-B14F-4D97-AF65-F5344CB8AC3E}">
        <p14:creationId xmlns:p14="http://schemas.microsoft.com/office/powerpoint/2010/main" val="355732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2: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How to differentiate between “Helping users vs doing their jobs”? How often do you encounter it? And how do you handle it?</a:t>
            </a:r>
          </a:p>
        </p:txBody>
      </p:sp>
    </p:spTree>
    <p:extLst>
      <p:ext uri="{BB962C8B-B14F-4D97-AF65-F5344CB8AC3E}">
        <p14:creationId xmlns:p14="http://schemas.microsoft.com/office/powerpoint/2010/main" val="1711204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3: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How do we reach the best results for CI outreach, education and training? And how do you guide users to use HPC resources? Do you develop training materials for novice/intermediate/advanced users?</a:t>
            </a:r>
          </a:p>
        </p:txBody>
      </p:sp>
    </p:spTree>
    <p:extLst>
      <p:ext uri="{BB962C8B-B14F-4D97-AF65-F5344CB8AC3E}">
        <p14:creationId xmlns:p14="http://schemas.microsoft.com/office/powerpoint/2010/main" val="12175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4: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How do you approach the use of user software and free vs. licensed software?</a:t>
            </a:r>
          </a:p>
        </p:txBody>
      </p:sp>
    </p:spTree>
    <p:extLst>
      <p:ext uri="{BB962C8B-B14F-4D97-AF65-F5344CB8AC3E}">
        <p14:creationId xmlns:p14="http://schemas.microsoft.com/office/powerpoint/2010/main" val="248246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5: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What software tools have you developed for users or for user support and is it available to the community?  How have more interactive tools (such as Open OnDemand) changed the nature and type of users you have to support?</a:t>
            </a:r>
          </a:p>
        </p:txBody>
      </p:sp>
    </p:spTree>
    <p:extLst>
      <p:ext uri="{BB962C8B-B14F-4D97-AF65-F5344CB8AC3E}">
        <p14:creationId xmlns:p14="http://schemas.microsoft.com/office/powerpoint/2010/main" val="1169219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6: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What approaches have you taken towards workforce development that have proven successful?  How do you train and onboard new staff in the CI user support area?</a:t>
            </a:r>
          </a:p>
        </p:txBody>
      </p:sp>
    </p:spTree>
    <p:extLst>
      <p:ext uri="{BB962C8B-B14F-4D97-AF65-F5344CB8AC3E}">
        <p14:creationId xmlns:p14="http://schemas.microsoft.com/office/powerpoint/2010/main" val="383904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2943-F058-3942-811A-7A5DB465D32B}"/>
              </a:ext>
            </a:extLst>
          </p:cNvPr>
          <p:cNvSpPr>
            <a:spLocks noGrp="1"/>
          </p:cNvSpPr>
          <p:nvPr>
            <p:ph type="title"/>
          </p:nvPr>
        </p:nvSpPr>
        <p:spPr/>
        <p:txBody>
          <a:bodyPr/>
          <a:lstStyle/>
          <a:p>
            <a:r>
              <a:rPr lang="en-US" dirty="0">
                <a:solidFill>
                  <a:srgbClr val="C00000"/>
                </a:solidFill>
              </a:rPr>
              <a:t>Question 7: </a:t>
            </a:r>
          </a:p>
        </p:txBody>
      </p:sp>
      <p:sp>
        <p:nvSpPr>
          <p:cNvPr id="3" name="Content Placeholder 2">
            <a:extLst>
              <a:ext uri="{FF2B5EF4-FFF2-40B4-BE49-F238E27FC236}">
                <a16:creationId xmlns:a16="http://schemas.microsoft.com/office/drawing/2014/main" id="{D96000FC-5A54-6D4F-9793-27267AF8FCCE}"/>
              </a:ext>
            </a:extLst>
          </p:cNvPr>
          <p:cNvSpPr>
            <a:spLocks noGrp="1"/>
          </p:cNvSpPr>
          <p:nvPr>
            <p:ph idx="1"/>
          </p:nvPr>
        </p:nvSpPr>
        <p:spPr>
          <a:xfrm>
            <a:off x="838200" y="1825624"/>
            <a:ext cx="10515600" cy="2325752"/>
          </a:xfrm>
        </p:spPr>
        <p:txBody>
          <a:bodyPr>
            <a:normAutofit/>
          </a:bodyPr>
          <a:lstStyle/>
          <a:p>
            <a:pPr marL="0" indent="0" algn="just">
              <a:buNone/>
            </a:pPr>
            <a:r>
              <a:rPr lang="en-US" dirty="0"/>
              <a:t>What methods and strategies have you personally found the most successful for helping HPC users?</a:t>
            </a:r>
          </a:p>
        </p:txBody>
      </p:sp>
    </p:spTree>
    <p:extLst>
      <p:ext uri="{BB962C8B-B14F-4D97-AF65-F5344CB8AC3E}">
        <p14:creationId xmlns:p14="http://schemas.microsoft.com/office/powerpoint/2010/main" val="859052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393</Words>
  <Application>Microsoft Macintosh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Cyberinfrastructure User Support Panel</vt:lpstr>
      <vt:lpstr>Panelists and Moderator</vt:lpstr>
      <vt:lpstr>Question 1: </vt:lpstr>
      <vt:lpstr>Question 2: </vt:lpstr>
      <vt:lpstr>Question 3: </vt:lpstr>
      <vt:lpstr>Question 4: </vt:lpstr>
      <vt:lpstr>Question 5: </vt:lpstr>
      <vt:lpstr>Question 6: </vt:lpstr>
      <vt:lpstr>Question 7: </vt:lpstr>
      <vt:lpstr>Question 8: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Cyberinfrastructure User Support Panel</dc:title>
  <dc:creator>Mohammed Tanash</dc:creator>
  <cp:lastModifiedBy>Mohammed Tanash</cp:lastModifiedBy>
  <cp:revision>12</cp:revision>
  <dcterms:created xsi:type="dcterms:W3CDTF">2021-06-07T17:47:09Z</dcterms:created>
  <dcterms:modified xsi:type="dcterms:W3CDTF">2021-06-07T22:56:06Z</dcterms:modified>
</cp:coreProperties>
</file>