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1"/>
  </p:sldMasterIdLst>
  <p:notesMasterIdLst>
    <p:notesMasterId r:id="rId13"/>
  </p:notesMasterIdLst>
  <p:handoutMasterIdLst>
    <p:handoutMasterId r:id="rId14"/>
  </p:handoutMasterIdLst>
  <p:sldIdLst>
    <p:sldId id="2104" r:id="rId2"/>
    <p:sldId id="712" r:id="rId3"/>
    <p:sldId id="1260" r:id="rId4"/>
    <p:sldId id="1794" r:id="rId5"/>
    <p:sldId id="2110" r:id="rId6"/>
    <p:sldId id="1805" r:id="rId7"/>
    <p:sldId id="1093" r:id="rId8"/>
    <p:sldId id="2111" r:id="rId9"/>
    <p:sldId id="1261" r:id="rId10"/>
    <p:sldId id="1187" r:id="rId11"/>
    <p:sldId id="2112" r:id="rId12"/>
  </p:sldIdLst>
  <p:sldSz cx="12192000" cy="6858000"/>
  <p:notesSz cx="6858000" cy="9144000"/>
  <p:defaultTextStyle>
    <a:defPPr>
      <a:defRPr lang="en-US"/>
    </a:defPPr>
    <a:lvl1pPr algn="l" defTabSz="58613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586130" algn="l" defTabSz="58613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1172261" algn="l" defTabSz="58613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758391" algn="l" defTabSz="58613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2344522" algn="l" defTabSz="58613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930652" algn="l" defTabSz="586130" rtl="0" eaLnBrk="1" latinLnBrk="0" hangingPunct="1">
      <a:defRPr kern="1200">
        <a:solidFill>
          <a:schemeClr val="tx1"/>
        </a:solidFill>
        <a:latin typeface="Arial" charset="0"/>
        <a:ea typeface="ＭＳ Ｐゴシック" charset="-128"/>
        <a:cs typeface="ＭＳ Ｐゴシック" charset="-128"/>
      </a:defRPr>
    </a:lvl6pPr>
    <a:lvl7pPr marL="3516782" algn="l" defTabSz="586130" rtl="0" eaLnBrk="1" latinLnBrk="0" hangingPunct="1">
      <a:defRPr kern="1200">
        <a:solidFill>
          <a:schemeClr val="tx1"/>
        </a:solidFill>
        <a:latin typeface="Arial" charset="0"/>
        <a:ea typeface="ＭＳ Ｐゴシック" charset="-128"/>
        <a:cs typeface="ＭＳ Ｐゴシック" charset="-128"/>
      </a:defRPr>
    </a:lvl7pPr>
    <a:lvl8pPr marL="4102913" algn="l" defTabSz="586130" rtl="0" eaLnBrk="1" latinLnBrk="0" hangingPunct="1">
      <a:defRPr kern="1200">
        <a:solidFill>
          <a:schemeClr val="tx1"/>
        </a:solidFill>
        <a:latin typeface="Arial" charset="0"/>
        <a:ea typeface="ＭＳ Ｐゴシック" charset="-128"/>
        <a:cs typeface="ＭＳ Ｐゴシック" charset="-128"/>
      </a:defRPr>
    </a:lvl8pPr>
    <a:lvl9pPr marL="4689043" algn="l" defTabSz="58613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Tuecke" initials="ST"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A40"/>
    <a:srgbClr val="111F48"/>
    <a:srgbClr val="4F81BD"/>
    <a:srgbClr val="C0504D"/>
    <a:srgbClr val="1B4279"/>
    <a:srgbClr val="1E4179"/>
    <a:srgbClr val="29528C"/>
    <a:srgbClr val="1F3F7A"/>
    <a:srgbClr val="4C485A"/>
    <a:srgbClr val="307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99" autoAdjust="0"/>
    <p:restoredTop sz="80198" autoAdjust="0"/>
  </p:normalViewPr>
  <p:slideViewPr>
    <p:cSldViewPr snapToGrid="0" snapToObjects="1">
      <p:cViewPr>
        <p:scale>
          <a:sx n="109" d="100"/>
          <a:sy n="109" d="100"/>
        </p:scale>
        <p:origin x="160" y="480"/>
      </p:cViewPr>
      <p:guideLst>
        <p:guide orient="horz" pos="2160"/>
        <p:guide pos="3840"/>
      </p:guideLst>
    </p:cSldViewPr>
  </p:slideViewPr>
  <p:outlineViewPr>
    <p:cViewPr>
      <p:scale>
        <a:sx n="33" d="100"/>
        <a:sy n="33" d="100"/>
      </p:scale>
      <p:origin x="0" y="-17504"/>
    </p:cViewPr>
  </p:outlineViewPr>
  <p:notesTextViewPr>
    <p:cViewPr>
      <p:scale>
        <a:sx n="100" d="100"/>
        <a:sy n="100" d="100"/>
      </p:scale>
      <p:origin x="0" y="0"/>
    </p:cViewPr>
  </p:notesTextViewPr>
  <p:sorterViewPr>
    <p:cViewPr>
      <p:scale>
        <a:sx n="130" d="100"/>
        <a:sy n="130" d="100"/>
      </p:scale>
      <p:origin x="0" y="5392"/>
    </p:cViewPr>
  </p:sorterViewPr>
  <p:notesViewPr>
    <p:cSldViewPr snapToGrid="0" snapToObjects="1">
      <p:cViewPr varScale="1">
        <p:scale>
          <a:sx n="121" d="100"/>
          <a:sy n="121" d="100"/>
        </p:scale>
        <p:origin x="507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smtClean="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pitchFamily="-108" charset="0"/>
                <a:ea typeface="ＭＳ Ｐゴシック" pitchFamily="-108" charset="-128"/>
                <a:cs typeface="ＭＳ Ｐゴシック" pitchFamily="-108" charset="-128"/>
              </a:defRPr>
            </a:lvl1pPr>
          </a:lstStyle>
          <a:p>
            <a:pPr>
              <a:defRPr/>
            </a:pPr>
            <a:fld id="{3726BA98-09A7-D845-B362-7ACA0D031074}" type="datetimeFigureOut">
              <a:rPr lang="en-US"/>
              <a:pPr>
                <a:defRPr/>
              </a:pPr>
              <a:t>6/8/21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smtClean="0">
                <a:latin typeface="Arial" pitchFamily="-108" charset="0"/>
                <a:ea typeface="ＭＳ Ｐゴシック" pitchFamily="-108" charset="-128"/>
                <a:cs typeface="ＭＳ Ｐゴシック" pitchFamily="-108"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108" charset="0"/>
                <a:ea typeface="ＭＳ Ｐゴシック" pitchFamily="-108" charset="-128"/>
                <a:cs typeface="ＭＳ Ｐゴシック" pitchFamily="-108" charset="-128"/>
              </a:defRPr>
            </a:lvl1pPr>
          </a:lstStyle>
          <a:p>
            <a:pPr>
              <a:defRPr/>
            </a:pPr>
            <a:fld id="{F7EBBC22-62A2-DA42-A7E1-5CA8AEF0CF6D}" type="slidenum">
              <a:rPr lang="en-US"/>
              <a:pPr>
                <a:defRPr/>
              </a:pPr>
              <a:t>‹#›</a:t>
            </a:fld>
            <a:endParaRPr lang="en-US" dirty="0"/>
          </a:p>
        </p:txBody>
      </p:sp>
    </p:spTree>
    <p:extLst>
      <p:ext uri="{BB962C8B-B14F-4D97-AF65-F5344CB8AC3E}">
        <p14:creationId xmlns:p14="http://schemas.microsoft.com/office/powerpoint/2010/main" val="806459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8D14DF8-0C36-4546-A1A8-1C89C0A9DD5A}" type="datetime1">
              <a:rPr lang="en-US"/>
              <a:pPr>
                <a:defRPr/>
              </a:pPr>
              <a:t>6/8/21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AF03E7-0DA5-084C-A73B-84F898909E97}" type="slidenum">
              <a:rPr lang="en-US"/>
              <a:pPr>
                <a:defRPr/>
              </a:pPr>
              <a:t>‹#›</a:t>
            </a:fld>
            <a:endParaRPr lang="en-US" dirty="0"/>
          </a:p>
        </p:txBody>
      </p:sp>
    </p:spTree>
    <p:extLst>
      <p:ext uri="{BB962C8B-B14F-4D97-AF65-F5344CB8AC3E}">
        <p14:creationId xmlns:p14="http://schemas.microsoft.com/office/powerpoint/2010/main" val="3369682925"/>
      </p:ext>
    </p:extLst>
  </p:cSld>
  <p:clrMap bg1="lt1" tx1="dk1" bg2="lt2" tx2="dk2" accent1="accent1" accent2="accent2" accent3="accent3" accent4="accent4" accent5="accent5" accent6="accent6" hlink="hlink" folHlink="folHlink"/>
  <p:hf hdr="0" ftr="0" dt="0"/>
  <p:notesStyle>
    <a:lvl1pPr algn="l" defTabSz="586130" rtl="0" eaLnBrk="0" fontAlgn="base" hangingPunct="0">
      <a:spcBef>
        <a:spcPct val="30000"/>
      </a:spcBef>
      <a:spcAft>
        <a:spcPct val="0"/>
      </a:spcAft>
      <a:defRPr sz="1538" kern="1200">
        <a:solidFill>
          <a:schemeClr val="tx1"/>
        </a:solidFill>
        <a:latin typeface="+mn-lt"/>
        <a:ea typeface="ＭＳ Ｐゴシック" pitchFamily="-108" charset="-128"/>
        <a:cs typeface="ＭＳ Ｐゴシック" pitchFamily="-108" charset="-128"/>
      </a:defRPr>
    </a:lvl1pPr>
    <a:lvl2pPr marL="586130" algn="l" defTabSz="586130" rtl="0" eaLnBrk="0" fontAlgn="base" hangingPunct="0">
      <a:spcBef>
        <a:spcPct val="30000"/>
      </a:spcBef>
      <a:spcAft>
        <a:spcPct val="0"/>
      </a:spcAft>
      <a:defRPr sz="1538" kern="1200">
        <a:solidFill>
          <a:schemeClr val="tx1"/>
        </a:solidFill>
        <a:latin typeface="+mn-lt"/>
        <a:ea typeface="ＭＳ Ｐゴシック" pitchFamily="-108" charset="-128"/>
        <a:cs typeface="+mn-cs"/>
      </a:defRPr>
    </a:lvl2pPr>
    <a:lvl3pPr marL="1172261" algn="l" defTabSz="586130" rtl="0" eaLnBrk="0" fontAlgn="base" hangingPunct="0">
      <a:spcBef>
        <a:spcPct val="30000"/>
      </a:spcBef>
      <a:spcAft>
        <a:spcPct val="0"/>
      </a:spcAft>
      <a:defRPr sz="1538" kern="1200">
        <a:solidFill>
          <a:schemeClr val="tx1"/>
        </a:solidFill>
        <a:latin typeface="+mn-lt"/>
        <a:ea typeface="ＭＳ Ｐゴシック" pitchFamily="-108" charset="-128"/>
        <a:cs typeface="+mn-cs"/>
      </a:defRPr>
    </a:lvl3pPr>
    <a:lvl4pPr marL="1758391" algn="l" defTabSz="586130" rtl="0" eaLnBrk="0" fontAlgn="base" hangingPunct="0">
      <a:spcBef>
        <a:spcPct val="30000"/>
      </a:spcBef>
      <a:spcAft>
        <a:spcPct val="0"/>
      </a:spcAft>
      <a:defRPr sz="1538" kern="1200">
        <a:solidFill>
          <a:schemeClr val="tx1"/>
        </a:solidFill>
        <a:latin typeface="+mn-lt"/>
        <a:ea typeface="ＭＳ Ｐゴシック" pitchFamily="-108" charset="-128"/>
        <a:cs typeface="+mn-cs"/>
      </a:defRPr>
    </a:lvl4pPr>
    <a:lvl5pPr marL="2344522" algn="l" defTabSz="586130" rtl="0" eaLnBrk="0" fontAlgn="base" hangingPunct="0">
      <a:spcBef>
        <a:spcPct val="30000"/>
      </a:spcBef>
      <a:spcAft>
        <a:spcPct val="0"/>
      </a:spcAft>
      <a:defRPr sz="1538" kern="1200">
        <a:solidFill>
          <a:schemeClr val="tx1"/>
        </a:solidFill>
        <a:latin typeface="+mn-lt"/>
        <a:ea typeface="ＭＳ Ｐゴシック" pitchFamily="-108" charset="-128"/>
        <a:cs typeface="+mn-cs"/>
      </a:defRPr>
    </a:lvl5pPr>
    <a:lvl6pPr marL="2930652" algn="l" defTabSz="586130" rtl="0" eaLnBrk="1" latinLnBrk="0" hangingPunct="1">
      <a:defRPr sz="1538" kern="1200">
        <a:solidFill>
          <a:schemeClr val="tx1"/>
        </a:solidFill>
        <a:latin typeface="+mn-lt"/>
        <a:ea typeface="+mn-ea"/>
        <a:cs typeface="+mn-cs"/>
      </a:defRPr>
    </a:lvl6pPr>
    <a:lvl7pPr marL="3516782" algn="l" defTabSz="586130" rtl="0" eaLnBrk="1" latinLnBrk="0" hangingPunct="1">
      <a:defRPr sz="1538" kern="1200">
        <a:solidFill>
          <a:schemeClr val="tx1"/>
        </a:solidFill>
        <a:latin typeface="+mn-lt"/>
        <a:ea typeface="+mn-ea"/>
        <a:cs typeface="+mn-cs"/>
      </a:defRPr>
    </a:lvl7pPr>
    <a:lvl8pPr marL="4102913" algn="l" defTabSz="586130" rtl="0" eaLnBrk="1" latinLnBrk="0" hangingPunct="1">
      <a:defRPr sz="1538" kern="1200">
        <a:solidFill>
          <a:schemeClr val="tx1"/>
        </a:solidFill>
        <a:latin typeface="+mn-lt"/>
        <a:ea typeface="+mn-ea"/>
        <a:cs typeface="+mn-cs"/>
      </a:defRPr>
    </a:lvl8pPr>
    <a:lvl9pPr marL="4689043" algn="l" defTabSz="586130" rtl="0" eaLnBrk="1" latinLnBrk="0" hangingPunct="1">
      <a:defRPr sz="15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a:t>
            </a:fld>
            <a:endParaRPr lang="en-US" dirty="0"/>
          </a:p>
        </p:txBody>
      </p:sp>
    </p:spTree>
    <p:extLst>
      <p:ext uri="{BB962C8B-B14F-4D97-AF65-F5344CB8AC3E}">
        <p14:creationId xmlns:p14="http://schemas.microsoft.com/office/powerpoint/2010/main" val="370383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a:t>
            </a:fld>
            <a:endParaRPr lang="en-US" dirty="0"/>
          </a:p>
        </p:txBody>
      </p:sp>
    </p:spTree>
    <p:extLst>
      <p:ext uri="{BB962C8B-B14F-4D97-AF65-F5344CB8AC3E}">
        <p14:creationId xmlns:p14="http://schemas.microsoft.com/office/powerpoint/2010/main" val="246704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a:t>
            </a:fld>
            <a:endParaRPr lang="en-US" dirty="0"/>
          </a:p>
        </p:txBody>
      </p:sp>
    </p:spTree>
    <p:extLst>
      <p:ext uri="{BB962C8B-B14F-4D97-AF65-F5344CB8AC3E}">
        <p14:creationId xmlns:p14="http://schemas.microsoft.com/office/powerpoint/2010/main" val="3722069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FAF03E7-0DA5-084C-A73B-84F898909E97}" type="slidenum">
              <a:rPr lang="en-US" smtClean="0"/>
              <a:pPr>
                <a:defRPr/>
              </a:pPr>
              <a:t>4</a:t>
            </a:fld>
            <a:endParaRPr lang="en-US" dirty="0"/>
          </a:p>
        </p:txBody>
      </p:sp>
    </p:spTree>
    <p:extLst>
      <p:ext uri="{BB962C8B-B14F-4D97-AF65-F5344CB8AC3E}">
        <p14:creationId xmlns:p14="http://schemas.microsoft.com/office/powerpoint/2010/main" val="291485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a:t>
            </a:fld>
            <a:endParaRPr lang="en-US" dirty="0"/>
          </a:p>
        </p:txBody>
      </p:sp>
    </p:spTree>
    <p:extLst>
      <p:ext uri="{BB962C8B-B14F-4D97-AF65-F5344CB8AC3E}">
        <p14:creationId xmlns:p14="http://schemas.microsoft.com/office/powerpoint/2010/main" val="402559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57c7a44ac1_3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57c7a44ac1_3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b="1" dirty="0">
                <a:solidFill>
                  <a:schemeClr val="dk1"/>
                </a:solidFill>
              </a:rPr>
              <a:t>Sequencing Center</a:t>
            </a:r>
          </a:p>
          <a:p>
            <a:pPr marL="457200" lvl="0" indent="-298450" algn="l" rtl="0">
              <a:lnSpc>
                <a:spcPct val="115000"/>
              </a:lnSpc>
              <a:spcBef>
                <a:spcPts val="0"/>
              </a:spcBef>
              <a:spcAft>
                <a:spcPts val="0"/>
              </a:spcAft>
              <a:buClr>
                <a:schemeClr val="dk1"/>
              </a:buClr>
              <a:buSzPts val="1100"/>
              <a:buChar char="●"/>
            </a:pPr>
            <a:r>
              <a:rPr lang="en-US" b="1" dirty="0">
                <a:solidFill>
                  <a:schemeClr val="dk1"/>
                </a:solidFill>
              </a:rPr>
              <a:t>Move data off to shared folder</a:t>
            </a:r>
          </a:p>
          <a:p>
            <a:pPr marL="457200" lvl="0" indent="-298450" algn="l" rtl="0">
              <a:lnSpc>
                <a:spcPct val="115000"/>
              </a:lnSpc>
              <a:spcBef>
                <a:spcPts val="0"/>
              </a:spcBef>
              <a:spcAft>
                <a:spcPts val="0"/>
              </a:spcAft>
              <a:buClr>
                <a:schemeClr val="dk1"/>
              </a:buClr>
              <a:buSzPts val="1100"/>
              <a:buChar char="●"/>
            </a:pPr>
            <a:r>
              <a:rPr lang="en-US" b="1" dirty="0">
                <a:solidFill>
                  <a:schemeClr val="dk1"/>
                </a:solidFill>
              </a:rPr>
              <a:t>Monitor when pick up</a:t>
            </a:r>
          </a:p>
          <a:p>
            <a:pPr marL="457200" lvl="0" indent="-298450" algn="l" rtl="0">
              <a:lnSpc>
                <a:spcPct val="115000"/>
              </a:lnSpc>
              <a:spcBef>
                <a:spcPts val="0"/>
              </a:spcBef>
              <a:spcAft>
                <a:spcPts val="0"/>
              </a:spcAft>
              <a:buClr>
                <a:schemeClr val="dk1"/>
              </a:buClr>
              <a:buSzPts val="1100"/>
              <a:buChar char="●"/>
            </a:pPr>
            <a:r>
              <a:rPr lang="en-US" b="1" dirty="0">
                <a:solidFill>
                  <a:schemeClr val="dk1"/>
                </a:solidFill>
              </a:rPr>
              <a:t>Delete or move to archive</a:t>
            </a:r>
            <a:endParaRPr lang="en-US" b="1" dirty="0"/>
          </a:p>
          <a:p>
            <a:pPr marL="0" lvl="0" indent="0" algn="l" rtl="0">
              <a:lnSpc>
                <a:spcPct val="100000"/>
              </a:lnSpc>
              <a:spcBef>
                <a:spcPts val="0"/>
              </a:spcBef>
              <a:spcAft>
                <a:spcPts val="0"/>
              </a:spcAft>
              <a:buSzPts val="1100"/>
              <a:buNone/>
            </a:pPr>
            <a:r>
              <a:rPr lang="en-US" b="1" dirty="0"/>
              <a:t>User facility</a:t>
            </a:r>
          </a:p>
          <a:p>
            <a:pPr marL="457200" lvl="0" indent="-298450" algn="l" rtl="0">
              <a:lnSpc>
                <a:spcPct val="115000"/>
              </a:lnSpc>
              <a:spcBef>
                <a:spcPts val="0"/>
              </a:spcBef>
              <a:spcAft>
                <a:spcPts val="0"/>
              </a:spcAft>
              <a:buClr>
                <a:schemeClr val="dk1"/>
              </a:buClr>
              <a:buSzPts val="1100"/>
              <a:buChar char="●"/>
            </a:pPr>
            <a:r>
              <a:rPr lang="en-US" b="1" dirty="0">
                <a:solidFill>
                  <a:schemeClr val="dk1"/>
                </a:solidFill>
              </a:rPr>
              <a:t>fast transfer speed, data can be written near real time </a:t>
            </a:r>
            <a:endParaRPr lang="en-US" b="1"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Sequencing centers: University cores, NIH, NCI, NYGS</a:t>
            </a: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Many sequencing centers rely on Globus to move data off the sequencers and then they create a shared folder that the user can access to pick up their data.  The sequencing center can use Globus to monitor when the user has picked up the data and then again using Globus, delete the data or move it to archival storage.</a:t>
            </a:r>
          </a:p>
          <a:p>
            <a:pPr marL="0" lvl="0" indent="0" algn="l" rtl="0">
              <a:lnSpc>
                <a:spcPct val="100000"/>
              </a:lnSpc>
              <a:spcBef>
                <a:spcPts val="0"/>
              </a:spcBef>
              <a:spcAft>
                <a:spcPts val="0"/>
              </a:spcAft>
              <a:buSzPts val="1100"/>
              <a:buNone/>
            </a:pPr>
            <a:r>
              <a:rPr lang="en-US" dirty="0"/>
              <a:t>Cryo-EM: Purdue, National Cryo-EM Facility at NCI</a:t>
            </a:r>
          </a:p>
          <a:p>
            <a:pPr marL="0" lvl="0" indent="0" algn="l" rtl="0">
              <a:lnSpc>
                <a:spcPct val="100000"/>
              </a:lnSpc>
              <a:spcBef>
                <a:spcPts val="0"/>
              </a:spcBef>
              <a:spcAft>
                <a:spcPts val="0"/>
              </a:spcAft>
              <a:buSzPts val="1100"/>
              <a:buNone/>
            </a:pPr>
            <a:r>
              <a:rPr lang="en-US" dirty="0"/>
              <a:t>Beamlines: APS at ANL, ALS at Lawrence Berkeley National lab, and SLAC at Stanford.</a:t>
            </a: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Another type of facility, one where the user actually operates the system, such as </a:t>
            </a:r>
            <a:r>
              <a:rPr lang="en-US" dirty="0" err="1">
                <a:solidFill>
                  <a:schemeClr val="dk1"/>
                </a:solidFill>
              </a:rPr>
              <a:t>synchortron</a:t>
            </a:r>
            <a:r>
              <a:rPr lang="en-US" dirty="0">
                <a:solidFill>
                  <a:schemeClr val="dk1"/>
                </a:solidFill>
              </a:rPr>
              <a:t> beam line or a Cryo- electron microscope.  In that case, the fast transfer speed of </a:t>
            </a:r>
            <a:r>
              <a:rPr lang="en-US" dirty="0" err="1">
                <a:solidFill>
                  <a:schemeClr val="dk1"/>
                </a:solidFill>
              </a:rPr>
              <a:t>globus</a:t>
            </a:r>
            <a:r>
              <a:rPr lang="en-US" dirty="0">
                <a:solidFill>
                  <a:schemeClr val="dk1"/>
                </a:solidFill>
              </a:rPr>
              <a:t> have an extra advantage in that data can be written near real time as it comes off the instrument to the user home institutions or another </a:t>
            </a:r>
            <a:r>
              <a:rPr lang="en-US" dirty="0" err="1">
                <a:solidFill>
                  <a:schemeClr val="dk1"/>
                </a:solidFill>
              </a:rPr>
              <a:t>remtoe</a:t>
            </a:r>
            <a:r>
              <a:rPr lang="en-US" dirty="0">
                <a:solidFill>
                  <a:schemeClr val="dk1"/>
                </a:solidFill>
              </a:rPr>
              <a:t> location so that </a:t>
            </a:r>
            <a:r>
              <a:rPr lang="en-US" dirty="0" err="1">
                <a:solidFill>
                  <a:schemeClr val="dk1"/>
                </a:solidFill>
              </a:rPr>
              <a:t>multipe</a:t>
            </a:r>
            <a:r>
              <a:rPr lang="en-US" dirty="0">
                <a:solidFill>
                  <a:schemeClr val="dk1"/>
                </a:solidFill>
              </a:rPr>
              <a:t> people can be collaborating and analyzing data and make </a:t>
            </a:r>
            <a:r>
              <a:rPr lang="en-US" dirty="0" err="1">
                <a:solidFill>
                  <a:schemeClr val="dk1"/>
                </a:solidFill>
              </a:rPr>
              <a:t>insturment</a:t>
            </a:r>
            <a:r>
              <a:rPr lang="en-US" dirty="0">
                <a:solidFill>
                  <a:schemeClr val="dk1"/>
                </a:solidFill>
              </a:rPr>
              <a:t> or </a:t>
            </a:r>
            <a:r>
              <a:rPr lang="en-US" dirty="0" err="1">
                <a:solidFill>
                  <a:schemeClr val="dk1"/>
                </a:solidFill>
              </a:rPr>
              <a:t>experiemtn</a:t>
            </a:r>
            <a:r>
              <a:rPr lang="en-US" dirty="0">
                <a:solidFill>
                  <a:schemeClr val="dk1"/>
                </a:solidFill>
              </a:rPr>
              <a:t> adjustments as the </a:t>
            </a:r>
            <a:r>
              <a:rPr lang="en-US" dirty="0" err="1">
                <a:solidFill>
                  <a:schemeClr val="dk1"/>
                </a:solidFill>
              </a:rPr>
              <a:t>experiemtn</a:t>
            </a:r>
            <a:r>
              <a:rPr lang="en-US" dirty="0">
                <a:solidFill>
                  <a:schemeClr val="dk1"/>
                </a:solidFill>
              </a:rPr>
              <a:t> is running.  In one case, we had a user at her home </a:t>
            </a:r>
            <a:r>
              <a:rPr lang="en-US" dirty="0" err="1">
                <a:solidFill>
                  <a:schemeClr val="dk1"/>
                </a:solidFill>
              </a:rPr>
              <a:t>institutinog</a:t>
            </a:r>
            <a:r>
              <a:rPr lang="en-US" dirty="0">
                <a:solidFill>
                  <a:schemeClr val="dk1"/>
                </a:solidFill>
              </a:rPr>
              <a:t> use visualization software </a:t>
            </a:r>
            <a:r>
              <a:rPr lang="en-US" dirty="0" err="1">
                <a:solidFill>
                  <a:schemeClr val="dk1"/>
                </a:solidFill>
              </a:rPr>
              <a:t>avaiale</a:t>
            </a:r>
            <a:r>
              <a:rPr lang="en-US" dirty="0">
                <a:solidFill>
                  <a:schemeClr val="dk1"/>
                </a:solidFill>
              </a:rPr>
              <a:t> </a:t>
            </a:r>
            <a:r>
              <a:rPr lang="en-US" dirty="0" err="1">
                <a:solidFill>
                  <a:schemeClr val="dk1"/>
                </a:solidFill>
              </a:rPr>
              <a:t>ony</a:t>
            </a:r>
            <a:r>
              <a:rPr lang="en-US" dirty="0">
                <a:solidFill>
                  <a:schemeClr val="dk1"/>
                </a:solidFill>
              </a:rPr>
              <a:t> at her home institutions to view and </a:t>
            </a:r>
            <a:r>
              <a:rPr lang="en-US" dirty="0" err="1">
                <a:solidFill>
                  <a:schemeClr val="dk1"/>
                </a:solidFill>
              </a:rPr>
              <a:t>analsze</a:t>
            </a:r>
            <a:r>
              <a:rPr lang="en-US" dirty="0">
                <a:solidFill>
                  <a:schemeClr val="dk1"/>
                </a:solidFill>
              </a:rPr>
              <a:t> data as it </a:t>
            </a:r>
            <a:r>
              <a:rPr lang="en-US" dirty="0" err="1">
                <a:solidFill>
                  <a:schemeClr val="dk1"/>
                </a:solidFill>
              </a:rPr>
              <a:t>comeing</a:t>
            </a:r>
            <a:r>
              <a:rPr lang="en-US" dirty="0">
                <a:solidFill>
                  <a:schemeClr val="dk1"/>
                </a:solidFill>
              </a:rPr>
              <a:t> off the camera and then remote make </a:t>
            </a:r>
            <a:r>
              <a:rPr lang="en-US" dirty="0" err="1">
                <a:solidFill>
                  <a:schemeClr val="dk1"/>
                </a:solidFill>
              </a:rPr>
              <a:t>camer</a:t>
            </a:r>
            <a:r>
              <a:rPr lang="en-US" dirty="0">
                <a:solidFill>
                  <a:schemeClr val="dk1"/>
                </a:solidFill>
              </a:rPr>
              <a:t> adjustment based on the results she was seeing.</a:t>
            </a:r>
            <a:endParaRPr lang="en-US" dirty="0"/>
          </a:p>
        </p:txBody>
      </p:sp>
    </p:spTree>
    <p:extLst>
      <p:ext uri="{BB962C8B-B14F-4D97-AF65-F5344CB8AC3E}">
        <p14:creationId xmlns:p14="http://schemas.microsoft.com/office/powerpoint/2010/main" val="3272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a:t>
            </a:fld>
            <a:endParaRPr lang="en-US" dirty="0"/>
          </a:p>
        </p:txBody>
      </p:sp>
    </p:spTree>
    <p:extLst>
      <p:ext uri="{BB962C8B-B14F-4D97-AF65-F5344CB8AC3E}">
        <p14:creationId xmlns:p14="http://schemas.microsoft.com/office/powerpoint/2010/main" val="1851386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researchers will need to apply </a:t>
            </a:r>
            <a:r>
              <a:rPr lang="en-US" dirty="0" err="1"/>
              <a:t>FAIRness</a:t>
            </a:r>
            <a:r>
              <a:rPr lang="en-US" dirty="0"/>
              <a:t> to ALL their data …and not too far in the future.</a:t>
            </a:r>
          </a:p>
        </p:txBody>
      </p:sp>
      <p:sp>
        <p:nvSpPr>
          <p:cNvPr id="4" name="Slide Number Placeholder 3"/>
          <p:cNvSpPr>
            <a:spLocks noGrp="1"/>
          </p:cNvSpPr>
          <p:nvPr>
            <p:ph type="sldNum" sz="quarter" idx="5"/>
          </p:nvPr>
        </p:nvSpPr>
        <p:spPr/>
        <p:txBody>
          <a:bodyPr/>
          <a:lstStyle/>
          <a:p>
            <a:pPr>
              <a:defRPr/>
            </a:pPr>
            <a:fld id="{EFAF03E7-0DA5-084C-A73B-84F898909E97}" type="slidenum">
              <a:rPr lang="en-US" smtClean="0"/>
              <a:pPr>
                <a:defRPr/>
              </a:pPr>
              <a:t>8</a:t>
            </a:fld>
            <a:endParaRPr lang="en-US" dirty="0"/>
          </a:p>
        </p:txBody>
      </p:sp>
    </p:spTree>
    <p:extLst>
      <p:ext uri="{BB962C8B-B14F-4D97-AF65-F5344CB8AC3E}">
        <p14:creationId xmlns:p14="http://schemas.microsoft.com/office/powerpoint/2010/main" val="387384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large well funded projects this is much easier</a:t>
            </a:r>
          </a:p>
          <a:p>
            <a:r>
              <a:rPr lang="en-US" dirty="0"/>
              <a:t>What about for small</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9</a:t>
            </a:fld>
            <a:endParaRPr lang="en-US" dirty="0"/>
          </a:p>
        </p:txBody>
      </p:sp>
    </p:spTree>
    <p:extLst>
      <p:ext uri="{BB962C8B-B14F-4D97-AF65-F5344CB8AC3E}">
        <p14:creationId xmlns:p14="http://schemas.microsoft.com/office/powerpoint/2010/main" val="1150327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6412" y="1171408"/>
            <a:ext cx="11256811" cy="2494852"/>
          </a:xfrm>
        </p:spPr>
        <p:txBody>
          <a:bodyPr anchor="t"/>
          <a:lstStyle>
            <a:lvl1pPr algn="l">
              <a:defRPr>
                <a:solidFill>
                  <a:schemeClr val="bg1">
                    <a:lumMod val="85000"/>
                  </a:schemeClr>
                </a:solidFill>
              </a:defRPr>
            </a:lvl1pPr>
          </a:lstStyle>
          <a:p>
            <a:r>
              <a:rPr lang="en-US" dirty="0"/>
              <a:t>Click to edit Master title style</a:t>
            </a:r>
          </a:p>
        </p:txBody>
      </p:sp>
      <p:sp>
        <p:nvSpPr>
          <p:cNvPr id="3" name="Subtitle 2"/>
          <p:cNvSpPr>
            <a:spLocks noGrp="1"/>
          </p:cNvSpPr>
          <p:nvPr>
            <p:ph type="subTitle" idx="1"/>
          </p:nvPr>
        </p:nvSpPr>
        <p:spPr>
          <a:xfrm>
            <a:off x="536418" y="3844337"/>
            <a:ext cx="6267369" cy="1678354"/>
          </a:xfrm>
        </p:spPr>
        <p:txBody>
          <a:bodyPr/>
          <a:lstStyle>
            <a:lvl1pPr marL="0" indent="0" algn="l">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Globus_White_2013_squar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691" y="4015301"/>
            <a:ext cx="2475532" cy="2506107"/>
          </a:xfrm>
          <a:prstGeom prst="rect">
            <a:avLst/>
          </a:prstGeom>
        </p:spPr>
      </p:pic>
    </p:spTree>
    <p:extLst>
      <p:ext uri="{BB962C8B-B14F-4D97-AF65-F5344CB8AC3E}">
        <p14:creationId xmlns:p14="http://schemas.microsoft.com/office/powerpoint/2010/main" val="226747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85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lumMod val="85000"/>
                  </a:schemeClr>
                </a:solidFill>
                <a:latin typeface="Arial"/>
                <a:cs typeface="Arial"/>
              </a:defRPr>
            </a:lvl1pPr>
            <a:lvl2pPr>
              <a:defRPr>
                <a:solidFill>
                  <a:schemeClr val="bg1">
                    <a:lumMod val="85000"/>
                  </a:schemeClr>
                </a:solidFill>
                <a:latin typeface="Arial"/>
                <a:cs typeface="Arial"/>
              </a:defRPr>
            </a:lvl2pPr>
            <a:lvl3pPr>
              <a:defRPr>
                <a:solidFill>
                  <a:schemeClr val="bg1">
                    <a:lumMod val="85000"/>
                  </a:schemeClr>
                </a:solidFill>
                <a:latin typeface="Arial"/>
                <a:cs typeface="Arial"/>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9A62DDD-3F5F-554E-8F55-F59D7AC7F5D2}" type="slidenum">
              <a:rPr lang="en-US" smtClean="0"/>
              <a:pPr/>
              <a:t>‹#›</a:t>
            </a:fld>
            <a:endParaRPr lang="en-US"/>
          </a:p>
        </p:txBody>
      </p:sp>
    </p:spTree>
    <p:extLst>
      <p:ext uri="{BB962C8B-B14F-4D97-AF65-F5344CB8AC3E}">
        <p14:creationId xmlns:p14="http://schemas.microsoft.com/office/powerpoint/2010/main" val="39381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51889"/>
            <a:ext cx="10972800" cy="4178554"/>
          </a:xfrm>
        </p:spPr>
        <p:txBody>
          <a:bodyPr>
            <a:normAutofit/>
          </a:bodyPr>
          <a:lstStyle>
            <a:lvl1pPr marL="0" indent="0" algn="ctr">
              <a:buNone/>
              <a:defRPr sz="4800" b="0" i="0">
                <a:solidFill>
                  <a:schemeClr val="bg1">
                    <a:lumMod val="85000"/>
                  </a:schemeClr>
                </a:solidFill>
                <a:latin typeface="Arial"/>
                <a:cs typeface="Arial"/>
              </a:defRPr>
            </a:lvl1pPr>
            <a:lvl2pPr marL="457200" indent="0">
              <a:buNone/>
              <a:defRPr/>
            </a:lvl2pPr>
            <a:lvl3pPr marL="914400" indent="0">
              <a:buNone/>
              <a:defRPr/>
            </a:lvl3pPr>
          </a:lstStyle>
          <a:p>
            <a:pPr lvl="0"/>
            <a:r>
              <a:rPr lang="en-US" dirty="0"/>
              <a:t>Click to edit Master text style</a:t>
            </a:r>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9A62DDD-3F5F-554E-8F55-F59D7AC7F5D2}" type="slidenum">
              <a:rPr lang="en-US" smtClean="0"/>
              <a:pPr/>
              <a:t>‹#›</a:t>
            </a:fld>
            <a:endParaRPr lang="en-US"/>
          </a:p>
        </p:txBody>
      </p:sp>
    </p:spTree>
    <p:extLst>
      <p:ext uri="{BB962C8B-B14F-4D97-AF65-F5344CB8AC3E}">
        <p14:creationId xmlns:p14="http://schemas.microsoft.com/office/powerpoint/2010/main" val="1146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85000"/>
                  </a:schemeClr>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F9A62DDD-3F5F-554E-8F55-F59D7AC7F5D2}" type="slidenum">
              <a:rPr lang="en-US" smtClean="0"/>
              <a:pPr/>
              <a:t>‹#›</a:t>
            </a:fld>
            <a:endParaRPr lang="en-US"/>
          </a:p>
        </p:txBody>
      </p:sp>
    </p:spTree>
    <p:extLst>
      <p:ext uri="{BB962C8B-B14F-4D97-AF65-F5344CB8AC3E}">
        <p14:creationId xmlns:p14="http://schemas.microsoft.com/office/powerpoint/2010/main" val="292716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lumMod val="85000"/>
                  </a:schemeClr>
                </a:solidFill>
              </a:defRPr>
            </a:lvl1pPr>
          </a:lstStyle>
          <a:p>
            <a:fld id="{F9A62DDD-3F5F-554E-8F55-F59D7AC7F5D2}" type="slidenum">
              <a:rPr lang="en-US" smtClean="0"/>
              <a:pPr/>
              <a:t>‹#›</a:t>
            </a:fld>
            <a:endParaRPr lang="en-US"/>
          </a:p>
        </p:txBody>
      </p:sp>
    </p:spTree>
    <p:extLst>
      <p:ext uri="{BB962C8B-B14F-4D97-AF65-F5344CB8AC3E}">
        <p14:creationId xmlns:p14="http://schemas.microsoft.com/office/powerpoint/2010/main" val="345899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p:spPr>
        <p:txBody>
          <a:bodyPr>
            <a:normAutofit/>
          </a:bodyPr>
          <a:lstStyle>
            <a:lvl1pPr marL="0" indent="0" algn="ctr">
              <a:defRPr sz="4800" b="0">
                <a:solidFill>
                  <a:schemeClr val="bg1">
                    <a:lumMod val="85000"/>
                  </a:schemeClr>
                </a:solidFill>
                <a:latin typeface="Arial"/>
                <a:cs typeface="Arial"/>
              </a:defRPr>
            </a:lvl1pPr>
            <a:lvl2pPr>
              <a:defRPr>
                <a:solidFill>
                  <a:schemeClr val="bg1">
                    <a:lumMod val="85000"/>
                  </a:schemeClr>
                </a:solidFill>
                <a:latin typeface="Arial"/>
                <a:cs typeface="Arial"/>
              </a:defRPr>
            </a:lvl2pPr>
            <a:lvl3pPr>
              <a:defRPr>
                <a:solidFill>
                  <a:schemeClr val="bg1">
                    <a:lumMod val="85000"/>
                  </a:schemeClr>
                </a:solidFill>
                <a:latin typeface="Arial"/>
                <a:cs typeface="Arial"/>
              </a:defRPr>
            </a:lvl3pPr>
          </a:lstStyle>
          <a:p>
            <a:pPr lvl="0"/>
            <a:r>
              <a:rPr lang="en-US" dirty="0"/>
              <a:t>Click to edit Master text styles</a:t>
            </a:r>
          </a:p>
        </p:txBody>
      </p:sp>
      <p:sp>
        <p:nvSpPr>
          <p:cNvPr id="4" name="Slide Number Placeholder 5"/>
          <p:cNvSpPr>
            <a:spLocks noGrp="1"/>
          </p:cNvSpPr>
          <p:nvPr>
            <p:ph type="sldNum" sz="quarter" idx="4"/>
          </p:nvPr>
        </p:nvSpPr>
        <p:spPr>
          <a:xfrm>
            <a:off x="11535360" y="6524045"/>
            <a:ext cx="588773" cy="269297"/>
          </a:xfrm>
          <a:prstGeom prst="rect">
            <a:avLst/>
          </a:prstGeom>
        </p:spPr>
        <p:txBody>
          <a:bodyPr vert="horz" lIns="91440" tIns="45720" rIns="91440" bIns="45720" rtlCol="0" anchor="ctr"/>
          <a:lstStyle>
            <a:lvl1pPr algn="r">
              <a:defRPr sz="1200">
                <a:solidFill>
                  <a:schemeClr val="bg1">
                    <a:lumMod val="85000"/>
                  </a:schemeClr>
                </a:solidFill>
                <a:latin typeface="Arial"/>
                <a:cs typeface="Arial"/>
              </a:defRPr>
            </a:lvl1pPr>
          </a:lstStyle>
          <a:p>
            <a:pPr fontAlgn="auto">
              <a:spcBef>
                <a:spcPts val="0"/>
              </a:spcBef>
              <a:spcAft>
                <a:spcPts val="0"/>
              </a:spcAft>
            </a:pPr>
            <a:fld id="{F9A62DDD-3F5F-554E-8F55-F59D7AC7F5D2}" type="slidenum">
              <a:rPr lang="en-US" smtClean="0"/>
              <a:pPr fontAlgn="auto">
                <a:spcBef>
                  <a:spcPts val="0"/>
                </a:spcBef>
                <a:spcAft>
                  <a:spcPts val="0"/>
                </a:spcAft>
              </a:pPr>
              <a:t>‹#›</a:t>
            </a:fld>
            <a:endParaRPr lang="en-US" dirty="0"/>
          </a:p>
        </p:txBody>
      </p:sp>
    </p:spTree>
    <p:extLst>
      <p:ext uri="{BB962C8B-B14F-4D97-AF65-F5344CB8AC3E}">
        <p14:creationId xmlns:p14="http://schemas.microsoft.com/office/powerpoint/2010/main" val="4010039272"/>
      </p:ext>
    </p:extLst>
  </p:cSld>
  <p:clrMapOvr>
    <a:masterClrMapping/>
  </p:clrMapOvr>
  <p:transition advClick="0" advTm="5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3F7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5483" y="0"/>
            <a:ext cx="10976517"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535118" y="6506406"/>
            <a:ext cx="588773" cy="269297"/>
          </a:xfrm>
          <a:prstGeom prst="rect">
            <a:avLst/>
          </a:prstGeom>
        </p:spPr>
        <p:txBody>
          <a:bodyPr vert="horz" lIns="91440" tIns="45720" rIns="91440" bIns="45720" rtlCol="0" anchor="ctr"/>
          <a:lstStyle>
            <a:lvl1pPr algn="ctr">
              <a:defRPr sz="1200">
                <a:solidFill>
                  <a:schemeClr val="bg1">
                    <a:lumMod val="85000"/>
                  </a:schemeClr>
                </a:solidFill>
                <a:latin typeface="Arial" charset="0"/>
                <a:ea typeface="Arial" charset="0"/>
                <a:cs typeface="Arial" charset="0"/>
              </a:defRPr>
            </a:lvl1pPr>
          </a:lstStyle>
          <a:p>
            <a:pPr fontAlgn="auto">
              <a:spcBef>
                <a:spcPts val="0"/>
              </a:spcBef>
              <a:spcAft>
                <a:spcPts val="0"/>
              </a:spcAft>
            </a:pPr>
            <a:fld id="{F9A62DDD-3F5F-554E-8F55-F59D7AC7F5D2}" type="slidenum">
              <a:rPr lang="en-US" smtClean="0"/>
              <a:pPr fontAlgn="auto">
                <a:spcBef>
                  <a:spcPts val="0"/>
                </a:spcBef>
                <a:spcAft>
                  <a:spcPts val="0"/>
                </a:spcAft>
              </a:pPr>
              <a:t>‹#›</a:t>
            </a:fld>
            <a:endParaRPr lang="en-US" dirty="0"/>
          </a:p>
        </p:txBody>
      </p:sp>
      <p:pic>
        <p:nvPicPr>
          <p:cNvPr id="9" name="Picture 8" descr="globus-online-2013-large-white.png"/>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223883" y="272161"/>
            <a:ext cx="804970" cy="598678"/>
          </a:xfrm>
          <a:prstGeom prst="rect">
            <a:avLst/>
          </a:prstGeom>
        </p:spPr>
      </p:pic>
    </p:spTree>
    <p:extLst>
      <p:ext uri="{BB962C8B-B14F-4D97-AF65-F5344CB8AC3E}">
        <p14:creationId xmlns:p14="http://schemas.microsoft.com/office/powerpoint/2010/main" val="131553969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3" r:id="rId6"/>
  </p:sldLayoutIdLst>
  <p:hf hdr="0" ftr="0" dt="0"/>
  <p:txStyles>
    <p:titleStyle>
      <a:lvl1pPr algn="l" defTabSz="457200" rtl="0" eaLnBrk="1" latinLnBrk="0" hangingPunct="1">
        <a:spcBef>
          <a:spcPct val="0"/>
        </a:spcBef>
        <a:buNone/>
        <a:defRPr sz="4000" b="0" i="0" kern="1200">
          <a:solidFill>
            <a:srgbClr val="D9D9D9"/>
          </a:solidFill>
          <a:latin typeface="Arial"/>
          <a:ea typeface="+mj-ea"/>
          <a:cs typeface="Arial"/>
        </a:defRPr>
      </a:lvl1pPr>
    </p:titleStyle>
    <p:bodyStyle>
      <a:lvl1pPr marL="342900" indent="-342900" algn="l" defTabSz="457200" rtl="0" eaLnBrk="1" latinLnBrk="0" hangingPunct="1">
        <a:spcBef>
          <a:spcPts val="1400"/>
        </a:spcBef>
        <a:buFont typeface="Arial"/>
        <a:buChar char="•"/>
        <a:defRPr sz="3200" b="1" i="0" kern="1200">
          <a:solidFill>
            <a:srgbClr val="D9D9D9"/>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b="0" i="0" kern="1200">
          <a:solidFill>
            <a:srgbClr val="D9D9D9"/>
          </a:solidFill>
          <a:latin typeface="Arial" charset="0"/>
          <a:ea typeface="Arial" charset="0"/>
          <a:cs typeface="Arial" charset="0"/>
        </a:defRPr>
      </a:lvl2pPr>
      <a:lvl3pPr marL="1143000" indent="-228600" algn="l" defTabSz="457200" rtl="0" eaLnBrk="1" latinLnBrk="0" hangingPunct="1">
        <a:spcBef>
          <a:spcPct val="20000"/>
        </a:spcBef>
        <a:buSzPct val="80000"/>
        <a:buFont typeface="Courier New"/>
        <a:buChar char="o"/>
        <a:defRPr sz="2400" b="0" i="0" kern="1200">
          <a:solidFill>
            <a:srgbClr val="D9D9D9"/>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b="0" i="0" kern="1200">
          <a:solidFill>
            <a:schemeClr val="bg1">
              <a:lumMod val="95000"/>
            </a:schemeClr>
          </a:solidFill>
          <a:latin typeface="Museo Sans 300"/>
          <a:ea typeface="+mn-ea"/>
          <a:cs typeface="Museo Sans 300"/>
        </a:defRPr>
      </a:lvl4pPr>
      <a:lvl5pPr marL="2057400" indent="-228600" algn="l" defTabSz="457200" rtl="0" eaLnBrk="1" latinLnBrk="0" hangingPunct="1">
        <a:spcBef>
          <a:spcPct val="20000"/>
        </a:spcBef>
        <a:buFont typeface="Arial"/>
        <a:buChar char="»"/>
        <a:defRPr sz="2000" b="0" i="0" kern="1200">
          <a:solidFill>
            <a:schemeClr val="bg1">
              <a:lumMod val="95000"/>
            </a:schemeClr>
          </a:solidFill>
          <a:latin typeface="Museo Sans 300"/>
          <a:ea typeface="+mn-ea"/>
          <a:cs typeface="Museo Sans 3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microsoft.com/office/2007/relationships/hdphoto" Target="../media/hdphoto1.wdp"/><Relationship Id="rId4" Type="http://schemas.openxmlformats.org/officeDocument/2006/relationships/image" Target="../media/image40.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tif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tiff"/><Relationship Id="rId4" Type="http://schemas.openxmlformats.org/officeDocument/2006/relationships/image" Target="../media/image13.jpe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7.tiff"/><Relationship Id="rId13" Type="http://schemas.openxmlformats.org/officeDocument/2006/relationships/image" Target="../media/image32.jpeg"/><Relationship Id="rId3" Type="http://schemas.openxmlformats.org/officeDocument/2006/relationships/image" Target="../media/image12.png"/><Relationship Id="rId7" Type="http://schemas.openxmlformats.org/officeDocument/2006/relationships/image" Target="../media/image26.tiff"/><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9.xml"/><Relationship Id="rId16"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g"/><Relationship Id="rId1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logo on a screen&#10;&#10;Description automatically generated with medium confidence">
            <a:extLst>
              <a:ext uri="{FF2B5EF4-FFF2-40B4-BE49-F238E27FC236}">
                <a16:creationId xmlns:a16="http://schemas.microsoft.com/office/drawing/2014/main" id="{830BA0C3-06E3-E647-A414-C739BE43D48B}"/>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a:xfrm>
            <a:off x="6349131" y="1161534"/>
            <a:ext cx="5690470" cy="3450807"/>
          </a:xfrm>
        </p:spPr>
        <p:txBody>
          <a:bodyPr>
            <a:noAutofit/>
          </a:bodyPr>
          <a:lstStyle/>
          <a:p>
            <a:r>
              <a:rPr lang="en-US" sz="4800" b="1" dirty="0"/>
              <a:t>Automating Data Management Flows with </a:t>
            </a:r>
            <a:r>
              <a:rPr lang="en-US" sz="4800" b="1" dirty="0" err="1"/>
              <a:t>iRODS</a:t>
            </a:r>
            <a:r>
              <a:rPr lang="en-US" sz="4800" b="1" dirty="0"/>
              <a:t> and Globus</a:t>
            </a:r>
            <a:endParaRPr lang="en-US" sz="6000" b="1" dirty="0">
              <a:solidFill>
                <a:schemeClr val="bg1">
                  <a:lumMod val="95000"/>
                </a:schemeClr>
              </a:solidFill>
            </a:endParaRPr>
          </a:p>
        </p:txBody>
      </p:sp>
      <p:sp>
        <p:nvSpPr>
          <p:cNvPr id="3" name="Subtitle 2"/>
          <p:cNvSpPr>
            <a:spLocks noGrp="1"/>
          </p:cNvSpPr>
          <p:nvPr>
            <p:ph type="subTitle" idx="1"/>
          </p:nvPr>
        </p:nvSpPr>
        <p:spPr>
          <a:xfrm>
            <a:off x="509451" y="5334000"/>
            <a:ext cx="5891348" cy="1181375"/>
          </a:xfrm>
        </p:spPr>
        <p:txBody>
          <a:bodyPr>
            <a:normAutofit/>
          </a:bodyPr>
          <a:lstStyle/>
          <a:p>
            <a:pPr>
              <a:spcBef>
                <a:spcPts val="200"/>
              </a:spcBef>
            </a:pPr>
            <a:r>
              <a:rPr lang="en-US" sz="3000" b="0" dirty="0">
                <a:solidFill>
                  <a:schemeClr val="bg1">
                    <a:lumMod val="95000"/>
                  </a:schemeClr>
                </a:solidFill>
              </a:rPr>
              <a:t>Vas Vasiliadis</a:t>
            </a:r>
            <a:endParaRPr lang="en-US" sz="2000" dirty="0">
              <a:solidFill>
                <a:schemeClr val="bg1">
                  <a:lumMod val="95000"/>
                </a:schemeClr>
              </a:solidFill>
            </a:endParaRPr>
          </a:p>
          <a:p>
            <a:pPr>
              <a:spcBef>
                <a:spcPts val="200"/>
              </a:spcBef>
            </a:pPr>
            <a:r>
              <a:rPr lang="en-US" sz="2200" dirty="0">
                <a:solidFill>
                  <a:schemeClr val="bg1">
                    <a:lumMod val="95000"/>
                  </a:schemeClr>
                </a:solidFill>
              </a:rPr>
              <a:t>Virtual Residency Workshop - June 8, 2021</a:t>
            </a:r>
          </a:p>
        </p:txBody>
      </p:sp>
      <p:pic>
        <p:nvPicPr>
          <p:cNvPr id="5" name="Picture 4">
            <a:extLst>
              <a:ext uri="{FF2B5EF4-FFF2-40B4-BE49-F238E27FC236}">
                <a16:creationId xmlns:a16="http://schemas.microsoft.com/office/drawing/2014/main" id="{7648A7D0-5EA8-4644-9C29-406C60563E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36063" y="5583538"/>
            <a:ext cx="2013559" cy="760485"/>
          </a:xfrm>
          <a:prstGeom prst="rect">
            <a:avLst/>
          </a:prstGeom>
        </p:spPr>
      </p:pic>
      <p:pic>
        <p:nvPicPr>
          <p:cNvPr id="9" name="Picture 8">
            <a:extLst>
              <a:ext uri="{FF2B5EF4-FFF2-40B4-BE49-F238E27FC236}">
                <a16:creationId xmlns:a16="http://schemas.microsoft.com/office/drawing/2014/main" id="{0DF6301E-B147-9946-A033-BF06617E5D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3847" y="5731921"/>
            <a:ext cx="2857500" cy="574524"/>
          </a:xfrm>
          <a:prstGeom prst="rect">
            <a:avLst/>
          </a:prstGeom>
        </p:spPr>
      </p:pic>
    </p:spTree>
    <p:extLst>
      <p:ext uri="{BB962C8B-B14F-4D97-AF65-F5344CB8AC3E}">
        <p14:creationId xmlns:p14="http://schemas.microsoft.com/office/powerpoint/2010/main" val="878287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 3: NOT all your base are belong to us!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63877" y="1859286"/>
            <a:ext cx="3435926" cy="2661974"/>
          </a:xfrm>
        </p:spPr>
        <p:txBody>
          <a:bodyPr>
            <a:normAutofit/>
          </a:bodyPr>
          <a:lstStyle/>
          <a:p>
            <a:pPr marL="0" indent="0">
              <a:buNone/>
            </a:pPr>
            <a:r>
              <a:rPr lang="en-US" dirty="0">
                <a:solidFill>
                  <a:srgbClr val="00B050"/>
                </a:solidFill>
                <a:latin typeface="Arial" panose="020B0604020202020204" pitchFamily="34" charset="0"/>
                <a:cs typeface="Arial" panose="020B0604020202020204" pitchFamily="34" charset="0"/>
              </a:rPr>
              <a:t>Restricted data handling</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Wingdings" pitchFamily="2" charset="2"/>
              </a:rPr>
              <a:t> PHI, </a:t>
            </a:r>
            <a:r>
              <a:rPr lang="en-US" dirty="0">
                <a:latin typeface="Arial" panose="020B0604020202020204" pitchFamily="34" charset="0"/>
                <a:cs typeface="Arial" panose="020B0604020202020204" pitchFamily="34" charset="0"/>
              </a:rPr>
              <a:t>PII, CUI </a:t>
            </a:r>
            <a:r>
              <a:rPr lang="en-US" dirty="0">
                <a:latin typeface="Arial" panose="020B0604020202020204" pitchFamily="34" charset="0"/>
                <a:cs typeface="Arial" panose="020B0604020202020204" pitchFamily="34" charset="0"/>
                <a:sym typeface="Wingdings" pitchFamily="2" charset="2"/>
              </a:rPr>
              <a:t> Compliant data sharing</a:t>
            </a:r>
            <a:endParaRPr lang="en-US" dirty="0">
              <a:latin typeface="Arial" panose="020B0604020202020204" pitchFamily="34" charset="0"/>
              <a:cs typeface="Arial" panose="020B0604020202020204" pitchFamily="34" charset="0"/>
            </a:endParaRPr>
          </a:p>
        </p:txBody>
      </p:sp>
      <p:pic>
        <p:nvPicPr>
          <p:cNvPr id="4" name="Google Shape;434;p36">
            <a:extLst>
              <a:ext uri="{FF2B5EF4-FFF2-40B4-BE49-F238E27FC236}">
                <a16:creationId xmlns:a16="http://schemas.microsoft.com/office/drawing/2014/main" id="{91C8F321-8A4D-0148-8FB5-74B3E865FC6C}"/>
              </a:ext>
            </a:extLst>
          </p:cNvPr>
          <p:cNvPicPr preferRelativeResize="0"/>
          <p:nvPr/>
        </p:nvPicPr>
        <p:blipFill rotWithShape="1">
          <a:blip r:embed="rId2">
            <a:alphaModFix/>
          </a:blip>
          <a:srcRect l="74940" t="58509" r="4719" b="4521"/>
          <a:stretch/>
        </p:blipFill>
        <p:spPr>
          <a:xfrm>
            <a:off x="4298372" y="1720583"/>
            <a:ext cx="3595255" cy="3675597"/>
          </a:xfrm>
          <a:prstGeom prst="rect">
            <a:avLst/>
          </a:prstGeom>
          <a:noFill/>
          <a:ln>
            <a:noFill/>
          </a:ln>
        </p:spPr>
      </p:pic>
      <p:sp>
        <p:nvSpPr>
          <p:cNvPr id="5" name="Content Placeholder 2">
            <a:extLst>
              <a:ext uri="{FF2B5EF4-FFF2-40B4-BE49-F238E27FC236}">
                <a16:creationId xmlns:a16="http://schemas.microsoft.com/office/drawing/2014/main" id="{83E6FDBF-DAAD-AE41-8BBD-1436C95175C6}"/>
              </a:ext>
            </a:extLst>
          </p:cNvPr>
          <p:cNvSpPr txBox="1">
            <a:spLocks/>
          </p:cNvSpPr>
          <p:nvPr/>
        </p:nvSpPr>
        <p:spPr>
          <a:xfrm>
            <a:off x="1032162" y="1378045"/>
            <a:ext cx="3723412" cy="1812228"/>
          </a:xfrm>
          <a:prstGeom prst="rect">
            <a:avLst/>
          </a:prstGeom>
        </p:spPr>
        <p:txBody>
          <a:bodyPr vert="horz" lIns="91440" tIns="45720" rIns="91440" bIns="45720" rtlCol="0">
            <a:normAutofit/>
          </a:bodyPr>
          <a:lstStyle>
            <a:lvl1pPr marL="342900" indent="-342900" algn="l" defTabSz="457200" rtl="0" eaLnBrk="1" latinLnBrk="0" hangingPunct="1">
              <a:spcBef>
                <a:spcPts val="1400"/>
              </a:spcBef>
              <a:buFont typeface="Arial"/>
              <a:buChar char="•"/>
              <a:defRPr sz="3200" b="1" i="0" kern="1200">
                <a:solidFill>
                  <a:schemeClr val="bg1">
                    <a:lumMod val="85000"/>
                  </a:schemeClr>
                </a:solidFill>
                <a:latin typeface="Museo Sans 500" panose="02000000000000000000" pitchFamily="2" charset="77"/>
                <a:ea typeface="Museo Sans 500" panose="02000000000000000000" pitchFamily="2" charset="77"/>
                <a:cs typeface="Arial"/>
              </a:defRPr>
            </a:lvl1pPr>
            <a:lvl2pPr marL="742950" indent="-285750" algn="l" defTabSz="457200" rtl="0" eaLnBrk="1" latinLnBrk="0" hangingPunct="1">
              <a:spcBef>
                <a:spcPct val="20000"/>
              </a:spcBef>
              <a:buFont typeface="Arial"/>
              <a:buChar char="–"/>
              <a:defRPr sz="2800" b="0" i="0" kern="1200">
                <a:solidFill>
                  <a:schemeClr val="bg1">
                    <a:lumMod val="85000"/>
                  </a:schemeClr>
                </a:solidFill>
                <a:latin typeface="Museo Sans 500" panose="02000000000000000000" pitchFamily="2" charset="77"/>
                <a:ea typeface="Museo Sans 500" panose="02000000000000000000" pitchFamily="2" charset="77"/>
                <a:cs typeface="Arial"/>
              </a:defRPr>
            </a:lvl2pPr>
            <a:lvl3pPr marL="1143000" indent="-228600" algn="l" defTabSz="457200" rtl="0" eaLnBrk="1" latinLnBrk="0" hangingPunct="1">
              <a:spcBef>
                <a:spcPct val="20000"/>
              </a:spcBef>
              <a:buSzPct val="80000"/>
              <a:buFont typeface="Courier New"/>
              <a:buChar char="o"/>
              <a:defRPr sz="2400" b="0" i="0" kern="1200">
                <a:solidFill>
                  <a:schemeClr val="bg1">
                    <a:lumMod val="85000"/>
                  </a:schemeClr>
                </a:solidFill>
                <a:latin typeface="Museo Sans 500" panose="02000000000000000000" pitchFamily="2" charset="77"/>
                <a:ea typeface="Museo Sans 500" panose="02000000000000000000" pitchFamily="2" charset="77"/>
                <a:cs typeface="Arial"/>
              </a:defRPr>
            </a:lvl3pPr>
            <a:lvl4pPr marL="1600200" indent="-228600" algn="l" defTabSz="457200" rtl="0" eaLnBrk="1" latinLnBrk="0" hangingPunct="1">
              <a:spcBef>
                <a:spcPct val="20000"/>
              </a:spcBef>
              <a:buFont typeface="Arial"/>
              <a:buChar char="–"/>
              <a:defRPr sz="2000" b="0" i="0" kern="1200">
                <a:solidFill>
                  <a:schemeClr val="bg1">
                    <a:lumMod val="95000"/>
                  </a:schemeClr>
                </a:solidFill>
                <a:latin typeface="Museo Sans 300"/>
                <a:ea typeface="+mn-ea"/>
                <a:cs typeface="Museo Sans 300"/>
              </a:defRPr>
            </a:lvl4pPr>
            <a:lvl5pPr marL="2057400" indent="-228600" algn="l" defTabSz="457200" rtl="0" eaLnBrk="1" latinLnBrk="0" hangingPunct="1">
              <a:spcBef>
                <a:spcPct val="20000"/>
              </a:spcBef>
              <a:buFont typeface="Arial"/>
              <a:buChar char="»"/>
              <a:defRPr sz="2000" b="0" i="0" kern="1200">
                <a:solidFill>
                  <a:schemeClr val="bg1">
                    <a:lumMod val="95000"/>
                  </a:schemeClr>
                </a:solidFill>
                <a:latin typeface="Museo Sans 300"/>
                <a:ea typeface="+mn-ea"/>
                <a:cs typeface="Museo Sans 3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US" dirty="0">
                <a:solidFill>
                  <a:srgbClr val="00B050"/>
                </a:solidFill>
                <a:latin typeface="Arial" panose="020B0604020202020204" pitchFamily="34" charset="0"/>
                <a:cs typeface="Arial" panose="020B0604020202020204" pitchFamily="34" charset="0"/>
              </a:rPr>
              <a:t>Security controls                         </a:t>
            </a:r>
            <a:r>
              <a:rPr lang="en-US" dirty="0">
                <a:latin typeface="Arial" panose="020B0604020202020204" pitchFamily="34" charset="0"/>
                <a:cs typeface="Arial" panose="020B0604020202020204" pitchFamily="34" charset="0"/>
                <a:sym typeface="Wingdings" pitchFamily="2" charset="2"/>
              </a:rPr>
              <a:t> </a:t>
            </a:r>
            <a:r>
              <a:rPr lang="en-US" dirty="0">
                <a:latin typeface="Arial" panose="020B0604020202020204" pitchFamily="34" charset="0"/>
                <a:cs typeface="Arial" panose="020B0604020202020204" pitchFamily="34" charset="0"/>
              </a:rPr>
              <a:t>NIST 800-53                             </a:t>
            </a:r>
            <a:r>
              <a:rPr lang="en-US" dirty="0">
                <a:latin typeface="Arial" panose="020B0604020202020204" pitchFamily="34" charset="0"/>
                <a:cs typeface="Arial" panose="020B0604020202020204" pitchFamily="34" charset="0"/>
                <a:sym typeface="Wingdings" pitchFamily="2" charset="2"/>
              </a:rPr>
              <a:t> </a:t>
            </a:r>
            <a:r>
              <a:rPr lang="en-US" dirty="0">
                <a:latin typeface="Arial" panose="020B0604020202020204" pitchFamily="34" charset="0"/>
                <a:cs typeface="Arial" panose="020B0604020202020204" pitchFamily="34" charset="0"/>
              </a:rPr>
              <a:t>800-171</a:t>
            </a:r>
          </a:p>
        </p:txBody>
      </p:sp>
      <p:sp>
        <p:nvSpPr>
          <p:cNvPr id="7" name="Content Placeholder 2">
            <a:extLst>
              <a:ext uri="{FF2B5EF4-FFF2-40B4-BE49-F238E27FC236}">
                <a16:creationId xmlns:a16="http://schemas.microsoft.com/office/drawing/2014/main" id="{F4868F98-3534-E844-8A38-0B7C24139974}"/>
              </a:ext>
            </a:extLst>
          </p:cNvPr>
          <p:cNvSpPr txBox="1">
            <a:spLocks/>
          </p:cNvSpPr>
          <p:nvPr/>
        </p:nvSpPr>
        <p:spPr>
          <a:xfrm>
            <a:off x="990069" y="4987158"/>
            <a:ext cx="8749678" cy="1812227"/>
          </a:xfrm>
          <a:prstGeom prst="rect">
            <a:avLst/>
          </a:prstGeom>
        </p:spPr>
        <p:txBody>
          <a:bodyPr vert="horz" lIns="91440" tIns="45720" rIns="91440" bIns="45720" rtlCol="0">
            <a:noAutofit/>
          </a:bodyPr>
          <a:lstStyle>
            <a:lvl1pPr marL="342900" indent="-342900" algn="l" defTabSz="457200" rtl="0" eaLnBrk="1" latinLnBrk="0" hangingPunct="1">
              <a:spcBef>
                <a:spcPts val="1400"/>
              </a:spcBef>
              <a:buFont typeface="Arial"/>
              <a:buChar char="•"/>
              <a:defRPr sz="3200" b="1" i="0" kern="1200">
                <a:solidFill>
                  <a:schemeClr val="bg1">
                    <a:lumMod val="85000"/>
                  </a:schemeClr>
                </a:solidFill>
                <a:latin typeface="Museo Sans 500" panose="02000000000000000000" pitchFamily="2" charset="77"/>
                <a:ea typeface="Museo Sans 500" panose="02000000000000000000" pitchFamily="2" charset="77"/>
                <a:cs typeface="Arial"/>
              </a:defRPr>
            </a:lvl1pPr>
            <a:lvl2pPr marL="742950" indent="-285750" algn="l" defTabSz="457200" rtl="0" eaLnBrk="1" latinLnBrk="0" hangingPunct="1">
              <a:spcBef>
                <a:spcPct val="20000"/>
              </a:spcBef>
              <a:buFont typeface="Arial"/>
              <a:buChar char="–"/>
              <a:defRPr sz="2800" b="0" i="0" kern="1200">
                <a:solidFill>
                  <a:schemeClr val="bg1">
                    <a:lumMod val="85000"/>
                  </a:schemeClr>
                </a:solidFill>
                <a:latin typeface="Museo Sans 500" panose="02000000000000000000" pitchFamily="2" charset="77"/>
                <a:ea typeface="Museo Sans 500" panose="02000000000000000000" pitchFamily="2" charset="77"/>
                <a:cs typeface="Arial"/>
              </a:defRPr>
            </a:lvl2pPr>
            <a:lvl3pPr marL="1143000" indent="-228600" algn="l" defTabSz="457200" rtl="0" eaLnBrk="1" latinLnBrk="0" hangingPunct="1">
              <a:spcBef>
                <a:spcPct val="20000"/>
              </a:spcBef>
              <a:buSzPct val="80000"/>
              <a:buFont typeface="Courier New"/>
              <a:buChar char="o"/>
              <a:defRPr sz="2400" b="0" i="0" kern="1200">
                <a:solidFill>
                  <a:schemeClr val="bg1">
                    <a:lumMod val="85000"/>
                  </a:schemeClr>
                </a:solidFill>
                <a:latin typeface="Museo Sans 500" panose="02000000000000000000" pitchFamily="2" charset="77"/>
                <a:ea typeface="Museo Sans 500" panose="02000000000000000000" pitchFamily="2" charset="77"/>
                <a:cs typeface="Arial"/>
              </a:defRPr>
            </a:lvl3pPr>
            <a:lvl4pPr marL="1600200" indent="-228600" algn="l" defTabSz="457200" rtl="0" eaLnBrk="1" latinLnBrk="0" hangingPunct="1">
              <a:spcBef>
                <a:spcPct val="20000"/>
              </a:spcBef>
              <a:buFont typeface="Arial"/>
              <a:buChar char="–"/>
              <a:defRPr sz="2000" b="0" i="0" kern="1200">
                <a:solidFill>
                  <a:schemeClr val="bg1">
                    <a:lumMod val="95000"/>
                  </a:schemeClr>
                </a:solidFill>
                <a:latin typeface="Museo Sans 300"/>
                <a:ea typeface="+mn-ea"/>
                <a:cs typeface="Museo Sans 300"/>
              </a:defRPr>
            </a:lvl4pPr>
            <a:lvl5pPr marL="2057400" indent="-228600" algn="l" defTabSz="457200" rtl="0" eaLnBrk="1" latinLnBrk="0" hangingPunct="1">
              <a:spcBef>
                <a:spcPct val="20000"/>
              </a:spcBef>
              <a:buFont typeface="Arial"/>
              <a:buChar char="»"/>
              <a:defRPr sz="2000" b="0" i="0" kern="1200">
                <a:solidFill>
                  <a:schemeClr val="bg1">
                    <a:lumMod val="95000"/>
                  </a:schemeClr>
                </a:solidFill>
                <a:latin typeface="Museo Sans 300"/>
                <a:ea typeface="+mn-ea"/>
                <a:cs typeface="Museo Sans 3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US" dirty="0">
                <a:solidFill>
                  <a:srgbClr val="00B050"/>
                </a:solidFill>
                <a:latin typeface="Arial" panose="020B0604020202020204" pitchFamily="34" charset="0"/>
                <a:cs typeface="Arial" panose="020B0604020202020204" pitchFamily="34" charset="0"/>
              </a:rPr>
              <a:t>Legal Protections                               </a:t>
            </a:r>
            <a:r>
              <a:rPr lang="en-US" dirty="0">
                <a:latin typeface="Arial" panose="020B0604020202020204" pitchFamily="34" charset="0"/>
                <a:cs typeface="Arial" panose="020B0604020202020204" pitchFamily="34" charset="0"/>
                <a:sym typeface="Wingdings" pitchFamily="2" charset="2"/>
              </a:rPr>
              <a:t>             Business Associate Agreements               Privacy regulations (e.g. GDPR DPA)</a:t>
            </a:r>
          </a:p>
        </p:txBody>
      </p:sp>
    </p:spTree>
    <p:extLst>
      <p:ext uri="{BB962C8B-B14F-4D97-AF65-F5344CB8AC3E}">
        <p14:creationId xmlns:p14="http://schemas.microsoft.com/office/powerpoint/2010/main" val="51320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829C-6B50-1E45-9D79-685247106526}"/>
              </a:ext>
            </a:extLst>
          </p:cNvPr>
          <p:cNvSpPr>
            <a:spLocks noGrp="1"/>
          </p:cNvSpPr>
          <p:nvPr>
            <p:ph type="title"/>
          </p:nvPr>
        </p:nvSpPr>
        <p:spPr/>
        <p:txBody>
          <a:bodyPr>
            <a:normAutofit fontScale="90000"/>
          </a:bodyPr>
          <a:lstStyle/>
          <a:p>
            <a:r>
              <a:rPr lang="en-US" dirty="0"/>
              <a:t>How do we reduce compliance “friction” in research?</a:t>
            </a:r>
          </a:p>
        </p:txBody>
      </p:sp>
      <p:sp>
        <p:nvSpPr>
          <p:cNvPr id="4" name="Slide Number Placeholder 3">
            <a:extLst>
              <a:ext uri="{FF2B5EF4-FFF2-40B4-BE49-F238E27FC236}">
                <a16:creationId xmlns:a16="http://schemas.microsoft.com/office/drawing/2014/main" id="{FE13BFD5-0BB5-A94E-81A8-1C824D515143}"/>
              </a:ext>
            </a:extLst>
          </p:cNvPr>
          <p:cNvSpPr>
            <a:spLocks noGrp="1"/>
          </p:cNvSpPr>
          <p:nvPr>
            <p:ph type="sldNum" sz="quarter" idx="12"/>
          </p:nvPr>
        </p:nvSpPr>
        <p:spPr/>
        <p:txBody>
          <a:bodyPr/>
          <a:lstStyle/>
          <a:p>
            <a:fld id="{F9A62DDD-3F5F-554E-8F55-F59D7AC7F5D2}" type="slidenum">
              <a:rPr lang="en-US" smtClean="0"/>
              <a:pPr/>
              <a:t>11</a:t>
            </a:fld>
            <a:endParaRPr lang="en-US"/>
          </a:p>
        </p:txBody>
      </p:sp>
      <p:grpSp>
        <p:nvGrpSpPr>
          <p:cNvPr id="13" name="Group 12">
            <a:extLst>
              <a:ext uri="{FF2B5EF4-FFF2-40B4-BE49-F238E27FC236}">
                <a16:creationId xmlns:a16="http://schemas.microsoft.com/office/drawing/2014/main" id="{EF49C30C-4121-7B43-A3CA-2DDF619C0FF4}"/>
              </a:ext>
            </a:extLst>
          </p:cNvPr>
          <p:cNvGrpSpPr/>
          <p:nvPr/>
        </p:nvGrpSpPr>
        <p:grpSpPr>
          <a:xfrm>
            <a:off x="6035263" y="3681046"/>
            <a:ext cx="5794241" cy="2643553"/>
            <a:chOff x="1" y="1295600"/>
            <a:chExt cx="12191882" cy="5562400"/>
          </a:xfrm>
        </p:grpSpPr>
        <p:pic>
          <p:nvPicPr>
            <p:cNvPr id="5" name="Google Shape;661;p23" descr="Screen Shot 2016-09-19 at 8.35.11 PM.png">
              <a:extLst>
                <a:ext uri="{FF2B5EF4-FFF2-40B4-BE49-F238E27FC236}">
                  <a16:creationId xmlns:a16="http://schemas.microsoft.com/office/drawing/2014/main" id="{029468A9-465F-8244-B276-983E0F65ECA3}"/>
                </a:ext>
              </a:extLst>
            </p:cNvPr>
            <p:cNvPicPr preferRelativeResize="0"/>
            <p:nvPr/>
          </p:nvPicPr>
          <p:blipFill rotWithShape="1">
            <a:blip r:embed="rId2">
              <a:alphaModFix/>
            </a:blip>
            <a:srcRect/>
            <a:stretch/>
          </p:blipFill>
          <p:spPr>
            <a:xfrm>
              <a:off x="1" y="1295600"/>
              <a:ext cx="12191882" cy="5562400"/>
            </a:xfrm>
            <a:prstGeom prst="rect">
              <a:avLst/>
            </a:prstGeom>
            <a:noFill/>
            <a:ln w="38100">
              <a:solidFill>
                <a:schemeClr val="accent1">
                  <a:lumMod val="60000"/>
                  <a:lumOff val="40000"/>
                </a:schemeClr>
              </a:solidFill>
            </a:ln>
          </p:spPr>
        </p:pic>
        <p:grpSp>
          <p:nvGrpSpPr>
            <p:cNvPr id="8" name="Group 7">
              <a:extLst>
                <a:ext uri="{FF2B5EF4-FFF2-40B4-BE49-F238E27FC236}">
                  <a16:creationId xmlns:a16="http://schemas.microsoft.com/office/drawing/2014/main" id="{70EE96D8-5F91-4A4A-A892-D348A59EA85C}"/>
                </a:ext>
              </a:extLst>
            </p:cNvPr>
            <p:cNvGrpSpPr/>
            <p:nvPr/>
          </p:nvGrpSpPr>
          <p:grpSpPr>
            <a:xfrm>
              <a:off x="5742479" y="3496692"/>
              <a:ext cx="6182428" cy="3082681"/>
              <a:chOff x="5836747" y="3317583"/>
              <a:chExt cx="6182428" cy="3082681"/>
            </a:xfrm>
          </p:grpSpPr>
          <p:sp>
            <p:nvSpPr>
              <p:cNvPr id="9" name="Rounded Rectangle 8">
                <a:extLst>
                  <a:ext uri="{FF2B5EF4-FFF2-40B4-BE49-F238E27FC236}">
                    <a16:creationId xmlns:a16="http://schemas.microsoft.com/office/drawing/2014/main" id="{B23EAB86-A830-1940-974E-D7110E4034C9}"/>
                  </a:ext>
                </a:extLst>
              </p:cNvPr>
              <p:cNvSpPr/>
              <p:nvPr/>
            </p:nvSpPr>
            <p:spPr>
              <a:xfrm>
                <a:off x="5836747" y="3317583"/>
                <a:ext cx="6182428" cy="3082681"/>
              </a:xfrm>
              <a:prstGeom prst="roundRect">
                <a:avLst>
                  <a:gd name="adj" fmla="val 3290"/>
                </a:avLst>
              </a:prstGeom>
              <a:solidFill>
                <a:schemeClr val="bg1"/>
              </a:solidFill>
              <a:ln w="38100">
                <a:solidFill>
                  <a:srgbClr val="F6A6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0" name="Google Shape;663;p23">
                <a:extLst>
                  <a:ext uri="{FF2B5EF4-FFF2-40B4-BE49-F238E27FC236}">
                    <a16:creationId xmlns:a16="http://schemas.microsoft.com/office/drawing/2014/main" id="{53B30C13-75EC-6840-8FF1-637034FC5AAB}"/>
                  </a:ext>
                </a:extLst>
              </p:cNvPr>
              <p:cNvGrpSpPr/>
              <p:nvPr/>
            </p:nvGrpSpPr>
            <p:grpSpPr>
              <a:xfrm>
                <a:off x="5954007" y="3443877"/>
                <a:ext cx="5951623" cy="2855497"/>
                <a:chOff x="2534653" y="3834063"/>
                <a:chExt cx="5951623" cy="2855497"/>
              </a:xfrm>
            </p:grpSpPr>
            <p:pic>
              <p:nvPicPr>
                <p:cNvPr id="11" name="Google Shape;664;p23" descr="Screen Shot 2016-09-19 at 8.35.11 PM.png">
                  <a:extLst>
                    <a:ext uri="{FF2B5EF4-FFF2-40B4-BE49-F238E27FC236}">
                      <a16:creationId xmlns:a16="http://schemas.microsoft.com/office/drawing/2014/main" id="{BABB068F-6462-8A4F-91E2-E8EFCBD05DDF}"/>
                    </a:ext>
                  </a:extLst>
                </p:cNvPr>
                <p:cNvPicPr preferRelativeResize="0"/>
                <p:nvPr/>
              </p:nvPicPr>
              <p:blipFill rotWithShape="1">
                <a:blip r:embed="rId3">
                  <a:alphaModFix/>
                </a:blip>
                <a:srcRect/>
                <a:stretch/>
              </p:blipFill>
              <p:spPr>
                <a:xfrm>
                  <a:off x="2534653" y="3834063"/>
                  <a:ext cx="5951623" cy="2855496"/>
                </a:xfrm>
                <a:prstGeom prst="rect">
                  <a:avLst/>
                </a:prstGeom>
                <a:noFill/>
                <a:ln>
                  <a:noFill/>
                </a:ln>
              </p:spPr>
            </p:pic>
            <p:pic>
              <p:nvPicPr>
                <p:cNvPr id="12" name="Google Shape;665;p23" descr="Screen Shot 2016-09-19 at 8.35.11 PM.png">
                  <a:extLst>
                    <a:ext uri="{FF2B5EF4-FFF2-40B4-BE49-F238E27FC236}">
                      <a16:creationId xmlns:a16="http://schemas.microsoft.com/office/drawing/2014/main" id="{D22329BE-8E83-324C-AA3F-BA77D01D8E50}"/>
                    </a:ext>
                  </a:extLst>
                </p:cNvPr>
                <p:cNvPicPr preferRelativeResize="0"/>
                <p:nvPr/>
              </p:nvPicPr>
              <p:blipFill rotWithShape="1">
                <a:blip r:embed="rId4">
                  <a:alphaModFix/>
                </a:blip>
                <a:srcRect/>
                <a:stretch/>
              </p:blipFill>
              <p:spPr>
                <a:xfrm>
                  <a:off x="6505075" y="6349420"/>
                  <a:ext cx="1981200" cy="340140"/>
                </a:xfrm>
                <a:prstGeom prst="rect">
                  <a:avLst/>
                </a:prstGeom>
                <a:noFill/>
                <a:ln>
                  <a:noFill/>
                </a:ln>
              </p:spPr>
            </p:pic>
          </p:grpSp>
        </p:grpSp>
      </p:grpSp>
      <p:sp>
        <p:nvSpPr>
          <p:cNvPr id="14" name="Google Shape;662;p23">
            <a:extLst>
              <a:ext uri="{FF2B5EF4-FFF2-40B4-BE49-F238E27FC236}">
                <a16:creationId xmlns:a16="http://schemas.microsoft.com/office/drawing/2014/main" id="{637EA010-4D8F-864E-8203-5E7A9C0FA0FD}"/>
              </a:ext>
            </a:extLst>
          </p:cNvPr>
          <p:cNvSpPr txBox="1">
            <a:spLocks noGrp="1"/>
          </p:cNvSpPr>
          <p:nvPr>
            <p:ph idx="1"/>
          </p:nvPr>
        </p:nvSpPr>
        <p:spPr>
          <a:xfrm>
            <a:off x="6096000" y="4507993"/>
            <a:ext cx="3868615" cy="1459522"/>
          </a:xfrm>
          <a:prstGeom prst="rect">
            <a:avLst/>
          </a:prstGeom>
          <a:noFill/>
          <a:ln>
            <a:noFill/>
          </a:ln>
        </p:spPr>
        <p:txBody>
          <a:bodyPr spcFirstLastPara="1" vert="horz" wrap="square" lIns="91433" tIns="45700" rIns="91433" bIns="45700" rtlCol="0" anchor="ctr" anchorCtr="0">
            <a:noAutofit/>
          </a:bodyPr>
          <a:lstStyle>
            <a:lvl1pPr algn="l" defTabSz="457200" rtl="0" eaLnBrk="1" latinLnBrk="0" hangingPunct="1">
              <a:spcBef>
                <a:spcPct val="0"/>
              </a:spcBef>
              <a:buNone/>
              <a:defRPr sz="4000" b="0" i="0" kern="1200">
                <a:solidFill>
                  <a:schemeClr val="bg1">
                    <a:lumMod val="85000"/>
                  </a:schemeClr>
                </a:solidFill>
                <a:latin typeface="Museo Sans 500" panose="02000000000000000000" pitchFamily="2" charset="77"/>
                <a:ea typeface="+mj-ea"/>
                <a:cs typeface="Arial"/>
              </a:defRPr>
            </a:lvl1pPr>
          </a:lstStyle>
          <a:p>
            <a:pPr marL="11113" indent="-11113" fontAlgn="auto">
              <a:spcAft>
                <a:spcPts val="0"/>
              </a:spcAft>
              <a:buClr>
                <a:srgbClr val="F6A632"/>
              </a:buClr>
              <a:buSzPts val="3000"/>
            </a:pPr>
            <a:r>
              <a:rPr lang="en-US" sz="1600" b="1" dirty="0">
                <a:solidFill>
                  <a:srgbClr val="F6A632"/>
                </a:solidFill>
                <a:latin typeface="Arial" panose="020B0604020202020204" pitchFamily="34" charset="0"/>
                <a:ea typeface="Calibri"/>
                <a:cs typeface="Arial" panose="020B0604020202020204" pitchFamily="34" charset="0"/>
                <a:sym typeface="Calibri"/>
              </a:rPr>
              <a:t>The RUNX1 International</a:t>
            </a:r>
            <a:br>
              <a:rPr lang="en-US" sz="1600" b="1" dirty="0">
                <a:solidFill>
                  <a:srgbClr val="F6A632"/>
                </a:solidFill>
                <a:latin typeface="Arial" panose="020B0604020202020204" pitchFamily="34" charset="0"/>
                <a:ea typeface="Calibri"/>
                <a:cs typeface="Arial" panose="020B0604020202020204" pitchFamily="34" charset="0"/>
                <a:sym typeface="Calibri"/>
              </a:rPr>
            </a:br>
            <a:r>
              <a:rPr lang="en-US" sz="1600" b="1" dirty="0">
                <a:solidFill>
                  <a:srgbClr val="F6A632"/>
                </a:solidFill>
                <a:latin typeface="Arial" panose="020B0604020202020204" pitchFamily="34" charset="0"/>
                <a:ea typeface="Calibri"/>
                <a:cs typeface="Arial" panose="020B0604020202020204" pitchFamily="34" charset="0"/>
                <a:sym typeface="Calibri"/>
              </a:rPr>
              <a:t>Sequencing Consortium </a:t>
            </a:r>
            <a:br>
              <a:rPr lang="en-US" sz="1600" b="1" dirty="0">
                <a:solidFill>
                  <a:srgbClr val="F6A632"/>
                </a:solidFill>
                <a:latin typeface="Arial" panose="020B0604020202020204" pitchFamily="34" charset="0"/>
                <a:ea typeface="Calibri"/>
                <a:cs typeface="Arial" panose="020B0604020202020204" pitchFamily="34" charset="0"/>
                <a:sym typeface="Calibri"/>
              </a:rPr>
            </a:br>
            <a:r>
              <a:rPr lang="en-US" sz="1600" b="1" dirty="0">
                <a:solidFill>
                  <a:srgbClr val="F6A632"/>
                </a:solidFill>
                <a:latin typeface="Arial" panose="020B0604020202020204" pitchFamily="34" charset="0"/>
                <a:ea typeface="Calibri"/>
                <a:cs typeface="Arial" panose="020B0604020202020204" pitchFamily="34" charset="0"/>
                <a:sym typeface="Calibri"/>
              </a:rPr>
              <a:t>(RISC)</a:t>
            </a:r>
            <a:endParaRPr lang="en-US" sz="1600" b="1"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D773E2E9-09D5-D541-AC32-AC8924BC0152}"/>
              </a:ext>
            </a:extLst>
          </p:cNvPr>
          <p:cNvGrpSpPr/>
          <p:nvPr/>
        </p:nvGrpSpPr>
        <p:grpSpPr>
          <a:xfrm>
            <a:off x="362496" y="1143000"/>
            <a:ext cx="4909676" cy="3287191"/>
            <a:chOff x="1377558" y="619758"/>
            <a:chExt cx="9781854" cy="6070290"/>
          </a:xfrm>
        </p:grpSpPr>
        <p:grpSp>
          <p:nvGrpSpPr>
            <p:cNvPr id="17" name="Group 16">
              <a:extLst>
                <a:ext uri="{FF2B5EF4-FFF2-40B4-BE49-F238E27FC236}">
                  <a16:creationId xmlns:a16="http://schemas.microsoft.com/office/drawing/2014/main" id="{66515D66-22F1-8248-964B-0120BB9C2313}"/>
                </a:ext>
              </a:extLst>
            </p:cNvPr>
            <p:cNvGrpSpPr/>
            <p:nvPr/>
          </p:nvGrpSpPr>
          <p:grpSpPr>
            <a:xfrm>
              <a:off x="1380931" y="619760"/>
              <a:ext cx="9778481" cy="6070288"/>
              <a:chOff x="1380931" y="619760"/>
              <a:chExt cx="9778481" cy="6070288"/>
            </a:xfrm>
          </p:grpSpPr>
          <p:pic>
            <p:nvPicPr>
              <p:cNvPr id="19" name="Picture 18">
                <a:extLst>
                  <a:ext uri="{FF2B5EF4-FFF2-40B4-BE49-F238E27FC236}">
                    <a16:creationId xmlns:a16="http://schemas.microsoft.com/office/drawing/2014/main" id="{68C2ECFD-2E01-CA4D-8DF9-29633F92F9B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80931" y="1473199"/>
                <a:ext cx="9778481" cy="5216849"/>
              </a:xfrm>
              <a:prstGeom prst="rect">
                <a:avLst/>
              </a:prstGeom>
            </p:spPr>
          </p:pic>
          <p:pic>
            <p:nvPicPr>
              <p:cNvPr id="20" name="Picture 19">
                <a:extLst>
                  <a:ext uri="{FF2B5EF4-FFF2-40B4-BE49-F238E27FC236}">
                    <a16:creationId xmlns:a16="http://schemas.microsoft.com/office/drawing/2014/main" id="{02264229-A329-F34B-A6F4-464EB8EE712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80931" y="619760"/>
                <a:ext cx="9775109" cy="853440"/>
              </a:xfrm>
              <a:prstGeom prst="rect">
                <a:avLst/>
              </a:prstGeom>
            </p:spPr>
          </p:pic>
        </p:grpSp>
        <p:sp>
          <p:nvSpPr>
            <p:cNvPr id="18" name="Rectangle 17">
              <a:extLst>
                <a:ext uri="{FF2B5EF4-FFF2-40B4-BE49-F238E27FC236}">
                  <a16:creationId xmlns:a16="http://schemas.microsoft.com/office/drawing/2014/main" id="{AFE476EE-6F9B-9242-A5D9-B4154C0E92D3}"/>
                </a:ext>
              </a:extLst>
            </p:cNvPr>
            <p:cNvSpPr/>
            <p:nvPr/>
          </p:nvSpPr>
          <p:spPr>
            <a:xfrm>
              <a:off x="1377558" y="619758"/>
              <a:ext cx="9775109" cy="6070289"/>
            </a:xfrm>
            <a:prstGeom prst="rect">
              <a:avLst/>
            </a:prstGeom>
            <a:noFill/>
            <a:ln w="3810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56E63289-3A0D-1540-894D-B0E2D51C9F69}"/>
              </a:ext>
            </a:extLst>
          </p:cNvPr>
          <p:cNvPicPr>
            <a:picLocks noChangeAspect="1"/>
          </p:cNvPicPr>
          <p:nvPr/>
        </p:nvPicPr>
        <p:blipFill>
          <a:blip r:embed="rId7">
            <a:alphaModFix/>
          </a:blip>
          <a:stretch>
            <a:fillRect/>
          </a:stretch>
        </p:blipFill>
        <p:spPr>
          <a:xfrm>
            <a:off x="774700" y="3429000"/>
            <a:ext cx="5004777" cy="2519127"/>
          </a:xfrm>
          <a:prstGeom prst="rect">
            <a:avLst/>
          </a:prstGeom>
          <a:noFill/>
          <a:ln w="38100">
            <a:solidFill>
              <a:schemeClr val="accent1">
                <a:lumMod val="60000"/>
                <a:lumOff val="40000"/>
              </a:schemeClr>
            </a:solidFill>
          </a:ln>
        </p:spPr>
      </p:pic>
      <p:pic>
        <p:nvPicPr>
          <p:cNvPr id="21" name="Picture 20" descr="femaleuser">
            <a:extLst>
              <a:ext uri="{FF2B5EF4-FFF2-40B4-BE49-F238E27FC236}">
                <a16:creationId xmlns:a16="http://schemas.microsoft.com/office/drawing/2014/main" id="{1A0AF17A-04D2-F14F-89EC-B1BE950FF4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37796" y="2360416"/>
            <a:ext cx="685259" cy="685261"/>
          </a:xfrm>
          <a:prstGeom prst="rect">
            <a:avLst/>
          </a:prstGeom>
        </p:spPr>
      </p:pic>
      <p:grpSp>
        <p:nvGrpSpPr>
          <p:cNvPr id="24" name="Group 23">
            <a:extLst>
              <a:ext uri="{FF2B5EF4-FFF2-40B4-BE49-F238E27FC236}">
                <a16:creationId xmlns:a16="http://schemas.microsoft.com/office/drawing/2014/main" id="{6254560D-044D-3547-BA12-4F395601CF75}"/>
              </a:ext>
            </a:extLst>
          </p:cNvPr>
          <p:cNvGrpSpPr/>
          <p:nvPr/>
        </p:nvGrpSpPr>
        <p:grpSpPr>
          <a:xfrm>
            <a:off x="6135171" y="1143470"/>
            <a:ext cx="1137139" cy="1216946"/>
            <a:chOff x="8030307" y="1362131"/>
            <a:chExt cx="1137139" cy="1216946"/>
          </a:xfrm>
        </p:grpSpPr>
        <p:sp>
          <p:nvSpPr>
            <p:cNvPr id="23" name="Rounded Rectangle 22">
              <a:extLst>
                <a:ext uri="{FF2B5EF4-FFF2-40B4-BE49-F238E27FC236}">
                  <a16:creationId xmlns:a16="http://schemas.microsoft.com/office/drawing/2014/main" id="{F95D90A0-C37B-6D41-9372-87E058020028}"/>
                </a:ext>
              </a:extLst>
            </p:cNvPr>
            <p:cNvSpPr/>
            <p:nvPr/>
          </p:nvSpPr>
          <p:spPr>
            <a:xfrm>
              <a:off x="8030307" y="1362131"/>
              <a:ext cx="1137139" cy="1216946"/>
            </a:xfrm>
            <a:prstGeom prst="roundRect">
              <a:avLst>
                <a:gd name="adj" fmla="val 7389"/>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Content Placeholder 3" descr="three_users.png">
              <a:extLst>
                <a:ext uri="{FF2B5EF4-FFF2-40B4-BE49-F238E27FC236}">
                  <a16:creationId xmlns:a16="http://schemas.microsoft.com/office/drawing/2014/main" id="{7A406CF5-D7E4-4945-8FFD-A488F46642AD}"/>
                </a:ext>
              </a:extLst>
            </p:cNvPr>
            <p:cNvPicPr>
              <a:picLocks noChangeAspect="1"/>
            </p:cNvPicPr>
            <p:nvPr/>
          </p:nvPicPr>
          <p:blipFill>
            <a:blip r:embed="rId9" cstate="screen">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flipH="1">
              <a:off x="8164844" y="1535915"/>
              <a:ext cx="868064" cy="868064"/>
            </a:xfrm>
            <a:prstGeom prst="rect">
              <a:avLst/>
            </a:prstGeom>
          </p:spPr>
        </p:pic>
      </p:grpSp>
      <p:cxnSp>
        <p:nvCxnSpPr>
          <p:cNvPr id="28" name="Straight Arrow Connector 27">
            <a:extLst>
              <a:ext uri="{FF2B5EF4-FFF2-40B4-BE49-F238E27FC236}">
                <a16:creationId xmlns:a16="http://schemas.microsoft.com/office/drawing/2014/main" id="{529D5777-83F7-8E43-A163-352D5153C569}"/>
              </a:ext>
            </a:extLst>
          </p:cNvPr>
          <p:cNvCxnSpPr>
            <a:cxnSpLocks/>
          </p:cNvCxnSpPr>
          <p:nvPr/>
        </p:nvCxnSpPr>
        <p:spPr>
          <a:xfrm flipV="1">
            <a:off x="5389221" y="2196359"/>
            <a:ext cx="1253255" cy="1232641"/>
          </a:xfrm>
          <a:prstGeom prst="straightConnector1">
            <a:avLst/>
          </a:prstGeom>
          <a:ln w="57150">
            <a:solidFill>
              <a:schemeClr val="accent6"/>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11C1B457-7E0B-DB48-9AE4-48F76BD5425F}"/>
              </a:ext>
            </a:extLst>
          </p:cNvPr>
          <p:cNvCxnSpPr>
            <a:cxnSpLocks/>
          </p:cNvCxnSpPr>
          <p:nvPr/>
        </p:nvCxnSpPr>
        <p:spPr>
          <a:xfrm flipV="1">
            <a:off x="5779477" y="2938703"/>
            <a:ext cx="1833217" cy="567245"/>
          </a:xfrm>
          <a:prstGeom prst="straightConnector1">
            <a:avLst/>
          </a:prstGeom>
          <a:ln w="57150">
            <a:solidFill>
              <a:schemeClr val="accent6"/>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D3E7B093-CB74-8F4B-A364-C4B44F3B5879}"/>
              </a:ext>
            </a:extLst>
          </p:cNvPr>
          <p:cNvSpPr txBox="1"/>
          <p:nvPr/>
        </p:nvSpPr>
        <p:spPr>
          <a:xfrm>
            <a:off x="8112931" y="1306282"/>
            <a:ext cx="2796007" cy="1200329"/>
          </a:xfrm>
          <a:prstGeom prst="rect">
            <a:avLst/>
          </a:prstGeom>
          <a:noFill/>
        </p:spPr>
        <p:txBody>
          <a:bodyPr wrap="square" rtlCol="0">
            <a:spAutoFit/>
          </a:bodyPr>
          <a:lstStyle/>
          <a:p>
            <a:r>
              <a:rPr lang="en-US" sz="2400" dirty="0">
                <a:solidFill>
                  <a:schemeClr val="bg1">
                    <a:lumMod val="95000"/>
                  </a:schemeClr>
                </a:solidFill>
                <a:latin typeface="Arial" panose="020B0604020202020204" pitchFamily="34" charset="0"/>
                <a:cs typeface="Arial" panose="020B0604020202020204" pitchFamily="34" charset="0"/>
              </a:rPr>
              <a:t>Granular access control to both data </a:t>
            </a:r>
            <a:r>
              <a:rPr lang="en-US" sz="2400" b="1" i="1" dirty="0">
                <a:solidFill>
                  <a:schemeClr val="bg1">
                    <a:lumMod val="95000"/>
                  </a:schemeClr>
                </a:solidFill>
                <a:latin typeface="Arial" panose="020B0604020202020204" pitchFamily="34" charset="0"/>
                <a:cs typeface="Arial" panose="020B0604020202020204" pitchFamily="34" charset="0"/>
              </a:rPr>
              <a:t>and metadata</a:t>
            </a:r>
          </a:p>
        </p:txBody>
      </p:sp>
    </p:spTree>
    <p:extLst>
      <p:ext uri="{BB962C8B-B14F-4D97-AF65-F5344CB8AC3E}">
        <p14:creationId xmlns:p14="http://schemas.microsoft.com/office/powerpoint/2010/main" val="213273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09530" y="257063"/>
            <a:ext cx="8279296" cy="5498278"/>
          </a:xfrm>
        </p:spPr>
        <p:txBody>
          <a:bodyPr>
            <a:normAutofit/>
          </a:bodyPr>
          <a:lstStyle/>
          <a:p>
            <a:pPr marL="0" indent="0" algn="ctr">
              <a:buNone/>
            </a:pPr>
            <a:r>
              <a:rPr lang="en-US" sz="4400" b="0" dirty="0">
                <a:latin typeface="Arial" panose="020B0604020202020204" pitchFamily="34" charset="0"/>
                <a:cs typeface="Arial" panose="020B0604020202020204" pitchFamily="34" charset="0"/>
              </a:rPr>
              <a:t>Globus is …</a:t>
            </a:r>
          </a:p>
          <a:p>
            <a:pPr marL="0" indent="0" algn="ctr">
              <a:buNone/>
            </a:pPr>
            <a:r>
              <a:rPr lang="en-US" sz="6000" b="0" dirty="0">
                <a:solidFill>
                  <a:schemeClr val="bg1"/>
                </a:solidFill>
                <a:latin typeface="Arial" panose="020B0604020202020204" pitchFamily="34" charset="0"/>
                <a:cs typeface="Arial" panose="020B0604020202020204" pitchFamily="34" charset="0"/>
              </a:rPr>
              <a:t>a non-profit data management service developed and operated by</a:t>
            </a:r>
          </a:p>
        </p:txBody>
      </p:sp>
      <p:pic>
        <p:nvPicPr>
          <p:cNvPr id="4" name="Picture 3" descr="UChicago_WHITE_transparent.png">
            <a:extLst>
              <a:ext uri="{FF2B5EF4-FFF2-40B4-BE49-F238E27FC236}">
                <a16:creationId xmlns:a16="http://schemas.microsoft.com/office/drawing/2014/main" id="{9DAC5649-632F-3F46-A157-7AFE637B4F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5284" y="5077727"/>
            <a:ext cx="6363013" cy="1279336"/>
          </a:xfrm>
          <a:prstGeom prst="rect">
            <a:avLst/>
          </a:prstGeom>
        </p:spPr>
      </p:pic>
    </p:spTree>
    <p:extLst>
      <p:ext uri="{BB962C8B-B14F-4D97-AF65-F5344CB8AC3E}">
        <p14:creationId xmlns:p14="http://schemas.microsoft.com/office/powerpoint/2010/main" val="1632370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52897"/>
            <a:ext cx="12192000" cy="5722126"/>
          </a:xfrm>
        </p:spPr>
        <p:txBody>
          <a:bodyPr>
            <a:normAutofit/>
          </a:bodyPr>
          <a:lstStyle/>
          <a:p>
            <a:pPr marL="0" indent="0" algn="ctr">
              <a:buNone/>
            </a:pPr>
            <a:r>
              <a:rPr lang="en-US" sz="4400" b="0" dirty="0">
                <a:latin typeface="Arial" panose="020B0604020202020204" pitchFamily="34" charset="0"/>
                <a:cs typeface="Arial" panose="020B0604020202020204" pitchFamily="34" charset="0"/>
              </a:rPr>
              <a:t>Our mission is to…</a:t>
            </a:r>
          </a:p>
          <a:p>
            <a:pPr marL="0" indent="0" algn="ctr">
              <a:buNone/>
            </a:pPr>
            <a:r>
              <a:rPr lang="en-US" sz="6000" b="0" dirty="0">
                <a:solidFill>
                  <a:schemeClr val="bg1"/>
                </a:solidFill>
                <a:latin typeface="Arial" panose="020B0604020202020204" pitchFamily="34" charset="0"/>
                <a:cs typeface="Arial" panose="020B0604020202020204" pitchFamily="34" charset="0"/>
              </a:rPr>
              <a:t>increase the efficiency and effectiveness of researchers   engaged in data-driven </a:t>
            </a:r>
            <a:br>
              <a:rPr lang="en-US" sz="6000" b="0" dirty="0">
                <a:solidFill>
                  <a:schemeClr val="bg1"/>
                </a:solidFill>
                <a:latin typeface="Arial" panose="020B0604020202020204" pitchFamily="34" charset="0"/>
                <a:cs typeface="Arial" panose="020B0604020202020204" pitchFamily="34" charset="0"/>
              </a:rPr>
            </a:br>
            <a:r>
              <a:rPr lang="en-US" sz="6000" b="0" dirty="0">
                <a:solidFill>
                  <a:schemeClr val="bg1"/>
                </a:solidFill>
                <a:latin typeface="Arial" panose="020B0604020202020204" pitchFamily="34" charset="0"/>
                <a:cs typeface="Arial" panose="020B0604020202020204" pitchFamily="34" charset="0"/>
              </a:rPr>
              <a:t>science and scholarship</a:t>
            </a:r>
            <a:br>
              <a:rPr lang="en-US" sz="7200" dirty="0">
                <a:solidFill>
                  <a:schemeClr val="bg1"/>
                </a:solidFill>
                <a:latin typeface="Arial" panose="020B0604020202020204" pitchFamily="34" charset="0"/>
                <a:cs typeface="Arial" panose="020B0604020202020204" pitchFamily="34" charset="0"/>
              </a:rPr>
            </a:br>
            <a:r>
              <a:rPr lang="en-US" sz="6000" b="0" dirty="0">
                <a:solidFill>
                  <a:schemeClr val="bg1"/>
                </a:solidFill>
                <a:latin typeface="Arial" panose="020B0604020202020204" pitchFamily="34" charset="0"/>
                <a:cs typeface="Arial" panose="020B0604020202020204" pitchFamily="34" charset="0"/>
              </a:rPr>
              <a:t>through </a:t>
            </a:r>
            <a:r>
              <a:rPr lang="en-US" sz="6000" b="0" i="1" dirty="0">
                <a:solidFill>
                  <a:schemeClr val="bg1"/>
                </a:solidFill>
                <a:latin typeface="Arial" panose="020B0604020202020204" pitchFamily="34" charset="0"/>
                <a:cs typeface="Arial" panose="020B0604020202020204" pitchFamily="34" charset="0"/>
              </a:rPr>
              <a:t>sustainable</a:t>
            </a:r>
            <a:r>
              <a:rPr lang="en-US" sz="6000" b="0" dirty="0">
                <a:solidFill>
                  <a:schemeClr val="bg1"/>
                </a:solidFill>
                <a:latin typeface="Arial" panose="020B0604020202020204" pitchFamily="34" charset="0"/>
                <a:cs typeface="Arial" panose="020B0604020202020204" pitchFamily="34" charset="0"/>
              </a:rPr>
              <a:t> software</a:t>
            </a:r>
          </a:p>
        </p:txBody>
      </p:sp>
    </p:spTree>
    <p:extLst>
      <p:ext uri="{BB962C8B-B14F-4D97-AF65-F5344CB8AC3E}">
        <p14:creationId xmlns:p14="http://schemas.microsoft.com/office/powerpoint/2010/main" val="419073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1BAC6B-981E-9F41-BF8C-C691260ABFF3}"/>
              </a:ext>
            </a:extLst>
          </p:cNvPr>
          <p:cNvSpPr>
            <a:spLocks noGrp="1"/>
          </p:cNvSpPr>
          <p:nvPr>
            <p:ph type="sldNum" sz="quarter" idx="12"/>
          </p:nvPr>
        </p:nvSpPr>
        <p:spPr/>
        <p:txBody>
          <a:bodyPr/>
          <a:lstStyle/>
          <a:p>
            <a:fld id="{F9A62DDD-3F5F-554E-8F55-F59D7AC7F5D2}" type="slidenum">
              <a:rPr lang="en-US" smtClean="0"/>
              <a:pPr/>
              <a:t>4</a:t>
            </a:fld>
            <a:endParaRPr lang="en-US"/>
          </a:p>
        </p:txBody>
      </p:sp>
      <p:pic>
        <p:nvPicPr>
          <p:cNvPr id="7" name="Picture 6" descr="Bubble chart&#10;&#10;Description automatically generated with low confidence">
            <a:extLst>
              <a:ext uri="{FF2B5EF4-FFF2-40B4-BE49-F238E27FC236}">
                <a16:creationId xmlns:a16="http://schemas.microsoft.com/office/drawing/2014/main" id="{813086FE-8FE8-874A-933E-D169FF3F0D2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7783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92926" y="1319349"/>
            <a:ext cx="10006148" cy="4890360"/>
          </a:xfrm>
        </p:spPr>
        <p:txBody>
          <a:bodyPr>
            <a:normAutofit/>
          </a:bodyPr>
          <a:lstStyle/>
          <a:p>
            <a:pPr marL="0" indent="0" algn="ctr">
              <a:buNone/>
            </a:pPr>
            <a:r>
              <a:rPr lang="en-US" sz="6000" b="0" dirty="0">
                <a:solidFill>
                  <a:schemeClr val="bg1"/>
                </a:solidFill>
                <a:latin typeface="Arial" panose="020B0604020202020204" pitchFamily="34" charset="0"/>
                <a:cs typeface="Arial" panose="020B0604020202020204" pitchFamily="34" charset="0"/>
              </a:rPr>
              <a:t>In over 10 years of working with research computing and data management teams, we’ve seen a thing or two…</a:t>
            </a:r>
          </a:p>
        </p:txBody>
      </p:sp>
    </p:spTree>
    <p:extLst>
      <p:ext uri="{BB962C8B-B14F-4D97-AF65-F5344CB8AC3E}">
        <p14:creationId xmlns:p14="http://schemas.microsoft.com/office/powerpoint/2010/main" val="205759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9"/>
          <p:cNvSpPr txBox="1">
            <a:spLocks noGrp="1"/>
          </p:cNvSpPr>
          <p:nvPr>
            <p:ph type="title"/>
          </p:nvPr>
        </p:nvSpPr>
        <p:spPr>
          <a:xfrm>
            <a:off x="1215483" y="0"/>
            <a:ext cx="10976400" cy="1143200"/>
          </a:xfrm>
          <a:prstGeom prst="rect">
            <a:avLst/>
          </a:prstGeom>
        </p:spPr>
        <p:txBody>
          <a:bodyPr spcFirstLastPara="1" vert="horz" wrap="square" lIns="91433" tIns="45700" rIns="91433" bIns="45700" rtlCol="0" anchor="ctr" anchorCtr="0">
            <a:noAutofit/>
          </a:bodyPr>
          <a:lstStyle/>
          <a:p>
            <a:pPr>
              <a:spcBef>
                <a:spcPts val="0"/>
              </a:spcBef>
            </a:pPr>
            <a:r>
              <a:rPr lang="en" dirty="0">
                <a:latin typeface="Arial" panose="020B0604020202020204" pitchFamily="34" charset="0"/>
                <a:cs typeface="Arial" panose="020B0604020202020204" pitchFamily="34" charset="0"/>
              </a:rPr>
              <a:t>Thing 1: A Clear and Present Danger!</a:t>
            </a:r>
            <a:endParaRPr dirty="0">
              <a:latin typeface="Arial" panose="020B0604020202020204" pitchFamily="34" charset="0"/>
              <a:cs typeface="Arial" panose="020B0604020202020204" pitchFamily="34" charset="0"/>
            </a:endParaRPr>
          </a:p>
        </p:txBody>
      </p:sp>
      <p:pic>
        <p:nvPicPr>
          <p:cNvPr id="499" name="Google Shape;499;p6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8727" y="4393547"/>
            <a:ext cx="3592145" cy="1705367"/>
          </a:xfrm>
          <a:prstGeom prst="rect">
            <a:avLst/>
          </a:prstGeom>
          <a:noFill/>
          <a:ln w="38100" cap="flat" cmpd="sng">
            <a:solidFill>
              <a:schemeClr val="accent1"/>
            </a:solidFill>
            <a:prstDash val="solid"/>
            <a:round/>
            <a:headEnd type="none" w="sm" len="sm"/>
            <a:tailEnd type="none" w="sm" len="sm"/>
          </a:ln>
        </p:spPr>
      </p:pic>
      <p:pic>
        <p:nvPicPr>
          <p:cNvPr id="2" name="Picture 1">
            <a:extLst>
              <a:ext uri="{FF2B5EF4-FFF2-40B4-BE49-F238E27FC236}">
                <a16:creationId xmlns:a16="http://schemas.microsoft.com/office/drawing/2014/main" id="{DCC8AD59-6802-5F49-B14E-07A61B1C586C}"/>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5261246" y="1459200"/>
            <a:ext cx="6332027" cy="1136177"/>
          </a:xfrm>
          <a:prstGeom prst="rect">
            <a:avLst/>
          </a:prstGeom>
          <a:noFill/>
          <a:ln w="38100" cap="flat" cmpd="sng">
            <a:solidFill>
              <a:schemeClr val="accent1"/>
            </a:solidFill>
            <a:prstDash val="solid"/>
            <a:round/>
            <a:headEnd type="none" w="sm" len="sm"/>
            <a:tailEnd type="none" w="sm" len="sm"/>
          </a:ln>
        </p:spPr>
      </p:pic>
      <p:pic>
        <p:nvPicPr>
          <p:cNvPr id="498" name="Google Shape;498;p6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42666" y="3012010"/>
            <a:ext cx="3922033" cy="1402067"/>
          </a:xfrm>
          <a:prstGeom prst="rect">
            <a:avLst/>
          </a:prstGeom>
          <a:noFill/>
          <a:ln w="38100" cap="flat" cmpd="sng">
            <a:solidFill>
              <a:schemeClr val="accent1"/>
            </a:solidFill>
            <a:prstDash val="solid"/>
            <a:round/>
            <a:headEnd type="none" w="sm" len="sm"/>
            <a:tailEnd type="none" w="sm" len="sm"/>
          </a:ln>
        </p:spPr>
      </p:pic>
      <p:pic>
        <p:nvPicPr>
          <p:cNvPr id="501" name="Google Shape;501;p69"/>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523935" y="4830711"/>
            <a:ext cx="4869487" cy="1402067"/>
          </a:xfrm>
          <a:prstGeom prst="rect">
            <a:avLst/>
          </a:prstGeom>
          <a:noFill/>
          <a:ln w="38100" cap="flat" cmpd="sng">
            <a:solidFill>
              <a:schemeClr val="accent1"/>
            </a:solidFill>
            <a:prstDash val="solid"/>
            <a:round/>
            <a:headEnd type="none" w="sm" len="sm"/>
            <a:tailEnd type="none" w="sm" len="sm"/>
          </a:ln>
        </p:spPr>
      </p:pic>
      <p:pic>
        <p:nvPicPr>
          <p:cNvPr id="2054" name="Picture 6" descr="NY Genome Center (@nygenome) | Twitter">
            <a:extLst>
              <a:ext uri="{FF2B5EF4-FFF2-40B4-BE49-F238E27FC236}">
                <a16:creationId xmlns:a16="http://schemas.microsoft.com/office/drawing/2014/main" id="{C45FB8D8-E807-9743-A5DA-D1C68651374C}"/>
              </a:ext>
            </a:extLst>
          </p:cNvPr>
          <p:cNvPicPr>
            <a:picLocks noChangeAspect="1" noChangeArrowheads="1"/>
          </p:cNvPicPr>
          <p:nvPr/>
        </p:nvPicPr>
        <p:blipFill rotWithShape="1">
          <a:blip r:embed="rId7" cstate="screen">
            <a:alphaModFix/>
            <a:extLst>
              <a:ext uri="{28A0092B-C50C-407E-A947-70E740481C1C}">
                <a14:useLocalDpi xmlns:a14="http://schemas.microsoft.com/office/drawing/2010/main"/>
              </a:ext>
            </a:extLst>
          </a:blip>
          <a:srcRect/>
          <a:stretch/>
        </p:blipFill>
        <p:spPr bwMode="auto">
          <a:xfrm>
            <a:off x="598727" y="1553487"/>
            <a:ext cx="3295741" cy="2499598"/>
          </a:xfrm>
          <a:prstGeom prst="rect">
            <a:avLst/>
          </a:prstGeom>
          <a:noFill/>
          <a:ln w="38100" cap="flat" cmpd="sng">
            <a:solidFill>
              <a:schemeClr val="accent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id="{581DA36F-7EBE-664E-BD76-7BD722BC2112}"/>
              </a:ext>
            </a:extLst>
          </p:cNvPr>
          <p:cNvSpPr>
            <a:spLocks noGrp="1"/>
          </p:cNvSpPr>
          <p:nvPr>
            <p:ph type="sldNum" sz="quarter" idx="12"/>
          </p:nvPr>
        </p:nvSpPr>
        <p:spPr>
          <a:xfrm>
            <a:off x="11535118" y="6506406"/>
            <a:ext cx="588773" cy="269297"/>
          </a:xfrm>
        </p:spPr>
        <p:txBody>
          <a:bodyPr/>
          <a:lstStyle/>
          <a:p>
            <a:fld id="{F9A62DDD-3F5F-554E-8F55-F59D7AC7F5D2}" type="slidenum">
              <a:rPr lang="en-US" smtClean="0"/>
              <a:pPr/>
              <a:t>6</a:t>
            </a:fld>
            <a:endParaRPr lang="en-US" dirty="0"/>
          </a:p>
        </p:txBody>
      </p:sp>
    </p:spTree>
    <p:extLst>
      <p:ext uri="{BB962C8B-B14F-4D97-AF65-F5344CB8AC3E}">
        <p14:creationId xmlns:p14="http://schemas.microsoft.com/office/powerpoint/2010/main" val="565716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close up of a logo&#10;&#10;Description automatically generated">
            <a:extLst>
              <a:ext uri="{FF2B5EF4-FFF2-40B4-BE49-F238E27FC236}">
                <a16:creationId xmlns:a16="http://schemas.microsoft.com/office/drawing/2014/main" id="{DC4D4EBB-6F7E-3C40-8288-64A4E620040E}"/>
              </a:ext>
            </a:extLst>
          </p:cNvPr>
          <p:cNvPicPr>
            <a:picLocks noChangeAspect="1"/>
          </p:cNvPicPr>
          <p:nvPr/>
        </p:nvPicPr>
        <p:blipFill rotWithShape="1">
          <a:blip r:embed="rId3" cstate="screen">
            <a:alphaModFix amt="85000"/>
            <a:extLst>
              <a:ext uri="{28A0092B-C50C-407E-A947-70E740481C1C}">
                <a14:useLocalDpi xmlns:a14="http://schemas.microsoft.com/office/drawing/2010/main"/>
              </a:ext>
            </a:extLst>
          </a:blip>
          <a:srcRect/>
          <a:stretch/>
        </p:blipFill>
        <p:spPr>
          <a:xfrm>
            <a:off x="3630456" y="1594546"/>
            <a:ext cx="5211998" cy="3929554"/>
          </a:xfrm>
          <a:prstGeom prst="rect">
            <a:avLst/>
          </a:prstGeom>
        </p:spPr>
      </p:pic>
      <p:sp>
        <p:nvSpPr>
          <p:cNvPr id="35" name="TextBox 34"/>
          <p:cNvSpPr txBox="1"/>
          <p:nvPr/>
        </p:nvSpPr>
        <p:spPr>
          <a:xfrm>
            <a:off x="8599379" y="2363549"/>
            <a:ext cx="1103967" cy="590931"/>
          </a:xfrm>
          <a:prstGeom prst="rect">
            <a:avLst/>
          </a:prstGeom>
          <a:noFill/>
        </p:spPr>
        <p:txBody>
          <a:bodyPr wrap="square" rtlCol="0">
            <a:spAutoFit/>
          </a:bodyPr>
          <a:lstStyle/>
          <a:p>
            <a:pPr>
              <a:lnSpc>
                <a:spcPct val="90000"/>
              </a:lnSpc>
            </a:pPr>
            <a:r>
              <a:rPr lang="en-US" dirty="0">
                <a:solidFill>
                  <a:schemeClr val="bg1">
                    <a:lumMod val="95000"/>
                  </a:schemeClr>
                </a:solidFill>
                <a:latin typeface="Arial" panose="020B0604020202020204" pitchFamily="34" charset="0"/>
                <a:cs typeface="Arial" panose="020B0604020202020204" pitchFamily="34" charset="0"/>
              </a:rPr>
              <a:t>Analysis store</a:t>
            </a:r>
          </a:p>
        </p:txBody>
      </p:sp>
      <p:grpSp>
        <p:nvGrpSpPr>
          <p:cNvPr id="9" name="Group 8">
            <a:extLst>
              <a:ext uri="{FF2B5EF4-FFF2-40B4-BE49-F238E27FC236}">
                <a16:creationId xmlns:a16="http://schemas.microsoft.com/office/drawing/2014/main" id="{1F49B994-01A9-4621-A2DF-E52F29116601}"/>
              </a:ext>
            </a:extLst>
          </p:cNvPr>
          <p:cNvGrpSpPr/>
          <p:nvPr/>
        </p:nvGrpSpPr>
        <p:grpSpPr>
          <a:xfrm>
            <a:off x="498493" y="1441316"/>
            <a:ext cx="1869907" cy="1640795"/>
            <a:chOff x="182720" y="3832068"/>
            <a:chExt cx="2281608" cy="1920867"/>
          </a:xfrm>
        </p:grpSpPr>
        <p:pic>
          <p:nvPicPr>
            <p:cNvPr id="38" name="Picture 37" descr="4462921_photo.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7837" y="3832068"/>
              <a:ext cx="2276491" cy="1920867"/>
            </a:xfrm>
            <a:prstGeom prst="rect">
              <a:avLst/>
            </a:prstGeom>
          </p:spPr>
        </p:pic>
        <p:sp>
          <p:nvSpPr>
            <p:cNvPr id="44" name="Rectangle 43"/>
            <p:cNvSpPr/>
            <p:nvPr/>
          </p:nvSpPr>
          <p:spPr>
            <a:xfrm>
              <a:off x="182720" y="3832068"/>
              <a:ext cx="2272275" cy="1920867"/>
            </a:xfrm>
            <a:prstGeom prst="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Arial" panose="020B0604020202020204" pitchFamily="34" charset="0"/>
                <a:cs typeface="Arial" panose="020B0604020202020204" pitchFamily="34" charset="0"/>
              </a:endParaRPr>
            </a:p>
          </p:txBody>
        </p:sp>
      </p:grpSp>
      <p:sp>
        <p:nvSpPr>
          <p:cNvPr id="45" name="TextBox 44"/>
          <p:cNvSpPr txBox="1"/>
          <p:nvPr/>
        </p:nvSpPr>
        <p:spPr>
          <a:xfrm>
            <a:off x="254131" y="3088877"/>
            <a:ext cx="2571457" cy="369332"/>
          </a:xfrm>
          <a:prstGeom prst="rect">
            <a:avLst/>
          </a:prstGeom>
          <a:noFill/>
        </p:spPr>
        <p:txBody>
          <a:bodyPr wrap="square" rtlCol="0">
            <a:spAutoFit/>
          </a:bodyPr>
          <a:lstStyle/>
          <a:p>
            <a:r>
              <a:rPr lang="en-US" dirty="0">
                <a:solidFill>
                  <a:schemeClr val="bg1">
                    <a:lumMod val="95000"/>
                  </a:schemeClr>
                </a:solidFill>
                <a:latin typeface="Arial" panose="020B0604020202020204" pitchFamily="34" charset="0"/>
                <a:cs typeface="Arial" panose="020B0604020202020204" pitchFamily="34" charset="0"/>
              </a:rPr>
              <a:t>Next-Gen Sequencer</a:t>
            </a:r>
          </a:p>
        </p:txBody>
      </p:sp>
      <p:pic>
        <p:nvPicPr>
          <p:cNvPr id="57" name="Picture 56" descr="siemens-magetom.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3678" y="3773467"/>
            <a:ext cx="1834622" cy="1435870"/>
          </a:xfrm>
          <a:prstGeom prst="rect">
            <a:avLst/>
          </a:prstGeom>
        </p:spPr>
      </p:pic>
      <p:sp>
        <p:nvSpPr>
          <p:cNvPr id="58" name="Rectangle 57"/>
          <p:cNvSpPr/>
          <p:nvPr/>
        </p:nvSpPr>
        <p:spPr>
          <a:xfrm>
            <a:off x="413678" y="3773466"/>
            <a:ext cx="1834623" cy="1435870"/>
          </a:xfrm>
          <a:prstGeom prst="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Arial" panose="020B0604020202020204" pitchFamily="34" charset="0"/>
              <a:cs typeface="Arial" panose="020B0604020202020204" pitchFamily="34" charset="0"/>
            </a:endParaRPr>
          </a:p>
        </p:txBody>
      </p:sp>
      <p:sp>
        <p:nvSpPr>
          <p:cNvPr id="59" name="TextBox 58"/>
          <p:cNvSpPr txBox="1"/>
          <p:nvPr/>
        </p:nvSpPr>
        <p:spPr>
          <a:xfrm>
            <a:off x="939484" y="5311538"/>
            <a:ext cx="607859" cy="369332"/>
          </a:xfrm>
          <a:prstGeom prst="rect">
            <a:avLst/>
          </a:prstGeom>
          <a:noFill/>
        </p:spPr>
        <p:txBody>
          <a:bodyPr wrap="none" rtlCol="0">
            <a:spAutoFit/>
          </a:bodyPr>
          <a:lstStyle/>
          <a:p>
            <a:r>
              <a:rPr lang="en-US" dirty="0">
                <a:solidFill>
                  <a:schemeClr val="bg1">
                    <a:lumMod val="95000"/>
                  </a:schemeClr>
                </a:solidFill>
                <a:latin typeface="Arial" panose="020B0604020202020204" pitchFamily="34" charset="0"/>
                <a:cs typeface="Arial" panose="020B0604020202020204" pitchFamily="34" charset="0"/>
              </a:rPr>
              <a:t>MRI</a:t>
            </a:r>
          </a:p>
        </p:txBody>
      </p:sp>
      <p:sp>
        <p:nvSpPr>
          <p:cNvPr id="63" name="TextBox 62"/>
          <p:cNvSpPr txBox="1"/>
          <p:nvPr/>
        </p:nvSpPr>
        <p:spPr>
          <a:xfrm>
            <a:off x="2248300" y="3691805"/>
            <a:ext cx="2914418" cy="369332"/>
          </a:xfrm>
          <a:prstGeom prst="rect">
            <a:avLst/>
          </a:prstGeom>
          <a:noFill/>
        </p:spPr>
        <p:txBody>
          <a:bodyPr wrap="square" rtlCol="0">
            <a:spAutoFit/>
          </a:bodyPr>
          <a:lstStyle/>
          <a:p>
            <a:pPr algn="ctr"/>
            <a:r>
              <a:rPr lang="en-US" dirty="0">
                <a:solidFill>
                  <a:schemeClr val="bg1">
                    <a:lumMod val="95000"/>
                  </a:schemeClr>
                </a:solidFill>
                <a:latin typeface="Arial" panose="020B0604020202020204" pitchFamily="34" charset="0"/>
                <a:cs typeface="Arial" panose="020B0604020202020204" pitchFamily="34" charset="0"/>
              </a:rPr>
              <a:t>Advanced Light Source</a:t>
            </a:r>
          </a:p>
        </p:txBody>
      </p:sp>
      <p:pic>
        <p:nvPicPr>
          <p:cNvPr id="43" name="Picture 42" descr="ResearchComputing_Feature.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78065" y="3177481"/>
            <a:ext cx="2419810" cy="1281076"/>
          </a:xfrm>
          <a:prstGeom prst="rect">
            <a:avLst/>
          </a:prstGeom>
          <a:ln w="38100">
            <a:solidFill>
              <a:schemeClr val="tx2">
                <a:lumMod val="60000"/>
                <a:lumOff val="40000"/>
              </a:schemeClr>
            </a:solidFill>
          </a:ln>
        </p:spPr>
      </p:pic>
      <p:pic>
        <p:nvPicPr>
          <p:cNvPr id="47" name="Picture 46" descr="hp-z620-e5-2650-quadro-4000-8c.jp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672657" y="5149095"/>
            <a:ext cx="1589579" cy="1062046"/>
          </a:xfrm>
          <a:prstGeom prst="rect">
            <a:avLst/>
          </a:prstGeom>
          <a:ln w="38100">
            <a:solidFill>
              <a:schemeClr val="tx2">
                <a:lumMod val="60000"/>
                <a:lumOff val="40000"/>
              </a:schemeClr>
            </a:solidFill>
          </a:ln>
        </p:spPr>
      </p:pic>
      <p:sp>
        <p:nvSpPr>
          <p:cNvPr id="49" name="TextBox 48"/>
          <p:cNvSpPr txBox="1"/>
          <p:nvPr/>
        </p:nvSpPr>
        <p:spPr>
          <a:xfrm>
            <a:off x="8599379" y="6269125"/>
            <a:ext cx="2732112" cy="512145"/>
          </a:xfrm>
          <a:prstGeom prst="rect">
            <a:avLst/>
          </a:prstGeom>
          <a:noFill/>
        </p:spPr>
        <p:txBody>
          <a:bodyPr wrap="square" rtlCol="0">
            <a:noAutofit/>
          </a:bodyPr>
          <a:lstStyle/>
          <a:p>
            <a:pPr>
              <a:lnSpc>
                <a:spcPct val="90000"/>
              </a:lnSpc>
            </a:pPr>
            <a:r>
              <a:rPr lang="en-US" dirty="0">
                <a:solidFill>
                  <a:schemeClr val="bg1">
                    <a:lumMod val="95000"/>
                  </a:schemeClr>
                </a:solidFill>
                <a:latin typeface="Arial" panose="020B0604020202020204" pitchFamily="34" charset="0"/>
                <a:cs typeface="Arial" panose="020B0604020202020204" pitchFamily="34" charset="0"/>
              </a:rPr>
              <a:t>Distributed Labs</a:t>
            </a:r>
          </a:p>
        </p:txBody>
      </p:sp>
      <p:sp>
        <p:nvSpPr>
          <p:cNvPr id="50" name="TextBox 49"/>
          <p:cNvSpPr txBox="1"/>
          <p:nvPr/>
        </p:nvSpPr>
        <p:spPr>
          <a:xfrm>
            <a:off x="8599379" y="4492726"/>
            <a:ext cx="3345298" cy="455849"/>
          </a:xfrm>
          <a:prstGeom prst="rect">
            <a:avLst/>
          </a:prstGeom>
          <a:noFill/>
        </p:spPr>
        <p:txBody>
          <a:bodyPr wrap="square" rtlCol="0">
            <a:noAutofit/>
          </a:bodyPr>
          <a:lstStyle/>
          <a:p>
            <a:pPr defTabSz="586130">
              <a:lnSpc>
                <a:spcPct val="90000"/>
              </a:lnSpc>
            </a:pPr>
            <a:r>
              <a:rPr lang="en-US" dirty="0">
                <a:solidFill>
                  <a:schemeClr val="bg1">
                    <a:lumMod val="95000"/>
                  </a:schemeClr>
                </a:solidFill>
                <a:latin typeface="Arial" panose="020B0604020202020204" pitchFamily="34" charset="0"/>
                <a:cs typeface="Arial" panose="020B0604020202020204" pitchFamily="34" charset="0"/>
              </a:rPr>
              <a:t>Remote visualization</a:t>
            </a:r>
          </a:p>
        </p:txBody>
      </p:sp>
      <p:sp>
        <p:nvSpPr>
          <p:cNvPr id="3" name="Striped Right Arrow 2"/>
          <p:cNvSpPr/>
          <p:nvPr/>
        </p:nvSpPr>
        <p:spPr>
          <a:xfrm>
            <a:off x="6035287" y="3273587"/>
            <a:ext cx="2205773" cy="1138410"/>
          </a:xfrm>
          <a:prstGeom prst="stripedRightArrow">
            <a:avLst/>
          </a:prstGeom>
          <a:solidFill>
            <a:srgbClr val="99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9" name="Picture 38" descr="IMG_0618.JPG">
            <a:extLst>
              <a:ext uri="{FF2B5EF4-FFF2-40B4-BE49-F238E27FC236}">
                <a16:creationId xmlns:a16="http://schemas.microsoft.com/office/drawing/2014/main" id="{C5081630-3A03-404A-A285-9E7AFBA7D7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77754" y="1503236"/>
            <a:ext cx="1606076" cy="2141435"/>
          </a:xfrm>
          <a:prstGeom prst="rect">
            <a:avLst/>
          </a:prstGeom>
          <a:noFill/>
          <a:ln w="38100" cmpd="sng">
            <a:solidFill>
              <a:schemeClr val="tx2">
                <a:lumMod val="60000"/>
                <a:lumOff val="40000"/>
              </a:schemeClr>
            </a:solidFill>
          </a:ln>
          <a:effectLst>
            <a:outerShdw blurRad="38100" dist="25400" dir="5400000" algn="ctr" rotWithShape="0">
              <a:schemeClr val="tx1">
                <a:alpha val="35000"/>
              </a:schemeClr>
            </a:outerShdw>
          </a:effectLst>
        </p:spPr>
      </p:pic>
      <p:sp>
        <p:nvSpPr>
          <p:cNvPr id="41" name="TextBox 40">
            <a:extLst>
              <a:ext uri="{FF2B5EF4-FFF2-40B4-BE49-F238E27FC236}">
                <a16:creationId xmlns:a16="http://schemas.microsoft.com/office/drawing/2014/main" id="{743E6FA0-EB36-417D-876C-A59526657909}"/>
              </a:ext>
            </a:extLst>
          </p:cNvPr>
          <p:cNvSpPr txBox="1"/>
          <p:nvPr/>
        </p:nvSpPr>
        <p:spPr>
          <a:xfrm>
            <a:off x="2544781" y="6030916"/>
            <a:ext cx="3762126" cy="369332"/>
          </a:xfrm>
          <a:prstGeom prst="rect">
            <a:avLst/>
          </a:prstGeom>
          <a:noFill/>
        </p:spPr>
        <p:txBody>
          <a:bodyPr wrap="square" rtlCol="0">
            <a:spAutoFit/>
          </a:bodyPr>
          <a:lstStyle/>
          <a:p>
            <a:pPr marL="0" marR="0" lvl="0" indent="0" algn="ctr" defTabSz="586130" rtl="0" eaLnBrk="1" fontAlgn="base" latinLnBrk="0" hangingPunct="1">
              <a:lnSpc>
                <a:spcPct val="100000"/>
              </a:lnSpc>
              <a:spcBef>
                <a:spcPct val="0"/>
              </a:spcBef>
              <a:spcAft>
                <a:spcPct val="0"/>
              </a:spcAft>
              <a:buClrTx/>
              <a:buSzTx/>
              <a:buFontTx/>
              <a:buNone/>
              <a:tabLst/>
              <a:defRPr/>
            </a:pPr>
            <a:r>
              <a:rPr lang="en-US" dirty="0">
                <a:solidFill>
                  <a:schemeClr val="bg1">
                    <a:lumMod val="95000"/>
                  </a:schemeClr>
                </a:solidFill>
                <a:latin typeface="Arial" panose="020B0604020202020204" pitchFamily="34" charset="0"/>
                <a:cs typeface="Arial" panose="020B0604020202020204" pitchFamily="34" charset="0"/>
              </a:rPr>
              <a:t>Light Sheet Microscope</a:t>
            </a:r>
          </a:p>
        </p:txBody>
      </p:sp>
      <p:pic>
        <p:nvPicPr>
          <p:cNvPr id="42" name="Picture 41">
            <a:extLst>
              <a:ext uri="{FF2B5EF4-FFF2-40B4-BE49-F238E27FC236}">
                <a16:creationId xmlns:a16="http://schemas.microsoft.com/office/drawing/2014/main" id="{53362116-AFFB-43F2-8419-E89F3380C83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544781" y="4460779"/>
            <a:ext cx="3762125" cy="1486434"/>
          </a:xfrm>
          <a:prstGeom prst="rect">
            <a:avLst/>
          </a:prstGeom>
          <a:ln w="38100">
            <a:solidFill>
              <a:schemeClr val="accent1"/>
            </a:solidFill>
          </a:ln>
        </p:spPr>
      </p:pic>
      <p:sp>
        <p:nvSpPr>
          <p:cNvPr id="66" name="TextBox 65">
            <a:extLst>
              <a:ext uri="{FF2B5EF4-FFF2-40B4-BE49-F238E27FC236}">
                <a16:creationId xmlns:a16="http://schemas.microsoft.com/office/drawing/2014/main" id="{C3A9FD71-7EE6-4179-B12D-51DE4B0BE9B7}"/>
              </a:ext>
            </a:extLst>
          </p:cNvPr>
          <p:cNvSpPr txBox="1"/>
          <p:nvPr/>
        </p:nvSpPr>
        <p:spPr>
          <a:xfrm>
            <a:off x="10262236" y="2386030"/>
            <a:ext cx="1730909" cy="590931"/>
          </a:xfrm>
          <a:prstGeom prst="rect">
            <a:avLst/>
          </a:prstGeom>
          <a:solidFill>
            <a:srgbClr val="FFFFFF">
              <a:alpha val="0"/>
            </a:srgbClr>
          </a:solidFill>
        </p:spPr>
        <p:txBody>
          <a:bodyPr wrap="square" rtlCol="0">
            <a:spAutoFit/>
          </a:bodyPr>
          <a:lstStyle/>
          <a:p>
            <a:pPr>
              <a:lnSpc>
                <a:spcPct val="90000"/>
              </a:lnSpc>
            </a:pPr>
            <a:r>
              <a:rPr lang="en-US" dirty="0">
                <a:solidFill>
                  <a:schemeClr val="bg1">
                    <a:lumMod val="95000"/>
                  </a:schemeClr>
                </a:solidFill>
                <a:latin typeface="Arial" panose="020B0604020202020204" pitchFamily="34" charset="0"/>
                <a:cs typeface="Arial" panose="020B0604020202020204" pitchFamily="34" charset="0"/>
              </a:rPr>
              <a:t>Data Archival/ Distribution</a:t>
            </a:r>
          </a:p>
        </p:txBody>
      </p:sp>
      <p:sp>
        <p:nvSpPr>
          <p:cNvPr id="5" name="Title 4">
            <a:extLst>
              <a:ext uri="{FF2B5EF4-FFF2-40B4-BE49-F238E27FC236}">
                <a16:creationId xmlns:a16="http://schemas.microsoft.com/office/drawing/2014/main" id="{2C5C00B5-0389-8D49-B31A-B191D9379D64}"/>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How do/will we deal with TBs per day?</a:t>
            </a:r>
          </a:p>
        </p:txBody>
      </p:sp>
      <p:pic>
        <p:nvPicPr>
          <p:cNvPr id="4" name="Picture 3">
            <a:extLst>
              <a:ext uri="{FF2B5EF4-FFF2-40B4-BE49-F238E27FC236}">
                <a16:creationId xmlns:a16="http://schemas.microsoft.com/office/drawing/2014/main" id="{B0FAE1A4-5B8C-174D-87B8-493AF73DF28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00833" y="1252824"/>
            <a:ext cx="1429026" cy="1906857"/>
          </a:xfrm>
          <a:prstGeom prst="rect">
            <a:avLst/>
          </a:prstGeom>
          <a:ln w="38100">
            <a:solidFill>
              <a:schemeClr val="tx2">
                <a:lumMod val="60000"/>
                <a:lumOff val="40000"/>
              </a:schemeClr>
            </a:solidFill>
          </a:ln>
        </p:spPr>
      </p:pic>
      <p:sp>
        <p:nvSpPr>
          <p:cNvPr id="34" name="TextBox 33">
            <a:extLst>
              <a:ext uri="{FF2B5EF4-FFF2-40B4-BE49-F238E27FC236}">
                <a16:creationId xmlns:a16="http://schemas.microsoft.com/office/drawing/2014/main" id="{BB4C7574-412A-F54B-83D5-75FCBCA4877B}"/>
              </a:ext>
            </a:extLst>
          </p:cNvPr>
          <p:cNvSpPr txBox="1"/>
          <p:nvPr/>
        </p:nvSpPr>
        <p:spPr>
          <a:xfrm>
            <a:off x="4810854" y="3173872"/>
            <a:ext cx="1269852" cy="369332"/>
          </a:xfrm>
          <a:prstGeom prst="rect">
            <a:avLst/>
          </a:prstGeom>
          <a:noFill/>
        </p:spPr>
        <p:txBody>
          <a:bodyPr wrap="square" rtlCol="0">
            <a:spAutoFit/>
          </a:bodyPr>
          <a:lstStyle/>
          <a:p>
            <a:pPr algn="ctr"/>
            <a:r>
              <a:rPr lang="en-US" dirty="0">
                <a:solidFill>
                  <a:schemeClr val="bg1">
                    <a:lumMod val="95000"/>
                  </a:schemeClr>
                </a:solidFill>
                <a:latin typeface="Arial" panose="020B0604020202020204" pitchFamily="34" charset="0"/>
                <a:cs typeface="Arial" panose="020B0604020202020204" pitchFamily="34" charset="0"/>
              </a:rPr>
              <a:t>Cryo-EM</a:t>
            </a:r>
          </a:p>
        </p:txBody>
      </p:sp>
      <p:grpSp>
        <p:nvGrpSpPr>
          <p:cNvPr id="6" name="Group 5">
            <a:extLst>
              <a:ext uri="{FF2B5EF4-FFF2-40B4-BE49-F238E27FC236}">
                <a16:creationId xmlns:a16="http://schemas.microsoft.com/office/drawing/2014/main" id="{CBB7A1B9-2191-4645-9C1F-84C5AAA16F51}"/>
              </a:ext>
            </a:extLst>
          </p:cNvPr>
          <p:cNvGrpSpPr/>
          <p:nvPr/>
        </p:nvGrpSpPr>
        <p:grpSpPr>
          <a:xfrm>
            <a:off x="8411404" y="1039358"/>
            <a:ext cx="1291942" cy="1266207"/>
            <a:chOff x="8380924" y="221614"/>
            <a:chExt cx="1708858" cy="1674818"/>
          </a:xfrm>
        </p:grpSpPr>
        <p:pic>
          <p:nvPicPr>
            <p:cNvPr id="37" name="Picture 36">
              <a:extLst>
                <a:ext uri="{FF2B5EF4-FFF2-40B4-BE49-F238E27FC236}">
                  <a16:creationId xmlns:a16="http://schemas.microsoft.com/office/drawing/2014/main" id="{6DFEB1D5-F668-4F47-B253-FB8C017B955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88680" y="221614"/>
              <a:ext cx="671063" cy="1674817"/>
            </a:xfrm>
            <a:prstGeom prst="rect">
              <a:avLst/>
            </a:prstGeom>
          </p:spPr>
        </p:pic>
        <p:pic>
          <p:nvPicPr>
            <p:cNvPr id="40" name="Picture 39">
              <a:extLst>
                <a:ext uri="{FF2B5EF4-FFF2-40B4-BE49-F238E27FC236}">
                  <a16:creationId xmlns:a16="http://schemas.microsoft.com/office/drawing/2014/main" id="{DBB628B1-5B10-B64C-A990-73FE3E579DA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02861" y="221614"/>
              <a:ext cx="671063" cy="1674817"/>
            </a:xfrm>
            <a:prstGeom prst="rect">
              <a:avLst/>
            </a:prstGeom>
          </p:spPr>
        </p:pic>
        <p:pic>
          <p:nvPicPr>
            <p:cNvPr id="48" name="Picture 47">
              <a:extLst>
                <a:ext uri="{FF2B5EF4-FFF2-40B4-BE49-F238E27FC236}">
                  <a16:creationId xmlns:a16="http://schemas.microsoft.com/office/drawing/2014/main" id="{6BFFF2DD-590C-5444-9C56-95B59CEEAE0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18715" y="221617"/>
              <a:ext cx="671067" cy="1674815"/>
            </a:xfrm>
            <a:prstGeom prst="rect">
              <a:avLst/>
            </a:prstGeom>
          </p:spPr>
        </p:pic>
        <p:sp>
          <p:nvSpPr>
            <p:cNvPr id="51" name="Rectangle 50">
              <a:extLst>
                <a:ext uri="{FF2B5EF4-FFF2-40B4-BE49-F238E27FC236}">
                  <a16:creationId xmlns:a16="http://schemas.microsoft.com/office/drawing/2014/main" id="{1B04CD12-62AB-D049-99F4-E471F48144F7}"/>
                </a:ext>
              </a:extLst>
            </p:cNvPr>
            <p:cNvSpPr/>
            <p:nvPr/>
          </p:nvSpPr>
          <p:spPr>
            <a:xfrm>
              <a:off x="8380924" y="241680"/>
              <a:ext cx="1673004" cy="1654751"/>
            </a:xfrm>
            <a:prstGeom prst="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grpSp>
      <p:sp>
        <p:nvSpPr>
          <p:cNvPr id="31" name="Can 30">
            <a:extLst>
              <a:ext uri="{FF2B5EF4-FFF2-40B4-BE49-F238E27FC236}">
                <a16:creationId xmlns:a16="http://schemas.microsoft.com/office/drawing/2014/main" id="{CE1FD88A-F797-2541-AAC4-C12C978D65CA}"/>
              </a:ext>
            </a:extLst>
          </p:cNvPr>
          <p:cNvSpPr/>
          <p:nvPr/>
        </p:nvSpPr>
        <p:spPr>
          <a:xfrm>
            <a:off x="10056894" y="1261294"/>
            <a:ext cx="1860892" cy="1033465"/>
          </a:xfrm>
          <a:prstGeom prst="can">
            <a:avLst/>
          </a:prstGeom>
          <a:solidFill>
            <a:schemeClr val="accent1">
              <a:lumMod val="40000"/>
              <a:lumOff val="6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1E2A66D7-C60E-1B47-8BA1-9ADAA21596AE}"/>
              </a:ext>
            </a:extLst>
          </p:cNvPr>
          <p:cNvPicPr>
            <a:picLocks noChangeAspect="1"/>
          </p:cNvPicPr>
          <p:nvPr/>
        </p:nvPicPr>
        <p:blipFill>
          <a:blip r:embed="rId12"/>
          <a:stretch>
            <a:fillRect/>
          </a:stretch>
        </p:blipFill>
        <p:spPr>
          <a:xfrm>
            <a:off x="10417582" y="1719385"/>
            <a:ext cx="1370612" cy="304296"/>
          </a:xfrm>
          <a:prstGeom prst="rect">
            <a:avLst/>
          </a:prstGeom>
        </p:spPr>
      </p:pic>
    </p:spTree>
    <p:extLst>
      <p:ext uri="{BB962C8B-B14F-4D97-AF65-F5344CB8AC3E}">
        <p14:creationId xmlns:p14="http://schemas.microsoft.com/office/powerpoint/2010/main" val="1402493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29BE-0B73-464A-A213-45D0B647C3AC}"/>
              </a:ext>
            </a:extLst>
          </p:cNvPr>
          <p:cNvSpPr>
            <a:spLocks noGrp="1"/>
          </p:cNvSpPr>
          <p:nvPr>
            <p:ph type="title"/>
          </p:nvPr>
        </p:nvSpPr>
        <p:spPr/>
        <p:txBody>
          <a:bodyPr/>
          <a:lstStyle/>
          <a:p>
            <a:r>
              <a:rPr lang="en-US" dirty="0"/>
              <a:t>Thing 2: Your USB drive is not FAIR</a:t>
            </a:r>
          </a:p>
        </p:txBody>
      </p:sp>
      <p:sp>
        <p:nvSpPr>
          <p:cNvPr id="3" name="Slide Number Placeholder 2">
            <a:extLst>
              <a:ext uri="{FF2B5EF4-FFF2-40B4-BE49-F238E27FC236}">
                <a16:creationId xmlns:a16="http://schemas.microsoft.com/office/drawing/2014/main" id="{AD45B137-2E5B-D948-B0CF-B1825B563F50}"/>
              </a:ext>
            </a:extLst>
          </p:cNvPr>
          <p:cNvSpPr>
            <a:spLocks noGrp="1"/>
          </p:cNvSpPr>
          <p:nvPr>
            <p:ph type="sldNum" sz="quarter" idx="12"/>
          </p:nvPr>
        </p:nvSpPr>
        <p:spPr/>
        <p:txBody>
          <a:bodyPr/>
          <a:lstStyle/>
          <a:p>
            <a:fld id="{F9A62DDD-3F5F-554E-8F55-F59D7AC7F5D2}" type="slidenum">
              <a:rPr lang="en-US" smtClean="0"/>
              <a:pPr/>
              <a:t>8</a:t>
            </a:fld>
            <a:endParaRPr lang="en-US"/>
          </a:p>
        </p:txBody>
      </p:sp>
      <p:pic>
        <p:nvPicPr>
          <p:cNvPr id="1026" name="Picture 2">
            <a:extLst>
              <a:ext uri="{FF2B5EF4-FFF2-40B4-BE49-F238E27FC236}">
                <a16:creationId xmlns:a16="http://schemas.microsoft.com/office/drawing/2014/main" id="{FC308346-F2CE-2F43-AA51-AB250E3A1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119" y="1073679"/>
            <a:ext cx="9233761" cy="5502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1C3084F-199E-0A41-8A5B-F0395A35B7CA}"/>
              </a:ext>
            </a:extLst>
          </p:cNvPr>
          <p:cNvSpPr txBox="1"/>
          <p:nvPr/>
        </p:nvSpPr>
        <p:spPr>
          <a:xfrm rot="16200000">
            <a:off x="10021933" y="5652635"/>
            <a:ext cx="1927131" cy="276999"/>
          </a:xfrm>
          <a:prstGeom prst="rect">
            <a:avLst/>
          </a:prstGeom>
          <a:noFill/>
        </p:spPr>
        <p:txBody>
          <a:bodyPr wrap="none" rtlCol="0">
            <a:spAutoFit/>
          </a:bodyPr>
          <a:lstStyle/>
          <a:p>
            <a:r>
              <a:rPr lang="en-US" sz="1200" dirty="0">
                <a:solidFill>
                  <a:schemeClr val="bg1">
                    <a:lumMod val="95000"/>
                  </a:schemeClr>
                </a:solidFill>
              </a:rPr>
              <a:t>Image courtesy of </a:t>
            </a:r>
            <a:r>
              <a:rPr lang="en-US" sz="1200" dirty="0" err="1">
                <a:solidFill>
                  <a:schemeClr val="bg1">
                    <a:lumMod val="95000"/>
                  </a:schemeClr>
                </a:solidFill>
              </a:rPr>
              <a:t>SciBite</a:t>
            </a:r>
            <a:endParaRPr lang="en-US" sz="1200" dirty="0">
              <a:solidFill>
                <a:schemeClr val="bg1">
                  <a:lumMod val="95000"/>
                </a:schemeClr>
              </a:solidFill>
            </a:endParaRPr>
          </a:p>
        </p:txBody>
      </p:sp>
    </p:spTree>
    <p:extLst>
      <p:ext uri="{BB962C8B-B14F-4D97-AF65-F5344CB8AC3E}">
        <p14:creationId xmlns:p14="http://schemas.microsoft.com/office/powerpoint/2010/main" val="1052839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A close up of a logo&#10;&#10;Description automatically generated">
            <a:extLst>
              <a:ext uri="{FF2B5EF4-FFF2-40B4-BE49-F238E27FC236}">
                <a16:creationId xmlns:a16="http://schemas.microsoft.com/office/drawing/2014/main" id="{36381A93-F92D-CF48-AA40-4F0FD5714C31}"/>
              </a:ext>
            </a:extLst>
          </p:cNvPr>
          <p:cNvPicPr>
            <a:picLocks noChangeAspect="1"/>
          </p:cNvPicPr>
          <p:nvPr/>
        </p:nvPicPr>
        <p:blipFill rotWithShape="1">
          <a:blip r:embed="rId3" cstate="screen">
            <a:alphaModFix amt="85000"/>
            <a:extLst>
              <a:ext uri="{28A0092B-C50C-407E-A947-70E740481C1C}">
                <a14:useLocalDpi xmlns:a14="http://schemas.microsoft.com/office/drawing/2010/main"/>
              </a:ext>
            </a:extLst>
          </a:blip>
          <a:srcRect/>
          <a:stretch/>
        </p:blipFill>
        <p:spPr>
          <a:xfrm>
            <a:off x="3866628" y="1932690"/>
            <a:ext cx="5211998" cy="3929554"/>
          </a:xfrm>
          <a:prstGeom prst="rect">
            <a:avLst/>
          </a:prstGeom>
        </p:spPr>
      </p:pic>
      <p:pic>
        <p:nvPicPr>
          <p:cNvPr id="56" name="Picture 5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9935" y="1246255"/>
            <a:ext cx="1891904" cy="997506"/>
          </a:xfrm>
          <a:prstGeom prst="rect">
            <a:avLst/>
          </a:prstGeom>
        </p:spPr>
      </p:pic>
      <p:pic>
        <p:nvPicPr>
          <p:cNvPr id="61" name="Picture 6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4795" y="1848579"/>
            <a:ext cx="1908596" cy="1523696"/>
          </a:xfrm>
          <a:prstGeom prst="rect">
            <a:avLst/>
          </a:prstGeom>
        </p:spPr>
      </p:pic>
      <p:sp>
        <p:nvSpPr>
          <p:cNvPr id="20" name="TextBox 19"/>
          <p:cNvSpPr txBox="1"/>
          <p:nvPr/>
        </p:nvSpPr>
        <p:spPr>
          <a:xfrm>
            <a:off x="8360588" y="6198172"/>
            <a:ext cx="3848100" cy="414651"/>
          </a:xfrm>
          <a:prstGeom prst="rect">
            <a:avLst/>
          </a:prstGeom>
          <a:noFill/>
        </p:spPr>
        <p:txBody>
          <a:bodyPr wrap="square" rtlCol="0">
            <a:spAutoFit/>
          </a:bodyPr>
          <a:lstStyle/>
          <a:p>
            <a:pPr algn="ctr"/>
            <a:r>
              <a:rPr lang="en-US" sz="2000" dirty="0">
                <a:solidFill>
                  <a:schemeClr val="bg1">
                    <a:lumMod val="95000"/>
                  </a:schemeClr>
                </a:solidFill>
                <a:latin typeface="Arial" panose="020B0604020202020204" pitchFamily="34" charset="0"/>
                <a:cs typeface="Arial" panose="020B0604020202020204" pitchFamily="34" charset="0"/>
              </a:rPr>
              <a:t>Public / private cloud stores</a:t>
            </a:r>
          </a:p>
        </p:txBody>
      </p:sp>
      <p:grpSp>
        <p:nvGrpSpPr>
          <p:cNvPr id="34" name="Group 33"/>
          <p:cNvGrpSpPr/>
          <p:nvPr/>
        </p:nvGrpSpPr>
        <p:grpSpPr>
          <a:xfrm>
            <a:off x="8895294" y="4649063"/>
            <a:ext cx="2876150" cy="1520328"/>
            <a:chOff x="2482352" y="919079"/>
            <a:chExt cx="4619672" cy="2682350"/>
          </a:xfrm>
        </p:grpSpPr>
        <p:sp>
          <p:nvSpPr>
            <p:cNvPr id="36" name="Rectangle 35"/>
            <p:cNvSpPr/>
            <p:nvPr/>
          </p:nvSpPr>
          <p:spPr>
            <a:xfrm>
              <a:off x="2482352" y="919079"/>
              <a:ext cx="4619672" cy="26823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bg2"/>
                </a:solidFill>
                <a:latin typeface="Arial" panose="020B0604020202020204" pitchFamily="34" charset="0"/>
                <a:cs typeface="Arial" panose="020B0604020202020204" pitchFamily="34" charset="0"/>
              </a:endParaRPr>
            </a:p>
          </p:txBody>
        </p:sp>
        <p:sp>
          <p:nvSpPr>
            <p:cNvPr id="40" name="Rectangle 39"/>
            <p:cNvSpPr/>
            <p:nvPr/>
          </p:nvSpPr>
          <p:spPr>
            <a:xfrm>
              <a:off x="2482352" y="919079"/>
              <a:ext cx="4619672" cy="2682350"/>
            </a:xfrm>
            <a:prstGeom prst="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bg2"/>
                </a:solidFill>
                <a:latin typeface="Arial" panose="020B0604020202020204" pitchFamily="34" charset="0"/>
                <a:cs typeface="Arial" panose="020B0604020202020204" pitchFamily="34" charset="0"/>
              </a:endParaRPr>
            </a:p>
          </p:txBody>
        </p:sp>
      </p:grpSp>
      <p:pic>
        <p:nvPicPr>
          <p:cNvPr id="41" name="Picture 40" descr="imgres.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891180" y="5523062"/>
            <a:ext cx="1525955" cy="523740"/>
          </a:xfrm>
          <a:prstGeom prst="rect">
            <a:avLst/>
          </a:prstGeom>
        </p:spPr>
      </p:pic>
      <p:pic>
        <p:nvPicPr>
          <p:cNvPr id="54" name="Picture 5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35541" y="5598592"/>
            <a:ext cx="758655" cy="570798"/>
          </a:xfrm>
          <a:prstGeom prst="rect">
            <a:avLst/>
          </a:prstGeom>
        </p:spPr>
      </p:pic>
      <p:pic>
        <p:nvPicPr>
          <p:cNvPr id="55" name="Picture 5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24554" y="4823633"/>
            <a:ext cx="1355083" cy="677542"/>
          </a:xfrm>
          <a:prstGeom prst="rect">
            <a:avLst/>
          </a:prstGeom>
        </p:spPr>
      </p:pic>
      <p:sp>
        <p:nvSpPr>
          <p:cNvPr id="58" name="TextBox 57"/>
          <p:cNvSpPr txBox="1"/>
          <p:nvPr/>
        </p:nvSpPr>
        <p:spPr>
          <a:xfrm>
            <a:off x="10620472" y="1147460"/>
            <a:ext cx="1140057" cy="707886"/>
          </a:xfrm>
          <a:prstGeom prst="rect">
            <a:avLst/>
          </a:prstGeom>
          <a:noFill/>
        </p:spPr>
        <p:txBody>
          <a:bodyPr wrap="none" rtlCol="0">
            <a:spAutoFit/>
          </a:bodyPr>
          <a:lstStyle/>
          <a:p>
            <a:r>
              <a:rPr lang="en-US" sz="2000" dirty="0">
                <a:solidFill>
                  <a:schemeClr val="bg1">
                    <a:lumMod val="95000"/>
                  </a:schemeClr>
                </a:solidFill>
                <a:latin typeface="Arial" panose="020B0604020202020204" pitchFamily="34" charset="0"/>
                <a:cs typeface="Arial" panose="020B0604020202020204" pitchFamily="34" charset="0"/>
              </a:rPr>
              <a:t>Campus</a:t>
            </a:r>
          </a:p>
          <a:p>
            <a:r>
              <a:rPr lang="en-US" sz="2000" dirty="0">
                <a:solidFill>
                  <a:schemeClr val="bg1">
                    <a:lumMod val="95000"/>
                  </a:schemeClr>
                </a:solidFill>
                <a:latin typeface="Arial" panose="020B0604020202020204" pitchFamily="34" charset="0"/>
                <a:cs typeface="Arial" panose="020B0604020202020204" pitchFamily="34" charset="0"/>
              </a:rPr>
              <a:t>stores</a:t>
            </a:r>
          </a:p>
        </p:txBody>
      </p:sp>
      <p:pic>
        <p:nvPicPr>
          <p:cNvPr id="7" name="Picture 6"/>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082145" y="4840881"/>
            <a:ext cx="1122230" cy="399015"/>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24922" y="1249802"/>
            <a:ext cx="565314" cy="1829565"/>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339103" y="1249802"/>
            <a:ext cx="565314" cy="1829565"/>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854956" y="1249806"/>
            <a:ext cx="565317" cy="1829562"/>
          </a:xfrm>
          <a:prstGeom prst="rect">
            <a:avLst/>
          </a:prstGeom>
        </p:spPr>
      </p:pic>
      <p:sp>
        <p:nvSpPr>
          <p:cNvPr id="48" name="Rectangle 47"/>
          <p:cNvSpPr/>
          <p:nvPr/>
        </p:nvSpPr>
        <p:spPr>
          <a:xfrm>
            <a:off x="817165" y="1249801"/>
            <a:ext cx="1601489" cy="1332576"/>
          </a:xfrm>
          <a:prstGeom prst="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1" name="Rectangle 20"/>
          <p:cNvSpPr/>
          <p:nvPr/>
        </p:nvSpPr>
        <p:spPr>
          <a:xfrm>
            <a:off x="382960" y="2056089"/>
            <a:ext cx="2217599" cy="100865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8" name="Rectangle 27"/>
          <p:cNvSpPr/>
          <p:nvPr/>
        </p:nvSpPr>
        <p:spPr>
          <a:xfrm>
            <a:off x="382960" y="2056088"/>
            <a:ext cx="2205284" cy="1008655"/>
          </a:xfrm>
          <a:prstGeom prst="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pic>
        <p:nvPicPr>
          <p:cNvPr id="29" name="Picture 28" descr="jetstreamLogo_FINAL1.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59709" y="2717758"/>
            <a:ext cx="728369" cy="258166"/>
          </a:xfrm>
          <a:prstGeom prst="rect">
            <a:avLst/>
          </a:prstGeom>
        </p:spPr>
      </p:pic>
      <p:pic>
        <p:nvPicPr>
          <p:cNvPr id="26" name="Picture 25" descr="xsede-full-color.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97547" y="2199736"/>
            <a:ext cx="976936" cy="392222"/>
          </a:xfrm>
          <a:prstGeom prst="rect">
            <a:avLst/>
          </a:prstGeom>
        </p:spPr>
      </p:pic>
      <p:pic>
        <p:nvPicPr>
          <p:cNvPr id="60" name="Picture 59">
            <a:extLst>
              <a:ext uri="{FF2B5EF4-FFF2-40B4-BE49-F238E27FC236}">
                <a16:creationId xmlns:a16="http://schemas.microsoft.com/office/drawing/2014/main" id="{D4E19ECD-E53D-483D-9324-C0AE179240F6}"/>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1" r="24761"/>
          <a:stretch/>
        </p:blipFill>
        <p:spPr>
          <a:xfrm>
            <a:off x="1443242" y="2254021"/>
            <a:ext cx="938875" cy="606650"/>
          </a:xfrm>
          <a:prstGeom prst="rect">
            <a:avLst/>
          </a:prstGeom>
        </p:spPr>
      </p:pic>
      <p:sp>
        <p:nvSpPr>
          <p:cNvPr id="64" name="TextBox 63">
            <a:extLst>
              <a:ext uri="{FF2B5EF4-FFF2-40B4-BE49-F238E27FC236}">
                <a16:creationId xmlns:a16="http://schemas.microsoft.com/office/drawing/2014/main" id="{F1057C89-C53F-470E-AD04-8949F9267A83}"/>
              </a:ext>
            </a:extLst>
          </p:cNvPr>
          <p:cNvSpPr txBox="1"/>
          <p:nvPr/>
        </p:nvSpPr>
        <p:spPr>
          <a:xfrm>
            <a:off x="491409" y="3119028"/>
            <a:ext cx="1502083" cy="707886"/>
          </a:xfrm>
          <a:prstGeom prst="rect">
            <a:avLst/>
          </a:prstGeom>
          <a:noFill/>
        </p:spPr>
        <p:txBody>
          <a:bodyPr wrap="square" rtlCol="0">
            <a:spAutoFit/>
          </a:bodyPr>
          <a:lstStyle/>
          <a:p>
            <a:r>
              <a:rPr lang="en-US" sz="2000" dirty="0">
                <a:solidFill>
                  <a:schemeClr val="bg1">
                    <a:lumMod val="95000"/>
                  </a:schemeClr>
                </a:solidFill>
                <a:latin typeface="Arial" panose="020B0604020202020204" pitchFamily="34" charset="0"/>
                <a:cs typeface="Arial" panose="020B0604020202020204" pitchFamily="34" charset="0"/>
              </a:rPr>
              <a:t>Project</a:t>
            </a:r>
          </a:p>
          <a:p>
            <a:r>
              <a:rPr lang="en-US" sz="2000" dirty="0">
                <a:solidFill>
                  <a:schemeClr val="bg1">
                    <a:lumMod val="95000"/>
                  </a:schemeClr>
                </a:solidFill>
                <a:latin typeface="Arial" panose="020B0604020202020204" pitchFamily="34" charset="0"/>
                <a:cs typeface="Arial" panose="020B0604020202020204" pitchFamily="34" charset="0"/>
              </a:rPr>
              <a:t>repositories</a:t>
            </a:r>
          </a:p>
        </p:txBody>
      </p:sp>
      <p:sp>
        <p:nvSpPr>
          <p:cNvPr id="66" name="Can 55">
            <a:extLst>
              <a:ext uri="{FF2B5EF4-FFF2-40B4-BE49-F238E27FC236}">
                <a16:creationId xmlns:a16="http://schemas.microsoft.com/office/drawing/2014/main" id="{948A6CDE-8544-432A-A2DA-ABDD84436C90}"/>
              </a:ext>
            </a:extLst>
          </p:cNvPr>
          <p:cNvSpPr/>
          <p:nvPr/>
        </p:nvSpPr>
        <p:spPr>
          <a:xfrm>
            <a:off x="2382117" y="5598592"/>
            <a:ext cx="809001" cy="832308"/>
          </a:xfrm>
          <a:prstGeom prst="can">
            <a:avLst/>
          </a:prstGeom>
          <a:blipFill dpi="0" rotWithShape="1">
            <a:blip r:embed="rId14" cstate="screen">
              <a:alphaModFix amt="52000"/>
              <a:extLst>
                <a:ext uri="{28A0092B-C50C-407E-A947-70E740481C1C}">
                  <a14:useLocalDpi xmlns:a14="http://schemas.microsoft.com/office/drawing/2010/main"/>
                </a:ext>
              </a:extLst>
            </a:blip>
            <a:srcRect/>
            <a:stretch>
              <a:fillRect/>
            </a:stretch>
          </a:blipFill>
          <a:ln>
            <a:solidFill>
              <a:schemeClr val="accent3">
                <a:lumMod val="20000"/>
                <a:lumOff val="80000"/>
              </a:schemeClr>
            </a:solidFill>
          </a:ln>
          <a:effectLst>
            <a:innerShdw blurRad="63500" dist="50800" dir="27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grpSp>
        <p:nvGrpSpPr>
          <p:cNvPr id="67" name="Group 66">
            <a:extLst>
              <a:ext uri="{FF2B5EF4-FFF2-40B4-BE49-F238E27FC236}">
                <a16:creationId xmlns:a16="http://schemas.microsoft.com/office/drawing/2014/main" id="{97B99D8A-6B80-491A-B217-544141B4AD63}"/>
              </a:ext>
            </a:extLst>
          </p:cNvPr>
          <p:cNvGrpSpPr/>
          <p:nvPr/>
        </p:nvGrpSpPr>
        <p:grpSpPr>
          <a:xfrm>
            <a:off x="1766940" y="5229174"/>
            <a:ext cx="722054" cy="878018"/>
            <a:chOff x="5677602" y="1861175"/>
            <a:chExt cx="1300746" cy="719221"/>
          </a:xfrm>
        </p:grpSpPr>
        <p:sp>
          <p:nvSpPr>
            <p:cNvPr id="68" name="Can 71">
              <a:extLst>
                <a:ext uri="{FF2B5EF4-FFF2-40B4-BE49-F238E27FC236}">
                  <a16:creationId xmlns:a16="http://schemas.microsoft.com/office/drawing/2014/main" id="{D719DD36-C50B-456D-9A0D-A3C11A91E8C5}"/>
                </a:ext>
              </a:extLst>
            </p:cNvPr>
            <p:cNvSpPr/>
            <p:nvPr/>
          </p:nvSpPr>
          <p:spPr>
            <a:xfrm>
              <a:off x="5677602" y="1861175"/>
              <a:ext cx="1300746" cy="719221"/>
            </a:xfrm>
            <a:prstGeom prst="can">
              <a:avLst/>
            </a:prstGeom>
            <a:blipFill rotWithShape="1">
              <a:blip r:embed="rId15" cstate="screen">
                <a:extLst>
                  <a:ext uri="{28A0092B-C50C-407E-A947-70E740481C1C}">
                    <a14:useLocalDpi xmlns:a14="http://schemas.microsoft.com/office/drawing/2010/main"/>
                  </a:ext>
                </a:extLst>
              </a:blip>
              <a:stretch>
                <a:fillRect/>
              </a:stretch>
            </a:blipFill>
            <a:ln>
              <a:solidFill>
                <a:schemeClr val="accent2">
                  <a:lumMod val="60000"/>
                  <a:lumOff val="40000"/>
                </a:schemeClr>
              </a:solidFill>
            </a:ln>
            <a:effectLst>
              <a:innerShdw blurRad="63500" dist="50800" dir="27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sp>
          <p:nvSpPr>
            <p:cNvPr id="69" name="Can 72">
              <a:extLst>
                <a:ext uri="{FF2B5EF4-FFF2-40B4-BE49-F238E27FC236}">
                  <a16:creationId xmlns:a16="http://schemas.microsoft.com/office/drawing/2014/main" id="{CB074EF4-18C0-43A8-A0AF-90EAB83D647D}"/>
                </a:ext>
              </a:extLst>
            </p:cNvPr>
            <p:cNvSpPr/>
            <p:nvPr/>
          </p:nvSpPr>
          <p:spPr>
            <a:xfrm>
              <a:off x="5677602" y="1861175"/>
              <a:ext cx="1300746" cy="719221"/>
            </a:xfrm>
            <a:prstGeom prst="can">
              <a:avLst/>
            </a:prstGeom>
            <a:solidFill>
              <a:srgbClr val="7F7F7F">
                <a:alpha val="64000"/>
              </a:srgbClr>
            </a:solidFill>
            <a:ln>
              <a:solidFill>
                <a:schemeClr val="accent3">
                  <a:lumMod val="20000"/>
                  <a:lumOff val="80000"/>
                </a:schemeClr>
              </a:solidFill>
            </a:ln>
            <a:effectLst>
              <a:innerShdw blurRad="63500" dist="50800" dir="27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grpSp>
      <p:sp>
        <p:nvSpPr>
          <p:cNvPr id="76" name="TextBox 75">
            <a:extLst>
              <a:ext uri="{FF2B5EF4-FFF2-40B4-BE49-F238E27FC236}">
                <a16:creationId xmlns:a16="http://schemas.microsoft.com/office/drawing/2014/main" id="{618CE415-BB76-4816-A759-543D9BA962B5}"/>
              </a:ext>
            </a:extLst>
          </p:cNvPr>
          <p:cNvSpPr txBox="1"/>
          <p:nvPr/>
        </p:nvSpPr>
        <p:spPr>
          <a:xfrm>
            <a:off x="-133450" y="5415237"/>
            <a:ext cx="1841986" cy="1015663"/>
          </a:xfrm>
          <a:prstGeom prst="rect">
            <a:avLst/>
          </a:prstGeom>
          <a:noFill/>
        </p:spPr>
        <p:txBody>
          <a:bodyPr wrap="square" rtlCol="0">
            <a:spAutoFit/>
          </a:bodyPr>
          <a:lstStyle/>
          <a:p>
            <a:pPr algn="r"/>
            <a:r>
              <a:rPr lang="en-US" sz="2000" dirty="0">
                <a:solidFill>
                  <a:schemeClr val="bg1">
                    <a:lumMod val="95000"/>
                  </a:schemeClr>
                </a:solidFill>
                <a:latin typeface="Arial" panose="020B0604020202020204" pitchFamily="34" charset="0"/>
                <a:cs typeface="Arial" panose="020B0604020202020204" pitchFamily="34" charset="0"/>
              </a:rPr>
              <a:t>National / public repositories</a:t>
            </a:r>
          </a:p>
        </p:txBody>
      </p:sp>
      <p:sp>
        <p:nvSpPr>
          <p:cNvPr id="4" name="Title 3">
            <a:extLst>
              <a:ext uri="{FF2B5EF4-FFF2-40B4-BE49-F238E27FC236}">
                <a16:creationId xmlns:a16="http://schemas.microsoft.com/office/drawing/2014/main" id="{3D94CE5B-A15F-2244-8B9A-32FA9A091E73}"/>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How do we build shared, accessible repositories?</a:t>
            </a:r>
          </a:p>
        </p:txBody>
      </p:sp>
      <p:pic>
        <p:nvPicPr>
          <p:cNvPr id="49" name="Picture 48" descr="Screen Shot 2016-02-11 at 6.16.58 PM.png">
            <a:extLst>
              <a:ext uri="{FF2B5EF4-FFF2-40B4-BE49-F238E27FC236}">
                <a16:creationId xmlns:a16="http://schemas.microsoft.com/office/drawing/2014/main" id="{E816CF5D-7D85-1E42-AEE6-5888C85E682E}"/>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b="6504"/>
          <a:stretch/>
        </p:blipFill>
        <p:spPr>
          <a:xfrm>
            <a:off x="4747271" y="1436612"/>
            <a:ext cx="4940713" cy="2987168"/>
          </a:xfrm>
          <a:prstGeom prst="rect">
            <a:avLst/>
          </a:prstGeom>
          <a:ln w="28575">
            <a:solidFill>
              <a:schemeClr val="tx2">
                <a:lumMod val="20000"/>
                <a:lumOff val="80000"/>
              </a:schemeClr>
            </a:solidFill>
          </a:ln>
        </p:spPr>
      </p:pic>
      <p:pic>
        <p:nvPicPr>
          <p:cNvPr id="5" name="Picture 4">
            <a:extLst>
              <a:ext uri="{FF2B5EF4-FFF2-40B4-BE49-F238E27FC236}">
                <a16:creationId xmlns:a16="http://schemas.microsoft.com/office/drawing/2014/main" id="{8B720716-25D9-7543-8FA6-45EE03BF2BC4}"/>
              </a:ext>
            </a:extLst>
          </p:cNvPr>
          <p:cNvPicPr>
            <a:picLocks noChangeAspect="1"/>
          </p:cNvPicPr>
          <p:nvPr/>
        </p:nvPicPr>
        <p:blipFill>
          <a:blip r:embed="rId17"/>
          <a:stretch>
            <a:fillRect/>
          </a:stretch>
        </p:blipFill>
        <p:spPr>
          <a:xfrm>
            <a:off x="2752071" y="2961394"/>
            <a:ext cx="5086790" cy="3010380"/>
          </a:xfrm>
          <a:prstGeom prst="rect">
            <a:avLst/>
          </a:prstGeom>
          <a:ln w="28575">
            <a:solidFill>
              <a:schemeClr val="tx2">
                <a:lumMod val="20000"/>
                <a:lumOff val="80000"/>
              </a:schemeClr>
            </a:solidFill>
          </a:ln>
        </p:spPr>
      </p:pic>
    </p:spTree>
    <p:extLst>
      <p:ext uri="{BB962C8B-B14F-4D97-AF65-F5344CB8AC3E}">
        <p14:creationId xmlns:p14="http://schemas.microsoft.com/office/powerpoint/2010/main" val="748484664"/>
      </p:ext>
    </p:extLst>
  </p:cSld>
  <p:clrMapOvr>
    <a:masterClrMapping/>
  </p:clrMapOvr>
</p:sld>
</file>

<file path=ppt/theme/theme1.xml><?xml version="1.0" encoding="utf-8"?>
<a:theme xmlns:a="http://schemas.openxmlformats.org/drawingml/2006/main" name="130414_Globus_blue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1705</TotalTime>
  <Words>533</Words>
  <Application>Microsoft Macintosh PowerPoint</Application>
  <PresentationFormat>Widescreen</PresentationFormat>
  <Paragraphs>62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Museo Sans 300</vt:lpstr>
      <vt:lpstr>130414_Globus_blue_v1</vt:lpstr>
      <vt:lpstr>Automating Data Management Flows with iRODS and Globus</vt:lpstr>
      <vt:lpstr>PowerPoint Presentation</vt:lpstr>
      <vt:lpstr>PowerPoint Presentation</vt:lpstr>
      <vt:lpstr>PowerPoint Presentation</vt:lpstr>
      <vt:lpstr>PowerPoint Presentation</vt:lpstr>
      <vt:lpstr>Thing 1: A Clear and Present Danger!</vt:lpstr>
      <vt:lpstr>How do/will we deal with TBs per day?</vt:lpstr>
      <vt:lpstr>Thing 2: Your USB drive is not FAIR</vt:lpstr>
      <vt:lpstr>How do we build shared, accessible repositories?</vt:lpstr>
      <vt:lpstr>Thing 3: NOT all your base are belong to us!</vt:lpstr>
      <vt:lpstr>How do we reduce compliance “friction” in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GlobusWorld 2020 Sponsors</dc:title>
  <dc:creator>Vas Vasiliadis</dc:creator>
  <cp:lastModifiedBy>Vas Vasiliadis</cp:lastModifiedBy>
  <cp:revision>87</cp:revision>
  <dcterms:created xsi:type="dcterms:W3CDTF">2020-04-29T04:14:10Z</dcterms:created>
  <dcterms:modified xsi:type="dcterms:W3CDTF">2021-06-09T19:38:07Z</dcterms:modified>
</cp:coreProperties>
</file>