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5"/>
  </p:notesMasterIdLst>
  <p:sldIdLst>
    <p:sldId id="256" r:id="rId2"/>
    <p:sldId id="257" r:id="rId3"/>
    <p:sldId id="258" r:id="rId4"/>
  </p:sldIdLst>
  <p:sldSz cx="9144000" cy="5143500" type="screen16x9"/>
  <p:notesSz cx="6858000" cy="9144000"/>
  <p:embeddedFontLst>
    <p:embeddedFont>
      <p:font typeface="Proxima Nova" panose="020B0604020202020204" charset="0"/>
      <p:regular r:id="rId6"/>
      <p:bold r:id="rId7"/>
      <p:italic r:id="rId8"/>
      <p:boldItalic r:id="rId9"/>
    </p:embeddedFont>
    <p:embeddedFont>
      <p:font typeface="Georgia" panose="02040502050405020303" pitchFamily="18" charset="0"/>
      <p:regular r:id="rId10"/>
      <p:bold r:id="rId11"/>
      <p:italic r:id="rId12"/>
      <p:boldItalic r:id="rId13"/>
    </p:embeddedFont>
    <p:embeddedFont>
      <p:font typeface="Open Sans" panose="020B0606030504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77" autoAdjust="0"/>
  </p:normalViewPr>
  <p:slideViewPr>
    <p:cSldViewPr snapToGrid="0">
      <p:cViewPr varScale="1">
        <p:scale>
          <a:sx n="87" d="100"/>
          <a:sy n="87" d="100"/>
        </p:scale>
        <p:origin x="127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11.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font" Target="fonts/font10.fntdata"/><Relationship Id="rId10" Type="http://schemas.openxmlformats.org/officeDocument/2006/relationships/font" Target="fonts/font5.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8ebfe860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8ebfe860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971822ff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971822f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000" dirty="0" smtClean="0"/>
          </a:p>
          <a:p>
            <a:pPr marL="0" lvl="0" indent="0" algn="l" rtl="0">
              <a:spcBef>
                <a:spcPts val="0"/>
              </a:spcBef>
              <a:spcAft>
                <a:spcPts val="0"/>
              </a:spcAft>
              <a:buNone/>
            </a:pPr>
            <a:endParaRPr lang="en-US" sz="1000" dirty="0" smtClean="0"/>
          </a:p>
          <a:p>
            <a:pPr marL="0" lvl="0" indent="0" algn="l" rtl="0">
              <a:spcBef>
                <a:spcPts val="0"/>
              </a:spcBef>
              <a:spcAft>
                <a:spcPts val="0"/>
              </a:spcAft>
              <a:buNone/>
            </a:pPr>
            <a:r>
              <a:rPr lang="en-US" sz="1000" dirty="0" smtClean="0"/>
              <a:t>Images (left to right): created by Alice</a:t>
            </a:r>
            <a:r>
              <a:rPr lang="en-US" sz="1000" baseline="0" dirty="0" smtClean="0"/>
              <a:t> Design, Adrien Coquet, and </a:t>
            </a:r>
            <a:r>
              <a:rPr lang="en-US" sz="1000" baseline="0" dirty="0" err="1" smtClean="0"/>
              <a:t>Becris</a:t>
            </a:r>
            <a:r>
              <a:rPr lang="en-US" sz="1000" baseline="0" dirty="0" smtClean="0"/>
              <a:t> from Noun Project.</a:t>
            </a:r>
            <a:endParaRPr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b785280bb3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b785280bb3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000" dirty="0" smtClean="0"/>
              <a:t>In the</a:t>
            </a:r>
            <a:r>
              <a:rPr lang="en-US" sz="1000" baseline="0" dirty="0" smtClean="0"/>
              <a:t> last few years, we’ve recognized two important needs across campus: long-term data management &amp; secure data management and computing. To address these needs, we launched a Trial Instance of </a:t>
            </a:r>
            <a:r>
              <a:rPr lang="en-US" sz="1000" baseline="0" dirty="0" err="1" smtClean="0"/>
              <a:t>REDCap</a:t>
            </a:r>
            <a:r>
              <a:rPr lang="en-US" sz="1000" baseline="0" dirty="0" smtClean="0"/>
              <a:t> for a handful of small or short-term projects and we provide limited services to support these projects. We are also launching a Secure Research Data &amp; Compute (SRDC) platform, which includes custom virtual machines, an HPC cluster, and data storage for highly sensitive data.</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000" baseline="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000" baseline="0" dirty="0" smtClean="0"/>
              <a:t>The school of public health is especially in need of services and tools for long-term and secure data management, since public health research often involves multi-year studies and the use of medical or other highly sensitive data. Knowing this, we planned targeted outreach to research groups within the School of Public Health, and other potentially interested research groups based on information from past consultations, before and during the launch of our </a:t>
            </a:r>
            <a:r>
              <a:rPr lang="en-US" sz="1000" baseline="0" dirty="0" err="1" smtClean="0"/>
              <a:t>REDCap</a:t>
            </a:r>
            <a:r>
              <a:rPr lang="en-US" sz="1000" baseline="0" dirty="0" smtClean="0"/>
              <a:t> Trial Instance and the launch of our secure research data &amp; compute, or SRDC, analytic environments.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000" baseline="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000" baseline="0" dirty="0" smtClean="0"/>
              <a:t>We were able to leverage the documented need for </a:t>
            </a:r>
            <a:r>
              <a:rPr lang="en-US" sz="1000" baseline="0" dirty="0" err="1" smtClean="0"/>
              <a:t>REDCap</a:t>
            </a:r>
            <a:r>
              <a:rPr lang="en-US" sz="1000" baseline="0" dirty="0" smtClean="0"/>
              <a:t> from past consultations to receive funding from main campus to support the launch of a </a:t>
            </a:r>
            <a:r>
              <a:rPr lang="en-US" sz="1000" baseline="0" dirty="0" err="1" smtClean="0"/>
              <a:t>REDCap</a:t>
            </a:r>
            <a:r>
              <a:rPr lang="en-US" sz="1000" baseline="0" dirty="0" smtClean="0"/>
              <a:t> Trial instance.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000" baseline="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000" baseline="0" dirty="0" smtClean="0"/>
              <a:t>We also rely heavily on partnerships and collaboration; to plan for and develop the </a:t>
            </a:r>
            <a:r>
              <a:rPr lang="en-US" sz="1000" baseline="0" dirty="0" err="1" smtClean="0"/>
              <a:t>REDCap</a:t>
            </a:r>
            <a:r>
              <a:rPr lang="en-US" sz="1000" baseline="0" dirty="0" smtClean="0"/>
              <a:t> Trial instance, UC Berkeley research data librarians and consultants, like myself, worked closely with the folks who manage the UCSF </a:t>
            </a:r>
            <a:r>
              <a:rPr lang="en-US" sz="1000" baseline="0" dirty="0" err="1" smtClean="0"/>
              <a:t>REDCap</a:t>
            </a:r>
            <a:r>
              <a:rPr lang="en-US" sz="1000" baseline="0" dirty="0" smtClean="0"/>
              <a:t> Instance. For the development of our SRDC analytic environments, Berkeley Research Compute architects and Research Data Management consultants partner with the Lawrence Berkeley National Laboratory and the UC Berkeley Data Center , who build out the HPC environments.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000" baseline="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000" baseline="0" dirty="0" smtClean="0"/>
              <a:t>During and after the launch of these platforms, we provide high-touch consulting, with test environments, frequent check-in meetings, and thorough documentation of issues through Service Now ticketing and through Asana, our consultation tracking platform. This hands-on approach in working with researchers combined with the fact that all RDM consultants are researchers, themselves, allows us to tailor our services, tools, and documentation to the researchers’ experience. </a:t>
            </a:r>
            <a:endParaRPr lang="en-US" sz="1000" dirty="0" smtClean="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31553"/>
            <a:ext cx="7766100" cy="8628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rgbClr val="C28220"/>
              </a:buClr>
              <a:buSzPts val="2800"/>
              <a:buFont typeface="Georgia"/>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52" name="Google Shape;52;p13"/>
          <p:cNvSpPr txBox="1">
            <a:spLocks noGrp="1"/>
          </p:cNvSpPr>
          <p:nvPr>
            <p:ph type="body" idx="1"/>
          </p:nvPr>
        </p:nvSpPr>
        <p:spPr>
          <a:xfrm>
            <a:off x="457200" y="1512694"/>
            <a:ext cx="7740600" cy="24675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rgbClr val="2D637F"/>
              </a:buClr>
              <a:buSzPts val="1800"/>
              <a:buChar char="●"/>
              <a:defRPr/>
            </a:lvl1pPr>
            <a:lvl2pPr marL="914400" lvl="1" indent="-342900" algn="l" rtl="0">
              <a:spcBef>
                <a:spcPts val="1600"/>
              </a:spcBef>
              <a:spcAft>
                <a:spcPts val="0"/>
              </a:spcAft>
              <a:buClr>
                <a:srgbClr val="2D637F"/>
              </a:buClr>
              <a:buSzPts val="1800"/>
              <a:buChar char="○"/>
              <a:defRPr/>
            </a:lvl2pPr>
            <a:lvl3pPr marL="1371600" lvl="2" indent="-342900" algn="l" rtl="0">
              <a:spcBef>
                <a:spcPts val="1600"/>
              </a:spcBef>
              <a:spcAft>
                <a:spcPts val="0"/>
              </a:spcAft>
              <a:buClr>
                <a:srgbClr val="2D637F"/>
              </a:buClr>
              <a:buSzPts val="1800"/>
              <a:buChar char="■"/>
              <a:defRPr/>
            </a:lvl3pPr>
            <a:lvl4pPr marL="1828800" lvl="3" indent="-342900" algn="l" rtl="0">
              <a:spcBef>
                <a:spcPts val="1600"/>
              </a:spcBef>
              <a:spcAft>
                <a:spcPts val="0"/>
              </a:spcAft>
              <a:buClr>
                <a:srgbClr val="2D637F"/>
              </a:buClr>
              <a:buSzPts val="1800"/>
              <a:buChar char="●"/>
              <a:defRPr/>
            </a:lvl4pPr>
            <a:lvl5pPr marL="2286000" lvl="4" indent="-342900" algn="l" rtl="0">
              <a:spcBef>
                <a:spcPts val="1600"/>
              </a:spcBef>
              <a:spcAft>
                <a:spcPts val="0"/>
              </a:spcAft>
              <a:buClr>
                <a:srgbClr val="2D637F"/>
              </a:buClr>
              <a:buSzPts val="1800"/>
              <a:buChar char="○"/>
              <a:defRPr/>
            </a:lvl5pPr>
            <a:lvl6pPr marL="2743200" lvl="5" indent="-342900" algn="l" rtl="0">
              <a:spcBef>
                <a:spcPts val="1600"/>
              </a:spcBef>
              <a:spcAft>
                <a:spcPts val="0"/>
              </a:spcAft>
              <a:buClr>
                <a:schemeClr val="dk1"/>
              </a:buClr>
              <a:buSzPts val="1800"/>
              <a:buChar char="■"/>
              <a:defRPr/>
            </a:lvl6pPr>
            <a:lvl7pPr marL="3200400" lvl="6" indent="-342900" algn="l" rtl="0">
              <a:spcBef>
                <a:spcPts val="1600"/>
              </a:spcBef>
              <a:spcAft>
                <a:spcPts val="0"/>
              </a:spcAft>
              <a:buClr>
                <a:schemeClr val="dk1"/>
              </a:buClr>
              <a:buSzPts val="1800"/>
              <a:buChar char="●"/>
              <a:defRPr/>
            </a:lvl7pPr>
            <a:lvl8pPr marL="3657600" lvl="7" indent="-342900" algn="l" rtl="0">
              <a:spcBef>
                <a:spcPts val="1600"/>
              </a:spcBef>
              <a:spcAft>
                <a:spcPts val="0"/>
              </a:spcAft>
              <a:buClr>
                <a:schemeClr val="dk1"/>
              </a:buClr>
              <a:buSzPts val="1800"/>
              <a:buChar char="○"/>
              <a:defRPr/>
            </a:lvl8pPr>
            <a:lvl9pPr marL="4114800" lvl="8" indent="-342900" algn="l" rtl="0">
              <a:spcBef>
                <a:spcPts val="1600"/>
              </a:spcBef>
              <a:spcAft>
                <a:spcPts val="1600"/>
              </a:spcAft>
              <a:buClr>
                <a:schemeClr val="dk1"/>
              </a:buClr>
              <a:buSzPts val="1800"/>
              <a:buChar char="■"/>
              <a:defRPr/>
            </a:lvl9pPr>
          </a:lstStyle>
          <a:p>
            <a:endParaRPr/>
          </a:p>
        </p:txBody>
      </p:sp>
      <p:sp>
        <p:nvSpPr>
          <p:cNvPr id="53" name="Google Shape;53;p13"/>
          <p:cNvSpPr txBox="1">
            <a:spLocks noGrp="1"/>
          </p:cNvSpPr>
          <p:nvPr>
            <p:ph type="sldNum" idx="12"/>
          </p:nvPr>
        </p:nvSpPr>
        <p:spPr>
          <a:xfrm>
            <a:off x="8548759" y="4840170"/>
            <a:ext cx="548700" cy="393600"/>
          </a:xfrm>
          <a:prstGeom prst="rect">
            <a:avLst/>
          </a:prstGeom>
        </p:spPr>
        <p:txBody>
          <a:bodyPr spcFirstLastPara="1" wrap="square" lIns="91425" tIns="91425" rIns="91425" bIns="91425"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457201" y="211322"/>
            <a:ext cx="7464300" cy="8574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rgbClr val="C28220"/>
              </a:buClr>
              <a:buSzPts val="3000"/>
              <a:buFont typeface="Georgia"/>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6" name="Google Shape;56;p14"/>
          <p:cNvSpPr txBox="1">
            <a:spLocks noGrp="1"/>
          </p:cNvSpPr>
          <p:nvPr>
            <p:ph type="body" idx="1"/>
          </p:nvPr>
        </p:nvSpPr>
        <p:spPr>
          <a:xfrm>
            <a:off x="457201" y="1378333"/>
            <a:ext cx="3717900" cy="2783400"/>
          </a:xfrm>
          <a:prstGeom prst="rect">
            <a:avLst/>
          </a:prstGeom>
          <a:noFill/>
          <a:ln>
            <a:noFill/>
          </a:ln>
        </p:spPr>
        <p:txBody>
          <a:bodyPr spcFirstLastPara="1" wrap="square" lIns="91425" tIns="45700" rIns="91425" bIns="45700" anchor="t" anchorCtr="0">
            <a:noAutofit/>
          </a:bodyPr>
          <a:lstStyle>
            <a:lvl1pPr marL="457200" lvl="0" indent="-317500" algn="l" rtl="0">
              <a:spcBef>
                <a:spcPts val="440"/>
              </a:spcBef>
              <a:spcAft>
                <a:spcPts val="0"/>
              </a:spcAft>
              <a:buClr>
                <a:srgbClr val="2D637F"/>
              </a:buClr>
              <a:buSzPts val="1400"/>
              <a:buChar char="●"/>
              <a:defRPr sz="1400"/>
            </a:lvl1pPr>
            <a:lvl2pPr marL="914400" lvl="1" indent="-317500" algn="l" rtl="0">
              <a:spcBef>
                <a:spcPts val="1600"/>
              </a:spcBef>
              <a:spcAft>
                <a:spcPts val="0"/>
              </a:spcAft>
              <a:buClr>
                <a:srgbClr val="2D637F"/>
              </a:buClr>
              <a:buSzPts val="1400"/>
              <a:buChar char="○"/>
              <a:defRPr sz="1400"/>
            </a:lvl2pPr>
            <a:lvl3pPr marL="1371600" lvl="2" indent="-317500" algn="l" rtl="0">
              <a:spcBef>
                <a:spcPts val="1600"/>
              </a:spcBef>
              <a:spcAft>
                <a:spcPts val="0"/>
              </a:spcAft>
              <a:buClr>
                <a:srgbClr val="2D637F"/>
              </a:buClr>
              <a:buSzPts val="1400"/>
              <a:buChar char="■"/>
              <a:defRPr sz="1400"/>
            </a:lvl3pPr>
            <a:lvl4pPr marL="1828800" lvl="3" indent="-317500" algn="l" rtl="0">
              <a:spcBef>
                <a:spcPts val="1600"/>
              </a:spcBef>
              <a:spcAft>
                <a:spcPts val="0"/>
              </a:spcAft>
              <a:buClr>
                <a:srgbClr val="2D637F"/>
              </a:buClr>
              <a:buSzPts val="1400"/>
              <a:buChar char="●"/>
              <a:defRPr sz="1400"/>
            </a:lvl4pPr>
            <a:lvl5pPr marL="2286000" lvl="4" indent="-317500" algn="l" rtl="0">
              <a:spcBef>
                <a:spcPts val="1600"/>
              </a:spcBef>
              <a:spcAft>
                <a:spcPts val="0"/>
              </a:spcAft>
              <a:buClr>
                <a:srgbClr val="2D637F"/>
              </a:buClr>
              <a:buSzPts val="1400"/>
              <a:buChar char="○"/>
              <a:defRPr/>
            </a:lvl5pPr>
            <a:lvl6pPr marL="2743200" lvl="5" indent="-317500" algn="l" rtl="0">
              <a:spcBef>
                <a:spcPts val="1600"/>
              </a:spcBef>
              <a:spcAft>
                <a:spcPts val="0"/>
              </a:spcAft>
              <a:buClr>
                <a:schemeClr val="dk1"/>
              </a:buClr>
              <a:buSzPts val="1400"/>
              <a:buChar char="■"/>
              <a:defRPr sz="1400"/>
            </a:lvl6pPr>
            <a:lvl7pPr marL="3200400" lvl="6" indent="-317500" algn="l" rtl="0">
              <a:spcBef>
                <a:spcPts val="1600"/>
              </a:spcBef>
              <a:spcAft>
                <a:spcPts val="0"/>
              </a:spcAft>
              <a:buClr>
                <a:schemeClr val="dk1"/>
              </a:buClr>
              <a:buSzPts val="1400"/>
              <a:buChar char="●"/>
              <a:defRPr sz="1400"/>
            </a:lvl7pPr>
            <a:lvl8pPr marL="3657600" lvl="7" indent="-317500" algn="l" rtl="0">
              <a:spcBef>
                <a:spcPts val="1600"/>
              </a:spcBef>
              <a:spcAft>
                <a:spcPts val="0"/>
              </a:spcAft>
              <a:buClr>
                <a:schemeClr val="dk1"/>
              </a:buClr>
              <a:buSzPts val="1400"/>
              <a:buChar char="○"/>
              <a:defRPr sz="1400"/>
            </a:lvl8pPr>
            <a:lvl9pPr marL="4114800" lvl="8" indent="-317500" algn="l" rtl="0">
              <a:spcBef>
                <a:spcPts val="1600"/>
              </a:spcBef>
              <a:spcAft>
                <a:spcPts val="1600"/>
              </a:spcAft>
              <a:buClr>
                <a:schemeClr val="dk1"/>
              </a:buClr>
              <a:buSzPts val="1400"/>
              <a:buChar char="■"/>
              <a:defRPr sz="1400"/>
            </a:lvl9pPr>
          </a:lstStyle>
          <a:p>
            <a:endParaRPr/>
          </a:p>
        </p:txBody>
      </p:sp>
      <p:sp>
        <p:nvSpPr>
          <p:cNvPr id="57" name="Google Shape;57;p14"/>
          <p:cNvSpPr txBox="1">
            <a:spLocks noGrp="1"/>
          </p:cNvSpPr>
          <p:nvPr>
            <p:ph type="body" idx="2"/>
          </p:nvPr>
        </p:nvSpPr>
        <p:spPr>
          <a:xfrm>
            <a:off x="4175125" y="1378333"/>
            <a:ext cx="3746400" cy="2783400"/>
          </a:xfrm>
          <a:prstGeom prst="rect">
            <a:avLst/>
          </a:prstGeom>
          <a:noFill/>
          <a:ln>
            <a:noFill/>
          </a:ln>
        </p:spPr>
        <p:txBody>
          <a:bodyPr spcFirstLastPara="1" wrap="square" lIns="91425" tIns="45700" rIns="91425" bIns="45700" anchor="t" anchorCtr="0">
            <a:noAutofit/>
          </a:bodyPr>
          <a:lstStyle>
            <a:lvl1pPr marL="457200" lvl="0" indent="-317500" algn="l" rtl="0">
              <a:spcBef>
                <a:spcPts val="440"/>
              </a:spcBef>
              <a:spcAft>
                <a:spcPts val="0"/>
              </a:spcAft>
              <a:buClr>
                <a:srgbClr val="2D637F"/>
              </a:buClr>
              <a:buSzPts val="1400"/>
              <a:buChar char="●"/>
              <a:defRPr sz="1400">
                <a:solidFill>
                  <a:srgbClr val="2D637F"/>
                </a:solidFill>
              </a:defRPr>
            </a:lvl1pPr>
            <a:lvl2pPr marL="914400" lvl="1" indent="-317500" algn="l" rtl="0">
              <a:spcBef>
                <a:spcPts val="1600"/>
              </a:spcBef>
              <a:spcAft>
                <a:spcPts val="0"/>
              </a:spcAft>
              <a:buClr>
                <a:srgbClr val="2D637F"/>
              </a:buClr>
              <a:buSzPts val="1400"/>
              <a:buChar char="○"/>
              <a:defRPr sz="1400">
                <a:solidFill>
                  <a:srgbClr val="2D637F"/>
                </a:solidFill>
              </a:defRPr>
            </a:lvl2pPr>
            <a:lvl3pPr marL="1371600" lvl="2" indent="-317500" algn="l" rtl="0">
              <a:spcBef>
                <a:spcPts val="1600"/>
              </a:spcBef>
              <a:spcAft>
                <a:spcPts val="0"/>
              </a:spcAft>
              <a:buClr>
                <a:srgbClr val="2D637F"/>
              </a:buClr>
              <a:buSzPts val="1400"/>
              <a:buChar char="■"/>
              <a:defRPr sz="1400">
                <a:solidFill>
                  <a:srgbClr val="2D637F"/>
                </a:solidFill>
              </a:defRPr>
            </a:lvl3pPr>
            <a:lvl4pPr marL="1828800" lvl="3" indent="-317500" algn="l" rtl="0">
              <a:spcBef>
                <a:spcPts val="1600"/>
              </a:spcBef>
              <a:spcAft>
                <a:spcPts val="0"/>
              </a:spcAft>
              <a:buClr>
                <a:srgbClr val="2D637F"/>
              </a:buClr>
              <a:buSzPts val="1400"/>
              <a:buChar char="●"/>
              <a:defRPr sz="1400">
                <a:solidFill>
                  <a:srgbClr val="2D637F"/>
                </a:solidFill>
              </a:defRPr>
            </a:lvl4pPr>
            <a:lvl5pPr marL="2286000" lvl="4" indent="-317500" algn="l" rtl="0">
              <a:spcBef>
                <a:spcPts val="1600"/>
              </a:spcBef>
              <a:spcAft>
                <a:spcPts val="0"/>
              </a:spcAft>
              <a:buClr>
                <a:srgbClr val="2D637F"/>
              </a:buClr>
              <a:buSzPts val="1400"/>
              <a:buChar char="○"/>
              <a:defRPr>
                <a:solidFill>
                  <a:srgbClr val="2D637F"/>
                </a:solidFill>
              </a:defRPr>
            </a:lvl5pPr>
            <a:lvl6pPr marL="2743200" lvl="5" indent="-317500" algn="l" rtl="0">
              <a:spcBef>
                <a:spcPts val="1600"/>
              </a:spcBef>
              <a:spcAft>
                <a:spcPts val="0"/>
              </a:spcAft>
              <a:buClr>
                <a:schemeClr val="dk1"/>
              </a:buClr>
              <a:buSzPts val="1400"/>
              <a:buChar char="■"/>
              <a:defRPr sz="1400"/>
            </a:lvl6pPr>
            <a:lvl7pPr marL="3200400" lvl="6" indent="-317500" algn="l" rtl="0">
              <a:spcBef>
                <a:spcPts val="1600"/>
              </a:spcBef>
              <a:spcAft>
                <a:spcPts val="0"/>
              </a:spcAft>
              <a:buClr>
                <a:schemeClr val="dk1"/>
              </a:buClr>
              <a:buSzPts val="1400"/>
              <a:buChar char="●"/>
              <a:defRPr sz="1400"/>
            </a:lvl7pPr>
            <a:lvl8pPr marL="3657600" lvl="7" indent="-317500" algn="l" rtl="0">
              <a:spcBef>
                <a:spcPts val="1600"/>
              </a:spcBef>
              <a:spcAft>
                <a:spcPts val="0"/>
              </a:spcAft>
              <a:buClr>
                <a:schemeClr val="dk1"/>
              </a:buClr>
              <a:buSzPts val="1400"/>
              <a:buChar char="○"/>
              <a:defRPr sz="1400"/>
            </a:lvl8pPr>
            <a:lvl9pPr marL="4114800" lvl="8" indent="-317500" algn="l" rtl="0">
              <a:spcBef>
                <a:spcPts val="1600"/>
              </a:spcBef>
              <a:spcAft>
                <a:spcPts val="1600"/>
              </a:spcAft>
              <a:buClr>
                <a:schemeClr val="dk1"/>
              </a:buClr>
              <a:buSzPts val="1400"/>
              <a:buChar char="■"/>
              <a:defRPr sz="1400"/>
            </a:lvl9pPr>
          </a:lstStyle>
          <a:p>
            <a:endParaRPr/>
          </a:p>
        </p:txBody>
      </p:sp>
      <p:sp>
        <p:nvSpPr>
          <p:cNvPr id="58" name="Google Shape;58;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1" type="obj">
  <p:cSld name="OBJECT">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768096" y="438912"/>
            <a:ext cx="7290000" cy="1124700"/>
          </a:xfrm>
          <a:prstGeom prst="rect">
            <a:avLst/>
          </a:prstGeom>
          <a:noFill/>
          <a:ln>
            <a:noFill/>
          </a:ln>
        </p:spPr>
        <p:txBody>
          <a:bodyPr spcFirstLastPara="1" wrap="square" lIns="68575" tIns="34275" rIns="68575" bIns="34275" anchor="ctr" anchorCtr="0">
            <a:noAutofit/>
          </a:bodyPr>
          <a:lstStyle>
            <a:lvl1pPr lvl="0" algn="l" rtl="0">
              <a:lnSpc>
                <a:spcPct val="80000"/>
              </a:lnSpc>
              <a:spcBef>
                <a:spcPts val="0"/>
              </a:spcBef>
              <a:spcAft>
                <a:spcPts val="0"/>
              </a:spcAft>
              <a:buClr>
                <a:srgbClr val="0C0C0C"/>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1" name="Google Shape;61;p15"/>
          <p:cNvSpPr txBox="1">
            <a:spLocks noGrp="1"/>
          </p:cNvSpPr>
          <p:nvPr>
            <p:ph type="body" idx="1"/>
          </p:nvPr>
        </p:nvSpPr>
        <p:spPr>
          <a:xfrm>
            <a:off x="768096" y="1714500"/>
            <a:ext cx="7290000" cy="3017400"/>
          </a:xfrm>
          <a:prstGeom prst="rect">
            <a:avLst/>
          </a:prstGeom>
          <a:noFill/>
          <a:ln>
            <a:noFill/>
          </a:ln>
        </p:spPr>
        <p:txBody>
          <a:bodyPr spcFirstLastPara="1" wrap="square" lIns="34275" tIns="34275" rIns="342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300"/>
              </a:spcBef>
              <a:spcAft>
                <a:spcPts val="0"/>
              </a:spcAft>
              <a:buSzPts val="1400"/>
              <a:buChar char="■"/>
              <a:defRPr/>
            </a:lvl3pPr>
            <a:lvl4pPr marL="1828800" lvl="3" indent="-317500" algn="l" rtl="0">
              <a:lnSpc>
                <a:spcPct val="90000"/>
              </a:lnSpc>
              <a:spcBef>
                <a:spcPts val="300"/>
              </a:spcBef>
              <a:spcAft>
                <a:spcPts val="0"/>
              </a:spcAft>
              <a:buSzPts val="1400"/>
              <a:buChar char="●"/>
              <a:defRPr/>
            </a:lvl4pPr>
            <a:lvl5pPr marL="2286000" lvl="4" indent="-317500" algn="l" rtl="0">
              <a:lnSpc>
                <a:spcPct val="90000"/>
              </a:lnSpc>
              <a:spcBef>
                <a:spcPts val="300"/>
              </a:spcBef>
              <a:spcAft>
                <a:spcPts val="0"/>
              </a:spcAft>
              <a:buSzPts val="1400"/>
              <a:buChar char="○"/>
              <a:defRPr/>
            </a:lvl5pPr>
            <a:lvl6pPr marL="2743200" lvl="5" indent="-317500" algn="l" rtl="0">
              <a:lnSpc>
                <a:spcPct val="90000"/>
              </a:lnSpc>
              <a:spcBef>
                <a:spcPts val="300"/>
              </a:spcBef>
              <a:spcAft>
                <a:spcPts val="0"/>
              </a:spcAft>
              <a:buSzPts val="1400"/>
              <a:buChar char="■"/>
              <a:defRPr/>
            </a:lvl6pPr>
            <a:lvl7pPr marL="3200400" lvl="6" indent="-317500" algn="l" rtl="0">
              <a:lnSpc>
                <a:spcPct val="90000"/>
              </a:lnSpc>
              <a:spcBef>
                <a:spcPts val="300"/>
              </a:spcBef>
              <a:spcAft>
                <a:spcPts val="0"/>
              </a:spcAft>
              <a:buSzPts val="1400"/>
              <a:buChar char="●"/>
              <a:defRPr/>
            </a:lvl7pPr>
            <a:lvl8pPr marL="3657600" lvl="7" indent="-317500" algn="l" rtl="0">
              <a:lnSpc>
                <a:spcPct val="90000"/>
              </a:lnSpc>
              <a:spcBef>
                <a:spcPts val="300"/>
              </a:spcBef>
              <a:spcAft>
                <a:spcPts val="0"/>
              </a:spcAft>
              <a:buSzPts val="1400"/>
              <a:buChar char="○"/>
              <a:defRPr/>
            </a:lvl8pPr>
            <a:lvl9pPr marL="4114800" lvl="8" indent="-317500" algn="l" rtl="0">
              <a:lnSpc>
                <a:spcPct val="90000"/>
              </a:lnSpc>
              <a:spcBef>
                <a:spcPts val="300"/>
              </a:spcBef>
              <a:spcAft>
                <a:spcPts val="300"/>
              </a:spcAft>
              <a:buSzPts val="1400"/>
              <a:buChar char="■"/>
              <a:defRPr/>
            </a:lvl9pPr>
          </a:lstStyle>
          <a:p>
            <a:endParaRPr/>
          </a:p>
        </p:txBody>
      </p:sp>
      <p:sp>
        <p:nvSpPr>
          <p:cNvPr id="62" name="Google Shape;62;p15"/>
          <p:cNvSpPr txBox="1">
            <a:spLocks noGrp="1"/>
          </p:cNvSpPr>
          <p:nvPr>
            <p:ph type="dt" idx="10"/>
          </p:nvPr>
        </p:nvSpPr>
        <p:spPr>
          <a:xfrm>
            <a:off x="768097" y="4853028"/>
            <a:ext cx="1615500" cy="2055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63" name="Google Shape;63;p15"/>
          <p:cNvSpPr txBox="1">
            <a:spLocks noGrp="1"/>
          </p:cNvSpPr>
          <p:nvPr>
            <p:ph type="ftr" idx="11"/>
          </p:nvPr>
        </p:nvSpPr>
        <p:spPr>
          <a:xfrm>
            <a:off x="3632199" y="4853028"/>
            <a:ext cx="4426200" cy="205500"/>
          </a:xfrm>
          <a:prstGeom prst="rect">
            <a:avLst/>
          </a:prstGeom>
          <a:noFill/>
          <a:ln>
            <a:noFill/>
          </a:ln>
        </p:spPr>
        <p:txBody>
          <a:bodyPr spcFirstLastPara="1" wrap="square" lIns="68575" tIns="34275" rIns="68575" bIns="34275" anchor="ctr" anchorCtr="0">
            <a:noAutofit/>
          </a:bodyPr>
          <a:lstStyle>
            <a:lvl1pPr lvl="0" algn="r"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64" name="Google Shape;64;p15"/>
          <p:cNvSpPr txBox="1">
            <a:spLocks noGrp="1"/>
          </p:cNvSpPr>
          <p:nvPr>
            <p:ph type="sldNum" idx="12"/>
          </p:nvPr>
        </p:nvSpPr>
        <p:spPr>
          <a:xfrm>
            <a:off x="8128000" y="4853028"/>
            <a:ext cx="730200" cy="205500"/>
          </a:xfrm>
          <a:prstGeom prst="rect">
            <a:avLst/>
          </a:prstGeom>
          <a:noFill/>
          <a:ln>
            <a:noFill/>
          </a:ln>
        </p:spPr>
        <p:txBody>
          <a:bodyPr spcFirstLastPara="1" wrap="square" lIns="68575" tIns="34275" rIns="68575" bIns="34275" anchor="ctr" anchorCtr="0">
            <a:noAutofit/>
          </a:bodyPr>
          <a:lstStyle>
            <a:lvl1pPr marL="0" lvl="0" indent="0" algn="l" rtl="0">
              <a:spcBef>
                <a:spcPts val="0"/>
              </a:spcBef>
              <a:buNone/>
              <a:defRPr/>
            </a:lvl1pPr>
            <a:lvl2pPr marL="0" lvl="1" indent="0" algn="l" rtl="0">
              <a:spcBef>
                <a:spcPts val="0"/>
              </a:spcBef>
              <a:buNone/>
              <a:defRPr/>
            </a:lvl2pPr>
            <a:lvl3pPr marL="0" lvl="2" indent="0" algn="l" rtl="0">
              <a:spcBef>
                <a:spcPts val="0"/>
              </a:spcBef>
              <a:buNone/>
              <a:defRPr/>
            </a:lvl3pPr>
            <a:lvl4pPr marL="0" lvl="3" indent="0" algn="l" rtl="0">
              <a:spcBef>
                <a:spcPts val="0"/>
              </a:spcBef>
              <a:buNone/>
              <a:defRPr/>
            </a:lvl4pPr>
            <a:lvl5pPr marL="0" lvl="4" indent="0" algn="l" rtl="0">
              <a:spcBef>
                <a:spcPts val="0"/>
              </a:spcBef>
              <a:buNone/>
              <a:defRPr/>
            </a:lvl5pPr>
            <a:lvl6pPr marL="0" lvl="5" indent="0" algn="l" rtl="0">
              <a:spcBef>
                <a:spcPts val="0"/>
              </a:spcBef>
              <a:buNone/>
              <a:defRPr/>
            </a:lvl6pPr>
            <a:lvl7pPr marL="0" lvl="6" indent="0" algn="l" rtl="0">
              <a:spcBef>
                <a:spcPts val="0"/>
              </a:spcBef>
              <a:buNone/>
              <a:defRPr/>
            </a:lvl7pPr>
            <a:lvl8pPr marL="0" lvl="7" indent="0" algn="l" rtl="0">
              <a:spcBef>
                <a:spcPts val="0"/>
              </a:spcBef>
              <a:buNone/>
              <a:defRPr/>
            </a:lvl8pPr>
            <a:lvl9pPr marL="0" lvl="8" indent="0" algn="l" rtl="0">
              <a:spcBef>
                <a:spcPts val="0"/>
              </a:spcBef>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Default - Blank">
  <p:cSld name="Default - Blank">
    <p:spTree>
      <p:nvGrpSpPr>
        <p:cNvPr id="1" name="Shape 65"/>
        <p:cNvGrpSpPr/>
        <p:nvPr/>
      </p:nvGrpSpPr>
      <p:grpSpPr>
        <a:xfrm>
          <a:off x="0" y="0"/>
          <a:ext cx="0" cy="0"/>
          <a:chOff x="0" y="0"/>
          <a:chExt cx="0" cy="0"/>
        </a:xfrm>
      </p:grpSpPr>
      <p:sp>
        <p:nvSpPr>
          <p:cNvPr id="66" name="Google Shape;66;p16"/>
          <p:cNvSpPr>
            <a:spLocks noGrp="1"/>
          </p:cNvSpPr>
          <p:nvPr>
            <p:ph type="sldNum" idx="12"/>
          </p:nvPr>
        </p:nvSpPr>
        <p:spPr>
          <a:xfrm>
            <a:off x="8069192" y="4663440"/>
            <a:ext cx="274200" cy="274200"/>
          </a:xfrm>
          <a:prstGeom prst="ellipse">
            <a:avLst/>
          </a:prstGeom>
          <a:solidFill>
            <a:srgbClr val="1D1D1D">
              <a:alpha val="69800"/>
            </a:srgbClr>
          </a:solidFill>
          <a:ln>
            <a:noFill/>
          </a:ln>
        </p:spPr>
        <p:txBody>
          <a:bodyPr spcFirstLastPara="1" wrap="square" lIns="18275" tIns="45700" rIns="18275" bIns="45700" anchor="ctr" anchorCtr="0">
            <a:noAutofit/>
          </a:bodyPr>
          <a:lstStyle>
            <a:lvl1pPr marL="0" lvl="0"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1pPr>
            <a:lvl2pPr marL="0" lvl="1"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2pPr>
            <a:lvl3pPr marL="0" lvl="2"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3pPr>
            <a:lvl4pPr marL="0" lvl="3"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4pPr>
            <a:lvl5pPr marL="0" lvl="4"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5pPr>
            <a:lvl6pPr marL="0" lvl="5"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6pPr>
            <a:lvl7pPr marL="0" lvl="6"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7pPr>
            <a:lvl8pPr marL="0" lvl="7"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8pPr>
            <a:lvl9pPr marL="0" lvl="8" indent="0" algn="ctr" rtl="0">
              <a:lnSpc>
                <a:spcPct val="100000"/>
              </a:lnSpc>
              <a:spcBef>
                <a:spcPts val="0"/>
              </a:spcBef>
              <a:spcAft>
                <a:spcPts val="0"/>
              </a:spcAft>
              <a:buNone/>
              <a:defRPr sz="825" b="0" i="0" u="none" strike="noStrike" cap="none">
                <a:solidFill>
                  <a:srgbClr val="FFFFF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1016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1016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1016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7394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rgbClr val="FFFFFF"/>
                </a:solidFill>
              </a:defRPr>
            </a:lvl1pPr>
            <a:lvl2pPr lvl="1" algn="r">
              <a:buNone/>
              <a:defRPr sz="1000">
                <a:solidFill>
                  <a:srgbClr val="FFFFFF"/>
                </a:solidFill>
              </a:defRPr>
            </a:lvl2pPr>
            <a:lvl3pPr lvl="2" algn="r">
              <a:buNone/>
              <a:defRPr sz="1000">
                <a:solidFill>
                  <a:srgbClr val="FFFFFF"/>
                </a:solidFill>
              </a:defRPr>
            </a:lvl3pPr>
            <a:lvl4pPr lvl="3" algn="r">
              <a:buNone/>
              <a:defRPr sz="1000">
                <a:solidFill>
                  <a:srgbClr val="FFFFFF"/>
                </a:solidFill>
              </a:defRPr>
            </a:lvl4pPr>
            <a:lvl5pPr lvl="4" algn="r">
              <a:buNone/>
              <a:defRPr sz="1000">
                <a:solidFill>
                  <a:srgbClr val="FFFFFF"/>
                </a:solidFill>
              </a:defRPr>
            </a:lvl5pPr>
            <a:lvl6pPr lvl="5" algn="r">
              <a:buNone/>
              <a:defRPr sz="1000">
                <a:solidFill>
                  <a:srgbClr val="FFFFFF"/>
                </a:solidFill>
              </a:defRPr>
            </a:lvl6pPr>
            <a:lvl7pPr lvl="6" algn="r">
              <a:buNone/>
              <a:defRPr sz="1000">
                <a:solidFill>
                  <a:srgbClr val="FFFFFF"/>
                </a:solidFill>
              </a:defRPr>
            </a:lvl7pPr>
            <a:lvl8pPr lvl="7" algn="r">
              <a:buNone/>
              <a:defRPr sz="1000">
                <a:solidFill>
                  <a:srgbClr val="FFFFFF"/>
                </a:solidFill>
              </a:defRPr>
            </a:lvl8pPr>
            <a:lvl9pPr lvl="8" algn="r">
              <a:buNone/>
              <a:defRPr sz="1000">
                <a:solidFill>
                  <a:srgbClr val="FFFFFF"/>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7"/>
          <p:cNvSpPr txBox="1">
            <a:spLocks noGrp="1"/>
          </p:cNvSpPr>
          <p:nvPr>
            <p:ph type="ctrTitle"/>
          </p:nvPr>
        </p:nvSpPr>
        <p:spPr>
          <a:xfrm>
            <a:off x="536025" y="110850"/>
            <a:ext cx="7936500" cy="248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smtClean="0">
                <a:solidFill>
                  <a:schemeClr val="tx1"/>
                </a:solidFill>
              </a:rPr>
              <a:t>Research Data Management </a:t>
            </a:r>
            <a:br>
              <a:rPr lang="en" sz="3600" dirty="0" smtClean="0">
                <a:solidFill>
                  <a:schemeClr val="tx1"/>
                </a:solidFill>
              </a:rPr>
            </a:br>
            <a:r>
              <a:rPr lang="en" sz="1800" dirty="0" smtClean="0">
                <a:solidFill>
                  <a:schemeClr val="tx1"/>
                </a:solidFill>
              </a:rPr>
              <a:t>Wednesday, June 9, 2021</a:t>
            </a:r>
            <a:r>
              <a:rPr lang="en" sz="2400" dirty="0" smtClean="0">
                <a:solidFill>
                  <a:schemeClr val="tx1"/>
                </a:solidFill>
              </a:rPr>
              <a:t> </a:t>
            </a:r>
            <a:endParaRPr sz="3600" dirty="0">
              <a:solidFill>
                <a:schemeClr val="tx1"/>
              </a:solidFill>
            </a:endParaRPr>
          </a:p>
        </p:txBody>
      </p:sp>
      <p:sp>
        <p:nvSpPr>
          <p:cNvPr id="72" name="Google Shape;72;p17"/>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1</a:t>
            </a:fld>
            <a:endParaRPr>
              <a:solidFill>
                <a:schemeClr val="tx1"/>
              </a:solidFill>
            </a:endParaRPr>
          </a:p>
        </p:txBody>
      </p:sp>
      <p:sp>
        <p:nvSpPr>
          <p:cNvPr id="73" name="Google Shape;73;p17"/>
          <p:cNvSpPr txBox="1"/>
          <p:nvPr/>
        </p:nvSpPr>
        <p:spPr>
          <a:xfrm>
            <a:off x="2211105" y="3015762"/>
            <a:ext cx="4586340" cy="1459454"/>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dirty="0" smtClean="0">
                <a:solidFill>
                  <a:schemeClr val="tx1"/>
                </a:solidFill>
                <a:latin typeface="Open Sans"/>
                <a:ea typeface="Open Sans"/>
                <a:cs typeface="Open Sans"/>
                <a:sym typeface="Open Sans"/>
              </a:rPr>
              <a:t>Heather </a:t>
            </a:r>
            <a:r>
              <a:rPr lang="en" b="1" dirty="0">
                <a:solidFill>
                  <a:schemeClr val="tx1"/>
                </a:solidFill>
                <a:latin typeface="Open Sans"/>
                <a:ea typeface="Open Sans"/>
                <a:cs typeface="Open Sans"/>
                <a:sym typeface="Open Sans"/>
              </a:rPr>
              <a:t>Amato, </a:t>
            </a:r>
            <a:r>
              <a:rPr lang="en" b="1" dirty="0" smtClean="0">
                <a:solidFill>
                  <a:schemeClr val="tx1"/>
                </a:solidFill>
                <a:latin typeface="Open Sans"/>
                <a:ea typeface="Open Sans"/>
                <a:cs typeface="Open Sans"/>
                <a:sym typeface="Open Sans"/>
              </a:rPr>
              <a:t>MPH</a:t>
            </a:r>
          </a:p>
          <a:p>
            <a:pPr marL="0" lvl="0" indent="0" algn="ctr" rtl="0">
              <a:lnSpc>
                <a:spcPct val="115000"/>
              </a:lnSpc>
              <a:spcBef>
                <a:spcPts val="0"/>
              </a:spcBef>
              <a:spcAft>
                <a:spcPts val="0"/>
              </a:spcAft>
              <a:buNone/>
            </a:pPr>
            <a:r>
              <a:rPr lang="en" b="1" dirty="0" smtClean="0">
                <a:solidFill>
                  <a:schemeClr val="tx1"/>
                </a:solidFill>
                <a:latin typeface="Open Sans"/>
                <a:ea typeface="Open Sans"/>
                <a:cs typeface="Open Sans"/>
                <a:sym typeface="Open Sans"/>
              </a:rPr>
              <a:t>Domain Consultant, UC Berkeley Research IT</a:t>
            </a:r>
            <a:endParaRPr b="1" dirty="0">
              <a:solidFill>
                <a:schemeClr val="tx1"/>
              </a:solidFill>
              <a:latin typeface="Open Sans"/>
              <a:ea typeface="Open Sans"/>
              <a:cs typeface="Open Sans"/>
              <a:sym typeface="Open Sans"/>
            </a:endParaRPr>
          </a:p>
          <a:p>
            <a:pPr marL="0" lvl="0" indent="0" algn="ctr" rtl="0">
              <a:lnSpc>
                <a:spcPct val="115000"/>
              </a:lnSpc>
              <a:spcBef>
                <a:spcPts val="0"/>
              </a:spcBef>
              <a:spcAft>
                <a:spcPts val="0"/>
              </a:spcAft>
              <a:buNone/>
            </a:pPr>
            <a:r>
              <a:rPr lang="en" dirty="0">
                <a:solidFill>
                  <a:schemeClr val="tx1"/>
                </a:solidFill>
                <a:latin typeface="Open Sans"/>
                <a:ea typeface="Open Sans"/>
                <a:cs typeface="Open Sans"/>
                <a:sym typeface="Open Sans"/>
              </a:rPr>
              <a:t>PhD </a:t>
            </a:r>
            <a:r>
              <a:rPr lang="en" dirty="0" smtClean="0">
                <a:solidFill>
                  <a:schemeClr val="tx1"/>
                </a:solidFill>
                <a:latin typeface="Open Sans"/>
                <a:ea typeface="Open Sans"/>
                <a:cs typeface="Open Sans"/>
                <a:sym typeface="Open Sans"/>
              </a:rPr>
              <a:t>Candidate, UC Berkeley School of Public </a:t>
            </a:r>
            <a:r>
              <a:rPr lang="en" dirty="0" smtClean="0">
                <a:solidFill>
                  <a:schemeClr val="tx1"/>
                </a:solidFill>
                <a:latin typeface="Open Sans"/>
                <a:ea typeface="Open Sans"/>
                <a:cs typeface="Open Sans"/>
                <a:sym typeface="Open Sans"/>
              </a:rPr>
              <a:t>Health</a:t>
            </a:r>
          </a:p>
          <a:p>
            <a:pPr algn="ctr">
              <a:lnSpc>
                <a:spcPct val="115000"/>
              </a:lnSpc>
            </a:pPr>
            <a:r>
              <a:rPr lang="en-US" dirty="0">
                <a:solidFill>
                  <a:schemeClr val="tx1"/>
                </a:solidFill>
                <a:latin typeface="Open Sans"/>
                <a:ea typeface="Open Sans"/>
                <a:cs typeface="Open Sans"/>
                <a:sym typeface="Open Sans"/>
              </a:rPr>
              <a:t>heather_amato@berkeley.edu</a:t>
            </a:r>
          </a:p>
          <a:p>
            <a:pPr marL="0" lvl="0" indent="0" algn="ctr" rtl="0">
              <a:lnSpc>
                <a:spcPct val="115000"/>
              </a:lnSpc>
              <a:spcBef>
                <a:spcPts val="0"/>
              </a:spcBef>
              <a:spcAft>
                <a:spcPts val="0"/>
              </a:spcAft>
              <a:buNone/>
            </a:pPr>
            <a:endParaRPr dirty="0">
              <a:solidFill>
                <a:schemeClr val="tx1"/>
              </a:solidFill>
              <a:latin typeface="Open Sans"/>
              <a:ea typeface="Open Sans"/>
              <a:cs typeface="Open Sans"/>
              <a:sym typeface="Open San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UC Berkeley Research IT</a:t>
            </a:r>
            <a:endParaRPr lang="en-US" dirty="0"/>
          </a:p>
        </p:txBody>
      </p:sp>
      <p:sp>
        <p:nvSpPr>
          <p:cNvPr id="5" name="Text Placeholder 4"/>
          <p:cNvSpPr>
            <a:spLocks noGrp="1"/>
          </p:cNvSpPr>
          <p:nvPr>
            <p:ph type="body" idx="1"/>
          </p:nvPr>
        </p:nvSpPr>
        <p:spPr>
          <a:xfrm>
            <a:off x="311700" y="1152475"/>
            <a:ext cx="8520600" cy="830190"/>
          </a:xfrm>
        </p:spPr>
        <p:txBody>
          <a:bodyPr/>
          <a:lstStyle/>
          <a:p>
            <a:pPr marL="114300" indent="0">
              <a:buNone/>
            </a:pPr>
            <a:r>
              <a:rPr lang="en-US" altLang="en-US"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Provides research </a:t>
            </a:r>
            <a:r>
              <a:rPr lang="en-US" altLang="en-US" sz="16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data and computing technologies</a:t>
            </a:r>
            <a:r>
              <a:rPr lang="en-US" altLang="en-US"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16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consulting</a:t>
            </a:r>
            <a:r>
              <a:rPr lang="en-US" altLang="en-US"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 and </a:t>
            </a:r>
            <a:r>
              <a:rPr lang="en-US" altLang="en-US" sz="16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community</a:t>
            </a:r>
            <a:r>
              <a:rPr lang="en-US" altLang="en-US"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 for the UC Berkeley campus to advance research through IT </a:t>
            </a:r>
            <a:r>
              <a:rPr lang="en-US" altLang="en-US" sz="16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innovation.</a:t>
            </a:r>
            <a:endParaRPr lang="en-US" altLang="en-US" sz="16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14300" indent="0">
              <a:buNone/>
            </a:pPr>
            <a:endParaRPr lang="en-US" dirty="0"/>
          </a:p>
        </p:txBody>
      </p:sp>
      <p:sp>
        <p:nvSpPr>
          <p:cNvPr id="79" name="Google Shape;79;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10" name="Rectangle 5"/>
          <p:cNvSpPr>
            <a:spLocks noChangeArrowheads="1"/>
          </p:cNvSpPr>
          <p:nvPr/>
        </p:nvSpPr>
        <p:spPr bwMode="auto">
          <a:xfrm>
            <a:off x="0" y="-656257"/>
            <a:ext cx="643125" cy="1769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9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9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9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AutoShape 6" descr="https://lh5.googleusercontent.com/ykIEaYxTCOeF8IJVsRoneLllyHhrSBkILu_dPCG30GTeMF1FFMIYMCBgfJNS4f3lvSs_BpAYBTCgDtk0eFbdm-TTrN2CvCDBDOkCg8B5imu8IW7ANg38O5hTLQaFK-5AOnrIiLodxV8"/>
          <p:cNvSpPr>
            <a:spLocks noChangeAspect="1" noChangeArrowheads="1"/>
          </p:cNvSpPr>
          <p:nvPr/>
        </p:nvSpPr>
        <p:spPr bwMode="auto">
          <a:xfrm>
            <a:off x="15557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7" descr="https://lh4.googleusercontent.com/8zu7uJWVHRHNLVSDzJrXDckufqS970EAgBJxCuDWg9YuRlbIoRZi1VWZkDciI4F92w7bhJYtagOOIAa4s9JoEU7NKJAO4D8k2GHtVMWJi-60r1suVujvRWvAKMvJWu_iRvaH4A8pZqc"/>
          <p:cNvSpPr>
            <a:spLocks noChangeAspect="1" noChangeArrowheads="1"/>
          </p:cNvSpPr>
          <p:nvPr/>
        </p:nvSpPr>
        <p:spPr bwMode="auto">
          <a:xfrm>
            <a:off x="285750"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8" descr="https://lh6.googleusercontent.com/o5aky4ZNtakqcg9P00G7UA-bquNt-3iTkxRmXH402MUtcsl4i_mZDDnIX0urBRYIOp4GE8u3azzV2Z3Mw_Xk1IoTSBEfKyQR7zR5ahZZZs5D2F-uUPmXVRTBhBmThsGHk7m6fhXfxNs"/>
          <p:cNvSpPr>
            <a:spLocks noChangeAspect="1" noChangeArrowheads="1"/>
          </p:cNvSpPr>
          <p:nvPr/>
        </p:nvSpPr>
        <p:spPr bwMode="auto">
          <a:xfrm>
            <a:off x="41592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4"/>
          <p:cNvSpPr/>
          <p:nvPr/>
        </p:nvSpPr>
        <p:spPr>
          <a:xfrm>
            <a:off x="825255" y="2169175"/>
            <a:ext cx="3259226" cy="338554"/>
          </a:xfrm>
          <a:prstGeom prst="rect">
            <a:avLst/>
          </a:prstGeom>
        </p:spPr>
        <p:txBody>
          <a:bodyPr wrap="none">
            <a:spAutoFit/>
          </a:bodyPr>
          <a:lstStyle/>
          <a:p>
            <a:r>
              <a:rPr lang="en-US" altLang="en-US" sz="1600" b="1" dirty="0" smtClean="0">
                <a:latin typeface="Open Sans" panose="020B0606030504020204" pitchFamily="34" charset="0"/>
                <a:ea typeface="Open Sans" panose="020B0606030504020204" pitchFamily="34" charset="0"/>
                <a:cs typeface="Open Sans" panose="020B0606030504020204" pitchFamily="34" charset="0"/>
              </a:rPr>
              <a:t>Berkeley Research Computing</a:t>
            </a:r>
            <a:endParaRPr lang="en-US" sz="1600" dirty="0"/>
          </a:p>
        </p:txBody>
      </p:sp>
      <p:sp>
        <p:nvSpPr>
          <p:cNvPr id="21" name="Rectangle 20"/>
          <p:cNvSpPr/>
          <p:nvPr/>
        </p:nvSpPr>
        <p:spPr>
          <a:xfrm>
            <a:off x="5184774" y="2162252"/>
            <a:ext cx="3079689" cy="338554"/>
          </a:xfrm>
          <a:prstGeom prst="rect">
            <a:avLst/>
          </a:prstGeom>
        </p:spPr>
        <p:txBody>
          <a:bodyPr wrap="none">
            <a:spAutoFit/>
          </a:bodyPr>
          <a:lstStyle/>
          <a:p>
            <a:r>
              <a:rPr lang="en-US" altLang="en-US" sz="1600" b="1" dirty="0" smtClean="0">
                <a:latin typeface="Open Sans" panose="020B0606030504020204" pitchFamily="34" charset="0"/>
                <a:ea typeface="Open Sans" panose="020B0606030504020204" pitchFamily="34" charset="0"/>
                <a:cs typeface="Open Sans" panose="020B0606030504020204" pitchFamily="34" charset="0"/>
              </a:rPr>
              <a:t>Research Data Management</a:t>
            </a:r>
            <a:endParaRPr lang="en-US" sz="1600" dirty="0"/>
          </a:p>
        </p:txBody>
      </p:sp>
      <p:sp>
        <p:nvSpPr>
          <p:cNvPr id="25" name="Rectangle 24"/>
          <p:cNvSpPr/>
          <p:nvPr/>
        </p:nvSpPr>
        <p:spPr>
          <a:xfrm>
            <a:off x="3626869" y="2607786"/>
            <a:ext cx="1890261" cy="307777"/>
          </a:xfrm>
          <a:prstGeom prst="rect">
            <a:avLst/>
          </a:prstGeom>
        </p:spPr>
        <p:txBody>
          <a:bodyPr wrap="none">
            <a:spAutoFit/>
          </a:bodyPr>
          <a:lstStyle/>
          <a:p>
            <a:r>
              <a:rPr lang="en-US" altLang="en-US" dirty="0" smtClean="0">
                <a:latin typeface="Open Sans" panose="020B0606030504020204" pitchFamily="34" charset="0"/>
                <a:ea typeface="Open Sans" panose="020B0606030504020204" pitchFamily="34" charset="0"/>
                <a:cs typeface="Open Sans" panose="020B0606030504020204" pitchFamily="34" charset="0"/>
              </a:rPr>
              <a:t>Domain Consultants</a:t>
            </a:r>
            <a:endParaRPr lang="en-US" dirty="0"/>
          </a:p>
        </p:txBody>
      </p:sp>
      <p:cxnSp>
        <p:nvCxnSpPr>
          <p:cNvPr id="17" name="Straight Arrow Connector 16"/>
          <p:cNvCxnSpPr>
            <a:stCxn id="25" idx="3"/>
          </p:cNvCxnSpPr>
          <p:nvPr/>
        </p:nvCxnSpPr>
        <p:spPr>
          <a:xfrm flipV="1">
            <a:off x="5517130" y="2761674"/>
            <a:ext cx="2290439" cy="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flipV="1">
            <a:off x="1323106" y="2761674"/>
            <a:ext cx="2290439" cy="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pic>
        <p:nvPicPr>
          <p:cNvPr id="26" name="Picture 25"/>
          <p:cNvPicPr>
            <a:picLocks noChangeAspect="1"/>
          </p:cNvPicPr>
          <p:nvPr/>
        </p:nvPicPr>
        <p:blipFill rotWithShape="1">
          <a:blip r:embed="rId3"/>
          <a:srcRect l="8399" r="5836" b="20466"/>
          <a:stretch/>
        </p:blipFill>
        <p:spPr>
          <a:xfrm>
            <a:off x="2544525" y="3046397"/>
            <a:ext cx="4335781" cy="132013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Filling the Gaps</a:t>
            </a:r>
            <a:endParaRPr lang="en-US" dirty="0"/>
          </a:p>
        </p:txBody>
      </p:sp>
      <p:sp>
        <p:nvSpPr>
          <p:cNvPr id="5" name="Text Placeholder 4"/>
          <p:cNvSpPr>
            <a:spLocks noGrp="1"/>
          </p:cNvSpPr>
          <p:nvPr>
            <p:ph type="body" idx="1"/>
          </p:nvPr>
        </p:nvSpPr>
        <p:spPr>
          <a:xfrm>
            <a:off x="457201" y="1068722"/>
            <a:ext cx="4602773" cy="2913225"/>
          </a:xfrm>
        </p:spPr>
        <p:txBody>
          <a:bodyPr/>
          <a:lstStyle/>
          <a:p>
            <a:pPr marL="139700" indent="0">
              <a:buNone/>
            </a:pPr>
            <a:r>
              <a:rPr lang="en-US" sz="1600" b="1" dirty="0" smtClean="0">
                <a:solidFill>
                  <a:schemeClr val="tx1"/>
                </a:solidFill>
              </a:rPr>
              <a:t>Long-Term Data Management</a:t>
            </a:r>
          </a:p>
          <a:p>
            <a:r>
              <a:rPr lang="en-US" dirty="0" smtClean="0">
                <a:solidFill>
                  <a:schemeClr val="tx1"/>
                </a:solidFill>
              </a:rPr>
              <a:t>Launch of </a:t>
            </a:r>
            <a:r>
              <a:rPr lang="en-US" dirty="0" err="1" smtClean="0">
                <a:solidFill>
                  <a:schemeClr val="tx1"/>
                </a:solidFill>
              </a:rPr>
              <a:t>REDCap</a:t>
            </a:r>
            <a:r>
              <a:rPr lang="en-US" dirty="0" smtClean="0">
                <a:solidFill>
                  <a:schemeClr val="tx1"/>
                </a:solidFill>
              </a:rPr>
              <a:t> Trial Instance</a:t>
            </a:r>
          </a:p>
          <a:p>
            <a:pPr lvl="1">
              <a:spcBef>
                <a:spcPts val="200"/>
              </a:spcBef>
            </a:pPr>
            <a:r>
              <a:rPr lang="en-US" dirty="0" smtClean="0">
                <a:solidFill>
                  <a:schemeClr val="tx1"/>
                </a:solidFill>
              </a:rPr>
              <a:t>4-6 small, short-term projects</a:t>
            </a:r>
          </a:p>
          <a:p>
            <a:pPr lvl="1">
              <a:spcBef>
                <a:spcPts val="200"/>
              </a:spcBef>
            </a:pPr>
            <a:r>
              <a:rPr lang="en-US" dirty="0" smtClean="0">
                <a:solidFill>
                  <a:schemeClr val="tx1"/>
                </a:solidFill>
              </a:rPr>
              <a:t>Limited service capacity</a:t>
            </a:r>
          </a:p>
          <a:p>
            <a:pPr marL="139700" indent="0">
              <a:buNone/>
            </a:pPr>
            <a:endParaRPr lang="en-US" dirty="0">
              <a:solidFill>
                <a:schemeClr val="tx1"/>
              </a:solidFill>
            </a:endParaRPr>
          </a:p>
          <a:p>
            <a:pPr marL="139700" indent="0">
              <a:buNone/>
            </a:pPr>
            <a:r>
              <a:rPr lang="en-US" sz="1600" b="1" dirty="0">
                <a:solidFill>
                  <a:schemeClr val="tx1"/>
                </a:solidFill>
              </a:rPr>
              <a:t>Secure Data Management &amp; Computing</a:t>
            </a:r>
          </a:p>
          <a:p>
            <a:r>
              <a:rPr lang="en-US" dirty="0">
                <a:solidFill>
                  <a:schemeClr val="tx1"/>
                </a:solidFill>
              </a:rPr>
              <a:t>Launch of Secure Research Data &amp; Compute (SRDC</a:t>
            </a:r>
            <a:r>
              <a:rPr lang="en-US" dirty="0" smtClean="0">
                <a:solidFill>
                  <a:schemeClr val="tx1"/>
                </a:solidFill>
              </a:rPr>
              <a:t>)</a:t>
            </a:r>
          </a:p>
          <a:p>
            <a:pPr lvl="1">
              <a:spcBef>
                <a:spcPts val="200"/>
              </a:spcBef>
            </a:pPr>
            <a:r>
              <a:rPr lang="en-US" dirty="0" smtClean="0">
                <a:solidFill>
                  <a:schemeClr val="tx1"/>
                </a:solidFill>
              </a:rPr>
              <a:t>Custom virtual </a:t>
            </a:r>
            <a:r>
              <a:rPr lang="en-US" dirty="0">
                <a:solidFill>
                  <a:schemeClr val="tx1"/>
                </a:solidFill>
              </a:rPr>
              <a:t>m</a:t>
            </a:r>
            <a:r>
              <a:rPr lang="en-US" dirty="0" smtClean="0">
                <a:solidFill>
                  <a:schemeClr val="tx1"/>
                </a:solidFill>
              </a:rPr>
              <a:t>achines</a:t>
            </a:r>
          </a:p>
          <a:p>
            <a:pPr lvl="1">
              <a:spcBef>
                <a:spcPts val="200"/>
              </a:spcBef>
            </a:pPr>
            <a:r>
              <a:rPr lang="en-US" dirty="0" smtClean="0">
                <a:solidFill>
                  <a:schemeClr val="tx1"/>
                </a:solidFill>
              </a:rPr>
              <a:t>High performance computing cluster</a:t>
            </a:r>
          </a:p>
          <a:p>
            <a:pPr lvl="1">
              <a:spcBef>
                <a:spcPts val="200"/>
              </a:spcBef>
            </a:pPr>
            <a:r>
              <a:rPr lang="en-US" dirty="0" smtClean="0">
                <a:solidFill>
                  <a:schemeClr val="tx1"/>
                </a:solidFill>
              </a:rPr>
              <a:t>Data storage</a:t>
            </a:r>
            <a:endParaRPr lang="en-US" dirty="0">
              <a:solidFill>
                <a:schemeClr val="tx1"/>
              </a:solidFill>
            </a:endParaRPr>
          </a:p>
          <a:p>
            <a:pPr marL="139700" indent="0">
              <a:buNone/>
            </a:pPr>
            <a:endParaRPr lang="en-US" dirty="0">
              <a:solidFill>
                <a:schemeClr val="tx1"/>
              </a:solidFill>
            </a:endParaRPr>
          </a:p>
        </p:txBody>
      </p:sp>
      <p:sp>
        <p:nvSpPr>
          <p:cNvPr id="6" name="Text Placeholder 5"/>
          <p:cNvSpPr>
            <a:spLocks noGrp="1"/>
          </p:cNvSpPr>
          <p:nvPr>
            <p:ph type="body" idx="2"/>
          </p:nvPr>
        </p:nvSpPr>
        <p:spPr>
          <a:xfrm>
            <a:off x="5115481" y="1068722"/>
            <a:ext cx="3681224" cy="2913225"/>
          </a:xfrm>
        </p:spPr>
        <p:txBody>
          <a:bodyPr/>
          <a:lstStyle/>
          <a:p>
            <a:pPr marL="139700" indent="0">
              <a:buNone/>
            </a:pPr>
            <a:r>
              <a:rPr lang="en-US" sz="1600" b="1" dirty="0" smtClean="0">
                <a:solidFill>
                  <a:schemeClr val="tx1"/>
                </a:solidFill>
              </a:rPr>
              <a:t>Our Approach</a:t>
            </a:r>
          </a:p>
          <a:p>
            <a:r>
              <a:rPr lang="en-US" dirty="0" smtClean="0">
                <a:solidFill>
                  <a:schemeClr val="tx1"/>
                </a:solidFill>
              </a:rPr>
              <a:t>Conduct targeted outreach</a:t>
            </a:r>
          </a:p>
          <a:p>
            <a:r>
              <a:rPr lang="en-US" dirty="0" smtClean="0">
                <a:solidFill>
                  <a:schemeClr val="tx1"/>
                </a:solidFill>
              </a:rPr>
              <a:t>Leverage documented researcher needs to obtain funding</a:t>
            </a:r>
          </a:p>
          <a:p>
            <a:r>
              <a:rPr lang="en-US" dirty="0" smtClean="0">
                <a:solidFill>
                  <a:schemeClr val="tx1"/>
                </a:solidFill>
              </a:rPr>
              <a:t>Maintain strong partnerships &amp; collaboration</a:t>
            </a:r>
          </a:p>
          <a:p>
            <a:r>
              <a:rPr lang="en-US" dirty="0" smtClean="0">
                <a:solidFill>
                  <a:schemeClr val="tx1"/>
                </a:solidFill>
              </a:rPr>
              <a:t>Provide high-touch consulting</a:t>
            </a:r>
          </a:p>
          <a:p>
            <a:r>
              <a:rPr lang="en-US" dirty="0" smtClean="0">
                <a:solidFill>
                  <a:schemeClr val="tx1"/>
                </a:solidFill>
              </a:rPr>
              <a:t>Build accessible, thorough documentation</a:t>
            </a:r>
            <a:endParaRPr lang="en-US" dirty="0">
              <a:solidFill>
                <a:schemeClr val="tx1"/>
              </a:solidFill>
            </a:endParaRPr>
          </a:p>
        </p:txBody>
      </p:sp>
      <p:sp>
        <p:nvSpPr>
          <p:cNvPr id="88" name="Google Shape;88;p1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randSlideShow_Heritage 16:9">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533</Words>
  <Application>Microsoft Office PowerPoint</Application>
  <PresentationFormat>On-screen Show (16:9)</PresentationFormat>
  <Paragraphs>43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Proxima Nova</vt:lpstr>
      <vt:lpstr>Georgia</vt:lpstr>
      <vt:lpstr>Arial</vt:lpstr>
      <vt:lpstr>Open Sans</vt:lpstr>
      <vt:lpstr>BrandSlideShow_Heritage 16:9</vt:lpstr>
      <vt:lpstr>Research Data Management  Wednesday, June 9, 2021 </vt:lpstr>
      <vt:lpstr>UC Berkeley Research IT</vt:lpstr>
      <vt:lpstr>Filling the Gaps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Spatial Data Analysis &amp; Visualization</dc:title>
  <dc:creator>Heather Amato</dc:creator>
  <cp:lastModifiedBy>Heather Amato</cp:lastModifiedBy>
  <cp:revision>18</cp:revision>
  <dcterms:modified xsi:type="dcterms:W3CDTF">2021-06-08T20:01:17Z</dcterms:modified>
</cp:coreProperties>
</file>