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tif" ContentType="image/tiff"/>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72"/>
  </p:notesMasterIdLst>
  <p:handoutMasterIdLst>
    <p:handoutMasterId r:id="rId73"/>
  </p:handoutMasterIdLst>
  <p:sldIdLst>
    <p:sldId id="701" r:id="rId2"/>
    <p:sldId id="1261" r:id="rId3"/>
    <p:sldId id="1240" r:id="rId4"/>
    <p:sldId id="1241" r:id="rId5"/>
    <p:sldId id="1245" r:id="rId6"/>
    <p:sldId id="1242" r:id="rId7"/>
    <p:sldId id="1269" r:id="rId8"/>
    <p:sldId id="1207" r:id="rId9"/>
    <p:sldId id="1208" r:id="rId10"/>
    <p:sldId id="1210" r:id="rId11"/>
    <p:sldId id="1246" r:id="rId12"/>
    <p:sldId id="1211" r:id="rId13"/>
    <p:sldId id="1247" r:id="rId14"/>
    <p:sldId id="1213" r:id="rId15"/>
    <p:sldId id="1214" r:id="rId16"/>
    <p:sldId id="1215" r:id="rId17"/>
    <p:sldId id="1216" r:id="rId18"/>
    <p:sldId id="1217" r:id="rId19"/>
    <p:sldId id="1218" r:id="rId20"/>
    <p:sldId id="1219" r:id="rId21"/>
    <p:sldId id="1220" r:id="rId22"/>
    <p:sldId id="1221" r:id="rId23"/>
    <p:sldId id="1201" r:id="rId24"/>
    <p:sldId id="1202" r:id="rId25"/>
    <p:sldId id="1278" r:id="rId26"/>
    <p:sldId id="1203" r:id="rId27"/>
    <p:sldId id="1204" r:id="rId28"/>
    <p:sldId id="1205" r:id="rId29"/>
    <p:sldId id="1279" r:id="rId30"/>
    <p:sldId id="1285" r:id="rId31"/>
    <p:sldId id="1286" r:id="rId32"/>
    <p:sldId id="1248" r:id="rId33"/>
    <p:sldId id="1249" r:id="rId34"/>
    <p:sldId id="1250" r:id="rId35"/>
    <p:sldId id="1251" r:id="rId36"/>
    <p:sldId id="1252" r:id="rId37"/>
    <p:sldId id="1266" r:id="rId38"/>
    <p:sldId id="1254" r:id="rId39"/>
    <p:sldId id="1255" r:id="rId40"/>
    <p:sldId id="1260" r:id="rId41"/>
    <p:sldId id="1288" r:id="rId42"/>
    <p:sldId id="1289" r:id="rId43"/>
    <p:sldId id="1256" r:id="rId44"/>
    <p:sldId id="1262" r:id="rId45"/>
    <p:sldId id="1263" r:id="rId46"/>
    <p:sldId id="1264" r:id="rId47"/>
    <p:sldId id="1226" r:id="rId48"/>
    <p:sldId id="1281" r:id="rId49"/>
    <p:sldId id="1282" r:id="rId50"/>
    <p:sldId id="1283" r:id="rId51"/>
    <p:sldId id="1267" r:id="rId52"/>
    <p:sldId id="1287" r:id="rId53"/>
    <p:sldId id="1268" r:id="rId54"/>
    <p:sldId id="1277" r:id="rId55"/>
    <p:sldId id="1227" r:id="rId56"/>
    <p:sldId id="1228" r:id="rId57"/>
    <p:sldId id="1258" r:id="rId58"/>
    <p:sldId id="1230" r:id="rId59"/>
    <p:sldId id="1270" r:id="rId60"/>
    <p:sldId id="1271" r:id="rId61"/>
    <p:sldId id="1272" r:id="rId62"/>
    <p:sldId id="1273" r:id="rId63"/>
    <p:sldId id="1276" r:id="rId64"/>
    <p:sldId id="1275" r:id="rId65"/>
    <p:sldId id="1231" r:id="rId66"/>
    <p:sldId id="1232" r:id="rId67"/>
    <p:sldId id="1233" r:id="rId68"/>
    <p:sldId id="1284" r:id="rId69"/>
    <p:sldId id="1265" r:id="rId70"/>
    <p:sldId id="1073" r:id="rId71"/>
  </p:sldIdLst>
  <p:sldSz cx="9144000" cy="6858000" type="screen4x3"/>
  <p:notesSz cx="6858000" cy="9144000"/>
  <p:custDataLst>
    <p:tags r:id="rId74"/>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4747"/>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575" autoAdjust="0"/>
  </p:normalViewPr>
  <p:slideViewPr>
    <p:cSldViewPr>
      <p:cViewPr varScale="1">
        <p:scale>
          <a:sx n="81" d="100"/>
          <a:sy n="81" d="100"/>
        </p:scale>
        <p:origin x="1531"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9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2302231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a:t>
            </a:fld>
            <a:endParaRPr lang="en-US"/>
          </a:p>
        </p:txBody>
      </p:sp>
    </p:spTree>
    <p:extLst>
      <p:ext uri="{BB962C8B-B14F-4D97-AF65-F5344CB8AC3E}">
        <p14:creationId xmlns:p14="http://schemas.microsoft.com/office/powerpoint/2010/main" val="3412655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12</a:t>
            </a:fld>
            <a:endParaRPr lang="en-US"/>
          </a:p>
        </p:txBody>
      </p:sp>
    </p:spTree>
    <p:extLst>
      <p:ext uri="{BB962C8B-B14F-4D97-AF65-F5344CB8AC3E}">
        <p14:creationId xmlns:p14="http://schemas.microsoft.com/office/powerpoint/2010/main" val="1807477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13</a:t>
            </a:fld>
            <a:endParaRPr lang="en-US"/>
          </a:p>
        </p:txBody>
      </p:sp>
    </p:spTree>
    <p:extLst>
      <p:ext uri="{BB962C8B-B14F-4D97-AF65-F5344CB8AC3E}">
        <p14:creationId xmlns:p14="http://schemas.microsoft.com/office/powerpoint/2010/main" val="1191163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14</a:t>
            </a:fld>
            <a:endParaRPr lang="en-US"/>
          </a:p>
        </p:txBody>
      </p:sp>
    </p:spTree>
    <p:extLst>
      <p:ext uri="{BB962C8B-B14F-4D97-AF65-F5344CB8AC3E}">
        <p14:creationId xmlns:p14="http://schemas.microsoft.com/office/powerpoint/2010/main" val="794413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15</a:t>
            </a:fld>
            <a:endParaRPr lang="en-US"/>
          </a:p>
        </p:txBody>
      </p:sp>
    </p:spTree>
    <p:extLst>
      <p:ext uri="{BB962C8B-B14F-4D97-AF65-F5344CB8AC3E}">
        <p14:creationId xmlns:p14="http://schemas.microsoft.com/office/powerpoint/2010/main" val="2752067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16</a:t>
            </a:fld>
            <a:endParaRPr lang="en-US"/>
          </a:p>
        </p:txBody>
      </p:sp>
    </p:spTree>
    <p:extLst>
      <p:ext uri="{BB962C8B-B14F-4D97-AF65-F5344CB8AC3E}">
        <p14:creationId xmlns:p14="http://schemas.microsoft.com/office/powerpoint/2010/main" val="412359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17</a:t>
            </a:fld>
            <a:endParaRPr lang="en-US"/>
          </a:p>
        </p:txBody>
      </p:sp>
    </p:spTree>
    <p:extLst>
      <p:ext uri="{BB962C8B-B14F-4D97-AF65-F5344CB8AC3E}">
        <p14:creationId xmlns:p14="http://schemas.microsoft.com/office/powerpoint/2010/main" val="2553251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18</a:t>
            </a:fld>
            <a:endParaRPr lang="en-US"/>
          </a:p>
        </p:txBody>
      </p:sp>
    </p:spTree>
    <p:extLst>
      <p:ext uri="{BB962C8B-B14F-4D97-AF65-F5344CB8AC3E}">
        <p14:creationId xmlns:p14="http://schemas.microsoft.com/office/powerpoint/2010/main" val="1659271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19</a:t>
            </a:fld>
            <a:endParaRPr lang="en-US"/>
          </a:p>
        </p:txBody>
      </p:sp>
    </p:spTree>
    <p:extLst>
      <p:ext uri="{BB962C8B-B14F-4D97-AF65-F5344CB8AC3E}">
        <p14:creationId xmlns:p14="http://schemas.microsoft.com/office/powerpoint/2010/main" val="336743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20</a:t>
            </a:fld>
            <a:endParaRPr lang="en-US"/>
          </a:p>
        </p:txBody>
      </p:sp>
    </p:spTree>
    <p:extLst>
      <p:ext uri="{BB962C8B-B14F-4D97-AF65-F5344CB8AC3E}">
        <p14:creationId xmlns:p14="http://schemas.microsoft.com/office/powerpoint/2010/main" val="3752728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3785002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21</a:t>
            </a:fld>
            <a:endParaRPr lang="en-US"/>
          </a:p>
        </p:txBody>
      </p:sp>
    </p:spTree>
    <p:extLst>
      <p:ext uri="{BB962C8B-B14F-4D97-AF65-F5344CB8AC3E}">
        <p14:creationId xmlns:p14="http://schemas.microsoft.com/office/powerpoint/2010/main" val="2368241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22</a:t>
            </a:fld>
            <a:endParaRPr lang="en-US"/>
          </a:p>
        </p:txBody>
      </p:sp>
    </p:spTree>
    <p:extLst>
      <p:ext uri="{BB962C8B-B14F-4D97-AF65-F5344CB8AC3E}">
        <p14:creationId xmlns:p14="http://schemas.microsoft.com/office/powerpoint/2010/main" val="2408794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23</a:t>
            </a:fld>
            <a:endParaRPr lang="en-US"/>
          </a:p>
        </p:txBody>
      </p:sp>
    </p:spTree>
    <p:extLst>
      <p:ext uri="{BB962C8B-B14F-4D97-AF65-F5344CB8AC3E}">
        <p14:creationId xmlns:p14="http://schemas.microsoft.com/office/powerpoint/2010/main" val="23957448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24</a:t>
            </a:fld>
            <a:endParaRPr lang="en-US"/>
          </a:p>
        </p:txBody>
      </p:sp>
    </p:spTree>
    <p:extLst>
      <p:ext uri="{BB962C8B-B14F-4D97-AF65-F5344CB8AC3E}">
        <p14:creationId xmlns:p14="http://schemas.microsoft.com/office/powerpoint/2010/main" val="40895082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26</a:t>
            </a:fld>
            <a:endParaRPr lang="en-US"/>
          </a:p>
        </p:txBody>
      </p:sp>
    </p:spTree>
    <p:extLst>
      <p:ext uri="{BB962C8B-B14F-4D97-AF65-F5344CB8AC3E}">
        <p14:creationId xmlns:p14="http://schemas.microsoft.com/office/powerpoint/2010/main" val="8089818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27</a:t>
            </a:fld>
            <a:endParaRPr lang="en-US"/>
          </a:p>
        </p:txBody>
      </p:sp>
    </p:spTree>
    <p:extLst>
      <p:ext uri="{BB962C8B-B14F-4D97-AF65-F5344CB8AC3E}">
        <p14:creationId xmlns:p14="http://schemas.microsoft.com/office/powerpoint/2010/main" val="9519852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28</a:t>
            </a:fld>
            <a:endParaRPr lang="en-US"/>
          </a:p>
        </p:txBody>
      </p:sp>
    </p:spTree>
    <p:extLst>
      <p:ext uri="{BB962C8B-B14F-4D97-AF65-F5344CB8AC3E}">
        <p14:creationId xmlns:p14="http://schemas.microsoft.com/office/powerpoint/2010/main" val="3259070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32</a:t>
            </a:fld>
            <a:endParaRPr lang="en-US"/>
          </a:p>
        </p:txBody>
      </p:sp>
    </p:spTree>
    <p:extLst>
      <p:ext uri="{BB962C8B-B14F-4D97-AF65-F5344CB8AC3E}">
        <p14:creationId xmlns:p14="http://schemas.microsoft.com/office/powerpoint/2010/main" val="13486428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33</a:t>
            </a:fld>
            <a:endParaRPr lang="en-US"/>
          </a:p>
        </p:txBody>
      </p:sp>
    </p:spTree>
    <p:extLst>
      <p:ext uri="{BB962C8B-B14F-4D97-AF65-F5344CB8AC3E}">
        <p14:creationId xmlns:p14="http://schemas.microsoft.com/office/powerpoint/2010/main" val="5396806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34</a:t>
            </a:fld>
            <a:endParaRPr lang="en-US"/>
          </a:p>
        </p:txBody>
      </p:sp>
    </p:spTree>
    <p:extLst>
      <p:ext uri="{BB962C8B-B14F-4D97-AF65-F5344CB8AC3E}">
        <p14:creationId xmlns:p14="http://schemas.microsoft.com/office/powerpoint/2010/main" val="21871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441410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35</a:t>
            </a:fld>
            <a:endParaRPr lang="en-US"/>
          </a:p>
        </p:txBody>
      </p:sp>
    </p:spTree>
    <p:extLst>
      <p:ext uri="{BB962C8B-B14F-4D97-AF65-F5344CB8AC3E}">
        <p14:creationId xmlns:p14="http://schemas.microsoft.com/office/powerpoint/2010/main" val="3335242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36</a:t>
            </a:fld>
            <a:endParaRPr lang="en-US"/>
          </a:p>
        </p:txBody>
      </p:sp>
    </p:spTree>
    <p:extLst>
      <p:ext uri="{BB962C8B-B14F-4D97-AF65-F5344CB8AC3E}">
        <p14:creationId xmlns:p14="http://schemas.microsoft.com/office/powerpoint/2010/main" val="19327191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38</a:t>
            </a:fld>
            <a:endParaRPr lang="en-US"/>
          </a:p>
        </p:txBody>
      </p:sp>
    </p:spTree>
    <p:extLst>
      <p:ext uri="{BB962C8B-B14F-4D97-AF65-F5344CB8AC3E}">
        <p14:creationId xmlns:p14="http://schemas.microsoft.com/office/powerpoint/2010/main" val="4589003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39</a:t>
            </a:fld>
            <a:endParaRPr lang="en-US"/>
          </a:p>
        </p:txBody>
      </p:sp>
    </p:spTree>
    <p:extLst>
      <p:ext uri="{BB962C8B-B14F-4D97-AF65-F5344CB8AC3E}">
        <p14:creationId xmlns:p14="http://schemas.microsoft.com/office/powerpoint/2010/main" val="23902707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40</a:t>
            </a:fld>
            <a:endParaRPr lang="en-US"/>
          </a:p>
        </p:txBody>
      </p:sp>
    </p:spTree>
    <p:extLst>
      <p:ext uri="{BB962C8B-B14F-4D97-AF65-F5344CB8AC3E}">
        <p14:creationId xmlns:p14="http://schemas.microsoft.com/office/powerpoint/2010/main" val="3067717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43</a:t>
            </a:fld>
            <a:endParaRPr lang="en-US"/>
          </a:p>
        </p:txBody>
      </p:sp>
    </p:spTree>
    <p:extLst>
      <p:ext uri="{BB962C8B-B14F-4D97-AF65-F5344CB8AC3E}">
        <p14:creationId xmlns:p14="http://schemas.microsoft.com/office/powerpoint/2010/main" val="36587381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44</a:t>
            </a:fld>
            <a:endParaRPr lang="en-US"/>
          </a:p>
        </p:txBody>
      </p:sp>
    </p:spTree>
    <p:extLst>
      <p:ext uri="{BB962C8B-B14F-4D97-AF65-F5344CB8AC3E}">
        <p14:creationId xmlns:p14="http://schemas.microsoft.com/office/powerpoint/2010/main" val="25327245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45</a:t>
            </a:fld>
            <a:endParaRPr lang="en-US"/>
          </a:p>
        </p:txBody>
      </p:sp>
    </p:spTree>
    <p:extLst>
      <p:ext uri="{BB962C8B-B14F-4D97-AF65-F5344CB8AC3E}">
        <p14:creationId xmlns:p14="http://schemas.microsoft.com/office/powerpoint/2010/main" val="24425063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46</a:t>
            </a:fld>
            <a:endParaRPr lang="en-US"/>
          </a:p>
        </p:txBody>
      </p:sp>
    </p:spTree>
    <p:extLst>
      <p:ext uri="{BB962C8B-B14F-4D97-AF65-F5344CB8AC3E}">
        <p14:creationId xmlns:p14="http://schemas.microsoft.com/office/powerpoint/2010/main" val="4333428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47</a:t>
            </a:fld>
            <a:endParaRPr lang="en-US"/>
          </a:p>
        </p:txBody>
      </p:sp>
    </p:spTree>
    <p:extLst>
      <p:ext uri="{BB962C8B-B14F-4D97-AF65-F5344CB8AC3E}">
        <p14:creationId xmlns:p14="http://schemas.microsoft.com/office/powerpoint/2010/main" val="42862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14693747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55</a:t>
            </a:fld>
            <a:endParaRPr lang="en-US"/>
          </a:p>
        </p:txBody>
      </p:sp>
    </p:spTree>
    <p:extLst>
      <p:ext uri="{BB962C8B-B14F-4D97-AF65-F5344CB8AC3E}">
        <p14:creationId xmlns:p14="http://schemas.microsoft.com/office/powerpoint/2010/main" val="15971587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56</a:t>
            </a:fld>
            <a:endParaRPr lang="en-US"/>
          </a:p>
        </p:txBody>
      </p:sp>
    </p:spTree>
    <p:extLst>
      <p:ext uri="{BB962C8B-B14F-4D97-AF65-F5344CB8AC3E}">
        <p14:creationId xmlns:p14="http://schemas.microsoft.com/office/powerpoint/2010/main" val="16743071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57</a:t>
            </a:fld>
            <a:endParaRPr lang="en-US"/>
          </a:p>
        </p:txBody>
      </p:sp>
    </p:spTree>
    <p:extLst>
      <p:ext uri="{BB962C8B-B14F-4D97-AF65-F5344CB8AC3E}">
        <p14:creationId xmlns:p14="http://schemas.microsoft.com/office/powerpoint/2010/main" val="40878441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58</a:t>
            </a:fld>
            <a:endParaRPr lang="en-US"/>
          </a:p>
        </p:txBody>
      </p:sp>
    </p:spTree>
    <p:extLst>
      <p:ext uri="{BB962C8B-B14F-4D97-AF65-F5344CB8AC3E}">
        <p14:creationId xmlns:p14="http://schemas.microsoft.com/office/powerpoint/2010/main" val="17889565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61</a:t>
            </a:fld>
            <a:endParaRPr lang="en-US"/>
          </a:p>
        </p:txBody>
      </p:sp>
    </p:spTree>
    <p:extLst>
      <p:ext uri="{BB962C8B-B14F-4D97-AF65-F5344CB8AC3E}">
        <p14:creationId xmlns:p14="http://schemas.microsoft.com/office/powerpoint/2010/main" val="10935567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65</a:t>
            </a:fld>
            <a:endParaRPr lang="en-US"/>
          </a:p>
        </p:txBody>
      </p:sp>
    </p:spTree>
    <p:extLst>
      <p:ext uri="{BB962C8B-B14F-4D97-AF65-F5344CB8AC3E}">
        <p14:creationId xmlns:p14="http://schemas.microsoft.com/office/powerpoint/2010/main" val="32427273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66</a:t>
            </a:fld>
            <a:endParaRPr lang="en-US"/>
          </a:p>
        </p:txBody>
      </p:sp>
    </p:spTree>
    <p:extLst>
      <p:ext uri="{BB962C8B-B14F-4D97-AF65-F5344CB8AC3E}">
        <p14:creationId xmlns:p14="http://schemas.microsoft.com/office/powerpoint/2010/main" val="22392242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67</a:t>
            </a:fld>
            <a:endParaRPr lang="en-US"/>
          </a:p>
        </p:txBody>
      </p:sp>
    </p:spTree>
    <p:extLst>
      <p:ext uri="{BB962C8B-B14F-4D97-AF65-F5344CB8AC3E}">
        <p14:creationId xmlns:p14="http://schemas.microsoft.com/office/powerpoint/2010/main" val="34931756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69</a:t>
            </a:fld>
            <a:endParaRPr lang="en-US"/>
          </a:p>
        </p:txBody>
      </p:sp>
    </p:spTree>
    <p:extLst>
      <p:ext uri="{BB962C8B-B14F-4D97-AF65-F5344CB8AC3E}">
        <p14:creationId xmlns:p14="http://schemas.microsoft.com/office/powerpoint/2010/main" val="37907943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70</a:t>
            </a:fld>
            <a:endParaRPr lang="en-US"/>
          </a:p>
        </p:txBody>
      </p:sp>
    </p:spTree>
    <p:extLst>
      <p:ext uri="{BB962C8B-B14F-4D97-AF65-F5344CB8AC3E}">
        <p14:creationId xmlns:p14="http://schemas.microsoft.com/office/powerpoint/2010/main" val="365981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1150422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807963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2634649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32702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10</a:t>
            </a:fld>
            <a:endParaRPr lang="en-US"/>
          </a:p>
        </p:txBody>
      </p:sp>
    </p:spTree>
    <p:extLst>
      <p:ext uri="{BB962C8B-B14F-4D97-AF65-F5344CB8AC3E}">
        <p14:creationId xmlns:p14="http://schemas.microsoft.com/office/powerpoint/2010/main" val="1547138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ext Placeholder 2"/>
          <p:cNvSpPr>
            <a:spLocks noGrp="1"/>
          </p:cNvSpPr>
          <p:nvPr>
            <p:ph type="body" sz="half" idx="1"/>
          </p:nvPr>
        </p:nvSpPr>
        <p:spPr>
          <a:xfrm>
            <a:off x="6096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a:p>
        </p:txBody>
      </p:sp>
      <p:sp>
        <p:nvSpPr>
          <p:cNvPr id="4" name="Text Placeholder 3"/>
          <p:cNvSpPr>
            <a:spLocks noGrp="1"/>
          </p:cNvSpPr>
          <p:nvPr>
            <p:ph type="body"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able Placeholder 2"/>
          <p:cNvSpPr>
            <a:spLocks noGrp="1"/>
          </p:cNvSpPr>
          <p:nvPr>
            <p:ph type="tbl" idx="1"/>
          </p:nvPr>
        </p:nvSpPr>
        <p:spPr>
          <a:xfrm>
            <a:off x="609600" y="1371600"/>
            <a:ext cx="7924800" cy="4648200"/>
          </a:xfrm>
        </p:spPr>
        <p:txBody>
          <a:bodyPr/>
          <a:lstStyle/>
          <a:p>
            <a:pPr lvl="0"/>
            <a:endParaRPr lang="en-US" noProof="0"/>
          </a:p>
        </p:txBody>
      </p:sp>
      <p:sp>
        <p:nvSpPr>
          <p:cNvPr id="7" name="Footer Placeholder 3"/>
          <p:cNvSpPr>
            <a:spLocks noGrp="1"/>
          </p:cNvSpPr>
          <p:nvPr>
            <p:ph type="ftr" sz="quarter" idx="10"/>
          </p:nvPr>
        </p:nvSpPr>
        <p:spPr/>
        <p:txBody>
          <a:bodyPr/>
          <a:lstStyle>
            <a:lvl1pPr>
              <a:defRPr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3"/>
          <p:cNvSpPr>
            <a:spLocks noGrp="1"/>
          </p:cNvSpPr>
          <p:nvPr>
            <p:ph type="ftr" sz="quarter" idx="10"/>
          </p:nvPr>
        </p:nvSpPr>
        <p:spPr/>
        <p:txBody>
          <a:bodyPr/>
          <a:lstStyle>
            <a:lvl1pPr>
              <a:defRPr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dirty="0"/>
          </a:p>
        </p:txBody>
      </p:sp>
      <p:pic>
        <p:nvPicPr>
          <p:cNvPr id="3085" name="Picture 35" descr="oscer_logo_crimson_20060918"/>
          <p:cNvPicPr>
            <a:picLocks noChangeAspect="1" noChangeArrowheads="1"/>
          </p:cNvPicPr>
          <p:nvPr userDrawn="1"/>
        </p:nvPicPr>
        <p:blipFill>
          <a:blip r:embed="rId16" cstate="print"/>
          <a:srcRect/>
          <a:stretch>
            <a:fillRect/>
          </a:stretch>
        </p:blipFill>
        <p:spPr bwMode="auto">
          <a:xfrm>
            <a:off x="228600" y="6127899"/>
            <a:ext cx="776288" cy="5476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Picture 15" descr="ou201_logo"/>
          <p:cNvPicPr>
            <a:picLocks noChangeAspect="1" noChangeArrowheads="1"/>
          </p:cNvPicPr>
          <p:nvPr userDrawn="1"/>
        </p:nvPicPr>
        <p:blipFill>
          <a:blip r:embed="rId17"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descr="Image result for xsede campus champions logo"/>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728438" y="6162339"/>
            <a:ext cx="414015" cy="56404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C4447C5B-3270-4623-B548-E4517763FE8E}"/>
              </a:ext>
            </a:extLst>
          </p:cNvPr>
          <p:cNvGrpSpPr/>
          <p:nvPr userDrawn="1"/>
        </p:nvGrpSpPr>
        <p:grpSpPr>
          <a:xfrm>
            <a:off x="6790593" y="6206301"/>
            <a:ext cx="893884" cy="453891"/>
            <a:chOff x="3662934" y="689786"/>
            <a:chExt cx="1818132" cy="1063491"/>
          </a:xfrm>
        </p:grpSpPr>
        <p:pic>
          <p:nvPicPr>
            <p:cNvPr id="15" name="Picture 14">
              <a:extLst>
                <a:ext uri="{FF2B5EF4-FFF2-40B4-BE49-F238E27FC236}">
                  <a16:creationId xmlns:a16="http://schemas.microsoft.com/office/drawing/2014/main" id="{57C24691-36AF-4196-8DEF-C7CB32E90EEE}"/>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6" name="Rectangle 15">
              <a:extLst>
                <a:ext uri="{FF2B5EF4-FFF2-40B4-BE49-F238E27FC236}">
                  <a16:creationId xmlns:a16="http://schemas.microsoft.com/office/drawing/2014/main" id="{954E65C7-6E84-42DD-8D36-0D90E23C3740}"/>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pic>
        <p:nvPicPr>
          <p:cNvPr id="17" name="Picture 16">
            <a:extLst>
              <a:ext uri="{FF2B5EF4-FFF2-40B4-BE49-F238E27FC236}">
                <a16:creationId xmlns:a16="http://schemas.microsoft.com/office/drawing/2014/main" id="{BC422E6C-68EF-4742-AAFE-1A40DE040E47}"/>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007143" y="6231086"/>
            <a:ext cx="1736057" cy="296167"/>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tif"/><Relationship Id="rId3" Type="http://schemas.openxmlformats.org/officeDocument/2006/relationships/slideLayout" Target="../slideLayouts/slideLayout1.xml"/><Relationship Id="rId7" Type="http://schemas.openxmlformats.org/officeDocument/2006/relationships/image" Target="../media/image7.tif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gif"/><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mailto:virtualresidency2018@gmai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aciref.org/wp-content/uploads/2014/04/map.pn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oscer.ou.edu/virtualresidency202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oney.cnn.com/2016/09/07/technology/delta-computer-outage-cos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census.gov/content/dam/Census/library/publications/2016/acs/acs-35.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zoom.u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acirefvirtres2018/"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www.usnews.com/best-colleges/rankings/national-universitie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www.oscer.ou.edu/virtualresidency2019.php#agenda"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virtualresidency2019/"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3.xml"/><Relationship Id="rId1" Type="http://schemas.openxmlformats.org/officeDocument/2006/relationships/slideLayout" Target="../slideLayouts/slideLayout3.xml"/><Relationship Id="rId4" Type="http://schemas.openxmlformats.org/officeDocument/2006/relationships/hyperlink" Target="http://freapp.us/apps/android/com.im.uncle.sam/"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zoom.us/zoomconference?m=GBPzosolPR18D5S7Ig55m6KM95W8UxE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virtualresidency2018@gmail.com" TargetMode="External"/><Relationship Id="rId5" Type="http://schemas.openxmlformats.org/officeDocument/2006/relationships/hyperlink" Target="http://www.oscer.ou.edu/virtualresidency2019/" TargetMode="External"/><Relationship Id="rId4" Type="http://schemas.openxmlformats.org/officeDocument/2006/relationships/hyperlink" Target="mailto:hneeman@ou.edu"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pewresearch.org/daily-number/baby-boomers-retir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doi.org/10.1145/3219104.3219117" TargetMode="External"/><Relationship Id="rId2" Type="http://schemas.openxmlformats.org/officeDocument/2006/relationships/hyperlink" Target="http://doi.org/10.1145/3332186.3332204" TargetMode="External"/><Relationship Id="rId1" Type="http://schemas.openxmlformats.org/officeDocument/2006/relationships/slideLayout" Target="../slideLayouts/slideLayout2.xml"/><Relationship Id="rId4" Type="http://schemas.openxmlformats.org/officeDocument/2006/relationships/hyperlink" Target="http://dx.doi.org/10.1145/2949550.2949584" TargetMode="External"/></Relationships>
</file>

<file path=ppt/slides/_rels/slide6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49.xml"/></Relationships>
</file>

<file path=ppt/slides/_rels/slide8.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381000" y="668274"/>
            <a:ext cx="8382000" cy="2362200"/>
          </a:xfrm>
        </p:spPr>
        <p:txBody>
          <a:bodyPr/>
          <a:lstStyle/>
          <a:p>
            <a:pPr eaLnBrk="1" hangingPunct="1">
              <a:lnSpc>
                <a:spcPct val="80000"/>
              </a:lnSpc>
              <a:defRPr/>
            </a:pPr>
            <a:r>
              <a:rPr lang="en-US" sz="3500" dirty="0">
                <a:effectLst>
                  <a:outerShdw blurRad="38100" dist="38100" dir="2700000" algn="tl">
                    <a:srgbClr val="C0C0C0"/>
                  </a:outerShdw>
                </a:effectLst>
                <a:latin typeface="Arial Black" pitchFamily="34" charset="0"/>
              </a:rPr>
              <a:t>Virtual Residency</a:t>
            </a:r>
            <a:br>
              <a:rPr lang="en-US" sz="3500" dirty="0">
                <a:effectLst>
                  <a:outerShdw blurRad="38100" dist="38100" dir="2700000" algn="tl">
                    <a:srgbClr val="C0C0C0"/>
                  </a:outerShdw>
                </a:effectLst>
                <a:latin typeface="Arial Black" pitchFamily="34" charset="0"/>
              </a:rPr>
            </a:br>
            <a:r>
              <a:rPr lang="en-US" sz="3500" dirty="0">
                <a:effectLst>
                  <a:outerShdw blurRad="38100" dist="38100" dir="2700000" algn="tl">
                    <a:srgbClr val="C0C0C0"/>
                  </a:outerShdw>
                </a:effectLst>
                <a:latin typeface="Arial Black" pitchFamily="34" charset="0"/>
              </a:rPr>
              <a:t>Intermediate/Advanced Workshop: Overview</a:t>
            </a: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a:t>Henry Neeman, University of Oklahoma</a:t>
            </a:r>
          </a:p>
          <a:p>
            <a:pPr eaLnBrk="1" hangingPunct="1">
              <a:lnSpc>
                <a:spcPct val="90000"/>
              </a:lnSpc>
              <a:spcBef>
                <a:spcPts val="0"/>
              </a:spcBef>
            </a:pPr>
            <a:r>
              <a:rPr lang="en-US" sz="1800" b="1" dirty="0"/>
              <a:t>Director, OU Supercomputing Center for Education &amp; Research (OSCER)</a:t>
            </a:r>
          </a:p>
          <a:p>
            <a:pPr eaLnBrk="1" hangingPunct="1">
              <a:lnSpc>
                <a:spcPct val="90000"/>
              </a:lnSpc>
              <a:spcBef>
                <a:spcPts val="0"/>
              </a:spcBef>
            </a:pPr>
            <a:r>
              <a:rPr lang="en-US" sz="1800" b="1" dirty="0"/>
              <a:t>Associate Professor, </a:t>
            </a:r>
            <a:r>
              <a:rPr lang="en-US" sz="1800" b="1" dirty="0" err="1"/>
              <a:t>Gallogly</a:t>
            </a:r>
            <a:r>
              <a:rPr lang="en-US" sz="1800" b="1" dirty="0"/>
              <a:t> College of Engineering</a:t>
            </a:r>
          </a:p>
          <a:p>
            <a:pPr eaLnBrk="1" hangingPunct="1">
              <a:lnSpc>
                <a:spcPct val="90000"/>
              </a:lnSpc>
              <a:spcBef>
                <a:spcPts val="0"/>
              </a:spcBef>
            </a:pPr>
            <a:r>
              <a:rPr lang="en-US" sz="1800" b="1" dirty="0"/>
              <a:t>Adjunct Associate Professor, School of Computer Science</a:t>
            </a:r>
          </a:p>
          <a:p>
            <a:pPr eaLnBrk="1" hangingPunct="1">
              <a:lnSpc>
                <a:spcPct val="90000"/>
              </a:lnSpc>
              <a:spcBef>
                <a:spcPts val="0"/>
              </a:spcBef>
            </a:pPr>
            <a:r>
              <a:rPr lang="en-US" sz="1800" b="1" dirty="0"/>
              <a:t>XSEDE Campus Engagement Joint Co-Manager</a:t>
            </a:r>
          </a:p>
          <a:p>
            <a:pPr eaLnBrk="1" hangingPunct="1">
              <a:lnSpc>
                <a:spcPct val="90000"/>
              </a:lnSpc>
              <a:spcBef>
                <a:spcPts val="0"/>
              </a:spcBef>
            </a:pPr>
            <a:r>
              <a:rPr lang="en-US" sz="1400" b="1" dirty="0"/>
              <a:t>Virtual Residency Intermediate/Advanced Workshop 2020</a:t>
            </a:r>
          </a:p>
          <a:p>
            <a:pPr eaLnBrk="1" hangingPunct="1">
              <a:spcBef>
                <a:spcPts val="0"/>
              </a:spcBef>
            </a:pPr>
            <a:r>
              <a:rPr lang="en-US" sz="1400" b="1" dirty="0"/>
              <a:t>Monday June 1 2020</a:t>
            </a:r>
          </a:p>
        </p:txBody>
      </p:sp>
      <p:pic>
        <p:nvPicPr>
          <p:cNvPr id="11274" name="Picture 7" descr="oscer_logo_crimson_20060918"/>
          <p:cNvPicPr>
            <a:picLocks noChangeAspect="1" noChangeArrowheads="1"/>
          </p:cNvPicPr>
          <p:nvPr/>
        </p:nvPicPr>
        <p:blipFill>
          <a:blip r:embed="rId5" cstate="print"/>
          <a:srcRect/>
          <a:stretch>
            <a:fillRect/>
          </a:stretch>
        </p:blipFill>
        <p:spPr bwMode="auto">
          <a:xfrm>
            <a:off x="1785237" y="5336640"/>
            <a:ext cx="1483086" cy="1066800"/>
          </a:xfrm>
          <a:prstGeom prst="rect">
            <a:avLst/>
          </a:prstGeom>
          <a:noFill/>
          <a:ln w="9525">
            <a:noFill/>
            <a:miter lim="800000"/>
            <a:headEnd/>
            <a:tailEnd/>
          </a:ln>
        </p:spPr>
      </p:pic>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3" name="Picture 2" descr="Image result for xsede campus champions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3308" y="5131569"/>
            <a:ext cx="1000376" cy="1362897"/>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FAEE8EB5-E772-415F-87B2-C23DA5E5DCD3}"/>
              </a:ext>
            </a:extLst>
          </p:cNvPr>
          <p:cNvGrpSpPr/>
          <p:nvPr/>
        </p:nvGrpSpPr>
        <p:grpSpPr>
          <a:xfrm>
            <a:off x="3662934" y="454560"/>
            <a:ext cx="1818132" cy="1063491"/>
            <a:chOff x="3662934" y="689786"/>
            <a:chExt cx="1818132" cy="1063491"/>
          </a:xfrm>
        </p:grpSpPr>
        <p:pic>
          <p:nvPicPr>
            <p:cNvPr id="12" name="Picture 11">
              <a:extLst>
                <a:ext uri="{FF2B5EF4-FFF2-40B4-BE49-F238E27FC236}">
                  <a16:creationId xmlns:a16="http://schemas.microsoft.com/office/drawing/2014/main" id="{5F0B85E2-9119-4FED-9AAF-78A7CD27AB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3" name="Rectangle 12">
              <a:extLst>
                <a:ext uri="{FF2B5EF4-FFF2-40B4-BE49-F238E27FC236}">
                  <a16:creationId xmlns:a16="http://schemas.microsoft.com/office/drawing/2014/main" id="{E2EA9F6C-BCC1-4805-B510-9A497F6BB663}"/>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pic>
        <p:nvPicPr>
          <p:cNvPr id="14" name="Picture 13">
            <a:extLst>
              <a:ext uri="{FF2B5EF4-FFF2-40B4-BE49-F238E27FC236}">
                <a16:creationId xmlns:a16="http://schemas.microsoft.com/office/drawing/2014/main" id="{39059490-4BBB-47F3-8056-4021DB60EE8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52800" y="5580671"/>
            <a:ext cx="3203927" cy="546582"/>
          </a:xfrm>
          <a:prstGeom prst="rect">
            <a:avLst/>
          </a:prstGeom>
        </p:spPr>
      </p:pic>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Only You …</a:t>
            </a:r>
          </a:p>
        </p:txBody>
      </p:sp>
      <p:sp>
        <p:nvSpPr>
          <p:cNvPr id="3" name="Content Placeholder 2"/>
          <p:cNvSpPr>
            <a:spLocks noGrp="1"/>
          </p:cNvSpPr>
          <p:nvPr>
            <p:ph idx="1"/>
          </p:nvPr>
        </p:nvSpPr>
        <p:spPr>
          <a:xfrm>
            <a:off x="304800" y="1295400"/>
            <a:ext cx="8610600" cy="4648200"/>
          </a:xfrm>
        </p:spPr>
        <p:txBody>
          <a:bodyPr/>
          <a:lstStyle/>
          <a:p>
            <a:endParaRPr lang="en-US" dirty="0"/>
          </a:p>
          <a:p>
            <a:endParaRPr lang="en-US" dirty="0"/>
          </a:p>
          <a:p>
            <a:endParaRPr lang="en-US" dirty="0"/>
          </a:p>
          <a:p>
            <a:endParaRPr lang="en-US" dirty="0"/>
          </a:p>
          <a:p>
            <a:endParaRPr lang="en-US" dirty="0"/>
          </a:p>
          <a:p>
            <a:endParaRPr lang="en-US" dirty="0"/>
          </a:p>
          <a:p>
            <a:r>
              <a:rPr lang="en-US" dirty="0"/>
              <a:t>… can make the Virtual Residency a success.</a:t>
            </a:r>
          </a:p>
          <a:p>
            <a:pPr lvl="1"/>
            <a:r>
              <a:rPr lang="en-US" dirty="0"/>
              <a:t>Ask questions – the only dumb questions are the ones you don’t ask.</a:t>
            </a:r>
          </a:p>
          <a:p>
            <a:pPr lvl="1"/>
            <a:r>
              <a:rPr lang="en-US" dirty="0"/>
              <a:t>Volunteer your ideas and experiences.</a:t>
            </a:r>
          </a:p>
          <a:p>
            <a:pPr lvl="1"/>
            <a:r>
              <a:rPr lang="en-US" dirty="0"/>
              <a:t>Ultimately, it’s you who will have to be in charge, not us.</a:t>
            </a:r>
          </a:p>
          <a:p>
            <a:pPr marL="0" indent="0">
              <a:buNone/>
            </a:pPr>
            <a:r>
              <a:rPr lang="en-US" sz="1800" dirty="0">
                <a:hlinkClick r:id="rId3"/>
              </a:rPr>
              <a:t>http://www.oscer.ou.edu/virtualresidency2020/</a:t>
            </a:r>
            <a:r>
              <a:rPr lang="en-US" sz="1800" dirty="0"/>
              <a:t>         </a:t>
            </a:r>
            <a:r>
              <a:rPr lang="en-US" sz="1800" dirty="0">
                <a:hlinkClick r:id="rId4"/>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a:t>
            </a:fld>
            <a:endParaRPr lang="en-US"/>
          </a:p>
        </p:txBody>
      </p:sp>
      <p:pic>
        <p:nvPicPr>
          <p:cNvPr id="3074" name="Picture 2" descr="Smokey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203" y="1371600"/>
            <a:ext cx="1697593" cy="249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06319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dirty="0"/>
              <a:t>This Is So New, We Don’t Know How to Teach It</a:t>
            </a:r>
          </a:p>
        </p:txBody>
      </p:sp>
      <p:sp>
        <p:nvSpPr>
          <p:cNvPr id="3" name="Content Placeholder 2"/>
          <p:cNvSpPr>
            <a:spLocks noGrp="1"/>
          </p:cNvSpPr>
          <p:nvPr>
            <p:ph idx="1"/>
          </p:nvPr>
        </p:nvSpPr>
        <p:spPr>
          <a:xfrm>
            <a:off x="304800" y="1339056"/>
            <a:ext cx="8478838" cy="4648200"/>
          </a:xfrm>
        </p:spPr>
        <p:txBody>
          <a:bodyPr/>
          <a:lstStyle/>
          <a:p>
            <a:r>
              <a:rPr lang="en-US" dirty="0"/>
              <a:t>For the Introductory workshops (2015-17, 2019),                     we were able to find speakers for most of the topics we covered.</a:t>
            </a:r>
          </a:p>
          <a:p>
            <a:r>
              <a:rPr lang="en-US" dirty="0"/>
              <a:t>For this combined Intermediate/Advanced workshop,            very few of the topics are issues that any of us know enough about to be able to teach to others at the Intermediate or Advanced level.</a:t>
            </a:r>
          </a:p>
          <a:p>
            <a:r>
              <a:rPr lang="en-US" dirty="0"/>
              <a:t>So, most of the Intermediate and Advanced sessions are panels –               we’ll learn from each other!</a:t>
            </a:r>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http://www.oscer.ou.edu/virtualresidency2020/</a:t>
            </a:r>
            <a:r>
              <a:rPr lang="en-US" sz="1800" dirty="0"/>
              <a:t>         </a:t>
            </a:r>
            <a:r>
              <a:rPr lang="en-US" sz="1800" dirty="0">
                <a:hlinkClick r:id="rId4"/>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1418938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a:solidFill>
                  <a:schemeClr val="tx1"/>
                </a:solidFill>
                <a:latin typeface="Arial Black" panose="020B0A04020102020204" pitchFamily="34" charset="0"/>
              </a:rPr>
              <a:t>Research Computing Facilitators</a:t>
            </a:r>
          </a:p>
        </p:txBody>
      </p:sp>
    </p:spTree>
    <p:extLst>
      <p:ext uri="{BB962C8B-B14F-4D97-AF65-F5344CB8AC3E}">
        <p14:creationId xmlns:p14="http://schemas.microsoft.com/office/powerpoint/2010/main" val="76540617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a:t>What is a Research Computing Facilitator?</a:t>
            </a:r>
          </a:p>
        </p:txBody>
      </p:sp>
      <p:sp>
        <p:nvSpPr>
          <p:cNvPr id="3" name="Content Placeholder 2"/>
          <p:cNvSpPr>
            <a:spLocks noGrp="1"/>
          </p:cNvSpPr>
          <p:nvPr>
            <p:ph idx="1"/>
          </p:nvPr>
        </p:nvSpPr>
        <p:spPr>
          <a:xfrm>
            <a:off x="304800" y="1176007"/>
            <a:ext cx="8478838" cy="4648200"/>
          </a:xfrm>
        </p:spPr>
        <p:txBody>
          <a:bodyPr/>
          <a:lstStyle/>
          <a:p>
            <a:pPr>
              <a:spcBef>
                <a:spcPts val="0"/>
              </a:spcBef>
            </a:pPr>
            <a:r>
              <a:rPr lang="en-US" dirty="0"/>
              <a:t>“Advanced Cyberinfrastructure Research &amp; Education Facilitator” (ACI-REF – term coined by </a:t>
            </a:r>
            <a:r>
              <a:rPr lang="en-US" dirty="0" err="1"/>
              <a:t>Miron</a:t>
            </a:r>
            <a:r>
              <a:rPr lang="en-US" dirty="0"/>
              <a:t> </a:t>
            </a:r>
            <a:r>
              <a:rPr lang="en-US" dirty="0" err="1"/>
              <a:t>Livny</a:t>
            </a:r>
            <a:r>
              <a:rPr lang="en-US" dirty="0"/>
              <a:t>)</a:t>
            </a:r>
          </a:p>
          <a:p>
            <a:pPr>
              <a:spcBef>
                <a:spcPts val="0"/>
              </a:spcBef>
            </a:pPr>
            <a:r>
              <a:rPr lang="en-US" dirty="0"/>
              <a:t>Work with users – researchers and educators – to help them improve their research and/or education productivity and aspirations via advanced Cyberinfrastructure (CI).</a:t>
            </a:r>
          </a:p>
          <a:p>
            <a:pPr>
              <a:spcBef>
                <a:spcPts val="0"/>
              </a:spcBef>
            </a:pPr>
            <a:r>
              <a:rPr lang="en-US" dirty="0"/>
              <a:t>Typically, one or a few CI Facilitators have responsibility for        an entire institution, or even multiple institutions.</a:t>
            </a:r>
          </a:p>
          <a:p>
            <a:pPr>
              <a:spcBef>
                <a:spcPts val="0"/>
              </a:spcBef>
            </a:pPr>
            <a:r>
              <a:rPr lang="en-US" dirty="0"/>
              <a:t>At some institutions, CI Facilitation is part time; at others,        it’s full time. Some Research Computing Facilitators are:</a:t>
            </a:r>
          </a:p>
          <a:p>
            <a:pPr lvl="1">
              <a:spcBef>
                <a:spcPts val="0"/>
              </a:spcBef>
            </a:pPr>
            <a:r>
              <a:rPr lang="en-US" dirty="0"/>
              <a:t>faculty or former faculty;</a:t>
            </a:r>
          </a:p>
          <a:p>
            <a:pPr lvl="1">
              <a:spcBef>
                <a:spcPts val="0"/>
              </a:spcBef>
            </a:pPr>
            <a:r>
              <a:rPr lang="en-US" dirty="0"/>
              <a:t>postdocs or former postdocs;</a:t>
            </a:r>
          </a:p>
          <a:p>
            <a:pPr lvl="1">
              <a:spcBef>
                <a:spcPts val="0"/>
              </a:spcBef>
            </a:pPr>
            <a:r>
              <a:rPr lang="en-US" dirty="0"/>
              <a:t>research staff or former research staff;</a:t>
            </a:r>
          </a:p>
          <a:p>
            <a:pPr lvl="1">
              <a:spcBef>
                <a:spcPts val="0"/>
              </a:spcBef>
            </a:pPr>
            <a:r>
              <a:rPr lang="en-US" dirty="0"/>
              <a:t>IT professionals, including from Enterprise IT;</a:t>
            </a:r>
          </a:p>
          <a:p>
            <a:pPr lvl="1">
              <a:spcBef>
                <a:spcPts val="0"/>
              </a:spcBef>
            </a:pPr>
            <a:r>
              <a:rPr lang="en-US" dirty="0"/>
              <a:t>graduate or undergraduate students.</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dirty="0"/>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15790175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ciref.org/wp-content/uploads/2014/04/ma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287561"/>
            <a:ext cx="4648200" cy="30545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A Little Background</a:t>
            </a:r>
          </a:p>
        </p:txBody>
      </p:sp>
      <p:sp>
        <p:nvSpPr>
          <p:cNvPr id="3" name="Content Placeholder 2"/>
          <p:cNvSpPr>
            <a:spLocks noGrp="1"/>
          </p:cNvSpPr>
          <p:nvPr>
            <p:ph idx="1"/>
          </p:nvPr>
        </p:nvSpPr>
        <p:spPr/>
        <p:txBody>
          <a:bodyPr/>
          <a:lstStyle/>
          <a:p>
            <a:r>
              <a:rPr lang="en-US" dirty="0"/>
              <a:t>In 2013, a team of 13 institutions led by Clemson U submitted an 8-figure proposal on this issue, to provide multiple ACI-REFs at each institution over a 4 year period.</a:t>
            </a:r>
          </a:p>
          <a:p>
            <a:endParaRPr lang="en-US" dirty="0"/>
          </a:p>
          <a:p>
            <a:endParaRPr lang="en-US" dirty="0"/>
          </a:p>
          <a:p>
            <a:endParaRPr lang="en-US" dirty="0"/>
          </a:p>
          <a:p>
            <a:endParaRPr lang="en-US" dirty="0"/>
          </a:p>
          <a:p>
            <a:endParaRPr lang="en-US" dirty="0"/>
          </a:p>
          <a:p>
            <a:endParaRPr lang="en-US" dirty="0"/>
          </a:p>
          <a:p>
            <a:r>
              <a:rPr lang="en-US" dirty="0"/>
              <a:t>The proposal also included funding for                    advanced networking.</a:t>
            </a:r>
          </a:p>
          <a:p>
            <a:endParaRPr lang="en-US"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14</a:t>
            </a:fld>
            <a:endParaRPr lang="en-US"/>
          </a:p>
        </p:txBody>
      </p:sp>
      <p:sp>
        <p:nvSpPr>
          <p:cNvPr id="7" name="TextBox 6"/>
          <p:cNvSpPr txBox="1"/>
          <p:nvPr/>
        </p:nvSpPr>
        <p:spPr>
          <a:xfrm>
            <a:off x="5650520" y="4162864"/>
            <a:ext cx="2667000" cy="215444"/>
          </a:xfrm>
          <a:prstGeom prst="rect">
            <a:avLst/>
          </a:prstGeom>
          <a:noFill/>
        </p:spPr>
        <p:txBody>
          <a:bodyPr wrap="square" rtlCol="0">
            <a:spAutoFit/>
          </a:bodyPr>
          <a:lstStyle/>
          <a:p>
            <a:r>
              <a:rPr lang="en-US" sz="800" dirty="0">
                <a:hlinkClick r:id="rId4"/>
              </a:rPr>
              <a:t>http://www.aciref.org/wp-content/uploads/2014/04/map.png</a:t>
            </a:r>
            <a:endParaRPr lang="en-US" sz="800" dirty="0"/>
          </a:p>
        </p:txBody>
      </p:sp>
    </p:spTree>
    <p:extLst>
      <p:ext uri="{BB962C8B-B14F-4D97-AF65-F5344CB8AC3E}">
        <p14:creationId xmlns:p14="http://schemas.microsoft.com/office/powerpoint/2010/main" val="42901227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OU’s Piece</a:t>
            </a:r>
          </a:p>
        </p:txBody>
      </p:sp>
      <p:sp>
        <p:nvSpPr>
          <p:cNvPr id="3" name="Content Placeholder 2"/>
          <p:cNvSpPr>
            <a:spLocks noGrp="1"/>
          </p:cNvSpPr>
          <p:nvPr>
            <p:ph idx="1"/>
          </p:nvPr>
        </p:nvSpPr>
        <p:spPr>
          <a:xfrm>
            <a:off x="304800" y="1371600"/>
            <a:ext cx="8478838" cy="4648200"/>
          </a:xfrm>
        </p:spPr>
        <p:txBody>
          <a:bodyPr/>
          <a:lstStyle/>
          <a:p>
            <a:pPr marL="0" indent="0">
              <a:buNone/>
            </a:pPr>
            <a:r>
              <a:rPr lang="en-US" dirty="0"/>
              <a:t>OU’s piece included some extra components:</a:t>
            </a:r>
          </a:p>
          <a:p>
            <a:r>
              <a:rPr lang="en-US" dirty="0"/>
              <a:t>A Virtual Residency to teach how to be a Research Computing Facilitator – </a:t>
            </a:r>
            <a:r>
              <a:rPr lang="en-US" b="1" u="sng" dirty="0"/>
              <a:t>THIS</a:t>
            </a:r>
            <a:r>
              <a:rPr lang="en-US" dirty="0"/>
              <a:t>!</a:t>
            </a:r>
          </a:p>
          <a:p>
            <a:r>
              <a:rPr lang="en-US" dirty="0"/>
              <a:t>A component about EPSCoR jurisdictions, shared with            HI, SC and UT (note that UT has now graduated from EPSCoR):</a:t>
            </a:r>
          </a:p>
          <a:p>
            <a:pPr lvl="1"/>
            <a:r>
              <a:rPr lang="en-US" dirty="0"/>
              <a:t>EPSCoR: Established (formerly Experimental) Program for the Stimulation of Competitive Research: a federal program to promote and increase STEM research in states that get less than 0.75% of federal research funding.</a:t>
            </a:r>
          </a:p>
          <a:p>
            <a:pPr lvl="2"/>
            <a:r>
              <a:rPr lang="en-US" dirty="0"/>
              <a:t>NSF, </a:t>
            </a:r>
            <a:r>
              <a:rPr lang="en-US" dirty="0" err="1"/>
              <a:t>Dept</a:t>
            </a:r>
            <a:r>
              <a:rPr lang="en-US" dirty="0"/>
              <a:t> of Energy, </a:t>
            </a:r>
            <a:r>
              <a:rPr lang="en-US" dirty="0" err="1"/>
              <a:t>Dept</a:t>
            </a:r>
            <a:r>
              <a:rPr lang="en-US" dirty="0"/>
              <a:t> of Defense, NASA</a:t>
            </a:r>
          </a:p>
          <a:p>
            <a:pPr lvl="2"/>
            <a:r>
              <a:rPr lang="en-US" dirty="0"/>
              <a:t>NIH (known as INBRE)</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15</a:t>
            </a:fld>
            <a:endParaRPr lang="en-US"/>
          </a:p>
        </p:txBody>
      </p:sp>
    </p:spTree>
    <p:extLst>
      <p:ext uri="{BB962C8B-B14F-4D97-AF65-F5344CB8AC3E}">
        <p14:creationId xmlns:p14="http://schemas.microsoft.com/office/powerpoint/2010/main" val="2878350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Ah, if only ….</a:t>
            </a:r>
          </a:p>
        </p:txBody>
      </p:sp>
      <p:sp>
        <p:nvSpPr>
          <p:cNvPr id="3" name="Content Placeholder 2"/>
          <p:cNvSpPr>
            <a:spLocks noGrp="1"/>
          </p:cNvSpPr>
          <p:nvPr>
            <p:ph sz="half" idx="1"/>
          </p:nvPr>
        </p:nvSpPr>
        <p:spPr/>
        <p:txBody>
          <a:bodyPr/>
          <a:lstStyle/>
          <a:p>
            <a:r>
              <a:rPr lang="en-US" dirty="0"/>
              <a:t> </a:t>
            </a:r>
          </a:p>
          <a:p>
            <a:endParaRPr lang="en-US" dirty="0"/>
          </a:p>
          <a:p>
            <a:endParaRPr lang="en-US" sz="2400" dirty="0"/>
          </a:p>
          <a:p>
            <a:r>
              <a:rPr lang="en-US" sz="2400" dirty="0"/>
              <a:t>“Phase 1:”</a:t>
            </a:r>
          </a:p>
          <a:p>
            <a:pPr lvl="1">
              <a:spcBef>
                <a:spcPts val="0"/>
              </a:spcBef>
            </a:pPr>
            <a:r>
              <a:rPr lang="en-US" sz="2000" dirty="0"/>
              <a:t>Clemson U</a:t>
            </a:r>
          </a:p>
          <a:p>
            <a:pPr lvl="1">
              <a:spcBef>
                <a:spcPts val="0"/>
              </a:spcBef>
            </a:pPr>
            <a:r>
              <a:rPr lang="en-US" sz="2000" dirty="0"/>
              <a:t>Harvard U</a:t>
            </a:r>
          </a:p>
          <a:p>
            <a:pPr lvl="1">
              <a:spcBef>
                <a:spcPts val="0"/>
              </a:spcBef>
            </a:pPr>
            <a:r>
              <a:rPr lang="en-US" sz="2000" dirty="0"/>
              <a:t>U Hawai’i</a:t>
            </a:r>
          </a:p>
          <a:p>
            <a:pPr lvl="1">
              <a:spcBef>
                <a:spcPts val="0"/>
              </a:spcBef>
            </a:pPr>
            <a:r>
              <a:rPr lang="en-US" sz="2000" dirty="0"/>
              <a:t>U Southern California</a:t>
            </a:r>
          </a:p>
          <a:p>
            <a:pPr lvl="1">
              <a:spcBef>
                <a:spcPts val="0"/>
              </a:spcBef>
            </a:pPr>
            <a:r>
              <a:rPr lang="en-US" sz="2000" dirty="0"/>
              <a:t>U Utah</a:t>
            </a:r>
          </a:p>
          <a:p>
            <a:pPr lvl="1">
              <a:spcBef>
                <a:spcPts val="0"/>
              </a:spcBef>
            </a:pPr>
            <a:r>
              <a:rPr lang="en-US" sz="2000" dirty="0"/>
              <a:t>U Wisconsin Madison</a:t>
            </a:r>
          </a:p>
          <a:p>
            <a:endParaRPr lang="en-US" dirty="0"/>
          </a:p>
        </p:txBody>
      </p:sp>
      <p:sp>
        <p:nvSpPr>
          <p:cNvPr id="4" name="Content Placeholder 3"/>
          <p:cNvSpPr>
            <a:spLocks noGrp="1"/>
          </p:cNvSpPr>
          <p:nvPr>
            <p:ph sz="half" idx="2"/>
          </p:nvPr>
        </p:nvSpPr>
        <p:spPr/>
        <p:txBody>
          <a:bodyPr/>
          <a:lstStyle/>
          <a:p>
            <a:endParaRPr lang="en-US" dirty="0"/>
          </a:p>
          <a:p>
            <a:endParaRPr lang="en-US" dirty="0"/>
          </a:p>
          <a:p>
            <a:endParaRPr lang="en-US" sz="2400" dirty="0"/>
          </a:p>
          <a:p>
            <a:r>
              <a:rPr lang="en-US" sz="2400" b="1" u="sng" dirty="0"/>
              <a:t>NOT</a:t>
            </a:r>
            <a:r>
              <a:rPr lang="en-US" sz="2400" dirty="0"/>
              <a:t> in “Phase 1:”</a:t>
            </a:r>
          </a:p>
          <a:p>
            <a:pPr lvl="1">
              <a:spcBef>
                <a:spcPts val="0"/>
              </a:spcBef>
            </a:pPr>
            <a:r>
              <a:rPr lang="en-US" sz="2000" dirty="0"/>
              <a:t>Arizona State U</a:t>
            </a:r>
          </a:p>
          <a:p>
            <a:pPr lvl="1">
              <a:spcBef>
                <a:spcPts val="0"/>
              </a:spcBef>
            </a:pPr>
            <a:r>
              <a:rPr lang="en-US" sz="2000" dirty="0"/>
              <a:t>Emory U</a:t>
            </a:r>
          </a:p>
          <a:p>
            <a:pPr lvl="1">
              <a:spcBef>
                <a:spcPts val="0"/>
              </a:spcBef>
            </a:pPr>
            <a:r>
              <a:rPr lang="en-US" sz="2000" dirty="0"/>
              <a:t>Ohio Supercomputer Center</a:t>
            </a:r>
          </a:p>
          <a:p>
            <a:pPr lvl="1">
              <a:spcBef>
                <a:spcPts val="0"/>
              </a:spcBef>
            </a:pPr>
            <a:r>
              <a:rPr lang="en-US" sz="2000" dirty="0"/>
              <a:t>Stanford U</a:t>
            </a:r>
          </a:p>
          <a:p>
            <a:pPr lvl="1">
              <a:spcBef>
                <a:spcPts val="0"/>
              </a:spcBef>
            </a:pPr>
            <a:r>
              <a:rPr lang="en-US" sz="2000" dirty="0"/>
              <a:t>Sunshine State Education &amp; Research Computing Alliance (SSERCA)</a:t>
            </a:r>
          </a:p>
          <a:p>
            <a:pPr lvl="1">
              <a:spcBef>
                <a:spcPts val="0"/>
              </a:spcBef>
            </a:pPr>
            <a:r>
              <a:rPr lang="en-US" sz="2000" b="1" dirty="0">
                <a:effectLst>
                  <a:outerShdw blurRad="38100" dist="38100" dir="2700000" algn="tl">
                    <a:srgbClr val="000000">
                      <a:alpha val="43137"/>
                    </a:srgbClr>
                  </a:outerShdw>
                </a:effectLst>
              </a:rPr>
              <a:t>U Oklahoma</a:t>
            </a:r>
          </a:p>
          <a:p>
            <a:pPr lvl="1">
              <a:spcBef>
                <a:spcPts val="0"/>
              </a:spcBef>
            </a:pPr>
            <a:r>
              <a:rPr lang="en-US" sz="2000" dirty="0"/>
              <a:t>U Washington</a:t>
            </a:r>
          </a:p>
        </p:txBody>
      </p:sp>
      <p:sp>
        <p:nvSpPr>
          <p:cNvPr id="5" name="Footer Placeholder 4"/>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6" name="Slide Number Placeholder 5"/>
          <p:cNvSpPr>
            <a:spLocks noGrp="1"/>
          </p:cNvSpPr>
          <p:nvPr>
            <p:ph type="sldNum" sz="quarter" idx="11"/>
          </p:nvPr>
        </p:nvSpPr>
        <p:spPr/>
        <p:txBody>
          <a:bodyPr/>
          <a:lstStyle/>
          <a:p>
            <a:pPr>
              <a:defRPr/>
            </a:pPr>
            <a:fld id="{DA04F282-5D9D-4EB2-A4AC-1849A209E5C3}" type="slidenum">
              <a:rPr lang="en-US" smtClean="0"/>
              <a:pPr>
                <a:defRPr/>
              </a:pPr>
              <a:t>16</a:t>
            </a:fld>
            <a:endParaRPr lang="en-US"/>
          </a:p>
        </p:txBody>
      </p:sp>
      <p:sp>
        <p:nvSpPr>
          <p:cNvPr id="7" name="TextBox 6"/>
          <p:cNvSpPr txBox="1"/>
          <p:nvPr/>
        </p:nvSpPr>
        <p:spPr>
          <a:xfrm>
            <a:off x="990600" y="1422400"/>
            <a:ext cx="7924800" cy="1200329"/>
          </a:xfrm>
          <a:prstGeom prst="rect">
            <a:avLst/>
          </a:prstGeom>
          <a:noFill/>
        </p:spPr>
        <p:txBody>
          <a:bodyPr wrap="square" rtlCol="0">
            <a:spAutoFit/>
          </a:bodyPr>
          <a:lstStyle/>
          <a:p>
            <a:pPr algn="l"/>
            <a:r>
              <a:rPr lang="en-US" sz="2400" dirty="0"/>
              <a:t>Unfortunately, the NSF wasn’t able to fully fund that proposal. The team ended up reducing down to 6 institutions for 2 years, and no advanced networking.</a:t>
            </a:r>
          </a:p>
        </p:txBody>
      </p:sp>
    </p:spTree>
    <p:extLst>
      <p:ext uri="{BB962C8B-B14F-4D97-AF65-F5344CB8AC3E}">
        <p14:creationId xmlns:p14="http://schemas.microsoft.com/office/powerpoint/2010/main" val="182622616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1187625"/>
            <a:ext cx="7772400" cy="3405981"/>
          </a:xfrm>
        </p:spPr>
        <p:txBody>
          <a:bodyPr>
            <a:normAutofit fontScale="92500" lnSpcReduction="10000"/>
          </a:bodyPr>
          <a:lstStyle/>
          <a:p>
            <a:pPr algn="ctr"/>
            <a:r>
              <a:rPr lang="en-US" sz="5000" dirty="0">
                <a:latin typeface="Arial Black" panose="020B0A04020102020204" pitchFamily="34" charset="0"/>
              </a:rPr>
              <a:t>National Science Foundation’s     Campus Cyberinfrastructure Programs</a:t>
            </a: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14865526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then …</a:t>
            </a:r>
          </a:p>
        </p:txBody>
      </p:sp>
      <p:sp>
        <p:nvSpPr>
          <p:cNvPr id="3" name="Content Placeholder 2"/>
          <p:cNvSpPr>
            <a:spLocks noGrp="1"/>
          </p:cNvSpPr>
          <p:nvPr>
            <p:ph idx="1"/>
          </p:nvPr>
        </p:nvSpPr>
        <p:spPr/>
        <p:txBody>
          <a:bodyPr/>
          <a:lstStyle/>
          <a:p>
            <a:r>
              <a:rPr lang="en-US" dirty="0"/>
              <a:t>In 2012-13, the NSF had a program called               “Campus Cyberinfrastructure - Networking Infrastructure &amp; Engineering” (CC-NIE).</a:t>
            </a:r>
          </a:p>
          <a:p>
            <a:pPr lvl="1"/>
            <a:r>
              <a:rPr lang="en-US" dirty="0"/>
              <a:t>Two subprograms: One for deploying networking equipment, one for innovative networking research.</a:t>
            </a:r>
          </a:p>
          <a:p>
            <a:pPr lvl="1"/>
            <a:r>
              <a:rPr lang="en-US" dirty="0"/>
              <a:t>OU, OSU, Oklahoma Innovation Institute, Langston U, </a:t>
            </a:r>
            <a:r>
              <a:rPr lang="en-US" dirty="0" err="1"/>
              <a:t>OneNet</a:t>
            </a:r>
            <a:r>
              <a:rPr lang="en-US" dirty="0"/>
              <a:t>: “</a:t>
            </a:r>
            <a:r>
              <a:rPr lang="en-US" dirty="0" err="1"/>
              <a:t>OneOklahoma</a:t>
            </a:r>
            <a:r>
              <a:rPr lang="en-US" dirty="0"/>
              <a:t> Friction Free Network”</a:t>
            </a:r>
          </a:p>
          <a:p>
            <a:r>
              <a:rPr lang="en-US" dirty="0"/>
              <a:t>In 2014, that was followed by “Campus Cyberinfrastructure - Infrastructure, Innovation &amp; Engineering” (CC*IIE).</a:t>
            </a:r>
          </a:p>
          <a:p>
            <a:pPr lvl="1"/>
            <a:r>
              <a:rPr lang="en-US" dirty="0"/>
              <a:t>Several new subprograms, including “Campus CI Engineer.”</a:t>
            </a:r>
          </a:p>
          <a:p>
            <a:r>
              <a:rPr lang="en-US" dirty="0"/>
              <a:t>Since then, the same program has had various names, but always starting with “Campus Cyberinfrastructure” (CC*).</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extLst>
      <p:ext uri="{BB962C8B-B14F-4D97-AF65-F5344CB8AC3E}">
        <p14:creationId xmlns:p14="http://schemas.microsoft.com/office/powerpoint/2010/main" val="10079962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t>
            </a:r>
          </a:p>
        </p:txBody>
      </p:sp>
      <p:sp>
        <p:nvSpPr>
          <p:cNvPr id="3" name="Content Placeholder 2"/>
          <p:cNvSpPr>
            <a:spLocks noGrp="1"/>
          </p:cNvSpPr>
          <p:nvPr>
            <p:ph idx="1"/>
          </p:nvPr>
        </p:nvSpPr>
        <p:spPr>
          <a:xfrm>
            <a:off x="228600" y="1180528"/>
            <a:ext cx="8763000" cy="4686872"/>
          </a:xfrm>
        </p:spPr>
        <p:txBody>
          <a:bodyPr/>
          <a:lstStyle/>
          <a:p>
            <a:pPr>
              <a:spcBef>
                <a:spcPts val="300"/>
              </a:spcBef>
            </a:pPr>
            <a:r>
              <a:rPr lang="en-US" dirty="0"/>
              <a:t>In 2014, OU submitted a Campus CI Engineer proposal:</a:t>
            </a:r>
          </a:p>
          <a:p>
            <a:pPr lvl="1">
              <a:spcBef>
                <a:spcPts val="300"/>
              </a:spcBef>
            </a:pPr>
            <a:r>
              <a:rPr lang="en-US" dirty="0"/>
              <a:t>“A Model for Advanced Cyberinfrastructure Research and Education Facilitators”</a:t>
            </a:r>
          </a:p>
          <a:p>
            <a:pPr lvl="1">
              <a:spcBef>
                <a:spcPts val="300"/>
              </a:spcBef>
            </a:pPr>
            <a:r>
              <a:rPr lang="en-US" dirty="0"/>
              <a:t>$400K</a:t>
            </a:r>
          </a:p>
          <a:p>
            <a:pPr lvl="1">
              <a:spcBef>
                <a:spcPts val="300"/>
              </a:spcBef>
            </a:pPr>
            <a:r>
              <a:rPr lang="en-US" dirty="0"/>
              <a:t>Highlighted the relationship between OU and the ACI-REF project.</a:t>
            </a:r>
          </a:p>
          <a:p>
            <a:pPr>
              <a:spcBef>
                <a:spcPts val="300"/>
              </a:spcBef>
            </a:pPr>
            <a:r>
              <a:rPr lang="en-US" dirty="0"/>
              <a:t>We put Clemson’s Phase 1 PI on our External Advisory Committee.</a:t>
            </a:r>
          </a:p>
          <a:p>
            <a:pPr>
              <a:spcBef>
                <a:spcPts val="300"/>
              </a:spcBef>
            </a:pPr>
            <a:r>
              <a:rPr lang="en-US" dirty="0"/>
              <a:t>OU was the only institution that was all of:</a:t>
            </a:r>
          </a:p>
          <a:p>
            <a:pPr lvl="1">
              <a:spcBef>
                <a:spcPts val="300"/>
              </a:spcBef>
            </a:pPr>
            <a:r>
              <a:rPr lang="en-US" dirty="0"/>
              <a:t>Former ACI-REF Phase 1 (so already involved)</a:t>
            </a:r>
          </a:p>
          <a:p>
            <a:pPr lvl="1">
              <a:spcBef>
                <a:spcPts val="300"/>
              </a:spcBef>
            </a:pPr>
            <a:r>
              <a:rPr lang="en-US" dirty="0" err="1"/>
              <a:t>EPSCoR</a:t>
            </a:r>
            <a:r>
              <a:rPr lang="en-US" dirty="0"/>
              <a:t> (and was to have co-led the ACI-REF </a:t>
            </a:r>
            <a:r>
              <a:rPr lang="en-US" dirty="0" err="1"/>
              <a:t>EPSCoR</a:t>
            </a:r>
            <a:r>
              <a:rPr lang="en-US" dirty="0"/>
              <a:t> thrust)</a:t>
            </a:r>
          </a:p>
          <a:p>
            <a:pPr lvl="1">
              <a:spcBef>
                <a:spcPts val="300"/>
              </a:spcBef>
            </a:pPr>
            <a:r>
              <a:rPr lang="en-US" dirty="0"/>
              <a:t>CC* equipment awardee (so needed a Campus CI Engineer already)</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19</a:t>
            </a:fld>
            <a:endParaRPr lang="en-US"/>
          </a:p>
        </p:txBody>
      </p:sp>
    </p:spTree>
    <p:extLst>
      <p:ext uri="{BB962C8B-B14F-4D97-AF65-F5344CB8AC3E}">
        <p14:creationId xmlns:p14="http://schemas.microsoft.com/office/powerpoint/2010/main" val="14917703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Workshop Webpage &amp; E-mail</a:t>
            </a:r>
          </a:p>
        </p:txBody>
      </p:sp>
      <p:sp>
        <p:nvSpPr>
          <p:cNvPr id="3" name="Content Placeholder 2"/>
          <p:cNvSpPr>
            <a:spLocks noGrp="1"/>
          </p:cNvSpPr>
          <p:nvPr>
            <p:ph idx="1"/>
          </p:nvPr>
        </p:nvSpPr>
        <p:spPr/>
        <p:txBody>
          <a:bodyPr/>
          <a:lstStyle/>
          <a:p>
            <a:r>
              <a:rPr lang="en-US" dirty="0"/>
              <a:t>Workshop webpage:</a:t>
            </a:r>
          </a:p>
          <a:p>
            <a:pPr marL="0" indent="0">
              <a:buNone/>
            </a:pPr>
            <a:r>
              <a:rPr lang="en-US" dirty="0">
                <a:hlinkClick r:id="rId3"/>
              </a:rPr>
              <a:t>http://www.oscer.ou.edu/virtualresidency2020/</a:t>
            </a:r>
            <a:endParaRPr lang="en-US" dirty="0"/>
          </a:p>
          <a:p>
            <a:pPr marL="0" indent="0">
              <a:buNone/>
            </a:pPr>
            <a:r>
              <a:rPr lang="en-US" dirty="0"/>
              <a:t>All materials will be posted here, including slides (if any), links to Google Docs for each session, and links to     streaming video recordings of the sessions (afterwards).</a:t>
            </a:r>
          </a:p>
          <a:p>
            <a:r>
              <a:rPr lang="en-US" dirty="0"/>
              <a:t>Workshop e-mail address:</a:t>
            </a:r>
          </a:p>
          <a:p>
            <a:pPr marL="0" indent="0">
              <a:buNone/>
            </a:pPr>
            <a:r>
              <a:rPr lang="en-US" dirty="0">
                <a:hlinkClick r:id="rId4"/>
              </a:rPr>
              <a:t>virtualresidency2020@gmail.com</a:t>
            </a:r>
            <a:endParaRPr lang="en-US" dirty="0"/>
          </a:p>
          <a:p>
            <a:pPr marL="0" indent="0">
              <a:buNone/>
            </a:pPr>
            <a:r>
              <a:rPr lang="en-US" dirty="0"/>
              <a:t>If you have questions, sending them to this e-mail address means that they’ll get auto-forwarded to Henry.</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a:t>
            </a:fld>
            <a:endParaRPr lang="en-US"/>
          </a:p>
        </p:txBody>
      </p:sp>
    </p:spTree>
    <p:extLst>
      <p:ext uri="{BB962C8B-B14F-4D97-AF65-F5344CB8AC3E}">
        <p14:creationId xmlns:p14="http://schemas.microsoft.com/office/powerpoint/2010/main" val="372848676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304800" y="1371600"/>
            <a:ext cx="8534400" cy="4648200"/>
          </a:xfrm>
        </p:spPr>
        <p:txBody>
          <a:bodyPr/>
          <a:lstStyle/>
          <a:p>
            <a:pPr lvl="0"/>
            <a:r>
              <a:rPr lang="en-US" sz="1850" u="sng" dirty="0"/>
              <a:t>Data-Intensive Research Facilitation</a:t>
            </a:r>
            <a:r>
              <a:rPr lang="en-US" sz="1850" dirty="0"/>
              <a:t>: Via Software Defined Networking (SDN) across OFFN, facilitate end-to-end management, by researchers, of high bandwidth/high performance data flows through a distributed hierarchy of open standards tools, providing researchers with a new layer of transparency into network transport at OU, among </a:t>
            </a:r>
            <a:r>
              <a:rPr lang="en-US" sz="1850" dirty="0" err="1"/>
              <a:t>OneOCII</a:t>
            </a:r>
            <a:r>
              <a:rPr lang="en-US" sz="1850" dirty="0"/>
              <a:t> institutions, and with ACI-REF members.</a:t>
            </a:r>
          </a:p>
          <a:p>
            <a:pPr lvl="0"/>
            <a:r>
              <a:rPr lang="en-US" sz="1850" u="sng" dirty="0"/>
              <a:t>Oklahoma ACI-REF project</a:t>
            </a:r>
            <a:r>
              <a:rPr lang="en-US" sz="1850" dirty="0"/>
              <a:t>: Lead and facilitate adoption of the ACI-REF approach across Oklahoma, leveraging extant and emerging capabilities within </a:t>
            </a:r>
            <a:r>
              <a:rPr lang="en-US" sz="1850" dirty="0" err="1"/>
              <a:t>OneOCII</a:t>
            </a:r>
            <a:r>
              <a:rPr lang="en-US" sz="1850" dirty="0"/>
              <a:t>.</a:t>
            </a:r>
          </a:p>
          <a:p>
            <a:pPr lvl="0"/>
            <a:r>
              <a:rPr lang="en-US" sz="1850" b="1" u="sng" dirty="0"/>
              <a:t>National training regime</a:t>
            </a:r>
            <a:r>
              <a:rPr lang="en-US" sz="1850" b="1" dirty="0"/>
              <a:t>: Provide a “virtual residency” program for      Campus CI Engineers and other ACI-REFs, open to not only CC*IIE awardees and ACI-REF members but any institution that needs.</a:t>
            </a:r>
          </a:p>
          <a:p>
            <a:pPr lvl="0"/>
            <a:r>
              <a:rPr lang="en-US" sz="1850" u="sng" dirty="0"/>
              <a:t>Research Experiences for Undergraduates (REU) Sites/Supplements</a:t>
            </a:r>
            <a:r>
              <a:rPr lang="en-US" sz="1850" dirty="0"/>
              <a:t>: Foster undergraduate research at OU via a culture of integrating REU sites and supplements into Science, Technology, Engineering &amp; Mathematics (STEM) research, including by all research themes on this proposed CC*IIE project.</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20</a:t>
            </a:fld>
            <a:endParaRPr lang="en-US"/>
          </a:p>
        </p:txBody>
      </p:sp>
    </p:spTree>
    <p:extLst>
      <p:ext uri="{BB962C8B-B14F-4D97-AF65-F5344CB8AC3E}">
        <p14:creationId xmlns:p14="http://schemas.microsoft.com/office/powerpoint/2010/main" val="15674279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a:t>
            </a:r>
          </a:p>
        </p:txBody>
      </p:sp>
      <p:sp>
        <p:nvSpPr>
          <p:cNvPr id="3" name="Content Placeholder 2"/>
          <p:cNvSpPr>
            <a:spLocks noGrp="1"/>
          </p:cNvSpPr>
          <p:nvPr>
            <p:ph idx="1"/>
          </p:nvPr>
        </p:nvSpPr>
        <p:spPr>
          <a:xfrm>
            <a:off x="609600" y="1262416"/>
            <a:ext cx="7924800" cy="4648200"/>
          </a:xfrm>
        </p:spPr>
        <p:txBody>
          <a:bodyPr/>
          <a:lstStyle/>
          <a:p>
            <a:pPr marL="0" indent="0">
              <a:buNone/>
            </a:pPr>
            <a:r>
              <a:rPr lang="en-US" dirty="0"/>
              <a:t>Reviewer comments</a:t>
            </a:r>
          </a:p>
          <a:p>
            <a:r>
              <a:rPr lang="en-US" dirty="0"/>
              <a:t>“This energetic, detailed and ambitious proposal from the University of Oklahoma deserves the highest priority for support. … There are no major weaknesses in the proposal and many strengths. …”</a:t>
            </a:r>
          </a:p>
          <a:p>
            <a:r>
              <a:rPr lang="en-US" dirty="0"/>
              <a:t>“The broader impacts are nicely defined in terms of … the idea of a residency program …. A </a:t>
            </a:r>
            <a:r>
              <a:rPr lang="en-US" b="1" u="sng" dirty="0"/>
              <a:t>residency program</a:t>
            </a:r>
            <a:r>
              <a:rPr lang="en-US" dirty="0"/>
              <a:t> and enhancement of undergraduate research are strong enhancements to the proposal. …”</a:t>
            </a:r>
          </a:p>
          <a:p>
            <a:r>
              <a:rPr lang="en-US" dirty="0"/>
              <a:t>“This is one of the better proposals regarding … additional outreach via the budgeted </a:t>
            </a:r>
            <a:r>
              <a:rPr lang="en-US" b="1" u="sng" dirty="0"/>
              <a:t>virtual residency program</a:t>
            </a:r>
            <a:r>
              <a:rPr lang="en-US" dirty="0"/>
              <a:t>. …”</a:t>
            </a:r>
          </a:p>
          <a:p>
            <a:pPr marL="0" indent="0">
              <a:buNone/>
            </a:pPr>
            <a:r>
              <a:rPr lang="en-US" dirty="0"/>
              <a:t>[Emphasis added.]</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21</a:t>
            </a:fld>
            <a:endParaRPr lang="en-US"/>
          </a:p>
        </p:txBody>
      </p:sp>
    </p:spTree>
    <p:extLst>
      <p:ext uri="{BB962C8B-B14F-4D97-AF65-F5344CB8AC3E}">
        <p14:creationId xmlns:p14="http://schemas.microsoft.com/office/powerpoint/2010/main" val="258699797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Success!</a:t>
            </a:r>
          </a:p>
        </p:txBody>
      </p:sp>
      <p:sp>
        <p:nvSpPr>
          <p:cNvPr id="3" name="Content Placeholder 2"/>
          <p:cNvSpPr>
            <a:spLocks noGrp="1"/>
          </p:cNvSpPr>
          <p:nvPr>
            <p:ph idx="1"/>
          </p:nvPr>
        </p:nvSpPr>
        <p:spPr>
          <a:xfrm>
            <a:off x="228600" y="1251019"/>
            <a:ext cx="8763000" cy="4648200"/>
          </a:xfrm>
        </p:spPr>
        <p:txBody>
          <a:bodyPr/>
          <a:lstStyle/>
          <a:p>
            <a:pPr marL="0" indent="0">
              <a:spcBef>
                <a:spcPts val="0"/>
              </a:spcBef>
              <a:buNone/>
            </a:pPr>
            <a:r>
              <a:rPr lang="en-US" dirty="0"/>
              <a:t>From a review from the Clemson-led Research Coordination Network grant that created the Campus Research Computing Consortium (</a:t>
            </a:r>
            <a:r>
              <a:rPr lang="en-US" dirty="0" err="1"/>
              <a:t>CaRCC</a:t>
            </a:r>
            <a:r>
              <a:rPr lang="en-US" dirty="0"/>
              <a:t>), regarding broader impacts:</a:t>
            </a:r>
          </a:p>
          <a:p>
            <a:pPr>
              <a:spcBef>
                <a:spcPts val="0"/>
              </a:spcBef>
            </a:pPr>
            <a:r>
              <a:rPr lang="en-US" dirty="0"/>
              <a:t>“The </a:t>
            </a:r>
            <a:r>
              <a:rPr lang="en-US" b="1" u="sng" dirty="0"/>
              <a:t>ACI-REF virtual residency</a:t>
            </a:r>
            <a:r>
              <a:rPr lang="en-US" dirty="0"/>
              <a:t> held at OU Supercomputing Center may be … notable … (the web site’s description of the workshop looked outstanding) – assuming it was available to         a broader community and not just the [Phase 1] awardees.”</a:t>
            </a:r>
          </a:p>
          <a:p>
            <a:pPr lvl="1">
              <a:spcBef>
                <a:spcPts val="0"/>
              </a:spcBef>
            </a:pPr>
            <a:r>
              <a:rPr lang="en-US" sz="1500" dirty="0"/>
              <a:t>2015:   49 of   50 participants (98%), from   37 of   38 institutions (97%),                                        were “not just the [Phase 1] awardees.”</a:t>
            </a:r>
          </a:p>
          <a:p>
            <a:pPr lvl="1">
              <a:spcBef>
                <a:spcPts val="0"/>
              </a:spcBef>
            </a:pPr>
            <a:r>
              <a:rPr lang="en-US" sz="1500" dirty="0"/>
              <a:t>2016:   90 of   99 participants (91%), from   60 of   66 institutions (91%),                                        were  “not just the [Phase 1] awardees.”</a:t>
            </a:r>
          </a:p>
          <a:p>
            <a:pPr lvl="1">
              <a:spcBef>
                <a:spcPts val="0"/>
              </a:spcBef>
            </a:pPr>
            <a:r>
              <a:rPr lang="en-US" sz="1500" dirty="0"/>
              <a:t>2017: 186 of 196 participants (95%), from 128 of 134 institutions (96%),                                        were “not just the [Phase 1] awardees.”</a:t>
            </a:r>
          </a:p>
          <a:p>
            <a:pPr lvl="1">
              <a:spcBef>
                <a:spcPts val="0"/>
              </a:spcBef>
            </a:pPr>
            <a:r>
              <a:rPr lang="en-US" sz="1500" dirty="0"/>
              <a:t>2018: 210 of 216 participants (97%), from 144 of 147 institutions (98%),                                        were “not just the [Phase 1] awardees.”</a:t>
            </a:r>
          </a:p>
          <a:p>
            <a:pPr lvl="1">
              <a:spcBef>
                <a:spcPts val="0"/>
              </a:spcBef>
            </a:pPr>
            <a:r>
              <a:rPr lang="en-US" sz="1500" dirty="0"/>
              <a:t>2019: 249 of 254 participants (98%), from 161 of 164 institutions (98%),                                                    were “not just the [Phase 1] awardees.”</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22</a:t>
            </a:fld>
            <a:endParaRPr lang="en-US"/>
          </a:p>
        </p:txBody>
      </p:sp>
    </p:spTree>
    <p:extLst>
      <p:ext uri="{BB962C8B-B14F-4D97-AF65-F5344CB8AC3E}">
        <p14:creationId xmlns:p14="http://schemas.microsoft.com/office/powerpoint/2010/main" val="261111821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828800"/>
            <a:ext cx="7772400" cy="3733800"/>
          </a:xfrm>
        </p:spPr>
        <p:txBody>
          <a:bodyPr>
            <a:noAutofit/>
          </a:bodyPr>
          <a:lstStyle/>
          <a:p>
            <a:r>
              <a:rPr lang="en-US" sz="5000" dirty="0">
                <a:latin typeface="Arial Black" panose="020B0A04020102020204" pitchFamily="34" charset="0"/>
              </a:rPr>
              <a:t>Enterprise IT</a:t>
            </a:r>
            <a:br>
              <a:rPr lang="en-US" sz="5000" dirty="0">
                <a:latin typeface="Arial Black" panose="020B0A04020102020204" pitchFamily="34" charset="0"/>
              </a:rPr>
            </a:br>
            <a:r>
              <a:rPr lang="en-US" sz="5000" dirty="0">
                <a:latin typeface="Arial Black" panose="020B0A04020102020204" pitchFamily="34" charset="0"/>
              </a:rPr>
              <a:t>vs</a:t>
            </a:r>
            <a:br>
              <a:rPr lang="en-US" sz="5000" dirty="0">
                <a:latin typeface="Arial Black" panose="020B0A04020102020204" pitchFamily="34" charset="0"/>
              </a:rPr>
            </a:br>
            <a:r>
              <a:rPr lang="en-US" sz="5000" dirty="0">
                <a:latin typeface="Arial Black" panose="020B0A04020102020204" pitchFamily="34" charset="0"/>
              </a:rPr>
              <a:t>Research Computing:</a:t>
            </a:r>
            <a:br>
              <a:rPr lang="en-US" sz="5000" dirty="0">
                <a:latin typeface="Arial Black" panose="020B0A04020102020204" pitchFamily="34" charset="0"/>
              </a:rPr>
            </a:br>
            <a:r>
              <a:rPr lang="en-US" sz="5000" dirty="0">
                <a:latin typeface="Arial Black" panose="020B0A04020102020204" pitchFamily="34" charset="0"/>
              </a:rPr>
              <a:t>Why Enterprise IT Approaches to Training Won’t Work</a:t>
            </a:r>
          </a:p>
        </p:txBody>
      </p:sp>
    </p:spTree>
    <p:extLst>
      <p:ext uri="{BB962C8B-B14F-4D97-AF65-F5344CB8AC3E}">
        <p14:creationId xmlns:p14="http://schemas.microsoft.com/office/powerpoint/2010/main" val="193625254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50" dirty="0"/>
              <a:t>Enterprise IT vs Research Computing</a:t>
            </a:r>
          </a:p>
        </p:txBody>
      </p:sp>
      <p:sp>
        <p:nvSpPr>
          <p:cNvPr id="3" name="Content Placeholder 2"/>
          <p:cNvSpPr>
            <a:spLocks noGrp="1"/>
          </p:cNvSpPr>
          <p:nvPr>
            <p:ph idx="1"/>
          </p:nvPr>
        </p:nvSpPr>
        <p:spPr>
          <a:xfrm>
            <a:off x="228600" y="1194177"/>
            <a:ext cx="8686800" cy="4648200"/>
          </a:xfrm>
        </p:spPr>
        <p:txBody>
          <a:bodyPr/>
          <a:lstStyle/>
          <a:p>
            <a:pPr marL="0" indent="0">
              <a:spcBef>
                <a:spcPts val="0"/>
              </a:spcBef>
              <a:buNone/>
            </a:pPr>
            <a:r>
              <a:rPr lang="en-US" b="1" u="sng" dirty="0"/>
              <a:t>Enterprise IT</a:t>
            </a:r>
            <a:r>
              <a:rPr lang="en-US" b="1" dirty="0"/>
              <a:t>: HARDENED</a:t>
            </a:r>
          </a:p>
          <a:p>
            <a:pPr>
              <a:spcBef>
                <a:spcPts val="0"/>
              </a:spcBef>
            </a:pPr>
            <a:r>
              <a:rPr lang="en-US" dirty="0"/>
              <a:t>Secure</a:t>
            </a:r>
          </a:p>
          <a:p>
            <a:pPr>
              <a:spcBef>
                <a:spcPts val="0"/>
              </a:spcBef>
            </a:pPr>
            <a:r>
              <a:rPr lang="en-US" dirty="0"/>
              <a:t>Established technology</a:t>
            </a:r>
          </a:p>
          <a:p>
            <a:pPr>
              <a:spcBef>
                <a:spcPts val="0"/>
              </a:spcBef>
            </a:pPr>
            <a:r>
              <a:rPr lang="en-US" dirty="0"/>
              <a:t>Best practices</a:t>
            </a:r>
          </a:p>
          <a:p>
            <a:pPr>
              <a:spcBef>
                <a:spcPts val="0"/>
              </a:spcBef>
            </a:pPr>
            <a:r>
              <a:rPr lang="en-US" b="1" u="sng" dirty="0"/>
              <a:t>5 nines</a:t>
            </a:r>
            <a:r>
              <a:rPr lang="en-US" dirty="0"/>
              <a:t>: 99.999% uptime = 5¼ </a:t>
            </a:r>
            <a:r>
              <a:rPr lang="en-US" b="1" u="sng" dirty="0"/>
              <a:t>minutes</a:t>
            </a:r>
            <a:r>
              <a:rPr lang="en-US" dirty="0"/>
              <a:t> of downtime per year</a:t>
            </a:r>
          </a:p>
          <a:p>
            <a:pPr marL="0" indent="0">
              <a:spcBef>
                <a:spcPts val="0"/>
              </a:spcBef>
              <a:buNone/>
            </a:pPr>
            <a:r>
              <a:rPr lang="en-US" b="1" u="sng" dirty="0"/>
              <a:t>Research Computing</a:t>
            </a:r>
            <a:r>
              <a:rPr lang="en-US" b="1" dirty="0"/>
              <a:t>: SQUISHY</a:t>
            </a:r>
          </a:p>
          <a:p>
            <a:pPr>
              <a:spcBef>
                <a:spcPts val="0"/>
              </a:spcBef>
            </a:pPr>
            <a:r>
              <a:rPr lang="en-US" dirty="0"/>
              <a:t>Fast and flexible (turn on a dime)</a:t>
            </a:r>
          </a:p>
          <a:p>
            <a:pPr>
              <a:spcBef>
                <a:spcPts val="0"/>
              </a:spcBef>
            </a:pPr>
            <a:r>
              <a:rPr lang="en-US" dirty="0"/>
              <a:t>Cutting edge technology (= broken)</a:t>
            </a:r>
          </a:p>
          <a:p>
            <a:pPr>
              <a:spcBef>
                <a:spcPts val="0"/>
              </a:spcBef>
            </a:pPr>
            <a:r>
              <a:rPr lang="en-US" dirty="0"/>
              <a:t>In some cases, no such thing as best practices</a:t>
            </a:r>
          </a:p>
          <a:p>
            <a:pPr>
              <a:spcBef>
                <a:spcPts val="0"/>
              </a:spcBef>
            </a:pPr>
            <a:r>
              <a:rPr lang="en-US" b="1" u="sng" dirty="0"/>
              <a:t>1½ nines</a:t>
            </a:r>
            <a:r>
              <a:rPr lang="en-US" dirty="0"/>
              <a:t>: 95% uptime = 18¼ </a:t>
            </a:r>
            <a:r>
              <a:rPr lang="en-US" b="1" u="sng" dirty="0"/>
              <a:t>days</a:t>
            </a:r>
            <a:r>
              <a:rPr lang="en-US" dirty="0"/>
              <a:t> of downtime per year</a:t>
            </a:r>
          </a:p>
          <a:p>
            <a:pPr lvl="1">
              <a:spcBef>
                <a:spcPts val="0"/>
              </a:spcBef>
            </a:pPr>
            <a:r>
              <a:rPr lang="en-US" dirty="0"/>
              <a:t>This is the NSF’s standard, from NSF solicitation 17-558 (Frontera):</a:t>
            </a:r>
          </a:p>
          <a:p>
            <a:pPr marL="457200" lvl="1" indent="0">
              <a:spcBef>
                <a:spcPts val="0"/>
              </a:spcBef>
              <a:buNone/>
            </a:pPr>
            <a:r>
              <a:rPr lang="en-US" sz="1950" dirty="0"/>
              <a:t>“… [$60M NSF-funded] production resources should be unavailable as a result of scheduled and unscheduled maintenance no more than 5% of the time.”</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24</a:t>
            </a:fld>
            <a:endParaRPr lang="en-US"/>
          </a:p>
        </p:txBody>
      </p:sp>
    </p:spTree>
    <p:extLst>
      <p:ext uri="{BB962C8B-B14F-4D97-AF65-F5344CB8AC3E}">
        <p14:creationId xmlns:p14="http://schemas.microsoft.com/office/powerpoint/2010/main" val="241019060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2479-3932-47AB-9EFF-B3345636271A}"/>
              </a:ext>
            </a:extLst>
          </p:cNvPr>
          <p:cNvSpPr>
            <a:spLocks noGrp="1"/>
          </p:cNvSpPr>
          <p:nvPr>
            <p:ph type="title"/>
          </p:nvPr>
        </p:nvSpPr>
        <p:spPr/>
        <p:txBody>
          <a:bodyPr/>
          <a:lstStyle/>
          <a:p>
            <a:r>
              <a:rPr lang="en-US" dirty="0"/>
              <a:t>Enterprise IT Example</a:t>
            </a:r>
          </a:p>
        </p:txBody>
      </p:sp>
      <p:sp>
        <p:nvSpPr>
          <p:cNvPr id="3" name="Content Placeholder 2">
            <a:extLst>
              <a:ext uri="{FF2B5EF4-FFF2-40B4-BE49-F238E27FC236}">
                <a16:creationId xmlns:a16="http://schemas.microsoft.com/office/drawing/2014/main" id="{BB77EC16-9F21-4AB4-9304-364399EA6495}"/>
              </a:ext>
            </a:extLst>
          </p:cNvPr>
          <p:cNvSpPr>
            <a:spLocks noGrp="1"/>
          </p:cNvSpPr>
          <p:nvPr>
            <p:ph idx="1"/>
          </p:nvPr>
        </p:nvSpPr>
        <p:spPr>
          <a:xfrm>
            <a:off x="381000" y="1371600"/>
            <a:ext cx="8153400" cy="4648200"/>
          </a:xfrm>
        </p:spPr>
        <p:txBody>
          <a:bodyPr/>
          <a:lstStyle/>
          <a:p>
            <a:r>
              <a:rPr lang="en-US" dirty="0"/>
              <a:t>On Aug 8 2016, Delta Air Lines experienced a power outage in their Atlanta data center that lasted 5 hours.</a:t>
            </a:r>
          </a:p>
          <a:p>
            <a:pPr lvl="1"/>
            <a:r>
              <a:rPr lang="en-US" dirty="0"/>
              <a:t>Cost: $150M ($1M for every 2 minutes of downtime)</a:t>
            </a:r>
          </a:p>
          <a:p>
            <a:pPr marL="0" indent="0">
              <a:buNone/>
            </a:pPr>
            <a:r>
              <a:rPr lang="en-US" sz="2000" dirty="0">
                <a:hlinkClick r:id="rId2"/>
              </a:rPr>
              <a:t>https://money.cnn.com/2016/09/07/technology/delta-computer-outage-cost/</a:t>
            </a:r>
            <a:endParaRPr lang="en-US" sz="2000" dirty="0"/>
          </a:p>
        </p:txBody>
      </p:sp>
      <p:sp>
        <p:nvSpPr>
          <p:cNvPr id="4" name="Footer Placeholder 3">
            <a:extLst>
              <a:ext uri="{FF2B5EF4-FFF2-40B4-BE49-F238E27FC236}">
                <a16:creationId xmlns:a16="http://schemas.microsoft.com/office/drawing/2014/main" id="{B1DBF85E-5346-4604-8576-9EBE49F1E07B}"/>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EA451306-0754-4FE2-A768-0D1A55649D86}"/>
              </a:ext>
            </a:extLst>
          </p:cNvPr>
          <p:cNvSpPr>
            <a:spLocks noGrp="1"/>
          </p:cNvSpPr>
          <p:nvPr>
            <p:ph type="sldNum" sz="quarter" idx="11"/>
          </p:nvPr>
        </p:nvSpPr>
        <p:spPr/>
        <p:txBody>
          <a:bodyPr/>
          <a:lstStyle/>
          <a:p>
            <a:pPr>
              <a:defRPr/>
            </a:pPr>
            <a:fld id="{DAFF6522-D39A-4EFB-9FD2-0F43165FD2EE}" type="slidenum">
              <a:rPr lang="en-US" smtClean="0"/>
              <a:pPr>
                <a:defRPr/>
              </a:pPr>
              <a:t>25</a:t>
            </a:fld>
            <a:endParaRPr lang="en-US"/>
          </a:p>
        </p:txBody>
      </p:sp>
    </p:spTree>
    <p:extLst>
      <p:ext uri="{BB962C8B-B14F-4D97-AF65-F5344CB8AC3E}">
        <p14:creationId xmlns:p14="http://schemas.microsoft.com/office/powerpoint/2010/main" val="314650896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Enterprise vs Research: Incentives</a:t>
            </a:r>
          </a:p>
        </p:txBody>
      </p:sp>
      <p:sp>
        <p:nvSpPr>
          <p:cNvPr id="3" name="Content Placeholder 2"/>
          <p:cNvSpPr>
            <a:spLocks noGrp="1"/>
          </p:cNvSpPr>
          <p:nvPr>
            <p:ph idx="1"/>
          </p:nvPr>
        </p:nvSpPr>
        <p:spPr>
          <a:xfrm>
            <a:off x="609600" y="1371600"/>
            <a:ext cx="8077200" cy="4648200"/>
          </a:xfrm>
        </p:spPr>
        <p:txBody>
          <a:bodyPr/>
          <a:lstStyle/>
          <a:p>
            <a:r>
              <a:rPr lang="en-US" dirty="0"/>
              <a:t>Suppose payday is tomorrow, and                                        the payroll system goes down tonight.</a:t>
            </a:r>
          </a:p>
          <a:p>
            <a:pPr lvl="1"/>
            <a:r>
              <a:rPr lang="en-US" dirty="0"/>
              <a:t>On payday, what happens to the Enterprise IT people           who are accountable for the outage?</a:t>
            </a:r>
          </a:p>
          <a:p>
            <a:pPr lvl="1"/>
            <a:r>
              <a:rPr lang="en-US" dirty="0"/>
              <a:t>Therefore, what must Enterprise IT people do                           to stay in business?</a:t>
            </a:r>
          </a:p>
          <a:p>
            <a:r>
              <a:rPr lang="en-US" dirty="0"/>
              <a:t>Suppose Research Computing isn’t on the cutting edge,     and so proposals from the institution are less competitive.</a:t>
            </a:r>
          </a:p>
          <a:p>
            <a:pPr lvl="1"/>
            <a:r>
              <a:rPr lang="en-US" dirty="0"/>
              <a:t>Eventually, what will happen to the Research Computing team?</a:t>
            </a:r>
          </a:p>
          <a:p>
            <a:pPr lvl="1"/>
            <a:r>
              <a:rPr lang="en-US" dirty="0"/>
              <a:t>Therefore, what must Research Computing people do              to stay in business?</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26</a:t>
            </a:fld>
            <a:endParaRPr lang="en-US"/>
          </a:p>
        </p:txBody>
      </p:sp>
    </p:spTree>
    <p:extLst>
      <p:ext uri="{BB962C8B-B14F-4D97-AF65-F5344CB8AC3E}">
        <p14:creationId xmlns:p14="http://schemas.microsoft.com/office/powerpoint/2010/main" val="39070824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Enterprise vs Research: How to Resolve?</a:t>
            </a:r>
          </a:p>
        </p:txBody>
      </p:sp>
      <p:sp>
        <p:nvSpPr>
          <p:cNvPr id="3" name="Content Placeholder 2"/>
          <p:cNvSpPr>
            <a:spLocks noGrp="1"/>
          </p:cNvSpPr>
          <p:nvPr>
            <p:ph idx="1"/>
          </p:nvPr>
        </p:nvSpPr>
        <p:spPr>
          <a:xfrm>
            <a:off x="152400" y="1194176"/>
            <a:ext cx="8631238" cy="4648200"/>
          </a:xfrm>
        </p:spPr>
        <p:txBody>
          <a:bodyPr/>
          <a:lstStyle/>
          <a:p>
            <a:r>
              <a:rPr lang="en-US" b="1" u="sng" dirty="0"/>
              <a:t>Research Computing can afford to make mistakes</a:t>
            </a:r>
            <a:r>
              <a:rPr lang="en-US" dirty="0"/>
              <a:t>:                  A system that’s mostly up but crashes occasionally is fine.</a:t>
            </a:r>
          </a:p>
          <a:p>
            <a:pPr lvl="1"/>
            <a:r>
              <a:rPr lang="en-US" dirty="0"/>
              <a:t>1 24-hour day of HPC downtime = 10-100 lost grad student days</a:t>
            </a:r>
          </a:p>
          <a:p>
            <a:pPr lvl="2"/>
            <a:r>
              <a:rPr lang="en-US" dirty="0"/>
              <a:t>1 grad student = ~$59K/</a:t>
            </a:r>
            <a:r>
              <a:rPr lang="en-US" dirty="0" err="1"/>
              <a:t>yr</a:t>
            </a:r>
            <a:r>
              <a:rPr lang="en-US" dirty="0"/>
              <a:t> fully loaded with </a:t>
            </a:r>
            <a:r>
              <a:rPr lang="en-US" dirty="0" err="1"/>
              <a:t>fringe+tuition+Indirect</a:t>
            </a:r>
            <a:r>
              <a:rPr lang="en-US" dirty="0"/>
              <a:t>       =&gt; 100 grad student days = ~$16K productivity loss                            =&gt; ~$300-$1600 productivity loss per research group</a:t>
            </a:r>
          </a:p>
          <a:p>
            <a:r>
              <a:rPr lang="en-US" b="1" u="sng" dirty="0"/>
              <a:t>Cost of 5 Nines vs 1½ Nines</a:t>
            </a:r>
            <a:r>
              <a:rPr lang="en-US" dirty="0"/>
              <a:t>: 5-10x, but budgets are fixed –      so the actual cost is cutting computing-intensive/data-intensive research productivity by 5-10x (i.e., lose 80-90% of productivity).</a:t>
            </a:r>
          </a:p>
          <a:p>
            <a:r>
              <a:rPr lang="en-US" b="1" u="sng" dirty="0"/>
              <a:t>Therefore</a:t>
            </a:r>
            <a:r>
              <a:rPr lang="en-US" dirty="0"/>
              <a:t>: Let the machine go down from time to time,              as a tradeoff for having more (but less resilient) resources,           to maximize research productivity per year,                                  at the cost of occasional lost days.</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27</a:t>
            </a:fld>
            <a:endParaRPr lang="en-US"/>
          </a:p>
        </p:txBody>
      </p:sp>
    </p:spTree>
    <p:extLst>
      <p:ext uri="{BB962C8B-B14F-4D97-AF65-F5344CB8AC3E}">
        <p14:creationId xmlns:p14="http://schemas.microsoft.com/office/powerpoint/2010/main" val="396130694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is the Enterprise Testbed</a:t>
            </a:r>
          </a:p>
        </p:txBody>
      </p:sp>
      <p:sp>
        <p:nvSpPr>
          <p:cNvPr id="3" name="Content Placeholder 2"/>
          <p:cNvSpPr>
            <a:spLocks noGrp="1"/>
          </p:cNvSpPr>
          <p:nvPr>
            <p:ph idx="1"/>
          </p:nvPr>
        </p:nvSpPr>
        <p:spPr>
          <a:xfrm>
            <a:off x="304800" y="1371600"/>
            <a:ext cx="8610600" cy="4648200"/>
          </a:xfrm>
        </p:spPr>
        <p:txBody>
          <a:bodyPr/>
          <a:lstStyle/>
          <a:p>
            <a:r>
              <a:rPr lang="en-US" dirty="0"/>
              <a:t>Research Computing has only limited best practices.</a:t>
            </a:r>
          </a:p>
          <a:p>
            <a:r>
              <a:rPr lang="en-US" dirty="0"/>
              <a:t>But, technologies currently being adopted by                    Research Computing (e.g., Software Defined Networking) are likely to become enterprise requirements in a few to several years.</a:t>
            </a:r>
          </a:p>
          <a:p>
            <a:r>
              <a:rPr lang="en-US" dirty="0"/>
              <a:t>So, let Enterprise IT watch Research Computing make mistakes, and use those observations to develop best practices for Enterprise IT.</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28</a:t>
            </a:fld>
            <a:endParaRPr lang="en-US"/>
          </a:p>
        </p:txBody>
      </p:sp>
    </p:spTree>
    <p:extLst>
      <p:ext uri="{BB962C8B-B14F-4D97-AF65-F5344CB8AC3E}">
        <p14:creationId xmlns:p14="http://schemas.microsoft.com/office/powerpoint/2010/main" val="199470346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5F1B-F9E1-4F0D-BCA2-BD3E17ED6001}"/>
              </a:ext>
            </a:extLst>
          </p:cNvPr>
          <p:cNvSpPr>
            <a:spLocks noGrp="1"/>
          </p:cNvSpPr>
          <p:nvPr>
            <p:ph type="title"/>
          </p:nvPr>
        </p:nvSpPr>
        <p:spPr/>
        <p:txBody>
          <a:bodyPr/>
          <a:lstStyle/>
          <a:p>
            <a:r>
              <a:rPr lang="en-US" sz="3950" dirty="0"/>
              <a:t>Enterprise IT Training Won’t Work</a:t>
            </a:r>
          </a:p>
        </p:txBody>
      </p:sp>
      <p:sp>
        <p:nvSpPr>
          <p:cNvPr id="3" name="Content Placeholder 2">
            <a:extLst>
              <a:ext uri="{FF2B5EF4-FFF2-40B4-BE49-F238E27FC236}">
                <a16:creationId xmlns:a16="http://schemas.microsoft.com/office/drawing/2014/main" id="{FA4EC710-29F1-404E-A11C-68D8F9BEF595}"/>
              </a:ext>
            </a:extLst>
          </p:cNvPr>
          <p:cNvSpPr>
            <a:spLocks noGrp="1"/>
          </p:cNvSpPr>
          <p:nvPr>
            <p:ph idx="1"/>
          </p:nvPr>
        </p:nvSpPr>
        <p:spPr>
          <a:xfrm>
            <a:off x="609600" y="1135930"/>
            <a:ext cx="7924800" cy="4648200"/>
          </a:xfrm>
        </p:spPr>
        <p:txBody>
          <a:bodyPr/>
          <a:lstStyle/>
          <a:p>
            <a:pPr>
              <a:spcBef>
                <a:spcPts val="200"/>
              </a:spcBef>
            </a:pPr>
            <a:r>
              <a:rPr lang="en-US" b="1" u="sng" dirty="0"/>
              <a:t>Enterprise IT</a:t>
            </a:r>
            <a:r>
              <a:rPr lang="en-US" dirty="0"/>
              <a:t>: Millions of professionals</a:t>
            </a:r>
          </a:p>
          <a:p>
            <a:pPr marL="0" indent="0">
              <a:spcBef>
                <a:spcPts val="200"/>
              </a:spcBef>
              <a:buNone/>
            </a:pPr>
            <a:r>
              <a:rPr lang="en-US" dirty="0"/>
              <a:t>	1970: 450K (0.6% of US civilian workforce)</a:t>
            </a:r>
          </a:p>
          <a:p>
            <a:pPr marL="0" indent="0">
              <a:spcBef>
                <a:spcPts val="200"/>
              </a:spcBef>
              <a:buNone/>
            </a:pPr>
            <a:r>
              <a:rPr lang="en-US" dirty="0"/>
              <a:t>	2014: 4.6M (2.9%)</a:t>
            </a:r>
          </a:p>
          <a:p>
            <a:pPr lvl="1">
              <a:spcBef>
                <a:spcPts val="200"/>
              </a:spcBef>
            </a:pPr>
            <a:r>
              <a:rPr lang="en-US" dirty="0"/>
              <a:t>Degree programs (AS, BS, MS, PhD, certificates)</a:t>
            </a:r>
          </a:p>
          <a:p>
            <a:pPr lvl="1">
              <a:spcBef>
                <a:spcPts val="200"/>
              </a:spcBef>
            </a:pPr>
            <a:r>
              <a:rPr lang="en-US" dirty="0"/>
              <a:t>Certifications (e.g., CISSP, RHCE, MCSE, </a:t>
            </a:r>
            <a:r>
              <a:rPr lang="en-US" dirty="0" err="1"/>
              <a:t>etc</a:t>
            </a:r>
            <a:r>
              <a:rPr lang="en-US" dirty="0"/>
              <a:t>)</a:t>
            </a:r>
          </a:p>
          <a:p>
            <a:pPr lvl="1">
              <a:spcBef>
                <a:spcPts val="200"/>
              </a:spcBef>
            </a:pPr>
            <a:r>
              <a:rPr lang="en-US" dirty="0"/>
              <a:t>Enormous resources devoted to constantly updating skills</a:t>
            </a:r>
          </a:p>
          <a:p>
            <a:pPr lvl="1">
              <a:spcBef>
                <a:spcPts val="200"/>
              </a:spcBef>
            </a:pPr>
            <a:r>
              <a:rPr lang="en-US" b="1" u="sng" dirty="0"/>
              <a:t>NOTE</a:t>
            </a:r>
            <a:r>
              <a:rPr lang="en-US" dirty="0"/>
              <a:t>: This </a:t>
            </a:r>
            <a:r>
              <a:rPr lang="en-US" b="1" u="sng" dirty="0"/>
              <a:t>DOESN’T</a:t>
            </a:r>
            <a:r>
              <a:rPr lang="en-US" dirty="0"/>
              <a:t> take into account the explosion of data science degree programs in the late 2010s.</a:t>
            </a:r>
          </a:p>
          <a:p>
            <a:pPr>
              <a:spcBef>
                <a:spcPts val="200"/>
              </a:spcBef>
            </a:pPr>
            <a:r>
              <a:rPr lang="en-US" b="1" u="sng" dirty="0"/>
              <a:t>Research Computing</a:t>
            </a:r>
            <a:r>
              <a:rPr lang="en-US" dirty="0"/>
              <a:t>: Thousands of professionals</a:t>
            </a:r>
          </a:p>
          <a:p>
            <a:pPr lvl="1">
              <a:spcBef>
                <a:spcPts val="200"/>
              </a:spcBef>
            </a:pPr>
            <a:r>
              <a:rPr lang="en-US" dirty="0"/>
              <a:t>No degree programs</a:t>
            </a:r>
          </a:p>
          <a:p>
            <a:pPr lvl="1">
              <a:spcBef>
                <a:spcPts val="200"/>
              </a:spcBef>
            </a:pPr>
            <a:r>
              <a:rPr lang="en-US" dirty="0"/>
              <a:t>No certifications</a:t>
            </a:r>
          </a:p>
          <a:p>
            <a:pPr lvl="1">
              <a:spcBef>
                <a:spcPts val="200"/>
              </a:spcBef>
            </a:pPr>
            <a:r>
              <a:rPr lang="en-US" dirty="0"/>
              <a:t>Minimal resources</a:t>
            </a:r>
          </a:p>
          <a:p>
            <a:pPr lvl="1">
              <a:spcBef>
                <a:spcPts val="200"/>
              </a:spcBef>
            </a:pPr>
            <a:r>
              <a:rPr lang="en-US" dirty="0"/>
              <a:t>Therefore, informal education is our best bet!</a:t>
            </a:r>
          </a:p>
        </p:txBody>
      </p:sp>
      <p:sp>
        <p:nvSpPr>
          <p:cNvPr id="4" name="Footer Placeholder 3">
            <a:extLst>
              <a:ext uri="{FF2B5EF4-FFF2-40B4-BE49-F238E27FC236}">
                <a16:creationId xmlns:a16="http://schemas.microsoft.com/office/drawing/2014/main" id="{CEA081F2-49DD-4465-BCDD-00C27316AD61}"/>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0CD434CC-59CD-4CA4-BAFD-C53FB7DA52DC}"/>
              </a:ext>
            </a:extLst>
          </p:cNvPr>
          <p:cNvSpPr>
            <a:spLocks noGrp="1"/>
          </p:cNvSpPr>
          <p:nvPr>
            <p:ph type="sldNum" sz="quarter" idx="11"/>
          </p:nvPr>
        </p:nvSpPr>
        <p:spPr/>
        <p:txBody>
          <a:bodyPr/>
          <a:lstStyle/>
          <a:p>
            <a:pPr>
              <a:defRPr/>
            </a:pPr>
            <a:fld id="{DAFF6522-D39A-4EFB-9FD2-0F43165FD2EE}" type="slidenum">
              <a:rPr lang="en-US" smtClean="0"/>
              <a:pPr>
                <a:defRPr/>
              </a:pPr>
              <a:t>29</a:t>
            </a:fld>
            <a:endParaRPr lang="en-US"/>
          </a:p>
        </p:txBody>
      </p:sp>
      <p:sp>
        <p:nvSpPr>
          <p:cNvPr id="6" name="TextBox 5">
            <a:extLst>
              <a:ext uri="{FF2B5EF4-FFF2-40B4-BE49-F238E27FC236}">
                <a16:creationId xmlns:a16="http://schemas.microsoft.com/office/drawing/2014/main" id="{0A7ADDAF-3F33-4F68-AF3F-D6D2F9A181F6}"/>
              </a:ext>
            </a:extLst>
          </p:cNvPr>
          <p:cNvSpPr txBox="1"/>
          <p:nvPr/>
        </p:nvSpPr>
        <p:spPr>
          <a:xfrm>
            <a:off x="3934619" y="2029119"/>
            <a:ext cx="4724400" cy="523220"/>
          </a:xfrm>
          <a:prstGeom prst="rect">
            <a:avLst/>
          </a:prstGeom>
          <a:noFill/>
        </p:spPr>
        <p:txBody>
          <a:bodyPr wrap="square" rtlCol="0">
            <a:spAutoFit/>
          </a:bodyPr>
          <a:lstStyle/>
          <a:p>
            <a:pPr algn="l"/>
            <a:r>
              <a:rPr lang="en-US" sz="1000" dirty="0">
                <a:hlinkClick r:id="rId2"/>
              </a:rPr>
              <a:t>https://www.census.gov/content/dam/Census/library/publications/2016/acs/acs-35.pdf</a:t>
            </a:r>
            <a:endParaRPr lang="en-US" sz="1000" dirty="0"/>
          </a:p>
          <a:p>
            <a:endParaRPr lang="en-US" dirty="0"/>
          </a:p>
        </p:txBody>
      </p:sp>
    </p:spTree>
    <p:extLst>
      <p:ext uri="{BB962C8B-B14F-4D97-AF65-F5344CB8AC3E}">
        <p14:creationId xmlns:p14="http://schemas.microsoft.com/office/powerpoint/2010/main" val="350281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 Videoconferencing</a:t>
            </a:r>
          </a:p>
        </p:txBody>
      </p:sp>
      <p:sp>
        <p:nvSpPr>
          <p:cNvPr id="3" name="Content Placeholder 2"/>
          <p:cNvSpPr>
            <a:spLocks noGrp="1"/>
          </p:cNvSpPr>
          <p:nvPr>
            <p:ph idx="1"/>
          </p:nvPr>
        </p:nvSpPr>
        <p:spPr>
          <a:xfrm>
            <a:off x="609600" y="1194311"/>
            <a:ext cx="8174038" cy="4648200"/>
          </a:xfrm>
        </p:spPr>
        <p:txBody>
          <a:bodyPr/>
          <a:lstStyle/>
          <a:p>
            <a:r>
              <a:rPr lang="en-US" dirty="0"/>
              <a:t>Zoom is compatible with Windows, </a:t>
            </a:r>
            <a:r>
              <a:rPr lang="en-US" dirty="0" err="1"/>
              <a:t>MacOS</a:t>
            </a:r>
            <a:r>
              <a:rPr lang="en-US" dirty="0"/>
              <a:t>, Linux,           iOS and Android.</a:t>
            </a:r>
          </a:p>
          <a:p>
            <a:r>
              <a:rPr lang="en-US" dirty="0"/>
              <a:t>If you can’t use the Zoom app, you can use your phone for audio-only (but </a:t>
            </a:r>
            <a:r>
              <a:rPr lang="en-US" dirty="0" err="1"/>
              <a:t>video+audio</a:t>
            </a:r>
            <a:r>
              <a:rPr lang="en-US" dirty="0"/>
              <a:t> is better).</a:t>
            </a:r>
          </a:p>
          <a:p>
            <a:r>
              <a:rPr lang="en-US" dirty="0"/>
              <a:t>Slides will be posted on the workshop webpage,                   but we can’t guarantee that they’ll always be posted        before they’re used.</a:t>
            </a:r>
          </a:p>
          <a:p>
            <a:r>
              <a:rPr lang="en-US" dirty="0"/>
              <a:t>We hope to be able to post streaming video of all sessions after each session, but we don’t know how long the lag will be (probably hours, hopefully by the next day: auto-captioned).</a:t>
            </a:r>
          </a:p>
          <a:p>
            <a:r>
              <a:rPr lang="en-US" dirty="0"/>
              <a:t>Please </a:t>
            </a:r>
            <a:r>
              <a:rPr lang="en-US" b="1" u="sng" dirty="0"/>
              <a:t>MUTE YOURSELF</a:t>
            </a:r>
            <a:r>
              <a:rPr lang="en-US" dirty="0"/>
              <a:t> except when you're talking.</a:t>
            </a:r>
          </a:p>
          <a:p>
            <a:pPr marL="0" indent="0">
              <a:buNone/>
            </a:pPr>
            <a:r>
              <a:rPr lang="en-US" sz="1800" dirty="0">
                <a:hlinkClick r:id="rId3"/>
              </a:rPr>
              <a:t>http://www.oscer.ou.edu/virtualresidency2020/</a:t>
            </a:r>
            <a:r>
              <a:rPr lang="en-US" sz="1800" dirty="0"/>
              <a:t>         </a:t>
            </a:r>
            <a:r>
              <a:rPr lang="en-US" sz="1800" dirty="0">
                <a:hlinkClick r:id="rId4"/>
              </a:rPr>
              <a:t>virtualresidency2020@gmail.com</a:t>
            </a:r>
            <a:endParaRPr lang="en-US" sz="1800" dirty="0"/>
          </a:p>
          <a:p>
            <a:endParaRPr lang="en-US"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a:t>
            </a:fld>
            <a:endParaRPr lang="en-US"/>
          </a:p>
        </p:txBody>
      </p:sp>
    </p:spTree>
    <p:extLst>
      <p:ext uri="{BB962C8B-B14F-4D97-AF65-F5344CB8AC3E}">
        <p14:creationId xmlns:p14="http://schemas.microsoft.com/office/powerpoint/2010/main" val="115798082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CF11-E931-4B2A-9772-367ED3E7A27D}"/>
              </a:ext>
            </a:extLst>
          </p:cNvPr>
          <p:cNvSpPr>
            <a:spLocks noGrp="1"/>
          </p:cNvSpPr>
          <p:nvPr>
            <p:ph type="title"/>
          </p:nvPr>
        </p:nvSpPr>
        <p:spPr/>
        <p:txBody>
          <a:bodyPr/>
          <a:lstStyle/>
          <a:p>
            <a:r>
              <a:rPr lang="en-US" dirty="0"/>
              <a:t>Growth in CI Facilitators</a:t>
            </a:r>
          </a:p>
        </p:txBody>
      </p:sp>
      <p:pic>
        <p:nvPicPr>
          <p:cNvPr id="7" name="Content Placeholder 6">
            <a:extLst>
              <a:ext uri="{FF2B5EF4-FFF2-40B4-BE49-F238E27FC236}">
                <a16:creationId xmlns:a16="http://schemas.microsoft.com/office/drawing/2014/main" id="{88B7DEBF-0313-4969-A800-0663332E59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447799"/>
            <a:ext cx="5705214" cy="2026151"/>
          </a:xfrm>
        </p:spPr>
      </p:pic>
      <p:sp>
        <p:nvSpPr>
          <p:cNvPr id="4" name="Footer Placeholder 3">
            <a:extLst>
              <a:ext uri="{FF2B5EF4-FFF2-40B4-BE49-F238E27FC236}">
                <a16:creationId xmlns:a16="http://schemas.microsoft.com/office/drawing/2014/main" id="{CD2D9569-A048-4FB0-B17F-5DC021405FC2}"/>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617D3013-3A1E-4C2B-B348-5096DEC939F8}"/>
              </a:ext>
            </a:extLst>
          </p:cNvPr>
          <p:cNvSpPr>
            <a:spLocks noGrp="1"/>
          </p:cNvSpPr>
          <p:nvPr>
            <p:ph type="sldNum" sz="quarter" idx="11"/>
          </p:nvPr>
        </p:nvSpPr>
        <p:spPr/>
        <p:txBody>
          <a:bodyPr/>
          <a:lstStyle/>
          <a:p>
            <a:pPr>
              <a:defRPr/>
            </a:pPr>
            <a:fld id="{DAFF6522-D39A-4EFB-9FD2-0F43165FD2EE}" type="slidenum">
              <a:rPr lang="en-US" smtClean="0"/>
              <a:pPr>
                <a:defRPr/>
              </a:pPr>
              <a:t>30</a:t>
            </a:fld>
            <a:endParaRPr lang="en-US"/>
          </a:p>
        </p:txBody>
      </p:sp>
      <p:pic>
        <p:nvPicPr>
          <p:cNvPr id="9" name="Picture 8">
            <a:extLst>
              <a:ext uri="{FF2B5EF4-FFF2-40B4-BE49-F238E27FC236}">
                <a16:creationId xmlns:a16="http://schemas.microsoft.com/office/drawing/2014/main" id="{C10B40AD-8708-42A2-9ED6-834906B7A4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3957" y="3482592"/>
            <a:ext cx="5606257" cy="2026151"/>
          </a:xfrm>
          <a:prstGeom prst="rect">
            <a:avLst/>
          </a:prstGeom>
        </p:spPr>
      </p:pic>
      <p:cxnSp>
        <p:nvCxnSpPr>
          <p:cNvPr id="11" name="Straight Connector 10">
            <a:extLst>
              <a:ext uri="{FF2B5EF4-FFF2-40B4-BE49-F238E27FC236}">
                <a16:creationId xmlns:a16="http://schemas.microsoft.com/office/drawing/2014/main" id="{1794EC08-634D-4E51-B0AB-018373B2D596}"/>
              </a:ext>
            </a:extLst>
          </p:cNvPr>
          <p:cNvCxnSpPr/>
          <p:nvPr/>
        </p:nvCxnSpPr>
        <p:spPr bwMode="auto">
          <a:xfrm>
            <a:off x="1905000" y="3482592"/>
            <a:ext cx="5867400"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2" name="TextBox 11">
            <a:extLst>
              <a:ext uri="{FF2B5EF4-FFF2-40B4-BE49-F238E27FC236}">
                <a16:creationId xmlns:a16="http://schemas.microsoft.com/office/drawing/2014/main" id="{AD62C4BE-74F7-478B-88A9-BB57163EF54D}"/>
              </a:ext>
            </a:extLst>
          </p:cNvPr>
          <p:cNvSpPr txBox="1"/>
          <p:nvPr/>
        </p:nvSpPr>
        <p:spPr>
          <a:xfrm>
            <a:off x="997085" y="5410201"/>
            <a:ext cx="7620000" cy="646331"/>
          </a:xfrm>
          <a:prstGeom prst="rect">
            <a:avLst/>
          </a:prstGeom>
          <a:noFill/>
        </p:spPr>
        <p:txBody>
          <a:bodyPr wrap="square" rtlCol="0">
            <a:spAutoFit/>
          </a:bodyPr>
          <a:lstStyle/>
          <a:p>
            <a:r>
              <a:rPr lang="en-US" dirty="0"/>
              <a:t>Participating Individuals (top) and Institutions (bottom) in Campus Champions, the Virtual Residency and the </a:t>
            </a:r>
            <a:r>
              <a:rPr lang="en-US" dirty="0" err="1"/>
              <a:t>CaRCC</a:t>
            </a:r>
            <a:r>
              <a:rPr lang="en-US" dirty="0"/>
              <a:t> Researcher-Facing group, 2008-19.</a:t>
            </a:r>
          </a:p>
        </p:txBody>
      </p:sp>
    </p:spTree>
    <p:extLst>
      <p:ext uri="{BB962C8B-B14F-4D97-AF65-F5344CB8AC3E}">
        <p14:creationId xmlns:p14="http://schemas.microsoft.com/office/powerpoint/2010/main" val="47553197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3C5FE-045D-4A98-B27A-1CBF114CBF58}"/>
              </a:ext>
            </a:extLst>
          </p:cNvPr>
          <p:cNvSpPr>
            <a:spLocks noGrp="1"/>
          </p:cNvSpPr>
          <p:nvPr>
            <p:ph type="title"/>
          </p:nvPr>
        </p:nvSpPr>
        <p:spPr/>
        <p:txBody>
          <a:bodyPr/>
          <a:lstStyle/>
          <a:p>
            <a:r>
              <a:rPr lang="en-US" dirty="0"/>
              <a:t>Current CI Facilitators</a:t>
            </a:r>
          </a:p>
        </p:txBody>
      </p:sp>
      <p:sp>
        <p:nvSpPr>
          <p:cNvPr id="3" name="Content Placeholder 2">
            <a:extLst>
              <a:ext uri="{FF2B5EF4-FFF2-40B4-BE49-F238E27FC236}">
                <a16:creationId xmlns:a16="http://schemas.microsoft.com/office/drawing/2014/main" id="{F1A10AB7-28E9-4B91-ADB2-AD6BCC18EACB}"/>
              </a:ext>
            </a:extLst>
          </p:cNvPr>
          <p:cNvSpPr>
            <a:spLocks noGrp="1"/>
          </p:cNvSpPr>
          <p:nvPr>
            <p:ph idx="1"/>
          </p:nvPr>
        </p:nvSpPr>
        <p:spPr/>
        <p:txBody>
          <a:bodyPr/>
          <a:lstStyle/>
          <a:p>
            <a:pPr marL="0" indent="0">
              <a:buNone/>
            </a:pPr>
            <a:r>
              <a:rPr lang="en-US" dirty="0"/>
              <a:t>Per a survey we did in late 2019/early 2020, there are currently ~1200 CI Facilitators in service at R1s and R2s, which is expected to roughly double in the coming 5 years.</a:t>
            </a:r>
          </a:p>
        </p:txBody>
      </p:sp>
      <p:sp>
        <p:nvSpPr>
          <p:cNvPr id="4" name="Footer Placeholder 3">
            <a:extLst>
              <a:ext uri="{FF2B5EF4-FFF2-40B4-BE49-F238E27FC236}">
                <a16:creationId xmlns:a16="http://schemas.microsoft.com/office/drawing/2014/main" id="{FAA66199-58BA-4E64-8C04-46DEE4C9E93B}"/>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4A7F9196-1AD4-4CBB-A413-1EC57B2A7996}"/>
              </a:ext>
            </a:extLst>
          </p:cNvPr>
          <p:cNvSpPr>
            <a:spLocks noGrp="1"/>
          </p:cNvSpPr>
          <p:nvPr>
            <p:ph type="sldNum" sz="quarter" idx="11"/>
          </p:nvPr>
        </p:nvSpPr>
        <p:spPr/>
        <p:txBody>
          <a:bodyPr/>
          <a:lstStyle/>
          <a:p>
            <a:pPr>
              <a:defRPr/>
            </a:pPr>
            <a:fld id="{DAFF6522-D39A-4EFB-9FD2-0F43165FD2EE}" type="slidenum">
              <a:rPr lang="en-US" smtClean="0"/>
              <a:pPr>
                <a:defRPr/>
              </a:pPr>
              <a:t>31</a:t>
            </a:fld>
            <a:endParaRPr lang="en-US"/>
          </a:p>
        </p:txBody>
      </p:sp>
    </p:spTree>
    <p:extLst>
      <p:ext uri="{BB962C8B-B14F-4D97-AF65-F5344CB8AC3E}">
        <p14:creationId xmlns:p14="http://schemas.microsoft.com/office/powerpoint/2010/main" val="5196770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a:solidFill>
                  <a:schemeClr val="tx1"/>
                </a:solidFill>
                <a:latin typeface="Arial Black" panose="020B0A04020102020204" pitchFamily="34" charset="0"/>
              </a:rPr>
              <a:t>Virtual Residency</a:t>
            </a:r>
          </a:p>
          <a:p>
            <a:pPr algn="ct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416443861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What?</a:t>
            </a:r>
          </a:p>
        </p:txBody>
      </p:sp>
      <p:sp>
        <p:nvSpPr>
          <p:cNvPr id="3" name="Content Placeholder 2"/>
          <p:cNvSpPr>
            <a:spLocks noGrp="1"/>
          </p:cNvSpPr>
          <p:nvPr>
            <p:ph idx="1"/>
          </p:nvPr>
        </p:nvSpPr>
        <p:spPr/>
        <p:txBody>
          <a:bodyPr/>
          <a:lstStyle/>
          <a:p>
            <a:r>
              <a:rPr lang="en-US" dirty="0"/>
              <a:t>We teach pre-service and in-service                          Research Computing Facilitators                                      how to do (or do better)                                             Research Computing Facilitation.</a:t>
            </a:r>
          </a:p>
          <a:p>
            <a:r>
              <a:rPr lang="en-US" dirty="0"/>
              <a:t>But then we have a hidden secret agenda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33</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303342017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How?</a:t>
            </a:r>
          </a:p>
        </p:txBody>
      </p:sp>
      <p:sp>
        <p:nvSpPr>
          <p:cNvPr id="3" name="Content Placeholder 2"/>
          <p:cNvSpPr>
            <a:spLocks noGrp="1"/>
          </p:cNvSpPr>
          <p:nvPr>
            <p:ph idx="1"/>
          </p:nvPr>
        </p:nvSpPr>
        <p:spPr>
          <a:xfrm>
            <a:off x="304800" y="1270000"/>
            <a:ext cx="8382000" cy="4648200"/>
          </a:xfrm>
        </p:spPr>
        <p:txBody>
          <a:bodyPr/>
          <a:lstStyle/>
          <a:p>
            <a:r>
              <a:rPr lang="en-US" dirty="0"/>
              <a:t>Annual weeklong summer workshop (since 2015)</a:t>
            </a:r>
          </a:p>
          <a:p>
            <a:pPr lvl="1"/>
            <a:r>
              <a:rPr lang="en-US" dirty="0"/>
              <a:t>U California System has run its own targeted workshop based on our introductory workshop, in spring 2017, 2018 and 2019.</a:t>
            </a:r>
          </a:p>
          <a:p>
            <a:r>
              <a:rPr lang="en-US" dirty="0"/>
              <a:t>Virtual Residency workshop planning calls</a:t>
            </a:r>
          </a:p>
          <a:p>
            <a:r>
              <a:rPr lang="en-US" dirty="0"/>
              <a:t>Annual meeting at the SC supercomputing conference</a:t>
            </a:r>
          </a:p>
          <a:p>
            <a:r>
              <a:rPr lang="en-US" dirty="0"/>
              <a:t>2017-18, 18-19, 19-20: Grant Proposal Writing Apprenticeship</a:t>
            </a:r>
          </a:p>
          <a:p>
            <a:r>
              <a:rPr lang="en-US" dirty="0"/>
              <a:t>2018-19, 19-20: Paper Writing Apprenticeship                       (PEARC’19 paper published, PEARC’20 paper to appear)</a:t>
            </a:r>
          </a:p>
          <a:p>
            <a:pPr marL="0" indent="0">
              <a:buNone/>
            </a:pPr>
            <a:r>
              <a:rPr lang="en-US" dirty="0"/>
              <a:t>Before the Virtual Residency,                                                        </a:t>
            </a:r>
            <a:r>
              <a:rPr lang="en-US" b="1" u="sng" dirty="0"/>
              <a:t>no one had ever been dumb enough to try to teach this stuff.</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34</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383680926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Why?</a:t>
            </a:r>
          </a:p>
        </p:txBody>
      </p:sp>
      <p:sp>
        <p:nvSpPr>
          <p:cNvPr id="3" name="Content Placeholder 2"/>
          <p:cNvSpPr>
            <a:spLocks noGrp="1"/>
          </p:cNvSpPr>
          <p:nvPr>
            <p:ph idx="1"/>
          </p:nvPr>
        </p:nvSpPr>
        <p:spPr>
          <a:xfrm>
            <a:off x="304800" y="1235120"/>
            <a:ext cx="8229600" cy="4648200"/>
          </a:xfrm>
        </p:spPr>
        <p:txBody>
          <a:bodyPr/>
          <a:lstStyle/>
          <a:p>
            <a:r>
              <a:rPr lang="en-US" dirty="0"/>
              <a:t>CI Facilitators have strong experience within their discipline (often non-CS).</a:t>
            </a:r>
          </a:p>
          <a:p>
            <a:r>
              <a:rPr lang="en-US" dirty="0"/>
              <a:t>Most CI Facilitators (and other CI pros) haven’t been faculty.</a:t>
            </a:r>
          </a:p>
          <a:p>
            <a:r>
              <a:rPr lang="en-US" dirty="0"/>
              <a:t>Sometimes little or no research experience (especially for      IT staff who have an enterprise IT background).</a:t>
            </a:r>
          </a:p>
          <a:p>
            <a:r>
              <a:rPr lang="en-US" dirty="0"/>
              <a:t>Even if strong research background, typically little or            no experience with research outside their own discipline.</a:t>
            </a:r>
          </a:p>
          <a:p>
            <a:r>
              <a:rPr lang="en-US" dirty="0"/>
              <a:t>When we started the Virtual Residency in 2015, there were   no local, regional or national programs to teach people how to be a CI Facilitator.</a:t>
            </a:r>
          </a:p>
          <a:p>
            <a:r>
              <a:rPr lang="en-US" dirty="0"/>
              <a:t>In the olden days, you could take your time learning           how to do this – but not anymore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35</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404642797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t>Virtual </a:t>
            </a:r>
            <a:r>
              <a:rPr lang="en-US" dirty="0"/>
              <a:t>Residency</a:t>
            </a:r>
            <a:r>
              <a:rPr lang="en-US" sz="3900" dirty="0"/>
              <a:t>: Who?</a:t>
            </a:r>
          </a:p>
        </p:txBody>
      </p:sp>
      <p:sp>
        <p:nvSpPr>
          <p:cNvPr id="3" name="Content Placeholder 2"/>
          <p:cNvSpPr>
            <a:spLocks noGrp="1"/>
          </p:cNvSpPr>
          <p:nvPr>
            <p:ph idx="1"/>
          </p:nvPr>
        </p:nvSpPr>
        <p:spPr>
          <a:xfrm>
            <a:off x="239483" y="1182304"/>
            <a:ext cx="8478838" cy="4648200"/>
          </a:xfrm>
        </p:spPr>
        <p:txBody>
          <a:bodyPr/>
          <a:lstStyle/>
          <a:p>
            <a:pPr marL="0" indent="0">
              <a:spcBef>
                <a:spcPts val="200"/>
              </a:spcBef>
              <a:buNone/>
            </a:pPr>
            <a:r>
              <a:rPr lang="en-US" sz="2300" u="sng" dirty="0"/>
              <a:t>2015-present</a:t>
            </a:r>
            <a:r>
              <a:rPr lang="en-US" sz="2300" dirty="0"/>
              <a:t>: We’ve already served 710 people from 327 institutions in all 50 US states and 3 US territories, plus 8 other countries            on 5 continents, including:</a:t>
            </a:r>
          </a:p>
          <a:p>
            <a:pPr>
              <a:spcBef>
                <a:spcPts val="200"/>
              </a:spcBef>
            </a:pPr>
            <a:r>
              <a:rPr lang="en-US" dirty="0"/>
              <a:t>  54 (17%) Minority Serving Institutions;</a:t>
            </a:r>
          </a:p>
          <a:p>
            <a:pPr>
              <a:spcBef>
                <a:spcPts val="200"/>
              </a:spcBef>
            </a:pPr>
            <a:r>
              <a:rPr lang="en-US" dirty="0"/>
              <a:t>  87 (27%) non-PhD-granting institutions;</a:t>
            </a:r>
          </a:p>
          <a:p>
            <a:pPr>
              <a:spcBef>
                <a:spcPts val="200"/>
              </a:spcBef>
            </a:pPr>
            <a:r>
              <a:rPr lang="en-US" dirty="0"/>
              <a:t>  96 institutions (29%) in 27 of 28 (96%) EPSCoR jurisdictions;</a:t>
            </a:r>
          </a:p>
          <a:p>
            <a:pPr>
              <a:spcBef>
                <a:spcPts val="200"/>
              </a:spcBef>
            </a:pPr>
            <a:r>
              <a:rPr lang="en-US" dirty="0"/>
              <a:t>233 institutions (71%) are Campus Champion institutions          (72% of Campus Champion institutions).</a:t>
            </a:r>
          </a:p>
          <a:p>
            <a:pPr marL="0" indent="0">
              <a:spcBef>
                <a:spcPts val="200"/>
              </a:spcBef>
              <a:buNone/>
            </a:pPr>
            <a:r>
              <a:rPr lang="en-US" dirty="0"/>
              <a:t>This is for </a:t>
            </a:r>
            <a:r>
              <a:rPr lang="en-US" b="1" u="sng" dirty="0"/>
              <a:t>ALL</a:t>
            </a:r>
            <a:r>
              <a:rPr lang="en-US" dirty="0"/>
              <a:t> Virtual Residency activities, including:</a:t>
            </a:r>
          </a:p>
          <a:p>
            <a:pPr>
              <a:spcBef>
                <a:spcPts val="200"/>
              </a:spcBef>
            </a:pPr>
            <a:r>
              <a:rPr lang="en-US" dirty="0"/>
              <a:t>workshops (including mini-workshops by/for U California);</a:t>
            </a:r>
          </a:p>
          <a:p>
            <a:pPr>
              <a:spcBef>
                <a:spcPts val="200"/>
              </a:spcBef>
            </a:pPr>
            <a:r>
              <a:rPr lang="en-US" dirty="0"/>
              <a:t>conference calls;</a:t>
            </a:r>
          </a:p>
          <a:p>
            <a:pPr>
              <a:spcBef>
                <a:spcPts val="200"/>
              </a:spcBef>
            </a:pPr>
            <a:r>
              <a:rPr lang="en-US" dirty="0"/>
              <a:t>the Grant Proposal Writing Apprenticeship;</a:t>
            </a:r>
          </a:p>
          <a:p>
            <a:pPr>
              <a:spcBef>
                <a:spcPts val="200"/>
              </a:spcBef>
            </a:pPr>
            <a:r>
              <a:rPr lang="en-US" dirty="0"/>
              <a:t>the Paper Writing Apprenticeship.</a:t>
            </a:r>
          </a:p>
        </p:txBody>
      </p:sp>
      <p:sp>
        <p:nvSpPr>
          <p:cNvPr id="5" name="Slide Number Placeholder 4"/>
          <p:cNvSpPr>
            <a:spLocks noGrp="1"/>
          </p:cNvSpPr>
          <p:nvPr>
            <p:ph type="sldNum" sz="quarter" idx="11"/>
          </p:nvPr>
        </p:nvSpPr>
        <p:spPr>
          <a:xfrm>
            <a:off x="7162800" y="6096000"/>
            <a:ext cx="1295400" cy="457200"/>
          </a:xfrm>
        </p:spPr>
        <p:txBody>
          <a:bodyPr/>
          <a:lstStyle/>
          <a:p>
            <a:pPr>
              <a:defRPr/>
            </a:pPr>
            <a:fld id="{DAFF6522-D39A-4EFB-9FD2-0F43165FD2EE}" type="slidenum">
              <a:rPr lang="en-US" smtClean="0"/>
              <a:pPr>
                <a:defRPr/>
              </a:pPr>
              <a:t>36</a:t>
            </a:fld>
            <a:endParaRPr lang="en-US"/>
          </a:p>
        </p:txBody>
      </p:sp>
      <p:sp>
        <p:nvSpPr>
          <p:cNvPr id="7" name="Rectangle 2"/>
          <p:cNvSpPr>
            <a:spLocks noChangeArrowheads="1"/>
          </p:cNvSpPr>
          <p:nvPr/>
        </p:nvSpPr>
        <p:spPr bwMode="auto">
          <a:xfrm>
            <a:off x="0" y="-184666"/>
            <a:ext cx="9144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87478822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7A0B-765F-4C62-B3C5-0B68D09BAF2C}"/>
              </a:ext>
            </a:extLst>
          </p:cNvPr>
          <p:cNvSpPr>
            <a:spLocks noGrp="1"/>
          </p:cNvSpPr>
          <p:nvPr>
            <p:ph type="title"/>
          </p:nvPr>
        </p:nvSpPr>
        <p:spPr/>
        <p:txBody>
          <a:bodyPr/>
          <a:lstStyle/>
          <a:p>
            <a:r>
              <a:rPr lang="en-US" dirty="0"/>
              <a:t>Virtual Residency: Who’s Here?</a:t>
            </a:r>
          </a:p>
        </p:txBody>
      </p:sp>
      <p:sp>
        <p:nvSpPr>
          <p:cNvPr id="3" name="Content Placeholder 2">
            <a:extLst>
              <a:ext uri="{FF2B5EF4-FFF2-40B4-BE49-F238E27FC236}">
                <a16:creationId xmlns:a16="http://schemas.microsoft.com/office/drawing/2014/main" id="{DEA87179-50DD-4339-AE0D-6E1E2FC8152F}"/>
              </a:ext>
            </a:extLst>
          </p:cNvPr>
          <p:cNvSpPr>
            <a:spLocks noGrp="1"/>
          </p:cNvSpPr>
          <p:nvPr>
            <p:ph idx="1"/>
          </p:nvPr>
        </p:nvSpPr>
        <p:spPr>
          <a:xfrm>
            <a:off x="304800" y="1371600"/>
            <a:ext cx="8534400" cy="4648200"/>
          </a:xfrm>
        </p:spPr>
        <p:txBody>
          <a:bodyPr/>
          <a:lstStyle/>
          <a:p>
            <a:pPr marL="0" indent="0">
              <a:buNone/>
            </a:pPr>
            <a:r>
              <a:rPr lang="en-US" dirty="0"/>
              <a:t>We can’t yet say who’s </a:t>
            </a:r>
            <a:r>
              <a:rPr lang="en-US" u="sng" dirty="0"/>
              <a:t>attending</a:t>
            </a:r>
            <a:r>
              <a:rPr lang="en-US" dirty="0"/>
              <a:t> this week’s workshop, but         we can say who’s </a:t>
            </a:r>
            <a:r>
              <a:rPr lang="en-US" u="sng" dirty="0"/>
              <a:t>preregistered</a:t>
            </a:r>
            <a:r>
              <a:rPr lang="en-US" dirty="0"/>
              <a:t>:</a:t>
            </a:r>
          </a:p>
          <a:p>
            <a:r>
              <a:rPr lang="en-US"/>
              <a:t>582 </a:t>
            </a:r>
            <a:r>
              <a:rPr lang="en-US" dirty="0" err="1"/>
              <a:t>preregistrants</a:t>
            </a:r>
            <a:r>
              <a:rPr lang="en-US" dirty="0"/>
              <a:t> (2019: 334; 2018: 312; 2017: 257);</a:t>
            </a:r>
          </a:p>
          <a:p>
            <a:r>
              <a:rPr lang="en-US" dirty="0"/>
              <a:t>289 preregistered institutions, from </a:t>
            </a:r>
            <a:r>
              <a:rPr lang="en-US" b="1" u="sng" dirty="0"/>
              <a:t>EVERY</a:t>
            </a:r>
            <a:r>
              <a:rPr lang="en-US" dirty="0"/>
              <a:t> US state,                      3 US territories and 12 other countries on 6 continents, including:</a:t>
            </a:r>
          </a:p>
          <a:p>
            <a:pPr lvl="1"/>
            <a:r>
              <a:rPr lang="en-US" dirty="0"/>
              <a:t>42 Minority Serving Institutions (15% of this year’s institutions),</a:t>
            </a:r>
          </a:p>
          <a:p>
            <a:pPr lvl="1"/>
            <a:r>
              <a:rPr lang="en-US" dirty="0"/>
              <a:t>67 non-PhD-granting institutions (23%),</a:t>
            </a:r>
          </a:p>
          <a:p>
            <a:pPr lvl="1"/>
            <a:r>
              <a:rPr lang="en-US" dirty="0"/>
              <a:t>76 institutions (26%) in 27 of 28 (96%) </a:t>
            </a:r>
            <a:r>
              <a:rPr lang="en-US" dirty="0" err="1"/>
              <a:t>EPSCoR</a:t>
            </a:r>
            <a:r>
              <a:rPr lang="en-US" dirty="0"/>
              <a:t> jurisdictions,</a:t>
            </a:r>
          </a:p>
          <a:p>
            <a:pPr lvl="1"/>
            <a:r>
              <a:rPr lang="en-US" dirty="0"/>
              <a:t>193 Campus Champion institutions (67% of workshop institutions, 59% of Campus Champion institutions).</a:t>
            </a:r>
          </a:p>
        </p:txBody>
      </p:sp>
      <p:sp>
        <p:nvSpPr>
          <p:cNvPr id="4" name="Footer Placeholder 3">
            <a:extLst>
              <a:ext uri="{FF2B5EF4-FFF2-40B4-BE49-F238E27FC236}">
                <a16:creationId xmlns:a16="http://schemas.microsoft.com/office/drawing/2014/main" id="{D066BED3-9B38-4579-8500-82A8D77D211B}"/>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FC3CED43-8D1A-471E-85F2-26824D61BE4F}"/>
              </a:ext>
            </a:extLst>
          </p:cNvPr>
          <p:cNvSpPr>
            <a:spLocks noGrp="1"/>
          </p:cNvSpPr>
          <p:nvPr>
            <p:ph type="sldNum" sz="quarter" idx="11"/>
          </p:nvPr>
        </p:nvSpPr>
        <p:spPr/>
        <p:txBody>
          <a:bodyPr/>
          <a:lstStyle/>
          <a:p>
            <a:pPr>
              <a:defRPr/>
            </a:pPr>
            <a:fld id="{DAFF6522-D39A-4EFB-9FD2-0F43165FD2EE}" type="slidenum">
              <a:rPr lang="en-US" smtClean="0"/>
              <a:pPr>
                <a:defRPr/>
              </a:pPr>
              <a:t>37</a:t>
            </a:fld>
            <a:endParaRPr lang="en-US"/>
          </a:p>
        </p:txBody>
      </p:sp>
    </p:spTree>
    <p:extLst>
      <p:ext uri="{BB962C8B-B14F-4D97-AF65-F5344CB8AC3E}">
        <p14:creationId xmlns:p14="http://schemas.microsoft.com/office/powerpoint/2010/main" val="347878623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Helping Researchers Hard?</a:t>
            </a:r>
          </a:p>
        </p:txBody>
      </p:sp>
      <p:sp>
        <p:nvSpPr>
          <p:cNvPr id="3" name="Content Placeholder 2"/>
          <p:cNvSpPr>
            <a:spLocks noGrp="1"/>
          </p:cNvSpPr>
          <p:nvPr>
            <p:ph idx="1"/>
          </p:nvPr>
        </p:nvSpPr>
        <p:spPr/>
        <p:txBody>
          <a:bodyPr/>
          <a:lstStyle/>
          <a:p>
            <a:r>
              <a:rPr lang="en-US" b="1" u="sng" dirty="0"/>
              <a:t>Ubiquity</a:t>
            </a:r>
            <a:r>
              <a:rPr lang="en-US" dirty="0"/>
              <a:t>: Within any discipline, a greater proportion of researchers do computing-intensive and/or data-intensive research now than ever before.</a:t>
            </a:r>
          </a:p>
          <a:p>
            <a:r>
              <a:rPr lang="en-US" b="1" u="sng" dirty="0"/>
              <a:t>Applicability</a:t>
            </a:r>
            <a:r>
              <a:rPr lang="en-US" dirty="0"/>
              <a:t>: More disciplines do computing-intensive and/or data-intensive research now than ever before.</a:t>
            </a:r>
            <a:endParaRPr lang="en-US" b="1" u="sng" dirty="0"/>
          </a:p>
          <a:p>
            <a:r>
              <a:rPr lang="en-US" b="1" u="sng" dirty="0"/>
              <a:t>System Complexity</a:t>
            </a:r>
            <a:r>
              <a:rPr lang="en-US" dirty="0"/>
              <a:t>: The storage hierarchy is             getting deeper (flash, non-volatile RAM </a:t>
            </a:r>
            <a:r>
              <a:rPr lang="en-US" dirty="0" err="1"/>
              <a:t>etc</a:t>
            </a:r>
            <a:r>
              <a:rPr lang="en-US" dirty="0"/>
              <a:t>), and parallelism is getting more hybrid (GPUs </a:t>
            </a:r>
            <a:r>
              <a:rPr lang="en-US" dirty="0" err="1"/>
              <a:t>etc</a:t>
            </a:r>
            <a:r>
              <a:rPr lang="en-US" dirty="0"/>
              <a:t>).</a:t>
            </a:r>
          </a:p>
          <a:p>
            <a:r>
              <a:rPr lang="en-US" b="1" u="sng" dirty="0"/>
              <a:t>Conceptual Distance</a:t>
            </a:r>
            <a:r>
              <a:rPr lang="en-US" dirty="0"/>
              <a:t>: The mental gap from handheld computing to command line/Linux/batch/remote/shared.</a:t>
            </a:r>
          </a:p>
          <a:p>
            <a:pPr marL="0" indent="0">
              <a:buNone/>
            </a:pPr>
            <a:r>
              <a:rPr lang="en-US" dirty="0"/>
              <a:t>But we still only have one hour to teach them how to use CI before they lose interest!</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38</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30980517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t>More Institutions Have On-Premise CI</a:t>
            </a:r>
          </a:p>
        </p:txBody>
      </p:sp>
      <p:sp>
        <p:nvSpPr>
          <p:cNvPr id="3" name="Content Placeholder 2"/>
          <p:cNvSpPr>
            <a:spLocks noGrp="1"/>
          </p:cNvSpPr>
          <p:nvPr>
            <p:ph idx="1"/>
          </p:nvPr>
        </p:nvSpPr>
        <p:spPr/>
        <p:txBody>
          <a:bodyPr/>
          <a:lstStyle/>
          <a:p>
            <a:pPr marL="0" indent="0">
              <a:buNone/>
            </a:pPr>
            <a:r>
              <a:rPr lang="en-US" dirty="0"/>
              <a:t>The fraction of national universities that have                              </a:t>
            </a:r>
            <a:r>
              <a:rPr lang="en-US" dirty="0" err="1"/>
              <a:t>on-premise</a:t>
            </a:r>
            <a:r>
              <a:rPr lang="en-US" dirty="0"/>
              <a:t> research computing resources                             (US News rankings):</a:t>
            </a:r>
          </a:p>
          <a:p>
            <a:r>
              <a:rPr lang="en-US" dirty="0"/>
              <a:t>130 of 131 R1s (Carnegie Classification Very High Research Activity);</a:t>
            </a:r>
          </a:p>
          <a:p>
            <a:r>
              <a:rPr lang="en-US" dirty="0"/>
              <a:t>84 of 135 R2s (High Research Activity);</a:t>
            </a:r>
          </a:p>
          <a:p>
            <a:r>
              <a:rPr lang="en-US" dirty="0"/>
              <a:t>49 of the top 50 institutions;</a:t>
            </a:r>
          </a:p>
          <a:p>
            <a:r>
              <a:rPr lang="en-US" dirty="0"/>
              <a:t>95 of the top 100;</a:t>
            </a:r>
          </a:p>
          <a:p>
            <a:r>
              <a:rPr lang="en-US" dirty="0"/>
              <a:t>132 of the top 150 (88%);</a:t>
            </a:r>
          </a:p>
          <a:p>
            <a:r>
              <a:rPr lang="en-US" dirty="0"/>
              <a:t>159 of the top 200 (80%).</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39</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249484070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 </a:t>
            </a:r>
            <a:r>
              <a:rPr lang="en-US" dirty="0" err="1"/>
              <a:t>Video+Audio</a:t>
            </a:r>
            <a:endParaRPr lang="en-US" dirty="0"/>
          </a:p>
        </p:txBody>
      </p:sp>
      <p:sp>
        <p:nvSpPr>
          <p:cNvPr id="3" name="Content Placeholder 2"/>
          <p:cNvSpPr>
            <a:spLocks noGrp="1"/>
          </p:cNvSpPr>
          <p:nvPr>
            <p:ph idx="1"/>
          </p:nvPr>
        </p:nvSpPr>
        <p:spPr>
          <a:xfrm>
            <a:off x="381000" y="1138599"/>
            <a:ext cx="8402638" cy="4648200"/>
          </a:xfrm>
        </p:spPr>
        <p:txBody>
          <a:bodyPr/>
          <a:lstStyle/>
          <a:p>
            <a:pPr>
              <a:spcBef>
                <a:spcPts val="0"/>
              </a:spcBef>
            </a:pPr>
            <a:r>
              <a:rPr lang="en-US" b="1" dirty="0"/>
              <a:t>General</a:t>
            </a:r>
          </a:p>
          <a:p>
            <a:pPr lvl="1">
              <a:spcBef>
                <a:spcPts val="0"/>
              </a:spcBef>
            </a:pPr>
            <a:r>
              <a:rPr lang="en-US" dirty="0"/>
              <a:t>You </a:t>
            </a:r>
            <a:r>
              <a:rPr lang="en-US" b="1" u="sng" dirty="0"/>
              <a:t>MUST</a:t>
            </a:r>
            <a:r>
              <a:rPr lang="en-US" dirty="0"/>
              <a:t> have a Zoom account. You can get a                   </a:t>
            </a:r>
            <a:r>
              <a:rPr lang="en-US" b="1" dirty="0"/>
              <a:t>FREE</a:t>
            </a:r>
            <a:r>
              <a:rPr lang="en-US" dirty="0"/>
              <a:t> Zoom Basic account at: </a:t>
            </a:r>
            <a:r>
              <a:rPr lang="en-US" dirty="0">
                <a:hlinkClick r:id="rId3"/>
              </a:rPr>
              <a:t>http://zoom.us/</a:t>
            </a:r>
            <a:endParaRPr lang="en-US" dirty="0"/>
          </a:p>
          <a:p>
            <a:pPr lvl="1">
              <a:spcBef>
                <a:spcPts val="0"/>
              </a:spcBef>
            </a:pPr>
            <a:r>
              <a:rPr lang="en-US" dirty="0"/>
              <a:t>In your Zoom account, please use either (a) your full name or    (b) your first name and institution, for reporting to the NSF.</a:t>
            </a:r>
          </a:p>
          <a:p>
            <a:pPr lvl="1">
              <a:spcBef>
                <a:spcPts val="0"/>
              </a:spcBef>
            </a:pPr>
            <a:r>
              <a:rPr lang="en-US" dirty="0"/>
              <a:t>Be sure to use Zoom version 5.x, </a:t>
            </a:r>
            <a:r>
              <a:rPr lang="en-US" b="1" u="sng" dirty="0"/>
              <a:t>NOT</a:t>
            </a:r>
            <a:r>
              <a:rPr lang="en-US" dirty="0"/>
              <a:t> 4.x nor earlier.</a:t>
            </a:r>
          </a:p>
          <a:p>
            <a:pPr>
              <a:spcBef>
                <a:spcPts val="0"/>
              </a:spcBef>
            </a:pPr>
            <a:r>
              <a:rPr lang="en-US" b="1" dirty="0"/>
              <a:t>Windows</a:t>
            </a:r>
            <a:r>
              <a:rPr lang="en-US" dirty="0"/>
              <a:t>, </a:t>
            </a:r>
            <a:r>
              <a:rPr lang="en-US" b="1" dirty="0"/>
              <a:t>MacOS</a:t>
            </a:r>
            <a:r>
              <a:rPr lang="en-US" dirty="0"/>
              <a:t> or </a:t>
            </a:r>
            <a:r>
              <a:rPr lang="en-US" b="1" dirty="0"/>
              <a:t>Linux</a:t>
            </a:r>
            <a:r>
              <a:rPr lang="en-US" dirty="0"/>
              <a:t>:</a:t>
            </a:r>
          </a:p>
          <a:p>
            <a:pPr lvl="1">
              <a:spcBef>
                <a:spcPts val="0"/>
              </a:spcBef>
            </a:pPr>
            <a:r>
              <a:rPr lang="en-US" dirty="0"/>
              <a:t>In a web browser, go to the Zoom URL we sent you via e-mail.</a:t>
            </a:r>
          </a:p>
          <a:p>
            <a:pPr lvl="1">
              <a:spcBef>
                <a:spcPts val="0"/>
              </a:spcBef>
            </a:pPr>
            <a:r>
              <a:rPr lang="en-US" dirty="0"/>
              <a:t>That will get you a download of the Zoom app for your OS.</a:t>
            </a:r>
          </a:p>
          <a:p>
            <a:pPr>
              <a:spcBef>
                <a:spcPts val="0"/>
              </a:spcBef>
            </a:pPr>
            <a:r>
              <a:rPr lang="en-US" b="1" dirty="0"/>
              <a:t>Android</a:t>
            </a:r>
            <a:r>
              <a:rPr lang="en-US" dirty="0"/>
              <a:t> or </a:t>
            </a:r>
            <a:r>
              <a:rPr lang="en-US" b="1" dirty="0"/>
              <a:t>iOS</a:t>
            </a:r>
            <a:r>
              <a:rPr lang="en-US" dirty="0"/>
              <a:t>:</a:t>
            </a:r>
          </a:p>
          <a:p>
            <a:pPr lvl="1">
              <a:spcBef>
                <a:spcPts val="0"/>
              </a:spcBef>
            </a:pPr>
            <a:r>
              <a:rPr lang="en-US" dirty="0"/>
              <a:t>Go to your app store and download the FREE Zoom app.</a:t>
            </a:r>
          </a:p>
          <a:p>
            <a:pPr lvl="1">
              <a:spcBef>
                <a:spcPts val="0"/>
              </a:spcBef>
            </a:pPr>
            <a:r>
              <a:rPr lang="en-US" dirty="0"/>
              <a:t>Run the Zoom app and go to the meeting ID number in the e-mail.</a:t>
            </a:r>
          </a:p>
          <a:p>
            <a:pPr>
              <a:spcBef>
                <a:spcPts val="0"/>
              </a:spcBef>
            </a:pPr>
            <a:r>
              <a:rPr lang="en-US" dirty="0"/>
              <a:t>Please </a:t>
            </a:r>
            <a:r>
              <a:rPr lang="en-US" b="1" u="sng" dirty="0"/>
              <a:t>MUTE YOURSELF</a:t>
            </a:r>
            <a:r>
              <a:rPr lang="en-US" dirty="0"/>
              <a:t> except when you're talking.</a:t>
            </a:r>
          </a:p>
          <a:p>
            <a:pPr marL="0" indent="0">
              <a:spcBef>
                <a:spcPts val="0"/>
              </a:spcBef>
              <a:buNone/>
            </a:pPr>
            <a:r>
              <a:rPr lang="en-US" sz="1800" dirty="0">
                <a:hlinkClick r:id="rId4"/>
              </a:rPr>
              <a:t>http://www.oscer.ou.edu/virtualresidency2020/</a:t>
            </a:r>
            <a:r>
              <a:rPr lang="en-US" sz="1800" dirty="0"/>
              <a:t>         </a:t>
            </a:r>
            <a:r>
              <a:rPr lang="en-US" sz="1800" dirty="0">
                <a:hlinkClick r:id="rId5"/>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10492669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50" dirty="0"/>
              <a:t>Most Institutions Have Virtual Residents</a:t>
            </a:r>
          </a:p>
        </p:txBody>
      </p:sp>
      <p:sp>
        <p:nvSpPr>
          <p:cNvPr id="3" name="Content Placeholder 2"/>
          <p:cNvSpPr>
            <a:spLocks noGrp="1"/>
          </p:cNvSpPr>
          <p:nvPr>
            <p:ph idx="1"/>
          </p:nvPr>
        </p:nvSpPr>
        <p:spPr>
          <a:xfrm>
            <a:off x="588962" y="1371600"/>
            <a:ext cx="8021638" cy="4648200"/>
          </a:xfrm>
        </p:spPr>
        <p:txBody>
          <a:bodyPr/>
          <a:lstStyle/>
          <a:p>
            <a:pPr marL="0" indent="0">
              <a:buNone/>
            </a:pPr>
            <a:r>
              <a:rPr lang="en-US" dirty="0"/>
              <a:t>The fraction of US News national universities that have participated in, or are registered to participate in, the         Virtual Residency (percentages due to ties in the last position):</a:t>
            </a:r>
          </a:p>
          <a:p>
            <a:r>
              <a:rPr lang="en-US" b="1" u="sng" dirty="0"/>
              <a:t>ALL</a:t>
            </a:r>
            <a:r>
              <a:rPr lang="en-US" dirty="0"/>
              <a:t> the top 10 institutions;</a:t>
            </a:r>
          </a:p>
          <a:p>
            <a:r>
              <a:rPr lang="en-US" dirty="0"/>
              <a:t>23 of the top 25 (88%);</a:t>
            </a:r>
          </a:p>
          <a:p>
            <a:r>
              <a:rPr lang="en-US" dirty="0"/>
              <a:t>46 of the top 50 (87%);</a:t>
            </a:r>
          </a:p>
          <a:p>
            <a:r>
              <a:rPr lang="en-US" dirty="0"/>
              <a:t>66 of the top 75 (87%);</a:t>
            </a:r>
          </a:p>
          <a:p>
            <a:r>
              <a:rPr lang="en-US" dirty="0"/>
              <a:t>84 of the top 100 (82%);</a:t>
            </a:r>
          </a:p>
          <a:p>
            <a:r>
              <a:rPr lang="en-US" dirty="0"/>
              <a:t>117 of the top 150 (77%);</a:t>
            </a:r>
          </a:p>
          <a:p>
            <a:r>
              <a:rPr lang="en-US" dirty="0"/>
              <a:t>138 of the top 200 (69%);</a:t>
            </a:r>
          </a:p>
          <a:p>
            <a:r>
              <a:rPr lang="en-US" dirty="0"/>
              <a:t>157 of the top 250 (62%).</a:t>
            </a:r>
          </a:p>
          <a:p>
            <a:endParaRPr lang="en-US"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40</a:t>
            </a:fld>
            <a:endParaRPr lang="en-US"/>
          </a:p>
        </p:txBody>
      </p:sp>
      <p:sp>
        <p:nvSpPr>
          <p:cNvPr id="6" name="TextBox 5">
            <a:extLst>
              <a:ext uri="{FF2B5EF4-FFF2-40B4-BE49-F238E27FC236}">
                <a16:creationId xmlns:a16="http://schemas.microsoft.com/office/drawing/2014/main" id="{8B859FBE-1D9F-497B-9AE6-05C1973CA4F0}"/>
              </a:ext>
            </a:extLst>
          </p:cNvPr>
          <p:cNvSpPr txBox="1"/>
          <p:nvPr/>
        </p:nvSpPr>
        <p:spPr>
          <a:xfrm>
            <a:off x="4038600" y="5717144"/>
            <a:ext cx="4343400" cy="246221"/>
          </a:xfrm>
          <a:prstGeom prst="rect">
            <a:avLst/>
          </a:prstGeom>
          <a:noFill/>
        </p:spPr>
        <p:txBody>
          <a:bodyPr wrap="square" rtlCol="0">
            <a:spAutoFit/>
          </a:bodyPr>
          <a:lstStyle/>
          <a:p>
            <a:r>
              <a:rPr lang="en-US" sz="1000" dirty="0">
                <a:hlinkClick r:id="rId3"/>
              </a:rPr>
              <a:t>https://www.usnews.com/best-colleges/rankings/national-universities</a:t>
            </a:r>
            <a:endParaRPr lang="en-US" sz="1000" dirty="0"/>
          </a:p>
        </p:txBody>
      </p:sp>
    </p:spTree>
    <p:extLst>
      <p:ext uri="{BB962C8B-B14F-4D97-AF65-F5344CB8AC3E}">
        <p14:creationId xmlns:p14="http://schemas.microsoft.com/office/powerpoint/2010/main" val="20796003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95DBD-8079-488E-974F-635A576ADDF1}"/>
              </a:ext>
            </a:extLst>
          </p:cNvPr>
          <p:cNvSpPr>
            <a:spLocks noGrp="1"/>
          </p:cNvSpPr>
          <p:nvPr>
            <p:ph type="title"/>
          </p:nvPr>
        </p:nvSpPr>
        <p:spPr/>
        <p:txBody>
          <a:bodyPr/>
          <a:lstStyle/>
          <a:p>
            <a:r>
              <a:rPr lang="en-US" dirty="0"/>
              <a:t>Does the Virtual Residency Work?</a:t>
            </a:r>
          </a:p>
        </p:txBody>
      </p:sp>
      <p:sp>
        <p:nvSpPr>
          <p:cNvPr id="3" name="Content Placeholder 2">
            <a:extLst>
              <a:ext uri="{FF2B5EF4-FFF2-40B4-BE49-F238E27FC236}">
                <a16:creationId xmlns:a16="http://schemas.microsoft.com/office/drawing/2014/main" id="{FF3243A0-AF27-472A-95F0-D4E746B4F767}"/>
              </a:ext>
            </a:extLst>
          </p:cNvPr>
          <p:cNvSpPr>
            <a:spLocks noGrp="1"/>
          </p:cNvSpPr>
          <p:nvPr>
            <p:ph idx="1"/>
          </p:nvPr>
        </p:nvSpPr>
        <p:spPr>
          <a:xfrm>
            <a:off x="304800" y="1371600"/>
            <a:ext cx="8478838" cy="4648200"/>
          </a:xfrm>
        </p:spPr>
        <p:txBody>
          <a:bodyPr/>
          <a:lstStyle/>
          <a:p>
            <a:r>
              <a:rPr lang="en-US" dirty="0"/>
              <a:t>We assume that </a:t>
            </a:r>
            <a:r>
              <a:rPr lang="en-US" dirty="0" err="1"/>
              <a:t>y’all</a:t>
            </a:r>
            <a:r>
              <a:rPr lang="en-US" dirty="0"/>
              <a:t> are plenty busy with other things,             so you’d only bother to show up if this were worthwhile.</a:t>
            </a:r>
          </a:p>
          <a:p>
            <a:r>
              <a:rPr lang="en-US" dirty="0"/>
              <a:t>As of last week:</a:t>
            </a:r>
          </a:p>
          <a:p>
            <a:pPr lvl="1"/>
            <a:r>
              <a:rPr lang="en-US" dirty="0"/>
              <a:t>251 of 327 Virtual Residency institutions (77%) had participated in multiple Virtual Residency activities;</a:t>
            </a:r>
          </a:p>
          <a:p>
            <a:pPr lvl="1"/>
            <a:r>
              <a:rPr lang="en-US" dirty="0"/>
              <a:t>224 of 327 Virtual Residency institutions (69%) had participated in multiple types of Virtual Residency activities.</a:t>
            </a:r>
          </a:p>
          <a:p>
            <a:r>
              <a:rPr lang="en-US" dirty="0"/>
              <a:t>If we take into account preregistrations:</a:t>
            </a:r>
          </a:p>
          <a:p>
            <a:pPr lvl="1"/>
            <a:r>
              <a:rPr lang="en-US" dirty="0"/>
              <a:t>280 of 327 Virtual Residency institutions (86%) had participated in or signed up for multiple Virtual Residency activities;</a:t>
            </a:r>
          </a:p>
          <a:p>
            <a:pPr lvl="1"/>
            <a:r>
              <a:rPr lang="en-US" dirty="0"/>
              <a:t>235 of 327 Virtual Residency institutions (72%) had participated in or signed up for multiple types of Virtual Residency activities.</a:t>
            </a:r>
          </a:p>
          <a:p>
            <a:pPr lvl="1"/>
            <a:endParaRPr lang="en-US" dirty="0"/>
          </a:p>
        </p:txBody>
      </p:sp>
      <p:sp>
        <p:nvSpPr>
          <p:cNvPr id="4" name="Footer Placeholder 3">
            <a:extLst>
              <a:ext uri="{FF2B5EF4-FFF2-40B4-BE49-F238E27FC236}">
                <a16:creationId xmlns:a16="http://schemas.microsoft.com/office/drawing/2014/main" id="{2B8A7053-8F20-4153-8707-D125E8FABFEB}"/>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65EFFF54-6383-42AA-B847-197C360DA8D9}"/>
              </a:ext>
            </a:extLst>
          </p:cNvPr>
          <p:cNvSpPr>
            <a:spLocks noGrp="1"/>
          </p:cNvSpPr>
          <p:nvPr>
            <p:ph type="sldNum" sz="quarter" idx="11"/>
          </p:nvPr>
        </p:nvSpPr>
        <p:spPr/>
        <p:txBody>
          <a:bodyPr/>
          <a:lstStyle/>
          <a:p>
            <a:pPr>
              <a:defRPr/>
            </a:pPr>
            <a:fld id="{DAFF6522-D39A-4EFB-9FD2-0F43165FD2EE}" type="slidenum">
              <a:rPr lang="en-US" smtClean="0"/>
              <a:pPr>
                <a:defRPr/>
              </a:pPr>
              <a:t>41</a:t>
            </a:fld>
            <a:endParaRPr lang="en-US"/>
          </a:p>
        </p:txBody>
      </p:sp>
    </p:spTree>
    <p:extLst>
      <p:ext uri="{BB962C8B-B14F-4D97-AF65-F5344CB8AC3E}">
        <p14:creationId xmlns:p14="http://schemas.microsoft.com/office/powerpoint/2010/main" val="160592702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0A50-CB71-48F5-8F0F-19B19303B8A2}"/>
              </a:ext>
            </a:extLst>
          </p:cNvPr>
          <p:cNvSpPr>
            <a:spLocks noGrp="1"/>
          </p:cNvSpPr>
          <p:nvPr>
            <p:ph type="title"/>
          </p:nvPr>
        </p:nvSpPr>
        <p:spPr/>
        <p:txBody>
          <a:bodyPr/>
          <a:lstStyle/>
          <a:p>
            <a:r>
              <a:rPr lang="en-US" dirty="0"/>
              <a:t>Virtual Residency Evaluation</a:t>
            </a:r>
          </a:p>
        </p:txBody>
      </p:sp>
      <p:sp>
        <p:nvSpPr>
          <p:cNvPr id="3" name="Content Placeholder 2">
            <a:extLst>
              <a:ext uri="{FF2B5EF4-FFF2-40B4-BE49-F238E27FC236}">
                <a16:creationId xmlns:a16="http://schemas.microsoft.com/office/drawing/2014/main" id="{DF220C8A-3AC1-4372-96AD-9E96D26C6CA7}"/>
              </a:ext>
            </a:extLst>
          </p:cNvPr>
          <p:cNvSpPr>
            <a:spLocks noGrp="1"/>
          </p:cNvSpPr>
          <p:nvPr>
            <p:ph idx="1"/>
          </p:nvPr>
        </p:nvSpPr>
        <p:spPr>
          <a:xfrm>
            <a:off x="609600" y="1154783"/>
            <a:ext cx="7924800" cy="4648200"/>
          </a:xfrm>
        </p:spPr>
        <p:txBody>
          <a:bodyPr/>
          <a:lstStyle/>
          <a:p>
            <a:pPr>
              <a:spcBef>
                <a:spcPts val="200"/>
              </a:spcBef>
            </a:pPr>
            <a:r>
              <a:rPr lang="en-US" dirty="0"/>
              <a:t>This year, for the first time, we’ll be doing                          an external evaluation of the Virtual Residency workshop.</a:t>
            </a:r>
          </a:p>
          <a:p>
            <a:pPr lvl="1">
              <a:spcBef>
                <a:spcPts val="200"/>
              </a:spcBef>
            </a:pPr>
            <a:r>
              <a:rPr lang="en-US" dirty="0"/>
              <a:t>Georgia Tech Institutional Review Board protocol # H16227, approved 6/30/2016, approved for use at OU by OU’s IRB 5/13/2020.</a:t>
            </a:r>
          </a:p>
          <a:p>
            <a:pPr>
              <a:spcBef>
                <a:spcPts val="200"/>
              </a:spcBef>
            </a:pPr>
            <a:r>
              <a:rPr lang="en-US" dirty="0"/>
              <a:t>The evaluation will be conducted by the same team that does the evaluation for the XSEDE program,                     led by </a:t>
            </a:r>
            <a:r>
              <a:rPr lang="en-US" dirty="0" err="1"/>
              <a:t>Lizanne</a:t>
            </a:r>
            <a:r>
              <a:rPr lang="en-US" dirty="0"/>
              <a:t> DeStefano and Lorna Rivera.</a:t>
            </a:r>
          </a:p>
          <a:p>
            <a:pPr>
              <a:spcBef>
                <a:spcPts val="200"/>
              </a:spcBef>
            </a:pPr>
            <a:r>
              <a:rPr lang="en-US" dirty="0"/>
              <a:t>You’ll be contacted about participating.</a:t>
            </a:r>
          </a:p>
          <a:p>
            <a:pPr lvl="1">
              <a:spcBef>
                <a:spcPts val="200"/>
              </a:spcBef>
            </a:pPr>
            <a:r>
              <a:rPr lang="en-US" dirty="0"/>
              <a:t>If you’re in the EU, we can’t have you participate,        because of GPDR complexities.</a:t>
            </a:r>
          </a:p>
          <a:p>
            <a:pPr>
              <a:spcBef>
                <a:spcPts val="200"/>
              </a:spcBef>
            </a:pPr>
            <a:r>
              <a:rPr lang="en-US" dirty="0"/>
              <a:t>You </a:t>
            </a:r>
            <a:r>
              <a:rPr lang="en-US" b="1" u="sng" dirty="0"/>
              <a:t>AREN’T</a:t>
            </a:r>
            <a:r>
              <a:rPr lang="en-US" dirty="0"/>
              <a:t> required to participate, and                        you </a:t>
            </a:r>
            <a:r>
              <a:rPr lang="en-US" b="1" u="sng" dirty="0"/>
              <a:t>WON’T</a:t>
            </a:r>
            <a:r>
              <a:rPr lang="en-US" dirty="0"/>
              <a:t> face any negative consequences if you decline.</a:t>
            </a:r>
          </a:p>
        </p:txBody>
      </p:sp>
      <p:sp>
        <p:nvSpPr>
          <p:cNvPr id="4" name="Footer Placeholder 3">
            <a:extLst>
              <a:ext uri="{FF2B5EF4-FFF2-40B4-BE49-F238E27FC236}">
                <a16:creationId xmlns:a16="http://schemas.microsoft.com/office/drawing/2014/main" id="{74B360E2-BD6D-4744-A0B4-A20ADFA11E0F}"/>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48616297-9D84-4B08-992B-80433F36D39A}"/>
              </a:ext>
            </a:extLst>
          </p:cNvPr>
          <p:cNvSpPr>
            <a:spLocks noGrp="1"/>
          </p:cNvSpPr>
          <p:nvPr>
            <p:ph type="sldNum" sz="quarter" idx="11"/>
          </p:nvPr>
        </p:nvSpPr>
        <p:spPr/>
        <p:txBody>
          <a:bodyPr/>
          <a:lstStyle/>
          <a:p>
            <a:pPr>
              <a:defRPr/>
            </a:pPr>
            <a:fld id="{DAFF6522-D39A-4EFB-9FD2-0F43165FD2EE}" type="slidenum">
              <a:rPr lang="en-US" smtClean="0"/>
              <a:pPr>
                <a:defRPr/>
              </a:pPr>
              <a:t>42</a:t>
            </a:fld>
            <a:endParaRPr lang="en-US"/>
          </a:p>
        </p:txBody>
      </p:sp>
    </p:spTree>
    <p:extLst>
      <p:ext uri="{BB962C8B-B14F-4D97-AF65-F5344CB8AC3E}">
        <p14:creationId xmlns:p14="http://schemas.microsoft.com/office/powerpoint/2010/main" val="212303920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CI Professional Ecosystem</a:t>
            </a:r>
          </a:p>
        </p:txBody>
      </p:sp>
      <p:sp>
        <p:nvSpPr>
          <p:cNvPr id="3" name="Content Placeholder 2"/>
          <p:cNvSpPr>
            <a:spLocks noGrp="1"/>
          </p:cNvSpPr>
          <p:nvPr>
            <p:ph idx="1"/>
          </p:nvPr>
        </p:nvSpPr>
        <p:spPr/>
        <p:txBody>
          <a:bodyPr/>
          <a:lstStyle/>
          <a:p>
            <a:r>
              <a:rPr lang="en-US" sz="2000" b="1" u="sng" dirty="0"/>
              <a:t>Campus Champions</a:t>
            </a:r>
          </a:p>
          <a:p>
            <a:r>
              <a:rPr lang="en-US" sz="2000" dirty="0"/>
              <a:t>Campus Research Computing Consortium (</a:t>
            </a:r>
            <a:r>
              <a:rPr lang="en-US" sz="2000" dirty="0" err="1"/>
              <a:t>CaRCC</a:t>
            </a:r>
            <a:r>
              <a:rPr lang="en-US" sz="2000" dirty="0"/>
              <a:t>)</a:t>
            </a:r>
          </a:p>
          <a:p>
            <a:r>
              <a:rPr lang="en-US" sz="2000" dirty="0"/>
              <a:t>Coalition for Academic Scientific Computation</a:t>
            </a:r>
          </a:p>
          <a:p>
            <a:r>
              <a:rPr lang="en-US" sz="2000" dirty="0" err="1"/>
              <a:t>CyberAmbassadors</a:t>
            </a:r>
            <a:endParaRPr lang="en-US" sz="2000" dirty="0"/>
          </a:p>
          <a:p>
            <a:r>
              <a:rPr lang="en-US" sz="2000" dirty="0"/>
              <a:t>Linux Clusters Institute</a:t>
            </a:r>
          </a:p>
          <a:p>
            <a:r>
              <a:rPr lang="en-US" sz="2000" dirty="0"/>
              <a:t>SIGHPC Education Chapter</a:t>
            </a:r>
          </a:p>
          <a:p>
            <a:r>
              <a:rPr lang="en-US" sz="2000" dirty="0"/>
              <a:t>The Carpentries</a:t>
            </a:r>
          </a:p>
          <a:p>
            <a:r>
              <a:rPr lang="en-US" sz="2000" dirty="0"/>
              <a:t>Science Gateways Community Institute</a:t>
            </a:r>
          </a:p>
          <a:p>
            <a:r>
              <a:rPr lang="en-US" sz="2000" dirty="0"/>
              <a:t>UK Research Software Engineer Association</a:t>
            </a:r>
          </a:p>
          <a:p>
            <a:r>
              <a:rPr lang="en-US" sz="2000" dirty="0"/>
              <a:t>US Research Software Engineer Association</a:t>
            </a:r>
          </a:p>
          <a:p>
            <a:r>
              <a:rPr lang="en-US" sz="2000" dirty="0"/>
              <a:t>US Research Software Sustainability Institute</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43</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7" name="TextBox 6"/>
          <p:cNvSpPr txBox="1"/>
          <p:nvPr/>
        </p:nvSpPr>
        <p:spPr>
          <a:xfrm>
            <a:off x="3733800" y="2498680"/>
            <a:ext cx="5049838" cy="1277273"/>
          </a:xfrm>
          <a:prstGeom prst="rect">
            <a:avLst/>
          </a:prstGeom>
          <a:noFill/>
        </p:spPr>
        <p:txBody>
          <a:bodyPr wrap="square" rtlCol="0">
            <a:spAutoFit/>
          </a:bodyPr>
          <a:lstStyle/>
          <a:p>
            <a:r>
              <a:rPr lang="en-US" sz="5300" dirty="0">
                <a:latin typeface="Arial Black" panose="020B0A04020102020204" pitchFamily="34" charset="0"/>
              </a:rPr>
              <a:t>JOIN THESE!</a:t>
            </a:r>
          </a:p>
          <a:p>
            <a:r>
              <a:rPr lang="en-US" sz="2400" dirty="0">
                <a:latin typeface="Arial Black" panose="020B0A04020102020204" pitchFamily="34" charset="0"/>
              </a:rPr>
              <a:t>Ask us for contact info!</a:t>
            </a:r>
          </a:p>
        </p:txBody>
      </p:sp>
    </p:spTree>
    <p:extLst>
      <p:ext uri="{BB962C8B-B14F-4D97-AF65-F5344CB8AC3E}">
        <p14:creationId xmlns:p14="http://schemas.microsoft.com/office/powerpoint/2010/main" val="381934119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2020 </a:t>
            </a:r>
            <a:r>
              <a:rPr lang="en-US" sz="3800" dirty="0" err="1"/>
              <a:t>Intmd</a:t>
            </a:r>
            <a:r>
              <a:rPr lang="en-US" sz="3800" dirty="0"/>
              <a:t>/Adv Workshop Agenda</a:t>
            </a:r>
          </a:p>
        </p:txBody>
      </p:sp>
      <p:sp>
        <p:nvSpPr>
          <p:cNvPr id="3" name="Content Placeholder 2"/>
          <p:cNvSpPr>
            <a:spLocks noGrp="1"/>
          </p:cNvSpPr>
          <p:nvPr>
            <p:ph sz="half" idx="1"/>
          </p:nvPr>
        </p:nvSpPr>
        <p:spPr>
          <a:xfrm>
            <a:off x="381000" y="1320084"/>
            <a:ext cx="4114800" cy="4648200"/>
          </a:xfrm>
        </p:spPr>
        <p:txBody>
          <a:bodyPr/>
          <a:lstStyle/>
          <a:p>
            <a:pPr marL="0" indent="0">
              <a:buNone/>
            </a:pPr>
            <a:r>
              <a:rPr lang="en-US" sz="2100" dirty="0"/>
              <a:t>Mon June 1 2020</a:t>
            </a:r>
          </a:p>
          <a:p>
            <a:r>
              <a:rPr lang="en-US" sz="2100" dirty="0"/>
              <a:t>Virtual Residency Intermediate/Advanced Workshop 2020 Overview</a:t>
            </a:r>
          </a:p>
          <a:p>
            <a:r>
              <a:rPr lang="en-US" sz="2100" b="1" u="sng" dirty="0" err="1"/>
              <a:t>Intmd</a:t>
            </a:r>
            <a:r>
              <a:rPr lang="en-US" sz="2100" dirty="0"/>
              <a:t>: Facilitating AI/Machine Learning/Deep Learning</a:t>
            </a:r>
          </a:p>
          <a:p>
            <a:r>
              <a:rPr lang="en-US" sz="2100" b="1" u="sng" dirty="0"/>
              <a:t>Adv</a:t>
            </a:r>
            <a:r>
              <a:rPr lang="en-US" sz="2100" dirty="0"/>
              <a:t>: Things I Wish I'd Known Before I Became a CI Leader</a:t>
            </a:r>
            <a:r>
              <a:rPr lang="en-US" sz="2100" baseline="30000" dirty="0"/>
              <a:t>*</a:t>
            </a:r>
          </a:p>
          <a:p>
            <a:r>
              <a:rPr lang="en-US" sz="2100" b="1" u="sng" dirty="0" err="1"/>
              <a:t>Intmd</a:t>
            </a:r>
            <a:r>
              <a:rPr lang="en-US" sz="2100" dirty="0"/>
              <a:t>: Research Data Management for Big Data</a:t>
            </a:r>
          </a:p>
          <a:p>
            <a:endParaRPr lang="en-US" sz="2100" dirty="0"/>
          </a:p>
          <a:p>
            <a:pPr marL="0" indent="0">
              <a:buNone/>
            </a:pPr>
            <a:r>
              <a:rPr lang="en-US" sz="2100" baseline="30000" dirty="0"/>
              <a:t>*</a:t>
            </a:r>
            <a:r>
              <a:rPr lang="en-US" sz="2100" dirty="0"/>
              <a:t> CI Leadership Academy</a:t>
            </a:r>
          </a:p>
        </p:txBody>
      </p:sp>
      <p:sp>
        <p:nvSpPr>
          <p:cNvPr id="4" name="Content Placeholder 3"/>
          <p:cNvSpPr>
            <a:spLocks noGrp="1"/>
          </p:cNvSpPr>
          <p:nvPr>
            <p:ph sz="half" idx="2"/>
          </p:nvPr>
        </p:nvSpPr>
        <p:spPr>
          <a:xfrm>
            <a:off x="4495800" y="1320084"/>
            <a:ext cx="4287838" cy="4648200"/>
          </a:xfrm>
        </p:spPr>
        <p:txBody>
          <a:bodyPr/>
          <a:lstStyle/>
          <a:p>
            <a:pPr marL="0" indent="0">
              <a:buNone/>
            </a:pPr>
            <a:r>
              <a:rPr lang="en-US" sz="2100" dirty="0"/>
              <a:t>Tue June 2 2010</a:t>
            </a:r>
          </a:p>
          <a:p>
            <a:r>
              <a:rPr lang="en-US" sz="2100" b="1" u="sng" dirty="0"/>
              <a:t>Adv</a:t>
            </a:r>
            <a:r>
              <a:rPr lang="en-US" sz="2100" dirty="0"/>
              <a:t>: The CI Funding Landscape: Funding Agency Perspectives</a:t>
            </a:r>
            <a:r>
              <a:rPr lang="en-US" sz="2100" baseline="30000" dirty="0"/>
              <a:t>*</a:t>
            </a:r>
          </a:p>
          <a:p>
            <a:r>
              <a:rPr lang="en-US" sz="2100" b="1" u="sng" dirty="0" err="1"/>
              <a:t>Intmd</a:t>
            </a:r>
            <a:r>
              <a:rPr lang="en-US" sz="2100" dirty="0"/>
              <a:t>: Assessing and Anticipating Researcher Needs</a:t>
            </a:r>
          </a:p>
          <a:p>
            <a:r>
              <a:rPr lang="en-US" sz="2100" b="1" u="sng" dirty="0"/>
              <a:t>Adv</a:t>
            </a:r>
            <a:r>
              <a:rPr lang="en-US" sz="2100" dirty="0"/>
              <a:t>: Perspectives about CI from  CIOs &amp; VPRs</a:t>
            </a:r>
          </a:p>
          <a:p>
            <a:r>
              <a:rPr lang="en-US" sz="2100" b="1" u="sng" dirty="0" err="1"/>
              <a:t>Intmd</a:t>
            </a:r>
            <a:r>
              <a:rPr lang="en-US" sz="2100" b="1" u="sng" dirty="0"/>
              <a:t>/Adv</a:t>
            </a:r>
            <a:r>
              <a:rPr lang="en-US" sz="2100" dirty="0"/>
              <a:t>: Deciding Which Technologies to Adopt, and When</a:t>
            </a:r>
          </a:p>
          <a:p>
            <a:pPr marL="0" indent="0">
              <a:buNone/>
            </a:pPr>
            <a:endParaRPr lang="en-US" sz="2100" baseline="30000" dirty="0"/>
          </a:p>
          <a:p>
            <a:pPr marL="0" indent="0">
              <a:buNone/>
            </a:pPr>
            <a:r>
              <a:rPr lang="en-US" sz="2100" baseline="30000" dirty="0"/>
              <a:t>*</a:t>
            </a:r>
            <a:r>
              <a:rPr lang="en-US" sz="2100" dirty="0"/>
              <a:t> CI Leadership Academy</a:t>
            </a:r>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44</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166006579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2020 </a:t>
            </a:r>
            <a:r>
              <a:rPr lang="en-US" sz="3800" dirty="0" err="1"/>
              <a:t>Intmd</a:t>
            </a:r>
            <a:r>
              <a:rPr lang="en-US" sz="3800" dirty="0"/>
              <a:t>/Adv Workshop Agenda</a:t>
            </a:r>
          </a:p>
        </p:txBody>
      </p:sp>
      <p:sp>
        <p:nvSpPr>
          <p:cNvPr id="3" name="Content Placeholder 2"/>
          <p:cNvSpPr>
            <a:spLocks noGrp="1"/>
          </p:cNvSpPr>
          <p:nvPr>
            <p:ph sz="half" idx="1"/>
          </p:nvPr>
        </p:nvSpPr>
        <p:spPr>
          <a:xfrm>
            <a:off x="506156" y="1264664"/>
            <a:ext cx="3886200" cy="4648200"/>
          </a:xfrm>
        </p:spPr>
        <p:txBody>
          <a:bodyPr/>
          <a:lstStyle/>
          <a:p>
            <a:pPr marL="0" indent="0">
              <a:buNone/>
            </a:pPr>
            <a:r>
              <a:rPr lang="en-US" sz="2100" dirty="0"/>
              <a:t>Wed June 3 2020</a:t>
            </a:r>
          </a:p>
          <a:p>
            <a:r>
              <a:rPr lang="en-US" sz="2100" b="1" u="sng" dirty="0"/>
              <a:t>Adv</a:t>
            </a:r>
            <a:r>
              <a:rPr lang="en-US" sz="2100" dirty="0"/>
              <a:t>: Strategic Thinking &amp; Visioning</a:t>
            </a:r>
          </a:p>
          <a:p>
            <a:r>
              <a:rPr lang="en-US" sz="2100" b="1" u="sng" dirty="0"/>
              <a:t>Adv</a:t>
            </a:r>
            <a:r>
              <a:rPr lang="en-US" sz="2100" dirty="0"/>
              <a:t>: Working Effectively with Vendors</a:t>
            </a:r>
            <a:r>
              <a:rPr lang="en-US" sz="2100" baseline="30000" dirty="0"/>
              <a:t>*</a:t>
            </a:r>
          </a:p>
          <a:p>
            <a:r>
              <a:rPr lang="en-US" sz="2100" b="1" u="sng" dirty="0"/>
              <a:t>Adv</a:t>
            </a:r>
            <a:r>
              <a:rPr lang="en-US" sz="2100" dirty="0"/>
              <a:t>: Teams of CI Professionals: Recruitment &amp; Retention, Management, Team-building, and Motivation</a:t>
            </a:r>
          </a:p>
          <a:p>
            <a:r>
              <a:rPr lang="en-US" sz="2100" b="1" u="sng" dirty="0"/>
              <a:t>Adv</a:t>
            </a:r>
            <a:r>
              <a:rPr lang="en-US" sz="2100" dirty="0"/>
              <a:t>: Building Community</a:t>
            </a:r>
          </a:p>
          <a:p>
            <a:pPr marL="0" indent="0">
              <a:buNone/>
            </a:pPr>
            <a:endParaRPr lang="en-US" sz="2100" dirty="0"/>
          </a:p>
          <a:p>
            <a:pPr marL="0" indent="0">
              <a:buNone/>
            </a:pPr>
            <a:r>
              <a:rPr lang="en-US" sz="2100" baseline="30000" dirty="0"/>
              <a:t>*</a:t>
            </a:r>
            <a:r>
              <a:rPr lang="en-US" sz="2100" dirty="0"/>
              <a:t> CI Leadership Academy</a:t>
            </a:r>
          </a:p>
        </p:txBody>
      </p:sp>
      <p:sp>
        <p:nvSpPr>
          <p:cNvPr id="4" name="Content Placeholder 3"/>
          <p:cNvSpPr>
            <a:spLocks noGrp="1"/>
          </p:cNvSpPr>
          <p:nvPr>
            <p:ph sz="half" idx="2"/>
          </p:nvPr>
        </p:nvSpPr>
        <p:spPr>
          <a:xfrm>
            <a:off x="4648200" y="1320084"/>
            <a:ext cx="4038600" cy="4648200"/>
          </a:xfrm>
        </p:spPr>
        <p:txBody>
          <a:bodyPr/>
          <a:lstStyle/>
          <a:p>
            <a:pPr marL="0" indent="0">
              <a:buNone/>
            </a:pPr>
            <a:r>
              <a:rPr lang="en-US" sz="2100" dirty="0"/>
              <a:t>Thu June 4 2020</a:t>
            </a:r>
          </a:p>
          <a:p>
            <a:r>
              <a:rPr lang="en-US" sz="2100" b="1" u="sng" dirty="0" err="1"/>
              <a:t>Intmd</a:t>
            </a:r>
            <a:r>
              <a:rPr lang="en-US" sz="2100" b="1" u="sng" dirty="0"/>
              <a:t>/Adv</a:t>
            </a:r>
            <a:r>
              <a:rPr lang="en-US" sz="2100" dirty="0"/>
              <a:t>: </a:t>
            </a:r>
            <a:r>
              <a:rPr lang="en-US" sz="2100" dirty="0" err="1"/>
              <a:t>CyberAmbassadors</a:t>
            </a:r>
            <a:r>
              <a:rPr lang="en-US" sz="2100" dirty="0"/>
              <a:t>: Leading the Change: Equity and Inclusion; Leading with Principles: Ethics</a:t>
            </a:r>
          </a:p>
          <a:p>
            <a:r>
              <a:rPr lang="en-US" sz="2100" b="1" u="sng" dirty="0" err="1"/>
              <a:t>Intmd</a:t>
            </a:r>
            <a:r>
              <a:rPr lang="en-US" sz="2100" dirty="0"/>
              <a:t>: Explaining Complex Technical Topics to Researchers</a:t>
            </a:r>
          </a:p>
          <a:p>
            <a:r>
              <a:rPr lang="en-US" sz="2100" b="1" u="sng" dirty="0" err="1"/>
              <a:t>Intmd</a:t>
            </a:r>
            <a:r>
              <a:rPr lang="en-US" sz="2100" dirty="0"/>
              <a:t>: Mapping Research Requirements to Software Tools</a:t>
            </a:r>
          </a:p>
          <a:p>
            <a:r>
              <a:rPr lang="en-US" sz="2100" b="1" u="sng" dirty="0" err="1"/>
              <a:t>Intmd</a:t>
            </a:r>
            <a:r>
              <a:rPr lang="en-US" sz="2100" dirty="0"/>
              <a:t>: Research Computing Facilitation for Non-Traditional Disciplines</a:t>
            </a:r>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45</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165339254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2020 </a:t>
            </a:r>
            <a:r>
              <a:rPr lang="en-US" sz="3800" dirty="0" err="1"/>
              <a:t>Intmd</a:t>
            </a:r>
            <a:r>
              <a:rPr lang="en-US" sz="3800" dirty="0"/>
              <a:t>/Adv Workshop Agenda</a:t>
            </a:r>
          </a:p>
        </p:txBody>
      </p:sp>
      <p:sp>
        <p:nvSpPr>
          <p:cNvPr id="3" name="Content Placeholder 2"/>
          <p:cNvSpPr>
            <a:spLocks noGrp="1"/>
          </p:cNvSpPr>
          <p:nvPr>
            <p:ph sz="half" idx="1"/>
          </p:nvPr>
        </p:nvSpPr>
        <p:spPr>
          <a:xfrm>
            <a:off x="457200" y="1320084"/>
            <a:ext cx="4038600" cy="4648200"/>
          </a:xfrm>
        </p:spPr>
        <p:txBody>
          <a:bodyPr/>
          <a:lstStyle/>
          <a:p>
            <a:pPr marL="0" indent="0">
              <a:buNone/>
            </a:pPr>
            <a:r>
              <a:rPr lang="en-US" sz="2100" dirty="0"/>
              <a:t>Fri June 5 2020</a:t>
            </a:r>
          </a:p>
          <a:p>
            <a:r>
              <a:rPr lang="en-US" sz="2100" b="1" u="sng" dirty="0"/>
              <a:t>Adv</a:t>
            </a:r>
            <a:r>
              <a:rPr lang="en-US" sz="2100" dirty="0"/>
              <a:t>: Sustainability</a:t>
            </a:r>
          </a:p>
          <a:p>
            <a:r>
              <a:rPr lang="en-US" sz="2100" b="1" u="sng" dirty="0" err="1"/>
              <a:t>Intmd</a:t>
            </a:r>
            <a:r>
              <a:rPr lang="en-US" sz="2100" dirty="0"/>
              <a:t>: Facilitating Cloud Computing</a:t>
            </a:r>
          </a:p>
          <a:p>
            <a:r>
              <a:rPr lang="en-US" sz="2100" b="1" u="sng" dirty="0"/>
              <a:t>Adv</a:t>
            </a:r>
            <a:r>
              <a:rPr lang="en-US" sz="2100" dirty="0"/>
              <a:t>: Marketing, Communication, Demonstrating Impact/Value</a:t>
            </a:r>
          </a:p>
          <a:p>
            <a:r>
              <a:rPr lang="en-US" sz="2100" dirty="0"/>
              <a:t>Stories from the Trenches</a:t>
            </a:r>
          </a:p>
        </p:txBody>
      </p:sp>
      <p:sp>
        <p:nvSpPr>
          <p:cNvPr id="4" name="Content Placeholder 3"/>
          <p:cNvSpPr>
            <a:spLocks noGrp="1"/>
          </p:cNvSpPr>
          <p:nvPr>
            <p:ph sz="half" idx="2"/>
          </p:nvPr>
        </p:nvSpPr>
        <p:spPr>
          <a:xfrm>
            <a:off x="4648200" y="1320084"/>
            <a:ext cx="4038600" cy="4648200"/>
          </a:xfrm>
        </p:spPr>
        <p:txBody>
          <a:bodyPr/>
          <a:lstStyle/>
          <a:p>
            <a:pPr marL="0" indent="0">
              <a:buNone/>
            </a:pPr>
            <a:endParaRPr lang="en-US" sz="2100" dirty="0"/>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46</a:t>
            </a:fld>
            <a:endParaRPr lang="en-US"/>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202011220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You can get a copy of the agenda in your web browser:</a:t>
            </a:r>
          </a:p>
          <a:p>
            <a:pPr marL="0" indent="0">
              <a:buNone/>
            </a:pPr>
            <a:r>
              <a:rPr lang="en-US" dirty="0">
                <a:hlinkClick r:id="rId3"/>
              </a:rPr>
              <a:t>http://www.oscer.ou.edu/virtualresidency2020.php#agenda</a:t>
            </a:r>
            <a:endParaRPr lang="en-US" dirty="0"/>
          </a:p>
          <a:p>
            <a:r>
              <a:rPr lang="en-US" dirty="0"/>
              <a:t>Everything on it is subject to change without notice:</a:t>
            </a:r>
          </a:p>
          <a:p>
            <a:pPr lvl="1"/>
            <a:r>
              <a:rPr lang="en-US" dirty="0"/>
              <a:t>We may drop some of the sessions.</a:t>
            </a:r>
          </a:p>
          <a:p>
            <a:pPr lvl="1"/>
            <a:r>
              <a:rPr lang="en-US" dirty="0"/>
              <a:t>We may add sessions that we think are needed.</a:t>
            </a:r>
          </a:p>
          <a:p>
            <a:r>
              <a:rPr lang="en-US" dirty="0"/>
              <a:t>You’re going to help us learn how to help you learn.</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47</a:t>
            </a:fld>
            <a:endParaRPr lang="en-US"/>
          </a:p>
        </p:txBody>
      </p:sp>
    </p:spTree>
    <p:extLst>
      <p:ext uri="{BB962C8B-B14F-4D97-AF65-F5344CB8AC3E}">
        <p14:creationId xmlns:p14="http://schemas.microsoft.com/office/powerpoint/2010/main" val="361789673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E9F4-A7D3-4A9A-869F-AC4DD3F834FD}"/>
              </a:ext>
            </a:extLst>
          </p:cNvPr>
          <p:cNvSpPr>
            <a:spLocks noGrp="1"/>
          </p:cNvSpPr>
          <p:nvPr>
            <p:ph type="title"/>
          </p:nvPr>
        </p:nvSpPr>
        <p:spPr/>
        <p:txBody>
          <a:bodyPr/>
          <a:lstStyle/>
          <a:p>
            <a:r>
              <a:rPr lang="en-US" dirty="0"/>
              <a:t>96 Speakers from 68 Institutions #1</a:t>
            </a:r>
          </a:p>
        </p:txBody>
      </p:sp>
      <p:sp>
        <p:nvSpPr>
          <p:cNvPr id="3" name="Content Placeholder 2">
            <a:extLst>
              <a:ext uri="{FF2B5EF4-FFF2-40B4-BE49-F238E27FC236}">
                <a16:creationId xmlns:a16="http://schemas.microsoft.com/office/drawing/2014/main" id="{487B43A3-C679-4299-BAFF-9F65C4130700}"/>
              </a:ext>
            </a:extLst>
          </p:cNvPr>
          <p:cNvSpPr>
            <a:spLocks noGrp="1"/>
          </p:cNvSpPr>
          <p:nvPr>
            <p:ph sz="half" idx="1"/>
          </p:nvPr>
        </p:nvSpPr>
        <p:spPr/>
        <p:txBody>
          <a:bodyPr/>
          <a:lstStyle/>
          <a:p>
            <a:pPr>
              <a:buClrTx/>
              <a:buSzPct val="100000"/>
              <a:buFont typeface="+mj-lt"/>
              <a:buAutoNum type="arabicPeriod"/>
            </a:pPr>
            <a:r>
              <a:rPr lang="en-US" sz="1400" dirty="0"/>
              <a:t>Hussein Al-Azzawi, U New Mexico</a:t>
            </a:r>
          </a:p>
          <a:p>
            <a:pPr>
              <a:buClrTx/>
              <a:buSzPct val="100000"/>
              <a:buFont typeface="+mj-lt"/>
              <a:buAutoNum type="arabicPeriod"/>
            </a:pPr>
            <a:r>
              <a:rPr lang="en-US" sz="1400" dirty="0"/>
              <a:t>Izzat </a:t>
            </a:r>
            <a:r>
              <a:rPr lang="en-US" sz="1400" dirty="0" err="1"/>
              <a:t>Alsmadi</a:t>
            </a:r>
            <a:r>
              <a:rPr lang="en-US" sz="1400" dirty="0"/>
              <a:t>, Texas A&amp;M U San Antonio</a:t>
            </a:r>
          </a:p>
          <a:p>
            <a:pPr>
              <a:buClrTx/>
              <a:buSzPct val="100000"/>
              <a:buFont typeface="+mj-lt"/>
              <a:buAutoNum type="arabicPeriod"/>
            </a:pPr>
            <a:r>
              <a:rPr lang="en-US" sz="1400" dirty="0"/>
              <a:t>Rachana </a:t>
            </a:r>
            <a:r>
              <a:rPr lang="en-US" sz="1400" dirty="0" err="1"/>
              <a:t>Ananthakrishnan</a:t>
            </a:r>
            <a:r>
              <a:rPr lang="en-US" sz="1400" dirty="0"/>
              <a:t>, U Chicago/Globus</a:t>
            </a:r>
          </a:p>
          <a:p>
            <a:pPr>
              <a:buClrTx/>
              <a:buSzPct val="100000"/>
              <a:buFont typeface="+mj-lt"/>
              <a:buAutoNum type="arabicPeriod"/>
            </a:pPr>
            <a:r>
              <a:rPr lang="en-US" sz="1400" dirty="0"/>
              <a:t>Jonathan Anderson, U Colorado Boulder</a:t>
            </a:r>
          </a:p>
          <a:p>
            <a:pPr>
              <a:buClrTx/>
              <a:buSzPct val="100000"/>
              <a:buFont typeface="+mj-lt"/>
              <a:buAutoNum type="arabicPeriod"/>
            </a:pPr>
            <a:r>
              <a:rPr lang="en-US" sz="1400" dirty="0"/>
              <a:t>Gladys </a:t>
            </a:r>
            <a:r>
              <a:rPr lang="en-US" sz="1400" dirty="0" err="1"/>
              <a:t>Andino</a:t>
            </a:r>
            <a:r>
              <a:rPr lang="en-US" sz="1400" dirty="0"/>
              <a:t>, U Virginia</a:t>
            </a:r>
          </a:p>
          <a:p>
            <a:pPr>
              <a:buClrTx/>
              <a:buSzPct val="100000"/>
              <a:buFont typeface="+mj-lt"/>
              <a:buAutoNum type="arabicPeriod"/>
            </a:pPr>
            <a:r>
              <a:rPr lang="en-US" sz="1400" dirty="0"/>
              <a:t>Asher </a:t>
            </a:r>
            <a:r>
              <a:rPr lang="en-US" sz="1400" dirty="0" err="1"/>
              <a:t>Antao</a:t>
            </a:r>
            <a:r>
              <a:rPr lang="en-US" sz="1400" dirty="0"/>
              <a:t>, Clemson U</a:t>
            </a:r>
          </a:p>
          <a:p>
            <a:pPr>
              <a:buClrTx/>
              <a:buSzPct val="100000"/>
              <a:buFont typeface="+mj-lt"/>
              <a:buAutoNum type="arabicPeriod"/>
            </a:pPr>
            <a:r>
              <a:rPr lang="en-US" sz="1400" dirty="0"/>
              <a:t>Dustin Atkins, Clemson U</a:t>
            </a:r>
          </a:p>
          <a:p>
            <a:pPr>
              <a:buClrTx/>
              <a:buSzPct val="100000"/>
              <a:buFont typeface="+mj-lt"/>
              <a:buAutoNum type="arabicPeriod"/>
            </a:pPr>
            <a:r>
              <a:rPr lang="en-US" sz="1400" dirty="0"/>
              <a:t>Kevin Brandt, South Dakota State U</a:t>
            </a:r>
          </a:p>
          <a:p>
            <a:pPr>
              <a:buClrTx/>
              <a:buSzPct val="100000"/>
              <a:buFont typeface="+mj-lt"/>
              <a:buAutoNum type="arabicPeriod"/>
            </a:pPr>
            <a:r>
              <a:rPr lang="en-US" sz="1400" dirty="0"/>
              <a:t>Paul Brenner, U Notre Dame</a:t>
            </a:r>
          </a:p>
          <a:p>
            <a:pPr>
              <a:buClrTx/>
              <a:buSzPct val="100000"/>
              <a:buFont typeface="+mj-lt"/>
              <a:buAutoNum type="arabicPeriod"/>
            </a:pPr>
            <a:r>
              <a:rPr lang="en-US" sz="1400" dirty="0"/>
              <a:t>Sharon </a:t>
            </a:r>
            <a:r>
              <a:rPr lang="en-US" sz="1400" dirty="0" err="1"/>
              <a:t>Broude</a:t>
            </a:r>
            <a:r>
              <a:rPr lang="en-US" sz="1400" dirty="0"/>
              <a:t> </a:t>
            </a:r>
            <a:r>
              <a:rPr lang="en-US" sz="1400" dirty="0" err="1"/>
              <a:t>Geva</a:t>
            </a:r>
            <a:r>
              <a:rPr lang="en-US" sz="1400" dirty="0"/>
              <a:t>, U Michigan Ann Arbor</a:t>
            </a:r>
          </a:p>
          <a:p>
            <a:pPr>
              <a:buClrTx/>
              <a:buSzPct val="100000"/>
              <a:buFont typeface="+mj-lt"/>
              <a:buAutoNum type="arabicPeriod"/>
            </a:pPr>
            <a:r>
              <a:rPr lang="en-US" sz="1400" dirty="0"/>
              <a:t>Dana Brunson, Internet2</a:t>
            </a:r>
          </a:p>
          <a:p>
            <a:pPr>
              <a:buClrTx/>
              <a:buSzPct val="100000"/>
              <a:buFont typeface="+mj-lt"/>
              <a:buAutoNum type="arabicPeriod"/>
            </a:pPr>
            <a:r>
              <a:rPr lang="en-US" sz="1400" dirty="0" err="1"/>
              <a:t>Cyd</a:t>
            </a:r>
            <a:r>
              <a:rPr lang="en-US" sz="1400" dirty="0"/>
              <a:t> Burrows, U California San Diego</a:t>
            </a:r>
          </a:p>
          <a:p>
            <a:pPr>
              <a:buClrTx/>
              <a:buSzPct val="100000"/>
              <a:buFont typeface="+mj-lt"/>
              <a:buAutoNum type="arabicPeriod"/>
            </a:pPr>
            <a:r>
              <a:rPr lang="en-US" sz="1400" dirty="0" err="1"/>
              <a:t>Sarvani</a:t>
            </a:r>
            <a:r>
              <a:rPr lang="en-US" sz="1400" dirty="0"/>
              <a:t> </a:t>
            </a:r>
            <a:r>
              <a:rPr lang="en-US" sz="1400" dirty="0" err="1"/>
              <a:t>Chadalapaka</a:t>
            </a:r>
            <a:r>
              <a:rPr lang="en-US" sz="1400" dirty="0"/>
              <a:t>, U California Merced</a:t>
            </a:r>
          </a:p>
          <a:p>
            <a:pPr>
              <a:buClrTx/>
              <a:buSzPct val="100000"/>
              <a:buFont typeface="+mj-lt"/>
              <a:buAutoNum type="arabicPeriod"/>
            </a:pPr>
            <a:r>
              <a:rPr lang="en-US" sz="1400" dirty="0"/>
              <a:t>Wallace Chase, Research and Education Advanced Network New Zealand (REANNZ)</a:t>
            </a:r>
          </a:p>
          <a:p>
            <a:pPr>
              <a:buClrTx/>
              <a:buSzPct val="100000"/>
              <a:buFont typeface="+mj-lt"/>
              <a:buAutoNum type="arabicPeriod"/>
            </a:pPr>
            <a:r>
              <a:rPr lang="en-US" sz="1400" dirty="0" err="1"/>
              <a:t>Shafaq</a:t>
            </a:r>
            <a:r>
              <a:rPr lang="en-US" sz="1400" dirty="0"/>
              <a:t> Chaudhry, U Central Florida</a:t>
            </a:r>
          </a:p>
          <a:p>
            <a:pPr>
              <a:buClrTx/>
              <a:buSzPct val="100000"/>
              <a:buFont typeface="+mj-lt"/>
              <a:buAutoNum type="arabicPeriod"/>
            </a:pPr>
            <a:r>
              <a:rPr lang="en-US" sz="1400" dirty="0"/>
              <a:t>Dave Chin, Drexel U</a:t>
            </a:r>
          </a:p>
          <a:p>
            <a:pPr>
              <a:buClrTx/>
              <a:buSzPct val="100000"/>
              <a:buFont typeface="+mj-lt"/>
              <a:buAutoNum type="arabicPeriod"/>
            </a:pPr>
            <a:r>
              <a:rPr lang="en-US" sz="1400" dirty="0"/>
              <a:t>Damian Clarke, Alabama A&amp;M U</a:t>
            </a:r>
          </a:p>
        </p:txBody>
      </p:sp>
      <p:sp>
        <p:nvSpPr>
          <p:cNvPr id="4" name="Content Placeholder 3">
            <a:extLst>
              <a:ext uri="{FF2B5EF4-FFF2-40B4-BE49-F238E27FC236}">
                <a16:creationId xmlns:a16="http://schemas.microsoft.com/office/drawing/2014/main" id="{B850A67B-C2B0-4395-AACE-5D04E56D5EC9}"/>
              </a:ext>
            </a:extLst>
          </p:cNvPr>
          <p:cNvSpPr>
            <a:spLocks noGrp="1"/>
          </p:cNvSpPr>
          <p:nvPr>
            <p:ph sz="half" idx="2"/>
          </p:nvPr>
        </p:nvSpPr>
        <p:spPr/>
        <p:txBody>
          <a:bodyPr/>
          <a:lstStyle/>
          <a:p>
            <a:pPr>
              <a:buClrTx/>
              <a:buSzPct val="100000"/>
              <a:buFont typeface="+mj-lt"/>
              <a:buAutoNum type="arabicPeriod" startAt="18"/>
            </a:pPr>
            <a:r>
              <a:rPr lang="en-US" sz="1400" dirty="0"/>
              <a:t>Pat </a:t>
            </a:r>
            <a:r>
              <a:rPr lang="en-US" sz="1400" dirty="0" err="1"/>
              <a:t>Clemins</a:t>
            </a:r>
            <a:r>
              <a:rPr lang="en-US" sz="1400" dirty="0"/>
              <a:t>, U Vermont</a:t>
            </a:r>
          </a:p>
          <a:p>
            <a:pPr>
              <a:buClrTx/>
              <a:buSzPct val="100000"/>
              <a:buFont typeface="+mj-lt"/>
              <a:buAutoNum type="arabicPeriod" startAt="18"/>
            </a:pPr>
            <a:r>
              <a:rPr lang="en-US" sz="1400" dirty="0"/>
              <a:t>Annette Colbert-Black, Visage Productions Inc</a:t>
            </a:r>
          </a:p>
          <a:p>
            <a:pPr>
              <a:buClrTx/>
              <a:buSzPct val="100000"/>
              <a:buFont typeface="+mj-lt"/>
              <a:buAutoNum type="arabicPeriod" startAt="18"/>
            </a:pPr>
            <a:r>
              <a:rPr lang="en-US" sz="1400" dirty="0"/>
              <a:t>Dirk </a:t>
            </a:r>
            <a:r>
              <a:rPr lang="en-US" sz="1400" dirty="0" err="1"/>
              <a:t>Colbry</a:t>
            </a:r>
            <a:r>
              <a:rPr lang="en-US" sz="1400" dirty="0"/>
              <a:t>, Michigan State U</a:t>
            </a:r>
          </a:p>
          <a:p>
            <a:pPr>
              <a:buClrTx/>
              <a:buSzPct val="100000"/>
              <a:buFont typeface="+mj-lt"/>
              <a:buAutoNum type="arabicPeriod" startAt="18"/>
            </a:pPr>
            <a:r>
              <a:rPr lang="en-US" sz="1400" dirty="0"/>
              <a:t>Galen Collier, Rutgers U</a:t>
            </a:r>
          </a:p>
          <a:p>
            <a:pPr>
              <a:buClrTx/>
              <a:buSzPct val="100000"/>
              <a:buFont typeface="+mj-lt"/>
              <a:buAutoNum type="arabicPeriod" startAt="18"/>
            </a:pPr>
            <a:r>
              <a:rPr lang="en-US" sz="1400" dirty="0"/>
              <a:t>Melissa </a:t>
            </a:r>
            <a:r>
              <a:rPr lang="en-US" sz="1400" dirty="0" err="1"/>
              <a:t>Cragin</a:t>
            </a:r>
            <a:r>
              <a:rPr lang="en-US" sz="1400" dirty="0"/>
              <a:t>, U California San Diego</a:t>
            </a:r>
          </a:p>
          <a:p>
            <a:pPr>
              <a:buClrTx/>
              <a:buSzPct val="100000"/>
              <a:buFont typeface="+mj-lt"/>
              <a:buAutoNum type="arabicPeriod" startAt="18"/>
            </a:pPr>
            <a:r>
              <a:rPr lang="en-US" sz="1400" dirty="0"/>
              <a:t>Cassian D'Cunha, Florida International U</a:t>
            </a:r>
          </a:p>
          <a:p>
            <a:pPr>
              <a:buClrTx/>
              <a:buSzPct val="100000"/>
              <a:buFont typeface="+mj-lt"/>
              <a:buAutoNum type="arabicPeriod" startAt="18"/>
            </a:pPr>
            <a:r>
              <a:rPr lang="en-US" sz="1400" dirty="0"/>
              <a:t>James Deaton, Great Plains Network</a:t>
            </a:r>
          </a:p>
          <a:p>
            <a:pPr>
              <a:buClrTx/>
              <a:buSzPct val="100000"/>
              <a:buFont typeface="+mj-lt"/>
              <a:buAutoNum type="arabicPeriod" startAt="18"/>
            </a:pPr>
            <a:r>
              <a:rPr lang="en-US" sz="1400" dirty="0"/>
              <a:t>Shawn Doughty, Tufts U</a:t>
            </a:r>
          </a:p>
          <a:p>
            <a:pPr>
              <a:buClrTx/>
              <a:buSzPct val="100000"/>
              <a:buFont typeface="+mj-lt"/>
              <a:buAutoNum type="arabicPeriod" startAt="18"/>
            </a:pPr>
            <a:r>
              <a:rPr lang="en-US" sz="1400" dirty="0"/>
              <a:t>Randy Downer, Colby College</a:t>
            </a:r>
          </a:p>
          <a:p>
            <a:pPr>
              <a:buClrTx/>
              <a:buSzPct val="100000"/>
              <a:buFont typeface="+mj-lt"/>
              <a:buAutoNum type="arabicPeriod" startAt="18"/>
            </a:pPr>
            <a:r>
              <a:rPr lang="en-US" sz="1400" dirty="0"/>
              <a:t>Rick Downs, U Virginia</a:t>
            </a:r>
          </a:p>
          <a:p>
            <a:pPr>
              <a:buClrTx/>
              <a:buSzPct val="100000"/>
              <a:buFont typeface="+mj-lt"/>
              <a:buAutoNum type="arabicPeriod" startAt="18"/>
            </a:pPr>
            <a:r>
              <a:rPr lang="en-US" sz="1400" dirty="0"/>
              <a:t>Rudi </a:t>
            </a:r>
            <a:r>
              <a:rPr lang="en-US" sz="1400" dirty="0" err="1"/>
              <a:t>Eigenmann</a:t>
            </a:r>
            <a:r>
              <a:rPr lang="en-US" sz="1400" dirty="0"/>
              <a:t>, U Delaware</a:t>
            </a:r>
          </a:p>
          <a:p>
            <a:pPr>
              <a:buClrTx/>
              <a:buSzPct val="100000"/>
              <a:buFont typeface="+mj-lt"/>
              <a:buAutoNum type="arabicPeriod" startAt="18"/>
            </a:pPr>
            <a:r>
              <a:rPr lang="en-US" sz="1400" dirty="0"/>
              <a:t>Frank </a:t>
            </a:r>
            <a:r>
              <a:rPr lang="en-US" sz="1400" dirty="0" err="1"/>
              <a:t>Feagans</a:t>
            </a:r>
            <a:r>
              <a:rPr lang="en-US" sz="1400" dirty="0"/>
              <a:t>, U Texas Dallas</a:t>
            </a:r>
          </a:p>
          <a:p>
            <a:pPr>
              <a:buClrTx/>
              <a:buSzPct val="100000"/>
              <a:buFont typeface="+mj-lt"/>
              <a:buAutoNum type="arabicPeriod" startAt="18"/>
            </a:pPr>
            <a:r>
              <a:rPr lang="en-US" sz="1400" dirty="0"/>
              <a:t>Jim Ferguson, U Oklahoma</a:t>
            </a:r>
          </a:p>
          <a:p>
            <a:pPr>
              <a:buClrTx/>
              <a:buSzPct val="100000"/>
              <a:buFont typeface="+mj-lt"/>
              <a:buAutoNum type="arabicPeriod" startAt="18"/>
            </a:pPr>
            <a:r>
              <a:rPr lang="en-US" sz="1400" dirty="0"/>
              <a:t>Jacob </a:t>
            </a:r>
            <a:r>
              <a:rPr lang="en-US" sz="1400" dirty="0" err="1"/>
              <a:t>Fosso</a:t>
            </a:r>
            <a:r>
              <a:rPr lang="en-US" sz="1400" dirty="0"/>
              <a:t> </a:t>
            </a:r>
            <a:r>
              <a:rPr lang="en-US" sz="1400" dirty="0" err="1"/>
              <a:t>Tande</a:t>
            </a:r>
            <a:r>
              <a:rPr lang="en-US" sz="1400" dirty="0"/>
              <a:t>, U North Carolina Greensboro</a:t>
            </a:r>
          </a:p>
          <a:p>
            <a:pPr>
              <a:buClrTx/>
              <a:buSzPct val="100000"/>
              <a:buFont typeface="+mj-lt"/>
              <a:buAutoNum type="arabicPeriod" startAt="18"/>
            </a:pPr>
            <a:r>
              <a:rPr lang="en-US" sz="1400" dirty="0"/>
              <a:t>Richard Galbraith, U Vermont</a:t>
            </a:r>
          </a:p>
          <a:p>
            <a:pPr>
              <a:buClrTx/>
              <a:buSzPct val="100000"/>
              <a:buFont typeface="+mj-lt"/>
              <a:buAutoNum type="arabicPeriod" startAt="18"/>
            </a:pPr>
            <a:r>
              <a:rPr lang="en-US" sz="1400" dirty="0"/>
              <a:t>Andrew Gallo, George Washington U</a:t>
            </a:r>
          </a:p>
          <a:p>
            <a:pPr>
              <a:buClrTx/>
              <a:buSzPct val="100000"/>
              <a:buFont typeface="+mj-lt"/>
              <a:buAutoNum type="arabicPeriod" startAt="18"/>
            </a:pPr>
            <a:r>
              <a:rPr lang="en-US" sz="1400" dirty="0"/>
              <a:t>Sandra </a:t>
            </a:r>
            <a:r>
              <a:rPr lang="en-US" sz="1400" dirty="0" err="1"/>
              <a:t>Gesing</a:t>
            </a:r>
            <a:r>
              <a:rPr lang="en-US" sz="1400" dirty="0"/>
              <a:t>, U Notre Dame</a:t>
            </a:r>
            <a:endParaRPr lang="en-US" dirty="0"/>
          </a:p>
        </p:txBody>
      </p:sp>
      <p:sp>
        <p:nvSpPr>
          <p:cNvPr id="5" name="Footer Placeholder 4">
            <a:extLst>
              <a:ext uri="{FF2B5EF4-FFF2-40B4-BE49-F238E27FC236}">
                <a16:creationId xmlns:a16="http://schemas.microsoft.com/office/drawing/2014/main" id="{B7C4CD2E-2D30-4C3C-960C-BBEFBD608C8C}"/>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6" name="Slide Number Placeholder 5">
            <a:extLst>
              <a:ext uri="{FF2B5EF4-FFF2-40B4-BE49-F238E27FC236}">
                <a16:creationId xmlns:a16="http://schemas.microsoft.com/office/drawing/2014/main" id="{D718A54A-6FAF-4BBC-8164-86EF4E4363CF}"/>
              </a:ext>
            </a:extLst>
          </p:cNvPr>
          <p:cNvSpPr>
            <a:spLocks noGrp="1"/>
          </p:cNvSpPr>
          <p:nvPr>
            <p:ph type="sldNum" sz="quarter" idx="11"/>
          </p:nvPr>
        </p:nvSpPr>
        <p:spPr/>
        <p:txBody>
          <a:bodyPr/>
          <a:lstStyle/>
          <a:p>
            <a:pPr>
              <a:defRPr/>
            </a:pPr>
            <a:fld id="{DA04F282-5D9D-4EB2-A4AC-1849A209E5C3}" type="slidenum">
              <a:rPr lang="en-US" smtClean="0"/>
              <a:pPr>
                <a:defRPr/>
              </a:pPr>
              <a:t>48</a:t>
            </a:fld>
            <a:endParaRPr lang="en-US"/>
          </a:p>
        </p:txBody>
      </p:sp>
    </p:spTree>
    <p:extLst>
      <p:ext uri="{BB962C8B-B14F-4D97-AF65-F5344CB8AC3E}">
        <p14:creationId xmlns:p14="http://schemas.microsoft.com/office/powerpoint/2010/main" val="272597416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E9F4-A7D3-4A9A-869F-AC4DD3F834FD}"/>
              </a:ext>
            </a:extLst>
          </p:cNvPr>
          <p:cNvSpPr>
            <a:spLocks noGrp="1"/>
          </p:cNvSpPr>
          <p:nvPr>
            <p:ph type="title"/>
          </p:nvPr>
        </p:nvSpPr>
        <p:spPr/>
        <p:txBody>
          <a:bodyPr/>
          <a:lstStyle/>
          <a:p>
            <a:r>
              <a:rPr lang="en-US" dirty="0"/>
              <a:t>96 Speakers from 68 Institutions #2</a:t>
            </a:r>
          </a:p>
        </p:txBody>
      </p:sp>
      <p:sp>
        <p:nvSpPr>
          <p:cNvPr id="3" name="Content Placeholder 2">
            <a:extLst>
              <a:ext uri="{FF2B5EF4-FFF2-40B4-BE49-F238E27FC236}">
                <a16:creationId xmlns:a16="http://schemas.microsoft.com/office/drawing/2014/main" id="{487B43A3-C679-4299-BAFF-9F65C4130700}"/>
              </a:ext>
            </a:extLst>
          </p:cNvPr>
          <p:cNvSpPr>
            <a:spLocks noGrp="1"/>
          </p:cNvSpPr>
          <p:nvPr>
            <p:ph sz="half" idx="1"/>
          </p:nvPr>
        </p:nvSpPr>
        <p:spPr/>
        <p:txBody>
          <a:bodyPr/>
          <a:lstStyle/>
          <a:p>
            <a:pPr>
              <a:buClrTx/>
              <a:buSzPct val="100000"/>
              <a:buFont typeface="+mj-lt"/>
              <a:buAutoNum type="arabicPeriod" startAt="35"/>
            </a:pPr>
            <a:r>
              <a:rPr lang="en-US" sz="1400" dirty="0"/>
              <a:t>Josh </a:t>
            </a:r>
            <a:r>
              <a:rPr lang="en-US" sz="1400" dirty="0" err="1"/>
              <a:t>Gyllinsky</a:t>
            </a:r>
            <a:r>
              <a:rPr lang="en-US" sz="1400" dirty="0"/>
              <a:t>, U Rhode Island</a:t>
            </a:r>
          </a:p>
          <a:p>
            <a:pPr>
              <a:buClrTx/>
              <a:buSzPct val="100000"/>
              <a:buFont typeface="+mj-lt"/>
              <a:buAutoNum type="arabicPeriod" startAt="35"/>
            </a:pPr>
            <a:r>
              <a:rPr lang="en-US" sz="1400" dirty="0"/>
              <a:t>Scott Hampton, U Notre Dame</a:t>
            </a:r>
          </a:p>
          <a:p>
            <a:pPr>
              <a:buClrTx/>
              <a:buSzPct val="100000"/>
              <a:buFont typeface="+mj-lt"/>
              <a:buAutoNum type="arabicPeriod" startAt="35"/>
            </a:pPr>
            <a:r>
              <a:rPr lang="en-US" sz="1400" dirty="0"/>
              <a:t>Yvonne Harris, California State U Sacramento</a:t>
            </a:r>
          </a:p>
          <a:p>
            <a:pPr>
              <a:buClrTx/>
              <a:buSzPct val="100000"/>
              <a:buFont typeface="+mj-lt"/>
              <a:buAutoNum type="arabicPeriod" startAt="35"/>
            </a:pPr>
            <a:r>
              <a:rPr lang="en-US" sz="1400" dirty="0"/>
              <a:t>Mark Hart, U Illinois Urbana-Champaign</a:t>
            </a:r>
          </a:p>
          <a:p>
            <a:pPr>
              <a:buClrTx/>
              <a:buSzPct val="100000"/>
              <a:buFont typeface="+mj-lt"/>
              <a:buAutoNum type="arabicPeriod" startAt="35"/>
            </a:pPr>
            <a:r>
              <a:rPr lang="en-US" sz="1400" dirty="0"/>
              <a:t>Laura </a:t>
            </a:r>
            <a:r>
              <a:rPr lang="en-US" sz="1400" dirty="0" err="1"/>
              <a:t>Herriott</a:t>
            </a:r>
            <a:r>
              <a:rPr lang="en-US" sz="1400" dirty="0"/>
              <a:t>, U Illinois Urbana-Champaign</a:t>
            </a:r>
          </a:p>
          <a:p>
            <a:pPr>
              <a:buClrTx/>
              <a:buSzPct val="100000"/>
              <a:buFont typeface="+mj-lt"/>
              <a:buAutoNum type="arabicPeriod" startAt="35"/>
            </a:pPr>
            <a:r>
              <a:rPr lang="en-US" sz="1400" dirty="0"/>
              <a:t>Joe Johnson, U Wisconsin Madison</a:t>
            </a:r>
          </a:p>
          <a:p>
            <a:pPr>
              <a:buClrTx/>
              <a:buSzPct val="100000"/>
              <a:buFont typeface="+mj-lt"/>
              <a:buAutoNum type="arabicPeriod" startAt="35"/>
            </a:pPr>
            <a:r>
              <a:rPr lang="en-US" sz="1400" dirty="0" err="1"/>
              <a:t>Alper</a:t>
            </a:r>
            <a:r>
              <a:rPr lang="en-US" sz="1400" dirty="0"/>
              <a:t> </a:t>
            </a:r>
            <a:r>
              <a:rPr lang="en-US" sz="1400" dirty="0" err="1"/>
              <a:t>Kinaci</a:t>
            </a:r>
            <a:r>
              <a:rPr lang="en-US" sz="1400" dirty="0"/>
              <a:t>, Northwestern U</a:t>
            </a:r>
          </a:p>
          <a:p>
            <a:pPr>
              <a:buClrTx/>
              <a:buSzPct val="100000"/>
              <a:buFont typeface="+mj-lt"/>
              <a:buAutoNum type="arabicPeriod" startAt="35"/>
            </a:pPr>
            <a:r>
              <a:rPr lang="en-US" sz="1400" dirty="0"/>
              <a:t>Gretta Kellogg, Pennsylvania State U</a:t>
            </a:r>
          </a:p>
          <a:p>
            <a:pPr>
              <a:buClrTx/>
              <a:buSzPct val="100000"/>
              <a:buFont typeface="+mj-lt"/>
              <a:buAutoNum type="arabicPeriod" startAt="35"/>
            </a:pPr>
            <a:r>
              <a:rPr lang="en-US" sz="1400" dirty="0"/>
              <a:t>Fahad Khan, U Central Florida</a:t>
            </a:r>
          </a:p>
          <a:p>
            <a:pPr>
              <a:buClrTx/>
              <a:buSzPct val="100000"/>
              <a:buFont typeface="+mj-lt"/>
              <a:buAutoNum type="arabicPeriod" startAt="35"/>
            </a:pPr>
            <a:r>
              <a:rPr lang="en-US" sz="1400" dirty="0"/>
              <a:t>Christine Kirkpatrick, U California San Diego</a:t>
            </a:r>
          </a:p>
          <a:p>
            <a:pPr>
              <a:buClrTx/>
              <a:buSzPct val="100000"/>
              <a:buFont typeface="+mj-lt"/>
              <a:buAutoNum type="arabicPeriod" startAt="35"/>
            </a:pPr>
            <a:r>
              <a:rPr lang="en-US" sz="1400" dirty="0"/>
              <a:t>Josh </a:t>
            </a:r>
            <a:r>
              <a:rPr lang="en-US" sz="1400" dirty="0" err="1"/>
              <a:t>Kissee</a:t>
            </a:r>
            <a:r>
              <a:rPr lang="en-US" sz="1400" dirty="0"/>
              <a:t>, Texas A&amp;M U College Station</a:t>
            </a:r>
          </a:p>
          <a:p>
            <a:pPr>
              <a:buClrTx/>
              <a:buSzPct val="100000"/>
              <a:buFont typeface="+mj-lt"/>
              <a:buAutoNum type="arabicPeriod" startAt="35"/>
            </a:pPr>
            <a:r>
              <a:rPr lang="en-US" sz="1400" dirty="0"/>
              <a:t>Anna </a:t>
            </a:r>
            <a:r>
              <a:rPr lang="en-US" sz="1400" dirty="0" err="1"/>
              <a:t>Klimaszewski</a:t>
            </a:r>
            <a:r>
              <a:rPr lang="en-US" sz="1400" dirty="0"/>
              <a:t>-Patterson, California State U Sacramento</a:t>
            </a:r>
          </a:p>
          <a:p>
            <a:pPr>
              <a:buClrTx/>
              <a:buSzPct val="100000"/>
              <a:buFont typeface="+mj-lt"/>
              <a:buAutoNum type="arabicPeriod" startAt="35"/>
            </a:pPr>
            <a:r>
              <a:rPr lang="en-US" sz="1400" dirty="0"/>
              <a:t>Jim Kurose, U Massachusetts Amherst</a:t>
            </a:r>
          </a:p>
          <a:p>
            <a:pPr>
              <a:buClrTx/>
              <a:buSzPct val="100000"/>
              <a:buFont typeface="+mj-lt"/>
              <a:buAutoNum type="arabicPeriod" startAt="35"/>
            </a:pPr>
            <a:r>
              <a:rPr lang="en-US" sz="1400" dirty="0"/>
              <a:t>Amy </a:t>
            </a:r>
            <a:r>
              <a:rPr lang="en-US" sz="1400" dirty="0" err="1"/>
              <a:t>Latessa</a:t>
            </a:r>
            <a:r>
              <a:rPr lang="en-US" sz="1400" dirty="0"/>
              <a:t>, U Cincinnati</a:t>
            </a:r>
          </a:p>
          <a:p>
            <a:pPr>
              <a:buClrTx/>
              <a:buSzPct val="100000"/>
              <a:buFont typeface="+mj-lt"/>
              <a:buAutoNum type="arabicPeriod" startAt="35"/>
            </a:pPr>
            <a:r>
              <a:rPr lang="en-US" sz="1400" dirty="0"/>
              <a:t>Scott Lathrop, </a:t>
            </a:r>
            <a:r>
              <a:rPr lang="en-US" sz="1400" dirty="0" err="1"/>
              <a:t>Shodor</a:t>
            </a:r>
            <a:endParaRPr lang="en-US" sz="1400" dirty="0"/>
          </a:p>
          <a:p>
            <a:pPr>
              <a:buClrTx/>
              <a:buSzPct val="100000"/>
              <a:buFont typeface="+mj-lt"/>
              <a:buAutoNum type="arabicPeriod" startAt="35"/>
            </a:pPr>
            <a:r>
              <a:rPr lang="en-US" sz="1400" dirty="0"/>
              <a:t>Sam </a:t>
            </a:r>
            <a:r>
              <a:rPr lang="en-US" sz="1400" dirty="0" err="1"/>
              <a:t>Levis</a:t>
            </a:r>
            <a:r>
              <a:rPr lang="en-US" sz="1400" dirty="0"/>
              <a:t>, </a:t>
            </a:r>
            <a:r>
              <a:rPr lang="en-US" sz="1400" dirty="0" err="1"/>
              <a:t>SLevis</a:t>
            </a:r>
            <a:r>
              <a:rPr lang="en-US" sz="1400" dirty="0"/>
              <a:t> Consulting LLC</a:t>
            </a:r>
          </a:p>
          <a:p>
            <a:pPr>
              <a:buClrTx/>
              <a:buSzPct val="100000"/>
              <a:buFont typeface="+mj-lt"/>
              <a:buAutoNum type="arabicPeriod" startAt="35"/>
            </a:pPr>
            <a:r>
              <a:rPr lang="en-US" sz="1400" dirty="0"/>
              <a:t>Evan Linde, Oklahoma State U</a:t>
            </a:r>
          </a:p>
        </p:txBody>
      </p:sp>
      <p:sp>
        <p:nvSpPr>
          <p:cNvPr id="4" name="Content Placeholder 3">
            <a:extLst>
              <a:ext uri="{FF2B5EF4-FFF2-40B4-BE49-F238E27FC236}">
                <a16:creationId xmlns:a16="http://schemas.microsoft.com/office/drawing/2014/main" id="{B850A67B-C2B0-4395-AACE-5D04E56D5EC9}"/>
              </a:ext>
            </a:extLst>
          </p:cNvPr>
          <p:cNvSpPr>
            <a:spLocks noGrp="1"/>
          </p:cNvSpPr>
          <p:nvPr>
            <p:ph sz="half" idx="2"/>
          </p:nvPr>
        </p:nvSpPr>
        <p:spPr/>
        <p:txBody>
          <a:bodyPr/>
          <a:lstStyle/>
          <a:p>
            <a:pPr>
              <a:buClrTx/>
              <a:buSzPct val="100000"/>
              <a:buFont typeface="+mj-lt"/>
              <a:buAutoNum type="arabicPeriod" startAt="52"/>
            </a:pPr>
            <a:r>
              <a:rPr lang="en-US" sz="1400" dirty="0"/>
              <a:t>Prasad </a:t>
            </a:r>
            <a:r>
              <a:rPr lang="en-US" sz="1400" dirty="0" err="1"/>
              <a:t>Maddumage</a:t>
            </a:r>
            <a:r>
              <a:rPr lang="en-US" sz="1400" dirty="0"/>
              <a:t>, Florida State U</a:t>
            </a:r>
          </a:p>
          <a:p>
            <a:pPr>
              <a:buClrTx/>
              <a:buSzPct val="100000"/>
              <a:buFont typeface="+mj-lt"/>
              <a:buAutoNum type="arabicPeriod" startAt="52"/>
            </a:pPr>
            <a:r>
              <a:rPr lang="en-US" sz="1400" dirty="0"/>
              <a:t>Tobin </a:t>
            </a:r>
            <a:r>
              <a:rPr lang="en-US" sz="1400" dirty="0" err="1"/>
              <a:t>Magle</a:t>
            </a:r>
            <a:r>
              <a:rPr lang="en-US" sz="1400" dirty="0"/>
              <a:t>, U Wisconsin Madison</a:t>
            </a:r>
          </a:p>
          <a:p>
            <a:pPr>
              <a:buClrTx/>
              <a:buSzPct val="100000"/>
              <a:buFont typeface="+mj-lt"/>
              <a:buAutoNum type="arabicPeriod" startAt="52"/>
            </a:pPr>
            <a:r>
              <a:rPr lang="en-US" sz="1400" dirty="0"/>
              <a:t>Diego Menéndez, Pennsylvania State U</a:t>
            </a:r>
          </a:p>
          <a:p>
            <a:pPr>
              <a:buClrTx/>
              <a:buSzPct val="100000"/>
              <a:buFont typeface="+mj-lt"/>
              <a:buAutoNum type="arabicPeriod" startAt="52"/>
            </a:pPr>
            <a:r>
              <a:rPr lang="en-US" sz="1400" dirty="0"/>
              <a:t>Tim </a:t>
            </a:r>
            <a:r>
              <a:rPr lang="en-US" sz="1400" dirty="0" err="1"/>
              <a:t>Middelkoop</a:t>
            </a:r>
            <a:r>
              <a:rPr lang="en-US" sz="1400" dirty="0"/>
              <a:t>, U Missouri Columbia</a:t>
            </a:r>
          </a:p>
          <a:p>
            <a:pPr>
              <a:buClrTx/>
              <a:buSzPct val="100000"/>
              <a:buFont typeface="+mj-lt"/>
              <a:buAutoNum type="arabicPeriod" startAt="52"/>
            </a:pPr>
            <a:r>
              <a:rPr lang="en-US" sz="1400" dirty="0"/>
              <a:t>Fanny </a:t>
            </a:r>
            <a:r>
              <a:rPr lang="en-US" sz="1400" dirty="0" err="1"/>
              <a:t>Milanova</a:t>
            </a:r>
            <a:r>
              <a:rPr lang="en-US" sz="1400" dirty="0"/>
              <a:t>, U Arkansas Little Rock</a:t>
            </a:r>
          </a:p>
          <a:p>
            <a:pPr>
              <a:buClrTx/>
              <a:buSzPct val="100000"/>
              <a:buFont typeface="+mj-lt"/>
              <a:buAutoNum type="arabicPeriod" startAt="52"/>
            </a:pPr>
            <a:r>
              <a:rPr lang="en-US" sz="1400" dirty="0"/>
              <a:t>Peter Mills, Washington State U</a:t>
            </a:r>
          </a:p>
          <a:p>
            <a:pPr>
              <a:buClrTx/>
              <a:buSzPct val="100000"/>
              <a:buFont typeface="+mj-lt"/>
              <a:buAutoNum type="arabicPeriod" startAt="52"/>
            </a:pPr>
            <a:r>
              <a:rPr lang="en-US" sz="1400" dirty="0"/>
              <a:t>Claire </a:t>
            </a:r>
            <a:r>
              <a:rPr lang="en-US" sz="1400" dirty="0" err="1"/>
              <a:t>Mizumoto</a:t>
            </a:r>
            <a:r>
              <a:rPr lang="en-US" sz="1400" dirty="0"/>
              <a:t>, U California San Diego</a:t>
            </a:r>
          </a:p>
          <a:p>
            <a:pPr>
              <a:buClrTx/>
              <a:buSzPct val="100000"/>
              <a:buFont typeface="+mj-lt"/>
              <a:buAutoNum type="arabicPeriod" startAt="52"/>
            </a:pPr>
            <a:r>
              <a:rPr lang="en-US" sz="1400" dirty="0"/>
              <a:t>Mahmood </a:t>
            </a:r>
            <a:r>
              <a:rPr lang="en-US" sz="1400" dirty="0" err="1"/>
              <a:t>Mohammadi</a:t>
            </a:r>
            <a:r>
              <a:rPr lang="en-US" sz="1400" dirty="0"/>
              <a:t> Shad, Harvard U</a:t>
            </a:r>
          </a:p>
          <a:p>
            <a:pPr>
              <a:buClrTx/>
              <a:buSzPct val="100000"/>
              <a:buFont typeface="+mj-lt"/>
              <a:buAutoNum type="arabicPeriod" startAt="52"/>
            </a:pPr>
            <a:r>
              <a:rPr lang="en-US" sz="1400" dirty="0"/>
              <a:t>Kyle Monahan, Tufts U</a:t>
            </a:r>
          </a:p>
          <a:p>
            <a:pPr>
              <a:buClrTx/>
              <a:buSzPct val="100000"/>
              <a:buFont typeface="+mj-lt"/>
              <a:buAutoNum type="arabicPeriod" startAt="52"/>
            </a:pPr>
            <a:r>
              <a:rPr lang="en-US" sz="1400" dirty="0"/>
              <a:t>William Stonewall Monroe, U Alabama Birmingham</a:t>
            </a:r>
          </a:p>
          <a:p>
            <a:pPr>
              <a:buClrTx/>
              <a:buSzPct val="100000"/>
              <a:buFont typeface="+mj-lt"/>
              <a:buAutoNum type="arabicPeriod" startAt="52"/>
            </a:pPr>
            <a:r>
              <a:rPr lang="en-US" sz="1400" dirty="0"/>
              <a:t>Henry Neeman, U Oklahoma</a:t>
            </a:r>
          </a:p>
          <a:p>
            <a:pPr>
              <a:buClrTx/>
              <a:buSzPct val="100000"/>
              <a:buFont typeface="+mj-lt"/>
              <a:buAutoNum type="arabicPeriod" startAt="52"/>
            </a:pPr>
            <a:r>
              <a:rPr lang="en-US" sz="1400" dirty="0"/>
              <a:t>Amy </a:t>
            </a:r>
            <a:r>
              <a:rPr lang="en-US" sz="1400" dirty="0" err="1"/>
              <a:t>Neeser</a:t>
            </a:r>
            <a:r>
              <a:rPr lang="en-US" sz="1400" dirty="0"/>
              <a:t>, U California Berkeley</a:t>
            </a:r>
          </a:p>
          <a:p>
            <a:pPr>
              <a:buClrTx/>
              <a:buSzPct val="100000"/>
              <a:buFont typeface="+mj-lt"/>
              <a:buAutoNum type="arabicPeriod" startAt="52"/>
            </a:pPr>
            <a:r>
              <a:rPr lang="en-US" sz="1400" dirty="0" err="1"/>
              <a:t>Kinnothan</a:t>
            </a:r>
            <a:r>
              <a:rPr lang="en-US" sz="1400" dirty="0"/>
              <a:t> Nelson, U Michigan Ann Arbor</a:t>
            </a:r>
          </a:p>
          <a:p>
            <a:pPr>
              <a:buClrTx/>
              <a:buSzPct val="100000"/>
              <a:buFont typeface="+mj-lt"/>
              <a:buAutoNum type="arabicPeriod" startAt="52"/>
            </a:pPr>
            <a:r>
              <a:rPr lang="en-US" sz="1400" dirty="0"/>
              <a:t>Fitz </a:t>
            </a:r>
            <a:r>
              <a:rPr lang="en-US" sz="1400" dirty="0" err="1"/>
              <a:t>Nembhard</a:t>
            </a:r>
            <a:r>
              <a:rPr lang="en-US" sz="1400" dirty="0"/>
              <a:t>, Florida Institute of Technology</a:t>
            </a:r>
          </a:p>
          <a:p>
            <a:pPr>
              <a:buClrTx/>
              <a:buSzPct val="100000"/>
              <a:buFont typeface="+mj-lt"/>
              <a:buAutoNum type="arabicPeriod" startAt="52"/>
            </a:pPr>
            <a:r>
              <a:rPr lang="en-US" sz="1400" dirty="0"/>
              <a:t>Mike Norman, U California San Diego</a:t>
            </a:r>
          </a:p>
          <a:p>
            <a:pPr>
              <a:buClrTx/>
              <a:buSzPct val="100000"/>
              <a:buFont typeface="+mj-lt"/>
              <a:buAutoNum type="arabicPeriod" startAt="52"/>
            </a:pPr>
            <a:r>
              <a:rPr lang="en-US" sz="1400" dirty="0"/>
              <a:t>Ed Pearson, Alabama A&amp;M U</a:t>
            </a:r>
          </a:p>
          <a:p>
            <a:pPr>
              <a:buClrTx/>
              <a:buSzPct val="100000"/>
              <a:buFont typeface="+mj-lt"/>
              <a:buAutoNum type="arabicPeriod" startAt="52"/>
            </a:pPr>
            <a:r>
              <a:rPr lang="en-US" sz="1400" dirty="0" err="1"/>
              <a:t>Anchalee</a:t>
            </a:r>
            <a:r>
              <a:rPr lang="en-US" sz="1400" dirty="0"/>
              <a:t> </a:t>
            </a:r>
            <a:r>
              <a:rPr lang="en-US" sz="1400" dirty="0" err="1"/>
              <a:t>Phataralaoha</a:t>
            </a:r>
            <a:r>
              <a:rPr lang="en-US" sz="1400" dirty="0"/>
              <a:t>, U Florida</a:t>
            </a:r>
            <a:endParaRPr lang="en-US" dirty="0"/>
          </a:p>
        </p:txBody>
      </p:sp>
      <p:sp>
        <p:nvSpPr>
          <p:cNvPr id="5" name="Footer Placeholder 4">
            <a:extLst>
              <a:ext uri="{FF2B5EF4-FFF2-40B4-BE49-F238E27FC236}">
                <a16:creationId xmlns:a16="http://schemas.microsoft.com/office/drawing/2014/main" id="{B7C4CD2E-2D30-4C3C-960C-BBEFBD608C8C}"/>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6" name="Slide Number Placeholder 5">
            <a:extLst>
              <a:ext uri="{FF2B5EF4-FFF2-40B4-BE49-F238E27FC236}">
                <a16:creationId xmlns:a16="http://schemas.microsoft.com/office/drawing/2014/main" id="{D718A54A-6FAF-4BBC-8164-86EF4E4363CF}"/>
              </a:ext>
            </a:extLst>
          </p:cNvPr>
          <p:cNvSpPr>
            <a:spLocks noGrp="1"/>
          </p:cNvSpPr>
          <p:nvPr>
            <p:ph type="sldNum" sz="quarter" idx="11"/>
          </p:nvPr>
        </p:nvSpPr>
        <p:spPr/>
        <p:txBody>
          <a:bodyPr/>
          <a:lstStyle/>
          <a:p>
            <a:pPr>
              <a:defRPr/>
            </a:pPr>
            <a:fld id="{DA04F282-5D9D-4EB2-A4AC-1849A209E5C3}" type="slidenum">
              <a:rPr lang="en-US" smtClean="0"/>
              <a:pPr>
                <a:defRPr/>
              </a:pPr>
              <a:t>49</a:t>
            </a:fld>
            <a:endParaRPr lang="en-US"/>
          </a:p>
        </p:txBody>
      </p:sp>
    </p:spTree>
    <p:extLst>
      <p:ext uri="{BB962C8B-B14F-4D97-AF65-F5344CB8AC3E}">
        <p14:creationId xmlns:p14="http://schemas.microsoft.com/office/powerpoint/2010/main" val="12192284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t>Phone: Audio Only, USA</a:t>
            </a:r>
          </a:p>
        </p:txBody>
      </p:sp>
      <p:sp>
        <p:nvSpPr>
          <p:cNvPr id="3" name="Content Placeholder 2"/>
          <p:cNvSpPr>
            <a:spLocks noGrp="1"/>
          </p:cNvSpPr>
          <p:nvPr>
            <p:ph idx="1"/>
          </p:nvPr>
        </p:nvSpPr>
        <p:spPr>
          <a:xfrm>
            <a:off x="609600" y="1153232"/>
            <a:ext cx="8174038" cy="4648200"/>
          </a:xfrm>
        </p:spPr>
        <p:txBody>
          <a:bodyPr/>
          <a:lstStyle/>
          <a:p>
            <a:pPr marL="0" indent="0">
              <a:spcBef>
                <a:spcPts val="300"/>
              </a:spcBef>
              <a:buNone/>
            </a:pPr>
            <a:r>
              <a:rPr lang="en-US" dirty="0"/>
              <a:t>For audio only via phone, from inside the USA:</a:t>
            </a:r>
          </a:p>
          <a:p>
            <a:pPr>
              <a:spcBef>
                <a:spcPts val="300"/>
              </a:spcBef>
            </a:pPr>
            <a:r>
              <a:rPr lang="en-US" dirty="0"/>
              <a:t>On any USA phone, dial:</a:t>
            </a:r>
          </a:p>
          <a:p>
            <a:pPr lvl="1">
              <a:spcBef>
                <a:spcPts val="300"/>
              </a:spcBef>
            </a:pPr>
            <a:r>
              <a:rPr lang="en-US" dirty="0"/>
              <a:t>646-558-8656 (USA toll)</a:t>
            </a:r>
          </a:p>
          <a:p>
            <a:pPr marL="457200" lvl="1" indent="0">
              <a:spcBef>
                <a:spcPts val="300"/>
              </a:spcBef>
              <a:buNone/>
            </a:pPr>
            <a:r>
              <a:rPr lang="en-US" dirty="0"/>
              <a:t>OR</a:t>
            </a:r>
          </a:p>
          <a:p>
            <a:pPr lvl="1">
              <a:spcBef>
                <a:spcPts val="300"/>
              </a:spcBef>
            </a:pPr>
            <a:r>
              <a:rPr lang="en-US" dirty="0"/>
              <a:t>408-638-0968 (USA toll)</a:t>
            </a:r>
          </a:p>
          <a:p>
            <a:pPr>
              <a:spcBef>
                <a:spcPts val="300"/>
              </a:spcBef>
            </a:pPr>
            <a:r>
              <a:rPr lang="en-US" dirty="0"/>
              <a:t>Use the meeting ID and numeric password in the e-mail.</a:t>
            </a:r>
          </a:p>
          <a:p>
            <a:pPr>
              <a:spcBef>
                <a:spcPts val="300"/>
              </a:spcBef>
            </a:pPr>
            <a:r>
              <a:rPr lang="en-US" dirty="0"/>
              <a:t>Please e-mail </a:t>
            </a:r>
            <a:r>
              <a:rPr lang="en-US" dirty="0">
                <a:hlinkClick r:id="rId3"/>
              </a:rPr>
              <a:t>hneeman@ou.edu</a:t>
            </a:r>
            <a:r>
              <a:rPr lang="en-US" dirty="0"/>
              <a:t> with your name, institution and phone number, so that we can properly track and report how many people attended from each institution.</a:t>
            </a:r>
          </a:p>
          <a:p>
            <a:pPr>
              <a:spcBef>
                <a:spcPts val="300"/>
              </a:spcBef>
            </a:pPr>
            <a:r>
              <a:rPr lang="en-US" b="1" u="sng" dirty="0"/>
              <a:t>NOTE</a:t>
            </a:r>
            <a:r>
              <a:rPr lang="en-US" dirty="0"/>
              <a:t>: </a:t>
            </a:r>
            <a:r>
              <a:rPr lang="en-US" b="1" dirty="0"/>
              <a:t>NO TOLL FREE </a:t>
            </a:r>
            <a:r>
              <a:rPr lang="en-US" dirty="0"/>
              <a:t>telephone audio-only option for remote attendees inside or outside the USA.</a:t>
            </a:r>
          </a:p>
          <a:p>
            <a:pPr>
              <a:spcBef>
                <a:spcPts val="300"/>
              </a:spcBef>
            </a:pPr>
            <a:r>
              <a:rPr lang="en-US" dirty="0"/>
              <a:t>Please </a:t>
            </a:r>
            <a:r>
              <a:rPr lang="en-US" b="1" u="sng" dirty="0"/>
              <a:t>MUTE YOURSELF</a:t>
            </a:r>
            <a:r>
              <a:rPr lang="en-US" dirty="0"/>
              <a:t> except when you're talking.</a:t>
            </a:r>
          </a:p>
          <a:p>
            <a:pPr marL="0" indent="0">
              <a:buNone/>
            </a:pPr>
            <a:r>
              <a:rPr lang="en-US" sz="1800" dirty="0">
                <a:hlinkClick r:id="rId4"/>
              </a:rPr>
              <a:t>http://www.oscer.ou.edu/virtualresidency2020/</a:t>
            </a:r>
            <a:r>
              <a:rPr lang="en-US" sz="1800" dirty="0"/>
              <a:t>         </a:t>
            </a:r>
            <a:r>
              <a:rPr lang="en-US" sz="1800" dirty="0">
                <a:hlinkClick r:id="rId5"/>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extLst>
      <p:ext uri="{BB962C8B-B14F-4D97-AF65-F5344CB8AC3E}">
        <p14:creationId xmlns:p14="http://schemas.microsoft.com/office/powerpoint/2010/main" val="4150677097"/>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E9F4-A7D3-4A9A-869F-AC4DD3F834FD}"/>
              </a:ext>
            </a:extLst>
          </p:cNvPr>
          <p:cNvSpPr>
            <a:spLocks noGrp="1"/>
          </p:cNvSpPr>
          <p:nvPr>
            <p:ph type="title"/>
          </p:nvPr>
        </p:nvSpPr>
        <p:spPr/>
        <p:txBody>
          <a:bodyPr/>
          <a:lstStyle/>
          <a:p>
            <a:r>
              <a:rPr lang="en-US" dirty="0"/>
              <a:t>96 Speakers from 68 Institutions #3</a:t>
            </a:r>
          </a:p>
        </p:txBody>
      </p:sp>
      <p:sp>
        <p:nvSpPr>
          <p:cNvPr id="3" name="Content Placeholder 2">
            <a:extLst>
              <a:ext uri="{FF2B5EF4-FFF2-40B4-BE49-F238E27FC236}">
                <a16:creationId xmlns:a16="http://schemas.microsoft.com/office/drawing/2014/main" id="{487B43A3-C679-4299-BAFF-9F65C4130700}"/>
              </a:ext>
            </a:extLst>
          </p:cNvPr>
          <p:cNvSpPr>
            <a:spLocks noGrp="1"/>
          </p:cNvSpPr>
          <p:nvPr>
            <p:ph sz="half" idx="1"/>
          </p:nvPr>
        </p:nvSpPr>
        <p:spPr/>
        <p:txBody>
          <a:bodyPr/>
          <a:lstStyle/>
          <a:p>
            <a:pPr>
              <a:buClrTx/>
              <a:buSzPct val="100000"/>
              <a:buFont typeface="+mj-lt"/>
              <a:buAutoNum type="arabicPeriod" startAt="69"/>
            </a:pPr>
            <a:r>
              <a:rPr lang="en-US" sz="1400" dirty="0"/>
              <a:t>Sai </a:t>
            </a:r>
            <a:r>
              <a:rPr lang="en-US" sz="1400" dirty="0" err="1"/>
              <a:t>Pinnepalli</a:t>
            </a:r>
            <a:r>
              <a:rPr lang="en-US" sz="1400" dirty="0"/>
              <a:t>, Louisiana State U</a:t>
            </a:r>
          </a:p>
          <a:p>
            <a:pPr>
              <a:buClrTx/>
              <a:buSzPct val="100000"/>
              <a:buFont typeface="+mj-lt"/>
              <a:buAutoNum type="arabicPeriod" startAt="69"/>
            </a:pPr>
            <a:r>
              <a:rPr lang="en-US" sz="1400" dirty="0"/>
              <a:t>Todd Price, Pennsylvania State U</a:t>
            </a:r>
          </a:p>
          <a:p>
            <a:pPr>
              <a:buClrTx/>
              <a:buSzPct val="100000"/>
              <a:buFont typeface="+mj-lt"/>
              <a:buAutoNum type="arabicPeriod" startAt="69"/>
            </a:pPr>
            <a:r>
              <a:rPr lang="en-US" sz="1400" dirty="0"/>
              <a:t>Irene </a:t>
            </a:r>
            <a:r>
              <a:rPr lang="en-US" sz="1400" dirty="0" err="1"/>
              <a:t>Qualters</a:t>
            </a:r>
            <a:r>
              <a:rPr lang="en-US" sz="1400" dirty="0"/>
              <a:t>, Los Alamos National Laboratory</a:t>
            </a:r>
          </a:p>
          <a:p>
            <a:pPr>
              <a:buClrTx/>
              <a:buSzPct val="100000"/>
              <a:buFont typeface="+mj-lt"/>
              <a:buAutoNum type="arabicPeriod" startAt="69"/>
            </a:pPr>
            <a:r>
              <a:rPr lang="en-US" sz="1400" dirty="0"/>
              <a:t>Chris Reidy, Arizona State U</a:t>
            </a:r>
          </a:p>
          <a:p>
            <a:pPr>
              <a:buClrTx/>
              <a:buSzPct val="100000"/>
              <a:buFont typeface="+mj-lt"/>
              <a:buAutoNum type="arabicPeriod" startAt="69"/>
            </a:pPr>
            <a:r>
              <a:rPr lang="en-US" sz="1400" dirty="0"/>
              <a:t>Zak </a:t>
            </a:r>
            <a:r>
              <a:rPr lang="en-US" sz="1400" dirty="0" err="1"/>
              <a:t>Sakoglu</a:t>
            </a:r>
            <a:r>
              <a:rPr lang="en-US" sz="1400" dirty="0"/>
              <a:t>, U Houston Clear Lake</a:t>
            </a:r>
          </a:p>
          <a:p>
            <a:pPr>
              <a:buClrTx/>
              <a:buSzPct val="100000"/>
              <a:buFont typeface="+mj-lt"/>
              <a:buAutoNum type="arabicPeriod" startAt="69"/>
            </a:pPr>
            <a:r>
              <a:rPr lang="en-US" sz="1400" dirty="0"/>
              <a:t>Barry Schneider, National Institute for Standards &amp; Technology</a:t>
            </a:r>
          </a:p>
          <a:p>
            <a:pPr>
              <a:buClrTx/>
              <a:buSzPct val="100000"/>
              <a:buFont typeface="+mj-lt"/>
              <a:buAutoNum type="arabicPeriod" startAt="69"/>
            </a:pPr>
            <a:r>
              <a:rPr lang="en-US" sz="1400" dirty="0"/>
              <a:t>Anita Schwartz, U Delaware</a:t>
            </a:r>
          </a:p>
          <a:p>
            <a:pPr>
              <a:buClrTx/>
              <a:buSzPct val="100000"/>
              <a:buFont typeface="+mj-lt"/>
              <a:buAutoNum type="arabicPeriod" startAt="69"/>
            </a:pPr>
            <a:r>
              <a:rPr lang="en-US" sz="1400" dirty="0"/>
              <a:t>Horst </a:t>
            </a:r>
            <a:r>
              <a:rPr lang="en-US" sz="1400" dirty="0" err="1"/>
              <a:t>Severini</a:t>
            </a:r>
            <a:r>
              <a:rPr lang="en-US" sz="1400" dirty="0"/>
              <a:t>, U Oklahoma</a:t>
            </a:r>
          </a:p>
          <a:p>
            <a:pPr>
              <a:buClrTx/>
              <a:buSzPct val="100000"/>
              <a:buFont typeface="+mj-lt"/>
              <a:buAutoNum type="arabicPeriod" startAt="69"/>
            </a:pPr>
            <a:r>
              <a:rPr lang="en-US" sz="1400" dirty="0" err="1"/>
              <a:t>Asya</a:t>
            </a:r>
            <a:r>
              <a:rPr lang="en-US" sz="1400" dirty="0"/>
              <a:t> </a:t>
            </a:r>
            <a:r>
              <a:rPr lang="en-US" sz="1400" dirty="0" err="1"/>
              <a:t>Shklyar</a:t>
            </a:r>
            <a:r>
              <a:rPr lang="en-US" sz="1400" dirty="0"/>
              <a:t>, Pomona College</a:t>
            </a:r>
          </a:p>
          <a:p>
            <a:pPr>
              <a:buClrTx/>
              <a:buSzPct val="100000"/>
              <a:buFont typeface="+mj-lt"/>
              <a:buAutoNum type="arabicPeriod" startAt="69"/>
            </a:pPr>
            <a:r>
              <a:rPr lang="en-US" sz="1400" dirty="0"/>
              <a:t>Ric Simmons, Louisiana State U</a:t>
            </a:r>
          </a:p>
          <a:p>
            <a:pPr>
              <a:buClrTx/>
              <a:buSzPct val="100000"/>
              <a:buFont typeface="+mj-lt"/>
              <a:buAutoNum type="arabicPeriod" startAt="69"/>
            </a:pPr>
            <a:r>
              <a:rPr lang="en-US" sz="1400" dirty="0"/>
              <a:t>Jason Simms, Lafayette College</a:t>
            </a:r>
          </a:p>
          <a:p>
            <a:pPr>
              <a:buClrTx/>
              <a:buSzPct val="100000"/>
              <a:buFont typeface="+mj-lt"/>
              <a:buAutoNum type="arabicPeriod" startAt="69"/>
            </a:pPr>
            <a:r>
              <a:rPr lang="en-US" sz="1400" dirty="0"/>
              <a:t>Justin </a:t>
            </a:r>
            <a:r>
              <a:rPr lang="en-US" sz="1400" dirty="0" err="1"/>
              <a:t>Sipher</a:t>
            </a:r>
            <a:r>
              <a:rPr lang="en-US" sz="1400" dirty="0"/>
              <a:t>, Justin </a:t>
            </a:r>
            <a:r>
              <a:rPr lang="en-US" sz="1400" dirty="0" err="1"/>
              <a:t>Sipher</a:t>
            </a:r>
            <a:r>
              <a:rPr lang="en-US" sz="1400" dirty="0"/>
              <a:t> Consulting LLC</a:t>
            </a:r>
          </a:p>
          <a:p>
            <a:pPr>
              <a:buClrTx/>
              <a:buSzPct val="100000"/>
              <a:buFont typeface="+mj-lt"/>
              <a:buAutoNum type="arabicPeriod" startAt="69"/>
            </a:pPr>
            <a:r>
              <a:rPr lang="en-US" sz="1400" dirty="0"/>
              <a:t>Preston Smith, Purdue U</a:t>
            </a:r>
          </a:p>
          <a:p>
            <a:pPr>
              <a:buClrTx/>
              <a:buSzPct val="100000"/>
              <a:buFont typeface="+mj-lt"/>
              <a:buAutoNum type="arabicPeriod" startAt="69"/>
            </a:pPr>
            <a:r>
              <a:rPr lang="en-US" sz="1400" dirty="0"/>
              <a:t>Dan </a:t>
            </a:r>
            <a:r>
              <a:rPr lang="en-US" sz="1400" dirty="0" err="1"/>
              <a:t>Stanzione</a:t>
            </a:r>
            <a:r>
              <a:rPr lang="en-US" sz="1400" dirty="0"/>
              <a:t>, U Texas Austin</a:t>
            </a:r>
          </a:p>
          <a:p>
            <a:pPr>
              <a:buClrTx/>
              <a:buSzPct val="100000"/>
              <a:buFont typeface="+mj-lt"/>
              <a:buAutoNum type="arabicPeriod" startAt="69"/>
            </a:pPr>
            <a:r>
              <a:rPr lang="en-US" sz="1400" dirty="0"/>
              <a:t>Sarah Stevens, U Wisconsin Madison</a:t>
            </a:r>
          </a:p>
          <a:p>
            <a:pPr>
              <a:buClrTx/>
              <a:buSzPct val="100000"/>
              <a:buFont typeface="+mj-lt"/>
              <a:buAutoNum type="arabicPeriod" startAt="69"/>
            </a:pPr>
            <a:r>
              <a:rPr lang="en-US" sz="1400" dirty="0"/>
              <a:t>Dena Strong, U Illinois Urbana-Champaign</a:t>
            </a:r>
          </a:p>
        </p:txBody>
      </p:sp>
      <p:sp>
        <p:nvSpPr>
          <p:cNvPr id="4" name="Content Placeholder 3">
            <a:extLst>
              <a:ext uri="{FF2B5EF4-FFF2-40B4-BE49-F238E27FC236}">
                <a16:creationId xmlns:a16="http://schemas.microsoft.com/office/drawing/2014/main" id="{B850A67B-C2B0-4395-AACE-5D04E56D5EC9}"/>
              </a:ext>
            </a:extLst>
          </p:cNvPr>
          <p:cNvSpPr>
            <a:spLocks noGrp="1"/>
          </p:cNvSpPr>
          <p:nvPr>
            <p:ph sz="half" idx="2"/>
          </p:nvPr>
        </p:nvSpPr>
        <p:spPr/>
        <p:txBody>
          <a:bodyPr/>
          <a:lstStyle/>
          <a:p>
            <a:pPr>
              <a:buClrTx/>
              <a:buSzPct val="100000"/>
              <a:buFont typeface="+mj-lt"/>
              <a:buAutoNum type="arabicPeriod" startAt="85"/>
            </a:pPr>
            <a:r>
              <a:rPr lang="en-US" sz="1400" dirty="0"/>
              <a:t>Annamaria </a:t>
            </a:r>
            <a:r>
              <a:rPr lang="en-US" sz="1400" dirty="0" err="1"/>
              <a:t>Szakonyi</a:t>
            </a:r>
            <a:r>
              <a:rPr lang="en-US" sz="1400" dirty="0"/>
              <a:t>, Saint Louis U</a:t>
            </a:r>
          </a:p>
          <a:p>
            <a:pPr>
              <a:buClrTx/>
              <a:buSzPct val="100000"/>
              <a:buFont typeface="+mj-lt"/>
              <a:buAutoNum type="arabicPeriod" startAt="85"/>
            </a:pPr>
            <a:r>
              <a:rPr lang="en-US" sz="1400" dirty="0"/>
              <a:t>Mohammed </a:t>
            </a:r>
            <a:r>
              <a:rPr lang="en-US" sz="1400" dirty="0" err="1"/>
              <a:t>Tanash</a:t>
            </a:r>
            <a:r>
              <a:rPr lang="en-US" sz="1400" dirty="0"/>
              <a:t>, Kansas State U</a:t>
            </a:r>
          </a:p>
          <a:p>
            <a:pPr>
              <a:buClrTx/>
              <a:buSzPct val="100000"/>
              <a:buFont typeface="+mj-lt"/>
              <a:buAutoNum type="arabicPeriod" startAt="85"/>
            </a:pPr>
            <a:r>
              <a:rPr lang="en-US" sz="1400" dirty="0"/>
              <a:t>Kelli </a:t>
            </a:r>
            <a:r>
              <a:rPr lang="en-US" sz="1400" dirty="0" err="1"/>
              <a:t>Trosvig</a:t>
            </a:r>
            <a:r>
              <a:rPr lang="en-US" sz="1400" dirty="0"/>
              <a:t>, Internet2</a:t>
            </a:r>
          </a:p>
          <a:p>
            <a:pPr>
              <a:buClrTx/>
              <a:buSzPct val="100000"/>
              <a:buFont typeface="+mj-lt"/>
              <a:buAutoNum type="arabicPeriod" startAt="85"/>
            </a:pPr>
            <a:r>
              <a:rPr lang="en-US" sz="1400" dirty="0"/>
              <a:t>Scott Turnbull, U Vermont</a:t>
            </a:r>
          </a:p>
          <a:p>
            <a:pPr>
              <a:buClrTx/>
              <a:buSzPct val="100000"/>
              <a:buFont typeface="+mj-lt"/>
              <a:buAutoNum type="arabicPeriod" startAt="85"/>
            </a:pPr>
            <a:r>
              <a:rPr lang="en-US" sz="1400" dirty="0"/>
              <a:t>Scott Valcourt, U New Hampshire</a:t>
            </a:r>
          </a:p>
          <a:p>
            <a:pPr>
              <a:buClrTx/>
              <a:buSzPct val="100000"/>
              <a:buFont typeface="+mj-lt"/>
              <a:buAutoNum type="arabicPeriod" startAt="85"/>
            </a:pPr>
            <a:r>
              <a:rPr lang="en-US" sz="1400" dirty="0"/>
              <a:t>Dan Voss, Beaumont Health System</a:t>
            </a:r>
          </a:p>
          <a:p>
            <a:pPr>
              <a:buClrTx/>
              <a:buSzPct val="100000"/>
              <a:buFont typeface="+mj-lt"/>
              <a:buAutoNum type="arabicPeriod" startAt="85"/>
            </a:pPr>
            <a:r>
              <a:rPr lang="en-US" sz="1400" dirty="0"/>
              <a:t>Brian Voss, Brian D. Voss and Associates LLC</a:t>
            </a:r>
          </a:p>
          <a:p>
            <a:pPr>
              <a:buClrTx/>
              <a:buSzPct val="100000"/>
              <a:buFont typeface="+mj-lt"/>
              <a:buAutoNum type="arabicPeriod" startAt="85"/>
            </a:pPr>
            <a:r>
              <a:rPr lang="en-US" sz="1400" dirty="0"/>
              <a:t>Jason Wells, Bentley U</a:t>
            </a:r>
          </a:p>
          <a:p>
            <a:pPr>
              <a:buClrTx/>
              <a:buSzPct val="100000"/>
              <a:buFont typeface="+mj-lt"/>
              <a:buAutoNum type="arabicPeriod" startAt="85"/>
            </a:pPr>
            <a:r>
              <a:rPr lang="en-US" sz="1400" dirty="0"/>
              <a:t>James </a:t>
            </a:r>
            <a:r>
              <a:rPr lang="en-US" sz="1400" dirty="0" err="1"/>
              <a:t>Wix</a:t>
            </a:r>
            <a:r>
              <a:rPr lang="en-US" sz="1400" dirty="0"/>
              <a:t>, Research and Education Advanced Network New Zealand (REANNZ)</a:t>
            </a:r>
          </a:p>
          <a:p>
            <a:pPr>
              <a:buClrTx/>
              <a:buSzPct val="100000"/>
              <a:buFont typeface="+mj-lt"/>
              <a:buAutoNum type="arabicPeriod" startAt="85"/>
            </a:pPr>
            <a:r>
              <a:rPr lang="en-US" sz="1400" dirty="0"/>
              <a:t>Scott </a:t>
            </a:r>
            <a:r>
              <a:rPr lang="en-US" sz="1400" dirty="0" err="1"/>
              <a:t>Yockel</a:t>
            </a:r>
            <a:r>
              <a:rPr lang="en-US" sz="1400" dirty="0"/>
              <a:t>, Harvard U</a:t>
            </a:r>
          </a:p>
          <a:p>
            <a:pPr>
              <a:buClrTx/>
              <a:buSzPct val="100000"/>
              <a:buFont typeface="+mj-lt"/>
              <a:buAutoNum type="arabicPeriod" startAt="85"/>
            </a:pPr>
            <a:r>
              <a:rPr lang="en-US" sz="1400" dirty="0"/>
              <a:t>Jeff </a:t>
            </a:r>
            <a:r>
              <a:rPr lang="en-US" sz="1400" dirty="0" err="1"/>
              <a:t>Zais</a:t>
            </a:r>
            <a:r>
              <a:rPr lang="en-US" sz="1400" dirty="0"/>
              <a:t>, New Zealand eScience Infrastructure</a:t>
            </a:r>
          </a:p>
          <a:p>
            <a:pPr>
              <a:buClrTx/>
              <a:buSzPct val="100000"/>
              <a:buFont typeface="+mj-lt"/>
              <a:buAutoNum type="arabicPeriod" startAt="85"/>
            </a:pPr>
            <a:r>
              <a:rPr lang="en-US" sz="1400" dirty="0"/>
              <a:t>Joel </a:t>
            </a:r>
            <a:r>
              <a:rPr lang="en-US" sz="1400" dirty="0" err="1"/>
              <a:t>Zysman</a:t>
            </a:r>
            <a:r>
              <a:rPr lang="en-US" sz="1400" dirty="0"/>
              <a:t>, U Miami</a:t>
            </a:r>
          </a:p>
          <a:p>
            <a:endParaRPr lang="en-US" dirty="0"/>
          </a:p>
        </p:txBody>
      </p:sp>
      <p:sp>
        <p:nvSpPr>
          <p:cNvPr id="5" name="Footer Placeholder 4">
            <a:extLst>
              <a:ext uri="{FF2B5EF4-FFF2-40B4-BE49-F238E27FC236}">
                <a16:creationId xmlns:a16="http://schemas.microsoft.com/office/drawing/2014/main" id="{B7C4CD2E-2D30-4C3C-960C-BBEFBD608C8C}"/>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6" name="Slide Number Placeholder 5">
            <a:extLst>
              <a:ext uri="{FF2B5EF4-FFF2-40B4-BE49-F238E27FC236}">
                <a16:creationId xmlns:a16="http://schemas.microsoft.com/office/drawing/2014/main" id="{D718A54A-6FAF-4BBC-8164-86EF4E4363CF}"/>
              </a:ext>
            </a:extLst>
          </p:cNvPr>
          <p:cNvSpPr>
            <a:spLocks noGrp="1"/>
          </p:cNvSpPr>
          <p:nvPr>
            <p:ph type="sldNum" sz="quarter" idx="11"/>
          </p:nvPr>
        </p:nvSpPr>
        <p:spPr/>
        <p:txBody>
          <a:bodyPr/>
          <a:lstStyle/>
          <a:p>
            <a:pPr>
              <a:defRPr/>
            </a:pPr>
            <a:fld id="{DA04F282-5D9D-4EB2-A4AC-1849A209E5C3}" type="slidenum">
              <a:rPr lang="en-US" smtClean="0"/>
              <a:pPr>
                <a:defRPr/>
              </a:pPr>
              <a:t>50</a:t>
            </a:fld>
            <a:endParaRPr lang="en-US"/>
          </a:p>
        </p:txBody>
      </p:sp>
    </p:spTree>
    <p:extLst>
      <p:ext uri="{BB962C8B-B14F-4D97-AF65-F5344CB8AC3E}">
        <p14:creationId xmlns:p14="http://schemas.microsoft.com/office/powerpoint/2010/main" val="77772233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85220-9D54-4985-BE71-54653FF8EF60}"/>
              </a:ext>
            </a:extLst>
          </p:cNvPr>
          <p:cNvSpPr>
            <a:spLocks noGrp="1"/>
          </p:cNvSpPr>
          <p:nvPr>
            <p:ph type="title"/>
          </p:nvPr>
        </p:nvSpPr>
        <p:spPr/>
        <p:txBody>
          <a:bodyPr/>
          <a:lstStyle/>
          <a:p>
            <a:r>
              <a:rPr lang="en-US" dirty="0"/>
              <a:t>How Did We Pick These Topics?</a:t>
            </a:r>
          </a:p>
        </p:txBody>
      </p:sp>
      <p:sp>
        <p:nvSpPr>
          <p:cNvPr id="3" name="Content Placeholder 2">
            <a:extLst>
              <a:ext uri="{FF2B5EF4-FFF2-40B4-BE49-F238E27FC236}">
                <a16:creationId xmlns:a16="http://schemas.microsoft.com/office/drawing/2014/main" id="{4DA96A84-F375-4360-983F-6B4ADC41F565}"/>
              </a:ext>
            </a:extLst>
          </p:cNvPr>
          <p:cNvSpPr>
            <a:spLocks noGrp="1"/>
          </p:cNvSpPr>
          <p:nvPr>
            <p:ph idx="1"/>
          </p:nvPr>
        </p:nvSpPr>
        <p:spPr/>
        <p:txBody>
          <a:bodyPr/>
          <a:lstStyle/>
          <a:p>
            <a:r>
              <a:rPr lang="en-US" dirty="0"/>
              <a:t>We started with the topics covered in the Virtual Residency 2018 Intermediate/Advanced workshop.</a:t>
            </a:r>
          </a:p>
          <a:p>
            <a:r>
              <a:rPr lang="en-US" dirty="0"/>
              <a:t>We polled the Virtual Residents about how to prioritize those topics, plus we gave them a chance to list new topics.</a:t>
            </a:r>
          </a:p>
          <a:p>
            <a:r>
              <a:rPr lang="en-US" dirty="0"/>
              <a:t>That gave us a sense of the top nine old topics.</a:t>
            </a:r>
          </a:p>
          <a:p>
            <a:r>
              <a:rPr lang="en-US" dirty="0"/>
              <a:t>We then took the new topics listed in the first poll, and polled the Virtual Residents about how to prioritize       those new topics.</a:t>
            </a:r>
          </a:p>
          <a:p>
            <a:r>
              <a:rPr lang="en-US" dirty="0"/>
              <a:t>That gave us a sense of the top nine new topics.</a:t>
            </a:r>
          </a:p>
          <a:p>
            <a:r>
              <a:rPr lang="en-US" dirty="0"/>
              <a:t>We have 20 timeslots, with this talk in the first slot and “Stories from the Trenches” in the final slot.</a:t>
            </a:r>
          </a:p>
        </p:txBody>
      </p:sp>
      <p:sp>
        <p:nvSpPr>
          <p:cNvPr id="4" name="Footer Placeholder 3">
            <a:extLst>
              <a:ext uri="{FF2B5EF4-FFF2-40B4-BE49-F238E27FC236}">
                <a16:creationId xmlns:a16="http://schemas.microsoft.com/office/drawing/2014/main" id="{E0BB0175-6515-4A37-905F-BAD51317AD51}"/>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B6CC94A2-42D5-452F-BCEA-CD92AD7DFBB9}"/>
              </a:ext>
            </a:extLst>
          </p:cNvPr>
          <p:cNvSpPr>
            <a:spLocks noGrp="1"/>
          </p:cNvSpPr>
          <p:nvPr>
            <p:ph type="sldNum" sz="quarter" idx="11"/>
          </p:nvPr>
        </p:nvSpPr>
        <p:spPr/>
        <p:txBody>
          <a:bodyPr/>
          <a:lstStyle/>
          <a:p>
            <a:pPr>
              <a:defRPr/>
            </a:pPr>
            <a:fld id="{DAFF6522-D39A-4EFB-9FD2-0F43165FD2EE}" type="slidenum">
              <a:rPr lang="en-US" smtClean="0"/>
              <a:pPr>
                <a:defRPr/>
              </a:pPr>
              <a:t>51</a:t>
            </a:fld>
            <a:endParaRPr lang="en-US"/>
          </a:p>
        </p:txBody>
      </p:sp>
    </p:spTree>
    <p:extLst>
      <p:ext uri="{BB962C8B-B14F-4D97-AF65-F5344CB8AC3E}">
        <p14:creationId xmlns:p14="http://schemas.microsoft.com/office/powerpoint/2010/main" val="138101252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89267-A993-4BD4-AD63-ABB5B83CFDFB}"/>
              </a:ext>
            </a:extLst>
          </p:cNvPr>
          <p:cNvSpPr>
            <a:spLocks noGrp="1"/>
          </p:cNvSpPr>
          <p:nvPr>
            <p:ph type="title"/>
          </p:nvPr>
        </p:nvSpPr>
        <p:spPr/>
        <p:txBody>
          <a:bodyPr/>
          <a:lstStyle/>
          <a:p>
            <a:r>
              <a:rPr lang="en-US" dirty="0"/>
              <a:t>How Did We Pick the Panelists?</a:t>
            </a:r>
          </a:p>
        </p:txBody>
      </p:sp>
      <p:sp>
        <p:nvSpPr>
          <p:cNvPr id="3" name="Content Placeholder 2">
            <a:extLst>
              <a:ext uri="{FF2B5EF4-FFF2-40B4-BE49-F238E27FC236}">
                <a16:creationId xmlns:a16="http://schemas.microsoft.com/office/drawing/2014/main" id="{507C8641-FE32-4805-949D-5D1B4F9D60ED}"/>
              </a:ext>
            </a:extLst>
          </p:cNvPr>
          <p:cNvSpPr>
            <a:spLocks noGrp="1"/>
          </p:cNvSpPr>
          <p:nvPr>
            <p:ph idx="1"/>
          </p:nvPr>
        </p:nvSpPr>
        <p:spPr>
          <a:xfrm>
            <a:off x="364331" y="1190919"/>
            <a:ext cx="8534400" cy="4648200"/>
          </a:xfrm>
        </p:spPr>
        <p:txBody>
          <a:bodyPr/>
          <a:lstStyle/>
          <a:p>
            <a:r>
              <a:rPr lang="en-US" dirty="0"/>
              <a:t>The biggest complaint from previous years was that we had     the same few presenters over and over.</a:t>
            </a:r>
          </a:p>
          <a:p>
            <a:r>
              <a:rPr lang="en-US" dirty="0"/>
              <a:t>We wheedled and begged and pleaded until we got enough presenters for each session (including moderators), with few repeaters.</a:t>
            </a:r>
          </a:p>
          <a:p>
            <a:r>
              <a:rPr lang="en-US" dirty="0"/>
              <a:t>This included repeated pester e-mails to all Virtual Residents.</a:t>
            </a:r>
          </a:p>
          <a:p>
            <a:r>
              <a:rPr lang="en-US" dirty="0"/>
              <a:t>We also invited participants in the CI Leadership Academy to be panelists for those sessions.</a:t>
            </a:r>
          </a:p>
          <a:p>
            <a:pPr lvl="1"/>
            <a:r>
              <a:rPr lang="en-US" dirty="0"/>
              <a:t>This was what we promised to our NSF program officer to get approval to spend the unspent funds from that workshop grant on this workshop.</a:t>
            </a:r>
          </a:p>
          <a:p>
            <a:pPr lvl="1"/>
            <a:r>
              <a:rPr lang="en-US" dirty="0"/>
              <a:t>Of course, those expenditures are now deferred until summer 2021, because COVID-19 forced us to go 100% remote. </a:t>
            </a:r>
          </a:p>
        </p:txBody>
      </p:sp>
      <p:sp>
        <p:nvSpPr>
          <p:cNvPr id="4" name="Footer Placeholder 3">
            <a:extLst>
              <a:ext uri="{FF2B5EF4-FFF2-40B4-BE49-F238E27FC236}">
                <a16:creationId xmlns:a16="http://schemas.microsoft.com/office/drawing/2014/main" id="{1927B952-8EC0-4EE7-AD08-FC63C807EB46}"/>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001E6056-5A6C-456B-BDB7-EAC2AB7412C5}"/>
              </a:ext>
            </a:extLst>
          </p:cNvPr>
          <p:cNvSpPr>
            <a:spLocks noGrp="1"/>
          </p:cNvSpPr>
          <p:nvPr>
            <p:ph type="sldNum" sz="quarter" idx="11"/>
          </p:nvPr>
        </p:nvSpPr>
        <p:spPr/>
        <p:txBody>
          <a:bodyPr/>
          <a:lstStyle/>
          <a:p>
            <a:pPr>
              <a:defRPr/>
            </a:pPr>
            <a:fld id="{DAFF6522-D39A-4EFB-9FD2-0F43165FD2EE}" type="slidenum">
              <a:rPr lang="en-US" smtClean="0"/>
              <a:pPr>
                <a:defRPr/>
              </a:pPr>
              <a:t>52</a:t>
            </a:fld>
            <a:endParaRPr lang="en-US"/>
          </a:p>
        </p:txBody>
      </p:sp>
    </p:spTree>
    <p:extLst>
      <p:ext uri="{BB962C8B-B14F-4D97-AF65-F5344CB8AC3E}">
        <p14:creationId xmlns:p14="http://schemas.microsoft.com/office/powerpoint/2010/main" val="161432802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30FA1-0EDE-4D01-9F09-937454FD4083}"/>
              </a:ext>
            </a:extLst>
          </p:cNvPr>
          <p:cNvSpPr>
            <a:spLocks noGrp="1"/>
          </p:cNvSpPr>
          <p:nvPr>
            <p:ph type="title"/>
          </p:nvPr>
        </p:nvSpPr>
        <p:spPr/>
        <p:txBody>
          <a:bodyPr/>
          <a:lstStyle/>
          <a:p>
            <a:r>
              <a:rPr lang="en-US" dirty="0"/>
              <a:t>Why Are Most Sessions Panels?</a:t>
            </a:r>
          </a:p>
        </p:txBody>
      </p:sp>
      <p:sp>
        <p:nvSpPr>
          <p:cNvPr id="3" name="Content Placeholder 2">
            <a:extLst>
              <a:ext uri="{FF2B5EF4-FFF2-40B4-BE49-F238E27FC236}">
                <a16:creationId xmlns:a16="http://schemas.microsoft.com/office/drawing/2014/main" id="{715FEAF4-12E7-4C69-A2C7-C3A8945E291B}"/>
              </a:ext>
            </a:extLst>
          </p:cNvPr>
          <p:cNvSpPr>
            <a:spLocks noGrp="1"/>
          </p:cNvSpPr>
          <p:nvPr>
            <p:ph idx="1"/>
          </p:nvPr>
        </p:nvSpPr>
        <p:spPr>
          <a:xfrm>
            <a:off x="381000" y="1371600"/>
            <a:ext cx="8153400" cy="4648200"/>
          </a:xfrm>
        </p:spPr>
        <p:txBody>
          <a:bodyPr/>
          <a:lstStyle/>
          <a:p>
            <a:r>
              <a:rPr lang="en-US" dirty="0"/>
              <a:t>We’ve known since 2018 (when we first tried Intermediate and Advanced level content) that, for most topics at this level, it’s very challenging to find a single speaker who can fill      75 minutes.</a:t>
            </a:r>
          </a:p>
          <a:p>
            <a:r>
              <a:rPr lang="en-US" dirty="0"/>
              <a:t>Instead, we try to get several speakers, so the options are panels or lightning talks.</a:t>
            </a:r>
          </a:p>
          <a:p>
            <a:r>
              <a:rPr lang="en-US" dirty="0"/>
              <a:t>We wheedled and begged and pleaded until we got enough presenters for each session (including moderators).</a:t>
            </a:r>
          </a:p>
          <a:p>
            <a:r>
              <a:rPr lang="en-US" dirty="0"/>
              <a:t>We then asked each session’s presenters to choose between a panel or lightning talks.</a:t>
            </a:r>
          </a:p>
          <a:p>
            <a:pPr lvl="1"/>
            <a:r>
              <a:rPr lang="en-US" dirty="0"/>
              <a:t>Almost every session team chose to do a panel.</a:t>
            </a:r>
          </a:p>
        </p:txBody>
      </p:sp>
      <p:sp>
        <p:nvSpPr>
          <p:cNvPr id="4" name="Footer Placeholder 3">
            <a:extLst>
              <a:ext uri="{FF2B5EF4-FFF2-40B4-BE49-F238E27FC236}">
                <a16:creationId xmlns:a16="http://schemas.microsoft.com/office/drawing/2014/main" id="{B9A0EE99-B11B-4988-B620-15A83BF55E96}"/>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0E03E9E9-24B2-4779-BC70-4236BD259BA2}"/>
              </a:ext>
            </a:extLst>
          </p:cNvPr>
          <p:cNvSpPr>
            <a:spLocks noGrp="1"/>
          </p:cNvSpPr>
          <p:nvPr>
            <p:ph type="sldNum" sz="quarter" idx="11"/>
          </p:nvPr>
        </p:nvSpPr>
        <p:spPr/>
        <p:txBody>
          <a:bodyPr/>
          <a:lstStyle/>
          <a:p>
            <a:pPr>
              <a:defRPr/>
            </a:pPr>
            <a:fld id="{DAFF6522-D39A-4EFB-9FD2-0F43165FD2EE}" type="slidenum">
              <a:rPr lang="en-US" smtClean="0"/>
              <a:pPr>
                <a:defRPr/>
              </a:pPr>
              <a:t>53</a:t>
            </a:fld>
            <a:endParaRPr lang="en-US"/>
          </a:p>
        </p:txBody>
      </p:sp>
    </p:spTree>
    <p:extLst>
      <p:ext uri="{BB962C8B-B14F-4D97-AF65-F5344CB8AC3E}">
        <p14:creationId xmlns:p14="http://schemas.microsoft.com/office/powerpoint/2010/main" val="821233499"/>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7DD19-85B8-48AC-BE95-1361BF5C58D9}"/>
              </a:ext>
            </a:extLst>
          </p:cNvPr>
          <p:cNvSpPr>
            <a:spLocks noGrp="1"/>
          </p:cNvSpPr>
          <p:nvPr>
            <p:ph type="title"/>
          </p:nvPr>
        </p:nvSpPr>
        <p:spPr/>
        <p:txBody>
          <a:bodyPr/>
          <a:lstStyle/>
          <a:p>
            <a:r>
              <a:rPr lang="en-US" dirty="0"/>
              <a:t>How Did We Pick the Order?</a:t>
            </a:r>
          </a:p>
        </p:txBody>
      </p:sp>
      <p:sp>
        <p:nvSpPr>
          <p:cNvPr id="3" name="Content Placeholder 2">
            <a:extLst>
              <a:ext uri="{FF2B5EF4-FFF2-40B4-BE49-F238E27FC236}">
                <a16:creationId xmlns:a16="http://schemas.microsoft.com/office/drawing/2014/main" id="{32417461-95CF-4078-B08B-C5A3014F4765}"/>
              </a:ext>
            </a:extLst>
          </p:cNvPr>
          <p:cNvSpPr>
            <a:spLocks noGrp="1"/>
          </p:cNvSpPr>
          <p:nvPr>
            <p:ph idx="1"/>
          </p:nvPr>
        </p:nvSpPr>
        <p:spPr>
          <a:xfrm>
            <a:off x="381000" y="1371600"/>
            <a:ext cx="8402638" cy="4648200"/>
          </a:xfrm>
        </p:spPr>
        <p:txBody>
          <a:bodyPr/>
          <a:lstStyle/>
          <a:p>
            <a:r>
              <a:rPr lang="en-US" dirty="0"/>
              <a:t>We did a big Doodle poll of all the panelists’ and moderators’ availability.</a:t>
            </a:r>
          </a:p>
          <a:p>
            <a:r>
              <a:rPr lang="en-US" dirty="0"/>
              <a:t>I then spent an entire day figuring out a schedule that would put almost everyone in a timeslot they were available for.</a:t>
            </a:r>
          </a:p>
          <a:p>
            <a:pPr lvl="1"/>
            <a:r>
              <a:rPr lang="en-US" dirty="0"/>
              <a:t>We had two exceptions, but both were able to shift other meetings so that they could be available during their session’s timeslot.</a:t>
            </a:r>
          </a:p>
          <a:p>
            <a:pPr lvl="1"/>
            <a:r>
              <a:rPr lang="en-US" dirty="0"/>
              <a:t>This was really hard work, which is why I put it off for so long ….</a:t>
            </a:r>
          </a:p>
        </p:txBody>
      </p:sp>
      <p:sp>
        <p:nvSpPr>
          <p:cNvPr id="4" name="Footer Placeholder 3">
            <a:extLst>
              <a:ext uri="{FF2B5EF4-FFF2-40B4-BE49-F238E27FC236}">
                <a16:creationId xmlns:a16="http://schemas.microsoft.com/office/drawing/2014/main" id="{A470F78B-8BAC-4944-BEDD-8FE4321F2A0D}"/>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66F9262B-7B22-441A-8F66-14C7CC3E5925}"/>
              </a:ext>
            </a:extLst>
          </p:cNvPr>
          <p:cNvSpPr>
            <a:spLocks noGrp="1"/>
          </p:cNvSpPr>
          <p:nvPr>
            <p:ph type="sldNum" sz="quarter" idx="11"/>
          </p:nvPr>
        </p:nvSpPr>
        <p:spPr/>
        <p:txBody>
          <a:bodyPr/>
          <a:lstStyle/>
          <a:p>
            <a:pPr>
              <a:defRPr/>
            </a:pPr>
            <a:fld id="{DAFF6522-D39A-4EFB-9FD2-0F43165FD2EE}" type="slidenum">
              <a:rPr lang="en-US" smtClean="0"/>
              <a:pPr>
                <a:defRPr/>
              </a:pPr>
              <a:t>54</a:t>
            </a:fld>
            <a:endParaRPr lang="en-US"/>
          </a:p>
        </p:txBody>
      </p:sp>
    </p:spTree>
    <p:extLst>
      <p:ext uri="{BB962C8B-B14F-4D97-AF65-F5344CB8AC3E}">
        <p14:creationId xmlns:p14="http://schemas.microsoft.com/office/powerpoint/2010/main" val="234192318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Here to Accomplish?</a:t>
            </a:r>
          </a:p>
        </p:txBody>
      </p:sp>
      <p:sp>
        <p:nvSpPr>
          <p:cNvPr id="3" name="Content Placeholder 2"/>
          <p:cNvSpPr>
            <a:spLocks noGrp="1"/>
          </p:cNvSpPr>
          <p:nvPr>
            <p:ph idx="1"/>
          </p:nvPr>
        </p:nvSpPr>
        <p:spPr>
          <a:xfrm>
            <a:off x="381000" y="1385246"/>
            <a:ext cx="8305800" cy="4648200"/>
          </a:xfrm>
        </p:spPr>
        <p:txBody>
          <a:bodyPr/>
          <a:lstStyle/>
          <a:p>
            <a:pPr>
              <a:spcBef>
                <a:spcPts val="300"/>
              </a:spcBef>
            </a:pPr>
            <a:r>
              <a:rPr lang="en-US" dirty="0"/>
              <a:t>Learn how to work with researchers who are using CI.</a:t>
            </a:r>
          </a:p>
          <a:p>
            <a:pPr lvl="1">
              <a:spcBef>
                <a:spcPts val="300"/>
              </a:spcBef>
            </a:pPr>
            <a:r>
              <a:rPr lang="en-US" dirty="0"/>
              <a:t>Learn how to find them.</a:t>
            </a:r>
          </a:p>
          <a:p>
            <a:pPr lvl="1">
              <a:spcBef>
                <a:spcPts val="300"/>
              </a:spcBef>
            </a:pPr>
            <a:r>
              <a:rPr lang="en-US" dirty="0"/>
              <a:t>Learn how to help them.</a:t>
            </a:r>
          </a:p>
          <a:p>
            <a:pPr>
              <a:spcBef>
                <a:spcPts val="300"/>
              </a:spcBef>
            </a:pPr>
            <a:r>
              <a:rPr lang="en-US" dirty="0"/>
              <a:t>Learn how to be institutional CI leaders.</a:t>
            </a:r>
          </a:p>
          <a:p>
            <a:pPr>
              <a:spcBef>
                <a:spcPts val="300"/>
              </a:spcBef>
            </a:pPr>
            <a:r>
              <a:rPr lang="en-US" dirty="0"/>
              <a:t>Start thinking about becoming national CI leaders.</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55</a:t>
            </a:fld>
            <a:endParaRPr lang="en-US"/>
          </a:p>
        </p:txBody>
      </p:sp>
    </p:spTree>
    <p:extLst>
      <p:ext uri="{BB962C8B-B14F-4D97-AF65-F5344CB8AC3E}">
        <p14:creationId xmlns:p14="http://schemas.microsoft.com/office/powerpoint/2010/main" val="1575094700"/>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What Aren’t, and Are, We Trying to Do?</a:t>
            </a:r>
          </a:p>
        </p:txBody>
      </p:sp>
      <p:sp>
        <p:nvSpPr>
          <p:cNvPr id="3" name="Content Placeholder 2"/>
          <p:cNvSpPr>
            <a:spLocks noGrp="1"/>
          </p:cNvSpPr>
          <p:nvPr>
            <p:ph idx="1"/>
          </p:nvPr>
        </p:nvSpPr>
        <p:spPr/>
        <p:txBody>
          <a:bodyPr/>
          <a:lstStyle/>
          <a:p>
            <a:r>
              <a:rPr lang="en-US" dirty="0"/>
              <a:t>We </a:t>
            </a:r>
            <a:r>
              <a:rPr lang="en-US" b="1" u="sng" dirty="0"/>
              <a:t>AREN’T</a:t>
            </a:r>
            <a:r>
              <a:rPr lang="en-US" dirty="0"/>
              <a:t> trying to teach you a lot of technical content.</a:t>
            </a:r>
          </a:p>
          <a:p>
            <a:pPr lvl="1"/>
            <a:r>
              <a:rPr lang="en-US" dirty="0"/>
              <a:t>You can learn that from other sources.</a:t>
            </a:r>
          </a:p>
          <a:p>
            <a:r>
              <a:rPr lang="en-US" dirty="0"/>
              <a:t>We </a:t>
            </a:r>
            <a:r>
              <a:rPr lang="en-US" b="1" u="sng" dirty="0"/>
              <a:t>ARE</a:t>
            </a:r>
            <a:r>
              <a:rPr lang="en-US" dirty="0"/>
              <a:t> trying to teach you                                               the  </a:t>
            </a:r>
            <a:r>
              <a:rPr lang="en-US" b="1" dirty="0"/>
              <a:t>PROFESSION</a:t>
            </a:r>
            <a:r>
              <a:rPr lang="en-US" dirty="0"/>
              <a:t>  of CI facilitation and CI leadership.</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56</a:t>
            </a:fld>
            <a:endParaRPr lang="en-US"/>
          </a:p>
        </p:txBody>
      </p:sp>
      <p:cxnSp>
        <p:nvCxnSpPr>
          <p:cNvPr id="13" name="Straight Connector 12"/>
          <p:cNvCxnSpPr/>
          <p:nvPr/>
        </p:nvCxnSpPr>
        <p:spPr bwMode="auto">
          <a:xfrm>
            <a:off x="6172200" y="1371600"/>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4" name="Straight Connector 13"/>
          <p:cNvCxnSpPr/>
          <p:nvPr/>
        </p:nvCxnSpPr>
        <p:spPr bwMode="auto">
          <a:xfrm>
            <a:off x="6159690" y="1457325"/>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a:scene3d>
            <a:camera prst="orthographicFront">
              <a:rot lat="0" lon="10800000" rev="0"/>
            </a:camera>
            <a:lightRig rig="threePt" dir="t"/>
          </a:scene3d>
        </p:spPr>
      </p:cxnSp>
      <p:sp>
        <p:nvSpPr>
          <p:cNvPr id="15" name="Oval 14"/>
          <p:cNvSpPr/>
          <p:nvPr/>
        </p:nvSpPr>
        <p:spPr bwMode="auto">
          <a:xfrm>
            <a:off x="1453488" y="2590800"/>
            <a:ext cx="2133600" cy="533400"/>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83970454"/>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50" dirty="0"/>
              <a:t>What’s Our Hidden Secret Agenda?</a:t>
            </a:r>
          </a:p>
        </p:txBody>
      </p:sp>
      <p:sp>
        <p:nvSpPr>
          <p:cNvPr id="3" name="Content Placeholder 2"/>
          <p:cNvSpPr>
            <a:spLocks noGrp="1"/>
          </p:cNvSpPr>
          <p:nvPr>
            <p:ph idx="1"/>
          </p:nvPr>
        </p:nvSpPr>
        <p:spPr/>
        <p:txBody>
          <a:bodyPr/>
          <a:lstStyle/>
          <a:p>
            <a:r>
              <a:rPr lang="en-US" dirty="0"/>
              <a:t>The real goal is to prepare for an upcoming transition to:</a:t>
            </a:r>
          </a:p>
          <a:p>
            <a:pPr lvl="1"/>
            <a:r>
              <a:rPr lang="en-US" dirty="0"/>
              <a:t>more need for this kind of skilled workforce, but</a:t>
            </a:r>
          </a:p>
          <a:p>
            <a:pPr lvl="1"/>
            <a:r>
              <a:rPr lang="en-US" dirty="0"/>
              <a:t>fewer people who know how to do it, with</a:t>
            </a:r>
          </a:p>
          <a:p>
            <a:pPr lvl="1"/>
            <a:r>
              <a:rPr lang="en-US" dirty="0"/>
              <a:t>no mechanism to prepare a sufficiently large cohort.</a:t>
            </a:r>
          </a:p>
          <a:p>
            <a:r>
              <a:rPr lang="en-US" dirty="0"/>
              <a:t>Some of the participants already knew how to do this.</a:t>
            </a:r>
          </a:p>
          <a:p>
            <a:pPr lvl="1"/>
            <a:r>
              <a:rPr lang="en-US" dirty="0"/>
              <a:t>But it took a very long time to learn on their own.</a:t>
            </a:r>
          </a:p>
          <a:p>
            <a:pPr lvl="1"/>
            <a:r>
              <a:rPr lang="en-US" dirty="0"/>
              <a:t>To keep up with demand, the community needs us to streamline the process so that new facilitators can become fully productive quickly.</a:t>
            </a:r>
          </a:p>
          <a:p>
            <a:r>
              <a:rPr lang="en-US" dirty="0"/>
              <a:t>These are the CI leaders of tomorrow.</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57</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Tree>
    <p:extLst>
      <p:ext uri="{BB962C8B-B14F-4D97-AF65-F5344CB8AC3E}">
        <p14:creationId xmlns:p14="http://schemas.microsoft.com/office/powerpoint/2010/main" val="1002027697"/>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1999" y="940389"/>
            <a:ext cx="7772400" cy="2491581"/>
          </a:xfrm>
        </p:spPr>
        <p:txBody>
          <a:bodyPr>
            <a:normAutofit/>
          </a:bodyPr>
          <a:lstStyle/>
          <a:p>
            <a:pPr algn="ctr"/>
            <a:r>
              <a:rPr lang="en-US" sz="5000" dirty="0">
                <a:solidFill>
                  <a:schemeClr val="tx1"/>
                </a:solidFill>
                <a:latin typeface="Arial Black" panose="020B0A04020102020204" pitchFamily="34" charset="0"/>
              </a:rPr>
              <a:t>You’re Next …</a:t>
            </a:r>
          </a:p>
          <a:p>
            <a:pPr algn="ctr"/>
            <a:endParaRPr lang="en-US" sz="5000" dirty="0">
              <a:solidFill>
                <a:schemeClr val="tx1"/>
              </a:solidFill>
              <a:latin typeface="Arial Black" panose="020B0A04020102020204" pitchFamily="34" charset="0"/>
            </a:endParaRPr>
          </a:p>
        </p:txBody>
      </p:sp>
      <p:pic>
        <p:nvPicPr>
          <p:cNvPr id="4098" name="Picture 2" descr="http://49b5af5c747982f45fd7-dec8f175b0901987f30693abc46dc353.r35.cf2.rackcdn.com/screenshots/13/09/25/bdfa00c6bc2abb09849e0f1e70bdba2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3503" y="2590800"/>
            <a:ext cx="1649391" cy="2933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8998" y="5524500"/>
            <a:ext cx="2438400" cy="230832"/>
          </a:xfrm>
          <a:prstGeom prst="rect">
            <a:avLst/>
          </a:prstGeom>
          <a:noFill/>
        </p:spPr>
        <p:txBody>
          <a:bodyPr wrap="square" rtlCol="0">
            <a:spAutoFit/>
          </a:bodyPr>
          <a:lstStyle/>
          <a:p>
            <a:r>
              <a:rPr lang="en-US" sz="900" dirty="0">
                <a:hlinkClick r:id="rId4"/>
              </a:rPr>
              <a:t>http://freapp.us/apps/android/com.im.uncle.sam/</a:t>
            </a:r>
            <a:endParaRPr lang="en-US" sz="900" dirty="0"/>
          </a:p>
        </p:txBody>
      </p:sp>
    </p:spTree>
    <p:extLst>
      <p:ext uri="{BB962C8B-B14F-4D97-AF65-F5344CB8AC3E}">
        <p14:creationId xmlns:p14="http://schemas.microsoft.com/office/powerpoint/2010/main" val="2530328865"/>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427E1-5134-4565-A3AD-2E9DE1992D1A}"/>
              </a:ext>
            </a:extLst>
          </p:cNvPr>
          <p:cNvSpPr>
            <a:spLocks noGrp="1"/>
          </p:cNvSpPr>
          <p:nvPr>
            <p:ph type="title"/>
          </p:nvPr>
        </p:nvSpPr>
        <p:spPr/>
        <p:txBody>
          <a:bodyPr/>
          <a:lstStyle/>
          <a:p>
            <a:r>
              <a:rPr lang="en-US" dirty="0"/>
              <a:t>Why Be an Institutional CI Leader?</a:t>
            </a:r>
          </a:p>
        </p:txBody>
      </p:sp>
      <p:sp>
        <p:nvSpPr>
          <p:cNvPr id="3" name="Content Placeholder 2">
            <a:extLst>
              <a:ext uri="{FF2B5EF4-FFF2-40B4-BE49-F238E27FC236}">
                <a16:creationId xmlns:a16="http://schemas.microsoft.com/office/drawing/2014/main" id="{F54E6ECE-A56A-4BF3-89A7-4E5E19BDD18F}"/>
              </a:ext>
            </a:extLst>
          </p:cNvPr>
          <p:cNvSpPr>
            <a:spLocks noGrp="1"/>
          </p:cNvSpPr>
          <p:nvPr>
            <p:ph idx="1"/>
          </p:nvPr>
        </p:nvSpPr>
        <p:spPr>
          <a:xfrm>
            <a:off x="512762" y="1145355"/>
            <a:ext cx="8021638" cy="4648200"/>
          </a:xfrm>
        </p:spPr>
        <p:txBody>
          <a:bodyPr/>
          <a:lstStyle/>
          <a:p>
            <a:r>
              <a:rPr lang="en-US" dirty="0"/>
              <a:t>Good, warmhearted, virtuous reasons:</a:t>
            </a:r>
          </a:p>
          <a:p>
            <a:pPr lvl="1"/>
            <a:r>
              <a:rPr lang="en-US" dirty="0"/>
              <a:t>You have good ideas based on experience and observation, which if implemented would tremendously help                  your institution’s researchers!</a:t>
            </a:r>
          </a:p>
          <a:p>
            <a:pPr lvl="1"/>
            <a:r>
              <a:rPr lang="en-US" dirty="0"/>
              <a:t>You love helping researchers use computing to improve their research! (If you didn’t, you never would have taken this job.)</a:t>
            </a:r>
          </a:p>
          <a:p>
            <a:pPr lvl="1"/>
            <a:r>
              <a:rPr lang="en-US" dirty="0"/>
              <a:t>You know that your administration needs help understanding research computing, and you’re great at that!</a:t>
            </a:r>
          </a:p>
          <a:p>
            <a:r>
              <a:rPr lang="en-US" dirty="0"/>
              <a:t>Wicked, selfish, mercenary reasons:</a:t>
            </a:r>
          </a:p>
          <a:p>
            <a:pPr lvl="1"/>
            <a:r>
              <a:rPr lang="en-US" dirty="0"/>
              <a:t>Better pay.</a:t>
            </a:r>
          </a:p>
          <a:p>
            <a:pPr lvl="1"/>
            <a:r>
              <a:rPr lang="en-US" dirty="0"/>
              <a:t>Higher job security.</a:t>
            </a:r>
          </a:p>
          <a:p>
            <a:pPr lvl="2"/>
            <a:r>
              <a:rPr lang="en-US" dirty="0"/>
              <a:t>These are because, at any institution, the fraction of employees who are willing to be the grownup in the room is always low.</a:t>
            </a:r>
          </a:p>
        </p:txBody>
      </p:sp>
      <p:sp>
        <p:nvSpPr>
          <p:cNvPr id="4" name="Footer Placeholder 3">
            <a:extLst>
              <a:ext uri="{FF2B5EF4-FFF2-40B4-BE49-F238E27FC236}">
                <a16:creationId xmlns:a16="http://schemas.microsoft.com/office/drawing/2014/main" id="{07736E04-75B5-49E3-8551-6C7D00B5242C}"/>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2C3FF71B-F8C1-4D5A-B468-8647080FB0B7}"/>
              </a:ext>
            </a:extLst>
          </p:cNvPr>
          <p:cNvSpPr>
            <a:spLocks noGrp="1"/>
          </p:cNvSpPr>
          <p:nvPr>
            <p:ph type="sldNum" sz="quarter" idx="11"/>
          </p:nvPr>
        </p:nvSpPr>
        <p:spPr/>
        <p:txBody>
          <a:bodyPr/>
          <a:lstStyle/>
          <a:p>
            <a:pPr>
              <a:defRPr/>
            </a:pPr>
            <a:fld id="{DAFF6522-D39A-4EFB-9FD2-0F43165FD2EE}" type="slidenum">
              <a:rPr lang="en-US" smtClean="0"/>
              <a:pPr>
                <a:defRPr/>
              </a:pPr>
              <a:t>59</a:t>
            </a:fld>
            <a:endParaRPr lang="en-US"/>
          </a:p>
        </p:txBody>
      </p:sp>
    </p:spTree>
    <p:extLst>
      <p:ext uri="{BB962C8B-B14F-4D97-AF65-F5344CB8AC3E}">
        <p14:creationId xmlns:p14="http://schemas.microsoft.com/office/powerpoint/2010/main" val="57711082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Phone: Audio Only, Non-USA</a:t>
            </a:r>
          </a:p>
        </p:txBody>
      </p:sp>
      <p:sp>
        <p:nvSpPr>
          <p:cNvPr id="3" name="Content Placeholder 2"/>
          <p:cNvSpPr>
            <a:spLocks noGrp="1"/>
          </p:cNvSpPr>
          <p:nvPr>
            <p:ph idx="1"/>
          </p:nvPr>
        </p:nvSpPr>
        <p:spPr>
          <a:xfrm>
            <a:off x="304800" y="1247502"/>
            <a:ext cx="8553486" cy="4648200"/>
          </a:xfrm>
        </p:spPr>
        <p:txBody>
          <a:bodyPr/>
          <a:lstStyle/>
          <a:p>
            <a:pPr marL="0" indent="0">
              <a:spcBef>
                <a:spcPts val="300"/>
              </a:spcBef>
              <a:buNone/>
            </a:pPr>
            <a:r>
              <a:rPr lang="en-US" dirty="0"/>
              <a:t>For audio only via phone, from outside the USA:</a:t>
            </a:r>
          </a:p>
          <a:p>
            <a:pPr>
              <a:spcBef>
                <a:spcPts val="300"/>
              </a:spcBef>
            </a:pPr>
            <a:r>
              <a:rPr lang="en-US" dirty="0"/>
              <a:t>Open a web browser and go to:</a:t>
            </a:r>
          </a:p>
          <a:p>
            <a:pPr marL="0" indent="0">
              <a:spcBef>
                <a:spcPts val="300"/>
              </a:spcBef>
              <a:buNone/>
            </a:pPr>
            <a:r>
              <a:rPr lang="en-US" sz="2000" dirty="0">
                <a:hlinkClick r:id="rId3"/>
              </a:rPr>
              <a:t>https://zoom.us/zoomconference?m=GBPzosolPR18D5S7Ig55m6KM95W8UxEF</a:t>
            </a:r>
            <a:endParaRPr lang="en-US" sz="2000" dirty="0"/>
          </a:p>
          <a:p>
            <a:pPr>
              <a:spcBef>
                <a:spcPts val="300"/>
              </a:spcBef>
            </a:pPr>
            <a:r>
              <a:rPr lang="en-US" dirty="0"/>
              <a:t>Find your country and call that TOLL number (NO toll free).</a:t>
            </a:r>
          </a:p>
          <a:p>
            <a:pPr>
              <a:spcBef>
                <a:spcPts val="300"/>
              </a:spcBef>
            </a:pPr>
            <a:r>
              <a:rPr lang="en-US" dirty="0"/>
              <a:t>Use the meeting ID and numeric password in the e-mail.</a:t>
            </a:r>
          </a:p>
          <a:p>
            <a:pPr>
              <a:spcBef>
                <a:spcPts val="300"/>
              </a:spcBef>
            </a:pPr>
            <a:r>
              <a:rPr lang="en-US" dirty="0"/>
              <a:t>Please e-mail </a:t>
            </a:r>
            <a:r>
              <a:rPr lang="en-US" dirty="0">
                <a:hlinkClick r:id="rId4"/>
              </a:rPr>
              <a:t>hneeman@ou.edu</a:t>
            </a:r>
            <a:r>
              <a:rPr lang="en-US" dirty="0"/>
              <a:t> with your name, institution and phone number, so that we can properly track and report how many people attended from each institution.</a:t>
            </a:r>
          </a:p>
          <a:p>
            <a:pPr>
              <a:spcBef>
                <a:spcPts val="300"/>
              </a:spcBef>
            </a:pPr>
            <a:r>
              <a:rPr lang="en-US" b="1" u="sng" dirty="0"/>
              <a:t>NOTE</a:t>
            </a:r>
            <a:r>
              <a:rPr lang="en-US" dirty="0"/>
              <a:t>: </a:t>
            </a:r>
            <a:r>
              <a:rPr lang="en-US" b="1" dirty="0"/>
              <a:t>NO TOLL FREE </a:t>
            </a:r>
            <a:r>
              <a:rPr lang="en-US" dirty="0"/>
              <a:t>telephone audio-only option for remote attendees inside or outside the USA.</a:t>
            </a:r>
          </a:p>
          <a:p>
            <a:pPr>
              <a:spcBef>
                <a:spcPts val="300"/>
              </a:spcBef>
            </a:pPr>
            <a:r>
              <a:rPr lang="en-US" dirty="0"/>
              <a:t>Please </a:t>
            </a:r>
            <a:r>
              <a:rPr lang="en-US" b="1" u="sng" dirty="0"/>
              <a:t>MUTE YOURSELF</a:t>
            </a:r>
            <a:r>
              <a:rPr lang="en-US" dirty="0"/>
              <a:t> except when you're talking.</a:t>
            </a:r>
          </a:p>
          <a:p>
            <a:pPr marL="0" indent="0">
              <a:buNone/>
            </a:pPr>
            <a:r>
              <a:rPr lang="en-US" sz="1800" dirty="0">
                <a:hlinkClick r:id="rId5"/>
              </a:rPr>
              <a:t>http://www.oscer.ou.edu/virtualresidency2020/</a:t>
            </a:r>
            <a:r>
              <a:rPr lang="en-US" sz="1800" dirty="0"/>
              <a:t>         </a:t>
            </a:r>
            <a:r>
              <a:rPr lang="en-US" sz="1800" dirty="0">
                <a:hlinkClick r:id="rId6"/>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61606440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E8801-B85B-47E9-8FBD-60B8EC2AC4E7}"/>
              </a:ext>
            </a:extLst>
          </p:cNvPr>
          <p:cNvSpPr>
            <a:spLocks noGrp="1"/>
          </p:cNvSpPr>
          <p:nvPr>
            <p:ph type="title"/>
          </p:nvPr>
        </p:nvSpPr>
        <p:spPr/>
        <p:txBody>
          <a:bodyPr/>
          <a:lstStyle/>
          <a:p>
            <a:r>
              <a:rPr lang="en-US" dirty="0"/>
              <a:t>Why Be a National CI Leader?</a:t>
            </a:r>
          </a:p>
        </p:txBody>
      </p:sp>
      <p:sp>
        <p:nvSpPr>
          <p:cNvPr id="3" name="Content Placeholder 2">
            <a:extLst>
              <a:ext uri="{FF2B5EF4-FFF2-40B4-BE49-F238E27FC236}">
                <a16:creationId xmlns:a16="http://schemas.microsoft.com/office/drawing/2014/main" id="{5B4B4E5D-8C8E-43F8-9AD1-8CFB71D657B7}"/>
              </a:ext>
            </a:extLst>
          </p:cNvPr>
          <p:cNvSpPr>
            <a:spLocks noGrp="1"/>
          </p:cNvSpPr>
          <p:nvPr>
            <p:ph idx="1"/>
          </p:nvPr>
        </p:nvSpPr>
        <p:spPr>
          <a:xfrm>
            <a:off x="228600" y="1371600"/>
            <a:ext cx="8555038" cy="4648200"/>
          </a:xfrm>
        </p:spPr>
        <p:txBody>
          <a:bodyPr/>
          <a:lstStyle/>
          <a:p>
            <a:r>
              <a:rPr lang="en-US" dirty="0"/>
              <a:t>Good, warmhearted, virtuous reasons:</a:t>
            </a:r>
          </a:p>
          <a:p>
            <a:pPr lvl="1"/>
            <a:r>
              <a:rPr lang="en-US" dirty="0"/>
              <a:t>The national community would benefit from your keen insights!</a:t>
            </a:r>
          </a:p>
          <a:p>
            <a:pPr lvl="1"/>
            <a:r>
              <a:rPr lang="en-US" dirty="0"/>
              <a:t>You’ll have a chance to influence the course of research history!</a:t>
            </a:r>
          </a:p>
          <a:p>
            <a:r>
              <a:rPr lang="en-US" dirty="0"/>
              <a:t>Wicked, selfish, mercenary reasons:</a:t>
            </a:r>
          </a:p>
          <a:p>
            <a:pPr lvl="1"/>
            <a:r>
              <a:rPr lang="en-US" dirty="0"/>
              <a:t>Getting noticed by other national leaders will advance your career.</a:t>
            </a:r>
          </a:p>
          <a:p>
            <a:pPr lvl="1"/>
            <a:endParaRPr lang="en-US" dirty="0"/>
          </a:p>
        </p:txBody>
      </p:sp>
      <p:sp>
        <p:nvSpPr>
          <p:cNvPr id="4" name="Footer Placeholder 3">
            <a:extLst>
              <a:ext uri="{FF2B5EF4-FFF2-40B4-BE49-F238E27FC236}">
                <a16:creationId xmlns:a16="http://schemas.microsoft.com/office/drawing/2014/main" id="{B36CCC57-CB04-48F4-806F-FD0AEB3C50D0}"/>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C1779B9D-5B09-4EAB-A756-5621791C51F5}"/>
              </a:ext>
            </a:extLst>
          </p:cNvPr>
          <p:cNvSpPr>
            <a:spLocks noGrp="1"/>
          </p:cNvSpPr>
          <p:nvPr>
            <p:ph type="sldNum" sz="quarter" idx="11"/>
          </p:nvPr>
        </p:nvSpPr>
        <p:spPr/>
        <p:txBody>
          <a:bodyPr/>
          <a:lstStyle/>
          <a:p>
            <a:pPr>
              <a:defRPr/>
            </a:pPr>
            <a:fld id="{DAFF6522-D39A-4EFB-9FD2-0F43165FD2EE}" type="slidenum">
              <a:rPr lang="en-US" smtClean="0"/>
              <a:pPr>
                <a:defRPr/>
              </a:pPr>
              <a:t>60</a:t>
            </a:fld>
            <a:endParaRPr lang="en-US"/>
          </a:p>
        </p:txBody>
      </p:sp>
    </p:spTree>
    <p:extLst>
      <p:ext uri="{BB962C8B-B14F-4D97-AF65-F5344CB8AC3E}">
        <p14:creationId xmlns:p14="http://schemas.microsoft.com/office/powerpoint/2010/main" val="4061747839"/>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CI Professional Ecosystem</a:t>
            </a:r>
          </a:p>
        </p:txBody>
      </p:sp>
      <p:sp>
        <p:nvSpPr>
          <p:cNvPr id="3" name="Content Placeholder 2"/>
          <p:cNvSpPr>
            <a:spLocks noGrp="1"/>
          </p:cNvSpPr>
          <p:nvPr>
            <p:ph idx="1"/>
          </p:nvPr>
        </p:nvSpPr>
        <p:spPr/>
        <p:txBody>
          <a:bodyPr/>
          <a:lstStyle/>
          <a:p>
            <a:r>
              <a:rPr lang="en-US" sz="2000" b="1" u="sng" dirty="0"/>
              <a:t>Campus Champions</a:t>
            </a:r>
          </a:p>
          <a:p>
            <a:r>
              <a:rPr lang="en-US" sz="2000" dirty="0"/>
              <a:t>Campus Research Computing Consortium (</a:t>
            </a:r>
            <a:r>
              <a:rPr lang="en-US" sz="2000" dirty="0" err="1"/>
              <a:t>CaRCC</a:t>
            </a:r>
            <a:r>
              <a:rPr lang="en-US" sz="2000" dirty="0"/>
              <a:t>)</a:t>
            </a:r>
          </a:p>
          <a:p>
            <a:r>
              <a:rPr lang="en-US" sz="2000" dirty="0"/>
              <a:t>Coalition for Academic Scientific Computation</a:t>
            </a:r>
          </a:p>
          <a:p>
            <a:r>
              <a:rPr lang="en-US" sz="2000" dirty="0" err="1"/>
              <a:t>CyberAmbassadors</a:t>
            </a:r>
            <a:endParaRPr lang="en-US" sz="2000" dirty="0"/>
          </a:p>
          <a:p>
            <a:r>
              <a:rPr lang="en-US" sz="2000" dirty="0"/>
              <a:t>Linux Clusters Institute</a:t>
            </a:r>
          </a:p>
          <a:p>
            <a:r>
              <a:rPr lang="en-US" sz="2000" dirty="0"/>
              <a:t>SIGHPC Education Chapter</a:t>
            </a:r>
          </a:p>
          <a:p>
            <a:r>
              <a:rPr lang="en-US" sz="2000" dirty="0"/>
              <a:t>The Carpentries</a:t>
            </a:r>
          </a:p>
          <a:p>
            <a:r>
              <a:rPr lang="en-US" sz="2000" dirty="0"/>
              <a:t>Science Gateways Community Institute</a:t>
            </a:r>
          </a:p>
          <a:p>
            <a:r>
              <a:rPr lang="en-US" sz="2000" dirty="0"/>
              <a:t>UK Research Software Engineer Association</a:t>
            </a:r>
          </a:p>
          <a:p>
            <a:r>
              <a:rPr lang="en-US" sz="2000" dirty="0"/>
              <a:t>US Research Software Engineer Association</a:t>
            </a:r>
          </a:p>
          <a:p>
            <a:r>
              <a:rPr lang="en-US" sz="2000" dirty="0"/>
              <a:t>US Research Software Sustainability Institute</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61</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7" name="TextBox 6"/>
          <p:cNvSpPr txBox="1"/>
          <p:nvPr/>
        </p:nvSpPr>
        <p:spPr>
          <a:xfrm>
            <a:off x="3733800" y="2498680"/>
            <a:ext cx="5049838" cy="1277273"/>
          </a:xfrm>
          <a:prstGeom prst="rect">
            <a:avLst/>
          </a:prstGeom>
          <a:noFill/>
        </p:spPr>
        <p:txBody>
          <a:bodyPr wrap="square" rtlCol="0">
            <a:spAutoFit/>
          </a:bodyPr>
          <a:lstStyle/>
          <a:p>
            <a:r>
              <a:rPr lang="en-US" sz="5300" dirty="0">
                <a:latin typeface="Arial Black" panose="020B0A04020102020204" pitchFamily="34" charset="0"/>
              </a:rPr>
              <a:t>JOIN THESE!</a:t>
            </a:r>
          </a:p>
          <a:p>
            <a:r>
              <a:rPr lang="en-US" sz="2400" dirty="0">
                <a:latin typeface="Arial Black" panose="020B0A04020102020204" pitchFamily="34" charset="0"/>
              </a:rPr>
              <a:t>Ask us for contact info!</a:t>
            </a:r>
          </a:p>
        </p:txBody>
      </p:sp>
    </p:spTree>
    <p:extLst>
      <p:ext uri="{BB962C8B-B14F-4D97-AF65-F5344CB8AC3E}">
        <p14:creationId xmlns:p14="http://schemas.microsoft.com/office/powerpoint/2010/main" val="91772825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BD641-094D-4E26-AEA7-0A6BD2A19387}"/>
              </a:ext>
            </a:extLst>
          </p:cNvPr>
          <p:cNvSpPr>
            <a:spLocks noGrp="1"/>
          </p:cNvSpPr>
          <p:nvPr>
            <p:ph type="title"/>
          </p:nvPr>
        </p:nvSpPr>
        <p:spPr/>
        <p:txBody>
          <a:bodyPr/>
          <a:lstStyle/>
          <a:p>
            <a:r>
              <a:rPr lang="en-US" dirty="0"/>
              <a:t>Imposter Syndrome?</a:t>
            </a:r>
          </a:p>
        </p:txBody>
      </p:sp>
      <p:sp>
        <p:nvSpPr>
          <p:cNvPr id="3" name="Content Placeholder 2">
            <a:extLst>
              <a:ext uri="{FF2B5EF4-FFF2-40B4-BE49-F238E27FC236}">
                <a16:creationId xmlns:a16="http://schemas.microsoft.com/office/drawing/2014/main" id="{75F266BF-2F1C-4439-B465-1A20D31B8153}"/>
              </a:ext>
            </a:extLst>
          </p:cNvPr>
          <p:cNvSpPr>
            <a:spLocks noGrp="1"/>
          </p:cNvSpPr>
          <p:nvPr>
            <p:ph idx="1"/>
          </p:nvPr>
        </p:nvSpPr>
        <p:spPr/>
        <p:txBody>
          <a:bodyPr/>
          <a:lstStyle/>
          <a:p>
            <a:r>
              <a:rPr lang="en-US" dirty="0"/>
              <a:t>Do you ever feel like an imposter, and worry that     someone is going to find out that you really don’t know what you’re doing?</a:t>
            </a:r>
          </a:p>
          <a:p>
            <a:r>
              <a:rPr lang="en-US" dirty="0"/>
              <a:t>If so, good, that makes you normal.</a:t>
            </a:r>
          </a:p>
          <a:p>
            <a:pPr lvl="1"/>
            <a:r>
              <a:rPr lang="en-US" dirty="0"/>
              <a:t>(Me too.)</a:t>
            </a:r>
          </a:p>
        </p:txBody>
      </p:sp>
      <p:sp>
        <p:nvSpPr>
          <p:cNvPr id="4" name="Footer Placeholder 3">
            <a:extLst>
              <a:ext uri="{FF2B5EF4-FFF2-40B4-BE49-F238E27FC236}">
                <a16:creationId xmlns:a16="http://schemas.microsoft.com/office/drawing/2014/main" id="{3222639A-AC5E-4EA8-BAB8-20565B92F052}"/>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553EA803-3F83-4551-BE20-71DE81AF72F0}"/>
              </a:ext>
            </a:extLst>
          </p:cNvPr>
          <p:cNvSpPr>
            <a:spLocks noGrp="1"/>
          </p:cNvSpPr>
          <p:nvPr>
            <p:ph type="sldNum" sz="quarter" idx="11"/>
          </p:nvPr>
        </p:nvSpPr>
        <p:spPr/>
        <p:txBody>
          <a:bodyPr/>
          <a:lstStyle/>
          <a:p>
            <a:pPr>
              <a:defRPr/>
            </a:pPr>
            <a:fld id="{DAFF6522-D39A-4EFB-9FD2-0F43165FD2EE}" type="slidenum">
              <a:rPr lang="en-US" smtClean="0"/>
              <a:pPr>
                <a:defRPr/>
              </a:pPr>
              <a:t>62</a:t>
            </a:fld>
            <a:endParaRPr lang="en-US"/>
          </a:p>
        </p:txBody>
      </p:sp>
    </p:spTree>
    <p:extLst>
      <p:ext uri="{BB962C8B-B14F-4D97-AF65-F5344CB8AC3E}">
        <p14:creationId xmlns:p14="http://schemas.microsoft.com/office/powerpoint/2010/main" val="3782875953"/>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0C9CA-BAAD-43B4-9445-DE8FFB55166E}"/>
              </a:ext>
            </a:extLst>
          </p:cNvPr>
          <p:cNvSpPr>
            <a:spLocks noGrp="1"/>
          </p:cNvSpPr>
          <p:nvPr>
            <p:ph type="title"/>
          </p:nvPr>
        </p:nvSpPr>
        <p:spPr/>
        <p:txBody>
          <a:bodyPr/>
          <a:lstStyle/>
          <a:p>
            <a:r>
              <a:rPr lang="en-US" dirty="0"/>
              <a:t>Ways You Can Make Your Mark</a:t>
            </a:r>
          </a:p>
        </p:txBody>
      </p:sp>
      <p:sp>
        <p:nvSpPr>
          <p:cNvPr id="3" name="Content Placeholder 2">
            <a:extLst>
              <a:ext uri="{FF2B5EF4-FFF2-40B4-BE49-F238E27FC236}">
                <a16:creationId xmlns:a16="http://schemas.microsoft.com/office/drawing/2014/main" id="{EEB75C13-0B24-4908-8925-5F1CC5D20A89}"/>
              </a:ext>
            </a:extLst>
          </p:cNvPr>
          <p:cNvSpPr>
            <a:spLocks noGrp="1"/>
          </p:cNvSpPr>
          <p:nvPr>
            <p:ph idx="1"/>
          </p:nvPr>
        </p:nvSpPr>
        <p:spPr>
          <a:xfrm>
            <a:off x="304800" y="1201914"/>
            <a:ext cx="8534400" cy="4648200"/>
          </a:xfrm>
        </p:spPr>
        <p:txBody>
          <a:bodyPr/>
          <a:lstStyle/>
          <a:p>
            <a:pPr marL="457200" indent="-457200">
              <a:spcBef>
                <a:spcPts val="200"/>
              </a:spcBef>
              <a:buClrTx/>
              <a:buSzPct val="100000"/>
              <a:buFont typeface="+mj-lt"/>
              <a:buAutoNum type="arabicPeriod"/>
            </a:pPr>
            <a:r>
              <a:rPr lang="en-US" dirty="0"/>
              <a:t>Invent good things. </a:t>
            </a:r>
            <a:r>
              <a:rPr lang="en-US" dirty="0">
                <a:solidFill>
                  <a:schemeClr val="bg1"/>
                </a:solidFill>
              </a:rPr>
              <a:t>– Henry examples:</a:t>
            </a:r>
          </a:p>
          <a:p>
            <a:pPr marL="857250" lvl="1" indent="-457200">
              <a:spcBef>
                <a:spcPts val="200"/>
              </a:spcBef>
              <a:buClrTx/>
              <a:buSzPct val="100000"/>
              <a:buFont typeface="+mj-lt"/>
              <a:buAutoNum type="alphaLcPeriod"/>
            </a:pPr>
            <a:r>
              <a:rPr lang="en-US" dirty="0">
                <a:solidFill>
                  <a:schemeClr val="bg1"/>
                </a:solidFill>
              </a:rPr>
              <a:t>Supercomputing in Plain English</a:t>
            </a:r>
          </a:p>
          <a:p>
            <a:pPr marL="857250" lvl="1" indent="-457200">
              <a:spcBef>
                <a:spcPts val="200"/>
              </a:spcBef>
              <a:buClrTx/>
              <a:buSzPct val="100000"/>
              <a:buFont typeface="+mj-lt"/>
              <a:buAutoNum type="alphaLcPeriod"/>
            </a:pPr>
            <a:r>
              <a:rPr lang="en-US" dirty="0" err="1">
                <a:solidFill>
                  <a:schemeClr val="bg1"/>
                </a:solidFill>
              </a:rPr>
              <a:t>OneOklahoma</a:t>
            </a:r>
            <a:r>
              <a:rPr lang="en-US" dirty="0">
                <a:solidFill>
                  <a:schemeClr val="bg1"/>
                </a:solidFill>
              </a:rPr>
              <a:t> Cyberinfrastructure Initiative (</a:t>
            </a:r>
            <a:r>
              <a:rPr lang="en-US" dirty="0" err="1">
                <a:solidFill>
                  <a:schemeClr val="bg1"/>
                </a:solidFill>
              </a:rPr>
              <a:t>OneOCII</a:t>
            </a:r>
            <a:r>
              <a:rPr lang="en-US" dirty="0">
                <a:solidFill>
                  <a:schemeClr val="bg1"/>
                </a:solidFill>
              </a:rPr>
              <a:t>)</a:t>
            </a:r>
          </a:p>
          <a:p>
            <a:pPr marL="857250" lvl="1" indent="-457200">
              <a:spcBef>
                <a:spcPts val="200"/>
              </a:spcBef>
              <a:buClrTx/>
              <a:buSzPct val="100000"/>
              <a:buFont typeface="+mj-lt"/>
              <a:buAutoNum type="alphaLcPeriod"/>
            </a:pPr>
            <a:r>
              <a:rPr lang="en-US" dirty="0">
                <a:solidFill>
                  <a:schemeClr val="bg1"/>
                </a:solidFill>
              </a:rPr>
              <a:t>PetaStore/</a:t>
            </a:r>
            <a:r>
              <a:rPr lang="en-US" dirty="0" err="1">
                <a:solidFill>
                  <a:schemeClr val="bg1"/>
                </a:solidFill>
              </a:rPr>
              <a:t>OURRstore</a:t>
            </a:r>
            <a:r>
              <a:rPr lang="en-US" dirty="0">
                <a:solidFill>
                  <a:schemeClr val="bg1"/>
                </a:solidFill>
              </a:rPr>
              <a:t> business model</a:t>
            </a:r>
          </a:p>
          <a:p>
            <a:pPr marL="857250" lvl="1" indent="-457200">
              <a:spcBef>
                <a:spcPts val="200"/>
              </a:spcBef>
              <a:buClrTx/>
              <a:buSzPct val="100000"/>
              <a:buFont typeface="+mj-lt"/>
              <a:buAutoNum type="alphaLcPeriod"/>
            </a:pPr>
            <a:r>
              <a:rPr lang="en-US" dirty="0">
                <a:solidFill>
                  <a:schemeClr val="bg1"/>
                </a:solidFill>
              </a:rPr>
              <a:t>Virtual Residency</a:t>
            </a:r>
          </a:p>
          <a:p>
            <a:pPr marL="1314450" lvl="2" indent="-514350">
              <a:spcBef>
                <a:spcPts val="200"/>
              </a:spcBef>
              <a:buClrTx/>
              <a:buSzPct val="100000"/>
              <a:buFont typeface="+mj-lt"/>
              <a:buAutoNum type="romanLcPeriod"/>
            </a:pPr>
            <a:r>
              <a:rPr lang="en-US" dirty="0">
                <a:solidFill>
                  <a:schemeClr val="bg1"/>
                </a:solidFill>
              </a:rPr>
              <a:t>Grant Proposal Writing Apprenticeship</a:t>
            </a:r>
          </a:p>
          <a:p>
            <a:pPr marL="1314450" lvl="2" indent="-514350">
              <a:spcBef>
                <a:spcPts val="200"/>
              </a:spcBef>
              <a:buClrTx/>
              <a:buSzPct val="100000"/>
              <a:buFont typeface="+mj-lt"/>
              <a:buAutoNum type="romanLcPeriod"/>
            </a:pPr>
            <a:r>
              <a:rPr lang="en-US" dirty="0">
                <a:solidFill>
                  <a:schemeClr val="bg1"/>
                </a:solidFill>
              </a:rPr>
              <a:t>Paper Writing Apprenticeship</a:t>
            </a:r>
          </a:p>
          <a:p>
            <a:pPr marL="857250" lvl="1" indent="-457200">
              <a:spcBef>
                <a:spcPts val="200"/>
              </a:spcBef>
              <a:buClrTx/>
              <a:buSzPct val="100000"/>
              <a:buFont typeface="+mj-lt"/>
              <a:buAutoNum type="alphaLcPeriod"/>
            </a:pPr>
            <a:r>
              <a:rPr lang="en-US" dirty="0">
                <a:solidFill>
                  <a:schemeClr val="bg1"/>
                </a:solidFill>
              </a:rPr>
              <a:t>CI Leadership Academy</a:t>
            </a:r>
          </a:p>
          <a:p>
            <a:pPr marL="457200" indent="-457200">
              <a:spcBef>
                <a:spcPts val="200"/>
              </a:spcBef>
              <a:buClrTx/>
              <a:buSzPct val="100000"/>
              <a:buFont typeface="+mj-lt"/>
              <a:buAutoNum type="arabicPeriod"/>
            </a:pPr>
            <a:r>
              <a:rPr lang="en-US" dirty="0"/>
              <a:t>Make good things better. </a:t>
            </a:r>
            <a:r>
              <a:rPr lang="en-US" dirty="0">
                <a:solidFill>
                  <a:schemeClr val="bg1"/>
                </a:solidFill>
              </a:rPr>
              <a:t>– Henry examples:</a:t>
            </a:r>
          </a:p>
          <a:p>
            <a:pPr marL="857250" lvl="1" indent="-457200">
              <a:spcBef>
                <a:spcPts val="200"/>
              </a:spcBef>
              <a:buClrTx/>
              <a:buSzPct val="100000"/>
              <a:buFont typeface="+mj-lt"/>
              <a:buAutoNum type="alphaLcPeriod"/>
            </a:pPr>
            <a:r>
              <a:rPr lang="en-US" dirty="0">
                <a:solidFill>
                  <a:schemeClr val="bg1"/>
                </a:solidFill>
              </a:rPr>
              <a:t>National Computational Science Institute’s Parallel Computing workshops</a:t>
            </a:r>
          </a:p>
          <a:p>
            <a:pPr marL="857250" lvl="1" indent="-457200">
              <a:spcBef>
                <a:spcPts val="200"/>
              </a:spcBef>
              <a:buClrTx/>
              <a:buSzPct val="100000"/>
              <a:buFont typeface="+mj-lt"/>
              <a:buAutoNum type="alphaLcPeriod"/>
            </a:pPr>
            <a:r>
              <a:rPr lang="en-US" dirty="0">
                <a:solidFill>
                  <a:schemeClr val="bg1"/>
                </a:solidFill>
              </a:rPr>
              <a:t>SC Education Program</a:t>
            </a:r>
          </a:p>
          <a:p>
            <a:pPr marL="857250" lvl="1" indent="-457200">
              <a:spcBef>
                <a:spcPts val="200"/>
              </a:spcBef>
              <a:buClrTx/>
              <a:buSzPct val="100000"/>
              <a:buFont typeface="+mj-lt"/>
              <a:buAutoNum type="alphaLcPeriod"/>
            </a:pPr>
            <a:r>
              <a:rPr lang="en-US" dirty="0">
                <a:solidFill>
                  <a:schemeClr val="bg1"/>
                </a:solidFill>
              </a:rPr>
              <a:t>Campus Champions (much more Dana &amp; leadership than me)</a:t>
            </a:r>
          </a:p>
        </p:txBody>
      </p:sp>
      <p:sp>
        <p:nvSpPr>
          <p:cNvPr id="4" name="Footer Placeholder 3">
            <a:extLst>
              <a:ext uri="{FF2B5EF4-FFF2-40B4-BE49-F238E27FC236}">
                <a16:creationId xmlns:a16="http://schemas.microsoft.com/office/drawing/2014/main" id="{5A5FDA36-DDF0-4465-AA4E-65B57026EC4D}"/>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C58A6CDF-5584-4BCD-BDDD-AB8620F23137}"/>
              </a:ext>
            </a:extLst>
          </p:cNvPr>
          <p:cNvSpPr>
            <a:spLocks noGrp="1"/>
          </p:cNvSpPr>
          <p:nvPr>
            <p:ph type="sldNum" sz="quarter" idx="11"/>
          </p:nvPr>
        </p:nvSpPr>
        <p:spPr/>
        <p:txBody>
          <a:bodyPr/>
          <a:lstStyle/>
          <a:p>
            <a:pPr>
              <a:defRPr/>
            </a:pPr>
            <a:fld id="{DAFF6522-D39A-4EFB-9FD2-0F43165FD2EE}" type="slidenum">
              <a:rPr lang="en-US" smtClean="0"/>
              <a:pPr>
                <a:defRPr/>
              </a:pPr>
              <a:t>63</a:t>
            </a:fld>
            <a:endParaRPr lang="en-US"/>
          </a:p>
        </p:txBody>
      </p:sp>
    </p:spTree>
    <p:extLst>
      <p:ext uri="{BB962C8B-B14F-4D97-AF65-F5344CB8AC3E}">
        <p14:creationId xmlns:p14="http://schemas.microsoft.com/office/powerpoint/2010/main" val="1513533760"/>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0C9CA-BAAD-43B4-9445-DE8FFB55166E}"/>
              </a:ext>
            </a:extLst>
          </p:cNvPr>
          <p:cNvSpPr>
            <a:spLocks noGrp="1"/>
          </p:cNvSpPr>
          <p:nvPr>
            <p:ph type="title"/>
          </p:nvPr>
        </p:nvSpPr>
        <p:spPr/>
        <p:txBody>
          <a:bodyPr/>
          <a:lstStyle/>
          <a:p>
            <a:r>
              <a:rPr lang="en-US" dirty="0"/>
              <a:t>Ways You Can Make Your Mark</a:t>
            </a:r>
          </a:p>
        </p:txBody>
      </p:sp>
      <p:sp>
        <p:nvSpPr>
          <p:cNvPr id="3" name="Content Placeholder 2">
            <a:extLst>
              <a:ext uri="{FF2B5EF4-FFF2-40B4-BE49-F238E27FC236}">
                <a16:creationId xmlns:a16="http://schemas.microsoft.com/office/drawing/2014/main" id="{EEB75C13-0B24-4908-8925-5F1CC5D20A89}"/>
              </a:ext>
            </a:extLst>
          </p:cNvPr>
          <p:cNvSpPr>
            <a:spLocks noGrp="1"/>
          </p:cNvSpPr>
          <p:nvPr>
            <p:ph idx="1"/>
          </p:nvPr>
        </p:nvSpPr>
        <p:spPr>
          <a:xfrm>
            <a:off x="304800" y="1201914"/>
            <a:ext cx="8534400" cy="4648200"/>
          </a:xfrm>
        </p:spPr>
        <p:txBody>
          <a:bodyPr/>
          <a:lstStyle/>
          <a:p>
            <a:pPr marL="457200" indent="-457200">
              <a:spcBef>
                <a:spcPts val="200"/>
              </a:spcBef>
              <a:buClrTx/>
              <a:buSzPct val="100000"/>
              <a:buFont typeface="+mj-lt"/>
              <a:buAutoNum type="arabicPeriod"/>
            </a:pPr>
            <a:r>
              <a:rPr lang="en-US" dirty="0"/>
              <a:t>Invent good things</a:t>
            </a:r>
            <a:r>
              <a:rPr lang="en-US" dirty="0">
                <a:solidFill>
                  <a:schemeClr val="bg1"/>
                </a:solidFill>
              </a:rPr>
              <a:t>.</a:t>
            </a:r>
            <a:r>
              <a:rPr lang="en-US" dirty="0"/>
              <a:t> – Henry examples:</a:t>
            </a:r>
          </a:p>
          <a:p>
            <a:pPr marL="857250" lvl="1" indent="-457200">
              <a:spcBef>
                <a:spcPts val="200"/>
              </a:spcBef>
              <a:buClrTx/>
              <a:buSzPct val="100000"/>
              <a:buFont typeface="+mj-lt"/>
              <a:buAutoNum type="alphaLcPeriod"/>
            </a:pPr>
            <a:r>
              <a:rPr lang="en-US" dirty="0"/>
              <a:t>Supercomputing in Plain English</a:t>
            </a:r>
          </a:p>
          <a:p>
            <a:pPr marL="857250" lvl="1" indent="-457200">
              <a:spcBef>
                <a:spcPts val="200"/>
              </a:spcBef>
              <a:buClrTx/>
              <a:buSzPct val="100000"/>
              <a:buFont typeface="+mj-lt"/>
              <a:buAutoNum type="alphaLcPeriod"/>
            </a:pPr>
            <a:r>
              <a:rPr lang="en-US" dirty="0" err="1"/>
              <a:t>OneOklahoma</a:t>
            </a:r>
            <a:r>
              <a:rPr lang="en-US" dirty="0"/>
              <a:t> Cyberinfrastructure Initiative (</a:t>
            </a:r>
            <a:r>
              <a:rPr lang="en-US" dirty="0" err="1"/>
              <a:t>OneOCII</a:t>
            </a:r>
            <a:r>
              <a:rPr lang="en-US" dirty="0"/>
              <a:t>)</a:t>
            </a:r>
          </a:p>
          <a:p>
            <a:pPr marL="857250" lvl="1" indent="-457200">
              <a:spcBef>
                <a:spcPts val="200"/>
              </a:spcBef>
              <a:buClrTx/>
              <a:buSzPct val="100000"/>
              <a:buFont typeface="+mj-lt"/>
              <a:buAutoNum type="alphaLcPeriod"/>
            </a:pPr>
            <a:r>
              <a:rPr lang="en-US" dirty="0"/>
              <a:t>PetaStore/</a:t>
            </a:r>
            <a:r>
              <a:rPr lang="en-US" dirty="0" err="1"/>
              <a:t>OURRstore</a:t>
            </a:r>
            <a:r>
              <a:rPr lang="en-US" dirty="0"/>
              <a:t> business model</a:t>
            </a:r>
          </a:p>
          <a:p>
            <a:pPr marL="857250" lvl="1" indent="-457200">
              <a:spcBef>
                <a:spcPts val="200"/>
              </a:spcBef>
              <a:buClrTx/>
              <a:buSzPct val="100000"/>
              <a:buFont typeface="+mj-lt"/>
              <a:buAutoNum type="alphaLcPeriod"/>
            </a:pPr>
            <a:r>
              <a:rPr lang="en-US" dirty="0"/>
              <a:t>Virtual Residency</a:t>
            </a:r>
          </a:p>
          <a:p>
            <a:pPr marL="1314450" lvl="2" indent="-514350">
              <a:spcBef>
                <a:spcPts val="200"/>
              </a:spcBef>
              <a:buClrTx/>
              <a:buSzPct val="100000"/>
              <a:buFont typeface="+mj-lt"/>
              <a:buAutoNum type="romanLcPeriod"/>
            </a:pPr>
            <a:r>
              <a:rPr lang="en-US" dirty="0"/>
              <a:t>Grant Proposal Writing Apprenticeship</a:t>
            </a:r>
          </a:p>
          <a:p>
            <a:pPr marL="1314450" lvl="2" indent="-514350">
              <a:spcBef>
                <a:spcPts val="200"/>
              </a:spcBef>
              <a:buClrTx/>
              <a:buSzPct val="100000"/>
              <a:buFont typeface="+mj-lt"/>
              <a:buAutoNum type="romanLcPeriod"/>
            </a:pPr>
            <a:r>
              <a:rPr lang="en-US" dirty="0"/>
              <a:t>Paper Writing Apprenticeship</a:t>
            </a:r>
          </a:p>
          <a:p>
            <a:pPr marL="857250" lvl="1" indent="-457200">
              <a:spcBef>
                <a:spcPts val="200"/>
              </a:spcBef>
              <a:buClrTx/>
              <a:buSzPct val="100000"/>
              <a:buFont typeface="+mj-lt"/>
              <a:buAutoNum type="alphaLcPeriod"/>
            </a:pPr>
            <a:r>
              <a:rPr lang="en-US" dirty="0"/>
              <a:t>CI Leadership Academy</a:t>
            </a:r>
          </a:p>
          <a:p>
            <a:pPr marL="457200" indent="-457200">
              <a:spcBef>
                <a:spcPts val="200"/>
              </a:spcBef>
              <a:buClrTx/>
              <a:buSzPct val="100000"/>
              <a:buFont typeface="+mj-lt"/>
              <a:buAutoNum type="arabicPeriod"/>
            </a:pPr>
            <a:r>
              <a:rPr lang="en-US" dirty="0"/>
              <a:t>Make good things better</a:t>
            </a:r>
            <a:r>
              <a:rPr lang="en-US" dirty="0">
                <a:solidFill>
                  <a:schemeClr val="bg1"/>
                </a:solidFill>
              </a:rPr>
              <a:t>.</a:t>
            </a:r>
            <a:r>
              <a:rPr lang="en-US" dirty="0"/>
              <a:t> – Henry examples:</a:t>
            </a:r>
          </a:p>
          <a:p>
            <a:pPr marL="857250" lvl="1" indent="-457200">
              <a:spcBef>
                <a:spcPts val="200"/>
              </a:spcBef>
              <a:buClrTx/>
              <a:buSzPct val="100000"/>
              <a:buFont typeface="+mj-lt"/>
              <a:buAutoNum type="alphaLcPeriod"/>
            </a:pPr>
            <a:r>
              <a:rPr lang="en-US" dirty="0"/>
              <a:t>National Computational Science Institute’s Parallel Computing workshops</a:t>
            </a:r>
          </a:p>
          <a:p>
            <a:pPr marL="857250" lvl="1" indent="-457200">
              <a:spcBef>
                <a:spcPts val="200"/>
              </a:spcBef>
              <a:buClrTx/>
              <a:buSzPct val="100000"/>
              <a:buFont typeface="+mj-lt"/>
              <a:buAutoNum type="alphaLcPeriod"/>
            </a:pPr>
            <a:r>
              <a:rPr lang="en-US" dirty="0"/>
              <a:t>SC Education Program</a:t>
            </a:r>
          </a:p>
          <a:p>
            <a:pPr marL="857250" lvl="1" indent="-457200">
              <a:spcBef>
                <a:spcPts val="200"/>
              </a:spcBef>
              <a:buClrTx/>
              <a:buSzPct val="100000"/>
              <a:buFont typeface="+mj-lt"/>
              <a:buAutoNum type="alphaLcPeriod"/>
            </a:pPr>
            <a:r>
              <a:rPr lang="en-US" dirty="0"/>
              <a:t>Campus Champions (much more Dana &amp; leadership than me)</a:t>
            </a:r>
          </a:p>
        </p:txBody>
      </p:sp>
      <p:sp>
        <p:nvSpPr>
          <p:cNvPr id="4" name="Footer Placeholder 3">
            <a:extLst>
              <a:ext uri="{FF2B5EF4-FFF2-40B4-BE49-F238E27FC236}">
                <a16:creationId xmlns:a16="http://schemas.microsoft.com/office/drawing/2014/main" id="{5A5FDA36-DDF0-4465-AA4E-65B57026EC4D}"/>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C58A6CDF-5584-4BCD-BDDD-AB8620F23137}"/>
              </a:ext>
            </a:extLst>
          </p:cNvPr>
          <p:cNvSpPr>
            <a:spLocks noGrp="1"/>
          </p:cNvSpPr>
          <p:nvPr>
            <p:ph type="sldNum" sz="quarter" idx="11"/>
          </p:nvPr>
        </p:nvSpPr>
        <p:spPr/>
        <p:txBody>
          <a:bodyPr/>
          <a:lstStyle/>
          <a:p>
            <a:pPr>
              <a:defRPr/>
            </a:pPr>
            <a:fld id="{DAFF6522-D39A-4EFB-9FD2-0F43165FD2EE}" type="slidenum">
              <a:rPr lang="en-US" smtClean="0"/>
              <a:pPr>
                <a:defRPr/>
              </a:pPr>
              <a:t>64</a:t>
            </a:fld>
            <a:endParaRPr lang="en-US"/>
          </a:p>
        </p:txBody>
      </p:sp>
    </p:spTree>
    <p:extLst>
      <p:ext uri="{BB962C8B-B14F-4D97-AF65-F5344CB8AC3E}">
        <p14:creationId xmlns:p14="http://schemas.microsoft.com/office/powerpoint/2010/main" val="408805953"/>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Growing Need, a Growing Breed</a:t>
            </a:r>
          </a:p>
        </p:txBody>
      </p:sp>
      <p:sp>
        <p:nvSpPr>
          <p:cNvPr id="3" name="Content Placeholder 2"/>
          <p:cNvSpPr>
            <a:spLocks noGrp="1"/>
          </p:cNvSpPr>
          <p:nvPr>
            <p:ph idx="1"/>
          </p:nvPr>
        </p:nvSpPr>
        <p:spPr/>
        <p:txBody>
          <a:bodyPr/>
          <a:lstStyle/>
          <a:p>
            <a:r>
              <a:rPr lang="en-US" dirty="0"/>
              <a:t>The Coalition for Academic Scientific Computation (CASC) is a group of many of the mid-to-large academic and government CI centers in the US.</a:t>
            </a:r>
          </a:p>
          <a:p>
            <a:r>
              <a:rPr lang="en-US" dirty="0"/>
              <a:t>When OU joined CASC in 2004, there were roughly          35 member institutions.</a:t>
            </a:r>
          </a:p>
          <a:p>
            <a:r>
              <a:rPr lang="en-US" dirty="0"/>
              <a:t>Now there are 93.</a:t>
            </a:r>
          </a:p>
          <a:p>
            <a:r>
              <a:rPr lang="en-US" dirty="0"/>
              <a:t>So the growth has been significant.</a:t>
            </a:r>
          </a:p>
          <a:p>
            <a:r>
              <a:rPr lang="en-US" dirty="0"/>
              <a:t>But, there are a total of 266 R1 and R2 institutions.</a:t>
            </a:r>
          </a:p>
          <a:p>
            <a:r>
              <a:rPr lang="en-US" dirty="0"/>
              <a:t>So the growth potential is substantial.</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65</a:t>
            </a:fld>
            <a:endParaRPr lang="en-US"/>
          </a:p>
        </p:txBody>
      </p:sp>
    </p:spTree>
    <p:extLst>
      <p:ext uri="{BB962C8B-B14F-4D97-AF65-F5344CB8AC3E}">
        <p14:creationId xmlns:p14="http://schemas.microsoft.com/office/powerpoint/2010/main" val="715803029"/>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 Ready to Be in Charge</a:t>
            </a:r>
          </a:p>
        </p:txBody>
      </p:sp>
      <p:sp>
        <p:nvSpPr>
          <p:cNvPr id="3" name="Content Placeholder 2"/>
          <p:cNvSpPr>
            <a:spLocks noGrp="1"/>
          </p:cNvSpPr>
          <p:nvPr>
            <p:ph idx="1"/>
          </p:nvPr>
        </p:nvSpPr>
        <p:spPr/>
        <p:txBody>
          <a:bodyPr/>
          <a:lstStyle/>
          <a:p>
            <a:r>
              <a:rPr lang="en-US" dirty="0"/>
              <a:t>Baby Boomers: born 1946-1964 (ages 55-74)</a:t>
            </a:r>
          </a:p>
          <a:p>
            <a:r>
              <a:rPr lang="en-US" dirty="0"/>
              <a:t>Generation X: 1965-1984 (ages 35-54)</a:t>
            </a:r>
          </a:p>
          <a:p>
            <a:r>
              <a:rPr lang="en-US" dirty="0" err="1"/>
              <a:t>Millenials</a:t>
            </a:r>
            <a:r>
              <a:rPr lang="en-US" dirty="0"/>
              <a:t>: roughly ages 15-35</a:t>
            </a:r>
          </a:p>
          <a:p>
            <a:pPr marL="0" indent="0">
              <a:buNone/>
            </a:pPr>
            <a:endParaRPr lang="en-US" dirty="0"/>
          </a:p>
          <a:p>
            <a:pPr marL="0" indent="0">
              <a:buNone/>
            </a:pPr>
            <a:r>
              <a:rPr lang="en-US" dirty="0"/>
              <a:t>“Roughly 10,000 Baby Boomers will turn 65 today, and about 10,000 more will cross that threshold every day for the next 19 years.” – Pew Research Center, 2010 </a:t>
            </a:r>
            <a:r>
              <a:rPr lang="en-US" sz="900" dirty="0">
                <a:hlinkClick r:id="rId3"/>
              </a:rPr>
              <a:t>http://www.pewresearch.org/daily-number/baby-boomers-retire/</a:t>
            </a:r>
            <a:endParaRPr lang="en-US" sz="900" dirty="0"/>
          </a:p>
          <a:p>
            <a:pPr marL="0" indent="0">
              <a:buNone/>
            </a:pPr>
            <a:endParaRPr lang="en-US" dirty="0"/>
          </a:p>
          <a:p>
            <a:pPr marL="0" indent="0">
              <a:buNone/>
            </a:pPr>
            <a:r>
              <a:rPr lang="en-US" dirty="0"/>
              <a:t>Who do you think is going to have to take up the mantle they’re currently carrying?</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66</a:t>
            </a:fld>
            <a:endParaRPr lang="en-US"/>
          </a:p>
        </p:txBody>
      </p:sp>
    </p:spTree>
    <p:extLst>
      <p:ext uri="{BB962C8B-B14F-4D97-AF65-F5344CB8AC3E}">
        <p14:creationId xmlns:p14="http://schemas.microsoft.com/office/powerpoint/2010/main" val="950467526"/>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This is the Best Job Ever</a:t>
            </a:r>
          </a:p>
        </p:txBody>
      </p:sp>
      <p:sp>
        <p:nvSpPr>
          <p:cNvPr id="3" name="Content Placeholder 2"/>
          <p:cNvSpPr>
            <a:spLocks noGrp="1"/>
          </p:cNvSpPr>
          <p:nvPr>
            <p:ph idx="1"/>
          </p:nvPr>
        </p:nvSpPr>
        <p:spPr/>
        <p:txBody>
          <a:bodyPr/>
          <a:lstStyle/>
          <a:p>
            <a:pPr marL="0" indent="0">
              <a:buNone/>
            </a:pPr>
            <a:r>
              <a:rPr lang="en-US" dirty="0"/>
              <a:t>Every day, you get to see how the work you do                  helps other people to be successful.</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67</a:t>
            </a:fld>
            <a:endParaRPr lang="en-US"/>
          </a:p>
        </p:txBody>
      </p:sp>
    </p:spTree>
    <p:extLst>
      <p:ext uri="{BB962C8B-B14F-4D97-AF65-F5344CB8AC3E}">
        <p14:creationId xmlns:p14="http://schemas.microsoft.com/office/powerpoint/2010/main" val="20239245"/>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FACAE-4080-485F-9E3D-470287E44A3A}"/>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B4AF0EAB-985F-49A8-A1EB-D7C775BD2FCC}"/>
              </a:ext>
            </a:extLst>
          </p:cNvPr>
          <p:cNvSpPr>
            <a:spLocks noGrp="1"/>
          </p:cNvSpPr>
          <p:nvPr>
            <p:ph idx="1"/>
          </p:nvPr>
        </p:nvSpPr>
        <p:spPr/>
        <p:txBody>
          <a:bodyPr/>
          <a:lstStyle/>
          <a:p>
            <a:r>
              <a:rPr lang="en-US" sz="1400" b="1" dirty="0">
                <a:solidFill>
                  <a:srgbClr val="7030A0"/>
                </a:solidFill>
              </a:rPr>
              <a:t>H. Neeman, D. Akin, H. Al-Azzawi, K. L. Brandt, J. Brooks Kieffer, D. Brunson, D. </a:t>
            </a:r>
            <a:r>
              <a:rPr lang="en-US" sz="1400" b="1" dirty="0" err="1">
                <a:solidFill>
                  <a:srgbClr val="7030A0"/>
                </a:solidFill>
              </a:rPr>
              <a:t>Colbry</a:t>
            </a:r>
            <a:r>
              <a:rPr lang="en-US" sz="1400" b="1" dirty="0">
                <a:solidFill>
                  <a:srgbClr val="7030A0"/>
                </a:solidFill>
              </a:rPr>
              <a:t>,       S. </a:t>
            </a:r>
            <a:r>
              <a:rPr lang="en-US" sz="1400" b="1" dirty="0" err="1">
                <a:solidFill>
                  <a:srgbClr val="7030A0"/>
                </a:solidFill>
              </a:rPr>
              <a:t>Gesing</a:t>
            </a:r>
            <a:r>
              <a:rPr lang="en-US" sz="1400" b="1" dirty="0">
                <a:solidFill>
                  <a:srgbClr val="7030A0"/>
                </a:solidFill>
              </a:rPr>
              <a:t>, A. </a:t>
            </a:r>
            <a:r>
              <a:rPr lang="en-US" sz="1400" b="1" dirty="0" err="1">
                <a:solidFill>
                  <a:srgbClr val="7030A0"/>
                </a:solidFill>
              </a:rPr>
              <a:t>Klimaszewski</a:t>
            </a:r>
            <a:r>
              <a:rPr lang="en-US" sz="1400" b="1" dirty="0">
                <a:solidFill>
                  <a:srgbClr val="7030A0"/>
                </a:solidFill>
              </a:rPr>
              <a:t>-Patterson, C. </a:t>
            </a:r>
            <a:r>
              <a:rPr lang="en-US" sz="1400" b="1" dirty="0" err="1">
                <a:solidFill>
                  <a:srgbClr val="7030A0"/>
                </a:solidFill>
              </a:rPr>
              <a:t>Mizumoto</a:t>
            </a:r>
            <a:r>
              <a:rPr lang="en-US" sz="1400" b="1" dirty="0">
                <a:solidFill>
                  <a:srgbClr val="7030A0"/>
                </a:solidFill>
              </a:rPr>
              <a:t>, J. A. Pine-Thomas, A. Z. Schwartz,            H. </a:t>
            </a:r>
            <a:r>
              <a:rPr lang="en-US" sz="1400" b="1" dirty="0" err="1">
                <a:solidFill>
                  <a:srgbClr val="7030A0"/>
                </a:solidFill>
              </a:rPr>
              <a:t>Severini</a:t>
            </a:r>
            <a:r>
              <a:rPr lang="en-US" sz="1400" b="1" dirty="0">
                <a:solidFill>
                  <a:srgbClr val="7030A0"/>
                </a:solidFill>
              </a:rPr>
              <a:t>, D. Voss and M. </a:t>
            </a:r>
            <a:r>
              <a:rPr lang="en-US" sz="1400" b="1" dirty="0" err="1">
                <a:solidFill>
                  <a:srgbClr val="7030A0"/>
                </a:solidFill>
              </a:rPr>
              <a:t>Tanash</a:t>
            </a:r>
            <a:r>
              <a:rPr lang="en-US" sz="1400" b="1" dirty="0">
                <a:solidFill>
                  <a:srgbClr val="7030A0"/>
                </a:solidFill>
              </a:rPr>
              <a:t>, 2020: “Cyberinfrastructure Facilitation Skills Training via the Virtual Residency Program.” </a:t>
            </a:r>
            <a:r>
              <a:rPr lang="en-US" sz="1400" b="1" i="1" dirty="0">
                <a:solidFill>
                  <a:srgbClr val="7030A0"/>
                </a:solidFill>
              </a:rPr>
              <a:t>Proc. PEARC'20</a:t>
            </a:r>
            <a:r>
              <a:rPr lang="en-US" sz="1400" b="1" dirty="0">
                <a:solidFill>
                  <a:srgbClr val="7030A0"/>
                </a:solidFill>
              </a:rPr>
              <a:t>, to appear.</a:t>
            </a:r>
          </a:p>
          <a:p>
            <a:r>
              <a:rPr lang="en-US" sz="1400" b="1" dirty="0">
                <a:solidFill>
                  <a:srgbClr val="7030A0"/>
                </a:solidFill>
              </a:rPr>
              <a:t>H. Neeman, H. M. Al-Azzawi, D. Brunson, W. Burke, D. </a:t>
            </a:r>
            <a:r>
              <a:rPr lang="en-US" sz="1400" b="1" dirty="0" err="1">
                <a:solidFill>
                  <a:srgbClr val="7030A0"/>
                </a:solidFill>
              </a:rPr>
              <a:t>Colbry</a:t>
            </a:r>
            <a:r>
              <a:rPr lang="en-US" sz="1400" b="1" dirty="0">
                <a:solidFill>
                  <a:srgbClr val="7030A0"/>
                </a:solidFill>
              </a:rPr>
              <a:t>, J. T. </a:t>
            </a:r>
            <a:r>
              <a:rPr lang="en-US" sz="1400" b="1" dirty="0" err="1">
                <a:solidFill>
                  <a:srgbClr val="7030A0"/>
                </a:solidFill>
              </a:rPr>
              <a:t>Falgout</a:t>
            </a:r>
            <a:r>
              <a:rPr lang="en-US" sz="1400" b="1" dirty="0">
                <a:solidFill>
                  <a:srgbClr val="7030A0"/>
                </a:solidFill>
              </a:rPr>
              <a:t>, J. W. Ferguson,          S. </a:t>
            </a:r>
            <a:r>
              <a:rPr lang="en-US" sz="1400" b="1" dirty="0" err="1">
                <a:solidFill>
                  <a:srgbClr val="7030A0"/>
                </a:solidFill>
              </a:rPr>
              <a:t>Gesing</a:t>
            </a:r>
            <a:r>
              <a:rPr lang="en-US" sz="1400" b="1" dirty="0">
                <a:solidFill>
                  <a:srgbClr val="7030A0"/>
                </a:solidFill>
              </a:rPr>
              <a:t>, J. </a:t>
            </a:r>
            <a:r>
              <a:rPr lang="en-US" sz="1400" b="1" dirty="0" err="1">
                <a:solidFill>
                  <a:srgbClr val="7030A0"/>
                </a:solidFill>
              </a:rPr>
              <a:t>Gyllinsky</a:t>
            </a:r>
            <a:r>
              <a:rPr lang="en-US" sz="1400" b="1" dirty="0">
                <a:solidFill>
                  <a:srgbClr val="7030A0"/>
                </a:solidFill>
              </a:rPr>
              <a:t>, C. S. Simmons, J. L. Simms, M. </a:t>
            </a:r>
            <a:r>
              <a:rPr lang="en-US" sz="1400" b="1" dirty="0" err="1">
                <a:solidFill>
                  <a:srgbClr val="7030A0"/>
                </a:solidFill>
              </a:rPr>
              <a:t>Tanash</a:t>
            </a:r>
            <a:r>
              <a:rPr lang="en-US" sz="1400" b="1" dirty="0">
                <a:solidFill>
                  <a:srgbClr val="7030A0"/>
                </a:solidFill>
              </a:rPr>
              <a:t>, D. Voss, J. Wells and S. </a:t>
            </a:r>
            <a:r>
              <a:rPr lang="en-US" sz="1400" b="1" dirty="0" err="1">
                <a:solidFill>
                  <a:srgbClr val="7030A0"/>
                </a:solidFill>
              </a:rPr>
              <a:t>Yockel</a:t>
            </a:r>
            <a:r>
              <a:rPr lang="en-US" sz="1400" b="1" dirty="0">
                <a:solidFill>
                  <a:srgbClr val="7030A0"/>
                </a:solidFill>
              </a:rPr>
              <a:t>, 2019: “Cultivating the Cyberinfrastructure Workforce via an Intermediate/Advanced Virtual Residency Workshop.” </a:t>
            </a:r>
            <a:r>
              <a:rPr lang="en-US" sz="1400" b="1" i="1" dirty="0">
                <a:solidFill>
                  <a:srgbClr val="7030A0"/>
                </a:solidFill>
              </a:rPr>
              <a:t>Proc. PEARC’19</a:t>
            </a:r>
            <a:r>
              <a:rPr lang="en-US" sz="1400" b="1" dirty="0">
                <a:solidFill>
                  <a:srgbClr val="7030A0"/>
                </a:solidFill>
              </a:rPr>
              <a:t>, article 79. DOI: </a:t>
            </a:r>
            <a:r>
              <a:rPr lang="en-US" sz="1400" b="1" u="sng" dirty="0">
                <a:hlinkClick r:id="rId2"/>
              </a:rPr>
              <a:t>10.1145/3332186.3332204</a:t>
            </a:r>
            <a:r>
              <a:rPr lang="en-US" sz="1400" b="1" dirty="0"/>
              <a:t>.</a:t>
            </a:r>
          </a:p>
          <a:p>
            <a:r>
              <a:rPr lang="en-US" sz="1400" dirty="0"/>
              <a:t>H. Neeman, H. M. Al-Azzawi, A. Bergstrom, Z. K. </a:t>
            </a:r>
            <a:r>
              <a:rPr lang="en-US" sz="1400" dirty="0" err="1"/>
              <a:t>Braiterman</a:t>
            </a:r>
            <a:r>
              <a:rPr lang="en-US" sz="1400" dirty="0"/>
              <a:t>, D. Brunson, D. </a:t>
            </a:r>
            <a:r>
              <a:rPr lang="en-US" sz="1400" dirty="0" err="1"/>
              <a:t>Colbry</a:t>
            </a:r>
            <a:r>
              <a:rPr lang="en-US" sz="1400" dirty="0"/>
              <a:t>, E. Colmenares, A. N. Fuller, S. </a:t>
            </a:r>
            <a:r>
              <a:rPr lang="en-US" sz="1400" dirty="0" err="1"/>
              <a:t>Gesing</a:t>
            </a:r>
            <a:r>
              <a:rPr lang="en-US" sz="1400" dirty="0"/>
              <a:t>, M. </a:t>
            </a:r>
            <a:r>
              <a:rPr lang="en-US" sz="1400" dirty="0" err="1"/>
              <a:t>Kalyvaki</a:t>
            </a:r>
            <a:r>
              <a:rPr lang="en-US" sz="1400" dirty="0"/>
              <a:t>, C. </a:t>
            </a:r>
            <a:r>
              <a:rPr lang="en-US" sz="1400" dirty="0" err="1"/>
              <a:t>Mizumoto</a:t>
            </a:r>
            <a:r>
              <a:rPr lang="en-US" sz="1400" dirty="0"/>
              <a:t>, J. Park, A. Z. Schwartz, J. L. Simms and R. Vania, 2018: “Progress Update on the Development and Implementation of the Advanced Cyberinfrastructure Research &amp; Education Facilitators Virtual Residency Program.”   </a:t>
            </a:r>
            <a:r>
              <a:rPr lang="en-US" sz="1400" i="1" dirty="0"/>
              <a:t>Proc. PEARC’18</a:t>
            </a:r>
            <a:r>
              <a:rPr lang="en-US" sz="1400" dirty="0"/>
              <a:t>, paper 71.         DOI: </a:t>
            </a:r>
            <a:r>
              <a:rPr lang="en-US" sz="1400" u="sng" dirty="0">
                <a:hlinkClick r:id="rId3"/>
              </a:rPr>
              <a:t>10.1145/3219104.3219117</a:t>
            </a:r>
            <a:r>
              <a:rPr lang="en-US" sz="1400" dirty="0"/>
              <a:t>.</a:t>
            </a:r>
          </a:p>
          <a:p>
            <a:r>
              <a:rPr lang="en-US" sz="1400" dirty="0"/>
              <a:t>H. Neeman, A. Bergstrom, D. Brunson, C. </a:t>
            </a:r>
            <a:r>
              <a:rPr lang="en-US" sz="1400" dirty="0" err="1"/>
              <a:t>Ganote</a:t>
            </a:r>
            <a:r>
              <a:rPr lang="en-US" sz="1400" dirty="0"/>
              <a:t>, Z. Gray, B. </a:t>
            </a:r>
            <a:r>
              <a:rPr lang="en-US" sz="1400" dirty="0" err="1"/>
              <a:t>Guilfoos</a:t>
            </a:r>
            <a:r>
              <a:rPr lang="en-US" sz="1400" dirty="0"/>
              <a:t>, R. </a:t>
            </a:r>
            <a:r>
              <a:rPr lang="en-US" sz="1400" dirty="0" err="1"/>
              <a:t>Kalescky</a:t>
            </a:r>
            <a:r>
              <a:rPr lang="en-US" sz="1400" dirty="0"/>
              <a:t>, E. Lemley,      B. G. Moore, S. K. </a:t>
            </a:r>
            <a:r>
              <a:rPr lang="en-US" sz="1400" dirty="0" err="1"/>
              <a:t>Ramadugu</a:t>
            </a:r>
            <a:r>
              <a:rPr lang="en-US" sz="1400" dirty="0"/>
              <a:t>, A. </a:t>
            </a:r>
            <a:r>
              <a:rPr lang="en-US" sz="1400" dirty="0" err="1"/>
              <a:t>Romanella</a:t>
            </a:r>
            <a:r>
              <a:rPr lang="en-US" sz="1400" dirty="0"/>
              <a:t>, J. Rush, A. H. Sherman, B. Stengel and D. Voss, 2016: “The Advanced Cyberinfrastructure Research and Education Facilitators Virtual Residency: Toward a National Cyberinfrastructure Workforce.” </a:t>
            </a:r>
            <a:r>
              <a:rPr lang="en-US" sz="1400" i="1" dirty="0"/>
              <a:t>Proc. XSEDE'16</a:t>
            </a:r>
            <a:r>
              <a:rPr lang="en-US" sz="1400" dirty="0"/>
              <a:t>, article 57.                                              DOI: </a:t>
            </a:r>
            <a:r>
              <a:rPr lang="en-US" sz="1400" u="sng" dirty="0">
                <a:hlinkClick r:id="rId4"/>
              </a:rPr>
              <a:t>10.1145/2949550.2949584</a:t>
            </a:r>
            <a:r>
              <a:rPr lang="en-US" sz="1400" dirty="0"/>
              <a:t>.</a:t>
            </a:r>
          </a:p>
          <a:p>
            <a:pPr marL="0" indent="0">
              <a:buNone/>
            </a:pPr>
            <a:endParaRPr lang="en-US" sz="1400" dirty="0"/>
          </a:p>
          <a:p>
            <a:pPr marL="0" indent="0">
              <a:buNone/>
            </a:pPr>
            <a:r>
              <a:rPr lang="en-US" sz="1400" b="1" dirty="0">
                <a:solidFill>
                  <a:srgbClr val="7030A0"/>
                </a:solidFill>
              </a:rPr>
              <a:t>Purple bold = Paper Writing Apprenticeship</a:t>
            </a:r>
          </a:p>
        </p:txBody>
      </p:sp>
      <p:sp>
        <p:nvSpPr>
          <p:cNvPr id="4" name="Footer Placeholder 3">
            <a:extLst>
              <a:ext uri="{FF2B5EF4-FFF2-40B4-BE49-F238E27FC236}">
                <a16:creationId xmlns:a16="http://schemas.microsoft.com/office/drawing/2014/main" id="{DE5E8F03-DF72-487D-AA38-82536F3BB013}"/>
              </a:ext>
            </a:extLst>
          </p:cNvPr>
          <p:cNvSpPr>
            <a:spLocks noGrp="1"/>
          </p:cNvSpPr>
          <p:nvPr>
            <p:ph type="ftr" sz="quarter" idx="10"/>
          </p:nvPr>
        </p:nvSpPr>
        <p:spPr/>
        <p:txBody>
          <a:bodyPr/>
          <a:lstStyle/>
          <a:p>
            <a:pPr>
              <a:defRPr/>
            </a:pPr>
            <a:r>
              <a:rPr lang="en-US"/>
              <a:t>Virtual Residency Intmd/Adv Overview</a:t>
            </a:r>
          </a:p>
          <a:p>
            <a:pPr>
              <a:defRPr/>
            </a:pPr>
            <a:r>
              <a:rPr lang="en-US"/>
              <a:t>Virtual Residency Workshop 2020, Mon June 1 2020</a:t>
            </a:r>
            <a:endParaRPr lang="en-US" dirty="0"/>
          </a:p>
        </p:txBody>
      </p:sp>
      <p:sp>
        <p:nvSpPr>
          <p:cNvPr id="5" name="Slide Number Placeholder 4">
            <a:extLst>
              <a:ext uri="{FF2B5EF4-FFF2-40B4-BE49-F238E27FC236}">
                <a16:creationId xmlns:a16="http://schemas.microsoft.com/office/drawing/2014/main" id="{01D5723B-21CA-41A8-BBAC-4EBB49C79A3A}"/>
              </a:ext>
            </a:extLst>
          </p:cNvPr>
          <p:cNvSpPr>
            <a:spLocks noGrp="1"/>
          </p:cNvSpPr>
          <p:nvPr>
            <p:ph type="sldNum" sz="quarter" idx="11"/>
          </p:nvPr>
        </p:nvSpPr>
        <p:spPr/>
        <p:txBody>
          <a:bodyPr/>
          <a:lstStyle/>
          <a:p>
            <a:pPr>
              <a:defRPr/>
            </a:pPr>
            <a:fld id="{DAFF6522-D39A-4EFB-9FD2-0F43165FD2EE}" type="slidenum">
              <a:rPr lang="en-US" smtClean="0"/>
              <a:pPr>
                <a:defRPr/>
              </a:pPr>
              <a:t>68</a:t>
            </a:fld>
            <a:endParaRPr lang="en-US"/>
          </a:p>
        </p:txBody>
      </p:sp>
    </p:spTree>
    <p:extLst>
      <p:ext uri="{BB962C8B-B14F-4D97-AF65-F5344CB8AC3E}">
        <p14:creationId xmlns:p14="http://schemas.microsoft.com/office/powerpoint/2010/main" val="4026810943"/>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sp>
        <p:nvSpPr>
          <p:cNvPr id="3" name="Content Placeholder 2"/>
          <p:cNvSpPr>
            <a:spLocks noGrp="1"/>
          </p:cNvSpPr>
          <p:nvPr>
            <p:ph idx="1"/>
          </p:nvPr>
        </p:nvSpPr>
        <p:spPr>
          <a:xfrm>
            <a:off x="609600" y="1206710"/>
            <a:ext cx="8001000" cy="4648200"/>
          </a:xfrm>
        </p:spPr>
        <p:txBody>
          <a:bodyPr/>
          <a:lstStyle/>
          <a:p>
            <a:pPr>
              <a:spcBef>
                <a:spcPts val="0"/>
              </a:spcBef>
            </a:pPr>
            <a:r>
              <a:rPr lang="en-US" sz="2050" dirty="0"/>
              <a:t>Portions of this material are based upon work supported by the National Science Foundation and the Department of Defense         under the following grants:</a:t>
            </a:r>
          </a:p>
          <a:p>
            <a:pPr lvl="1">
              <a:spcBef>
                <a:spcPts val="0"/>
              </a:spcBef>
            </a:pPr>
            <a:r>
              <a:rPr lang="en-US" sz="2000" dirty="0"/>
              <a:t>Grant No. 1440783, “A Model for Advanced Cyberinfrastructure Research and Education Facilitators”</a:t>
            </a:r>
          </a:p>
          <a:p>
            <a:pPr lvl="1">
              <a:spcBef>
                <a:spcPts val="0"/>
              </a:spcBef>
            </a:pPr>
            <a:r>
              <a:rPr lang="en-US" sz="2000" dirty="0"/>
              <a:t>Grant No. 1546711, “EAGER: Fact-Gathering and Planning for a National-Scale </a:t>
            </a:r>
            <a:r>
              <a:rPr lang="en-US" sz="2000" dirty="0" err="1"/>
              <a:t>Cyberpractitioner</a:t>
            </a:r>
            <a:r>
              <a:rPr lang="en-US" sz="2000" dirty="0"/>
              <a:t> Program,” Internet2, $41K</a:t>
            </a:r>
          </a:p>
          <a:p>
            <a:pPr lvl="1">
              <a:spcBef>
                <a:spcPts val="0"/>
              </a:spcBef>
            </a:pPr>
            <a:r>
              <a:rPr lang="en-US" sz="2000" dirty="0"/>
              <a:t>Grant No. 1620695, “RCN: Advancing Research and Education Through a National Network of Campus Research Computing, Infrastructures – The </a:t>
            </a:r>
            <a:r>
              <a:rPr lang="en-US" sz="2000" dirty="0" err="1"/>
              <a:t>CaRC</a:t>
            </a:r>
            <a:r>
              <a:rPr lang="en-US" sz="2000" dirty="0"/>
              <a:t> Consortium, “ Clemson U, $748K</a:t>
            </a:r>
          </a:p>
          <a:p>
            <a:pPr lvl="1">
              <a:spcBef>
                <a:spcPts val="0"/>
              </a:spcBef>
            </a:pPr>
            <a:r>
              <a:rPr lang="en-US" sz="2000" dirty="0"/>
              <a:t>Grant No. 1548562, “XSEDE 2.0: Integrating, Enabling and Enhancing National Cyberinfrastructure with Expanding Community Involvement,” U Illinois Urbana-Champaign, $110M</a:t>
            </a:r>
          </a:p>
          <a:p>
            <a:pPr lvl="1">
              <a:spcBef>
                <a:spcPts val="0"/>
              </a:spcBef>
            </a:pPr>
            <a:r>
              <a:rPr lang="en-US" sz="2000" dirty="0"/>
              <a:t>Grant No. 1649475, “Cyberinfrastructure Leadership Academy,”     U Oklahoma, $49K</a:t>
            </a:r>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69</a:t>
            </a:fld>
            <a:endParaRPr lang="en-US"/>
          </a:p>
        </p:txBody>
      </p:sp>
      <p:pic>
        <p:nvPicPr>
          <p:cNvPr id="1026" name="Picture 2" descr="https://www.nsf.gov/images/logos/NSF_4-Color_bitmap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645" y="1135063"/>
            <a:ext cx="1137057"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8627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47FBC-B745-4A7A-9AD0-69AD0FD0D3BA}"/>
              </a:ext>
            </a:extLst>
          </p:cNvPr>
          <p:cNvSpPr>
            <a:spLocks noGrp="1"/>
          </p:cNvSpPr>
          <p:nvPr>
            <p:ph type="title"/>
          </p:nvPr>
        </p:nvSpPr>
        <p:spPr/>
        <p:txBody>
          <a:bodyPr/>
          <a:lstStyle/>
          <a:p>
            <a:r>
              <a:rPr lang="en-US" dirty="0"/>
              <a:t>Zoom: Camera Off, Mic Muted</a:t>
            </a:r>
          </a:p>
        </p:txBody>
      </p:sp>
      <p:sp>
        <p:nvSpPr>
          <p:cNvPr id="3" name="Content Placeholder 2">
            <a:extLst>
              <a:ext uri="{FF2B5EF4-FFF2-40B4-BE49-F238E27FC236}">
                <a16:creationId xmlns:a16="http://schemas.microsoft.com/office/drawing/2014/main" id="{DB62D00E-C8D9-4D14-80F6-F0AEBB624590}"/>
              </a:ext>
            </a:extLst>
          </p:cNvPr>
          <p:cNvSpPr>
            <a:spLocks noGrp="1"/>
          </p:cNvSpPr>
          <p:nvPr>
            <p:ph idx="1"/>
          </p:nvPr>
        </p:nvSpPr>
        <p:spPr>
          <a:xfrm>
            <a:off x="609600" y="1173633"/>
            <a:ext cx="7924800" cy="4648200"/>
          </a:xfrm>
        </p:spPr>
        <p:txBody>
          <a:bodyPr/>
          <a:lstStyle/>
          <a:p>
            <a:pPr>
              <a:spcBef>
                <a:spcPts val="300"/>
              </a:spcBef>
            </a:pPr>
            <a:r>
              <a:rPr lang="en-US" dirty="0"/>
              <a:t>If you’re on Zoom, please keep your </a:t>
            </a:r>
            <a:r>
              <a:rPr lang="en-US" b="1" u="sng" dirty="0"/>
              <a:t>CAMERA OFF</a:t>
            </a:r>
            <a:r>
              <a:rPr lang="en-US" dirty="0"/>
              <a:t> except when asking a question:</a:t>
            </a:r>
          </a:p>
          <a:p>
            <a:pPr lvl="1">
              <a:spcBef>
                <a:spcPts val="300"/>
              </a:spcBef>
            </a:pPr>
            <a:r>
              <a:rPr lang="en-US" dirty="0"/>
              <a:t>Some of our attendees have limited bandwidth for Zoom,         so having extra movement on the screen may slow down or even crash their Zoom connection.</a:t>
            </a:r>
          </a:p>
          <a:p>
            <a:pPr>
              <a:spcBef>
                <a:spcPts val="300"/>
              </a:spcBef>
            </a:pPr>
            <a:r>
              <a:rPr lang="en-US" dirty="0"/>
              <a:t>If you’re on Zoom or on the phone, please keep your </a:t>
            </a:r>
            <a:r>
              <a:rPr lang="en-US" b="1" u="sng" dirty="0"/>
              <a:t>MICROPHONE MUTED</a:t>
            </a:r>
            <a:r>
              <a:rPr lang="en-US" dirty="0"/>
              <a:t> except when asking a question.</a:t>
            </a:r>
          </a:p>
          <a:p>
            <a:pPr>
              <a:spcBef>
                <a:spcPts val="300"/>
              </a:spcBef>
            </a:pPr>
            <a:r>
              <a:rPr lang="en-US" dirty="0"/>
              <a:t>Remember, there are lots of you (hundreds total, typically more than a hundred at a time).</a:t>
            </a:r>
          </a:p>
          <a:p>
            <a:pPr>
              <a:spcBef>
                <a:spcPts val="300"/>
              </a:spcBef>
            </a:pPr>
            <a:r>
              <a:rPr lang="en-US" dirty="0"/>
              <a:t>If you forget to mute your camera and/or microphone,      we will mute you.</a:t>
            </a:r>
          </a:p>
          <a:p>
            <a:pPr>
              <a:spcBef>
                <a:spcPts val="300"/>
              </a:spcBef>
            </a:pPr>
            <a:r>
              <a:rPr lang="en-US" dirty="0"/>
              <a:t>If you keep turning those back on unnecessarily,               we will kick you off.</a:t>
            </a:r>
          </a:p>
        </p:txBody>
      </p:sp>
      <p:sp>
        <p:nvSpPr>
          <p:cNvPr id="4" name="Footer Placeholder 3">
            <a:extLst>
              <a:ext uri="{FF2B5EF4-FFF2-40B4-BE49-F238E27FC236}">
                <a16:creationId xmlns:a16="http://schemas.microsoft.com/office/drawing/2014/main" id="{F58BF69A-62D4-4137-934B-E442071B8571}"/>
              </a:ext>
            </a:extLst>
          </p:cNvPr>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a:extLst>
              <a:ext uri="{FF2B5EF4-FFF2-40B4-BE49-F238E27FC236}">
                <a16:creationId xmlns:a16="http://schemas.microsoft.com/office/drawing/2014/main" id="{6E931337-5A6C-4629-B481-6DD4B113E4CF}"/>
              </a:ext>
            </a:extLst>
          </p:cNvPr>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1610885878"/>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a:latin typeface="Arial Black" panose="020B0A04020102020204" pitchFamily="34" charset="0"/>
              </a:rPr>
              <a:t>Thanks for your attention!</a:t>
            </a:r>
            <a:br>
              <a:rPr lang="en-US" sz="6000" dirty="0">
                <a:latin typeface="Arial Black" panose="020B0A04020102020204" pitchFamily="34" charset="0"/>
              </a:rPr>
            </a:br>
            <a:br>
              <a:rPr lang="en-US" sz="6000" dirty="0">
                <a:latin typeface="Arial Black" panose="020B0A04020102020204" pitchFamily="34" charset="0"/>
              </a:rPr>
            </a:br>
            <a:br>
              <a:rPr lang="en-US" sz="6000" dirty="0">
                <a:latin typeface="Arial Black" panose="020B0A04020102020204" pitchFamily="34" charset="0"/>
              </a:rPr>
            </a:br>
            <a:r>
              <a:rPr lang="en-US" sz="6000" dirty="0">
                <a:latin typeface="Arial Black" panose="020B0A04020102020204" pitchFamily="34" charset="0"/>
              </a:rPr>
              <a:t>Questions?</a:t>
            </a:r>
            <a:br>
              <a:rPr lang="en-US" sz="6000" dirty="0"/>
            </a:br>
            <a:r>
              <a:rPr lang="en-US" sz="3200" dirty="0"/>
              <a:t>hneeman@ou.edu</a:t>
            </a:r>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6390559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381000" y="1371600"/>
            <a:ext cx="8153400" cy="4648200"/>
          </a:xfrm>
        </p:spPr>
        <p:txBody>
          <a:bodyPr/>
          <a:lstStyle/>
          <a:p>
            <a:r>
              <a:rPr lang="en-US" dirty="0"/>
              <a:t>This is an experiment!</a:t>
            </a:r>
          </a:p>
          <a:p>
            <a:r>
              <a:rPr lang="en-US" dirty="0"/>
              <a:t>Research Computing Facilitators</a:t>
            </a:r>
          </a:p>
          <a:p>
            <a:r>
              <a:rPr lang="en-US" dirty="0"/>
              <a:t>National Science Foundation’s Campus Cyberinfrastructure Programs</a:t>
            </a:r>
          </a:p>
          <a:p>
            <a:r>
              <a:rPr lang="en-US" dirty="0"/>
              <a:t>You’re Next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http://www.oscer.ou.edu/virtualresidency2020/</a:t>
            </a:r>
            <a:r>
              <a:rPr lang="en-US" sz="1800" dirty="0"/>
              <a:t>         </a:t>
            </a:r>
            <a:r>
              <a:rPr lang="en-US" sz="1800" dirty="0">
                <a:hlinkClick r:id="rId4"/>
              </a:rPr>
              <a:t>virtualresidency2020@gmail.com</a:t>
            </a:r>
            <a:endParaRPr lang="en-US" sz="1800" dirty="0"/>
          </a:p>
          <a:p>
            <a:endParaRPr lang="en-US" dirty="0"/>
          </a:p>
        </p:txBody>
      </p:sp>
      <p:sp>
        <p:nvSpPr>
          <p:cNvPr id="4" name="Footer Placeholder 3"/>
          <p:cNvSpPr>
            <a:spLocks noGrp="1"/>
          </p:cNvSpPr>
          <p:nvPr>
            <p:ph type="ftr" sz="quarter" idx="10"/>
          </p:nvPr>
        </p:nvSpPr>
        <p:spPr>
          <a:xfrm>
            <a:off x="2633663" y="6172200"/>
            <a:ext cx="3995737" cy="457200"/>
          </a:xfrm>
          <a:noFill/>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a:xfrm>
            <a:off x="7162800" y="6191250"/>
            <a:ext cx="1295400" cy="457200"/>
          </a:xfrm>
        </p:spPr>
        <p:txBody>
          <a:bodyPr/>
          <a:lstStyle/>
          <a:p>
            <a:pPr>
              <a:defRPr/>
            </a:pPr>
            <a:fld id="{DAFF6522-D39A-4EFB-9FD2-0F43165FD2EE}" type="slidenum">
              <a:rPr lang="en-US" smtClean="0"/>
              <a:pPr>
                <a:defRPr/>
              </a:pPr>
              <a:t>8</a:t>
            </a:fld>
            <a:endParaRPr lang="en-US" dirty="0"/>
          </a:p>
        </p:txBody>
      </p:sp>
    </p:spTree>
    <p:extLst>
      <p:ext uri="{BB962C8B-B14F-4D97-AF65-F5344CB8AC3E}">
        <p14:creationId xmlns:p14="http://schemas.microsoft.com/office/powerpoint/2010/main" val="9669962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an Experiment!</a:t>
            </a:r>
          </a:p>
        </p:txBody>
      </p:sp>
      <p:sp>
        <p:nvSpPr>
          <p:cNvPr id="3" name="Content Placeholder 2"/>
          <p:cNvSpPr>
            <a:spLocks noGrp="1"/>
          </p:cNvSpPr>
          <p:nvPr>
            <p:ph idx="1"/>
          </p:nvPr>
        </p:nvSpPr>
        <p:spPr>
          <a:xfrm>
            <a:off x="457200" y="1371600"/>
            <a:ext cx="8326438" cy="4648200"/>
          </a:xfrm>
        </p:spPr>
        <p:txBody>
          <a:bodyPr/>
          <a:lstStyle/>
          <a:p>
            <a:r>
              <a:rPr lang="en-US" dirty="0"/>
              <a:t>More than half of this week is exciting and new.</a:t>
            </a:r>
          </a:p>
          <a:p>
            <a:r>
              <a:rPr lang="en-US" dirty="0"/>
              <a:t>Those of you who are new are only the 6</a:t>
            </a:r>
            <a:r>
              <a:rPr lang="en-US" baseline="30000" dirty="0"/>
              <a:t>th</a:t>
            </a:r>
            <a:r>
              <a:rPr lang="en-US" dirty="0"/>
              <a:t> cohort of            what has become a national program.</a:t>
            </a:r>
          </a:p>
          <a:p>
            <a:r>
              <a:rPr lang="en-US" dirty="0"/>
              <a:t>This means that you’re helping us to pioneer a new way of developing the next generation Cyberinfrastructure (CI) workforce.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http://www.oscer.ou.edu/virtualresidency2020/</a:t>
            </a:r>
            <a:r>
              <a:rPr lang="en-US" sz="1800" dirty="0"/>
              <a:t>         </a:t>
            </a:r>
            <a:r>
              <a:rPr lang="en-US" sz="1800" dirty="0">
                <a:hlinkClick r:id="rId4"/>
              </a:rPr>
              <a:t>virtualresidency2020@gmail.com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a:t>
            </a:r>
            <a:r>
              <a:rPr lang="en-US" dirty="0" err="1"/>
              <a:t>Intmd</a:t>
            </a:r>
            <a:r>
              <a:rPr lang="en-US" dirty="0"/>
              <a:t>/Adv Overview</a:t>
            </a:r>
          </a:p>
          <a:p>
            <a:pPr>
              <a:defRPr/>
            </a:pPr>
            <a:r>
              <a:rPr lang="en-US" dirty="0"/>
              <a:t>Virtual Residency Workshop 2020, Mon June 1 2020</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extLst>
      <p:ext uri="{BB962C8B-B14F-4D97-AF65-F5344CB8AC3E}">
        <p14:creationId xmlns:p14="http://schemas.microsoft.com/office/powerpoint/2010/main" val="389553602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26724</TotalTime>
  <Words>7666</Words>
  <Application>Microsoft Office PowerPoint</Application>
  <PresentationFormat>On-screen Show (4:3)</PresentationFormat>
  <Paragraphs>850</Paragraphs>
  <Slides>70</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70</vt:i4>
      </vt:variant>
    </vt:vector>
  </HeadingPairs>
  <TitlesOfParts>
    <vt:vector size="76" baseType="lpstr">
      <vt:lpstr>Arial</vt:lpstr>
      <vt:lpstr>Arial Black</vt:lpstr>
      <vt:lpstr>Tahoma</vt:lpstr>
      <vt:lpstr>Times New Roman</vt:lpstr>
      <vt:lpstr>Wingdings</vt:lpstr>
      <vt:lpstr>Blends</vt:lpstr>
      <vt:lpstr>Virtual Residency Intermediate/Advanced Workshop: Overview</vt:lpstr>
      <vt:lpstr>Workshop Webpage &amp; E-mail</vt:lpstr>
      <vt:lpstr>Zoom Videoconferencing</vt:lpstr>
      <vt:lpstr>Zoom: Video+Audio</vt:lpstr>
      <vt:lpstr>Phone: Audio Only, USA</vt:lpstr>
      <vt:lpstr>Phone: Audio Only, Non-USA</vt:lpstr>
      <vt:lpstr>Zoom: Camera Off, Mic Muted</vt:lpstr>
      <vt:lpstr>Outline</vt:lpstr>
      <vt:lpstr>This is an Experiment!</vt:lpstr>
      <vt:lpstr>Only You …</vt:lpstr>
      <vt:lpstr>This Is So New, We Don’t Know How to Teach It</vt:lpstr>
      <vt:lpstr>PowerPoint Presentation</vt:lpstr>
      <vt:lpstr>What is a Research Computing Facilitator?</vt:lpstr>
      <vt:lpstr>A Little Background</vt:lpstr>
      <vt:lpstr>OU’s Piece</vt:lpstr>
      <vt:lpstr>Ah, if only ….</vt:lpstr>
      <vt:lpstr>PowerPoint Presentation</vt:lpstr>
      <vt:lpstr>And then …</vt:lpstr>
      <vt:lpstr>So …</vt:lpstr>
      <vt:lpstr>Objectives</vt:lpstr>
      <vt:lpstr>Success!</vt:lpstr>
      <vt:lpstr>Even More Success!</vt:lpstr>
      <vt:lpstr>Enterprise IT vs Research Computing: Why Enterprise IT Approaches to Training Won’t Work</vt:lpstr>
      <vt:lpstr>Enterprise IT vs Research Computing</vt:lpstr>
      <vt:lpstr>Enterprise IT Example</vt:lpstr>
      <vt:lpstr>Enterprise vs Research: Incentives</vt:lpstr>
      <vt:lpstr>Enterprise vs Research: How to Resolve?</vt:lpstr>
      <vt:lpstr>Research is the Enterprise Testbed</vt:lpstr>
      <vt:lpstr>Enterprise IT Training Won’t Work</vt:lpstr>
      <vt:lpstr>Growth in CI Facilitators</vt:lpstr>
      <vt:lpstr>Current CI Facilitators</vt:lpstr>
      <vt:lpstr>PowerPoint Presentation</vt:lpstr>
      <vt:lpstr>Virtual Residency: What?</vt:lpstr>
      <vt:lpstr>Virtual Residency: How?</vt:lpstr>
      <vt:lpstr>Virtual Residency: Why?</vt:lpstr>
      <vt:lpstr>Virtual Residency: Who?</vt:lpstr>
      <vt:lpstr>Virtual Residency: Who’s Here?</vt:lpstr>
      <vt:lpstr>Why is Helping Researchers Hard?</vt:lpstr>
      <vt:lpstr>More Institutions Have On-Premise CI</vt:lpstr>
      <vt:lpstr>Most Institutions Have Virtual Residents</vt:lpstr>
      <vt:lpstr>Does the Virtual Residency Work?</vt:lpstr>
      <vt:lpstr>Virtual Residency Evaluation</vt:lpstr>
      <vt:lpstr>The CI Professional Ecosystem</vt:lpstr>
      <vt:lpstr>2020 Intmd/Adv Workshop Agenda</vt:lpstr>
      <vt:lpstr>2020 Intmd/Adv Workshop Agenda</vt:lpstr>
      <vt:lpstr>2020 Intmd/Adv Workshop Agenda</vt:lpstr>
      <vt:lpstr>Agenda</vt:lpstr>
      <vt:lpstr>96 Speakers from 68 Institutions #1</vt:lpstr>
      <vt:lpstr>96 Speakers from 68 Institutions #2</vt:lpstr>
      <vt:lpstr>96 Speakers from 68 Institutions #3</vt:lpstr>
      <vt:lpstr>How Did We Pick These Topics?</vt:lpstr>
      <vt:lpstr>How Did We Pick the Panelists?</vt:lpstr>
      <vt:lpstr>Why Are Most Sessions Panels?</vt:lpstr>
      <vt:lpstr>How Did We Pick the Order?</vt:lpstr>
      <vt:lpstr>What Are We Here to Accomplish?</vt:lpstr>
      <vt:lpstr>What Aren’t, and Are, We Trying to Do?</vt:lpstr>
      <vt:lpstr>What’s Our Hidden Secret Agenda?</vt:lpstr>
      <vt:lpstr>PowerPoint Presentation</vt:lpstr>
      <vt:lpstr>Why Be an Institutional CI Leader?</vt:lpstr>
      <vt:lpstr>Why Be a National CI Leader?</vt:lpstr>
      <vt:lpstr>The CI Professional Ecosystem</vt:lpstr>
      <vt:lpstr>Imposter Syndrome?</vt:lpstr>
      <vt:lpstr>Ways You Can Make Your Mark</vt:lpstr>
      <vt:lpstr>Ways You Can Make Your Mark</vt:lpstr>
      <vt:lpstr>A Growing Need, a Growing Breed</vt:lpstr>
      <vt:lpstr>Get Ready to Be in Charge</vt:lpstr>
      <vt:lpstr>Why This is the Best Job Ever</vt:lpstr>
      <vt:lpstr>Bibliography</vt:lpstr>
      <vt:lpstr>Acknowledgements</vt:lpstr>
      <vt:lpstr>Thanks for your attention!   Questions? hneeman@ou.edu</vt:lpstr>
    </vt:vector>
  </TitlesOfParts>
  <Company>University of Oklahoma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Residency 2019: Workshop Overview</dc:title>
  <dc:creator>Henry Neeman</dc:creator>
  <cp:lastModifiedBy>Henry Neeman</cp:lastModifiedBy>
  <cp:revision>770</cp:revision>
  <cp:lastPrinted>1601-01-01T00:00:00Z</cp:lastPrinted>
  <dcterms:created xsi:type="dcterms:W3CDTF">2001-08-18T12:37:15Z</dcterms:created>
  <dcterms:modified xsi:type="dcterms:W3CDTF">2020-06-01T13:58:15Z</dcterms:modified>
</cp:coreProperties>
</file>