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4" r:id="rId17"/>
    <p:sldId id="342" r:id="rId18"/>
    <p:sldId id="262" r:id="rId19"/>
    <p:sldId id="26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B6697-94CD-4EE8-9C62-4E74F13CF41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2BA2A-87BD-42D9-9606-0F1C1DCC7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11;p4:notes">
            <a:extLst>
              <a:ext uri="{FF2B5EF4-FFF2-40B4-BE49-F238E27FC236}">
                <a16:creationId xmlns:a16="http://schemas.microsoft.com/office/drawing/2014/main" id="{12DE6355-24D7-4C0A-A005-CB097401B1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3" name="Google Shape;112;p4:notes">
            <a:extLst>
              <a:ext uri="{FF2B5EF4-FFF2-40B4-BE49-F238E27FC236}">
                <a16:creationId xmlns:a16="http://schemas.microsoft.com/office/drawing/2014/main" id="{672D0967-646D-4A02-9085-6E36671D967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11;p4:notes">
            <a:extLst>
              <a:ext uri="{FF2B5EF4-FFF2-40B4-BE49-F238E27FC236}">
                <a16:creationId xmlns:a16="http://schemas.microsoft.com/office/drawing/2014/main" id="{2B903EB0-7B52-48C5-89C1-213A2F78C1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47" name="Google Shape;112;p4:notes">
            <a:extLst>
              <a:ext uri="{FF2B5EF4-FFF2-40B4-BE49-F238E27FC236}">
                <a16:creationId xmlns:a16="http://schemas.microsoft.com/office/drawing/2014/main" id="{F02EE52E-BE62-47A4-B515-EACA97BB62E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915517E4-775C-4A71-8DA9-327316E9BC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5CF99A-3EEB-41ED-8913-2C7057DED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Many people want to know why and how Deep Learning is being adopted so rapidly.</a:t>
            </a:r>
          </a:p>
          <a:p>
            <a:pPr>
              <a:defRPr/>
            </a:pPr>
            <a:endParaRPr sz="11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There were 3 key ingredients or Initial Conditions that made the “Big Bang” of Modern AI possible.</a:t>
            </a:r>
          </a:p>
          <a:p>
            <a:pPr marL="171441" indent="-171441">
              <a:buFont typeface="Arial" charset="0"/>
              <a:buChar char="•"/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First was Big Data, the huge collections of examples from which computers can learn</a:t>
            </a:r>
          </a:p>
          <a:p>
            <a:pPr marL="171441" indent="-171441">
              <a:buFont typeface="Arial" charset="0"/>
              <a:buChar char="•"/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Second, researchers needed to develop Parallel Algorithms that allow data scientists to design and train deep neural networks to process the mountains of big data</a:t>
            </a:r>
          </a:p>
          <a:p>
            <a:pPr marL="171441" indent="-171441">
              <a:buFont typeface="Arial" charset="0"/>
              <a:buChar char="•"/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Third was the introduction of GPU Accelerators that make it possible to complete massive amounts of computation required in a practical amount of time.</a:t>
            </a:r>
          </a:p>
          <a:p>
            <a:pPr>
              <a:defRPr/>
            </a:pPr>
            <a:endParaRPr sz="11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Early researchers published their algorithms and neural network models in journals, but they also released their software, packaged up in high-level, open source Frameworks that others could use – so you don’t have to start from scratch. And all of the major DL frameworks support GPU acceleration because it just wasn’t practical to do this computationally intense work without GPUs.</a:t>
            </a:r>
          </a:p>
          <a:p>
            <a:pPr>
              <a:defRPr/>
            </a:pPr>
            <a:endParaRPr sz="11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Cloud Platform Providers recognized the potential of deep learning to improve their own services and the business opportunity of offering GPU-accelerated deep learning platforms in the cloud. Now all of the major Cloud Service Providers make GPUs available to their customers.</a:t>
            </a:r>
          </a:p>
          <a:p>
            <a:pPr>
              <a:defRPr/>
            </a:pPr>
            <a:endParaRPr sz="11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This significantly reduced the capital costs and time investment for startups, which motivated a huge influx of venture funding for deep learning start-ups. More than $5B in funding is already fueling AI start-ups, and research firm </a:t>
            </a:r>
            <a:r>
              <a:rPr sz="1100" dirty="0" err="1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Tractica</a:t>
            </a: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 is projecting a $500B in opportunity over the next 10yrs.*</a:t>
            </a:r>
          </a:p>
          <a:p>
            <a:pPr>
              <a:defRPr/>
            </a:pPr>
            <a:endParaRPr sz="11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Now large companies, governments and other organizations – influenced by the impressive achievements of start-ups and researchers – are rapidly adopting this new technology, seeing it as a competitive advantage… or threat if they fail to effectively master it.</a:t>
            </a:r>
          </a:p>
          <a:p>
            <a:pPr>
              <a:defRPr/>
            </a:pPr>
            <a:endParaRPr sz="1100" dirty="0">
              <a:solidFill>
                <a:schemeClr val="tx1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sz="11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==================</a:t>
            </a:r>
          </a:p>
          <a:p>
            <a:pPr>
              <a:defRPr/>
            </a:pPr>
            <a:r>
              <a:rPr sz="1100" i="1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* Ref. </a:t>
            </a:r>
            <a:r>
              <a:rPr sz="1100" i="1" dirty="0" err="1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Tractica</a:t>
            </a:r>
            <a:r>
              <a:rPr sz="1100" i="1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rPr>
              <a:t> “Deep Learning for Enterprise Applications” 4Q 2015</a:t>
            </a:r>
            <a:endParaRPr i="1" dirty="0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4D34C18-73FB-42D2-8546-A302B603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4556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4556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4556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4556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B9663500-F1C9-4565-AE1D-132A2B2A74D7}" type="slidenum">
              <a:rPr lang="en-US" altLang="en-US" sz="1100">
                <a:latin typeface="Trebuchet MS" panose="020B06030202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 eaLnBrk="1" hangingPunct="1"/>
              <a:t>11</a:t>
            </a:fld>
            <a:endParaRPr lang="en-US" altLang="en-US" sz="1100">
              <a:latin typeface="Trebuchet MS" panose="020B060302020202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10;p2:notes">
            <a:extLst>
              <a:ext uri="{FF2B5EF4-FFF2-40B4-BE49-F238E27FC236}">
                <a16:creationId xmlns:a16="http://schemas.microsoft.com/office/drawing/2014/main" id="{0C858EC1-A60E-407E-82C3-8B88B60BE2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headEnd/>
            <a:tailEnd/>
          </a:ln>
        </p:spPr>
      </p:sp>
      <p:sp>
        <p:nvSpPr>
          <p:cNvPr id="33795" name="Google Shape;111;p2:notes">
            <a:extLst>
              <a:ext uri="{FF2B5EF4-FFF2-40B4-BE49-F238E27FC236}">
                <a16:creationId xmlns:a16="http://schemas.microsoft.com/office/drawing/2014/main" id="{281339C0-3E85-479E-8190-EF6D3E3CCE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50;p4:notes">
            <a:extLst>
              <a:ext uri="{FF2B5EF4-FFF2-40B4-BE49-F238E27FC236}">
                <a16:creationId xmlns:a16="http://schemas.microsoft.com/office/drawing/2014/main" id="{7BBBA68A-2B2A-4AD6-90DE-729BEE25B6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89600" tIns="89600" rIns="89600" bIns="89600"/>
          <a:lstStyle/>
          <a:p>
            <a:pPr marL="0" indent="0" eaLnBrk="1" hangingPunct="1">
              <a:buSzPts val="3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Google Shape;151;p4:notes">
            <a:extLst>
              <a:ext uri="{FF2B5EF4-FFF2-40B4-BE49-F238E27FC236}">
                <a16:creationId xmlns:a16="http://schemas.microsoft.com/office/drawing/2014/main" id="{0DBF8330-2819-4DC6-BFA9-B44BD555FBD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55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197427" y="365127"/>
            <a:ext cx="10156373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197427" y="1825625"/>
            <a:ext cx="10156372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26;p3">
            <a:extLst>
              <a:ext uri="{FF2B5EF4-FFF2-40B4-BE49-F238E27FC236}">
                <a16:creationId xmlns:a16="http://schemas.microsoft.com/office/drawing/2014/main" id="{AF7ADFFB-18A4-4E09-8A62-4853AF02C226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1198563" y="6356350"/>
            <a:ext cx="23828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27;p3">
            <a:extLst>
              <a:ext uri="{FF2B5EF4-FFF2-40B4-BE49-F238E27FC236}">
                <a16:creationId xmlns:a16="http://schemas.microsoft.com/office/drawing/2014/main" id="{0EDFF68F-5958-4EAC-A36C-1BC671381FF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Google Shape;28;p3">
            <a:extLst>
              <a:ext uri="{FF2B5EF4-FFF2-40B4-BE49-F238E27FC236}">
                <a16:creationId xmlns:a16="http://schemas.microsoft.com/office/drawing/2014/main" id="{22A7B08A-A87E-4F06-998D-7CA569BD8C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B9D021A-6E0C-4F4E-BE61-6F08CD6121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70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734696"/>
            <a:ext cx="11084560" cy="65659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8"/>
            <a:ext cx="11054080" cy="4132139"/>
          </a:xfrm>
        </p:spPr>
        <p:txBody>
          <a:bodyPr/>
          <a:lstStyle>
            <a:lvl1pPr marL="380996" indent="-380996">
              <a:buClr>
                <a:schemeClr val="bg2"/>
              </a:buClr>
              <a:buSzPct val="100000"/>
              <a:buFont typeface="Trebuchet MS" panose="020B0603020202020204" pitchFamily="34" charset="0"/>
              <a:buChar char="—"/>
              <a:defRPr sz="2222">
                <a:solidFill>
                  <a:schemeClr val="bg1"/>
                </a:solidFill>
              </a:defRPr>
            </a:lvl1pPr>
            <a:lvl2pPr marL="952490" indent="-317497">
              <a:buClr>
                <a:schemeClr val="bg2"/>
              </a:buClr>
              <a:buSzPct val="100000"/>
              <a:buFont typeface="Trebuchet MS" panose="020B0603020202020204" pitchFamily="34" charset="0"/>
              <a:buChar char="—"/>
              <a:defRPr sz="2000">
                <a:solidFill>
                  <a:schemeClr val="bg1"/>
                </a:solidFill>
              </a:defRPr>
            </a:lvl2pPr>
            <a:lvl3pPr marL="1527513" indent="-317497">
              <a:buClr>
                <a:schemeClr val="bg2"/>
              </a:buClr>
              <a:buSzPct val="100000"/>
              <a:buFont typeface="Trebuchet MS" panose="020B0603020202020204" pitchFamily="34" charset="0"/>
              <a:buChar char="—"/>
              <a:defRPr sz="1778">
                <a:solidFill>
                  <a:schemeClr val="bg1"/>
                </a:solidFill>
              </a:defRPr>
            </a:lvl3pPr>
            <a:lvl4pPr marL="1972008" indent="-253997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004" indent="-253997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314815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667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499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01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011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007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3113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53719" y="734693"/>
            <a:ext cx="11084400" cy="656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574167" y="2336703"/>
            <a:ext cx="11054100" cy="41319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746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Char char="—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—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rebuchet MS"/>
              <a:buChar char="—"/>
              <a:defRPr sz="17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  <a:defRPr sz="23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553719" y="1314811"/>
            <a:ext cx="11084400" cy="5841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2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302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;p13">
            <a:extLst>
              <a:ext uri="{FF2B5EF4-FFF2-40B4-BE49-F238E27FC236}">
                <a16:creationId xmlns:a16="http://schemas.microsoft.com/office/drawing/2014/main" id="{7124DF75-8F4B-47D9-874E-028F7BC47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1575" tIns="50775" rIns="101575" bIns="50775" anchor="ctr"/>
          <a:lstStyle/>
          <a:p>
            <a:pPr algn="ctr">
              <a:buClr>
                <a:srgbClr val="000000"/>
              </a:buClr>
              <a:buSzPts val="2000"/>
              <a:buFont typeface="Arial" pitchFamily="34" charset="0"/>
              <a:buNone/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553719" y="703917"/>
            <a:ext cx="11084559" cy="687367"/>
          </a:xfrm>
          <a:prstGeom prst="rect">
            <a:avLst/>
          </a:prstGeom>
          <a:noFill/>
          <a:ln>
            <a:noFill/>
          </a:ln>
        </p:spPr>
        <p:txBody>
          <a:bodyPr spcFirstLastPara="1" lIns="101575" tIns="101575" rIns="101575" bIns="101575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194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 - NO LOGO &amp; PAGE NUMBER">
  <p:cSld name="Title, Subtitle, and Content - NO LOGO &amp; PAGE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5;p15">
            <a:extLst>
              <a:ext uri="{FF2B5EF4-FFF2-40B4-BE49-F238E27FC236}">
                <a16:creationId xmlns:a16="http://schemas.microsoft.com/office/drawing/2014/main" id="{71627F16-CCA0-41D9-9365-EDF826C03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1600" tIns="50775" rIns="101600" bIns="50775" anchor="ctr"/>
          <a:lstStyle/>
          <a:p>
            <a:pPr algn="ctr">
              <a:buClr>
                <a:srgbClr val="000000"/>
              </a:buClr>
              <a:buSzPts val="2000"/>
              <a:buFont typeface="Arial" pitchFamily="34" charset="0"/>
              <a:buNone/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6" name="Google Shape;79;p15">
            <a:extLst>
              <a:ext uri="{FF2B5EF4-FFF2-40B4-BE49-F238E27FC236}">
                <a16:creationId xmlns:a16="http://schemas.microsoft.com/office/drawing/2014/main" id="{C71B7C89-7BD4-41FD-8C0A-91085F86F2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963" y="6427788"/>
            <a:ext cx="6445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553719" y="734693"/>
            <a:ext cx="11084400" cy="656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568960" y="2336701"/>
            <a:ext cx="11054100" cy="41040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  <a:defRPr sz="23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2"/>
          </p:nvPr>
        </p:nvSpPr>
        <p:spPr>
          <a:xfrm>
            <a:off x="553719" y="1314811"/>
            <a:ext cx="11084400" cy="5841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2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100"/>
              <a:buFont typeface="Trebuchet MS"/>
              <a:buNone/>
              <a:defRPr sz="31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Trebuchet MS"/>
              <a:buChar char="»"/>
              <a:defRPr sz="23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90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3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Demo_Avatar.mp4" TargetMode="External"/><Relationship Id="rId2" Type="http://schemas.openxmlformats.org/officeDocument/2006/relationships/hyperlink" Target="https://www.nvidia.com/en-us/deep-learning-ai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master-iesc-angers.com/artificial-intelligence-machine-learning-and-deep-learning-same-context-different-concepts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vidia.com/dl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hyperlink" Target="https://developer.nvidia.com/educators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developer.nvidia.com/embedded/community/jetson-projects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www.nvidia.com/en-us/autonomous-machines/robotics/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youtube.com/watch?v=OxQUo3kwTEA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www.nvidia.com/en-us/deep-learning-ai/education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A76F-2B28-4343-8665-DECF3741F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vermont</a:t>
            </a:r>
            <a:r>
              <a:rPr lang="en-US" dirty="0"/>
              <a:t> EPSCOR BREE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9F9B1-55AE-44A3-B7CF-B42A3CB784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Author: Scott Turnbull</a:t>
            </a:r>
          </a:p>
          <a:p>
            <a:r>
              <a:rPr lang="en-US" dirty="0"/>
              <a:t>University of Vermont</a:t>
            </a:r>
          </a:p>
        </p:txBody>
      </p:sp>
    </p:spTree>
    <p:extLst>
      <p:ext uri="{BB962C8B-B14F-4D97-AF65-F5344CB8AC3E}">
        <p14:creationId xmlns:p14="http://schemas.microsoft.com/office/powerpoint/2010/main" val="994546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114;p16">
            <a:extLst>
              <a:ext uri="{FF2B5EF4-FFF2-40B4-BE49-F238E27FC236}">
                <a16:creationId xmlns:a16="http://schemas.microsoft.com/office/drawing/2014/main" id="{B13BA32F-6344-401F-B447-D3178B14DB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-152400"/>
            <a:ext cx="10155238" cy="573088"/>
          </a:xfrm>
        </p:spPr>
        <p:txBody>
          <a:bodyPr anchor="ctr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buFont typeface="Arial" panose="020B0604020202020204" pitchFamily="34" charset="0"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AI/ML/DL (con’t)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6C349EE8-4083-4960-A9D6-3EAEFCA15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358775"/>
            <a:ext cx="8328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>
                <a:hlinkClick r:id="rId2"/>
              </a:rPr>
              <a:t>AI and Deep Learning</a:t>
            </a:r>
            <a:endParaRPr lang="en-US" altLang="en-US"/>
          </a:p>
        </p:txBody>
      </p:sp>
      <p:pic>
        <p:nvPicPr>
          <p:cNvPr id="23556" name="Picture 5" descr="NLP_ROBOT.jpg">
            <a:hlinkClick r:id="rId3" action="ppaction://hlinkfile"/>
            <a:extLst>
              <a:ext uri="{FF2B5EF4-FFF2-40B4-BE49-F238E27FC236}">
                <a16:creationId xmlns:a16="http://schemas.microsoft.com/office/drawing/2014/main" id="{425CFE69-FEE0-4ECD-9EFC-75FE98E55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836613"/>
            <a:ext cx="283210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slide_7.jpg">
            <a:extLst>
              <a:ext uri="{FF2B5EF4-FFF2-40B4-BE49-F238E27FC236}">
                <a16:creationId xmlns:a16="http://schemas.microsoft.com/office/drawing/2014/main" id="{F6D9DA08-E1F7-4D91-A8DD-07C98EDF6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0050"/>
            <a:ext cx="701040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7">
            <a:extLst>
              <a:ext uri="{FF2B5EF4-FFF2-40B4-BE49-F238E27FC236}">
                <a16:creationId xmlns:a16="http://schemas.microsoft.com/office/drawing/2014/main" id="{FCCD1931-2DA6-42DE-9E02-8D6FE36CB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8" y="2425700"/>
            <a:ext cx="46736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1200"/>
              <a:t>As Baidu and Alibaba fight over the Chinese marketing for smart speakers, Amazon and Google do so in the West and the voice-interface is coming to everything. It’s a more radical shift than many consumers and businesses estimate.  The consumer robots will roll out in the 2030s</a:t>
            </a:r>
            <a:r>
              <a:rPr lang="en-US" altLang="en-US"/>
              <a:t>.</a:t>
            </a:r>
          </a:p>
        </p:txBody>
      </p:sp>
      <p:pic>
        <p:nvPicPr>
          <p:cNvPr id="23559" name="Picture 9" descr="Picture2.png">
            <a:extLst>
              <a:ext uri="{FF2B5EF4-FFF2-40B4-BE49-F238E27FC236}">
                <a16:creationId xmlns:a16="http://schemas.microsoft.com/office/drawing/2014/main" id="{BF0F13BE-FD95-4157-A6A2-C1D4568DC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4738"/>
            <a:ext cx="12352338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7DF36E85-3343-46E9-A6FB-44713C402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10591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2018-04-13_1329_001.png">
            <a:extLst>
              <a:ext uri="{FF2B5EF4-FFF2-40B4-BE49-F238E27FC236}">
                <a16:creationId xmlns:a16="http://schemas.microsoft.com/office/drawing/2014/main" id="{01C8CD82-2E0F-4801-A44B-90FB8A85B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238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3">
            <a:extLst>
              <a:ext uri="{FF2B5EF4-FFF2-40B4-BE49-F238E27FC236}">
                <a16:creationId xmlns:a16="http://schemas.microsoft.com/office/drawing/2014/main" id="{7AC431F0-6B15-4926-BEAC-3E3CB62D9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371600"/>
            <a:ext cx="609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5"/>
              </a:rPr>
              <a:t>https://master-iesc-angers.com/artificial-intelligence-machine-learning-and-deep-learning-same-context-different-concepts/</a:t>
            </a:r>
            <a:endParaRPr lang="en-US" altLang="en-US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Picture4.png">
            <a:extLst>
              <a:ext uri="{FF2B5EF4-FFF2-40B4-BE49-F238E27FC236}">
                <a16:creationId xmlns:a16="http://schemas.microsoft.com/office/drawing/2014/main" id="{14441A23-0521-4B8F-A0FC-0B695E066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860425"/>
            <a:ext cx="1181735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7">
            <a:extLst>
              <a:ext uri="{FF2B5EF4-FFF2-40B4-BE49-F238E27FC236}">
                <a16:creationId xmlns:a16="http://schemas.microsoft.com/office/drawing/2014/main" id="{F1AB0E9E-F4C4-41EC-B84E-878DBF438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992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en-US" sz="2400" dirty="0">
                <a:latin typeface="+mn-lt"/>
                <a:cs typeface="Times New Roman" pitchFamily="18" charset="0"/>
              </a:rPr>
              <a:t>Examples of Student from UALR  Engagement in AI/ML/DL Research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oogle Shape;113;p22">
            <a:extLst>
              <a:ext uri="{FF2B5EF4-FFF2-40B4-BE49-F238E27FC236}">
                <a16:creationId xmlns:a16="http://schemas.microsoft.com/office/drawing/2014/main" id="{6B4BFD98-149B-42F7-A3EB-98FE47BB4181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4692650"/>
            <a:ext cx="11323637" cy="911225"/>
            <a:chOff x="325820" y="3729092"/>
            <a:chExt cx="8492400" cy="1213293"/>
          </a:xfrm>
        </p:grpSpPr>
        <p:sp>
          <p:nvSpPr>
            <p:cNvPr id="26638" name="Google Shape;114;p22">
              <a:extLst>
                <a:ext uri="{FF2B5EF4-FFF2-40B4-BE49-F238E27FC236}">
                  <a16:creationId xmlns:a16="http://schemas.microsoft.com/office/drawing/2014/main" id="{ED87B255-9533-4B3B-9236-E40DA3269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20" y="3729092"/>
              <a:ext cx="8492400" cy="3939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25" tIns="60925" rIns="121900" bIns="609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ts val="500"/>
                <a:buFont typeface="Trebuchet MS" panose="020B0603020202020204" pitchFamily="34" charset="0"/>
                <a:buNone/>
              </a:pPr>
              <a:r>
                <a:rPr lang="en-US" altLang="en-US" sz="2100">
                  <a:solidFill>
                    <a:srgbClr val="FFFFFF"/>
                  </a:solidFill>
                  <a:latin typeface="Trebuchet MS" panose="020B0603020202020204" pitchFamily="34" charset="0"/>
                  <a:sym typeface="Trebuchet MS" panose="020B0603020202020204" pitchFamily="34" charset="0"/>
                </a:rPr>
                <a:t>OTHER TEACHING RESOURCES</a:t>
              </a:r>
            </a:p>
          </p:txBody>
        </p:sp>
        <p:sp>
          <p:nvSpPr>
            <p:cNvPr id="26639" name="Google Shape;115;p22">
              <a:extLst>
                <a:ext uri="{FF2B5EF4-FFF2-40B4-BE49-F238E27FC236}">
                  <a16:creationId xmlns:a16="http://schemas.microsoft.com/office/drawing/2014/main" id="{64F1A53B-8C91-4151-A365-F78655239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20" y="4165085"/>
              <a:ext cx="8492400" cy="7773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25" rIns="121900" bIns="609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ts val="1900"/>
                <a:buFont typeface="Arial" panose="020B0604020202020204" pitchFamily="34" charset="0"/>
                <a:buNone/>
              </a:pPr>
              <a:endParaRPr lang="en-US" altLang="en-US" sz="1900">
                <a:solidFill>
                  <a:srgbClr val="FFFFFF"/>
                </a:solidFill>
              </a:endParaRPr>
            </a:p>
          </p:txBody>
        </p:sp>
        <p:sp>
          <p:nvSpPr>
            <p:cNvPr id="26640" name="Google Shape;116;p22">
              <a:extLst>
                <a:ext uri="{FF2B5EF4-FFF2-40B4-BE49-F238E27FC236}">
                  <a16:creationId xmlns:a16="http://schemas.microsoft.com/office/drawing/2014/main" id="{251A72B6-C044-4427-9089-5EA391F6C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57" y="4122992"/>
              <a:ext cx="7775100" cy="5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25" rIns="121900" bIns="60925"/>
            <a:lstStyle>
              <a:lvl1pPr marL="2286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rgbClr val="000000"/>
                </a:buClr>
                <a:buSzPts val="400"/>
                <a:buFont typeface="Arial" panose="020B0604020202020204" pitchFamily="34" charset="0"/>
                <a:buChar char="•"/>
              </a:pPr>
              <a:r>
                <a:rPr lang="en-US" altLang="en-US" sz="1600">
                  <a:latin typeface="Trebuchet MS" panose="020B0603020202020204" pitchFamily="34" charset="0"/>
                  <a:sym typeface="Trebuchet MS" panose="020B0603020202020204" pitchFamily="34" charset="0"/>
                </a:rPr>
                <a:t>DLI Teaching Kits and other cloud-based compute platforms to complement your curriculum courses</a:t>
              </a:r>
            </a:p>
          </p:txBody>
        </p:sp>
      </p:grpSp>
      <p:sp>
        <p:nvSpPr>
          <p:cNvPr id="20483" name="Google Shape;117;p22">
            <a:extLst>
              <a:ext uri="{FF2B5EF4-FFF2-40B4-BE49-F238E27FC236}">
                <a16:creationId xmlns:a16="http://schemas.microsoft.com/office/drawing/2014/main" id="{9D2B8B71-27F9-4BC6-96FA-517D3269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762000"/>
            <a:ext cx="11083925" cy="65563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Trebuchet MS" pitchFamily="34" charset="0"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 pitchFamily="34" charset="0"/>
                <a:sym typeface="Trebuchet MS" pitchFamily="34" charset="0"/>
              </a:rPr>
              <a:t>WHY BECOME A DLI AMBASSADOR?</a:t>
            </a:r>
          </a:p>
        </p:txBody>
      </p:sp>
      <p:grpSp>
        <p:nvGrpSpPr>
          <p:cNvPr id="26628" name="Google Shape;118;p22">
            <a:extLst>
              <a:ext uri="{FF2B5EF4-FFF2-40B4-BE49-F238E27FC236}">
                <a16:creationId xmlns:a16="http://schemas.microsoft.com/office/drawing/2014/main" id="{4EF17727-9424-422B-9D53-09D82484C508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3635375"/>
            <a:ext cx="11323637" cy="1008063"/>
            <a:chOff x="325818" y="1181752"/>
            <a:chExt cx="8492401" cy="864589"/>
          </a:xfrm>
        </p:grpSpPr>
        <p:sp>
          <p:nvSpPr>
            <p:cNvPr id="26635" name="Google Shape;119;p22">
              <a:extLst>
                <a:ext uri="{FF2B5EF4-FFF2-40B4-BE49-F238E27FC236}">
                  <a16:creationId xmlns:a16="http://schemas.microsoft.com/office/drawing/2014/main" id="{5599B67F-FA02-4AA7-B096-82612C792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18" y="1181752"/>
              <a:ext cx="8492400" cy="321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25" tIns="60925" rIns="121900" bIns="609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ts val="500"/>
                <a:buFont typeface="Trebuchet MS" panose="020B0603020202020204" pitchFamily="34" charset="0"/>
                <a:buNone/>
              </a:pPr>
              <a:r>
                <a:rPr lang="en-US" altLang="en-US" sz="2100">
                  <a:solidFill>
                    <a:srgbClr val="FFFFFF"/>
                  </a:solidFill>
                  <a:latin typeface="Trebuchet MS" panose="020B0603020202020204" pitchFamily="34" charset="0"/>
                  <a:sym typeface="Trebuchet MS" panose="020B0603020202020204" pitchFamily="34" charset="0"/>
                </a:rPr>
                <a:t>FREE TRAINING AND CERTIFICATION AWARD</a:t>
              </a:r>
              <a:endParaRPr lang="en-US" altLang="en-US" sz="1900"/>
            </a:p>
          </p:txBody>
        </p:sp>
        <p:sp>
          <p:nvSpPr>
            <p:cNvPr id="26636" name="Google Shape;120;p22">
              <a:extLst>
                <a:ext uri="{FF2B5EF4-FFF2-40B4-BE49-F238E27FC236}">
                  <a16:creationId xmlns:a16="http://schemas.microsoft.com/office/drawing/2014/main" id="{263517D2-334F-4288-8D36-4127D79E9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19" y="1544741"/>
              <a:ext cx="8492400" cy="5016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25" rIns="121900" bIns="609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ts val="1900"/>
                <a:buFont typeface="Arial" panose="020B0604020202020204" pitchFamily="34" charset="0"/>
                <a:buNone/>
              </a:pPr>
              <a:endParaRPr lang="en-US" altLang="en-US" sz="1900">
                <a:solidFill>
                  <a:srgbClr val="FFFFFF"/>
                </a:solidFill>
              </a:endParaRPr>
            </a:p>
          </p:txBody>
        </p:sp>
        <p:sp>
          <p:nvSpPr>
            <p:cNvPr id="26637" name="Google Shape;121;p22">
              <a:extLst>
                <a:ext uri="{FF2B5EF4-FFF2-40B4-BE49-F238E27FC236}">
                  <a16:creationId xmlns:a16="http://schemas.microsoft.com/office/drawing/2014/main" id="{C8639CFD-CC93-4DD2-8BD2-B6732FC13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55" y="1502744"/>
              <a:ext cx="7060500" cy="47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25" rIns="121900" bIns="60925"/>
            <a:lstStyle>
              <a:lvl1pPr marL="2286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rgbClr val="000000"/>
                </a:buClr>
                <a:buSzPts val="400"/>
                <a:buFont typeface="Arial" panose="020B0604020202020204" pitchFamily="34" charset="0"/>
                <a:buChar char="•"/>
              </a:pPr>
              <a:r>
                <a:rPr lang="en-US" altLang="en-US" sz="1600">
                  <a:latin typeface="Trebuchet MS" panose="020B0603020202020204" pitchFamily="34" charset="0"/>
                  <a:sym typeface="Trebuchet MS" panose="020B0603020202020204" pitchFamily="34" charset="0"/>
                </a:rPr>
                <a:t>Recognized and certified as an applied DL expert by NVIDIA </a:t>
              </a:r>
              <a:r>
                <a:rPr lang="en-US" altLang="en-US" sz="1600" b="1">
                  <a:latin typeface="Trebuchet MS" panose="020B0603020202020204" pitchFamily="34" charset="0"/>
                  <a:sym typeface="Trebuchet MS" panose="020B0603020202020204" pitchFamily="34" charset="0"/>
                </a:rPr>
                <a:t>(USD$1000 value)</a:t>
              </a:r>
              <a:endParaRPr lang="en-US" altLang="en-US" sz="1900" b="1"/>
            </a:p>
            <a:p>
              <a:pPr eaLnBrk="1" hangingPunct="1">
                <a:lnSpc>
                  <a:spcPct val="90000"/>
                </a:lnSpc>
                <a:buClr>
                  <a:srgbClr val="000000"/>
                </a:buClr>
                <a:buSzPts val="400"/>
                <a:buFont typeface="Arial" panose="020B0604020202020204" pitchFamily="34" charset="0"/>
                <a:buChar char="•"/>
              </a:pPr>
              <a:r>
                <a:rPr lang="en-US" altLang="en-US" sz="1600">
                  <a:latin typeface="Trebuchet MS" panose="020B0603020202020204" pitchFamily="34" charset="0"/>
                  <a:sym typeface="Trebuchet MS" panose="020B0603020202020204" pitchFamily="34" charset="0"/>
                </a:rPr>
                <a:t>Formal inclusion in DLI University Ambassador and Certified Instructor Programs</a:t>
              </a:r>
              <a:endParaRPr lang="en-US" altLang="en-US" sz="1900"/>
            </a:p>
          </p:txBody>
        </p:sp>
      </p:grpSp>
      <p:grpSp>
        <p:nvGrpSpPr>
          <p:cNvPr id="26629" name="Google Shape;122;p22">
            <a:extLst>
              <a:ext uri="{FF2B5EF4-FFF2-40B4-BE49-F238E27FC236}">
                <a16:creationId xmlns:a16="http://schemas.microsoft.com/office/drawing/2014/main" id="{5358E831-0E8E-47CD-99D5-5AC489F8C312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2033588"/>
            <a:ext cx="11323637" cy="1589087"/>
            <a:chOff x="325819" y="2418130"/>
            <a:chExt cx="8492400" cy="1094501"/>
          </a:xfrm>
        </p:grpSpPr>
        <p:sp>
          <p:nvSpPr>
            <p:cNvPr id="26632" name="Google Shape;123;p22">
              <a:extLst>
                <a:ext uri="{FF2B5EF4-FFF2-40B4-BE49-F238E27FC236}">
                  <a16:creationId xmlns:a16="http://schemas.microsoft.com/office/drawing/2014/main" id="{31EFCCF3-AC46-4F38-B544-B114EF82A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19" y="2418130"/>
              <a:ext cx="8492400" cy="275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25" tIns="60925" rIns="121900" bIns="609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FFFFFF"/>
                </a:buClr>
                <a:buSzPts val="500"/>
                <a:buFont typeface="Trebuchet MS" panose="020B0603020202020204" pitchFamily="34" charset="0"/>
                <a:buNone/>
              </a:pPr>
              <a:r>
                <a:rPr lang="en-US" altLang="en-US" sz="2100">
                  <a:solidFill>
                    <a:srgbClr val="FFFFFF"/>
                  </a:solidFill>
                  <a:latin typeface="Trebuchet MS" panose="020B0603020202020204" pitchFamily="34" charset="0"/>
                  <a:sym typeface="Trebuchet MS" panose="020B0603020202020204" pitchFamily="34" charset="0"/>
                </a:rPr>
                <a:t>DLI WORKSHOP AND CONTENT ENABLEMENT</a:t>
              </a:r>
              <a:endParaRPr lang="en-US" altLang="en-US" sz="1900"/>
            </a:p>
          </p:txBody>
        </p:sp>
        <p:sp>
          <p:nvSpPr>
            <p:cNvPr id="26633" name="Google Shape;124;p22">
              <a:extLst>
                <a:ext uri="{FF2B5EF4-FFF2-40B4-BE49-F238E27FC236}">
                  <a16:creationId xmlns:a16="http://schemas.microsoft.com/office/drawing/2014/main" id="{AC320BC0-FFD3-4F70-844E-1B4080386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19" y="2735331"/>
              <a:ext cx="8492400" cy="7773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25" rIns="121900" bIns="609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ts val="1900"/>
                <a:buFont typeface="Arial" panose="020B0604020202020204" pitchFamily="34" charset="0"/>
                <a:buNone/>
              </a:pPr>
              <a:endParaRPr lang="en-US" altLang="en-US" sz="1900">
                <a:solidFill>
                  <a:srgbClr val="FFFFFF"/>
                </a:solidFill>
              </a:endParaRPr>
            </a:p>
          </p:txBody>
        </p:sp>
        <p:sp>
          <p:nvSpPr>
            <p:cNvPr id="125" name="Google Shape;125;p22">
              <a:extLst>
                <a:ext uri="{FF2B5EF4-FFF2-40B4-BE49-F238E27FC236}">
                  <a16:creationId xmlns:a16="http://schemas.microsoft.com/office/drawing/2014/main" id="{13E77D31-6C1E-4296-9D5C-A561251340F8}"/>
                </a:ext>
              </a:extLst>
            </p:cNvPr>
            <p:cNvSpPr txBox="1"/>
            <p:nvPr/>
          </p:nvSpPr>
          <p:spPr>
            <a:xfrm>
              <a:off x="512740" y="2693669"/>
              <a:ext cx="7775672" cy="646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121900" tIns="60925" rIns="121900" bIns="60925"/>
            <a:lstStyle/>
            <a:p>
              <a:pPr marL="228600" indent="-2286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Char char="•"/>
                <a:defRPr/>
              </a:pPr>
              <a:r>
                <a:rPr lang="en-US" sz="1600" kern="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Bring free, world-class, hands-on DL education to your academic community and conferences</a:t>
              </a:r>
              <a:endParaRPr sz="1900" kern="0">
                <a:latin typeface="Arial"/>
                <a:ea typeface="Arial"/>
                <a:cs typeface="Arial"/>
                <a:sym typeface="Arial"/>
              </a:endParaRPr>
            </a:p>
            <a:p>
              <a:pPr marL="228600" indent="-2286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Char char="•"/>
                <a:defRPr/>
              </a:pPr>
              <a:r>
                <a:rPr lang="en-US" sz="1600" kern="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Proven, ready-made content and online training platform leveraging GPUS in the cloud </a:t>
              </a:r>
              <a:r>
                <a:rPr lang="en-US" sz="1600" b="1" kern="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(avg. USD$2000 compute value per workshop)</a:t>
              </a:r>
              <a:endParaRPr sz="1900" b="1" kern="0">
                <a:latin typeface="Arial"/>
                <a:ea typeface="Arial"/>
                <a:cs typeface="Arial"/>
                <a:sym typeface="Arial"/>
              </a:endParaRPr>
            </a:p>
            <a:p>
              <a:pPr marL="228600" indent="-2286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Char char="•"/>
                <a:defRPr/>
              </a:pPr>
              <a:r>
                <a:rPr lang="en-US" sz="1600" kern="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Off-set for workshop catering and/or travel expenses </a:t>
              </a:r>
              <a:r>
                <a:rPr lang="en-US" sz="1600" b="1" kern="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(up to USD$500 per event)</a:t>
              </a:r>
              <a:endParaRPr sz="1600" kern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228600" indent="-2286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Char char="•"/>
                <a:defRPr/>
              </a:pPr>
              <a:r>
                <a:rPr lang="en-US" sz="1600" kern="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Access to “train-the-trainer” content and workshop promotional support </a:t>
              </a:r>
              <a:endParaRPr sz="1600" kern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228600" indent="-203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None/>
                <a:defRPr/>
              </a:pPr>
              <a:endParaRPr sz="1600" b="1" kern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551BF9E-53A6-423A-B99E-1E1601D85143}"/>
              </a:ext>
            </a:extLst>
          </p:cNvPr>
          <p:cNvSpPr/>
          <p:nvPr/>
        </p:nvSpPr>
        <p:spPr>
          <a:xfrm>
            <a:off x="990600" y="5943600"/>
            <a:ext cx="9906000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-127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68686"/>
              </a:buClr>
              <a:buSzPts val="1900"/>
              <a:buFont typeface="Trebuchet MS"/>
              <a:buNone/>
              <a:defRPr/>
            </a:pPr>
            <a:r>
              <a:rPr lang="en-US" kern="0" dirty="0">
                <a:solidFill>
                  <a:srgbClr val="868686"/>
                </a:solidFill>
                <a:latin typeface="Trebuchet MS"/>
                <a:ea typeface="Trebuchet MS"/>
                <a:cs typeface="Trebuchet MS"/>
                <a:sym typeface="Trebuchet MS"/>
              </a:rPr>
              <a:t>Candidates should have relevant teaching and research experience, and can apply via </a:t>
            </a:r>
            <a:r>
              <a:rPr lang="en-US" u="sng" kern="0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www.nvidia.com/dli</a:t>
            </a:r>
            <a:r>
              <a:rPr lang="en-US" kern="0" dirty="0">
                <a:solidFill>
                  <a:srgbClr val="868686"/>
                </a:solidFill>
                <a:latin typeface="Trebuchet MS"/>
                <a:ea typeface="Trebuchet MS"/>
                <a:cs typeface="Trebuchet MS"/>
                <a:sym typeface="Trebuchet MS"/>
              </a:rPr>
              <a:t> for an invitation to an on-site instructor certification event</a:t>
            </a:r>
            <a:endParaRPr lang="en-US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31" name="Picture 4" descr="C:\Users\mgmilanova\Downloads\17_DeepLearningInstitute_Logo_R1_RBG_University Ambassador-01 (1).png">
            <a:extLst>
              <a:ext uri="{FF2B5EF4-FFF2-40B4-BE49-F238E27FC236}">
                <a16:creationId xmlns:a16="http://schemas.microsoft.com/office/drawing/2014/main" id="{05D0B22A-A387-4A7C-B0A3-63A7C47AA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4716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oogle Shape;153;p24">
            <a:extLst>
              <a:ext uri="{FF2B5EF4-FFF2-40B4-BE49-F238E27FC236}">
                <a16:creationId xmlns:a16="http://schemas.microsoft.com/office/drawing/2014/main" id="{0E65A1B7-6404-418E-A344-B52880D0FD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271588"/>
            <a:ext cx="7265987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Google Shape;154;p24">
            <a:extLst>
              <a:ext uri="{FF2B5EF4-FFF2-40B4-BE49-F238E27FC236}">
                <a16:creationId xmlns:a16="http://schemas.microsoft.com/office/drawing/2014/main" id="{E2B82A3E-1896-4A2E-A5FD-C5FB7C7866F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9419" r="2899"/>
          <a:stretch>
            <a:fillRect/>
          </a:stretch>
        </p:blipFill>
        <p:spPr bwMode="auto">
          <a:xfrm>
            <a:off x="7043738" y="4243388"/>
            <a:ext cx="14954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Google Shape;155;p24">
            <a:extLst>
              <a:ext uri="{FF2B5EF4-FFF2-40B4-BE49-F238E27FC236}">
                <a16:creationId xmlns:a16="http://schemas.microsoft.com/office/drawing/2014/main" id="{04E9EFE7-AC66-4EB6-A3F6-5DDA8FB28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038" y="417513"/>
            <a:ext cx="11083925" cy="687387"/>
          </a:xfrm>
        </p:spPr>
        <p:txBody>
          <a:bodyPr tIns="50775" bIns="50775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Trebuchet MS" panose="020B0603020202020204" pitchFamily="34" charset="0"/>
              <a:buNone/>
            </a:pPr>
            <a:r>
              <a:rPr lang="en-US" altLang="en-US" b="1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NVIDIA/DLI TEACHING KITS</a:t>
            </a:r>
            <a:endParaRPr lang="en-US" altLang="en-US" sz="1600" b="1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7653" name="Google Shape;156;p24">
            <a:extLst>
              <a:ext uri="{FF2B5EF4-FFF2-40B4-BE49-F238E27FC236}">
                <a16:creationId xmlns:a16="http://schemas.microsoft.com/office/drawing/2014/main" id="{D68DAEC1-F1BF-4AE4-A7AF-FC57475565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9075" y="1558925"/>
            <a:ext cx="7143750" cy="4132263"/>
          </a:xfrm>
        </p:spPr>
        <p:txBody>
          <a:bodyPr lIns="101575" tIns="50775" rIns="101575" bIns="50775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B3B3B3"/>
              </a:buClr>
              <a:buSzPts val="400"/>
              <a:buFont typeface="Trebuchet MS" panose="020B0603020202020204" pitchFamily="34" charset="0"/>
              <a:buNone/>
            </a:pPr>
            <a: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Downloadable, semester-long university curriculum course material for verified university faculty and TAs:</a:t>
            </a:r>
            <a:b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</a:t>
            </a: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Lecture slides</a:t>
            </a:r>
            <a:b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Lecture videos</a:t>
            </a:r>
            <a:b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Hands-on labs/solutions</a:t>
            </a:r>
            <a:b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Larger coding projects/solutions</a:t>
            </a:r>
            <a:b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Quiz/exam questions/solutions</a:t>
            </a:r>
            <a:b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Text and e-books</a:t>
            </a:r>
          </a:p>
          <a:p>
            <a:pPr eaLnBrk="1" hangingPunct="1">
              <a:lnSpc>
                <a:spcPct val="90000"/>
              </a:lnSpc>
              <a:buClr>
                <a:srgbClr val="B3B3B3"/>
              </a:buClr>
              <a:buSzPts val="400"/>
              <a:buFont typeface="Trebuchet MS" panose="020B0603020202020204" pitchFamily="34" charset="0"/>
              <a:buNone/>
            </a:pP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</a:t>
            </a:r>
            <a:r>
              <a:rPr lang="en-US" altLang="en-US" sz="1500" b="1">
                <a:solidFill>
                  <a:srgbClr val="76B9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DLI online content credit</a:t>
            </a:r>
          </a:p>
          <a:p>
            <a:pPr eaLnBrk="1" hangingPunct="1">
              <a:lnSpc>
                <a:spcPct val="90000"/>
              </a:lnSpc>
              <a:buClr>
                <a:srgbClr val="B3B3B3"/>
              </a:buClr>
              <a:buSzPts val="400"/>
              <a:buFont typeface="Trebuchet MS" panose="020B0603020202020204" pitchFamily="34" charset="0"/>
              <a:buNone/>
            </a:pPr>
            <a:r>
              <a:rPr lang="en-US" altLang="en-US" sz="1500" b="1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</a:t>
            </a: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Syllabus </a:t>
            </a:r>
            <a:r>
              <a:rPr lang="en-US" altLang="en-US" sz="1500" b="1">
                <a:solidFill>
                  <a:srgbClr val="76B9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(with DLI online content interleaved)</a:t>
            </a:r>
          </a:p>
          <a:p>
            <a:pPr eaLnBrk="1" hangingPunct="1">
              <a:lnSpc>
                <a:spcPct val="90000"/>
              </a:lnSpc>
              <a:spcBef>
                <a:spcPts val="2000"/>
              </a:spcBef>
              <a:buClr>
                <a:srgbClr val="B3B3B3"/>
              </a:buClr>
              <a:buSzPts val="400"/>
              <a:buFont typeface="Trebuchet MS" panose="020B0603020202020204" pitchFamily="34" charset="0"/>
              <a:buNone/>
            </a:pPr>
            <a: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Different kits for different courses</a:t>
            </a:r>
            <a:b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</a:t>
            </a:r>
            <a:r>
              <a:rPr lang="en-US" altLang="en-US" sz="1500" b="1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Machine/Deep Learning</a:t>
            </a: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 (NYU/Yann LeCun partnership)</a:t>
            </a:r>
            <a:b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7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</a:t>
            </a:r>
            <a:r>
              <a:rPr lang="en-US" altLang="en-US" sz="1500" b="1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Accelerated/Parallel Computing</a:t>
            </a: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 (UIUC/Wen-Mei Hwu partnership)</a:t>
            </a:r>
            <a:br>
              <a:rPr lang="en-US" altLang="en-US" sz="1500" i="1">
                <a:solidFill>
                  <a:srgbClr val="76B9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500" i="1">
                <a:solidFill>
                  <a:srgbClr val="76B9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</a:t>
            </a:r>
            <a:r>
              <a:rPr lang="en-US" altLang="en-US" sz="1500" b="1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Robotics</a:t>
            </a:r>
            <a:r>
              <a:rPr lang="en-US" altLang="en-US" sz="1500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 (CalPoly partnership)</a:t>
            </a:r>
            <a:br>
              <a:rPr lang="en-US" altLang="en-US" sz="1500" b="1" i="1">
                <a:solidFill>
                  <a:srgbClr val="76B9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altLang="en-US" sz="1500" b="1" i="1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	</a:t>
            </a:r>
            <a:endParaRPr lang="en-US" altLang="en-US" sz="1500">
              <a:latin typeface="Trebuchet MS" panose="020B0603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marL="635000" lvl="1" eaLnBrk="1" hangingPunct="1">
              <a:lnSpc>
                <a:spcPct val="90000"/>
              </a:lnSpc>
              <a:spcBef>
                <a:spcPts val="2000"/>
              </a:spcBef>
              <a:buClr>
                <a:srgbClr val="B3B3B3"/>
              </a:buClr>
              <a:buSzPts val="600"/>
              <a:buFont typeface="Trebuchet MS" panose="020B0603020202020204" pitchFamily="34" charset="0"/>
              <a:buNone/>
            </a:pPr>
            <a:r>
              <a:rPr lang="en-US" altLang="en-US" sz="2800" b="1" u="sng">
                <a:solidFill>
                  <a:schemeClr val="hlink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  <a:hlinkClick r:id="rId5"/>
              </a:rPr>
              <a:t>developer.nvidia.com/</a:t>
            </a:r>
            <a:r>
              <a:rPr lang="en-US" altLang="en-US" sz="2800" b="1" u="sng">
                <a:solidFill>
                  <a:schemeClr val="hlink"/>
                </a:solidFill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teaching-kits</a:t>
            </a:r>
            <a:r>
              <a:rPr lang="en-US" altLang="en-US" sz="2800" b="1">
                <a:latin typeface="Trebuchet MS" panose="020B0603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 </a:t>
            </a:r>
            <a:endParaRPr lang="en-US" altLang="en-US" sz="1800">
              <a:latin typeface="Trebuchet MS" panose="020B0603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marL="1206500" lvl="2" indent="-12700" eaLnBrk="1" hangingPunct="1">
              <a:lnSpc>
                <a:spcPct val="90000"/>
              </a:lnSpc>
              <a:spcBef>
                <a:spcPts val="2000"/>
              </a:spcBef>
              <a:buClr>
                <a:srgbClr val="B3B3B3"/>
              </a:buClr>
              <a:buSzPts val="300"/>
              <a:buFont typeface="Trebuchet MS" panose="020B0603020202020204" pitchFamily="34" charset="0"/>
              <a:buNone/>
            </a:pPr>
            <a:endParaRPr lang="en-US" altLang="en-US" sz="1300">
              <a:latin typeface="Trebuchet MS" panose="020B0603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marL="1206500" lvl="2" indent="-12700" eaLnBrk="1" hangingPunct="1">
              <a:lnSpc>
                <a:spcPct val="90000"/>
              </a:lnSpc>
              <a:spcBef>
                <a:spcPts val="2000"/>
              </a:spcBef>
              <a:buClr>
                <a:srgbClr val="B3B3B3"/>
              </a:buClr>
              <a:buSzPts val="400"/>
              <a:buFont typeface="Trebuchet MS" panose="020B0603020202020204" pitchFamily="34" charset="0"/>
              <a:buNone/>
            </a:pPr>
            <a:endParaRPr lang="en-US" altLang="en-US" sz="1800">
              <a:latin typeface="Trebuchet MS" panose="020B0603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marL="1206500" lvl="2" indent="-12700" eaLnBrk="1" hangingPunct="1">
              <a:lnSpc>
                <a:spcPct val="90000"/>
              </a:lnSpc>
              <a:spcBef>
                <a:spcPts val="2000"/>
              </a:spcBef>
              <a:buClr>
                <a:srgbClr val="B3B3B3"/>
              </a:buClr>
              <a:buSzPts val="400"/>
              <a:buFont typeface="Trebuchet MS" panose="020B0603020202020204" pitchFamily="34" charset="0"/>
              <a:buNone/>
            </a:pPr>
            <a:endParaRPr lang="en-US" altLang="en-US" sz="1800">
              <a:latin typeface="Trebuchet MS" panose="020B0603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2000"/>
              </a:spcBef>
              <a:buClr>
                <a:srgbClr val="B3B3B3"/>
              </a:buClr>
              <a:buSzPts val="600"/>
              <a:buFont typeface="Trebuchet MS" panose="020B0603020202020204" pitchFamily="34" charset="0"/>
              <a:buNone/>
            </a:pPr>
            <a:endParaRPr lang="en-US" altLang="en-US" sz="2200">
              <a:latin typeface="Trebuchet MS" panose="020B0603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27654" name="Google Shape;157;p24">
            <a:extLst>
              <a:ext uri="{FF2B5EF4-FFF2-40B4-BE49-F238E27FC236}">
                <a16:creationId xmlns:a16="http://schemas.microsoft.com/office/drawing/2014/main" id="{C062638B-FCC1-46E9-A63D-09E450265EA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13" y="2928938"/>
            <a:ext cx="16827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Google Shape;158;p24">
            <a:extLst>
              <a:ext uri="{FF2B5EF4-FFF2-40B4-BE49-F238E27FC236}">
                <a16:creationId xmlns:a16="http://schemas.microsoft.com/office/drawing/2014/main" id="{1AC0957F-6B2E-40DE-BD21-E512BFDC72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1134"/>
          <a:stretch>
            <a:fillRect/>
          </a:stretch>
        </p:blipFill>
        <p:spPr bwMode="auto">
          <a:xfrm>
            <a:off x="8843963" y="4175125"/>
            <a:ext cx="26987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Google Shape;159;p24">
            <a:extLst>
              <a:ext uri="{FF2B5EF4-FFF2-40B4-BE49-F238E27FC236}">
                <a16:creationId xmlns:a16="http://schemas.microsoft.com/office/drawing/2014/main" id="{7093B604-E183-4442-8073-02ACBF23D6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3011488"/>
            <a:ext cx="17081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Google Shape;160;p24">
            <a:extLst>
              <a:ext uri="{FF2B5EF4-FFF2-40B4-BE49-F238E27FC236}">
                <a16:creationId xmlns:a16="http://schemas.microsoft.com/office/drawing/2014/main" id="{70CD4567-DF45-481E-8EDA-5B647D7AE2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4702175"/>
            <a:ext cx="12700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Google Shape;161;p24">
            <a:extLst>
              <a:ext uri="{FF2B5EF4-FFF2-40B4-BE49-F238E27FC236}">
                <a16:creationId xmlns:a16="http://schemas.microsoft.com/office/drawing/2014/main" id="{589027E7-254B-48E5-BADB-2C155CFE2F8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38" y="3844925"/>
            <a:ext cx="17399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Google Shape;162;p24">
            <a:extLst>
              <a:ext uri="{FF2B5EF4-FFF2-40B4-BE49-F238E27FC236}">
                <a16:creationId xmlns:a16="http://schemas.microsoft.com/office/drawing/2014/main" id="{7171D267-CBA6-436D-A160-A89A9D79648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738" y="4070350"/>
            <a:ext cx="1885950" cy="1414463"/>
          </a:xfrm>
          <a:prstGeom prst="rect">
            <a:avLst/>
          </a:prstGeom>
          <a:noFill/>
          <a:ln w="9525">
            <a:solidFill>
              <a:srgbClr val="7F7F7F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Google Shape;163;p24">
            <a:extLst>
              <a:ext uri="{FF2B5EF4-FFF2-40B4-BE49-F238E27FC236}">
                <a16:creationId xmlns:a16="http://schemas.microsoft.com/office/drawing/2014/main" id="{70619D64-561A-4AAD-B49E-300B470358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163" y="1054100"/>
            <a:ext cx="1930400" cy="1455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Google Shape;164;p24">
            <a:extLst>
              <a:ext uri="{FF2B5EF4-FFF2-40B4-BE49-F238E27FC236}">
                <a16:creationId xmlns:a16="http://schemas.microsoft.com/office/drawing/2014/main" id="{32E5B395-E794-429E-9824-8554600B49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1549400"/>
            <a:ext cx="26543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CD33-1D58-43AC-8EBF-97D720D6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11083925" cy="657225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n-lt"/>
                <a:cs typeface="Aharoni" pitchFamily="2" charset="-79"/>
              </a:rPr>
              <a:t>NVIDIA  Deep Learning AI  Recourses  </a:t>
            </a:r>
          </a:p>
        </p:txBody>
      </p:sp>
      <p:sp>
        <p:nvSpPr>
          <p:cNvPr id="28675" name="Rectangle 5">
            <a:extLst>
              <a:ext uri="{FF2B5EF4-FFF2-40B4-BE49-F238E27FC236}">
                <a16:creationId xmlns:a16="http://schemas.microsoft.com/office/drawing/2014/main" id="{09BA4CEF-E5ED-4D5C-957A-FEEAAEA81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362200"/>
            <a:ext cx="609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2"/>
              </a:rPr>
              <a:t>https://www.nvidia.com/en-us/autonomous-machines/robotics/</a:t>
            </a:r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28676" name="Rectangle 6">
            <a:extLst>
              <a:ext uri="{FF2B5EF4-FFF2-40B4-BE49-F238E27FC236}">
                <a16:creationId xmlns:a16="http://schemas.microsoft.com/office/drawing/2014/main" id="{EBAEBDA8-5253-4D3A-A16D-913AA8463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9200"/>
            <a:ext cx="609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hlinkClick r:id="rId3"/>
            </a:endParaRPr>
          </a:p>
          <a:p>
            <a:pPr eaLnBrk="1" hangingPunct="1"/>
            <a:endParaRPr lang="en-US" altLang="en-US">
              <a:hlinkClick r:id="rId3"/>
            </a:endParaRPr>
          </a:p>
          <a:p>
            <a:pPr eaLnBrk="1" hangingPunct="1"/>
            <a:r>
              <a:rPr lang="en-US" altLang="en-US" b="1"/>
              <a:t>Jetson Community Projects</a:t>
            </a:r>
          </a:p>
          <a:p>
            <a:pPr eaLnBrk="1" hangingPunct="1"/>
            <a:r>
              <a:rPr lang="en-US" altLang="en-US">
                <a:hlinkClick r:id="rId3"/>
              </a:rPr>
              <a:t>https://developer.nvidia.com/embedded/community/jetson-projects</a:t>
            </a:r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0AAAD7-018D-4AF2-B1F2-646AAAEF0291}"/>
              </a:ext>
            </a:extLst>
          </p:cNvPr>
          <p:cNvSpPr/>
          <p:nvPr/>
        </p:nvSpPr>
        <p:spPr>
          <a:xfrm>
            <a:off x="609600" y="3505200"/>
            <a:ext cx="9005888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hlinkClick r:id="rId4"/>
            </a:endParaRPr>
          </a:p>
          <a:p>
            <a:pPr>
              <a:defRPr/>
            </a:pPr>
            <a:r>
              <a:rPr lang="en-US" b="1" cap="all" dirty="0"/>
              <a:t>ONLINE TRAINING WITH DLI</a:t>
            </a:r>
            <a:endParaRPr lang="en-US" b="1" dirty="0"/>
          </a:p>
          <a:p>
            <a:pPr>
              <a:defRPr/>
            </a:pPr>
            <a:r>
              <a:rPr lang="en-US" dirty="0">
                <a:hlinkClick r:id="rId4"/>
              </a:rPr>
              <a:t>https://www.nvidia.com/en-us/deep-learning-ai/education/</a:t>
            </a:r>
            <a:endParaRPr lang="en-US" dirty="0"/>
          </a:p>
        </p:txBody>
      </p:sp>
      <p:sp>
        <p:nvSpPr>
          <p:cNvPr id="28678" name="Rectangle 10">
            <a:extLst>
              <a:ext uri="{FF2B5EF4-FFF2-40B4-BE49-F238E27FC236}">
                <a16:creationId xmlns:a16="http://schemas.microsoft.com/office/drawing/2014/main" id="{C577C2BC-17AE-4F6B-B14F-9963CBF22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6096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Free online Workshops :</a:t>
            </a:r>
          </a:p>
          <a:p>
            <a:pPr eaLnBrk="1" hangingPunct="1"/>
            <a:br>
              <a:rPr lang="en-US" altLang="en-US"/>
            </a:br>
            <a:r>
              <a:rPr lang="en-US" altLang="en-US"/>
              <a:t>Fundamentals of Deep Learning for Computer Vision</a:t>
            </a:r>
          </a:p>
          <a:p>
            <a:pPr eaLnBrk="1" hangingPunct="1"/>
            <a:r>
              <a:rPr lang="en-US" altLang="en-US"/>
              <a:t>Fundamentals of Multiple Data Types (MDT)</a:t>
            </a:r>
          </a:p>
          <a:p>
            <a:pPr eaLnBrk="1" hangingPunct="1"/>
            <a:r>
              <a:rPr lang="en-US" altLang="en-US"/>
              <a:t>Natural Language Processing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Mariofanna Milanova</a:t>
            </a:r>
          </a:p>
          <a:p>
            <a:pPr eaLnBrk="1" hangingPunct="1"/>
            <a:r>
              <a:rPr lang="en-US" altLang="en-US" b="1"/>
              <a:t>E-mail : mgmilanova@ualr.edu 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/>
          </a:p>
        </p:txBody>
      </p:sp>
      <p:pic>
        <p:nvPicPr>
          <p:cNvPr id="28679" name="image4.png" descr="C:\Users\trikula\AppData\Local\Microsoft\Windows\INetCache\Content.Word\16_DeepLearningInstitute_Logo_R11-RGB.PNG">
            <a:extLst>
              <a:ext uri="{FF2B5EF4-FFF2-40B4-BE49-F238E27FC236}">
                <a16:creationId xmlns:a16="http://schemas.microsoft.com/office/drawing/2014/main" id="{F4D4D02D-DA8F-4D36-A65C-5EEBF666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97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3">
            <a:extLst>
              <a:ext uri="{FF2B5EF4-FFF2-40B4-BE49-F238E27FC236}">
                <a16:creationId xmlns:a16="http://schemas.microsoft.com/office/drawing/2014/main" id="{1F321106-5D0D-404F-89D2-0108C9EA2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0"/>
            <a:ext cx="66182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222222"/>
                </a:solidFill>
              </a:rPr>
              <a:t>AWS Educate Platform, </a:t>
            </a:r>
            <a:r>
              <a:rPr lang="en-US" altLang="en-US" b="1">
                <a:solidFill>
                  <a:srgbClr val="1155CC"/>
                </a:solidFill>
                <a:hlinkClick r:id="rId6"/>
              </a:rPr>
              <a:t>https://www.youtube.com/watch?v=OxQUo3kwTEA</a:t>
            </a:r>
            <a:r>
              <a:rPr lang="en-US" altLang="en-US"/>
              <a:t> </a:t>
            </a:r>
          </a:p>
        </p:txBody>
      </p:sp>
      <p:pic>
        <p:nvPicPr>
          <p:cNvPr id="28681" name="Picture 6" descr="Picture6.png">
            <a:extLst>
              <a:ext uri="{FF2B5EF4-FFF2-40B4-BE49-F238E27FC236}">
                <a16:creationId xmlns:a16="http://schemas.microsoft.com/office/drawing/2014/main" id="{F1D4FAC9-BB3A-4407-A239-A67461441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38200"/>
            <a:ext cx="4876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3" descr="C:\Larry\paper\Figure_normal_abnormal_LEGS.png">
            <a:extLst>
              <a:ext uri="{FF2B5EF4-FFF2-40B4-BE49-F238E27FC236}">
                <a16:creationId xmlns:a16="http://schemas.microsoft.com/office/drawing/2014/main" id="{A18BDE90-B8A7-4F2C-846B-1313E0802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0400"/>
            <a:ext cx="50006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FAC1-BAAE-40CB-8454-9256B93F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51958"/>
            <a:ext cx="10364451" cy="1596177"/>
          </a:xfrm>
        </p:spPr>
        <p:txBody>
          <a:bodyPr/>
          <a:lstStyle/>
          <a:p>
            <a:r>
              <a:rPr lang="en-US" dirty="0" err="1"/>
              <a:t>MohaMMed</a:t>
            </a:r>
            <a:r>
              <a:rPr lang="en-US" dirty="0"/>
              <a:t> Tanash</a:t>
            </a:r>
            <a:br>
              <a:rPr lang="en-US" dirty="0"/>
            </a:br>
            <a:r>
              <a:rPr lang="en-US" dirty="0"/>
              <a:t>Kansas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03823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</a:t>
            </a:r>
            <a:r>
              <a:rPr lang="en-US" altLang="ko-KR" dirty="0">
                <a:solidFill>
                  <a:srgbClr val="7030A0"/>
                </a:solidFill>
              </a:rPr>
              <a:t>Who am </a:t>
            </a:r>
            <a:r>
              <a:rPr lang="en-US" altLang="ko-KR" dirty="0">
                <a:solidFill>
                  <a:schemeClr val="tx1"/>
                </a:solidFill>
              </a:rPr>
              <a:t>I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06BDC5-1BB2-4EE9-8F37-BBEF9225A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643" y="2958415"/>
            <a:ext cx="254751" cy="3462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630BC1-5A11-4866-85E8-478EED3D9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6221700"/>
            <a:ext cx="2592288" cy="6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kansas state university">
            <a:extLst>
              <a:ext uri="{FF2B5EF4-FFF2-40B4-BE49-F238E27FC236}">
                <a16:creationId xmlns:a16="http://schemas.microsoft.com/office/drawing/2014/main" id="{DDE5E0BB-6CDE-4686-A879-9D5E6E54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282" y="3492435"/>
            <a:ext cx="914669" cy="9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msu">
            <a:extLst>
              <a:ext uri="{FF2B5EF4-FFF2-40B4-BE49-F238E27FC236}">
                <a16:creationId xmlns:a16="http://schemas.microsoft.com/office/drawing/2014/main" id="{0CFDAA42-FFD9-4378-967E-3BE8CE56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4516599"/>
            <a:ext cx="1206825" cy="9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niversiti Utara Malaysia">
            <a:extLst>
              <a:ext uri="{FF2B5EF4-FFF2-40B4-BE49-F238E27FC236}">
                <a16:creationId xmlns:a16="http://schemas.microsoft.com/office/drawing/2014/main" id="{D38F43DC-DF42-446E-B492-90A9A612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516" y="1887533"/>
            <a:ext cx="918923" cy="10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B44613-167E-4738-A02B-213F7E6F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361" y="5526840"/>
            <a:ext cx="1029659" cy="1057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D7917-AE8E-894D-93F3-F2A2F7C04EE5}"/>
              </a:ext>
            </a:extLst>
          </p:cNvPr>
          <p:cNvSpPr txBox="1"/>
          <p:nvPr/>
        </p:nvSpPr>
        <p:spPr>
          <a:xfrm>
            <a:off x="770851" y="1256239"/>
            <a:ext cx="9697077" cy="493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ko-KR" sz="2133" dirty="0"/>
              <a:t>BSC in Computer Science (2005), MSC in Information Technology (2008), MSC in Computer Science (2014).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altLang="ko-KR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ko-KR" sz="2133" dirty="0"/>
              <a:t>Ph.D. candidate at Kansas State University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altLang="ko-KR" sz="2133" dirty="0"/>
              <a:t>Research Area: High Performance Computing (Improving the Performance of the </a:t>
            </a:r>
            <a:r>
              <a:rPr lang="en-US" altLang="ko-KR" sz="2133" dirty="0" err="1"/>
              <a:t>Slurm</a:t>
            </a:r>
            <a:r>
              <a:rPr lang="en-US" altLang="ko-KR" sz="2133" dirty="0"/>
              <a:t> Workload Manager)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altLang="ko-KR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ko-KR" sz="2133" dirty="0"/>
              <a:t>Instructor (2008 – 2012), TA &amp; RA (2014 – Current)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altLang="ko-KR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ko-KR" sz="2133" dirty="0"/>
              <a:t>A Cyberinfrastructure team member at New Mexico State University (Jan 2017 – Jan 2019)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altLang="ko-KR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ko-KR" sz="2133" dirty="0"/>
              <a:t>XSEDE Student Campus Champion (2017 – Current)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ko-KR" sz="1867" dirty="0"/>
              <a:t>XSEDE Fellow (2018 – 2019)</a:t>
            </a:r>
            <a:endParaRPr lang="en-US" sz="1867" dirty="0"/>
          </a:p>
          <a:p>
            <a:endParaRPr lang="ko-KR" altLang="en-US" sz="1867" dirty="0"/>
          </a:p>
        </p:txBody>
      </p:sp>
    </p:spTree>
    <p:extLst>
      <p:ext uri="{BB962C8B-B14F-4D97-AF65-F5344CB8AC3E}">
        <p14:creationId xmlns:p14="http://schemas.microsoft.com/office/powerpoint/2010/main" val="251860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FAC1-BAAE-40CB-8454-9256B93F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38034"/>
            <a:ext cx="10364451" cy="1596177"/>
          </a:xfrm>
        </p:spPr>
        <p:txBody>
          <a:bodyPr/>
          <a:lstStyle/>
          <a:p>
            <a:r>
              <a:rPr lang="en-US" dirty="0"/>
              <a:t>Josh Gyllinsky</a:t>
            </a:r>
            <a:br>
              <a:rPr lang="en-US" dirty="0"/>
            </a:br>
            <a:r>
              <a:rPr lang="en-US" dirty="0"/>
              <a:t>UNIVERSITY of Rhode Island</a:t>
            </a:r>
          </a:p>
        </p:txBody>
      </p:sp>
    </p:spTree>
    <p:extLst>
      <p:ext uri="{BB962C8B-B14F-4D97-AF65-F5344CB8AC3E}">
        <p14:creationId xmlns:p14="http://schemas.microsoft.com/office/powerpoint/2010/main" val="498487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FAC1-BAAE-40CB-8454-9256B93F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98375"/>
            <a:ext cx="10364451" cy="1596177"/>
          </a:xfrm>
        </p:spPr>
        <p:txBody>
          <a:bodyPr/>
          <a:lstStyle/>
          <a:p>
            <a:r>
              <a:rPr lang="en-US" dirty="0"/>
              <a:t>Dave Chin</a:t>
            </a:r>
            <a:br>
              <a:rPr lang="en-US" dirty="0"/>
            </a:br>
            <a:r>
              <a:rPr lang="en-US" dirty="0"/>
              <a:t>Drexel University</a:t>
            </a:r>
          </a:p>
        </p:txBody>
      </p:sp>
    </p:spTree>
    <p:extLst>
      <p:ext uri="{BB962C8B-B14F-4D97-AF65-F5344CB8AC3E}">
        <p14:creationId xmlns:p14="http://schemas.microsoft.com/office/powerpoint/2010/main" val="426518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CA90-2B4C-45F4-B940-2B56B83A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Vermont </a:t>
            </a:r>
            <a:r>
              <a:rPr lang="en-US" dirty="0" err="1"/>
              <a:t>EpSCOR</a:t>
            </a:r>
            <a:r>
              <a:rPr lang="en-US" dirty="0"/>
              <a:t> BREE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9177-B2B5-4AAC-9F8E-FD10EE8EE8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EPSCOR: Established Program for Stimulating Competitive RESEARCH</a:t>
            </a:r>
          </a:p>
          <a:p>
            <a:r>
              <a:rPr lang="en-US" b="1" dirty="0"/>
              <a:t>BREE</a:t>
            </a:r>
            <a:r>
              <a:rPr lang="en-US" dirty="0"/>
              <a:t>: BASIN Resilience to Extreme Events</a:t>
            </a:r>
          </a:p>
          <a:p>
            <a:pPr lvl="1"/>
            <a:r>
              <a:rPr lang="en-US" dirty="0"/>
              <a:t>5 year Grant (entering 5</a:t>
            </a:r>
            <a:r>
              <a:rPr lang="en-US" baseline="30000" dirty="0"/>
              <a:t>th</a:t>
            </a:r>
            <a:r>
              <a:rPr lang="en-US" dirty="0"/>
              <a:t> Year)</a:t>
            </a:r>
          </a:p>
          <a:p>
            <a:pPr lvl="1"/>
            <a:r>
              <a:rPr lang="en-US" dirty="0"/>
              <a:t>Investigating effects of climate change, weather, and </a:t>
            </a:r>
            <a:r>
              <a:rPr lang="en-US" dirty="0" err="1"/>
              <a:t>landuse</a:t>
            </a:r>
            <a:r>
              <a:rPr lang="en-US" dirty="0"/>
              <a:t> changes on the strength and frequency of Toxic Algae Blooms in Lake Champlain</a:t>
            </a:r>
          </a:p>
          <a:p>
            <a:pPr lvl="1"/>
            <a:r>
              <a:rPr lang="en-US" dirty="0"/>
              <a:t>Science leads, Postdocs, and graduate students model government networking, Economic forecasts, </a:t>
            </a:r>
            <a:r>
              <a:rPr lang="en-US" dirty="0" err="1"/>
              <a:t>landuse</a:t>
            </a:r>
            <a:r>
              <a:rPr lang="en-US" dirty="0"/>
              <a:t> best practices, climate predictions, Weather cycles, hydrology, and lake dynamics</a:t>
            </a:r>
          </a:p>
          <a:p>
            <a:pPr lvl="1"/>
            <a:r>
              <a:rPr lang="en-US" dirty="0"/>
              <a:t>Watershed instrumentation and national databases provide historical data for use in calibration </a:t>
            </a:r>
          </a:p>
          <a:p>
            <a:pPr lvl="1"/>
            <a:r>
              <a:rPr lang="en-US" dirty="0"/>
              <a:t>All models combined into an IAM (Integrated assessment model) to explore the scenarios dataspace</a:t>
            </a:r>
          </a:p>
          <a:p>
            <a:pPr lvl="1"/>
            <a:r>
              <a:rPr lang="en-US" dirty="0"/>
              <a:t>IAM run on a combination of local resources and the Cheyenne petaflop HPC Complex</a:t>
            </a:r>
          </a:p>
          <a:p>
            <a:pPr lvl="1"/>
            <a:r>
              <a:rPr lang="en-US" dirty="0"/>
              <a:t>Over 50 people involved in research, support, and administration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/>
              <a:t>Grant: NSF OIA 1556770</a:t>
            </a:r>
          </a:p>
          <a:p>
            <a:pPr lvl="1"/>
            <a:endParaRPr lang="en-US" dirty="0"/>
          </a:p>
        </p:txBody>
      </p:sp>
      <p:pic>
        <p:nvPicPr>
          <p:cNvPr id="7" name="Picture 6" descr="A picture containing plate&#10;&#10;Description automatically generated">
            <a:extLst>
              <a:ext uri="{FF2B5EF4-FFF2-40B4-BE49-F238E27FC236}">
                <a16:creationId xmlns:a16="http://schemas.microsoft.com/office/drawing/2014/main" id="{6B75015A-AD21-43DC-8900-510D0627C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467" y="1963052"/>
            <a:ext cx="3308619" cy="12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42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7F122-0689-44CF-ABF3-1DCE560B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Bree Computational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3389C-8850-4DF4-BF94-06A4CB53C0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Modeled in Diverse languages and environments</a:t>
            </a:r>
          </a:p>
          <a:p>
            <a:pPr lvl="1"/>
            <a:r>
              <a:rPr lang="en-US" dirty="0"/>
              <a:t>Java, C++, R, Python, </a:t>
            </a:r>
            <a:r>
              <a:rPr lang="en-US" dirty="0" err="1"/>
              <a:t>fortran</a:t>
            </a:r>
            <a:endParaRPr lang="en-US" dirty="0"/>
          </a:p>
          <a:p>
            <a:pPr lvl="1"/>
            <a:r>
              <a:rPr lang="en-US" dirty="0"/>
              <a:t>ANYLOGIC, Mason, FLAME, </a:t>
            </a:r>
          </a:p>
          <a:p>
            <a:pPr lvl="1"/>
            <a:r>
              <a:rPr lang="en-US" dirty="0"/>
              <a:t>RHESSYS, SWAT, RCA/EFDC, AEM3D, WRF</a:t>
            </a:r>
          </a:p>
          <a:p>
            <a:r>
              <a:rPr lang="en-US" dirty="0"/>
              <a:t>Local development resources</a:t>
            </a:r>
          </a:p>
          <a:p>
            <a:pPr lvl="1"/>
            <a:r>
              <a:rPr lang="en-US" dirty="0"/>
              <a:t>Linux </a:t>
            </a:r>
            <a:r>
              <a:rPr lang="en-US" dirty="0" err="1"/>
              <a:t>Redhat</a:t>
            </a:r>
            <a:r>
              <a:rPr lang="en-US" dirty="0"/>
              <a:t> workstation</a:t>
            </a:r>
          </a:p>
          <a:p>
            <a:pPr lvl="1"/>
            <a:r>
              <a:rPr lang="en-US" dirty="0"/>
              <a:t>Nvidia DGX-1 for </a:t>
            </a:r>
            <a:r>
              <a:rPr lang="en-US" dirty="0" err="1"/>
              <a:t>gpu</a:t>
            </a:r>
            <a:r>
              <a:rPr lang="en-US" dirty="0"/>
              <a:t> acceleration</a:t>
            </a:r>
          </a:p>
          <a:p>
            <a:pPr lvl="1"/>
            <a:r>
              <a:rPr lang="en-US" dirty="0"/>
              <a:t>Gitlab, </a:t>
            </a:r>
            <a:r>
              <a:rPr lang="en-US" dirty="0" err="1"/>
              <a:t>Rstudio</a:t>
            </a:r>
            <a:r>
              <a:rPr lang="en-US" dirty="0"/>
              <a:t>, </a:t>
            </a:r>
            <a:r>
              <a:rPr lang="en-US" dirty="0" err="1"/>
              <a:t>vscode</a:t>
            </a:r>
            <a:r>
              <a:rPr lang="en-US" dirty="0"/>
              <a:t> </a:t>
            </a:r>
          </a:p>
          <a:p>
            <a:r>
              <a:rPr lang="en-US" dirty="0"/>
              <a:t>Workflow executed by Framework, data, and Queue managers</a:t>
            </a:r>
          </a:p>
          <a:p>
            <a:pPr lvl="1"/>
            <a:r>
              <a:rPr lang="en-US" dirty="0"/>
              <a:t>Pegasus, </a:t>
            </a:r>
            <a:r>
              <a:rPr lang="en-US" dirty="0" err="1"/>
              <a:t>globus</a:t>
            </a:r>
            <a:r>
              <a:rPr lang="en-US" dirty="0"/>
              <a:t>, </a:t>
            </a:r>
            <a:r>
              <a:rPr lang="en-US" dirty="0" err="1"/>
              <a:t>htCONDOR</a:t>
            </a:r>
            <a:r>
              <a:rPr lang="en-US" dirty="0"/>
              <a:t>, PBS </a:t>
            </a:r>
          </a:p>
          <a:p>
            <a:r>
              <a:rPr lang="en-US" dirty="0"/>
              <a:t>2 Staff maintain resources, author the workflows, generate data visualizations and run the IAM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DB860C-3D47-4D9C-AFE1-8974C102F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057" y="1775463"/>
            <a:ext cx="5726135" cy="278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21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48B2-81B0-4D50-9A66-653021D1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Bree and Machine/DEEP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B3525-1BB5-4524-B9B8-700BE3D2CE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Machine/deep learning provides powerful tools for modeling complex systems</a:t>
            </a:r>
          </a:p>
          <a:p>
            <a:pPr marL="0" indent="0">
              <a:buNone/>
            </a:pPr>
            <a:r>
              <a:rPr lang="en-US" b="1" dirty="0"/>
              <a:t>Bree</a:t>
            </a:r>
            <a:r>
              <a:rPr lang="en-US" dirty="0"/>
              <a:t> is no exception</a:t>
            </a:r>
          </a:p>
          <a:p>
            <a:r>
              <a:rPr lang="en-US" dirty="0"/>
              <a:t>Self organizing maps for clustering data categories</a:t>
            </a:r>
          </a:p>
          <a:p>
            <a:r>
              <a:rPr lang="en-US" dirty="0"/>
              <a:t>Pattern/image recognition for identifying events</a:t>
            </a:r>
          </a:p>
          <a:p>
            <a:r>
              <a:rPr lang="en-US" dirty="0"/>
              <a:t>Agent based modeling with experiential learning</a:t>
            </a:r>
          </a:p>
          <a:p>
            <a:r>
              <a:rPr lang="en-US" dirty="0"/>
              <a:t>Emulator function development to analyze complex </a:t>
            </a:r>
            <a:r>
              <a:rPr lang="en-US" dirty="0" err="1"/>
              <a:t>iam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3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FAC1-BAAE-40CB-8454-9256B93F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399079"/>
          </a:xfrm>
        </p:spPr>
        <p:txBody>
          <a:bodyPr/>
          <a:lstStyle/>
          <a:p>
            <a:r>
              <a:rPr lang="en-US" dirty="0"/>
              <a:t>Unal "Zak" Sakoglu</a:t>
            </a:r>
            <a:br>
              <a:rPr lang="en-US" dirty="0"/>
            </a:br>
            <a:r>
              <a:rPr lang="en-US" dirty="0"/>
              <a:t>UNIVERSITY OF Houston - Clear lake</a:t>
            </a:r>
          </a:p>
        </p:txBody>
      </p:sp>
    </p:spTree>
    <p:extLst>
      <p:ext uri="{BB962C8B-B14F-4D97-AF65-F5344CB8AC3E}">
        <p14:creationId xmlns:p14="http://schemas.microsoft.com/office/powerpoint/2010/main" val="153875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CC567C-9AB7-4882-99D4-7ED35E96BB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8767" y="119633"/>
            <a:ext cx="6754465" cy="6618733"/>
          </a:xfrm>
        </p:spPr>
      </p:pic>
    </p:spTree>
    <p:extLst>
      <p:ext uri="{BB962C8B-B14F-4D97-AF65-F5344CB8AC3E}">
        <p14:creationId xmlns:p14="http://schemas.microsoft.com/office/powerpoint/2010/main" val="395950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FAC1-BAAE-40CB-8454-9256B93F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134506"/>
          </a:xfrm>
        </p:spPr>
        <p:txBody>
          <a:bodyPr/>
          <a:lstStyle/>
          <a:p>
            <a:r>
              <a:rPr lang="en-US" dirty="0"/>
              <a:t>Mariofanna Milanova, </a:t>
            </a:r>
            <a:br>
              <a:rPr lang="en-US" dirty="0"/>
            </a:br>
            <a:r>
              <a:rPr lang="en-US" dirty="0"/>
              <a:t>UNIVERSITY OF Arkansas - Little Rock</a:t>
            </a:r>
          </a:p>
        </p:txBody>
      </p:sp>
    </p:spTree>
    <p:extLst>
      <p:ext uri="{BB962C8B-B14F-4D97-AF65-F5344CB8AC3E}">
        <p14:creationId xmlns:p14="http://schemas.microsoft.com/office/powerpoint/2010/main" val="7695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14;p16">
            <a:extLst>
              <a:ext uri="{FF2B5EF4-FFF2-40B4-BE49-F238E27FC236}">
                <a16:creationId xmlns:a16="http://schemas.microsoft.com/office/drawing/2014/main" id="{563DB046-7551-4460-8084-06C50C52A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-1447800"/>
            <a:ext cx="11887200" cy="199866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defRPr/>
            </a:pPr>
            <a:br>
              <a:rPr lang="en-US" sz="3600" b="1" dirty="0"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latin typeface="+mn-lt"/>
                <a:cs typeface="Arial" pitchFamily="34" charset="0"/>
              </a:rPr>
              <a:t>Artificial Intelligence (AI), Machine Learning (ML) and Deep Learning ( DL)</a:t>
            </a:r>
          </a:p>
        </p:txBody>
      </p:sp>
      <p:grpSp>
        <p:nvGrpSpPr>
          <p:cNvPr id="21507" name="Group 3">
            <a:extLst>
              <a:ext uri="{FF2B5EF4-FFF2-40B4-BE49-F238E27FC236}">
                <a16:creationId xmlns:a16="http://schemas.microsoft.com/office/drawing/2014/main" id="{06EA3893-A45C-4599-8F44-4F5792D62BD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371600"/>
            <a:ext cx="10769600" cy="5353050"/>
            <a:chOff x="0" y="533400"/>
            <a:chExt cx="8991600" cy="6124478"/>
          </a:xfrm>
        </p:grpSpPr>
        <p:pic>
          <p:nvPicPr>
            <p:cNvPr id="21510" name="Picture 3">
              <a:extLst>
                <a:ext uri="{FF2B5EF4-FFF2-40B4-BE49-F238E27FC236}">
                  <a16:creationId xmlns:a16="http://schemas.microsoft.com/office/drawing/2014/main" id="{39356742-F703-4E18-B34B-D3946FCA4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3400"/>
              <a:ext cx="4343400" cy="355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4">
              <a:extLst>
                <a:ext uri="{FF2B5EF4-FFF2-40B4-BE49-F238E27FC236}">
                  <a16:creationId xmlns:a16="http://schemas.microsoft.com/office/drawing/2014/main" id="{64154763-2D45-4FD5-8498-06FF4CB5D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657600"/>
              <a:ext cx="3581400" cy="3000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6" descr="better-than-us-netflix-review-1.jpg">
              <a:extLst>
                <a:ext uri="{FF2B5EF4-FFF2-40B4-BE49-F238E27FC236}">
                  <a16:creationId xmlns:a16="http://schemas.microsoft.com/office/drawing/2014/main" id="{6330A423-89B3-4758-A438-55F0B5797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886200"/>
              <a:ext cx="4343400" cy="272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7" descr="download.jpg">
              <a:extLst>
                <a:ext uri="{FF2B5EF4-FFF2-40B4-BE49-F238E27FC236}">
                  <a16:creationId xmlns:a16="http://schemas.microsoft.com/office/drawing/2014/main" id="{49B069F2-2944-4B39-A18F-6E13950E7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2133600"/>
              <a:ext cx="19050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8" descr="download (1).jpg">
              <a:extLst>
                <a:ext uri="{FF2B5EF4-FFF2-40B4-BE49-F238E27FC236}">
                  <a16:creationId xmlns:a16="http://schemas.microsoft.com/office/drawing/2014/main" id="{5A54DCA9-E8CC-4372-9F96-2E615F194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914400"/>
              <a:ext cx="24384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8" name="TextBox 9">
            <a:extLst>
              <a:ext uri="{FF2B5EF4-FFF2-40B4-BE49-F238E27FC236}">
                <a16:creationId xmlns:a16="http://schemas.microsoft.com/office/drawing/2014/main" id="{47092A99-F83B-403E-A86D-B8B123711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0" y="1311275"/>
            <a:ext cx="3427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3200" b="1"/>
              <a:t>Possible</a:t>
            </a:r>
            <a:r>
              <a:rPr lang="en-US" altLang="en-US" sz="3200"/>
              <a:t> ?</a:t>
            </a:r>
          </a:p>
        </p:txBody>
      </p:sp>
      <p:sp>
        <p:nvSpPr>
          <p:cNvPr id="21509" name="TextBox 11">
            <a:extLst>
              <a:ext uri="{FF2B5EF4-FFF2-40B4-BE49-F238E27FC236}">
                <a16:creationId xmlns:a16="http://schemas.microsoft.com/office/drawing/2014/main" id="{BEEAEA99-D905-456A-9B21-6DBDD01C3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33400"/>
            <a:ext cx="731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Mariofanna Milanova , University of Arkansas at Little Rock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114;p16">
            <a:extLst>
              <a:ext uri="{FF2B5EF4-FFF2-40B4-BE49-F238E27FC236}">
                <a16:creationId xmlns:a16="http://schemas.microsoft.com/office/drawing/2014/main" id="{65F4BBBA-C4DE-47A0-9AAE-9F9A82D67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8563" y="-123825"/>
            <a:ext cx="10155237" cy="5730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defRPr/>
            </a:pPr>
            <a:r>
              <a:rPr lang="en-US" sz="2400" b="1" dirty="0">
                <a:latin typeface="+mn-lt"/>
                <a:cs typeface="Arial" pitchFamily="34" charset="0"/>
              </a:rPr>
              <a:t>AI/ML/DL (</a:t>
            </a:r>
            <a:r>
              <a:rPr lang="en-US" sz="2400" b="1" dirty="0" err="1">
                <a:latin typeface="+mn-lt"/>
                <a:cs typeface="Arial" pitchFamily="34" charset="0"/>
              </a:rPr>
              <a:t>con’t</a:t>
            </a:r>
            <a:r>
              <a:rPr lang="en-US" sz="2400" b="1" dirty="0">
                <a:latin typeface="+mn-lt"/>
                <a:cs typeface="Arial" pitchFamily="34" charset="0"/>
              </a:rPr>
              <a:t>)</a:t>
            </a:r>
          </a:p>
        </p:txBody>
      </p:sp>
      <p:grpSp>
        <p:nvGrpSpPr>
          <p:cNvPr id="22531" name="Group 3">
            <a:extLst>
              <a:ext uri="{FF2B5EF4-FFF2-40B4-BE49-F238E27FC236}">
                <a16:creationId xmlns:a16="http://schemas.microsoft.com/office/drawing/2014/main" id="{5BE85CDC-D309-4A91-91AE-8B018BCBB48F}"/>
              </a:ext>
            </a:extLst>
          </p:cNvPr>
          <p:cNvGrpSpPr>
            <a:grpSpLocks/>
          </p:cNvGrpSpPr>
          <p:nvPr/>
        </p:nvGrpSpPr>
        <p:grpSpPr bwMode="auto">
          <a:xfrm>
            <a:off x="0" y="381000"/>
            <a:ext cx="11961813" cy="6400800"/>
            <a:chOff x="0" y="0"/>
            <a:chExt cx="9144000" cy="6858000"/>
          </a:xfrm>
        </p:grpSpPr>
        <p:pic>
          <p:nvPicPr>
            <p:cNvPr id="22532" name="Picture 4" descr="the-fourth-industrial-revolution-artificial-intelligence-3-638_slide_2.jpg">
              <a:extLst>
                <a:ext uri="{FF2B5EF4-FFF2-40B4-BE49-F238E27FC236}">
                  <a16:creationId xmlns:a16="http://schemas.microsoft.com/office/drawing/2014/main" id="{6850B324-45F1-4342-8DD4-ABA710B70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672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5" descr="the-fourth-industrial-revolution-artificial-intelligence-4-638_slide_3.jpg">
              <a:extLst>
                <a:ext uri="{FF2B5EF4-FFF2-40B4-BE49-F238E27FC236}">
                  <a16:creationId xmlns:a16="http://schemas.microsoft.com/office/drawing/2014/main" id="{D38166BE-4070-471F-A347-AA7FB9CFE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"/>
              <a:ext cx="47244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6" descr="the-fourth-industrial-revolution-artificial-intelligence-5-638_Slide_4.jpg">
              <a:extLst>
                <a:ext uri="{FF2B5EF4-FFF2-40B4-BE49-F238E27FC236}">
                  <a16:creationId xmlns:a16="http://schemas.microsoft.com/office/drawing/2014/main" id="{83DA6F89-532E-4B4F-8137-16ADBBC4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191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7" descr="the-fourth-industrial-revolution-artificial-intelligence-6-638_Slide_5.jpg">
              <a:extLst>
                <a:ext uri="{FF2B5EF4-FFF2-40B4-BE49-F238E27FC236}">
                  <a16:creationId xmlns:a16="http://schemas.microsoft.com/office/drawing/2014/main" id="{77F0F993-E75B-440F-AC3A-C8EAFB80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581400"/>
              <a:ext cx="47244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2628</TotalTime>
  <Words>1227</Words>
  <Application>Microsoft Office PowerPoint</Application>
  <PresentationFormat>Widescreen</PresentationFormat>
  <Paragraphs>117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Noto Sans Symbols</vt:lpstr>
      <vt:lpstr>Trebuchet MS</vt:lpstr>
      <vt:lpstr>Tw Cen MT</vt:lpstr>
      <vt:lpstr>Wingdings</vt:lpstr>
      <vt:lpstr>Droplet</vt:lpstr>
      <vt:lpstr>vermont EPSCOR BREE</vt:lpstr>
      <vt:lpstr>Vermont EpSCOR BREE PROJECT</vt:lpstr>
      <vt:lpstr>Bree Computational components</vt:lpstr>
      <vt:lpstr>Bree and Machine/DEEP Learning</vt:lpstr>
      <vt:lpstr>Unal "Zak" Sakoglu UNIVERSITY OF Houston - Clear lake</vt:lpstr>
      <vt:lpstr>PowerPoint Presentation</vt:lpstr>
      <vt:lpstr>Mariofanna Milanova,  UNIVERSITY OF Arkansas - Little Rock</vt:lpstr>
      <vt:lpstr> Artificial Intelligence (AI), Machine Learning (ML) and Deep Learning ( DL)</vt:lpstr>
      <vt:lpstr>AI/ML/DL (con’t)</vt:lpstr>
      <vt:lpstr>AI/ML/DL (con’t)</vt:lpstr>
      <vt:lpstr>PowerPoint Presentation</vt:lpstr>
      <vt:lpstr>PowerPoint Presentation</vt:lpstr>
      <vt:lpstr>WHY BECOME A DLI AMBASSADOR?</vt:lpstr>
      <vt:lpstr>NVIDIA/DLI TEACHING KITS</vt:lpstr>
      <vt:lpstr>NVIDIA  Deep Learning AI  Recourses  </vt:lpstr>
      <vt:lpstr>MohaMMed Tanash Kansas State UNIVERSITY</vt:lpstr>
      <vt:lpstr> Who am I</vt:lpstr>
      <vt:lpstr>Josh Gyllinsky UNIVERSITY of Rhode Island</vt:lpstr>
      <vt:lpstr>Dave Chin Drexel University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 as it applies to  Vermont EPSCOR</dc:title>
  <dc:creator>Scott Turnbull</dc:creator>
  <cp:lastModifiedBy>Price, Todd Allen</cp:lastModifiedBy>
  <cp:revision>19</cp:revision>
  <dcterms:created xsi:type="dcterms:W3CDTF">2020-05-28T20:47:43Z</dcterms:created>
  <dcterms:modified xsi:type="dcterms:W3CDTF">2020-05-31T15:18:50Z</dcterms:modified>
</cp:coreProperties>
</file>