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32" r:id="rId3"/>
    <p:sldId id="333" r:id="rId4"/>
    <p:sldId id="334" r:id="rId5"/>
    <p:sldId id="335" r:id="rId6"/>
    <p:sldId id="33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405F8-A030-AB43-90ED-B65CAB3B2E66}" type="datetimeFigureOut">
              <a:rPr lang="en-US" smtClean="0"/>
              <a:t>6/5/20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E013-0FA7-A24A-8941-EB851735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3D14-CBD1-9A4A-95AA-B2164540887A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flipV="1">
            <a:off x="0" y="6165303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/>
              <a:t>Marketing, Communication, Demonstrating Impact/Value</a:t>
            </a:r>
            <a:endParaRPr lang="en-US" sz="4400" dirty="0" smtClean="0"/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Sandra </a:t>
            </a:r>
            <a:r>
              <a:rPr lang="en-US" sz="2800" dirty="0" err="1" smtClean="0">
                <a:solidFill>
                  <a:schemeClr val="bg1"/>
                </a:solidFill>
              </a:rPr>
              <a:t>Gesing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ctr"/>
            <a:r>
              <a:rPr lang="tr-TR" sz="2000" dirty="0" err="1" smtClean="0">
                <a:solidFill>
                  <a:schemeClr val="bg1"/>
                </a:solidFill>
              </a:rPr>
              <a:t>sandra.gesing@nd.edu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Virtual Residency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Intermediate/Advanced Workshop 2020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University of </a:t>
            </a:r>
            <a:r>
              <a:rPr lang="en-US" sz="2400" dirty="0" smtClean="0">
                <a:solidFill>
                  <a:schemeClr val="bg1"/>
                </a:solidFill>
              </a:rPr>
              <a:t>Oklahoma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June </a:t>
            </a:r>
            <a:r>
              <a:rPr lang="en-US" sz="2000" dirty="0" smtClean="0">
                <a:solidFill>
                  <a:schemeClr val="bg1"/>
                </a:solidFill>
              </a:rPr>
              <a:t>5, </a:t>
            </a:r>
            <a:r>
              <a:rPr lang="en-US" sz="2000" dirty="0" smtClean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4" name="Picture 13" descr="crc_logo_white_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62" y="6073090"/>
            <a:ext cx="1763688" cy="681959"/>
          </a:xfrm>
          <a:prstGeom prst="rect">
            <a:avLst/>
          </a:prstGeom>
        </p:spPr>
      </p:pic>
      <p:pic>
        <p:nvPicPr>
          <p:cNvPr id="15" name="Picture 14" descr="ND_mark_white_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6165303"/>
            <a:ext cx="2520280" cy="5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Helvetica Neue Light"/>
                <a:cs typeface="Helvetica Neue Light"/>
              </a:rPr>
              <a:t>E</a:t>
            </a:r>
            <a:r>
              <a:rPr lang="en-US" sz="2400" dirty="0" smtClean="0">
                <a:latin typeface="Helvetica Neue Light"/>
                <a:cs typeface="Helvetica Neue Light"/>
              </a:rPr>
              <a:t>ffort </a:t>
            </a:r>
            <a:r>
              <a:rPr lang="en-US" sz="2400" dirty="0">
                <a:latin typeface="Helvetica Neue Light"/>
                <a:cs typeface="Helvetica Neue Light"/>
              </a:rPr>
              <a:t>with </a:t>
            </a:r>
            <a:r>
              <a:rPr lang="en-US" sz="2400" dirty="0" smtClean="0">
                <a:latin typeface="Helvetica Neue Light"/>
                <a:cs typeface="Helvetica Neue Light"/>
              </a:rPr>
              <a:t>7 </a:t>
            </a:r>
            <a:r>
              <a:rPr lang="en-US" sz="2400" dirty="0">
                <a:latin typeface="Helvetica Neue Light"/>
                <a:cs typeface="Helvetica Neue Light"/>
              </a:rPr>
              <a:t>FTEs centrally </a:t>
            </a:r>
            <a:r>
              <a:rPr lang="en-US" sz="2400" dirty="0" smtClean="0">
                <a:latin typeface="Helvetica Neue Light"/>
                <a:cs typeface="Helvetica Neue Light"/>
              </a:rPr>
              <a:t>funded</a:t>
            </a:r>
          </a:p>
          <a:p>
            <a:r>
              <a:rPr lang="en-US" sz="2400" dirty="0" smtClean="0">
                <a:latin typeface="Helvetica Neue Light" charset="0"/>
                <a:cs typeface="Helvetica Neue Light" charset="0"/>
              </a:rPr>
              <a:t>HTC </a:t>
            </a:r>
            <a:r>
              <a:rPr lang="en-US" sz="2400" dirty="0">
                <a:latin typeface="Helvetica Neue Light" charset="0"/>
                <a:cs typeface="Helvetica Neue Light" charset="0"/>
              </a:rPr>
              <a:t>and HPC Computing and </a:t>
            </a:r>
            <a:r>
              <a:rPr lang="en-US" sz="2400" dirty="0" smtClean="0">
                <a:latin typeface="Helvetica Neue Light" charset="0"/>
                <a:cs typeface="Helvetica Neue Light" charset="0"/>
              </a:rPr>
              <a:t>basic user </a:t>
            </a:r>
            <a:r>
              <a:rPr lang="en-US" sz="2400" dirty="0">
                <a:latin typeface="Helvetica Neue Light" charset="0"/>
                <a:cs typeface="Helvetica Neue Light" charset="0"/>
              </a:rPr>
              <a:t>support</a:t>
            </a:r>
          </a:p>
          <a:p>
            <a:pPr lvl="1"/>
            <a:r>
              <a:rPr lang="en-US" sz="2000" dirty="0">
                <a:latin typeface="Helvetica Neue Light"/>
                <a:cs typeface="Helvetica Neue Light"/>
              </a:rPr>
              <a:t>One centrally funded cluster plus multiple faculty funded clusters in various cabinets on campus </a:t>
            </a:r>
          </a:p>
          <a:p>
            <a:pPr lvl="1"/>
            <a:r>
              <a:rPr lang="en-US" sz="2000" dirty="0" smtClean="0">
                <a:latin typeface="Helvetica Neue Light" charset="0"/>
                <a:cs typeface="Helvetica Neue Light" charset="0"/>
              </a:rPr>
              <a:t>Around 300 active users</a:t>
            </a:r>
          </a:p>
          <a:p>
            <a:pPr lvl="1"/>
            <a:r>
              <a:rPr lang="en-US" sz="2000" dirty="0" smtClean="0">
                <a:latin typeface="Helvetica Neue Light" charset="0"/>
                <a:cs typeface="Helvetica Neue Light" charset="0"/>
              </a:rPr>
              <a:t>80% centrally funded hardware</a:t>
            </a:r>
            <a:endParaRPr lang="en-US" sz="2000" dirty="0">
              <a:latin typeface="Helvetica Neue Light" charset="0"/>
              <a:cs typeface="Helvetica Neue Light" charset="0"/>
            </a:endParaRPr>
          </a:p>
          <a:p>
            <a:r>
              <a:rPr lang="en-US" sz="2400" dirty="0" smtClean="0">
                <a:latin typeface="Helvetica Neue Light"/>
                <a:cs typeface="Helvetica Neue Light"/>
              </a:rPr>
              <a:t>No </a:t>
            </a:r>
            <a:r>
              <a:rPr lang="en-US" sz="2400" dirty="0">
                <a:latin typeface="Helvetica Neue Light"/>
                <a:cs typeface="Helvetica Neue Light"/>
              </a:rPr>
              <a:t>other kinds of research computing services</a:t>
            </a:r>
          </a:p>
          <a:p>
            <a:r>
              <a:rPr lang="en-US" sz="2400" dirty="0">
                <a:latin typeface="Helvetica Neue Light"/>
                <a:cs typeface="Helvetica Neue Light"/>
              </a:rPr>
              <a:t>Underserved social sciences and </a:t>
            </a:r>
            <a:r>
              <a:rPr lang="en-US" sz="2400" dirty="0" smtClean="0">
                <a:latin typeface="Helvetica Neue Light"/>
                <a:cs typeface="Helvetica Neue Light"/>
              </a:rPr>
              <a:t>humanities for their need on science gateways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~1000 faculty, ~12000 students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2</a:t>
            </a:fld>
            <a:endParaRPr lang="en-US"/>
          </a:p>
        </p:txBody>
      </p:sp>
      <p:sp>
        <p:nvSpPr>
          <p:cNvPr id="6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ND CRC in 2006-2008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20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88" y="10174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Take </a:t>
            </a:r>
            <a:r>
              <a:rPr lang="en-US" dirty="0"/>
              <a:t>the risk and hire people first </a:t>
            </a:r>
            <a:endParaRPr lang="en-US" dirty="0" smtClean="0"/>
          </a:p>
          <a:p>
            <a:pPr marL="457200" indent="-457200">
              <a:buFont typeface="Wingdings" charset="0"/>
              <a:buChar char="è"/>
            </a:pPr>
            <a:r>
              <a:rPr lang="en-US" dirty="0" smtClean="0"/>
              <a:t>train </a:t>
            </a:r>
            <a:r>
              <a:rPr lang="en-US" dirty="0"/>
              <a:t>people </a:t>
            </a:r>
            <a:endParaRPr lang="en-US" dirty="0" smtClean="0"/>
          </a:p>
          <a:p>
            <a:pPr marL="457200" indent="-457200">
              <a:buFont typeface="Wingdings" charset="0"/>
              <a:buChar char="è"/>
            </a:pPr>
            <a:r>
              <a:rPr lang="en-US" dirty="0" smtClean="0"/>
              <a:t>generate </a:t>
            </a:r>
            <a:r>
              <a:rPr lang="en-US" dirty="0"/>
              <a:t>/ bring projects </a:t>
            </a:r>
            <a:endParaRPr lang="en-US" dirty="0" smtClean="0"/>
          </a:p>
          <a:p>
            <a:pPr marL="457200" indent="-457200">
              <a:buFont typeface="Wingdings" charset="0"/>
              <a:buChar char="è"/>
            </a:pPr>
            <a:r>
              <a:rPr lang="en-US" dirty="0" smtClean="0"/>
              <a:t>assign </a:t>
            </a:r>
            <a:r>
              <a:rPr lang="en-US" dirty="0"/>
              <a:t>people to projects and focus on getting more projects and more people -&gt; etc...</a:t>
            </a:r>
          </a:p>
          <a:p>
            <a:pPr marL="457200" indent="-457200">
              <a:buFont typeface="Wingdings" charset="0"/>
              <a:buChar char="è"/>
            </a:pPr>
            <a:r>
              <a:rPr lang="en-US" dirty="0" smtClean="0"/>
              <a:t>if </a:t>
            </a:r>
            <a:r>
              <a:rPr lang="en-US" dirty="0"/>
              <a:t>not successful then exit, i.e. quit </a:t>
            </a:r>
            <a:r>
              <a:rPr lang="en-US" dirty="0">
                <a:sym typeface="Wingdings"/>
              </a:rPr>
              <a:t>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Fortunately, we had many projects, mostly science gateway projects of various kinds and difficulty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3</a:t>
            </a:fld>
            <a:endParaRPr lang="en-US"/>
          </a:p>
        </p:txBody>
      </p:sp>
      <p:sp>
        <p:nvSpPr>
          <p:cNvPr id="6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Implementation by CRC Director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19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4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Marketing and </a:t>
            </a:r>
            <a:r>
              <a:rPr lang="en-US" sz="3600" dirty="0" err="1" smtClean="0"/>
              <a:t>Communcation</a:t>
            </a:r>
            <a:r>
              <a:rPr lang="en-US" sz="3600" dirty="0" smtClean="0"/>
              <a:t> 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Inhaltsplatzhalter 7"/>
          <p:cNvSpPr txBox="1">
            <a:spLocks/>
          </p:cNvSpPr>
          <p:nvPr/>
        </p:nvSpPr>
        <p:spPr>
          <a:xfrm>
            <a:off x="155448" y="87950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Inhaltsplatzhalter 7"/>
          <p:cNvSpPr txBox="1">
            <a:spLocks/>
          </p:cNvSpPr>
          <p:nvPr/>
        </p:nvSpPr>
        <p:spPr>
          <a:xfrm>
            <a:off x="0" y="1020411"/>
            <a:ext cx="8728648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Direct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outreach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departments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lang="de-DE" sz="30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3000" dirty="0" err="1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Yearly</a:t>
            </a:r>
            <a:r>
              <a:rPr lang="de-DE" sz="30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3000" dirty="0" err="1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user</a:t>
            </a:r>
            <a:r>
              <a:rPr lang="de-DE" sz="30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3000" dirty="0" err="1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event</a:t>
            </a:r>
            <a:endParaRPr lang="de-DE" sz="3000" dirty="0" smtClean="0">
              <a:solidFill>
                <a:schemeClr val="tx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User </a:t>
            </a:r>
            <a:r>
              <a:rPr lang="de-DE" sz="3000" dirty="0" err="1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awards</a:t>
            </a:r>
            <a:endParaRPr lang="de-DE" sz="3000" dirty="0" smtClean="0">
              <a:solidFill>
                <a:schemeClr val="tx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kumimoji="0" lang="de-DE" sz="30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>
              <a:spcBef>
                <a:spcPct val="20000"/>
              </a:spcBef>
              <a:tabLst>
                <a:tab pos="223838" algn="l"/>
              </a:tabLst>
              <a:defRPr/>
            </a:pPr>
            <a:endParaRPr kumimoji="0" lang="de-DE" sz="30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tabLst>
                <a:tab pos="223838" algn="l"/>
              </a:tabLst>
              <a:defRPr/>
            </a:pPr>
            <a:r>
              <a:rPr lang="de-DE" sz="30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Extension </a:t>
            </a:r>
            <a:r>
              <a:rPr lang="de-DE" sz="3000" dirty="0" err="1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sz="30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3000" dirty="0" err="1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services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lang="de-DE" sz="30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Software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development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profiling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Cyberinfrastructure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science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gateway development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Computational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Scientist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support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Collaborative research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/grant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evelopment</a:t>
            </a:r>
            <a:r>
              <a:rPr lang="de-DE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System administration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/prototype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architectures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2250" algn="l"/>
              </a:tabLst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National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resources (e.g.,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XSEDE, OSG)</a:t>
            </a:r>
            <a:endParaRPr lang="en-US" sz="2600" dirty="0">
              <a:solidFill>
                <a:schemeClr val="tx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23838" algn="l"/>
              </a:tabLst>
              <a:defRPr/>
            </a:pPr>
            <a:endParaRPr lang="en-US" sz="2600" dirty="0" smtClean="0">
              <a:solidFill>
                <a:schemeClr val="tx2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294" y="1185270"/>
            <a:ext cx="3280306" cy="40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643"/>
            <a:ext cx="8232588" cy="56308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elvetica Neue Light" charset="0"/>
                <a:cs typeface="Helvetica Neue Light" charset="0"/>
              </a:rPr>
              <a:t>50 </a:t>
            </a:r>
            <a:r>
              <a:rPr lang="en-US" sz="2400" dirty="0">
                <a:latin typeface="Helvetica Neue Light" charset="0"/>
                <a:cs typeface="Helvetica Neue Light" charset="0"/>
              </a:rPr>
              <a:t>FTEs with 70% of the staff salaries </a:t>
            </a:r>
            <a:r>
              <a:rPr lang="en-US" sz="2400" dirty="0" smtClean="0">
                <a:latin typeface="Helvetica Neue Light" charset="0"/>
                <a:cs typeface="Helvetica Neue Light" charset="0"/>
              </a:rPr>
              <a:t/>
            </a:r>
            <a:br>
              <a:rPr lang="en-US" sz="2400" dirty="0" smtClean="0">
                <a:latin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cs typeface="Helvetica Neue Light" charset="0"/>
              </a:rPr>
              <a:t>supported </a:t>
            </a:r>
            <a:r>
              <a:rPr lang="en-US" sz="2400" dirty="0">
                <a:latin typeface="Helvetica Neue Light" charset="0"/>
                <a:cs typeface="Helvetica Neue Light" charset="0"/>
              </a:rPr>
              <a:t>through grants and services</a:t>
            </a:r>
          </a:p>
          <a:p>
            <a:r>
              <a:rPr lang="en-US" sz="2400" dirty="0">
                <a:latin typeface="Helvetica Neue Light" charset="0"/>
                <a:cs typeface="Helvetica Neue Light" charset="0"/>
              </a:rPr>
              <a:t>HTC and HPC Computing and user </a:t>
            </a:r>
            <a:r>
              <a:rPr lang="en-US" sz="2400" dirty="0" smtClean="0">
                <a:latin typeface="Helvetica Neue Light" charset="0"/>
                <a:cs typeface="Helvetica Neue Light" charset="0"/>
              </a:rPr>
              <a:t/>
            </a:r>
            <a:br>
              <a:rPr lang="en-US" sz="2400" dirty="0" smtClean="0">
                <a:latin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cs typeface="Helvetica Neue Light" charset="0"/>
              </a:rPr>
              <a:t>support</a:t>
            </a:r>
            <a:endParaRPr lang="en-US" sz="2400" dirty="0">
              <a:latin typeface="Helvetica Neue Light" charset="0"/>
              <a:cs typeface="Helvetica Neue Light" charset="0"/>
            </a:endParaRPr>
          </a:p>
          <a:p>
            <a:pPr lvl="1"/>
            <a:r>
              <a:rPr lang="en-US" sz="2000" dirty="0" smtClean="0">
                <a:latin typeface="Helvetica Neue Light" charset="0"/>
                <a:cs typeface="Helvetica Neue Light" charset="0"/>
              </a:rPr>
              <a:t>30,000 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cores</a:t>
            </a:r>
          </a:p>
          <a:p>
            <a:pPr lvl="1"/>
            <a:r>
              <a:rPr lang="en-US" sz="2000" dirty="0" smtClean="0">
                <a:latin typeface="Helvetica Neue Light" charset="0"/>
                <a:cs typeface="Helvetica Neue Light" charset="0"/>
              </a:rPr>
              <a:t>2,200 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active users</a:t>
            </a:r>
          </a:p>
          <a:p>
            <a:pPr lvl="1"/>
            <a:r>
              <a:rPr lang="en-US" sz="2000" dirty="0" smtClean="0">
                <a:latin typeface="Helvetica Neue Light" charset="0"/>
                <a:cs typeface="Helvetica Neue Light" charset="0"/>
              </a:rPr>
              <a:t>12 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HPC engineers and user support staff</a:t>
            </a:r>
          </a:p>
          <a:p>
            <a:pPr lvl="1"/>
            <a:r>
              <a:rPr lang="en-US" sz="2000" dirty="0" smtClean="0">
                <a:latin typeface="Helvetica Neue Light" charset="0"/>
                <a:cs typeface="Helvetica Neue Light" charset="0"/>
              </a:rPr>
              <a:t>25% 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of compute nodes are centrally funded</a:t>
            </a:r>
          </a:p>
          <a:p>
            <a:r>
              <a:rPr lang="en-US" sz="2400" dirty="0" err="1">
                <a:latin typeface="Helvetica Neue Light" charset="0"/>
                <a:cs typeface="Helvetica Neue Light" charset="0"/>
              </a:rPr>
              <a:t>Cyberinfrastructure</a:t>
            </a:r>
            <a:r>
              <a:rPr lang="en-US" sz="2400" dirty="0">
                <a:latin typeface="Helvetica Neue Light" charset="0"/>
                <a:cs typeface="Helvetica Neue Light" charset="0"/>
              </a:rPr>
              <a:t> development</a:t>
            </a:r>
          </a:p>
          <a:p>
            <a:pPr lvl="1"/>
            <a:r>
              <a:rPr lang="en-US" sz="2000" dirty="0">
                <a:latin typeface="Helvetica Neue Light" charset="0"/>
                <a:cs typeface="Helvetica Neue Light" charset="0"/>
              </a:rPr>
              <a:t>~15-20 CI projects each year with ~35 faculty from various </a:t>
            </a:r>
            <a:r>
              <a:rPr lang="en-US" sz="2000" dirty="0" smtClean="0">
                <a:latin typeface="Helvetica Neue Light" charset="0"/>
                <a:cs typeface="Helvetica Neue Light" charset="0"/>
              </a:rPr>
              <a:t>departments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 </a:t>
            </a:r>
            <a:r>
              <a:rPr lang="en-US" sz="2000" dirty="0" smtClean="0">
                <a:latin typeface="Helvetica Neue Light" charset="0"/>
                <a:cs typeface="Helvetica Neue Light" charset="0"/>
              </a:rPr>
              <a:t>including social sciences and humanities</a:t>
            </a:r>
            <a:endParaRPr lang="en-US" sz="2000" dirty="0">
              <a:latin typeface="Helvetica Neue Light" charset="0"/>
              <a:cs typeface="Helvetica Neue Light" charset="0"/>
            </a:endParaRPr>
          </a:p>
          <a:p>
            <a:pPr lvl="1"/>
            <a:r>
              <a:rPr lang="en-US" sz="2000" dirty="0">
                <a:latin typeface="Helvetica Neue Light" charset="0"/>
                <a:cs typeface="Helvetica Neue Light" charset="0"/>
              </a:rPr>
              <a:t>supported by </a:t>
            </a:r>
            <a:r>
              <a:rPr lang="en-US" sz="2000" dirty="0" smtClean="0">
                <a:latin typeface="Helvetica Neue Light" charset="0"/>
                <a:cs typeface="Helvetica Neue Light" charset="0"/>
              </a:rPr>
              <a:t>~25 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research programmers, </a:t>
            </a:r>
            <a:r>
              <a:rPr lang="en-US" sz="2000" dirty="0" smtClean="0">
                <a:latin typeface="Helvetica Neue Light" charset="0"/>
                <a:cs typeface="Helvetica Neue Light" charset="0"/>
              </a:rPr>
              <a:t>~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8 computational scientists, </a:t>
            </a:r>
            <a:r>
              <a:rPr lang="en-US" sz="2000" dirty="0" smtClean="0">
                <a:latin typeface="Helvetica Neue Light" charset="0"/>
                <a:cs typeface="Helvetica Neue Light" charset="0"/>
              </a:rPr>
              <a:t>some </a:t>
            </a:r>
            <a:r>
              <a:rPr lang="en-US" sz="2000" dirty="0">
                <a:latin typeface="Helvetica Neue Light" charset="0"/>
                <a:cs typeface="Helvetica Neue Light" charset="0"/>
              </a:rPr>
              <a:t>FTE fractions of HPC engineers, and a few (7) grad students and undergraduate interns (4-6)   </a:t>
            </a:r>
            <a:endParaRPr lang="en-US" sz="2000" dirty="0" smtClean="0">
              <a:latin typeface="Helvetica Neue Light" charset="0"/>
              <a:cs typeface="Helvetica Neue Light" charset="0"/>
            </a:endParaRPr>
          </a:p>
          <a:p>
            <a:r>
              <a:rPr lang="en-US" sz="2400" dirty="0">
                <a:latin typeface="Helvetica Neue Light" charset="0"/>
                <a:cs typeface="Helvetica Neue Light" charset="0"/>
              </a:rPr>
              <a:t>~1000 faculty, ~12000 students</a:t>
            </a:r>
          </a:p>
          <a:p>
            <a:endParaRPr lang="en-US" dirty="0">
              <a:latin typeface="Helvetica Neue Light" charset="0"/>
              <a:cs typeface="Helvetica Neue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5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Impact/</a:t>
            </a:r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Metrics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mr-IN" sz="3600" dirty="0" smtClean="0">
                <a:solidFill>
                  <a:prstClr val="white"/>
                </a:solidFill>
                <a:latin typeface="Calibri"/>
              </a:rPr>
              <a:t>–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ND CRC in 2020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7635" y="3099750"/>
            <a:ext cx="1445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 smtClean="0"/>
              <a:t>crc.nd.edu</a:t>
            </a:r>
            <a:endParaRPr lang="en-US" sz="1400" dirty="0" smtClean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53643"/>
            <a:ext cx="3275856" cy="18629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5824453" y="2716559"/>
            <a:ext cx="3548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CRC HPC Center (old Union Station)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14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>
                <a:solidFill>
                  <a:prstClr val="white"/>
                </a:solidFill>
              </a:rPr>
              <a:t>Thanks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701" y="714038"/>
            <a:ext cx="797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71599"/>
            <a:ext cx="8229600" cy="462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Thanks!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sandra.gesing@nd.edu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9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230</Words>
  <Application>Microsoft Macintosh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Sandra</cp:lastModifiedBy>
  <cp:revision>99</cp:revision>
  <dcterms:created xsi:type="dcterms:W3CDTF">2018-07-24T03:49:34Z</dcterms:created>
  <dcterms:modified xsi:type="dcterms:W3CDTF">2020-06-05T15:51:15Z</dcterms:modified>
</cp:coreProperties>
</file>