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368" r:id="rId6"/>
    <p:sldId id="444" r:id="rId7"/>
    <p:sldId id="417" r:id="rId8"/>
    <p:sldId id="424" r:id="rId9"/>
    <p:sldId id="434" r:id="rId10"/>
    <p:sldId id="437" r:id="rId11"/>
    <p:sldId id="438" r:id="rId12"/>
    <p:sldId id="439" r:id="rId13"/>
    <p:sldId id="440" r:id="rId14"/>
    <p:sldId id="426" r:id="rId15"/>
    <p:sldId id="427" r:id="rId16"/>
    <p:sldId id="429" r:id="rId17"/>
    <p:sldId id="443" r:id="rId18"/>
    <p:sldId id="430" r:id="rId19"/>
    <p:sldId id="431" r:id="rId20"/>
    <p:sldId id="432" r:id="rId21"/>
    <p:sldId id="436" r:id="rId22"/>
  </p:sldIdLst>
  <p:sldSz cx="9144000" cy="6858000" type="screen4x3"/>
  <p:notesSz cx="7315200" cy="96012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6" autoAdjust="0"/>
    <p:restoredTop sz="77134" autoAdjust="0"/>
  </p:normalViewPr>
  <p:slideViewPr>
    <p:cSldViewPr snapToGrid="0" snapToObjects="1">
      <p:cViewPr varScale="1">
        <p:scale>
          <a:sx n="66" d="100"/>
          <a:sy n="66" d="100"/>
        </p:scale>
        <p:origin x="181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71F7D25-A736-4E41-9A9C-FD837B36E729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A506022-8B93-3641-A902-53A04B86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96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DAE42A-F7ED-491D-A9C0-4F16ED13D734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BC2AD1D-0950-45C2-861B-B456E2364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453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62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00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97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96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966612" fontAlgn="base">
              <a:lnSpc>
                <a:spcPct val="200000"/>
              </a:lnSpc>
              <a:spcAft>
                <a:spcPct val="0"/>
              </a:spcAft>
              <a:buClr>
                <a:srgbClr val="333399"/>
              </a:buClr>
              <a:buSzPct val="60000"/>
            </a:pPr>
            <a:endParaRPr lang="en-US" sz="1500" kern="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72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6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19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41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8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05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24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7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30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81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87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dstate.edu/information-technology/hpc-cluster-computing" TargetMode="External"/><Relationship Id="rId4" Type="http://schemas.openxmlformats.org/officeDocument/2006/relationships/hyperlink" Target="https://www.sdstate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>
          <a:xfrm flipH="1"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437636" y="55080"/>
            <a:ext cx="4526386" cy="1523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endParaRPr lang="en-US" sz="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en-US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ACI-Ref Virtual Residency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2020</a:t>
            </a:r>
            <a:endParaRPr lang="en-US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3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226" y="4185310"/>
            <a:ext cx="3209710" cy="2677915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688" y="2918743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90922" cy="3465907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ADF456-1902-480F-83B4-8558BD4E2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78" y="797756"/>
            <a:ext cx="3239077" cy="11174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EDE97F-6AB9-472A-B3DA-7AF7486C9A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805" y="3377876"/>
            <a:ext cx="1198570" cy="17839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6C7768-E8C4-4910-A11D-D36E0422308D}"/>
              </a:ext>
            </a:extLst>
          </p:cNvPr>
          <p:cNvSpPr txBox="1"/>
          <p:nvPr/>
        </p:nvSpPr>
        <p:spPr>
          <a:xfrm>
            <a:off x="5659886" y="5775559"/>
            <a:ext cx="3209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Kevin Brandt </a:t>
            </a:r>
          </a:p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June 6, 2020</a:t>
            </a:r>
          </a:p>
        </p:txBody>
      </p:sp>
      <p:pic>
        <p:nvPicPr>
          <p:cNvPr id="2050" name="Picture 2" descr="NSF Logo | NSF - National Science Foundation">
            <a:extLst>
              <a:ext uri="{FF2B5EF4-FFF2-40B4-BE49-F238E27FC236}">
                <a16:creationId xmlns:a16="http://schemas.microsoft.com/office/drawing/2014/main" id="{05E9D2EA-5132-4E92-9D74-598DEDFAD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35" y="4601931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F63638-7072-4F81-8C49-D32FC037A4BD}"/>
              </a:ext>
            </a:extLst>
          </p:cNvPr>
          <p:cNvSpPr txBox="1"/>
          <p:nvPr/>
        </p:nvSpPr>
        <p:spPr>
          <a:xfrm>
            <a:off x="4872113" y="1732953"/>
            <a:ext cx="39109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400" i="0" u="none" strike="noStrike" dirty="0">
                <a:solidFill>
                  <a:schemeClr val="tx2">
                    <a:lumMod val="75000"/>
                  </a:schemeClr>
                </a:solidFill>
                <a:effectLst/>
              </a:rPr>
              <a:t>Panel Discussion: Marketing, Communication, Demonstrating Impact/Value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7994774" cy="5879939"/>
          </a:xfrm>
        </p:spPr>
        <p:txBody>
          <a:bodyPr/>
          <a:lstStyle/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dirty="0"/>
          </a:p>
          <a:p>
            <a:pPr lvl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2400" dirty="0"/>
              <a:t>You may</a:t>
            </a:r>
            <a:r>
              <a:rPr lang="en-US" sz="2400" dirty="0">
                <a:effectLst/>
              </a:rPr>
              <a:t> also want to have stories to tell that illustrate </a:t>
            </a:r>
            <a:r>
              <a:rPr lang="en-US" sz="2400" dirty="0"/>
              <a:t>FTE/ other resource utilization. (i.e. </a:t>
            </a:r>
            <a:r>
              <a:rPr lang="en-US" sz="2400" dirty="0">
                <a:effectLst/>
              </a:rPr>
              <a:t>intellectual merit improvements that </a:t>
            </a:r>
            <a:r>
              <a:rPr lang="en-US" sz="2400" dirty="0"/>
              <a:t>are</a:t>
            </a:r>
            <a:r>
              <a:rPr lang="en-US" sz="2400" dirty="0">
                <a:effectLst/>
              </a:rPr>
              <a:t> as a result of</a:t>
            </a:r>
            <a:r>
              <a:rPr lang="en-US" sz="2400" dirty="0"/>
              <a:t>/</a:t>
            </a:r>
            <a:r>
              <a:rPr lang="en-US" sz="2400" dirty="0">
                <a:effectLst/>
              </a:rPr>
              <a:t>dependent on hardware, software</a:t>
            </a:r>
            <a:r>
              <a:rPr lang="en-US" sz="2400" dirty="0"/>
              <a:t> or </a:t>
            </a:r>
            <a:r>
              <a:rPr lang="en-US" sz="2400" dirty="0">
                <a:effectLst/>
              </a:rPr>
              <a:t>people resources). </a:t>
            </a:r>
          </a:p>
          <a:p>
            <a:pPr lvl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lvl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2400" dirty="0">
                <a:ea typeface="Arial" panose="020B0604020202020204" pitchFamily="34" charset="0"/>
              </a:rPr>
              <a:t>Tailor</a:t>
            </a:r>
            <a:r>
              <a:rPr lang="en-US" sz="2400" dirty="0">
                <a:effectLst/>
              </a:rPr>
              <a:t> your language to the needs of the audience. </a:t>
            </a: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8211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indent="0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dirty="0">
              <a:effectLst/>
              <a:latin typeface="+mj-lt"/>
              <a:ea typeface="Arial" panose="020B0604020202020204" pitchFamily="34" charset="0"/>
            </a:endParaRPr>
          </a:p>
          <a:p>
            <a:pPr marL="0" indent="0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b="1" dirty="0">
                <a:effectLst/>
                <a:latin typeface="+mj-lt"/>
                <a:ea typeface="Arial" panose="020B0604020202020204" pitchFamily="34" charset="0"/>
              </a:rPr>
              <a:t>3. What support do you have from the upper administration within the university?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Arial" panose="020B0604020202020204" pitchFamily="34" charset="0"/>
              </a:rPr>
              <a:t>Excellent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! Funded centrally, through grant partnerships, Condo of Condos model. 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u="none" strike="noStrike" dirty="0">
                <a:effectLst/>
                <a:ea typeface="Arial" panose="020B0604020202020204" pitchFamily="34" charset="0"/>
              </a:rPr>
              <a:t>Enterprise versu</a:t>
            </a:r>
            <a:r>
              <a:rPr lang="en-US" sz="1800" dirty="0">
                <a:ea typeface="Arial" panose="020B0604020202020204" pitchFamily="34" charset="0"/>
              </a:rPr>
              <a:t>s Research Computing.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Arial" panose="020B0604020202020204" pitchFamily="34" charset="0"/>
              </a:rPr>
              <a:t>Application needs of 1000’s people versus the needs of the few. However, the user numbers don't tell the whole story. (i.e. Grant funding impact perspective).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rgbClr val="000000"/>
                </a:solidFill>
              </a:rPr>
              <a:t>Again, make sure to establish  a positive - professional relationship with upper administration. 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</a:rPr>
              <a:t>Education - </a:t>
            </a:r>
            <a:r>
              <a:rPr lang="en-US" sz="1800" kern="0" dirty="0">
                <a:solidFill>
                  <a:srgbClr val="000000"/>
                </a:solidFill>
              </a:rPr>
              <a:t>Keep upper Admin aware of major accomplishments, growth trends and new areas RC is growing into new science areas (AI,…). </a:t>
            </a: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a typeface="Arial" panose="020B0604020202020204" pitchFamily="34" charset="0"/>
              </a:rPr>
              <a:t>Growth in FTE resources - </a:t>
            </a:r>
            <a:r>
              <a:rPr lang="en-US" sz="1800" dirty="0">
                <a:ea typeface="Arial" panose="020B0604020202020204" pitchFamily="34" charset="0"/>
              </a:rPr>
              <a:t>Hopefully, you have fostered partnerships that can be leveraged for a possible letter of support from Faculty Leaders,</a:t>
            </a:r>
            <a:r>
              <a:rPr lang="en-US" sz="1800" dirty="0">
                <a:effectLst/>
                <a:ea typeface="Arial" panose="020B0604020202020204" pitchFamily="34" charset="0"/>
              </a:rPr>
              <a:t> Department </a:t>
            </a:r>
            <a:r>
              <a:rPr lang="en-US" sz="1800" dirty="0">
                <a:ea typeface="Arial" panose="020B0604020202020204" pitchFamily="34" charset="0"/>
              </a:rPr>
              <a:t>H</a:t>
            </a:r>
            <a:r>
              <a:rPr lang="en-US" sz="1800" dirty="0">
                <a:effectLst/>
                <a:ea typeface="Arial" panose="020B0604020202020204" pitchFamily="34" charset="0"/>
              </a:rPr>
              <a:t>eads, Deans.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799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none" strike="noStrike" dirty="0">
                <a:effectLst/>
                <a:latin typeface="+mj-lt"/>
                <a:ea typeface="Arial" panose="020B0604020202020204" pitchFamily="34" charset="0"/>
              </a:rPr>
              <a:t>4. How do you identify and recruit new users? </a:t>
            </a:r>
            <a:endParaRPr lang="en-US" sz="2400" b="1" dirty="0">
              <a:effectLst/>
              <a:latin typeface="+mj-lt"/>
            </a:endParaRP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000000"/>
                </a:solidFill>
              </a:rPr>
              <a:t>Orientation</a:t>
            </a:r>
          </a:p>
          <a:p>
            <a:pPr lvl="1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</a:rPr>
              <a:t>New Faculty and and Graduate orientation.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000000"/>
                </a:solidFill>
              </a:rPr>
              <a:t>Yearly symposium </a:t>
            </a:r>
            <a:r>
              <a:rPr lang="en-US" sz="1600" kern="0" dirty="0">
                <a:solidFill>
                  <a:srgbClr val="000000"/>
                </a:solidFill>
              </a:rPr>
              <a:t>– Researcher driven.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000000"/>
                </a:solidFill>
              </a:rPr>
              <a:t>Affinity groups </a:t>
            </a:r>
            <a:r>
              <a:rPr lang="en-US" sz="1600" kern="0" dirty="0">
                <a:solidFill>
                  <a:srgbClr val="000000"/>
                </a:solidFill>
              </a:rPr>
              <a:t>based on research application area/science.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000000"/>
                </a:solidFill>
              </a:rPr>
              <a:t>Value added website (currently being reworked)</a:t>
            </a:r>
            <a:endParaRPr lang="en-US" sz="1600" kern="0" dirty="0">
              <a:solidFill>
                <a:srgbClr val="000000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rgbClr val="000000"/>
                </a:solidFill>
              </a:rPr>
              <a:t>Word of mouth </a:t>
            </a:r>
            <a:r>
              <a:rPr lang="en-US" sz="1600" kern="0" dirty="0">
                <a:solidFill>
                  <a:srgbClr val="000000"/>
                </a:solidFill>
              </a:rPr>
              <a:t>among researchers. If you deliver and have a positive partnership with researchers and administrators, word of mouth may do the rest.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b="1" dirty="0">
                <a:ea typeface="Arial" panose="020B0604020202020204" pitchFamily="34" charset="0"/>
              </a:rPr>
              <a:t>Free Free Free  </a:t>
            </a:r>
            <a:r>
              <a:rPr lang="en-US" sz="1600" dirty="0">
                <a:ea typeface="Arial" panose="020B0604020202020204" pitchFamily="34" charset="0"/>
              </a:rPr>
              <a:t>(In RC you will find that you must leverage sales skills.) </a:t>
            </a:r>
          </a:p>
          <a:p>
            <a:pPr lvl="1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We don’t charge back for consultation, computational cycles and for most storage.</a:t>
            </a:r>
          </a:p>
          <a:p>
            <a:pPr lvl="1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Seek out partnerships on SDSU grant proposals regardless if there is immediate gain for IT. Where permissible, encourage grant budget allocations for FTE time, software and hardware.</a:t>
            </a:r>
          </a:p>
          <a:p>
            <a:pPr lvl="1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Sell Research Computing as a service to help facilitate scientific discovery. “We are here to serve you!”.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Font typeface="Wingdings" panose="05000000000000000000" pitchFamily="2" charset="2"/>
              <a:buChar char="§"/>
            </a:pPr>
            <a:endParaRPr lang="en-US" sz="22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8653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none" strike="noStrike" dirty="0">
                <a:effectLst/>
                <a:latin typeface="+mj-lt"/>
                <a:ea typeface="Arial" panose="020B0604020202020204" pitchFamily="34" charset="0"/>
              </a:rPr>
              <a:t>5. What kind of outreach do you have for the campus community?</a:t>
            </a:r>
            <a:endParaRPr lang="en-US" sz="2000" b="1" dirty="0">
              <a:effectLst/>
              <a:latin typeface="+mj-lt"/>
            </a:endParaRPr>
          </a:p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 u="none" strike="noStrike" dirty="0">
                <a:effectLst/>
                <a:ea typeface="Arial" panose="020B0604020202020204" pitchFamily="34" charset="0"/>
              </a:rPr>
              <a:t>Which type(s) of outreach or strategies do you find most effective? </a:t>
            </a:r>
          </a:p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1" u="none" strike="noStrike" dirty="0">
                <a:effectLst/>
                <a:ea typeface="Arial" panose="020B0604020202020204" pitchFamily="34" charset="0"/>
              </a:rPr>
              <a:t>Do you have different plans for different audiences?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If role involves leadership, make sure you have a team where everyone is a </a:t>
            </a:r>
            <a:r>
              <a:rPr lang="en-US" sz="1600" b="1" dirty="0">
                <a:ea typeface="Arial" panose="020B0604020202020204" pitchFamily="34" charset="0"/>
              </a:rPr>
              <a:t>team player </a:t>
            </a:r>
            <a:r>
              <a:rPr lang="en-US" sz="1600" dirty="0">
                <a:ea typeface="Arial" panose="020B0604020202020204" pitchFamily="34" charset="0"/>
              </a:rPr>
              <a:t>and are positive, proactive, available and able to weather some complaints.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Turn </a:t>
            </a:r>
            <a:r>
              <a:rPr lang="en-US" sz="1600" b="1" dirty="0">
                <a:ea typeface="Arial" panose="020B0604020202020204" pitchFamily="34" charset="0"/>
              </a:rPr>
              <a:t>complaints into opportunities</a:t>
            </a:r>
            <a:r>
              <a:rPr lang="en-US" sz="1600" dirty="0">
                <a:ea typeface="Arial" panose="020B0604020202020204" pitchFamily="34" charset="0"/>
              </a:rPr>
              <a:t>. 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Make sure you and your </a:t>
            </a:r>
            <a:r>
              <a:rPr lang="en-US" sz="1600" b="1" dirty="0">
                <a:ea typeface="Arial" panose="020B0604020202020204" pitchFamily="34" charset="0"/>
              </a:rPr>
              <a:t>team are trained </a:t>
            </a:r>
            <a:r>
              <a:rPr lang="en-US" sz="1600" dirty="0">
                <a:ea typeface="Arial" panose="020B0604020202020204" pitchFamily="34" charset="0"/>
              </a:rPr>
              <a:t>and are involved in the various </a:t>
            </a:r>
            <a:r>
              <a:rPr lang="en-US" sz="1600" b="1" dirty="0">
                <a:ea typeface="Arial" panose="020B0604020202020204" pitchFamily="34" charset="0"/>
              </a:rPr>
              <a:t>CI communities</a:t>
            </a:r>
            <a:r>
              <a:rPr lang="en-US" sz="1600" dirty="0">
                <a:ea typeface="Arial" panose="020B0604020202020204" pitchFamily="34" charset="0"/>
              </a:rPr>
              <a:t>.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u="none" strike="noStrike" dirty="0">
                <a:effectLst/>
                <a:ea typeface="Arial" panose="020B0604020202020204" pitchFamily="34" charset="0"/>
              </a:rPr>
              <a:t>Get ahead of the curve. </a:t>
            </a:r>
            <a:r>
              <a:rPr lang="en-US" sz="1600" u="none" strike="noStrike" dirty="0">
                <a:effectLst/>
                <a:ea typeface="Arial" panose="020B0604020202020204" pitchFamily="34" charset="0"/>
              </a:rPr>
              <a:t>Offer your resources to department heads to talk with faculty prospects or newly hired faculty on the research computing resources available </a:t>
            </a:r>
            <a:r>
              <a:rPr lang="en-US" sz="1600" dirty="0">
                <a:ea typeface="Arial" panose="020B0604020202020204" pitchFamily="34" charset="0"/>
              </a:rPr>
              <a:t>to them</a:t>
            </a:r>
            <a:r>
              <a:rPr lang="en-US" sz="1600" u="none" strike="noStrike" dirty="0">
                <a:effectLst/>
                <a:ea typeface="Arial" panose="020B0604020202020204" pitchFamily="34" charset="0"/>
              </a:rPr>
              <a:t>. </a:t>
            </a:r>
            <a:endParaRPr lang="en-US" sz="1600" dirty="0">
              <a:ea typeface="Arial" panose="020B0604020202020204" pitchFamily="34" charset="0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Make sure your team is knowledgeable about new software and tools (AI).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ea typeface="Arial" panose="020B0604020202020204" pitchFamily="34" charset="0"/>
              </a:rPr>
              <a:t>Offer training sessions</a:t>
            </a:r>
            <a:r>
              <a:rPr lang="en-US" sz="1600" dirty="0">
                <a:effectLst/>
                <a:ea typeface="Arial" panose="020B0604020202020204" pitchFamily="34" charset="0"/>
              </a:rPr>
              <a:t>. Be aware that you may </a:t>
            </a:r>
            <a:r>
              <a:rPr lang="en-US" sz="1600" dirty="0">
                <a:ea typeface="Arial" panose="020B0604020202020204" pitchFamily="34" charset="0"/>
              </a:rPr>
              <a:t>initially have very low attendance. If the content is valuable, it will grow by word of mouth/other. </a:t>
            </a:r>
            <a:r>
              <a:rPr lang="en-US" sz="1600" dirty="0">
                <a:effectLst/>
                <a:ea typeface="Arial" panose="020B0604020202020204" pitchFamily="34" charset="0"/>
              </a:rPr>
              <a:t>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Arial" panose="020B0604020202020204" pitchFamily="34" charset="0"/>
              </a:rPr>
              <a:t>Send out a </a:t>
            </a:r>
            <a:r>
              <a:rPr lang="en-US" sz="1600" b="1" dirty="0">
                <a:effectLst/>
                <a:ea typeface="Arial" panose="020B0604020202020204" pitchFamily="34" charset="0"/>
              </a:rPr>
              <a:t>newslette</a:t>
            </a:r>
            <a:r>
              <a:rPr lang="en-US" sz="1600" dirty="0">
                <a:effectLst/>
                <a:ea typeface="Arial" panose="020B0604020202020204" pitchFamily="34" charset="0"/>
              </a:rPr>
              <a:t>r with testimonials from researchers who have used your services. </a:t>
            </a:r>
          </a:p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u="none" strike="noStrike" dirty="0">
              <a:effectLst/>
              <a:ea typeface="Arial" panose="020B0604020202020204" pitchFamily="34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8694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none" strike="noStrike" dirty="0">
                <a:effectLst/>
                <a:latin typeface="+mj-lt"/>
                <a:ea typeface="Arial" panose="020B0604020202020204" pitchFamily="34" charset="0"/>
              </a:rPr>
              <a:t>5. What kind of outreach do you have for the campus community?</a:t>
            </a:r>
            <a:endParaRPr lang="en-US" b="1" dirty="0">
              <a:effectLst/>
              <a:latin typeface="+mj-lt"/>
            </a:endParaRP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i="1" u="none" strike="noStrike" dirty="0">
                <a:effectLst/>
                <a:ea typeface="Arial" panose="020B0604020202020204" pitchFamily="34" charset="0"/>
              </a:rPr>
              <a:t>Which type(s) of outreach or strategies do you find most effective?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i="1" u="none" strike="noStrike" dirty="0">
                <a:effectLst/>
                <a:ea typeface="Arial" panose="020B0604020202020204" pitchFamily="34" charset="0"/>
              </a:rPr>
              <a:t>Do you have different plans for different audiences?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Arial" panose="020B0604020202020204" pitchFamily="34" charset="0"/>
              </a:rPr>
              <a:t>Value added website: </a:t>
            </a:r>
            <a:r>
              <a:rPr lang="en-US" sz="1800" dirty="0">
                <a:effectLst/>
                <a:ea typeface="Arial" panose="020B0604020202020204" pitchFamily="34" charset="0"/>
              </a:rPr>
              <a:t>Host useful and valuable </a:t>
            </a:r>
            <a:r>
              <a:rPr lang="en-US" sz="1800" dirty="0">
                <a:ea typeface="Arial" panose="020B0604020202020204" pitchFamily="34" charset="0"/>
              </a:rPr>
              <a:t>material</a:t>
            </a:r>
            <a:r>
              <a:rPr lang="en-US" sz="1800" dirty="0">
                <a:effectLst/>
                <a:ea typeface="Arial" panose="020B0604020202020204" pitchFamily="34" charset="0"/>
              </a:rPr>
              <a:t>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Arial" panose="020B0604020202020204" pitchFamily="34" charset="0"/>
              </a:rPr>
              <a:t>Advocates for Research Computing: </a:t>
            </a:r>
            <a:r>
              <a:rPr lang="en-US" sz="1800" dirty="0">
                <a:effectLst/>
                <a:ea typeface="Arial" panose="020B0604020202020204" pitchFamily="34" charset="0"/>
              </a:rPr>
              <a:t>Build a local “</a:t>
            </a:r>
            <a:r>
              <a:rPr lang="en-US" sz="1800" dirty="0">
                <a:ea typeface="Arial" panose="020B0604020202020204" pitchFamily="34" charset="0"/>
              </a:rPr>
              <a:t>Researcher </a:t>
            </a:r>
            <a:r>
              <a:rPr lang="en-US" sz="1800" dirty="0">
                <a:effectLst/>
                <a:ea typeface="Arial" panose="020B0604020202020204" pitchFamily="34" charset="0"/>
              </a:rPr>
              <a:t>Campus </a:t>
            </a:r>
            <a:r>
              <a:rPr lang="en-US" sz="1800" dirty="0">
                <a:ea typeface="Arial" panose="020B0604020202020204" pitchFamily="34" charset="0"/>
              </a:rPr>
              <a:t>C</a:t>
            </a:r>
            <a:r>
              <a:rPr lang="en-US" sz="1800" dirty="0">
                <a:effectLst/>
                <a:ea typeface="Arial" panose="020B0604020202020204" pitchFamily="34" charset="0"/>
              </a:rPr>
              <a:t>hampions” </a:t>
            </a:r>
            <a:r>
              <a:rPr lang="en-US" sz="1800" dirty="0">
                <a:ea typeface="Arial" panose="020B0604020202020204" pitchFamily="34" charset="0"/>
              </a:rPr>
              <a:t>group </a:t>
            </a:r>
            <a:r>
              <a:rPr lang="en-US" sz="1800" dirty="0">
                <a:effectLst/>
                <a:ea typeface="Arial" panose="020B0604020202020204" pitchFamily="34" charset="0"/>
              </a:rPr>
              <a:t>who are leaders' representative of your research community </a:t>
            </a:r>
            <a:r>
              <a:rPr lang="en-US" sz="1800" dirty="0">
                <a:ea typeface="Arial" panose="020B0604020202020204" pitchFamily="34" charset="0"/>
              </a:rPr>
              <a:t>to</a:t>
            </a:r>
            <a:r>
              <a:rPr lang="en-US" sz="1800" dirty="0">
                <a:effectLst/>
                <a:ea typeface="Arial" panose="020B0604020202020204" pitchFamily="34" charset="0"/>
              </a:rPr>
              <a:t> act as an advisory group and an advocate. </a:t>
            </a: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Arial" panose="020B0604020202020204" pitchFamily="34" charset="0"/>
              </a:rPr>
              <a:t>Researcher driven </a:t>
            </a:r>
            <a:r>
              <a:rPr lang="en-US" sz="1800" b="1" dirty="0">
                <a:effectLst/>
                <a:ea typeface="Arial" panose="020B0604020202020204" pitchFamily="34" charset="0"/>
              </a:rPr>
              <a:t>Research Computing Symposium</a:t>
            </a:r>
            <a:r>
              <a:rPr lang="en-US" sz="1800" dirty="0">
                <a:effectLst/>
                <a:ea typeface="Arial" panose="020B0604020202020204" pitchFamily="34" charset="0"/>
              </a:rPr>
              <a:t>. </a:t>
            </a: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a typeface="Arial" panose="020B0604020202020204" pitchFamily="34" charset="0"/>
              </a:rPr>
              <a:t>Tailor your discussion to your audience. </a:t>
            </a:r>
            <a:r>
              <a:rPr lang="en-US" sz="1800" dirty="0">
                <a:ea typeface="Arial" panose="020B0604020202020204" pitchFamily="34" charset="0"/>
              </a:rPr>
              <a:t>Research Computing needs within the non-traditional disciplines can be different than those within the traditional sciences and engineering. </a:t>
            </a:r>
          </a:p>
          <a:p>
            <a:pPr marL="1200150"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Arial" panose="020B0604020202020204" pitchFamily="34" charset="0"/>
              </a:rPr>
              <a:t>Faculty from nontraditional science fields may be less familiar with computational resources. (Facilitators can help with this.)</a:t>
            </a:r>
            <a:endParaRPr lang="en-US" sz="1800" u="none" strike="noStrike" dirty="0">
              <a:effectLst/>
              <a:ea typeface="Arial" panose="020B0604020202020204" pitchFamily="34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9777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+mj-lt"/>
              <a:ea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+mj-lt"/>
              <a:ea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+mj-lt"/>
                <a:ea typeface="Arial" panose="020B0604020202020204" pitchFamily="34" charset="0"/>
              </a:rPr>
              <a:t>6. Do you have any FTE resources specifically assigned to communications for research computing services? W</a:t>
            </a:r>
            <a:r>
              <a:rPr lang="en-US" sz="1800" b="1" u="none" strike="noStrike" dirty="0">
                <a:effectLst/>
                <a:latin typeface="+mj-lt"/>
                <a:ea typeface="Arial" panose="020B0604020202020204" pitchFamily="34" charset="0"/>
              </a:rPr>
              <a:t>hat kind of outreach do you have for the campus community?</a:t>
            </a:r>
            <a:endParaRPr lang="en-US" dirty="0">
              <a:effectLst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Communications is key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, not only for Enterprise </a:t>
            </a:r>
            <a:r>
              <a:rPr lang="en-US" sz="1800" dirty="0">
                <a:ea typeface="Arial" panose="020B0604020202020204" pitchFamily="34" charset="0"/>
              </a:rPr>
              <a:t>S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ervices but also for Research Computing. </a:t>
            </a:r>
            <a:endParaRPr lang="en-US" sz="1800" dirty="0"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Research Facilitators 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have a strong element of communication </a:t>
            </a:r>
            <a:r>
              <a:rPr lang="en-US" sz="1800" dirty="0">
                <a:ea typeface="Arial" panose="020B0604020202020204" pitchFamily="34" charset="0"/>
              </a:rPr>
              <a:t>– rooted in a well-round education giving them 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a better appreciation for a broader set of sciences.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800" b="1" dirty="0">
                <a:ea typeface="Arial" panose="020B0604020202020204" pitchFamily="34" charset="0"/>
              </a:rPr>
              <a:t>External: </a:t>
            </a:r>
            <a:r>
              <a:rPr lang="en-US" sz="1800" dirty="0">
                <a:ea typeface="Arial" panose="020B0604020202020204" pitchFamily="34" charset="0"/>
              </a:rPr>
              <a:t>We leverage our University Marketing and Communications.</a:t>
            </a:r>
            <a:endParaRPr lang="en-US" sz="1800" u="none" strike="noStrike" dirty="0">
              <a:effectLst/>
              <a:ea typeface="Arial" panose="020B0604020202020204" pitchFamily="34" charset="0"/>
            </a:endParaRPr>
          </a:p>
          <a:p>
            <a:pPr marL="0" marR="0" lv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none" strike="noStrike" dirty="0">
                <a:effectLst/>
                <a:ea typeface="Arial" panose="020B0604020202020204" pitchFamily="34" charset="0"/>
              </a:rPr>
              <a:t> </a:t>
            </a: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1450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u="none" strike="noStrike" dirty="0">
              <a:effectLst/>
              <a:latin typeface="+mj-lt"/>
              <a:ea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none" strike="noStrike" dirty="0">
                <a:effectLst/>
                <a:latin typeface="+mj-lt"/>
                <a:ea typeface="Arial" panose="020B0604020202020204" pitchFamily="34" charset="0"/>
              </a:rPr>
              <a:t>7. Have you encountered any obstacles or resistance while performing university community outreach or user recruitment?</a:t>
            </a:r>
            <a:endParaRPr lang="en-US" sz="2000" dirty="0">
              <a:effectLst/>
              <a:latin typeface="+mj-lt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Leave your badge at home </a:t>
            </a:r>
            <a:r>
              <a:rPr lang="en-US" sz="1800" u="none" strike="noStrike" dirty="0">
                <a:effectLst/>
                <a:ea typeface="Arial" panose="020B0604020202020204" pitchFamily="34" charset="0"/>
                <a:sym typeface="Wingdings" panose="05000000000000000000" pitchFamily="2" charset="2"/>
              </a:rPr>
              <a:t>(not id card ) </a:t>
            </a:r>
            <a:r>
              <a:rPr 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Refrain from being the</a:t>
            </a:r>
            <a:r>
              <a:rPr lang="en-US" sz="1800" u="none" strike="noStrike" dirty="0">
                <a:effectLst/>
                <a:ea typeface="Arial" panose="020B0604020202020204" pitchFamily="34" charset="0"/>
                <a:sym typeface="Wingdings" panose="05000000000000000000" pitchFamily="2" charset="2"/>
              </a:rPr>
              <a:t> IT </a:t>
            </a:r>
            <a:r>
              <a:rPr 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P</a:t>
            </a:r>
            <a:r>
              <a:rPr lang="en-US" sz="1800" u="none" strike="noStrike" dirty="0">
                <a:effectLst/>
                <a:ea typeface="Arial" panose="020B0604020202020204" pitchFamily="34" charset="0"/>
                <a:sym typeface="Wingdings" panose="05000000000000000000" pitchFamily="2" charset="2"/>
              </a:rPr>
              <a:t>olicy Cop if you are part of central IT. (However, policies do have to be followed.) </a:t>
            </a:r>
            <a:endParaRPr lang="en-US" sz="1800" u="none" strike="noStrike" dirty="0">
              <a:effectLst/>
              <a:ea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a typeface="Arial" panose="020B0604020202020204" pitchFamily="34" charset="0"/>
              </a:rPr>
              <a:t>Rumor Mill </a:t>
            </a:r>
            <a:r>
              <a:rPr lang="en-US" sz="1800" dirty="0">
                <a:ea typeface="Arial" panose="020B0604020202020204" pitchFamily="34" charset="0"/>
              </a:rPr>
              <a:t>- P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reconceived notions about IT control that don’t have merit.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u="none" strike="noStrike" dirty="0">
                <a:effectLst/>
                <a:ea typeface="Arial" panose="020B0604020202020204" pitchFamily="34" charset="0"/>
              </a:rPr>
              <a:t>Clearing up mis-conceptions: I’ve found most problems </a:t>
            </a:r>
            <a:r>
              <a:rPr lang="en-US" sz="1800" dirty="0">
                <a:ea typeface="Arial" panose="020B0604020202020204" pitchFamily="34" charset="0"/>
              </a:rPr>
              <a:t>revolving about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 complaints (rumor-mill) can we resolved across the table </a:t>
            </a:r>
            <a:r>
              <a:rPr lang="en-US" sz="1800" dirty="0">
                <a:ea typeface="Arial" panose="020B0604020202020204" pitchFamily="34" charset="0"/>
              </a:rPr>
              <a:t>through positive communication.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Knock on the Researcher’s door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 - Refrain from using email to settle issues.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u="none" strike="noStrike" dirty="0">
                <a:effectLst/>
                <a:ea typeface="Arial" panose="020B0604020202020204" pitchFamily="34" charset="0"/>
              </a:rPr>
              <a:t>Be a </a:t>
            </a: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good listener</a:t>
            </a:r>
            <a:r>
              <a:rPr lang="en-US" sz="1800" b="1" dirty="0">
                <a:ea typeface="Arial" panose="020B0604020202020204" pitchFamily="34" charset="0"/>
              </a:rPr>
              <a:t> and establish trust - 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Complaints usually translate into opportunities</a:t>
            </a:r>
            <a:r>
              <a:rPr lang="en-US" sz="2000" u="none" strike="noStrike" dirty="0">
                <a:effectLst/>
                <a:ea typeface="Arial" panose="020B0604020202020204" pitchFamily="34" charset="0"/>
              </a:rPr>
              <a:t>. </a:t>
            </a: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0143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u="none" strike="noStrike" dirty="0">
              <a:effectLst/>
              <a:latin typeface="+mj-lt"/>
              <a:ea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none" strike="noStrike" dirty="0">
                <a:effectLst/>
                <a:latin typeface="+mj-lt"/>
                <a:ea typeface="Arial" panose="020B0604020202020204" pitchFamily="34" charset="0"/>
              </a:rPr>
              <a:t>8. What organizations and/or training resources do you recommend to,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Fellow research computing professionals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?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Any group involving the CI Communities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, on campus groups, ACI-Ref VR, XSEDE, CaRCC, Educause, Carpentries, Cyber-Ambassadors, Women in HPC, SciNet, PEARC, Research Platforms, Regional Networks, Big Data Hubs... For those who aspire to be in a leadership role, the Educause leadership program is a good start – involvement other CI organizations. Active in Regional Network consortiums (GPN). Mentor a student – XSEDE EMPOWER Program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effectLst/>
                <a:ea typeface="Arial" panose="020B0604020202020204" pitchFamily="34" charset="0"/>
              </a:rPr>
              <a:t>Researchers and graduate students</a:t>
            </a:r>
            <a:r>
              <a:rPr lang="en-US" sz="1800" u="none" strike="noStrike" dirty="0">
                <a:effectLst/>
                <a:ea typeface="Arial" panose="020B0604020202020204" pitchFamily="34" charset="0"/>
              </a:rPr>
              <a:t>?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u="none" strike="noStrike" dirty="0">
                <a:effectLst/>
                <a:ea typeface="Arial" panose="020B0604020202020204" pitchFamily="34" charset="0"/>
              </a:rPr>
              <a:t>Carpentries, entities such as the MBDH events, SCiNet student volunteer, software carpentries etc.</a:t>
            </a: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  <p:pic>
        <p:nvPicPr>
          <p:cNvPr id="4" name="Picture 3" descr="A drawing of a face&#10;&#10;Description automatically generated">
            <a:extLst>
              <a:ext uri="{FF2B5EF4-FFF2-40B4-BE49-F238E27FC236}">
                <a16:creationId xmlns:a16="http://schemas.microsoft.com/office/drawing/2014/main" id="{DEA31DAD-583C-48D0-B4CB-F2B254AA16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5390" y="5553511"/>
            <a:ext cx="846610" cy="1149285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54495C-191F-4393-9E19-430DB63E62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8643" y="5952606"/>
            <a:ext cx="1244423" cy="688141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54C1E4-2B13-4807-9678-E8506B6B95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1125" y="5276675"/>
            <a:ext cx="922250" cy="688140"/>
          </a:xfrm>
          <a:prstGeom prst="rect">
            <a:avLst/>
          </a:prstGeom>
        </p:spPr>
      </p:pic>
      <p:pic>
        <p:nvPicPr>
          <p:cNvPr id="10" name="Picture 9" descr="A picture containing table&#10;&#10;Description automatically generated">
            <a:extLst>
              <a:ext uri="{FF2B5EF4-FFF2-40B4-BE49-F238E27FC236}">
                <a16:creationId xmlns:a16="http://schemas.microsoft.com/office/drawing/2014/main" id="{E648A948-6B55-4C3D-956B-F64B5AF3AE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0804" y="5276675"/>
            <a:ext cx="1641238" cy="86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-23149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4000" kern="0" dirty="0">
                <a:solidFill>
                  <a:srgbClr val="000000"/>
                </a:solidFill>
                <a:latin typeface="+mj-lt"/>
              </a:rPr>
              <a:t>Thank-you!</a:t>
            </a: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4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4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4000" kern="0" dirty="0">
                <a:solidFill>
                  <a:srgbClr val="000000"/>
                </a:solidFill>
                <a:latin typeface="+mj-lt"/>
              </a:rPr>
              <a:t>Many thanks to Henry for hosting and the NSF for funding this workshop. </a:t>
            </a: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936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 anchor="t"/>
          <a:lstStyle/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Kevin Brandt</a:t>
            </a: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Director of Research Computing</a:t>
            </a: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800" kern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kern="0" dirty="0">
                <a:solidFill>
                  <a:schemeClr val="tx2">
                    <a:lumMod val="75000"/>
                  </a:schemeClr>
                </a:solidFill>
                <a:latin typeface="+mj-lt"/>
                <a:hlinkClick r:id="rId4"/>
              </a:rPr>
              <a:t>South Dakota State University</a:t>
            </a:r>
            <a:endParaRPr lang="en-US" sz="2000" kern="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000" kern="0" dirty="0">
                <a:solidFill>
                  <a:schemeClr val="tx2">
                    <a:lumMod val="75000"/>
                  </a:schemeClr>
                </a:solidFill>
                <a:latin typeface="+mj-lt"/>
                <a:hlinkClick r:id="rId5"/>
              </a:rPr>
              <a:t>Research Computing</a:t>
            </a:r>
            <a:endParaRPr lang="en-US" sz="2000" kern="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1800" dirty="0">
                <a:solidFill>
                  <a:srgbClr val="000000"/>
                </a:solidFill>
              </a:rPr>
              <a:t>Worked in research as an engineering under-grad. </a:t>
            </a:r>
            <a:endParaRPr lang="en-US" sz="1800" dirty="0">
              <a:solidFill>
                <a:srgbClr val="000000"/>
              </a:solidFill>
              <a:cs typeface="Calibri"/>
            </a:endParaRP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1800" dirty="0">
                <a:solidFill>
                  <a:srgbClr val="000000"/>
                </a:solidFill>
              </a:rPr>
              <a:t>Management since 2005, networking, enterprise server services, security (short stint) and research computing services.  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1800" dirty="0">
                <a:solidFill>
                  <a:srgbClr val="000000"/>
                </a:solidFill>
              </a:rPr>
              <a:t>Director since late 2019: shift from people management over to strategic needs and direction for research computing. 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1800" dirty="0">
                <a:solidFill>
                  <a:srgbClr val="000000"/>
                </a:solidFill>
              </a:rPr>
              <a:t>PhD candidate in Ag and BioSystems and Mechanical Engineering. (AI - Deep Learning)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1800" dirty="0">
                <a:solidFill>
                  <a:srgbClr val="000000"/>
                </a:solidFill>
              </a:rPr>
              <a:t>SDSU: Land Grant University with a broad research mission. </a:t>
            </a:r>
            <a:endParaRPr lang="en-US" sz="1800" dirty="0">
              <a:solidFill>
                <a:srgbClr val="000000"/>
              </a:solidFill>
              <a:cs typeface="Calibri"/>
            </a:endParaRPr>
          </a:p>
          <a:p>
            <a:pPr marL="571500" lvl="2" indent="0" defTabSz="914400">
              <a:spcBef>
                <a:spcPts val="100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57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  <a:p>
            <a:pPr marL="571500" lvl="2" indent="0" defTabSz="914400">
              <a:spcBef>
                <a:spcPts val="1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Roles: Air Traffic Controller, Facilitator, Educator, Persuader, Consultant, Trainer, Mediator, Technician, Collaborator. 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2000" dirty="0">
                <a:solidFill>
                  <a:srgbClr val="000000"/>
                </a:solidFill>
              </a:rPr>
              <a:t>Largest cluster within South Dakota higher-ed (NSF MRI)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2000" dirty="0">
                <a:solidFill>
                  <a:srgbClr val="000000"/>
                </a:solidFill>
              </a:rPr>
              <a:t>Science DMZ (NSF CC*)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2000" dirty="0">
                <a:solidFill>
                  <a:srgbClr val="000000"/>
                </a:solidFill>
              </a:rPr>
              <a:t>GPN CI Team (NSF CC*)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2000" dirty="0">
                <a:solidFill>
                  <a:srgbClr val="000000"/>
                </a:solidFill>
              </a:rPr>
              <a:t>GPN Research Platform</a:t>
            </a:r>
          </a:p>
          <a:p>
            <a:pPr marL="914400" lvl="2" indent="-342900" defTabSz="914400">
              <a:spcBef>
                <a:spcPts val="1000"/>
              </a:spcBef>
            </a:pPr>
            <a:r>
              <a:rPr lang="en-US" sz="2000" dirty="0">
                <a:solidFill>
                  <a:srgbClr val="000000"/>
                </a:solidFill>
              </a:rPr>
              <a:t>GPN Augmented Regional Gateway to the OSG (NSF CC*)</a:t>
            </a:r>
          </a:p>
        </p:txBody>
      </p:sp>
    </p:spTree>
    <p:extLst>
      <p:ext uri="{BB962C8B-B14F-4D97-AF65-F5344CB8AC3E}">
        <p14:creationId xmlns:p14="http://schemas.microsoft.com/office/powerpoint/2010/main" val="12027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indent="0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rgbClr val="000000"/>
              </a:solidFill>
              <a:latin typeface="+mj-lt"/>
            </a:endParaRPr>
          </a:p>
          <a:p>
            <a:pPr marL="0" indent="0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b="1" kern="0" dirty="0">
                <a:solidFill>
                  <a:srgbClr val="000000"/>
                </a:solidFill>
                <a:latin typeface="+mj-lt"/>
              </a:rPr>
              <a:t>1. </a:t>
            </a:r>
            <a:r>
              <a:rPr lang="en-US" sz="2400" b="1" u="none" strike="noStrike" dirty="0">
                <a:effectLst/>
                <a:latin typeface="+mj-lt"/>
                <a:ea typeface="Arial" panose="020B0604020202020204" pitchFamily="34" charset="0"/>
              </a:rPr>
              <a:t>How do you get the word out that your organization even      	exists, let alone what it's capable of? 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ea typeface="Arial" panose="020B0604020202020204" pitchFamily="34" charset="0"/>
              </a:rPr>
              <a:t>D</a:t>
            </a:r>
            <a:r>
              <a:rPr lang="en-US" sz="1800" b="1" dirty="0">
                <a:effectLst/>
                <a:ea typeface="Arial" panose="020B0604020202020204" pitchFamily="34" charset="0"/>
              </a:rPr>
              <a:t>evelop a communication strategy </a:t>
            </a:r>
            <a:r>
              <a:rPr lang="en-US" sz="1800" dirty="0">
                <a:effectLst/>
                <a:ea typeface="Arial" panose="020B0604020202020204" pitchFamily="34" charset="0"/>
              </a:rPr>
              <a:t>that </a:t>
            </a:r>
            <a:r>
              <a:rPr lang="en-US" sz="1800" dirty="0">
                <a:ea typeface="Arial" panose="020B0604020202020204" pitchFamily="34" charset="0"/>
              </a:rPr>
              <a:t>focuses on</a:t>
            </a:r>
            <a:r>
              <a:rPr lang="en-US" sz="1800" dirty="0">
                <a:effectLst/>
                <a:ea typeface="Arial" panose="020B0604020202020204" pitchFamily="34" charset="0"/>
              </a:rPr>
              <a:t> engaging and informing your user base of the on-campus computational and storage resources available to current,… and perspective faculty members.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Arial" panose="020B0604020202020204" pitchFamily="34" charset="0"/>
              </a:rPr>
              <a:t>Work with your Office of Research and Sponsored </a:t>
            </a:r>
            <a:r>
              <a:rPr lang="en-US" sz="1800" b="1" dirty="0">
                <a:ea typeface="Arial" panose="020B0604020202020204" pitchFamily="34" charset="0"/>
              </a:rPr>
              <a:t>P</a:t>
            </a:r>
            <a:r>
              <a:rPr lang="en-US" sz="1800" b="1" dirty="0">
                <a:effectLst/>
                <a:ea typeface="Arial" panose="020B0604020202020204" pitchFamily="34" charset="0"/>
              </a:rPr>
              <a:t>rograms </a:t>
            </a:r>
            <a:r>
              <a:rPr lang="en-US" sz="1800" dirty="0">
                <a:effectLst/>
                <a:ea typeface="Arial" panose="020B0604020202020204" pitchFamily="34" charset="0"/>
              </a:rPr>
              <a:t>partnering with them on events. Volunteer to sit in on any town </a:t>
            </a:r>
            <a:r>
              <a:rPr lang="en-US" sz="1800" dirty="0">
                <a:ea typeface="Arial" panose="020B0604020202020204" pitchFamily="34" charset="0"/>
              </a:rPr>
              <a:t>research related </a:t>
            </a:r>
            <a:r>
              <a:rPr lang="en-US" sz="1800" dirty="0">
                <a:effectLst/>
                <a:ea typeface="Arial" panose="020B0604020202020204" pitchFamily="34" charset="0"/>
              </a:rPr>
              <a:t>meetings – although </a:t>
            </a:r>
            <a:r>
              <a:rPr lang="en-US" sz="1800" dirty="0">
                <a:ea typeface="Arial" panose="020B0604020202020204" pitchFamily="34" charset="0"/>
              </a:rPr>
              <a:t>most</a:t>
            </a:r>
            <a:r>
              <a:rPr lang="en-US" sz="1800" dirty="0">
                <a:effectLst/>
                <a:ea typeface="Arial" panose="020B0604020202020204" pitchFamily="34" charset="0"/>
              </a:rPr>
              <a:t> may not be research computing driven, there most likely will be networking opportunities. </a:t>
            </a:r>
          </a:p>
          <a:p>
            <a:pPr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Arial" panose="020B0604020202020204" pitchFamily="34" charset="0"/>
              </a:rPr>
              <a:t>Partner with Department Heads and Deans </a:t>
            </a:r>
            <a:r>
              <a:rPr lang="en-US" sz="1800" dirty="0">
                <a:effectLst/>
                <a:ea typeface="Arial" panose="020B0604020202020204" pitchFamily="34" charset="0"/>
              </a:rPr>
              <a:t>on department/group meetings where you could can disseminate Research Computing services information. </a:t>
            </a:r>
          </a:p>
          <a:p>
            <a:pPr marL="0" indent="0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1800" dirty="0">
              <a:effectLst/>
              <a:ea typeface="Arial" panose="020B0604020202020204" pitchFamily="34" charset="0"/>
            </a:endParaRP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dirty="0">
              <a:effectLst/>
              <a:ea typeface="Arial" panose="020B0604020202020204" pitchFamily="34" charset="0"/>
            </a:endParaRP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dirty="0">
              <a:effectLst/>
              <a:ea typeface="Arial" panose="020B0604020202020204" pitchFamily="34" charset="0"/>
            </a:endParaRP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726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dirty="0">
              <a:latin typeface="+mj-lt"/>
              <a:ea typeface="Arial" panose="020B0604020202020204" pitchFamily="34" charset="0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b="1" dirty="0">
                <a:latin typeface="+mj-lt"/>
                <a:ea typeface="Arial" panose="020B0604020202020204" pitchFamily="34" charset="0"/>
              </a:rPr>
              <a:t>2. </a:t>
            </a:r>
            <a:r>
              <a:rPr lang="en-US" sz="2400" b="1" dirty="0">
                <a:effectLst/>
                <a:latin typeface="+mj-lt"/>
                <a:ea typeface="Arial" panose="020B0604020202020204" pitchFamily="34" charset="0"/>
              </a:rPr>
              <a:t>How do you explain to your administration why your organization is worth keeping and even expanding? </a:t>
            </a:r>
            <a:endParaRPr lang="en-US" sz="1800" dirty="0">
              <a:effectLst/>
              <a:ea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ea typeface="Arial" panose="020B0604020202020204" pitchFamily="34" charset="0"/>
              </a:rPr>
              <a:t>Build strong relationships </a:t>
            </a:r>
            <a:r>
              <a:rPr lang="en-US" sz="1600" dirty="0">
                <a:effectLst/>
                <a:ea typeface="Arial" panose="020B0604020202020204" pitchFamily="34" charset="0"/>
              </a:rPr>
              <a:t>with key stakeholders, including scientific leadership and faculty researchers, to ensure tight alignment with the strategic research goals of the university.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ea typeface="Arial" panose="020B0604020202020204" pitchFamily="34" charset="0"/>
              </a:rPr>
              <a:t>Quantitative and Qualitative</a:t>
            </a:r>
            <a:r>
              <a:rPr lang="en-US" sz="1600" b="1" dirty="0">
                <a:ea typeface="Arial" panose="020B0604020202020204" pitchFamily="34" charset="0"/>
              </a:rPr>
              <a:t> - </a:t>
            </a:r>
            <a:r>
              <a:rPr lang="en-US" sz="1600" dirty="0">
                <a:effectLst/>
                <a:ea typeface="Arial" panose="020B0604020202020204" pitchFamily="34" charset="0"/>
              </a:rPr>
              <a:t>Metrics, publication outcomes, research grants served and growth trends. (Have an onboarding process that records research project information.) Tell a story.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your point about the data in a way that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others can relate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to. </a:t>
            </a:r>
            <a:endParaRPr lang="en-US" sz="1600" dirty="0">
              <a:effectLst/>
              <a:ea typeface="Arial" panose="020B0604020202020204" pitchFamily="34" charset="0"/>
            </a:endParaRP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ea typeface="Arial" panose="020B0604020202020204" pitchFamily="34" charset="0"/>
              </a:rPr>
              <a:t>Education </a:t>
            </a:r>
            <a:r>
              <a:rPr lang="en-US" sz="1600" b="1" dirty="0">
                <a:ea typeface="Arial" panose="020B0604020202020204" pitchFamily="34" charset="0"/>
              </a:rPr>
              <a:t>-</a:t>
            </a:r>
            <a:r>
              <a:rPr lang="en-US" sz="1600" dirty="0">
                <a:effectLst/>
                <a:ea typeface="Arial" panose="020B0604020202020204" pitchFamily="34" charset="0"/>
              </a:rPr>
              <a:t>  </a:t>
            </a:r>
            <a:r>
              <a:rPr lang="en-US" sz="1600" dirty="0">
                <a:ea typeface="Arial" panose="020B0604020202020204" pitchFamily="34" charset="0"/>
              </a:rPr>
              <a:t>Provide valuable information for an informed decision. </a:t>
            </a:r>
            <a:endParaRPr lang="en-US" sz="1600" dirty="0">
              <a:effectLst/>
              <a:ea typeface="Arial" panose="020B0604020202020204" pitchFamily="34" charset="0"/>
            </a:endParaRP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a typeface="Arial" panose="020B0604020202020204" pitchFamily="34" charset="0"/>
              </a:rPr>
              <a:t>Keep </a:t>
            </a:r>
            <a:r>
              <a:rPr lang="en-US" sz="1600" b="1" dirty="0">
                <a:ea typeface="Arial" panose="020B0604020202020204" pitchFamily="34" charset="0"/>
              </a:rPr>
              <a:t>upper administration informed </a:t>
            </a:r>
            <a:r>
              <a:rPr lang="en-US" sz="1600" dirty="0">
                <a:ea typeface="Arial" panose="020B0604020202020204" pitchFamily="34" charset="0"/>
              </a:rPr>
              <a:t>of major accomplishments within the unit and the growth trends. </a:t>
            </a: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Arial" panose="020B0604020202020204" pitchFamily="34" charset="0"/>
              </a:rPr>
              <a:t>Volunteer to support research programs that may not have a direct monetary benefit to RC. </a:t>
            </a:r>
            <a:r>
              <a:rPr lang="en-US" sz="1600" dirty="0">
                <a:ea typeface="Arial" panose="020B0604020202020204" pitchFamily="34" charset="0"/>
              </a:rPr>
              <a:t>i.e. </a:t>
            </a:r>
            <a:r>
              <a:rPr lang="en-US" sz="1600" dirty="0">
                <a:effectLst/>
                <a:ea typeface="Arial" panose="020B0604020202020204" pitchFamily="34" charset="0"/>
              </a:rPr>
              <a:t>Involvement in training with several computationally </a:t>
            </a:r>
            <a:r>
              <a:rPr lang="en-US" sz="1600" dirty="0">
                <a:ea typeface="Arial" panose="020B0604020202020204" pitchFamily="34" charset="0"/>
              </a:rPr>
              <a:t>themed </a:t>
            </a:r>
            <a:r>
              <a:rPr lang="en-US" sz="1600" dirty="0">
                <a:effectLst/>
                <a:ea typeface="Arial" panose="020B0604020202020204" pitchFamily="34" charset="0"/>
              </a:rPr>
              <a:t>REU Programs. </a:t>
            </a:r>
          </a:p>
          <a:p>
            <a:pPr marL="800100"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ea typeface="Arial" panose="020B0604020202020204" pitchFamily="34" charset="0"/>
              </a:rPr>
              <a:t>Sample report elements </a:t>
            </a:r>
            <a:r>
              <a:rPr lang="en-US" sz="1600" dirty="0">
                <a:ea typeface="Arial" panose="020B0604020202020204" pitchFamily="34" charset="0"/>
              </a:rPr>
              <a:t>in the slides to follow, </a:t>
            </a:r>
            <a:endParaRPr lang="en-US" sz="1600" dirty="0">
              <a:effectLst/>
              <a:ea typeface="Arial" panose="020B0604020202020204" pitchFamily="34" charset="0"/>
            </a:endParaRPr>
          </a:p>
          <a:p>
            <a:pPr marL="51435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600" dirty="0">
              <a:effectLst/>
              <a:ea typeface="Arial" panose="020B0604020202020204" pitchFamily="34" charset="0"/>
            </a:endParaRPr>
          </a:p>
          <a:p>
            <a:pPr lvl="1" indent="-2286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endParaRPr lang="en-US" sz="1800" dirty="0">
              <a:effectLst/>
              <a:ea typeface="Arial" panose="020B0604020202020204" pitchFamily="34" charset="0"/>
            </a:endParaRPr>
          </a:p>
          <a:p>
            <a:pPr marL="1600200" marR="0" lvl="3" indent="-2286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4814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u="sng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400" b="1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New Cluster and SMP users by Department (example)</a:t>
            </a:r>
            <a:endParaRPr lang="en-US" sz="2400" dirty="0">
              <a:effectLst/>
              <a:latin typeface="+mj-lt"/>
            </a:endParaRP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3EC06C-BBDB-4622-9107-E1BEF09A0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752" y="1016318"/>
            <a:ext cx="6654496" cy="482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8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dirty="0">
              <a:effectLst/>
            </a:endParaRP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C5E0E4-5A9B-49D3-B44A-7BF58C143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676" y="384352"/>
            <a:ext cx="7882661" cy="572744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84EC03D-724C-2941-ADBD-6000E0C2D05A}"/>
              </a:ext>
            </a:extLst>
          </p:cNvPr>
          <p:cNvSpPr/>
          <p:nvPr/>
        </p:nvSpPr>
        <p:spPr>
          <a:xfrm>
            <a:off x="1817914" y="384352"/>
            <a:ext cx="6072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New Cluster and SMP users by role (example)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690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dirty="0"/>
              <a:t>Cluster users (new instrument)</a:t>
            </a:r>
            <a:endParaRPr lang="en-US" dirty="0">
              <a:effectLst/>
            </a:endParaRPr>
          </a:p>
          <a:p>
            <a:pPr marL="0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35C7A-A7B6-48DD-B38C-CE92AA94D7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419" y="731837"/>
            <a:ext cx="6023370" cy="43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7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r>
              <a:rPr lang="en-US" sz="2000" kern="0" dirty="0">
                <a:solidFill>
                  <a:srgbClr val="000000"/>
                </a:solidFill>
              </a:rPr>
              <a:t>			Cluster usage (example)</a:t>
            </a:r>
          </a:p>
          <a:p>
            <a:pPr marL="457200" lvl="1" indent="0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10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000" kern="0" dirty="0">
              <a:solidFill>
                <a:srgbClr val="000000"/>
              </a:solidFill>
              <a:latin typeface="+mj-lt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CDBBD1-A5C6-4D6E-A641-55CEFF590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39" y="1666755"/>
            <a:ext cx="7928690" cy="265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14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2bce3abf28d9b1852b2b476ed291f836e65c25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4DA3AF5D71F44CB77F685448EEB1B0" ma:contentTypeVersion="30" ma:contentTypeDescription="Create a new document." ma:contentTypeScope="" ma:versionID="a5eb56d56ea4a60f5aa4454e8fbc08e0">
  <xsd:schema xmlns:xsd="http://www.w3.org/2001/XMLSchema" xmlns:xs="http://www.w3.org/2001/XMLSchema" xmlns:p="http://schemas.microsoft.com/office/2006/metadata/properties" xmlns:ns1="http://schemas.microsoft.com/sharepoint/v3" xmlns:ns3="86e72c4c-6a9d-47de-af91-51f168f84acc" xmlns:ns4="ea9b8e42-ba0a-4c52-8bd5-246aa6afdfe3" targetNamespace="http://schemas.microsoft.com/office/2006/metadata/properties" ma:root="true" ma:fieldsID="61edc3f8c188b4d657cf6db3d3f8c40d" ns1:_="" ns3:_="" ns4:_="">
    <xsd:import namespace="http://schemas.microsoft.com/sharepoint/v3"/>
    <xsd:import namespace="86e72c4c-6a9d-47de-af91-51f168f84acc"/>
    <xsd:import namespace="ea9b8e42-ba0a-4c52-8bd5-246aa6afdfe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NotebookType" minOccurs="0"/>
                <xsd:element ref="ns4:FolderType" minOccurs="0"/>
                <xsd:element ref="ns4:Owner" minOccurs="0"/>
                <xsd:element ref="ns4:Teachers" minOccurs="0"/>
                <xsd:element ref="ns4:Students" minOccurs="0"/>
                <xsd:element ref="ns4:DefaultSectionNames" minOccurs="0"/>
                <xsd:element ref="ns4:AppVersion" minOccurs="0"/>
                <xsd:element ref="ns4:Student_Groups" minOccurs="0"/>
                <xsd:element ref="ns4:Invited_Teachers" minOccurs="0"/>
                <xsd:element ref="ns4:Invited_Students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72c4c-6a9d-47de-af91-51f168f84a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9b8e42-ba0a-4c52-8bd5-246aa6afdfe3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Leaders" ma:index="21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2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3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4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5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6" nillable="true" ma:displayName="Self_Registration_Enabled" ma:internalName="Self_Registration_Enabled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1" nillable="true" ma:displayName="MediaServiceAutoTags" ma:internalName="MediaServiceAutoTags" ma:readOnly="true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ea9b8e42-ba0a-4c52-8bd5-246aa6afdfe3" xsi:nil="true"/>
    <FolderType xmlns="ea9b8e42-ba0a-4c52-8bd5-246aa6afdfe3" xsi:nil="true"/>
    <Students xmlns="ea9b8e42-ba0a-4c52-8bd5-246aa6afdfe3">
      <UserInfo>
        <DisplayName/>
        <AccountId xsi:nil="true"/>
        <AccountType/>
      </UserInfo>
    </Students>
    <Student_Groups xmlns="ea9b8e42-ba0a-4c52-8bd5-246aa6afdfe3">
      <UserInfo>
        <DisplayName/>
        <AccountId xsi:nil="true"/>
        <AccountType/>
      </UserInfo>
    </Student_Groups>
    <Leaders xmlns="ea9b8e42-ba0a-4c52-8bd5-246aa6afdfe3">
      <UserInfo>
        <DisplayName/>
        <AccountId xsi:nil="true"/>
        <AccountType/>
      </UserInfo>
    </Leaders>
    <_ip_UnifiedCompliancePolicyUIAction xmlns="http://schemas.microsoft.com/sharepoint/v3" xsi:nil="true"/>
    <Invited_Leaders xmlns="ea9b8e42-ba0a-4c52-8bd5-246aa6afdfe3" xsi:nil="true"/>
    <Members xmlns="ea9b8e42-ba0a-4c52-8bd5-246aa6afdfe3">
      <UserInfo>
        <DisplayName/>
        <AccountId xsi:nil="true"/>
        <AccountType/>
      </UserInfo>
    </Members>
    <Self_Registration_Enabled xmlns="ea9b8e42-ba0a-4c52-8bd5-246aa6afdfe3" xsi:nil="true"/>
    <_ip_UnifiedCompliancePolicyProperties xmlns="http://schemas.microsoft.com/sharepoint/v3" xsi:nil="true"/>
    <Invited_Teachers xmlns="ea9b8e42-ba0a-4c52-8bd5-246aa6afdfe3" xsi:nil="true"/>
    <Invited_Students xmlns="ea9b8e42-ba0a-4c52-8bd5-246aa6afdfe3" xsi:nil="true"/>
    <Teachers xmlns="ea9b8e42-ba0a-4c52-8bd5-246aa6afdfe3">
      <UserInfo>
        <DisplayName/>
        <AccountId xsi:nil="true"/>
        <AccountType/>
      </UserInfo>
    </Teachers>
    <Member_Groups xmlns="ea9b8e42-ba0a-4c52-8bd5-246aa6afdfe3">
      <UserInfo>
        <DisplayName/>
        <AccountId xsi:nil="true"/>
        <AccountType/>
      </UserInfo>
    </Member_Groups>
    <DefaultSectionNames xmlns="ea9b8e42-ba0a-4c52-8bd5-246aa6afdfe3" xsi:nil="true"/>
    <Invited_Members xmlns="ea9b8e42-ba0a-4c52-8bd5-246aa6afdfe3" xsi:nil="true"/>
    <AppVersion xmlns="ea9b8e42-ba0a-4c52-8bd5-246aa6afdfe3" xsi:nil="true"/>
    <Owner xmlns="ea9b8e42-ba0a-4c52-8bd5-246aa6afdfe3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455A6A-D570-4CC1-A18D-A0248CF78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e72c4c-6a9d-47de-af91-51f168f84acc"/>
    <ds:schemaRef ds:uri="ea9b8e42-ba0a-4c52-8bd5-246aa6afdf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DEC2CA-7084-415B-9051-FA7EFF572C5C}">
  <ds:schemaRefs>
    <ds:schemaRef ds:uri="http://schemas.microsoft.com/sharepoint/v3"/>
    <ds:schemaRef ds:uri="http://purl.org/dc/terms/"/>
    <ds:schemaRef ds:uri="ea9b8e42-ba0a-4c52-8bd5-246aa6afdfe3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6e72c4c-6a9d-47de-af91-51f168f84ac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0DD200-5F36-4930-B3F3-0C756EE103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1482</Words>
  <Application>Microsoft Office PowerPoint</Application>
  <PresentationFormat>On-screen Show (4:3)</PresentationFormat>
  <Paragraphs>143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Brandt, Kevin</dc:creator>
  <cp:lastModifiedBy>Kevin Brandt</cp:lastModifiedBy>
  <cp:revision>29</cp:revision>
  <cp:lastPrinted>2020-06-21T21:14:49Z</cp:lastPrinted>
  <dcterms:created xsi:type="dcterms:W3CDTF">2019-06-04T04:00:37Z</dcterms:created>
  <dcterms:modified xsi:type="dcterms:W3CDTF">2020-06-22T20:03:02Z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0x0101003B4DA3AF5D71F44CB77F685448EEB1B0</vt:lpwstr>
  </property>
</Properties>
</file>