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89" r:id="rId5"/>
    <p:sldId id="27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13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90A2"/>
    <a:srgbClr val="40404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7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6640C-F6A0-4351-856B-14836F234E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280B7B-2795-4857-B84E-9C600536AE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20AE1-5DBC-4417-A73B-5F29B67C532C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C3ACD6-6E00-4BE1-A684-34A6BD202E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7F20A5-CEF2-4B11-A0A4-0F4BC0BD64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22411-A9A9-4A09-A341-69C657AB42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888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6A9CD-5E57-4C86-B862-09CA519924BA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004F4-F240-48F9-8AE1-486585C7F0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881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A004F4-F240-48F9-8AE1-486585C7F00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170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A004F4-F240-48F9-8AE1-486585C7F00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9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7D165-49B0-44FF-A267-367F5A6EE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39514"/>
            <a:ext cx="9144000" cy="2128049"/>
          </a:xfrm>
        </p:spPr>
        <p:txBody>
          <a:bodyPr anchor="b"/>
          <a:lstStyle>
            <a:lvl1pPr algn="ctr">
              <a:lnSpc>
                <a:spcPct val="125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B52800-74D6-4A78-AC9B-8E737A1A3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21162"/>
            <a:ext cx="9144000" cy="882001"/>
          </a:xfrm>
          <a:solidFill>
            <a:schemeClr val="accent2">
              <a:alpha val="90000"/>
            </a:schemeClr>
          </a:solidFill>
        </p:spPr>
        <p:txBody>
          <a:bodyPr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500" b="1" i="1" kern="1200" spc="65" dirty="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91F7B-C4AF-4FC6-A6BE-657DEF6D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8ED5-AEFE-4443-9040-726EF6690995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D32F8-B0C7-4332-B0A5-BC19DD8C4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30946-D0C7-4F78-94B0-427DAA6D5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24B5-652C-4DB5-B7C3-B5BBEC128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50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with Three Se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>
            <a:extLst>
              <a:ext uri="{FF2B5EF4-FFF2-40B4-BE49-F238E27FC236}">
                <a16:creationId xmlns:a16="http://schemas.microsoft.com/office/drawing/2014/main" id="{29F16048-FF4E-41B1-B3D4-0FB210A70DF2}"/>
              </a:ext>
            </a:extLst>
          </p:cNvPr>
          <p:cNvSpPr/>
          <p:nvPr userDrawn="1"/>
        </p:nvSpPr>
        <p:spPr>
          <a:xfrm>
            <a:off x="5294630" y="0"/>
            <a:ext cx="6897370" cy="6858000"/>
          </a:xfrm>
          <a:custGeom>
            <a:avLst/>
            <a:gdLst/>
            <a:ahLst/>
            <a:cxnLst/>
            <a:rect l="l" t="t" r="r" b="b"/>
            <a:pathLst>
              <a:path w="6897370" h="6858000">
                <a:moveTo>
                  <a:pt x="0" y="6858000"/>
                </a:moveTo>
                <a:lnTo>
                  <a:pt x="6896900" y="6858000"/>
                </a:lnTo>
                <a:lnTo>
                  <a:pt x="68969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/>
          <a:lstStyle/>
          <a:p>
            <a:endParaRPr lang="en-US" noProof="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8AB8B54-69CD-4C57-8DBB-02A0E09851DD}"/>
              </a:ext>
            </a:extLst>
          </p:cNvPr>
          <p:cNvSpPr/>
          <p:nvPr userDrawn="1"/>
        </p:nvSpPr>
        <p:spPr>
          <a:xfrm>
            <a:off x="11562237" y="6227432"/>
            <a:ext cx="266400" cy="266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90E0AA-5363-4861-AB6B-0E4D34D74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17362"/>
            <a:ext cx="3932237" cy="130211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9774D-36EB-4201-B1AC-922DD2E06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94251" y="1192697"/>
            <a:ext cx="4057961" cy="1431234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1E234-1CB2-41A0-B40D-7E7F160CB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634D-0427-413D-A0D0-098959D06FEF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D472E-6334-4051-B4D9-6361A819F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2384B9-6290-4070-B7D1-A105B27F0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24B5-652C-4DB5-B7C3-B5BBEC1280B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9337951D-6DB6-4713-9200-E8513CDEB6B3}"/>
              </a:ext>
            </a:extLst>
          </p:cNvPr>
          <p:cNvSpPr/>
          <p:nvPr userDrawn="1"/>
        </p:nvSpPr>
        <p:spPr>
          <a:xfrm>
            <a:off x="0" y="2430411"/>
            <a:ext cx="3625850" cy="3438525"/>
          </a:xfrm>
          <a:custGeom>
            <a:avLst/>
            <a:gdLst/>
            <a:ahLst/>
            <a:cxnLst/>
            <a:rect l="l" t="t" r="r" b="b"/>
            <a:pathLst>
              <a:path w="3625850" h="3438525">
                <a:moveTo>
                  <a:pt x="0" y="3438486"/>
                </a:moveTo>
                <a:lnTo>
                  <a:pt x="3625596" y="3438486"/>
                </a:lnTo>
                <a:lnTo>
                  <a:pt x="3625596" y="0"/>
                </a:lnTo>
                <a:lnTo>
                  <a:pt x="0" y="0"/>
                </a:lnTo>
                <a:lnTo>
                  <a:pt x="0" y="3438486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lang="en-US" noProof="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44B7CE-2038-4CCA-AA8A-D03DE5FD95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781223"/>
            <a:ext cx="6040800" cy="273690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2" name="Picture Placeholder 28">
            <a:extLst>
              <a:ext uri="{FF2B5EF4-FFF2-40B4-BE49-F238E27FC236}">
                <a16:creationId xmlns:a16="http://schemas.microsoft.com/office/drawing/2014/main" id="{2EB2F967-97B6-4CA8-B3E7-5FF7CA2BDD8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586106" y="1188012"/>
            <a:ext cx="376237" cy="376237"/>
          </a:xfrm>
        </p:spPr>
        <p:txBody>
          <a:bodyPr>
            <a:normAutofit/>
          </a:bodyPr>
          <a:lstStyle>
            <a:lvl1pPr marL="0" indent="0" algn="ctr">
              <a:buNone/>
              <a:defRPr sz="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Picture Placeholder 28">
            <a:extLst>
              <a:ext uri="{FF2B5EF4-FFF2-40B4-BE49-F238E27FC236}">
                <a16:creationId xmlns:a16="http://schemas.microsoft.com/office/drawing/2014/main" id="{5E78E133-FE09-456A-8463-9EFAC6ADE26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586106" y="2878015"/>
            <a:ext cx="376237" cy="376237"/>
          </a:xfrm>
        </p:spPr>
        <p:txBody>
          <a:bodyPr>
            <a:normAutofit/>
          </a:bodyPr>
          <a:lstStyle>
            <a:lvl1pPr marL="0" indent="0" algn="ctr">
              <a:buNone/>
              <a:defRPr sz="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7F0C3496-EA4B-43E5-9704-968F80A8552C}"/>
              </a:ext>
            </a:extLst>
          </p:cNvPr>
          <p:cNvSpPr>
            <a:spLocks noGrp="1"/>
          </p:cNvSpPr>
          <p:nvPr>
            <p:ph type="body" sz="half" idx="23"/>
          </p:nvPr>
        </p:nvSpPr>
        <p:spPr>
          <a:xfrm>
            <a:off x="7294250" y="2880357"/>
            <a:ext cx="4057961" cy="1431234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Picture Placeholder 28">
            <a:extLst>
              <a:ext uri="{FF2B5EF4-FFF2-40B4-BE49-F238E27FC236}">
                <a16:creationId xmlns:a16="http://schemas.microsoft.com/office/drawing/2014/main" id="{13414E14-9FEB-40F8-AE6E-319637A8F1C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586106" y="4568018"/>
            <a:ext cx="376237" cy="376237"/>
          </a:xfrm>
        </p:spPr>
        <p:txBody>
          <a:bodyPr>
            <a:normAutofit/>
          </a:bodyPr>
          <a:lstStyle>
            <a:lvl1pPr marL="0" indent="0" algn="ctr">
              <a:buNone/>
              <a:defRPr sz="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8EC97C88-8B4C-4665-845B-95CE8F237779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7294250" y="4568018"/>
            <a:ext cx="4057961" cy="1431234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649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11141-A77D-4E0E-8CAF-4CD3B2799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EFDE0-5A54-402A-B0C3-6BC0BB739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825AD-4585-4E37-A076-3D0070C93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561F-7E45-400C-8758-912CDFE9410A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064AD-EDC3-4B13-8CD6-49EB60099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0FD1E-16F6-49B1-A938-8CE601ED7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24B5-652C-4DB5-B7C3-B5BBEC128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46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FA988-92AD-48D7-890A-AA0540961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999FA-A189-41DB-9CFC-D1356C534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D83DC-20E7-4B71-9794-36FC33B1B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24BC7-4CDB-41D7-81AF-9CE8473FF4B8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7D103-1290-4592-B37C-19C9C9DBE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55B1B-4A5C-42C7-99A5-B8217736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24B5-652C-4DB5-B7C3-B5BBEC128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01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60EB58-EF7E-435A-8B07-B5BCF3AF1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24B5-652C-4DB5-B7C3-B5BBEC1280B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F76098-6FA1-470A-BEF4-E4B0AC75E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47ABC-6745-43B6-8A64-6E191BD65C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387105-2538-4216-9A7E-445FA092F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57DE0-C032-4FCC-9006-09C2C328A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D216-73DE-4B96-8E1B-BB64D86142BB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776CB-2819-4488-9012-A6EA22079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036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43C73-1D0F-45F9-A7E4-E9D24EAFD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B88E76-F6AB-4621-A9A6-20A81C5A3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313FB9-6D6C-4F61-9E7A-76E686D06C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93A737-E48B-4909-BE04-F55B581032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F9958C-DB5F-444E-ACE8-73F5E0CA67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D097D1-3052-4C1F-B573-CA25FFF6C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CD8C-7FEF-4E71-8EB9-D3BA6E2E3E9E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607AC3-2220-4DDA-A22A-C404538FE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D8DEB3-F122-4B42-9E12-F61189B87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24B5-652C-4DB5-B7C3-B5BBEC128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769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89EF5-3FD9-4423-A9E8-B67B4E902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0D7191-31B4-440E-A4E9-F412FA558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379E-9B58-41EA-B928-5B1C8436A60E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C85CB6-0880-4BF0-8E98-291E70C71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4A5E74-F26F-4C7A-BED1-6EE66C0B3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24B5-652C-4DB5-B7C3-B5BBEC128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903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55C546-684A-45B9-8890-66DC55DF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0A371-51FE-4D99-BD87-6A650FCE519D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43EBDF-D696-42F7-B962-56F5FEE12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89D77E-1675-4F9D-9113-B274CB0E8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24B5-652C-4DB5-B7C3-B5BBEC1280B1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4602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E9C90-06AB-49B5-9970-F5791DE93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B0071-932D-4CA0-92FB-A6E75AC8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C8D9F5-8B70-4BDD-9CB5-BBF87CF553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9DE91-7A80-4682-9D32-2CD41DEFB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F8CFF-A1C0-4B6C-AA8D-BE72CB14468D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9E2482-2E7D-4868-95A7-4A55B40FE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4E84CF-C3E5-4475-84C7-21CBAC064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24B5-652C-4DB5-B7C3-B5BBEC128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625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0E0AA-5363-4861-AB6B-0E4D34D74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44B7CE-2038-4CCA-AA8A-D03DE5FD95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9774D-36EB-4201-B1AC-922DD2E06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1E234-1CB2-41A0-B40D-7E7F160CB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634D-0427-413D-A0D0-098959D06FEF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D472E-6334-4051-B4D9-6361A819F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2384B9-6290-4070-B7D1-A105B27F0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24B5-652C-4DB5-B7C3-B5BBEC128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443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CEC732-0DE2-456B-92A1-84321C9BD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16A5B-B156-4DC3-B18E-14F3E59A6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0252E-67CD-4B33-849F-7B1449CF27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17490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591E0-5367-4F2F-9C30-2087D79A846D}" type="datetime1">
              <a:rPr lang="en-US" noProof="0" smtClean="0"/>
              <a:t>6/3/2020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20AD2-E3F8-48CB-8B72-B0945DF53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749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A5F3BCF-F6FD-4DFF-B0B4-9892C9389344}"/>
              </a:ext>
            </a:extLst>
          </p:cNvPr>
          <p:cNvSpPr/>
          <p:nvPr userDrawn="1"/>
        </p:nvSpPr>
        <p:spPr>
          <a:xfrm>
            <a:off x="11562237" y="6227432"/>
            <a:ext cx="266400" cy="266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DEFFD-817B-43EC-86F0-34DEA2BA5E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8844" y="6174902"/>
            <a:ext cx="3571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1">
                <a:solidFill>
                  <a:schemeClr val="tx2">
                    <a:alpha val="70000"/>
                  </a:schemeClr>
                </a:solidFill>
              </a:defRPr>
            </a:lvl1pPr>
          </a:lstStyle>
          <a:p>
            <a:fld id="{82EE24B5-652C-4DB5-B7C3-B5BBEC1280B1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6410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2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 descr="Blue rectangle">
            <a:extLst>
              <a:ext uri="{FF2B5EF4-FFF2-40B4-BE49-F238E27FC236}">
                <a16:creationId xmlns:a16="http://schemas.microsoft.com/office/drawing/2014/main" id="{482BBC39-5D4C-4E24-ADB1-5FFFBA7198DC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blipFill>
            <a:blip r:embed="rId3"/>
            <a:srcRect/>
            <a:stretch>
              <a:fillRect l="-12" r="-12"/>
            </a:stretch>
          </a:blipFill>
        </p:spPr>
        <p:txBody>
          <a:bodyPr wrap="square" lIns="0" tIns="0" rIns="0" bIns="0" rtlCol="0"/>
          <a:lstStyle/>
          <a:p>
            <a:endParaRPr lang="en-US" dirty="0"/>
          </a:p>
        </p:txBody>
      </p:sp>
      <p:sp>
        <p:nvSpPr>
          <p:cNvPr id="4" name="object 3" descr="People with documents">
            <a:extLst>
              <a:ext uri="{FF2B5EF4-FFF2-40B4-BE49-F238E27FC236}">
                <a16:creationId xmlns:a16="http://schemas.microsoft.com/office/drawing/2014/main" id="{0CA2E80D-F3EC-4A5F-8E65-56FEA206EE0F}"/>
              </a:ext>
            </a:extLst>
          </p:cNvPr>
          <p:cNvSpPr/>
          <p:nvPr/>
        </p:nvSpPr>
        <p:spPr>
          <a:xfrm>
            <a:off x="1270" y="0"/>
            <a:ext cx="12189460" cy="6858000"/>
          </a:xfrm>
          <a:custGeom>
            <a:avLst/>
            <a:gdLst/>
            <a:ahLst/>
            <a:cxnLst/>
            <a:rect l="l" t="t" r="r" b="b"/>
            <a:pathLst>
              <a:path w="12189460" h="6858000">
                <a:moveTo>
                  <a:pt x="0" y="6858000"/>
                </a:moveTo>
                <a:lnTo>
                  <a:pt x="12188952" y="6858000"/>
                </a:lnTo>
                <a:lnTo>
                  <a:pt x="1218895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69999"/>
            </a:schemeClr>
          </a:solidFill>
        </p:spPr>
        <p:txBody>
          <a:bodyPr wrap="square" lIns="0" tIns="0" rIns="0" bIns="0" rtlCol="0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B6C91D-4B22-49F1-9A0B-ABEB9E1F5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08519"/>
            <a:ext cx="12192000" cy="1964965"/>
          </a:xfrm>
        </p:spPr>
        <p:txBody>
          <a:bodyPr>
            <a:normAutofit fontScale="90000"/>
          </a:bodyPr>
          <a:lstStyle/>
          <a:p>
            <a:r>
              <a:rPr lang="en-US" sz="5000" dirty="0">
                <a:latin typeface="Gill Sans MT" panose="020B0502020104020203" pitchFamily="34" charset="0"/>
              </a:rPr>
              <a:t>Virtual </a:t>
            </a:r>
            <a:r>
              <a:rPr lang="en-US" sz="5000" dirty="0" smtClean="0">
                <a:latin typeface="Gill Sans MT" panose="020B0502020104020203" pitchFamily="34" charset="0"/>
              </a:rPr>
              <a:t>Residency </a:t>
            </a:r>
            <a:r>
              <a:rPr lang="en-US" sz="5000" dirty="0">
                <a:latin typeface="Gill Sans MT" panose="020B0502020104020203" pitchFamily="34" charset="0"/>
              </a:rPr>
              <a:t>Workshop 2020</a:t>
            </a:r>
            <a:r>
              <a:rPr lang="en-US" sz="5000" dirty="0">
                <a:solidFill>
                  <a:schemeClr val="bg1"/>
                </a:solidFill>
                <a:latin typeface="Gill Sans MT" panose="020B0502020104020203" pitchFamily="34" charset="0"/>
              </a:rPr>
              <a:t/>
            </a:r>
            <a:br>
              <a:rPr lang="en-US" sz="5000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endParaRPr lang="en-US" sz="50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8CF06A-B594-4BA2-8B1E-D649096D74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0408" y="4221162"/>
            <a:ext cx="9750829" cy="882001"/>
          </a:xfrm>
          <a:solidFill>
            <a:schemeClr val="accent2">
              <a:alpha val="90000"/>
            </a:schemeClr>
          </a:solidFill>
        </p:spPr>
        <p:txBody>
          <a:bodyPr anchor="ctr" anchorCtr="0">
            <a:normAutofit/>
          </a:bodyPr>
          <a:lstStyle/>
          <a:p>
            <a:r>
              <a:rPr lang="en-US" dirty="0"/>
              <a:t>“Marketing, Communication, Demonstrating Impact/Value”</a:t>
            </a:r>
            <a:endParaRPr lang="en-US" sz="2500" b="1" i="1" spc="65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6" name="object 7" descr="Beige rectangle">
            <a:extLst>
              <a:ext uri="{FF2B5EF4-FFF2-40B4-BE49-F238E27FC236}">
                <a16:creationId xmlns:a16="http://schemas.microsoft.com/office/drawing/2014/main" id="{B36975AA-C62E-46BE-9382-E2CF56FDF817}"/>
              </a:ext>
            </a:extLst>
          </p:cNvPr>
          <p:cNvSpPr/>
          <p:nvPr/>
        </p:nvSpPr>
        <p:spPr>
          <a:xfrm>
            <a:off x="3108000" y="3229869"/>
            <a:ext cx="5976000" cy="0"/>
          </a:xfrm>
          <a:custGeom>
            <a:avLst/>
            <a:gdLst/>
            <a:ahLst/>
            <a:cxnLst/>
            <a:rect l="l" t="t" r="r" b="b"/>
            <a:pathLst>
              <a:path w="3935729">
                <a:moveTo>
                  <a:pt x="0" y="0"/>
                </a:moveTo>
                <a:lnTo>
                  <a:pt x="3935349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55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54379-12DC-488A-96E2-264D244A3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587" y="97400"/>
            <a:ext cx="3932237" cy="1302111"/>
          </a:xfrm>
        </p:spPr>
        <p:txBody>
          <a:bodyPr/>
          <a:lstStyle/>
          <a:p>
            <a:r>
              <a:rPr lang="en-US" dirty="0" smtClean="0"/>
              <a:t>PANELISTS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397F9A-0355-4091-BDD7-5C578348C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1997" y="737045"/>
            <a:ext cx="4505012" cy="104418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+mj-lt"/>
              </a:rPr>
              <a:t>Kevin Brandt</a:t>
            </a:r>
            <a:endParaRPr lang="en-US" sz="2200" b="1" dirty="0">
              <a:solidFill>
                <a:schemeClr val="bg1"/>
              </a:solidFill>
              <a:latin typeface="+mj-lt"/>
            </a:endParaRPr>
          </a:p>
          <a:p>
            <a:pPr>
              <a:spcBef>
                <a:spcPts val="4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South Dakota State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</a:p>
          <a:p>
            <a:pPr>
              <a:spcBef>
                <a:spcPts val="400"/>
              </a:spcBef>
            </a:pPr>
            <a:r>
              <a:rPr lang="en-US" spc="-15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Kevin.Brandt@sdstate.edu</a:t>
            </a:r>
            <a:r>
              <a:rPr lang="en-US" spc="-15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Arial"/>
              </a:rPr>
              <a:t> </a:t>
            </a:r>
            <a:endParaRPr lang="en-US" spc="-15" dirty="0">
              <a:solidFill>
                <a:schemeClr val="bg2">
                  <a:lumMod val="20000"/>
                  <a:lumOff val="80000"/>
                </a:schemeClr>
              </a:solidFill>
              <a:cs typeface="Arial"/>
            </a:endParaRPr>
          </a:p>
        </p:txBody>
      </p:sp>
      <p:pic>
        <p:nvPicPr>
          <p:cNvPr id="16" name="Picture Placeholder 15">
            <a:extLst>
              <a:ext uri="{FF2B5EF4-FFF2-40B4-BE49-F238E27FC236}">
                <a16:creationId xmlns:a16="http://schemas.microsoft.com/office/drawing/2014/main" id="{48FA199D-A4E2-45BF-978A-675A900780A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42" y="2656543"/>
            <a:ext cx="4021696" cy="3020105"/>
          </a:xfr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D9263D0-7B10-45A1-AD9E-D040B170EFE2}"/>
              </a:ext>
            </a:extLst>
          </p:cNvPr>
          <p:cNvSpPr>
            <a:spLocks noGrp="1"/>
          </p:cNvSpPr>
          <p:nvPr>
            <p:ph type="body" sz="half" idx="23"/>
          </p:nvPr>
        </p:nvSpPr>
        <p:spPr>
          <a:xfrm>
            <a:off x="6826726" y="1952148"/>
            <a:ext cx="4422244" cy="102805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30000"/>
              </a:lnSpc>
              <a:spcBef>
                <a:spcPts val="400"/>
              </a:spcBef>
            </a:pPr>
            <a:r>
              <a:rPr lang="en-US" sz="3100" b="1" dirty="0" smtClean="0">
                <a:solidFill>
                  <a:schemeClr val="bg1"/>
                </a:solidFill>
                <a:latin typeface="+mj-lt"/>
              </a:rPr>
              <a:t>Sandra </a:t>
            </a:r>
            <a:r>
              <a:rPr lang="en-US" sz="3100" b="1" dirty="0" err="1" smtClean="0">
                <a:solidFill>
                  <a:schemeClr val="bg1"/>
                </a:solidFill>
                <a:latin typeface="+mj-lt"/>
              </a:rPr>
              <a:t>Gesing</a:t>
            </a:r>
            <a:endParaRPr lang="en-US" sz="31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University of Notre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Dame</a:t>
            </a:r>
          </a:p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en-US" sz="23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</a:rPr>
              <a:t>sandra.gesing@nd.edu</a:t>
            </a:r>
            <a:r>
              <a:rPr lang="en-US" sz="2300" i="1" spc="-15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Arial"/>
              </a:rPr>
              <a:t> </a:t>
            </a:r>
            <a:endParaRPr lang="en-US" sz="2300" i="1" spc="-15" dirty="0">
              <a:solidFill>
                <a:schemeClr val="bg2">
                  <a:lumMod val="20000"/>
                  <a:lumOff val="80000"/>
                </a:schemeClr>
              </a:solidFill>
              <a:cs typeface="Arial"/>
            </a:endParaRPr>
          </a:p>
        </p:txBody>
      </p:sp>
      <p:sp>
        <p:nvSpPr>
          <p:cNvPr id="14" name="object 13" descr="Beige rectangle">
            <a:extLst>
              <a:ext uri="{FF2B5EF4-FFF2-40B4-BE49-F238E27FC236}">
                <a16:creationId xmlns:a16="http://schemas.microsoft.com/office/drawing/2014/main" id="{FEBB8673-0A72-4C5C-8239-7EF600504010}"/>
              </a:ext>
            </a:extLst>
          </p:cNvPr>
          <p:cNvSpPr/>
          <p:nvPr/>
        </p:nvSpPr>
        <p:spPr>
          <a:xfrm>
            <a:off x="915657" y="1391729"/>
            <a:ext cx="3096000" cy="0"/>
          </a:xfrm>
          <a:custGeom>
            <a:avLst/>
            <a:gdLst/>
            <a:ahLst/>
            <a:cxnLst/>
            <a:rect l="l" t="t" r="r" b="b"/>
            <a:pathLst>
              <a:path w="2694304">
                <a:moveTo>
                  <a:pt x="0" y="0"/>
                </a:moveTo>
                <a:lnTo>
                  <a:pt x="2694127" y="0"/>
                </a:lnTo>
              </a:path>
            </a:pathLst>
          </a:custGeom>
          <a:ln w="54863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12742" y="1527505"/>
            <a:ext cx="3749809" cy="6976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Moderator: Anchalee Phataralaoha</a:t>
            </a:r>
          </a:p>
          <a:p>
            <a:pPr>
              <a:spcBef>
                <a:spcPts val="400"/>
              </a:spcBef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</a:t>
            </a:r>
            <a:r>
              <a:rPr lang="en-US" sz="1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</a:t>
            </a:r>
            <a:endParaRPr lang="en-US" sz="17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9884D43A-F693-45B5-941E-26162517B9A6}"/>
              </a:ext>
            </a:extLst>
          </p:cNvPr>
          <p:cNvSpPr txBox="1">
            <a:spLocks/>
          </p:cNvSpPr>
          <p:nvPr/>
        </p:nvSpPr>
        <p:spPr>
          <a:xfrm>
            <a:off x="6785342" y="3197673"/>
            <a:ext cx="4505012" cy="1093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+mj-lt"/>
              </a:rPr>
              <a:t>Chris Reidy</a:t>
            </a:r>
          </a:p>
          <a:p>
            <a:pPr>
              <a:spcBef>
                <a:spcPts val="4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Arizona</a:t>
            </a:r>
          </a:p>
          <a:p>
            <a:pPr>
              <a:spcBef>
                <a:spcPts val="400"/>
              </a:spcBef>
            </a:pPr>
            <a:r>
              <a:rPr lang="en-US" spc="-15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chrisreidy@arizona.edu</a:t>
            </a:r>
            <a:endParaRPr lang="en-US" spc="-15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9884D43A-F693-45B5-941E-26162517B9A6}"/>
              </a:ext>
            </a:extLst>
          </p:cNvPr>
          <p:cNvSpPr txBox="1">
            <a:spLocks/>
          </p:cNvSpPr>
          <p:nvPr/>
        </p:nvSpPr>
        <p:spPr>
          <a:xfrm>
            <a:off x="6808064" y="4454428"/>
            <a:ext cx="4505012" cy="1093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+mj-lt"/>
              </a:rPr>
              <a:t>Dena Strong</a:t>
            </a:r>
          </a:p>
          <a:p>
            <a:pPr>
              <a:spcBef>
                <a:spcPts val="4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Illinois at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Urbana-Champaign</a:t>
            </a:r>
          </a:p>
          <a:p>
            <a:pPr>
              <a:spcBef>
                <a:spcPts val="400"/>
              </a:spcBef>
            </a:pPr>
            <a:r>
              <a:rPr lang="en-US" spc="-15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dlstrong@illinois.edu</a:t>
            </a:r>
            <a:endParaRPr lang="en-US" spc="-15" dirty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75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0">
      <a:dk1>
        <a:sysClr val="windowText" lastClr="000000"/>
      </a:dk1>
      <a:lt1>
        <a:sysClr val="window" lastClr="FFFFFF"/>
      </a:lt1>
      <a:dk2>
        <a:srgbClr val="00292E"/>
      </a:dk2>
      <a:lt2>
        <a:srgbClr val="64B2C1"/>
      </a:lt2>
      <a:accent1>
        <a:srgbClr val="F0CDA1"/>
      </a:accent1>
      <a:accent2>
        <a:srgbClr val="107082"/>
      </a:accent2>
      <a:accent3>
        <a:srgbClr val="054854"/>
      </a:accent3>
      <a:accent4>
        <a:srgbClr val="00AEEF"/>
      </a:accent4>
      <a:accent5>
        <a:srgbClr val="F99927"/>
      </a:accent5>
      <a:accent6>
        <a:srgbClr val="EC7216"/>
      </a:accent6>
      <a:hlink>
        <a:srgbClr val="000000"/>
      </a:hlink>
      <a:folHlink>
        <a:srgbClr val="000000"/>
      </a:folHlink>
    </a:clrScheme>
    <a:fontScheme name="Custom 24">
      <a:majorFont>
        <a:latin typeface="Gill Sans MT"/>
        <a:ea typeface=""/>
        <a:cs typeface=""/>
      </a:majorFont>
      <a:minorFont>
        <a:latin typeface="Arial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45022061_Professional services marketing plan_SL_V1" id="{B214D568-CC3C-4109-877A-D7A12976D35F}" vid="{D425069E-A49A-4A86-9A62-1864F0635A9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2DDA16B-F3AC-4A5B-9F5F-6F5A8F47A9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26FE2C-7640-4BF0-9D68-FDFD4151FD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118CE8-9293-4220-BA3B-5D353B13ABC9}">
  <ds:schemaRefs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71af3243-3dd4-4a8d-8c0d-dd76da1f02a5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Professional services marketing plan</Template>
  <TotalTime>0</TotalTime>
  <Words>53</Words>
  <Application>Microsoft Office PowerPoint</Application>
  <PresentationFormat>Widescreen</PresentationFormat>
  <Paragraphs>19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</vt:lpstr>
      <vt:lpstr>Calibri</vt:lpstr>
      <vt:lpstr>Gill Sans MT</vt:lpstr>
      <vt:lpstr>Office Theme</vt:lpstr>
      <vt:lpstr>Virtual Residency Workshop 2020 </vt:lpstr>
      <vt:lpstr>PANELISTS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2020-05-27T18:46:55Z</dcterms:created>
  <dcterms:modified xsi:type="dcterms:W3CDTF">2020-06-03T15:41:22Z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