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94635"/>
  </p:normalViewPr>
  <p:slideViewPr>
    <p:cSldViewPr snapToObjects="1">
      <p:cViewPr varScale="1">
        <p:scale>
          <a:sx n="110" d="100"/>
          <a:sy n="110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97400D-A776-D547-A0B3-654612C26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2BC5B-14CF-884D-80E5-0326C9BAB7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5BC9972-5315-024F-B096-AA014CF28F7E}" type="datetime1">
              <a:rPr lang="en-US" altLang="en-US"/>
              <a:pPr>
                <a:defRPr/>
              </a:pPr>
              <a:t>5/31/20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99F89-283C-BD4B-BED8-D3A9E1DE9C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BCB9D-A261-D541-A458-E4F830B2E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19F01C9-30EC-3941-AA86-FFFD954E60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AA9C9-4933-8847-B8EC-3B97929B95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F0889-B47F-3A48-AB1B-194D653725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8363E95-7C11-3942-85C6-8B0FD7CC41EF}" type="datetime1">
              <a:rPr lang="en-US" altLang="en-US"/>
              <a:pPr>
                <a:defRPr/>
              </a:pPr>
              <a:t>5/31/20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565789-ED86-5047-A71B-8D2877388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B5A963-D24F-C642-AD27-0647F2DA2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D94AC-400F-0B48-A1DD-CB1576B9C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4C65-A1AF-6945-B646-A168F3A9B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9C209F-2930-5F48-BB4D-E063E9E699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209F-2930-5F48-BB4D-E063E9E699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743200"/>
            <a:ext cx="9652000" cy="990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886200"/>
            <a:ext cx="96520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EFE9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0077-6891-D349-91CD-C77A23CA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0" y="6096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C0460CD-A3BA-CC40-84E8-EF8DF248B3D2}" type="datetime1">
              <a:rPr lang="en-US" altLang="en-US"/>
              <a:pPr>
                <a:defRPr/>
              </a:pPr>
              <a:t>5/31/20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5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2594E4-A965-744E-97AB-BBFCAFEA9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DF9957-714E-5641-BDC6-54ED95DF6E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1CCBFCA-6F25-1445-9A98-AE268EE5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0307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1"/>
            <a:ext cx="2540000" cy="4983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12838"/>
            <a:ext cx="82296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C718C5-8C81-C642-ADB1-5155990AB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E35C6-C621-374B-BE76-098C3EE610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B29B444-9C36-9243-AE49-D07B5BD6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21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A6FD0A-4537-8748-AFCA-4A79BEAD8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88874B-4EAE-814D-90EF-CEC4B3F978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F0ABA8D-BBDE-A34A-8491-F938E653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8194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B41649-E4AE-B54D-AA6F-909BEC4FF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0E3D3-C54E-B340-86D1-6604A5A548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A1B2124-25A8-2642-AB12-4876184A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630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2756D2-2925-7742-BF3C-D7662CD55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4B456-05F7-E048-8619-07449CCCAF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4CADBAF9-8DB5-D64C-8F58-F110C4DB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252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874838"/>
            <a:ext cx="5386917" cy="79216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2743200"/>
            <a:ext cx="5386917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74838"/>
            <a:ext cx="5389033" cy="79216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43200"/>
            <a:ext cx="5389033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630D5D-3D15-1B45-8F6D-150A6C34B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B78F4-95D8-8049-A8E1-9CEC8B2FB2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0E21A-9186-BE40-9FC5-1E3DD72E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3301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3F6BEA1-6640-234F-97F3-CEA9AB1A4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13815-CCFF-4C46-A254-35C962BC72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FE8A2CA1-610C-B14F-9841-0EEDABF2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4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F9D094D-40BA-134B-BC72-E31A2ECF4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6004D6-8630-8A46-9ADB-E3E4284662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3664D1FF-1EF0-E442-B43A-B4651C2F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95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3000"/>
            <a:ext cx="4011084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3001"/>
            <a:ext cx="6815667" cy="4983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1"/>
            <a:ext cx="4011084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E169C4-9254-8247-9DF8-310E49A74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9C8AF9-46C3-0A44-B310-0366F64B88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2AF287C-918A-6849-995D-4EF97D50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1816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3A846B-AFA7-164E-8F1B-5D34FE3EE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1A9B71-F6F1-764E-9F0F-C3AAE826E9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230B1DF-EC3E-284A-937C-DB057125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5941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1E5516-25AA-6B4B-8A77-93A7379000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6400" y="990600"/>
            <a:ext cx="1117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42AECA-C244-DC44-B887-838478BA69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981200"/>
            <a:ext cx="1117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FC43-1C8E-DA45-A8E2-276AAFF5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6553200"/>
            <a:ext cx="1117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1D71260A-0A93-824C-9E67-84B2642FCE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1BB3A-FD8B-264D-AA20-BBA1D7EA4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00" y="6537326"/>
            <a:ext cx="4267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>
              <a:lumMod val="75000"/>
            </a:schemeClr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800" kern="1200">
          <a:solidFill>
            <a:srgbClr val="2E454E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600" kern="1200">
          <a:solidFill>
            <a:srgbClr val="2E454E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400" kern="1200">
          <a:solidFill>
            <a:srgbClr val="2E454E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anose="020B0604020202020204" pitchFamily="34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8D03AED-ED65-7D4E-A40E-C72C1D197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rPr>
              <a:t>Virtual Residency Panel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B3287D3F-A1DD-0640-99BE-C30A337616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Scott Lathrop, Blue Waters Manager Education, Outreach and Training</a:t>
            </a:r>
          </a:p>
          <a:p>
            <a:pPr eaLnBrk="1" hangingPunct="1"/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lathrop@Illinois.edu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3AB4C2E5-8A26-A645-BD10-6068D605DA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28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26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24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 sz="2000">
                <a:solidFill>
                  <a:srgbClr val="2E454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5F1BBA-A97A-C342-9B3C-0DCC52969F3A}" type="datetime4">
              <a:rPr lang="en-US" altLang="en-US" sz="1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May 31, 2020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A82D1-2434-0E49-A6A7-69A16FA1E350}"/>
              </a:ext>
            </a:extLst>
          </p:cNvPr>
          <p:cNvSpPr txBox="1"/>
          <p:nvPr/>
        </p:nvSpPr>
        <p:spPr>
          <a:xfrm>
            <a:off x="9517529" y="6117594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u="none" strike="noStrike" kern="12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UNCLASSIFIED</a:t>
            </a:r>
            <a:endParaRPr lang="en-US" sz="1100" b="0" i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1C47-B57B-A14E-AE8D-E9B37AC3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0F63-BBB7-4B40-AD16-97731E0A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76400"/>
            <a:ext cx="11379200" cy="4419600"/>
          </a:xfrm>
        </p:spPr>
        <p:txBody>
          <a:bodyPr/>
          <a:lstStyle/>
          <a:p>
            <a:r>
              <a:rPr lang="en-US" dirty="0"/>
              <a:t>Joined the National Center for Supercomputing Applications (NCSA) in January of 1986 with focus on user services and education </a:t>
            </a:r>
          </a:p>
          <a:p>
            <a:r>
              <a:rPr lang="en-US" dirty="0"/>
              <a:t>Involved with the Alliance, </a:t>
            </a:r>
            <a:r>
              <a:rPr lang="en-US" dirty="0" err="1"/>
              <a:t>TeraGrid</a:t>
            </a:r>
            <a:r>
              <a:rPr lang="en-US" dirty="0"/>
              <a:t>, XSEDE and Blue Waters</a:t>
            </a:r>
          </a:p>
          <a:p>
            <a:r>
              <a:rPr lang="en-US" dirty="0"/>
              <a:t>Currently working at NCSA to support National Geospatial Intelligence Agency with funding via </a:t>
            </a:r>
            <a:r>
              <a:rPr lang="en-US" dirty="0" err="1"/>
              <a:t>Shodor</a:t>
            </a:r>
            <a:r>
              <a:rPr lang="en-US" dirty="0"/>
              <a:t> Education Foundation</a:t>
            </a:r>
          </a:p>
          <a:p>
            <a:r>
              <a:rPr lang="en-US" dirty="0"/>
              <a:t>Active contributions and leadership for conferences and workshops</a:t>
            </a:r>
          </a:p>
          <a:p>
            <a:r>
              <a:rPr lang="en-US" dirty="0"/>
              <a:t>Helped form ACM SIGHPC Education Chapter</a:t>
            </a:r>
          </a:p>
          <a:p>
            <a:r>
              <a:rPr lang="en-US" dirty="0"/>
              <a:t>Involved in national and international collaborations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749A6-AFB0-4A4C-B4BF-0471E9DFC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74B-4EAE-814D-90EF-CEC4B3F978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0203-75A6-CA44-820C-7F430E75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Managing HPC Centers – June 2020</a:t>
            </a:r>
          </a:p>
        </p:txBody>
      </p:sp>
    </p:spTree>
    <p:extLst>
      <p:ext uri="{BB962C8B-B14F-4D97-AF65-F5344CB8AC3E}">
        <p14:creationId xmlns:p14="http://schemas.microsoft.com/office/powerpoint/2010/main" val="294936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CACD-5773-604E-A6D3-0D1A87CD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0"/>
            <a:ext cx="11176000" cy="7620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2213-EF04-5C47-B5C6-A7A6E51D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71599"/>
            <a:ext cx="11785600" cy="5105399"/>
          </a:xfrm>
        </p:spPr>
        <p:txBody>
          <a:bodyPr/>
          <a:lstStyle/>
          <a:p>
            <a:r>
              <a:rPr lang="en-US" dirty="0"/>
              <a:t>Track projects for longitudinal impact analysis</a:t>
            </a:r>
          </a:p>
          <a:p>
            <a:r>
              <a:rPr lang="en-US" dirty="0"/>
              <a:t>Make applications and reviews neutral to gender/race/etc.</a:t>
            </a:r>
          </a:p>
          <a:p>
            <a:r>
              <a:rPr lang="en-US" dirty="0"/>
              <a:t>Build a database of contacts</a:t>
            </a:r>
          </a:p>
          <a:p>
            <a:r>
              <a:rPr lang="en-US" dirty="0"/>
              <a:t>There is too much to do - avoid duplication and “not invented here” </a:t>
            </a:r>
          </a:p>
          <a:p>
            <a:r>
              <a:rPr lang="en-US" dirty="0"/>
              <a:t>Think diversity when selecting people and programs (talks, hires, etc.)</a:t>
            </a:r>
          </a:p>
          <a:p>
            <a:r>
              <a:rPr lang="en-US" dirty="0"/>
              <a:t>Re-enforce good work; get in front of issues – don’t let them fester</a:t>
            </a:r>
          </a:p>
          <a:p>
            <a:r>
              <a:rPr lang="en-US" dirty="0"/>
              <a:t>People don’t read, remember, or know what they don’t know</a:t>
            </a:r>
          </a:p>
          <a:p>
            <a:r>
              <a:rPr lang="en-US" dirty="0"/>
              <a:t>Encourage constructive, controversial advice listen to your clients</a:t>
            </a:r>
          </a:p>
          <a:p>
            <a:r>
              <a:rPr lang="en-US" dirty="0"/>
              <a:t>Address problems early, improve services, benefit and retain clients</a:t>
            </a:r>
          </a:p>
          <a:p>
            <a:r>
              <a:rPr lang="en-US" dirty="0"/>
              <a:t>There are never enough resources – lead via collaboration!!!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D4EF-13B6-7946-A3D7-42FFB3518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874B-4EAE-814D-90EF-CEC4B3F978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15EE-5842-4044-AA4E-AE3DFD97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9793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213</Words>
  <Application>Microsoft Macintosh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Virtual Residency Panel</vt:lpstr>
      <vt:lpstr>My Brief History</vt:lpstr>
      <vt:lpstr>Lessons learned</vt:lpstr>
    </vt:vector>
  </TitlesOfParts>
  <Company>NCSA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Blake Harvey</dc:creator>
  <cp:lastModifiedBy>Lathrop, Scott A</cp:lastModifiedBy>
  <cp:revision>74</cp:revision>
  <dcterms:created xsi:type="dcterms:W3CDTF">2011-11-18T16:58:41Z</dcterms:created>
  <dcterms:modified xsi:type="dcterms:W3CDTF">2020-06-01T02:25:28Z</dcterms:modified>
</cp:coreProperties>
</file>