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9"/>
  </p:notesMasterIdLst>
  <p:sldIdLst>
    <p:sldId id="257" r:id="rId2"/>
    <p:sldId id="258" r:id="rId3"/>
    <p:sldId id="277" r:id="rId4"/>
    <p:sldId id="278" r:id="rId5"/>
    <p:sldId id="279" r:id="rId6"/>
    <p:sldId id="280" r:id="rId7"/>
    <p:sldId id="281" r:id="rId8"/>
  </p:sldIdLst>
  <p:sldSz cx="9144000" cy="6858000" type="screen4x3"/>
  <p:notesSz cx="6858000" cy="9144000"/>
  <p:embeddedFontLst>
    <p:embeddedFont>
      <p:font typeface="Acumin Pro" panose="020B0504020202020204" pitchFamily="34" charset="77"/>
      <p:regular r:id="rId10"/>
      <p:bold r:id="rId11"/>
      <p:italic r:id="rId12"/>
      <p:boldItalic r:id="rId13"/>
    </p:embeddedFont>
    <p:embeddedFont>
      <p:font typeface="Acumin Pro ExtraCondensed" panose="020B0508020202020204" pitchFamily="34" charset="77"/>
      <p:regular r:id="rId14"/>
      <p:bold r:id="rId15"/>
      <p:italic r:id="rId16"/>
      <p:boldItalic r:id="rId17"/>
    </p:embeddedFont>
    <p:embeddedFont>
      <p:font typeface="Acumin Pro ExtraCondensed Smbd" panose="020B0708020202020204" pitchFamily="34" charset="77"/>
      <p:regular r:id="rId18"/>
      <p:bold r:id="rId19"/>
      <p:italic r:id="rId20"/>
      <p:boldItalic r:id="rId21"/>
    </p:embeddedFont>
    <p:embeddedFont>
      <p:font typeface="Acumin Pro Medium" panose="020B0604020202020204" pitchFamily="34" charset="77"/>
      <p:regular r:id="rId22"/>
      <p:italic r:id="rId23"/>
    </p:embeddedFont>
    <p:embeddedFont>
      <p:font typeface="Acumin Pro Semibold" panose="020B0704020202020204" pitchFamily="34" charset="77"/>
      <p:regular r:id="rId24"/>
      <p:bold r:id="rId25"/>
      <p:italic r:id="rId26"/>
      <p:boldItalic r:id="rId27"/>
    </p:embeddedFont>
    <p:embeddedFont>
      <p:font typeface="Acumin Pro SemiCondensed" panose="020B0506020202020204" pitchFamily="34" charset="77"/>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United Sans Cd Md" pitchFamily="2" charset="77"/>
      <p:regular r:id="rId36"/>
    </p:embeddedFont>
    <p:embeddedFont>
      <p:font typeface="United Sans Reg Medium" pitchFamily="2" charset="77"/>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18"/>
    <p:restoredTop sz="96503"/>
  </p:normalViewPr>
  <p:slideViewPr>
    <p:cSldViewPr snapToGrid="0" snapToObjects="1">
      <p:cViewPr varScale="1">
        <p:scale>
          <a:sx n="123" d="100"/>
          <a:sy n="123" d="100"/>
        </p:scale>
        <p:origin x="184"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9" Type="http://schemas.openxmlformats.org/officeDocument/2006/relationships/viewProps" Target="viewProps.xml"/><Relationship Id="rId21" Type="http://schemas.openxmlformats.org/officeDocument/2006/relationships/font" Target="fonts/font12.fntdata"/><Relationship Id="rId34" Type="http://schemas.openxmlformats.org/officeDocument/2006/relationships/font" Target="fonts/font2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font" Target="fonts/font2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font" Target="fonts/font27.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font" Target="fonts/font2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1ECA8-7184-6943-A2B0-23F56C8AB56D}"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E47F8D2B-F227-B24A-826F-501380795036}">
      <dgm:prSet phldrT="[Text]"/>
      <dgm:spPr/>
      <dgm:t>
        <a:bodyPr/>
        <a:lstStyle/>
        <a:p>
          <a:r>
            <a:rPr lang="en-US" dirty="0"/>
            <a:t>Exec Director – Research Computing </a:t>
          </a:r>
        </a:p>
      </dgm:t>
    </dgm:pt>
    <dgm:pt modelId="{00A4D04D-F271-1047-857C-FBFB73D27AEB}" type="parTrans" cxnId="{5B3D1EF8-34F6-F743-AAF6-A2F9F41C5162}">
      <dgm:prSet/>
      <dgm:spPr/>
      <dgm:t>
        <a:bodyPr/>
        <a:lstStyle/>
        <a:p>
          <a:endParaRPr lang="en-US"/>
        </a:p>
      </dgm:t>
    </dgm:pt>
    <dgm:pt modelId="{EB29BCC4-AAA8-B640-B561-8D7B280F5C1C}" type="sibTrans" cxnId="{5B3D1EF8-34F6-F743-AAF6-A2F9F41C5162}">
      <dgm:prSet/>
      <dgm:spPr/>
      <dgm:t>
        <a:bodyPr/>
        <a:lstStyle/>
        <a:p>
          <a:endParaRPr lang="en-US"/>
        </a:p>
      </dgm:t>
    </dgm:pt>
    <dgm:pt modelId="{25CDC385-3B82-FA42-B744-3D2304A542F2}">
      <dgm:prSet phldrT="[Text]"/>
      <dgm:spPr/>
      <dgm:t>
        <a:bodyPr/>
        <a:lstStyle/>
        <a:p>
          <a:r>
            <a:rPr lang="en-US" dirty="0"/>
            <a:t>HPC Operations (10) </a:t>
          </a:r>
        </a:p>
      </dgm:t>
    </dgm:pt>
    <dgm:pt modelId="{67253970-7DCD-AF46-A478-FACE3FAFD530}" type="parTrans" cxnId="{24224049-530D-7942-94A5-22B9A9A16914}">
      <dgm:prSet/>
      <dgm:spPr/>
      <dgm:t>
        <a:bodyPr/>
        <a:lstStyle/>
        <a:p>
          <a:endParaRPr lang="en-US"/>
        </a:p>
      </dgm:t>
    </dgm:pt>
    <dgm:pt modelId="{F5924DDE-3891-5646-B993-8D51BA1F5317}" type="sibTrans" cxnId="{24224049-530D-7942-94A5-22B9A9A16914}">
      <dgm:prSet/>
      <dgm:spPr/>
      <dgm:t>
        <a:bodyPr/>
        <a:lstStyle/>
        <a:p>
          <a:endParaRPr lang="en-US"/>
        </a:p>
      </dgm:t>
    </dgm:pt>
    <dgm:pt modelId="{71D121B9-F9D3-DF47-A844-FB5680CF2B3B}">
      <dgm:prSet phldrT="[Text]"/>
      <dgm:spPr/>
      <dgm:t>
        <a:bodyPr/>
        <a:lstStyle/>
        <a:p>
          <a:r>
            <a:rPr lang="en-US" dirty="0"/>
            <a:t>Scientific Applications, support (11)</a:t>
          </a:r>
        </a:p>
      </dgm:t>
    </dgm:pt>
    <dgm:pt modelId="{CDEFE083-2379-3048-9BA5-AFA8635C2C4C}" type="parTrans" cxnId="{DC306BC2-7D7F-D446-9901-D289BB482A8E}">
      <dgm:prSet/>
      <dgm:spPr/>
      <dgm:t>
        <a:bodyPr/>
        <a:lstStyle/>
        <a:p>
          <a:endParaRPr lang="en-US"/>
        </a:p>
      </dgm:t>
    </dgm:pt>
    <dgm:pt modelId="{31ABD3AD-2896-FE47-869B-6A184CF366C9}" type="sibTrans" cxnId="{DC306BC2-7D7F-D446-9901-D289BB482A8E}">
      <dgm:prSet/>
      <dgm:spPr/>
      <dgm:t>
        <a:bodyPr/>
        <a:lstStyle/>
        <a:p>
          <a:endParaRPr lang="en-US"/>
        </a:p>
      </dgm:t>
    </dgm:pt>
    <dgm:pt modelId="{82083101-3475-BF42-85AB-FCF388906E84}">
      <dgm:prSet phldrT="[Text]"/>
      <dgm:spPr/>
      <dgm:t>
        <a:bodyPr/>
        <a:lstStyle/>
        <a:p>
          <a:r>
            <a:rPr lang="en-US" dirty="0"/>
            <a:t>Visualization Center (5)</a:t>
          </a:r>
        </a:p>
      </dgm:t>
    </dgm:pt>
    <dgm:pt modelId="{F433D6D9-0BCF-AC40-9151-C38249A4F70E}" type="parTrans" cxnId="{9331DE0B-11F5-5448-BE21-BFBBCA585CCD}">
      <dgm:prSet/>
      <dgm:spPr/>
      <dgm:t>
        <a:bodyPr/>
        <a:lstStyle/>
        <a:p>
          <a:endParaRPr lang="en-US"/>
        </a:p>
      </dgm:t>
    </dgm:pt>
    <dgm:pt modelId="{2D3F186D-5B68-214F-85E3-A312558FADB5}" type="sibTrans" cxnId="{9331DE0B-11F5-5448-BE21-BFBBCA585CCD}">
      <dgm:prSet/>
      <dgm:spPr/>
      <dgm:t>
        <a:bodyPr/>
        <a:lstStyle/>
        <a:p>
          <a:endParaRPr lang="en-US"/>
        </a:p>
      </dgm:t>
    </dgm:pt>
    <dgm:pt modelId="{1ABB8B87-32B9-FB41-8440-3EA74432CDDE}">
      <dgm:prSet phldrT="[Text]"/>
      <dgm:spPr/>
      <dgm:t>
        <a:bodyPr/>
        <a:lstStyle/>
        <a:p>
          <a:r>
            <a:rPr lang="en-US" dirty="0"/>
            <a:t>Science Gateways (12)</a:t>
          </a:r>
        </a:p>
      </dgm:t>
    </dgm:pt>
    <dgm:pt modelId="{91CC08D3-CEBE-8D4D-BE89-D5FF3943D2A3}" type="parTrans" cxnId="{B37D9692-D4A9-F544-89FD-9EB6923FE10D}">
      <dgm:prSet/>
      <dgm:spPr/>
      <dgm:t>
        <a:bodyPr/>
        <a:lstStyle/>
        <a:p>
          <a:endParaRPr lang="en-US"/>
        </a:p>
      </dgm:t>
    </dgm:pt>
    <dgm:pt modelId="{E205B0EF-43F8-5746-9066-9202E56E3E9D}" type="sibTrans" cxnId="{B37D9692-D4A9-F544-89FD-9EB6923FE10D}">
      <dgm:prSet/>
      <dgm:spPr/>
      <dgm:t>
        <a:bodyPr/>
        <a:lstStyle/>
        <a:p>
          <a:endParaRPr lang="en-US"/>
        </a:p>
      </dgm:t>
    </dgm:pt>
    <dgm:pt modelId="{D48AC46C-0A4D-2041-BA36-6F3F89351EBC}" type="pres">
      <dgm:prSet presAssocID="{C3B1ECA8-7184-6943-A2B0-23F56C8AB56D}" presName="hierChild1" presStyleCnt="0">
        <dgm:presLayoutVars>
          <dgm:orgChart val="1"/>
          <dgm:chPref val="1"/>
          <dgm:dir/>
          <dgm:animOne val="branch"/>
          <dgm:animLvl val="lvl"/>
          <dgm:resizeHandles/>
        </dgm:presLayoutVars>
      </dgm:prSet>
      <dgm:spPr/>
    </dgm:pt>
    <dgm:pt modelId="{EA99EAAE-2888-4549-9501-15DD8902BC71}" type="pres">
      <dgm:prSet presAssocID="{E47F8D2B-F227-B24A-826F-501380795036}" presName="hierRoot1" presStyleCnt="0">
        <dgm:presLayoutVars>
          <dgm:hierBranch val="init"/>
        </dgm:presLayoutVars>
      </dgm:prSet>
      <dgm:spPr/>
    </dgm:pt>
    <dgm:pt modelId="{A8766C71-2F2D-1F4F-A79E-97E1C4477A12}" type="pres">
      <dgm:prSet presAssocID="{E47F8D2B-F227-B24A-826F-501380795036}" presName="rootComposite1" presStyleCnt="0"/>
      <dgm:spPr/>
    </dgm:pt>
    <dgm:pt modelId="{5AC85122-4BEA-8A4A-9DD3-83500ED5992E}" type="pres">
      <dgm:prSet presAssocID="{E47F8D2B-F227-B24A-826F-501380795036}" presName="rootText1" presStyleLbl="node0" presStyleIdx="0" presStyleCnt="1">
        <dgm:presLayoutVars>
          <dgm:chPref val="3"/>
        </dgm:presLayoutVars>
      </dgm:prSet>
      <dgm:spPr/>
    </dgm:pt>
    <dgm:pt modelId="{D160D8A9-55FD-814D-8E19-BEA435CFD2B2}" type="pres">
      <dgm:prSet presAssocID="{E47F8D2B-F227-B24A-826F-501380795036}" presName="rootConnector1" presStyleLbl="node1" presStyleIdx="0" presStyleCnt="0"/>
      <dgm:spPr/>
    </dgm:pt>
    <dgm:pt modelId="{93DFB01E-D09C-7B4B-A8CB-B4CD1F2A913E}" type="pres">
      <dgm:prSet presAssocID="{E47F8D2B-F227-B24A-826F-501380795036}" presName="hierChild2" presStyleCnt="0"/>
      <dgm:spPr/>
    </dgm:pt>
    <dgm:pt modelId="{423E3A79-EA0B-DC4F-8562-0E54860A5E58}" type="pres">
      <dgm:prSet presAssocID="{67253970-7DCD-AF46-A478-FACE3FAFD530}" presName="Name37" presStyleLbl="parChTrans1D2" presStyleIdx="0" presStyleCnt="4"/>
      <dgm:spPr/>
    </dgm:pt>
    <dgm:pt modelId="{2CF50382-5295-E44B-A5E9-A94FA1A88BF5}" type="pres">
      <dgm:prSet presAssocID="{25CDC385-3B82-FA42-B744-3D2304A542F2}" presName="hierRoot2" presStyleCnt="0">
        <dgm:presLayoutVars>
          <dgm:hierBranch val="init"/>
        </dgm:presLayoutVars>
      </dgm:prSet>
      <dgm:spPr/>
    </dgm:pt>
    <dgm:pt modelId="{9B57DC0D-6E2E-7347-8F34-61E108340FDC}" type="pres">
      <dgm:prSet presAssocID="{25CDC385-3B82-FA42-B744-3D2304A542F2}" presName="rootComposite" presStyleCnt="0"/>
      <dgm:spPr/>
    </dgm:pt>
    <dgm:pt modelId="{1325E7C4-8556-DF4E-94C6-020D1E60381D}" type="pres">
      <dgm:prSet presAssocID="{25CDC385-3B82-FA42-B744-3D2304A542F2}" presName="rootText" presStyleLbl="node2" presStyleIdx="0" presStyleCnt="4">
        <dgm:presLayoutVars>
          <dgm:chPref val="3"/>
        </dgm:presLayoutVars>
      </dgm:prSet>
      <dgm:spPr/>
    </dgm:pt>
    <dgm:pt modelId="{35CF50E1-698E-2049-B138-DD66F172D806}" type="pres">
      <dgm:prSet presAssocID="{25CDC385-3B82-FA42-B744-3D2304A542F2}" presName="rootConnector" presStyleLbl="node2" presStyleIdx="0" presStyleCnt="4"/>
      <dgm:spPr/>
    </dgm:pt>
    <dgm:pt modelId="{6CF2267A-EF0C-0441-9CF7-180757041761}" type="pres">
      <dgm:prSet presAssocID="{25CDC385-3B82-FA42-B744-3D2304A542F2}" presName="hierChild4" presStyleCnt="0"/>
      <dgm:spPr/>
    </dgm:pt>
    <dgm:pt modelId="{7F3FD11D-DE8F-B54D-8FAA-BCD93668CA67}" type="pres">
      <dgm:prSet presAssocID="{25CDC385-3B82-FA42-B744-3D2304A542F2}" presName="hierChild5" presStyleCnt="0"/>
      <dgm:spPr/>
    </dgm:pt>
    <dgm:pt modelId="{C1679BA5-0464-F44C-A961-7049DABA1353}" type="pres">
      <dgm:prSet presAssocID="{CDEFE083-2379-3048-9BA5-AFA8635C2C4C}" presName="Name37" presStyleLbl="parChTrans1D2" presStyleIdx="1" presStyleCnt="4"/>
      <dgm:spPr/>
    </dgm:pt>
    <dgm:pt modelId="{EFB103E8-1FC9-D947-BA50-1E034541B41B}" type="pres">
      <dgm:prSet presAssocID="{71D121B9-F9D3-DF47-A844-FB5680CF2B3B}" presName="hierRoot2" presStyleCnt="0">
        <dgm:presLayoutVars>
          <dgm:hierBranch val="init"/>
        </dgm:presLayoutVars>
      </dgm:prSet>
      <dgm:spPr/>
    </dgm:pt>
    <dgm:pt modelId="{A4F75796-B313-0940-BEBD-2EABC0269E33}" type="pres">
      <dgm:prSet presAssocID="{71D121B9-F9D3-DF47-A844-FB5680CF2B3B}" presName="rootComposite" presStyleCnt="0"/>
      <dgm:spPr/>
    </dgm:pt>
    <dgm:pt modelId="{1D3FB9F1-CE05-6A40-BAD0-FD7F1F36539D}" type="pres">
      <dgm:prSet presAssocID="{71D121B9-F9D3-DF47-A844-FB5680CF2B3B}" presName="rootText" presStyleLbl="node2" presStyleIdx="1" presStyleCnt="4">
        <dgm:presLayoutVars>
          <dgm:chPref val="3"/>
        </dgm:presLayoutVars>
      </dgm:prSet>
      <dgm:spPr/>
    </dgm:pt>
    <dgm:pt modelId="{757ABE4B-F1DC-8B4B-9443-71B9B3831EF9}" type="pres">
      <dgm:prSet presAssocID="{71D121B9-F9D3-DF47-A844-FB5680CF2B3B}" presName="rootConnector" presStyleLbl="node2" presStyleIdx="1" presStyleCnt="4"/>
      <dgm:spPr/>
    </dgm:pt>
    <dgm:pt modelId="{A915EBA5-7008-3D44-B139-0D39CEE9B689}" type="pres">
      <dgm:prSet presAssocID="{71D121B9-F9D3-DF47-A844-FB5680CF2B3B}" presName="hierChild4" presStyleCnt="0"/>
      <dgm:spPr/>
    </dgm:pt>
    <dgm:pt modelId="{797EE2CD-F5C7-004C-8DC9-2179D683F3C9}" type="pres">
      <dgm:prSet presAssocID="{71D121B9-F9D3-DF47-A844-FB5680CF2B3B}" presName="hierChild5" presStyleCnt="0"/>
      <dgm:spPr/>
    </dgm:pt>
    <dgm:pt modelId="{58183BA7-598E-A743-A084-E74188D76935}" type="pres">
      <dgm:prSet presAssocID="{F433D6D9-0BCF-AC40-9151-C38249A4F70E}" presName="Name37" presStyleLbl="parChTrans1D2" presStyleIdx="2" presStyleCnt="4"/>
      <dgm:spPr/>
    </dgm:pt>
    <dgm:pt modelId="{FBC4EAA1-3D71-014F-91FC-C2099362D6F6}" type="pres">
      <dgm:prSet presAssocID="{82083101-3475-BF42-85AB-FCF388906E84}" presName="hierRoot2" presStyleCnt="0">
        <dgm:presLayoutVars>
          <dgm:hierBranch val="init"/>
        </dgm:presLayoutVars>
      </dgm:prSet>
      <dgm:spPr/>
    </dgm:pt>
    <dgm:pt modelId="{9A690272-9754-1042-BAE8-C0EF33003CF9}" type="pres">
      <dgm:prSet presAssocID="{82083101-3475-BF42-85AB-FCF388906E84}" presName="rootComposite" presStyleCnt="0"/>
      <dgm:spPr/>
    </dgm:pt>
    <dgm:pt modelId="{6702F64C-54EA-2041-9E41-3E0A3E217BFC}" type="pres">
      <dgm:prSet presAssocID="{82083101-3475-BF42-85AB-FCF388906E84}" presName="rootText" presStyleLbl="node2" presStyleIdx="2" presStyleCnt="4">
        <dgm:presLayoutVars>
          <dgm:chPref val="3"/>
        </dgm:presLayoutVars>
      </dgm:prSet>
      <dgm:spPr/>
    </dgm:pt>
    <dgm:pt modelId="{8E451CFC-E815-C641-9AE4-222B9CE97C20}" type="pres">
      <dgm:prSet presAssocID="{82083101-3475-BF42-85AB-FCF388906E84}" presName="rootConnector" presStyleLbl="node2" presStyleIdx="2" presStyleCnt="4"/>
      <dgm:spPr/>
    </dgm:pt>
    <dgm:pt modelId="{B5F3177C-103E-B44A-AFD1-C0ED57A114C8}" type="pres">
      <dgm:prSet presAssocID="{82083101-3475-BF42-85AB-FCF388906E84}" presName="hierChild4" presStyleCnt="0"/>
      <dgm:spPr/>
    </dgm:pt>
    <dgm:pt modelId="{B5038DDE-4D29-934D-BB06-C48935C335DE}" type="pres">
      <dgm:prSet presAssocID="{82083101-3475-BF42-85AB-FCF388906E84}" presName="hierChild5" presStyleCnt="0"/>
      <dgm:spPr/>
    </dgm:pt>
    <dgm:pt modelId="{F46C79E5-0B3D-FB41-8B59-15AF506B071A}" type="pres">
      <dgm:prSet presAssocID="{91CC08D3-CEBE-8D4D-BE89-D5FF3943D2A3}" presName="Name37" presStyleLbl="parChTrans1D2" presStyleIdx="3" presStyleCnt="4"/>
      <dgm:spPr/>
    </dgm:pt>
    <dgm:pt modelId="{4087EC34-4F6F-F94A-816F-C9140FD2BDC3}" type="pres">
      <dgm:prSet presAssocID="{1ABB8B87-32B9-FB41-8440-3EA74432CDDE}" presName="hierRoot2" presStyleCnt="0">
        <dgm:presLayoutVars>
          <dgm:hierBranch val="init"/>
        </dgm:presLayoutVars>
      </dgm:prSet>
      <dgm:spPr/>
    </dgm:pt>
    <dgm:pt modelId="{C9A70C30-8728-7E48-9FEA-AC20ACBE6B1F}" type="pres">
      <dgm:prSet presAssocID="{1ABB8B87-32B9-FB41-8440-3EA74432CDDE}" presName="rootComposite" presStyleCnt="0"/>
      <dgm:spPr/>
    </dgm:pt>
    <dgm:pt modelId="{23BEFAEC-C50C-724D-8C7E-079BAE54E4C5}" type="pres">
      <dgm:prSet presAssocID="{1ABB8B87-32B9-FB41-8440-3EA74432CDDE}" presName="rootText" presStyleLbl="node2" presStyleIdx="3" presStyleCnt="4">
        <dgm:presLayoutVars>
          <dgm:chPref val="3"/>
        </dgm:presLayoutVars>
      </dgm:prSet>
      <dgm:spPr/>
    </dgm:pt>
    <dgm:pt modelId="{3B8DA024-253D-8442-8C46-05ED6D68B91D}" type="pres">
      <dgm:prSet presAssocID="{1ABB8B87-32B9-FB41-8440-3EA74432CDDE}" presName="rootConnector" presStyleLbl="node2" presStyleIdx="3" presStyleCnt="4"/>
      <dgm:spPr/>
    </dgm:pt>
    <dgm:pt modelId="{EA9CF904-789F-9740-A19F-1BB5F6D57902}" type="pres">
      <dgm:prSet presAssocID="{1ABB8B87-32B9-FB41-8440-3EA74432CDDE}" presName="hierChild4" presStyleCnt="0"/>
      <dgm:spPr/>
    </dgm:pt>
    <dgm:pt modelId="{6C4EF423-2663-BE47-A262-BC261B8237A2}" type="pres">
      <dgm:prSet presAssocID="{1ABB8B87-32B9-FB41-8440-3EA74432CDDE}" presName="hierChild5" presStyleCnt="0"/>
      <dgm:spPr/>
    </dgm:pt>
    <dgm:pt modelId="{91C08799-9372-7C45-A85D-72071C26E21F}" type="pres">
      <dgm:prSet presAssocID="{E47F8D2B-F227-B24A-826F-501380795036}" presName="hierChild3" presStyleCnt="0"/>
      <dgm:spPr/>
    </dgm:pt>
  </dgm:ptLst>
  <dgm:cxnLst>
    <dgm:cxn modelId="{9331DE0B-11F5-5448-BE21-BFBBCA585CCD}" srcId="{E47F8D2B-F227-B24A-826F-501380795036}" destId="{82083101-3475-BF42-85AB-FCF388906E84}" srcOrd="2" destOrd="0" parTransId="{F433D6D9-0BCF-AC40-9151-C38249A4F70E}" sibTransId="{2D3F186D-5B68-214F-85E3-A312558FADB5}"/>
    <dgm:cxn modelId="{16BC2211-18F8-8E45-98D1-49D5B6DD3FF9}" type="presOf" srcId="{71D121B9-F9D3-DF47-A844-FB5680CF2B3B}" destId="{1D3FB9F1-CE05-6A40-BAD0-FD7F1F36539D}" srcOrd="0" destOrd="0" presId="urn:microsoft.com/office/officeart/2005/8/layout/orgChart1"/>
    <dgm:cxn modelId="{6F8E2D26-EC71-6544-92FD-390321C6FD5D}" type="presOf" srcId="{25CDC385-3B82-FA42-B744-3D2304A542F2}" destId="{35CF50E1-698E-2049-B138-DD66F172D806}" srcOrd="1" destOrd="0" presId="urn:microsoft.com/office/officeart/2005/8/layout/orgChart1"/>
    <dgm:cxn modelId="{AB5F2D2A-19D7-E44D-A0E7-1FFF0C3B3F26}" type="presOf" srcId="{25CDC385-3B82-FA42-B744-3D2304A542F2}" destId="{1325E7C4-8556-DF4E-94C6-020D1E60381D}" srcOrd="0" destOrd="0" presId="urn:microsoft.com/office/officeart/2005/8/layout/orgChart1"/>
    <dgm:cxn modelId="{B1304E2E-9F04-3B4F-AEE5-DC3ADA85850A}" type="presOf" srcId="{F433D6D9-0BCF-AC40-9151-C38249A4F70E}" destId="{58183BA7-598E-A743-A084-E74188D76935}" srcOrd="0" destOrd="0" presId="urn:microsoft.com/office/officeart/2005/8/layout/orgChart1"/>
    <dgm:cxn modelId="{ACDAD032-D129-B94D-8753-F51E660057B0}" type="presOf" srcId="{82083101-3475-BF42-85AB-FCF388906E84}" destId="{8E451CFC-E815-C641-9AE4-222B9CE97C20}" srcOrd="1" destOrd="0" presId="urn:microsoft.com/office/officeart/2005/8/layout/orgChart1"/>
    <dgm:cxn modelId="{9E550D40-21F4-EF49-B12B-AD89E2E61F3D}" type="presOf" srcId="{1ABB8B87-32B9-FB41-8440-3EA74432CDDE}" destId="{23BEFAEC-C50C-724D-8C7E-079BAE54E4C5}" srcOrd="0" destOrd="0" presId="urn:microsoft.com/office/officeart/2005/8/layout/orgChart1"/>
    <dgm:cxn modelId="{0E6A5945-973F-1544-ACF6-92AF52648500}" type="presOf" srcId="{E47F8D2B-F227-B24A-826F-501380795036}" destId="{5AC85122-4BEA-8A4A-9DD3-83500ED5992E}" srcOrd="0" destOrd="0" presId="urn:microsoft.com/office/officeart/2005/8/layout/orgChart1"/>
    <dgm:cxn modelId="{34C2D848-DBD3-114B-9545-A9EAF6E93B6F}" type="presOf" srcId="{71D121B9-F9D3-DF47-A844-FB5680CF2B3B}" destId="{757ABE4B-F1DC-8B4B-9443-71B9B3831EF9}" srcOrd="1" destOrd="0" presId="urn:microsoft.com/office/officeart/2005/8/layout/orgChart1"/>
    <dgm:cxn modelId="{24224049-530D-7942-94A5-22B9A9A16914}" srcId="{E47F8D2B-F227-B24A-826F-501380795036}" destId="{25CDC385-3B82-FA42-B744-3D2304A542F2}" srcOrd="0" destOrd="0" parTransId="{67253970-7DCD-AF46-A478-FACE3FAFD530}" sibTransId="{F5924DDE-3891-5646-B993-8D51BA1F5317}"/>
    <dgm:cxn modelId="{D2708A52-4D81-9A4D-9651-CA4702E07DCC}" type="presOf" srcId="{67253970-7DCD-AF46-A478-FACE3FAFD530}" destId="{423E3A79-EA0B-DC4F-8562-0E54860A5E58}" srcOrd="0" destOrd="0" presId="urn:microsoft.com/office/officeart/2005/8/layout/orgChart1"/>
    <dgm:cxn modelId="{C902915D-3336-6D48-A1BE-B2F3CF2E44CF}" type="presOf" srcId="{82083101-3475-BF42-85AB-FCF388906E84}" destId="{6702F64C-54EA-2041-9E41-3E0A3E217BFC}" srcOrd="0" destOrd="0" presId="urn:microsoft.com/office/officeart/2005/8/layout/orgChart1"/>
    <dgm:cxn modelId="{020AB773-D029-B944-A956-C1A650C7FBFB}" type="presOf" srcId="{C3B1ECA8-7184-6943-A2B0-23F56C8AB56D}" destId="{D48AC46C-0A4D-2041-BA36-6F3F89351EBC}" srcOrd="0" destOrd="0" presId="urn:microsoft.com/office/officeart/2005/8/layout/orgChart1"/>
    <dgm:cxn modelId="{7CA50978-A182-384F-B3CD-938E4E983877}" type="presOf" srcId="{E47F8D2B-F227-B24A-826F-501380795036}" destId="{D160D8A9-55FD-814D-8E19-BEA435CFD2B2}" srcOrd="1" destOrd="0" presId="urn:microsoft.com/office/officeart/2005/8/layout/orgChart1"/>
    <dgm:cxn modelId="{B37D9692-D4A9-F544-89FD-9EB6923FE10D}" srcId="{E47F8D2B-F227-B24A-826F-501380795036}" destId="{1ABB8B87-32B9-FB41-8440-3EA74432CDDE}" srcOrd="3" destOrd="0" parTransId="{91CC08D3-CEBE-8D4D-BE89-D5FF3943D2A3}" sibTransId="{E205B0EF-43F8-5746-9066-9202E56E3E9D}"/>
    <dgm:cxn modelId="{80C200B3-20F9-924C-B92C-4D0596310EDE}" type="presOf" srcId="{CDEFE083-2379-3048-9BA5-AFA8635C2C4C}" destId="{C1679BA5-0464-F44C-A961-7049DABA1353}" srcOrd="0" destOrd="0" presId="urn:microsoft.com/office/officeart/2005/8/layout/orgChart1"/>
    <dgm:cxn modelId="{B1BB13B6-B191-E84D-810C-6ECF5AE40102}" type="presOf" srcId="{1ABB8B87-32B9-FB41-8440-3EA74432CDDE}" destId="{3B8DA024-253D-8442-8C46-05ED6D68B91D}" srcOrd="1" destOrd="0" presId="urn:microsoft.com/office/officeart/2005/8/layout/orgChart1"/>
    <dgm:cxn modelId="{DC306BC2-7D7F-D446-9901-D289BB482A8E}" srcId="{E47F8D2B-F227-B24A-826F-501380795036}" destId="{71D121B9-F9D3-DF47-A844-FB5680CF2B3B}" srcOrd="1" destOrd="0" parTransId="{CDEFE083-2379-3048-9BA5-AFA8635C2C4C}" sibTransId="{31ABD3AD-2896-FE47-869B-6A184CF366C9}"/>
    <dgm:cxn modelId="{ED5364E4-55E0-234E-ABA9-54BBF936CBF2}" type="presOf" srcId="{91CC08D3-CEBE-8D4D-BE89-D5FF3943D2A3}" destId="{F46C79E5-0B3D-FB41-8B59-15AF506B071A}" srcOrd="0" destOrd="0" presId="urn:microsoft.com/office/officeart/2005/8/layout/orgChart1"/>
    <dgm:cxn modelId="{5B3D1EF8-34F6-F743-AAF6-A2F9F41C5162}" srcId="{C3B1ECA8-7184-6943-A2B0-23F56C8AB56D}" destId="{E47F8D2B-F227-B24A-826F-501380795036}" srcOrd="0" destOrd="0" parTransId="{00A4D04D-F271-1047-857C-FBFB73D27AEB}" sibTransId="{EB29BCC4-AAA8-B640-B561-8D7B280F5C1C}"/>
    <dgm:cxn modelId="{62CA48A8-7B3D-A444-A086-E8047AF67CFB}" type="presParOf" srcId="{D48AC46C-0A4D-2041-BA36-6F3F89351EBC}" destId="{EA99EAAE-2888-4549-9501-15DD8902BC71}" srcOrd="0" destOrd="0" presId="urn:microsoft.com/office/officeart/2005/8/layout/orgChart1"/>
    <dgm:cxn modelId="{365CAECF-33EC-D64F-8C1B-EF8BD733BE9E}" type="presParOf" srcId="{EA99EAAE-2888-4549-9501-15DD8902BC71}" destId="{A8766C71-2F2D-1F4F-A79E-97E1C4477A12}" srcOrd="0" destOrd="0" presId="urn:microsoft.com/office/officeart/2005/8/layout/orgChart1"/>
    <dgm:cxn modelId="{A72F5D31-2E0B-514E-8C4B-BC7B42D8D2F5}" type="presParOf" srcId="{A8766C71-2F2D-1F4F-A79E-97E1C4477A12}" destId="{5AC85122-4BEA-8A4A-9DD3-83500ED5992E}" srcOrd="0" destOrd="0" presId="urn:microsoft.com/office/officeart/2005/8/layout/orgChart1"/>
    <dgm:cxn modelId="{C131036A-F9D4-E247-8368-D2CF53622B1E}" type="presParOf" srcId="{A8766C71-2F2D-1F4F-A79E-97E1C4477A12}" destId="{D160D8A9-55FD-814D-8E19-BEA435CFD2B2}" srcOrd="1" destOrd="0" presId="urn:microsoft.com/office/officeart/2005/8/layout/orgChart1"/>
    <dgm:cxn modelId="{26B7900E-3B5D-6E4B-8705-9B1A32D4D972}" type="presParOf" srcId="{EA99EAAE-2888-4549-9501-15DD8902BC71}" destId="{93DFB01E-D09C-7B4B-A8CB-B4CD1F2A913E}" srcOrd="1" destOrd="0" presId="urn:microsoft.com/office/officeart/2005/8/layout/orgChart1"/>
    <dgm:cxn modelId="{213E0ACC-967A-5543-8A6B-4C965FA124D2}" type="presParOf" srcId="{93DFB01E-D09C-7B4B-A8CB-B4CD1F2A913E}" destId="{423E3A79-EA0B-DC4F-8562-0E54860A5E58}" srcOrd="0" destOrd="0" presId="urn:microsoft.com/office/officeart/2005/8/layout/orgChart1"/>
    <dgm:cxn modelId="{266EA494-AA9F-CC46-8AA0-47C766AD1B23}" type="presParOf" srcId="{93DFB01E-D09C-7B4B-A8CB-B4CD1F2A913E}" destId="{2CF50382-5295-E44B-A5E9-A94FA1A88BF5}" srcOrd="1" destOrd="0" presId="urn:microsoft.com/office/officeart/2005/8/layout/orgChart1"/>
    <dgm:cxn modelId="{60BB75EC-8269-294D-884D-628EF5C13BAE}" type="presParOf" srcId="{2CF50382-5295-E44B-A5E9-A94FA1A88BF5}" destId="{9B57DC0D-6E2E-7347-8F34-61E108340FDC}" srcOrd="0" destOrd="0" presId="urn:microsoft.com/office/officeart/2005/8/layout/orgChart1"/>
    <dgm:cxn modelId="{6B271DF8-D4C7-9B4E-89C4-C51A993A74DE}" type="presParOf" srcId="{9B57DC0D-6E2E-7347-8F34-61E108340FDC}" destId="{1325E7C4-8556-DF4E-94C6-020D1E60381D}" srcOrd="0" destOrd="0" presId="urn:microsoft.com/office/officeart/2005/8/layout/orgChart1"/>
    <dgm:cxn modelId="{FC71405D-B5E6-1E45-8EF0-8D0D1D5C51F9}" type="presParOf" srcId="{9B57DC0D-6E2E-7347-8F34-61E108340FDC}" destId="{35CF50E1-698E-2049-B138-DD66F172D806}" srcOrd="1" destOrd="0" presId="urn:microsoft.com/office/officeart/2005/8/layout/orgChart1"/>
    <dgm:cxn modelId="{C7D2FAB1-E4D9-3E44-A46C-A1BBD4425E0D}" type="presParOf" srcId="{2CF50382-5295-E44B-A5E9-A94FA1A88BF5}" destId="{6CF2267A-EF0C-0441-9CF7-180757041761}" srcOrd="1" destOrd="0" presId="urn:microsoft.com/office/officeart/2005/8/layout/orgChart1"/>
    <dgm:cxn modelId="{72AC75C9-7E5C-6F46-9844-29C22B78D9E0}" type="presParOf" srcId="{2CF50382-5295-E44B-A5E9-A94FA1A88BF5}" destId="{7F3FD11D-DE8F-B54D-8FAA-BCD93668CA67}" srcOrd="2" destOrd="0" presId="urn:microsoft.com/office/officeart/2005/8/layout/orgChart1"/>
    <dgm:cxn modelId="{E35E2DD3-9FE6-E844-853C-6E01A0F44217}" type="presParOf" srcId="{93DFB01E-D09C-7B4B-A8CB-B4CD1F2A913E}" destId="{C1679BA5-0464-F44C-A961-7049DABA1353}" srcOrd="2" destOrd="0" presId="urn:microsoft.com/office/officeart/2005/8/layout/orgChart1"/>
    <dgm:cxn modelId="{998460A4-11C3-CD4F-A5D5-C7D8361FE118}" type="presParOf" srcId="{93DFB01E-D09C-7B4B-A8CB-B4CD1F2A913E}" destId="{EFB103E8-1FC9-D947-BA50-1E034541B41B}" srcOrd="3" destOrd="0" presId="urn:microsoft.com/office/officeart/2005/8/layout/orgChart1"/>
    <dgm:cxn modelId="{466B55B1-F197-AB41-972E-9BB8EA127367}" type="presParOf" srcId="{EFB103E8-1FC9-D947-BA50-1E034541B41B}" destId="{A4F75796-B313-0940-BEBD-2EABC0269E33}" srcOrd="0" destOrd="0" presId="urn:microsoft.com/office/officeart/2005/8/layout/orgChart1"/>
    <dgm:cxn modelId="{4FD1FB44-052E-FC45-B241-AD145A712A1B}" type="presParOf" srcId="{A4F75796-B313-0940-BEBD-2EABC0269E33}" destId="{1D3FB9F1-CE05-6A40-BAD0-FD7F1F36539D}" srcOrd="0" destOrd="0" presId="urn:microsoft.com/office/officeart/2005/8/layout/orgChart1"/>
    <dgm:cxn modelId="{8DA08042-08A6-9545-BBAA-E932C7D97E07}" type="presParOf" srcId="{A4F75796-B313-0940-BEBD-2EABC0269E33}" destId="{757ABE4B-F1DC-8B4B-9443-71B9B3831EF9}" srcOrd="1" destOrd="0" presId="urn:microsoft.com/office/officeart/2005/8/layout/orgChart1"/>
    <dgm:cxn modelId="{4C75407D-99EC-7744-A4DA-ED7FED28047B}" type="presParOf" srcId="{EFB103E8-1FC9-D947-BA50-1E034541B41B}" destId="{A915EBA5-7008-3D44-B139-0D39CEE9B689}" srcOrd="1" destOrd="0" presId="urn:microsoft.com/office/officeart/2005/8/layout/orgChart1"/>
    <dgm:cxn modelId="{02C0442D-F3A4-B74F-8FFB-0FF4009C29B0}" type="presParOf" srcId="{EFB103E8-1FC9-D947-BA50-1E034541B41B}" destId="{797EE2CD-F5C7-004C-8DC9-2179D683F3C9}" srcOrd="2" destOrd="0" presId="urn:microsoft.com/office/officeart/2005/8/layout/orgChart1"/>
    <dgm:cxn modelId="{C5289AD9-B8BF-7348-9DF4-5B60D5C228A3}" type="presParOf" srcId="{93DFB01E-D09C-7B4B-A8CB-B4CD1F2A913E}" destId="{58183BA7-598E-A743-A084-E74188D76935}" srcOrd="4" destOrd="0" presId="urn:microsoft.com/office/officeart/2005/8/layout/orgChart1"/>
    <dgm:cxn modelId="{C829611E-9EA5-D543-A5B5-1CC42B3E64BC}" type="presParOf" srcId="{93DFB01E-D09C-7B4B-A8CB-B4CD1F2A913E}" destId="{FBC4EAA1-3D71-014F-91FC-C2099362D6F6}" srcOrd="5" destOrd="0" presId="urn:microsoft.com/office/officeart/2005/8/layout/orgChart1"/>
    <dgm:cxn modelId="{F4388A8C-E633-C849-8DA3-5644FEC95C9F}" type="presParOf" srcId="{FBC4EAA1-3D71-014F-91FC-C2099362D6F6}" destId="{9A690272-9754-1042-BAE8-C0EF33003CF9}" srcOrd="0" destOrd="0" presId="urn:microsoft.com/office/officeart/2005/8/layout/orgChart1"/>
    <dgm:cxn modelId="{6D840F8F-0518-F449-B046-8DB1896D5931}" type="presParOf" srcId="{9A690272-9754-1042-BAE8-C0EF33003CF9}" destId="{6702F64C-54EA-2041-9E41-3E0A3E217BFC}" srcOrd="0" destOrd="0" presId="urn:microsoft.com/office/officeart/2005/8/layout/orgChart1"/>
    <dgm:cxn modelId="{E9C54D54-F80E-7042-BDBB-7127DBF8C4C9}" type="presParOf" srcId="{9A690272-9754-1042-BAE8-C0EF33003CF9}" destId="{8E451CFC-E815-C641-9AE4-222B9CE97C20}" srcOrd="1" destOrd="0" presId="urn:microsoft.com/office/officeart/2005/8/layout/orgChart1"/>
    <dgm:cxn modelId="{A82CF252-9E84-2748-B53A-842EBF55DC9E}" type="presParOf" srcId="{FBC4EAA1-3D71-014F-91FC-C2099362D6F6}" destId="{B5F3177C-103E-B44A-AFD1-C0ED57A114C8}" srcOrd="1" destOrd="0" presId="urn:microsoft.com/office/officeart/2005/8/layout/orgChart1"/>
    <dgm:cxn modelId="{A2CE8FAE-2639-1245-B496-FBEF66289B0A}" type="presParOf" srcId="{FBC4EAA1-3D71-014F-91FC-C2099362D6F6}" destId="{B5038DDE-4D29-934D-BB06-C48935C335DE}" srcOrd="2" destOrd="0" presId="urn:microsoft.com/office/officeart/2005/8/layout/orgChart1"/>
    <dgm:cxn modelId="{DD8ED2B4-4FFE-554E-9E0A-C6D45D9D5F99}" type="presParOf" srcId="{93DFB01E-D09C-7B4B-A8CB-B4CD1F2A913E}" destId="{F46C79E5-0B3D-FB41-8B59-15AF506B071A}" srcOrd="6" destOrd="0" presId="urn:microsoft.com/office/officeart/2005/8/layout/orgChart1"/>
    <dgm:cxn modelId="{8C5720C4-3B84-0F4B-90D1-846687760A47}" type="presParOf" srcId="{93DFB01E-D09C-7B4B-A8CB-B4CD1F2A913E}" destId="{4087EC34-4F6F-F94A-816F-C9140FD2BDC3}" srcOrd="7" destOrd="0" presId="urn:microsoft.com/office/officeart/2005/8/layout/orgChart1"/>
    <dgm:cxn modelId="{FED816FC-F273-A746-B4CE-27A301B3B765}" type="presParOf" srcId="{4087EC34-4F6F-F94A-816F-C9140FD2BDC3}" destId="{C9A70C30-8728-7E48-9FEA-AC20ACBE6B1F}" srcOrd="0" destOrd="0" presId="urn:microsoft.com/office/officeart/2005/8/layout/orgChart1"/>
    <dgm:cxn modelId="{D49B4FFE-A1AA-1E49-A638-AEED43BD2756}" type="presParOf" srcId="{C9A70C30-8728-7E48-9FEA-AC20ACBE6B1F}" destId="{23BEFAEC-C50C-724D-8C7E-079BAE54E4C5}" srcOrd="0" destOrd="0" presId="urn:microsoft.com/office/officeart/2005/8/layout/orgChart1"/>
    <dgm:cxn modelId="{E3FFADBF-3422-1847-9553-4A6A4B4B422A}" type="presParOf" srcId="{C9A70C30-8728-7E48-9FEA-AC20ACBE6B1F}" destId="{3B8DA024-253D-8442-8C46-05ED6D68B91D}" srcOrd="1" destOrd="0" presId="urn:microsoft.com/office/officeart/2005/8/layout/orgChart1"/>
    <dgm:cxn modelId="{71D03600-5039-AA4A-B5DA-43BA309EE0FF}" type="presParOf" srcId="{4087EC34-4F6F-F94A-816F-C9140FD2BDC3}" destId="{EA9CF904-789F-9740-A19F-1BB5F6D57902}" srcOrd="1" destOrd="0" presId="urn:microsoft.com/office/officeart/2005/8/layout/orgChart1"/>
    <dgm:cxn modelId="{A09C242E-3906-4643-A0A1-F21EF7B97C40}" type="presParOf" srcId="{4087EC34-4F6F-F94A-816F-C9140FD2BDC3}" destId="{6C4EF423-2663-BE47-A262-BC261B8237A2}" srcOrd="2" destOrd="0" presId="urn:microsoft.com/office/officeart/2005/8/layout/orgChart1"/>
    <dgm:cxn modelId="{15585DDB-E2E4-4941-BF2D-47CEB7AB5B03}" type="presParOf" srcId="{EA99EAAE-2888-4549-9501-15DD8902BC71}" destId="{91C08799-9372-7C45-A85D-72071C26E21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C79E5-0B3D-FB41-8B59-15AF506B071A}">
      <dsp:nvSpPr>
        <dsp:cNvPr id="0" name=""/>
        <dsp:cNvSpPr/>
      </dsp:nvSpPr>
      <dsp:spPr>
        <a:xfrm>
          <a:off x="3048000" y="1893896"/>
          <a:ext cx="2387212" cy="276206"/>
        </a:xfrm>
        <a:custGeom>
          <a:avLst/>
          <a:gdLst/>
          <a:ahLst/>
          <a:cxnLst/>
          <a:rect l="0" t="0" r="0" b="0"/>
          <a:pathLst>
            <a:path>
              <a:moveTo>
                <a:pt x="0" y="0"/>
              </a:moveTo>
              <a:lnTo>
                <a:pt x="0" y="138103"/>
              </a:lnTo>
              <a:lnTo>
                <a:pt x="2387212" y="138103"/>
              </a:lnTo>
              <a:lnTo>
                <a:pt x="2387212" y="27620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83BA7-598E-A743-A084-E74188D76935}">
      <dsp:nvSpPr>
        <dsp:cNvPr id="0" name=""/>
        <dsp:cNvSpPr/>
      </dsp:nvSpPr>
      <dsp:spPr>
        <a:xfrm>
          <a:off x="3048000" y="1893896"/>
          <a:ext cx="795737" cy="276206"/>
        </a:xfrm>
        <a:custGeom>
          <a:avLst/>
          <a:gdLst/>
          <a:ahLst/>
          <a:cxnLst/>
          <a:rect l="0" t="0" r="0" b="0"/>
          <a:pathLst>
            <a:path>
              <a:moveTo>
                <a:pt x="0" y="0"/>
              </a:moveTo>
              <a:lnTo>
                <a:pt x="0" y="138103"/>
              </a:lnTo>
              <a:lnTo>
                <a:pt x="795737" y="138103"/>
              </a:lnTo>
              <a:lnTo>
                <a:pt x="795737" y="27620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679BA5-0464-F44C-A961-7049DABA1353}">
      <dsp:nvSpPr>
        <dsp:cNvPr id="0" name=""/>
        <dsp:cNvSpPr/>
      </dsp:nvSpPr>
      <dsp:spPr>
        <a:xfrm>
          <a:off x="2252262" y="1893896"/>
          <a:ext cx="795737" cy="276206"/>
        </a:xfrm>
        <a:custGeom>
          <a:avLst/>
          <a:gdLst/>
          <a:ahLst/>
          <a:cxnLst/>
          <a:rect l="0" t="0" r="0" b="0"/>
          <a:pathLst>
            <a:path>
              <a:moveTo>
                <a:pt x="795737" y="0"/>
              </a:moveTo>
              <a:lnTo>
                <a:pt x="795737" y="138103"/>
              </a:lnTo>
              <a:lnTo>
                <a:pt x="0" y="138103"/>
              </a:lnTo>
              <a:lnTo>
                <a:pt x="0" y="27620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3E3A79-EA0B-DC4F-8562-0E54860A5E58}">
      <dsp:nvSpPr>
        <dsp:cNvPr id="0" name=""/>
        <dsp:cNvSpPr/>
      </dsp:nvSpPr>
      <dsp:spPr>
        <a:xfrm>
          <a:off x="660787" y="1893896"/>
          <a:ext cx="2387212" cy="276206"/>
        </a:xfrm>
        <a:custGeom>
          <a:avLst/>
          <a:gdLst/>
          <a:ahLst/>
          <a:cxnLst/>
          <a:rect l="0" t="0" r="0" b="0"/>
          <a:pathLst>
            <a:path>
              <a:moveTo>
                <a:pt x="2387212" y="0"/>
              </a:moveTo>
              <a:lnTo>
                <a:pt x="2387212" y="138103"/>
              </a:lnTo>
              <a:lnTo>
                <a:pt x="0" y="138103"/>
              </a:lnTo>
              <a:lnTo>
                <a:pt x="0" y="27620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C85122-4BEA-8A4A-9DD3-83500ED5992E}">
      <dsp:nvSpPr>
        <dsp:cNvPr id="0" name=""/>
        <dsp:cNvSpPr/>
      </dsp:nvSpPr>
      <dsp:spPr>
        <a:xfrm>
          <a:off x="2390365" y="1236262"/>
          <a:ext cx="1315268" cy="657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Exec Director – Research Computing </a:t>
          </a:r>
        </a:p>
      </dsp:txBody>
      <dsp:txXfrm>
        <a:off x="2390365" y="1236262"/>
        <a:ext cx="1315268" cy="657634"/>
      </dsp:txXfrm>
    </dsp:sp>
    <dsp:sp modelId="{1325E7C4-8556-DF4E-94C6-020D1E60381D}">
      <dsp:nvSpPr>
        <dsp:cNvPr id="0" name=""/>
        <dsp:cNvSpPr/>
      </dsp:nvSpPr>
      <dsp:spPr>
        <a:xfrm>
          <a:off x="3153" y="2170103"/>
          <a:ext cx="1315268" cy="657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HPC Operations (10) </a:t>
          </a:r>
        </a:p>
      </dsp:txBody>
      <dsp:txXfrm>
        <a:off x="3153" y="2170103"/>
        <a:ext cx="1315268" cy="657634"/>
      </dsp:txXfrm>
    </dsp:sp>
    <dsp:sp modelId="{1D3FB9F1-CE05-6A40-BAD0-FD7F1F36539D}">
      <dsp:nvSpPr>
        <dsp:cNvPr id="0" name=""/>
        <dsp:cNvSpPr/>
      </dsp:nvSpPr>
      <dsp:spPr>
        <a:xfrm>
          <a:off x="1594628" y="2170103"/>
          <a:ext cx="1315268" cy="657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Scientific Applications, support (11)</a:t>
          </a:r>
        </a:p>
      </dsp:txBody>
      <dsp:txXfrm>
        <a:off x="1594628" y="2170103"/>
        <a:ext cx="1315268" cy="657634"/>
      </dsp:txXfrm>
    </dsp:sp>
    <dsp:sp modelId="{6702F64C-54EA-2041-9E41-3E0A3E217BFC}">
      <dsp:nvSpPr>
        <dsp:cNvPr id="0" name=""/>
        <dsp:cNvSpPr/>
      </dsp:nvSpPr>
      <dsp:spPr>
        <a:xfrm>
          <a:off x="3186103" y="2170103"/>
          <a:ext cx="1315268" cy="657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Visualization Center (5)</a:t>
          </a:r>
        </a:p>
      </dsp:txBody>
      <dsp:txXfrm>
        <a:off x="3186103" y="2170103"/>
        <a:ext cx="1315268" cy="657634"/>
      </dsp:txXfrm>
    </dsp:sp>
    <dsp:sp modelId="{23BEFAEC-C50C-724D-8C7E-079BAE54E4C5}">
      <dsp:nvSpPr>
        <dsp:cNvPr id="0" name=""/>
        <dsp:cNvSpPr/>
      </dsp:nvSpPr>
      <dsp:spPr>
        <a:xfrm>
          <a:off x="4777578" y="2170103"/>
          <a:ext cx="1315268" cy="657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Science Gateways (12)</a:t>
          </a:r>
        </a:p>
      </dsp:txBody>
      <dsp:txXfrm>
        <a:off x="4777578" y="2170103"/>
        <a:ext cx="1315268" cy="6576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6/3/20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026734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9" y="6220740"/>
            <a:ext cx="766418" cy="323968"/>
          </a:xfrm>
        </p:spPr>
        <p:txBody>
          <a:bodyPr/>
          <a:lstStyle>
            <a:lvl1pPr>
              <a:defRPr>
                <a:solidFill>
                  <a:schemeClr val="bg1">
                    <a:alpha val="70000"/>
                  </a:schemeClr>
                </a:solidFill>
              </a:defRPr>
            </a:lvl1pPr>
          </a:lstStyle>
          <a:p>
            <a:fld id="{D47A9A36-4EB0-BF46-AE48-7CDA251B954B}" type="datetime1">
              <a:rPr lang="en-US" smtClean="0"/>
              <a:t>6/3/20</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6/3/20</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93C70D44-4D52-E745-B943-20C0DA58653C}" type="datetime1">
              <a:rPr lang="en-US" smtClean="0"/>
              <a:pPr/>
              <a:t>6/3/20</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222949-37F5-DD45-AFC8-E98C9E976E59}"/>
              </a:ext>
            </a:extLst>
          </p:cNvPr>
          <p:cNvPicPr>
            <a:picLocks noChangeAspect="1"/>
          </p:cNvPicPr>
          <p:nvPr userDrawn="1"/>
        </p:nvPicPr>
        <p:blipFill>
          <a:blip r:embed="rId2"/>
          <a:stretch>
            <a:fillRect/>
          </a:stretch>
        </p:blipFill>
        <p:spPr>
          <a:xfrm>
            <a:off x="922987" y="6013049"/>
            <a:ext cx="4318000" cy="45720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7" name="Date"/>
          <p:cNvSpPr>
            <a:spLocks noGrp="1"/>
          </p:cNvSpPr>
          <p:nvPr>
            <p:ph type="dt" sz="half" idx="10"/>
          </p:nvPr>
        </p:nvSpPr>
        <p:spPr>
          <a:xfrm>
            <a:off x="6936377" y="6220740"/>
            <a:ext cx="766420" cy="323968"/>
          </a:xfrm>
        </p:spPr>
        <p:txBody>
          <a:bodyPr/>
          <a:lstStyle>
            <a:lvl1pPr>
              <a:defRPr>
                <a:solidFill>
                  <a:schemeClr val="bg1">
                    <a:alpha val="70000"/>
                  </a:schemeClr>
                </a:solidFill>
              </a:defRPr>
            </a:lvl1pPr>
          </a:lstStyle>
          <a:p>
            <a:fld id="{4127BF28-8E52-EB4D-8A7B-6C7DC4946F53}" type="datetime1">
              <a:rPr lang="en-US" smtClean="0"/>
              <a:t>6/3/20</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CF831FA-54D2-DB42-98F1-533125DA0238}"/>
              </a:ext>
            </a:extLst>
          </p:cNvPr>
          <p:cNvPicPr>
            <a:picLocks noChangeAspect="1"/>
          </p:cNvPicPr>
          <p:nvPr userDrawn="1"/>
        </p:nvPicPr>
        <p:blipFill>
          <a:blip r:embed="rId2"/>
          <a:stretch>
            <a:fillRect/>
          </a:stretch>
        </p:blipFill>
        <p:spPr>
          <a:xfrm>
            <a:off x="922987" y="6013049"/>
            <a:ext cx="4318000" cy="457200"/>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7" name="Date"/>
          <p:cNvSpPr>
            <a:spLocks noGrp="1"/>
          </p:cNvSpPr>
          <p:nvPr>
            <p:ph type="dt" sz="half" idx="10"/>
          </p:nvPr>
        </p:nvSpPr>
        <p:spPr>
          <a:xfrm>
            <a:off x="6936384" y="6220740"/>
            <a:ext cx="766414" cy="323968"/>
          </a:xfrm>
        </p:spPr>
        <p:txBody>
          <a:bodyPr/>
          <a:lstStyle>
            <a:lvl1pPr>
              <a:defRPr>
                <a:solidFill>
                  <a:schemeClr val="bg1">
                    <a:alpha val="70000"/>
                  </a:schemeClr>
                </a:solidFill>
              </a:defRPr>
            </a:lvl1pPr>
          </a:lstStyle>
          <a:p>
            <a:fld id="{D47A9A36-4EB0-BF46-AE48-7CDA251B954B}" type="datetime1">
              <a:rPr lang="en-US" smtClean="0"/>
              <a:t>6/3/20</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5147179-C270-A845-9157-8746EDBAD1D2}"/>
              </a:ext>
            </a:extLst>
          </p:cNvPr>
          <p:cNvPicPr>
            <a:picLocks noChangeAspect="1"/>
          </p:cNvPicPr>
          <p:nvPr userDrawn="1"/>
        </p:nvPicPr>
        <p:blipFill>
          <a:blip r:embed="rId2"/>
          <a:stretch>
            <a:fillRect/>
          </a:stretch>
        </p:blipFill>
        <p:spPr>
          <a:xfrm>
            <a:off x="922987" y="6013049"/>
            <a:ext cx="4318000" cy="457200"/>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6/3/20</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6/3/20</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6/3/20</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tif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tiff"/><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8.svg"/><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455810" y="618162"/>
            <a:ext cx="5452095" cy="2618197"/>
          </a:xfrm>
        </p:spPr>
        <p:txBody>
          <a:bodyPr/>
          <a:lstStyle/>
          <a:p>
            <a:r>
              <a:rPr lang="en-US" sz="3600" i="0" dirty="0"/>
              <a:t>Teams of CI Professionals: Recruitment &amp; Retention, Management, Team-building, and Motivation</a:t>
            </a:r>
            <a:endParaRPr lang="en-US" sz="3600" dirty="0"/>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585703" y="3937833"/>
            <a:ext cx="5322202" cy="1610697"/>
          </a:xfrm>
        </p:spPr>
        <p:txBody>
          <a:bodyPr/>
          <a:lstStyle/>
          <a:p>
            <a:r>
              <a:rPr lang="en-US" dirty="0"/>
              <a:t>Preston Smith</a:t>
            </a:r>
          </a:p>
          <a:p>
            <a:r>
              <a:rPr lang="en-US" dirty="0"/>
              <a:t>Executive Director, Research Computing, Purdue University</a:t>
            </a:r>
          </a:p>
          <a:p>
            <a:r>
              <a:rPr lang="en-US" dirty="0"/>
              <a:t>Virtual Residency Workshop 2020</a:t>
            </a: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6/3/20</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19811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assroom">
            <a:extLst>
              <a:ext uri="{FF2B5EF4-FFF2-40B4-BE49-F238E27FC236}">
                <a16:creationId xmlns:a16="http://schemas.microsoft.com/office/drawing/2014/main" id="{3B15E84F-6E69-7844-932B-F846A534BF8E}"/>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t="12500" b="12500"/>
          <a:stretch>
            <a:fillRect/>
          </a:stretch>
        </p:blipFill>
        <p:spPr>
          <a:xfrm>
            <a:off x="683137" y="949325"/>
            <a:ext cx="872836" cy="654627"/>
          </a:xfrm>
        </p:spPr>
      </p:pic>
      <p:sp>
        <p:nvSpPr>
          <p:cNvPr id="12" name="Subtitle 11">
            <a:extLst>
              <a:ext uri="{FF2B5EF4-FFF2-40B4-BE49-F238E27FC236}">
                <a16:creationId xmlns:a16="http://schemas.microsoft.com/office/drawing/2014/main" id="{C4BD29B2-88AD-AE4C-8E17-A46E0131A238}"/>
              </a:ext>
            </a:extLst>
          </p:cNvPr>
          <p:cNvSpPr>
            <a:spLocks noGrp="1"/>
          </p:cNvSpPr>
          <p:nvPr>
            <p:ph type="subTitle" idx="1"/>
          </p:nvPr>
        </p:nvSpPr>
        <p:spPr/>
        <p:txBody>
          <a:bodyPr/>
          <a:lstStyle/>
          <a:p>
            <a:endParaRPr lang="en-US"/>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6/3/20</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
        <p:nvSpPr>
          <p:cNvPr id="2" name="Title">
            <a:extLst>
              <a:ext uri="{FF2B5EF4-FFF2-40B4-BE49-F238E27FC236}">
                <a16:creationId xmlns:a16="http://schemas.microsoft.com/office/drawing/2014/main" id="{4C68859C-C6DA-FE49-AE9B-16641E5CEF1C}"/>
              </a:ext>
            </a:extLst>
          </p:cNvPr>
          <p:cNvSpPr>
            <a:spLocks noGrp="1"/>
          </p:cNvSpPr>
          <p:nvPr>
            <p:ph type="ctrTitle" idx="4294967295"/>
          </p:nvPr>
        </p:nvSpPr>
        <p:spPr>
          <a:xfrm>
            <a:off x="2217738" y="436563"/>
            <a:ext cx="6926262" cy="512762"/>
          </a:xfrm>
        </p:spPr>
        <p:txBody>
          <a:bodyPr>
            <a:normAutofit fontScale="90000"/>
          </a:bodyPr>
          <a:lstStyle/>
          <a:p>
            <a:r>
              <a:rPr lang="en-US" dirty="0"/>
              <a:t>My Path</a:t>
            </a:r>
          </a:p>
        </p:txBody>
      </p:sp>
      <p:pic>
        <p:nvPicPr>
          <p:cNvPr id="19" name="Graphic 18" descr="Books">
            <a:extLst>
              <a:ext uri="{FF2B5EF4-FFF2-40B4-BE49-F238E27FC236}">
                <a16:creationId xmlns:a16="http://schemas.microsoft.com/office/drawing/2014/main" id="{BA65F933-8085-D94F-A0BC-5AAB883A67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37939" y="1767861"/>
            <a:ext cx="914400" cy="914400"/>
          </a:xfrm>
          <a:prstGeom prst="rect">
            <a:avLst/>
          </a:prstGeom>
        </p:spPr>
      </p:pic>
      <p:pic>
        <p:nvPicPr>
          <p:cNvPr id="21" name="Graphic 20" descr="Atom">
            <a:extLst>
              <a:ext uri="{FF2B5EF4-FFF2-40B4-BE49-F238E27FC236}">
                <a16:creationId xmlns:a16="http://schemas.microsoft.com/office/drawing/2014/main" id="{5B369E4D-6F1B-2B4E-A94D-2468610375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04256" y="2266624"/>
            <a:ext cx="914400" cy="914400"/>
          </a:xfrm>
          <a:prstGeom prst="rect">
            <a:avLst/>
          </a:prstGeom>
        </p:spPr>
      </p:pic>
      <p:pic>
        <p:nvPicPr>
          <p:cNvPr id="22" name="Picture 21">
            <a:extLst>
              <a:ext uri="{FF2B5EF4-FFF2-40B4-BE49-F238E27FC236}">
                <a16:creationId xmlns:a16="http://schemas.microsoft.com/office/drawing/2014/main" id="{0F3DB6B3-73C9-A246-8F94-B50E0CF781C0}"/>
              </a:ext>
            </a:extLst>
          </p:cNvPr>
          <p:cNvPicPr>
            <a:picLocks noChangeAspect="1"/>
          </p:cNvPicPr>
          <p:nvPr/>
        </p:nvPicPr>
        <p:blipFill>
          <a:blip r:embed="rId9"/>
          <a:stretch>
            <a:fillRect/>
          </a:stretch>
        </p:blipFill>
        <p:spPr>
          <a:xfrm>
            <a:off x="792568" y="3532908"/>
            <a:ext cx="653974" cy="779319"/>
          </a:xfrm>
          <a:prstGeom prst="rect">
            <a:avLst/>
          </a:prstGeom>
        </p:spPr>
      </p:pic>
      <p:pic>
        <p:nvPicPr>
          <p:cNvPr id="24" name="Graphic 23" descr="Hierarchy">
            <a:extLst>
              <a:ext uri="{FF2B5EF4-FFF2-40B4-BE49-F238E27FC236}">
                <a16:creationId xmlns:a16="http://schemas.microsoft.com/office/drawing/2014/main" id="{DEA5FF2A-D0A9-324E-88C2-DD5ACBCCB9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37939" y="3901785"/>
            <a:ext cx="914400" cy="914400"/>
          </a:xfrm>
          <a:prstGeom prst="rect">
            <a:avLst/>
          </a:prstGeom>
        </p:spPr>
      </p:pic>
      <p:pic>
        <p:nvPicPr>
          <p:cNvPr id="26" name="Picture 25">
            <a:extLst>
              <a:ext uri="{FF2B5EF4-FFF2-40B4-BE49-F238E27FC236}">
                <a16:creationId xmlns:a16="http://schemas.microsoft.com/office/drawing/2014/main" id="{9C303605-9520-1B4C-8E2D-7304D3F681F1}"/>
              </a:ext>
            </a:extLst>
          </p:cNvPr>
          <p:cNvPicPr>
            <a:picLocks noChangeAspect="1"/>
          </p:cNvPicPr>
          <p:nvPr/>
        </p:nvPicPr>
        <p:blipFill>
          <a:blip r:embed="rId12"/>
          <a:stretch>
            <a:fillRect/>
          </a:stretch>
        </p:blipFill>
        <p:spPr>
          <a:xfrm>
            <a:off x="6997246" y="4036062"/>
            <a:ext cx="1354186" cy="1354186"/>
          </a:xfrm>
          <a:prstGeom prst="rect">
            <a:avLst/>
          </a:prstGeom>
        </p:spPr>
      </p:pic>
      <p:sp>
        <p:nvSpPr>
          <p:cNvPr id="27" name="TextBox 26">
            <a:extLst>
              <a:ext uri="{FF2B5EF4-FFF2-40B4-BE49-F238E27FC236}">
                <a16:creationId xmlns:a16="http://schemas.microsoft.com/office/drawing/2014/main" id="{7D61145C-04E3-DF4D-B128-6377C77DE1B6}"/>
              </a:ext>
            </a:extLst>
          </p:cNvPr>
          <p:cNvSpPr txBox="1"/>
          <p:nvPr/>
        </p:nvSpPr>
        <p:spPr>
          <a:xfrm>
            <a:off x="716973" y="1767861"/>
            <a:ext cx="1070263" cy="276999"/>
          </a:xfrm>
          <a:prstGeom prst="rect">
            <a:avLst/>
          </a:prstGeom>
          <a:noFill/>
        </p:spPr>
        <p:txBody>
          <a:bodyPr wrap="square" rtlCol="0">
            <a:spAutoFit/>
          </a:bodyPr>
          <a:lstStyle/>
          <a:p>
            <a:r>
              <a:rPr lang="en-US" sz="1200" dirty="0"/>
              <a:t>MIS Degree</a:t>
            </a:r>
          </a:p>
        </p:txBody>
      </p:sp>
      <p:sp>
        <p:nvSpPr>
          <p:cNvPr id="28" name="TextBox 27">
            <a:extLst>
              <a:ext uri="{FF2B5EF4-FFF2-40B4-BE49-F238E27FC236}">
                <a16:creationId xmlns:a16="http://schemas.microsoft.com/office/drawing/2014/main" id="{A3E28E7B-CA4D-CF44-A1B9-C7D7D110B4FD}"/>
              </a:ext>
            </a:extLst>
          </p:cNvPr>
          <p:cNvSpPr txBox="1"/>
          <p:nvPr/>
        </p:nvSpPr>
        <p:spPr>
          <a:xfrm>
            <a:off x="2660073" y="2688157"/>
            <a:ext cx="1267691" cy="461665"/>
          </a:xfrm>
          <a:prstGeom prst="rect">
            <a:avLst/>
          </a:prstGeom>
          <a:noFill/>
        </p:spPr>
        <p:txBody>
          <a:bodyPr wrap="square" rtlCol="0">
            <a:spAutoFit/>
          </a:bodyPr>
          <a:lstStyle/>
          <a:p>
            <a:r>
              <a:rPr lang="en-US" sz="1200" dirty="0"/>
              <a:t>Sysadmin job (libraries)</a:t>
            </a:r>
          </a:p>
        </p:txBody>
      </p:sp>
      <p:sp>
        <p:nvSpPr>
          <p:cNvPr id="29" name="TextBox 28">
            <a:extLst>
              <a:ext uri="{FF2B5EF4-FFF2-40B4-BE49-F238E27FC236}">
                <a16:creationId xmlns:a16="http://schemas.microsoft.com/office/drawing/2014/main" id="{8BA1B269-BA41-9147-915C-3A4C2E396FD9}"/>
              </a:ext>
            </a:extLst>
          </p:cNvPr>
          <p:cNvSpPr txBox="1"/>
          <p:nvPr/>
        </p:nvSpPr>
        <p:spPr>
          <a:xfrm>
            <a:off x="5184031" y="3181024"/>
            <a:ext cx="1632128" cy="461665"/>
          </a:xfrm>
          <a:prstGeom prst="rect">
            <a:avLst/>
          </a:prstGeom>
          <a:noFill/>
        </p:spPr>
        <p:txBody>
          <a:bodyPr wrap="square" rtlCol="0">
            <a:spAutoFit/>
          </a:bodyPr>
          <a:lstStyle/>
          <a:p>
            <a:r>
              <a:rPr lang="en-US" sz="1200" dirty="0"/>
              <a:t>“Beowulf” looks interesting (Physics)</a:t>
            </a:r>
          </a:p>
        </p:txBody>
      </p:sp>
      <p:sp>
        <p:nvSpPr>
          <p:cNvPr id="30" name="TextBox 29">
            <a:extLst>
              <a:ext uri="{FF2B5EF4-FFF2-40B4-BE49-F238E27FC236}">
                <a16:creationId xmlns:a16="http://schemas.microsoft.com/office/drawing/2014/main" id="{189401CF-23F8-9D41-B00C-8CAEEA52AAA9}"/>
              </a:ext>
            </a:extLst>
          </p:cNvPr>
          <p:cNvSpPr txBox="1"/>
          <p:nvPr/>
        </p:nvSpPr>
        <p:spPr>
          <a:xfrm>
            <a:off x="683137" y="4527846"/>
            <a:ext cx="1354186" cy="830997"/>
          </a:xfrm>
          <a:prstGeom prst="rect">
            <a:avLst/>
          </a:prstGeom>
          <a:noFill/>
        </p:spPr>
        <p:txBody>
          <a:bodyPr wrap="square" rtlCol="0">
            <a:spAutoFit/>
          </a:bodyPr>
          <a:lstStyle/>
          <a:p>
            <a:r>
              <a:rPr lang="en-US" sz="1200" dirty="0"/>
              <a:t>Help support Purdue’s </a:t>
            </a:r>
            <a:r>
              <a:rPr lang="en-US" sz="1200" dirty="0" err="1"/>
              <a:t>Teragrid</a:t>
            </a:r>
            <a:r>
              <a:rPr lang="en-US" sz="1200" dirty="0"/>
              <a:t> resources</a:t>
            </a:r>
          </a:p>
        </p:txBody>
      </p:sp>
      <p:sp>
        <p:nvSpPr>
          <p:cNvPr id="31" name="TextBox 30">
            <a:extLst>
              <a:ext uri="{FF2B5EF4-FFF2-40B4-BE49-F238E27FC236}">
                <a16:creationId xmlns:a16="http://schemas.microsoft.com/office/drawing/2014/main" id="{B1B81C48-7524-3041-8D88-B70095C8A7D3}"/>
              </a:ext>
            </a:extLst>
          </p:cNvPr>
          <p:cNvSpPr txBox="1"/>
          <p:nvPr/>
        </p:nvSpPr>
        <p:spPr>
          <a:xfrm>
            <a:off x="2737939" y="4816185"/>
            <a:ext cx="1354186" cy="830997"/>
          </a:xfrm>
          <a:prstGeom prst="rect">
            <a:avLst/>
          </a:prstGeom>
          <a:noFill/>
        </p:spPr>
        <p:txBody>
          <a:bodyPr wrap="square" rtlCol="0">
            <a:spAutoFit/>
          </a:bodyPr>
          <a:lstStyle/>
          <a:p>
            <a:r>
              <a:rPr lang="en-US" sz="1200" dirty="0"/>
              <a:t>Maybe management? (Custom solutions team)</a:t>
            </a:r>
          </a:p>
        </p:txBody>
      </p:sp>
      <p:pic>
        <p:nvPicPr>
          <p:cNvPr id="33" name="Graphic 32" descr="Scientist">
            <a:extLst>
              <a:ext uri="{FF2B5EF4-FFF2-40B4-BE49-F238E27FC236}">
                <a16:creationId xmlns:a16="http://schemas.microsoft.com/office/drawing/2014/main" id="{9DC9B5D9-C3F9-6544-A8D6-E72B02D4093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34226" y="4300648"/>
            <a:ext cx="914400" cy="914400"/>
          </a:xfrm>
          <a:prstGeom prst="rect">
            <a:avLst/>
          </a:prstGeom>
        </p:spPr>
      </p:pic>
      <p:sp>
        <p:nvSpPr>
          <p:cNvPr id="34" name="TextBox 33">
            <a:extLst>
              <a:ext uri="{FF2B5EF4-FFF2-40B4-BE49-F238E27FC236}">
                <a16:creationId xmlns:a16="http://schemas.microsoft.com/office/drawing/2014/main" id="{63670E14-B61A-3C4A-921A-D8E2AED58674}"/>
              </a:ext>
            </a:extLst>
          </p:cNvPr>
          <p:cNvSpPr txBox="1"/>
          <p:nvPr/>
        </p:nvSpPr>
        <p:spPr>
          <a:xfrm>
            <a:off x="4675790" y="5231683"/>
            <a:ext cx="1354186" cy="830997"/>
          </a:xfrm>
          <a:prstGeom prst="rect">
            <a:avLst/>
          </a:prstGeom>
          <a:noFill/>
        </p:spPr>
        <p:txBody>
          <a:bodyPr wrap="square" rtlCol="0">
            <a:spAutoFit/>
          </a:bodyPr>
          <a:lstStyle/>
          <a:p>
            <a:r>
              <a:rPr lang="en-US" sz="1200" dirty="0"/>
              <a:t>“User services</a:t>
            </a:r>
          </a:p>
          <a:p>
            <a:r>
              <a:rPr lang="en-US" sz="1200" dirty="0"/>
              <a:t>Needs a manager, you should try it”</a:t>
            </a:r>
          </a:p>
        </p:txBody>
      </p:sp>
      <p:sp>
        <p:nvSpPr>
          <p:cNvPr id="35" name="TextBox 34">
            <a:extLst>
              <a:ext uri="{FF2B5EF4-FFF2-40B4-BE49-F238E27FC236}">
                <a16:creationId xmlns:a16="http://schemas.microsoft.com/office/drawing/2014/main" id="{C5435F9C-A76E-684C-8904-87195B82B849}"/>
              </a:ext>
            </a:extLst>
          </p:cNvPr>
          <p:cNvSpPr txBox="1"/>
          <p:nvPr/>
        </p:nvSpPr>
        <p:spPr>
          <a:xfrm>
            <a:off x="7207602" y="5427365"/>
            <a:ext cx="1632128" cy="276999"/>
          </a:xfrm>
          <a:prstGeom prst="rect">
            <a:avLst/>
          </a:prstGeom>
          <a:noFill/>
        </p:spPr>
        <p:txBody>
          <a:bodyPr wrap="square" rtlCol="0">
            <a:spAutoFit/>
          </a:bodyPr>
          <a:lstStyle/>
          <a:p>
            <a:r>
              <a:rPr lang="en-US" sz="1200" dirty="0"/>
              <a:t>Me today</a:t>
            </a:r>
          </a:p>
        </p:txBody>
      </p:sp>
    </p:spTree>
    <p:extLst>
      <p:ext uri="{BB962C8B-B14F-4D97-AF65-F5344CB8AC3E}">
        <p14:creationId xmlns:p14="http://schemas.microsoft.com/office/powerpoint/2010/main" val="44590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8658-C828-4A48-9227-41F2F751FBB0}"/>
              </a:ext>
            </a:extLst>
          </p:cNvPr>
          <p:cNvSpPr>
            <a:spLocks noGrp="1"/>
          </p:cNvSpPr>
          <p:nvPr>
            <p:ph type="ctrTitle"/>
          </p:nvPr>
        </p:nvSpPr>
        <p:spPr/>
        <p:txBody>
          <a:bodyPr/>
          <a:lstStyle/>
          <a:p>
            <a:r>
              <a:rPr lang="en-US" dirty="0"/>
              <a:t>Our Organization</a:t>
            </a:r>
          </a:p>
        </p:txBody>
      </p:sp>
      <p:sp>
        <p:nvSpPr>
          <p:cNvPr id="5" name="Date Placeholder 4">
            <a:extLst>
              <a:ext uri="{FF2B5EF4-FFF2-40B4-BE49-F238E27FC236}">
                <a16:creationId xmlns:a16="http://schemas.microsoft.com/office/drawing/2014/main" id="{BACC41AA-FB11-9E4B-B573-35DDD668018A}"/>
              </a:ext>
            </a:extLst>
          </p:cNvPr>
          <p:cNvSpPr>
            <a:spLocks noGrp="1"/>
          </p:cNvSpPr>
          <p:nvPr>
            <p:ph type="dt" sz="half" idx="10"/>
          </p:nvPr>
        </p:nvSpPr>
        <p:spPr/>
        <p:txBody>
          <a:bodyPr/>
          <a:lstStyle/>
          <a:p>
            <a:fld id="{93C70D44-4D52-E745-B943-20C0DA58653C}" type="datetime1">
              <a:rPr lang="en-US" smtClean="0"/>
              <a:pPr/>
              <a:t>6/3/20</a:t>
            </a:fld>
            <a:endParaRPr lang="en-US" dirty="0"/>
          </a:p>
        </p:txBody>
      </p:sp>
      <p:sp>
        <p:nvSpPr>
          <p:cNvPr id="6" name="Slide Number Placeholder 5">
            <a:extLst>
              <a:ext uri="{FF2B5EF4-FFF2-40B4-BE49-F238E27FC236}">
                <a16:creationId xmlns:a16="http://schemas.microsoft.com/office/drawing/2014/main" id="{A8453F31-CF9C-BC49-B74C-1BB9278A4A54}"/>
              </a:ext>
            </a:extLst>
          </p:cNvPr>
          <p:cNvSpPr>
            <a:spLocks noGrp="1"/>
          </p:cNvSpPr>
          <p:nvPr>
            <p:ph type="sldNum" sz="quarter" idx="12"/>
          </p:nvPr>
        </p:nvSpPr>
        <p:spPr/>
        <p:txBody>
          <a:bodyPr/>
          <a:lstStyle/>
          <a:p>
            <a:fld id="{8A7A6979-0714-4377-B894-6BE4C2D6E202}" type="slidenum">
              <a:rPr lang="en-US" smtClean="0"/>
              <a:pPr/>
              <a:t>3</a:t>
            </a:fld>
            <a:endParaRPr lang="en-US" dirty="0"/>
          </a:p>
        </p:txBody>
      </p:sp>
      <p:graphicFrame>
        <p:nvGraphicFramePr>
          <p:cNvPr id="7" name="Diagram 6">
            <a:extLst>
              <a:ext uri="{FF2B5EF4-FFF2-40B4-BE49-F238E27FC236}">
                <a16:creationId xmlns:a16="http://schemas.microsoft.com/office/drawing/2014/main" id="{4AF41751-23D0-1D43-A7A1-BD05CD590A48}"/>
              </a:ext>
            </a:extLst>
          </p:cNvPr>
          <p:cNvGraphicFramePr/>
          <p:nvPr>
            <p:extLst>
              <p:ext uri="{D42A27DB-BD31-4B8C-83A1-F6EECF244321}">
                <p14:modId xmlns:p14="http://schemas.microsoft.com/office/powerpoint/2010/main" val="146684515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Captain">
            <a:extLst>
              <a:ext uri="{FF2B5EF4-FFF2-40B4-BE49-F238E27FC236}">
                <a16:creationId xmlns:a16="http://schemas.microsoft.com/office/drawing/2014/main" id="{D482236A-62E2-C241-99B5-C69BD508DA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0891" y="1030033"/>
            <a:ext cx="914400" cy="914400"/>
          </a:xfrm>
          <a:prstGeom prst="rect">
            <a:avLst/>
          </a:prstGeom>
        </p:spPr>
      </p:pic>
      <p:sp>
        <p:nvSpPr>
          <p:cNvPr id="10" name="TextBox 9">
            <a:extLst>
              <a:ext uri="{FF2B5EF4-FFF2-40B4-BE49-F238E27FC236}">
                <a16:creationId xmlns:a16="http://schemas.microsoft.com/office/drawing/2014/main" id="{2AAC1E20-5114-144C-AAD8-EF9E720B7974}"/>
              </a:ext>
            </a:extLst>
          </p:cNvPr>
          <p:cNvSpPr txBox="1"/>
          <p:nvPr/>
        </p:nvSpPr>
        <p:spPr>
          <a:xfrm>
            <a:off x="4177146" y="1830538"/>
            <a:ext cx="706582" cy="369332"/>
          </a:xfrm>
          <a:prstGeom prst="rect">
            <a:avLst/>
          </a:prstGeom>
          <a:noFill/>
        </p:spPr>
        <p:txBody>
          <a:bodyPr wrap="square" rtlCol="0">
            <a:spAutoFit/>
          </a:bodyPr>
          <a:lstStyle/>
          <a:p>
            <a:r>
              <a:rPr lang="en-US" dirty="0"/>
              <a:t>CIO</a:t>
            </a:r>
          </a:p>
        </p:txBody>
      </p:sp>
      <p:pic>
        <p:nvPicPr>
          <p:cNvPr id="12" name="Graphic 11" descr="Cloud">
            <a:extLst>
              <a:ext uri="{FF2B5EF4-FFF2-40B4-BE49-F238E27FC236}">
                <a16:creationId xmlns:a16="http://schemas.microsoft.com/office/drawing/2014/main" id="{588A1E2A-4617-A942-BBFF-42A097ECBFF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29400" y="1397000"/>
            <a:ext cx="914400" cy="914400"/>
          </a:xfrm>
          <a:prstGeom prst="rect">
            <a:avLst/>
          </a:prstGeom>
        </p:spPr>
      </p:pic>
      <p:sp>
        <p:nvSpPr>
          <p:cNvPr id="14" name="TextBox 13">
            <a:extLst>
              <a:ext uri="{FF2B5EF4-FFF2-40B4-BE49-F238E27FC236}">
                <a16:creationId xmlns:a16="http://schemas.microsoft.com/office/drawing/2014/main" id="{C39C409E-E959-CF47-B6CD-D38FAC93632C}"/>
              </a:ext>
            </a:extLst>
          </p:cNvPr>
          <p:cNvSpPr txBox="1"/>
          <p:nvPr/>
        </p:nvSpPr>
        <p:spPr>
          <a:xfrm>
            <a:off x="6689473" y="2057400"/>
            <a:ext cx="1517073" cy="523220"/>
          </a:xfrm>
          <a:prstGeom prst="rect">
            <a:avLst/>
          </a:prstGeom>
          <a:noFill/>
        </p:spPr>
        <p:txBody>
          <a:bodyPr wrap="square" rtlCol="0">
            <a:spAutoFit/>
          </a:bodyPr>
          <a:lstStyle/>
          <a:p>
            <a:r>
              <a:rPr lang="en-US" sz="1400" dirty="0"/>
              <a:t>Faculty Governance</a:t>
            </a:r>
          </a:p>
        </p:txBody>
      </p:sp>
      <p:sp>
        <p:nvSpPr>
          <p:cNvPr id="15" name="TextBox 14">
            <a:extLst>
              <a:ext uri="{FF2B5EF4-FFF2-40B4-BE49-F238E27FC236}">
                <a16:creationId xmlns:a16="http://schemas.microsoft.com/office/drawing/2014/main" id="{9F634A31-0240-C240-8D75-8D6AAB9125A7}"/>
              </a:ext>
            </a:extLst>
          </p:cNvPr>
          <p:cNvSpPr txBox="1"/>
          <p:nvPr/>
        </p:nvSpPr>
        <p:spPr>
          <a:xfrm>
            <a:off x="5367053" y="4781969"/>
            <a:ext cx="1517073" cy="1169551"/>
          </a:xfrm>
          <a:prstGeom prst="rect">
            <a:avLst/>
          </a:prstGeom>
          <a:noFill/>
        </p:spPr>
        <p:txBody>
          <a:bodyPr wrap="square" rtlCol="0">
            <a:spAutoFit/>
          </a:bodyPr>
          <a:lstStyle/>
          <a:p>
            <a:r>
              <a:rPr lang="en-US" sz="1400" b="1" dirty="0"/>
              <a:t>Plus:</a:t>
            </a:r>
          </a:p>
          <a:p>
            <a:r>
              <a:rPr lang="en-US" sz="1400" dirty="0"/>
              <a:t>Architect</a:t>
            </a:r>
          </a:p>
          <a:p>
            <a:r>
              <a:rPr lang="en-US" sz="1400" dirty="0"/>
              <a:t>Training</a:t>
            </a:r>
          </a:p>
          <a:p>
            <a:r>
              <a:rPr lang="en-US" sz="1400" dirty="0"/>
              <a:t>Communications</a:t>
            </a:r>
          </a:p>
          <a:p>
            <a:r>
              <a:rPr lang="en-US" sz="1400" dirty="0"/>
              <a:t>PMs </a:t>
            </a:r>
          </a:p>
        </p:txBody>
      </p:sp>
      <p:cxnSp>
        <p:nvCxnSpPr>
          <p:cNvPr id="17" name="Straight Arrow Connector 16">
            <a:extLst>
              <a:ext uri="{FF2B5EF4-FFF2-40B4-BE49-F238E27FC236}">
                <a16:creationId xmlns:a16="http://schemas.microsoft.com/office/drawing/2014/main" id="{D0517A4F-6528-D841-9893-29009B8C5B5A}"/>
              </a:ext>
            </a:extLst>
          </p:cNvPr>
          <p:cNvCxnSpPr/>
          <p:nvPr/>
        </p:nvCxnSpPr>
        <p:spPr>
          <a:xfrm flipV="1">
            <a:off x="4468091" y="2171700"/>
            <a:ext cx="0" cy="290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BB84A99-E27C-514E-BD8F-21F9027B26A3}"/>
              </a:ext>
            </a:extLst>
          </p:cNvPr>
          <p:cNvCxnSpPr/>
          <p:nvPr/>
        </p:nvCxnSpPr>
        <p:spPr>
          <a:xfrm flipH="1">
            <a:off x="5590309" y="2140527"/>
            <a:ext cx="1039091" cy="440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35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8FCE-3407-304A-8E6C-2D7529D3CD93}"/>
              </a:ext>
            </a:extLst>
          </p:cNvPr>
          <p:cNvSpPr>
            <a:spLocks noGrp="1"/>
          </p:cNvSpPr>
          <p:nvPr>
            <p:ph type="ctrTitle"/>
          </p:nvPr>
        </p:nvSpPr>
        <p:spPr/>
        <p:txBody>
          <a:bodyPr/>
          <a:lstStyle/>
          <a:p>
            <a:r>
              <a:rPr lang="en-US" dirty="0"/>
              <a:t>Building a Team</a:t>
            </a:r>
          </a:p>
        </p:txBody>
      </p:sp>
      <p:sp>
        <p:nvSpPr>
          <p:cNvPr id="3" name="Subtitle 2">
            <a:extLst>
              <a:ext uri="{FF2B5EF4-FFF2-40B4-BE49-F238E27FC236}">
                <a16:creationId xmlns:a16="http://schemas.microsoft.com/office/drawing/2014/main" id="{7C6F1C65-7649-5141-9A30-790419757A6F}"/>
              </a:ext>
            </a:extLst>
          </p:cNvPr>
          <p:cNvSpPr>
            <a:spLocks noGrp="1"/>
          </p:cNvSpPr>
          <p:nvPr>
            <p:ph type="subTitle" idx="1"/>
          </p:nvPr>
        </p:nvSpPr>
        <p:spPr/>
        <p:txBody>
          <a:bodyPr/>
          <a:lstStyle/>
          <a:p>
            <a:r>
              <a:rPr lang="en-US" dirty="0"/>
              <a:t>What has been a success?</a:t>
            </a:r>
          </a:p>
        </p:txBody>
      </p:sp>
      <p:sp>
        <p:nvSpPr>
          <p:cNvPr id="4" name="Text Placeholder 3">
            <a:extLst>
              <a:ext uri="{FF2B5EF4-FFF2-40B4-BE49-F238E27FC236}">
                <a16:creationId xmlns:a16="http://schemas.microsoft.com/office/drawing/2014/main" id="{54BDC2EC-3E95-B347-BF15-40ECE7F13ECC}"/>
              </a:ext>
            </a:extLst>
          </p:cNvPr>
          <p:cNvSpPr>
            <a:spLocks noGrp="1"/>
          </p:cNvSpPr>
          <p:nvPr>
            <p:ph type="body" sz="quarter" idx="14"/>
          </p:nvPr>
        </p:nvSpPr>
        <p:spPr/>
        <p:txBody>
          <a:bodyPr/>
          <a:lstStyle/>
          <a:p>
            <a:r>
              <a:rPr lang="en-US" dirty="0"/>
              <a:t>Develop undergrad interns into RC </a:t>
            </a:r>
            <a:r>
              <a:rPr lang="en-US" dirty="0" err="1"/>
              <a:t>practicioners</a:t>
            </a:r>
            <a:endParaRPr lang="en-US" dirty="0"/>
          </a:p>
          <a:p>
            <a:r>
              <a:rPr lang="en-US" dirty="0"/>
              <a:t>In 14 years, approximately 70 students have gone through the program.</a:t>
            </a:r>
          </a:p>
          <a:p>
            <a:pPr lvl="1"/>
            <a:r>
              <a:rPr lang="en-US" b="1" dirty="0">
                <a:solidFill>
                  <a:srgbClr val="FF0000"/>
                </a:solidFill>
              </a:rPr>
              <a:t>9 became full-time staff at Purdue</a:t>
            </a:r>
          </a:p>
          <a:p>
            <a:pPr lvl="1"/>
            <a:r>
              <a:rPr lang="en-US" b="1" dirty="0">
                <a:solidFill>
                  <a:srgbClr val="FF0000"/>
                </a:solidFill>
              </a:rPr>
              <a:t>4 are research computing practitioners elsewhere</a:t>
            </a:r>
          </a:p>
          <a:p>
            <a:r>
              <a:rPr lang="en-US" dirty="0"/>
              <a:t>20% conversion rate entering our community</a:t>
            </a:r>
          </a:p>
          <a:p>
            <a:r>
              <a:rPr lang="en-US" dirty="0"/>
              <a:t>Several of our senior people grew from this path</a:t>
            </a:r>
          </a:p>
          <a:p>
            <a:endParaRPr lang="en-US" dirty="0"/>
          </a:p>
          <a:p>
            <a:endParaRPr lang="en-US" dirty="0"/>
          </a:p>
          <a:p>
            <a:r>
              <a:rPr lang="en-US" dirty="0"/>
              <a:t>Dual career staff (for science/application track)</a:t>
            </a:r>
          </a:p>
          <a:p>
            <a:endParaRPr lang="en-US" dirty="0"/>
          </a:p>
        </p:txBody>
      </p:sp>
      <p:sp>
        <p:nvSpPr>
          <p:cNvPr id="5" name="Date Placeholder 4">
            <a:extLst>
              <a:ext uri="{FF2B5EF4-FFF2-40B4-BE49-F238E27FC236}">
                <a16:creationId xmlns:a16="http://schemas.microsoft.com/office/drawing/2014/main" id="{CDCEF005-747E-2745-BB19-882071B90EFB}"/>
              </a:ext>
            </a:extLst>
          </p:cNvPr>
          <p:cNvSpPr>
            <a:spLocks noGrp="1"/>
          </p:cNvSpPr>
          <p:nvPr>
            <p:ph type="dt" sz="half" idx="10"/>
          </p:nvPr>
        </p:nvSpPr>
        <p:spPr/>
        <p:txBody>
          <a:bodyPr/>
          <a:lstStyle/>
          <a:p>
            <a:fld id="{93C70D44-4D52-E745-B943-20C0DA58653C}" type="datetime1">
              <a:rPr lang="en-US" smtClean="0"/>
              <a:pPr/>
              <a:t>6/3/20</a:t>
            </a:fld>
            <a:endParaRPr lang="en-US" dirty="0"/>
          </a:p>
        </p:txBody>
      </p:sp>
      <p:sp>
        <p:nvSpPr>
          <p:cNvPr id="6" name="Slide Number Placeholder 5">
            <a:extLst>
              <a:ext uri="{FF2B5EF4-FFF2-40B4-BE49-F238E27FC236}">
                <a16:creationId xmlns:a16="http://schemas.microsoft.com/office/drawing/2014/main" id="{50A02613-BC85-4C46-856B-EFB33AB89B25}"/>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2715375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8FCE-3407-304A-8E6C-2D7529D3CD93}"/>
              </a:ext>
            </a:extLst>
          </p:cNvPr>
          <p:cNvSpPr>
            <a:spLocks noGrp="1"/>
          </p:cNvSpPr>
          <p:nvPr>
            <p:ph type="ctrTitle"/>
          </p:nvPr>
        </p:nvSpPr>
        <p:spPr/>
        <p:txBody>
          <a:bodyPr/>
          <a:lstStyle/>
          <a:p>
            <a:r>
              <a:rPr lang="en-US" dirty="0"/>
              <a:t>Building a Team</a:t>
            </a:r>
          </a:p>
        </p:txBody>
      </p:sp>
      <p:sp>
        <p:nvSpPr>
          <p:cNvPr id="3" name="Subtitle 2">
            <a:extLst>
              <a:ext uri="{FF2B5EF4-FFF2-40B4-BE49-F238E27FC236}">
                <a16:creationId xmlns:a16="http://schemas.microsoft.com/office/drawing/2014/main" id="{7C6F1C65-7649-5141-9A30-790419757A6F}"/>
              </a:ext>
            </a:extLst>
          </p:cNvPr>
          <p:cNvSpPr>
            <a:spLocks noGrp="1"/>
          </p:cNvSpPr>
          <p:nvPr>
            <p:ph type="subTitle" idx="1"/>
          </p:nvPr>
        </p:nvSpPr>
        <p:spPr/>
        <p:txBody>
          <a:bodyPr/>
          <a:lstStyle/>
          <a:p>
            <a:r>
              <a:rPr lang="en-US" dirty="0"/>
              <a:t>What has NOT been a success?</a:t>
            </a:r>
          </a:p>
        </p:txBody>
      </p:sp>
      <p:sp>
        <p:nvSpPr>
          <p:cNvPr id="4" name="Text Placeholder 3">
            <a:extLst>
              <a:ext uri="{FF2B5EF4-FFF2-40B4-BE49-F238E27FC236}">
                <a16:creationId xmlns:a16="http://schemas.microsoft.com/office/drawing/2014/main" id="{54BDC2EC-3E95-B347-BF15-40ECE7F13ECC}"/>
              </a:ext>
            </a:extLst>
          </p:cNvPr>
          <p:cNvSpPr>
            <a:spLocks noGrp="1"/>
          </p:cNvSpPr>
          <p:nvPr>
            <p:ph type="body" sz="quarter" idx="14"/>
          </p:nvPr>
        </p:nvSpPr>
        <p:spPr/>
        <p:txBody>
          <a:bodyPr/>
          <a:lstStyle/>
          <a:p>
            <a:r>
              <a:rPr lang="en-US" dirty="0"/>
              <a:t>Recruiting seasoned people from outside</a:t>
            </a:r>
          </a:p>
          <a:p>
            <a:pPr lvl="1"/>
            <a:endParaRPr lang="en-US" dirty="0"/>
          </a:p>
          <a:p>
            <a:endParaRPr lang="en-US" dirty="0"/>
          </a:p>
          <a:p>
            <a:r>
              <a:rPr lang="en-US" dirty="0"/>
              <a:t>Sometimes early career PhDs have struggled moving from graduate student to self-directed, independent role</a:t>
            </a:r>
          </a:p>
        </p:txBody>
      </p:sp>
      <p:sp>
        <p:nvSpPr>
          <p:cNvPr id="5" name="Date Placeholder 4">
            <a:extLst>
              <a:ext uri="{FF2B5EF4-FFF2-40B4-BE49-F238E27FC236}">
                <a16:creationId xmlns:a16="http://schemas.microsoft.com/office/drawing/2014/main" id="{CDCEF005-747E-2745-BB19-882071B90EFB}"/>
              </a:ext>
            </a:extLst>
          </p:cNvPr>
          <p:cNvSpPr>
            <a:spLocks noGrp="1"/>
          </p:cNvSpPr>
          <p:nvPr>
            <p:ph type="dt" sz="half" idx="10"/>
          </p:nvPr>
        </p:nvSpPr>
        <p:spPr/>
        <p:txBody>
          <a:bodyPr/>
          <a:lstStyle/>
          <a:p>
            <a:fld id="{93C70D44-4D52-E745-B943-20C0DA58653C}" type="datetime1">
              <a:rPr lang="en-US" smtClean="0"/>
              <a:pPr/>
              <a:t>6/3/20</a:t>
            </a:fld>
            <a:endParaRPr lang="en-US" dirty="0"/>
          </a:p>
        </p:txBody>
      </p:sp>
      <p:sp>
        <p:nvSpPr>
          <p:cNvPr id="6" name="Slide Number Placeholder 5">
            <a:extLst>
              <a:ext uri="{FF2B5EF4-FFF2-40B4-BE49-F238E27FC236}">
                <a16:creationId xmlns:a16="http://schemas.microsoft.com/office/drawing/2014/main" id="{50A02613-BC85-4C46-856B-EFB33AB89B25}"/>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7" name="Picture 6">
            <a:extLst>
              <a:ext uri="{FF2B5EF4-FFF2-40B4-BE49-F238E27FC236}">
                <a16:creationId xmlns:a16="http://schemas.microsoft.com/office/drawing/2014/main" id="{2F34203E-A8F1-1243-9FED-C193AAB7E052}"/>
              </a:ext>
            </a:extLst>
          </p:cNvPr>
          <p:cNvPicPr>
            <a:picLocks noChangeAspect="1"/>
          </p:cNvPicPr>
          <p:nvPr/>
        </p:nvPicPr>
        <p:blipFill>
          <a:blip r:embed="rId2"/>
          <a:stretch>
            <a:fillRect/>
          </a:stretch>
        </p:blipFill>
        <p:spPr>
          <a:xfrm>
            <a:off x="5198489" y="4094017"/>
            <a:ext cx="3371273" cy="1896341"/>
          </a:xfrm>
          <a:prstGeom prst="rect">
            <a:avLst/>
          </a:prstGeom>
        </p:spPr>
      </p:pic>
    </p:spTree>
    <p:extLst>
      <p:ext uri="{BB962C8B-B14F-4D97-AF65-F5344CB8AC3E}">
        <p14:creationId xmlns:p14="http://schemas.microsoft.com/office/powerpoint/2010/main" val="356556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372F-FE0F-BD4A-B412-78422E3B7607}"/>
              </a:ext>
            </a:extLst>
          </p:cNvPr>
          <p:cNvSpPr>
            <a:spLocks noGrp="1"/>
          </p:cNvSpPr>
          <p:nvPr>
            <p:ph type="ctrTitle"/>
          </p:nvPr>
        </p:nvSpPr>
        <p:spPr/>
        <p:txBody>
          <a:bodyPr/>
          <a:lstStyle/>
          <a:p>
            <a:r>
              <a:rPr lang="en-US" dirty="0"/>
              <a:t>Staff Characteristics</a:t>
            </a:r>
          </a:p>
        </p:txBody>
      </p:sp>
      <p:sp>
        <p:nvSpPr>
          <p:cNvPr id="3" name="Subtitle 2">
            <a:extLst>
              <a:ext uri="{FF2B5EF4-FFF2-40B4-BE49-F238E27FC236}">
                <a16:creationId xmlns:a16="http://schemas.microsoft.com/office/drawing/2014/main" id="{EABFF33B-5A29-4648-A528-AFA995E12EA8}"/>
              </a:ext>
            </a:extLst>
          </p:cNvPr>
          <p:cNvSpPr>
            <a:spLocks noGrp="1"/>
          </p:cNvSpPr>
          <p:nvPr>
            <p:ph type="subTitle" idx="1"/>
          </p:nvPr>
        </p:nvSpPr>
        <p:spPr/>
        <p:txBody>
          <a:bodyPr/>
          <a:lstStyle/>
          <a:p>
            <a:r>
              <a:rPr lang="en-US" dirty="0"/>
              <a:t>What are our Staff like?</a:t>
            </a:r>
          </a:p>
        </p:txBody>
      </p:sp>
      <p:sp>
        <p:nvSpPr>
          <p:cNvPr id="4" name="Text Placeholder 3">
            <a:extLst>
              <a:ext uri="{FF2B5EF4-FFF2-40B4-BE49-F238E27FC236}">
                <a16:creationId xmlns:a16="http://schemas.microsoft.com/office/drawing/2014/main" id="{6D6C0889-8C27-CF47-BACB-2753E89A95C3}"/>
              </a:ext>
            </a:extLst>
          </p:cNvPr>
          <p:cNvSpPr>
            <a:spLocks noGrp="1"/>
          </p:cNvSpPr>
          <p:nvPr>
            <p:ph type="body" sz="quarter" idx="14"/>
          </p:nvPr>
        </p:nvSpPr>
        <p:spPr>
          <a:xfrm>
            <a:off x="1562100" y="1917388"/>
            <a:ext cx="6278686" cy="3828785"/>
          </a:xfrm>
        </p:spPr>
        <p:txBody>
          <a:bodyPr>
            <a:normAutofit/>
          </a:bodyPr>
          <a:lstStyle/>
          <a:p>
            <a:r>
              <a:rPr lang="en-US" dirty="0"/>
              <a:t>Hire for mindset, more than having 100% of  skills</a:t>
            </a:r>
          </a:p>
          <a:p>
            <a:pPr lvl="1"/>
            <a:r>
              <a:rPr lang="en-US" dirty="0"/>
              <a:t>Creative, initiative, problem solvers</a:t>
            </a:r>
          </a:p>
          <a:p>
            <a:pPr lvl="1"/>
            <a:r>
              <a:rPr lang="en-US" dirty="0"/>
              <a:t>Not </a:t>
            </a:r>
            <a:r>
              <a:rPr lang="en-US" dirty="0" err="1"/>
              <a:t>punchlists</a:t>
            </a:r>
            <a:endParaRPr lang="en-US" dirty="0"/>
          </a:p>
          <a:p>
            <a:pPr lvl="1"/>
            <a:r>
              <a:rPr lang="en-US" dirty="0"/>
              <a:t>People skills</a:t>
            </a:r>
          </a:p>
          <a:p>
            <a:endParaRPr lang="en-US" dirty="0"/>
          </a:p>
          <a:p>
            <a:r>
              <a:rPr lang="en-US" dirty="0"/>
              <a:t>Money is always nice for motivation and reward – but..</a:t>
            </a:r>
          </a:p>
          <a:p>
            <a:pPr lvl="1"/>
            <a:r>
              <a:rPr lang="en-US" dirty="0"/>
              <a:t>Interesting work</a:t>
            </a:r>
          </a:p>
          <a:p>
            <a:pPr lvl="1"/>
            <a:r>
              <a:rPr lang="en-US" dirty="0"/>
              <a:t>Making an impact</a:t>
            </a:r>
          </a:p>
          <a:p>
            <a:pPr lvl="1"/>
            <a:r>
              <a:rPr lang="en-US" dirty="0"/>
              <a:t>Working with top minds</a:t>
            </a:r>
          </a:p>
          <a:p>
            <a:pPr lvl="1"/>
            <a:r>
              <a:rPr lang="en-US" dirty="0"/>
              <a:t>Flexible work</a:t>
            </a:r>
          </a:p>
          <a:p>
            <a:pPr lvl="1"/>
            <a:r>
              <a:rPr lang="en-US" dirty="0"/>
              <a:t>Opportunities for travel and networking</a:t>
            </a:r>
          </a:p>
          <a:p>
            <a:pPr lvl="1"/>
            <a:endParaRPr lang="en-US" dirty="0"/>
          </a:p>
        </p:txBody>
      </p:sp>
      <p:sp>
        <p:nvSpPr>
          <p:cNvPr id="5" name="Date Placeholder 4">
            <a:extLst>
              <a:ext uri="{FF2B5EF4-FFF2-40B4-BE49-F238E27FC236}">
                <a16:creationId xmlns:a16="http://schemas.microsoft.com/office/drawing/2014/main" id="{D8F2E895-F414-E54A-974C-6D37E7EF848D}"/>
              </a:ext>
            </a:extLst>
          </p:cNvPr>
          <p:cNvSpPr>
            <a:spLocks noGrp="1"/>
          </p:cNvSpPr>
          <p:nvPr>
            <p:ph type="dt" sz="half" idx="10"/>
          </p:nvPr>
        </p:nvSpPr>
        <p:spPr/>
        <p:txBody>
          <a:bodyPr/>
          <a:lstStyle/>
          <a:p>
            <a:fld id="{93C70D44-4D52-E745-B943-20C0DA58653C}" type="datetime1">
              <a:rPr lang="en-US" smtClean="0"/>
              <a:pPr/>
              <a:t>6/3/20</a:t>
            </a:fld>
            <a:endParaRPr lang="en-US" dirty="0"/>
          </a:p>
        </p:txBody>
      </p:sp>
      <p:sp>
        <p:nvSpPr>
          <p:cNvPr id="6" name="Slide Number Placeholder 5">
            <a:extLst>
              <a:ext uri="{FF2B5EF4-FFF2-40B4-BE49-F238E27FC236}">
                <a16:creationId xmlns:a16="http://schemas.microsoft.com/office/drawing/2014/main" id="{A3EE7E9A-AED8-5B42-94F6-0A0FECD983B3}"/>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323581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7CEB-A995-F84F-95D8-ACCDC2632017}"/>
              </a:ext>
            </a:extLst>
          </p:cNvPr>
          <p:cNvSpPr>
            <a:spLocks noGrp="1"/>
          </p:cNvSpPr>
          <p:nvPr>
            <p:ph type="ctrTitle"/>
          </p:nvPr>
        </p:nvSpPr>
        <p:spPr/>
        <p:txBody>
          <a:bodyPr/>
          <a:lstStyle/>
          <a:p>
            <a:r>
              <a:rPr lang="en-US" dirty="0"/>
              <a:t>Coordinating and Uniting on Purpose</a:t>
            </a:r>
          </a:p>
        </p:txBody>
      </p:sp>
      <p:sp>
        <p:nvSpPr>
          <p:cNvPr id="3" name="Subtitle 2">
            <a:extLst>
              <a:ext uri="{FF2B5EF4-FFF2-40B4-BE49-F238E27FC236}">
                <a16:creationId xmlns:a16="http://schemas.microsoft.com/office/drawing/2014/main" id="{592AC6D7-3205-F846-A75E-4BE668A2B716}"/>
              </a:ext>
            </a:extLst>
          </p:cNvPr>
          <p:cNvSpPr>
            <a:spLocks noGrp="1"/>
          </p:cNvSpPr>
          <p:nvPr>
            <p:ph type="subTitle" idx="1"/>
          </p:nvPr>
        </p:nvSpPr>
        <p:spPr/>
        <p:txBody>
          <a:bodyPr/>
          <a:lstStyle/>
          <a:p>
            <a:r>
              <a:rPr lang="en-US" dirty="0"/>
              <a:t>How to keep a large team on task?</a:t>
            </a:r>
          </a:p>
        </p:txBody>
      </p:sp>
      <p:sp>
        <p:nvSpPr>
          <p:cNvPr id="4" name="Text Placeholder 3">
            <a:extLst>
              <a:ext uri="{FF2B5EF4-FFF2-40B4-BE49-F238E27FC236}">
                <a16:creationId xmlns:a16="http://schemas.microsoft.com/office/drawing/2014/main" id="{350B8837-C275-694F-BCBE-CEB25D70672A}"/>
              </a:ext>
            </a:extLst>
          </p:cNvPr>
          <p:cNvSpPr>
            <a:spLocks noGrp="1"/>
          </p:cNvSpPr>
          <p:nvPr>
            <p:ph type="body" sz="quarter" idx="14"/>
          </p:nvPr>
        </p:nvSpPr>
        <p:spPr/>
        <p:txBody>
          <a:bodyPr/>
          <a:lstStyle/>
          <a:p>
            <a:r>
              <a:rPr lang="en-US" dirty="0"/>
              <a:t>Annual all-hands meeting</a:t>
            </a:r>
          </a:p>
          <a:p>
            <a:r>
              <a:rPr lang="en-US" dirty="0"/>
              <a:t>Management team keeps “top 5” org priorities</a:t>
            </a:r>
          </a:p>
          <a:p>
            <a:endParaRPr lang="en-US" dirty="0"/>
          </a:p>
          <a:p>
            <a:r>
              <a:rPr lang="en-US" dirty="0"/>
              <a:t>Now in our remote world, it’s been an evolution</a:t>
            </a:r>
          </a:p>
          <a:p>
            <a:pPr lvl="1"/>
            <a:r>
              <a:rPr lang="en-US" dirty="0"/>
              <a:t>Daily standups</a:t>
            </a:r>
          </a:p>
          <a:p>
            <a:pPr lvl="1"/>
            <a:r>
              <a:rPr lang="en-US" dirty="0"/>
              <a:t>More regular all-staff discussions from </a:t>
            </a:r>
            <a:r>
              <a:rPr lang="en-US" dirty="0" err="1"/>
              <a:t>sr</a:t>
            </a:r>
            <a:r>
              <a:rPr lang="en-US" dirty="0"/>
              <a:t> </a:t>
            </a:r>
            <a:r>
              <a:rPr lang="en-US" dirty="0" err="1"/>
              <a:t>mgmt</a:t>
            </a:r>
            <a:endParaRPr lang="en-US" dirty="0"/>
          </a:p>
        </p:txBody>
      </p:sp>
      <p:sp>
        <p:nvSpPr>
          <p:cNvPr id="5" name="Date Placeholder 4">
            <a:extLst>
              <a:ext uri="{FF2B5EF4-FFF2-40B4-BE49-F238E27FC236}">
                <a16:creationId xmlns:a16="http://schemas.microsoft.com/office/drawing/2014/main" id="{569CCDAF-2148-EB4E-98C8-738D651D913B}"/>
              </a:ext>
            </a:extLst>
          </p:cNvPr>
          <p:cNvSpPr>
            <a:spLocks noGrp="1"/>
          </p:cNvSpPr>
          <p:nvPr>
            <p:ph type="dt" sz="half" idx="10"/>
          </p:nvPr>
        </p:nvSpPr>
        <p:spPr/>
        <p:txBody>
          <a:bodyPr/>
          <a:lstStyle/>
          <a:p>
            <a:fld id="{93C70D44-4D52-E745-B943-20C0DA58653C}" type="datetime1">
              <a:rPr lang="en-US" smtClean="0"/>
              <a:pPr/>
              <a:t>6/3/20</a:t>
            </a:fld>
            <a:endParaRPr lang="en-US" dirty="0"/>
          </a:p>
        </p:txBody>
      </p:sp>
      <p:sp>
        <p:nvSpPr>
          <p:cNvPr id="6" name="Slide Number Placeholder 5">
            <a:extLst>
              <a:ext uri="{FF2B5EF4-FFF2-40B4-BE49-F238E27FC236}">
                <a16:creationId xmlns:a16="http://schemas.microsoft.com/office/drawing/2014/main" id="{36ED40DA-2644-2440-BE3B-AD33FF37E292}"/>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1086960182"/>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CoBrand-Template_Black-Theme_Std-Screen-2.pptx" id="{CC211354-C280-E747-9FB1-E4C91B521AFA}" vid="{66EA668E-AE88-1D4D-A6EB-6375B5A4A8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Purdue2</Template>
  <TotalTime>7504</TotalTime>
  <Words>324</Words>
  <Application>Microsoft Macintosh PowerPoint</Application>
  <PresentationFormat>On-screen Show (4:3)</PresentationFormat>
  <Paragraphs>80</Paragraphs>
  <Slides>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Acumin Pro</vt:lpstr>
      <vt:lpstr>Arial</vt:lpstr>
      <vt:lpstr>Acumin Pro SemiCondensed</vt:lpstr>
      <vt:lpstr>Acumin Pro ExtraCondensed</vt:lpstr>
      <vt:lpstr>United Sans Reg Medium</vt:lpstr>
      <vt:lpstr>Acumin Pro Semibold</vt:lpstr>
      <vt:lpstr>Calibri</vt:lpstr>
      <vt:lpstr>Wingdings</vt:lpstr>
      <vt:lpstr>United Sans Cd Md</vt:lpstr>
      <vt:lpstr>Acumin Pro Medium</vt:lpstr>
      <vt:lpstr>Acumin Pro ExtraCondensed Smbd</vt:lpstr>
      <vt:lpstr>Purdue2</vt:lpstr>
      <vt:lpstr>Teams of CI Professionals: Recruitment &amp; Retention, Management, Team-building, and Motivation</vt:lpstr>
      <vt:lpstr>My Path</vt:lpstr>
      <vt:lpstr>Our Organization</vt:lpstr>
      <vt:lpstr>Building a Team</vt:lpstr>
      <vt:lpstr>Building a Team</vt:lpstr>
      <vt:lpstr>Staff Characteristics</vt:lpstr>
      <vt:lpstr>Coordinating and Uniting on Purpose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Preston M</dc:creator>
  <cp:lastModifiedBy>Smith, Preston M</cp:lastModifiedBy>
  <cp:revision>34</cp:revision>
  <dcterms:created xsi:type="dcterms:W3CDTF">2020-05-01T16:10:47Z</dcterms:created>
  <dcterms:modified xsi:type="dcterms:W3CDTF">2020-06-03T18:24:31Z</dcterms:modified>
</cp:coreProperties>
</file>