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g80a835d4e7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80a835d4e7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80a835d4e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80a835d4e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80a835d4e7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80a835d4e7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1596950"/>
            <a:ext cx="8520600" cy="1774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Building Community</a:t>
            </a:r>
            <a:endParaRPr/>
          </a:p>
        </p:txBody>
      </p:sp>
      <p:sp>
        <p:nvSpPr>
          <p:cNvPr id="55" name="Google Shape;55;p13"/>
          <p:cNvSpPr txBox="1"/>
          <p:nvPr>
            <p:ph idx="1" type="subTitle"/>
          </p:nvPr>
        </p:nvSpPr>
        <p:spPr>
          <a:xfrm>
            <a:off x="311700" y="3371450"/>
            <a:ext cx="8520600" cy="651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Research Computing+HPC</a:t>
            </a:r>
            <a:endParaRPr/>
          </a:p>
        </p:txBody>
      </p:sp>
      <p:pic>
        <p:nvPicPr>
          <p:cNvPr id="56" name="Google Shape;56;p13"/>
          <p:cNvPicPr preferRelativeResize="0"/>
          <p:nvPr/>
        </p:nvPicPr>
        <p:blipFill>
          <a:blip r:embed="rId3">
            <a:alphaModFix/>
          </a:blip>
          <a:stretch>
            <a:fillRect/>
          </a:stretch>
        </p:blipFill>
        <p:spPr>
          <a:xfrm>
            <a:off x="485025" y="312125"/>
            <a:ext cx="1924225" cy="782525"/>
          </a:xfrm>
          <a:prstGeom prst="rect">
            <a:avLst/>
          </a:prstGeom>
          <a:noFill/>
          <a:ln>
            <a:noFill/>
          </a:ln>
        </p:spPr>
      </p:pic>
      <p:sp>
        <p:nvSpPr>
          <p:cNvPr id="57" name="Google Shape;57;p13"/>
          <p:cNvSpPr/>
          <p:nvPr/>
        </p:nvSpPr>
        <p:spPr>
          <a:xfrm>
            <a:off x="311700" y="1240400"/>
            <a:ext cx="8587500" cy="56700"/>
          </a:xfrm>
          <a:prstGeom prst="rect">
            <a:avLst/>
          </a:prstGeom>
          <a:solidFill>
            <a:srgbClr val="1C458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3"/>
          <p:cNvSpPr txBox="1"/>
          <p:nvPr>
            <p:ph idx="1" type="subTitle"/>
          </p:nvPr>
        </p:nvSpPr>
        <p:spPr>
          <a:xfrm>
            <a:off x="345150" y="4167900"/>
            <a:ext cx="8520600" cy="6519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sz="1400"/>
              <a:t>Anita Schwartz</a:t>
            </a:r>
            <a:endParaRPr sz="1400"/>
          </a:p>
          <a:p>
            <a:pPr indent="0" lvl="0" marL="0" rtl="0" algn="r">
              <a:spcBef>
                <a:spcPts val="0"/>
              </a:spcBef>
              <a:spcAft>
                <a:spcPts val="0"/>
              </a:spcAft>
              <a:buNone/>
            </a:pPr>
            <a:r>
              <a:rPr lang="en" sz="1400"/>
              <a:t>IT-Research CyberInfrastructure</a:t>
            </a:r>
            <a:endParaRPr sz="1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Background</a:t>
            </a:r>
            <a:endParaRPr/>
          </a:p>
        </p:txBody>
      </p:sp>
      <p:sp>
        <p:nvSpPr>
          <p:cNvPr id="64" name="Google Shape;64;p14"/>
          <p:cNvSpPr txBox="1"/>
          <p:nvPr>
            <p:ph idx="1" type="body"/>
          </p:nvPr>
        </p:nvSpPr>
        <p:spPr>
          <a:xfrm>
            <a:off x="311700" y="13339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t>The University of Delaware is a land-grant, sea-grant, and space-grant university.</a:t>
            </a:r>
            <a:endParaRPr sz="1600"/>
          </a:p>
          <a:p>
            <a:pPr indent="0" lvl="0" marL="0" rtl="0" algn="l">
              <a:spcBef>
                <a:spcPts val="1600"/>
              </a:spcBef>
              <a:spcAft>
                <a:spcPts val="0"/>
              </a:spcAft>
              <a:buNone/>
            </a:pPr>
            <a:r>
              <a:rPr lang="en" sz="1600"/>
              <a:t>It is an R1 university with extensive graduate programs and is also dedicated to outstanding undergraduate and professional education.</a:t>
            </a:r>
            <a:endParaRPr sz="1600"/>
          </a:p>
          <a:p>
            <a:pPr indent="0" lvl="0" marL="0" rtl="0" algn="l">
              <a:spcBef>
                <a:spcPts val="1600"/>
              </a:spcBef>
              <a:spcAft>
                <a:spcPts val="0"/>
              </a:spcAft>
              <a:buNone/>
            </a:pPr>
            <a:r>
              <a:rPr lang="en" sz="1600"/>
              <a:t>Delaware is an EPSCoR state.</a:t>
            </a:r>
            <a:endParaRPr sz="1600"/>
          </a:p>
          <a:p>
            <a:pPr indent="0" lvl="0" marL="0" rtl="0" algn="l">
              <a:spcBef>
                <a:spcPts val="1600"/>
              </a:spcBef>
              <a:spcAft>
                <a:spcPts val="0"/>
              </a:spcAft>
              <a:buNone/>
            </a:pPr>
            <a:r>
              <a:rPr lang="en" sz="1600"/>
              <a:t>I have been a part</a:t>
            </a:r>
            <a:r>
              <a:rPr lang="en" sz="1600"/>
              <a:t> of the University of Delaware as an undergraduate, graduate and employee since 1979.</a:t>
            </a:r>
            <a:endParaRPr sz="1600"/>
          </a:p>
          <a:p>
            <a:pPr indent="0" lvl="0" marL="0" rtl="0" algn="l">
              <a:spcBef>
                <a:spcPts val="1600"/>
              </a:spcBef>
              <a:spcAft>
                <a:spcPts val="0"/>
              </a:spcAft>
              <a:buNone/>
            </a:pPr>
            <a:r>
              <a:rPr lang="en" sz="1600"/>
              <a:t>My official title is a Scientific Application Consultant IV (Research Facilitator) in the central IT Research CyberInfrastructure group; total 5.5 FTEs (1 open position). UD hired a director and established the IT Research CyberInfrastructure group circa 2019.</a:t>
            </a:r>
            <a:endParaRPr sz="1600"/>
          </a:p>
          <a:p>
            <a:pPr indent="0" lvl="0" marL="0" rtl="0" algn="l">
              <a:spcBef>
                <a:spcPts val="1600"/>
              </a:spcBef>
              <a:spcAft>
                <a:spcPts val="1600"/>
              </a:spcAft>
              <a:buClr>
                <a:schemeClr val="dk1"/>
              </a:buClr>
              <a:buSzPts val="1100"/>
              <a:buFont typeface="Arial"/>
              <a:buNone/>
            </a:pPr>
            <a:r>
              <a:t/>
            </a:r>
            <a:endParaRPr sz="1600"/>
          </a:p>
        </p:txBody>
      </p:sp>
      <p:pic>
        <p:nvPicPr>
          <p:cNvPr id="65" name="Google Shape;65;p14"/>
          <p:cNvPicPr preferRelativeResize="0"/>
          <p:nvPr/>
        </p:nvPicPr>
        <p:blipFill>
          <a:blip r:embed="rId3">
            <a:alphaModFix/>
          </a:blip>
          <a:stretch>
            <a:fillRect/>
          </a:stretch>
        </p:blipFill>
        <p:spPr>
          <a:xfrm>
            <a:off x="6526600" y="445025"/>
            <a:ext cx="1924225" cy="7825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History</a:t>
            </a:r>
            <a:endParaRPr/>
          </a:p>
        </p:txBody>
      </p:sp>
      <p:sp>
        <p:nvSpPr>
          <p:cNvPr id="71" name="Google Shape;71;p15"/>
          <p:cNvSpPr txBox="1"/>
          <p:nvPr>
            <p:ph idx="1" type="body"/>
          </p:nvPr>
        </p:nvSpPr>
        <p:spPr>
          <a:xfrm>
            <a:off x="311700" y="13066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Research Computing Support</a:t>
            </a:r>
            <a:endParaRPr/>
          </a:p>
          <a:p>
            <a:pPr indent="-330200" lvl="0" marL="457200" rtl="0" algn="l">
              <a:spcBef>
                <a:spcPts val="1600"/>
              </a:spcBef>
              <a:spcAft>
                <a:spcPts val="0"/>
              </a:spcAft>
              <a:buSzPts val="1600"/>
              <a:buChar char="●"/>
            </a:pPr>
            <a:r>
              <a:rPr lang="en" sz="1600"/>
              <a:t>Part of Central IT made up from several people in different groups including Client Support &amp; Services, Network Systems &amp; Services and Security.  </a:t>
            </a:r>
            <a:endParaRPr sz="1600"/>
          </a:p>
          <a:p>
            <a:pPr indent="-330200" lvl="0" marL="457200" rtl="0" algn="l">
              <a:spcBef>
                <a:spcPts val="0"/>
              </a:spcBef>
              <a:spcAft>
                <a:spcPts val="0"/>
              </a:spcAft>
              <a:buSzPts val="1600"/>
              <a:buChar char="●"/>
            </a:pPr>
            <a:r>
              <a:rPr lang="en" sz="1600"/>
              <a:t>Building trust across campus with IT and partnerships with other IT professionals in the Library, Research Office, Colleges, Centers and Institutions.</a:t>
            </a:r>
            <a:endParaRPr sz="1600"/>
          </a:p>
          <a:p>
            <a:pPr indent="-330200" lvl="0" marL="457200" rtl="0" algn="l">
              <a:spcBef>
                <a:spcPts val="0"/>
              </a:spcBef>
              <a:spcAft>
                <a:spcPts val="0"/>
              </a:spcAft>
              <a:buSzPts val="1600"/>
              <a:buChar char="●"/>
            </a:pPr>
            <a:r>
              <a:rPr lang="en" sz="1600"/>
              <a:t>College of Engineering in negotiation with IT wanted to centralize services and support for clusters (50% ENG / 50% IT) circa 2006.</a:t>
            </a:r>
            <a:endParaRPr sz="1600"/>
          </a:p>
          <a:p>
            <a:pPr indent="-330200" lvl="0" marL="457200" rtl="0" algn="l">
              <a:spcBef>
                <a:spcPts val="0"/>
              </a:spcBef>
              <a:spcAft>
                <a:spcPts val="0"/>
              </a:spcAft>
              <a:buSzPts val="1600"/>
              <a:buChar char="●"/>
            </a:pPr>
            <a:r>
              <a:rPr lang="en" sz="1600"/>
              <a:t>Push to move all servers and clusters to central IT’s Data Center circa 2007.</a:t>
            </a:r>
            <a:endParaRPr sz="1600"/>
          </a:p>
          <a:p>
            <a:pPr indent="-330200" lvl="0" marL="457200" rtl="0" algn="l">
              <a:spcBef>
                <a:spcPts val="0"/>
              </a:spcBef>
              <a:spcAft>
                <a:spcPts val="0"/>
              </a:spcAft>
              <a:buSzPts val="1600"/>
              <a:buChar char="●"/>
            </a:pPr>
            <a:r>
              <a:rPr lang="en" sz="1600"/>
              <a:t>Research Computing Task formed circa 2009-2011 resulted in a recommendation for UD to build a community cluster based on the Purdue model.</a:t>
            </a:r>
            <a:endParaRPr sz="1600"/>
          </a:p>
          <a:p>
            <a:pPr indent="-330200" lvl="0" marL="457200" rtl="0" algn="l">
              <a:spcBef>
                <a:spcPts val="0"/>
              </a:spcBef>
              <a:spcAft>
                <a:spcPts val="0"/>
              </a:spcAft>
              <a:buSzPts val="1600"/>
              <a:buChar char="●"/>
            </a:pPr>
            <a:r>
              <a:rPr b="1" lang="en" sz="1600"/>
              <a:t>Time to build UD’s HPC community ...</a:t>
            </a:r>
            <a:endParaRPr b="1" sz="1600"/>
          </a:p>
          <a:p>
            <a:pPr indent="0" lvl="0" marL="0" rtl="0" algn="l">
              <a:spcBef>
                <a:spcPts val="1600"/>
              </a:spcBef>
              <a:spcAft>
                <a:spcPts val="1600"/>
              </a:spcAft>
              <a:buNone/>
            </a:pPr>
            <a:r>
              <a:rPr lang="en"/>
              <a:t>	</a:t>
            </a:r>
            <a:endParaRPr/>
          </a:p>
        </p:txBody>
      </p:sp>
      <p:pic>
        <p:nvPicPr>
          <p:cNvPr id="72" name="Google Shape;72;p15"/>
          <p:cNvPicPr preferRelativeResize="0"/>
          <p:nvPr/>
        </p:nvPicPr>
        <p:blipFill>
          <a:blip r:embed="rId3">
            <a:alphaModFix/>
          </a:blip>
          <a:stretch>
            <a:fillRect/>
          </a:stretch>
        </p:blipFill>
        <p:spPr>
          <a:xfrm>
            <a:off x="6526600" y="445025"/>
            <a:ext cx="1924225" cy="7825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UD’s HPC Community</a:t>
            </a:r>
            <a:endParaRPr/>
          </a:p>
        </p:txBody>
      </p:sp>
      <p:sp>
        <p:nvSpPr>
          <p:cNvPr id="78" name="Google Shape;78;p16"/>
          <p:cNvSpPr txBox="1"/>
          <p:nvPr>
            <p:ph idx="1" type="body"/>
          </p:nvPr>
        </p:nvSpPr>
        <p:spPr>
          <a:xfrm>
            <a:off x="311700" y="1306675"/>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Establish a mission and expectations for the community; market services; listen to researchers; web and wiki sites; training and outreach</a:t>
            </a:r>
            <a:endParaRPr sz="1600"/>
          </a:p>
          <a:p>
            <a:pPr indent="-330200" lvl="0" marL="457200" rtl="0" algn="l">
              <a:spcBef>
                <a:spcPts val="0"/>
              </a:spcBef>
              <a:spcAft>
                <a:spcPts val="0"/>
              </a:spcAft>
              <a:buSzPts val="1600"/>
              <a:buChar char="●"/>
            </a:pPr>
            <a:r>
              <a:rPr lang="en" sz="1600"/>
              <a:t>Utilize a ticketing system for support; hpc-ask Google group established for member to member support.</a:t>
            </a:r>
            <a:endParaRPr sz="1600"/>
          </a:p>
          <a:p>
            <a:pPr indent="-330200" lvl="0" marL="457200" rtl="0" algn="l">
              <a:spcBef>
                <a:spcPts val="0"/>
              </a:spcBef>
              <a:spcAft>
                <a:spcPts val="0"/>
              </a:spcAft>
              <a:buSzPts val="1600"/>
              <a:buChar char="●"/>
            </a:pPr>
            <a:r>
              <a:rPr lang="en" sz="1600"/>
              <a:t>Communications is key; Google groups established for clusters; Slack and email lists used for internal; Zoom chat identified for all central IT staff.</a:t>
            </a:r>
            <a:endParaRPr sz="1600"/>
          </a:p>
          <a:p>
            <a:pPr indent="-330200" lvl="0" marL="457200" rtl="0" algn="l">
              <a:spcBef>
                <a:spcPts val="0"/>
              </a:spcBef>
              <a:spcAft>
                <a:spcPts val="0"/>
              </a:spcAft>
              <a:buSzPts val="1600"/>
              <a:buChar char="●"/>
            </a:pPr>
            <a:r>
              <a:rPr lang="en" sz="1600"/>
              <a:t>Building relationships and partnerships across campus is so important; identify roles and expertise; promote a welcoming, supportive and respectful environment.</a:t>
            </a:r>
            <a:endParaRPr sz="1600"/>
          </a:p>
          <a:p>
            <a:pPr indent="-330200" lvl="0" marL="457200" rtl="0" algn="l">
              <a:spcBef>
                <a:spcPts val="0"/>
              </a:spcBef>
              <a:spcAft>
                <a:spcPts val="0"/>
              </a:spcAft>
              <a:buSzPts val="1600"/>
              <a:buChar char="●"/>
            </a:pPr>
            <a:r>
              <a:rPr lang="en" sz="1600"/>
              <a:t>Outreach to take advantage of as many outside national resources (XSEDE, Internet2), networking with other groups (Campus Champions, VRP, CaRCC, Software Carpentry) and participation in conferences (PEARC, SC) helps to build out your local community to the national level.</a:t>
            </a:r>
            <a:r>
              <a:rPr lang="en"/>
              <a:t>	</a:t>
            </a:r>
            <a:endParaRPr/>
          </a:p>
        </p:txBody>
      </p:sp>
      <p:pic>
        <p:nvPicPr>
          <p:cNvPr id="79" name="Google Shape;79;p16"/>
          <p:cNvPicPr preferRelativeResize="0"/>
          <p:nvPr/>
        </p:nvPicPr>
        <p:blipFill>
          <a:blip r:embed="rId3">
            <a:alphaModFix/>
          </a:blip>
          <a:stretch>
            <a:fillRect/>
          </a:stretch>
        </p:blipFill>
        <p:spPr>
          <a:xfrm>
            <a:off x="6526600" y="445025"/>
            <a:ext cx="1924225" cy="7825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