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7" r:id="rId2"/>
    <p:sldId id="337" r:id="rId3"/>
    <p:sldId id="318" r:id="rId4"/>
    <p:sldId id="336" r:id="rId5"/>
    <p:sldId id="338" r:id="rId6"/>
    <p:sldId id="339" r:id="rId7"/>
    <p:sldId id="285" r:id="rId8"/>
    <p:sldId id="340" r:id="rId9"/>
    <p:sldId id="341" r:id="rId10"/>
    <p:sldId id="33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8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4405F8-A030-AB43-90ED-B65CAB3B2E66}" type="datetimeFigureOut">
              <a:rPr lang="en-US" smtClean="0"/>
              <a:t>6/3/20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FBE013-0FA7-A24A-8941-EB8517351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62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FBE013-0FA7-A24A-8941-EB8517351F7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053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FBE013-0FA7-A24A-8941-EB8517351F7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053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FBE013-0FA7-A24A-8941-EB8517351F7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053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3D14-CBD1-9A4A-95AA-B2164540887A}" type="datetimeFigureOut">
              <a:rPr lang="en-US" smtClean="0"/>
              <a:t>6/3/20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6D8C-4D8C-3746-AF21-89A2099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6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3D14-CBD1-9A4A-95AA-B2164540887A}" type="datetimeFigureOut">
              <a:rPr lang="en-US" smtClean="0"/>
              <a:t>6/3/20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6D8C-4D8C-3746-AF21-89A2099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440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3D14-CBD1-9A4A-95AA-B2164540887A}" type="datetimeFigureOut">
              <a:rPr lang="en-US" smtClean="0"/>
              <a:t>6/3/20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6D8C-4D8C-3746-AF21-89A2099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553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3D14-CBD1-9A4A-95AA-B2164540887A}" type="datetimeFigureOut">
              <a:rPr lang="en-US" smtClean="0"/>
              <a:t>6/3/20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6D8C-4D8C-3746-AF21-89A2099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395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3D14-CBD1-9A4A-95AA-B2164540887A}" type="datetimeFigureOut">
              <a:rPr lang="en-US" smtClean="0"/>
              <a:t>6/3/20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6D8C-4D8C-3746-AF21-89A2099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142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3D14-CBD1-9A4A-95AA-B2164540887A}" type="datetimeFigureOut">
              <a:rPr lang="en-US" smtClean="0"/>
              <a:t>6/3/20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6D8C-4D8C-3746-AF21-89A2099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36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3D14-CBD1-9A4A-95AA-B2164540887A}" type="datetimeFigureOut">
              <a:rPr lang="en-US" smtClean="0"/>
              <a:t>6/3/20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6D8C-4D8C-3746-AF21-89A2099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40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3D14-CBD1-9A4A-95AA-B2164540887A}" type="datetimeFigureOut">
              <a:rPr lang="en-US" smtClean="0"/>
              <a:t>6/3/20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6D8C-4D8C-3746-AF21-89A2099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42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3D14-CBD1-9A4A-95AA-B2164540887A}" type="datetimeFigureOut">
              <a:rPr lang="en-US" smtClean="0"/>
              <a:t>6/3/20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6D8C-4D8C-3746-AF21-89A2099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645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3D14-CBD1-9A4A-95AA-B2164540887A}" type="datetimeFigureOut">
              <a:rPr lang="en-US" smtClean="0"/>
              <a:t>6/3/20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6D8C-4D8C-3746-AF21-89A2099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680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3D14-CBD1-9A4A-95AA-B2164540887A}" type="datetimeFigureOut">
              <a:rPr lang="en-US" smtClean="0"/>
              <a:t>6/3/20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6D8C-4D8C-3746-AF21-89A2099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233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93D14-CBD1-9A4A-95AA-B2164540887A}" type="datetimeFigureOut">
              <a:rPr lang="en-US" smtClean="0"/>
              <a:t>6/3/20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26D8C-4D8C-3746-AF21-89A2099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861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http://us-rse.org/" TargetMode="External"/><Relationship Id="rId5" Type="http://schemas.openxmlformats.org/officeDocument/2006/relationships/image" Target="../media/image6.png"/><Relationship Id="rId6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 flipV="1">
            <a:off x="0" y="6165303"/>
            <a:ext cx="9144000" cy="45719"/>
          </a:xfrm>
        </p:spPr>
        <p:txBody>
          <a:bodyPr>
            <a:normAutofit fontScale="25000" lnSpcReduction="20000"/>
          </a:bodyPr>
          <a:lstStyle/>
          <a:p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301751"/>
            <a:ext cx="9144000" cy="5556250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 smtClean="0"/>
          </a:p>
          <a:p>
            <a:pPr algn="ctr"/>
            <a:endParaRPr lang="en-US" sz="4400" dirty="0" smtClean="0"/>
          </a:p>
          <a:p>
            <a:pPr algn="ctr"/>
            <a:r>
              <a:rPr lang="en-US" sz="4400" dirty="0" smtClean="0"/>
              <a:t>Community Building</a:t>
            </a:r>
            <a:endParaRPr lang="en-US" sz="4400" dirty="0"/>
          </a:p>
          <a:p>
            <a:pPr algn="ctr"/>
            <a:endParaRPr lang="en-US" sz="2800" dirty="0" smtClean="0">
              <a:solidFill>
                <a:schemeClr val="bg1"/>
              </a:solidFill>
            </a:endParaRP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Sandra </a:t>
            </a:r>
            <a:r>
              <a:rPr lang="en-US" sz="2800" dirty="0" err="1" smtClean="0">
                <a:solidFill>
                  <a:schemeClr val="bg1"/>
                </a:solidFill>
              </a:rPr>
              <a:t>Gesing</a:t>
            </a:r>
            <a:endParaRPr lang="tr-TR" sz="2800" dirty="0" smtClean="0">
              <a:solidFill>
                <a:schemeClr val="bg1"/>
              </a:solidFill>
            </a:endParaRPr>
          </a:p>
          <a:p>
            <a:pPr algn="ctr"/>
            <a:r>
              <a:rPr lang="tr-TR" sz="2000" dirty="0" err="1" smtClean="0">
                <a:solidFill>
                  <a:schemeClr val="bg1"/>
                </a:solidFill>
              </a:rPr>
              <a:t>sandra.gesing@nd.edu</a:t>
            </a:r>
            <a:endParaRPr lang="en-US" sz="2800" dirty="0">
              <a:solidFill>
                <a:schemeClr val="bg1"/>
              </a:solidFill>
            </a:endParaRPr>
          </a:p>
          <a:p>
            <a:pPr algn="ctr"/>
            <a:endParaRPr lang="en-US" sz="28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Virtual Residency 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Intermediate/Advanced Workshop 2020</a:t>
            </a:r>
            <a:endParaRPr lang="en-US" sz="2400" dirty="0">
              <a:solidFill>
                <a:schemeClr val="bg1"/>
              </a:solidFill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 University of </a:t>
            </a:r>
            <a:r>
              <a:rPr lang="en-US" sz="2400" dirty="0" smtClean="0">
                <a:solidFill>
                  <a:schemeClr val="bg1"/>
                </a:solidFill>
              </a:rPr>
              <a:t>Oklahoma</a:t>
            </a:r>
            <a:endParaRPr lang="en-US" sz="2800" dirty="0" smtClean="0">
              <a:solidFill>
                <a:schemeClr val="bg1"/>
              </a:solidFill>
            </a:endParaRPr>
          </a:p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June 3, 2020</a:t>
            </a:r>
          </a:p>
          <a:p>
            <a:pPr algn="ctr"/>
            <a:r>
              <a:rPr lang="en-US" sz="4400" dirty="0" smtClean="0"/>
              <a:t> </a:t>
            </a:r>
            <a:endParaRPr lang="en-US" sz="4400" dirty="0"/>
          </a:p>
        </p:txBody>
      </p:sp>
      <p:pic>
        <p:nvPicPr>
          <p:cNvPr id="14" name="Picture 13" descr="crc_logo_white_m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1562" y="6073090"/>
            <a:ext cx="1763688" cy="681959"/>
          </a:xfrm>
          <a:prstGeom prst="rect">
            <a:avLst/>
          </a:prstGeom>
        </p:spPr>
      </p:pic>
      <p:pic>
        <p:nvPicPr>
          <p:cNvPr id="15" name="Picture 14" descr="ND_mark_white_L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100" y="6165303"/>
            <a:ext cx="2520280" cy="589746"/>
          </a:xfrm>
          <a:prstGeom prst="rect">
            <a:avLst/>
          </a:prstGeom>
        </p:spPr>
      </p:pic>
      <p:pic>
        <p:nvPicPr>
          <p:cNvPr id="6" name="Picture 5" descr="URSSI-TRANS-CROPPED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1796" y="215771"/>
            <a:ext cx="1859766" cy="489723"/>
          </a:xfrm>
          <a:prstGeom prst="rect">
            <a:avLst/>
          </a:prstGeom>
        </p:spPr>
      </p:pic>
      <p:pic>
        <p:nvPicPr>
          <p:cNvPr id="8" name="Picture 7" descr="sgci-new-logo-words-horiz-black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99" y="171212"/>
            <a:ext cx="3268703" cy="572023"/>
          </a:xfrm>
          <a:prstGeom prst="rect">
            <a:avLst/>
          </a:prstGeom>
        </p:spPr>
      </p:pic>
      <p:pic>
        <p:nvPicPr>
          <p:cNvPr id="2" name="Picture 1" descr="logousrse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082" y="41558"/>
            <a:ext cx="914400" cy="111556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748970" y="177855"/>
            <a:ext cx="16128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E46C0A"/>
                </a:solidFill>
                <a:latin typeface="Trebuchet MS"/>
                <a:ea typeface="Trebuchet MS"/>
                <a:cs typeface="Trebuchet MS"/>
                <a:sym typeface="Trebuchet MS"/>
              </a:rPr>
              <a:t>PresQT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40558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9144000" cy="780558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600" dirty="0" err="1" smtClean="0">
                <a:solidFill>
                  <a:prstClr val="white"/>
                </a:solidFill>
              </a:rPr>
              <a:t>Thanks</a:t>
            </a:r>
            <a:endParaRPr lang="de-DE" sz="3600" dirty="0">
              <a:solidFill>
                <a:prstClr val="white"/>
              </a:solidFill>
            </a:endParaRPr>
          </a:p>
        </p:txBody>
      </p:sp>
      <p:sp>
        <p:nvSpPr>
          <p:cNvPr id="14" name="Inhaltsplatzhalter 7"/>
          <p:cNvSpPr txBox="1">
            <a:spLocks/>
          </p:cNvSpPr>
          <p:nvPr/>
        </p:nvSpPr>
        <p:spPr>
          <a:xfrm>
            <a:off x="155448" y="899120"/>
            <a:ext cx="8836152" cy="541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/>
              <a:buChar char="•"/>
              <a:defRPr/>
            </a:pPr>
            <a:endParaRPr lang="en-US" sz="2800" dirty="0" smtClean="0">
              <a:solidFill>
                <a:srgbClr val="1F497D">
                  <a:lumMod val="75000"/>
                </a:srgbClr>
              </a:solidFill>
              <a:latin typeface="Calibri"/>
            </a:endParaRPr>
          </a:p>
        </p:txBody>
      </p:sp>
      <p:sp>
        <p:nvSpPr>
          <p:cNvPr id="12" name="Inhaltsplatzhalter 7"/>
          <p:cNvSpPr txBox="1">
            <a:spLocks/>
          </p:cNvSpPr>
          <p:nvPr/>
        </p:nvSpPr>
        <p:spPr>
          <a:xfrm>
            <a:off x="155448" y="899120"/>
            <a:ext cx="8836152" cy="541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/>
              <a:buChar char="•"/>
              <a:defRPr/>
            </a:pPr>
            <a:endParaRPr lang="en-US" sz="2800" dirty="0" smtClean="0">
              <a:solidFill>
                <a:srgbClr val="1F497D">
                  <a:lumMod val="75000"/>
                </a:srgbClr>
              </a:solidFill>
              <a:latin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5701" y="714038"/>
            <a:ext cx="79790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 smtClean="0"/>
              <a:t> </a:t>
            </a:r>
            <a:endParaRPr lang="en-US" sz="2400" b="1" u="sng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1371599"/>
            <a:ext cx="8229600" cy="46277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dirty="0">
              <a:solidFill>
                <a:schemeClr val="tx1"/>
              </a:solidFill>
            </a:endParaRPr>
          </a:p>
          <a:p>
            <a:endParaRPr lang="en-US" sz="4400" dirty="0" smtClean="0">
              <a:solidFill>
                <a:schemeClr val="tx1"/>
              </a:solidFill>
            </a:endParaRPr>
          </a:p>
          <a:p>
            <a:r>
              <a:rPr lang="en-US" sz="4400" dirty="0" smtClean="0">
                <a:solidFill>
                  <a:schemeClr val="tx1"/>
                </a:solidFill>
              </a:rPr>
              <a:t>Questions?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sz="2400" dirty="0" err="1" smtClean="0">
                <a:solidFill>
                  <a:schemeClr val="tx1"/>
                </a:solidFill>
              </a:rPr>
              <a:t>sandra.gesing@nd.edu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algn="l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692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600" dirty="0" err="1" smtClean="0">
                <a:solidFill>
                  <a:prstClr val="white"/>
                </a:solidFill>
                <a:latin typeface="Calibri"/>
              </a:rPr>
              <a:t>Four</a:t>
            </a:r>
            <a:r>
              <a:rPr lang="de-DE" sz="3600" dirty="0" smtClean="0">
                <a:solidFill>
                  <a:prstClr val="white"/>
                </a:solidFill>
                <a:latin typeface="Calibri"/>
              </a:rPr>
              <a:t> </a:t>
            </a:r>
            <a:r>
              <a:rPr lang="de-DE" sz="3600" dirty="0" err="1" smtClean="0">
                <a:solidFill>
                  <a:prstClr val="white"/>
                </a:solidFill>
                <a:latin typeface="Calibri"/>
              </a:rPr>
              <a:t>Examples</a:t>
            </a:r>
            <a:r>
              <a:rPr lang="de-DE" sz="3600" dirty="0" smtClean="0">
                <a:solidFill>
                  <a:prstClr val="white"/>
                </a:solidFill>
                <a:latin typeface="Calibri"/>
              </a:rPr>
              <a:t> </a:t>
            </a:r>
            <a:r>
              <a:rPr lang="mr-IN" sz="3600" dirty="0" smtClean="0">
                <a:solidFill>
                  <a:prstClr val="white"/>
                </a:solidFill>
                <a:latin typeface="Calibri"/>
              </a:rPr>
              <a:t>–</a:t>
            </a:r>
            <a:r>
              <a:rPr lang="de-DE" sz="3600" dirty="0" smtClean="0">
                <a:solidFill>
                  <a:prstClr val="white"/>
                </a:solidFill>
                <a:latin typeface="Calibri"/>
              </a:rPr>
              <a:t> </a:t>
            </a:r>
            <a:r>
              <a:rPr lang="de-DE" sz="3600" dirty="0" err="1" smtClean="0">
                <a:solidFill>
                  <a:prstClr val="white"/>
                </a:solidFill>
                <a:latin typeface="Calibri"/>
              </a:rPr>
              <a:t>Overlap</a:t>
            </a:r>
            <a:r>
              <a:rPr lang="de-DE" sz="3600" dirty="0" smtClean="0">
                <a:solidFill>
                  <a:prstClr val="white"/>
                </a:solidFill>
                <a:latin typeface="Calibri"/>
              </a:rPr>
              <a:t> in Communities</a:t>
            </a:r>
            <a:endParaRPr lang="de-DE" sz="3600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7" name="Picture 6" descr="sgci-new-logo-words-horiz-black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15" y="1427873"/>
            <a:ext cx="4626663" cy="80966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04159" y="5198715"/>
            <a:ext cx="16128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E46C0A"/>
                </a:solidFill>
                <a:latin typeface="Trebuchet MS"/>
                <a:ea typeface="Trebuchet MS"/>
                <a:cs typeface="Trebuchet MS"/>
                <a:sym typeface="Trebuchet MS"/>
              </a:rPr>
              <a:t>PresQT</a:t>
            </a:r>
            <a:endParaRPr lang="en-US" sz="2800" dirty="0"/>
          </a:p>
        </p:txBody>
      </p:sp>
      <p:pic>
        <p:nvPicPr>
          <p:cNvPr id="10" name="Picture 9" descr="URSSI-TRANS-CROPPED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3148" y="1612200"/>
            <a:ext cx="1859766" cy="489723"/>
          </a:xfrm>
          <a:prstGeom prst="rect">
            <a:avLst/>
          </a:prstGeom>
        </p:spPr>
      </p:pic>
      <p:pic>
        <p:nvPicPr>
          <p:cNvPr id="11" name="Picture 10" descr="logousrse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8364" y="4628824"/>
            <a:ext cx="914400" cy="111556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787895" y="935659"/>
            <a:ext cx="248277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NSF Institutes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163436" y="5780782"/>
            <a:ext cx="470894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IMLS Project</a:t>
            </a:r>
          </a:p>
          <a:p>
            <a:r>
              <a:rPr lang="en-US" sz="3200" dirty="0" smtClean="0"/>
              <a:t>Open-Source Development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5699027" y="5688285"/>
            <a:ext cx="344497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200" dirty="0" smtClean="0"/>
              <a:t>Community-Driven</a:t>
            </a:r>
            <a:br>
              <a:rPr lang="en-US" sz="3200" dirty="0" smtClean="0"/>
            </a:br>
            <a:r>
              <a:rPr lang="en-US" sz="3200" dirty="0" smtClean="0"/>
              <a:t>Association</a:t>
            </a:r>
            <a:endParaRPr lang="en-US" sz="3200" dirty="0"/>
          </a:p>
        </p:txBody>
      </p:sp>
      <p:sp>
        <p:nvSpPr>
          <p:cNvPr id="3" name="Donut 2"/>
          <p:cNvSpPr/>
          <p:nvPr/>
        </p:nvSpPr>
        <p:spPr>
          <a:xfrm>
            <a:off x="2301125" y="2718123"/>
            <a:ext cx="2571253" cy="2024778"/>
          </a:xfrm>
          <a:prstGeom prst="donut">
            <a:avLst>
              <a:gd name="adj" fmla="val 9084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Donut 13"/>
          <p:cNvSpPr/>
          <p:nvPr/>
        </p:nvSpPr>
        <p:spPr>
          <a:xfrm>
            <a:off x="3951065" y="2767816"/>
            <a:ext cx="2571253" cy="2024778"/>
          </a:xfrm>
          <a:prstGeom prst="donut">
            <a:avLst>
              <a:gd name="adj" fmla="val 9084"/>
            </a:avLst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Donut 14"/>
          <p:cNvSpPr/>
          <p:nvPr/>
        </p:nvSpPr>
        <p:spPr>
          <a:xfrm>
            <a:off x="2502268" y="3435547"/>
            <a:ext cx="2571253" cy="2024778"/>
          </a:xfrm>
          <a:prstGeom prst="donut">
            <a:avLst>
              <a:gd name="adj" fmla="val 9084"/>
            </a:avLst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Donut 15"/>
          <p:cNvSpPr/>
          <p:nvPr/>
        </p:nvSpPr>
        <p:spPr>
          <a:xfrm>
            <a:off x="3787895" y="3435547"/>
            <a:ext cx="2571253" cy="2024778"/>
          </a:xfrm>
          <a:prstGeom prst="donut">
            <a:avLst>
              <a:gd name="adj" fmla="val 9084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02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600" dirty="0" err="1" smtClean="0">
                <a:solidFill>
                  <a:prstClr val="white"/>
                </a:solidFill>
                <a:latin typeface="Calibri"/>
              </a:rPr>
              <a:t>Four</a:t>
            </a:r>
            <a:r>
              <a:rPr lang="de-DE" sz="3600" dirty="0" smtClean="0">
                <a:solidFill>
                  <a:prstClr val="white"/>
                </a:solidFill>
                <a:latin typeface="Calibri"/>
              </a:rPr>
              <a:t> </a:t>
            </a:r>
            <a:r>
              <a:rPr lang="de-DE" sz="3600" dirty="0" err="1" smtClean="0">
                <a:solidFill>
                  <a:prstClr val="white"/>
                </a:solidFill>
                <a:latin typeface="Calibri"/>
              </a:rPr>
              <a:t>Examples</a:t>
            </a:r>
            <a:r>
              <a:rPr lang="de-DE" sz="3600" dirty="0" smtClean="0">
                <a:solidFill>
                  <a:prstClr val="white"/>
                </a:solidFill>
                <a:latin typeface="Calibri"/>
              </a:rPr>
              <a:t> </a:t>
            </a:r>
            <a:r>
              <a:rPr lang="mr-IN" sz="3600" dirty="0" smtClean="0">
                <a:solidFill>
                  <a:prstClr val="white"/>
                </a:solidFill>
                <a:latin typeface="Calibri"/>
              </a:rPr>
              <a:t>–</a:t>
            </a:r>
            <a:r>
              <a:rPr lang="de-DE" sz="3600" dirty="0" smtClean="0">
                <a:solidFill>
                  <a:prstClr val="white"/>
                </a:solidFill>
                <a:latin typeface="Calibri"/>
              </a:rPr>
              <a:t> </a:t>
            </a:r>
            <a:r>
              <a:rPr lang="de-DE" sz="3600" dirty="0" err="1" smtClean="0">
                <a:solidFill>
                  <a:prstClr val="white"/>
                </a:solidFill>
                <a:latin typeface="Calibri"/>
              </a:rPr>
              <a:t>Overlap</a:t>
            </a:r>
            <a:r>
              <a:rPr lang="de-DE" sz="3600" dirty="0" smtClean="0">
                <a:solidFill>
                  <a:prstClr val="white"/>
                </a:solidFill>
                <a:latin typeface="Calibri"/>
              </a:rPr>
              <a:t> in Communities</a:t>
            </a:r>
            <a:endParaRPr lang="de-DE" sz="3600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7" name="Picture 6" descr="sgci-new-logo-words-horiz-black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15" y="1427873"/>
            <a:ext cx="4626663" cy="80966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04159" y="5198715"/>
            <a:ext cx="16128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E46C0A"/>
                </a:solidFill>
                <a:latin typeface="Trebuchet MS"/>
                <a:ea typeface="Trebuchet MS"/>
                <a:cs typeface="Trebuchet MS"/>
                <a:sym typeface="Trebuchet MS"/>
              </a:rPr>
              <a:t>PresQT</a:t>
            </a:r>
            <a:endParaRPr lang="en-US" sz="2800" dirty="0"/>
          </a:p>
        </p:txBody>
      </p:sp>
      <p:pic>
        <p:nvPicPr>
          <p:cNvPr id="10" name="Picture 9" descr="URSSI-TRANS-CROPPED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3148" y="1612200"/>
            <a:ext cx="1859766" cy="489723"/>
          </a:xfrm>
          <a:prstGeom prst="rect">
            <a:avLst/>
          </a:prstGeom>
        </p:spPr>
      </p:pic>
      <p:pic>
        <p:nvPicPr>
          <p:cNvPr id="11" name="Picture 10" descr="logousrse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8364" y="4628824"/>
            <a:ext cx="914400" cy="111556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787895" y="935659"/>
            <a:ext cx="248277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NSF Institutes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163436" y="5780782"/>
            <a:ext cx="470894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IMLS Project</a:t>
            </a:r>
          </a:p>
          <a:p>
            <a:r>
              <a:rPr lang="en-US" sz="3200" dirty="0" smtClean="0"/>
              <a:t>Open-Source Development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5699027" y="5688285"/>
            <a:ext cx="344497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200" dirty="0" smtClean="0"/>
              <a:t>Community-Driven</a:t>
            </a:r>
            <a:br>
              <a:rPr lang="en-US" sz="3200" dirty="0" smtClean="0"/>
            </a:br>
            <a:r>
              <a:rPr lang="en-US" sz="3200" dirty="0" smtClean="0"/>
              <a:t>Association</a:t>
            </a:r>
            <a:endParaRPr lang="en-US" sz="3200" dirty="0"/>
          </a:p>
        </p:txBody>
      </p:sp>
      <p:sp>
        <p:nvSpPr>
          <p:cNvPr id="3" name="Donut 2"/>
          <p:cNvSpPr/>
          <p:nvPr/>
        </p:nvSpPr>
        <p:spPr>
          <a:xfrm>
            <a:off x="2301125" y="2718123"/>
            <a:ext cx="2571253" cy="2024778"/>
          </a:xfrm>
          <a:prstGeom prst="donut">
            <a:avLst>
              <a:gd name="adj" fmla="val 9084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Donut 13"/>
          <p:cNvSpPr/>
          <p:nvPr/>
        </p:nvSpPr>
        <p:spPr>
          <a:xfrm>
            <a:off x="3951065" y="2767816"/>
            <a:ext cx="2571253" cy="2024778"/>
          </a:xfrm>
          <a:prstGeom prst="donut">
            <a:avLst>
              <a:gd name="adj" fmla="val 9084"/>
            </a:avLst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Donut 14"/>
          <p:cNvSpPr/>
          <p:nvPr/>
        </p:nvSpPr>
        <p:spPr>
          <a:xfrm>
            <a:off x="2502268" y="3435547"/>
            <a:ext cx="2571253" cy="2024778"/>
          </a:xfrm>
          <a:prstGeom prst="donut">
            <a:avLst>
              <a:gd name="adj" fmla="val 9084"/>
            </a:avLst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Donut 15"/>
          <p:cNvSpPr/>
          <p:nvPr/>
        </p:nvSpPr>
        <p:spPr>
          <a:xfrm>
            <a:off x="3787895" y="3435547"/>
            <a:ext cx="2571253" cy="2024778"/>
          </a:xfrm>
          <a:prstGeom prst="donut">
            <a:avLst>
              <a:gd name="adj" fmla="val 9084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83239" y="2121998"/>
            <a:ext cx="79805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It almost looks like the Olympic Rings...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181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600" dirty="0" err="1">
                <a:solidFill>
                  <a:prstClr val="white"/>
                </a:solidFill>
              </a:rPr>
              <a:t>Four</a:t>
            </a:r>
            <a:r>
              <a:rPr lang="de-DE" sz="3600" dirty="0">
                <a:solidFill>
                  <a:prstClr val="white"/>
                </a:solidFill>
              </a:rPr>
              <a:t> </a:t>
            </a:r>
            <a:r>
              <a:rPr lang="de-DE" sz="3600" dirty="0" err="1">
                <a:solidFill>
                  <a:prstClr val="white"/>
                </a:solidFill>
              </a:rPr>
              <a:t>Examples</a:t>
            </a:r>
            <a:r>
              <a:rPr lang="de-DE" sz="3600" dirty="0">
                <a:solidFill>
                  <a:prstClr val="white"/>
                </a:solidFill>
              </a:rPr>
              <a:t> </a:t>
            </a:r>
            <a:r>
              <a:rPr lang="mr-IN" sz="3600" dirty="0">
                <a:solidFill>
                  <a:prstClr val="white"/>
                </a:solidFill>
                <a:latin typeface="Calibri"/>
              </a:rPr>
              <a:t>–</a:t>
            </a:r>
            <a:r>
              <a:rPr lang="de-DE" sz="3600" dirty="0">
                <a:solidFill>
                  <a:prstClr val="white"/>
                </a:solidFill>
              </a:rPr>
              <a:t> </a:t>
            </a:r>
            <a:r>
              <a:rPr lang="de-DE" sz="3600" dirty="0" err="1">
                <a:solidFill>
                  <a:prstClr val="white"/>
                </a:solidFill>
              </a:rPr>
              <a:t>Overlap</a:t>
            </a:r>
            <a:r>
              <a:rPr lang="de-DE" sz="3600" dirty="0">
                <a:solidFill>
                  <a:prstClr val="white"/>
                </a:solidFill>
              </a:rPr>
              <a:t> in </a:t>
            </a:r>
            <a:r>
              <a:rPr lang="de-DE" sz="3600" dirty="0" smtClean="0">
                <a:solidFill>
                  <a:prstClr val="white"/>
                </a:solidFill>
              </a:rPr>
              <a:t>Communities</a:t>
            </a:r>
            <a:endParaRPr lang="de-DE" sz="3600" dirty="0">
              <a:solidFill>
                <a:prstClr val="white"/>
              </a:solidFill>
            </a:endParaRPr>
          </a:p>
        </p:txBody>
      </p:sp>
      <p:pic>
        <p:nvPicPr>
          <p:cNvPr id="4" name="Picture 3" descr="_92229060_cc2a41af-ceef-450e-9271-2262268a63a9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50" y="1346008"/>
            <a:ext cx="8720611" cy="4905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919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600" dirty="0" err="1" smtClean="0">
                <a:solidFill>
                  <a:prstClr val="white"/>
                </a:solidFill>
                <a:latin typeface="Calibri"/>
              </a:rPr>
              <a:t>Why</a:t>
            </a:r>
            <a:r>
              <a:rPr lang="de-DE" sz="3600" dirty="0" smtClean="0">
                <a:solidFill>
                  <a:prstClr val="white"/>
                </a:solidFill>
                <a:latin typeface="Calibri"/>
              </a:rPr>
              <a:t> </a:t>
            </a:r>
            <a:r>
              <a:rPr lang="de-DE" sz="3600" dirty="0" err="1" smtClean="0">
                <a:solidFill>
                  <a:prstClr val="white"/>
                </a:solidFill>
                <a:latin typeface="Calibri"/>
              </a:rPr>
              <a:t>is</a:t>
            </a:r>
            <a:r>
              <a:rPr lang="de-DE" sz="3600" dirty="0" smtClean="0">
                <a:solidFill>
                  <a:prstClr val="white"/>
                </a:solidFill>
                <a:latin typeface="Calibri"/>
              </a:rPr>
              <a:t> </a:t>
            </a:r>
            <a:r>
              <a:rPr lang="de-DE" sz="3600" dirty="0" err="1" smtClean="0">
                <a:solidFill>
                  <a:prstClr val="white"/>
                </a:solidFill>
                <a:latin typeface="Calibri"/>
              </a:rPr>
              <a:t>community</a:t>
            </a:r>
            <a:r>
              <a:rPr lang="de-DE" sz="3600" dirty="0" smtClean="0">
                <a:solidFill>
                  <a:prstClr val="white"/>
                </a:solidFill>
                <a:latin typeface="Calibri"/>
              </a:rPr>
              <a:t> </a:t>
            </a:r>
            <a:r>
              <a:rPr lang="de-DE" sz="3600" dirty="0" err="1" smtClean="0">
                <a:solidFill>
                  <a:prstClr val="white"/>
                </a:solidFill>
                <a:latin typeface="Calibri"/>
              </a:rPr>
              <a:t>building</a:t>
            </a:r>
            <a:r>
              <a:rPr lang="de-DE" sz="3600" dirty="0" smtClean="0">
                <a:solidFill>
                  <a:prstClr val="white"/>
                </a:solidFill>
                <a:latin typeface="Calibri"/>
              </a:rPr>
              <a:t> </a:t>
            </a:r>
            <a:r>
              <a:rPr lang="de-DE" sz="3600" dirty="0" err="1" smtClean="0">
                <a:solidFill>
                  <a:prstClr val="white"/>
                </a:solidFill>
                <a:latin typeface="Calibri"/>
              </a:rPr>
              <a:t>important</a:t>
            </a:r>
            <a:r>
              <a:rPr lang="de-DE" sz="3600" dirty="0" smtClean="0">
                <a:solidFill>
                  <a:prstClr val="white"/>
                </a:solidFill>
                <a:latin typeface="Calibri"/>
              </a:rPr>
              <a:t>?</a:t>
            </a:r>
            <a:endParaRPr lang="de-DE" sz="36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7792" y="836712"/>
            <a:ext cx="8731736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3200" dirty="0" smtClean="0"/>
              <a:t>Exchanging knowledge and experience</a:t>
            </a:r>
          </a:p>
          <a:p>
            <a:pPr marL="342900" indent="-342900">
              <a:buFont typeface="Arial"/>
              <a:buChar char="•"/>
            </a:pPr>
            <a:r>
              <a:rPr lang="en-US" sz="3200" dirty="0" smtClean="0"/>
              <a:t>Connecting research computing, software, science and people</a:t>
            </a:r>
          </a:p>
          <a:p>
            <a:pPr marL="342900" indent="-342900">
              <a:buFont typeface="Arial"/>
              <a:buChar char="•"/>
            </a:pPr>
            <a:r>
              <a:rPr lang="en-US" sz="3200" dirty="0"/>
              <a:t>Scalability of </a:t>
            </a:r>
            <a:r>
              <a:rPr lang="en-US" sz="3200" dirty="0" smtClean="0"/>
              <a:t>support</a:t>
            </a:r>
          </a:p>
          <a:p>
            <a:pPr marL="342900" indent="-342900">
              <a:buFont typeface="Arial"/>
              <a:buChar char="•"/>
            </a:pPr>
            <a:r>
              <a:rPr lang="en-US" sz="3200" dirty="0" smtClean="0"/>
              <a:t>Avoiding re-inventing the wheel</a:t>
            </a:r>
          </a:p>
          <a:p>
            <a:pPr marL="342900" indent="-342900">
              <a:buFont typeface="Arial"/>
              <a:buChar char="•"/>
            </a:pPr>
            <a:r>
              <a:rPr lang="en-US" sz="3200" dirty="0" smtClean="0"/>
              <a:t>Avoiding silos</a:t>
            </a:r>
          </a:p>
          <a:p>
            <a:pPr marL="914400" lvl="1" indent="-457200">
              <a:buFont typeface="Arial"/>
              <a:buChar char="•"/>
            </a:pPr>
            <a:r>
              <a:rPr lang="en-US" sz="3200" dirty="0" smtClean="0"/>
              <a:t>personnel </a:t>
            </a:r>
          </a:p>
          <a:p>
            <a:pPr marL="914400" lvl="1" indent="-457200">
              <a:buFont typeface="Arial"/>
              <a:buChar char="•"/>
            </a:pPr>
            <a:r>
              <a:rPr lang="en-US" sz="3200" dirty="0" smtClean="0"/>
              <a:t>products</a:t>
            </a:r>
          </a:p>
          <a:p>
            <a:pPr marL="342900" indent="-342900">
              <a:buFont typeface="Arial"/>
              <a:buChar char="•"/>
            </a:pPr>
            <a:endParaRPr lang="en-US" sz="3200" dirty="0" smtClean="0"/>
          </a:p>
          <a:p>
            <a:pPr marL="342900" indent="-342900">
              <a:buFont typeface="Arial"/>
              <a:buChar char="•"/>
            </a:pPr>
            <a:endParaRPr lang="en-US" sz="3200" dirty="0" smtClean="0"/>
          </a:p>
          <a:p>
            <a:pPr marL="342900" indent="-342900">
              <a:buFont typeface="Arial"/>
              <a:buChar char="•"/>
            </a:pPr>
            <a:endParaRPr lang="en-US" sz="3200" dirty="0" smtClean="0"/>
          </a:p>
          <a:p>
            <a:pPr marL="342900" indent="-342900">
              <a:buFont typeface="Arial"/>
              <a:buChar char="•"/>
            </a:pPr>
            <a:endParaRPr lang="en-US" sz="3200" dirty="0" smtClean="0"/>
          </a:p>
          <a:p>
            <a:pPr marL="342900" indent="-342900">
              <a:buFont typeface="Arial"/>
              <a:buChar char="•"/>
            </a:pPr>
            <a:endParaRPr lang="en-US" sz="3200" dirty="0" smtClean="0"/>
          </a:p>
        </p:txBody>
      </p:sp>
      <p:pic>
        <p:nvPicPr>
          <p:cNvPr id="4" name="Picture 3" descr="_92229060_cc2a41af-ceef-450e-9271-2262268a63a9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3319" y="3488243"/>
            <a:ext cx="5990681" cy="3369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701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9144000" cy="780558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600" dirty="0" smtClean="0">
                <a:solidFill>
                  <a:prstClr val="white"/>
                </a:solidFill>
              </a:rPr>
              <a:t>Connect </a:t>
            </a:r>
            <a:r>
              <a:rPr lang="de-DE" sz="3600" dirty="0" err="1" smtClean="0">
                <a:solidFill>
                  <a:prstClr val="white"/>
                </a:solidFill>
              </a:rPr>
              <a:t>with</a:t>
            </a:r>
            <a:r>
              <a:rPr lang="de-DE" sz="3600" dirty="0" smtClean="0">
                <a:solidFill>
                  <a:prstClr val="white"/>
                </a:solidFill>
              </a:rPr>
              <a:t> SGCI</a:t>
            </a:r>
            <a:endParaRPr lang="de-DE" sz="3600" dirty="0">
              <a:solidFill>
                <a:prstClr val="white"/>
              </a:solidFill>
            </a:endParaRPr>
          </a:p>
        </p:txBody>
      </p:sp>
      <p:pic>
        <p:nvPicPr>
          <p:cNvPr id="7" name="Picture 6" descr="sgci-new-logo-words-horiz-black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24" y="6266423"/>
            <a:ext cx="3310343" cy="57931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74602" y="844091"/>
            <a:ext cx="8227947" cy="6001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/>
              <a:t>Website https://</a:t>
            </a:r>
            <a:r>
              <a:rPr lang="en-US" sz="2400" dirty="0" err="1"/>
              <a:t>sciencegateways.org</a:t>
            </a: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Focus </a:t>
            </a:r>
            <a:r>
              <a:rPr lang="en-US" sz="2400" dirty="0" smtClean="0"/>
              <a:t>Week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Consulting</a:t>
            </a: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Yearly Conference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Partner program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Software</a:t>
            </a:r>
            <a:r>
              <a:rPr lang="en-US" sz="2400" dirty="0" smtClean="0"/>
              <a:t>/Gateway Catalog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Workforce development</a:t>
            </a: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Gateway Ambassadors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Science Ambassadors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Webinars 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Blogs 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Newsletter 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Twitter 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LinkedIn 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YouTube</a:t>
            </a:r>
            <a:r>
              <a:rPr lang="en-US" sz="2400" dirty="0"/>
              <a:t>									</a:t>
            </a:r>
          </a:p>
          <a:p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5540375" y="3611890"/>
            <a:ext cx="16466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Scalability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776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solidFill>
                  <a:prstClr val="white"/>
                </a:solidFill>
                <a:latin typeface="Calibri"/>
              </a:rPr>
              <a:t>How to Connect with URSSI</a:t>
            </a:r>
            <a:endParaRPr lang="de-DE" sz="36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" name="Inhaltsplatzhalter 7"/>
          <p:cNvSpPr txBox="1">
            <a:spLocks/>
          </p:cNvSpPr>
          <p:nvPr/>
        </p:nvSpPr>
        <p:spPr>
          <a:xfrm>
            <a:off x="155448" y="899120"/>
            <a:ext cx="8836152" cy="541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/>
              <a:buChar char="•"/>
              <a:defRPr/>
            </a:pPr>
            <a:endParaRPr lang="en-US" sz="2800" dirty="0" smtClean="0">
              <a:solidFill>
                <a:srgbClr val="1F497D">
                  <a:lumMod val="75000"/>
                </a:srgbClr>
              </a:solidFill>
              <a:latin typeface="Calibri"/>
            </a:endParaRPr>
          </a:p>
        </p:txBody>
      </p:sp>
      <p:sp>
        <p:nvSpPr>
          <p:cNvPr id="12" name="Inhaltsplatzhalter 7"/>
          <p:cNvSpPr txBox="1">
            <a:spLocks/>
          </p:cNvSpPr>
          <p:nvPr/>
        </p:nvSpPr>
        <p:spPr>
          <a:xfrm>
            <a:off x="155448" y="899120"/>
            <a:ext cx="8836152" cy="541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/>
              <a:buChar char="•"/>
              <a:defRPr/>
            </a:pPr>
            <a:endParaRPr lang="en-US" sz="2800" dirty="0" smtClean="0">
              <a:solidFill>
                <a:srgbClr val="1F497D">
                  <a:lumMod val="75000"/>
                </a:srgbClr>
              </a:solidFill>
              <a:latin typeface="Calibri"/>
            </a:endParaRPr>
          </a:p>
        </p:txBody>
      </p:sp>
      <p:pic>
        <p:nvPicPr>
          <p:cNvPr id="9" name="Picture 8" descr="URSSI-TRANS-CROPPED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0062" y="6323471"/>
            <a:ext cx="1983336" cy="522262"/>
          </a:xfrm>
          <a:prstGeom prst="rect">
            <a:avLst/>
          </a:prstGeom>
        </p:spPr>
      </p:pic>
      <p:sp>
        <p:nvSpPr>
          <p:cNvPr id="7" name="Inhaltsplatzhalter 7"/>
          <p:cNvSpPr txBox="1">
            <a:spLocks/>
          </p:cNvSpPr>
          <p:nvPr/>
        </p:nvSpPr>
        <p:spPr>
          <a:xfrm>
            <a:off x="107504" y="836712"/>
            <a:ext cx="8836152" cy="541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indent="-457200">
              <a:spcBef>
                <a:spcPct val="20000"/>
              </a:spcBef>
              <a:buFont typeface="Arial"/>
              <a:buChar char="•"/>
              <a:tabLst>
                <a:tab pos="222250" algn="l"/>
              </a:tabLst>
              <a:defRPr/>
            </a:pPr>
            <a:r>
              <a:rPr lang="en-US" sz="3200" dirty="0" smtClean="0"/>
              <a:t>Website </a:t>
            </a:r>
            <a:r>
              <a:rPr lang="fi-FI" sz="3200" dirty="0" err="1"/>
              <a:t>http://urssi.us</a:t>
            </a:r>
            <a:r>
              <a:rPr lang="fi-FI" sz="3200" dirty="0" smtClean="0"/>
              <a:t>/</a:t>
            </a:r>
          </a:p>
          <a:p>
            <a:pPr marL="457200" indent="-457200">
              <a:spcBef>
                <a:spcPct val="20000"/>
              </a:spcBef>
              <a:buFont typeface="Arial"/>
              <a:buChar char="•"/>
              <a:tabLst>
                <a:tab pos="222250" algn="l"/>
              </a:tabLst>
              <a:defRPr/>
            </a:pPr>
            <a:r>
              <a:rPr lang="fi-FI" sz="3200" dirty="0" err="1"/>
              <a:t>Materials</a:t>
            </a:r>
            <a:r>
              <a:rPr lang="fi-FI" sz="3200" dirty="0"/>
              <a:t> </a:t>
            </a:r>
            <a:endParaRPr lang="fi-FI" sz="3200" dirty="0" smtClean="0"/>
          </a:p>
          <a:p>
            <a:pPr marL="457200" indent="-457200">
              <a:spcBef>
                <a:spcPct val="20000"/>
              </a:spcBef>
              <a:buFont typeface="Arial"/>
              <a:buChar char="•"/>
              <a:tabLst>
                <a:tab pos="222250" algn="l"/>
              </a:tabLst>
              <a:defRPr/>
            </a:pPr>
            <a:r>
              <a:rPr lang="fi-FI" sz="3200" dirty="0" err="1" smtClean="0"/>
              <a:t>Blog</a:t>
            </a:r>
            <a:r>
              <a:rPr lang="fi-FI" sz="3200" dirty="0" smtClean="0"/>
              <a:t> </a:t>
            </a:r>
            <a:r>
              <a:rPr lang="fi-FI" sz="3200" dirty="0" err="1" smtClean="0"/>
              <a:t>posts</a:t>
            </a:r>
            <a:r>
              <a:rPr lang="fi-FI" sz="3200" dirty="0" smtClean="0"/>
              <a:t> </a:t>
            </a:r>
            <a:endParaRPr lang="fi-FI" sz="3200" dirty="0" smtClean="0"/>
          </a:p>
          <a:p>
            <a:pPr marL="457200" indent="-457200">
              <a:spcBef>
                <a:spcPct val="20000"/>
              </a:spcBef>
              <a:buFont typeface="Arial"/>
              <a:buChar char="•"/>
              <a:tabLst>
                <a:tab pos="222250" algn="l"/>
              </a:tabLst>
              <a:defRPr/>
            </a:pPr>
            <a:r>
              <a:rPr lang="de-DE" sz="3200" dirty="0" smtClean="0"/>
              <a:t>Mailing </a:t>
            </a:r>
            <a:r>
              <a:rPr lang="de-DE" sz="3200" dirty="0" err="1" smtClean="0"/>
              <a:t>list</a:t>
            </a:r>
            <a:r>
              <a:rPr lang="de-DE" sz="3200" dirty="0" smtClean="0"/>
              <a:t> </a:t>
            </a:r>
            <a:endParaRPr lang="de-DE" sz="3200" dirty="0" smtClean="0"/>
          </a:p>
          <a:p>
            <a:pPr marL="457200" indent="-457200">
              <a:spcBef>
                <a:spcPct val="20000"/>
              </a:spcBef>
              <a:buFont typeface="Arial"/>
              <a:buChar char="•"/>
              <a:tabLst>
                <a:tab pos="222250" algn="l"/>
              </a:tabLst>
              <a:defRPr/>
            </a:pPr>
            <a:r>
              <a:rPr lang="fi-FI" sz="3200" dirty="0" err="1" smtClean="0"/>
              <a:t>Discuss</a:t>
            </a:r>
            <a:r>
              <a:rPr lang="fi-FI" sz="3200" dirty="0" smtClean="0"/>
              <a:t> </a:t>
            </a:r>
          </a:p>
          <a:p>
            <a:pPr marL="457200" indent="-457200">
              <a:spcBef>
                <a:spcPct val="20000"/>
              </a:spcBef>
              <a:buFont typeface="Arial"/>
              <a:buChar char="•"/>
              <a:tabLst>
                <a:tab pos="222250" algn="l"/>
              </a:tabLst>
              <a:defRPr/>
            </a:pPr>
            <a:r>
              <a:rPr lang="fi-FI" sz="3200" dirty="0" err="1" smtClean="0"/>
              <a:t>Twitter</a:t>
            </a:r>
            <a:r>
              <a:rPr lang="fi-FI" sz="3200" dirty="0" smtClean="0"/>
              <a:t> </a:t>
            </a:r>
          </a:p>
          <a:p>
            <a:pPr marL="457200" indent="-457200">
              <a:spcBef>
                <a:spcPct val="20000"/>
              </a:spcBef>
              <a:buFont typeface="Arial"/>
              <a:buChar char="•"/>
              <a:tabLst>
                <a:tab pos="222250" algn="l"/>
              </a:tabLst>
              <a:defRPr/>
            </a:pPr>
            <a:r>
              <a:rPr lang="de-DE" sz="3200" dirty="0" smtClean="0">
                <a:solidFill>
                  <a:srgbClr val="FF0000"/>
                </a:solidFill>
              </a:rPr>
              <a:t>Workshops</a:t>
            </a:r>
          </a:p>
          <a:p>
            <a:pPr marL="457200" indent="-457200">
              <a:spcBef>
                <a:spcPct val="20000"/>
              </a:spcBef>
              <a:buFont typeface="Arial"/>
              <a:buChar char="•"/>
              <a:tabLst>
                <a:tab pos="222250" algn="l"/>
              </a:tabLst>
              <a:defRPr/>
            </a:pPr>
            <a:r>
              <a:rPr lang="de-DE" sz="3200" dirty="0" smtClean="0"/>
              <a:t>Newsletter</a:t>
            </a:r>
          </a:p>
          <a:p>
            <a:pPr marL="457200" indent="-457200">
              <a:spcBef>
                <a:spcPct val="20000"/>
              </a:spcBef>
              <a:buFont typeface="Arial"/>
              <a:buChar char="•"/>
              <a:tabLst>
                <a:tab pos="222250" algn="l"/>
              </a:tabLst>
              <a:defRPr/>
            </a:pPr>
            <a:r>
              <a:rPr lang="de-DE" sz="3200" dirty="0" err="1" smtClean="0"/>
              <a:t>Slack</a:t>
            </a:r>
            <a:endParaRPr lang="en-US" sz="3200" dirty="0" smtClean="0"/>
          </a:p>
          <a:p>
            <a:pPr>
              <a:spcBef>
                <a:spcPct val="20000"/>
              </a:spcBef>
              <a:tabLst>
                <a:tab pos="222250" algn="l"/>
              </a:tabLst>
              <a:defRPr/>
            </a:pPr>
            <a:endParaRPr lang="de-DE" sz="3200" dirty="0" smtClean="0"/>
          </a:p>
          <a:p>
            <a:pPr>
              <a:spcBef>
                <a:spcPct val="20000"/>
              </a:spcBef>
              <a:tabLst>
                <a:tab pos="222250" algn="l"/>
              </a:tabLst>
              <a:defRPr/>
            </a:pPr>
            <a:endParaRPr lang="en-US" sz="3200" dirty="0" smtClean="0"/>
          </a:p>
          <a:p>
            <a:pPr marL="457200" indent="-457200">
              <a:spcBef>
                <a:spcPct val="20000"/>
              </a:spcBef>
              <a:buFont typeface="Arial"/>
              <a:buChar char="•"/>
              <a:tabLst>
                <a:tab pos="222250" algn="l"/>
              </a:tabLst>
              <a:defRPr/>
            </a:pPr>
            <a:endParaRPr lang="en-US" sz="3200" dirty="0"/>
          </a:p>
          <a:p>
            <a:pPr>
              <a:spcBef>
                <a:spcPct val="20000"/>
              </a:spcBef>
              <a:tabLst>
                <a:tab pos="222250" algn="l"/>
              </a:tabLst>
              <a:defRPr/>
            </a:pP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3002550" y="4397375"/>
            <a:ext cx="61414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Defining areas of interests for filling gaps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182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solidFill>
                  <a:prstClr val="white"/>
                </a:solidFill>
                <a:latin typeface="Calibri"/>
              </a:rPr>
              <a:t>How to Connect with US-RSE</a:t>
            </a:r>
            <a:endParaRPr lang="de-DE" sz="36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" name="Inhaltsplatzhalter 7"/>
          <p:cNvSpPr txBox="1">
            <a:spLocks/>
          </p:cNvSpPr>
          <p:nvPr/>
        </p:nvSpPr>
        <p:spPr>
          <a:xfrm>
            <a:off x="101271" y="836712"/>
            <a:ext cx="8836152" cy="541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/>
              <a:buChar char="•"/>
              <a:defRPr/>
            </a:pPr>
            <a:endParaRPr lang="en-US" sz="2800" dirty="0" smtClean="0">
              <a:solidFill>
                <a:srgbClr val="1F497D">
                  <a:lumMod val="75000"/>
                </a:srgbClr>
              </a:solidFill>
              <a:latin typeface="Calibri"/>
            </a:endParaRPr>
          </a:p>
        </p:txBody>
      </p:sp>
      <p:sp>
        <p:nvSpPr>
          <p:cNvPr id="12" name="Inhaltsplatzhalter 7"/>
          <p:cNvSpPr txBox="1">
            <a:spLocks/>
          </p:cNvSpPr>
          <p:nvPr/>
        </p:nvSpPr>
        <p:spPr>
          <a:xfrm>
            <a:off x="155448" y="899120"/>
            <a:ext cx="8836152" cy="541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/>
              <a:buChar char="•"/>
              <a:defRPr/>
            </a:pPr>
            <a:endParaRPr lang="en-US" sz="2800" dirty="0" smtClean="0">
              <a:solidFill>
                <a:srgbClr val="1F497D">
                  <a:lumMod val="75000"/>
                </a:srgbClr>
              </a:solidFill>
              <a:latin typeface="Calibri"/>
            </a:endParaRPr>
          </a:p>
        </p:txBody>
      </p:sp>
      <p:sp>
        <p:nvSpPr>
          <p:cNvPr id="7" name="Inhaltsplatzhalter 7"/>
          <p:cNvSpPr txBox="1">
            <a:spLocks/>
          </p:cNvSpPr>
          <p:nvPr/>
        </p:nvSpPr>
        <p:spPr>
          <a:xfrm>
            <a:off x="107504" y="836712"/>
            <a:ext cx="8836152" cy="541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indent="-457200">
              <a:spcBef>
                <a:spcPct val="20000"/>
              </a:spcBef>
              <a:buFont typeface="Arial"/>
              <a:buChar char="•"/>
              <a:tabLst>
                <a:tab pos="222250" algn="l"/>
              </a:tabLst>
              <a:defRPr/>
            </a:pPr>
            <a:r>
              <a:rPr lang="en-US" sz="3200" dirty="0" smtClean="0"/>
              <a:t>Website </a:t>
            </a:r>
            <a:r>
              <a:rPr lang="mr-IN" sz="3200" dirty="0">
                <a:latin typeface="+mj-lt"/>
                <a:hlinkClick r:id="rId4"/>
              </a:rPr>
              <a:t>http://us-rse.org</a:t>
            </a:r>
            <a:r>
              <a:rPr lang="mr-IN" sz="3200" dirty="0" smtClean="0">
                <a:latin typeface="+mj-lt"/>
                <a:hlinkClick r:id="rId4"/>
              </a:rPr>
              <a:t>/</a:t>
            </a:r>
            <a:endParaRPr lang="en-US" sz="3200" dirty="0" smtClean="0">
              <a:latin typeface="+mj-lt"/>
            </a:endParaRPr>
          </a:p>
          <a:p>
            <a:pPr marL="457200" indent="-457200">
              <a:spcBef>
                <a:spcPct val="20000"/>
              </a:spcBef>
              <a:buFont typeface="Arial"/>
              <a:buChar char="•"/>
              <a:tabLst>
                <a:tab pos="222250" algn="l"/>
              </a:tabLst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Slack </a:t>
            </a:r>
            <a:endParaRPr lang="en-US" sz="3200" dirty="0" smtClean="0">
              <a:solidFill>
                <a:srgbClr val="FF0000"/>
              </a:solidFill>
            </a:endParaRPr>
          </a:p>
          <a:p>
            <a:pPr marL="457200" indent="-457200">
              <a:spcBef>
                <a:spcPct val="20000"/>
              </a:spcBef>
              <a:buFont typeface="Arial"/>
              <a:buChar char="•"/>
              <a:tabLst>
                <a:tab pos="222250" algn="l"/>
              </a:tabLst>
              <a:defRPr/>
            </a:pPr>
            <a:r>
              <a:rPr lang="en-US" sz="3200" dirty="0" smtClean="0"/>
              <a:t>Twitter</a:t>
            </a:r>
          </a:p>
          <a:p>
            <a:pPr marL="457200" indent="-457200">
              <a:spcBef>
                <a:spcPct val="20000"/>
              </a:spcBef>
              <a:buFont typeface="Arial"/>
              <a:buChar char="•"/>
              <a:tabLst>
                <a:tab pos="222250" algn="l"/>
              </a:tabLst>
              <a:defRPr/>
            </a:pPr>
            <a:r>
              <a:rPr lang="en-US" sz="3200" dirty="0" smtClean="0"/>
              <a:t>Newsletters</a:t>
            </a:r>
          </a:p>
          <a:p>
            <a:pPr marL="457200" indent="-457200">
              <a:spcBef>
                <a:spcPct val="20000"/>
              </a:spcBef>
              <a:buFont typeface="Arial"/>
              <a:buChar char="•"/>
              <a:tabLst>
                <a:tab pos="222250" algn="l"/>
              </a:tabLst>
              <a:defRPr/>
            </a:pPr>
            <a:r>
              <a:rPr lang="en-US" sz="3200" dirty="0" smtClean="0"/>
              <a:t>Community calls</a:t>
            </a:r>
          </a:p>
          <a:p>
            <a:pPr marL="457200" indent="-457200">
              <a:spcBef>
                <a:spcPct val="20000"/>
              </a:spcBef>
              <a:buFont typeface="Arial"/>
              <a:buChar char="•"/>
              <a:tabLst>
                <a:tab pos="222250" algn="l"/>
              </a:tabLst>
              <a:defRPr/>
            </a:pPr>
            <a:r>
              <a:rPr lang="en-US" sz="3200" dirty="0" smtClean="0"/>
              <a:t>Workshops</a:t>
            </a:r>
            <a:endParaRPr lang="de-DE" sz="3200" dirty="0" smtClean="0"/>
          </a:p>
          <a:p>
            <a:pPr marL="457200" indent="-457200">
              <a:spcBef>
                <a:spcPct val="20000"/>
              </a:spcBef>
              <a:buFont typeface="Arial"/>
              <a:buChar char="•"/>
              <a:tabLst>
                <a:tab pos="222250" algn="l"/>
              </a:tabLst>
              <a:defRPr/>
            </a:pPr>
            <a:endParaRPr lang="en-US" sz="3200" dirty="0"/>
          </a:p>
          <a:p>
            <a:pPr>
              <a:spcBef>
                <a:spcPct val="20000"/>
              </a:spcBef>
              <a:tabLst>
                <a:tab pos="222250" algn="l"/>
              </a:tabLst>
              <a:defRPr/>
            </a:pP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3484485" y="1567418"/>
            <a:ext cx="51242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Community-driven community building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8" name="Picture 7" descr="logousrse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273" y="5502558"/>
            <a:ext cx="914400" cy="1115568"/>
          </a:xfrm>
          <a:prstGeom prst="rect">
            <a:avLst/>
          </a:prstGeom>
        </p:spPr>
      </p:pic>
      <p:pic>
        <p:nvPicPr>
          <p:cNvPr id="3" name="Picture 2" descr="5-2020-us-rse-membership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625" y="2955656"/>
            <a:ext cx="5667375" cy="3775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535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solidFill>
                  <a:prstClr val="white"/>
                </a:solidFill>
                <a:latin typeface="Calibri"/>
              </a:rPr>
              <a:t>How to Connect with </a:t>
            </a:r>
            <a:r>
              <a:rPr lang="en-US" sz="3600" dirty="0" err="1" smtClean="0">
                <a:solidFill>
                  <a:prstClr val="white"/>
                </a:solidFill>
                <a:latin typeface="Calibri"/>
              </a:rPr>
              <a:t>PresQT</a:t>
            </a:r>
            <a:endParaRPr lang="de-DE" sz="36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" name="Inhaltsplatzhalter 7"/>
          <p:cNvSpPr txBox="1">
            <a:spLocks/>
          </p:cNvSpPr>
          <p:nvPr/>
        </p:nvSpPr>
        <p:spPr>
          <a:xfrm>
            <a:off x="101271" y="836712"/>
            <a:ext cx="8836152" cy="541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/>
              <a:buChar char="•"/>
              <a:defRPr/>
            </a:pPr>
            <a:endParaRPr lang="en-US" sz="2800" dirty="0" smtClean="0">
              <a:solidFill>
                <a:srgbClr val="1F497D">
                  <a:lumMod val="75000"/>
                </a:srgbClr>
              </a:solidFill>
              <a:latin typeface="Calibri"/>
            </a:endParaRPr>
          </a:p>
        </p:txBody>
      </p:sp>
      <p:sp>
        <p:nvSpPr>
          <p:cNvPr id="12" name="Inhaltsplatzhalter 7"/>
          <p:cNvSpPr txBox="1">
            <a:spLocks/>
          </p:cNvSpPr>
          <p:nvPr/>
        </p:nvSpPr>
        <p:spPr>
          <a:xfrm>
            <a:off x="155448" y="899120"/>
            <a:ext cx="8836152" cy="541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/>
              <a:buChar char="•"/>
              <a:defRPr/>
            </a:pPr>
            <a:endParaRPr lang="en-US" sz="2800" dirty="0" smtClean="0">
              <a:solidFill>
                <a:srgbClr val="1F497D">
                  <a:lumMod val="75000"/>
                </a:srgbClr>
              </a:solidFill>
              <a:latin typeface="Calibri"/>
            </a:endParaRPr>
          </a:p>
        </p:txBody>
      </p:sp>
      <p:sp>
        <p:nvSpPr>
          <p:cNvPr id="7" name="Inhaltsplatzhalter 7"/>
          <p:cNvSpPr txBox="1">
            <a:spLocks/>
          </p:cNvSpPr>
          <p:nvPr/>
        </p:nvSpPr>
        <p:spPr>
          <a:xfrm>
            <a:off x="107504" y="836712"/>
            <a:ext cx="8836152" cy="541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indent="-457200">
              <a:spcBef>
                <a:spcPct val="20000"/>
              </a:spcBef>
              <a:buFont typeface="Arial"/>
              <a:buChar char="•"/>
              <a:tabLst>
                <a:tab pos="222250" algn="l"/>
              </a:tabLst>
              <a:defRPr/>
            </a:pPr>
            <a:r>
              <a:rPr lang="en-US" sz="3200" dirty="0" smtClean="0"/>
              <a:t>Website </a:t>
            </a:r>
            <a:r>
              <a:rPr lang="fr-FR" sz="3200" dirty="0" err="1"/>
              <a:t>https</a:t>
            </a:r>
            <a:r>
              <a:rPr lang="fr-FR" sz="3200" dirty="0"/>
              <a:t>://</a:t>
            </a:r>
            <a:r>
              <a:rPr lang="fr-FR" sz="3200" dirty="0" err="1"/>
              <a:t>presqt.crc.nd.edu</a:t>
            </a:r>
            <a:r>
              <a:rPr lang="fr-FR" sz="3200" dirty="0"/>
              <a:t>/</a:t>
            </a:r>
            <a:endParaRPr lang="en-US" sz="3200" dirty="0" smtClean="0"/>
          </a:p>
          <a:p>
            <a:pPr marL="457200" indent="-457200">
              <a:spcBef>
                <a:spcPct val="20000"/>
              </a:spcBef>
              <a:buFont typeface="Arial"/>
              <a:buChar char="•"/>
              <a:tabLst>
                <a:tab pos="222250" algn="l"/>
              </a:tabLst>
              <a:defRPr/>
            </a:pPr>
            <a:r>
              <a:rPr lang="en-US" sz="3200" dirty="0" smtClean="0"/>
              <a:t>Slack </a:t>
            </a:r>
            <a:endParaRPr lang="en-US" sz="3200" dirty="0" smtClean="0"/>
          </a:p>
          <a:p>
            <a:pPr marL="457200" indent="-457200">
              <a:spcBef>
                <a:spcPct val="20000"/>
              </a:spcBef>
              <a:buFont typeface="Arial"/>
              <a:buChar char="•"/>
              <a:tabLst>
                <a:tab pos="222250" algn="l"/>
              </a:tabLst>
              <a:defRPr/>
            </a:pPr>
            <a:r>
              <a:rPr lang="en-US" sz="3200" dirty="0" smtClean="0"/>
              <a:t>Community calls</a:t>
            </a:r>
          </a:p>
          <a:p>
            <a:pPr marL="457200" indent="-457200">
              <a:spcBef>
                <a:spcPct val="20000"/>
              </a:spcBef>
              <a:buFont typeface="Arial"/>
              <a:buChar char="•"/>
              <a:tabLst>
                <a:tab pos="222250" algn="l"/>
              </a:tabLst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Workshops/</a:t>
            </a:r>
            <a:br>
              <a:rPr lang="en-US" sz="3200" dirty="0" smtClean="0">
                <a:solidFill>
                  <a:srgbClr val="FF0000"/>
                </a:solidFill>
              </a:rPr>
            </a:br>
            <a:r>
              <a:rPr lang="en-US" sz="3200" dirty="0" smtClean="0">
                <a:solidFill>
                  <a:srgbClr val="FF0000"/>
                </a:solidFill>
              </a:rPr>
              <a:t>hack-a-thons</a:t>
            </a:r>
          </a:p>
          <a:p>
            <a:pPr marL="457200" indent="-457200">
              <a:spcBef>
                <a:spcPct val="20000"/>
              </a:spcBef>
              <a:buFont typeface="Arial"/>
              <a:buChar char="•"/>
              <a:tabLst>
                <a:tab pos="222250" algn="l"/>
              </a:tabLst>
              <a:defRPr/>
            </a:pPr>
            <a:r>
              <a:rPr lang="en-US" sz="3200" dirty="0" smtClean="0"/>
              <a:t>Open-source development</a:t>
            </a:r>
            <a:endParaRPr lang="de-DE" sz="3200" dirty="0" smtClean="0"/>
          </a:p>
          <a:p>
            <a:pPr marL="457200" indent="-457200">
              <a:spcBef>
                <a:spcPct val="20000"/>
              </a:spcBef>
              <a:buFont typeface="Arial"/>
              <a:buChar char="•"/>
              <a:tabLst>
                <a:tab pos="222250" algn="l"/>
              </a:tabLst>
              <a:defRPr/>
            </a:pPr>
            <a:endParaRPr lang="en-US" sz="3200" dirty="0"/>
          </a:p>
          <a:p>
            <a:pPr>
              <a:spcBef>
                <a:spcPct val="20000"/>
              </a:spcBef>
              <a:tabLst>
                <a:tab pos="222250" algn="l"/>
              </a:tabLst>
              <a:defRPr/>
            </a:pP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4152640" y="2678668"/>
            <a:ext cx="31348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Progress in integrations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10" name="Google Shape;417;p61"/>
          <p:cNvPicPr preferRelativeResize="0"/>
          <p:nvPr/>
        </p:nvPicPr>
        <p:blipFill rotWithShape="1">
          <a:blip r:embed="rId4">
            <a:alphaModFix/>
          </a:blip>
          <a:srcRect t="1860" b="-1859"/>
          <a:stretch/>
        </p:blipFill>
        <p:spPr>
          <a:xfrm>
            <a:off x="1302089" y="4508500"/>
            <a:ext cx="6667162" cy="2349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9884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3312</TotalTime>
  <Words>227</Words>
  <Application>Microsoft Macintosh PowerPoint</Application>
  <PresentationFormat>On-screen Show (4:3)</PresentationFormat>
  <Paragraphs>99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Sandra</dc:creator>
  <cp:lastModifiedBy>Sandra</cp:lastModifiedBy>
  <cp:revision>92</cp:revision>
  <dcterms:created xsi:type="dcterms:W3CDTF">2018-07-24T03:49:34Z</dcterms:created>
  <dcterms:modified xsi:type="dcterms:W3CDTF">2020-06-03T19:30:07Z</dcterms:modified>
</cp:coreProperties>
</file>