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88" d="100"/>
          <a:sy n="88" d="100"/>
        </p:scale>
        <p:origin x="1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6/3/2020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432AB-CCFF-48B5-B832-AD86DD804B35}"/>
              </a:ext>
            </a:extLst>
          </p:cNvPr>
          <p:cNvSpPr>
            <a:spLocks noGrp="1"/>
          </p:cNvSpPr>
          <p:nvPr>
            <p:ph type="ctrTitle"/>
          </p:nvPr>
        </p:nvSpPr>
        <p:spPr/>
        <p:txBody>
          <a:bodyPr/>
          <a:lstStyle/>
          <a:p>
            <a:r>
              <a:rPr lang="en-US" dirty="0"/>
              <a:t>Do you have 10 minutes?</a:t>
            </a:r>
          </a:p>
        </p:txBody>
      </p:sp>
      <p:sp>
        <p:nvSpPr>
          <p:cNvPr id="3" name="Subtitle 2">
            <a:extLst>
              <a:ext uri="{FF2B5EF4-FFF2-40B4-BE49-F238E27FC236}">
                <a16:creationId xmlns:a16="http://schemas.microsoft.com/office/drawing/2014/main" id="{6DBD55D6-9650-43D7-AF91-F9C47DD786E5}"/>
              </a:ext>
            </a:extLst>
          </p:cNvPr>
          <p:cNvSpPr>
            <a:spLocks noGrp="1"/>
          </p:cNvSpPr>
          <p:nvPr>
            <p:ph type="subTitle" idx="1"/>
          </p:nvPr>
        </p:nvSpPr>
        <p:spPr/>
        <p:txBody>
          <a:bodyPr/>
          <a:lstStyle/>
          <a:p>
            <a:r>
              <a:rPr lang="en-US" dirty="0"/>
              <a:t>Jim Ferguson, OSCER, University of Oklahoma</a:t>
            </a:r>
          </a:p>
        </p:txBody>
      </p:sp>
    </p:spTree>
    <p:extLst>
      <p:ext uri="{BB962C8B-B14F-4D97-AF65-F5344CB8AC3E}">
        <p14:creationId xmlns:p14="http://schemas.microsoft.com/office/powerpoint/2010/main" val="127975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AFE13-0F95-4453-94A2-F2B5AE3C9C27}"/>
              </a:ext>
            </a:extLst>
          </p:cNvPr>
          <p:cNvSpPr>
            <a:spLocks noGrp="1"/>
          </p:cNvSpPr>
          <p:nvPr>
            <p:ph type="title"/>
          </p:nvPr>
        </p:nvSpPr>
        <p:spPr/>
        <p:txBody>
          <a:bodyPr/>
          <a:lstStyle/>
          <a:p>
            <a:r>
              <a:rPr lang="en-US" dirty="0"/>
              <a:t>Face-to-face consulting is the best</a:t>
            </a:r>
          </a:p>
        </p:txBody>
      </p:sp>
      <p:sp>
        <p:nvSpPr>
          <p:cNvPr id="3" name="Content Placeholder 2">
            <a:extLst>
              <a:ext uri="{FF2B5EF4-FFF2-40B4-BE49-F238E27FC236}">
                <a16:creationId xmlns:a16="http://schemas.microsoft.com/office/drawing/2014/main" id="{CE6BDC92-F663-47AC-97FC-67DB684EA047}"/>
              </a:ext>
            </a:extLst>
          </p:cNvPr>
          <p:cNvSpPr>
            <a:spLocks noGrp="1"/>
          </p:cNvSpPr>
          <p:nvPr>
            <p:ph idx="1"/>
          </p:nvPr>
        </p:nvSpPr>
        <p:spPr/>
        <p:txBody>
          <a:bodyPr/>
          <a:lstStyle/>
          <a:p>
            <a:r>
              <a:rPr lang="en-US" dirty="0"/>
              <a:t>Video Consulting with Screen-sharing is a close 2</a:t>
            </a:r>
            <a:r>
              <a:rPr lang="en-US" baseline="30000" dirty="0"/>
              <a:t>nd</a:t>
            </a:r>
            <a:r>
              <a:rPr lang="en-US" dirty="0"/>
              <a:t> place</a:t>
            </a:r>
          </a:p>
          <a:p>
            <a:r>
              <a:rPr lang="en-US" b="1" dirty="0"/>
              <a:t>Explaining advanced concepts to researchers is easier</a:t>
            </a:r>
          </a:p>
          <a:p>
            <a:r>
              <a:rPr lang="en-US" dirty="0"/>
              <a:t>GET THE MEETING. You already know a number of ways to do this:</a:t>
            </a:r>
          </a:p>
          <a:p>
            <a:pPr lvl="1"/>
            <a:r>
              <a:rPr lang="en-US" dirty="0"/>
              <a:t>Follow-up with recently solved user tickets</a:t>
            </a:r>
          </a:p>
          <a:p>
            <a:pPr lvl="1"/>
            <a:r>
              <a:rPr lang="en-US" dirty="0"/>
              <a:t>Use your organization’s recently added users list</a:t>
            </a:r>
          </a:p>
          <a:p>
            <a:pPr lvl="1"/>
            <a:r>
              <a:rPr lang="en-US" dirty="0"/>
              <a:t>Circle back with users successfully assisted many months previous</a:t>
            </a:r>
          </a:p>
          <a:p>
            <a:pPr lvl="1"/>
            <a:r>
              <a:rPr lang="en-US" dirty="0"/>
              <a:t>Workshop attendees follow-up</a:t>
            </a:r>
          </a:p>
          <a:p>
            <a:pPr lvl="1"/>
            <a:r>
              <a:rPr lang="en-US" dirty="0" err="1"/>
              <a:t>Etc</a:t>
            </a:r>
            <a:endParaRPr lang="en-US" dirty="0"/>
          </a:p>
        </p:txBody>
      </p:sp>
    </p:spTree>
    <p:extLst>
      <p:ext uri="{BB962C8B-B14F-4D97-AF65-F5344CB8AC3E}">
        <p14:creationId xmlns:p14="http://schemas.microsoft.com/office/powerpoint/2010/main" val="4181083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D295-697D-4C37-9AA6-313FAC32261B}"/>
              </a:ext>
            </a:extLst>
          </p:cNvPr>
          <p:cNvSpPr>
            <a:spLocks noGrp="1"/>
          </p:cNvSpPr>
          <p:nvPr>
            <p:ph type="title"/>
          </p:nvPr>
        </p:nvSpPr>
        <p:spPr/>
        <p:txBody>
          <a:bodyPr/>
          <a:lstStyle/>
          <a:p>
            <a:r>
              <a:rPr lang="en-US" dirty="0"/>
              <a:t>Take Time to Prepare</a:t>
            </a:r>
          </a:p>
        </p:txBody>
      </p:sp>
      <p:sp>
        <p:nvSpPr>
          <p:cNvPr id="3" name="Content Placeholder 2">
            <a:extLst>
              <a:ext uri="{FF2B5EF4-FFF2-40B4-BE49-F238E27FC236}">
                <a16:creationId xmlns:a16="http://schemas.microsoft.com/office/drawing/2014/main" id="{B23ACD81-B601-4F74-A9ED-A7FF4E7B67D5}"/>
              </a:ext>
            </a:extLst>
          </p:cNvPr>
          <p:cNvSpPr>
            <a:spLocks noGrp="1"/>
          </p:cNvSpPr>
          <p:nvPr>
            <p:ph idx="1"/>
          </p:nvPr>
        </p:nvSpPr>
        <p:spPr/>
        <p:txBody>
          <a:bodyPr/>
          <a:lstStyle/>
          <a:p>
            <a:r>
              <a:rPr lang="en-US" dirty="0"/>
              <a:t>Everyone is busy: You and the Researcher made time to meet, so taking a few extra minutes ahead of the session is essential. Easier if you already know your Researcher, of course.</a:t>
            </a:r>
          </a:p>
          <a:p>
            <a:r>
              <a:rPr lang="en-US" dirty="0"/>
              <a:t>Find the Researcher’s current motivation: are they a graduate student, postdoc, instructor, assistant professor, or associate/full professor?</a:t>
            </a:r>
          </a:p>
          <a:p>
            <a:r>
              <a:rPr lang="en-US" dirty="0"/>
              <a:t>Google, sure. But it can miss some important things, like what are they researching now, what publications have come out lately, and did they acknowledge use of any compute resources. Find personal and research group pages, departmental resources, News items on those pages.</a:t>
            </a:r>
          </a:p>
          <a:p>
            <a:r>
              <a:rPr lang="en-US" dirty="0"/>
              <a:t>For graduate students, you likely will find more recent scholarship from their advisors.</a:t>
            </a:r>
          </a:p>
          <a:p>
            <a:r>
              <a:rPr lang="en-US" dirty="0"/>
              <a:t>If you didn’t know before you started, you might find what software the researcher has used.</a:t>
            </a:r>
          </a:p>
          <a:p>
            <a:r>
              <a:rPr lang="en-US" dirty="0"/>
              <a:t>Why do this? </a:t>
            </a:r>
          </a:p>
          <a:p>
            <a:endParaRPr lang="en-US" dirty="0"/>
          </a:p>
        </p:txBody>
      </p:sp>
    </p:spTree>
    <p:extLst>
      <p:ext uri="{BB962C8B-B14F-4D97-AF65-F5344CB8AC3E}">
        <p14:creationId xmlns:p14="http://schemas.microsoft.com/office/powerpoint/2010/main" val="3622373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FB0ED-5A61-438E-91E8-057DDD82AEA1}"/>
              </a:ext>
            </a:extLst>
          </p:cNvPr>
          <p:cNvSpPr>
            <a:spLocks noGrp="1"/>
          </p:cNvSpPr>
          <p:nvPr>
            <p:ph type="title"/>
          </p:nvPr>
        </p:nvSpPr>
        <p:spPr/>
        <p:txBody>
          <a:bodyPr/>
          <a:lstStyle/>
          <a:p>
            <a:r>
              <a:rPr lang="en-US" dirty="0"/>
              <a:t>Communication</a:t>
            </a:r>
          </a:p>
        </p:txBody>
      </p:sp>
      <p:sp>
        <p:nvSpPr>
          <p:cNvPr id="3" name="Content Placeholder 2">
            <a:extLst>
              <a:ext uri="{FF2B5EF4-FFF2-40B4-BE49-F238E27FC236}">
                <a16:creationId xmlns:a16="http://schemas.microsoft.com/office/drawing/2014/main" id="{4745F189-7038-4343-800E-28165FF31F5A}"/>
              </a:ext>
            </a:extLst>
          </p:cNvPr>
          <p:cNvSpPr>
            <a:spLocks noGrp="1"/>
          </p:cNvSpPr>
          <p:nvPr>
            <p:ph idx="1"/>
          </p:nvPr>
        </p:nvSpPr>
        <p:spPr/>
        <p:txBody>
          <a:bodyPr/>
          <a:lstStyle/>
          <a:p>
            <a:r>
              <a:rPr lang="en-US" dirty="0"/>
              <a:t>Trying to explain complex topics can be somewhat easier if you have a good idea of the motivation and methods employed by your Researcher.</a:t>
            </a:r>
          </a:p>
          <a:p>
            <a:pPr lvl="1"/>
            <a:r>
              <a:rPr lang="en-US" dirty="0"/>
              <a:t>Perhaps you have knowledge of their Field,</a:t>
            </a:r>
          </a:p>
          <a:p>
            <a:pPr lvl="1"/>
            <a:r>
              <a:rPr lang="en-US" dirty="0"/>
              <a:t>…or their preferred software packages,</a:t>
            </a:r>
          </a:p>
          <a:p>
            <a:pPr lvl="1"/>
            <a:r>
              <a:rPr lang="en-US" dirty="0"/>
              <a:t>…or have assisted someone else in their lab, maybe their advisor,</a:t>
            </a:r>
          </a:p>
          <a:p>
            <a:pPr lvl="1"/>
            <a:r>
              <a:rPr lang="en-US" dirty="0"/>
              <a:t>…or simply have interest in the science/engineering they are studying.</a:t>
            </a:r>
          </a:p>
          <a:p>
            <a:r>
              <a:rPr lang="en-US" dirty="0"/>
              <a:t>Any one of these or other connections you have may help You and your Researcher to get through the upcoming technical discussion with good results.</a:t>
            </a:r>
          </a:p>
        </p:txBody>
      </p:sp>
    </p:spTree>
    <p:extLst>
      <p:ext uri="{BB962C8B-B14F-4D97-AF65-F5344CB8AC3E}">
        <p14:creationId xmlns:p14="http://schemas.microsoft.com/office/powerpoint/2010/main" val="2319146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6E29A-17B0-479C-915B-E23129253844}"/>
              </a:ext>
            </a:extLst>
          </p:cNvPr>
          <p:cNvSpPr>
            <a:spLocks noGrp="1"/>
          </p:cNvSpPr>
          <p:nvPr>
            <p:ph type="title"/>
          </p:nvPr>
        </p:nvSpPr>
        <p:spPr/>
        <p:txBody>
          <a:bodyPr/>
          <a:lstStyle/>
          <a:p>
            <a:r>
              <a:rPr lang="en-US" dirty="0"/>
              <a:t>Aspirational Outcomes</a:t>
            </a:r>
          </a:p>
        </p:txBody>
      </p:sp>
      <p:sp>
        <p:nvSpPr>
          <p:cNvPr id="3" name="Content Placeholder 2">
            <a:extLst>
              <a:ext uri="{FF2B5EF4-FFF2-40B4-BE49-F238E27FC236}">
                <a16:creationId xmlns:a16="http://schemas.microsoft.com/office/drawing/2014/main" id="{DCF8677A-C3A8-411B-B543-D27B2759DEC4}"/>
              </a:ext>
            </a:extLst>
          </p:cNvPr>
          <p:cNvSpPr>
            <a:spLocks noGrp="1"/>
          </p:cNvSpPr>
          <p:nvPr>
            <p:ph idx="1"/>
          </p:nvPr>
        </p:nvSpPr>
        <p:spPr/>
        <p:txBody>
          <a:bodyPr/>
          <a:lstStyle/>
          <a:p>
            <a:r>
              <a:rPr lang="en-US" dirty="0"/>
              <a:t>Successful communication of the complex topic, of course</a:t>
            </a:r>
          </a:p>
          <a:p>
            <a:r>
              <a:rPr lang="en-US" dirty="0"/>
              <a:t>An invite to meet with others in your Researcher’s research group, including perhaps the lead, or the principal investigator.</a:t>
            </a:r>
          </a:p>
          <a:p>
            <a:r>
              <a:rPr lang="en-US" dirty="0"/>
              <a:t>A possible researcher-recruit to speak to others about how your research computing organization made their research possible.</a:t>
            </a:r>
          </a:p>
          <a:p>
            <a:r>
              <a:rPr lang="en-US" dirty="0"/>
              <a:t>A lower bar for this and future researchers in this group to asking for </a:t>
            </a:r>
            <a:r>
              <a:rPr lang="en-US"/>
              <a:t>help from your team.</a:t>
            </a:r>
            <a:endParaRPr lang="en-US" dirty="0"/>
          </a:p>
          <a:p>
            <a:endParaRPr lang="en-US" dirty="0"/>
          </a:p>
        </p:txBody>
      </p:sp>
    </p:spTree>
    <p:extLst>
      <p:ext uri="{BB962C8B-B14F-4D97-AF65-F5344CB8AC3E}">
        <p14:creationId xmlns:p14="http://schemas.microsoft.com/office/powerpoint/2010/main" val="3376768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TM03457452[[fn=Celestial]]</Template>
  <TotalTime>177</TotalTime>
  <Words>396</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Celestial</vt:lpstr>
      <vt:lpstr>Do you have 10 minutes?</vt:lpstr>
      <vt:lpstr>Face-to-face consulting is the best</vt:lpstr>
      <vt:lpstr>Take Time to Prepare</vt:lpstr>
      <vt:lpstr>Communication</vt:lpstr>
      <vt:lpstr>Aspirational Outcomes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have 10 minutes?</dc:title>
  <dc:creator>Ferguson, James</dc:creator>
  <cp:lastModifiedBy>Ferguson, James</cp:lastModifiedBy>
  <cp:revision>10</cp:revision>
  <dcterms:created xsi:type="dcterms:W3CDTF">2020-06-03T19:14:56Z</dcterms:created>
  <dcterms:modified xsi:type="dcterms:W3CDTF">2020-06-03T22:13:38Z</dcterms:modified>
</cp:coreProperties>
</file>