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6" r:id="rId1"/>
  </p:sldMasterIdLst>
  <p:notesMasterIdLst>
    <p:notesMasterId r:id="rId48"/>
  </p:notesMasterIdLst>
  <p:handoutMasterIdLst>
    <p:handoutMasterId r:id="rId49"/>
  </p:handoutMasterIdLst>
  <p:sldIdLst>
    <p:sldId id="701" r:id="rId2"/>
    <p:sldId id="1261" r:id="rId3"/>
    <p:sldId id="1240" r:id="rId4"/>
    <p:sldId id="1241" r:id="rId5"/>
    <p:sldId id="1245" r:id="rId6"/>
    <p:sldId id="1242" r:id="rId7"/>
    <p:sldId id="1206" r:id="rId8"/>
    <p:sldId id="1207" r:id="rId9"/>
    <p:sldId id="1208" r:id="rId10"/>
    <p:sldId id="1210" r:id="rId11"/>
    <p:sldId id="1246" r:id="rId12"/>
    <p:sldId id="1211" r:id="rId13"/>
    <p:sldId id="1247" r:id="rId14"/>
    <p:sldId id="1213" r:id="rId15"/>
    <p:sldId id="1214" r:id="rId16"/>
    <p:sldId id="1215" r:id="rId17"/>
    <p:sldId id="1216" r:id="rId18"/>
    <p:sldId id="1217" r:id="rId19"/>
    <p:sldId id="1218" r:id="rId20"/>
    <p:sldId id="1219" r:id="rId21"/>
    <p:sldId id="1220" r:id="rId22"/>
    <p:sldId id="1221" r:id="rId23"/>
    <p:sldId id="1248" r:id="rId24"/>
    <p:sldId id="1249" r:id="rId25"/>
    <p:sldId id="1250" r:id="rId26"/>
    <p:sldId id="1251" r:id="rId27"/>
    <p:sldId id="1252" r:id="rId28"/>
    <p:sldId id="1254" r:id="rId29"/>
    <p:sldId id="1255" r:id="rId30"/>
    <p:sldId id="1260" r:id="rId31"/>
    <p:sldId id="1256" r:id="rId32"/>
    <p:sldId id="1257" r:id="rId33"/>
    <p:sldId id="1258" r:id="rId34"/>
    <p:sldId id="1262" r:id="rId35"/>
    <p:sldId id="1263" r:id="rId36"/>
    <p:sldId id="1264" r:id="rId37"/>
    <p:sldId id="1226" r:id="rId38"/>
    <p:sldId id="1227" r:id="rId39"/>
    <p:sldId id="1228" r:id="rId40"/>
    <p:sldId id="1229" r:id="rId41"/>
    <p:sldId id="1230" r:id="rId42"/>
    <p:sldId id="1231" r:id="rId43"/>
    <p:sldId id="1232" r:id="rId44"/>
    <p:sldId id="1233" r:id="rId45"/>
    <p:sldId id="1265" r:id="rId46"/>
    <p:sldId id="1073" r:id="rId47"/>
  </p:sldIdLst>
  <p:sldSz cx="9144000" cy="6858000" type="screen4x3"/>
  <p:notesSz cx="6858000" cy="9144000"/>
  <p:custDataLst>
    <p:tags r:id="rId50"/>
  </p:custDataLst>
  <p:defaultTextStyle>
    <a:defPPr>
      <a:defRPr lang="en-US"/>
    </a:defPPr>
    <a:lvl1pPr algn="ctr" rtl="0" fontAlgn="base">
      <a:spcBef>
        <a:spcPct val="0"/>
      </a:spcBef>
      <a:spcAft>
        <a:spcPct val="0"/>
      </a:spcAft>
      <a:defRPr kern="1200">
        <a:solidFill>
          <a:schemeClr val="tx1"/>
        </a:solidFill>
        <a:latin typeface="Times New Roman" pitchFamily="18" charset="0"/>
        <a:ea typeface="+mn-ea"/>
        <a:cs typeface="+mn-cs"/>
      </a:defRPr>
    </a:lvl1pPr>
    <a:lvl2pPr marL="457200" algn="ctr" rtl="0" fontAlgn="base">
      <a:spcBef>
        <a:spcPct val="0"/>
      </a:spcBef>
      <a:spcAft>
        <a:spcPct val="0"/>
      </a:spcAft>
      <a:defRPr kern="1200">
        <a:solidFill>
          <a:schemeClr val="tx1"/>
        </a:solidFill>
        <a:latin typeface="Times New Roman" pitchFamily="18" charset="0"/>
        <a:ea typeface="+mn-ea"/>
        <a:cs typeface="+mn-cs"/>
      </a:defRPr>
    </a:lvl2pPr>
    <a:lvl3pPr marL="914400" algn="ctr" rtl="0" fontAlgn="base">
      <a:spcBef>
        <a:spcPct val="0"/>
      </a:spcBef>
      <a:spcAft>
        <a:spcPct val="0"/>
      </a:spcAft>
      <a:defRPr kern="1200">
        <a:solidFill>
          <a:schemeClr val="tx1"/>
        </a:solidFill>
        <a:latin typeface="Times New Roman" pitchFamily="18" charset="0"/>
        <a:ea typeface="+mn-ea"/>
        <a:cs typeface="+mn-cs"/>
      </a:defRPr>
    </a:lvl3pPr>
    <a:lvl4pPr marL="1371600" algn="ctr" rtl="0" fontAlgn="base">
      <a:spcBef>
        <a:spcPct val="0"/>
      </a:spcBef>
      <a:spcAft>
        <a:spcPct val="0"/>
      </a:spcAft>
      <a:defRPr kern="1200">
        <a:solidFill>
          <a:schemeClr val="tx1"/>
        </a:solidFill>
        <a:latin typeface="Times New Roman" pitchFamily="18" charset="0"/>
        <a:ea typeface="+mn-ea"/>
        <a:cs typeface="+mn-cs"/>
      </a:defRPr>
    </a:lvl4pPr>
    <a:lvl5pPr marL="1828800" algn="ctr"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2929"/>
    <a:srgbClr val="FF4747"/>
    <a:srgbClr val="FF00FF"/>
    <a:srgbClr val="FFCCFF"/>
    <a:srgbClr val="CC99FF"/>
    <a:srgbClr val="800080"/>
    <a:srgbClr val="CC6600"/>
    <a:srgbClr val="008000"/>
    <a:srgbClr val="A50021"/>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14" autoAdjust="0"/>
    <p:restoredTop sz="94575" autoAdjust="0"/>
  </p:normalViewPr>
  <p:slideViewPr>
    <p:cSldViewPr>
      <p:cViewPr varScale="1">
        <p:scale>
          <a:sx n="82" d="100"/>
          <a:sy n="82" d="100"/>
        </p:scale>
        <p:origin x="1507"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ags" Target="tags/tag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419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419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419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24623497-17EC-4C85-AF35-E567DE506A0E}" type="slidenum">
              <a:rPr lang="en-US"/>
              <a:pPr>
                <a:defRPr/>
              </a:pPr>
              <a:t>‹#›</a:t>
            </a:fld>
            <a:endParaRPr lang="en-US"/>
          </a:p>
        </p:txBody>
      </p:sp>
    </p:spTree>
    <p:extLst>
      <p:ext uri="{BB962C8B-B14F-4D97-AF65-F5344CB8AC3E}">
        <p14:creationId xmlns:p14="http://schemas.microsoft.com/office/powerpoint/2010/main" val="2145027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3993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829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994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994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3994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E03D026-CEFD-4132-B671-818C5F1E8BEA}" type="slidenum">
              <a:rPr lang="en-US"/>
              <a:pPr>
                <a:defRPr/>
              </a:pPr>
              <a:t>‹#›</a:t>
            </a:fld>
            <a:endParaRPr lang="en-US"/>
          </a:p>
        </p:txBody>
      </p:sp>
    </p:spTree>
    <p:extLst>
      <p:ext uri="{BB962C8B-B14F-4D97-AF65-F5344CB8AC3E}">
        <p14:creationId xmlns:p14="http://schemas.microsoft.com/office/powerpoint/2010/main" val="5185529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a:t>
            </a:fld>
            <a:endParaRPr lang="en-US"/>
          </a:p>
        </p:txBody>
      </p:sp>
    </p:spTree>
    <p:extLst>
      <p:ext uri="{BB962C8B-B14F-4D97-AF65-F5344CB8AC3E}">
        <p14:creationId xmlns:p14="http://schemas.microsoft.com/office/powerpoint/2010/main" val="23022311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10</a:t>
            </a:fld>
            <a:endParaRPr lang="en-US"/>
          </a:p>
        </p:txBody>
      </p:sp>
    </p:spTree>
    <p:extLst>
      <p:ext uri="{BB962C8B-B14F-4D97-AF65-F5344CB8AC3E}">
        <p14:creationId xmlns:p14="http://schemas.microsoft.com/office/powerpoint/2010/main" val="15471382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11</a:t>
            </a:fld>
            <a:endParaRPr lang="en-US"/>
          </a:p>
        </p:txBody>
      </p:sp>
    </p:spTree>
    <p:extLst>
      <p:ext uri="{BB962C8B-B14F-4D97-AF65-F5344CB8AC3E}">
        <p14:creationId xmlns:p14="http://schemas.microsoft.com/office/powerpoint/2010/main" val="34126551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12</a:t>
            </a:fld>
            <a:endParaRPr lang="en-US"/>
          </a:p>
        </p:txBody>
      </p:sp>
    </p:spTree>
    <p:extLst>
      <p:ext uri="{BB962C8B-B14F-4D97-AF65-F5344CB8AC3E}">
        <p14:creationId xmlns:p14="http://schemas.microsoft.com/office/powerpoint/2010/main" val="18074776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13</a:t>
            </a:fld>
            <a:endParaRPr lang="en-US"/>
          </a:p>
        </p:txBody>
      </p:sp>
    </p:spTree>
    <p:extLst>
      <p:ext uri="{BB962C8B-B14F-4D97-AF65-F5344CB8AC3E}">
        <p14:creationId xmlns:p14="http://schemas.microsoft.com/office/powerpoint/2010/main" val="11911634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14</a:t>
            </a:fld>
            <a:endParaRPr lang="en-US"/>
          </a:p>
        </p:txBody>
      </p:sp>
    </p:spTree>
    <p:extLst>
      <p:ext uri="{BB962C8B-B14F-4D97-AF65-F5344CB8AC3E}">
        <p14:creationId xmlns:p14="http://schemas.microsoft.com/office/powerpoint/2010/main" val="7944136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15</a:t>
            </a:fld>
            <a:endParaRPr lang="en-US"/>
          </a:p>
        </p:txBody>
      </p:sp>
    </p:spTree>
    <p:extLst>
      <p:ext uri="{BB962C8B-B14F-4D97-AF65-F5344CB8AC3E}">
        <p14:creationId xmlns:p14="http://schemas.microsoft.com/office/powerpoint/2010/main" val="27520674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16</a:t>
            </a:fld>
            <a:endParaRPr lang="en-US"/>
          </a:p>
        </p:txBody>
      </p:sp>
    </p:spTree>
    <p:extLst>
      <p:ext uri="{BB962C8B-B14F-4D97-AF65-F5344CB8AC3E}">
        <p14:creationId xmlns:p14="http://schemas.microsoft.com/office/powerpoint/2010/main" val="4123599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17</a:t>
            </a:fld>
            <a:endParaRPr lang="en-US"/>
          </a:p>
        </p:txBody>
      </p:sp>
    </p:spTree>
    <p:extLst>
      <p:ext uri="{BB962C8B-B14F-4D97-AF65-F5344CB8AC3E}">
        <p14:creationId xmlns:p14="http://schemas.microsoft.com/office/powerpoint/2010/main" val="25532517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18</a:t>
            </a:fld>
            <a:endParaRPr lang="en-US"/>
          </a:p>
        </p:txBody>
      </p:sp>
    </p:spTree>
    <p:extLst>
      <p:ext uri="{BB962C8B-B14F-4D97-AF65-F5344CB8AC3E}">
        <p14:creationId xmlns:p14="http://schemas.microsoft.com/office/powerpoint/2010/main" val="16592718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19</a:t>
            </a:fld>
            <a:endParaRPr lang="en-US"/>
          </a:p>
        </p:txBody>
      </p:sp>
    </p:spTree>
    <p:extLst>
      <p:ext uri="{BB962C8B-B14F-4D97-AF65-F5344CB8AC3E}">
        <p14:creationId xmlns:p14="http://schemas.microsoft.com/office/powerpoint/2010/main" val="3367431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2</a:t>
            </a:fld>
            <a:endParaRPr lang="en-US"/>
          </a:p>
        </p:txBody>
      </p:sp>
    </p:spTree>
    <p:extLst>
      <p:ext uri="{BB962C8B-B14F-4D97-AF65-F5344CB8AC3E}">
        <p14:creationId xmlns:p14="http://schemas.microsoft.com/office/powerpoint/2010/main" val="37850020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20</a:t>
            </a:fld>
            <a:endParaRPr lang="en-US"/>
          </a:p>
        </p:txBody>
      </p:sp>
    </p:spTree>
    <p:extLst>
      <p:ext uri="{BB962C8B-B14F-4D97-AF65-F5344CB8AC3E}">
        <p14:creationId xmlns:p14="http://schemas.microsoft.com/office/powerpoint/2010/main" val="37527285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21</a:t>
            </a:fld>
            <a:endParaRPr lang="en-US"/>
          </a:p>
        </p:txBody>
      </p:sp>
    </p:spTree>
    <p:extLst>
      <p:ext uri="{BB962C8B-B14F-4D97-AF65-F5344CB8AC3E}">
        <p14:creationId xmlns:p14="http://schemas.microsoft.com/office/powerpoint/2010/main" val="23682416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22</a:t>
            </a:fld>
            <a:endParaRPr lang="en-US"/>
          </a:p>
        </p:txBody>
      </p:sp>
    </p:spTree>
    <p:extLst>
      <p:ext uri="{BB962C8B-B14F-4D97-AF65-F5344CB8AC3E}">
        <p14:creationId xmlns:p14="http://schemas.microsoft.com/office/powerpoint/2010/main" val="24087940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23</a:t>
            </a:fld>
            <a:endParaRPr lang="en-US"/>
          </a:p>
        </p:txBody>
      </p:sp>
    </p:spTree>
    <p:extLst>
      <p:ext uri="{BB962C8B-B14F-4D97-AF65-F5344CB8AC3E}">
        <p14:creationId xmlns:p14="http://schemas.microsoft.com/office/powerpoint/2010/main" val="13486428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24</a:t>
            </a:fld>
            <a:endParaRPr lang="en-US"/>
          </a:p>
        </p:txBody>
      </p:sp>
    </p:spTree>
    <p:extLst>
      <p:ext uri="{BB962C8B-B14F-4D97-AF65-F5344CB8AC3E}">
        <p14:creationId xmlns:p14="http://schemas.microsoft.com/office/powerpoint/2010/main" val="53968063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25</a:t>
            </a:fld>
            <a:endParaRPr lang="en-US"/>
          </a:p>
        </p:txBody>
      </p:sp>
    </p:spTree>
    <p:extLst>
      <p:ext uri="{BB962C8B-B14F-4D97-AF65-F5344CB8AC3E}">
        <p14:creationId xmlns:p14="http://schemas.microsoft.com/office/powerpoint/2010/main" val="2187149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26</a:t>
            </a:fld>
            <a:endParaRPr lang="en-US"/>
          </a:p>
        </p:txBody>
      </p:sp>
    </p:spTree>
    <p:extLst>
      <p:ext uri="{BB962C8B-B14F-4D97-AF65-F5344CB8AC3E}">
        <p14:creationId xmlns:p14="http://schemas.microsoft.com/office/powerpoint/2010/main" val="333524251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27</a:t>
            </a:fld>
            <a:endParaRPr lang="en-US"/>
          </a:p>
        </p:txBody>
      </p:sp>
    </p:spTree>
    <p:extLst>
      <p:ext uri="{BB962C8B-B14F-4D97-AF65-F5344CB8AC3E}">
        <p14:creationId xmlns:p14="http://schemas.microsoft.com/office/powerpoint/2010/main" val="193271917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28</a:t>
            </a:fld>
            <a:endParaRPr lang="en-US"/>
          </a:p>
        </p:txBody>
      </p:sp>
    </p:spTree>
    <p:extLst>
      <p:ext uri="{BB962C8B-B14F-4D97-AF65-F5344CB8AC3E}">
        <p14:creationId xmlns:p14="http://schemas.microsoft.com/office/powerpoint/2010/main" val="45890038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29</a:t>
            </a:fld>
            <a:endParaRPr lang="en-US"/>
          </a:p>
        </p:txBody>
      </p:sp>
    </p:spTree>
    <p:extLst>
      <p:ext uri="{BB962C8B-B14F-4D97-AF65-F5344CB8AC3E}">
        <p14:creationId xmlns:p14="http://schemas.microsoft.com/office/powerpoint/2010/main" val="23902707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3</a:t>
            </a:fld>
            <a:endParaRPr lang="en-US"/>
          </a:p>
        </p:txBody>
      </p:sp>
    </p:spTree>
    <p:extLst>
      <p:ext uri="{BB962C8B-B14F-4D97-AF65-F5344CB8AC3E}">
        <p14:creationId xmlns:p14="http://schemas.microsoft.com/office/powerpoint/2010/main" val="44141076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30</a:t>
            </a:fld>
            <a:endParaRPr lang="en-US"/>
          </a:p>
        </p:txBody>
      </p:sp>
    </p:spTree>
    <p:extLst>
      <p:ext uri="{BB962C8B-B14F-4D97-AF65-F5344CB8AC3E}">
        <p14:creationId xmlns:p14="http://schemas.microsoft.com/office/powerpoint/2010/main" val="306771777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31</a:t>
            </a:fld>
            <a:endParaRPr lang="en-US"/>
          </a:p>
        </p:txBody>
      </p:sp>
    </p:spTree>
    <p:extLst>
      <p:ext uri="{BB962C8B-B14F-4D97-AF65-F5344CB8AC3E}">
        <p14:creationId xmlns:p14="http://schemas.microsoft.com/office/powerpoint/2010/main" val="365873813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32</a:t>
            </a:fld>
            <a:endParaRPr lang="en-US"/>
          </a:p>
        </p:txBody>
      </p:sp>
    </p:spTree>
    <p:extLst>
      <p:ext uri="{BB962C8B-B14F-4D97-AF65-F5344CB8AC3E}">
        <p14:creationId xmlns:p14="http://schemas.microsoft.com/office/powerpoint/2010/main" val="121654951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33</a:t>
            </a:fld>
            <a:endParaRPr lang="en-US"/>
          </a:p>
        </p:txBody>
      </p:sp>
    </p:spTree>
    <p:extLst>
      <p:ext uri="{BB962C8B-B14F-4D97-AF65-F5344CB8AC3E}">
        <p14:creationId xmlns:p14="http://schemas.microsoft.com/office/powerpoint/2010/main" val="408784415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34</a:t>
            </a:fld>
            <a:endParaRPr lang="en-US"/>
          </a:p>
        </p:txBody>
      </p:sp>
    </p:spTree>
    <p:extLst>
      <p:ext uri="{BB962C8B-B14F-4D97-AF65-F5344CB8AC3E}">
        <p14:creationId xmlns:p14="http://schemas.microsoft.com/office/powerpoint/2010/main" val="253272455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35</a:t>
            </a:fld>
            <a:endParaRPr lang="en-US"/>
          </a:p>
        </p:txBody>
      </p:sp>
    </p:spTree>
    <p:extLst>
      <p:ext uri="{BB962C8B-B14F-4D97-AF65-F5344CB8AC3E}">
        <p14:creationId xmlns:p14="http://schemas.microsoft.com/office/powerpoint/2010/main" val="244250631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36</a:t>
            </a:fld>
            <a:endParaRPr lang="en-US"/>
          </a:p>
        </p:txBody>
      </p:sp>
    </p:spTree>
    <p:extLst>
      <p:ext uri="{BB962C8B-B14F-4D97-AF65-F5344CB8AC3E}">
        <p14:creationId xmlns:p14="http://schemas.microsoft.com/office/powerpoint/2010/main" val="43334287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37</a:t>
            </a:fld>
            <a:endParaRPr lang="en-US"/>
          </a:p>
        </p:txBody>
      </p:sp>
    </p:spTree>
    <p:extLst>
      <p:ext uri="{BB962C8B-B14F-4D97-AF65-F5344CB8AC3E}">
        <p14:creationId xmlns:p14="http://schemas.microsoft.com/office/powerpoint/2010/main" val="42862298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38</a:t>
            </a:fld>
            <a:endParaRPr lang="en-US"/>
          </a:p>
        </p:txBody>
      </p:sp>
    </p:spTree>
    <p:extLst>
      <p:ext uri="{BB962C8B-B14F-4D97-AF65-F5344CB8AC3E}">
        <p14:creationId xmlns:p14="http://schemas.microsoft.com/office/powerpoint/2010/main" val="159715870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39</a:t>
            </a:fld>
            <a:endParaRPr lang="en-US"/>
          </a:p>
        </p:txBody>
      </p:sp>
    </p:spTree>
    <p:extLst>
      <p:ext uri="{BB962C8B-B14F-4D97-AF65-F5344CB8AC3E}">
        <p14:creationId xmlns:p14="http://schemas.microsoft.com/office/powerpoint/2010/main" val="16743071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4</a:t>
            </a:fld>
            <a:endParaRPr lang="en-US"/>
          </a:p>
        </p:txBody>
      </p:sp>
    </p:spTree>
    <p:extLst>
      <p:ext uri="{BB962C8B-B14F-4D97-AF65-F5344CB8AC3E}">
        <p14:creationId xmlns:p14="http://schemas.microsoft.com/office/powerpoint/2010/main" val="146937478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40</a:t>
            </a:fld>
            <a:endParaRPr lang="en-US"/>
          </a:p>
        </p:txBody>
      </p:sp>
    </p:spTree>
    <p:extLst>
      <p:ext uri="{BB962C8B-B14F-4D97-AF65-F5344CB8AC3E}">
        <p14:creationId xmlns:p14="http://schemas.microsoft.com/office/powerpoint/2010/main" val="36530855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41</a:t>
            </a:fld>
            <a:endParaRPr lang="en-US"/>
          </a:p>
        </p:txBody>
      </p:sp>
    </p:spTree>
    <p:extLst>
      <p:ext uri="{BB962C8B-B14F-4D97-AF65-F5344CB8AC3E}">
        <p14:creationId xmlns:p14="http://schemas.microsoft.com/office/powerpoint/2010/main" val="178895655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42</a:t>
            </a:fld>
            <a:endParaRPr lang="en-US"/>
          </a:p>
        </p:txBody>
      </p:sp>
    </p:spTree>
    <p:extLst>
      <p:ext uri="{BB962C8B-B14F-4D97-AF65-F5344CB8AC3E}">
        <p14:creationId xmlns:p14="http://schemas.microsoft.com/office/powerpoint/2010/main" val="324272730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43</a:t>
            </a:fld>
            <a:endParaRPr lang="en-US"/>
          </a:p>
        </p:txBody>
      </p:sp>
    </p:spTree>
    <p:extLst>
      <p:ext uri="{BB962C8B-B14F-4D97-AF65-F5344CB8AC3E}">
        <p14:creationId xmlns:p14="http://schemas.microsoft.com/office/powerpoint/2010/main" val="223922429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44</a:t>
            </a:fld>
            <a:endParaRPr lang="en-US"/>
          </a:p>
        </p:txBody>
      </p:sp>
    </p:spTree>
    <p:extLst>
      <p:ext uri="{BB962C8B-B14F-4D97-AF65-F5344CB8AC3E}">
        <p14:creationId xmlns:p14="http://schemas.microsoft.com/office/powerpoint/2010/main" val="349317569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45</a:t>
            </a:fld>
            <a:endParaRPr lang="en-US"/>
          </a:p>
        </p:txBody>
      </p:sp>
    </p:spTree>
    <p:extLst>
      <p:ext uri="{BB962C8B-B14F-4D97-AF65-F5344CB8AC3E}">
        <p14:creationId xmlns:p14="http://schemas.microsoft.com/office/powerpoint/2010/main" val="379079433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46</a:t>
            </a:fld>
            <a:endParaRPr lang="en-US"/>
          </a:p>
        </p:txBody>
      </p:sp>
    </p:spTree>
    <p:extLst>
      <p:ext uri="{BB962C8B-B14F-4D97-AF65-F5344CB8AC3E}">
        <p14:creationId xmlns:p14="http://schemas.microsoft.com/office/powerpoint/2010/main" val="3659814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5</a:t>
            </a:fld>
            <a:endParaRPr lang="en-US"/>
          </a:p>
        </p:txBody>
      </p:sp>
    </p:spTree>
    <p:extLst>
      <p:ext uri="{BB962C8B-B14F-4D97-AF65-F5344CB8AC3E}">
        <p14:creationId xmlns:p14="http://schemas.microsoft.com/office/powerpoint/2010/main" val="11504223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6</a:t>
            </a:fld>
            <a:endParaRPr lang="en-US"/>
          </a:p>
        </p:txBody>
      </p:sp>
    </p:spTree>
    <p:extLst>
      <p:ext uri="{BB962C8B-B14F-4D97-AF65-F5344CB8AC3E}">
        <p14:creationId xmlns:p14="http://schemas.microsoft.com/office/powerpoint/2010/main" val="8079630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7</a:t>
            </a:fld>
            <a:endParaRPr lang="en-US"/>
          </a:p>
        </p:txBody>
      </p:sp>
    </p:spTree>
    <p:extLst>
      <p:ext uri="{BB962C8B-B14F-4D97-AF65-F5344CB8AC3E}">
        <p14:creationId xmlns:p14="http://schemas.microsoft.com/office/powerpoint/2010/main" val="20665982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8</a:t>
            </a:fld>
            <a:endParaRPr lang="en-US"/>
          </a:p>
        </p:txBody>
      </p:sp>
    </p:spTree>
    <p:extLst>
      <p:ext uri="{BB962C8B-B14F-4D97-AF65-F5344CB8AC3E}">
        <p14:creationId xmlns:p14="http://schemas.microsoft.com/office/powerpoint/2010/main" val="26346498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9</a:t>
            </a:fld>
            <a:endParaRPr lang="en-US"/>
          </a:p>
        </p:txBody>
      </p:sp>
    </p:spTree>
    <p:extLst>
      <p:ext uri="{BB962C8B-B14F-4D97-AF65-F5344CB8AC3E}">
        <p14:creationId xmlns:p14="http://schemas.microsoft.com/office/powerpoint/2010/main" val="32702915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34"/>
          <p:cNvSpPr>
            <a:spLocks noChangeArrowheads="1"/>
          </p:cNvSpPr>
          <p:nvPr/>
        </p:nvSpPr>
        <p:spPr bwMode="auto">
          <a:xfrm>
            <a:off x="635000" y="2438400"/>
            <a:ext cx="31750" cy="1052513"/>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5" name="Rectangle 1035"/>
          <p:cNvSpPr>
            <a:spLocks noChangeArrowheads="1"/>
          </p:cNvSpPr>
          <p:nvPr/>
        </p:nvSpPr>
        <p:spPr bwMode="auto">
          <a:xfrm flipV="1">
            <a:off x="315913" y="3260725"/>
            <a:ext cx="8693150" cy="55563"/>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sp>
        <p:nvSpPr>
          <p:cNvPr id="59404" name="Rectangle 1036"/>
          <p:cNvSpPr>
            <a:spLocks noGrp="1" noChangeArrowheads="1"/>
          </p:cNvSpPr>
          <p:nvPr>
            <p:ph type="ctrTitle"/>
          </p:nvPr>
        </p:nvSpPr>
        <p:spPr>
          <a:xfrm>
            <a:off x="990600" y="1828800"/>
            <a:ext cx="7772400" cy="1143000"/>
          </a:xfrm>
        </p:spPr>
        <p:txBody>
          <a:bodyPr/>
          <a:lstStyle>
            <a:lvl1pPr>
              <a:defRPr/>
            </a:lvl1pPr>
          </a:lstStyle>
          <a:p>
            <a:r>
              <a:rPr lang="en-US"/>
              <a:t>Click to edit Master title style</a:t>
            </a:r>
          </a:p>
        </p:txBody>
      </p:sp>
      <p:sp>
        <p:nvSpPr>
          <p:cNvPr id="59405" name="Rectangle 1037"/>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7" name="Rectangle 1038"/>
          <p:cNvSpPr>
            <a:spLocks noGrp="1" noChangeArrowheads="1"/>
          </p:cNvSpPr>
          <p:nvPr>
            <p:ph type="dt" sz="half" idx="10"/>
          </p:nvPr>
        </p:nvSpPr>
        <p:spPr bwMode="auto">
          <a:xfrm>
            <a:off x="990600" y="6248400"/>
            <a:ext cx="1905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l">
              <a:defRPr sz="1400" smtClean="0">
                <a:solidFill>
                  <a:schemeClr val="bg2"/>
                </a:solidFill>
                <a:latin typeface="Tahoma" pitchFamily="34" charset="0"/>
              </a:defRPr>
            </a:lvl1pPr>
          </a:lstStyle>
          <a:p>
            <a:pPr>
              <a:defRPr/>
            </a:pPr>
            <a:endParaRPr lang="en-US"/>
          </a:p>
        </p:txBody>
      </p:sp>
      <p:sp>
        <p:nvSpPr>
          <p:cNvPr id="8" name="Rectangle 1039"/>
          <p:cNvSpPr>
            <a:spLocks noGrp="1" noChangeArrowheads="1"/>
          </p:cNvSpPr>
          <p:nvPr>
            <p:ph type="ftr" sz="quarter" idx="11"/>
          </p:nvPr>
        </p:nvSpPr>
        <p:spPr>
          <a:xfrm>
            <a:off x="3429000" y="6248400"/>
            <a:ext cx="2895600" cy="457200"/>
          </a:xfrm>
        </p:spPr>
        <p:txBody>
          <a:bodyPr/>
          <a:lstStyle>
            <a:lvl1pPr>
              <a:defRPr smtClean="0">
                <a:solidFill>
                  <a:schemeClr val="bg2"/>
                </a:solidFill>
                <a:latin typeface="Tahoma" pitchFamily="34" charset="0"/>
              </a:defRPr>
            </a:lvl1pPr>
          </a:lstStyle>
          <a:p>
            <a:pPr>
              <a:defRPr/>
            </a:pPr>
            <a:r>
              <a:rPr lang="en-US"/>
              <a:t>OU Supercomputing Center for Education &amp; Research</a:t>
            </a:r>
          </a:p>
        </p:txBody>
      </p:sp>
      <p:sp>
        <p:nvSpPr>
          <p:cNvPr id="9" name="Rectangle 1040"/>
          <p:cNvSpPr>
            <a:spLocks noGrp="1" noChangeArrowheads="1"/>
          </p:cNvSpPr>
          <p:nvPr>
            <p:ph type="sldNum" sz="quarter" idx="12"/>
          </p:nvPr>
        </p:nvSpPr>
        <p:spPr>
          <a:xfrm>
            <a:off x="6858000" y="6248400"/>
            <a:ext cx="1905000" cy="457200"/>
          </a:xfrm>
        </p:spPr>
        <p:txBody>
          <a:bodyPr/>
          <a:lstStyle>
            <a:lvl1pPr>
              <a:defRPr smtClean="0">
                <a:solidFill>
                  <a:schemeClr val="bg2"/>
                </a:solidFill>
                <a:latin typeface="Tahoma" pitchFamily="34" charset="0"/>
              </a:defRPr>
            </a:lvl1pPr>
          </a:lstStyle>
          <a:p>
            <a:pPr>
              <a:defRPr/>
            </a:pPr>
            <a:fld id="{0444E359-79E0-4AF8-A8E7-4848D3ACC6D0}" type="slidenum">
              <a:rPr lang="en-US"/>
              <a:pPr>
                <a:defRPr/>
              </a:pPr>
              <a:t>‹#›</a:t>
            </a:fld>
            <a:endParaRPr lang="en-US"/>
          </a:p>
        </p:txBody>
      </p:sp>
      <p:pic>
        <p:nvPicPr>
          <p:cNvPr id="11" name="Picture 15" descr="ou201_logo"/>
          <p:cNvPicPr>
            <a:picLocks noChangeAspect="1" noChangeArrowheads="1"/>
          </p:cNvPicPr>
          <p:nvPr userDrawn="1"/>
        </p:nvPicPr>
        <p:blipFill>
          <a:blip r:embed="rId2" cstate="print"/>
          <a:srcRect/>
          <a:stretch>
            <a:fillRect/>
          </a:stretch>
        </p:blipFill>
        <p:spPr bwMode="auto">
          <a:xfrm>
            <a:off x="228600" y="2667000"/>
            <a:ext cx="393700" cy="538163"/>
          </a:xfrm>
          <a:prstGeom prst="rect">
            <a:avLst/>
          </a:prstGeom>
          <a:noFill/>
          <a:ln w="9525">
            <a:noFill/>
            <a:miter lim="800000"/>
            <a:headEnd/>
            <a:tailEnd/>
          </a:ln>
        </p:spPr>
      </p:pic>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a:t>Effective Communication</a:t>
            </a:r>
          </a:p>
          <a:p>
            <a:pPr>
              <a:defRPr/>
            </a:pPr>
            <a:r>
              <a:rPr lang="en-US" dirty="0"/>
              <a:t>Virtual Residency Workshop 2019, Mon June 3 2019</a:t>
            </a:r>
          </a:p>
        </p:txBody>
      </p:sp>
      <p:sp>
        <p:nvSpPr>
          <p:cNvPr id="5" name="Rectangle 13"/>
          <p:cNvSpPr>
            <a:spLocks noGrp="1" noChangeArrowheads="1"/>
          </p:cNvSpPr>
          <p:nvPr>
            <p:ph type="sldNum" sz="quarter" idx="11"/>
          </p:nvPr>
        </p:nvSpPr>
        <p:spPr>
          <a:ln/>
        </p:spPr>
        <p:txBody>
          <a:bodyPr/>
          <a:lstStyle>
            <a:lvl1pPr>
              <a:defRPr/>
            </a:lvl1pPr>
          </a:lstStyle>
          <a:p>
            <a:pPr>
              <a:defRPr/>
            </a:pPr>
            <a:fld id="{10235FF7-5179-46DA-B105-D41AB8E530FD}"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0525" y="457200"/>
            <a:ext cx="2043113" cy="5562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457200"/>
            <a:ext cx="5978525" cy="5562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a:t>Effective Communication</a:t>
            </a:r>
          </a:p>
          <a:p>
            <a:pPr>
              <a:defRPr/>
            </a:pPr>
            <a:r>
              <a:rPr lang="en-US" dirty="0"/>
              <a:t>Virtual Residency Workshop 2019, Mon June 3 2019</a:t>
            </a:r>
          </a:p>
        </p:txBody>
      </p:sp>
      <p:sp>
        <p:nvSpPr>
          <p:cNvPr id="5" name="Rectangle 13"/>
          <p:cNvSpPr>
            <a:spLocks noGrp="1" noChangeArrowheads="1"/>
          </p:cNvSpPr>
          <p:nvPr>
            <p:ph type="sldNum" sz="quarter" idx="11"/>
          </p:nvPr>
        </p:nvSpPr>
        <p:spPr>
          <a:ln/>
        </p:spPr>
        <p:txBody>
          <a:bodyPr/>
          <a:lstStyle>
            <a:lvl1pPr>
              <a:defRPr/>
            </a:lvl1pPr>
          </a:lstStyle>
          <a:p>
            <a:pPr>
              <a:defRPr/>
            </a:pPr>
            <a:fld id="{A53A9AA8-B67F-451E-A4EA-DB0938330C23}"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a:t>Click to edit Master title style</a:t>
            </a:r>
          </a:p>
        </p:txBody>
      </p:sp>
      <p:sp>
        <p:nvSpPr>
          <p:cNvPr id="3" name="Text Placeholder 2"/>
          <p:cNvSpPr>
            <a:spLocks noGrp="1"/>
          </p:cNvSpPr>
          <p:nvPr>
            <p:ph type="body" sz="half" idx="1"/>
          </p:nvPr>
        </p:nvSpPr>
        <p:spPr>
          <a:xfrm>
            <a:off x="609600" y="1371600"/>
            <a:ext cx="3886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3886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4"/>
          <p:cNvSpPr>
            <a:spLocks noGrp="1"/>
          </p:cNvSpPr>
          <p:nvPr>
            <p:ph type="ftr" sz="quarter" idx="10"/>
          </p:nvPr>
        </p:nvSpPr>
        <p:spPr/>
        <p:txBody>
          <a:bodyPr/>
          <a:lstStyle>
            <a:lvl1pPr>
              <a:defRPr smtClean="0"/>
            </a:lvl1pPr>
          </a:lstStyle>
          <a:p>
            <a:pPr>
              <a:defRPr/>
            </a:pPr>
            <a:r>
              <a:rPr lang="en-US" dirty="0"/>
              <a:t>Effective Communication</a:t>
            </a:r>
          </a:p>
          <a:p>
            <a:pPr>
              <a:defRPr/>
            </a:pPr>
            <a:r>
              <a:rPr lang="en-US" dirty="0"/>
              <a:t>Virtual Residency Workshop 2019, Mon June 3 2019</a:t>
            </a:r>
          </a:p>
        </p:txBody>
      </p:sp>
      <p:sp>
        <p:nvSpPr>
          <p:cNvPr id="9" name="Slide Number Placeholder 5"/>
          <p:cNvSpPr>
            <a:spLocks noGrp="1"/>
          </p:cNvSpPr>
          <p:nvPr>
            <p:ph type="sldNum" sz="quarter" idx="11"/>
          </p:nvPr>
        </p:nvSpPr>
        <p:spPr/>
        <p:txBody>
          <a:bodyPr/>
          <a:lstStyle>
            <a:lvl1pPr>
              <a:defRPr smtClean="0"/>
            </a:lvl1pPr>
          </a:lstStyle>
          <a:p>
            <a:pPr>
              <a:defRPr/>
            </a:pPr>
            <a:fld id="{012EC9EB-093D-4AEC-827C-43FD36EDF2AE}"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a:t>Click to edit Master title style</a:t>
            </a:r>
          </a:p>
        </p:txBody>
      </p:sp>
      <p:sp>
        <p:nvSpPr>
          <p:cNvPr id="3" name="ClipArt Placeholder 2"/>
          <p:cNvSpPr>
            <a:spLocks noGrp="1"/>
          </p:cNvSpPr>
          <p:nvPr>
            <p:ph type="clipArt" sz="half" idx="1"/>
          </p:nvPr>
        </p:nvSpPr>
        <p:spPr>
          <a:xfrm>
            <a:off x="609600" y="1371600"/>
            <a:ext cx="3886200" cy="4648200"/>
          </a:xfrm>
        </p:spPr>
        <p:txBody>
          <a:bodyPr/>
          <a:lstStyle/>
          <a:p>
            <a:pPr lvl="0"/>
            <a:endParaRPr lang="en-US" noProof="0"/>
          </a:p>
        </p:txBody>
      </p:sp>
      <p:sp>
        <p:nvSpPr>
          <p:cNvPr id="4" name="Text Placeholder 3"/>
          <p:cNvSpPr>
            <a:spLocks noGrp="1"/>
          </p:cNvSpPr>
          <p:nvPr>
            <p:ph type="body" sz="half" idx="2"/>
          </p:nvPr>
        </p:nvSpPr>
        <p:spPr>
          <a:xfrm>
            <a:off x="4648200" y="1371600"/>
            <a:ext cx="3886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4"/>
          <p:cNvSpPr>
            <a:spLocks noGrp="1"/>
          </p:cNvSpPr>
          <p:nvPr>
            <p:ph type="ftr" sz="quarter" idx="10"/>
          </p:nvPr>
        </p:nvSpPr>
        <p:spPr/>
        <p:txBody>
          <a:bodyPr/>
          <a:lstStyle>
            <a:lvl1pPr>
              <a:defRPr smtClean="0"/>
            </a:lvl1pPr>
          </a:lstStyle>
          <a:p>
            <a:pPr>
              <a:defRPr/>
            </a:pPr>
            <a:r>
              <a:rPr lang="en-US" dirty="0"/>
              <a:t>Effective Communication</a:t>
            </a:r>
          </a:p>
          <a:p>
            <a:pPr>
              <a:defRPr/>
            </a:pPr>
            <a:r>
              <a:rPr lang="en-US" dirty="0"/>
              <a:t>Virtual Residency Workshop 2019, Mon June 3 2019</a:t>
            </a:r>
          </a:p>
        </p:txBody>
      </p:sp>
      <p:sp>
        <p:nvSpPr>
          <p:cNvPr id="9" name="Slide Number Placeholder 5"/>
          <p:cNvSpPr>
            <a:spLocks noGrp="1"/>
          </p:cNvSpPr>
          <p:nvPr>
            <p:ph type="sldNum" sz="quarter" idx="11"/>
          </p:nvPr>
        </p:nvSpPr>
        <p:spPr/>
        <p:txBody>
          <a:bodyPr/>
          <a:lstStyle>
            <a:lvl1pPr>
              <a:defRPr smtClean="0"/>
            </a:lvl1pPr>
          </a:lstStyle>
          <a:p>
            <a:pPr>
              <a:defRPr/>
            </a:pPr>
            <a:fld id="{D150A29B-C713-428D-8EEE-FBB5AB75213B}"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a:t>Click to edit Master title style</a:t>
            </a:r>
          </a:p>
        </p:txBody>
      </p:sp>
      <p:sp>
        <p:nvSpPr>
          <p:cNvPr id="3" name="Table Placeholder 2"/>
          <p:cNvSpPr>
            <a:spLocks noGrp="1"/>
          </p:cNvSpPr>
          <p:nvPr>
            <p:ph type="tbl" idx="1"/>
          </p:nvPr>
        </p:nvSpPr>
        <p:spPr>
          <a:xfrm>
            <a:off x="609600" y="1371600"/>
            <a:ext cx="7924800" cy="4648200"/>
          </a:xfrm>
        </p:spPr>
        <p:txBody>
          <a:bodyPr/>
          <a:lstStyle/>
          <a:p>
            <a:pPr lvl="0"/>
            <a:endParaRPr lang="en-US" noProof="0"/>
          </a:p>
        </p:txBody>
      </p:sp>
      <p:sp>
        <p:nvSpPr>
          <p:cNvPr id="7" name="Footer Placeholder 3"/>
          <p:cNvSpPr>
            <a:spLocks noGrp="1"/>
          </p:cNvSpPr>
          <p:nvPr>
            <p:ph type="ftr" sz="quarter" idx="10"/>
          </p:nvPr>
        </p:nvSpPr>
        <p:spPr/>
        <p:txBody>
          <a:bodyPr/>
          <a:lstStyle>
            <a:lvl1pPr>
              <a:defRPr smtClean="0"/>
            </a:lvl1pPr>
          </a:lstStyle>
          <a:p>
            <a:pPr>
              <a:defRPr/>
            </a:pPr>
            <a:r>
              <a:rPr lang="en-US" dirty="0"/>
              <a:t>Effective Communication</a:t>
            </a:r>
          </a:p>
          <a:p>
            <a:pPr>
              <a:defRPr/>
            </a:pPr>
            <a:r>
              <a:rPr lang="en-US" dirty="0"/>
              <a:t>Virtual Residency Workshop 2019, Mon June 3 2019</a:t>
            </a:r>
          </a:p>
        </p:txBody>
      </p:sp>
      <p:sp>
        <p:nvSpPr>
          <p:cNvPr id="8" name="Slide Number Placeholder 4"/>
          <p:cNvSpPr>
            <a:spLocks noGrp="1"/>
          </p:cNvSpPr>
          <p:nvPr>
            <p:ph type="sldNum" sz="quarter" idx="11"/>
          </p:nvPr>
        </p:nvSpPr>
        <p:spPr/>
        <p:txBody>
          <a:bodyPr/>
          <a:lstStyle>
            <a:lvl1pPr>
              <a:defRPr smtClean="0"/>
            </a:lvl1pPr>
          </a:lstStyle>
          <a:p>
            <a:pPr>
              <a:defRPr/>
            </a:pPr>
            <a:fld id="{17696F83-8082-4514-8AA9-864DCCAA623D}"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3"/>
          <p:cNvSpPr>
            <a:spLocks noGrp="1"/>
          </p:cNvSpPr>
          <p:nvPr>
            <p:ph type="ftr" sz="quarter" idx="10"/>
          </p:nvPr>
        </p:nvSpPr>
        <p:spPr/>
        <p:txBody>
          <a:bodyPr/>
          <a:lstStyle>
            <a:lvl1pPr>
              <a:defRPr smtClean="0"/>
            </a:lvl1pPr>
          </a:lstStyle>
          <a:p>
            <a:pPr>
              <a:defRPr/>
            </a:pPr>
            <a:r>
              <a:rPr lang="en-US" dirty="0"/>
              <a:t>Effective Communication</a:t>
            </a:r>
          </a:p>
          <a:p>
            <a:pPr>
              <a:defRPr/>
            </a:pPr>
            <a:r>
              <a:rPr lang="en-US" dirty="0"/>
              <a:t>Virtual Residency Workshop 2019, Mon June 3 2019</a:t>
            </a:r>
          </a:p>
        </p:txBody>
      </p:sp>
      <p:sp>
        <p:nvSpPr>
          <p:cNvPr id="8" name="Slide Number Placeholder 4"/>
          <p:cNvSpPr>
            <a:spLocks noGrp="1"/>
          </p:cNvSpPr>
          <p:nvPr>
            <p:ph type="sldNum" sz="quarter" idx="11"/>
          </p:nvPr>
        </p:nvSpPr>
        <p:spPr/>
        <p:txBody>
          <a:bodyPr/>
          <a:lstStyle>
            <a:lvl1pPr>
              <a:defRPr smtClean="0"/>
            </a:lvl1pPr>
          </a:lstStyle>
          <a:p>
            <a:pPr>
              <a:defRPr/>
            </a:pPr>
            <a:fld id="{DAFF6522-D39A-4EFB-9FD2-0F43165FD2EE}"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a:t>Effective Communication</a:t>
            </a:r>
          </a:p>
          <a:p>
            <a:pPr>
              <a:defRPr/>
            </a:pPr>
            <a:r>
              <a:rPr lang="en-US" dirty="0"/>
              <a:t>Virtual Residency Workshop 2019, Mon June 3 2019</a:t>
            </a:r>
          </a:p>
        </p:txBody>
      </p:sp>
      <p:sp>
        <p:nvSpPr>
          <p:cNvPr id="5" name="Rectangle 13"/>
          <p:cNvSpPr>
            <a:spLocks noGrp="1" noChangeArrowheads="1"/>
          </p:cNvSpPr>
          <p:nvPr>
            <p:ph type="sldNum" sz="quarter" idx="11"/>
          </p:nvPr>
        </p:nvSpPr>
        <p:spPr>
          <a:ln/>
        </p:spPr>
        <p:txBody>
          <a:bodyPr/>
          <a:lstStyle>
            <a:lvl1pPr>
              <a:defRPr/>
            </a:lvl1pPr>
          </a:lstStyle>
          <a:p>
            <a:pPr>
              <a:defRPr/>
            </a:pPr>
            <a:fld id="{BAB2F73B-AF29-4A05-AF7F-4F48D44409C4}"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4"/>
          <p:cNvSpPr>
            <a:spLocks noGrp="1"/>
          </p:cNvSpPr>
          <p:nvPr>
            <p:ph type="ftr" sz="quarter" idx="10"/>
          </p:nvPr>
        </p:nvSpPr>
        <p:spPr/>
        <p:txBody>
          <a:bodyPr/>
          <a:lstStyle>
            <a:lvl1pPr>
              <a:defRPr smtClean="0"/>
            </a:lvl1pPr>
          </a:lstStyle>
          <a:p>
            <a:pPr>
              <a:defRPr/>
            </a:pPr>
            <a:r>
              <a:rPr lang="en-US" dirty="0"/>
              <a:t>Effective Communication</a:t>
            </a:r>
          </a:p>
          <a:p>
            <a:pPr>
              <a:defRPr/>
            </a:pPr>
            <a:r>
              <a:rPr lang="en-US" dirty="0"/>
              <a:t>Virtual Residency Workshop 2019, Mon June 3 2019</a:t>
            </a:r>
          </a:p>
        </p:txBody>
      </p:sp>
      <p:sp>
        <p:nvSpPr>
          <p:cNvPr id="9" name="Slide Number Placeholder 5"/>
          <p:cNvSpPr>
            <a:spLocks noGrp="1"/>
          </p:cNvSpPr>
          <p:nvPr>
            <p:ph type="sldNum" sz="quarter" idx="11"/>
          </p:nvPr>
        </p:nvSpPr>
        <p:spPr/>
        <p:txBody>
          <a:bodyPr/>
          <a:lstStyle>
            <a:lvl1pPr>
              <a:defRPr smtClean="0"/>
            </a:lvl1pPr>
          </a:lstStyle>
          <a:p>
            <a:pPr>
              <a:defRPr/>
            </a:pPr>
            <a:fld id="{DA04F282-5D9D-4EB2-A4AC-1849A209E5C3}"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2"/>
          <p:cNvSpPr>
            <a:spLocks noGrp="1" noChangeArrowheads="1"/>
          </p:cNvSpPr>
          <p:nvPr>
            <p:ph type="ftr" sz="quarter" idx="10"/>
          </p:nvPr>
        </p:nvSpPr>
        <p:spPr>
          <a:ln/>
        </p:spPr>
        <p:txBody>
          <a:bodyPr/>
          <a:lstStyle>
            <a:lvl1pPr>
              <a:defRPr/>
            </a:lvl1pPr>
          </a:lstStyle>
          <a:p>
            <a:pPr>
              <a:defRPr/>
            </a:pPr>
            <a:r>
              <a:rPr lang="en-US" dirty="0"/>
              <a:t>Effective Communication</a:t>
            </a:r>
          </a:p>
          <a:p>
            <a:pPr>
              <a:defRPr/>
            </a:pPr>
            <a:r>
              <a:rPr lang="en-US" dirty="0"/>
              <a:t>Virtual Residency Workshop 2019, Mon June 3 2019</a:t>
            </a:r>
          </a:p>
        </p:txBody>
      </p:sp>
      <p:sp>
        <p:nvSpPr>
          <p:cNvPr id="8" name="Rectangle 13"/>
          <p:cNvSpPr>
            <a:spLocks noGrp="1" noChangeArrowheads="1"/>
          </p:cNvSpPr>
          <p:nvPr>
            <p:ph type="sldNum" sz="quarter" idx="11"/>
          </p:nvPr>
        </p:nvSpPr>
        <p:spPr>
          <a:ln/>
        </p:spPr>
        <p:txBody>
          <a:bodyPr/>
          <a:lstStyle>
            <a:lvl1pPr>
              <a:defRPr/>
            </a:lvl1pPr>
          </a:lstStyle>
          <a:p>
            <a:pPr>
              <a:defRPr/>
            </a:pPr>
            <a:fld id="{A54AFA57-DB10-4D8E-B495-9E7DF239E09B}"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 name="Footer Placeholder 2"/>
          <p:cNvSpPr>
            <a:spLocks noGrp="1"/>
          </p:cNvSpPr>
          <p:nvPr>
            <p:ph type="ftr" sz="quarter" idx="10"/>
          </p:nvPr>
        </p:nvSpPr>
        <p:spPr/>
        <p:txBody>
          <a:bodyPr/>
          <a:lstStyle>
            <a:lvl1pPr>
              <a:defRPr dirty="0" smtClean="0"/>
            </a:lvl1pPr>
          </a:lstStyle>
          <a:p>
            <a:pPr>
              <a:defRPr/>
            </a:pPr>
            <a:r>
              <a:rPr lang="en-US" dirty="0"/>
              <a:t>Effective Communication</a:t>
            </a:r>
          </a:p>
          <a:p>
            <a:pPr>
              <a:defRPr/>
            </a:pPr>
            <a:r>
              <a:rPr lang="en-US" dirty="0"/>
              <a:t>Virtual Residency Workshop 2019, Mon June 3 2019</a:t>
            </a:r>
          </a:p>
        </p:txBody>
      </p:sp>
      <p:sp>
        <p:nvSpPr>
          <p:cNvPr id="4" name="Rectangle 3"/>
          <p:cNvSpPr/>
          <p:nvPr userDrawn="1"/>
        </p:nvSpPr>
        <p:spPr bwMode="auto">
          <a:xfrm>
            <a:off x="6324600" y="6096000"/>
            <a:ext cx="152400" cy="762000"/>
          </a:xfrm>
          <a:prstGeom prst="rect">
            <a:avLst/>
          </a:prstGeom>
          <a:solidFill>
            <a:schemeClr val="bg1"/>
          </a:solidFill>
          <a:ln w="9525" cap="flat" cmpd="sng" algn="ctr">
            <a:noFill/>
            <a:prstDash val="solid"/>
            <a:miter lim="800000"/>
            <a:headEnd type="none" w="med" len="med"/>
            <a:tailEnd type="none" w="med" len="med"/>
          </a:ln>
          <a:effectLst/>
        </p:spPr>
        <p:txBody>
          <a:bodyPr wrap="none"/>
          <a:lstStyle/>
          <a:p>
            <a:pPr>
              <a:defRPr/>
            </a:pPr>
            <a:endParaRPr lang="en-US"/>
          </a:p>
        </p:txBody>
      </p:sp>
      <p:sp>
        <p:nvSpPr>
          <p:cNvPr id="2" name="Title 1"/>
          <p:cNvSpPr>
            <a:spLocks noGrp="1"/>
          </p:cNvSpPr>
          <p:nvPr>
            <p:ph type="title"/>
          </p:nvPr>
        </p:nvSpPr>
        <p:spPr/>
        <p:txBody>
          <a:bodyPr/>
          <a:lstStyle/>
          <a:p>
            <a:r>
              <a:rPr lang="en-US"/>
              <a:t>Click to edit Master title style</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ftr" sz="quarter" idx="10"/>
          </p:nvPr>
        </p:nvSpPr>
        <p:spPr>
          <a:ln/>
        </p:spPr>
        <p:txBody>
          <a:bodyPr/>
          <a:lstStyle>
            <a:lvl1pPr>
              <a:defRPr/>
            </a:lvl1pPr>
          </a:lstStyle>
          <a:p>
            <a:pPr>
              <a:defRPr/>
            </a:pPr>
            <a:r>
              <a:rPr lang="en-US" dirty="0"/>
              <a:t>Effective Communication</a:t>
            </a:r>
          </a:p>
          <a:p>
            <a:pPr>
              <a:defRPr/>
            </a:pPr>
            <a:r>
              <a:rPr lang="en-US" dirty="0"/>
              <a:t>Virtual Residency Workshop 2019, Mon June 3 2019</a:t>
            </a:r>
          </a:p>
        </p:txBody>
      </p:sp>
      <p:sp>
        <p:nvSpPr>
          <p:cNvPr id="3" name="Rectangle 13"/>
          <p:cNvSpPr>
            <a:spLocks noGrp="1" noChangeArrowheads="1"/>
          </p:cNvSpPr>
          <p:nvPr>
            <p:ph type="sldNum" sz="quarter" idx="11"/>
          </p:nvPr>
        </p:nvSpPr>
        <p:spPr>
          <a:ln/>
        </p:spPr>
        <p:txBody>
          <a:bodyPr/>
          <a:lstStyle>
            <a:lvl1pPr>
              <a:defRPr/>
            </a:lvl1pPr>
          </a:lstStyle>
          <a:p>
            <a:pPr>
              <a:defRPr/>
            </a:pPr>
            <a:fld id="{C27E5F05-49DD-403D-8B1B-C58F7D6A2F66}"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a:t>Effective Communication</a:t>
            </a:r>
          </a:p>
          <a:p>
            <a:pPr>
              <a:defRPr/>
            </a:pPr>
            <a:r>
              <a:rPr lang="en-US" dirty="0"/>
              <a:t>Virtual Residency Workshop 2019, Mon June 3 2019</a:t>
            </a:r>
          </a:p>
        </p:txBody>
      </p:sp>
      <p:sp>
        <p:nvSpPr>
          <p:cNvPr id="6" name="Rectangle 13"/>
          <p:cNvSpPr>
            <a:spLocks noGrp="1" noChangeArrowheads="1"/>
          </p:cNvSpPr>
          <p:nvPr>
            <p:ph type="sldNum" sz="quarter" idx="11"/>
          </p:nvPr>
        </p:nvSpPr>
        <p:spPr>
          <a:ln/>
        </p:spPr>
        <p:txBody>
          <a:bodyPr/>
          <a:lstStyle>
            <a:lvl1pPr>
              <a:defRPr/>
            </a:lvl1pPr>
          </a:lstStyle>
          <a:p>
            <a:pPr>
              <a:defRPr/>
            </a:pPr>
            <a:fld id="{9E7A33A4-B068-4571-97F3-222EF8233FBE}"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a:t>Effective Communication</a:t>
            </a:r>
          </a:p>
          <a:p>
            <a:pPr>
              <a:defRPr/>
            </a:pPr>
            <a:r>
              <a:rPr lang="en-US" dirty="0"/>
              <a:t>Virtual Residency Workshop 2019, Mon June 3 2019</a:t>
            </a:r>
          </a:p>
        </p:txBody>
      </p:sp>
      <p:sp>
        <p:nvSpPr>
          <p:cNvPr id="6" name="Rectangle 13"/>
          <p:cNvSpPr>
            <a:spLocks noGrp="1" noChangeArrowheads="1"/>
          </p:cNvSpPr>
          <p:nvPr>
            <p:ph type="sldNum" sz="quarter" idx="11"/>
          </p:nvPr>
        </p:nvSpPr>
        <p:spPr>
          <a:ln/>
        </p:spPr>
        <p:txBody>
          <a:bodyPr/>
          <a:lstStyle>
            <a:lvl1pPr>
              <a:defRPr/>
            </a:lvl1pPr>
          </a:lstStyle>
          <a:p>
            <a:pPr>
              <a:defRPr/>
            </a:pPr>
            <a:fld id="{12CCE84F-D98D-47F7-A4D6-21F3EE13A38C}"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jpeg"/><Relationship Id="rId20" Type="http://schemas.openxmlformats.org/officeDocument/2006/relationships/image" Target="../media/image5.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4.gi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80" name="Rectangle 12"/>
          <p:cNvSpPr>
            <a:spLocks noGrp="1" noChangeArrowheads="1"/>
          </p:cNvSpPr>
          <p:nvPr>
            <p:ph type="ftr" sz="quarter" idx="3"/>
          </p:nvPr>
        </p:nvSpPr>
        <p:spPr bwMode="auto">
          <a:xfrm>
            <a:off x="2633663" y="6172200"/>
            <a:ext cx="3995737"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a:defRPr/>
            </a:pPr>
            <a:r>
              <a:rPr lang="en-US" dirty="0"/>
              <a:t>Effective Communication</a:t>
            </a:r>
          </a:p>
          <a:p>
            <a:pPr>
              <a:defRPr/>
            </a:pPr>
            <a:r>
              <a:rPr lang="en-US" dirty="0"/>
              <a:t>Virtual Residency Workshop 2019, Mon June 3 2019</a:t>
            </a:r>
          </a:p>
        </p:txBody>
      </p:sp>
      <p:sp>
        <p:nvSpPr>
          <p:cNvPr id="58381" name="Rectangle 13"/>
          <p:cNvSpPr>
            <a:spLocks noGrp="1" noChangeArrowheads="1"/>
          </p:cNvSpPr>
          <p:nvPr>
            <p:ph type="sldNum" sz="quarter" idx="4"/>
          </p:nvPr>
        </p:nvSpPr>
        <p:spPr bwMode="auto">
          <a:xfrm>
            <a:off x="7162800" y="6191250"/>
            <a:ext cx="1295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smtClean="0"/>
            </a:lvl1pPr>
          </a:lstStyle>
          <a:p>
            <a:pPr>
              <a:defRPr/>
            </a:pPr>
            <a:fld id="{33E90D56-9F13-476E-9C0C-A76A957C9F52}" type="slidenum">
              <a:rPr lang="en-US"/>
              <a:pPr>
                <a:defRPr/>
              </a:pPr>
              <a:t>‹#›</a:t>
            </a:fld>
            <a:endParaRPr lang="en-US" dirty="0"/>
          </a:p>
        </p:txBody>
      </p:sp>
      <p:pic>
        <p:nvPicPr>
          <p:cNvPr id="3084" name="Picture 15" descr="ou201_logo"/>
          <p:cNvPicPr>
            <a:picLocks noChangeAspect="1" noChangeArrowheads="1"/>
          </p:cNvPicPr>
          <p:nvPr userDrawn="1"/>
        </p:nvPicPr>
        <p:blipFill>
          <a:blip r:embed="rId16" cstate="print"/>
          <a:srcRect/>
          <a:stretch>
            <a:fillRect/>
          </a:stretch>
        </p:blipFill>
        <p:spPr bwMode="auto">
          <a:xfrm>
            <a:off x="1066800" y="6175524"/>
            <a:ext cx="393700" cy="538163"/>
          </a:xfrm>
          <a:prstGeom prst="rect">
            <a:avLst/>
          </a:prstGeom>
          <a:noFill/>
          <a:ln w="9525">
            <a:noFill/>
            <a:miter lim="800000"/>
            <a:headEnd/>
            <a:tailEnd/>
          </a:ln>
        </p:spPr>
      </p:pic>
      <p:pic>
        <p:nvPicPr>
          <p:cNvPr id="3085" name="Picture 35" descr="oscer_logo_crimson_20060918"/>
          <p:cNvPicPr>
            <a:picLocks noChangeAspect="1" noChangeArrowheads="1"/>
          </p:cNvPicPr>
          <p:nvPr userDrawn="1"/>
        </p:nvPicPr>
        <p:blipFill>
          <a:blip r:embed="rId17" cstate="print"/>
          <a:srcRect/>
          <a:stretch>
            <a:fillRect/>
          </a:stretch>
        </p:blipFill>
        <p:spPr bwMode="auto">
          <a:xfrm>
            <a:off x="228600" y="6127899"/>
            <a:ext cx="776288" cy="547688"/>
          </a:xfrm>
          <a:prstGeom prst="rect">
            <a:avLst/>
          </a:prstGeom>
          <a:noFill/>
          <a:ln w="9525">
            <a:noFill/>
            <a:miter lim="800000"/>
            <a:headEnd/>
            <a:tailEnd/>
          </a:ln>
        </p:spPr>
      </p:pic>
      <p:pic>
        <p:nvPicPr>
          <p:cNvPr id="3086" name="Picture 39" descr="ouit_logo_small"/>
          <p:cNvPicPr>
            <a:picLocks noChangeAspect="1" noChangeArrowheads="1"/>
          </p:cNvPicPr>
          <p:nvPr userDrawn="1"/>
        </p:nvPicPr>
        <p:blipFill>
          <a:blip r:embed="rId18" cstate="print"/>
          <a:srcRect/>
          <a:stretch>
            <a:fillRect/>
          </a:stretch>
        </p:blipFill>
        <p:spPr bwMode="auto">
          <a:xfrm>
            <a:off x="1447800" y="6127899"/>
            <a:ext cx="1143000" cy="598488"/>
          </a:xfrm>
          <a:prstGeom prst="rect">
            <a:avLst/>
          </a:prstGeom>
          <a:noFill/>
          <a:ln w="9525">
            <a:noFill/>
            <a:miter lim="800000"/>
            <a:headEnd/>
            <a:tailEnd/>
          </a:ln>
        </p:spPr>
      </p:pic>
      <p:sp>
        <p:nvSpPr>
          <p:cNvPr id="58375" name="Rectangle 7"/>
          <p:cNvSpPr>
            <a:spLocks noChangeArrowheads="1"/>
          </p:cNvSpPr>
          <p:nvPr userDrawn="1"/>
        </p:nvSpPr>
        <p:spPr bwMode="gray">
          <a:xfrm>
            <a:off x="609600" y="381000"/>
            <a:ext cx="31750" cy="1052513"/>
          </a:xfrm>
          <a:prstGeom prst="rect">
            <a:avLst/>
          </a:prstGeom>
          <a:solidFill>
            <a:schemeClr val="bg2"/>
          </a:solidFill>
          <a:ln w="9525">
            <a:noFill/>
            <a:miter lim="800000"/>
            <a:headEnd/>
            <a:tailEnd/>
          </a:ln>
          <a:effectLst/>
        </p:spPr>
        <p:txBody>
          <a:bodyPr wrap="none" anchor="ctr"/>
          <a:lstStyle/>
          <a:p>
            <a:pPr>
              <a:defRPr/>
            </a:pPr>
            <a:endParaRPr kumimoji="1" lang="en-US" sz="2400">
              <a:latin typeface="Tahoma" pitchFamily="34" charset="0"/>
            </a:endParaRPr>
          </a:p>
        </p:txBody>
      </p:sp>
      <p:sp>
        <p:nvSpPr>
          <p:cNvPr id="58376" name="Rectangle 8"/>
          <p:cNvSpPr>
            <a:spLocks noChangeArrowheads="1"/>
          </p:cNvSpPr>
          <p:nvPr userDrawn="1"/>
        </p:nvSpPr>
        <p:spPr bwMode="gray">
          <a:xfrm>
            <a:off x="304800" y="1219200"/>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kumimoji="1" lang="en-US" sz="2400">
              <a:latin typeface="Tahoma" pitchFamily="34" charset="0"/>
            </a:endParaRPr>
          </a:p>
        </p:txBody>
      </p:sp>
      <p:sp>
        <p:nvSpPr>
          <p:cNvPr id="3079" name="Rectangle 9"/>
          <p:cNvSpPr>
            <a:spLocks noGrp="1" noChangeArrowheads="1"/>
          </p:cNvSpPr>
          <p:nvPr userDrawn="1">
            <p:ph type="title"/>
          </p:nvPr>
        </p:nvSpPr>
        <p:spPr bwMode="auto">
          <a:xfrm>
            <a:off x="762000" y="457200"/>
            <a:ext cx="8021638" cy="67786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3080" name="Rectangle 10"/>
          <p:cNvSpPr>
            <a:spLocks noGrp="1" noChangeArrowheads="1"/>
          </p:cNvSpPr>
          <p:nvPr userDrawn="1">
            <p:ph type="body" idx="1"/>
          </p:nvPr>
        </p:nvSpPr>
        <p:spPr bwMode="auto">
          <a:xfrm>
            <a:off x="609600" y="1371600"/>
            <a:ext cx="79248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9" name="Picture 15" descr="ou201_logo"/>
          <p:cNvPicPr>
            <a:picLocks noChangeAspect="1" noChangeArrowheads="1"/>
          </p:cNvPicPr>
          <p:nvPr userDrawn="1"/>
        </p:nvPicPr>
        <p:blipFill>
          <a:blip r:embed="rId16" cstate="print"/>
          <a:srcRect/>
          <a:stretch>
            <a:fillRect/>
          </a:stretch>
        </p:blipFill>
        <p:spPr bwMode="auto">
          <a:xfrm>
            <a:off x="178904" y="609600"/>
            <a:ext cx="393700" cy="538163"/>
          </a:xfrm>
          <a:prstGeom prst="rect">
            <a:avLst/>
          </a:prstGeom>
          <a:noFill/>
          <a:ln w="9525">
            <a:noFill/>
            <a:miter lim="800000"/>
            <a:headEnd/>
            <a:tailEnd/>
          </a:ln>
        </p:spPr>
      </p:pic>
      <p:pic>
        <p:nvPicPr>
          <p:cNvPr id="13" name="Picture 12" descr="Image result for xsede campus champions logo"/>
          <p:cNvPicPr>
            <a:picLocks noChangeAspect="1" noChangeArrowheads="1"/>
          </p:cNvPicPr>
          <p:nvPr userDrawn="1"/>
        </p:nvPicPr>
        <p:blipFill>
          <a:blip r:embed="rId19" cstate="print">
            <a:extLst>
              <a:ext uri="{28A0092B-C50C-407E-A947-70E740481C1C}">
                <a14:useLocalDpi xmlns:a14="http://schemas.microsoft.com/office/drawing/2010/main" val="0"/>
              </a:ext>
            </a:extLst>
          </a:blip>
          <a:srcRect/>
          <a:stretch>
            <a:fillRect/>
          </a:stretch>
        </p:blipFill>
        <p:spPr bwMode="auto">
          <a:xfrm>
            <a:off x="7728438" y="6162339"/>
            <a:ext cx="414015" cy="564048"/>
          </a:xfrm>
          <a:prstGeom prst="rect">
            <a:avLst/>
          </a:prstGeom>
          <a:noFill/>
          <a:extLst>
            <a:ext uri="{909E8E84-426E-40DD-AFC4-6F175D3DCCD1}">
              <a14:hiddenFill xmlns:a14="http://schemas.microsoft.com/office/drawing/2010/main">
                <a:solidFill>
                  <a:srgbClr val="FFFFFF"/>
                </a:solidFill>
              </a14:hiddenFill>
            </a:ext>
          </a:extLst>
        </p:spPr>
      </p:pic>
      <p:grpSp>
        <p:nvGrpSpPr>
          <p:cNvPr id="14" name="Group 13">
            <a:extLst>
              <a:ext uri="{FF2B5EF4-FFF2-40B4-BE49-F238E27FC236}">
                <a16:creationId xmlns:a16="http://schemas.microsoft.com/office/drawing/2014/main" id="{C4447C5B-3270-4623-B548-E4517763FE8E}"/>
              </a:ext>
            </a:extLst>
          </p:cNvPr>
          <p:cNvGrpSpPr/>
          <p:nvPr userDrawn="1"/>
        </p:nvGrpSpPr>
        <p:grpSpPr>
          <a:xfrm>
            <a:off x="6790593" y="6206301"/>
            <a:ext cx="893884" cy="453891"/>
            <a:chOff x="3662934" y="689786"/>
            <a:chExt cx="1818132" cy="1063491"/>
          </a:xfrm>
        </p:grpSpPr>
        <p:pic>
          <p:nvPicPr>
            <p:cNvPr id="15" name="Picture 14">
              <a:extLst>
                <a:ext uri="{FF2B5EF4-FFF2-40B4-BE49-F238E27FC236}">
                  <a16:creationId xmlns:a16="http://schemas.microsoft.com/office/drawing/2014/main" id="{57C24691-36AF-4196-8DEF-C7CB32E90EEE}"/>
                </a:ext>
              </a:extLst>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3662934" y="689786"/>
              <a:ext cx="1818132" cy="1063491"/>
            </a:xfrm>
            <a:prstGeom prst="rect">
              <a:avLst/>
            </a:prstGeom>
          </p:spPr>
        </p:pic>
        <p:sp>
          <p:nvSpPr>
            <p:cNvPr id="16" name="Rectangle 15">
              <a:extLst>
                <a:ext uri="{FF2B5EF4-FFF2-40B4-BE49-F238E27FC236}">
                  <a16:creationId xmlns:a16="http://schemas.microsoft.com/office/drawing/2014/main" id="{954E65C7-6E84-42DD-8D36-0D90E23C3740}"/>
                </a:ext>
              </a:extLst>
            </p:cNvPr>
            <p:cNvSpPr/>
            <p:nvPr/>
          </p:nvSpPr>
          <p:spPr bwMode="auto">
            <a:xfrm>
              <a:off x="3662934" y="1676400"/>
              <a:ext cx="1818132" cy="76877"/>
            </a:xfrm>
            <a:prstGeom prst="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endParaRPr>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78" r:id="rId3"/>
    <p:sldLayoutId id="2147483687" r:id="rId4"/>
    <p:sldLayoutId id="2147483679" r:id="rId5"/>
    <p:sldLayoutId id="2147483688" r:id="rId6"/>
    <p:sldLayoutId id="2147483680" r:id="rId7"/>
    <p:sldLayoutId id="2147483681" r:id="rId8"/>
    <p:sldLayoutId id="2147483682" r:id="rId9"/>
    <p:sldLayoutId id="2147483683" r:id="rId10"/>
    <p:sldLayoutId id="2147483684" r:id="rId11"/>
    <p:sldLayoutId id="2147483689" r:id="rId12"/>
    <p:sldLayoutId id="2147483690" r:id="rId13"/>
    <p:sldLayoutId id="2147483691" r:id="rId14"/>
  </p:sldLayoutIdLst>
  <p:transition/>
  <p:hf hdr="0" dt="0"/>
  <p:txStyles>
    <p:titleStyle>
      <a:lvl1pPr algn="ctr" rtl="0" eaLnBrk="0" fontAlgn="base" hangingPunct="0">
        <a:spcBef>
          <a:spcPct val="0"/>
        </a:spcBef>
        <a:spcAft>
          <a:spcPct val="0"/>
        </a:spcAft>
        <a:defRPr sz="4000" b="1">
          <a:solidFill>
            <a:schemeClr val="tx2"/>
          </a:solidFill>
          <a:latin typeface="+mj-lt"/>
          <a:ea typeface="+mj-ea"/>
          <a:cs typeface="+mj-cs"/>
        </a:defRPr>
      </a:lvl1pPr>
      <a:lvl2pPr algn="ctr" rtl="0" eaLnBrk="0" fontAlgn="base" hangingPunct="0">
        <a:spcBef>
          <a:spcPct val="0"/>
        </a:spcBef>
        <a:spcAft>
          <a:spcPct val="0"/>
        </a:spcAft>
        <a:defRPr sz="4000" b="1">
          <a:solidFill>
            <a:schemeClr val="tx2"/>
          </a:solidFill>
          <a:latin typeface="Times New Roman" pitchFamily="18" charset="0"/>
        </a:defRPr>
      </a:lvl2pPr>
      <a:lvl3pPr algn="ctr" rtl="0" eaLnBrk="0" fontAlgn="base" hangingPunct="0">
        <a:spcBef>
          <a:spcPct val="0"/>
        </a:spcBef>
        <a:spcAft>
          <a:spcPct val="0"/>
        </a:spcAft>
        <a:defRPr sz="4000" b="1">
          <a:solidFill>
            <a:schemeClr val="tx2"/>
          </a:solidFill>
          <a:latin typeface="Times New Roman" pitchFamily="18" charset="0"/>
        </a:defRPr>
      </a:lvl3pPr>
      <a:lvl4pPr algn="ctr" rtl="0" eaLnBrk="0" fontAlgn="base" hangingPunct="0">
        <a:spcBef>
          <a:spcPct val="0"/>
        </a:spcBef>
        <a:spcAft>
          <a:spcPct val="0"/>
        </a:spcAft>
        <a:defRPr sz="4000" b="1">
          <a:solidFill>
            <a:schemeClr val="tx2"/>
          </a:solidFill>
          <a:latin typeface="Times New Roman" pitchFamily="18" charset="0"/>
        </a:defRPr>
      </a:lvl4pPr>
      <a:lvl5pPr algn="ctr" rtl="0" eaLnBrk="0" fontAlgn="base" hangingPunct="0">
        <a:spcBef>
          <a:spcPct val="0"/>
        </a:spcBef>
        <a:spcAft>
          <a:spcPct val="0"/>
        </a:spcAft>
        <a:defRPr sz="4000" b="1">
          <a:solidFill>
            <a:schemeClr val="tx2"/>
          </a:solidFill>
          <a:latin typeface="Times New Roman" pitchFamily="18" charset="0"/>
        </a:defRPr>
      </a:lvl5pPr>
      <a:lvl6pPr marL="457200" algn="ctr" rtl="0" fontAlgn="base">
        <a:spcBef>
          <a:spcPct val="0"/>
        </a:spcBef>
        <a:spcAft>
          <a:spcPct val="0"/>
        </a:spcAft>
        <a:defRPr sz="4000" b="1">
          <a:solidFill>
            <a:schemeClr val="tx2"/>
          </a:solidFill>
          <a:latin typeface="Times New Roman" pitchFamily="18" charset="0"/>
        </a:defRPr>
      </a:lvl6pPr>
      <a:lvl7pPr marL="914400" algn="ctr" rtl="0" fontAlgn="base">
        <a:spcBef>
          <a:spcPct val="0"/>
        </a:spcBef>
        <a:spcAft>
          <a:spcPct val="0"/>
        </a:spcAft>
        <a:defRPr sz="4000" b="1">
          <a:solidFill>
            <a:schemeClr val="tx2"/>
          </a:solidFill>
          <a:latin typeface="Times New Roman" pitchFamily="18" charset="0"/>
        </a:defRPr>
      </a:lvl7pPr>
      <a:lvl8pPr marL="1371600" algn="ctr" rtl="0" fontAlgn="base">
        <a:spcBef>
          <a:spcPct val="0"/>
        </a:spcBef>
        <a:spcAft>
          <a:spcPct val="0"/>
        </a:spcAft>
        <a:defRPr sz="4000" b="1">
          <a:solidFill>
            <a:schemeClr val="tx2"/>
          </a:solidFill>
          <a:latin typeface="Times New Roman" pitchFamily="18" charset="0"/>
        </a:defRPr>
      </a:lvl8pPr>
      <a:lvl9pPr marL="1828800" algn="ctr" rtl="0" fontAlgn="base">
        <a:spcBef>
          <a:spcPct val="0"/>
        </a:spcBef>
        <a:spcAft>
          <a:spcPct val="0"/>
        </a:spcAft>
        <a:defRPr sz="40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333399"/>
        </a:buClr>
        <a:buSzPct val="60000"/>
        <a:buFont typeface="Wingdings" pitchFamily="2"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SzPct val="55000"/>
        <a:buFont typeface="Wingdings" pitchFamily="2" charset="2"/>
        <a:buChar char="n"/>
        <a:defRPr sz="2200">
          <a:solidFill>
            <a:schemeClr val="tx1"/>
          </a:solidFill>
          <a:latin typeface="+mn-lt"/>
        </a:defRPr>
      </a:lvl2pPr>
      <a:lvl3pPr marL="1143000" indent="-228600" algn="l" rtl="0" eaLnBrk="0" fontAlgn="base" hangingPunct="0">
        <a:spcBef>
          <a:spcPct val="20000"/>
        </a:spcBef>
        <a:spcAft>
          <a:spcPct val="0"/>
        </a:spcAft>
        <a:buClr>
          <a:srgbClr val="008000"/>
        </a:buClr>
        <a:buSzPct val="50000"/>
        <a:buFont typeface="Wingdings" pitchFamily="2" charset="2"/>
        <a:buChar char="n"/>
        <a:defRPr sz="2000">
          <a:solidFill>
            <a:schemeClr val="tx1"/>
          </a:solidFill>
          <a:latin typeface="+mn-lt"/>
        </a:defRPr>
      </a:lvl3pPr>
      <a:lvl4pPr marL="1600200" indent="-228600" algn="l" rtl="0" eaLnBrk="0" fontAlgn="base" hangingPunct="0">
        <a:spcBef>
          <a:spcPct val="20000"/>
        </a:spcBef>
        <a:spcAft>
          <a:spcPct val="0"/>
        </a:spcAft>
        <a:buClr>
          <a:srgbClr val="CC6600"/>
        </a:buClr>
        <a:buSzPct val="55000"/>
        <a:buFont typeface="Wingdings" pitchFamily="2" charset="2"/>
        <a:buChar char="n"/>
        <a:defRPr>
          <a:solidFill>
            <a:schemeClr val="tx1"/>
          </a:solidFill>
          <a:latin typeface="+mn-lt"/>
        </a:defRPr>
      </a:lvl4pPr>
      <a:lvl5pPr marL="2057400" indent="-228600" algn="l" rtl="0" eaLnBrk="0" fontAlgn="base" hangingPunct="0">
        <a:spcBef>
          <a:spcPct val="20000"/>
        </a:spcBef>
        <a:spcAft>
          <a:spcPct val="0"/>
        </a:spcAft>
        <a:buClr>
          <a:srgbClr val="800080"/>
        </a:buClr>
        <a:buSzPct val="50000"/>
        <a:buFont typeface="Wingdings" pitchFamily="2" charset="2"/>
        <a:buChar char="n"/>
        <a:defRPr sz="1600">
          <a:solidFill>
            <a:schemeClr val="tx1"/>
          </a:solidFill>
          <a:latin typeface="+mn-lt"/>
        </a:defRPr>
      </a:lvl5pPr>
      <a:lvl6pPr marL="25146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6pPr>
      <a:lvl7pPr marL="29718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7pPr>
      <a:lvl8pPr marL="34290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8pPr>
      <a:lvl9pPr marL="38862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gif"/><Relationship Id="rId3" Type="http://schemas.openxmlformats.org/officeDocument/2006/relationships/slideLayout" Target="../slideLayouts/slideLayout1.xml"/><Relationship Id="rId7" Type="http://schemas.openxmlformats.org/officeDocument/2006/relationships/image" Target="../media/image7.jpeg"/><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6.jpeg"/><Relationship Id="rId5" Type="http://schemas.openxmlformats.org/officeDocument/2006/relationships/image" Target="../media/image3.png"/><Relationship Id="rId4" Type="http://schemas.openxmlformats.org/officeDocument/2006/relationships/notesSlide" Target="../notesSlides/notesSlide1.xml"/><Relationship Id="rId9" Type="http://schemas.openxmlformats.org/officeDocument/2006/relationships/image" Target="../media/image8.tiff"/></Relationships>
</file>

<file path=ppt/slides/_rels/slide10.xml.rels><?xml version="1.0" encoding="UTF-8" standalone="yes"?>
<Relationships xmlns="http://schemas.openxmlformats.org/package/2006/relationships"><Relationship Id="rId3" Type="http://schemas.openxmlformats.org/officeDocument/2006/relationships/hyperlink" Target="http://www.oscer.ou.edu/virtualresidency2019/"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hyperlink" Target="mailto:virtualresidency2018@gmail.com"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oscer.ou.edu/virtualresidency2019/"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mailto:virtualresidency2018@gmail.com"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www.aciref.org/wp-content/uploads/2014/04/map.png"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oscer.ou.edu/acirefvirtres2018/"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mailto:virtualresidency2018@gmail.com"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oscer.ou.edu/virtualresidency2019/"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virtualresidency2018@gmail.com"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3" Type="http://schemas.openxmlformats.org/officeDocument/2006/relationships/hyperlink" Target="http://www.oscer.ou.edu/virtualresidency2019.php#agenda"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zoom.us/j/303932137"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virtualresidency2018@gmail.com" TargetMode="External"/><Relationship Id="rId4" Type="http://schemas.openxmlformats.org/officeDocument/2006/relationships/hyperlink" Target="http://www.oscer.ou.edu/acirefvirtres2018/"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41.xml"/><Relationship Id="rId1" Type="http://schemas.openxmlformats.org/officeDocument/2006/relationships/slideLayout" Target="../slideLayouts/slideLayout3.xml"/><Relationship Id="rId4" Type="http://schemas.openxmlformats.org/officeDocument/2006/relationships/hyperlink" Target="http://freapp.us/apps/android/com.im.uncle.sam/" TargetMode="Externa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www.pewresearch.org/daily-number/baby-boomers-retire/" TargetMode="External"/><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notesSlide" Target="../notesSlides/notesSlide46.xml"/></Relationships>
</file>

<file path=ppt/slides/_rels/slide5.xml.rels><?xml version="1.0" encoding="UTF-8" standalone="yes"?>
<Relationships xmlns="http://schemas.openxmlformats.org/package/2006/relationships"><Relationship Id="rId3" Type="http://schemas.openxmlformats.org/officeDocument/2006/relationships/hyperlink" Target="mailto:hneeman@ou.edu"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mailto:virtualresidency2018@gmail.com" TargetMode="External"/><Relationship Id="rId4" Type="http://schemas.openxmlformats.org/officeDocument/2006/relationships/hyperlink" Target="http://www.oscer.ou.edu/virtualresidency2019/"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zoom.us/zoomconference?m=XitOumYvF5nOhatlfEVdGt9bQdiBq3Rk"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mailto:virtualresidency2018@gmail.com" TargetMode="External"/><Relationship Id="rId5" Type="http://schemas.openxmlformats.org/officeDocument/2006/relationships/hyperlink" Target="http://www.oscer.ou.edu/virtualresidency2019/" TargetMode="External"/><Relationship Id="rId4" Type="http://schemas.openxmlformats.org/officeDocument/2006/relationships/hyperlink" Target="mailto:hneeman@ou.edu"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oscer.ou.edu/virtualresidency2019/"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mailto:virtualresidency2018@gmail.com"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oscer.ou.edu/virtualresidency2019/"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mailto:virtualresidency2018@gmail.com"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oscer.ou.edu/virtualresidency2019/"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mailto:virtualresidency2018@gmail.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381000" y="4724400"/>
            <a:ext cx="152400" cy="1676400"/>
          </a:xfrm>
          <a:prstGeom prst="rect">
            <a:avLst/>
          </a:prstGeom>
          <a:solidFill>
            <a:schemeClr val="bg1"/>
          </a:solidFill>
          <a:ln w="9525">
            <a:noFill/>
            <a:miter lim="800000"/>
            <a:headEnd/>
            <a:tailEnd/>
          </a:ln>
        </p:spPr>
        <p:txBody>
          <a:bodyPr wrap="none" anchor="ctr"/>
          <a:lstStyle/>
          <a:p>
            <a:endParaRPr lang="en-US"/>
          </a:p>
        </p:txBody>
      </p:sp>
      <p:sp>
        <p:nvSpPr>
          <p:cNvPr id="449540" name="Rectangle 4"/>
          <p:cNvSpPr>
            <a:spLocks noGrp="1" noChangeArrowheads="1"/>
          </p:cNvSpPr>
          <p:nvPr>
            <p:ph type="ctrTitle"/>
          </p:nvPr>
        </p:nvSpPr>
        <p:spPr>
          <a:xfrm>
            <a:off x="381000" y="668274"/>
            <a:ext cx="8382000" cy="2362200"/>
          </a:xfrm>
        </p:spPr>
        <p:txBody>
          <a:bodyPr/>
          <a:lstStyle/>
          <a:p>
            <a:pPr eaLnBrk="1" hangingPunct="1">
              <a:lnSpc>
                <a:spcPct val="80000"/>
              </a:lnSpc>
              <a:defRPr/>
            </a:pPr>
            <a:r>
              <a:rPr lang="en-US" sz="3500" dirty="0">
                <a:effectLst>
                  <a:outerShdw blurRad="38100" dist="38100" dir="2700000" algn="tl">
                    <a:srgbClr val="C0C0C0"/>
                  </a:outerShdw>
                </a:effectLst>
                <a:latin typeface="Arial Black" pitchFamily="34" charset="0"/>
              </a:rPr>
              <a:t>Virtual Residency</a:t>
            </a:r>
            <a:br>
              <a:rPr lang="en-US" sz="3500" dirty="0">
                <a:effectLst>
                  <a:outerShdw blurRad="38100" dist="38100" dir="2700000" algn="tl">
                    <a:srgbClr val="C0C0C0"/>
                  </a:outerShdw>
                </a:effectLst>
                <a:latin typeface="Arial Black" pitchFamily="34" charset="0"/>
              </a:rPr>
            </a:br>
            <a:r>
              <a:rPr lang="en-US" sz="3500" dirty="0">
                <a:effectLst>
                  <a:outerShdw blurRad="38100" dist="38100" dir="2700000" algn="tl">
                    <a:srgbClr val="C0C0C0"/>
                  </a:outerShdw>
                </a:effectLst>
                <a:latin typeface="Arial Black" pitchFamily="34" charset="0"/>
              </a:rPr>
              <a:t>Introductory/Intermediate Workshop: Overview</a:t>
            </a:r>
          </a:p>
        </p:txBody>
      </p:sp>
      <p:sp>
        <p:nvSpPr>
          <p:cNvPr id="11268" name="Rectangle 5"/>
          <p:cNvSpPr>
            <a:spLocks noGrp="1" noChangeArrowheads="1"/>
          </p:cNvSpPr>
          <p:nvPr>
            <p:ph type="subTitle" idx="1"/>
          </p:nvPr>
        </p:nvSpPr>
        <p:spPr>
          <a:xfrm>
            <a:off x="609600" y="3238500"/>
            <a:ext cx="8001000" cy="1600200"/>
          </a:xfrm>
        </p:spPr>
        <p:txBody>
          <a:bodyPr/>
          <a:lstStyle/>
          <a:p>
            <a:pPr eaLnBrk="1" hangingPunct="1">
              <a:lnSpc>
                <a:spcPct val="90000"/>
              </a:lnSpc>
              <a:spcBef>
                <a:spcPts val="0"/>
              </a:spcBef>
            </a:pPr>
            <a:r>
              <a:rPr lang="en-US" b="1" dirty="0"/>
              <a:t>Henry Neeman, University of Oklahoma</a:t>
            </a:r>
          </a:p>
          <a:p>
            <a:pPr eaLnBrk="1" hangingPunct="1">
              <a:lnSpc>
                <a:spcPct val="90000"/>
              </a:lnSpc>
              <a:spcBef>
                <a:spcPts val="0"/>
              </a:spcBef>
            </a:pPr>
            <a:r>
              <a:rPr lang="en-US" sz="1800" b="1" dirty="0"/>
              <a:t>Director, OU Supercomputing Center for Education &amp; Research (OSCER)</a:t>
            </a:r>
          </a:p>
          <a:p>
            <a:pPr eaLnBrk="1" hangingPunct="1">
              <a:lnSpc>
                <a:spcPct val="90000"/>
              </a:lnSpc>
              <a:spcBef>
                <a:spcPts val="0"/>
              </a:spcBef>
            </a:pPr>
            <a:r>
              <a:rPr lang="en-US" sz="1800" b="1" dirty="0"/>
              <a:t>Associate Professor, College of Engineering</a:t>
            </a:r>
          </a:p>
          <a:p>
            <a:pPr eaLnBrk="1" hangingPunct="1">
              <a:lnSpc>
                <a:spcPct val="90000"/>
              </a:lnSpc>
              <a:spcBef>
                <a:spcPts val="0"/>
              </a:spcBef>
            </a:pPr>
            <a:r>
              <a:rPr lang="en-US" sz="1800" b="1" dirty="0"/>
              <a:t>Adjunct Faculty, School of Computer Science</a:t>
            </a:r>
          </a:p>
          <a:p>
            <a:pPr eaLnBrk="1" hangingPunct="1">
              <a:lnSpc>
                <a:spcPct val="90000"/>
              </a:lnSpc>
              <a:spcBef>
                <a:spcPts val="0"/>
              </a:spcBef>
            </a:pPr>
            <a:r>
              <a:rPr lang="en-US" sz="1800" b="1" dirty="0"/>
              <a:t>XSEDE Campus Engagement Joint Co-Manager</a:t>
            </a:r>
          </a:p>
          <a:p>
            <a:pPr eaLnBrk="1" hangingPunct="1">
              <a:lnSpc>
                <a:spcPct val="90000"/>
              </a:lnSpc>
              <a:spcBef>
                <a:spcPts val="0"/>
              </a:spcBef>
            </a:pPr>
            <a:r>
              <a:rPr lang="en-US" sz="1400" b="1" dirty="0"/>
              <a:t>Virtual Residency Introductory/Intermediate Workshop 2019</a:t>
            </a:r>
          </a:p>
          <a:p>
            <a:pPr eaLnBrk="1" hangingPunct="1">
              <a:spcBef>
                <a:spcPts val="0"/>
              </a:spcBef>
            </a:pPr>
            <a:r>
              <a:rPr lang="en-US" sz="1400" b="1" dirty="0"/>
              <a:t>Sunday June 2 2019</a:t>
            </a:r>
          </a:p>
        </p:txBody>
      </p:sp>
      <p:grpSp>
        <p:nvGrpSpPr>
          <p:cNvPr id="2" name="Group 11"/>
          <p:cNvGrpSpPr>
            <a:grpSpLocks/>
          </p:cNvGrpSpPr>
          <p:nvPr/>
        </p:nvGrpSpPr>
        <p:grpSpPr bwMode="auto">
          <a:xfrm>
            <a:off x="2667000" y="5336640"/>
            <a:ext cx="3886200" cy="1066800"/>
            <a:chOff x="1824" y="3120"/>
            <a:chExt cx="3168" cy="853"/>
          </a:xfrm>
        </p:grpSpPr>
        <p:pic>
          <p:nvPicPr>
            <p:cNvPr id="11272" name="Picture 9" descr="ouit_logo_small"/>
            <p:cNvPicPr>
              <a:picLocks noChangeAspect="1" noChangeArrowheads="1"/>
            </p:cNvPicPr>
            <p:nvPr/>
          </p:nvPicPr>
          <p:blipFill>
            <a:blip r:embed="rId5" cstate="print"/>
            <a:srcRect/>
            <a:stretch>
              <a:fillRect/>
            </a:stretch>
          </p:blipFill>
          <p:spPr bwMode="auto">
            <a:xfrm>
              <a:off x="3456" y="3168"/>
              <a:ext cx="1536" cy="804"/>
            </a:xfrm>
            <a:prstGeom prst="rect">
              <a:avLst/>
            </a:prstGeom>
            <a:noFill/>
            <a:ln w="9525">
              <a:noFill/>
              <a:miter lim="800000"/>
              <a:headEnd/>
              <a:tailEnd/>
            </a:ln>
          </p:spPr>
        </p:pic>
        <p:pic>
          <p:nvPicPr>
            <p:cNvPr id="11273" name="Picture 6" descr="ou201_logo"/>
            <p:cNvPicPr>
              <a:picLocks noChangeAspect="1" noChangeArrowheads="1"/>
            </p:cNvPicPr>
            <p:nvPr/>
          </p:nvPicPr>
          <p:blipFill>
            <a:blip r:embed="rId6" cstate="print"/>
            <a:srcRect/>
            <a:stretch>
              <a:fillRect/>
            </a:stretch>
          </p:blipFill>
          <p:spPr bwMode="auto">
            <a:xfrm>
              <a:off x="1824" y="3264"/>
              <a:ext cx="432" cy="625"/>
            </a:xfrm>
            <a:prstGeom prst="rect">
              <a:avLst/>
            </a:prstGeom>
            <a:noFill/>
            <a:ln w="9525">
              <a:noFill/>
              <a:miter lim="800000"/>
              <a:headEnd/>
              <a:tailEnd/>
            </a:ln>
          </p:spPr>
        </p:pic>
        <p:pic>
          <p:nvPicPr>
            <p:cNvPr id="11274" name="Picture 7" descr="oscer_logo_crimson_20060918"/>
            <p:cNvPicPr>
              <a:picLocks noChangeAspect="1" noChangeArrowheads="1"/>
            </p:cNvPicPr>
            <p:nvPr/>
          </p:nvPicPr>
          <p:blipFill>
            <a:blip r:embed="rId7" cstate="print"/>
            <a:srcRect/>
            <a:stretch>
              <a:fillRect/>
            </a:stretch>
          </p:blipFill>
          <p:spPr bwMode="auto">
            <a:xfrm>
              <a:off x="2304" y="3120"/>
              <a:ext cx="1209" cy="853"/>
            </a:xfrm>
            <a:prstGeom prst="rect">
              <a:avLst/>
            </a:prstGeom>
            <a:noFill/>
            <a:ln w="9525">
              <a:noFill/>
              <a:miter lim="800000"/>
              <a:headEnd/>
              <a:tailEnd/>
            </a:ln>
          </p:spPr>
        </p:pic>
      </p:grpSp>
      <p:sp>
        <p:nvSpPr>
          <p:cNvPr id="11270" name="Rectangle 8"/>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pic>
        <p:nvPicPr>
          <p:cNvPr id="3" name="Picture 2" descr="Image result for xsede campus champions logo"/>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563308" y="5046726"/>
            <a:ext cx="1000376" cy="1362897"/>
          </a:xfrm>
          <a:prstGeom prst="rect">
            <a:avLst/>
          </a:prstGeom>
          <a:noFill/>
          <a:extLst>
            <a:ext uri="{909E8E84-426E-40DD-AFC4-6F175D3DCCD1}">
              <a14:hiddenFill xmlns:a14="http://schemas.microsoft.com/office/drawing/2010/main">
                <a:solidFill>
                  <a:srgbClr val="FFFFFF"/>
                </a:solidFill>
              </a14:hiddenFill>
            </a:ext>
          </a:extLst>
        </p:spPr>
      </p:pic>
      <p:grpSp>
        <p:nvGrpSpPr>
          <p:cNvPr id="11" name="Group 10">
            <a:extLst>
              <a:ext uri="{FF2B5EF4-FFF2-40B4-BE49-F238E27FC236}">
                <a16:creationId xmlns:a16="http://schemas.microsoft.com/office/drawing/2014/main" id="{FAEE8EB5-E772-415F-87B2-C23DA5E5DCD3}"/>
              </a:ext>
            </a:extLst>
          </p:cNvPr>
          <p:cNvGrpSpPr/>
          <p:nvPr/>
        </p:nvGrpSpPr>
        <p:grpSpPr>
          <a:xfrm>
            <a:off x="3662934" y="454560"/>
            <a:ext cx="1818132" cy="1063491"/>
            <a:chOff x="3662934" y="689786"/>
            <a:chExt cx="1818132" cy="1063491"/>
          </a:xfrm>
        </p:grpSpPr>
        <p:pic>
          <p:nvPicPr>
            <p:cNvPr id="12" name="Picture 11">
              <a:extLst>
                <a:ext uri="{FF2B5EF4-FFF2-40B4-BE49-F238E27FC236}">
                  <a16:creationId xmlns:a16="http://schemas.microsoft.com/office/drawing/2014/main" id="{5F0B85E2-9119-4FED-9AAF-78A7CD27AB9E}"/>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662934" y="689786"/>
              <a:ext cx="1818132" cy="1063491"/>
            </a:xfrm>
            <a:prstGeom prst="rect">
              <a:avLst/>
            </a:prstGeom>
          </p:spPr>
        </p:pic>
        <p:sp>
          <p:nvSpPr>
            <p:cNvPr id="13" name="Rectangle 12">
              <a:extLst>
                <a:ext uri="{FF2B5EF4-FFF2-40B4-BE49-F238E27FC236}">
                  <a16:creationId xmlns:a16="http://schemas.microsoft.com/office/drawing/2014/main" id="{E2EA9F6C-BCC1-4805-B510-9A497F6BB663}"/>
                </a:ext>
              </a:extLst>
            </p:cNvPr>
            <p:cNvSpPr/>
            <p:nvPr/>
          </p:nvSpPr>
          <p:spPr bwMode="auto">
            <a:xfrm>
              <a:off x="3662934" y="1676400"/>
              <a:ext cx="1818132" cy="76877"/>
            </a:xfrm>
            <a:prstGeom prst="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endParaRPr>
            </a:p>
          </p:txBody>
        </p:sp>
      </p:grpSp>
    </p:spTree>
    <p:custDataLst>
      <p:tags r:id="rId1"/>
    </p:custData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Only You …</a:t>
            </a:r>
          </a:p>
        </p:txBody>
      </p:sp>
      <p:sp>
        <p:nvSpPr>
          <p:cNvPr id="3" name="Content Placeholder 2"/>
          <p:cNvSpPr>
            <a:spLocks noGrp="1"/>
          </p:cNvSpPr>
          <p:nvPr>
            <p:ph idx="1"/>
          </p:nvPr>
        </p:nvSpPr>
        <p:spPr>
          <a:xfrm>
            <a:off x="304800" y="1295400"/>
            <a:ext cx="8610600" cy="4648200"/>
          </a:xfrm>
        </p:spPr>
        <p:txBody>
          <a:bodyPr/>
          <a:lstStyle/>
          <a:p>
            <a:endParaRPr lang="en-US" dirty="0"/>
          </a:p>
          <a:p>
            <a:endParaRPr lang="en-US" dirty="0"/>
          </a:p>
          <a:p>
            <a:endParaRPr lang="en-US" dirty="0"/>
          </a:p>
          <a:p>
            <a:endParaRPr lang="en-US" dirty="0"/>
          </a:p>
          <a:p>
            <a:endParaRPr lang="en-US" dirty="0"/>
          </a:p>
          <a:p>
            <a:endParaRPr lang="en-US" dirty="0"/>
          </a:p>
          <a:p>
            <a:r>
              <a:rPr lang="en-US" dirty="0"/>
              <a:t>… can make the Virtual Residency a success.</a:t>
            </a:r>
          </a:p>
          <a:p>
            <a:pPr lvl="1"/>
            <a:r>
              <a:rPr lang="en-US" dirty="0"/>
              <a:t>Ask questions – the only dumb questions are the ones you don’t ask.</a:t>
            </a:r>
          </a:p>
          <a:p>
            <a:pPr lvl="1"/>
            <a:r>
              <a:rPr lang="en-US" dirty="0"/>
              <a:t>Volunteer your ideas and experiences.</a:t>
            </a:r>
          </a:p>
          <a:p>
            <a:pPr lvl="1"/>
            <a:r>
              <a:rPr lang="en-US" dirty="0"/>
              <a:t>Ultimately, it’s you who will have to be in charge, not us.</a:t>
            </a:r>
          </a:p>
          <a:p>
            <a:pPr marL="0" indent="0">
              <a:buNone/>
            </a:pPr>
            <a:r>
              <a:rPr lang="en-US" sz="1800" dirty="0">
                <a:hlinkClick r:id="rId3"/>
              </a:rPr>
              <a:t>http://www.oscer.ou.edu/virtualresidency2019/</a:t>
            </a:r>
            <a:r>
              <a:rPr lang="en-US" sz="1800" dirty="0"/>
              <a:t>         </a:t>
            </a:r>
            <a:r>
              <a:rPr lang="en-US" sz="1800" dirty="0">
                <a:hlinkClick r:id="rId4"/>
              </a:rPr>
              <a:t>virtualresidency2019@gmail.com</a:t>
            </a:r>
            <a:endParaRPr lang="en-US" sz="1800" dirty="0"/>
          </a:p>
        </p:txBody>
      </p:sp>
      <p:sp>
        <p:nvSpPr>
          <p:cNvPr id="4" name="Footer Placeholder 3"/>
          <p:cNvSpPr>
            <a:spLocks noGrp="1"/>
          </p:cNvSpPr>
          <p:nvPr>
            <p:ph type="ftr" sz="quarter" idx="10"/>
          </p:nvPr>
        </p:nvSpPr>
        <p:spPr/>
        <p:txBody>
          <a:bodyPr/>
          <a:lstStyle/>
          <a:p>
            <a:pPr>
              <a:defRPr/>
            </a:pPr>
            <a:r>
              <a:rPr lang="en-US" dirty="0"/>
              <a:t>Virtual Residency Intro/</a:t>
            </a:r>
            <a:r>
              <a:rPr lang="en-US" dirty="0" err="1"/>
              <a:t>Intmd</a:t>
            </a:r>
            <a:r>
              <a:rPr lang="en-US" dirty="0"/>
              <a:t> Overview</a:t>
            </a:r>
          </a:p>
          <a:p>
            <a:pPr>
              <a:defRPr/>
            </a:pPr>
            <a:r>
              <a:rPr lang="en-US" dirty="0"/>
              <a:t>Virtual Residency Workshop 2019, Sun June 2 2019</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10</a:t>
            </a:fld>
            <a:endParaRPr lang="en-US"/>
          </a:p>
        </p:txBody>
      </p:sp>
      <p:pic>
        <p:nvPicPr>
          <p:cNvPr id="3074" name="Picture 2" descr="Smokey3.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23203" y="1371600"/>
            <a:ext cx="1697593" cy="2492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406319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900" dirty="0"/>
              <a:t>This Is So New, We Don’t Know How to Teach It</a:t>
            </a:r>
          </a:p>
        </p:txBody>
      </p:sp>
      <p:sp>
        <p:nvSpPr>
          <p:cNvPr id="3" name="Content Placeholder 2"/>
          <p:cNvSpPr>
            <a:spLocks noGrp="1"/>
          </p:cNvSpPr>
          <p:nvPr>
            <p:ph idx="1"/>
          </p:nvPr>
        </p:nvSpPr>
        <p:spPr>
          <a:xfrm>
            <a:off x="457200" y="1339056"/>
            <a:ext cx="8326438" cy="4648200"/>
          </a:xfrm>
        </p:spPr>
        <p:txBody>
          <a:bodyPr/>
          <a:lstStyle/>
          <a:p>
            <a:r>
              <a:rPr lang="en-US" dirty="0"/>
              <a:t>For the Introductory workshops, we were able to find speakers for most of the topics we covered.</a:t>
            </a:r>
          </a:p>
          <a:p>
            <a:r>
              <a:rPr lang="en-US" dirty="0"/>
              <a:t>For this combined Introductory/Intermediate workshop,       very few of the topics are issues that  any of us know enough about to be able to teach it to others at the Intermediate level.</a:t>
            </a:r>
          </a:p>
          <a:p>
            <a:r>
              <a:rPr lang="en-US" dirty="0"/>
              <a:t>So, most of the Intermediate sessions are panels –               we’ll learn from each other!</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sz="1800" dirty="0">
                <a:hlinkClick r:id="rId3"/>
              </a:rPr>
              <a:t>http://www.oscer.ou.edu/virtualresidency2019/</a:t>
            </a:r>
            <a:r>
              <a:rPr lang="en-US" sz="1800" dirty="0"/>
              <a:t>         </a:t>
            </a:r>
            <a:r>
              <a:rPr lang="en-US" sz="1800" dirty="0">
                <a:hlinkClick r:id="rId4"/>
              </a:rPr>
              <a:t>virtualresidency2019@gmail.com</a:t>
            </a:r>
            <a:endParaRPr lang="en-US" sz="1800" dirty="0"/>
          </a:p>
        </p:txBody>
      </p:sp>
      <p:sp>
        <p:nvSpPr>
          <p:cNvPr id="4" name="Footer Placeholder 3"/>
          <p:cNvSpPr>
            <a:spLocks noGrp="1"/>
          </p:cNvSpPr>
          <p:nvPr>
            <p:ph type="ftr" sz="quarter" idx="10"/>
          </p:nvPr>
        </p:nvSpPr>
        <p:spPr/>
        <p:txBody>
          <a:bodyPr/>
          <a:lstStyle/>
          <a:p>
            <a:pPr>
              <a:defRPr/>
            </a:pPr>
            <a:r>
              <a:rPr lang="en-US" dirty="0"/>
              <a:t>Virtual Residency Intro/</a:t>
            </a:r>
            <a:r>
              <a:rPr lang="en-US" dirty="0" err="1"/>
              <a:t>Intmd</a:t>
            </a:r>
            <a:r>
              <a:rPr lang="en-US" dirty="0"/>
              <a:t> Overview</a:t>
            </a:r>
          </a:p>
          <a:p>
            <a:pPr>
              <a:defRPr/>
            </a:pPr>
            <a:r>
              <a:rPr lang="en-US" dirty="0"/>
              <a:t>Virtual Residency Workshop 2019, Sun June 2 2019</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11</a:t>
            </a:fld>
            <a:endParaRPr lang="en-US"/>
          </a:p>
        </p:txBody>
      </p:sp>
    </p:spTree>
    <p:extLst>
      <p:ext uri="{BB962C8B-B14F-4D97-AF65-F5344CB8AC3E}">
        <p14:creationId xmlns:p14="http://schemas.microsoft.com/office/powerpoint/2010/main" val="141893817"/>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156619"/>
            <a:ext cx="7772400" cy="2491581"/>
          </a:xfrm>
        </p:spPr>
        <p:txBody>
          <a:bodyPr>
            <a:normAutofit/>
          </a:bodyPr>
          <a:lstStyle/>
          <a:p>
            <a:pPr algn="ctr"/>
            <a:r>
              <a:rPr lang="en-US" sz="5000" dirty="0">
                <a:solidFill>
                  <a:schemeClr val="tx1"/>
                </a:solidFill>
                <a:latin typeface="Arial Black" panose="020B0A04020102020204" pitchFamily="34" charset="0"/>
              </a:rPr>
              <a:t>Research Computing Facilitators</a:t>
            </a:r>
          </a:p>
        </p:txBody>
      </p:sp>
    </p:spTree>
    <p:extLst>
      <p:ext uri="{BB962C8B-B14F-4D97-AF65-F5344CB8AC3E}">
        <p14:creationId xmlns:p14="http://schemas.microsoft.com/office/powerpoint/2010/main" val="765406170"/>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300" dirty="0"/>
              <a:t>What is a Research Computing Facilitator?</a:t>
            </a:r>
          </a:p>
        </p:txBody>
      </p:sp>
      <p:sp>
        <p:nvSpPr>
          <p:cNvPr id="3" name="Content Placeholder 2"/>
          <p:cNvSpPr>
            <a:spLocks noGrp="1"/>
          </p:cNvSpPr>
          <p:nvPr>
            <p:ph idx="1"/>
          </p:nvPr>
        </p:nvSpPr>
        <p:spPr>
          <a:xfrm>
            <a:off x="304800" y="1176007"/>
            <a:ext cx="8478838" cy="4648200"/>
          </a:xfrm>
        </p:spPr>
        <p:txBody>
          <a:bodyPr/>
          <a:lstStyle/>
          <a:p>
            <a:pPr>
              <a:spcBef>
                <a:spcPts val="0"/>
              </a:spcBef>
            </a:pPr>
            <a:r>
              <a:rPr lang="en-US" dirty="0"/>
              <a:t>“Advanced Cyberinfrastructure Research &amp; Education Facilitator” (ACI-REF – term coined by </a:t>
            </a:r>
            <a:r>
              <a:rPr lang="en-US" dirty="0" err="1"/>
              <a:t>Miron</a:t>
            </a:r>
            <a:r>
              <a:rPr lang="en-US" dirty="0"/>
              <a:t> </a:t>
            </a:r>
            <a:r>
              <a:rPr lang="en-US" dirty="0" err="1"/>
              <a:t>Livny</a:t>
            </a:r>
            <a:r>
              <a:rPr lang="en-US" dirty="0"/>
              <a:t>)</a:t>
            </a:r>
          </a:p>
          <a:p>
            <a:pPr>
              <a:spcBef>
                <a:spcPts val="0"/>
              </a:spcBef>
            </a:pPr>
            <a:r>
              <a:rPr lang="en-US" dirty="0"/>
              <a:t>Work with users – researchers and educators – to help them improve their research and/or education productivity and aspirations via advanced cyberinfrastructure.</a:t>
            </a:r>
          </a:p>
          <a:p>
            <a:pPr>
              <a:spcBef>
                <a:spcPts val="0"/>
              </a:spcBef>
            </a:pPr>
            <a:r>
              <a:rPr lang="en-US" dirty="0"/>
              <a:t>Typically, one or a few Facilitators have responsibility for        an entire institution, or multiple institutions.</a:t>
            </a:r>
          </a:p>
          <a:p>
            <a:pPr>
              <a:spcBef>
                <a:spcPts val="0"/>
              </a:spcBef>
            </a:pPr>
            <a:r>
              <a:rPr lang="en-US" dirty="0"/>
              <a:t>At some institutions, CI facilitation is part time; at others,        it’s full time. Some Research Computing Facilitators are:</a:t>
            </a:r>
          </a:p>
          <a:p>
            <a:pPr lvl="1">
              <a:spcBef>
                <a:spcPts val="0"/>
              </a:spcBef>
            </a:pPr>
            <a:r>
              <a:rPr lang="en-US" dirty="0"/>
              <a:t>faculty or former faculty;</a:t>
            </a:r>
          </a:p>
          <a:p>
            <a:pPr lvl="1">
              <a:spcBef>
                <a:spcPts val="0"/>
              </a:spcBef>
            </a:pPr>
            <a:r>
              <a:rPr lang="en-US" dirty="0"/>
              <a:t>postdocs or former postdocs;</a:t>
            </a:r>
          </a:p>
          <a:p>
            <a:pPr lvl="1">
              <a:spcBef>
                <a:spcPts val="0"/>
              </a:spcBef>
            </a:pPr>
            <a:r>
              <a:rPr lang="en-US" dirty="0"/>
              <a:t>research staff or former research staff;</a:t>
            </a:r>
          </a:p>
          <a:p>
            <a:pPr lvl="1">
              <a:spcBef>
                <a:spcPts val="0"/>
              </a:spcBef>
            </a:pPr>
            <a:r>
              <a:rPr lang="en-US" dirty="0"/>
              <a:t>IT professionals;</a:t>
            </a:r>
          </a:p>
          <a:p>
            <a:pPr lvl="1">
              <a:spcBef>
                <a:spcPts val="0"/>
              </a:spcBef>
            </a:pPr>
            <a:r>
              <a:rPr lang="en-US" dirty="0"/>
              <a:t>graduate or undergraduate students.</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13</a:t>
            </a:fld>
            <a:endParaRPr lang="en-US" dirty="0"/>
          </a:p>
        </p:txBody>
      </p:sp>
      <p:sp>
        <p:nvSpPr>
          <p:cNvPr id="6" name="Footer Placeholder 3"/>
          <p:cNvSpPr>
            <a:spLocks noGrp="1"/>
          </p:cNvSpPr>
          <p:nvPr>
            <p:ph type="ftr" sz="quarter" idx="10"/>
          </p:nvPr>
        </p:nvSpPr>
        <p:spPr>
          <a:xfrm>
            <a:off x="2633663" y="6172200"/>
            <a:ext cx="3995737" cy="457200"/>
          </a:xfrm>
        </p:spPr>
        <p:txBody>
          <a:bodyPr/>
          <a:lstStyle/>
          <a:p>
            <a:pPr>
              <a:defRPr/>
            </a:pPr>
            <a:r>
              <a:rPr lang="en-US" dirty="0"/>
              <a:t>Virtual Residency Intro/</a:t>
            </a:r>
            <a:r>
              <a:rPr lang="en-US" dirty="0" err="1"/>
              <a:t>Intmd</a:t>
            </a:r>
            <a:r>
              <a:rPr lang="en-US" dirty="0"/>
              <a:t> Overview</a:t>
            </a:r>
          </a:p>
          <a:p>
            <a:pPr>
              <a:defRPr/>
            </a:pPr>
            <a:r>
              <a:rPr lang="en-US" dirty="0"/>
              <a:t>Virtual Residency Workshop 2019, Sun June 2 2019</a:t>
            </a:r>
          </a:p>
        </p:txBody>
      </p:sp>
    </p:spTree>
    <p:extLst>
      <p:ext uri="{BB962C8B-B14F-4D97-AF65-F5344CB8AC3E}">
        <p14:creationId xmlns:p14="http://schemas.microsoft.com/office/powerpoint/2010/main" val="1579017500"/>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aciref.org/wp-content/uploads/2014/04/map.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2287561"/>
            <a:ext cx="4648200" cy="305453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a:t>A Little Background</a:t>
            </a:r>
          </a:p>
        </p:txBody>
      </p:sp>
      <p:sp>
        <p:nvSpPr>
          <p:cNvPr id="3" name="Content Placeholder 2"/>
          <p:cNvSpPr>
            <a:spLocks noGrp="1"/>
          </p:cNvSpPr>
          <p:nvPr>
            <p:ph idx="1"/>
          </p:nvPr>
        </p:nvSpPr>
        <p:spPr/>
        <p:txBody>
          <a:bodyPr/>
          <a:lstStyle/>
          <a:p>
            <a:r>
              <a:rPr lang="en-US" dirty="0"/>
              <a:t>In 2013, a team of 13 institutions led by Clemson U submitted an 8-figure proposal on this issue, to provide multiple ACI-REFs at each institution over a 4 year period.</a:t>
            </a:r>
          </a:p>
          <a:p>
            <a:endParaRPr lang="en-US" dirty="0"/>
          </a:p>
          <a:p>
            <a:endParaRPr lang="en-US" dirty="0"/>
          </a:p>
          <a:p>
            <a:endParaRPr lang="en-US" dirty="0"/>
          </a:p>
          <a:p>
            <a:endParaRPr lang="en-US" dirty="0"/>
          </a:p>
          <a:p>
            <a:endParaRPr lang="en-US" dirty="0"/>
          </a:p>
          <a:p>
            <a:endParaRPr lang="en-US" dirty="0"/>
          </a:p>
          <a:p>
            <a:r>
              <a:rPr lang="en-US" dirty="0"/>
              <a:t>The proposal also included funding for                    advanced networking.</a:t>
            </a:r>
          </a:p>
          <a:p>
            <a:endParaRPr lang="en-US" dirty="0"/>
          </a:p>
        </p:txBody>
      </p:sp>
      <p:sp>
        <p:nvSpPr>
          <p:cNvPr id="4" name="Footer Placeholder 3"/>
          <p:cNvSpPr>
            <a:spLocks noGrp="1"/>
          </p:cNvSpPr>
          <p:nvPr>
            <p:ph type="ftr" sz="quarter" idx="10"/>
          </p:nvPr>
        </p:nvSpPr>
        <p:spPr/>
        <p:txBody>
          <a:bodyPr/>
          <a:lstStyle/>
          <a:p>
            <a:pPr>
              <a:defRPr/>
            </a:pPr>
            <a:r>
              <a:rPr lang="en-US" dirty="0"/>
              <a:t>Virtual Residency Intro/</a:t>
            </a:r>
            <a:r>
              <a:rPr lang="en-US" dirty="0" err="1"/>
              <a:t>Intmd</a:t>
            </a:r>
            <a:r>
              <a:rPr lang="en-US" dirty="0"/>
              <a:t> Overview</a:t>
            </a:r>
          </a:p>
          <a:p>
            <a:pPr>
              <a:defRPr/>
            </a:pPr>
            <a:r>
              <a:rPr lang="en-US" dirty="0"/>
              <a:t>Virtual Residency Workshop 2019, Sun June 2 2019</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14</a:t>
            </a:fld>
            <a:endParaRPr lang="en-US"/>
          </a:p>
        </p:txBody>
      </p:sp>
      <p:sp>
        <p:nvSpPr>
          <p:cNvPr id="7" name="TextBox 6"/>
          <p:cNvSpPr txBox="1"/>
          <p:nvPr/>
        </p:nvSpPr>
        <p:spPr>
          <a:xfrm>
            <a:off x="5650520" y="4162864"/>
            <a:ext cx="2667000" cy="215444"/>
          </a:xfrm>
          <a:prstGeom prst="rect">
            <a:avLst/>
          </a:prstGeom>
          <a:noFill/>
        </p:spPr>
        <p:txBody>
          <a:bodyPr wrap="square" rtlCol="0">
            <a:spAutoFit/>
          </a:bodyPr>
          <a:lstStyle/>
          <a:p>
            <a:r>
              <a:rPr lang="en-US" sz="800" dirty="0">
                <a:hlinkClick r:id="rId4"/>
              </a:rPr>
              <a:t>http://www.aciref.org/wp-content/uploads/2014/04/map.png</a:t>
            </a:r>
            <a:endParaRPr lang="en-US" sz="800" dirty="0"/>
          </a:p>
        </p:txBody>
      </p:sp>
    </p:spTree>
    <p:extLst>
      <p:ext uri="{BB962C8B-B14F-4D97-AF65-F5344CB8AC3E}">
        <p14:creationId xmlns:p14="http://schemas.microsoft.com/office/powerpoint/2010/main" val="4290122740"/>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OU’s Piece</a:t>
            </a:r>
          </a:p>
        </p:txBody>
      </p:sp>
      <p:sp>
        <p:nvSpPr>
          <p:cNvPr id="3" name="Content Placeholder 2"/>
          <p:cNvSpPr>
            <a:spLocks noGrp="1"/>
          </p:cNvSpPr>
          <p:nvPr>
            <p:ph idx="1"/>
          </p:nvPr>
        </p:nvSpPr>
        <p:spPr>
          <a:xfrm>
            <a:off x="304800" y="1371600"/>
            <a:ext cx="8478838" cy="4648200"/>
          </a:xfrm>
        </p:spPr>
        <p:txBody>
          <a:bodyPr/>
          <a:lstStyle/>
          <a:p>
            <a:pPr marL="0" indent="0">
              <a:buNone/>
            </a:pPr>
            <a:r>
              <a:rPr lang="en-US" dirty="0"/>
              <a:t>OU’s piece included some extra components:</a:t>
            </a:r>
          </a:p>
          <a:p>
            <a:r>
              <a:rPr lang="en-US" dirty="0"/>
              <a:t>A Virtual Residency to teach how to be a Research Computing Facilitator – </a:t>
            </a:r>
            <a:r>
              <a:rPr lang="en-US" b="1" u="sng" dirty="0"/>
              <a:t>THIS</a:t>
            </a:r>
            <a:r>
              <a:rPr lang="en-US" dirty="0"/>
              <a:t>!</a:t>
            </a:r>
          </a:p>
          <a:p>
            <a:r>
              <a:rPr lang="en-US" dirty="0"/>
              <a:t>A component about EPSCoR jurisdictions, shared with HI, SC, UT (note that UT has now graduated from EPSCoR):</a:t>
            </a:r>
          </a:p>
          <a:p>
            <a:pPr lvl="1"/>
            <a:r>
              <a:rPr lang="en-US" dirty="0"/>
              <a:t>EPSCoR: Established (formerly Experimental) Program for the Stimulation of Competitive Research: a federal program to promote and increase STEM research in states that get less than 0.75% of federal research funding.</a:t>
            </a:r>
          </a:p>
          <a:p>
            <a:pPr lvl="2"/>
            <a:r>
              <a:rPr lang="en-US" dirty="0"/>
              <a:t>NSF, </a:t>
            </a:r>
            <a:r>
              <a:rPr lang="en-US" dirty="0" err="1"/>
              <a:t>Dept</a:t>
            </a:r>
            <a:r>
              <a:rPr lang="en-US" dirty="0"/>
              <a:t> of Energy, </a:t>
            </a:r>
            <a:r>
              <a:rPr lang="en-US" dirty="0" err="1"/>
              <a:t>Dept</a:t>
            </a:r>
            <a:r>
              <a:rPr lang="en-US" dirty="0"/>
              <a:t> of Defense, NASA</a:t>
            </a:r>
          </a:p>
          <a:p>
            <a:pPr lvl="2"/>
            <a:r>
              <a:rPr lang="en-US" dirty="0"/>
              <a:t>NIH (known as INBRE)</a:t>
            </a:r>
          </a:p>
        </p:txBody>
      </p:sp>
      <p:sp>
        <p:nvSpPr>
          <p:cNvPr id="4" name="Footer Placeholder 3"/>
          <p:cNvSpPr>
            <a:spLocks noGrp="1"/>
          </p:cNvSpPr>
          <p:nvPr>
            <p:ph type="ftr" sz="quarter" idx="10"/>
          </p:nvPr>
        </p:nvSpPr>
        <p:spPr/>
        <p:txBody>
          <a:bodyPr/>
          <a:lstStyle/>
          <a:p>
            <a:pPr>
              <a:defRPr/>
            </a:pPr>
            <a:r>
              <a:rPr lang="en-US" dirty="0"/>
              <a:t>Virtual Residency Intro/</a:t>
            </a:r>
            <a:r>
              <a:rPr lang="en-US" dirty="0" err="1"/>
              <a:t>Intmd</a:t>
            </a:r>
            <a:r>
              <a:rPr lang="en-US" dirty="0"/>
              <a:t> Overview</a:t>
            </a:r>
          </a:p>
          <a:p>
            <a:pPr>
              <a:defRPr/>
            </a:pPr>
            <a:r>
              <a:rPr lang="en-US" dirty="0"/>
              <a:t>Virtual Residency Workshop 2019, Sun June 2 2019</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15</a:t>
            </a:fld>
            <a:endParaRPr lang="en-US"/>
          </a:p>
        </p:txBody>
      </p:sp>
    </p:spTree>
    <p:extLst>
      <p:ext uri="{BB962C8B-B14F-4D97-AF65-F5344CB8AC3E}">
        <p14:creationId xmlns:p14="http://schemas.microsoft.com/office/powerpoint/2010/main" val="287835077"/>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Ah, if only ….</a:t>
            </a:r>
          </a:p>
        </p:txBody>
      </p:sp>
      <p:sp>
        <p:nvSpPr>
          <p:cNvPr id="3" name="Content Placeholder 2"/>
          <p:cNvSpPr>
            <a:spLocks noGrp="1"/>
          </p:cNvSpPr>
          <p:nvPr>
            <p:ph sz="half" idx="1"/>
          </p:nvPr>
        </p:nvSpPr>
        <p:spPr/>
        <p:txBody>
          <a:bodyPr/>
          <a:lstStyle/>
          <a:p>
            <a:r>
              <a:rPr lang="en-US" dirty="0"/>
              <a:t> </a:t>
            </a:r>
          </a:p>
          <a:p>
            <a:endParaRPr lang="en-US" dirty="0"/>
          </a:p>
          <a:p>
            <a:endParaRPr lang="en-US" sz="2400" dirty="0"/>
          </a:p>
          <a:p>
            <a:r>
              <a:rPr lang="en-US" sz="2400" dirty="0"/>
              <a:t>“Phase 1:”</a:t>
            </a:r>
          </a:p>
          <a:p>
            <a:pPr lvl="1">
              <a:spcBef>
                <a:spcPts val="0"/>
              </a:spcBef>
            </a:pPr>
            <a:r>
              <a:rPr lang="en-US" sz="2000" dirty="0"/>
              <a:t>Clemson U</a:t>
            </a:r>
          </a:p>
          <a:p>
            <a:pPr lvl="1">
              <a:spcBef>
                <a:spcPts val="0"/>
              </a:spcBef>
            </a:pPr>
            <a:r>
              <a:rPr lang="en-US" sz="2000" dirty="0"/>
              <a:t>Harvard U</a:t>
            </a:r>
          </a:p>
          <a:p>
            <a:pPr lvl="1">
              <a:spcBef>
                <a:spcPts val="0"/>
              </a:spcBef>
            </a:pPr>
            <a:r>
              <a:rPr lang="en-US" sz="2000" dirty="0"/>
              <a:t>U Hawai’i</a:t>
            </a:r>
          </a:p>
          <a:p>
            <a:pPr lvl="1">
              <a:spcBef>
                <a:spcPts val="0"/>
              </a:spcBef>
            </a:pPr>
            <a:r>
              <a:rPr lang="en-US" sz="2000" dirty="0"/>
              <a:t>U Southern California</a:t>
            </a:r>
          </a:p>
          <a:p>
            <a:pPr lvl="1">
              <a:spcBef>
                <a:spcPts val="0"/>
              </a:spcBef>
            </a:pPr>
            <a:r>
              <a:rPr lang="en-US" sz="2000" dirty="0"/>
              <a:t>U Utah</a:t>
            </a:r>
          </a:p>
          <a:p>
            <a:pPr lvl="1">
              <a:spcBef>
                <a:spcPts val="0"/>
              </a:spcBef>
            </a:pPr>
            <a:r>
              <a:rPr lang="en-US" sz="2000" dirty="0"/>
              <a:t>U Wisconsin Madison</a:t>
            </a:r>
          </a:p>
          <a:p>
            <a:endParaRPr lang="en-US" dirty="0"/>
          </a:p>
        </p:txBody>
      </p:sp>
      <p:sp>
        <p:nvSpPr>
          <p:cNvPr id="4" name="Content Placeholder 3"/>
          <p:cNvSpPr>
            <a:spLocks noGrp="1"/>
          </p:cNvSpPr>
          <p:nvPr>
            <p:ph sz="half" idx="2"/>
          </p:nvPr>
        </p:nvSpPr>
        <p:spPr/>
        <p:txBody>
          <a:bodyPr/>
          <a:lstStyle/>
          <a:p>
            <a:endParaRPr lang="en-US" dirty="0"/>
          </a:p>
          <a:p>
            <a:endParaRPr lang="en-US" dirty="0"/>
          </a:p>
          <a:p>
            <a:endParaRPr lang="en-US" sz="2400" dirty="0"/>
          </a:p>
          <a:p>
            <a:r>
              <a:rPr lang="en-US" sz="2400" dirty="0"/>
              <a:t>“Phase 2:”</a:t>
            </a:r>
          </a:p>
          <a:p>
            <a:pPr lvl="1">
              <a:spcBef>
                <a:spcPts val="0"/>
              </a:spcBef>
            </a:pPr>
            <a:r>
              <a:rPr lang="en-US" sz="2000" dirty="0"/>
              <a:t>Arizona State U</a:t>
            </a:r>
          </a:p>
          <a:p>
            <a:pPr lvl="1">
              <a:spcBef>
                <a:spcPts val="0"/>
              </a:spcBef>
            </a:pPr>
            <a:r>
              <a:rPr lang="en-US" sz="2000" dirty="0"/>
              <a:t>Emory U</a:t>
            </a:r>
          </a:p>
          <a:p>
            <a:pPr lvl="1">
              <a:spcBef>
                <a:spcPts val="0"/>
              </a:spcBef>
            </a:pPr>
            <a:r>
              <a:rPr lang="en-US" sz="2000" dirty="0"/>
              <a:t>Ohio Supercomputer Center</a:t>
            </a:r>
          </a:p>
          <a:p>
            <a:pPr lvl="1">
              <a:spcBef>
                <a:spcPts val="0"/>
              </a:spcBef>
            </a:pPr>
            <a:r>
              <a:rPr lang="en-US" sz="2000" dirty="0"/>
              <a:t>Stanford U</a:t>
            </a:r>
          </a:p>
          <a:p>
            <a:pPr lvl="1">
              <a:spcBef>
                <a:spcPts val="0"/>
              </a:spcBef>
            </a:pPr>
            <a:r>
              <a:rPr lang="en-US" sz="2000" dirty="0"/>
              <a:t>Sunshine State Education &amp; Research Computing Alliance (SSERCA)</a:t>
            </a:r>
          </a:p>
          <a:p>
            <a:pPr lvl="1">
              <a:spcBef>
                <a:spcPts val="0"/>
              </a:spcBef>
            </a:pPr>
            <a:r>
              <a:rPr lang="en-US" sz="2000" b="1" dirty="0">
                <a:effectLst>
                  <a:outerShdw blurRad="38100" dist="38100" dir="2700000" algn="tl">
                    <a:srgbClr val="000000">
                      <a:alpha val="43137"/>
                    </a:srgbClr>
                  </a:outerShdw>
                </a:effectLst>
              </a:rPr>
              <a:t>U Oklahoma</a:t>
            </a:r>
          </a:p>
          <a:p>
            <a:pPr lvl="1">
              <a:spcBef>
                <a:spcPts val="0"/>
              </a:spcBef>
            </a:pPr>
            <a:r>
              <a:rPr lang="en-US" sz="2000" dirty="0"/>
              <a:t>U Washington</a:t>
            </a:r>
          </a:p>
        </p:txBody>
      </p:sp>
      <p:sp>
        <p:nvSpPr>
          <p:cNvPr id="5" name="Footer Placeholder 4"/>
          <p:cNvSpPr>
            <a:spLocks noGrp="1"/>
          </p:cNvSpPr>
          <p:nvPr>
            <p:ph type="ftr" sz="quarter" idx="10"/>
          </p:nvPr>
        </p:nvSpPr>
        <p:spPr/>
        <p:txBody>
          <a:bodyPr/>
          <a:lstStyle/>
          <a:p>
            <a:pPr>
              <a:defRPr/>
            </a:pPr>
            <a:r>
              <a:rPr lang="en-US" dirty="0"/>
              <a:t>Virtual Residency Intro/</a:t>
            </a:r>
            <a:r>
              <a:rPr lang="en-US" dirty="0" err="1"/>
              <a:t>Intmd</a:t>
            </a:r>
            <a:r>
              <a:rPr lang="en-US" dirty="0"/>
              <a:t> Overview</a:t>
            </a:r>
          </a:p>
          <a:p>
            <a:pPr>
              <a:defRPr/>
            </a:pPr>
            <a:r>
              <a:rPr lang="en-US" dirty="0"/>
              <a:t>Virtual Residency Workshop 2019, Sun June 2 2019</a:t>
            </a:r>
          </a:p>
        </p:txBody>
      </p:sp>
      <p:sp>
        <p:nvSpPr>
          <p:cNvPr id="6" name="Slide Number Placeholder 5"/>
          <p:cNvSpPr>
            <a:spLocks noGrp="1"/>
          </p:cNvSpPr>
          <p:nvPr>
            <p:ph type="sldNum" sz="quarter" idx="11"/>
          </p:nvPr>
        </p:nvSpPr>
        <p:spPr/>
        <p:txBody>
          <a:bodyPr/>
          <a:lstStyle/>
          <a:p>
            <a:pPr>
              <a:defRPr/>
            </a:pPr>
            <a:fld id="{DA04F282-5D9D-4EB2-A4AC-1849A209E5C3}" type="slidenum">
              <a:rPr lang="en-US" smtClean="0"/>
              <a:pPr>
                <a:defRPr/>
              </a:pPr>
              <a:t>16</a:t>
            </a:fld>
            <a:endParaRPr lang="en-US"/>
          </a:p>
        </p:txBody>
      </p:sp>
      <p:sp>
        <p:nvSpPr>
          <p:cNvPr id="7" name="TextBox 6"/>
          <p:cNvSpPr txBox="1"/>
          <p:nvPr/>
        </p:nvSpPr>
        <p:spPr>
          <a:xfrm>
            <a:off x="990600" y="1422400"/>
            <a:ext cx="7924800" cy="1200329"/>
          </a:xfrm>
          <a:prstGeom prst="rect">
            <a:avLst/>
          </a:prstGeom>
          <a:noFill/>
        </p:spPr>
        <p:txBody>
          <a:bodyPr wrap="square" rtlCol="0">
            <a:spAutoFit/>
          </a:bodyPr>
          <a:lstStyle/>
          <a:p>
            <a:pPr algn="l"/>
            <a:r>
              <a:rPr lang="en-US" sz="2400" dirty="0"/>
              <a:t>Unfortunately, the NSF wasn’t able to fully fund that proposal. The team ended up reducing down to 6 institutions for 2 years, and no advanced networking.</a:t>
            </a:r>
          </a:p>
        </p:txBody>
      </p:sp>
    </p:spTree>
    <p:extLst>
      <p:ext uri="{BB962C8B-B14F-4D97-AF65-F5344CB8AC3E}">
        <p14:creationId xmlns:p14="http://schemas.microsoft.com/office/powerpoint/2010/main" val="1826226169"/>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1187625"/>
            <a:ext cx="7772400" cy="3405981"/>
          </a:xfrm>
        </p:spPr>
        <p:txBody>
          <a:bodyPr>
            <a:normAutofit fontScale="92500" lnSpcReduction="10000"/>
          </a:bodyPr>
          <a:lstStyle/>
          <a:p>
            <a:pPr algn="ctr"/>
            <a:r>
              <a:rPr lang="en-US" sz="5000" dirty="0">
                <a:latin typeface="Arial Black" panose="020B0A04020102020204" pitchFamily="34" charset="0"/>
              </a:rPr>
              <a:t>National Science Foundation’s     Campus Cyberinfrastructure Programs</a:t>
            </a:r>
            <a:endParaRPr lang="en-US" sz="5000" dirty="0">
              <a:solidFill>
                <a:schemeClr val="tx1"/>
              </a:solidFill>
              <a:latin typeface="Arial Black" panose="020B0A04020102020204" pitchFamily="34" charset="0"/>
            </a:endParaRPr>
          </a:p>
        </p:txBody>
      </p:sp>
    </p:spTree>
    <p:extLst>
      <p:ext uri="{BB962C8B-B14F-4D97-AF65-F5344CB8AC3E}">
        <p14:creationId xmlns:p14="http://schemas.microsoft.com/office/powerpoint/2010/main" val="148655264"/>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And then …</a:t>
            </a:r>
          </a:p>
        </p:txBody>
      </p:sp>
      <p:sp>
        <p:nvSpPr>
          <p:cNvPr id="3" name="Content Placeholder 2"/>
          <p:cNvSpPr>
            <a:spLocks noGrp="1"/>
          </p:cNvSpPr>
          <p:nvPr>
            <p:ph idx="1"/>
          </p:nvPr>
        </p:nvSpPr>
        <p:spPr/>
        <p:txBody>
          <a:bodyPr/>
          <a:lstStyle/>
          <a:p>
            <a:r>
              <a:rPr lang="en-US" dirty="0"/>
              <a:t>In 2012-13, the NSF had a program called               “Campus Cyberinfrastructure - Networking Infrastructure &amp; Engineering” (CC-NIE).</a:t>
            </a:r>
          </a:p>
          <a:p>
            <a:pPr lvl="1"/>
            <a:r>
              <a:rPr lang="en-US" dirty="0"/>
              <a:t>Two subprograms: One for deploying networking equipment, one for innovative networking research.</a:t>
            </a:r>
          </a:p>
          <a:p>
            <a:pPr lvl="1"/>
            <a:r>
              <a:rPr lang="en-US" dirty="0"/>
              <a:t>OU, OSU, Oklahoma Innovation Institute, Langston U, </a:t>
            </a:r>
            <a:r>
              <a:rPr lang="en-US" dirty="0" err="1"/>
              <a:t>OneNet</a:t>
            </a:r>
            <a:r>
              <a:rPr lang="en-US" dirty="0"/>
              <a:t>: “</a:t>
            </a:r>
            <a:r>
              <a:rPr lang="en-US" dirty="0" err="1"/>
              <a:t>OneOklahoma</a:t>
            </a:r>
            <a:r>
              <a:rPr lang="en-US" dirty="0"/>
              <a:t> Friction Free Network”</a:t>
            </a:r>
          </a:p>
          <a:p>
            <a:r>
              <a:rPr lang="en-US" dirty="0"/>
              <a:t>In 2014, that was followed by “Campus Cyberinfrastructure - Infrastructure, Innovation &amp; Engineering” (CC*IIE).</a:t>
            </a:r>
          </a:p>
          <a:p>
            <a:pPr lvl="1"/>
            <a:r>
              <a:rPr lang="en-US" dirty="0"/>
              <a:t>Several new subprograms, including “Campus CI Engineer.”</a:t>
            </a:r>
          </a:p>
        </p:txBody>
      </p:sp>
      <p:sp>
        <p:nvSpPr>
          <p:cNvPr id="4" name="Footer Placeholder 3"/>
          <p:cNvSpPr>
            <a:spLocks noGrp="1"/>
          </p:cNvSpPr>
          <p:nvPr>
            <p:ph type="ftr" sz="quarter" idx="10"/>
          </p:nvPr>
        </p:nvSpPr>
        <p:spPr/>
        <p:txBody>
          <a:bodyPr/>
          <a:lstStyle/>
          <a:p>
            <a:pPr>
              <a:defRPr/>
            </a:pPr>
            <a:r>
              <a:rPr lang="en-US" dirty="0"/>
              <a:t>Virtual Residency Intro/</a:t>
            </a:r>
            <a:r>
              <a:rPr lang="en-US" dirty="0" err="1"/>
              <a:t>Intmd</a:t>
            </a:r>
            <a:r>
              <a:rPr lang="en-US" dirty="0"/>
              <a:t> Overview</a:t>
            </a:r>
          </a:p>
          <a:p>
            <a:pPr>
              <a:defRPr/>
            </a:pPr>
            <a:r>
              <a:rPr lang="en-US" dirty="0"/>
              <a:t>Virtual Residency Workshop 2019, Sun June 2 2019</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18</a:t>
            </a:fld>
            <a:endParaRPr lang="en-US"/>
          </a:p>
        </p:txBody>
      </p:sp>
    </p:spTree>
    <p:extLst>
      <p:ext uri="{BB962C8B-B14F-4D97-AF65-F5344CB8AC3E}">
        <p14:creationId xmlns:p14="http://schemas.microsoft.com/office/powerpoint/2010/main" val="1007996285"/>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 …</a:t>
            </a:r>
          </a:p>
        </p:txBody>
      </p:sp>
      <p:sp>
        <p:nvSpPr>
          <p:cNvPr id="3" name="Content Placeholder 2"/>
          <p:cNvSpPr>
            <a:spLocks noGrp="1"/>
          </p:cNvSpPr>
          <p:nvPr>
            <p:ph idx="1"/>
          </p:nvPr>
        </p:nvSpPr>
        <p:spPr>
          <a:xfrm>
            <a:off x="228600" y="1180528"/>
            <a:ext cx="8686800" cy="4686872"/>
          </a:xfrm>
        </p:spPr>
        <p:txBody>
          <a:bodyPr/>
          <a:lstStyle/>
          <a:p>
            <a:pPr>
              <a:spcBef>
                <a:spcPts val="300"/>
              </a:spcBef>
            </a:pPr>
            <a:r>
              <a:rPr lang="en-US" dirty="0"/>
              <a:t>In 2014, OU submitted a Campus CI Engineer proposal:</a:t>
            </a:r>
          </a:p>
          <a:p>
            <a:pPr lvl="1">
              <a:spcBef>
                <a:spcPts val="300"/>
              </a:spcBef>
            </a:pPr>
            <a:r>
              <a:rPr lang="en-US" dirty="0"/>
              <a:t>“A Model for Advanced Cyberinfrastructure Research and Education Facilitators”</a:t>
            </a:r>
          </a:p>
          <a:p>
            <a:pPr lvl="1">
              <a:spcBef>
                <a:spcPts val="300"/>
              </a:spcBef>
            </a:pPr>
            <a:r>
              <a:rPr lang="en-US" dirty="0"/>
              <a:t>$400K</a:t>
            </a:r>
          </a:p>
          <a:p>
            <a:pPr lvl="1">
              <a:spcBef>
                <a:spcPts val="300"/>
              </a:spcBef>
            </a:pPr>
            <a:r>
              <a:rPr lang="en-US" dirty="0"/>
              <a:t>Highlights the relationship between OU and the ACI-REF project.</a:t>
            </a:r>
          </a:p>
          <a:p>
            <a:pPr>
              <a:spcBef>
                <a:spcPts val="300"/>
              </a:spcBef>
            </a:pPr>
            <a:r>
              <a:rPr lang="en-US" dirty="0"/>
              <a:t>We put Clemson’s Phase 1 PI on our External Advisory Committee.</a:t>
            </a:r>
          </a:p>
          <a:p>
            <a:pPr>
              <a:spcBef>
                <a:spcPts val="300"/>
              </a:spcBef>
            </a:pPr>
            <a:r>
              <a:rPr lang="en-US" dirty="0"/>
              <a:t>OU was the only institution that was all of:</a:t>
            </a:r>
          </a:p>
          <a:p>
            <a:pPr lvl="1">
              <a:spcBef>
                <a:spcPts val="300"/>
              </a:spcBef>
            </a:pPr>
            <a:r>
              <a:rPr lang="en-US" dirty="0"/>
              <a:t>ACI-REF Phase 2 (so already involved)</a:t>
            </a:r>
          </a:p>
          <a:p>
            <a:pPr lvl="1">
              <a:spcBef>
                <a:spcPts val="300"/>
              </a:spcBef>
            </a:pPr>
            <a:r>
              <a:rPr lang="en-US" dirty="0" err="1"/>
              <a:t>EPSCoR</a:t>
            </a:r>
            <a:r>
              <a:rPr lang="en-US" dirty="0"/>
              <a:t> (and was to have co-lead the ACI-REF </a:t>
            </a:r>
            <a:r>
              <a:rPr lang="en-US" dirty="0" err="1"/>
              <a:t>EPSCoR</a:t>
            </a:r>
            <a:r>
              <a:rPr lang="en-US" dirty="0"/>
              <a:t> thrust)</a:t>
            </a:r>
          </a:p>
          <a:p>
            <a:pPr lvl="1">
              <a:spcBef>
                <a:spcPts val="300"/>
              </a:spcBef>
            </a:pPr>
            <a:r>
              <a:rPr lang="en-US" dirty="0"/>
              <a:t>CC-NIE awardee (so need a Campus CI Engineer already)</a:t>
            </a:r>
          </a:p>
        </p:txBody>
      </p:sp>
      <p:sp>
        <p:nvSpPr>
          <p:cNvPr id="4" name="Footer Placeholder 3"/>
          <p:cNvSpPr>
            <a:spLocks noGrp="1"/>
          </p:cNvSpPr>
          <p:nvPr>
            <p:ph type="ftr" sz="quarter" idx="10"/>
          </p:nvPr>
        </p:nvSpPr>
        <p:spPr/>
        <p:txBody>
          <a:bodyPr/>
          <a:lstStyle/>
          <a:p>
            <a:pPr>
              <a:defRPr/>
            </a:pPr>
            <a:r>
              <a:rPr lang="en-US" dirty="0"/>
              <a:t>Virtual Residency Intro/</a:t>
            </a:r>
            <a:r>
              <a:rPr lang="en-US" dirty="0" err="1"/>
              <a:t>Intmd</a:t>
            </a:r>
            <a:r>
              <a:rPr lang="en-US" dirty="0"/>
              <a:t> Overview</a:t>
            </a:r>
          </a:p>
          <a:p>
            <a:pPr>
              <a:defRPr/>
            </a:pPr>
            <a:r>
              <a:rPr lang="en-US" dirty="0"/>
              <a:t>Virtual Residency Workshop 2019, Sun June 2 2019</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19</a:t>
            </a:fld>
            <a:endParaRPr lang="en-US"/>
          </a:p>
        </p:txBody>
      </p:sp>
    </p:spTree>
    <p:extLst>
      <p:ext uri="{BB962C8B-B14F-4D97-AF65-F5344CB8AC3E}">
        <p14:creationId xmlns:p14="http://schemas.microsoft.com/office/powerpoint/2010/main" val="1491770358"/>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Workshop Webpage &amp; E-mail</a:t>
            </a:r>
          </a:p>
        </p:txBody>
      </p:sp>
      <p:sp>
        <p:nvSpPr>
          <p:cNvPr id="3" name="Content Placeholder 2"/>
          <p:cNvSpPr>
            <a:spLocks noGrp="1"/>
          </p:cNvSpPr>
          <p:nvPr>
            <p:ph idx="1"/>
          </p:nvPr>
        </p:nvSpPr>
        <p:spPr/>
        <p:txBody>
          <a:bodyPr/>
          <a:lstStyle/>
          <a:p>
            <a:r>
              <a:rPr lang="en-US" dirty="0"/>
              <a:t>Workshop webpage:</a:t>
            </a:r>
          </a:p>
          <a:p>
            <a:pPr marL="0" indent="0">
              <a:buNone/>
            </a:pPr>
            <a:r>
              <a:rPr lang="en-US" dirty="0">
                <a:hlinkClick r:id="rId3"/>
              </a:rPr>
              <a:t>http://www.oscer.ou.edu/virtualresidency2019/</a:t>
            </a:r>
            <a:endParaRPr lang="en-US" dirty="0"/>
          </a:p>
          <a:p>
            <a:pPr marL="0" indent="0">
              <a:buNone/>
            </a:pPr>
            <a:r>
              <a:rPr lang="en-US" dirty="0"/>
              <a:t>All materials will be posted here, including slides (if any) and links to streaming video of the sessions.</a:t>
            </a:r>
          </a:p>
          <a:p>
            <a:r>
              <a:rPr lang="en-US" dirty="0"/>
              <a:t>Workshop e-mail address:</a:t>
            </a:r>
          </a:p>
          <a:p>
            <a:pPr marL="0" indent="0">
              <a:buNone/>
            </a:pPr>
            <a:r>
              <a:rPr lang="en-US" dirty="0">
                <a:hlinkClick r:id="rId4"/>
              </a:rPr>
              <a:t>virtualresidency2019@gmail.com</a:t>
            </a:r>
            <a:endParaRPr lang="en-US" dirty="0"/>
          </a:p>
          <a:p>
            <a:pPr marL="0" indent="0">
              <a:buNone/>
            </a:pPr>
            <a:r>
              <a:rPr lang="en-US" dirty="0"/>
              <a:t>If you have questions, sending them to this e-mail address means that they’ll get auto-forwarded to Henry and Debi.</a:t>
            </a:r>
          </a:p>
        </p:txBody>
      </p:sp>
      <p:sp>
        <p:nvSpPr>
          <p:cNvPr id="4" name="Footer Placeholder 3"/>
          <p:cNvSpPr>
            <a:spLocks noGrp="1"/>
          </p:cNvSpPr>
          <p:nvPr>
            <p:ph type="ftr" sz="quarter" idx="10"/>
          </p:nvPr>
        </p:nvSpPr>
        <p:spPr/>
        <p:txBody>
          <a:bodyPr/>
          <a:lstStyle/>
          <a:p>
            <a:pPr>
              <a:defRPr/>
            </a:pPr>
            <a:r>
              <a:rPr lang="en-US" dirty="0"/>
              <a:t>Virtual Residency Intro/</a:t>
            </a:r>
            <a:r>
              <a:rPr lang="en-US" dirty="0" err="1"/>
              <a:t>Intmd</a:t>
            </a:r>
            <a:r>
              <a:rPr lang="en-US" dirty="0"/>
              <a:t> Overview</a:t>
            </a:r>
          </a:p>
          <a:p>
            <a:pPr>
              <a:defRPr/>
            </a:pPr>
            <a:r>
              <a:rPr lang="en-US" dirty="0"/>
              <a:t>Virtual Residency Workshop 2019, Sun June 2 2019</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2</a:t>
            </a:fld>
            <a:endParaRPr lang="en-US"/>
          </a:p>
        </p:txBody>
      </p:sp>
    </p:spTree>
    <p:extLst>
      <p:ext uri="{BB962C8B-B14F-4D97-AF65-F5344CB8AC3E}">
        <p14:creationId xmlns:p14="http://schemas.microsoft.com/office/powerpoint/2010/main" val="3728486760"/>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lstStyle/>
          <a:p>
            <a:pPr lvl="0"/>
            <a:r>
              <a:rPr lang="en-US" sz="1800" u="sng" dirty="0"/>
              <a:t>Data-Intensive Research Facilitation</a:t>
            </a:r>
            <a:r>
              <a:rPr lang="en-US" sz="1800" dirty="0"/>
              <a:t>: Via Software Defined Networking (SDN) across OFFN, facilitate end-to-end management, by researchers, of high bandwidth/high performance data flows through a distributed hierarchy of open standards tools, providing researchers with a new layer of transparency into network transport at OU, among </a:t>
            </a:r>
            <a:r>
              <a:rPr lang="en-US" sz="1800" dirty="0" err="1"/>
              <a:t>OneOCII</a:t>
            </a:r>
            <a:r>
              <a:rPr lang="en-US" sz="1800" dirty="0"/>
              <a:t> institutions, and with ACI-REF members.</a:t>
            </a:r>
          </a:p>
          <a:p>
            <a:pPr lvl="0"/>
            <a:r>
              <a:rPr lang="en-US" sz="1800" u="sng" dirty="0"/>
              <a:t>Oklahoma ACI-REF project</a:t>
            </a:r>
            <a:r>
              <a:rPr lang="en-US" sz="1800" dirty="0"/>
              <a:t>: Lead and facilitate adoption of the ACI-REF approach across Oklahoma, leveraging extant and emerging capabilities within </a:t>
            </a:r>
            <a:r>
              <a:rPr lang="en-US" sz="1800" dirty="0" err="1"/>
              <a:t>OneOCII</a:t>
            </a:r>
            <a:r>
              <a:rPr lang="en-US" sz="1800" dirty="0"/>
              <a:t>.</a:t>
            </a:r>
          </a:p>
          <a:p>
            <a:pPr lvl="0"/>
            <a:r>
              <a:rPr lang="en-US" sz="1800" b="1" u="sng" dirty="0"/>
              <a:t>National training regime</a:t>
            </a:r>
            <a:r>
              <a:rPr lang="en-US" sz="1800" b="1" dirty="0"/>
              <a:t>: Provide a “virtual residency” program for Campus CI Engineers and other ACI-REFs, open to not only CC*IIE awardees and ACI-REF members but any institution that needs.</a:t>
            </a:r>
          </a:p>
          <a:p>
            <a:pPr lvl="0"/>
            <a:r>
              <a:rPr lang="en-US" sz="1800" u="sng" dirty="0"/>
              <a:t>Research Experiences for Undergraduates (REU) Sites/Supplements</a:t>
            </a:r>
            <a:r>
              <a:rPr lang="en-US" sz="1800" dirty="0"/>
              <a:t>: Foster undergraduate research at OU via a culture of integrating REU sites and supplements into Science, Technology, Engineering &amp; Mathematics (STEM) research, including by all research themes on this proposed CC*IIE project.</a:t>
            </a:r>
          </a:p>
        </p:txBody>
      </p:sp>
      <p:sp>
        <p:nvSpPr>
          <p:cNvPr id="4" name="Footer Placeholder 3"/>
          <p:cNvSpPr>
            <a:spLocks noGrp="1"/>
          </p:cNvSpPr>
          <p:nvPr>
            <p:ph type="ftr" sz="quarter" idx="10"/>
          </p:nvPr>
        </p:nvSpPr>
        <p:spPr/>
        <p:txBody>
          <a:bodyPr/>
          <a:lstStyle/>
          <a:p>
            <a:pPr>
              <a:defRPr/>
            </a:pPr>
            <a:r>
              <a:rPr lang="en-US" dirty="0"/>
              <a:t>Virtual Residency Intro/</a:t>
            </a:r>
            <a:r>
              <a:rPr lang="en-US" dirty="0" err="1"/>
              <a:t>Intmd</a:t>
            </a:r>
            <a:r>
              <a:rPr lang="en-US" dirty="0"/>
              <a:t> Overview</a:t>
            </a:r>
          </a:p>
          <a:p>
            <a:pPr>
              <a:defRPr/>
            </a:pPr>
            <a:r>
              <a:rPr lang="en-US" dirty="0"/>
              <a:t>Virtual Residency Workshop 2019, Sun June 2 2019</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20</a:t>
            </a:fld>
            <a:endParaRPr lang="en-US"/>
          </a:p>
        </p:txBody>
      </p:sp>
    </p:spTree>
    <p:extLst>
      <p:ext uri="{BB962C8B-B14F-4D97-AF65-F5344CB8AC3E}">
        <p14:creationId xmlns:p14="http://schemas.microsoft.com/office/powerpoint/2010/main" val="156742795"/>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Success!</a:t>
            </a:r>
          </a:p>
        </p:txBody>
      </p:sp>
      <p:sp>
        <p:nvSpPr>
          <p:cNvPr id="3" name="Content Placeholder 2"/>
          <p:cNvSpPr>
            <a:spLocks noGrp="1"/>
          </p:cNvSpPr>
          <p:nvPr>
            <p:ph idx="1"/>
          </p:nvPr>
        </p:nvSpPr>
        <p:spPr>
          <a:xfrm>
            <a:off x="609600" y="1262416"/>
            <a:ext cx="7924800" cy="4648200"/>
          </a:xfrm>
        </p:spPr>
        <p:txBody>
          <a:bodyPr/>
          <a:lstStyle/>
          <a:p>
            <a:pPr marL="0" indent="0">
              <a:buNone/>
            </a:pPr>
            <a:r>
              <a:rPr lang="en-US" dirty="0"/>
              <a:t>Reviewer comments</a:t>
            </a:r>
          </a:p>
          <a:p>
            <a:r>
              <a:rPr lang="en-US" dirty="0"/>
              <a:t>“This energetic, detailed and ambitious proposal from the University of Oklahoma deserves the highest priority for support. … There are no major weaknesses in the proposal and many strengths. …”</a:t>
            </a:r>
          </a:p>
          <a:p>
            <a:r>
              <a:rPr lang="en-US" dirty="0"/>
              <a:t>“The broader impacts are nicely defined in terms of … the idea of a residency program …. A </a:t>
            </a:r>
            <a:r>
              <a:rPr lang="en-US" b="1" u="sng" dirty="0"/>
              <a:t>residency program </a:t>
            </a:r>
            <a:r>
              <a:rPr lang="en-US" dirty="0"/>
              <a:t>and enhancement of undergraduate research are strong enhancements to the proposal. …”</a:t>
            </a:r>
          </a:p>
          <a:p>
            <a:r>
              <a:rPr lang="en-US" dirty="0"/>
              <a:t>“This is one of the better proposals regarding … additional outreach via the budgeted </a:t>
            </a:r>
            <a:r>
              <a:rPr lang="en-US" b="1" u="sng" dirty="0"/>
              <a:t>virtual residency program</a:t>
            </a:r>
            <a:r>
              <a:rPr lang="en-US" dirty="0"/>
              <a:t>. …”</a:t>
            </a:r>
          </a:p>
          <a:p>
            <a:pPr marL="0" indent="0">
              <a:buNone/>
            </a:pPr>
            <a:r>
              <a:rPr lang="en-US" dirty="0"/>
              <a:t>[Emphasis added.]</a:t>
            </a:r>
          </a:p>
        </p:txBody>
      </p:sp>
      <p:sp>
        <p:nvSpPr>
          <p:cNvPr id="4" name="Footer Placeholder 3"/>
          <p:cNvSpPr>
            <a:spLocks noGrp="1"/>
          </p:cNvSpPr>
          <p:nvPr>
            <p:ph type="ftr" sz="quarter" idx="10"/>
          </p:nvPr>
        </p:nvSpPr>
        <p:spPr/>
        <p:txBody>
          <a:bodyPr/>
          <a:lstStyle/>
          <a:p>
            <a:pPr>
              <a:defRPr/>
            </a:pPr>
            <a:r>
              <a:rPr lang="en-US" dirty="0"/>
              <a:t>Virtual Residency Intro/</a:t>
            </a:r>
            <a:r>
              <a:rPr lang="en-US" dirty="0" err="1"/>
              <a:t>Intmd</a:t>
            </a:r>
            <a:r>
              <a:rPr lang="en-US" dirty="0"/>
              <a:t> Overview</a:t>
            </a:r>
          </a:p>
          <a:p>
            <a:pPr>
              <a:defRPr/>
            </a:pPr>
            <a:r>
              <a:rPr lang="en-US" dirty="0"/>
              <a:t>Virtual Residency Workshop 2019, Sun June 2 2019</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21</a:t>
            </a:fld>
            <a:endParaRPr lang="en-US"/>
          </a:p>
        </p:txBody>
      </p:sp>
    </p:spTree>
    <p:extLst>
      <p:ext uri="{BB962C8B-B14F-4D97-AF65-F5344CB8AC3E}">
        <p14:creationId xmlns:p14="http://schemas.microsoft.com/office/powerpoint/2010/main" val="2586997971"/>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Even More Success!</a:t>
            </a:r>
          </a:p>
        </p:txBody>
      </p:sp>
      <p:sp>
        <p:nvSpPr>
          <p:cNvPr id="3" name="Content Placeholder 2"/>
          <p:cNvSpPr>
            <a:spLocks noGrp="1"/>
          </p:cNvSpPr>
          <p:nvPr>
            <p:ph idx="1"/>
          </p:nvPr>
        </p:nvSpPr>
        <p:spPr>
          <a:xfrm>
            <a:off x="228600" y="1317008"/>
            <a:ext cx="8763000" cy="4648200"/>
          </a:xfrm>
        </p:spPr>
        <p:txBody>
          <a:bodyPr/>
          <a:lstStyle/>
          <a:p>
            <a:pPr marL="0" indent="0">
              <a:spcBef>
                <a:spcPts val="0"/>
              </a:spcBef>
              <a:buNone/>
            </a:pPr>
            <a:r>
              <a:rPr lang="en-US" dirty="0"/>
              <a:t>From a review from the Clemson-led Research Coordination Network grant that created the Campus Research Computing Consortium (</a:t>
            </a:r>
            <a:r>
              <a:rPr lang="en-US" dirty="0" err="1"/>
              <a:t>CaRCC</a:t>
            </a:r>
            <a:r>
              <a:rPr lang="en-US" dirty="0"/>
              <a:t>), regarding broader impacts:</a:t>
            </a:r>
          </a:p>
          <a:p>
            <a:pPr>
              <a:spcBef>
                <a:spcPts val="0"/>
              </a:spcBef>
            </a:pPr>
            <a:r>
              <a:rPr lang="en-US" dirty="0"/>
              <a:t>“The </a:t>
            </a:r>
            <a:r>
              <a:rPr lang="en-US" b="1" u="sng" dirty="0"/>
              <a:t>ACI-REF virtual residency</a:t>
            </a:r>
            <a:r>
              <a:rPr lang="en-US" dirty="0"/>
              <a:t> held at OU Supercomputing Center may be … notable … (the web site’s description of the workshop looked outstanding) – assuming it was available to         a broader community and not just the [Phase 1] awardees.”</a:t>
            </a:r>
          </a:p>
          <a:p>
            <a:pPr lvl="1">
              <a:spcBef>
                <a:spcPts val="0"/>
              </a:spcBef>
            </a:pPr>
            <a:r>
              <a:rPr lang="en-US" sz="1800" dirty="0"/>
              <a:t>2015:   49 of   50 participants (98%), from   37 of   38 institutions (97%),                     were “not just the [Phase 1] awardees.”</a:t>
            </a:r>
          </a:p>
          <a:p>
            <a:pPr lvl="1">
              <a:spcBef>
                <a:spcPts val="0"/>
              </a:spcBef>
            </a:pPr>
            <a:r>
              <a:rPr lang="en-US" sz="1800" dirty="0"/>
              <a:t>2016:   90 of   99 participants (91%), from   60 of   66 institutions (91%),                     were  “not just the [Phase 1] awardees.”</a:t>
            </a:r>
          </a:p>
          <a:p>
            <a:pPr lvl="1">
              <a:spcBef>
                <a:spcPts val="0"/>
              </a:spcBef>
            </a:pPr>
            <a:r>
              <a:rPr lang="en-US" sz="1800" dirty="0"/>
              <a:t>2017: 186 of 196 participants (95%), from 128 of 134 institutions (96%),              were “not just the [Phase 1] awardees.”</a:t>
            </a:r>
          </a:p>
          <a:p>
            <a:pPr lvl="1">
              <a:spcBef>
                <a:spcPts val="0"/>
              </a:spcBef>
            </a:pPr>
            <a:r>
              <a:rPr lang="en-US" sz="1800" dirty="0"/>
              <a:t>2018: 210 of 216 participants (97%), from 144 of 147 institutions (98%),             were “not just the [Phase 1] awardees.”</a:t>
            </a:r>
          </a:p>
        </p:txBody>
      </p:sp>
      <p:sp>
        <p:nvSpPr>
          <p:cNvPr id="4" name="Footer Placeholder 3"/>
          <p:cNvSpPr>
            <a:spLocks noGrp="1"/>
          </p:cNvSpPr>
          <p:nvPr>
            <p:ph type="ftr" sz="quarter" idx="10"/>
          </p:nvPr>
        </p:nvSpPr>
        <p:spPr/>
        <p:txBody>
          <a:bodyPr/>
          <a:lstStyle/>
          <a:p>
            <a:pPr>
              <a:defRPr/>
            </a:pPr>
            <a:r>
              <a:rPr lang="en-US" dirty="0"/>
              <a:t>Virtual Residency Intro/</a:t>
            </a:r>
            <a:r>
              <a:rPr lang="en-US" dirty="0" err="1"/>
              <a:t>Intmd</a:t>
            </a:r>
            <a:r>
              <a:rPr lang="en-US" dirty="0"/>
              <a:t> Overview</a:t>
            </a:r>
          </a:p>
          <a:p>
            <a:pPr>
              <a:defRPr/>
            </a:pPr>
            <a:r>
              <a:rPr lang="en-US" dirty="0"/>
              <a:t>Virtual Residency Workshop 2019, Sun June 2 2019</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22</a:t>
            </a:fld>
            <a:endParaRPr lang="en-US"/>
          </a:p>
        </p:txBody>
      </p:sp>
    </p:spTree>
    <p:extLst>
      <p:ext uri="{BB962C8B-B14F-4D97-AF65-F5344CB8AC3E}">
        <p14:creationId xmlns:p14="http://schemas.microsoft.com/office/powerpoint/2010/main" val="2611118212"/>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156619"/>
            <a:ext cx="7772400" cy="2491581"/>
          </a:xfrm>
        </p:spPr>
        <p:txBody>
          <a:bodyPr>
            <a:normAutofit/>
          </a:bodyPr>
          <a:lstStyle/>
          <a:p>
            <a:pPr algn="ctr"/>
            <a:r>
              <a:rPr lang="en-US" sz="5000" dirty="0">
                <a:solidFill>
                  <a:schemeClr val="tx1"/>
                </a:solidFill>
                <a:latin typeface="Arial Black" panose="020B0A04020102020204" pitchFamily="34" charset="0"/>
              </a:rPr>
              <a:t>Virtual Residency</a:t>
            </a:r>
          </a:p>
          <a:p>
            <a:pPr algn="ctr"/>
            <a:endParaRPr lang="en-US" sz="5000" dirty="0">
              <a:solidFill>
                <a:schemeClr val="tx1"/>
              </a:solidFill>
              <a:latin typeface="Arial Black" panose="020B0A04020102020204" pitchFamily="34" charset="0"/>
            </a:endParaRPr>
          </a:p>
        </p:txBody>
      </p:sp>
    </p:spTree>
    <p:extLst>
      <p:ext uri="{BB962C8B-B14F-4D97-AF65-F5344CB8AC3E}">
        <p14:creationId xmlns:p14="http://schemas.microsoft.com/office/powerpoint/2010/main" val="4164438612"/>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Virtual Residency: What?</a:t>
            </a:r>
          </a:p>
        </p:txBody>
      </p:sp>
      <p:sp>
        <p:nvSpPr>
          <p:cNvPr id="3" name="Content Placeholder 2"/>
          <p:cNvSpPr>
            <a:spLocks noGrp="1"/>
          </p:cNvSpPr>
          <p:nvPr>
            <p:ph idx="1"/>
          </p:nvPr>
        </p:nvSpPr>
        <p:spPr/>
        <p:txBody>
          <a:bodyPr/>
          <a:lstStyle/>
          <a:p>
            <a:r>
              <a:rPr lang="en-US" dirty="0"/>
              <a:t>We teach pre-service and in-service                          Research Computing Facilitators                                      how to do (or do better)                                             Research Computing Facilitation.</a:t>
            </a:r>
          </a:p>
          <a:p>
            <a:r>
              <a:rPr lang="en-US" dirty="0"/>
              <a:t>But then we have a hidden secret agenda ….</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24</a:t>
            </a:fld>
            <a:endParaRPr lang="en-US"/>
          </a:p>
        </p:txBody>
      </p:sp>
      <p:sp>
        <p:nvSpPr>
          <p:cNvPr id="7" name="Footer Placeholder 3"/>
          <p:cNvSpPr>
            <a:spLocks noGrp="1"/>
          </p:cNvSpPr>
          <p:nvPr>
            <p:ph type="ftr" sz="quarter" idx="10"/>
          </p:nvPr>
        </p:nvSpPr>
        <p:spPr>
          <a:xfrm>
            <a:off x="2633663" y="6172200"/>
            <a:ext cx="3995737" cy="457200"/>
          </a:xfrm>
        </p:spPr>
        <p:txBody>
          <a:bodyPr/>
          <a:lstStyle/>
          <a:p>
            <a:pPr>
              <a:defRPr/>
            </a:pPr>
            <a:r>
              <a:rPr lang="en-US" dirty="0"/>
              <a:t>Virtual Residency Intro/</a:t>
            </a:r>
            <a:r>
              <a:rPr lang="en-US" dirty="0" err="1"/>
              <a:t>Intmd</a:t>
            </a:r>
            <a:r>
              <a:rPr lang="en-US" dirty="0"/>
              <a:t> Overview</a:t>
            </a:r>
          </a:p>
          <a:p>
            <a:pPr>
              <a:defRPr/>
            </a:pPr>
            <a:r>
              <a:rPr lang="en-US" dirty="0"/>
              <a:t>Virtual Residency Workshop 2019, Sun June 2 2019</a:t>
            </a:r>
          </a:p>
        </p:txBody>
      </p:sp>
    </p:spTree>
    <p:extLst>
      <p:ext uri="{BB962C8B-B14F-4D97-AF65-F5344CB8AC3E}">
        <p14:creationId xmlns:p14="http://schemas.microsoft.com/office/powerpoint/2010/main" val="3033420175"/>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Virtual Residency: How?</a:t>
            </a:r>
          </a:p>
        </p:txBody>
      </p:sp>
      <p:sp>
        <p:nvSpPr>
          <p:cNvPr id="3" name="Content Placeholder 2"/>
          <p:cNvSpPr>
            <a:spLocks noGrp="1"/>
          </p:cNvSpPr>
          <p:nvPr>
            <p:ph idx="1"/>
          </p:nvPr>
        </p:nvSpPr>
        <p:spPr>
          <a:xfrm>
            <a:off x="304800" y="1270000"/>
            <a:ext cx="8382000" cy="4648200"/>
          </a:xfrm>
        </p:spPr>
        <p:txBody>
          <a:bodyPr/>
          <a:lstStyle/>
          <a:p>
            <a:r>
              <a:rPr lang="en-US" dirty="0"/>
              <a:t>Annual weeklong summer workshop (since 2015-19)</a:t>
            </a:r>
          </a:p>
          <a:p>
            <a:pPr lvl="1"/>
            <a:r>
              <a:rPr lang="en-US" dirty="0"/>
              <a:t>U California System has run its own targeted workshop based on our introductory workshop, in April 2017 and April 2018.</a:t>
            </a:r>
          </a:p>
          <a:p>
            <a:r>
              <a:rPr lang="en-US" dirty="0"/>
              <a:t>Biweekly conference calls</a:t>
            </a:r>
          </a:p>
          <a:p>
            <a:r>
              <a:rPr lang="en-US" dirty="0"/>
              <a:t>Annual meeting at the SC supercomputing conference</a:t>
            </a:r>
          </a:p>
          <a:p>
            <a:r>
              <a:rPr lang="en-US" dirty="0"/>
              <a:t>2017-18, 2018-19: Grant Proposal Writing Apprenticeship (NSF </a:t>
            </a:r>
            <a:r>
              <a:rPr lang="en-US" dirty="0" err="1"/>
              <a:t>CyberTraining</a:t>
            </a:r>
            <a:r>
              <a:rPr lang="en-US" dirty="0"/>
              <a:t> proposal pending)</a:t>
            </a:r>
          </a:p>
          <a:p>
            <a:r>
              <a:rPr lang="en-US" dirty="0"/>
              <a:t>2018-19: Paper Writing Apprenticeship                       (PEARC’19 paper accepted)</a:t>
            </a:r>
          </a:p>
          <a:p>
            <a:pPr marL="0" indent="0">
              <a:buNone/>
            </a:pPr>
            <a:r>
              <a:rPr lang="en-US" dirty="0"/>
              <a:t>Before the Virtual Residency,                                                        </a:t>
            </a:r>
            <a:r>
              <a:rPr lang="en-US" b="1" u="sng" dirty="0"/>
              <a:t>no one had ever been dumb enough to try to teach this stuff.</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25</a:t>
            </a:fld>
            <a:endParaRPr lang="en-US"/>
          </a:p>
        </p:txBody>
      </p:sp>
      <p:sp>
        <p:nvSpPr>
          <p:cNvPr id="7" name="Footer Placeholder 3"/>
          <p:cNvSpPr>
            <a:spLocks noGrp="1"/>
          </p:cNvSpPr>
          <p:nvPr>
            <p:ph type="ftr" sz="quarter" idx="10"/>
          </p:nvPr>
        </p:nvSpPr>
        <p:spPr>
          <a:xfrm>
            <a:off x="2633663" y="6172200"/>
            <a:ext cx="3995737" cy="457200"/>
          </a:xfrm>
        </p:spPr>
        <p:txBody>
          <a:bodyPr/>
          <a:lstStyle/>
          <a:p>
            <a:pPr>
              <a:defRPr/>
            </a:pPr>
            <a:r>
              <a:rPr lang="en-US" dirty="0"/>
              <a:t>Virtual Residency Intro/</a:t>
            </a:r>
            <a:r>
              <a:rPr lang="en-US" dirty="0" err="1"/>
              <a:t>Intmd</a:t>
            </a:r>
            <a:r>
              <a:rPr lang="en-US" dirty="0"/>
              <a:t> Overview</a:t>
            </a:r>
          </a:p>
          <a:p>
            <a:pPr>
              <a:defRPr/>
            </a:pPr>
            <a:r>
              <a:rPr lang="en-US" dirty="0"/>
              <a:t>Virtual Residency Workshop 2019, Sun June 2 2019</a:t>
            </a:r>
          </a:p>
        </p:txBody>
      </p:sp>
    </p:spTree>
    <p:extLst>
      <p:ext uri="{BB962C8B-B14F-4D97-AF65-F5344CB8AC3E}">
        <p14:creationId xmlns:p14="http://schemas.microsoft.com/office/powerpoint/2010/main" val="3836809265"/>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Virtual Residency: Why?</a:t>
            </a:r>
          </a:p>
        </p:txBody>
      </p:sp>
      <p:sp>
        <p:nvSpPr>
          <p:cNvPr id="3" name="Content Placeholder 2"/>
          <p:cNvSpPr>
            <a:spLocks noGrp="1"/>
          </p:cNvSpPr>
          <p:nvPr>
            <p:ph idx="1"/>
          </p:nvPr>
        </p:nvSpPr>
        <p:spPr>
          <a:xfrm>
            <a:off x="609600" y="1235120"/>
            <a:ext cx="7924800" cy="4648200"/>
          </a:xfrm>
        </p:spPr>
        <p:txBody>
          <a:bodyPr/>
          <a:lstStyle/>
          <a:p>
            <a:r>
              <a:rPr lang="en-US" dirty="0"/>
              <a:t>CI Facilitators have strong experience within their discipline (often non-CS).</a:t>
            </a:r>
          </a:p>
          <a:p>
            <a:r>
              <a:rPr lang="en-US" dirty="0"/>
              <a:t>Most CI Facilitators and CI Engineers haven’t been faculty.</a:t>
            </a:r>
          </a:p>
          <a:p>
            <a:r>
              <a:rPr lang="en-US" dirty="0"/>
              <a:t>Sometimes little or no research experience (especially for  IT staff who have an enterprise IT background).</a:t>
            </a:r>
          </a:p>
          <a:p>
            <a:r>
              <a:rPr lang="en-US" dirty="0"/>
              <a:t>Even if strong research background, typically little or        no experience with research outside their own discipline.</a:t>
            </a:r>
          </a:p>
          <a:p>
            <a:r>
              <a:rPr lang="en-US" dirty="0"/>
              <a:t>When we started the Virtual Residency in 2015, there were no local, regional or national programs to teach people   how to be a Research Computing Facilitator.</a:t>
            </a:r>
          </a:p>
          <a:p>
            <a:r>
              <a:rPr lang="en-US" dirty="0"/>
              <a:t>In the olden days, you could take your time learning how to do this – but not anymore ….</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26</a:t>
            </a:fld>
            <a:endParaRPr lang="en-US"/>
          </a:p>
        </p:txBody>
      </p:sp>
      <p:sp>
        <p:nvSpPr>
          <p:cNvPr id="7" name="Footer Placeholder 3"/>
          <p:cNvSpPr>
            <a:spLocks noGrp="1"/>
          </p:cNvSpPr>
          <p:nvPr>
            <p:ph type="ftr" sz="quarter" idx="10"/>
          </p:nvPr>
        </p:nvSpPr>
        <p:spPr>
          <a:xfrm>
            <a:off x="2633663" y="6172200"/>
            <a:ext cx="3995737" cy="457200"/>
          </a:xfrm>
        </p:spPr>
        <p:txBody>
          <a:bodyPr/>
          <a:lstStyle/>
          <a:p>
            <a:pPr>
              <a:defRPr/>
            </a:pPr>
            <a:r>
              <a:rPr lang="en-US" dirty="0"/>
              <a:t>Virtual Residency Intro/</a:t>
            </a:r>
            <a:r>
              <a:rPr lang="en-US" dirty="0" err="1"/>
              <a:t>Intmd</a:t>
            </a:r>
            <a:r>
              <a:rPr lang="en-US" dirty="0"/>
              <a:t> Overview</a:t>
            </a:r>
          </a:p>
          <a:p>
            <a:pPr>
              <a:defRPr/>
            </a:pPr>
            <a:r>
              <a:rPr lang="en-US" dirty="0"/>
              <a:t>Virtual Residency Workshop 2019, Sun June 2 2019</a:t>
            </a:r>
          </a:p>
        </p:txBody>
      </p:sp>
    </p:spTree>
    <p:extLst>
      <p:ext uri="{BB962C8B-B14F-4D97-AF65-F5344CB8AC3E}">
        <p14:creationId xmlns:p14="http://schemas.microsoft.com/office/powerpoint/2010/main" val="4046427970"/>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900" dirty="0"/>
              <a:t>Virtual </a:t>
            </a:r>
            <a:r>
              <a:rPr lang="en-US" dirty="0"/>
              <a:t>Residency</a:t>
            </a:r>
            <a:r>
              <a:rPr lang="en-US" sz="3900" dirty="0"/>
              <a:t>: Who?</a:t>
            </a:r>
          </a:p>
        </p:txBody>
      </p:sp>
      <p:sp>
        <p:nvSpPr>
          <p:cNvPr id="3" name="Content Placeholder 2"/>
          <p:cNvSpPr>
            <a:spLocks noGrp="1"/>
          </p:cNvSpPr>
          <p:nvPr>
            <p:ph idx="1"/>
          </p:nvPr>
        </p:nvSpPr>
        <p:spPr>
          <a:xfrm>
            <a:off x="239483" y="1182304"/>
            <a:ext cx="8478838" cy="4648200"/>
          </a:xfrm>
        </p:spPr>
        <p:txBody>
          <a:bodyPr/>
          <a:lstStyle/>
          <a:p>
            <a:pPr marL="0" indent="0">
              <a:spcBef>
                <a:spcPts val="300"/>
              </a:spcBef>
              <a:buNone/>
            </a:pPr>
            <a:r>
              <a:rPr lang="en-US" sz="2300" dirty="0"/>
              <a:t>2015-present: </a:t>
            </a:r>
            <a:r>
              <a:rPr lang="en-US" sz="2300" b="1" u="sng" dirty="0"/>
              <a:t>If</a:t>
            </a:r>
            <a:r>
              <a:rPr lang="en-US" sz="2300" dirty="0"/>
              <a:t> everyone who registered for the June 2019 workshop participates, we’ll have served ~650 people from 300+ institutions in  all 50 US states and 3 US territories, plus 7 other countries, including:</a:t>
            </a:r>
          </a:p>
          <a:p>
            <a:pPr>
              <a:spcBef>
                <a:spcPts val="0"/>
              </a:spcBef>
            </a:pPr>
            <a:r>
              <a:rPr lang="en-US" dirty="0"/>
              <a:t>  47 institutions (16%) Minority Serving Institutions;</a:t>
            </a:r>
          </a:p>
          <a:p>
            <a:pPr>
              <a:spcBef>
                <a:spcPts val="0"/>
              </a:spcBef>
            </a:pPr>
            <a:r>
              <a:rPr lang="en-US" dirty="0"/>
              <a:t>  55 institutions (24%) non-PhD-granting institutions;</a:t>
            </a:r>
          </a:p>
          <a:p>
            <a:pPr>
              <a:spcBef>
                <a:spcPts val="0"/>
              </a:spcBef>
            </a:pPr>
            <a:r>
              <a:rPr lang="en-US" dirty="0"/>
              <a:t>  91 institutions (30%) in 24 of 25 (96%) EPSCoR jurisdictions;</a:t>
            </a:r>
          </a:p>
          <a:p>
            <a:pPr>
              <a:spcBef>
                <a:spcPts val="0"/>
              </a:spcBef>
            </a:pPr>
            <a:r>
              <a:rPr lang="en-US" dirty="0"/>
              <a:t>172 institutions (65%) Campus Champion institutions          (66% of Campus Champion institutions).</a:t>
            </a:r>
          </a:p>
          <a:p>
            <a:pPr marL="0" indent="0">
              <a:buNone/>
            </a:pPr>
            <a:r>
              <a:rPr lang="en-US" dirty="0"/>
              <a:t>This is for </a:t>
            </a:r>
            <a:r>
              <a:rPr lang="en-US" b="1" u="sng" dirty="0"/>
              <a:t>ALL</a:t>
            </a:r>
            <a:r>
              <a:rPr lang="en-US" dirty="0"/>
              <a:t> Virtual Residency activities, including:</a:t>
            </a:r>
          </a:p>
          <a:p>
            <a:r>
              <a:rPr lang="en-US" dirty="0"/>
              <a:t>workshops (including mini-workshops by/for U California);</a:t>
            </a:r>
          </a:p>
          <a:p>
            <a:r>
              <a:rPr lang="en-US" dirty="0"/>
              <a:t>conference calls;</a:t>
            </a:r>
          </a:p>
          <a:p>
            <a:r>
              <a:rPr lang="en-US" dirty="0"/>
              <a:t>the Grant Proposal Writing Apprenticeship;</a:t>
            </a:r>
          </a:p>
          <a:p>
            <a:r>
              <a:rPr lang="en-US" dirty="0"/>
              <a:t>the Paper Writing Apprenticeship.</a:t>
            </a:r>
          </a:p>
        </p:txBody>
      </p:sp>
      <p:sp>
        <p:nvSpPr>
          <p:cNvPr id="5" name="Slide Number Placeholder 4"/>
          <p:cNvSpPr>
            <a:spLocks noGrp="1"/>
          </p:cNvSpPr>
          <p:nvPr>
            <p:ph type="sldNum" sz="quarter" idx="11"/>
          </p:nvPr>
        </p:nvSpPr>
        <p:spPr>
          <a:xfrm>
            <a:off x="7162800" y="6096000"/>
            <a:ext cx="1295400" cy="457200"/>
          </a:xfrm>
        </p:spPr>
        <p:txBody>
          <a:bodyPr/>
          <a:lstStyle/>
          <a:p>
            <a:pPr>
              <a:defRPr/>
            </a:pPr>
            <a:fld id="{DAFF6522-D39A-4EFB-9FD2-0F43165FD2EE}" type="slidenum">
              <a:rPr lang="en-US" smtClean="0"/>
              <a:pPr>
                <a:defRPr/>
              </a:pPr>
              <a:t>27</a:t>
            </a:fld>
            <a:endParaRPr lang="en-US"/>
          </a:p>
        </p:txBody>
      </p:sp>
      <p:sp>
        <p:nvSpPr>
          <p:cNvPr id="7" name="Rectangle 2"/>
          <p:cNvSpPr>
            <a:spLocks noChangeArrowheads="1"/>
          </p:cNvSpPr>
          <p:nvPr/>
        </p:nvSpPr>
        <p:spPr bwMode="auto">
          <a:xfrm>
            <a:off x="0" y="-184666"/>
            <a:ext cx="9144000"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 name="Footer Placeholder 3"/>
          <p:cNvSpPr>
            <a:spLocks noGrp="1"/>
          </p:cNvSpPr>
          <p:nvPr>
            <p:ph type="ftr" sz="quarter" idx="10"/>
          </p:nvPr>
        </p:nvSpPr>
        <p:spPr>
          <a:xfrm>
            <a:off x="2633663" y="6172200"/>
            <a:ext cx="3995737" cy="457200"/>
          </a:xfrm>
        </p:spPr>
        <p:txBody>
          <a:bodyPr/>
          <a:lstStyle/>
          <a:p>
            <a:pPr>
              <a:defRPr/>
            </a:pPr>
            <a:r>
              <a:rPr lang="en-US" dirty="0"/>
              <a:t>Virtual Residency Intro/</a:t>
            </a:r>
            <a:r>
              <a:rPr lang="en-US" dirty="0" err="1"/>
              <a:t>Intmd</a:t>
            </a:r>
            <a:r>
              <a:rPr lang="en-US" dirty="0"/>
              <a:t> Overview</a:t>
            </a:r>
          </a:p>
          <a:p>
            <a:pPr>
              <a:defRPr/>
            </a:pPr>
            <a:r>
              <a:rPr lang="en-US" dirty="0"/>
              <a:t>Virtual Residency Workshop 2019, Sun June 2 2019</a:t>
            </a:r>
          </a:p>
        </p:txBody>
      </p:sp>
    </p:spTree>
    <p:extLst>
      <p:ext uri="{BB962C8B-B14F-4D97-AF65-F5344CB8AC3E}">
        <p14:creationId xmlns:p14="http://schemas.microsoft.com/office/powerpoint/2010/main" val="874788226"/>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is Helping Researchers Hard?</a:t>
            </a:r>
          </a:p>
        </p:txBody>
      </p:sp>
      <p:sp>
        <p:nvSpPr>
          <p:cNvPr id="3" name="Content Placeholder 2"/>
          <p:cNvSpPr>
            <a:spLocks noGrp="1"/>
          </p:cNvSpPr>
          <p:nvPr>
            <p:ph idx="1"/>
          </p:nvPr>
        </p:nvSpPr>
        <p:spPr/>
        <p:txBody>
          <a:bodyPr/>
          <a:lstStyle/>
          <a:p>
            <a:r>
              <a:rPr lang="en-US" b="1" u="sng" dirty="0"/>
              <a:t>Ubiquity</a:t>
            </a:r>
            <a:r>
              <a:rPr lang="en-US" dirty="0"/>
              <a:t>: Within any discipline, a greater proportion of researchers do computing-intensive and/or data-intensive research.</a:t>
            </a:r>
          </a:p>
          <a:p>
            <a:r>
              <a:rPr lang="en-US" b="1" u="sng" dirty="0"/>
              <a:t>Applicability</a:t>
            </a:r>
            <a:r>
              <a:rPr lang="en-US" dirty="0"/>
              <a:t>: More disciplines do computing-intensive and/or data-intensive research.</a:t>
            </a:r>
            <a:endParaRPr lang="en-US" b="1" u="sng" dirty="0"/>
          </a:p>
          <a:p>
            <a:r>
              <a:rPr lang="en-US" b="1" u="sng" dirty="0"/>
              <a:t>System Complexity</a:t>
            </a:r>
            <a:r>
              <a:rPr lang="en-US" dirty="0"/>
              <a:t>: The storage hierarchy is             getting deeper (flash, non-volatile RAM </a:t>
            </a:r>
            <a:r>
              <a:rPr lang="en-US" dirty="0" err="1"/>
              <a:t>etc</a:t>
            </a:r>
            <a:r>
              <a:rPr lang="en-US" dirty="0"/>
              <a:t>), and parallelism is getting more hybrid (GPUs </a:t>
            </a:r>
            <a:r>
              <a:rPr lang="en-US" dirty="0" err="1"/>
              <a:t>etc</a:t>
            </a:r>
            <a:r>
              <a:rPr lang="en-US" dirty="0"/>
              <a:t>).</a:t>
            </a:r>
          </a:p>
          <a:p>
            <a:r>
              <a:rPr lang="en-US" b="1" u="sng" dirty="0"/>
              <a:t>Conceptual Distance</a:t>
            </a:r>
            <a:r>
              <a:rPr lang="en-US" dirty="0"/>
              <a:t>: The mental gap from handheld computing to command line/Linux/batch/remote/shared.</a:t>
            </a:r>
          </a:p>
          <a:p>
            <a:pPr marL="0" indent="0">
              <a:buNone/>
            </a:pPr>
            <a:r>
              <a:rPr lang="en-US" dirty="0"/>
              <a:t>But we still only have one hour before they lose interest!</a:t>
            </a:r>
          </a:p>
        </p:txBody>
      </p:sp>
      <p:sp>
        <p:nvSpPr>
          <p:cNvPr id="4" name="Slide Number Placeholder 3"/>
          <p:cNvSpPr>
            <a:spLocks noGrp="1"/>
          </p:cNvSpPr>
          <p:nvPr>
            <p:ph type="sldNum" sz="quarter" idx="11"/>
          </p:nvPr>
        </p:nvSpPr>
        <p:spPr/>
        <p:txBody>
          <a:bodyPr/>
          <a:lstStyle/>
          <a:p>
            <a:pPr>
              <a:defRPr/>
            </a:pPr>
            <a:fld id="{DAFF6522-D39A-4EFB-9FD2-0F43165FD2EE}" type="slidenum">
              <a:rPr lang="en-US" smtClean="0"/>
              <a:pPr>
                <a:defRPr/>
              </a:pPr>
              <a:t>28</a:t>
            </a:fld>
            <a:endParaRPr lang="en-US"/>
          </a:p>
        </p:txBody>
      </p:sp>
      <p:sp>
        <p:nvSpPr>
          <p:cNvPr id="6" name="Footer Placeholder 3"/>
          <p:cNvSpPr>
            <a:spLocks noGrp="1"/>
          </p:cNvSpPr>
          <p:nvPr>
            <p:ph type="ftr" sz="quarter" idx="10"/>
          </p:nvPr>
        </p:nvSpPr>
        <p:spPr>
          <a:xfrm>
            <a:off x="2633663" y="6172200"/>
            <a:ext cx="3995737" cy="457200"/>
          </a:xfrm>
        </p:spPr>
        <p:txBody>
          <a:bodyPr/>
          <a:lstStyle/>
          <a:p>
            <a:pPr>
              <a:defRPr/>
            </a:pPr>
            <a:r>
              <a:rPr lang="en-US" dirty="0"/>
              <a:t>Virtual Residency Intro/</a:t>
            </a:r>
            <a:r>
              <a:rPr lang="en-US" dirty="0" err="1"/>
              <a:t>Intmd</a:t>
            </a:r>
            <a:r>
              <a:rPr lang="en-US" dirty="0"/>
              <a:t> Overview</a:t>
            </a:r>
          </a:p>
          <a:p>
            <a:pPr>
              <a:defRPr/>
            </a:pPr>
            <a:r>
              <a:rPr lang="en-US" dirty="0"/>
              <a:t>Virtual Residency Workshop 2019, Sun June 2 2019</a:t>
            </a:r>
          </a:p>
        </p:txBody>
      </p:sp>
    </p:spTree>
    <p:extLst>
      <p:ext uri="{BB962C8B-B14F-4D97-AF65-F5344CB8AC3E}">
        <p14:creationId xmlns:p14="http://schemas.microsoft.com/office/powerpoint/2010/main" val="309805175"/>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700" dirty="0"/>
              <a:t>More Institutions Have On-Premise CI</a:t>
            </a:r>
          </a:p>
        </p:txBody>
      </p:sp>
      <p:sp>
        <p:nvSpPr>
          <p:cNvPr id="3" name="Content Placeholder 2"/>
          <p:cNvSpPr>
            <a:spLocks noGrp="1"/>
          </p:cNvSpPr>
          <p:nvPr>
            <p:ph idx="1"/>
          </p:nvPr>
        </p:nvSpPr>
        <p:spPr/>
        <p:txBody>
          <a:bodyPr/>
          <a:lstStyle/>
          <a:p>
            <a:pPr marL="0" indent="0">
              <a:buNone/>
            </a:pPr>
            <a:r>
              <a:rPr lang="en-US" dirty="0"/>
              <a:t>The fraction of national universities that have                              </a:t>
            </a:r>
            <a:r>
              <a:rPr lang="en-US" dirty="0" err="1"/>
              <a:t>on-premise</a:t>
            </a:r>
            <a:r>
              <a:rPr lang="en-US" dirty="0"/>
              <a:t> research computing resources                             (US News rankings):</a:t>
            </a:r>
          </a:p>
          <a:p>
            <a:r>
              <a:rPr lang="en-US" dirty="0"/>
              <a:t>49 of the top 50 institutions;</a:t>
            </a:r>
          </a:p>
          <a:p>
            <a:r>
              <a:rPr lang="en-US" dirty="0"/>
              <a:t>96 of the top 100;</a:t>
            </a:r>
          </a:p>
          <a:p>
            <a:r>
              <a:rPr lang="en-US" dirty="0"/>
              <a:t>136 of the top 150 (91%);</a:t>
            </a:r>
          </a:p>
          <a:p>
            <a:r>
              <a:rPr lang="en-US" dirty="0"/>
              <a:t>168 of the top 200 (84%).</a:t>
            </a:r>
          </a:p>
        </p:txBody>
      </p:sp>
      <p:sp>
        <p:nvSpPr>
          <p:cNvPr id="4" name="Slide Number Placeholder 3"/>
          <p:cNvSpPr>
            <a:spLocks noGrp="1"/>
          </p:cNvSpPr>
          <p:nvPr>
            <p:ph type="sldNum" sz="quarter" idx="11"/>
          </p:nvPr>
        </p:nvSpPr>
        <p:spPr/>
        <p:txBody>
          <a:bodyPr/>
          <a:lstStyle/>
          <a:p>
            <a:pPr>
              <a:defRPr/>
            </a:pPr>
            <a:fld id="{DAFF6522-D39A-4EFB-9FD2-0F43165FD2EE}" type="slidenum">
              <a:rPr lang="en-US" smtClean="0"/>
              <a:pPr>
                <a:defRPr/>
              </a:pPr>
              <a:t>29</a:t>
            </a:fld>
            <a:endParaRPr lang="en-US"/>
          </a:p>
        </p:txBody>
      </p:sp>
      <p:sp>
        <p:nvSpPr>
          <p:cNvPr id="6" name="Footer Placeholder 3"/>
          <p:cNvSpPr>
            <a:spLocks noGrp="1"/>
          </p:cNvSpPr>
          <p:nvPr>
            <p:ph type="ftr" sz="quarter" idx="10"/>
          </p:nvPr>
        </p:nvSpPr>
        <p:spPr>
          <a:xfrm>
            <a:off x="2633663" y="6172200"/>
            <a:ext cx="3995737" cy="457200"/>
          </a:xfrm>
        </p:spPr>
        <p:txBody>
          <a:bodyPr/>
          <a:lstStyle/>
          <a:p>
            <a:pPr>
              <a:defRPr/>
            </a:pPr>
            <a:r>
              <a:rPr lang="en-US" dirty="0"/>
              <a:t>Virtual Residency Intro/</a:t>
            </a:r>
            <a:r>
              <a:rPr lang="en-US" dirty="0" err="1"/>
              <a:t>Intmd</a:t>
            </a:r>
            <a:r>
              <a:rPr lang="en-US" dirty="0"/>
              <a:t> Overview</a:t>
            </a:r>
          </a:p>
          <a:p>
            <a:pPr>
              <a:defRPr/>
            </a:pPr>
            <a:r>
              <a:rPr lang="en-US" dirty="0"/>
              <a:t>Virtual Residency Workshop 2019, Sun June 2 2019</a:t>
            </a:r>
          </a:p>
        </p:txBody>
      </p:sp>
    </p:spTree>
    <p:extLst>
      <p:ext uri="{BB962C8B-B14F-4D97-AF65-F5344CB8AC3E}">
        <p14:creationId xmlns:p14="http://schemas.microsoft.com/office/powerpoint/2010/main" val="249484070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Zoom Videoconferencing</a:t>
            </a:r>
          </a:p>
        </p:txBody>
      </p:sp>
      <p:sp>
        <p:nvSpPr>
          <p:cNvPr id="3" name="Content Placeholder 2"/>
          <p:cNvSpPr>
            <a:spLocks noGrp="1"/>
          </p:cNvSpPr>
          <p:nvPr>
            <p:ph idx="1"/>
          </p:nvPr>
        </p:nvSpPr>
        <p:spPr>
          <a:xfrm>
            <a:off x="609600" y="1194311"/>
            <a:ext cx="8174038" cy="4648200"/>
          </a:xfrm>
        </p:spPr>
        <p:txBody>
          <a:bodyPr/>
          <a:lstStyle/>
          <a:p>
            <a:r>
              <a:rPr lang="en-US" dirty="0"/>
              <a:t>Zoom is compatible with Windows, </a:t>
            </a:r>
            <a:r>
              <a:rPr lang="en-US" dirty="0" err="1"/>
              <a:t>MacOS</a:t>
            </a:r>
            <a:r>
              <a:rPr lang="en-US" dirty="0"/>
              <a:t>, Linux,           iOS and Android.</a:t>
            </a:r>
          </a:p>
          <a:p>
            <a:r>
              <a:rPr lang="en-US" dirty="0"/>
              <a:t>If you can’t do that, you can use your phone for audio-only (but </a:t>
            </a:r>
            <a:r>
              <a:rPr lang="en-US" dirty="0" err="1"/>
              <a:t>video+audio</a:t>
            </a:r>
            <a:r>
              <a:rPr lang="en-US" dirty="0"/>
              <a:t> is better).</a:t>
            </a:r>
          </a:p>
          <a:p>
            <a:r>
              <a:rPr lang="en-US" dirty="0"/>
              <a:t>Slides will be posted on the workshop webpage,                   but we can’t guarantee that they’ll always be posted        before they’re used.</a:t>
            </a:r>
          </a:p>
          <a:p>
            <a:r>
              <a:rPr lang="en-US" dirty="0"/>
              <a:t>We hope to be able to post streaming video of all sessions after each session, but we don’t know how long the lag will be (probably hours, hopefully by the next day).</a:t>
            </a:r>
          </a:p>
          <a:p>
            <a:r>
              <a:rPr lang="en-US" dirty="0"/>
              <a:t>Please </a:t>
            </a:r>
            <a:r>
              <a:rPr lang="en-US" b="1" u="sng" dirty="0"/>
              <a:t>MUTE YOURSELF</a:t>
            </a:r>
            <a:r>
              <a:rPr lang="en-US" dirty="0"/>
              <a:t> except when you're talking.</a:t>
            </a:r>
          </a:p>
          <a:p>
            <a:pPr marL="0" indent="0">
              <a:buNone/>
            </a:pPr>
            <a:r>
              <a:rPr lang="en-US" sz="1800" dirty="0">
                <a:hlinkClick r:id="rId3"/>
              </a:rPr>
              <a:t>http://www.oscer.ou.edu/virtualresidency2019/</a:t>
            </a:r>
            <a:r>
              <a:rPr lang="en-US" sz="1800" dirty="0"/>
              <a:t>         </a:t>
            </a:r>
            <a:r>
              <a:rPr lang="en-US" sz="1800" dirty="0">
                <a:hlinkClick r:id="rId4"/>
              </a:rPr>
              <a:t>virtualresidency2019@gmail.com</a:t>
            </a:r>
            <a:endParaRPr lang="en-US" sz="1800" dirty="0"/>
          </a:p>
          <a:p>
            <a:endParaRPr lang="en-US" dirty="0"/>
          </a:p>
        </p:txBody>
      </p:sp>
      <p:sp>
        <p:nvSpPr>
          <p:cNvPr id="4" name="Footer Placeholder 3"/>
          <p:cNvSpPr>
            <a:spLocks noGrp="1"/>
          </p:cNvSpPr>
          <p:nvPr>
            <p:ph type="ftr" sz="quarter" idx="10"/>
          </p:nvPr>
        </p:nvSpPr>
        <p:spPr/>
        <p:txBody>
          <a:bodyPr/>
          <a:lstStyle/>
          <a:p>
            <a:pPr>
              <a:defRPr/>
            </a:pPr>
            <a:r>
              <a:rPr lang="en-US" dirty="0"/>
              <a:t>Virtual Residency Intro/</a:t>
            </a:r>
            <a:r>
              <a:rPr lang="en-US" dirty="0" err="1"/>
              <a:t>Intmd</a:t>
            </a:r>
            <a:r>
              <a:rPr lang="en-US" dirty="0"/>
              <a:t> Overview</a:t>
            </a:r>
          </a:p>
          <a:p>
            <a:pPr>
              <a:defRPr/>
            </a:pPr>
            <a:r>
              <a:rPr lang="en-US" dirty="0"/>
              <a:t>Virtual Residency Workshop 2019, Sun June 2 2019</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3</a:t>
            </a:fld>
            <a:endParaRPr lang="en-US"/>
          </a:p>
        </p:txBody>
      </p:sp>
    </p:spTree>
    <p:extLst>
      <p:ext uri="{BB962C8B-B14F-4D97-AF65-F5344CB8AC3E}">
        <p14:creationId xmlns:p14="http://schemas.microsoft.com/office/powerpoint/2010/main" val="1157980825"/>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450" dirty="0"/>
              <a:t>More Institutions Have Virtual Residents</a:t>
            </a:r>
          </a:p>
        </p:txBody>
      </p:sp>
      <p:sp>
        <p:nvSpPr>
          <p:cNvPr id="3" name="Content Placeholder 2"/>
          <p:cNvSpPr>
            <a:spLocks noGrp="1"/>
          </p:cNvSpPr>
          <p:nvPr>
            <p:ph idx="1"/>
          </p:nvPr>
        </p:nvSpPr>
        <p:spPr/>
        <p:txBody>
          <a:bodyPr/>
          <a:lstStyle/>
          <a:p>
            <a:pPr marL="0" indent="0">
              <a:buNone/>
            </a:pPr>
            <a:r>
              <a:rPr lang="en-US" dirty="0"/>
              <a:t>The fraction of national universities that have participated in, or are registered to participate in, the Virtual Residency       (US News rankings):</a:t>
            </a:r>
          </a:p>
          <a:p>
            <a:r>
              <a:rPr lang="en-US" dirty="0"/>
              <a:t>9 of the top 10 institutions (90%);</a:t>
            </a:r>
          </a:p>
          <a:p>
            <a:r>
              <a:rPr lang="en-US" dirty="0"/>
              <a:t>19 of the top 25 (76%);</a:t>
            </a:r>
          </a:p>
          <a:p>
            <a:r>
              <a:rPr lang="en-US" dirty="0"/>
              <a:t>40 of the top 50 (80%);</a:t>
            </a:r>
          </a:p>
          <a:p>
            <a:r>
              <a:rPr lang="en-US" dirty="0"/>
              <a:t>56 of the top 75 (75%);</a:t>
            </a:r>
          </a:p>
          <a:p>
            <a:r>
              <a:rPr lang="en-US" dirty="0"/>
              <a:t>74 of the top 100 (74%);</a:t>
            </a:r>
          </a:p>
          <a:p>
            <a:r>
              <a:rPr lang="en-US" dirty="0"/>
              <a:t>109 of the top 150 (73%);</a:t>
            </a:r>
          </a:p>
          <a:p>
            <a:r>
              <a:rPr lang="en-US" dirty="0"/>
              <a:t>127 of the top 200 (64%);</a:t>
            </a:r>
          </a:p>
          <a:p>
            <a:r>
              <a:rPr lang="en-US" dirty="0"/>
              <a:t>163 of the top 300 (54%).</a:t>
            </a:r>
          </a:p>
          <a:p>
            <a:endParaRPr lang="en-US" dirty="0"/>
          </a:p>
        </p:txBody>
      </p:sp>
      <p:sp>
        <p:nvSpPr>
          <p:cNvPr id="4" name="Footer Placeholder 3"/>
          <p:cNvSpPr>
            <a:spLocks noGrp="1"/>
          </p:cNvSpPr>
          <p:nvPr>
            <p:ph type="ftr" sz="quarter" idx="10"/>
          </p:nvPr>
        </p:nvSpPr>
        <p:spPr/>
        <p:txBody>
          <a:bodyPr/>
          <a:lstStyle/>
          <a:p>
            <a:pPr>
              <a:defRPr/>
            </a:pPr>
            <a:r>
              <a:rPr lang="en-US" dirty="0"/>
              <a:t>Virtual Residency Intro/</a:t>
            </a:r>
            <a:r>
              <a:rPr lang="en-US" dirty="0" err="1"/>
              <a:t>Intmd</a:t>
            </a:r>
            <a:r>
              <a:rPr lang="en-US" dirty="0"/>
              <a:t> Overview</a:t>
            </a:r>
          </a:p>
          <a:p>
            <a:pPr>
              <a:defRPr/>
            </a:pPr>
            <a:r>
              <a:rPr lang="en-US" dirty="0"/>
              <a:t>Virtual Residency Workshop 2019, Sun June 2 2019</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30</a:t>
            </a:fld>
            <a:endParaRPr lang="en-US"/>
          </a:p>
        </p:txBody>
      </p:sp>
    </p:spTree>
    <p:extLst>
      <p:ext uri="{BB962C8B-B14F-4D97-AF65-F5344CB8AC3E}">
        <p14:creationId xmlns:p14="http://schemas.microsoft.com/office/powerpoint/2010/main" val="207960038"/>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CI Professional Ecosystem</a:t>
            </a:r>
          </a:p>
        </p:txBody>
      </p:sp>
      <p:sp>
        <p:nvSpPr>
          <p:cNvPr id="3" name="Content Placeholder 2"/>
          <p:cNvSpPr>
            <a:spLocks noGrp="1"/>
          </p:cNvSpPr>
          <p:nvPr>
            <p:ph idx="1"/>
          </p:nvPr>
        </p:nvSpPr>
        <p:spPr/>
        <p:txBody>
          <a:bodyPr/>
          <a:lstStyle/>
          <a:p>
            <a:r>
              <a:rPr lang="en-US" sz="2000" dirty="0"/>
              <a:t>Coalition for Academic Scientific Computation</a:t>
            </a:r>
          </a:p>
          <a:p>
            <a:r>
              <a:rPr lang="en-US" sz="2000" dirty="0"/>
              <a:t>Campus Research Computing Consortium (</a:t>
            </a:r>
            <a:r>
              <a:rPr lang="en-US" sz="2000" dirty="0" err="1"/>
              <a:t>CaRCC</a:t>
            </a:r>
            <a:r>
              <a:rPr lang="en-US" sz="2000" dirty="0"/>
              <a:t>)</a:t>
            </a:r>
          </a:p>
          <a:p>
            <a:r>
              <a:rPr lang="en-US" sz="2000" b="1" u="sng" dirty="0"/>
              <a:t>Campus Champions</a:t>
            </a:r>
          </a:p>
          <a:p>
            <a:r>
              <a:rPr lang="en-US" sz="2000" dirty="0" err="1"/>
              <a:t>CyberAmbassadors</a:t>
            </a:r>
            <a:endParaRPr lang="en-US" sz="2000" dirty="0"/>
          </a:p>
          <a:p>
            <a:r>
              <a:rPr lang="en-US" sz="2000" dirty="0"/>
              <a:t>Linux Clusters Institute</a:t>
            </a:r>
          </a:p>
          <a:p>
            <a:r>
              <a:rPr lang="en-US" sz="2000" dirty="0"/>
              <a:t>SIGHPC Education Chapter</a:t>
            </a:r>
          </a:p>
          <a:p>
            <a:r>
              <a:rPr lang="en-US" sz="2000" dirty="0"/>
              <a:t>Software &amp; Data Carpentry</a:t>
            </a:r>
          </a:p>
          <a:p>
            <a:r>
              <a:rPr lang="en-US" sz="2000" dirty="0"/>
              <a:t>Science Gateways Community Institute</a:t>
            </a:r>
          </a:p>
          <a:p>
            <a:r>
              <a:rPr lang="en-US" sz="2000" dirty="0"/>
              <a:t>UK Research Software Engineer Association</a:t>
            </a:r>
          </a:p>
          <a:p>
            <a:r>
              <a:rPr lang="en-US" sz="2000" dirty="0"/>
              <a:t>Working Toward Sustainable Software for Science Practice and Experience</a:t>
            </a:r>
          </a:p>
          <a:p>
            <a:r>
              <a:rPr lang="en-US" sz="2000" dirty="0"/>
              <a:t>US Research Software Sustainability Institute</a:t>
            </a:r>
          </a:p>
        </p:txBody>
      </p:sp>
      <p:sp>
        <p:nvSpPr>
          <p:cNvPr id="4" name="Slide Number Placeholder 3"/>
          <p:cNvSpPr>
            <a:spLocks noGrp="1"/>
          </p:cNvSpPr>
          <p:nvPr>
            <p:ph type="sldNum" sz="quarter" idx="11"/>
          </p:nvPr>
        </p:nvSpPr>
        <p:spPr/>
        <p:txBody>
          <a:bodyPr/>
          <a:lstStyle/>
          <a:p>
            <a:pPr>
              <a:defRPr/>
            </a:pPr>
            <a:fld id="{DAFF6522-D39A-4EFB-9FD2-0F43165FD2EE}" type="slidenum">
              <a:rPr lang="en-US" smtClean="0"/>
              <a:pPr>
                <a:defRPr/>
              </a:pPr>
              <a:t>31</a:t>
            </a:fld>
            <a:endParaRPr lang="en-US"/>
          </a:p>
        </p:txBody>
      </p:sp>
      <p:sp>
        <p:nvSpPr>
          <p:cNvPr id="6" name="Footer Placeholder 3"/>
          <p:cNvSpPr>
            <a:spLocks noGrp="1"/>
          </p:cNvSpPr>
          <p:nvPr>
            <p:ph type="ftr" sz="quarter" idx="10"/>
          </p:nvPr>
        </p:nvSpPr>
        <p:spPr>
          <a:xfrm>
            <a:off x="2633663" y="6172200"/>
            <a:ext cx="3995737" cy="457200"/>
          </a:xfrm>
        </p:spPr>
        <p:txBody>
          <a:bodyPr/>
          <a:lstStyle/>
          <a:p>
            <a:pPr>
              <a:defRPr/>
            </a:pPr>
            <a:r>
              <a:rPr lang="en-US" dirty="0"/>
              <a:t>Virtual Residency Intro/</a:t>
            </a:r>
            <a:r>
              <a:rPr lang="en-US" dirty="0" err="1"/>
              <a:t>Intmd</a:t>
            </a:r>
            <a:r>
              <a:rPr lang="en-US" dirty="0"/>
              <a:t> Overview</a:t>
            </a:r>
          </a:p>
          <a:p>
            <a:pPr>
              <a:defRPr/>
            </a:pPr>
            <a:r>
              <a:rPr lang="en-US" dirty="0"/>
              <a:t>Virtual Residency Workshop 2019, Sun June 2 2019</a:t>
            </a:r>
          </a:p>
        </p:txBody>
      </p:sp>
      <p:sp>
        <p:nvSpPr>
          <p:cNvPr id="7" name="TextBox 6"/>
          <p:cNvSpPr txBox="1"/>
          <p:nvPr/>
        </p:nvSpPr>
        <p:spPr>
          <a:xfrm>
            <a:off x="3733800" y="2498680"/>
            <a:ext cx="5049838" cy="1277273"/>
          </a:xfrm>
          <a:prstGeom prst="rect">
            <a:avLst/>
          </a:prstGeom>
          <a:noFill/>
        </p:spPr>
        <p:txBody>
          <a:bodyPr wrap="square" rtlCol="0">
            <a:spAutoFit/>
          </a:bodyPr>
          <a:lstStyle/>
          <a:p>
            <a:r>
              <a:rPr lang="en-US" sz="5300" dirty="0">
                <a:latin typeface="Arial Black" panose="020B0A04020102020204" pitchFamily="34" charset="0"/>
              </a:rPr>
              <a:t>JOIN THESE!</a:t>
            </a:r>
          </a:p>
          <a:p>
            <a:r>
              <a:rPr lang="en-US" sz="2400" dirty="0">
                <a:latin typeface="Arial Black" panose="020B0A04020102020204" pitchFamily="34" charset="0"/>
              </a:rPr>
              <a:t>Ask us for contact info!</a:t>
            </a:r>
          </a:p>
        </p:txBody>
      </p:sp>
    </p:spTree>
    <p:extLst>
      <p:ext uri="{BB962C8B-B14F-4D97-AF65-F5344CB8AC3E}">
        <p14:creationId xmlns:p14="http://schemas.microsoft.com/office/powerpoint/2010/main" val="3819341197"/>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Aren’t We Trying to Do?</a:t>
            </a:r>
          </a:p>
        </p:txBody>
      </p:sp>
      <p:sp>
        <p:nvSpPr>
          <p:cNvPr id="3" name="Content Placeholder 2"/>
          <p:cNvSpPr>
            <a:spLocks noGrp="1"/>
          </p:cNvSpPr>
          <p:nvPr>
            <p:ph idx="1"/>
          </p:nvPr>
        </p:nvSpPr>
        <p:spPr/>
        <p:txBody>
          <a:bodyPr/>
          <a:lstStyle/>
          <a:p>
            <a:r>
              <a:rPr lang="en-US" dirty="0"/>
              <a:t>We </a:t>
            </a:r>
            <a:r>
              <a:rPr lang="en-US" b="1" u="sng" dirty="0"/>
              <a:t>AREN’T</a:t>
            </a:r>
            <a:r>
              <a:rPr lang="en-US" dirty="0"/>
              <a:t> trying to cover a lot of </a:t>
            </a:r>
            <a:r>
              <a:rPr lang="en-US" strike="sngStrike" dirty="0"/>
              <a:t>technical content</a:t>
            </a:r>
            <a:r>
              <a:rPr lang="en-US" dirty="0"/>
              <a:t>.</a:t>
            </a:r>
          </a:p>
          <a:p>
            <a:pPr lvl="1"/>
            <a:r>
              <a:rPr lang="en-US" dirty="0"/>
              <a:t>People can learn that from other sources.</a:t>
            </a:r>
          </a:p>
          <a:p>
            <a:r>
              <a:rPr lang="en-US" dirty="0"/>
              <a:t>Instead, the goal is to teach the </a:t>
            </a:r>
            <a:r>
              <a:rPr lang="en-US" b="1" u="sng" dirty="0"/>
              <a:t>PROFESSION</a:t>
            </a:r>
            <a:r>
              <a:rPr lang="en-US" dirty="0"/>
              <a:t> of             CI facilitation.</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32</a:t>
            </a:fld>
            <a:endParaRPr lang="en-US"/>
          </a:p>
        </p:txBody>
      </p:sp>
      <p:sp>
        <p:nvSpPr>
          <p:cNvPr id="6" name="Footer Placeholder 3"/>
          <p:cNvSpPr>
            <a:spLocks noGrp="1"/>
          </p:cNvSpPr>
          <p:nvPr>
            <p:ph type="ftr" sz="quarter" idx="10"/>
          </p:nvPr>
        </p:nvSpPr>
        <p:spPr>
          <a:xfrm>
            <a:off x="2633663" y="6172200"/>
            <a:ext cx="3995737" cy="457200"/>
          </a:xfrm>
        </p:spPr>
        <p:txBody>
          <a:bodyPr/>
          <a:lstStyle/>
          <a:p>
            <a:pPr>
              <a:defRPr/>
            </a:pPr>
            <a:r>
              <a:rPr lang="en-US" dirty="0"/>
              <a:t>Virtual Residency Intro/</a:t>
            </a:r>
            <a:r>
              <a:rPr lang="en-US" dirty="0" err="1"/>
              <a:t>Intmd</a:t>
            </a:r>
            <a:r>
              <a:rPr lang="en-US" dirty="0"/>
              <a:t> Overview</a:t>
            </a:r>
          </a:p>
          <a:p>
            <a:pPr>
              <a:defRPr/>
            </a:pPr>
            <a:r>
              <a:rPr lang="en-US" dirty="0"/>
              <a:t>Virtual Residency Workshop 2019, Sun June 2 2019</a:t>
            </a:r>
          </a:p>
        </p:txBody>
      </p:sp>
    </p:spTree>
    <p:extLst>
      <p:ext uri="{BB962C8B-B14F-4D97-AF65-F5344CB8AC3E}">
        <p14:creationId xmlns:p14="http://schemas.microsoft.com/office/powerpoint/2010/main" val="3792985186"/>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What’s Our Hidden Agenda?</a:t>
            </a:r>
          </a:p>
        </p:txBody>
      </p:sp>
      <p:sp>
        <p:nvSpPr>
          <p:cNvPr id="3" name="Content Placeholder 2"/>
          <p:cNvSpPr>
            <a:spLocks noGrp="1"/>
          </p:cNvSpPr>
          <p:nvPr>
            <p:ph idx="1"/>
          </p:nvPr>
        </p:nvSpPr>
        <p:spPr/>
        <p:txBody>
          <a:bodyPr/>
          <a:lstStyle/>
          <a:p>
            <a:r>
              <a:rPr lang="en-US" dirty="0"/>
              <a:t>The real goal is to prepare for an upcoming transition to:</a:t>
            </a:r>
          </a:p>
          <a:p>
            <a:pPr lvl="1"/>
            <a:r>
              <a:rPr lang="en-US" dirty="0"/>
              <a:t>more need for this kind of skilled workforce, but</a:t>
            </a:r>
          </a:p>
          <a:p>
            <a:pPr lvl="1"/>
            <a:r>
              <a:rPr lang="en-US" dirty="0"/>
              <a:t>fewer people who know how to do it, with</a:t>
            </a:r>
          </a:p>
          <a:p>
            <a:pPr lvl="1"/>
            <a:r>
              <a:rPr lang="en-US" dirty="0"/>
              <a:t>no mechanism to prepare a sufficiently large cohort.</a:t>
            </a:r>
          </a:p>
          <a:p>
            <a:r>
              <a:rPr lang="en-US" dirty="0"/>
              <a:t>Some of the participants already knew how to do this.</a:t>
            </a:r>
          </a:p>
          <a:p>
            <a:pPr lvl="1"/>
            <a:r>
              <a:rPr lang="en-US" dirty="0"/>
              <a:t>But it took a very long time to learn on their own.</a:t>
            </a:r>
          </a:p>
          <a:p>
            <a:pPr lvl="1"/>
            <a:r>
              <a:rPr lang="en-US" dirty="0"/>
              <a:t>To keep up with demand, the community needs us to streamline the process so that new facilitators can become fully productive quickly.</a:t>
            </a:r>
          </a:p>
          <a:p>
            <a:r>
              <a:rPr lang="en-US" dirty="0"/>
              <a:t>These are the CI leaders of tomorrow.</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33</a:t>
            </a:fld>
            <a:endParaRPr lang="en-US"/>
          </a:p>
        </p:txBody>
      </p:sp>
      <p:sp>
        <p:nvSpPr>
          <p:cNvPr id="6" name="Footer Placeholder 3"/>
          <p:cNvSpPr>
            <a:spLocks noGrp="1"/>
          </p:cNvSpPr>
          <p:nvPr>
            <p:ph type="ftr" sz="quarter" idx="10"/>
          </p:nvPr>
        </p:nvSpPr>
        <p:spPr>
          <a:xfrm>
            <a:off x="2633663" y="6172200"/>
            <a:ext cx="3995737" cy="457200"/>
          </a:xfrm>
        </p:spPr>
        <p:txBody>
          <a:bodyPr/>
          <a:lstStyle/>
          <a:p>
            <a:pPr>
              <a:defRPr/>
            </a:pPr>
            <a:r>
              <a:rPr lang="en-US" dirty="0"/>
              <a:t>Virtual Residency Intro/</a:t>
            </a:r>
            <a:r>
              <a:rPr lang="en-US" dirty="0" err="1"/>
              <a:t>Intmd</a:t>
            </a:r>
            <a:r>
              <a:rPr lang="en-US" dirty="0"/>
              <a:t> Overview</a:t>
            </a:r>
          </a:p>
          <a:p>
            <a:pPr>
              <a:defRPr/>
            </a:pPr>
            <a:r>
              <a:rPr lang="en-US" dirty="0"/>
              <a:t>Virtual Residency Workshop 2019, Sun June 2 2019</a:t>
            </a:r>
          </a:p>
        </p:txBody>
      </p:sp>
    </p:spTree>
    <p:extLst>
      <p:ext uri="{BB962C8B-B14F-4D97-AF65-F5344CB8AC3E}">
        <p14:creationId xmlns:p14="http://schemas.microsoft.com/office/powerpoint/2010/main" val="1002027697"/>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t>2019 Intro/</a:t>
            </a:r>
            <a:r>
              <a:rPr lang="en-US" sz="3800" dirty="0" err="1"/>
              <a:t>Intmd</a:t>
            </a:r>
            <a:r>
              <a:rPr lang="en-US" sz="3800" dirty="0"/>
              <a:t> Workshop Agenda</a:t>
            </a:r>
          </a:p>
        </p:txBody>
      </p:sp>
      <p:sp>
        <p:nvSpPr>
          <p:cNvPr id="3" name="Content Placeholder 2"/>
          <p:cNvSpPr>
            <a:spLocks noGrp="1"/>
          </p:cNvSpPr>
          <p:nvPr>
            <p:ph sz="half" idx="1"/>
          </p:nvPr>
        </p:nvSpPr>
        <p:spPr>
          <a:xfrm>
            <a:off x="381000" y="1320084"/>
            <a:ext cx="4114800" cy="4648200"/>
          </a:xfrm>
        </p:spPr>
        <p:txBody>
          <a:bodyPr/>
          <a:lstStyle/>
          <a:p>
            <a:pPr marL="0" indent="0">
              <a:buNone/>
            </a:pPr>
            <a:r>
              <a:rPr lang="en-US" sz="2100" dirty="0"/>
              <a:t>Sun June 2 2019</a:t>
            </a:r>
          </a:p>
          <a:p>
            <a:r>
              <a:rPr lang="en-US" sz="2100" dirty="0"/>
              <a:t>Pizza party!</a:t>
            </a:r>
          </a:p>
          <a:p>
            <a:r>
              <a:rPr lang="en-US" sz="2100" dirty="0"/>
              <a:t>Workshop Overview</a:t>
            </a:r>
          </a:p>
          <a:p>
            <a:r>
              <a:rPr lang="en-US" sz="2100" dirty="0"/>
              <a:t>Introduction to Research Cyberinfrastructure Facilitation</a:t>
            </a:r>
          </a:p>
          <a:p>
            <a:r>
              <a:rPr lang="en-US" sz="2100" dirty="0"/>
              <a:t>DEMO: How to Give a CI Tour, and Why</a:t>
            </a:r>
          </a:p>
        </p:txBody>
      </p:sp>
      <p:sp>
        <p:nvSpPr>
          <p:cNvPr id="4" name="Content Placeholder 3"/>
          <p:cNvSpPr>
            <a:spLocks noGrp="1"/>
          </p:cNvSpPr>
          <p:nvPr>
            <p:ph sz="half" idx="2"/>
          </p:nvPr>
        </p:nvSpPr>
        <p:spPr>
          <a:xfrm>
            <a:off x="4648200" y="1320084"/>
            <a:ext cx="4135438" cy="4648200"/>
          </a:xfrm>
        </p:spPr>
        <p:txBody>
          <a:bodyPr/>
          <a:lstStyle/>
          <a:p>
            <a:pPr marL="0" indent="0">
              <a:buNone/>
            </a:pPr>
            <a:r>
              <a:rPr lang="en-US" sz="2100" dirty="0"/>
              <a:t>Mon June 3 2010</a:t>
            </a:r>
          </a:p>
          <a:p>
            <a:r>
              <a:rPr lang="en-US" sz="2100" dirty="0"/>
              <a:t>Effective Communication:    How to Talk to Researchers about Their Research</a:t>
            </a:r>
          </a:p>
          <a:p>
            <a:r>
              <a:rPr lang="en-US" sz="2100" dirty="0"/>
              <a:t>Faculty: Tenure, Promotion, Reward System</a:t>
            </a:r>
          </a:p>
          <a:p>
            <a:r>
              <a:rPr lang="en-US" sz="2100" dirty="0"/>
              <a:t>Cyberinfrastructure User Support</a:t>
            </a:r>
          </a:p>
          <a:p>
            <a:r>
              <a:rPr lang="en-US" sz="2100" dirty="0"/>
              <a:t>Research Networking Overview</a:t>
            </a:r>
          </a:p>
        </p:txBody>
      </p:sp>
      <p:sp>
        <p:nvSpPr>
          <p:cNvPr id="5" name="Slide Number Placeholder 4"/>
          <p:cNvSpPr>
            <a:spLocks noGrp="1"/>
          </p:cNvSpPr>
          <p:nvPr>
            <p:ph type="sldNum" sz="quarter" idx="11"/>
          </p:nvPr>
        </p:nvSpPr>
        <p:spPr/>
        <p:txBody>
          <a:bodyPr/>
          <a:lstStyle/>
          <a:p>
            <a:pPr>
              <a:defRPr/>
            </a:pPr>
            <a:fld id="{DA04F282-5D9D-4EB2-A4AC-1849A209E5C3}" type="slidenum">
              <a:rPr lang="en-US" smtClean="0"/>
              <a:pPr>
                <a:defRPr/>
              </a:pPr>
              <a:t>34</a:t>
            </a:fld>
            <a:endParaRPr lang="en-US"/>
          </a:p>
        </p:txBody>
      </p:sp>
      <p:sp>
        <p:nvSpPr>
          <p:cNvPr id="9" name="Footer Placeholder 3"/>
          <p:cNvSpPr>
            <a:spLocks noGrp="1"/>
          </p:cNvSpPr>
          <p:nvPr>
            <p:ph type="ftr" sz="quarter" idx="10"/>
          </p:nvPr>
        </p:nvSpPr>
        <p:spPr>
          <a:xfrm>
            <a:off x="2633663" y="6172200"/>
            <a:ext cx="3995737" cy="457200"/>
          </a:xfrm>
        </p:spPr>
        <p:txBody>
          <a:bodyPr/>
          <a:lstStyle/>
          <a:p>
            <a:pPr>
              <a:defRPr/>
            </a:pPr>
            <a:r>
              <a:rPr lang="en-US" dirty="0"/>
              <a:t>Virtual Residency Intro/</a:t>
            </a:r>
            <a:r>
              <a:rPr lang="en-US" dirty="0" err="1"/>
              <a:t>Intmd</a:t>
            </a:r>
            <a:r>
              <a:rPr lang="en-US" dirty="0"/>
              <a:t> Overview</a:t>
            </a:r>
          </a:p>
          <a:p>
            <a:pPr>
              <a:defRPr/>
            </a:pPr>
            <a:r>
              <a:rPr lang="en-US" dirty="0"/>
              <a:t>Virtual Residency Workshop 2019, Sun June 2 2019</a:t>
            </a:r>
          </a:p>
        </p:txBody>
      </p:sp>
    </p:spTree>
    <p:extLst>
      <p:ext uri="{BB962C8B-B14F-4D97-AF65-F5344CB8AC3E}">
        <p14:creationId xmlns:p14="http://schemas.microsoft.com/office/powerpoint/2010/main" val="1660065797"/>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t>2019 Intro/</a:t>
            </a:r>
            <a:r>
              <a:rPr lang="en-US" sz="3800" dirty="0" err="1"/>
              <a:t>Intmd</a:t>
            </a:r>
            <a:r>
              <a:rPr lang="en-US" sz="3800" dirty="0"/>
              <a:t> Workshop Agenda</a:t>
            </a:r>
          </a:p>
        </p:txBody>
      </p:sp>
      <p:sp>
        <p:nvSpPr>
          <p:cNvPr id="3" name="Content Placeholder 2"/>
          <p:cNvSpPr>
            <a:spLocks noGrp="1"/>
          </p:cNvSpPr>
          <p:nvPr>
            <p:ph sz="half" idx="1"/>
          </p:nvPr>
        </p:nvSpPr>
        <p:spPr>
          <a:xfrm>
            <a:off x="506156" y="1264664"/>
            <a:ext cx="3886200" cy="4648200"/>
          </a:xfrm>
        </p:spPr>
        <p:txBody>
          <a:bodyPr/>
          <a:lstStyle/>
          <a:p>
            <a:pPr marL="0" indent="0">
              <a:buNone/>
            </a:pPr>
            <a:r>
              <a:rPr lang="en-US" sz="2100" dirty="0"/>
              <a:t>Tue June 4 2019</a:t>
            </a:r>
          </a:p>
          <a:p>
            <a:r>
              <a:rPr lang="en-US" sz="2100" dirty="0"/>
              <a:t>The Structure of a Cluster Supercomputer</a:t>
            </a:r>
          </a:p>
          <a:p>
            <a:r>
              <a:rPr lang="en-US" sz="2100" dirty="0"/>
              <a:t>Introduction to the </a:t>
            </a:r>
            <a:r>
              <a:rPr lang="en-US" sz="2100" dirty="0" err="1"/>
              <a:t>CyberAmbassadors</a:t>
            </a:r>
            <a:r>
              <a:rPr lang="en-US" sz="2100" dirty="0"/>
              <a:t> Program</a:t>
            </a:r>
          </a:p>
          <a:p>
            <a:r>
              <a:rPr lang="en-US" sz="2100" dirty="0"/>
              <a:t>How to Do an Intake Interview</a:t>
            </a:r>
          </a:p>
          <a:p>
            <a:r>
              <a:rPr lang="en-US" sz="2100" dirty="0"/>
              <a:t>“Speed Dating” </a:t>
            </a:r>
            <a:r>
              <a:rPr lang="en-US" sz="2400" dirty="0"/>
              <a:t>–</a:t>
            </a:r>
            <a:r>
              <a:rPr lang="en-US" sz="2100" dirty="0"/>
              <a:t> Practicing the Intake Interview</a:t>
            </a:r>
          </a:p>
          <a:p>
            <a:r>
              <a:rPr lang="en-US" sz="2100" dirty="0"/>
              <a:t>PANEL: The CI Milieu: Systems, Service Providers, Technologies</a:t>
            </a:r>
          </a:p>
          <a:p>
            <a:r>
              <a:rPr lang="en-US" sz="2100" dirty="0"/>
              <a:t>DEMO: Setting Up an XSEDE Account and Submitting a Batch Job</a:t>
            </a:r>
          </a:p>
        </p:txBody>
      </p:sp>
      <p:sp>
        <p:nvSpPr>
          <p:cNvPr id="4" name="Content Placeholder 3"/>
          <p:cNvSpPr>
            <a:spLocks noGrp="1"/>
          </p:cNvSpPr>
          <p:nvPr>
            <p:ph sz="half" idx="2"/>
          </p:nvPr>
        </p:nvSpPr>
        <p:spPr>
          <a:xfrm>
            <a:off x="4648200" y="1320084"/>
            <a:ext cx="4038600" cy="4648200"/>
          </a:xfrm>
        </p:spPr>
        <p:txBody>
          <a:bodyPr/>
          <a:lstStyle/>
          <a:p>
            <a:pPr marL="0" indent="0">
              <a:buNone/>
            </a:pPr>
            <a:r>
              <a:rPr lang="en-US" sz="2100" dirty="0"/>
              <a:t>Wed June 5 2019</a:t>
            </a:r>
          </a:p>
          <a:p>
            <a:r>
              <a:rPr lang="en-US" sz="2100" dirty="0"/>
              <a:t>PANEL: Effective Communication</a:t>
            </a:r>
          </a:p>
          <a:p>
            <a:r>
              <a:rPr lang="en-US" sz="2100" dirty="0"/>
              <a:t>PANEL: Working Effectively with Systems-Facing Professionals</a:t>
            </a:r>
          </a:p>
          <a:p>
            <a:r>
              <a:rPr lang="en-US" sz="2100" dirty="0" err="1"/>
              <a:t>CyberAmbassadors</a:t>
            </a:r>
            <a:r>
              <a:rPr lang="en-US" sz="2100" dirty="0"/>
              <a:t>: Communicating a Problem</a:t>
            </a:r>
          </a:p>
          <a:p>
            <a:r>
              <a:rPr lang="en-US" sz="2100" dirty="0"/>
              <a:t>PANEL: Experiences Working with Faculty</a:t>
            </a:r>
          </a:p>
        </p:txBody>
      </p:sp>
      <p:sp>
        <p:nvSpPr>
          <p:cNvPr id="5" name="Slide Number Placeholder 4"/>
          <p:cNvSpPr>
            <a:spLocks noGrp="1"/>
          </p:cNvSpPr>
          <p:nvPr>
            <p:ph type="sldNum" sz="quarter" idx="11"/>
          </p:nvPr>
        </p:nvSpPr>
        <p:spPr/>
        <p:txBody>
          <a:bodyPr/>
          <a:lstStyle/>
          <a:p>
            <a:pPr>
              <a:defRPr/>
            </a:pPr>
            <a:fld id="{DA04F282-5D9D-4EB2-A4AC-1849A209E5C3}" type="slidenum">
              <a:rPr lang="en-US" smtClean="0"/>
              <a:pPr>
                <a:defRPr/>
              </a:pPr>
              <a:t>35</a:t>
            </a:fld>
            <a:endParaRPr lang="en-US"/>
          </a:p>
        </p:txBody>
      </p:sp>
      <p:sp>
        <p:nvSpPr>
          <p:cNvPr id="9" name="Footer Placeholder 3"/>
          <p:cNvSpPr>
            <a:spLocks noGrp="1"/>
          </p:cNvSpPr>
          <p:nvPr>
            <p:ph type="ftr" sz="quarter" idx="10"/>
          </p:nvPr>
        </p:nvSpPr>
        <p:spPr>
          <a:xfrm>
            <a:off x="2633663" y="6172200"/>
            <a:ext cx="3995737" cy="457200"/>
          </a:xfrm>
        </p:spPr>
        <p:txBody>
          <a:bodyPr/>
          <a:lstStyle/>
          <a:p>
            <a:pPr>
              <a:defRPr/>
            </a:pPr>
            <a:r>
              <a:rPr lang="en-US" dirty="0"/>
              <a:t>Virtual Residency Intro/</a:t>
            </a:r>
            <a:r>
              <a:rPr lang="en-US" dirty="0" err="1"/>
              <a:t>Intmd</a:t>
            </a:r>
            <a:r>
              <a:rPr lang="en-US" dirty="0"/>
              <a:t> Overview</a:t>
            </a:r>
          </a:p>
          <a:p>
            <a:pPr>
              <a:defRPr/>
            </a:pPr>
            <a:r>
              <a:rPr lang="en-US" dirty="0"/>
              <a:t>Virtual Residency Workshop 2019, Sun June 2 2019</a:t>
            </a:r>
          </a:p>
        </p:txBody>
      </p:sp>
    </p:spTree>
    <p:extLst>
      <p:ext uri="{BB962C8B-B14F-4D97-AF65-F5344CB8AC3E}">
        <p14:creationId xmlns:p14="http://schemas.microsoft.com/office/powerpoint/2010/main" val="1653392546"/>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t>2019 Intro/</a:t>
            </a:r>
            <a:r>
              <a:rPr lang="en-US" sz="3800" dirty="0" err="1"/>
              <a:t>Intmd</a:t>
            </a:r>
            <a:r>
              <a:rPr lang="en-US" sz="3800" dirty="0"/>
              <a:t> Workshop Agenda</a:t>
            </a:r>
          </a:p>
        </p:txBody>
      </p:sp>
      <p:sp>
        <p:nvSpPr>
          <p:cNvPr id="3" name="Content Placeholder 2"/>
          <p:cNvSpPr>
            <a:spLocks noGrp="1"/>
          </p:cNvSpPr>
          <p:nvPr>
            <p:ph sz="half" idx="1"/>
          </p:nvPr>
        </p:nvSpPr>
        <p:spPr>
          <a:xfrm>
            <a:off x="457200" y="1320084"/>
            <a:ext cx="4038600" cy="4648200"/>
          </a:xfrm>
        </p:spPr>
        <p:txBody>
          <a:bodyPr/>
          <a:lstStyle/>
          <a:p>
            <a:pPr marL="0" indent="0">
              <a:buNone/>
            </a:pPr>
            <a:r>
              <a:rPr lang="en-US" sz="2100" dirty="0"/>
              <a:t>Thu June 6 2019</a:t>
            </a:r>
          </a:p>
          <a:p>
            <a:r>
              <a:rPr lang="en-US" sz="2100" dirty="0" err="1"/>
              <a:t>CyberAmbassadors</a:t>
            </a:r>
            <a:r>
              <a:rPr lang="en-US" sz="2100" dirty="0"/>
              <a:t>: Problem Solving and Decision Making in a Group</a:t>
            </a:r>
          </a:p>
          <a:p>
            <a:r>
              <a:rPr lang="en-US" sz="2100" dirty="0"/>
              <a:t>PANEL: The CI Milieu: Organizations</a:t>
            </a:r>
          </a:p>
          <a:p>
            <a:r>
              <a:rPr lang="en-US" sz="2100" dirty="0"/>
              <a:t>PANEL: Facilitation from Other Perspectives</a:t>
            </a:r>
          </a:p>
          <a:p>
            <a:r>
              <a:rPr lang="en-US" sz="2100" dirty="0"/>
              <a:t>PANEL: How to Help Researchers Identify the Right Resources for Their Research</a:t>
            </a:r>
          </a:p>
        </p:txBody>
      </p:sp>
      <p:sp>
        <p:nvSpPr>
          <p:cNvPr id="4" name="Content Placeholder 3"/>
          <p:cNvSpPr>
            <a:spLocks noGrp="1"/>
          </p:cNvSpPr>
          <p:nvPr>
            <p:ph sz="half" idx="2"/>
          </p:nvPr>
        </p:nvSpPr>
        <p:spPr>
          <a:xfrm>
            <a:off x="4648200" y="1320084"/>
            <a:ext cx="4038600" cy="4648200"/>
          </a:xfrm>
        </p:spPr>
        <p:txBody>
          <a:bodyPr/>
          <a:lstStyle/>
          <a:p>
            <a:pPr marL="0" indent="0">
              <a:buNone/>
            </a:pPr>
            <a:r>
              <a:rPr lang="en-US" sz="2100" dirty="0"/>
              <a:t>Fri June 7 2019</a:t>
            </a:r>
          </a:p>
          <a:p>
            <a:r>
              <a:rPr lang="en-US" sz="2100" dirty="0"/>
              <a:t>PANEL: Research Data Management</a:t>
            </a:r>
          </a:p>
          <a:p>
            <a:r>
              <a:rPr lang="en-US" sz="2100" dirty="0"/>
              <a:t>Working with Researchers from Non-traditional Disciplines</a:t>
            </a:r>
          </a:p>
          <a:p>
            <a:r>
              <a:rPr lang="en-US" sz="2100" dirty="0"/>
              <a:t>Topic to be announced       (from the poll of possible topics earlier in the week)</a:t>
            </a:r>
          </a:p>
          <a:p>
            <a:r>
              <a:rPr lang="en-US" sz="2100" dirty="0"/>
              <a:t>ROUNDTABLE: Stories from the Trenches</a:t>
            </a:r>
          </a:p>
        </p:txBody>
      </p:sp>
      <p:sp>
        <p:nvSpPr>
          <p:cNvPr id="5" name="Slide Number Placeholder 4"/>
          <p:cNvSpPr>
            <a:spLocks noGrp="1"/>
          </p:cNvSpPr>
          <p:nvPr>
            <p:ph type="sldNum" sz="quarter" idx="11"/>
          </p:nvPr>
        </p:nvSpPr>
        <p:spPr/>
        <p:txBody>
          <a:bodyPr/>
          <a:lstStyle/>
          <a:p>
            <a:pPr>
              <a:defRPr/>
            </a:pPr>
            <a:fld id="{DA04F282-5D9D-4EB2-A4AC-1849A209E5C3}" type="slidenum">
              <a:rPr lang="en-US" smtClean="0"/>
              <a:pPr>
                <a:defRPr/>
              </a:pPr>
              <a:t>36</a:t>
            </a:fld>
            <a:endParaRPr lang="en-US"/>
          </a:p>
        </p:txBody>
      </p:sp>
      <p:sp>
        <p:nvSpPr>
          <p:cNvPr id="8" name="Footer Placeholder 3"/>
          <p:cNvSpPr>
            <a:spLocks noGrp="1"/>
          </p:cNvSpPr>
          <p:nvPr>
            <p:ph type="ftr" sz="quarter" idx="10"/>
          </p:nvPr>
        </p:nvSpPr>
        <p:spPr>
          <a:xfrm>
            <a:off x="2633663" y="6172200"/>
            <a:ext cx="3995737" cy="457200"/>
          </a:xfrm>
        </p:spPr>
        <p:txBody>
          <a:bodyPr/>
          <a:lstStyle/>
          <a:p>
            <a:pPr>
              <a:defRPr/>
            </a:pPr>
            <a:r>
              <a:rPr lang="en-US" dirty="0"/>
              <a:t>Virtual Residency Intro/</a:t>
            </a:r>
            <a:r>
              <a:rPr lang="en-US" dirty="0" err="1"/>
              <a:t>Intmd</a:t>
            </a:r>
            <a:r>
              <a:rPr lang="en-US" dirty="0"/>
              <a:t> Overview</a:t>
            </a:r>
          </a:p>
          <a:p>
            <a:pPr>
              <a:defRPr/>
            </a:pPr>
            <a:r>
              <a:rPr lang="en-US" dirty="0"/>
              <a:t>Virtual Residency Workshop 2019, Sun June 2 2019</a:t>
            </a:r>
          </a:p>
        </p:txBody>
      </p:sp>
    </p:spTree>
    <p:extLst>
      <p:ext uri="{BB962C8B-B14F-4D97-AF65-F5344CB8AC3E}">
        <p14:creationId xmlns:p14="http://schemas.microsoft.com/office/powerpoint/2010/main" val="2020112208"/>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r>
              <a:rPr lang="en-US" dirty="0"/>
              <a:t>You can get a copy of the agenda in your web browser:</a:t>
            </a:r>
          </a:p>
          <a:p>
            <a:pPr marL="0" indent="0">
              <a:buNone/>
            </a:pPr>
            <a:r>
              <a:rPr lang="en-US" dirty="0">
                <a:hlinkClick r:id="rId3"/>
              </a:rPr>
              <a:t>http://www.oscer.ou.edu/virtualresidency2019.php#agenda</a:t>
            </a:r>
            <a:endParaRPr lang="en-US" dirty="0"/>
          </a:p>
          <a:p>
            <a:r>
              <a:rPr lang="en-US" dirty="0"/>
              <a:t>Everything on it is subject to change without notice:</a:t>
            </a:r>
          </a:p>
          <a:p>
            <a:pPr lvl="1"/>
            <a:r>
              <a:rPr lang="en-US" dirty="0"/>
              <a:t>We may drop some of the sessions.</a:t>
            </a:r>
          </a:p>
          <a:p>
            <a:pPr lvl="1"/>
            <a:r>
              <a:rPr lang="en-US" dirty="0"/>
              <a:t>We may add sessions that we think are needed.</a:t>
            </a:r>
          </a:p>
          <a:p>
            <a:r>
              <a:rPr lang="en-US" dirty="0"/>
              <a:t>You’re going to help us learn how to help you learn.</a:t>
            </a:r>
          </a:p>
        </p:txBody>
      </p:sp>
      <p:sp>
        <p:nvSpPr>
          <p:cNvPr id="4" name="Footer Placeholder 3"/>
          <p:cNvSpPr>
            <a:spLocks noGrp="1"/>
          </p:cNvSpPr>
          <p:nvPr>
            <p:ph type="ftr" sz="quarter" idx="10"/>
          </p:nvPr>
        </p:nvSpPr>
        <p:spPr/>
        <p:txBody>
          <a:bodyPr/>
          <a:lstStyle/>
          <a:p>
            <a:pPr>
              <a:defRPr/>
            </a:pPr>
            <a:r>
              <a:rPr lang="en-US" dirty="0"/>
              <a:t>Virtual Residency Intro/</a:t>
            </a:r>
            <a:r>
              <a:rPr lang="en-US" dirty="0" err="1"/>
              <a:t>Intmd</a:t>
            </a:r>
            <a:r>
              <a:rPr lang="en-US" dirty="0"/>
              <a:t> Overview</a:t>
            </a:r>
          </a:p>
          <a:p>
            <a:pPr>
              <a:defRPr/>
            </a:pPr>
            <a:r>
              <a:rPr lang="en-US" dirty="0"/>
              <a:t>Virtual Residency Workshop 2019, Sun June 2 2019</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37</a:t>
            </a:fld>
            <a:endParaRPr lang="en-US"/>
          </a:p>
        </p:txBody>
      </p:sp>
    </p:spTree>
    <p:extLst>
      <p:ext uri="{BB962C8B-B14F-4D97-AF65-F5344CB8AC3E}">
        <p14:creationId xmlns:p14="http://schemas.microsoft.com/office/powerpoint/2010/main" val="3617896730"/>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We Here to Accomplish?</a:t>
            </a:r>
          </a:p>
        </p:txBody>
      </p:sp>
      <p:sp>
        <p:nvSpPr>
          <p:cNvPr id="3" name="Content Placeholder 2"/>
          <p:cNvSpPr>
            <a:spLocks noGrp="1"/>
          </p:cNvSpPr>
          <p:nvPr>
            <p:ph idx="1"/>
          </p:nvPr>
        </p:nvSpPr>
        <p:spPr>
          <a:xfrm>
            <a:off x="381000" y="1385246"/>
            <a:ext cx="8305800" cy="4648200"/>
          </a:xfrm>
        </p:spPr>
        <p:txBody>
          <a:bodyPr/>
          <a:lstStyle/>
          <a:p>
            <a:pPr>
              <a:spcBef>
                <a:spcPts val="300"/>
              </a:spcBef>
            </a:pPr>
            <a:r>
              <a:rPr lang="en-US" dirty="0"/>
              <a:t>Learn how to work with researchers who are using CI.</a:t>
            </a:r>
          </a:p>
          <a:p>
            <a:pPr lvl="1">
              <a:spcBef>
                <a:spcPts val="300"/>
              </a:spcBef>
            </a:pPr>
            <a:r>
              <a:rPr lang="en-US" dirty="0"/>
              <a:t>Learn how to find them.</a:t>
            </a:r>
          </a:p>
          <a:p>
            <a:pPr lvl="1">
              <a:spcBef>
                <a:spcPts val="300"/>
              </a:spcBef>
            </a:pPr>
            <a:r>
              <a:rPr lang="en-US" dirty="0"/>
              <a:t>Learn how to help them.</a:t>
            </a:r>
          </a:p>
        </p:txBody>
      </p:sp>
      <p:sp>
        <p:nvSpPr>
          <p:cNvPr id="4" name="Footer Placeholder 3"/>
          <p:cNvSpPr>
            <a:spLocks noGrp="1"/>
          </p:cNvSpPr>
          <p:nvPr>
            <p:ph type="ftr" sz="quarter" idx="10"/>
          </p:nvPr>
        </p:nvSpPr>
        <p:spPr/>
        <p:txBody>
          <a:bodyPr/>
          <a:lstStyle/>
          <a:p>
            <a:pPr>
              <a:defRPr/>
            </a:pPr>
            <a:r>
              <a:rPr lang="en-US" dirty="0"/>
              <a:t>Virtual Residency Intro/</a:t>
            </a:r>
            <a:r>
              <a:rPr lang="en-US" dirty="0" err="1"/>
              <a:t>Intmd</a:t>
            </a:r>
            <a:r>
              <a:rPr lang="en-US" dirty="0"/>
              <a:t> Overview</a:t>
            </a:r>
          </a:p>
          <a:p>
            <a:pPr>
              <a:defRPr/>
            </a:pPr>
            <a:r>
              <a:rPr lang="en-US" dirty="0"/>
              <a:t>Virtual Residency Workshop 2019, Sun June 2 2019</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38</a:t>
            </a:fld>
            <a:endParaRPr lang="en-US"/>
          </a:p>
        </p:txBody>
      </p:sp>
    </p:spTree>
    <p:extLst>
      <p:ext uri="{BB962C8B-B14F-4D97-AF65-F5344CB8AC3E}">
        <p14:creationId xmlns:p14="http://schemas.microsoft.com/office/powerpoint/2010/main" val="1575094700"/>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500" dirty="0"/>
              <a:t>What Aren’t, and Are, We Trying to Do?</a:t>
            </a:r>
          </a:p>
        </p:txBody>
      </p:sp>
      <p:sp>
        <p:nvSpPr>
          <p:cNvPr id="3" name="Content Placeholder 2"/>
          <p:cNvSpPr>
            <a:spLocks noGrp="1"/>
          </p:cNvSpPr>
          <p:nvPr>
            <p:ph idx="1"/>
          </p:nvPr>
        </p:nvSpPr>
        <p:spPr/>
        <p:txBody>
          <a:bodyPr/>
          <a:lstStyle/>
          <a:p>
            <a:r>
              <a:rPr lang="en-US" dirty="0"/>
              <a:t>We </a:t>
            </a:r>
            <a:r>
              <a:rPr lang="en-US" b="1" u="sng" dirty="0"/>
              <a:t>AREN’T</a:t>
            </a:r>
            <a:r>
              <a:rPr lang="en-US" dirty="0"/>
              <a:t> trying to teach you a lot of technical content.</a:t>
            </a:r>
          </a:p>
          <a:p>
            <a:pPr lvl="1"/>
            <a:r>
              <a:rPr lang="en-US" dirty="0"/>
              <a:t>You can learn that from other sources.</a:t>
            </a:r>
          </a:p>
          <a:p>
            <a:r>
              <a:rPr lang="en-US" dirty="0"/>
              <a:t>We </a:t>
            </a:r>
            <a:r>
              <a:rPr lang="en-US" b="1" u="sng" dirty="0"/>
              <a:t>ARE</a:t>
            </a:r>
            <a:r>
              <a:rPr lang="en-US" dirty="0"/>
              <a:t> trying to teach you                                               the  </a:t>
            </a:r>
            <a:r>
              <a:rPr lang="en-US" b="1" dirty="0"/>
              <a:t>PROFESSION</a:t>
            </a:r>
            <a:r>
              <a:rPr lang="en-US" dirty="0"/>
              <a:t>  of CI facilitation and CI leadership.</a:t>
            </a:r>
          </a:p>
        </p:txBody>
      </p:sp>
      <p:sp>
        <p:nvSpPr>
          <p:cNvPr id="4" name="Footer Placeholder 3"/>
          <p:cNvSpPr>
            <a:spLocks noGrp="1"/>
          </p:cNvSpPr>
          <p:nvPr>
            <p:ph type="ftr" sz="quarter" idx="10"/>
          </p:nvPr>
        </p:nvSpPr>
        <p:spPr/>
        <p:txBody>
          <a:bodyPr/>
          <a:lstStyle/>
          <a:p>
            <a:pPr>
              <a:defRPr/>
            </a:pPr>
            <a:r>
              <a:rPr lang="en-US" dirty="0"/>
              <a:t>Virtual Residency Intro/</a:t>
            </a:r>
            <a:r>
              <a:rPr lang="en-US" dirty="0" err="1"/>
              <a:t>Intmd</a:t>
            </a:r>
            <a:r>
              <a:rPr lang="en-US" dirty="0"/>
              <a:t> Overview</a:t>
            </a:r>
          </a:p>
          <a:p>
            <a:pPr>
              <a:defRPr/>
            </a:pPr>
            <a:r>
              <a:rPr lang="en-US" dirty="0"/>
              <a:t>Virtual Residency Workshop 2019, Sun June 2 2019</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39</a:t>
            </a:fld>
            <a:endParaRPr lang="en-US"/>
          </a:p>
        </p:txBody>
      </p:sp>
      <p:cxnSp>
        <p:nvCxnSpPr>
          <p:cNvPr id="13" name="Straight Connector 12"/>
          <p:cNvCxnSpPr/>
          <p:nvPr/>
        </p:nvCxnSpPr>
        <p:spPr bwMode="auto">
          <a:xfrm>
            <a:off x="6172200" y="1371600"/>
            <a:ext cx="1981200" cy="457200"/>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cxnSp>
        <p:nvCxnSpPr>
          <p:cNvPr id="14" name="Straight Connector 13"/>
          <p:cNvCxnSpPr/>
          <p:nvPr/>
        </p:nvCxnSpPr>
        <p:spPr bwMode="auto">
          <a:xfrm>
            <a:off x="6159690" y="1457325"/>
            <a:ext cx="1981200" cy="457200"/>
          </a:xfrm>
          <a:prstGeom prst="line">
            <a:avLst/>
          </a:prstGeom>
          <a:solidFill>
            <a:schemeClr val="accent1"/>
          </a:solidFill>
          <a:ln w="9525" cap="flat" cmpd="sng" algn="ctr">
            <a:solidFill>
              <a:schemeClr val="tx1"/>
            </a:solidFill>
            <a:prstDash val="solid"/>
            <a:miter lim="800000"/>
            <a:headEnd type="none" w="med" len="med"/>
            <a:tailEnd type="none" w="med" len="med"/>
          </a:ln>
          <a:effectLst/>
          <a:scene3d>
            <a:camera prst="orthographicFront">
              <a:rot lat="0" lon="10800000" rev="0"/>
            </a:camera>
            <a:lightRig rig="threePt" dir="t"/>
          </a:scene3d>
        </p:spPr>
      </p:cxnSp>
      <p:sp>
        <p:nvSpPr>
          <p:cNvPr id="15" name="Oval 14"/>
          <p:cNvSpPr/>
          <p:nvPr/>
        </p:nvSpPr>
        <p:spPr bwMode="auto">
          <a:xfrm>
            <a:off x="1453488" y="2590800"/>
            <a:ext cx="2133600" cy="533400"/>
          </a:xfrm>
          <a:prstGeom prst="ellipse">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88397045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Zoom: </a:t>
            </a:r>
            <a:r>
              <a:rPr lang="en-US" dirty="0" err="1"/>
              <a:t>Video+Audio</a:t>
            </a:r>
            <a:endParaRPr lang="en-US" dirty="0"/>
          </a:p>
        </p:txBody>
      </p:sp>
      <p:sp>
        <p:nvSpPr>
          <p:cNvPr id="3" name="Content Placeholder 2"/>
          <p:cNvSpPr>
            <a:spLocks noGrp="1"/>
          </p:cNvSpPr>
          <p:nvPr>
            <p:ph idx="1"/>
          </p:nvPr>
        </p:nvSpPr>
        <p:spPr>
          <a:xfrm>
            <a:off x="609600" y="1166880"/>
            <a:ext cx="8174038" cy="4648200"/>
          </a:xfrm>
        </p:spPr>
        <p:txBody>
          <a:bodyPr/>
          <a:lstStyle/>
          <a:p>
            <a:pPr>
              <a:spcBef>
                <a:spcPts val="200"/>
              </a:spcBef>
            </a:pPr>
            <a:r>
              <a:rPr lang="en-US" b="1" dirty="0"/>
              <a:t>Windows</a:t>
            </a:r>
            <a:r>
              <a:rPr lang="en-US" dirty="0"/>
              <a:t>, </a:t>
            </a:r>
            <a:r>
              <a:rPr lang="en-US" b="1" dirty="0" err="1"/>
              <a:t>MacOS</a:t>
            </a:r>
            <a:r>
              <a:rPr lang="en-US" dirty="0"/>
              <a:t> or </a:t>
            </a:r>
            <a:r>
              <a:rPr lang="en-US" b="1" dirty="0"/>
              <a:t>Linux</a:t>
            </a:r>
            <a:r>
              <a:rPr lang="en-US" dirty="0"/>
              <a:t>:</a:t>
            </a:r>
          </a:p>
          <a:p>
            <a:pPr lvl="1">
              <a:spcBef>
                <a:spcPts val="200"/>
              </a:spcBef>
            </a:pPr>
            <a:r>
              <a:rPr lang="en-US" dirty="0"/>
              <a:t>Open a web browser and go to:</a:t>
            </a:r>
          </a:p>
          <a:p>
            <a:pPr marL="0" indent="0">
              <a:spcBef>
                <a:spcPts val="200"/>
              </a:spcBef>
              <a:buNone/>
            </a:pPr>
            <a:r>
              <a:rPr lang="en-US" dirty="0"/>
              <a:t>   	  </a:t>
            </a:r>
            <a:r>
              <a:rPr lang="en-US" dirty="0">
                <a:hlinkClick r:id="rId3"/>
              </a:rPr>
              <a:t>https://zoom.us/j/303932137</a:t>
            </a:r>
            <a:endParaRPr lang="en-US" dirty="0"/>
          </a:p>
          <a:p>
            <a:pPr lvl="1">
              <a:spcBef>
                <a:spcPts val="200"/>
              </a:spcBef>
            </a:pPr>
            <a:r>
              <a:rPr lang="en-US" dirty="0"/>
              <a:t>That will get you a download of the Zoom app for your OS.</a:t>
            </a:r>
          </a:p>
          <a:p>
            <a:pPr>
              <a:spcBef>
                <a:spcPts val="200"/>
              </a:spcBef>
            </a:pPr>
            <a:r>
              <a:rPr lang="en-US" b="1" dirty="0"/>
              <a:t>Android</a:t>
            </a:r>
            <a:r>
              <a:rPr lang="en-US" dirty="0"/>
              <a:t> or </a:t>
            </a:r>
            <a:r>
              <a:rPr lang="en-US" b="1" dirty="0"/>
              <a:t>iOS</a:t>
            </a:r>
            <a:r>
              <a:rPr lang="en-US" dirty="0"/>
              <a:t>:</a:t>
            </a:r>
          </a:p>
          <a:p>
            <a:pPr lvl="1">
              <a:spcBef>
                <a:spcPts val="200"/>
              </a:spcBef>
            </a:pPr>
            <a:r>
              <a:rPr lang="en-US" dirty="0"/>
              <a:t>Go to your app store and download the FREE Zoom app.</a:t>
            </a:r>
          </a:p>
          <a:p>
            <a:pPr lvl="1">
              <a:spcBef>
                <a:spcPts val="200"/>
              </a:spcBef>
            </a:pPr>
            <a:r>
              <a:rPr lang="en-US" dirty="0"/>
              <a:t>Run the Zoom app and go to meeting ID number 303932137.</a:t>
            </a:r>
          </a:p>
          <a:p>
            <a:pPr>
              <a:spcBef>
                <a:spcPts val="200"/>
              </a:spcBef>
            </a:pPr>
            <a:r>
              <a:rPr lang="en-US" dirty="0"/>
              <a:t>In either case, follow the instructions, and please use either</a:t>
            </a:r>
          </a:p>
          <a:p>
            <a:pPr lvl="1">
              <a:spcBef>
                <a:spcPts val="200"/>
              </a:spcBef>
            </a:pPr>
            <a:r>
              <a:rPr lang="en-US" dirty="0"/>
              <a:t>(a) your full name (first/given name and last/family name)</a:t>
            </a:r>
          </a:p>
          <a:p>
            <a:pPr marL="457200" lvl="1" indent="0">
              <a:spcBef>
                <a:spcPts val="200"/>
              </a:spcBef>
              <a:buNone/>
            </a:pPr>
            <a:r>
              <a:rPr lang="en-US" dirty="0"/>
              <a:t>OR</a:t>
            </a:r>
          </a:p>
          <a:p>
            <a:pPr lvl="1">
              <a:spcBef>
                <a:spcPts val="200"/>
              </a:spcBef>
            </a:pPr>
            <a:r>
              <a:rPr lang="en-US" dirty="0"/>
              <a:t>(b) your first/given name and your institution.</a:t>
            </a:r>
          </a:p>
          <a:p>
            <a:pPr>
              <a:spcBef>
                <a:spcPts val="200"/>
              </a:spcBef>
            </a:pPr>
            <a:r>
              <a:rPr lang="en-US" dirty="0"/>
              <a:t>Please </a:t>
            </a:r>
            <a:r>
              <a:rPr lang="en-US" b="1" u="sng" dirty="0"/>
              <a:t>MUTE YOURSELF</a:t>
            </a:r>
            <a:r>
              <a:rPr lang="en-US" dirty="0"/>
              <a:t> except when you're talking.</a:t>
            </a:r>
          </a:p>
          <a:p>
            <a:pPr marL="0" indent="0">
              <a:spcBef>
                <a:spcPts val="200"/>
              </a:spcBef>
              <a:buNone/>
            </a:pPr>
            <a:r>
              <a:rPr lang="en-US" sz="1800" dirty="0">
                <a:hlinkClick r:id="rId4"/>
              </a:rPr>
              <a:t>http://www.oscer.ou.edu/virtualresidency2019/</a:t>
            </a:r>
            <a:r>
              <a:rPr lang="en-US" sz="1800" dirty="0"/>
              <a:t>         </a:t>
            </a:r>
            <a:r>
              <a:rPr lang="en-US" sz="1800" dirty="0">
                <a:hlinkClick r:id="rId5"/>
              </a:rPr>
              <a:t>virtualresidency2019@gmail.com</a:t>
            </a:r>
            <a:endParaRPr lang="en-US" sz="1800" dirty="0"/>
          </a:p>
        </p:txBody>
      </p:sp>
      <p:sp>
        <p:nvSpPr>
          <p:cNvPr id="4" name="Footer Placeholder 3"/>
          <p:cNvSpPr>
            <a:spLocks noGrp="1"/>
          </p:cNvSpPr>
          <p:nvPr>
            <p:ph type="ftr" sz="quarter" idx="10"/>
          </p:nvPr>
        </p:nvSpPr>
        <p:spPr/>
        <p:txBody>
          <a:bodyPr/>
          <a:lstStyle/>
          <a:p>
            <a:pPr>
              <a:defRPr/>
            </a:pPr>
            <a:r>
              <a:rPr lang="en-US" dirty="0"/>
              <a:t>Virtual Residency Intro/</a:t>
            </a:r>
            <a:r>
              <a:rPr lang="en-US" dirty="0" err="1"/>
              <a:t>Intmd</a:t>
            </a:r>
            <a:r>
              <a:rPr lang="en-US" dirty="0"/>
              <a:t> Overview</a:t>
            </a:r>
          </a:p>
          <a:p>
            <a:pPr>
              <a:defRPr/>
            </a:pPr>
            <a:r>
              <a:rPr lang="en-US" dirty="0"/>
              <a:t>Virtual Residency Workshop 2019, Sun June 2 2019</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4</a:t>
            </a:fld>
            <a:endParaRPr lang="en-US"/>
          </a:p>
        </p:txBody>
      </p:sp>
    </p:spTree>
    <p:extLst>
      <p:ext uri="{BB962C8B-B14F-4D97-AF65-F5344CB8AC3E}">
        <p14:creationId xmlns:p14="http://schemas.microsoft.com/office/powerpoint/2010/main" val="104926692"/>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We Really Here For?</a:t>
            </a:r>
          </a:p>
        </p:txBody>
      </p:sp>
      <p:sp>
        <p:nvSpPr>
          <p:cNvPr id="3" name="Content Placeholder 2"/>
          <p:cNvSpPr>
            <a:spLocks noGrp="1"/>
          </p:cNvSpPr>
          <p:nvPr>
            <p:ph idx="1"/>
          </p:nvPr>
        </p:nvSpPr>
        <p:spPr/>
        <p:txBody>
          <a:bodyPr/>
          <a:lstStyle/>
          <a:p>
            <a:r>
              <a:rPr lang="en-US" dirty="0"/>
              <a:t>We’re really here to prepare for an upcoming transition to:</a:t>
            </a:r>
          </a:p>
          <a:p>
            <a:pPr lvl="1"/>
            <a:r>
              <a:rPr lang="en-US" dirty="0"/>
              <a:t>more need for this kind of skilled workforce, but</a:t>
            </a:r>
          </a:p>
          <a:p>
            <a:pPr lvl="1"/>
            <a:r>
              <a:rPr lang="en-US" dirty="0"/>
              <a:t>fewer people who know how to do it, with</a:t>
            </a:r>
          </a:p>
          <a:p>
            <a:pPr lvl="1"/>
            <a:r>
              <a:rPr lang="en-US" dirty="0"/>
              <a:t>no mechanism to prepare a sufficiently large cohort.</a:t>
            </a:r>
          </a:p>
          <a:p>
            <a:r>
              <a:rPr lang="en-US" dirty="0"/>
              <a:t>Some of us here already know how to do this.</a:t>
            </a:r>
          </a:p>
          <a:p>
            <a:pPr lvl="1"/>
            <a:r>
              <a:rPr lang="en-US" dirty="0"/>
              <a:t>But it took a very long time to learn on our own.</a:t>
            </a:r>
          </a:p>
          <a:p>
            <a:pPr lvl="1"/>
            <a:r>
              <a:rPr lang="en-US" dirty="0"/>
              <a:t>To keep up with demand, the community needs us to streamline the process so that new CI Facilitators, and        new CI leaders, can become fully productive quickly.</a:t>
            </a:r>
          </a:p>
          <a:p>
            <a:r>
              <a:rPr lang="en-US" dirty="0"/>
              <a:t>You’re the CI leaders of tomorrow.</a:t>
            </a:r>
          </a:p>
        </p:txBody>
      </p:sp>
      <p:sp>
        <p:nvSpPr>
          <p:cNvPr id="4" name="Footer Placeholder 3"/>
          <p:cNvSpPr>
            <a:spLocks noGrp="1"/>
          </p:cNvSpPr>
          <p:nvPr>
            <p:ph type="ftr" sz="quarter" idx="10"/>
          </p:nvPr>
        </p:nvSpPr>
        <p:spPr/>
        <p:txBody>
          <a:bodyPr/>
          <a:lstStyle/>
          <a:p>
            <a:pPr>
              <a:defRPr/>
            </a:pPr>
            <a:r>
              <a:rPr lang="en-US" dirty="0"/>
              <a:t>Virtual Residency Intro/</a:t>
            </a:r>
            <a:r>
              <a:rPr lang="en-US" dirty="0" err="1"/>
              <a:t>Intmd</a:t>
            </a:r>
            <a:r>
              <a:rPr lang="en-US" dirty="0"/>
              <a:t> Overview</a:t>
            </a:r>
          </a:p>
          <a:p>
            <a:pPr>
              <a:defRPr/>
            </a:pPr>
            <a:r>
              <a:rPr lang="en-US" dirty="0"/>
              <a:t>Virtual Residency Workshop 2019, Sun June 2 2019</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40</a:t>
            </a:fld>
            <a:endParaRPr lang="en-US"/>
          </a:p>
        </p:txBody>
      </p:sp>
    </p:spTree>
    <p:extLst>
      <p:ext uri="{BB962C8B-B14F-4D97-AF65-F5344CB8AC3E}">
        <p14:creationId xmlns:p14="http://schemas.microsoft.com/office/powerpoint/2010/main" val="4085307094"/>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61999" y="940389"/>
            <a:ext cx="7772400" cy="2491581"/>
          </a:xfrm>
        </p:spPr>
        <p:txBody>
          <a:bodyPr>
            <a:normAutofit/>
          </a:bodyPr>
          <a:lstStyle/>
          <a:p>
            <a:pPr algn="ctr"/>
            <a:r>
              <a:rPr lang="en-US" sz="5000" dirty="0">
                <a:solidFill>
                  <a:schemeClr val="tx1"/>
                </a:solidFill>
                <a:latin typeface="Arial Black" panose="020B0A04020102020204" pitchFamily="34" charset="0"/>
              </a:rPr>
              <a:t>You’re Next …</a:t>
            </a:r>
          </a:p>
          <a:p>
            <a:pPr algn="ctr"/>
            <a:endParaRPr lang="en-US" sz="5000" dirty="0">
              <a:solidFill>
                <a:schemeClr val="tx1"/>
              </a:solidFill>
              <a:latin typeface="Arial Black" panose="020B0A04020102020204" pitchFamily="34" charset="0"/>
            </a:endParaRPr>
          </a:p>
        </p:txBody>
      </p:sp>
      <p:pic>
        <p:nvPicPr>
          <p:cNvPr id="4098" name="Picture 2" descr="http://49b5af5c747982f45fd7-dec8f175b0901987f30693abc46dc353.r35.cf2.rackcdn.com/screenshots/13/09/25/bdfa00c6bc2abb09849e0f1e70bdba2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23503" y="2590800"/>
            <a:ext cx="1649391" cy="29337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3428998" y="5524500"/>
            <a:ext cx="2438400" cy="230832"/>
          </a:xfrm>
          <a:prstGeom prst="rect">
            <a:avLst/>
          </a:prstGeom>
          <a:noFill/>
        </p:spPr>
        <p:txBody>
          <a:bodyPr wrap="square" rtlCol="0">
            <a:spAutoFit/>
          </a:bodyPr>
          <a:lstStyle/>
          <a:p>
            <a:r>
              <a:rPr lang="en-US" sz="900" dirty="0">
                <a:hlinkClick r:id="rId4"/>
              </a:rPr>
              <a:t>http://freapp.us/apps/android/com.im.uncle.sam/</a:t>
            </a:r>
            <a:endParaRPr lang="en-US" sz="900" dirty="0"/>
          </a:p>
        </p:txBody>
      </p:sp>
    </p:spTree>
    <p:extLst>
      <p:ext uri="{BB962C8B-B14F-4D97-AF65-F5344CB8AC3E}">
        <p14:creationId xmlns:p14="http://schemas.microsoft.com/office/powerpoint/2010/main" val="2530328865"/>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Growing Need, a Growing Breed</a:t>
            </a:r>
          </a:p>
        </p:txBody>
      </p:sp>
      <p:sp>
        <p:nvSpPr>
          <p:cNvPr id="3" name="Content Placeholder 2"/>
          <p:cNvSpPr>
            <a:spLocks noGrp="1"/>
          </p:cNvSpPr>
          <p:nvPr>
            <p:ph idx="1"/>
          </p:nvPr>
        </p:nvSpPr>
        <p:spPr/>
        <p:txBody>
          <a:bodyPr/>
          <a:lstStyle/>
          <a:p>
            <a:r>
              <a:rPr lang="en-US" dirty="0"/>
              <a:t>The Coalition for Academic Scientific Computation (CASC) is a group of most of the mid-to-large academic and government CI centers in the US.</a:t>
            </a:r>
          </a:p>
          <a:p>
            <a:r>
              <a:rPr lang="en-US" dirty="0"/>
              <a:t>When OU joined CASC in 2004, there were roughly          35 member institutions.</a:t>
            </a:r>
          </a:p>
          <a:p>
            <a:r>
              <a:rPr lang="en-US" dirty="0"/>
              <a:t>Now there are ~85.</a:t>
            </a:r>
          </a:p>
          <a:p>
            <a:r>
              <a:rPr lang="en-US" dirty="0"/>
              <a:t>So the growth has been significant.</a:t>
            </a:r>
          </a:p>
          <a:p>
            <a:r>
              <a:rPr lang="en-US" dirty="0"/>
              <a:t>But, there are a total of 329 institutions that have a         Carnegie classification of “doctoral.”</a:t>
            </a:r>
          </a:p>
          <a:p>
            <a:r>
              <a:rPr lang="en-US" dirty="0"/>
              <a:t>So the growth potential is substantial.</a:t>
            </a:r>
          </a:p>
        </p:txBody>
      </p:sp>
      <p:sp>
        <p:nvSpPr>
          <p:cNvPr id="4" name="Footer Placeholder 3"/>
          <p:cNvSpPr>
            <a:spLocks noGrp="1"/>
          </p:cNvSpPr>
          <p:nvPr>
            <p:ph type="ftr" sz="quarter" idx="10"/>
          </p:nvPr>
        </p:nvSpPr>
        <p:spPr/>
        <p:txBody>
          <a:bodyPr/>
          <a:lstStyle/>
          <a:p>
            <a:pPr>
              <a:defRPr/>
            </a:pPr>
            <a:r>
              <a:rPr lang="en-US" dirty="0"/>
              <a:t>Virtual Residency Intro/</a:t>
            </a:r>
            <a:r>
              <a:rPr lang="en-US" dirty="0" err="1"/>
              <a:t>Intmd</a:t>
            </a:r>
            <a:r>
              <a:rPr lang="en-US" dirty="0"/>
              <a:t> Overview</a:t>
            </a:r>
          </a:p>
          <a:p>
            <a:pPr>
              <a:defRPr/>
            </a:pPr>
            <a:r>
              <a:rPr lang="en-US" dirty="0"/>
              <a:t>Virtual Residency Workshop 2019, Sun June 2 2019</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42</a:t>
            </a:fld>
            <a:endParaRPr lang="en-US"/>
          </a:p>
        </p:txBody>
      </p:sp>
    </p:spTree>
    <p:extLst>
      <p:ext uri="{BB962C8B-B14F-4D97-AF65-F5344CB8AC3E}">
        <p14:creationId xmlns:p14="http://schemas.microsoft.com/office/powerpoint/2010/main" val="715803029"/>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Get Ready to Be in Charge</a:t>
            </a:r>
          </a:p>
        </p:txBody>
      </p:sp>
      <p:sp>
        <p:nvSpPr>
          <p:cNvPr id="3" name="Content Placeholder 2"/>
          <p:cNvSpPr>
            <a:spLocks noGrp="1"/>
          </p:cNvSpPr>
          <p:nvPr>
            <p:ph idx="1"/>
          </p:nvPr>
        </p:nvSpPr>
        <p:spPr/>
        <p:txBody>
          <a:bodyPr/>
          <a:lstStyle/>
          <a:p>
            <a:r>
              <a:rPr lang="en-US" dirty="0"/>
              <a:t>Baby Boomers: born 1946-1964 (ages 53-72)</a:t>
            </a:r>
          </a:p>
          <a:p>
            <a:r>
              <a:rPr lang="en-US" dirty="0"/>
              <a:t>Generation X: 1965-1984 (ages 33-52)</a:t>
            </a:r>
          </a:p>
          <a:p>
            <a:r>
              <a:rPr lang="en-US" dirty="0" err="1"/>
              <a:t>Millenials</a:t>
            </a:r>
            <a:r>
              <a:rPr lang="en-US" dirty="0"/>
              <a:t>: roughly ages 13-33</a:t>
            </a:r>
          </a:p>
          <a:p>
            <a:pPr marL="0" indent="0">
              <a:buNone/>
            </a:pPr>
            <a:endParaRPr lang="en-US" dirty="0"/>
          </a:p>
          <a:p>
            <a:pPr marL="0" indent="0">
              <a:buNone/>
            </a:pPr>
            <a:r>
              <a:rPr lang="en-US" dirty="0"/>
              <a:t>“Roughly 10,000 Baby Boomers will turn 65 today, and about 10,000 more will cross that threshold every day for the next 19 years.” – Pew Research Center, 2010 </a:t>
            </a:r>
            <a:r>
              <a:rPr lang="en-US" sz="900" dirty="0">
                <a:hlinkClick r:id="rId3"/>
              </a:rPr>
              <a:t>http://www.pewresearch.org/daily-number/baby-boomers-retire/</a:t>
            </a:r>
            <a:endParaRPr lang="en-US" sz="900" dirty="0"/>
          </a:p>
          <a:p>
            <a:pPr marL="0" indent="0">
              <a:buNone/>
            </a:pPr>
            <a:endParaRPr lang="en-US" dirty="0"/>
          </a:p>
          <a:p>
            <a:pPr marL="0" indent="0">
              <a:buNone/>
            </a:pPr>
            <a:r>
              <a:rPr lang="en-US" dirty="0"/>
              <a:t>Who do you think is going to have to take up the mantle they’re currently carrying?</a:t>
            </a:r>
          </a:p>
        </p:txBody>
      </p:sp>
      <p:sp>
        <p:nvSpPr>
          <p:cNvPr id="4" name="Footer Placeholder 3"/>
          <p:cNvSpPr>
            <a:spLocks noGrp="1"/>
          </p:cNvSpPr>
          <p:nvPr>
            <p:ph type="ftr" sz="quarter" idx="10"/>
          </p:nvPr>
        </p:nvSpPr>
        <p:spPr/>
        <p:txBody>
          <a:bodyPr/>
          <a:lstStyle/>
          <a:p>
            <a:pPr>
              <a:defRPr/>
            </a:pPr>
            <a:r>
              <a:rPr lang="en-US" dirty="0"/>
              <a:t>Virtual Residency Intro/</a:t>
            </a:r>
            <a:r>
              <a:rPr lang="en-US" dirty="0" err="1"/>
              <a:t>Intmd</a:t>
            </a:r>
            <a:r>
              <a:rPr lang="en-US" dirty="0"/>
              <a:t> Overview</a:t>
            </a:r>
          </a:p>
          <a:p>
            <a:pPr>
              <a:defRPr/>
            </a:pPr>
            <a:r>
              <a:rPr lang="en-US" dirty="0"/>
              <a:t>Virtual Residency Workshop 2019, Sun June 2 2019</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43</a:t>
            </a:fld>
            <a:endParaRPr lang="en-US"/>
          </a:p>
        </p:txBody>
      </p:sp>
    </p:spTree>
    <p:extLst>
      <p:ext uri="{BB962C8B-B14F-4D97-AF65-F5344CB8AC3E}">
        <p14:creationId xmlns:p14="http://schemas.microsoft.com/office/powerpoint/2010/main" val="950467526"/>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This is the Best Job Ever</a:t>
            </a:r>
          </a:p>
        </p:txBody>
      </p:sp>
      <p:sp>
        <p:nvSpPr>
          <p:cNvPr id="3" name="Content Placeholder 2"/>
          <p:cNvSpPr>
            <a:spLocks noGrp="1"/>
          </p:cNvSpPr>
          <p:nvPr>
            <p:ph idx="1"/>
          </p:nvPr>
        </p:nvSpPr>
        <p:spPr/>
        <p:txBody>
          <a:bodyPr/>
          <a:lstStyle/>
          <a:p>
            <a:pPr marL="0" indent="0">
              <a:buNone/>
            </a:pPr>
            <a:r>
              <a:rPr lang="en-US" dirty="0"/>
              <a:t>Every day, you get to see how the work you do                  helps other people to be successful.</a:t>
            </a:r>
          </a:p>
        </p:txBody>
      </p:sp>
      <p:sp>
        <p:nvSpPr>
          <p:cNvPr id="4" name="Footer Placeholder 3"/>
          <p:cNvSpPr>
            <a:spLocks noGrp="1"/>
          </p:cNvSpPr>
          <p:nvPr>
            <p:ph type="ftr" sz="quarter" idx="10"/>
          </p:nvPr>
        </p:nvSpPr>
        <p:spPr/>
        <p:txBody>
          <a:bodyPr/>
          <a:lstStyle/>
          <a:p>
            <a:pPr>
              <a:defRPr/>
            </a:pPr>
            <a:r>
              <a:rPr lang="en-US" dirty="0"/>
              <a:t>Virtual Residency Intro/</a:t>
            </a:r>
            <a:r>
              <a:rPr lang="en-US" dirty="0" err="1"/>
              <a:t>Intmd</a:t>
            </a:r>
            <a:r>
              <a:rPr lang="en-US" dirty="0"/>
              <a:t> Overview</a:t>
            </a:r>
          </a:p>
          <a:p>
            <a:pPr>
              <a:defRPr/>
            </a:pPr>
            <a:r>
              <a:rPr lang="en-US" dirty="0"/>
              <a:t>Virtual Residency Workshop 2019, Sun June 2 2019</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44</a:t>
            </a:fld>
            <a:endParaRPr lang="en-US"/>
          </a:p>
        </p:txBody>
      </p:sp>
    </p:spTree>
    <p:extLst>
      <p:ext uri="{BB962C8B-B14F-4D97-AF65-F5344CB8AC3E}">
        <p14:creationId xmlns:p14="http://schemas.microsoft.com/office/powerpoint/2010/main" val="20239245"/>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Acknowledgements</a:t>
            </a:r>
          </a:p>
        </p:txBody>
      </p:sp>
      <p:sp>
        <p:nvSpPr>
          <p:cNvPr id="3" name="Content Placeholder 2"/>
          <p:cNvSpPr>
            <a:spLocks noGrp="1"/>
          </p:cNvSpPr>
          <p:nvPr>
            <p:ph idx="1"/>
          </p:nvPr>
        </p:nvSpPr>
        <p:spPr>
          <a:xfrm>
            <a:off x="609600" y="1206710"/>
            <a:ext cx="8001000" cy="4648200"/>
          </a:xfrm>
        </p:spPr>
        <p:txBody>
          <a:bodyPr/>
          <a:lstStyle/>
          <a:p>
            <a:pPr>
              <a:spcBef>
                <a:spcPts val="0"/>
              </a:spcBef>
            </a:pPr>
            <a:r>
              <a:rPr lang="en-US" sz="2050" dirty="0"/>
              <a:t>Portions of this material are based upon work supported by the National Science Foundation and the Department of Defense         under the following grants:</a:t>
            </a:r>
          </a:p>
          <a:p>
            <a:pPr lvl="1">
              <a:spcBef>
                <a:spcPts val="0"/>
              </a:spcBef>
            </a:pPr>
            <a:r>
              <a:rPr lang="en-US" sz="2000" dirty="0"/>
              <a:t>Grant No. 1440783, “A Model for Advanced Cyberinfrastructure Research and Education Facilitators”</a:t>
            </a:r>
          </a:p>
          <a:p>
            <a:pPr lvl="1">
              <a:spcBef>
                <a:spcPts val="0"/>
              </a:spcBef>
            </a:pPr>
            <a:r>
              <a:rPr lang="en-US" sz="2000" dirty="0"/>
              <a:t>Grant No. 1546711, “EAGER: Fact-Gathering and Planning for a National-Scale </a:t>
            </a:r>
            <a:r>
              <a:rPr lang="en-US" sz="2000" dirty="0" err="1"/>
              <a:t>Cyberpractitioner</a:t>
            </a:r>
            <a:r>
              <a:rPr lang="en-US" sz="2000" dirty="0"/>
              <a:t> Program,” Internet2, $41K</a:t>
            </a:r>
          </a:p>
          <a:p>
            <a:pPr lvl="1">
              <a:spcBef>
                <a:spcPts val="0"/>
              </a:spcBef>
            </a:pPr>
            <a:r>
              <a:rPr lang="en-US" sz="2000" dirty="0"/>
              <a:t>Grant No. 1620695, “RCN: Advancing Research and Education Through a National Network of Campus Research Computing, Infrastructures – The </a:t>
            </a:r>
            <a:r>
              <a:rPr lang="en-US" sz="2000" dirty="0" err="1"/>
              <a:t>CaRC</a:t>
            </a:r>
            <a:r>
              <a:rPr lang="en-US" sz="2000" dirty="0"/>
              <a:t> Consortium, “ Clemson U, $748K</a:t>
            </a:r>
          </a:p>
          <a:p>
            <a:pPr lvl="1">
              <a:spcBef>
                <a:spcPts val="0"/>
              </a:spcBef>
            </a:pPr>
            <a:r>
              <a:rPr lang="en-US" sz="2000" dirty="0"/>
              <a:t>Grant No. 1548562, “XSEDE 2.0: Integrating, Enabling and Enhancing National Cyberinfrastructure with Expanding Community Involvement,” U Illinois Urbana-Champaign, $110M</a:t>
            </a:r>
          </a:p>
        </p:txBody>
      </p:sp>
      <p:sp>
        <p:nvSpPr>
          <p:cNvPr id="4" name="Footer Placeholder 3"/>
          <p:cNvSpPr>
            <a:spLocks noGrp="1"/>
          </p:cNvSpPr>
          <p:nvPr>
            <p:ph type="ftr" sz="quarter" idx="10"/>
          </p:nvPr>
        </p:nvSpPr>
        <p:spPr/>
        <p:txBody>
          <a:bodyPr/>
          <a:lstStyle/>
          <a:p>
            <a:pPr>
              <a:defRPr/>
            </a:pPr>
            <a:r>
              <a:rPr lang="en-US" dirty="0"/>
              <a:t>Virtual Residency Intro/</a:t>
            </a:r>
            <a:r>
              <a:rPr lang="en-US" dirty="0" err="1"/>
              <a:t>Intmd</a:t>
            </a:r>
            <a:r>
              <a:rPr lang="en-US" dirty="0"/>
              <a:t> Overview</a:t>
            </a:r>
          </a:p>
          <a:p>
            <a:pPr>
              <a:defRPr/>
            </a:pPr>
            <a:r>
              <a:rPr lang="en-US" dirty="0"/>
              <a:t>Virtual Residency Workshop 2019, Sun June 2 2019</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45</a:t>
            </a:fld>
            <a:endParaRPr lang="en-US"/>
          </a:p>
        </p:txBody>
      </p:sp>
      <p:pic>
        <p:nvPicPr>
          <p:cNvPr id="1026" name="Picture 2" descr="https://www.nsf.gov/images/logos/NSF_4-Color_bitmap_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0500" y="4880080"/>
            <a:ext cx="1137057"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0862737"/>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ctrTitle"/>
          </p:nvPr>
        </p:nvSpPr>
        <p:spPr>
          <a:xfrm>
            <a:off x="838200" y="3733800"/>
            <a:ext cx="8001000" cy="1905000"/>
          </a:xfrm>
        </p:spPr>
        <p:txBody>
          <a:bodyPr/>
          <a:lstStyle/>
          <a:p>
            <a:pPr eaLnBrk="1" hangingPunct="1">
              <a:lnSpc>
                <a:spcPct val="90000"/>
              </a:lnSpc>
            </a:pPr>
            <a:r>
              <a:rPr lang="en-US" sz="6000" dirty="0">
                <a:latin typeface="Arial Black" panose="020B0A04020102020204" pitchFamily="34" charset="0"/>
              </a:rPr>
              <a:t>Thanks for your attention!</a:t>
            </a:r>
            <a:br>
              <a:rPr lang="en-US" sz="6000" dirty="0">
                <a:latin typeface="Arial Black" panose="020B0A04020102020204" pitchFamily="34" charset="0"/>
              </a:rPr>
            </a:br>
            <a:br>
              <a:rPr lang="en-US" sz="6000" dirty="0">
                <a:latin typeface="Arial Black" panose="020B0A04020102020204" pitchFamily="34" charset="0"/>
              </a:rPr>
            </a:br>
            <a:br>
              <a:rPr lang="en-US" sz="6000" dirty="0">
                <a:latin typeface="Arial Black" panose="020B0A04020102020204" pitchFamily="34" charset="0"/>
              </a:rPr>
            </a:br>
            <a:r>
              <a:rPr lang="en-US" sz="6000" dirty="0">
                <a:latin typeface="Arial Black" panose="020B0A04020102020204" pitchFamily="34" charset="0"/>
              </a:rPr>
              <a:t>Questions?</a:t>
            </a:r>
            <a:br>
              <a:rPr lang="en-US" sz="6000" dirty="0"/>
            </a:br>
            <a:r>
              <a:rPr lang="en-US" sz="3200" dirty="0"/>
              <a:t>hneeman@ou.edu</a:t>
            </a:r>
          </a:p>
        </p:txBody>
      </p:sp>
      <p:sp>
        <p:nvSpPr>
          <p:cNvPr id="80899" name="Rectangle 4"/>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extLst>
      <p:ext uri="{BB962C8B-B14F-4D97-AF65-F5344CB8AC3E}">
        <p14:creationId xmlns:p14="http://schemas.microsoft.com/office/powerpoint/2010/main" val="363905599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900" dirty="0"/>
              <a:t>Phone: Audio Only, USA</a:t>
            </a:r>
          </a:p>
        </p:txBody>
      </p:sp>
      <p:sp>
        <p:nvSpPr>
          <p:cNvPr id="3" name="Content Placeholder 2"/>
          <p:cNvSpPr>
            <a:spLocks noGrp="1"/>
          </p:cNvSpPr>
          <p:nvPr>
            <p:ph idx="1"/>
          </p:nvPr>
        </p:nvSpPr>
        <p:spPr>
          <a:xfrm>
            <a:off x="609600" y="1153232"/>
            <a:ext cx="8174038" cy="4648200"/>
          </a:xfrm>
        </p:spPr>
        <p:txBody>
          <a:bodyPr/>
          <a:lstStyle/>
          <a:p>
            <a:pPr marL="0" indent="0">
              <a:spcBef>
                <a:spcPts val="300"/>
              </a:spcBef>
              <a:buNone/>
            </a:pPr>
            <a:r>
              <a:rPr lang="en-US" dirty="0"/>
              <a:t>For audio only via phone from inside the USA:</a:t>
            </a:r>
          </a:p>
          <a:p>
            <a:pPr>
              <a:spcBef>
                <a:spcPts val="300"/>
              </a:spcBef>
            </a:pPr>
            <a:r>
              <a:rPr lang="en-US" dirty="0"/>
              <a:t>On any USA phone, dial:</a:t>
            </a:r>
          </a:p>
          <a:p>
            <a:pPr lvl="1">
              <a:spcBef>
                <a:spcPts val="300"/>
              </a:spcBef>
            </a:pPr>
            <a:r>
              <a:rPr lang="en-US" dirty="0"/>
              <a:t>646-558-8656 (USA toll)</a:t>
            </a:r>
          </a:p>
          <a:p>
            <a:pPr marL="457200" lvl="1" indent="0">
              <a:spcBef>
                <a:spcPts val="300"/>
              </a:spcBef>
              <a:buNone/>
            </a:pPr>
            <a:r>
              <a:rPr lang="en-US" dirty="0"/>
              <a:t>OR</a:t>
            </a:r>
          </a:p>
          <a:p>
            <a:pPr lvl="1">
              <a:spcBef>
                <a:spcPts val="300"/>
              </a:spcBef>
            </a:pPr>
            <a:r>
              <a:rPr lang="en-US" dirty="0"/>
              <a:t>408-638-0968 (USA toll)</a:t>
            </a:r>
          </a:p>
          <a:p>
            <a:pPr>
              <a:spcBef>
                <a:spcPts val="300"/>
              </a:spcBef>
            </a:pPr>
            <a:r>
              <a:rPr lang="en-US" dirty="0"/>
              <a:t>Use meeting ID 303932137.</a:t>
            </a:r>
          </a:p>
          <a:p>
            <a:pPr>
              <a:spcBef>
                <a:spcPts val="300"/>
              </a:spcBef>
            </a:pPr>
            <a:r>
              <a:rPr lang="en-US" dirty="0"/>
              <a:t>Please e-mail </a:t>
            </a:r>
            <a:r>
              <a:rPr lang="en-US" dirty="0">
                <a:hlinkClick r:id="rId3"/>
              </a:rPr>
              <a:t>hneeman@ou.edu</a:t>
            </a:r>
            <a:r>
              <a:rPr lang="en-US" dirty="0"/>
              <a:t> with your name, institution and phone number, so that we can properly track and report how many people attended from each institution.</a:t>
            </a:r>
          </a:p>
          <a:p>
            <a:pPr>
              <a:spcBef>
                <a:spcPts val="300"/>
              </a:spcBef>
            </a:pPr>
            <a:r>
              <a:rPr lang="en-US" b="1" u="sng" dirty="0"/>
              <a:t>NOTE</a:t>
            </a:r>
            <a:r>
              <a:rPr lang="en-US" dirty="0"/>
              <a:t>: </a:t>
            </a:r>
            <a:r>
              <a:rPr lang="en-US" b="1" dirty="0"/>
              <a:t>NO TOLL FREE </a:t>
            </a:r>
            <a:r>
              <a:rPr lang="en-US" dirty="0"/>
              <a:t>telephone audio-only option for remote attendees inside or outside the USA.</a:t>
            </a:r>
          </a:p>
          <a:p>
            <a:pPr>
              <a:spcBef>
                <a:spcPts val="300"/>
              </a:spcBef>
            </a:pPr>
            <a:r>
              <a:rPr lang="en-US" dirty="0"/>
              <a:t>Please </a:t>
            </a:r>
            <a:r>
              <a:rPr lang="en-US" b="1" u="sng" dirty="0"/>
              <a:t>MUTE YOURSELF</a:t>
            </a:r>
            <a:r>
              <a:rPr lang="en-US" dirty="0"/>
              <a:t> except when you're talking.</a:t>
            </a:r>
          </a:p>
          <a:p>
            <a:pPr marL="0" indent="0">
              <a:buNone/>
            </a:pPr>
            <a:r>
              <a:rPr lang="en-US" sz="1800" dirty="0">
                <a:hlinkClick r:id="rId4"/>
              </a:rPr>
              <a:t>http://www.oscer.ou.edu/virtualresidency2019/</a:t>
            </a:r>
            <a:r>
              <a:rPr lang="en-US" sz="1800" dirty="0"/>
              <a:t>         </a:t>
            </a:r>
            <a:r>
              <a:rPr lang="en-US" sz="1800" dirty="0">
                <a:hlinkClick r:id="rId5"/>
              </a:rPr>
              <a:t>virtualresidency2019@gmail.com</a:t>
            </a:r>
            <a:endParaRPr lang="en-US" sz="1800" dirty="0"/>
          </a:p>
        </p:txBody>
      </p:sp>
      <p:sp>
        <p:nvSpPr>
          <p:cNvPr id="4" name="Footer Placeholder 3"/>
          <p:cNvSpPr>
            <a:spLocks noGrp="1"/>
          </p:cNvSpPr>
          <p:nvPr>
            <p:ph type="ftr" sz="quarter" idx="10"/>
          </p:nvPr>
        </p:nvSpPr>
        <p:spPr/>
        <p:txBody>
          <a:bodyPr/>
          <a:lstStyle/>
          <a:p>
            <a:pPr>
              <a:defRPr/>
            </a:pPr>
            <a:r>
              <a:rPr lang="en-US" dirty="0"/>
              <a:t>Virtual Residency Intro/</a:t>
            </a:r>
            <a:r>
              <a:rPr lang="en-US" dirty="0" err="1"/>
              <a:t>Intmd</a:t>
            </a:r>
            <a:r>
              <a:rPr lang="en-US" dirty="0"/>
              <a:t> Overview</a:t>
            </a:r>
          </a:p>
          <a:p>
            <a:pPr>
              <a:defRPr/>
            </a:pPr>
            <a:r>
              <a:rPr lang="en-US" dirty="0"/>
              <a:t>Virtual Residency Workshop 2019, Sun June 2 2019</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5</a:t>
            </a:fld>
            <a:endParaRPr lang="en-US"/>
          </a:p>
        </p:txBody>
      </p:sp>
    </p:spTree>
    <p:extLst>
      <p:ext uri="{BB962C8B-B14F-4D97-AF65-F5344CB8AC3E}">
        <p14:creationId xmlns:p14="http://schemas.microsoft.com/office/powerpoint/2010/main" val="415067709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Phone: Audio Only, Non-USA</a:t>
            </a:r>
          </a:p>
        </p:txBody>
      </p:sp>
      <p:sp>
        <p:nvSpPr>
          <p:cNvPr id="3" name="Content Placeholder 2"/>
          <p:cNvSpPr>
            <a:spLocks noGrp="1"/>
          </p:cNvSpPr>
          <p:nvPr>
            <p:ph idx="1"/>
          </p:nvPr>
        </p:nvSpPr>
        <p:spPr>
          <a:xfrm>
            <a:off x="531848" y="1153232"/>
            <a:ext cx="8326438" cy="4648200"/>
          </a:xfrm>
        </p:spPr>
        <p:txBody>
          <a:bodyPr/>
          <a:lstStyle/>
          <a:p>
            <a:pPr marL="0" indent="0">
              <a:spcBef>
                <a:spcPts val="300"/>
              </a:spcBef>
              <a:buNone/>
            </a:pPr>
            <a:r>
              <a:rPr lang="en-US" dirty="0"/>
              <a:t>For audio only via phone from outside the USA:</a:t>
            </a:r>
          </a:p>
          <a:p>
            <a:pPr>
              <a:spcBef>
                <a:spcPts val="300"/>
              </a:spcBef>
            </a:pPr>
            <a:r>
              <a:rPr lang="en-US" dirty="0"/>
              <a:t>Open a web browser and go to:</a:t>
            </a:r>
          </a:p>
          <a:p>
            <a:pPr marL="0" indent="0">
              <a:spcBef>
                <a:spcPts val="300"/>
              </a:spcBef>
              <a:buNone/>
            </a:pPr>
            <a:r>
              <a:rPr lang="en-US" sz="2000" dirty="0">
                <a:hlinkClick r:id="rId3"/>
              </a:rPr>
              <a:t>https://zoom.us/zoomconference?m=XitOumYvF5nOhatlfEVdGt9bQdiBq3Rk</a:t>
            </a:r>
            <a:endParaRPr lang="en-US" sz="2000" dirty="0"/>
          </a:p>
          <a:p>
            <a:pPr>
              <a:spcBef>
                <a:spcPts val="300"/>
              </a:spcBef>
            </a:pPr>
            <a:r>
              <a:rPr lang="en-US" dirty="0"/>
              <a:t>Find your country and call that TOLL number (NO toll free).</a:t>
            </a:r>
          </a:p>
          <a:p>
            <a:pPr>
              <a:spcBef>
                <a:spcPts val="300"/>
              </a:spcBef>
            </a:pPr>
            <a:r>
              <a:rPr lang="en-US" dirty="0"/>
              <a:t>Use meeting ID 303932137.</a:t>
            </a:r>
          </a:p>
          <a:p>
            <a:pPr>
              <a:spcBef>
                <a:spcPts val="300"/>
              </a:spcBef>
            </a:pPr>
            <a:r>
              <a:rPr lang="en-US" dirty="0"/>
              <a:t>Please e-mail </a:t>
            </a:r>
            <a:r>
              <a:rPr lang="en-US" dirty="0">
                <a:hlinkClick r:id="rId4"/>
              </a:rPr>
              <a:t>hneeman@ou.edu</a:t>
            </a:r>
            <a:r>
              <a:rPr lang="en-US" dirty="0"/>
              <a:t> with your name, institution and phone number, so that we can properly track and report how many people attended from each institution.</a:t>
            </a:r>
          </a:p>
          <a:p>
            <a:pPr>
              <a:spcBef>
                <a:spcPts val="300"/>
              </a:spcBef>
            </a:pPr>
            <a:r>
              <a:rPr lang="en-US" b="1" u="sng" dirty="0"/>
              <a:t>NOTE</a:t>
            </a:r>
            <a:r>
              <a:rPr lang="en-US" dirty="0"/>
              <a:t>: </a:t>
            </a:r>
            <a:r>
              <a:rPr lang="en-US" b="1" dirty="0"/>
              <a:t>NO TOLL FREE </a:t>
            </a:r>
            <a:r>
              <a:rPr lang="en-US" dirty="0"/>
              <a:t>telephone audio-only option for remote attendees inside or outside the USA.</a:t>
            </a:r>
          </a:p>
          <a:p>
            <a:pPr>
              <a:spcBef>
                <a:spcPts val="300"/>
              </a:spcBef>
            </a:pPr>
            <a:r>
              <a:rPr lang="en-US" dirty="0"/>
              <a:t>Please </a:t>
            </a:r>
            <a:r>
              <a:rPr lang="en-US" b="1" u="sng" dirty="0"/>
              <a:t>MUTE YOURSELF</a:t>
            </a:r>
            <a:r>
              <a:rPr lang="en-US" dirty="0"/>
              <a:t> except when you're talking.</a:t>
            </a:r>
          </a:p>
          <a:p>
            <a:pPr marL="0" indent="0">
              <a:buNone/>
            </a:pPr>
            <a:r>
              <a:rPr lang="en-US" sz="1800" dirty="0">
                <a:hlinkClick r:id="rId5"/>
              </a:rPr>
              <a:t>http://www.oscer.ou.edu/virtualresidency2019/</a:t>
            </a:r>
            <a:r>
              <a:rPr lang="en-US" sz="1800" dirty="0"/>
              <a:t>         </a:t>
            </a:r>
            <a:r>
              <a:rPr lang="en-US" sz="1800" dirty="0">
                <a:hlinkClick r:id="rId6"/>
              </a:rPr>
              <a:t>virtualresidency2019@gmail.com</a:t>
            </a:r>
            <a:endParaRPr lang="en-US" sz="1800" dirty="0"/>
          </a:p>
        </p:txBody>
      </p:sp>
      <p:sp>
        <p:nvSpPr>
          <p:cNvPr id="4" name="Footer Placeholder 3"/>
          <p:cNvSpPr>
            <a:spLocks noGrp="1"/>
          </p:cNvSpPr>
          <p:nvPr>
            <p:ph type="ftr" sz="quarter" idx="10"/>
          </p:nvPr>
        </p:nvSpPr>
        <p:spPr/>
        <p:txBody>
          <a:bodyPr/>
          <a:lstStyle/>
          <a:p>
            <a:pPr>
              <a:defRPr/>
            </a:pPr>
            <a:r>
              <a:rPr lang="en-US" dirty="0"/>
              <a:t>Virtual Residency Intro/</a:t>
            </a:r>
            <a:r>
              <a:rPr lang="en-US" dirty="0" err="1"/>
              <a:t>Intmd</a:t>
            </a:r>
            <a:r>
              <a:rPr lang="en-US" dirty="0"/>
              <a:t> Overview</a:t>
            </a:r>
          </a:p>
          <a:p>
            <a:pPr>
              <a:defRPr/>
            </a:pPr>
            <a:r>
              <a:rPr lang="en-US" dirty="0"/>
              <a:t>Virtual Residency Workshop 2019, Sun June 2 2019</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6</a:t>
            </a:fld>
            <a:endParaRPr lang="en-US"/>
          </a:p>
        </p:txBody>
      </p:sp>
    </p:spTree>
    <p:extLst>
      <p:ext uri="{BB962C8B-B14F-4D97-AF65-F5344CB8AC3E}">
        <p14:creationId xmlns:p14="http://schemas.microsoft.com/office/powerpoint/2010/main" val="361606440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Let’s Introduce Ourselves! (onsite)</a:t>
            </a:r>
          </a:p>
        </p:txBody>
      </p:sp>
      <p:sp>
        <p:nvSpPr>
          <p:cNvPr id="3" name="Content Placeholder 2"/>
          <p:cNvSpPr>
            <a:spLocks noGrp="1"/>
          </p:cNvSpPr>
          <p:nvPr>
            <p:ph idx="1"/>
          </p:nvPr>
        </p:nvSpPr>
        <p:spPr>
          <a:xfrm>
            <a:off x="381000" y="1374313"/>
            <a:ext cx="8402638" cy="4648200"/>
          </a:xfrm>
        </p:spPr>
        <p:txBody>
          <a:bodyPr/>
          <a:lstStyle/>
          <a:p>
            <a:r>
              <a:rPr lang="en-US" dirty="0"/>
              <a:t>Let’s go around the room.</a:t>
            </a:r>
          </a:p>
          <a:p>
            <a:r>
              <a:rPr lang="en-US" dirty="0"/>
              <a:t>Tell us:</a:t>
            </a:r>
          </a:p>
          <a:p>
            <a:pPr lvl="1"/>
            <a:r>
              <a:rPr lang="en-US" dirty="0"/>
              <a:t>your name;</a:t>
            </a:r>
          </a:p>
          <a:p>
            <a:pPr lvl="1"/>
            <a:r>
              <a:rPr lang="en-US" dirty="0"/>
              <a:t>your institution;</a:t>
            </a:r>
          </a:p>
          <a:p>
            <a:pPr lvl="1"/>
            <a:r>
              <a:rPr lang="en-US" dirty="0"/>
              <a:t>your role at your institution;</a:t>
            </a:r>
          </a:p>
          <a:p>
            <a:pPr lvl="1"/>
            <a:r>
              <a:rPr lang="en-US" dirty="0"/>
              <a:t>why you wanted to attend the Virtual Residency workshop.</a:t>
            </a:r>
          </a:p>
          <a:p>
            <a:r>
              <a:rPr lang="en-US" dirty="0"/>
              <a:t>What do you hope to get out of this week?</a:t>
            </a:r>
          </a:p>
          <a:p>
            <a:r>
              <a:rPr lang="en-US" dirty="0"/>
              <a:t>We probably don’t have enough time for everyone on videoconferencing to do the same.</a:t>
            </a:r>
          </a:p>
          <a:p>
            <a:pPr marL="0" indent="0">
              <a:buNone/>
            </a:pPr>
            <a:endParaRPr lang="en-US" dirty="0"/>
          </a:p>
          <a:p>
            <a:pPr marL="0" indent="0">
              <a:buNone/>
            </a:pPr>
            <a:r>
              <a:rPr lang="en-US" sz="1800" dirty="0">
                <a:hlinkClick r:id="rId3"/>
              </a:rPr>
              <a:t>http://www.oscer.ou.edu/virtualresidency2019/</a:t>
            </a:r>
            <a:r>
              <a:rPr lang="en-US" sz="1800" dirty="0"/>
              <a:t>         </a:t>
            </a:r>
            <a:r>
              <a:rPr lang="en-US" sz="1800" dirty="0">
                <a:hlinkClick r:id="rId4"/>
              </a:rPr>
              <a:t>virtualresidency2019@gmail.com</a:t>
            </a:r>
            <a:endParaRPr lang="en-US" sz="1800" dirty="0"/>
          </a:p>
        </p:txBody>
      </p:sp>
      <p:sp>
        <p:nvSpPr>
          <p:cNvPr id="4" name="Footer Placeholder 3"/>
          <p:cNvSpPr>
            <a:spLocks noGrp="1"/>
          </p:cNvSpPr>
          <p:nvPr>
            <p:ph type="ftr" sz="quarter" idx="10"/>
          </p:nvPr>
        </p:nvSpPr>
        <p:spPr/>
        <p:txBody>
          <a:bodyPr/>
          <a:lstStyle/>
          <a:p>
            <a:pPr>
              <a:defRPr/>
            </a:pPr>
            <a:r>
              <a:rPr lang="en-US" dirty="0"/>
              <a:t>Virtual Residency Intro/</a:t>
            </a:r>
            <a:r>
              <a:rPr lang="en-US" dirty="0" err="1"/>
              <a:t>Intmd</a:t>
            </a:r>
            <a:r>
              <a:rPr lang="en-US" dirty="0"/>
              <a:t> Overview</a:t>
            </a:r>
          </a:p>
          <a:p>
            <a:pPr>
              <a:defRPr/>
            </a:pPr>
            <a:r>
              <a:rPr lang="en-US" dirty="0"/>
              <a:t>Virtual Residency Workshop 2019, Sun June 2 2019</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7</a:t>
            </a:fld>
            <a:endParaRPr lang="en-US"/>
          </a:p>
        </p:txBody>
      </p:sp>
    </p:spTree>
    <p:extLst>
      <p:ext uri="{BB962C8B-B14F-4D97-AF65-F5344CB8AC3E}">
        <p14:creationId xmlns:p14="http://schemas.microsoft.com/office/powerpoint/2010/main" val="3919708085"/>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Outline</a:t>
            </a:r>
          </a:p>
        </p:txBody>
      </p:sp>
      <p:sp>
        <p:nvSpPr>
          <p:cNvPr id="3" name="Content Placeholder 2"/>
          <p:cNvSpPr>
            <a:spLocks noGrp="1"/>
          </p:cNvSpPr>
          <p:nvPr>
            <p:ph idx="1"/>
          </p:nvPr>
        </p:nvSpPr>
        <p:spPr>
          <a:xfrm>
            <a:off x="381000" y="1371600"/>
            <a:ext cx="8153400" cy="4648200"/>
          </a:xfrm>
        </p:spPr>
        <p:txBody>
          <a:bodyPr/>
          <a:lstStyle/>
          <a:p>
            <a:r>
              <a:rPr lang="en-US" dirty="0"/>
              <a:t>This is an experiment!</a:t>
            </a:r>
          </a:p>
          <a:p>
            <a:r>
              <a:rPr lang="en-US" dirty="0"/>
              <a:t>Research Computing Facilitators</a:t>
            </a:r>
          </a:p>
          <a:p>
            <a:r>
              <a:rPr lang="en-US" dirty="0"/>
              <a:t>National Science Foundation’s Campus Cyberinfrastructure Programs</a:t>
            </a:r>
          </a:p>
          <a:p>
            <a:r>
              <a:rPr lang="en-US" dirty="0"/>
              <a:t>You’re Next …</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sz="1800" dirty="0">
                <a:hlinkClick r:id="rId3"/>
              </a:rPr>
              <a:t>http://www.oscer.ou.edu/virtualresidency2019/</a:t>
            </a:r>
            <a:r>
              <a:rPr lang="en-US" sz="1800" dirty="0"/>
              <a:t>         </a:t>
            </a:r>
            <a:r>
              <a:rPr lang="en-US" sz="1800" dirty="0">
                <a:hlinkClick r:id="rId4"/>
              </a:rPr>
              <a:t>virtualresidency2019@gmail.com</a:t>
            </a:r>
            <a:endParaRPr lang="en-US" sz="1800" dirty="0"/>
          </a:p>
          <a:p>
            <a:endParaRPr lang="en-US" dirty="0"/>
          </a:p>
        </p:txBody>
      </p:sp>
      <p:sp>
        <p:nvSpPr>
          <p:cNvPr id="4" name="Footer Placeholder 3"/>
          <p:cNvSpPr>
            <a:spLocks noGrp="1"/>
          </p:cNvSpPr>
          <p:nvPr>
            <p:ph type="ftr" sz="quarter" idx="10"/>
          </p:nvPr>
        </p:nvSpPr>
        <p:spPr>
          <a:xfrm>
            <a:off x="2633663" y="6172200"/>
            <a:ext cx="3995737" cy="457200"/>
          </a:xfrm>
          <a:noFill/>
        </p:spPr>
        <p:txBody>
          <a:bodyPr/>
          <a:lstStyle/>
          <a:p>
            <a:pPr>
              <a:defRPr/>
            </a:pPr>
            <a:r>
              <a:rPr lang="en-US" dirty="0"/>
              <a:t>Virtual Residency Intro/</a:t>
            </a:r>
            <a:r>
              <a:rPr lang="en-US" dirty="0" err="1"/>
              <a:t>Intmd</a:t>
            </a:r>
            <a:r>
              <a:rPr lang="en-US" dirty="0"/>
              <a:t> Overview</a:t>
            </a:r>
          </a:p>
          <a:p>
            <a:pPr>
              <a:defRPr/>
            </a:pPr>
            <a:r>
              <a:rPr lang="en-US" dirty="0"/>
              <a:t>Virtual Residency Workshop 2019, Sun June 2 2019</a:t>
            </a:r>
          </a:p>
        </p:txBody>
      </p:sp>
      <p:sp>
        <p:nvSpPr>
          <p:cNvPr id="5" name="Slide Number Placeholder 4"/>
          <p:cNvSpPr>
            <a:spLocks noGrp="1"/>
          </p:cNvSpPr>
          <p:nvPr>
            <p:ph type="sldNum" sz="quarter" idx="11"/>
          </p:nvPr>
        </p:nvSpPr>
        <p:spPr>
          <a:xfrm>
            <a:off x="7162800" y="6191250"/>
            <a:ext cx="1295400" cy="457200"/>
          </a:xfrm>
        </p:spPr>
        <p:txBody>
          <a:bodyPr/>
          <a:lstStyle/>
          <a:p>
            <a:pPr>
              <a:defRPr/>
            </a:pPr>
            <a:fld id="{DAFF6522-D39A-4EFB-9FD2-0F43165FD2EE}" type="slidenum">
              <a:rPr lang="en-US" smtClean="0"/>
              <a:pPr>
                <a:defRPr/>
              </a:pPr>
              <a:t>8</a:t>
            </a:fld>
            <a:endParaRPr lang="en-US" dirty="0"/>
          </a:p>
        </p:txBody>
      </p:sp>
    </p:spTree>
    <p:extLst>
      <p:ext uri="{BB962C8B-B14F-4D97-AF65-F5344CB8AC3E}">
        <p14:creationId xmlns:p14="http://schemas.microsoft.com/office/powerpoint/2010/main" val="9669962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This is an Experiment!</a:t>
            </a:r>
          </a:p>
        </p:txBody>
      </p:sp>
      <p:sp>
        <p:nvSpPr>
          <p:cNvPr id="3" name="Content Placeholder 2"/>
          <p:cNvSpPr>
            <a:spLocks noGrp="1"/>
          </p:cNvSpPr>
          <p:nvPr>
            <p:ph idx="1"/>
          </p:nvPr>
        </p:nvSpPr>
        <p:spPr>
          <a:xfrm>
            <a:off x="457200" y="1371600"/>
            <a:ext cx="8326438" cy="4648200"/>
          </a:xfrm>
        </p:spPr>
        <p:txBody>
          <a:bodyPr/>
          <a:lstStyle/>
          <a:p>
            <a:r>
              <a:rPr lang="en-US" dirty="0"/>
              <a:t>Almost everything about this week is exciting and new.</a:t>
            </a:r>
          </a:p>
          <a:p>
            <a:r>
              <a:rPr lang="en-US" dirty="0"/>
              <a:t>Those of you who are new are only the 4</a:t>
            </a:r>
            <a:r>
              <a:rPr lang="en-US" baseline="30000" dirty="0"/>
              <a:t>th</a:t>
            </a:r>
            <a:r>
              <a:rPr lang="en-US" dirty="0"/>
              <a:t> cohort of            what has become a national program.</a:t>
            </a:r>
          </a:p>
          <a:p>
            <a:r>
              <a:rPr lang="en-US" dirty="0"/>
              <a:t>This means that you’re helping us to pioneer a new way of developing the next generation Cyberinfrastructure (CI) workforce.</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sz="1800" dirty="0">
                <a:hlinkClick r:id="rId3"/>
              </a:rPr>
              <a:t>http://www.oscer.ou.edu/virtualresidency2019/</a:t>
            </a:r>
            <a:r>
              <a:rPr lang="en-US" sz="1800" dirty="0"/>
              <a:t>         </a:t>
            </a:r>
            <a:r>
              <a:rPr lang="en-US" sz="1800" dirty="0">
                <a:hlinkClick r:id="rId4"/>
              </a:rPr>
              <a:t>virtualresidency2019@gmail.com</a:t>
            </a:r>
            <a:endParaRPr lang="en-US" sz="1800" dirty="0"/>
          </a:p>
        </p:txBody>
      </p:sp>
      <p:sp>
        <p:nvSpPr>
          <p:cNvPr id="4" name="Footer Placeholder 3"/>
          <p:cNvSpPr>
            <a:spLocks noGrp="1"/>
          </p:cNvSpPr>
          <p:nvPr>
            <p:ph type="ftr" sz="quarter" idx="10"/>
          </p:nvPr>
        </p:nvSpPr>
        <p:spPr/>
        <p:txBody>
          <a:bodyPr/>
          <a:lstStyle/>
          <a:p>
            <a:pPr>
              <a:defRPr/>
            </a:pPr>
            <a:r>
              <a:rPr lang="en-US" dirty="0"/>
              <a:t>Virtual Residency Intro/</a:t>
            </a:r>
            <a:r>
              <a:rPr lang="en-US" dirty="0" err="1"/>
              <a:t>Intmd</a:t>
            </a:r>
            <a:r>
              <a:rPr lang="en-US" dirty="0"/>
              <a:t> Overview</a:t>
            </a:r>
          </a:p>
          <a:p>
            <a:pPr>
              <a:defRPr/>
            </a:pPr>
            <a:r>
              <a:rPr lang="en-US" dirty="0"/>
              <a:t>Virtual Residency Workshop 2019, Sun June 2 2019</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9</a:t>
            </a:fld>
            <a:endParaRPr lang="en-US"/>
          </a:p>
        </p:txBody>
      </p:sp>
    </p:spTree>
    <p:extLst>
      <p:ext uri="{BB962C8B-B14F-4D97-AF65-F5344CB8AC3E}">
        <p14:creationId xmlns:p14="http://schemas.microsoft.com/office/powerpoint/2010/main" val="3895536025"/>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NPWI" val="98"/>
</p:tagLst>
</file>

<file path=ppt/tags/tag2.xml><?xml version="1.0" encoding="utf-8"?>
<p:tagLst xmlns:a="http://schemas.openxmlformats.org/drawingml/2006/main" xmlns:r="http://schemas.openxmlformats.org/officeDocument/2006/relationships" xmlns:p="http://schemas.openxmlformats.org/presentationml/2006/main">
  <p:tag name="SWI" val="1"/>
  <p:tag name="NBP" val="1"/>
  <p:tag name="BSN" val="1"/>
  <p:tag name="SVT" val="TRUE"/>
  <p:tag name="CVB" val="1"/>
  <p:tag name="SPT" val="FALSE"/>
  <p:tag name="CII" val="1"/>
</p:tagLst>
</file>

<file path=ppt/tags/tag3.xml><?xml version="1.0" encoding="utf-8"?>
<p:tagLst xmlns:a="http://schemas.openxmlformats.org/drawingml/2006/main" xmlns:r="http://schemas.openxmlformats.org/officeDocument/2006/relationships" xmlns:p="http://schemas.openxmlformats.org/presentationml/2006/main">
  <p:tag name="DUMMACSH" val="TRUE"/>
</p:tagLst>
</file>

<file path=ppt/tags/tag4.xml><?xml version="1.0" encoding="utf-8"?>
<p:tagLst xmlns:a="http://schemas.openxmlformats.org/drawingml/2006/main" xmlns:r="http://schemas.openxmlformats.org/officeDocument/2006/relationships" xmlns:p="http://schemas.openxmlformats.org/presentationml/2006/main">
  <p:tag name="SWI" val="56"/>
  <p:tag name="NBP" val="1"/>
  <p:tag name="BSN" val="56"/>
  <p:tag name="SVT" val="TRUE"/>
  <p:tag name="CVB" val="56"/>
  <p:tag name="SPT" val="FALSE"/>
  <p:tag name="CII" val="56"/>
</p:tagLst>
</file>

<file path=ppt/tags/tag5.xml><?xml version="1.0" encoding="utf-8"?>
<p:tagLst xmlns:a="http://schemas.openxmlformats.org/drawingml/2006/main" xmlns:r="http://schemas.openxmlformats.org/officeDocument/2006/relationships" xmlns:p="http://schemas.openxmlformats.org/presentationml/2006/main">
  <p:tag name="DUMMACSH" val="TRUE"/>
</p:tagLst>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24926</TotalTime>
  <Words>4155</Words>
  <Application>Microsoft Office PowerPoint</Application>
  <PresentationFormat>On-screen Show (4:3)</PresentationFormat>
  <Paragraphs>524</Paragraphs>
  <Slides>46</Slides>
  <Notes>46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46</vt:i4>
      </vt:variant>
    </vt:vector>
  </HeadingPairs>
  <TitlesOfParts>
    <vt:vector size="52" baseType="lpstr">
      <vt:lpstr>Arial</vt:lpstr>
      <vt:lpstr>Arial Black</vt:lpstr>
      <vt:lpstr>Tahoma</vt:lpstr>
      <vt:lpstr>Times New Roman</vt:lpstr>
      <vt:lpstr>Wingdings</vt:lpstr>
      <vt:lpstr>Blends</vt:lpstr>
      <vt:lpstr>Virtual Residency Introductory/Intermediate Workshop: Overview</vt:lpstr>
      <vt:lpstr>Workshop Webpage &amp; E-mail</vt:lpstr>
      <vt:lpstr>Zoom Videoconferencing</vt:lpstr>
      <vt:lpstr>Zoom: Video+Audio</vt:lpstr>
      <vt:lpstr>Phone: Audio Only, USA</vt:lpstr>
      <vt:lpstr>Phone: Audio Only, Non-USA</vt:lpstr>
      <vt:lpstr>Let’s Introduce Ourselves! (onsite)</vt:lpstr>
      <vt:lpstr>Outline</vt:lpstr>
      <vt:lpstr>This is an Experiment!</vt:lpstr>
      <vt:lpstr>Only You …</vt:lpstr>
      <vt:lpstr>This Is So New, We Don’t Know How to Teach It</vt:lpstr>
      <vt:lpstr>PowerPoint Presentation</vt:lpstr>
      <vt:lpstr>What is a Research Computing Facilitator?</vt:lpstr>
      <vt:lpstr>A Little Background</vt:lpstr>
      <vt:lpstr>OU’s Piece</vt:lpstr>
      <vt:lpstr>Ah, if only ….</vt:lpstr>
      <vt:lpstr>PowerPoint Presentation</vt:lpstr>
      <vt:lpstr>And then …</vt:lpstr>
      <vt:lpstr>So …</vt:lpstr>
      <vt:lpstr>Objectives</vt:lpstr>
      <vt:lpstr>Success!</vt:lpstr>
      <vt:lpstr>Even More Success!</vt:lpstr>
      <vt:lpstr>PowerPoint Presentation</vt:lpstr>
      <vt:lpstr>Virtual Residency: What?</vt:lpstr>
      <vt:lpstr>Virtual Residency: How?</vt:lpstr>
      <vt:lpstr>Virtual Residency: Why?</vt:lpstr>
      <vt:lpstr>Virtual Residency: Who?</vt:lpstr>
      <vt:lpstr>Why is Helping Researchers Hard?</vt:lpstr>
      <vt:lpstr>More Institutions Have On-Premise CI</vt:lpstr>
      <vt:lpstr>More Institutions Have Virtual Residents</vt:lpstr>
      <vt:lpstr>The CI Professional Ecosystem</vt:lpstr>
      <vt:lpstr>What Aren’t We Trying to Do?</vt:lpstr>
      <vt:lpstr>What’s Our Hidden Agenda?</vt:lpstr>
      <vt:lpstr>2019 Intro/Intmd Workshop Agenda</vt:lpstr>
      <vt:lpstr>2019 Intro/Intmd Workshop Agenda</vt:lpstr>
      <vt:lpstr>2019 Intro/Intmd Workshop Agenda</vt:lpstr>
      <vt:lpstr>Agenda</vt:lpstr>
      <vt:lpstr>What Are We Here to Accomplish?</vt:lpstr>
      <vt:lpstr>What Aren’t, and Are, We Trying to Do?</vt:lpstr>
      <vt:lpstr>What Are We Really Here For?</vt:lpstr>
      <vt:lpstr>PowerPoint Presentation</vt:lpstr>
      <vt:lpstr>A Growing Need, a Growing Breed</vt:lpstr>
      <vt:lpstr>Get Ready to Be in Charge</vt:lpstr>
      <vt:lpstr>Why This is the Best Job Ever</vt:lpstr>
      <vt:lpstr>Acknowledgements</vt:lpstr>
      <vt:lpstr>Thanks for your attention!   Questions? hneeman@ou.edu</vt:lpstr>
    </vt:vector>
  </TitlesOfParts>
  <Company>University of Oklahoma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Virtual Residency 2019: Workshop Overview</dc:title>
  <dc:creator>Henry Neeman</dc:creator>
  <cp:lastModifiedBy>Henry Neeman</cp:lastModifiedBy>
  <cp:revision>712</cp:revision>
  <cp:lastPrinted>1601-01-01T00:00:00Z</cp:lastPrinted>
  <dcterms:created xsi:type="dcterms:W3CDTF">2001-08-18T12:37:15Z</dcterms:created>
  <dcterms:modified xsi:type="dcterms:W3CDTF">2019-05-27T19:16:09Z</dcterms:modified>
</cp:coreProperties>
</file>