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11"/>
  </p:notesMasterIdLst>
  <p:handoutMasterIdLst>
    <p:handoutMasterId r:id="rId12"/>
  </p:handoutMasterIdLst>
  <p:sldIdLst>
    <p:sldId id="701" r:id="rId2"/>
    <p:sldId id="1200" r:id="rId3"/>
    <p:sldId id="1201" r:id="rId4"/>
    <p:sldId id="1202" r:id="rId5"/>
    <p:sldId id="1203" r:id="rId6"/>
    <p:sldId id="1204" r:id="rId7"/>
    <p:sldId id="1205" r:id="rId8"/>
    <p:sldId id="1206" r:id="rId9"/>
    <p:sldId id="1073" r:id="rId10"/>
  </p:sldIdLst>
  <p:sldSz cx="9144000" cy="6858000" type="screen4x3"/>
  <p:notesSz cx="6858000" cy="9144000"/>
  <p:custDataLst>
    <p:tags r:id="rId13"/>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929"/>
    <a:srgbClr val="FF4747"/>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4575" autoAdjust="0"/>
  </p:normalViewPr>
  <p:slideViewPr>
    <p:cSldViewPr>
      <p:cViewPr varScale="1">
        <p:scale>
          <a:sx n="82" d="100"/>
          <a:sy n="82" d="100"/>
        </p:scale>
        <p:origin x="150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a:t>
            </a:fld>
            <a:endParaRPr lang="en-US"/>
          </a:p>
        </p:txBody>
      </p:sp>
    </p:spTree>
    <p:extLst>
      <p:ext uri="{BB962C8B-B14F-4D97-AF65-F5344CB8AC3E}">
        <p14:creationId xmlns:p14="http://schemas.microsoft.com/office/powerpoint/2010/main" val="2302231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a:t>
            </a:fld>
            <a:endParaRPr lang="en-US"/>
          </a:p>
        </p:txBody>
      </p:sp>
    </p:spTree>
    <p:extLst>
      <p:ext uri="{BB962C8B-B14F-4D97-AF65-F5344CB8AC3E}">
        <p14:creationId xmlns:p14="http://schemas.microsoft.com/office/powerpoint/2010/main" val="991299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a:t>
            </a:fld>
            <a:endParaRPr lang="en-US"/>
          </a:p>
        </p:txBody>
      </p:sp>
    </p:spTree>
    <p:extLst>
      <p:ext uri="{BB962C8B-B14F-4D97-AF65-F5344CB8AC3E}">
        <p14:creationId xmlns:p14="http://schemas.microsoft.com/office/powerpoint/2010/main" val="869670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a:t>
            </a:fld>
            <a:endParaRPr lang="en-US"/>
          </a:p>
        </p:txBody>
      </p:sp>
    </p:spTree>
    <p:extLst>
      <p:ext uri="{BB962C8B-B14F-4D97-AF65-F5344CB8AC3E}">
        <p14:creationId xmlns:p14="http://schemas.microsoft.com/office/powerpoint/2010/main" val="722047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a:t>
            </a:fld>
            <a:endParaRPr lang="en-US"/>
          </a:p>
        </p:txBody>
      </p:sp>
    </p:spTree>
    <p:extLst>
      <p:ext uri="{BB962C8B-B14F-4D97-AF65-F5344CB8AC3E}">
        <p14:creationId xmlns:p14="http://schemas.microsoft.com/office/powerpoint/2010/main" val="3000999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a:t>
            </a:fld>
            <a:endParaRPr lang="en-US"/>
          </a:p>
        </p:txBody>
      </p:sp>
    </p:spTree>
    <p:extLst>
      <p:ext uri="{BB962C8B-B14F-4D97-AF65-F5344CB8AC3E}">
        <p14:creationId xmlns:p14="http://schemas.microsoft.com/office/powerpoint/2010/main" val="665220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a:t>
            </a:fld>
            <a:endParaRPr lang="en-US"/>
          </a:p>
        </p:txBody>
      </p:sp>
    </p:spTree>
    <p:extLst>
      <p:ext uri="{BB962C8B-B14F-4D97-AF65-F5344CB8AC3E}">
        <p14:creationId xmlns:p14="http://schemas.microsoft.com/office/powerpoint/2010/main" val="2042899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a:t>
            </a:fld>
            <a:endParaRPr lang="en-US"/>
          </a:p>
        </p:txBody>
      </p:sp>
    </p:spTree>
    <p:extLst>
      <p:ext uri="{BB962C8B-B14F-4D97-AF65-F5344CB8AC3E}">
        <p14:creationId xmlns:p14="http://schemas.microsoft.com/office/powerpoint/2010/main" val="3576570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9</a:t>
            </a:fld>
            <a:endParaRPr lang="en-US"/>
          </a:p>
        </p:txBody>
      </p:sp>
    </p:spTree>
    <p:extLst>
      <p:ext uri="{BB962C8B-B14F-4D97-AF65-F5344CB8AC3E}">
        <p14:creationId xmlns:p14="http://schemas.microsoft.com/office/powerpoint/2010/main" val="3659814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Intro to Research Facilitation</a:t>
            </a:r>
          </a:p>
          <a:p>
            <a:pPr>
              <a:defRPr/>
            </a:pPr>
            <a:r>
              <a:rPr lang="en-US" dirty="0"/>
              <a:t>Virtual Residency Workshop 2019, Sun June 2 2019</a:t>
            </a:r>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Intro to Research Facilitation</a:t>
            </a:r>
          </a:p>
          <a:p>
            <a:pPr>
              <a:defRPr/>
            </a:pPr>
            <a:r>
              <a:rPr lang="en-US" dirty="0"/>
              <a:t>Virtual Residency Workshop 2019, Sun June 2 2019</a:t>
            </a:r>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a:t>Click to edit Master title style</a:t>
            </a:r>
          </a:p>
        </p:txBody>
      </p:sp>
      <p:sp>
        <p:nvSpPr>
          <p:cNvPr id="3" name="Text Placeholder 2"/>
          <p:cNvSpPr>
            <a:spLocks noGrp="1"/>
          </p:cNvSpPr>
          <p:nvPr>
            <p:ph type="body" sz="half" idx="1"/>
          </p:nvPr>
        </p:nvSpPr>
        <p:spPr>
          <a:xfrm>
            <a:off x="609600" y="1371600"/>
            <a:ext cx="3886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86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0"/>
          </p:nvPr>
        </p:nvSpPr>
        <p:spPr/>
        <p:txBody>
          <a:bodyPr/>
          <a:lstStyle>
            <a:lvl1pPr>
              <a:defRPr smtClean="0"/>
            </a:lvl1pPr>
          </a:lstStyle>
          <a:p>
            <a:pPr>
              <a:defRPr/>
            </a:pPr>
            <a:r>
              <a:rPr lang="en-US" dirty="0"/>
              <a:t>Intro to Research Facilitation</a:t>
            </a:r>
          </a:p>
          <a:p>
            <a:pPr>
              <a:defRPr/>
            </a:pPr>
            <a:r>
              <a:rPr lang="en-US" dirty="0"/>
              <a:t>Virtual Residency Workshop 2019, Sun June 2 2019</a:t>
            </a:r>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a:t>Click to edit Master title style</a:t>
            </a:r>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a:p>
        </p:txBody>
      </p:sp>
      <p:sp>
        <p:nvSpPr>
          <p:cNvPr id="4" name="Text Placeholder 3"/>
          <p:cNvSpPr>
            <a:spLocks noGrp="1"/>
          </p:cNvSpPr>
          <p:nvPr>
            <p:ph type="body" sz="half" idx="2"/>
          </p:nvPr>
        </p:nvSpPr>
        <p:spPr>
          <a:xfrm>
            <a:off x="4648200" y="1371600"/>
            <a:ext cx="3886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0"/>
          </p:nvPr>
        </p:nvSpPr>
        <p:spPr/>
        <p:txBody>
          <a:bodyPr/>
          <a:lstStyle>
            <a:lvl1pPr>
              <a:defRPr smtClean="0"/>
            </a:lvl1pPr>
          </a:lstStyle>
          <a:p>
            <a:pPr>
              <a:defRPr/>
            </a:pPr>
            <a:r>
              <a:rPr lang="en-US" dirty="0"/>
              <a:t>Intro to Research Facilitation</a:t>
            </a:r>
          </a:p>
          <a:p>
            <a:pPr>
              <a:defRPr/>
            </a:pPr>
            <a:r>
              <a:rPr lang="en-US" dirty="0"/>
              <a:t>Virtual Residency Workshop 2019, Sun June 2 2019</a:t>
            </a:r>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a:t>Click to edit Master title style</a:t>
            </a:r>
          </a:p>
        </p:txBody>
      </p:sp>
      <p:sp>
        <p:nvSpPr>
          <p:cNvPr id="3" name="Table Placeholder 2"/>
          <p:cNvSpPr>
            <a:spLocks noGrp="1"/>
          </p:cNvSpPr>
          <p:nvPr>
            <p:ph type="tbl" idx="1"/>
          </p:nvPr>
        </p:nvSpPr>
        <p:spPr>
          <a:xfrm>
            <a:off x="609600" y="1371600"/>
            <a:ext cx="7924800" cy="4648200"/>
          </a:xfrm>
        </p:spPr>
        <p:txBody>
          <a:bodyPr/>
          <a:lstStyle/>
          <a:p>
            <a:pPr lvl="0"/>
            <a:endParaRPr lang="en-US" noProof="0"/>
          </a:p>
        </p:txBody>
      </p:sp>
      <p:sp>
        <p:nvSpPr>
          <p:cNvPr id="7" name="Footer Placeholder 3"/>
          <p:cNvSpPr>
            <a:spLocks noGrp="1"/>
          </p:cNvSpPr>
          <p:nvPr>
            <p:ph type="ftr" sz="quarter" idx="10"/>
          </p:nvPr>
        </p:nvSpPr>
        <p:spPr/>
        <p:txBody>
          <a:bodyPr/>
          <a:lstStyle>
            <a:lvl1pPr>
              <a:defRPr smtClean="0"/>
            </a:lvl1pPr>
          </a:lstStyle>
          <a:p>
            <a:pPr>
              <a:defRPr/>
            </a:pPr>
            <a:r>
              <a:rPr lang="en-US" dirty="0"/>
              <a:t>Intro to Research Facilitation</a:t>
            </a:r>
          </a:p>
          <a:p>
            <a:pPr>
              <a:defRPr/>
            </a:pPr>
            <a:r>
              <a:rPr lang="en-US" dirty="0"/>
              <a:t>Virtual Residency Workshop 2019, Sun June 2 2019</a:t>
            </a:r>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3"/>
          <p:cNvSpPr>
            <a:spLocks noGrp="1"/>
          </p:cNvSpPr>
          <p:nvPr>
            <p:ph type="ftr" sz="quarter" idx="10"/>
          </p:nvPr>
        </p:nvSpPr>
        <p:spPr/>
        <p:txBody>
          <a:bodyPr/>
          <a:lstStyle>
            <a:lvl1pPr>
              <a:defRPr smtClean="0"/>
            </a:lvl1pPr>
          </a:lstStyle>
          <a:p>
            <a:pPr>
              <a:defRPr/>
            </a:pPr>
            <a:r>
              <a:rPr lang="en-US" dirty="0"/>
              <a:t>Intro to Research Facilitation</a:t>
            </a:r>
          </a:p>
          <a:p>
            <a:pPr>
              <a:defRPr/>
            </a:pPr>
            <a:r>
              <a:rPr lang="en-US" dirty="0"/>
              <a:t>Virtual Residency Workshop 2019, Sun June 2 2019</a:t>
            </a:r>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Intro to Research Facilitation</a:t>
            </a:r>
          </a:p>
          <a:p>
            <a:pPr>
              <a:defRPr/>
            </a:pPr>
            <a:r>
              <a:rPr lang="en-US" dirty="0"/>
              <a:t>Virtual Residency Workshop 2019, Sun June 2 2019</a:t>
            </a:r>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10"/>
          </p:nvPr>
        </p:nvSpPr>
        <p:spPr/>
        <p:txBody>
          <a:bodyPr/>
          <a:lstStyle>
            <a:lvl1pPr>
              <a:defRPr smtClean="0"/>
            </a:lvl1pPr>
          </a:lstStyle>
          <a:p>
            <a:pPr>
              <a:defRPr/>
            </a:pPr>
            <a:r>
              <a:rPr lang="en-US" dirty="0"/>
              <a:t>Intro to Research Facilitation</a:t>
            </a:r>
          </a:p>
          <a:p>
            <a:pPr>
              <a:defRPr/>
            </a:pPr>
            <a:r>
              <a:rPr lang="en-US" dirty="0"/>
              <a:t>Virtual Residency Workshop 2019, Sun June 2 2019</a:t>
            </a:r>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a:t>Intro to Research Facilitation</a:t>
            </a:r>
          </a:p>
          <a:p>
            <a:pPr>
              <a:defRPr/>
            </a:pPr>
            <a:r>
              <a:rPr lang="en-US" dirty="0"/>
              <a:t>Virtual Residency Workshop 2019, Sun June 2 2019</a:t>
            </a:r>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a:t>Intro to Research Facilitation</a:t>
            </a:r>
          </a:p>
          <a:p>
            <a:pPr>
              <a:defRPr/>
            </a:pPr>
            <a:r>
              <a:rPr lang="en-US" dirty="0"/>
              <a:t>Virtual Residency Workshop 2019, Sun June 2 2019</a:t>
            </a:r>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a:t>Intro to Research Facilitation</a:t>
            </a:r>
          </a:p>
          <a:p>
            <a:pPr>
              <a:defRPr/>
            </a:pPr>
            <a:r>
              <a:rPr lang="en-US" dirty="0"/>
              <a:t>Virtual Residency Workshop 2019, Sun June 2 2019</a:t>
            </a:r>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Intro to Research Facilitation</a:t>
            </a:r>
          </a:p>
          <a:p>
            <a:pPr>
              <a:defRPr/>
            </a:pPr>
            <a:r>
              <a:rPr lang="en-US" dirty="0"/>
              <a:t>Virtual Residency Workshop 2019, Sun June 2 2019</a:t>
            </a:r>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Intro to Research Facilitation</a:t>
            </a:r>
          </a:p>
          <a:p>
            <a:pPr>
              <a:defRPr/>
            </a:pPr>
            <a:r>
              <a:rPr lang="en-US" dirty="0"/>
              <a:t>Virtual Residency Workshop 2019, Sun June 2 2019</a:t>
            </a:r>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gi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a:t>Intro to Research Facilitation</a:t>
            </a:r>
          </a:p>
          <a:p>
            <a:pPr>
              <a:defRPr/>
            </a:pPr>
            <a:r>
              <a:rPr lang="en-US" dirty="0"/>
              <a:t>Virtual Residency Workshop 2019, Sun June 2 2019</a:t>
            </a:r>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dirty="0"/>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75524"/>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127899"/>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127899"/>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3" name="Picture 12" descr="Image result for xsede campus champions logo"/>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7728438" y="6162339"/>
            <a:ext cx="414015" cy="56404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C4447C5B-3270-4623-B548-E4517763FE8E}"/>
              </a:ext>
            </a:extLst>
          </p:cNvPr>
          <p:cNvGrpSpPr/>
          <p:nvPr userDrawn="1"/>
        </p:nvGrpSpPr>
        <p:grpSpPr>
          <a:xfrm>
            <a:off x="6790593" y="6206301"/>
            <a:ext cx="893884" cy="453891"/>
            <a:chOff x="3662934" y="689786"/>
            <a:chExt cx="1818132" cy="1063491"/>
          </a:xfrm>
        </p:grpSpPr>
        <p:pic>
          <p:nvPicPr>
            <p:cNvPr id="15" name="Picture 14">
              <a:extLst>
                <a:ext uri="{FF2B5EF4-FFF2-40B4-BE49-F238E27FC236}">
                  <a16:creationId xmlns:a16="http://schemas.microsoft.com/office/drawing/2014/main" id="{57C24691-36AF-4196-8DEF-C7CB32E90EEE}"/>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3662934" y="689786"/>
              <a:ext cx="1818132" cy="1063491"/>
            </a:xfrm>
            <a:prstGeom prst="rect">
              <a:avLst/>
            </a:prstGeom>
          </p:spPr>
        </p:pic>
        <p:sp>
          <p:nvSpPr>
            <p:cNvPr id="16" name="Rectangle 15">
              <a:extLst>
                <a:ext uri="{FF2B5EF4-FFF2-40B4-BE49-F238E27FC236}">
                  <a16:creationId xmlns:a16="http://schemas.microsoft.com/office/drawing/2014/main" id="{954E65C7-6E84-42DD-8D36-0D90E23C3740}"/>
                </a:ext>
              </a:extLst>
            </p:cNvPr>
            <p:cNvSpPr/>
            <p:nvPr/>
          </p:nvSpPr>
          <p:spPr bwMode="auto">
            <a:xfrm>
              <a:off x="3662934" y="1676400"/>
              <a:ext cx="1818132" cy="7687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slideLayout" Target="../slideLayouts/slideLayout1.xml"/><Relationship Id="rId7" Type="http://schemas.openxmlformats.org/officeDocument/2006/relationships/image" Target="../media/image7.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image" Target="../media/image8.tif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381000" y="668274"/>
            <a:ext cx="8382000" cy="2362200"/>
          </a:xfrm>
        </p:spPr>
        <p:txBody>
          <a:bodyPr/>
          <a:lstStyle/>
          <a:p>
            <a:pPr eaLnBrk="1" hangingPunct="1">
              <a:lnSpc>
                <a:spcPct val="80000"/>
              </a:lnSpc>
              <a:defRPr/>
            </a:pPr>
            <a:br>
              <a:rPr lang="en-US" sz="3500" dirty="0">
                <a:effectLst>
                  <a:outerShdw blurRad="38100" dist="38100" dir="2700000" algn="tl">
                    <a:srgbClr val="C0C0C0"/>
                  </a:outerShdw>
                </a:effectLst>
                <a:latin typeface="Arial Black" pitchFamily="34" charset="0"/>
              </a:rPr>
            </a:br>
            <a:r>
              <a:rPr lang="en-US" sz="3500" dirty="0">
                <a:effectLst>
                  <a:outerShdw blurRad="38100" dist="38100" dir="2700000" algn="tl">
                    <a:srgbClr val="C0C0C0"/>
                  </a:outerShdw>
                </a:effectLst>
                <a:latin typeface="Arial Black" pitchFamily="34" charset="0"/>
              </a:rPr>
              <a:t>Introduction to</a:t>
            </a:r>
            <a:br>
              <a:rPr lang="en-US" sz="3500" dirty="0">
                <a:effectLst>
                  <a:outerShdw blurRad="38100" dist="38100" dir="2700000" algn="tl">
                    <a:srgbClr val="C0C0C0"/>
                  </a:outerShdw>
                </a:effectLst>
                <a:latin typeface="Arial Black" pitchFamily="34" charset="0"/>
              </a:rPr>
            </a:br>
            <a:r>
              <a:rPr lang="en-US" sz="3500" dirty="0">
                <a:effectLst>
                  <a:outerShdw blurRad="38100" dist="38100" dir="2700000" algn="tl">
                    <a:srgbClr val="C0C0C0"/>
                  </a:outerShdw>
                </a:effectLst>
                <a:latin typeface="Arial Black" pitchFamily="34" charset="0"/>
              </a:rPr>
              <a:t>Research Facilitation</a:t>
            </a: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b="1" dirty="0"/>
              <a:t>Henry Neeman, University of Oklahoma</a:t>
            </a:r>
          </a:p>
          <a:p>
            <a:pPr eaLnBrk="1" hangingPunct="1">
              <a:lnSpc>
                <a:spcPct val="90000"/>
              </a:lnSpc>
              <a:spcBef>
                <a:spcPts val="0"/>
              </a:spcBef>
            </a:pPr>
            <a:r>
              <a:rPr lang="en-US" sz="1800" b="1" dirty="0"/>
              <a:t>Director, OU Supercomputing Center for Education &amp; Research (OSCER)</a:t>
            </a:r>
          </a:p>
          <a:p>
            <a:pPr eaLnBrk="1" hangingPunct="1">
              <a:lnSpc>
                <a:spcPct val="90000"/>
              </a:lnSpc>
              <a:spcBef>
                <a:spcPts val="0"/>
              </a:spcBef>
            </a:pPr>
            <a:r>
              <a:rPr lang="en-US" sz="1800" b="1" dirty="0"/>
              <a:t>Associate Professor, College of Engineering</a:t>
            </a:r>
          </a:p>
          <a:p>
            <a:pPr eaLnBrk="1" hangingPunct="1">
              <a:lnSpc>
                <a:spcPct val="90000"/>
              </a:lnSpc>
              <a:spcBef>
                <a:spcPts val="0"/>
              </a:spcBef>
            </a:pPr>
            <a:r>
              <a:rPr lang="en-US" sz="1800" b="1" dirty="0"/>
              <a:t>Adjunct Faculty, School of Computer Science</a:t>
            </a:r>
          </a:p>
          <a:p>
            <a:pPr eaLnBrk="1" hangingPunct="1">
              <a:lnSpc>
                <a:spcPct val="90000"/>
              </a:lnSpc>
              <a:spcBef>
                <a:spcPts val="0"/>
              </a:spcBef>
            </a:pPr>
            <a:r>
              <a:rPr lang="en-US" sz="1800" b="1" dirty="0"/>
              <a:t>XSEDE Campus Engagement Joint Co-Manager</a:t>
            </a:r>
          </a:p>
          <a:p>
            <a:pPr eaLnBrk="1" hangingPunct="1">
              <a:lnSpc>
                <a:spcPct val="90000"/>
              </a:lnSpc>
              <a:spcBef>
                <a:spcPts val="0"/>
              </a:spcBef>
            </a:pPr>
            <a:r>
              <a:rPr lang="en-US" sz="1400" b="1" dirty="0"/>
              <a:t>Virtual Residency Introductory/Intermediate Workshop 2019</a:t>
            </a:r>
          </a:p>
          <a:p>
            <a:pPr eaLnBrk="1" hangingPunct="1">
              <a:spcBef>
                <a:spcPts val="0"/>
              </a:spcBef>
            </a:pPr>
            <a:r>
              <a:rPr lang="en-US" sz="1400" b="1" dirty="0"/>
              <a:t>Sunday June 2 2019</a:t>
            </a:r>
          </a:p>
        </p:txBody>
      </p:sp>
      <p:grpSp>
        <p:nvGrpSpPr>
          <p:cNvPr id="2" name="Group 11"/>
          <p:cNvGrpSpPr>
            <a:grpSpLocks/>
          </p:cNvGrpSpPr>
          <p:nvPr/>
        </p:nvGrpSpPr>
        <p:grpSpPr bwMode="auto">
          <a:xfrm>
            <a:off x="2667000" y="5336640"/>
            <a:ext cx="3886200" cy="1066800"/>
            <a:chOff x="1824" y="3120"/>
            <a:chExt cx="3168" cy="853"/>
          </a:xfrm>
        </p:grpSpPr>
        <p:pic>
          <p:nvPicPr>
            <p:cNvPr id="11272" name="Picture 9" descr="ouit_logo_small"/>
            <p:cNvPicPr>
              <a:picLocks noChangeAspect="1" noChangeArrowheads="1"/>
            </p:cNvPicPr>
            <p:nvPr/>
          </p:nvPicPr>
          <p:blipFill>
            <a:blip r:embed="rId5"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6"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7"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3" name="Picture 2" descr="Image result for xsede campus champions 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63308" y="5046726"/>
            <a:ext cx="1000376" cy="1362897"/>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a:extLst>
              <a:ext uri="{FF2B5EF4-FFF2-40B4-BE49-F238E27FC236}">
                <a16:creationId xmlns:a16="http://schemas.microsoft.com/office/drawing/2014/main" id="{FAEE8EB5-E772-415F-87B2-C23DA5E5DCD3}"/>
              </a:ext>
            </a:extLst>
          </p:cNvPr>
          <p:cNvGrpSpPr/>
          <p:nvPr/>
        </p:nvGrpSpPr>
        <p:grpSpPr>
          <a:xfrm>
            <a:off x="3662934" y="454560"/>
            <a:ext cx="1818132" cy="1063491"/>
            <a:chOff x="3662934" y="689786"/>
            <a:chExt cx="1818132" cy="1063491"/>
          </a:xfrm>
        </p:grpSpPr>
        <p:pic>
          <p:nvPicPr>
            <p:cNvPr id="12" name="Picture 11">
              <a:extLst>
                <a:ext uri="{FF2B5EF4-FFF2-40B4-BE49-F238E27FC236}">
                  <a16:creationId xmlns:a16="http://schemas.microsoft.com/office/drawing/2014/main" id="{5F0B85E2-9119-4FED-9AAF-78A7CD27AB9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62934" y="689786"/>
              <a:ext cx="1818132" cy="1063491"/>
            </a:xfrm>
            <a:prstGeom prst="rect">
              <a:avLst/>
            </a:prstGeom>
          </p:spPr>
        </p:pic>
        <p:sp>
          <p:nvSpPr>
            <p:cNvPr id="13" name="Rectangle 12">
              <a:extLst>
                <a:ext uri="{FF2B5EF4-FFF2-40B4-BE49-F238E27FC236}">
                  <a16:creationId xmlns:a16="http://schemas.microsoft.com/office/drawing/2014/main" id="{E2EA9F6C-BCC1-4805-B510-9A497F6BB663}"/>
                </a:ext>
              </a:extLst>
            </p:cNvPr>
            <p:cNvSpPr/>
            <p:nvPr/>
          </p:nvSpPr>
          <p:spPr bwMode="auto">
            <a:xfrm>
              <a:off x="3662934" y="1676400"/>
              <a:ext cx="1818132" cy="7687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gr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History at OU</a:t>
            </a:r>
          </a:p>
        </p:txBody>
      </p:sp>
      <p:sp>
        <p:nvSpPr>
          <p:cNvPr id="3" name="Content Placeholder 2"/>
          <p:cNvSpPr>
            <a:spLocks noGrp="1"/>
          </p:cNvSpPr>
          <p:nvPr>
            <p:ph idx="1"/>
          </p:nvPr>
        </p:nvSpPr>
        <p:spPr>
          <a:xfrm>
            <a:off x="609600" y="1166880"/>
            <a:ext cx="8077200" cy="4648200"/>
          </a:xfrm>
        </p:spPr>
        <p:txBody>
          <a:bodyPr/>
          <a:lstStyle/>
          <a:p>
            <a:pPr>
              <a:spcBef>
                <a:spcPts val="200"/>
              </a:spcBef>
            </a:pPr>
            <a:r>
              <a:rPr lang="en-US" dirty="0"/>
              <a:t>In 2001, even before we founded the OU Supercomputing Center for Education &amp; Research (OSCER), I was already going around to researchers and helping them.</a:t>
            </a:r>
          </a:p>
          <a:p>
            <a:pPr>
              <a:spcBef>
                <a:spcPts val="200"/>
              </a:spcBef>
            </a:pPr>
            <a:r>
              <a:rPr lang="en-US" dirty="0"/>
              <a:t>In the early years, I did “rounds,” where I’d go to someone’s office for an hour a week to help with the computing- and/or data-intensive aspects of their research.</a:t>
            </a:r>
          </a:p>
          <a:p>
            <a:pPr>
              <a:spcBef>
                <a:spcPts val="200"/>
              </a:spcBef>
            </a:pPr>
            <a:r>
              <a:rPr lang="en-US" dirty="0"/>
              <a:t>Once we got to 20 different groups getting rounds each week, we started to run out of Henry-hours, so we switched to a help session approach, where I’d do 3 hours a week in a PC lab, so I could help multiple people at a time.</a:t>
            </a:r>
          </a:p>
          <a:p>
            <a:pPr>
              <a:spcBef>
                <a:spcPts val="200"/>
              </a:spcBef>
            </a:pPr>
            <a:r>
              <a:rPr lang="en-US" dirty="0"/>
              <a:t>Then, one of our operations team members started showing up and listening in.</a:t>
            </a:r>
          </a:p>
          <a:p>
            <a:pPr>
              <a:spcBef>
                <a:spcPts val="200"/>
              </a:spcBef>
            </a:pPr>
            <a:r>
              <a:rPr lang="en-US" dirty="0"/>
              <a:t>Then, he started doing some of the facilitation.</a:t>
            </a:r>
          </a:p>
        </p:txBody>
      </p:sp>
      <p:sp>
        <p:nvSpPr>
          <p:cNvPr id="4" name="Footer Placeholder 3"/>
          <p:cNvSpPr>
            <a:spLocks noGrp="1"/>
          </p:cNvSpPr>
          <p:nvPr>
            <p:ph type="ftr" sz="quarter" idx="10"/>
          </p:nvPr>
        </p:nvSpPr>
        <p:spPr/>
        <p:txBody>
          <a:bodyPr/>
          <a:lstStyle/>
          <a:p>
            <a:pPr>
              <a:defRPr/>
            </a:pPr>
            <a:r>
              <a:rPr lang="en-US" dirty="0"/>
              <a:t>Intro to Research Facilitation</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a:t>
            </a:fld>
            <a:endParaRPr lang="en-US"/>
          </a:p>
        </p:txBody>
      </p:sp>
    </p:spTree>
    <p:extLst>
      <p:ext uri="{BB962C8B-B14F-4D97-AF65-F5344CB8AC3E}">
        <p14:creationId xmlns:p14="http://schemas.microsoft.com/office/powerpoint/2010/main" val="15064385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at OU (cont’d)</a:t>
            </a:r>
          </a:p>
        </p:txBody>
      </p:sp>
      <p:sp>
        <p:nvSpPr>
          <p:cNvPr id="3" name="Content Placeholder 2"/>
          <p:cNvSpPr>
            <a:spLocks noGrp="1"/>
          </p:cNvSpPr>
          <p:nvPr>
            <p:ph idx="1"/>
          </p:nvPr>
        </p:nvSpPr>
        <p:spPr/>
        <p:txBody>
          <a:bodyPr/>
          <a:lstStyle/>
          <a:p>
            <a:r>
              <a:rPr lang="en-US" dirty="0"/>
              <a:t>Then, other OSCER operations team members started doing it.</a:t>
            </a:r>
          </a:p>
          <a:p>
            <a:r>
              <a:rPr lang="en-US" dirty="0"/>
              <a:t>Then, I stopped doing it and they were doing all of it.</a:t>
            </a:r>
          </a:p>
          <a:p>
            <a:r>
              <a:rPr lang="en-US" dirty="0"/>
              <a:t>Then, they switched to an ad hoc approach, where people can make an appointment with an OSCER team member to meet either in the researcher’s office or in one of our offices.</a:t>
            </a:r>
          </a:p>
          <a:p>
            <a:r>
              <a:rPr lang="en-US" dirty="0"/>
              <a:t>Now, we’re switching back to regularly scheduled help sessions.</a:t>
            </a:r>
          </a:p>
          <a:p>
            <a:r>
              <a:rPr lang="en-US" dirty="0"/>
              <a:t>And, we’ve got 1.6 FTE of research computing facilitators on staff, plus our systems-facing staff spend about half of their time doing researcher-facing work.</a:t>
            </a:r>
          </a:p>
        </p:txBody>
      </p:sp>
      <p:sp>
        <p:nvSpPr>
          <p:cNvPr id="4" name="Footer Placeholder 3"/>
          <p:cNvSpPr>
            <a:spLocks noGrp="1"/>
          </p:cNvSpPr>
          <p:nvPr>
            <p:ph type="ftr" sz="quarter" idx="10"/>
          </p:nvPr>
        </p:nvSpPr>
        <p:spPr/>
        <p:txBody>
          <a:bodyPr/>
          <a:lstStyle/>
          <a:p>
            <a:pPr>
              <a:defRPr/>
            </a:pPr>
            <a:r>
              <a:rPr lang="en-US" dirty="0"/>
              <a:t>Intro to Research Facilitation</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a:t>
            </a:fld>
            <a:endParaRPr lang="en-US"/>
          </a:p>
        </p:txBody>
      </p:sp>
    </p:spTree>
    <p:extLst>
      <p:ext uri="{BB962C8B-B14F-4D97-AF65-F5344CB8AC3E}">
        <p14:creationId xmlns:p14="http://schemas.microsoft.com/office/powerpoint/2010/main" val="199317789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a:t>
            </a:r>
          </a:p>
        </p:txBody>
      </p:sp>
      <p:sp>
        <p:nvSpPr>
          <p:cNvPr id="3" name="Content Placeholder 2"/>
          <p:cNvSpPr>
            <a:spLocks noGrp="1"/>
          </p:cNvSpPr>
          <p:nvPr>
            <p:ph idx="1"/>
          </p:nvPr>
        </p:nvSpPr>
        <p:spPr/>
        <p:txBody>
          <a:bodyPr/>
          <a:lstStyle/>
          <a:p>
            <a:r>
              <a:rPr lang="en-US" dirty="0"/>
              <a:t>Get our users as productive as possible                                as quickly as possible.</a:t>
            </a:r>
          </a:p>
        </p:txBody>
      </p:sp>
      <p:sp>
        <p:nvSpPr>
          <p:cNvPr id="4" name="Footer Placeholder 3"/>
          <p:cNvSpPr>
            <a:spLocks noGrp="1"/>
          </p:cNvSpPr>
          <p:nvPr>
            <p:ph type="ftr" sz="quarter" idx="10"/>
          </p:nvPr>
        </p:nvSpPr>
        <p:spPr/>
        <p:txBody>
          <a:bodyPr/>
          <a:lstStyle/>
          <a:p>
            <a:pPr>
              <a:defRPr/>
            </a:pPr>
            <a:r>
              <a:rPr lang="en-US" dirty="0"/>
              <a:t>Intro to Research Facilitation</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extLst>
      <p:ext uri="{BB962C8B-B14F-4D97-AF65-F5344CB8AC3E}">
        <p14:creationId xmlns:p14="http://schemas.microsoft.com/office/powerpoint/2010/main" val="241933527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We Asked to Do?</a:t>
            </a:r>
          </a:p>
        </p:txBody>
      </p:sp>
      <p:sp>
        <p:nvSpPr>
          <p:cNvPr id="3" name="Content Placeholder 2"/>
          <p:cNvSpPr>
            <a:spLocks noGrp="1"/>
          </p:cNvSpPr>
          <p:nvPr>
            <p:ph idx="1"/>
          </p:nvPr>
        </p:nvSpPr>
        <p:spPr/>
        <p:txBody>
          <a:bodyPr/>
          <a:lstStyle/>
          <a:p>
            <a:r>
              <a:rPr lang="en-US" u="sng" dirty="0"/>
              <a:t>Beginner</a:t>
            </a:r>
            <a:r>
              <a:rPr lang="en-US" dirty="0"/>
              <a:t>: Teach them basic Unix commands; show them how to use a batch system.</a:t>
            </a:r>
          </a:p>
          <a:p>
            <a:r>
              <a:rPr lang="en-US" u="sng" dirty="0"/>
              <a:t>Intermediate</a:t>
            </a:r>
            <a:r>
              <a:rPr lang="en-US" dirty="0"/>
              <a:t>: Help them deploy (or deploy for them) community software, either in their home directory or in a central software repository.</a:t>
            </a:r>
          </a:p>
          <a:p>
            <a:r>
              <a:rPr lang="en-US" u="sng" dirty="0"/>
              <a:t>Advanced</a:t>
            </a:r>
            <a:r>
              <a:rPr lang="en-US" dirty="0"/>
              <a:t>: Help them parallelize their code or otherwise optimize it for the platform they want to run it on.</a:t>
            </a:r>
          </a:p>
          <a:p>
            <a:r>
              <a:rPr lang="en-US" u="sng" dirty="0"/>
              <a:t>Guru</a:t>
            </a:r>
            <a:r>
              <a:rPr lang="en-US" dirty="0"/>
              <a:t>: Help them design the project; identify the right resources and how to get access to them; co-author the grant proposal; co-author the publications.</a:t>
            </a:r>
          </a:p>
        </p:txBody>
      </p:sp>
      <p:sp>
        <p:nvSpPr>
          <p:cNvPr id="4" name="Footer Placeholder 3"/>
          <p:cNvSpPr>
            <a:spLocks noGrp="1"/>
          </p:cNvSpPr>
          <p:nvPr>
            <p:ph type="ftr" sz="quarter" idx="10"/>
          </p:nvPr>
        </p:nvSpPr>
        <p:spPr/>
        <p:txBody>
          <a:bodyPr/>
          <a:lstStyle/>
          <a:p>
            <a:pPr>
              <a:defRPr/>
            </a:pPr>
            <a:r>
              <a:rPr lang="en-US" dirty="0"/>
              <a:t>Intro to Research Facilitation</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Tree>
    <p:extLst>
      <p:ext uri="{BB962C8B-B14F-4D97-AF65-F5344CB8AC3E}">
        <p14:creationId xmlns:p14="http://schemas.microsoft.com/office/powerpoint/2010/main" val="1395289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Don’t We Do?</a:t>
            </a:r>
          </a:p>
        </p:txBody>
      </p:sp>
      <p:sp>
        <p:nvSpPr>
          <p:cNvPr id="3" name="Content Placeholder 2"/>
          <p:cNvSpPr>
            <a:spLocks noGrp="1"/>
          </p:cNvSpPr>
          <p:nvPr>
            <p:ph idx="1"/>
          </p:nvPr>
        </p:nvSpPr>
        <p:spPr>
          <a:xfrm>
            <a:off x="609600" y="1371600"/>
            <a:ext cx="8021638" cy="4648200"/>
          </a:xfrm>
        </p:spPr>
        <p:txBody>
          <a:bodyPr/>
          <a:lstStyle/>
          <a:p>
            <a:r>
              <a:rPr lang="en-US" dirty="0"/>
              <a:t>We don’t have to become experts on their research domain   -- but we do have to become sufficiently knowledgeable that we can have an intelligent conversation about it.</a:t>
            </a:r>
          </a:p>
          <a:p>
            <a:r>
              <a:rPr lang="en-US" dirty="0"/>
              <a:t>We don’t have to be experts on STEM -- but we do have to become experts on how STEM research is done.</a:t>
            </a:r>
          </a:p>
          <a:p>
            <a:r>
              <a:rPr lang="en-US" dirty="0"/>
              <a:t>We don’t have to write their code for them --                they’re better served if we </a:t>
            </a:r>
            <a:r>
              <a:rPr lang="en-US" b="1" u="sng" dirty="0"/>
              <a:t>teach</a:t>
            </a:r>
            <a:r>
              <a:rPr lang="en-US" dirty="0"/>
              <a:t> them how to write the code.</a:t>
            </a:r>
          </a:p>
        </p:txBody>
      </p:sp>
      <p:sp>
        <p:nvSpPr>
          <p:cNvPr id="4" name="Footer Placeholder 3"/>
          <p:cNvSpPr>
            <a:spLocks noGrp="1"/>
          </p:cNvSpPr>
          <p:nvPr>
            <p:ph type="ftr" sz="quarter" idx="10"/>
          </p:nvPr>
        </p:nvSpPr>
        <p:spPr/>
        <p:txBody>
          <a:bodyPr/>
          <a:lstStyle/>
          <a:p>
            <a:pPr>
              <a:defRPr/>
            </a:pPr>
            <a:r>
              <a:rPr lang="en-US" dirty="0"/>
              <a:t>Intro to Research Facilitation</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extLst>
      <p:ext uri="{BB962C8B-B14F-4D97-AF65-F5344CB8AC3E}">
        <p14:creationId xmlns:p14="http://schemas.microsoft.com/office/powerpoint/2010/main" val="208389213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Lore vs Data</a:t>
            </a:r>
          </a:p>
        </p:txBody>
      </p:sp>
      <p:sp>
        <p:nvSpPr>
          <p:cNvPr id="3" name="Content Placeholder 2"/>
          <p:cNvSpPr>
            <a:spLocks noGrp="1"/>
          </p:cNvSpPr>
          <p:nvPr>
            <p:ph idx="1"/>
          </p:nvPr>
        </p:nvSpPr>
        <p:spPr/>
        <p:txBody>
          <a:bodyPr/>
          <a:lstStyle/>
          <a:p>
            <a:pPr marL="0" indent="0">
              <a:buNone/>
            </a:pPr>
            <a:r>
              <a:rPr lang="en-US" dirty="0"/>
              <a:t>Let’s go around the room, and each of us will:</a:t>
            </a:r>
          </a:p>
          <a:p>
            <a:pPr marL="457200" indent="-457200">
              <a:buClrTx/>
              <a:buSzPct val="100000"/>
              <a:buFont typeface="+mj-lt"/>
              <a:buAutoNum type="alphaLcPeriod"/>
            </a:pPr>
            <a:r>
              <a:rPr lang="en-US" dirty="0"/>
              <a:t>say whether we’ve done research facilitation before;</a:t>
            </a:r>
          </a:p>
          <a:p>
            <a:pPr marL="457200" indent="-457200">
              <a:buClrTx/>
              <a:buSzPct val="100000"/>
              <a:buFont typeface="+mj-lt"/>
              <a:buAutoNum type="alphaLcPeriod"/>
            </a:pPr>
            <a:r>
              <a:rPr lang="en-US" dirty="0"/>
              <a:t>if so, tell a story about a research facilitation experience you had and what you learned from it.</a:t>
            </a:r>
          </a:p>
        </p:txBody>
      </p:sp>
      <p:sp>
        <p:nvSpPr>
          <p:cNvPr id="4" name="Footer Placeholder 3"/>
          <p:cNvSpPr>
            <a:spLocks noGrp="1"/>
          </p:cNvSpPr>
          <p:nvPr>
            <p:ph type="ftr" sz="quarter" idx="10"/>
          </p:nvPr>
        </p:nvSpPr>
        <p:spPr/>
        <p:txBody>
          <a:bodyPr/>
          <a:lstStyle/>
          <a:p>
            <a:pPr>
              <a:defRPr/>
            </a:pPr>
            <a:r>
              <a:rPr lang="en-US" dirty="0"/>
              <a:t>Intro to Research Facilitation</a:t>
            </a:r>
          </a:p>
          <a:p>
            <a:pPr>
              <a:defRPr/>
            </a:pPr>
            <a:r>
              <a:rPr lang="en-US" dirty="0"/>
              <a:t>Virtual Residency Workshop 2019, Sun June 2 2019</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7</a:t>
            </a:fld>
            <a:endParaRPr lang="en-US"/>
          </a:p>
        </p:txBody>
      </p:sp>
    </p:spTree>
    <p:extLst>
      <p:ext uri="{BB962C8B-B14F-4D97-AF65-F5344CB8AC3E}">
        <p14:creationId xmlns:p14="http://schemas.microsoft.com/office/powerpoint/2010/main" val="300621930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a:latin typeface="Arial Black" panose="020B0A04020102020204" pitchFamily="34" charset="0"/>
              </a:rPr>
              <a:t>Thanks for your attention!</a:t>
            </a:r>
            <a:br>
              <a:rPr lang="en-US" sz="6000" dirty="0">
                <a:latin typeface="Arial Black" panose="020B0A04020102020204" pitchFamily="34" charset="0"/>
              </a:rPr>
            </a:br>
            <a:br>
              <a:rPr lang="en-US" sz="6000" dirty="0">
                <a:latin typeface="Arial Black" panose="020B0A04020102020204" pitchFamily="34" charset="0"/>
              </a:rPr>
            </a:br>
            <a:br>
              <a:rPr lang="en-US" sz="6000" dirty="0">
                <a:latin typeface="Arial Black" panose="020B0A04020102020204" pitchFamily="34" charset="0"/>
              </a:rPr>
            </a:br>
            <a:r>
              <a:rPr lang="en-US" sz="6000" dirty="0">
                <a:latin typeface="Arial Black" panose="020B0A04020102020204" pitchFamily="34" charset="0"/>
              </a:rPr>
              <a:t>Questions?</a:t>
            </a:r>
            <a:br>
              <a:rPr lang="en-US" sz="6000" dirty="0"/>
            </a:br>
            <a:r>
              <a:rPr lang="en-US" sz="3200" dirty="0"/>
              <a:t>hneeman@ou.edu</a:t>
            </a:r>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143848174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a:latin typeface="Arial Black" panose="020B0A04020102020204" pitchFamily="34" charset="0"/>
              </a:rPr>
              <a:t>Thanks for your attention!</a:t>
            </a:r>
            <a:br>
              <a:rPr lang="en-US" sz="6000" dirty="0">
                <a:latin typeface="Arial Black" panose="020B0A04020102020204" pitchFamily="34" charset="0"/>
              </a:rPr>
            </a:br>
            <a:br>
              <a:rPr lang="en-US" sz="6000" dirty="0">
                <a:latin typeface="Arial Black" panose="020B0A04020102020204" pitchFamily="34" charset="0"/>
              </a:rPr>
            </a:br>
            <a:br>
              <a:rPr lang="en-US" sz="6000" dirty="0">
                <a:latin typeface="Arial Black" panose="020B0A04020102020204" pitchFamily="34" charset="0"/>
              </a:rPr>
            </a:br>
            <a:r>
              <a:rPr lang="en-US" sz="6000" dirty="0">
                <a:latin typeface="Arial Black" panose="020B0A04020102020204" pitchFamily="34" charset="0"/>
              </a:rPr>
              <a:t>Questions?</a:t>
            </a:r>
            <a:br>
              <a:rPr lang="en-US" sz="6000" dirty="0"/>
            </a:br>
            <a:r>
              <a:rPr lang="en-US" sz="3200" dirty="0"/>
              <a:t>hneeman@ou.edu</a:t>
            </a:r>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639055991"/>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5.xml><?xml version="1.0" encoding="utf-8"?>
<p:tagLst xmlns:a="http://schemas.openxmlformats.org/drawingml/2006/main" xmlns:r="http://schemas.openxmlformats.org/officeDocument/2006/relationships" xmlns:p="http://schemas.openxmlformats.org/presentationml/2006/main">
  <p:tag name="DUMMACSH" val="TRUE"/>
</p:tagLst>
</file>

<file path=ppt/tags/tag6.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7.xml><?xml version="1.0" encoding="utf-8"?>
<p:tagLst xmlns:a="http://schemas.openxmlformats.org/drawingml/2006/main" xmlns:r="http://schemas.openxmlformats.org/officeDocument/2006/relationships" xmlns:p="http://schemas.openxmlformats.org/presentationml/2006/main">
  <p:tag name="DUMMACSH" val="TRUE"/>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24935</TotalTime>
  <Words>634</Words>
  <Application>Microsoft Office PowerPoint</Application>
  <PresentationFormat>On-screen Show (4:3)</PresentationFormat>
  <Paragraphs>64</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 Black</vt:lpstr>
      <vt:lpstr>Tahoma</vt:lpstr>
      <vt:lpstr>Times New Roman</vt:lpstr>
      <vt:lpstr>Wingdings</vt:lpstr>
      <vt:lpstr>Blends</vt:lpstr>
      <vt:lpstr> Introduction to Research Facilitation</vt:lpstr>
      <vt:lpstr>Some History at OU</vt:lpstr>
      <vt:lpstr>History at OU (cont’d)</vt:lpstr>
      <vt:lpstr>Goal</vt:lpstr>
      <vt:lpstr>What Are We Asked to Do?</vt:lpstr>
      <vt:lpstr>What Don’t We Do?</vt:lpstr>
      <vt:lpstr>Lore vs Data</vt:lpstr>
      <vt:lpstr>Thanks for your attention!   Questions? hneeman@ou.edu</vt:lpstr>
      <vt:lpstr>Thanks for your attention!   Questions? hneeman@ou.edu</vt:lpstr>
    </vt:vector>
  </TitlesOfParts>
  <Company>University of Oklahoma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Residency 2019: Facilitation Intro</dc:title>
  <dc:creator>Henry Neeman</dc:creator>
  <cp:lastModifiedBy>Henry Neeman</cp:lastModifiedBy>
  <cp:revision>713</cp:revision>
  <cp:lastPrinted>1601-01-01T00:00:00Z</cp:lastPrinted>
  <dcterms:created xsi:type="dcterms:W3CDTF">2001-08-18T12:37:15Z</dcterms:created>
  <dcterms:modified xsi:type="dcterms:W3CDTF">2019-05-27T19:16:59Z</dcterms:modified>
</cp:coreProperties>
</file>