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60"/>
  </p:notesMasterIdLst>
  <p:handoutMasterIdLst>
    <p:handoutMasterId r:id="rId61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145" r:id="rId13"/>
    <p:sldId id="1148" r:id="rId14"/>
    <p:sldId id="1146" r:id="rId15"/>
    <p:sldId id="1147" r:id="rId16"/>
    <p:sldId id="1201" r:id="rId17"/>
    <p:sldId id="1202" r:id="rId18"/>
    <p:sldId id="1206" r:id="rId19"/>
    <p:sldId id="1203" r:id="rId20"/>
    <p:sldId id="1204" r:id="rId21"/>
    <p:sldId id="1205" r:id="rId22"/>
    <p:sldId id="1149" r:id="rId23"/>
    <p:sldId id="1150" r:id="rId24"/>
    <p:sldId id="1151" r:id="rId25"/>
    <p:sldId id="1152" r:id="rId26"/>
    <p:sldId id="1153" r:id="rId27"/>
    <p:sldId id="1154" r:id="rId28"/>
    <p:sldId id="1182" r:id="rId29"/>
    <p:sldId id="1199" r:id="rId30"/>
    <p:sldId id="1207" r:id="rId31"/>
    <p:sldId id="1178" r:id="rId32"/>
    <p:sldId id="1179" r:id="rId33"/>
    <p:sldId id="1180" r:id="rId34"/>
    <p:sldId id="1181" r:id="rId35"/>
    <p:sldId id="1156" r:id="rId36"/>
    <p:sldId id="1157" r:id="rId37"/>
    <p:sldId id="1158" r:id="rId38"/>
    <p:sldId id="1159" r:id="rId39"/>
    <p:sldId id="1160" r:id="rId40"/>
    <p:sldId id="1161" r:id="rId41"/>
    <p:sldId id="1162" r:id="rId42"/>
    <p:sldId id="1163" r:id="rId43"/>
    <p:sldId id="1164" r:id="rId44"/>
    <p:sldId id="1165" r:id="rId45"/>
    <p:sldId id="1186" r:id="rId46"/>
    <p:sldId id="1166" r:id="rId47"/>
    <p:sldId id="1167" r:id="rId48"/>
    <p:sldId id="1168" r:id="rId49"/>
    <p:sldId id="1169" r:id="rId50"/>
    <p:sldId id="1170" r:id="rId51"/>
    <p:sldId id="1171" r:id="rId52"/>
    <p:sldId id="1172" r:id="rId53"/>
    <p:sldId id="1173" r:id="rId54"/>
    <p:sldId id="1174" r:id="rId55"/>
    <p:sldId id="1175" r:id="rId56"/>
    <p:sldId id="1176" r:id="rId57"/>
    <p:sldId id="1177" r:id="rId58"/>
    <p:sldId id="1073" r:id="rId59"/>
  </p:sldIdLst>
  <p:sldSz cx="9144000" cy="6858000" type="screen4x3"/>
  <p:notesSz cx="6858000" cy="9144000"/>
  <p:custDataLst>
    <p:tags r:id="rId6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575" autoAdjust="0"/>
  </p:normalViewPr>
  <p:slideViewPr>
    <p:cSldViewPr>
      <p:cViewPr varScale="1">
        <p:scale>
          <a:sx n="82" d="100"/>
          <a:sy n="82" d="100"/>
        </p:scale>
        <p:origin x="15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0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24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4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6175524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39" descr="ouit_logo_small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47800" y="6127899"/>
            <a:ext cx="1143000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8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Communication:</a:t>
            </a:r>
            <a:b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5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How to Talk to Researchers about Their Research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Faculty,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XSEDE Campus Engagement Joint Co-Manager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Introductory/Intermediate Workshop 2019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3 2018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33664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046726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https://www.zocdoc.com/answers/9591/does-drinking-fluids-help-when-you-have-a-cold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and that changes its shape at a steady rate when acted upon by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during femtoseconds,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to help everyone else with their real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if he referred to data from a simulation as “data” in front of his colleagues, he’d be laughed out of the discipline.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828800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193625254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vs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7"/>
            <a:ext cx="86106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HARDENED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dirty="0"/>
              <a:t>5 nines: 99.999% uptime = 5.25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SQUISHY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dirty="0"/>
              <a:t>1.5 nines: 95% uptime = 18.25 </a:t>
            </a:r>
            <a:r>
              <a:rPr lang="en-US" b="1" u="sng" dirty="0"/>
              <a:t>days</a:t>
            </a:r>
            <a:r>
              <a:rPr lang="en-US" dirty="0"/>
              <a:t> of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the NSF’s standard, from NSF solicitation 17-558: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“… [$60M NSF-funded] production resources should be unavailable as a result of scheduled and unscheduled maintenance no more than 5% of the time.”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9060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Effective Communication</a:t>
            </a:r>
          </a:p>
          <a:p>
            <a:pPr>
              <a:defRPr/>
            </a:pPr>
            <a:r>
              <a:rPr lang="en-US"/>
              <a:t>Virtual Residency Workshop 2019, Mon June 3 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896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payroll is going out tomorrow, and                        the payroll system goes down tonight.</a:t>
            </a:r>
          </a:p>
          <a:p>
            <a:pPr lvl="1"/>
            <a:r>
              <a:rPr lang="en-US" dirty="0"/>
              <a:t>On payroll day, what happens on the Enterprise IT people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so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82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4176"/>
            <a:ext cx="84026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A system that’s mostly up but crashes occasionally is fine.</a:t>
            </a:r>
          </a:p>
          <a:p>
            <a:pPr lvl="1"/>
            <a:r>
              <a:rPr lang="en-US" dirty="0"/>
              <a:t>1 day of HPC downtime = 10-100 lost grad student days</a:t>
            </a:r>
          </a:p>
          <a:p>
            <a:pPr lvl="2"/>
            <a:r>
              <a:rPr lang="en-US" dirty="0"/>
              <a:t>1 grad student = ~$59K/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fringe+tuition+Indirect</a:t>
            </a:r>
            <a:r>
              <a:rPr lang="en-US" dirty="0"/>
              <a:t>       =&gt; 100 grad student days = ~$16K productivity loss                        =&gt; ~$300-$1600 productivity loss per research group</a:t>
            </a:r>
          </a:p>
          <a:p>
            <a:r>
              <a:rPr lang="en-US" b="1" u="sng" dirty="0"/>
              <a:t>Cost of 5 Nines vs 1.5 Nines</a:t>
            </a:r>
            <a:r>
              <a:rPr lang="en-US" dirty="0"/>
              <a:t>: 5-10x, but budgets are fixed – so the actual cost is cutting computing-intensive and data-intensive research productivity by that factor.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machine go down from time to time,           as a tradeoff for having more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30694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is the Enterprise Testbed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dirty="0"/>
              <a:t>Research Computing has only limited best practices.</a:t>
            </a:r>
          </a:p>
          <a:p>
            <a:r>
              <a:rPr lang="en-US" dirty="0"/>
              <a:t>But, technologies currently being adopted by Research Computing (e.g., Software Defined Networking) are likely       to become enterprise requirements in a few to several years.</a:t>
            </a:r>
          </a:p>
          <a:p>
            <a:r>
              <a:rPr lang="en-US" dirty="0"/>
              <a:t>So, let Enterprise IT watch Research Computing make mistakes, and use those observations to develop best practices for Enterprise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0346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Researcher Types</a:t>
            </a:r>
          </a:p>
        </p:txBody>
      </p:sp>
    </p:spTree>
    <p:extLst>
      <p:ext uri="{BB962C8B-B14F-4D97-AF65-F5344CB8AC3E}">
        <p14:creationId xmlns:p14="http://schemas.microsoft.com/office/powerpoint/2010/main" val="53229426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544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Tenure-Track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bring in lots of grant money and graduate lots of students, or I’m fired.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now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being submitted to being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5063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 I won’t get a raise and I won’t get a named chair.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now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52752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1291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even actually get some of my own,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9547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assistantship.</a:t>
            </a:r>
          </a:p>
          <a:p>
            <a:pPr lvl="1"/>
            <a:r>
              <a:rPr lang="en-US" dirty="0"/>
              <a:t>While I’m in school, I’m giving up that many years of   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3862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FY2018: </a:t>
            </a:r>
            <a:r>
              <a:rPr lang="en-US" b="1" dirty="0"/>
              <a:t>24%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25%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23%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32%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21%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19%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37%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29%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27%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1970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FY2018: </a:t>
            </a:r>
            <a:r>
              <a:rPr lang="en-US" b="1" dirty="0"/>
              <a:t>24%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(23.1%): ND/OK 16%, AL 17%,      KS/NV/SD 18%, ID 19%, AR/KY 20%, MS/WV/WY 21%,           LA 22%, NE/SC 23%, NH 27%, DE 28%, ME/PR 30%, MT 31%, HI/VT 33%, RI 37%, AK 38%, VI 55% (11 proposals),               Guam 0% (1 proposal)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Non-EPSCoR</a:t>
            </a:r>
            <a:r>
              <a:rPr lang="en-US" dirty="0"/>
              <a:t> jurisdictions (24.4%): FL/MO/OH/TN 19%, NM 20%, AZ/IA/TX/VA 21%, IN/MI/UT 22%, GA/PA 23%, NY 24%,         CT 25%, MD/NC/NJ/WA 26%, IL/OR 27%, CA/CO 28%, MA/MN/WI 29%, DC 38%</a:t>
            </a:r>
          </a:p>
          <a:p>
            <a:pPr lvl="2">
              <a:spcBef>
                <a:spcPts val="0"/>
              </a:spcBef>
            </a:pPr>
            <a:r>
              <a:rPr lang="en-US" b="1" u="sng" dirty="0"/>
              <a:t>NOTE</a:t>
            </a:r>
            <a:r>
              <a:rPr lang="en-US" dirty="0"/>
              <a:t>: TN, MO, NM, IA, UT recently graduated from EPSCoR.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92042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56872543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10 years ago – we used to say that our typical new Cyberinfrastructure user came from a Windows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our typical new user comes from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1643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What’s the mental distance between a handheld vs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if you’re lucky,                   configure/make        with modest dependencies if you’re unlucky,                               bizarre random weirdness in practice.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the OS automatically recognizes it and starts using it.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decommissioning.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04133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(which gets you   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(which gets you         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raw tape:                  </a:t>
            </a:r>
            <a:r>
              <a:rPr lang="en-US" sz="1500" dirty="0"/>
              <a:t> </a:t>
            </a:r>
            <a:r>
              <a:rPr lang="en-US" dirty="0"/>
              <a:t>~$6K</a:t>
            </a:r>
          </a:p>
          <a:p>
            <a:pPr lvl="1"/>
            <a:r>
              <a:rPr lang="en-US" dirty="0"/>
              <a:t>~1 PB raw spinning disk : ~$63K (ultra-cheap version)</a:t>
            </a:r>
          </a:p>
          <a:p>
            <a:pPr lvl="1"/>
            <a:r>
              <a:rPr lang="en-US" dirty="0"/>
              <a:t>~1 PB raw SSD:              ~$228K (ultra-cheap version)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408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it's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you probably have a pretty good idea of                        who’s got big data and/or big compute needs.</a:t>
            </a:r>
          </a:p>
          <a:p>
            <a:r>
              <a:rPr lang="en-US" dirty="0"/>
              <a:t>Now you need to find out specifically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that incorporates these issues.</a:t>
            </a:r>
          </a:p>
          <a:p>
            <a:pPr lvl="1"/>
            <a:r>
              <a:rPr lang="en-US" dirty="0"/>
              <a:t>This is typically straightforward, because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newer type of platform (for example, accelerators such as GPUs or Intel Xeon Phi/MIC):</a:t>
            </a:r>
          </a:p>
          <a:p>
            <a:pPr lvl="1"/>
            <a:r>
              <a:rPr lang="en-US" dirty="0"/>
              <a:t>Who will be responsible for porting the code to the new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What is the maximum amount of storage at a time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What is the total amount of storage needed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What is the expected typical size of each dataset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Are you expecting it to stay roughly the same over the next several years, or to double every two years,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800" dirty="0"/>
              <a:t>What is the time window for transferring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0559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90" y="3695700"/>
            <a:ext cx="1441408" cy="14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 2019, Mon June 3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24808</TotalTime>
  <Words>3909</Words>
  <Application>Microsoft Office PowerPoint</Application>
  <PresentationFormat>On-screen Show (4:3)</PresentationFormat>
  <Paragraphs>524</Paragraphs>
  <Slides>58</Slides>
  <Notes>57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 Black</vt:lpstr>
      <vt:lpstr>Tahoma</vt:lpstr>
      <vt:lpstr>Times New Roman</vt:lpstr>
      <vt:lpstr>Wingdings</vt:lpstr>
      <vt:lpstr>Blends</vt:lpstr>
      <vt:lpstr>Effective Communication: How to Talk to Researchers about Their Research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Scale</vt:lpstr>
      <vt:lpstr>Science vs Engineering</vt:lpstr>
      <vt:lpstr>CS or IT?</vt:lpstr>
      <vt:lpstr>Is Simulated Data Actually Data?</vt:lpstr>
      <vt:lpstr>Enterprise IT vs Research Computing: Natural Enemies, or Natural Allies?</vt:lpstr>
      <vt:lpstr>Enterprise IT vs Research Computing</vt:lpstr>
      <vt:lpstr>Enterprise IT Example</vt:lpstr>
      <vt:lpstr>Enterprise vs Research: Incentives</vt:lpstr>
      <vt:lpstr>Enterprise vs Research: How to Resolve?</vt:lpstr>
      <vt:lpstr>Research is the Enterprise Testbed</vt:lpstr>
      <vt:lpstr>PowerPoint Presentation</vt:lpstr>
      <vt:lpstr>Researcher Types</vt:lpstr>
      <vt:lpstr>Tenure-Track Faculty</vt:lpstr>
      <vt:lpstr>Tenured Faculty</vt:lpstr>
      <vt:lpstr>Research Faculty</vt:lpstr>
      <vt:lpstr>Postdocs</vt:lpstr>
      <vt:lpstr>Students</vt:lpstr>
      <vt:lpstr>Probability of Success</vt:lpstr>
      <vt:lpstr>Probability of Success</vt:lpstr>
      <vt:lpstr>The Mindset Gap</vt:lpstr>
      <vt:lpstr>The Mindset Gap</vt:lpstr>
      <vt:lpstr>Mental Distance</vt:lpstr>
      <vt:lpstr>What’s the Cost of Storage?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Effective Communication</dc:title>
  <dc:creator>Henry Neeman</dc:creator>
  <cp:lastModifiedBy>Henry Neeman</cp:lastModifiedBy>
  <cp:revision>703</cp:revision>
  <cp:lastPrinted>1601-01-01T00:00:00Z</cp:lastPrinted>
  <dcterms:created xsi:type="dcterms:W3CDTF">2001-08-18T12:37:15Z</dcterms:created>
  <dcterms:modified xsi:type="dcterms:W3CDTF">2019-05-27T19:15:14Z</dcterms:modified>
</cp:coreProperties>
</file>