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59" r:id="rId2"/>
    <p:sldMasterId id="2147483664" r:id="rId3"/>
    <p:sldMasterId id="2147483685" r:id="rId4"/>
  </p:sldMasterIdLst>
  <p:notesMasterIdLst>
    <p:notesMasterId r:id="rId57"/>
  </p:notesMasterIdLst>
  <p:handoutMasterIdLst>
    <p:handoutMasterId r:id="rId58"/>
  </p:handoutMasterIdLst>
  <p:sldIdLst>
    <p:sldId id="288" r:id="rId5"/>
    <p:sldId id="294" r:id="rId6"/>
    <p:sldId id="386" r:id="rId7"/>
    <p:sldId id="342" r:id="rId8"/>
    <p:sldId id="257" r:id="rId9"/>
    <p:sldId id="396" r:id="rId10"/>
    <p:sldId id="344" r:id="rId11"/>
    <p:sldId id="346" r:id="rId12"/>
    <p:sldId id="349" r:id="rId13"/>
    <p:sldId id="350" r:id="rId14"/>
    <p:sldId id="347" r:id="rId15"/>
    <p:sldId id="343" r:id="rId16"/>
    <p:sldId id="348" r:id="rId17"/>
    <p:sldId id="351" r:id="rId18"/>
    <p:sldId id="356" r:id="rId19"/>
    <p:sldId id="357" r:id="rId20"/>
    <p:sldId id="352" r:id="rId21"/>
    <p:sldId id="353" r:id="rId22"/>
    <p:sldId id="354" r:id="rId23"/>
    <p:sldId id="355" r:id="rId24"/>
    <p:sldId id="358" r:id="rId25"/>
    <p:sldId id="359" r:id="rId26"/>
    <p:sldId id="360" r:id="rId27"/>
    <p:sldId id="367" r:id="rId28"/>
    <p:sldId id="368" r:id="rId29"/>
    <p:sldId id="369" r:id="rId30"/>
    <p:sldId id="361" r:id="rId31"/>
    <p:sldId id="362" r:id="rId32"/>
    <p:sldId id="370" r:id="rId33"/>
    <p:sldId id="371" r:id="rId34"/>
    <p:sldId id="363" r:id="rId35"/>
    <p:sldId id="364" r:id="rId36"/>
    <p:sldId id="372" r:id="rId37"/>
    <p:sldId id="373" r:id="rId38"/>
    <p:sldId id="395" r:id="rId39"/>
    <p:sldId id="374" r:id="rId40"/>
    <p:sldId id="375" r:id="rId41"/>
    <p:sldId id="377" r:id="rId42"/>
    <p:sldId id="365" r:id="rId43"/>
    <p:sldId id="394" r:id="rId44"/>
    <p:sldId id="378" r:id="rId45"/>
    <p:sldId id="379" r:id="rId46"/>
    <p:sldId id="387" r:id="rId47"/>
    <p:sldId id="385" r:id="rId48"/>
    <p:sldId id="380" r:id="rId49"/>
    <p:sldId id="393" r:id="rId50"/>
    <p:sldId id="382" r:id="rId51"/>
    <p:sldId id="383" r:id="rId52"/>
    <p:sldId id="384" r:id="rId53"/>
    <p:sldId id="392" r:id="rId54"/>
    <p:sldId id="339" r:id="rId55"/>
    <p:sldId id="296" r:id="rId56"/>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7">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CA5"/>
    <a:srgbClr val="333300"/>
    <a:srgbClr val="FF40FF"/>
    <a:srgbClr val="FE0345"/>
    <a:srgbClr val="FFE401"/>
    <a:srgbClr val="AB7942"/>
    <a:srgbClr val="0DD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32" autoAdjust="0"/>
    <p:restoredTop sz="86283" autoAdjust="0"/>
  </p:normalViewPr>
  <p:slideViewPr>
    <p:cSldViewPr showGuides="1">
      <p:cViewPr>
        <p:scale>
          <a:sx n="91" d="100"/>
          <a:sy n="91" d="100"/>
        </p:scale>
        <p:origin x="368" y="1048"/>
      </p:cViewPr>
      <p:guideLst>
        <p:guide orient="horz" pos="1847"/>
        <p:guide pos="2880"/>
      </p:guideLst>
    </p:cSldViewPr>
  </p:slideViewPr>
  <p:outlineViewPr>
    <p:cViewPr>
      <p:scale>
        <a:sx n="33" d="100"/>
        <a:sy n="33" d="100"/>
      </p:scale>
      <p:origin x="0" y="-5222"/>
    </p:cViewPr>
  </p:outlineViewPr>
  <p:notesTextViewPr>
    <p:cViewPr>
      <p:scale>
        <a:sx n="1" d="1"/>
        <a:sy n="1" d="1"/>
      </p:scale>
      <p:origin x="0" y="0"/>
    </p:cViewPr>
  </p:notesTextViewPr>
  <p:notesViewPr>
    <p:cSldViewPr showGuides="1">
      <p:cViewPr varScale="1">
        <p:scale>
          <a:sx n="83" d="100"/>
          <a:sy n="83" d="100"/>
        </p:scale>
        <p:origin x="-31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png"/><Relationship Id="rId4"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pn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1A3798-80EF-420A-B9A2-A71E46C02615}"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7EE70C74-6D9F-45C7-85BB-81937D6F8B14}">
      <dgm:prSet phldrT="[Text]"/>
      <dgm:spPr/>
      <dgm:t>
        <a:bodyPr/>
        <a:lstStyle/>
        <a:p>
          <a:endParaRPr lang="en-US" b="1" dirty="0">
            <a:solidFill>
              <a:schemeClr val="tx1"/>
            </a:solidFill>
          </a:endParaRPr>
        </a:p>
      </dgm:t>
    </dgm:pt>
    <dgm:pt modelId="{AE413597-9177-4407-9A74-AE0F76DD84E5}" type="parTrans" cxnId="{13A85F3A-EC86-4724-98A1-52C2A72C7A68}">
      <dgm:prSet/>
      <dgm:spPr/>
      <dgm:t>
        <a:bodyPr/>
        <a:lstStyle/>
        <a:p>
          <a:endParaRPr lang="en-US"/>
        </a:p>
      </dgm:t>
    </dgm:pt>
    <dgm:pt modelId="{6A98C681-7B49-4CEA-8357-28CF1B15ACBB}" type="sibTrans" cxnId="{13A85F3A-EC86-4724-98A1-52C2A72C7A68}">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a:p>
      </dgm:t>
    </dgm:pt>
    <dgm:pt modelId="{CF6D400E-9C94-4B56-B3DE-68CE4BBE9AD1}">
      <dgm:prSet phldrT="[Text]"/>
      <dgm:spPr/>
      <dgm:t>
        <a:bodyPr/>
        <a:lstStyle/>
        <a:p>
          <a:r>
            <a:rPr lang="en-US" altLang="en-US" b="1" dirty="0">
              <a:solidFill>
                <a:srgbClr val="8C0B42"/>
              </a:solidFill>
            </a:rPr>
            <a:t>advertisement brochures</a:t>
          </a:r>
          <a:endParaRPr lang="en-US" b="1" dirty="0">
            <a:solidFill>
              <a:srgbClr val="8C0B42"/>
            </a:solidFill>
          </a:endParaRPr>
        </a:p>
      </dgm:t>
    </dgm:pt>
    <dgm:pt modelId="{8124C338-E507-4D10-AF1C-31BC2ABC5E78}" type="parTrans" cxnId="{4E626485-0F78-411D-A986-9A99E028E327}">
      <dgm:prSet/>
      <dgm:spPr/>
      <dgm:t>
        <a:bodyPr/>
        <a:lstStyle/>
        <a:p>
          <a:endParaRPr lang="en-US"/>
        </a:p>
      </dgm:t>
    </dgm:pt>
    <dgm:pt modelId="{1A5370BE-5A7A-4A0F-891D-3727279D3188}" type="sibTrans" cxnId="{4E626485-0F78-411D-A986-9A99E028E327}">
      <dgm:prSet/>
      <dgm:spPr/>
      <dgm:t>
        <a:bodyPr/>
        <a:lstStyle/>
        <a:p>
          <a:endParaRPr lang="en-US"/>
        </a:p>
      </dgm:t>
    </dgm:pt>
    <dgm:pt modelId="{92AFCFF9-E03D-4497-8FF4-765ECC5D9983}">
      <dgm:prSet phldrT="[Text]"/>
      <dgm:spPr/>
      <dgm:t>
        <a:bodyPr/>
        <a:lstStyle/>
        <a:p>
          <a:r>
            <a:rPr lang="en-US" b="1" dirty="0">
              <a:solidFill>
                <a:srgbClr val="008153"/>
              </a:solidFill>
            </a:rPr>
            <a:t>digital signage</a:t>
          </a:r>
        </a:p>
      </dgm:t>
    </dgm:pt>
    <dgm:pt modelId="{45C5B2FB-4FAB-45B7-8A39-B695D0CDFABD}" type="parTrans" cxnId="{81EF5FAC-927B-4A75-8B9E-D8C9C633044C}">
      <dgm:prSet/>
      <dgm:spPr/>
      <dgm:t>
        <a:bodyPr/>
        <a:lstStyle/>
        <a:p>
          <a:endParaRPr lang="en-US"/>
        </a:p>
      </dgm:t>
    </dgm:pt>
    <dgm:pt modelId="{92886425-6D88-44BB-84A1-70B61FFB2EF7}" type="sibTrans" cxnId="{81EF5FAC-927B-4A75-8B9E-D8C9C633044C}">
      <dgm:prSet/>
      <dgm:spPr/>
      <dgm:t>
        <a:bodyPr/>
        <a:lstStyle/>
        <a:p>
          <a:endParaRPr lang="en-US"/>
        </a:p>
      </dgm:t>
    </dgm:pt>
    <dgm:pt modelId="{2B574FE0-ABD3-47F4-A040-1F3DCFAA7C35}">
      <dgm:prSet phldrT="[Text]"/>
      <dgm:spPr/>
      <dgm:t>
        <a:bodyPr/>
        <a:lstStyle/>
        <a:p>
          <a:r>
            <a:rPr lang="en-US" b="1" dirty="0">
              <a:solidFill>
                <a:srgbClr val="014386"/>
              </a:solidFill>
            </a:rPr>
            <a:t>events</a:t>
          </a:r>
          <a:r>
            <a:rPr lang="en-US" altLang="en-US" b="1" dirty="0">
              <a:solidFill>
                <a:srgbClr val="014386"/>
              </a:solidFill>
            </a:rPr>
            <a:t> announcements</a:t>
          </a:r>
          <a:endParaRPr lang="en-US" b="1" dirty="0">
            <a:solidFill>
              <a:srgbClr val="014386"/>
            </a:solidFill>
          </a:endParaRPr>
        </a:p>
      </dgm:t>
    </dgm:pt>
    <dgm:pt modelId="{43F78591-4BC4-41D6-8D79-54E706DE874E}" type="parTrans" cxnId="{1836690D-1A6C-429B-9C9B-308D8D089F48}">
      <dgm:prSet/>
      <dgm:spPr/>
      <dgm:t>
        <a:bodyPr/>
        <a:lstStyle/>
        <a:p>
          <a:endParaRPr lang="en-US"/>
        </a:p>
      </dgm:t>
    </dgm:pt>
    <dgm:pt modelId="{176BD28D-82C9-41AF-9F46-7A34D8938B6B}" type="sibTrans" cxnId="{1836690D-1A6C-429B-9C9B-308D8D089F48}">
      <dgm:prSet/>
      <dgm:spPr/>
      <dgm:t>
        <a:bodyPr/>
        <a:lstStyle/>
        <a:p>
          <a:endParaRPr lang="en-US"/>
        </a:p>
      </dgm:t>
    </dgm:pt>
    <dgm:pt modelId="{B6EB150C-23F3-4F6B-A165-5421B591E11C}" type="pres">
      <dgm:prSet presAssocID="{3B1A3798-80EF-420A-B9A2-A71E46C02615}" presName="Name0" presStyleCnt="0">
        <dgm:presLayoutVars>
          <dgm:dir/>
        </dgm:presLayoutVars>
      </dgm:prSet>
      <dgm:spPr/>
    </dgm:pt>
    <dgm:pt modelId="{5A288412-7745-469D-B67E-4B0F15501D8F}" type="pres">
      <dgm:prSet presAssocID="{6A98C681-7B49-4CEA-8357-28CF1B15ACBB}" presName="picture_1" presStyleLbl="bgImgPlace1" presStyleIdx="0" presStyleCnt="1"/>
      <dgm:spPr/>
    </dgm:pt>
    <dgm:pt modelId="{BFEBCE52-001D-4220-A573-9F3A2C581215}" type="pres">
      <dgm:prSet presAssocID="{7EE70C74-6D9F-45C7-85BB-81937D6F8B14}" presName="text_1" presStyleLbl="node1" presStyleIdx="0" presStyleCnt="0">
        <dgm:presLayoutVars>
          <dgm:bulletEnabled val="1"/>
        </dgm:presLayoutVars>
      </dgm:prSet>
      <dgm:spPr/>
    </dgm:pt>
    <dgm:pt modelId="{85FF2DC5-46E1-4CD1-B218-F1A7D6D4216E}" type="pres">
      <dgm:prSet presAssocID="{3B1A3798-80EF-420A-B9A2-A71E46C02615}" presName="linV" presStyleCnt="0"/>
      <dgm:spPr/>
    </dgm:pt>
    <dgm:pt modelId="{9F67362B-E800-450A-B50B-FD5486E655A1}" type="pres">
      <dgm:prSet presAssocID="{CF6D400E-9C94-4B56-B3DE-68CE4BBE9AD1}" presName="pair" presStyleCnt="0"/>
      <dgm:spPr/>
    </dgm:pt>
    <dgm:pt modelId="{8CC63D95-04E1-425A-8731-1D5745CB164E}" type="pres">
      <dgm:prSet presAssocID="{CF6D400E-9C94-4B56-B3DE-68CE4BBE9AD1}" presName="spaceH" presStyleLbl="node1" presStyleIdx="0" presStyleCnt="0"/>
      <dgm:spPr/>
    </dgm:pt>
    <dgm:pt modelId="{34FC605C-1FAC-446B-B1B5-445F3D621AF8}" type="pres">
      <dgm:prSet presAssocID="{CF6D400E-9C94-4B56-B3DE-68CE4BBE9AD1}" presName="desPictures" presStyleLbl="alignImgPlace1" presStyleIdx="0"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dgm:spPr>
    </dgm:pt>
    <dgm:pt modelId="{8470489D-5128-4023-8872-124E236EBE4E}" type="pres">
      <dgm:prSet presAssocID="{CF6D400E-9C94-4B56-B3DE-68CE4BBE9AD1}" presName="desTextWrapper" presStyleCnt="0"/>
      <dgm:spPr/>
    </dgm:pt>
    <dgm:pt modelId="{84249836-C5BD-4C81-B6D0-5CB297DC398E}" type="pres">
      <dgm:prSet presAssocID="{CF6D400E-9C94-4B56-B3DE-68CE4BBE9AD1}" presName="desText" presStyleLbl="revTx" presStyleIdx="0" presStyleCnt="3">
        <dgm:presLayoutVars>
          <dgm:bulletEnabled val="1"/>
        </dgm:presLayoutVars>
      </dgm:prSet>
      <dgm:spPr/>
    </dgm:pt>
    <dgm:pt modelId="{0744DF15-C2B4-4F2A-B297-87BE2A0D1F53}" type="pres">
      <dgm:prSet presAssocID="{1A5370BE-5A7A-4A0F-891D-3727279D3188}" presName="spaceV" presStyleCnt="0"/>
      <dgm:spPr/>
    </dgm:pt>
    <dgm:pt modelId="{B56351FD-4642-4354-9ECE-64CFE8730CEC}" type="pres">
      <dgm:prSet presAssocID="{92AFCFF9-E03D-4497-8FF4-765ECC5D9983}" presName="pair" presStyleCnt="0"/>
      <dgm:spPr/>
    </dgm:pt>
    <dgm:pt modelId="{D29F1728-E198-4863-B4B4-C932CD821D0E}" type="pres">
      <dgm:prSet presAssocID="{92AFCFF9-E03D-4497-8FF4-765ECC5D9983}" presName="spaceH" presStyleLbl="node1" presStyleIdx="0" presStyleCnt="0"/>
      <dgm:spPr/>
    </dgm:pt>
    <dgm:pt modelId="{B999529A-C39F-4D2F-BF98-B19E9955E600}" type="pres">
      <dgm:prSet presAssocID="{92AFCFF9-E03D-4497-8FF4-765ECC5D9983}" presName="desPictures" presStyleLbl="align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4000" b="-14000"/>
          </a:stretch>
        </a:blipFill>
      </dgm:spPr>
    </dgm:pt>
    <dgm:pt modelId="{4F42A461-7D79-4364-BE5F-271ECF426330}" type="pres">
      <dgm:prSet presAssocID="{92AFCFF9-E03D-4497-8FF4-765ECC5D9983}" presName="desTextWrapper" presStyleCnt="0"/>
      <dgm:spPr/>
    </dgm:pt>
    <dgm:pt modelId="{1C38C9F1-0D02-42D8-9B5B-169229343792}" type="pres">
      <dgm:prSet presAssocID="{92AFCFF9-E03D-4497-8FF4-765ECC5D9983}" presName="desText" presStyleLbl="revTx" presStyleIdx="1" presStyleCnt="3">
        <dgm:presLayoutVars>
          <dgm:bulletEnabled val="1"/>
        </dgm:presLayoutVars>
      </dgm:prSet>
      <dgm:spPr/>
    </dgm:pt>
    <dgm:pt modelId="{46EDDC46-DE35-4DA7-BE01-24A1B3C38899}" type="pres">
      <dgm:prSet presAssocID="{92886425-6D88-44BB-84A1-70B61FFB2EF7}" presName="spaceV" presStyleCnt="0"/>
      <dgm:spPr/>
    </dgm:pt>
    <dgm:pt modelId="{226E2F56-E013-4929-ABFB-B108FBF8129C}" type="pres">
      <dgm:prSet presAssocID="{2B574FE0-ABD3-47F4-A040-1F3DCFAA7C35}" presName="pair" presStyleCnt="0"/>
      <dgm:spPr/>
    </dgm:pt>
    <dgm:pt modelId="{F7386E90-8391-4594-B99C-5C6C9D9B9526}" type="pres">
      <dgm:prSet presAssocID="{2B574FE0-ABD3-47F4-A040-1F3DCFAA7C35}" presName="spaceH" presStyleLbl="node1" presStyleIdx="0" presStyleCnt="0"/>
      <dgm:spPr/>
    </dgm:pt>
    <dgm:pt modelId="{83E2F7A4-AAF1-4F91-85C7-D38AF8186149}" type="pres">
      <dgm:prSet presAssocID="{2B574FE0-ABD3-47F4-A040-1F3DCFAA7C35}" presName="desPictures" presStyleLbl="alignImgPlace1" presStyleIdx="2" presStyleCnt="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dgm:spPr>
    </dgm:pt>
    <dgm:pt modelId="{E1EC5CCB-9232-4E77-8311-23211C94ED38}" type="pres">
      <dgm:prSet presAssocID="{2B574FE0-ABD3-47F4-A040-1F3DCFAA7C35}" presName="desTextWrapper" presStyleCnt="0"/>
      <dgm:spPr/>
    </dgm:pt>
    <dgm:pt modelId="{15A2B75C-9D28-4D6B-B94E-B42ECFE7AE70}" type="pres">
      <dgm:prSet presAssocID="{2B574FE0-ABD3-47F4-A040-1F3DCFAA7C35}" presName="desText" presStyleLbl="revTx" presStyleIdx="2" presStyleCnt="3">
        <dgm:presLayoutVars>
          <dgm:bulletEnabled val="1"/>
        </dgm:presLayoutVars>
      </dgm:prSet>
      <dgm:spPr/>
    </dgm:pt>
    <dgm:pt modelId="{9C84321B-04F0-4C38-BB60-73B8DA62E607}" type="pres">
      <dgm:prSet presAssocID="{3B1A3798-80EF-420A-B9A2-A71E46C02615}" presName="maxNode" presStyleCnt="0"/>
      <dgm:spPr/>
    </dgm:pt>
    <dgm:pt modelId="{DD1E9F44-9DCE-4D69-8671-BA2D67A00F76}" type="pres">
      <dgm:prSet presAssocID="{3B1A3798-80EF-420A-B9A2-A71E46C02615}" presName="Name33" presStyleCnt="0"/>
      <dgm:spPr/>
    </dgm:pt>
  </dgm:ptLst>
  <dgm:cxnLst>
    <dgm:cxn modelId="{1836690D-1A6C-429B-9C9B-308D8D089F48}" srcId="{3B1A3798-80EF-420A-B9A2-A71E46C02615}" destId="{2B574FE0-ABD3-47F4-A040-1F3DCFAA7C35}" srcOrd="3" destOrd="0" parTransId="{43F78591-4BC4-41D6-8D79-54E706DE874E}" sibTransId="{176BD28D-82C9-41AF-9F46-7A34D8938B6B}"/>
    <dgm:cxn modelId="{D813681B-E45F-4F2B-9179-12EEA6C7172F}" type="presOf" srcId="{CF6D400E-9C94-4B56-B3DE-68CE4BBE9AD1}" destId="{84249836-C5BD-4C81-B6D0-5CB297DC398E}" srcOrd="0" destOrd="0" presId="urn:microsoft.com/office/officeart/2008/layout/AccentedPicture"/>
    <dgm:cxn modelId="{19CA9730-4B36-47BD-8A21-D1F4A47BFD0D}" type="presOf" srcId="{7EE70C74-6D9F-45C7-85BB-81937D6F8B14}" destId="{BFEBCE52-001D-4220-A573-9F3A2C581215}" srcOrd="0" destOrd="0" presId="urn:microsoft.com/office/officeart/2008/layout/AccentedPicture"/>
    <dgm:cxn modelId="{13A85F3A-EC86-4724-98A1-52C2A72C7A68}" srcId="{3B1A3798-80EF-420A-B9A2-A71E46C02615}" destId="{7EE70C74-6D9F-45C7-85BB-81937D6F8B14}" srcOrd="0" destOrd="0" parTransId="{AE413597-9177-4407-9A74-AE0F76DD84E5}" sibTransId="{6A98C681-7B49-4CEA-8357-28CF1B15ACBB}"/>
    <dgm:cxn modelId="{6DC8144D-CC50-4F64-9466-1D0FE6556365}" type="presOf" srcId="{92AFCFF9-E03D-4497-8FF4-765ECC5D9983}" destId="{1C38C9F1-0D02-42D8-9B5B-169229343792}" srcOrd="0" destOrd="0" presId="urn:microsoft.com/office/officeart/2008/layout/AccentedPicture"/>
    <dgm:cxn modelId="{412B6C7C-1FEF-4010-8EDA-D8730E3DCF2C}" type="presOf" srcId="{6A98C681-7B49-4CEA-8357-28CF1B15ACBB}" destId="{5A288412-7745-469D-B67E-4B0F15501D8F}" srcOrd="0" destOrd="0" presId="urn:microsoft.com/office/officeart/2008/layout/AccentedPicture"/>
    <dgm:cxn modelId="{4E626485-0F78-411D-A986-9A99E028E327}" srcId="{3B1A3798-80EF-420A-B9A2-A71E46C02615}" destId="{CF6D400E-9C94-4B56-B3DE-68CE4BBE9AD1}" srcOrd="1" destOrd="0" parTransId="{8124C338-E507-4D10-AF1C-31BC2ABC5E78}" sibTransId="{1A5370BE-5A7A-4A0F-891D-3727279D3188}"/>
    <dgm:cxn modelId="{81EF5FAC-927B-4A75-8B9E-D8C9C633044C}" srcId="{3B1A3798-80EF-420A-B9A2-A71E46C02615}" destId="{92AFCFF9-E03D-4497-8FF4-765ECC5D9983}" srcOrd="2" destOrd="0" parTransId="{45C5B2FB-4FAB-45B7-8A39-B695D0CDFABD}" sibTransId="{92886425-6D88-44BB-84A1-70B61FFB2EF7}"/>
    <dgm:cxn modelId="{21B9F2E7-9469-4070-BD88-32FD552FBA22}" type="presOf" srcId="{2B574FE0-ABD3-47F4-A040-1F3DCFAA7C35}" destId="{15A2B75C-9D28-4D6B-B94E-B42ECFE7AE70}" srcOrd="0" destOrd="0" presId="urn:microsoft.com/office/officeart/2008/layout/AccentedPicture"/>
    <dgm:cxn modelId="{77C06AEA-2DE1-48B0-904F-67955CC0122A}" type="presOf" srcId="{3B1A3798-80EF-420A-B9A2-A71E46C02615}" destId="{B6EB150C-23F3-4F6B-A165-5421B591E11C}" srcOrd="0" destOrd="0" presId="urn:microsoft.com/office/officeart/2008/layout/AccentedPicture"/>
    <dgm:cxn modelId="{B0C887B4-5473-410A-9AA6-10A4BE33D6C1}" type="presParOf" srcId="{B6EB150C-23F3-4F6B-A165-5421B591E11C}" destId="{5A288412-7745-469D-B67E-4B0F15501D8F}" srcOrd="0" destOrd="0" presId="urn:microsoft.com/office/officeart/2008/layout/AccentedPicture"/>
    <dgm:cxn modelId="{A004615E-1EFF-4EA4-8694-473BCEDA0FA2}" type="presParOf" srcId="{B6EB150C-23F3-4F6B-A165-5421B591E11C}" destId="{BFEBCE52-001D-4220-A573-9F3A2C581215}" srcOrd="1" destOrd="0" presId="urn:microsoft.com/office/officeart/2008/layout/AccentedPicture"/>
    <dgm:cxn modelId="{5F1AE155-A674-49D5-8537-A0A592C8673F}" type="presParOf" srcId="{B6EB150C-23F3-4F6B-A165-5421B591E11C}" destId="{85FF2DC5-46E1-4CD1-B218-F1A7D6D4216E}" srcOrd="2" destOrd="0" presId="urn:microsoft.com/office/officeart/2008/layout/AccentedPicture"/>
    <dgm:cxn modelId="{5856077A-5F96-40BC-B8D9-87C6B47FB5D6}" type="presParOf" srcId="{85FF2DC5-46E1-4CD1-B218-F1A7D6D4216E}" destId="{9F67362B-E800-450A-B50B-FD5486E655A1}" srcOrd="0" destOrd="0" presId="urn:microsoft.com/office/officeart/2008/layout/AccentedPicture"/>
    <dgm:cxn modelId="{B7796B25-34AE-4434-B615-ADD2BB873C9F}" type="presParOf" srcId="{9F67362B-E800-450A-B50B-FD5486E655A1}" destId="{8CC63D95-04E1-425A-8731-1D5745CB164E}" srcOrd="0" destOrd="0" presId="urn:microsoft.com/office/officeart/2008/layout/AccentedPicture"/>
    <dgm:cxn modelId="{F1879EC0-F889-4CC4-9F1C-414801162DE9}" type="presParOf" srcId="{9F67362B-E800-450A-B50B-FD5486E655A1}" destId="{34FC605C-1FAC-446B-B1B5-445F3D621AF8}" srcOrd="1" destOrd="0" presId="urn:microsoft.com/office/officeart/2008/layout/AccentedPicture"/>
    <dgm:cxn modelId="{69067571-B874-4637-9E38-4D06AE75E84D}" type="presParOf" srcId="{9F67362B-E800-450A-B50B-FD5486E655A1}" destId="{8470489D-5128-4023-8872-124E236EBE4E}" srcOrd="2" destOrd="0" presId="urn:microsoft.com/office/officeart/2008/layout/AccentedPicture"/>
    <dgm:cxn modelId="{8EB8ED14-A6B7-45B1-93F0-3CB9AB722011}" type="presParOf" srcId="{8470489D-5128-4023-8872-124E236EBE4E}" destId="{84249836-C5BD-4C81-B6D0-5CB297DC398E}" srcOrd="0" destOrd="0" presId="urn:microsoft.com/office/officeart/2008/layout/AccentedPicture"/>
    <dgm:cxn modelId="{E8E1E322-B5A6-4524-9CA9-E3312E5F8CD5}" type="presParOf" srcId="{85FF2DC5-46E1-4CD1-B218-F1A7D6D4216E}" destId="{0744DF15-C2B4-4F2A-B297-87BE2A0D1F53}" srcOrd="1" destOrd="0" presId="urn:microsoft.com/office/officeart/2008/layout/AccentedPicture"/>
    <dgm:cxn modelId="{124E8ACA-968F-4ECB-B7E8-B22F80EBDD9C}" type="presParOf" srcId="{85FF2DC5-46E1-4CD1-B218-F1A7D6D4216E}" destId="{B56351FD-4642-4354-9ECE-64CFE8730CEC}" srcOrd="2" destOrd="0" presId="urn:microsoft.com/office/officeart/2008/layout/AccentedPicture"/>
    <dgm:cxn modelId="{2E0E6940-A538-4BD3-860D-4D440CAFA093}" type="presParOf" srcId="{B56351FD-4642-4354-9ECE-64CFE8730CEC}" destId="{D29F1728-E198-4863-B4B4-C932CD821D0E}" srcOrd="0" destOrd="0" presId="urn:microsoft.com/office/officeart/2008/layout/AccentedPicture"/>
    <dgm:cxn modelId="{0E615949-8C99-4189-89FF-1E9D12580E5F}" type="presParOf" srcId="{B56351FD-4642-4354-9ECE-64CFE8730CEC}" destId="{B999529A-C39F-4D2F-BF98-B19E9955E600}" srcOrd="1" destOrd="0" presId="urn:microsoft.com/office/officeart/2008/layout/AccentedPicture"/>
    <dgm:cxn modelId="{377B551D-6210-4313-A435-956ADABC21DB}" type="presParOf" srcId="{B56351FD-4642-4354-9ECE-64CFE8730CEC}" destId="{4F42A461-7D79-4364-BE5F-271ECF426330}" srcOrd="2" destOrd="0" presId="urn:microsoft.com/office/officeart/2008/layout/AccentedPicture"/>
    <dgm:cxn modelId="{D204485D-BDFC-4B2F-A7AA-6CF23ECC6804}" type="presParOf" srcId="{4F42A461-7D79-4364-BE5F-271ECF426330}" destId="{1C38C9F1-0D02-42D8-9B5B-169229343792}" srcOrd="0" destOrd="0" presId="urn:microsoft.com/office/officeart/2008/layout/AccentedPicture"/>
    <dgm:cxn modelId="{EC1352E5-C06A-4209-B8F1-F055CC75671E}" type="presParOf" srcId="{85FF2DC5-46E1-4CD1-B218-F1A7D6D4216E}" destId="{46EDDC46-DE35-4DA7-BE01-24A1B3C38899}" srcOrd="3" destOrd="0" presId="urn:microsoft.com/office/officeart/2008/layout/AccentedPicture"/>
    <dgm:cxn modelId="{B4E1A65B-DED8-40BD-8739-0C5013E0E1CD}" type="presParOf" srcId="{85FF2DC5-46E1-4CD1-B218-F1A7D6D4216E}" destId="{226E2F56-E013-4929-ABFB-B108FBF8129C}" srcOrd="4" destOrd="0" presId="urn:microsoft.com/office/officeart/2008/layout/AccentedPicture"/>
    <dgm:cxn modelId="{19C31F40-2E8D-445B-B986-9CE80944A4C6}" type="presParOf" srcId="{226E2F56-E013-4929-ABFB-B108FBF8129C}" destId="{F7386E90-8391-4594-B99C-5C6C9D9B9526}" srcOrd="0" destOrd="0" presId="urn:microsoft.com/office/officeart/2008/layout/AccentedPicture"/>
    <dgm:cxn modelId="{F7F55DD7-A9F1-4103-8C28-CF6D8285FFC4}" type="presParOf" srcId="{226E2F56-E013-4929-ABFB-B108FBF8129C}" destId="{83E2F7A4-AAF1-4F91-85C7-D38AF8186149}" srcOrd="1" destOrd="0" presId="urn:microsoft.com/office/officeart/2008/layout/AccentedPicture"/>
    <dgm:cxn modelId="{42EBE416-AA7D-4E0B-891C-4A264BB52CDF}" type="presParOf" srcId="{226E2F56-E013-4929-ABFB-B108FBF8129C}" destId="{E1EC5CCB-9232-4E77-8311-23211C94ED38}" srcOrd="2" destOrd="0" presId="urn:microsoft.com/office/officeart/2008/layout/AccentedPicture"/>
    <dgm:cxn modelId="{527C2DC0-1A63-4FAA-950E-4B88CA2E315C}" type="presParOf" srcId="{E1EC5CCB-9232-4E77-8311-23211C94ED38}" destId="{15A2B75C-9D28-4D6B-B94E-B42ECFE7AE70}" srcOrd="0" destOrd="0" presId="urn:microsoft.com/office/officeart/2008/layout/AccentedPicture"/>
    <dgm:cxn modelId="{17726392-429A-4E0E-8469-2CC46F74F329}" type="presParOf" srcId="{B6EB150C-23F3-4F6B-A165-5421B591E11C}" destId="{9C84321B-04F0-4C38-BB60-73B8DA62E607}" srcOrd="3" destOrd="0" presId="urn:microsoft.com/office/officeart/2008/layout/AccentedPicture"/>
    <dgm:cxn modelId="{CB45F02E-B1C5-4737-97D2-F3F27FA9A2FF}" type="presParOf" srcId="{9C84321B-04F0-4C38-BB60-73B8DA62E607}" destId="{DD1E9F44-9DCE-4D69-8671-BA2D67A00F76}"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88412-7745-469D-B67E-4B0F15501D8F}">
      <dsp:nvSpPr>
        <dsp:cNvPr id="0" name=""/>
        <dsp:cNvSpPr/>
      </dsp:nvSpPr>
      <dsp:spPr>
        <a:xfrm>
          <a:off x="185608" y="84823"/>
          <a:ext cx="886033" cy="1130145"/>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EBCE52-001D-4220-A573-9F3A2C581215}">
      <dsp:nvSpPr>
        <dsp:cNvPr id="0" name=""/>
        <dsp:cNvSpPr/>
      </dsp:nvSpPr>
      <dsp:spPr>
        <a:xfrm>
          <a:off x="221050" y="491675"/>
          <a:ext cx="682246" cy="6780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93980" tIns="93980" rIns="93980" bIns="93980" numCol="1" spcCol="1270" anchor="b" anchorCtr="0">
          <a:noAutofit/>
        </a:bodyPr>
        <a:lstStyle/>
        <a:p>
          <a:pPr marL="0" lvl="0" indent="0" algn="l" defTabSz="1644650">
            <a:lnSpc>
              <a:spcPct val="90000"/>
            </a:lnSpc>
            <a:spcBef>
              <a:spcPct val="0"/>
            </a:spcBef>
            <a:spcAft>
              <a:spcPct val="35000"/>
            </a:spcAft>
            <a:buNone/>
          </a:pPr>
          <a:endParaRPr lang="en-US" sz="3700" b="1" kern="1200" dirty="0">
            <a:solidFill>
              <a:schemeClr val="tx1"/>
            </a:solidFill>
          </a:endParaRPr>
        </a:p>
      </dsp:txBody>
      <dsp:txXfrm>
        <a:off x="221050" y="491675"/>
        <a:ext cx="682246" cy="678087"/>
      </dsp:txXfrm>
    </dsp:sp>
    <dsp:sp modelId="{34FC605C-1FAC-446B-B1B5-445F3D621AF8}">
      <dsp:nvSpPr>
        <dsp:cNvPr id="0" name=""/>
        <dsp:cNvSpPr/>
      </dsp:nvSpPr>
      <dsp:spPr>
        <a:xfrm>
          <a:off x="919072" y="28315"/>
          <a:ext cx="305139" cy="30513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49836-C5BD-4C81-B6D0-5CB297DC398E}">
      <dsp:nvSpPr>
        <dsp:cNvPr id="0" name=""/>
        <dsp:cNvSpPr/>
      </dsp:nvSpPr>
      <dsp:spPr>
        <a:xfrm>
          <a:off x="1224212" y="28315"/>
          <a:ext cx="1036659" cy="305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r>
            <a:rPr lang="en-US" altLang="en-US" sz="1000" b="1" kern="1200" dirty="0">
              <a:solidFill>
                <a:srgbClr val="8C0B42"/>
              </a:solidFill>
            </a:rPr>
            <a:t>advertisement brochures</a:t>
          </a:r>
          <a:endParaRPr lang="en-US" sz="1000" b="1" kern="1200" dirty="0">
            <a:solidFill>
              <a:srgbClr val="8C0B42"/>
            </a:solidFill>
          </a:endParaRPr>
        </a:p>
      </dsp:txBody>
      <dsp:txXfrm>
        <a:off x="1224212" y="28315"/>
        <a:ext cx="1036659" cy="305139"/>
      </dsp:txXfrm>
    </dsp:sp>
    <dsp:sp modelId="{B999529A-C39F-4D2F-BF98-B19E9955E600}">
      <dsp:nvSpPr>
        <dsp:cNvPr id="0" name=""/>
        <dsp:cNvSpPr/>
      </dsp:nvSpPr>
      <dsp:spPr>
        <a:xfrm>
          <a:off x="919072" y="388380"/>
          <a:ext cx="305139" cy="30513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4000" b="-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38C9F1-0D02-42D8-9B5B-169229343792}">
      <dsp:nvSpPr>
        <dsp:cNvPr id="0" name=""/>
        <dsp:cNvSpPr/>
      </dsp:nvSpPr>
      <dsp:spPr>
        <a:xfrm>
          <a:off x="1224212" y="388380"/>
          <a:ext cx="1036659" cy="305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r>
            <a:rPr lang="en-US" sz="1000" b="1" kern="1200" dirty="0">
              <a:solidFill>
                <a:srgbClr val="008153"/>
              </a:solidFill>
            </a:rPr>
            <a:t>digital signage</a:t>
          </a:r>
        </a:p>
      </dsp:txBody>
      <dsp:txXfrm>
        <a:off x="1224212" y="388380"/>
        <a:ext cx="1036659" cy="305139"/>
      </dsp:txXfrm>
    </dsp:sp>
    <dsp:sp modelId="{83E2F7A4-AAF1-4F91-85C7-D38AF8186149}">
      <dsp:nvSpPr>
        <dsp:cNvPr id="0" name=""/>
        <dsp:cNvSpPr/>
      </dsp:nvSpPr>
      <dsp:spPr>
        <a:xfrm>
          <a:off x="919072" y="748444"/>
          <a:ext cx="305139" cy="30513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A2B75C-9D28-4D6B-B94E-B42ECFE7AE70}">
      <dsp:nvSpPr>
        <dsp:cNvPr id="0" name=""/>
        <dsp:cNvSpPr/>
      </dsp:nvSpPr>
      <dsp:spPr>
        <a:xfrm>
          <a:off x="1224212" y="748444"/>
          <a:ext cx="1036659" cy="305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12700" rIns="25400" bIns="12700" numCol="1" spcCol="1270" anchor="ctr" anchorCtr="0">
          <a:noAutofit/>
        </a:bodyPr>
        <a:lstStyle/>
        <a:p>
          <a:pPr marL="0" lvl="0" indent="0" algn="l" defTabSz="444500">
            <a:lnSpc>
              <a:spcPct val="90000"/>
            </a:lnSpc>
            <a:spcBef>
              <a:spcPct val="0"/>
            </a:spcBef>
            <a:spcAft>
              <a:spcPct val="35000"/>
            </a:spcAft>
            <a:buNone/>
          </a:pPr>
          <a:r>
            <a:rPr lang="en-US" sz="1000" b="1" kern="1200" dirty="0">
              <a:solidFill>
                <a:srgbClr val="014386"/>
              </a:solidFill>
            </a:rPr>
            <a:t>events</a:t>
          </a:r>
          <a:r>
            <a:rPr lang="en-US" altLang="en-US" sz="1000" b="1" kern="1200" dirty="0">
              <a:solidFill>
                <a:srgbClr val="014386"/>
              </a:solidFill>
            </a:rPr>
            <a:t> announcements</a:t>
          </a:r>
          <a:endParaRPr lang="en-US" sz="1000" b="1" kern="1200" dirty="0">
            <a:solidFill>
              <a:srgbClr val="014386"/>
            </a:solidFill>
          </a:endParaRPr>
        </a:p>
      </dsp:txBody>
      <dsp:txXfrm>
        <a:off x="1224212" y="748444"/>
        <a:ext cx="1036659" cy="305139"/>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E1E857-FA80-42FD-B162-41B2A2E1E1C0}" type="datetimeFigureOut">
              <a:rPr lang="ko-KR" altLang="en-US" smtClean="0"/>
              <a:t>2019. 6. 3.</a:t>
            </a:fld>
            <a:endParaRPr lang="ko-KR"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5F6BE-D3C4-49DD-B713-542D433C8B00}" type="slidenum">
              <a:rPr lang="ko-KR" altLang="en-US" smtClean="0"/>
              <a:t>‹#›</a:t>
            </a:fld>
            <a:endParaRPr lang="ko-KR" altLang="en-US"/>
          </a:p>
        </p:txBody>
      </p:sp>
    </p:spTree>
    <p:extLst>
      <p:ext uri="{BB962C8B-B14F-4D97-AF65-F5344CB8AC3E}">
        <p14:creationId xmlns:p14="http://schemas.microsoft.com/office/powerpoint/2010/main" val="3625008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03F161-EA16-4540-AD6C-54BDB9687A6A}" type="datetimeFigureOut">
              <a:rPr lang="ko-KR" altLang="en-US" smtClean="0"/>
              <a:t>2019. 6. 3.</a:t>
            </a:fld>
            <a:endParaRPr lang="ko-KR"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AAE9C2-5881-4A10-94B1-2302DB8795F8}" type="slidenum">
              <a:rPr lang="ko-KR" altLang="en-US" smtClean="0"/>
              <a:t>‹#›</a:t>
            </a:fld>
            <a:endParaRPr lang="ko-KR" altLang="en-US"/>
          </a:p>
        </p:txBody>
      </p:sp>
    </p:spTree>
    <p:extLst>
      <p:ext uri="{BB962C8B-B14F-4D97-AF65-F5344CB8AC3E}">
        <p14:creationId xmlns:p14="http://schemas.microsoft.com/office/powerpoint/2010/main" val="50335972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907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13</a:t>
            </a:fld>
            <a:endParaRPr lang="ko-KR" altLang="en-US"/>
          </a:p>
        </p:txBody>
      </p:sp>
    </p:spTree>
    <p:extLst>
      <p:ext uri="{BB962C8B-B14F-4D97-AF65-F5344CB8AC3E}">
        <p14:creationId xmlns:p14="http://schemas.microsoft.com/office/powerpoint/2010/main" val="63119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14</a:t>
            </a:fld>
            <a:endParaRPr lang="ko-KR" altLang="en-US"/>
          </a:p>
        </p:txBody>
      </p:sp>
    </p:spTree>
    <p:extLst>
      <p:ext uri="{BB962C8B-B14F-4D97-AF65-F5344CB8AC3E}">
        <p14:creationId xmlns:p14="http://schemas.microsoft.com/office/powerpoint/2010/main" val="4150640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15</a:t>
            </a:fld>
            <a:endParaRPr lang="ko-KR" altLang="en-US"/>
          </a:p>
        </p:txBody>
      </p:sp>
    </p:spTree>
    <p:extLst>
      <p:ext uri="{BB962C8B-B14F-4D97-AF65-F5344CB8AC3E}">
        <p14:creationId xmlns:p14="http://schemas.microsoft.com/office/powerpoint/2010/main" val="198832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16</a:t>
            </a:fld>
            <a:endParaRPr lang="ko-KR" altLang="en-US"/>
          </a:p>
        </p:txBody>
      </p:sp>
    </p:spTree>
    <p:extLst>
      <p:ext uri="{BB962C8B-B14F-4D97-AF65-F5344CB8AC3E}">
        <p14:creationId xmlns:p14="http://schemas.microsoft.com/office/powerpoint/2010/main" val="3611944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17</a:t>
            </a:fld>
            <a:endParaRPr lang="ko-KR" altLang="en-US"/>
          </a:p>
        </p:txBody>
      </p:sp>
    </p:spTree>
    <p:extLst>
      <p:ext uri="{BB962C8B-B14F-4D97-AF65-F5344CB8AC3E}">
        <p14:creationId xmlns:p14="http://schemas.microsoft.com/office/powerpoint/2010/main" val="2635699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18</a:t>
            </a:fld>
            <a:endParaRPr lang="ko-KR" altLang="en-US"/>
          </a:p>
        </p:txBody>
      </p:sp>
    </p:spTree>
    <p:extLst>
      <p:ext uri="{BB962C8B-B14F-4D97-AF65-F5344CB8AC3E}">
        <p14:creationId xmlns:p14="http://schemas.microsoft.com/office/powerpoint/2010/main" val="2480961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19</a:t>
            </a:fld>
            <a:endParaRPr lang="ko-KR" altLang="en-US"/>
          </a:p>
        </p:txBody>
      </p:sp>
    </p:spTree>
    <p:extLst>
      <p:ext uri="{BB962C8B-B14F-4D97-AF65-F5344CB8AC3E}">
        <p14:creationId xmlns:p14="http://schemas.microsoft.com/office/powerpoint/2010/main" val="1875867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20</a:t>
            </a:fld>
            <a:endParaRPr lang="ko-KR" altLang="en-US"/>
          </a:p>
        </p:txBody>
      </p:sp>
    </p:spTree>
    <p:extLst>
      <p:ext uri="{BB962C8B-B14F-4D97-AF65-F5344CB8AC3E}">
        <p14:creationId xmlns:p14="http://schemas.microsoft.com/office/powerpoint/2010/main" val="1197567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21</a:t>
            </a:fld>
            <a:endParaRPr lang="ko-KR" altLang="en-US"/>
          </a:p>
        </p:txBody>
      </p:sp>
    </p:spTree>
    <p:extLst>
      <p:ext uri="{BB962C8B-B14F-4D97-AF65-F5344CB8AC3E}">
        <p14:creationId xmlns:p14="http://schemas.microsoft.com/office/powerpoint/2010/main" val="1203221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22</a:t>
            </a:fld>
            <a:endParaRPr lang="ko-KR" altLang="en-US"/>
          </a:p>
        </p:txBody>
      </p:sp>
    </p:spTree>
    <p:extLst>
      <p:ext uri="{BB962C8B-B14F-4D97-AF65-F5344CB8AC3E}">
        <p14:creationId xmlns:p14="http://schemas.microsoft.com/office/powerpoint/2010/main" val="224079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a:t>
            </a:fld>
            <a:endParaRPr lang="ko-KR" altLang="en-US"/>
          </a:p>
        </p:txBody>
      </p:sp>
    </p:spTree>
    <p:extLst>
      <p:ext uri="{BB962C8B-B14F-4D97-AF65-F5344CB8AC3E}">
        <p14:creationId xmlns:p14="http://schemas.microsoft.com/office/powerpoint/2010/main" val="185786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23</a:t>
            </a:fld>
            <a:endParaRPr lang="ko-KR" altLang="en-US"/>
          </a:p>
        </p:txBody>
      </p:sp>
    </p:spTree>
    <p:extLst>
      <p:ext uri="{BB962C8B-B14F-4D97-AF65-F5344CB8AC3E}">
        <p14:creationId xmlns:p14="http://schemas.microsoft.com/office/powerpoint/2010/main" val="33654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24</a:t>
            </a:fld>
            <a:endParaRPr lang="ko-KR" altLang="en-US"/>
          </a:p>
        </p:txBody>
      </p:sp>
    </p:spTree>
    <p:extLst>
      <p:ext uri="{BB962C8B-B14F-4D97-AF65-F5344CB8AC3E}">
        <p14:creationId xmlns:p14="http://schemas.microsoft.com/office/powerpoint/2010/main" val="38243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25</a:t>
            </a:fld>
            <a:endParaRPr lang="ko-KR" altLang="en-US"/>
          </a:p>
        </p:txBody>
      </p:sp>
    </p:spTree>
    <p:extLst>
      <p:ext uri="{BB962C8B-B14F-4D97-AF65-F5344CB8AC3E}">
        <p14:creationId xmlns:p14="http://schemas.microsoft.com/office/powerpoint/2010/main" val="2402463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26</a:t>
            </a:fld>
            <a:endParaRPr lang="ko-KR" altLang="en-US"/>
          </a:p>
        </p:txBody>
      </p:sp>
    </p:spTree>
    <p:extLst>
      <p:ext uri="{BB962C8B-B14F-4D97-AF65-F5344CB8AC3E}">
        <p14:creationId xmlns:p14="http://schemas.microsoft.com/office/powerpoint/2010/main" val="32018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27</a:t>
            </a:fld>
            <a:endParaRPr lang="ko-KR" altLang="en-US"/>
          </a:p>
        </p:txBody>
      </p:sp>
    </p:spTree>
    <p:extLst>
      <p:ext uri="{BB962C8B-B14F-4D97-AF65-F5344CB8AC3E}">
        <p14:creationId xmlns:p14="http://schemas.microsoft.com/office/powerpoint/2010/main" val="924432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28</a:t>
            </a:fld>
            <a:endParaRPr lang="ko-KR" altLang="en-US"/>
          </a:p>
        </p:txBody>
      </p:sp>
    </p:spTree>
    <p:extLst>
      <p:ext uri="{BB962C8B-B14F-4D97-AF65-F5344CB8AC3E}">
        <p14:creationId xmlns:p14="http://schemas.microsoft.com/office/powerpoint/2010/main" val="154754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29</a:t>
            </a:fld>
            <a:endParaRPr lang="ko-KR" altLang="en-US"/>
          </a:p>
        </p:txBody>
      </p:sp>
    </p:spTree>
    <p:extLst>
      <p:ext uri="{BB962C8B-B14F-4D97-AF65-F5344CB8AC3E}">
        <p14:creationId xmlns:p14="http://schemas.microsoft.com/office/powerpoint/2010/main" val="330877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30</a:t>
            </a:fld>
            <a:endParaRPr lang="ko-KR" altLang="en-US"/>
          </a:p>
        </p:txBody>
      </p:sp>
    </p:spTree>
    <p:extLst>
      <p:ext uri="{BB962C8B-B14F-4D97-AF65-F5344CB8AC3E}">
        <p14:creationId xmlns:p14="http://schemas.microsoft.com/office/powerpoint/2010/main" val="485576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31</a:t>
            </a:fld>
            <a:endParaRPr lang="ko-KR" altLang="en-US"/>
          </a:p>
        </p:txBody>
      </p:sp>
    </p:spTree>
    <p:extLst>
      <p:ext uri="{BB962C8B-B14F-4D97-AF65-F5344CB8AC3E}">
        <p14:creationId xmlns:p14="http://schemas.microsoft.com/office/powerpoint/2010/main" val="4241910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32</a:t>
            </a:fld>
            <a:endParaRPr lang="ko-KR" altLang="en-US"/>
          </a:p>
        </p:txBody>
      </p:sp>
    </p:spTree>
    <p:extLst>
      <p:ext uri="{BB962C8B-B14F-4D97-AF65-F5344CB8AC3E}">
        <p14:creationId xmlns:p14="http://schemas.microsoft.com/office/powerpoint/2010/main" val="235412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860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33</a:t>
            </a:fld>
            <a:endParaRPr lang="ko-KR" altLang="en-US"/>
          </a:p>
        </p:txBody>
      </p:sp>
    </p:spTree>
    <p:extLst>
      <p:ext uri="{BB962C8B-B14F-4D97-AF65-F5344CB8AC3E}">
        <p14:creationId xmlns:p14="http://schemas.microsoft.com/office/powerpoint/2010/main" val="73784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34</a:t>
            </a:fld>
            <a:endParaRPr lang="ko-KR" altLang="en-US"/>
          </a:p>
        </p:txBody>
      </p:sp>
    </p:spTree>
    <p:extLst>
      <p:ext uri="{BB962C8B-B14F-4D97-AF65-F5344CB8AC3E}">
        <p14:creationId xmlns:p14="http://schemas.microsoft.com/office/powerpoint/2010/main" val="3624081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36</a:t>
            </a:fld>
            <a:endParaRPr lang="ko-KR" altLang="en-US"/>
          </a:p>
        </p:txBody>
      </p:sp>
    </p:spTree>
    <p:extLst>
      <p:ext uri="{BB962C8B-B14F-4D97-AF65-F5344CB8AC3E}">
        <p14:creationId xmlns:p14="http://schemas.microsoft.com/office/powerpoint/2010/main" val="2529274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37</a:t>
            </a:fld>
            <a:endParaRPr lang="ko-KR" altLang="en-US"/>
          </a:p>
        </p:txBody>
      </p:sp>
    </p:spTree>
    <p:extLst>
      <p:ext uri="{BB962C8B-B14F-4D97-AF65-F5344CB8AC3E}">
        <p14:creationId xmlns:p14="http://schemas.microsoft.com/office/powerpoint/2010/main" val="2868551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38</a:t>
            </a:fld>
            <a:endParaRPr lang="ko-KR" altLang="en-US"/>
          </a:p>
        </p:txBody>
      </p:sp>
    </p:spTree>
    <p:extLst>
      <p:ext uri="{BB962C8B-B14F-4D97-AF65-F5344CB8AC3E}">
        <p14:creationId xmlns:p14="http://schemas.microsoft.com/office/powerpoint/2010/main" val="1116039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39</a:t>
            </a:fld>
            <a:endParaRPr lang="ko-KR" altLang="en-US"/>
          </a:p>
        </p:txBody>
      </p:sp>
    </p:spTree>
    <p:extLst>
      <p:ext uri="{BB962C8B-B14F-4D97-AF65-F5344CB8AC3E}">
        <p14:creationId xmlns:p14="http://schemas.microsoft.com/office/powerpoint/2010/main" val="2306912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41</a:t>
            </a:fld>
            <a:endParaRPr lang="ko-KR" altLang="en-US"/>
          </a:p>
        </p:txBody>
      </p:sp>
    </p:spTree>
    <p:extLst>
      <p:ext uri="{BB962C8B-B14F-4D97-AF65-F5344CB8AC3E}">
        <p14:creationId xmlns:p14="http://schemas.microsoft.com/office/powerpoint/2010/main" val="3770506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42</a:t>
            </a:fld>
            <a:endParaRPr lang="ko-KR" altLang="en-US"/>
          </a:p>
        </p:txBody>
      </p:sp>
    </p:spTree>
    <p:extLst>
      <p:ext uri="{BB962C8B-B14F-4D97-AF65-F5344CB8AC3E}">
        <p14:creationId xmlns:p14="http://schemas.microsoft.com/office/powerpoint/2010/main" val="2093880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43</a:t>
            </a:fld>
            <a:endParaRPr lang="ko-KR" altLang="en-US"/>
          </a:p>
        </p:txBody>
      </p:sp>
    </p:spTree>
    <p:extLst>
      <p:ext uri="{BB962C8B-B14F-4D97-AF65-F5344CB8AC3E}">
        <p14:creationId xmlns:p14="http://schemas.microsoft.com/office/powerpoint/2010/main" val="2345869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44</a:t>
            </a:fld>
            <a:endParaRPr lang="ko-KR" altLang="en-US"/>
          </a:p>
        </p:txBody>
      </p:sp>
    </p:spTree>
    <p:extLst>
      <p:ext uri="{BB962C8B-B14F-4D97-AF65-F5344CB8AC3E}">
        <p14:creationId xmlns:p14="http://schemas.microsoft.com/office/powerpoint/2010/main" val="103982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4</a:t>
            </a:fld>
            <a:endParaRPr lang="ko-KR" altLang="en-US"/>
          </a:p>
        </p:txBody>
      </p:sp>
    </p:spTree>
    <p:extLst>
      <p:ext uri="{BB962C8B-B14F-4D97-AF65-F5344CB8AC3E}">
        <p14:creationId xmlns:p14="http://schemas.microsoft.com/office/powerpoint/2010/main" val="3370559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45</a:t>
            </a:fld>
            <a:endParaRPr lang="ko-KR" altLang="en-US"/>
          </a:p>
        </p:txBody>
      </p:sp>
    </p:spTree>
    <p:extLst>
      <p:ext uri="{BB962C8B-B14F-4D97-AF65-F5344CB8AC3E}">
        <p14:creationId xmlns:p14="http://schemas.microsoft.com/office/powerpoint/2010/main" val="2979656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47</a:t>
            </a:fld>
            <a:endParaRPr lang="ko-KR" altLang="en-US"/>
          </a:p>
        </p:txBody>
      </p:sp>
    </p:spTree>
    <p:extLst>
      <p:ext uri="{BB962C8B-B14F-4D97-AF65-F5344CB8AC3E}">
        <p14:creationId xmlns:p14="http://schemas.microsoft.com/office/powerpoint/2010/main" val="3780404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48</a:t>
            </a:fld>
            <a:endParaRPr lang="ko-KR" altLang="en-US"/>
          </a:p>
        </p:txBody>
      </p:sp>
    </p:spTree>
    <p:extLst>
      <p:ext uri="{BB962C8B-B14F-4D97-AF65-F5344CB8AC3E}">
        <p14:creationId xmlns:p14="http://schemas.microsoft.com/office/powerpoint/2010/main" val="589251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49</a:t>
            </a:fld>
            <a:endParaRPr lang="ko-KR" altLang="en-US"/>
          </a:p>
        </p:txBody>
      </p:sp>
    </p:spTree>
    <p:extLst>
      <p:ext uri="{BB962C8B-B14F-4D97-AF65-F5344CB8AC3E}">
        <p14:creationId xmlns:p14="http://schemas.microsoft.com/office/powerpoint/2010/main" val="125475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095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52</a:t>
            </a:fld>
            <a:endParaRPr lang="ko-KR" altLang="en-US"/>
          </a:p>
        </p:txBody>
      </p:sp>
    </p:spTree>
    <p:extLst>
      <p:ext uri="{BB962C8B-B14F-4D97-AF65-F5344CB8AC3E}">
        <p14:creationId xmlns:p14="http://schemas.microsoft.com/office/powerpoint/2010/main" val="7499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en-US" sz="1200" b="0" dirty="0"/>
              <a:t>Cyberinfrastructure consists of computing systems, data storage systems, advanced instruments and data repositories, visualization environments, and people, all linked together by software and  high performance networks to improve research productivity and enable breakthroughs not otherwise possible.</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en-US" sz="1200" b="0" dirty="0"/>
          </a:p>
          <a:p>
            <a:pPr eaLnBrk="1" hangingPunct="1"/>
            <a:r>
              <a:rPr lang="en-US" altLang="en-US" dirty="0">
                <a:latin typeface="Century Gothic" panose="020B0502020202020204" pitchFamily="34" charset="0"/>
                <a:ea typeface="ＭＳ Ｐゴシック" panose="020B0600070205080204" pitchFamily="34" charset="-128"/>
              </a:rPr>
              <a:t>Three discrete elements</a:t>
            </a:r>
          </a:p>
          <a:p>
            <a:pPr lvl="2" eaLnBrk="1" hangingPunct="1"/>
            <a:r>
              <a:rPr lang="en-US" altLang="en-US" dirty="0">
                <a:latin typeface="Century Gothic" panose="020B0502020202020204" pitchFamily="34" charset="0"/>
                <a:ea typeface="ＭＳ Ｐゴシック" panose="020B0600070205080204" pitchFamily="34" charset="-128"/>
              </a:rPr>
              <a:t>Technology</a:t>
            </a:r>
          </a:p>
          <a:p>
            <a:pPr lvl="2" eaLnBrk="1" hangingPunct="1"/>
            <a:r>
              <a:rPr lang="en-US" altLang="en-US" dirty="0">
                <a:latin typeface="Century Gothic" panose="020B0502020202020204" pitchFamily="34" charset="0"/>
                <a:ea typeface="ＭＳ Ｐゴシック" panose="020B0600070205080204" pitchFamily="34" charset="-128"/>
              </a:rPr>
              <a:t>People</a:t>
            </a:r>
          </a:p>
          <a:p>
            <a:pPr lvl="2" eaLnBrk="1" hangingPunct="1"/>
            <a:r>
              <a:rPr lang="en-US" altLang="en-US" dirty="0">
                <a:latin typeface="Century Gothic" panose="020B0502020202020204" pitchFamily="34" charset="0"/>
                <a:ea typeface="ＭＳ Ｐゴシック" panose="020B0600070205080204" pitchFamily="34" charset="-128"/>
              </a:rPr>
              <a:t>Effect</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en-US" sz="1200" b="0" dirty="0"/>
          </a:p>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7</a:t>
            </a:fld>
            <a:endParaRPr lang="ko-KR" altLang="en-US"/>
          </a:p>
        </p:txBody>
      </p:sp>
    </p:spTree>
    <p:extLst>
      <p:ext uri="{BB962C8B-B14F-4D97-AF65-F5344CB8AC3E}">
        <p14:creationId xmlns:p14="http://schemas.microsoft.com/office/powerpoint/2010/main" val="169149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en-US" sz="1200" b="0" dirty="0"/>
              <a:t>Cyberinfrastructure consists of computing systems, data storage systems, advanced instruments and data repositories, visualization environments, and people, all linked together by software and  high performance networks to improve research productivity and enable breakthroughs not otherwise possible.</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en-US" sz="1200" b="0" dirty="0"/>
          </a:p>
          <a:p>
            <a:pPr eaLnBrk="1" hangingPunct="1"/>
            <a:r>
              <a:rPr lang="en-US" altLang="en-US" dirty="0">
                <a:latin typeface="Century Gothic" panose="020B0502020202020204" pitchFamily="34" charset="0"/>
                <a:ea typeface="ＭＳ Ｐゴシック" panose="020B0600070205080204" pitchFamily="34" charset="-128"/>
              </a:rPr>
              <a:t>Three discrete elements</a:t>
            </a:r>
          </a:p>
          <a:p>
            <a:pPr lvl="2" eaLnBrk="1" hangingPunct="1"/>
            <a:r>
              <a:rPr lang="en-US" altLang="en-US" dirty="0">
                <a:latin typeface="Century Gothic" panose="020B0502020202020204" pitchFamily="34" charset="0"/>
                <a:ea typeface="ＭＳ Ｐゴシック" panose="020B0600070205080204" pitchFamily="34" charset="-128"/>
              </a:rPr>
              <a:t>Technology</a:t>
            </a:r>
          </a:p>
          <a:p>
            <a:pPr lvl="2" eaLnBrk="1" hangingPunct="1"/>
            <a:r>
              <a:rPr lang="en-US" altLang="en-US" dirty="0">
                <a:latin typeface="Century Gothic" panose="020B0502020202020204" pitchFamily="34" charset="0"/>
                <a:ea typeface="ＭＳ Ｐゴシック" panose="020B0600070205080204" pitchFamily="34" charset="-128"/>
              </a:rPr>
              <a:t>People</a:t>
            </a:r>
          </a:p>
          <a:p>
            <a:pPr lvl="2" eaLnBrk="1" hangingPunct="1"/>
            <a:r>
              <a:rPr lang="en-US" altLang="en-US" dirty="0">
                <a:latin typeface="Century Gothic" panose="020B0502020202020204" pitchFamily="34" charset="0"/>
                <a:ea typeface="ＭＳ Ｐゴシック" panose="020B0600070205080204" pitchFamily="34" charset="-128"/>
              </a:rPr>
              <a:t>Effect</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en-US" sz="1200" b="0" dirty="0"/>
          </a:p>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8</a:t>
            </a:fld>
            <a:endParaRPr lang="ko-KR" altLang="en-US"/>
          </a:p>
        </p:txBody>
      </p:sp>
    </p:spTree>
    <p:extLst>
      <p:ext uri="{BB962C8B-B14F-4D97-AF65-F5344CB8AC3E}">
        <p14:creationId xmlns:p14="http://schemas.microsoft.com/office/powerpoint/2010/main" val="321764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10</a:t>
            </a:fld>
            <a:endParaRPr lang="ko-KR" altLang="en-US"/>
          </a:p>
        </p:txBody>
      </p:sp>
    </p:spTree>
    <p:extLst>
      <p:ext uri="{BB962C8B-B14F-4D97-AF65-F5344CB8AC3E}">
        <p14:creationId xmlns:p14="http://schemas.microsoft.com/office/powerpoint/2010/main" val="2554247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11</a:t>
            </a:fld>
            <a:endParaRPr lang="ko-KR" altLang="en-US"/>
          </a:p>
        </p:txBody>
      </p:sp>
    </p:spTree>
    <p:extLst>
      <p:ext uri="{BB962C8B-B14F-4D97-AF65-F5344CB8AC3E}">
        <p14:creationId xmlns:p14="http://schemas.microsoft.com/office/powerpoint/2010/main" val="417773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AE9C2-5881-4A10-94B1-2302DB8795F8}" type="slidenum">
              <a:rPr lang="ko-KR" altLang="en-US" smtClean="0"/>
              <a:t>12</a:t>
            </a:fld>
            <a:endParaRPr lang="ko-KR" altLang="en-US"/>
          </a:p>
        </p:txBody>
      </p:sp>
    </p:spTree>
    <p:extLst>
      <p:ext uri="{BB962C8B-B14F-4D97-AF65-F5344CB8AC3E}">
        <p14:creationId xmlns:p14="http://schemas.microsoft.com/office/powerpoint/2010/main" val="314929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Rectangle 3"/>
          <p:cNvSpPr/>
          <p:nvPr userDrawn="1"/>
        </p:nvSpPr>
        <p:spPr>
          <a:xfrm>
            <a:off x="-1" y="3003550"/>
            <a:ext cx="9144001" cy="2139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Picture Placeholder 2"/>
          <p:cNvSpPr>
            <a:spLocks noGrp="1"/>
          </p:cNvSpPr>
          <p:nvPr>
            <p:ph type="pic" idx="1" hasCustomPrompt="1"/>
          </p:nvPr>
        </p:nvSpPr>
        <p:spPr>
          <a:xfrm>
            <a:off x="755576" y="2157550"/>
            <a:ext cx="1692000" cy="1692000"/>
          </a:xfrm>
          <a:prstGeom prst="ellipse">
            <a:avLst/>
          </a:prstGeom>
          <a:solidFill>
            <a:schemeClr val="bg1">
              <a:lumMod val="95000"/>
            </a:schemeClr>
          </a:solidFill>
          <a:ln w="50800">
            <a:solidFill>
              <a:schemeClr val="accent1"/>
            </a:solidFill>
          </a:ln>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Title 1"/>
          <p:cNvSpPr>
            <a:spLocks noGrp="1"/>
          </p:cNvSpPr>
          <p:nvPr>
            <p:ph type="title" hasCustomPrompt="1"/>
          </p:nvPr>
        </p:nvSpPr>
        <p:spPr>
          <a:xfrm>
            <a:off x="0" y="51471"/>
            <a:ext cx="9144000" cy="648071"/>
          </a:xfrm>
          <a:prstGeom prst="rect">
            <a:avLst/>
          </a:prstGeom>
        </p:spPr>
        <p:txBody>
          <a:bodyPr anchor="ctr"/>
          <a:lstStyle>
            <a:lvl1pPr algn="ctr">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
        <p:nvSpPr>
          <p:cNvPr id="6" name="Text Placeholder 9">
            <a:extLst>
              <a:ext uri="{FF2B5EF4-FFF2-40B4-BE49-F238E27FC236}">
                <a16:creationId xmlns:a16="http://schemas.microsoft.com/office/drawing/2014/main" id="{AAFCF31D-C6CE-4C4C-AE5A-2A4429FEF277}"/>
              </a:ext>
            </a:extLst>
          </p:cNvPr>
          <p:cNvSpPr>
            <a:spLocks noGrp="1"/>
          </p:cNvSpPr>
          <p:nvPr>
            <p:ph type="body" sz="quarter" idx="12" hasCustomPrompt="1"/>
          </p:nvPr>
        </p:nvSpPr>
        <p:spPr>
          <a:xfrm>
            <a:off x="-1" y="699566"/>
            <a:ext cx="9143999" cy="216000"/>
          </a:xfrm>
          <a:prstGeom prst="rect">
            <a:avLst/>
          </a:prstGeom>
        </p:spPr>
        <p:txBody>
          <a:bodyPr lIns="108000" anchor="ctr"/>
          <a:lstStyle>
            <a:lvl1pPr marL="0" indent="0" algn="ctr">
              <a:buNone/>
              <a:defRPr sz="1200" b="0" baseline="0">
                <a:solidFill>
                  <a:schemeClr val="tx1">
                    <a:lumMod val="75000"/>
                    <a:lumOff val="25000"/>
                  </a:schemeClr>
                </a:solidFill>
                <a:effectLst/>
                <a:latin typeface="+mn-lt"/>
                <a:cs typeface="Arial" pitchFamily="34" charset="0"/>
              </a:defRPr>
            </a:lvl1pPr>
          </a:lstStyle>
          <a:p>
            <a:pPr lvl="0"/>
            <a:r>
              <a:rPr lang="en-US" altLang="ko-KR" dirty="0"/>
              <a:t>This text con be replaced with your own text</a:t>
            </a:r>
            <a:endParaRPr lang="ko-KR" altLang="en-US" dirty="0"/>
          </a:p>
        </p:txBody>
      </p:sp>
    </p:spTree>
    <p:extLst>
      <p:ext uri="{BB962C8B-B14F-4D97-AF65-F5344CB8AC3E}">
        <p14:creationId xmlns:p14="http://schemas.microsoft.com/office/powerpoint/2010/main" val="181125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6" name="Picture Placeholder 2"/>
          <p:cNvSpPr>
            <a:spLocks noGrp="1"/>
          </p:cNvSpPr>
          <p:nvPr>
            <p:ph type="pic" idx="1" hasCustomPrompt="1"/>
          </p:nvPr>
        </p:nvSpPr>
        <p:spPr>
          <a:xfrm>
            <a:off x="2555776" y="1263998"/>
            <a:ext cx="2772000" cy="345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Rectangle 6"/>
          <p:cNvSpPr/>
          <p:nvPr userDrawn="1"/>
        </p:nvSpPr>
        <p:spPr>
          <a:xfrm>
            <a:off x="733752" y="1263998"/>
            <a:ext cx="1835776" cy="17281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p:cNvSpPr/>
          <p:nvPr userDrawn="1"/>
        </p:nvSpPr>
        <p:spPr>
          <a:xfrm>
            <a:off x="733752" y="2991806"/>
            <a:ext cx="1835776" cy="17281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userDrawn="1"/>
        </p:nvSpPr>
        <p:spPr>
          <a:xfrm>
            <a:off x="1" y="0"/>
            <a:ext cx="9108504" cy="864000"/>
          </a:xfrm>
          <a:prstGeom prst="rect">
            <a:avLst/>
          </a:prstGeom>
          <a:gradFill flip="none" rotWithShape="1">
            <a:gsLst>
              <a:gs pos="0">
                <a:schemeClr val="bg1">
                  <a:lumMod val="9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b="1" dirty="0">
              <a:latin typeface="Arial" pitchFamily="34" charset="0"/>
              <a:cs typeface="Arial" pitchFamily="34" charset="0"/>
            </a:endParaRPr>
          </a:p>
        </p:txBody>
      </p:sp>
      <p:sp>
        <p:nvSpPr>
          <p:cNvPr id="10" name="Title 1"/>
          <p:cNvSpPr>
            <a:spLocks noGrp="1"/>
          </p:cNvSpPr>
          <p:nvPr>
            <p:ph type="title" hasCustomPrompt="1"/>
          </p:nvPr>
        </p:nvSpPr>
        <p:spPr>
          <a:xfrm>
            <a:off x="0" y="25735"/>
            <a:ext cx="9144000" cy="776530"/>
          </a:xfrm>
          <a:prstGeom prst="rect">
            <a:avLst/>
          </a:prstGeom>
        </p:spPr>
        <p:txBody>
          <a:bodyPr anchor="ctr"/>
          <a:lstStyle>
            <a:lvl1pPr algn="l">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pic>
        <p:nvPicPr>
          <p:cNvPr id="13" name="Picture 2" descr="D:\KBM-정애\014-Fullppt\PNG이미지\paper-bul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2681" y="105782"/>
            <a:ext cx="477240" cy="71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15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8" name="Rectangle 7"/>
          <p:cNvSpPr/>
          <p:nvPr userDrawn="1"/>
        </p:nvSpPr>
        <p:spPr>
          <a:xfrm>
            <a:off x="2411760" y="3939902"/>
            <a:ext cx="2160240" cy="12035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userDrawn="1"/>
        </p:nvSpPr>
        <p:spPr>
          <a:xfrm>
            <a:off x="4572000" y="0"/>
            <a:ext cx="2160240" cy="1203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Picture Placeholder 2"/>
          <p:cNvSpPr>
            <a:spLocks noGrp="1"/>
          </p:cNvSpPr>
          <p:nvPr>
            <p:ph type="pic" idx="1" hasCustomPrompt="1"/>
          </p:nvPr>
        </p:nvSpPr>
        <p:spPr>
          <a:xfrm>
            <a:off x="2411760" y="0"/>
            <a:ext cx="2160000" cy="39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4572240" y="1183500"/>
            <a:ext cx="2160000" cy="39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42871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11" name="Rectangle 10"/>
          <p:cNvSpPr/>
          <p:nvPr userDrawn="1"/>
        </p:nvSpPr>
        <p:spPr>
          <a:xfrm>
            <a:off x="1" y="0"/>
            <a:ext cx="9108504" cy="864000"/>
          </a:xfrm>
          <a:prstGeom prst="rect">
            <a:avLst/>
          </a:prstGeom>
          <a:gradFill flip="none" rotWithShape="1">
            <a:gsLst>
              <a:gs pos="0">
                <a:schemeClr val="bg1">
                  <a:lumMod val="9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b="1" dirty="0">
              <a:latin typeface="Arial" pitchFamily="34" charset="0"/>
              <a:cs typeface="Arial" pitchFamily="34" charset="0"/>
            </a:endParaRPr>
          </a:p>
        </p:txBody>
      </p:sp>
      <p:sp>
        <p:nvSpPr>
          <p:cNvPr id="12" name="Title 1"/>
          <p:cNvSpPr>
            <a:spLocks noGrp="1"/>
          </p:cNvSpPr>
          <p:nvPr>
            <p:ph type="title" hasCustomPrompt="1"/>
          </p:nvPr>
        </p:nvSpPr>
        <p:spPr>
          <a:xfrm>
            <a:off x="0" y="25735"/>
            <a:ext cx="9144000" cy="776530"/>
          </a:xfrm>
          <a:prstGeom prst="rect">
            <a:avLst/>
          </a:prstGeom>
        </p:spPr>
        <p:txBody>
          <a:bodyPr anchor="ctr"/>
          <a:lstStyle>
            <a:lvl1pPr algn="l">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pic>
        <p:nvPicPr>
          <p:cNvPr id="1026" name="Picture 2"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552" y="1311484"/>
            <a:ext cx="3394308" cy="3384376"/>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2"/>
          <p:cNvSpPr>
            <a:spLocks noGrp="1"/>
          </p:cNvSpPr>
          <p:nvPr>
            <p:ph type="pic" idx="1" hasCustomPrompt="1"/>
          </p:nvPr>
        </p:nvSpPr>
        <p:spPr>
          <a:xfrm>
            <a:off x="675616" y="1443924"/>
            <a:ext cx="3104295" cy="2135938"/>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pic>
        <p:nvPicPr>
          <p:cNvPr id="7" name="Picture 2" descr="D:\KBM-정애\014-Fullppt\PNG이미지\paper-bul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2681" y="105782"/>
            <a:ext cx="477240" cy="71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780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40" name="Rectangle 39"/>
          <p:cNvSpPr/>
          <p:nvPr userDrawn="1"/>
        </p:nvSpPr>
        <p:spPr>
          <a:xfrm>
            <a:off x="0" y="2890433"/>
            <a:ext cx="9144000" cy="22530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5" name="Group 14"/>
          <p:cNvGrpSpPr/>
          <p:nvPr userDrawn="1"/>
        </p:nvGrpSpPr>
        <p:grpSpPr>
          <a:xfrm>
            <a:off x="920696" y="1552933"/>
            <a:ext cx="1298551" cy="2242953"/>
            <a:chOff x="2627784" y="1825002"/>
            <a:chExt cx="1198166" cy="2069560"/>
          </a:xfrm>
        </p:grpSpPr>
        <p:sp>
          <p:nvSpPr>
            <p:cNvPr id="9" name="Rounded Rectangle 8"/>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1" name="Group 10"/>
            <p:cNvGrpSpPr/>
            <p:nvPr/>
          </p:nvGrpSpPr>
          <p:grpSpPr>
            <a:xfrm>
              <a:off x="3168829" y="3704452"/>
              <a:ext cx="116076" cy="127684"/>
              <a:chOff x="2453209" y="5151638"/>
              <a:chExt cx="191820" cy="211002"/>
            </a:xfrm>
          </p:grpSpPr>
          <p:sp>
            <p:nvSpPr>
              <p:cNvPr id="13" name="Oval 12"/>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ounded Rectangle 13"/>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7" name="Picture Placeholder 2"/>
          <p:cNvSpPr>
            <a:spLocks noGrp="1"/>
          </p:cNvSpPr>
          <p:nvPr userDrawn="1">
            <p:ph type="pic" idx="1" hasCustomPrompt="1"/>
          </p:nvPr>
        </p:nvSpPr>
        <p:spPr>
          <a:xfrm>
            <a:off x="994588" y="1742834"/>
            <a:ext cx="1143174" cy="18025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16" name="Group 15"/>
          <p:cNvGrpSpPr/>
          <p:nvPr userDrawn="1"/>
        </p:nvGrpSpPr>
        <p:grpSpPr>
          <a:xfrm>
            <a:off x="2910527" y="2088604"/>
            <a:ext cx="1298551" cy="2242953"/>
            <a:chOff x="2627784" y="1825002"/>
            <a:chExt cx="1198166" cy="2069560"/>
          </a:xfrm>
        </p:grpSpPr>
        <p:sp>
          <p:nvSpPr>
            <p:cNvPr id="17" name="Rounded Rectangle 16"/>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Rectangle 17"/>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Group 18"/>
            <p:cNvGrpSpPr/>
            <p:nvPr/>
          </p:nvGrpSpPr>
          <p:grpSpPr>
            <a:xfrm>
              <a:off x="3168829" y="3704452"/>
              <a:ext cx="116076" cy="127684"/>
              <a:chOff x="2453209" y="5151638"/>
              <a:chExt cx="191820" cy="211002"/>
            </a:xfrm>
          </p:grpSpPr>
          <p:sp>
            <p:nvSpPr>
              <p:cNvPr id="20" name="Oval 19"/>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Rounded Rectangle 20"/>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22" name="Picture Placeholder 2"/>
          <p:cNvSpPr>
            <a:spLocks noGrp="1"/>
          </p:cNvSpPr>
          <p:nvPr>
            <p:ph type="pic" idx="10" hasCustomPrompt="1"/>
          </p:nvPr>
        </p:nvSpPr>
        <p:spPr>
          <a:xfrm>
            <a:off x="2984419" y="2291784"/>
            <a:ext cx="1143174" cy="18025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23" name="Group 22"/>
          <p:cNvGrpSpPr/>
          <p:nvPr userDrawn="1"/>
        </p:nvGrpSpPr>
        <p:grpSpPr>
          <a:xfrm>
            <a:off x="4900358" y="1383368"/>
            <a:ext cx="1298551" cy="2242953"/>
            <a:chOff x="2627784" y="1825002"/>
            <a:chExt cx="1198166" cy="2069560"/>
          </a:xfrm>
        </p:grpSpPr>
        <p:sp>
          <p:nvSpPr>
            <p:cNvPr id="24" name="Rounded Rectangle 23"/>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Rectangle 24"/>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6" name="Group 25"/>
            <p:cNvGrpSpPr/>
            <p:nvPr/>
          </p:nvGrpSpPr>
          <p:grpSpPr>
            <a:xfrm>
              <a:off x="3168829" y="3704452"/>
              <a:ext cx="116076" cy="127684"/>
              <a:chOff x="2453209" y="5151638"/>
              <a:chExt cx="191820" cy="211002"/>
            </a:xfrm>
          </p:grpSpPr>
          <p:sp>
            <p:nvSpPr>
              <p:cNvPr id="27" name="Oval 26"/>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Rounded Rectangle 27"/>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29" name="Picture Placeholder 2"/>
          <p:cNvSpPr>
            <a:spLocks noGrp="1"/>
          </p:cNvSpPr>
          <p:nvPr>
            <p:ph type="pic" idx="11" hasCustomPrompt="1"/>
          </p:nvPr>
        </p:nvSpPr>
        <p:spPr>
          <a:xfrm>
            <a:off x="4974250" y="1586548"/>
            <a:ext cx="1143174" cy="18025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30" name="Group 29"/>
          <p:cNvGrpSpPr/>
          <p:nvPr userDrawn="1"/>
        </p:nvGrpSpPr>
        <p:grpSpPr>
          <a:xfrm>
            <a:off x="6890188" y="2345021"/>
            <a:ext cx="1298551" cy="2242953"/>
            <a:chOff x="2627784" y="1825002"/>
            <a:chExt cx="1198166" cy="2069560"/>
          </a:xfrm>
        </p:grpSpPr>
        <p:sp>
          <p:nvSpPr>
            <p:cNvPr id="31" name="Rounded Rectangle 30"/>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Rectangle 31"/>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3" name="Group 32"/>
            <p:cNvGrpSpPr/>
            <p:nvPr/>
          </p:nvGrpSpPr>
          <p:grpSpPr>
            <a:xfrm>
              <a:off x="3168829" y="3704452"/>
              <a:ext cx="116076" cy="127684"/>
              <a:chOff x="2453209" y="5151638"/>
              <a:chExt cx="191820" cy="211002"/>
            </a:xfrm>
          </p:grpSpPr>
          <p:sp>
            <p:nvSpPr>
              <p:cNvPr id="34" name="Oval 33"/>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Rounded Rectangle 34"/>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
        <p:nvSpPr>
          <p:cNvPr id="36" name="Picture Placeholder 2"/>
          <p:cNvSpPr>
            <a:spLocks noGrp="1"/>
          </p:cNvSpPr>
          <p:nvPr>
            <p:ph type="pic" idx="12" hasCustomPrompt="1"/>
          </p:nvPr>
        </p:nvSpPr>
        <p:spPr>
          <a:xfrm>
            <a:off x="6964080" y="2548201"/>
            <a:ext cx="1143174" cy="18025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7" name="Rectangle 36"/>
          <p:cNvSpPr/>
          <p:nvPr userDrawn="1"/>
        </p:nvSpPr>
        <p:spPr>
          <a:xfrm>
            <a:off x="1" y="0"/>
            <a:ext cx="9108504" cy="864000"/>
          </a:xfrm>
          <a:prstGeom prst="rect">
            <a:avLst/>
          </a:prstGeom>
          <a:gradFill flip="none" rotWithShape="1">
            <a:gsLst>
              <a:gs pos="0">
                <a:schemeClr val="bg1">
                  <a:lumMod val="9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b="1" dirty="0">
              <a:latin typeface="Arial" pitchFamily="34" charset="0"/>
              <a:cs typeface="Arial" pitchFamily="34" charset="0"/>
            </a:endParaRPr>
          </a:p>
        </p:txBody>
      </p:sp>
      <p:sp>
        <p:nvSpPr>
          <p:cNvPr id="38" name="Title 1"/>
          <p:cNvSpPr>
            <a:spLocks noGrp="1"/>
          </p:cNvSpPr>
          <p:nvPr>
            <p:ph type="title" hasCustomPrompt="1"/>
          </p:nvPr>
        </p:nvSpPr>
        <p:spPr>
          <a:xfrm>
            <a:off x="0" y="25735"/>
            <a:ext cx="9144000" cy="776530"/>
          </a:xfrm>
          <a:prstGeom prst="rect">
            <a:avLst/>
          </a:prstGeom>
        </p:spPr>
        <p:txBody>
          <a:bodyPr anchor="ctr"/>
          <a:lstStyle>
            <a:lvl1pPr algn="l">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pic>
        <p:nvPicPr>
          <p:cNvPr id="41" name="Picture 2" descr="D:\KBM-정애\014-Fullppt\PNG이미지\paper-bul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2681" y="105782"/>
            <a:ext cx="477240" cy="71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119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4000" b="0" baseline="0">
                <a:latin typeface="+mj-lt"/>
                <a:cs typeface="Arial" pitchFamily="34" charset="0"/>
              </a:defRPr>
            </a:lvl1pPr>
          </a:lstStyle>
          <a:p>
            <a:pPr lvl="0"/>
            <a:r>
              <a:rPr lang="en-US" altLang="ko-KR" dirty="0"/>
              <a:t>ICON SETS LAYOUT</a:t>
            </a:r>
          </a:p>
        </p:txBody>
      </p:sp>
      <p:sp>
        <p:nvSpPr>
          <p:cNvPr id="12" name="Rounded Rectangle 11"/>
          <p:cNvSpPr/>
          <p:nvPr userDrawn="1"/>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lt"/>
            </a:endParaRPr>
          </a:p>
        </p:txBody>
      </p:sp>
      <p:sp>
        <p:nvSpPr>
          <p:cNvPr id="15" name="Rounded Rectangle 14"/>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latin typeface="+mn-lt"/>
            </a:endParaRPr>
          </a:p>
        </p:txBody>
      </p:sp>
      <p:sp>
        <p:nvSpPr>
          <p:cNvPr id="16" name="Half Frame 15"/>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n-lt"/>
            </a:endParaRPr>
          </a:p>
        </p:txBody>
      </p:sp>
    </p:spTree>
    <p:extLst>
      <p:ext uri="{BB962C8B-B14F-4D97-AF65-F5344CB8AC3E}">
        <p14:creationId xmlns:p14="http://schemas.microsoft.com/office/powerpoint/2010/main" val="1520292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2699792" y="1851670"/>
            <a:ext cx="6444208" cy="1440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Rectangle 5"/>
          <p:cNvSpPr/>
          <p:nvPr userDrawn="1"/>
        </p:nvSpPr>
        <p:spPr>
          <a:xfrm>
            <a:off x="0" y="0"/>
            <a:ext cx="1619671" cy="5143500"/>
          </a:xfrm>
          <a:prstGeom prst="rect">
            <a:avLst/>
          </a:prstGeom>
          <a:gradFill>
            <a:gsLst>
              <a:gs pos="42000">
                <a:srgbClr val="F6F6F6">
                  <a:lumMod val="97000"/>
                </a:srgbClr>
              </a:gs>
              <a:gs pos="0">
                <a:schemeClr val="bg1">
                  <a:lumMod val="92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9" name="Straight Arrow Connector 8"/>
          <p:cNvCxnSpPr>
            <a:stCxn id="7" idx="2"/>
          </p:cNvCxnSpPr>
          <p:nvPr userDrawn="1"/>
        </p:nvCxnSpPr>
        <p:spPr>
          <a:xfrm>
            <a:off x="711746" y="4952174"/>
            <a:ext cx="8432254" cy="0"/>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2" name="제목 1"/>
          <p:cNvSpPr>
            <a:spLocks noGrp="1"/>
          </p:cNvSpPr>
          <p:nvPr>
            <p:ph type="title" hasCustomPrompt="1"/>
          </p:nvPr>
        </p:nvSpPr>
        <p:spPr>
          <a:xfrm>
            <a:off x="3131840" y="2233427"/>
            <a:ext cx="5472608" cy="399981"/>
          </a:xfrm>
          <a:prstGeom prst="rect">
            <a:avLst/>
          </a:prstGeom>
        </p:spPr>
        <p:txBody>
          <a:bodyPr anchor="ctr">
            <a:noAutofit/>
          </a:bodyPr>
          <a:lstStyle>
            <a:lvl1pPr algn="l">
              <a:defRPr sz="3600" b="1" baseline="0">
                <a:solidFill>
                  <a:schemeClr val="bg1"/>
                </a:solidFill>
                <a:effectLst/>
                <a:latin typeface="+mj-lt"/>
                <a:cs typeface="Arial" pitchFamily="34" charset="0"/>
              </a:defRPr>
            </a:lvl1pPr>
          </a:lstStyle>
          <a:p>
            <a:r>
              <a:rPr lang="en-US" altLang="ko-KR" dirty="0"/>
              <a:t>SECTION BREAK</a:t>
            </a:r>
            <a:endParaRPr lang="ko-KR" altLang="en-US" dirty="0"/>
          </a:p>
        </p:txBody>
      </p:sp>
      <p:sp>
        <p:nvSpPr>
          <p:cNvPr id="3" name="Text Placeholder 9"/>
          <p:cNvSpPr>
            <a:spLocks noGrp="1"/>
          </p:cNvSpPr>
          <p:nvPr>
            <p:ph type="body" sz="quarter" idx="10" hasCustomPrompt="1"/>
          </p:nvPr>
        </p:nvSpPr>
        <p:spPr>
          <a:xfrm>
            <a:off x="3131840" y="2683835"/>
            <a:ext cx="5472608" cy="197606"/>
          </a:xfrm>
          <a:prstGeom prst="rect">
            <a:avLst/>
          </a:prstGeom>
        </p:spPr>
        <p:txBody>
          <a:bodyPr lIns="108000" anchor="ctr"/>
          <a:lstStyle>
            <a:lvl1pPr marL="0" indent="0" algn="l">
              <a:buNone/>
              <a:defRPr sz="1200" baseline="0">
                <a:solidFill>
                  <a:schemeClr val="bg1"/>
                </a:solidFill>
                <a:effectLst/>
                <a:latin typeface="+mn-lt"/>
                <a:cs typeface="Arial" pitchFamily="34" charset="0"/>
              </a:defRPr>
            </a:lvl1pPr>
          </a:lstStyle>
          <a:p>
            <a:pPr lvl="0"/>
            <a:r>
              <a:rPr lang="en-US" altLang="ko-KR" dirty="0"/>
              <a:t>Add text</a:t>
            </a:r>
            <a:endParaRPr lang="ko-KR" altLang="en-US" dirty="0"/>
          </a:p>
        </p:txBody>
      </p:sp>
      <p:pic>
        <p:nvPicPr>
          <p:cNvPr id="7" name="Picture 2" descr="D:\KBM-정애\014-Fullppt\PNG이미지\paper-bul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8020" y="3332174"/>
            <a:ext cx="1087451" cy="1620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userDrawn="1"/>
        </p:nvCxnSpPr>
        <p:spPr>
          <a:xfrm>
            <a:off x="0" y="195486"/>
            <a:ext cx="9143999" cy="0"/>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728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512700" y="1991850"/>
            <a:ext cx="8118600" cy="1159800"/>
          </a:xfrm>
          <a:prstGeom prst="rect">
            <a:avLst/>
          </a:prstGeom>
        </p:spPr>
        <p:txBody>
          <a:bodyPr spcFirstLastPara="1" wrap="square" lIns="91425" tIns="91425" rIns="91425" bIns="91425" anchor="ctr" anchorCtr="0"/>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Tree>
    <p:extLst>
      <p:ext uri="{BB962C8B-B14F-4D97-AF65-F5344CB8AC3E}">
        <p14:creationId xmlns:p14="http://schemas.microsoft.com/office/powerpoint/2010/main" val="2130083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851725" y="1583350"/>
            <a:ext cx="5440500" cy="1159800"/>
          </a:xfrm>
          <a:prstGeom prst="rect">
            <a:avLst/>
          </a:prstGeom>
        </p:spPr>
        <p:txBody>
          <a:bodyPr spcFirstLastPara="1" wrap="square" lIns="91425" tIns="91425" rIns="91425" bIns="91425" anchor="ctr"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2135200" y="3812000"/>
            <a:ext cx="4873500" cy="1331400"/>
          </a:xfrm>
          <a:prstGeom prst="rect">
            <a:avLst/>
          </a:prstGeom>
        </p:spPr>
        <p:txBody>
          <a:bodyPr spcFirstLastPara="1" wrap="square" lIns="91425" tIns="91425" rIns="91425" bIns="91425" anchor="ctr" anchorCtr="0"/>
          <a:lstStyle>
            <a:lvl1pPr lvl="0" algn="ctr" rtl="0">
              <a:spcBef>
                <a:spcPts val="0"/>
              </a:spcBef>
              <a:spcAft>
                <a:spcPts val="0"/>
              </a:spcAft>
              <a:buSzPts val="12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cxnSp>
        <p:nvCxnSpPr>
          <p:cNvPr id="15" name="Google Shape;15;p3"/>
          <p:cNvCxnSpPr/>
          <p:nvPr/>
        </p:nvCxnSpPr>
        <p:spPr>
          <a:xfrm rot="10800000">
            <a:off x="4169400" y="3812000"/>
            <a:ext cx="805200" cy="0"/>
          </a:xfrm>
          <a:prstGeom prst="straightConnector1">
            <a:avLst/>
          </a:prstGeom>
          <a:noFill/>
          <a:ln w="76200" cap="flat" cmpd="sng">
            <a:solidFill>
              <a:srgbClr val="FFFFFF"/>
            </a:solidFill>
            <a:prstDash val="solid"/>
            <a:round/>
            <a:headEnd type="none" w="med" len="med"/>
            <a:tailEnd type="none" w="med" len="med"/>
          </a:ln>
        </p:spPr>
      </p:cxnSp>
      <p:sp>
        <p:nvSpPr>
          <p:cNvPr id="16" name="Google Shape;16;p3"/>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83251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658050" y="3685800"/>
            <a:ext cx="5860500" cy="819900"/>
          </a:xfrm>
          <a:prstGeom prst="rect">
            <a:avLst/>
          </a:prstGeom>
        </p:spPr>
        <p:txBody>
          <a:bodyPr spcFirstLastPara="1" wrap="square" lIns="91425" tIns="91425" rIns="91425" bIns="91425" anchor="b" anchorCtr="0"/>
          <a:lstStyle>
            <a:lvl1pPr marL="457200" lvl="0" indent="-419100" rtl="0">
              <a:spcBef>
                <a:spcPts val="600"/>
              </a:spcBef>
              <a:spcAft>
                <a:spcPts val="0"/>
              </a:spcAft>
              <a:buSzPts val="3000"/>
              <a:buChar char="●"/>
              <a:defRPr sz="3000"/>
            </a:lvl1pPr>
            <a:lvl2pPr marL="914400" lvl="1" indent="-419100" algn="ctr" rtl="0">
              <a:spcBef>
                <a:spcPts val="0"/>
              </a:spcBef>
              <a:spcAft>
                <a:spcPts val="0"/>
              </a:spcAft>
              <a:buSzPts val="3000"/>
              <a:buChar char="○"/>
              <a:defRPr sz="3000"/>
            </a:lvl2pPr>
            <a:lvl3pPr marL="1371600" lvl="2" indent="-419100" algn="ctr" rtl="0">
              <a:spcBef>
                <a:spcPts val="0"/>
              </a:spcBef>
              <a:spcAft>
                <a:spcPts val="0"/>
              </a:spcAft>
              <a:buSzPts val="3000"/>
              <a:buChar char="■"/>
              <a:defRPr sz="3000"/>
            </a:lvl3pPr>
            <a:lvl4pPr marL="1828800" lvl="3" indent="-419100" algn="ctr" rtl="0">
              <a:spcBef>
                <a:spcPts val="0"/>
              </a:spcBef>
              <a:spcAft>
                <a:spcPts val="0"/>
              </a:spcAft>
              <a:buSzPts val="3000"/>
              <a:buChar char="●"/>
              <a:defRPr sz="3000"/>
            </a:lvl4pPr>
            <a:lvl5pPr marL="2286000" lvl="4" indent="-419100" algn="ctr" rtl="0">
              <a:spcBef>
                <a:spcPts val="0"/>
              </a:spcBef>
              <a:spcAft>
                <a:spcPts val="0"/>
              </a:spcAft>
              <a:buSzPts val="3000"/>
              <a:buChar char="○"/>
              <a:defRPr sz="3000"/>
            </a:lvl5pPr>
            <a:lvl6pPr marL="2743200" lvl="5" indent="-419100" algn="ctr" rtl="0">
              <a:spcBef>
                <a:spcPts val="0"/>
              </a:spcBef>
              <a:spcAft>
                <a:spcPts val="0"/>
              </a:spcAft>
              <a:buSzPts val="3000"/>
              <a:buChar char="■"/>
              <a:defRPr sz="3000"/>
            </a:lvl6pPr>
            <a:lvl7pPr marL="3200400" lvl="6" indent="-419100" algn="ctr" rtl="0">
              <a:spcBef>
                <a:spcPts val="0"/>
              </a:spcBef>
              <a:spcAft>
                <a:spcPts val="0"/>
              </a:spcAft>
              <a:buSzPts val="3000"/>
              <a:buChar char="●"/>
              <a:defRPr sz="3000"/>
            </a:lvl7pPr>
            <a:lvl8pPr marL="3657600" lvl="7" indent="-419100" algn="ctr" rtl="0">
              <a:spcBef>
                <a:spcPts val="0"/>
              </a:spcBef>
              <a:spcAft>
                <a:spcPts val="0"/>
              </a:spcAft>
              <a:buSzPts val="3000"/>
              <a:buChar char="○"/>
              <a:defRPr sz="3000"/>
            </a:lvl8pPr>
            <a:lvl9pPr marL="4114800" lvl="8" indent="-419100" algn="ctr">
              <a:spcBef>
                <a:spcPts val="0"/>
              </a:spcBef>
              <a:spcAft>
                <a:spcPts val="0"/>
              </a:spcAft>
              <a:buSzPts val="3000"/>
              <a:buChar char="■"/>
              <a:defRPr sz="3000"/>
            </a:lvl9pPr>
          </a:lstStyle>
          <a:p>
            <a:endParaRPr/>
          </a:p>
        </p:txBody>
      </p:sp>
      <p:sp>
        <p:nvSpPr>
          <p:cNvPr id="19" name="Google Shape;19;p4"/>
          <p:cNvSpPr txBox="1"/>
          <p:nvPr/>
        </p:nvSpPr>
        <p:spPr>
          <a:xfrm>
            <a:off x="623812" y="44919"/>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a:solidFill>
                  <a:srgbClr val="FFFFFF"/>
                </a:solidFill>
                <a:latin typeface="Montserrat"/>
                <a:ea typeface="Montserrat"/>
                <a:cs typeface="Montserrat"/>
                <a:sym typeface="Montserrat"/>
              </a:rPr>
              <a:t>“</a:t>
            </a:r>
            <a:endParaRPr sz="9600">
              <a:solidFill>
                <a:srgbClr val="FFFFFF"/>
              </a:solidFill>
              <a:latin typeface="Montserrat"/>
              <a:ea typeface="Montserrat"/>
              <a:cs typeface="Montserrat"/>
              <a:sym typeface="Montserrat"/>
            </a:endParaRPr>
          </a:p>
        </p:txBody>
      </p:sp>
      <p:cxnSp>
        <p:nvCxnSpPr>
          <p:cNvPr id="20" name="Google Shape;20;p4"/>
          <p:cNvCxnSpPr/>
          <p:nvPr/>
        </p:nvCxnSpPr>
        <p:spPr>
          <a:xfrm rot="10800000">
            <a:off x="759503" y="1139975"/>
            <a:ext cx="805200" cy="0"/>
          </a:xfrm>
          <a:prstGeom prst="straightConnector1">
            <a:avLst/>
          </a:prstGeom>
          <a:noFill/>
          <a:ln w="76200" cap="flat" cmpd="sng">
            <a:solidFill>
              <a:srgbClr val="FFFFFF"/>
            </a:solidFill>
            <a:prstDash val="solid"/>
            <a:round/>
            <a:headEnd type="none" w="med" len="med"/>
            <a:tailEnd type="none" w="med" len="med"/>
          </a:ln>
        </p:spPr>
      </p:cxnSp>
      <p:sp>
        <p:nvSpPr>
          <p:cNvPr id="21" name="Google Shape;21;p4"/>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79031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1272675" y="2143050"/>
            <a:ext cx="6598500" cy="857400"/>
          </a:xfrm>
          <a:prstGeom prst="rect">
            <a:avLst/>
          </a:prstGeom>
        </p:spPr>
        <p:txBody>
          <a:bodyPr spcFirstLastPara="1" wrap="square" lIns="91425" tIns="91425" rIns="91425" bIns="91425" anchor="ctr" anchorCtr="0"/>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24" name="Google Shape;24;p5"/>
          <p:cNvSpPr txBox="1">
            <a:spLocks noGrp="1"/>
          </p:cNvSpPr>
          <p:nvPr>
            <p:ph type="body" idx="1"/>
          </p:nvPr>
        </p:nvSpPr>
        <p:spPr>
          <a:xfrm>
            <a:off x="1236500" y="3727575"/>
            <a:ext cx="6671100" cy="1198200"/>
          </a:xfrm>
          <a:prstGeom prst="rect">
            <a:avLst/>
          </a:prstGeom>
        </p:spPr>
        <p:txBody>
          <a:bodyPr spcFirstLastPara="1" wrap="square" lIns="91425" tIns="91425" rIns="91425" bIns="91425" anchor="b" anchorCtr="0"/>
          <a:lstStyle>
            <a:lvl1pPr marL="457200" lvl="0" indent="-304800" algn="ctr">
              <a:spcBef>
                <a:spcPts val="60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25" name="Google Shape;25;p5"/>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8965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1046842" y="807554"/>
            <a:ext cx="7050317" cy="3528392"/>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p:cNvSpPr/>
          <p:nvPr userDrawn="1"/>
        </p:nvSpPr>
        <p:spPr>
          <a:xfrm>
            <a:off x="1403648" y="1131590"/>
            <a:ext cx="6336704" cy="2880320"/>
          </a:xfrm>
          <a:prstGeom prst="rect">
            <a:avLst/>
          </a:prstGeom>
          <a:gradFill flip="none" rotWithShape="1">
            <a:gsLst>
              <a:gs pos="0">
                <a:schemeClr val="bg1">
                  <a:lumMod val="9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a:solidFill>
                <a:schemeClr val="tx1">
                  <a:lumMod val="75000"/>
                  <a:lumOff val="25000"/>
                </a:schemeClr>
              </a:solidFill>
            </a:endParaRPr>
          </a:p>
        </p:txBody>
      </p:sp>
      <p:sp>
        <p:nvSpPr>
          <p:cNvPr id="7" name="제목 1"/>
          <p:cNvSpPr>
            <a:spLocks noGrp="1"/>
          </p:cNvSpPr>
          <p:nvPr>
            <p:ph type="title" hasCustomPrompt="1"/>
          </p:nvPr>
        </p:nvSpPr>
        <p:spPr>
          <a:xfrm>
            <a:off x="1043608" y="2924944"/>
            <a:ext cx="7056784" cy="533308"/>
          </a:xfrm>
          <a:prstGeom prst="rect">
            <a:avLst/>
          </a:prstGeom>
        </p:spPr>
        <p:txBody>
          <a:bodyPr anchor="ctr">
            <a:noAutofit/>
          </a:bodyPr>
          <a:lstStyle>
            <a:lvl1pPr algn="ctr">
              <a:defRPr sz="3600" b="1" baseline="0">
                <a:solidFill>
                  <a:schemeClr val="tx1">
                    <a:lumMod val="75000"/>
                    <a:lumOff val="25000"/>
                  </a:schemeClr>
                </a:solidFill>
                <a:effectLst/>
                <a:latin typeface="Arial" pitchFamily="34" charset="0"/>
                <a:cs typeface="Arial" pitchFamily="34" charset="0"/>
              </a:defRPr>
            </a:lvl1pPr>
          </a:lstStyle>
          <a:p>
            <a:r>
              <a:rPr lang="en-US" altLang="ko-KR" dirty="0"/>
              <a:t>Thank you</a:t>
            </a:r>
            <a:endParaRPr lang="ko-KR" altLang="en-US" dirty="0"/>
          </a:p>
        </p:txBody>
      </p:sp>
      <p:sp>
        <p:nvSpPr>
          <p:cNvPr id="8" name="Text Placeholder 9"/>
          <p:cNvSpPr>
            <a:spLocks noGrp="1"/>
          </p:cNvSpPr>
          <p:nvPr>
            <p:ph type="body" sz="quarter" idx="11" hasCustomPrompt="1"/>
          </p:nvPr>
        </p:nvSpPr>
        <p:spPr>
          <a:xfrm>
            <a:off x="1043608" y="3513851"/>
            <a:ext cx="7056784" cy="263475"/>
          </a:xfrm>
          <a:prstGeom prst="rect">
            <a:avLst/>
          </a:prstGeom>
        </p:spPr>
        <p:txBody>
          <a:bodyPr lIns="108000" anchor="ctr"/>
          <a:lstStyle>
            <a:lvl1pPr marL="0" indent="0" algn="ctr">
              <a:buNone/>
              <a:defRPr sz="1400" baseline="0">
                <a:solidFill>
                  <a:schemeClr val="tx1">
                    <a:lumMod val="75000"/>
                    <a:lumOff val="25000"/>
                  </a:schemeClr>
                </a:solidFill>
                <a:effectLst/>
                <a:latin typeface="Arial" pitchFamily="34" charset="0"/>
                <a:cs typeface="Arial" pitchFamily="34" charset="0"/>
              </a:defRPr>
            </a:lvl1pPr>
          </a:lstStyle>
          <a:p>
            <a:pPr lvl="0"/>
            <a:r>
              <a:rPr lang="en-US" altLang="ko-KR" dirty="0"/>
              <a:t>This text can be replaced with your own text</a:t>
            </a:r>
            <a:endParaRPr lang="ko-KR" altLang="en-US" dirty="0"/>
          </a:p>
        </p:txBody>
      </p:sp>
      <p:pic>
        <p:nvPicPr>
          <p:cNvPr id="3" name="Picture 2" descr="D:\KBM-정애\014-Fullppt\PNG이미지\paper-bul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56915" y="1318423"/>
            <a:ext cx="985234" cy="146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132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1272675" y="2143050"/>
            <a:ext cx="6598500" cy="857400"/>
          </a:xfrm>
          <a:prstGeom prst="rect">
            <a:avLst/>
          </a:prstGeom>
        </p:spPr>
        <p:txBody>
          <a:bodyPr spcFirstLastPara="1" wrap="square" lIns="91425" tIns="91425" rIns="91425" bIns="91425" anchor="ctr" anchorCtr="0"/>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28" name="Google Shape;28;p6"/>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17942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body" idx="1"/>
          </p:nvPr>
        </p:nvSpPr>
        <p:spPr>
          <a:xfrm>
            <a:off x="457200" y="4252325"/>
            <a:ext cx="8229600" cy="891000"/>
          </a:xfrm>
          <a:prstGeom prst="rect">
            <a:avLst/>
          </a:prstGeom>
        </p:spPr>
        <p:txBody>
          <a:bodyPr spcFirstLastPara="1" wrap="square" lIns="91425" tIns="91425" rIns="91425" bIns="91425" anchor="ctr" anchorCtr="0"/>
          <a:lstStyle>
            <a:lvl1pPr marL="457200" lvl="0" indent="-228600" algn="ctr">
              <a:spcBef>
                <a:spcPts val="360"/>
              </a:spcBef>
              <a:spcAft>
                <a:spcPts val="0"/>
              </a:spcAft>
              <a:buSzPts val="3000"/>
              <a:buFont typeface="Montserrat"/>
              <a:buNone/>
              <a:defRPr sz="3000">
                <a:latin typeface="Montserrat"/>
                <a:ea typeface="Montserrat"/>
                <a:cs typeface="Montserrat"/>
                <a:sym typeface="Montserrat"/>
              </a:defRPr>
            </a:lvl1pPr>
          </a:lstStyle>
          <a:p>
            <a:endParaRPr/>
          </a:p>
        </p:txBody>
      </p:sp>
      <p:sp>
        <p:nvSpPr>
          <p:cNvPr id="31" name="Google Shape;31;p7"/>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74429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8"/>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75764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4" name="Google Shape;164;p10"/>
          <p:cNvGrpSpPr/>
          <p:nvPr/>
        </p:nvGrpSpPr>
        <p:grpSpPr>
          <a:xfrm>
            <a:off x="6946842" y="4472723"/>
            <a:ext cx="2202830" cy="670795"/>
            <a:chOff x="5575242" y="4472723"/>
            <a:chExt cx="2202830" cy="670795"/>
          </a:xfrm>
        </p:grpSpPr>
        <p:sp>
          <p:nvSpPr>
            <p:cNvPr id="165" name="Google Shape;165;p10"/>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10"/>
            <p:cNvGrpSpPr/>
            <p:nvPr/>
          </p:nvGrpSpPr>
          <p:grpSpPr>
            <a:xfrm flipH="1">
              <a:off x="5734850" y="4472723"/>
              <a:ext cx="2040837" cy="670795"/>
              <a:chOff x="1297954" y="330075"/>
              <a:chExt cx="5169293" cy="1699506"/>
            </a:xfrm>
          </p:grpSpPr>
          <p:sp>
            <p:nvSpPr>
              <p:cNvPr id="167" name="Google Shape;167;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0"/>
            <p:cNvGrpSpPr/>
            <p:nvPr/>
          </p:nvGrpSpPr>
          <p:grpSpPr>
            <a:xfrm flipH="1">
              <a:off x="5578209" y="4646738"/>
              <a:ext cx="2199863" cy="304563"/>
              <a:chOff x="-5827153" y="330075"/>
              <a:chExt cx="12276019" cy="1699569"/>
            </a:xfrm>
          </p:grpSpPr>
          <p:sp>
            <p:nvSpPr>
              <p:cNvPr id="170" name="Google Shape;170;p10"/>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 name="Google Shape;172;p10"/>
          <p:cNvGrpSpPr/>
          <p:nvPr/>
        </p:nvGrpSpPr>
        <p:grpSpPr>
          <a:xfrm rot="10800000">
            <a:off x="-8" y="-2"/>
            <a:ext cx="2202830" cy="670795"/>
            <a:chOff x="5575242" y="4472723"/>
            <a:chExt cx="2202830" cy="670795"/>
          </a:xfrm>
        </p:grpSpPr>
        <p:sp>
          <p:nvSpPr>
            <p:cNvPr id="173" name="Google Shape;173;p10"/>
            <p:cNvSpPr/>
            <p:nvPr/>
          </p:nvSpPr>
          <p:spPr>
            <a:xfrm rot="10800000">
              <a:off x="5575242" y="4948334"/>
              <a:ext cx="394200" cy="1314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10"/>
            <p:cNvGrpSpPr/>
            <p:nvPr/>
          </p:nvGrpSpPr>
          <p:grpSpPr>
            <a:xfrm flipH="1">
              <a:off x="5734850" y="4472723"/>
              <a:ext cx="2040837" cy="670795"/>
              <a:chOff x="1297954" y="330075"/>
              <a:chExt cx="5169293" cy="1699506"/>
            </a:xfrm>
          </p:grpSpPr>
          <p:sp>
            <p:nvSpPr>
              <p:cNvPr id="175" name="Google Shape;175;p10"/>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10"/>
            <p:cNvGrpSpPr/>
            <p:nvPr/>
          </p:nvGrpSpPr>
          <p:grpSpPr>
            <a:xfrm flipH="1">
              <a:off x="5578209" y="4646738"/>
              <a:ext cx="2199863" cy="304563"/>
              <a:chOff x="-5827153" y="330075"/>
              <a:chExt cx="12276019" cy="1699569"/>
            </a:xfrm>
          </p:grpSpPr>
          <p:sp>
            <p:nvSpPr>
              <p:cNvPr id="178" name="Google Shape;178;p10"/>
              <p:cNvSpPr/>
              <p:nvPr/>
            </p:nvSpPr>
            <p:spPr>
              <a:xfrm>
                <a:off x="-5827153" y="330144"/>
                <a:ext cx="1061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4749366"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464168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1" y="0"/>
            <a:ext cx="9108504" cy="864000"/>
          </a:xfrm>
          <a:prstGeom prst="rect">
            <a:avLst/>
          </a:prstGeom>
          <a:gradFill flip="none" rotWithShape="1">
            <a:gsLst>
              <a:gs pos="0">
                <a:schemeClr val="bg1">
                  <a:lumMod val="9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b="1" dirty="0">
              <a:latin typeface="Arial" pitchFamily="34" charset="0"/>
              <a:cs typeface="Arial" pitchFamily="34" charset="0"/>
            </a:endParaRPr>
          </a:p>
        </p:txBody>
      </p:sp>
      <p:sp>
        <p:nvSpPr>
          <p:cNvPr id="10" name="Title 1"/>
          <p:cNvSpPr>
            <a:spLocks noGrp="1"/>
          </p:cNvSpPr>
          <p:nvPr>
            <p:ph type="title" hasCustomPrompt="1"/>
          </p:nvPr>
        </p:nvSpPr>
        <p:spPr>
          <a:xfrm>
            <a:off x="0" y="25735"/>
            <a:ext cx="9144000" cy="776530"/>
          </a:xfrm>
          <a:prstGeom prst="rect">
            <a:avLst/>
          </a:prstGeom>
        </p:spPr>
        <p:txBody>
          <a:bodyPr anchor="ctr"/>
          <a:lstStyle>
            <a:lvl1pPr algn="l">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pic>
        <p:nvPicPr>
          <p:cNvPr id="11" name="Picture 2" descr="D:\KBM-정애\014-Fullppt\PNG이미지\paper-bul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2681" y="105782"/>
            <a:ext cx="477240" cy="71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691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619671" cy="5143500"/>
          </a:xfrm>
          <a:prstGeom prst="rect">
            <a:avLst/>
          </a:prstGeom>
          <a:gradFill>
            <a:gsLst>
              <a:gs pos="42000">
                <a:srgbClr val="F6F6F6">
                  <a:lumMod val="97000"/>
                </a:srgbClr>
              </a:gs>
              <a:gs pos="0">
                <a:schemeClr val="bg1">
                  <a:lumMod val="92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itle 1"/>
          <p:cNvSpPr>
            <a:spLocks noGrp="1"/>
          </p:cNvSpPr>
          <p:nvPr>
            <p:ph type="title" hasCustomPrompt="1"/>
          </p:nvPr>
        </p:nvSpPr>
        <p:spPr>
          <a:xfrm>
            <a:off x="1584000" y="25735"/>
            <a:ext cx="7560000" cy="776530"/>
          </a:xfrm>
          <a:prstGeom prst="rect">
            <a:avLst/>
          </a:prstGeom>
        </p:spPr>
        <p:txBody>
          <a:bodyPr anchor="ctr"/>
          <a:lstStyle>
            <a:lvl1pPr algn="l">
              <a:defRPr sz="3600" b="1">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pic>
        <p:nvPicPr>
          <p:cNvPr id="8" name="Picture 2" descr="D:\KBM-정애\014-Fullppt\PNG이미지\paper-bul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8020" y="3332174"/>
            <a:ext cx="1087451" cy="1620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userDrawn="1"/>
        </p:nvCxnSpPr>
        <p:spPr>
          <a:xfrm>
            <a:off x="711746" y="4952174"/>
            <a:ext cx="8432254" cy="0"/>
          </a:xfrm>
          <a:prstGeom prst="straightConnector1">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141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76326" y="1262118"/>
            <a:ext cx="1584176" cy="1980000"/>
          </a:xfrm>
          <a:prstGeom prst="rect">
            <a:avLst/>
          </a:prstGeom>
          <a:solidFill>
            <a:schemeClr val="bg1">
              <a:lumMod val="95000"/>
            </a:schemeClr>
          </a:solidFill>
          <a:ln w="50800">
            <a:solidFill>
              <a:schemeClr val="accent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Rectangle 5"/>
          <p:cNvSpPr/>
          <p:nvPr userDrawn="1"/>
        </p:nvSpPr>
        <p:spPr>
          <a:xfrm>
            <a:off x="1" y="0"/>
            <a:ext cx="9108504" cy="828000"/>
          </a:xfrm>
          <a:prstGeom prst="rect">
            <a:avLst/>
          </a:prstGeom>
          <a:gradFill flip="none" rotWithShape="1">
            <a:gsLst>
              <a:gs pos="0">
                <a:schemeClr val="bg1">
                  <a:lumMod val="9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b="1" dirty="0">
              <a:solidFill>
                <a:schemeClr val="tx1">
                  <a:lumMod val="75000"/>
                  <a:lumOff val="25000"/>
                </a:schemeClr>
              </a:solidFill>
              <a:latin typeface="+mj-lt"/>
              <a:cs typeface="Arial" pitchFamily="34" charset="0"/>
            </a:endParaRPr>
          </a:p>
        </p:txBody>
      </p:sp>
      <p:sp>
        <p:nvSpPr>
          <p:cNvPr id="7" name="Title 1"/>
          <p:cNvSpPr>
            <a:spLocks noGrp="1"/>
          </p:cNvSpPr>
          <p:nvPr>
            <p:ph type="title" hasCustomPrompt="1"/>
          </p:nvPr>
        </p:nvSpPr>
        <p:spPr>
          <a:xfrm>
            <a:off x="0" y="25735"/>
            <a:ext cx="9144000" cy="776530"/>
          </a:xfrm>
          <a:prstGeom prst="rect">
            <a:avLst/>
          </a:prstGeom>
        </p:spPr>
        <p:txBody>
          <a:bodyPr anchor="ctr"/>
          <a:lstStyle>
            <a:lvl1pPr algn="l">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
        <p:nvSpPr>
          <p:cNvPr id="9" name="Picture Placeholder 2"/>
          <p:cNvSpPr>
            <a:spLocks noGrp="1"/>
          </p:cNvSpPr>
          <p:nvPr>
            <p:ph type="pic" idx="10" hasCustomPrompt="1"/>
          </p:nvPr>
        </p:nvSpPr>
        <p:spPr>
          <a:xfrm>
            <a:off x="2179884" y="1352118"/>
            <a:ext cx="1440160" cy="1800000"/>
          </a:xfrm>
          <a:prstGeom prst="rect">
            <a:avLst/>
          </a:prstGeom>
          <a:solidFill>
            <a:schemeClr val="bg1">
              <a:lumMod val="95000"/>
            </a:schemeClr>
          </a:solidFill>
          <a:ln w="508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1" hasCustomPrompt="1"/>
          </p:nvPr>
        </p:nvSpPr>
        <p:spPr>
          <a:xfrm>
            <a:off x="723433" y="1437715"/>
            <a:ext cx="1296144" cy="1619999"/>
          </a:xfrm>
          <a:prstGeom prst="rect">
            <a:avLst/>
          </a:prstGeom>
          <a:solidFill>
            <a:schemeClr val="bg1">
              <a:lumMod val="95000"/>
            </a:schemeClr>
          </a:solidFill>
          <a:ln w="50800">
            <a:solidFill>
              <a:schemeClr val="accent3"/>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2" hasCustomPrompt="1"/>
          </p:nvPr>
        </p:nvSpPr>
        <p:spPr>
          <a:xfrm>
            <a:off x="5516784" y="1352118"/>
            <a:ext cx="1440160" cy="1800000"/>
          </a:xfrm>
          <a:prstGeom prst="rect">
            <a:avLst/>
          </a:prstGeom>
          <a:solidFill>
            <a:schemeClr val="bg1">
              <a:lumMod val="95000"/>
            </a:schemeClr>
          </a:solidFill>
          <a:ln w="5080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3" hasCustomPrompt="1"/>
          </p:nvPr>
        </p:nvSpPr>
        <p:spPr>
          <a:xfrm>
            <a:off x="7113226" y="1442119"/>
            <a:ext cx="1296144" cy="1619999"/>
          </a:xfrm>
          <a:prstGeom prst="rect">
            <a:avLst/>
          </a:prstGeom>
          <a:solidFill>
            <a:schemeClr val="bg1">
              <a:lumMod val="95000"/>
            </a:schemeClr>
          </a:solidFill>
          <a:ln w="50800">
            <a:solidFill>
              <a:schemeClr val="accent3"/>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pic>
        <p:nvPicPr>
          <p:cNvPr id="12" name="Picture 2" descr="D:\KBM-정애\014-Fullppt\PNG이미지\paper-bul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22681" y="105782"/>
            <a:ext cx="477240" cy="71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67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6" name="Picture Placeholder 2"/>
          <p:cNvSpPr>
            <a:spLocks noGrp="1"/>
          </p:cNvSpPr>
          <p:nvPr>
            <p:ph type="pic" idx="1" hasCustomPrompt="1"/>
          </p:nvPr>
        </p:nvSpPr>
        <p:spPr>
          <a:xfrm>
            <a:off x="180000" y="179550"/>
            <a:ext cx="8784000" cy="47844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38441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7" name="Rectangle 6"/>
          <p:cNvSpPr/>
          <p:nvPr userDrawn="1"/>
        </p:nvSpPr>
        <p:spPr>
          <a:xfrm>
            <a:off x="720000" y="442505"/>
            <a:ext cx="7704000" cy="42813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Picture Placeholder 2"/>
          <p:cNvSpPr>
            <a:spLocks noGrp="1"/>
          </p:cNvSpPr>
          <p:nvPr>
            <p:ph type="pic" idx="1" hasCustomPrompt="1"/>
          </p:nvPr>
        </p:nvSpPr>
        <p:spPr>
          <a:xfrm>
            <a:off x="3275856" y="0"/>
            <a:ext cx="2592288"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242302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pic>
        <p:nvPicPr>
          <p:cNvPr id="7"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0" y="1635646"/>
            <a:ext cx="4217146" cy="2310733"/>
          </a:xfrm>
          <a:prstGeom prst="rect">
            <a:avLst/>
          </a:prstGeom>
        </p:spPr>
      </p:pic>
      <p:sp>
        <p:nvSpPr>
          <p:cNvPr id="9" name="Picture Placeholder 2"/>
          <p:cNvSpPr>
            <a:spLocks noGrp="1"/>
          </p:cNvSpPr>
          <p:nvPr>
            <p:ph type="pic" idx="1" hasCustomPrompt="1"/>
          </p:nvPr>
        </p:nvSpPr>
        <p:spPr>
          <a:xfrm>
            <a:off x="1357764" y="1731146"/>
            <a:ext cx="2952328" cy="190573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Rectangle 9"/>
          <p:cNvSpPr/>
          <p:nvPr userDrawn="1"/>
        </p:nvSpPr>
        <p:spPr>
          <a:xfrm>
            <a:off x="1" y="0"/>
            <a:ext cx="9108504" cy="864000"/>
          </a:xfrm>
          <a:prstGeom prst="rect">
            <a:avLst/>
          </a:prstGeom>
          <a:gradFill flip="none" rotWithShape="1">
            <a:gsLst>
              <a:gs pos="0">
                <a:schemeClr val="bg1">
                  <a:lumMod val="94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b="1" dirty="0">
              <a:latin typeface="Arial" pitchFamily="34" charset="0"/>
              <a:cs typeface="Arial" pitchFamily="34" charset="0"/>
            </a:endParaRPr>
          </a:p>
        </p:txBody>
      </p:sp>
      <p:sp>
        <p:nvSpPr>
          <p:cNvPr id="11" name="Title 1"/>
          <p:cNvSpPr>
            <a:spLocks noGrp="1"/>
          </p:cNvSpPr>
          <p:nvPr>
            <p:ph type="title" hasCustomPrompt="1"/>
          </p:nvPr>
        </p:nvSpPr>
        <p:spPr>
          <a:xfrm>
            <a:off x="0" y="25735"/>
            <a:ext cx="9144000" cy="776530"/>
          </a:xfrm>
          <a:prstGeom prst="rect">
            <a:avLst/>
          </a:prstGeom>
        </p:spPr>
        <p:txBody>
          <a:bodyPr anchor="ctr"/>
          <a:lstStyle>
            <a:lvl1pPr algn="l">
              <a:defRPr sz="36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pic>
        <p:nvPicPr>
          <p:cNvPr id="8" name="Picture 2" descr="D:\KBM-정애\014-Fullppt\PNG이미지\paper-bul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2681" y="105782"/>
            <a:ext cx="477240" cy="71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7249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358372"/>
      </p:ext>
    </p:extLst>
  </p:cSld>
  <p:clrMap bg1="lt1" tx1="dk1" bg2="lt2" tx2="dk2" accent1="accent1" accent2="accent2" accent3="accent3" accent4="accent4" accent5="accent5" accent6="accent6" hlink="hlink" folHlink="folHlink"/>
  <p:sldLayoutIdLst>
    <p:sldLayoutId id="2147483668" r:id="rId1"/>
    <p:sldLayoutId id="2147483680" r:id="rId2"/>
    <p:sldLayoutId id="2147483683" r:id="rId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137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70" r:id="rId4"/>
    <p:sldLayoutId id="2147483674" r:id="rId5"/>
    <p:sldLayoutId id="2147483673" r:id="rId6"/>
    <p:sldLayoutId id="2147483672" r:id="rId7"/>
    <p:sldLayoutId id="2147483675" r:id="rId8"/>
    <p:sldLayoutId id="2147483677" r:id="rId9"/>
    <p:sldLayoutId id="2147483676" r:id="rId10"/>
    <p:sldLayoutId id="2147483682"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786486"/>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p:nvPr/>
        </p:nvSpPr>
        <p:spPr>
          <a:xfrm>
            <a:off x="5975" y="0"/>
            <a:ext cx="9144000" cy="5143500"/>
          </a:xfrm>
          <a:prstGeom prst="rect">
            <a:avLst/>
          </a:prstGeom>
          <a:solidFill>
            <a:srgbClr val="161732">
              <a:alpha val="3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txBox="1">
            <a:spLocks noGrp="1"/>
          </p:cNvSpPr>
          <p:nvPr>
            <p:ph type="title"/>
          </p:nvPr>
        </p:nvSpPr>
        <p:spPr>
          <a:xfrm>
            <a:off x="1272675" y="2143050"/>
            <a:ext cx="6598500" cy="857400"/>
          </a:xfrm>
          <a:prstGeom prst="rect">
            <a:avLst/>
          </a:prstGeom>
          <a:noFill/>
          <a:ln>
            <a:noFill/>
          </a:ln>
        </p:spPr>
        <p:txBody>
          <a:bodyPr spcFirstLastPara="1" wrap="square" lIns="91425" tIns="91425" rIns="91425" bIns="91425" anchor="ctr" anchorCtr="0"/>
          <a:lstStyle>
            <a:lvl1pPr lvl="0" algn="ctr">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1pPr>
            <a:lvl2pPr lvl="1" algn="ctr">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2pPr>
            <a:lvl3pPr lvl="2" algn="ctr">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3pPr>
            <a:lvl4pPr lvl="3" algn="ctr">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4pPr>
            <a:lvl5pPr lvl="4" algn="ctr">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5pPr>
            <a:lvl6pPr lvl="5" algn="ctr">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6pPr>
            <a:lvl7pPr lvl="6" algn="ctr">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7pPr>
            <a:lvl8pPr lvl="7" algn="ctr">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8pPr>
            <a:lvl9pPr lvl="8" algn="ctr">
              <a:spcBef>
                <a:spcPts val="0"/>
              </a:spcBef>
              <a:spcAft>
                <a:spcPts val="0"/>
              </a:spcAft>
              <a:buClr>
                <a:srgbClr val="FFFFFF"/>
              </a:buClr>
              <a:buSzPts val="6000"/>
              <a:buFont typeface="Montserrat"/>
              <a:buNone/>
              <a:defRPr sz="6000" b="1">
                <a:solidFill>
                  <a:srgbClr val="FFFFFF"/>
                </a:solidFill>
                <a:latin typeface="Montserrat"/>
                <a:ea typeface="Montserrat"/>
                <a:cs typeface="Montserrat"/>
                <a:sym typeface="Montserrat"/>
              </a:defRPr>
            </a:lvl9pPr>
          </a:lstStyle>
          <a:p>
            <a:endParaRPr/>
          </a:p>
        </p:txBody>
      </p:sp>
      <p:sp>
        <p:nvSpPr>
          <p:cNvPr id="8" name="Google Shape;8;p1"/>
          <p:cNvSpPr txBox="1">
            <a:spLocks noGrp="1"/>
          </p:cNvSpPr>
          <p:nvPr>
            <p:ph type="body" idx="1"/>
          </p:nvPr>
        </p:nvSpPr>
        <p:spPr>
          <a:xfrm>
            <a:off x="1236500" y="3727575"/>
            <a:ext cx="6671100" cy="1198200"/>
          </a:xfrm>
          <a:prstGeom prst="rect">
            <a:avLst/>
          </a:prstGeom>
          <a:noFill/>
          <a:ln>
            <a:noFill/>
          </a:ln>
        </p:spPr>
        <p:txBody>
          <a:bodyPr spcFirstLastPara="1" wrap="square" lIns="91425" tIns="91425" rIns="91425" bIns="91425" anchor="t" anchorCtr="0"/>
          <a:lstStyle>
            <a:lvl1pPr marL="457200" lvl="0" indent="-304800">
              <a:spcBef>
                <a:spcPts val="60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1pPr>
            <a:lvl2pPr marL="914400" lvl="1" indent="-30480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2pPr>
            <a:lvl3pPr marL="1371600" lvl="2" indent="-30480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3pPr>
            <a:lvl4pPr marL="1828800" lvl="3" indent="-30480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4pPr>
            <a:lvl5pPr marL="2286000" lvl="4" indent="-30480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5pPr>
            <a:lvl6pPr marL="2743200" lvl="5" indent="-30480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6pPr>
            <a:lvl7pPr marL="3200400" lvl="6" indent="-30480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7pPr>
            <a:lvl8pPr marL="3657600" lvl="7" indent="-30480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8pPr>
            <a:lvl9pPr marL="4114800" lvl="8" indent="-304800">
              <a:spcBef>
                <a:spcPts val="0"/>
              </a:spcBef>
              <a:spcAft>
                <a:spcPts val="0"/>
              </a:spcAft>
              <a:buClr>
                <a:srgbClr val="FFFFFF"/>
              </a:buClr>
              <a:buSzPts val="1200"/>
              <a:buFont typeface="Playfair Display"/>
              <a:buChar char="■"/>
              <a:defRPr sz="1200">
                <a:solidFill>
                  <a:srgbClr val="FFFFFF"/>
                </a:solidFill>
                <a:latin typeface="Playfair Display"/>
                <a:ea typeface="Playfair Display"/>
                <a:cs typeface="Playfair Display"/>
                <a:sym typeface="Playfair Display"/>
              </a:defRPr>
            </a:lvl9pPr>
          </a:lstStyle>
          <a:p>
            <a:endParaRPr/>
          </a:p>
        </p:txBody>
      </p:sp>
      <p:sp>
        <p:nvSpPr>
          <p:cNvPr id="9" name="Google Shape;9;p1"/>
          <p:cNvSpPr txBox="1">
            <a:spLocks noGrp="1"/>
          </p:cNvSpPr>
          <p:nvPr>
            <p:ph type="sldNum" idx="12"/>
          </p:nvPr>
        </p:nvSpPr>
        <p:spPr>
          <a:xfrm>
            <a:off x="4297650" y="0"/>
            <a:ext cx="548700" cy="351300"/>
          </a:xfrm>
          <a:prstGeom prst="rect">
            <a:avLst/>
          </a:prstGeom>
          <a:noFill/>
          <a:ln>
            <a:noFill/>
          </a:ln>
        </p:spPr>
        <p:txBody>
          <a:bodyPr spcFirstLastPara="1" wrap="square" lIns="91425" tIns="91425" rIns="91425" bIns="91425" anchor="t" anchorCtr="0">
            <a:noAutofit/>
          </a:bodyPr>
          <a:lstStyle>
            <a:lvl1pPr lvl="0" algn="ctr">
              <a:buNone/>
              <a:defRPr sz="1200">
                <a:solidFill>
                  <a:srgbClr val="FFFFFF"/>
                </a:solidFill>
                <a:latin typeface="Playfair Display"/>
                <a:ea typeface="Playfair Display"/>
                <a:cs typeface="Playfair Display"/>
                <a:sym typeface="Playfair Display"/>
              </a:defRPr>
            </a:lvl1pPr>
            <a:lvl2pPr lvl="1" algn="ctr">
              <a:buNone/>
              <a:defRPr sz="1200">
                <a:solidFill>
                  <a:srgbClr val="FFFFFF"/>
                </a:solidFill>
                <a:latin typeface="Playfair Display"/>
                <a:ea typeface="Playfair Display"/>
                <a:cs typeface="Playfair Display"/>
                <a:sym typeface="Playfair Display"/>
              </a:defRPr>
            </a:lvl2pPr>
            <a:lvl3pPr lvl="2" algn="ctr">
              <a:buNone/>
              <a:defRPr sz="1200">
                <a:solidFill>
                  <a:srgbClr val="FFFFFF"/>
                </a:solidFill>
                <a:latin typeface="Playfair Display"/>
                <a:ea typeface="Playfair Display"/>
                <a:cs typeface="Playfair Display"/>
                <a:sym typeface="Playfair Display"/>
              </a:defRPr>
            </a:lvl3pPr>
            <a:lvl4pPr lvl="3" algn="ctr">
              <a:buNone/>
              <a:defRPr sz="1200">
                <a:solidFill>
                  <a:srgbClr val="FFFFFF"/>
                </a:solidFill>
                <a:latin typeface="Playfair Display"/>
                <a:ea typeface="Playfair Display"/>
                <a:cs typeface="Playfair Display"/>
                <a:sym typeface="Playfair Display"/>
              </a:defRPr>
            </a:lvl4pPr>
            <a:lvl5pPr lvl="4" algn="ctr">
              <a:buNone/>
              <a:defRPr sz="1200">
                <a:solidFill>
                  <a:srgbClr val="FFFFFF"/>
                </a:solidFill>
                <a:latin typeface="Playfair Display"/>
                <a:ea typeface="Playfair Display"/>
                <a:cs typeface="Playfair Display"/>
                <a:sym typeface="Playfair Display"/>
              </a:defRPr>
            </a:lvl5pPr>
            <a:lvl6pPr lvl="5" algn="ctr">
              <a:buNone/>
              <a:defRPr sz="1200">
                <a:solidFill>
                  <a:srgbClr val="FFFFFF"/>
                </a:solidFill>
                <a:latin typeface="Playfair Display"/>
                <a:ea typeface="Playfair Display"/>
                <a:cs typeface="Playfair Display"/>
                <a:sym typeface="Playfair Display"/>
              </a:defRPr>
            </a:lvl6pPr>
            <a:lvl7pPr lvl="6" algn="ctr">
              <a:buNone/>
              <a:defRPr sz="1200">
                <a:solidFill>
                  <a:srgbClr val="FFFFFF"/>
                </a:solidFill>
                <a:latin typeface="Playfair Display"/>
                <a:ea typeface="Playfair Display"/>
                <a:cs typeface="Playfair Display"/>
                <a:sym typeface="Playfair Display"/>
              </a:defRPr>
            </a:lvl7pPr>
            <a:lvl8pPr lvl="7" algn="ctr">
              <a:buNone/>
              <a:defRPr sz="1200">
                <a:solidFill>
                  <a:srgbClr val="FFFFFF"/>
                </a:solidFill>
                <a:latin typeface="Playfair Display"/>
                <a:ea typeface="Playfair Display"/>
                <a:cs typeface="Playfair Display"/>
                <a:sym typeface="Playfair Display"/>
              </a:defRPr>
            </a:lvl8pPr>
            <a:lvl9pPr lvl="8" algn="ctr">
              <a:buNone/>
              <a:defRPr sz="1200">
                <a:solidFill>
                  <a:srgbClr val="FFFFFF"/>
                </a:solidFill>
                <a:latin typeface="Playfair Display"/>
                <a:ea typeface="Playfair Display"/>
                <a:cs typeface="Playfair Display"/>
                <a:sym typeface="Playfair Display"/>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9838473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anash@ksu.edu"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7"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50.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9.svg"/><Relationship Id="rId2" Type="http://schemas.openxmlformats.org/officeDocument/2006/relationships/notesSlide" Target="../notesSlides/notesSlide40.xml"/><Relationship Id="rId16" Type="http://schemas.openxmlformats.org/officeDocument/2006/relationships/image" Target="../media/image53.sv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48.png"/><Relationship Id="rId5" Type="http://schemas.openxmlformats.org/officeDocument/2006/relationships/diagramQuickStyle" Target="../diagrams/quickStyle1.xml"/><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diagramLayout" Target="../diagrams/layout1.xml"/><Relationship Id="rId9" Type="http://schemas.openxmlformats.org/officeDocument/2006/relationships/image" Target="../media/image46.wmf"/><Relationship Id="rId14"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hdl.handle.net/2022/13987"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hdl.handle.net/2022/13987"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txBox="1">
            <a:spLocks noGrp="1"/>
          </p:cNvSpPr>
          <p:nvPr>
            <p:ph type="ctrTitle" idx="4294967295"/>
          </p:nvPr>
        </p:nvSpPr>
        <p:spPr>
          <a:xfrm>
            <a:off x="1275150" y="2364400"/>
            <a:ext cx="65937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rgbClr val="7030A0"/>
                </a:solidFill>
              </a:rPr>
              <a:t>HELLO!</a:t>
            </a:r>
            <a:endParaRPr sz="6000" dirty="0">
              <a:solidFill>
                <a:srgbClr val="7030A0"/>
              </a:solidFill>
            </a:endParaRPr>
          </a:p>
        </p:txBody>
      </p:sp>
      <p:sp>
        <p:nvSpPr>
          <p:cNvPr id="214" name="Google Shape;214;p13"/>
          <p:cNvSpPr txBox="1">
            <a:spLocks noGrp="1"/>
          </p:cNvSpPr>
          <p:nvPr>
            <p:ph type="subTitle" idx="4294967295"/>
          </p:nvPr>
        </p:nvSpPr>
        <p:spPr>
          <a:xfrm>
            <a:off x="918469" y="3524200"/>
            <a:ext cx="7408407" cy="10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t>My name is </a:t>
            </a:r>
            <a:r>
              <a:rPr lang="en" sz="2000" dirty="0">
                <a:solidFill>
                  <a:srgbClr val="C00000"/>
                </a:solidFill>
              </a:rPr>
              <a:t>Mohammed Tanash</a:t>
            </a:r>
            <a:endParaRPr sz="2000" dirty="0">
              <a:solidFill>
                <a:srgbClr val="C00000"/>
              </a:solidFill>
            </a:endParaRPr>
          </a:p>
          <a:p>
            <a:pPr marL="0" lvl="0" indent="0" algn="ctr" rtl="0">
              <a:spcBef>
                <a:spcPts val="0"/>
              </a:spcBef>
              <a:spcAft>
                <a:spcPts val="0"/>
              </a:spcAft>
              <a:buClr>
                <a:schemeClr val="dk1"/>
              </a:buClr>
              <a:buSzPts val="1100"/>
              <a:buFont typeface="Arial"/>
              <a:buNone/>
            </a:pPr>
            <a:r>
              <a:rPr lang="en" sz="2000" dirty="0"/>
              <a:t>I am here because I am going to present at </a:t>
            </a:r>
            <a:r>
              <a:rPr lang="en-US" sz="2000" dirty="0"/>
              <a:t>the </a:t>
            </a:r>
            <a:r>
              <a:rPr lang="en" sz="2000" dirty="0"/>
              <a:t>ACI-R</a:t>
            </a:r>
            <a:r>
              <a:rPr lang="en-US" sz="2000" dirty="0"/>
              <a:t>EF</a:t>
            </a:r>
            <a:r>
              <a:rPr lang="en" sz="2000" dirty="0"/>
              <a:t>. </a:t>
            </a:r>
            <a:endParaRPr sz="2000" dirty="0"/>
          </a:p>
          <a:p>
            <a:pPr marL="0" lvl="0" indent="0" algn="ctr" rtl="0">
              <a:spcBef>
                <a:spcPts val="0"/>
              </a:spcBef>
              <a:spcAft>
                <a:spcPts val="0"/>
              </a:spcAft>
              <a:buClr>
                <a:schemeClr val="dk1"/>
              </a:buClr>
              <a:buSzPts val="1100"/>
              <a:buFont typeface="Arial"/>
              <a:buNone/>
            </a:pPr>
            <a:r>
              <a:rPr lang="en" sz="2000" dirty="0"/>
              <a:t>You can contact me at </a:t>
            </a:r>
            <a:r>
              <a:rPr lang="en" sz="2000" dirty="0" err="1">
                <a:hlinkClick r:id="rId3"/>
              </a:rPr>
              <a:t>tanash@ksu.edu</a:t>
            </a:r>
            <a:endParaRPr sz="2000" b="1" dirty="0"/>
          </a:p>
        </p:txBody>
      </p:sp>
      <p:pic>
        <p:nvPicPr>
          <p:cNvPr id="215" name="Google Shape;215;p13"/>
          <p:cNvPicPr preferRelativeResize="0"/>
          <p:nvPr/>
        </p:nvPicPr>
        <p:blipFill>
          <a:blip r:embed="rId4"/>
          <a:stretch>
            <a:fillRect/>
          </a:stretch>
        </p:blipFill>
        <p:spPr>
          <a:xfrm>
            <a:off x="3540276" y="367400"/>
            <a:ext cx="2063348" cy="2065500"/>
          </a:xfrm>
          <a:prstGeom prst="diamond">
            <a:avLst/>
          </a:prstGeom>
          <a:noFill/>
          <a:ln w="38100" cap="flat" cmpd="sng">
            <a:solidFill>
              <a:srgbClr val="3F5378"/>
            </a:solidFill>
            <a:prstDash val="solid"/>
            <a:miter lim="8000"/>
            <a:headEnd type="none" w="sm" len="sm"/>
            <a:tailEnd type="none" w="sm" len="sm"/>
          </a:ln>
        </p:spPr>
      </p:pic>
    </p:spTree>
    <p:extLst>
      <p:ext uri="{BB962C8B-B14F-4D97-AF65-F5344CB8AC3E}">
        <p14:creationId xmlns:p14="http://schemas.microsoft.com/office/powerpoint/2010/main" val="4025090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Successful</a:t>
            </a:r>
            <a:r>
              <a:rPr lang="en-US" sz="3200" dirty="0"/>
              <a:t> </a:t>
            </a:r>
            <a:r>
              <a:rPr lang="en-US" sz="3200" dirty="0">
                <a:solidFill>
                  <a:schemeClr val="tx1"/>
                </a:solidFill>
              </a:rPr>
              <a:t>User Support </a:t>
            </a:r>
            <a:endParaRPr lang="ko-KR" altLang="en-US" sz="3200" dirty="0">
              <a:solidFill>
                <a:schemeClr val="tx1"/>
              </a:solidFill>
            </a:endParaRPr>
          </a:p>
        </p:txBody>
      </p:sp>
      <p:sp>
        <p:nvSpPr>
          <p:cNvPr id="12" name="Oval 21"/>
          <p:cNvSpPr>
            <a:spLocks noChangeAspect="1"/>
          </p:cNvSpPr>
          <p:nvPr/>
        </p:nvSpPr>
        <p:spPr>
          <a:xfrm>
            <a:off x="579970" y="2031566"/>
            <a:ext cx="3456384" cy="30141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dirty="0">
                <a:solidFill>
                  <a:srgbClr val="333300"/>
                </a:solidFill>
              </a:rPr>
              <a:t>Help &amp; Support Users</a:t>
            </a:r>
          </a:p>
        </p:txBody>
      </p:sp>
      <p:sp>
        <p:nvSpPr>
          <p:cNvPr id="14" name="Rectangle 16"/>
          <p:cNvSpPr/>
          <p:nvPr/>
        </p:nvSpPr>
        <p:spPr>
          <a:xfrm rot="2700000">
            <a:off x="663394" y="3545668"/>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Rectangle 2">
            <a:extLst>
              <a:ext uri="{FF2B5EF4-FFF2-40B4-BE49-F238E27FC236}">
                <a16:creationId xmlns:a16="http://schemas.microsoft.com/office/drawing/2014/main" id="{AEE016C5-437B-4B1D-970B-A6A16B8C56D9}"/>
              </a:ext>
            </a:extLst>
          </p:cNvPr>
          <p:cNvSpPr/>
          <p:nvPr/>
        </p:nvSpPr>
        <p:spPr>
          <a:xfrm>
            <a:off x="940011" y="2892343"/>
            <a:ext cx="2628439" cy="461665"/>
          </a:xfrm>
          <a:prstGeom prst="rect">
            <a:avLst/>
          </a:prstGeom>
        </p:spPr>
        <p:txBody>
          <a:bodyPr wrap="square">
            <a:spAutoFit/>
          </a:bodyPr>
          <a:lstStyle/>
          <a:p>
            <a:r>
              <a:rPr lang="en-US" sz="2400" b="1" dirty="0">
                <a:solidFill>
                  <a:srgbClr val="7030A0"/>
                </a:solidFill>
              </a:rPr>
              <a:t>Solve Problems</a:t>
            </a:r>
          </a:p>
        </p:txBody>
      </p:sp>
      <p:sp>
        <p:nvSpPr>
          <p:cNvPr id="4" name="Rectangle 3">
            <a:extLst>
              <a:ext uri="{FF2B5EF4-FFF2-40B4-BE49-F238E27FC236}">
                <a16:creationId xmlns:a16="http://schemas.microsoft.com/office/drawing/2014/main" id="{99C6D776-82ED-4D00-BAD8-25129EF8CE91}"/>
              </a:ext>
            </a:extLst>
          </p:cNvPr>
          <p:cNvSpPr/>
          <p:nvPr/>
        </p:nvSpPr>
        <p:spPr>
          <a:xfrm>
            <a:off x="727209" y="3972020"/>
            <a:ext cx="3054041" cy="461665"/>
          </a:xfrm>
          <a:prstGeom prst="rect">
            <a:avLst/>
          </a:prstGeom>
        </p:spPr>
        <p:txBody>
          <a:bodyPr wrap="none">
            <a:spAutoFit/>
          </a:bodyPr>
          <a:lstStyle/>
          <a:p>
            <a:r>
              <a:rPr lang="en-US" sz="2400" b="1" dirty="0">
                <a:solidFill>
                  <a:srgbClr val="2B5CA5"/>
                </a:solidFill>
              </a:rPr>
              <a:t>Build Relationships</a:t>
            </a:r>
          </a:p>
        </p:txBody>
      </p:sp>
      <p:sp>
        <p:nvSpPr>
          <p:cNvPr id="20" name="Oval 21">
            <a:extLst>
              <a:ext uri="{FF2B5EF4-FFF2-40B4-BE49-F238E27FC236}">
                <a16:creationId xmlns:a16="http://schemas.microsoft.com/office/drawing/2014/main" id="{9B40A4A0-8B01-4683-B292-D0353E3439DA}"/>
              </a:ext>
            </a:extLst>
          </p:cNvPr>
          <p:cNvSpPr>
            <a:spLocks noChangeAspect="1"/>
          </p:cNvSpPr>
          <p:nvPr/>
        </p:nvSpPr>
        <p:spPr>
          <a:xfrm>
            <a:off x="683568" y="987574"/>
            <a:ext cx="302433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CI User Support Equation:</a:t>
            </a:r>
          </a:p>
        </p:txBody>
      </p:sp>
      <p:sp>
        <p:nvSpPr>
          <p:cNvPr id="22" name="Oval 21">
            <a:extLst>
              <a:ext uri="{FF2B5EF4-FFF2-40B4-BE49-F238E27FC236}">
                <a16:creationId xmlns:a16="http://schemas.microsoft.com/office/drawing/2014/main" id="{8AF4BE8E-BE82-4864-8360-330F942E1AE3}"/>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15364" name="Picture 4" descr="Related image">
            <a:extLst>
              <a:ext uri="{FF2B5EF4-FFF2-40B4-BE49-F238E27FC236}">
                <a16:creationId xmlns:a16="http://schemas.microsoft.com/office/drawing/2014/main" id="{6851D9E7-EB2D-42B5-9610-46D2BD8BC7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145" y="2376333"/>
            <a:ext cx="508018" cy="5080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Related image">
            <a:extLst>
              <a:ext uri="{FF2B5EF4-FFF2-40B4-BE49-F238E27FC236}">
                <a16:creationId xmlns:a16="http://schemas.microsoft.com/office/drawing/2014/main" id="{875B931E-CDC4-4F32-9F98-B8F5286580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145" y="3409005"/>
            <a:ext cx="508018" cy="508018"/>
          </a:xfrm>
          <a:prstGeom prst="rect">
            <a:avLst/>
          </a:prstGeom>
          <a:noFill/>
          <a:extLst>
            <a:ext uri="{909E8E84-426E-40DD-AFC4-6F175D3DCCD1}">
              <a14:hiddenFill xmlns:a14="http://schemas.microsoft.com/office/drawing/2010/main">
                <a:solidFill>
                  <a:srgbClr val="FFFFFF"/>
                </a:solidFill>
              </a14:hiddenFill>
            </a:ext>
          </a:extLst>
        </p:spPr>
      </p:pic>
      <p:sp>
        <p:nvSpPr>
          <p:cNvPr id="5" name="Left Brace 4">
            <a:extLst>
              <a:ext uri="{FF2B5EF4-FFF2-40B4-BE49-F238E27FC236}">
                <a16:creationId xmlns:a16="http://schemas.microsoft.com/office/drawing/2014/main" id="{BAAF3D04-6A34-49A7-913D-8E8B6DB453A7}"/>
              </a:ext>
            </a:extLst>
          </p:cNvPr>
          <p:cNvSpPr/>
          <p:nvPr/>
        </p:nvSpPr>
        <p:spPr>
          <a:xfrm>
            <a:off x="35496" y="1815577"/>
            <a:ext cx="792088" cy="2844405"/>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0" name="Left Brace 29">
            <a:extLst>
              <a:ext uri="{FF2B5EF4-FFF2-40B4-BE49-F238E27FC236}">
                <a16:creationId xmlns:a16="http://schemas.microsoft.com/office/drawing/2014/main" id="{10725ECC-A3FF-4E92-B6C6-76C9DD132CC7}"/>
              </a:ext>
            </a:extLst>
          </p:cNvPr>
          <p:cNvSpPr/>
          <p:nvPr/>
        </p:nvSpPr>
        <p:spPr>
          <a:xfrm rot="10800000">
            <a:off x="3690877" y="1810308"/>
            <a:ext cx="792088" cy="2844405"/>
          </a:xfrm>
          <a:prstGeom prst="leftBrace">
            <a:avLst>
              <a:gd name="adj1" fmla="val 8333"/>
              <a:gd name="adj2" fmla="val 5348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15366" name="Picture 6" descr="Image result for =">
            <a:extLst>
              <a:ext uri="{FF2B5EF4-FFF2-40B4-BE49-F238E27FC236}">
                <a16:creationId xmlns:a16="http://schemas.microsoft.com/office/drawing/2014/main" id="{6AFD527B-8578-4AB5-A76B-9E6ACE5678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7072" y="2435918"/>
            <a:ext cx="1017964" cy="13080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B773ACB-8CC0-461E-AB66-0164E799B583}"/>
              </a:ext>
            </a:extLst>
          </p:cNvPr>
          <p:cNvSpPr/>
          <p:nvPr/>
        </p:nvSpPr>
        <p:spPr>
          <a:xfrm>
            <a:off x="5301719" y="2858053"/>
            <a:ext cx="3929281" cy="461665"/>
          </a:xfrm>
          <a:prstGeom prst="rect">
            <a:avLst/>
          </a:prstGeom>
        </p:spPr>
        <p:txBody>
          <a:bodyPr wrap="none">
            <a:spAutoFit/>
          </a:bodyPr>
          <a:lstStyle/>
          <a:p>
            <a:r>
              <a:rPr lang="en-US" sz="2400" b="1" dirty="0">
                <a:solidFill>
                  <a:srgbClr val="C00000"/>
                </a:solidFill>
              </a:rPr>
              <a:t>Successful User Support </a:t>
            </a:r>
          </a:p>
        </p:txBody>
      </p:sp>
    </p:spTree>
    <p:extLst>
      <p:ext uri="{BB962C8B-B14F-4D97-AF65-F5344CB8AC3E}">
        <p14:creationId xmlns:p14="http://schemas.microsoft.com/office/powerpoint/2010/main" val="4056455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Differences between </a:t>
            </a:r>
            <a:r>
              <a:rPr lang="en-US" sz="3200" dirty="0">
                <a:solidFill>
                  <a:schemeClr val="tx1"/>
                </a:solidFill>
              </a:rPr>
              <a:t>CI</a:t>
            </a:r>
            <a:r>
              <a:rPr lang="en-US" sz="3200" dirty="0">
                <a:solidFill>
                  <a:srgbClr val="7030A0"/>
                </a:solidFill>
              </a:rPr>
              <a:t> </a:t>
            </a:r>
            <a:r>
              <a:rPr lang="en-US" sz="3200" dirty="0">
                <a:solidFill>
                  <a:schemeClr val="tx1"/>
                </a:solidFill>
              </a:rPr>
              <a:t>and</a:t>
            </a:r>
            <a:r>
              <a:rPr lang="en-US" sz="3200" dirty="0">
                <a:solidFill>
                  <a:srgbClr val="7030A0"/>
                </a:solidFill>
              </a:rPr>
              <a:t> </a:t>
            </a:r>
            <a:r>
              <a:rPr lang="en-US" sz="3200" dirty="0">
                <a:solidFill>
                  <a:schemeClr val="tx1"/>
                </a:solidFill>
              </a:rPr>
              <a:t>conventional IT</a:t>
            </a:r>
            <a:endParaRPr lang="ko-KR" altLang="en-US" sz="3200" dirty="0">
              <a:solidFill>
                <a:schemeClr val="tx1"/>
              </a:solidFill>
            </a:endParaRPr>
          </a:p>
        </p:txBody>
      </p:sp>
      <p:sp>
        <p:nvSpPr>
          <p:cNvPr id="12" name="Oval 21"/>
          <p:cNvSpPr>
            <a:spLocks noChangeAspect="1"/>
          </p:cNvSpPr>
          <p:nvPr/>
        </p:nvSpPr>
        <p:spPr>
          <a:xfrm>
            <a:off x="683568" y="987574"/>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Primary target is Application </a:t>
            </a:r>
            <a:r>
              <a:rPr lang="en-US" b="1" u="sng" dirty="0">
                <a:solidFill>
                  <a:schemeClr val="tx1"/>
                </a:solidFill>
              </a:rPr>
              <a:t>performance</a:t>
            </a:r>
            <a:endParaRPr lang="en-US" dirty="0">
              <a:solidFill>
                <a:schemeClr val="tx1"/>
              </a:solidFill>
            </a:endParaRP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1" name="Oval 21">
            <a:extLst>
              <a:ext uri="{FF2B5EF4-FFF2-40B4-BE49-F238E27FC236}">
                <a16:creationId xmlns:a16="http://schemas.microsoft.com/office/drawing/2014/main" id="{B83DD0C0-629F-47B6-A3F2-DC9AC48C8019}"/>
              </a:ext>
            </a:extLst>
          </p:cNvPr>
          <p:cNvSpPr>
            <a:spLocks noChangeAspect="1"/>
          </p:cNvSpPr>
          <p:nvPr/>
        </p:nvSpPr>
        <p:spPr>
          <a:xfrm>
            <a:off x="683568" y="1379654"/>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Usually relies on conventional IT services (by a separate team)</a:t>
            </a:r>
          </a:p>
        </p:txBody>
      </p:sp>
      <p:sp>
        <p:nvSpPr>
          <p:cNvPr id="22" name="Oval 21">
            <a:extLst>
              <a:ext uri="{FF2B5EF4-FFF2-40B4-BE49-F238E27FC236}">
                <a16:creationId xmlns:a16="http://schemas.microsoft.com/office/drawing/2014/main" id="{3E31E4A1-AD9A-4B59-8C68-C7D952F7321C}"/>
              </a:ext>
            </a:extLst>
          </p:cNvPr>
          <p:cNvSpPr/>
          <p:nvPr/>
        </p:nvSpPr>
        <p:spPr>
          <a:xfrm>
            <a:off x="376243" y="148133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683568" y="1811702"/>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More focus on supporting end-users than services </a:t>
            </a:r>
          </a:p>
        </p:txBody>
      </p:sp>
      <p:sp>
        <p:nvSpPr>
          <p:cNvPr id="28" name="Oval 27">
            <a:extLst>
              <a:ext uri="{FF2B5EF4-FFF2-40B4-BE49-F238E27FC236}">
                <a16:creationId xmlns:a16="http://schemas.microsoft.com/office/drawing/2014/main" id="{A0AC58D7-61D9-4EB3-BF54-BFA75909EAB4}"/>
              </a:ext>
            </a:extLst>
          </p:cNvPr>
          <p:cNvSpPr/>
          <p:nvPr/>
        </p:nvSpPr>
        <p:spPr>
          <a:xfrm>
            <a:off x="376243" y="191338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9" name="Oval 21">
            <a:extLst>
              <a:ext uri="{FF2B5EF4-FFF2-40B4-BE49-F238E27FC236}">
                <a16:creationId xmlns:a16="http://schemas.microsoft.com/office/drawing/2014/main" id="{BC0F193F-6C3D-4B61-9E8D-6A00A938A94F}"/>
              </a:ext>
            </a:extLst>
          </p:cNvPr>
          <p:cNvSpPr>
            <a:spLocks noChangeAspect="1"/>
          </p:cNvSpPr>
          <p:nvPr/>
        </p:nvSpPr>
        <p:spPr>
          <a:xfrm>
            <a:off x="681620" y="2243750"/>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Uses common IT technologies in uncommon ways</a:t>
            </a:r>
          </a:p>
        </p:txBody>
      </p:sp>
      <p:sp>
        <p:nvSpPr>
          <p:cNvPr id="30" name="Oval 29">
            <a:extLst>
              <a:ext uri="{FF2B5EF4-FFF2-40B4-BE49-F238E27FC236}">
                <a16:creationId xmlns:a16="http://schemas.microsoft.com/office/drawing/2014/main" id="{46CCEC77-2C30-4B3A-9FF5-6E7A432CAD1B}"/>
              </a:ext>
            </a:extLst>
          </p:cNvPr>
          <p:cNvSpPr/>
          <p:nvPr/>
        </p:nvSpPr>
        <p:spPr>
          <a:xfrm>
            <a:off x="374295" y="234543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1" name="Oval 21">
            <a:extLst>
              <a:ext uri="{FF2B5EF4-FFF2-40B4-BE49-F238E27FC236}">
                <a16:creationId xmlns:a16="http://schemas.microsoft.com/office/drawing/2014/main" id="{DDF2D760-C277-4170-84F6-08295B433CE4}"/>
              </a:ext>
            </a:extLst>
          </p:cNvPr>
          <p:cNvSpPr>
            <a:spLocks noChangeAspect="1"/>
          </p:cNvSpPr>
          <p:nvPr/>
        </p:nvSpPr>
        <p:spPr>
          <a:xfrm>
            <a:off x="681620" y="2243750"/>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Uses common IT technologies in uncommon ways</a:t>
            </a:r>
          </a:p>
        </p:txBody>
      </p:sp>
      <p:sp>
        <p:nvSpPr>
          <p:cNvPr id="32" name="Oval 31">
            <a:extLst>
              <a:ext uri="{FF2B5EF4-FFF2-40B4-BE49-F238E27FC236}">
                <a16:creationId xmlns:a16="http://schemas.microsoft.com/office/drawing/2014/main" id="{E18729AD-59B1-4B65-BEDD-26A247B52A9B}"/>
              </a:ext>
            </a:extLst>
          </p:cNvPr>
          <p:cNvSpPr/>
          <p:nvPr/>
        </p:nvSpPr>
        <p:spPr>
          <a:xfrm>
            <a:off x="374295" y="234543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3" name="Oval 21">
            <a:extLst>
              <a:ext uri="{FF2B5EF4-FFF2-40B4-BE49-F238E27FC236}">
                <a16:creationId xmlns:a16="http://schemas.microsoft.com/office/drawing/2014/main" id="{39D2E29D-D57E-426C-B0DD-D88B0268E394}"/>
              </a:ext>
            </a:extLst>
          </p:cNvPr>
          <p:cNvSpPr>
            <a:spLocks noChangeAspect="1"/>
          </p:cNvSpPr>
          <p:nvPr/>
        </p:nvSpPr>
        <p:spPr>
          <a:xfrm>
            <a:off x="681620" y="2675798"/>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May mix shared and dedicated resources in one entity </a:t>
            </a:r>
          </a:p>
        </p:txBody>
      </p:sp>
      <p:sp>
        <p:nvSpPr>
          <p:cNvPr id="34" name="Oval 33">
            <a:extLst>
              <a:ext uri="{FF2B5EF4-FFF2-40B4-BE49-F238E27FC236}">
                <a16:creationId xmlns:a16="http://schemas.microsoft.com/office/drawing/2014/main" id="{5101316C-AEF0-4BBE-A4C0-AED41E4B075B}"/>
              </a:ext>
            </a:extLst>
          </p:cNvPr>
          <p:cNvSpPr/>
          <p:nvPr/>
        </p:nvSpPr>
        <p:spPr>
          <a:xfrm>
            <a:off x="374295" y="277747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5" name="Oval 21">
            <a:extLst>
              <a:ext uri="{FF2B5EF4-FFF2-40B4-BE49-F238E27FC236}">
                <a16:creationId xmlns:a16="http://schemas.microsoft.com/office/drawing/2014/main" id="{951AD8E2-E30F-481F-A0B0-DF8F7FC4C499}"/>
              </a:ext>
            </a:extLst>
          </p:cNvPr>
          <p:cNvSpPr>
            <a:spLocks noChangeAspect="1"/>
          </p:cNvSpPr>
          <p:nvPr/>
        </p:nvSpPr>
        <p:spPr>
          <a:xfrm>
            <a:off x="681620" y="3107846"/>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Requires specific middleware and software layers</a:t>
            </a:r>
          </a:p>
        </p:txBody>
      </p:sp>
      <p:sp>
        <p:nvSpPr>
          <p:cNvPr id="36" name="Oval 35">
            <a:extLst>
              <a:ext uri="{FF2B5EF4-FFF2-40B4-BE49-F238E27FC236}">
                <a16:creationId xmlns:a16="http://schemas.microsoft.com/office/drawing/2014/main" id="{E5CA440C-2F7B-4151-89C5-9D5801B44C9E}"/>
              </a:ext>
            </a:extLst>
          </p:cNvPr>
          <p:cNvSpPr/>
          <p:nvPr/>
        </p:nvSpPr>
        <p:spPr>
          <a:xfrm>
            <a:off x="374295" y="320952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7" name="Oval 21">
            <a:extLst>
              <a:ext uri="{FF2B5EF4-FFF2-40B4-BE49-F238E27FC236}">
                <a16:creationId xmlns:a16="http://schemas.microsoft.com/office/drawing/2014/main" id="{2D622C07-670C-42C2-969B-795936EF00B4}"/>
              </a:ext>
            </a:extLst>
          </p:cNvPr>
          <p:cNvSpPr>
            <a:spLocks noChangeAspect="1"/>
          </p:cNvSpPr>
          <p:nvPr/>
        </p:nvSpPr>
        <p:spPr>
          <a:xfrm>
            <a:off x="681620" y="3539894"/>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Requires code compilations using complicated mechanisms</a:t>
            </a:r>
          </a:p>
        </p:txBody>
      </p:sp>
      <p:sp>
        <p:nvSpPr>
          <p:cNvPr id="38" name="Oval 37">
            <a:extLst>
              <a:ext uri="{FF2B5EF4-FFF2-40B4-BE49-F238E27FC236}">
                <a16:creationId xmlns:a16="http://schemas.microsoft.com/office/drawing/2014/main" id="{AEF0F973-DE18-4A9B-A60E-01251655840F}"/>
              </a:ext>
            </a:extLst>
          </p:cNvPr>
          <p:cNvSpPr/>
          <p:nvPr/>
        </p:nvSpPr>
        <p:spPr>
          <a:xfrm>
            <a:off x="374295" y="364157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9" name="Oval 21">
            <a:extLst>
              <a:ext uri="{FF2B5EF4-FFF2-40B4-BE49-F238E27FC236}">
                <a16:creationId xmlns:a16="http://schemas.microsoft.com/office/drawing/2014/main" id="{9FA90A84-3E95-4708-8CFA-3BB3F3767960}"/>
              </a:ext>
            </a:extLst>
          </p:cNvPr>
          <p:cNvSpPr>
            <a:spLocks noChangeAspect="1"/>
          </p:cNvSpPr>
          <p:nvPr/>
        </p:nvSpPr>
        <p:spPr>
          <a:xfrm>
            <a:off x="686285" y="3971942"/>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May require specific knowledge about the application/science </a:t>
            </a:r>
          </a:p>
        </p:txBody>
      </p:sp>
      <p:sp>
        <p:nvSpPr>
          <p:cNvPr id="40" name="Oval 39">
            <a:extLst>
              <a:ext uri="{FF2B5EF4-FFF2-40B4-BE49-F238E27FC236}">
                <a16:creationId xmlns:a16="http://schemas.microsoft.com/office/drawing/2014/main" id="{C8A57DCA-059F-43D3-99E5-31FE1FC36BD1}"/>
              </a:ext>
            </a:extLst>
          </p:cNvPr>
          <p:cNvSpPr/>
          <p:nvPr/>
        </p:nvSpPr>
        <p:spPr>
          <a:xfrm>
            <a:off x="378960" y="407362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1" name="Oval 21">
            <a:extLst>
              <a:ext uri="{FF2B5EF4-FFF2-40B4-BE49-F238E27FC236}">
                <a16:creationId xmlns:a16="http://schemas.microsoft.com/office/drawing/2014/main" id="{4231D770-2D52-44F1-8041-98BBC48C8BF1}"/>
              </a:ext>
            </a:extLst>
          </p:cNvPr>
          <p:cNvSpPr>
            <a:spLocks noChangeAspect="1"/>
          </p:cNvSpPr>
          <p:nvPr/>
        </p:nvSpPr>
        <p:spPr>
          <a:xfrm>
            <a:off x="681620" y="4403990"/>
            <a:ext cx="828286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Has irregular usage patterns, which may become obvious and troubling to users</a:t>
            </a:r>
          </a:p>
        </p:txBody>
      </p:sp>
      <p:sp>
        <p:nvSpPr>
          <p:cNvPr id="42" name="Oval 41">
            <a:extLst>
              <a:ext uri="{FF2B5EF4-FFF2-40B4-BE49-F238E27FC236}">
                <a16:creationId xmlns:a16="http://schemas.microsoft.com/office/drawing/2014/main" id="{E5A29415-F0A5-4F05-899B-C6C36B7A285D}"/>
              </a:ext>
            </a:extLst>
          </p:cNvPr>
          <p:cNvSpPr/>
          <p:nvPr/>
        </p:nvSpPr>
        <p:spPr>
          <a:xfrm>
            <a:off x="374295" y="450567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402304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altLang="ko-KR" dirty="0">
                <a:solidFill>
                  <a:srgbClr val="7030A0"/>
                </a:solidFill>
              </a:rPr>
              <a:t> CI Hardware </a:t>
            </a:r>
            <a:r>
              <a:rPr lang="en-US" altLang="ko-KR" dirty="0">
                <a:solidFill>
                  <a:schemeClr val="tx1"/>
                </a:solidFill>
              </a:rPr>
              <a:t>Resources</a:t>
            </a:r>
            <a:endParaRPr lang="ko-KR" altLang="en-US" dirty="0">
              <a:solidFill>
                <a:schemeClr val="tx1"/>
              </a:solidFill>
            </a:endParaRPr>
          </a:p>
        </p:txBody>
      </p:sp>
      <p:sp>
        <p:nvSpPr>
          <p:cNvPr id="12" name="Oval 21"/>
          <p:cNvSpPr>
            <a:spLocks noChangeAspect="1"/>
          </p:cNvSpPr>
          <p:nvPr/>
        </p:nvSpPr>
        <p:spPr>
          <a:xfrm>
            <a:off x="683568" y="915566"/>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dirty="0">
                <a:solidFill>
                  <a:schemeClr val="tx1"/>
                </a:solidFill>
              </a:rPr>
              <a:t>Local/Internal Resources</a:t>
            </a:r>
            <a:endParaRPr lang="ko-KR" altLang="en-US" dirty="0">
              <a:solidFill>
                <a:schemeClr val="tx1"/>
              </a:solidFill>
            </a:endParaRPr>
          </a:p>
        </p:txBody>
      </p:sp>
      <p:sp>
        <p:nvSpPr>
          <p:cNvPr id="14" name="Rectangle 16"/>
          <p:cNvSpPr/>
          <p:nvPr/>
        </p:nvSpPr>
        <p:spPr>
          <a:xfrm rot="2700000">
            <a:off x="982911" y="2288315"/>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9"/>
          <p:cNvSpPr/>
          <p:nvPr/>
        </p:nvSpPr>
        <p:spPr>
          <a:xfrm>
            <a:off x="952883" y="2241581"/>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Oval 52">
            <a:extLst>
              <a:ext uri="{FF2B5EF4-FFF2-40B4-BE49-F238E27FC236}">
                <a16:creationId xmlns:a16="http://schemas.microsoft.com/office/drawing/2014/main" id="{6A28384A-044F-ED47-9D02-09FE699C4C92}"/>
              </a:ext>
            </a:extLst>
          </p:cNvPr>
          <p:cNvSpPr/>
          <p:nvPr/>
        </p:nvSpPr>
        <p:spPr>
          <a:xfrm>
            <a:off x="376243" y="210316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3" name="Oval 82">
            <a:extLst>
              <a:ext uri="{FF2B5EF4-FFF2-40B4-BE49-F238E27FC236}">
                <a16:creationId xmlns:a16="http://schemas.microsoft.com/office/drawing/2014/main" id="{25FCEC8E-2FBF-D543-B1E7-22E5B0EEC7FA}"/>
              </a:ext>
            </a:extLst>
          </p:cNvPr>
          <p:cNvSpPr/>
          <p:nvPr/>
        </p:nvSpPr>
        <p:spPr>
          <a:xfrm>
            <a:off x="808863" y="172038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9" name="Oval 88">
            <a:extLst>
              <a:ext uri="{FF2B5EF4-FFF2-40B4-BE49-F238E27FC236}">
                <a16:creationId xmlns:a16="http://schemas.microsoft.com/office/drawing/2014/main" id="{92B7690D-8EA2-4642-A87D-CD90C23E8A0B}"/>
              </a:ext>
            </a:extLst>
          </p:cNvPr>
          <p:cNvSpPr/>
          <p:nvPr/>
        </p:nvSpPr>
        <p:spPr>
          <a:xfrm>
            <a:off x="376243" y="101724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3" name="Oval 21">
            <a:extLst>
              <a:ext uri="{FF2B5EF4-FFF2-40B4-BE49-F238E27FC236}">
                <a16:creationId xmlns:a16="http://schemas.microsoft.com/office/drawing/2014/main" id="{6BC26A22-6DFC-4EDD-84A5-53DA3D74D812}"/>
              </a:ext>
            </a:extLst>
          </p:cNvPr>
          <p:cNvSpPr>
            <a:spLocks noChangeAspect="1"/>
          </p:cNvSpPr>
          <p:nvPr/>
        </p:nvSpPr>
        <p:spPr>
          <a:xfrm>
            <a:off x="983024" y="1635646"/>
            <a:ext cx="88653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dirty="0">
                <a:solidFill>
                  <a:schemeClr val="tx1"/>
                </a:solidFill>
              </a:rPr>
              <a:t>Your Institutional Resources ( Low to high Capabilities (depends))</a:t>
            </a:r>
            <a:endParaRPr lang="ko-KR" altLang="en-US" dirty="0">
              <a:solidFill>
                <a:schemeClr val="tx1"/>
              </a:solidFill>
            </a:endParaRPr>
          </a:p>
        </p:txBody>
      </p:sp>
      <p:sp>
        <p:nvSpPr>
          <p:cNvPr id="24" name="Oval 21">
            <a:extLst>
              <a:ext uri="{FF2B5EF4-FFF2-40B4-BE49-F238E27FC236}">
                <a16:creationId xmlns:a16="http://schemas.microsoft.com/office/drawing/2014/main" id="{195AEFE0-CDDD-45EF-8C2D-43C8312C7098}"/>
              </a:ext>
            </a:extLst>
          </p:cNvPr>
          <p:cNvSpPr>
            <a:spLocks noChangeAspect="1"/>
          </p:cNvSpPr>
          <p:nvPr/>
        </p:nvSpPr>
        <p:spPr>
          <a:xfrm>
            <a:off x="683568" y="1995686"/>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dirty="0">
                <a:solidFill>
                  <a:schemeClr val="tx1"/>
                </a:solidFill>
              </a:rPr>
              <a:t>External Resources</a:t>
            </a:r>
            <a:endParaRPr lang="ko-KR" altLang="en-US" dirty="0">
              <a:solidFill>
                <a:schemeClr val="tx1"/>
              </a:solidFill>
            </a:endParaRPr>
          </a:p>
        </p:txBody>
      </p:sp>
      <p:sp>
        <p:nvSpPr>
          <p:cNvPr id="16" name="Oval 15">
            <a:extLst>
              <a:ext uri="{FF2B5EF4-FFF2-40B4-BE49-F238E27FC236}">
                <a16:creationId xmlns:a16="http://schemas.microsoft.com/office/drawing/2014/main" id="{A0E2A7C4-38DB-49F7-9B97-C35D42D954B0}"/>
              </a:ext>
            </a:extLst>
          </p:cNvPr>
          <p:cNvSpPr/>
          <p:nvPr/>
        </p:nvSpPr>
        <p:spPr>
          <a:xfrm>
            <a:off x="794722" y="1366078"/>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7" name="Oval 21">
            <a:extLst>
              <a:ext uri="{FF2B5EF4-FFF2-40B4-BE49-F238E27FC236}">
                <a16:creationId xmlns:a16="http://schemas.microsoft.com/office/drawing/2014/main" id="{0255929E-B5BB-4D21-8FD2-79E54735E824}"/>
              </a:ext>
            </a:extLst>
          </p:cNvPr>
          <p:cNvSpPr>
            <a:spLocks noChangeAspect="1"/>
          </p:cNvSpPr>
          <p:nvPr/>
        </p:nvSpPr>
        <p:spPr>
          <a:xfrm>
            <a:off x="983024" y="1275606"/>
            <a:ext cx="697335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dirty="0">
                <a:solidFill>
                  <a:schemeClr val="tx1"/>
                </a:solidFill>
              </a:rPr>
              <a:t>Your Own or Departmental Resources (Usually low capabilities)</a:t>
            </a:r>
            <a:endParaRPr lang="ko-KR" altLang="en-US" dirty="0">
              <a:solidFill>
                <a:schemeClr val="tx1"/>
              </a:solidFill>
            </a:endParaRPr>
          </a:p>
        </p:txBody>
      </p:sp>
      <p:sp>
        <p:nvSpPr>
          <p:cNvPr id="18" name="Oval 17">
            <a:extLst>
              <a:ext uri="{FF2B5EF4-FFF2-40B4-BE49-F238E27FC236}">
                <a16:creationId xmlns:a16="http://schemas.microsoft.com/office/drawing/2014/main" id="{B4057BDE-B6AC-4D8F-94E3-FD984809DC81}"/>
              </a:ext>
            </a:extLst>
          </p:cNvPr>
          <p:cNvSpPr/>
          <p:nvPr/>
        </p:nvSpPr>
        <p:spPr>
          <a:xfrm>
            <a:off x="794723" y="2467559"/>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21">
            <a:extLst>
              <a:ext uri="{FF2B5EF4-FFF2-40B4-BE49-F238E27FC236}">
                <a16:creationId xmlns:a16="http://schemas.microsoft.com/office/drawing/2014/main" id="{599EB867-3825-41A8-A38D-C0DF3A750798}"/>
              </a:ext>
            </a:extLst>
          </p:cNvPr>
          <p:cNvSpPr>
            <a:spLocks noChangeAspect="1"/>
          </p:cNvSpPr>
          <p:nvPr/>
        </p:nvSpPr>
        <p:spPr>
          <a:xfrm>
            <a:off x="1043608" y="2355726"/>
            <a:ext cx="712879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dirty="0">
                <a:solidFill>
                  <a:schemeClr val="tx1"/>
                </a:solidFill>
              </a:rPr>
              <a:t>NSF (XSEDE Resources, Blue Waters) ( High Capabilities)</a:t>
            </a:r>
            <a:endParaRPr lang="ko-KR" altLang="en-US" dirty="0">
              <a:solidFill>
                <a:schemeClr val="tx1"/>
              </a:solidFill>
            </a:endParaRPr>
          </a:p>
        </p:txBody>
      </p:sp>
      <p:pic>
        <p:nvPicPr>
          <p:cNvPr id="20" name="Picture 19">
            <a:extLst>
              <a:ext uri="{FF2B5EF4-FFF2-40B4-BE49-F238E27FC236}">
                <a16:creationId xmlns:a16="http://schemas.microsoft.com/office/drawing/2014/main" id="{E2469C76-1D0C-44F3-B4E7-B659714295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973" y="4312574"/>
            <a:ext cx="2664296" cy="830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Oval 24">
            <a:extLst>
              <a:ext uri="{FF2B5EF4-FFF2-40B4-BE49-F238E27FC236}">
                <a16:creationId xmlns:a16="http://schemas.microsoft.com/office/drawing/2014/main" id="{4F4873EF-5A00-4295-B572-C9BC323C1722}"/>
              </a:ext>
            </a:extLst>
          </p:cNvPr>
          <p:cNvSpPr/>
          <p:nvPr/>
        </p:nvSpPr>
        <p:spPr>
          <a:xfrm>
            <a:off x="794723" y="2827599"/>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Oval 21">
            <a:extLst>
              <a:ext uri="{FF2B5EF4-FFF2-40B4-BE49-F238E27FC236}">
                <a16:creationId xmlns:a16="http://schemas.microsoft.com/office/drawing/2014/main" id="{D1B7372F-D934-4099-B597-7F1BC863D279}"/>
              </a:ext>
            </a:extLst>
          </p:cNvPr>
          <p:cNvSpPr>
            <a:spLocks noChangeAspect="1"/>
          </p:cNvSpPr>
          <p:nvPr/>
        </p:nvSpPr>
        <p:spPr>
          <a:xfrm>
            <a:off x="1043608" y="2715766"/>
            <a:ext cx="604867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dirty="0">
                <a:solidFill>
                  <a:schemeClr val="tx1"/>
                </a:solidFill>
              </a:rPr>
              <a:t>DOE ( High Capabilities) </a:t>
            </a:r>
            <a:endParaRPr lang="ko-KR" altLang="en-US" dirty="0">
              <a:solidFill>
                <a:schemeClr val="tx1"/>
              </a:solidFill>
            </a:endParaRPr>
          </a:p>
        </p:txBody>
      </p:sp>
      <p:sp>
        <p:nvSpPr>
          <p:cNvPr id="31" name="Oval 30">
            <a:extLst>
              <a:ext uri="{FF2B5EF4-FFF2-40B4-BE49-F238E27FC236}">
                <a16:creationId xmlns:a16="http://schemas.microsoft.com/office/drawing/2014/main" id="{A778AC37-E69A-45CA-A234-870D715182A0}"/>
              </a:ext>
            </a:extLst>
          </p:cNvPr>
          <p:cNvSpPr/>
          <p:nvPr/>
        </p:nvSpPr>
        <p:spPr>
          <a:xfrm>
            <a:off x="381826" y="358328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2" name="Oval 21">
            <a:extLst>
              <a:ext uri="{FF2B5EF4-FFF2-40B4-BE49-F238E27FC236}">
                <a16:creationId xmlns:a16="http://schemas.microsoft.com/office/drawing/2014/main" id="{125229EB-D969-438E-A6EB-D269BBDE5536}"/>
              </a:ext>
            </a:extLst>
          </p:cNvPr>
          <p:cNvSpPr>
            <a:spLocks noChangeAspect="1"/>
          </p:cNvSpPr>
          <p:nvPr/>
        </p:nvSpPr>
        <p:spPr>
          <a:xfrm>
            <a:off x="689151" y="3475814"/>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40402" indent="-340402" defTabSz="453870">
              <a:defRPr/>
            </a:pPr>
            <a:r>
              <a:rPr lang="en-US" dirty="0">
                <a:solidFill>
                  <a:schemeClr val="tx1"/>
                </a:solidFill>
              </a:rPr>
              <a:t>Commercial Resources (cloud computing)</a:t>
            </a:r>
          </a:p>
        </p:txBody>
      </p:sp>
      <p:sp>
        <p:nvSpPr>
          <p:cNvPr id="33" name="Oval 32">
            <a:extLst>
              <a:ext uri="{FF2B5EF4-FFF2-40B4-BE49-F238E27FC236}">
                <a16:creationId xmlns:a16="http://schemas.microsoft.com/office/drawing/2014/main" id="{AB769766-5417-4806-A625-D94F1C59A818}"/>
              </a:ext>
            </a:extLst>
          </p:cNvPr>
          <p:cNvSpPr/>
          <p:nvPr/>
        </p:nvSpPr>
        <p:spPr>
          <a:xfrm>
            <a:off x="800306" y="386775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4" name="Oval 21">
            <a:extLst>
              <a:ext uri="{FF2B5EF4-FFF2-40B4-BE49-F238E27FC236}">
                <a16:creationId xmlns:a16="http://schemas.microsoft.com/office/drawing/2014/main" id="{5F62A600-14A3-4EE4-B750-E704847BC9DF}"/>
              </a:ext>
            </a:extLst>
          </p:cNvPr>
          <p:cNvSpPr>
            <a:spLocks noChangeAspect="1"/>
          </p:cNvSpPr>
          <p:nvPr/>
        </p:nvSpPr>
        <p:spPr>
          <a:xfrm>
            <a:off x="1049191" y="3755918"/>
            <a:ext cx="1218553"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Amazon</a:t>
            </a:r>
            <a:endParaRPr lang="ko-KR" altLang="en-US" dirty="0">
              <a:solidFill>
                <a:schemeClr val="tx1"/>
              </a:solidFill>
            </a:endParaRPr>
          </a:p>
        </p:txBody>
      </p:sp>
      <p:sp>
        <p:nvSpPr>
          <p:cNvPr id="35" name="Oval 34">
            <a:extLst>
              <a:ext uri="{FF2B5EF4-FFF2-40B4-BE49-F238E27FC236}">
                <a16:creationId xmlns:a16="http://schemas.microsoft.com/office/drawing/2014/main" id="{25DD3D24-1829-41CB-94AB-34FBE8F6B18F}"/>
              </a:ext>
            </a:extLst>
          </p:cNvPr>
          <p:cNvSpPr/>
          <p:nvPr/>
        </p:nvSpPr>
        <p:spPr>
          <a:xfrm>
            <a:off x="814840" y="422779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6" name="Oval 21">
            <a:extLst>
              <a:ext uri="{FF2B5EF4-FFF2-40B4-BE49-F238E27FC236}">
                <a16:creationId xmlns:a16="http://schemas.microsoft.com/office/drawing/2014/main" id="{70E7187D-7C1F-46DA-B3B3-93E5F639D803}"/>
              </a:ext>
            </a:extLst>
          </p:cNvPr>
          <p:cNvSpPr>
            <a:spLocks noChangeAspect="1"/>
          </p:cNvSpPr>
          <p:nvPr/>
        </p:nvSpPr>
        <p:spPr>
          <a:xfrm>
            <a:off x="1063725" y="4115958"/>
            <a:ext cx="786505"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dirty="0">
                <a:solidFill>
                  <a:schemeClr val="tx1"/>
                </a:solidFill>
              </a:rPr>
              <a:t>Azure</a:t>
            </a:r>
            <a:endParaRPr lang="ko-KR" altLang="en-US" dirty="0">
              <a:solidFill>
                <a:schemeClr val="tx1"/>
              </a:solidFill>
            </a:endParaRPr>
          </a:p>
        </p:txBody>
      </p:sp>
      <p:sp>
        <p:nvSpPr>
          <p:cNvPr id="37" name="Oval 36">
            <a:extLst>
              <a:ext uri="{FF2B5EF4-FFF2-40B4-BE49-F238E27FC236}">
                <a16:creationId xmlns:a16="http://schemas.microsoft.com/office/drawing/2014/main" id="{6EA5B1C3-35AD-41D9-A3B1-1BD3E5DCA878}"/>
              </a:ext>
            </a:extLst>
          </p:cNvPr>
          <p:cNvSpPr/>
          <p:nvPr/>
        </p:nvSpPr>
        <p:spPr>
          <a:xfrm>
            <a:off x="813023" y="458783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8" name="Oval 21">
            <a:extLst>
              <a:ext uri="{FF2B5EF4-FFF2-40B4-BE49-F238E27FC236}">
                <a16:creationId xmlns:a16="http://schemas.microsoft.com/office/drawing/2014/main" id="{DBB42D11-1D0A-459E-B74E-186D39EBB8AC}"/>
              </a:ext>
            </a:extLst>
          </p:cNvPr>
          <p:cNvSpPr>
            <a:spLocks noChangeAspect="1"/>
          </p:cNvSpPr>
          <p:nvPr/>
        </p:nvSpPr>
        <p:spPr>
          <a:xfrm>
            <a:off x="1061908" y="4475998"/>
            <a:ext cx="1564059"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Liquid Web</a:t>
            </a:r>
            <a:endParaRPr lang="ko-KR" altLang="en-US" dirty="0">
              <a:solidFill>
                <a:schemeClr val="tx1"/>
              </a:solidFill>
            </a:endParaRPr>
          </a:p>
        </p:txBody>
      </p:sp>
      <p:sp>
        <p:nvSpPr>
          <p:cNvPr id="39" name="Oval 38">
            <a:extLst>
              <a:ext uri="{FF2B5EF4-FFF2-40B4-BE49-F238E27FC236}">
                <a16:creationId xmlns:a16="http://schemas.microsoft.com/office/drawing/2014/main" id="{1D9514E1-5D07-422D-BAE4-A1D6335B009D}"/>
              </a:ext>
            </a:extLst>
          </p:cNvPr>
          <p:cNvSpPr/>
          <p:nvPr/>
        </p:nvSpPr>
        <p:spPr>
          <a:xfrm>
            <a:off x="794723" y="314767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0" name="Oval 21">
            <a:extLst>
              <a:ext uri="{FF2B5EF4-FFF2-40B4-BE49-F238E27FC236}">
                <a16:creationId xmlns:a16="http://schemas.microsoft.com/office/drawing/2014/main" id="{8170605A-8942-4193-BDF6-5E817A573810}"/>
              </a:ext>
            </a:extLst>
          </p:cNvPr>
          <p:cNvSpPr>
            <a:spLocks noChangeAspect="1"/>
          </p:cNvSpPr>
          <p:nvPr/>
        </p:nvSpPr>
        <p:spPr>
          <a:xfrm>
            <a:off x="1043608" y="3035838"/>
            <a:ext cx="604867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dirty="0">
                <a:solidFill>
                  <a:schemeClr val="tx1"/>
                </a:solidFill>
              </a:rPr>
              <a:t>…… Others</a:t>
            </a:r>
            <a:endParaRPr lang="ko-KR" altLang="en-US" dirty="0">
              <a:solidFill>
                <a:schemeClr val="tx1"/>
              </a:solidFill>
            </a:endParaRPr>
          </a:p>
        </p:txBody>
      </p:sp>
      <p:sp>
        <p:nvSpPr>
          <p:cNvPr id="43" name="Oval 42">
            <a:extLst>
              <a:ext uri="{FF2B5EF4-FFF2-40B4-BE49-F238E27FC236}">
                <a16:creationId xmlns:a16="http://schemas.microsoft.com/office/drawing/2014/main" id="{9B924F35-6CE9-43F0-BAD5-D5B573D115AD}"/>
              </a:ext>
            </a:extLst>
          </p:cNvPr>
          <p:cNvSpPr/>
          <p:nvPr/>
        </p:nvSpPr>
        <p:spPr>
          <a:xfrm>
            <a:off x="813023" y="494787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4" name="Oval 21">
            <a:extLst>
              <a:ext uri="{FF2B5EF4-FFF2-40B4-BE49-F238E27FC236}">
                <a16:creationId xmlns:a16="http://schemas.microsoft.com/office/drawing/2014/main" id="{40311668-21B2-4773-AA6D-AA86D7E1F441}"/>
              </a:ext>
            </a:extLst>
          </p:cNvPr>
          <p:cNvSpPr>
            <a:spLocks noChangeAspect="1"/>
          </p:cNvSpPr>
          <p:nvPr/>
        </p:nvSpPr>
        <p:spPr>
          <a:xfrm>
            <a:off x="1031617" y="4695036"/>
            <a:ext cx="2738121" cy="50104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dirty="0">
                <a:solidFill>
                  <a:schemeClr val="tx1"/>
                </a:solidFill>
              </a:rPr>
              <a:t>……Many Others</a:t>
            </a:r>
            <a:endParaRPr lang="ko-KR" altLang="en-US" dirty="0">
              <a:solidFill>
                <a:schemeClr val="tx1"/>
              </a:solidFill>
            </a:endParaRPr>
          </a:p>
        </p:txBody>
      </p:sp>
      <p:pic>
        <p:nvPicPr>
          <p:cNvPr id="2056" name="Picture 8" descr="Image result for amazon web services">
            <a:extLst>
              <a:ext uri="{FF2B5EF4-FFF2-40B4-BE49-F238E27FC236}">
                <a16:creationId xmlns:a16="http://schemas.microsoft.com/office/drawing/2014/main" id="{4A93BBC1-72C8-4F0E-B500-F7748711A5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0029" y="4236429"/>
            <a:ext cx="1218553" cy="72910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ZURE">
            <a:extLst>
              <a:ext uri="{FF2B5EF4-FFF2-40B4-BE49-F238E27FC236}">
                <a16:creationId xmlns:a16="http://schemas.microsoft.com/office/drawing/2014/main" id="{852C5655-8F46-4859-A324-33D8A9DE37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6485" y="2952302"/>
            <a:ext cx="2242975" cy="12643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liquid web">
            <a:extLst>
              <a:ext uri="{FF2B5EF4-FFF2-40B4-BE49-F238E27FC236}">
                <a16:creationId xmlns:a16="http://schemas.microsoft.com/office/drawing/2014/main" id="{2F976208-3193-4440-BEEF-7BC1B206F2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1052" y="2593445"/>
            <a:ext cx="1270492" cy="89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852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Why </a:t>
            </a:r>
            <a:r>
              <a:rPr lang="en-US" sz="3200" dirty="0">
                <a:solidFill>
                  <a:schemeClr val="tx1"/>
                </a:solidFill>
              </a:rPr>
              <a:t>CI Resources?</a:t>
            </a:r>
            <a:endParaRPr lang="ko-KR" altLang="en-US" sz="3200" dirty="0">
              <a:solidFill>
                <a:schemeClr val="tx1"/>
              </a:solidFill>
            </a:endParaRPr>
          </a:p>
        </p:txBody>
      </p:sp>
      <p:sp>
        <p:nvSpPr>
          <p:cNvPr id="12" name="Oval 21"/>
          <p:cNvSpPr>
            <a:spLocks noChangeAspect="1"/>
          </p:cNvSpPr>
          <p:nvPr/>
        </p:nvSpPr>
        <p:spPr>
          <a:xfrm>
            <a:off x="622755" y="1002816"/>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Computations takes too long to run (Days, months, maybe more)</a:t>
            </a: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1" name="Oval 21">
            <a:extLst>
              <a:ext uri="{FF2B5EF4-FFF2-40B4-BE49-F238E27FC236}">
                <a16:creationId xmlns:a16="http://schemas.microsoft.com/office/drawing/2014/main" id="{B83DD0C0-629F-47B6-A3F2-DC9AC48C8019}"/>
              </a:ext>
            </a:extLst>
          </p:cNvPr>
          <p:cNvSpPr>
            <a:spLocks noChangeAspect="1"/>
          </p:cNvSpPr>
          <p:nvPr/>
        </p:nvSpPr>
        <p:spPr>
          <a:xfrm>
            <a:off x="1517782" y="1379654"/>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Needs more CPU's </a:t>
            </a: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683568" y="1811702"/>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x-none" dirty="0">
                <a:solidFill>
                  <a:schemeClr val="tx1"/>
                </a:solidFill>
              </a:rPr>
              <a:t>Computation runs out of memory</a:t>
            </a:r>
          </a:p>
        </p:txBody>
      </p:sp>
      <p:sp>
        <p:nvSpPr>
          <p:cNvPr id="28" name="Oval 27">
            <a:extLst>
              <a:ext uri="{FF2B5EF4-FFF2-40B4-BE49-F238E27FC236}">
                <a16:creationId xmlns:a16="http://schemas.microsoft.com/office/drawing/2014/main" id="{A0AC58D7-61D9-4EB3-BF54-BFA75909EAB4}"/>
              </a:ext>
            </a:extLst>
          </p:cNvPr>
          <p:cNvSpPr/>
          <p:nvPr/>
        </p:nvSpPr>
        <p:spPr>
          <a:xfrm>
            <a:off x="376243" y="191338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3" name="Oval 21">
            <a:extLst>
              <a:ext uri="{FF2B5EF4-FFF2-40B4-BE49-F238E27FC236}">
                <a16:creationId xmlns:a16="http://schemas.microsoft.com/office/drawing/2014/main" id="{39D2E29D-D57E-426C-B0DD-D88B0268E394}"/>
              </a:ext>
            </a:extLst>
          </p:cNvPr>
          <p:cNvSpPr>
            <a:spLocks noChangeAspect="1"/>
          </p:cNvSpPr>
          <p:nvPr/>
        </p:nvSpPr>
        <p:spPr>
          <a:xfrm>
            <a:off x="681620" y="2675798"/>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x-none" dirty="0">
                <a:solidFill>
                  <a:schemeClr val="tx1"/>
                </a:solidFill>
              </a:rPr>
              <a:t>Need licensed software</a:t>
            </a:r>
          </a:p>
        </p:txBody>
      </p:sp>
      <p:sp>
        <p:nvSpPr>
          <p:cNvPr id="34" name="Oval 33">
            <a:extLst>
              <a:ext uri="{FF2B5EF4-FFF2-40B4-BE49-F238E27FC236}">
                <a16:creationId xmlns:a16="http://schemas.microsoft.com/office/drawing/2014/main" id="{5101316C-AEF0-4BBE-A4C0-AED41E4B075B}"/>
              </a:ext>
            </a:extLst>
          </p:cNvPr>
          <p:cNvSpPr/>
          <p:nvPr/>
        </p:nvSpPr>
        <p:spPr>
          <a:xfrm>
            <a:off x="374295" y="277747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7" name="Oval 21">
            <a:extLst>
              <a:ext uri="{FF2B5EF4-FFF2-40B4-BE49-F238E27FC236}">
                <a16:creationId xmlns:a16="http://schemas.microsoft.com/office/drawing/2014/main" id="{2D622C07-670C-42C2-969B-795936EF00B4}"/>
              </a:ext>
            </a:extLst>
          </p:cNvPr>
          <p:cNvSpPr>
            <a:spLocks noChangeAspect="1"/>
          </p:cNvSpPr>
          <p:nvPr/>
        </p:nvSpPr>
        <p:spPr>
          <a:xfrm>
            <a:off x="681620" y="3539894"/>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x-none" dirty="0">
                <a:solidFill>
                  <a:schemeClr val="tx1"/>
                </a:solidFill>
              </a:rPr>
              <a:t>Need advanced interface (visualization/database)</a:t>
            </a:r>
          </a:p>
        </p:txBody>
      </p:sp>
      <p:sp>
        <p:nvSpPr>
          <p:cNvPr id="38" name="Oval 37">
            <a:extLst>
              <a:ext uri="{FF2B5EF4-FFF2-40B4-BE49-F238E27FC236}">
                <a16:creationId xmlns:a16="http://schemas.microsoft.com/office/drawing/2014/main" id="{AEF0F973-DE18-4A9B-A60E-01251655840F}"/>
              </a:ext>
            </a:extLst>
          </p:cNvPr>
          <p:cNvSpPr/>
          <p:nvPr/>
        </p:nvSpPr>
        <p:spPr>
          <a:xfrm>
            <a:off x="374295" y="364157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1" name="Oval 21">
            <a:extLst>
              <a:ext uri="{FF2B5EF4-FFF2-40B4-BE49-F238E27FC236}">
                <a16:creationId xmlns:a16="http://schemas.microsoft.com/office/drawing/2014/main" id="{4231D770-2D52-44F1-8041-98BBC48C8BF1}"/>
              </a:ext>
            </a:extLst>
          </p:cNvPr>
          <p:cNvSpPr>
            <a:spLocks noChangeAspect="1"/>
          </p:cNvSpPr>
          <p:nvPr/>
        </p:nvSpPr>
        <p:spPr>
          <a:xfrm>
            <a:off x="681620" y="4403990"/>
            <a:ext cx="828286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x-none" dirty="0">
                <a:solidFill>
                  <a:schemeClr val="tx1"/>
                </a:solidFill>
              </a:rPr>
              <a:t>Need more storage</a:t>
            </a:r>
          </a:p>
        </p:txBody>
      </p:sp>
      <p:sp>
        <p:nvSpPr>
          <p:cNvPr id="42" name="Oval 41">
            <a:extLst>
              <a:ext uri="{FF2B5EF4-FFF2-40B4-BE49-F238E27FC236}">
                <a16:creationId xmlns:a16="http://schemas.microsoft.com/office/drawing/2014/main" id="{E5A29415-F0A5-4F05-899B-C6C36B7A285D}"/>
              </a:ext>
            </a:extLst>
          </p:cNvPr>
          <p:cNvSpPr/>
          <p:nvPr/>
        </p:nvSpPr>
        <p:spPr>
          <a:xfrm>
            <a:off x="374295" y="450567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4" name="Oval 23">
            <a:extLst>
              <a:ext uri="{FF2B5EF4-FFF2-40B4-BE49-F238E27FC236}">
                <a16:creationId xmlns:a16="http://schemas.microsoft.com/office/drawing/2014/main" id="{21A649CB-CA4E-4381-BCBF-7FF9018ADEF7}"/>
              </a:ext>
            </a:extLst>
          </p:cNvPr>
          <p:cNvSpPr/>
          <p:nvPr/>
        </p:nvSpPr>
        <p:spPr>
          <a:xfrm>
            <a:off x="1205664" y="1492785"/>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E0BF4004-D01B-4A3E-A990-F32C0E8F92D0}"/>
              </a:ext>
            </a:extLst>
          </p:cNvPr>
          <p:cNvSpPr>
            <a:spLocks noChangeAspect="1"/>
          </p:cNvSpPr>
          <p:nvPr/>
        </p:nvSpPr>
        <p:spPr>
          <a:xfrm>
            <a:off x="1517782" y="2171742"/>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Needs more RAM's </a:t>
            </a:r>
          </a:p>
        </p:txBody>
      </p:sp>
      <p:sp>
        <p:nvSpPr>
          <p:cNvPr id="26" name="Oval 25">
            <a:extLst>
              <a:ext uri="{FF2B5EF4-FFF2-40B4-BE49-F238E27FC236}">
                <a16:creationId xmlns:a16="http://schemas.microsoft.com/office/drawing/2014/main" id="{19F0721B-2932-44D4-A122-05C611747026}"/>
              </a:ext>
            </a:extLst>
          </p:cNvPr>
          <p:cNvSpPr/>
          <p:nvPr/>
        </p:nvSpPr>
        <p:spPr>
          <a:xfrm>
            <a:off x="1205664" y="2284873"/>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3" name="Picture 2">
            <a:extLst>
              <a:ext uri="{FF2B5EF4-FFF2-40B4-BE49-F238E27FC236}">
                <a16:creationId xmlns:a16="http://schemas.microsoft.com/office/drawing/2014/main" id="{4F615480-F1C1-5D49-B043-D07405C67543}"/>
              </a:ext>
            </a:extLst>
          </p:cNvPr>
          <p:cNvPicPr>
            <a:picLocks noChangeAspect="1"/>
          </p:cNvPicPr>
          <p:nvPr/>
        </p:nvPicPr>
        <p:blipFill>
          <a:blip r:embed="rId3"/>
          <a:stretch>
            <a:fillRect/>
          </a:stretch>
        </p:blipFill>
        <p:spPr>
          <a:xfrm>
            <a:off x="4602856" y="1365408"/>
            <a:ext cx="547975" cy="547975"/>
          </a:xfrm>
          <a:prstGeom prst="rect">
            <a:avLst/>
          </a:prstGeom>
        </p:spPr>
      </p:pic>
      <p:pic>
        <p:nvPicPr>
          <p:cNvPr id="4" name="Picture 3">
            <a:extLst>
              <a:ext uri="{FF2B5EF4-FFF2-40B4-BE49-F238E27FC236}">
                <a16:creationId xmlns:a16="http://schemas.microsoft.com/office/drawing/2014/main" id="{BD511D03-19BD-6848-95ED-1B49C7562CB0}"/>
              </a:ext>
            </a:extLst>
          </p:cNvPr>
          <p:cNvPicPr>
            <a:picLocks noChangeAspect="1"/>
          </p:cNvPicPr>
          <p:nvPr/>
        </p:nvPicPr>
        <p:blipFill>
          <a:blip r:embed="rId4"/>
          <a:stretch>
            <a:fillRect/>
          </a:stretch>
        </p:blipFill>
        <p:spPr>
          <a:xfrm>
            <a:off x="4166907" y="2027725"/>
            <a:ext cx="1419871" cy="688041"/>
          </a:xfrm>
          <a:prstGeom prst="rect">
            <a:avLst/>
          </a:prstGeom>
        </p:spPr>
      </p:pic>
      <p:pic>
        <p:nvPicPr>
          <p:cNvPr id="6" name="Picture 5">
            <a:extLst>
              <a:ext uri="{FF2B5EF4-FFF2-40B4-BE49-F238E27FC236}">
                <a16:creationId xmlns:a16="http://schemas.microsoft.com/office/drawing/2014/main" id="{562C8063-50F4-DC48-B1D3-E8D3F55DCE22}"/>
              </a:ext>
            </a:extLst>
          </p:cNvPr>
          <p:cNvPicPr>
            <a:picLocks noChangeAspect="1"/>
          </p:cNvPicPr>
          <p:nvPr/>
        </p:nvPicPr>
        <p:blipFill>
          <a:blip r:embed="rId5"/>
          <a:stretch>
            <a:fillRect/>
          </a:stretch>
        </p:blipFill>
        <p:spPr>
          <a:xfrm>
            <a:off x="5940165" y="3271327"/>
            <a:ext cx="772623" cy="772623"/>
          </a:xfrm>
          <a:prstGeom prst="rect">
            <a:avLst/>
          </a:prstGeom>
        </p:spPr>
      </p:pic>
      <p:pic>
        <p:nvPicPr>
          <p:cNvPr id="7" name="Picture 6">
            <a:extLst>
              <a:ext uri="{FF2B5EF4-FFF2-40B4-BE49-F238E27FC236}">
                <a16:creationId xmlns:a16="http://schemas.microsoft.com/office/drawing/2014/main" id="{0C4B66D8-651B-BB40-8AC1-CC7A30A2E602}"/>
              </a:ext>
            </a:extLst>
          </p:cNvPr>
          <p:cNvPicPr>
            <a:picLocks noChangeAspect="1"/>
          </p:cNvPicPr>
          <p:nvPr/>
        </p:nvPicPr>
        <p:blipFill>
          <a:blip r:embed="rId6"/>
          <a:stretch>
            <a:fillRect/>
          </a:stretch>
        </p:blipFill>
        <p:spPr>
          <a:xfrm>
            <a:off x="3491880" y="4155926"/>
            <a:ext cx="772624" cy="772624"/>
          </a:xfrm>
          <a:prstGeom prst="rect">
            <a:avLst/>
          </a:prstGeom>
        </p:spPr>
      </p:pic>
      <p:pic>
        <p:nvPicPr>
          <p:cNvPr id="8" name="Picture 7">
            <a:extLst>
              <a:ext uri="{FF2B5EF4-FFF2-40B4-BE49-F238E27FC236}">
                <a16:creationId xmlns:a16="http://schemas.microsoft.com/office/drawing/2014/main" id="{33D6BC89-218E-8F44-B335-938BB3AC423F}"/>
              </a:ext>
            </a:extLst>
          </p:cNvPr>
          <p:cNvPicPr>
            <a:picLocks noChangeAspect="1"/>
          </p:cNvPicPr>
          <p:nvPr/>
        </p:nvPicPr>
        <p:blipFill>
          <a:blip r:embed="rId7"/>
          <a:stretch>
            <a:fillRect/>
          </a:stretch>
        </p:blipFill>
        <p:spPr>
          <a:xfrm>
            <a:off x="3922292" y="2701886"/>
            <a:ext cx="1277695" cy="883560"/>
          </a:xfrm>
          <a:prstGeom prst="rect">
            <a:avLst/>
          </a:prstGeom>
        </p:spPr>
      </p:pic>
    </p:spTree>
    <p:extLst>
      <p:ext uri="{BB962C8B-B14F-4D97-AF65-F5344CB8AC3E}">
        <p14:creationId xmlns:p14="http://schemas.microsoft.com/office/powerpoint/2010/main" val="776704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Who are </a:t>
            </a:r>
            <a:r>
              <a:rPr lang="en-US" sz="3200" dirty="0"/>
              <a:t>CI users?</a:t>
            </a:r>
            <a:endParaRPr lang="ko-KR" altLang="en-US" sz="3200" dirty="0">
              <a:solidFill>
                <a:schemeClr val="tx1"/>
              </a:solidFill>
            </a:endParaRPr>
          </a:p>
        </p:txBody>
      </p:sp>
      <p:sp>
        <p:nvSpPr>
          <p:cNvPr id="12" name="Oval 21"/>
          <p:cNvSpPr>
            <a:spLocks noChangeAspect="1"/>
          </p:cNvSpPr>
          <p:nvPr/>
        </p:nvSpPr>
        <p:spPr>
          <a:xfrm>
            <a:off x="683568" y="1275606"/>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Institutional Administrators</a:t>
            </a:r>
          </a:p>
        </p:txBody>
      </p:sp>
      <p:sp>
        <p:nvSpPr>
          <p:cNvPr id="89" name="Oval 88">
            <a:extLst>
              <a:ext uri="{FF2B5EF4-FFF2-40B4-BE49-F238E27FC236}">
                <a16:creationId xmlns:a16="http://schemas.microsoft.com/office/drawing/2014/main" id="{92B7690D-8EA2-4642-A87D-CD90C23E8A0B}"/>
              </a:ext>
            </a:extLst>
          </p:cNvPr>
          <p:cNvSpPr/>
          <p:nvPr/>
        </p:nvSpPr>
        <p:spPr>
          <a:xfrm>
            <a:off x="376243" y="137728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681620" y="2129236"/>
            <a:ext cx="7704856" cy="504056"/>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Faculty (Principal Investigators) Faculty (</a:t>
            </a:r>
            <a:r>
              <a:rPr lang="en-US" dirty="0" err="1">
                <a:solidFill>
                  <a:schemeClr val="tx1"/>
                </a:solidFill>
              </a:rPr>
              <a:t>a.k.a</a:t>
            </a:r>
            <a:r>
              <a:rPr lang="en-US" dirty="0">
                <a:solidFill>
                  <a:schemeClr val="tx1"/>
                </a:solidFill>
              </a:rPr>
              <a:t> PI) (owner of research and maybe of resources, but not active users):</a:t>
            </a:r>
          </a:p>
        </p:txBody>
      </p:sp>
      <p:sp>
        <p:nvSpPr>
          <p:cNvPr id="28" name="Oval 27">
            <a:extLst>
              <a:ext uri="{FF2B5EF4-FFF2-40B4-BE49-F238E27FC236}">
                <a16:creationId xmlns:a16="http://schemas.microsoft.com/office/drawing/2014/main" id="{A0AC58D7-61D9-4EB3-BF54-BFA75909EAB4}"/>
              </a:ext>
            </a:extLst>
          </p:cNvPr>
          <p:cNvSpPr/>
          <p:nvPr/>
        </p:nvSpPr>
        <p:spPr>
          <a:xfrm>
            <a:off x="376243" y="220141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3" name="Oval 21">
            <a:extLst>
              <a:ext uri="{FF2B5EF4-FFF2-40B4-BE49-F238E27FC236}">
                <a16:creationId xmlns:a16="http://schemas.microsoft.com/office/drawing/2014/main" id="{39D2E29D-D57E-426C-B0DD-D88B0268E394}"/>
              </a:ext>
            </a:extLst>
          </p:cNvPr>
          <p:cNvSpPr>
            <a:spLocks noChangeAspect="1"/>
          </p:cNvSpPr>
          <p:nvPr/>
        </p:nvSpPr>
        <p:spPr>
          <a:xfrm>
            <a:off x="677549" y="3107846"/>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Users (Students, Post-Docs, Collaborators, computationally active PIs) </a:t>
            </a:r>
          </a:p>
        </p:txBody>
      </p:sp>
      <p:sp>
        <p:nvSpPr>
          <p:cNvPr id="34" name="Oval 33">
            <a:extLst>
              <a:ext uri="{FF2B5EF4-FFF2-40B4-BE49-F238E27FC236}">
                <a16:creationId xmlns:a16="http://schemas.microsoft.com/office/drawing/2014/main" id="{5101316C-AEF0-4BBE-A4C0-AED41E4B075B}"/>
              </a:ext>
            </a:extLst>
          </p:cNvPr>
          <p:cNvSpPr/>
          <p:nvPr/>
        </p:nvSpPr>
        <p:spPr>
          <a:xfrm>
            <a:off x="374295" y="3181922"/>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183073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Institution Administration </a:t>
            </a:r>
            <a:r>
              <a:rPr lang="en-US" sz="3200" dirty="0">
                <a:solidFill>
                  <a:schemeClr val="tx1"/>
                </a:solidFill>
              </a:rPr>
              <a:t>Roles</a:t>
            </a:r>
            <a:endParaRPr lang="ko-KR" altLang="en-US" sz="3200" dirty="0">
              <a:solidFill>
                <a:schemeClr val="tx1"/>
              </a:solidFill>
            </a:endParaRPr>
          </a:p>
        </p:txBody>
      </p:sp>
      <p:sp>
        <p:nvSpPr>
          <p:cNvPr id="12" name="Oval 21"/>
          <p:cNvSpPr>
            <a:spLocks noChangeAspect="1"/>
          </p:cNvSpPr>
          <p:nvPr/>
        </p:nvSpPr>
        <p:spPr>
          <a:xfrm>
            <a:off x="683568" y="987574"/>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Funder and Supporter</a:t>
            </a: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683568" y="1908177"/>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Does not use the HPC</a:t>
            </a:r>
          </a:p>
          <a:p>
            <a:endParaRPr lang="en-US" dirty="0">
              <a:solidFill>
                <a:schemeClr val="tx1"/>
              </a:solidFill>
            </a:endParaRPr>
          </a:p>
        </p:txBody>
      </p:sp>
      <p:sp>
        <p:nvSpPr>
          <p:cNvPr id="28" name="Oval 27">
            <a:extLst>
              <a:ext uri="{FF2B5EF4-FFF2-40B4-BE49-F238E27FC236}">
                <a16:creationId xmlns:a16="http://schemas.microsoft.com/office/drawing/2014/main" id="{A0AC58D7-61D9-4EB3-BF54-BFA75909EAB4}"/>
              </a:ext>
            </a:extLst>
          </p:cNvPr>
          <p:cNvSpPr/>
          <p:nvPr/>
        </p:nvSpPr>
        <p:spPr>
          <a:xfrm>
            <a:off x="376243" y="191338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5" name="Oval 21">
            <a:extLst>
              <a:ext uri="{FF2B5EF4-FFF2-40B4-BE49-F238E27FC236}">
                <a16:creationId xmlns:a16="http://schemas.microsoft.com/office/drawing/2014/main" id="{C044C122-229B-479D-8807-EEC6897D9091}"/>
              </a:ext>
            </a:extLst>
          </p:cNvPr>
          <p:cNvSpPr>
            <a:spLocks noChangeAspect="1"/>
          </p:cNvSpPr>
          <p:nvPr/>
        </p:nvSpPr>
        <p:spPr>
          <a:xfrm>
            <a:off x="683568" y="2828780"/>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Doesn't know how to use the HPC</a:t>
            </a:r>
          </a:p>
        </p:txBody>
      </p:sp>
      <p:sp>
        <p:nvSpPr>
          <p:cNvPr id="16" name="Oval 15">
            <a:extLst>
              <a:ext uri="{FF2B5EF4-FFF2-40B4-BE49-F238E27FC236}">
                <a16:creationId xmlns:a16="http://schemas.microsoft.com/office/drawing/2014/main" id="{7A0A37A4-8973-4115-B13D-424A17E0B10F}"/>
              </a:ext>
            </a:extLst>
          </p:cNvPr>
          <p:cNvSpPr/>
          <p:nvPr/>
        </p:nvSpPr>
        <p:spPr>
          <a:xfrm>
            <a:off x="376243" y="293046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707276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Institution Administration </a:t>
            </a:r>
            <a:r>
              <a:rPr lang="en-US" sz="3200" dirty="0">
                <a:solidFill>
                  <a:schemeClr val="tx1"/>
                </a:solidFill>
              </a:rPr>
              <a:t>Expectation</a:t>
            </a:r>
            <a:endParaRPr lang="ko-KR" altLang="en-US" sz="3200" dirty="0">
              <a:solidFill>
                <a:schemeClr val="tx1"/>
              </a:solidFill>
            </a:endParaRPr>
          </a:p>
        </p:txBody>
      </p:sp>
      <p:sp>
        <p:nvSpPr>
          <p:cNvPr id="12" name="Oval 21"/>
          <p:cNvSpPr>
            <a:spLocks noChangeAspect="1"/>
          </p:cNvSpPr>
          <p:nvPr/>
        </p:nvSpPr>
        <p:spPr>
          <a:xfrm>
            <a:off x="683568" y="987574"/>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Enables more science (i.e., more journal papers)</a:t>
            </a: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683568" y="1811702"/>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Brings in funding (i.e., more grants) to the institution</a:t>
            </a:r>
          </a:p>
        </p:txBody>
      </p:sp>
      <p:sp>
        <p:nvSpPr>
          <p:cNvPr id="28" name="Oval 27">
            <a:extLst>
              <a:ext uri="{FF2B5EF4-FFF2-40B4-BE49-F238E27FC236}">
                <a16:creationId xmlns:a16="http://schemas.microsoft.com/office/drawing/2014/main" id="{A0AC58D7-61D9-4EB3-BF54-BFA75909EAB4}"/>
              </a:ext>
            </a:extLst>
          </p:cNvPr>
          <p:cNvSpPr/>
          <p:nvPr/>
        </p:nvSpPr>
        <p:spPr>
          <a:xfrm>
            <a:off x="376243" y="193700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5" name="Oval 21">
            <a:extLst>
              <a:ext uri="{FF2B5EF4-FFF2-40B4-BE49-F238E27FC236}">
                <a16:creationId xmlns:a16="http://schemas.microsoft.com/office/drawing/2014/main" id="{C044C122-229B-479D-8807-EEC6897D9091}"/>
              </a:ext>
            </a:extLst>
          </p:cNvPr>
          <p:cNvSpPr>
            <a:spLocks noChangeAspect="1"/>
          </p:cNvSpPr>
          <p:nvPr/>
        </p:nvSpPr>
        <p:spPr>
          <a:xfrm>
            <a:off x="683568" y="2715766"/>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Low cost to Institution (i.e. wants total cost recovery)</a:t>
            </a:r>
          </a:p>
        </p:txBody>
      </p:sp>
      <p:sp>
        <p:nvSpPr>
          <p:cNvPr id="16" name="Oval 15">
            <a:extLst>
              <a:ext uri="{FF2B5EF4-FFF2-40B4-BE49-F238E27FC236}">
                <a16:creationId xmlns:a16="http://schemas.microsoft.com/office/drawing/2014/main" id="{7A0A37A4-8973-4115-B13D-424A17E0B10F}"/>
              </a:ext>
            </a:extLst>
          </p:cNvPr>
          <p:cNvSpPr/>
          <p:nvPr/>
        </p:nvSpPr>
        <p:spPr>
          <a:xfrm>
            <a:off x="376243" y="281744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0" name="Oval 21">
            <a:extLst>
              <a:ext uri="{FF2B5EF4-FFF2-40B4-BE49-F238E27FC236}">
                <a16:creationId xmlns:a16="http://schemas.microsoft.com/office/drawing/2014/main" id="{329B4F6D-08FE-413E-AC36-C772397B4EC3}"/>
              </a:ext>
            </a:extLst>
          </p:cNvPr>
          <p:cNvSpPr>
            <a:spLocks noChangeAspect="1"/>
          </p:cNvSpPr>
          <p:nvPr/>
        </p:nvSpPr>
        <p:spPr>
          <a:xfrm>
            <a:off x="683568" y="3498888"/>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Brings prestige to university (i.e. dog and pony show)</a:t>
            </a:r>
          </a:p>
        </p:txBody>
      </p:sp>
      <p:sp>
        <p:nvSpPr>
          <p:cNvPr id="11" name="Oval 10">
            <a:extLst>
              <a:ext uri="{FF2B5EF4-FFF2-40B4-BE49-F238E27FC236}">
                <a16:creationId xmlns:a16="http://schemas.microsoft.com/office/drawing/2014/main" id="{723491B6-806E-4604-BBA2-70E8C9EBCD65}"/>
              </a:ext>
            </a:extLst>
          </p:cNvPr>
          <p:cNvSpPr/>
          <p:nvPr/>
        </p:nvSpPr>
        <p:spPr>
          <a:xfrm>
            <a:off x="376243" y="360056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300171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Faculty </a:t>
            </a:r>
            <a:r>
              <a:rPr lang="en-US" sz="3200" dirty="0">
                <a:solidFill>
                  <a:schemeClr val="tx1"/>
                </a:solidFill>
              </a:rPr>
              <a:t>Rules</a:t>
            </a:r>
            <a:endParaRPr lang="ko-KR" altLang="en-US" sz="3200" dirty="0">
              <a:solidFill>
                <a:schemeClr val="tx1"/>
              </a:solidFill>
            </a:endParaRPr>
          </a:p>
        </p:txBody>
      </p:sp>
      <p:sp>
        <p:nvSpPr>
          <p:cNvPr id="12" name="Oval 21"/>
          <p:cNvSpPr>
            <a:spLocks noChangeAspect="1"/>
          </p:cNvSpPr>
          <p:nvPr/>
        </p:nvSpPr>
        <p:spPr>
          <a:xfrm>
            <a:off x="683568" y="987574"/>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Researcher, entrepreneur, teacher</a:t>
            </a: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683568" y="1811702"/>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Manager and funder of CI users</a:t>
            </a:r>
          </a:p>
        </p:txBody>
      </p:sp>
      <p:sp>
        <p:nvSpPr>
          <p:cNvPr id="28" name="Oval 27">
            <a:extLst>
              <a:ext uri="{FF2B5EF4-FFF2-40B4-BE49-F238E27FC236}">
                <a16:creationId xmlns:a16="http://schemas.microsoft.com/office/drawing/2014/main" id="{A0AC58D7-61D9-4EB3-BF54-BFA75909EAB4}"/>
              </a:ext>
            </a:extLst>
          </p:cNvPr>
          <p:cNvSpPr/>
          <p:nvPr/>
        </p:nvSpPr>
        <p:spPr>
          <a:xfrm>
            <a:off x="376243" y="191338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E0BF4004-D01B-4A3E-A990-F32C0E8F92D0}"/>
              </a:ext>
            </a:extLst>
          </p:cNvPr>
          <p:cNvSpPr>
            <a:spLocks noChangeAspect="1"/>
          </p:cNvSpPr>
          <p:nvPr/>
        </p:nvSpPr>
        <p:spPr>
          <a:xfrm>
            <a:off x="1428051" y="2315758"/>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Often knowledgeable about CI</a:t>
            </a:r>
          </a:p>
        </p:txBody>
      </p:sp>
      <p:sp>
        <p:nvSpPr>
          <p:cNvPr id="26" name="Oval 25">
            <a:extLst>
              <a:ext uri="{FF2B5EF4-FFF2-40B4-BE49-F238E27FC236}">
                <a16:creationId xmlns:a16="http://schemas.microsoft.com/office/drawing/2014/main" id="{19F0721B-2932-44D4-A122-05C611747026}"/>
              </a:ext>
            </a:extLst>
          </p:cNvPr>
          <p:cNvSpPr/>
          <p:nvPr/>
        </p:nvSpPr>
        <p:spPr>
          <a:xfrm>
            <a:off x="1205664" y="2405118"/>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18">
            <a:extLst>
              <a:ext uri="{FF2B5EF4-FFF2-40B4-BE49-F238E27FC236}">
                <a16:creationId xmlns:a16="http://schemas.microsoft.com/office/drawing/2014/main" id="{E723E18C-E487-4DEB-8B2E-0C62CF80E41B}"/>
              </a:ext>
            </a:extLst>
          </p:cNvPr>
          <p:cNvSpPr/>
          <p:nvPr/>
        </p:nvSpPr>
        <p:spPr>
          <a:xfrm>
            <a:off x="1205663" y="2957718"/>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2" name="Oval 21">
            <a:extLst>
              <a:ext uri="{FF2B5EF4-FFF2-40B4-BE49-F238E27FC236}">
                <a16:creationId xmlns:a16="http://schemas.microsoft.com/office/drawing/2014/main" id="{6F273039-821D-4504-BF62-60BC7CC4BDD7}"/>
              </a:ext>
            </a:extLst>
          </p:cNvPr>
          <p:cNvSpPr>
            <a:spLocks noChangeAspect="1"/>
          </p:cNvSpPr>
          <p:nvPr/>
        </p:nvSpPr>
        <p:spPr>
          <a:xfrm>
            <a:off x="1413866" y="3036192"/>
            <a:ext cx="7374698" cy="54367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Often does not use CI directly (that pleasure is reserved for students &amp; postdocs!)</a:t>
            </a:r>
          </a:p>
          <a:p>
            <a:endParaRPr lang="en-US" dirty="0">
              <a:solidFill>
                <a:schemeClr val="tx1"/>
              </a:solidFill>
            </a:endParaRPr>
          </a:p>
        </p:txBody>
      </p:sp>
      <p:sp>
        <p:nvSpPr>
          <p:cNvPr id="23" name="Oval 22">
            <a:extLst>
              <a:ext uri="{FF2B5EF4-FFF2-40B4-BE49-F238E27FC236}">
                <a16:creationId xmlns:a16="http://schemas.microsoft.com/office/drawing/2014/main" id="{70C8468D-D6EE-47FC-9BF3-75407C8082C4}"/>
              </a:ext>
            </a:extLst>
          </p:cNvPr>
          <p:cNvSpPr/>
          <p:nvPr/>
        </p:nvSpPr>
        <p:spPr>
          <a:xfrm>
            <a:off x="1213642" y="3749806"/>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9" name="Oval 21">
            <a:extLst>
              <a:ext uri="{FF2B5EF4-FFF2-40B4-BE49-F238E27FC236}">
                <a16:creationId xmlns:a16="http://schemas.microsoft.com/office/drawing/2014/main" id="{24F5BD43-070B-49C8-ADAC-5CB00C383C0D}"/>
              </a:ext>
            </a:extLst>
          </p:cNvPr>
          <p:cNvSpPr>
            <a:spLocks noChangeAspect="1"/>
          </p:cNvSpPr>
          <p:nvPr/>
        </p:nvSpPr>
        <p:spPr>
          <a:xfrm>
            <a:off x="1421845" y="3828280"/>
            <a:ext cx="7374698" cy="54367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May own or pay for resources and services (but shared resources may be free at some institutions)</a:t>
            </a:r>
          </a:p>
          <a:p>
            <a:endParaRPr lang="en-US" dirty="0">
              <a:solidFill>
                <a:schemeClr val="tx1"/>
              </a:solidFill>
            </a:endParaRPr>
          </a:p>
        </p:txBody>
      </p:sp>
    </p:spTree>
    <p:extLst>
      <p:ext uri="{BB962C8B-B14F-4D97-AF65-F5344CB8AC3E}">
        <p14:creationId xmlns:p14="http://schemas.microsoft.com/office/powerpoint/2010/main" val="2106334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Faculty </a:t>
            </a:r>
            <a:r>
              <a:rPr lang="en-US" sz="3200" dirty="0">
                <a:solidFill>
                  <a:schemeClr val="tx1"/>
                </a:solidFill>
              </a:rPr>
              <a:t>Expectations</a:t>
            </a:r>
            <a:endParaRPr lang="ko-KR" altLang="en-US" sz="3200" dirty="0">
              <a:solidFill>
                <a:schemeClr val="tx1"/>
              </a:solidFill>
            </a:endParaRPr>
          </a:p>
        </p:txBody>
      </p:sp>
      <p:sp>
        <p:nvSpPr>
          <p:cNvPr id="12" name="Oval 21"/>
          <p:cNvSpPr>
            <a:spLocks noChangeAspect="1"/>
          </p:cNvSpPr>
          <p:nvPr/>
        </p:nvSpPr>
        <p:spPr>
          <a:xfrm>
            <a:off x="683568" y="987574"/>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CI resources are reliably up and running on 7x24 basis</a:t>
            </a: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683568" y="1667686"/>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Students and collaborators have fair (?) access to CI resources needed to meet deadlines and get the work done (on time).</a:t>
            </a:r>
          </a:p>
        </p:txBody>
      </p:sp>
      <p:sp>
        <p:nvSpPr>
          <p:cNvPr id="28" name="Oval 27">
            <a:extLst>
              <a:ext uri="{FF2B5EF4-FFF2-40B4-BE49-F238E27FC236}">
                <a16:creationId xmlns:a16="http://schemas.microsoft.com/office/drawing/2014/main" id="{A0AC58D7-61D9-4EB3-BF54-BFA75909EAB4}"/>
              </a:ext>
            </a:extLst>
          </p:cNvPr>
          <p:cNvSpPr/>
          <p:nvPr/>
        </p:nvSpPr>
        <p:spPr>
          <a:xfrm>
            <a:off x="376243" y="1672892"/>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5" name="Oval 21">
            <a:extLst>
              <a:ext uri="{FF2B5EF4-FFF2-40B4-BE49-F238E27FC236}">
                <a16:creationId xmlns:a16="http://schemas.microsoft.com/office/drawing/2014/main" id="{C044C122-229B-479D-8807-EEC6897D9091}"/>
              </a:ext>
            </a:extLst>
          </p:cNvPr>
          <p:cNvSpPr>
            <a:spLocks noChangeAspect="1"/>
          </p:cNvSpPr>
          <p:nvPr/>
        </p:nvSpPr>
        <p:spPr>
          <a:xfrm>
            <a:off x="683568" y="2243750"/>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Assistance available as and when needed</a:t>
            </a:r>
          </a:p>
        </p:txBody>
      </p:sp>
      <p:sp>
        <p:nvSpPr>
          <p:cNvPr id="16" name="Oval 15">
            <a:extLst>
              <a:ext uri="{FF2B5EF4-FFF2-40B4-BE49-F238E27FC236}">
                <a16:creationId xmlns:a16="http://schemas.microsoft.com/office/drawing/2014/main" id="{7A0A37A4-8973-4115-B13D-424A17E0B10F}"/>
              </a:ext>
            </a:extLst>
          </p:cNvPr>
          <p:cNvSpPr/>
          <p:nvPr/>
        </p:nvSpPr>
        <p:spPr>
          <a:xfrm>
            <a:off x="376243" y="234543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683568" y="4043950"/>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Regular usage and expense reports (especially for storage)</a:t>
            </a:r>
          </a:p>
        </p:txBody>
      </p:sp>
      <p:sp>
        <p:nvSpPr>
          <p:cNvPr id="18" name="Oval 17">
            <a:extLst>
              <a:ext uri="{FF2B5EF4-FFF2-40B4-BE49-F238E27FC236}">
                <a16:creationId xmlns:a16="http://schemas.microsoft.com/office/drawing/2014/main" id="{D58099C6-BB2C-4A0B-9815-211229B03757}"/>
              </a:ext>
            </a:extLst>
          </p:cNvPr>
          <p:cNvSpPr/>
          <p:nvPr/>
        </p:nvSpPr>
        <p:spPr>
          <a:xfrm>
            <a:off x="376243" y="4118026"/>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FEABB5E9-FFB0-422B-A793-DD9D2CC196F6}"/>
              </a:ext>
            </a:extLst>
          </p:cNvPr>
          <p:cNvSpPr/>
          <p:nvPr/>
        </p:nvSpPr>
        <p:spPr>
          <a:xfrm>
            <a:off x="683568" y="2787774"/>
            <a:ext cx="3711272" cy="369332"/>
          </a:xfrm>
          <a:prstGeom prst="rect">
            <a:avLst/>
          </a:prstGeom>
        </p:spPr>
        <p:txBody>
          <a:bodyPr wrap="none">
            <a:spAutoFit/>
          </a:bodyPr>
          <a:lstStyle/>
          <a:p>
            <a:r>
              <a:rPr lang="en-US" dirty="0"/>
              <a:t>Maximum availability of resources </a:t>
            </a:r>
          </a:p>
        </p:txBody>
      </p:sp>
      <p:sp>
        <p:nvSpPr>
          <p:cNvPr id="20" name="Oval 19">
            <a:extLst>
              <a:ext uri="{FF2B5EF4-FFF2-40B4-BE49-F238E27FC236}">
                <a16:creationId xmlns:a16="http://schemas.microsoft.com/office/drawing/2014/main" id="{B2CB9FB0-6521-4643-BC5E-6631EA69C898}"/>
              </a:ext>
            </a:extLst>
          </p:cNvPr>
          <p:cNvSpPr/>
          <p:nvPr/>
        </p:nvSpPr>
        <p:spPr>
          <a:xfrm>
            <a:off x="376243" y="2882516"/>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 name="Rectangle 3">
            <a:extLst>
              <a:ext uri="{FF2B5EF4-FFF2-40B4-BE49-F238E27FC236}">
                <a16:creationId xmlns:a16="http://schemas.microsoft.com/office/drawing/2014/main" id="{5F353DAE-0072-4B09-BE8C-5F9015C1FB8A}"/>
              </a:ext>
            </a:extLst>
          </p:cNvPr>
          <p:cNvSpPr/>
          <p:nvPr/>
        </p:nvSpPr>
        <p:spPr>
          <a:xfrm>
            <a:off x="683568" y="3362371"/>
            <a:ext cx="5166320" cy="369332"/>
          </a:xfrm>
          <a:prstGeom prst="rect">
            <a:avLst/>
          </a:prstGeom>
        </p:spPr>
        <p:txBody>
          <a:bodyPr wrap="square">
            <a:spAutoFit/>
          </a:bodyPr>
          <a:lstStyle/>
          <a:p>
            <a:r>
              <a:rPr lang="en-US" dirty="0"/>
              <a:t>Minimum communication with CI support staff</a:t>
            </a:r>
          </a:p>
        </p:txBody>
      </p:sp>
      <p:sp>
        <p:nvSpPr>
          <p:cNvPr id="21" name="Oval 20">
            <a:extLst>
              <a:ext uri="{FF2B5EF4-FFF2-40B4-BE49-F238E27FC236}">
                <a16:creationId xmlns:a16="http://schemas.microsoft.com/office/drawing/2014/main" id="{C64B8B34-EB3C-4F09-B90B-DCD72F44C652}"/>
              </a:ext>
            </a:extLst>
          </p:cNvPr>
          <p:cNvSpPr/>
          <p:nvPr/>
        </p:nvSpPr>
        <p:spPr>
          <a:xfrm>
            <a:off x="376243" y="347202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165494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Actual CI User </a:t>
            </a:r>
            <a:r>
              <a:rPr lang="en-US" sz="3200" dirty="0">
                <a:solidFill>
                  <a:schemeClr val="tx1"/>
                </a:solidFill>
              </a:rPr>
              <a:t>Roles</a:t>
            </a:r>
            <a:endParaRPr lang="ko-KR" altLang="en-US" sz="3200" dirty="0">
              <a:solidFill>
                <a:schemeClr val="tx1"/>
              </a:solidFill>
            </a:endParaRPr>
          </a:p>
        </p:txBody>
      </p:sp>
      <p:sp>
        <p:nvSpPr>
          <p:cNvPr id="12" name="Oval 21"/>
          <p:cNvSpPr>
            <a:spLocks noChangeAspect="1"/>
          </p:cNvSpPr>
          <p:nvPr/>
        </p:nvSpPr>
        <p:spPr>
          <a:xfrm>
            <a:off x="683568" y="987574"/>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Some “hands on” faculty</a:t>
            </a: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683568" y="1908177"/>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Usually students, postdocs, or others who are not permanent</a:t>
            </a:r>
          </a:p>
          <a:p>
            <a:endParaRPr lang="en-US" dirty="0">
              <a:solidFill>
                <a:schemeClr val="tx1"/>
              </a:solidFill>
            </a:endParaRPr>
          </a:p>
        </p:txBody>
      </p:sp>
      <p:sp>
        <p:nvSpPr>
          <p:cNvPr id="28" name="Oval 27">
            <a:extLst>
              <a:ext uri="{FF2B5EF4-FFF2-40B4-BE49-F238E27FC236}">
                <a16:creationId xmlns:a16="http://schemas.microsoft.com/office/drawing/2014/main" id="{A0AC58D7-61D9-4EB3-BF54-BFA75909EAB4}"/>
              </a:ext>
            </a:extLst>
          </p:cNvPr>
          <p:cNvSpPr/>
          <p:nvPr/>
        </p:nvSpPr>
        <p:spPr>
          <a:xfrm>
            <a:off x="376243" y="191338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5" name="Oval 21">
            <a:extLst>
              <a:ext uri="{FF2B5EF4-FFF2-40B4-BE49-F238E27FC236}">
                <a16:creationId xmlns:a16="http://schemas.microsoft.com/office/drawing/2014/main" id="{C044C122-229B-479D-8807-EEC6897D9091}"/>
              </a:ext>
            </a:extLst>
          </p:cNvPr>
          <p:cNvSpPr>
            <a:spLocks noChangeAspect="1"/>
          </p:cNvSpPr>
          <p:nvPr/>
        </p:nvSpPr>
        <p:spPr>
          <a:xfrm>
            <a:off x="683568" y="2828780"/>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Permanent research staff or research faculty</a:t>
            </a:r>
          </a:p>
        </p:txBody>
      </p:sp>
      <p:sp>
        <p:nvSpPr>
          <p:cNvPr id="16" name="Oval 15">
            <a:extLst>
              <a:ext uri="{FF2B5EF4-FFF2-40B4-BE49-F238E27FC236}">
                <a16:creationId xmlns:a16="http://schemas.microsoft.com/office/drawing/2014/main" id="{7A0A37A4-8973-4115-B13D-424A17E0B10F}"/>
              </a:ext>
            </a:extLst>
          </p:cNvPr>
          <p:cNvSpPr/>
          <p:nvPr/>
        </p:nvSpPr>
        <p:spPr>
          <a:xfrm>
            <a:off x="376243" y="293046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83546" y="3693976"/>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External collaborators</a:t>
            </a:r>
          </a:p>
        </p:txBody>
      </p:sp>
      <p:sp>
        <p:nvSpPr>
          <p:cNvPr id="18" name="Oval 17">
            <a:extLst>
              <a:ext uri="{FF2B5EF4-FFF2-40B4-BE49-F238E27FC236}">
                <a16:creationId xmlns:a16="http://schemas.microsoft.com/office/drawing/2014/main" id="{D58099C6-BB2C-4A0B-9815-211229B03757}"/>
              </a:ext>
            </a:extLst>
          </p:cNvPr>
          <p:cNvSpPr/>
          <p:nvPr/>
        </p:nvSpPr>
        <p:spPr>
          <a:xfrm>
            <a:off x="376243" y="375458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2079610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1851670"/>
            <a:ext cx="6444208" cy="1440159"/>
          </a:xfrm>
        </p:spPr>
        <p:txBody>
          <a:bodyPr/>
          <a:lstStyle/>
          <a:p>
            <a:pPr algn="ctr"/>
            <a:r>
              <a:rPr lang="en-US" b="0" dirty="0">
                <a:solidFill>
                  <a:srgbClr val="7030A0"/>
                </a:solidFill>
              </a:rPr>
              <a:t>Cyberinfrastructure (CI) User</a:t>
            </a:r>
            <a:br>
              <a:rPr lang="en-US" sz="2000" dirty="0">
                <a:solidFill>
                  <a:srgbClr val="7030A0"/>
                </a:solidFill>
              </a:rPr>
            </a:br>
            <a:r>
              <a:rPr lang="en-US" b="0" dirty="0">
                <a:solidFill>
                  <a:srgbClr val="7030A0"/>
                </a:solidFill>
              </a:rPr>
              <a:t>Support</a:t>
            </a:r>
            <a:endParaRPr lang="ko-KR" altLang="en-US" sz="2000" dirty="0">
              <a:solidFill>
                <a:srgbClr val="7030A0"/>
              </a:solidFill>
              <a:latin typeface="Arial" pitchFamily="34" charset="0"/>
            </a:endParaRPr>
          </a:p>
        </p:txBody>
      </p:sp>
      <p:sp>
        <p:nvSpPr>
          <p:cNvPr id="6" name="Text Placeholder 8">
            <a:extLst>
              <a:ext uri="{FF2B5EF4-FFF2-40B4-BE49-F238E27FC236}">
                <a16:creationId xmlns:a16="http://schemas.microsoft.com/office/drawing/2014/main" id="{232FC997-A411-6F4F-ACF4-311B5D55841B}"/>
              </a:ext>
            </a:extLst>
          </p:cNvPr>
          <p:cNvSpPr txBox="1">
            <a:spLocks/>
          </p:cNvSpPr>
          <p:nvPr/>
        </p:nvSpPr>
        <p:spPr>
          <a:xfrm>
            <a:off x="1115616" y="3795886"/>
            <a:ext cx="8028383" cy="76292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latin typeface="Times New Roman" panose="02020603050405020304" pitchFamily="18" charset="0"/>
                <a:cs typeface="Times New Roman" panose="02020603050405020304" pitchFamily="18" charset="0"/>
              </a:rPr>
              <a:t>Mohammed Tanash</a:t>
            </a:r>
          </a:p>
          <a:p>
            <a:pPr marL="0" indent="0" algn="ctr">
              <a:buNone/>
            </a:pPr>
            <a:r>
              <a:rPr lang="en-US" sz="2000" dirty="0" err="1">
                <a:latin typeface="Times New Roman" panose="02020603050405020304" pitchFamily="18" charset="0"/>
                <a:cs typeface="Times New Roman" panose="02020603050405020304" pitchFamily="18" charset="0"/>
              </a:rPr>
              <a:t>Ph.D</a:t>
            </a:r>
            <a:r>
              <a:rPr lang="en-US" sz="2000" dirty="0">
                <a:latin typeface="Times New Roman" panose="02020603050405020304" pitchFamily="18" charset="0"/>
                <a:cs typeface="Times New Roman" panose="02020603050405020304" pitchFamily="18" charset="0"/>
              </a:rPr>
              <a:t> Student</a:t>
            </a:r>
          </a:p>
          <a:p>
            <a:pPr marL="0" indent="0" algn="ctr">
              <a:buNone/>
            </a:pPr>
            <a:r>
              <a:rPr lang="en-US" sz="2000" dirty="0">
                <a:latin typeface="Times New Roman" panose="02020603050405020304" pitchFamily="18" charset="0"/>
                <a:cs typeface="Times New Roman" panose="02020603050405020304" pitchFamily="18" charset="0"/>
              </a:rPr>
              <a:t> Kansas State University</a:t>
            </a:r>
          </a:p>
        </p:txBody>
      </p:sp>
      <p:pic>
        <p:nvPicPr>
          <p:cNvPr id="3" name="Picture 2">
            <a:extLst>
              <a:ext uri="{FF2B5EF4-FFF2-40B4-BE49-F238E27FC236}">
                <a16:creationId xmlns:a16="http://schemas.microsoft.com/office/drawing/2014/main" id="{291EDE50-F9FF-8241-84D2-51F506ADE141}"/>
              </a:ext>
            </a:extLst>
          </p:cNvPr>
          <p:cNvPicPr>
            <a:picLocks noChangeAspect="1"/>
          </p:cNvPicPr>
          <p:nvPr/>
        </p:nvPicPr>
        <p:blipFill>
          <a:blip r:embed="rId3"/>
          <a:stretch>
            <a:fillRect/>
          </a:stretch>
        </p:blipFill>
        <p:spPr>
          <a:xfrm>
            <a:off x="7002351" y="211684"/>
            <a:ext cx="2133600" cy="939800"/>
          </a:xfrm>
          <a:prstGeom prst="rect">
            <a:avLst/>
          </a:prstGeom>
        </p:spPr>
      </p:pic>
    </p:spTree>
    <p:extLst>
      <p:ext uri="{BB962C8B-B14F-4D97-AF65-F5344CB8AC3E}">
        <p14:creationId xmlns:p14="http://schemas.microsoft.com/office/powerpoint/2010/main" val="1231364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Actual CI User </a:t>
            </a:r>
            <a:r>
              <a:rPr lang="en-US" sz="3200" dirty="0">
                <a:solidFill>
                  <a:schemeClr val="tx1"/>
                </a:solidFill>
              </a:rPr>
              <a:t>Expectations</a:t>
            </a:r>
            <a:endParaRPr lang="ko-KR" altLang="en-US" sz="3200" dirty="0">
              <a:solidFill>
                <a:schemeClr val="tx1"/>
              </a:solidFill>
            </a:endParaRPr>
          </a:p>
        </p:txBody>
      </p:sp>
      <p:sp>
        <p:nvSpPr>
          <p:cNvPr id="12" name="Oval 21"/>
          <p:cNvSpPr>
            <a:spLocks noChangeAspect="1"/>
          </p:cNvSpPr>
          <p:nvPr/>
        </p:nvSpPr>
        <p:spPr>
          <a:xfrm>
            <a:off x="683568" y="987574"/>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24x7 access to CI resources (and short job wait times, of course)</a:t>
            </a: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683568" y="1523670"/>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“Insider” relationship to CI staff for advanced users</a:t>
            </a:r>
          </a:p>
        </p:txBody>
      </p:sp>
      <p:sp>
        <p:nvSpPr>
          <p:cNvPr id="28" name="Oval 27">
            <a:extLst>
              <a:ext uri="{FF2B5EF4-FFF2-40B4-BE49-F238E27FC236}">
                <a16:creationId xmlns:a16="http://schemas.microsoft.com/office/drawing/2014/main" id="{A0AC58D7-61D9-4EB3-BF54-BFA75909EAB4}"/>
              </a:ext>
            </a:extLst>
          </p:cNvPr>
          <p:cNvSpPr/>
          <p:nvPr/>
        </p:nvSpPr>
        <p:spPr>
          <a:xfrm>
            <a:off x="376243" y="1528876"/>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5" name="Oval 21">
            <a:extLst>
              <a:ext uri="{FF2B5EF4-FFF2-40B4-BE49-F238E27FC236}">
                <a16:creationId xmlns:a16="http://schemas.microsoft.com/office/drawing/2014/main" id="{C044C122-229B-479D-8807-EEC6897D9091}"/>
              </a:ext>
            </a:extLst>
          </p:cNvPr>
          <p:cNvSpPr>
            <a:spLocks noChangeAspect="1"/>
          </p:cNvSpPr>
          <p:nvPr/>
        </p:nvSpPr>
        <p:spPr>
          <a:xfrm>
            <a:off x="683568" y="1995686"/>
            <a:ext cx="770485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Ultra-fast learning curve </a:t>
            </a:r>
          </a:p>
        </p:txBody>
      </p:sp>
      <p:sp>
        <p:nvSpPr>
          <p:cNvPr id="16" name="Oval 15">
            <a:extLst>
              <a:ext uri="{FF2B5EF4-FFF2-40B4-BE49-F238E27FC236}">
                <a16:creationId xmlns:a16="http://schemas.microsoft.com/office/drawing/2014/main" id="{7A0A37A4-8973-4115-B13D-424A17E0B10F}"/>
              </a:ext>
            </a:extLst>
          </p:cNvPr>
          <p:cNvSpPr/>
          <p:nvPr/>
        </p:nvSpPr>
        <p:spPr>
          <a:xfrm>
            <a:off x="376243" y="209736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683568" y="2545862"/>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Simple and instant solutions to complex problems </a:t>
            </a:r>
          </a:p>
        </p:txBody>
      </p:sp>
      <p:sp>
        <p:nvSpPr>
          <p:cNvPr id="18" name="Oval 17">
            <a:extLst>
              <a:ext uri="{FF2B5EF4-FFF2-40B4-BE49-F238E27FC236}">
                <a16:creationId xmlns:a16="http://schemas.microsoft.com/office/drawing/2014/main" id="{D58099C6-BB2C-4A0B-9815-211229B03757}"/>
              </a:ext>
            </a:extLst>
          </p:cNvPr>
          <p:cNvSpPr/>
          <p:nvPr/>
        </p:nvSpPr>
        <p:spPr>
          <a:xfrm>
            <a:off x="376243" y="259239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3" name="Oval 21">
            <a:extLst>
              <a:ext uri="{FF2B5EF4-FFF2-40B4-BE49-F238E27FC236}">
                <a16:creationId xmlns:a16="http://schemas.microsoft.com/office/drawing/2014/main" id="{0130F75E-FEC6-4D79-82C2-103B958D7C02}"/>
              </a:ext>
            </a:extLst>
          </p:cNvPr>
          <p:cNvSpPr>
            <a:spLocks noChangeAspect="1"/>
          </p:cNvSpPr>
          <p:nvPr/>
        </p:nvSpPr>
        <p:spPr>
          <a:xfrm>
            <a:off x="583546" y="3185408"/>
            <a:ext cx="787688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Applications, computation, and simulation run much faster than on desktops (not always possible!)</a:t>
            </a:r>
          </a:p>
        </p:txBody>
      </p:sp>
      <p:sp>
        <p:nvSpPr>
          <p:cNvPr id="19" name="Oval 18">
            <a:extLst>
              <a:ext uri="{FF2B5EF4-FFF2-40B4-BE49-F238E27FC236}">
                <a16:creationId xmlns:a16="http://schemas.microsoft.com/office/drawing/2014/main" id="{BE83CDA3-E970-45B1-BB00-F7790F8E0BB7}"/>
              </a:ext>
            </a:extLst>
          </p:cNvPr>
          <p:cNvSpPr/>
          <p:nvPr/>
        </p:nvSpPr>
        <p:spPr>
          <a:xfrm>
            <a:off x="376243" y="316955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0" name="Oval 21">
            <a:extLst>
              <a:ext uri="{FF2B5EF4-FFF2-40B4-BE49-F238E27FC236}">
                <a16:creationId xmlns:a16="http://schemas.microsoft.com/office/drawing/2014/main" id="{46C39B92-FC77-4717-B89A-3BF6684117B7}"/>
              </a:ext>
            </a:extLst>
          </p:cNvPr>
          <p:cNvSpPr>
            <a:spLocks noChangeAspect="1"/>
          </p:cNvSpPr>
          <p:nvPr/>
        </p:nvSpPr>
        <p:spPr>
          <a:xfrm>
            <a:off x="583546" y="3827926"/>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Help diagnosing/fixing problems that may be externally controlled</a:t>
            </a:r>
          </a:p>
        </p:txBody>
      </p:sp>
      <p:sp>
        <p:nvSpPr>
          <p:cNvPr id="21" name="Oval 20">
            <a:extLst>
              <a:ext uri="{FF2B5EF4-FFF2-40B4-BE49-F238E27FC236}">
                <a16:creationId xmlns:a16="http://schemas.microsoft.com/office/drawing/2014/main" id="{673B2394-0848-466D-B774-4D368E8622D9}"/>
              </a:ext>
            </a:extLst>
          </p:cNvPr>
          <p:cNvSpPr/>
          <p:nvPr/>
        </p:nvSpPr>
        <p:spPr>
          <a:xfrm>
            <a:off x="376243" y="388853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2" name="Oval 21">
            <a:extLst>
              <a:ext uri="{FF2B5EF4-FFF2-40B4-BE49-F238E27FC236}">
                <a16:creationId xmlns:a16="http://schemas.microsoft.com/office/drawing/2014/main" id="{13C64F2C-6F18-442F-83E2-9E11756AB0C6}"/>
              </a:ext>
            </a:extLst>
          </p:cNvPr>
          <p:cNvSpPr>
            <a:spLocks noChangeAspect="1"/>
          </p:cNvSpPr>
          <p:nvPr/>
        </p:nvSpPr>
        <p:spPr>
          <a:xfrm>
            <a:off x="583546" y="4475998"/>
            <a:ext cx="74168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Answers that match their level of knowledge </a:t>
            </a:r>
          </a:p>
        </p:txBody>
      </p:sp>
      <p:sp>
        <p:nvSpPr>
          <p:cNvPr id="23" name="Oval 22">
            <a:extLst>
              <a:ext uri="{FF2B5EF4-FFF2-40B4-BE49-F238E27FC236}">
                <a16:creationId xmlns:a16="http://schemas.microsoft.com/office/drawing/2014/main" id="{8D93D936-0E05-4D0D-A227-D9207A3FCC10}"/>
              </a:ext>
            </a:extLst>
          </p:cNvPr>
          <p:cNvSpPr/>
          <p:nvPr/>
        </p:nvSpPr>
        <p:spPr>
          <a:xfrm>
            <a:off x="376243" y="453661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380540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CI Users </a:t>
            </a:r>
            <a:r>
              <a:rPr lang="en-US" sz="3200" dirty="0">
                <a:solidFill>
                  <a:schemeClr val="tx1"/>
                </a:solidFill>
              </a:rPr>
              <a:t>Categories</a:t>
            </a:r>
            <a:endParaRPr lang="ko-KR" altLang="en-US" sz="3200" dirty="0">
              <a:solidFill>
                <a:schemeClr val="tx1"/>
              </a:solidFill>
            </a:endParaRPr>
          </a:p>
        </p:txBody>
      </p:sp>
      <p:sp>
        <p:nvSpPr>
          <p:cNvPr id="12" name="Oval 21"/>
          <p:cNvSpPr>
            <a:spLocks noChangeAspect="1"/>
          </p:cNvSpPr>
          <p:nvPr/>
        </p:nvSpPr>
        <p:spPr>
          <a:xfrm>
            <a:off x="683568" y="987574"/>
            <a:ext cx="115212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C00000"/>
                </a:solidFill>
              </a:rPr>
              <a:t>Novice</a:t>
            </a: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108925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1">
            <a:extLst>
              <a:ext uri="{FF2B5EF4-FFF2-40B4-BE49-F238E27FC236}">
                <a16:creationId xmlns:a16="http://schemas.microsoft.com/office/drawing/2014/main" id="{831A1251-2D32-4AAA-BCBE-5C71B60B0067}"/>
              </a:ext>
            </a:extLst>
          </p:cNvPr>
          <p:cNvSpPr>
            <a:spLocks noChangeAspect="1"/>
          </p:cNvSpPr>
          <p:nvPr/>
        </p:nvSpPr>
        <p:spPr>
          <a:xfrm>
            <a:off x="3693897" y="1012210"/>
            <a:ext cx="165618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2B5CA5"/>
                </a:solidFill>
              </a:rPr>
              <a:t>Intermediate</a:t>
            </a:r>
          </a:p>
        </p:txBody>
      </p:sp>
      <p:sp>
        <p:nvSpPr>
          <p:cNvPr id="28" name="Oval 27">
            <a:extLst>
              <a:ext uri="{FF2B5EF4-FFF2-40B4-BE49-F238E27FC236}">
                <a16:creationId xmlns:a16="http://schemas.microsoft.com/office/drawing/2014/main" id="{A0AC58D7-61D9-4EB3-BF54-BFA75909EAB4}"/>
              </a:ext>
            </a:extLst>
          </p:cNvPr>
          <p:cNvSpPr/>
          <p:nvPr/>
        </p:nvSpPr>
        <p:spPr>
          <a:xfrm>
            <a:off x="3332049" y="108120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5" name="Oval 21">
            <a:extLst>
              <a:ext uri="{FF2B5EF4-FFF2-40B4-BE49-F238E27FC236}">
                <a16:creationId xmlns:a16="http://schemas.microsoft.com/office/drawing/2014/main" id="{C044C122-229B-479D-8807-EEC6897D9091}"/>
              </a:ext>
            </a:extLst>
          </p:cNvPr>
          <p:cNvSpPr>
            <a:spLocks noChangeAspect="1"/>
          </p:cNvSpPr>
          <p:nvPr/>
        </p:nvSpPr>
        <p:spPr>
          <a:xfrm>
            <a:off x="6588224" y="1012210"/>
            <a:ext cx="129614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333300"/>
                </a:solidFill>
              </a:rPr>
              <a:t>Advanced</a:t>
            </a:r>
          </a:p>
        </p:txBody>
      </p:sp>
      <p:sp>
        <p:nvSpPr>
          <p:cNvPr id="16" name="Oval 15">
            <a:extLst>
              <a:ext uri="{FF2B5EF4-FFF2-40B4-BE49-F238E27FC236}">
                <a16:creationId xmlns:a16="http://schemas.microsoft.com/office/drawing/2014/main" id="{7A0A37A4-8973-4115-B13D-424A17E0B10F}"/>
              </a:ext>
            </a:extLst>
          </p:cNvPr>
          <p:cNvSpPr/>
          <p:nvPr/>
        </p:nvSpPr>
        <p:spPr>
          <a:xfrm>
            <a:off x="6300192" y="1086286"/>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99630" y="2931790"/>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Difficult to identify a user's category without prior interaction</a:t>
            </a:r>
          </a:p>
        </p:txBody>
      </p:sp>
      <p:sp>
        <p:nvSpPr>
          <p:cNvPr id="18" name="Oval 17">
            <a:extLst>
              <a:ext uri="{FF2B5EF4-FFF2-40B4-BE49-F238E27FC236}">
                <a16:creationId xmlns:a16="http://schemas.microsoft.com/office/drawing/2014/main" id="{D58099C6-BB2C-4A0B-9815-211229B03757}"/>
              </a:ext>
            </a:extLst>
          </p:cNvPr>
          <p:cNvSpPr/>
          <p:nvPr/>
        </p:nvSpPr>
        <p:spPr>
          <a:xfrm>
            <a:off x="371479" y="303707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18">
            <a:extLst>
              <a:ext uri="{FF2B5EF4-FFF2-40B4-BE49-F238E27FC236}">
                <a16:creationId xmlns:a16="http://schemas.microsoft.com/office/drawing/2014/main" id="{BE83CDA3-E970-45B1-BB00-F7790F8E0BB7}"/>
              </a:ext>
            </a:extLst>
          </p:cNvPr>
          <p:cNvSpPr/>
          <p:nvPr/>
        </p:nvSpPr>
        <p:spPr>
          <a:xfrm>
            <a:off x="373743" y="361882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1" name="Oval 20">
            <a:extLst>
              <a:ext uri="{FF2B5EF4-FFF2-40B4-BE49-F238E27FC236}">
                <a16:creationId xmlns:a16="http://schemas.microsoft.com/office/drawing/2014/main" id="{673B2394-0848-466D-B774-4D368E8622D9}"/>
              </a:ext>
            </a:extLst>
          </p:cNvPr>
          <p:cNvSpPr/>
          <p:nvPr/>
        </p:nvSpPr>
        <p:spPr>
          <a:xfrm>
            <a:off x="375137" y="413992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3" name="Oval 22">
            <a:extLst>
              <a:ext uri="{FF2B5EF4-FFF2-40B4-BE49-F238E27FC236}">
                <a16:creationId xmlns:a16="http://schemas.microsoft.com/office/drawing/2014/main" id="{8D93D936-0E05-4D0D-A227-D9207A3FCC10}"/>
              </a:ext>
            </a:extLst>
          </p:cNvPr>
          <p:cNvSpPr/>
          <p:nvPr/>
        </p:nvSpPr>
        <p:spPr>
          <a:xfrm>
            <a:off x="371479" y="467342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7170" name="Picture 2" descr="Image result for beginner">
            <a:extLst>
              <a:ext uri="{FF2B5EF4-FFF2-40B4-BE49-F238E27FC236}">
                <a16:creationId xmlns:a16="http://schemas.microsoft.com/office/drawing/2014/main" id="{A793035D-A86E-4DB8-A965-5A1D7B76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70" y="1407248"/>
            <a:ext cx="1930524" cy="129408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Intermediate">
            <a:extLst>
              <a:ext uri="{FF2B5EF4-FFF2-40B4-BE49-F238E27FC236}">
                <a16:creationId xmlns:a16="http://schemas.microsoft.com/office/drawing/2014/main" id="{CD786961-07A0-4E9D-81AB-775ABC6004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48510">
            <a:off x="3390794" y="1674849"/>
            <a:ext cx="1803453" cy="5791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FEC626D-3933-4220-9170-1FF179D91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76286">
            <a:off x="6327194" y="1406813"/>
            <a:ext cx="2056776" cy="1164682"/>
          </a:xfrm>
          <a:prstGeom prst="rect">
            <a:avLst/>
          </a:prstGeom>
        </p:spPr>
      </p:pic>
      <p:sp>
        <p:nvSpPr>
          <p:cNvPr id="5" name="Rectangle 4">
            <a:extLst>
              <a:ext uri="{FF2B5EF4-FFF2-40B4-BE49-F238E27FC236}">
                <a16:creationId xmlns:a16="http://schemas.microsoft.com/office/drawing/2014/main" id="{4C288263-0177-4CB5-B9D9-27D840AE5043}"/>
              </a:ext>
            </a:extLst>
          </p:cNvPr>
          <p:cNvSpPr/>
          <p:nvPr/>
        </p:nvSpPr>
        <p:spPr>
          <a:xfrm>
            <a:off x="607759" y="3507854"/>
            <a:ext cx="6389160" cy="369332"/>
          </a:xfrm>
          <a:prstGeom prst="rect">
            <a:avLst/>
          </a:prstGeom>
        </p:spPr>
        <p:txBody>
          <a:bodyPr wrap="square">
            <a:spAutoFit/>
          </a:bodyPr>
          <a:lstStyle/>
          <a:p>
            <a:r>
              <a:rPr lang="en-US" dirty="0"/>
              <a:t>The language used in requests is a good indicator</a:t>
            </a:r>
          </a:p>
        </p:txBody>
      </p:sp>
      <p:sp>
        <p:nvSpPr>
          <p:cNvPr id="6" name="Rectangle 5">
            <a:extLst>
              <a:ext uri="{FF2B5EF4-FFF2-40B4-BE49-F238E27FC236}">
                <a16:creationId xmlns:a16="http://schemas.microsoft.com/office/drawing/2014/main" id="{5CC50A13-8B43-464A-B76E-0F1E91586768}"/>
              </a:ext>
            </a:extLst>
          </p:cNvPr>
          <p:cNvSpPr/>
          <p:nvPr/>
        </p:nvSpPr>
        <p:spPr>
          <a:xfrm>
            <a:off x="607758" y="4057214"/>
            <a:ext cx="7420625" cy="369332"/>
          </a:xfrm>
          <a:prstGeom prst="rect">
            <a:avLst/>
          </a:prstGeom>
        </p:spPr>
        <p:txBody>
          <a:bodyPr wrap="square">
            <a:spAutoFit/>
          </a:bodyPr>
          <a:lstStyle/>
          <a:p>
            <a:r>
              <a:rPr lang="en-US" dirty="0"/>
              <a:t>Replies to follow-up questions also decide their level of proficiency</a:t>
            </a:r>
          </a:p>
        </p:txBody>
      </p:sp>
      <p:sp>
        <p:nvSpPr>
          <p:cNvPr id="7" name="Rectangle 6">
            <a:extLst>
              <a:ext uri="{FF2B5EF4-FFF2-40B4-BE49-F238E27FC236}">
                <a16:creationId xmlns:a16="http://schemas.microsoft.com/office/drawing/2014/main" id="{D55EFA70-8959-4C10-AEB1-841B586BA2DF}"/>
              </a:ext>
            </a:extLst>
          </p:cNvPr>
          <p:cNvSpPr/>
          <p:nvPr/>
        </p:nvSpPr>
        <p:spPr>
          <a:xfrm>
            <a:off x="598547" y="4578682"/>
            <a:ext cx="6462464" cy="369332"/>
          </a:xfrm>
          <a:prstGeom prst="rect">
            <a:avLst/>
          </a:prstGeom>
        </p:spPr>
        <p:txBody>
          <a:bodyPr wrap="square">
            <a:spAutoFit/>
          </a:bodyPr>
          <a:lstStyle/>
          <a:p>
            <a:r>
              <a:rPr lang="en-US" dirty="0"/>
              <a:t>In case of uncertainty, assume “novice”</a:t>
            </a:r>
          </a:p>
        </p:txBody>
      </p:sp>
    </p:spTree>
    <p:extLst>
      <p:ext uri="{BB962C8B-B14F-4D97-AF65-F5344CB8AC3E}">
        <p14:creationId xmlns:p14="http://schemas.microsoft.com/office/powerpoint/2010/main" val="631150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Novice </a:t>
            </a:r>
            <a:r>
              <a:rPr lang="en-US" sz="3200" dirty="0">
                <a:solidFill>
                  <a:schemeClr val="tx1"/>
                </a:solidFill>
              </a:rPr>
              <a:t>Users</a:t>
            </a:r>
            <a:endParaRPr lang="ko-KR" altLang="en-US" sz="3200" dirty="0">
              <a:solidFill>
                <a:schemeClr val="tx1"/>
              </a:solidFill>
            </a:endParaRPr>
          </a:p>
        </p:txBody>
      </p:sp>
      <p:sp>
        <p:nvSpPr>
          <p:cNvPr id="14" name="Rectangle 16"/>
          <p:cNvSpPr/>
          <p:nvPr/>
        </p:nvSpPr>
        <p:spPr>
          <a:xfrm rot="2700000">
            <a:off x="1778771" y="3161416"/>
            <a:ext cx="232250" cy="35900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1415775" y="2787774"/>
            <a:ext cx="6777607"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Little experience with Linux or command-line environments</a:t>
            </a:r>
          </a:p>
        </p:txBody>
      </p:sp>
      <p:sp>
        <p:nvSpPr>
          <p:cNvPr id="18" name="Oval 17">
            <a:extLst>
              <a:ext uri="{FF2B5EF4-FFF2-40B4-BE49-F238E27FC236}">
                <a16:creationId xmlns:a16="http://schemas.microsoft.com/office/drawing/2014/main" id="{D58099C6-BB2C-4A0B-9815-211229B03757}"/>
              </a:ext>
            </a:extLst>
          </p:cNvPr>
          <p:cNvSpPr/>
          <p:nvPr/>
        </p:nvSpPr>
        <p:spPr>
          <a:xfrm>
            <a:off x="1187624" y="2893057"/>
            <a:ext cx="160561" cy="179849"/>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18">
            <a:extLst>
              <a:ext uri="{FF2B5EF4-FFF2-40B4-BE49-F238E27FC236}">
                <a16:creationId xmlns:a16="http://schemas.microsoft.com/office/drawing/2014/main" id="{BE83CDA3-E970-45B1-BB00-F7790F8E0BB7}"/>
              </a:ext>
            </a:extLst>
          </p:cNvPr>
          <p:cNvSpPr/>
          <p:nvPr/>
        </p:nvSpPr>
        <p:spPr>
          <a:xfrm>
            <a:off x="1189888" y="3474813"/>
            <a:ext cx="160561" cy="179849"/>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1" name="Oval 20">
            <a:extLst>
              <a:ext uri="{FF2B5EF4-FFF2-40B4-BE49-F238E27FC236}">
                <a16:creationId xmlns:a16="http://schemas.microsoft.com/office/drawing/2014/main" id="{673B2394-0848-466D-B774-4D368E8622D9}"/>
              </a:ext>
            </a:extLst>
          </p:cNvPr>
          <p:cNvSpPr/>
          <p:nvPr/>
        </p:nvSpPr>
        <p:spPr>
          <a:xfrm>
            <a:off x="1191282" y="3995913"/>
            <a:ext cx="160561" cy="179849"/>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3" name="Oval 22">
            <a:extLst>
              <a:ext uri="{FF2B5EF4-FFF2-40B4-BE49-F238E27FC236}">
                <a16:creationId xmlns:a16="http://schemas.microsoft.com/office/drawing/2014/main" id="{8D93D936-0E05-4D0D-A227-D9207A3FCC10}"/>
              </a:ext>
            </a:extLst>
          </p:cNvPr>
          <p:cNvSpPr/>
          <p:nvPr/>
        </p:nvSpPr>
        <p:spPr>
          <a:xfrm>
            <a:off x="1187624" y="4529407"/>
            <a:ext cx="160561" cy="179849"/>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4C288263-0177-4CB5-B9D9-27D840AE5043}"/>
              </a:ext>
            </a:extLst>
          </p:cNvPr>
          <p:cNvSpPr/>
          <p:nvPr/>
        </p:nvSpPr>
        <p:spPr>
          <a:xfrm>
            <a:off x="1423904" y="3363838"/>
            <a:ext cx="7036528" cy="369332"/>
          </a:xfrm>
          <a:prstGeom prst="rect">
            <a:avLst/>
          </a:prstGeom>
        </p:spPr>
        <p:txBody>
          <a:bodyPr wrap="square">
            <a:spAutoFit/>
          </a:bodyPr>
          <a:lstStyle/>
          <a:p>
            <a:r>
              <a:rPr lang="en-US" dirty="0"/>
              <a:t>May use </a:t>
            </a:r>
            <a:r>
              <a:rPr lang="en-US" dirty="0" err="1"/>
              <a:t>Matlab</a:t>
            </a:r>
            <a:r>
              <a:rPr lang="en-US" dirty="0"/>
              <a:t>, Mathematica, and sometimes R (or even Excel)</a:t>
            </a:r>
          </a:p>
        </p:txBody>
      </p:sp>
      <p:sp>
        <p:nvSpPr>
          <p:cNvPr id="6" name="Rectangle 5">
            <a:extLst>
              <a:ext uri="{FF2B5EF4-FFF2-40B4-BE49-F238E27FC236}">
                <a16:creationId xmlns:a16="http://schemas.microsoft.com/office/drawing/2014/main" id="{5CC50A13-8B43-464A-B76E-0F1E91586768}"/>
              </a:ext>
            </a:extLst>
          </p:cNvPr>
          <p:cNvSpPr/>
          <p:nvPr/>
        </p:nvSpPr>
        <p:spPr>
          <a:xfrm>
            <a:off x="1423904" y="3913198"/>
            <a:ext cx="6770598" cy="369332"/>
          </a:xfrm>
          <a:prstGeom prst="rect">
            <a:avLst/>
          </a:prstGeom>
        </p:spPr>
        <p:txBody>
          <a:bodyPr wrap="square">
            <a:spAutoFit/>
          </a:bodyPr>
          <a:lstStyle/>
          <a:p>
            <a:r>
              <a:rPr lang="en-US" dirty="0"/>
              <a:t>May have limited knowledge of a scripting language like Python</a:t>
            </a:r>
          </a:p>
        </p:txBody>
      </p:sp>
      <p:sp>
        <p:nvSpPr>
          <p:cNvPr id="7" name="Rectangle 6">
            <a:extLst>
              <a:ext uri="{FF2B5EF4-FFF2-40B4-BE49-F238E27FC236}">
                <a16:creationId xmlns:a16="http://schemas.microsoft.com/office/drawing/2014/main" id="{D55EFA70-8959-4C10-AEB1-841B586BA2DF}"/>
              </a:ext>
            </a:extLst>
          </p:cNvPr>
          <p:cNvSpPr/>
          <p:nvPr/>
        </p:nvSpPr>
        <p:spPr>
          <a:xfrm>
            <a:off x="1414692" y="4434666"/>
            <a:ext cx="5571956" cy="369332"/>
          </a:xfrm>
          <a:prstGeom prst="rect">
            <a:avLst/>
          </a:prstGeom>
        </p:spPr>
        <p:txBody>
          <a:bodyPr wrap="square">
            <a:spAutoFit/>
          </a:bodyPr>
          <a:lstStyle/>
          <a:p>
            <a:r>
              <a:rPr lang="en-US" dirty="0"/>
              <a:t>Rarely any inkling about parallelism</a:t>
            </a:r>
          </a:p>
        </p:txBody>
      </p:sp>
      <p:sp>
        <p:nvSpPr>
          <p:cNvPr id="22" name="Oval 21">
            <a:extLst>
              <a:ext uri="{FF2B5EF4-FFF2-40B4-BE49-F238E27FC236}">
                <a16:creationId xmlns:a16="http://schemas.microsoft.com/office/drawing/2014/main" id="{1FB6B85B-7B4D-41C1-A125-91CF2D273EB1}"/>
              </a:ext>
            </a:extLst>
          </p:cNvPr>
          <p:cNvSpPr>
            <a:spLocks noChangeAspect="1"/>
          </p:cNvSpPr>
          <p:nvPr/>
        </p:nvSpPr>
        <p:spPr>
          <a:xfrm>
            <a:off x="683568" y="843558"/>
            <a:ext cx="237626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C00000"/>
                </a:solidFill>
              </a:rPr>
              <a:t>Common Points</a:t>
            </a:r>
          </a:p>
        </p:txBody>
      </p:sp>
      <p:sp>
        <p:nvSpPr>
          <p:cNvPr id="24" name="Oval 23">
            <a:extLst>
              <a:ext uri="{FF2B5EF4-FFF2-40B4-BE49-F238E27FC236}">
                <a16:creationId xmlns:a16="http://schemas.microsoft.com/office/drawing/2014/main" id="{EECF097A-5404-4F31-BF64-19068D2ED320}"/>
              </a:ext>
            </a:extLst>
          </p:cNvPr>
          <p:cNvSpPr/>
          <p:nvPr/>
        </p:nvSpPr>
        <p:spPr>
          <a:xfrm>
            <a:off x="376243" y="94523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25" name="Picture 2" descr="Image result for beginner">
            <a:extLst>
              <a:ext uri="{FF2B5EF4-FFF2-40B4-BE49-F238E27FC236}">
                <a16:creationId xmlns:a16="http://schemas.microsoft.com/office/drawing/2014/main" id="{90B5E0F2-D204-40B8-BFF6-8CF20D65B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9" y="1166702"/>
            <a:ext cx="1930524" cy="1083771"/>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1">
            <a:extLst>
              <a:ext uri="{FF2B5EF4-FFF2-40B4-BE49-F238E27FC236}">
                <a16:creationId xmlns:a16="http://schemas.microsoft.com/office/drawing/2014/main" id="{EFDBAA3C-715A-4D98-8D66-A70596044431}"/>
              </a:ext>
            </a:extLst>
          </p:cNvPr>
          <p:cNvSpPr>
            <a:spLocks noChangeAspect="1"/>
          </p:cNvSpPr>
          <p:nvPr/>
        </p:nvSpPr>
        <p:spPr>
          <a:xfrm>
            <a:off x="599630" y="2211710"/>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C00000"/>
                </a:solidFill>
              </a:rPr>
              <a:t>Characteristics</a:t>
            </a:r>
          </a:p>
        </p:txBody>
      </p:sp>
      <p:sp>
        <p:nvSpPr>
          <p:cNvPr id="29" name="Oval 28">
            <a:extLst>
              <a:ext uri="{FF2B5EF4-FFF2-40B4-BE49-F238E27FC236}">
                <a16:creationId xmlns:a16="http://schemas.microsoft.com/office/drawing/2014/main" id="{D78E817A-D64F-422E-9E81-673812BE0FD6}"/>
              </a:ext>
            </a:extLst>
          </p:cNvPr>
          <p:cNvSpPr/>
          <p:nvPr/>
        </p:nvSpPr>
        <p:spPr>
          <a:xfrm>
            <a:off x="371479" y="231699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4206108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Novice </a:t>
            </a:r>
            <a:r>
              <a:rPr lang="en-US" sz="3200" dirty="0">
                <a:solidFill>
                  <a:schemeClr val="tx1"/>
                </a:solidFill>
              </a:rPr>
              <a:t>Users</a:t>
            </a:r>
            <a:endParaRPr lang="ko-KR" altLang="en-US" sz="3200" dirty="0">
              <a:solidFill>
                <a:schemeClr val="tx1"/>
              </a:solidFill>
            </a:endParaRPr>
          </a:p>
        </p:txBody>
      </p:sp>
      <p:sp>
        <p:nvSpPr>
          <p:cNvPr id="12" name="Oval 21"/>
          <p:cNvSpPr>
            <a:spLocks noChangeAspect="1"/>
          </p:cNvSpPr>
          <p:nvPr/>
        </p:nvSpPr>
        <p:spPr>
          <a:xfrm>
            <a:off x="683568" y="843558"/>
            <a:ext cx="237626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C00000"/>
                </a:solidFill>
              </a:rPr>
              <a:t>Common Points</a:t>
            </a:r>
          </a:p>
        </p:txBody>
      </p:sp>
      <p:sp>
        <p:nvSpPr>
          <p:cNvPr id="14" name="Rectangle 16"/>
          <p:cNvSpPr/>
          <p:nvPr/>
        </p:nvSpPr>
        <p:spPr>
          <a:xfrm rot="2700000">
            <a:off x="982911"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94523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99630" y="2283718"/>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Generate the most of support requests. Common examples:</a:t>
            </a:r>
          </a:p>
        </p:txBody>
      </p:sp>
      <p:sp>
        <p:nvSpPr>
          <p:cNvPr id="18" name="Oval 17">
            <a:extLst>
              <a:ext uri="{FF2B5EF4-FFF2-40B4-BE49-F238E27FC236}">
                <a16:creationId xmlns:a16="http://schemas.microsoft.com/office/drawing/2014/main" id="{D58099C6-BB2C-4A0B-9815-211229B03757}"/>
              </a:ext>
            </a:extLst>
          </p:cNvPr>
          <p:cNvSpPr/>
          <p:nvPr/>
        </p:nvSpPr>
        <p:spPr>
          <a:xfrm>
            <a:off x="371479" y="238900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7170" name="Picture 2" descr="Image result for beginner">
            <a:extLst>
              <a:ext uri="{FF2B5EF4-FFF2-40B4-BE49-F238E27FC236}">
                <a16:creationId xmlns:a16="http://schemas.microsoft.com/office/drawing/2014/main" id="{A793035D-A86E-4DB8-A965-5A1D7B76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9" y="1166702"/>
            <a:ext cx="1930524" cy="1083771"/>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3665725-9BC5-4421-9CFA-A6A5C906E7AB}"/>
              </a:ext>
            </a:extLst>
          </p:cNvPr>
          <p:cNvSpPr/>
          <p:nvPr/>
        </p:nvSpPr>
        <p:spPr>
          <a:xfrm>
            <a:off x="881740" y="2786056"/>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0" name="Oval 19">
            <a:extLst>
              <a:ext uri="{FF2B5EF4-FFF2-40B4-BE49-F238E27FC236}">
                <a16:creationId xmlns:a16="http://schemas.microsoft.com/office/drawing/2014/main" id="{DEBEC19B-2E05-4409-86C8-7C79F6EC4C9D}"/>
              </a:ext>
            </a:extLst>
          </p:cNvPr>
          <p:cNvSpPr/>
          <p:nvPr/>
        </p:nvSpPr>
        <p:spPr>
          <a:xfrm>
            <a:off x="881740" y="3170557"/>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677592" y="2679864"/>
            <a:ext cx="6120680" cy="369332"/>
          </a:xfrm>
          <a:prstGeom prst="rect">
            <a:avLst/>
          </a:prstGeom>
        </p:spPr>
        <p:txBody>
          <a:bodyPr wrap="square">
            <a:spAutoFit/>
          </a:bodyPr>
          <a:lstStyle/>
          <a:p>
            <a:pPr lvl="1"/>
            <a:r>
              <a:rPr lang="en-US" dirty="0"/>
              <a:t>Desktop setup (especially for Linux)</a:t>
            </a:r>
          </a:p>
        </p:txBody>
      </p:sp>
      <p:sp>
        <p:nvSpPr>
          <p:cNvPr id="4" name="Rectangle 3">
            <a:extLst>
              <a:ext uri="{FF2B5EF4-FFF2-40B4-BE49-F238E27FC236}">
                <a16:creationId xmlns:a16="http://schemas.microsoft.com/office/drawing/2014/main" id="{75DF5F2F-1A9C-4C9E-973A-2DFDDDF5ABBE}"/>
              </a:ext>
            </a:extLst>
          </p:cNvPr>
          <p:cNvSpPr/>
          <p:nvPr/>
        </p:nvSpPr>
        <p:spPr>
          <a:xfrm>
            <a:off x="677592" y="3034416"/>
            <a:ext cx="6750495" cy="369332"/>
          </a:xfrm>
          <a:prstGeom prst="rect">
            <a:avLst/>
          </a:prstGeom>
        </p:spPr>
        <p:txBody>
          <a:bodyPr wrap="square">
            <a:spAutoFit/>
          </a:bodyPr>
          <a:lstStyle/>
          <a:p>
            <a:pPr lvl="1"/>
            <a:r>
              <a:rPr lang="en-US" dirty="0"/>
              <a:t>Login procedures (</a:t>
            </a:r>
            <a:r>
              <a:rPr lang="en-US" dirty="0" err="1"/>
              <a:t>ssh</a:t>
            </a:r>
            <a:r>
              <a:rPr lang="en-US" dirty="0"/>
              <a:t> keys, two-factor authentication, etc.)</a:t>
            </a:r>
          </a:p>
        </p:txBody>
      </p:sp>
      <p:sp>
        <p:nvSpPr>
          <p:cNvPr id="22" name="Oval 21">
            <a:extLst>
              <a:ext uri="{FF2B5EF4-FFF2-40B4-BE49-F238E27FC236}">
                <a16:creationId xmlns:a16="http://schemas.microsoft.com/office/drawing/2014/main" id="{2FB741B5-C5BC-4ACD-9893-A9CC428DB48D}"/>
              </a:ext>
            </a:extLst>
          </p:cNvPr>
          <p:cNvSpPr/>
          <p:nvPr/>
        </p:nvSpPr>
        <p:spPr>
          <a:xfrm>
            <a:off x="881740" y="3591945"/>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 name="Rectangle 7">
            <a:extLst>
              <a:ext uri="{FF2B5EF4-FFF2-40B4-BE49-F238E27FC236}">
                <a16:creationId xmlns:a16="http://schemas.microsoft.com/office/drawing/2014/main" id="{4B9436B4-C685-45D8-9C87-292872167F1F}"/>
              </a:ext>
            </a:extLst>
          </p:cNvPr>
          <p:cNvSpPr/>
          <p:nvPr/>
        </p:nvSpPr>
        <p:spPr>
          <a:xfrm>
            <a:off x="677592" y="3485753"/>
            <a:ext cx="4068686" cy="369332"/>
          </a:xfrm>
          <a:prstGeom prst="rect">
            <a:avLst/>
          </a:prstGeom>
        </p:spPr>
        <p:txBody>
          <a:bodyPr wrap="square">
            <a:spAutoFit/>
          </a:bodyPr>
          <a:lstStyle/>
          <a:p>
            <a:pPr lvl="1"/>
            <a:r>
              <a:rPr lang="en-US" dirty="0"/>
              <a:t>Finding software on the cluster(s)</a:t>
            </a:r>
          </a:p>
        </p:txBody>
      </p:sp>
      <p:sp>
        <p:nvSpPr>
          <p:cNvPr id="9" name="Rectangle 8">
            <a:extLst>
              <a:ext uri="{FF2B5EF4-FFF2-40B4-BE49-F238E27FC236}">
                <a16:creationId xmlns:a16="http://schemas.microsoft.com/office/drawing/2014/main" id="{310B41E3-77B2-41B0-A047-10C7F921C2E6}"/>
              </a:ext>
            </a:extLst>
          </p:cNvPr>
          <p:cNvSpPr/>
          <p:nvPr/>
        </p:nvSpPr>
        <p:spPr>
          <a:xfrm>
            <a:off x="677592" y="3897230"/>
            <a:ext cx="4488665" cy="369332"/>
          </a:xfrm>
          <a:prstGeom prst="rect">
            <a:avLst/>
          </a:prstGeom>
        </p:spPr>
        <p:txBody>
          <a:bodyPr wrap="square">
            <a:spAutoFit/>
          </a:bodyPr>
          <a:lstStyle/>
          <a:p>
            <a:pPr lvl="1"/>
            <a:r>
              <a:rPr lang="en-US" dirty="0"/>
              <a:t>Finding help and documentation</a:t>
            </a:r>
          </a:p>
        </p:txBody>
      </p:sp>
      <p:sp>
        <p:nvSpPr>
          <p:cNvPr id="24" name="Oval 23">
            <a:extLst>
              <a:ext uri="{FF2B5EF4-FFF2-40B4-BE49-F238E27FC236}">
                <a16:creationId xmlns:a16="http://schemas.microsoft.com/office/drawing/2014/main" id="{1482E9F6-755E-47B0-BB48-9A12739EBB54}"/>
              </a:ext>
            </a:extLst>
          </p:cNvPr>
          <p:cNvSpPr/>
          <p:nvPr/>
        </p:nvSpPr>
        <p:spPr>
          <a:xfrm>
            <a:off x="881739" y="400342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0" name="Rectangle 9">
            <a:extLst>
              <a:ext uri="{FF2B5EF4-FFF2-40B4-BE49-F238E27FC236}">
                <a16:creationId xmlns:a16="http://schemas.microsoft.com/office/drawing/2014/main" id="{0C9B0FE1-7617-4C1E-B98C-3BAE4ACF6CE1}"/>
              </a:ext>
            </a:extLst>
          </p:cNvPr>
          <p:cNvSpPr/>
          <p:nvPr/>
        </p:nvSpPr>
        <p:spPr>
          <a:xfrm>
            <a:off x="677592" y="4344468"/>
            <a:ext cx="8286896" cy="646331"/>
          </a:xfrm>
          <a:prstGeom prst="rect">
            <a:avLst/>
          </a:prstGeom>
        </p:spPr>
        <p:txBody>
          <a:bodyPr wrap="square">
            <a:spAutoFit/>
          </a:bodyPr>
          <a:lstStyle/>
          <a:p>
            <a:r>
              <a:rPr lang="en-US" dirty="0"/>
              <a:t>Most requests are straightforward, but some “simple-sounding” ones may take a lot of work (or be impossible)</a:t>
            </a:r>
          </a:p>
        </p:txBody>
      </p:sp>
      <p:sp>
        <p:nvSpPr>
          <p:cNvPr id="25" name="Oval 24">
            <a:extLst>
              <a:ext uri="{FF2B5EF4-FFF2-40B4-BE49-F238E27FC236}">
                <a16:creationId xmlns:a16="http://schemas.microsoft.com/office/drawing/2014/main" id="{D4AA62D1-39E6-42FE-8DA3-EFF403483F63}"/>
              </a:ext>
            </a:extLst>
          </p:cNvPr>
          <p:cNvSpPr/>
          <p:nvPr/>
        </p:nvSpPr>
        <p:spPr>
          <a:xfrm>
            <a:off x="371479" y="4443958"/>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4084664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Novice </a:t>
            </a:r>
            <a:r>
              <a:rPr lang="en-US" sz="3200" dirty="0">
                <a:solidFill>
                  <a:schemeClr val="tx1"/>
                </a:solidFill>
              </a:rPr>
              <a:t>Users</a:t>
            </a:r>
            <a:endParaRPr lang="ko-KR" altLang="en-US" sz="3200" dirty="0">
              <a:solidFill>
                <a:schemeClr val="tx1"/>
              </a:solidFill>
            </a:endParaRPr>
          </a:p>
        </p:txBody>
      </p:sp>
      <p:sp>
        <p:nvSpPr>
          <p:cNvPr id="12" name="Oval 21"/>
          <p:cNvSpPr>
            <a:spLocks noChangeAspect="1"/>
          </p:cNvSpPr>
          <p:nvPr/>
        </p:nvSpPr>
        <p:spPr>
          <a:xfrm>
            <a:off x="683568" y="843558"/>
            <a:ext cx="259228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C00000"/>
                </a:solidFill>
              </a:rPr>
              <a:t>Common Points Cont.</a:t>
            </a:r>
          </a:p>
        </p:txBody>
      </p:sp>
      <p:sp>
        <p:nvSpPr>
          <p:cNvPr id="14" name="Rectangle 16"/>
          <p:cNvSpPr/>
          <p:nvPr/>
        </p:nvSpPr>
        <p:spPr>
          <a:xfrm rot="2700000">
            <a:off x="484832"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94523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7170" name="Picture 2" descr="Image result for beginner">
            <a:extLst>
              <a:ext uri="{FF2B5EF4-FFF2-40B4-BE49-F238E27FC236}">
                <a16:creationId xmlns:a16="http://schemas.microsoft.com/office/drawing/2014/main" id="{A793035D-A86E-4DB8-A965-5A1D7B76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9" y="1166702"/>
            <a:ext cx="1930524" cy="1083771"/>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3665725-9BC5-4421-9CFA-A6A5C906E7AB}"/>
              </a:ext>
            </a:extLst>
          </p:cNvPr>
          <p:cNvSpPr/>
          <p:nvPr/>
        </p:nvSpPr>
        <p:spPr>
          <a:xfrm>
            <a:off x="383661" y="2786056"/>
            <a:ext cx="188303" cy="156948"/>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0" name="Oval 19">
            <a:extLst>
              <a:ext uri="{FF2B5EF4-FFF2-40B4-BE49-F238E27FC236}">
                <a16:creationId xmlns:a16="http://schemas.microsoft.com/office/drawing/2014/main" id="{DEBEC19B-2E05-4409-86C8-7C79F6EC4C9D}"/>
              </a:ext>
            </a:extLst>
          </p:cNvPr>
          <p:cNvSpPr/>
          <p:nvPr/>
        </p:nvSpPr>
        <p:spPr>
          <a:xfrm>
            <a:off x="383661" y="3170557"/>
            <a:ext cx="188303" cy="156948"/>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689545" y="2679864"/>
            <a:ext cx="5610648" cy="369332"/>
          </a:xfrm>
          <a:prstGeom prst="rect">
            <a:avLst/>
          </a:prstGeom>
        </p:spPr>
        <p:txBody>
          <a:bodyPr wrap="square">
            <a:spAutoFit/>
          </a:bodyPr>
          <a:lstStyle/>
          <a:p>
            <a:r>
              <a:rPr lang="en-US" dirty="0"/>
              <a:t>No/little Linux skills</a:t>
            </a:r>
          </a:p>
        </p:txBody>
      </p:sp>
      <p:sp>
        <p:nvSpPr>
          <p:cNvPr id="4" name="Rectangle 3">
            <a:extLst>
              <a:ext uri="{FF2B5EF4-FFF2-40B4-BE49-F238E27FC236}">
                <a16:creationId xmlns:a16="http://schemas.microsoft.com/office/drawing/2014/main" id="{75DF5F2F-1A9C-4C9E-973A-2DFDDDF5ABBE}"/>
              </a:ext>
            </a:extLst>
          </p:cNvPr>
          <p:cNvSpPr/>
          <p:nvPr/>
        </p:nvSpPr>
        <p:spPr>
          <a:xfrm>
            <a:off x="683568" y="3082576"/>
            <a:ext cx="8136904" cy="369332"/>
          </a:xfrm>
          <a:prstGeom prst="rect">
            <a:avLst/>
          </a:prstGeom>
        </p:spPr>
        <p:txBody>
          <a:bodyPr wrap="square">
            <a:spAutoFit/>
          </a:bodyPr>
          <a:lstStyle/>
          <a:p>
            <a:r>
              <a:rPr lang="en-US" dirty="0"/>
              <a:t>No/little experience with running the domain specific packages</a:t>
            </a:r>
          </a:p>
        </p:txBody>
      </p:sp>
      <p:sp>
        <p:nvSpPr>
          <p:cNvPr id="22" name="Oval 21">
            <a:extLst>
              <a:ext uri="{FF2B5EF4-FFF2-40B4-BE49-F238E27FC236}">
                <a16:creationId xmlns:a16="http://schemas.microsoft.com/office/drawing/2014/main" id="{2FB741B5-C5BC-4ACD-9893-A9CC428DB48D}"/>
              </a:ext>
            </a:extLst>
          </p:cNvPr>
          <p:cNvSpPr/>
          <p:nvPr/>
        </p:nvSpPr>
        <p:spPr>
          <a:xfrm>
            <a:off x="383661" y="3591945"/>
            <a:ext cx="188303" cy="156948"/>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 name="Rectangle 7">
            <a:extLst>
              <a:ext uri="{FF2B5EF4-FFF2-40B4-BE49-F238E27FC236}">
                <a16:creationId xmlns:a16="http://schemas.microsoft.com/office/drawing/2014/main" id="{4B9436B4-C685-45D8-9C87-292872167F1F}"/>
              </a:ext>
            </a:extLst>
          </p:cNvPr>
          <p:cNvSpPr/>
          <p:nvPr/>
        </p:nvSpPr>
        <p:spPr>
          <a:xfrm>
            <a:off x="179513" y="3485753"/>
            <a:ext cx="8136904" cy="369332"/>
          </a:xfrm>
          <a:prstGeom prst="rect">
            <a:avLst/>
          </a:prstGeom>
        </p:spPr>
        <p:txBody>
          <a:bodyPr wrap="square">
            <a:spAutoFit/>
          </a:bodyPr>
          <a:lstStyle/>
          <a:p>
            <a:pPr lvl="1"/>
            <a:r>
              <a:rPr lang="en-US" dirty="0"/>
              <a:t>No/little understanding of the scientific fundamentals behind the packages </a:t>
            </a:r>
          </a:p>
        </p:txBody>
      </p:sp>
      <p:sp>
        <p:nvSpPr>
          <p:cNvPr id="9" name="Rectangle 8">
            <a:extLst>
              <a:ext uri="{FF2B5EF4-FFF2-40B4-BE49-F238E27FC236}">
                <a16:creationId xmlns:a16="http://schemas.microsoft.com/office/drawing/2014/main" id="{310B41E3-77B2-41B0-A047-10C7F921C2E6}"/>
              </a:ext>
            </a:extLst>
          </p:cNvPr>
          <p:cNvSpPr/>
          <p:nvPr/>
        </p:nvSpPr>
        <p:spPr>
          <a:xfrm>
            <a:off x="179513" y="3897230"/>
            <a:ext cx="7854847" cy="369332"/>
          </a:xfrm>
          <a:prstGeom prst="rect">
            <a:avLst/>
          </a:prstGeom>
        </p:spPr>
        <p:txBody>
          <a:bodyPr wrap="square">
            <a:spAutoFit/>
          </a:bodyPr>
          <a:lstStyle/>
          <a:p>
            <a:pPr lvl="1"/>
            <a:r>
              <a:rPr lang="en-US" dirty="0"/>
              <a:t>Mostly identical or similar requests with straightforward solutions</a:t>
            </a:r>
          </a:p>
        </p:txBody>
      </p:sp>
      <p:sp>
        <p:nvSpPr>
          <p:cNvPr id="24" name="Oval 23">
            <a:extLst>
              <a:ext uri="{FF2B5EF4-FFF2-40B4-BE49-F238E27FC236}">
                <a16:creationId xmlns:a16="http://schemas.microsoft.com/office/drawing/2014/main" id="{1482E9F6-755E-47B0-BB48-9A12739EBB54}"/>
              </a:ext>
            </a:extLst>
          </p:cNvPr>
          <p:cNvSpPr/>
          <p:nvPr/>
        </p:nvSpPr>
        <p:spPr>
          <a:xfrm>
            <a:off x="357226" y="3975136"/>
            <a:ext cx="188303" cy="156948"/>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18">
            <a:extLst>
              <a:ext uri="{FF2B5EF4-FFF2-40B4-BE49-F238E27FC236}">
                <a16:creationId xmlns:a16="http://schemas.microsoft.com/office/drawing/2014/main" id="{5CB99C98-1CD1-4927-B536-946DF301CE9C}"/>
              </a:ext>
            </a:extLst>
          </p:cNvPr>
          <p:cNvSpPr/>
          <p:nvPr/>
        </p:nvSpPr>
        <p:spPr>
          <a:xfrm>
            <a:off x="361354" y="4371950"/>
            <a:ext cx="188303" cy="156948"/>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57805D07-C381-43B8-9E60-39932FAE08D2}"/>
              </a:ext>
            </a:extLst>
          </p:cNvPr>
          <p:cNvSpPr/>
          <p:nvPr/>
        </p:nvSpPr>
        <p:spPr>
          <a:xfrm>
            <a:off x="179513" y="4289090"/>
            <a:ext cx="7691637" cy="369332"/>
          </a:xfrm>
          <a:prstGeom prst="rect">
            <a:avLst/>
          </a:prstGeom>
        </p:spPr>
        <p:txBody>
          <a:bodyPr wrap="square">
            <a:spAutoFit/>
          </a:bodyPr>
          <a:lstStyle/>
          <a:p>
            <a:pPr lvl="1"/>
            <a:r>
              <a:rPr lang="en-US" dirty="0"/>
              <a:t>Usually not aware of the standard help channels</a:t>
            </a:r>
          </a:p>
        </p:txBody>
      </p:sp>
      <p:sp>
        <p:nvSpPr>
          <p:cNvPr id="21" name="Oval 20">
            <a:extLst>
              <a:ext uri="{FF2B5EF4-FFF2-40B4-BE49-F238E27FC236}">
                <a16:creationId xmlns:a16="http://schemas.microsoft.com/office/drawing/2014/main" id="{D5111214-7F41-4CA1-A2B2-5A3CE2BAA96E}"/>
              </a:ext>
            </a:extLst>
          </p:cNvPr>
          <p:cNvSpPr/>
          <p:nvPr/>
        </p:nvSpPr>
        <p:spPr>
          <a:xfrm>
            <a:off x="368823" y="4779994"/>
            <a:ext cx="188303" cy="156948"/>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 name="Rectangle 5">
            <a:extLst>
              <a:ext uri="{FF2B5EF4-FFF2-40B4-BE49-F238E27FC236}">
                <a16:creationId xmlns:a16="http://schemas.microsoft.com/office/drawing/2014/main" id="{49F1AAE5-CCE6-4D3B-B59D-F97240955C2D}"/>
              </a:ext>
            </a:extLst>
          </p:cNvPr>
          <p:cNvSpPr/>
          <p:nvPr/>
        </p:nvSpPr>
        <p:spPr>
          <a:xfrm>
            <a:off x="179513" y="4657729"/>
            <a:ext cx="6817847" cy="369332"/>
          </a:xfrm>
          <a:prstGeom prst="rect">
            <a:avLst/>
          </a:prstGeom>
        </p:spPr>
        <p:txBody>
          <a:bodyPr wrap="square">
            <a:spAutoFit/>
          </a:bodyPr>
          <a:lstStyle/>
          <a:p>
            <a:pPr lvl="1"/>
            <a:r>
              <a:rPr lang="en-US" dirty="0"/>
              <a:t>May feel insecure or apologetic when seeking for help </a:t>
            </a:r>
          </a:p>
        </p:txBody>
      </p:sp>
      <p:sp>
        <p:nvSpPr>
          <p:cNvPr id="23" name="Rectangle 22">
            <a:extLst>
              <a:ext uri="{FF2B5EF4-FFF2-40B4-BE49-F238E27FC236}">
                <a16:creationId xmlns:a16="http://schemas.microsoft.com/office/drawing/2014/main" id="{03B4054A-0EFE-4114-AA1A-5E92A93043C4}"/>
              </a:ext>
            </a:extLst>
          </p:cNvPr>
          <p:cNvSpPr/>
          <p:nvPr/>
        </p:nvSpPr>
        <p:spPr>
          <a:xfrm>
            <a:off x="4115508" y="1661954"/>
            <a:ext cx="3937527" cy="369332"/>
          </a:xfrm>
          <a:prstGeom prst="rect">
            <a:avLst/>
          </a:prstGeom>
        </p:spPr>
        <p:txBody>
          <a:bodyPr wrap="square">
            <a:spAutoFit/>
          </a:bodyPr>
          <a:lstStyle/>
          <a:p>
            <a:pPr lvl="1"/>
            <a:r>
              <a:rPr lang="en-US" dirty="0">
                <a:solidFill>
                  <a:srgbClr val="FF0000"/>
                </a:solidFill>
              </a:rPr>
              <a:t>Get’s better and better over time</a:t>
            </a:r>
          </a:p>
        </p:txBody>
      </p:sp>
    </p:spTree>
    <p:extLst>
      <p:ext uri="{BB962C8B-B14F-4D97-AF65-F5344CB8AC3E}">
        <p14:creationId xmlns:p14="http://schemas.microsoft.com/office/powerpoint/2010/main" val="183861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Novice </a:t>
            </a:r>
            <a:r>
              <a:rPr lang="en-US" sz="3200" dirty="0">
                <a:solidFill>
                  <a:schemeClr val="tx1"/>
                </a:solidFill>
              </a:rPr>
              <a:t>Users</a:t>
            </a:r>
            <a:endParaRPr lang="ko-KR" altLang="en-US" sz="3200" dirty="0">
              <a:solidFill>
                <a:schemeClr val="tx1"/>
              </a:solidFill>
            </a:endParaRPr>
          </a:p>
        </p:txBody>
      </p:sp>
      <p:sp>
        <p:nvSpPr>
          <p:cNvPr id="12" name="Oval 21"/>
          <p:cNvSpPr>
            <a:spLocks noChangeAspect="1"/>
          </p:cNvSpPr>
          <p:nvPr/>
        </p:nvSpPr>
        <p:spPr>
          <a:xfrm>
            <a:off x="683568" y="843558"/>
            <a:ext cx="201622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C00000"/>
                </a:solidFill>
              </a:rPr>
              <a:t>Common Needs</a:t>
            </a:r>
          </a:p>
        </p:txBody>
      </p:sp>
      <p:sp>
        <p:nvSpPr>
          <p:cNvPr id="14" name="Rectangle 16"/>
          <p:cNvSpPr/>
          <p:nvPr/>
        </p:nvSpPr>
        <p:spPr>
          <a:xfrm rot="2700000">
            <a:off x="982911" y="2016822"/>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94523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7170" name="Picture 2" descr="Image result for beginner">
            <a:extLst>
              <a:ext uri="{FF2B5EF4-FFF2-40B4-BE49-F238E27FC236}">
                <a16:creationId xmlns:a16="http://schemas.microsoft.com/office/drawing/2014/main" id="{A793035D-A86E-4DB8-A965-5A1D7B76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9" y="1156817"/>
            <a:ext cx="1930524" cy="1058544"/>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3665725-9BC5-4421-9CFA-A6A5C906E7AB}"/>
              </a:ext>
            </a:extLst>
          </p:cNvPr>
          <p:cNvSpPr/>
          <p:nvPr/>
        </p:nvSpPr>
        <p:spPr>
          <a:xfrm>
            <a:off x="881740" y="2137984"/>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0" name="Oval 19">
            <a:extLst>
              <a:ext uri="{FF2B5EF4-FFF2-40B4-BE49-F238E27FC236}">
                <a16:creationId xmlns:a16="http://schemas.microsoft.com/office/drawing/2014/main" id="{DEBEC19B-2E05-4409-86C8-7C79F6EC4C9D}"/>
              </a:ext>
            </a:extLst>
          </p:cNvPr>
          <p:cNvSpPr/>
          <p:nvPr/>
        </p:nvSpPr>
        <p:spPr>
          <a:xfrm>
            <a:off x="881740" y="2522485"/>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1187624" y="2031792"/>
            <a:ext cx="5610648" cy="369332"/>
          </a:xfrm>
          <a:prstGeom prst="rect">
            <a:avLst/>
          </a:prstGeom>
        </p:spPr>
        <p:txBody>
          <a:bodyPr wrap="square">
            <a:spAutoFit/>
          </a:bodyPr>
          <a:lstStyle/>
          <a:p>
            <a:pPr marL="0" lvl="1"/>
            <a:r>
              <a:rPr lang="en-US" dirty="0"/>
              <a:t>Cluster orientation and structure</a:t>
            </a:r>
          </a:p>
        </p:txBody>
      </p:sp>
      <p:sp>
        <p:nvSpPr>
          <p:cNvPr id="4" name="Rectangle 3">
            <a:extLst>
              <a:ext uri="{FF2B5EF4-FFF2-40B4-BE49-F238E27FC236}">
                <a16:creationId xmlns:a16="http://schemas.microsoft.com/office/drawing/2014/main" id="{75DF5F2F-1A9C-4C9E-973A-2DFDDDF5ABBE}"/>
              </a:ext>
            </a:extLst>
          </p:cNvPr>
          <p:cNvSpPr/>
          <p:nvPr/>
        </p:nvSpPr>
        <p:spPr>
          <a:xfrm>
            <a:off x="1187624" y="2386344"/>
            <a:ext cx="8136904" cy="369332"/>
          </a:xfrm>
          <a:prstGeom prst="rect">
            <a:avLst/>
          </a:prstGeom>
        </p:spPr>
        <p:txBody>
          <a:bodyPr wrap="square">
            <a:spAutoFit/>
          </a:bodyPr>
          <a:lstStyle/>
          <a:p>
            <a:r>
              <a:rPr lang="en-US" dirty="0"/>
              <a:t>Linux basic commands (Introduction to Linux)</a:t>
            </a:r>
          </a:p>
        </p:txBody>
      </p:sp>
      <p:sp>
        <p:nvSpPr>
          <p:cNvPr id="22" name="Oval 21">
            <a:extLst>
              <a:ext uri="{FF2B5EF4-FFF2-40B4-BE49-F238E27FC236}">
                <a16:creationId xmlns:a16="http://schemas.microsoft.com/office/drawing/2014/main" id="{2FB741B5-C5BC-4ACD-9893-A9CC428DB48D}"/>
              </a:ext>
            </a:extLst>
          </p:cNvPr>
          <p:cNvSpPr/>
          <p:nvPr/>
        </p:nvSpPr>
        <p:spPr>
          <a:xfrm>
            <a:off x="881740" y="2943873"/>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 name="Rectangle 7">
            <a:extLst>
              <a:ext uri="{FF2B5EF4-FFF2-40B4-BE49-F238E27FC236}">
                <a16:creationId xmlns:a16="http://schemas.microsoft.com/office/drawing/2014/main" id="{4B9436B4-C685-45D8-9C87-292872167F1F}"/>
              </a:ext>
            </a:extLst>
          </p:cNvPr>
          <p:cNvSpPr/>
          <p:nvPr/>
        </p:nvSpPr>
        <p:spPr>
          <a:xfrm>
            <a:off x="1187624" y="2837681"/>
            <a:ext cx="7626871" cy="369332"/>
          </a:xfrm>
          <a:prstGeom prst="rect">
            <a:avLst/>
          </a:prstGeom>
        </p:spPr>
        <p:txBody>
          <a:bodyPr wrap="square">
            <a:spAutoFit/>
          </a:bodyPr>
          <a:lstStyle/>
          <a:p>
            <a:pPr marL="0" lvl="1"/>
            <a:r>
              <a:rPr lang="en-US" dirty="0"/>
              <a:t>E-mail list </a:t>
            </a:r>
          </a:p>
        </p:txBody>
      </p:sp>
      <p:sp>
        <p:nvSpPr>
          <p:cNvPr id="9" name="Rectangle 8">
            <a:extLst>
              <a:ext uri="{FF2B5EF4-FFF2-40B4-BE49-F238E27FC236}">
                <a16:creationId xmlns:a16="http://schemas.microsoft.com/office/drawing/2014/main" id="{310B41E3-77B2-41B0-A047-10C7F921C2E6}"/>
              </a:ext>
            </a:extLst>
          </p:cNvPr>
          <p:cNvSpPr/>
          <p:nvPr/>
        </p:nvSpPr>
        <p:spPr>
          <a:xfrm>
            <a:off x="677592" y="3249158"/>
            <a:ext cx="7854848" cy="369332"/>
          </a:xfrm>
          <a:prstGeom prst="rect">
            <a:avLst/>
          </a:prstGeom>
        </p:spPr>
        <p:txBody>
          <a:bodyPr wrap="square">
            <a:spAutoFit/>
          </a:bodyPr>
          <a:lstStyle/>
          <a:p>
            <a:pPr lvl="1"/>
            <a:r>
              <a:rPr lang="en-US" dirty="0"/>
              <a:t>Text editors (</a:t>
            </a:r>
            <a:r>
              <a:rPr lang="en-US" dirty="0" err="1"/>
              <a:t>nano</a:t>
            </a:r>
            <a:r>
              <a:rPr lang="en-US" dirty="0"/>
              <a:t>, vi, vim, emacs, etc.) </a:t>
            </a:r>
          </a:p>
        </p:txBody>
      </p:sp>
      <p:sp>
        <p:nvSpPr>
          <p:cNvPr id="24" name="Oval 23">
            <a:extLst>
              <a:ext uri="{FF2B5EF4-FFF2-40B4-BE49-F238E27FC236}">
                <a16:creationId xmlns:a16="http://schemas.microsoft.com/office/drawing/2014/main" id="{1482E9F6-755E-47B0-BB48-9A12739EBB54}"/>
              </a:ext>
            </a:extLst>
          </p:cNvPr>
          <p:cNvSpPr/>
          <p:nvPr/>
        </p:nvSpPr>
        <p:spPr>
          <a:xfrm>
            <a:off x="855305" y="3327064"/>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18">
            <a:extLst>
              <a:ext uri="{FF2B5EF4-FFF2-40B4-BE49-F238E27FC236}">
                <a16:creationId xmlns:a16="http://schemas.microsoft.com/office/drawing/2014/main" id="{5CB99C98-1CD1-4927-B536-946DF301CE9C}"/>
              </a:ext>
            </a:extLst>
          </p:cNvPr>
          <p:cNvSpPr/>
          <p:nvPr/>
        </p:nvSpPr>
        <p:spPr>
          <a:xfrm>
            <a:off x="859433" y="375806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57805D07-C381-43B8-9E60-39932FAE08D2}"/>
              </a:ext>
            </a:extLst>
          </p:cNvPr>
          <p:cNvSpPr/>
          <p:nvPr/>
        </p:nvSpPr>
        <p:spPr>
          <a:xfrm>
            <a:off x="677592" y="3651870"/>
            <a:ext cx="7691637" cy="369332"/>
          </a:xfrm>
          <a:prstGeom prst="rect">
            <a:avLst/>
          </a:prstGeom>
        </p:spPr>
        <p:txBody>
          <a:bodyPr wrap="square">
            <a:spAutoFit/>
          </a:bodyPr>
          <a:lstStyle/>
          <a:p>
            <a:pPr lvl="1"/>
            <a:r>
              <a:rPr lang="en-US" dirty="0"/>
              <a:t>Load/unload modules</a:t>
            </a:r>
          </a:p>
        </p:txBody>
      </p:sp>
      <p:sp>
        <p:nvSpPr>
          <p:cNvPr id="21" name="Oval 20">
            <a:extLst>
              <a:ext uri="{FF2B5EF4-FFF2-40B4-BE49-F238E27FC236}">
                <a16:creationId xmlns:a16="http://schemas.microsoft.com/office/drawing/2014/main" id="{D5111214-7F41-4CA1-A2B2-5A3CE2BAA96E}"/>
              </a:ext>
            </a:extLst>
          </p:cNvPr>
          <p:cNvSpPr/>
          <p:nvPr/>
        </p:nvSpPr>
        <p:spPr>
          <a:xfrm>
            <a:off x="866902" y="413192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 name="Rectangle 5">
            <a:extLst>
              <a:ext uri="{FF2B5EF4-FFF2-40B4-BE49-F238E27FC236}">
                <a16:creationId xmlns:a16="http://schemas.microsoft.com/office/drawing/2014/main" id="{49F1AAE5-CCE6-4D3B-B59D-F97240955C2D}"/>
              </a:ext>
            </a:extLst>
          </p:cNvPr>
          <p:cNvSpPr/>
          <p:nvPr/>
        </p:nvSpPr>
        <p:spPr>
          <a:xfrm>
            <a:off x="677592" y="4009657"/>
            <a:ext cx="6817847" cy="369332"/>
          </a:xfrm>
          <a:prstGeom prst="rect">
            <a:avLst/>
          </a:prstGeom>
        </p:spPr>
        <p:txBody>
          <a:bodyPr wrap="square">
            <a:spAutoFit/>
          </a:bodyPr>
          <a:lstStyle/>
          <a:p>
            <a:pPr lvl="1"/>
            <a:r>
              <a:rPr lang="en-US" dirty="0"/>
              <a:t>Request software installation</a:t>
            </a:r>
          </a:p>
        </p:txBody>
      </p:sp>
      <p:sp>
        <p:nvSpPr>
          <p:cNvPr id="23" name="Rectangle 22">
            <a:extLst>
              <a:ext uri="{FF2B5EF4-FFF2-40B4-BE49-F238E27FC236}">
                <a16:creationId xmlns:a16="http://schemas.microsoft.com/office/drawing/2014/main" id="{03B4054A-0EFE-4114-AA1A-5E92A93043C4}"/>
              </a:ext>
            </a:extLst>
          </p:cNvPr>
          <p:cNvSpPr/>
          <p:nvPr/>
        </p:nvSpPr>
        <p:spPr>
          <a:xfrm>
            <a:off x="4115508" y="1661954"/>
            <a:ext cx="4416932" cy="369332"/>
          </a:xfrm>
          <a:prstGeom prst="rect">
            <a:avLst/>
          </a:prstGeom>
        </p:spPr>
        <p:txBody>
          <a:bodyPr wrap="square">
            <a:spAutoFit/>
          </a:bodyPr>
          <a:lstStyle/>
          <a:p>
            <a:pPr lvl="1"/>
            <a:r>
              <a:rPr lang="en-US" dirty="0">
                <a:solidFill>
                  <a:srgbClr val="FE0345"/>
                </a:solidFill>
              </a:rPr>
              <a:t>Get’s better and better over the time</a:t>
            </a:r>
          </a:p>
        </p:txBody>
      </p:sp>
      <p:sp>
        <p:nvSpPr>
          <p:cNvPr id="25" name="Oval 24">
            <a:extLst>
              <a:ext uri="{FF2B5EF4-FFF2-40B4-BE49-F238E27FC236}">
                <a16:creationId xmlns:a16="http://schemas.microsoft.com/office/drawing/2014/main" id="{980CF7B0-FE80-4F66-8079-866E23CA6764}"/>
              </a:ext>
            </a:extLst>
          </p:cNvPr>
          <p:cNvSpPr/>
          <p:nvPr/>
        </p:nvSpPr>
        <p:spPr>
          <a:xfrm>
            <a:off x="855304" y="4489709"/>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7" name="Rectangle 6">
            <a:extLst>
              <a:ext uri="{FF2B5EF4-FFF2-40B4-BE49-F238E27FC236}">
                <a16:creationId xmlns:a16="http://schemas.microsoft.com/office/drawing/2014/main" id="{E97A3EFB-B2B5-458C-AD9B-D7B979F8AC7E}"/>
              </a:ext>
            </a:extLst>
          </p:cNvPr>
          <p:cNvSpPr/>
          <p:nvPr/>
        </p:nvSpPr>
        <p:spPr>
          <a:xfrm>
            <a:off x="648139" y="4383517"/>
            <a:ext cx="4572000" cy="369332"/>
          </a:xfrm>
          <a:prstGeom prst="rect">
            <a:avLst/>
          </a:prstGeom>
        </p:spPr>
        <p:txBody>
          <a:bodyPr>
            <a:spAutoFit/>
          </a:bodyPr>
          <a:lstStyle/>
          <a:p>
            <a:pPr lvl="1"/>
            <a:r>
              <a:rPr lang="en-US" dirty="0"/>
              <a:t>Help with tools to move data in/out </a:t>
            </a:r>
          </a:p>
        </p:txBody>
      </p:sp>
      <p:sp>
        <p:nvSpPr>
          <p:cNvPr id="26" name="Oval 25">
            <a:extLst>
              <a:ext uri="{FF2B5EF4-FFF2-40B4-BE49-F238E27FC236}">
                <a16:creationId xmlns:a16="http://schemas.microsoft.com/office/drawing/2014/main" id="{F3E245CF-B6CD-4B20-A901-EF9BBAA29C15}"/>
              </a:ext>
            </a:extLst>
          </p:cNvPr>
          <p:cNvSpPr/>
          <p:nvPr/>
        </p:nvSpPr>
        <p:spPr>
          <a:xfrm>
            <a:off x="855304" y="4846867"/>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0" name="Rectangle 9">
            <a:extLst>
              <a:ext uri="{FF2B5EF4-FFF2-40B4-BE49-F238E27FC236}">
                <a16:creationId xmlns:a16="http://schemas.microsoft.com/office/drawing/2014/main" id="{34371DFE-39D3-488A-A71D-BA81CD310AD3}"/>
              </a:ext>
            </a:extLst>
          </p:cNvPr>
          <p:cNvSpPr/>
          <p:nvPr/>
        </p:nvSpPr>
        <p:spPr>
          <a:xfrm>
            <a:off x="648139" y="4734516"/>
            <a:ext cx="9036429" cy="369332"/>
          </a:xfrm>
          <a:prstGeom prst="rect">
            <a:avLst/>
          </a:prstGeom>
        </p:spPr>
        <p:txBody>
          <a:bodyPr wrap="square">
            <a:spAutoFit/>
          </a:bodyPr>
          <a:lstStyle/>
          <a:p>
            <a:pPr lvl="1"/>
            <a:r>
              <a:rPr lang="en-US" dirty="0"/>
              <a:t>Help with the job submission script (specify # of nodes, CPUs, time, etc.) </a:t>
            </a:r>
          </a:p>
        </p:txBody>
      </p:sp>
    </p:spTree>
    <p:extLst>
      <p:ext uri="{BB962C8B-B14F-4D97-AF65-F5344CB8AC3E}">
        <p14:creationId xmlns:p14="http://schemas.microsoft.com/office/powerpoint/2010/main" val="3269539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Novice </a:t>
            </a:r>
            <a:r>
              <a:rPr lang="en-US" sz="3200" dirty="0">
                <a:solidFill>
                  <a:schemeClr val="tx1"/>
                </a:solidFill>
              </a:rPr>
              <a:t>Users</a:t>
            </a:r>
            <a:endParaRPr lang="ko-KR" altLang="en-US" sz="3200" dirty="0">
              <a:solidFill>
                <a:schemeClr val="tx1"/>
              </a:solidFill>
            </a:endParaRPr>
          </a:p>
        </p:txBody>
      </p:sp>
      <p:sp>
        <p:nvSpPr>
          <p:cNvPr id="12" name="Oval 21"/>
          <p:cNvSpPr>
            <a:spLocks noChangeAspect="1"/>
          </p:cNvSpPr>
          <p:nvPr/>
        </p:nvSpPr>
        <p:spPr>
          <a:xfrm>
            <a:off x="683568" y="843558"/>
            <a:ext cx="5040560"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C00000"/>
                </a:solidFill>
              </a:rPr>
              <a:t>Common approaches for effective support</a:t>
            </a:r>
          </a:p>
        </p:txBody>
      </p:sp>
      <p:sp>
        <p:nvSpPr>
          <p:cNvPr id="14" name="Rectangle 16"/>
          <p:cNvSpPr/>
          <p:nvPr/>
        </p:nvSpPr>
        <p:spPr>
          <a:xfrm rot="2700000">
            <a:off x="982911" y="2016822"/>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Oval 88">
            <a:extLst>
              <a:ext uri="{FF2B5EF4-FFF2-40B4-BE49-F238E27FC236}">
                <a16:creationId xmlns:a16="http://schemas.microsoft.com/office/drawing/2014/main" id="{92B7690D-8EA2-4642-A87D-CD90C23E8A0B}"/>
              </a:ext>
            </a:extLst>
          </p:cNvPr>
          <p:cNvSpPr/>
          <p:nvPr/>
        </p:nvSpPr>
        <p:spPr>
          <a:xfrm>
            <a:off x="376243" y="94523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7170" name="Picture 2" descr="Image result for beginner">
            <a:extLst>
              <a:ext uri="{FF2B5EF4-FFF2-40B4-BE49-F238E27FC236}">
                <a16:creationId xmlns:a16="http://schemas.microsoft.com/office/drawing/2014/main" id="{A793035D-A86E-4DB8-A965-5A1D7B76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9" y="1156817"/>
            <a:ext cx="1930524" cy="1058544"/>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3665725-9BC5-4421-9CFA-A6A5C906E7AB}"/>
              </a:ext>
            </a:extLst>
          </p:cNvPr>
          <p:cNvSpPr/>
          <p:nvPr/>
        </p:nvSpPr>
        <p:spPr>
          <a:xfrm>
            <a:off x="881740" y="2137984"/>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0" name="Oval 19">
            <a:extLst>
              <a:ext uri="{FF2B5EF4-FFF2-40B4-BE49-F238E27FC236}">
                <a16:creationId xmlns:a16="http://schemas.microsoft.com/office/drawing/2014/main" id="{DEBEC19B-2E05-4409-86C8-7C79F6EC4C9D}"/>
              </a:ext>
            </a:extLst>
          </p:cNvPr>
          <p:cNvSpPr/>
          <p:nvPr/>
        </p:nvSpPr>
        <p:spPr>
          <a:xfrm>
            <a:off x="881740" y="2522485"/>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1187624" y="2031792"/>
            <a:ext cx="5610648" cy="369332"/>
          </a:xfrm>
          <a:prstGeom prst="rect">
            <a:avLst/>
          </a:prstGeom>
        </p:spPr>
        <p:txBody>
          <a:bodyPr wrap="square">
            <a:spAutoFit/>
          </a:bodyPr>
          <a:lstStyle/>
          <a:p>
            <a:pPr marL="0" lvl="1"/>
            <a:r>
              <a:rPr lang="en-US" dirty="0"/>
              <a:t>Do everything to build mutual trust</a:t>
            </a:r>
          </a:p>
        </p:txBody>
      </p:sp>
      <p:sp>
        <p:nvSpPr>
          <p:cNvPr id="4" name="Rectangle 3">
            <a:extLst>
              <a:ext uri="{FF2B5EF4-FFF2-40B4-BE49-F238E27FC236}">
                <a16:creationId xmlns:a16="http://schemas.microsoft.com/office/drawing/2014/main" id="{75DF5F2F-1A9C-4C9E-973A-2DFDDDF5ABBE}"/>
              </a:ext>
            </a:extLst>
          </p:cNvPr>
          <p:cNvSpPr/>
          <p:nvPr/>
        </p:nvSpPr>
        <p:spPr>
          <a:xfrm>
            <a:off x="1187624" y="2386344"/>
            <a:ext cx="8136904" cy="369332"/>
          </a:xfrm>
          <a:prstGeom prst="rect">
            <a:avLst/>
          </a:prstGeom>
        </p:spPr>
        <p:txBody>
          <a:bodyPr wrap="square">
            <a:spAutoFit/>
          </a:bodyPr>
          <a:lstStyle/>
          <a:p>
            <a:r>
              <a:rPr lang="en-US" dirty="0"/>
              <a:t>Provide regular orientations and help opportunities.</a:t>
            </a:r>
          </a:p>
        </p:txBody>
      </p:sp>
      <p:sp>
        <p:nvSpPr>
          <p:cNvPr id="22" name="Oval 21">
            <a:extLst>
              <a:ext uri="{FF2B5EF4-FFF2-40B4-BE49-F238E27FC236}">
                <a16:creationId xmlns:a16="http://schemas.microsoft.com/office/drawing/2014/main" id="{2FB741B5-C5BC-4ACD-9893-A9CC428DB48D}"/>
              </a:ext>
            </a:extLst>
          </p:cNvPr>
          <p:cNvSpPr/>
          <p:nvPr/>
        </p:nvSpPr>
        <p:spPr>
          <a:xfrm>
            <a:off x="881740" y="2943873"/>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 name="Rectangle 7">
            <a:extLst>
              <a:ext uri="{FF2B5EF4-FFF2-40B4-BE49-F238E27FC236}">
                <a16:creationId xmlns:a16="http://schemas.microsoft.com/office/drawing/2014/main" id="{4B9436B4-C685-45D8-9C87-292872167F1F}"/>
              </a:ext>
            </a:extLst>
          </p:cNvPr>
          <p:cNvSpPr/>
          <p:nvPr/>
        </p:nvSpPr>
        <p:spPr>
          <a:xfrm>
            <a:off x="1187624" y="2837681"/>
            <a:ext cx="7626871" cy="369332"/>
          </a:xfrm>
          <a:prstGeom prst="rect">
            <a:avLst/>
          </a:prstGeom>
        </p:spPr>
        <p:txBody>
          <a:bodyPr wrap="square">
            <a:spAutoFit/>
          </a:bodyPr>
          <a:lstStyle/>
          <a:p>
            <a:pPr marL="0" lvl="1"/>
            <a:r>
              <a:rPr lang="en-US" dirty="0"/>
              <a:t>Maintain up-to-date web documentation</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10B41E3-77B2-41B0-A047-10C7F921C2E6}"/>
              </a:ext>
            </a:extLst>
          </p:cNvPr>
          <p:cNvSpPr/>
          <p:nvPr/>
        </p:nvSpPr>
        <p:spPr>
          <a:xfrm>
            <a:off x="677592" y="3249158"/>
            <a:ext cx="7854848" cy="369332"/>
          </a:xfrm>
          <a:prstGeom prst="rect">
            <a:avLst/>
          </a:prstGeom>
        </p:spPr>
        <p:txBody>
          <a:bodyPr wrap="square">
            <a:spAutoFit/>
          </a:bodyPr>
          <a:lstStyle/>
          <a:p>
            <a:pPr lvl="1"/>
            <a:r>
              <a:rPr lang="en-US" dirty="0"/>
              <a:t>Provide links to existing help locations</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1482E9F6-755E-47B0-BB48-9A12739EBB54}"/>
              </a:ext>
            </a:extLst>
          </p:cNvPr>
          <p:cNvSpPr/>
          <p:nvPr/>
        </p:nvSpPr>
        <p:spPr>
          <a:xfrm>
            <a:off x="855305" y="3327064"/>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18">
            <a:extLst>
              <a:ext uri="{FF2B5EF4-FFF2-40B4-BE49-F238E27FC236}">
                <a16:creationId xmlns:a16="http://schemas.microsoft.com/office/drawing/2014/main" id="{5CB99C98-1CD1-4927-B536-946DF301CE9C}"/>
              </a:ext>
            </a:extLst>
          </p:cNvPr>
          <p:cNvSpPr/>
          <p:nvPr/>
        </p:nvSpPr>
        <p:spPr>
          <a:xfrm>
            <a:off x="859433" y="375806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57805D07-C381-43B8-9E60-39932FAE08D2}"/>
              </a:ext>
            </a:extLst>
          </p:cNvPr>
          <p:cNvSpPr/>
          <p:nvPr/>
        </p:nvSpPr>
        <p:spPr>
          <a:xfrm>
            <a:off x="677592" y="3651870"/>
            <a:ext cx="7691637" cy="369332"/>
          </a:xfrm>
          <a:prstGeom prst="rect">
            <a:avLst/>
          </a:prstGeom>
        </p:spPr>
        <p:txBody>
          <a:bodyPr wrap="square">
            <a:spAutoFit/>
          </a:bodyPr>
          <a:lstStyle/>
          <a:p>
            <a:pPr lvl="1"/>
            <a:r>
              <a:rPr lang="en-US" dirty="0"/>
              <a:t>Suggest proper web search terms (How to google)</a:t>
            </a:r>
          </a:p>
        </p:txBody>
      </p:sp>
      <p:sp>
        <p:nvSpPr>
          <p:cNvPr id="21" name="Oval 20">
            <a:extLst>
              <a:ext uri="{FF2B5EF4-FFF2-40B4-BE49-F238E27FC236}">
                <a16:creationId xmlns:a16="http://schemas.microsoft.com/office/drawing/2014/main" id="{D5111214-7F41-4CA1-A2B2-5A3CE2BAA96E}"/>
              </a:ext>
            </a:extLst>
          </p:cNvPr>
          <p:cNvSpPr/>
          <p:nvPr/>
        </p:nvSpPr>
        <p:spPr>
          <a:xfrm>
            <a:off x="866902" y="413192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 name="Rectangle 5">
            <a:extLst>
              <a:ext uri="{FF2B5EF4-FFF2-40B4-BE49-F238E27FC236}">
                <a16:creationId xmlns:a16="http://schemas.microsoft.com/office/drawing/2014/main" id="{49F1AAE5-CCE6-4D3B-B59D-F97240955C2D}"/>
              </a:ext>
            </a:extLst>
          </p:cNvPr>
          <p:cNvSpPr/>
          <p:nvPr/>
        </p:nvSpPr>
        <p:spPr>
          <a:xfrm>
            <a:off x="677592" y="4009657"/>
            <a:ext cx="8358904" cy="369332"/>
          </a:xfrm>
          <a:prstGeom prst="rect">
            <a:avLst/>
          </a:prstGeom>
        </p:spPr>
        <p:txBody>
          <a:bodyPr wrap="square">
            <a:spAutoFit/>
          </a:bodyPr>
          <a:lstStyle/>
          <a:p>
            <a:pPr lvl="1"/>
            <a:r>
              <a:rPr lang="en-US" dirty="0"/>
              <a:t>Make them feel better about their simple (or sometimes stupid) questions</a:t>
            </a:r>
          </a:p>
        </p:txBody>
      </p:sp>
      <p:sp>
        <p:nvSpPr>
          <p:cNvPr id="25" name="Oval 24">
            <a:extLst>
              <a:ext uri="{FF2B5EF4-FFF2-40B4-BE49-F238E27FC236}">
                <a16:creationId xmlns:a16="http://schemas.microsoft.com/office/drawing/2014/main" id="{980CF7B0-FE80-4F66-8079-866E23CA6764}"/>
              </a:ext>
            </a:extLst>
          </p:cNvPr>
          <p:cNvSpPr/>
          <p:nvPr/>
        </p:nvSpPr>
        <p:spPr>
          <a:xfrm>
            <a:off x="855304" y="4489709"/>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7" name="Rectangle 6">
            <a:extLst>
              <a:ext uri="{FF2B5EF4-FFF2-40B4-BE49-F238E27FC236}">
                <a16:creationId xmlns:a16="http://schemas.microsoft.com/office/drawing/2014/main" id="{E97A3EFB-B2B5-458C-AD9B-D7B979F8AC7E}"/>
              </a:ext>
            </a:extLst>
          </p:cNvPr>
          <p:cNvSpPr/>
          <p:nvPr/>
        </p:nvSpPr>
        <p:spPr>
          <a:xfrm>
            <a:off x="648138" y="4383517"/>
            <a:ext cx="7308237" cy="369332"/>
          </a:xfrm>
          <a:prstGeom prst="rect">
            <a:avLst/>
          </a:prstGeom>
        </p:spPr>
        <p:txBody>
          <a:bodyPr wrap="square">
            <a:spAutoFit/>
          </a:bodyPr>
          <a:lstStyle/>
          <a:p>
            <a:pPr lvl="1"/>
            <a:r>
              <a:rPr lang="en-US" dirty="0"/>
              <a:t>Explain all the steps for resolution in simple, replicable terms</a:t>
            </a:r>
          </a:p>
        </p:txBody>
      </p:sp>
      <p:sp>
        <p:nvSpPr>
          <p:cNvPr id="26" name="Oval 25">
            <a:extLst>
              <a:ext uri="{FF2B5EF4-FFF2-40B4-BE49-F238E27FC236}">
                <a16:creationId xmlns:a16="http://schemas.microsoft.com/office/drawing/2014/main" id="{F3E245CF-B6CD-4B20-A901-EF9BBAA29C15}"/>
              </a:ext>
            </a:extLst>
          </p:cNvPr>
          <p:cNvSpPr/>
          <p:nvPr/>
        </p:nvSpPr>
        <p:spPr>
          <a:xfrm>
            <a:off x="855304" y="4846867"/>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0" name="Rectangle 9">
            <a:extLst>
              <a:ext uri="{FF2B5EF4-FFF2-40B4-BE49-F238E27FC236}">
                <a16:creationId xmlns:a16="http://schemas.microsoft.com/office/drawing/2014/main" id="{34371DFE-39D3-488A-A71D-BA81CD310AD3}"/>
              </a:ext>
            </a:extLst>
          </p:cNvPr>
          <p:cNvSpPr/>
          <p:nvPr/>
        </p:nvSpPr>
        <p:spPr>
          <a:xfrm>
            <a:off x="648139" y="4734516"/>
            <a:ext cx="9036429" cy="369332"/>
          </a:xfrm>
          <a:prstGeom prst="rect">
            <a:avLst/>
          </a:prstGeom>
        </p:spPr>
        <p:txBody>
          <a:bodyPr wrap="square">
            <a:spAutoFit/>
          </a:bodyPr>
          <a:lstStyle/>
          <a:p>
            <a:pPr lvl="1"/>
            <a:r>
              <a:rPr lang="en-US" dirty="0"/>
              <a:t>Prefer exact list of commands to general/conceptual answers</a:t>
            </a:r>
          </a:p>
        </p:txBody>
      </p:sp>
      <p:sp>
        <p:nvSpPr>
          <p:cNvPr id="27" name="Rectangle 26">
            <a:extLst>
              <a:ext uri="{FF2B5EF4-FFF2-40B4-BE49-F238E27FC236}">
                <a16:creationId xmlns:a16="http://schemas.microsoft.com/office/drawing/2014/main" id="{455C00A5-6D52-4495-BC54-ECDF1C30C753}"/>
              </a:ext>
            </a:extLst>
          </p:cNvPr>
          <p:cNvSpPr/>
          <p:nvPr/>
        </p:nvSpPr>
        <p:spPr>
          <a:xfrm>
            <a:off x="5195585" y="1161743"/>
            <a:ext cx="1636891" cy="923330"/>
          </a:xfrm>
          <a:prstGeom prst="rect">
            <a:avLst/>
          </a:prstGeom>
        </p:spPr>
        <p:txBody>
          <a:bodyPr wrap="square">
            <a:spAutoFit/>
          </a:bodyPr>
          <a:lstStyle/>
          <a:p>
            <a:pPr marL="0" lvl="1" algn="ctr"/>
            <a:r>
              <a:rPr lang="en-US" dirty="0">
                <a:solidFill>
                  <a:srgbClr val="FF0000"/>
                </a:solidFill>
              </a:rPr>
              <a:t>BE PATIENT and</a:t>
            </a:r>
          </a:p>
          <a:p>
            <a:pPr marL="0" lvl="1" algn="ctr"/>
            <a:r>
              <a:rPr lang="en-US" dirty="0">
                <a:solidFill>
                  <a:srgbClr val="FF0000"/>
                </a:solidFill>
              </a:rPr>
              <a:t> PATIENT!</a:t>
            </a:r>
          </a:p>
        </p:txBody>
      </p:sp>
      <p:sp>
        <p:nvSpPr>
          <p:cNvPr id="28" name="Rectangle 27">
            <a:extLst>
              <a:ext uri="{FF2B5EF4-FFF2-40B4-BE49-F238E27FC236}">
                <a16:creationId xmlns:a16="http://schemas.microsoft.com/office/drawing/2014/main" id="{BF12301D-372D-454B-BCBE-351B39CB31D9}"/>
              </a:ext>
            </a:extLst>
          </p:cNvPr>
          <p:cNvSpPr/>
          <p:nvPr/>
        </p:nvSpPr>
        <p:spPr>
          <a:xfrm>
            <a:off x="6932205" y="1650570"/>
            <a:ext cx="2104291" cy="923330"/>
          </a:xfrm>
          <a:prstGeom prst="rect">
            <a:avLst/>
          </a:prstGeom>
        </p:spPr>
        <p:txBody>
          <a:bodyPr wrap="square">
            <a:spAutoFit/>
          </a:bodyPr>
          <a:lstStyle/>
          <a:p>
            <a:pPr marL="0" lvl="1" algn="ctr"/>
            <a:r>
              <a:rPr lang="en-US" dirty="0">
                <a:solidFill>
                  <a:srgbClr val="FF0000"/>
                </a:solidFill>
              </a:rPr>
              <a:t>MORE TRAINING  and</a:t>
            </a:r>
          </a:p>
          <a:p>
            <a:pPr marL="0" lvl="1" algn="ctr"/>
            <a:r>
              <a:rPr lang="en-US" dirty="0">
                <a:solidFill>
                  <a:srgbClr val="FF0000"/>
                </a:solidFill>
              </a:rPr>
              <a:t>WORKSHOPS!</a:t>
            </a:r>
          </a:p>
        </p:txBody>
      </p:sp>
      <p:sp>
        <p:nvSpPr>
          <p:cNvPr id="29" name="Rectangle 28">
            <a:extLst>
              <a:ext uri="{FF2B5EF4-FFF2-40B4-BE49-F238E27FC236}">
                <a16:creationId xmlns:a16="http://schemas.microsoft.com/office/drawing/2014/main" id="{7D662125-E86A-475A-B397-A6218826DABD}"/>
              </a:ext>
            </a:extLst>
          </p:cNvPr>
          <p:cNvSpPr/>
          <p:nvPr/>
        </p:nvSpPr>
        <p:spPr>
          <a:xfrm>
            <a:off x="2699792" y="1547484"/>
            <a:ext cx="1781014" cy="369332"/>
          </a:xfrm>
          <a:prstGeom prst="rect">
            <a:avLst/>
          </a:prstGeom>
        </p:spPr>
        <p:txBody>
          <a:bodyPr wrap="square">
            <a:spAutoFit/>
          </a:bodyPr>
          <a:lstStyle/>
          <a:p>
            <a:pPr marL="0" lvl="1" algn="ctr"/>
            <a:r>
              <a:rPr lang="en-US" dirty="0">
                <a:solidFill>
                  <a:srgbClr val="FF0000"/>
                </a:solidFill>
              </a:rPr>
              <a:t>BE FRIENDLY!</a:t>
            </a:r>
          </a:p>
        </p:txBody>
      </p:sp>
      <p:sp>
        <p:nvSpPr>
          <p:cNvPr id="30" name="Rectangle 29">
            <a:extLst>
              <a:ext uri="{FF2B5EF4-FFF2-40B4-BE49-F238E27FC236}">
                <a16:creationId xmlns:a16="http://schemas.microsoft.com/office/drawing/2014/main" id="{44F1CFDF-74A1-4C72-B2FE-6215D867F7B3}"/>
              </a:ext>
            </a:extLst>
          </p:cNvPr>
          <p:cNvSpPr/>
          <p:nvPr/>
        </p:nvSpPr>
        <p:spPr>
          <a:xfrm>
            <a:off x="6732611" y="3048710"/>
            <a:ext cx="1781014" cy="369332"/>
          </a:xfrm>
          <a:prstGeom prst="rect">
            <a:avLst/>
          </a:prstGeom>
        </p:spPr>
        <p:txBody>
          <a:bodyPr wrap="square">
            <a:spAutoFit/>
          </a:bodyPr>
          <a:lstStyle/>
          <a:p>
            <a:pPr marL="0" lvl="1" algn="ctr"/>
            <a:r>
              <a:rPr lang="en-US" dirty="0">
                <a:solidFill>
                  <a:srgbClr val="FF0000"/>
                </a:solidFill>
              </a:rPr>
              <a:t>Smile </a:t>
            </a:r>
            <a:r>
              <a:rPr lang="en-US" dirty="0">
                <a:solidFill>
                  <a:srgbClr val="FF0000"/>
                </a:solidFill>
                <a:sym typeface="Wingdings" panose="05000000000000000000" pitchFamily="2" charset="2"/>
              </a:rPr>
              <a:t></a:t>
            </a:r>
            <a:endParaRPr lang="en-US" dirty="0">
              <a:solidFill>
                <a:srgbClr val="FF0000"/>
              </a:solidFill>
            </a:endParaRPr>
          </a:p>
        </p:txBody>
      </p:sp>
    </p:spTree>
    <p:extLst>
      <p:ext uri="{BB962C8B-B14F-4D97-AF65-F5344CB8AC3E}">
        <p14:creationId xmlns:p14="http://schemas.microsoft.com/office/powerpoint/2010/main" val="2385542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Intermediate </a:t>
            </a:r>
            <a:r>
              <a:rPr lang="en-US" sz="3200" dirty="0">
                <a:solidFill>
                  <a:schemeClr val="tx1"/>
                </a:solidFill>
              </a:rPr>
              <a:t>Users</a:t>
            </a:r>
            <a:endParaRPr lang="ko-KR" altLang="en-US" sz="3200" dirty="0">
              <a:solidFill>
                <a:schemeClr val="tx1"/>
              </a:solidFill>
            </a:endParaRPr>
          </a:p>
        </p:txBody>
      </p:sp>
      <p:sp>
        <p:nvSpPr>
          <p:cNvPr id="14" name="Rectangle 16"/>
          <p:cNvSpPr/>
          <p:nvPr/>
        </p:nvSpPr>
        <p:spPr>
          <a:xfrm rot="2700000">
            <a:off x="982911"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99630" y="2211710"/>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2B5CA5"/>
                </a:solidFill>
              </a:rPr>
              <a:t>Characteristics</a:t>
            </a:r>
          </a:p>
        </p:txBody>
      </p:sp>
      <p:sp>
        <p:nvSpPr>
          <p:cNvPr id="18" name="Oval 17">
            <a:extLst>
              <a:ext uri="{FF2B5EF4-FFF2-40B4-BE49-F238E27FC236}">
                <a16:creationId xmlns:a16="http://schemas.microsoft.com/office/drawing/2014/main" id="{D58099C6-BB2C-4A0B-9815-211229B03757}"/>
              </a:ext>
            </a:extLst>
          </p:cNvPr>
          <p:cNvSpPr/>
          <p:nvPr/>
        </p:nvSpPr>
        <p:spPr>
          <a:xfrm>
            <a:off x="371479" y="231699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5" name="Oval 14">
            <a:extLst>
              <a:ext uri="{FF2B5EF4-FFF2-40B4-BE49-F238E27FC236}">
                <a16:creationId xmlns:a16="http://schemas.microsoft.com/office/drawing/2014/main" id="{13665725-9BC5-4421-9CFA-A6A5C906E7AB}"/>
              </a:ext>
            </a:extLst>
          </p:cNvPr>
          <p:cNvSpPr/>
          <p:nvPr/>
        </p:nvSpPr>
        <p:spPr>
          <a:xfrm>
            <a:off x="881740" y="2643758"/>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0" name="Oval 19">
            <a:extLst>
              <a:ext uri="{FF2B5EF4-FFF2-40B4-BE49-F238E27FC236}">
                <a16:creationId xmlns:a16="http://schemas.microsoft.com/office/drawing/2014/main" id="{DEBEC19B-2E05-4409-86C8-7C79F6EC4C9D}"/>
              </a:ext>
            </a:extLst>
          </p:cNvPr>
          <p:cNvSpPr/>
          <p:nvPr/>
        </p:nvSpPr>
        <p:spPr>
          <a:xfrm>
            <a:off x="881740" y="3170557"/>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683567" y="2493081"/>
            <a:ext cx="7860801" cy="646331"/>
          </a:xfrm>
          <a:prstGeom prst="rect">
            <a:avLst/>
          </a:prstGeom>
        </p:spPr>
        <p:txBody>
          <a:bodyPr wrap="square">
            <a:spAutoFit/>
          </a:bodyPr>
          <a:lstStyle/>
          <a:p>
            <a:pPr lvl="1"/>
            <a:r>
              <a:rPr lang="en-US" dirty="0"/>
              <a:t>Have prior Linux cluster experience; can create job scripts, but may not understand system-wide impact of their actions</a:t>
            </a:r>
          </a:p>
        </p:txBody>
      </p:sp>
      <p:sp>
        <p:nvSpPr>
          <p:cNvPr id="4" name="Rectangle 3">
            <a:extLst>
              <a:ext uri="{FF2B5EF4-FFF2-40B4-BE49-F238E27FC236}">
                <a16:creationId xmlns:a16="http://schemas.microsoft.com/office/drawing/2014/main" id="{75DF5F2F-1A9C-4C9E-973A-2DFDDDF5ABBE}"/>
              </a:ext>
            </a:extLst>
          </p:cNvPr>
          <p:cNvSpPr/>
          <p:nvPr/>
        </p:nvSpPr>
        <p:spPr>
          <a:xfrm>
            <a:off x="635388" y="3084576"/>
            <a:ext cx="6750495" cy="369332"/>
          </a:xfrm>
          <a:prstGeom prst="rect">
            <a:avLst/>
          </a:prstGeom>
        </p:spPr>
        <p:txBody>
          <a:bodyPr wrap="square">
            <a:spAutoFit/>
          </a:bodyPr>
          <a:lstStyle/>
          <a:p>
            <a:pPr lvl="1"/>
            <a:r>
              <a:rPr lang="en-US" dirty="0"/>
              <a:t>Varying degrees of proficiency in Python, C, Fortran, R, etc.</a:t>
            </a:r>
          </a:p>
        </p:txBody>
      </p:sp>
      <p:sp>
        <p:nvSpPr>
          <p:cNvPr id="22" name="Oval 21">
            <a:extLst>
              <a:ext uri="{FF2B5EF4-FFF2-40B4-BE49-F238E27FC236}">
                <a16:creationId xmlns:a16="http://schemas.microsoft.com/office/drawing/2014/main" id="{2FB741B5-C5BC-4ACD-9893-A9CC428DB48D}"/>
              </a:ext>
            </a:extLst>
          </p:cNvPr>
          <p:cNvSpPr/>
          <p:nvPr/>
        </p:nvSpPr>
        <p:spPr>
          <a:xfrm>
            <a:off x="869198" y="3546328"/>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 name="Rectangle 7">
            <a:extLst>
              <a:ext uri="{FF2B5EF4-FFF2-40B4-BE49-F238E27FC236}">
                <a16:creationId xmlns:a16="http://schemas.microsoft.com/office/drawing/2014/main" id="{4B9436B4-C685-45D8-9C87-292872167F1F}"/>
              </a:ext>
            </a:extLst>
          </p:cNvPr>
          <p:cNvSpPr/>
          <p:nvPr/>
        </p:nvSpPr>
        <p:spPr>
          <a:xfrm>
            <a:off x="685376" y="3461777"/>
            <a:ext cx="7584668" cy="369332"/>
          </a:xfrm>
          <a:prstGeom prst="rect">
            <a:avLst/>
          </a:prstGeom>
        </p:spPr>
        <p:txBody>
          <a:bodyPr wrap="square">
            <a:spAutoFit/>
          </a:bodyPr>
          <a:lstStyle/>
          <a:p>
            <a:pPr lvl="1"/>
            <a:r>
              <a:rPr lang="en-US" dirty="0"/>
              <a:t>Use workflows involving multiple domain-specific packages</a:t>
            </a:r>
          </a:p>
        </p:txBody>
      </p:sp>
      <p:sp>
        <p:nvSpPr>
          <p:cNvPr id="9" name="Rectangle 8">
            <a:extLst>
              <a:ext uri="{FF2B5EF4-FFF2-40B4-BE49-F238E27FC236}">
                <a16:creationId xmlns:a16="http://schemas.microsoft.com/office/drawing/2014/main" id="{310B41E3-77B2-41B0-A047-10C7F921C2E6}"/>
              </a:ext>
            </a:extLst>
          </p:cNvPr>
          <p:cNvSpPr/>
          <p:nvPr/>
        </p:nvSpPr>
        <p:spPr>
          <a:xfrm>
            <a:off x="635388" y="3868944"/>
            <a:ext cx="6979848" cy="369332"/>
          </a:xfrm>
          <a:prstGeom prst="rect">
            <a:avLst/>
          </a:prstGeom>
        </p:spPr>
        <p:txBody>
          <a:bodyPr wrap="square">
            <a:spAutoFit/>
          </a:bodyPr>
          <a:lstStyle/>
          <a:p>
            <a:pPr lvl="1"/>
            <a:r>
              <a:rPr lang="en-US" dirty="0"/>
              <a:t>Often notice and report HW or system problems</a:t>
            </a:r>
          </a:p>
        </p:txBody>
      </p:sp>
      <p:sp>
        <p:nvSpPr>
          <p:cNvPr id="24" name="Oval 23">
            <a:extLst>
              <a:ext uri="{FF2B5EF4-FFF2-40B4-BE49-F238E27FC236}">
                <a16:creationId xmlns:a16="http://schemas.microsoft.com/office/drawing/2014/main" id="{1482E9F6-755E-47B0-BB48-9A12739EBB54}"/>
              </a:ext>
            </a:extLst>
          </p:cNvPr>
          <p:cNvSpPr/>
          <p:nvPr/>
        </p:nvSpPr>
        <p:spPr>
          <a:xfrm>
            <a:off x="855305" y="3975136"/>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21">
            <a:extLst>
              <a:ext uri="{FF2B5EF4-FFF2-40B4-BE49-F238E27FC236}">
                <a16:creationId xmlns:a16="http://schemas.microsoft.com/office/drawing/2014/main" id="{CF0BE27C-D30C-4CB7-BC31-E5C7E42759A4}"/>
              </a:ext>
            </a:extLst>
          </p:cNvPr>
          <p:cNvSpPr>
            <a:spLocks noChangeAspect="1"/>
          </p:cNvSpPr>
          <p:nvPr/>
        </p:nvSpPr>
        <p:spPr>
          <a:xfrm>
            <a:off x="685376" y="878515"/>
            <a:ext cx="165618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2B5CA5"/>
                </a:solidFill>
              </a:rPr>
              <a:t>Intermediate</a:t>
            </a:r>
          </a:p>
        </p:txBody>
      </p:sp>
      <p:sp>
        <p:nvSpPr>
          <p:cNvPr id="21" name="Oval 20">
            <a:extLst>
              <a:ext uri="{FF2B5EF4-FFF2-40B4-BE49-F238E27FC236}">
                <a16:creationId xmlns:a16="http://schemas.microsoft.com/office/drawing/2014/main" id="{DDD1BA12-0AA2-47D7-9A0D-18BA9C5C7605}"/>
              </a:ext>
            </a:extLst>
          </p:cNvPr>
          <p:cNvSpPr/>
          <p:nvPr/>
        </p:nvSpPr>
        <p:spPr>
          <a:xfrm>
            <a:off x="323528" y="94751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23" name="Picture 6" descr="Image result for Intermediate">
            <a:extLst>
              <a:ext uri="{FF2B5EF4-FFF2-40B4-BE49-F238E27FC236}">
                <a16:creationId xmlns:a16="http://schemas.microsoft.com/office/drawing/2014/main" id="{589CFD82-C4AF-4594-817C-F626A6D50A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48510">
            <a:off x="470255" y="1401478"/>
            <a:ext cx="1803453" cy="57919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8E9EE983-7986-44C4-A477-26CD3FB4542B}"/>
              </a:ext>
            </a:extLst>
          </p:cNvPr>
          <p:cNvSpPr/>
          <p:nvPr/>
        </p:nvSpPr>
        <p:spPr>
          <a:xfrm>
            <a:off x="855304" y="4371950"/>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3C28DA44-12B0-4657-ABF3-C70C0DFCF666}"/>
              </a:ext>
            </a:extLst>
          </p:cNvPr>
          <p:cNvSpPr/>
          <p:nvPr/>
        </p:nvSpPr>
        <p:spPr>
          <a:xfrm>
            <a:off x="607839" y="4279012"/>
            <a:ext cx="7584667" cy="369332"/>
          </a:xfrm>
          <a:prstGeom prst="rect">
            <a:avLst/>
          </a:prstGeom>
        </p:spPr>
        <p:txBody>
          <a:bodyPr wrap="square">
            <a:spAutoFit/>
          </a:bodyPr>
          <a:lstStyle/>
          <a:p>
            <a:pPr lvl="1"/>
            <a:r>
              <a:rPr lang="en-US" dirty="0"/>
              <a:t>May use web search to try to overcome difficulties</a:t>
            </a:r>
          </a:p>
        </p:txBody>
      </p:sp>
    </p:spTree>
    <p:extLst>
      <p:ext uri="{BB962C8B-B14F-4D97-AF65-F5344CB8AC3E}">
        <p14:creationId xmlns:p14="http://schemas.microsoft.com/office/powerpoint/2010/main" val="1495414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Intermediate </a:t>
            </a:r>
            <a:r>
              <a:rPr lang="en-US" sz="3200" dirty="0">
                <a:solidFill>
                  <a:schemeClr val="tx1"/>
                </a:solidFill>
              </a:rPr>
              <a:t>Users</a:t>
            </a:r>
            <a:endParaRPr lang="ko-KR" altLang="en-US" sz="3200" dirty="0">
              <a:solidFill>
                <a:schemeClr val="tx1"/>
              </a:solidFill>
            </a:endParaRPr>
          </a:p>
        </p:txBody>
      </p:sp>
      <p:sp>
        <p:nvSpPr>
          <p:cNvPr id="14" name="Rectangle 16"/>
          <p:cNvSpPr/>
          <p:nvPr/>
        </p:nvSpPr>
        <p:spPr>
          <a:xfrm rot="2700000">
            <a:off x="982911"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614013" y="2487806"/>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Generate less than half of support requests.</a:t>
            </a:r>
          </a:p>
        </p:txBody>
      </p:sp>
      <p:sp>
        <p:nvSpPr>
          <p:cNvPr id="18" name="Oval 17">
            <a:extLst>
              <a:ext uri="{FF2B5EF4-FFF2-40B4-BE49-F238E27FC236}">
                <a16:creationId xmlns:a16="http://schemas.microsoft.com/office/drawing/2014/main" id="{D58099C6-BB2C-4A0B-9815-211229B03757}"/>
              </a:ext>
            </a:extLst>
          </p:cNvPr>
          <p:cNvSpPr/>
          <p:nvPr/>
        </p:nvSpPr>
        <p:spPr>
          <a:xfrm>
            <a:off x="401221" y="257234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21">
            <a:extLst>
              <a:ext uri="{FF2B5EF4-FFF2-40B4-BE49-F238E27FC236}">
                <a16:creationId xmlns:a16="http://schemas.microsoft.com/office/drawing/2014/main" id="{CF0BE27C-D30C-4CB7-BC31-E5C7E42759A4}"/>
              </a:ext>
            </a:extLst>
          </p:cNvPr>
          <p:cNvSpPr>
            <a:spLocks noChangeAspect="1"/>
          </p:cNvSpPr>
          <p:nvPr/>
        </p:nvSpPr>
        <p:spPr>
          <a:xfrm>
            <a:off x="539552" y="878515"/>
            <a:ext cx="201441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2B5CA5"/>
                </a:solidFill>
              </a:rPr>
              <a:t>Common Points</a:t>
            </a:r>
          </a:p>
        </p:txBody>
      </p:sp>
      <p:sp>
        <p:nvSpPr>
          <p:cNvPr id="21" name="Oval 20">
            <a:extLst>
              <a:ext uri="{FF2B5EF4-FFF2-40B4-BE49-F238E27FC236}">
                <a16:creationId xmlns:a16="http://schemas.microsoft.com/office/drawing/2014/main" id="{DDD1BA12-0AA2-47D7-9A0D-18BA9C5C7605}"/>
              </a:ext>
            </a:extLst>
          </p:cNvPr>
          <p:cNvSpPr/>
          <p:nvPr/>
        </p:nvSpPr>
        <p:spPr>
          <a:xfrm>
            <a:off x="323528" y="94751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23" name="Picture 6" descr="Image result for Intermediate">
            <a:extLst>
              <a:ext uri="{FF2B5EF4-FFF2-40B4-BE49-F238E27FC236}">
                <a16:creationId xmlns:a16="http://schemas.microsoft.com/office/drawing/2014/main" id="{589CFD82-C4AF-4594-817C-F626A6D50A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48510">
            <a:off x="470255" y="1401478"/>
            <a:ext cx="1803453" cy="5791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2E1DB0-0EF3-450E-9814-B56D3BE97AEB}"/>
              </a:ext>
            </a:extLst>
          </p:cNvPr>
          <p:cNvSpPr/>
          <p:nvPr/>
        </p:nvSpPr>
        <p:spPr>
          <a:xfrm>
            <a:off x="614013" y="2819532"/>
            <a:ext cx="6290894" cy="369332"/>
          </a:xfrm>
          <a:prstGeom prst="rect">
            <a:avLst/>
          </a:prstGeom>
        </p:spPr>
        <p:txBody>
          <a:bodyPr wrap="square">
            <a:spAutoFit/>
          </a:bodyPr>
          <a:lstStyle/>
          <a:p>
            <a:pPr>
              <a:spcBef>
                <a:spcPts val="0"/>
              </a:spcBef>
            </a:pPr>
            <a:r>
              <a:rPr lang="en-US" dirty="0"/>
              <a:t>Largest portion of the compute activity on the cluster</a:t>
            </a:r>
          </a:p>
        </p:txBody>
      </p:sp>
      <p:sp>
        <p:nvSpPr>
          <p:cNvPr id="25" name="Oval 24">
            <a:extLst>
              <a:ext uri="{FF2B5EF4-FFF2-40B4-BE49-F238E27FC236}">
                <a16:creationId xmlns:a16="http://schemas.microsoft.com/office/drawing/2014/main" id="{0A5F331D-A15B-4A73-BF9E-4F3F5ADCE196}"/>
              </a:ext>
            </a:extLst>
          </p:cNvPr>
          <p:cNvSpPr/>
          <p:nvPr/>
        </p:nvSpPr>
        <p:spPr>
          <a:xfrm>
            <a:off x="400862" y="288581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Rectangle 25">
            <a:extLst>
              <a:ext uri="{FF2B5EF4-FFF2-40B4-BE49-F238E27FC236}">
                <a16:creationId xmlns:a16="http://schemas.microsoft.com/office/drawing/2014/main" id="{73BF056D-33AC-442B-BE68-9932F85D68ED}"/>
              </a:ext>
            </a:extLst>
          </p:cNvPr>
          <p:cNvSpPr/>
          <p:nvPr/>
        </p:nvSpPr>
        <p:spPr>
          <a:xfrm>
            <a:off x="599630" y="3098996"/>
            <a:ext cx="7348898" cy="369332"/>
          </a:xfrm>
          <a:prstGeom prst="rect">
            <a:avLst/>
          </a:prstGeom>
        </p:spPr>
        <p:txBody>
          <a:bodyPr wrap="square">
            <a:spAutoFit/>
          </a:bodyPr>
          <a:lstStyle/>
          <a:p>
            <a:pPr>
              <a:spcBef>
                <a:spcPts val="0"/>
              </a:spcBef>
            </a:pPr>
            <a:r>
              <a:rPr lang="en-US" dirty="0"/>
              <a:t>Experience with Linux, and clusters in the same or other institutions</a:t>
            </a:r>
          </a:p>
        </p:txBody>
      </p:sp>
      <p:sp>
        <p:nvSpPr>
          <p:cNvPr id="28" name="Oval 27">
            <a:extLst>
              <a:ext uri="{FF2B5EF4-FFF2-40B4-BE49-F238E27FC236}">
                <a16:creationId xmlns:a16="http://schemas.microsoft.com/office/drawing/2014/main" id="{ADBC1E00-B418-4236-8817-20C130EAD8B2}"/>
              </a:ext>
            </a:extLst>
          </p:cNvPr>
          <p:cNvSpPr/>
          <p:nvPr/>
        </p:nvSpPr>
        <p:spPr>
          <a:xfrm>
            <a:off x="393710" y="319929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7" name="Rectangle 6">
            <a:extLst>
              <a:ext uri="{FF2B5EF4-FFF2-40B4-BE49-F238E27FC236}">
                <a16:creationId xmlns:a16="http://schemas.microsoft.com/office/drawing/2014/main" id="{34E0BD5A-9EFF-437C-BF43-43F2AE5C37F9}"/>
              </a:ext>
            </a:extLst>
          </p:cNvPr>
          <p:cNvSpPr/>
          <p:nvPr/>
        </p:nvSpPr>
        <p:spPr>
          <a:xfrm>
            <a:off x="599630" y="3400658"/>
            <a:ext cx="4493538" cy="369332"/>
          </a:xfrm>
          <a:prstGeom prst="rect">
            <a:avLst/>
          </a:prstGeom>
        </p:spPr>
        <p:txBody>
          <a:bodyPr wrap="none">
            <a:spAutoFit/>
          </a:bodyPr>
          <a:lstStyle/>
          <a:p>
            <a:pPr>
              <a:spcBef>
                <a:spcPts val="0"/>
              </a:spcBef>
            </a:pPr>
            <a:r>
              <a:rPr lang="en-US" dirty="0"/>
              <a:t>First to notice and report system problems</a:t>
            </a:r>
          </a:p>
        </p:txBody>
      </p:sp>
      <p:sp>
        <p:nvSpPr>
          <p:cNvPr id="29" name="Oval 28">
            <a:extLst>
              <a:ext uri="{FF2B5EF4-FFF2-40B4-BE49-F238E27FC236}">
                <a16:creationId xmlns:a16="http://schemas.microsoft.com/office/drawing/2014/main" id="{CC148550-B861-4194-B17F-A27106492F90}"/>
              </a:ext>
            </a:extLst>
          </p:cNvPr>
          <p:cNvSpPr/>
          <p:nvPr/>
        </p:nvSpPr>
        <p:spPr>
          <a:xfrm>
            <a:off x="393710" y="351183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0" name="Oval 29">
            <a:extLst>
              <a:ext uri="{FF2B5EF4-FFF2-40B4-BE49-F238E27FC236}">
                <a16:creationId xmlns:a16="http://schemas.microsoft.com/office/drawing/2014/main" id="{8AB20EE4-7E99-4EAE-8034-765DA11395A2}"/>
              </a:ext>
            </a:extLst>
          </p:cNvPr>
          <p:cNvSpPr/>
          <p:nvPr/>
        </p:nvSpPr>
        <p:spPr>
          <a:xfrm>
            <a:off x="393710" y="383120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0" name="Rectangle 9">
            <a:extLst>
              <a:ext uri="{FF2B5EF4-FFF2-40B4-BE49-F238E27FC236}">
                <a16:creationId xmlns:a16="http://schemas.microsoft.com/office/drawing/2014/main" id="{DB17D9C3-561C-4DCF-80AA-5ED4731DF8BC}"/>
              </a:ext>
            </a:extLst>
          </p:cNvPr>
          <p:cNvSpPr/>
          <p:nvPr/>
        </p:nvSpPr>
        <p:spPr>
          <a:xfrm>
            <a:off x="614013" y="3736465"/>
            <a:ext cx="6174432" cy="369332"/>
          </a:xfrm>
          <a:prstGeom prst="rect">
            <a:avLst/>
          </a:prstGeom>
        </p:spPr>
        <p:txBody>
          <a:bodyPr wrap="square">
            <a:spAutoFit/>
          </a:bodyPr>
          <a:lstStyle/>
          <a:p>
            <a:r>
              <a:rPr lang="en-US" dirty="0"/>
              <a:t>Hybrid mix of straightforward and complex questions</a:t>
            </a:r>
          </a:p>
        </p:txBody>
      </p:sp>
      <p:sp>
        <p:nvSpPr>
          <p:cNvPr id="31" name="Oval 30">
            <a:extLst>
              <a:ext uri="{FF2B5EF4-FFF2-40B4-BE49-F238E27FC236}">
                <a16:creationId xmlns:a16="http://schemas.microsoft.com/office/drawing/2014/main" id="{9271AFE7-030A-4F99-9B7C-A5F398CBD950}"/>
              </a:ext>
            </a:extLst>
          </p:cNvPr>
          <p:cNvSpPr/>
          <p:nvPr/>
        </p:nvSpPr>
        <p:spPr>
          <a:xfrm>
            <a:off x="397618" y="415058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1" name="Rectangle 10">
            <a:extLst>
              <a:ext uri="{FF2B5EF4-FFF2-40B4-BE49-F238E27FC236}">
                <a16:creationId xmlns:a16="http://schemas.microsoft.com/office/drawing/2014/main" id="{5E6B74C4-CA0E-4EC5-87F5-51F8FC38E054}"/>
              </a:ext>
            </a:extLst>
          </p:cNvPr>
          <p:cNvSpPr/>
          <p:nvPr/>
        </p:nvSpPr>
        <p:spPr>
          <a:xfrm>
            <a:off x="606858" y="4040799"/>
            <a:ext cx="3989234" cy="369332"/>
          </a:xfrm>
          <a:prstGeom prst="rect">
            <a:avLst/>
          </a:prstGeom>
        </p:spPr>
        <p:txBody>
          <a:bodyPr wrap="none">
            <a:spAutoFit/>
          </a:bodyPr>
          <a:lstStyle/>
          <a:p>
            <a:pPr>
              <a:spcBef>
                <a:spcPts val="0"/>
              </a:spcBef>
            </a:pPr>
            <a:r>
              <a:rPr lang="en-US" dirty="0"/>
              <a:t>Aware of the standard help channels </a:t>
            </a:r>
          </a:p>
        </p:txBody>
      </p:sp>
      <p:sp>
        <p:nvSpPr>
          <p:cNvPr id="32" name="Oval 31">
            <a:extLst>
              <a:ext uri="{FF2B5EF4-FFF2-40B4-BE49-F238E27FC236}">
                <a16:creationId xmlns:a16="http://schemas.microsoft.com/office/drawing/2014/main" id="{96B97DBA-6C68-45A2-B84F-1A4777B9B21D}"/>
              </a:ext>
            </a:extLst>
          </p:cNvPr>
          <p:cNvSpPr/>
          <p:nvPr/>
        </p:nvSpPr>
        <p:spPr>
          <a:xfrm>
            <a:off x="384267" y="446466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2" name="Rectangle 11">
            <a:extLst>
              <a:ext uri="{FF2B5EF4-FFF2-40B4-BE49-F238E27FC236}">
                <a16:creationId xmlns:a16="http://schemas.microsoft.com/office/drawing/2014/main" id="{B84151BA-8560-41F3-B447-C5769F36B159}"/>
              </a:ext>
            </a:extLst>
          </p:cNvPr>
          <p:cNvSpPr/>
          <p:nvPr/>
        </p:nvSpPr>
        <p:spPr>
          <a:xfrm>
            <a:off x="614013" y="4330430"/>
            <a:ext cx="7378943" cy="369332"/>
          </a:xfrm>
          <a:prstGeom prst="rect">
            <a:avLst/>
          </a:prstGeom>
        </p:spPr>
        <p:txBody>
          <a:bodyPr wrap="none">
            <a:spAutoFit/>
          </a:bodyPr>
          <a:lstStyle/>
          <a:p>
            <a:r>
              <a:rPr lang="en-US" dirty="0"/>
              <a:t>Suggest solutions to their own problems and may not like what you did</a:t>
            </a:r>
          </a:p>
        </p:txBody>
      </p:sp>
      <p:sp>
        <p:nvSpPr>
          <p:cNvPr id="33" name="Oval 32">
            <a:extLst>
              <a:ext uri="{FF2B5EF4-FFF2-40B4-BE49-F238E27FC236}">
                <a16:creationId xmlns:a16="http://schemas.microsoft.com/office/drawing/2014/main" id="{9B5729A9-D098-42D0-9153-BD36B0461D57}"/>
              </a:ext>
            </a:extLst>
          </p:cNvPr>
          <p:cNvSpPr/>
          <p:nvPr/>
        </p:nvSpPr>
        <p:spPr>
          <a:xfrm>
            <a:off x="377853" y="477720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3" name="Rectangle 12">
            <a:extLst>
              <a:ext uri="{FF2B5EF4-FFF2-40B4-BE49-F238E27FC236}">
                <a16:creationId xmlns:a16="http://schemas.microsoft.com/office/drawing/2014/main" id="{40A387AB-C95A-4F7B-8A14-6AFE8323E8E3}"/>
              </a:ext>
            </a:extLst>
          </p:cNvPr>
          <p:cNvSpPr/>
          <p:nvPr/>
        </p:nvSpPr>
        <p:spPr>
          <a:xfrm>
            <a:off x="599630" y="4680940"/>
            <a:ext cx="8081727" cy="369332"/>
          </a:xfrm>
          <a:prstGeom prst="rect">
            <a:avLst/>
          </a:prstGeom>
        </p:spPr>
        <p:txBody>
          <a:bodyPr wrap="square">
            <a:spAutoFit/>
          </a:bodyPr>
          <a:lstStyle/>
          <a:p>
            <a:pPr>
              <a:spcBef>
                <a:spcPts val="0"/>
              </a:spcBef>
            </a:pPr>
            <a:r>
              <a:rPr lang="en-US" dirty="0"/>
              <a:t>Act as the local technical expert and often train novice users in their group</a:t>
            </a:r>
          </a:p>
        </p:txBody>
      </p:sp>
    </p:spTree>
    <p:extLst>
      <p:ext uri="{BB962C8B-B14F-4D97-AF65-F5344CB8AC3E}">
        <p14:creationId xmlns:p14="http://schemas.microsoft.com/office/powerpoint/2010/main" val="3015139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Intermediate </a:t>
            </a:r>
            <a:r>
              <a:rPr lang="en-US" sz="3200" dirty="0">
                <a:solidFill>
                  <a:schemeClr val="tx1"/>
                </a:solidFill>
              </a:rPr>
              <a:t>Users</a:t>
            </a:r>
            <a:endParaRPr lang="ko-KR" altLang="en-US" sz="3200" dirty="0">
              <a:solidFill>
                <a:schemeClr val="tx1"/>
              </a:solidFill>
            </a:endParaRPr>
          </a:p>
        </p:txBody>
      </p:sp>
      <p:sp>
        <p:nvSpPr>
          <p:cNvPr id="14" name="Rectangle 16"/>
          <p:cNvSpPr/>
          <p:nvPr/>
        </p:nvSpPr>
        <p:spPr>
          <a:xfrm rot="2700000">
            <a:off x="982911"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614013" y="2487806"/>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Advanced (and group-specific) information sessions</a:t>
            </a:r>
          </a:p>
        </p:txBody>
      </p:sp>
      <p:sp>
        <p:nvSpPr>
          <p:cNvPr id="18" name="Oval 17">
            <a:extLst>
              <a:ext uri="{FF2B5EF4-FFF2-40B4-BE49-F238E27FC236}">
                <a16:creationId xmlns:a16="http://schemas.microsoft.com/office/drawing/2014/main" id="{D58099C6-BB2C-4A0B-9815-211229B03757}"/>
              </a:ext>
            </a:extLst>
          </p:cNvPr>
          <p:cNvSpPr/>
          <p:nvPr/>
        </p:nvSpPr>
        <p:spPr>
          <a:xfrm>
            <a:off x="401221" y="257234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21">
            <a:extLst>
              <a:ext uri="{FF2B5EF4-FFF2-40B4-BE49-F238E27FC236}">
                <a16:creationId xmlns:a16="http://schemas.microsoft.com/office/drawing/2014/main" id="{CF0BE27C-D30C-4CB7-BC31-E5C7E42759A4}"/>
              </a:ext>
            </a:extLst>
          </p:cNvPr>
          <p:cNvSpPr>
            <a:spLocks noChangeAspect="1"/>
          </p:cNvSpPr>
          <p:nvPr/>
        </p:nvSpPr>
        <p:spPr>
          <a:xfrm>
            <a:off x="539552" y="878515"/>
            <a:ext cx="201441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2B5CA5"/>
                </a:solidFill>
              </a:rPr>
              <a:t>Common Needs</a:t>
            </a:r>
          </a:p>
        </p:txBody>
      </p:sp>
      <p:sp>
        <p:nvSpPr>
          <p:cNvPr id="21" name="Oval 20">
            <a:extLst>
              <a:ext uri="{FF2B5EF4-FFF2-40B4-BE49-F238E27FC236}">
                <a16:creationId xmlns:a16="http://schemas.microsoft.com/office/drawing/2014/main" id="{DDD1BA12-0AA2-47D7-9A0D-18BA9C5C7605}"/>
              </a:ext>
            </a:extLst>
          </p:cNvPr>
          <p:cNvSpPr/>
          <p:nvPr/>
        </p:nvSpPr>
        <p:spPr>
          <a:xfrm>
            <a:off x="323528" y="94751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23" name="Picture 6" descr="Image result for Intermediate">
            <a:extLst>
              <a:ext uri="{FF2B5EF4-FFF2-40B4-BE49-F238E27FC236}">
                <a16:creationId xmlns:a16="http://schemas.microsoft.com/office/drawing/2014/main" id="{589CFD82-C4AF-4594-817C-F626A6D50A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48510">
            <a:off x="470255" y="1401478"/>
            <a:ext cx="1803453" cy="5791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2E1DB0-0EF3-450E-9814-B56D3BE97AEB}"/>
              </a:ext>
            </a:extLst>
          </p:cNvPr>
          <p:cNvSpPr/>
          <p:nvPr/>
        </p:nvSpPr>
        <p:spPr>
          <a:xfrm>
            <a:off x="614013" y="2819532"/>
            <a:ext cx="6290894" cy="369332"/>
          </a:xfrm>
          <a:prstGeom prst="rect">
            <a:avLst/>
          </a:prstGeom>
        </p:spPr>
        <p:txBody>
          <a:bodyPr wrap="square">
            <a:spAutoFit/>
          </a:bodyPr>
          <a:lstStyle/>
          <a:p>
            <a:r>
              <a:rPr lang="en-US" dirty="0"/>
              <a:t>Well-explained effective solutions</a:t>
            </a:r>
          </a:p>
        </p:txBody>
      </p:sp>
      <p:sp>
        <p:nvSpPr>
          <p:cNvPr id="25" name="Oval 24">
            <a:extLst>
              <a:ext uri="{FF2B5EF4-FFF2-40B4-BE49-F238E27FC236}">
                <a16:creationId xmlns:a16="http://schemas.microsoft.com/office/drawing/2014/main" id="{0A5F331D-A15B-4A73-BF9E-4F3F5ADCE196}"/>
              </a:ext>
            </a:extLst>
          </p:cNvPr>
          <p:cNvSpPr/>
          <p:nvPr/>
        </p:nvSpPr>
        <p:spPr>
          <a:xfrm>
            <a:off x="400862" y="288581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Rectangle 25">
            <a:extLst>
              <a:ext uri="{FF2B5EF4-FFF2-40B4-BE49-F238E27FC236}">
                <a16:creationId xmlns:a16="http://schemas.microsoft.com/office/drawing/2014/main" id="{73BF056D-33AC-442B-BE68-9932F85D68ED}"/>
              </a:ext>
            </a:extLst>
          </p:cNvPr>
          <p:cNvSpPr/>
          <p:nvPr/>
        </p:nvSpPr>
        <p:spPr>
          <a:xfrm>
            <a:off x="599630" y="3098996"/>
            <a:ext cx="7348898" cy="369332"/>
          </a:xfrm>
          <a:prstGeom prst="rect">
            <a:avLst/>
          </a:prstGeom>
        </p:spPr>
        <p:txBody>
          <a:bodyPr wrap="square">
            <a:spAutoFit/>
          </a:bodyPr>
          <a:lstStyle/>
          <a:p>
            <a:r>
              <a:rPr lang="en-US" dirty="0"/>
              <a:t>More performance/efficiency from already running codes</a:t>
            </a:r>
          </a:p>
        </p:txBody>
      </p:sp>
      <p:sp>
        <p:nvSpPr>
          <p:cNvPr id="28" name="Oval 27">
            <a:extLst>
              <a:ext uri="{FF2B5EF4-FFF2-40B4-BE49-F238E27FC236}">
                <a16:creationId xmlns:a16="http://schemas.microsoft.com/office/drawing/2014/main" id="{ADBC1E00-B418-4236-8817-20C130EAD8B2}"/>
              </a:ext>
            </a:extLst>
          </p:cNvPr>
          <p:cNvSpPr/>
          <p:nvPr/>
        </p:nvSpPr>
        <p:spPr>
          <a:xfrm>
            <a:off x="393710" y="319929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7" name="Rectangle 6">
            <a:extLst>
              <a:ext uri="{FF2B5EF4-FFF2-40B4-BE49-F238E27FC236}">
                <a16:creationId xmlns:a16="http://schemas.microsoft.com/office/drawing/2014/main" id="{34E0BD5A-9EFF-437C-BF43-43F2AE5C37F9}"/>
              </a:ext>
            </a:extLst>
          </p:cNvPr>
          <p:cNvSpPr/>
          <p:nvPr/>
        </p:nvSpPr>
        <p:spPr>
          <a:xfrm>
            <a:off x="599630" y="3400658"/>
            <a:ext cx="6096541" cy="369332"/>
          </a:xfrm>
          <a:prstGeom prst="rect">
            <a:avLst/>
          </a:prstGeom>
        </p:spPr>
        <p:txBody>
          <a:bodyPr wrap="none">
            <a:spAutoFit/>
          </a:bodyPr>
          <a:lstStyle/>
          <a:p>
            <a:r>
              <a:rPr lang="en-US" dirty="0"/>
              <a:t>Specific modules/patches/versions for existing software </a:t>
            </a:r>
          </a:p>
        </p:txBody>
      </p:sp>
      <p:sp>
        <p:nvSpPr>
          <p:cNvPr id="29" name="Oval 28">
            <a:extLst>
              <a:ext uri="{FF2B5EF4-FFF2-40B4-BE49-F238E27FC236}">
                <a16:creationId xmlns:a16="http://schemas.microsoft.com/office/drawing/2014/main" id="{CC148550-B861-4194-B17F-A27106492F90}"/>
              </a:ext>
            </a:extLst>
          </p:cNvPr>
          <p:cNvSpPr/>
          <p:nvPr/>
        </p:nvSpPr>
        <p:spPr>
          <a:xfrm>
            <a:off x="393710" y="351183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0" name="Oval 29">
            <a:extLst>
              <a:ext uri="{FF2B5EF4-FFF2-40B4-BE49-F238E27FC236}">
                <a16:creationId xmlns:a16="http://schemas.microsoft.com/office/drawing/2014/main" id="{8AB20EE4-7E99-4EAE-8034-765DA11395A2}"/>
              </a:ext>
            </a:extLst>
          </p:cNvPr>
          <p:cNvSpPr/>
          <p:nvPr/>
        </p:nvSpPr>
        <p:spPr>
          <a:xfrm>
            <a:off x="393710" y="383120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0" name="Rectangle 9">
            <a:extLst>
              <a:ext uri="{FF2B5EF4-FFF2-40B4-BE49-F238E27FC236}">
                <a16:creationId xmlns:a16="http://schemas.microsoft.com/office/drawing/2014/main" id="{DB17D9C3-561C-4DCF-80AA-5ED4731DF8BC}"/>
              </a:ext>
            </a:extLst>
          </p:cNvPr>
          <p:cNvSpPr/>
          <p:nvPr/>
        </p:nvSpPr>
        <p:spPr>
          <a:xfrm>
            <a:off x="614012" y="3736465"/>
            <a:ext cx="6766299" cy="369332"/>
          </a:xfrm>
          <a:prstGeom prst="rect">
            <a:avLst/>
          </a:prstGeom>
        </p:spPr>
        <p:txBody>
          <a:bodyPr wrap="square">
            <a:spAutoFit/>
          </a:bodyPr>
          <a:lstStyle/>
          <a:p>
            <a:r>
              <a:rPr lang="en-US" dirty="0"/>
              <a:t>Higher level of control on their jobs (e.g. higher queue priority)</a:t>
            </a:r>
          </a:p>
        </p:txBody>
      </p:sp>
      <p:sp>
        <p:nvSpPr>
          <p:cNvPr id="31" name="Oval 30">
            <a:extLst>
              <a:ext uri="{FF2B5EF4-FFF2-40B4-BE49-F238E27FC236}">
                <a16:creationId xmlns:a16="http://schemas.microsoft.com/office/drawing/2014/main" id="{9271AFE7-030A-4F99-9B7C-A5F398CBD950}"/>
              </a:ext>
            </a:extLst>
          </p:cNvPr>
          <p:cNvSpPr/>
          <p:nvPr/>
        </p:nvSpPr>
        <p:spPr>
          <a:xfrm>
            <a:off x="397618" y="415058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1" name="Rectangle 10">
            <a:extLst>
              <a:ext uri="{FF2B5EF4-FFF2-40B4-BE49-F238E27FC236}">
                <a16:creationId xmlns:a16="http://schemas.microsoft.com/office/drawing/2014/main" id="{5E6B74C4-CA0E-4EC5-87F5-51F8FC38E054}"/>
              </a:ext>
            </a:extLst>
          </p:cNvPr>
          <p:cNvSpPr/>
          <p:nvPr/>
        </p:nvSpPr>
        <p:spPr>
          <a:xfrm>
            <a:off x="606858" y="4040799"/>
            <a:ext cx="4968027" cy="369332"/>
          </a:xfrm>
          <a:prstGeom prst="rect">
            <a:avLst/>
          </a:prstGeom>
        </p:spPr>
        <p:txBody>
          <a:bodyPr wrap="none">
            <a:spAutoFit/>
          </a:bodyPr>
          <a:lstStyle/>
          <a:p>
            <a:r>
              <a:rPr lang="en-US" dirty="0"/>
              <a:t>Access to specialized computational resources</a:t>
            </a:r>
          </a:p>
        </p:txBody>
      </p:sp>
      <p:sp>
        <p:nvSpPr>
          <p:cNvPr id="32" name="Oval 31">
            <a:extLst>
              <a:ext uri="{FF2B5EF4-FFF2-40B4-BE49-F238E27FC236}">
                <a16:creationId xmlns:a16="http://schemas.microsoft.com/office/drawing/2014/main" id="{96B97DBA-6C68-45A2-B84F-1A4777B9B21D}"/>
              </a:ext>
            </a:extLst>
          </p:cNvPr>
          <p:cNvSpPr/>
          <p:nvPr/>
        </p:nvSpPr>
        <p:spPr>
          <a:xfrm>
            <a:off x="384267" y="446466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2" name="Rectangle 11">
            <a:extLst>
              <a:ext uri="{FF2B5EF4-FFF2-40B4-BE49-F238E27FC236}">
                <a16:creationId xmlns:a16="http://schemas.microsoft.com/office/drawing/2014/main" id="{B84151BA-8560-41F3-B447-C5769F36B159}"/>
              </a:ext>
            </a:extLst>
          </p:cNvPr>
          <p:cNvSpPr/>
          <p:nvPr/>
        </p:nvSpPr>
        <p:spPr>
          <a:xfrm>
            <a:off x="614013" y="4330430"/>
            <a:ext cx="5609228" cy="369332"/>
          </a:xfrm>
          <a:prstGeom prst="rect">
            <a:avLst/>
          </a:prstGeom>
        </p:spPr>
        <p:txBody>
          <a:bodyPr wrap="none">
            <a:spAutoFit/>
          </a:bodyPr>
          <a:lstStyle/>
          <a:p>
            <a:r>
              <a:rPr lang="en-US" dirty="0"/>
              <a:t>Configurations that may conflict with system defaults </a:t>
            </a:r>
          </a:p>
        </p:txBody>
      </p:sp>
      <p:sp>
        <p:nvSpPr>
          <p:cNvPr id="33" name="Oval 32">
            <a:extLst>
              <a:ext uri="{FF2B5EF4-FFF2-40B4-BE49-F238E27FC236}">
                <a16:creationId xmlns:a16="http://schemas.microsoft.com/office/drawing/2014/main" id="{9B5729A9-D098-42D0-9153-BD36B0461D57}"/>
              </a:ext>
            </a:extLst>
          </p:cNvPr>
          <p:cNvSpPr/>
          <p:nvPr/>
        </p:nvSpPr>
        <p:spPr>
          <a:xfrm>
            <a:off x="377853" y="477720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3" name="Rectangle 12">
            <a:extLst>
              <a:ext uri="{FF2B5EF4-FFF2-40B4-BE49-F238E27FC236}">
                <a16:creationId xmlns:a16="http://schemas.microsoft.com/office/drawing/2014/main" id="{40A387AB-C95A-4F7B-8A14-6AFE8323E8E3}"/>
              </a:ext>
            </a:extLst>
          </p:cNvPr>
          <p:cNvSpPr/>
          <p:nvPr/>
        </p:nvSpPr>
        <p:spPr>
          <a:xfrm>
            <a:off x="599630" y="4680940"/>
            <a:ext cx="8081727" cy="369332"/>
          </a:xfrm>
          <a:prstGeom prst="rect">
            <a:avLst/>
          </a:prstGeom>
        </p:spPr>
        <p:txBody>
          <a:bodyPr wrap="square">
            <a:spAutoFit/>
          </a:bodyPr>
          <a:lstStyle/>
          <a:p>
            <a:pPr>
              <a:spcBef>
                <a:spcPts val="0"/>
              </a:spcBef>
            </a:pPr>
            <a:r>
              <a:rPr lang="en-US" dirty="0"/>
              <a:t>Code development/debugging/profiling support</a:t>
            </a:r>
          </a:p>
        </p:txBody>
      </p:sp>
      <p:sp>
        <p:nvSpPr>
          <p:cNvPr id="3" name="Rectangle 2">
            <a:extLst>
              <a:ext uri="{FF2B5EF4-FFF2-40B4-BE49-F238E27FC236}">
                <a16:creationId xmlns:a16="http://schemas.microsoft.com/office/drawing/2014/main" id="{E50F9C71-2810-476C-952D-243C4CAF30FD}"/>
              </a:ext>
            </a:extLst>
          </p:cNvPr>
          <p:cNvSpPr/>
          <p:nvPr/>
        </p:nvSpPr>
        <p:spPr>
          <a:xfrm>
            <a:off x="5508104" y="1630183"/>
            <a:ext cx="3432022" cy="923330"/>
          </a:xfrm>
          <a:prstGeom prst="rect">
            <a:avLst/>
          </a:prstGeom>
        </p:spPr>
        <p:txBody>
          <a:bodyPr wrap="square">
            <a:spAutoFit/>
          </a:bodyPr>
          <a:lstStyle/>
          <a:p>
            <a:pPr algn="ctr"/>
            <a:r>
              <a:rPr lang="en-US" dirty="0">
                <a:solidFill>
                  <a:srgbClr val="C00000"/>
                </a:solidFill>
              </a:rPr>
              <a:t>SOMETIMES NOT POSSIBLE OR MAYBE THERE IS SOME CONSTRAINTS!</a:t>
            </a:r>
          </a:p>
        </p:txBody>
      </p:sp>
    </p:spTree>
    <p:extLst>
      <p:ext uri="{BB962C8B-B14F-4D97-AF65-F5344CB8AC3E}">
        <p14:creationId xmlns:p14="http://schemas.microsoft.com/office/powerpoint/2010/main" val="453812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81" name="Google Shape;81;p15"/>
          <p:cNvGrpSpPr/>
          <p:nvPr/>
        </p:nvGrpSpPr>
        <p:grpSpPr>
          <a:xfrm flipH="1">
            <a:off x="3645407" y="437552"/>
            <a:ext cx="1705252" cy="1705356"/>
            <a:chOff x="6654650" y="3665275"/>
            <a:chExt cx="409100" cy="409125"/>
          </a:xfrm>
        </p:grpSpPr>
        <p:sp>
          <p:nvSpPr>
            <p:cNvPr id="82" name="Google Shape;82;p15"/>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161732">
                <a:alpha val="365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ea typeface="+mn-ea"/>
                <a:cs typeface="Arial"/>
                <a:sym typeface="Arial"/>
              </a:endParaRPr>
            </a:p>
          </p:txBody>
        </p:sp>
        <p:sp>
          <p:nvSpPr>
            <p:cNvPr id="83" name="Google Shape;83;p15"/>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161732">
                <a:alpha val="365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ea typeface="+mn-ea"/>
                <a:cs typeface="Arial"/>
                <a:sym typeface="Arial"/>
              </a:endParaRPr>
            </a:p>
          </p:txBody>
        </p:sp>
      </p:grpSp>
      <p:grpSp>
        <p:nvGrpSpPr>
          <p:cNvPr id="84" name="Google Shape;84;p15"/>
          <p:cNvGrpSpPr/>
          <p:nvPr/>
        </p:nvGrpSpPr>
        <p:grpSpPr>
          <a:xfrm>
            <a:off x="4825778" y="621590"/>
            <a:ext cx="672929" cy="672967"/>
            <a:chOff x="570875" y="4322250"/>
            <a:chExt cx="443300" cy="443325"/>
          </a:xfrm>
        </p:grpSpPr>
        <p:sp>
          <p:nvSpPr>
            <p:cNvPr id="85" name="Google Shape;85;p15"/>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ea typeface="+mn-ea"/>
                <a:cs typeface="Arial"/>
                <a:sym typeface="Arial"/>
              </a:endParaRPr>
            </a:p>
          </p:txBody>
        </p:sp>
        <p:sp>
          <p:nvSpPr>
            <p:cNvPr id="86" name="Google Shape;86;p15"/>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ea typeface="+mn-ea"/>
                <a:cs typeface="Arial"/>
                <a:sym typeface="Arial"/>
              </a:endParaRPr>
            </a:p>
          </p:txBody>
        </p:sp>
        <p:sp>
          <p:nvSpPr>
            <p:cNvPr id="87" name="Google Shape;87;p15"/>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ea typeface="+mn-ea"/>
                <a:cs typeface="Arial"/>
                <a:sym typeface="Arial"/>
              </a:endParaRPr>
            </a:p>
          </p:txBody>
        </p:sp>
        <p:sp>
          <p:nvSpPr>
            <p:cNvPr id="88" name="Google Shape;88;p15"/>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ea typeface="+mn-ea"/>
                <a:cs typeface="Arial"/>
                <a:sym typeface="Arial"/>
              </a:endParaRPr>
            </a:p>
          </p:txBody>
        </p:sp>
      </p:grpSp>
      <p:sp>
        <p:nvSpPr>
          <p:cNvPr id="89" name="Google Shape;89;p15"/>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Playfair Display"/>
                <a:cs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0" i="0" u="none" strike="noStrike" kern="0" cap="none" spc="0" normalizeH="0" baseline="0" noProof="0">
              <a:ln>
                <a:noFill/>
              </a:ln>
              <a:solidFill>
                <a:srgbClr val="FFFFFF"/>
              </a:solidFill>
              <a:effectLst/>
              <a:uLnTx/>
              <a:uFillTx/>
              <a:latin typeface="Playfair Display"/>
              <a:cs typeface="Playfair Display"/>
              <a:sym typeface="Playfair Display"/>
            </a:endParaRPr>
          </a:p>
        </p:txBody>
      </p:sp>
      <p:sp>
        <p:nvSpPr>
          <p:cNvPr id="14" name="Title 13">
            <a:extLst>
              <a:ext uri="{FF2B5EF4-FFF2-40B4-BE49-F238E27FC236}">
                <a16:creationId xmlns:a16="http://schemas.microsoft.com/office/drawing/2014/main" id="{D0ABA0FA-D9B8-C543-8E96-A6E45F75427F}"/>
              </a:ext>
            </a:extLst>
          </p:cNvPr>
          <p:cNvSpPr txBox="1">
            <a:spLocks noGrp="1"/>
          </p:cNvSpPr>
          <p:nvPr>
            <p:ph type="ctrTitle" idx="4294967295"/>
          </p:nvPr>
        </p:nvSpPr>
        <p:spPr>
          <a:xfrm>
            <a:off x="-97105" y="2598334"/>
            <a:ext cx="9144000" cy="1508075"/>
          </a:xfrm>
          <a:prstGeom prst="rect">
            <a:avLst/>
          </a:prstGeom>
          <a:noFill/>
        </p:spPr>
        <p:txBody>
          <a:bodyPr wrap="square" rtlCol="0">
            <a:spAutoFit/>
          </a:bodyPr>
          <a:lstStyle/>
          <a:p>
            <a:r>
              <a:rPr lang="en-US" sz="3600" b="0" dirty="0">
                <a:solidFill>
                  <a:srgbClr val="FFFF00"/>
                </a:solidFill>
                <a:latin typeface="Times New Roman" panose="02020603050405020304" pitchFamily="18" charset="0"/>
                <a:cs typeface="Times New Roman" panose="02020603050405020304" pitchFamily="18" charset="0"/>
              </a:rPr>
              <a:t>“I do not fear computers. I fear lack of them.”</a:t>
            </a:r>
            <a:br>
              <a:rPr lang="en-US" sz="1050" dirty="0">
                <a:latin typeface="Times New Roman" panose="02020603050405020304" pitchFamily="18" charset="0"/>
                <a:cs typeface="Times New Roman" panose="02020603050405020304" pitchFamily="18" charset="0"/>
              </a:rPr>
            </a:br>
            <a:r>
              <a:rPr lang="en-US" sz="3600" b="0" i="1" dirty="0">
                <a:latin typeface="Times New Roman" panose="02020603050405020304" pitchFamily="18" charset="0"/>
                <a:cs typeface="Times New Roman" panose="02020603050405020304" pitchFamily="18" charset="0"/>
              </a:rPr>
              <a:t>— Isaac Asimov</a:t>
            </a:r>
            <a:br>
              <a:rPr lang="en-US" sz="1400" dirty="0">
                <a:solidFill>
                  <a:srgbClr val="FFFF00"/>
                </a:solidFill>
                <a:latin typeface="Times New Roman" panose="02020603050405020304" pitchFamily="18" charset="0"/>
                <a:cs typeface="Times New Roman" panose="02020603050405020304" pitchFamily="18" charset="0"/>
              </a:rPr>
            </a:b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174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Intermediate </a:t>
            </a:r>
            <a:r>
              <a:rPr lang="en-US" sz="3200" dirty="0">
                <a:solidFill>
                  <a:schemeClr val="tx1"/>
                </a:solidFill>
              </a:rPr>
              <a:t>Users</a:t>
            </a:r>
            <a:endParaRPr lang="ko-KR" altLang="en-US" sz="3200" dirty="0">
              <a:solidFill>
                <a:schemeClr val="tx1"/>
              </a:solidFill>
            </a:endParaRPr>
          </a:p>
        </p:txBody>
      </p:sp>
      <p:sp>
        <p:nvSpPr>
          <p:cNvPr id="14" name="Rectangle 16"/>
          <p:cNvSpPr/>
          <p:nvPr/>
        </p:nvSpPr>
        <p:spPr>
          <a:xfrm rot="2700000">
            <a:off x="982911"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614013" y="2487806"/>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Do everything to build mutual trust</a:t>
            </a:r>
          </a:p>
        </p:txBody>
      </p:sp>
      <p:sp>
        <p:nvSpPr>
          <p:cNvPr id="18" name="Oval 17">
            <a:extLst>
              <a:ext uri="{FF2B5EF4-FFF2-40B4-BE49-F238E27FC236}">
                <a16:creationId xmlns:a16="http://schemas.microsoft.com/office/drawing/2014/main" id="{D58099C6-BB2C-4A0B-9815-211229B03757}"/>
              </a:ext>
            </a:extLst>
          </p:cNvPr>
          <p:cNvSpPr/>
          <p:nvPr/>
        </p:nvSpPr>
        <p:spPr>
          <a:xfrm>
            <a:off x="401221" y="257234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21">
            <a:extLst>
              <a:ext uri="{FF2B5EF4-FFF2-40B4-BE49-F238E27FC236}">
                <a16:creationId xmlns:a16="http://schemas.microsoft.com/office/drawing/2014/main" id="{CF0BE27C-D30C-4CB7-BC31-E5C7E42759A4}"/>
              </a:ext>
            </a:extLst>
          </p:cNvPr>
          <p:cNvSpPr>
            <a:spLocks noChangeAspect="1"/>
          </p:cNvSpPr>
          <p:nvPr/>
        </p:nvSpPr>
        <p:spPr>
          <a:xfrm>
            <a:off x="539552" y="878515"/>
            <a:ext cx="525658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2B5CA5"/>
                </a:solidFill>
              </a:rPr>
              <a:t>Common approaches for effective support</a:t>
            </a:r>
          </a:p>
        </p:txBody>
      </p:sp>
      <p:sp>
        <p:nvSpPr>
          <p:cNvPr id="21" name="Oval 20">
            <a:extLst>
              <a:ext uri="{FF2B5EF4-FFF2-40B4-BE49-F238E27FC236}">
                <a16:creationId xmlns:a16="http://schemas.microsoft.com/office/drawing/2014/main" id="{DDD1BA12-0AA2-47D7-9A0D-18BA9C5C7605}"/>
              </a:ext>
            </a:extLst>
          </p:cNvPr>
          <p:cNvSpPr/>
          <p:nvPr/>
        </p:nvSpPr>
        <p:spPr>
          <a:xfrm>
            <a:off x="323528" y="94751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23" name="Picture 6" descr="Image result for Intermediate">
            <a:extLst>
              <a:ext uri="{FF2B5EF4-FFF2-40B4-BE49-F238E27FC236}">
                <a16:creationId xmlns:a16="http://schemas.microsoft.com/office/drawing/2014/main" id="{589CFD82-C4AF-4594-817C-F626A6D50A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48510">
            <a:off x="470255" y="1401478"/>
            <a:ext cx="1803453" cy="5791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2E1DB0-0EF3-450E-9814-B56D3BE97AEB}"/>
              </a:ext>
            </a:extLst>
          </p:cNvPr>
          <p:cNvSpPr/>
          <p:nvPr/>
        </p:nvSpPr>
        <p:spPr>
          <a:xfrm>
            <a:off x="614013" y="2819532"/>
            <a:ext cx="6290894" cy="369332"/>
          </a:xfrm>
          <a:prstGeom prst="rect">
            <a:avLst/>
          </a:prstGeom>
        </p:spPr>
        <p:txBody>
          <a:bodyPr wrap="square">
            <a:spAutoFit/>
          </a:bodyPr>
          <a:lstStyle/>
          <a:p>
            <a:r>
              <a:rPr lang="en-US" dirty="0"/>
              <a:t>Hold advanced classes to “teach how to fish.”</a:t>
            </a:r>
          </a:p>
        </p:txBody>
      </p:sp>
      <p:sp>
        <p:nvSpPr>
          <p:cNvPr id="25" name="Oval 24">
            <a:extLst>
              <a:ext uri="{FF2B5EF4-FFF2-40B4-BE49-F238E27FC236}">
                <a16:creationId xmlns:a16="http://schemas.microsoft.com/office/drawing/2014/main" id="{0A5F331D-A15B-4A73-BF9E-4F3F5ADCE196}"/>
              </a:ext>
            </a:extLst>
          </p:cNvPr>
          <p:cNvSpPr/>
          <p:nvPr/>
        </p:nvSpPr>
        <p:spPr>
          <a:xfrm>
            <a:off x="400862" y="288581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Rectangle 25">
            <a:extLst>
              <a:ext uri="{FF2B5EF4-FFF2-40B4-BE49-F238E27FC236}">
                <a16:creationId xmlns:a16="http://schemas.microsoft.com/office/drawing/2014/main" id="{73BF056D-33AC-442B-BE68-9932F85D68ED}"/>
              </a:ext>
            </a:extLst>
          </p:cNvPr>
          <p:cNvSpPr/>
          <p:nvPr/>
        </p:nvSpPr>
        <p:spPr>
          <a:xfrm>
            <a:off x="599630" y="3098996"/>
            <a:ext cx="7348898" cy="369332"/>
          </a:xfrm>
          <a:prstGeom prst="rect">
            <a:avLst/>
          </a:prstGeom>
        </p:spPr>
        <p:txBody>
          <a:bodyPr wrap="square">
            <a:spAutoFit/>
          </a:bodyPr>
          <a:lstStyle/>
          <a:p>
            <a:r>
              <a:rPr lang="en-US" dirty="0"/>
              <a:t>Schedule one-on-one meetings</a:t>
            </a:r>
          </a:p>
        </p:txBody>
      </p:sp>
      <p:sp>
        <p:nvSpPr>
          <p:cNvPr id="28" name="Oval 27">
            <a:extLst>
              <a:ext uri="{FF2B5EF4-FFF2-40B4-BE49-F238E27FC236}">
                <a16:creationId xmlns:a16="http://schemas.microsoft.com/office/drawing/2014/main" id="{ADBC1E00-B418-4236-8817-20C130EAD8B2}"/>
              </a:ext>
            </a:extLst>
          </p:cNvPr>
          <p:cNvSpPr/>
          <p:nvPr/>
        </p:nvSpPr>
        <p:spPr>
          <a:xfrm>
            <a:off x="393710" y="319929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7" name="Rectangle 6">
            <a:extLst>
              <a:ext uri="{FF2B5EF4-FFF2-40B4-BE49-F238E27FC236}">
                <a16:creationId xmlns:a16="http://schemas.microsoft.com/office/drawing/2014/main" id="{34E0BD5A-9EFF-437C-BF43-43F2AE5C37F9}"/>
              </a:ext>
            </a:extLst>
          </p:cNvPr>
          <p:cNvSpPr/>
          <p:nvPr/>
        </p:nvSpPr>
        <p:spPr>
          <a:xfrm>
            <a:off x="599630" y="3400658"/>
            <a:ext cx="5852884" cy="369332"/>
          </a:xfrm>
          <a:prstGeom prst="rect">
            <a:avLst/>
          </a:prstGeom>
        </p:spPr>
        <p:txBody>
          <a:bodyPr wrap="none">
            <a:spAutoFit/>
          </a:bodyPr>
          <a:lstStyle/>
          <a:p>
            <a:r>
              <a:rPr lang="en-US" dirty="0"/>
              <a:t>Add exceptional/advanced cases to existing help pages</a:t>
            </a:r>
          </a:p>
        </p:txBody>
      </p:sp>
      <p:sp>
        <p:nvSpPr>
          <p:cNvPr id="29" name="Oval 28">
            <a:extLst>
              <a:ext uri="{FF2B5EF4-FFF2-40B4-BE49-F238E27FC236}">
                <a16:creationId xmlns:a16="http://schemas.microsoft.com/office/drawing/2014/main" id="{CC148550-B861-4194-B17F-A27106492F90}"/>
              </a:ext>
            </a:extLst>
          </p:cNvPr>
          <p:cNvSpPr/>
          <p:nvPr/>
        </p:nvSpPr>
        <p:spPr>
          <a:xfrm>
            <a:off x="393710" y="351183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0" name="Oval 29">
            <a:extLst>
              <a:ext uri="{FF2B5EF4-FFF2-40B4-BE49-F238E27FC236}">
                <a16:creationId xmlns:a16="http://schemas.microsoft.com/office/drawing/2014/main" id="{8AB20EE4-7E99-4EAE-8034-765DA11395A2}"/>
              </a:ext>
            </a:extLst>
          </p:cNvPr>
          <p:cNvSpPr/>
          <p:nvPr/>
        </p:nvSpPr>
        <p:spPr>
          <a:xfrm>
            <a:off x="393710" y="383120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0" name="Rectangle 9">
            <a:extLst>
              <a:ext uri="{FF2B5EF4-FFF2-40B4-BE49-F238E27FC236}">
                <a16:creationId xmlns:a16="http://schemas.microsoft.com/office/drawing/2014/main" id="{DB17D9C3-561C-4DCF-80AA-5ED4731DF8BC}"/>
              </a:ext>
            </a:extLst>
          </p:cNvPr>
          <p:cNvSpPr/>
          <p:nvPr/>
        </p:nvSpPr>
        <p:spPr>
          <a:xfrm>
            <a:off x="614012" y="3736465"/>
            <a:ext cx="6766299" cy="369332"/>
          </a:xfrm>
          <a:prstGeom prst="rect">
            <a:avLst/>
          </a:prstGeom>
        </p:spPr>
        <p:txBody>
          <a:bodyPr wrap="square">
            <a:spAutoFit/>
          </a:bodyPr>
          <a:lstStyle/>
          <a:p>
            <a:r>
              <a:rPr lang="en-US" dirty="0"/>
              <a:t>Present solid data/evidence instead of speculation</a:t>
            </a:r>
          </a:p>
        </p:txBody>
      </p:sp>
      <p:sp>
        <p:nvSpPr>
          <p:cNvPr id="32" name="Oval 31">
            <a:extLst>
              <a:ext uri="{FF2B5EF4-FFF2-40B4-BE49-F238E27FC236}">
                <a16:creationId xmlns:a16="http://schemas.microsoft.com/office/drawing/2014/main" id="{96B97DBA-6C68-45A2-B84F-1A4777B9B21D}"/>
              </a:ext>
            </a:extLst>
          </p:cNvPr>
          <p:cNvSpPr/>
          <p:nvPr/>
        </p:nvSpPr>
        <p:spPr>
          <a:xfrm>
            <a:off x="384267" y="421815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2" name="Rectangle 11">
            <a:extLst>
              <a:ext uri="{FF2B5EF4-FFF2-40B4-BE49-F238E27FC236}">
                <a16:creationId xmlns:a16="http://schemas.microsoft.com/office/drawing/2014/main" id="{B84151BA-8560-41F3-B447-C5769F36B159}"/>
              </a:ext>
            </a:extLst>
          </p:cNvPr>
          <p:cNvSpPr/>
          <p:nvPr/>
        </p:nvSpPr>
        <p:spPr>
          <a:xfrm>
            <a:off x="614013" y="4083918"/>
            <a:ext cx="7109639" cy="369332"/>
          </a:xfrm>
          <a:prstGeom prst="rect">
            <a:avLst/>
          </a:prstGeom>
        </p:spPr>
        <p:txBody>
          <a:bodyPr wrap="none">
            <a:spAutoFit/>
          </a:bodyPr>
          <a:lstStyle/>
          <a:p>
            <a:r>
              <a:rPr lang="en-US" dirty="0"/>
              <a:t>Show complete transparency: they can separate excuses from facts</a:t>
            </a:r>
          </a:p>
        </p:txBody>
      </p:sp>
      <p:sp>
        <p:nvSpPr>
          <p:cNvPr id="33" name="Oval 32">
            <a:extLst>
              <a:ext uri="{FF2B5EF4-FFF2-40B4-BE49-F238E27FC236}">
                <a16:creationId xmlns:a16="http://schemas.microsoft.com/office/drawing/2014/main" id="{9B5729A9-D098-42D0-9153-BD36B0461D57}"/>
              </a:ext>
            </a:extLst>
          </p:cNvPr>
          <p:cNvSpPr/>
          <p:nvPr/>
        </p:nvSpPr>
        <p:spPr>
          <a:xfrm>
            <a:off x="377853" y="453069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3" name="Rectangle 12">
            <a:extLst>
              <a:ext uri="{FF2B5EF4-FFF2-40B4-BE49-F238E27FC236}">
                <a16:creationId xmlns:a16="http://schemas.microsoft.com/office/drawing/2014/main" id="{40A387AB-C95A-4F7B-8A14-6AFE8323E8E3}"/>
              </a:ext>
            </a:extLst>
          </p:cNvPr>
          <p:cNvSpPr/>
          <p:nvPr/>
        </p:nvSpPr>
        <p:spPr>
          <a:xfrm>
            <a:off x="599630" y="4434428"/>
            <a:ext cx="8081727" cy="369332"/>
          </a:xfrm>
          <a:prstGeom prst="rect">
            <a:avLst/>
          </a:prstGeom>
        </p:spPr>
        <p:txBody>
          <a:bodyPr wrap="square">
            <a:spAutoFit/>
          </a:bodyPr>
          <a:lstStyle/>
          <a:p>
            <a:pPr>
              <a:spcBef>
                <a:spcPts val="0"/>
              </a:spcBef>
            </a:pPr>
            <a:r>
              <a:rPr lang="en-US" dirty="0"/>
              <a:t>Get help from vendor support and user forums, keeping users </a:t>
            </a:r>
            <a:r>
              <a:rPr lang="en-US" dirty="0" err="1"/>
              <a:t>CC'ed</a:t>
            </a:r>
            <a:endParaRPr lang="en-US" dirty="0"/>
          </a:p>
        </p:txBody>
      </p:sp>
      <p:sp>
        <p:nvSpPr>
          <p:cNvPr id="24" name="Rectangle 23">
            <a:extLst>
              <a:ext uri="{FF2B5EF4-FFF2-40B4-BE49-F238E27FC236}">
                <a16:creationId xmlns:a16="http://schemas.microsoft.com/office/drawing/2014/main" id="{BCC019D6-3E03-4DAC-9212-57664F74BEA9}"/>
              </a:ext>
            </a:extLst>
          </p:cNvPr>
          <p:cNvSpPr/>
          <p:nvPr/>
        </p:nvSpPr>
        <p:spPr>
          <a:xfrm>
            <a:off x="5364088" y="1422881"/>
            <a:ext cx="1636891" cy="923330"/>
          </a:xfrm>
          <a:prstGeom prst="rect">
            <a:avLst/>
          </a:prstGeom>
        </p:spPr>
        <p:txBody>
          <a:bodyPr wrap="square">
            <a:spAutoFit/>
          </a:bodyPr>
          <a:lstStyle/>
          <a:p>
            <a:pPr marL="0" lvl="1" algn="ctr"/>
            <a:r>
              <a:rPr lang="en-US" dirty="0">
                <a:solidFill>
                  <a:srgbClr val="FF0000"/>
                </a:solidFill>
              </a:rPr>
              <a:t>BE PATIENT and</a:t>
            </a:r>
          </a:p>
          <a:p>
            <a:pPr marL="0" lvl="1" algn="ctr"/>
            <a:r>
              <a:rPr lang="en-US" dirty="0">
                <a:solidFill>
                  <a:srgbClr val="FF0000"/>
                </a:solidFill>
              </a:rPr>
              <a:t> PATIENT!</a:t>
            </a:r>
          </a:p>
        </p:txBody>
      </p:sp>
      <p:sp>
        <p:nvSpPr>
          <p:cNvPr id="27" name="Rectangle 26">
            <a:extLst>
              <a:ext uri="{FF2B5EF4-FFF2-40B4-BE49-F238E27FC236}">
                <a16:creationId xmlns:a16="http://schemas.microsoft.com/office/drawing/2014/main" id="{D9064042-97BA-4A44-BFE8-950570C9B571}"/>
              </a:ext>
            </a:extLst>
          </p:cNvPr>
          <p:cNvSpPr/>
          <p:nvPr/>
        </p:nvSpPr>
        <p:spPr>
          <a:xfrm>
            <a:off x="2699792" y="1547484"/>
            <a:ext cx="1781014" cy="369332"/>
          </a:xfrm>
          <a:prstGeom prst="rect">
            <a:avLst/>
          </a:prstGeom>
        </p:spPr>
        <p:txBody>
          <a:bodyPr wrap="square">
            <a:spAutoFit/>
          </a:bodyPr>
          <a:lstStyle/>
          <a:p>
            <a:pPr marL="0" lvl="1" algn="ctr"/>
            <a:r>
              <a:rPr lang="en-US" dirty="0">
                <a:solidFill>
                  <a:srgbClr val="FF0000"/>
                </a:solidFill>
              </a:rPr>
              <a:t>BE FRIENDLY!</a:t>
            </a:r>
          </a:p>
        </p:txBody>
      </p:sp>
      <p:sp>
        <p:nvSpPr>
          <p:cNvPr id="34" name="Rectangle 33">
            <a:extLst>
              <a:ext uri="{FF2B5EF4-FFF2-40B4-BE49-F238E27FC236}">
                <a16:creationId xmlns:a16="http://schemas.microsoft.com/office/drawing/2014/main" id="{7F6FE545-6258-40E0-84F1-46AB59D6A577}"/>
              </a:ext>
            </a:extLst>
          </p:cNvPr>
          <p:cNvSpPr/>
          <p:nvPr/>
        </p:nvSpPr>
        <p:spPr>
          <a:xfrm>
            <a:off x="6732611" y="3048710"/>
            <a:ext cx="1781014" cy="369332"/>
          </a:xfrm>
          <a:prstGeom prst="rect">
            <a:avLst/>
          </a:prstGeom>
        </p:spPr>
        <p:txBody>
          <a:bodyPr wrap="square">
            <a:spAutoFit/>
          </a:bodyPr>
          <a:lstStyle/>
          <a:p>
            <a:pPr marL="0" lvl="1" algn="ctr"/>
            <a:r>
              <a:rPr lang="en-US" dirty="0">
                <a:solidFill>
                  <a:srgbClr val="FF0000"/>
                </a:solidFill>
              </a:rPr>
              <a:t>Smile </a:t>
            </a:r>
            <a:r>
              <a:rPr lang="en-US" dirty="0">
                <a:solidFill>
                  <a:srgbClr val="FF0000"/>
                </a:solidFill>
                <a:sym typeface="Wingdings" panose="05000000000000000000" pitchFamily="2" charset="2"/>
              </a:rPr>
              <a:t></a:t>
            </a:r>
            <a:endParaRPr lang="en-US" dirty="0">
              <a:solidFill>
                <a:srgbClr val="FF0000"/>
              </a:solidFill>
            </a:endParaRPr>
          </a:p>
        </p:txBody>
      </p:sp>
    </p:spTree>
    <p:extLst>
      <p:ext uri="{BB962C8B-B14F-4D97-AF65-F5344CB8AC3E}">
        <p14:creationId xmlns:p14="http://schemas.microsoft.com/office/powerpoint/2010/main" val="2355564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Advanced </a:t>
            </a:r>
            <a:r>
              <a:rPr lang="en-US" sz="3200" dirty="0">
                <a:solidFill>
                  <a:schemeClr val="tx1"/>
                </a:solidFill>
              </a:rPr>
              <a:t>Users</a:t>
            </a:r>
            <a:endParaRPr lang="ko-KR" altLang="en-US" sz="3200" dirty="0">
              <a:solidFill>
                <a:schemeClr val="tx1"/>
              </a:solidFill>
            </a:endParaRPr>
          </a:p>
        </p:txBody>
      </p:sp>
      <p:sp>
        <p:nvSpPr>
          <p:cNvPr id="14" name="Rectangle 16"/>
          <p:cNvSpPr/>
          <p:nvPr/>
        </p:nvSpPr>
        <p:spPr>
          <a:xfrm rot="2700000">
            <a:off x="982911"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99630" y="2211710"/>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333300"/>
                </a:solidFill>
              </a:rPr>
              <a:t>Characteristics</a:t>
            </a:r>
          </a:p>
        </p:txBody>
      </p:sp>
      <p:sp>
        <p:nvSpPr>
          <p:cNvPr id="18" name="Oval 17">
            <a:extLst>
              <a:ext uri="{FF2B5EF4-FFF2-40B4-BE49-F238E27FC236}">
                <a16:creationId xmlns:a16="http://schemas.microsoft.com/office/drawing/2014/main" id="{D58099C6-BB2C-4A0B-9815-211229B03757}"/>
              </a:ext>
            </a:extLst>
          </p:cNvPr>
          <p:cNvSpPr/>
          <p:nvPr/>
        </p:nvSpPr>
        <p:spPr>
          <a:xfrm>
            <a:off x="371479" y="231699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5" name="Oval 14">
            <a:extLst>
              <a:ext uri="{FF2B5EF4-FFF2-40B4-BE49-F238E27FC236}">
                <a16:creationId xmlns:a16="http://schemas.microsoft.com/office/drawing/2014/main" id="{13665725-9BC5-4421-9CFA-A6A5C906E7AB}"/>
              </a:ext>
            </a:extLst>
          </p:cNvPr>
          <p:cNvSpPr/>
          <p:nvPr/>
        </p:nvSpPr>
        <p:spPr>
          <a:xfrm>
            <a:off x="881740" y="2643758"/>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683567" y="2493081"/>
            <a:ext cx="7860801" cy="369332"/>
          </a:xfrm>
          <a:prstGeom prst="rect">
            <a:avLst/>
          </a:prstGeom>
        </p:spPr>
        <p:txBody>
          <a:bodyPr wrap="square">
            <a:spAutoFit/>
          </a:bodyPr>
          <a:lstStyle/>
          <a:p>
            <a:pPr lvl="1"/>
            <a:r>
              <a:rPr lang="en-US" dirty="0"/>
              <a:t>May be hands-on faculty, research staff, or advanced students</a:t>
            </a:r>
          </a:p>
        </p:txBody>
      </p:sp>
      <p:sp>
        <p:nvSpPr>
          <p:cNvPr id="4" name="Rectangle 3">
            <a:extLst>
              <a:ext uri="{FF2B5EF4-FFF2-40B4-BE49-F238E27FC236}">
                <a16:creationId xmlns:a16="http://schemas.microsoft.com/office/drawing/2014/main" id="{75DF5F2F-1A9C-4C9E-973A-2DFDDDF5ABBE}"/>
              </a:ext>
            </a:extLst>
          </p:cNvPr>
          <p:cNvSpPr/>
          <p:nvPr/>
        </p:nvSpPr>
        <p:spPr>
          <a:xfrm>
            <a:off x="663998" y="2951267"/>
            <a:ext cx="8156474" cy="369332"/>
          </a:xfrm>
          <a:prstGeom prst="rect">
            <a:avLst/>
          </a:prstGeom>
        </p:spPr>
        <p:txBody>
          <a:bodyPr wrap="square">
            <a:spAutoFit/>
          </a:bodyPr>
          <a:lstStyle/>
          <a:p>
            <a:pPr lvl="1"/>
            <a:r>
              <a:rPr lang="en-US" dirty="0"/>
              <a:t>Experience with and access to multiple clusters (including XSEDE, etc.) </a:t>
            </a:r>
          </a:p>
        </p:txBody>
      </p:sp>
      <p:sp>
        <p:nvSpPr>
          <p:cNvPr id="22" name="Oval 21">
            <a:extLst>
              <a:ext uri="{FF2B5EF4-FFF2-40B4-BE49-F238E27FC236}">
                <a16:creationId xmlns:a16="http://schemas.microsoft.com/office/drawing/2014/main" id="{2FB741B5-C5BC-4ACD-9893-A9CC428DB48D}"/>
              </a:ext>
            </a:extLst>
          </p:cNvPr>
          <p:cNvSpPr/>
          <p:nvPr/>
        </p:nvSpPr>
        <p:spPr>
          <a:xfrm>
            <a:off x="894476" y="3477420"/>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 name="Rectangle 7">
            <a:extLst>
              <a:ext uri="{FF2B5EF4-FFF2-40B4-BE49-F238E27FC236}">
                <a16:creationId xmlns:a16="http://schemas.microsoft.com/office/drawing/2014/main" id="{4B9436B4-C685-45D8-9C87-292872167F1F}"/>
              </a:ext>
            </a:extLst>
          </p:cNvPr>
          <p:cNvSpPr/>
          <p:nvPr/>
        </p:nvSpPr>
        <p:spPr>
          <a:xfrm>
            <a:off x="691876" y="3397300"/>
            <a:ext cx="7514468" cy="369332"/>
          </a:xfrm>
          <a:prstGeom prst="rect">
            <a:avLst/>
          </a:prstGeom>
        </p:spPr>
        <p:txBody>
          <a:bodyPr wrap="square">
            <a:spAutoFit/>
          </a:bodyPr>
          <a:lstStyle/>
          <a:p>
            <a:pPr lvl="1"/>
            <a:r>
              <a:rPr lang="en-US" dirty="0"/>
              <a:t>Technically proficient in scripting or programming languages</a:t>
            </a:r>
          </a:p>
        </p:txBody>
      </p:sp>
      <p:sp>
        <p:nvSpPr>
          <p:cNvPr id="9" name="Rectangle 8">
            <a:extLst>
              <a:ext uri="{FF2B5EF4-FFF2-40B4-BE49-F238E27FC236}">
                <a16:creationId xmlns:a16="http://schemas.microsoft.com/office/drawing/2014/main" id="{310B41E3-77B2-41B0-A047-10C7F921C2E6}"/>
              </a:ext>
            </a:extLst>
          </p:cNvPr>
          <p:cNvSpPr/>
          <p:nvPr/>
        </p:nvSpPr>
        <p:spPr>
          <a:xfrm>
            <a:off x="663998" y="3782130"/>
            <a:ext cx="7514467" cy="369332"/>
          </a:xfrm>
          <a:prstGeom prst="rect">
            <a:avLst/>
          </a:prstGeom>
        </p:spPr>
        <p:txBody>
          <a:bodyPr wrap="square">
            <a:spAutoFit/>
          </a:bodyPr>
          <a:lstStyle/>
          <a:p>
            <a:pPr lvl="1"/>
            <a:r>
              <a:rPr lang="en-US" dirty="0"/>
              <a:t>Develop and/or use parallel applications</a:t>
            </a:r>
          </a:p>
        </p:txBody>
      </p:sp>
      <p:sp>
        <p:nvSpPr>
          <p:cNvPr id="24" name="Oval 23">
            <a:extLst>
              <a:ext uri="{FF2B5EF4-FFF2-40B4-BE49-F238E27FC236}">
                <a16:creationId xmlns:a16="http://schemas.microsoft.com/office/drawing/2014/main" id="{1482E9F6-755E-47B0-BB48-9A12739EBB54}"/>
              </a:ext>
            </a:extLst>
          </p:cNvPr>
          <p:cNvSpPr/>
          <p:nvPr/>
        </p:nvSpPr>
        <p:spPr>
          <a:xfrm>
            <a:off x="894475" y="387834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1" name="Oval 20">
            <a:extLst>
              <a:ext uri="{FF2B5EF4-FFF2-40B4-BE49-F238E27FC236}">
                <a16:creationId xmlns:a16="http://schemas.microsoft.com/office/drawing/2014/main" id="{DDD1BA12-0AA2-47D7-9A0D-18BA9C5C7605}"/>
              </a:ext>
            </a:extLst>
          </p:cNvPr>
          <p:cNvSpPr/>
          <p:nvPr/>
        </p:nvSpPr>
        <p:spPr>
          <a:xfrm>
            <a:off x="323528" y="94751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1" y="856769"/>
            <a:ext cx="129614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333300"/>
                </a:solidFill>
              </a:rPr>
              <a:t>Advanced</a:t>
            </a:r>
          </a:p>
        </p:txBody>
      </p:sp>
      <p:pic>
        <p:nvPicPr>
          <p:cNvPr id="27" name="Picture 26">
            <a:extLst>
              <a:ext uri="{FF2B5EF4-FFF2-40B4-BE49-F238E27FC236}">
                <a16:creationId xmlns:a16="http://schemas.microsoft.com/office/drawing/2014/main" id="{CE0DC33A-70A6-44E7-B812-7B3AD14A9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76286">
            <a:off x="524031" y="1142655"/>
            <a:ext cx="2056776" cy="940365"/>
          </a:xfrm>
          <a:prstGeom prst="rect">
            <a:avLst/>
          </a:prstGeom>
        </p:spPr>
      </p:pic>
      <p:sp>
        <p:nvSpPr>
          <p:cNvPr id="28" name="Rectangle 27">
            <a:extLst>
              <a:ext uri="{FF2B5EF4-FFF2-40B4-BE49-F238E27FC236}">
                <a16:creationId xmlns:a16="http://schemas.microsoft.com/office/drawing/2014/main" id="{7D9D6247-0C7D-486D-8876-A8E116CEB189}"/>
              </a:ext>
            </a:extLst>
          </p:cNvPr>
          <p:cNvSpPr/>
          <p:nvPr/>
        </p:nvSpPr>
        <p:spPr>
          <a:xfrm>
            <a:off x="689834" y="4164679"/>
            <a:ext cx="7586477" cy="369332"/>
          </a:xfrm>
          <a:prstGeom prst="rect">
            <a:avLst/>
          </a:prstGeom>
        </p:spPr>
        <p:txBody>
          <a:bodyPr wrap="square">
            <a:spAutoFit/>
          </a:bodyPr>
          <a:lstStyle/>
          <a:p>
            <a:pPr lvl="1"/>
            <a:r>
              <a:rPr lang="en-US" dirty="0"/>
              <a:t>Develop complex workflows and job scripts</a:t>
            </a:r>
          </a:p>
        </p:txBody>
      </p:sp>
      <p:sp>
        <p:nvSpPr>
          <p:cNvPr id="29" name="Oval 28">
            <a:extLst>
              <a:ext uri="{FF2B5EF4-FFF2-40B4-BE49-F238E27FC236}">
                <a16:creationId xmlns:a16="http://schemas.microsoft.com/office/drawing/2014/main" id="{70AE4174-647C-453B-B81B-494FDF05246F}"/>
              </a:ext>
            </a:extLst>
          </p:cNvPr>
          <p:cNvSpPr/>
          <p:nvPr/>
        </p:nvSpPr>
        <p:spPr>
          <a:xfrm>
            <a:off x="894475" y="427087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0" name="Rectangle 29">
            <a:extLst>
              <a:ext uri="{FF2B5EF4-FFF2-40B4-BE49-F238E27FC236}">
                <a16:creationId xmlns:a16="http://schemas.microsoft.com/office/drawing/2014/main" id="{D67B0F03-78BA-4815-9CCF-2164FBCB892E}"/>
              </a:ext>
            </a:extLst>
          </p:cNvPr>
          <p:cNvSpPr/>
          <p:nvPr/>
        </p:nvSpPr>
        <p:spPr>
          <a:xfrm>
            <a:off x="663998" y="4578682"/>
            <a:ext cx="7606441" cy="369332"/>
          </a:xfrm>
          <a:prstGeom prst="rect">
            <a:avLst/>
          </a:prstGeom>
        </p:spPr>
        <p:txBody>
          <a:bodyPr wrap="square">
            <a:spAutoFit/>
          </a:bodyPr>
          <a:lstStyle/>
          <a:p>
            <a:pPr lvl="1"/>
            <a:r>
              <a:rPr lang="en-US" dirty="0"/>
              <a:t>Always trying new things; willing to experiment with new software</a:t>
            </a:r>
          </a:p>
        </p:txBody>
      </p:sp>
      <p:sp>
        <p:nvSpPr>
          <p:cNvPr id="31" name="Oval 30">
            <a:extLst>
              <a:ext uri="{FF2B5EF4-FFF2-40B4-BE49-F238E27FC236}">
                <a16:creationId xmlns:a16="http://schemas.microsoft.com/office/drawing/2014/main" id="{1D360045-FAB3-4A62-B0AC-F104B970F2DF}"/>
              </a:ext>
            </a:extLst>
          </p:cNvPr>
          <p:cNvSpPr/>
          <p:nvPr/>
        </p:nvSpPr>
        <p:spPr>
          <a:xfrm>
            <a:off x="898191" y="4687314"/>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2" name="Oval 31">
            <a:extLst>
              <a:ext uri="{FF2B5EF4-FFF2-40B4-BE49-F238E27FC236}">
                <a16:creationId xmlns:a16="http://schemas.microsoft.com/office/drawing/2014/main" id="{25F882C2-3739-43EB-96C9-430BBEB96872}"/>
              </a:ext>
            </a:extLst>
          </p:cNvPr>
          <p:cNvSpPr/>
          <p:nvPr/>
        </p:nvSpPr>
        <p:spPr>
          <a:xfrm>
            <a:off x="881739" y="304951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3384860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Advanced </a:t>
            </a:r>
            <a:r>
              <a:rPr lang="en-US" sz="3200" dirty="0">
                <a:solidFill>
                  <a:schemeClr val="tx1"/>
                </a:solidFill>
              </a:rPr>
              <a:t>Users</a:t>
            </a:r>
            <a:endParaRPr lang="ko-KR" altLang="en-US" sz="3200" dirty="0">
              <a:solidFill>
                <a:schemeClr val="tx1"/>
              </a:solidFill>
            </a:endParaRPr>
          </a:p>
        </p:txBody>
      </p:sp>
      <p:sp>
        <p:nvSpPr>
          <p:cNvPr id="14" name="Rectangle 16"/>
          <p:cNvSpPr/>
          <p:nvPr/>
        </p:nvSpPr>
        <p:spPr>
          <a:xfrm rot="2700000">
            <a:off x="982911"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99630" y="2211710"/>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Generate a small fraction of support requests</a:t>
            </a:r>
          </a:p>
        </p:txBody>
      </p:sp>
      <p:sp>
        <p:nvSpPr>
          <p:cNvPr id="18" name="Oval 17">
            <a:extLst>
              <a:ext uri="{FF2B5EF4-FFF2-40B4-BE49-F238E27FC236}">
                <a16:creationId xmlns:a16="http://schemas.microsoft.com/office/drawing/2014/main" id="{D58099C6-BB2C-4A0B-9815-211229B03757}"/>
              </a:ext>
            </a:extLst>
          </p:cNvPr>
          <p:cNvSpPr/>
          <p:nvPr/>
        </p:nvSpPr>
        <p:spPr>
          <a:xfrm>
            <a:off x="371479" y="231699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179512" y="2570186"/>
            <a:ext cx="7216006" cy="369332"/>
          </a:xfrm>
          <a:prstGeom prst="rect">
            <a:avLst/>
          </a:prstGeom>
        </p:spPr>
        <p:txBody>
          <a:bodyPr wrap="square">
            <a:spAutoFit/>
          </a:bodyPr>
          <a:lstStyle/>
          <a:p>
            <a:pPr lvl="1"/>
            <a:r>
              <a:rPr lang="en-US" dirty="0"/>
              <a:t>Installation of complex software &amp; tools</a:t>
            </a:r>
          </a:p>
        </p:txBody>
      </p:sp>
      <p:sp>
        <p:nvSpPr>
          <p:cNvPr id="4" name="Rectangle 3">
            <a:extLst>
              <a:ext uri="{FF2B5EF4-FFF2-40B4-BE49-F238E27FC236}">
                <a16:creationId xmlns:a16="http://schemas.microsoft.com/office/drawing/2014/main" id="{75DF5F2F-1A9C-4C9E-973A-2DFDDDF5ABBE}"/>
              </a:ext>
            </a:extLst>
          </p:cNvPr>
          <p:cNvSpPr/>
          <p:nvPr/>
        </p:nvSpPr>
        <p:spPr>
          <a:xfrm>
            <a:off x="179513" y="2911499"/>
            <a:ext cx="7329186" cy="369332"/>
          </a:xfrm>
          <a:prstGeom prst="rect">
            <a:avLst/>
          </a:prstGeom>
        </p:spPr>
        <p:txBody>
          <a:bodyPr wrap="square">
            <a:spAutoFit/>
          </a:bodyPr>
          <a:lstStyle/>
          <a:p>
            <a:pPr lvl="1">
              <a:spcBef>
                <a:spcPts val="0"/>
              </a:spcBef>
            </a:pPr>
            <a:r>
              <a:rPr lang="en-US" dirty="0"/>
              <a:t>Open to experimentation with new systems and software</a:t>
            </a:r>
          </a:p>
        </p:txBody>
      </p:sp>
      <p:sp>
        <p:nvSpPr>
          <p:cNvPr id="8" name="Rectangle 7">
            <a:extLst>
              <a:ext uri="{FF2B5EF4-FFF2-40B4-BE49-F238E27FC236}">
                <a16:creationId xmlns:a16="http://schemas.microsoft.com/office/drawing/2014/main" id="{4B9436B4-C685-45D8-9C87-292872167F1F}"/>
              </a:ext>
            </a:extLst>
          </p:cNvPr>
          <p:cNvSpPr/>
          <p:nvPr/>
        </p:nvSpPr>
        <p:spPr>
          <a:xfrm>
            <a:off x="179512" y="3304917"/>
            <a:ext cx="6941682" cy="369332"/>
          </a:xfrm>
          <a:prstGeom prst="rect">
            <a:avLst/>
          </a:prstGeom>
        </p:spPr>
        <p:txBody>
          <a:bodyPr wrap="square">
            <a:spAutoFit/>
          </a:bodyPr>
          <a:lstStyle/>
          <a:p>
            <a:pPr lvl="1"/>
            <a:r>
              <a:rPr lang="en-US" dirty="0"/>
              <a:t>Too busy or advanced to act as the local expert for their group</a:t>
            </a:r>
          </a:p>
        </p:txBody>
      </p:sp>
      <p:sp>
        <p:nvSpPr>
          <p:cNvPr id="9" name="Rectangle 8">
            <a:extLst>
              <a:ext uri="{FF2B5EF4-FFF2-40B4-BE49-F238E27FC236}">
                <a16:creationId xmlns:a16="http://schemas.microsoft.com/office/drawing/2014/main" id="{310B41E3-77B2-41B0-A047-10C7F921C2E6}"/>
              </a:ext>
            </a:extLst>
          </p:cNvPr>
          <p:cNvSpPr/>
          <p:nvPr/>
        </p:nvSpPr>
        <p:spPr>
          <a:xfrm>
            <a:off x="179512" y="3658495"/>
            <a:ext cx="7615989" cy="369332"/>
          </a:xfrm>
          <a:prstGeom prst="rect">
            <a:avLst/>
          </a:prstGeom>
        </p:spPr>
        <p:txBody>
          <a:bodyPr wrap="square">
            <a:spAutoFit/>
          </a:bodyPr>
          <a:lstStyle/>
          <a:p>
            <a:pPr lvl="1"/>
            <a:r>
              <a:rPr lang="en-US" dirty="0"/>
              <a:t>Help with special hardware (e.g., GPUs, FPGAs)</a:t>
            </a:r>
          </a:p>
        </p:txBody>
      </p:sp>
      <p:sp>
        <p:nvSpPr>
          <p:cNvPr id="21" name="Oval 20">
            <a:extLst>
              <a:ext uri="{FF2B5EF4-FFF2-40B4-BE49-F238E27FC236}">
                <a16:creationId xmlns:a16="http://schemas.microsoft.com/office/drawing/2014/main" id="{DDD1BA12-0AA2-47D7-9A0D-18BA9C5C7605}"/>
              </a:ext>
            </a:extLst>
          </p:cNvPr>
          <p:cNvSpPr/>
          <p:nvPr/>
        </p:nvSpPr>
        <p:spPr>
          <a:xfrm>
            <a:off x="323528" y="94751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1" y="856769"/>
            <a:ext cx="208254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333300"/>
                </a:solidFill>
              </a:rPr>
              <a:t>Common Points</a:t>
            </a:r>
          </a:p>
        </p:txBody>
      </p:sp>
      <p:pic>
        <p:nvPicPr>
          <p:cNvPr id="27" name="Picture 26">
            <a:extLst>
              <a:ext uri="{FF2B5EF4-FFF2-40B4-BE49-F238E27FC236}">
                <a16:creationId xmlns:a16="http://schemas.microsoft.com/office/drawing/2014/main" id="{CE0DC33A-70A6-44E7-B812-7B3AD14A9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76286">
            <a:off x="611776" y="1258206"/>
            <a:ext cx="1984670" cy="907500"/>
          </a:xfrm>
          <a:prstGeom prst="rect">
            <a:avLst/>
          </a:prstGeom>
        </p:spPr>
      </p:pic>
      <p:sp>
        <p:nvSpPr>
          <p:cNvPr id="28" name="Rectangle 27">
            <a:extLst>
              <a:ext uri="{FF2B5EF4-FFF2-40B4-BE49-F238E27FC236}">
                <a16:creationId xmlns:a16="http://schemas.microsoft.com/office/drawing/2014/main" id="{7D9D6247-0C7D-486D-8876-A8E116CEB189}"/>
              </a:ext>
            </a:extLst>
          </p:cNvPr>
          <p:cNvSpPr/>
          <p:nvPr/>
        </p:nvSpPr>
        <p:spPr>
          <a:xfrm>
            <a:off x="144675" y="4034773"/>
            <a:ext cx="7586477" cy="369332"/>
          </a:xfrm>
          <a:prstGeom prst="rect">
            <a:avLst/>
          </a:prstGeom>
        </p:spPr>
        <p:txBody>
          <a:bodyPr wrap="square">
            <a:spAutoFit/>
          </a:bodyPr>
          <a:lstStyle/>
          <a:p>
            <a:pPr lvl="1"/>
            <a:r>
              <a:rPr lang="en-US" dirty="0"/>
              <a:t>Bugs found in hardware, 3</a:t>
            </a:r>
            <a:r>
              <a:rPr lang="en-US" baseline="30000" dirty="0"/>
              <a:t>rd</a:t>
            </a:r>
            <a:r>
              <a:rPr lang="en-US" dirty="0"/>
              <a:t> party applications, or libraries</a:t>
            </a:r>
          </a:p>
        </p:txBody>
      </p:sp>
      <p:sp>
        <p:nvSpPr>
          <p:cNvPr id="23" name="Oval 22">
            <a:extLst>
              <a:ext uri="{FF2B5EF4-FFF2-40B4-BE49-F238E27FC236}">
                <a16:creationId xmlns:a16="http://schemas.microsoft.com/office/drawing/2014/main" id="{0FCA78B9-07CB-4A32-8518-8392B17168C9}"/>
              </a:ext>
            </a:extLst>
          </p:cNvPr>
          <p:cNvSpPr/>
          <p:nvPr/>
        </p:nvSpPr>
        <p:spPr>
          <a:xfrm>
            <a:off x="371479" y="267129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Oval 25">
            <a:extLst>
              <a:ext uri="{FF2B5EF4-FFF2-40B4-BE49-F238E27FC236}">
                <a16:creationId xmlns:a16="http://schemas.microsoft.com/office/drawing/2014/main" id="{9D792B0C-D2B8-4675-9288-3420C48DC6D6}"/>
              </a:ext>
            </a:extLst>
          </p:cNvPr>
          <p:cNvSpPr/>
          <p:nvPr/>
        </p:nvSpPr>
        <p:spPr>
          <a:xfrm>
            <a:off x="368188" y="3021266"/>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2" name="Oval 31">
            <a:extLst>
              <a:ext uri="{FF2B5EF4-FFF2-40B4-BE49-F238E27FC236}">
                <a16:creationId xmlns:a16="http://schemas.microsoft.com/office/drawing/2014/main" id="{E654B492-D0D4-4521-8325-A385B1BB86A1}"/>
              </a:ext>
            </a:extLst>
          </p:cNvPr>
          <p:cNvSpPr/>
          <p:nvPr/>
        </p:nvSpPr>
        <p:spPr>
          <a:xfrm>
            <a:off x="368188" y="338653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3" name="Oval 32">
            <a:extLst>
              <a:ext uri="{FF2B5EF4-FFF2-40B4-BE49-F238E27FC236}">
                <a16:creationId xmlns:a16="http://schemas.microsoft.com/office/drawing/2014/main" id="{A78B92C8-FCF7-4E00-83EB-087C3E93D729}"/>
              </a:ext>
            </a:extLst>
          </p:cNvPr>
          <p:cNvSpPr/>
          <p:nvPr/>
        </p:nvSpPr>
        <p:spPr>
          <a:xfrm>
            <a:off x="368188" y="3762012"/>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4" name="Oval 33">
            <a:extLst>
              <a:ext uri="{FF2B5EF4-FFF2-40B4-BE49-F238E27FC236}">
                <a16:creationId xmlns:a16="http://schemas.microsoft.com/office/drawing/2014/main" id="{16D4A6DC-2C72-4A9A-ADA5-2FE5A1869206}"/>
              </a:ext>
            </a:extLst>
          </p:cNvPr>
          <p:cNvSpPr/>
          <p:nvPr/>
        </p:nvSpPr>
        <p:spPr>
          <a:xfrm>
            <a:off x="368188" y="412871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5" name="Oval 34">
            <a:extLst>
              <a:ext uri="{FF2B5EF4-FFF2-40B4-BE49-F238E27FC236}">
                <a16:creationId xmlns:a16="http://schemas.microsoft.com/office/drawing/2014/main" id="{B045619D-80E7-4B25-B304-789E941A6F81}"/>
              </a:ext>
            </a:extLst>
          </p:cNvPr>
          <p:cNvSpPr/>
          <p:nvPr/>
        </p:nvSpPr>
        <p:spPr>
          <a:xfrm>
            <a:off x="368188" y="449804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6" name="Oval 35">
            <a:extLst>
              <a:ext uri="{FF2B5EF4-FFF2-40B4-BE49-F238E27FC236}">
                <a16:creationId xmlns:a16="http://schemas.microsoft.com/office/drawing/2014/main" id="{BFCBCFA9-8DEA-4AD5-A5DD-2A2710503A29}"/>
              </a:ext>
            </a:extLst>
          </p:cNvPr>
          <p:cNvSpPr/>
          <p:nvPr/>
        </p:nvSpPr>
        <p:spPr>
          <a:xfrm>
            <a:off x="368188" y="4859252"/>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8B335740-FD00-4488-8A0F-8299F808E488}"/>
              </a:ext>
            </a:extLst>
          </p:cNvPr>
          <p:cNvSpPr/>
          <p:nvPr/>
        </p:nvSpPr>
        <p:spPr>
          <a:xfrm>
            <a:off x="599630" y="4405165"/>
            <a:ext cx="8491947" cy="369332"/>
          </a:xfrm>
          <a:prstGeom prst="rect">
            <a:avLst/>
          </a:prstGeom>
        </p:spPr>
        <p:txBody>
          <a:bodyPr wrap="square">
            <a:spAutoFit/>
          </a:bodyPr>
          <a:lstStyle/>
          <a:p>
            <a:pPr>
              <a:spcBef>
                <a:spcPts val="0"/>
              </a:spcBef>
            </a:pPr>
            <a:r>
              <a:rPr lang="en-US" dirty="0"/>
              <a:t>Try to fix problems themselves, and see CI support as a last resort</a:t>
            </a:r>
          </a:p>
        </p:txBody>
      </p:sp>
      <p:sp>
        <p:nvSpPr>
          <p:cNvPr id="6" name="Rectangle 5">
            <a:extLst>
              <a:ext uri="{FF2B5EF4-FFF2-40B4-BE49-F238E27FC236}">
                <a16:creationId xmlns:a16="http://schemas.microsoft.com/office/drawing/2014/main" id="{8619F1E1-8E60-4BB2-AEA8-C9A9F1788FD9}"/>
              </a:ext>
            </a:extLst>
          </p:cNvPr>
          <p:cNvSpPr/>
          <p:nvPr/>
        </p:nvSpPr>
        <p:spPr>
          <a:xfrm>
            <a:off x="640758" y="4748433"/>
            <a:ext cx="4442242" cy="369332"/>
          </a:xfrm>
          <a:prstGeom prst="rect">
            <a:avLst/>
          </a:prstGeom>
        </p:spPr>
        <p:txBody>
          <a:bodyPr wrap="none">
            <a:spAutoFit/>
          </a:bodyPr>
          <a:lstStyle/>
          <a:p>
            <a:pPr>
              <a:spcBef>
                <a:spcPts val="0"/>
              </a:spcBef>
            </a:pPr>
            <a:r>
              <a:rPr lang="en-US" dirty="0"/>
              <a:t>Inclination for bypassing the ticket system</a:t>
            </a:r>
          </a:p>
        </p:txBody>
      </p:sp>
    </p:spTree>
    <p:extLst>
      <p:ext uri="{BB962C8B-B14F-4D97-AF65-F5344CB8AC3E}">
        <p14:creationId xmlns:p14="http://schemas.microsoft.com/office/powerpoint/2010/main" val="837982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Advanced </a:t>
            </a:r>
            <a:r>
              <a:rPr lang="en-US" sz="3200" dirty="0">
                <a:solidFill>
                  <a:schemeClr val="tx1"/>
                </a:solidFill>
              </a:rPr>
              <a:t>Users</a:t>
            </a:r>
            <a:endParaRPr lang="ko-KR" altLang="en-US" sz="3200" dirty="0">
              <a:solidFill>
                <a:schemeClr val="tx1"/>
              </a:solidFill>
            </a:endParaRPr>
          </a:p>
        </p:txBody>
      </p:sp>
      <p:sp>
        <p:nvSpPr>
          <p:cNvPr id="14" name="Rectangle 16"/>
          <p:cNvSpPr/>
          <p:nvPr/>
        </p:nvSpPr>
        <p:spPr>
          <a:xfrm rot="2700000">
            <a:off x="982911"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99630" y="2211710"/>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VIP treatment</a:t>
            </a:r>
          </a:p>
        </p:txBody>
      </p:sp>
      <p:sp>
        <p:nvSpPr>
          <p:cNvPr id="18" name="Oval 17">
            <a:extLst>
              <a:ext uri="{FF2B5EF4-FFF2-40B4-BE49-F238E27FC236}">
                <a16:creationId xmlns:a16="http://schemas.microsoft.com/office/drawing/2014/main" id="{D58099C6-BB2C-4A0B-9815-211229B03757}"/>
              </a:ext>
            </a:extLst>
          </p:cNvPr>
          <p:cNvSpPr/>
          <p:nvPr/>
        </p:nvSpPr>
        <p:spPr>
          <a:xfrm>
            <a:off x="371479" y="231699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179512" y="2570186"/>
            <a:ext cx="7216006" cy="369332"/>
          </a:xfrm>
          <a:prstGeom prst="rect">
            <a:avLst/>
          </a:prstGeom>
        </p:spPr>
        <p:txBody>
          <a:bodyPr wrap="square">
            <a:spAutoFit/>
          </a:bodyPr>
          <a:lstStyle/>
          <a:p>
            <a:pPr lvl="1"/>
            <a:r>
              <a:rPr lang="en-US" dirty="0"/>
              <a:t>Direct and open communication channels</a:t>
            </a:r>
          </a:p>
        </p:txBody>
      </p:sp>
      <p:sp>
        <p:nvSpPr>
          <p:cNvPr id="4" name="Rectangle 3">
            <a:extLst>
              <a:ext uri="{FF2B5EF4-FFF2-40B4-BE49-F238E27FC236}">
                <a16:creationId xmlns:a16="http://schemas.microsoft.com/office/drawing/2014/main" id="{75DF5F2F-1A9C-4C9E-973A-2DFDDDF5ABBE}"/>
              </a:ext>
            </a:extLst>
          </p:cNvPr>
          <p:cNvSpPr/>
          <p:nvPr/>
        </p:nvSpPr>
        <p:spPr>
          <a:xfrm>
            <a:off x="179513" y="2911499"/>
            <a:ext cx="7329186" cy="369332"/>
          </a:xfrm>
          <a:prstGeom prst="rect">
            <a:avLst/>
          </a:prstGeom>
        </p:spPr>
        <p:txBody>
          <a:bodyPr wrap="square">
            <a:spAutoFit/>
          </a:bodyPr>
          <a:lstStyle/>
          <a:p>
            <a:pPr lvl="1"/>
            <a:r>
              <a:rPr lang="en-US" dirty="0"/>
              <a:t>Acknowledgement of their level of knowledge and intelligence</a:t>
            </a:r>
          </a:p>
        </p:txBody>
      </p:sp>
      <p:sp>
        <p:nvSpPr>
          <p:cNvPr id="8" name="Rectangle 7">
            <a:extLst>
              <a:ext uri="{FF2B5EF4-FFF2-40B4-BE49-F238E27FC236}">
                <a16:creationId xmlns:a16="http://schemas.microsoft.com/office/drawing/2014/main" id="{4B9436B4-C685-45D8-9C87-292872167F1F}"/>
              </a:ext>
            </a:extLst>
          </p:cNvPr>
          <p:cNvSpPr/>
          <p:nvPr/>
        </p:nvSpPr>
        <p:spPr>
          <a:xfrm>
            <a:off x="179512" y="3304917"/>
            <a:ext cx="6941682" cy="369332"/>
          </a:xfrm>
          <a:prstGeom prst="rect">
            <a:avLst/>
          </a:prstGeom>
        </p:spPr>
        <p:txBody>
          <a:bodyPr wrap="square">
            <a:spAutoFit/>
          </a:bodyPr>
          <a:lstStyle/>
          <a:p>
            <a:pPr lvl="1"/>
            <a:r>
              <a:rPr lang="en-US" dirty="0"/>
              <a:t>High-level and direct vendor/developer support</a:t>
            </a:r>
          </a:p>
        </p:txBody>
      </p:sp>
      <p:sp>
        <p:nvSpPr>
          <p:cNvPr id="9" name="Rectangle 8">
            <a:extLst>
              <a:ext uri="{FF2B5EF4-FFF2-40B4-BE49-F238E27FC236}">
                <a16:creationId xmlns:a16="http://schemas.microsoft.com/office/drawing/2014/main" id="{310B41E3-77B2-41B0-A047-10C7F921C2E6}"/>
              </a:ext>
            </a:extLst>
          </p:cNvPr>
          <p:cNvSpPr/>
          <p:nvPr/>
        </p:nvSpPr>
        <p:spPr>
          <a:xfrm>
            <a:off x="179512" y="3658495"/>
            <a:ext cx="8352928" cy="369332"/>
          </a:xfrm>
          <a:prstGeom prst="rect">
            <a:avLst/>
          </a:prstGeom>
        </p:spPr>
        <p:txBody>
          <a:bodyPr wrap="square">
            <a:spAutoFit/>
          </a:bodyPr>
          <a:lstStyle/>
          <a:p>
            <a:pPr lvl="1"/>
            <a:r>
              <a:rPr lang="en-US" dirty="0"/>
              <a:t>Lots of exceptions, even though they require violation of existing policies</a:t>
            </a:r>
          </a:p>
        </p:txBody>
      </p:sp>
      <p:sp>
        <p:nvSpPr>
          <p:cNvPr id="21" name="Oval 20">
            <a:extLst>
              <a:ext uri="{FF2B5EF4-FFF2-40B4-BE49-F238E27FC236}">
                <a16:creationId xmlns:a16="http://schemas.microsoft.com/office/drawing/2014/main" id="{DDD1BA12-0AA2-47D7-9A0D-18BA9C5C7605}"/>
              </a:ext>
            </a:extLst>
          </p:cNvPr>
          <p:cNvSpPr/>
          <p:nvPr/>
        </p:nvSpPr>
        <p:spPr>
          <a:xfrm>
            <a:off x="323528" y="94751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1" y="856769"/>
            <a:ext cx="208254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333300"/>
                </a:solidFill>
              </a:rPr>
              <a:t>Common Needs</a:t>
            </a:r>
          </a:p>
        </p:txBody>
      </p:sp>
      <p:pic>
        <p:nvPicPr>
          <p:cNvPr id="27" name="Picture 26">
            <a:extLst>
              <a:ext uri="{FF2B5EF4-FFF2-40B4-BE49-F238E27FC236}">
                <a16:creationId xmlns:a16="http://schemas.microsoft.com/office/drawing/2014/main" id="{CE0DC33A-70A6-44E7-B812-7B3AD14A9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76286">
            <a:off x="611776" y="1258206"/>
            <a:ext cx="1984670" cy="907500"/>
          </a:xfrm>
          <a:prstGeom prst="rect">
            <a:avLst/>
          </a:prstGeom>
        </p:spPr>
      </p:pic>
      <p:sp>
        <p:nvSpPr>
          <p:cNvPr id="28" name="Rectangle 27">
            <a:extLst>
              <a:ext uri="{FF2B5EF4-FFF2-40B4-BE49-F238E27FC236}">
                <a16:creationId xmlns:a16="http://schemas.microsoft.com/office/drawing/2014/main" id="{7D9D6247-0C7D-486D-8876-A8E116CEB189}"/>
              </a:ext>
            </a:extLst>
          </p:cNvPr>
          <p:cNvSpPr/>
          <p:nvPr/>
        </p:nvSpPr>
        <p:spPr>
          <a:xfrm>
            <a:off x="144675" y="4034773"/>
            <a:ext cx="8171741" cy="369332"/>
          </a:xfrm>
          <a:prstGeom prst="rect">
            <a:avLst/>
          </a:prstGeom>
        </p:spPr>
        <p:txBody>
          <a:bodyPr wrap="square">
            <a:spAutoFit/>
          </a:bodyPr>
          <a:lstStyle/>
          <a:p>
            <a:pPr lvl="1"/>
            <a:r>
              <a:rPr lang="en-US" dirty="0"/>
              <a:t>Almost everything else listed under “common intermediate users needs”</a:t>
            </a:r>
          </a:p>
        </p:txBody>
      </p:sp>
      <p:sp>
        <p:nvSpPr>
          <p:cNvPr id="23" name="Oval 22">
            <a:extLst>
              <a:ext uri="{FF2B5EF4-FFF2-40B4-BE49-F238E27FC236}">
                <a16:creationId xmlns:a16="http://schemas.microsoft.com/office/drawing/2014/main" id="{0FCA78B9-07CB-4A32-8518-8392B17168C9}"/>
              </a:ext>
            </a:extLst>
          </p:cNvPr>
          <p:cNvSpPr/>
          <p:nvPr/>
        </p:nvSpPr>
        <p:spPr>
          <a:xfrm>
            <a:off x="371479" y="267129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Oval 25">
            <a:extLst>
              <a:ext uri="{FF2B5EF4-FFF2-40B4-BE49-F238E27FC236}">
                <a16:creationId xmlns:a16="http://schemas.microsoft.com/office/drawing/2014/main" id="{9D792B0C-D2B8-4675-9288-3420C48DC6D6}"/>
              </a:ext>
            </a:extLst>
          </p:cNvPr>
          <p:cNvSpPr/>
          <p:nvPr/>
        </p:nvSpPr>
        <p:spPr>
          <a:xfrm>
            <a:off x="368188" y="3021266"/>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2" name="Oval 31">
            <a:extLst>
              <a:ext uri="{FF2B5EF4-FFF2-40B4-BE49-F238E27FC236}">
                <a16:creationId xmlns:a16="http://schemas.microsoft.com/office/drawing/2014/main" id="{E654B492-D0D4-4521-8325-A385B1BB86A1}"/>
              </a:ext>
            </a:extLst>
          </p:cNvPr>
          <p:cNvSpPr/>
          <p:nvPr/>
        </p:nvSpPr>
        <p:spPr>
          <a:xfrm>
            <a:off x="368188" y="338653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3" name="Oval 32">
            <a:extLst>
              <a:ext uri="{FF2B5EF4-FFF2-40B4-BE49-F238E27FC236}">
                <a16:creationId xmlns:a16="http://schemas.microsoft.com/office/drawing/2014/main" id="{A78B92C8-FCF7-4E00-83EB-087C3E93D729}"/>
              </a:ext>
            </a:extLst>
          </p:cNvPr>
          <p:cNvSpPr/>
          <p:nvPr/>
        </p:nvSpPr>
        <p:spPr>
          <a:xfrm>
            <a:off x="368188" y="3762012"/>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4" name="Oval 33">
            <a:extLst>
              <a:ext uri="{FF2B5EF4-FFF2-40B4-BE49-F238E27FC236}">
                <a16:creationId xmlns:a16="http://schemas.microsoft.com/office/drawing/2014/main" id="{16D4A6DC-2C72-4A9A-ADA5-2FE5A1869206}"/>
              </a:ext>
            </a:extLst>
          </p:cNvPr>
          <p:cNvSpPr/>
          <p:nvPr/>
        </p:nvSpPr>
        <p:spPr>
          <a:xfrm>
            <a:off x="368188" y="412871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5" name="Oval 34">
            <a:extLst>
              <a:ext uri="{FF2B5EF4-FFF2-40B4-BE49-F238E27FC236}">
                <a16:creationId xmlns:a16="http://schemas.microsoft.com/office/drawing/2014/main" id="{B045619D-80E7-4B25-B304-789E941A6F81}"/>
              </a:ext>
            </a:extLst>
          </p:cNvPr>
          <p:cNvSpPr/>
          <p:nvPr/>
        </p:nvSpPr>
        <p:spPr>
          <a:xfrm>
            <a:off x="368188" y="449804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8B335740-FD00-4488-8A0F-8299F808E488}"/>
              </a:ext>
            </a:extLst>
          </p:cNvPr>
          <p:cNvSpPr/>
          <p:nvPr/>
        </p:nvSpPr>
        <p:spPr>
          <a:xfrm>
            <a:off x="599630" y="4405165"/>
            <a:ext cx="8491947" cy="369332"/>
          </a:xfrm>
          <a:prstGeom prst="rect">
            <a:avLst/>
          </a:prstGeom>
        </p:spPr>
        <p:txBody>
          <a:bodyPr wrap="square">
            <a:spAutoFit/>
          </a:bodyPr>
          <a:lstStyle/>
          <a:p>
            <a:r>
              <a:rPr lang="en-US" dirty="0"/>
              <a:t>Root password (the answer is still </a:t>
            </a:r>
            <a:r>
              <a:rPr lang="en-US" dirty="0">
                <a:solidFill>
                  <a:srgbClr val="FE0345"/>
                </a:solidFill>
              </a:rPr>
              <a:t>NO</a:t>
            </a:r>
            <a:r>
              <a:rPr lang="en-US" dirty="0"/>
              <a:t>!)</a:t>
            </a:r>
          </a:p>
        </p:txBody>
      </p:sp>
    </p:spTree>
    <p:extLst>
      <p:ext uri="{BB962C8B-B14F-4D97-AF65-F5344CB8AC3E}">
        <p14:creationId xmlns:p14="http://schemas.microsoft.com/office/powerpoint/2010/main" val="660434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Advanced </a:t>
            </a:r>
            <a:r>
              <a:rPr lang="en-US" sz="3200" dirty="0">
                <a:solidFill>
                  <a:schemeClr val="tx1"/>
                </a:solidFill>
              </a:rPr>
              <a:t>Users</a:t>
            </a:r>
            <a:endParaRPr lang="ko-KR" altLang="en-US" sz="3200" dirty="0">
              <a:solidFill>
                <a:schemeClr val="tx1"/>
              </a:solidFill>
            </a:endParaRPr>
          </a:p>
        </p:txBody>
      </p:sp>
      <p:sp>
        <p:nvSpPr>
          <p:cNvPr id="14" name="Rectangle 16"/>
          <p:cNvSpPr/>
          <p:nvPr/>
        </p:nvSpPr>
        <p:spPr>
          <a:xfrm rot="2700000">
            <a:off x="982911" y="2664894"/>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99630" y="2211710"/>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Do everything to build mutual trust</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D58099C6-BB2C-4A0B-9815-211229B03757}"/>
              </a:ext>
            </a:extLst>
          </p:cNvPr>
          <p:cNvSpPr/>
          <p:nvPr/>
        </p:nvSpPr>
        <p:spPr>
          <a:xfrm>
            <a:off x="371479" y="231699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179512" y="2570186"/>
            <a:ext cx="7216006" cy="369332"/>
          </a:xfrm>
          <a:prstGeom prst="rect">
            <a:avLst/>
          </a:prstGeom>
        </p:spPr>
        <p:txBody>
          <a:bodyPr wrap="square">
            <a:spAutoFit/>
          </a:bodyPr>
          <a:lstStyle/>
          <a:p>
            <a:pPr lvl="1"/>
            <a:r>
              <a:rPr lang="en-US" dirty="0"/>
              <a:t>Schedule  one-on-one meetings</a:t>
            </a:r>
          </a:p>
        </p:txBody>
      </p:sp>
      <p:sp>
        <p:nvSpPr>
          <p:cNvPr id="4" name="Rectangle 3">
            <a:extLst>
              <a:ext uri="{FF2B5EF4-FFF2-40B4-BE49-F238E27FC236}">
                <a16:creationId xmlns:a16="http://schemas.microsoft.com/office/drawing/2014/main" id="{75DF5F2F-1A9C-4C9E-973A-2DFDDDF5ABBE}"/>
              </a:ext>
            </a:extLst>
          </p:cNvPr>
          <p:cNvSpPr/>
          <p:nvPr/>
        </p:nvSpPr>
        <p:spPr>
          <a:xfrm>
            <a:off x="179513" y="2911499"/>
            <a:ext cx="7329186" cy="369332"/>
          </a:xfrm>
          <a:prstGeom prst="rect">
            <a:avLst/>
          </a:prstGeom>
        </p:spPr>
        <p:txBody>
          <a:bodyPr wrap="square">
            <a:spAutoFit/>
          </a:bodyPr>
          <a:lstStyle/>
          <a:p>
            <a:pPr lvl="1"/>
            <a:r>
              <a:rPr lang="en-US" dirty="0"/>
              <a:t>Try to learn more about their research, deadlines and aspirations</a:t>
            </a:r>
          </a:p>
        </p:txBody>
      </p:sp>
      <p:sp>
        <p:nvSpPr>
          <p:cNvPr id="8" name="Rectangle 7">
            <a:extLst>
              <a:ext uri="{FF2B5EF4-FFF2-40B4-BE49-F238E27FC236}">
                <a16:creationId xmlns:a16="http://schemas.microsoft.com/office/drawing/2014/main" id="{4B9436B4-C685-45D8-9C87-292872167F1F}"/>
              </a:ext>
            </a:extLst>
          </p:cNvPr>
          <p:cNvSpPr/>
          <p:nvPr/>
        </p:nvSpPr>
        <p:spPr>
          <a:xfrm>
            <a:off x="179512" y="3304917"/>
            <a:ext cx="6941682" cy="369332"/>
          </a:xfrm>
          <a:prstGeom prst="rect">
            <a:avLst/>
          </a:prstGeom>
        </p:spPr>
        <p:txBody>
          <a:bodyPr wrap="square">
            <a:spAutoFit/>
          </a:bodyPr>
          <a:lstStyle/>
          <a:p>
            <a:pPr lvl="1"/>
            <a:r>
              <a:rPr lang="en-US" dirty="0"/>
              <a:t>Be very careful saying that something is impossible</a:t>
            </a:r>
          </a:p>
        </p:txBody>
      </p:sp>
      <p:sp>
        <p:nvSpPr>
          <p:cNvPr id="9" name="Rectangle 8">
            <a:extLst>
              <a:ext uri="{FF2B5EF4-FFF2-40B4-BE49-F238E27FC236}">
                <a16:creationId xmlns:a16="http://schemas.microsoft.com/office/drawing/2014/main" id="{310B41E3-77B2-41B0-A047-10C7F921C2E6}"/>
              </a:ext>
            </a:extLst>
          </p:cNvPr>
          <p:cNvSpPr/>
          <p:nvPr/>
        </p:nvSpPr>
        <p:spPr>
          <a:xfrm>
            <a:off x="179512" y="3658495"/>
            <a:ext cx="8352928" cy="369332"/>
          </a:xfrm>
          <a:prstGeom prst="rect">
            <a:avLst/>
          </a:prstGeom>
        </p:spPr>
        <p:txBody>
          <a:bodyPr wrap="square">
            <a:spAutoFit/>
          </a:bodyPr>
          <a:lstStyle/>
          <a:p>
            <a:pPr lvl="1"/>
            <a:r>
              <a:rPr lang="en-US" dirty="0"/>
              <a:t>Make small exceptions as long as it does not impact other users</a:t>
            </a:r>
          </a:p>
        </p:txBody>
      </p:sp>
      <p:sp>
        <p:nvSpPr>
          <p:cNvPr id="21" name="Oval 20">
            <a:extLst>
              <a:ext uri="{FF2B5EF4-FFF2-40B4-BE49-F238E27FC236}">
                <a16:creationId xmlns:a16="http://schemas.microsoft.com/office/drawing/2014/main" id="{DDD1BA12-0AA2-47D7-9A0D-18BA9C5C7605}"/>
              </a:ext>
            </a:extLst>
          </p:cNvPr>
          <p:cNvSpPr/>
          <p:nvPr/>
        </p:nvSpPr>
        <p:spPr>
          <a:xfrm>
            <a:off x="323528" y="94751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0" y="856769"/>
            <a:ext cx="4950403"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333300"/>
                </a:solidFill>
              </a:rPr>
              <a:t>Common approaches for effective support</a:t>
            </a:r>
          </a:p>
        </p:txBody>
      </p:sp>
      <p:pic>
        <p:nvPicPr>
          <p:cNvPr id="27" name="Picture 26">
            <a:extLst>
              <a:ext uri="{FF2B5EF4-FFF2-40B4-BE49-F238E27FC236}">
                <a16:creationId xmlns:a16="http://schemas.microsoft.com/office/drawing/2014/main" id="{CE0DC33A-70A6-44E7-B812-7B3AD14A98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76286">
            <a:off x="611776" y="1258206"/>
            <a:ext cx="1984670" cy="907500"/>
          </a:xfrm>
          <a:prstGeom prst="rect">
            <a:avLst/>
          </a:prstGeom>
        </p:spPr>
      </p:pic>
      <p:sp>
        <p:nvSpPr>
          <p:cNvPr id="28" name="Rectangle 27">
            <a:extLst>
              <a:ext uri="{FF2B5EF4-FFF2-40B4-BE49-F238E27FC236}">
                <a16:creationId xmlns:a16="http://schemas.microsoft.com/office/drawing/2014/main" id="{7D9D6247-0C7D-486D-8876-A8E116CEB189}"/>
              </a:ext>
            </a:extLst>
          </p:cNvPr>
          <p:cNvSpPr/>
          <p:nvPr/>
        </p:nvSpPr>
        <p:spPr>
          <a:xfrm>
            <a:off x="144675" y="4034773"/>
            <a:ext cx="8171741" cy="369332"/>
          </a:xfrm>
          <a:prstGeom prst="rect">
            <a:avLst/>
          </a:prstGeom>
        </p:spPr>
        <p:txBody>
          <a:bodyPr wrap="square">
            <a:spAutoFit/>
          </a:bodyPr>
          <a:lstStyle/>
          <a:p>
            <a:pPr lvl="1"/>
            <a:r>
              <a:rPr lang="en-US" dirty="0"/>
              <a:t>Avoid speculation as much as possible (as with all users)</a:t>
            </a:r>
          </a:p>
        </p:txBody>
      </p:sp>
      <p:sp>
        <p:nvSpPr>
          <p:cNvPr id="23" name="Oval 22">
            <a:extLst>
              <a:ext uri="{FF2B5EF4-FFF2-40B4-BE49-F238E27FC236}">
                <a16:creationId xmlns:a16="http://schemas.microsoft.com/office/drawing/2014/main" id="{0FCA78B9-07CB-4A32-8518-8392B17168C9}"/>
              </a:ext>
            </a:extLst>
          </p:cNvPr>
          <p:cNvSpPr/>
          <p:nvPr/>
        </p:nvSpPr>
        <p:spPr>
          <a:xfrm>
            <a:off x="371479" y="267129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Oval 25">
            <a:extLst>
              <a:ext uri="{FF2B5EF4-FFF2-40B4-BE49-F238E27FC236}">
                <a16:creationId xmlns:a16="http://schemas.microsoft.com/office/drawing/2014/main" id="{9D792B0C-D2B8-4675-9288-3420C48DC6D6}"/>
              </a:ext>
            </a:extLst>
          </p:cNvPr>
          <p:cNvSpPr/>
          <p:nvPr/>
        </p:nvSpPr>
        <p:spPr>
          <a:xfrm>
            <a:off x="368188" y="3021266"/>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2" name="Oval 31">
            <a:extLst>
              <a:ext uri="{FF2B5EF4-FFF2-40B4-BE49-F238E27FC236}">
                <a16:creationId xmlns:a16="http://schemas.microsoft.com/office/drawing/2014/main" id="{E654B492-D0D4-4521-8325-A385B1BB86A1}"/>
              </a:ext>
            </a:extLst>
          </p:cNvPr>
          <p:cNvSpPr/>
          <p:nvPr/>
        </p:nvSpPr>
        <p:spPr>
          <a:xfrm>
            <a:off x="368188" y="338653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3" name="Oval 32">
            <a:extLst>
              <a:ext uri="{FF2B5EF4-FFF2-40B4-BE49-F238E27FC236}">
                <a16:creationId xmlns:a16="http://schemas.microsoft.com/office/drawing/2014/main" id="{A78B92C8-FCF7-4E00-83EB-087C3E93D729}"/>
              </a:ext>
            </a:extLst>
          </p:cNvPr>
          <p:cNvSpPr/>
          <p:nvPr/>
        </p:nvSpPr>
        <p:spPr>
          <a:xfrm>
            <a:off x="368188" y="3762012"/>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4" name="Oval 33">
            <a:extLst>
              <a:ext uri="{FF2B5EF4-FFF2-40B4-BE49-F238E27FC236}">
                <a16:creationId xmlns:a16="http://schemas.microsoft.com/office/drawing/2014/main" id="{16D4A6DC-2C72-4A9A-ADA5-2FE5A1869206}"/>
              </a:ext>
            </a:extLst>
          </p:cNvPr>
          <p:cNvSpPr/>
          <p:nvPr/>
        </p:nvSpPr>
        <p:spPr>
          <a:xfrm>
            <a:off x="368188" y="412871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5" name="Oval 34">
            <a:extLst>
              <a:ext uri="{FF2B5EF4-FFF2-40B4-BE49-F238E27FC236}">
                <a16:creationId xmlns:a16="http://schemas.microsoft.com/office/drawing/2014/main" id="{B045619D-80E7-4B25-B304-789E941A6F81}"/>
              </a:ext>
            </a:extLst>
          </p:cNvPr>
          <p:cNvSpPr/>
          <p:nvPr/>
        </p:nvSpPr>
        <p:spPr>
          <a:xfrm>
            <a:off x="368188" y="449804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8B335740-FD00-4488-8A0F-8299F808E488}"/>
              </a:ext>
            </a:extLst>
          </p:cNvPr>
          <p:cNvSpPr/>
          <p:nvPr/>
        </p:nvSpPr>
        <p:spPr>
          <a:xfrm>
            <a:off x="599630" y="4405165"/>
            <a:ext cx="8491947" cy="369332"/>
          </a:xfrm>
          <a:prstGeom prst="rect">
            <a:avLst/>
          </a:prstGeom>
        </p:spPr>
        <p:txBody>
          <a:bodyPr wrap="square">
            <a:spAutoFit/>
          </a:bodyPr>
          <a:lstStyle/>
          <a:p>
            <a:r>
              <a:rPr lang="en-US" dirty="0"/>
              <a:t>Be completely transparent: they can easily separate excuses from facts</a:t>
            </a:r>
          </a:p>
        </p:txBody>
      </p:sp>
      <p:sp>
        <p:nvSpPr>
          <p:cNvPr id="22" name="Oval 21">
            <a:extLst>
              <a:ext uri="{FF2B5EF4-FFF2-40B4-BE49-F238E27FC236}">
                <a16:creationId xmlns:a16="http://schemas.microsoft.com/office/drawing/2014/main" id="{48A2D49D-BCD5-4F03-A5FE-1B5BF8E67284}"/>
              </a:ext>
            </a:extLst>
          </p:cNvPr>
          <p:cNvSpPr/>
          <p:nvPr/>
        </p:nvSpPr>
        <p:spPr>
          <a:xfrm>
            <a:off x="380838" y="485726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 name="Rectangle 5">
            <a:extLst>
              <a:ext uri="{FF2B5EF4-FFF2-40B4-BE49-F238E27FC236}">
                <a16:creationId xmlns:a16="http://schemas.microsoft.com/office/drawing/2014/main" id="{AA0D5EF3-5EBB-434A-A30E-927A0F3D467F}"/>
              </a:ext>
            </a:extLst>
          </p:cNvPr>
          <p:cNvSpPr/>
          <p:nvPr/>
        </p:nvSpPr>
        <p:spPr>
          <a:xfrm>
            <a:off x="599630" y="4762525"/>
            <a:ext cx="6646329" cy="369332"/>
          </a:xfrm>
          <a:prstGeom prst="rect">
            <a:avLst/>
          </a:prstGeom>
        </p:spPr>
        <p:txBody>
          <a:bodyPr wrap="square">
            <a:spAutoFit/>
          </a:bodyPr>
          <a:lstStyle/>
          <a:p>
            <a:r>
              <a:rPr lang="en-US" dirty="0"/>
              <a:t>Encourage them to contact vendor support or user forums</a:t>
            </a:r>
          </a:p>
        </p:txBody>
      </p:sp>
      <p:sp>
        <p:nvSpPr>
          <p:cNvPr id="24" name="Rectangle 23">
            <a:extLst>
              <a:ext uri="{FF2B5EF4-FFF2-40B4-BE49-F238E27FC236}">
                <a16:creationId xmlns:a16="http://schemas.microsoft.com/office/drawing/2014/main" id="{797EABDE-3BAA-49A3-8466-763D62DDFEBD}"/>
              </a:ext>
            </a:extLst>
          </p:cNvPr>
          <p:cNvSpPr/>
          <p:nvPr/>
        </p:nvSpPr>
        <p:spPr>
          <a:xfrm>
            <a:off x="5960650" y="1414530"/>
            <a:ext cx="1636891" cy="923330"/>
          </a:xfrm>
          <a:prstGeom prst="rect">
            <a:avLst/>
          </a:prstGeom>
        </p:spPr>
        <p:txBody>
          <a:bodyPr wrap="square">
            <a:spAutoFit/>
          </a:bodyPr>
          <a:lstStyle/>
          <a:p>
            <a:pPr marL="0" lvl="1" algn="ctr"/>
            <a:r>
              <a:rPr lang="en-US" dirty="0">
                <a:solidFill>
                  <a:srgbClr val="FF0000"/>
                </a:solidFill>
              </a:rPr>
              <a:t>BE PATIENT and</a:t>
            </a:r>
          </a:p>
          <a:p>
            <a:pPr marL="0" lvl="1" algn="ctr"/>
            <a:r>
              <a:rPr lang="en-US" dirty="0">
                <a:solidFill>
                  <a:srgbClr val="FF0000"/>
                </a:solidFill>
              </a:rPr>
              <a:t> PATIENT!</a:t>
            </a:r>
          </a:p>
        </p:txBody>
      </p:sp>
      <p:sp>
        <p:nvSpPr>
          <p:cNvPr id="29" name="Rectangle 28">
            <a:extLst>
              <a:ext uri="{FF2B5EF4-FFF2-40B4-BE49-F238E27FC236}">
                <a16:creationId xmlns:a16="http://schemas.microsoft.com/office/drawing/2014/main" id="{6E4AD359-C2B7-4085-AB32-44F2B5473A19}"/>
              </a:ext>
            </a:extLst>
          </p:cNvPr>
          <p:cNvSpPr/>
          <p:nvPr/>
        </p:nvSpPr>
        <p:spPr>
          <a:xfrm>
            <a:off x="3296354" y="1539133"/>
            <a:ext cx="1781014" cy="369332"/>
          </a:xfrm>
          <a:prstGeom prst="rect">
            <a:avLst/>
          </a:prstGeom>
        </p:spPr>
        <p:txBody>
          <a:bodyPr wrap="square">
            <a:spAutoFit/>
          </a:bodyPr>
          <a:lstStyle/>
          <a:p>
            <a:pPr marL="0" lvl="1" algn="ctr"/>
            <a:r>
              <a:rPr lang="en-US" dirty="0">
                <a:solidFill>
                  <a:srgbClr val="FF0000"/>
                </a:solidFill>
              </a:rPr>
              <a:t>BE FRIENDLY!</a:t>
            </a:r>
          </a:p>
        </p:txBody>
      </p:sp>
      <p:sp>
        <p:nvSpPr>
          <p:cNvPr id="30" name="Rectangle 29">
            <a:extLst>
              <a:ext uri="{FF2B5EF4-FFF2-40B4-BE49-F238E27FC236}">
                <a16:creationId xmlns:a16="http://schemas.microsoft.com/office/drawing/2014/main" id="{7A37C144-A6EC-4F2A-9CFF-7DD52CBC2BBC}"/>
              </a:ext>
            </a:extLst>
          </p:cNvPr>
          <p:cNvSpPr/>
          <p:nvPr/>
        </p:nvSpPr>
        <p:spPr>
          <a:xfrm>
            <a:off x="7329173" y="3040359"/>
            <a:ext cx="1781014" cy="369332"/>
          </a:xfrm>
          <a:prstGeom prst="rect">
            <a:avLst/>
          </a:prstGeom>
        </p:spPr>
        <p:txBody>
          <a:bodyPr wrap="square">
            <a:spAutoFit/>
          </a:bodyPr>
          <a:lstStyle/>
          <a:p>
            <a:pPr marL="0" lvl="1" algn="ctr"/>
            <a:r>
              <a:rPr lang="en-US" dirty="0">
                <a:solidFill>
                  <a:srgbClr val="FF0000"/>
                </a:solidFill>
              </a:rPr>
              <a:t>Smile </a:t>
            </a:r>
            <a:r>
              <a:rPr lang="en-US" dirty="0">
                <a:solidFill>
                  <a:srgbClr val="FF0000"/>
                </a:solidFill>
                <a:sym typeface="Wingdings" panose="05000000000000000000" pitchFamily="2" charset="2"/>
              </a:rPr>
              <a:t></a:t>
            </a:r>
            <a:endParaRPr lang="en-US" dirty="0">
              <a:solidFill>
                <a:srgbClr val="FF0000"/>
              </a:solidFill>
            </a:endParaRPr>
          </a:p>
        </p:txBody>
      </p:sp>
    </p:spTree>
    <p:extLst>
      <p:ext uri="{BB962C8B-B14F-4D97-AF65-F5344CB8AC3E}">
        <p14:creationId xmlns:p14="http://schemas.microsoft.com/office/powerpoint/2010/main" val="1071455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ko-KR" dirty="0">
                <a:solidFill>
                  <a:srgbClr val="0DD2D9"/>
                </a:solidFill>
              </a:rPr>
              <a:t> </a:t>
            </a:r>
            <a:r>
              <a:rPr lang="en-US" altLang="ko-KR" dirty="0">
                <a:solidFill>
                  <a:schemeClr val="accent1"/>
                </a:solidFill>
              </a:rPr>
              <a:t> </a:t>
            </a:r>
            <a:r>
              <a:rPr lang="en-US" altLang="ko-KR" dirty="0">
                <a:solidFill>
                  <a:srgbClr val="7030A0"/>
                </a:solidFill>
              </a:rPr>
              <a:t>Agenda</a:t>
            </a:r>
            <a:r>
              <a:rPr lang="en-US" altLang="ko-KR" dirty="0">
                <a:solidFill>
                  <a:schemeClr val="accent1"/>
                </a:solidFill>
              </a:rPr>
              <a:t> </a:t>
            </a:r>
            <a:r>
              <a:rPr lang="en-US" altLang="ko-KR" dirty="0"/>
              <a:t>Layout</a:t>
            </a:r>
            <a:endParaRPr lang="ko-KR" altLang="en-US" dirty="0"/>
          </a:p>
        </p:txBody>
      </p:sp>
      <p:grpSp>
        <p:nvGrpSpPr>
          <p:cNvPr id="79" name="Group 78"/>
          <p:cNvGrpSpPr/>
          <p:nvPr/>
        </p:nvGrpSpPr>
        <p:grpSpPr>
          <a:xfrm>
            <a:off x="1282060" y="998607"/>
            <a:ext cx="266010" cy="277000"/>
            <a:chOff x="4298598" y="1406129"/>
            <a:chExt cx="538036" cy="538036"/>
          </a:xfrm>
        </p:grpSpPr>
        <p:sp>
          <p:nvSpPr>
            <p:cNvPr id="63" name="Oval 62"/>
            <p:cNvSpPr/>
            <p:nvPr/>
          </p:nvSpPr>
          <p:spPr>
            <a:xfrm>
              <a:off x="4298598" y="1406129"/>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4" name="TextBox 73"/>
            <p:cNvSpPr txBox="1"/>
            <p:nvPr/>
          </p:nvSpPr>
          <p:spPr>
            <a:xfrm>
              <a:off x="4387596" y="1411011"/>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sp>
        <p:nvSpPr>
          <p:cNvPr id="72" name="Oval 71"/>
          <p:cNvSpPr/>
          <p:nvPr/>
        </p:nvSpPr>
        <p:spPr>
          <a:xfrm>
            <a:off x="1290121" y="1717796"/>
            <a:ext cx="266010" cy="277000"/>
          </a:xfrm>
          <a:prstGeom prst="ellipse">
            <a:avLst/>
          </a:prstGeom>
          <a:solidFill>
            <a:srgbClr val="7030A0"/>
          </a:soli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grpSp>
        <p:nvGrpSpPr>
          <p:cNvPr id="21" name="Group 20">
            <a:extLst>
              <a:ext uri="{FF2B5EF4-FFF2-40B4-BE49-F238E27FC236}">
                <a16:creationId xmlns:a16="http://schemas.microsoft.com/office/drawing/2014/main" id="{79916FF7-DADD-0948-A0E5-7D5D8747C1B0}"/>
              </a:ext>
            </a:extLst>
          </p:cNvPr>
          <p:cNvGrpSpPr/>
          <p:nvPr/>
        </p:nvGrpSpPr>
        <p:grpSpPr>
          <a:xfrm>
            <a:off x="1282060" y="2355038"/>
            <a:ext cx="266010" cy="277000"/>
            <a:chOff x="4298598" y="3857396"/>
            <a:chExt cx="538036" cy="538036"/>
          </a:xfrm>
        </p:grpSpPr>
        <p:sp>
          <p:nvSpPr>
            <p:cNvPr id="22" name="Oval 21">
              <a:extLst>
                <a:ext uri="{FF2B5EF4-FFF2-40B4-BE49-F238E27FC236}">
                  <a16:creationId xmlns:a16="http://schemas.microsoft.com/office/drawing/2014/main" id="{1986456B-12BF-E641-8BF6-8FFAC20F760D}"/>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23" name="TextBox 22">
              <a:extLst>
                <a:ext uri="{FF2B5EF4-FFF2-40B4-BE49-F238E27FC236}">
                  <a16:creationId xmlns:a16="http://schemas.microsoft.com/office/drawing/2014/main" id="{3F22BAD6-1A98-E745-BD0A-F5F45B2D8FE6}"/>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29" name="Group 28">
            <a:extLst>
              <a:ext uri="{FF2B5EF4-FFF2-40B4-BE49-F238E27FC236}">
                <a16:creationId xmlns:a16="http://schemas.microsoft.com/office/drawing/2014/main" id="{2BA9E3F0-EEA1-4041-A1E8-B69CA3492EA1}"/>
              </a:ext>
            </a:extLst>
          </p:cNvPr>
          <p:cNvGrpSpPr/>
          <p:nvPr/>
        </p:nvGrpSpPr>
        <p:grpSpPr>
          <a:xfrm>
            <a:off x="1284988" y="3071713"/>
            <a:ext cx="266010" cy="277000"/>
            <a:chOff x="4298598" y="3857396"/>
            <a:chExt cx="538036" cy="538036"/>
          </a:xfrm>
        </p:grpSpPr>
        <p:sp>
          <p:nvSpPr>
            <p:cNvPr id="30" name="Oval 29">
              <a:extLst>
                <a:ext uri="{FF2B5EF4-FFF2-40B4-BE49-F238E27FC236}">
                  <a16:creationId xmlns:a16="http://schemas.microsoft.com/office/drawing/2014/main" id="{CD287DD9-6DAC-454A-B3CC-6F29A2584B7B}"/>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31" name="TextBox 30">
              <a:extLst>
                <a:ext uri="{FF2B5EF4-FFF2-40B4-BE49-F238E27FC236}">
                  <a16:creationId xmlns:a16="http://schemas.microsoft.com/office/drawing/2014/main" id="{70C00DBA-A3A5-3D4D-BA38-E596BEC8C6FB}"/>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sp>
        <p:nvSpPr>
          <p:cNvPr id="42" name="Oval 41">
            <a:extLst>
              <a:ext uri="{FF2B5EF4-FFF2-40B4-BE49-F238E27FC236}">
                <a16:creationId xmlns:a16="http://schemas.microsoft.com/office/drawing/2014/main" id="{4DFB1474-0BEC-084A-A21D-9F33A8ACC5D8}"/>
              </a:ext>
            </a:extLst>
          </p:cNvPr>
          <p:cNvSpPr/>
          <p:nvPr/>
        </p:nvSpPr>
        <p:spPr>
          <a:xfrm>
            <a:off x="1280512" y="3878926"/>
            <a:ext cx="266010" cy="27700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 name="Rectangle 3">
            <a:extLst>
              <a:ext uri="{FF2B5EF4-FFF2-40B4-BE49-F238E27FC236}">
                <a16:creationId xmlns:a16="http://schemas.microsoft.com/office/drawing/2014/main" id="{4FE7754D-53A7-4BC9-9EC1-46E1E318702E}"/>
              </a:ext>
            </a:extLst>
          </p:cNvPr>
          <p:cNvSpPr/>
          <p:nvPr/>
        </p:nvSpPr>
        <p:spPr>
          <a:xfrm>
            <a:off x="1619672" y="949927"/>
            <a:ext cx="5940328" cy="369332"/>
          </a:xfrm>
          <a:prstGeom prst="rect">
            <a:avLst/>
          </a:prstGeom>
        </p:spPr>
        <p:txBody>
          <a:bodyPr wrap="square">
            <a:spAutoFit/>
          </a:bodyPr>
          <a:lstStyle/>
          <a:p>
            <a:r>
              <a:rPr lang="en-US" dirty="0"/>
              <a:t>CI user expectations, Categorization and Commonalities</a:t>
            </a:r>
          </a:p>
        </p:txBody>
      </p:sp>
      <p:sp>
        <p:nvSpPr>
          <p:cNvPr id="5" name="Rectangle 4">
            <a:extLst>
              <a:ext uri="{FF2B5EF4-FFF2-40B4-BE49-F238E27FC236}">
                <a16:creationId xmlns:a16="http://schemas.microsoft.com/office/drawing/2014/main" id="{8DE032E7-0E3B-4C2C-BBC5-60B074C3ADFC}"/>
              </a:ext>
            </a:extLst>
          </p:cNvPr>
          <p:cNvSpPr/>
          <p:nvPr/>
        </p:nvSpPr>
        <p:spPr>
          <a:xfrm>
            <a:off x="1622376" y="1638488"/>
            <a:ext cx="7270104" cy="369332"/>
          </a:xfrm>
          <a:prstGeom prst="rect">
            <a:avLst/>
          </a:prstGeom>
        </p:spPr>
        <p:txBody>
          <a:bodyPr wrap="square">
            <a:spAutoFit/>
          </a:bodyPr>
          <a:lstStyle/>
          <a:p>
            <a:r>
              <a:rPr lang="en-US" b="1" dirty="0"/>
              <a:t>Policies, Scheduled Maintenance, and Personality Management</a:t>
            </a:r>
          </a:p>
        </p:txBody>
      </p:sp>
      <p:sp>
        <p:nvSpPr>
          <p:cNvPr id="6" name="Rectangle 5">
            <a:extLst>
              <a:ext uri="{FF2B5EF4-FFF2-40B4-BE49-F238E27FC236}">
                <a16:creationId xmlns:a16="http://schemas.microsoft.com/office/drawing/2014/main" id="{8BB69040-5887-445B-83CA-334581459545}"/>
              </a:ext>
            </a:extLst>
          </p:cNvPr>
          <p:cNvSpPr/>
          <p:nvPr/>
        </p:nvSpPr>
        <p:spPr>
          <a:xfrm>
            <a:off x="1619672" y="2297346"/>
            <a:ext cx="2736647" cy="369332"/>
          </a:xfrm>
          <a:prstGeom prst="rect">
            <a:avLst/>
          </a:prstGeom>
        </p:spPr>
        <p:txBody>
          <a:bodyPr wrap="none">
            <a:spAutoFit/>
          </a:bodyPr>
          <a:lstStyle/>
          <a:p>
            <a:r>
              <a:rPr lang="en-US" dirty="0"/>
              <a:t>Outreach and Education </a:t>
            </a:r>
          </a:p>
        </p:txBody>
      </p:sp>
      <p:sp>
        <p:nvSpPr>
          <p:cNvPr id="8" name="Rectangle 7">
            <a:extLst>
              <a:ext uri="{FF2B5EF4-FFF2-40B4-BE49-F238E27FC236}">
                <a16:creationId xmlns:a16="http://schemas.microsoft.com/office/drawing/2014/main" id="{47B8B44F-C1B4-43C3-8129-5306EE7BBD0C}"/>
              </a:ext>
            </a:extLst>
          </p:cNvPr>
          <p:cNvSpPr/>
          <p:nvPr/>
        </p:nvSpPr>
        <p:spPr>
          <a:xfrm>
            <a:off x="1619672" y="3842530"/>
            <a:ext cx="1954381" cy="369332"/>
          </a:xfrm>
          <a:prstGeom prst="rect">
            <a:avLst/>
          </a:prstGeom>
        </p:spPr>
        <p:txBody>
          <a:bodyPr wrap="none">
            <a:spAutoFit/>
          </a:bodyPr>
          <a:lstStyle/>
          <a:p>
            <a:r>
              <a:rPr lang="en-US" dirty="0"/>
              <a:t>Lessons Learned</a:t>
            </a:r>
          </a:p>
        </p:txBody>
      </p:sp>
      <p:sp>
        <p:nvSpPr>
          <p:cNvPr id="55" name="Rectangle 54">
            <a:extLst>
              <a:ext uri="{FF2B5EF4-FFF2-40B4-BE49-F238E27FC236}">
                <a16:creationId xmlns:a16="http://schemas.microsoft.com/office/drawing/2014/main" id="{66B807DE-2840-49CB-9D01-DFB9FF4D0E96}"/>
              </a:ext>
            </a:extLst>
          </p:cNvPr>
          <p:cNvSpPr/>
          <p:nvPr/>
        </p:nvSpPr>
        <p:spPr>
          <a:xfrm>
            <a:off x="1650564" y="2999006"/>
            <a:ext cx="1620957" cy="369332"/>
          </a:xfrm>
          <a:prstGeom prst="rect">
            <a:avLst/>
          </a:prstGeom>
        </p:spPr>
        <p:txBody>
          <a:bodyPr wrap="none">
            <a:spAutoFit/>
          </a:bodyPr>
          <a:lstStyle/>
          <a:p>
            <a:r>
              <a:rPr lang="en-US" dirty="0"/>
              <a:t>Some Results</a:t>
            </a:r>
          </a:p>
        </p:txBody>
      </p:sp>
    </p:spTree>
    <p:extLst>
      <p:ext uri="{BB962C8B-B14F-4D97-AF65-F5344CB8AC3E}">
        <p14:creationId xmlns:p14="http://schemas.microsoft.com/office/powerpoint/2010/main" val="4198608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Policies</a:t>
            </a:r>
            <a:endParaRPr lang="ko-KR" altLang="en-US" sz="3200" dirty="0">
              <a:solidFill>
                <a:schemeClr val="tx1"/>
              </a:solidFill>
            </a:endParaRPr>
          </a:p>
        </p:txBody>
      </p:sp>
      <p:sp>
        <p:nvSpPr>
          <p:cNvPr id="14" name="Rectangle 16"/>
          <p:cNvSpPr/>
          <p:nvPr/>
        </p:nvSpPr>
        <p:spPr>
          <a:xfrm rot="2700000">
            <a:off x="945740" y="1976995"/>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62459" y="1523811"/>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Publish policies in places easy to find (online)</a:t>
            </a:r>
          </a:p>
        </p:txBody>
      </p:sp>
      <p:sp>
        <p:nvSpPr>
          <p:cNvPr id="18" name="Oval 17">
            <a:extLst>
              <a:ext uri="{FF2B5EF4-FFF2-40B4-BE49-F238E27FC236}">
                <a16:creationId xmlns:a16="http://schemas.microsoft.com/office/drawing/2014/main" id="{D58099C6-BB2C-4A0B-9815-211229B03757}"/>
              </a:ext>
            </a:extLst>
          </p:cNvPr>
          <p:cNvSpPr/>
          <p:nvPr/>
        </p:nvSpPr>
        <p:spPr>
          <a:xfrm>
            <a:off x="334308" y="162909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142341" y="1882287"/>
            <a:ext cx="7216006" cy="369332"/>
          </a:xfrm>
          <a:prstGeom prst="rect">
            <a:avLst/>
          </a:prstGeom>
        </p:spPr>
        <p:txBody>
          <a:bodyPr wrap="square">
            <a:spAutoFit/>
          </a:bodyPr>
          <a:lstStyle/>
          <a:p>
            <a:pPr lvl="1"/>
            <a:r>
              <a:rPr lang="en-US" dirty="0"/>
              <a:t>Be prepared to explain the reasoning behind each policy item</a:t>
            </a:r>
          </a:p>
        </p:txBody>
      </p:sp>
      <p:sp>
        <p:nvSpPr>
          <p:cNvPr id="4" name="Rectangle 3">
            <a:extLst>
              <a:ext uri="{FF2B5EF4-FFF2-40B4-BE49-F238E27FC236}">
                <a16:creationId xmlns:a16="http://schemas.microsoft.com/office/drawing/2014/main" id="{75DF5F2F-1A9C-4C9E-973A-2DFDDDF5ABBE}"/>
              </a:ext>
            </a:extLst>
          </p:cNvPr>
          <p:cNvSpPr/>
          <p:nvPr/>
        </p:nvSpPr>
        <p:spPr>
          <a:xfrm>
            <a:off x="142342" y="2223600"/>
            <a:ext cx="8534114" cy="369332"/>
          </a:xfrm>
          <a:prstGeom prst="rect">
            <a:avLst/>
          </a:prstGeom>
        </p:spPr>
        <p:txBody>
          <a:bodyPr wrap="square">
            <a:spAutoFit/>
          </a:bodyPr>
          <a:lstStyle/>
          <a:p>
            <a:pPr lvl="1"/>
            <a:r>
              <a:rPr lang="en-US" dirty="0"/>
              <a:t>Make policies as strict as possible, be open to exceptions when necessary</a:t>
            </a:r>
          </a:p>
        </p:txBody>
      </p:sp>
      <p:sp>
        <p:nvSpPr>
          <p:cNvPr id="8" name="Rectangle 7">
            <a:extLst>
              <a:ext uri="{FF2B5EF4-FFF2-40B4-BE49-F238E27FC236}">
                <a16:creationId xmlns:a16="http://schemas.microsoft.com/office/drawing/2014/main" id="{4B9436B4-C685-45D8-9C87-292872167F1F}"/>
              </a:ext>
            </a:extLst>
          </p:cNvPr>
          <p:cNvSpPr/>
          <p:nvPr/>
        </p:nvSpPr>
        <p:spPr>
          <a:xfrm>
            <a:off x="142341" y="2617018"/>
            <a:ext cx="6941682" cy="369332"/>
          </a:xfrm>
          <a:prstGeom prst="rect">
            <a:avLst/>
          </a:prstGeom>
        </p:spPr>
        <p:txBody>
          <a:bodyPr wrap="square">
            <a:spAutoFit/>
          </a:bodyPr>
          <a:lstStyle/>
          <a:p>
            <a:pPr lvl="1"/>
            <a:r>
              <a:rPr lang="en-US" dirty="0"/>
              <a:t>Encourage users to openly discuss and criticize the policies</a:t>
            </a:r>
          </a:p>
        </p:txBody>
      </p:sp>
      <p:sp>
        <p:nvSpPr>
          <p:cNvPr id="9" name="Rectangle 8">
            <a:extLst>
              <a:ext uri="{FF2B5EF4-FFF2-40B4-BE49-F238E27FC236}">
                <a16:creationId xmlns:a16="http://schemas.microsoft.com/office/drawing/2014/main" id="{310B41E3-77B2-41B0-A047-10C7F921C2E6}"/>
              </a:ext>
            </a:extLst>
          </p:cNvPr>
          <p:cNvSpPr/>
          <p:nvPr/>
        </p:nvSpPr>
        <p:spPr>
          <a:xfrm>
            <a:off x="142341" y="2970596"/>
            <a:ext cx="8352928" cy="369332"/>
          </a:xfrm>
          <a:prstGeom prst="rect">
            <a:avLst/>
          </a:prstGeom>
        </p:spPr>
        <p:txBody>
          <a:bodyPr wrap="square">
            <a:spAutoFit/>
          </a:bodyPr>
          <a:lstStyle/>
          <a:p>
            <a:pPr lvl="1"/>
            <a:r>
              <a:rPr lang="en-US" dirty="0"/>
              <a:t>Don’t hesitate updating policies frequently to stay relevant</a:t>
            </a:r>
          </a:p>
        </p:txBody>
      </p:sp>
      <p:sp>
        <p:nvSpPr>
          <p:cNvPr id="21" name="Oval 20">
            <a:extLst>
              <a:ext uri="{FF2B5EF4-FFF2-40B4-BE49-F238E27FC236}">
                <a16:creationId xmlns:a16="http://schemas.microsoft.com/office/drawing/2014/main" id="{DDD1BA12-0AA2-47D7-9A0D-18BA9C5C7605}"/>
              </a:ext>
            </a:extLst>
          </p:cNvPr>
          <p:cNvSpPr/>
          <p:nvPr/>
        </p:nvSpPr>
        <p:spPr>
          <a:xfrm>
            <a:off x="323528" y="126772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0" y="1176982"/>
            <a:ext cx="574249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Clear policies help keep user demands under control</a:t>
            </a:r>
          </a:p>
        </p:txBody>
      </p:sp>
      <p:sp>
        <p:nvSpPr>
          <p:cNvPr id="28" name="Rectangle 27">
            <a:extLst>
              <a:ext uri="{FF2B5EF4-FFF2-40B4-BE49-F238E27FC236}">
                <a16:creationId xmlns:a16="http://schemas.microsoft.com/office/drawing/2014/main" id="{7D9D6247-0C7D-486D-8876-A8E116CEB189}"/>
              </a:ext>
            </a:extLst>
          </p:cNvPr>
          <p:cNvSpPr/>
          <p:nvPr/>
        </p:nvSpPr>
        <p:spPr>
          <a:xfrm>
            <a:off x="107504" y="3346874"/>
            <a:ext cx="8171741" cy="369332"/>
          </a:xfrm>
          <a:prstGeom prst="rect">
            <a:avLst/>
          </a:prstGeom>
        </p:spPr>
        <p:txBody>
          <a:bodyPr wrap="square">
            <a:spAutoFit/>
          </a:bodyPr>
          <a:lstStyle/>
          <a:p>
            <a:pPr lvl="1"/>
            <a:r>
              <a:rPr lang="en-US" dirty="0"/>
              <a:t>Build trust and effective communication with decision makers</a:t>
            </a:r>
          </a:p>
        </p:txBody>
      </p:sp>
      <p:sp>
        <p:nvSpPr>
          <p:cNvPr id="23" name="Oval 22">
            <a:extLst>
              <a:ext uri="{FF2B5EF4-FFF2-40B4-BE49-F238E27FC236}">
                <a16:creationId xmlns:a16="http://schemas.microsoft.com/office/drawing/2014/main" id="{0FCA78B9-07CB-4A32-8518-8392B17168C9}"/>
              </a:ext>
            </a:extLst>
          </p:cNvPr>
          <p:cNvSpPr/>
          <p:nvPr/>
        </p:nvSpPr>
        <p:spPr>
          <a:xfrm>
            <a:off x="334308" y="1983396"/>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Oval 25">
            <a:extLst>
              <a:ext uri="{FF2B5EF4-FFF2-40B4-BE49-F238E27FC236}">
                <a16:creationId xmlns:a16="http://schemas.microsoft.com/office/drawing/2014/main" id="{9D792B0C-D2B8-4675-9288-3420C48DC6D6}"/>
              </a:ext>
            </a:extLst>
          </p:cNvPr>
          <p:cNvSpPr/>
          <p:nvPr/>
        </p:nvSpPr>
        <p:spPr>
          <a:xfrm>
            <a:off x="331017" y="233336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2" name="Oval 31">
            <a:extLst>
              <a:ext uri="{FF2B5EF4-FFF2-40B4-BE49-F238E27FC236}">
                <a16:creationId xmlns:a16="http://schemas.microsoft.com/office/drawing/2014/main" id="{E654B492-D0D4-4521-8325-A385B1BB86A1}"/>
              </a:ext>
            </a:extLst>
          </p:cNvPr>
          <p:cNvSpPr/>
          <p:nvPr/>
        </p:nvSpPr>
        <p:spPr>
          <a:xfrm>
            <a:off x="331017" y="269863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3" name="Oval 32">
            <a:extLst>
              <a:ext uri="{FF2B5EF4-FFF2-40B4-BE49-F238E27FC236}">
                <a16:creationId xmlns:a16="http://schemas.microsoft.com/office/drawing/2014/main" id="{A78B92C8-FCF7-4E00-83EB-087C3E93D729}"/>
              </a:ext>
            </a:extLst>
          </p:cNvPr>
          <p:cNvSpPr/>
          <p:nvPr/>
        </p:nvSpPr>
        <p:spPr>
          <a:xfrm>
            <a:off x="331017" y="307411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4" name="Oval 33">
            <a:extLst>
              <a:ext uri="{FF2B5EF4-FFF2-40B4-BE49-F238E27FC236}">
                <a16:creationId xmlns:a16="http://schemas.microsoft.com/office/drawing/2014/main" id="{16D4A6DC-2C72-4A9A-ADA5-2FE5A1869206}"/>
              </a:ext>
            </a:extLst>
          </p:cNvPr>
          <p:cNvSpPr/>
          <p:nvPr/>
        </p:nvSpPr>
        <p:spPr>
          <a:xfrm>
            <a:off x="331017" y="3440818"/>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5" name="Oval 34">
            <a:extLst>
              <a:ext uri="{FF2B5EF4-FFF2-40B4-BE49-F238E27FC236}">
                <a16:creationId xmlns:a16="http://schemas.microsoft.com/office/drawing/2014/main" id="{B045619D-80E7-4B25-B304-789E941A6F81}"/>
              </a:ext>
            </a:extLst>
          </p:cNvPr>
          <p:cNvSpPr/>
          <p:nvPr/>
        </p:nvSpPr>
        <p:spPr>
          <a:xfrm>
            <a:off x="331017" y="3810150"/>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2" name="Oval 21">
            <a:extLst>
              <a:ext uri="{FF2B5EF4-FFF2-40B4-BE49-F238E27FC236}">
                <a16:creationId xmlns:a16="http://schemas.microsoft.com/office/drawing/2014/main" id="{48A2D49D-BCD5-4F03-A5FE-1B5BF8E67284}"/>
              </a:ext>
            </a:extLst>
          </p:cNvPr>
          <p:cNvSpPr/>
          <p:nvPr/>
        </p:nvSpPr>
        <p:spPr>
          <a:xfrm>
            <a:off x="343667" y="4169368"/>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 name="Rectangle 5">
            <a:extLst>
              <a:ext uri="{FF2B5EF4-FFF2-40B4-BE49-F238E27FC236}">
                <a16:creationId xmlns:a16="http://schemas.microsoft.com/office/drawing/2014/main" id="{AA0D5EF3-5EBB-434A-A30E-927A0F3D467F}"/>
              </a:ext>
            </a:extLst>
          </p:cNvPr>
          <p:cNvSpPr/>
          <p:nvPr/>
        </p:nvSpPr>
        <p:spPr>
          <a:xfrm>
            <a:off x="562459" y="4074626"/>
            <a:ext cx="7177893" cy="369332"/>
          </a:xfrm>
          <a:prstGeom prst="rect">
            <a:avLst/>
          </a:prstGeom>
        </p:spPr>
        <p:txBody>
          <a:bodyPr wrap="square">
            <a:spAutoFit/>
          </a:bodyPr>
          <a:lstStyle/>
          <a:p>
            <a:r>
              <a:rPr lang="en-US" dirty="0"/>
              <a:t>Don’t make policies for resources you don’t own, but influence them</a:t>
            </a:r>
          </a:p>
        </p:txBody>
      </p:sp>
      <p:sp>
        <p:nvSpPr>
          <p:cNvPr id="7" name="Rectangle 6">
            <a:extLst>
              <a:ext uri="{FF2B5EF4-FFF2-40B4-BE49-F238E27FC236}">
                <a16:creationId xmlns:a16="http://schemas.microsoft.com/office/drawing/2014/main" id="{6F311EE2-3170-4182-9B7B-B4EFFE1EA1E4}"/>
              </a:ext>
            </a:extLst>
          </p:cNvPr>
          <p:cNvSpPr/>
          <p:nvPr/>
        </p:nvSpPr>
        <p:spPr>
          <a:xfrm>
            <a:off x="107504" y="3699759"/>
            <a:ext cx="5288627" cy="369332"/>
          </a:xfrm>
          <a:prstGeom prst="rect">
            <a:avLst/>
          </a:prstGeom>
        </p:spPr>
        <p:txBody>
          <a:bodyPr wrap="none">
            <a:spAutoFit/>
          </a:bodyPr>
          <a:lstStyle/>
          <a:p>
            <a:pPr lvl="1"/>
            <a:r>
              <a:rPr lang="en-US" dirty="0"/>
              <a:t>Seek delegation privileges to speed things up</a:t>
            </a:r>
          </a:p>
        </p:txBody>
      </p:sp>
    </p:spTree>
    <p:extLst>
      <p:ext uri="{BB962C8B-B14F-4D97-AF65-F5344CB8AC3E}">
        <p14:creationId xmlns:p14="http://schemas.microsoft.com/office/powerpoint/2010/main" val="939330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Scheduled</a:t>
            </a:r>
            <a:r>
              <a:rPr lang="en-US" sz="3200" dirty="0"/>
              <a:t> </a:t>
            </a:r>
            <a:r>
              <a:rPr lang="en-US" sz="3200" dirty="0">
                <a:solidFill>
                  <a:schemeClr val="tx1"/>
                </a:solidFill>
              </a:rPr>
              <a:t>Maintenance</a:t>
            </a:r>
            <a:endParaRPr lang="ko-KR" altLang="en-US" sz="3200" dirty="0">
              <a:solidFill>
                <a:schemeClr val="tx1"/>
              </a:solidFill>
            </a:endParaRPr>
          </a:p>
        </p:txBody>
      </p:sp>
      <p:sp>
        <p:nvSpPr>
          <p:cNvPr id="14" name="Rectangle 16"/>
          <p:cNvSpPr/>
          <p:nvPr/>
        </p:nvSpPr>
        <p:spPr>
          <a:xfrm rot="2700000">
            <a:off x="945740" y="1976995"/>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62459" y="1523811"/>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Provide a report after maintenance</a:t>
            </a:r>
          </a:p>
        </p:txBody>
      </p:sp>
      <p:sp>
        <p:nvSpPr>
          <p:cNvPr id="18" name="Oval 17">
            <a:extLst>
              <a:ext uri="{FF2B5EF4-FFF2-40B4-BE49-F238E27FC236}">
                <a16:creationId xmlns:a16="http://schemas.microsoft.com/office/drawing/2014/main" id="{D58099C6-BB2C-4A0B-9815-211229B03757}"/>
              </a:ext>
            </a:extLst>
          </p:cNvPr>
          <p:cNvSpPr/>
          <p:nvPr/>
        </p:nvSpPr>
        <p:spPr>
          <a:xfrm>
            <a:off x="334308" y="162909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142341" y="1882287"/>
            <a:ext cx="7216006" cy="369332"/>
          </a:xfrm>
          <a:prstGeom prst="rect">
            <a:avLst/>
          </a:prstGeom>
        </p:spPr>
        <p:txBody>
          <a:bodyPr wrap="square">
            <a:spAutoFit/>
          </a:bodyPr>
          <a:lstStyle/>
          <a:p>
            <a:pPr lvl="1"/>
            <a:r>
              <a:rPr lang="en-US" dirty="0"/>
              <a:t>Prepare for potential problems during/after maintenance days</a:t>
            </a:r>
          </a:p>
        </p:txBody>
      </p:sp>
      <p:sp>
        <p:nvSpPr>
          <p:cNvPr id="4" name="Rectangle 3">
            <a:extLst>
              <a:ext uri="{FF2B5EF4-FFF2-40B4-BE49-F238E27FC236}">
                <a16:creationId xmlns:a16="http://schemas.microsoft.com/office/drawing/2014/main" id="{75DF5F2F-1A9C-4C9E-973A-2DFDDDF5ABBE}"/>
              </a:ext>
            </a:extLst>
          </p:cNvPr>
          <p:cNvSpPr/>
          <p:nvPr/>
        </p:nvSpPr>
        <p:spPr>
          <a:xfrm>
            <a:off x="142342" y="2223600"/>
            <a:ext cx="8534114" cy="369332"/>
          </a:xfrm>
          <a:prstGeom prst="rect">
            <a:avLst/>
          </a:prstGeom>
        </p:spPr>
        <p:txBody>
          <a:bodyPr wrap="square">
            <a:spAutoFit/>
          </a:bodyPr>
          <a:lstStyle/>
          <a:p>
            <a:pPr lvl="1"/>
            <a:r>
              <a:rPr lang="en-US" dirty="0"/>
              <a:t>Show best effort for minimal impact</a:t>
            </a:r>
          </a:p>
        </p:txBody>
      </p:sp>
      <p:sp>
        <p:nvSpPr>
          <p:cNvPr id="21" name="Oval 20">
            <a:extLst>
              <a:ext uri="{FF2B5EF4-FFF2-40B4-BE49-F238E27FC236}">
                <a16:creationId xmlns:a16="http://schemas.microsoft.com/office/drawing/2014/main" id="{DDD1BA12-0AA2-47D7-9A0D-18BA9C5C7605}"/>
              </a:ext>
            </a:extLst>
          </p:cNvPr>
          <p:cNvSpPr/>
          <p:nvPr/>
        </p:nvSpPr>
        <p:spPr>
          <a:xfrm>
            <a:off x="323528" y="126772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0" y="1176982"/>
            <a:ext cx="7216006"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Set regular schedule, with multiple advance announcements</a:t>
            </a:r>
          </a:p>
        </p:txBody>
      </p:sp>
      <p:sp>
        <p:nvSpPr>
          <p:cNvPr id="23" name="Oval 22">
            <a:extLst>
              <a:ext uri="{FF2B5EF4-FFF2-40B4-BE49-F238E27FC236}">
                <a16:creationId xmlns:a16="http://schemas.microsoft.com/office/drawing/2014/main" id="{0FCA78B9-07CB-4A32-8518-8392B17168C9}"/>
              </a:ext>
            </a:extLst>
          </p:cNvPr>
          <p:cNvSpPr/>
          <p:nvPr/>
        </p:nvSpPr>
        <p:spPr>
          <a:xfrm>
            <a:off x="334308" y="1983396"/>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Oval 25">
            <a:extLst>
              <a:ext uri="{FF2B5EF4-FFF2-40B4-BE49-F238E27FC236}">
                <a16:creationId xmlns:a16="http://schemas.microsoft.com/office/drawing/2014/main" id="{9D792B0C-D2B8-4675-9288-3420C48DC6D6}"/>
              </a:ext>
            </a:extLst>
          </p:cNvPr>
          <p:cNvSpPr/>
          <p:nvPr/>
        </p:nvSpPr>
        <p:spPr>
          <a:xfrm>
            <a:off x="331017" y="233336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5" name="Oval 34">
            <a:extLst>
              <a:ext uri="{FF2B5EF4-FFF2-40B4-BE49-F238E27FC236}">
                <a16:creationId xmlns:a16="http://schemas.microsoft.com/office/drawing/2014/main" id="{B045619D-80E7-4B25-B304-789E941A6F81}"/>
              </a:ext>
            </a:extLst>
          </p:cNvPr>
          <p:cNvSpPr/>
          <p:nvPr/>
        </p:nvSpPr>
        <p:spPr>
          <a:xfrm>
            <a:off x="331017" y="3939902"/>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7" name="Rectangle 6">
            <a:extLst>
              <a:ext uri="{FF2B5EF4-FFF2-40B4-BE49-F238E27FC236}">
                <a16:creationId xmlns:a16="http://schemas.microsoft.com/office/drawing/2014/main" id="{6F311EE2-3170-4182-9B7B-B4EFFE1EA1E4}"/>
              </a:ext>
            </a:extLst>
          </p:cNvPr>
          <p:cNvSpPr/>
          <p:nvPr/>
        </p:nvSpPr>
        <p:spPr>
          <a:xfrm>
            <a:off x="142341" y="3845160"/>
            <a:ext cx="7494296" cy="369332"/>
          </a:xfrm>
          <a:prstGeom prst="rect">
            <a:avLst/>
          </a:prstGeom>
        </p:spPr>
        <p:txBody>
          <a:bodyPr wrap="none">
            <a:spAutoFit/>
          </a:bodyPr>
          <a:lstStyle/>
          <a:p>
            <a:pPr lvl="1"/>
            <a:r>
              <a:rPr lang="en-US" b="1" dirty="0"/>
              <a:t>Test</a:t>
            </a:r>
            <a:r>
              <a:rPr lang="en-US" dirty="0"/>
              <a:t>, </a:t>
            </a:r>
            <a:r>
              <a:rPr lang="en-US" b="1" dirty="0"/>
              <a:t>Test</a:t>
            </a:r>
            <a:r>
              <a:rPr lang="en-US" dirty="0"/>
              <a:t>, and do more </a:t>
            </a:r>
            <a:r>
              <a:rPr lang="en-US" b="1" dirty="0"/>
              <a:t>Testing </a:t>
            </a:r>
            <a:r>
              <a:rPr lang="en-US" dirty="0"/>
              <a:t>before turn back the resources </a:t>
            </a:r>
          </a:p>
        </p:txBody>
      </p:sp>
      <p:sp>
        <p:nvSpPr>
          <p:cNvPr id="24" name="Oval 23">
            <a:extLst>
              <a:ext uri="{FF2B5EF4-FFF2-40B4-BE49-F238E27FC236}">
                <a16:creationId xmlns:a16="http://schemas.microsoft.com/office/drawing/2014/main" id="{C16281E5-AF86-4FCB-9A07-D3B81A34BCEB}"/>
              </a:ext>
            </a:extLst>
          </p:cNvPr>
          <p:cNvSpPr/>
          <p:nvPr/>
        </p:nvSpPr>
        <p:spPr>
          <a:xfrm>
            <a:off x="927941" y="2787774"/>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6">
            <a:extLst>
              <a:ext uri="{FF2B5EF4-FFF2-40B4-BE49-F238E27FC236}">
                <a16:creationId xmlns:a16="http://schemas.microsoft.com/office/drawing/2014/main" id="{92E687C6-91E6-4F7D-AC90-A24CF18267E3}"/>
              </a:ext>
            </a:extLst>
          </p:cNvPr>
          <p:cNvSpPr/>
          <p:nvPr/>
        </p:nvSpPr>
        <p:spPr>
          <a:xfrm>
            <a:off x="927940" y="3139564"/>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9" name="Oval 28">
            <a:extLst>
              <a:ext uri="{FF2B5EF4-FFF2-40B4-BE49-F238E27FC236}">
                <a16:creationId xmlns:a16="http://schemas.microsoft.com/office/drawing/2014/main" id="{E82314EB-E1DF-4C1E-94B4-A416D5AD0E4D}"/>
              </a:ext>
            </a:extLst>
          </p:cNvPr>
          <p:cNvSpPr/>
          <p:nvPr/>
        </p:nvSpPr>
        <p:spPr>
          <a:xfrm>
            <a:off x="927940" y="3461570"/>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6B53D88C-99D9-46E7-856D-2EB2268B0046}"/>
              </a:ext>
            </a:extLst>
          </p:cNvPr>
          <p:cNvSpPr/>
          <p:nvPr/>
        </p:nvSpPr>
        <p:spPr>
          <a:xfrm>
            <a:off x="683568" y="2667577"/>
            <a:ext cx="5971709" cy="369332"/>
          </a:xfrm>
          <a:prstGeom prst="rect">
            <a:avLst/>
          </a:prstGeom>
        </p:spPr>
        <p:txBody>
          <a:bodyPr wrap="square">
            <a:spAutoFit/>
          </a:bodyPr>
          <a:lstStyle/>
          <a:p>
            <a:pPr lvl="1"/>
            <a:r>
              <a:rPr lang="en-US" dirty="0"/>
              <a:t>Configure the scheduler to have no running jobs</a:t>
            </a:r>
          </a:p>
        </p:txBody>
      </p:sp>
      <p:sp>
        <p:nvSpPr>
          <p:cNvPr id="10" name="Rectangle 9">
            <a:extLst>
              <a:ext uri="{FF2B5EF4-FFF2-40B4-BE49-F238E27FC236}">
                <a16:creationId xmlns:a16="http://schemas.microsoft.com/office/drawing/2014/main" id="{FCA346EB-4C83-450B-BF1F-06ACC49D4E3F}"/>
              </a:ext>
            </a:extLst>
          </p:cNvPr>
          <p:cNvSpPr/>
          <p:nvPr/>
        </p:nvSpPr>
        <p:spPr>
          <a:xfrm>
            <a:off x="683568" y="3032624"/>
            <a:ext cx="7992888" cy="369332"/>
          </a:xfrm>
          <a:prstGeom prst="rect">
            <a:avLst/>
          </a:prstGeom>
        </p:spPr>
        <p:txBody>
          <a:bodyPr wrap="square">
            <a:spAutoFit/>
          </a:bodyPr>
          <a:lstStyle/>
          <a:p>
            <a:pPr lvl="1"/>
            <a:r>
              <a:rPr lang="en-US"/>
              <a:t>Disable user access to resources during the maintenance activities</a:t>
            </a:r>
            <a:endParaRPr lang="en-US" dirty="0"/>
          </a:p>
        </p:txBody>
      </p:sp>
      <p:sp>
        <p:nvSpPr>
          <p:cNvPr id="11" name="Rectangle 10">
            <a:extLst>
              <a:ext uri="{FF2B5EF4-FFF2-40B4-BE49-F238E27FC236}">
                <a16:creationId xmlns:a16="http://schemas.microsoft.com/office/drawing/2014/main" id="{9341C604-77B4-4C1F-88A9-7009EE629791}"/>
              </a:ext>
            </a:extLst>
          </p:cNvPr>
          <p:cNvSpPr/>
          <p:nvPr/>
        </p:nvSpPr>
        <p:spPr>
          <a:xfrm>
            <a:off x="690916" y="3358446"/>
            <a:ext cx="7985540" cy="369332"/>
          </a:xfrm>
          <a:prstGeom prst="rect">
            <a:avLst/>
          </a:prstGeom>
        </p:spPr>
        <p:txBody>
          <a:bodyPr wrap="square">
            <a:spAutoFit/>
          </a:bodyPr>
          <a:lstStyle/>
          <a:p>
            <a:pPr lvl="1"/>
            <a:r>
              <a:rPr lang="en-US" dirty="0"/>
              <a:t>Assist users in moving work to alternative clusters when possible</a:t>
            </a:r>
          </a:p>
        </p:txBody>
      </p:sp>
    </p:spTree>
    <p:extLst>
      <p:ext uri="{BB962C8B-B14F-4D97-AF65-F5344CB8AC3E}">
        <p14:creationId xmlns:p14="http://schemas.microsoft.com/office/powerpoint/2010/main" val="3468982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Personality</a:t>
            </a:r>
            <a:r>
              <a:rPr lang="en-US" sz="3200" dirty="0"/>
              <a:t> </a:t>
            </a:r>
            <a:r>
              <a:rPr lang="en-US" sz="3200" dirty="0">
                <a:solidFill>
                  <a:schemeClr val="tx1"/>
                </a:solidFill>
              </a:rPr>
              <a:t>Management</a:t>
            </a:r>
            <a:r>
              <a:rPr lang="en-US" sz="3200" dirty="0"/>
              <a:t> </a:t>
            </a:r>
            <a:endParaRPr lang="ko-KR" altLang="en-US" sz="3200" dirty="0">
              <a:solidFill>
                <a:schemeClr val="tx1"/>
              </a:solidFill>
            </a:endParaRPr>
          </a:p>
        </p:txBody>
      </p:sp>
      <p:sp>
        <p:nvSpPr>
          <p:cNvPr id="14" name="Rectangle 16"/>
          <p:cNvSpPr/>
          <p:nvPr/>
        </p:nvSpPr>
        <p:spPr>
          <a:xfrm rot="2700000">
            <a:off x="945740" y="2234410"/>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29889" y="1691582"/>
            <a:ext cx="8041989"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Do not take anything personally; report any harassment you may receive and do not retaliate</a:t>
            </a:r>
          </a:p>
        </p:txBody>
      </p:sp>
      <p:sp>
        <p:nvSpPr>
          <p:cNvPr id="18" name="Oval 17">
            <a:extLst>
              <a:ext uri="{FF2B5EF4-FFF2-40B4-BE49-F238E27FC236}">
                <a16:creationId xmlns:a16="http://schemas.microsoft.com/office/drawing/2014/main" id="{D58099C6-BB2C-4A0B-9815-211229B03757}"/>
              </a:ext>
            </a:extLst>
          </p:cNvPr>
          <p:cNvSpPr/>
          <p:nvPr/>
        </p:nvSpPr>
        <p:spPr>
          <a:xfrm>
            <a:off x="334308" y="162909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142340" y="2139702"/>
            <a:ext cx="8667351" cy="369332"/>
          </a:xfrm>
          <a:prstGeom prst="rect">
            <a:avLst/>
          </a:prstGeom>
        </p:spPr>
        <p:txBody>
          <a:bodyPr wrap="square">
            <a:spAutoFit/>
          </a:bodyPr>
          <a:lstStyle/>
          <a:p>
            <a:pPr lvl="1"/>
            <a:r>
              <a:rPr lang="en-US" dirty="0"/>
              <a:t>In most cases users do not mean bad, but they are extremely frustrated</a:t>
            </a:r>
          </a:p>
        </p:txBody>
      </p:sp>
      <p:sp>
        <p:nvSpPr>
          <p:cNvPr id="4" name="Rectangle 3">
            <a:extLst>
              <a:ext uri="{FF2B5EF4-FFF2-40B4-BE49-F238E27FC236}">
                <a16:creationId xmlns:a16="http://schemas.microsoft.com/office/drawing/2014/main" id="{75DF5F2F-1A9C-4C9E-973A-2DFDDDF5ABBE}"/>
              </a:ext>
            </a:extLst>
          </p:cNvPr>
          <p:cNvSpPr/>
          <p:nvPr/>
        </p:nvSpPr>
        <p:spPr>
          <a:xfrm>
            <a:off x="142342" y="2481015"/>
            <a:ext cx="8534114" cy="369332"/>
          </a:xfrm>
          <a:prstGeom prst="rect">
            <a:avLst/>
          </a:prstGeom>
        </p:spPr>
        <p:txBody>
          <a:bodyPr wrap="square">
            <a:spAutoFit/>
          </a:bodyPr>
          <a:lstStyle/>
          <a:p>
            <a:pPr lvl="1"/>
            <a:r>
              <a:rPr lang="en-US" dirty="0"/>
              <a:t>If you make a mistake, take responsibility and offer an apology</a:t>
            </a:r>
          </a:p>
        </p:txBody>
      </p:sp>
      <p:sp>
        <p:nvSpPr>
          <p:cNvPr id="8" name="Rectangle 7">
            <a:extLst>
              <a:ext uri="{FF2B5EF4-FFF2-40B4-BE49-F238E27FC236}">
                <a16:creationId xmlns:a16="http://schemas.microsoft.com/office/drawing/2014/main" id="{4B9436B4-C685-45D8-9C87-292872167F1F}"/>
              </a:ext>
            </a:extLst>
          </p:cNvPr>
          <p:cNvSpPr/>
          <p:nvPr/>
        </p:nvSpPr>
        <p:spPr>
          <a:xfrm>
            <a:off x="142341" y="2874433"/>
            <a:ext cx="8667350" cy="369332"/>
          </a:xfrm>
          <a:prstGeom prst="rect">
            <a:avLst/>
          </a:prstGeom>
        </p:spPr>
        <p:txBody>
          <a:bodyPr wrap="square">
            <a:spAutoFit/>
          </a:bodyPr>
          <a:lstStyle/>
          <a:p>
            <a:pPr lvl="1"/>
            <a:r>
              <a:rPr lang="en-US" dirty="0"/>
              <a:t>Acknowledge that:</a:t>
            </a:r>
          </a:p>
        </p:txBody>
      </p:sp>
      <p:sp>
        <p:nvSpPr>
          <p:cNvPr id="21" name="Oval 20">
            <a:extLst>
              <a:ext uri="{FF2B5EF4-FFF2-40B4-BE49-F238E27FC236}">
                <a16:creationId xmlns:a16="http://schemas.microsoft.com/office/drawing/2014/main" id="{DDD1BA12-0AA2-47D7-9A0D-18BA9C5C7605}"/>
              </a:ext>
            </a:extLst>
          </p:cNvPr>
          <p:cNvSpPr/>
          <p:nvPr/>
        </p:nvSpPr>
        <p:spPr>
          <a:xfrm>
            <a:off x="323528" y="126772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0" y="1176982"/>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Some users are difficult than others; why they behave that way is irrelevant</a:t>
            </a:r>
          </a:p>
        </p:txBody>
      </p:sp>
      <p:sp>
        <p:nvSpPr>
          <p:cNvPr id="23" name="Oval 22">
            <a:extLst>
              <a:ext uri="{FF2B5EF4-FFF2-40B4-BE49-F238E27FC236}">
                <a16:creationId xmlns:a16="http://schemas.microsoft.com/office/drawing/2014/main" id="{0FCA78B9-07CB-4A32-8518-8392B17168C9}"/>
              </a:ext>
            </a:extLst>
          </p:cNvPr>
          <p:cNvSpPr/>
          <p:nvPr/>
        </p:nvSpPr>
        <p:spPr>
          <a:xfrm>
            <a:off x="334308" y="224081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6" name="Oval 25">
            <a:extLst>
              <a:ext uri="{FF2B5EF4-FFF2-40B4-BE49-F238E27FC236}">
                <a16:creationId xmlns:a16="http://schemas.microsoft.com/office/drawing/2014/main" id="{9D792B0C-D2B8-4675-9288-3420C48DC6D6}"/>
              </a:ext>
            </a:extLst>
          </p:cNvPr>
          <p:cNvSpPr/>
          <p:nvPr/>
        </p:nvSpPr>
        <p:spPr>
          <a:xfrm>
            <a:off x="331017" y="2590782"/>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2" name="Oval 31">
            <a:extLst>
              <a:ext uri="{FF2B5EF4-FFF2-40B4-BE49-F238E27FC236}">
                <a16:creationId xmlns:a16="http://schemas.microsoft.com/office/drawing/2014/main" id="{E654B492-D0D4-4521-8325-A385B1BB86A1}"/>
              </a:ext>
            </a:extLst>
          </p:cNvPr>
          <p:cNvSpPr/>
          <p:nvPr/>
        </p:nvSpPr>
        <p:spPr>
          <a:xfrm>
            <a:off x="331017" y="2956050"/>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5" name="Oval 34">
            <a:extLst>
              <a:ext uri="{FF2B5EF4-FFF2-40B4-BE49-F238E27FC236}">
                <a16:creationId xmlns:a16="http://schemas.microsoft.com/office/drawing/2014/main" id="{B045619D-80E7-4B25-B304-789E941A6F81}"/>
              </a:ext>
            </a:extLst>
          </p:cNvPr>
          <p:cNvSpPr/>
          <p:nvPr/>
        </p:nvSpPr>
        <p:spPr>
          <a:xfrm>
            <a:off x="321482" y="402199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2" name="Oval 21">
            <a:extLst>
              <a:ext uri="{FF2B5EF4-FFF2-40B4-BE49-F238E27FC236}">
                <a16:creationId xmlns:a16="http://schemas.microsoft.com/office/drawing/2014/main" id="{48A2D49D-BCD5-4F03-A5FE-1B5BF8E67284}"/>
              </a:ext>
            </a:extLst>
          </p:cNvPr>
          <p:cNvSpPr/>
          <p:nvPr/>
        </p:nvSpPr>
        <p:spPr>
          <a:xfrm>
            <a:off x="343667" y="440078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 name="Rectangle 5">
            <a:extLst>
              <a:ext uri="{FF2B5EF4-FFF2-40B4-BE49-F238E27FC236}">
                <a16:creationId xmlns:a16="http://schemas.microsoft.com/office/drawing/2014/main" id="{AA0D5EF3-5EBB-434A-A30E-927A0F3D467F}"/>
              </a:ext>
            </a:extLst>
          </p:cNvPr>
          <p:cNvSpPr/>
          <p:nvPr/>
        </p:nvSpPr>
        <p:spPr>
          <a:xfrm>
            <a:off x="562459" y="4306041"/>
            <a:ext cx="8526746" cy="369332"/>
          </a:xfrm>
          <a:prstGeom prst="rect">
            <a:avLst/>
          </a:prstGeom>
        </p:spPr>
        <p:txBody>
          <a:bodyPr wrap="square">
            <a:spAutoFit/>
          </a:bodyPr>
          <a:lstStyle/>
          <a:p>
            <a:r>
              <a:rPr lang="en-US" dirty="0"/>
              <a:t>Humor is powerful only when used appropriately, avoid being awkward or insulting</a:t>
            </a:r>
          </a:p>
        </p:txBody>
      </p:sp>
      <p:sp>
        <p:nvSpPr>
          <p:cNvPr id="24" name="Oval 23">
            <a:extLst>
              <a:ext uri="{FF2B5EF4-FFF2-40B4-BE49-F238E27FC236}">
                <a16:creationId xmlns:a16="http://schemas.microsoft.com/office/drawing/2014/main" id="{BFE88C49-AD2D-464F-A9A6-59C903313A24}"/>
              </a:ext>
            </a:extLst>
          </p:cNvPr>
          <p:cNvSpPr/>
          <p:nvPr/>
        </p:nvSpPr>
        <p:spPr>
          <a:xfrm>
            <a:off x="832539" y="333139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6">
            <a:extLst>
              <a:ext uri="{FF2B5EF4-FFF2-40B4-BE49-F238E27FC236}">
                <a16:creationId xmlns:a16="http://schemas.microsoft.com/office/drawing/2014/main" id="{06102A90-E316-4076-AC9C-322A16F98C64}"/>
              </a:ext>
            </a:extLst>
          </p:cNvPr>
          <p:cNvSpPr/>
          <p:nvPr/>
        </p:nvSpPr>
        <p:spPr>
          <a:xfrm>
            <a:off x="832539" y="3656855"/>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9" name="Rectangle 28">
            <a:extLst>
              <a:ext uri="{FF2B5EF4-FFF2-40B4-BE49-F238E27FC236}">
                <a16:creationId xmlns:a16="http://schemas.microsoft.com/office/drawing/2014/main" id="{E3AADA3D-8CE9-4F35-AC7D-8CC4BB1C8437}"/>
              </a:ext>
            </a:extLst>
          </p:cNvPr>
          <p:cNvSpPr/>
          <p:nvPr/>
        </p:nvSpPr>
        <p:spPr>
          <a:xfrm>
            <a:off x="557700" y="3198864"/>
            <a:ext cx="8667350" cy="369332"/>
          </a:xfrm>
          <a:prstGeom prst="rect">
            <a:avLst/>
          </a:prstGeom>
        </p:spPr>
        <p:txBody>
          <a:bodyPr wrap="square">
            <a:spAutoFit/>
          </a:bodyPr>
          <a:lstStyle/>
          <a:p>
            <a:pPr lvl="1"/>
            <a:r>
              <a:rPr lang="en-US" dirty="0"/>
              <a:t>You understand the problem </a:t>
            </a:r>
          </a:p>
        </p:txBody>
      </p:sp>
      <p:sp>
        <p:nvSpPr>
          <p:cNvPr id="30" name="Rectangle 29">
            <a:extLst>
              <a:ext uri="{FF2B5EF4-FFF2-40B4-BE49-F238E27FC236}">
                <a16:creationId xmlns:a16="http://schemas.microsoft.com/office/drawing/2014/main" id="{BDB9DF44-5BE9-46D9-97CA-F6DDF19227CA}"/>
              </a:ext>
            </a:extLst>
          </p:cNvPr>
          <p:cNvSpPr/>
          <p:nvPr/>
        </p:nvSpPr>
        <p:spPr>
          <a:xfrm>
            <a:off x="543582" y="3564263"/>
            <a:ext cx="8667350" cy="369332"/>
          </a:xfrm>
          <a:prstGeom prst="rect">
            <a:avLst/>
          </a:prstGeom>
        </p:spPr>
        <p:txBody>
          <a:bodyPr wrap="square">
            <a:spAutoFit/>
          </a:bodyPr>
          <a:lstStyle/>
          <a:p>
            <a:pPr lvl="1"/>
            <a:r>
              <a:rPr lang="en-US" dirty="0"/>
              <a:t>You are aware of its particular impact on the user</a:t>
            </a:r>
          </a:p>
        </p:txBody>
      </p:sp>
      <p:sp>
        <p:nvSpPr>
          <p:cNvPr id="31" name="Rectangle 30">
            <a:extLst>
              <a:ext uri="{FF2B5EF4-FFF2-40B4-BE49-F238E27FC236}">
                <a16:creationId xmlns:a16="http://schemas.microsoft.com/office/drawing/2014/main" id="{DFFADAA0-3266-4952-A139-4E4B81D390EA}"/>
              </a:ext>
            </a:extLst>
          </p:cNvPr>
          <p:cNvSpPr/>
          <p:nvPr/>
        </p:nvSpPr>
        <p:spPr>
          <a:xfrm>
            <a:off x="507704" y="3929831"/>
            <a:ext cx="8526746" cy="369332"/>
          </a:xfrm>
          <a:prstGeom prst="rect">
            <a:avLst/>
          </a:prstGeom>
        </p:spPr>
        <p:txBody>
          <a:bodyPr wrap="square">
            <a:spAutoFit/>
          </a:bodyPr>
          <a:lstStyle/>
          <a:p>
            <a:r>
              <a:rPr lang="en-US" dirty="0"/>
              <a:t>Be aware of, and show tolerance for cultural differences and language difficulties</a:t>
            </a:r>
          </a:p>
        </p:txBody>
      </p:sp>
      <p:sp>
        <p:nvSpPr>
          <p:cNvPr id="36" name="Oval 35">
            <a:extLst>
              <a:ext uri="{FF2B5EF4-FFF2-40B4-BE49-F238E27FC236}">
                <a16:creationId xmlns:a16="http://schemas.microsoft.com/office/drawing/2014/main" id="{4BF3574F-6199-4302-9272-181D5D219E74}"/>
              </a:ext>
            </a:extLst>
          </p:cNvPr>
          <p:cNvSpPr/>
          <p:nvPr/>
        </p:nvSpPr>
        <p:spPr>
          <a:xfrm>
            <a:off x="343667" y="4783871"/>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7" name="Rectangle 36">
            <a:extLst>
              <a:ext uri="{FF2B5EF4-FFF2-40B4-BE49-F238E27FC236}">
                <a16:creationId xmlns:a16="http://schemas.microsoft.com/office/drawing/2014/main" id="{71A95D7D-9CBB-47CA-88CF-27F316FC44F9}"/>
              </a:ext>
            </a:extLst>
          </p:cNvPr>
          <p:cNvSpPr/>
          <p:nvPr/>
        </p:nvSpPr>
        <p:spPr>
          <a:xfrm>
            <a:off x="562459" y="4689129"/>
            <a:ext cx="8526746" cy="369332"/>
          </a:xfrm>
          <a:prstGeom prst="rect">
            <a:avLst/>
          </a:prstGeom>
        </p:spPr>
        <p:txBody>
          <a:bodyPr wrap="square">
            <a:spAutoFit/>
          </a:bodyPr>
          <a:lstStyle/>
          <a:p>
            <a:r>
              <a:rPr lang="en-US" dirty="0"/>
              <a:t>Communicate frequently while working on any issue</a:t>
            </a:r>
          </a:p>
        </p:txBody>
      </p:sp>
    </p:spTree>
    <p:extLst>
      <p:ext uri="{BB962C8B-B14F-4D97-AF65-F5344CB8AC3E}">
        <p14:creationId xmlns:p14="http://schemas.microsoft.com/office/powerpoint/2010/main" val="1590574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CI Users </a:t>
            </a:r>
            <a:r>
              <a:rPr lang="en-US" sz="3200" dirty="0">
                <a:solidFill>
                  <a:schemeClr val="tx1"/>
                </a:solidFill>
              </a:rPr>
              <a:t>Support</a:t>
            </a:r>
            <a:endParaRPr lang="ko-KR" altLang="en-US" sz="3200" dirty="0">
              <a:solidFill>
                <a:schemeClr val="tx1"/>
              </a:solidFill>
            </a:endParaRPr>
          </a:p>
        </p:txBody>
      </p:sp>
      <p:sp>
        <p:nvSpPr>
          <p:cNvPr id="19" name="Rectangle 18">
            <a:extLst>
              <a:ext uri="{FF2B5EF4-FFF2-40B4-BE49-F238E27FC236}">
                <a16:creationId xmlns:a16="http://schemas.microsoft.com/office/drawing/2014/main" id="{A309E0D5-6026-46A9-A50F-59F0216C3124}"/>
              </a:ext>
            </a:extLst>
          </p:cNvPr>
          <p:cNvSpPr/>
          <p:nvPr/>
        </p:nvSpPr>
        <p:spPr>
          <a:xfrm>
            <a:off x="323528" y="1707654"/>
            <a:ext cx="7992888" cy="2585323"/>
          </a:xfrm>
          <a:prstGeom prst="rect">
            <a:avLst/>
          </a:prstGeom>
        </p:spPr>
        <p:txBody>
          <a:bodyPr wrap="square">
            <a:spAutoFit/>
          </a:bodyPr>
          <a:lstStyle/>
          <a:p>
            <a:pPr lvl="1" algn="ctr"/>
            <a:r>
              <a:rPr lang="en-US" sz="5400" dirty="0">
                <a:solidFill>
                  <a:srgbClr val="002060"/>
                </a:solidFill>
              </a:rPr>
              <a:t>HELPING </a:t>
            </a:r>
          </a:p>
          <a:p>
            <a:pPr lvl="1" algn="ctr"/>
            <a:r>
              <a:rPr lang="en-US" sz="5400" dirty="0"/>
              <a:t>VS</a:t>
            </a:r>
          </a:p>
          <a:p>
            <a:pPr lvl="1" algn="ctr"/>
            <a:r>
              <a:rPr lang="en-US" sz="5400" dirty="0">
                <a:solidFill>
                  <a:srgbClr val="C00000"/>
                </a:solidFill>
              </a:rPr>
              <a:t>DOING THEIR WORK</a:t>
            </a:r>
          </a:p>
        </p:txBody>
      </p:sp>
    </p:spTree>
    <p:extLst>
      <p:ext uri="{BB962C8B-B14F-4D97-AF65-F5344CB8AC3E}">
        <p14:creationId xmlns:p14="http://schemas.microsoft.com/office/powerpoint/2010/main" val="3635792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altLang="ko-KR" dirty="0"/>
              <a:t> </a:t>
            </a:r>
            <a:r>
              <a:rPr lang="en-US" altLang="ko-KR" dirty="0">
                <a:solidFill>
                  <a:srgbClr val="7030A0"/>
                </a:solidFill>
              </a:rPr>
              <a:t>Who am </a:t>
            </a:r>
            <a:r>
              <a:rPr lang="en-US" altLang="ko-KR" dirty="0">
                <a:solidFill>
                  <a:schemeClr val="tx1"/>
                </a:solidFill>
              </a:rPr>
              <a:t>I</a:t>
            </a:r>
            <a:endParaRPr lang="ko-KR" altLang="en-US" dirty="0">
              <a:solidFill>
                <a:schemeClr val="tx1"/>
              </a:solidFill>
            </a:endParaRPr>
          </a:p>
        </p:txBody>
      </p:sp>
      <p:sp>
        <p:nvSpPr>
          <p:cNvPr id="12" name="Oval 21"/>
          <p:cNvSpPr>
            <a:spLocks noChangeAspect="1"/>
          </p:cNvSpPr>
          <p:nvPr/>
        </p:nvSpPr>
        <p:spPr>
          <a:xfrm>
            <a:off x="683568" y="1451662"/>
            <a:ext cx="769587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1400" dirty="0">
                <a:solidFill>
                  <a:schemeClr val="tx1"/>
                </a:solidFill>
              </a:rPr>
              <a:t>BSC in Computer Science (2005), MSC in Information Technology (2008), MSC in Computer Science (2014).</a:t>
            </a:r>
            <a:endParaRPr lang="ko-KR" altLang="en-US" sz="1400" dirty="0">
              <a:solidFill>
                <a:schemeClr val="tx1"/>
              </a:solidFill>
            </a:endParaRPr>
          </a:p>
        </p:txBody>
      </p:sp>
      <p:sp>
        <p:nvSpPr>
          <p:cNvPr id="14" name="Rectangle 16"/>
          <p:cNvSpPr/>
          <p:nvPr/>
        </p:nvSpPr>
        <p:spPr>
          <a:xfrm rot="2700000">
            <a:off x="982911" y="3256459"/>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9"/>
          <p:cNvSpPr/>
          <p:nvPr/>
        </p:nvSpPr>
        <p:spPr>
          <a:xfrm>
            <a:off x="952883" y="2313589"/>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Oval 46">
            <a:extLst>
              <a:ext uri="{FF2B5EF4-FFF2-40B4-BE49-F238E27FC236}">
                <a16:creationId xmlns:a16="http://schemas.microsoft.com/office/drawing/2014/main" id="{41ED3A51-25FF-5141-BBC1-5BFF8ED27670}"/>
              </a:ext>
            </a:extLst>
          </p:cNvPr>
          <p:cNvSpPr/>
          <p:nvPr/>
        </p:nvSpPr>
        <p:spPr>
          <a:xfrm>
            <a:off x="377465" y="204298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3" name="Oval 52">
            <a:extLst>
              <a:ext uri="{FF2B5EF4-FFF2-40B4-BE49-F238E27FC236}">
                <a16:creationId xmlns:a16="http://schemas.microsoft.com/office/drawing/2014/main" id="{6A28384A-044F-ED47-9D02-09FE699C4C92}"/>
              </a:ext>
            </a:extLst>
          </p:cNvPr>
          <p:cNvSpPr/>
          <p:nvPr/>
        </p:nvSpPr>
        <p:spPr>
          <a:xfrm>
            <a:off x="376243" y="276963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3" name="Oval 82">
            <a:extLst>
              <a:ext uri="{FF2B5EF4-FFF2-40B4-BE49-F238E27FC236}">
                <a16:creationId xmlns:a16="http://schemas.microsoft.com/office/drawing/2014/main" id="{25FCEC8E-2FBF-D543-B1E7-22E5B0EEC7FA}"/>
              </a:ext>
            </a:extLst>
          </p:cNvPr>
          <p:cNvSpPr/>
          <p:nvPr/>
        </p:nvSpPr>
        <p:spPr>
          <a:xfrm>
            <a:off x="910733" y="3608106"/>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6" name="Oval 85">
            <a:extLst>
              <a:ext uri="{FF2B5EF4-FFF2-40B4-BE49-F238E27FC236}">
                <a16:creationId xmlns:a16="http://schemas.microsoft.com/office/drawing/2014/main" id="{377BC376-ED21-7D41-947E-92001B6A4CFD}"/>
              </a:ext>
            </a:extLst>
          </p:cNvPr>
          <p:cNvSpPr/>
          <p:nvPr/>
        </p:nvSpPr>
        <p:spPr>
          <a:xfrm>
            <a:off x="376243" y="3260498"/>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9" name="Oval 88">
            <a:extLst>
              <a:ext uri="{FF2B5EF4-FFF2-40B4-BE49-F238E27FC236}">
                <a16:creationId xmlns:a16="http://schemas.microsoft.com/office/drawing/2014/main" id="{92B7690D-8EA2-4642-A87D-CD90C23E8A0B}"/>
              </a:ext>
            </a:extLst>
          </p:cNvPr>
          <p:cNvSpPr/>
          <p:nvPr/>
        </p:nvSpPr>
        <p:spPr>
          <a:xfrm>
            <a:off x="376243" y="1419622"/>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95" name="Oval 94">
            <a:extLst>
              <a:ext uri="{FF2B5EF4-FFF2-40B4-BE49-F238E27FC236}">
                <a16:creationId xmlns:a16="http://schemas.microsoft.com/office/drawing/2014/main" id="{128A9872-C26D-774B-9FC6-48DFBCE946B6}"/>
              </a:ext>
            </a:extLst>
          </p:cNvPr>
          <p:cNvSpPr/>
          <p:nvPr/>
        </p:nvSpPr>
        <p:spPr>
          <a:xfrm>
            <a:off x="376243" y="402972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3" name="Oval 21">
            <a:extLst>
              <a:ext uri="{FF2B5EF4-FFF2-40B4-BE49-F238E27FC236}">
                <a16:creationId xmlns:a16="http://schemas.microsoft.com/office/drawing/2014/main" id="{6BC26A22-6DFC-4EDD-84A5-53DA3D74D812}"/>
              </a:ext>
            </a:extLst>
          </p:cNvPr>
          <p:cNvSpPr>
            <a:spLocks noChangeAspect="1"/>
          </p:cNvSpPr>
          <p:nvPr/>
        </p:nvSpPr>
        <p:spPr>
          <a:xfrm>
            <a:off x="1172683" y="3507854"/>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1200" dirty="0">
                <a:solidFill>
                  <a:schemeClr val="tx1"/>
                </a:solidFill>
              </a:rPr>
              <a:t>Role: Cyberinfrastructure User Support </a:t>
            </a:r>
            <a:endParaRPr lang="ko-KR" altLang="en-US" sz="1200" dirty="0">
              <a:solidFill>
                <a:schemeClr val="tx1"/>
              </a:solidFill>
            </a:endParaRPr>
          </a:p>
        </p:txBody>
      </p:sp>
      <p:sp>
        <p:nvSpPr>
          <p:cNvPr id="24" name="Oval 21">
            <a:extLst>
              <a:ext uri="{FF2B5EF4-FFF2-40B4-BE49-F238E27FC236}">
                <a16:creationId xmlns:a16="http://schemas.microsoft.com/office/drawing/2014/main" id="{195AEFE0-CDDD-45EF-8C2D-43C8312C7098}"/>
              </a:ext>
            </a:extLst>
          </p:cNvPr>
          <p:cNvSpPr>
            <a:spLocks noChangeAspect="1"/>
          </p:cNvSpPr>
          <p:nvPr/>
        </p:nvSpPr>
        <p:spPr>
          <a:xfrm>
            <a:off x="683568" y="2675798"/>
            <a:ext cx="8280920"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1400" dirty="0">
                <a:solidFill>
                  <a:schemeClr val="tx1"/>
                </a:solidFill>
              </a:rPr>
              <a:t>Instructor (2008 – 2012), TA &amp; RA</a:t>
            </a:r>
            <a:endParaRPr lang="ko-KR" altLang="en-US" sz="1400" dirty="0">
              <a:solidFill>
                <a:schemeClr val="tx1"/>
              </a:solidFill>
            </a:endParaRPr>
          </a:p>
        </p:txBody>
      </p:sp>
      <p:sp>
        <p:nvSpPr>
          <p:cNvPr id="16" name="Oval 21">
            <a:extLst>
              <a:ext uri="{FF2B5EF4-FFF2-40B4-BE49-F238E27FC236}">
                <a16:creationId xmlns:a16="http://schemas.microsoft.com/office/drawing/2014/main" id="{AF611274-5029-48A7-B5B3-047E88907462}"/>
              </a:ext>
            </a:extLst>
          </p:cNvPr>
          <p:cNvSpPr>
            <a:spLocks noChangeAspect="1"/>
          </p:cNvSpPr>
          <p:nvPr/>
        </p:nvSpPr>
        <p:spPr>
          <a:xfrm>
            <a:off x="683568" y="3161336"/>
            <a:ext cx="835292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1400" dirty="0">
                <a:solidFill>
                  <a:schemeClr val="tx1"/>
                </a:solidFill>
              </a:rPr>
              <a:t>A Cyberinfrastructure team member at New Mexico State University (Jan 2017 – Jan 2019)</a:t>
            </a:r>
            <a:endParaRPr lang="ko-KR" altLang="en-US" sz="1400" dirty="0">
              <a:solidFill>
                <a:schemeClr val="tx1"/>
              </a:solidFill>
            </a:endParaRPr>
          </a:p>
        </p:txBody>
      </p:sp>
      <p:sp>
        <p:nvSpPr>
          <p:cNvPr id="17" name="Oval 21">
            <a:extLst>
              <a:ext uri="{FF2B5EF4-FFF2-40B4-BE49-F238E27FC236}">
                <a16:creationId xmlns:a16="http://schemas.microsoft.com/office/drawing/2014/main" id="{9433E132-F9A7-41EC-A9C4-F4B9309EDA80}"/>
              </a:ext>
            </a:extLst>
          </p:cNvPr>
          <p:cNvSpPr>
            <a:spLocks noChangeAspect="1"/>
          </p:cNvSpPr>
          <p:nvPr/>
        </p:nvSpPr>
        <p:spPr>
          <a:xfrm>
            <a:off x="683568" y="1942824"/>
            <a:ext cx="737469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1400" dirty="0">
                <a:solidFill>
                  <a:schemeClr val="tx1"/>
                </a:solidFill>
              </a:rPr>
              <a:t>Ph.D. Student at Kansas State University</a:t>
            </a:r>
            <a:endParaRPr lang="ko-KR" altLang="en-US" sz="1400" dirty="0">
              <a:solidFill>
                <a:schemeClr val="tx1"/>
              </a:solidFill>
            </a:endParaRPr>
          </a:p>
        </p:txBody>
      </p:sp>
      <p:sp>
        <p:nvSpPr>
          <p:cNvPr id="18" name="Oval 17">
            <a:extLst>
              <a:ext uri="{FF2B5EF4-FFF2-40B4-BE49-F238E27FC236}">
                <a16:creationId xmlns:a16="http://schemas.microsoft.com/office/drawing/2014/main" id="{7270B05F-2879-4471-8C41-60CF3196EDC1}"/>
              </a:ext>
            </a:extLst>
          </p:cNvPr>
          <p:cNvSpPr/>
          <p:nvPr/>
        </p:nvSpPr>
        <p:spPr>
          <a:xfrm>
            <a:off x="914749" y="2383970"/>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19" name="Oval 21">
            <a:extLst>
              <a:ext uri="{FF2B5EF4-FFF2-40B4-BE49-F238E27FC236}">
                <a16:creationId xmlns:a16="http://schemas.microsoft.com/office/drawing/2014/main" id="{C3082FCF-F785-4C10-9BB0-FDFA6E9D0946}"/>
              </a:ext>
            </a:extLst>
          </p:cNvPr>
          <p:cNvSpPr>
            <a:spLocks noChangeAspect="1"/>
          </p:cNvSpPr>
          <p:nvPr/>
        </p:nvSpPr>
        <p:spPr>
          <a:xfrm>
            <a:off x="1124594" y="2281075"/>
            <a:ext cx="769587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en-US" altLang="ko-KR" sz="1200" dirty="0">
                <a:solidFill>
                  <a:schemeClr val="tx1"/>
                </a:solidFill>
              </a:rPr>
              <a:t>Research Area: High Performance Computing (Improving the Performance of the </a:t>
            </a:r>
            <a:r>
              <a:rPr lang="en-US" altLang="ko-KR" sz="1200" dirty="0" err="1">
                <a:solidFill>
                  <a:schemeClr val="tx1"/>
                </a:solidFill>
              </a:rPr>
              <a:t>Slurm</a:t>
            </a:r>
            <a:r>
              <a:rPr lang="en-US" altLang="ko-KR" sz="1200" dirty="0">
                <a:solidFill>
                  <a:schemeClr val="tx1"/>
                </a:solidFill>
              </a:rPr>
              <a:t> Workload Manager)</a:t>
            </a:r>
            <a:endParaRPr lang="ko-KR" altLang="en-US" sz="1200" dirty="0">
              <a:solidFill>
                <a:schemeClr val="tx1"/>
              </a:solidFill>
            </a:endParaRPr>
          </a:p>
        </p:txBody>
      </p:sp>
      <p:sp>
        <p:nvSpPr>
          <p:cNvPr id="20" name="Oval 21">
            <a:extLst>
              <a:ext uri="{FF2B5EF4-FFF2-40B4-BE49-F238E27FC236}">
                <a16:creationId xmlns:a16="http://schemas.microsoft.com/office/drawing/2014/main" id="{8AF96702-785C-4993-91DA-A84DCD1F93A3}"/>
              </a:ext>
            </a:extLst>
          </p:cNvPr>
          <p:cNvSpPr>
            <a:spLocks noChangeAspect="1"/>
          </p:cNvSpPr>
          <p:nvPr/>
        </p:nvSpPr>
        <p:spPr>
          <a:xfrm>
            <a:off x="683568" y="3954624"/>
            <a:ext cx="835292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ko-KR" sz="1400" dirty="0">
                <a:solidFill>
                  <a:schemeClr val="tx1"/>
                </a:solidFill>
              </a:rPr>
              <a:t>XSEDE Student Campus Champion (2017 – Current) &amp; XSEDE Fellow (2018 – 2019)</a:t>
            </a:r>
            <a:endParaRPr lang="ko-KR" altLang="en-US" sz="1400" dirty="0">
              <a:solidFill>
                <a:schemeClr val="tx1"/>
              </a:solidFill>
            </a:endParaRPr>
          </a:p>
        </p:txBody>
      </p:sp>
      <p:pic>
        <p:nvPicPr>
          <p:cNvPr id="21" name="Picture 20">
            <a:extLst>
              <a:ext uri="{FF2B5EF4-FFF2-40B4-BE49-F238E27FC236}">
                <a16:creationId xmlns:a16="http://schemas.microsoft.com/office/drawing/2014/main" id="{8506BDC5-1BB2-4EE9-8F37-BBEF9225ABD3}"/>
              </a:ext>
            </a:extLst>
          </p:cNvPr>
          <p:cNvPicPr>
            <a:picLocks noChangeAspect="1"/>
          </p:cNvPicPr>
          <p:nvPr/>
        </p:nvPicPr>
        <p:blipFill>
          <a:blip r:embed="rId3"/>
          <a:stretch>
            <a:fillRect/>
          </a:stretch>
        </p:blipFill>
        <p:spPr>
          <a:xfrm>
            <a:off x="12625232" y="2218811"/>
            <a:ext cx="191063" cy="259672"/>
          </a:xfrm>
          <a:prstGeom prst="rect">
            <a:avLst/>
          </a:prstGeom>
        </p:spPr>
      </p:pic>
      <p:pic>
        <p:nvPicPr>
          <p:cNvPr id="22" name="Picture 21">
            <a:extLst>
              <a:ext uri="{FF2B5EF4-FFF2-40B4-BE49-F238E27FC236}">
                <a16:creationId xmlns:a16="http://schemas.microsoft.com/office/drawing/2014/main" id="{57630BC1-5A11-4866-85E8-478EED3D9D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4666275"/>
            <a:ext cx="1944216" cy="451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Image result for kansas state university">
            <a:extLst>
              <a:ext uri="{FF2B5EF4-FFF2-40B4-BE49-F238E27FC236}">
                <a16:creationId xmlns:a16="http://schemas.microsoft.com/office/drawing/2014/main" id="{DDE5E0BB-6CDE-4686-A879-9D5E6E5471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7961" y="2619326"/>
            <a:ext cx="686002" cy="6860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msu">
            <a:extLst>
              <a:ext uri="{FF2B5EF4-FFF2-40B4-BE49-F238E27FC236}">
                <a16:creationId xmlns:a16="http://schemas.microsoft.com/office/drawing/2014/main" id="{0CFDAA42-FFD9-4378-967E-3BE8CE560D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2400" y="3387449"/>
            <a:ext cx="905119" cy="7133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i Utara Malaysia">
            <a:extLst>
              <a:ext uri="{FF2B5EF4-FFF2-40B4-BE49-F238E27FC236}">
                <a16:creationId xmlns:a16="http://schemas.microsoft.com/office/drawing/2014/main" id="{D38F43DC-DF42-446E-B492-90A9A6125C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0887" y="1415650"/>
            <a:ext cx="689192" cy="7701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4B44613-167E-4738-A02B-213F7E6F9D2F}"/>
              </a:ext>
            </a:extLst>
          </p:cNvPr>
          <p:cNvPicPr>
            <a:picLocks noChangeAspect="1"/>
          </p:cNvPicPr>
          <p:nvPr/>
        </p:nvPicPr>
        <p:blipFill>
          <a:blip r:embed="rId3"/>
          <a:stretch>
            <a:fillRect/>
          </a:stretch>
        </p:blipFill>
        <p:spPr>
          <a:xfrm>
            <a:off x="8222521" y="4145130"/>
            <a:ext cx="772244" cy="792940"/>
          </a:xfrm>
          <a:prstGeom prst="rect">
            <a:avLst/>
          </a:prstGeom>
        </p:spPr>
      </p:pic>
    </p:spTree>
    <p:extLst>
      <p:ext uri="{BB962C8B-B14F-4D97-AF65-F5344CB8AC3E}">
        <p14:creationId xmlns:p14="http://schemas.microsoft.com/office/powerpoint/2010/main" val="251860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ko-KR" dirty="0">
                <a:solidFill>
                  <a:srgbClr val="0DD2D9"/>
                </a:solidFill>
              </a:rPr>
              <a:t> </a:t>
            </a:r>
            <a:r>
              <a:rPr lang="en-US" altLang="ko-KR" dirty="0">
                <a:solidFill>
                  <a:schemeClr val="accent1"/>
                </a:solidFill>
              </a:rPr>
              <a:t> </a:t>
            </a:r>
            <a:r>
              <a:rPr lang="en-US" altLang="ko-KR" dirty="0">
                <a:solidFill>
                  <a:srgbClr val="7030A0"/>
                </a:solidFill>
              </a:rPr>
              <a:t>Agenda</a:t>
            </a:r>
            <a:r>
              <a:rPr lang="en-US" altLang="ko-KR" dirty="0">
                <a:solidFill>
                  <a:schemeClr val="accent1"/>
                </a:solidFill>
              </a:rPr>
              <a:t> </a:t>
            </a:r>
            <a:r>
              <a:rPr lang="en-US" altLang="ko-KR" dirty="0"/>
              <a:t>Layout</a:t>
            </a:r>
            <a:endParaRPr lang="ko-KR" altLang="en-US" dirty="0"/>
          </a:p>
        </p:txBody>
      </p:sp>
      <p:grpSp>
        <p:nvGrpSpPr>
          <p:cNvPr id="79" name="Group 78"/>
          <p:cNvGrpSpPr/>
          <p:nvPr/>
        </p:nvGrpSpPr>
        <p:grpSpPr>
          <a:xfrm>
            <a:off x="1282060" y="998607"/>
            <a:ext cx="266010" cy="277000"/>
            <a:chOff x="4298598" y="1406129"/>
            <a:chExt cx="538036" cy="538036"/>
          </a:xfrm>
        </p:grpSpPr>
        <p:sp>
          <p:nvSpPr>
            <p:cNvPr id="63" name="Oval 62"/>
            <p:cNvSpPr/>
            <p:nvPr/>
          </p:nvSpPr>
          <p:spPr>
            <a:xfrm>
              <a:off x="4298598" y="1406129"/>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4" name="TextBox 73"/>
            <p:cNvSpPr txBox="1"/>
            <p:nvPr/>
          </p:nvSpPr>
          <p:spPr>
            <a:xfrm>
              <a:off x="4387596" y="1411011"/>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81" name="Group 80"/>
          <p:cNvGrpSpPr/>
          <p:nvPr/>
        </p:nvGrpSpPr>
        <p:grpSpPr>
          <a:xfrm>
            <a:off x="1290121" y="1717796"/>
            <a:ext cx="266010" cy="277000"/>
            <a:chOff x="4298598" y="3049560"/>
            <a:chExt cx="538036" cy="538036"/>
          </a:xfrm>
        </p:grpSpPr>
        <p:sp>
          <p:nvSpPr>
            <p:cNvPr id="72" name="Oval 71"/>
            <p:cNvSpPr/>
            <p:nvPr/>
          </p:nvSpPr>
          <p:spPr>
            <a:xfrm>
              <a:off x="4298598" y="3049560"/>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6" name="TextBox 75"/>
            <p:cNvSpPr txBox="1"/>
            <p:nvPr/>
          </p:nvSpPr>
          <p:spPr>
            <a:xfrm>
              <a:off x="4387596" y="3054442"/>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sp>
        <p:nvSpPr>
          <p:cNvPr id="22" name="Oval 21">
            <a:extLst>
              <a:ext uri="{FF2B5EF4-FFF2-40B4-BE49-F238E27FC236}">
                <a16:creationId xmlns:a16="http://schemas.microsoft.com/office/drawing/2014/main" id="{1986456B-12BF-E641-8BF6-8FFAC20F760D}"/>
              </a:ext>
            </a:extLst>
          </p:cNvPr>
          <p:cNvSpPr/>
          <p:nvPr/>
        </p:nvSpPr>
        <p:spPr>
          <a:xfrm>
            <a:off x="1282060" y="2355038"/>
            <a:ext cx="266010" cy="277000"/>
          </a:xfrm>
          <a:prstGeom prst="ellipse">
            <a:avLst/>
          </a:prstGeom>
          <a:solidFill>
            <a:srgbClr val="7030A0"/>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grpSp>
        <p:nvGrpSpPr>
          <p:cNvPr id="29" name="Group 28">
            <a:extLst>
              <a:ext uri="{FF2B5EF4-FFF2-40B4-BE49-F238E27FC236}">
                <a16:creationId xmlns:a16="http://schemas.microsoft.com/office/drawing/2014/main" id="{2BA9E3F0-EEA1-4041-A1E8-B69CA3492EA1}"/>
              </a:ext>
            </a:extLst>
          </p:cNvPr>
          <p:cNvGrpSpPr/>
          <p:nvPr/>
        </p:nvGrpSpPr>
        <p:grpSpPr>
          <a:xfrm>
            <a:off x="1284988" y="3071713"/>
            <a:ext cx="266010" cy="277000"/>
            <a:chOff x="4298598" y="3857396"/>
            <a:chExt cx="538036" cy="538036"/>
          </a:xfrm>
        </p:grpSpPr>
        <p:sp>
          <p:nvSpPr>
            <p:cNvPr id="30" name="Oval 29">
              <a:extLst>
                <a:ext uri="{FF2B5EF4-FFF2-40B4-BE49-F238E27FC236}">
                  <a16:creationId xmlns:a16="http://schemas.microsoft.com/office/drawing/2014/main" id="{CD287DD9-6DAC-454A-B3CC-6F29A2584B7B}"/>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31" name="TextBox 30">
              <a:extLst>
                <a:ext uri="{FF2B5EF4-FFF2-40B4-BE49-F238E27FC236}">
                  <a16:creationId xmlns:a16="http://schemas.microsoft.com/office/drawing/2014/main" id="{70C00DBA-A3A5-3D4D-BA38-E596BEC8C6FB}"/>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sp>
        <p:nvSpPr>
          <p:cNvPr id="42" name="Oval 41">
            <a:extLst>
              <a:ext uri="{FF2B5EF4-FFF2-40B4-BE49-F238E27FC236}">
                <a16:creationId xmlns:a16="http://schemas.microsoft.com/office/drawing/2014/main" id="{4DFB1474-0BEC-084A-A21D-9F33A8ACC5D8}"/>
              </a:ext>
            </a:extLst>
          </p:cNvPr>
          <p:cNvSpPr/>
          <p:nvPr/>
        </p:nvSpPr>
        <p:spPr>
          <a:xfrm>
            <a:off x="1280512" y="3878926"/>
            <a:ext cx="266010" cy="27700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 name="Rectangle 3">
            <a:extLst>
              <a:ext uri="{FF2B5EF4-FFF2-40B4-BE49-F238E27FC236}">
                <a16:creationId xmlns:a16="http://schemas.microsoft.com/office/drawing/2014/main" id="{4FE7754D-53A7-4BC9-9EC1-46E1E318702E}"/>
              </a:ext>
            </a:extLst>
          </p:cNvPr>
          <p:cNvSpPr/>
          <p:nvPr/>
        </p:nvSpPr>
        <p:spPr>
          <a:xfrm>
            <a:off x="1619672" y="949927"/>
            <a:ext cx="5940328" cy="369332"/>
          </a:xfrm>
          <a:prstGeom prst="rect">
            <a:avLst/>
          </a:prstGeom>
        </p:spPr>
        <p:txBody>
          <a:bodyPr wrap="square">
            <a:spAutoFit/>
          </a:bodyPr>
          <a:lstStyle/>
          <a:p>
            <a:r>
              <a:rPr lang="en-US" dirty="0"/>
              <a:t>CI user expectations, Categorization and Commonalities</a:t>
            </a:r>
          </a:p>
        </p:txBody>
      </p:sp>
      <p:sp>
        <p:nvSpPr>
          <p:cNvPr id="5" name="Rectangle 4">
            <a:extLst>
              <a:ext uri="{FF2B5EF4-FFF2-40B4-BE49-F238E27FC236}">
                <a16:creationId xmlns:a16="http://schemas.microsoft.com/office/drawing/2014/main" id="{8DE032E7-0E3B-4C2C-BBC5-60B074C3ADFC}"/>
              </a:ext>
            </a:extLst>
          </p:cNvPr>
          <p:cNvSpPr/>
          <p:nvPr/>
        </p:nvSpPr>
        <p:spPr>
          <a:xfrm>
            <a:off x="1622376" y="1638488"/>
            <a:ext cx="7054080" cy="369332"/>
          </a:xfrm>
          <a:prstGeom prst="rect">
            <a:avLst/>
          </a:prstGeom>
        </p:spPr>
        <p:txBody>
          <a:bodyPr wrap="square">
            <a:spAutoFit/>
          </a:bodyPr>
          <a:lstStyle/>
          <a:p>
            <a:r>
              <a:rPr lang="en-US" dirty="0"/>
              <a:t>Policies, Scheduled Maintenance, and Personality Management</a:t>
            </a:r>
          </a:p>
        </p:txBody>
      </p:sp>
      <p:sp>
        <p:nvSpPr>
          <p:cNvPr id="6" name="Rectangle 5">
            <a:extLst>
              <a:ext uri="{FF2B5EF4-FFF2-40B4-BE49-F238E27FC236}">
                <a16:creationId xmlns:a16="http://schemas.microsoft.com/office/drawing/2014/main" id="{8BB69040-5887-445B-83CA-334581459545}"/>
              </a:ext>
            </a:extLst>
          </p:cNvPr>
          <p:cNvSpPr/>
          <p:nvPr/>
        </p:nvSpPr>
        <p:spPr>
          <a:xfrm>
            <a:off x="1619672" y="2297346"/>
            <a:ext cx="2916183" cy="369332"/>
          </a:xfrm>
          <a:prstGeom prst="rect">
            <a:avLst/>
          </a:prstGeom>
        </p:spPr>
        <p:txBody>
          <a:bodyPr wrap="none">
            <a:spAutoFit/>
          </a:bodyPr>
          <a:lstStyle/>
          <a:p>
            <a:r>
              <a:rPr lang="en-US" b="1" dirty="0">
                <a:solidFill>
                  <a:srgbClr val="7030A0"/>
                </a:solidFill>
              </a:rPr>
              <a:t>Outreach and Education </a:t>
            </a:r>
          </a:p>
        </p:txBody>
      </p:sp>
      <p:sp>
        <p:nvSpPr>
          <p:cNvPr id="8" name="Rectangle 7">
            <a:extLst>
              <a:ext uri="{FF2B5EF4-FFF2-40B4-BE49-F238E27FC236}">
                <a16:creationId xmlns:a16="http://schemas.microsoft.com/office/drawing/2014/main" id="{47B8B44F-C1B4-43C3-8129-5306EE7BBD0C}"/>
              </a:ext>
            </a:extLst>
          </p:cNvPr>
          <p:cNvSpPr/>
          <p:nvPr/>
        </p:nvSpPr>
        <p:spPr>
          <a:xfrm>
            <a:off x="1619672" y="3842530"/>
            <a:ext cx="1954381" cy="369332"/>
          </a:xfrm>
          <a:prstGeom prst="rect">
            <a:avLst/>
          </a:prstGeom>
        </p:spPr>
        <p:txBody>
          <a:bodyPr wrap="none">
            <a:spAutoFit/>
          </a:bodyPr>
          <a:lstStyle/>
          <a:p>
            <a:r>
              <a:rPr lang="en-US" dirty="0"/>
              <a:t>Lessons Learned</a:t>
            </a:r>
          </a:p>
        </p:txBody>
      </p:sp>
      <p:sp>
        <p:nvSpPr>
          <p:cNvPr id="55" name="Rectangle 54">
            <a:extLst>
              <a:ext uri="{FF2B5EF4-FFF2-40B4-BE49-F238E27FC236}">
                <a16:creationId xmlns:a16="http://schemas.microsoft.com/office/drawing/2014/main" id="{66B807DE-2840-49CB-9D01-DFB9FF4D0E96}"/>
              </a:ext>
            </a:extLst>
          </p:cNvPr>
          <p:cNvSpPr/>
          <p:nvPr/>
        </p:nvSpPr>
        <p:spPr>
          <a:xfrm>
            <a:off x="1650564" y="2999006"/>
            <a:ext cx="1620957" cy="369332"/>
          </a:xfrm>
          <a:prstGeom prst="rect">
            <a:avLst/>
          </a:prstGeom>
        </p:spPr>
        <p:txBody>
          <a:bodyPr wrap="none">
            <a:spAutoFit/>
          </a:bodyPr>
          <a:lstStyle/>
          <a:p>
            <a:r>
              <a:rPr lang="en-US" dirty="0"/>
              <a:t>Some Results</a:t>
            </a:r>
          </a:p>
        </p:txBody>
      </p:sp>
    </p:spTree>
    <p:extLst>
      <p:ext uri="{BB962C8B-B14F-4D97-AF65-F5344CB8AC3E}">
        <p14:creationId xmlns:p14="http://schemas.microsoft.com/office/powerpoint/2010/main" val="2269407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Outreach</a:t>
            </a:r>
            <a:endParaRPr lang="ko-KR" altLang="en-US" sz="3200" dirty="0">
              <a:solidFill>
                <a:schemeClr val="tx1"/>
              </a:solidFill>
            </a:endParaRPr>
          </a:p>
        </p:txBody>
      </p:sp>
      <p:sp>
        <p:nvSpPr>
          <p:cNvPr id="14" name="Rectangle 16"/>
          <p:cNvSpPr/>
          <p:nvPr/>
        </p:nvSpPr>
        <p:spPr>
          <a:xfrm rot="2700000">
            <a:off x="945740" y="2234410"/>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Oval 21">
            <a:extLst>
              <a:ext uri="{FF2B5EF4-FFF2-40B4-BE49-F238E27FC236}">
                <a16:creationId xmlns:a16="http://schemas.microsoft.com/office/drawing/2014/main" id="{780DD452-1AB7-41B7-B6CE-B0CE81AED77B}"/>
              </a:ext>
            </a:extLst>
          </p:cNvPr>
          <p:cNvSpPr>
            <a:spLocks noChangeAspect="1"/>
          </p:cNvSpPr>
          <p:nvPr/>
        </p:nvSpPr>
        <p:spPr>
          <a:xfrm>
            <a:off x="517238" y="1960718"/>
            <a:ext cx="8041989"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en-US" dirty="0">
                <a:solidFill>
                  <a:schemeClr val="tx1"/>
                </a:solidFill>
              </a:rPr>
              <a:t>Advertisement brochures</a:t>
            </a:r>
            <a:endParaRPr lang="en-US" dirty="0">
              <a:solidFill>
                <a:schemeClr val="tx1"/>
              </a:solidFill>
            </a:endParaRPr>
          </a:p>
        </p:txBody>
      </p:sp>
      <p:sp>
        <p:nvSpPr>
          <p:cNvPr id="18" name="Oval 17">
            <a:extLst>
              <a:ext uri="{FF2B5EF4-FFF2-40B4-BE49-F238E27FC236}">
                <a16:creationId xmlns:a16="http://schemas.microsoft.com/office/drawing/2014/main" id="{D58099C6-BB2C-4A0B-9815-211229B03757}"/>
              </a:ext>
            </a:extLst>
          </p:cNvPr>
          <p:cNvSpPr/>
          <p:nvPr/>
        </p:nvSpPr>
        <p:spPr>
          <a:xfrm>
            <a:off x="316402" y="2050460"/>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 name="Rectangle 2">
            <a:extLst>
              <a:ext uri="{FF2B5EF4-FFF2-40B4-BE49-F238E27FC236}">
                <a16:creationId xmlns:a16="http://schemas.microsoft.com/office/drawing/2014/main" id="{8C80336A-3618-4FEC-A3E5-B683189356E1}"/>
              </a:ext>
            </a:extLst>
          </p:cNvPr>
          <p:cNvSpPr/>
          <p:nvPr/>
        </p:nvSpPr>
        <p:spPr>
          <a:xfrm>
            <a:off x="89088" y="2567085"/>
            <a:ext cx="8667351" cy="369332"/>
          </a:xfrm>
          <a:prstGeom prst="rect">
            <a:avLst/>
          </a:prstGeom>
        </p:spPr>
        <p:txBody>
          <a:bodyPr wrap="square">
            <a:spAutoFit/>
          </a:bodyPr>
          <a:lstStyle/>
          <a:p>
            <a:pPr lvl="1"/>
            <a:r>
              <a:rPr lang="en-US" dirty="0"/>
              <a:t>Digital signage</a:t>
            </a:r>
          </a:p>
        </p:txBody>
      </p:sp>
      <p:sp>
        <p:nvSpPr>
          <p:cNvPr id="8" name="Rectangle 7">
            <a:extLst>
              <a:ext uri="{FF2B5EF4-FFF2-40B4-BE49-F238E27FC236}">
                <a16:creationId xmlns:a16="http://schemas.microsoft.com/office/drawing/2014/main" id="{4B9436B4-C685-45D8-9C87-292872167F1F}"/>
              </a:ext>
            </a:extLst>
          </p:cNvPr>
          <p:cNvSpPr/>
          <p:nvPr/>
        </p:nvSpPr>
        <p:spPr>
          <a:xfrm>
            <a:off x="111543" y="3833346"/>
            <a:ext cx="8667350" cy="369332"/>
          </a:xfrm>
          <a:prstGeom prst="rect">
            <a:avLst/>
          </a:prstGeom>
        </p:spPr>
        <p:txBody>
          <a:bodyPr wrap="square">
            <a:spAutoFit/>
          </a:bodyPr>
          <a:lstStyle/>
          <a:p>
            <a:pPr lvl="1"/>
            <a:r>
              <a:rPr lang="en-US" dirty="0"/>
              <a:t>Orientations announcements</a:t>
            </a:r>
          </a:p>
        </p:txBody>
      </p:sp>
      <p:sp>
        <p:nvSpPr>
          <p:cNvPr id="21" name="Oval 20">
            <a:extLst>
              <a:ext uri="{FF2B5EF4-FFF2-40B4-BE49-F238E27FC236}">
                <a16:creationId xmlns:a16="http://schemas.microsoft.com/office/drawing/2014/main" id="{DDD1BA12-0AA2-47D7-9A0D-18BA9C5C7605}"/>
              </a:ext>
            </a:extLst>
          </p:cNvPr>
          <p:cNvSpPr/>
          <p:nvPr/>
        </p:nvSpPr>
        <p:spPr>
          <a:xfrm>
            <a:off x="323528" y="126772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0" y="1176982"/>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Spread email frequently (e.g. monthly bases)</a:t>
            </a:r>
          </a:p>
        </p:txBody>
      </p:sp>
      <p:sp>
        <p:nvSpPr>
          <p:cNvPr id="23" name="Oval 22">
            <a:extLst>
              <a:ext uri="{FF2B5EF4-FFF2-40B4-BE49-F238E27FC236}">
                <a16:creationId xmlns:a16="http://schemas.microsoft.com/office/drawing/2014/main" id="{0FCA78B9-07CB-4A32-8518-8392B17168C9}"/>
              </a:ext>
            </a:extLst>
          </p:cNvPr>
          <p:cNvSpPr/>
          <p:nvPr/>
        </p:nvSpPr>
        <p:spPr>
          <a:xfrm>
            <a:off x="329044" y="2665864"/>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2" name="Oval 31">
            <a:extLst>
              <a:ext uri="{FF2B5EF4-FFF2-40B4-BE49-F238E27FC236}">
                <a16:creationId xmlns:a16="http://schemas.microsoft.com/office/drawing/2014/main" id="{E654B492-D0D4-4521-8325-A385B1BB86A1}"/>
              </a:ext>
            </a:extLst>
          </p:cNvPr>
          <p:cNvSpPr/>
          <p:nvPr/>
        </p:nvSpPr>
        <p:spPr>
          <a:xfrm>
            <a:off x="393234" y="3928088"/>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8" name="Rectangle 27">
            <a:extLst>
              <a:ext uri="{FF2B5EF4-FFF2-40B4-BE49-F238E27FC236}">
                <a16:creationId xmlns:a16="http://schemas.microsoft.com/office/drawing/2014/main" id="{DE8ECE24-CC9D-4617-B534-29B25209C15F}"/>
              </a:ext>
            </a:extLst>
          </p:cNvPr>
          <p:cNvSpPr/>
          <p:nvPr/>
        </p:nvSpPr>
        <p:spPr>
          <a:xfrm>
            <a:off x="107504" y="3124080"/>
            <a:ext cx="8534114" cy="369332"/>
          </a:xfrm>
          <a:prstGeom prst="rect">
            <a:avLst/>
          </a:prstGeom>
        </p:spPr>
        <p:txBody>
          <a:bodyPr wrap="square">
            <a:spAutoFit/>
          </a:bodyPr>
          <a:lstStyle/>
          <a:p>
            <a:pPr lvl="1"/>
            <a:r>
              <a:rPr lang="en-US" dirty="0"/>
              <a:t>Events</a:t>
            </a:r>
            <a:r>
              <a:rPr lang="en-US" altLang="en-US" dirty="0"/>
              <a:t> announcements</a:t>
            </a:r>
            <a:endParaRPr lang="en-US" dirty="0"/>
          </a:p>
        </p:txBody>
      </p:sp>
      <p:sp>
        <p:nvSpPr>
          <p:cNvPr id="33" name="Oval 32">
            <a:extLst>
              <a:ext uri="{FF2B5EF4-FFF2-40B4-BE49-F238E27FC236}">
                <a16:creationId xmlns:a16="http://schemas.microsoft.com/office/drawing/2014/main" id="{BED8C0AA-A517-4BBD-905D-CC11634C1732}"/>
              </a:ext>
            </a:extLst>
          </p:cNvPr>
          <p:cNvSpPr/>
          <p:nvPr/>
        </p:nvSpPr>
        <p:spPr>
          <a:xfrm>
            <a:off x="357121" y="321942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pic>
        <p:nvPicPr>
          <p:cNvPr id="17410" name="Picture 2" descr="Related image">
            <a:extLst>
              <a:ext uri="{FF2B5EF4-FFF2-40B4-BE49-F238E27FC236}">
                <a16:creationId xmlns:a16="http://schemas.microsoft.com/office/drawing/2014/main" id="{28F9D2B3-DA4F-4179-BD29-B0F01D4AB8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483" y="889819"/>
            <a:ext cx="1635646" cy="163564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Related image">
            <a:extLst>
              <a:ext uri="{FF2B5EF4-FFF2-40B4-BE49-F238E27FC236}">
                <a16:creationId xmlns:a16="http://schemas.microsoft.com/office/drawing/2014/main" id="{5A0287DC-CF3B-4A9D-8747-56A00E861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955" y="1910851"/>
            <a:ext cx="1313340" cy="131334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Digital signage icon">
            <a:extLst>
              <a:ext uri="{FF2B5EF4-FFF2-40B4-BE49-F238E27FC236}">
                <a16:creationId xmlns:a16="http://schemas.microsoft.com/office/drawing/2014/main" id="{EFEAE664-074B-42FF-B781-4269B2ABAC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9146" y="2365711"/>
            <a:ext cx="1516738" cy="1516738"/>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Image result for announcements icon">
            <a:extLst>
              <a:ext uri="{FF2B5EF4-FFF2-40B4-BE49-F238E27FC236}">
                <a16:creationId xmlns:a16="http://schemas.microsoft.com/office/drawing/2014/main" id="{FD5F1DF9-75DE-46FD-9A17-501CC6EAA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288084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144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Education</a:t>
            </a:r>
            <a:endParaRPr lang="ko-KR" altLang="en-US" sz="3200" dirty="0">
              <a:solidFill>
                <a:schemeClr val="tx1"/>
              </a:solidFill>
            </a:endParaRPr>
          </a:p>
        </p:txBody>
      </p:sp>
      <p:sp>
        <p:nvSpPr>
          <p:cNvPr id="14" name="Rectangle 16"/>
          <p:cNvSpPr/>
          <p:nvPr/>
        </p:nvSpPr>
        <p:spPr>
          <a:xfrm rot="2700000">
            <a:off x="945740" y="2234410"/>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Oval 20">
            <a:extLst>
              <a:ext uri="{FF2B5EF4-FFF2-40B4-BE49-F238E27FC236}">
                <a16:creationId xmlns:a16="http://schemas.microsoft.com/office/drawing/2014/main" id="{DDD1BA12-0AA2-47D7-9A0D-18BA9C5C7605}"/>
              </a:ext>
            </a:extLst>
          </p:cNvPr>
          <p:cNvSpPr/>
          <p:nvPr/>
        </p:nvSpPr>
        <p:spPr>
          <a:xfrm>
            <a:off x="323528" y="126772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0" y="1176982"/>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b="1" dirty="0">
                <a:solidFill>
                  <a:srgbClr val="C00000"/>
                </a:solidFill>
              </a:rPr>
              <a:t>Training and Tutorials</a:t>
            </a:r>
          </a:p>
        </p:txBody>
      </p:sp>
      <p:sp>
        <p:nvSpPr>
          <p:cNvPr id="24" name="Oval 23">
            <a:extLst>
              <a:ext uri="{FF2B5EF4-FFF2-40B4-BE49-F238E27FC236}">
                <a16:creationId xmlns:a16="http://schemas.microsoft.com/office/drawing/2014/main" id="{BFE88C49-AD2D-464F-A9A6-59C903313A24}"/>
              </a:ext>
            </a:extLst>
          </p:cNvPr>
          <p:cNvSpPr/>
          <p:nvPr/>
        </p:nvSpPr>
        <p:spPr>
          <a:xfrm>
            <a:off x="644236" y="176923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6">
            <a:extLst>
              <a:ext uri="{FF2B5EF4-FFF2-40B4-BE49-F238E27FC236}">
                <a16:creationId xmlns:a16="http://schemas.microsoft.com/office/drawing/2014/main" id="{06102A90-E316-4076-AC9C-322A16F98C64}"/>
              </a:ext>
            </a:extLst>
          </p:cNvPr>
          <p:cNvSpPr/>
          <p:nvPr/>
        </p:nvSpPr>
        <p:spPr>
          <a:xfrm>
            <a:off x="644235" y="3962094"/>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9" name="Rectangle 28">
            <a:extLst>
              <a:ext uri="{FF2B5EF4-FFF2-40B4-BE49-F238E27FC236}">
                <a16:creationId xmlns:a16="http://schemas.microsoft.com/office/drawing/2014/main" id="{E3AADA3D-8CE9-4F35-AC7D-8CC4BB1C8437}"/>
              </a:ext>
            </a:extLst>
          </p:cNvPr>
          <p:cNvSpPr/>
          <p:nvPr/>
        </p:nvSpPr>
        <p:spPr>
          <a:xfrm>
            <a:off x="409800" y="1658415"/>
            <a:ext cx="8667350" cy="369332"/>
          </a:xfrm>
          <a:prstGeom prst="rect">
            <a:avLst/>
          </a:prstGeom>
        </p:spPr>
        <p:txBody>
          <a:bodyPr wrap="square">
            <a:spAutoFit/>
          </a:bodyPr>
          <a:lstStyle/>
          <a:p>
            <a:pPr lvl="1"/>
            <a:r>
              <a:rPr lang="en-US" dirty="0"/>
              <a:t>Workshops </a:t>
            </a:r>
          </a:p>
        </p:txBody>
      </p:sp>
      <p:sp>
        <p:nvSpPr>
          <p:cNvPr id="28" name="Oval 27">
            <a:extLst>
              <a:ext uri="{FF2B5EF4-FFF2-40B4-BE49-F238E27FC236}">
                <a16:creationId xmlns:a16="http://schemas.microsoft.com/office/drawing/2014/main" id="{C2729F64-1F0C-4535-A25E-712AA941EF14}"/>
              </a:ext>
            </a:extLst>
          </p:cNvPr>
          <p:cNvSpPr/>
          <p:nvPr/>
        </p:nvSpPr>
        <p:spPr>
          <a:xfrm>
            <a:off x="1197039" y="2111654"/>
            <a:ext cx="188303" cy="156948"/>
          </a:xfrm>
          <a:prstGeom prst="ellipse">
            <a:avLst/>
          </a:prstGeom>
          <a:noFill/>
          <a:ln w="3175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C84D46ED-B2E5-4E8A-9F9E-45B1ABC7ECDA}"/>
              </a:ext>
            </a:extLst>
          </p:cNvPr>
          <p:cNvSpPr/>
          <p:nvPr/>
        </p:nvSpPr>
        <p:spPr>
          <a:xfrm>
            <a:off x="864749" y="3822366"/>
            <a:ext cx="1107996" cy="369332"/>
          </a:xfrm>
          <a:prstGeom prst="rect">
            <a:avLst/>
          </a:prstGeom>
        </p:spPr>
        <p:txBody>
          <a:bodyPr wrap="none">
            <a:spAutoFit/>
          </a:bodyPr>
          <a:lstStyle/>
          <a:p>
            <a:r>
              <a:rPr lang="en-US" dirty="0"/>
              <a:t>webinars</a:t>
            </a:r>
          </a:p>
        </p:txBody>
      </p:sp>
      <p:sp>
        <p:nvSpPr>
          <p:cNvPr id="7" name="Rectangle 6">
            <a:extLst>
              <a:ext uri="{FF2B5EF4-FFF2-40B4-BE49-F238E27FC236}">
                <a16:creationId xmlns:a16="http://schemas.microsoft.com/office/drawing/2014/main" id="{37883110-AD10-453A-A7BC-28FB76340500}"/>
              </a:ext>
            </a:extLst>
          </p:cNvPr>
          <p:cNvSpPr/>
          <p:nvPr/>
        </p:nvSpPr>
        <p:spPr>
          <a:xfrm>
            <a:off x="1385342" y="1992222"/>
            <a:ext cx="3506088" cy="369332"/>
          </a:xfrm>
          <a:prstGeom prst="rect">
            <a:avLst/>
          </a:prstGeom>
        </p:spPr>
        <p:txBody>
          <a:bodyPr wrap="none">
            <a:spAutoFit/>
          </a:bodyPr>
          <a:lstStyle/>
          <a:p>
            <a:r>
              <a:rPr lang="en-US" dirty="0"/>
              <a:t>Introduction to Super Computing</a:t>
            </a:r>
          </a:p>
        </p:txBody>
      </p:sp>
      <p:sp>
        <p:nvSpPr>
          <p:cNvPr id="33" name="Oval 32">
            <a:extLst>
              <a:ext uri="{FF2B5EF4-FFF2-40B4-BE49-F238E27FC236}">
                <a16:creationId xmlns:a16="http://schemas.microsoft.com/office/drawing/2014/main" id="{AD46CD1C-EDE3-44AD-B2D4-27781F550203}"/>
              </a:ext>
            </a:extLst>
          </p:cNvPr>
          <p:cNvSpPr/>
          <p:nvPr/>
        </p:nvSpPr>
        <p:spPr>
          <a:xfrm>
            <a:off x="1197039" y="2465866"/>
            <a:ext cx="188303" cy="156948"/>
          </a:xfrm>
          <a:prstGeom prst="ellipse">
            <a:avLst/>
          </a:prstGeom>
          <a:noFill/>
          <a:ln w="3175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4" name="Rectangle 33">
            <a:extLst>
              <a:ext uri="{FF2B5EF4-FFF2-40B4-BE49-F238E27FC236}">
                <a16:creationId xmlns:a16="http://schemas.microsoft.com/office/drawing/2014/main" id="{10358797-8D28-4A4B-B231-420C2221AA12}"/>
              </a:ext>
            </a:extLst>
          </p:cNvPr>
          <p:cNvSpPr/>
          <p:nvPr/>
        </p:nvSpPr>
        <p:spPr>
          <a:xfrm>
            <a:off x="1385342" y="2346434"/>
            <a:ext cx="2262158" cy="369332"/>
          </a:xfrm>
          <a:prstGeom prst="rect">
            <a:avLst/>
          </a:prstGeom>
        </p:spPr>
        <p:txBody>
          <a:bodyPr wrap="none">
            <a:spAutoFit/>
          </a:bodyPr>
          <a:lstStyle/>
          <a:p>
            <a:r>
              <a:rPr lang="en-US" dirty="0"/>
              <a:t>Introduction to Linux</a:t>
            </a:r>
          </a:p>
        </p:txBody>
      </p:sp>
      <p:sp>
        <p:nvSpPr>
          <p:cNvPr id="38" name="Oval 37">
            <a:extLst>
              <a:ext uri="{FF2B5EF4-FFF2-40B4-BE49-F238E27FC236}">
                <a16:creationId xmlns:a16="http://schemas.microsoft.com/office/drawing/2014/main" id="{88251DCB-9434-4A64-94D9-A39479FC91A7}"/>
              </a:ext>
            </a:extLst>
          </p:cNvPr>
          <p:cNvSpPr/>
          <p:nvPr/>
        </p:nvSpPr>
        <p:spPr>
          <a:xfrm>
            <a:off x="1210484" y="2825906"/>
            <a:ext cx="188303" cy="156948"/>
          </a:xfrm>
          <a:prstGeom prst="ellipse">
            <a:avLst/>
          </a:prstGeom>
          <a:noFill/>
          <a:ln w="3175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9" name="Rectangle 38">
            <a:extLst>
              <a:ext uri="{FF2B5EF4-FFF2-40B4-BE49-F238E27FC236}">
                <a16:creationId xmlns:a16="http://schemas.microsoft.com/office/drawing/2014/main" id="{D27B7490-E67F-480E-AE92-1A6CAD02A987}"/>
              </a:ext>
            </a:extLst>
          </p:cNvPr>
          <p:cNvSpPr/>
          <p:nvPr/>
        </p:nvSpPr>
        <p:spPr>
          <a:xfrm>
            <a:off x="1398787" y="2706474"/>
            <a:ext cx="2082621" cy="369332"/>
          </a:xfrm>
          <a:prstGeom prst="rect">
            <a:avLst/>
          </a:prstGeom>
        </p:spPr>
        <p:txBody>
          <a:bodyPr wrap="none">
            <a:spAutoFit/>
          </a:bodyPr>
          <a:lstStyle/>
          <a:p>
            <a:r>
              <a:rPr lang="en-US" dirty="0"/>
              <a:t>Intermediate Linux</a:t>
            </a:r>
          </a:p>
        </p:txBody>
      </p:sp>
      <p:sp>
        <p:nvSpPr>
          <p:cNvPr id="40" name="Oval 39">
            <a:extLst>
              <a:ext uri="{FF2B5EF4-FFF2-40B4-BE49-F238E27FC236}">
                <a16:creationId xmlns:a16="http://schemas.microsoft.com/office/drawing/2014/main" id="{2BF367E8-D6C7-43E8-935E-A5BA59D60D40}"/>
              </a:ext>
            </a:extLst>
          </p:cNvPr>
          <p:cNvSpPr/>
          <p:nvPr/>
        </p:nvSpPr>
        <p:spPr>
          <a:xfrm>
            <a:off x="1210484" y="3185946"/>
            <a:ext cx="188303" cy="156948"/>
          </a:xfrm>
          <a:prstGeom prst="ellipse">
            <a:avLst/>
          </a:prstGeom>
          <a:noFill/>
          <a:ln w="3175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1" name="Rectangle 40">
            <a:extLst>
              <a:ext uri="{FF2B5EF4-FFF2-40B4-BE49-F238E27FC236}">
                <a16:creationId xmlns:a16="http://schemas.microsoft.com/office/drawing/2014/main" id="{D36CFA7F-74C4-4904-BF42-5BE5A1B63D74}"/>
              </a:ext>
            </a:extLst>
          </p:cNvPr>
          <p:cNvSpPr/>
          <p:nvPr/>
        </p:nvSpPr>
        <p:spPr>
          <a:xfrm>
            <a:off x="1398787" y="3066514"/>
            <a:ext cx="2270814" cy="369332"/>
          </a:xfrm>
          <a:prstGeom prst="rect">
            <a:avLst/>
          </a:prstGeom>
        </p:spPr>
        <p:txBody>
          <a:bodyPr wrap="none">
            <a:spAutoFit/>
          </a:bodyPr>
          <a:lstStyle/>
          <a:p>
            <a:r>
              <a:rPr lang="en-US" dirty="0"/>
              <a:t>How to Write Scripts</a:t>
            </a:r>
          </a:p>
        </p:txBody>
      </p:sp>
      <p:sp>
        <p:nvSpPr>
          <p:cNvPr id="42" name="Oval 41">
            <a:extLst>
              <a:ext uri="{FF2B5EF4-FFF2-40B4-BE49-F238E27FC236}">
                <a16:creationId xmlns:a16="http://schemas.microsoft.com/office/drawing/2014/main" id="{B02E78C6-E7F6-461E-929C-A8CE6E05D1AE}"/>
              </a:ext>
            </a:extLst>
          </p:cNvPr>
          <p:cNvSpPr/>
          <p:nvPr/>
        </p:nvSpPr>
        <p:spPr>
          <a:xfrm>
            <a:off x="1210484" y="3545986"/>
            <a:ext cx="188303" cy="156948"/>
          </a:xfrm>
          <a:prstGeom prst="ellipse">
            <a:avLst/>
          </a:prstGeom>
          <a:noFill/>
          <a:ln w="3175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3" name="Rectangle 42">
            <a:extLst>
              <a:ext uri="{FF2B5EF4-FFF2-40B4-BE49-F238E27FC236}">
                <a16:creationId xmlns:a16="http://schemas.microsoft.com/office/drawing/2014/main" id="{BFA0B9C4-7CD5-4AF5-A8F0-4FA6D181A9E2}"/>
              </a:ext>
            </a:extLst>
          </p:cNvPr>
          <p:cNvSpPr/>
          <p:nvPr/>
        </p:nvSpPr>
        <p:spPr>
          <a:xfrm>
            <a:off x="1398787" y="3426554"/>
            <a:ext cx="2428870" cy="369332"/>
          </a:xfrm>
          <a:prstGeom prst="rect">
            <a:avLst/>
          </a:prstGeom>
        </p:spPr>
        <p:txBody>
          <a:bodyPr wrap="none">
            <a:spAutoFit/>
          </a:bodyPr>
          <a:lstStyle/>
          <a:p>
            <a:r>
              <a:rPr lang="en-US" dirty="0"/>
              <a:t>Introduction to Python</a:t>
            </a:r>
          </a:p>
        </p:txBody>
      </p:sp>
      <p:sp>
        <p:nvSpPr>
          <p:cNvPr id="44" name="Oval 43">
            <a:extLst>
              <a:ext uri="{FF2B5EF4-FFF2-40B4-BE49-F238E27FC236}">
                <a16:creationId xmlns:a16="http://schemas.microsoft.com/office/drawing/2014/main" id="{3BDF8B50-AFFA-4010-A1AE-DD941869B940}"/>
              </a:ext>
            </a:extLst>
          </p:cNvPr>
          <p:cNvSpPr/>
          <p:nvPr/>
        </p:nvSpPr>
        <p:spPr>
          <a:xfrm>
            <a:off x="644235" y="4430378"/>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5" name="Rectangle 44">
            <a:extLst>
              <a:ext uri="{FF2B5EF4-FFF2-40B4-BE49-F238E27FC236}">
                <a16:creationId xmlns:a16="http://schemas.microsoft.com/office/drawing/2014/main" id="{BE4419E4-C09B-430B-B0FA-9D5DDC18D6C2}"/>
              </a:ext>
            </a:extLst>
          </p:cNvPr>
          <p:cNvSpPr/>
          <p:nvPr/>
        </p:nvSpPr>
        <p:spPr>
          <a:xfrm>
            <a:off x="864749" y="4290650"/>
            <a:ext cx="1582484" cy="369332"/>
          </a:xfrm>
          <a:prstGeom prst="rect">
            <a:avLst/>
          </a:prstGeom>
        </p:spPr>
        <p:txBody>
          <a:bodyPr wrap="none">
            <a:spAutoFit/>
          </a:bodyPr>
          <a:lstStyle/>
          <a:p>
            <a:r>
              <a:rPr lang="en-US" dirty="0"/>
              <a:t>Online videos</a:t>
            </a:r>
          </a:p>
        </p:txBody>
      </p:sp>
      <p:sp>
        <p:nvSpPr>
          <p:cNvPr id="46" name="Oval 45">
            <a:extLst>
              <a:ext uri="{FF2B5EF4-FFF2-40B4-BE49-F238E27FC236}">
                <a16:creationId xmlns:a16="http://schemas.microsoft.com/office/drawing/2014/main" id="{F91C32ED-EB7E-4ED1-B443-6B0C0D53A1EB}"/>
              </a:ext>
            </a:extLst>
          </p:cNvPr>
          <p:cNvSpPr/>
          <p:nvPr/>
        </p:nvSpPr>
        <p:spPr>
          <a:xfrm>
            <a:off x="5832648" y="1774578"/>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7" name="Rectangle 46">
            <a:extLst>
              <a:ext uri="{FF2B5EF4-FFF2-40B4-BE49-F238E27FC236}">
                <a16:creationId xmlns:a16="http://schemas.microsoft.com/office/drawing/2014/main" id="{02A3629D-78A9-4886-A394-B7A5D6A2BE0A}"/>
              </a:ext>
            </a:extLst>
          </p:cNvPr>
          <p:cNvSpPr/>
          <p:nvPr/>
        </p:nvSpPr>
        <p:spPr>
          <a:xfrm>
            <a:off x="6053162" y="1634850"/>
            <a:ext cx="1774845" cy="369332"/>
          </a:xfrm>
          <a:prstGeom prst="rect">
            <a:avLst/>
          </a:prstGeom>
        </p:spPr>
        <p:txBody>
          <a:bodyPr wrap="none">
            <a:spAutoFit/>
          </a:bodyPr>
          <a:lstStyle/>
          <a:p>
            <a:r>
              <a:rPr lang="en-US" dirty="0"/>
              <a:t>Online Courses</a:t>
            </a:r>
          </a:p>
        </p:txBody>
      </p:sp>
      <p:sp>
        <p:nvSpPr>
          <p:cNvPr id="48" name="Oval 47">
            <a:extLst>
              <a:ext uri="{FF2B5EF4-FFF2-40B4-BE49-F238E27FC236}">
                <a16:creationId xmlns:a16="http://schemas.microsoft.com/office/drawing/2014/main" id="{AB4A5672-A7C5-4CAD-9FDC-E3A3CE600CEB}"/>
              </a:ext>
            </a:extLst>
          </p:cNvPr>
          <p:cNvSpPr/>
          <p:nvPr/>
        </p:nvSpPr>
        <p:spPr>
          <a:xfrm>
            <a:off x="5832648" y="224286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9" name="Rectangle 48">
            <a:extLst>
              <a:ext uri="{FF2B5EF4-FFF2-40B4-BE49-F238E27FC236}">
                <a16:creationId xmlns:a16="http://schemas.microsoft.com/office/drawing/2014/main" id="{D93DC3C8-CB18-4279-8BB9-1635EC3A9561}"/>
              </a:ext>
            </a:extLst>
          </p:cNvPr>
          <p:cNvSpPr/>
          <p:nvPr/>
        </p:nvSpPr>
        <p:spPr>
          <a:xfrm>
            <a:off x="6053162" y="2103134"/>
            <a:ext cx="2275046" cy="369332"/>
          </a:xfrm>
          <a:prstGeom prst="rect">
            <a:avLst/>
          </a:prstGeom>
        </p:spPr>
        <p:txBody>
          <a:bodyPr wrap="none">
            <a:spAutoFit/>
          </a:bodyPr>
          <a:lstStyle/>
          <a:p>
            <a:r>
              <a:rPr lang="en-US" dirty="0"/>
              <a:t>Onboarding Training</a:t>
            </a:r>
          </a:p>
        </p:txBody>
      </p:sp>
      <p:sp>
        <p:nvSpPr>
          <p:cNvPr id="52" name="Oval 51">
            <a:extLst>
              <a:ext uri="{FF2B5EF4-FFF2-40B4-BE49-F238E27FC236}">
                <a16:creationId xmlns:a16="http://schemas.microsoft.com/office/drawing/2014/main" id="{6DF4C631-5EC1-45FC-8927-F402B870EC79}"/>
              </a:ext>
            </a:extLst>
          </p:cNvPr>
          <p:cNvSpPr/>
          <p:nvPr/>
        </p:nvSpPr>
        <p:spPr>
          <a:xfrm>
            <a:off x="5832648" y="2774493"/>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3" name="Rectangle 52">
            <a:extLst>
              <a:ext uri="{FF2B5EF4-FFF2-40B4-BE49-F238E27FC236}">
                <a16:creationId xmlns:a16="http://schemas.microsoft.com/office/drawing/2014/main" id="{864FCB5A-2B43-4CF1-BBFF-0240B0383BA8}"/>
              </a:ext>
            </a:extLst>
          </p:cNvPr>
          <p:cNvSpPr/>
          <p:nvPr/>
        </p:nvSpPr>
        <p:spPr>
          <a:xfrm>
            <a:off x="6053162" y="2643758"/>
            <a:ext cx="2287806" cy="369332"/>
          </a:xfrm>
          <a:prstGeom prst="rect">
            <a:avLst/>
          </a:prstGeom>
        </p:spPr>
        <p:txBody>
          <a:bodyPr wrap="none">
            <a:spAutoFit/>
          </a:bodyPr>
          <a:lstStyle/>
          <a:p>
            <a:r>
              <a:rPr lang="en-US" dirty="0"/>
              <a:t>Customized Classes</a:t>
            </a:r>
          </a:p>
        </p:txBody>
      </p:sp>
      <p:sp>
        <p:nvSpPr>
          <p:cNvPr id="54" name="Oval 53">
            <a:extLst>
              <a:ext uri="{FF2B5EF4-FFF2-40B4-BE49-F238E27FC236}">
                <a16:creationId xmlns:a16="http://schemas.microsoft.com/office/drawing/2014/main" id="{D700471D-B9F3-4CD5-9A84-BAC6306C1A6C}"/>
              </a:ext>
            </a:extLst>
          </p:cNvPr>
          <p:cNvSpPr/>
          <p:nvPr/>
        </p:nvSpPr>
        <p:spPr>
          <a:xfrm>
            <a:off x="6195486" y="3119971"/>
            <a:ext cx="188303" cy="156948"/>
          </a:xfrm>
          <a:prstGeom prst="ellipse">
            <a:avLst/>
          </a:prstGeom>
          <a:noFill/>
          <a:ln w="3175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9" name="Rectangle 8">
            <a:extLst>
              <a:ext uri="{FF2B5EF4-FFF2-40B4-BE49-F238E27FC236}">
                <a16:creationId xmlns:a16="http://schemas.microsoft.com/office/drawing/2014/main" id="{615F61D4-54A4-4E82-9021-779BA48A42FD}"/>
              </a:ext>
            </a:extLst>
          </p:cNvPr>
          <p:cNvSpPr/>
          <p:nvPr/>
        </p:nvSpPr>
        <p:spPr>
          <a:xfrm>
            <a:off x="6383788" y="3013090"/>
            <a:ext cx="3300779" cy="369332"/>
          </a:xfrm>
          <a:prstGeom prst="rect">
            <a:avLst/>
          </a:prstGeom>
        </p:spPr>
        <p:txBody>
          <a:bodyPr wrap="square">
            <a:spAutoFit/>
          </a:bodyPr>
          <a:lstStyle/>
          <a:p>
            <a:pPr marL="0" lvl="1"/>
            <a:r>
              <a:rPr lang="en-US" dirty="0"/>
              <a:t>Parallel Programming </a:t>
            </a:r>
          </a:p>
        </p:txBody>
      </p:sp>
      <p:sp>
        <p:nvSpPr>
          <p:cNvPr id="55" name="Oval 54">
            <a:extLst>
              <a:ext uri="{FF2B5EF4-FFF2-40B4-BE49-F238E27FC236}">
                <a16:creationId xmlns:a16="http://schemas.microsoft.com/office/drawing/2014/main" id="{95EBC76D-A280-4E1A-9404-B7D2D4920DE6}"/>
              </a:ext>
            </a:extLst>
          </p:cNvPr>
          <p:cNvSpPr/>
          <p:nvPr/>
        </p:nvSpPr>
        <p:spPr>
          <a:xfrm>
            <a:off x="6195487" y="3470719"/>
            <a:ext cx="188303" cy="156948"/>
          </a:xfrm>
          <a:prstGeom prst="ellipse">
            <a:avLst/>
          </a:prstGeom>
          <a:noFill/>
          <a:ln w="3175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6" name="Rectangle 55">
            <a:extLst>
              <a:ext uri="{FF2B5EF4-FFF2-40B4-BE49-F238E27FC236}">
                <a16:creationId xmlns:a16="http://schemas.microsoft.com/office/drawing/2014/main" id="{2FF1A98F-530B-4629-8405-7C62616830BA}"/>
              </a:ext>
            </a:extLst>
          </p:cNvPr>
          <p:cNvSpPr/>
          <p:nvPr/>
        </p:nvSpPr>
        <p:spPr>
          <a:xfrm>
            <a:off x="6383789" y="3363838"/>
            <a:ext cx="3300779" cy="369332"/>
          </a:xfrm>
          <a:prstGeom prst="rect">
            <a:avLst/>
          </a:prstGeom>
        </p:spPr>
        <p:txBody>
          <a:bodyPr wrap="square">
            <a:spAutoFit/>
          </a:bodyPr>
          <a:lstStyle/>
          <a:p>
            <a:pPr marL="0" lvl="1"/>
            <a:r>
              <a:rPr lang="en-US" dirty="0"/>
              <a:t>System architecture </a:t>
            </a:r>
          </a:p>
        </p:txBody>
      </p:sp>
      <p:cxnSp>
        <p:nvCxnSpPr>
          <p:cNvPr id="4" name="Straight Connector 3">
            <a:extLst>
              <a:ext uri="{FF2B5EF4-FFF2-40B4-BE49-F238E27FC236}">
                <a16:creationId xmlns:a16="http://schemas.microsoft.com/office/drawing/2014/main" id="{A0F1FC27-5D13-454C-B7D1-F7DF3FF94FA8}"/>
              </a:ext>
            </a:extLst>
          </p:cNvPr>
          <p:cNvCxnSpPr/>
          <p:nvPr/>
        </p:nvCxnSpPr>
        <p:spPr>
          <a:xfrm>
            <a:off x="5220072" y="1365565"/>
            <a:ext cx="0" cy="3155000"/>
          </a:xfrm>
          <a:prstGeom prst="line">
            <a:avLst/>
          </a:prstGeom>
          <a:ln>
            <a:solidFill>
              <a:srgbClr val="7030A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98225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altLang="ko-KR" sz="3200" dirty="0">
                <a:solidFill>
                  <a:srgbClr val="7030A0"/>
                </a:solidFill>
              </a:rPr>
              <a:t>Deal With Users Issues</a:t>
            </a:r>
            <a:endParaRPr lang="ko-KR" altLang="en-US" sz="3200" dirty="0">
              <a:solidFill>
                <a:schemeClr val="tx1"/>
              </a:solidFill>
            </a:endParaRPr>
          </a:p>
        </p:txBody>
      </p:sp>
      <p:sp>
        <p:nvSpPr>
          <p:cNvPr id="21" name="Oval 20">
            <a:extLst>
              <a:ext uri="{FF2B5EF4-FFF2-40B4-BE49-F238E27FC236}">
                <a16:creationId xmlns:a16="http://schemas.microsoft.com/office/drawing/2014/main" id="{DDD1BA12-0AA2-47D7-9A0D-18BA9C5C7605}"/>
              </a:ext>
            </a:extLst>
          </p:cNvPr>
          <p:cNvSpPr/>
          <p:nvPr/>
        </p:nvSpPr>
        <p:spPr>
          <a:xfrm>
            <a:off x="323528" y="1326383"/>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0" y="1235638"/>
            <a:ext cx="989964"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Emails</a:t>
            </a:r>
          </a:p>
        </p:txBody>
      </p:sp>
      <p:sp>
        <p:nvSpPr>
          <p:cNvPr id="62" name="Oval 61">
            <a:extLst>
              <a:ext uri="{FF2B5EF4-FFF2-40B4-BE49-F238E27FC236}">
                <a16:creationId xmlns:a16="http://schemas.microsoft.com/office/drawing/2014/main" id="{86F7DF70-1B30-4F38-80FC-972D317CCDFD}"/>
              </a:ext>
            </a:extLst>
          </p:cNvPr>
          <p:cNvSpPr/>
          <p:nvPr/>
        </p:nvSpPr>
        <p:spPr>
          <a:xfrm>
            <a:off x="323528" y="183043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3" name="Oval 21">
            <a:extLst>
              <a:ext uri="{FF2B5EF4-FFF2-40B4-BE49-F238E27FC236}">
                <a16:creationId xmlns:a16="http://schemas.microsoft.com/office/drawing/2014/main" id="{82FA5EFB-8B07-4E2C-BEAC-50B15C9B4BCA}"/>
              </a:ext>
            </a:extLst>
          </p:cNvPr>
          <p:cNvSpPr>
            <a:spLocks noChangeAspect="1"/>
          </p:cNvSpPr>
          <p:nvPr/>
        </p:nvSpPr>
        <p:spPr>
          <a:xfrm>
            <a:off x="557700" y="1739694"/>
            <a:ext cx="228610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Ticket systems</a:t>
            </a:r>
          </a:p>
        </p:txBody>
      </p:sp>
      <p:sp>
        <p:nvSpPr>
          <p:cNvPr id="64" name="Oval 63">
            <a:extLst>
              <a:ext uri="{FF2B5EF4-FFF2-40B4-BE49-F238E27FC236}">
                <a16:creationId xmlns:a16="http://schemas.microsoft.com/office/drawing/2014/main" id="{01D9D846-C8ED-471F-BE2B-542630E7E3DB}"/>
              </a:ext>
            </a:extLst>
          </p:cNvPr>
          <p:cNvSpPr/>
          <p:nvPr/>
        </p:nvSpPr>
        <p:spPr>
          <a:xfrm>
            <a:off x="323528" y="2334495"/>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5" name="Oval 21">
            <a:extLst>
              <a:ext uri="{FF2B5EF4-FFF2-40B4-BE49-F238E27FC236}">
                <a16:creationId xmlns:a16="http://schemas.microsoft.com/office/drawing/2014/main" id="{27E7E073-F454-4790-A4FC-C4903B3AD391}"/>
              </a:ext>
            </a:extLst>
          </p:cNvPr>
          <p:cNvSpPr>
            <a:spLocks noChangeAspect="1"/>
          </p:cNvSpPr>
          <p:nvPr/>
        </p:nvSpPr>
        <p:spPr>
          <a:xfrm>
            <a:off x="557700" y="2243750"/>
            <a:ext cx="228610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Office hours</a:t>
            </a:r>
          </a:p>
        </p:txBody>
      </p:sp>
      <p:sp>
        <p:nvSpPr>
          <p:cNvPr id="66" name="Oval 65">
            <a:extLst>
              <a:ext uri="{FF2B5EF4-FFF2-40B4-BE49-F238E27FC236}">
                <a16:creationId xmlns:a16="http://schemas.microsoft.com/office/drawing/2014/main" id="{C40D246F-5EF5-479B-B751-7256836907CE}"/>
              </a:ext>
            </a:extLst>
          </p:cNvPr>
          <p:cNvSpPr/>
          <p:nvPr/>
        </p:nvSpPr>
        <p:spPr>
          <a:xfrm>
            <a:off x="323528" y="291055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7" name="Oval 21">
            <a:extLst>
              <a:ext uri="{FF2B5EF4-FFF2-40B4-BE49-F238E27FC236}">
                <a16:creationId xmlns:a16="http://schemas.microsoft.com/office/drawing/2014/main" id="{1213C478-CE60-4558-9442-3923B2CEC2A3}"/>
              </a:ext>
            </a:extLst>
          </p:cNvPr>
          <p:cNvSpPr>
            <a:spLocks noChangeAspect="1"/>
          </p:cNvSpPr>
          <p:nvPr/>
        </p:nvSpPr>
        <p:spPr>
          <a:xfrm>
            <a:off x="557700" y="2836483"/>
            <a:ext cx="2286108"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Onsite visit</a:t>
            </a:r>
          </a:p>
        </p:txBody>
      </p:sp>
      <p:sp>
        <p:nvSpPr>
          <p:cNvPr id="68" name="Oval 67">
            <a:extLst>
              <a:ext uri="{FF2B5EF4-FFF2-40B4-BE49-F238E27FC236}">
                <a16:creationId xmlns:a16="http://schemas.microsoft.com/office/drawing/2014/main" id="{611A810E-6872-4451-8B15-063A05A669FA}"/>
              </a:ext>
            </a:extLst>
          </p:cNvPr>
          <p:cNvSpPr/>
          <p:nvPr/>
        </p:nvSpPr>
        <p:spPr>
          <a:xfrm>
            <a:off x="288033" y="3452838"/>
            <a:ext cx="188303" cy="156948"/>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9" name="Rectangle 68">
            <a:extLst>
              <a:ext uri="{FF2B5EF4-FFF2-40B4-BE49-F238E27FC236}">
                <a16:creationId xmlns:a16="http://schemas.microsoft.com/office/drawing/2014/main" id="{68C6C5FD-97D7-4EFF-B6F0-1F0C0D4518BF}"/>
              </a:ext>
            </a:extLst>
          </p:cNvPr>
          <p:cNvSpPr/>
          <p:nvPr/>
        </p:nvSpPr>
        <p:spPr>
          <a:xfrm>
            <a:off x="508547" y="3322103"/>
            <a:ext cx="2403222" cy="369332"/>
          </a:xfrm>
          <a:prstGeom prst="rect">
            <a:avLst/>
          </a:prstGeom>
        </p:spPr>
        <p:txBody>
          <a:bodyPr wrap="none">
            <a:spAutoFit/>
          </a:bodyPr>
          <a:lstStyle/>
          <a:p>
            <a:r>
              <a:rPr lang="en-US" dirty="0"/>
              <a:t>Personalized Meeting</a:t>
            </a:r>
          </a:p>
        </p:txBody>
      </p:sp>
      <p:sp>
        <p:nvSpPr>
          <p:cNvPr id="70" name="Oval 69">
            <a:extLst>
              <a:ext uri="{FF2B5EF4-FFF2-40B4-BE49-F238E27FC236}">
                <a16:creationId xmlns:a16="http://schemas.microsoft.com/office/drawing/2014/main" id="{55A15999-2BC5-49F3-A380-FB63BE390E44}"/>
              </a:ext>
            </a:extLst>
          </p:cNvPr>
          <p:cNvSpPr/>
          <p:nvPr/>
        </p:nvSpPr>
        <p:spPr>
          <a:xfrm>
            <a:off x="650870" y="3830759"/>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71" name="Rectangle 70">
            <a:extLst>
              <a:ext uri="{FF2B5EF4-FFF2-40B4-BE49-F238E27FC236}">
                <a16:creationId xmlns:a16="http://schemas.microsoft.com/office/drawing/2014/main" id="{348A2C3E-B279-4DC1-8BBD-AF1016236358}"/>
              </a:ext>
            </a:extLst>
          </p:cNvPr>
          <p:cNvSpPr/>
          <p:nvPr/>
        </p:nvSpPr>
        <p:spPr>
          <a:xfrm>
            <a:off x="839172" y="3723878"/>
            <a:ext cx="3300779" cy="369332"/>
          </a:xfrm>
          <a:prstGeom prst="rect">
            <a:avLst/>
          </a:prstGeom>
        </p:spPr>
        <p:txBody>
          <a:bodyPr wrap="square">
            <a:spAutoFit/>
          </a:bodyPr>
          <a:lstStyle/>
          <a:p>
            <a:pPr marL="0" lvl="1"/>
            <a:r>
              <a:rPr lang="en-US" dirty="0"/>
              <a:t>One-to-one Meetings</a:t>
            </a:r>
          </a:p>
        </p:txBody>
      </p:sp>
      <p:sp>
        <p:nvSpPr>
          <p:cNvPr id="72" name="Oval 71">
            <a:extLst>
              <a:ext uri="{FF2B5EF4-FFF2-40B4-BE49-F238E27FC236}">
                <a16:creationId xmlns:a16="http://schemas.microsoft.com/office/drawing/2014/main" id="{6AD36FF2-7668-4EF4-B7AB-1F480FFC91E3}"/>
              </a:ext>
            </a:extLst>
          </p:cNvPr>
          <p:cNvSpPr/>
          <p:nvPr/>
        </p:nvSpPr>
        <p:spPr>
          <a:xfrm>
            <a:off x="650871" y="4181507"/>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73" name="Rectangle 72">
            <a:extLst>
              <a:ext uri="{FF2B5EF4-FFF2-40B4-BE49-F238E27FC236}">
                <a16:creationId xmlns:a16="http://schemas.microsoft.com/office/drawing/2014/main" id="{4D1623A6-93D1-43CE-B77C-A4E02D0E55FC}"/>
              </a:ext>
            </a:extLst>
          </p:cNvPr>
          <p:cNvSpPr/>
          <p:nvPr/>
        </p:nvSpPr>
        <p:spPr>
          <a:xfrm>
            <a:off x="839173" y="4074626"/>
            <a:ext cx="3300779" cy="369332"/>
          </a:xfrm>
          <a:prstGeom prst="rect">
            <a:avLst/>
          </a:prstGeom>
        </p:spPr>
        <p:txBody>
          <a:bodyPr wrap="square">
            <a:spAutoFit/>
          </a:bodyPr>
          <a:lstStyle/>
          <a:p>
            <a:pPr marL="0" lvl="1"/>
            <a:r>
              <a:rPr lang="en-US" dirty="0"/>
              <a:t>Group meetings </a:t>
            </a:r>
          </a:p>
        </p:txBody>
      </p:sp>
    </p:spTree>
    <p:extLst>
      <p:ext uri="{BB962C8B-B14F-4D97-AF65-F5344CB8AC3E}">
        <p14:creationId xmlns:p14="http://schemas.microsoft.com/office/powerpoint/2010/main" val="1095616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7030A0"/>
                </a:solidFill>
              </a:rPr>
              <a:t>Skills </a:t>
            </a:r>
            <a:r>
              <a:rPr lang="en-US" sz="3200" dirty="0">
                <a:solidFill>
                  <a:schemeClr val="tx1"/>
                </a:solidFill>
              </a:rPr>
              <a:t>Needed</a:t>
            </a:r>
            <a:endParaRPr lang="ko-KR" altLang="en-US" sz="3200" dirty="0">
              <a:solidFill>
                <a:schemeClr val="tx1"/>
              </a:solidFill>
            </a:endParaRPr>
          </a:p>
        </p:txBody>
      </p:sp>
      <p:sp>
        <p:nvSpPr>
          <p:cNvPr id="21" name="Oval 20">
            <a:extLst>
              <a:ext uri="{FF2B5EF4-FFF2-40B4-BE49-F238E27FC236}">
                <a16:creationId xmlns:a16="http://schemas.microsoft.com/office/drawing/2014/main" id="{DDD1BA12-0AA2-47D7-9A0D-18BA9C5C7605}"/>
              </a:ext>
            </a:extLst>
          </p:cNvPr>
          <p:cNvSpPr/>
          <p:nvPr/>
        </p:nvSpPr>
        <p:spPr>
          <a:xfrm>
            <a:off x="323528" y="1267727"/>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5" name="Oval 21">
            <a:extLst>
              <a:ext uri="{FF2B5EF4-FFF2-40B4-BE49-F238E27FC236}">
                <a16:creationId xmlns:a16="http://schemas.microsoft.com/office/drawing/2014/main" id="{7D5153CE-B3B0-476A-86A8-E2DCFE252617}"/>
              </a:ext>
            </a:extLst>
          </p:cNvPr>
          <p:cNvSpPr>
            <a:spLocks noChangeAspect="1"/>
          </p:cNvSpPr>
          <p:nvPr/>
        </p:nvSpPr>
        <p:spPr>
          <a:xfrm>
            <a:off x="557700" y="1176982"/>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Technical Skills</a:t>
            </a:r>
          </a:p>
        </p:txBody>
      </p:sp>
      <p:sp>
        <p:nvSpPr>
          <p:cNvPr id="24" name="Oval 23">
            <a:extLst>
              <a:ext uri="{FF2B5EF4-FFF2-40B4-BE49-F238E27FC236}">
                <a16:creationId xmlns:a16="http://schemas.microsoft.com/office/drawing/2014/main" id="{BFE88C49-AD2D-464F-A9A6-59C903313A24}"/>
              </a:ext>
            </a:extLst>
          </p:cNvPr>
          <p:cNvSpPr/>
          <p:nvPr/>
        </p:nvSpPr>
        <p:spPr>
          <a:xfrm>
            <a:off x="832539" y="1624158"/>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7" name="Oval 26">
            <a:extLst>
              <a:ext uri="{FF2B5EF4-FFF2-40B4-BE49-F238E27FC236}">
                <a16:creationId xmlns:a16="http://schemas.microsoft.com/office/drawing/2014/main" id="{06102A90-E316-4076-AC9C-322A16F98C64}"/>
              </a:ext>
            </a:extLst>
          </p:cNvPr>
          <p:cNvSpPr/>
          <p:nvPr/>
        </p:nvSpPr>
        <p:spPr>
          <a:xfrm>
            <a:off x="832539" y="194962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9" name="Rectangle 28">
            <a:extLst>
              <a:ext uri="{FF2B5EF4-FFF2-40B4-BE49-F238E27FC236}">
                <a16:creationId xmlns:a16="http://schemas.microsoft.com/office/drawing/2014/main" id="{E3AADA3D-8CE9-4F35-AC7D-8CC4BB1C8437}"/>
              </a:ext>
            </a:extLst>
          </p:cNvPr>
          <p:cNvSpPr/>
          <p:nvPr/>
        </p:nvSpPr>
        <p:spPr>
          <a:xfrm>
            <a:off x="557700" y="1491630"/>
            <a:ext cx="8667350" cy="369332"/>
          </a:xfrm>
          <a:prstGeom prst="rect">
            <a:avLst/>
          </a:prstGeom>
        </p:spPr>
        <p:txBody>
          <a:bodyPr wrap="square">
            <a:spAutoFit/>
          </a:bodyPr>
          <a:lstStyle/>
          <a:p>
            <a:pPr lvl="1"/>
            <a:r>
              <a:rPr lang="en-US" dirty="0"/>
              <a:t>Advanced Linux</a:t>
            </a:r>
          </a:p>
        </p:txBody>
      </p:sp>
      <p:sp>
        <p:nvSpPr>
          <p:cNvPr id="30" name="Rectangle 29">
            <a:extLst>
              <a:ext uri="{FF2B5EF4-FFF2-40B4-BE49-F238E27FC236}">
                <a16:creationId xmlns:a16="http://schemas.microsoft.com/office/drawing/2014/main" id="{BDB9DF44-5BE9-46D9-97CA-F6DDF19227CA}"/>
              </a:ext>
            </a:extLst>
          </p:cNvPr>
          <p:cNvSpPr/>
          <p:nvPr/>
        </p:nvSpPr>
        <p:spPr>
          <a:xfrm>
            <a:off x="543582" y="1857029"/>
            <a:ext cx="8667350" cy="369332"/>
          </a:xfrm>
          <a:prstGeom prst="rect">
            <a:avLst/>
          </a:prstGeom>
        </p:spPr>
        <p:txBody>
          <a:bodyPr wrap="square">
            <a:spAutoFit/>
          </a:bodyPr>
          <a:lstStyle/>
          <a:p>
            <a:pPr lvl="1"/>
            <a:r>
              <a:rPr lang="en-US" dirty="0"/>
              <a:t>Advance HPC knowledge</a:t>
            </a:r>
          </a:p>
        </p:txBody>
      </p:sp>
      <p:sp>
        <p:nvSpPr>
          <p:cNvPr id="28" name="Oval 27">
            <a:extLst>
              <a:ext uri="{FF2B5EF4-FFF2-40B4-BE49-F238E27FC236}">
                <a16:creationId xmlns:a16="http://schemas.microsoft.com/office/drawing/2014/main" id="{B7F65D88-8B2C-4961-973A-725ABD69C0C0}"/>
              </a:ext>
            </a:extLst>
          </p:cNvPr>
          <p:cNvSpPr/>
          <p:nvPr/>
        </p:nvSpPr>
        <p:spPr>
          <a:xfrm>
            <a:off x="828367" y="2329587"/>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3" name="Oval 32">
            <a:extLst>
              <a:ext uri="{FF2B5EF4-FFF2-40B4-BE49-F238E27FC236}">
                <a16:creationId xmlns:a16="http://schemas.microsoft.com/office/drawing/2014/main" id="{25DC072F-B76E-488B-BE38-0C8E7D415D67}"/>
              </a:ext>
            </a:extLst>
          </p:cNvPr>
          <p:cNvSpPr/>
          <p:nvPr/>
        </p:nvSpPr>
        <p:spPr>
          <a:xfrm>
            <a:off x="828367" y="2655050"/>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34" name="Rectangle 33">
            <a:extLst>
              <a:ext uri="{FF2B5EF4-FFF2-40B4-BE49-F238E27FC236}">
                <a16:creationId xmlns:a16="http://schemas.microsoft.com/office/drawing/2014/main" id="{A2D71AC4-5393-4A4D-AAC7-0D9C9950FB16}"/>
              </a:ext>
            </a:extLst>
          </p:cNvPr>
          <p:cNvSpPr/>
          <p:nvPr/>
        </p:nvSpPr>
        <p:spPr>
          <a:xfrm>
            <a:off x="553528" y="2197059"/>
            <a:ext cx="8667350" cy="369332"/>
          </a:xfrm>
          <a:prstGeom prst="rect">
            <a:avLst/>
          </a:prstGeom>
        </p:spPr>
        <p:txBody>
          <a:bodyPr wrap="square">
            <a:spAutoFit/>
          </a:bodyPr>
          <a:lstStyle/>
          <a:p>
            <a:pPr lvl="1"/>
            <a:r>
              <a:rPr lang="en-US" dirty="0"/>
              <a:t>Parallel programming </a:t>
            </a:r>
          </a:p>
        </p:txBody>
      </p:sp>
      <p:sp>
        <p:nvSpPr>
          <p:cNvPr id="38" name="Rectangle 37">
            <a:extLst>
              <a:ext uri="{FF2B5EF4-FFF2-40B4-BE49-F238E27FC236}">
                <a16:creationId xmlns:a16="http://schemas.microsoft.com/office/drawing/2014/main" id="{BF6FF159-BDDA-47CB-907A-52B70362033E}"/>
              </a:ext>
            </a:extLst>
          </p:cNvPr>
          <p:cNvSpPr/>
          <p:nvPr/>
        </p:nvSpPr>
        <p:spPr>
          <a:xfrm>
            <a:off x="539410" y="2562458"/>
            <a:ext cx="8667350" cy="369332"/>
          </a:xfrm>
          <a:prstGeom prst="rect">
            <a:avLst/>
          </a:prstGeom>
        </p:spPr>
        <p:txBody>
          <a:bodyPr wrap="square">
            <a:spAutoFit/>
          </a:bodyPr>
          <a:lstStyle/>
          <a:p>
            <a:pPr lvl="1"/>
            <a:r>
              <a:rPr lang="en-US" dirty="0"/>
              <a:t>Script programming</a:t>
            </a:r>
          </a:p>
        </p:txBody>
      </p:sp>
      <p:sp>
        <p:nvSpPr>
          <p:cNvPr id="39" name="Oval 38">
            <a:extLst>
              <a:ext uri="{FF2B5EF4-FFF2-40B4-BE49-F238E27FC236}">
                <a16:creationId xmlns:a16="http://schemas.microsoft.com/office/drawing/2014/main" id="{FBD1E02D-3F10-4B99-BC1F-8FD14BC83A33}"/>
              </a:ext>
            </a:extLst>
          </p:cNvPr>
          <p:cNvSpPr/>
          <p:nvPr/>
        </p:nvSpPr>
        <p:spPr>
          <a:xfrm>
            <a:off x="819293" y="294308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0" name="Rectangle 39">
            <a:extLst>
              <a:ext uri="{FF2B5EF4-FFF2-40B4-BE49-F238E27FC236}">
                <a16:creationId xmlns:a16="http://schemas.microsoft.com/office/drawing/2014/main" id="{01853943-FAC1-4ABF-BECB-604CB4193E3E}"/>
              </a:ext>
            </a:extLst>
          </p:cNvPr>
          <p:cNvSpPr/>
          <p:nvPr/>
        </p:nvSpPr>
        <p:spPr>
          <a:xfrm>
            <a:off x="530336" y="2850490"/>
            <a:ext cx="8667350" cy="369332"/>
          </a:xfrm>
          <a:prstGeom prst="rect">
            <a:avLst/>
          </a:prstGeom>
        </p:spPr>
        <p:txBody>
          <a:bodyPr wrap="square">
            <a:spAutoFit/>
          </a:bodyPr>
          <a:lstStyle/>
          <a:p>
            <a:pPr lvl="1"/>
            <a:r>
              <a:rPr lang="en-US" dirty="0"/>
              <a:t>Interested in new technologies (FPGA, GPUs, etc.) </a:t>
            </a:r>
          </a:p>
        </p:txBody>
      </p:sp>
      <p:sp>
        <p:nvSpPr>
          <p:cNvPr id="41" name="Oval 40">
            <a:extLst>
              <a:ext uri="{FF2B5EF4-FFF2-40B4-BE49-F238E27FC236}">
                <a16:creationId xmlns:a16="http://schemas.microsoft.com/office/drawing/2014/main" id="{104F9381-B7CE-4EDB-BDBA-55EE01BE419A}"/>
              </a:ext>
            </a:extLst>
          </p:cNvPr>
          <p:cNvSpPr/>
          <p:nvPr/>
        </p:nvSpPr>
        <p:spPr>
          <a:xfrm>
            <a:off x="323528" y="3547759"/>
            <a:ext cx="186222" cy="179849"/>
          </a:xfrm>
          <a:prstGeom prst="ellipse">
            <a:avLst/>
          </a:prstGeom>
          <a:gradFill flip="none" rotWithShape="1">
            <a:gsLst>
              <a:gs pos="0">
                <a:schemeClr val="bg1">
                  <a:lumMod val="87000"/>
                </a:schemeClr>
              </a:gs>
              <a:gs pos="100000">
                <a:schemeClr val="bg1"/>
              </a:gs>
            </a:gsLst>
            <a:lin ang="0" scaled="1"/>
            <a:tileRect/>
          </a:gra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2" name="Oval 21">
            <a:extLst>
              <a:ext uri="{FF2B5EF4-FFF2-40B4-BE49-F238E27FC236}">
                <a16:creationId xmlns:a16="http://schemas.microsoft.com/office/drawing/2014/main" id="{0FE00D1F-A08E-410C-AB85-B1AD2FE2E3A8}"/>
              </a:ext>
            </a:extLst>
          </p:cNvPr>
          <p:cNvSpPr>
            <a:spLocks noChangeAspect="1"/>
          </p:cNvSpPr>
          <p:nvPr/>
        </p:nvSpPr>
        <p:spPr>
          <a:xfrm>
            <a:off x="557700" y="3467886"/>
            <a:ext cx="7860802"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tx1"/>
                </a:solidFill>
              </a:rPr>
              <a:t>Personal Skills</a:t>
            </a:r>
          </a:p>
        </p:txBody>
      </p:sp>
      <p:sp>
        <p:nvSpPr>
          <p:cNvPr id="43" name="Oval 42">
            <a:extLst>
              <a:ext uri="{FF2B5EF4-FFF2-40B4-BE49-F238E27FC236}">
                <a16:creationId xmlns:a16="http://schemas.microsoft.com/office/drawing/2014/main" id="{381C29C5-F2BC-481E-828D-3F0C5FA2D5E4}"/>
              </a:ext>
            </a:extLst>
          </p:cNvPr>
          <p:cNvSpPr/>
          <p:nvPr/>
        </p:nvSpPr>
        <p:spPr>
          <a:xfrm>
            <a:off x="832539" y="3904190"/>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4" name="Oval 43">
            <a:extLst>
              <a:ext uri="{FF2B5EF4-FFF2-40B4-BE49-F238E27FC236}">
                <a16:creationId xmlns:a16="http://schemas.microsoft.com/office/drawing/2014/main" id="{249BA827-8B5E-4C03-8118-F836503F4119}"/>
              </a:ext>
            </a:extLst>
          </p:cNvPr>
          <p:cNvSpPr/>
          <p:nvPr/>
        </p:nvSpPr>
        <p:spPr>
          <a:xfrm>
            <a:off x="832539" y="4229653"/>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5" name="Rectangle 44">
            <a:extLst>
              <a:ext uri="{FF2B5EF4-FFF2-40B4-BE49-F238E27FC236}">
                <a16:creationId xmlns:a16="http://schemas.microsoft.com/office/drawing/2014/main" id="{1CC1F8F7-0837-441C-8DC9-381B900DF9FF}"/>
              </a:ext>
            </a:extLst>
          </p:cNvPr>
          <p:cNvSpPr/>
          <p:nvPr/>
        </p:nvSpPr>
        <p:spPr>
          <a:xfrm>
            <a:off x="557700" y="3771662"/>
            <a:ext cx="8667350" cy="369332"/>
          </a:xfrm>
          <a:prstGeom prst="rect">
            <a:avLst/>
          </a:prstGeom>
        </p:spPr>
        <p:txBody>
          <a:bodyPr wrap="square">
            <a:spAutoFit/>
          </a:bodyPr>
          <a:lstStyle/>
          <a:p>
            <a:pPr lvl="1"/>
            <a:r>
              <a:rPr lang="en-US" dirty="0"/>
              <a:t>Responsible</a:t>
            </a:r>
          </a:p>
        </p:txBody>
      </p:sp>
      <p:sp>
        <p:nvSpPr>
          <p:cNvPr id="46" name="Rectangle 45">
            <a:extLst>
              <a:ext uri="{FF2B5EF4-FFF2-40B4-BE49-F238E27FC236}">
                <a16:creationId xmlns:a16="http://schemas.microsoft.com/office/drawing/2014/main" id="{7C86C389-D7B9-4A34-9544-C545E2B820C4}"/>
              </a:ext>
            </a:extLst>
          </p:cNvPr>
          <p:cNvSpPr/>
          <p:nvPr/>
        </p:nvSpPr>
        <p:spPr>
          <a:xfrm>
            <a:off x="543582" y="4137061"/>
            <a:ext cx="8667350" cy="369332"/>
          </a:xfrm>
          <a:prstGeom prst="rect">
            <a:avLst/>
          </a:prstGeom>
        </p:spPr>
        <p:txBody>
          <a:bodyPr wrap="square">
            <a:spAutoFit/>
          </a:bodyPr>
          <a:lstStyle/>
          <a:p>
            <a:pPr lvl="1"/>
            <a:r>
              <a:rPr lang="en-US" dirty="0"/>
              <a:t>Communication skills</a:t>
            </a:r>
          </a:p>
        </p:txBody>
      </p:sp>
      <p:sp>
        <p:nvSpPr>
          <p:cNvPr id="47" name="Oval 46">
            <a:extLst>
              <a:ext uri="{FF2B5EF4-FFF2-40B4-BE49-F238E27FC236}">
                <a16:creationId xmlns:a16="http://schemas.microsoft.com/office/drawing/2014/main" id="{12845644-DB36-406D-9E7C-6642CC86137D}"/>
              </a:ext>
            </a:extLst>
          </p:cNvPr>
          <p:cNvSpPr/>
          <p:nvPr/>
        </p:nvSpPr>
        <p:spPr>
          <a:xfrm>
            <a:off x="828367" y="4609619"/>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8" name="Oval 47">
            <a:extLst>
              <a:ext uri="{FF2B5EF4-FFF2-40B4-BE49-F238E27FC236}">
                <a16:creationId xmlns:a16="http://schemas.microsoft.com/office/drawing/2014/main" id="{0AB98478-316E-41CF-BDF8-866E06DC8BE3}"/>
              </a:ext>
            </a:extLst>
          </p:cNvPr>
          <p:cNvSpPr/>
          <p:nvPr/>
        </p:nvSpPr>
        <p:spPr>
          <a:xfrm>
            <a:off x="828367" y="4935082"/>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49" name="Rectangle 48">
            <a:extLst>
              <a:ext uri="{FF2B5EF4-FFF2-40B4-BE49-F238E27FC236}">
                <a16:creationId xmlns:a16="http://schemas.microsoft.com/office/drawing/2014/main" id="{D53E6C46-9D0F-4C8E-8A50-CE77EBACDF9B}"/>
              </a:ext>
            </a:extLst>
          </p:cNvPr>
          <p:cNvSpPr/>
          <p:nvPr/>
        </p:nvSpPr>
        <p:spPr>
          <a:xfrm>
            <a:off x="553528" y="4477091"/>
            <a:ext cx="8667350" cy="369332"/>
          </a:xfrm>
          <a:prstGeom prst="rect">
            <a:avLst/>
          </a:prstGeom>
        </p:spPr>
        <p:txBody>
          <a:bodyPr wrap="square">
            <a:spAutoFit/>
          </a:bodyPr>
          <a:lstStyle/>
          <a:p>
            <a:pPr lvl="1"/>
            <a:r>
              <a:rPr lang="en-US" dirty="0"/>
              <a:t>Sense of humor</a:t>
            </a:r>
          </a:p>
        </p:txBody>
      </p:sp>
      <p:sp>
        <p:nvSpPr>
          <p:cNvPr id="59" name="Rectangle 58">
            <a:extLst>
              <a:ext uri="{FF2B5EF4-FFF2-40B4-BE49-F238E27FC236}">
                <a16:creationId xmlns:a16="http://schemas.microsoft.com/office/drawing/2014/main" id="{142F241D-9EB0-47F6-BBCC-821AB33BF7C4}"/>
              </a:ext>
            </a:extLst>
          </p:cNvPr>
          <p:cNvSpPr/>
          <p:nvPr/>
        </p:nvSpPr>
        <p:spPr>
          <a:xfrm>
            <a:off x="553528" y="4826064"/>
            <a:ext cx="8797390" cy="369332"/>
          </a:xfrm>
          <a:prstGeom prst="rect">
            <a:avLst/>
          </a:prstGeom>
        </p:spPr>
        <p:txBody>
          <a:bodyPr wrap="square">
            <a:spAutoFit/>
          </a:bodyPr>
          <a:lstStyle/>
          <a:p>
            <a:pPr lvl="1"/>
            <a:r>
              <a:rPr lang="en-US" dirty="0"/>
              <a:t>??</a:t>
            </a:r>
          </a:p>
        </p:txBody>
      </p:sp>
      <p:sp>
        <p:nvSpPr>
          <p:cNvPr id="60" name="Oval 59">
            <a:extLst>
              <a:ext uri="{FF2B5EF4-FFF2-40B4-BE49-F238E27FC236}">
                <a16:creationId xmlns:a16="http://schemas.microsoft.com/office/drawing/2014/main" id="{C5ED9109-BFA0-4B43-8FEB-D4F7E465A630}"/>
              </a:ext>
            </a:extLst>
          </p:cNvPr>
          <p:cNvSpPr/>
          <p:nvPr/>
        </p:nvSpPr>
        <p:spPr>
          <a:xfrm>
            <a:off x="819293" y="3243661"/>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62" name="Rectangle 61">
            <a:extLst>
              <a:ext uri="{FF2B5EF4-FFF2-40B4-BE49-F238E27FC236}">
                <a16:creationId xmlns:a16="http://schemas.microsoft.com/office/drawing/2014/main" id="{A94D185C-E19B-456E-8B26-6C4D5F41D1EF}"/>
              </a:ext>
            </a:extLst>
          </p:cNvPr>
          <p:cNvSpPr/>
          <p:nvPr/>
        </p:nvSpPr>
        <p:spPr>
          <a:xfrm>
            <a:off x="530336" y="3122476"/>
            <a:ext cx="8797390" cy="369332"/>
          </a:xfrm>
          <a:prstGeom prst="rect">
            <a:avLst/>
          </a:prstGeom>
        </p:spPr>
        <p:txBody>
          <a:bodyPr wrap="square">
            <a:spAutoFit/>
          </a:bodyPr>
          <a:lstStyle/>
          <a:p>
            <a:pPr lvl="1"/>
            <a:r>
              <a:rPr lang="en-US" dirty="0"/>
              <a:t>??</a:t>
            </a:r>
          </a:p>
        </p:txBody>
      </p:sp>
    </p:spTree>
    <p:extLst>
      <p:ext uri="{BB962C8B-B14F-4D97-AF65-F5344CB8AC3E}">
        <p14:creationId xmlns:p14="http://schemas.microsoft.com/office/powerpoint/2010/main" val="3875038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FF40FF"/>
                </a:solidFill>
              </a:rPr>
              <a:t>CI User Support </a:t>
            </a:r>
            <a:r>
              <a:rPr lang="en-US" sz="3200" dirty="0">
                <a:solidFill>
                  <a:schemeClr val="tx1"/>
                </a:solidFill>
              </a:rPr>
              <a:t>Process</a:t>
            </a:r>
            <a:endParaRPr lang="ko-KR" altLang="en-US" sz="3200" dirty="0">
              <a:solidFill>
                <a:schemeClr val="tx1"/>
              </a:solidFill>
            </a:endParaRPr>
          </a:p>
        </p:txBody>
      </p:sp>
      <p:grpSp>
        <p:nvGrpSpPr>
          <p:cNvPr id="86" name="Group 85">
            <a:extLst>
              <a:ext uri="{FF2B5EF4-FFF2-40B4-BE49-F238E27FC236}">
                <a16:creationId xmlns:a16="http://schemas.microsoft.com/office/drawing/2014/main" id="{93DFDF40-51ED-4159-A098-D82550038EB9}"/>
              </a:ext>
            </a:extLst>
          </p:cNvPr>
          <p:cNvGrpSpPr/>
          <p:nvPr/>
        </p:nvGrpSpPr>
        <p:grpSpPr>
          <a:xfrm>
            <a:off x="140203" y="929985"/>
            <a:ext cx="8896293" cy="4213515"/>
            <a:chOff x="75384" y="1320362"/>
            <a:chExt cx="8970637" cy="5537638"/>
          </a:xfrm>
        </p:grpSpPr>
        <p:graphicFrame>
          <p:nvGraphicFramePr>
            <p:cNvPr id="87" name="Diagram 86">
              <a:extLst>
                <a:ext uri="{FF2B5EF4-FFF2-40B4-BE49-F238E27FC236}">
                  <a16:creationId xmlns:a16="http://schemas.microsoft.com/office/drawing/2014/main" id="{3E1F055C-F076-4BC7-B600-F1362733674F}"/>
                </a:ext>
              </a:extLst>
            </p:cNvPr>
            <p:cNvGraphicFramePr/>
            <p:nvPr>
              <p:extLst>
                <p:ext uri="{D42A27DB-BD31-4B8C-83A1-F6EECF244321}">
                  <p14:modId xmlns:p14="http://schemas.microsoft.com/office/powerpoint/2010/main" val="3385742323"/>
                </p:ext>
              </p:extLst>
            </p:nvPr>
          </p:nvGraphicFramePr>
          <p:xfrm>
            <a:off x="75384" y="3953194"/>
            <a:ext cx="2466925" cy="1633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8" name="Picture 3" descr="C:\Program Files (x86)\Microsoft Office\MEDIA\CAGCAT10\j0195384.wmf">
              <a:extLst>
                <a:ext uri="{FF2B5EF4-FFF2-40B4-BE49-F238E27FC236}">
                  <a16:creationId xmlns:a16="http://schemas.microsoft.com/office/drawing/2014/main" id="{874B1785-B3F2-42DC-A598-C7121B328C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139" y="2481992"/>
              <a:ext cx="1012535" cy="74957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C:\Program Files (x86)\Microsoft Office\MEDIA\CAGCAT10\j0292020.wmf">
              <a:extLst>
                <a:ext uri="{FF2B5EF4-FFF2-40B4-BE49-F238E27FC236}">
                  <a16:creationId xmlns:a16="http://schemas.microsoft.com/office/drawing/2014/main" id="{A1F46BD4-ED99-4EC7-9F0D-BF658AB7C4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7415" y="2597311"/>
              <a:ext cx="1012535" cy="74957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Image result for mad researcher">
              <a:extLst>
                <a:ext uri="{FF2B5EF4-FFF2-40B4-BE49-F238E27FC236}">
                  <a16:creationId xmlns:a16="http://schemas.microsoft.com/office/drawing/2014/main" id="{4C394660-B0E1-4041-A38F-B1C85A5EB8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7586" y="2469416"/>
              <a:ext cx="1478435" cy="982198"/>
            </a:xfrm>
            <a:prstGeom prst="rect">
              <a:avLst/>
            </a:prstGeom>
            <a:noFill/>
            <a:extLst>
              <a:ext uri="{909E8E84-426E-40DD-AFC4-6F175D3DCCD1}">
                <a14:hiddenFill xmlns:a14="http://schemas.microsoft.com/office/drawing/2010/main">
                  <a:solidFill>
                    <a:srgbClr val="FFFFFF"/>
                  </a:solidFill>
                </a14:hiddenFill>
              </a:ext>
            </a:extLst>
          </p:spPr>
        </p:pic>
        <p:sp>
          <p:nvSpPr>
            <p:cNvPr id="91" name="Cloud Callout 125">
              <a:extLst>
                <a:ext uri="{FF2B5EF4-FFF2-40B4-BE49-F238E27FC236}">
                  <a16:creationId xmlns:a16="http://schemas.microsoft.com/office/drawing/2014/main" id="{E99F2E1E-D0B1-4C1A-86AB-D587B0DEA87B}"/>
                </a:ext>
              </a:extLst>
            </p:cNvPr>
            <p:cNvSpPr/>
            <p:nvPr/>
          </p:nvSpPr>
          <p:spPr>
            <a:xfrm>
              <a:off x="1121958" y="1320362"/>
              <a:ext cx="2221560" cy="1383019"/>
            </a:xfrm>
            <a:prstGeom prst="cloudCallout">
              <a:avLst>
                <a:gd name="adj1" fmla="val -48069"/>
                <a:gd name="adj2" fmla="val 625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n>
                    <a:solidFill>
                      <a:srgbClr val="8C0B42"/>
                    </a:solidFill>
                  </a:ln>
                  <a:solidFill>
                    <a:srgbClr val="8C0B42"/>
                  </a:solidFill>
                </a:rPr>
                <a:t>Oh God, I have a    deadline soon and my experiments      need  long time to  get done!</a:t>
              </a:r>
            </a:p>
          </p:txBody>
        </p:sp>
        <p:sp>
          <p:nvSpPr>
            <p:cNvPr id="92" name="Cloud Callout 126">
              <a:extLst>
                <a:ext uri="{FF2B5EF4-FFF2-40B4-BE49-F238E27FC236}">
                  <a16:creationId xmlns:a16="http://schemas.microsoft.com/office/drawing/2014/main" id="{7C960A30-605F-4B9D-BE09-56F66CF5F584}"/>
                </a:ext>
              </a:extLst>
            </p:cNvPr>
            <p:cNvSpPr/>
            <p:nvPr/>
          </p:nvSpPr>
          <p:spPr>
            <a:xfrm>
              <a:off x="3977003" y="1320362"/>
              <a:ext cx="2248344" cy="1248546"/>
            </a:xfrm>
            <a:prstGeom prst="cloudCallout">
              <a:avLst>
                <a:gd name="adj1" fmla="val -23040"/>
                <a:gd name="adj2" fmla="val 7020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n>
                    <a:solidFill>
                      <a:srgbClr val="8C0B42"/>
                    </a:solidFill>
                  </a:ln>
                  <a:solidFill>
                    <a:srgbClr val="8C0B42"/>
                  </a:solidFill>
                </a:rPr>
                <a:t>I would like to learn how to use HPC!</a:t>
              </a:r>
            </a:p>
          </p:txBody>
        </p:sp>
        <p:sp>
          <p:nvSpPr>
            <p:cNvPr id="93" name="Cloud Callout 127">
              <a:extLst>
                <a:ext uri="{FF2B5EF4-FFF2-40B4-BE49-F238E27FC236}">
                  <a16:creationId xmlns:a16="http://schemas.microsoft.com/office/drawing/2014/main" id="{F8D52FEC-A76B-46E8-8848-4C65EE92A712}"/>
                </a:ext>
              </a:extLst>
            </p:cNvPr>
            <p:cNvSpPr/>
            <p:nvPr/>
          </p:nvSpPr>
          <p:spPr>
            <a:xfrm>
              <a:off x="6618941" y="1362038"/>
              <a:ext cx="2319354" cy="1208858"/>
            </a:xfrm>
            <a:prstGeom prst="cloudCallout">
              <a:avLst>
                <a:gd name="adj1" fmla="val 7936"/>
                <a:gd name="adj2" fmla="val 7670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n>
                    <a:solidFill>
                      <a:srgbClr val="8C0B42"/>
                    </a:solidFill>
                  </a:ln>
                  <a:solidFill>
                    <a:srgbClr val="8C0B42"/>
                  </a:solidFill>
                </a:rPr>
                <a:t>I have problems  with my parallel code and scripts!</a:t>
              </a:r>
            </a:p>
          </p:txBody>
        </p:sp>
        <p:grpSp>
          <p:nvGrpSpPr>
            <p:cNvPr id="94" name="Group 93">
              <a:extLst>
                <a:ext uri="{FF2B5EF4-FFF2-40B4-BE49-F238E27FC236}">
                  <a16:creationId xmlns:a16="http://schemas.microsoft.com/office/drawing/2014/main" id="{B9656C8A-33F2-4087-B3EC-1972A00CA1FB}"/>
                </a:ext>
              </a:extLst>
            </p:cNvPr>
            <p:cNvGrpSpPr/>
            <p:nvPr/>
          </p:nvGrpSpPr>
          <p:grpSpPr>
            <a:xfrm>
              <a:off x="2651078" y="4708480"/>
              <a:ext cx="3780991" cy="1661244"/>
              <a:chOff x="4146445" y="4191000"/>
              <a:chExt cx="4602573" cy="1691809"/>
            </a:xfrm>
          </p:grpSpPr>
          <p:sp>
            <p:nvSpPr>
              <p:cNvPr id="102" name="Arrow: Right 3">
                <a:extLst>
                  <a:ext uri="{FF2B5EF4-FFF2-40B4-BE49-F238E27FC236}">
                    <a16:creationId xmlns:a16="http://schemas.microsoft.com/office/drawing/2014/main" id="{8102CCD4-CEA2-4EDE-A03C-9AEADAEC2953}"/>
                  </a:ext>
                </a:extLst>
              </p:cNvPr>
              <p:cNvSpPr/>
              <p:nvPr/>
            </p:nvSpPr>
            <p:spPr>
              <a:xfrm>
                <a:off x="4150546" y="4191000"/>
                <a:ext cx="4598472" cy="1691809"/>
              </a:xfrm>
              <a:prstGeom prst="rightArrow">
                <a:avLst/>
              </a:prstGeom>
              <a:solidFill>
                <a:srgbClr val="014386"/>
              </a:solidFill>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accent1">
                  <a:hueOff val="0"/>
                  <a:satOff val="0"/>
                  <a:lumOff val="0"/>
                  <a:alphaOff val="0"/>
                </a:schemeClr>
              </a:lnRef>
              <a:fillRef idx="3">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grpSp>
            <p:nvGrpSpPr>
              <p:cNvPr id="103" name="Group 102">
                <a:extLst>
                  <a:ext uri="{FF2B5EF4-FFF2-40B4-BE49-F238E27FC236}">
                    <a16:creationId xmlns:a16="http://schemas.microsoft.com/office/drawing/2014/main" id="{0101516B-9768-4DEF-A8C8-CA44A52FCEFF}"/>
                  </a:ext>
                </a:extLst>
              </p:cNvPr>
              <p:cNvGrpSpPr/>
              <p:nvPr/>
            </p:nvGrpSpPr>
            <p:grpSpPr>
              <a:xfrm>
                <a:off x="4146445" y="4698542"/>
                <a:ext cx="1495849" cy="676723"/>
                <a:chOff x="148621" y="507542"/>
                <a:chExt cx="1495849" cy="676723"/>
              </a:xfrm>
              <a:scene3d>
                <a:camera prst="orthographicFront"/>
                <a:lightRig rig="threePt" dir="t">
                  <a:rot lat="0" lon="0" rev="7500000"/>
                </a:lightRig>
              </a:scene3d>
            </p:grpSpPr>
            <p:sp>
              <p:nvSpPr>
                <p:cNvPr id="110" name="Rectangle: Rounded Corners 4">
                  <a:extLst>
                    <a:ext uri="{FF2B5EF4-FFF2-40B4-BE49-F238E27FC236}">
                      <a16:creationId xmlns:a16="http://schemas.microsoft.com/office/drawing/2014/main" id="{E408AC79-669D-4DDE-9A04-8C0BAF1D1EF3}"/>
                    </a:ext>
                  </a:extLst>
                </p:cNvPr>
                <p:cNvSpPr/>
                <p:nvPr/>
              </p:nvSpPr>
              <p:spPr>
                <a:xfrm>
                  <a:off x="148621" y="507542"/>
                  <a:ext cx="1359839" cy="676723"/>
                </a:xfrm>
                <a:prstGeom prst="roundRect">
                  <a:avLst/>
                </a:prstGeom>
                <a:solidFill>
                  <a:srgbClr val="8C0B42"/>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1" name="Rectangle: Rounded Corners 5">
                  <a:extLst>
                    <a:ext uri="{FF2B5EF4-FFF2-40B4-BE49-F238E27FC236}">
                      <a16:creationId xmlns:a16="http://schemas.microsoft.com/office/drawing/2014/main" id="{1B750012-6935-4C5B-BA23-9059C76F4119}"/>
                    </a:ext>
                  </a:extLst>
                </p:cNvPr>
                <p:cNvSpPr txBox="1"/>
                <p:nvPr/>
              </p:nvSpPr>
              <p:spPr>
                <a:xfrm>
                  <a:off x="181498" y="540577"/>
                  <a:ext cx="1462972" cy="6106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1" dirty="0"/>
                    <a:t>W</a:t>
                  </a:r>
                  <a:r>
                    <a:rPr lang="en-US" sz="1400" b="1" kern="1200" dirty="0"/>
                    <a:t>orkshops</a:t>
                  </a:r>
                </a:p>
              </p:txBody>
            </p:sp>
          </p:grpSp>
          <p:grpSp>
            <p:nvGrpSpPr>
              <p:cNvPr id="104" name="Group 103">
                <a:extLst>
                  <a:ext uri="{FF2B5EF4-FFF2-40B4-BE49-F238E27FC236}">
                    <a16:creationId xmlns:a16="http://schemas.microsoft.com/office/drawing/2014/main" id="{27C81208-9399-4309-B2DE-2ACD3C48BB14}"/>
                  </a:ext>
                </a:extLst>
              </p:cNvPr>
              <p:cNvGrpSpPr/>
              <p:nvPr/>
            </p:nvGrpSpPr>
            <p:grpSpPr>
              <a:xfrm>
                <a:off x="5584303" y="4698542"/>
                <a:ext cx="1495850" cy="676723"/>
                <a:chOff x="1586479" y="507542"/>
                <a:chExt cx="1495850" cy="676723"/>
              </a:xfrm>
              <a:scene3d>
                <a:camera prst="orthographicFront"/>
                <a:lightRig rig="threePt" dir="t">
                  <a:rot lat="0" lon="0" rev="7500000"/>
                </a:lightRig>
              </a:scene3d>
            </p:grpSpPr>
            <p:sp>
              <p:nvSpPr>
                <p:cNvPr id="108" name="Rectangle: Rounded Corners 6">
                  <a:extLst>
                    <a:ext uri="{FF2B5EF4-FFF2-40B4-BE49-F238E27FC236}">
                      <a16:creationId xmlns:a16="http://schemas.microsoft.com/office/drawing/2014/main" id="{D7407E31-C103-49D8-860D-CE3910BEF718}"/>
                    </a:ext>
                  </a:extLst>
                </p:cNvPr>
                <p:cNvSpPr/>
                <p:nvPr/>
              </p:nvSpPr>
              <p:spPr>
                <a:xfrm>
                  <a:off x="1586479" y="507542"/>
                  <a:ext cx="1359839" cy="676723"/>
                </a:xfrm>
                <a:prstGeom prst="roundRect">
                  <a:avLst/>
                </a:prstGeom>
                <a:solidFill>
                  <a:srgbClr val="8C0B42"/>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9" name="Rectangle: Rounded Corners 7">
                  <a:extLst>
                    <a:ext uri="{FF2B5EF4-FFF2-40B4-BE49-F238E27FC236}">
                      <a16:creationId xmlns:a16="http://schemas.microsoft.com/office/drawing/2014/main" id="{1530BBE9-F4A9-4721-BA82-21BC44F07A9B}"/>
                    </a:ext>
                  </a:extLst>
                </p:cNvPr>
                <p:cNvSpPr txBox="1"/>
                <p:nvPr/>
              </p:nvSpPr>
              <p:spPr>
                <a:xfrm>
                  <a:off x="1619357" y="540577"/>
                  <a:ext cx="1462972" cy="61065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400" b="1" kern="1200" dirty="0"/>
                    <a:t>Onboarding-training</a:t>
                  </a:r>
                </a:p>
              </p:txBody>
            </p:sp>
          </p:grpSp>
          <p:grpSp>
            <p:nvGrpSpPr>
              <p:cNvPr id="105" name="Group 104">
                <a:extLst>
                  <a:ext uri="{FF2B5EF4-FFF2-40B4-BE49-F238E27FC236}">
                    <a16:creationId xmlns:a16="http://schemas.microsoft.com/office/drawing/2014/main" id="{B8D19150-B1D1-40ED-9EE7-FFC449B428D4}"/>
                  </a:ext>
                </a:extLst>
              </p:cNvPr>
              <p:cNvGrpSpPr/>
              <p:nvPr/>
            </p:nvGrpSpPr>
            <p:grpSpPr>
              <a:xfrm>
                <a:off x="7022161" y="4698542"/>
                <a:ext cx="1590352" cy="676723"/>
                <a:chOff x="3024337" y="507542"/>
                <a:chExt cx="1590352" cy="676723"/>
              </a:xfrm>
              <a:scene3d>
                <a:camera prst="orthographicFront"/>
                <a:lightRig rig="threePt" dir="t">
                  <a:rot lat="0" lon="0" rev="7500000"/>
                </a:lightRig>
              </a:scene3d>
            </p:grpSpPr>
            <p:sp>
              <p:nvSpPr>
                <p:cNvPr id="106" name="Rectangle: Rounded Corners 8">
                  <a:extLst>
                    <a:ext uri="{FF2B5EF4-FFF2-40B4-BE49-F238E27FC236}">
                      <a16:creationId xmlns:a16="http://schemas.microsoft.com/office/drawing/2014/main" id="{5449B56A-A770-4DF6-B62C-5F40A7BC1B9D}"/>
                    </a:ext>
                  </a:extLst>
                </p:cNvPr>
                <p:cNvSpPr/>
                <p:nvPr/>
              </p:nvSpPr>
              <p:spPr>
                <a:xfrm>
                  <a:off x="3024337" y="507542"/>
                  <a:ext cx="1475216" cy="676723"/>
                </a:xfrm>
                <a:prstGeom prst="roundRect">
                  <a:avLst/>
                </a:prstGeom>
                <a:solidFill>
                  <a:srgbClr val="8C0B42"/>
                </a:solidFill>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7" name="Rectangle: Rounded Corners 9">
                  <a:extLst>
                    <a:ext uri="{FF2B5EF4-FFF2-40B4-BE49-F238E27FC236}">
                      <a16:creationId xmlns:a16="http://schemas.microsoft.com/office/drawing/2014/main" id="{9E29819D-169D-4F6E-8FE5-5B714EC7E881}"/>
                    </a:ext>
                  </a:extLst>
                </p:cNvPr>
                <p:cNvSpPr txBox="1"/>
                <p:nvPr/>
              </p:nvSpPr>
              <p:spPr>
                <a:xfrm>
                  <a:off x="3057213" y="540577"/>
                  <a:ext cx="1557476" cy="61065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en-US" sz="1400" b="1" kern="1200" dirty="0"/>
                    <a:t>Personalized meetings</a:t>
                  </a:r>
                  <a:endParaRPr lang="en-US" sz="1400" b="1" kern="1200" dirty="0"/>
                </a:p>
              </p:txBody>
            </p:sp>
          </p:grpSp>
        </p:grpSp>
        <p:pic>
          <p:nvPicPr>
            <p:cNvPr id="95" name="Graphic 12" descr="Handshake">
              <a:extLst>
                <a:ext uri="{FF2B5EF4-FFF2-40B4-BE49-F238E27FC236}">
                  <a16:creationId xmlns:a16="http://schemas.microsoft.com/office/drawing/2014/main" id="{AEAA173D-30D9-4D0C-BB26-6AD13D54137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32713" y="3923201"/>
              <a:ext cx="1027989" cy="800409"/>
            </a:xfrm>
            <a:prstGeom prst="rect">
              <a:avLst/>
            </a:prstGeom>
          </p:spPr>
        </p:pic>
        <p:sp>
          <p:nvSpPr>
            <p:cNvPr id="96" name="Right Brace 95">
              <a:extLst>
                <a:ext uri="{FF2B5EF4-FFF2-40B4-BE49-F238E27FC236}">
                  <a16:creationId xmlns:a16="http://schemas.microsoft.com/office/drawing/2014/main" id="{EF02AB2B-45AE-442F-8A17-682534895895}"/>
                </a:ext>
              </a:extLst>
            </p:cNvPr>
            <p:cNvSpPr/>
            <p:nvPr/>
          </p:nvSpPr>
          <p:spPr>
            <a:xfrm>
              <a:off x="2435595" y="3897974"/>
              <a:ext cx="256224" cy="1656774"/>
            </a:xfrm>
            <a:prstGeom prst="rightBrace">
              <a:avLst/>
            </a:prstGeom>
            <a:ln w="19050">
              <a:solidFill>
                <a:srgbClr val="8C0B4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7" name="Freeform 93">
              <a:extLst>
                <a:ext uri="{FF2B5EF4-FFF2-40B4-BE49-F238E27FC236}">
                  <a16:creationId xmlns:a16="http://schemas.microsoft.com/office/drawing/2014/main" id="{9883105A-7466-4D9E-A4FC-E1632355BCB5}"/>
                </a:ext>
              </a:extLst>
            </p:cNvPr>
            <p:cNvSpPr/>
            <p:nvPr/>
          </p:nvSpPr>
          <p:spPr>
            <a:xfrm>
              <a:off x="4385347" y="3657600"/>
              <a:ext cx="643853" cy="542248"/>
            </a:xfrm>
            <a:custGeom>
              <a:avLst/>
              <a:gdLst>
                <a:gd name="connsiteX0" fmla="*/ 41973 w 457775"/>
                <a:gd name="connsiteY0" fmla="*/ 0 h 471055"/>
                <a:gd name="connsiteX1" fmla="*/ 457610 w 457775"/>
                <a:gd name="connsiteY1" fmla="*/ 193964 h 471055"/>
                <a:gd name="connsiteX2" fmla="*/ 410 w 457775"/>
                <a:gd name="connsiteY2" fmla="*/ 471055 h 471055"/>
              </a:gdLst>
              <a:ahLst/>
              <a:cxnLst>
                <a:cxn ang="0">
                  <a:pos x="connsiteX0" y="connsiteY0"/>
                </a:cxn>
                <a:cxn ang="0">
                  <a:pos x="connsiteX1" y="connsiteY1"/>
                </a:cxn>
                <a:cxn ang="0">
                  <a:pos x="connsiteX2" y="connsiteY2"/>
                </a:cxn>
              </a:cxnLst>
              <a:rect l="l" t="t" r="r" b="b"/>
              <a:pathLst>
                <a:path w="457775" h="471055">
                  <a:moveTo>
                    <a:pt x="41973" y="0"/>
                  </a:moveTo>
                  <a:cubicBezTo>
                    <a:pt x="253255" y="57727"/>
                    <a:pt x="464537" y="115455"/>
                    <a:pt x="457610" y="193964"/>
                  </a:cubicBezTo>
                  <a:cubicBezTo>
                    <a:pt x="450683" y="272473"/>
                    <a:pt x="-15753" y="415637"/>
                    <a:pt x="410" y="471055"/>
                  </a:cubicBezTo>
                </a:path>
              </a:pathLst>
            </a:custGeom>
            <a:ln w="19050">
              <a:solidFill>
                <a:srgbClr val="01438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Freeform 97">
              <a:extLst>
                <a:ext uri="{FF2B5EF4-FFF2-40B4-BE49-F238E27FC236}">
                  <a16:creationId xmlns:a16="http://schemas.microsoft.com/office/drawing/2014/main" id="{D6640ED7-2769-4945-BE84-172E2759E66D}"/>
                </a:ext>
              </a:extLst>
            </p:cNvPr>
            <p:cNvSpPr/>
            <p:nvPr/>
          </p:nvSpPr>
          <p:spPr>
            <a:xfrm>
              <a:off x="2651077" y="4038600"/>
              <a:ext cx="1000501" cy="689184"/>
            </a:xfrm>
            <a:custGeom>
              <a:avLst/>
              <a:gdLst>
                <a:gd name="connsiteX0" fmla="*/ 51526 w 1007490"/>
                <a:gd name="connsiteY0" fmla="*/ 605191 h 605191"/>
                <a:gd name="connsiteX1" fmla="*/ 106945 w 1007490"/>
                <a:gd name="connsiteY1" fmla="*/ 51009 h 605191"/>
                <a:gd name="connsiteX2" fmla="*/ 1007490 w 1007490"/>
                <a:gd name="connsiteY2" fmla="*/ 106427 h 605191"/>
              </a:gdLst>
              <a:ahLst/>
              <a:cxnLst>
                <a:cxn ang="0">
                  <a:pos x="connsiteX0" y="connsiteY0"/>
                </a:cxn>
                <a:cxn ang="0">
                  <a:pos x="connsiteX1" y="connsiteY1"/>
                </a:cxn>
                <a:cxn ang="0">
                  <a:pos x="connsiteX2" y="connsiteY2"/>
                </a:cxn>
              </a:cxnLst>
              <a:rect l="l" t="t" r="r" b="b"/>
              <a:pathLst>
                <a:path w="1007490" h="605191">
                  <a:moveTo>
                    <a:pt x="51526" y="605191"/>
                  </a:moveTo>
                  <a:cubicBezTo>
                    <a:pt x="-428" y="369663"/>
                    <a:pt x="-52382" y="134136"/>
                    <a:pt x="106945" y="51009"/>
                  </a:cubicBezTo>
                  <a:cubicBezTo>
                    <a:pt x="266272" y="-32118"/>
                    <a:pt x="868945" y="-13646"/>
                    <a:pt x="1007490" y="106427"/>
                  </a:cubicBezTo>
                </a:path>
              </a:pathLst>
            </a:custGeom>
            <a:ln w="19050">
              <a:solidFill>
                <a:srgbClr val="01438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9" name="Picture 12" descr="Related image">
              <a:extLst>
                <a:ext uri="{FF2B5EF4-FFF2-40B4-BE49-F238E27FC236}">
                  <a16:creationId xmlns:a16="http://schemas.microsoft.com/office/drawing/2014/main" id="{6B871FE2-3864-489B-977A-7D88DB5085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55708" y="4274671"/>
              <a:ext cx="2492561" cy="1213518"/>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CC71EA36-50FE-42CA-B07C-B9082B7D62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2069" y="5539101"/>
              <a:ext cx="2578088" cy="1318899"/>
            </a:xfrm>
            <a:prstGeom prst="rect">
              <a:avLst/>
            </a:prstGeom>
          </p:spPr>
        </p:pic>
        <p:pic>
          <p:nvPicPr>
            <p:cNvPr id="101" name="Graphic 100" descr="Arrow: Straight">
              <a:extLst>
                <a:ext uri="{FF2B5EF4-FFF2-40B4-BE49-F238E27FC236}">
                  <a16:creationId xmlns:a16="http://schemas.microsoft.com/office/drawing/2014/main" id="{857497F7-4930-4962-B55D-1C6DF03E0D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3700416" y="4383369"/>
              <a:ext cx="673997" cy="874105"/>
            </a:xfrm>
            <a:prstGeom prst="rect">
              <a:avLst/>
            </a:prstGeom>
          </p:spPr>
        </p:pic>
      </p:grpSp>
    </p:spTree>
    <p:extLst>
      <p:ext uri="{BB962C8B-B14F-4D97-AF65-F5344CB8AC3E}">
        <p14:creationId xmlns:p14="http://schemas.microsoft.com/office/powerpoint/2010/main" val="2863695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ko-KR" dirty="0">
                <a:solidFill>
                  <a:srgbClr val="0DD2D9"/>
                </a:solidFill>
              </a:rPr>
              <a:t> </a:t>
            </a:r>
            <a:r>
              <a:rPr lang="en-US" altLang="ko-KR" dirty="0">
                <a:solidFill>
                  <a:schemeClr val="accent1"/>
                </a:solidFill>
              </a:rPr>
              <a:t> </a:t>
            </a:r>
            <a:r>
              <a:rPr lang="en-US" altLang="ko-KR" dirty="0">
                <a:solidFill>
                  <a:srgbClr val="7030A0"/>
                </a:solidFill>
              </a:rPr>
              <a:t>Agenda</a:t>
            </a:r>
            <a:r>
              <a:rPr lang="en-US" altLang="ko-KR" dirty="0">
                <a:solidFill>
                  <a:schemeClr val="accent1"/>
                </a:solidFill>
              </a:rPr>
              <a:t> </a:t>
            </a:r>
            <a:r>
              <a:rPr lang="en-US" altLang="ko-KR" dirty="0"/>
              <a:t>Layout</a:t>
            </a:r>
            <a:endParaRPr lang="ko-KR" altLang="en-US" dirty="0"/>
          </a:p>
        </p:txBody>
      </p:sp>
      <p:grpSp>
        <p:nvGrpSpPr>
          <p:cNvPr id="79" name="Group 78"/>
          <p:cNvGrpSpPr/>
          <p:nvPr/>
        </p:nvGrpSpPr>
        <p:grpSpPr>
          <a:xfrm>
            <a:off x="1282060" y="998607"/>
            <a:ext cx="266010" cy="277000"/>
            <a:chOff x="4298598" y="1406129"/>
            <a:chExt cx="538036" cy="538036"/>
          </a:xfrm>
        </p:grpSpPr>
        <p:sp>
          <p:nvSpPr>
            <p:cNvPr id="63" name="Oval 62"/>
            <p:cNvSpPr/>
            <p:nvPr/>
          </p:nvSpPr>
          <p:spPr>
            <a:xfrm>
              <a:off x="4298598" y="1406129"/>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4" name="TextBox 73"/>
            <p:cNvSpPr txBox="1"/>
            <p:nvPr/>
          </p:nvSpPr>
          <p:spPr>
            <a:xfrm>
              <a:off x="4387596" y="1411011"/>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81" name="Group 80"/>
          <p:cNvGrpSpPr/>
          <p:nvPr/>
        </p:nvGrpSpPr>
        <p:grpSpPr>
          <a:xfrm>
            <a:off x="1290121" y="1717796"/>
            <a:ext cx="266010" cy="277000"/>
            <a:chOff x="4298598" y="3049560"/>
            <a:chExt cx="538036" cy="538036"/>
          </a:xfrm>
        </p:grpSpPr>
        <p:sp>
          <p:nvSpPr>
            <p:cNvPr id="72" name="Oval 71"/>
            <p:cNvSpPr/>
            <p:nvPr/>
          </p:nvSpPr>
          <p:spPr>
            <a:xfrm>
              <a:off x="4298598" y="3049560"/>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6" name="TextBox 75"/>
            <p:cNvSpPr txBox="1"/>
            <p:nvPr/>
          </p:nvSpPr>
          <p:spPr>
            <a:xfrm>
              <a:off x="4387596" y="3054442"/>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21" name="Group 20">
            <a:extLst>
              <a:ext uri="{FF2B5EF4-FFF2-40B4-BE49-F238E27FC236}">
                <a16:creationId xmlns:a16="http://schemas.microsoft.com/office/drawing/2014/main" id="{79916FF7-DADD-0948-A0E5-7D5D8747C1B0}"/>
              </a:ext>
            </a:extLst>
          </p:cNvPr>
          <p:cNvGrpSpPr/>
          <p:nvPr/>
        </p:nvGrpSpPr>
        <p:grpSpPr>
          <a:xfrm>
            <a:off x="1282060" y="2355038"/>
            <a:ext cx="266010" cy="277000"/>
            <a:chOff x="4298598" y="3857396"/>
            <a:chExt cx="538036" cy="538036"/>
          </a:xfrm>
        </p:grpSpPr>
        <p:sp>
          <p:nvSpPr>
            <p:cNvPr id="22" name="Oval 21">
              <a:extLst>
                <a:ext uri="{FF2B5EF4-FFF2-40B4-BE49-F238E27FC236}">
                  <a16:creationId xmlns:a16="http://schemas.microsoft.com/office/drawing/2014/main" id="{1986456B-12BF-E641-8BF6-8FFAC20F760D}"/>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23" name="TextBox 22">
              <a:extLst>
                <a:ext uri="{FF2B5EF4-FFF2-40B4-BE49-F238E27FC236}">
                  <a16:creationId xmlns:a16="http://schemas.microsoft.com/office/drawing/2014/main" id="{3F22BAD6-1A98-E745-BD0A-F5F45B2D8FE6}"/>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sp>
        <p:nvSpPr>
          <p:cNvPr id="30" name="Oval 29">
            <a:extLst>
              <a:ext uri="{FF2B5EF4-FFF2-40B4-BE49-F238E27FC236}">
                <a16:creationId xmlns:a16="http://schemas.microsoft.com/office/drawing/2014/main" id="{CD287DD9-6DAC-454A-B3CC-6F29A2584B7B}"/>
              </a:ext>
            </a:extLst>
          </p:cNvPr>
          <p:cNvSpPr/>
          <p:nvPr/>
        </p:nvSpPr>
        <p:spPr>
          <a:xfrm>
            <a:off x="1284988" y="3071713"/>
            <a:ext cx="266010" cy="277000"/>
          </a:xfrm>
          <a:prstGeom prst="ellipse">
            <a:avLst/>
          </a:prstGeom>
          <a:solidFill>
            <a:srgbClr val="7030A0"/>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2" name="Oval 41">
            <a:extLst>
              <a:ext uri="{FF2B5EF4-FFF2-40B4-BE49-F238E27FC236}">
                <a16:creationId xmlns:a16="http://schemas.microsoft.com/office/drawing/2014/main" id="{4DFB1474-0BEC-084A-A21D-9F33A8ACC5D8}"/>
              </a:ext>
            </a:extLst>
          </p:cNvPr>
          <p:cNvSpPr/>
          <p:nvPr/>
        </p:nvSpPr>
        <p:spPr>
          <a:xfrm>
            <a:off x="1280512" y="3878926"/>
            <a:ext cx="266010" cy="27700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 name="Rectangle 3">
            <a:extLst>
              <a:ext uri="{FF2B5EF4-FFF2-40B4-BE49-F238E27FC236}">
                <a16:creationId xmlns:a16="http://schemas.microsoft.com/office/drawing/2014/main" id="{4FE7754D-53A7-4BC9-9EC1-46E1E318702E}"/>
              </a:ext>
            </a:extLst>
          </p:cNvPr>
          <p:cNvSpPr/>
          <p:nvPr/>
        </p:nvSpPr>
        <p:spPr>
          <a:xfrm>
            <a:off x="1619672" y="949927"/>
            <a:ext cx="5940328" cy="369332"/>
          </a:xfrm>
          <a:prstGeom prst="rect">
            <a:avLst/>
          </a:prstGeom>
        </p:spPr>
        <p:txBody>
          <a:bodyPr wrap="square">
            <a:spAutoFit/>
          </a:bodyPr>
          <a:lstStyle/>
          <a:p>
            <a:r>
              <a:rPr lang="en-US" dirty="0"/>
              <a:t>CI user expectations, Categorization and Commonalities</a:t>
            </a:r>
          </a:p>
        </p:txBody>
      </p:sp>
      <p:sp>
        <p:nvSpPr>
          <p:cNvPr id="5" name="Rectangle 4">
            <a:extLst>
              <a:ext uri="{FF2B5EF4-FFF2-40B4-BE49-F238E27FC236}">
                <a16:creationId xmlns:a16="http://schemas.microsoft.com/office/drawing/2014/main" id="{8DE032E7-0E3B-4C2C-BBC5-60B074C3ADFC}"/>
              </a:ext>
            </a:extLst>
          </p:cNvPr>
          <p:cNvSpPr/>
          <p:nvPr/>
        </p:nvSpPr>
        <p:spPr>
          <a:xfrm>
            <a:off x="1622376" y="1638488"/>
            <a:ext cx="7054080" cy="369332"/>
          </a:xfrm>
          <a:prstGeom prst="rect">
            <a:avLst/>
          </a:prstGeom>
        </p:spPr>
        <p:txBody>
          <a:bodyPr wrap="square">
            <a:spAutoFit/>
          </a:bodyPr>
          <a:lstStyle/>
          <a:p>
            <a:r>
              <a:rPr lang="en-US" dirty="0"/>
              <a:t>Policies, Scheduled Maintenance, and Personality Management</a:t>
            </a:r>
          </a:p>
        </p:txBody>
      </p:sp>
      <p:sp>
        <p:nvSpPr>
          <p:cNvPr id="6" name="Rectangle 5">
            <a:extLst>
              <a:ext uri="{FF2B5EF4-FFF2-40B4-BE49-F238E27FC236}">
                <a16:creationId xmlns:a16="http://schemas.microsoft.com/office/drawing/2014/main" id="{8BB69040-5887-445B-83CA-334581459545}"/>
              </a:ext>
            </a:extLst>
          </p:cNvPr>
          <p:cNvSpPr/>
          <p:nvPr/>
        </p:nvSpPr>
        <p:spPr>
          <a:xfrm>
            <a:off x="1619672" y="2297346"/>
            <a:ext cx="2736647" cy="369332"/>
          </a:xfrm>
          <a:prstGeom prst="rect">
            <a:avLst/>
          </a:prstGeom>
        </p:spPr>
        <p:txBody>
          <a:bodyPr wrap="none">
            <a:spAutoFit/>
          </a:bodyPr>
          <a:lstStyle/>
          <a:p>
            <a:r>
              <a:rPr lang="en-US" dirty="0"/>
              <a:t>Outreach and Education </a:t>
            </a:r>
          </a:p>
        </p:txBody>
      </p:sp>
      <p:sp>
        <p:nvSpPr>
          <p:cNvPr id="8" name="Rectangle 7">
            <a:extLst>
              <a:ext uri="{FF2B5EF4-FFF2-40B4-BE49-F238E27FC236}">
                <a16:creationId xmlns:a16="http://schemas.microsoft.com/office/drawing/2014/main" id="{47B8B44F-C1B4-43C3-8129-5306EE7BBD0C}"/>
              </a:ext>
            </a:extLst>
          </p:cNvPr>
          <p:cNvSpPr/>
          <p:nvPr/>
        </p:nvSpPr>
        <p:spPr>
          <a:xfrm>
            <a:off x="1619672" y="3842530"/>
            <a:ext cx="1954381" cy="369332"/>
          </a:xfrm>
          <a:prstGeom prst="rect">
            <a:avLst/>
          </a:prstGeom>
        </p:spPr>
        <p:txBody>
          <a:bodyPr wrap="none">
            <a:spAutoFit/>
          </a:bodyPr>
          <a:lstStyle/>
          <a:p>
            <a:r>
              <a:rPr lang="en-US" dirty="0"/>
              <a:t>Lessons Learned</a:t>
            </a:r>
          </a:p>
        </p:txBody>
      </p:sp>
      <p:sp>
        <p:nvSpPr>
          <p:cNvPr id="55" name="Rectangle 54">
            <a:extLst>
              <a:ext uri="{FF2B5EF4-FFF2-40B4-BE49-F238E27FC236}">
                <a16:creationId xmlns:a16="http://schemas.microsoft.com/office/drawing/2014/main" id="{66B807DE-2840-49CB-9D01-DFB9FF4D0E96}"/>
              </a:ext>
            </a:extLst>
          </p:cNvPr>
          <p:cNvSpPr/>
          <p:nvPr/>
        </p:nvSpPr>
        <p:spPr>
          <a:xfrm>
            <a:off x="1650564" y="2999006"/>
            <a:ext cx="1710725" cy="369332"/>
          </a:xfrm>
          <a:prstGeom prst="rect">
            <a:avLst/>
          </a:prstGeom>
        </p:spPr>
        <p:txBody>
          <a:bodyPr wrap="none">
            <a:spAutoFit/>
          </a:bodyPr>
          <a:lstStyle/>
          <a:p>
            <a:r>
              <a:rPr lang="en-US" b="1" dirty="0">
                <a:solidFill>
                  <a:srgbClr val="7030A0"/>
                </a:solidFill>
              </a:rPr>
              <a:t>Some Results</a:t>
            </a:r>
          </a:p>
        </p:txBody>
      </p:sp>
    </p:spTree>
    <p:extLst>
      <p:ext uri="{BB962C8B-B14F-4D97-AF65-F5344CB8AC3E}">
        <p14:creationId xmlns:p14="http://schemas.microsoft.com/office/powerpoint/2010/main" val="789259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FF40FF"/>
                </a:solidFill>
              </a:rPr>
              <a:t>Some </a:t>
            </a:r>
            <a:r>
              <a:rPr lang="en-US" sz="3200" dirty="0">
                <a:solidFill>
                  <a:schemeClr val="tx1"/>
                </a:solidFill>
              </a:rPr>
              <a:t>Results (NMSU)</a:t>
            </a:r>
            <a:endParaRPr lang="ko-KR" altLang="en-US" sz="3200" dirty="0">
              <a:solidFill>
                <a:schemeClr val="tx1"/>
              </a:solidFill>
            </a:endParaRPr>
          </a:p>
        </p:txBody>
      </p:sp>
      <p:pic>
        <p:nvPicPr>
          <p:cNvPr id="5" name="Picture 4">
            <a:extLst>
              <a:ext uri="{FF2B5EF4-FFF2-40B4-BE49-F238E27FC236}">
                <a16:creationId xmlns:a16="http://schemas.microsoft.com/office/drawing/2014/main" id="{41151089-E600-46EA-A6A3-B31D100AD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8192"/>
            <a:ext cx="9144000" cy="4457854"/>
          </a:xfrm>
          <a:prstGeom prst="rect">
            <a:avLst/>
          </a:prstGeom>
        </p:spPr>
      </p:pic>
    </p:spTree>
    <p:extLst>
      <p:ext uri="{BB962C8B-B14F-4D97-AF65-F5344CB8AC3E}">
        <p14:creationId xmlns:p14="http://schemas.microsoft.com/office/powerpoint/2010/main" val="3268501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FF40FF"/>
                </a:solidFill>
              </a:rPr>
              <a:t>Some </a:t>
            </a:r>
            <a:r>
              <a:rPr lang="en-US" sz="3200" dirty="0">
                <a:solidFill>
                  <a:schemeClr val="tx1"/>
                </a:solidFill>
              </a:rPr>
              <a:t>Results (NMSU)</a:t>
            </a:r>
            <a:endParaRPr lang="ko-KR" altLang="en-US" sz="3200" dirty="0">
              <a:solidFill>
                <a:schemeClr val="tx1"/>
              </a:solidFill>
            </a:endParaRPr>
          </a:p>
        </p:txBody>
      </p:sp>
      <p:pic>
        <p:nvPicPr>
          <p:cNvPr id="4" name="Picture 3">
            <a:extLst>
              <a:ext uri="{FF2B5EF4-FFF2-40B4-BE49-F238E27FC236}">
                <a16:creationId xmlns:a16="http://schemas.microsoft.com/office/drawing/2014/main" id="{0A39393C-FEDF-40CF-8082-3A3FC40B03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5565"/>
            <a:ext cx="9144000" cy="4227935"/>
          </a:xfrm>
          <a:prstGeom prst="rect">
            <a:avLst/>
          </a:prstGeom>
        </p:spPr>
      </p:pic>
    </p:spTree>
    <p:extLst>
      <p:ext uri="{BB962C8B-B14F-4D97-AF65-F5344CB8AC3E}">
        <p14:creationId xmlns:p14="http://schemas.microsoft.com/office/powerpoint/2010/main" val="817138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sz="3200" dirty="0">
                <a:solidFill>
                  <a:srgbClr val="FF40FF"/>
                </a:solidFill>
              </a:rPr>
              <a:t>Some </a:t>
            </a:r>
            <a:r>
              <a:rPr lang="en-US" sz="3200" dirty="0">
                <a:solidFill>
                  <a:schemeClr val="tx1"/>
                </a:solidFill>
              </a:rPr>
              <a:t>Results (NMSU)</a:t>
            </a:r>
            <a:endParaRPr lang="ko-KR" altLang="en-US" sz="3200" dirty="0">
              <a:solidFill>
                <a:schemeClr val="tx1"/>
              </a:solidFill>
            </a:endParaRPr>
          </a:p>
        </p:txBody>
      </p:sp>
      <p:pic>
        <p:nvPicPr>
          <p:cNvPr id="5" name="Picture 4">
            <a:extLst>
              <a:ext uri="{FF2B5EF4-FFF2-40B4-BE49-F238E27FC236}">
                <a16:creationId xmlns:a16="http://schemas.microsoft.com/office/drawing/2014/main" id="{CC54AFE9-B2A2-4577-A6C0-77AE1A645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5566"/>
            <a:ext cx="9144000" cy="4227934"/>
          </a:xfrm>
          <a:prstGeom prst="rect">
            <a:avLst/>
          </a:prstGeom>
        </p:spPr>
      </p:pic>
    </p:spTree>
    <p:extLst>
      <p:ext uri="{BB962C8B-B14F-4D97-AF65-F5344CB8AC3E}">
        <p14:creationId xmlns:p14="http://schemas.microsoft.com/office/powerpoint/2010/main" val="3153182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ko-KR" dirty="0">
                <a:solidFill>
                  <a:srgbClr val="0DD2D9"/>
                </a:solidFill>
              </a:rPr>
              <a:t> </a:t>
            </a:r>
            <a:r>
              <a:rPr lang="en-US" altLang="ko-KR" dirty="0">
                <a:solidFill>
                  <a:schemeClr val="accent1"/>
                </a:solidFill>
              </a:rPr>
              <a:t> </a:t>
            </a:r>
            <a:r>
              <a:rPr lang="en-US" altLang="ko-KR" dirty="0">
                <a:solidFill>
                  <a:srgbClr val="7030A0"/>
                </a:solidFill>
              </a:rPr>
              <a:t>Agenda</a:t>
            </a:r>
            <a:r>
              <a:rPr lang="en-US" altLang="ko-KR" dirty="0">
                <a:solidFill>
                  <a:schemeClr val="accent1"/>
                </a:solidFill>
              </a:rPr>
              <a:t> </a:t>
            </a:r>
            <a:r>
              <a:rPr lang="en-US" altLang="ko-KR" dirty="0"/>
              <a:t>Layout</a:t>
            </a:r>
            <a:endParaRPr lang="ko-KR" altLang="en-US" dirty="0"/>
          </a:p>
        </p:txBody>
      </p:sp>
      <p:grpSp>
        <p:nvGrpSpPr>
          <p:cNvPr id="79" name="Group 78"/>
          <p:cNvGrpSpPr/>
          <p:nvPr/>
        </p:nvGrpSpPr>
        <p:grpSpPr>
          <a:xfrm>
            <a:off x="1282060" y="998607"/>
            <a:ext cx="266010" cy="277000"/>
            <a:chOff x="4298598" y="1406129"/>
            <a:chExt cx="538036" cy="538036"/>
          </a:xfrm>
        </p:grpSpPr>
        <p:sp>
          <p:nvSpPr>
            <p:cNvPr id="63" name="Oval 62"/>
            <p:cNvSpPr/>
            <p:nvPr/>
          </p:nvSpPr>
          <p:spPr>
            <a:xfrm>
              <a:off x="4298598" y="1406129"/>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4" name="TextBox 73"/>
            <p:cNvSpPr txBox="1"/>
            <p:nvPr/>
          </p:nvSpPr>
          <p:spPr>
            <a:xfrm>
              <a:off x="4387596" y="1411011"/>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81" name="Group 80"/>
          <p:cNvGrpSpPr/>
          <p:nvPr/>
        </p:nvGrpSpPr>
        <p:grpSpPr>
          <a:xfrm>
            <a:off x="1290121" y="1717796"/>
            <a:ext cx="266010" cy="277000"/>
            <a:chOff x="4298598" y="3049560"/>
            <a:chExt cx="538036" cy="538036"/>
          </a:xfrm>
        </p:grpSpPr>
        <p:sp>
          <p:nvSpPr>
            <p:cNvPr id="72" name="Oval 71"/>
            <p:cNvSpPr/>
            <p:nvPr/>
          </p:nvSpPr>
          <p:spPr>
            <a:xfrm>
              <a:off x="4298598" y="3049560"/>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6" name="TextBox 75"/>
            <p:cNvSpPr txBox="1"/>
            <p:nvPr/>
          </p:nvSpPr>
          <p:spPr>
            <a:xfrm>
              <a:off x="4387596" y="3054442"/>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21" name="Group 20">
            <a:extLst>
              <a:ext uri="{FF2B5EF4-FFF2-40B4-BE49-F238E27FC236}">
                <a16:creationId xmlns:a16="http://schemas.microsoft.com/office/drawing/2014/main" id="{79916FF7-DADD-0948-A0E5-7D5D8747C1B0}"/>
              </a:ext>
            </a:extLst>
          </p:cNvPr>
          <p:cNvGrpSpPr/>
          <p:nvPr/>
        </p:nvGrpSpPr>
        <p:grpSpPr>
          <a:xfrm>
            <a:off x="1282060" y="2355038"/>
            <a:ext cx="266010" cy="277000"/>
            <a:chOff x="4298598" y="3857396"/>
            <a:chExt cx="538036" cy="538036"/>
          </a:xfrm>
        </p:grpSpPr>
        <p:sp>
          <p:nvSpPr>
            <p:cNvPr id="22" name="Oval 21">
              <a:extLst>
                <a:ext uri="{FF2B5EF4-FFF2-40B4-BE49-F238E27FC236}">
                  <a16:creationId xmlns:a16="http://schemas.microsoft.com/office/drawing/2014/main" id="{1986456B-12BF-E641-8BF6-8FFAC20F760D}"/>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23" name="TextBox 22">
              <a:extLst>
                <a:ext uri="{FF2B5EF4-FFF2-40B4-BE49-F238E27FC236}">
                  <a16:creationId xmlns:a16="http://schemas.microsoft.com/office/drawing/2014/main" id="{3F22BAD6-1A98-E745-BD0A-F5F45B2D8FE6}"/>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29" name="Group 28">
            <a:extLst>
              <a:ext uri="{FF2B5EF4-FFF2-40B4-BE49-F238E27FC236}">
                <a16:creationId xmlns:a16="http://schemas.microsoft.com/office/drawing/2014/main" id="{2BA9E3F0-EEA1-4041-A1E8-B69CA3492EA1}"/>
              </a:ext>
            </a:extLst>
          </p:cNvPr>
          <p:cNvGrpSpPr/>
          <p:nvPr/>
        </p:nvGrpSpPr>
        <p:grpSpPr>
          <a:xfrm>
            <a:off x="1284988" y="3071713"/>
            <a:ext cx="266010" cy="277000"/>
            <a:chOff x="4298598" y="3857396"/>
            <a:chExt cx="538036" cy="538036"/>
          </a:xfrm>
        </p:grpSpPr>
        <p:sp>
          <p:nvSpPr>
            <p:cNvPr id="30" name="Oval 29">
              <a:extLst>
                <a:ext uri="{FF2B5EF4-FFF2-40B4-BE49-F238E27FC236}">
                  <a16:creationId xmlns:a16="http://schemas.microsoft.com/office/drawing/2014/main" id="{CD287DD9-6DAC-454A-B3CC-6F29A2584B7B}"/>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31" name="TextBox 30">
              <a:extLst>
                <a:ext uri="{FF2B5EF4-FFF2-40B4-BE49-F238E27FC236}">
                  <a16:creationId xmlns:a16="http://schemas.microsoft.com/office/drawing/2014/main" id="{70C00DBA-A3A5-3D4D-BA38-E596BEC8C6FB}"/>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41" name="Group 40">
            <a:extLst>
              <a:ext uri="{FF2B5EF4-FFF2-40B4-BE49-F238E27FC236}">
                <a16:creationId xmlns:a16="http://schemas.microsoft.com/office/drawing/2014/main" id="{4BCA700B-3744-E24B-A168-B4CBC612B819}"/>
              </a:ext>
            </a:extLst>
          </p:cNvPr>
          <p:cNvGrpSpPr/>
          <p:nvPr/>
        </p:nvGrpSpPr>
        <p:grpSpPr>
          <a:xfrm>
            <a:off x="1280512" y="3878926"/>
            <a:ext cx="266010" cy="277000"/>
            <a:chOff x="4298598" y="3857396"/>
            <a:chExt cx="538036" cy="538036"/>
          </a:xfrm>
        </p:grpSpPr>
        <p:sp>
          <p:nvSpPr>
            <p:cNvPr id="42" name="Oval 41">
              <a:extLst>
                <a:ext uri="{FF2B5EF4-FFF2-40B4-BE49-F238E27FC236}">
                  <a16:creationId xmlns:a16="http://schemas.microsoft.com/office/drawing/2014/main" id="{4DFB1474-0BEC-084A-A21D-9F33A8ACC5D8}"/>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3" name="TextBox 42">
              <a:extLst>
                <a:ext uri="{FF2B5EF4-FFF2-40B4-BE49-F238E27FC236}">
                  <a16:creationId xmlns:a16="http://schemas.microsoft.com/office/drawing/2014/main" id="{5DBDC232-7E07-294C-8D21-6802171D68B8}"/>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sp>
        <p:nvSpPr>
          <p:cNvPr id="3" name="Rectangle 2">
            <a:extLst>
              <a:ext uri="{FF2B5EF4-FFF2-40B4-BE49-F238E27FC236}">
                <a16:creationId xmlns:a16="http://schemas.microsoft.com/office/drawing/2014/main" id="{3C1A930C-4E6F-4A0C-8144-E92078D069DE}"/>
              </a:ext>
            </a:extLst>
          </p:cNvPr>
          <p:cNvSpPr/>
          <p:nvPr/>
        </p:nvSpPr>
        <p:spPr>
          <a:xfrm>
            <a:off x="1187624" y="4531091"/>
            <a:ext cx="7632008" cy="430887"/>
          </a:xfrm>
          <a:prstGeom prst="rect">
            <a:avLst/>
          </a:prstGeom>
        </p:spPr>
        <p:txBody>
          <a:bodyPr wrap="square">
            <a:spAutoFit/>
          </a:bodyPr>
          <a:lstStyle/>
          <a:p>
            <a:pPr algn="ctr"/>
            <a:r>
              <a:rPr lang="en-US" sz="1100" dirty="0"/>
              <a:t>These slides are based on material from Mehmet (Memo) </a:t>
            </a:r>
            <a:r>
              <a:rPr lang="en-US" sz="1100" dirty="0" err="1"/>
              <a:t>Belgin</a:t>
            </a:r>
            <a:r>
              <a:rPr lang="en-US" sz="1100" dirty="0"/>
              <a:t> (GA Tech), modified by Henry </a:t>
            </a:r>
            <a:r>
              <a:rPr lang="en-US" sz="1100" dirty="0" err="1"/>
              <a:t>Neeman</a:t>
            </a:r>
            <a:r>
              <a:rPr lang="en-US" sz="1100" dirty="0"/>
              <a:t> (OU), Andrew Sherman (Yale), Dirk </a:t>
            </a:r>
            <a:r>
              <a:rPr lang="en-US" sz="1100" dirty="0" err="1"/>
              <a:t>Colbry</a:t>
            </a:r>
            <a:r>
              <a:rPr lang="en-US" sz="1100" dirty="0"/>
              <a:t> (MSU), and are used with permission. Numerous edits have been made.</a:t>
            </a:r>
          </a:p>
        </p:txBody>
      </p:sp>
      <p:sp>
        <p:nvSpPr>
          <p:cNvPr id="4" name="Rectangle 3">
            <a:extLst>
              <a:ext uri="{FF2B5EF4-FFF2-40B4-BE49-F238E27FC236}">
                <a16:creationId xmlns:a16="http://schemas.microsoft.com/office/drawing/2014/main" id="{4FE7754D-53A7-4BC9-9EC1-46E1E318702E}"/>
              </a:ext>
            </a:extLst>
          </p:cNvPr>
          <p:cNvSpPr/>
          <p:nvPr/>
        </p:nvSpPr>
        <p:spPr>
          <a:xfrm>
            <a:off x="1619672" y="949927"/>
            <a:ext cx="5940328" cy="369332"/>
          </a:xfrm>
          <a:prstGeom prst="rect">
            <a:avLst/>
          </a:prstGeom>
        </p:spPr>
        <p:txBody>
          <a:bodyPr wrap="square">
            <a:spAutoFit/>
          </a:bodyPr>
          <a:lstStyle/>
          <a:p>
            <a:r>
              <a:rPr lang="en-US" dirty="0"/>
              <a:t>CI user expectations, categorization and commonalities</a:t>
            </a:r>
          </a:p>
        </p:txBody>
      </p:sp>
      <p:sp>
        <p:nvSpPr>
          <p:cNvPr id="5" name="Rectangle 4">
            <a:extLst>
              <a:ext uri="{FF2B5EF4-FFF2-40B4-BE49-F238E27FC236}">
                <a16:creationId xmlns:a16="http://schemas.microsoft.com/office/drawing/2014/main" id="{8DE032E7-0E3B-4C2C-BBC5-60B074C3ADFC}"/>
              </a:ext>
            </a:extLst>
          </p:cNvPr>
          <p:cNvSpPr/>
          <p:nvPr/>
        </p:nvSpPr>
        <p:spPr>
          <a:xfrm>
            <a:off x="1622376" y="1638488"/>
            <a:ext cx="6012336" cy="369332"/>
          </a:xfrm>
          <a:prstGeom prst="rect">
            <a:avLst/>
          </a:prstGeom>
        </p:spPr>
        <p:txBody>
          <a:bodyPr wrap="square">
            <a:spAutoFit/>
          </a:bodyPr>
          <a:lstStyle/>
          <a:p>
            <a:r>
              <a:rPr lang="en-US" dirty="0"/>
              <a:t>Policies, Politics, Conflicts and Personality Management</a:t>
            </a:r>
          </a:p>
        </p:txBody>
      </p:sp>
      <p:sp>
        <p:nvSpPr>
          <p:cNvPr id="6" name="Rectangle 5">
            <a:extLst>
              <a:ext uri="{FF2B5EF4-FFF2-40B4-BE49-F238E27FC236}">
                <a16:creationId xmlns:a16="http://schemas.microsoft.com/office/drawing/2014/main" id="{8BB69040-5887-445B-83CA-334581459545}"/>
              </a:ext>
            </a:extLst>
          </p:cNvPr>
          <p:cNvSpPr/>
          <p:nvPr/>
        </p:nvSpPr>
        <p:spPr>
          <a:xfrm>
            <a:off x="1619672" y="2297346"/>
            <a:ext cx="2736647" cy="369332"/>
          </a:xfrm>
          <a:prstGeom prst="rect">
            <a:avLst/>
          </a:prstGeom>
        </p:spPr>
        <p:txBody>
          <a:bodyPr wrap="none">
            <a:spAutoFit/>
          </a:bodyPr>
          <a:lstStyle/>
          <a:p>
            <a:r>
              <a:rPr lang="en-US" dirty="0"/>
              <a:t>Outreach and Education </a:t>
            </a:r>
          </a:p>
        </p:txBody>
      </p:sp>
      <p:sp>
        <p:nvSpPr>
          <p:cNvPr id="8" name="Rectangle 7">
            <a:extLst>
              <a:ext uri="{FF2B5EF4-FFF2-40B4-BE49-F238E27FC236}">
                <a16:creationId xmlns:a16="http://schemas.microsoft.com/office/drawing/2014/main" id="{47B8B44F-C1B4-43C3-8129-5306EE7BBD0C}"/>
              </a:ext>
            </a:extLst>
          </p:cNvPr>
          <p:cNvSpPr/>
          <p:nvPr/>
        </p:nvSpPr>
        <p:spPr>
          <a:xfrm>
            <a:off x="1619672" y="3842530"/>
            <a:ext cx="1877437" cy="369332"/>
          </a:xfrm>
          <a:prstGeom prst="rect">
            <a:avLst/>
          </a:prstGeom>
        </p:spPr>
        <p:txBody>
          <a:bodyPr wrap="none">
            <a:spAutoFit/>
          </a:bodyPr>
          <a:lstStyle/>
          <a:p>
            <a:r>
              <a:rPr lang="en-US" dirty="0"/>
              <a:t>Lessons learned</a:t>
            </a:r>
          </a:p>
        </p:txBody>
      </p:sp>
      <p:sp>
        <p:nvSpPr>
          <p:cNvPr id="55" name="Rectangle 54">
            <a:extLst>
              <a:ext uri="{FF2B5EF4-FFF2-40B4-BE49-F238E27FC236}">
                <a16:creationId xmlns:a16="http://schemas.microsoft.com/office/drawing/2014/main" id="{66B807DE-2840-49CB-9D01-DFB9FF4D0E96}"/>
              </a:ext>
            </a:extLst>
          </p:cNvPr>
          <p:cNvSpPr/>
          <p:nvPr/>
        </p:nvSpPr>
        <p:spPr>
          <a:xfrm>
            <a:off x="1650564" y="2999006"/>
            <a:ext cx="1582484" cy="369332"/>
          </a:xfrm>
          <a:prstGeom prst="rect">
            <a:avLst/>
          </a:prstGeom>
        </p:spPr>
        <p:txBody>
          <a:bodyPr wrap="none">
            <a:spAutoFit/>
          </a:bodyPr>
          <a:lstStyle/>
          <a:p>
            <a:r>
              <a:rPr lang="en-US" dirty="0"/>
              <a:t>some Results</a:t>
            </a:r>
          </a:p>
        </p:txBody>
      </p:sp>
    </p:spTree>
    <p:extLst>
      <p:ext uri="{BB962C8B-B14F-4D97-AF65-F5344CB8AC3E}">
        <p14:creationId xmlns:p14="http://schemas.microsoft.com/office/powerpoint/2010/main" val="891274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ko-KR" dirty="0">
                <a:solidFill>
                  <a:srgbClr val="0DD2D9"/>
                </a:solidFill>
              </a:rPr>
              <a:t> </a:t>
            </a:r>
            <a:r>
              <a:rPr lang="en-US" altLang="ko-KR" dirty="0">
                <a:solidFill>
                  <a:schemeClr val="accent1"/>
                </a:solidFill>
              </a:rPr>
              <a:t> </a:t>
            </a:r>
            <a:r>
              <a:rPr lang="en-US" altLang="ko-KR" dirty="0">
                <a:solidFill>
                  <a:srgbClr val="7030A0"/>
                </a:solidFill>
              </a:rPr>
              <a:t>Agenda</a:t>
            </a:r>
            <a:r>
              <a:rPr lang="en-US" altLang="ko-KR" dirty="0">
                <a:solidFill>
                  <a:schemeClr val="accent1"/>
                </a:solidFill>
              </a:rPr>
              <a:t> </a:t>
            </a:r>
            <a:r>
              <a:rPr lang="en-US" altLang="ko-KR" dirty="0"/>
              <a:t>Layout</a:t>
            </a:r>
            <a:endParaRPr lang="ko-KR" altLang="en-US" dirty="0"/>
          </a:p>
        </p:txBody>
      </p:sp>
      <p:grpSp>
        <p:nvGrpSpPr>
          <p:cNvPr id="79" name="Group 78"/>
          <p:cNvGrpSpPr/>
          <p:nvPr/>
        </p:nvGrpSpPr>
        <p:grpSpPr>
          <a:xfrm>
            <a:off x="1282060" y="998607"/>
            <a:ext cx="266010" cy="277000"/>
            <a:chOff x="4298598" y="1406129"/>
            <a:chExt cx="538036" cy="538036"/>
          </a:xfrm>
        </p:grpSpPr>
        <p:sp>
          <p:nvSpPr>
            <p:cNvPr id="63" name="Oval 62"/>
            <p:cNvSpPr/>
            <p:nvPr/>
          </p:nvSpPr>
          <p:spPr>
            <a:xfrm>
              <a:off x="4298598" y="1406129"/>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4" name="TextBox 73"/>
            <p:cNvSpPr txBox="1"/>
            <p:nvPr/>
          </p:nvSpPr>
          <p:spPr>
            <a:xfrm>
              <a:off x="4387596" y="1411011"/>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81" name="Group 80"/>
          <p:cNvGrpSpPr/>
          <p:nvPr/>
        </p:nvGrpSpPr>
        <p:grpSpPr>
          <a:xfrm>
            <a:off x="1290121" y="1717796"/>
            <a:ext cx="266010" cy="277000"/>
            <a:chOff x="4298598" y="3049560"/>
            <a:chExt cx="538036" cy="538036"/>
          </a:xfrm>
        </p:grpSpPr>
        <p:sp>
          <p:nvSpPr>
            <p:cNvPr id="72" name="Oval 71"/>
            <p:cNvSpPr/>
            <p:nvPr/>
          </p:nvSpPr>
          <p:spPr>
            <a:xfrm>
              <a:off x="4298598" y="3049560"/>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6" name="TextBox 75"/>
            <p:cNvSpPr txBox="1"/>
            <p:nvPr/>
          </p:nvSpPr>
          <p:spPr>
            <a:xfrm>
              <a:off x="4387596" y="3054442"/>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21" name="Group 20">
            <a:extLst>
              <a:ext uri="{FF2B5EF4-FFF2-40B4-BE49-F238E27FC236}">
                <a16:creationId xmlns:a16="http://schemas.microsoft.com/office/drawing/2014/main" id="{79916FF7-DADD-0948-A0E5-7D5D8747C1B0}"/>
              </a:ext>
            </a:extLst>
          </p:cNvPr>
          <p:cNvGrpSpPr/>
          <p:nvPr/>
        </p:nvGrpSpPr>
        <p:grpSpPr>
          <a:xfrm>
            <a:off x="1282060" y="2355038"/>
            <a:ext cx="266010" cy="277000"/>
            <a:chOff x="4298598" y="3857396"/>
            <a:chExt cx="538036" cy="538036"/>
          </a:xfrm>
        </p:grpSpPr>
        <p:sp>
          <p:nvSpPr>
            <p:cNvPr id="22" name="Oval 21">
              <a:extLst>
                <a:ext uri="{FF2B5EF4-FFF2-40B4-BE49-F238E27FC236}">
                  <a16:creationId xmlns:a16="http://schemas.microsoft.com/office/drawing/2014/main" id="{1986456B-12BF-E641-8BF6-8FFAC20F760D}"/>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23" name="TextBox 22">
              <a:extLst>
                <a:ext uri="{FF2B5EF4-FFF2-40B4-BE49-F238E27FC236}">
                  <a16:creationId xmlns:a16="http://schemas.microsoft.com/office/drawing/2014/main" id="{3F22BAD6-1A98-E745-BD0A-F5F45B2D8FE6}"/>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29" name="Group 28">
            <a:extLst>
              <a:ext uri="{FF2B5EF4-FFF2-40B4-BE49-F238E27FC236}">
                <a16:creationId xmlns:a16="http://schemas.microsoft.com/office/drawing/2014/main" id="{2BA9E3F0-EEA1-4041-A1E8-B69CA3492EA1}"/>
              </a:ext>
            </a:extLst>
          </p:cNvPr>
          <p:cNvGrpSpPr/>
          <p:nvPr/>
        </p:nvGrpSpPr>
        <p:grpSpPr>
          <a:xfrm>
            <a:off x="1284988" y="3071713"/>
            <a:ext cx="266010" cy="277000"/>
            <a:chOff x="4298598" y="3857396"/>
            <a:chExt cx="538036" cy="538036"/>
          </a:xfrm>
        </p:grpSpPr>
        <p:sp>
          <p:nvSpPr>
            <p:cNvPr id="30" name="Oval 29">
              <a:extLst>
                <a:ext uri="{FF2B5EF4-FFF2-40B4-BE49-F238E27FC236}">
                  <a16:creationId xmlns:a16="http://schemas.microsoft.com/office/drawing/2014/main" id="{CD287DD9-6DAC-454A-B3CC-6F29A2584B7B}"/>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31" name="TextBox 30">
              <a:extLst>
                <a:ext uri="{FF2B5EF4-FFF2-40B4-BE49-F238E27FC236}">
                  <a16:creationId xmlns:a16="http://schemas.microsoft.com/office/drawing/2014/main" id="{70C00DBA-A3A5-3D4D-BA38-E596BEC8C6FB}"/>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sp>
        <p:nvSpPr>
          <p:cNvPr id="42" name="Oval 41">
            <a:extLst>
              <a:ext uri="{FF2B5EF4-FFF2-40B4-BE49-F238E27FC236}">
                <a16:creationId xmlns:a16="http://schemas.microsoft.com/office/drawing/2014/main" id="{4DFB1474-0BEC-084A-A21D-9F33A8ACC5D8}"/>
              </a:ext>
            </a:extLst>
          </p:cNvPr>
          <p:cNvSpPr/>
          <p:nvPr/>
        </p:nvSpPr>
        <p:spPr>
          <a:xfrm>
            <a:off x="1280512" y="3878926"/>
            <a:ext cx="266010" cy="277000"/>
          </a:xfrm>
          <a:prstGeom prst="ellipse">
            <a:avLst/>
          </a:prstGeom>
          <a:solidFill>
            <a:srgbClr val="7030A0"/>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 name="Rectangle 3">
            <a:extLst>
              <a:ext uri="{FF2B5EF4-FFF2-40B4-BE49-F238E27FC236}">
                <a16:creationId xmlns:a16="http://schemas.microsoft.com/office/drawing/2014/main" id="{4FE7754D-53A7-4BC9-9EC1-46E1E318702E}"/>
              </a:ext>
            </a:extLst>
          </p:cNvPr>
          <p:cNvSpPr/>
          <p:nvPr/>
        </p:nvSpPr>
        <p:spPr>
          <a:xfrm>
            <a:off x="1619672" y="949927"/>
            <a:ext cx="5940328" cy="369332"/>
          </a:xfrm>
          <a:prstGeom prst="rect">
            <a:avLst/>
          </a:prstGeom>
        </p:spPr>
        <p:txBody>
          <a:bodyPr wrap="square">
            <a:spAutoFit/>
          </a:bodyPr>
          <a:lstStyle/>
          <a:p>
            <a:r>
              <a:rPr lang="en-US" dirty="0"/>
              <a:t>CI user expectations, Categorization and Commonalities</a:t>
            </a:r>
          </a:p>
        </p:txBody>
      </p:sp>
      <p:sp>
        <p:nvSpPr>
          <p:cNvPr id="5" name="Rectangle 4">
            <a:extLst>
              <a:ext uri="{FF2B5EF4-FFF2-40B4-BE49-F238E27FC236}">
                <a16:creationId xmlns:a16="http://schemas.microsoft.com/office/drawing/2014/main" id="{8DE032E7-0E3B-4C2C-BBC5-60B074C3ADFC}"/>
              </a:ext>
            </a:extLst>
          </p:cNvPr>
          <p:cNvSpPr/>
          <p:nvPr/>
        </p:nvSpPr>
        <p:spPr>
          <a:xfrm>
            <a:off x="1622376" y="1638488"/>
            <a:ext cx="7054080" cy="369332"/>
          </a:xfrm>
          <a:prstGeom prst="rect">
            <a:avLst/>
          </a:prstGeom>
        </p:spPr>
        <p:txBody>
          <a:bodyPr wrap="square">
            <a:spAutoFit/>
          </a:bodyPr>
          <a:lstStyle/>
          <a:p>
            <a:r>
              <a:rPr lang="en-US" dirty="0"/>
              <a:t>Policies, Scheduled Maintenance, and Personality Management</a:t>
            </a:r>
          </a:p>
        </p:txBody>
      </p:sp>
      <p:sp>
        <p:nvSpPr>
          <p:cNvPr id="6" name="Rectangle 5">
            <a:extLst>
              <a:ext uri="{FF2B5EF4-FFF2-40B4-BE49-F238E27FC236}">
                <a16:creationId xmlns:a16="http://schemas.microsoft.com/office/drawing/2014/main" id="{8BB69040-5887-445B-83CA-334581459545}"/>
              </a:ext>
            </a:extLst>
          </p:cNvPr>
          <p:cNvSpPr/>
          <p:nvPr/>
        </p:nvSpPr>
        <p:spPr>
          <a:xfrm>
            <a:off x="1619672" y="2297346"/>
            <a:ext cx="2736647" cy="369332"/>
          </a:xfrm>
          <a:prstGeom prst="rect">
            <a:avLst/>
          </a:prstGeom>
        </p:spPr>
        <p:txBody>
          <a:bodyPr wrap="none">
            <a:spAutoFit/>
          </a:bodyPr>
          <a:lstStyle/>
          <a:p>
            <a:r>
              <a:rPr lang="en-US" dirty="0"/>
              <a:t>Outreach and Education </a:t>
            </a:r>
          </a:p>
        </p:txBody>
      </p:sp>
      <p:sp>
        <p:nvSpPr>
          <p:cNvPr id="8" name="Rectangle 7">
            <a:extLst>
              <a:ext uri="{FF2B5EF4-FFF2-40B4-BE49-F238E27FC236}">
                <a16:creationId xmlns:a16="http://schemas.microsoft.com/office/drawing/2014/main" id="{47B8B44F-C1B4-43C3-8129-5306EE7BBD0C}"/>
              </a:ext>
            </a:extLst>
          </p:cNvPr>
          <p:cNvSpPr/>
          <p:nvPr/>
        </p:nvSpPr>
        <p:spPr>
          <a:xfrm>
            <a:off x="1619672" y="3842530"/>
            <a:ext cx="2082621" cy="369332"/>
          </a:xfrm>
          <a:prstGeom prst="rect">
            <a:avLst/>
          </a:prstGeom>
        </p:spPr>
        <p:txBody>
          <a:bodyPr wrap="none">
            <a:spAutoFit/>
          </a:bodyPr>
          <a:lstStyle/>
          <a:p>
            <a:r>
              <a:rPr lang="en-US" b="1" dirty="0">
                <a:solidFill>
                  <a:srgbClr val="7030A0"/>
                </a:solidFill>
              </a:rPr>
              <a:t>Lessons Learned</a:t>
            </a:r>
          </a:p>
        </p:txBody>
      </p:sp>
      <p:sp>
        <p:nvSpPr>
          <p:cNvPr id="55" name="Rectangle 54">
            <a:extLst>
              <a:ext uri="{FF2B5EF4-FFF2-40B4-BE49-F238E27FC236}">
                <a16:creationId xmlns:a16="http://schemas.microsoft.com/office/drawing/2014/main" id="{66B807DE-2840-49CB-9D01-DFB9FF4D0E96}"/>
              </a:ext>
            </a:extLst>
          </p:cNvPr>
          <p:cNvSpPr/>
          <p:nvPr/>
        </p:nvSpPr>
        <p:spPr>
          <a:xfrm>
            <a:off x="1650564" y="2999006"/>
            <a:ext cx="1620957" cy="369332"/>
          </a:xfrm>
          <a:prstGeom prst="rect">
            <a:avLst/>
          </a:prstGeom>
        </p:spPr>
        <p:txBody>
          <a:bodyPr wrap="none">
            <a:spAutoFit/>
          </a:bodyPr>
          <a:lstStyle/>
          <a:p>
            <a:r>
              <a:rPr lang="en-US" dirty="0"/>
              <a:t>Some Results</a:t>
            </a:r>
          </a:p>
        </p:txBody>
      </p:sp>
    </p:spTree>
    <p:extLst>
      <p:ext uri="{BB962C8B-B14F-4D97-AF65-F5344CB8AC3E}">
        <p14:creationId xmlns:p14="http://schemas.microsoft.com/office/powerpoint/2010/main" val="3090789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81" name="Google Shape;81;p15"/>
          <p:cNvGrpSpPr/>
          <p:nvPr/>
        </p:nvGrpSpPr>
        <p:grpSpPr>
          <a:xfrm flipH="1">
            <a:off x="3645407" y="437552"/>
            <a:ext cx="1705252" cy="1705356"/>
            <a:chOff x="6654650" y="3665275"/>
            <a:chExt cx="409100" cy="409125"/>
          </a:xfrm>
        </p:grpSpPr>
        <p:sp>
          <p:nvSpPr>
            <p:cNvPr id="82" name="Google Shape;82;p15"/>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161732">
                <a:alpha val="365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cs typeface="Arial"/>
                <a:sym typeface="Arial"/>
              </a:endParaRPr>
            </a:p>
          </p:txBody>
        </p:sp>
        <p:sp>
          <p:nvSpPr>
            <p:cNvPr id="83" name="Google Shape;83;p15"/>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161732">
                <a:alpha val="365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cs typeface="Arial"/>
                <a:sym typeface="Arial"/>
              </a:endParaRPr>
            </a:p>
          </p:txBody>
        </p:sp>
      </p:grpSp>
      <p:grpSp>
        <p:nvGrpSpPr>
          <p:cNvPr id="84" name="Google Shape;84;p15"/>
          <p:cNvGrpSpPr/>
          <p:nvPr/>
        </p:nvGrpSpPr>
        <p:grpSpPr>
          <a:xfrm>
            <a:off x="4825778" y="621590"/>
            <a:ext cx="672929" cy="672967"/>
            <a:chOff x="570875" y="4322250"/>
            <a:chExt cx="443300" cy="443325"/>
          </a:xfrm>
        </p:grpSpPr>
        <p:sp>
          <p:nvSpPr>
            <p:cNvPr id="85" name="Google Shape;85;p15"/>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cs typeface="Arial"/>
                <a:sym typeface="Arial"/>
              </a:endParaRPr>
            </a:p>
          </p:txBody>
        </p:sp>
        <p:sp>
          <p:nvSpPr>
            <p:cNvPr id="86" name="Google Shape;86;p15"/>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cs typeface="Arial"/>
                <a:sym typeface="Arial"/>
              </a:endParaRPr>
            </a:p>
          </p:txBody>
        </p:sp>
        <p:sp>
          <p:nvSpPr>
            <p:cNvPr id="87" name="Google Shape;87;p15"/>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cs typeface="Arial"/>
                <a:sym typeface="Arial"/>
              </a:endParaRPr>
            </a:p>
          </p:txBody>
        </p:sp>
        <p:sp>
          <p:nvSpPr>
            <p:cNvPr id="88" name="Google Shape;88;p15"/>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4343"/>
                </a:solidFill>
                <a:effectLst/>
                <a:uLnTx/>
                <a:uFillTx/>
                <a:latin typeface="Arial"/>
                <a:cs typeface="Arial"/>
                <a:sym typeface="Arial"/>
              </a:endParaRPr>
            </a:p>
          </p:txBody>
        </p:sp>
      </p:grpSp>
      <p:sp>
        <p:nvSpPr>
          <p:cNvPr id="89" name="Google Shape;89;p15"/>
          <p:cNvSpPr txBox="1">
            <a:spLocks noGrp="1"/>
          </p:cNvSpPr>
          <p:nvPr>
            <p:ph type="sldNum" idx="12"/>
          </p:nvPr>
        </p:nvSpPr>
        <p:spPr>
          <a:xfrm>
            <a:off x="4297650" y="0"/>
            <a:ext cx="548700" cy="3513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FFFFFF"/>
                </a:solidFill>
                <a:effectLst/>
                <a:uLnTx/>
                <a:uFillTx/>
                <a:latin typeface="Playfair Display"/>
                <a:cs typeface="Playfair Display"/>
                <a:sym typeface="Playfair Display"/>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200" b="0" i="0" u="none" strike="noStrike" kern="0" cap="none" spc="0" normalizeH="0" baseline="0" noProof="0">
              <a:ln>
                <a:noFill/>
              </a:ln>
              <a:solidFill>
                <a:srgbClr val="FFFFFF"/>
              </a:solidFill>
              <a:effectLst/>
              <a:uLnTx/>
              <a:uFillTx/>
              <a:latin typeface="Playfair Display"/>
              <a:cs typeface="Playfair Display"/>
              <a:sym typeface="Playfair Display"/>
            </a:endParaRPr>
          </a:p>
        </p:txBody>
      </p:sp>
      <p:sp>
        <p:nvSpPr>
          <p:cNvPr id="14" name="Title 13">
            <a:extLst>
              <a:ext uri="{FF2B5EF4-FFF2-40B4-BE49-F238E27FC236}">
                <a16:creationId xmlns:a16="http://schemas.microsoft.com/office/drawing/2014/main" id="{D0ABA0FA-D9B8-C543-8E96-A6E45F75427F}"/>
              </a:ext>
            </a:extLst>
          </p:cNvPr>
          <p:cNvSpPr txBox="1">
            <a:spLocks noGrp="1"/>
          </p:cNvSpPr>
          <p:nvPr>
            <p:ph type="ctrTitle" idx="4294967295"/>
          </p:nvPr>
        </p:nvSpPr>
        <p:spPr>
          <a:xfrm>
            <a:off x="36512" y="1382617"/>
            <a:ext cx="9071992" cy="3939510"/>
          </a:xfrm>
          <a:prstGeom prst="rect">
            <a:avLst/>
          </a:prstGeom>
          <a:noFill/>
        </p:spPr>
        <p:txBody>
          <a:bodyPr wrap="square" rtlCol="0">
            <a:spAutoFit/>
          </a:bodyPr>
          <a:lstStyle/>
          <a:p>
            <a:r>
              <a:rPr lang="en-US" sz="3600" b="0" dirty="0">
                <a:solidFill>
                  <a:srgbClr val="FFFF00"/>
                </a:solidFill>
                <a:latin typeface="Times New Roman" panose="02020603050405020304" pitchFamily="18" charset="0"/>
                <a:cs typeface="Times New Roman" panose="02020603050405020304" pitchFamily="18" charset="0"/>
              </a:rPr>
              <a:t>“Imagination is more important than knowledge.  For knowledge is limited, whereas imagination embraces the entire world, stimulating progress, giving birth to evolution.”</a:t>
            </a:r>
            <a:br>
              <a:rPr lang="en-US" sz="3600" dirty="0"/>
            </a:br>
            <a:br>
              <a:rPr lang="en-US" sz="3600" dirty="0"/>
            </a:br>
            <a:r>
              <a:rPr lang="en-US" sz="3600" b="0" i="1" dirty="0">
                <a:latin typeface="Times New Roman" panose="02020603050405020304" pitchFamily="18" charset="0"/>
                <a:cs typeface="Times New Roman" panose="02020603050405020304" pitchFamily="18" charset="0"/>
              </a:rPr>
              <a:t>— Albert Einstein</a:t>
            </a:r>
            <a:br>
              <a:rPr lang="en-US" sz="1050" dirty="0">
                <a:latin typeface="Times New Roman" panose="02020603050405020304" pitchFamily="18" charset="0"/>
                <a:cs typeface="Times New Roman" panose="02020603050405020304" pitchFamily="18" charset="0"/>
              </a:rPr>
            </a:br>
            <a:br>
              <a:rPr lang="en-US" sz="1400" dirty="0">
                <a:solidFill>
                  <a:srgbClr val="FFFF00"/>
                </a:solidFill>
                <a:latin typeface="Times New Roman" panose="02020603050405020304" pitchFamily="18" charset="0"/>
                <a:cs typeface="Times New Roman" panose="02020603050405020304" pitchFamily="18" charset="0"/>
              </a:rPr>
            </a:b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270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5656" y="2859782"/>
            <a:ext cx="6336704" cy="533308"/>
          </a:xfrm>
          <a:prstGeom prst="rect">
            <a:avLst/>
          </a:prstGeom>
        </p:spPr>
        <p:txBody>
          <a:bodyPr/>
          <a:lstStyle/>
          <a:p>
            <a:r>
              <a:rPr lang="en-US" altLang="ko-KR" sz="6000" dirty="0">
                <a:solidFill>
                  <a:schemeClr val="accent6"/>
                </a:solidFill>
                <a:latin typeface="+mj-lt"/>
              </a:rPr>
              <a:t>Thank you!</a:t>
            </a:r>
            <a:endParaRPr lang="ko-KR" altLang="en-US" sz="6000" dirty="0">
              <a:solidFill>
                <a:schemeClr val="accent6"/>
              </a:solidFill>
              <a:latin typeface="+mj-lt"/>
            </a:endParaRPr>
          </a:p>
        </p:txBody>
      </p:sp>
    </p:spTree>
    <p:extLst>
      <p:ext uri="{BB962C8B-B14F-4D97-AF65-F5344CB8AC3E}">
        <p14:creationId xmlns:p14="http://schemas.microsoft.com/office/powerpoint/2010/main" val="2875437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ko-KR" dirty="0">
                <a:solidFill>
                  <a:srgbClr val="0DD2D9"/>
                </a:solidFill>
              </a:rPr>
              <a:t> </a:t>
            </a:r>
            <a:r>
              <a:rPr lang="en-US" altLang="ko-KR" dirty="0">
                <a:solidFill>
                  <a:schemeClr val="accent1"/>
                </a:solidFill>
              </a:rPr>
              <a:t> </a:t>
            </a:r>
            <a:r>
              <a:rPr lang="en-US" altLang="ko-KR" dirty="0">
                <a:solidFill>
                  <a:srgbClr val="7030A0"/>
                </a:solidFill>
              </a:rPr>
              <a:t>Agenda</a:t>
            </a:r>
            <a:r>
              <a:rPr lang="en-US" altLang="ko-KR" dirty="0">
                <a:solidFill>
                  <a:schemeClr val="accent1"/>
                </a:solidFill>
              </a:rPr>
              <a:t> </a:t>
            </a:r>
            <a:r>
              <a:rPr lang="en-US" altLang="ko-KR" dirty="0"/>
              <a:t>Layout</a:t>
            </a:r>
            <a:endParaRPr lang="ko-KR" altLang="en-US" dirty="0"/>
          </a:p>
        </p:txBody>
      </p:sp>
      <p:sp>
        <p:nvSpPr>
          <p:cNvPr id="63" name="Oval 62"/>
          <p:cNvSpPr/>
          <p:nvPr/>
        </p:nvSpPr>
        <p:spPr>
          <a:xfrm>
            <a:off x="1282060" y="998607"/>
            <a:ext cx="266010" cy="277000"/>
          </a:xfrm>
          <a:prstGeom prst="ellipse">
            <a:avLst/>
          </a:prstGeom>
          <a:solidFill>
            <a:srgbClr val="7030A0"/>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grpSp>
        <p:nvGrpSpPr>
          <p:cNvPr id="81" name="Group 80"/>
          <p:cNvGrpSpPr/>
          <p:nvPr/>
        </p:nvGrpSpPr>
        <p:grpSpPr>
          <a:xfrm>
            <a:off x="1290121" y="1717796"/>
            <a:ext cx="266010" cy="277000"/>
            <a:chOff x="4298598" y="3049560"/>
            <a:chExt cx="538036" cy="538036"/>
          </a:xfrm>
        </p:grpSpPr>
        <p:sp>
          <p:nvSpPr>
            <p:cNvPr id="72" name="Oval 71"/>
            <p:cNvSpPr/>
            <p:nvPr/>
          </p:nvSpPr>
          <p:spPr>
            <a:xfrm>
              <a:off x="4298598" y="3049560"/>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76" name="TextBox 75"/>
            <p:cNvSpPr txBox="1"/>
            <p:nvPr/>
          </p:nvSpPr>
          <p:spPr>
            <a:xfrm>
              <a:off x="4387596" y="3054442"/>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21" name="Group 20">
            <a:extLst>
              <a:ext uri="{FF2B5EF4-FFF2-40B4-BE49-F238E27FC236}">
                <a16:creationId xmlns:a16="http://schemas.microsoft.com/office/drawing/2014/main" id="{79916FF7-DADD-0948-A0E5-7D5D8747C1B0}"/>
              </a:ext>
            </a:extLst>
          </p:cNvPr>
          <p:cNvGrpSpPr/>
          <p:nvPr/>
        </p:nvGrpSpPr>
        <p:grpSpPr>
          <a:xfrm>
            <a:off x="1282060" y="2355038"/>
            <a:ext cx="266010" cy="277000"/>
            <a:chOff x="4298598" y="3857396"/>
            <a:chExt cx="538036" cy="538036"/>
          </a:xfrm>
        </p:grpSpPr>
        <p:sp>
          <p:nvSpPr>
            <p:cNvPr id="22" name="Oval 21">
              <a:extLst>
                <a:ext uri="{FF2B5EF4-FFF2-40B4-BE49-F238E27FC236}">
                  <a16:creationId xmlns:a16="http://schemas.microsoft.com/office/drawing/2014/main" id="{1986456B-12BF-E641-8BF6-8FFAC20F760D}"/>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23" name="TextBox 22">
              <a:extLst>
                <a:ext uri="{FF2B5EF4-FFF2-40B4-BE49-F238E27FC236}">
                  <a16:creationId xmlns:a16="http://schemas.microsoft.com/office/drawing/2014/main" id="{3F22BAD6-1A98-E745-BD0A-F5F45B2D8FE6}"/>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grpSp>
        <p:nvGrpSpPr>
          <p:cNvPr id="29" name="Group 28">
            <a:extLst>
              <a:ext uri="{FF2B5EF4-FFF2-40B4-BE49-F238E27FC236}">
                <a16:creationId xmlns:a16="http://schemas.microsoft.com/office/drawing/2014/main" id="{2BA9E3F0-EEA1-4041-A1E8-B69CA3492EA1}"/>
              </a:ext>
            </a:extLst>
          </p:cNvPr>
          <p:cNvGrpSpPr/>
          <p:nvPr/>
        </p:nvGrpSpPr>
        <p:grpSpPr>
          <a:xfrm>
            <a:off x="1284988" y="3071713"/>
            <a:ext cx="266010" cy="277000"/>
            <a:chOff x="4298598" y="3857396"/>
            <a:chExt cx="538036" cy="538036"/>
          </a:xfrm>
        </p:grpSpPr>
        <p:sp>
          <p:nvSpPr>
            <p:cNvPr id="30" name="Oval 29">
              <a:extLst>
                <a:ext uri="{FF2B5EF4-FFF2-40B4-BE49-F238E27FC236}">
                  <a16:creationId xmlns:a16="http://schemas.microsoft.com/office/drawing/2014/main" id="{CD287DD9-6DAC-454A-B3CC-6F29A2584B7B}"/>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31" name="TextBox 30">
              <a:extLst>
                <a:ext uri="{FF2B5EF4-FFF2-40B4-BE49-F238E27FC236}">
                  <a16:creationId xmlns:a16="http://schemas.microsoft.com/office/drawing/2014/main" id="{70C00DBA-A3A5-3D4D-BA38-E596BEC8C6FB}"/>
                </a:ext>
              </a:extLst>
            </p:cNvPr>
            <p:cNvSpPr txBox="1"/>
            <p:nvPr/>
          </p:nvSpPr>
          <p:spPr>
            <a:xfrm>
              <a:off x="4387596" y="3862278"/>
              <a:ext cx="360040" cy="528271"/>
            </a:xfrm>
            <a:prstGeom prst="rect">
              <a:avLst/>
            </a:prstGeom>
            <a:noFill/>
          </p:spPr>
          <p:txBody>
            <a:bodyPr wrap="square" rtlCol="0" anchor="ctr">
              <a:spAutoFit/>
            </a:bodyPr>
            <a:lstStyle/>
            <a:p>
              <a:pPr algn="ctr"/>
              <a:endParaRPr lang="ko-KR" altLang="en-US" b="1" dirty="0">
                <a:latin typeface="Arial" pitchFamily="34" charset="0"/>
                <a:cs typeface="Arial" pitchFamily="34" charset="0"/>
              </a:endParaRPr>
            </a:p>
          </p:txBody>
        </p:sp>
      </p:grpSp>
      <p:sp>
        <p:nvSpPr>
          <p:cNvPr id="42" name="Oval 41">
            <a:extLst>
              <a:ext uri="{FF2B5EF4-FFF2-40B4-BE49-F238E27FC236}">
                <a16:creationId xmlns:a16="http://schemas.microsoft.com/office/drawing/2014/main" id="{4DFB1474-0BEC-084A-A21D-9F33A8ACC5D8}"/>
              </a:ext>
            </a:extLst>
          </p:cNvPr>
          <p:cNvSpPr/>
          <p:nvPr/>
        </p:nvSpPr>
        <p:spPr>
          <a:xfrm>
            <a:off x="1280512" y="3878926"/>
            <a:ext cx="266010" cy="27700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 name="Rectangle 3">
            <a:extLst>
              <a:ext uri="{FF2B5EF4-FFF2-40B4-BE49-F238E27FC236}">
                <a16:creationId xmlns:a16="http://schemas.microsoft.com/office/drawing/2014/main" id="{4FE7754D-53A7-4BC9-9EC1-46E1E318702E}"/>
              </a:ext>
            </a:extLst>
          </p:cNvPr>
          <p:cNvSpPr/>
          <p:nvPr/>
        </p:nvSpPr>
        <p:spPr>
          <a:xfrm>
            <a:off x="1619672" y="949927"/>
            <a:ext cx="6480720" cy="369332"/>
          </a:xfrm>
          <a:prstGeom prst="rect">
            <a:avLst/>
          </a:prstGeom>
        </p:spPr>
        <p:txBody>
          <a:bodyPr wrap="square">
            <a:spAutoFit/>
          </a:bodyPr>
          <a:lstStyle/>
          <a:p>
            <a:r>
              <a:rPr lang="en-US" b="1" dirty="0">
                <a:solidFill>
                  <a:srgbClr val="7030A0"/>
                </a:solidFill>
              </a:rPr>
              <a:t>CI user expectations, Categorization and Commonalities</a:t>
            </a:r>
          </a:p>
        </p:txBody>
      </p:sp>
      <p:sp>
        <p:nvSpPr>
          <p:cNvPr id="5" name="Rectangle 4">
            <a:extLst>
              <a:ext uri="{FF2B5EF4-FFF2-40B4-BE49-F238E27FC236}">
                <a16:creationId xmlns:a16="http://schemas.microsoft.com/office/drawing/2014/main" id="{8DE032E7-0E3B-4C2C-BBC5-60B074C3ADFC}"/>
              </a:ext>
            </a:extLst>
          </p:cNvPr>
          <p:cNvSpPr/>
          <p:nvPr/>
        </p:nvSpPr>
        <p:spPr>
          <a:xfrm>
            <a:off x="1622376" y="1638488"/>
            <a:ext cx="7054080" cy="369332"/>
          </a:xfrm>
          <a:prstGeom prst="rect">
            <a:avLst/>
          </a:prstGeom>
        </p:spPr>
        <p:txBody>
          <a:bodyPr wrap="square">
            <a:spAutoFit/>
          </a:bodyPr>
          <a:lstStyle/>
          <a:p>
            <a:r>
              <a:rPr lang="en-US" dirty="0"/>
              <a:t>Policies, Scheduled Maintenance, and Personality Management</a:t>
            </a:r>
          </a:p>
        </p:txBody>
      </p:sp>
      <p:sp>
        <p:nvSpPr>
          <p:cNvPr id="6" name="Rectangle 5">
            <a:extLst>
              <a:ext uri="{FF2B5EF4-FFF2-40B4-BE49-F238E27FC236}">
                <a16:creationId xmlns:a16="http://schemas.microsoft.com/office/drawing/2014/main" id="{8BB69040-5887-445B-83CA-334581459545}"/>
              </a:ext>
            </a:extLst>
          </p:cNvPr>
          <p:cNvSpPr/>
          <p:nvPr/>
        </p:nvSpPr>
        <p:spPr>
          <a:xfrm>
            <a:off x="1619672" y="2297346"/>
            <a:ext cx="2736647" cy="369332"/>
          </a:xfrm>
          <a:prstGeom prst="rect">
            <a:avLst/>
          </a:prstGeom>
        </p:spPr>
        <p:txBody>
          <a:bodyPr wrap="none">
            <a:spAutoFit/>
          </a:bodyPr>
          <a:lstStyle/>
          <a:p>
            <a:r>
              <a:rPr lang="en-US" dirty="0"/>
              <a:t>Outreach and Education </a:t>
            </a:r>
          </a:p>
        </p:txBody>
      </p:sp>
      <p:sp>
        <p:nvSpPr>
          <p:cNvPr id="8" name="Rectangle 7">
            <a:extLst>
              <a:ext uri="{FF2B5EF4-FFF2-40B4-BE49-F238E27FC236}">
                <a16:creationId xmlns:a16="http://schemas.microsoft.com/office/drawing/2014/main" id="{47B8B44F-C1B4-43C3-8129-5306EE7BBD0C}"/>
              </a:ext>
            </a:extLst>
          </p:cNvPr>
          <p:cNvSpPr/>
          <p:nvPr/>
        </p:nvSpPr>
        <p:spPr>
          <a:xfrm>
            <a:off x="1619672" y="3842530"/>
            <a:ext cx="1954381" cy="369332"/>
          </a:xfrm>
          <a:prstGeom prst="rect">
            <a:avLst/>
          </a:prstGeom>
        </p:spPr>
        <p:txBody>
          <a:bodyPr wrap="none">
            <a:spAutoFit/>
          </a:bodyPr>
          <a:lstStyle/>
          <a:p>
            <a:r>
              <a:rPr lang="en-US" dirty="0"/>
              <a:t>Lessons Learned</a:t>
            </a:r>
          </a:p>
        </p:txBody>
      </p:sp>
      <p:sp>
        <p:nvSpPr>
          <p:cNvPr id="55" name="Rectangle 54">
            <a:extLst>
              <a:ext uri="{FF2B5EF4-FFF2-40B4-BE49-F238E27FC236}">
                <a16:creationId xmlns:a16="http://schemas.microsoft.com/office/drawing/2014/main" id="{66B807DE-2840-49CB-9D01-DFB9FF4D0E96}"/>
              </a:ext>
            </a:extLst>
          </p:cNvPr>
          <p:cNvSpPr/>
          <p:nvPr/>
        </p:nvSpPr>
        <p:spPr>
          <a:xfrm>
            <a:off x="1650564" y="2999006"/>
            <a:ext cx="1620957" cy="369332"/>
          </a:xfrm>
          <a:prstGeom prst="rect">
            <a:avLst/>
          </a:prstGeom>
        </p:spPr>
        <p:txBody>
          <a:bodyPr wrap="none">
            <a:spAutoFit/>
          </a:bodyPr>
          <a:lstStyle/>
          <a:p>
            <a:r>
              <a:rPr lang="en-US" dirty="0"/>
              <a:t>Some Results</a:t>
            </a:r>
          </a:p>
        </p:txBody>
      </p:sp>
    </p:spTree>
    <p:extLst>
      <p:ext uri="{BB962C8B-B14F-4D97-AF65-F5344CB8AC3E}">
        <p14:creationId xmlns:p14="http://schemas.microsoft.com/office/powerpoint/2010/main" val="1981954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altLang="ko-KR" sz="3200" dirty="0"/>
              <a:t> </a:t>
            </a:r>
            <a:r>
              <a:rPr lang="en-US" altLang="ko-KR" sz="3200" dirty="0">
                <a:solidFill>
                  <a:srgbClr val="7030A0"/>
                </a:solidFill>
              </a:rPr>
              <a:t>What is </a:t>
            </a:r>
            <a:r>
              <a:rPr lang="en-US" altLang="ko-KR" sz="3200" dirty="0">
                <a:solidFill>
                  <a:schemeClr val="tx1"/>
                </a:solidFill>
              </a:rPr>
              <a:t>CI</a:t>
            </a:r>
            <a:endParaRPr lang="ko-KR" altLang="en-US" sz="3200" dirty="0">
              <a:solidFill>
                <a:schemeClr val="tx1"/>
              </a:solidFill>
            </a:endParaRPr>
          </a:p>
        </p:txBody>
      </p:sp>
      <p:sp>
        <p:nvSpPr>
          <p:cNvPr id="14" name="Rectangle 16"/>
          <p:cNvSpPr/>
          <p:nvPr/>
        </p:nvSpPr>
        <p:spPr>
          <a:xfrm rot="2700000">
            <a:off x="1404435" y="2650578"/>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9"/>
          <p:cNvSpPr/>
          <p:nvPr/>
        </p:nvSpPr>
        <p:spPr>
          <a:xfrm>
            <a:off x="1374407" y="2023761"/>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Oval 76">
            <a:extLst>
              <a:ext uri="{FF2B5EF4-FFF2-40B4-BE49-F238E27FC236}">
                <a16:creationId xmlns:a16="http://schemas.microsoft.com/office/drawing/2014/main" id="{F8E56FE7-F943-8C41-826B-828E6BCF6F3C}"/>
              </a:ext>
            </a:extLst>
          </p:cNvPr>
          <p:cNvSpPr/>
          <p:nvPr/>
        </p:nvSpPr>
        <p:spPr>
          <a:xfrm>
            <a:off x="1434064" y="1763283"/>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3" name="Oval 82">
            <a:extLst>
              <a:ext uri="{FF2B5EF4-FFF2-40B4-BE49-F238E27FC236}">
                <a16:creationId xmlns:a16="http://schemas.microsoft.com/office/drawing/2014/main" id="{25FCEC8E-2FBF-D543-B1E7-22E5B0EEC7FA}"/>
              </a:ext>
            </a:extLst>
          </p:cNvPr>
          <p:cNvSpPr/>
          <p:nvPr/>
        </p:nvSpPr>
        <p:spPr>
          <a:xfrm>
            <a:off x="1426408" y="1447659"/>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AC2E82F6-1885-4924-BBB2-5A5473566CA3}"/>
              </a:ext>
            </a:extLst>
          </p:cNvPr>
          <p:cNvSpPr/>
          <p:nvPr/>
        </p:nvSpPr>
        <p:spPr>
          <a:xfrm>
            <a:off x="0" y="4978794"/>
            <a:ext cx="8567936" cy="184666"/>
          </a:xfrm>
          <a:prstGeom prst="rect">
            <a:avLst/>
          </a:prstGeom>
        </p:spPr>
        <p:txBody>
          <a:bodyPr wrap="square">
            <a:spAutoFit/>
          </a:bodyPr>
          <a:lstStyle/>
          <a:p>
            <a:r>
              <a:rPr lang="en-US" altLang="en-US" sz="600" dirty="0">
                <a:latin typeface="Century Gothic" panose="020B0502020202020204" pitchFamily="34" charset="0"/>
                <a:ea typeface="ＭＳ Ｐゴシック" panose="020B0600070205080204" pitchFamily="34" charset="-128"/>
              </a:rPr>
              <a:t>Stewart, C.A. 2010. What is Cyberinfrastructure? Presentation. ACM SIGUCCS 2010 Annual Meeting, 24-27 October, Norfolk, VA. </a:t>
            </a:r>
            <a:r>
              <a:rPr lang="fi-FI" altLang="en-US" sz="600" u="sng" dirty="0">
                <a:latin typeface="Century Gothic" panose="020B0502020202020204" pitchFamily="34" charset="0"/>
                <a:ea typeface="ＭＳ Ｐゴシック" panose="020B0600070205080204" pitchFamily="34" charset="-128"/>
                <a:hlinkClick r:id="rId3"/>
              </a:rPr>
              <a:t>http://hdl.handle.net/2022/13987</a:t>
            </a:r>
            <a:endParaRPr lang="en-US" sz="600" dirty="0"/>
          </a:p>
        </p:txBody>
      </p:sp>
      <p:sp>
        <p:nvSpPr>
          <p:cNvPr id="27" name="Oval 26">
            <a:extLst>
              <a:ext uri="{FF2B5EF4-FFF2-40B4-BE49-F238E27FC236}">
                <a16:creationId xmlns:a16="http://schemas.microsoft.com/office/drawing/2014/main" id="{724FDAE5-DDCC-45CD-BD1B-BB3118D1F439}"/>
              </a:ext>
            </a:extLst>
          </p:cNvPr>
          <p:cNvSpPr/>
          <p:nvPr/>
        </p:nvSpPr>
        <p:spPr>
          <a:xfrm>
            <a:off x="1444116" y="2399706"/>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8" name="Oval 27">
            <a:extLst>
              <a:ext uri="{FF2B5EF4-FFF2-40B4-BE49-F238E27FC236}">
                <a16:creationId xmlns:a16="http://schemas.microsoft.com/office/drawing/2014/main" id="{08A86A49-52A9-490C-B358-E35872AF11DA}"/>
              </a:ext>
            </a:extLst>
          </p:cNvPr>
          <p:cNvSpPr/>
          <p:nvPr/>
        </p:nvSpPr>
        <p:spPr>
          <a:xfrm>
            <a:off x="1425262" y="2083156"/>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9" name="Rectangle 9">
            <a:extLst>
              <a:ext uri="{FF2B5EF4-FFF2-40B4-BE49-F238E27FC236}">
                <a16:creationId xmlns:a16="http://schemas.microsoft.com/office/drawing/2014/main" id="{AEE1E2E3-01B1-4327-86CA-0A8FE2C76683}"/>
              </a:ext>
            </a:extLst>
          </p:cNvPr>
          <p:cNvSpPr/>
          <p:nvPr/>
        </p:nvSpPr>
        <p:spPr>
          <a:xfrm>
            <a:off x="1388850" y="3334059"/>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B2F0EF67-0AB2-45E1-8ABB-97AD60A6D0EF}"/>
              </a:ext>
            </a:extLst>
          </p:cNvPr>
          <p:cNvSpPr/>
          <p:nvPr/>
        </p:nvSpPr>
        <p:spPr>
          <a:xfrm>
            <a:off x="1666713" y="1396790"/>
            <a:ext cx="1654620" cy="276999"/>
          </a:xfrm>
          <a:prstGeom prst="rect">
            <a:avLst/>
          </a:prstGeom>
        </p:spPr>
        <p:txBody>
          <a:bodyPr wrap="none">
            <a:spAutoFit/>
          </a:bodyPr>
          <a:lstStyle/>
          <a:p>
            <a:r>
              <a:rPr lang="en-US" altLang="en-US" sz="1200" b="1" dirty="0"/>
              <a:t>Computing systems</a:t>
            </a:r>
            <a:endParaRPr lang="en-US" sz="1200" dirty="0"/>
          </a:p>
        </p:txBody>
      </p:sp>
      <p:sp>
        <p:nvSpPr>
          <p:cNvPr id="10" name="Rectangle 9">
            <a:extLst>
              <a:ext uri="{FF2B5EF4-FFF2-40B4-BE49-F238E27FC236}">
                <a16:creationId xmlns:a16="http://schemas.microsoft.com/office/drawing/2014/main" id="{479BA439-7AE4-42A1-8DCD-B43B0196F14A}"/>
              </a:ext>
            </a:extLst>
          </p:cNvPr>
          <p:cNvSpPr/>
          <p:nvPr/>
        </p:nvSpPr>
        <p:spPr>
          <a:xfrm>
            <a:off x="1681156" y="1707622"/>
            <a:ext cx="1770036" cy="276999"/>
          </a:xfrm>
          <a:prstGeom prst="rect">
            <a:avLst/>
          </a:prstGeom>
        </p:spPr>
        <p:txBody>
          <a:bodyPr wrap="none">
            <a:spAutoFit/>
          </a:bodyPr>
          <a:lstStyle/>
          <a:p>
            <a:r>
              <a:rPr lang="en-US" altLang="en-US" sz="1200" b="1" dirty="0"/>
              <a:t>Data storage systems</a:t>
            </a:r>
            <a:endParaRPr lang="en-US" sz="1200" dirty="0"/>
          </a:p>
        </p:txBody>
      </p:sp>
      <p:sp>
        <p:nvSpPr>
          <p:cNvPr id="11" name="Rectangle 10">
            <a:extLst>
              <a:ext uri="{FF2B5EF4-FFF2-40B4-BE49-F238E27FC236}">
                <a16:creationId xmlns:a16="http://schemas.microsoft.com/office/drawing/2014/main" id="{96FCEB11-A600-47F7-8178-98C4C136E30C}"/>
              </a:ext>
            </a:extLst>
          </p:cNvPr>
          <p:cNvSpPr/>
          <p:nvPr/>
        </p:nvSpPr>
        <p:spPr>
          <a:xfrm>
            <a:off x="1628505" y="2021469"/>
            <a:ext cx="3167855" cy="276999"/>
          </a:xfrm>
          <a:prstGeom prst="rect">
            <a:avLst/>
          </a:prstGeom>
        </p:spPr>
        <p:txBody>
          <a:bodyPr wrap="none">
            <a:spAutoFit/>
          </a:bodyPr>
          <a:lstStyle/>
          <a:p>
            <a:r>
              <a:rPr lang="en-US" altLang="en-US" sz="1200" b="1" dirty="0"/>
              <a:t>Advanced instruments data repositories</a:t>
            </a:r>
            <a:r>
              <a:rPr lang="en-US" altLang="en-US" sz="1200" dirty="0"/>
              <a:t> </a:t>
            </a:r>
            <a:endParaRPr lang="en-US" sz="1200" dirty="0"/>
          </a:p>
        </p:txBody>
      </p:sp>
      <p:sp>
        <p:nvSpPr>
          <p:cNvPr id="13" name="Rectangle 12">
            <a:extLst>
              <a:ext uri="{FF2B5EF4-FFF2-40B4-BE49-F238E27FC236}">
                <a16:creationId xmlns:a16="http://schemas.microsoft.com/office/drawing/2014/main" id="{942F605E-1970-49B3-A3C7-B27BA28C054F}"/>
              </a:ext>
            </a:extLst>
          </p:cNvPr>
          <p:cNvSpPr/>
          <p:nvPr/>
        </p:nvSpPr>
        <p:spPr>
          <a:xfrm>
            <a:off x="1622367" y="2345903"/>
            <a:ext cx="2176045" cy="276999"/>
          </a:xfrm>
          <a:prstGeom prst="rect">
            <a:avLst/>
          </a:prstGeom>
        </p:spPr>
        <p:txBody>
          <a:bodyPr wrap="none">
            <a:spAutoFit/>
          </a:bodyPr>
          <a:lstStyle/>
          <a:p>
            <a:r>
              <a:rPr lang="en-US" altLang="en-US" sz="1200" b="1" dirty="0"/>
              <a:t>Visualization environments</a:t>
            </a:r>
            <a:endParaRPr lang="en-US" sz="1200" dirty="0"/>
          </a:p>
        </p:txBody>
      </p:sp>
      <p:sp>
        <p:nvSpPr>
          <p:cNvPr id="16" name="Right Brace 15">
            <a:extLst>
              <a:ext uri="{FF2B5EF4-FFF2-40B4-BE49-F238E27FC236}">
                <a16:creationId xmlns:a16="http://schemas.microsoft.com/office/drawing/2014/main" id="{3AEC1033-F43E-408F-B17A-B3CFD37338AA}"/>
              </a:ext>
            </a:extLst>
          </p:cNvPr>
          <p:cNvSpPr/>
          <p:nvPr/>
        </p:nvSpPr>
        <p:spPr>
          <a:xfrm>
            <a:off x="4849508" y="1355376"/>
            <a:ext cx="694887" cy="1502696"/>
          </a:xfrm>
          <a:prstGeom prst="rightBrace">
            <a:avLst/>
          </a:prstGeom>
          <a:ln>
            <a:solidFill>
              <a:srgbClr val="7030A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1207BCA9-5479-41D0-99AB-3E6030F7B219}"/>
              </a:ext>
            </a:extLst>
          </p:cNvPr>
          <p:cNvSpPr/>
          <p:nvPr/>
        </p:nvSpPr>
        <p:spPr>
          <a:xfrm rot="5400000">
            <a:off x="4972172" y="1617783"/>
            <a:ext cx="782530" cy="276999"/>
          </a:xfrm>
          <a:prstGeom prst="rect">
            <a:avLst/>
          </a:prstGeom>
        </p:spPr>
        <p:txBody>
          <a:bodyPr wrap="square">
            <a:spAutoFit/>
          </a:bodyPr>
          <a:lstStyle/>
          <a:p>
            <a:pPr algn="r"/>
            <a:r>
              <a:rPr lang="en-US" altLang="en-US" sz="1200" b="1" dirty="0">
                <a:solidFill>
                  <a:srgbClr val="C00000"/>
                </a:solidFill>
              </a:rPr>
              <a:t>Linked</a:t>
            </a:r>
            <a:endParaRPr lang="en-US" sz="1200" dirty="0">
              <a:solidFill>
                <a:srgbClr val="C00000"/>
              </a:solidFill>
            </a:endParaRPr>
          </a:p>
        </p:txBody>
      </p:sp>
      <p:sp>
        <p:nvSpPr>
          <p:cNvPr id="40" name="Rectangle 39">
            <a:extLst>
              <a:ext uri="{FF2B5EF4-FFF2-40B4-BE49-F238E27FC236}">
                <a16:creationId xmlns:a16="http://schemas.microsoft.com/office/drawing/2014/main" id="{5CDA7C6F-A411-4A06-AC11-EA52EBD6EEBD}"/>
              </a:ext>
            </a:extLst>
          </p:cNvPr>
          <p:cNvSpPr/>
          <p:nvPr/>
        </p:nvSpPr>
        <p:spPr>
          <a:xfrm rot="5400000">
            <a:off x="4972171" y="2400229"/>
            <a:ext cx="782531" cy="276999"/>
          </a:xfrm>
          <a:prstGeom prst="rect">
            <a:avLst/>
          </a:prstGeom>
        </p:spPr>
        <p:txBody>
          <a:bodyPr wrap="square">
            <a:spAutoFit/>
          </a:bodyPr>
          <a:lstStyle/>
          <a:p>
            <a:r>
              <a:rPr lang="en-US" altLang="en-US" sz="1200" b="1" dirty="0">
                <a:solidFill>
                  <a:srgbClr val="C00000"/>
                </a:solidFill>
              </a:rPr>
              <a:t>Linked</a:t>
            </a:r>
            <a:endParaRPr lang="en-US" sz="1200" dirty="0">
              <a:solidFill>
                <a:srgbClr val="C00000"/>
              </a:solidFill>
            </a:endParaRPr>
          </a:p>
        </p:txBody>
      </p:sp>
      <p:sp>
        <p:nvSpPr>
          <p:cNvPr id="18" name="Rectangle 17">
            <a:extLst>
              <a:ext uri="{FF2B5EF4-FFF2-40B4-BE49-F238E27FC236}">
                <a16:creationId xmlns:a16="http://schemas.microsoft.com/office/drawing/2014/main" id="{8720D4E5-5ABA-423E-9FC7-CE3C6750B536}"/>
              </a:ext>
            </a:extLst>
          </p:cNvPr>
          <p:cNvSpPr/>
          <p:nvPr/>
        </p:nvSpPr>
        <p:spPr>
          <a:xfrm>
            <a:off x="5607698" y="1931439"/>
            <a:ext cx="3634298" cy="276999"/>
          </a:xfrm>
          <a:prstGeom prst="rect">
            <a:avLst/>
          </a:prstGeom>
        </p:spPr>
        <p:txBody>
          <a:bodyPr wrap="square">
            <a:spAutoFit/>
          </a:bodyPr>
          <a:lstStyle/>
          <a:p>
            <a:r>
              <a:rPr lang="en-US" altLang="en-US" sz="1200" b="1" dirty="0"/>
              <a:t>Software</a:t>
            </a:r>
            <a:r>
              <a:rPr lang="en-US" altLang="en-US" sz="1200" dirty="0"/>
              <a:t> &amp;  </a:t>
            </a:r>
            <a:r>
              <a:rPr lang="en-US" altLang="en-US" sz="1200" b="1" dirty="0"/>
              <a:t>High Performance Networks</a:t>
            </a:r>
            <a:endParaRPr lang="en-US" sz="1200" dirty="0"/>
          </a:p>
        </p:txBody>
      </p:sp>
      <p:sp>
        <p:nvSpPr>
          <p:cNvPr id="42" name="Right Brace 41">
            <a:extLst>
              <a:ext uri="{FF2B5EF4-FFF2-40B4-BE49-F238E27FC236}">
                <a16:creationId xmlns:a16="http://schemas.microsoft.com/office/drawing/2014/main" id="{269067B0-BFB6-4B77-8DEC-8800BC69686D}"/>
              </a:ext>
            </a:extLst>
          </p:cNvPr>
          <p:cNvSpPr/>
          <p:nvPr/>
        </p:nvSpPr>
        <p:spPr>
          <a:xfrm rot="5400000">
            <a:off x="4843349" y="-811091"/>
            <a:ext cx="694887" cy="7595337"/>
          </a:xfrm>
          <a:prstGeom prst="rightBrace">
            <a:avLst/>
          </a:prstGeom>
          <a:ln>
            <a:solidFill>
              <a:srgbClr val="7030A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3" name="Rectangle 42">
            <a:extLst>
              <a:ext uri="{FF2B5EF4-FFF2-40B4-BE49-F238E27FC236}">
                <a16:creationId xmlns:a16="http://schemas.microsoft.com/office/drawing/2014/main" id="{0C28EE48-F7ED-4999-91E0-76C1F425FA51}"/>
              </a:ext>
            </a:extLst>
          </p:cNvPr>
          <p:cNvSpPr/>
          <p:nvPr/>
        </p:nvSpPr>
        <p:spPr>
          <a:xfrm>
            <a:off x="4289707" y="3024365"/>
            <a:ext cx="901085" cy="276999"/>
          </a:xfrm>
          <a:prstGeom prst="rect">
            <a:avLst/>
          </a:prstGeom>
        </p:spPr>
        <p:txBody>
          <a:bodyPr wrap="square">
            <a:spAutoFit/>
          </a:bodyPr>
          <a:lstStyle/>
          <a:p>
            <a:pPr algn="r"/>
            <a:r>
              <a:rPr lang="en-US" altLang="en-US" sz="1200" b="1" dirty="0">
                <a:solidFill>
                  <a:srgbClr val="C00000"/>
                </a:solidFill>
              </a:rPr>
              <a:t>Managed</a:t>
            </a:r>
            <a:endParaRPr lang="en-US" sz="1400" dirty="0">
              <a:solidFill>
                <a:srgbClr val="C00000"/>
              </a:solidFill>
            </a:endParaRPr>
          </a:p>
        </p:txBody>
      </p:sp>
      <p:sp>
        <p:nvSpPr>
          <p:cNvPr id="44" name="Rectangle 43">
            <a:extLst>
              <a:ext uri="{FF2B5EF4-FFF2-40B4-BE49-F238E27FC236}">
                <a16:creationId xmlns:a16="http://schemas.microsoft.com/office/drawing/2014/main" id="{3F39A907-B392-4A67-AFC9-9D0EE6F3CFA4}"/>
              </a:ext>
            </a:extLst>
          </p:cNvPr>
          <p:cNvSpPr/>
          <p:nvPr/>
        </p:nvSpPr>
        <p:spPr>
          <a:xfrm>
            <a:off x="5209548" y="3026244"/>
            <a:ext cx="973093" cy="276999"/>
          </a:xfrm>
          <a:prstGeom prst="rect">
            <a:avLst/>
          </a:prstGeom>
        </p:spPr>
        <p:txBody>
          <a:bodyPr wrap="square">
            <a:spAutoFit/>
          </a:bodyPr>
          <a:lstStyle/>
          <a:p>
            <a:r>
              <a:rPr lang="en-US" altLang="en-US" sz="1200" b="1" dirty="0">
                <a:solidFill>
                  <a:srgbClr val="C00000"/>
                </a:solidFill>
              </a:rPr>
              <a:t>Managed</a:t>
            </a:r>
            <a:endParaRPr lang="en-US" sz="1200" dirty="0">
              <a:solidFill>
                <a:srgbClr val="C00000"/>
              </a:solidFill>
            </a:endParaRPr>
          </a:p>
        </p:txBody>
      </p:sp>
      <p:sp>
        <p:nvSpPr>
          <p:cNvPr id="19" name="Rectangle 18">
            <a:extLst>
              <a:ext uri="{FF2B5EF4-FFF2-40B4-BE49-F238E27FC236}">
                <a16:creationId xmlns:a16="http://schemas.microsoft.com/office/drawing/2014/main" id="{343C83DE-7F3F-41D1-814E-C47C4F05A7CD}"/>
              </a:ext>
            </a:extLst>
          </p:cNvPr>
          <p:cNvSpPr/>
          <p:nvPr/>
        </p:nvSpPr>
        <p:spPr>
          <a:xfrm>
            <a:off x="4864742" y="3350971"/>
            <a:ext cx="689612" cy="276999"/>
          </a:xfrm>
          <a:prstGeom prst="rect">
            <a:avLst/>
          </a:prstGeom>
        </p:spPr>
        <p:txBody>
          <a:bodyPr wrap="none">
            <a:spAutoFit/>
          </a:bodyPr>
          <a:lstStyle/>
          <a:p>
            <a:r>
              <a:rPr lang="en-US" altLang="en-US" sz="1200" b="1" dirty="0"/>
              <a:t>People</a:t>
            </a:r>
            <a:endParaRPr lang="en-US" sz="1200" b="1" dirty="0"/>
          </a:p>
        </p:txBody>
      </p:sp>
      <p:sp>
        <p:nvSpPr>
          <p:cNvPr id="46" name="Rectangle 16">
            <a:extLst>
              <a:ext uri="{FF2B5EF4-FFF2-40B4-BE49-F238E27FC236}">
                <a16:creationId xmlns:a16="http://schemas.microsoft.com/office/drawing/2014/main" id="{7DB1CAAB-A9E5-42E9-802E-5C66DFE8E4AE}"/>
              </a:ext>
            </a:extLst>
          </p:cNvPr>
          <p:cNvSpPr/>
          <p:nvPr/>
        </p:nvSpPr>
        <p:spPr>
          <a:xfrm rot="2700000">
            <a:off x="1404435" y="3362058"/>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Rectangle 9">
            <a:extLst>
              <a:ext uri="{FF2B5EF4-FFF2-40B4-BE49-F238E27FC236}">
                <a16:creationId xmlns:a16="http://schemas.microsoft.com/office/drawing/2014/main" id="{B79798BB-B31A-418A-8668-488895FF89CF}"/>
              </a:ext>
            </a:extLst>
          </p:cNvPr>
          <p:cNvSpPr/>
          <p:nvPr/>
        </p:nvSpPr>
        <p:spPr>
          <a:xfrm>
            <a:off x="1388850" y="4045539"/>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Right Brace 48">
            <a:extLst>
              <a:ext uri="{FF2B5EF4-FFF2-40B4-BE49-F238E27FC236}">
                <a16:creationId xmlns:a16="http://schemas.microsoft.com/office/drawing/2014/main" id="{6BFDB299-DC98-408A-A22D-A68922A5BC17}"/>
              </a:ext>
            </a:extLst>
          </p:cNvPr>
          <p:cNvSpPr/>
          <p:nvPr/>
        </p:nvSpPr>
        <p:spPr>
          <a:xfrm rot="5400000">
            <a:off x="4843349" y="-99611"/>
            <a:ext cx="694887" cy="7595337"/>
          </a:xfrm>
          <a:prstGeom prst="rightBrace">
            <a:avLst/>
          </a:prstGeom>
          <a:ln>
            <a:solidFill>
              <a:srgbClr val="7030A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50" name="Rectangle 49">
            <a:extLst>
              <a:ext uri="{FF2B5EF4-FFF2-40B4-BE49-F238E27FC236}">
                <a16:creationId xmlns:a16="http://schemas.microsoft.com/office/drawing/2014/main" id="{18187ADC-BBD2-41F4-B8E9-BFD007F0A43D}"/>
              </a:ext>
            </a:extLst>
          </p:cNvPr>
          <p:cNvSpPr/>
          <p:nvPr/>
        </p:nvSpPr>
        <p:spPr>
          <a:xfrm>
            <a:off x="4284503" y="3737724"/>
            <a:ext cx="853037" cy="276999"/>
          </a:xfrm>
          <a:prstGeom prst="rect">
            <a:avLst/>
          </a:prstGeom>
        </p:spPr>
        <p:txBody>
          <a:bodyPr wrap="square">
            <a:spAutoFit/>
          </a:bodyPr>
          <a:lstStyle/>
          <a:p>
            <a:pPr algn="r"/>
            <a:r>
              <a:rPr lang="en-US" altLang="en-US" sz="1200" b="1" dirty="0">
                <a:solidFill>
                  <a:srgbClr val="C00000"/>
                </a:solidFill>
              </a:rPr>
              <a:t>Purpose</a:t>
            </a:r>
            <a:endParaRPr lang="en-US" sz="1400" dirty="0">
              <a:solidFill>
                <a:srgbClr val="C00000"/>
              </a:solidFill>
            </a:endParaRPr>
          </a:p>
        </p:txBody>
      </p:sp>
      <p:sp>
        <p:nvSpPr>
          <p:cNvPr id="51" name="Rectangle 50">
            <a:extLst>
              <a:ext uri="{FF2B5EF4-FFF2-40B4-BE49-F238E27FC236}">
                <a16:creationId xmlns:a16="http://schemas.microsoft.com/office/drawing/2014/main" id="{763A4E96-1259-4746-802F-79C631B43A18}"/>
              </a:ext>
            </a:extLst>
          </p:cNvPr>
          <p:cNvSpPr/>
          <p:nvPr/>
        </p:nvSpPr>
        <p:spPr>
          <a:xfrm>
            <a:off x="5209548" y="3737724"/>
            <a:ext cx="973093" cy="276999"/>
          </a:xfrm>
          <a:prstGeom prst="rect">
            <a:avLst/>
          </a:prstGeom>
        </p:spPr>
        <p:txBody>
          <a:bodyPr wrap="square">
            <a:spAutoFit/>
          </a:bodyPr>
          <a:lstStyle/>
          <a:p>
            <a:r>
              <a:rPr lang="en-US" altLang="en-US" sz="1200" b="1" dirty="0">
                <a:solidFill>
                  <a:srgbClr val="C00000"/>
                </a:solidFill>
              </a:rPr>
              <a:t>Goal</a:t>
            </a:r>
            <a:endParaRPr lang="en-US" sz="1400" dirty="0">
              <a:solidFill>
                <a:srgbClr val="C00000"/>
              </a:solidFill>
            </a:endParaRPr>
          </a:p>
        </p:txBody>
      </p:sp>
      <p:sp>
        <p:nvSpPr>
          <p:cNvPr id="22" name="Rectangle 21">
            <a:extLst>
              <a:ext uri="{FF2B5EF4-FFF2-40B4-BE49-F238E27FC236}">
                <a16:creationId xmlns:a16="http://schemas.microsoft.com/office/drawing/2014/main" id="{5B735E69-A363-4AE8-A157-BFF5AF7AEC42}"/>
              </a:ext>
            </a:extLst>
          </p:cNvPr>
          <p:cNvSpPr/>
          <p:nvPr/>
        </p:nvSpPr>
        <p:spPr>
          <a:xfrm>
            <a:off x="2990784" y="4030201"/>
            <a:ext cx="3260829" cy="276999"/>
          </a:xfrm>
          <a:prstGeom prst="rect">
            <a:avLst/>
          </a:prstGeom>
        </p:spPr>
        <p:txBody>
          <a:bodyPr wrap="none">
            <a:spAutoFit/>
          </a:bodyPr>
          <a:lstStyle/>
          <a:p>
            <a:r>
              <a:rPr lang="en-US" altLang="en-US" sz="1200" b="1" dirty="0"/>
              <a:t>Improve research &amp; scholarly productivity</a:t>
            </a:r>
            <a:endParaRPr lang="en-US" sz="1200" b="1" dirty="0"/>
          </a:p>
        </p:txBody>
      </p:sp>
      <p:sp>
        <p:nvSpPr>
          <p:cNvPr id="54" name="Rectangle 53">
            <a:extLst>
              <a:ext uri="{FF2B5EF4-FFF2-40B4-BE49-F238E27FC236}">
                <a16:creationId xmlns:a16="http://schemas.microsoft.com/office/drawing/2014/main" id="{2FED1CC1-66FC-4BEF-AC30-62F0C04F2211}"/>
              </a:ext>
            </a:extLst>
          </p:cNvPr>
          <p:cNvSpPr/>
          <p:nvPr/>
        </p:nvSpPr>
        <p:spPr>
          <a:xfrm>
            <a:off x="2990784" y="4382983"/>
            <a:ext cx="5540299" cy="276999"/>
          </a:xfrm>
          <a:prstGeom prst="rect">
            <a:avLst/>
          </a:prstGeom>
        </p:spPr>
        <p:txBody>
          <a:bodyPr wrap="none">
            <a:spAutoFit/>
          </a:bodyPr>
          <a:lstStyle/>
          <a:p>
            <a:r>
              <a:rPr lang="en-US" altLang="en-US" sz="1200" b="1" dirty="0"/>
              <a:t>Enable knowledge breakthroughs and discoveries not otherwise possible</a:t>
            </a:r>
            <a:endParaRPr lang="en-US" sz="1200" b="1" dirty="0"/>
          </a:p>
        </p:txBody>
      </p:sp>
      <p:sp>
        <p:nvSpPr>
          <p:cNvPr id="25" name="Rectangle 24">
            <a:extLst>
              <a:ext uri="{FF2B5EF4-FFF2-40B4-BE49-F238E27FC236}">
                <a16:creationId xmlns:a16="http://schemas.microsoft.com/office/drawing/2014/main" id="{3CE3FF49-DE79-48F5-99A3-CE49921FF59A}"/>
              </a:ext>
            </a:extLst>
          </p:cNvPr>
          <p:cNvSpPr/>
          <p:nvPr/>
        </p:nvSpPr>
        <p:spPr>
          <a:xfrm>
            <a:off x="32347" y="1592725"/>
            <a:ext cx="1173206" cy="307777"/>
          </a:xfrm>
          <a:prstGeom prst="rect">
            <a:avLst/>
          </a:prstGeom>
        </p:spPr>
        <p:txBody>
          <a:bodyPr wrap="none">
            <a:spAutoFit/>
          </a:bodyPr>
          <a:lstStyle/>
          <a:p>
            <a:r>
              <a:rPr lang="en-US" altLang="en-US" sz="1400" b="1" dirty="0">
                <a:solidFill>
                  <a:srgbClr val="7030A0"/>
                </a:solidFill>
              </a:rPr>
              <a:t>Technology</a:t>
            </a:r>
            <a:endParaRPr lang="en-US" sz="1400" b="1" dirty="0">
              <a:solidFill>
                <a:srgbClr val="7030A0"/>
              </a:solidFill>
            </a:endParaRPr>
          </a:p>
        </p:txBody>
      </p:sp>
      <p:sp>
        <p:nvSpPr>
          <p:cNvPr id="55" name="Rectangle 54">
            <a:extLst>
              <a:ext uri="{FF2B5EF4-FFF2-40B4-BE49-F238E27FC236}">
                <a16:creationId xmlns:a16="http://schemas.microsoft.com/office/drawing/2014/main" id="{4D33F5E4-9364-4C54-BD79-F0EF2805A972}"/>
              </a:ext>
            </a:extLst>
          </p:cNvPr>
          <p:cNvSpPr/>
          <p:nvPr/>
        </p:nvSpPr>
        <p:spPr>
          <a:xfrm>
            <a:off x="111966" y="4165274"/>
            <a:ext cx="681597" cy="307777"/>
          </a:xfrm>
          <a:prstGeom prst="rect">
            <a:avLst/>
          </a:prstGeom>
        </p:spPr>
        <p:txBody>
          <a:bodyPr wrap="none">
            <a:spAutoFit/>
          </a:bodyPr>
          <a:lstStyle/>
          <a:p>
            <a:r>
              <a:rPr lang="en-US" altLang="en-US" sz="1400" b="1" dirty="0">
                <a:solidFill>
                  <a:srgbClr val="7030A0"/>
                </a:solidFill>
              </a:rPr>
              <a:t>Effect</a:t>
            </a:r>
            <a:endParaRPr lang="en-US" sz="1400" b="1" dirty="0">
              <a:solidFill>
                <a:srgbClr val="7030A0"/>
              </a:solidFill>
            </a:endParaRPr>
          </a:p>
        </p:txBody>
      </p:sp>
      <p:sp>
        <p:nvSpPr>
          <p:cNvPr id="56" name="Rectangle 55">
            <a:extLst>
              <a:ext uri="{FF2B5EF4-FFF2-40B4-BE49-F238E27FC236}">
                <a16:creationId xmlns:a16="http://schemas.microsoft.com/office/drawing/2014/main" id="{578A165C-2628-4989-8AAF-CF4C7D66DEFA}"/>
              </a:ext>
            </a:extLst>
          </p:cNvPr>
          <p:cNvSpPr/>
          <p:nvPr/>
        </p:nvSpPr>
        <p:spPr>
          <a:xfrm>
            <a:off x="67083" y="3092340"/>
            <a:ext cx="771365" cy="307777"/>
          </a:xfrm>
          <a:prstGeom prst="rect">
            <a:avLst/>
          </a:prstGeom>
        </p:spPr>
        <p:txBody>
          <a:bodyPr wrap="none">
            <a:spAutoFit/>
          </a:bodyPr>
          <a:lstStyle/>
          <a:p>
            <a:r>
              <a:rPr lang="en-US" altLang="en-US" sz="1400" b="1" dirty="0">
                <a:solidFill>
                  <a:srgbClr val="7030A0"/>
                </a:solidFill>
              </a:rPr>
              <a:t>People</a:t>
            </a:r>
            <a:endParaRPr lang="en-US" sz="1400" b="1" dirty="0">
              <a:solidFill>
                <a:srgbClr val="7030A0"/>
              </a:solidFill>
            </a:endParaRPr>
          </a:p>
        </p:txBody>
      </p:sp>
      <p:sp>
        <p:nvSpPr>
          <p:cNvPr id="31" name="Rectangle 30">
            <a:extLst>
              <a:ext uri="{FF2B5EF4-FFF2-40B4-BE49-F238E27FC236}">
                <a16:creationId xmlns:a16="http://schemas.microsoft.com/office/drawing/2014/main" id="{0D9B7C11-A765-4C05-9937-509EA25C2CEF}"/>
              </a:ext>
            </a:extLst>
          </p:cNvPr>
          <p:cNvSpPr/>
          <p:nvPr/>
        </p:nvSpPr>
        <p:spPr>
          <a:xfrm>
            <a:off x="2990784" y="4637683"/>
            <a:ext cx="5022304" cy="369332"/>
          </a:xfrm>
          <a:prstGeom prst="rect">
            <a:avLst/>
          </a:prstGeom>
        </p:spPr>
        <p:txBody>
          <a:bodyPr wrap="square">
            <a:spAutoFit/>
          </a:bodyPr>
          <a:lstStyle/>
          <a:p>
            <a:r>
              <a:rPr lang="en-US" sz="1200" b="1" dirty="0"/>
              <a:t>Enabling derivation of novel scientific theories</a:t>
            </a:r>
            <a:r>
              <a:rPr lang="en-US" dirty="0">
                <a:solidFill>
                  <a:srgbClr val="0A0A0A"/>
                </a:solidFill>
                <a:latin typeface="Roboto"/>
              </a:rPr>
              <a:t>.</a:t>
            </a:r>
            <a:endParaRPr lang="en-US" dirty="0"/>
          </a:p>
        </p:txBody>
      </p:sp>
      <p:sp>
        <p:nvSpPr>
          <p:cNvPr id="52" name="Oval 51">
            <a:extLst>
              <a:ext uri="{FF2B5EF4-FFF2-40B4-BE49-F238E27FC236}">
                <a16:creationId xmlns:a16="http://schemas.microsoft.com/office/drawing/2014/main" id="{4B5CE646-11B3-474B-886D-1D28475E6E75}"/>
              </a:ext>
            </a:extLst>
          </p:cNvPr>
          <p:cNvSpPr/>
          <p:nvPr/>
        </p:nvSpPr>
        <p:spPr>
          <a:xfrm>
            <a:off x="2786572" y="4444567"/>
            <a:ext cx="188303" cy="156948"/>
          </a:xfrm>
          <a:prstGeom prst="ellipse">
            <a:avLst/>
          </a:prstGeom>
          <a:solidFill>
            <a:srgbClr val="7030A0"/>
          </a:solid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3" name="Oval 52">
            <a:extLst>
              <a:ext uri="{FF2B5EF4-FFF2-40B4-BE49-F238E27FC236}">
                <a16:creationId xmlns:a16="http://schemas.microsoft.com/office/drawing/2014/main" id="{88106C3F-A24D-4794-A8EA-CFFDCE33BCD4}"/>
              </a:ext>
            </a:extLst>
          </p:cNvPr>
          <p:cNvSpPr/>
          <p:nvPr/>
        </p:nvSpPr>
        <p:spPr>
          <a:xfrm>
            <a:off x="2786572" y="4070986"/>
            <a:ext cx="188303" cy="156948"/>
          </a:xfrm>
          <a:prstGeom prst="ellipse">
            <a:avLst/>
          </a:prstGeom>
          <a:solidFill>
            <a:srgbClr val="7030A0"/>
          </a:solid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7" name="Oval 56">
            <a:extLst>
              <a:ext uri="{FF2B5EF4-FFF2-40B4-BE49-F238E27FC236}">
                <a16:creationId xmlns:a16="http://schemas.microsoft.com/office/drawing/2014/main" id="{7D50565D-7366-4109-ACF9-B33262C75D74}"/>
              </a:ext>
            </a:extLst>
          </p:cNvPr>
          <p:cNvSpPr/>
          <p:nvPr/>
        </p:nvSpPr>
        <p:spPr>
          <a:xfrm>
            <a:off x="2778413" y="4784377"/>
            <a:ext cx="188303" cy="156948"/>
          </a:xfrm>
          <a:prstGeom prst="ellipse">
            <a:avLst/>
          </a:prstGeom>
          <a:solidFill>
            <a:srgbClr val="7030A0"/>
          </a:solid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Tree>
    <p:extLst>
      <p:ext uri="{BB962C8B-B14F-4D97-AF65-F5344CB8AC3E}">
        <p14:creationId xmlns:p14="http://schemas.microsoft.com/office/powerpoint/2010/main" val="1097268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altLang="ko-KR" sz="3200" dirty="0"/>
              <a:t> </a:t>
            </a:r>
            <a:r>
              <a:rPr lang="en-US" altLang="ko-KR" sz="3200" dirty="0">
                <a:solidFill>
                  <a:srgbClr val="7030A0"/>
                </a:solidFill>
              </a:rPr>
              <a:t>What is </a:t>
            </a:r>
            <a:r>
              <a:rPr lang="en-US" altLang="ko-KR" sz="3200" dirty="0">
                <a:solidFill>
                  <a:schemeClr val="tx1"/>
                </a:solidFill>
              </a:rPr>
              <a:t>CI User Support</a:t>
            </a:r>
            <a:endParaRPr lang="ko-KR" altLang="en-US" sz="3200" dirty="0">
              <a:solidFill>
                <a:schemeClr val="tx1"/>
              </a:solidFill>
            </a:endParaRPr>
          </a:p>
        </p:txBody>
      </p:sp>
      <p:sp>
        <p:nvSpPr>
          <p:cNvPr id="14" name="Rectangle 16"/>
          <p:cNvSpPr/>
          <p:nvPr/>
        </p:nvSpPr>
        <p:spPr>
          <a:xfrm rot="2700000">
            <a:off x="1404435" y="2650578"/>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9"/>
          <p:cNvSpPr/>
          <p:nvPr/>
        </p:nvSpPr>
        <p:spPr>
          <a:xfrm>
            <a:off x="1374407" y="2023761"/>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Oval 76">
            <a:extLst>
              <a:ext uri="{FF2B5EF4-FFF2-40B4-BE49-F238E27FC236}">
                <a16:creationId xmlns:a16="http://schemas.microsoft.com/office/drawing/2014/main" id="{F8E56FE7-F943-8C41-826B-828E6BCF6F3C}"/>
              </a:ext>
            </a:extLst>
          </p:cNvPr>
          <p:cNvSpPr/>
          <p:nvPr/>
        </p:nvSpPr>
        <p:spPr>
          <a:xfrm>
            <a:off x="1434064" y="1763283"/>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83" name="Oval 82">
            <a:extLst>
              <a:ext uri="{FF2B5EF4-FFF2-40B4-BE49-F238E27FC236}">
                <a16:creationId xmlns:a16="http://schemas.microsoft.com/office/drawing/2014/main" id="{25FCEC8E-2FBF-D543-B1E7-22E5B0EEC7FA}"/>
              </a:ext>
            </a:extLst>
          </p:cNvPr>
          <p:cNvSpPr/>
          <p:nvPr/>
        </p:nvSpPr>
        <p:spPr>
          <a:xfrm>
            <a:off x="1426408" y="1447659"/>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 name="Rectangle 4">
            <a:extLst>
              <a:ext uri="{FF2B5EF4-FFF2-40B4-BE49-F238E27FC236}">
                <a16:creationId xmlns:a16="http://schemas.microsoft.com/office/drawing/2014/main" id="{AC2E82F6-1885-4924-BBB2-5A5473566CA3}"/>
              </a:ext>
            </a:extLst>
          </p:cNvPr>
          <p:cNvSpPr/>
          <p:nvPr/>
        </p:nvSpPr>
        <p:spPr>
          <a:xfrm>
            <a:off x="0" y="4978794"/>
            <a:ext cx="8567936" cy="184666"/>
          </a:xfrm>
          <a:prstGeom prst="rect">
            <a:avLst/>
          </a:prstGeom>
        </p:spPr>
        <p:txBody>
          <a:bodyPr wrap="square">
            <a:spAutoFit/>
          </a:bodyPr>
          <a:lstStyle/>
          <a:p>
            <a:r>
              <a:rPr lang="en-US" altLang="en-US" sz="600" dirty="0">
                <a:latin typeface="Century Gothic" panose="020B0502020202020204" pitchFamily="34" charset="0"/>
                <a:ea typeface="ＭＳ Ｐゴシック" panose="020B0600070205080204" pitchFamily="34" charset="-128"/>
              </a:rPr>
              <a:t>Stewart, C.A. 2010. What is Cyberinfrastructure? Presentation. ACM SIGUCCS 2010 Annual Meeting, 24-27 October, Norfolk, VA. </a:t>
            </a:r>
            <a:r>
              <a:rPr lang="fi-FI" altLang="en-US" sz="600" u="sng" dirty="0">
                <a:latin typeface="Century Gothic" panose="020B0502020202020204" pitchFamily="34" charset="0"/>
                <a:ea typeface="ＭＳ Ｐゴシック" panose="020B0600070205080204" pitchFamily="34" charset="-128"/>
                <a:hlinkClick r:id="rId3"/>
              </a:rPr>
              <a:t>http://hdl.handle.net/2022/13987</a:t>
            </a:r>
            <a:endParaRPr lang="en-US" sz="600" dirty="0"/>
          </a:p>
        </p:txBody>
      </p:sp>
      <p:sp>
        <p:nvSpPr>
          <p:cNvPr id="27" name="Oval 26">
            <a:extLst>
              <a:ext uri="{FF2B5EF4-FFF2-40B4-BE49-F238E27FC236}">
                <a16:creationId xmlns:a16="http://schemas.microsoft.com/office/drawing/2014/main" id="{724FDAE5-DDCC-45CD-BD1B-BB3118D1F439}"/>
              </a:ext>
            </a:extLst>
          </p:cNvPr>
          <p:cNvSpPr/>
          <p:nvPr/>
        </p:nvSpPr>
        <p:spPr>
          <a:xfrm>
            <a:off x="1444116" y="2399706"/>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8" name="Oval 27">
            <a:extLst>
              <a:ext uri="{FF2B5EF4-FFF2-40B4-BE49-F238E27FC236}">
                <a16:creationId xmlns:a16="http://schemas.microsoft.com/office/drawing/2014/main" id="{08A86A49-52A9-490C-B358-E35872AF11DA}"/>
              </a:ext>
            </a:extLst>
          </p:cNvPr>
          <p:cNvSpPr/>
          <p:nvPr/>
        </p:nvSpPr>
        <p:spPr>
          <a:xfrm>
            <a:off x="1425262" y="2083156"/>
            <a:ext cx="188303" cy="156948"/>
          </a:xfrm>
          <a:prstGeom prst="ellipse">
            <a:avLst/>
          </a:prstGeom>
          <a:no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29" name="Rectangle 9">
            <a:extLst>
              <a:ext uri="{FF2B5EF4-FFF2-40B4-BE49-F238E27FC236}">
                <a16:creationId xmlns:a16="http://schemas.microsoft.com/office/drawing/2014/main" id="{AEE1E2E3-01B1-4327-86CA-0A8FE2C76683}"/>
              </a:ext>
            </a:extLst>
          </p:cNvPr>
          <p:cNvSpPr/>
          <p:nvPr/>
        </p:nvSpPr>
        <p:spPr>
          <a:xfrm>
            <a:off x="1388850" y="3334059"/>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a:extLst>
              <a:ext uri="{FF2B5EF4-FFF2-40B4-BE49-F238E27FC236}">
                <a16:creationId xmlns:a16="http://schemas.microsoft.com/office/drawing/2014/main" id="{B2F0EF67-0AB2-45E1-8ABB-97AD60A6D0EF}"/>
              </a:ext>
            </a:extLst>
          </p:cNvPr>
          <p:cNvSpPr/>
          <p:nvPr/>
        </p:nvSpPr>
        <p:spPr>
          <a:xfrm>
            <a:off x="1666713" y="1396790"/>
            <a:ext cx="1654620" cy="276999"/>
          </a:xfrm>
          <a:prstGeom prst="rect">
            <a:avLst/>
          </a:prstGeom>
        </p:spPr>
        <p:txBody>
          <a:bodyPr wrap="none">
            <a:spAutoFit/>
          </a:bodyPr>
          <a:lstStyle/>
          <a:p>
            <a:r>
              <a:rPr lang="en-US" altLang="en-US" sz="1200" b="1" dirty="0"/>
              <a:t>Computing systems</a:t>
            </a:r>
            <a:endParaRPr lang="en-US" sz="1200" dirty="0"/>
          </a:p>
        </p:txBody>
      </p:sp>
      <p:sp>
        <p:nvSpPr>
          <p:cNvPr id="10" name="Rectangle 9">
            <a:extLst>
              <a:ext uri="{FF2B5EF4-FFF2-40B4-BE49-F238E27FC236}">
                <a16:creationId xmlns:a16="http://schemas.microsoft.com/office/drawing/2014/main" id="{479BA439-7AE4-42A1-8DCD-B43B0196F14A}"/>
              </a:ext>
            </a:extLst>
          </p:cNvPr>
          <p:cNvSpPr/>
          <p:nvPr/>
        </p:nvSpPr>
        <p:spPr>
          <a:xfrm>
            <a:off x="1681156" y="1707622"/>
            <a:ext cx="1770036" cy="276999"/>
          </a:xfrm>
          <a:prstGeom prst="rect">
            <a:avLst/>
          </a:prstGeom>
        </p:spPr>
        <p:txBody>
          <a:bodyPr wrap="none">
            <a:spAutoFit/>
          </a:bodyPr>
          <a:lstStyle/>
          <a:p>
            <a:r>
              <a:rPr lang="en-US" altLang="en-US" sz="1200" b="1" dirty="0"/>
              <a:t>Data storage systems</a:t>
            </a:r>
            <a:endParaRPr lang="en-US" sz="1200" dirty="0"/>
          </a:p>
        </p:txBody>
      </p:sp>
      <p:sp>
        <p:nvSpPr>
          <p:cNvPr id="11" name="Rectangle 10">
            <a:extLst>
              <a:ext uri="{FF2B5EF4-FFF2-40B4-BE49-F238E27FC236}">
                <a16:creationId xmlns:a16="http://schemas.microsoft.com/office/drawing/2014/main" id="{96FCEB11-A600-47F7-8178-98C4C136E30C}"/>
              </a:ext>
            </a:extLst>
          </p:cNvPr>
          <p:cNvSpPr/>
          <p:nvPr/>
        </p:nvSpPr>
        <p:spPr>
          <a:xfrm>
            <a:off x="1628505" y="2021469"/>
            <a:ext cx="3167855" cy="276999"/>
          </a:xfrm>
          <a:prstGeom prst="rect">
            <a:avLst/>
          </a:prstGeom>
        </p:spPr>
        <p:txBody>
          <a:bodyPr wrap="none">
            <a:spAutoFit/>
          </a:bodyPr>
          <a:lstStyle/>
          <a:p>
            <a:r>
              <a:rPr lang="en-US" altLang="en-US" sz="1200" b="1" dirty="0"/>
              <a:t>Advanced instruments data repositories</a:t>
            </a:r>
            <a:r>
              <a:rPr lang="en-US" altLang="en-US" sz="1200" dirty="0"/>
              <a:t> </a:t>
            </a:r>
            <a:endParaRPr lang="en-US" sz="1200" dirty="0"/>
          </a:p>
        </p:txBody>
      </p:sp>
      <p:sp>
        <p:nvSpPr>
          <p:cNvPr id="13" name="Rectangle 12">
            <a:extLst>
              <a:ext uri="{FF2B5EF4-FFF2-40B4-BE49-F238E27FC236}">
                <a16:creationId xmlns:a16="http://schemas.microsoft.com/office/drawing/2014/main" id="{942F605E-1970-49B3-A3C7-B27BA28C054F}"/>
              </a:ext>
            </a:extLst>
          </p:cNvPr>
          <p:cNvSpPr/>
          <p:nvPr/>
        </p:nvSpPr>
        <p:spPr>
          <a:xfrm>
            <a:off x="1622367" y="2345903"/>
            <a:ext cx="2176045" cy="276999"/>
          </a:xfrm>
          <a:prstGeom prst="rect">
            <a:avLst/>
          </a:prstGeom>
        </p:spPr>
        <p:txBody>
          <a:bodyPr wrap="none">
            <a:spAutoFit/>
          </a:bodyPr>
          <a:lstStyle/>
          <a:p>
            <a:r>
              <a:rPr lang="en-US" altLang="en-US" sz="1200" b="1" dirty="0"/>
              <a:t>Visualization environments</a:t>
            </a:r>
            <a:endParaRPr lang="en-US" sz="1200" dirty="0"/>
          </a:p>
        </p:txBody>
      </p:sp>
      <p:sp>
        <p:nvSpPr>
          <p:cNvPr id="16" name="Right Brace 15">
            <a:extLst>
              <a:ext uri="{FF2B5EF4-FFF2-40B4-BE49-F238E27FC236}">
                <a16:creationId xmlns:a16="http://schemas.microsoft.com/office/drawing/2014/main" id="{3AEC1033-F43E-408F-B17A-B3CFD37338AA}"/>
              </a:ext>
            </a:extLst>
          </p:cNvPr>
          <p:cNvSpPr/>
          <p:nvPr/>
        </p:nvSpPr>
        <p:spPr>
          <a:xfrm>
            <a:off x="4849508" y="1355376"/>
            <a:ext cx="694887" cy="1502696"/>
          </a:xfrm>
          <a:prstGeom prst="rightBrace">
            <a:avLst/>
          </a:prstGeom>
          <a:ln>
            <a:solidFill>
              <a:srgbClr val="7030A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1207BCA9-5479-41D0-99AB-3E6030F7B219}"/>
              </a:ext>
            </a:extLst>
          </p:cNvPr>
          <p:cNvSpPr/>
          <p:nvPr/>
        </p:nvSpPr>
        <p:spPr>
          <a:xfrm rot="5400000">
            <a:off x="4972172" y="1617783"/>
            <a:ext cx="782530" cy="276999"/>
          </a:xfrm>
          <a:prstGeom prst="rect">
            <a:avLst/>
          </a:prstGeom>
        </p:spPr>
        <p:txBody>
          <a:bodyPr wrap="square">
            <a:spAutoFit/>
          </a:bodyPr>
          <a:lstStyle/>
          <a:p>
            <a:pPr algn="r"/>
            <a:r>
              <a:rPr lang="en-US" altLang="en-US" sz="1200" b="1" dirty="0">
                <a:solidFill>
                  <a:srgbClr val="C00000"/>
                </a:solidFill>
              </a:rPr>
              <a:t>Linked</a:t>
            </a:r>
            <a:endParaRPr lang="en-US" sz="1200" dirty="0">
              <a:solidFill>
                <a:srgbClr val="C00000"/>
              </a:solidFill>
            </a:endParaRPr>
          </a:p>
        </p:txBody>
      </p:sp>
      <p:sp>
        <p:nvSpPr>
          <p:cNvPr id="40" name="Rectangle 39">
            <a:extLst>
              <a:ext uri="{FF2B5EF4-FFF2-40B4-BE49-F238E27FC236}">
                <a16:creationId xmlns:a16="http://schemas.microsoft.com/office/drawing/2014/main" id="{5CDA7C6F-A411-4A06-AC11-EA52EBD6EEBD}"/>
              </a:ext>
            </a:extLst>
          </p:cNvPr>
          <p:cNvSpPr/>
          <p:nvPr/>
        </p:nvSpPr>
        <p:spPr>
          <a:xfrm rot="5400000">
            <a:off x="4972171" y="2400229"/>
            <a:ext cx="782531" cy="276999"/>
          </a:xfrm>
          <a:prstGeom prst="rect">
            <a:avLst/>
          </a:prstGeom>
        </p:spPr>
        <p:txBody>
          <a:bodyPr wrap="square">
            <a:spAutoFit/>
          </a:bodyPr>
          <a:lstStyle/>
          <a:p>
            <a:r>
              <a:rPr lang="en-US" altLang="en-US" sz="1200" b="1" dirty="0">
                <a:solidFill>
                  <a:srgbClr val="C00000"/>
                </a:solidFill>
              </a:rPr>
              <a:t>Linked</a:t>
            </a:r>
            <a:endParaRPr lang="en-US" sz="1200" dirty="0">
              <a:solidFill>
                <a:srgbClr val="C00000"/>
              </a:solidFill>
            </a:endParaRPr>
          </a:p>
        </p:txBody>
      </p:sp>
      <p:sp>
        <p:nvSpPr>
          <p:cNvPr id="18" name="Rectangle 17">
            <a:extLst>
              <a:ext uri="{FF2B5EF4-FFF2-40B4-BE49-F238E27FC236}">
                <a16:creationId xmlns:a16="http://schemas.microsoft.com/office/drawing/2014/main" id="{8720D4E5-5ABA-423E-9FC7-CE3C6750B536}"/>
              </a:ext>
            </a:extLst>
          </p:cNvPr>
          <p:cNvSpPr/>
          <p:nvPr/>
        </p:nvSpPr>
        <p:spPr>
          <a:xfrm>
            <a:off x="5607698" y="1931439"/>
            <a:ext cx="3634298" cy="276999"/>
          </a:xfrm>
          <a:prstGeom prst="rect">
            <a:avLst/>
          </a:prstGeom>
        </p:spPr>
        <p:txBody>
          <a:bodyPr wrap="square">
            <a:spAutoFit/>
          </a:bodyPr>
          <a:lstStyle/>
          <a:p>
            <a:r>
              <a:rPr lang="en-US" altLang="en-US" sz="1200" b="1" dirty="0"/>
              <a:t>Software</a:t>
            </a:r>
            <a:r>
              <a:rPr lang="en-US" altLang="en-US" sz="1200" dirty="0"/>
              <a:t> &amp;  </a:t>
            </a:r>
            <a:r>
              <a:rPr lang="en-US" altLang="en-US" sz="1200" b="1" dirty="0"/>
              <a:t>High Performance Networks</a:t>
            </a:r>
            <a:endParaRPr lang="en-US" sz="1200" dirty="0"/>
          </a:p>
        </p:txBody>
      </p:sp>
      <p:sp>
        <p:nvSpPr>
          <p:cNvPr id="42" name="Right Brace 41">
            <a:extLst>
              <a:ext uri="{FF2B5EF4-FFF2-40B4-BE49-F238E27FC236}">
                <a16:creationId xmlns:a16="http://schemas.microsoft.com/office/drawing/2014/main" id="{269067B0-BFB6-4B77-8DEC-8800BC69686D}"/>
              </a:ext>
            </a:extLst>
          </p:cNvPr>
          <p:cNvSpPr/>
          <p:nvPr/>
        </p:nvSpPr>
        <p:spPr>
          <a:xfrm rot="5400000">
            <a:off x="4843349" y="-811091"/>
            <a:ext cx="694887" cy="7595337"/>
          </a:xfrm>
          <a:prstGeom prst="rightBrace">
            <a:avLst/>
          </a:prstGeom>
          <a:ln>
            <a:solidFill>
              <a:srgbClr val="7030A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3" name="Rectangle 42">
            <a:extLst>
              <a:ext uri="{FF2B5EF4-FFF2-40B4-BE49-F238E27FC236}">
                <a16:creationId xmlns:a16="http://schemas.microsoft.com/office/drawing/2014/main" id="{0C28EE48-F7ED-4999-91E0-76C1F425FA51}"/>
              </a:ext>
            </a:extLst>
          </p:cNvPr>
          <p:cNvSpPr/>
          <p:nvPr/>
        </p:nvSpPr>
        <p:spPr>
          <a:xfrm>
            <a:off x="4289707" y="3024365"/>
            <a:ext cx="901085" cy="276999"/>
          </a:xfrm>
          <a:prstGeom prst="rect">
            <a:avLst/>
          </a:prstGeom>
        </p:spPr>
        <p:txBody>
          <a:bodyPr wrap="square">
            <a:spAutoFit/>
          </a:bodyPr>
          <a:lstStyle/>
          <a:p>
            <a:pPr algn="r"/>
            <a:r>
              <a:rPr lang="en-US" altLang="en-US" sz="1200" b="1" dirty="0">
                <a:solidFill>
                  <a:srgbClr val="C00000"/>
                </a:solidFill>
              </a:rPr>
              <a:t>Managed</a:t>
            </a:r>
            <a:endParaRPr lang="en-US" sz="1400" dirty="0">
              <a:solidFill>
                <a:srgbClr val="C00000"/>
              </a:solidFill>
            </a:endParaRPr>
          </a:p>
        </p:txBody>
      </p:sp>
      <p:sp>
        <p:nvSpPr>
          <p:cNvPr id="44" name="Rectangle 43">
            <a:extLst>
              <a:ext uri="{FF2B5EF4-FFF2-40B4-BE49-F238E27FC236}">
                <a16:creationId xmlns:a16="http://schemas.microsoft.com/office/drawing/2014/main" id="{3F39A907-B392-4A67-AFC9-9D0EE6F3CFA4}"/>
              </a:ext>
            </a:extLst>
          </p:cNvPr>
          <p:cNvSpPr/>
          <p:nvPr/>
        </p:nvSpPr>
        <p:spPr>
          <a:xfrm>
            <a:off x="5209548" y="3026244"/>
            <a:ext cx="973093" cy="276999"/>
          </a:xfrm>
          <a:prstGeom prst="rect">
            <a:avLst/>
          </a:prstGeom>
        </p:spPr>
        <p:txBody>
          <a:bodyPr wrap="square">
            <a:spAutoFit/>
          </a:bodyPr>
          <a:lstStyle/>
          <a:p>
            <a:r>
              <a:rPr lang="en-US" altLang="en-US" sz="1200" b="1" dirty="0">
                <a:solidFill>
                  <a:srgbClr val="C00000"/>
                </a:solidFill>
              </a:rPr>
              <a:t>Managed</a:t>
            </a:r>
            <a:endParaRPr lang="en-US" sz="1200" dirty="0">
              <a:solidFill>
                <a:srgbClr val="C00000"/>
              </a:solidFill>
            </a:endParaRPr>
          </a:p>
        </p:txBody>
      </p:sp>
      <p:sp>
        <p:nvSpPr>
          <p:cNvPr id="19" name="Rectangle 18">
            <a:extLst>
              <a:ext uri="{FF2B5EF4-FFF2-40B4-BE49-F238E27FC236}">
                <a16:creationId xmlns:a16="http://schemas.microsoft.com/office/drawing/2014/main" id="{343C83DE-7F3F-41D1-814E-C47C4F05A7CD}"/>
              </a:ext>
            </a:extLst>
          </p:cNvPr>
          <p:cNvSpPr/>
          <p:nvPr/>
        </p:nvSpPr>
        <p:spPr>
          <a:xfrm>
            <a:off x="4864742" y="3350971"/>
            <a:ext cx="689612" cy="276999"/>
          </a:xfrm>
          <a:prstGeom prst="rect">
            <a:avLst/>
          </a:prstGeom>
        </p:spPr>
        <p:txBody>
          <a:bodyPr wrap="none">
            <a:spAutoFit/>
          </a:bodyPr>
          <a:lstStyle/>
          <a:p>
            <a:r>
              <a:rPr lang="en-US" altLang="en-US" sz="1200" b="1" dirty="0"/>
              <a:t>People</a:t>
            </a:r>
            <a:endParaRPr lang="en-US" sz="1200" b="1" dirty="0"/>
          </a:p>
        </p:txBody>
      </p:sp>
      <p:sp>
        <p:nvSpPr>
          <p:cNvPr id="46" name="Rectangle 16">
            <a:extLst>
              <a:ext uri="{FF2B5EF4-FFF2-40B4-BE49-F238E27FC236}">
                <a16:creationId xmlns:a16="http://schemas.microsoft.com/office/drawing/2014/main" id="{7DB1CAAB-A9E5-42E9-802E-5C66DFE8E4AE}"/>
              </a:ext>
            </a:extLst>
          </p:cNvPr>
          <p:cNvSpPr/>
          <p:nvPr/>
        </p:nvSpPr>
        <p:spPr>
          <a:xfrm rot="2700000">
            <a:off x="1404435" y="3362058"/>
            <a:ext cx="232250" cy="41638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Rectangle 9">
            <a:extLst>
              <a:ext uri="{FF2B5EF4-FFF2-40B4-BE49-F238E27FC236}">
                <a16:creationId xmlns:a16="http://schemas.microsoft.com/office/drawing/2014/main" id="{B79798BB-B31A-418A-8668-488895FF89CF}"/>
              </a:ext>
            </a:extLst>
          </p:cNvPr>
          <p:cNvSpPr/>
          <p:nvPr/>
        </p:nvSpPr>
        <p:spPr>
          <a:xfrm>
            <a:off x="1388850" y="4045539"/>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Right Brace 48">
            <a:extLst>
              <a:ext uri="{FF2B5EF4-FFF2-40B4-BE49-F238E27FC236}">
                <a16:creationId xmlns:a16="http://schemas.microsoft.com/office/drawing/2014/main" id="{6BFDB299-DC98-408A-A22D-A68922A5BC17}"/>
              </a:ext>
            </a:extLst>
          </p:cNvPr>
          <p:cNvSpPr/>
          <p:nvPr/>
        </p:nvSpPr>
        <p:spPr>
          <a:xfrm rot="5400000">
            <a:off x="4843349" y="-99611"/>
            <a:ext cx="694887" cy="7595337"/>
          </a:xfrm>
          <a:prstGeom prst="rightBrace">
            <a:avLst/>
          </a:prstGeom>
          <a:ln>
            <a:solidFill>
              <a:srgbClr val="7030A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50" name="Rectangle 49">
            <a:extLst>
              <a:ext uri="{FF2B5EF4-FFF2-40B4-BE49-F238E27FC236}">
                <a16:creationId xmlns:a16="http://schemas.microsoft.com/office/drawing/2014/main" id="{18187ADC-BBD2-41F4-B8E9-BFD007F0A43D}"/>
              </a:ext>
            </a:extLst>
          </p:cNvPr>
          <p:cNvSpPr/>
          <p:nvPr/>
        </p:nvSpPr>
        <p:spPr>
          <a:xfrm>
            <a:off x="4284503" y="3737724"/>
            <a:ext cx="853037" cy="276999"/>
          </a:xfrm>
          <a:prstGeom prst="rect">
            <a:avLst/>
          </a:prstGeom>
        </p:spPr>
        <p:txBody>
          <a:bodyPr wrap="square">
            <a:spAutoFit/>
          </a:bodyPr>
          <a:lstStyle/>
          <a:p>
            <a:pPr algn="r"/>
            <a:r>
              <a:rPr lang="en-US" sz="1200" b="1" dirty="0">
                <a:solidFill>
                  <a:srgbClr val="C00000"/>
                </a:solidFill>
              </a:rPr>
              <a:t>Purpose</a:t>
            </a:r>
            <a:endParaRPr lang="en-US" sz="1400" dirty="0">
              <a:solidFill>
                <a:srgbClr val="C00000"/>
              </a:solidFill>
            </a:endParaRPr>
          </a:p>
        </p:txBody>
      </p:sp>
      <p:sp>
        <p:nvSpPr>
          <p:cNvPr id="51" name="Rectangle 50">
            <a:extLst>
              <a:ext uri="{FF2B5EF4-FFF2-40B4-BE49-F238E27FC236}">
                <a16:creationId xmlns:a16="http://schemas.microsoft.com/office/drawing/2014/main" id="{763A4E96-1259-4746-802F-79C631B43A18}"/>
              </a:ext>
            </a:extLst>
          </p:cNvPr>
          <p:cNvSpPr/>
          <p:nvPr/>
        </p:nvSpPr>
        <p:spPr>
          <a:xfrm>
            <a:off x="5209548" y="3737724"/>
            <a:ext cx="973093" cy="276999"/>
          </a:xfrm>
          <a:prstGeom prst="rect">
            <a:avLst/>
          </a:prstGeom>
        </p:spPr>
        <p:txBody>
          <a:bodyPr wrap="square">
            <a:spAutoFit/>
          </a:bodyPr>
          <a:lstStyle/>
          <a:p>
            <a:r>
              <a:rPr lang="en-US" altLang="en-US" sz="1200" b="1" dirty="0">
                <a:solidFill>
                  <a:srgbClr val="C00000"/>
                </a:solidFill>
              </a:rPr>
              <a:t>Goal</a:t>
            </a:r>
            <a:endParaRPr lang="en-US" sz="1400" dirty="0">
              <a:solidFill>
                <a:srgbClr val="C00000"/>
              </a:solidFill>
            </a:endParaRPr>
          </a:p>
        </p:txBody>
      </p:sp>
      <p:sp>
        <p:nvSpPr>
          <p:cNvPr id="22" name="Rectangle 21">
            <a:extLst>
              <a:ext uri="{FF2B5EF4-FFF2-40B4-BE49-F238E27FC236}">
                <a16:creationId xmlns:a16="http://schemas.microsoft.com/office/drawing/2014/main" id="{5B735E69-A363-4AE8-A157-BFF5AF7AEC42}"/>
              </a:ext>
            </a:extLst>
          </p:cNvPr>
          <p:cNvSpPr/>
          <p:nvPr/>
        </p:nvSpPr>
        <p:spPr>
          <a:xfrm>
            <a:off x="2990784" y="4030201"/>
            <a:ext cx="3260829" cy="276999"/>
          </a:xfrm>
          <a:prstGeom prst="rect">
            <a:avLst/>
          </a:prstGeom>
        </p:spPr>
        <p:txBody>
          <a:bodyPr wrap="none">
            <a:spAutoFit/>
          </a:bodyPr>
          <a:lstStyle/>
          <a:p>
            <a:r>
              <a:rPr lang="en-US" altLang="en-US" sz="1200" b="1" dirty="0"/>
              <a:t>Improve research &amp; scholarly productivity</a:t>
            </a:r>
            <a:endParaRPr lang="en-US" sz="1200" b="1" dirty="0"/>
          </a:p>
        </p:txBody>
      </p:sp>
      <p:sp>
        <p:nvSpPr>
          <p:cNvPr id="54" name="Rectangle 53">
            <a:extLst>
              <a:ext uri="{FF2B5EF4-FFF2-40B4-BE49-F238E27FC236}">
                <a16:creationId xmlns:a16="http://schemas.microsoft.com/office/drawing/2014/main" id="{2FED1CC1-66FC-4BEF-AC30-62F0C04F2211}"/>
              </a:ext>
            </a:extLst>
          </p:cNvPr>
          <p:cNvSpPr/>
          <p:nvPr/>
        </p:nvSpPr>
        <p:spPr>
          <a:xfrm>
            <a:off x="2990784" y="4382983"/>
            <a:ext cx="5540299" cy="276999"/>
          </a:xfrm>
          <a:prstGeom prst="rect">
            <a:avLst/>
          </a:prstGeom>
        </p:spPr>
        <p:txBody>
          <a:bodyPr wrap="none">
            <a:spAutoFit/>
          </a:bodyPr>
          <a:lstStyle/>
          <a:p>
            <a:r>
              <a:rPr lang="en-US" altLang="en-US" sz="1200" b="1" dirty="0"/>
              <a:t>Enable knowledge breakthroughs and discoveries not otherwise possible</a:t>
            </a:r>
            <a:endParaRPr lang="en-US" sz="1200" b="1" dirty="0"/>
          </a:p>
        </p:txBody>
      </p:sp>
      <p:sp>
        <p:nvSpPr>
          <p:cNvPr id="25" name="Rectangle 24">
            <a:extLst>
              <a:ext uri="{FF2B5EF4-FFF2-40B4-BE49-F238E27FC236}">
                <a16:creationId xmlns:a16="http://schemas.microsoft.com/office/drawing/2014/main" id="{3CE3FF49-DE79-48F5-99A3-CE49921FF59A}"/>
              </a:ext>
            </a:extLst>
          </p:cNvPr>
          <p:cNvSpPr/>
          <p:nvPr/>
        </p:nvSpPr>
        <p:spPr>
          <a:xfrm>
            <a:off x="32347" y="1592725"/>
            <a:ext cx="1173206" cy="307777"/>
          </a:xfrm>
          <a:prstGeom prst="rect">
            <a:avLst/>
          </a:prstGeom>
        </p:spPr>
        <p:txBody>
          <a:bodyPr wrap="none">
            <a:spAutoFit/>
          </a:bodyPr>
          <a:lstStyle/>
          <a:p>
            <a:r>
              <a:rPr lang="en-US" altLang="en-US" sz="1400" b="1" dirty="0">
                <a:solidFill>
                  <a:srgbClr val="7030A0"/>
                </a:solidFill>
              </a:rPr>
              <a:t>Technology</a:t>
            </a:r>
            <a:endParaRPr lang="en-US" sz="1400" b="1" dirty="0">
              <a:solidFill>
                <a:srgbClr val="7030A0"/>
              </a:solidFill>
            </a:endParaRPr>
          </a:p>
        </p:txBody>
      </p:sp>
      <p:sp>
        <p:nvSpPr>
          <p:cNvPr id="55" name="Rectangle 54">
            <a:extLst>
              <a:ext uri="{FF2B5EF4-FFF2-40B4-BE49-F238E27FC236}">
                <a16:creationId xmlns:a16="http://schemas.microsoft.com/office/drawing/2014/main" id="{4D33F5E4-9364-4C54-BD79-F0EF2805A972}"/>
              </a:ext>
            </a:extLst>
          </p:cNvPr>
          <p:cNvSpPr/>
          <p:nvPr/>
        </p:nvSpPr>
        <p:spPr>
          <a:xfrm>
            <a:off x="111966" y="4165274"/>
            <a:ext cx="681597" cy="307777"/>
          </a:xfrm>
          <a:prstGeom prst="rect">
            <a:avLst/>
          </a:prstGeom>
        </p:spPr>
        <p:txBody>
          <a:bodyPr wrap="none">
            <a:spAutoFit/>
          </a:bodyPr>
          <a:lstStyle/>
          <a:p>
            <a:r>
              <a:rPr lang="en-US" altLang="en-US" sz="1400" b="1" dirty="0">
                <a:solidFill>
                  <a:srgbClr val="7030A0"/>
                </a:solidFill>
              </a:rPr>
              <a:t>Effect</a:t>
            </a:r>
            <a:endParaRPr lang="en-US" sz="1400" b="1" dirty="0">
              <a:solidFill>
                <a:srgbClr val="7030A0"/>
              </a:solidFill>
            </a:endParaRPr>
          </a:p>
        </p:txBody>
      </p:sp>
      <p:sp>
        <p:nvSpPr>
          <p:cNvPr id="56" name="Rectangle 55">
            <a:extLst>
              <a:ext uri="{FF2B5EF4-FFF2-40B4-BE49-F238E27FC236}">
                <a16:creationId xmlns:a16="http://schemas.microsoft.com/office/drawing/2014/main" id="{578A165C-2628-4989-8AAF-CF4C7D66DEFA}"/>
              </a:ext>
            </a:extLst>
          </p:cNvPr>
          <p:cNvSpPr/>
          <p:nvPr/>
        </p:nvSpPr>
        <p:spPr>
          <a:xfrm>
            <a:off x="67083" y="3092340"/>
            <a:ext cx="771365" cy="307777"/>
          </a:xfrm>
          <a:prstGeom prst="rect">
            <a:avLst/>
          </a:prstGeom>
        </p:spPr>
        <p:txBody>
          <a:bodyPr wrap="none">
            <a:spAutoFit/>
          </a:bodyPr>
          <a:lstStyle/>
          <a:p>
            <a:r>
              <a:rPr lang="en-US" altLang="en-US" sz="1400" b="1" dirty="0">
                <a:solidFill>
                  <a:srgbClr val="7030A0"/>
                </a:solidFill>
              </a:rPr>
              <a:t>People</a:t>
            </a:r>
            <a:endParaRPr lang="en-US" sz="1400" b="1" dirty="0">
              <a:solidFill>
                <a:srgbClr val="7030A0"/>
              </a:solidFill>
            </a:endParaRPr>
          </a:p>
        </p:txBody>
      </p:sp>
      <p:sp>
        <p:nvSpPr>
          <p:cNvPr id="31" name="Rectangle 30">
            <a:extLst>
              <a:ext uri="{FF2B5EF4-FFF2-40B4-BE49-F238E27FC236}">
                <a16:creationId xmlns:a16="http://schemas.microsoft.com/office/drawing/2014/main" id="{0D9B7C11-A765-4C05-9937-509EA25C2CEF}"/>
              </a:ext>
            </a:extLst>
          </p:cNvPr>
          <p:cNvSpPr/>
          <p:nvPr/>
        </p:nvSpPr>
        <p:spPr>
          <a:xfrm>
            <a:off x="2990784" y="4637683"/>
            <a:ext cx="5022304" cy="369332"/>
          </a:xfrm>
          <a:prstGeom prst="rect">
            <a:avLst/>
          </a:prstGeom>
        </p:spPr>
        <p:txBody>
          <a:bodyPr wrap="square">
            <a:spAutoFit/>
          </a:bodyPr>
          <a:lstStyle/>
          <a:p>
            <a:r>
              <a:rPr lang="en-US" sz="1200" b="1" dirty="0"/>
              <a:t>Enabling derivation of novel scientific theories and knowledge</a:t>
            </a:r>
            <a:r>
              <a:rPr lang="en-US" dirty="0">
                <a:solidFill>
                  <a:srgbClr val="0A0A0A"/>
                </a:solidFill>
                <a:latin typeface="Roboto"/>
              </a:rPr>
              <a:t>.</a:t>
            </a:r>
            <a:endParaRPr lang="en-US" dirty="0"/>
          </a:p>
        </p:txBody>
      </p:sp>
      <p:sp>
        <p:nvSpPr>
          <p:cNvPr id="52" name="Oval 51">
            <a:extLst>
              <a:ext uri="{FF2B5EF4-FFF2-40B4-BE49-F238E27FC236}">
                <a16:creationId xmlns:a16="http://schemas.microsoft.com/office/drawing/2014/main" id="{4B5CE646-11B3-474B-886D-1D28475E6E75}"/>
              </a:ext>
            </a:extLst>
          </p:cNvPr>
          <p:cNvSpPr/>
          <p:nvPr/>
        </p:nvSpPr>
        <p:spPr>
          <a:xfrm>
            <a:off x="2786572" y="4444567"/>
            <a:ext cx="188303" cy="156948"/>
          </a:xfrm>
          <a:prstGeom prst="ellipse">
            <a:avLst/>
          </a:prstGeom>
          <a:solidFill>
            <a:srgbClr val="7030A0"/>
          </a:solid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3" name="Oval 52">
            <a:extLst>
              <a:ext uri="{FF2B5EF4-FFF2-40B4-BE49-F238E27FC236}">
                <a16:creationId xmlns:a16="http://schemas.microsoft.com/office/drawing/2014/main" id="{88106C3F-A24D-4794-A8EA-CFFDCE33BCD4}"/>
              </a:ext>
            </a:extLst>
          </p:cNvPr>
          <p:cNvSpPr/>
          <p:nvPr/>
        </p:nvSpPr>
        <p:spPr>
          <a:xfrm>
            <a:off x="2786572" y="4070986"/>
            <a:ext cx="188303" cy="156948"/>
          </a:xfrm>
          <a:prstGeom prst="ellipse">
            <a:avLst/>
          </a:prstGeom>
          <a:solidFill>
            <a:srgbClr val="7030A0"/>
          </a:solid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sp>
        <p:nvSpPr>
          <p:cNvPr id="57" name="Oval 56">
            <a:extLst>
              <a:ext uri="{FF2B5EF4-FFF2-40B4-BE49-F238E27FC236}">
                <a16:creationId xmlns:a16="http://schemas.microsoft.com/office/drawing/2014/main" id="{7D50565D-7366-4109-ACF9-B33262C75D74}"/>
              </a:ext>
            </a:extLst>
          </p:cNvPr>
          <p:cNvSpPr/>
          <p:nvPr/>
        </p:nvSpPr>
        <p:spPr>
          <a:xfrm>
            <a:off x="2778413" y="4784377"/>
            <a:ext cx="188303" cy="156948"/>
          </a:xfrm>
          <a:prstGeom prst="ellipse">
            <a:avLst/>
          </a:prstGeom>
          <a:solidFill>
            <a:srgbClr val="7030A0"/>
          </a:solidFill>
          <a:ln w="317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rgbClr val="7030A0"/>
              </a:solidFill>
            </a:endParaRPr>
          </a:p>
        </p:txBody>
      </p:sp>
      <p:cxnSp>
        <p:nvCxnSpPr>
          <p:cNvPr id="37" name="Straight Arrow Connector 36">
            <a:extLst>
              <a:ext uri="{FF2B5EF4-FFF2-40B4-BE49-F238E27FC236}">
                <a16:creationId xmlns:a16="http://schemas.microsoft.com/office/drawing/2014/main" id="{41899CC2-FF4D-4F29-A947-2C66289C3295}"/>
              </a:ext>
            </a:extLst>
          </p:cNvPr>
          <p:cNvCxnSpPr>
            <a:cxnSpLocks/>
            <a:stCxn id="39" idx="2"/>
            <a:endCxn id="56" idx="3"/>
          </p:cNvCxnSpPr>
          <p:nvPr/>
        </p:nvCxnSpPr>
        <p:spPr>
          <a:xfrm flipH="1">
            <a:off x="838448" y="1276747"/>
            <a:ext cx="2823711" cy="1969482"/>
          </a:xfrm>
          <a:prstGeom prst="straightConnector1">
            <a:avLst/>
          </a:prstGeom>
          <a:ln>
            <a:solidFill>
              <a:schemeClr val="accent1">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182F15F7-D5CC-468E-9E56-B50D4DA45DA9}"/>
              </a:ext>
            </a:extLst>
          </p:cNvPr>
          <p:cNvCxnSpPr>
            <a:cxnSpLocks/>
            <a:stCxn id="39" idx="2"/>
            <a:endCxn id="19" idx="1"/>
          </p:cNvCxnSpPr>
          <p:nvPr/>
        </p:nvCxnSpPr>
        <p:spPr>
          <a:xfrm>
            <a:off x="3662159" y="1276747"/>
            <a:ext cx="1202583" cy="2212724"/>
          </a:xfrm>
          <a:prstGeom prst="straightConnector1">
            <a:avLst/>
          </a:prstGeom>
          <a:ln>
            <a:solidFill>
              <a:schemeClr val="accent1">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39" name="Rectangle 38">
            <a:extLst>
              <a:ext uri="{FF2B5EF4-FFF2-40B4-BE49-F238E27FC236}">
                <a16:creationId xmlns:a16="http://schemas.microsoft.com/office/drawing/2014/main" id="{ADA82334-3601-45CE-884C-EA37C0AFA3BC}"/>
              </a:ext>
            </a:extLst>
          </p:cNvPr>
          <p:cNvSpPr/>
          <p:nvPr/>
        </p:nvSpPr>
        <p:spPr>
          <a:xfrm>
            <a:off x="2834849" y="938193"/>
            <a:ext cx="1654619" cy="338554"/>
          </a:xfrm>
          <a:prstGeom prst="rect">
            <a:avLst/>
          </a:prstGeom>
        </p:spPr>
        <p:txBody>
          <a:bodyPr wrap="square">
            <a:spAutoFit/>
          </a:bodyPr>
          <a:lstStyle/>
          <a:p>
            <a:pPr algn="ctr"/>
            <a:r>
              <a:rPr lang="en-US" altLang="en-US" sz="1600" b="1" dirty="0">
                <a:solidFill>
                  <a:srgbClr val="FE0345"/>
                </a:solidFill>
              </a:rPr>
              <a:t>Key Element</a:t>
            </a:r>
            <a:endParaRPr lang="en-US" dirty="0">
              <a:solidFill>
                <a:srgbClr val="FE0345"/>
              </a:solidFill>
            </a:endParaRPr>
          </a:p>
        </p:txBody>
      </p:sp>
    </p:spTree>
    <p:extLst>
      <p:ext uri="{BB962C8B-B14F-4D97-AF65-F5344CB8AC3E}">
        <p14:creationId xmlns:p14="http://schemas.microsoft.com/office/powerpoint/2010/main" val="38532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prstGeom prst="rect">
            <a:avLst/>
          </a:prstGeom>
        </p:spPr>
        <p:txBody>
          <a:bodyPr/>
          <a:lstStyle/>
          <a:p>
            <a:r>
              <a:rPr lang="en-US" altLang="ko-KR" sz="3200" dirty="0"/>
              <a:t> </a:t>
            </a:r>
            <a:r>
              <a:rPr lang="en-US" altLang="ko-KR" sz="3200" dirty="0">
                <a:solidFill>
                  <a:srgbClr val="7030A0"/>
                </a:solidFill>
              </a:rPr>
              <a:t>What is </a:t>
            </a:r>
            <a:r>
              <a:rPr lang="en-US" altLang="ko-KR" sz="3200" dirty="0">
                <a:solidFill>
                  <a:schemeClr val="tx1"/>
                </a:solidFill>
              </a:rPr>
              <a:t>CI User Support</a:t>
            </a:r>
            <a:endParaRPr lang="ko-KR" altLang="en-US" sz="3200" dirty="0">
              <a:solidFill>
                <a:schemeClr val="tx1"/>
              </a:solidFill>
            </a:endParaRPr>
          </a:p>
        </p:txBody>
      </p:sp>
      <p:sp>
        <p:nvSpPr>
          <p:cNvPr id="12" name="Oval 21"/>
          <p:cNvSpPr>
            <a:spLocks noChangeAspect="1"/>
          </p:cNvSpPr>
          <p:nvPr/>
        </p:nvSpPr>
        <p:spPr>
          <a:xfrm>
            <a:off x="869710" y="1322851"/>
            <a:ext cx="325283" cy="32800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6146" name="Picture 2" descr="Image result for users">
            <a:extLst>
              <a:ext uri="{FF2B5EF4-FFF2-40B4-BE49-F238E27FC236}">
                <a16:creationId xmlns:a16="http://schemas.microsoft.com/office/drawing/2014/main" id="{5A9D8B83-C19B-4181-A5FE-F00B3E0A1D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9" y="2427734"/>
            <a:ext cx="2448272" cy="12961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bridge icon">
            <a:extLst>
              <a:ext uri="{FF2B5EF4-FFF2-40B4-BE49-F238E27FC236}">
                <a16:creationId xmlns:a16="http://schemas.microsoft.com/office/drawing/2014/main" id="{BB989669-589E-4F92-859D-658375F35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971" y="1131590"/>
            <a:ext cx="3876154" cy="3391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6A7097F-8F34-472C-B7D5-AEB0669EC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4514" y="1397150"/>
            <a:ext cx="2397966" cy="2542752"/>
          </a:xfrm>
          <a:prstGeom prst="rect">
            <a:avLst/>
          </a:prstGeom>
        </p:spPr>
      </p:pic>
    </p:spTree>
    <p:extLst>
      <p:ext uri="{BB962C8B-B14F-4D97-AF65-F5344CB8AC3E}">
        <p14:creationId xmlns:p14="http://schemas.microsoft.com/office/powerpoint/2010/main" val="516037765"/>
      </p:ext>
    </p:extLst>
  </p:cSld>
  <p:clrMapOvr>
    <a:masterClrMapping/>
  </p:clrMapOvr>
</p:sld>
</file>

<file path=ppt/theme/theme1.xml><?xml version="1.0" encoding="utf-8"?>
<a:theme xmlns:a="http://schemas.openxmlformats.org/drawingml/2006/main" name="Cover and End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DD2D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02">
      <a:dk1>
        <a:sysClr val="windowText" lastClr="000000"/>
      </a:dk1>
      <a:lt1>
        <a:sysClr val="window" lastClr="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DD2D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Kathar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7581</TotalTime>
  <Words>2637</Words>
  <Application>Microsoft Macintosh PowerPoint</Application>
  <PresentationFormat>On-screen Show (16:9)</PresentationFormat>
  <Paragraphs>463</Paragraphs>
  <Slides>52</Slides>
  <Notes>45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52</vt:i4>
      </vt:variant>
    </vt:vector>
  </HeadingPairs>
  <TitlesOfParts>
    <vt:vector size="63" baseType="lpstr">
      <vt:lpstr>맑은 고딕</vt:lpstr>
      <vt:lpstr>Arial</vt:lpstr>
      <vt:lpstr>Century Gothic</vt:lpstr>
      <vt:lpstr>Montserrat</vt:lpstr>
      <vt:lpstr>Playfair Display</vt:lpstr>
      <vt:lpstr>Roboto</vt:lpstr>
      <vt:lpstr>Times New Roman</vt:lpstr>
      <vt:lpstr>Cover and End Slide Master</vt:lpstr>
      <vt:lpstr>Contents Slide Master</vt:lpstr>
      <vt:lpstr>Section Break Slide Master</vt:lpstr>
      <vt:lpstr>Katharine template</vt:lpstr>
      <vt:lpstr>HELLO!</vt:lpstr>
      <vt:lpstr>Cyberinfrastructure (CI) User Support</vt:lpstr>
      <vt:lpstr>“I do not fear computers. I fear lack of them.” — Isaac Asimov </vt:lpstr>
      <vt:lpstr> Who am I</vt:lpstr>
      <vt:lpstr>  Agenda Layout</vt:lpstr>
      <vt:lpstr>  Agenda Layout</vt:lpstr>
      <vt:lpstr> What is CI</vt:lpstr>
      <vt:lpstr> What is CI User Support</vt:lpstr>
      <vt:lpstr> What is CI User Support</vt:lpstr>
      <vt:lpstr>Successful User Support </vt:lpstr>
      <vt:lpstr>Differences between CI and conventional IT</vt:lpstr>
      <vt:lpstr> CI Hardware Resources</vt:lpstr>
      <vt:lpstr>Why CI Resources?</vt:lpstr>
      <vt:lpstr>Who are CI users?</vt:lpstr>
      <vt:lpstr>Institution Administration Roles</vt:lpstr>
      <vt:lpstr>Institution Administration Expectation</vt:lpstr>
      <vt:lpstr>Faculty Rules</vt:lpstr>
      <vt:lpstr>Faculty Expectations</vt:lpstr>
      <vt:lpstr>Actual CI User Roles</vt:lpstr>
      <vt:lpstr>Actual CI User Expectations</vt:lpstr>
      <vt:lpstr>CI Users Categories</vt:lpstr>
      <vt:lpstr>Novice Users</vt:lpstr>
      <vt:lpstr>Novice Users</vt:lpstr>
      <vt:lpstr>Novice Users</vt:lpstr>
      <vt:lpstr>Novice Users</vt:lpstr>
      <vt:lpstr>Novice Users</vt:lpstr>
      <vt:lpstr>Intermediate Users</vt:lpstr>
      <vt:lpstr>Intermediate Users</vt:lpstr>
      <vt:lpstr>Intermediate Users</vt:lpstr>
      <vt:lpstr>Intermediate Users</vt:lpstr>
      <vt:lpstr>Advanced Users</vt:lpstr>
      <vt:lpstr>Advanced Users</vt:lpstr>
      <vt:lpstr>Advanced Users</vt:lpstr>
      <vt:lpstr>Advanced Users</vt:lpstr>
      <vt:lpstr>  Agenda Layout</vt:lpstr>
      <vt:lpstr>Policies</vt:lpstr>
      <vt:lpstr>Scheduled Maintenance</vt:lpstr>
      <vt:lpstr>Personality Management </vt:lpstr>
      <vt:lpstr>CI Users Support</vt:lpstr>
      <vt:lpstr>  Agenda Layout</vt:lpstr>
      <vt:lpstr>Outreach</vt:lpstr>
      <vt:lpstr>Education</vt:lpstr>
      <vt:lpstr>Deal With Users Issues</vt:lpstr>
      <vt:lpstr>Skills Needed</vt:lpstr>
      <vt:lpstr>CI User Support Process</vt:lpstr>
      <vt:lpstr>  Agenda Layout</vt:lpstr>
      <vt:lpstr>Some Results (NMSU)</vt:lpstr>
      <vt:lpstr>Some Results (NMSU)</vt:lpstr>
      <vt:lpstr>Some Results (NMSU)</vt:lpstr>
      <vt:lpstr>  Agenda Layout</vt:lpstr>
      <vt:lpstr>“Imagination is more important than knowledge.  For knowledge is limited, whereas imagination embraces the entire world, stimulating progress, giving birth to evolution.”  — Albert Einstein  </vt:lpstr>
      <vt:lpstr>Thank you!</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Mohammed Tanash</cp:lastModifiedBy>
  <cp:revision>273</cp:revision>
  <cp:lastPrinted>2019-06-03T16:56:39Z</cp:lastPrinted>
  <dcterms:created xsi:type="dcterms:W3CDTF">2016-11-07T07:00:36Z</dcterms:created>
  <dcterms:modified xsi:type="dcterms:W3CDTF">2019-06-03T18:12:18Z</dcterms:modified>
</cp:coreProperties>
</file>