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316" r:id="rId3"/>
    <p:sldId id="318" r:id="rId4"/>
    <p:sldId id="293" r:id="rId5"/>
    <p:sldId id="306" r:id="rId6"/>
    <p:sldId id="298" r:id="rId7"/>
    <p:sldId id="296" r:id="rId8"/>
    <p:sldId id="332" r:id="rId9"/>
    <p:sldId id="260" r:id="rId10"/>
    <p:sldId id="271" r:id="rId11"/>
    <p:sldId id="275" r:id="rId12"/>
    <p:sldId id="276" r:id="rId13"/>
    <p:sldId id="314" r:id="rId14"/>
    <p:sldId id="277" r:id="rId15"/>
    <p:sldId id="333" r:id="rId16"/>
    <p:sldId id="285" r:id="rId17"/>
    <p:sldId id="334" r:id="rId18"/>
    <p:sldId id="335" r:id="rId19"/>
    <p:sldId id="313" r:id="rId20"/>
    <p:sldId id="33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405F8-A030-AB43-90ED-B65CAB3B2E66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BE013-0FA7-A24A-8941-EB851735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E013-0FA7-A24A-8941-EB8517351F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E013-0FA7-A24A-8941-EB8517351F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5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3D14-CBD1-9A4A-95AA-B2164540887A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flipV="1">
            <a:off x="0" y="6165303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01751"/>
            <a:ext cx="9144000" cy="55562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/>
              <a:t>The CI Milieu: </a:t>
            </a:r>
            <a:r>
              <a:rPr lang="en-US" sz="4400" dirty="0" smtClean="0"/>
              <a:t>Organizations</a:t>
            </a:r>
          </a:p>
          <a:p>
            <a:pPr algn="ctr"/>
            <a:r>
              <a:rPr lang="en-US" sz="4400" dirty="0" smtClean="0"/>
              <a:t>SGCI, URSSI, WSSSPE, UK RSE, US RSE</a:t>
            </a:r>
            <a:endParaRPr lang="en-US" sz="4400" dirty="0"/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Sandra </a:t>
            </a:r>
            <a:r>
              <a:rPr lang="en-US" sz="2800" dirty="0" err="1" smtClean="0">
                <a:solidFill>
                  <a:schemeClr val="bg1"/>
                </a:solidFill>
              </a:rPr>
              <a:t>Gesing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ctr"/>
            <a:r>
              <a:rPr lang="tr-TR" sz="2000" dirty="0" err="1" smtClean="0">
                <a:solidFill>
                  <a:schemeClr val="bg1"/>
                </a:solidFill>
              </a:rPr>
              <a:t>sandra.gesing@nd.edu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Virtual Residency Summer Workshop on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Intermediate Research Computing Facilitation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University of </a:t>
            </a:r>
            <a:r>
              <a:rPr lang="en-US" sz="2400" dirty="0" smtClean="0">
                <a:solidFill>
                  <a:schemeClr val="bg1"/>
                </a:solidFill>
              </a:rPr>
              <a:t>Oklahoma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June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6, </a:t>
            </a:r>
            <a:r>
              <a:rPr lang="en-US" sz="2000" dirty="0" smtClean="0">
                <a:solidFill>
                  <a:schemeClr val="bg1"/>
                </a:solidFill>
              </a:rPr>
              <a:t>2019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14" name="Picture 13" descr="crc_logo_white_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62" y="6073090"/>
            <a:ext cx="1763688" cy="681959"/>
          </a:xfrm>
          <a:prstGeom prst="rect">
            <a:avLst/>
          </a:prstGeom>
        </p:spPr>
      </p:pic>
      <p:pic>
        <p:nvPicPr>
          <p:cNvPr id="15" name="Picture 14" descr="ND_mark_white_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" y="6165303"/>
            <a:ext cx="2520280" cy="589746"/>
          </a:xfrm>
          <a:prstGeom prst="rect">
            <a:avLst/>
          </a:prstGeom>
        </p:spPr>
      </p:pic>
      <p:pic>
        <p:nvPicPr>
          <p:cNvPr id="6" name="Picture 5" descr="URSSI-TRANS-CROPP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" y="667403"/>
            <a:ext cx="1859766" cy="489723"/>
          </a:xfrm>
          <a:prstGeom prst="rect">
            <a:avLst/>
          </a:prstGeom>
        </p:spPr>
      </p:pic>
      <p:pic>
        <p:nvPicPr>
          <p:cNvPr id="8" name="Picture 7" descr="sgci-new-logo-words-horiz-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" y="95380"/>
            <a:ext cx="2626886" cy="459705"/>
          </a:xfrm>
          <a:prstGeom prst="rect">
            <a:avLst/>
          </a:prstGeom>
        </p:spPr>
      </p:pic>
      <p:pic>
        <p:nvPicPr>
          <p:cNvPr id="2" name="Picture 1" descr="logousrs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82" y="41558"/>
            <a:ext cx="914400" cy="1115568"/>
          </a:xfrm>
          <a:prstGeom prst="rect">
            <a:avLst/>
          </a:prstGeom>
        </p:spPr>
      </p:pic>
      <p:pic>
        <p:nvPicPr>
          <p:cNvPr id="5" name="Picture 4" descr="cropped-UKRSE_website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84" y="70699"/>
            <a:ext cx="776778" cy="968771"/>
          </a:xfrm>
          <a:prstGeom prst="rect">
            <a:avLst/>
          </a:prstGeom>
        </p:spPr>
      </p:pic>
      <p:pic>
        <p:nvPicPr>
          <p:cNvPr id="7" name="Picture 6" descr="WSSSPE_logo_small-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59" y="166213"/>
            <a:ext cx="2999870" cy="7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Research Software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Picture 8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4" name="Picture 3" descr="Screen Shot 2018-07-24 at 5.46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13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448" y="6124654"/>
            <a:ext cx="386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http</a:t>
            </a:r>
            <a:r>
              <a:rPr lang="pt-BR" dirty="0" smtClean="0"/>
              <a:t>://</a:t>
            </a:r>
            <a:r>
              <a:rPr lang="pt-BR" dirty="0" err="1" smtClean="0"/>
              <a:t>doi.org</a:t>
            </a:r>
            <a:r>
              <a:rPr lang="pt-BR" dirty="0" smtClean="0"/>
              <a:t>/10.5281/zenodo.843607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06601" y="1911455"/>
            <a:ext cx="7250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&gt; 50% neither formal nor informal training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in software engineering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Research Software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Picture 8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4" name="Picture 3" descr="Screen Shot 2018-07-24 at 5.46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13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448" y="6124654"/>
            <a:ext cx="386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http</a:t>
            </a:r>
            <a:r>
              <a:rPr lang="pt-BR" dirty="0" smtClean="0"/>
              <a:t>://</a:t>
            </a:r>
            <a:r>
              <a:rPr lang="pt-BR" dirty="0" err="1" smtClean="0"/>
              <a:t>doi.org</a:t>
            </a:r>
            <a:r>
              <a:rPr lang="pt-BR" dirty="0" smtClean="0"/>
              <a:t>/10.5281/zenodo.843607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68001" y="1911455"/>
            <a:ext cx="35241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Lack of career paths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5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Research Software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Picture 8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4" name="Picture 3" descr="Screen Shot 2018-07-24 at 5.46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13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448" y="6124654"/>
            <a:ext cx="386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http</a:t>
            </a:r>
            <a:r>
              <a:rPr lang="pt-BR" dirty="0" smtClean="0"/>
              <a:t>://</a:t>
            </a:r>
            <a:r>
              <a:rPr lang="pt-BR" dirty="0" err="1" smtClean="0"/>
              <a:t>doi.org</a:t>
            </a:r>
            <a:r>
              <a:rPr lang="pt-BR" dirty="0" smtClean="0"/>
              <a:t>/10.5281/zenodo.843607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15635" y="1971671"/>
            <a:ext cx="3848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How to cite software?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Software Sustainability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1" name="Picture 10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pic>
        <p:nvPicPr>
          <p:cNvPr id="8" name="Picture 7" descr="crc_logo_long_blue_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4" y="6283781"/>
            <a:ext cx="2634894" cy="549814"/>
          </a:xfrm>
          <a:prstGeom prst="rect">
            <a:avLst/>
          </a:prstGeom>
        </p:spPr>
      </p:pic>
      <p:pic>
        <p:nvPicPr>
          <p:cNvPr id="2" name="Picture 1" descr="Screen Shot 2018-08-05 at 8.34.4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3" y="780559"/>
            <a:ext cx="6918353" cy="51239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1482" y="5897091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www.software.ac.uk</a:t>
            </a:r>
            <a:r>
              <a:rPr lang="en-US" dirty="0"/>
              <a:t>/about</a:t>
            </a:r>
          </a:p>
        </p:txBody>
      </p:sp>
    </p:spTree>
    <p:extLst>
      <p:ext uri="{BB962C8B-B14F-4D97-AF65-F5344CB8AC3E}">
        <p14:creationId xmlns:p14="http://schemas.microsoft.com/office/powerpoint/2010/main" val="97317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Conceptualization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7" name="Inhaltsplatzhalter 7"/>
          <p:cNvSpPr txBox="1">
            <a:spLocks/>
          </p:cNvSpPr>
          <p:nvPr/>
        </p:nvSpPr>
        <p:spPr>
          <a:xfrm>
            <a:off x="107504" y="836712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Workshops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Requirements gathering workshops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Software </a:t>
            </a:r>
            <a:r>
              <a:rPr lang="en-US" sz="3200" dirty="0" smtClean="0"/>
              <a:t>credit workshop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Incubator </a:t>
            </a:r>
            <a:r>
              <a:rPr lang="en-US" sz="3200" dirty="0" smtClean="0"/>
              <a:t>workshop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Winter school in December!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Survey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/>
              <a:t>Ethnographic </a:t>
            </a:r>
            <a:r>
              <a:rPr lang="en-US" sz="3200" dirty="0" smtClean="0"/>
              <a:t>studies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Mission and vision working group</a:t>
            </a:r>
          </a:p>
          <a:p>
            <a:pPr>
              <a:spcBef>
                <a:spcPct val="20000"/>
              </a:spcBef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>
              <a:spcBef>
                <a:spcPct val="20000"/>
              </a:spcBef>
              <a:tabLst>
                <a:tab pos="222250" algn="l"/>
              </a:tabLst>
              <a:defRPr/>
            </a:pPr>
            <a:endParaRPr lang="en-US" sz="3200" dirty="0"/>
          </a:p>
        </p:txBody>
      </p:sp>
      <p:pic>
        <p:nvPicPr>
          <p:cNvPr id="9" name="Picture 8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URSSI </a:t>
            </a:r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Strawhorse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Picture 8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2" name="Picture 1" descr="Screen Shot 2019-06-06 at 12.44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155700"/>
            <a:ext cx="8534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How to Connect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Picture 8" descr="URSSI-TRANS-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sp>
        <p:nvSpPr>
          <p:cNvPr id="7" name="Inhaltsplatzhalter 7"/>
          <p:cNvSpPr txBox="1">
            <a:spLocks/>
          </p:cNvSpPr>
          <p:nvPr/>
        </p:nvSpPr>
        <p:spPr>
          <a:xfrm>
            <a:off x="107504" y="836712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Website </a:t>
            </a:r>
            <a:r>
              <a:rPr lang="fi-FI" sz="3200" dirty="0" err="1"/>
              <a:t>http://urssi.us</a:t>
            </a:r>
            <a:r>
              <a:rPr lang="fi-FI" sz="3200" dirty="0" smtClean="0"/>
              <a:t>/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fi-FI" sz="3200" dirty="0" err="1"/>
              <a:t>Materials</a:t>
            </a:r>
            <a:r>
              <a:rPr lang="fi-FI" sz="3200" dirty="0"/>
              <a:t> https://github.com/si2-</a:t>
            </a:r>
            <a:r>
              <a:rPr lang="fi-FI" sz="3200" dirty="0" smtClean="0"/>
              <a:t>urssi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fi-FI" sz="3200" dirty="0" err="1" smtClean="0"/>
              <a:t>Blog</a:t>
            </a:r>
            <a:r>
              <a:rPr lang="fi-FI" sz="3200" dirty="0" smtClean="0"/>
              <a:t> </a:t>
            </a:r>
            <a:r>
              <a:rPr lang="fi-FI" sz="3200" dirty="0" err="1" smtClean="0"/>
              <a:t>posts</a:t>
            </a:r>
            <a:r>
              <a:rPr lang="fi-FI" sz="3200" dirty="0" smtClean="0"/>
              <a:t> </a:t>
            </a:r>
            <a:r>
              <a:rPr lang="de-DE" sz="3200" dirty="0"/>
              <a:t>http://</a:t>
            </a:r>
            <a:r>
              <a:rPr lang="de-DE" sz="3200" dirty="0" err="1"/>
              <a:t>urssi.us</a:t>
            </a:r>
            <a:r>
              <a:rPr lang="de-DE" sz="3200" dirty="0"/>
              <a:t>/</a:t>
            </a:r>
            <a:r>
              <a:rPr lang="de-DE" sz="3200" dirty="0" err="1"/>
              <a:t>blog</a:t>
            </a:r>
            <a:r>
              <a:rPr lang="de-DE" sz="3200" dirty="0" smtClean="0"/>
              <a:t>/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de-DE" sz="3200" dirty="0" smtClean="0"/>
              <a:t>Mailing </a:t>
            </a:r>
            <a:r>
              <a:rPr lang="de-DE" sz="3200" dirty="0" err="1" smtClean="0"/>
              <a:t>list</a:t>
            </a:r>
            <a:r>
              <a:rPr lang="de-DE" sz="3200" dirty="0" smtClean="0"/>
              <a:t> </a:t>
            </a:r>
            <a:r>
              <a:rPr lang="fi-FI" sz="3200" dirty="0" err="1"/>
              <a:t>http://urssi.us</a:t>
            </a:r>
            <a:r>
              <a:rPr lang="fi-FI" sz="3200" dirty="0" smtClean="0"/>
              <a:t>/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fi-FI" sz="3200" dirty="0" err="1" smtClean="0"/>
              <a:t>Discuss</a:t>
            </a:r>
            <a:r>
              <a:rPr lang="fi-FI" sz="3200" dirty="0"/>
              <a:t> </a:t>
            </a:r>
            <a:r>
              <a:rPr lang="fi-FI" sz="3200" dirty="0" err="1"/>
              <a:t>https://discuss.urssi.us</a:t>
            </a:r>
            <a:r>
              <a:rPr lang="fi-FI" sz="3200" dirty="0" smtClean="0"/>
              <a:t>/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fi-FI" sz="3200" dirty="0" err="1" smtClean="0"/>
              <a:t>Twitter</a:t>
            </a:r>
            <a:r>
              <a:rPr lang="fi-FI" sz="3200" dirty="0" smtClean="0"/>
              <a:t> </a:t>
            </a:r>
            <a:r>
              <a:rPr lang="de-DE" sz="3200" dirty="0"/>
              <a:t>https://</a:t>
            </a:r>
            <a:r>
              <a:rPr lang="de-DE" sz="3200" dirty="0" err="1"/>
              <a:t>twitter.com</a:t>
            </a:r>
            <a:r>
              <a:rPr lang="de-DE" sz="3200" dirty="0"/>
              <a:t>/</a:t>
            </a:r>
            <a:r>
              <a:rPr lang="de-DE" sz="3200" dirty="0" smtClean="0"/>
              <a:t>si2urssi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de-DE" sz="3200" dirty="0" smtClean="0"/>
              <a:t>Workshops </a:t>
            </a:r>
            <a:r>
              <a:rPr lang="en-US" sz="3200" dirty="0"/>
              <a:t>http://</a:t>
            </a:r>
            <a:r>
              <a:rPr lang="en-US" sz="3200" dirty="0" err="1"/>
              <a:t>urssi.us</a:t>
            </a:r>
            <a:r>
              <a:rPr lang="en-US" sz="3200" dirty="0"/>
              <a:t>/workshops/</a:t>
            </a:r>
            <a:endParaRPr lang="de-DE" sz="3200" dirty="0" smtClean="0"/>
          </a:p>
          <a:p>
            <a:pPr>
              <a:spcBef>
                <a:spcPct val="20000"/>
              </a:spcBef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>
              <a:spcBef>
                <a:spcPct val="20000"/>
              </a:spcBef>
              <a:tabLst>
                <a:tab pos="222250" algn="l"/>
              </a:tabLst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18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-1"/>
            <a:ext cx="9144000" cy="110564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WSSSPE (Working Towards Sustainable Software for Science: Practice and Experience)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Inhaltsplatzhalter 7"/>
          <p:cNvSpPr txBox="1">
            <a:spLocks/>
          </p:cNvSpPr>
          <p:nvPr/>
        </p:nvSpPr>
        <p:spPr>
          <a:xfrm>
            <a:off x="107504" y="1090712"/>
            <a:ext cx="8836152" cy="576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Workshops since 2013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Working groups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r>
              <a:rPr lang="en-US" sz="3200" dirty="0" smtClean="0"/>
              <a:t>http</a:t>
            </a:r>
            <a:r>
              <a:rPr lang="en-US" sz="3200" dirty="0"/>
              <a:t>://</a:t>
            </a:r>
            <a:r>
              <a:rPr lang="en-US" sz="3200" dirty="0" err="1"/>
              <a:t>wssspe.researchcomputing.org.uk</a:t>
            </a:r>
            <a:r>
              <a:rPr lang="en-US" sz="3200" dirty="0"/>
              <a:t>/</a:t>
            </a: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fi-FI" sz="3200" dirty="0" smtClean="0"/>
          </a:p>
          <a:p>
            <a:pPr>
              <a:spcBef>
                <a:spcPct val="20000"/>
              </a:spcBef>
              <a:tabLst>
                <a:tab pos="222250" algn="l"/>
              </a:tabLst>
              <a:defRPr/>
            </a:pP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/>
              <a:buChar char="•"/>
              <a:tabLst>
                <a:tab pos="222250" algn="l"/>
              </a:tabLst>
              <a:defRPr/>
            </a:pPr>
            <a:endParaRPr lang="en-US" sz="3200" dirty="0"/>
          </a:p>
          <a:p>
            <a:pPr>
              <a:spcBef>
                <a:spcPct val="20000"/>
              </a:spcBef>
              <a:tabLst>
                <a:tab pos="222250" algn="l"/>
              </a:tabLst>
              <a:defRPr/>
            </a:pPr>
            <a:endParaRPr lang="en-US" sz="3200" dirty="0"/>
          </a:p>
        </p:txBody>
      </p:sp>
      <p:pic>
        <p:nvPicPr>
          <p:cNvPr id="4" name="Picture 3" descr="Screen Shot 2019-06-06 at 12.56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342"/>
            <a:ext cx="9144000" cy="45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UK RSE Association 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701" y="714038"/>
            <a:ext cx="797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  <p:pic>
        <p:nvPicPr>
          <p:cNvPr id="3" name="Picture 2" descr="Screen Shot 2019-06-06 at 1.2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802157"/>
            <a:ext cx="8307294" cy="58206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3736" y="6488668"/>
            <a:ext cx="221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/>
              <a:t>https://rse.ac.uk/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1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US RSE Community 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448" y="1057685"/>
            <a:ext cx="797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  <p:pic>
        <p:nvPicPr>
          <p:cNvPr id="6" name="Picture 5" descr="Screen Shot 2019-06-06 at 1.29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3" y="3356359"/>
            <a:ext cx="8322235" cy="3501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942" y="995687"/>
            <a:ext cx="8337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Slack channel and upcoming email list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Has grown to over 50 people in the last three months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Steering committee will suggest rules to govern community (biweekly calls)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Soon: Monthly community calls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BoFs</a:t>
            </a:r>
            <a:r>
              <a:rPr lang="en-US" sz="2400" dirty="0" smtClean="0">
                <a:solidFill>
                  <a:srgbClr val="FF0000"/>
                </a:solidFill>
              </a:rPr>
              <a:t>: PEARC19 and SC19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6203" y="2750013"/>
            <a:ext cx="235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/>
              <a:t>https://us-rse.org/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7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Sustainability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for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Cyberinfrastructure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- NSF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93" y="1031925"/>
            <a:ext cx="82279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 descr="Screen Shot 2018-08-06 at 6.19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" y="1408925"/>
            <a:ext cx="3967122" cy="3267583"/>
          </a:xfrm>
          <a:prstGeom prst="rect">
            <a:avLst/>
          </a:prstGeom>
        </p:spPr>
      </p:pic>
      <p:pic>
        <p:nvPicPr>
          <p:cNvPr id="4" name="Picture 3" descr="Screen Shot 2018-08-06 at 6.20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38" y="961375"/>
            <a:ext cx="4994562" cy="430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27" y="5432660"/>
            <a:ext cx="35445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SI2</a:t>
            </a:r>
          </a:p>
          <a:p>
            <a:r>
              <a:rPr lang="en-US" sz="2400" dirty="0" smtClean="0"/>
              <a:t>Software Infrastructure for </a:t>
            </a:r>
          </a:p>
          <a:p>
            <a:r>
              <a:rPr lang="en-US" sz="2400" dirty="0" smtClean="0"/>
              <a:t>Sustained innovation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40975" y="5459519"/>
            <a:ext cx="43629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CSSI</a:t>
            </a:r>
          </a:p>
          <a:p>
            <a:pPr algn="r"/>
            <a:r>
              <a:rPr lang="en-US" sz="2400" dirty="0" err="1" smtClean="0"/>
              <a:t>Cyberinfrastructure</a:t>
            </a:r>
            <a:r>
              <a:rPr lang="en-US" sz="2400" dirty="0" smtClean="0"/>
              <a:t> for Sustained </a:t>
            </a:r>
          </a:p>
          <a:p>
            <a:pPr algn="r"/>
            <a:r>
              <a:rPr lang="en-US" sz="2400" dirty="0" smtClean="0"/>
              <a:t>Scientific Innovation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3603087" y="5338717"/>
            <a:ext cx="1092702" cy="69410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1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>
                <a:solidFill>
                  <a:prstClr val="white"/>
                </a:solidFill>
              </a:rPr>
              <a:t>Thanks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701" y="714038"/>
            <a:ext cx="797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71599"/>
            <a:ext cx="8229600" cy="462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sandra.gesing@nd.edu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9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Sustainability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for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3600" dirty="0" err="1" smtClean="0">
                <a:solidFill>
                  <a:prstClr val="white"/>
                </a:solidFill>
                <a:latin typeface="Calibri"/>
              </a:rPr>
              <a:t>Cyberinfrastructure</a:t>
            </a:r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 - NSF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93" y="1031925"/>
            <a:ext cx="873173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Sustainability Institutes and Excellence Hubs are funded to support the CI and research community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Support via implemented institutes is free for you!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Your chance to influence conceptualizations!</a:t>
            </a:r>
          </a:p>
          <a:p>
            <a:endParaRPr lang="en-US" sz="2400" dirty="0" smtClean="0"/>
          </a:p>
          <a:p>
            <a:r>
              <a:rPr lang="en-US" sz="2400" dirty="0" smtClean="0"/>
              <a:t>Implementations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Science Gateways Community </a:t>
            </a:r>
            <a:r>
              <a:rPr lang="en-US" sz="2400" dirty="0" smtClean="0"/>
              <a:t>Institute (SGCI)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Molecular Sciences Software </a:t>
            </a:r>
            <a:r>
              <a:rPr lang="en-US" sz="2400" dirty="0" smtClean="0"/>
              <a:t>Institute (</a:t>
            </a:r>
            <a:r>
              <a:rPr lang="en-US" sz="2400" dirty="0" err="1" smtClean="0"/>
              <a:t>MolSSI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Institute for Research and Innovation in Software for High Energy Physics (IRIS-HEP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Conceptualizations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US Research Software Sustainability Institute (URSSI)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Geospatial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mr-IN" sz="2400" dirty="0" smtClean="0"/>
              <a:t>…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747" y="1456794"/>
            <a:ext cx="2233253" cy="20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State of the Art in Research</a:t>
            </a:r>
            <a:endParaRPr lang="de-DE" sz="3600" dirty="0">
              <a:solidFill>
                <a:prstClr val="white"/>
              </a:solidFill>
            </a:endParaRPr>
          </a:p>
        </p:txBody>
      </p:sp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9512" y="1388790"/>
            <a:ext cx="27363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Increased complexity of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research questions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hardware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software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instruments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data volume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data formats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2" name="Picture 21" descr="Albert Einsteins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18292"/>
            <a:ext cx="2664296" cy="26108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84168" y="1388790"/>
            <a:ext cx="28208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need for </a:t>
            </a:r>
            <a:r>
              <a:rPr lang="en-US" sz="2400" dirty="0" smtClean="0">
                <a:solidFill>
                  <a:srgbClr val="FF0000"/>
                </a:solidFill>
              </a:rPr>
              <a:t>end-to-end solutions</a:t>
            </a:r>
            <a:r>
              <a:rPr lang="en-US" sz="2400" dirty="0" smtClean="0"/>
              <a:t> </a:t>
            </a:r>
            <a:r>
              <a:rPr lang="en-US" sz="2400" kern="0" dirty="0" smtClean="0">
                <a:ea typeface="Gentium Plus" pitchFamily="2" charset="0"/>
                <a:cs typeface="Arial" panose="020B0604020202020204" pitchFamily="34" charset="0"/>
              </a:rPr>
              <a:t>for </a:t>
            </a:r>
            <a:r>
              <a:rPr lang="en-US" sz="2400" kern="0" dirty="0">
                <a:ea typeface="Gentium Plus" pitchFamily="2" charset="0"/>
                <a:cs typeface="Arial" panose="020B0604020202020204" pitchFamily="34" charset="0"/>
              </a:rPr>
              <a:t>accessing </a:t>
            </a:r>
            <a:r>
              <a:rPr lang="en-US" sz="2400" kern="0" dirty="0">
                <a:solidFill>
                  <a:srgbClr val="FF0000"/>
                </a:solidFill>
                <a:ea typeface="Gentium Plus" pitchFamily="2" charset="0"/>
                <a:cs typeface="Arial" panose="020B0604020202020204" pitchFamily="34" charset="0"/>
              </a:rPr>
              <a:t>data, software, computing services, and equipment </a:t>
            </a:r>
            <a:r>
              <a:rPr lang="en-US" sz="2400" kern="0" dirty="0">
                <a:ea typeface="Gentium Plus" pitchFamily="2" charset="0"/>
                <a:cs typeface="Arial" panose="020B0604020202020204" pitchFamily="34" charset="0"/>
              </a:rPr>
              <a:t>specific to the needs of a science or engineering discipline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79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Science Gateways</a:t>
            </a:r>
            <a:endParaRPr lang="de-DE" sz="3600" dirty="0">
              <a:solidFill>
                <a:prstClr val="white"/>
              </a:solidFill>
            </a:endParaRPr>
          </a:p>
        </p:txBody>
      </p:sp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388790"/>
            <a:ext cx="27363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Increased complexity of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research questions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hardware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software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instruments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data volume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data formats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4168" y="1388790"/>
            <a:ext cx="2820864" cy="4154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need for </a:t>
            </a:r>
            <a:r>
              <a:rPr lang="en-US" sz="2400" dirty="0" smtClean="0">
                <a:solidFill>
                  <a:srgbClr val="FF0000"/>
                </a:solidFill>
              </a:rPr>
              <a:t>end-to-end </a:t>
            </a:r>
            <a:r>
              <a:rPr lang="en-US" sz="2400" dirty="0" smtClean="0">
                <a:solidFill>
                  <a:srgbClr val="FF0000"/>
                </a:solidFill>
              </a:rPr>
              <a:t>solutions (not only GUIs!!!)</a:t>
            </a:r>
            <a:r>
              <a:rPr lang="en-US" sz="2400" dirty="0" smtClean="0"/>
              <a:t> </a:t>
            </a:r>
            <a:r>
              <a:rPr lang="en-US" sz="2400" kern="0" dirty="0" smtClean="0">
                <a:ea typeface="Gentium Plus" pitchFamily="2" charset="0"/>
                <a:cs typeface="Arial" panose="020B0604020202020204" pitchFamily="34" charset="0"/>
              </a:rPr>
              <a:t>for </a:t>
            </a:r>
            <a:r>
              <a:rPr lang="en-US" sz="2400" kern="0" dirty="0">
                <a:ea typeface="Gentium Plus" pitchFamily="2" charset="0"/>
                <a:cs typeface="Arial" panose="020B0604020202020204" pitchFamily="34" charset="0"/>
              </a:rPr>
              <a:t>accessing </a:t>
            </a:r>
            <a:r>
              <a:rPr lang="en-US" sz="2400" kern="0" dirty="0">
                <a:solidFill>
                  <a:srgbClr val="FF0000"/>
                </a:solidFill>
                <a:ea typeface="Gentium Plus" pitchFamily="2" charset="0"/>
                <a:cs typeface="Arial" panose="020B0604020202020204" pitchFamily="34" charset="0"/>
              </a:rPr>
              <a:t>data, software, computing services, and equipment </a:t>
            </a:r>
            <a:r>
              <a:rPr lang="en-US" sz="2400" kern="0" dirty="0">
                <a:ea typeface="Gentium Plus" pitchFamily="2" charset="0"/>
                <a:cs typeface="Arial" panose="020B0604020202020204" pitchFamily="34" charset="0"/>
              </a:rPr>
              <a:t>specific to the needs of a science or engineering discipline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6" name="Picture 15" descr="einsteinhap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54352"/>
            <a:ext cx="3340100" cy="2438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61391" y="4952792"/>
            <a:ext cx="290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Science </a:t>
            </a:r>
            <a:r>
              <a:rPr lang="en-US" sz="2800" dirty="0" smtClean="0">
                <a:solidFill>
                  <a:srgbClr val="FF0000"/>
                </a:solidFill>
              </a:rPr>
              <a:t>Gateways!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3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</a:rPr>
              <a:t>Science Gateways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737578"/>
            <a:ext cx="82296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Gateway users are 77% of active XSEDE users in Q4 2016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6367828"/>
            <a:ext cx="85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largely due to the CIPRES and I-TASSER gateways, but others are gaining</a:t>
            </a:r>
            <a:endParaRPr lang="en-US" dirty="0"/>
          </a:p>
        </p:txBody>
      </p: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1908333"/>
            <a:ext cx="5934158" cy="4302889"/>
          </a:xfrm>
          <a:prstGeom prst="rect">
            <a:avLst/>
          </a:prstGeom>
        </p:spPr>
      </p:pic>
      <p:sp>
        <p:nvSpPr>
          <p:cNvPr id="23" name="Left Arrow 22"/>
          <p:cNvSpPr/>
          <p:nvPr/>
        </p:nvSpPr>
        <p:spPr bwMode="auto">
          <a:xfrm>
            <a:off x="7758604" y="2384585"/>
            <a:ext cx="1385396" cy="57456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All users</a:t>
            </a:r>
          </a:p>
        </p:txBody>
      </p:sp>
      <p:sp>
        <p:nvSpPr>
          <p:cNvPr id="24" name="Left Arrow 23"/>
          <p:cNvSpPr/>
          <p:nvPr/>
        </p:nvSpPr>
        <p:spPr bwMode="auto">
          <a:xfrm>
            <a:off x="7793244" y="2982656"/>
            <a:ext cx="1350757" cy="611410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Gateways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9387" y="6092236"/>
            <a:ext cx="16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XSEDE users</a:t>
            </a:r>
            <a:endParaRPr lang="en-US" b="1" i="0" dirty="0"/>
          </a:p>
        </p:txBody>
      </p:sp>
      <p:sp>
        <p:nvSpPr>
          <p:cNvPr id="26" name="Left Arrow 25"/>
          <p:cNvSpPr/>
          <p:nvPr/>
        </p:nvSpPr>
        <p:spPr bwMode="auto">
          <a:xfrm>
            <a:off x="7758884" y="4684999"/>
            <a:ext cx="1385117" cy="664419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latin typeface="Helvetica" panose="020B0604020202020204" pitchFamily="34" charset="0"/>
              </a:rPr>
              <a:t> </a:t>
            </a:r>
            <a:r>
              <a:rPr lang="en-US" sz="1600" i="1" dirty="0" smtClean="0">
                <a:latin typeface="Helvetica" panose="020B0604020202020204" pitchFamily="34" charset="0"/>
              </a:rPr>
              <a:t>Login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4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</a:rPr>
              <a:t>Science Gateways Community Institute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305" y="971982"/>
            <a:ext cx="3860800" cy="5706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Incubator</a:t>
            </a:r>
          </a:p>
          <a:p>
            <a:pPr lvl="1" algn="l"/>
            <a:r>
              <a:rPr lang="en-US" sz="4300" dirty="0" smtClean="0">
                <a:solidFill>
                  <a:schemeClr val="tx1"/>
                </a:solidFill>
              </a:rPr>
              <a:t>Get advice (sustainability, usability, </a:t>
            </a:r>
            <a:r>
              <a:rPr lang="en-US" sz="4300" dirty="0" err="1" smtClean="0">
                <a:solidFill>
                  <a:schemeClr val="tx1"/>
                </a:solidFill>
              </a:rPr>
              <a:t>cybersecurity</a:t>
            </a:r>
            <a:r>
              <a:rPr lang="en-US" sz="4300" dirty="0" smtClean="0">
                <a:solidFill>
                  <a:schemeClr val="tx1"/>
                </a:solidFill>
              </a:rPr>
              <a:t>, other) on your existing gateway</a:t>
            </a: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Extended Developer Support</a:t>
            </a:r>
          </a:p>
          <a:p>
            <a:pPr lvl="1" algn="l"/>
            <a:r>
              <a:rPr lang="en-US" sz="4300" dirty="0" smtClean="0">
                <a:solidFill>
                  <a:schemeClr val="tx1"/>
                </a:solidFill>
              </a:rPr>
              <a:t>Work with SGCI to build a gateway for you </a:t>
            </a:r>
            <a:r>
              <a:rPr lang="mr-IN" sz="4300" dirty="0" smtClean="0">
                <a:solidFill>
                  <a:schemeClr val="tx1"/>
                </a:solidFill>
              </a:rPr>
              <a:t>–</a:t>
            </a:r>
            <a:r>
              <a:rPr lang="en-US" sz="4300" dirty="0" smtClean="0">
                <a:solidFill>
                  <a:schemeClr val="tx1"/>
                </a:solidFill>
              </a:rPr>
              <a:t> up to 1 year developer time</a:t>
            </a: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Scientific Software Collaborative</a:t>
            </a:r>
          </a:p>
          <a:p>
            <a:pPr lvl="1" algn="l"/>
            <a:r>
              <a:rPr lang="en-US" sz="4300" dirty="0" smtClean="0">
                <a:solidFill>
                  <a:schemeClr val="tx1"/>
                </a:solidFill>
              </a:rPr>
              <a:t>Find a working gateway or gateway development software in our catalog</a:t>
            </a: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Community Engagement and </a:t>
            </a:r>
            <a:r>
              <a:rPr lang="en-US" sz="4500" dirty="0" err="1" smtClean="0">
                <a:solidFill>
                  <a:schemeClr val="tx1"/>
                </a:solidFill>
              </a:rPr>
              <a:t>Exchage</a:t>
            </a:r>
            <a:endParaRPr lang="en-US" sz="45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300" dirty="0" smtClean="0">
                <a:solidFill>
                  <a:schemeClr val="tx1"/>
                </a:solidFill>
              </a:rPr>
              <a:t>webinar series, gateways in the news, </a:t>
            </a:r>
            <a:r>
              <a:rPr lang="en-US" sz="4300" dirty="0" err="1" smtClean="0">
                <a:solidFill>
                  <a:schemeClr val="tx1"/>
                </a:solidFill>
              </a:rPr>
              <a:t>google</a:t>
            </a:r>
            <a:r>
              <a:rPr lang="en-US" sz="4300" dirty="0" smtClean="0">
                <a:solidFill>
                  <a:schemeClr val="tx1"/>
                </a:solidFill>
              </a:rPr>
              <a:t> scholar feed, case studies, annual conference, blog posts</a:t>
            </a: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Workforce Development</a:t>
            </a:r>
          </a:p>
          <a:p>
            <a:pPr lvl="1" algn="l"/>
            <a:r>
              <a:rPr lang="en-US" sz="4300" dirty="0" smtClean="0">
                <a:solidFill>
                  <a:schemeClr val="tx1"/>
                </a:solidFill>
              </a:rPr>
              <a:t>Enroll a student in an internship program to learn gateway development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5500" dirty="0" smtClean="0">
                <a:solidFill>
                  <a:schemeClr val="tx1"/>
                </a:solidFill>
              </a:rPr>
              <a:t>Launch of a new SGCI program at PEARC19!</a:t>
            </a:r>
          </a:p>
          <a:p>
            <a:pPr algn="l"/>
            <a:endParaRPr lang="en-US" sz="5500" dirty="0" smtClean="0">
              <a:solidFill>
                <a:schemeClr val="tx1"/>
              </a:solidFill>
            </a:endParaRPr>
          </a:p>
          <a:p>
            <a:pPr algn="l"/>
            <a:r>
              <a:rPr lang="en-US" sz="5500" dirty="0" smtClean="0">
                <a:solidFill>
                  <a:schemeClr val="tx1"/>
                </a:solidFill>
              </a:rPr>
              <a:t>Gateway Ambassadors</a:t>
            </a:r>
          </a:p>
          <a:p>
            <a:pPr lvl="1" algn="l"/>
            <a:r>
              <a:rPr lang="en-US" sz="5500" dirty="0" smtClean="0">
                <a:solidFill>
                  <a:schemeClr val="tx1"/>
                </a:solidFill>
              </a:rPr>
              <a:t>Community building</a:t>
            </a:r>
          </a:p>
          <a:p>
            <a:pPr lvl="1" algn="l"/>
            <a:r>
              <a:rPr lang="en-US" sz="5500" dirty="0" smtClean="0">
                <a:solidFill>
                  <a:schemeClr val="tx1"/>
                </a:solidFill>
              </a:rPr>
              <a:t>Building of gateway groups at institutions and in consortia </a:t>
            </a:r>
            <a:endParaRPr lang="en-US" sz="5500" dirty="0" smtClean="0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358CDD8-5622-4D06-9165-8486FE73D54E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SGCI diagram ne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88" y="800151"/>
            <a:ext cx="5041824" cy="295050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95" y="3750660"/>
            <a:ext cx="2016691" cy="2927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412" y="1475744"/>
            <a:ext cx="862290" cy="8102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3092" y="4581176"/>
            <a:ext cx="1640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Collaborations Make Challenges </a:t>
            </a:r>
          </a:p>
          <a:p>
            <a:pPr algn="r"/>
            <a:r>
              <a:rPr lang="en-US" dirty="0" smtClean="0"/>
              <a:t>Less </a:t>
            </a:r>
          </a:p>
          <a:p>
            <a:pPr algn="r"/>
            <a:r>
              <a:rPr lang="en-US" dirty="0" smtClean="0"/>
              <a:t>Steep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81685" y="6524239"/>
            <a:ext cx="2981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sciencegateways.org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131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</a:rPr>
              <a:t>Connect </a:t>
            </a:r>
            <a:r>
              <a:rPr lang="de-DE" sz="3600" dirty="0" err="1" smtClean="0">
                <a:solidFill>
                  <a:prstClr val="white"/>
                </a:solidFill>
              </a:rPr>
              <a:t>with</a:t>
            </a:r>
            <a:r>
              <a:rPr lang="de-DE" sz="3600" dirty="0" smtClean="0">
                <a:solidFill>
                  <a:prstClr val="white"/>
                </a:solidFill>
              </a:rPr>
              <a:t> SGCI</a:t>
            </a:r>
            <a:endParaRPr lang="de-DE" sz="3600" dirty="0">
              <a:solidFill>
                <a:prstClr val="white"/>
              </a:solidFill>
            </a:endParaRPr>
          </a:p>
        </p:txBody>
      </p:sp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477" y="886397"/>
            <a:ext cx="822794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Incubator Sustainability </a:t>
            </a:r>
            <a:r>
              <a:rPr lang="en-US" sz="2000" dirty="0" err="1" smtClean="0"/>
              <a:t>Bootcamp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sciencegateways.org</a:t>
            </a:r>
            <a:r>
              <a:rPr lang="en-US" sz="2000" dirty="0"/>
              <a:t>/engage/</a:t>
            </a:r>
            <a:r>
              <a:rPr lang="en-US" sz="2000" dirty="0" err="1"/>
              <a:t>bootcamp</a:t>
            </a:r>
            <a:endParaRPr lang="en-US" sz="2000" dirty="0" smtClean="0"/>
          </a:p>
          <a:p>
            <a:r>
              <a:rPr lang="en-US" sz="2000" dirty="0" smtClean="0"/>
              <a:t>Work with us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sciencegateways.org</a:t>
            </a:r>
            <a:r>
              <a:rPr lang="en-US" sz="2000" dirty="0"/>
              <a:t>/consulting/work-with-</a:t>
            </a:r>
            <a:r>
              <a:rPr lang="en-US" sz="2000" dirty="0" smtClean="0"/>
              <a:t>us</a:t>
            </a:r>
          </a:p>
          <a:p>
            <a:r>
              <a:rPr lang="en-US" sz="2000" dirty="0" smtClean="0"/>
              <a:t>Yearly Conference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sciencegateways.org</a:t>
            </a:r>
            <a:r>
              <a:rPr lang="en-US" sz="2000" dirty="0"/>
              <a:t>/engage/annual-</a:t>
            </a:r>
            <a:r>
              <a:rPr lang="en-US" sz="2000" dirty="0" smtClean="0"/>
              <a:t>conference</a:t>
            </a:r>
          </a:p>
          <a:p>
            <a:r>
              <a:rPr lang="en-US" sz="2000" dirty="0"/>
              <a:t>Become involved as a partner or </a:t>
            </a:r>
            <a:r>
              <a:rPr lang="en-US" sz="2000" dirty="0" smtClean="0"/>
              <a:t>affiliate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sciencegateways.org</a:t>
            </a:r>
            <a:r>
              <a:rPr lang="en-US" sz="2000" dirty="0"/>
              <a:t>/about/</a:t>
            </a:r>
            <a:r>
              <a:rPr lang="en-US" sz="2000" dirty="0" smtClean="0"/>
              <a:t>partners</a:t>
            </a:r>
          </a:p>
          <a:p>
            <a:r>
              <a:rPr lang="en-US" sz="2000" dirty="0" smtClean="0"/>
              <a:t>Software/Gateway Catalog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catalog.sciencegateways.org</a:t>
            </a:r>
            <a:r>
              <a:rPr lang="en-US" sz="2000" dirty="0" smtClean="0"/>
              <a:t>/</a:t>
            </a:r>
          </a:p>
          <a:p>
            <a:r>
              <a:rPr lang="en-US" sz="2000" dirty="0" smtClean="0"/>
              <a:t>Train students in internships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sciencegateways.org</a:t>
            </a:r>
            <a:r>
              <a:rPr lang="en-US" sz="2000" dirty="0"/>
              <a:t>/engage/student-</a:t>
            </a:r>
            <a:r>
              <a:rPr lang="en-US" sz="2000" dirty="0" smtClean="0"/>
              <a:t>focused</a:t>
            </a:r>
          </a:p>
          <a:p>
            <a:r>
              <a:rPr lang="en-US" sz="2000" dirty="0" smtClean="0"/>
              <a:t>Gateway Ambassadors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sciencegateways.org</a:t>
            </a:r>
            <a:r>
              <a:rPr lang="en-US" sz="2000" dirty="0"/>
              <a:t>/engage/gateway-ambassadors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000" dirty="0"/>
              <a:t>Webinars, blogs, newsletter, Twitter, LinkedIn etc. </a:t>
            </a:r>
          </a:p>
          <a:p>
            <a:r>
              <a:rPr lang="en-US" sz="2000" dirty="0"/>
              <a:t>									https://</a:t>
            </a:r>
            <a:r>
              <a:rPr lang="en-US" sz="2000" dirty="0" err="1"/>
              <a:t>sciencegateways.org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205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prstClr val="white"/>
                </a:solidFill>
                <a:latin typeface="Calibri"/>
              </a:rPr>
              <a:t>Research Software</a:t>
            </a:r>
            <a:endParaRPr lang="de-DE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Picture 8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4" name="Picture 3" descr="Screen Shot 2018-07-24 at 5.46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13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448" y="6124654"/>
            <a:ext cx="386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http</a:t>
            </a:r>
            <a:r>
              <a:rPr lang="pt-BR" dirty="0" smtClean="0"/>
              <a:t>://</a:t>
            </a:r>
            <a:r>
              <a:rPr lang="pt-BR" dirty="0" err="1" smtClean="0"/>
              <a:t>doi.org</a:t>
            </a:r>
            <a:r>
              <a:rPr lang="pt-BR" dirty="0" smtClean="0"/>
              <a:t>/10.5281/zenodo.843607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0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765</Words>
  <Application>Microsoft Macintosh PowerPoint</Application>
  <PresentationFormat>On-screen Show (4:3)</PresentationFormat>
  <Paragraphs>183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Sandra</cp:lastModifiedBy>
  <cp:revision>74</cp:revision>
  <dcterms:created xsi:type="dcterms:W3CDTF">2018-07-24T03:49:34Z</dcterms:created>
  <dcterms:modified xsi:type="dcterms:W3CDTF">2019-06-06T11:43:38Z</dcterms:modified>
</cp:coreProperties>
</file>