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368" r:id="rId6"/>
    <p:sldId id="414" r:id="rId7"/>
    <p:sldId id="409" r:id="rId8"/>
    <p:sldId id="410" r:id="rId9"/>
    <p:sldId id="411" r:id="rId10"/>
    <p:sldId id="413" r:id="rId11"/>
    <p:sldId id="380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17" autoAdjust="0"/>
    <p:restoredTop sz="95317" autoAdjust="0"/>
  </p:normalViewPr>
  <p:slideViewPr>
    <p:cSldViewPr snapToGrid="0" snapToObjects="1">
      <p:cViewPr varScale="1">
        <p:scale>
          <a:sx n="105" d="100"/>
          <a:sy n="105" d="100"/>
        </p:scale>
        <p:origin x="208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F7D25-A736-4E41-9A9C-FD837B36E729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06022-8B93-3641-A902-53A04B86B2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796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AE42A-F7ED-491D-A9C0-4F16ED13D734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2AD1D-0950-45C2-861B-B456E23649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2AD1D-0950-45C2-861B-B456E23649E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44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08D6E7-95E3-7243-8498-255EA512DF11}" type="datetimeFigureOut">
              <a:rPr lang="en-US" smtClean="0"/>
              <a:t>6/2/19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F62805-3BA7-3D44-9147-7D76DC328AB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sede.org/community-engagement/campus-champions" TargetMode="External"/><Relationship Id="rId3" Type="http://schemas.openxmlformats.org/officeDocument/2006/relationships/hyperlink" Target="https://www.sdstate.edu/information-technology/university-networking-and-research-computing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xsede.org/community-engagement/campus-champions/champion-leadership-team" TargetMode="External"/><Relationship Id="rId5" Type="http://schemas.openxmlformats.org/officeDocument/2006/relationships/hyperlink" Target="https://www.sdstate.edu/information-technology" TargetMode="External"/><Relationship Id="rId4" Type="http://schemas.openxmlformats.org/officeDocument/2006/relationships/hyperlink" Target="https://www.sdstate.edu/information-technology/hpc-cluster-computing" TargetMode="External"/><Relationship Id="rId9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xsede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s://portal.xsede.org/allocations/resource-info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xsede.org/data-management#globus-setup" TargetMode="External"/><Relationship Id="rId3" Type="http://schemas.openxmlformats.org/officeDocument/2006/relationships/hyperlink" Target="https://portal.xsede.org/my-xsede?p_p_id=58&amp;p_p_lifecycle=0&amp;p_p_state=maximized&amp;p_p_mode=view&amp;_58_struts_action=%2Flogin%2Fcreate_account" TargetMode="External"/><Relationship Id="rId7" Type="http://schemas.openxmlformats.org/officeDocument/2006/relationships/image" Target="../media/image7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xsede.org/orcid" TargetMode="External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hyperlink" Target="https://www.cilogon.org/xsede" TargetMode="External"/><Relationship Id="rId4" Type="http://schemas.openxmlformats.org/officeDocument/2006/relationships/hyperlink" Target="https://www.xsede.org/ecosystem/resources" TargetMode="External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xsede.org/group/xup/ssh-terminal" TargetMode="External"/><Relationship Id="rId7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uide.duo.com/iphone" TargetMode="External"/><Relationship Id="rId5" Type="http://schemas.openxmlformats.org/officeDocument/2006/relationships/hyperlink" Target="https://guide.duo.com/android" TargetMode="External"/><Relationship Id="rId4" Type="http://schemas.openxmlformats.org/officeDocument/2006/relationships/hyperlink" Target="https://portal.xsede.org/group/xup/profile?p_p_id=duoenrollment_WAR_duoenrollmentportlet&amp;p_p_lifecycle=0&amp;p_p_state=normal&amp;p_p_mode=view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ondemand.bridges.psc.edu/" TargetMode="External"/><Relationship Id="rId7" Type="http://schemas.openxmlformats.org/officeDocument/2006/relationships/hyperlink" Target="https://www.psc.edu/bridge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s://www.sdsc.edu/services/hpc/hpc_systems.html" TargetMode="Externa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1B6DA64E-EB13-4B6B-B5C7-EDB6E8B2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>
          <a:xfrm flipH="1"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845090" y="694293"/>
            <a:ext cx="4187836" cy="163601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endParaRPr lang="en-US" sz="6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ACI-Ref Virtual Residency</a:t>
            </a:r>
          </a:p>
          <a:p>
            <a:pPr marL="0" indent="0" algn="ctr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2019</a:t>
            </a:r>
            <a:endParaRPr lang="en-US" kern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3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226" y="4185310"/>
            <a:ext cx="3209710" cy="2677915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688" y="2918743"/>
            <a:ext cx="2765788" cy="273172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90922" cy="3465907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ADF456-1902-480F-83B4-8558BD4E2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978" y="797756"/>
            <a:ext cx="3239077" cy="1117481"/>
          </a:xfrm>
          <a:prstGeom prst="rect">
            <a:avLst/>
          </a:prstGeom>
        </p:spPr>
      </p:pic>
      <p:pic>
        <p:nvPicPr>
          <p:cNvPr id="8" name="Picture 7" descr="A blue and white sign&#10;&#10;Description automatically generated">
            <a:extLst>
              <a:ext uri="{FF2B5EF4-FFF2-40B4-BE49-F238E27FC236}">
                <a16:creationId xmlns:a16="http://schemas.microsoft.com/office/drawing/2014/main" id="{859B3CFA-5310-4977-8386-07B02FE1B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842" y="4859966"/>
            <a:ext cx="1877496" cy="1877496"/>
          </a:xfrm>
          <a:prstGeom prst="ellipse">
            <a:avLst/>
          </a:prstGeom>
          <a:effectLst>
            <a:softEdge rad="31750"/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DEDE97F-6AB9-472A-B3DA-7AF7486C9A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3805" y="3377876"/>
            <a:ext cx="1198570" cy="17839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937790-4843-4DFF-81D0-BE6C9FD49D93}"/>
              </a:ext>
            </a:extLst>
          </p:cNvPr>
          <p:cNvSpPr txBox="1"/>
          <p:nvPr/>
        </p:nvSpPr>
        <p:spPr>
          <a:xfrm>
            <a:off x="5864742" y="4859966"/>
            <a:ext cx="31681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XSEDE Demonstration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6C7768-E8C4-4910-A11D-D36E0422308D}"/>
              </a:ext>
            </a:extLst>
          </p:cNvPr>
          <p:cNvSpPr txBox="1"/>
          <p:nvPr/>
        </p:nvSpPr>
        <p:spPr>
          <a:xfrm>
            <a:off x="5823216" y="6098725"/>
            <a:ext cx="3209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Kevin Brandt </a:t>
            </a:r>
          </a:p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June 4,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18" y="0"/>
            <a:ext cx="8118764" cy="6126163"/>
          </a:xfrm>
        </p:spPr>
        <p:txBody>
          <a:bodyPr/>
          <a:lstStyle/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endParaRPr lang="en-US" sz="2400" b="1" kern="0" dirty="0">
              <a:solidFill>
                <a:schemeClr val="tx2"/>
              </a:solidFill>
              <a:latin typeface="Times New Roman"/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800" kern="0" dirty="0">
                <a:solidFill>
                  <a:schemeClr val="tx2">
                    <a:lumMod val="75000"/>
                  </a:schemeClr>
                </a:solidFill>
              </a:rPr>
              <a:t>Kevin Brandt, South Dakota State University</a:t>
            </a: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800" kern="0" dirty="0">
                <a:solidFill>
                  <a:schemeClr val="tx2">
                    <a:lumMod val="75000"/>
                  </a:schemeClr>
                </a:solidFill>
              </a:rPr>
              <a:t>Manager, </a:t>
            </a:r>
            <a:r>
              <a:rPr lang="en-US" sz="2800" kern="0" dirty="0">
                <a:solidFill>
                  <a:schemeClr val="tx2">
                    <a:lumMod val="75000"/>
                  </a:schemeClr>
                </a:solidFill>
                <a:hlinkClick r:id="rId3"/>
              </a:rPr>
              <a:t>University Networking </a:t>
            </a:r>
            <a:r>
              <a:rPr lang="en-US" sz="2800" kern="0" dirty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sz="2800" kern="0" dirty="0">
                <a:solidFill>
                  <a:schemeClr val="tx2">
                    <a:lumMod val="75000"/>
                  </a:schemeClr>
                </a:solidFill>
                <a:hlinkClick r:id="rId4"/>
              </a:rPr>
              <a:t>Research Computing</a:t>
            </a:r>
            <a:endParaRPr lang="en-US" sz="2800" kern="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800" kern="0" dirty="0">
                <a:solidFill>
                  <a:schemeClr val="tx2">
                    <a:lumMod val="75000"/>
                  </a:schemeClr>
                </a:solidFill>
                <a:hlinkClick r:id="rId5"/>
              </a:rPr>
              <a:t>Division of Technology and Security</a:t>
            </a:r>
            <a:endParaRPr lang="en-US" sz="2800" kern="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 algn="ctr" defTabSz="914400" fontAlgn="base">
              <a:lnSpc>
                <a:spcPct val="200000"/>
              </a:lnSpc>
              <a:spcBef>
                <a:spcPts val="0"/>
              </a:spcBef>
              <a:spcAft>
                <a:spcPct val="0"/>
              </a:spcAft>
              <a:buClr>
                <a:srgbClr val="333399"/>
              </a:buClr>
              <a:buSzPct val="60000"/>
              <a:buNone/>
            </a:pPr>
            <a:r>
              <a:rPr lang="en-US" sz="2800" kern="0" dirty="0">
                <a:solidFill>
                  <a:schemeClr val="tx2">
                    <a:lumMod val="75000"/>
                  </a:schemeClr>
                </a:solidFill>
                <a:hlinkClick r:id="rId6"/>
              </a:rPr>
              <a:t>XSEDE Campus Champion - Region 3</a:t>
            </a:r>
            <a:endParaRPr lang="en-US" sz="2800" kern="0" dirty="0">
              <a:solidFill>
                <a:schemeClr val="tx2">
                  <a:lumMod val="75000"/>
                </a:schemeClr>
              </a:solidFill>
            </a:endParaRPr>
          </a:p>
          <a:p>
            <a:pPr marL="571500" lvl="2" indent="0" defTabSz="914400">
              <a:lnSpc>
                <a:spcPct val="150000"/>
              </a:lnSpc>
              <a:spcBef>
                <a:spcPts val="100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A blue and white sign&#10;&#10;Description automatically generated">
            <a:extLst>
              <a:ext uri="{FF2B5EF4-FFF2-40B4-BE49-F238E27FC236}">
                <a16:creationId xmlns:a16="http://schemas.microsoft.com/office/drawing/2014/main" id="{AA8C0940-CD91-4FF7-A7BC-07B7723003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2060" y="5196730"/>
            <a:ext cx="1346445" cy="1124506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4" name="Picture 3" descr="A drawing of a face&#10;&#10;Description automatically generated">
            <a:hlinkClick r:id="rId8"/>
            <a:extLst>
              <a:ext uri="{FF2B5EF4-FFF2-40B4-BE49-F238E27FC236}">
                <a16:creationId xmlns:a16="http://schemas.microsoft.com/office/drawing/2014/main" id="{B6EC881A-3E43-A44B-B8C0-28B94FAFFF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38505" y="4901185"/>
            <a:ext cx="1219200" cy="1651698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46857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+mn-lt"/>
                <a:cs typeface="Rockwell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143000"/>
            <a:ext cx="8118764" cy="4983163"/>
          </a:xfrm>
        </p:spPr>
        <p:txBody>
          <a:bodyPr/>
          <a:lstStyle/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New Account Creation</a:t>
            </a:r>
          </a:p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Use of the Single Sign-on 	Portal (Duo)</a:t>
            </a:r>
          </a:p>
          <a:p>
            <a:pPr lvl="0" defTabSz="914400">
              <a:lnSpc>
                <a:spcPct val="150000"/>
              </a:lnSpc>
              <a:spcBef>
                <a:spcPts val="1000"/>
              </a:spcBef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Sample Job Run (Bridges / Comet)</a:t>
            </a:r>
          </a:p>
          <a:p>
            <a:pPr marL="914400" lvl="2" indent="-342900" defTabSz="914400">
              <a:lnSpc>
                <a:spcPct val="150000"/>
              </a:lnSpc>
              <a:spcBef>
                <a:spcPts val="1000"/>
              </a:spcBef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Slurm Batch </a:t>
            </a:r>
          </a:p>
        </p:txBody>
      </p:sp>
      <p:pic>
        <p:nvPicPr>
          <p:cNvPr id="5" name="Picture 4" descr="A blue and white sign&#10;&#10;Description automatically generated">
            <a:extLst>
              <a:ext uri="{FF2B5EF4-FFF2-40B4-BE49-F238E27FC236}">
                <a16:creationId xmlns:a16="http://schemas.microsoft.com/office/drawing/2014/main" id="{AA8C0940-CD91-4FF7-A7BC-07B772300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7041" y="5497096"/>
            <a:ext cx="1346445" cy="1124505"/>
          </a:xfrm>
          <a:prstGeom prst="rect">
            <a:avLst/>
          </a:prstGeom>
          <a:effectLst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160776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+mn-lt"/>
                <a:cs typeface="Rockwell"/>
              </a:rPr>
              <a:t>XSEDE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143000"/>
            <a:ext cx="8118764" cy="4983163"/>
          </a:xfrm>
        </p:spPr>
        <p:txBody>
          <a:bodyPr/>
          <a:lstStyle/>
          <a:p>
            <a:pPr defTabSz="914400">
              <a:lnSpc>
                <a:spcPct val="150000"/>
              </a:lnSpc>
              <a:spcBef>
                <a:spcPts val="1000"/>
              </a:spcBef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Extreme Scale Engineering and Discovery Environment 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XSEDE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): NSF-funded resource that provides high-performance computing resources to support research across the United States.</a:t>
            </a:r>
          </a:p>
          <a:p>
            <a:pPr defTabSz="914400">
              <a:lnSpc>
                <a:spcPct val="150000"/>
              </a:lnSpc>
              <a:spcBef>
                <a:spcPts val="1000"/>
              </a:spcBef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Provided through resources from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eleven partner sites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to create a single virtual computational resource to advance scientific discovery.</a:t>
            </a: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endParaRPr lang="en-US" sz="2400" dirty="0"/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/>
              <a:t> 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5" name="Picture 4" descr="A blue and white sign&#10;&#10;Description automatically generated">
            <a:extLst>
              <a:ext uri="{FF2B5EF4-FFF2-40B4-BE49-F238E27FC236}">
                <a16:creationId xmlns:a16="http://schemas.microsoft.com/office/drawing/2014/main" id="{AA8C0940-CD91-4FF7-A7BC-07B7723003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7041" y="5497096"/>
            <a:ext cx="1346445" cy="1124505"/>
          </a:xfrm>
          <a:prstGeom prst="rect">
            <a:avLst/>
          </a:prstGeom>
          <a:effectLst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3505623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+mn-lt"/>
                <a:cs typeface="Rockwell"/>
                <a:hlinkClick r:id="rId3"/>
              </a:rPr>
              <a:t>XSEDE User Account Provisioning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+mn-lt"/>
              <a:cs typeface="Rockwel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143000"/>
            <a:ext cx="8118764" cy="4983163"/>
          </a:xfrm>
        </p:spPr>
        <p:txBody>
          <a:bodyPr/>
          <a:lstStyle/>
          <a:p>
            <a:pPr marL="457200" lvl="1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XSEDE Resource Eligibility?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Nearly all US – based university and non-profit researchers can get allocations on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XSEDE systems.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       User Account Connections</a:t>
            </a: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endParaRPr lang="en-US" sz="2400" dirty="0"/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/>
              <a:t> </a:t>
            </a: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endParaRPr lang="en-US" sz="2400" dirty="0"/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/>
              <a:t>	</a:t>
            </a: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endParaRPr lang="en-US" sz="2400" dirty="0"/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/>
              <a:t> 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5" name="Picture 4" descr="A blue and white sign&#10;&#10;Description automatically generated">
            <a:extLst>
              <a:ext uri="{FF2B5EF4-FFF2-40B4-BE49-F238E27FC236}">
                <a16:creationId xmlns:a16="http://schemas.microsoft.com/office/drawing/2014/main" id="{AA8C0940-CD91-4FF7-A7BC-07B7723003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7041" y="5497096"/>
            <a:ext cx="1346445" cy="1124505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6" name="Picture 5">
            <a:hlinkClick r:id="rId6"/>
            <a:extLst>
              <a:ext uri="{FF2B5EF4-FFF2-40B4-BE49-F238E27FC236}">
                <a16:creationId xmlns:a16="http://schemas.microsoft.com/office/drawing/2014/main" id="{A22A09FD-780D-4679-B36F-EFF444D8E9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05284" y="3634581"/>
            <a:ext cx="1501140" cy="502920"/>
          </a:xfrm>
          <a:prstGeom prst="rect">
            <a:avLst/>
          </a:prstGeom>
        </p:spPr>
      </p:pic>
      <p:pic>
        <p:nvPicPr>
          <p:cNvPr id="8" name="Picture 7">
            <a:hlinkClick r:id="rId8"/>
            <a:extLst>
              <a:ext uri="{FF2B5EF4-FFF2-40B4-BE49-F238E27FC236}">
                <a16:creationId xmlns:a16="http://schemas.microsoft.com/office/drawing/2014/main" id="{EB7A65B1-11FB-437B-8E71-4A96AEBA67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68535" y="5037331"/>
            <a:ext cx="1524003" cy="505969"/>
          </a:xfrm>
          <a:prstGeom prst="rect">
            <a:avLst/>
          </a:prstGeom>
        </p:spPr>
      </p:pic>
      <p:pic>
        <p:nvPicPr>
          <p:cNvPr id="10" name="Picture 9" descr="A picture containing clipart&#10;&#10;Description automatically generated">
            <a:hlinkClick r:id="rId10"/>
            <a:extLst>
              <a:ext uri="{FF2B5EF4-FFF2-40B4-BE49-F238E27FC236}">
                <a16:creationId xmlns:a16="http://schemas.microsoft.com/office/drawing/2014/main" id="{993D35AD-62D1-4765-82ED-58A42B042C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59679" y="3890741"/>
            <a:ext cx="2973734" cy="63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9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+mn-lt"/>
                <a:cs typeface="Rockwell"/>
              </a:rPr>
              <a:t>XSEDE Single Sign-on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143000"/>
            <a:ext cx="8118764" cy="4983163"/>
          </a:xfrm>
        </p:spPr>
        <p:txBody>
          <a:bodyPr/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Some XSEDE systems require separate login credentials. </a:t>
            </a:r>
          </a:p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An alternative to the multiple logins - XSEDE now has a 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Single Sign-on portal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 to log into all resources with the use of multiple-factor authorization. </a:t>
            </a:r>
          </a:p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To use this function,</a:t>
            </a:r>
          </a:p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Setup user account to use Multi-Factor Authorization (MFA) using 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  <a:hlinkClick r:id="rId4"/>
              </a:rPr>
              <a:t>Duo - via our user profile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). </a:t>
            </a:r>
          </a:p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Duo Application: 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  <a:hlinkClick r:id="rId5"/>
              </a:rPr>
              <a:t>Android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 or 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  <a:hlinkClick r:id="rId6"/>
              </a:rPr>
              <a:t>iOS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-based device to host the Duo application.</a:t>
            </a:r>
          </a:p>
          <a:p>
            <a:pPr marL="457200" lvl="1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i="1" dirty="0">
                <a:solidFill>
                  <a:srgbClr val="000000"/>
                </a:solidFill>
              </a:rPr>
              <a:t> </a:t>
            </a: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/>
              <a:t> 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5" name="Picture 4" descr="A blue and white sign&#10;&#10;Description automatically generated">
            <a:extLst>
              <a:ext uri="{FF2B5EF4-FFF2-40B4-BE49-F238E27FC236}">
                <a16:creationId xmlns:a16="http://schemas.microsoft.com/office/drawing/2014/main" id="{AA8C0940-CD91-4FF7-A7BC-07B7723003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7041" y="5497096"/>
            <a:ext cx="1346445" cy="1124505"/>
          </a:xfrm>
          <a:prstGeom prst="rect">
            <a:avLst/>
          </a:prstGeom>
          <a:effectLst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82472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+mn-lt"/>
                <a:cs typeface="Rockwell"/>
              </a:rPr>
              <a:t>XSEDE JOB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143000"/>
            <a:ext cx="8118764" cy="4983163"/>
          </a:xfrm>
        </p:spPr>
        <p:txBody>
          <a:bodyPr/>
          <a:lstStyle/>
          <a:p>
            <a:pPr marL="0" lv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Sample Job Run (Bridges/Comet)</a:t>
            </a:r>
          </a:p>
          <a:p>
            <a:pPr marL="0" lv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Bridges (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OnDemand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lv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Slurm Batch: MPI </a:t>
            </a:r>
            <a:endParaRPr lang="en-US" sz="2400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defTabSz="914400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/>
              <a:t> 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5" name="Picture 4" descr="A blue and white sign&#10;&#10;Description automatically generated">
            <a:extLst>
              <a:ext uri="{FF2B5EF4-FFF2-40B4-BE49-F238E27FC236}">
                <a16:creationId xmlns:a16="http://schemas.microsoft.com/office/drawing/2014/main" id="{AA8C0940-CD91-4FF7-A7BC-07B7723003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041" y="5497096"/>
            <a:ext cx="1346445" cy="1124505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6" name="Picture 5">
            <a:hlinkClick r:id="rId5"/>
            <a:extLst>
              <a:ext uri="{FF2B5EF4-FFF2-40B4-BE49-F238E27FC236}">
                <a16:creationId xmlns:a16="http://schemas.microsoft.com/office/drawing/2014/main" id="{BF31F3FD-F2B2-4538-97BC-0047BF1974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21020" y="2547937"/>
            <a:ext cx="2590800" cy="1762125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10" name="Picture 9" descr="A close up of a sign&#10;&#10;Description automatically generated">
            <a:hlinkClick r:id="rId7"/>
            <a:extLst>
              <a:ext uri="{FF2B5EF4-FFF2-40B4-BE49-F238E27FC236}">
                <a16:creationId xmlns:a16="http://schemas.microsoft.com/office/drawing/2014/main" id="{8D640AD2-CD48-4D33-9E74-F5F9CCF2F2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0356" y="3876259"/>
            <a:ext cx="3012231" cy="1457531"/>
          </a:xfrm>
          <a:prstGeom prst="rect">
            <a:avLst/>
          </a:prstGeom>
          <a:effectLst>
            <a:softEdge rad="25400"/>
          </a:effectLst>
        </p:spPr>
      </p:pic>
    </p:spTree>
    <p:extLst>
      <p:ext uri="{BB962C8B-B14F-4D97-AF65-F5344CB8AC3E}">
        <p14:creationId xmlns:p14="http://schemas.microsoft.com/office/powerpoint/2010/main" val="3706302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B6DA64E-EB13-4B6B-B5C7-EDB6E8B29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>
          <a:xfrm flipH="1"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265608" y="1196769"/>
            <a:ext cx="3573591" cy="19919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2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	Thanks! </a:t>
            </a:r>
            <a:br>
              <a:rPr lang="en-US" sz="28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br>
              <a:rPr lang="en-US" sz="28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	Questions?</a:t>
            </a:r>
          </a:p>
        </p:txBody>
      </p:sp>
      <p:sp>
        <p:nvSpPr>
          <p:cNvPr id="15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226" y="4185310"/>
            <a:ext cx="3209710" cy="2677915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9688" y="2918743"/>
            <a:ext cx="2765788" cy="273172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9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90922" cy="3465907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AF0B63-A297-AC40-9A6A-D677623E88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978" y="797756"/>
            <a:ext cx="3239077" cy="1117481"/>
          </a:xfrm>
          <a:prstGeom prst="rect">
            <a:avLst/>
          </a:prstGeom>
        </p:spPr>
      </p:pic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E00A1D1C-90DF-764B-A414-D51BE6245D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3805" y="3377876"/>
            <a:ext cx="1198570" cy="1783921"/>
          </a:xfrm>
          <a:prstGeom prst="rect">
            <a:avLst/>
          </a:prstGeom>
        </p:spPr>
      </p:pic>
      <p:pic>
        <p:nvPicPr>
          <p:cNvPr id="14" name="Picture 13" descr="A blue and white sign&#10;&#10;Description automatically generated">
            <a:extLst>
              <a:ext uri="{FF2B5EF4-FFF2-40B4-BE49-F238E27FC236}">
                <a16:creationId xmlns:a16="http://schemas.microsoft.com/office/drawing/2014/main" id="{6B80333A-C9A8-574D-B5B3-7BD2EEB60A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0842" y="4859966"/>
            <a:ext cx="1877496" cy="1877496"/>
          </a:xfrm>
          <a:prstGeom prst="ellipse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3242688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2bce3abf28d9b1852b2b476ed291f836e65c25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05E4415A8A504996A9B1D5E55228F7" ma:contentTypeVersion="0" ma:contentTypeDescription="Create a new document." ma:contentTypeScope="" ma:versionID="d829e9560cddf34b560a517960c8a2c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75328B-C22E-445B-BB9E-E04374E3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1DEC2CA-7084-415B-9051-FA7EFF572C5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70DD200-5F36-4930-B3F3-0C756EE103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213</Words>
  <Application>Microsoft Macintosh PowerPoint</Application>
  <PresentationFormat>On-screen Show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Agenda</vt:lpstr>
      <vt:lpstr>XSEDE</vt:lpstr>
      <vt:lpstr>XSEDE User Account Provisioning</vt:lpstr>
      <vt:lpstr>XSEDE Single Sign-on</vt:lpstr>
      <vt:lpstr>XSEDE JOB SUBMISSION</vt:lpstr>
      <vt:lpstr> Thanks!   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Brandt, Kevin</dc:creator>
  <cp:lastModifiedBy>Brandt, Kevin</cp:lastModifiedBy>
  <cp:revision>5</cp:revision>
  <dcterms:created xsi:type="dcterms:W3CDTF">2019-06-02T15:55:49Z</dcterms:created>
  <dcterms:modified xsi:type="dcterms:W3CDTF">2019-06-02T16:26:00Z</dcterms:modified>
</cp:coreProperties>
</file>