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4"/>
  </p:notesMasterIdLst>
  <p:sldIdLst>
    <p:sldId id="737" r:id="rId5"/>
    <p:sldId id="739" r:id="rId6"/>
    <p:sldId id="741" r:id="rId7"/>
    <p:sldId id="740" r:id="rId8"/>
    <p:sldId id="742" r:id="rId9"/>
    <p:sldId id="743" r:id="rId10"/>
    <p:sldId id="744" r:id="rId11"/>
    <p:sldId id="756" r:id="rId12"/>
    <p:sldId id="755" r:id="rId13"/>
    <p:sldId id="748" r:id="rId14"/>
    <p:sldId id="746" r:id="rId15"/>
    <p:sldId id="745" r:id="rId16"/>
    <p:sldId id="747" r:id="rId17"/>
    <p:sldId id="749" r:id="rId18"/>
    <p:sldId id="750" r:id="rId19"/>
    <p:sldId id="751" r:id="rId20"/>
    <p:sldId id="753" r:id="rId21"/>
    <p:sldId id="752" r:id="rId22"/>
    <p:sldId id="7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8B"/>
    <a:srgbClr val="4472C4"/>
    <a:srgbClr val="DE7A7A"/>
    <a:srgbClr val="FEE9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1FA8A-1DE6-E91F-45FB-32D0947B3EF7}" v="355" dt="2024-09-17T15:24:36.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umens,Erik" userId="6b9c3af2-10dc-46c6-adc0-1db980f9e4dc" providerId="ADAL" clId="{5671412B-26AF-481E-8CFC-7BF7A6B30ED8}"/>
    <pc:docChg chg="custSel modSld">
      <pc:chgData name="Deumens,Erik" userId="6b9c3af2-10dc-46c6-adc0-1db980f9e4dc" providerId="ADAL" clId="{5671412B-26AF-481E-8CFC-7BF7A6B30ED8}" dt="2024-08-28T19:39:54.994" v="499" actId="14100"/>
      <pc:docMkLst>
        <pc:docMk/>
      </pc:docMkLst>
      <pc:sldChg chg="modSp mod">
        <pc:chgData name="Deumens,Erik" userId="6b9c3af2-10dc-46c6-adc0-1db980f9e4dc" providerId="ADAL" clId="{5671412B-26AF-481E-8CFC-7BF7A6B30ED8}" dt="2024-08-28T19:39:54.994" v="499" actId="14100"/>
        <pc:sldMkLst>
          <pc:docMk/>
          <pc:sldMk cId="1013140562" sldId="737"/>
        </pc:sldMkLst>
        <pc:spChg chg="mod">
          <ac:chgData name="Deumens,Erik" userId="6b9c3af2-10dc-46c6-adc0-1db980f9e4dc" providerId="ADAL" clId="{5671412B-26AF-481E-8CFC-7BF7A6B30ED8}" dt="2024-08-28T17:34:49.134" v="211" actId="14100"/>
          <ac:spMkLst>
            <pc:docMk/>
            <pc:sldMk cId="1013140562" sldId="737"/>
            <ac:spMk id="2" creationId="{9D2FCC4D-7D17-F640-8641-52DE2102DCB9}"/>
          </ac:spMkLst>
        </pc:spChg>
        <pc:spChg chg="mod">
          <ac:chgData name="Deumens,Erik" userId="6b9c3af2-10dc-46c6-adc0-1db980f9e4dc" providerId="ADAL" clId="{5671412B-26AF-481E-8CFC-7BF7A6B30ED8}" dt="2024-08-28T19:39:54.994" v="499" actId="14100"/>
          <ac:spMkLst>
            <pc:docMk/>
            <pc:sldMk cId="1013140562" sldId="737"/>
            <ac:spMk id="4" creationId="{1E9F5295-143D-AE4E-9BF3-3DA58FA69AD1}"/>
          </ac:spMkLst>
        </pc:spChg>
      </pc:sldChg>
      <pc:sldChg chg="modSp mod">
        <pc:chgData name="Deumens,Erik" userId="6b9c3af2-10dc-46c6-adc0-1db980f9e4dc" providerId="ADAL" clId="{5671412B-26AF-481E-8CFC-7BF7A6B30ED8}" dt="2024-08-28T18:55:06.688" v="491" actId="20577"/>
        <pc:sldMkLst>
          <pc:docMk/>
          <pc:sldMk cId="493291487" sldId="744"/>
        </pc:sldMkLst>
        <pc:spChg chg="mod">
          <ac:chgData name="Deumens,Erik" userId="6b9c3af2-10dc-46c6-adc0-1db980f9e4dc" providerId="ADAL" clId="{5671412B-26AF-481E-8CFC-7BF7A6B30ED8}" dt="2024-08-28T18:55:06.688" v="491" actId="20577"/>
          <ac:spMkLst>
            <pc:docMk/>
            <pc:sldMk cId="493291487" sldId="744"/>
            <ac:spMk id="3" creationId="{56A2DB82-1288-0173-C782-AAB4511BEBC6}"/>
          </ac:spMkLst>
        </pc:spChg>
      </pc:sldChg>
    </pc:docChg>
  </pc:docChgLst>
  <pc:docChgLst>
    <pc:chgData name="Deumens,Erik" userId="S::deumens@ufl.edu::6b9c3af2-10dc-46c6-adc0-1db980f9e4dc" providerId="AD" clId="Web-{82C1FA8A-1DE6-E91F-45FB-32D0947B3EF7}"/>
    <pc:docChg chg="addSld delSld modSld sldOrd">
      <pc:chgData name="Deumens,Erik" userId="S::deumens@ufl.edu::6b9c3af2-10dc-46c6-adc0-1db980f9e4dc" providerId="AD" clId="Web-{82C1FA8A-1DE6-E91F-45FB-32D0947B3EF7}" dt="2024-09-17T15:24:36.307" v="350" actId="20577"/>
      <pc:docMkLst>
        <pc:docMk/>
      </pc:docMkLst>
      <pc:sldChg chg="modSp">
        <pc:chgData name="Deumens,Erik" userId="S::deumens@ufl.edu::6b9c3af2-10dc-46c6-adc0-1db980f9e4dc" providerId="AD" clId="Web-{82C1FA8A-1DE6-E91F-45FB-32D0947B3EF7}" dt="2024-09-17T15:24:36.307" v="350" actId="20577"/>
        <pc:sldMkLst>
          <pc:docMk/>
          <pc:sldMk cId="4228311955" sldId="739"/>
        </pc:sldMkLst>
        <pc:spChg chg="mod">
          <ac:chgData name="Deumens,Erik" userId="S::deumens@ufl.edu::6b9c3af2-10dc-46c6-adc0-1db980f9e4dc" providerId="AD" clId="Web-{82C1FA8A-1DE6-E91F-45FB-32D0947B3EF7}" dt="2024-09-17T15:24:36.307" v="350" actId="20577"/>
          <ac:spMkLst>
            <pc:docMk/>
            <pc:sldMk cId="4228311955" sldId="739"/>
            <ac:spMk id="3" creationId="{483B96B7-2146-032C-4BC9-3225DE406BF0}"/>
          </ac:spMkLst>
        </pc:spChg>
      </pc:sldChg>
      <pc:sldChg chg="modSp">
        <pc:chgData name="Deumens,Erik" userId="S::deumens@ufl.edu::6b9c3af2-10dc-46c6-adc0-1db980f9e4dc" providerId="AD" clId="Web-{82C1FA8A-1DE6-E91F-45FB-32D0947B3EF7}" dt="2024-09-17T15:13:10.528" v="179" actId="20577"/>
        <pc:sldMkLst>
          <pc:docMk/>
          <pc:sldMk cId="3088645326" sldId="740"/>
        </pc:sldMkLst>
        <pc:spChg chg="mod">
          <ac:chgData name="Deumens,Erik" userId="S::deumens@ufl.edu::6b9c3af2-10dc-46c6-adc0-1db980f9e4dc" providerId="AD" clId="Web-{82C1FA8A-1DE6-E91F-45FB-32D0947B3EF7}" dt="2024-09-17T15:13:10.528" v="179" actId="20577"/>
          <ac:spMkLst>
            <pc:docMk/>
            <pc:sldMk cId="3088645326" sldId="740"/>
            <ac:spMk id="2" creationId="{EEF9917F-9239-A6D1-3773-9EC28BED575C}"/>
          </ac:spMkLst>
        </pc:spChg>
      </pc:sldChg>
      <pc:sldChg chg="modSp">
        <pc:chgData name="Deumens,Erik" userId="S::deumens@ufl.edu::6b9c3af2-10dc-46c6-adc0-1db980f9e4dc" providerId="AD" clId="Web-{82C1FA8A-1DE6-E91F-45FB-32D0947B3EF7}" dt="2024-09-17T15:13:24.794" v="182" actId="20577"/>
        <pc:sldMkLst>
          <pc:docMk/>
          <pc:sldMk cId="802436433" sldId="741"/>
        </pc:sldMkLst>
        <pc:spChg chg="mod">
          <ac:chgData name="Deumens,Erik" userId="S::deumens@ufl.edu::6b9c3af2-10dc-46c6-adc0-1db980f9e4dc" providerId="AD" clId="Web-{82C1FA8A-1DE6-E91F-45FB-32D0947B3EF7}" dt="2024-09-17T15:13:24.794" v="182" actId="20577"/>
          <ac:spMkLst>
            <pc:docMk/>
            <pc:sldMk cId="802436433" sldId="741"/>
            <ac:spMk id="2" creationId="{CF9C692B-B9F3-5318-D643-B324E1547BDC}"/>
          </ac:spMkLst>
        </pc:spChg>
      </pc:sldChg>
      <pc:sldChg chg="modSp">
        <pc:chgData name="Deumens,Erik" userId="S::deumens@ufl.edu::6b9c3af2-10dc-46c6-adc0-1db980f9e4dc" providerId="AD" clId="Web-{82C1FA8A-1DE6-E91F-45FB-32D0947B3EF7}" dt="2024-09-17T15:13:32.326" v="186" actId="20577"/>
        <pc:sldMkLst>
          <pc:docMk/>
          <pc:sldMk cId="4153311800" sldId="742"/>
        </pc:sldMkLst>
        <pc:spChg chg="mod">
          <ac:chgData name="Deumens,Erik" userId="S::deumens@ufl.edu::6b9c3af2-10dc-46c6-adc0-1db980f9e4dc" providerId="AD" clId="Web-{82C1FA8A-1DE6-E91F-45FB-32D0947B3EF7}" dt="2024-09-17T15:13:32.326" v="186" actId="20577"/>
          <ac:spMkLst>
            <pc:docMk/>
            <pc:sldMk cId="4153311800" sldId="742"/>
            <ac:spMk id="2" creationId="{90B20CA2-53C4-DE8F-A7A3-D860DAFFCDFB}"/>
          </ac:spMkLst>
        </pc:spChg>
      </pc:sldChg>
      <pc:sldChg chg="modSp">
        <pc:chgData name="Deumens,Erik" userId="S::deumens@ufl.edu::6b9c3af2-10dc-46c6-adc0-1db980f9e4dc" providerId="AD" clId="Web-{82C1FA8A-1DE6-E91F-45FB-32D0947B3EF7}" dt="2024-09-17T15:16:13.614" v="193" actId="20577"/>
        <pc:sldMkLst>
          <pc:docMk/>
          <pc:sldMk cId="493291487" sldId="744"/>
        </pc:sldMkLst>
        <pc:spChg chg="mod">
          <ac:chgData name="Deumens,Erik" userId="S::deumens@ufl.edu::6b9c3af2-10dc-46c6-adc0-1db980f9e4dc" providerId="AD" clId="Web-{82C1FA8A-1DE6-E91F-45FB-32D0947B3EF7}" dt="2024-09-17T15:16:13.614" v="193" actId="20577"/>
          <ac:spMkLst>
            <pc:docMk/>
            <pc:sldMk cId="493291487" sldId="744"/>
            <ac:spMk id="3" creationId="{56A2DB82-1288-0173-C782-AAB4511BEBC6}"/>
          </ac:spMkLst>
        </pc:spChg>
      </pc:sldChg>
      <pc:sldChg chg="modSp ord">
        <pc:chgData name="Deumens,Erik" userId="S::deumens@ufl.edu::6b9c3af2-10dc-46c6-adc0-1db980f9e4dc" providerId="AD" clId="Web-{82C1FA8A-1DE6-E91F-45FB-32D0947B3EF7}" dt="2024-09-17T15:20:51.750" v="257" actId="20577"/>
        <pc:sldMkLst>
          <pc:docMk/>
          <pc:sldMk cId="1478054773" sldId="745"/>
        </pc:sldMkLst>
        <pc:spChg chg="mod">
          <ac:chgData name="Deumens,Erik" userId="S::deumens@ufl.edu::6b9c3af2-10dc-46c6-adc0-1db980f9e4dc" providerId="AD" clId="Web-{82C1FA8A-1DE6-E91F-45FB-32D0947B3EF7}" dt="2024-09-17T15:20:51.750" v="257" actId="20577"/>
          <ac:spMkLst>
            <pc:docMk/>
            <pc:sldMk cId="1478054773" sldId="745"/>
            <ac:spMk id="2" creationId="{D9F57B92-1CD6-4F97-5C37-714E78AC2919}"/>
          </ac:spMkLst>
        </pc:spChg>
      </pc:sldChg>
      <pc:sldChg chg="modSp">
        <pc:chgData name="Deumens,Erik" userId="S::deumens@ufl.edu::6b9c3af2-10dc-46c6-adc0-1db980f9e4dc" providerId="AD" clId="Web-{82C1FA8A-1DE6-E91F-45FB-32D0947B3EF7}" dt="2024-09-17T15:19:21.903" v="233" actId="20577"/>
        <pc:sldMkLst>
          <pc:docMk/>
          <pc:sldMk cId="2201996760" sldId="746"/>
        </pc:sldMkLst>
        <pc:spChg chg="mod">
          <ac:chgData name="Deumens,Erik" userId="S::deumens@ufl.edu::6b9c3af2-10dc-46c6-adc0-1db980f9e4dc" providerId="AD" clId="Web-{82C1FA8A-1DE6-E91F-45FB-32D0947B3EF7}" dt="2024-09-17T15:19:21.903" v="233" actId="20577"/>
          <ac:spMkLst>
            <pc:docMk/>
            <pc:sldMk cId="2201996760" sldId="746"/>
            <ac:spMk id="2" creationId="{84F8CE15-DC59-D213-EC07-AF0C874175B7}"/>
          </ac:spMkLst>
        </pc:spChg>
      </pc:sldChg>
      <pc:sldChg chg="addSp delSp modSp">
        <pc:chgData name="Deumens,Erik" userId="S::deumens@ufl.edu::6b9c3af2-10dc-46c6-adc0-1db980f9e4dc" providerId="AD" clId="Web-{82C1FA8A-1DE6-E91F-45FB-32D0947B3EF7}" dt="2024-09-17T15:06:07.166" v="5"/>
        <pc:sldMkLst>
          <pc:docMk/>
          <pc:sldMk cId="4153301298" sldId="752"/>
        </pc:sldMkLst>
        <pc:picChg chg="add del mod">
          <ac:chgData name="Deumens,Erik" userId="S::deumens@ufl.edu::6b9c3af2-10dc-46c6-adc0-1db980f9e4dc" providerId="AD" clId="Web-{82C1FA8A-1DE6-E91F-45FB-32D0947B3EF7}" dt="2024-09-17T15:05:42.415" v="3"/>
          <ac:picMkLst>
            <pc:docMk/>
            <pc:sldMk cId="4153301298" sldId="752"/>
            <ac:picMk id="3" creationId="{61A2BE2D-9F8B-AF1D-F456-4734B4F06D83}"/>
          </ac:picMkLst>
        </pc:picChg>
        <pc:picChg chg="add del mod">
          <ac:chgData name="Deumens,Erik" userId="S::deumens@ufl.edu::6b9c3af2-10dc-46c6-adc0-1db980f9e4dc" providerId="AD" clId="Web-{82C1FA8A-1DE6-E91F-45FB-32D0947B3EF7}" dt="2024-09-17T15:05:37.258" v="2"/>
          <ac:picMkLst>
            <pc:docMk/>
            <pc:sldMk cId="4153301298" sldId="752"/>
            <ac:picMk id="5" creationId="{39E67D99-CCBF-5D57-07ED-18EB68EC4336}"/>
          </ac:picMkLst>
        </pc:picChg>
        <pc:picChg chg="add del mod">
          <ac:chgData name="Deumens,Erik" userId="S::deumens@ufl.edu::6b9c3af2-10dc-46c6-adc0-1db980f9e4dc" providerId="AD" clId="Web-{82C1FA8A-1DE6-E91F-45FB-32D0947B3EF7}" dt="2024-09-17T15:06:07.166" v="5"/>
          <ac:picMkLst>
            <pc:docMk/>
            <pc:sldMk cId="4153301298" sldId="752"/>
            <ac:picMk id="6" creationId="{8F8F3E84-4791-3307-2CD4-A710F3062C15}"/>
          </ac:picMkLst>
        </pc:picChg>
      </pc:sldChg>
      <pc:sldChg chg="addSp modSp new add del">
        <pc:chgData name="Deumens,Erik" userId="S::deumens@ufl.edu::6b9c3af2-10dc-46c6-adc0-1db980f9e4dc" providerId="AD" clId="Web-{82C1FA8A-1DE6-E91F-45FB-32D0947B3EF7}" dt="2024-09-17T15:14:59.954" v="192"/>
        <pc:sldMkLst>
          <pc:docMk/>
          <pc:sldMk cId="60149652" sldId="755"/>
        </pc:sldMkLst>
        <pc:picChg chg="add mod">
          <ac:chgData name="Deumens,Erik" userId="S::deumens@ufl.edu::6b9c3af2-10dc-46c6-adc0-1db980f9e4dc" providerId="AD" clId="Web-{82C1FA8A-1DE6-E91F-45FB-32D0947B3EF7}" dt="2024-09-17T15:06:20.495" v="7"/>
          <ac:picMkLst>
            <pc:docMk/>
            <pc:sldMk cId="60149652" sldId="755"/>
            <ac:picMk id="4" creationId="{FE9A399F-5962-6C80-6097-4E1210E667DE}"/>
          </ac:picMkLst>
        </pc:picChg>
      </pc:sldChg>
      <pc:sldChg chg="addSp modSp new add del">
        <pc:chgData name="Deumens,Erik" userId="S::deumens@ufl.edu::6b9c3af2-10dc-46c6-adc0-1db980f9e4dc" providerId="AD" clId="Web-{82C1FA8A-1DE6-E91F-45FB-32D0947B3EF7}" dt="2024-09-17T15:14:59.923" v="191"/>
        <pc:sldMkLst>
          <pc:docMk/>
          <pc:sldMk cId="2490255499" sldId="756"/>
        </pc:sldMkLst>
        <pc:picChg chg="add mod">
          <ac:chgData name="Deumens,Erik" userId="S::deumens@ufl.edu::6b9c3af2-10dc-46c6-adc0-1db980f9e4dc" providerId="AD" clId="Web-{82C1FA8A-1DE6-E91F-45FB-32D0947B3EF7}" dt="2024-09-17T15:07:02.168" v="9"/>
          <ac:picMkLst>
            <pc:docMk/>
            <pc:sldMk cId="2490255499" sldId="756"/>
            <ac:picMk id="4" creationId="{8813A1EA-CADA-783F-B29B-4069CA728A48}"/>
          </ac:picMkLst>
        </pc:picChg>
      </pc:sldChg>
      <pc:sldChg chg="modSp add del replId">
        <pc:chgData name="Deumens,Erik" userId="S::deumens@ufl.edu::6b9c3af2-10dc-46c6-adc0-1db980f9e4dc" providerId="AD" clId="Web-{82C1FA8A-1DE6-E91F-45FB-32D0947B3EF7}" dt="2024-09-17T15:16:23.833" v="194"/>
        <pc:sldMkLst>
          <pc:docMk/>
          <pc:sldMk cId="2588976582" sldId="757"/>
        </pc:sldMkLst>
        <pc:spChg chg="mod">
          <ac:chgData name="Deumens,Erik" userId="S::deumens@ufl.edu::6b9c3af2-10dc-46c6-adc0-1db980f9e4dc" providerId="AD" clId="Web-{82C1FA8A-1DE6-E91F-45FB-32D0947B3EF7}" dt="2024-09-17T15:11:20.132" v="162" actId="20577"/>
          <ac:spMkLst>
            <pc:docMk/>
            <pc:sldMk cId="2588976582" sldId="757"/>
            <ac:spMk id="2" creationId="{A7C70137-923E-35AC-FC19-D1AE55F52067}"/>
          </ac:spMkLst>
        </pc:spChg>
        <pc:spChg chg="mod">
          <ac:chgData name="Deumens,Erik" userId="S::deumens@ufl.edu::6b9c3af2-10dc-46c6-adc0-1db980f9e4dc" providerId="AD" clId="Web-{82C1FA8A-1DE6-E91F-45FB-32D0947B3EF7}" dt="2024-09-17T15:11:47.977" v="164" actId="20577"/>
          <ac:spMkLst>
            <pc:docMk/>
            <pc:sldMk cId="2588976582" sldId="757"/>
            <ac:spMk id="3" creationId="{20C3B787-D704-BA3A-E08C-2FB8DC3EE0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ABC10-4865-464C-ABF3-AC614C0D475D}" type="doc">
      <dgm:prSet loTypeId="urn:microsoft.com/office/officeart/2005/8/layout/hProcess7" loCatId="list" qsTypeId="urn:microsoft.com/office/officeart/2005/8/quickstyle/simple1" qsCatId="simple" csTypeId="urn:microsoft.com/office/officeart/2005/8/colors/colorful3" csCatId="colorful" phldr="1"/>
      <dgm:spPr/>
    </dgm:pt>
    <dgm:pt modelId="{AD4FF1B1-6510-454B-B740-2510DA3C35DC}">
      <dgm:prSet phldrT="[Text]"/>
      <dgm:spPr>
        <a:solidFill>
          <a:schemeClr val="tx2">
            <a:lumMod val="10000"/>
            <a:lumOff val="90000"/>
          </a:schemeClr>
        </a:solidFill>
        <a:ln>
          <a:noFill/>
        </a:ln>
      </dgm:spPr>
      <dgm:t>
        <a:bodyPr lIns="91440" tIns="91440" rIns="365760"/>
        <a:lstStyle/>
        <a:p>
          <a:pPr>
            <a:buClrTx/>
            <a:buSzTx/>
            <a:buFontTx/>
            <a:buNone/>
          </a:pPr>
          <a:r>
            <a:rPr kumimoji="0" lang="en-US" b="0" i="0" u="none" strike="noStrike" cap="none" spc="0" normalizeH="0" baseline="0" dirty="0">
              <a:ln/>
              <a:solidFill>
                <a:schemeClr val="tx1"/>
              </a:solidFill>
              <a:effectLst>
                <a:outerShdw blurRad="50800" dist="38100" dir="5400000" algn="t" rotWithShape="0">
                  <a:prstClr val="black">
                    <a:alpha val="40000"/>
                  </a:prstClr>
                </a:outerShdw>
              </a:effectLst>
              <a:uFillTx/>
              <a:latin typeface="+mj-lt"/>
              <a:ea typeface="+mj-ea"/>
              <a:cs typeface="+mj-cs"/>
              <a:sym typeface="Public Sans Regular"/>
            </a:rPr>
            <a:t>Purpose</a:t>
          </a:r>
          <a:endParaRPr lang="en-US" dirty="0">
            <a:solidFill>
              <a:schemeClr val="tx1"/>
            </a:solidFill>
            <a:effectLst>
              <a:outerShdw blurRad="50800" dist="38100" dir="5400000" algn="t" rotWithShape="0">
                <a:prstClr val="black">
                  <a:alpha val="40000"/>
                </a:prstClr>
              </a:outerShdw>
            </a:effectLst>
          </a:endParaRPr>
        </a:p>
      </dgm:t>
    </dgm:pt>
    <dgm:pt modelId="{E9CE8895-514A-4527-BB97-FE3211479ECE}" type="parTrans" cxnId="{AE17EBE6-965B-4388-A2DD-27234FA21FE1}">
      <dgm:prSet/>
      <dgm:spPr/>
      <dgm:t>
        <a:bodyPr/>
        <a:lstStyle/>
        <a:p>
          <a:endParaRPr lang="en-US">
            <a:solidFill>
              <a:schemeClr val="tx1"/>
            </a:solidFill>
          </a:endParaRPr>
        </a:p>
      </dgm:t>
    </dgm:pt>
    <dgm:pt modelId="{79C77CF6-F9DA-4A99-B2E3-554F5C906FC4}" type="sibTrans" cxnId="{AE17EBE6-965B-4388-A2DD-27234FA21FE1}">
      <dgm:prSet/>
      <dgm:spPr/>
      <dgm:t>
        <a:bodyPr/>
        <a:lstStyle/>
        <a:p>
          <a:endParaRPr lang="en-US">
            <a:solidFill>
              <a:schemeClr val="tx1"/>
            </a:solidFill>
          </a:endParaRPr>
        </a:p>
      </dgm:t>
    </dgm:pt>
    <dgm:pt modelId="{4D5B6381-1E5D-415A-9808-3B28315BCA90}">
      <dgm:prSet phldrT="[Text]" custT="1"/>
      <dgm:spPr/>
      <dgm:t>
        <a:bodyPr lIns="91440" tIns="365760"/>
        <a:lstStyle/>
        <a:p>
          <a:pPr>
            <a:lnSpc>
              <a:spcPct val="100000"/>
            </a:lnSpc>
            <a:spcAft>
              <a:spcPts val="600"/>
            </a:spcAft>
            <a:buClrTx/>
            <a:buSzTx/>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Prepare control owners</a:t>
          </a:r>
        </a:p>
      </dgm:t>
    </dgm:pt>
    <dgm:pt modelId="{E70CF329-868A-483D-9DF2-5869885D3576}" type="parTrans" cxnId="{BCA0716F-6C00-41F2-914E-862124023435}">
      <dgm:prSet/>
      <dgm:spPr/>
      <dgm:t>
        <a:bodyPr/>
        <a:lstStyle/>
        <a:p>
          <a:endParaRPr lang="en-US">
            <a:solidFill>
              <a:schemeClr val="tx1"/>
            </a:solidFill>
          </a:endParaRPr>
        </a:p>
      </dgm:t>
    </dgm:pt>
    <dgm:pt modelId="{B02388CD-E3A7-4057-8874-8CC9EE09CEA1}" type="sibTrans" cxnId="{BCA0716F-6C00-41F2-914E-862124023435}">
      <dgm:prSet/>
      <dgm:spPr/>
      <dgm:t>
        <a:bodyPr/>
        <a:lstStyle/>
        <a:p>
          <a:endParaRPr lang="en-US">
            <a:solidFill>
              <a:schemeClr val="tx1"/>
            </a:solidFill>
          </a:endParaRPr>
        </a:p>
      </dgm:t>
    </dgm:pt>
    <dgm:pt modelId="{4B58179A-C273-4811-AE30-AEA47E8A6EBF}">
      <dgm:prSet custT="1"/>
      <dgm:spPr/>
      <dgm:t>
        <a:bodyPr lIns="91440" tIns="365760"/>
        <a:lstStyle/>
        <a:p>
          <a:pPr>
            <a:lnSpc>
              <a:spcPct val="100000"/>
            </a:lnSpc>
            <a:spcAft>
              <a:spcPts val="600"/>
            </a:spcAft>
            <a:buFont typeface="Wingdings" panose="05000000000000000000" pitchFamily="2" charset="2"/>
            <a:buChar char="§"/>
          </a:pPr>
          <a:r>
            <a:rPr kumimoji="0" lang="en-US" sz="1050" i="0" u="none" strike="noStrike" cap="none" spc="0" normalizeH="0" baseline="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Solidify scoping parameters</a:t>
          </a:r>
        </a:p>
      </dgm:t>
    </dgm:pt>
    <dgm:pt modelId="{EF273546-82B1-407D-81E9-18C993D6509B}" type="parTrans" cxnId="{02B34340-7C78-41CD-BA3D-A72F2D7D8744}">
      <dgm:prSet/>
      <dgm:spPr/>
      <dgm:t>
        <a:bodyPr/>
        <a:lstStyle/>
        <a:p>
          <a:endParaRPr lang="en-US">
            <a:solidFill>
              <a:schemeClr val="tx1"/>
            </a:solidFill>
          </a:endParaRPr>
        </a:p>
      </dgm:t>
    </dgm:pt>
    <dgm:pt modelId="{CFDADDCE-EFCB-4132-B3FD-13D97321EE31}" type="sibTrans" cxnId="{02B34340-7C78-41CD-BA3D-A72F2D7D8744}">
      <dgm:prSet/>
      <dgm:spPr/>
      <dgm:t>
        <a:bodyPr/>
        <a:lstStyle/>
        <a:p>
          <a:endParaRPr lang="en-US">
            <a:solidFill>
              <a:schemeClr val="tx1"/>
            </a:solidFill>
          </a:endParaRPr>
        </a:p>
      </dgm:t>
    </dgm:pt>
    <dgm:pt modelId="{AC756F66-3990-4414-AFA6-580ED9115CB8}">
      <dgm:prSet custT="1"/>
      <dgm:spPr/>
      <dgm:t>
        <a:bodyPr lIns="91440" tIns="365760"/>
        <a:lstStyle/>
        <a:p>
          <a:pPr>
            <a:lnSpc>
              <a:spcPct val="100000"/>
            </a:lnSpc>
            <a:spcAft>
              <a:spcPts val="600"/>
            </a:spcAft>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Evaluate existing policies and procedures</a:t>
          </a:r>
        </a:p>
      </dgm:t>
    </dgm:pt>
    <dgm:pt modelId="{A10182AE-1A42-4926-85AF-6D562DFE169A}" type="parTrans" cxnId="{FE96FB5C-E5D1-49E9-835E-BBBEB32FBB93}">
      <dgm:prSet/>
      <dgm:spPr/>
      <dgm:t>
        <a:bodyPr/>
        <a:lstStyle/>
        <a:p>
          <a:endParaRPr lang="en-US">
            <a:solidFill>
              <a:schemeClr val="tx1"/>
            </a:solidFill>
          </a:endParaRPr>
        </a:p>
      </dgm:t>
    </dgm:pt>
    <dgm:pt modelId="{41D60583-9B9E-4EF6-B2F9-685495F24D65}" type="sibTrans" cxnId="{FE96FB5C-E5D1-49E9-835E-BBBEB32FBB93}">
      <dgm:prSet/>
      <dgm:spPr/>
      <dgm:t>
        <a:bodyPr/>
        <a:lstStyle/>
        <a:p>
          <a:endParaRPr lang="en-US">
            <a:solidFill>
              <a:schemeClr val="tx1"/>
            </a:solidFill>
          </a:endParaRPr>
        </a:p>
      </dgm:t>
    </dgm:pt>
    <dgm:pt modelId="{E439698D-9AB1-4043-8F1F-D70E4B6DB6AD}">
      <dgm:prSet custT="1"/>
      <dgm:spPr/>
      <dgm:t>
        <a:bodyPr lIns="91440" tIns="365760"/>
        <a:lstStyle/>
        <a:p>
          <a:pPr>
            <a:lnSpc>
              <a:spcPct val="100000"/>
            </a:lnSpc>
            <a:spcAft>
              <a:spcPts val="600"/>
            </a:spcAft>
            <a:buFont typeface="Wingdings" panose="05000000000000000000" pitchFamily="2" charset="2"/>
            <a:buChar char="§"/>
          </a:pPr>
          <a:r>
            <a:rPr kumimoji="0" lang="en-US" sz="1050" i="0" u="none" strike="noStrike" cap="none" spc="0" normalizeH="0" baseline="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Introduce HITRUST key sta</a:t>
          </a:r>
          <a:r>
            <a:rPr lang="en-US" sz="1050">
              <a:solidFill>
                <a:schemeClr val="tx1"/>
              </a:solidFill>
              <a:latin typeface="Segoe UI Semibold" panose="020B0702040204020203" pitchFamily="34" charset="0"/>
              <a:cs typeface="Segoe UI Semibold" panose="020B0702040204020203" pitchFamily="34" charset="0"/>
            </a:rPr>
            <a:t>keholders</a:t>
          </a:r>
        </a:p>
      </dgm:t>
    </dgm:pt>
    <dgm:pt modelId="{ABB4009D-5994-4D82-B6C0-97F42F1AB2E7}" type="parTrans" cxnId="{A804F28F-FDD7-45A4-BF07-DFEB65143E4D}">
      <dgm:prSet/>
      <dgm:spPr/>
      <dgm:t>
        <a:bodyPr/>
        <a:lstStyle/>
        <a:p>
          <a:endParaRPr lang="en-US">
            <a:solidFill>
              <a:schemeClr val="tx1"/>
            </a:solidFill>
          </a:endParaRPr>
        </a:p>
      </dgm:t>
    </dgm:pt>
    <dgm:pt modelId="{8DEF434D-7796-4B0B-8577-67EA9AEA5A19}" type="sibTrans" cxnId="{A804F28F-FDD7-45A4-BF07-DFEB65143E4D}">
      <dgm:prSet/>
      <dgm:spPr/>
      <dgm:t>
        <a:bodyPr/>
        <a:lstStyle/>
        <a:p>
          <a:endParaRPr lang="en-US">
            <a:solidFill>
              <a:schemeClr val="tx1"/>
            </a:solidFill>
          </a:endParaRPr>
        </a:p>
      </dgm:t>
    </dgm:pt>
    <dgm:pt modelId="{E3533926-EE8F-4BF0-94A4-1EB71C1E0CA1}">
      <dgm:prSet custT="1"/>
      <dgm:spPr/>
      <dgm:t>
        <a:bodyPr lIns="91440" tIns="365760"/>
        <a:lstStyle/>
        <a:p>
          <a:pPr>
            <a:lnSpc>
              <a:spcPct val="100000"/>
            </a:lnSpc>
            <a:spcAft>
              <a:spcPts val="600"/>
            </a:spcAft>
            <a:buFont typeface="Wingdings" panose="05000000000000000000" pitchFamily="2" charset="2"/>
            <a:buChar char="§"/>
          </a:pPr>
          <a:r>
            <a:rPr kumimoji="0" lang="en-US" sz="1050" i="0" u="none" strike="noStrike"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Understand control responsibilities between UF Research Computing</a:t>
          </a:r>
          <a:br>
            <a:rPr kumimoji="0" lang="en-US" sz="1050" i="0" u="none" strike="noStrike"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br>
          <a:r>
            <a:rPr kumimoji="0" lang="en-US" sz="1050" i="0" u="none" strike="noStrike"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and UFIT</a:t>
          </a:r>
        </a:p>
      </dgm:t>
    </dgm:pt>
    <dgm:pt modelId="{3BCE594C-8657-4FA4-9464-94E2BC8CBA72}" type="parTrans" cxnId="{07E9CBB3-1880-450B-A7E8-80CC8DC5DF2F}">
      <dgm:prSet/>
      <dgm:spPr/>
      <dgm:t>
        <a:bodyPr/>
        <a:lstStyle/>
        <a:p>
          <a:endParaRPr lang="en-US">
            <a:solidFill>
              <a:schemeClr val="tx1"/>
            </a:solidFill>
          </a:endParaRPr>
        </a:p>
      </dgm:t>
    </dgm:pt>
    <dgm:pt modelId="{95DCD652-356E-4613-9221-AB699F34D7B2}" type="sibTrans" cxnId="{07E9CBB3-1880-450B-A7E8-80CC8DC5DF2F}">
      <dgm:prSet/>
      <dgm:spPr/>
      <dgm:t>
        <a:bodyPr/>
        <a:lstStyle/>
        <a:p>
          <a:endParaRPr lang="en-US">
            <a:solidFill>
              <a:schemeClr val="tx1"/>
            </a:solidFill>
          </a:endParaRPr>
        </a:p>
      </dgm:t>
    </dgm:pt>
    <dgm:pt modelId="{78515AC0-8D0C-4C6F-85B2-C0E965C9C7A7}">
      <dgm:prSet custT="1"/>
      <dgm:spPr/>
      <dgm:t>
        <a:bodyPr lIns="91440" tIns="365760"/>
        <a:lstStyle/>
        <a:p>
          <a:pPr>
            <a:lnSpc>
              <a:spcPct val="100000"/>
            </a:lnSpc>
            <a:spcAft>
              <a:spcPts val="600"/>
            </a:spcAft>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Identify inheritance opportunities</a:t>
          </a:r>
        </a:p>
      </dgm:t>
    </dgm:pt>
    <dgm:pt modelId="{04C1F466-1962-44FD-B26B-717FE3F07420}" type="parTrans" cxnId="{56F16CE7-1638-4699-A932-61C853F9EB7F}">
      <dgm:prSet/>
      <dgm:spPr/>
      <dgm:t>
        <a:bodyPr/>
        <a:lstStyle/>
        <a:p>
          <a:endParaRPr lang="en-US">
            <a:solidFill>
              <a:schemeClr val="tx1"/>
            </a:solidFill>
          </a:endParaRPr>
        </a:p>
      </dgm:t>
    </dgm:pt>
    <dgm:pt modelId="{37B1AFD3-7B78-47B1-BE67-29DEF732537C}" type="sibTrans" cxnId="{56F16CE7-1638-4699-A932-61C853F9EB7F}">
      <dgm:prSet/>
      <dgm:spPr/>
      <dgm:t>
        <a:bodyPr/>
        <a:lstStyle/>
        <a:p>
          <a:endParaRPr lang="en-US">
            <a:solidFill>
              <a:schemeClr val="tx1"/>
            </a:solidFill>
          </a:endParaRPr>
        </a:p>
      </dgm:t>
    </dgm:pt>
    <dgm:pt modelId="{33A031D1-4F79-4FD4-90F4-19183F6AAED5}">
      <dgm:prSet custT="1"/>
      <dgm:spPr/>
      <dgm:t>
        <a:bodyPr lIns="91440" tIns="365760"/>
        <a:lstStyle/>
        <a:p>
          <a:pPr>
            <a:lnSpc>
              <a:spcPct val="100000"/>
            </a:lnSpc>
            <a:spcAft>
              <a:spcPts val="600"/>
            </a:spcAft>
            <a:buFont typeface="Wingdings" panose="05000000000000000000" pitchFamily="2" charset="2"/>
            <a:buChar char="§"/>
          </a:pPr>
          <a:r>
            <a:rPr kumimoji="0" lang="en-US" sz="1050" i="0" u="none" strike="noStrike" cap="none" spc="0" normalizeH="0" baseline="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Understand the nuances of the </a:t>
          </a:r>
          <a:r>
            <a:rPr kumimoji="0" lang="en-US" sz="1050" i="0" u="none" strike="noStrike" cap="none" spc="0" normalizeH="0" baseline="0" err="1">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HiPer</a:t>
          </a:r>
          <a:r>
            <a:rPr lang="en-US" sz="1050" err="1">
              <a:solidFill>
                <a:schemeClr val="tx1"/>
              </a:solidFill>
              <a:latin typeface="Segoe UI Semibold" panose="020B0702040204020203" pitchFamily="34" charset="0"/>
              <a:cs typeface="Segoe UI Semibold" panose="020B0702040204020203" pitchFamily="34" charset="0"/>
            </a:rPr>
            <a:t>Gator</a:t>
          </a:r>
          <a:r>
            <a:rPr lang="en-US" sz="1050">
              <a:solidFill>
                <a:schemeClr val="tx1"/>
              </a:solidFill>
              <a:latin typeface="Segoe UI Semibold" panose="020B0702040204020203" pitchFamily="34" charset="0"/>
              <a:cs typeface="Segoe UI Semibold" panose="020B0702040204020203" pitchFamily="34" charset="0"/>
            </a:rPr>
            <a:t> environment</a:t>
          </a:r>
        </a:p>
      </dgm:t>
    </dgm:pt>
    <dgm:pt modelId="{AB9C0384-CC56-4F90-976E-7F601D0CCB67}" type="parTrans" cxnId="{BB173C9C-0E2C-4728-9C54-8EB3C04ACA5E}">
      <dgm:prSet/>
      <dgm:spPr/>
      <dgm:t>
        <a:bodyPr/>
        <a:lstStyle/>
        <a:p>
          <a:endParaRPr lang="en-US">
            <a:solidFill>
              <a:schemeClr val="tx1"/>
            </a:solidFill>
          </a:endParaRPr>
        </a:p>
      </dgm:t>
    </dgm:pt>
    <dgm:pt modelId="{49972834-0A23-4B98-AFBB-A5F449F0BDF4}" type="sibTrans" cxnId="{BB173C9C-0E2C-4728-9C54-8EB3C04ACA5E}">
      <dgm:prSet/>
      <dgm:spPr/>
      <dgm:t>
        <a:bodyPr/>
        <a:lstStyle/>
        <a:p>
          <a:endParaRPr lang="en-US">
            <a:solidFill>
              <a:schemeClr val="tx1"/>
            </a:solidFill>
          </a:endParaRPr>
        </a:p>
      </dgm:t>
    </dgm:pt>
    <dgm:pt modelId="{72A34D3D-E4F2-4E36-8928-F7295C73322C}">
      <dgm:prSet custT="1"/>
      <dgm:spPr/>
      <dgm:t>
        <a:bodyPr lIns="91440" tIns="365760"/>
        <a:lstStyle/>
        <a:p>
          <a:pPr>
            <a:lnSpc>
              <a:spcPct val="100000"/>
            </a:lnSpc>
            <a:spcAft>
              <a:spcPts val="600"/>
            </a:spcAft>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Perform </a:t>
          </a:r>
          <a:r>
            <a:rPr lang="en-US" sz="1050" err="1">
              <a:solidFill>
                <a:schemeClr val="tx1"/>
              </a:solidFill>
              <a:latin typeface="Segoe UI Semibold" panose="020B0702040204020203" pitchFamily="34" charset="0"/>
              <a:cs typeface="Segoe UI Semibold" panose="020B0702040204020203" pitchFamily="34" charset="0"/>
            </a:rPr>
            <a:t>MyCSF</a:t>
          </a:r>
          <a:r>
            <a:rPr lang="en-US" sz="1050">
              <a:solidFill>
                <a:schemeClr val="tx1"/>
              </a:solidFill>
              <a:latin typeface="Segoe UI Semibold" panose="020B0702040204020203" pitchFamily="34" charset="0"/>
              <a:cs typeface="Segoe UI Semibold" panose="020B0702040204020203" pitchFamily="34" charset="0"/>
            </a:rPr>
            <a:t> scoping</a:t>
          </a:r>
        </a:p>
      </dgm:t>
    </dgm:pt>
    <dgm:pt modelId="{59EF9D8A-AEB1-4486-9C22-2DB388A36A9E}" type="parTrans" cxnId="{BAB96F2E-61B5-44D2-9C7C-347E61532F82}">
      <dgm:prSet/>
      <dgm:spPr/>
      <dgm:t>
        <a:bodyPr/>
        <a:lstStyle/>
        <a:p>
          <a:endParaRPr lang="en-US">
            <a:solidFill>
              <a:schemeClr val="tx1"/>
            </a:solidFill>
          </a:endParaRPr>
        </a:p>
      </dgm:t>
    </dgm:pt>
    <dgm:pt modelId="{9027190A-9DBB-419C-A428-FA7CC8756483}" type="sibTrans" cxnId="{BAB96F2E-61B5-44D2-9C7C-347E61532F82}">
      <dgm:prSet/>
      <dgm:spPr/>
      <dgm:t>
        <a:bodyPr/>
        <a:lstStyle/>
        <a:p>
          <a:endParaRPr lang="en-US">
            <a:solidFill>
              <a:schemeClr val="tx1"/>
            </a:solidFill>
          </a:endParaRPr>
        </a:p>
      </dgm:t>
    </dgm:pt>
    <dgm:pt modelId="{8DD2CBCD-5993-4A16-835F-C6F1CD0B5DD6}">
      <dgm:prSet custT="1"/>
      <dgm:spPr/>
      <dgm:t>
        <a:bodyPr lIns="91440" tIns="365760"/>
        <a:lstStyle/>
        <a:p>
          <a:pPr>
            <a:lnSpc>
              <a:spcPct val="100000"/>
            </a:lnSpc>
            <a:spcAft>
              <a:spcPts val="6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Establish timeline, investment estimate and success factors</a:t>
          </a:r>
          <a:endParaRPr kumimoji="0" lang="en-US" sz="1050" i="0" u="none" strike="noStrike"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endParaRPr>
        </a:p>
      </dgm:t>
    </dgm:pt>
    <dgm:pt modelId="{B4FE907C-9DC9-4EAB-AA3F-69BFF1EADF62}" type="parTrans" cxnId="{03DF4359-4B5A-4C19-9DAA-1F41A38202C8}">
      <dgm:prSet/>
      <dgm:spPr/>
      <dgm:t>
        <a:bodyPr/>
        <a:lstStyle/>
        <a:p>
          <a:endParaRPr lang="en-US">
            <a:solidFill>
              <a:schemeClr val="tx1"/>
            </a:solidFill>
          </a:endParaRPr>
        </a:p>
      </dgm:t>
    </dgm:pt>
    <dgm:pt modelId="{A08C6324-4B78-42D3-AA42-731757FFFA2C}" type="sibTrans" cxnId="{03DF4359-4B5A-4C19-9DAA-1F41A38202C8}">
      <dgm:prSet/>
      <dgm:spPr/>
      <dgm:t>
        <a:bodyPr/>
        <a:lstStyle/>
        <a:p>
          <a:endParaRPr lang="en-US">
            <a:solidFill>
              <a:schemeClr val="tx1"/>
            </a:solidFill>
          </a:endParaRPr>
        </a:p>
      </dgm:t>
    </dgm:pt>
    <dgm:pt modelId="{4139A630-4252-4E99-8110-200573384D22}">
      <dgm:prSet phldrT="[Text]"/>
      <dgm:spPr>
        <a:solidFill>
          <a:schemeClr val="accent4">
            <a:lumMod val="20000"/>
            <a:lumOff val="80000"/>
          </a:schemeClr>
        </a:solidFill>
        <a:ln>
          <a:noFill/>
        </a:ln>
      </dgm:spPr>
      <dgm:t>
        <a:bodyPr rIns="365760"/>
        <a:lstStyle/>
        <a:p>
          <a:pPr>
            <a:buClrTx/>
            <a:buSzTx/>
            <a:buFontTx/>
            <a:buNone/>
          </a:pPr>
          <a:r>
            <a:rPr kumimoji="0" lang="en-US" b="0" i="0" u="none" strike="noStrike" cap="none" spc="0" normalizeH="0" baseline="0">
              <a:ln/>
              <a:solidFill>
                <a:schemeClr val="tx1"/>
              </a:solidFill>
              <a:effectLst>
                <a:outerShdw blurRad="50800" dist="38100" dir="5400000" algn="t" rotWithShape="0">
                  <a:prstClr val="black">
                    <a:alpha val="40000"/>
                  </a:prstClr>
                </a:outerShdw>
              </a:effectLst>
              <a:uFillTx/>
              <a:latin typeface="+mj-lt"/>
              <a:ea typeface="+mj-ea"/>
              <a:cs typeface="+mj-cs"/>
              <a:sym typeface="Public Sans Regular"/>
            </a:rPr>
            <a:t>Process</a:t>
          </a:r>
          <a:endParaRPr lang="en-US">
            <a:solidFill>
              <a:schemeClr val="tx1"/>
            </a:solidFill>
            <a:effectLst>
              <a:outerShdw blurRad="50800" dist="38100" dir="5400000" algn="t" rotWithShape="0">
                <a:prstClr val="black">
                  <a:alpha val="40000"/>
                </a:prstClr>
              </a:outerShdw>
            </a:effectLst>
          </a:endParaRPr>
        </a:p>
      </dgm:t>
    </dgm:pt>
    <dgm:pt modelId="{08A2C644-541B-45B1-9B08-F6AEDA8A7654}" type="parTrans" cxnId="{0C848BD3-F4D0-49C8-B9E0-DD79775B1369}">
      <dgm:prSet/>
      <dgm:spPr/>
      <dgm:t>
        <a:bodyPr/>
        <a:lstStyle/>
        <a:p>
          <a:endParaRPr lang="en-US">
            <a:solidFill>
              <a:schemeClr val="tx1"/>
            </a:solidFill>
          </a:endParaRPr>
        </a:p>
      </dgm:t>
    </dgm:pt>
    <dgm:pt modelId="{72D2E369-EA5C-4BF5-AEFC-003ED771A816}" type="sibTrans" cxnId="{0C848BD3-F4D0-49C8-B9E0-DD79775B1369}">
      <dgm:prSet/>
      <dgm:spPr/>
      <dgm:t>
        <a:bodyPr/>
        <a:lstStyle/>
        <a:p>
          <a:endParaRPr lang="en-US">
            <a:solidFill>
              <a:schemeClr val="tx1"/>
            </a:solidFill>
          </a:endParaRPr>
        </a:p>
      </dgm:t>
    </dgm:pt>
    <dgm:pt modelId="{418776D9-2B45-4C9A-A375-7C13F3C61589}">
      <dgm:prSet phldrT="[Text]" custT="1"/>
      <dgm:spPr/>
      <dgm:t>
        <a:bodyPr lIns="91440" tIns="365760"/>
        <a:lstStyle/>
        <a:p>
          <a:pPr marL="0">
            <a:lnSpc>
              <a:spcPct val="100000"/>
            </a:lnSpc>
            <a:spcAft>
              <a:spcPts val="800"/>
            </a:spcAft>
            <a:buClrTx/>
            <a:buSzTx/>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Two-day virtual exercise</a:t>
          </a:r>
        </a:p>
      </dgm:t>
    </dgm:pt>
    <dgm:pt modelId="{D03BF47B-8A5D-4370-8F4C-F1079884956F}" type="parTrans" cxnId="{3AB6A105-CB2C-4E33-9092-909E816E2F9D}">
      <dgm:prSet/>
      <dgm:spPr/>
      <dgm:t>
        <a:bodyPr/>
        <a:lstStyle/>
        <a:p>
          <a:endParaRPr lang="en-US">
            <a:solidFill>
              <a:schemeClr val="tx1"/>
            </a:solidFill>
          </a:endParaRPr>
        </a:p>
      </dgm:t>
    </dgm:pt>
    <dgm:pt modelId="{B43C572D-5F2F-402F-9B7C-CD2AE315727F}" type="sibTrans" cxnId="{3AB6A105-CB2C-4E33-9092-909E816E2F9D}">
      <dgm:prSet/>
      <dgm:spPr/>
      <dgm:t>
        <a:bodyPr/>
        <a:lstStyle/>
        <a:p>
          <a:endParaRPr lang="en-US">
            <a:solidFill>
              <a:schemeClr val="tx1"/>
            </a:solidFill>
          </a:endParaRPr>
        </a:p>
      </dgm:t>
    </dgm:pt>
    <dgm:pt modelId="{D635EDB5-1097-4E37-8705-B554A5DC9FA6}">
      <dgm:prSet custT="1"/>
      <dgm:spPr/>
      <dgm:t>
        <a:bodyPr lIns="91440" tIns="365760"/>
        <a:lstStyle/>
        <a:p>
          <a:pPr marL="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Representation from UF Research Computing, HITRUST and FD</a:t>
          </a:r>
        </a:p>
      </dgm:t>
    </dgm:pt>
    <dgm:pt modelId="{22112D50-233A-4B62-8F52-854F9B6344DD}" type="parTrans" cxnId="{5D216DDA-9E62-4D53-A2F9-0E10314531A9}">
      <dgm:prSet/>
      <dgm:spPr/>
      <dgm:t>
        <a:bodyPr/>
        <a:lstStyle/>
        <a:p>
          <a:endParaRPr lang="en-US">
            <a:solidFill>
              <a:schemeClr val="tx1"/>
            </a:solidFill>
          </a:endParaRPr>
        </a:p>
      </dgm:t>
    </dgm:pt>
    <dgm:pt modelId="{D1866351-88E5-4616-B489-20D49B9E0706}" type="sibTrans" cxnId="{5D216DDA-9E62-4D53-A2F9-0E10314531A9}">
      <dgm:prSet/>
      <dgm:spPr/>
      <dgm:t>
        <a:bodyPr/>
        <a:lstStyle/>
        <a:p>
          <a:endParaRPr lang="en-US">
            <a:solidFill>
              <a:schemeClr val="tx1"/>
            </a:solidFill>
          </a:endParaRPr>
        </a:p>
      </dgm:t>
    </dgm:pt>
    <dgm:pt modelId="{FFF72063-903F-43F3-98C5-0F64546E2A59}">
      <dgm:prSet custT="1"/>
      <dgm:spPr/>
      <dgm:t>
        <a:bodyPr lIns="91440" tIns="365760"/>
        <a:lstStyle/>
        <a:p>
          <a:pPr marL="0">
            <a:lnSpc>
              <a:spcPct val="100000"/>
            </a:lnSpc>
            <a:spcAft>
              <a:spcPts val="800"/>
            </a:spcAft>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Review of:</a:t>
          </a:r>
        </a:p>
      </dgm:t>
    </dgm:pt>
    <dgm:pt modelId="{C1C02497-FFB0-4642-9035-F4AB292772DF}" type="parTrans" cxnId="{0DAF59D2-3CB7-4637-BD46-02C2AFC5AE41}">
      <dgm:prSet/>
      <dgm:spPr/>
      <dgm:t>
        <a:bodyPr/>
        <a:lstStyle/>
        <a:p>
          <a:endParaRPr lang="en-US">
            <a:solidFill>
              <a:schemeClr val="tx1"/>
            </a:solidFill>
          </a:endParaRPr>
        </a:p>
      </dgm:t>
    </dgm:pt>
    <dgm:pt modelId="{A4DB4D08-3CE7-4489-BC59-8A7A21559EBD}" type="sibTrans" cxnId="{0DAF59D2-3CB7-4637-BD46-02C2AFC5AE41}">
      <dgm:prSet/>
      <dgm:spPr/>
      <dgm:t>
        <a:bodyPr/>
        <a:lstStyle/>
        <a:p>
          <a:endParaRPr lang="en-US">
            <a:solidFill>
              <a:schemeClr val="tx1"/>
            </a:solidFill>
          </a:endParaRPr>
        </a:p>
      </dgm:t>
    </dgm:pt>
    <dgm:pt modelId="{DA114FAD-2023-4F37-AF56-9BFF3C13354A}">
      <dgm:prSet custT="1"/>
      <dgm:spPr/>
      <dgm:t>
        <a:bodyPr lIns="91440" tIns="365760"/>
        <a:lstStyle/>
        <a:p>
          <a:pPr marL="0">
            <a:lnSpc>
              <a:spcPct val="100000"/>
            </a:lnSpc>
            <a:spcAft>
              <a:spcPts val="800"/>
            </a:spcAft>
            <a:buFont typeface="Wingdings" panose="05000000000000000000" pitchFamily="2" charset="2"/>
            <a:buChar char="§"/>
          </a:pPr>
          <a:r>
            <a:rPr lang="en-US" sz="1050">
              <a:solidFill>
                <a:schemeClr val="tx1"/>
              </a:solidFill>
              <a:latin typeface="Segoe UI Semibold" panose="020B0702040204020203" pitchFamily="34" charset="0"/>
              <a:cs typeface="Segoe UI Semibold" panose="020B0702040204020203" pitchFamily="34" charset="0"/>
            </a:rPr>
            <a:t>Network design</a:t>
          </a:r>
        </a:p>
      </dgm:t>
    </dgm:pt>
    <dgm:pt modelId="{2E13407C-9201-4629-A692-1B233BBD975B}" type="parTrans" cxnId="{1F7A2C39-C55E-4B76-A7A5-DB782A5E0B61}">
      <dgm:prSet/>
      <dgm:spPr/>
      <dgm:t>
        <a:bodyPr/>
        <a:lstStyle/>
        <a:p>
          <a:endParaRPr lang="en-US">
            <a:solidFill>
              <a:schemeClr val="tx1"/>
            </a:solidFill>
          </a:endParaRPr>
        </a:p>
      </dgm:t>
    </dgm:pt>
    <dgm:pt modelId="{5E851CFA-C720-44AA-B59F-8D49EECCB153}" type="sibTrans" cxnId="{1F7A2C39-C55E-4B76-A7A5-DB782A5E0B61}">
      <dgm:prSet/>
      <dgm:spPr/>
      <dgm:t>
        <a:bodyPr/>
        <a:lstStyle/>
        <a:p>
          <a:endParaRPr lang="en-US">
            <a:solidFill>
              <a:schemeClr val="tx1"/>
            </a:solidFill>
          </a:endParaRPr>
        </a:p>
      </dgm:t>
    </dgm:pt>
    <dgm:pt modelId="{517D2133-6B98-43D6-AD20-560BA9B382B9}">
      <dgm:prSet custT="1"/>
      <dgm:spPr/>
      <dgm:t>
        <a:bodyPr lIns="91440" tIns="365760"/>
        <a:lstStyle/>
        <a:p>
          <a:pPr marL="177800" indent="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In-scope systems</a:t>
          </a:r>
        </a:p>
      </dgm:t>
    </dgm:pt>
    <dgm:pt modelId="{5F803870-46A7-458B-AF45-101D2273E096}" type="parTrans" cxnId="{6CBE59F9-BD85-4882-BC76-AA6E4FE35BE8}">
      <dgm:prSet/>
      <dgm:spPr/>
      <dgm:t>
        <a:bodyPr/>
        <a:lstStyle/>
        <a:p>
          <a:endParaRPr lang="en-US">
            <a:solidFill>
              <a:schemeClr val="tx1"/>
            </a:solidFill>
          </a:endParaRPr>
        </a:p>
      </dgm:t>
    </dgm:pt>
    <dgm:pt modelId="{CC31662B-3737-4324-8181-02A91D3F5BDA}" type="sibTrans" cxnId="{6CBE59F9-BD85-4882-BC76-AA6E4FE35BE8}">
      <dgm:prSet/>
      <dgm:spPr/>
      <dgm:t>
        <a:bodyPr/>
        <a:lstStyle/>
        <a:p>
          <a:endParaRPr lang="en-US">
            <a:solidFill>
              <a:schemeClr val="tx1"/>
            </a:solidFill>
          </a:endParaRPr>
        </a:p>
      </dgm:t>
    </dgm:pt>
    <dgm:pt modelId="{9944D454-6DED-458C-90E0-5DD2DECE4453}">
      <dgm:prSet custT="1"/>
      <dgm:spPr/>
      <dgm:t>
        <a:bodyPr lIns="91440" tIns="365760"/>
        <a:lstStyle/>
        <a:p>
          <a:pPr marL="177800" indent="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Implemented controls</a:t>
          </a:r>
        </a:p>
      </dgm:t>
    </dgm:pt>
    <dgm:pt modelId="{467299F7-BA60-4FA8-8B37-4FFCFE2EC097}" type="parTrans" cxnId="{CBB69C72-9559-477D-87F7-65A97A6AD824}">
      <dgm:prSet/>
      <dgm:spPr/>
      <dgm:t>
        <a:bodyPr/>
        <a:lstStyle/>
        <a:p>
          <a:endParaRPr lang="en-US">
            <a:solidFill>
              <a:schemeClr val="tx1"/>
            </a:solidFill>
          </a:endParaRPr>
        </a:p>
      </dgm:t>
    </dgm:pt>
    <dgm:pt modelId="{91FA5772-75A9-4FD5-A3B6-4B827AB33AAF}" type="sibTrans" cxnId="{CBB69C72-9559-477D-87F7-65A97A6AD824}">
      <dgm:prSet/>
      <dgm:spPr/>
      <dgm:t>
        <a:bodyPr/>
        <a:lstStyle/>
        <a:p>
          <a:endParaRPr lang="en-US">
            <a:solidFill>
              <a:schemeClr val="tx1"/>
            </a:solidFill>
          </a:endParaRPr>
        </a:p>
      </dgm:t>
    </dgm:pt>
    <dgm:pt modelId="{92FA1F87-2AB8-45CE-9426-5940AB566FB9}">
      <dgm:prSet custT="1"/>
      <dgm:spPr/>
      <dgm:t>
        <a:bodyPr lIns="91440" tIns="365760"/>
        <a:lstStyle/>
        <a:p>
          <a:pPr marL="177800" indent="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Policies and procedures</a:t>
          </a:r>
        </a:p>
      </dgm:t>
    </dgm:pt>
    <dgm:pt modelId="{90856A06-780C-4153-8EE3-D7AA8F3D5A71}" type="parTrans" cxnId="{D5D65D43-F313-4EF0-A38A-C08141E5AF4A}">
      <dgm:prSet/>
      <dgm:spPr/>
      <dgm:t>
        <a:bodyPr/>
        <a:lstStyle/>
        <a:p>
          <a:endParaRPr lang="en-US">
            <a:solidFill>
              <a:schemeClr val="tx1"/>
            </a:solidFill>
          </a:endParaRPr>
        </a:p>
      </dgm:t>
    </dgm:pt>
    <dgm:pt modelId="{9FA64EAC-4556-4E57-A217-66AEC4DAB476}" type="sibTrans" cxnId="{D5D65D43-F313-4EF0-A38A-C08141E5AF4A}">
      <dgm:prSet/>
      <dgm:spPr/>
      <dgm:t>
        <a:bodyPr/>
        <a:lstStyle/>
        <a:p>
          <a:endParaRPr lang="en-US">
            <a:solidFill>
              <a:schemeClr val="tx1"/>
            </a:solidFill>
          </a:endParaRPr>
        </a:p>
      </dgm:t>
    </dgm:pt>
    <dgm:pt modelId="{0CE74D15-37D5-487B-9DEA-696B6637BBCD}">
      <dgm:prSet custT="1"/>
      <dgm:spPr/>
      <dgm:t>
        <a:bodyPr lIns="91440" tIns="365760"/>
        <a:lstStyle/>
        <a:p>
          <a:pPr marL="177800" indent="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HITRUST scoping factors</a:t>
          </a:r>
        </a:p>
      </dgm:t>
    </dgm:pt>
    <dgm:pt modelId="{F6B7A181-6D7A-4443-9513-339B4DC9EF79}" type="parTrans" cxnId="{13394A36-10C0-4B5C-8805-47A591CD19EC}">
      <dgm:prSet/>
      <dgm:spPr/>
      <dgm:t>
        <a:bodyPr/>
        <a:lstStyle/>
        <a:p>
          <a:endParaRPr lang="en-US">
            <a:solidFill>
              <a:schemeClr val="tx1"/>
            </a:solidFill>
          </a:endParaRPr>
        </a:p>
      </dgm:t>
    </dgm:pt>
    <dgm:pt modelId="{F48FFADC-4665-4A43-880E-DAE76C28DB4A}" type="sibTrans" cxnId="{13394A36-10C0-4B5C-8805-47A591CD19EC}">
      <dgm:prSet/>
      <dgm:spPr/>
      <dgm:t>
        <a:bodyPr/>
        <a:lstStyle/>
        <a:p>
          <a:endParaRPr lang="en-US">
            <a:solidFill>
              <a:schemeClr val="tx1"/>
            </a:solidFill>
          </a:endParaRPr>
        </a:p>
      </dgm:t>
    </dgm:pt>
    <dgm:pt modelId="{0E2B0CFA-F22E-4CD0-9A31-A776395518EA}">
      <dgm:prSet custT="1"/>
      <dgm:spPr/>
      <dgm:t>
        <a:bodyPr lIns="91440" tIns="365760"/>
        <a:lstStyle/>
        <a:p>
          <a:pPr marL="177800" indent="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Post-workshop meeting</a:t>
          </a:r>
          <a:br>
            <a:rPr lang="en-US" sz="1050" dirty="0">
              <a:solidFill>
                <a:schemeClr val="tx1"/>
              </a:solidFill>
              <a:latin typeface="Segoe UI Semibold" panose="020B0702040204020203" pitchFamily="34" charset="0"/>
              <a:cs typeface="Segoe UI Semibold" panose="020B0702040204020203" pitchFamily="34" charset="0"/>
            </a:rPr>
          </a:br>
          <a:r>
            <a:rPr lang="en-US" sz="1050" dirty="0">
              <a:solidFill>
                <a:schemeClr val="tx1"/>
              </a:solidFill>
              <a:latin typeface="Segoe UI Semibold" panose="020B0702040204020203" pitchFamily="34" charset="0"/>
              <a:cs typeface="Segoe UI Semibold" panose="020B0702040204020203" pitchFamily="34" charset="0"/>
            </a:rPr>
            <a:t>with HITRUST</a:t>
          </a:r>
        </a:p>
      </dgm:t>
    </dgm:pt>
    <dgm:pt modelId="{7EE44EC7-DBDA-433C-A50D-7FEBF86ADED6}" type="parTrans" cxnId="{B35163B8-5953-4781-8E5F-6982BAF67284}">
      <dgm:prSet/>
      <dgm:spPr/>
      <dgm:t>
        <a:bodyPr/>
        <a:lstStyle/>
        <a:p>
          <a:endParaRPr lang="en-US">
            <a:solidFill>
              <a:schemeClr val="tx1"/>
            </a:solidFill>
          </a:endParaRPr>
        </a:p>
      </dgm:t>
    </dgm:pt>
    <dgm:pt modelId="{A858D5FF-C8AD-4A8D-8B58-12B1ABFC667D}" type="sibTrans" cxnId="{B35163B8-5953-4781-8E5F-6982BAF67284}">
      <dgm:prSet/>
      <dgm:spPr/>
      <dgm:t>
        <a:bodyPr/>
        <a:lstStyle/>
        <a:p>
          <a:endParaRPr lang="en-US">
            <a:solidFill>
              <a:schemeClr val="tx1"/>
            </a:solidFill>
          </a:endParaRPr>
        </a:p>
      </dgm:t>
    </dgm:pt>
    <dgm:pt modelId="{0AD4C551-ED32-427B-9806-176FBA9B7AC7}">
      <dgm:prSet custT="1"/>
      <dgm:spPr/>
      <dgm:t>
        <a:bodyPr lIns="91440" tIns="365760"/>
        <a:lstStyle/>
        <a:p>
          <a:pPr marL="0">
            <a:lnSpc>
              <a:spcPct val="100000"/>
            </a:lnSpc>
            <a:spcAft>
              <a:spcPts val="800"/>
            </a:spcAft>
            <a:buFont typeface="Wingdings" panose="05000000000000000000" pitchFamily="2" charset="2"/>
            <a:buChar char="§"/>
          </a:pPr>
          <a:r>
            <a:rPr lang="en-US" sz="1050" dirty="0">
              <a:solidFill>
                <a:schemeClr val="tx1"/>
              </a:solidFill>
              <a:latin typeface="Segoe UI Semibold" panose="020B0702040204020203" pitchFamily="34" charset="0"/>
              <a:cs typeface="Segoe UI Semibold" panose="020B0702040204020203" pitchFamily="34" charset="0"/>
            </a:rPr>
            <a:t>Evaluate one requirement from</a:t>
          </a:r>
          <a:br>
            <a:rPr lang="en-US" sz="1050" dirty="0">
              <a:solidFill>
                <a:schemeClr val="tx1"/>
              </a:solidFill>
              <a:latin typeface="Segoe UI Semibold" panose="020B0702040204020203" pitchFamily="34" charset="0"/>
              <a:cs typeface="Segoe UI Semibold" panose="020B0702040204020203" pitchFamily="34" charset="0"/>
            </a:rPr>
          </a:br>
          <a:r>
            <a:rPr lang="en-US" sz="1050" dirty="0">
              <a:solidFill>
                <a:schemeClr val="tx1"/>
              </a:solidFill>
              <a:latin typeface="Segoe UI Semibold" panose="020B0702040204020203" pitchFamily="34" charset="0"/>
              <a:cs typeface="Segoe UI Semibold" panose="020B0702040204020203" pitchFamily="34" charset="0"/>
            </a:rPr>
            <a:t>each domain</a:t>
          </a:r>
        </a:p>
      </dgm:t>
    </dgm:pt>
    <dgm:pt modelId="{0ED34BFF-A1D4-47D6-BAD4-C32DBADE1ECD}" type="parTrans" cxnId="{A0AE2A83-2F18-42A9-A3B5-EBC348B89015}">
      <dgm:prSet/>
      <dgm:spPr/>
      <dgm:t>
        <a:bodyPr/>
        <a:lstStyle/>
        <a:p>
          <a:endParaRPr lang="en-US">
            <a:solidFill>
              <a:schemeClr val="tx1"/>
            </a:solidFill>
          </a:endParaRPr>
        </a:p>
      </dgm:t>
    </dgm:pt>
    <dgm:pt modelId="{88B0C4B1-09E5-405D-BBFC-435C24E52AAF}" type="sibTrans" cxnId="{A0AE2A83-2F18-42A9-A3B5-EBC348B89015}">
      <dgm:prSet/>
      <dgm:spPr/>
      <dgm:t>
        <a:bodyPr/>
        <a:lstStyle/>
        <a:p>
          <a:endParaRPr lang="en-US">
            <a:solidFill>
              <a:schemeClr val="tx1"/>
            </a:solidFill>
          </a:endParaRPr>
        </a:p>
      </dgm:t>
    </dgm:pt>
    <dgm:pt modelId="{CBF80BB6-9778-4363-B4A2-9D46DDA484D5}">
      <dgm:prSet phldrT="[Text]"/>
      <dgm:spPr>
        <a:solidFill>
          <a:srgbClr val="009BFF"/>
        </a:solidFill>
        <a:ln>
          <a:noFill/>
        </a:ln>
      </dgm:spPr>
      <dgm:t>
        <a:bodyPr rIns="365760"/>
        <a:lstStyle/>
        <a:p>
          <a:pPr>
            <a:buClrTx/>
            <a:buSzTx/>
            <a:buFontTx/>
            <a:buNone/>
          </a:pPr>
          <a:r>
            <a:rPr kumimoji="0" lang="en-US" b="0" i="0" u="none" strike="noStrike" cap="none" spc="0" normalizeH="0" baseline="0">
              <a:ln/>
              <a:solidFill>
                <a:schemeClr val="tx1"/>
              </a:solidFill>
              <a:effectLst>
                <a:outerShdw blurRad="50800" dist="38100" dir="5400000" algn="t" rotWithShape="0">
                  <a:prstClr val="black">
                    <a:alpha val="40000"/>
                  </a:prstClr>
                </a:outerShdw>
              </a:effectLst>
              <a:uFillTx/>
              <a:latin typeface="+mj-lt"/>
              <a:ea typeface="+mj-ea"/>
              <a:cs typeface="+mj-cs"/>
              <a:sym typeface="Public Sans Regular"/>
            </a:rPr>
            <a:t>Payoff</a:t>
          </a:r>
          <a:endParaRPr lang="en-US">
            <a:solidFill>
              <a:schemeClr val="tx1"/>
            </a:solidFill>
            <a:effectLst>
              <a:outerShdw blurRad="50800" dist="38100" dir="5400000" algn="t" rotWithShape="0">
                <a:prstClr val="black">
                  <a:alpha val="40000"/>
                </a:prstClr>
              </a:outerShdw>
            </a:effectLst>
          </a:endParaRPr>
        </a:p>
      </dgm:t>
    </dgm:pt>
    <dgm:pt modelId="{4B588C0F-F744-418E-8242-39D188936FEF}" type="parTrans" cxnId="{BEA40A74-AACF-4699-A170-B14735639AA0}">
      <dgm:prSet/>
      <dgm:spPr/>
      <dgm:t>
        <a:bodyPr/>
        <a:lstStyle/>
        <a:p>
          <a:endParaRPr lang="en-US">
            <a:solidFill>
              <a:schemeClr val="tx1"/>
            </a:solidFill>
          </a:endParaRPr>
        </a:p>
      </dgm:t>
    </dgm:pt>
    <dgm:pt modelId="{86685FB2-B8C9-43CC-A1ED-A3E8D20AE19D}" type="sibTrans" cxnId="{BEA40A74-AACF-4699-A170-B14735639AA0}">
      <dgm:prSet/>
      <dgm:spPr/>
      <dgm:t>
        <a:bodyPr/>
        <a:lstStyle/>
        <a:p>
          <a:endParaRPr lang="en-US">
            <a:solidFill>
              <a:schemeClr val="tx1"/>
            </a:solidFill>
          </a:endParaRPr>
        </a:p>
      </dgm:t>
    </dgm:pt>
    <dgm:pt modelId="{444E6BB9-F4FD-46FB-A397-1EE963850560}">
      <dgm:prSet phldrT="[Text]" custT="1"/>
      <dgm:spPr/>
      <dgm:t>
        <a:bodyPr lIns="91440" tIns="365760"/>
        <a:lstStyle/>
        <a:p>
          <a:pPr>
            <a:lnSpc>
              <a:spcPct val="100000"/>
            </a:lnSpc>
            <a:spcAft>
              <a:spcPts val="1200"/>
            </a:spcAft>
            <a:buClrTx/>
            <a:buSzTx/>
            <a:buFont typeface="Wingdings" panose="05000000000000000000" pitchFamily="2" charset="2"/>
            <a:buChar char="§"/>
          </a:pPr>
          <a:r>
            <a:rPr lang="en-US" sz="1100">
              <a:solidFill>
                <a:schemeClr val="tx1"/>
              </a:solidFill>
              <a:latin typeface="Segoe UI Semibold" panose="020B0702040204020203" pitchFamily="34" charset="0"/>
              <a:cs typeface="Segoe UI Semibold" panose="020B0702040204020203" pitchFamily="34" charset="0"/>
            </a:rPr>
            <a:t>Three-way agreement on scope</a:t>
          </a:r>
        </a:p>
      </dgm:t>
    </dgm:pt>
    <dgm:pt modelId="{10FB0AD9-A2FC-4D08-80D5-379EA1FF85F7}" type="parTrans" cxnId="{4090983C-61FF-42C2-8B3C-BCE929CB5D0C}">
      <dgm:prSet/>
      <dgm:spPr/>
      <dgm:t>
        <a:bodyPr/>
        <a:lstStyle/>
        <a:p>
          <a:endParaRPr lang="en-US">
            <a:solidFill>
              <a:schemeClr val="tx1"/>
            </a:solidFill>
          </a:endParaRPr>
        </a:p>
      </dgm:t>
    </dgm:pt>
    <dgm:pt modelId="{417280C8-060E-4C3B-AA85-31B3C36DE9B9}" type="sibTrans" cxnId="{4090983C-61FF-42C2-8B3C-BCE929CB5D0C}">
      <dgm:prSet/>
      <dgm:spPr/>
      <dgm:t>
        <a:bodyPr/>
        <a:lstStyle/>
        <a:p>
          <a:endParaRPr lang="en-US">
            <a:solidFill>
              <a:schemeClr val="tx1"/>
            </a:solidFill>
          </a:endParaRPr>
        </a:p>
      </dgm:t>
    </dgm:pt>
    <dgm:pt modelId="{3B47B61A-8432-4C69-9AFB-C6594A4152D0}">
      <dgm:prSet phldrT="[Text]" custT="1"/>
      <dgm:spPr/>
      <dgm:t>
        <a:bodyPr lIns="91440" tIns="365760"/>
        <a:lstStyle/>
        <a:p>
          <a:pPr>
            <a:lnSpc>
              <a:spcPct val="100000"/>
            </a:lnSpc>
            <a:spcAft>
              <a:spcPts val="1200"/>
            </a:spcAft>
            <a:buClrTx/>
            <a:buSzTx/>
            <a:buFont typeface="Wingdings" panose="05000000000000000000" pitchFamily="2" charset="2"/>
            <a:buChar char="§"/>
          </a:pPr>
          <a:r>
            <a:rPr lang="en-US" sz="1100">
              <a:solidFill>
                <a:schemeClr val="tx1"/>
              </a:solidFill>
              <a:latin typeface="Segoe UI Semibold" panose="020B0702040204020203" pitchFamily="34" charset="0"/>
              <a:cs typeface="Segoe UI Semibold" panose="020B0702040204020203" pitchFamily="34" charset="0"/>
            </a:rPr>
            <a:t>Confirmation from HITRUST that </a:t>
          </a:r>
          <a:r>
            <a:rPr lang="en-US" sz="1100" err="1">
              <a:solidFill>
                <a:schemeClr val="tx1"/>
              </a:solidFill>
              <a:latin typeface="Segoe UI Semibold" panose="020B0702040204020203" pitchFamily="34" charset="0"/>
              <a:cs typeface="Segoe UI Semibold" panose="020B0702040204020203" pitchFamily="34" charset="0"/>
            </a:rPr>
            <a:t>HiPerGator</a:t>
          </a:r>
          <a:r>
            <a:rPr lang="en-US" sz="1100">
              <a:solidFill>
                <a:schemeClr val="tx1"/>
              </a:solidFill>
              <a:latin typeface="Segoe UI Semibold" panose="020B0702040204020203" pitchFamily="34" charset="0"/>
              <a:cs typeface="Segoe UI Semibold" panose="020B0702040204020203" pitchFamily="34" charset="0"/>
            </a:rPr>
            <a:t> was “certifiable”</a:t>
          </a:r>
        </a:p>
      </dgm:t>
    </dgm:pt>
    <dgm:pt modelId="{D491C52C-BB70-4DD9-AFCA-3EA102950F88}" type="parTrans" cxnId="{BDC893BE-E8FD-4C83-9C01-F63DDF6D333E}">
      <dgm:prSet/>
      <dgm:spPr/>
      <dgm:t>
        <a:bodyPr/>
        <a:lstStyle/>
        <a:p>
          <a:endParaRPr lang="en-US">
            <a:solidFill>
              <a:schemeClr val="tx1"/>
            </a:solidFill>
          </a:endParaRPr>
        </a:p>
      </dgm:t>
    </dgm:pt>
    <dgm:pt modelId="{7317605B-D1F9-469C-920E-7C9BD99B0411}" type="sibTrans" cxnId="{BDC893BE-E8FD-4C83-9C01-F63DDF6D333E}">
      <dgm:prSet/>
      <dgm:spPr/>
      <dgm:t>
        <a:bodyPr/>
        <a:lstStyle/>
        <a:p>
          <a:endParaRPr lang="en-US">
            <a:solidFill>
              <a:schemeClr val="tx1"/>
            </a:solidFill>
          </a:endParaRPr>
        </a:p>
      </dgm:t>
    </dgm:pt>
    <dgm:pt modelId="{D602E541-DB21-4070-A4B7-E2256BFD569A}">
      <dgm:prSet custT="1"/>
      <dgm:spPr/>
      <dgm:t>
        <a:bodyPr lIns="91440" tIns="365760"/>
        <a:lstStyle/>
        <a:p>
          <a:pPr>
            <a:lnSpc>
              <a:spcPct val="100000"/>
            </a:lnSpc>
            <a:spcAft>
              <a:spcPts val="1200"/>
            </a:spcAft>
            <a:buFont typeface="Wingdings" panose="05000000000000000000" pitchFamily="2" charset="2"/>
            <a:buChar char="§"/>
          </a:pPr>
          <a:r>
            <a:rPr lang="en-US" sz="1100">
              <a:solidFill>
                <a:schemeClr val="tx1"/>
              </a:solidFill>
              <a:latin typeface="Segoe UI Semibold" panose="020B0702040204020203" pitchFamily="34" charset="0"/>
              <a:cs typeface="Segoe UI Semibold" panose="020B0702040204020203" pitchFamily="34" charset="0"/>
            </a:rPr>
            <a:t>Control owners were prepared for the process ahead; executive buy-in</a:t>
          </a:r>
        </a:p>
      </dgm:t>
    </dgm:pt>
    <dgm:pt modelId="{2DDD6A45-6A34-4DCF-8BBE-F52B296F2700}" type="parTrans" cxnId="{4BD01023-67F1-42B3-AFEA-CD2C4B62262C}">
      <dgm:prSet/>
      <dgm:spPr/>
      <dgm:t>
        <a:bodyPr/>
        <a:lstStyle/>
        <a:p>
          <a:endParaRPr lang="en-US">
            <a:solidFill>
              <a:schemeClr val="tx1"/>
            </a:solidFill>
          </a:endParaRPr>
        </a:p>
      </dgm:t>
    </dgm:pt>
    <dgm:pt modelId="{A38A18F5-3394-4780-9083-AA149B79376B}" type="sibTrans" cxnId="{4BD01023-67F1-42B3-AFEA-CD2C4B62262C}">
      <dgm:prSet/>
      <dgm:spPr/>
      <dgm:t>
        <a:bodyPr/>
        <a:lstStyle/>
        <a:p>
          <a:endParaRPr lang="en-US">
            <a:solidFill>
              <a:schemeClr val="tx1"/>
            </a:solidFill>
          </a:endParaRPr>
        </a:p>
      </dgm:t>
    </dgm:pt>
    <dgm:pt modelId="{6A1ABA98-A2B7-4033-B447-5842CDDA9698}">
      <dgm:prSet custT="1"/>
      <dgm:spPr/>
      <dgm:t>
        <a:bodyPr lIns="91440" tIns="365760"/>
        <a:lstStyle/>
        <a:p>
          <a:pPr>
            <a:lnSpc>
              <a:spcPct val="100000"/>
            </a:lnSpc>
            <a:spcAft>
              <a:spcPts val="1200"/>
            </a:spcAft>
            <a:buFont typeface="Wingdings" panose="05000000000000000000" pitchFamily="2" charset="2"/>
            <a:buChar char="§"/>
          </a:pPr>
          <a:r>
            <a:rPr lang="en-US" sz="1100" dirty="0">
              <a:solidFill>
                <a:schemeClr val="tx1"/>
              </a:solidFill>
              <a:latin typeface="Segoe UI Semibold" panose="020B0702040204020203" pitchFamily="34" charset="0"/>
              <a:cs typeface="Segoe UI Semibold" panose="020B0702040204020203" pitchFamily="34" charset="0"/>
            </a:rPr>
            <a:t>Solidified scope; 266 requirements,</a:t>
          </a:r>
          <a:br>
            <a:rPr lang="en-US" sz="1100" dirty="0">
              <a:solidFill>
                <a:schemeClr val="tx1"/>
              </a:solidFill>
              <a:latin typeface="Segoe UI Semibold" panose="020B0702040204020203" pitchFamily="34" charset="0"/>
              <a:cs typeface="Segoe UI Semibold" panose="020B0702040204020203" pitchFamily="34" charset="0"/>
            </a:rPr>
          </a:br>
          <a:r>
            <a:rPr lang="en-US" sz="1100" dirty="0">
              <a:solidFill>
                <a:schemeClr val="tx1"/>
              </a:solidFill>
              <a:latin typeface="Segoe UI Semibold" panose="020B0702040204020203" pitchFamily="34" charset="0"/>
              <a:cs typeface="Segoe UI Semibold" panose="020B0702040204020203" pitchFamily="34" charset="0"/>
            </a:rPr>
            <a:t>8 N/A’s</a:t>
          </a:r>
        </a:p>
      </dgm:t>
    </dgm:pt>
    <dgm:pt modelId="{79BBCBF0-59E7-4739-A1E6-FC30D7C9C45D}" type="parTrans" cxnId="{FD5BAF6A-EB1B-4CB3-888D-0A3945062DF7}">
      <dgm:prSet/>
      <dgm:spPr/>
      <dgm:t>
        <a:bodyPr/>
        <a:lstStyle/>
        <a:p>
          <a:endParaRPr lang="en-US">
            <a:solidFill>
              <a:schemeClr val="tx1"/>
            </a:solidFill>
          </a:endParaRPr>
        </a:p>
      </dgm:t>
    </dgm:pt>
    <dgm:pt modelId="{3A94648F-5536-4C22-A271-BA7F18D77F40}" type="sibTrans" cxnId="{FD5BAF6A-EB1B-4CB3-888D-0A3945062DF7}">
      <dgm:prSet/>
      <dgm:spPr/>
      <dgm:t>
        <a:bodyPr/>
        <a:lstStyle/>
        <a:p>
          <a:endParaRPr lang="en-US">
            <a:solidFill>
              <a:schemeClr val="tx1"/>
            </a:solidFill>
          </a:endParaRPr>
        </a:p>
      </dgm:t>
    </dgm:pt>
    <dgm:pt modelId="{5426FFB1-0897-484B-AE8B-3A25AAB2F028}">
      <dgm:prSet custT="1"/>
      <dgm:spPr/>
      <dgm:t>
        <a:bodyPr lIns="91440" tIns="365760"/>
        <a:lstStyle/>
        <a:p>
          <a:pPr>
            <a:lnSpc>
              <a:spcPct val="100000"/>
            </a:lnSpc>
            <a:spcAft>
              <a:spcPts val="1200"/>
            </a:spcAft>
            <a:buFont typeface="Wingdings" panose="05000000000000000000" pitchFamily="2" charset="2"/>
            <a:buChar char="§"/>
          </a:pPr>
          <a:r>
            <a:rPr lang="en-US" sz="1100">
              <a:solidFill>
                <a:schemeClr val="tx1"/>
              </a:solidFill>
              <a:latin typeface="Segoe UI Semibold" panose="020B0702040204020203" pitchFamily="34" charset="0"/>
              <a:cs typeface="Segoe UI Semibold" panose="020B0702040204020203" pitchFamily="34" charset="0"/>
            </a:rPr>
            <a:t>Communication of expected remediation</a:t>
          </a:r>
        </a:p>
      </dgm:t>
    </dgm:pt>
    <dgm:pt modelId="{48CB4EF1-495D-40BC-8499-A8DDA01A46D7}" type="parTrans" cxnId="{F98C28B6-8D8F-4876-8574-C0305FF3AF23}">
      <dgm:prSet/>
      <dgm:spPr/>
      <dgm:t>
        <a:bodyPr/>
        <a:lstStyle/>
        <a:p>
          <a:endParaRPr lang="en-US">
            <a:solidFill>
              <a:schemeClr val="tx1"/>
            </a:solidFill>
          </a:endParaRPr>
        </a:p>
      </dgm:t>
    </dgm:pt>
    <dgm:pt modelId="{C13889BA-627D-405C-983E-2CD30DBC6852}" type="sibTrans" cxnId="{F98C28B6-8D8F-4876-8574-C0305FF3AF23}">
      <dgm:prSet/>
      <dgm:spPr/>
      <dgm:t>
        <a:bodyPr/>
        <a:lstStyle/>
        <a:p>
          <a:endParaRPr lang="en-US">
            <a:solidFill>
              <a:schemeClr val="tx1"/>
            </a:solidFill>
          </a:endParaRPr>
        </a:p>
      </dgm:t>
    </dgm:pt>
    <dgm:pt modelId="{EAE2BE26-DBD1-49C4-959A-AD6FC490E795}">
      <dgm:prSet custT="1"/>
      <dgm:spPr/>
      <dgm:t>
        <a:bodyPr lIns="91440" tIns="365760"/>
        <a:lstStyle/>
        <a:p>
          <a:pPr>
            <a:lnSpc>
              <a:spcPct val="100000"/>
            </a:lnSpc>
            <a:spcAft>
              <a:spcPts val="1200"/>
            </a:spcAft>
            <a:buFont typeface="Wingdings" panose="05000000000000000000" pitchFamily="2" charset="2"/>
            <a:buChar char="§"/>
          </a:pPr>
          <a:r>
            <a:rPr lang="en-US" sz="1100">
              <a:solidFill>
                <a:schemeClr val="tx1"/>
              </a:solidFill>
              <a:latin typeface="Segoe UI Semibold" panose="020B0702040204020203" pitchFamily="34" charset="0"/>
              <a:cs typeface="Segoe UI Semibold" panose="020B0702040204020203" pitchFamily="34" charset="0"/>
            </a:rPr>
            <a:t>Treatment plans defined for areas of non-conformance</a:t>
          </a:r>
        </a:p>
      </dgm:t>
    </dgm:pt>
    <dgm:pt modelId="{1CE11059-2520-4A64-8FBA-47D3296425CB}" type="parTrans" cxnId="{DF3F98FE-C24B-4717-8262-08F9E084C64A}">
      <dgm:prSet/>
      <dgm:spPr/>
      <dgm:t>
        <a:bodyPr/>
        <a:lstStyle/>
        <a:p>
          <a:endParaRPr lang="en-US">
            <a:solidFill>
              <a:schemeClr val="tx1"/>
            </a:solidFill>
          </a:endParaRPr>
        </a:p>
      </dgm:t>
    </dgm:pt>
    <dgm:pt modelId="{C72082F8-98FE-4F63-8236-1FE6ADF1D6CF}" type="sibTrans" cxnId="{DF3F98FE-C24B-4717-8262-08F9E084C64A}">
      <dgm:prSet/>
      <dgm:spPr/>
      <dgm:t>
        <a:bodyPr/>
        <a:lstStyle/>
        <a:p>
          <a:endParaRPr lang="en-US">
            <a:solidFill>
              <a:schemeClr val="tx1"/>
            </a:solidFill>
          </a:endParaRPr>
        </a:p>
      </dgm:t>
    </dgm:pt>
    <dgm:pt modelId="{7613337B-26A4-49E4-B799-E7C6E48A64BB}" type="pres">
      <dgm:prSet presAssocID="{6BAABC10-4865-464C-ABF3-AC614C0D475D}" presName="Name0" presStyleCnt="0">
        <dgm:presLayoutVars>
          <dgm:dir/>
          <dgm:animLvl val="lvl"/>
          <dgm:resizeHandles val="exact"/>
        </dgm:presLayoutVars>
      </dgm:prSet>
      <dgm:spPr/>
    </dgm:pt>
    <dgm:pt modelId="{AC88D507-6CFB-46A3-9062-4C8EE1685413}" type="pres">
      <dgm:prSet presAssocID="{AD4FF1B1-6510-454B-B740-2510DA3C35DC}" presName="compositeNode" presStyleCnt="0">
        <dgm:presLayoutVars>
          <dgm:bulletEnabled val="1"/>
        </dgm:presLayoutVars>
      </dgm:prSet>
      <dgm:spPr/>
    </dgm:pt>
    <dgm:pt modelId="{9C23ABA2-0D6D-4AF0-9BDC-9180B8844808}" type="pres">
      <dgm:prSet presAssocID="{AD4FF1B1-6510-454B-B740-2510DA3C35DC}" presName="bgRect" presStyleLbl="node1" presStyleIdx="0" presStyleCnt="3"/>
      <dgm:spPr/>
    </dgm:pt>
    <dgm:pt modelId="{0DC0C088-B99D-4422-A3C7-D09254CBAAF0}" type="pres">
      <dgm:prSet presAssocID="{AD4FF1B1-6510-454B-B740-2510DA3C35DC}" presName="parentNode" presStyleLbl="node1" presStyleIdx="0" presStyleCnt="3">
        <dgm:presLayoutVars>
          <dgm:chMax val="0"/>
          <dgm:bulletEnabled val="1"/>
        </dgm:presLayoutVars>
      </dgm:prSet>
      <dgm:spPr/>
    </dgm:pt>
    <dgm:pt modelId="{2AF2E2C7-EFAA-4BEE-856B-EA187171E6CC}" type="pres">
      <dgm:prSet presAssocID="{AD4FF1B1-6510-454B-B740-2510DA3C35DC}" presName="childNode" presStyleLbl="node1" presStyleIdx="0" presStyleCnt="3">
        <dgm:presLayoutVars>
          <dgm:bulletEnabled val="1"/>
        </dgm:presLayoutVars>
      </dgm:prSet>
      <dgm:spPr/>
    </dgm:pt>
    <dgm:pt modelId="{5CF6BA96-E187-4361-B49F-93BE67C1616A}" type="pres">
      <dgm:prSet presAssocID="{79C77CF6-F9DA-4A99-B2E3-554F5C906FC4}" presName="hSp" presStyleCnt="0"/>
      <dgm:spPr/>
    </dgm:pt>
    <dgm:pt modelId="{283FE0B8-3757-40E6-8FF1-113B67553C32}" type="pres">
      <dgm:prSet presAssocID="{79C77CF6-F9DA-4A99-B2E3-554F5C906FC4}" presName="vProcSp" presStyleCnt="0"/>
      <dgm:spPr/>
    </dgm:pt>
    <dgm:pt modelId="{0C3E725B-BD9F-46EC-BC29-CC0CDA3D0981}" type="pres">
      <dgm:prSet presAssocID="{79C77CF6-F9DA-4A99-B2E3-554F5C906FC4}" presName="vSp1" presStyleCnt="0"/>
      <dgm:spPr/>
    </dgm:pt>
    <dgm:pt modelId="{4BF280B5-011A-4691-B4E1-13C8EAC1B92C}" type="pres">
      <dgm:prSet presAssocID="{79C77CF6-F9DA-4A99-B2E3-554F5C906FC4}" presName="simulatedConn" presStyleLbl="solidFgAcc1" presStyleIdx="0" presStyleCnt="2"/>
      <dgm:spPr>
        <a:solidFill>
          <a:srgbClr val="6CB33F"/>
        </a:solidFill>
        <a:ln>
          <a:solidFill>
            <a:schemeClr val="tx1"/>
          </a:solidFill>
        </a:ln>
      </dgm:spPr>
    </dgm:pt>
    <dgm:pt modelId="{64FA80CF-B0C7-4724-BEA2-26E702A6B73F}" type="pres">
      <dgm:prSet presAssocID="{79C77CF6-F9DA-4A99-B2E3-554F5C906FC4}" presName="vSp2" presStyleCnt="0"/>
      <dgm:spPr/>
    </dgm:pt>
    <dgm:pt modelId="{BF8B2D90-D45F-4A7C-B4E0-EF31CD7D6AD1}" type="pres">
      <dgm:prSet presAssocID="{79C77CF6-F9DA-4A99-B2E3-554F5C906FC4}" presName="sibTrans" presStyleCnt="0"/>
      <dgm:spPr/>
    </dgm:pt>
    <dgm:pt modelId="{E2310994-3FB6-43A2-BD8C-60668C8CEA18}" type="pres">
      <dgm:prSet presAssocID="{4139A630-4252-4E99-8110-200573384D22}" presName="compositeNode" presStyleCnt="0">
        <dgm:presLayoutVars>
          <dgm:bulletEnabled val="1"/>
        </dgm:presLayoutVars>
      </dgm:prSet>
      <dgm:spPr/>
    </dgm:pt>
    <dgm:pt modelId="{9C624048-BB82-44D0-981B-5564FCA87457}" type="pres">
      <dgm:prSet presAssocID="{4139A630-4252-4E99-8110-200573384D22}" presName="bgRect" presStyleLbl="node1" presStyleIdx="1" presStyleCnt="3"/>
      <dgm:spPr/>
    </dgm:pt>
    <dgm:pt modelId="{B6D137BE-75CC-41AB-AC27-6DE8F984DCED}" type="pres">
      <dgm:prSet presAssocID="{4139A630-4252-4E99-8110-200573384D22}" presName="parentNode" presStyleLbl="node1" presStyleIdx="1" presStyleCnt="3">
        <dgm:presLayoutVars>
          <dgm:chMax val="0"/>
          <dgm:bulletEnabled val="1"/>
        </dgm:presLayoutVars>
      </dgm:prSet>
      <dgm:spPr/>
    </dgm:pt>
    <dgm:pt modelId="{0B6F1AFE-3F9B-4475-B343-36030046FF74}" type="pres">
      <dgm:prSet presAssocID="{4139A630-4252-4E99-8110-200573384D22}" presName="childNode" presStyleLbl="node1" presStyleIdx="1" presStyleCnt="3">
        <dgm:presLayoutVars>
          <dgm:bulletEnabled val="1"/>
        </dgm:presLayoutVars>
      </dgm:prSet>
      <dgm:spPr/>
    </dgm:pt>
    <dgm:pt modelId="{1A3D3A9D-C05A-4916-95E9-CD52EAED848B}" type="pres">
      <dgm:prSet presAssocID="{72D2E369-EA5C-4BF5-AEFC-003ED771A816}" presName="hSp" presStyleCnt="0"/>
      <dgm:spPr/>
    </dgm:pt>
    <dgm:pt modelId="{2C668E85-567B-4FB0-9D48-2C783A38CF90}" type="pres">
      <dgm:prSet presAssocID="{72D2E369-EA5C-4BF5-AEFC-003ED771A816}" presName="vProcSp" presStyleCnt="0"/>
      <dgm:spPr/>
    </dgm:pt>
    <dgm:pt modelId="{09A4B447-CD30-4B90-B33B-4F9C9AFAF9E3}" type="pres">
      <dgm:prSet presAssocID="{72D2E369-EA5C-4BF5-AEFC-003ED771A816}" presName="vSp1" presStyleCnt="0"/>
      <dgm:spPr/>
    </dgm:pt>
    <dgm:pt modelId="{19BA6CFC-00FE-45F9-883D-4FD5FACFB383}" type="pres">
      <dgm:prSet presAssocID="{72D2E369-EA5C-4BF5-AEFC-003ED771A816}" presName="simulatedConn" presStyleLbl="solidFgAcc1" presStyleIdx="1" presStyleCnt="2"/>
      <dgm:spPr>
        <a:solidFill>
          <a:srgbClr val="009BFF"/>
        </a:solidFill>
        <a:ln>
          <a:solidFill>
            <a:schemeClr val="tx1"/>
          </a:solidFill>
        </a:ln>
      </dgm:spPr>
    </dgm:pt>
    <dgm:pt modelId="{F085F4F8-B920-40AE-8703-E62EA06787C8}" type="pres">
      <dgm:prSet presAssocID="{72D2E369-EA5C-4BF5-AEFC-003ED771A816}" presName="vSp2" presStyleCnt="0"/>
      <dgm:spPr/>
    </dgm:pt>
    <dgm:pt modelId="{4DB4B7E5-5AE1-41D8-98B4-C2EE6F3E4651}" type="pres">
      <dgm:prSet presAssocID="{72D2E369-EA5C-4BF5-AEFC-003ED771A816}" presName="sibTrans" presStyleCnt="0"/>
      <dgm:spPr/>
    </dgm:pt>
    <dgm:pt modelId="{56059BCE-C972-4664-8D2F-6185D04AB3A3}" type="pres">
      <dgm:prSet presAssocID="{CBF80BB6-9778-4363-B4A2-9D46DDA484D5}" presName="compositeNode" presStyleCnt="0">
        <dgm:presLayoutVars>
          <dgm:bulletEnabled val="1"/>
        </dgm:presLayoutVars>
      </dgm:prSet>
      <dgm:spPr/>
    </dgm:pt>
    <dgm:pt modelId="{DBB0B5C7-1273-4252-BDCD-B71E18D39054}" type="pres">
      <dgm:prSet presAssocID="{CBF80BB6-9778-4363-B4A2-9D46DDA484D5}" presName="bgRect" presStyleLbl="node1" presStyleIdx="2" presStyleCnt="3"/>
      <dgm:spPr/>
    </dgm:pt>
    <dgm:pt modelId="{8FF018BD-B90E-4E5A-A8C7-77D63B9B013C}" type="pres">
      <dgm:prSet presAssocID="{CBF80BB6-9778-4363-B4A2-9D46DDA484D5}" presName="parentNode" presStyleLbl="node1" presStyleIdx="2" presStyleCnt="3">
        <dgm:presLayoutVars>
          <dgm:chMax val="0"/>
          <dgm:bulletEnabled val="1"/>
        </dgm:presLayoutVars>
      </dgm:prSet>
      <dgm:spPr/>
    </dgm:pt>
    <dgm:pt modelId="{14755F76-6F49-4774-AFC5-0B32B3F03D97}" type="pres">
      <dgm:prSet presAssocID="{CBF80BB6-9778-4363-B4A2-9D46DDA484D5}" presName="childNode" presStyleLbl="node1" presStyleIdx="2" presStyleCnt="3">
        <dgm:presLayoutVars>
          <dgm:bulletEnabled val="1"/>
        </dgm:presLayoutVars>
      </dgm:prSet>
      <dgm:spPr/>
    </dgm:pt>
  </dgm:ptLst>
  <dgm:cxnLst>
    <dgm:cxn modelId="{3AB6A105-CB2C-4E33-9092-909E816E2F9D}" srcId="{4139A630-4252-4E99-8110-200573384D22}" destId="{418776D9-2B45-4C9A-A375-7C13F3C61589}" srcOrd="0" destOrd="0" parTransId="{D03BF47B-8A5D-4370-8F4C-F1079884956F}" sibTransId="{B43C572D-5F2F-402F-9B7C-CD2AE315727F}"/>
    <dgm:cxn modelId="{C34ED406-B54D-4D8C-A19B-777942D943EA}" type="presOf" srcId="{4139A630-4252-4E99-8110-200573384D22}" destId="{B6D137BE-75CC-41AB-AC27-6DE8F984DCED}" srcOrd="1" destOrd="0" presId="urn:microsoft.com/office/officeart/2005/8/layout/hProcess7"/>
    <dgm:cxn modelId="{BBC17C08-EA34-41AE-B46A-209C53695D43}" type="presOf" srcId="{444E6BB9-F4FD-46FB-A397-1EE963850560}" destId="{14755F76-6F49-4774-AFC5-0B32B3F03D97}" srcOrd="0" destOrd="0" presId="urn:microsoft.com/office/officeart/2005/8/layout/hProcess7"/>
    <dgm:cxn modelId="{1C9B7F10-D4D3-47B7-B161-2B84ADA7ED58}" type="presOf" srcId="{78515AC0-8D0C-4C6F-85B2-C0E965C9C7A7}" destId="{2AF2E2C7-EFAA-4BEE-856B-EA187171E6CC}" srcOrd="0" destOrd="5" presId="urn:microsoft.com/office/officeart/2005/8/layout/hProcess7"/>
    <dgm:cxn modelId="{18AFC510-7FEC-4418-8CAB-1FED63C94348}" type="presOf" srcId="{517D2133-6B98-43D6-AD20-560BA9B382B9}" destId="{0B6F1AFE-3F9B-4475-B343-36030046FF74}" srcOrd="0" destOrd="4" presId="urn:microsoft.com/office/officeart/2005/8/layout/hProcess7"/>
    <dgm:cxn modelId="{383FB311-2DCF-4954-9DF9-D28CC920C23A}" type="presOf" srcId="{E439698D-9AB1-4043-8F1F-D70E4B6DB6AD}" destId="{2AF2E2C7-EFAA-4BEE-856B-EA187171E6CC}" srcOrd="0" destOrd="3" presId="urn:microsoft.com/office/officeart/2005/8/layout/hProcess7"/>
    <dgm:cxn modelId="{16DA0818-0838-4540-814A-74FA2BC8A373}" type="presOf" srcId="{AD4FF1B1-6510-454B-B740-2510DA3C35DC}" destId="{9C23ABA2-0D6D-4AF0-9BDC-9180B8844808}" srcOrd="0" destOrd="0" presId="urn:microsoft.com/office/officeart/2005/8/layout/hProcess7"/>
    <dgm:cxn modelId="{B6B1C022-83CF-4320-B9D7-AB1CB6676A3A}" type="presOf" srcId="{9944D454-6DED-458C-90E0-5DD2DECE4453}" destId="{0B6F1AFE-3F9B-4475-B343-36030046FF74}" srcOrd="0" destOrd="5" presId="urn:microsoft.com/office/officeart/2005/8/layout/hProcess7"/>
    <dgm:cxn modelId="{4BD01023-67F1-42B3-AFEA-CD2C4B62262C}" srcId="{CBF80BB6-9778-4363-B4A2-9D46DDA484D5}" destId="{D602E541-DB21-4070-A4B7-E2256BFD569A}" srcOrd="2" destOrd="0" parTransId="{2DDD6A45-6A34-4DCF-8BBE-F52B296F2700}" sibTransId="{A38A18F5-3394-4780-9083-AA149B79376B}"/>
    <dgm:cxn modelId="{645F7828-1B63-4231-91E6-826F21280C6E}" type="presOf" srcId="{D635EDB5-1097-4E37-8705-B554A5DC9FA6}" destId="{0B6F1AFE-3F9B-4475-B343-36030046FF74}" srcOrd="0" destOrd="1" presId="urn:microsoft.com/office/officeart/2005/8/layout/hProcess7"/>
    <dgm:cxn modelId="{62C60C2B-BB8B-428B-8E1F-C252FE8375D9}" type="presOf" srcId="{AC756F66-3990-4414-AFA6-580ED9115CB8}" destId="{2AF2E2C7-EFAA-4BEE-856B-EA187171E6CC}" srcOrd="0" destOrd="2" presId="urn:microsoft.com/office/officeart/2005/8/layout/hProcess7"/>
    <dgm:cxn modelId="{BAB96F2E-61B5-44D2-9C7C-347E61532F82}" srcId="{AD4FF1B1-6510-454B-B740-2510DA3C35DC}" destId="{72A34D3D-E4F2-4E36-8928-F7295C73322C}" srcOrd="7" destOrd="0" parTransId="{59EF9D8A-AEB1-4486-9C22-2DB388A36A9E}" sibTransId="{9027190A-9DBB-419C-A428-FA7CC8756483}"/>
    <dgm:cxn modelId="{3406D42F-64B1-4E3E-8FFE-75E64D8A8ED2}" type="presOf" srcId="{418776D9-2B45-4C9A-A375-7C13F3C61589}" destId="{0B6F1AFE-3F9B-4475-B343-36030046FF74}" srcOrd="0" destOrd="0" presId="urn:microsoft.com/office/officeart/2005/8/layout/hProcess7"/>
    <dgm:cxn modelId="{13394A36-10C0-4B5C-8805-47A591CD19EC}" srcId="{4139A630-4252-4E99-8110-200573384D22}" destId="{0CE74D15-37D5-487B-9DEA-696B6637BBCD}" srcOrd="7" destOrd="0" parTransId="{F6B7A181-6D7A-4443-9513-339B4DC9EF79}" sibTransId="{F48FFADC-4665-4A43-880E-DAE76C28DB4A}"/>
    <dgm:cxn modelId="{1F7A2C39-C55E-4B76-A7A5-DB782A5E0B61}" srcId="{4139A630-4252-4E99-8110-200573384D22}" destId="{DA114FAD-2023-4F37-AF56-9BFF3C13354A}" srcOrd="3" destOrd="0" parTransId="{2E13407C-9201-4629-A692-1B233BBD975B}" sibTransId="{5E851CFA-C720-44AA-B59F-8D49EECCB153}"/>
    <dgm:cxn modelId="{4090983C-61FF-42C2-8B3C-BCE929CB5D0C}" srcId="{CBF80BB6-9778-4363-B4A2-9D46DDA484D5}" destId="{444E6BB9-F4FD-46FB-A397-1EE963850560}" srcOrd="0" destOrd="0" parTransId="{10FB0AD9-A2FC-4D08-80D5-379EA1FF85F7}" sibTransId="{417280C8-060E-4C3B-AA85-31B3C36DE9B9}"/>
    <dgm:cxn modelId="{B6033A3E-24BC-48DB-8DD1-6F17B6D882CD}" type="presOf" srcId="{8DD2CBCD-5993-4A16-835F-C6F1CD0B5DD6}" destId="{2AF2E2C7-EFAA-4BEE-856B-EA187171E6CC}" srcOrd="0" destOrd="8" presId="urn:microsoft.com/office/officeart/2005/8/layout/hProcess7"/>
    <dgm:cxn modelId="{02B34340-7C78-41CD-BA3D-A72F2D7D8744}" srcId="{AD4FF1B1-6510-454B-B740-2510DA3C35DC}" destId="{4B58179A-C273-4811-AE30-AEA47E8A6EBF}" srcOrd="1" destOrd="0" parTransId="{EF273546-82B1-407D-81E9-18C993D6509B}" sibTransId="{CFDADDCE-EFCB-4132-B3FD-13D97321EE31}"/>
    <dgm:cxn modelId="{73A1975B-1906-4F00-B3A4-129D89CD6D35}" type="presOf" srcId="{72A34D3D-E4F2-4E36-8928-F7295C73322C}" destId="{2AF2E2C7-EFAA-4BEE-856B-EA187171E6CC}" srcOrd="0" destOrd="7" presId="urn:microsoft.com/office/officeart/2005/8/layout/hProcess7"/>
    <dgm:cxn modelId="{FE96FB5C-E5D1-49E9-835E-BBBEB32FBB93}" srcId="{AD4FF1B1-6510-454B-B740-2510DA3C35DC}" destId="{AC756F66-3990-4414-AFA6-580ED9115CB8}" srcOrd="2" destOrd="0" parTransId="{A10182AE-1A42-4926-85AF-6D562DFE169A}" sibTransId="{41D60583-9B9E-4EF6-B2F9-685495F24D65}"/>
    <dgm:cxn modelId="{7A8AA560-51DE-49F7-BF87-2B2A15F60C7E}" type="presOf" srcId="{E3533926-EE8F-4BF0-94A4-1EB71C1E0CA1}" destId="{2AF2E2C7-EFAA-4BEE-856B-EA187171E6CC}" srcOrd="0" destOrd="4" presId="urn:microsoft.com/office/officeart/2005/8/layout/hProcess7"/>
    <dgm:cxn modelId="{D5D65D43-F313-4EF0-A38A-C08141E5AF4A}" srcId="{4139A630-4252-4E99-8110-200573384D22}" destId="{92FA1F87-2AB8-45CE-9426-5940AB566FB9}" srcOrd="6" destOrd="0" parTransId="{90856A06-780C-4153-8EE3-D7AA8F3D5A71}" sibTransId="{9FA64EAC-4556-4E57-A217-66AEC4DAB476}"/>
    <dgm:cxn modelId="{600AAD47-CB5C-4128-8690-FA25E711B2DE}" type="presOf" srcId="{D602E541-DB21-4070-A4B7-E2256BFD569A}" destId="{14755F76-6F49-4774-AFC5-0B32B3F03D97}" srcOrd="0" destOrd="2" presId="urn:microsoft.com/office/officeart/2005/8/layout/hProcess7"/>
    <dgm:cxn modelId="{FD5BAF6A-EB1B-4CB3-888D-0A3945062DF7}" srcId="{CBF80BB6-9778-4363-B4A2-9D46DDA484D5}" destId="{6A1ABA98-A2B7-4033-B447-5842CDDA9698}" srcOrd="3" destOrd="0" parTransId="{79BBCBF0-59E7-4739-A1E6-FC30D7C9C45D}" sibTransId="{3A94648F-5536-4C22-A271-BA7F18D77F40}"/>
    <dgm:cxn modelId="{286F676B-226D-490E-A454-31927CBE1B40}" type="presOf" srcId="{AD4FF1B1-6510-454B-B740-2510DA3C35DC}" destId="{0DC0C088-B99D-4422-A3C7-D09254CBAAF0}" srcOrd="1" destOrd="0" presId="urn:microsoft.com/office/officeart/2005/8/layout/hProcess7"/>
    <dgm:cxn modelId="{5B887F4D-49FA-4A2E-A6E5-F33853D35E8D}" type="presOf" srcId="{6BAABC10-4865-464C-ABF3-AC614C0D475D}" destId="{7613337B-26A4-49E4-B799-E7C6E48A64BB}" srcOrd="0" destOrd="0" presId="urn:microsoft.com/office/officeart/2005/8/layout/hProcess7"/>
    <dgm:cxn modelId="{BCA0716F-6C00-41F2-914E-862124023435}" srcId="{AD4FF1B1-6510-454B-B740-2510DA3C35DC}" destId="{4D5B6381-1E5D-415A-9808-3B28315BCA90}" srcOrd="0" destOrd="0" parTransId="{E70CF329-868A-483D-9DF2-5869885D3576}" sibTransId="{B02388CD-E3A7-4057-8874-8CC9EE09CEA1}"/>
    <dgm:cxn modelId="{CBB69C72-9559-477D-87F7-65A97A6AD824}" srcId="{4139A630-4252-4E99-8110-200573384D22}" destId="{9944D454-6DED-458C-90E0-5DD2DECE4453}" srcOrd="5" destOrd="0" parTransId="{467299F7-BA60-4FA8-8B37-4FFCFE2EC097}" sibTransId="{91FA5772-75A9-4FD5-A3B6-4B827AB33AAF}"/>
    <dgm:cxn modelId="{BEA40A74-AACF-4699-A170-B14735639AA0}" srcId="{6BAABC10-4865-464C-ABF3-AC614C0D475D}" destId="{CBF80BB6-9778-4363-B4A2-9D46DDA484D5}" srcOrd="2" destOrd="0" parTransId="{4B588C0F-F744-418E-8242-39D188936FEF}" sibTransId="{86685FB2-B8C9-43CC-A1ED-A3E8D20AE19D}"/>
    <dgm:cxn modelId="{40DBF856-E58A-422B-B71D-2795ACBECCDB}" type="presOf" srcId="{0AD4C551-ED32-427B-9806-176FBA9B7AC7}" destId="{0B6F1AFE-3F9B-4475-B343-36030046FF74}" srcOrd="0" destOrd="9" presId="urn:microsoft.com/office/officeart/2005/8/layout/hProcess7"/>
    <dgm:cxn modelId="{03DF4359-4B5A-4C19-9DAA-1F41A38202C8}" srcId="{AD4FF1B1-6510-454B-B740-2510DA3C35DC}" destId="{8DD2CBCD-5993-4A16-835F-C6F1CD0B5DD6}" srcOrd="8" destOrd="0" parTransId="{B4FE907C-9DC9-4EAB-AA3F-69BFF1EADF62}" sibTransId="{A08C6324-4B78-42D3-AA42-731757FFFA2C}"/>
    <dgm:cxn modelId="{DE505E80-5C97-442A-AFEC-CD25DB131105}" type="presOf" srcId="{5426FFB1-0897-484B-AE8B-3A25AAB2F028}" destId="{14755F76-6F49-4774-AFC5-0B32B3F03D97}" srcOrd="0" destOrd="4" presId="urn:microsoft.com/office/officeart/2005/8/layout/hProcess7"/>
    <dgm:cxn modelId="{A0AE2A83-2F18-42A9-A3B5-EBC348B89015}" srcId="{4139A630-4252-4E99-8110-200573384D22}" destId="{0AD4C551-ED32-427B-9806-176FBA9B7AC7}" srcOrd="9" destOrd="0" parTransId="{0ED34BFF-A1D4-47D6-BAD4-C32DBADE1ECD}" sibTransId="{88B0C4B1-09E5-405D-BBFC-435C24E52AAF}"/>
    <dgm:cxn modelId="{A804F28F-FDD7-45A4-BF07-DFEB65143E4D}" srcId="{AD4FF1B1-6510-454B-B740-2510DA3C35DC}" destId="{E439698D-9AB1-4043-8F1F-D70E4B6DB6AD}" srcOrd="3" destOrd="0" parTransId="{ABB4009D-5994-4D82-B6C0-97F42F1AB2E7}" sibTransId="{8DEF434D-7796-4B0B-8577-67EA9AEA5A19}"/>
    <dgm:cxn modelId="{58C38490-9AE2-44B5-B331-1D3DDBFF1119}" type="presOf" srcId="{6A1ABA98-A2B7-4033-B447-5842CDDA9698}" destId="{14755F76-6F49-4774-AFC5-0B32B3F03D97}" srcOrd="0" destOrd="3" presId="urn:microsoft.com/office/officeart/2005/8/layout/hProcess7"/>
    <dgm:cxn modelId="{04751C92-08EC-4DB2-BF66-A7888D7B667E}" type="presOf" srcId="{0CE74D15-37D5-487B-9DEA-696B6637BBCD}" destId="{0B6F1AFE-3F9B-4475-B343-36030046FF74}" srcOrd="0" destOrd="7" presId="urn:microsoft.com/office/officeart/2005/8/layout/hProcess7"/>
    <dgm:cxn modelId="{C8378192-0C9D-4835-A7C8-1FFC2FF19E69}" type="presOf" srcId="{4D5B6381-1E5D-415A-9808-3B28315BCA90}" destId="{2AF2E2C7-EFAA-4BEE-856B-EA187171E6CC}" srcOrd="0" destOrd="0" presId="urn:microsoft.com/office/officeart/2005/8/layout/hProcess7"/>
    <dgm:cxn modelId="{8C5E7793-8599-48DB-BAA7-FC6A90298FB0}" type="presOf" srcId="{33A031D1-4F79-4FD4-90F4-19183F6AAED5}" destId="{2AF2E2C7-EFAA-4BEE-856B-EA187171E6CC}" srcOrd="0" destOrd="6" presId="urn:microsoft.com/office/officeart/2005/8/layout/hProcess7"/>
    <dgm:cxn modelId="{BB173C9C-0E2C-4728-9C54-8EB3C04ACA5E}" srcId="{AD4FF1B1-6510-454B-B740-2510DA3C35DC}" destId="{33A031D1-4F79-4FD4-90F4-19183F6AAED5}" srcOrd="6" destOrd="0" parTransId="{AB9C0384-CC56-4F90-976E-7F601D0CCB67}" sibTransId="{49972834-0A23-4B98-AFBB-A5F449F0BDF4}"/>
    <dgm:cxn modelId="{E975439E-1A9E-4098-B6DE-6C0704B488F3}" type="presOf" srcId="{EAE2BE26-DBD1-49C4-959A-AD6FC490E795}" destId="{14755F76-6F49-4774-AFC5-0B32B3F03D97}" srcOrd="0" destOrd="5" presId="urn:microsoft.com/office/officeart/2005/8/layout/hProcess7"/>
    <dgm:cxn modelId="{77D1FF9F-34C8-4CD0-803C-7549BC06EE5C}" type="presOf" srcId="{FFF72063-903F-43F3-98C5-0F64546E2A59}" destId="{0B6F1AFE-3F9B-4475-B343-36030046FF74}" srcOrd="0" destOrd="2" presId="urn:microsoft.com/office/officeart/2005/8/layout/hProcess7"/>
    <dgm:cxn modelId="{A1CF8BA2-0597-42B6-92A3-FC7B641150A3}" type="presOf" srcId="{4139A630-4252-4E99-8110-200573384D22}" destId="{9C624048-BB82-44D0-981B-5564FCA87457}" srcOrd="0" destOrd="0" presId="urn:microsoft.com/office/officeart/2005/8/layout/hProcess7"/>
    <dgm:cxn modelId="{F8C321A5-27EC-47CF-A34C-5D836B4C2A39}" type="presOf" srcId="{CBF80BB6-9778-4363-B4A2-9D46DDA484D5}" destId="{DBB0B5C7-1273-4252-BDCD-B71E18D39054}" srcOrd="0" destOrd="0" presId="urn:microsoft.com/office/officeart/2005/8/layout/hProcess7"/>
    <dgm:cxn modelId="{562654A9-D6B1-4A3A-8AE4-D230146F1C58}" type="presOf" srcId="{DA114FAD-2023-4F37-AF56-9BFF3C13354A}" destId="{0B6F1AFE-3F9B-4475-B343-36030046FF74}" srcOrd="0" destOrd="3" presId="urn:microsoft.com/office/officeart/2005/8/layout/hProcess7"/>
    <dgm:cxn modelId="{07E9CBB3-1880-450B-A7E8-80CC8DC5DF2F}" srcId="{AD4FF1B1-6510-454B-B740-2510DA3C35DC}" destId="{E3533926-EE8F-4BF0-94A4-1EB71C1E0CA1}" srcOrd="4" destOrd="0" parTransId="{3BCE594C-8657-4FA4-9464-94E2BC8CBA72}" sibTransId="{95DCD652-356E-4613-9221-AB699F34D7B2}"/>
    <dgm:cxn modelId="{F98C28B6-8D8F-4876-8574-C0305FF3AF23}" srcId="{CBF80BB6-9778-4363-B4A2-9D46DDA484D5}" destId="{5426FFB1-0897-484B-AE8B-3A25AAB2F028}" srcOrd="4" destOrd="0" parTransId="{48CB4EF1-495D-40BC-8499-A8DDA01A46D7}" sibTransId="{C13889BA-627D-405C-983E-2CD30DBC6852}"/>
    <dgm:cxn modelId="{B35163B8-5953-4781-8E5F-6982BAF67284}" srcId="{4139A630-4252-4E99-8110-200573384D22}" destId="{0E2B0CFA-F22E-4CD0-9A31-A776395518EA}" srcOrd="8" destOrd="0" parTransId="{7EE44EC7-DBDA-433C-A50D-7FEBF86ADED6}" sibTransId="{A858D5FF-C8AD-4A8D-8B58-12B1ABFC667D}"/>
    <dgm:cxn modelId="{F5B7A6BB-95AC-4AB7-9C7A-2B99F0A79111}" type="presOf" srcId="{CBF80BB6-9778-4363-B4A2-9D46DDA484D5}" destId="{8FF018BD-B90E-4E5A-A8C7-77D63B9B013C}" srcOrd="1" destOrd="0" presId="urn:microsoft.com/office/officeart/2005/8/layout/hProcess7"/>
    <dgm:cxn modelId="{BDC893BE-E8FD-4C83-9C01-F63DDF6D333E}" srcId="{CBF80BB6-9778-4363-B4A2-9D46DDA484D5}" destId="{3B47B61A-8432-4C69-9AFB-C6594A4152D0}" srcOrd="1" destOrd="0" parTransId="{D491C52C-BB70-4DD9-AFCA-3EA102950F88}" sibTransId="{7317605B-D1F9-469C-920E-7C9BD99B0411}"/>
    <dgm:cxn modelId="{4A9E29CC-E249-4AB0-8290-C2201EF8DDA8}" type="presOf" srcId="{0E2B0CFA-F22E-4CD0-9A31-A776395518EA}" destId="{0B6F1AFE-3F9B-4475-B343-36030046FF74}" srcOrd="0" destOrd="8" presId="urn:microsoft.com/office/officeart/2005/8/layout/hProcess7"/>
    <dgm:cxn modelId="{0DAF59D2-3CB7-4637-BD46-02C2AFC5AE41}" srcId="{4139A630-4252-4E99-8110-200573384D22}" destId="{FFF72063-903F-43F3-98C5-0F64546E2A59}" srcOrd="2" destOrd="0" parTransId="{C1C02497-FFB0-4642-9035-F4AB292772DF}" sibTransId="{A4DB4D08-3CE7-4489-BC59-8A7A21559EBD}"/>
    <dgm:cxn modelId="{0C848BD3-F4D0-49C8-B9E0-DD79775B1369}" srcId="{6BAABC10-4865-464C-ABF3-AC614C0D475D}" destId="{4139A630-4252-4E99-8110-200573384D22}" srcOrd="1" destOrd="0" parTransId="{08A2C644-541B-45B1-9B08-F6AEDA8A7654}" sibTransId="{72D2E369-EA5C-4BF5-AEFC-003ED771A816}"/>
    <dgm:cxn modelId="{5D216DDA-9E62-4D53-A2F9-0E10314531A9}" srcId="{4139A630-4252-4E99-8110-200573384D22}" destId="{D635EDB5-1097-4E37-8705-B554A5DC9FA6}" srcOrd="1" destOrd="0" parTransId="{22112D50-233A-4B62-8F52-854F9B6344DD}" sibTransId="{D1866351-88E5-4616-B489-20D49B9E0706}"/>
    <dgm:cxn modelId="{AE17EBE6-965B-4388-A2DD-27234FA21FE1}" srcId="{6BAABC10-4865-464C-ABF3-AC614C0D475D}" destId="{AD4FF1B1-6510-454B-B740-2510DA3C35DC}" srcOrd="0" destOrd="0" parTransId="{E9CE8895-514A-4527-BB97-FE3211479ECE}" sibTransId="{79C77CF6-F9DA-4A99-B2E3-554F5C906FC4}"/>
    <dgm:cxn modelId="{56F16CE7-1638-4699-A932-61C853F9EB7F}" srcId="{AD4FF1B1-6510-454B-B740-2510DA3C35DC}" destId="{78515AC0-8D0C-4C6F-85B2-C0E965C9C7A7}" srcOrd="5" destOrd="0" parTransId="{04C1F466-1962-44FD-B26B-717FE3F07420}" sibTransId="{37B1AFD3-7B78-47B1-BE67-29DEF732537C}"/>
    <dgm:cxn modelId="{92DF0CEF-68EE-4D91-B891-0DCEF21EFC31}" type="presOf" srcId="{4B58179A-C273-4811-AE30-AEA47E8A6EBF}" destId="{2AF2E2C7-EFAA-4BEE-856B-EA187171E6CC}" srcOrd="0" destOrd="1" presId="urn:microsoft.com/office/officeart/2005/8/layout/hProcess7"/>
    <dgm:cxn modelId="{6CBE59F9-BD85-4882-BC76-AA6E4FE35BE8}" srcId="{4139A630-4252-4E99-8110-200573384D22}" destId="{517D2133-6B98-43D6-AD20-560BA9B382B9}" srcOrd="4" destOrd="0" parTransId="{5F803870-46A7-458B-AF45-101D2273E096}" sibTransId="{CC31662B-3737-4324-8181-02A91D3F5BDA}"/>
    <dgm:cxn modelId="{9A187DFD-6A20-492D-93C3-060CD617648E}" type="presOf" srcId="{3B47B61A-8432-4C69-9AFB-C6594A4152D0}" destId="{14755F76-6F49-4774-AFC5-0B32B3F03D97}" srcOrd="0" destOrd="1" presId="urn:microsoft.com/office/officeart/2005/8/layout/hProcess7"/>
    <dgm:cxn modelId="{5B65F7FD-B747-41EC-BAA7-603403A3E16A}" type="presOf" srcId="{92FA1F87-2AB8-45CE-9426-5940AB566FB9}" destId="{0B6F1AFE-3F9B-4475-B343-36030046FF74}" srcOrd="0" destOrd="6" presId="urn:microsoft.com/office/officeart/2005/8/layout/hProcess7"/>
    <dgm:cxn modelId="{DF3F98FE-C24B-4717-8262-08F9E084C64A}" srcId="{CBF80BB6-9778-4363-B4A2-9D46DDA484D5}" destId="{EAE2BE26-DBD1-49C4-959A-AD6FC490E795}" srcOrd="5" destOrd="0" parTransId="{1CE11059-2520-4A64-8FBA-47D3296425CB}" sibTransId="{C72082F8-98FE-4F63-8236-1FE6ADF1D6CF}"/>
    <dgm:cxn modelId="{2BFA59AF-3045-4694-8743-821CF2FD6D75}" type="presParOf" srcId="{7613337B-26A4-49E4-B799-E7C6E48A64BB}" destId="{AC88D507-6CFB-46A3-9062-4C8EE1685413}" srcOrd="0" destOrd="0" presId="urn:microsoft.com/office/officeart/2005/8/layout/hProcess7"/>
    <dgm:cxn modelId="{51DAC3D7-E3E5-4383-BBAD-4C6A50A6CA06}" type="presParOf" srcId="{AC88D507-6CFB-46A3-9062-4C8EE1685413}" destId="{9C23ABA2-0D6D-4AF0-9BDC-9180B8844808}" srcOrd="0" destOrd="0" presId="urn:microsoft.com/office/officeart/2005/8/layout/hProcess7"/>
    <dgm:cxn modelId="{2A7A0380-A2FA-4B87-9767-3C4021600A9D}" type="presParOf" srcId="{AC88D507-6CFB-46A3-9062-4C8EE1685413}" destId="{0DC0C088-B99D-4422-A3C7-D09254CBAAF0}" srcOrd="1" destOrd="0" presId="urn:microsoft.com/office/officeart/2005/8/layout/hProcess7"/>
    <dgm:cxn modelId="{86198A60-F7D8-407F-B458-879E452BDF71}" type="presParOf" srcId="{AC88D507-6CFB-46A3-9062-4C8EE1685413}" destId="{2AF2E2C7-EFAA-4BEE-856B-EA187171E6CC}" srcOrd="2" destOrd="0" presId="urn:microsoft.com/office/officeart/2005/8/layout/hProcess7"/>
    <dgm:cxn modelId="{DD01714B-CAC9-46FB-AB85-8A6150B340F9}" type="presParOf" srcId="{7613337B-26A4-49E4-B799-E7C6E48A64BB}" destId="{5CF6BA96-E187-4361-B49F-93BE67C1616A}" srcOrd="1" destOrd="0" presId="urn:microsoft.com/office/officeart/2005/8/layout/hProcess7"/>
    <dgm:cxn modelId="{73BF3B42-FE87-4243-92D8-0A0F4DE14076}" type="presParOf" srcId="{7613337B-26A4-49E4-B799-E7C6E48A64BB}" destId="{283FE0B8-3757-40E6-8FF1-113B67553C32}" srcOrd="2" destOrd="0" presId="urn:microsoft.com/office/officeart/2005/8/layout/hProcess7"/>
    <dgm:cxn modelId="{A95F1BE6-55C6-4B1F-BEB1-6C70EF457D0E}" type="presParOf" srcId="{283FE0B8-3757-40E6-8FF1-113B67553C32}" destId="{0C3E725B-BD9F-46EC-BC29-CC0CDA3D0981}" srcOrd="0" destOrd="0" presId="urn:microsoft.com/office/officeart/2005/8/layout/hProcess7"/>
    <dgm:cxn modelId="{A6A156CE-7C39-452B-9D79-B723A8A45EE7}" type="presParOf" srcId="{283FE0B8-3757-40E6-8FF1-113B67553C32}" destId="{4BF280B5-011A-4691-B4E1-13C8EAC1B92C}" srcOrd="1" destOrd="0" presId="urn:microsoft.com/office/officeart/2005/8/layout/hProcess7"/>
    <dgm:cxn modelId="{C8CB62B5-AE1D-46AA-9DCA-053FDD4E81DF}" type="presParOf" srcId="{283FE0B8-3757-40E6-8FF1-113B67553C32}" destId="{64FA80CF-B0C7-4724-BEA2-26E702A6B73F}" srcOrd="2" destOrd="0" presId="urn:microsoft.com/office/officeart/2005/8/layout/hProcess7"/>
    <dgm:cxn modelId="{061BD7BB-012A-4F81-A0CE-9B6A1DD98E93}" type="presParOf" srcId="{7613337B-26A4-49E4-B799-E7C6E48A64BB}" destId="{BF8B2D90-D45F-4A7C-B4E0-EF31CD7D6AD1}" srcOrd="3" destOrd="0" presId="urn:microsoft.com/office/officeart/2005/8/layout/hProcess7"/>
    <dgm:cxn modelId="{A0027D21-DC6B-423D-9941-C938CDF44A27}" type="presParOf" srcId="{7613337B-26A4-49E4-B799-E7C6E48A64BB}" destId="{E2310994-3FB6-43A2-BD8C-60668C8CEA18}" srcOrd="4" destOrd="0" presId="urn:microsoft.com/office/officeart/2005/8/layout/hProcess7"/>
    <dgm:cxn modelId="{B4510826-BB91-43BD-9FEF-0200EE349622}" type="presParOf" srcId="{E2310994-3FB6-43A2-BD8C-60668C8CEA18}" destId="{9C624048-BB82-44D0-981B-5564FCA87457}" srcOrd="0" destOrd="0" presId="urn:microsoft.com/office/officeart/2005/8/layout/hProcess7"/>
    <dgm:cxn modelId="{809329E0-EEF2-47EF-A814-D2ABFB8CA637}" type="presParOf" srcId="{E2310994-3FB6-43A2-BD8C-60668C8CEA18}" destId="{B6D137BE-75CC-41AB-AC27-6DE8F984DCED}" srcOrd="1" destOrd="0" presId="urn:microsoft.com/office/officeart/2005/8/layout/hProcess7"/>
    <dgm:cxn modelId="{D5152213-6458-4AD3-B5F1-F62FC05EC722}" type="presParOf" srcId="{E2310994-3FB6-43A2-BD8C-60668C8CEA18}" destId="{0B6F1AFE-3F9B-4475-B343-36030046FF74}" srcOrd="2" destOrd="0" presId="urn:microsoft.com/office/officeart/2005/8/layout/hProcess7"/>
    <dgm:cxn modelId="{05D16728-77BF-4320-AFC4-97B87C4BE8C9}" type="presParOf" srcId="{7613337B-26A4-49E4-B799-E7C6E48A64BB}" destId="{1A3D3A9D-C05A-4916-95E9-CD52EAED848B}" srcOrd="5" destOrd="0" presId="urn:microsoft.com/office/officeart/2005/8/layout/hProcess7"/>
    <dgm:cxn modelId="{D4AE066F-171A-44E1-A4C0-0623625E705B}" type="presParOf" srcId="{7613337B-26A4-49E4-B799-E7C6E48A64BB}" destId="{2C668E85-567B-4FB0-9D48-2C783A38CF90}" srcOrd="6" destOrd="0" presId="urn:microsoft.com/office/officeart/2005/8/layout/hProcess7"/>
    <dgm:cxn modelId="{71CD3107-7AE7-4B01-8FEC-E6958EA5396E}" type="presParOf" srcId="{2C668E85-567B-4FB0-9D48-2C783A38CF90}" destId="{09A4B447-CD30-4B90-B33B-4F9C9AFAF9E3}" srcOrd="0" destOrd="0" presId="urn:microsoft.com/office/officeart/2005/8/layout/hProcess7"/>
    <dgm:cxn modelId="{C167DBCA-9DE5-41FE-82D7-37BB5DCD7E9C}" type="presParOf" srcId="{2C668E85-567B-4FB0-9D48-2C783A38CF90}" destId="{19BA6CFC-00FE-45F9-883D-4FD5FACFB383}" srcOrd="1" destOrd="0" presId="urn:microsoft.com/office/officeart/2005/8/layout/hProcess7"/>
    <dgm:cxn modelId="{F61F9370-6661-4BEF-9220-0DA82A4C990A}" type="presParOf" srcId="{2C668E85-567B-4FB0-9D48-2C783A38CF90}" destId="{F085F4F8-B920-40AE-8703-E62EA06787C8}" srcOrd="2" destOrd="0" presId="urn:microsoft.com/office/officeart/2005/8/layout/hProcess7"/>
    <dgm:cxn modelId="{4390FBA5-70F1-4A25-97F8-897AB926A3FA}" type="presParOf" srcId="{7613337B-26A4-49E4-B799-E7C6E48A64BB}" destId="{4DB4B7E5-5AE1-41D8-98B4-C2EE6F3E4651}" srcOrd="7" destOrd="0" presId="urn:microsoft.com/office/officeart/2005/8/layout/hProcess7"/>
    <dgm:cxn modelId="{223F198B-751E-44E7-8890-06B27B076EA8}" type="presParOf" srcId="{7613337B-26A4-49E4-B799-E7C6E48A64BB}" destId="{56059BCE-C972-4664-8D2F-6185D04AB3A3}" srcOrd="8" destOrd="0" presId="urn:microsoft.com/office/officeart/2005/8/layout/hProcess7"/>
    <dgm:cxn modelId="{B82948FD-29AD-4C63-8C0C-605043D0DDAD}" type="presParOf" srcId="{56059BCE-C972-4664-8D2F-6185D04AB3A3}" destId="{DBB0B5C7-1273-4252-BDCD-B71E18D39054}" srcOrd="0" destOrd="0" presId="urn:microsoft.com/office/officeart/2005/8/layout/hProcess7"/>
    <dgm:cxn modelId="{266BEACC-25D4-40B4-BA00-B16637B7F327}" type="presParOf" srcId="{56059BCE-C972-4664-8D2F-6185D04AB3A3}" destId="{8FF018BD-B90E-4E5A-A8C7-77D63B9B013C}" srcOrd="1" destOrd="0" presId="urn:microsoft.com/office/officeart/2005/8/layout/hProcess7"/>
    <dgm:cxn modelId="{30F66587-1E6D-4EC5-8DA3-5374A03A533D}" type="presParOf" srcId="{56059BCE-C972-4664-8D2F-6185D04AB3A3}" destId="{14755F76-6F49-4774-AFC5-0B32B3F03D9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3ABA2-0D6D-4AF0-9BDC-9180B8844808}">
      <dsp:nvSpPr>
        <dsp:cNvPr id="0" name=""/>
        <dsp:cNvSpPr/>
      </dsp:nvSpPr>
      <dsp:spPr>
        <a:xfrm>
          <a:off x="742" y="1254258"/>
          <a:ext cx="3197268" cy="3836722"/>
        </a:xfrm>
        <a:prstGeom prst="roundRect">
          <a:avLst>
            <a:gd name="adj" fmla="val 5000"/>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365760" bIns="0" numCol="1" spcCol="1270" anchor="t" anchorCtr="0">
          <a:noAutofit/>
        </a:bodyPr>
        <a:lstStyle/>
        <a:p>
          <a:pPr marL="0" lvl="0" indent="0" algn="r" defTabSz="1600200">
            <a:lnSpc>
              <a:spcPct val="90000"/>
            </a:lnSpc>
            <a:spcBef>
              <a:spcPct val="0"/>
            </a:spcBef>
            <a:spcAft>
              <a:spcPct val="35000"/>
            </a:spcAft>
            <a:buClrTx/>
            <a:buSzTx/>
            <a:buFontTx/>
            <a:buNone/>
          </a:pPr>
          <a:r>
            <a:rPr kumimoji="0" lang="en-US" sz="3600" b="0" i="0" u="none" strike="noStrike" kern="1200" cap="none" spc="0" normalizeH="0" baseline="0" dirty="0">
              <a:ln/>
              <a:solidFill>
                <a:schemeClr val="tx1"/>
              </a:solidFill>
              <a:effectLst>
                <a:outerShdw blurRad="50800" dist="38100" dir="5400000" algn="t" rotWithShape="0">
                  <a:prstClr val="black">
                    <a:alpha val="40000"/>
                  </a:prstClr>
                </a:outerShdw>
              </a:effectLst>
              <a:uFillTx/>
              <a:latin typeface="+mj-lt"/>
              <a:ea typeface="+mj-ea"/>
              <a:cs typeface="+mj-cs"/>
              <a:sym typeface="Public Sans Regular"/>
            </a:rPr>
            <a:t>Purpose</a:t>
          </a:r>
          <a:endParaRPr lang="en-US" sz="3600" kern="1200" dirty="0">
            <a:solidFill>
              <a:schemeClr val="tx1"/>
            </a:solidFill>
            <a:effectLst>
              <a:outerShdw blurRad="50800" dist="38100" dir="5400000" algn="t" rotWithShape="0">
                <a:prstClr val="black">
                  <a:alpha val="40000"/>
                </a:prstClr>
              </a:outerShdw>
            </a:effectLst>
          </a:endParaRPr>
        </a:p>
      </dsp:txBody>
      <dsp:txXfrm rot="16200000">
        <a:off x="-1252586" y="2507587"/>
        <a:ext cx="3146112" cy="639453"/>
      </dsp:txXfrm>
    </dsp:sp>
    <dsp:sp modelId="{2AF2E2C7-EFAA-4BEE-856B-EA187171E6CC}">
      <dsp:nvSpPr>
        <dsp:cNvPr id="0" name=""/>
        <dsp:cNvSpPr/>
      </dsp:nvSpPr>
      <dsp:spPr>
        <a:xfrm>
          <a:off x="640196" y="1254258"/>
          <a:ext cx="2381964" cy="38367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365760" rIns="0" bIns="0" numCol="1" spcCol="1270" anchor="t" anchorCtr="0">
          <a:noAutofit/>
        </a:bodyPr>
        <a:lstStyle/>
        <a:p>
          <a:pPr marL="0" lvl="0" indent="0" algn="l" defTabSz="466725">
            <a:lnSpc>
              <a:spcPct val="100000"/>
            </a:lnSpc>
            <a:spcBef>
              <a:spcPct val="0"/>
            </a:spcBef>
            <a:spcAft>
              <a:spcPts val="600"/>
            </a:spcAft>
            <a:buClrTx/>
            <a:buSzTx/>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Prepare control owners</a:t>
          </a:r>
        </a:p>
        <a:p>
          <a:pPr marL="0" lvl="0" indent="0" algn="l" defTabSz="466725">
            <a:lnSpc>
              <a:spcPct val="100000"/>
            </a:lnSpc>
            <a:spcBef>
              <a:spcPct val="0"/>
            </a:spcBef>
            <a:spcAft>
              <a:spcPts val="600"/>
            </a:spcAft>
            <a:buFont typeface="Wingdings" panose="05000000000000000000" pitchFamily="2" charset="2"/>
            <a:buNone/>
          </a:pPr>
          <a:r>
            <a:rPr kumimoji="0" lang="en-US" sz="1050" i="0" u="none" strike="noStrike" kern="1200" cap="none" spc="0" normalizeH="0" baseline="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Solidify scoping parameters</a:t>
          </a:r>
        </a:p>
        <a:p>
          <a:pPr marL="0" lvl="0" indent="0" algn="l" defTabSz="466725">
            <a:lnSpc>
              <a:spcPct val="100000"/>
            </a:lnSpc>
            <a:spcBef>
              <a:spcPct val="0"/>
            </a:spcBef>
            <a:spcAft>
              <a:spcPts val="600"/>
            </a:spcAft>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Evaluate existing policies and procedures</a:t>
          </a:r>
        </a:p>
        <a:p>
          <a:pPr marL="0" lvl="0" indent="0" algn="l" defTabSz="466725">
            <a:lnSpc>
              <a:spcPct val="100000"/>
            </a:lnSpc>
            <a:spcBef>
              <a:spcPct val="0"/>
            </a:spcBef>
            <a:spcAft>
              <a:spcPts val="600"/>
            </a:spcAft>
            <a:buFont typeface="Wingdings" panose="05000000000000000000" pitchFamily="2" charset="2"/>
            <a:buNone/>
          </a:pPr>
          <a:r>
            <a:rPr kumimoji="0" lang="en-US" sz="1050" i="0" u="none" strike="noStrike" kern="1200" cap="none" spc="0" normalizeH="0" baseline="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Introduce HITRUST key sta</a:t>
          </a:r>
          <a:r>
            <a:rPr lang="en-US" sz="1050" kern="1200">
              <a:solidFill>
                <a:schemeClr val="tx1"/>
              </a:solidFill>
              <a:latin typeface="Segoe UI Semibold" panose="020B0702040204020203" pitchFamily="34" charset="0"/>
              <a:cs typeface="Segoe UI Semibold" panose="020B0702040204020203" pitchFamily="34" charset="0"/>
            </a:rPr>
            <a:t>keholders</a:t>
          </a:r>
        </a:p>
        <a:p>
          <a:pPr marL="0" lvl="0" indent="0" algn="l" defTabSz="466725">
            <a:lnSpc>
              <a:spcPct val="100000"/>
            </a:lnSpc>
            <a:spcBef>
              <a:spcPct val="0"/>
            </a:spcBef>
            <a:spcAft>
              <a:spcPts val="600"/>
            </a:spcAft>
            <a:buFont typeface="Wingdings" panose="05000000000000000000" pitchFamily="2" charset="2"/>
            <a:buNone/>
          </a:pPr>
          <a:r>
            <a:rPr kumimoji="0" lang="en-US" sz="1050" i="0" u="none" strike="noStrike" kern="1200"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Understand control responsibilities between UF Research Computing</a:t>
          </a:r>
          <a:br>
            <a:rPr kumimoji="0" lang="en-US" sz="1050" i="0" u="none" strike="noStrike" kern="1200"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br>
          <a:r>
            <a:rPr kumimoji="0" lang="en-US" sz="1050" i="0" u="none" strike="noStrike" kern="1200"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and UFIT</a:t>
          </a:r>
        </a:p>
        <a:p>
          <a:pPr marL="0" lvl="0" indent="0" algn="l" defTabSz="466725">
            <a:lnSpc>
              <a:spcPct val="100000"/>
            </a:lnSpc>
            <a:spcBef>
              <a:spcPct val="0"/>
            </a:spcBef>
            <a:spcAft>
              <a:spcPts val="600"/>
            </a:spcAft>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Identify inheritance opportunities</a:t>
          </a:r>
        </a:p>
        <a:p>
          <a:pPr marL="0" lvl="0" indent="0" algn="l" defTabSz="466725">
            <a:lnSpc>
              <a:spcPct val="100000"/>
            </a:lnSpc>
            <a:spcBef>
              <a:spcPct val="0"/>
            </a:spcBef>
            <a:spcAft>
              <a:spcPts val="600"/>
            </a:spcAft>
            <a:buFont typeface="Wingdings" panose="05000000000000000000" pitchFamily="2" charset="2"/>
            <a:buNone/>
          </a:pPr>
          <a:r>
            <a:rPr kumimoji="0" lang="en-US" sz="1050" i="0" u="none" strike="noStrike" kern="1200" cap="none" spc="0" normalizeH="0" baseline="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Understand the nuances of the </a:t>
          </a:r>
          <a:r>
            <a:rPr kumimoji="0" lang="en-US" sz="1050" i="0" u="none" strike="noStrike" kern="1200" cap="none" spc="0" normalizeH="0" baseline="0" err="1">
              <a:ln/>
              <a:solidFill>
                <a:schemeClr val="tx1"/>
              </a:solidFill>
              <a:effectLst/>
              <a:uFillTx/>
              <a:latin typeface="Segoe UI Semibold" panose="020B0702040204020203" pitchFamily="34" charset="0"/>
              <a:ea typeface="+mj-ea"/>
              <a:cs typeface="Segoe UI Semibold" panose="020B0702040204020203" pitchFamily="34" charset="0"/>
              <a:sym typeface="Public Sans Regular"/>
            </a:rPr>
            <a:t>HiPer</a:t>
          </a:r>
          <a:r>
            <a:rPr lang="en-US" sz="1050" kern="1200" err="1">
              <a:solidFill>
                <a:schemeClr val="tx1"/>
              </a:solidFill>
              <a:latin typeface="Segoe UI Semibold" panose="020B0702040204020203" pitchFamily="34" charset="0"/>
              <a:cs typeface="Segoe UI Semibold" panose="020B0702040204020203" pitchFamily="34" charset="0"/>
            </a:rPr>
            <a:t>Gator</a:t>
          </a:r>
          <a:r>
            <a:rPr lang="en-US" sz="1050" kern="1200">
              <a:solidFill>
                <a:schemeClr val="tx1"/>
              </a:solidFill>
              <a:latin typeface="Segoe UI Semibold" panose="020B0702040204020203" pitchFamily="34" charset="0"/>
              <a:cs typeface="Segoe UI Semibold" panose="020B0702040204020203" pitchFamily="34" charset="0"/>
            </a:rPr>
            <a:t> environment</a:t>
          </a:r>
        </a:p>
        <a:p>
          <a:pPr marL="0" lvl="0" indent="0" algn="l" defTabSz="466725">
            <a:lnSpc>
              <a:spcPct val="100000"/>
            </a:lnSpc>
            <a:spcBef>
              <a:spcPct val="0"/>
            </a:spcBef>
            <a:spcAft>
              <a:spcPts val="600"/>
            </a:spcAft>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Perform </a:t>
          </a:r>
          <a:r>
            <a:rPr lang="en-US" sz="1050" kern="1200" err="1">
              <a:solidFill>
                <a:schemeClr val="tx1"/>
              </a:solidFill>
              <a:latin typeface="Segoe UI Semibold" panose="020B0702040204020203" pitchFamily="34" charset="0"/>
              <a:cs typeface="Segoe UI Semibold" panose="020B0702040204020203" pitchFamily="34" charset="0"/>
            </a:rPr>
            <a:t>MyCSF</a:t>
          </a:r>
          <a:r>
            <a:rPr lang="en-US" sz="1050" kern="1200">
              <a:solidFill>
                <a:schemeClr val="tx1"/>
              </a:solidFill>
              <a:latin typeface="Segoe UI Semibold" panose="020B0702040204020203" pitchFamily="34" charset="0"/>
              <a:cs typeface="Segoe UI Semibold" panose="020B0702040204020203" pitchFamily="34" charset="0"/>
            </a:rPr>
            <a:t> scoping</a:t>
          </a:r>
        </a:p>
        <a:p>
          <a:pPr marL="0" lvl="0" indent="0" algn="l" defTabSz="466725">
            <a:lnSpc>
              <a:spcPct val="100000"/>
            </a:lnSpc>
            <a:spcBef>
              <a:spcPct val="0"/>
            </a:spcBef>
            <a:spcAft>
              <a:spcPts val="6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Establish timeline, investment estimate and success factors</a:t>
          </a:r>
          <a:endParaRPr kumimoji="0" lang="en-US" sz="1050" i="0" u="none" strike="noStrike" kern="1200" cap="none" spc="0" normalizeH="0" baseline="0" dirty="0">
            <a:ln/>
            <a:solidFill>
              <a:schemeClr val="tx1"/>
            </a:solidFill>
            <a:effectLst/>
            <a:uFillTx/>
            <a:latin typeface="Segoe UI Semibold" panose="020B0702040204020203" pitchFamily="34" charset="0"/>
            <a:ea typeface="+mj-ea"/>
            <a:cs typeface="Segoe UI Semibold" panose="020B0702040204020203" pitchFamily="34" charset="0"/>
            <a:sym typeface="Public Sans Regular"/>
          </a:endParaRPr>
        </a:p>
      </dsp:txBody>
      <dsp:txXfrm>
        <a:off x="640196" y="1254258"/>
        <a:ext cx="2381964" cy="3836722"/>
      </dsp:txXfrm>
    </dsp:sp>
    <dsp:sp modelId="{9C624048-BB82-44D0-981B-5564FCA87457}">
      <dsp:nvSpPr>
        <dsp:cNvPr id="0" name=""/>
        <dsp:cNvSpPr/>
      </dsp:nvSpPr>
      <dsp:spPr>
        <a:xfrm>
          <a:off x="3309915" y="1254258"/>
          <a:ext cx="3197268" cy="3836722"/>
        </a:xfrm>
        <a:prstGeom prst="roundRect">
          <a:avLst>
            <a:gd name="adj" fmla="val 5000"/>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365760" bIns="0" numCol="1" spcCol="1270" anchor="t" anchorCtr="0">
          <a:noAutofit/>
        </a:bodyPr>
        <a:lstStyle/>
        <a:p>
          <a:pPr marL="0" lvl="0" indent="0" algn="r" defTabSz="1600200">
            <a:lnSpc>
              <a:spcPct val="90000"/>
            </a:lnSpc>
            <a:spcBef>
              <a:spcPct val="0"/>
            </a:spcBef>
            <a:spcAft>
              <a:spcPct val="35000"/>
            </a:spcAft>
            <a:buClrTx/>
            <a:buSzTx/>
            <a:buFontTx/>
            <a:buNone/>
          </a:pPr>
          <a:r>
            <a:rPr kumimoji="0" lang="en-US" sz="3600" b="0" i="0" u="none" strike="noStrike" kern="1200" cap="none" spc="0" normalizeH="0" baseline="0">
              <a:ln/>
              <a:solidFill>
                <a:schemeClr val="tx1"/>
              </a:solidFill>
              <a:effectLst>
                <a:outerShdw blurRad="50800" dist="38100" dir="5400000" algn="t" rotWithShape="0">
                  <a:prstClr val="black">
                    <a:alpha val="40000"/>
                  </a:prstClr>
                </a:outerShdw>
              </a:effectLst>
              <a:uFillTx/>
              <a:latin typeface="+mj-lt"/>
              <a:ea typeface="+mj-ea"/>
              <a:cs typeface="+mj-cs"/>
              <a:sym typeface="Public Sans Regular"/>
            </a:rPr>
            <a:t>Process</a:t>
          </a:r>
          <a:endParaRPr lang="en-US" sz="3600" kern="1200">
            <a:solidFill>
              <a:schemeClr val="tx1"/>
            </a:solidFill>
            <a:effectLst>
              <a:outerShdw blurRad="50800" dist="38100" dir="5400000" algn="t" rotWithShape="0">
                <a:prstClr val="black">
                  <a:alpha val="40000"/>
                </a:prstClr>
              </a:outerShdw>
            </a:effectLst>
          </a:endParaRPr>
        </a:p>
      </dsp:txBody>
      <dsp:txXfrm rot="16200000">
        <a:off x="2056586" y="2507587"/>
        <a:ext cx="3146112" cy="639453"/>
      </dsp:txXfrm>
    </dsp:sp>
    <dsp:sp modelId="{4BF280B5-011A-4691-B4E1-13C8EAC1B92C}">
      <dsp:nvSpPr>
        <dsp:cNvPr id="0" name=""/>
        <dsp:cNvSpPr/>
      </dsp:nvSpPr>
      <dsp:spPr>
        <a:xfrm rot="5400000">
          <a:off x="3043796" y="4305691"/>
          <a:ext cx="564210" cy="479590"/>
        </a:xfrm>
        <a:prstGeom prst="flowChartExtract">
          <a:avLst/>
        </a:prstGeom>
        <a:solidFill>
          <a:srgbClr val="6CB33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B6F1AFE-3F9B-4475-B343-36030046FF74}">
      <dsp:nvSpPr>
        <dsp:cNvPr id="0" name=""/>
        <dsp:cNvSpPr/>
      </dsp:nvSpPr>
      <dsp:spPr>
        <a:xfrm>
          <a:off x="3949369" y="1254258"/>
          <a:ext cx="2381964" cy="38367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365760" rIns="0" bIns="0" numCol="1" spcCol="1270" anchor="t" anchorCtr="0">
          <a:noAutofit/>
        </a:bodyPr>
        <a:lstStyle/>
        <a:p>
          <a:pPr marL="0" lvl="0" indent="0" algn="l" defTabSz="466725">
            <a:lnSpc>
              <a:spcPct val="100000"/>
            </a:lnSpc>
            <a:spcBef>
              <a:spcPct val="0"/>
            </a:spcBef>
            <a:spcAft>
              <a:spcPts val="800"/>
            </a:spcAft>
            <a:buClrTx/>
            <a:buSzTx/>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Two-day virtual exercise</a:t>
          </a:r>
        </a:p>
        <a:p>
          <a:pPr marL="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Representation from UF Research Computing, HITRUST and FD</a:t>
          </a:r>
        </a:p>
        <a:p>
          <a:pPr marL="0" lvl="0" indent="0" algn="l" defTabSz="466725">
            <a:lnSpc>
              <a:spcPct val="100000"/>
            </a:lnSpc>
            <a:spcBef>
              <a:spcPct val="0"/>
            </a:spcBef>
            <a:spcAft>
              <a:spcPts val="800"/>
            </a:spcAft>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Review of:</a:t>
          </a:r>
        </a:p>
        <a:p>
          <a:pPr marL="0" lvl="0" indent="0" algn="l" defTabSz="466725">
            <a:lnSpc>
              <a:spcPct val="100000"/>
            </a:lnSpc>
            <a:spcBef>
              <a:spcPct val="0"/>
            </a:spcBef>
            <a:spcAft>
              <a:spcPts val="800"/>
            </a:spcAft>
            <a:buFont typeface="Wingdings" panose="05000000000000000000" pitchFamily="2" charset="2"/>
            <a:buNone/>
          </a:pPr>
          <a:r>
            <a:rPr lang="en-US" sz="1050" kern="1200">
              <a:solidFill>
                <a:schemeClr val="tx1"/>
              </a:solidFill>
              <a:latin typeface="Segoe UI Semibold" panose="020B0702040204020203" pitchFamily="34" charset="0"/>
              <a:cs typeface="Segoe UI Semibold" panose="020B0702040204020203" pitchFamily="34" charset="0"/>
            </a:rPr>
            <a:t>Network design</a:t>
          </a:r>
        </a:p>
        <a:p>
          <a:pPr marL="17780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In-scope systems</a:t>
          </a:r>
        </a:p>
        <a:p>
          <a:pPr marL="17780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Implemented controls</a:t>
          </a:r>
        </a:p>
        <a:p>
          <a:pPr marL="17780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Policies and procedures</a:t>
          </a:r>
        </a:p>
        <a:p>
          <a:pPr marL="17780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HITRUST scoping factors</a:t>
          </a:r>
        </a:p>
        <a:p>
          <a:pPr marL="17780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Post-workshop meeting</a:t>
          </a:r>
          <a:br>
            <a:rPr lang="en-US" sz="1050" kern="1200" dirty="0">
              <a:solidFill>
                <a:schemeClr val="tx1"/>
              </a:solidFill>
              <a:latin typeface="Segoe UI Semibold" panose="020B0702040204020203" pitchFamily="34" charset="0"/>
              <a:cs typeface="Segoe UI Semibold" panose="020B0702040204020203" pitchFamily="34" charset="0"/>
            </a:rPr>
          </a:br>
          <a:r>
            <a:rPr lang="en-US" sz="1050" kern="1200" dirty="0">
              <a:solidFill>
                <a:schemeClr val="tx1"/>
              </a:solidFill>
              <a:latin typeface="Segoe UI Semibold" panose="020B0702040204020203" pitchFamily="34" charset="0"/>
              <a:cs typeface="Segoe UI Semibold" panose="020B0702040204020203" pitchFamily="34" charset="0"/>
            </a:rPr>
            <a:t>with HITRUST</a:t>
          </a:r>
        </a:p>
        <a:p>
          <a:pPr marL="0" lvl="0" indent="0" algn="l" defTabSz="466725">
            <a:lnSpc>
              <a:spcPct val="100000"/>
            </a:lnSpc>
            <a:spcBef>
              <a:spcPct val="0"/>
            </a:spcBef>
            <a:spcAft>
              <a:spcPts val="800"/>
            </a:spcAft>
            <a:buFont typeface="Wingdings" panose="05000000000000000000" pitchFamily="2" charset="2"/>
            <a:buNone/>
          </a:pPr>
          <a:r>
            <a:rPr lang="en-US" sz="1050" kern="1200" dirty="0">
              <a:solidFill>
                <a:schemeClr val="tx1"/>
              </a:solidFill>
              <a:latin typeface="Segoe UI Semibold" panose="020B0702040204020203" pitchFamily="34" charset="0"/>
              <a:cs typeface="Segoe UI Semibold" panose="020B0702040204020203" pitchFamily="34" charset="0"/>
            </a:rPr>
            <a:t>Evaluate one requirement from</a:t>
          </a:r>
          <a:br>
            <a:rPr lang="en-US" sz="1050" kern="1200" dirty="0">
              <a:solidFill>
                <a:schemeClr val="tx1"/>
              </a:solidFill>
              <a:latin typeface="Segoe UI Semibold" panose="020B0702040204020203" pitchFamily="34" charset="0"/>
              <a:cs typeface="Segoe UI Semibold" panose="020B0702040204020203" pitchFamily="34" charset="0"/>
            </a:rPr>
          </a:br>
          <a:r>
            <a:rPr lang="en-US" sz="1050" kern="1200" dirty="0">
              <a:solidFill>
                <a:schemeClr val="tx1"/>
              </a:solidFill>
              <a:latin typeface="Segoe UI Semibold" panose="020B0702040204020203" pitchFamily="34" charset="0"/>
              <a:cs typeface="Segoe UI Semibold" panose="020B0702040204020203" pitchFamily="34" charset="0"/>
            </a:rPr>
            <a:t>each domain</a:t>
          </a:r>
        </a:p>
      </dsp:txBody>
      <dsp:txXfrm>
        <a:off x="3949369" y="1254258"/>
        <a:ext cx="2381964" cy="3836722"/>
      </dsp:txXfrm>
    </dsp:sp>
    <dsp:sp modelId="{DBB0B5C7-1273-4252-BDCD-B71E18D39054}">
      <dsp:nvSpPr>
        <dsp:cNvPr id="0" name=""/>
        <dsp:cNvSpPr/>
      </dsp:nvSpPr>
      <dsp:spPr>
        <a:xfrm>
          <a:off x="6619088" y="1254258"/>
          <a:ext cx="3197268" cy="3836722"/>
        </a:xfrm>
        <a:prstGeom prst="roundRect">
          <a:avLst>
            <a:gd name="adj" fmla="val 5000"/>
          </a:avLst>
        </a:prstGeom>
        <a:solidFill>
          <a:srgbClr val="009B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365760" bIns="0" numCol="1" spcCol="1270" anchor="t" anchorCtr="0">
          <a:noAutofit/>
        </a:bodyPr>
        <a:lstStyle/>
        <a:p>
          <a:pPr marL="0" lvl="0" indent="0" algn="r" defTabSz="1600200">
            <a:lnSpc>
              <a:spcPct val="90000"/>
            </a:lnSpc>
            <a:spcBef>
              <a:spcPct val="0"/>
            </a:spcBef>
            <a:spcAft>
              <a:spcPct val="35000"/>
            </a:spcAft>
            <a:buClrTx/>
            <a:buSzTx/>
            <a:buFontTx/>
            <a:buNone/>
          </a:pPr>
          <a:r>
            <a:rPr kumimoji="0" lang="en-US" sz="3600" b="0" i="0" u="none" strike="noStrike" kern="1200" cap="none" spc="0" normalizeH="0" baseline="0">
              <a:ln/>
              <a:solidFill>
                <a:schemeClr val="tx1"/>
              </a:solidFill>
              <a:effectLst>
                <a:outerShdw blurRad="50800" dist="38100" dir="5400000" algn="t" rotWithShape="0">
                  <a:prstClr val="black">
                    <a:alpha val="40000"/>
                  </a:prstClr>
                </a:outerShdw>
              </a:effectLst>
              <a:uFillTx/>
              <a:latin typeface="+mj-lt"/>
              <a:ea typeface="+mj-ea"/>
              <a:cs typeface="+mj-cs"/>
              <a:sym typeface="Public Sans Regular"/>
            </a:rPr>
            <a:t>Payoff</a:t>
          </a:r>
          <a:endParaRPr lang="en-US" sz="3600" kern="1200">
            <a:solidFill>
              <a:schemeClr val="tx1"/>
            </a:solidFill>
            <a:effectLst>
              <a:outerShdw blurRad="50800" dist="38100" dir="5400000" algn="t" rotWithShape="0">
                <a:prstClr val="black">
                  <a:alpha val="40000"/>
                </a:prstClr>
              </a:outerShdw>
            </a:effectLst>
          </a:endParaRPr>
        </a:p>
      </dsp:txBody>
      <dsp:txXfrm rot="16200000">
        <a:off x="5365759" y="2507587"/>
        <a:ext cx="3146112" cy="639453"/>
      </dsp:txXfrm>
    </dsp:sp>
    <dsp:sp modelId="{19BA6CFC-00FE-45F9-883D-4FD5FACFB383}">
      <dsp:nvSpPr>
        <dsp:cNvPr id="0" name=""/>
        <dsp:cNvSpPr/>
      </dsp:nvSpPr>
      <dsp:spPr>
        <a:xfrm rot="5400000">
          <a:off x="6352969" y="4305691"/>
          <a:ext cx="564210" cy="479590"/>
        </a:xfrm>
        <a:prstGeom prst="flowChartExtract">
          <a:avLst/>
        </a:prstGeom>
        <a:solidFill>
          <a:srgbClr val="009B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14755F76-6F49-4774-AFC5-0B32B3F03D97}">
      <dsp:nvSpPr>
        <dsp:cNvPr id="0" name=""/>
        <dsp:cNvSpPr/>
      </dsp:nvSpPr>
      <dsp:spPr>
        <a:xfrm>
          <a:off x="7258542" y="1254258"/>
          <a:ext cx="2381964" cy="38367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365760" rIns="0" bIns="0" numCol="1" spcCol="1270" anchor="t" anchorCtr="0">
          <a:noAutofit/>
        </a:bodyPr>
        <a:lstStyle/>
        <a:p>
          <a:pPr marL="0" lvl="0" indent="0" algn="l" defTabSz="488950">
            <a:lnSpc>
              <a:spcPct val="100000"/>
            </a:lnSpc>
            <a:spcBef>
              <a:spcPct val="0"/>
            </a:spcBef>
            <a:spcAft>
              <a:spcPts val="1200"/>
            </a:spcAft>
            <a:buClrTx/>
            <a:buSzTx/>
            <a:buFont typeface="Wingdings" panose="05000000000000000000" pitchFamily="2" charset="2"/>
            <a:buNone/>
          </a:pPr>
          <a:r>
            <a:rPr lang="en-US" sz="1100" kern="1200">
              <a:solidFill>
                <a:schemeClr val="tx1"/>
              </a:solidFill>
              <a:latin typeface="Segoe UI Semibold" panose="020B0702040204020203" pitchFamily="34" charset="0"/>
              <a:cs typeface="Segoe UI Semibold" panose="020B0702040204020203" pitchFamily="34" charset="0"/>
            </a:rPr>
            <a:t>Three-way agreement on scope</a:t>
          </a:r>
        </a:p>
        <a:p>
          <a:pPr marL="0" lvl="0" indent="0" algn="l" defTabSz="488950">
            <a:lnSpc>
              <a:spcPct val="100000"/>
            </a:lnSpc>
            <a:spcBef>
              <a:spcPct val="0"/>
            </a:spcBef>
            <a:spcAft>
              <a:spcPts val="1200"/>
            </a:spcAft>
            <a:buClrTx/>
            <a:buSzTx/>
            <a:buFont typeface="Wingdings" panose="05000000000000000000" pitchFamily="2" charset="2"/>
            <a:buNone/>
          </a:pPr>
          <a:r>
            <a:rPr lang="en-US" sz="1100" kern="1200">
              <a:solidFill>
                <a:schemeClr val="tx1"/>
              </a:solidFill>
              <a:latin typeface="Segoe UI Semibold" panose="020B0702040204020203" pitchFamily="34" charset="0"/>
              <a:cs typeface="Segoe UI Semibold" panose="020B0702040204020203" pitchFamily="34" charset="0"/>
            </a:rPr>
            <a:t>Confirmation from HITRUST that </a:t>
          </a:r>
          <a:r>
            <a:rPr lang="en-US" sz="1100" kern="1200" err="1">
              <a:solidFill>
                <a:schemeClr val="tx1"/>
              </a:solidFill>
              <a:latin typeface="Segoe UI Semibold" panose="020B0702040204020203" pitchFamily="34" charset="0"/>
              <a:cs typeface="Segoe UI Semibold" panose="020B0702040204020203" pitchFamily="34" charset="0"/>
            </a:rPr>
            <a:t>HiPerGator</a:t>
          </a:r>
          <a:r>
            <a:rPr lang="en-US" sz="1100" kern="1200">
              <a:solidFill>
                <a:schemeClr val="tx1"/>
              </a:solidFill>
              <a:latin typeface="Segoe UI Semibold" panose="020B0702040204020203" pitchFamily="34" charset="0"/>
              <a:cs typeface="Segoe UI Semibold" panose="020B0702040204020203" pitchFamily="34" charset="0"/>
            </a:rPr>
            <a:t> was “certifiable”</a:t>
          </a:r>
        </a:p>
        <a:p>
          <a:pPr marL="0" lvl="0" indent="0" algn="l" defTabSz="488950">
            <a:lnSpc>
              <a:spcPct val="100000"/>
            </a:lnSpc>
            <a:spcBef>
              <a:spcPct val="0"/>
            </a:spcBef>
            <a:spcAft>
              <a:spcPts val="1200"/>
            </a:spcAft>
            <a:buFont typeface="Wingdings" panose="05000000000000000000" pitchFamily="2" charset="2"/>
            <a:buNone/>
          </a:pPr>
          <a:r>
            <a:rPr lang="en-US" sz="1100" kern="1200">
              <a:solidFill>
                <a:schemeClr val="tx1"/>
              </a:solidFill>
              <a:latin typeface="Segoe UI Semibold" panose="020B0702040204020203" pitchFamily="34" charset="0"/>
              <a:cs typeface="Segoe UI Semibold" panose="020B0702040204020203" pitchFamily="34" charset="0"/>
            </a:rPr>
            <a:t>Control owners were prepared for the process ahead; executive buy-in</a:t>
          </a:r>
        </a:p>
        <a:p>
          <a:pPr marL="0" lvl="0" indent="0" algn="l" defTabSz="488950">
            <a:lnSpc>
              <a:spcPct val="100000"/>
            </a:lnSpc>
            <a:spcBef>
              <a:spcPct val="0"/>
            </a:spcBef>
            <a:spcAft>
              <a:spcPts val="1200"/>
            </a:spcAft>
            <a:buFont typeface="Wingdings" panose="05000000000000000000" pitchFamily="2" charset="2"/>
            <a:buNone/>
          </a:pPr>
          <a:r>
            <a:rPr lang="en-US" sz="1100" kern="1200" dirty="0">
              <a:solidFill>
                <a:schemeClr val="tx1"/>
              </a:solidFill>
              <a:latin typeface="Segoe UI Semibold" panose="020B0702040204020203" pitchFamily="34" charset="0"/>
              <a:cs typeface="Segoe UI Semibold" panose="020B0702040204020203" pitchFamily="34" charset="0"/>
            </a:rPr>
            <a:t>Solidified scope; 266 requirements,</a:t>
          </a:r>
          <a:br>
            <a:rPr lang="en-US" sz="1100" kern="1200" dirty="0">
              <a:solidFill>
                <a:schemeClr val="tx1"/>
              </a:solidFill>
              <a:latin typeface="Segoe UI Semibold" panose="020B0702040204020203" pitchFamily="34" charset="0"/>
              <a:cs typeface="Segoe UI Semibold" panose="020B0702040204020203" pitchFamily="34" charset="0"/>
            </a:rPr>
          </a:br>
          <a:r>
            <a:rPr lang="en-US" sz="1100" kern="1200" dirty="0">
              <a:solidFill>
                <a:schemeClr val="tx1"/>
              </a:solidFill>
              <a:latin typeface="Segoe UI Semibold" panose="020B0702040204020203" pitchFamily="34" charset="0"/>
              <a:cs typeface="Segoe UI Semibold" panose="020B0702040204020203" pitchFamily="34" charset="0"/>
            </a:rPr>
            <a:t>8 N/A’s</a:t>
          </a:r>
        </a:p>
        <a:p>
          <a:pPr marL="0" lvl="0" indent="0" algn="l" defTabSz="488950">
            <a:lnSpc>
              <a:spcPct val="100000"/>
            </a:lnSpc>
            <a:spcBef>
              <a:spcPct val="0"/>
            </a:spcBef>
            <a:spcAft>
              <a:spcPts val="1200"/>
            </a:spcAft>
            <a:buFont typeface="Wingdings" panose="05000000000000000000" pitchFamily="2" charset="2"/>
            <a:buNone/>
          </a:pPr>
          <a:r>
            <a:rPr lang="en-US" sz="1100" kern="1200">
              <a:solidFill>
                <a:schemeClr val="tx1"/>
              </a:solidFill>
              <a:latin typeface="Segoe UI Semibold" panose="020B0702040204020203" pitchFamily="34" charset="0"/>
              <a:cs typeface="Segoe UI Semibold" panose="020B0702040204020203" pitchFamily="34" charset="0"/>
            </a:rPr>
            <a:t>Communication of expected remediation</a:t>
          </a:r>
        </a:p>
        <a:p>
          <a:pPr marL="0" lvl="0" indent="0" algn="l" defTabSz="488950">
            <a:lnSpc>
              <a:spcPct val="100000"/>
            </a:lnSpc>
            <a:spcBef>
              <a:spcPct val="0"/>
            </a:spcBef>
            <a:spcAft>
              <a:spcPts val="1200"/>
            </a:spcAft>
            <a:buFont typeface="Wingdings" panose="05000000000000000000" pitchFamily="2" charset="2"/>
            <a:buNone/>
          </a:pPr>
          <a:r>
            <a:rPr lang="en-US" sz="1100" kern="1200">
              <a:solidFill>
                <a:schemeClr val="tx1"/>
              </a:solidFill>
              <a:latin typeface="Segoe UI Semibold" panose="020B0702040204020203" pitchFamily="34" charset="0"/>
              <a:cs typeface="Segoe UI Semibold" panose="020B0702040204020203" pitchFamily="34" charset="0"/>
            </a:rPr>
            <a:t>Treatment plans defined for areas of non-conformance</a:t>
          </a:r>
        </a:p>
      </dsp:txBody>
      <dsp:txXfrm>
        <a:off x="7258542" y="1254258"/>
        <a:ext cx="2381964" cy="38367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983CB-B324-8A48-B923-B1E98691A0CE}"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26960-BD50-C743-9902-30B65879899A}" type="slidenum">
              <a:rPr lang="en-US" smtClean="0"/>
              <a:t>‹#›</a:t>
            </a:fld>
            <a:endParaRPr lang="en-US"/>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C126960-BD50-C743-9902-30B65879899A}" type="slidenum">
              <a:rPr lang="en-US" smtClean="0"/>
              <a:t>2</a:t>
            </a:fld>
            <a:endParaRPr lang="en-US"/>
          </a:p>
        </p:txBody>
      </p:sp>
    </p:spTree>
    <p:extLst>
      <p:ext uri="{BB962C8B-B14F-4D97-AF65-F5344CB8AC3E}">
        <p14:creationId xmlns:p14="http://schemas.microsoft.com/office/powerpoint/2010/main" val="316576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222017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attribution here</a:t>
            </a:r>
          </a:p>
        </p:txBody>
      </p:sp>
    </p:spTree>
    <p:extLst>
      <p:ext uri="{BB962C8B-B14F-4D97-AF65-F5344CB8AC3E}">
        <p14:creationId xmlns:p14="http://schemas.microsoft.com/office/powerpoint/2010/main" val="113270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add attribution here</a:t>
            </a:r>
          </a:p>
        </p:txBody>
      </p:sp>
    </p:spTree>
    <p:extLst>
      <p:ext uri="{BB962C8B-B14F-4D97-AF65-F5344CB8AC3E}">
        <p14:creationId xmlns:p14="http://schemas.microsoft.com/office/powerpoint/2010/main" val="50680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solidFill>
                  <a:schemeClr val="accent1"/>
                </a:solidFill>
              </a:endParaRPr>
            </a:p>
          </p:txBody>
        </p:sp>
      </p:grpSp>
    </p:spTree>
    <p:extLst>
      <p:ext uri="{BB962C8B-B14F-4D97-AF65-F5344CB8AC3E}">
        <p14:creationId xmlns:p14="http://schemas.microsoft.com/office/powerpoint/2010/main" val="70265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a:t>CLICK TO ADD TITLE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75955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832080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417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5422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4529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891184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453374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82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09553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9403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a:t>CLICK TO ADD </a:t>
            </a:r>
            <a:br>
              <a:rPr lang="en-US"/>
            </a:br>
            <a:r>
              <a:rPr lang="en-US"/>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2271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a:t>CLICK TO ADD </a:t>
            </a:r>
            <a:br>
              <a:rPr lang="en-US"/>
            </a:br>
            <a:r>
              <a:rPr lang="en-US"/>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410323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a:t>CLICK TO ADD TEXT</a:t>
            </a:r>
          </a:p>
          <a:p>
            <a:pPr lvl="1"/>
            <a:r>
              <a:rPr lang="en-US"/>
              <a:t>Second Level</a:t>
            </a:r>
            <a:br>
              <a:rPr lang="en-US"/>
            </a:br>
            <a:r>
              <a:rPr lang="en-US"/>
              <a:t>Additional Line If Needed</a:t>
            </a:r>
          </a:p>
        </p:txBody>
      </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55493" y="888567"/>
            <a:ext cx="5522374" cy="4704477"/>
          </a:xfrm>
          <a:solidFill>
            <a:srgbClr val="FFFFFF"/>
          </a:solidFill>
        </p:spPr>
        <p:txBody>
          <a:bodyPr/>
          <a:lstStyle/>
          <a:p>
            <a:r>
              <a:rPr lang="en-US"/>
              <a:t>CLICK TO ADD PHOTO</a:t>
            </a:r>
          </a:p>
        </p:txBody>
      </p:sp>
    </p:spTree>
    <p:extLst>
      <p:ext uri="{BB962C8B-B14F-4D97-AF65-F5344CB8AC3E}">
        <p14:creationId xmlns:p14="http://schemas.microsoft.com/office/powerpoint/2010/main" val="63171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34753" y="871500"/>
            <a:ext cx="2722493" cy="3254375"/>
          </a:xfrm>
          <a:solidFill>
            <a:srgbClr val="FFFFFF"/>
          </a:solidFill>
        </p:spPr>
        <p:txBody>
          <a:bodyPr/>
          <a:lstStyle/>
          <a:p>
            <a:r>
              <a:rPr lang="en-US"/>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959678" y="871499"/>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34753" y="4394162"/>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a:t>CLICK TO ADD TEXT </a:t>
            </a:r>
            <a:br>
              <a:rPr lang="en-US"/>
            </a:br>
            <a:r>
              <a:rPr lang="en-US"/>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a:t>Second Level</a:t>
            </a:r>
            <a:br>
              <a:rPr lang="en-US"/>
            </a:br>
            <a:r>
              <a:rPr lang="en-US"/>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56432" y="442168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a:t>CLICK TO ADD TEXT </a:t>
            </a:r>
            <a:br>
              <a:rPr lang="en-US"/>
            </a:br>
            <a:r>
              <a:rPr lang="en-US"/>
              <a:t>HERE UNDER PHOTO</a:t>
            </a:r>
          </a:p>
          <a:p>
            <a:pPr lvl="1"/>
            <a:r>
              <a:rPr lang="en-US"/>
              <a:t>Second Level</a:t>
            </a:r>
            <a:br>
              <a:rPr lang="en-US"/>
            </a:br>
            <a:r>
              <a:rPr lang="en-US"/>
              <a:t>Additional Line If </a:t>
            </a:r>
            <a:r>
              <a:rPr lang="en-US" err="1"/>
              <a:t>Neededv</a:t>
            </a:r>
            <a:endParaRPr lang="en-US"/>
          </a:p>
        </p:txBody>
      </p:sp>
    </p:spTree>
    <p:extLst>
      <p:ext uri="{BB962C8B-B14F-4D97-AF65-F5344CB8AC3E}">
        <p14:creationId xmlns:p14="http://schemas.microsoft.com/office/powerpoint/2010/main" val="406545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514600"/>
            <a:ext cx="3554907" cy="1722431"/>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213689"/>
            <a:ext cx="1754187" cy="3254375"/>
          </a:xfrm>
          <a:solidFill>
            <a:srgbClr val="FFFFFF"/>
          </a:solidFill>
        </p:spPr>
        <p:txBody>
          <a:bodyPr/>
          <a:lstStyle/>
          <a:p>
            <a:r>
              <a:rPr lang="en-US"/>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240677"/>
            <a:ext cx="1754187" cy="3254375"/>
          </a:xfrm>
          <a:solidFill>
            <a:srgbClr val="FFFFFF"/>
          </a:solidFill>
        </p:spPr>
        <p:txBody>
          <a:bodyPr/>
          <a:lstStyle/>
          <a:p>
            <a:r>
              <a:rPr lang="en-US"/>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265706"/>
            <a:ext cx="1754187" cy="3254375"/>
          </a:xfrm>
          <a:solidFill>
            <a:srgbClr val="FFFFFF"/>
          </a:solidFill>
        </p:spPr>
        <p:txBody>
          <a:bodyPr/>
          <a:lstStyle/>
          <a:p>
            <a:r>
              <a:rPr lang="en-US"/>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572319" y="4651798"/>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187693" y="4651798"/>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595423" y="4660808"/>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Tree>
    <p:extLst>
      <p:ext uri="{BB962C8B-B14F-4D97-AF65-F5344CB8AC3E}">
        <p14:creationId xmlns:p14="http://schemas.microsoft.com/office/powerpoint/2010/main" val="11881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6350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a:t>Click to add add attribution here</a:t>
            </a:r>
          </a:p>
        </p:txBody>
      </p:sp>
    </p:spTree>
    <p:extLst>
      <p:ext uri="{BB962C8B-B14F-4D97-AF65-F5344CB8AC3E}">
        <p14:creationId xmlns:p14="http://schemas.microsoft.com/office/powerpoint/2010/main" val="410437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802340"/>
      </p:ext>
    </p:extLst>
  </p:cSld>
  <p:clrMap bg1="lt1" tx1="dk1" bg2="lt2" tx2="dk2" accent1="accent1" accent2="accent2" accent3="accent3" accent4="accent4" accent5="accent5" accent6="accent6" hlink="hlink" folHlink="folHlink"/>
  <p:sldLayoutIdLst>
    <p:sldLayoutId id="2147483703" r:id="rId1"/>
    <p:sldLayoutId id="2147483744" r:id="rId2"/>
    <p:sldLayoutId id="2147483743" r:id="rId3"/>
    <p:sldLayoutId id="2147483745" r:id="rId4"/>
    <p:sldLayoutId id="2147483712" r:id="rId5"/>
    <p:sldLayoutId id="2147483713" r:id="rId6"/>
    <p:sldLayoutId id="2147483714" r:id="rId7"/>
    <p:sldLayoutId id="2147483717" r:id="rId8"/>
    <p:sldLayoutId id="2147483754" r:id="rId9"/>
    <p:sldLayoutId id="2147483755" r:id="rId10"/>
    <p:sldLayoutId id="2147483756" r:id="rId11"/>
    <p:sldLayoutId id="2147483757" r:id="rId12"/>
    <p:sldLayoutId id="2147483722" r:id="rId13"/>
    <p:sldLayoutId id="2147483726" r:id="rId14"/>
    <p:sldLayoutId id="2147483730" r:id="rId15"/>
    <p:sldLayoutId id="2147483738" r:id="rId16"/>
    <p:sldLayoutId id="2147483747" r:id="rId17"/>
    <p:sldLayoutId id="2147483724" r:id="rId18"/>
    <p:sldLayoutId id="2147483728" r:id="rId19"/>
    <p:sldLayoutId id="2147483732" r:id="rId20"/>
    <p:sldLayoutId id="2147483748" r:id="rId21"/>
    <p:sldLayoutId id="2147483740" r:id="rId22"/>
    <p:sldLayoutId id="2147483758" r:id="rId23"/>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regulatedresearch.org/"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C4D-7D17-F640-8641-52DE2102DCB9}"/>
              </a:ext>
            </a:extLst>
          </p:cNvPr>
          <p:cNvSpPr>
            <a:spLocks noGrp="1"/>
          </p:cNvSpPr>
          <p:nvPr>
            <p:ph type="ctrTitle"/>
          </p:nvPr>
        </p:nvSpPr>
        <p:spPr>
          <a:xfrm>
            <a:off x="2568992" y="3001339"/>
            <a:ext cx="9379552" cy="1961278"/>
          </a:xfrm>
        </p:spPr>
        <p:txBody>
          <a:bodyPr/>
          <a:lstStyle/>
          <a:p>
            <a:r>
              <a:rPr lang="en-US" sz="4800" dirty="0"/>
              <a:t>HITRUST compliance for Legally Regulated Computing and Data on HPC systems</a:t>
            </a:r>
          </a:p>
        </p:txBody>
      </p:sp>
      <p:sp>
        <p:nvSpPr>
          <p:cNvPr id="4" name="Text Placeholder 3">
            <a:extLst>
              <a:ext uri="{FF2B5EF4-FFF2-40B4-BE49-F238E27FC236}">
                <a16:creationId xmlns:a16="http://schemas.microsoft.com/office/drawing/2014/main" id="{1E9F5295-143D-AE4E-9BF3-3DA58FA69AD1}"/>
              </a:ext>
            </a:extLst>
          </p:cNvPr>
          <p:cNvSpPr>
            <a:spLocks noGrp="1"/>
          </p:cNvSpPr>
          <p:nvPr>
            <p:ph type="body" sz="quarter" idx="10"/>
          </p:nvPr>
        </p:nvSpPr>
        <p:spPr>
          <a:xfrm>
            <a:off x="2568992" y="1324972"/>
            <a:ext cx="4897128" cy="1045365"/>
          </a:xfrm>
        </p:spPr>
        <p:txBody>
          <a:bodyPr/>
          <a:lstStyle/>
          <a:p>
            <a:r>
              <a:rPr lang="en-US" sz="1800" dirty="0"/>
              <a:t>2024 Oklahoma Supercomputing Symposium</a:t>
            </a:r>
          </a:p>
          <a:p>
            <a:r>
              <a:rPr lang="en-US" sz="1800" dirty="0"/>
              <a:t>Sep 25, 2024</a:t>
            </a:r>
          </a:p>
          <a:p>
            <a:r>
              <a:rPr lang="en-US" sz="1800" dirty="0"/>
              <a:t>University of Oklahoma</a:t>
            </a:r>
          </a:p>
          <a:p>
            <a:endParaRPr lang="en-US" sz="1800" dirty="0"/>
          </a:p>
        </p:txBody>
      </p:sp>
      <p:sp>
        <p:nvSpPr>
          <p:cNvPr id="7" name="Text Placeholder 6">
            <a:extLst>
              <a:ext uri="{FF2B5EF4-FFF2-40B4-BE49-F238E27FC236}">
                <a16:creationId xmlns:a16="http://schemas.microsoft.com/office/drawing/2014/main" id="{AC441965-60D8-4EDD-9F70-6175BCA499A5}"/>
              </a:ext>
            </a:extLst>
          </p:cNvPr>
          <p:cNvSpPr>
            <a:spLocks noGrp="1"/>
          </p:cNvSpPr>
          <p:nvPr>
            <p:ph type="body" sz="quarter" idx="11"/>
          </p:nvPr>
        </p:nvSpPr>
        <p:spPr>
          <a:xfrm>
            <a:off x="2568992" y="2544168"/>
            <a:ext cx="3681358" cy="365864"/>
          </a:xfrm>
        </p:spPr>
        <p:txBody>
          <a:bodyPr/>
          <a:lstStyle/>
          <a:p>
            <a:r>
              <a:rPr lang="en-US" sz="2400" dirty="0"/>
              <a:t>Erik Deumens</a:t>
            </a:r>
          </a:p>
        </p:txBody>
      </p:sp>
      <p:pic>
        <p:nvPicPr>
          <p:cNvPr id="8" name="Picture 7">
            <a:extLst>
              <a:ext uri="{FF2B5EF4-FFF2-40B4-BE49-F238E27FC236}">
                <a16:creationId xmlns:a16="http://schemas.microsoft.com/office/drawing/2014/main" id="{8E36683B-6FA5-476F-AC1F-B95BE019849E}"/>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57794" y="6296025"/>
            <a:ext cx="2190750" cy="323850"/>
          </a:xfrm>
          <a:prstGeom prst="rect">
            <a:avLst/>
          </a:prstGeom>
          <a:noFill/>
          <a:ln>
            <a:noFill/>
          </a:ln>
        </p:spPr>
      </p:pic>
    </p:spTree>
    <p:extLst>
      <p:ext uri="{BB962C8B-B14F-4D97-AF65-F5344CB8AC3E}">
        <p14:creationId xmlns:p14="http://schemas.microsoft.com/office/powerpoint/2010/main" val="101314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5E29-0BC0-FCA5-081A-7B8EB025B134}"/>
              </a:ext>
            </a:extLst>
          </p:cNvPr>
          <p:cNvSpPr>
            <a:spLocks noGrp="1"/>
          </p:cNvSpPr>
          <p:nvPr>
            <p:ph type="title"/>
          </p:nvPr>
        </p:nvSpPr>
        <p:spPr/>
        <p:txBody>
          <a:bodyPr/>
          <a:lstStyle/>
          <a:p>
            <a:r>
              <a:rPr lang="en-US" dirty="0"/>
              <a:t>Compliance Frameworks</a:t>
            </a:r>
          </a:p>
        </p:txBody>
      </p:sp>
      <p:sp>
        <p:nvSpPr>
          <p:cNvPr id="3" name="Text Placeholder 2">
            <a:extLst>
              <a:ext uri="{FF2B5EF4-FFF2-40B4-BE49-F238E27FC236}">
                <a16:creationId xmlns:a16="http://schemas.microsoft.com/office/drawing/2014/main" id="{106CC6DD-A374-19D8-9E79-B4D4A7E8A483}"/>
              </a:ext>
            </a:extLst>
          </p:cNvPr>
          <p:cNvSpPr>
            <a:spLocks noGrp="1"/>
          </p:cNvSpPr>
          <p:nvPr>
            <p:ph type="body" sz="quarter" idx="10"/>
          </p:nvPr>
        </p:nvSpPr>
        <p:spPr/>
        <p:txBody>
          <a:bodyPr/>
          <a:lstStyle/>
          <a:p>
            <a:r>
              <a:rPr lang="en-US" dirty="0"/>
              <a:t>NIST – National Institute for Science and Technology</a:t>
            </a:r>
          </a:p>
          <a:p>
            <a:pPr lvl="1"/>
            <a:r>
              <a:rPr lang="en-US" dirty="0"/>
              <a:t>Risk Management Framework (RMF)</a:t>
            </a:r>
          </a:p>
          <a:p>
            <a:pPr lvl="2"/>
            <a:r>
              <a:rPr lang="en-US" dirty="0"/>
              <a:t>Special Publication 800-53 is the catalog of all controls</a:t>
            </a:r>
          </a:p>
          <a:p>
            <a:pPr lvl="2"/>
            <a:r>
              <a:rPr lang="en-US" dirty="0"/>
              <a:t>Many other NIST documents describe how to use the catalog</a:t>
            </a:r>
          </a:p>
          <a:p>
            <a:pPr lvl="2"/>
            <a:r>
              <a:rPr lang="en-US" dirty="0"/>
              <a:t>SP 800-171 was created for non-federal organization to safeguard Controlled Unclassified Information (CUI) – DFARS requires compliance with 800-171 for DoD contacts with CUI</a:t>
            </a:r>
          </a:p>
          <a:p>
            <a:pPr lvl="1"/>
            <a:r>
              <a:rPr lang="en-US" dirty="0"/>
              <a:t>Cybersecurity Framework (CSF)</a:t>
            </a:r>
          </a:p>
          <a:p>
            <a:pPr lvl="2"/>
            <a:r>
              <a:rPr lang="en-US" dirty="0"/>
              <a:t>Similar but easier to follow and implement, especially for large organizations</a:t>
            </a:r>
          </a:p>
          <a:p>
            <a:r>
              <a:rPr lang="en-US" dirty="0"/>
              <a:t>ISO – International Standards Organization</a:t>
            </a:r>
          </a:p>
          <a:p>
            <a:pPr lvl="1"/>
            <a:r>
              <a:rPr lang="en-US" dirty="0"/>
              <a:t>Maps to NIST frameworks</a:t>
            </a:r>
          </a:p>
          <a:p>
            <a:r>
              <a:rPr lang="en-US" dirty="0"/>
              <a:t>HITRUST CSF – Originated to meet HIPAA (Next slide)</a:t>
            </a:r>
          </a:p>
          <a:p>
            <a:pPr lvl="1"/>
            <a:endParaRPr lang="en-US" dirty="0"/>
          </a:p>
        </p:txBody>
      </p:sp>
    </p:spTree>
    <p:extLst>
      <p:ext uri="{BB962C8B-B14F-4D97-AF65-F5344CB8AC3E}">
        <p14:creationId xmlns:p14="http://schemas.microsoft.com/office/powerpoint/2010/main" val="125178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CE15-DC59-D213-EC07-AF0C874175B7}"/>
              </a:ext>
            </a:extLst>
          </p:cNvPr>
          <p:cNvSpPr>
            <a:spLocks noGrp="1"/>
          </p:cNvSpPr>
          <p:nvPr>
            <p:ph type="title"/>
          </p:nvPr>
        </p:nvSpPr>
        <p:spPr/>
        <p:txBody>
          <a:bodyPr/>
          <a:lstStyle/>
          <a:p>
            <a:r>
              <a:rPr lang="en-US">
                <a:latin typeface="Obviously Wide Lght"/>
              </a:rPr>
              <a:t>Compliance Frameworks: HITRUST</a:t>
            </a:r>
            <a:endParaRPr lang="en-US"/>
          </a:p>
        </p:txBody>
      </p:sp>
      <p:sp>
        <p:nvSpPr>
          <p:cNvPr id="3" name="Text Placeholder 2">
            <a:extLst>
              <a:ext uri="{FF2B5EF4-FFF2-40B4-BE49-F238E27FC236}">
                <a16:creationId xmlns:a16="http://schemas.microsoft.com/office/drawing/2014/main" id="{FC2D4576-0967-F4F6-1374-623E794CCF9C}"/>
              </a:ext>
            </a:extLst>
          </p:cNvPr>
          <p:cNvSpPr>
            <a:spLocks noGrp="1"/>
          </p:cNvSpPr>
          <p:nvPr>
            <p:ph type="body" sz="quarter" idx="10"/>
          </p:nvPr>
        </p:nvSpPr>
        <p:spPr>
          <a:xfrm>
            <a:off x="298746" y="2373583"/>
            <a:ext cx="11097571" cy="3907014"/>
          </a:xfrm>
        </p:spPr>
        <p:txBody>
          <a:bodyPr>
            <a:normAutofit lnSpcReduction="10000"/>
          </a:bodyPr>
          <a:lstStyle/>
          <a:p>
            <a:r>
              <a:rPr lang="en-US" dirty="0"/>
              <a:t>A certifiable controls framework built upon other frameworks and authoritative sources</a:t>
            </a:r>
          </a:p>
          <a:p>
            <a:r>
              <a:rPr lang="en-US" dirty="0"/>
              <a:t>Originally built on ISO 27001 and ISO 27002</a:t>
            </a:r>
          </a:p>
          <a:p>
            <a:r>
              <a:rPr lang="en-US" dirty="0"/>
              <a:t>Managed and maintained by HITRUST</a:t>
            </a:r>
          </a:p>
          <a:p>
            <a:r>
              <a:rPr lang="en-US" dirty="0"/>
              <a:t>Designed by security professionals to address:</a:t>
            </a:r>
          </a:p>
          <a:p>
            <a:r>
              <a:rPr lang="en-US" dirty="0"/>
              <a:t>Risk management requirements</a:t>
            </a:r>
          </a:p>
          <a:p>
            <a:r>
              <a:rPr lang="en-US" dirty="0"/>
              <a:t>Security requirements</a:t>
            </a:r>
          </a:p>
          <a:p>
            <a:r>
              <a:rPr lang="en-US" dirty="0"/>
              <a:t>Compliance needs</a:t>
            </a:r>
          </a:p>
          <a:p>
            <a:endParaRPr lang="en-US" dirty="0"/>
          </a:p>
        </p:txBody>
      </p:sp>
      <p:sp>
        <p:nvSpPr>
          <p:cNvPr id="4" name="Oval 3">
            <a:extLst>
              <a:ext uri="{FF2B5EF4-FFF2-40B4-BE49-F238E27FC236}">
                <a16:creationId xmlns:a16="http://schemas.microsoft.com/office/drawing/2014/main" id="{46CA1209-91EB-139C-C9A9-E77FFBBD2FBD}"/>
              </a:ext>
            </a:extLst>
          </p:cNvPr>
          <p:cNvSpPr/>
          <p:nvPr/>
        </p:nvSpPr>
        <p:spPr>
          <a:xfrm>
            <a:off x="7976396" y="2748582"/>
            <a:ext cx="3524854" cy="3451239"/>
          </a:xfrm>
          <a:prstGeom prst="ellipse">
            <a:avLst/>
          </a:prstGeom>
          <a:solidFill>
            <a:srgbClr val="009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solidFill>
                  <a:prstClr val="white"/>
                </a:solidFill>
                <a:latin typeface="Segoe UI Semibold" panose="020B0702040204020203" pitchFamily="34" charset="0"/>
                <a:cs typeface="Segoe UI Semibold" panose="020B0702040204020203" pitchFamily="34" charset="0"/>
              </a:rPr>
              <a:t>HITRUST CSF® is a comprehensive, prescriptive and certifiable framework  that’s built upon other standards and authoritative sources. It’s one of the most widely adopted frameworks that covers over 40 authoritative sources.</a:t>
            </a:r>
          </a:p>
        </p:txBody>
      </p:sp>
      <p:sp>
        <p:nvSpPr>
          <p:cNvPr id="5" name="Text Placeholder 18">
            <a:extLst>
              <a:ext uri="{FF2B5EF4-FFF2-40B4-BE49-F238E27FC236}">
                <a16:creationId xmlns:a16="http://schemas.microsoft.com/office/drawing/2014/main" id="{203CB6A5-4138-D512-6D1E-B0C616041A45}"/>
              </a:ext>
            </a:extLst>
          </p:cNvPr>
          <p:cNvSpPr txBox="1">
            <a:spLocks/>
          </p:cNvSpPr>
          <p:nvPr/>
        </p:nvSpPr>
        <p:spPr>
          <a:xfrm>
            <a:off x="298746" y="1278989"/>
            <a:ext cx="9159406" cy="8042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Founded in 2007, HITRUST is a nonprofit responsible for frameworks, standards and methodologies. HITRUST champions programs that safeguard sensitive information and manage information risk for organizations across all industries.</a:t>
            </a:r>
          </a:p>
        </p:txBody>
      </p:sp>
    </p:spTree>
    <p:extLst>
      <p:ext uri="{BB962C8B-B14F-4D97-AF65-F5344CB8AC3E}">
        <p14:creationId xmlns:p14="http://schemas.microsoft.com/office/powerpoint/2010/main" val="220199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7B92-1CD6-4F97-5C37-714E78AC2919}"/>
              </a:ext>
            </a:extLst>
          </p:cNvPr>
          <p:cNvSpPr>
            <a:spLocks noGrp="1"/>
          </p:cNvSpPr>
          <p:nvPr>
            <p:ph type="title"/>
          </p:nvPr>
        </p:nvSpPr>
        <p:spPr/>
        <p:txBody>
          <a:bodyPr/>
          <a:lstStyle/>
          <a:p>
            <a:r>
              <a:rPr lang="en-US">
                <a:latin typeface="Obviously Wide Lght"/>
              </a:rPr>
              <a:t>Compliance Frameworks: Proof = assessment or certification</a:t>
            </a:r>
          </a:p>
        </p:txBody>
      </p:sp>
      <p:sp>
        <p:nvSpPr>
          <p:cNvPr id="3" name="Text Placeholder 2">
            <a:extLst>
              <a:ext uri="{FF2B5EF4-FFF2-40B4-BE49-F238E27FC236}">
                <a16:creationId xmlns:a16="http://schemas.microsoft.com/office/drawing/2014/main" id="{3AE4AF5B-2CD8-FCAE-FF99-ED342A45105F}"/>
              </a:ext>
            </a:extLst>
          </p:cNvPr>
          <p:cNvSpPr>
            <a:spLocks noGrp="1"/>
          </p:cNvSpPr>
          <p:nvPr>
            <p:ph type="body" sz="quarter" idx="10"/>
          </p:nvPr>
        </p:nvSpPr>
        <p:spPr/>
        <p:txBody>
          <a:bodyPr/>
          <a:lstStyle/>
          <a:p>
            <a:r>
              <a:rPr lang="en-US" dirty="0"/>
              <a:t>Researchers wanted to use the full HPC system</a:t>
            </a:r>
          </a:p>
          <a:p>
            <a:pPr lvl="1"/>
            <a:r>
              <a:rPr lang="en-US" dirty="0"/>
              <a:t>With Protected Health Information (PHI) using AI tools</a:t>
            </a:r>
          </a:p>
          <a:p>
            <a:pPr lvl="1"/>
            <a:r>
              <a:rPr lang="en-US" dirty="0"/>
              <a:t>Going beyond the enclave</a:t>
            </a:r>
          </a:p>
          <a:p>
            <a:r>
              <a:rPr lang="en-US" dirty="0"/>
              <a:t>To avoid any doubts about compliance, the administration decided to go with HITRUST Alliance certification</a:t>
            </a:r>
          </a:p>
          <a:p>
            <a:pPr lvl="1"/>
            <a:r>
              <a:rPr lang="en-US" dirty="0"/>
              <a:t>It is considered the gold standard in healthcare (hospitals, health insurance, pharma)</a:t>
            </a:r>
          </a:p>
          <a:p>
            <a:pPr lvl="1"/>
            <a:r>
              <a:rPr lang="en-US" dirty="0"/>
              <a:t>HITRUST has “certified assessors” (like CMMC)</a:t>
            </a:r>
          </a:p>
          <a:p>
            <a:r>
              <a:rPr lang="en-US" dirty="0"/>
              <a:t>UF did a purchase process called “invitation to negotiate (ITN)”</a:t>
            </a:r>
          </a:p>
          <a:p>
            <a:pPr lvl="1"/>
            <a:r>
              <a:rPr lang="en-US" dirty="0"/>
              <a:t>Vendors submit a proposal</a:t>
            </a:r>
          </a:p>
          <a:p>
            <a:pPr lvl="1"/>
            <a:r>
              <a:rPr lang="en-US" dirty="0"/>
              <a:t>A committee reviews, interviews, negotiates, and selects the vendor</a:t>
            </a:r>
          </a:p>
        </p:txBody>
      </p:sp>
    </p:spTree>
    <p:extLst>
      <p:ext uri="{BB962C8B-B14F-4D97-AF65-F5344CB8AC3E}">
        <p14:creationId xmlns:p14="http://schemas.microsoft.com/office/powerpoint/2010/main" val="147805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E56B-F9FE-6BC3-7CF8-93682D4C7E23}"/>
              </a:ext>
            </a:extLst>
          </p:cNvPr>
          <p:cNvSpPr>
            <a:spLocks noGrp="1"/>
          </p:cNvSpPr>
          <p:nvPr>
            <p:ph type="title"/>
          </p:nvPr>
        </p:nvSpPr>
        <p:spPr/>
        <p:txBody>
          <a:bodyPr/>
          <a:lstStyle/>
          <a:p>
            <a:r>
              <a:rPr lang="en-US" dirty="0"/>
              <a:t>Assessment process with certified assessor</a:t>
            </a:r>
          </a:p>
        </p:txBody>
      </p:sp>
      <p:grpSp>
        <p:nvGrpSpPr>
          <p:cNvPr id="4" name="Group 3">
            <a:extLst>
              <a:ext uri="{FF2B5EF4-FFF2-40B4-BE49-F238E27FC236}">
                <a16:creationId xmlns:a16="http://schemas.microsoft.com/office/drawing/2014/main" id="{268CFE6E-E1DE-9B8D-00EA-CBB52820A9D9}"/>
              </a:ext>
            </a:extLst>
          </p:cNvPr>
          <p:cNvGrpSpPr/>
          <p:nvPr/>
        </p:nvGrpSpPr>
        <p:grpSpPr>
          <a:xfrm>
            <a:off x="244068" y="1510763"/>
            <a:ext cx="11465112" cy="4654576"/>
            <a:chOff x="689804" y="1307499"/>
            <a:chExt cx="11465112" cy="4654576"/>
          </a:xfrm>
        </p:grpSpPr>
        <p:sp>
          <p:nvSpPr>
            <p:cNvPr id="5" name="Freeform 4">
              <a:extLst>
                <a:ext uri="{FF2B5EF4-FFF2-40B4-BE49-F238E27FC236}">
                  <a16:creationId xmlns:a16="http://schemas.microsoft.com/office/drawing/2014/main" id="{507EC3D2-3449-69CA-AC45-808E7BF47726}"/>
                </a:ext>
              </a:extLst>
            </p:cNvPr>
            <p:cNvSpPr>
              <a:spLocks noChangeArrowheads="1"/>
            </p:cNvSpPr>
            <p:nvPr/>
          </p:nvSpPr>
          <p:spPr bwMode="auto">
            <a:xfrm>
              <a:off x="1963938" y="2847571"/>
              <a:ext cx="8264123" cy="1713797"/>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ysClr val="window" lastClr="FFFFFF">
                <a:lumMod val="95000"/>
              </a:sys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AAAAAA"/>
                </a:solidFill>
                <a:effectLst/>
                <a:uLnTx/>
                <a:uFillTx/>
              </a:endParaRPr>
            </a:p>
          </p:txBody>
        </p:sp>
        <p:sp>
          <p:nvSpPr>
            <p:cNvPr id="6" name="Freeform 6">
              <a:extLst>
                <a:ext uri="{FF2B5EF4-FFF2-40B4-BE49-F238E27FC236}">
                  <a16:creationId xmlns:a16="http://schemas.microsoft.com/office/drawing/2014/main" id="{F0FC36CD-FB58-52F3-2529-8DAFC4087BA7}"/>
                </a:ext>
              </a:extLst>
            </p:cNvPr>
            <p:cNvSpPr>
              <a:spLocks noChangeArrowheads="1"/>
            </p:cNvSpPr>
            <p:nvPr/>
          </p:nvSpPr>
          <p:spPr bwMode="auto">
            <a:xfrm>
              <a:off x="2191896" y="3070034"/>
              <a:ext cx="1271614" cy="126886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rgbClr val="009ADE"/>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AAAAAA"/>
                </a:solidFill>
                <a:effectLst/>
                <a:uLnTx/>
                <a:uFillTx/>
              </a:endParaRPr>
            </a:p>
          </p:txBody>
        </p:sp>
        <p:sp>
          <p:nvSpPr>
            <p:cNvPr id="7" name="Freeform 7">
              <a:extLst>
                <a:ext uri="{FF2B5EF4-FFF2-40B4-BE49-F238E27FC236}">
                  <a16:creationId xmlns:a16="http://schemas.microsoft.com/office/drawing/2014/main" id="{36688ED3-F00F-E42F-89FE-FEFC2C4BBB21}"/>
                </a:ext>
              </a:extLst>
            </p:cNvPr>
            <p:cNvSpPr>
              <a:spLocks noChangeArrowheads="1"/>
            </p:cNvSpPr>
            <p:nvPr/>
          </p:nvSpPr>
          <p:spPr bwMode="auto">
            <a:xfrm>
              <a:off x="3823298" y="3070034"/>
              <a:ext cx="1271614" cy="126886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rgbClr val="205392"/>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AAAAAA"/>
                </a:solidFill>
                <a:effectLst/>
                <a:uLnTx/>
                <a:uFillTx/>
              </a:endParaRPr>
            </a:p>
          </p:txBody>
        </p:sp>
        <p:sp>
          <p:nvSpPr>
            <p:cNvPr id="8" name="Freeform 8">
              <a:extLst>
                <a:ext uri="{FF2B5EF4-FFF2-40B4-BE49-F238E27FC236}">
                  <a16:creationId xmlns:a16="http://schemas.microsoft.com/office/drawing/2014/main" id="{06A6AD0F-0729-06CD-AAB5-9AFC72A538D1}"/>
                </a:ext>
              </a:extLst>
            </p:cNvPr>
            <p:cNvSpPr>
              <a:spLocks noChangeArrowheads="1"/>
            </p:cNvSpPr>
            <p:nvPr/>
          </p:nvSpPr>
          <p:spPr bwMode="auto">
            <a:xfrm>
              <a:off x="5468432" y="3070034"/>
              <a:ext cx="1268869" cy="126886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rgbClr val="6CB33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AAAAAA"/>
                </a:solidFill>
                <a:effectLst/>
                <a:uLnTx/>
                <a:uFillTx/>
              </a:endParaRPr>
            </a:p>
          </p:txBody>
        </p:sp>
        <p:sp>
          <p:nvSpPr>
            <p:cNvPr id="9" name="Freeform 9">
              <a:extLst>
                <a:ext uri="{FF2B5EF4-FFF2-40B4-BE49-F238E27FC236}">
                  <a16:creationId xmlns:a16="http://schemas.microsoft.com/office/drawing/2014/main" id="{907C5213-D095-E133-9D40-FC420F265E66}"/>
                </a:ext>
              </a:extLst>
            </p:cNvPr>
            <p:cNvSpPr>
              <a:spLocks noChangeArrowheads="1"/>
            </p:cNvSpPr>
            <p:nvPr/>
          </p:nvSpPr>
          <p:spPr bwMode="auto">
            <a:xfrm>
              <a:off x="7091595" y="3070034"/>
              <a:ext cx="1271614" cy="126886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rgbClr val="009ADE"/>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AAAAAA"/>
                </a:solidFill>
                <a:effectLst/>
                <a:uLnTx/>
                <a:uFillTx/>
              </a:endParaRPr>
            </a:p>
          </p:txBody>
        </p:sp>
        <p:sp>
          <p:nvSpPr>
            <p:cNvPr id="10" name="Freeform 10">
              <a:extLst>
                <a:ext uri="{FF2B5EF4-FFF2-40B4-BE49-F238E27FC236}">
                  <a16:creationId xmlns:a16="http://schemas.microsoft.com/office/drawing/2014/main" id="{1B63F19F-6647-A38C-00A6-087E3849A0A6}"/>
                </a:ext>
              </a:extLst>
            </p:cNvPr>
            <p:cNvSpPr>
              <a:spLocks noChangeArrowheads="1"/>
            </p:cNvSpPr>
            <p:nvPr/>
          </p:nvSpPr>
          <p:spPr bwMode="auto">
            <a:xfrm>
              <a:off x="8755955" y="3070034"/>
              <a:ext cx="1268869" cy="126886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rgbClr val="205392"/>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AAAAAA"/>
                </a:solidFill>
                <a:effectLst/>
                <a:uLnTx/>
                <a:uFillTx/>
              </a:endParaRPr>
            </a:p>
          </p:txBody>
        </p:sp>
        <p:sp>
          <p:nvSpPr>
            <p:cNvPr id="11" name="Down Arrow 18">
              <a:extLst>
                <a:ext uri="{FF2B5EF4-FFF2-40B4-BE49-F238E27FC236}">
                  <a16:creationId xmlns:a16="http://schemas.microsoft.com/office/drawing/2014/main" id="{E6FBF4B3-1707-13D2-F726-CF17059B195C}"/>
                </a:ext>
              </a:extLst>
            </p:cNvPr>
            <p:cNvSpPr/>
            <p:nvPr/>
          </p:nvSpPr>
          <p:spPr>
            <a:xfrm>
              <a:off x="3250682" y="4526765"/>
              <a:ext cx="160638" cy="274320"/>
            </a:xfrm>
            <a:prstGeom prst="downArrow">
              <a:avLst/>
            </a:prstGeom>
            <a:solidFill>
              <a:srgbClr val="009ADE"/>
            </a:solidFill>
            <a:ln w="15875" cap="flat" cmpd="sng" algn="ctr">
              <a:noFill/>
              <a:prstDash val="solid"/>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Up Arrow 19">
              <a:extLst>
                <a:ext uri="{FF2B5EF4-FFF2-40B4-BE49-F238E27FC236}">
                  <a16:creationId xmlns:a16="http://schemas.microsoft.com/office/drawing/2014/main" id="{2572961F-062C-BF13-4F79-1E3713E4C962}"/>
                </a:ext>
              </a:extLst>
            </p:cNvPr>
            <p:cNvSpPr/>
            <p:nvPr/>
          </p:nvSpPr>
          <p:spPr>
            <a:xfrm>
              <a:off x="4378785" y="2556205"/>
              <a:ext cx="160638" cy="274320"/>
            </a:xfrm>
            <a:prstGeom prst="upArrow">
              <a:avLst/>
            </a:prstGeom>
            <a:solidFill>
              <a:srgbClr val="205392"/>
            </a:solidFill>
            <a:ln w="15875" cap="flat" cmpd="sng" algn="ctr">
              <a:noFill/>
              <a:prstDash val="solid"/>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Down Arrow 20">
              <a:extLst>
                <a:ext uri="{FF2B5EF4-FFF2-40B4-BE49-F238E27FC236}">
                  <a16:creationId xmlns:a16="http://schemas.microsoft.com/office/drawing/2014/main" id="{E7B91B47-A1B4-8E9B-BAF7-2BCB366172FC}"/>
                </a:ext>
              </a:extLst>
            </p:cNvPr>
            <p:cNvSpPr/>
            <p:nvPr/>
          </p:nvSpPr>
          <p:spPr>
            <a:xfrm>
              <a:off x="6022547" y="4510385"/>
              <a:ext cx="160638" cy="274320"/>
            </a:xfrm>
            <a:prstGeom prst="downArrow">
              <a:avLst/>
            </a:prstGeom>
            <a:solidFill>
              <a:srgbClr val="6CB33F"/>
            </a:solidFill>
            <a:ln w="15875" cap="flat" cmpd="sng" algn="ctr">
              <a:noFill/>
              <a:prstDash val="solid"/>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 name="Up Arrow 21">
              <a:extLst>
                <a:ext uri="{FF2B5EF4-FFF2-40B4-BE49-F238E27FC236}">
                  <a16:creationId xmlns:a16="http://schemas.microsoft.com/office/drawing/2014/main" id="{8EF84A34-8218-69A4-9E8C-C0A56E9F779D}"/>
                </a:ext>
              </a:extLst>
            </p:cNvPr>
            <p:cNvSpPr/>
            <p:nvPr/>
          </p:nvSpPr>
          <p:spPr>
            <a:xfrm>
              <a:off x="7647082" y="2556205"/>
              <a:ext cx="160638" cy="274320"/>
            </a:xfrm>
            <a:prstGeom prst="upArrow">
              <a:avLst/>
            </a:prstGeom>
            <a:solidFill>
              <a:srgbClr val="009ADE"/>
            </a:solidFill>
            <a:ln w="15875" cap="flat" cmpd="sng" algn="ctr">
              <a:noFill/>
              <a:prstDash val="solid"/>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Down Arrow 22">
              <a:extLst>
                <a:ext uri="{FF2B5EF4-FFF2-40B4-BE49-F238E27FC236}">
                  <a16:creationId xmlns:a16="http://schemas.microsoft.com/office/drawing/2014/main" id="{2F0751C4-8CCC-689D-A3DF-B0AB5FAC30D0}"/>
                </a:ext>
              </a:extLst>
            </p:cNvPr>
            <p:cNvSpPr/>
            <p:nvPr/>
          </p:nvSpPr>
          <p:spPr>
            <a:xfrm>
              <a:off x="8933956" y="4510385"/>
              <a:ext cx="160638" cy="274320"/>
            </a:xfrm>
            <a:prstGeom prst="downArrow">
              <a:avLst/>
            </a:prstGeom>
            <a:solidFill>
              <a:srgbClr val="205392"/>
            </a:solidFill>
            <a:ln w="15875" cap="flat" cmpd="sng" algn="ctr">
              <a:noFill/>
              <a:prstDash val="solid"/>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 name="Subtitle 2">
              <a:extLst>
                <a:ext uri="{FF2B5EF4-FFF2-40B4-BE49-F238E27FC236}">
                  <a16:creationId xmlns:a16="http://schemas.microsoft.com/office/drawing/2014/main" id="{478295B4-A220-0635-D9A4-01B597DAB41A}"/>
                </a:ext>
              </a:extLst>
            </p:cNvPr>
            <p:cNvSpPr txBox="1">
              <a:spLocks/>
            </p:cNvSpPr>
            <p:nvPr/>
          </p:nvSpPr>
          <p:spPr>
            <a:xfrm>
              <a:off x="909286" y="4967395"/>
              <a:ext cx="3124586" cy="98488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dirty="0">
                  <a:ln>
                    <a:noFill/>
                  </a:ln>
                  <a:solidFill>
                    <a:srgbClr val="009ADE"/>
                  </a:solidFill>
                  <a:effectLst/>
                  <a:uLnTx/>
                  <a:uFillTx/>
                  <a:latin typeface="Segoe UI Black" panose="020B0A02040204020203" pitchFamily="34" charset="0"/>
                  <a:ea typeface="Segoe UI Black" panose="020B0A02040204020203" pitchFamily="34" charset="0"/>
                  <a:cs typeface="Poppins" pitchFamily="2" charset="77"/>
                </a:rPr>
                <a:t>1. WORKSHOP</a:t>
              </a:r>
            </a:p>
            <a:p>
              <a:pPr marL="0" marR="0" lvl="0" indent="0" algn="r" defTabSz="543818"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Lato Light" panose="020F0502020204030203" pitchFamily="34" charset="0"/>
                  <a:cs typeface="Calibri" panose="020F0502020204030204" pitchFamily="34" charset="0"/>
                </a:rPr>
                <a:t>Proper planning, scoping, training and organizational alignment is a critical success factor</a:t>
              </a:r>
            </a:p>
          </p:txBody>
        </p:sp>
        <p:sp>
          <p:nvSpPr>
            <p:cNvPr id="17" name="Subtitle 2">
              <a:extLst>
                <a:ext uri="{FF2B5EF4-FFF2-40B4-BE49-F238E27FC236}">
                  <a16:creationId xmlns:a16="http://schemas.microsoft.com/office/drawing/2014/main" id="{9CD19088-01AE-F15B-7E02-FA342695D0C0}"/>
                </a:ext>
              </a:extLst>
            </p:cNvPr>
            <p:cNvSpPr txBox="1">
              <a:spLocks/>
            </p:cNvSpPr>
            <p:nvPr/>
          </p:nvSpPr>
          <p:spPr>
            <a:xfrm>
              <a:off x="4724562" y="4977190"/>
              <a:ext cx="2847906" cy="98488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a:ln>
                    <a:noFill/>
                  </a:ln>
                  <a:solidFill>
                    <a:srgbClr val="6CB33F"/>
                  </a:solidFill>
                  <a:effectLst/>
                  <a:uLnTx/>
                  <a:uFillTx/>
                  <a:latin typeface="Segoe UI Black" panose="020B0A02040204020203" pitchFamily="34" charset="0"/>
                  <a:ea typeface="Segoe UI Black" panose="020B0A02040204020203" pitchFamily="34" charset="0"/>
                  <a:cs typeface="Poppins" pitchFamily="2" charset="77"/>
                </a:rPr>
                <a:t>3. REMEDIATION</a:t>
              </a:r>
            </a:p>
            <a:p>
              <a:pPr marL="0" marR="0" lvl="0" indent="0" algn="ctr" defTabSz="543818"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Lato Light" panose="020F0502020204030203" pitchFamily="34" charset="0"/>
                  <a:cs typeface="Calibri" panose="020F0502020204030204" pitchFamily="34" charset="0"/>
                </a:rPr>
                <a:t>Implementation of remediated controls is necessary to boost scores to a “certifiable” level</a:t>
              </a:r>
            </a:p>
          </p:txBody>
        </p:sp>
        <p:sp>
          <p:nvSpPr>
            <p:cNvPr id="18" name="Subtitle 2">
              <a:extLst>
                <a:ext uri="{FF2B5EF4-FFF2-40B4-BE49-F238E27FC236}">
                  <a16:creationId xmlns:a16="http://schemas.microsoft.com/office/drawing/2014/main" id="{32BCF64F-3EA8-2624-C57F-BC6F334AD48D}"/>
                </a:ext>
              </a:extLst>
            </p:cNvPr>
            <p:cNvSpPr txBox="1">
              <a:spLocks/>
            </p:cNvSpPr>
            <p:nvPr/>
          </p:nvSpPr>
          <p:spPr>
            <a:xfrm>
              <a:off x="8392267" y="4956187"/>
              <a:ext cx="3124586" cy="98488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a:ln>
                    <a:noFill/>
                  </a:ln>
                  <a:solidFill>
                    <a:srgbClr val="205392"/>
                  </a:solidFill>
                  <a:effectLst/>
                  <a:uLnTx/>
                  <a:uFillTx/>
                  <a:latin typeface="Segoe UI Black" panose="020B0A02040204020203" pitchFamily="34" charset="0"/>
                  <a:ea typeface="Segoe UI Black" panose="020B0A02040204020203" pitchFamily="34" charset="0"/>
                  <a:cs typeface="Poppins" pitchFamily="2" charset="77"/>
                </a:rPr>
                <a:t>5. INTERIM</a:t>
              </a:r>
            </a:p>
            <a:p>
              <a:pPr marL="0" marR="0" lvl="0" indent="0" algn="l" defTabSz="543818"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Lato Light" panose="020F0502020204030203" pitchFamily="34" charset="0"/>
                  <a:cs typeface="Calibri" panose="020F0502020204030204" pitchFamily="34" charset="0"/>
                </a:rPr>
                <a:t>Year two HITRUST assessment requirement that ensures CAP fulfillment and no erosion of control maturity</a:t>
              </a:r>
            </a:p>
          </p:txBody>
        </p:sp>
        <p:sp>
          <p:nvSpPr>
            <p:cNvPr id="19" name="Subtitle 2">
              <a:extLst>
                <a:ext uri="{FF2B5EF4-FFF2-40B4-BE49-F238E27FC236}">
                  <a16:creationId xmlns:a16="http://schemas.microsoft.com/office/drawing/2014/main" id="{C4F88E1A-6273-BA08-FB7A-592C338E1C2C}"/>
                </a:ext>
              </a:extLst>
            </p:cNvPr>
            <p:cNvSpPr txBox="1">
              <a:spLocks/>
            </p:cNvSpPr>
            <p:nvPr/>
          </p:nvSpPr>
          <p:spPr>
            <a:xfrm>
              <a:off x="689804" y="1662308"/>
              <a:ext cx="3901752" cy="7694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a:ln>
                    <a:noFill/>
                  </a:ln>
                  <a:solidFill>
                    <a:srgbClr val="205392"/>
                  </a:solidFill>
                  <a:effectLst/>
                  <a:uLnTx/>
                  <a:uFillTx/>
                  <a:latin typeface="Segoe UI Black" panose="020B0A02040204020203" pitchFamily="34" charset="0"/>
                  <a:ea typeface="Segoe UI Black" panose="020B0A02040204020203" pitchFamily="34" charset="0"/>
                  <a:cs typeface="Poppins" pitchFamily="2" charset="77"/>
                </a:rPr>
                <a:t>2. READINESS ASSESSMENT</a:t>
              </a:r>
              <a:endParaRPr kumimoji="0" lang="en-US" sz="1400" b="1" i="0" u="none" strike="noStrike" kern="1200" cap="none" spc="0" normalizeH="0" baseline="30000" noProof="0">
                <a:ln>
                  <a:noFill/>
                </a:ln>
                <a:solidFill>
                  <a:srgbClr val="205392"/>
                </a:solidFill>
                <a:effectLst/>
                <a:uLnTx/>
                <a:uFillTx/>
                <a:latin typeface="Segoe UI Black" panose="020B0A02040204020203" pitchFamily="34" charset="0"/>
                <a:ea typeface="Segoe UI Black" panose="020B0A02040204020203" pitchFamily="34" charset="0"/>
                <a:cs typeface="Poppins" pitchFamily="2" charset="77"/>
              </a:endParaRPr>
            </a:p>
            <a:p>
              <a:pPr marL="0" marR="0" lvl="0" indent="0" algn="r" defTabSz="543818"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Lato Light" panose="020F0502020204030203" pitchFamily="34" charset="0"/>
                  <a:cs typeface="Calibri" panose="020F0502020204030204" pitchFamily="34" charset="0"/>
                </a:rPr>
                <a:t>The likelihood of HITRUST Certification is directly dependent of how well an organization prepares</a:t>
              </a:r>
            </a:p>
          </p:txBody>
        </p:sp>
        <p:sp>
          <p:nvSpPr>
            <p:cNvPr id="20" name="TextBox 19">
              <a:extLst>
                <a:ext uri="{FF2B5EF4-FFF2-40B4-BE49-F238E27FC236}">
                  <a16:creationId xmlns:a16="http://schemas.microsoft.com/office/drawing/2014/main" id="{6F13B675-590F-A203-1EDD-58C856FA21FA}"/>
                </a:ext>
              </a:extLst>
            </p:cNvPr>
            <p:cNvSpPr txBox="1"/>
            <p:nvPr/>
          </p:nvSpPr>
          <p:spPr>
            <a:xfrm>
              <a:off x="4358859" y="1307499"/>
              <a:ext cx="184730" cy="256480"/>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a:ln>
                  <a:noFill/>
                </a:ln>
                <a:solidFill>
                  <a:srgbClr val="205392"/>
                </a:solidFill>
                <a:effectLst/>
                <a:uLnTx/>
                <a:uFillTx/>
                <a:latin typeface="Segoe UI Black" panose="020B0A02040204020203" pitchFamily="34" charset="0"/>
                <a:ea typeface="Segoe UI Black" panose="020B0A02040204020203" pitchFamily="34" charset="0"/>
                <a:cs typeface="Poppins" pitchFamily="2" charset="77"/>
              </a:endParaRPr>
            </a:p>
          </p:txBody>
        </p:sp>
        <p:sp>
          <p:nvSpPr>
            <p:cNvPr id="21" name="TextBox 20">
              <a:extLst>
                <a:ext uri="{FF2B5EF4-FFF2-40B4-BE49-F238E27FC236}">
                  <a16:creationId xmlns:a16="http://schemas.microsoft.com/office/drawing/2014/main" id="{759E140A-941B-AC0C-64FC-043BB20FE2FF}"/>
                </a:ext>
              </a:extLst>
            </p:cNvPr>
            <p:cNvSpPr txBox="1"/>
            <p:nvPr/>
          </p:nvSpPr>
          <p:spPr>
            <a:xfrm>
              <a:off x="2589496" y="3288743"/>
              <a:ext cx="476412" cy="784830"/>
            </a:xfrm>
            <a:prstGeom prst="rect">
              <a:avLst/>
            </a:prstGeom>
            <a:noFill/>
          </p:spPr>
          <p:txBody>
            <a:bodyPr wrap="none" rtlCol="0"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Poppins" pitchFamily="2" charset="77"/>
                </a:rPr>
                <a:t>1</a:t>
              </a:r>
            </a:p>
          </p:txBody>
        </p:sp>
        <p:sp>
          <p:nvSpPr>
            <p:cNvPr id="22" name="TextBox 21">
              <a:extLst>
                <a:ext uri="{FF2B5EF4-FFF2-40B4-BE49-F238E27FC236}">
                  <a16:creationId xmlns:a16="http://schemas.microsoft.com/office/drawing/2014/main" id="{CE1ABBB7-25C7-5557-1FCF-ABF1F443665D}"/>
                </a:ext>
              </a:extLst>
            </p:cNvPr>
            <p:cNvSpPr txBox="1"/>
            <p:nvPr/>
          </p:nvSpPr>
          <p:spPr>
            <a:xfrm>
              <a:off x="4193647" y="3288743"/>
              <a:ext cx="530915" cy="784830"/>
            </a:xfrm>
            <a:prstGeom prst="rect">
              <a:avLst/>
            </a:prstGeom>
            <a:noFill/>
          </p:spPr>
          <p:txBody>
            <a:bodyPr wrap="none" rtlCol="0"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Poppins" pitchFamily="2" charset="77"/>
                </a:rPr>
                <a:t>2</a:t>
              </a:r>
            </a:p>
          </p:txBody>
        </p:sp>
        <p:sp>
          <p:nvSpPr>
            <p:cNvPr id="23" name="TextBox 22">
              <a:extLst>
                <a:ext uri="{FF2B5EF4-FFF2-40B4-BE49-F238E27FC236}">
                  <a16:creationId xmlns:a16="http://schemas.microsoft.com/office/drawing/2014/main" id="{BD386D25-F583-DC9C-3173-52270855E819}"/>
                </a:ext>
              </a:extLst>
            </p:cNvPr>
            <p:cNvSpPr txBox="1"/>
            <p:nvPr/>
          </p:nvSpPr>
          <p:spPr>
            <a:xfrm>
              <a:off x="5849899" y="3293800"/>
              <a:ext cx="476412" cy="784830"/>
            </a:xfrm>
            <a:prstGeom prst="rect">
              <a:avLst/>
            </a:prstGeom>
            <a:noFill/>
          </p:spPr>
          <p:txBody>
            <a:bodyPr wrap="square" rtlCol="0"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Poppins" pitchFamily="2" charset="77"/>
                </a:rPr>
                <a:t>3</a:t>
              </a:r>
            </a:p>
          </p:txBody>
        </p:sp>
        <p:sp>
          <p:nvSpPr>
            <p:cNvPr id="24" name="TextBox 23">
              <a:extLst>
                <a:ext uri="{FF2B5EF4-FFF2-40B4-BE49-F238E27FC236}">
                  <a16:creationId xmlns:a16="http://schemas.microsoft.com/office/drawing/2014/main" id="{13C17194-3255-F271-05E5-ECE8FEF7E2CA}"/>
                </a:ext>
              </a:extLst>
            </p:cNvPr>
            <p:cNvSpPr txBox="1"/>
            <p:nvPr/>
          </p:nvSpPr>
          <p:spPr>
            <a:xfrm>
              <a:off x="7456333" y="3286563"/>
              <a:ext cx="542136" cy="784830"/>
            </a:xfrm>
            <a:prstGeom prst="rect">
              <a:avLst/>
            </a:prstGeom>
            <a:noFill/>
          </p:spPr>
          <p:txBody>
            <a:bodyPr wrap="none" rtlCol="0"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Poppins" pitchFamily="2" charset="77"/>
                </a:rPr>
                <a:t>4</a:t>
              </a:r>
            </a:p>
          </p:txBody>
        </p:sp>
        <p:sp>
          <p:nvSpPr>
            <p:cNvPr id="25" name="TextBox 24">
              <a:extLst>
                <a:ext uri="{FF2B5EF4-FFF2-40B4-BE49-F238E27FC236}">
                  <a16:creationId xmlns:a16="http://schemas.microsoft.com/office/drawing/2014/main" id="{B00DCBA9-35E2-C3B4-353F-802FECADCC1D}"/>
                </a:ext>
              </a:extLst>
            </p:cNvPr>
            <p:cNvSpPr txBox="1"/>
            <p:nvPr/>
          </p:nvSpPr>
          <p:spPr>
            <a:xfrm>
              <a:off x="9124932" y="3280333"/>
              <a:ext cx="530915" cy="784830"/>
            </a:xfrm>
            <a:prstGeom prst="rect">
              <a:avLst/>
            </a:prstGeom>
            <a:noFill/>
          </p:spPr>
          <p:txBody>
            <a:bodyPr wrap="none" rtlCol="0"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Poppins" pitchFamily="2" charset="77"/>
                </a:rPr>
                <a:t>5</a:t>
              </a:r>
            </a:p>
          </p:txBody>
        </p:sp>
        <p:sp>
          <p:nvSpPr>
            <p:cNvPr id="26" name="Subtitle 2">
              <a:extLst>
                <a:ext uri="{FF2B5EF4-FFF2-40B4-BE49-F238E27FC236}">
                  <a16:creationId xmlns:a16="http://schemas.microsoft.com/office/drawing/2014/main" id="{DAC748B2-5459-E492-8325-DCBB0D056952}"/>
                </a:ext>
              </a:extLst>
            </p:cNvPr>
            <p:cNvSpPr txBox="1">
              <a:spLocks/>
            </p:cNvSpPr>
            <p:nvPr/>
          </p:nvSpPr>
          <p:spPr>
            <a:xfrm>
              <a:off x="7456333" y="1656000"/>
              <a:ext cx="4698583" cy="769441"/>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00000"/>
                </a:lnSpc>
                <a:spcBef>
                  <a:spcPts val="0"/>
                </a:spcBef>
                <a:spcAft>
                  <a:spcPts val="600"/>
                </a:spcAft>
                <a:buClrTx/>
                <a:buSzTx/>
                <a:buFont typeface="Arial"/>
                <a:buNone/>
                <a:tabLst/>
                <a:defRPr/>
              </a:pPr>
              <a:r>
                <a:rPr kumimoji="0" lang="en-US" sz="1400" b="1" i="0" u="none" strike="noStrike" kern="1200" cap="none" spc="0" normalizeH="0" baseline="0" noProof="0" dirty="0">
                  <a:ln>
                    <a:noFill/>
                  </a:ln>
                  <a:solidFill>
                    <a:srgbClr val="009ADE"/>
                  </a:solidFill>
                  <a:effectLst/>
                  <a:uLnTx/>
                  <a:uFillTx/>
                  <a:latin typeface="Segoe UI Black" panose="020B0A02040204020203" pitchFamily="34" charset="0"/>
                  <a:ea typeface="Segoe UI Black" panose="020B0A02040204020203" pitchFamily="34" charset="0"/>
                  <a:cs typeface="Poppins" pitchFamily="2" charset="77"/>
                </a:rPr>
                <a:t>4. HITRUST VALIDATION</a:t>
              </a:r>
            </a:p>
            <a:p>
              <a:pPr marL="0" marR="0" lvl="0" indent="0" algn="l" defTabSz="543818"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Lato Light" panose="020F0502020204030203" pitchFamily="34" charset="0"/>
                  <a:cs typeface="Calibri" panose="020F0502020204030204" pitchFamily="34" charset="0"/>
                </a:rPr>
                <a:t>Assessment that tests the design and effectiveness of implemented controls; often results in CSF Certification</a:t>
              </a:r>
            </a:p>
          </p:txBody>
        </p:sp>
      </p:grpSp>
    </p:spTree>
    <p:extLst>
      <p:ext uri="{BB962C8B-B14F-4D97-AF65-F5344CB8AC3E}">
        <p14:creationId xmlns:p14="http://schemas.microsoft.com/office/powerpoint/2010/main" val="245819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0186-3B5C-1C02-8C8A-2229213A232C}"/>
              </a:ext>
            </a:extLst>
          </p:cNvPr>
          <p:cNvSpPr>
            <a:spLocks noGrp="1"/>
          </p:cNvSpPr>
          <p:nvPr>
            <p:ph type="title"/>
          </p:nvPr>
        </p:nvSpPr>
        <p:spPr/>
        <p:txBody>
          <a:bodyPr/>
          <a:lstStyle/>
          <a:p>
            <a:r>
              <a:rPr lang="en-US" dirty="0"/>
              <a:t>Assessment process: Workshop</a:t>
            </a:r>
          </a:p>
        </p:txBody>
      </p:sp>
      <p:graphicFrame>
        <p:nvGraphicFramePr>
          <p:cNvPr id="4" name="Diagram 3">
            <a:extLst>
              <a:ext uri="{FF2B5EF4-FFF2-40B4-BE49-F238E27FC236}">
                <a16:creationId xmlns:a16="http://schemas.microsoft.com/office/drawing/2014/main" id="{DAC524AD-DB0B-08C6-136D-33057DD5727B}"/>
              </a:ext>
            </a:extLst>
          </p:cNvPr>
          <p:cNvGraphicFramePr/>
          <p:nvPr>
            <p:extLst>
              <p:ext uri="{D42A27DB-BD31-4B8C-83A1-F6EECF244321}">
                <p14:modId xmlns:p14="http://schemas.microsoft.com/office/powerpoint/2010/main" val="2593936522"/>
              </p:ext>
            </p:extLst>
          </p:nvPr>
        </p:nvGraphicFramePr>
        <p:xfrm>
          <a:off x="762000" y="1054100"/>
          <a:ext cx="9817100" cy="6345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93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03AE-F5A9-6F16-5DC7-A3B578A2FEC3}"/>
              </a:ext>
            </a:extLst>
          </p:cNvPr>
          <p:cNvSpPr>
            <a:spLocks noGrp="1"/>
          </p:cNvSpPr>
          <p:nvPr>
            <p:ph type="title"/>
          </p:nvPr>
        </p:nvSpPr>
        <p:spPr/>
        <p:txBody>
          <a:bodyPr/>
          <a:lstStyle/>
          <a:p>
            <a:r>
              <a:rPr lang="en-US" dirty="0"/>
              <a:t>Assessment process: Readiness assessment</a:t>
            </a:r>
          </a:p>
        </p:txBody>
      </p:sp>
      <p:sp>
        <p:nvSpPr>
          <p:cNvPr id="3" name="Text Placeholder 2">
            <a:extLst>
              <a:ext uri="{FF2B5EF4-FFF2-40B4-BE49-F238E27FC236}">
                <a16:creationId xmlns:a16="http://schemas.microsoft.com/office/drawing/2014/main" id="{89ABA09D-BADD-2213-3070-27248D525B78}"/>
              </a:ext>
            </a:extLst>
          </p:cNvPr>
          <p:cNvSpPr>
            <a:spLocks noGrp="1"/>
          </p:cNvSpPr>
          <p:nvPr>
            <p:ph type="body" sz="quarter" idx="10"/>
          </p:nvPr>
        </p:nvSpPr>
        <p:spPr>
          <a:xfrm>
            <a:off x="5317435" y="1777235"/>
            <a:ext cx="6049065" cy="4620390"/>
          </a:xfrm>
        </p:spPr>
        <p:txBody>
          <a:bodyPr/>
          <a:lstStyle/>
          <a:p>
            <a:r>
              <a:rPr lang="en-US" dirty="0"/>
              <a:t>Performed “facilitated walkthroughs” onsite at UF</a:t>
            </a:r>
          </a:p>
          <a:p>
            <a:r>
              <a:rPr lang="en-US" dirty="0"/>
              <a:t>FD provided policy and procedure templates and guidance</a:t>
            </a:r>
          </a:p>
          <a:p>
            <a:r>
              <a:rPr lang="en-US" dirty="0"/>
              <a:t>UF established a central point of contact for evidence collection</a:t>
            </a:r>
          </a:p>
          <a:p>
            <a:r>
              <a:rPr lang="en-US" dirty="0"/>
              <a:t>Remediation was performed collaboratively between UF and FD</a:t>
            </a:r>
          </a:p>
          <a:p>
            <a:r>
              <a:rPr lang="en-US" dirty="0"/>
              <a:t>Visibility was given to HITRUST QA as needed throughout</a:t>
            </a:r>
          </a:p>
        </p:txBody>
      </p:sp>
      <p:sp>
        <p:nvSpPr>
          <p:cNvPr id="4" name="Rectangle 3">
            <a:extLst>
              <a:ext uri="{FF2B5EF4-FFF2-40B4-BE49-F238E27FC236}">
                <a16:creationId xmlns:a16="http://schemas.microsoft.com/office/drawing/2014/main" id="{B2247F1A-B4D4-699A-24EC-F6A9B22C4E7D}"/>
              </a:ext>
            </a:extLst>
          </p:cNvPr>
          <p:cNvSpPr/>
          <p:nvPr/>
        </p:nvSpPr>
        <p:spPr>
          <a:xfrm>
            <a:off x="557745" y="3086100"/>
            <a:ext cx="3938055" cy="1917700"/>
          </a:xfrm>
          <a:prstGeom prst="rect">
            <a:avLst/>
          </a:prstGeom>
          <a:solidFill>
            <a:srgbClr val="009B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Public Sans Regular"/>
            </a:endParaRPr>
          </a:p>
        </p:txBody>
      </p:sp>
      <p:pic>
        <p:nvPicPr>
          <p:cNvPr id="5" name="Picture 4">
            <a:extLst>
              <a:ext uri="{FF2B5EF4-FFF2-40B4-BE49-F238E27FC236}">
                <a16:creationId xmlns:a16="http://schemas.microsoft.com/office/drawing/2014/main" id="{4E711F07-CB6B-3801-CE1D-329BC46954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2391" y="3256427"/>
            <a:ext cx="4056185" cy="2329774"/>
          </a:xfrm>
          <a:prstGeom prst="rect">
            <a:avLst/>
          </a:prstGeom>
          <a:ln>
            <a:solidFill>
              <a:schemeClr val="accent1"/>
            </a:solidFill>
          </a:ln>
          <a:effectLst/>
        </p:spPr>
      </p:pic>
    </p:spTree>
    <p:extLst>
      <p:ext uri="{BB962C8B-B14F-4D97-AF65-F5344CB8AC3E}">
        <p14:creationId xmlns:p14="http://schemas.microsoft.com/office/powerpoint/2010/main" val="126862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BB3F-72E6-C6E8-803F-CA08CD572D69}"/>
              </a:ext>
            </a:extLst>
          </p:cNvPr>
          <p:cNvSpPr>
            <a:spLocks noGrp="1"/>
          </p:cNvSpPr>
          <p:nvPr>
            <p:ph type="title"/>
          </p:nvPr>
        </p:nvSpPr>
        <p:spPr/>
        <p:txBody>
          <a:bodyPr/>
          <a:lstStyle/>
          <a:p>
            <a:r>
              <a:rPr lang="en-US" dirty="0"/>
              <a:t>Assessment process: Remediation considerations</a:t>
            </a:r>
          </a:p>
        </p:txBody>
      </p:sp>
      <p:sp>
        <p:nvSpPr>
          <p:cNvPr id="3" name="Text Placeholder 2">
            <a:extLst>
              <a:ext uri="{FF2B5EF4-FFF2-40B4-BE49-F238E27FC236}">
                <a16:creationId xmlns:a16="http://schemas.microsoft.com/office/drawing/2014/main" id="{EBA80C7B-84D1-5B2F-12C7-C49485E7D8E8}"/>
              </a:ext>
            </a:extLst>
          </p:cNvPr>
          <p:cNvSpPr>
            <a:spLocks noGrp="1"/>
          </p:cNvSpPr>
          <p:nvPr>
            <p:ph type="body" sz="quarter" idx="10"/>
          </p:nvPr>
        </p:nvSpPr>
        <p:spPr/>
        <p:txBody>
          <a:bodyPr/>
          <a:lstStyle/>
          <a:p>
            <a:r>
              <a:rPr lang="en-US" dirty="0"/>
              <a:t>Policies and procedures did not conform to the prescriptive nature of HITRUST</a:t>
            </a:r>
          </a:p>
          <a:p>
            <a:r>
              <a:rPr lang="en-US" dirty="0"/>
              <a:t>Removal of laptops/desktops from scope</a:t>
            </a:r>
          </a:p>
          <a:p>
            <a:r>
              <a:rPr lang="en-US" dirty="0"/>
              <a:t>AV scanning negated the high-performance design of </a:t>
            </a:r>
            <a:r>
              <a:rPr lang="en-US" dirty="0" err="1"/>
              <a:t>HiPerGator</a:t>
            </a:r>
            <a:endParaRPr lang="en-US" dirty="0"/>
          </a:p>
          <a:p>
            <a:r>
              <a:rPr lang="en-US" dirty="0"/>
              <a:t>“Copy/paste/print” functionality could not be restricted</a:t>
            </a:r>
          </a:p>
          <a:p>
            <a:r>
              <a:rPr lang="en-US" dirty="0"/>
              <a:t>Hundreds of end-user deployed software applications</a:t>
            </a:r>
          </a:p>
          <a:p>
            <a:r>
              <a:rPr lang="en-US" dirty="0"/>
              <a:t>Management of privileged access</a:t>
            </a:r>
          </a:p>
          <a:p>
            <a:r>
              <a:rPr lang="en-US" dirty="0"/>
              <a:t>Encryption of data within the </a:t>
            </a:r>
            <a:r>
              <a:rPr lang="en-US" dirty="0" err="1"/>
              <a:t>HiPerGator</a:t>
            </a:r>
            <a:r>
              <a:rPr lang="en-US" dirty="0"/>
              <a:t> environment</a:t>
            </a:r>
          </a:p>
          <a:p>
            <a:endParaRPr lang="en-US" dirty="0"/>
          </a:p>
        </p:txBody>
      </p:sp>
    </p:spTree>
    <p:extLst>
      <p:ext uri="{BB962C8B-B14F-4D97-AF65-F5344CB8AC3E}">
        <p14:creationId xmlns:p14="http://schemas.microsoft.com/office/powerpoint/2010/main" val="29358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8EA9-D3D4-2A00-66E9-21AE677D30D2}"/>
              </a:ext>
            </a:extLst>
          </p:cNvPr>
          <p:cNvSpPr>
            <a:spLocks noGrp="1"/>
          </p:cNvSpPr>
          <p:nvPr>
            <p:ph type="title"/>
          </p:nvPr>
        </p:nvSpPr>
        <p:spPr/>
        <p:txBody>
          <a:bodyPr/>
          <a:lstStyle/>
          <a:p>
            <a:r>
              <a:rPr lang="en-US" dirty="0"/>
              <a:t>Assessment process: Remediation</a:t>
            </a:r>
          </a:p>
        </p:txBody>
      </p:sp>
      <p:sp>
        <p:nvSpPr>
          <p:cNvPr id="3" name="Text Placeholder 2">
            <a:extLst>
              <a:ext uri="{FF2B5EF4-FFF2-40B4-BE49-F238E27FC236}">
                <a16:creationId xmlns:a16="http://schemas.microsoft.com/office/drawing/2014/main" id="{EC897F3A-A335-6049-A7BD-A29093499469}"/>
              </a:ext>
            </a:extLst>
          </p:cNvPr>
          <p:cNvSpPr>
            <a:spLocks noGrp="1"/>
          </p:cNvSpPr>
          <p:nvPr>
            <p:ph type="body" sz="quarter" idx="10"/>
          </p:nvPr>
        </p:nvSpPr>
        <p:spPr/>
        <p:txBody>
          <a:bodyPr/>
          <a:lstStyle/>
          <a:p>
            <a:r>
              <a:rPr lang="en-US" dirty="0"/>
              <a:t>Because of our experience with compliance and audits</a:t>
            </a:r>
          </a:p>
          <a:p>
            <a:pPr lvl="1"/>
            <a:r>
              <a:rPr lang="en-US" dirty="0"/>
              <a:t>We were able to address the 87 findings in 6 weeks (Oct 1</a:t>
            </a:r>
            <a:r>
              <a:rPr lang="en-US" baseline="30000" dirty="0"/>
              <a:t>st</a:t>
            </a:r>
            <a:r>
              <a:rPr lang="en-US" dirty="0"/>
              <a:t> through Nov 15</a:t>
            </a:r>
            <a:r>
              <a:rPr lang="en-US" baseline="30000" dirty="0"/>
              <a:t>th</a:t>
            </a:r>
            <a:r>
              <a:rPr lang="en-US" dirty="0"/>
              <a:t>)</a:t>
            </a:r>
          </a:p>
          <a:p>
            <a:r>
              <a:rPr lang="en-US" dirty="0"/>
              <a:t>Because of the close relation of the assessor with HITRUST</a:t>
            </a:r>
          </a:p>
          <a:p>
            <a:pPr lvl="1"/>
            <a:r>
              <a:rPr lang="en-US" dirty="0"/>
              <a:t>We could discuss the troublesome controls with the HITRUS quality assessment (QA) team during remediation</a:t>
            </a:r>
          </a:p>
          <a:p>
            <a:pPr lvl="1"/>
            <a:r>
              <a:rPr lang="en-US" dirty="0"/>
              <a:t>We could ensure that compensating controls were satisfactory</a:t>
            </a:r>
          </a:p>
          <a:p>
            <a:pPr lvl="1"/>
            <a:r>
              <a:rPr lang="en-US" dirty="0"/>
              <a:t>Thus we would not run into unexpected obstacles after validated assessment in Feb-Mar 2023</a:t>
            </a:r>
          </a:p>
        </p:txBody>
      </p:sp>
    </p:spTree>
    <p:extLst>
      <p:ext uri="{BB962C8B-B14F-4D97-AF65-F5344CB8AC3E}">
        <p14:creationId xmlns:p14="http://schemas.microsoft.com/office/powerpoint/2010/main" val="217004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1694-4827-292F-2D64-ABD036EA2172}"/>
              </a:ext>
            </a:extLst>
          </p:cNvPr>
          <p:cNvSpPr>
            <a:spLocks noGrp="1"/>
          </p:cNvSpPr>
          <p:nvPr>
            <p:ph type="title"/>
          </p:nvPr>
        </p:nvSpPr>
        <p:spPr/>
        <p:txBody>
          <a:bodyPr/>
          <a:lstStyle/>
          <a:p>
            <a:r>
              <a:rPr lang="en-US" dirty="0"/>
              <a:t>Assessment process: Full timeline</a:t>
            </a:r>
          </a:p>
        </p:txBody>
      </p:sp>
      <p:pic>
        <p:nvPicPr>
          <p:cNvPr id="4" name="Picture 3">
            <a:extLst>
              <a:ext uri="{FF2B5EF4-FFF2-40B4-BE49-F238E27FC236}">
                <a16:creationId xmlns:a16="http://schemas.microsoft.com/office/drawing/2014/main" id="{BC4DDA58-9C7E-F224-92BB-7FA5EE0E2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950" y="1667038"/>
            <a:ext cx="8481417" cy="4607586"/>
          </a:xfrm>
          <a:prstGeom prst="rect">
            <a:avLst/>
          </a:prstGeom>
          <a:ln w="38100" cap="sq">
            <a:noFill/>
            <a:prstDash val="solid"/>
            <a:miter lim="800000"/>
          </a:ln>
          <a:effectLst/>
        </p:spPr>
      </p:pic>
    </p:spTree>
    <p:extLst>
      <p:ext uri="{BB962C8B-B14F-4D97-AF65-F5344CB8AC3E}">
        <p14:creationId xmlns:p14="http://schemas.microsoft.com/office/powerpoint/2010/main" val="415330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0137-923E-35AC-FC19-D1AE55F52067}"/>
              </a:ext>
            </a:extLst>
          </p:cNvPr>
          <p:cNvSpPr>
            <a:spLocks noGrp="1"/>
          </p:cNvSpPr>
          <p:nvPr>
            <p:ph type="title"/>
          </p:nvPr>
        </p:nvSpPr>
        <p:spPr/>
        <p:txBody>
          <a:bodyPr/>
          <a:lstStyle/>
          <a:p>
            <a:r>
              <a:rPr lang="en-US" dirty="0"/>
              <a:t>Benefit for research</a:t>
            </a:r>
          </a:p>
        </p:txBody>
      </p:sp>
      <p:sp>
        <p:nvSpPr>
          <p:cNvPr id="3" name="Text Placeholder 2">
            <a:extLst>
              <a:ext uri="{FF2B5EF4-FFF2-40B4-BE49-F238E27FC236}">
                <a16:creationId xmlns:a16="http://schemas.microsoft.com/office/drawing/2014/main" id="{20C3B787-D704-BA3A-E08C-2FB8DC3EE0EF}"/>
              </a:ext>
            </a:extLst>
          </p:cNvPr>
          <p:cNvSpPr>
            <a:spLocks noGrp="1"/>
          </p:cNvSpPr>
          <p:nvPr>
            <p:ph type="body" sz="quarter" idx="10"/>
          </p:nvPr>
        </p:nvSpPr>
        <p:spPr/>
        <p:txBody>
          <a:bodyPr>
            <a:normAutofit/>
          </a:bodyPr>
          <a:lstStyle/>
          <a:p>
            <a:r>
              <a:rPr lang="en-US" dirty="0"/>
              <a:t>Our faculty are very grateful</a:t>
            </a:r>
          </a:p>
          <a:p>
            <a:r>
              <a:rPr lang="en-US" dirty="0"/>
              <a:t>They can write proposals that process PHI data with the most advanced computing system available to them</a:t>
            </a:r>
          </a:p>
          <a:p>
            <a:r>
              <a:rPr lang="en-US" dirty="0"/>
              <a:t>Many projects are running now</a:t>
            </a:r>
          </a:p>
          <a:p>
            <a:r>
              <a:rPr lang="en-US" dirty="0"/>
              <a:t>Many more are being reviewed for award this year and next.</a:t>
            </a:r>
          </a:p>
          <a:p>
            <a:pPr marL="0" indent="0">
              <a:buNone/>
            </a:pPr>
            <a:endParaRPr lang="en-US" dirty="0"/>
          </a:p>
          <a:p>
            <a:pPr marL="0" indent="0">
              <a:buNone/>
            </a:pPr>
            <a:r>
              <a:rPr lang="en-US" sz="6000"/>
              <a:t>				Questions</a:t>
            </a:r>
            <a:r>
              <a:rPr lang="en-US" sz="6000" dirty="0"/>
              <a:t>?</a:t>
            </a:r>
          </a:p>
        </p:txBody>
      </p:sp>
    </p:spTree>
    <p:extLst>
      <p:ext uri="{BB962C8B-B14F-4D97-AF65-F5344CB8AC3E}">
        <p14:creationId xmlns:p14="http://schemas.microsoft.com/office/powerpoint/2010/main" val="419419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E288-063D-DC59-9239-AA2FF5C5BA88}"/>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483B96B7-2146-032C-4BC9-3225DE406BF0}"/>
              </a:ext>
            </a:extLst>
          </p:cNvPr>
          <p:cNvSpPr>
            <a:spLocks noGrp="1"/>
          </p:cNvSpPr>
          <p:nvPr>
            <p:ph type="body" sz="quarter" idx="10"/>
          </p:nvPr>
        </p:nvSpPr>
        <p:spPr/>
        <p:txBody>
          <a:bodyPr vert="horz" lIns="91440" tIns="45720" rIns="91440" bIns="45720" rtlCol="0" anchor="t">
            <a:normAutofit fontScale="92500" lnSpcReduction="10000"/>
          </a:bodyPr>
          <a:lstStyle/>
          <a:p>
            <a:r>
              <a:rPr lang="en-US" dirty="0"/>
              <a:t>Preparation</a:t>
            </a:r>
          </a:p>
          <a:p>
            <a:pPr lvl="1"/>
            <a:r>
              <a:rPr lang="en-US" dirty="0">
                <a:latin typeface="Gentona Light"/>
              </a:rPr>
              <a:t>HPC system description</a:t>
            </a:r>
            <a:endParaRPr lang="en-US" dirty="0"/>
          </a:p>
          <a:p>
            <a:pPr lvl="1"/>
            <a:r>
              <a:rPr lang="en-US" dirty="0">
                <a:latin typeface="Gentona Light"/>
              </a:rPr>
              <a:t>Compliance and audits</a:t>
            </a:r>
          </a:p>
          <a:p>
            <a:pPr lvl="1"/>
            <a:r>
              <a:rPr lang="en-US" dirty="0" err="1">
                <a:latin typeface="Gentona Light"/>
              </a:rPr>
              <a:t>RRCoP</a:t>
            </a:r>
            <a:r>
              <a:rPr lang="en-US" dirty="0">
                <a:latin typeface="Gentona Light"/>
              </a:rPr>
              <a:t> community</a:t>
            </a:r>
          </a:p>
          <a:p>
            <a:r>
              <a:rPr lang="en-US" dirty="0"/>
              <a:t>Compliance frameworks</a:t>
            </a:r>
          </a:p>
          <a:p>
            <a:pPr lvl="1"/>
            <a:r>
              <a:rPr lang="en-US" dirty="0">
                <a:latin typeface="Gentona Light"/>
              </a:rPr>
              <a:t>Assuring compliance</a:t>
            </a:r>
          </a:p>
          <a:p>
            <a:r>
              <a:rPr lang="en-US" dirty="0"/>
              <a:t>Assessment process</a:t>
            </a:r>
          </a:p>
          <a:p>
            <a:pPr lvl="1"/>
            <a:r>
              <a:rPr lang="en-US" dirty="0">
                <a:latin typeface="Gentona Light"/>
              </a:rPr>
              <a:t>Scoping workshop</a:t>
            </a:r>
            <a:endParaRPr lang="en-US"/>
          </a:p>
          <a:p>
            <a:pPr lvl="1"/>
            <a:r>
              <a:rPr lang="en-US" dirty="0">
                <a:latin typeface="Gentona Light"/>
              </a:rPr>
              <a:t>Readiness assessment &amp; Remediation</a:t>
            </a:r>
            <a:endParaRPr lang="en-US"/>
          </a:p>
          <a:p>
            <a:pPr lvl="1"/>
            <a:r>
              <a:rPr lang="en-US" dirty="0">
                <a:latin typeface="Gentona Light"/>
              </a:rPr>
              <a:t>Validated assessment</a:t>
            </a:r>
            <a:endParaRPr lang="en-US" dirty="0"/>
          </a:p>
          <a:p>
            <a:pPr lvl="1"/>
            <a:r>
              <a:rPr lang="en-US" dirty="0">
                <a:latin typeface="Gentona Light"/>
              </a:rPr>
              <a:t>Full timeline</a:t>
            </a:r>
            <a:endParaRPr lang="en-US" dirty="0"/>
          </a:p>
          <a:p>
            <a:r>
              <a:rPr lang="en-US" dirty="0"/>
              <a:t>Benefit for research</a:t>
            </a:r>
          </a:p>
          <a:p>
            <a:pPr lvl="1"/>
            <a:endParaRPr lang="en-US" dirty="0"/>
          </a:p>
        </p:txBody>
      </p:sp>
      <p:sp>
        <p:nvSpPr>
          <p:cNvPr id="14" name="Rectangle 13">
            <a:extLst>
              <a:ext uri="{FF2B5EF4-FFF2-40B4-BE49-F238E27FC236}">
                <a16:creationId xmlns:a16="http://schemas.microsoft.com/office/drawing/2014/main" id="{AEA6A1FD-ADE7-E2CB-819D-CD0F1A5D1ADC}"/>
              </a:ext>
            </a:extLst>
          </p:cNvPr>
          <p:cNvSpPr/>
          <p:nvPr/>
        </p:nvSpPr>
        <p:spPr>
          <a:xfrm>
            <a:off x="11448288" y="411480"/>
            <a:ext cx="743712" cy="57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a:extLst>
              <a:ext uri="{FF2B5EF4-FFF2-40B4-BE49-F238E27FC236}">
                <a16:creationId xmlns:a16="http://schemas.microsoft.com/office/drawing/2014/main" id="{B1BB8A64-7EF3-4DD5-B5CF-B1EE72A49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0561" y="6316155"/>
            <a:ext cx="2190750" cy="323850"/>
          </a:xfrm>
          <a:prstGeom prst="rect">
            <a:avLst/>
          </a:prstGeom>
          <a:solidFill>
            <a:schemeClr val="bg1"/>
          </a:solidFill>
          <a:ln>
            <a:noFill/>
          </a:ln>
        </p:spPr>
      </p:pic>
    </p:spTree>
    <p:extLst>
      <p:ext uri="{BB962C8B-B14F-4D97-AF65-F5344CB8AC3E}">
        <p14:creationId xmlns:p14="http://schemas.microsoft.com/office/powerpoint/2010/main" val="422831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692B-B9F3-5318-D643-B324E1547BDC}"/>
              </a:ext>
            </a:extLst>
          </p:cNvPr>
          <p:cNvSpPr>
            <a:spLocks noGrp="1"/>
          </p:cNvSpPr>
          <p:nvPr>
            <p:ph type="title"/>
          </p:nvPr>
        </p:nvSpPr>
        <p:spPr/>
        <p:txBody>
          <a:bodyPr/>
          <a:lstStyle/>
          <a:p>
            <a:r>
              <a:rPr lang="en-US">
                <a:latin typeface="Obviously Wide Lght"/>
              </a:rPr>
              <a:t>Preparation: HiPerGator</a:t>
            </a:r>
            <a:endParaRPr lang="en-US" dirty="0"/>
          </a:p>
        </p:txBody>
      </p:sp>
      <p:sp>
        <p:nvSpPr>
          <p:cNvPr id="4" name="Oval 3">
            <a:extLst>
              <a:ext uri="{FF2B5EF4-FFF2-40B4-BE49-F238E27FC236}">
                <a16:creationId xmlns:a16="http://schemas.microsoft.com/office/drawing/2014/main" id="{BF67DE1D-355A-0730-040F-3B3B2F29DA6A}"/>
              </a:ext>
            </a:extLst>
          </p:cNvPr>
          <p:cNvSpPr/>
          <p:nvPr/>
        </p:nvSpPr>
        <p:spPr>
          <a:xfrm>
            <a:off x="6186027" y="1131148"/>
            <a:ext cx="5489205" cy="537456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600"/>
              </a:spcAft>
            </a:pPr>
            <a:endParaRPr lang="en-US" sz="1600">
              <a:solidFill>
                <a:schemeClr val="tx1"/>
              </a:solidFill>
            </a:endParaRPr>
          </a:p>
        </p:txBody>
      </p:sp>
      <p:sp>
        <p:nvSpPr>
          <p:cNvPr id="5" name="Oval 4">
            <a:extLst>
              <a:ext uri="{FF2B5EF4-FFF2-40B4-BE49-F238E27FC236}">
                <a16:creationId xmlns:a16="http://schemas.microsoft.com/office/drawing/2014/main" id="{8D124DDA-C683-B7AA-1FA1-29F9FBEB1E34}"/>
              </a:ext>
            </a:extLst>
          </p:cNvPr>
          <p:cNvSpPr/>
          <p:nvPr/>
        </p:nvSpPr>
        <p:spPr>
          <a:xfrm>
            <a:off x="606795" y="1131148"/>
            <a:ext cx="5579232" cy="546271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600"/>
              </a:spcAft>
            </a:pPr>
            <a:endParaRPr lang="en-US" sz="1600">
              <a:solidFill>
                <a:schemeClr val="tx1"/>
              </a:solidFill>
            </a:endParaRPr>
          </a:p>
        </p:txBody>
      </p:sp>
      <p:sp>
        <p:nvSpPr>
          <p:cNvPr id="6" name="Oval 5">
            <a:extLst>
              <a:ext uri="{FF2B5EF4-FFF2-40B4-BE49-F238E27FC236}">
                <a16:creationId xmlns:a16="http://schemas.microsoft.com/office/drawing/2014/main" id="{A7F72478-FA5D-43E1-150B-7F14B694C01E}"/>
              </a:ext>
            </a:extLst>
          </p:cNvPr>
          <p:cNvSpPr/>
          <p:nvPr/>
        </p:nvSpPr>
        <p:spPr>
          <a:xfrm>
            <a:off x="3938617" y="2420348"/>
            <a:ext cx="3774769" cy="3695935"/>
          </a:xfrm>
          <a:prstGeom prst="ellipse">
            <a:avLst/>
          </a:prstGeom>
          <a:solidFill>
            <a:srgbClr val="009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r>
              <a:rPr lang="en-US" dirty="0">
                <a:solidFill>
                  <a:schemeClr val="tx1"/>
                </a:solidFill>
                <a:latin typeface="+mj-lt"/>
              </a:rPr>
              <a:t>Specs:</a:t>
            </a:r>
          </a:p>
          <a:p>
            <a:pPr marL="515938" indent="-228600">
              <a:spcAft>
                <a:spcPts val="800"/>
              </a:spcAft>
              <a:buFont typeface="Wingdings" panose="05000000000000000000" pitchFamily="2" charset="2"/>
              <a:buChar char="§"/>
            </a:pPr>
            <a:r>
              <a:rPr lang="en-US" sz="1500" dirty="0">
                <a:solidFill>
                  <a:schemeClr val="tx1"/>
                </a:solidFill>
                <a:latin typeface="Segoe UI Semibold" panose="020B0702040204020203" pitchFamily="34" charset="0"/>
                <a:cs typeface="Segoe UI Semibold" panose="020B0702040204020203" pitchFamily="34" charset="0"/>
              </a:rPr>
              <a:t>70,320 CPU cores</a:t>
            </a:r>
          </a:p>
          <a:p>
            <a:pPr marL="515938" indent="-228600">
              <a:spcAft>
                <a:spcPts val="800"/>
              </a:spcAft>
              <a:buFont typeface="Wingdings" panose="05000000000000000000" pitchFamily="2" charset="2"/>
              <a:buChar char="§"/>
            </a:pPr>
            <a:r>
              <a:rPr lang="en-US" sz="1500" dirty="0">
                <a:solidFill>
                  <a:schemeClr val="tx1"/>
                </a:solidFill>
                <a:latin typeface="Segoe UI Semibold" panose="020B0702040204020203" pitchFamily="34" charset="0"/>
                <a:cs typeface="Segoe UI Semibold" panose="020B0702040204020203" pitchFamily="34" charset="0"/>
              </a:rPr>
              <a:t>1,800 NVIDIA GPUs</a:t>
            </a:r>
          </a:p>
          <a:p>
            <a:pPr marL="515938" indent="-228600">
              <a:spcAft>
                <a:spcPts val="800"/>
              </a:spcAft>
              <a:buFont typeface="Wingdings" panose="05000000000000000000" pitchFamily="2" charset="2"/>
              <a:buChar char="§"/>
            </a:pPr>
            <a:r>
              <a:rPr lang="en-US" sz="1500" dirty="0">
                <a:solidFill>
                  <a:schemeClr val="tx1"/>
                </a:solidFill>
                <a:latin typeface="Segoe UI Semibold" panose="020B0702040204020203" pitchFamily="34" charset="0"/>
                <a:cs typeface="Segoe UI Semibold" panose="020B0702040204020203" pitchFamily="34" charset="0"/>
              </a:rPr>
              <a:t>30 petabytes of </a:t>
            </a:r>
            <a:br>
              <a:rPr lang="en-US" sz="1500" dirty="0">
                <a:solidFill>
                  <a:schemeClr val="tx1"/>
                </a:solidFill>
                <a:latin typeface="Segoe UI Semibold" panose="020B0702040204020203" pitchFamily="34" charset="0"/>
                <a:cs typeface="Segoe UI Semibold" panose="020B0702040204020203" pitchFamily="34" charset="0"/>
              </a:rPr>
            </a:br>
            <a:r>
              <a:rPr lang="en-US" sz="1500" dirty="0">
                <a:solidFill>
                  <a:schemeClr val="tx1"/>
                </a:solidFill>
                <a:latin typeface="Segoe UI Semibold" panose="020B0702040204020203" pitchFamily="34" charset="0"/>
                <a:cs typeface="Segoe UI Semibold" panose="020B0702040204020203" pitchFamily="34" charset="0"/>
              </a:rPr>
              <a:t>fast storage</a:t>
            </a:r>
          </a:p>
          <a:p>
            <a:pPr marL="515938" indent="-228600">
              <a:spcAft>
                <a:spcPts val="800"/>
              </a:spcAft>
              <a:buFont typeface="Wingdings" panose="05000000000000000000" pitchFamily="2" charset="2"/>
              <a:buChar char="§"/>
            </a:pPr>
            <a:r>
              <a:rPr lang="en-US" sz="1500" dirty="0">
                <a:solidFill>
                  <a:schemeClr val="tx1"/>
                </a:solidFill>
                <a:latin typeface="Segoe UI Semibold" panose="020B0702040204020203" pitchFamily="34" charset="0"/>
                <a:cs typeface="Segoe UI Semibold" panose="020B0702040204020203" pitchFamily="34" charset="0"/>
              </a:rPr>
              <a:t>51</a:t>
            </a:r>
            <a:r>
              <a:rPr lang="en-US" sz="1500" baseline="30000" dirty="0">
                <a:solidFill>
                  <a:schemeClr val="tx1"/>
                </a:solidFill>
                <a:latin typeface="Segoe UI Semibold" panose="020B0702040204020203" pitchFamily="34" charset="0"/>
                <a:cs typeface="Segoe UI Semibold" panose="020B0702040204020203" pitchFamily="34" charset="0"/>
              </a:rPr>
              <a:t>st</a:t>
            </a:r>
            <a:r>
              <a:rPr lang="en-US" sz="1500" dirty="0">
                <a:solidFill>
                  <a:schemeClr val="tx1"/>
                </a:solidFill>
                <a:latin typeface="Segoe UI Semibold" panose="020B0702040204020203" pitchFamily="34" charset="0"/>
                <a:cs typeface="Segoe UI Semibold" panose="020B0702040204020203" pitchFamily="34" charset="0"/>
              </a:rPr>
              <a:t> fastest supercomputer in</a:t>
            </a:r>
            <a:br>
              <a:rPr lang="en-US" sz="1500" dirty="0">
                <a:solidFill>
                  <a:schemeClr val="tx1"/>
                </a:solidFill>
                <a:latin typeface="Segoe UI Semibold" panose="020B0702040204020203" pitchFamily="34" charset="0"/>
                <a:cs typeface="Segoe UI Semibold" panose="020B0702040204020203" pitchFamily="34" charset="0"/>
              </a:rPr>
            </a:br>
            <a:r>
              <a:rPr lang="en-US" sz="1500" dirty="0">
                <a:solidFill>
                  <a:schemeClr val="tx1"/>
                </a:solidFill>
                <a:latin typeface="Segoe UI Semibold" panose="020B0702040204020203" pitchFamily="34" charset="0"/>
                <a:cs typeface="Segoe UI Semibold" panose="020B0702040204020203" pitchFamily="34" charset="0"/>
              </a:rPr>
              <a:t>the world (Nov 2023 top500)</a:t>
            </a:r>
          </a:p>
        </p:txBody>
      </p:sp>
    </p:spTree>
    <p:extLst>
      <p:ext uri="{BB962C8B-B14F-4D97-AF65-F5344CB8AC3E}">
        <p14:creationId xmlns:p14="http://schemas.microsoft.com/office/powerpoint/2010/main" val="8024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917F-9239-A6D1-3773-9EC28BED575C}"/>
              </a:ext>
            </a:extLst>
          </p:cNvPr>
          <p:cNvSpPr>
            <a:spLocks noGrp="1"/>
          </p:cNvSpPr>
          <p:nvPr>
            <p:ph type="title"/>
          </p:nvPr>
        </p:nvSpPr>
        <p:spPr/>
        <p:txBody>
          <a:bodyPr/>
          <a:lstStyle/>
          <a:p>
            <a:r>
              <a:rPr lang="en-US">
                <a:latin typeface="Obviously Wide Lght"/>
              </a:rPr>
              <a:t>Preparation: HPC system description</a:t>
            </a:r>
            <a:endParaRPr lang="en-US" dirty="0"/>
          </a:p>
        </p:txBody>
      </p:sp>
      <p:sp>
        <p:nvSpPr>
          <p:cNvPr id="3" name="Text Placeholder 2">
            <a:extLst>
              <a:ext uri="{FF2B5EF4-FFF2-40B4-BE49-F238E27FC236}">
                <a16:creationId xmlns:a16="http://schemas.microsoft.com/office/drawing/2014/main" id="{1737E929-AE84-C5B2-7AC9-6A77B22D9460}"/>
              </a:ext>
            </a:extLst>
          </p:cNvPr>
          <p:cNvSpPr>
            <a:spLocks noGrp="1"/>
          </p:cNvSpPr>
          <p:nvPr>
            <p:ph type="body" sz="quarter" idx="10"/>
          </p:nvPr>
        </p:nvSpPr>
        <p:spPr>
          <a:xfrm>
            <a:off x="268930" y="1777235"/>
            <a:ext cx="7742010" cy="4620390"/>
          </a:xfrm>
        </p:spPr>
        <p:txBody>
          <a:bodyPr>
            <a:normAutofit fontScale="85000" lnSpcReduction="20000"/>
          </a:bodyPr>
          <a:lstStyle/>
          <a:p>
            <a:pPr>
              <a:spcAft>
                <a:spcPts val="1800"/>
              </a:spcAft>
            </a:pPr>
            <a:r>
              <a:rPr lang="en-US" dirty="0"/>
              <a:t>High-performance computing (HPC) system</a:t>
            </a:r>
          </a:p>
          <a:p>
            <a:pPr>
              <a:spcAft>
                <a:spcPts val="1800"/>
              </a:spcAft>
            </a:pPr>
            <a:r>
              <a:rPr lang="en-US" dirty="0"/>
              <a:t>Designed to handle large-scale, data-intensive computing workloads that require substantial processing power, memory and storage</a:t>
            </a:r>
          </a:p>
          <a:p>
            <a:pPr>
              <a:spcAft>
                <a:spcPts val="1800"/>
              </a:spcAft>
            </a:pPr>
            <a:r>
              <a:rPr lang="en-US" dirty="0"/>
              <a:t>Used by researchers and students for development and production</a:t>
            </a:r>
          </a:p>
          <a:p>
            <a:pPr>
              <a:spcAft>
                <a:spcPts val="1800"/>
              </a:spcAft>
            </a:pPr>
            <a:r>
              <a:rPr lang="en-US" dirty="0"/>
              <a:t>Clustered environment consisting of hundreds of interconnected compute nodes, switches, and </a:t>
            </a:r>
            <a:r>
              <a:rPr lang="en-US" dirty="0" err="1"/>
              <a:t>PetaByte</a:t>
            </a:r>
            <a:r>
              <a:rPr lang="en-US" dirty="0"/>
              <a:t> storage systems</a:t>
            </a:r>
          </a:p>
          <a:p>
            <a:pPr>
              <a:spcAft>
                <a:spcPts val="1800"/>
              </a:spcAft>
            </a:pPr>
            <a:r>
              <a:rPr lang="en-US" dirty="0"/>
              <a:t>Software used: newly developed, open source, and commercially licensed</a:t>
            </a:r>
          </a:p>
        </p:txBody>
      </p:sp>
      <p:sp>
        <p:nvSpPr>
          <p:cNvPr id="4" name="Oval 3">
            <a:extLst>
              <a:ext uri="{FF2B5EF4-FFF2-40B4-BE49-F238E27FC236}">
                <a16:creationId xmlns:a16="http://schemas.microsoft.com/office/drawing/2014/main" id="{56A3D5B3-D7E6-648D-B7EB-722B2317B551}"/>
              </a:ext>
            </a:extLst>
          </p:cNvPr>
          <p:cNvSpPr/>
          <p:nvPr/>
        </p:nvSpPr>
        <p:spPr>
          <a:xfrm>
            <a:off x="8148302" y="626373"/>
            <a:ext cx="3774769" cy="369593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600"/>
              </a:spcAft>
            </a:pPr>
            <a:endParaRPr lang="en-US" sz="1600">
              <a:solidFill>
                <a:schemeClr val="tx1"/>
              </a:solidFill>
            </a:endParaRPr>
          </a:p>
        </p:txBody>
      </p:sp>
    </p:spTree>
    <p:extLst>
      <p:ext uri="{BB962C8B-B14F-4D97-AF65-F5344CB8AC3E}">
        <p14:creationId xmlns:p14="http://schemas.microsoft.com/office/powerpoint/2010/main" val="308864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0CA2-53C4-DE8F-A7A3-D860DAFFCDFB}"/>
              </a:ext>
            </a:extLst>
          </p:cNvPr>
          <p:cNvSpPr>
            <a:spLocks noGrp="1"/>
          </p:cNvSpPr>
          <p:nvPr>
            <p:ph type="title"/>
          </p:nvPr>
        </p:nvSpPr>
        <p:spPr/>
        <p:txBody>
          <a:bodyPr/>
          <a:lstStyle/>
          <a:p>
            <a:r>
              <a:rPr lang="en-US">
                <a:latin typeface="Obviously Wide Lght"/>
              </a:rPr>
              <a:t>Preparation: HPC system description</a:t>
            </a:r>
            <a:endParaRPr lang="en-US" dirty="0"/>
          </a:p>
        </p:txBody>
      </p:sp>
      <p:sp>
        <p:nvSpPr>
          <p:cNvPr id="3" name="Text Placeholder 2">
            <a:extLst>
              <a:ext uri="{FF2B5EF4-FFF2-40B4-BE49-F238E27FC236}">
                <a16:creationId xmlns:a16="http://schemas.microsoft.com/office/drawing/2014/main" id="{3975E728-0BF4-CAF8-C4D9-B4F5876B6284}"/>
              </a:ext>
            </a:extLst>
          </p:cNvPr>
          <p:cNvSpPr>
            <a:spLocks noGrp="1"/>
          </p:cNvSpPr>
          <p:nvPr>
            <p:ph type="body" sz="quarter" idx="10"/>
          </p:nvPr>
        </p:nvSpPr>
        <p:spPr/>
        <p:txBody>
          <a:bodyPr/>
          <a:lstStyle/>
          <a:p>
            <a:r>
              <a:rPr lang="en-US" dirty="0"/>
              <a:t>2013</a:t>
            </a:r>
          </a:p>
          <a:p>
            <a:pPr lvl="1"/>
            <a:r>
              <a:rPr lang="en-US" dirty="0"/>
              <a:t>Data center constructed in 2012 – 1.6 MW</a:t>
            </a:r>
          </a:p>
          <a:p>
            <a:pPr lvl="1"/>
            <a:r>
              <a:rPr lang="en-US" dirty="0" err="1"/>
              <a:t>HiPerGator</a:t>
            </a:r>
            <a:r>
              <a:rPr lang="en-US" dirty="0"/>
              <a:t> 1.0 was built – 16,000 cores</a:t>
            </a:r>
          </a:p>
          <a:p>
            <a:r>
              <a:rPr lang="en-US" dirty="0"/>
              <a:t>2015</a:t>
            </a:r>
          </a:p>
          <a:p>
            <a:pPr lvl="1"/>
            <a:r>
              <a:rPr lang="en-US" dirty="0" err="1"/>
              <a:t>HiPerGator</a:t>
            </a:r>
            <a:r>
              <a:rPr lang="en-US" dirty="0"/>
              <a:t> 2.0 – added 30,000 cores</a:t>
            </a:r>
          </a:p>
          <a:p>
            <a:r>
              <a:rPr lang="en-US" dirty="0"/>
              <a:t>2021</a:t>
            </a:r>
          </a:p>
          <a:p>
            <a:pPr lvl="1"/>
            <a:r>
              <a:rPr lang="en-US" dirty="0" err="1"/>
              <a:t>HiPerGator</a:t>
            </a:r>
            <a:r>
              <a:rPr lang="en-US" dirty="0"/>
              <a:t> 1.0 – decommissioned </a:t>
            </a:r>
          </a:p>
          <a:p>
            <a:pPr lvl="1"/>
            <a:r>
              <a:rPr lang="en-US" dirty="0" err="1"/>
              <a:t>HiPerGator</a:t>
            </a:r>
            <a:r>
              <a:rPr lang="en-US" dirty="0"/>
              <a:t> 3.0 – add 40,000 cores, now total 70,000 cores</a:t>
            </a:r>
          </a:p>
          <a:p>
            <a:pPr lvl="1"/>
            <a:r>
              <a:rPr lang="en-US" dirty="0"/>
              <a:t>Data center – power &amp; cooling upgrade to 3.2 MW</a:t>
            </a:r>
          </a:p>
          <a:p>
            <a:pPr lvl="1"/>
            <a:r>
              <a:rPr lang="en-US" dirty="0" err="1"/>
              <a:t>HiPerGator</a:t>
            </a:r>
            <a:r>
              <a:rPr lang="en-US" dirty="0"/>
              <a:t> AI in 2021 – added 1,120 A100 GPUs by donation from Chris </a:t>
            </a:r>
            <a:r>
              <a:rPr lang="en-US" dirty="0" err="1"/>
              <a:t>Malachowsky</a:t>
            </a:r>
            <a:r>
              <a:rPr lang="en-US" dirty="0"/>
              <a:t> and NVIDIA</a:t>
            </a:r>
          </a:p>
          <a:p>
            <a:endParaRPr lang="en-US" dirty="0"/>
          </a:p>
        </p:txBody>
      </p:sp>
    </p:spTree>
    <p:extLst>
      <p:ext uri="{BB962C8B-B14F-4D97-AF65-F5344CB8AC3E}">
        <p14:creationId xmlns:p14="http://schemas.microsoft.com/office/powerpoint/2010/main" val="415331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33F2-3B69-7205-FD4D-C408E7A6D30E}"/>
              </a:ext>
            </a:extLst>
          </p:cNvPr>
          <p:cNvSpPr>
            <a:spLocks noGrp="1"/>
          </p:cNvSpPr>
          <p:nvPr>
            <p:ph type="title"/>
          </p:nvPr>
        </p:nvSpPr>
        <p:spPr/>
        <p:txBody>
          <a:bodyPr/>
          <a:lstStyle/>
          <a:p>
            <a:r>
              <a:rPr lang="en-US" dirty="0"/>
              <a:t>Preparation: Compliance</a:t>
            </a:r>
          </a:p>
        </p:txBody>
      </p:sp>
      <p:sp>
        <p:nvSpPr>
          <p:cNvPr id="3" name="Text Placeholder 2">
            <a:extLst>
              <a:ext uri="{FF2B5EF4-FFF2-40B4-BE49-F238E27FC236}">
                <a16:creationId xmlns:a16="http://schemas.microsoft.com/office/drawing/2014/main" id="{3C498A19-1483-745B-55A5-BAA3866161AF}"/>
              </a:ext>
            </a:extLst>
          </p:cNvPr>
          <p:cNvSpPr>
            <a:spLocks noGrp="1"/>
          </p:cNvSpPr>
          <p:nvPr>
            <p:ph type="body" sz="quarter" idx="10"/>
          </p:nvPr>
        </p:nvSpPr>
        <p:spPr/>
        <p:txBody>
          <a:bodyPr>
            <a:normAutofit fontScale="92500" lnSpcReduction="10000"/>
          </a:bodyPr>
          <a:lstStyle/>
          <a:p>
            <a:r>
              <a:rPr lang="en-US" dirty="0"/>
              <a:t>2015 – need for NIST 800-53 moderate compliant system for one big contract</a:t>
            </a:r>
          </a:p>
          <a:p>
            <a:r>
              <a:rPr lang="en-US" dirty="0"/>
              <a:t>We built an enclave on premise – it was too expensive to scale to small grants and projects</a:t>
            </a:r>
          </a:p>
          <a:p>
            <a:r>
              <a:rPr lang="en-US" dirty="0"/>
              <a:t>But we learned about compliance</a:t>
            </a:r>
          </a:p>
          <a:p>
            <a:pPr lvl="1"/>
            <a:r>
              <a:rPr lang="en-US" dirty="0"/>
              <a:t>It is not just IT and technical controls</a:t>
            </a:r>
          </a:p>
          <a:p>
            <a:pPr lvl="1"/>
            <a:r>
              <a:rPr lang="en-US" dirty="0"/>
              <a:t>Policies, procedures, documentation</a:t>
            </a:r>
          </a:p>
          <a:p>
            <a:pPr lvl="1"/>
            <a:r>
              <a:rPr lang="en-US" dirty="0"/>
              <a:t>Communication with other offices: Research, Privacy, IT Security, Internal Audit</a:t>
            </a:r>
          </a:p>
          <a:p>
            <a:r>
              <a:rPr lang="en-US" dirty="0"/>
              <a:t>2017 – DFARS calls for NIST 800-171 for CUI</a:t>
            </a:r>
          </a:p>
          <a:p>
            <a:r>
              <a:rPr lang="en-US" dirty="0"/>
              <a:t>We build a second enclave – cheaper to operate</a:t>
            </a:r>
          </a:p>
          <a:p>
            <a:pPr lvl="1"/>
            <a:r>
              <a:rPr lang="en-US" dirty="0"/>
              <a:t>Compliant with both 800-53 moderate and 800-171</a:t>
            </a:r>
          </a:p>
          <a:p>
            <a:pPr lvl="1"/>
            <a:r>
              <a:rPr lang="en-US" dirty="0"/>
              <a:t>with a lot more self service and automation to meet demands of complex research scenarios</a:t>
            </a:r>
          </a:p>
        </p:txBody>
      </p:sp>
    </p:spTree>
    <p:extLst>
      <p:ext uri="{BB962C8B-B14F-4D97-AF65-F5344CB8AC3E}">
        <p14:creationId xmlns:p14="http://schemas.microsoft.com/office/powerpoint/2010/main" val="198305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E282-0B22-DB1A-FF00-6D12FE665987}"/>
              </a:ext>
            </a:extLst>
          </p:cNvPr>
          <p:cNvSpPr>
            <a:spLocks noGrp="1"/>
          </p:cNvSpPr>
          <p:nvPr>
            <p:ph type="title"/>
          </p:nvPr>
        </p:nvSpPr>
        <p:spPr/>
        <p:txBody>
          <a:bodyPr/>
          <a:lstStyle/>
          <a:p>
            <a:r>
              <a:rPr lang="en-US" dirty="0"/>
              <a:t>Preparation: Audits </a:t>
            </a:r>
          </a:p>
        </p:txBody>
      </p:sp>
      <p:sp>
        <p:nvSpPr>
          <p:cNvPr id="3" name="Text Placeholder 2">
            <a:extLst>
              <a:ext uri="{FF2B5EF4-FFF2-40B4-BE49-F238E27FC236}">
                <a16:creationId xmlns:a16="http://schemas.microsoft.com/office/drawing/2014/main" id="{56A2DB82-1288-0173-C782-AAB4511BEBC6}"/>
              </a:ext>
            </a:extLst>
          </p:cNvPr>
          <p:cNvSpPr>
            <a:spLocks noGrp="1"/>
          </p:cNvSpPr>
          <p:nvPr>
            <p:ph type="body" sz="quarter" idx="10"/>
          </p:nvPr>
        </p:nvSpPr>
        <p:spPr/>
        <p:txBody>
          <a:bodyPr vert="horz" lIns="91440" tIns="45720" rIns="91440" bIns="45720" rtlCol="0" anchor="t">
            <a:normAutofit/>
          </a:bodyPr>
          <a:lstStyle/>
          <a:p>
            <a:r>
              <a:rPr lang="en-US" dirty="0"/>
              <a:t>Annual audits of 800-53-moderate enclave</a:t>
            </a:r>
          </a:p>
          <a:p>
            <a:pPr lvl="1"/>
            <a:r>
              <a:rPr lang="en-US" dirty="0"/>
              <a:t>Done by Internal Audit</a:t>
            </a:r>
          </a:p>
          <a:p>
            <a:r>
              <a:rPr lang="en-US" dirty="0"/>
              <a:t>External 3</a:t>
            </a:r>
            <a:r>
              <a:rPr lang="en-US" baseline="30000" dirty="0"/>
              <a:t>rd</a:t>
            </a:r>
            <a:r>
              <a:rPr lang="en-US" dirty="0"/>
              <a:t> party assessment of 800-171 enclave</a:t>
            </a:r>
          </a:p>
          <a:p>
            <a:pPr lvl="1"/>
            <a:r>
              <a:rPr lang="en-US" dirty="0"/>
              <a:t>We did two (2017 and 2018)</a:t>
            </a:r>
          </a:p>
          <a:p>
            <a:pPr lvl="1"/>
            <a:r>
              <a:rPr lang="en-US" dirty="0"/>
              <a:t>We are about to do another soon for CMMC (2024? or 2025)</a:t>
            </a:r>
          </a:p>
          <a:p>
            <a:r>
              <a:rPr lang="en-US" dirty="0"/>
              <a:t>Participated in community development</a:t>
            </a:r>
          </a:p>
          <a:p>
            <a:pPr lvl="1"/>
            <a:r>
              <a:rPr lang="en-US" dirty="0"/>
              <a:t>Regulated Research Community of Practice (</a:t>
            </a:r>
            <a:r>
              <a:rPr lang="en-US" dirty="0" err="1"/>
              <a:t>RRCoP</a:t>
            </a:r>
            <a:r>
              <a:rPr lang="en-US" dirty="0"/>
              <a:t>)</a:t>
            </a:r>
          </a:p>
          <a:p>
            <a:pPr lvl="1"/>
            <a:r>
              <a:rPr lang="en-US" dirty="0">
                <a:hlinkClick r:id="rId2"/>
              </a:rPr>
              <a:t>https://regulatedresearch.org</a:t>
            </a:r>
            <a:r>
              <a:rPr lang="en-US" dirty="0"/>
              <a:t> </a:t>
            </a:r>
          </a:p>
          <a:p>
            <a:pPr lvl="1"/>
            <a:r>
              <a:rPr lang="en-US" dirty="0"/>
              <a:t>Sharing experience and expertise</a:t>
            </a:r>
          </a:p>
          <a:p>
            <a:pPr lvl="1"/>
            <a:r>
              <a:rPr lang="en-US" dirty="0"/>
              <a:t>Get advice from peers and mentors</a:t>
            </a:r>
            <a:endParaRPr lang="en-US"/>
          </a:p>
        </p:txBody>
      </p:sp>
    </p:spTree>
    <p:extLst>
      <p:ext uri="{BB962C8B-B14F-4D97-AF65-F5344CB8AC3E}">
        <p14:creationId xmlns:p14="http://schemas.microsoft.com/office/powerpoint/2010/main" val="49329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8A3D-293F-9887-1AD1-5AF5A508026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BE3CABE-EB70-B570-EE7C-32BD86DE0238}"/>
              </a:ext>
            </a:extLst>
          </p:cNvPr>
          <p:cNvSpPr>
            <a:spLocks noGrp="1"/>
          </p:cNvSpPr>
          <p:nvPr>
            <p:ph type="body" sz="quarter" idx="10"/>
          </p:nvPr>
        </p:nvSpPr>
        <p:spPr/>
        <p:txBody>
          <a:bodyPr/>
          <a:lstStyle/>
          <a:p>
            <a:endParaRPr lang="en-US"/>
          </a:p>
        </p:txBody>
      </p:sp>
      <p:pic>
        <p:nvPicPr>
          <p:cNvPr id="4" name="Picture 3" descr="A map of the united states&#10;&#10;Description automatically generated">
            <a:extLst>
              <a:ext uri="{FF2B5EF4-FFF2-40B4-BE49-F238E27FC236}">
                <a16:creationId xmlns:a16="http://schemas.microsoft.com/office/drawing/2014/main" id="{8813A1EA-CADA-783F-B29B-4069CA728A4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025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0BD8-72FE-9C18-32A9-8E098E49C39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5FBF129-DC3B-F5DC-9294-1260DF7A7EAE}"/>
              </a:ext>
            </a:extLst>
          </p:cNvPr>
          <p:cNvSpPr>
            <a:spLocks noGrp="1"/>
          </p:cNvSpPr>
          <p:nvPr>
            <p:ph type="body" sz="quarter" idx="10"/>
          </p:nvPr>
        </p:nvSpPr>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FE9A399F-5962-6C80-6097-4E1210E667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149652"/>
      </p:ext>
    </p:extLst>
  </p:cSld>
  <p:clrMapOvr>
    <a:masterClrMapping/>
  </p:clrMapOvr>
</p:sld>
</file>

<file path=ppt/theme/theme1.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9772BD9-1103-5B43-A0EC-CFF5C49EEEE3}" vid="{17207039-F6B7-1243-B91A-D288F7F30F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2fae5a-5498-4fb7-9ac8-da735cae6033">
      <Terms xmlns="http://schemas.microsoft.com/office/infopath/2007/PartnerControls"/>
    </lcf76f155ced4ddcb4097134ff3c332f>
    <TaxCatchAll xmlns="1be6844e-f2d6-44f7-895f-dba1e4baf7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D38C9CEBE9614DA119E7E3AFA6306A" ma:contentTypeVersion="13" ma:contentTypeDescription="Create a new document." ma:contentTypeScope="" ma:versionID="119f3a08b1b846a539f118bbf695f1a0">
  <xsd:schema xmlns:xsd="http://www.w3.org/2001/XMLSchema" xmlns:xs="http://www.w3.org/2001/XMLSchema" xmlns:p="http://schemas.microsoft.com/office/2006/metadata/properties" xmlns:ns2="df2fae5a-5498-4fb7-9ac8-da735cae6033" xmlns:ns3="1be6844e-f2d6-44f7-895f-dba1e4baf71b" targetNamespace="http://schemas.microsoft.com/office/2006/metadata/properties" ma:root="true" ma:fieldsID="8b499b3cf2c3e6f469f7e27f3a8fc6c4" ns2:_="" ns3:_="">
    <xsd:import namespace="df2fae5a-5498-4fb7-9ac8-da735cae6033"/>
    <xsd:import namespace="1be6844e-f2d6-44f7-895f-dba1e4baf7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2fae5a-5498-4fb7-9ac8-da735cae6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6844e-f2d6-44f7-895f-dba1e4baf7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94cfaed-13fb-4942-b096-a897521b6514}" ma:internalName="TaxCatchAll" ma:showField="CatchAllData" ma:web="1be6844e-f2d6-44f7-895f-dba1e4baf7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634D1A-1645-4A2B-B9C8-E1ACA093C288}">
  <ds:schemaRefs>
    <ds:schemaRef ds:uri="http://schemas.microsoft.com/sharepoint/v3/contenttype/forms"/>
  </ds:schemaRefs>
</ds:datastoreItem>
</file>

<file path=customXml/itemProps2.xml><?xml version="1.0" encoding="utf-8"?>
<ds:datastoreItem xmlns:ds="http://schemas.openxmlformats.org/officeDocument/2006/customXml" ds:itemID="{B76D1140-20BE-4BAE-813C-6F29CDA069E8}">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1be6844e-f2d6-44f7-895f-dba1e4baf71b"/>
    <ds:schemaRef ds:uri="http://www.w3.org/XML/1998/namespace"/>
    <ds:schemaRef ds:uri="df2fae5a-5498-4fb7-9ac8-da735cae6033"/>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DDE21AA-7F43-443C-804F-4C7CDEE45D57}">
  <ds:schemaRefs>
    <ds:schemaRef ds:uri="1be6844e-f2d6-44f7-895f-dba1e4baf71b"/>
    <ds:schemaRef ds:uri="df2fae5a-5498-4fb7-9ac8-da735cae60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Bold Momentum</Template>
  <TotalTime>488</TotalTime>
  <Words>1164</Words>
  <Application>Microsoft Office PowerPoint</Application>
  <PresentationFormat>Widescreen</PresentationFormat>
  <Paragraphs>168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Streamlined Momentum</vt:lpstr>
      <vt:lpstr>HITRUST compliance for Legally Regulated Computing and Data on HPC systems</vt:lpstr>
      <vt:lpstr>Overview</vt:lpstr>
      <vt:lpstr>Preparation: HiPerGator</vt:lpstr>
      <vt:lpstr>Preparation: HPC system description</vt:lpstr>
      <vt:lpstr>Preparation: HPC system description</vt:lpstr>
      <vt:lpstr>Preparation: Compliance</vt:lpstr>
      <vt:lpstr>Preparation: Audits </vt:lpstr>
      <vt:lpstr>PowerPoint Presentation</vt:lpstr>
      <vt:lpstr>PowerPoint Presentation</vt:lpstr>
      <vt:lpstr>Compliance Frameworks</vt:lpstr>
      <vt:lpstr>Compliance Frameworks: HITRUST</vt:lpstr>
      <vt:lpstr>Compliance Frameworks: Proof = assessment or certification</vt:lpstr>
      <vt:lpstr>Assessment process with certified assessor</vt:lpstr>
      <vt:lpstr>Assessment process: Workshop</vt:lpstr>
      <vt:lpstr>Assessment process: Readiness assessment</vt:lpstr>
      <vt:lpstr>Assessment process: Remediation considerations</vt:lpstr>
      <vt:lpstr>Assessment process: Remediation</vt:lpstr>
      <vt:lpstr>Assessment process: Full timeline</vt:lpstr>
      <vt:lpstr>Benefit for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Digital Learning Environment</dc:title>
  <dc:creator>Yang,Ryan</dc:creator>
  <cp:lastModifiedBy>Deumens,Erik</cp:lastModifiedBy>
  <cp:revision>100</cp:revision>
  <dcterms:created xsi:type="dcterms:W3CDTF">2023-06-23T17:36:28Z</dcterms:created>
  <dcterms:modified xsi:type="dcterms:W3CDTF">2024-09-17T15:24:38Z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0x010100F5D38C9CEBE9614DA119E7E3AFA6306A</vt:lpwstr>
  </property>
  <property fmtid="{D5CDD505-2E9C-101B-9397-08002B2CF9AE}" pid="3" name="MediaServiceImageTags">
    <vt:lpwstr/>
  </property>
</Properties>
</file>