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60"/>
  </p:notesMasterIdLst>
  <p:sldIdLst>
    <p:sldId id="256" r:id="rId5"/>
    <p:sldId id="262" r:id="rId6"/>
    <p:sldId id="263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62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1" r:id="rId32"/>
    <p:sldId id="302" r:id="rId33"/>
    <p:sldId id="336" r:id="rId34"/>
    <p:sldId id="314" r:id="rId35"/>
    <p:sldId id="315" r:id="rId36"/>
    <p:sldId id="320" r:id="rId37"/>
    <p:sldId id="337" r:id="rId38"/>
    <p:sldId id="316" r:id="rId39"/>
    <p:sldId id="317" r:id="rId40"/>
    <p:sldId id="319" r:id="rId41"/>
    <p:sldId id="318" r:id="rId42"/>
    <p:sldId id="339" r:id="rId43"/>
    <p:sldId id="306" r:id="rId44"/>
    <p:sldId id="338" r:id="rId45"/>
    <p:sldId id="342" r:id="rId46"/>
    <p:sldId id="343" r:id="rId47"/>
    <p:sldId id="321" r:id="rId48"/>
    <p:sldId id="305" r:id="rId49"/>
    <p:sldId id="322" r:id="rId50"/>
    <p:sldId id="328" r:id="rId51"/>
    <p:sldId id="323" r:id="rId52"/>
    <p:sldId id="324" r:id="rId53"/>
    <p:sldId id="325" r:id="rId54"/>
    <p:sldId id="326" r:id="rId55"/>
    <p:sldId id="327" r:id="rId56"/>
    <p:sldId id="340" r:id="rId57"/>
    <p:sldId id="341" r:id="rId58"/>
    <p:sldId id="30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7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C9371-6A40-4C37-8AB3-E60C2BC28891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3B45B-AEC9-4945-8B93-F8B92C2AE1CA}">
      <dgm:prSet phldrT="[Text]"/>
      <dgm:spPr/>
      <dgm:t>
        <a:bodyPr/>
        <a:lstStyle/>
        <a:p>
          <a:r>
            <a:rPr lang="en-US" b="1" dirty="0" smtClean="0"/>
            <a:t>Detection</a:t>
          </a:r>
          <a:endParaRPr lang="en-US" b="1" dirty="0"/>
        </a:p>
      </dgm:t>
    </dgm:pt>
    <dgm:pt modelId="{5ACEEEFB-A36B-47B2-A235-DAC0353FC1C3}" type="parTrans" cxnId="{C6B868BA-C75D-4ABF-9683-1ED689E75012}">
      <dgm:prSet/>
      <dgm:spPr/>
      <dgm:t>
        <a:bodyPr/>
        <a:lstStyle/>
        <a:p>
          <a:endParaRPr lang="en-US"/>
        </a:p>
      </dgm:t>
    </dgm:pt>
    <dgm:pt modelId="{BA3372DE-1442-4F59-9A75-A3EF0ED53AE7}" type="sibTrans" cxnId="{C6B868BA-C75D-4ABF-9683-1ED689E75012}">
      <dgm:prSet/>
      <dgm:spPr/>
      <dgm:t>
        <a:bodyPr/>
        <a:lstStyle/>
        <a:p>
          <a:endParaRPr lang="en-US"/>
        </a:p>
      </dgm:t>
    </dgm:pt>
    <dgm:pt modelId="{12A0E96E-2F28-4AEA-A928-0000002ECD3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Triage</a:t>
          </a:r>
          <a:endParaRPr lang="en-US" b="1" dirty="0">
            <a:solidFill>
              <a:schemeClr val="tx1"/>
            </a:solidFill>
          </a:endParaRPr>
        </a:p>
      </dgm:t>
    </dgm:pt>
    <dgm:pt modelId="{1C5DD776-395B-492D-8EA5-076691D9CCD4}" type="parTrans" cxnId="{AED9243A-9760-414B-9E55-FAEE248B5ACD}">
      <dgm:prSet/>
      <dgm:spPr/>
      <dgm:t>
        <a:bodyPr/>
        <a:lstStyle/>
        <a:p>
          <a:endParaRPr lang="en-US"/>
        </a:p>
      </dgm:t>
    </dgm:pt>
    <dgm:pt modelId="{059D0552-58B7-4777-8D54-C424280431BE}" type="sibTrans" cxnId="{AED9243A-9760-414B-9E55-FAEE248B5A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9A757-BF84-4B8A-982D-BC8743691389}">
      <dgm:prSet phldrT="[Text]"/>
      <dgm:spPr/>
      <dgm:t>
        <a:bodyPr/>
        <a:lstStyle/>
        <a:p>
          <a:r>
            <a:rPr lang="en-US" b="1" dirty="0" smtClean="0"/>
            <a:t>Analysis or other Response</a:t>
          </a:r>
          <a:endParaRPr lang="en-US" b="1" dirty="0"/>
        </a:p>
      </dgm:t>
    </dgm:pt>
    <dgm:pt modelId="{68E921FC-D61D-4DF5-AFA2-F1114984E7C2}" type="parTrans" cxnId="{F9F9E0A8-E6DA-4909-A57D-3B29D3D061F7}">
      <dgm:prSet/>
      <dgm:spPr/>
      <dgm:t>
        <a:bodyPr/>
        <a:lstStyle/>
        <a:p>
          <a:endParaRPr lang="en-US"/>
        </a:p>
      </dgm:t>
    </dgm:pt>
    <dgm:pt modelId="{EECDD085-2599-44DD-842D-82F99877E531}" type="sibTrans" cxnId="{F9F9E0A8-E6DA-4909-A57D-3B29D3D061F7}">
      <dgm:prSet/>
      <dgm:spPr/>
      <dgm:t>
        <a:bodyPr/>
        <a:lstStyle/>
        <a:p>
          <a:endParaRPr lang="en-US"/>
        </a:p>
      </dgm:t>
    </dgm:pt>
    <dgm:pt modelId="{622C91DC-6C69-429A-B3C3-8564182D944C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Fix /</a:t>
          </a:r>
        </a:p>
        <a:p>
          <a:r>
            <a:rPr lang="en-US" b="1" dirty="0" smtClean="0">
              <a:solidFill>
                <a:schemeClr val="tx1"/>
              </a:solidFill>
            </a:rPr>
            <a:t>Resolution</a:t>
          </a:r>
          <a:endParaRPr lang="en-US" b="1" dirty="0">
            <a:solidFill>
              <a:schemeClr val="tx1"/>
            </a:solidFill>
          </a:endParaRPr>
        </a:p>
      </dgm:t>
    </dgm:pt>
    <dgm:pt modelId="{D9E86194-304B-4669-A3AE-3D280C375243}" type="parTrans" cxnId="{1D6CD475-5BB8-4803-813A-47310211C45C}">
      <dgm:prSet/>
      <dgm:spPr/>
      <dgm:t>
        <a:bodyPr/>
        <a:lstStyle/>
        <a:p>
          <a:endParaRPr lang="en-US"/>
        </a:p>
      </dgm:t>
    </dgm:pt>
    <dgm:pt modelId="{65AFF18B-20EF-476E-95F7-78B239680AF2}" type="sibTrans" cxnId="{1D6CD475-5BB8-4803-813A-47310211C4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35F2284-AC21-4F73-B49F-540B198A0E6C}" type="pres">
      <dgm:prSet presAssocID="{63EC9371-6A40-4C37-8AB3-E60C2BC288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33495A-46E4-4E46-B50A-8285C00D9C95}" type="pres">
      <dgm:prSet presAssocID="{1CE3B45B-AEC9-4945-8B93-F8B92C2AE1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3A5B-8D90-4ED3-B9DA-582FE05F5D55}" type="pres">
      <dgm:prSet presAssocID="{BA3372DE-1442-4F59-9A75-A3EF0ED53AE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89FE8B4-3BA6-4ECE-802A-12A46DD4A573}" type="pres">
      <dgm:prSet presAssocID="{BA3372DE-1442-4F59-9A75-A3EF0ED53AE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895EA3-806F-4B52-AB26-DB5DE4BE945B}" type="pres">
      <dgm:prSet presAssocID="{12A0E96E-2F28-4AEA-A928-0000002ECD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4DDE-43BC-4061-A45D-FAF608DA97AB}" type="pres">
      <dgm:prSet presAssocID="{059D0552-58B7-4777-8D54-C424280431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8DF4971-F523-480C-AD95-9AE2657307E8}" type="pres">
      <dgm:prSet presAssocID="{059D0552-58B7-4777-8D54-C424280431B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B2B3B8-2382-45E0-A9CE-64DCD302A61F}" type="pres">
      <dgm:prSet presAssocID="{1E99A757-BF84-4B8A-982D-BC87436913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7013C-1FC1-4DC2-A54E-E01F8BF192AB}" type="pres">
      <dgm:prSet presAssocID="{EECDD085-2599-44DD-842D-82F99877E53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A1DC864-903B-4A0E-AD0C-D93E55A59A2A}" type="pres">
      <dgm:prSet presAssocID="{EECDD085-2599-44DD-842D-82F99877E5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F38090A-72DF-40DC-9B1A-8CD37EC2A160}" type="pres">
      <dgm:prSet presAssocID="{622C91DC-6C69-429A-B3C3-8564182D94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E472-4BB4-4FFE-A7EB-C874A03BB243}" type="pres">
      <dgm:prSet presAssocID="{65AFF18B-20EF-476E-95F7-78B239680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0163827-B905-42F7-ACED-997E2C664876}" type="pres">
      <dgm:prSet presAssocID="{65AFF18B-20EF-476E-95F7-78B239680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80A77D6-5DF5-4E40-9EA8-79111F2C6CE0}" type="presOf" srcId="{1CE3B45B-AEC9-4945-8B93-F8B92C2AE1CA}" destId="{7533495A-46E4-4E46-B50A-8285C00D9C95}" srcOrd="0" destOrd="0" presId="urn:microsoft.com/office/officeart/2005/8/layout/cycle2"/>
    <dgm:cxn modelId="{67BA77E9-2151-4574-A685-33CD9BD76F25}" type="presOf" srcId="{BA3372DE-1442-4F59-9A75-A3EF0ED53AE7}" destId="{BCEA3A5B-8D90-4ED3-B9DA-582FE05F5D55}" srcOrd="0" destOrd="0" presId="urn:microsoft.com/office/officeart/2005/8/layout/cycle2"/>
    <dgm:cxn modelId="{6A96D8D3-7888-4C31-AEED-9B5F26F8E994}" type="presOf" srcId="{65AFF18B-20EF-476E-95F7-78B239680AF2}" destId="{A0163827-B905-42F7-ACED-997E2C664876}" srcOrd="1" destOrd="0" presId="urn:microsoft.com/office/officeart/2005/8/layout/cycle2"/>
    <dgm:cxn modelId="{5BD42EC1-5C4D-433B-BFC6-88CE78AA43DB}" type="presOf" srcId="{EECDD085-2599-44DD-842D-82F99877E531}" destId="{FD37013C-1FC1-4DC2-A54E-E01F8BF192AB}" srcOrd="0" destOrd="0" presId="urn:microsoft.com/office/officeart/2005/8/layout/cycle2"/>
    <dgm:cxn modelId="{800F2914-3335-4B0F-89E0-3E839F5E76DC}" type="presOf" srcId="{12A0E96E-2F28-4AEA-A928-0000002ECD30}" destId="{B7895EA3-806F-4B52-AB26-DB5DE4BE945B}" srcOrd="0" destOrd="0" presId="urn:microsoft.com/office/officeart/2005/8/layout/cycle2"/>
    <dgm:cxn modelId="{83711F3E-FD98-4A3E-AFD9-A07704A9E0ED}" type="presOf" srcId="{059D0552-58B7-4777-8D54-C424280431BE}" destId="{6CF14DDE-43BC-4061-A45D-FAF608DA97AB}" srcOrd="0" destOrd="0" presId="urn:microsoft.com/office/officeart/2005/8/layout/cycle2"/>
    <dgm:cxn modelId="{F9F9E0A8-E6DA-4909-A57D-3B29D3D061F7}" srcId="{63EC9371-6A40-4C37-8AB3-E60C2BC28891}" destId="{1E99A757-BF84-4B8A-982D-BC8743691389}" srcOrd="2" destOrd="0" parTransId="{68E921FC-D61D-4DF5-AFA2-F1114984E7C2}" sibTransId="{EECDD085-2599-44DD-842D-82F99877E531}"/>
    <dgm:cxn modelId="{D5539D6F-59F6-4502-9061-BC569F9A2875}" type="presOf" srcId="{622C91DC-6C69-429A-B3C3-8564182D944C}" destId="{BF38090A-72DF-40DC-9B1A-8CD37EC2A160}" srcOrd="0" destOrd="0" presId="urn:microsoft.com/office/officeart/2005/8/layout/cycle2"/>
    <dgm:cxn modelId="{B7962D1A-EAA6-4CC7-A965-8B06C08061E1}" type="presOf" srcId="{1E99A757-BF84-4B8A-982D-BC8743691389}" destId="{46B2B3B8-2382-45E0-A9CE-64DCD302A61F}" srcOrd="0" destOrd="0" presId="urn:microsoft.com/office/officeart/2005/8/layout/cycle2"/>
    <dgm:cxn modelId="{350A4BA6-E8C3-44B1-8EC0-A3EDF88946CB}" type="presOf" srcId="{EECDD085-2599-44DD-842D-82F99877E531}" destId="{CA1DC864-903B-4A0E-AD0C-D93E55A59A2A}" srcOrd="1" destOrd="0" presId="urn:microsoft.com/office/officeart/2005/8/layout/cycle2"/>
    <dgm:cxn modelId="{AED9243A-9760-414B-9E55-FAEE248B5ACD}" srcId="{63EC9371-6A40-4C37-8AB3-E60C2BC28891}" destId="{12A0E96E-2F28-4AEA-A928-0000002ECD30}" srcOrd="1" destOrd="0" parTransId="{1C5DD776-395B-492D-8EA5-076691D9CCD4}" sibTransId="{059D0552-58B7-4777-8D54-C424280431BE}"/>
    <dgm:cxn modelId="{1D6CD475-5BB8-4803-813A-47310211C45C}" srcId="{63EC9371-6A40-4C37-8AB3-E60C2BC28891}" destId="{622C91DC-6C69-429A-B3C3-8564182D944C}" srcOrd="3" destOrd="0" parTransId="{D9E86194-304B-4669-A3AE-3D280C375243}" sibTransId="{65AFF18B-20EF-476E-95F7-78B239680AF2}"/>
    <dgm:cxn modelId="{86ACECF2-E29E-4642-B5EF-412E84B3F8C5}" type="presOf" srcId="{BA3372DE-1442-4F59-9A75-A3EF0ED53AE7}" destId="{F89FE8B4-3BA6-4ECE-802A-12A46DD4A573}" srcOrd="1" destOrd="0" presId="urn:microsoft.com/office/officeart/2005/8/layout/cycle2"/>
    <dgm:cxn modelId="{C6B868BA-C75D-4ABF-9683-1ED689E75012}" srcId="{63EC9371-6A40-4C37-8AB3-E60C2BC28891}" destId="{1CE3B45B-AEC9-4945-8B93-F8B92C2AE1CA}" srcOrd="0" destOrd="0" parTransId="{5ACEEEFB-A36B-47B2-A235-DAC0353FC1C3}" sibTransId="{BA3372DE-1442-4F59-9A75-A3EF0ED53AE7}"/>
    <dgm:cxn modelId="{7A7F6842-5F98-4BBC-946D-DCA299C2C9A4}" type="presOf" srcId="{65AFF18B-20EF-476E-95F7-78B239680AF2}" destId="{498FE472-4BB4-4FFE-A7EB-C874A03BB243}" srcOrd="0" destOrd="0" presId="urn:microsoft.com/office/officeart/2005/8/layout/cycle2"/>
    <dgm:cxn modelId="{EAFF18F8-4476-4653-BF93-035AE1319ECD}" type="presOf" srcId="{059D0552-58B7-4777-8D54-C424280431BE}" destId="{18DF4971-F523-480C-AD95-9AE2657307E8}" srcOrd="1" destOrd="0" presId="urn:microsoft.com/office/officeart/2005/8/layout/cycle2"/>
    <dgm:cxn modelId="{0D29F82C-D946-41A0-9E5D-6399664778F3}" type="presOf" srcId="{63EC9371-6A40-4C37-8AB3-E60C2BC28891}" destId="{235F2284-AC21-4F73-B49F-540B198A0E6C}" srcOrd="0" destOrd="0" presId="urn:microsoft.com/office/officeart/2005/8/layout/cycle2"/>
    <dgm:cxn modelId="{1155287E-B1E2-448D-ACB5-84AB7E771E97}" type="presParOf" srcId="{235F2284-AC21-4F73-B49F-540B198A0E6C}" destId="{7533495A-46E4-4E46-B50A-8285C00D9C95}" srcOrd="0" destOrd="0" presId="urn:microsoft.com/office/officeart/2005/8/layout/cycle2"/>
    <dgm:cxn modelId="{1C6B3EB2-210B-4B55-B2A9-E2B9A3D9175B}" type="presParOf" srcId="{235F2284-AC21-4F73-B49F-540B198A0E6C}" destId="{BCEA3A5B-8D90-4ED3-B9DA-582FE05F5D55}" srcOrd="1" destOrd="0" presId="urn:microsoft.com/office/officeart/2005/8/layout/cycle2"/>
    <dgm:cxn modelId="{558956A1-4709-4EB8-B497-3C96D0C948B8}" type="presParOf" srcId="{BCEA3A5B-8D90-4ED3-B9DA-582FE05F5D55}" destId="{F89FE8B4-3BA6-4ECE-802A-12A46DD4A573}" srcOrd="0" destOrd="0" presId="urn:microsoft.com/office/officeart/2005/8/layout/cycle2"/>
    <dgm:cxn modelId="{193524F5-4249-45CF-A840-1997854E62CD}" type="presParOf" srcId="{235F2284-AC21-4F73-B49F-540B198A0E6C}" destId="{B7895EA3-806F-4B52-AB26-DB5DE4BE945B}" srcOrd="2" destOrd="0" presId="urn:microsoft.com/office/officeart/2005/8/layout/cycle2"/>
    <dgm:cxn modelId="{F1B95F22-20C1-42D8-B917-BFEDBFFF87A9}" type="presParOf" srcId="{235F2284-AC21-4F73-B49F-540B198A0E6C}" destId="{6CF14DDE-43BC-4061-A45D-FAF608DA97AB}" srcOrd="3" destOrd="0" presId="urn:microsoft.com/office/officeart/2005/8/layout/cycle2"/>
    <dgm:cxn modelId="{7F80EF44-B05A-4700-9591-355B115736C1}" type="presParOf" srcId="{6CF14DDE-43BC-4061-A45D-FAF608DA97AB}" destId="{18DF4971-F523-480C-AD95-9AE2657307E8}" srcOrd="0" destOrd="0" presId="urn:microsoft.com/office/officeart/2005/8/layout/cycle2"/>
    <dgm:cxn modelId="{F848F130-A3DC-4DE4-B552-AF20CBE11AAB}" type="presParOf" srcId="{235F2284-AC21-4F73-B49F-540B198A0E6C}" destId="{46B2B3B8-2382-45E0-A9CE-64DCD302A61F}" srcOrd="4" destOrd="0" presId="urn:microsoft.com/office/officeart/2005/8/layout/cycle2"/>
    <dgm:cxn modelId="{F720D0A2-C2C4-45FC-A41C-2EA0D6CB85B7}" type="presParOf" srcId="{235F2284-AC21-4F73-B49F-540B198A0E6C}" destId="{FD37013C-1FC1-4DC2-A54E-E01F8BF192AB}" srcOrd="5" destOrd="0" presId="urn:microsoft.com/office/officeart/2005/8/layout/cycle2"/>
    <dgm:cxn modelId="{F7AA8405-E72A-4ECA-9AA6-ED329FE1CD74}" type="presParOf" srcId="{FD37013C-1FC1-4DC2-A54E-E01F8BF192AB}" destId="{CA1DC864-903B-4A0E-AD0C-D93E55A59A2A}" srcOrd="0" destOrd="0" presId="urn:microsoft.com/office/officeart/2005/8/layout/cycle2"/>
    <dgm:cxn modelId="{229ADDDE-3933-437A-8471-312089E53462}" type="presParOf" srcId="{235F2284-AC21-4F73-B49F-540B198A0E6C}" destId="{BF38090A-72DF-40DC-9B1A-8CD37EC2A160}" srcOrd="6" destOrd="0" presId="urn:microsoft.com/office/officeart/2005/8/layout/cycle2"/>
    <dgm:cxn modelId="{0DED6111-8672-4B25-858E-B43A10BE0994}" type="presParOf" srcId="{235F2284-AC21-4F73-B49F-540B198A0E6C}" destId="{498FE472-4BB4-4FFE-A7EB-C874A03BB243}" srcOrd="7" destOrd="0" presId="urn:microsoft.com/office/officeart/2005/8/layout/cycle2"/>
    <dgm:cxn modelId="{86617D8A-C311-4745-AF08-F09B9B9C80F1}" type="presParOf" srcId="{498FE472-4BB4-4FFE-A7EB-C874A03BB243}" destId="{A0163827-B905-42F7-ACED-997E2C6648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495A-46E4-4E46-B50A-8285C00D9C95}">
      <dsp:nvSpPr>
        <dsp:cNvPr id="0" name=""/>
        <dsp:cNvSpPr/>
      </dsp:nvSpPr>
      <dsp:spPr>
        <a:xfrm>
          <a:off x="1873167" y="873"/>
          <a:ext cx="1301358" cy="13013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Detection</a:t>
          </a:r>
          <a:endParaRPr lang="en-US" sz="1300" b="1" kern="1200" dirty="0"/>
        </a:p>
      </dsp:txBody>
      <dsp:txXfrm>
        <a:off x="2063746" y="191452"/>
        <a:ext cx="920200" cy="920200"/>
      </dsp:txXfrm>
    </dsp:sp>
    <dsp:sp modelId="{BCEA3A5B-8D90-4ED3-B9DA-582FE05F5D55}">
      <dsp:nvSpPr>
        <dsp:cNvPr id="0" name=""/>
        <dsp:cNvSpPr/>
      </dsp:nvSpPr>
      <dsp:spPr>
        <a:xfrm rot="2700000">
          <a:off x="3034681" y="1115268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37" y="1166520"/>
        <a:ext cx="241479" cy="263524"/>
      </dsp:txXfrm>
    </dsp:sp>
    <dsp:sp modelId="{B7895EA3-806F-4B52-AB26-DB5DE4BE945B}">
      <dsp:nvSpPr>
        <dsp:cNvPr id="0" name=""/>
        <dsp:cNvSpPr/>
      </dsp:nvSpPr>
      <dsp:spPr>
        <a:xfrm>
          <a:off x="3253614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Triage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3444193" y="1571899"/>
        <a:ext cx="920200" cy="920200"/>
      </dsp:txXfrm>
    </dsp:sp>
    <dsp:sp modelId="{6CF14DDE-43BC-4061-A45D-FAF608DA97AB}">
      <dsp:nvSpPr>
        <dsp:cNvPr id="0" name=""/>
        <dsp:cNvSpPr/>
      </dsp:nvSpPr>
      <dsp:spPr>
        <a:xfrm rot="8100000">
          <a:off x="3048488" y="2495715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136823" y="2546967"/>
        <a:ext cx="241479" cy="263524"/>
      </dsp:txXfrm>
    </dsp:sp>
    <dsp:sp modelId="{46B2B3B8-2382-45E0-A9CE-64DCD302A61F}">
      <dsp:nvSpPr>
        <dsp:cNvPr id="0" name=""/>
        <dsp:cNvSpPr/>
      </dsp:nvSpPr>
      <dsp:spPr>
        <a:xfrm>
          <a:off x="1873167" y="2761767"/>
          <a:ext cx="1301358" cy="13013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Analysis or other Response</a:t>
          </a:r>
          <a:endParaRPr lang="en-US" sz="1300" b="1" kern="1200" dirty="0"/>
        </a:p>
      </dsp:txBody>
      <dsp:txXfrm>
        <a:off x="2063746" y="2952346"/>
        <a:ext cx="920200" cy="920200"/>
      </dsp:txXfrm>
    </dsp:sp>
    <dsp:sp modelId="{FD37013C-1FC1-4DC2-A54E-E01F8BF192AB}">
      <dsp:nvSpPr>
        <dsp:cNvPr id="0" name=""/>
        <dsp:cNvSpPr/>
      </dsp:nvSpPr>
      <dsp:spPr>
        <a:xfrm rot="13500000">
          <a:off x="1668042" y="2509522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56377" y="2633954"/>
        <a:ext cx="241479" cy="263524"/>
      </dsp:txXfrm>
    </dsp:sp>
    <dsp:sp modelId="{BF38090A-72DF-40DC-9B1A-8CD37EC2A160}">
      <dsp:nvSpPr>
        <dsp:cNvPr id="0" name=""/>
        <dsp:cNvSpPr/>
      </dsp:nvSpPr>
      <dsp:spPr>
        <a:xfrm>
          <a:off x="492720" y="1381320"/>
          <a:ext cx="1301358" cy="130135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Fix /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Resolution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683299" y="1571899"/>
        <a:ext cx="920200" cy="920200"/>
      </dsp:txXfrm>
    </dsp:sp>
    <dsp:sp modelId="{498FE472-4BB4-4FFE-A7EB-C874A03BB243}">
      <dsp:nvSpPr>
        <dsp:cNvPr id="0" name=""/>
        <dsp:cNvSpPr/>
      </dsp:nvSpPr>
      <dsp:spPr>
        <a:xfrm rot="18900000">
          <a:off x="1654234" y="1129076"/>
          <a:ext cx="344970" cy="43920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69390" y="1253508"/>
        <a:ext cx="241479" cy="26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8C68-A3D3-45C4-A4C7-F3EA3DE69CB4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62576-BBEA-4D53-AB5E-0C64883F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DED47-DF85-4F1A-8E46-4AD35742FB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DED47-DF85-4F1A-8E46-4AD35742FB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often left out is that lessons learned should</a:t>
            </a:r>
            <a:r>
              <a:rPr lang="en-US" baseline="0" dirty="0" smtClean="0"/>
              <a:t> be derived</a:t>
            </a:r>
          </a:p>
          <a:p>
            <a:r>
              <a:rPr lang="en-US" baseline="0" dirty="0" smtClean="0"/>
              <a:t>What’s the right balance?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1F4A6-BD55-4945-8BFE-D227F88517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4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3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>
              <a:defRPr/>
            </a:pPr>
            <a:fld id="{4D132274-F5B8-43F3-97F6-10D210FA5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9/99/Octave_like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981200"/>
            <a:ext cx="4038600" cy="129857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OITMP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276600"/>
            <a:ext cx="4724400" cy="1447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Tulsa Community College</a:t>
            </a:r>
          </a:p>
          <a:p>
            <a:pPr algn="l" eaLnBrk="1" hangingPunct="1"/>
            <a:r>
              <a:rPr lang="en-US" sz="1600" dirty="0" smtClean="0"/>
              <a:t>September 11-12, 2012</a:t>
            </a:r>
            <a:br>
              <a:rPr lang="en-US" sz="1600" dirty="0" smtClean="0"/>
            </a:br>
            <a:endParaRPr lang="en-US" sz="1600" dirty="0" smtClean="0"/>
          </a:p>
          <a:p>
            <a:pPr algn="l" eaLnBrk="1" hangingPunct="1"/>
            <a:r>
              <a:rPr lang="en-US" sz="1600" dirty="0" smtClean="0"/>
              <a:t>Geoff Wilson</a:t>
            </a:r>
            <a:br>
              <a:rPr lang="en-US" sz="1600" dirty="0" smtClean="0"/>
            </a:br>
            <a:r>
              <a:rPr lang="en-US" sz="1600" dirty="0" smtClean="0"/>
              <a:t>University of Oklahoma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360411" y="1838837"/>
            <a:ext cx="983489" cy="1041837"/>
          </a:xfrm>
          <a:prstGeom prst="wedgeRoundRectCallout">
            <a:avLst>
              <a:gd name="adj1" fmla="val -89218"/>
              <a:gd name="adj2" fmla="val 69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2809" y="28395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‘06-’08</a:t>
            </a:r>
            <a:endParaRPr lang="en-US" dirty="0"/>
          </a:p>
        </p:txBody>
      </p:sp>
      <p:pic>
        <p:nvPicPr>
          <p:cNvPr id="8" name="Picture 8" descr="http://upload.wikimedia.org/wikipedia/commons/thumb/0/04/National_Security_Agency.svg/200px-National_Security_Agenc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54" y="18715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389458" y="3535672"/>
            <a:ext cx="983489" cy="1041837"/>
          </a:xfrm>
          <a:prstGeom prst="wedgeRoundRectCallout">
            <a:avLst>
              <a:gd name="adj1" fmla="val -99345"/>
              <a:gd name="adj2" fmla="val -739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241" y="45234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‘05-’06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5" y="3647058"/>
            <a:ext cx="871183" cy="8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38312" y="375282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‘09-Pres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2442" y="4390072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Risk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Incident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Training &amp; Awareness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Forensics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Software development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5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 information security?</a:t>
            </a:r>
          </a:p>
          <a:p>
            <a:r>
              <a:rPr lang="en-US" dirty="0" smtClean="0"/>
              <a:t>How do we secure organizations?</a:t>
            </a:r>
          </a:p>
          <a:p>
            <a:r>
              <a:rPr lang="en-US" dirty="0" smtClean="0"/>
              <a:t>What have I done?</a:t>
            </a:r>
          </a:p>
          <a:p>
            <a:r>
              <a:rPr lang="en-US" dirty="0" smtClean="0"/>
              <a:t>Career and job hunting advice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4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provide for the confidentiality, integrity, and availability of data and services</a:t>
            </a:r>
          </a:p>
          <a:p>
            <a:r>
              <a:rPr lang="en-US" dirty="0" smtClean="0"/>
              <a:t>We’re often required to implement a certain baseline security through regulations</a:t>
            </a:r>
          </a:p>
          <a:p>
            <a:r>
              <a:rPr lang="en-US" dirty="0" smtClean="0"/>
              <a:t>Customers expect service providers to be good stewards of the data that is being provided</a:t>
            </a:r>
          </a:p>
          <a:p>
            <a:r>
              <a:rPr lang="en-US" dirty="0" smtClean="0"/>
              <a:t>Loss of intellectual property, trust, revenue</a:t>
            </a:r>
          </a:p>
          <a:p>
            <a:r>
              <a:rPr lang="en-US" dirty="0" smtClean="0"/>
              <a:t>Regulations have made data breaches costly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Cost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data breach cost is high and increasing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37319"/>
            <a:ext cx="4559525" cy="354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324600"/>
            <a:ext cx="326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Ponemon</a:t>
            </a:r>
            <a:r>
              <a:rPr lang="en-US" sz="1200" i="1" dirty="0" smtClean="0"/>
              <a:t> Institute, </a:t>
            </a:r>
            <a:r>
              <a:rPr lang="en-US" sz="1200" i="1" dirty="0"/>
              <a:t>2010 Annual Study:</a:t>
            </a:r>
          </a:p>
          <a:p>
            <a:r>
              <a:rPr lang="en-US" sz="1200" i="1" dirty="0"/>
              <a:t>U.S. Cost of a Data Breach</a:t>
            </a:r>
          </a:p>
        </p:txBody>
      </p:sp>
    </p:spTree>
    <p:extLst>
      <p:ext uri="{BB962C8B-B14F-4D97-AF65-F5344CB8AC3E}">
        <p14:creationId xmlns:p14="http://schemas.microsoft.com/office/powerpoint/2010/main" val="26244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Cost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cost per record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572000" cy="357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324600"/>
            <a:ext cx="326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Ponemon</a:t>
            </a:r>
            <a:r>
              <a:rPr lang="en-US" sz="1200" i="1" dirty="0" smtClean="0"/>
              <a:t> Institute, </a:t>
            </a:r>
            <a:r>
              <a:rPr lang="en-US" sz="1200" i="1" dirty="0"/>
              <a:t>2010 Annual Study:</a:t>
            </a:r>
          </a:p>
          <a:p>
            <a:r>
              <a:rPr lang="en-US" sz="1200" i="1" dirty="0"/>
              <a:t>U.S. Cost of a Data Breach</a:t>
            </a:r>
          </a:p>
        </p:txBody>
      </p:sp>
    </p:spTree>
    <p:extLst>
      <p:ext uri="{BB962C8B-B14F-4D97-AF65-F5344CB8AC3E}">
        <p14:creationId xmlns:p14="http://schemas.microsoft.com/office/powerpoint/2010/main" val="24117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Cost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65" y="1600200"/>
            <a:ext cx="6136253" cy="474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326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Ponemon</a:t>
            </a:r>
            <a:r>
              <a:rPr lang="en-US" sz="1200" i="1" dirty="0" smtClean="0"/>
              <a:t> Institute, </a:t>
            </a:r>
            <a:r>
              <a:rPr lang="en-US" sz="1200" i="1" dirty="0"/>
              <a:t>2010 Annual Study:</a:t>
            </a:r>
          </a:p>
          <a:p>
            <a:r>
              <a:rPr lang="en-US" sz="1200" i="1" dirty="0"/>
              <a:t>U.S. Cost of a Data Breach</a:t>
            </a:r>
          </a:p>
        </p:txBody>
      </p:sp>
    </p:spTree>
    <p:extLst>
      <p:ext uri="{BB962C8B-B14F-4D97-AF65-F5344CB8AC3E}">
        <p14:creationId xmlns:p14="http://schemas.microsoft.com/office/powerpoint/2010/main" val="24971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Cost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3089"/>
            <a:ext cx="5867400" cy="45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24600"/>
            <a:ext cx="326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en-US" sz="1200" i="1" dirty="0" err="1" smtClean="0"/>
              <a:t>Ponemon</a:t>
            </a:r>
            <a:r>
              <a:rPr lang="en-US" sz="1200" i="1" dirty="0" smtClean="0"/>
              <a:t> Institute, </a:t>
            </a:r>
            <a:r>
              <a:rPr lang="en-US" sz="1200" i="1" dirty="0"/>
              <a:t>2010 Annual Study:</a:t>
            </a:r>
          </a:p>
          <a:p>
            <a:r>
              <a:rPr lang="en-US" sz="1200" i="1" dirty="0"/>
              <a:t>U.S. Cost of a Data Breach</a:t>
            </a:r>
          </a:p>
        </p:txBody>
      </p:sp>
    </p:spTree>
    <p:extLst>
      <p:ext uri="{BB962C8B-B14F-4D97-AF65-F5344CB8AC3E}">
        <p14:creationId xmlns:p14="http://schemas.microsoft.com/office/powerpoint/2010/main" val="26719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Data Breaches by Type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324600"/>
            <a:ext cx="2148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http://datalossdb.org</a:t>
            </a:r>
          </a:p>
        </p:txBody>
      </p:sp>
    </p:spTree>
    <p:extLst>
      <p:ext uri="{BB962C8B-B14F-4D97-AF65-F5344CB8AC3E}">
        <p14:creationId xmlns:p14="http://schemas.microsoft.com/office/powerpoint/2010/main" val="6969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Significant Oklahoma Data Breaches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45019"/>
              </p:ext>
            </p:extLst>
          </p:nvPr>
        </p:nvGraphicFramePr>
        <p:xfrm>
          <a:off x="381000" y="2057400"/>
          <a:ext cx="8295979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029"/>
                <a:gridCol w="2278973"/>
                <a:gridCol w="1153033"/>
                <a:gridCol w="1432814"/>
                <a:gridCol w="26051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Approx.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Oklahoma Health Department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133,000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$28.5</a:t>
                      </a:r>
                      <a:r>
                        <a:rPr lang="en-US" sz="1400" baseline="0" dirty="0" smtClean="0"/>
                        <a:t>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Laptop and paper files stolen from employee’s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car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Oklahoma Housing Finance Agency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225,000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$48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Laptop stolen from employee’s home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Oklahoma Dept. of Human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1,000,000+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$214</a:t>
                      </a:r>
                      <a:r>
                        <a:rPr lang="en-US" sz="1400" baseline="0" dirty="0" smtClean="0"/>
                        <a:t>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Stolen laptop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Western</a:t>
                      </a:r>
                      <a:r>
                        <a:rPr lang="en-US" sz="1400" baseline="0" dirty="0" smtClean="0"/>
                        <a:t> Oklahoma State College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1,500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$321 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Infected server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Oklahoma State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70,000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$15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Compromised server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US Data Breaches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Heartland Payment </a:t>
            </a:r>
            <a:r>
              <a:rPr lang="en-US" dirty="0" smtClean="0"/>
              <a:t>Systems breach (Jan. 2009)</a:t>
            </a:r>
            <a:endParaRPr lang="en-US" dirty="0" smtClean="0"/>
          </a:p>
          <a:p>
            <a:r>
              <a:rPr lang="en-US" dirty="0" smtClean="0"/>
              <a:t>SQL vulnerability in web form code written 8 years prior allowed internal access to Heartland corporate network (separate from payment processing network)</a:t>
            </a:r>
          </a:p>
          <a:p>
            <a:r>
              <a:rPr lang="en-US" dirty="0" smtClean="0"/>
              <a:t>Intruders spent 6 months attempting to access payment processing network</a:t>
            </a:r>
          </a:p>
          <a:p>
            <a:r>
              <a:rPr lang="en-US" dirty="0" smtClean="0"/>
              <a:t>Intruders carefully hid their activities</a:t>
            </a:r>
          </a:p>
          <a:p>
            <a:r>
              <a:rPr lang="en-US" dirty="0" smtClean="0"/>
              <a:t>Built exploit packages to avoid detection by Heartland’s antivirus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OITMP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i="1" u="sng" dirty="0" smtClean="0"/>
              <a:t>Oklahoma Information Technology Mentorship Program</a:t>
            </a:r>
            <a:r>
              <a:rPr lang="en-US" sz="2400" dirty="0" smtClean="0"/>
              <a:t> (OITMP) is an outreach initiative that connects networking professionals from Oklahoma institutions with students who are studying networks at Oklahoma academic institutions.</a:t>
            </a:r>
          </a:p>
          <a:p>
            <a:r>
              <a:rPr lang="en-US" sz="2400" dirty="0" smtClean="0"/>
              <a:t>The OITMP is part of a National Science Foundation grant whose purpose is to boost Oklahoma’s education and research capability through network improvements.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US Data Breaches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Eventually gained access to payment processing network and installed a network sniffer</a:t>
            </a:r>
          </a:p>
          <a:p>
            <a:r>
              <a:rPr lang="en-US" dirty="0" smtClean="0"/>
              <a:t>Compromised data in motion including credit card numbers, expiration dates, cardholder names</a:t>
            </a:r>
          </a:p>
          <a:p>
            <a:r>
              <a:rPr lang="en-US" dirty="0"/>
              <a:t>130,000,000 records breached</a:t>
            </a:r>
          </a:p>
          <a:p>
            <a:r>
              <a:rPr lang="en-US" dirty="0" smtClean="0"/>
              <a:t>Heartland was certified by a PCI QSA as being PCI compliant at the time of the breach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US Data Breaches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Total </a:t>
            </a:r>
            <a:r>
              <a:rPr lang="en-US" dirty="0"/>
              <a:t>known costs = $</a:t>
            </a:r>
            <a:r>
              <a:rPr lang="en-US" dirty="0" smtClean="0"/>
              <a:t>68,198,380.00</a:t>
            </a:r>
          </a:p>
          <a:p>
            <a:r>
              <a:rPr lang="en-US" dirty="0" err="1" smtClean="0"/>
              <a:t>Ponemon</a:t>
            </a:r>
            <a:r>
              <a:rPr lang="en-US" dirty="0" smtClean="0"/>
              <a:t> Institute Direct Costs Estimate = $7.8 Billion</a:t>
            </a:r>
          </a:p>
          <a:p>
            <a:endParaRPr lang="en-US" dirty="0"/>
          </a:p>
        </p:txBody>
      </p:sp>
      <p:pic>
        <p:nvPicPr>
          <p:cNvPr id="4098" name="Picture 2" descr="Chart?chxt=x,y&amp;chxl=0:|jan-6|jan-27|feb-17|&amp;chxr=1,4.03,18.83&amp;cht=lc&amp;chd=t:18.83,18.08,18.14,17.09,17.0,17.14,16.29,16.38,15.44,14.18,14.11,8.18,8.54,8.11,8.65,9.33,9.01,9.07,8.8,9.04,8.89,9.17,9.16,9.02,8.83,8.7,8.64,8.44,7.75,8.17,8.4,7.82,7.65,5.34,5.49,5.4,5.51,4.97,4.97,4.9,4.39,4.03|16.46,16.46,15.97,15.97,16.02,16.02,15.68,15.68,15.33,15.33,15.35,15.35,14.84,14.84,14.86,14.86,14.97,14.97,14.18,14.18,14.80,14.80,14.57,14.57,14.65,14.65,14.73,14.73,14.89,14.89,15.39,15.39,14.88,14.88,14.54,14.54,14.54,14.54,14.77,14.77,14.66,14.66,14.90,14.90,15.30,15.30,15.32,15.32,14.57,14.68,14.71,14.56,13.90,13.88,13.72,13.56,13.09,13.62,13.47,13.26,12.95,12.34,12.26,12.55,12.02,12.03&amp;chds=4.03,18.83&amp;chco=008000,aaffff,ffaaff,ffffaa&amp;chs=460x320&amp;chm=v,990066,0,10,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215836"/>
            <a:ext cx="4381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US Data Breaches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TJX Companies, Inc</a:t>
            </a:r>
            <a:r>
              <a:rPr lang="en-US" dirty="0" smtClean="0"/>
              <a:t>. breach (Jan. 2007)</a:t>
            </a:r>
            <a:endParaRPr lang="en-US" dirty="0" smtClean="0"/>
          </a:p>
          <a:p>
            <a:r>
              <a:rPr lang="en-US" dirty="0" smtClean="0"/>
              <a:t>Attackers </a:t>
            </a:r>
            <a:r>
              <a:rPr lang="en-US" dirty="0" smtClean="0"/>
              <a:t>targeted a wireless network at Marshalls discount clothing store near St. Paul Minnesota</a:t>
            </a:r>
          </a:p>
          <a:p>
            <a:r>
              <a:rPr lang="en-US" dirty="0" smtClean="0"/>
              <a:t>Wireless network used Wireless Equivalent Privacy protocol (WEP) was used to “encrypt” wireless communication</a:t>
            </a:r>
          </a:p>
          <a:p>
            <a:r>
              <a:rPr lang="en-US" dirty="0" smtClean="0"/>
              <a:t>WEP is a weak encryption protocol and can be cracked in under 10 seconds with freely available tools</a:t>
            </a:r>
          </a:p>
        </p:txBody>
      </p:sp>
    </p:spTree>
    <p:extLst>
      <p:ext uri="{BB962C8B-B14F-4D97-AF65-F5344CB8AC3E}">
        <p14:creationId xmlns:p14="http://schemas.microsoft.com/office/powerpoint/2010/main" val="27457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US Data Breaches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reasons cited for breach include lack of software patching and lack of firewalls</a:t>
            </a:r>
          </a:p>
          <a:p>
            <a:r>
              <a:rPr lang="en-US" dirty="0" smtClean="0"/>
              <a:t>Attackers eavesdropped on employees authenticating to TJX’s data center servers</a:t>
            </a:r>
          </a:p>
          <a:p>
            <a:r>
              <a:rPr lang="en-US" dirty="0" smtClean="0"/>
              <a:t>Attackers were able to gain access and create their own accounts for sustained remote access</a:t>
            </a:r>
          </a:p>
          <a:p>
            <a:r>
              <a:rPr lang="en-US" dirty="0" smtClean="0"/>
              <a:t>Compromise was sustained for over 18 months</a:t>
            </a:r>
          </a:p>
          <a:p>
            <a:r>
              <a:rPr lang="en-US" dirty="0" smtClean="0"/>
              <a:t>45,600,000 credit &amp; debit card numbers compromised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do the bad guys want with our data?</a:t>
            </a:r>
            <a:endParaRPr lang="en-US" sz="3200" dirty="0"/>
          </a:p>
        </p:txBody>
      </p:sp>
      <p:pic>
        <p:nvPicPr>
          <p:cNvPr id="1026" name="Picture 2" descr="http://imperva.typepad.com/.a/6a01156f8c7ad8970c01543601fb2a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5931"/>
            <a:ext cx="5777449" cy="42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do the bad guys want with our data?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They want any information that can assist in identity theft</a:t>
            </a:r>
          </a:p>
          <a:p>
            <a:r>
              <a:rPr lang="en-US" sz="2400" dirty="0" smtClean="0"/>
              <a:t>Black market value of your data</a:t>
            </a:r>
            <a:r>
              <a:rPr lang="en-US" sz="2400" baseline="30000" dirty="0" smtClean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324182"/>
            <a:ext cx="291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*Source: Panda Security Report 2010, </a:t>
            </a:r>
            <a:br>
              <a:rPr lang="en-US" sz="1200" i="1" dirty="0" smtClean="0"/>
            </a:br>
            <a:r>
              <a:rPr lang="en-US" sz="1200" i="1" dirty="0" smtClean="0"/>
              <a:t>The Cyber-Crime Black Market: Uncovered</a:t>
            </a:r>
            <a:endParaRPr lang="en-US" sz="12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74187"/>
              </p:ext>
            </p:extLst>
          </p:nvPr>
        </p:nvGraphicFramePr>
        <p:xfrm>
          <a:off x="762000" y="2438400"/>
          <a:ext cx="609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 card details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(basic</a:t>
                      </a:r>
                      <a:r>
                        <a:rPr lang="en-US" sz="1600" baseline="0" dirty="0" smtClean="0"/>
                        <a:t> info)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 $2, EU $5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Credit card details (full info)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 $25, EU $50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Exclusive (e.g. gold, platinum) credit card details (full info)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 $40, EU $90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 credit cards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$190 + cost of details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Bank credentials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$80-$700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Card cloners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$200-$1000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Fake ATMs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 to $35,000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8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Persistent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sophisticated, typically well-funded, determined, organized cyber attackers.  Typically target governments and contractors (e.g. DIB), financial, manufacturing, and research industry</a:t>
            </a:r>
            <a:endParaRPr lang="en-US" dirty="0"/>
          </a:p>
          <a:p>
            <a:r>
              <a:rPr lang="en-US" dirty="0" smtClean="0"/>
              <a:t>RSA APT breach led to compromise of </a:t>
            </a:r>
            <a:r>
              <a:rPr lang="en-US" dirty="0" err="1" smtClean="0"/>
              <a:t>SecureID</a:t>
            </a:r>
            <a:r>
              <a:rPr lang="en-US" dirty="0" smtClean="0"/>
              <a:t> one-time tokens</a:t>
            </a:r>
          </a:p>
          <a:p>
            <a:pPr lvl="1"/>
            <a:r>
              <a:rPr lang="en-US" dirty="0" smtClean="0"/>
              <a:t>Nation-state threat attempting to access defense company networks – Lockheed Martin, L3, Northrop Grumman</a:t>
            </a:r>
          </a:p>
          <a:p>
            <a:pPr lvl="1"/>
            <a:r>
              <a:rPr lang="en-US" dirty="0" smtClean="0"/>
              <a:t>Excel spreadsheet sent to EMC employees rigged with an Adobe Flash vulnerability</a:t>
            </a:r>
          </a:p>
          <a:p>
            <a:pPr lvl="1"/>
            <a:r>
              <a:rPr lang="en-US" dirty="0" err="1" smtClean="0"/>
              <a:t>Exfiltrated</a:t>
            </a:r>
            <a:r>
              <a:rPr lang="en-US" dirty="0" smtClean="0"/>
              <a:t> data was compressed and encrypted, making it more difficult to detect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4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Persistent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F-35 Joint Strike Fighter data</a:t>
            </a:r>
            <a:br>
              <a:rPr lang="en-US" dirty="0" smtClean="0"/>
            </a:br>
            <a:r>
              <a:rPr lang="en-US" dirty="0" smtClean="0"/>
              <a:t>compromised by organized group</a:t>
            </a:r>
            <a:br>
              <a:rPr lang="en-US" dirty="0" smtClean="0"/>
            </a:br>
            <a:r>
              <a:rPr lang="en-US" dirty="0" smtClean="0"/>
              <a:t>originating in China</a:t>
            </a:r>
            <a:endParaRPr lang="en-US" dirty="0"/>
          </a:p>
          <a:p>
            <a:r>
              <a:rPr lang="en-US" dirty="0" smtClean="0"/>
              <a:t>Several terabytes of data were stolen</a:t>
            </a:r>
            <a:br>
              <a:rPr lang="en-US" dirty="0" smtClean="0"/>
            </a:br>
            <a:r>
              <a:rPr lang="en-US" dirty="0" smtClean="0"/>
              <a:t>from unclassified systems</a:t>
            </a:r>
          </a:p>
          <a:p>
            <a:r>
              <a:rPr lang="en-US" dirty="0" smtClean="0"/>
              <a:t>Systems infiltrated for up to two years</a:t>
            </a:r>
          </a:p>
          <a:p>
            <a:r>
              <a:rPr lang="en-US" dirty="0" smtClean="0"/>
              <a:t>Access was gained through compromise of defense contractor networks</a:t>
            </a:r>
          </a:p>
          <a:p>
            <a:r>
              <a:rPr lang="en-US" dirty="0" err="1" smtClean="0"/>
              <a:t>Exfiltrated</a:t>
            </a:r>
            <a:r>
              <a:rPr lang="en-US" dirty="0" smtClean="0"/>
              <a:t> data was encrypted, so it is not clear what data was stolen</a:t>
            </a:r>
          </a:p>
        </p:txBody>
      </p:sp>
      <p:pic>
        <p:nvPicPr>
          <p:cNvPr id="1026" name="Picture 2" descr="HACKING VICTIM: Spies are said to have stolen data on the F-35 Lightning II fighter. Here, the plane undergoes flight testing over Tex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524000"/>
            <a:ext cx="24955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Secure Organizations?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ISO 27002 information security standard</a:t>
            </a:r>
          </a:p>
          <a:p>
            <a:pPr lvl="1"/>
            <a:r>
              <a:rPr lang="en-US" dirty="0"/>
              <a:t>Organization of information security</a:t>
            </a:r>
          </a:p>
          <a:p>
            <a:pPr lvl="1"/>
            <a:r>
              <a:rPr lang="en-US" dirty="0" smtClean="0"/>
              <a:t>Security policy</a:t>
            </a:r>
          </a:p>
          <a:p>
            <a:pPr lvl="1"/>
            <a:r>
              <a:rPr lang="en-US" dirty="0"/>
              <a:t>Compliance</a:t>
            </a:r>
          </a:p>
          <a:p>
            <a:pPr lvl="1"/>
            <a:r>
              <a:rPr lang="en-US" dirty="0" smtClean="0"/>
              <a:t>Risk assessment</a:t>
            </a:r>
          </a:p>
          <a:p>
            <a:pPr lvl="1"/>
            <a:r>
              <a:rPr lang="en-US" dirty="0" smtClean="0"/>
              <a:t>Asset management</a:t>
            </a:r>
          </a:p>
          <a:p>
            <a:pPr lvl="1"/>
            <a:r>
              <a:rPr lang="en-US" dirty="0" smtClean="0"/>
              <a:t>Human resources security</a:t>
            </a:r>
          </a:p>
          <a:p>
            <a:pPr lvl="1"/>
            <a:r>
              <a:rPr lang="en-US" dirty="0" smtClean="0"/>
              <a:t>Physical and environmental security</a:t>
            </a:r>
          </a:p>
          <a:p>
            <a:pPr lvl="1"/>
            <a:r>
              <a:rPr lang="en-US" dirty="0" smtClean="0"/>
              <a:t>Communications and operations management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r>
              <a:rPr lang="en-US" dirty="0" smtClean="0"/>
              <a:t>Information systems acquisition, development, and maintenance</a:t>
            </a:r>
          </a:p>
          <a:p>
            <a:pPr lvl="1"/>
            <a:r>
              <a:rPr lang="en-US" dirty="0" smtClean="0"/>
              <a:t>Information security incident management</a:t>
            </a:r>
          </a:p>
          <a:p>
            <a:pPr lvl="1"/>
            <a:r>
              <a:rPr lang="en-US" dirty="0" smtClean="0"/>
              <a:t>Business continuity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0839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I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Software development – ConocoPhillips, NSA, OU</a:t>
            </a:r>
          </a:p>
          <a:p>
            <a:r>
              <a:rPr lang="en-US" sz="2400" dirty="0" smtClean="0"/>
              <a:t>Governance &amp; Compliance – IHS, OU</a:t>
            </a:r>
          </a:p>
          <a:p>
            <a:r>
              <a:rPr lang="en-US" sz="2400" dirty="0" smtClean="0"/>
              <a:t>Audit – HUD OIG</a:t>
            </a:r>
          </a:p>
          <a:p>
            <a:r>
              <a:rPr lang="en-US" sz="2400" dirty="0" smtClean="0"/>
              <a:t>Risk assessment &amp; Vulnerability assessment - OU</a:t>
            </a:r>
          </a:p>
          <a:p>
            <a:r>
              <a:rPr lang="en-US" sz="2400" dirty="0"/>
              <a:t>Vulnerability assessment – NSA, OU</a:t>
            </a:r>
          </a:p>
          <a:p>
            <a:r>
              <a:rPr lang="en-US" sz="2400" dirty="0" smtClean="0"/>
              <a:t>Penetration testing - OU</a:t>
            </a:r>
            <a:endParaRPr lang="en-US" sz="2400" dirty="0"/>
          </a:p>
          <a:p>
            <a:r>
              <a:rPr lang="en-US" sz="2400" dirty="0" smtClean="0"/>
              <a:t>Incident response - OU</a:t>
            </a:r>
          </a:p>
          <a:p>
            <a:r>
              <a:rPr lang="en-US" sz="2400" dirty="0" smtClean="0"/>
              <a:t>Forensics &amp; malware analysis – NSA, OU</a:t>
            </a:r>
          </a:p>
          <a:p>
            <a:r>
              <a:rPr lang="en-US" sz="2400" dirty="0" smtClean="0"/>
              <a:t>Education &amp; training - All</a:t>
            </a:r>
          </a:p>
          <a:p>
            <a:r>
              <a:rPr lang="en-US" sz="2400" dirty="0" smtClean="0"/>
              <a:t>System administration – NSA, 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Official Goal</a:t>
            </a:r>
            <a:r>
              <a:rPr lang="en-US" dirty="0" smtClean="0"/>
              <a:t>: Expose Oklahoma students to the practical day-to-day life of networking and security professionals.</a:t>
            </a:r>
          </a:p>
          <a:p>
            <a:r>
              <a:rPr lang="en-US" u="sng" dirty="0" smtClean="0"/>
              <a:t>Not So Secret Goal</a:t>
            </a:r>
            <a:r>
              <a:rPr lang="en-US" dirty="0" smtClean="0"/>
              <a:t>: Identify, develop and recruit talent!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I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Software development – ConocoPhillips, NSA, OU</a:t>
            </a:r>
          </a:p>
          <a:p>
            <a:r>
              <a:rPr lang="en-US" sz="2400" b="1" dirty="0" smtClean="0"/>
              <a:t>Governance &amp; Compliance </a:t>
            </a:r>
            <a:r>
              <a:rPr lang="en-US" sz="2400" dirty="0" smtClean="0"/>
              <a:t>– IHS, OU</a:t>
            </a:r>
          </a:p>
          <a:p>
            <a:r>
              <a:rPr lang="en-US" sz="2400" b="1" dirty="0" smtClean="0"/>
              <a:t>Audit</a:t>
            </a:r>
            <a:r>
              <a:rPr lang="en-US" sz="2400" dirty="0" smtClean="0"/>
              <a:t> – HUD OIG</a:t>
            </a:r>
          </a:p>
          <a:p>
            <a:r>
              <a:rPr lang="en-US" sz="2400" b="1" dirty="0" smtClean="0"/>
              <a:t>Risk &amp; Vulnerability assessment </a:t>
            </a:r>
            <a:r>
              <a:rPr lang="en-US" sz="2400" dirty="0" smtClean="0"/>
              <a:t>– OU, NSA</a:t>
            </a:r>
          </a:p>
          <a:p>
            <a:r>
              <a:rPr lang="en-US" sz="2400" b="1" dirty="0" smtClean="0"/>
              <a:t>Penetration testing </a:t>
            </a:r>
            <a:r>
              <a:rPr lang="en-US" sz="2400" dirty="0" smtClean="0"/>
              <a:t>- OU</a:t>
            </a:r>
            <a:endParaRPr lang="en-US" sz="2400" dirty="0"/>
          </a:p>
          <a:p>
            <a:r>
              <a:rPr lang="en-US" sz="2400" b="1" dirty="0" smtClean="0"/>
              <a:t>Incident response </a:t>
            </a:r>
            <a:r>
              <a:rPr lang="en-US" sz="2400" dirty="0" smtClean="0"/>
              <a:t>- OU</a:t>
            </a:r>
          </a:p>
          <a:p>
            <a:r>
              <a:rPr lang="en-US" sz="2400" b="1" dirty="0" smtClean="0"/>
              <a:t>Forensics &amp; malware analysis </a:t>
            </a:r>
            <a:r>
              <a:rPr lang="en-US" sz="2400" dirty="0" smtClean="0"/>
              <a:t>– NSA, OU</a:t>
            </a:r>
          </a:p>
          <a:p>
            <a:r>
              <a:rPr lang="en-US" sz="2400" b="1" dirty="0" smtClean="0"/>
              <a:t>Education &amp; training </a:t>
            </a:r>
            <a:r>
              <a:rPr lang="en-US" sz="2400" dirty="0" smtClean="0"/>
              <a:t>- All</a:t>
            </a:r>
          </a:p>
          <a:p>
            <a:r>
              <a:rPr lang="en-US" sz="2400" dirty="0" smtClean="0"/>
              <a:t>System administration – NSA, 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Design and deploy</a:t>
            </a:r>
          </a:p>
          <a:p>
            <a:pPr lvl="1"/>
            <a:r>
              <a:rPr lang="en-US" sz="2000" dirty="0" smtClean="0"/>
              <a:t>Governance</a:t>
            </a:r>
          </a:p>
          <a:p>
            <a:pPr lvl="2"/>
            <a:r>
              <a:rPr lang="en-US" sz="1800" dirty="0" smtClean="0"/>
              <a:t>policy and procedure</a:t>
            </a:r>
          </a:p>
          <a:p>
            <a:pPr lvl="1"/>
            <a:r>
              <a:rPr lang="en-US" sz="2000" dirty="0" smtClean="0"/>
              <a:t>Risk Management</a:t>
            </a:r>
          </a:p>
          <a:p>
            <a:pPr lvl="2"/>
            <a:r>
              <a:rPr lang="en-US" sz="1800" dirty="0" smtClean="0"/>
              <a:t>vulnerability assessment</a:t>
            </a:r>
          </a:p>
          <a:p>
            <a:pPr lvl="2"/>
            <a:r>
              <a:rPr lang="en-US" sz="1800" dirty="0" smtClean="0"/>
              <a:t>penetration testing</a:t>
            </a:r>
          </a:p>
          <a:p>
            <a:pPr lvl="2"/>
            <a:r>
              <a:rPr lang="en-US" sz="1800" dirty="0" smtClean="0"/>
              <a:t>secure architecture</a:t>
            </a:r>
          </a:p>
          <a:p>
            <a:pPr lvl="1"/>
            <a:r>
              <a:rPr lang="en-US" sz="2000" dirty="0" smtClean="0"/>
              <a:t>Compliance</a:t>
            </a:r>
          </a:p>
          <a:p>
            <a:pPr lvl="2"/>
            <a:r>
              <a:rPr lang="en-US" sz="1800" dirty="0" smtClean="0"/>
              <a:t>PCI</a:t>
            </a:r>
          </a:p>
          <a:p>
            <a:pPr lvl="2"/>
            <a:r>
              <a:rPr lang="en-US" sz="1800" dirty="0" smtClean="0"/>
              <a:t>HIPAA</a:t>
            </a:r>
          </a:p>
          <a:p>
            <a:pPr lvl="2"/>
            <a:r>
              <a:rPr lang="en-US" sz="1800" dirty="0" smtClean="0"/>
              <a:t>FERPA</a:t>
            </a:r>
          </a:p>
          <a:p>
            <a:pPr lvl="2"/>
            <a:r>
              <a:rPr lang="en-US" sz="1800" dirty="0" smtClean="0"/>
              <a:t>FTC Red Flags</a:t>
            </a:r>
            <a:endParaRPr lang="en-US" sz="1800" dirty="0"/>
          </a:p>
        </p:txBody>
      </p:sp>
      <p:pic>
        <p:nvPicPr>
          <p:cNvPr id="1026" name="Picture 2" descr="http://www.ecominfotech.biz/images/it-gr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0051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Audit and assess</a:t>
            </a:r>
          </a:p>
          <a:p>
            <a:pPr lvl="1"/>
            <a:r>
              <a:rPr lang="en-US" sz="2000" dirty="0" smtClean="0"/>
              <a:t>Governance</a:t>
            </a:r>
          </a:p>
          <a:p>
            <a:pPr lvl="2"/>
            <a:r>
              <a:rPr lang="en-US" sz="1800" dirty="0" smtClean="0"/>
              <a:t>policy and procedure</a:t>
            </a:r>
          </a:p>
          <a:p>
            <a:pPr lvl="1"/>
            <a:r>
              <a:rPr lang="en-US" sz="2000" dirty="0" smtClean="0"/>
              <a:t>Risk Management</a:t>
            </a:r>
          </a:p>
          <a:p>
            <a:pPr lvl="2"/>
            <a:r>
              <a:rPr lang="en-US" sz="1800" dirty="0" smtClean="0"/>
              <a:t>vulnerability assessment</a:t>
            </a:r>
          </a:p>
          <a:p>
            <a:pPr lvl="2"/>
            <a:r>
              <a:rPr lang="en-US" sz="1800" dirty="0" smtClean="0"/>
              <a:t>penetration testing</a:t>
            </a:r>
          </a:p>
          <a:p>
            <a:pPr lvl="2"/>
            <a:r>
              <a:rPr lang="en-US" sz="1800" dirty="0" smtClean="0"/>
              <a:t>secure architecture</a:t>
            </a:r>
          </a:p>
          <a:p>
            <a:pPr lvl="1"/>
            <a:r>
              <a:rPr lang="en-US" sz="2000" dirty="0" smtClean="0"/>
              <a:t>Compliance</a:t>
            </a:r>
          </a:p>
          <a:p>
            <a:pPr lvl="2"/>
            <a:r>
              <a:rPr lang="en-US" sz="1800" dirty="0" smtClean="0"/>
              <a:t>PCI</a:t>
            </a:r>
          </a:p>
          <a:p>
            <a:pPr lvl="2"/>
            <a:r>
              <a:rPr lang="en-US" sz="1800" dirty="0" smtClean="0"/>
              <a:t>HIPAA</a:t>
            </a:r>
          </a:p>
          <a:p>
            <a:pPr lvl="2"/>
            <a:r>
              <a:rPr lang="en-US" sz="1800" dirty="0" smtClean="0"/>
              <a:t>FERPA</a:t>
            </a:r>
          </a:p>
          <a:p>
            <a:pPr lvl="2"/>
            <a:r>
              <a:rPr lang="en-US" sz="1800" dirty="0" smtClean="0"/>
              <a:t>FTC Red Flags</a:t>
            </a:r>
            <a:endParaRPr lang="en-US" sz="1800" dirty="0"/>
          </a:p>
        </p:txBody>
      </p:sp>
      <p:pic>
        <p:nvPicPr>
          <p:cNvPr id="1026" name="Picture 2" descr="http://www.ecominfotech.biz/images/it-gr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0051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risks through asset identification, threat analysis, vulnerability identification, business process analysis, control analysis</a:t>
            </a:r>
          </a:p>
          <a:p>
            <a:r>
              <a:rPr lang="en-US" dirty="0" smtClean="0"/>
              <a:t>Estimate risk (qualitative or quantitative)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5122" name="Picture 2" descr="File:Octave l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505200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quantify all vulnerabilities in a system</a:t>
            </a:r>
          </a:p>
          <a:p>
            <a:r>
              <a:rPr lang="en-US" dirty="0" smtClean="0"/>
              <a:t>Report includes findings and recommended remediation</a:t>
            </a:r>
          </a:p>
          <a:p>
            <a:r>
              <a:rPr lang="en-US" dirty="0" smtClean="0"/>
              <a:t>Use risk assessment methodology to prioritize vulnerabilities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Vulnerability Assessment Types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Black Box – No insider knowledge, no source code</a:t>
            </a:r>
          </a:p>
          <a:p>
            <a:pPr lvl="1"/>
            <a:r>
              <a:rPr lang="en-US" dirty="0" smtClean="0"/>
              <a:t>White Box (a.k.a. crystal box) – Insider knowledge, source code</a:t>
            </a:r>
          </a:p>
          <a:p>
            <a:pPr lvl="1"/>
            <a:r>
              <a:rPr lang="en-US" dirty="0" smtClean="0"/>
              <a:t>Gray Box – Somewhere in between</a:t>
            </a:r>
          </a:p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Black box web application</a:t>
            </a:r>
          </a:p>
          <a:p>
            <a:pPr lvl="1"/>
            <a:r>
              <a:rPr lang="en-US" dirty="0" smtClean="0"/>
              <a:t>White box web application</a:t>
            </a:r>
          </a:p>
          <a:p>
            <a:pPr lvl="1"/>
            <a:r>
              <a:rPr lang="en-US" dirty="0" smtClean="0"/>
              <a:t>Network vulnerability assessment</a:t>
            </a:r>
          </a:p>
          <a:p>
            <a:pPr lvl="2"/>
            <a:r>
              <a:rPr lang="en-US" dirty="0" smtClean="0"/>
              <a:t>Non-credentialed (black box)</a:t>
            </a:r>
          </a:p>
          <a:p>
            <a:pPr lvl="2"/>
            <a:r>
              <a:rPr lang="en-US" dirty="0" smtClean="0"/>
              <a:t>Credentialed (white box)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Vulnerability Assessment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Automated</a:t>
            </a:r>
          </a:p>
          <a:p>
            <a:pPr lvl="1"/>
            <a:r>
              <a:rPr lang="en-US" dirty="0" smtClean="0"/>
              <a:t>Can find many vulnerabilities, but will only find those </a:t>
            </a:r>
            <a:r>
              <a:rPr lang="en-US" dirty="0" err="1" smtClean="0"/>
              <a:t>vuln’s</a:t>
            </a:r>
            <a:r>
              <a:rPr lang="en-US" dirty="0" smtClean="0"/>
              <a:t> that it is programmed to find</a:t>
            </a:r>
          </a:p>
          <a:p>
            <a:pPr lvl="1"/>
            <a:r>
              <a:rPr lang="en-US" dirty="0" smtClean="0"/>
              <a:t>Automated, so requires less time typically</a:t>
            </a:r>
          </a:p>
          <a:p>
            <a:pPr lvl="1"/>
            <a:r>
              <a:rPr lang="en-US" dirty="0" smtClean="0"/>
              <a:t>Still have to interpret and validate results to remove false positives</a:t>
            </a:r>
          </a:p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/>
              <a:t>Can find business logic flaws</a:t>
            </a:r>
          </a:p>
          <a:p>
            <a:pPr lvl="1"/>
            <a:r>
              <a:rPr lang="en-US" dirty="0" smtClean="0"/>
              <a:t>Less false positives</a:t>
            </a:r>
          </a:p>
          <a:p>
            <a:pPr lvl="1"/>
            <a:r>
              <a:rPr lang="en-US" dirty="0" smtClean="0"/>
              <a:t>More tedious, requires time</a:t>
            </a:r>
          </a:p>
        </p:txBody>
      </p:sp>
    </p:spTree>
    <p:extLst>
      <p:ext uri="{BB962C8B-B14F-4D97-AF65-F5344CB8AC3E}">
        <p14:creationId xmlns:p14="http://schemas.microsoft.com/office/powerpoint/2010/main" val="23592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the activity of a malicious attacker</a:t>
            </a:r>
          </a:p>
          <a:p>
            <a:r>
              <a:rPr lang="en-US" dirty="0" smtClean="0"/>
              <a:t>Often without cooperation or knowledge of broad IT staff</a:t>
            </a:r>
          </a:p>
          <a:p>
            <a:r>
              <a:rPr lang="en-US" dirty="0" smtClean="0"/>
              <a:t>Can involve active exploitation of security vulnerabilities</a:t>
            </a:r>
          </a:p>
          <a:p>
            <a:r>
              <a:rPr lang="en-US" dirty="0" smtClean="0"/>
              <a:t>Often includes social engineering</a:t>
            </a:r>
          </a:p>
          <a:p>
            <a:r>
              <a:rPr lang="en-US" dirty="0" smtClean="0"/>
              <a:t>Findings and mitigation recommendations are delivered in a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Vuln</a:t>
            </a:r>
            <a:r>
              <a:rPr lang="en-US" sz="4400" dirty="0" smtClean="0"/>
              <a:t> &amp; Pen Testing Tools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3074" name="Picture 2" descr="http://media.techtarget.com/digitalguide/images/Misc/metasplo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09700"/>
            <a:ext cx="386855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rvices bt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s.zdnet.com/security/images/core_impa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886200"/>
            <a:ext cx="1847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Vuln</a:t>
            </a:r>
            <a:r>
              <a:rPr lang="en-US" sz="4400" dirty="0" smtClean="0"/>
              <a:t> &amp; Pen Testing Tools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219201"/>
            <a:ext cx="561009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2442" y="4662703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BS in 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Summa cum laude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GPS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Cryptography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2925951"/>
              </p:ext>
            </p:extLst>
          </p:nvPr>
        </p:nvGraphicFramePr>
        <p:xfrm>
          <a:off x="2048153" y="1905000"/>
          <a:ext cx="5047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2514600"/>
            <a:ext cx="19812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Proactive Processes &amp; Strategy</a:t>
            </a:r>
            <a:endParaRPr lang="en-US" sz="1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572000"/>
            <a:ext cx="19812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Communication &amp; Outreach Strategy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44305" y="3352800"/>
            <a:ext cx="457200" cy="11430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Feeds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743201" y="2286000"/>
            <a:ext cx="1714500" cy="11430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Lessons Learned Feed</a:t>
            </a:r>
            <a:endParaRPr lang="en-US" sz="15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1371600"/>
            <a:ext cx="7543800" cy="4800600"/>
            <a:chOff x="685800" y="1371600"/>
            <a:chExt cx="7543800" cy="4800600"/>
          </a:xfrm>
        </p:grpSpPr>
        <p:sp>
          <p:nvSpPr>
            <p:cNvPr id="13" name="TextBox 12"/>
            <p:cNvSpPr txBox="1"/>
            <p:nvPr/>
          </p:nvSpPr>
          <p:spPr>
            <a:xfrm>
              <a:off x="5791200" y="1371600"/>
              <a:ext cx="1240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Reactive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1376710"/>
              <a:ext cx="1348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Proactive</a:t>
              </a:r>
              <a:endParaRPr lang="en-US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1817132"/>
              <a:ext cx="7543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38444" y="1447800"/>
              <a:ext cx="0" cy="4724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technology for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0.22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 animBg="1"/>
      <p:bldP spid="8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Incidents at 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infection</a:t>
            </a:r>
          </a:p>
          <a:p>
            <a:r>
              <a:rPr lang="en-US" dirty="0" smtClean="0"/>
              <a:t>Copyright infringement complaint</a:t>
            </a:r>
          </a:p>
          <a:p>
            <a:r>
              <a:rPr lang="en-US" dirty="0" smtClean="0"/>
              <a:t>System misuse</a:t>
            </a:r>
          </a:p>
          <a:p>
            <a:r>
              <a:rPr lang="en-US" dirty="0" smtClean="0"/>
              <a:t>Policy violation (HR, student code)</a:t>
            </a:r>
          </a:p>
          <a:p>
            <a:r>
              <a:rPr lang="en-US" dirty="0" smtClean="0"/>
              <a:t>Account compromise</a:t>
            </a:r>
          </a:p>
          <a:p>
            <a:r>
              <a:rPr lang="en-US" dirty="0" smtClean="0"/>
              <a:t>E-discovery</a:t>
            </a:r>
          </a:p>
          <a:p>
            <a:r>
              <a:rPr lang="en-US" dirty="0" smtClean="0"/>
              <a:t>Stolen devices</a:t>
            </a:r>
          </a:p>
          <a:p>
            <a:r>
              <a:rPr lang="en-US" dirty="0" smtClean="0"/>
              <a:t>Law enforcement investigations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7495"/>
            <a:ext cx="7086600" cy="411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2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1"/>
            <a:ext cx="6518012" cy="403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 Drives</a:t>
            </a:r>
          </a:p>
          <a:p>
            <a:r>
              <a:rPr lang="en-US" dirty="0" smtClean="0"/>
              <a:t>Memory Analysis</a:t>
            </a:r>
          </a:p>
          <a:p>
            <a:r>
              <a:rPr lang="en-US" dirty="0" smtClean="0"/>
              <a:t>Mobile Devices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Logs</a:t>
            </a:r>
          </a:p>
          <a:p>
            <a:r>
              <a:rPr lang="en-US" dirty="0" smtClean="0"/>
              <a:t>Packet Traces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52800" cy="17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1795443" cy="185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2730"/>
              </p:ext>
            </p:extLst>
          </p:nvPr>
        </p:nvGraphicFramePr>
        <p:xfrm>
          <a:off x="1219200" y="1676400"/>
          <a:ext cx="6705600" cy="4191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255"/>
                <a:gridCol w="3359158"/>
                <a:gridCol w="2217187"/>
              </a:tblGrid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Date Given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Presentation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Audience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0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10/21/2011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There’s a Party in Security and Everyone is Invited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Educause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Annual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00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10/11/2011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Introduction to Security Awareness Campaign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8/5/2011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Lessons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Learned from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Incident Response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Incident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Response Team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3/9/2011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Information Security Awareness Training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Various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3/2/2011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Information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Security Update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Legal Counsel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1/11/2011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Sandboxing and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3rd Party Patching Utilities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12/8/2010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Malware Guest Lecture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CS Students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10/12/2010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Removable Media Viruses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9/27/2010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Security Incident Response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IT Field Services &amp; Reps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9/14/2010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tx1"/>
                          </a:solidFill>
                          <a:effectLst/>
                        </a:rPr>
                        <a:t>Securing the University: Challenges and Opportunities, Incident Triage Procedures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Campus IT Leaders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8/14/2010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Securing the University: Challenges and Opportunities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Deans &amp; VPs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8/4/2010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Security Awareness for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IT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5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7/13/2010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Security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Awareness for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IT Developers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7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5/19/2010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Emerging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Threat Briefing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Various IT (workshop)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Right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what you want to do</a:t>
            </a:r>
          </a:p>
          <a:p>
            <a:pPr lvl="1"/>
            <a:r>
              <a:rPr lang="en-US" dirty="0" smtClean="0"/>
              <a:t>Security?</a:t>
            </a:r>
          </a:p>
          <a:p>
            <a:pPr lvl="2"/>
            <a:r>
              <a:rPr lang="en-US" dirty="0" smtClean="0"/>
              <a:t>Risk assessments?</a:t>
            </a:r>
          </a:p>
          <a:p>
            <a:pPr lvl="2"/>
            <a:r>
              <a:rPr lang="en-US" dirty="0" smtClean="0"/>
              <a:t>Incident response?</a:t>
            </a:r>
          </a:p>
          <a:p>
            <a:pPr lvl="2"/>
            <a:r>
              <a:rPr lang="en-US" dirty="0" smtClean="0"/>
              <a:t>Vulnerability research?</a:t>
            </a:r>
          </a:p>
          <a:p>
            <a:r>
              <a:rPr lang="en-US" dirty="0" smtClean="0"/>
              <a:t>Profile individuals who have achieved what you want.  What did they do?  Reach out to them on LinkedIn</a:t>
            </a:r>
          </a:p>
          <a:p>
            <a:r>
              <a:rPr lang="en-US" dirty="0" smtClean="0"/>
              <a:t>Be willing to take an entry level position with the right company &amp; growth potential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Your IT Job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Differentiate Yourself</a:t>
            </a:r>
          </a:p>
          <a:p>
            <a:pPr lvl="1"/>
            <a:r>
              <a:rPr lang="en-US" dirty="0" smtClean="0"/>
              <a:t>College diploma in a relevant field</a:t>
            </a:r>
          </a:p>
          <a:p>
            <a:pPr lvl="2"/>
            <a:r>
              <a:rPr lang="en-US" dirty="0" smtClean="0"/>
              <a:t>Worth up to 5 years of experience</a:t>
            </a:r>
          </a:p>
          <a:p>
            <a:pPr lvl="1"/>
            <a:r>
              <a:rPr lang="en-US" dirty="0" smtClean="0"/>
              <a:t>Internships</a:t>
            </a:r>
          </a:p>
          <a:p>
            <a:pPr lvl="1"/>
            <a:r>
              <a:rPr lang="en-US" dirty="0" smtClean="0"/>
              <a:t>Certifications (start small, and work your way up)</a:t>
            </a:r>
          </a:p>
          <a:p>
            <a:pPr lvl="1"/>
            <a:r>
              <a:rPr lang="en-US" dirty="0" smtClean="0"/>
              <a:t>Extracurricular activities</a:t>
            </a:r>
          </a:p>
          <a:p>
            <a:pPr lvl="2"/>
            <a:r>
              <a:rPr lang="en-US" dirty="0" smtClean="0"/>
              <a:t>Home lab</a:t>
            </a:r>
          </a:p>
          <a:p>
            <a:pPr lvl="2"/>
            <a:r>
              <a:rPr lang="en-US" dirty="0" smtClean="0"/>
              <a:t>Local IT user organizations</a:t>
            </a:r>
          </a:p>
          <a:p>
            <a:pPr lvl="1"/>
            <a:r>
              <a:rPr lang="en-US" dirty="0" smtClean="0"/>
              <a:t>Excel outside of your career</a:t>
            </a:r>
          </a:p>
          <a:p>
            <a:pPr lvl="2"/>
            <a:r>
              <a:rPr lang="en-US" dirty="0" smtClean="0"/>
              <a:t>Success breeds success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I’ve reviewed ~</a:t>
            </a:r>
            <a:r>
              <a:rPr lang="en-US" dirty="0"/>
              <a:t>5</a:t>
            </a:r>
            <a:r>
              <a:rPr lang="en-US" dirty="0" smtClean="0"/>
              <a:t>00 resumes of recent graduates.  </a:t>
            </a:r>
          </a:p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Cover letter explaining why they are interested in the position and highlighting key resume items</a:t>
            </a:r>
          </a:p>
          <a:p>
            <a:pPr lvl="1"/>
            <a:r>
              <a:rPr lang="en-US" dirty="0" smtClean="0"/>
              <a:t>Prompt thank you letters/emails after interviews</a:t>
            </a:r>
          </a:p>
          <a:p>
            <a:pPr lvl="1"/>
            <a:r>
              <a:rPr lang="en-US" dirty="0" smtClean="0"/>
              <a:t>No spelling/grammatical mistakes</a:t>
            </a:r>
          </a:p>
          <a:p>
            <a:pPr lvl="1"/>
            <a:r>
              <a:rPr lang="en-US" dirty="0" smtClean="0"/>
              <a:t>Customize application materials for the job</a:t>
            </a:r>
          </a:p>
          <a:p>
            <a:pPr lvl="1"/>
            <a:r>
              <a:rPr lang="en-US" dirty="0" smtClean="0"/>
              <a:t>Limit non-relevant items (displays ability to edit)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Manage whitespace</a:t>
            </a:r>
          </a:p>
          <a:p>
            <a:pPr lvl="1"/>
            <a:r>
              <a:rPr lang="en-US" dirty="0" smtClean="0"/>
              <a:t>Have someone on the inside pass along your resume</a:t>
            </a:r>
          </a:p>
          <a:p>
            <a:pPr lvl="1"/>
            <a:r>
              <a:rPr lang="en-US" dirty="0" smtClean="0"/>
              <a:t>Ask this person what the resume reviewer looks for</a:t>
            </a:r>
          </a:p>
          <a:p>
            <a:pPr lvl="1"/>
            <a:r>
              <a:rPr lang="en-US" dirty="0" smtClean="0"/>
              <a:t>A few days after submitting resume, follow up with a phone call or email demonstrating interest in the job</a:t>
            </a:r>
            <a:endParaRPr lang="en-US" dirty="0"/>
          </a:p>
          <a:p>
            <a:pPr lvl="1"/>
            <a:r>
              <a:rPr lang="en-US" dirty="0" smtClean="0"/>
              <a:t>Don’t try to use humor or sarcasm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Web application developer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Project voting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Security Incident submission and tracking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answer difficult questions</a:t>
            </a:r>
          </a:p>
          <a:p>
            <a:pPr lvl="1"/>
            <a:r>
              <a:rPr lang="en-US" dirty="0" smtClean="0"/>
              <a:t>What are your 5/10 year career goals and how would this job help you achieve those goals?</a:t>
            </a:r>
          </a:p>
          <a:p>
            <a:pPr lvl="1"/>
            <a:r>
              <a:rPr lang="en-US" dirty="0" smtClean="0"/>
              <a:t>Tell me about yourself.</a:t>
            </a:r>
          </a:p>
          <a:p>
            <a:pPr lvl="1"/>
            <a:r>
              <a:rPr lang="en-US" dirty="0" smtClean="0"/>
              <a:t>Here’s a difficult situation.  How would you handle it?</a:t>
            </a:r>
          </a:p>
          <a:p>
            <a:r>
              <a:rPr lang="en-US" dirty="0"/>
              <a:t>It’s okay to take a minute to prepare a response to a tough question</a:t>
            </a:r>
          </a:p>
          <a:p>
            <a:r>
              <a:rPr lang="en-US" dirty="0" smtClean="0"/>
              <a:t>Know your technical stuff</a:t>
            </a:r>
          </a:p>
          <a:p>
            <a:r>
              <a:rPr lang="en-US" dirty="0" smtClean="0"/>
              <a:t>Come prepared with a printed list of questions for the interviewer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a business card</a:t>
            </a:r>
          </a:p>
          <a:p>
            <a:r>
              <a:rPr lang="en-US" dirty="0" smtClean="0"/>
              <a:t>Do your homework.  Know about the company</a:t>
            </a:r>
          </a:p>
          <a:p>
            <a:r>
              <a:rPr lang="en-US" dirty="0" smtClean="0"/>
              <a:t>“I was reading on your website that your company does X…tell me more about this.”</a:t>
            </a:r>
          </a:p>
          <a:p>
            <a:r>
              <a:rPr lang="en-US" dirty="0" smtClean="0"/>
              <a:t>Turn off you phone</a:t>
            </a:r>
          </a:p>
          <a:p>
            <a:r>
              <a:rPr lang="en-US" dirty="0" smtClean="0"/>
              <a:t>Be relaxed</a:t>
            </a:r>
          </a:p>
          <a:p>
            <a:r>
              <a:rPr lang="en-US" dirty="0" smtClean="0"/>
              <a:t>Be your professional self</a:t>
            </a:r>
          </a:p>
          <a:p>
            <a:r>
              <a:rPr lang="en-US" dirty="0" smtClean="0"/>
              <a:t>Don’t be underdressed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Career Sustaining Recommendations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be learning</a:t>
            </a:r>
          </a:p>
          <a:p>
            <a:r>
              <a:rPr lang="en-US" dirty="0" smtClean="0"/>
              <a:t>Build a strong foundation</a:t>
            </a:r>
          </a:p>
          <a:p>
            <a:r>
              <a:rPr lang="en-US" dirty="0" smtClean="0"/>
              <a:t>Understand how business works</a:t>
            </a:r>
          </a:p>
          <a:p>
            <a:r>
              <a:rPr lang="en-US" dirty="0" smtClean="0"/>
              <a:t>Understand how technology works</a:t>
            </a:r>
          </a:p>
          <a:p>
            <a:r>
              <a:rPr lang="en-US" dirty="0" smtClean="0"/>
              <a:t>Learn how to be a good public speaker</a:t>
            </a:r>
          </a:p>
          <a:p>
            <a:r>
              <a:rPr lang="en-US" dirty="0" smtClean="0"/>
              <a:t>Learn how to be articulate in communication</a:t>
            </a:r>
          </a:p>
          <a:p>
            <a:r>
              <a:rPr lang="en-US" dirty="0" smtClean="0"/>
              <a:t>Network with fellow IT professionals</a:t>
            </a:r>
          </a:p>
          <a:p>
            <a:r>
              <a:rPr lang="en-US" dirty="0" smtClean="0"/>
              <a:t>Be willing to learn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797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a mentor (formal or </a:t>
            </a:r>
            <a:r>
              <a:rPr lang="en-US" dirty="0" smtClean="0"/>
              <a:t>informal) to help you </a:t>
            </a:r>
            <a:endParaRPr lang="en-US" dirty="0"/>
          </a:p>
          <a:p>
            <a:pPr lvl="1"/>
            <a:r>
              <a:rPr lang="en-US" dirty="0"/>
              <a:t>Understand the organization</a:t>
            </a:r>
          </a:p>
          <a:p>
            <a:pPr lvl="1"/>
            <a:r>
              <a:rPr lang="en-US" dirty="0"/>
              <a:t>Develop your perspective</a:t>
            </a:r>
          </a:p>
          <a:p>
            <a:pPr lvl="1"/>
            <a:r>
              <a:rPr lang="en-US" dirty="0"/>
              <a:t>Provide a sounding board for your ideas</a:t>
            </a:r>
          </a:p>
          <a:p>
            <a:pPr lvl="1"/>
            <a:r>
              <a:rPr lang="en-US" dirty="0" smtClean="0"/>
              <a:t>Locate more </a:t>
            </a:r>
            <a:r>
              <a:rPr lang="en-US" dirty="0"/>
              <a:t>job opportunities</a:t>
            </a:r>
          </a:p>
          <a:p>
            <a:pPr lvl="1"/>
            <a:r>
              <a:rPr lang="en-US" dirty="0" smtClean="0"/>
              <a:t>Derive higher </a:t>
            </a:r>
            <a:r>
              <a:rPr lang="en-US" dirty="0"/>
              <a:t>job satisfaction</a:t>
            </a:r>
          </a:p>
          <a:p>
            <a:r>
              <a:rPr lang="en-US" dirty="0" smtClean="0"/>
              <a:t>Don’t always stay in your comfort zone</a:t>
            </a:r>
          </a:p>
          <a:p>
            <a:r>
              <a:rPr lang="en-US" dirty="0" smtClean="0"/>
              <a:t>Practice public speaking skills</a:t>
            </a:r>
          </a:p>
          <a:p>
            <a:r>
              <a:rPr lang="en-US" dirty="0" smtClean="0"/>
              <a:t>Develop time and project management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business</a:t>
            </a:r>
          </a:p>
          <a:p>
            <a:pPr lvl="1"/>
            <a:r>
              <a:rPr lang="en-US" dirty="0" smtClean="0"/>
              <a:t>Have to know how technology is used</a:t>
            </a:r>
          </a:p>
          <a:p>
            <a:pPr lvl="1"/>
            <a:r>
              <a:rPr lang="en-US" dirty="0" smtClean="0"/>
              <a:t>Learn how to get things accomplished within the business</a:t>
            </a:r>
          </a:p>
          <a:p>
            <a:r>
              <a:rPr lang="en-US" dirty="0" smtClean="0"/>
              <a:t>Understand your customers</a:t>
            </a:r>
          </a:p>
          <a:p>
            <a:r>
              <a:rPr lang="en-US" dirty="0" smtClean="0"/>
              <a:t>Be a team player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Become a trusted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Wilson</a:t>
            </a:r>
          </a:p>
          <a:p>
            <a:r>
              <a:rPr lang="en-US" dirty="0" smtClean="0"/>
              <a:t>ggwilson@ou.edu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MS Information Security Technology &amp;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CyberCorps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NATBLASTER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Policy gap assessment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NIST 800-53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Internal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7389458" y="3535672"/>
            <a:ext cx="983489" cy="1041837"/>
          </a:xfrm>
          <a:prstGeom prst="wedgeRoundRectCallout">
            <a:avLst>
              <a:gd name="adj1" fmla="val -99345"/>
              <a:gd name="adj2" fmla="val -739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241" y="45234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‘05-’06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5" y="3647058"/>
            <a:ext cx="871183" cy="8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2442" y="439007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FW Audit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FISCAM Audit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Designed, deployed pen testing lab</a:t>
            </a:r>
          </a:p>
        </p:txBody>
      </p:sp>
    </p:spTree>
    <p:extLst>
      <p:ext uri="{BB962C8B-B14F-4D97-AF65-F5344CB8AC3E}">
        <p14:creationId xmlns:p14="http://schemas.microsoft.com/office/powerpoint/2010/main" val="3028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22" y="1500130"/>
            <a:ext cx="6670034" cy="41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technology for all.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360411" y="1838837"/>
            <a:ext cx="983489" cy="1041837"/>
          </a:xfrm>
          <a:prstGeom prst="wedgeRoundRectCallout">
            <a:avLst>
              <a:gd name="adj1" fmla="val -89218"/>
              <a:gd name="adj2" fmla="val 6939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2809" y="28395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‘06-’08</a:t>
            </a:r>
            <a:endParaRPr lang="en-US" dirty="0"/>
          </a:p>
        </p:txBody>
      </p:sp>
      <p:pic>
        <p:nvPicPr>
          <p:cNvPr id="8" name="Picture 8" descr="http://upload.wikimedia.org/wikipedia/commons/thumb/0/04/National_Security_Agency.svg/200px-National_Security_Agenc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54" y="18715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7389458" y="3535672"/>
            <a:ext cx="983489" cy="1041837"/>
          </a:xfrm>
          <a:prstGeom prst="wedgeRoundRectCallout">
            <a:avLst>
              <a:gd name="adj1" fmla="val -99345"/>
              <a:gd name="adj2" fmla="val -739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241" y="45234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‘05-’06</a:t>
            </a:r>
            <a:endParaRPr lang="en-US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295" y="3647058"/>
            <a:ext cx="871183" cy="8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192630" y="4536597"/>
            <a:ext cx="983489" cy="1041837"/>
          </a:xfrm>
          <a:prstGeom prst="wedgeRoundRectCallout">
            <a:avLst>
              <a:gd name="adj1" fmla="val -56405"/>
              <a:gd name="adj2" fmla="val -875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2018" y="55217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‘04</a:t>
            </a:r>
            <a:endParaRPr lang="en-US" dirty="0"/>
          </a:p>
        </p:txBody>
      </p:sp>
      <p:pic>
        <p:nvPicPr>
          <p:cNvPr id="14" name="Picture 13" descr="http://www.dynatouch.com/images/header_ih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68" y="4610159"/>
            <a:ext cx="886973" cy="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341352" y="3069011"/>
            <a:ext cx="1695612" cy="520918"/>
          </a:xfrm>
          <a:prstGeom prst="wedgeRoundRectCallout">
            <a:avLst>
              <a:gd name="adj1" fmla="val -33398"/>
              <a:gd name="adj2" fmla="val 1035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74" y="3138039"/>
            <a:ext cx="1526290" cy="36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093896" y="1524000"/>
            <a:ext cx="983489" cy="1041837"/>
          </a:xfrm>
          <a:prstGeom prst="wedgeRoundRectCallout">
            <a:avLst>
              <a:gd name="adj1" fmla="val 94788"/>
              <a:gd name="adj2" fmla="val 904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1043" y="25091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‘03-’05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37" y="1610893"/>
            <a:ext cx="889427" cy="8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111412" y="2548092"/>
            <a:ext cx="983489" cy="1041837"/>
          </a:xfrm>
          <a:prstGeom prst="wedgeRoundRectCallout">
            <a:avLst>
              <a:gd name="adj1" fmla="val 81754"/>
              <a:gd name="adj2" fmla="val 98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35642" y="35332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’99-’03</a:t>
            </a:r>
            <a:endParaRPr lang="en-US" dirty="0"/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36" y="2623716"/>
            <a:ext cx="88531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4746697" y="5179556"/>
            <a:ext cx="1695612" cy="520918"/>
          </a:xfrm>
          <a:prstGeom prst="wedgeRoundRectCallout">
            <a:avLst>
              <a:gd name="adj1" fmla="val -51916"/>
              <a:gd name="adj2" fmla="val -1013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5218416"/>
            <a:ext cx="1528264" cy="4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04109" y="56359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05335" y="3579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2442" y="43900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Tool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Malware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Vuln</a:t>
            </a:r>
            <a:r>
              <a:rPr lang="en-US" dirty="0" smtClean="0"/>
              <a:t> assessments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 administration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Security guidance </a:t>
            </a:r>
          </a:p>
        </p:txBody>
      </p:sp>
    </p:spTree>
    <p:extLst>
      <p:ext uri="{BB962C8B-B14F-4D97-AF65-F5344CB8AC3E}">
        <p14:creationId xmlns:p14="http://schemas.microsoft.com/office/powerpoint/2010/main" val="35776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8886C177ED24DB94C04AA877816F1" ma:contentTypeVersion="0" ma:contentTypeDescription="Create a new document." ma:contentTypeScope="" ma:versionID="a3e9f5154b74b45c053878893bdd60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143A6DE-761C-4E68-867C-036A4E29D6CB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C0E593-52B3-425A-A559-342E05AF77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153A4-78D9-4414-8D9D-5C32DDB54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10120</TotalTime>
  <Words>2198</Words>
  <Application>Microsoft Office PowerPoint</Application>
  <PresentationFormat>On-screen Show (4:3)</PresentationFormat>
  <Paragraphs>482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1_Default Design</vt:lpstr>
      <vt:lpstr>OITMP</vt:lpstr>
      <vt:lpstr>A little about OITMP</vt:lpstr>
      <vt:lpstr>Goals</vt:lpstr>
      <vt:lpstr>My Journey</vt:lpstr>
      <vt:lpstr>My Journey</vt:lpstr>
      <vt:lpstr>My Journey</vt:lpstr>
      <vt:lpstr>My Journey</vt:lpstr>
      <vt:lpstr>My Journey</vt:lpstr>
      <vt:lpstr>My Journey</vt:lpstr>
      <vt:lpstr>My Journey</vt:lpstr>
      <vt:lpstr>Roadmap</vt:lpstr>
      <vt:lpstr>Why do we need security?</vt:lpstr>
      <vt:lpstr>Data Breach Cost</vt:lpstr>
      <vt:lpstr>Data Breach Cost</vt:lpstr>
      <vt:lpstr>Data Breach Cost</vt:lpstr>
      <vt:lpstr>Data Breach Cost</vt:lpstr>
      <vt:lpstr>2011 Data Breaches by Type</vt:lpstr>
      <vt:lpstr>Significant Oklahoma Data Breaches</vt:lpstr>
      <vt:lpstr>Largest US Data Breaches</vt:lpstr>
      <vt:lpstr>Largest US Data Breaches</vt:lpstr>
      <vt:lpstr>Largest US Data Breaches</vt:lpstr>
      <vt:lpstr>Largest US Data Breaches</vt:lpstr>
      <vt:lpstr>Largest US Data Breaches</vt:lpstr>
      <vt:lpstr>What do the bad guys want with our data?</vt:lpstr>
      <vt:lpstr>What do the bad guys want with our data?</vt:lpstr>
      <vt:lpstr>Advanced Persistent Threat</vt:lpstr>
      <vt:lpstr>Advanced Persistent Threat</vt:lpstr>
      <vt:lpstr>How To Secure Organizations?</vt:lpstr>
      <vt:lpstr>What Have I Done?</vt:lpstr>
      <vt:lpstr>What Have I Done?</vt:lpstr>
      <vt:lpstr>GRC</vt:lpstr>
      <vt:lpstr>IT Audit</vt:lpstr>
      <vt:lpstr>Risk Assessment</vt:lpstr>
      <vt:lpstr>Vulnerability Assessment</vt:lpstr>
      <vt:lpstr>Vulnerability Assessment Types</vt:lpstr>
      <vt:lpstr>Vulnerability Assessment Types</vt:lpstr>
      <vt:lpstr>Penetration Testing</vt:lpstr>
      <vt:lpstr>Vuln &amp; Pen Testing Tools</vt:lpstr>
      <vt:lpstr>Vuln &amp; Pen Testing Tools</vt:lpstr>
      <vt:lpstr>Incident Response</vt:lpstr>
      <vt:lpstr>Security Incidents at OU</vt:lpstr>
      <vt:lpstr>Copyright Statistics</vt:lpstr>
      <vt:lpstr>Copyright Statistics</vt:lpstr>
      <vt:lpstr>Forensics</vt:lpstr>
      <vt:lpstr>Training &amp; Awareness</vt:lpstr>
      <vt:lpstr>Finding the Right Job</vt:lpstr>
      <vt:lpstr>Finding Your IT Job (cont’d)</vt:lpstr>
      <vt:lpstr>Application Materials</vt:lpstr>
      <vt:lpstr>Application Materials</vt:lpstr>
      <vt:lpstr>Interviewing</vt:lpstr>
      <vt:lpstr>Interviewing</vt:lpstr>
      <vt:lpstr>Career Sustaining Recommendations</vt:lpstr>
      <vt:lpstr>Career Sustaining Recommendations</vt:lpstr>
      <vt:lpstr>Career Sustaining Recommendations</vt:lpstr>
      <vt:lpstr>Thank you!</vt:lpstr>
    </vt:vector>
  </TitlesOfParts>
  <Company>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Key</dc:creator>
  <cp:lastModifiedBy>Wilson, Geoffrey</cp:lastModifiedBy>
  <cp:revision>88</cp:revision>
  <dcterms:created xsi:type="dcterms:W3CDTF">2007-01-30T16:37:39Z</dcterms:created>
  <dcterms:modified xsi:type="dcterms:W3CDTF">2012-09-10T16:27:21Z</dcterms:modified>
</cp:coreProperties>
</file>