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66" r:id="rId2"/>
    <p:sldId id="267" r:id="rId3"/>
    <p:sldId id="257" r:id="rId4"/>
    <p:sldId id="259" r:id="rId5"/>
    <p:sldId id="261" r:id="rId6"/>
    <p:sldId id="262" r:id="rId7"/>
    <p:sldId id="263" r:id="rId8"/>
    <p:sldId id="258" r:id="rId9"/>
    <p:sldId id="26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37"/>
    <p:restoredTop sz="94704"/>
  </p:normalViewPr>
  <p:slideViewPr>
    <p:cSldViewPr snapToGrid="0" snapToObjects="1">
      <p:cViewPr varScale="1">
        <p:scale>
          <a:sx n="146" d="100"/>
          <a:sy n="146" d="100"/>
        </p:scale>
        <p:origin x="4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8/12/16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 descr="ou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6295416"/>
            <a:ext cx="2408159" cy="426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8/12/16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8/12/16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ou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6295416"/>
            <a:ext cx="2408159" cy="426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8/12/16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8/12/16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ou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9316"/>
            <a:ext cx="2408159" cy="426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8/12/16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8/12/16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8/12/16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8/12/16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u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6295416"/>
            <a:ext cx="2408159" cy="426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8/12/16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ou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6295416"/>
            <a:ext cx="2408159" cy="426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8/12/16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ou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6295416"/>
            <a:ext cx="2408159" cy="4260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28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8/12/16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ou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9316"/>
            <a:ext cx="2408159" cy="4260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55372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Mark Laufersweiler</a:t>
            </a:r>
          </a:p>
          <a:p>
            <a:r>
              <a:rPr lang="en-US" dirty="0" smtClean="0"/>
              <a:t>Research Data Specialist</a:t>
            </a:r>
          </a:p>
          <a:p>
            <a:r>
              <a:rPr lang="en-US" dirty="0" smtClean="0"/>
              <a:t>University of Oklahoma University Libraries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Research </a:t>
            </a:r>
            <a:r>
              <a:rPr lang="en-US" sz="2400" dirty="0"/>
              <a:t>Data </a:t>
            </a:r>
            <a:r>
              <a:rPr lang="en-US" sz="2400" dirty="0" smtClean="0"/>
              <a:t>management university of Oklahoma </a:t>
            </a:r>
            <a:br>
              <a:rPr lang="en-US" sz="2400" dirty="0" smtClean="0"/>
            </a:br>
            <a:r>
              <a:rPr lang="en-US" sz="2400" dirty="0" smtClean="0"/>
              <a:t>university </a:t>
            </a:r>
            <a:r>
              <a:rPr lang="en-US" sz="2400" dirty="0"/>
              <a:t>Libraries</a:t>
            </a:r>
          </a:p>
        </p:txBody>
      </p:sp>
      <p:pic>
        <p:nvPicPr>
          <p:cNvPr id="7" name="Picture 4" descr="Bizzel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55" y="173323"/>
            <a:ext cx="5010809" cy="269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lockT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09" y="678241"/>
            <a:ext cx="1035050" cy="495300"/>
          </a:xfrm>
          <a:prstGeom prst="rect">
            <a:avLst/>
          </a:prstGeom>
        </p:spPr>
      </p:pic>
      <p:pic>
        <p:nvPicPr>
          <p:cNvPr id="8" name="Picture 7" descr="studen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09" y="1437066"/>
            <a:ext cx="1035050" cy="495300"/>
          </a:xfrm>
          <a:prstGeom prst="rect">
            <a:avLst/>
          </a:prstGeom>
        </p:spPr>
      </p:pic>
      <p:pic>
        <p:nvPicPr>
          <p:cNvPr id="9" name="Picture 8" descr="compLa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09" y="2195891"/>
            <a:ext cx="10350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 are here:</a:t>
            </a:r>
            <a:br>
              <a:rPr lang="en-US" dirty="0" smtClean="0"/>
            </a:br>
            <a:r>
              <a:rPr lang="en-US" dirty="0"/>
              <a:t> data sharing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71" y="5110409"/>
            <a:ext cx="4983675" cy="1143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69" y="3959807"/>
            <a:ext cx="4983674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64" y="2809204"/>
            <a:ext cx="4983674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66" y="1658601"/>
            <a:ext cx="4983674" cy="1143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728" y="1739933"/>
            <a:ext cx="3140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Office of Science and Technology 2013</a:t>
            </a:r>
          </a:p>
          <a:p>
            <a:pPr algn="ctr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Increasing Access to the Results of Federally Funded Scientific </a:t>
            </a:r>
            <a:r>
              <a:rPr lang="en-US" dirty="0" smtClean="0"/>
              <a:t>Research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Agencies with over $100 million research and development expenditures</a:t>
            </a:r>
            <a:endParaRPr lang="en-US" dirty="0"/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2580640" y="3959807"/>
            <a:ext cx="1124949" cy="69589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6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ShareOK</a:t>
            </a:r>
          </a:p>
          <a:p>
            <a:pPr lvl="1"/>
            <a:r>
              <a:rPr lang="en-US" dirty="0" smtClean="0"/>
              <a:t>Primarily documents</a:t>
            </a:r>
          </a:p>
          <a:p>
            <a:pPr lvl="2"/>
            <a:r>
              <a:rPr lang="en-US" dirty="0" smtClean="0"/>
              <a:t>Dissertation </a:t>
            </a:r>
          </a:p>
          <a:p>
            <a:pPr lvl="2"/>
            <a:r>
              <a:rPr lang="en-US" dirty="0" smtClean="0"/>
              <a:t>Thesis</a:t>
            </a:r>
          </a:p>
          <a:p>
            <a:pPr lvl="2"/>
            <a:r>
              <a:rPr lang="en-US" dirty="0" smtClean="0"/>
              <a:t>Publications</a:t>
            </a:r>
          </a:p>
          <a:p>
            <a:pPr lvl="3"/>
            <a:r>
              <a:rPr lang="en-US" dirty="0" smtClean="0"/>
              <a:t>Faculty, staff, and student</a:t>
            </a:r>
          </a:p>
          <a:p>
            <a:pPr lvl="1"/>
            <a:r>
              <a:rPr lang="en-US" dirty="0" smtClean="0"/>
              <a:t>Limited research data</a:t>
            </a:r>
          </a:p>
          <a:p>
            <a:pPr lvl="2"/>
            <a:r>
              <a:rPr lang="en-US" dirty="0" smtClean="0"/>
              <a:t>Citizen Science specimen sample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Education/training</a:t>
            </a:r>
            <a:br>
              <a:rPr lang="en-US" dirty="0" smtClean="0"/>
            </a:br>
            <a:r>
              <a:rPr lang="en-US" dirty="0" smtClean="0"/>
              <a:t>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Software Carpentry/Data Carpentry Foundation member</a:t>
            </a:r>
          </a:p>
          <a:p>
            <a:pPr lvl="2"/>
            <a:r>
              <a:rPr lang="en-US" dirty="0" smtClean="0"/>
              <a:t>Software Carpentry 3 per semester</a:t>
            </a:r>
          </a:p>
          <a:p>
            <a:pPr lvl="2"/>
            <a:r>
              <a:rPr lang="en-US" dirty="0" smtClean="0"/>
              <a:t>REU (Research Experience for Undergraduates)</a:t>
            </a:r>
          </a:p>
          <a:p>
            <a:pPr lvl="2"/>
            <a:r>
              <a:rPr lang="en-US" dirty="0" smtClean="0"/>
              <a:t>Workshops in support of </a:t>
            </a:r>
            <a:r>
              <a:rPr lang="en-US" dirty="0" err="1" smtClean="0"/>
              <a:t>BioSurvey</a:t>
            </a:r>
            <a:r>
              <a:rPr lang="en-US" dirty="0" smtClean="0"/>
              <a:t> NRT grant</a:t>
            </a:r>
          </a:p>
          <a:p>
            <a:r>
              <a:rPr lang="en-US" dirty="0"/>
              <a:t>Research Data </a:t>
            </a:r>
            <a:r>
              <a:rPr lang="en-US" dirty="0" smtClean="0"/>
              <a:t>Management classes/hands-on</a:t>
            </a:r>
            <a:endParaRPr lang="en-US" dirty="0"/>
          </a:p>
          <a:p>
            <a:pPr lvl="1"/>
            <a:r>
              <a:rPr lang="en-US" dirty="0"/>
              <a:t>Tips, tricks, and tools</a:t>
            </a:r>
          </a:p>
          <a:p>
            <a:pPr lvl="2"/>
            <a:r>
              <a:rPr lang="en-US" dirty="0"/>
              <a:t>Workflow best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 err="1" smtClean="0"/>
              <a:t>DMPTool</a:t>
            </a:r>
            <a:endParaRPr lang="en-US" dirty="0"/>
          </a:p>
          <a:p>
            <a:r>
              <a:rPr lang="en-US" dirty="0" err="1"/>
              <a:t>ResBaz</a:t>
            </a:r>
            <a:r>
              <a:rPr lang="en-US" dirty="0"/>
              <a:t> </a:t>
            </a:r>
            <a:r>
              <a:rPr lang="en-US" dirty="0" smtClean="0"/>
              <a:t> (Research </a:t>
            </a:r>
            <a:r>
              <a:rPr lang="en-US" dirty="0" err="1" smtClean="0"/>
              <a:t>Bazzar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Focuses </a:t>
            </a:r>
            <a:r>
              <a:rPr lang="en-US" dirty="0"/>
              <a:t>on creating opportunities for researchers to share their digital </a:t>
            </a:r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Two day event</a:t>
            </a:r>
          </a:p>
          <a:p>
            <a:pPr lvl="5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14103" y="433686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RDM consult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 Faculty, staff, and students can schedule appointments with UL staff for DMP consultation</a:t>
            </a:r>
          </a:p>
          <a:p>
            <a:pPr lvl="1"/>
            <a:r>
              <a:rPr lang="en-US" dirty="0" smtClean="0"/>
              <a:t>Liaison </a:t>
            </a:r>
            <a:r>
              <a:rPr lang="en-US" dirty="0"/>
              <a:t>L</a:t>
            </a:r>
            <a:r>
              <a:rPr lang="en-US" dirty="0" smtClean="0"/>
              <a:t>ibrarians</a:t>
            </a:r>
          </a:p>
          <a:p>
            <a:pPr lvl="1"/>
            <a:r>
              <a:rPr lang="en-US" dirty="0" smtClean="0"/>
              <a:t>Research Data Specialist</a:t>
            </a:r>
          </a:p>
          <a:p>
            <a:pPr lvl="1"/>
            <a:r>
              <a:rPr lang="en-US" dirty="0" smtClean="0"/>
              <a:t>Digital Scholarship Specialists </a:t>
            </a:r>
          </a:p>
          <a:p>
            <a:pPr lvl="1"/>
            <a:r>
              <a:rPr lang="en-US" dirty="0" smtClean="0"/>
              <a:t>Informatics Specialist</a:t>
            </a:r>
          </a:p>
          <a:p>
            <a:pPr lvl="1"/>
            <a:r>
              <a:rPr lang="en-US" dirty="0" smtClean="0"/>
              <a:t>CLIR Fellowship postdoc (starting September)</a:t>
            </a:r>
          </a:p>
          <a:p>
            <a:r>
              <a:rPr lang="en-US" dirty="0" smtClean="0"/>
              <a:t>open office hours @ Digital Scholarship Lab</a:t>
            </a:r>
          </a:p>
          <a:p>
            <a:r>
              <a:rPr lang="en-US" dirty="0" smtClean="0"/>
              <a:t>Innovation HUB</a:t>
            </a:r>
          </a:p>
          <a:p>
            <a:pPr lvl="1"/>
            <a:r>
              <a:rPr lang="en-US" dirty="0" smtClean="0"/>
              <a:t>Innovation @ EDGE</a:t>
            </a:r>
          </a:p>
          <a:p>
            <a:pPr lvl="1"/>
            <a:r>
              <a:rPr lang="en-US" dirty="0" smtClean="0"/>
              <a:t>Virtual Reality</a:t>
            </a:r>
          </a:p>
          <a:p>
            <a:pPr lvl="1"/>
            <a:r>
              <a:rPr lang="en-US" dirty="0" smtClean="0"/>
              <a:t>3D printing</a:t>
            </a:r>
          </a:p>
          <a:p>
            <a:pPr lvl="1"/>
            <a:r>
              <a:rPr lang="en-US" dirty="0" smtClean="0"/>
              <a:t>Circuits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8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 smtClean="0"/>
              <a:t>Digital Identity</a:t>
            </a:r>
          </a:p>
          <a:p>
            <a:pPr marL="411480" lvl="1" indent="0" algn="ctr">
              <a:buNone/>
            </a:pPr>
            <a:r>
              <a:rPr lang="en-US" dirty="0" smtClean="0"/>
              <a:t>ORCID </a:t>
            </a:r>
            <a:r>
              <a:rPr lang="en-US" dirty="0" err="1" smtClean="0"/>
              <a:t>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Adoption increasing with publishers and large repositories</a:t>
            </a:r>
          </a:p>
          <a:p>
            <a:pPr lvl="2"/>
            <a:r>
              <a:rPr lang="en-US" dirty="0" smtClean="0"/>
              <a:t>Integrations with </a:t>
            </a:r>
          </a:p>
          <a:p>
            <a:pPr lvl="3"/>
            <a:r>
              <a:rPr lang="en-US" dirty="0" smtClean="0"/>
              <a:t>SCOPUS, </a:t>
            </a:r>
            <a:r>
              <a:rPr lang="en-US" dirty="0" err="1" smtClean="0"/>
              <a:t>CrossRef</a:t>
            </a:r>
            <a:r>
              <a:rPr lang="en-US" dirty="0" smtClean="0"/>
              <a:t>, </a:t>
            </a:r>
            <a:r>
              <a:rPr lang="en-US" dirty="0" err="1" smtClean="0"/>
              <a:t>ResearcherID</a:t>
            </a:r>
            <a:endParaRPr lang="en-US" dirty="0" smtClean="0"/>
          </a:p>
          <a:p>
            <a:pPr lvl="3"/>
            <a:r>
              <a:rPr lang="en-US" dirty="0" smtClean="0"/>
              <a:t>Dryad, PLOS</a:t>
            </a:r>
          </a:p>
          <a:p>
            <a:pPr lvl="3"/>
            <a:r>
              <a:rPr lang="en-US" dirty="0" smtClean="0"/>
              <a:t>AGU, APS</a:t>
            </a:r>
          </a:p>
          <a:p>
            <a:pPr lvl="1"/>
            <a:r>
              <a:rPr lang="en-US" dirty="0" smtClean="0"/>
              <a:t>UL and OU is an ORCID </a:t>
            </a:r>
            <a:br>
              <a:rPr lang="en-US" dirty="0" smtClean="0"/>
            </a:br>
            <a:r>
              <a:rPr lang="en-US" dirty="0" smtClean="0"/>
              <a:t>member</a:t>
            </a:r>
          </a:p>
          <a:p>
            <a:pPr lvl="2"/>
            <a:r>
              <a:rPr lang="en-US" dirty="0" smtClean="0"/>
              <a:t>Integration with</a:t>
            </a:r>
          </a:p>
          <a:p>
            <a:pPr lvl="3"/>
            <a:r>
              <a:rPr lang="en-US" dirty="0" smtClean="0"/>
              <a:t>ShareOK</a:t>
            </a:r>
          </a:p>
          <a:p>
            <a:pPr lvl="3"/>
            <a:r>
              <a:rPr lang="en-US" dirty="0" smtClean="0"/>
              <a:t>Digital Object Identifiers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291" y="3646133"/>
            <a:ext cx="4447736" cy="19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 smtClean="0"/>
              <a:t>Digital Object Identifiers</a:t>
            </a:r>
          </a:p>
          <a:p>
            <a:pPr marL="114300" indent="0" algn="ctr">
              <a:buNone/>
            </a:pPr>
            <a:r>
              <a:rPr lang="en-US" sz="1800" dirty="0" smtClean="0"/>
              <a:t>DOI </a:t>
            </a:r>
            <a:r>
              <a:rPr lang="en-US" sz="1800" dirty="0" err="1" smtClean="0"/>
              <a:t>def</a:t>
            </a:r>
            <a:r>
              <a:rPr lang="en-US" sz="1800" dirty="0" smtClean="0"/>
              <a:t>:</a:t>
            </a:r>
            <a:r>
              <a:rPr lang="en-US" sz="1800" dirty="0"/>
              <a:t> </a:t>
            </a:r>
            <a:r>
              <a:rPr lang="en-US" sz="1800" dirty="0" smtClean="0"/>
              <a:t>unique </a:t>
            </a:r>
            <a:r>
              <a:rPr lang="en-US" sz="1800" dirty="0"/>
              <a:t>alphanumeric string assigned by </a:t>
            </a:r>
            <a:r>
              <a:rPr lang="en-US" sz="1800" dirty="0" smtClean="0"/>
              <a:t>a registration </a:t>
            </a:r>
            <a:r>
              <a:rPr lang="en-US" sz="1800" dirty="0"/>
              <a:t>agency </a:t>
            </a:r>
            <a:r>
              <a:rPr lang="en-US" sz="1800" dirty="0" smtClean="0"/>
              <a:t>(International</a:t>
            </a:r>
            <a:r>
              <a:rPr lang="en-US" sz="1800" dirty="0"/>
              <a:t> </a:t>
            </a:r>
            <a:r>
              <a:rPr lang="en-US" sz="1800" b="1" dirty="0"/>
              <a:t>DOI</a:t>
            </a:r>
            <a:r>
              <a:rPr lang="en-US" sz="1800" dirty="0"/>
              <a:t> Foundation) to identify </a:t>
            </a:r>
            <a:r>
              <a:rPr lang="en-US" sz="1800" dirty="0" smtClean="0"/>
              <a:t>content and </a:t>
            </a:r>
            <a:r>
              <a:rPr lang="en-US" sz="1800" dirty="0"/>
              <a:t>provide a persistent link to its location on the Internet.</a:t>
            </a:r>
            <a:endParaRPr lang="en-US" sz="1800" dirty="0" smtClean="0"/>
          </a:p>
          <a:p>
            <a:r>
              <a:rPr lang="en-US" dirty="0" smtClean="0"/>
              <a:t>UL assists researchers with registering</a:t>
            </a:r>
          </a:p>
          <a:p>
            <a:pPr lvl="1"/>
            <a:r>
              <a:rPr lang="en-US" dirty="0" smtClean="0"/>
              <a:t>South Central Climate Science Center (5)</a:t>
            </a:r>
          </a:p>
          <a:p>
            <a:pPr lvl="1"/>
            <a:r>
              <a:rPr lang="en-US" dirty="0" smtClean="0"/>
              <a:t>OK Mesonet (3)</a:t>
            </a:r>
          </a:p>
          <a:p>
            <a:pPr lvl="1"/>
            <a:r>
              <a:rPr lang="en-US" dirty="0"/>
              <a:t>The Anthropocene </a:t>
            </a:r>
            <a:r>
              <a:rPr lang="en-US" dirty="0" smtClean="0"/>
              <a:t>Biosphere (21) symposium </a:t>
            </a:r>
            <a:r>
              <a:rPr lang="en-US" dirty="0" err="1" smtClean="0"/>
              <a:t>serries</a:t>
            </a:r>
            <a:endParaRPr lang="en-US" dirty="0" smtClean="0"/>
          </a:p>
          <a:p>
            <a:r>
              <a:rPr lang="en-US" dirty="0" smtClean="0"/>
              <a:t>Promotes sharing of research output</a:t>
            </a:r>
          </a:p>
          <a:p>
            <a:pPr lvl="1"/>
            <a:r>
              <a:rPr lang="en-US" dirty="0" smtClean="0"/>
              <a:t>Citable reference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31969" y="5027373"/>
            <a:ext cx="539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Dataset </a:t>
            </a:r>
            <a:r>
              <a:rPr lang="en-US" sz="1200" dirty="0"/>
              <a:t>authors/producers, data release date: Dataset title, version. Data archive/distributor, access date in standard AMS format, data locator/identifier (</a:t>
            </a:r>
            <a:r>
              <a:rPr lang="en-US" sz="1200" dirty="0" err="1"/>
              <a:t>doi</a:t>
            </a:r>
            <a:r>
              <a:rPr lang="en-US" sz="1200" dirty="0"/>
              <a:t> or URL).</a:t>
            </a:r>
          </a:p>
        </p:txBody>
      </p:sp>
    </p:spTree>
    <p:extLst>
      <p:ext uri="{BB962C8B-B14F-4D97-AF65-F5344CB8AC3E}">
        <p14:creationId xmlns:p14="http://schemas.microsoft.com/office/powerpoint/2010/main" val="18149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Repository</a:t>
            </a:r>
            <a:br>
              <a:rPr lang="en-US" dirty="0" smtClean="0"/>
            </a:br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better suited for data formats</a:t>
            </a:r>
          </a:p>
          <a:p>
            <a:pPr lvl="1"/>
            <a:r>
              <a:rPr lang="en-US" dirty="0" smtClean="0"/>
              <a:t>CSV, </a:t>
            </a:r>
            <a:r>
              <a:rPr lang="en-US" dirty="0" err="1" smtClean="0"/>
              <a:t>NetCDF</a:t>
            </a:r>
            <a:r>
              <a:rPr lang="en-US" dirty="0" smtClean="0"/>
              <a:t>, GRIBB, HD5, Excel, SQL</a:t>
            </a:r>
          </a:p>
          <a:p>
            <a:pPr lvl="1"/>
            <a:r>
              <a:rPr lang="en-US" dirty="0"/>
              <a:t>Systems to </a:t>
            </a:r>
            <a:r>
              <a:rPr lang="en-US" dirty="0" smtClean="0"/>
              <a:t>consider</a:t>
            </a:r>
          </a:p>
          <a:p>
            <a:pPr lvl="2"/>
            <a:r>
              <a:rPr lang="en-US" dirty="0" smtClean="0"/>
              <a:t>CKAN/DKAN</a:t>
            </a:r>
          </a:p>
          <a:p>
            <a:pPr lvl="2"/>
            <a:r>
              <a:rPr lang="en-US" dirty="0" smtClean="0"/>
              <a:t>IRODS</a:t>
            </a:r>
            <a:endParaRPr lang="en-US" dirty="0"/>
          </a:p>
          <a:p>
            <a:r>
              <a:rPr lang="en-US" dirty="0" smtClean="0"/>
              <a:t>Build what community needs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/>
              <a:t>Computing and Data Advisory </a:t>
            </a:r>
            <a:r>
              <a:rPr lang="en-US" dirty="0" smtClean="0"/>
              <a:t>Group</a:t>
            </a:r>
          </a:p>
          <a:p>
            <a:pPr lvl="2"/>
            <a:r>
              <a:rPr lang="en-US" dirty="0" smtClean="0"/>
              <a:t>Survey</a:t>
            </a:r>
          </a:p>
          <a:p>
            <a:pPr lvl="2"/>
            <a:r>
              <a:rPr lang="en-US" dirty="0" smtClean="0"/>
              <a:t>Data interviews</a:t>
            </a:r>
          </a:p>
          <a:p>
            <a:pPr lvl="2"/>
            <a:r>
              <a:rPr lang="en-US" dirty="0" smtClean="0"/>
              <a:t>Use case based</a:t>
            </a:r>
          </a:p>
          <a:p>
            <a:pPr lvl="2"/>
            <a:r>
              <a:rPr lang="en-US" dirty="0" smtClean="0"/>
              <a:t>Best practices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78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UL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Curatorial </a:t>
            </a:r>
            <a:r>
              <a:rPr lang="en-US" dirty="0"/>
              <a:t>role for data stewardship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Establish </a:t>
            </a:r>
            <a:r>
              <a:rPr lang="en-US" dirty="0"/>
              <a:t>a robust digital repository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Advocacy </a:t>
            </a:r>
            <a:r>
              <a:rPr lang="en-US" dirty="0"/>
              <a:t>for open access and  appropriate IP policies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Consulting </a:t>
            </a:r>
            <a:r>
              <a:rPr lang="en-US" dirty="0"/>
              <a:t>services to the community regarding data management plans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New </a:t>
            </a:r>
            <a:r>
              <a:rPr lang="en-US" dirty="0"/>
              <a:t>unit – not a traditional library but rather an  information hub for research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Educational opportunities</a:t>
            </a:r>
          </a:p>
          <a:p>
            <a:pPr>
              <a:buFont typeface="Wingdings" charset="2"/>
              <a:buChar char="ü"/>
            </a:pPr>
            <a:r>
              <a:rPr lang="en-US" dirty="0"/>
              <a:t>Open access/copyright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350</Words>
  <Application>Microsoft Macintosh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Century Gothic</vt:lpstr>
      <vt:lpstr>Wingdings</vt:lpstr>
      <vt:lpstr>Apothecary</vt:lpstr>
      <vt:lpstr>Research Data management university of Oklahoma  university Libraries</vt:lpstr>
      <vt:lpstr>Why we are here:  data sharing</vt:lpstr>
      <vt:lpstr>Institutional Repository</vt:lpstr>
      <vt:lpstr>Education/training Workshops</vt:lpstr>
      <vt:lpstr>RDM consult</vt:lpstr>
      <vt:lpstr>Scholarly Communications</vt:lpstr>
      <vt:lpstr>Scholarly IP</vt:lpstr>
      <vt:lpstr>Data Repository Need</vt:lpstr>
      <vt:lpstr>How is UL doing?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Research Data management @ university Libraries</dc:title>
  <dc:creator>Laufersweiler, Mark J.</dc:creator>
  <cp:lastModifiedBy>Laufersweiler, Mark J.</cp:lastModifiedBy>
  <cp:revision>32</cp:revision>
  <dcterms:created xsi:type="dcterms:W3CDTF">2016-07-27T17:20:48Z</dcterms:created>
  <dcterms:modified xsi:type="dcterms:W3CDTF">2016-08-12T16:24:03Z</dcterms:modified>
</cp:coreProperties>
</file>