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tags/tag104.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41.xml" ContentType="application/vnd.openxmlformats-officedocument.presentationml.tags+xml"/>
  <Override PartName="/ppt/charts/chart3.xml" ContentType="application/vnd.openxmlformats-officedocument.drawingml.chart+xml"/>
  <Override PartName="/ppt/slides/slide77.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xls" ContentType="application/vnd.ms-excel"/>
  <Default Extension="wmf" ContentType="image/x-wmf"/>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tags/tag114.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tags/tag115.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86"/>
  </p:notesMasterIdLst>
  <p:handoutMasterIdLst>
    <p:handoutMasterId r:id="rId87"/>
  </p:handoutMasterIdLst>
  <p:sldIdLst>
    <p:sldId id="554" r:id="rId2"/>
    <p:sldId id="639" r:id="rId3"/>
    <p:sldId id="640" r:id="rId4"/>
    <p:sldId id="641" r:id="rId5"/>
    <p:sldId id="347" r:id="rId6"/>
    <p:sldId id="699" r:id="rId7"/>
    <p:sldId id="348" r:id="rId8"/>
    <p:sldId id="349" r:id="rId9"/>
    <p:sldId id="350" r:id="rId10"/>
    <p:sldId id="260" r:id="rId11"/>
    <p:sldId id="651" r:id="rId12"/>
    <p:sldId id="652" r:id="rId13"/>
    <p:sldId id="653" r:id="rId14"/>
    <p:sldId id="654" r:id="rId15"/>
    <p:sldId id="678" r:id="rId16"/>
    <p:sldId id="656" r:id="rId17"/>
    <p:sldId id="657" r:id="rId18"/>
    <p:sldId id="658" r:id="rId19"/>
    <p:sldId id="659" r:id="rId20"/>
    <p:sldId id="660" r:id="rId21"/>
    <p:sldId id="661" r:id="rId22"/>
    <p:sldId id="662" r:id="rId23"/>
    <p:sldId id="663" r:id="rId24"/>
    <p:sldId id="684" r:id="rId25"/>
    <p:sldId id="683" r:id="rId26"/>
    <p:sldId id="687" r:id="rId27"/>
    <p:sldId id="685" r:id="rId28"/>
    <p:sldId id="693" r:id="rId29"/>
    <p:sldId id="694" r:id="rId30"/>
    <p:sldId id="695" r:id="rId31"/>
    <p:sldId id="681" r:id="rId32"/>
    <p:sldId id="675" r:id="rId33"/>
    <p:sldId id="676" r:id="rId34"/>
    <p:sldId id="677" r:id="rId35"/>
    <p:sldId id="670" r:id="rId36"/>
    <p:sldId id="671" r:id="rId37"/>
    <p:sldId id="672" r:id="rId38"/>
    <p:sldId id="673" r:id="rId39"/>
    <p:sldId id="674" r:id="rId40"/>
    <p:sldId id="503" r:id="rId41"/>
    <p:sldId id="510" r:id="rId42"/>
    <p:sldId id="505" r:id="rId43"/>
    <p:sldId id="568" r:id="rId44"/>
    <p:sldId id="569" r:id="rId45"/>
    <p:sldId id="508" r:id="rId46"/>
    <p:sldId id="509" r:id="rId47"/>
    <p:sldId id="343" r:id="rId48"/>
    <p:sldId id="344" r:id="rId49"/>
    <p:sldId id="419" r:id="rId50"/>
    <p:sldId id="369" r:id="rId51"/>
    <p:sldId id="649" r:id="rId52"/>
    <p:sldId id="265" r:id="rId53"/>
    <p:sldId id="680" r:id="rId54"/>
    <p:sldId id="283" r:id="rId55"/>
    <p:sldId id="333" r:id="rId56"/>
    <p:sldId id="304" r:id="rId57"/>
    <p:sldId id="305" r:id="rId58"/>
    <p:sldId id="306" r:id="rId59"/>
    <p:sldId id="307" r:id="rId60"/>
    <p:sldId id="308" r:id="rId61"/>
    <p:sldId id="309" r:id="rId62"/>
    <p:sldId id="310" r:id="rId63"/>
    <p:sldId id="338" r:id="rId64"/>
    <p:sldId id="553" r:id="rId65"/>
    <p:sldId id="552" r:id="rId66"/>
    <p:sldId id="339" r:id="rId67"/>
    <p:sldId id="623" r:id="rId68"/>
    <p:sldId id="624" r:id="rId69"/>
    <p:sldId id="698" r:id="rId70"/>
    <p:sldId id="697" r:id="rId71"/>
    <p:sldId id="700" r:id="rId72"/>
    <p:sldId id="626" r:id="rId73"/>
    <p:sldId id="627" r:id="rId74"/>
    <p:sldId id="628" r:id="rId75"/>
    <p:sldId id="629" r:id="rId76"/>
    <p:sldId id="630" r:id="rId77"/>
    <p:sldId id="692" r:id="rId78"/>
    <p:sldId id="313" r:id="rId79"/>
    <p:sldId id="314" r:id="rId80"/>
    <p:sldId id="315" r:id="rId81"/>
    <p:sldId id="382" r:id="rId82"/>
    <p:sldId id="682" r:id="rId83"/>
    <p:sldId id="467" r:id="rId84"/>
    <p:sldId id="270" r:id="rId85"/>
  </p:sldIdLst>
  <p:sldSz cx="9144000" cy="6858000" type="screen4x3"/>
  <p:notesSz cx="6858000" cy="9144000"/>
  <p:custDataLst>
    <p:tags r:id="rId88"/>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72" d="100"/>
          <a:sy n="72" d="100"/>
        </p:scale>
        <p:origin x="-10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7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Worksheet%20in%20ncsiworkshop2012intropar_sipe_overview_20120724.ppt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sheet%20in%20ncsiworkshop2012intropar_sipe_overview_20120724.ppt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sheet%20in%20ncsiworkshop2012intropar_sipe_overview_20120724.ppt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strRef>
              <c:f>'[Worksheet in ncsiworkshop2012intropar_sipe_overview_20120724.pptx]Sheet4'!$B$1</c:f>
              <c:strCache>
                <c:ptCount val="1"/>
                <c:pt idx="0">
                  <c:v>Fastest</c:v>
                </c:pt>
              </c:strCache>
            </c:strRef>
          </c:tx>
          <c:spPr>
            <a:ln>
              <a:solidFill>
                <a:schemeClr val="tx2"/>
              </a:solidFill>
            </a:ln>
          </c:spPr>
          <c:marker>
            <c:spPr>
              <a:solidFill>
                <a:schemeClr val="tx2"/>
              </a:solidFill>
            </c:spPr>
          </c:marker>
          <c:xVal>
            <c:numRef>
              <c:f>'[Worksheet in ncsiworkshop2012intropar_sipe_overview_20120724.pptx]Sheet4'!$A$2:$A$21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xVal>
          <c:yVal>
            <c:numRef>
              <c:f>'[Worksheet in ncsiworkshop2012intropar_sipe_overview_20120724.pptx]Sheet4'!$B$2:$B$21</c:f>
              <c:numCache>
                <c:formatCode>General</c:formatCode>
                <c:ptCount val="20"/>
                <c:pt idx="0">
                  <c:v>59.7</c:v>
                </c:pt>
                <c:pt idx="1">
                  <c:v>143.4</c:v>
                </c:pt>
                <c:pt idx="2">
                  <c:v>170.4</c:v>
                </c:pt>
                <c:pt idx="3">
                  <c:v>220.4</c:v>
                </c:pt>
                <c:pt idx="4">
                  <c:v>1068</c:v>
                </c:pt>
                <c:pt idx="5">
                  <c:v>1338</c:v>
                </c:pt>
                <c:pt idx="6">
                  <c:v>2121.3000000000002</c:v>
                </c:pt>
                <c:pt idx="7">
                  <c:v>2379</c:v>
                </c:pt>
                <c:pt idx="8">
                  <c:v>7226</c:v>
                </c:pt>
                <c:pt idx="9">
                  <c:v>35860</c:v>
                </c:pt>
                <c:pt idx="10">
                  <c:v>35860</c:v>
                </c:pt>
                <c:pt idx="11">
                  <c:v>35860</c:v>
                </c:pt>
                <c:pt idx="12">
                  <c:v>136800</c:v>
                </c:pt>
                <c:pt idx="13">
                  <c:v>280600</c:v>
                </c:pt>
                <c:pt idx="14">
                  <c:v>280600</c:v>
                </c:pt>
                <c:pt idx="15">
                  <c:v>1375780</c:v>
                </c:pt>
                <c:pt idx="16">
                  <c:v>1456700</c:v>
                </c:pt>
                <c:pt idx="17">
                  <c:v>1759000</c:v>
                </c:pt>
                <c:pt idx="18">
                  <c:v>8162000</c:v>
                </c:pt>
                <c:pt idx="19">
                  <c:v>16324750</c:v>
                </c:pt>
              </c:numCache>
            </c:numRef>
          </c:yVal>
        </c:ser>
        <c:ser>
          <c:idx val="1"/>
          <c:order val="1"/>
          <c:tx>
            <c:strRef>
              <c:f>'[Worksheet in ncsiworkshop2012intropar_sipe_overview_20120724.pptx]Sheet4'!$C$1</c:f>
              <c:strCache>
                <c:ptCount val="1"/>
                <c:pt idx="0">
                  <c:v>Moore</c:v>
                </c:pt>
              </c:strCache>
            </c:strRef>
          </c:tx>
          <c:spPr>
            <a:ln>
              <a:solidFill>
                <a:srgbClr val="FF00FF"/>
              </a:solidFill>
            </a:ln>
          </c:spPr>
          <c:marker>
            <c:spPr>
              <a:solidFill>
                <a:srgbClr val="FF00FF"/>
              </a:solidFill>
            </c:spPr>
          </c:marker>
          <c:xVal>
            <c:numRef>
              <c:f>'[Worksheet in ncsiworkshop2012intropar_sipe_overview_20120724.pptx]Sheet4'!$A$2:$A$21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xVal>
          <c:yVal>
            <c:numRef>
              <c:f>'[Worksheet in ncsiworkshop2012intropar_sipe_overview_20120724.pptx]Sheet4'!$C$2:$C$21</c:f>
              <c:numCache>
                <c:formatCode>General</c:formatCode>
                <c:ptCount val="20"/>
                <c:pt idx="0">
                  <c:v>60</c:v>
                </c:pt>
                <c:pt idx="3">
                  <c:v>240</c:v>
                </c:pt>
                <c:pt idx="6">
                  <c:v>960</c:v>
                </c:pt>
                <c:pt idx="9">
                  <c:v>3840</c:v>
                </c:pt>
                <c:pt idx="12">
                  <c:v>15360</c:v>
                </c:pt>
                <c:pt idx="15">
                  <c:v>61440</c:v>
                </c:pt>
                <c:pt idx="18">
                  <c:v>245760</c:v>
                </c:pt>
              </c:numCache>
            </c:numRef>
          </c:yVal>
        </c:ser>
        <c:axId val="55571584"/>
        <c:axId val="55573504"/>
      </c:scatterChart>
      <c:valAx>
        <c:axId val="55571584"/>
        <c:scaling>
          <c:orientation val="minMax"/>
        </c:scaling>
        <c:axPos val="b"/>
        <c:numFmt formatCode="General" sourceLinked="1"/>
        <c:tickLblPos val="nextTo"/>
        <c:txPr>
          <a:bodyPr/>
          <a:lstStyle/>
          <a:p>
            <a:pPr>
              <a:defRPr sz="1600" baseline="0"/>
            </a:pPr>
            <a:endParaRPr lang="en-US"/>
          </a:p>
        </c:txPr>
        <c:crossAx val="55573504"/>
        <c:crosses val="autoZero"/>
        <c:crossBetween val="midCat"/>
      </c:valAx>
      <c:valAx>
        <c:axId val="55573504"/>
        <c:scaling>
          <c:logBase val="10"/>
          <c:orientation val="minMax"/>
        </c:scaling>
        <c:axPos val="l"/>
        <c:majorGridlines/>
        <c:numFmt formatCode="General" sourceLinked="1"/>
        <c:tickLblPos val="nextTo"/>
        <c:txPr>
          <a:bodyPr/>
          <a:lstStyle/>
          <a:p>
            <a:pPr>
              <a:defRPr sz="1600" baseline="0"/>
            </a:pPr>
            <a:endParaRPr lang="en-US"/>
          </a:p>
        </c:txPr>
        <c:crossAx val="55571584"/>
        <c:crosses val="autoZero"/>
        <c:crossBetween val="midCat"/>
      </c:valAx>
    </c:plotArea>
    <c:legend>
      <c:legendPos val="r"/>
      <c:layout/>
    </c:legend>
    <c:plotVisOnly val="1"/>
  </c:chart>
  <c:spPr>
    <a:solidFill>
      <a:schemeClr val="bg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strRef>
              <c:f>'[Worksheet in ncsiworkshop2012intropar_sipe_overview_20120724.pptx]Sheet4'!$B$1</c:f>
              <c:strCache>
                <c:ptCount val="1"/>
                <c:pt idx="0">
                  <c:v>Fastest</c:v>
                </c:pt>
              </c:strCache>
            </c:strRef>
          </c:tx>
          <c:spPr>
            <a:ln>
              <a:solidFill>
                <a:schemeClr val="tx2"/>
              </a:solidFill>
            </a:ln>
          </c:spPr>
          <c:marker>
            <c:spPr>
              <a:solidFill>
                <a:schemeClr val="tx2"/>
              </a:solidFill>
            </c:spPr>
          </c:marker>
          <c:xVal>
            <c:numRef>
              <c:f>'[Worksheet in ncsiworkshop2012intropar_sipe_overview_20120724.pptx]Sheet4'!$A$2:$A$21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xVal>
          <c:yVal>
            <c:numRef>
              <c:f>'[Worksheet in ncsiworkshop2012intropar_sipe_overview_20120724.pptx]Sheet4'!$B$2:$B$21</c:f>
              <c:numCache>
                <c:formatCode>General</c:formatCode>
                <c:ptCount val="20"/>
                <c:pt idx="0">
                  <c:v>59.7</c:v>
                </c:pt>
                <c:pt idx="1">
                  <c:v>143.4</c:v>
                </c:pt>
                <c:pt idx="2">
                  <c:v>170.4</c:v>
                </c:pt>
                <c:pt idx="3">
                  <c:v>220.4</c:v>
                </c:pt>
                <c:pt idx="4">
                  <c:v>1068</c:v>
                </c:pt>
                <c:pt idx="5">
                  <c:v>1338</c:v>
                </c:pt>
                <c:pt idx="6">
                  <c:v>2121.3000000000002</c:v>
                </c:pt>
                <c:pt idx="7">
                  <c:v>2379</c:v>
                </c:pt>
                <c:pt idx="8">
                  <c:v>7226</c:v>
                </c:pt>
                <c:pt idx="9">
                  <c:v>35860</c:v>
                </c:pt>
                <c:pt idx="10">
                  <c:v>35860</c:v>
                </c:pt>
                <c:pt idx="11">
                  <c:v>35860</c:v>
                </c:pt>
                <c:pt idx="12">
                  <c:v>136800</c:v>
                </c:pt>
                <c:pt idx="13">
                  <c:v>280600</c:v>
                </c:pt>
                <c:pt idx="14">
                  <c:v>280600</c:v>
                </c:pt>
                <c:pt idx="15">
                  <c:v>1375780</c:v>
                </c:pt>
                <c:pt idx="16">
                  <c:v>1456700</c:v>
                </c:pt>
                <c:pt idx="17">
                  <c:v>1759000</c:v>
                </c:pt>
                <c:pt idx="18">
                  <c:v>8162000</c:v>
                </c:pt>
                <c:pt idx="19">
                  <c:v>16324750</c:v>
                </c:pt>
              </c:numCache>
            </c:numRef>
          </c:yVal>
        </c:ser>
        <c:ser>
          <c:idx val="1"/>
          <c:order val="1"/>
          <c:tx>
            <c:strRef>
              <c:f>'[Worksheet in ncsiworkshop2012intropar_sipe_overview_20120724.pptx]Sheet4'!$C$1</c:f>
              <c:strCache>
                <c:ptCount val="1"/>
                <c:pt idx="0">
                  <c:v>Moore</c:v>
                </c:pt>
              </c:strCache>
            </c:strRef>
          </c:tx>
          <c:spPr>
            <a:ln>
              <a:solidFill>
                <a:srgbClr val="FF00FF"/>
              </a:solidFill>
            </a:ln>
          </c:spPr>
          <c:marker>
            <c:spPr>
              <a:solidFill>
                <a:srgbClr val="FF00FF"/>
              </a:solidFill>
            </c:spPr>
          </c:marker>
          <c:xVal>
            <c:numRef>
              <c:f>'[Worksheet in ncsiworkshop2012intropar_sipe_overview_20120724.pptx]Sheet4'!$A$2:$A$21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xVal>
          <c:yVal>
            <c:numRef>
              <c:f>'[Worksheet in ncsiworkshop2012intropar_sipe_overview_20120724.pptx]Sheet4'!$C$2:$C$21</c:f>
              <c:numCache>
                <c:formatCode>General</c:formatCode>
                <c:ptCount val="20"/>
                <c:pt idx="0">
                  <c:v>60</c:v>
                </c:pt>
                <c:pt idx="3">
                  <c:v>240</c:v>
                </c:pt>
                <c:pt idx="6">
                  <c:v>960</c:v>
                </c:pt>
                <c:pt idx="9">
                  <c:v>3840</c:v>
                </c:pt>
                <c:pt idx="12">
                  <c:v>15360</c:v>
                </c:pt>
                <c:pt idx="15">
                  <c:v>61440</c:v>
                </c:pt>
                <c:pt idx="18">
                  <c:v>245760</c:v>
                </c:pt>
              </c:numCache>
            </c:numRef>
          </c:yVal>
        </c:ser>
        <c:axId val="58305536"/>
        <c:axId val="58311808"/>
      </c:scatterChart>
      <c:valAx>
        <c:axId val="58305536"/>
        <c:scaling>
          <c:orientation val="minMax"/>
        </c:scaling>
        <c:axPos val="b"/>
        <c:numFmt formatCode="General" sourceLinked="1"/>
        <c:tickLblPos val="nextTo"/>
        <c:txPr>
          <a:bodyPr/>
          <a:lstStyle/>
          <a:p>
            <a:pPr>
              <a:defRPr sz="1600" baseline="0"/>
            </a:pPr>
            <a:endParaRPr lang="en-US"/>
          </a:p>
        </c:txPr>
        <c:crossAx val="58311808"/>
        <c:crosses val="autoZero"/>
        <c:crossBetween val="midCat"/>
      </c:valAx>
      <c:valAx>
        <c:axId val="58311808"/>
        <c:scaling>
          <c:logBase val="10"/>
          <c:orientation val="minMax"/>
        </c:scaling>
        <c:axPos val="l"/>
        <c:majorGridlines/>
        <c:numFmt formatCode="General" sourceLinked="1"/>
        <c:tickLblPos val="nextTo"/>
        <c:txPr>
          <a:bodyPr/>
          <a:lstStyle/>
          <a:p>
            <a:pPr>
              <a:defRPr sz="1600" baseline="0"/>
            </a:pPr>
            <a:endParaRPr lang="en-US"/>
          </a:p>
        </c:txPr>
        <c:crossAx val="58305536"/>
        <c:crosses val="autoZero"/>
        <c:crossBetween val="midCat"/>
      </c:valAx>
    </c:plotArea>
    <c:legend>
      <c:legendPos val="r"/>
      <c:layout/>
    </c:legend>
    <c:plotVisOnly val="1"/>
  </c:chart>
  <c:spPr>
    <a:solidFill>
      <a:schemeClr val="bg1"/>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strRef>
              <c:f>'[Worksheet in ncsiworkshop2012intropar_sipe_overview_20120724.pptx]Sheet4'!$B$1</c:f>
              <c:strCache>
                <c:ptCount val="1"/>
                <c:pt idx="0">
                  <c:v>Fastest</c:v>
                </c:pt>
              </c:strCache>
            </c:strRef>
          </c:tx>
          <c:spPr>
            <a:ln>
              <a:solidFill>
                <a:schemeClr val="tx2"/>
              </a:solidFill>
            </a:ln>
          </c:spPr>
          <c:marker>
            <c:spPr>
              <a:solidFill>
                <a:schemeClr val="tx2"/>
              </a:solidFill>
            </c:spPr>
          </c:marker>
          <c:xVal>
            <c:numRef>
              <c:f>'[Worksheet in ncsiworkshop2012intropar_sipe_overview_20120724.pptx]Sheet4'!$A$2:$A$21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xVal>
          <c:yVal>
            <c:numRef>
              <c:f>'[Worksheet in ncsiworkshop2012intropar_sipe_overview_20120724.pptx]Sheet4'!$B$2:$B$21</c:f>
              <c:numCache>
                <c:formatCode>General</c:formatCode>
                <c:ptCount val="20"/>
                <c:pt idx="0">
                  <c:v>59.7</c:v>
                </c:pt>
                <c:pt idx="1">
                  <c:v>143.4</c:v>
                </c:pt>
                <c:pt idx="2">
                  <c:v>170.4</c:v>
                </c:pt>
                <c:pt idx="3">
                  <c:v>220.4</c:v>
                </c:pt>
                <c:pt idx="4">
                  <c:v>1068</c:v>
                </c:pt>
                <c:pt idx="5">
                  <c:v>1338</c:v>
                </c:pt>
                <c:pt idx="6">
                  <c:v>2121.3000000000002</c:v>
                </c:pt>
                <c:pt idx="7">
                  <c:v>2379</c:v>
                </c:pt>
                <c:pt idx="8">
                  <c:v>7226</c:v>
                </c:pt>
                <c:pt idx="9">
                  <c:v>35860</c:v>
                </c:pt>
                <c:pt idx="10">
                  <c:v>35860</c:v>
                </c:pt>
                <c:pt idx="11">
                  <c:v>35860</c:v>
                </c:pt>
                <c:pt idx="12">
                  <c:v>136800</c:v>
                </c:pt>
                <c:pt idx="13">
                  <c:v>280600</c:v>
                </c:pt>
                <c:pt idx="14">
                  <c:v>280600</c:v>
                </c:pt>
                <c:pt idx="15">
                  <c:v>1375780</c:v>
                </c:pt>
                <c:pt idx="16">
                  <c:v>1456700</c:v>
                </c:pt>
                <c:pt idx="17">
                  <c:v>1759000</c:v>
                </c:pt>
                <c:pt idx="18">
                  <c:v>8162000</c:v>
                </c:pt>
                <c:pt idx="19">
                  <c:v>16324750</c:v>
                </c:pt>
              </c:numCache>
            </c:numRef>
          </c:yVal>
        </c:ser>
        <c:ser>
          <c:idx val="1"/>
          <c:order val="1"/>
          <c:tx>
            <c:strRef>
              <c:f>'[Worksheet in ncsiworkshop2012intropar_sipe_overview_20120724.pptx]Sheet4'!$C$1</c:f>
              <c:strCache>
                <c:ptCount val="1"/>
                <c:pt idx="0">
                  <c:v>Moore</c:v>
                </c:pt>
              </c:strCache>
            </c:strRef>
          </c:tx>
          <c:spPr>
            <a:ln>
              <a:solidFill>
                <a:srgbClr val="FF00FF"/>
              </a:solidFill>
            </a:ln>
          </c:spPr>
          <c:marker>
            <c:spPr>
              <a:solidFill>
                <a:srgbClr val="FF00FF"/>
              </a:solidFill>
            </c:spPr>
          </c:marker>
          <c:xVal>
            <c:numRef>
              <c:f>'[Worksheet in ncsiworkshop2012intropar_sipe_overview_20120724.pptx]Sheet4'!$A$2:$A$21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xVal>
          <c:yVal>
            <c:numRef>
              <c:f>'[Worksheet in ncsiworkshop2012intropar_sipe_overview_20120724.pptx]Sheet4'!$C$2:$C$21</c:f>
              <c:numCache>
                <c:formatCode>General</c:formatCode>
                <c:ptCount val="20"/>
                <c:pt idx="0">
                  <c:v>60</c:v>
                </c:pt>
                <c:pt idx="3">
                  <c:v>240</c:v>
                </c:pt>
                <c:pt idx="6">
                  <c:v>960</c:v>
                </c:pt>
                <c:pt idx="9">
                  <c:v>3840</c:v>
                </c:pt>
                <c:pt idx="12">
                  <c:v>15360</c:v>
                </c:pt>
                <c:pt idx="15">
                  <c:v>61440</c:v>
                </c:pt>
                <c:pt idx="18">
                  <c:v>245760</c:v>
                </c:pt>
              </c:numCache>
            </c:numRef>
          </c:yVal>
        </c:ser>
        <c:axId val="59860096"/>
        <c:axId val="59862016"/>
      </c:scatterChart>
      <c:valAx>
        <c:axId val="59860096"/>
        <c:scaling>
          <c:orientation val="minMax"/>
        </c:scaling>
        <c:axPos val="b"/>
        <c:numFmt formatCode="General" sourceLinked="1"/>
        <c:tickLblPos val="nextTo"/>
        <c:txPr>
          <a:bodyPr/>
          <a:lstStyle/>
          <a:p>
            <a:pPr>
              <a:defRPr sz="1600" baseline="0"/>
            </a:pPr>
            <a:endParaRPr lang="en-US"/>
          </a:p>
        </c:txPr>
        <c:crossAx val="59862016"/>
        <c:crosses val="autoZero"/>
        <c:crossBetween val="midCat"/>
      </c:valAx>
      <c:valAx>
        <c:axId val="59862016"/>
        <c:scaling>
          <c:logBase val="10"/>
          <c:orientation val="minMax"/>
        </c:scaling>
        <c:axPos val="l"/>
        <c:majorGridlines/>
        <c:numFmt formatCode="General" sourceLinked="1"/>
        <c:tickLblPos val="nextTo"/>
        <c:txPr>
          <a:bodyPr/>
          <a:lstStyle/>
          <a:p>
            <a:pPr>
              <a:defRPr sz="1600" baseline="0"/>
            </a:pPr>
            <a:endParaRPr lang="en-US"/>
          </a:p>
        </c:txPr>
        <c:crossAx val="59860096"/>
        <c:crosses val="autoZero"/>
        <c:crossBetween val="midCat"/>
      </c:valAx>
    </c:plotArea>
    <c:legend>
      <c:legendPos val="r"/>
      <c:layout/>
    </c:legend>
    <c:plotVisOnly val="1"/>
  </c:chart>
  <c:spPr>
    <a:solidFill>
      <a:schemeClr val="bg1"/>
    </a:soli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Parallel &amp; Cluster: </a:t>
            </a:r>
            <a:r>
              <a:rPr lang="en-US" dirty="0" smtClean="0"/>
              <a:t>Overview</a:t>
            </a:r>
            <a:endParaRPr lang="en-US" dirty="0"/>
          </a:p>
          <a:p>
            <a:pPr>
              <a:defRPr/>
            </a:pPr>
            <a:r>
              <a:rPr lang="da-DK" dirty="0" smtClean="0"/>
              <a:t>U Oklahoma, July 29 - Aug 4 2012</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Parallel &amp; Cluster: </a:t>
            </a:r>
            <a:r>
              <a:rPr lang="en-US" dirty="0" smtClean="0"/>
              <a:t>Overview</a:t>
            </a:r>
            <a:endParaRPr lang="en-US" dirty="0"/>
          </a:p>
          <a:p>
            <a:pPr>
              <a:defRPr/>
            </a:pPr>
            <a:r>
              <a:rPr lang="da-DK" dirty="0" smtClean="0"/>
              <a:t>U Oklahoma, July 29 - Aug 4 2012</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Parallel &amp; Cluster: </a:t>
            </a:r>
            <a:r>
              <a:rPr lang="en-US" dirty="0" smtClean="0"/>
              <a:t>Overview</a:t>
            </a:r>
            <a:endParaRPr lang="en-US" dirty="0"/>
          </a:p>
          <a:p>
            <a:pPr>
              <a:defRPr/>
            </a:pPr>
            <a:r>
              <a:rPr lang="da-DK" dirty="0" smtClean="0"/>
              <a:t>U Oklahoma, July 29 - Aug 4 2012</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Parallel &amp; Cluster: </a:t>
            </a:r>
            <a:r>
              <a:rPr lang="en-US" dirty="0" smtClean="0"/>
              <a:t>Overview</a:t>
            </a:r>
            <a:endParaRPr lang="en-US" dirty="0"/>
          </a:p>
          <a:p>
            <a:pPr>
              <a:defRPr/>
            </a:pPr>
            <a:r>
              <a:rPr lang="da-DK" dirty="0" smtClean="0"/>
              <a:t>U Oklahoma, July 29 - Aug 4 2012</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NCSI Parallel &amp; Cluster: </a:t>
            </a:r>
            <a:r>
              <a:rPr lang="en-US" dirty="0" smtClean="0"/>
              <a:t>Overview</a:t>
            </a:r>
            <a:endParaRPr lang="en-US" dirty="0"/>
          </a:p>
          <a:p>
            <a:pPr>
              <a:defRPr/>
            </a:pPr>
            <a:r>
              <a:rPr lang="da-DK" dirty="0" smtClean="0"/>
              <a:t>U Oklahoma, July 29 - Aug 4 2012</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NCSI Parallel &amp; Cluster: </a:t>
            </a:r>
            <a:r>
              <a:rPr lang="en-US" dirty="0" smtClean="0"/>
              <a:t>Overview</a:t>
            </a:r>
            <a:endParaRPr lang="en-US" dirty="0"/>
          </a:p>
          <a:p>
            <a:pPr>
              <a:defRPr/>
            </a:pPr>
            <a:r>
              <a:rPr lang="da-DK" dirty="0" smtClean="0"/>
              <a:t>U Oklahoma, July 29 - Aug 4 2012</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Parallel &amp; Cluster: </a:t>
            </a:r>
            <a:r>
              <a:rPr lang="en-US" dirty="0" smtClean="0"/>
              <a:t>Overview</a:t>
            </a:r>
            <a:endParaRPr lang="en-US" dirty="0"/>
          </a:p>
          <a:p>
            <a:pPr>
              <a:defRPr/>
            </a:pPr>
            <a:r>
              <a:rPr lang="da-DK" dirty="0" smtClean="0"/>
              <a:t>U Oklahoma, July 29 - Aug 4 2012</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Parallel &amp; Cluster: </a:t>
            </a:r>
            <a:r>
              <a:rPr lang="en-US" dirty="0" smtClean="0"/>
              <a:t>Overview</a:t>
            </a:r>
            <a:endParaRPr lang="en-US" dirty="0"/>
          </a:p>
          <a:p>
            <a:pPr>
              <a:defRPr/>
            </a:pPr>
            <a:r>
              <a:rPr lang="da-DK" dirty="0" smtClean="0"/>
              <a:t>U Oklahoma, July 29 - Aug 4 2012</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NCSI Parallel &amp; Cluster: </a:t>
            </a:r>
            <a:r>
              <a:rPr lang="en-US" dirty="0" smtClean="0"/>
              <a:t>Overview</a:t>
            </a:r>
            <a:endParaRPr lang="en-US" dirty="0"/>
          </a:p>
          <a:p>
            <a:pPr>
              <a:defRPr/>
            </a:pPr>
            <a:r>
              <a:rPr lang="da-DK" dirty="0" smtClean="0"/>
              <a:t>U Oklahoma, July 29 - Aug 4 2012</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NCSI Parallel &amp; Cluster: </a:t>
            </a:r>
            <a:r>
              <a:rPr lang="en-US" dirty="0" smtClean="0"/>
              <a:t>Overview</a:t>
            </a:r>
          </a:p>
          <a:p>
            <a:pPr>
              <a:defRPr/>
            </a:pPr>
            <a:r>
              <a:rPr lang="da-DK" dirty="0" smtClean="0"/>
              <a:t>U Oklahoma, July 29 - Aug 4 2012</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NCSI Parallel &amp; Cluster: </a:t>
            </a:r>
            <a:r>
              <a:rPr lang="en-US" dirty="0" smtClean="0"/>
              <a:t>Overview</a:t>
            </a:r>
            <a:endParaRPr lang="en-US" dirty="0"/>
          </a:p>
          <a:p>
            <a:pPr>
              <a:defRPr/>
            </a:pPr>
            <a:r>
              <a:rPr lang="da-DK" dirty="0" smtClean="0"/>
              <a:t>U Oklahoma, July 29 - Aug 4 2012</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NCSI Parallel &amp; Cluster: </a:t>
            </a:r>
            <a:r>
              <a:rPr lang="en-US" dirty="0" smtClean="0"/>
              <a:t>Overview</a:t>
            </a:r>
            <a:endParaRPr lang="en-US" dirty="0"/>
          </a:p>
          <a:p>
            <a:pPr>
              <a:defRPr/>
            </a:pPr>
            <a:r>
              <a:rPr lang="da-DK" dirty="0" smtClean="0"/>
              <a:t>U Oklahoma, July 29 - Aug 4 2012</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NCSI Parallel &amp; Cluster: </a:t>
            </a:r>
            <a:r>
              <a:rPr lang="en-US" dirty="0" smtClean="0"/>
              <a:t>Overview</a:t>
            </a:r>
            <a:endParaRPr lang="en-US" dirty="0"/>
          </a:p>
          <a:p>
            <a:pPr>
              <a:defRPr/>
            </a:pPr>
            <a:r>
              <a:rPr lang="da-DK" dirty="0" smtClean="0"/>
              <a:t>U Oklahoma, July 29 - Aug 4 2012</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2" descr="XSEDE, Extreme Science and Engineering Discovery Environment, xsede.org."/>
          <p:cNvPicPr>
            <a:picLocks noChangeAspect="1" noChangeArrowheads="1"/>
          </p:cNvPicPr>
          <p:nvPr userDrawn="1"/>
        </p:nvPicPr>
        <p:blipFill>
          <a:blip r:embed="rId16" cstate="print"/>
          <a:srcRect/>
          <a:stretch>
            <a:fillRect/>
          </a:stretch>
        </p:blipFill>
        <p:spPr bwMode="auto">
          <a:xfrm>
            <a:off x="6553200" y="6477000"/>
            <a:ext cx="681789" cy="259080"/>
          </a:xfrm>
          <a:prstGeom prst="rect">
            <a:avLst/>
          </a:prstGeom>
          <a:noFill/>
        </p:spPr>
      </p:pic>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NCSI Parallel &amp; Cluster: </a:t>
            </a:r>
            <a:r>
              <a:rPr lang="en-US" dirty="0" smtClean="0"/>
              <a:t>Overview</a:t>
            </a:r>
          </a:p>
          <a:p>
            <a:pPr>
              <a:defRPr/>
            </a:pPr>
            <a:r>
              <a:rPr lang="pt-BR" dirty="0" smtClean="0"/>
              <a:t>U Oklahoma, July 29 - Aug 4 2012</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7"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8" cstate="print"/>
          <a:srcRect/>
          <a:stretch>
            <a:fillRect/>
          </a:stretch>
        </p:blipFill>
        <p:spPr bwMode="auto">
          <a:xfrm>
            <a:off x="228600" y="6127899"/>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9" cstate="print"/>
          <a:srcRect/>
          <a:stretch>
            <a:fillRect/>
          </a:stretch>
        </p:blipFill>
        <p:spPr bwMode="auto">
          <a:xfrm>
            <a:off x="1447800" y="6127899"/>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9" name="Picture 15" descr="ou201_logo"/>
          <p:cNvPicPr>
            <a:picLocks noChangeAspect="1" noChangeArrowheads="1"/>
          </p:cNvPicPr>
          <p:nvPr userDrawn="1"/>
        </p:nvPicPr>
        <p:blipFill>
          <a:blip r:embed="rId17" cstate="print"/>
          <a:srcRect/>
          <a:stretch>
            <a:fillRect/>
          </a:stretch>
        </p:blipFill>
        <p:spPr bwMode="auto">
          <a:xfrm>
            <a:off x="178904" y="609600"/>
            <a:ext cx="393700" cy="538163"/>
          </a:xfrm>
          <a:prstGeom prst="rect">
            <a:avLst/>
          </a:prstGeom>
          <a:noFill/>
          <a:ln w="9525">
            <a:noFill/>
            <a:miter lim="800000"/>
            <a:headEnd/>
            <a:tailEnd/>
          </a:ln>
        </p:spPr>
      </p:pic>
      <p:pic>
        <p:nvPicPr>
          <p:cNvPr id="14" name="Picture 11"/>
          <p:cNvPicPr>
            <a:picLocks noChangeAspect="1"/>
          </p:cNvPicPr>
          <p:nvPr userDrawn="1"/>
        </p:nvPicPr>
        <p:blipFill>
          <a:blip r:embed="rId20" cstate="print"/>
          <a:srcRect/>
          <a:stretch>
            <a:fillRect/>
          </a:stretch>
        </p:blipFill>
        <p:spPr bwMode="auto">
          <a:xfrm>
            <a:off x="7196468" y="6468136"/>
            <a:ext cx="852575" cy="199645"/>
          </a:xfrm>
          <a:prstGeom prst="rect">
            <a:avLst/>
          </a:prstGeom>
          <a:noFill/>
          <a:ln w="9525">
            <a:noFill/>
            <a:miter lim="800000"/>
            <a:headEnd/>
            <a:tailEnd/>
          </a:ln>
        </p:spPr>
      </p:pic>
      <p:pic>
        <p:nvPicPr>
          <p:cNvPr id="15" name="Picture 6" descr="http://upload.wikimedia.org/wikipedia/en/7/71/Contra_Costa_College_logo.jpg"/>
          <p:cNvPicPr>
            <a:picLocks noChangeAspect="1" noChangeArrowheads="1"/>
          </p:cNvPicPr>
          <p:nvPr userDrawn="1"/>
        </p:nvPicPr>
        <p:blipFill>
          <a:blip r:embed="rId21" cstate="print"/>
          <a:srcRect/>
          <a:stretch>
            <a:fillRect/>
          </a:stretch>
        </p:blipFill>
        <p:spPr bwMode="auto">
          <a:xfrm>
            <a:off x="2133600" y="6072965"/>
            <a:ext cx="476251" cy="381001"/>
          </a:xfrm>
          <a:prstGeom prst="rect">
            <a:avLst/>
          </a:prstGeom>
          <a:noFill/>
        </p:spPr>
      </p:pic>
      <p:pic>
        <p:nvPicPr>
          <p:cNvPr id="16" name="Picture 4" descr="http://www.earlham.customfanshop.com/images/Logo/logo1.png"/>
          <p:cNvPicPr>
            <a:picLocks noChangeAspect="1" noChangeArrowheads="1"/>
          </p:cNvPicPr>
          <p:nvPr userDrawn="1"/>
        </p:nvPicPr>
        <p:blipFill>
          <a:blip r:embed="rId22" cstate="print"/>
          <a:srcRect/>
          <a:stretch>
            <a:fillRect/>
          </a:stretch>
        </p:blipFill>
        <p:spPr bwMode="auto">
          <a:xfrm>
            <a:off x="7239000" y="6087136"/>
            <a:ext cx="774031" cy="503267"/>
          </a:xfrm>
          <a:prstGeom prst="rect">
            <a:avLst/>
          </a:prstGeom>
          <a:noFill/>
        </p:spPr>
      </p:pic>
      <p:pic>
        <p:nvPicPr>
          <p:cNvPr id="17" name="Picture 16" descr="littlefe_logo.png"/>
          <p:cNvPicPr>
            <a:picLocks noChangeAspect="1"/>
          </p:cNvPicPr>
          <p:nvPr userDrawn="1"/>
        </p:nvPicPr>
        <p:blipFill>
          <a:blip r:embed="rId23" cstate="print"/>
          <a:stretch>
            <a:fillRect/>
          </a:stretch>
        </p:blipFill>
        <p:spPr>
          <a:xfrm>
            <a:off x="6629400" y="6150934"/>
            <a:ext cx="485001" cy="32070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jpeg"/><Relationship Id="rId11" Type="http://schemas.openxmlformats.org/officeDocument/2006/relationships/image" Target="../media/image8.png"/><Relationship Id="rId5" Type="http://schemas.openxmlformats.org/officeDocument/2006/relationships/image" Target="../media/image9.jpe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7.xml.rels><?xml version="1.0" encoding="UTF-8" standalone="yes"?>
<Relationships xmlns="http://schemas.openxmlformats.org/package/2006/relationships"><Relationship Id="rId3" Type="http://schemas.openxmlformats.org/officeDocument/2006/relationships/hyperlink" Target="http://www.internet2.edu/"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hyperlink" Target="http://www.oscer.ou.edu/" TargetMode="Externa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35.wmf"/><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tags" Target="../tags/tag70.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image" Target="../media/image36.wmf"/></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5.xml"/><Relationship Id="rId1" Type="http://schemas.openxmlformats.org/officeDocument/2006/relationships/tags" Target="../tags/tag74.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7.xml"/><Relationship Id="rId1" Type="http://schemas.openxmlformats.org/officeDocument/2006/relationships/tags" Target="../tags/tag76.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9.xml"/><Relationship Id="rId1" Type="http://schemas.openxmlformats.org/officeDocument/2006/relationships/tags" Target="../tags/tag7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1.xml"/><Relationship Id="rId1" Type="http://schemas.openxmlformats.org/officeDocument/2006/relationships/tags" Target="../tags/tag80.xml"/></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oleObject" Target="../embeddings/Microsoft_Office_Excel_97-2003_Worksheet1.xls"/><Relationship Id="rId4"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3.xml"/><Relationship Id="rId1" Type="http://schemas.openxmlformats.org/officeDocument/2006/relationships/tags" Target="../tags/tag8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5.xml"/><Relationship Id="rId1" Type="http://schemas.openxmlformats.org/officeDocument/2006/relationships/tags" Target="../tags/tag84.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7.xml"/><Relationship Id="rId1" Type="http://schemas.openxmlformats.org/officeDocument/2006/relationships/tags" Target="../tags/tag86.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9.xml"/><Relationship Id="rId1" Type="http://schemas.openxmlformats.org/officeDocument/2006/relationships/tags" Target="../tags/tag88.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7.xml"/><Relationship Id="rId1" Type="http://schemas.openxmlformats.org/officeDocument/2006/relationships/tags" Target="../tags/tag96.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s>
</file>

<file path=ppt/slides/_rels/slide69.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vmlDrawing" Target="../drawings/vmlDrawing2.vml"/><Relationship Id="rId6" Type="http://schemas.openxmlformats.org/officeDocument/2006/relationships/chart" Target="../charts/chart2.xml"/><Relationship Id="rId5" Type="http://schemas.openxmlformats.org/officeDocument/2006/relationships/oleObject" Target="../embeddings/Microsoft_Office_Excel_97-2003_Worksheet2.xls"/><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70.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vmlDrawing" Target="../drawings/vmlDrawing3.vml"/><Relationship Id="rId6" Type="http://schemas.openxmlformats.org/officeDocument/2006/relationships/chart" Target="../charts/chart3.xml"/><Relationship Id="rId5" Type="http://schemas.openxmlformats.org/officeDocument/2006/relationships/oleObject" Target="../embeddings/Microsoft_Office_Excel_97-2003_Worksheet3.xls"/><Relationship Id="rId4"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5.xml"/><Relationship Id="rId1" Type="http://schemas.openxmlformats.org/officeDocument/2006/relationships/tags" Target="../tags/tag104.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8.wmf"/><Relationship Id="rId4" Type="http://schemas.openxmlformats.org/officeDocument/2006/relationships/image" Target="../media/image19.wmf"/></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82.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6.pn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112.xml"/><Relationship Id="rId6" Type="http://schemas.openxmlformats.org/officeDocument/2006/relationships/image" Target="../media/image40.jpeg"/><Relationship Id="rId11" Type="http://schemas.openxmlformats.org/officeDocument/2006/relationships/image" Target="../media/image44.jpeg"/><Relationship Id="rId5" Type="http://schemas.openxmlformats.org/officeDocument/2006/relationships/image" Target="../media/image39.jpeg"/><Relationship Id="rId10" Type="http://schemas.openxmlformats.org/officeDocument/2006/relationships/hyperlink" Target="http://symposium2012.oscer.ou.edu/" TargetMode="External"/><Relationship Id="rId4" Type="http://schemas.openxmlformats.org/officeDocument/2006/relationships/image" Target="../media/image38.jpeg"/><Relationship Id="rId9" Type="http://schemas.openxmlformats.org/officeDocument/2006/relationships/image" Target="../media/image43.jpe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hyperlink" Target="http://www.oscer.ou.edu/"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cpu.rightmark.org/" TargetMode="External"/><Relationship Id="rId13" Type="http://schemas.openxmlformats.org/officeDocument/2006/relationships/hyperlink" Target="http://www.pricewatch.com/" TargetMode="External"/><Relationship Id="rId3" Type="http://schemas.openxmlformats.org/officeDocument/2006/relationships/slideLayout" Target="../slideLayouts/slideLayout6.xml"/><Relationship Id="rId7" Type="http://schemas.openxmlformats.org/officeDocument/2006/relationships/hyperlink" Target="http://www.vw.com/newbeetle/" TargetMode="External"/><Relationship Id="rId12" Type="http://schemas.openxmlformats.org/officeDocument/2006/relationships/hyperlink" Target="ftp://download.intel.com/design/Pentium4/manuals/24896606.pdf" TargetMode="Externa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hyperlink" Target="http://www.dell.com/" TargetMode="External"/><Relationship Id="rId11" Type="http://schemas.openxmlformats.org/officeDocument/2006/relationships/hyperlink" Target="http://www.samsung.com/Products/OpticalDiscDrive/SlimDrive/OpticalDiscDrive_SlimDrive_SN_S082D.asp?page=Specifications" TargetMode="External"/><Relationship Id="rId5" Type="http://schemas.openxmlformats.org/officeDocument/2006/relationships/hyperlink" Target="http://hneeman.oscer.ou.edu/hamr.html" TargetMode="External"/><Relationship Id="rId10" Type="http://schemas.openxmlformats.org/officeDocument/2006/relationships/hyperlink" Target="http://www.samsungssd.com/meetssd/techspecs" TargetMode="External"/><Relationship Id="rId4" Type="http://schemas.openxmlformats.org/officeDocument/2006/relationships/hyperlink" Target="http://www.caps.ou.edu/present/Jack%20Hayes%20FINAL.ppt" TargetMode="External"/><Relationship Id="rId9" Type="http://schemas.openxmlformats.org/officeDocument/2006/relationships/hyperlink" Target="ftp://download.intel.com/design/Pentium4/papers/24943801.pdf"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Parallel Programming &amp; Cluster Computing</a:t>
            </a:r>
            <a:r>
              <a:rPr lang="en-US" sz="4800" dirty="0" smtClean="0">
                <a:effectLst>
                  <a:outerShdw blurRad="38100" dist="38100" dir="2700000" algn="tl">
                    <a:srgbClr val="C0C0C0"/>
                  </a:outerShdw>
                </a:effectLst>
                <a:latin typeface="Arial Black" pitchFamily="34" charset="0"/>
              </a:rPr>
              <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rPr>
              <a:t>Overview:</a:t>
            </a:r>
            <a:br>
              <a:rPr lang="en-US" sz="3600" dirty="0" smtClean="0">
                <a:solidFill>
                  <a:schemeClr val="tx1"/>
                </a:solidFill>
              </a:rPr>
            </a:br>
            <a:r>
              <a:rPr lang="en-US" sz="3600" dirty="0" smtClean="0">
                <a:solidFill>
                  <a:schemeClr val="tx1"/>
                </a:solidFill>
              </a:rPr>
              <a:t>What the Heck is Supercomputing?</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76600"/>
            <a:ext cx="8001000" cy="1104900"/>
          </a:xfrm>
        </p:spPr>
        <p:txBody>
          <a:bodyPr numCol="2"/>
          <a:lstStyle/>
          <a:p>
            <a:pPr eaLnBrk="1" hangingPunct="1">
              <a:lnSpc>
                <a:spcPct val="90000"/>
              </a:lnSpc>
              <a:spcBef>
                <a:spcPts val="0"/>
              </a:spcBef>
            </a:pPr>
            <a:r>
              <a:rPr lang="en-US" sz="1800" b="1" dirty="0" smtClean="0"/>
              <a:t>Joshua Alexander, U Oklahoma</a:t>
            </a:r>
          </a:p>
          <a:p>
            <a:pPr eaLnBrk="1" hangingPunct="1">
              <a:lnSpc>
                <a:spcPct val="90000"/>
              </a:lnSpc>
              <a:spcBef>
                <a:spcPts val="0"/>
              </a:spcBef>
            </a:pPr>
            <a:r>
              <a:rPr lang="en-US" sz="1800" b="1" dirty="0" smtClean="0"/>
              <a:t>Ivan </a:t>
            </a:r>
            <a:r>
              <a:rPr lang="en-US" sz="1800" b="1" dirty="0" err="1" smtClean="0"/>
              <a:t>Babic</a:t>
            </a:r>
            <a:r>
              <a:rPr lang="en-US" sz="1800" b="1" dirty="0" smtClean="0"/>
              <a:t>, Earlham College</a:t>
            </a:r>
            <a:endParaRPr lang="en-US" sz="1800" b="1" dirty="0" smtClean="0"/>
          </a:p>
          <a:p>
            <a:pPr eaLnBrk="1" hangingPunct="1">
              <a:lnSpc>
                <a:spcPct val="90000"/>
              </a:lnSpc>
              <a:spcBef>
                <a:spcPts val="0"/>
              </a:spcBef>
            </a:pPr>
            <a:r>
              <a:rPr lang="en-US" sz="1800" b="1" dirty="0" err="1" smtClean="0"/>
              <a:t>Michial</a:t>
            </a:r>
            <a:r>
              <a:rPr lang="en-US" sz="1800" b="1" dirty="0" smtClean="0"/>
              <a:t> Green, Contra Costa College</a:t>
            </a:r>
          </a:p>
          <a:p>
            <a:pPr eaLnBrk="1" hangingPunct="1">
              <a:lnSpc>
                <a:spcPct val="90000"/>
              </a:lnSpc>
              <a:spcBef>
                <a:spcPts val="0"/>
              </a:spcBef>
            </a:pPr>
            <a:r>
              <a:rPr lang="en-US" sz="1800" b="1" dirty="0" err="1" smtClean="0"/>
              <a:t>Mobeen</a:t>
            </a:r>
            <a:r>
              <a:rPr lang="en-US" sz="1800" b="1" dirty="0" smtClean="0"/>
              <a:t> </a:t>
            </a:r>
            <a:r>
              <a:rPr lang="en-US" sz="1800" b="1" dirty="0" err="1" smtClean="0"/>
              <a:t>Ludin</a:t>
            </a:r>
            <a:r>
              <a:rPr lang="en-US" sz="1800" b="1" dirty="0" smtClean="0"/>
              <a:t>, Earlham College</a:t>
            </a:r>
          </a:p>
          <a:p>
            <a:pPr eaLnBrk="1" hangingPunct="1">
              <a:lnSpc>
                <a:spcPct val="90000"/>
              </a:lnSpc>
              <a:spcBef>
                <a:spcPts val="0"/>
              </a:spcBef>
            </a:pPr>
            <a:r>
              <a:rPr lang="en-US" sz="1800" b="1" dirty="0" smtClean="0"/>
              <a:t>Tom Murphy, Contra Costa College</a:t>
            </a:r>
          </a:p>
          <a:p>
            <a:pPr eaLnBrk="1" hangingPunct="1">
              <a:lnSpc>
                <a:spcPct val="90000"/>
              </a:lnSpc>
              <a:spcBef>
                <a:spcPts val="0"/>
              </a:spcBef>
            </a:pPr>
            <a:r>
              <a:rPr lang="en-US" sz="1800" b="1" dirty="0" smtClean="0"/>
              <a:t>Kristin </a:t>
            </a:r>
            <a:r>
              <a:rPr lang="en-US" sz="1800" b="1" dirty="0" err="1" smtClean="0"/>
              <a:t>Muterspaw</a:t>
            </a:r>
            <a:r>
              <a:rPr lang="en-US" sz="1800" b="1" dirty="0" smtClean="0"/>
              <a:t>, Earlham College</a:t>
            </a:r>
            <a:endParaRPr lang="en-US" sz="1800" b="1" dirty="0" smtClean="0"/>
          </a:p>
          <a:p>
            <a:pPr eaLnBrk="1" hangingPunct="1">
              <a:lnSpc>
                <a:spcPct val="90000"/>
              </a:lnSpc>
              <a:spcBef>
                <a:spcPts val="0"/>
              </a:spcBef>
            </a:pPr>
            <a:r>
              <a:rPr lang="en-US" sz="1800" b="1" dirty="0" smtClean="0"/>
              <a:t>Henry </a:t>
            </a:r>
            <a:r>
              <a:rPr lang="en-US" sz="1800" b="1" dirty="0" smtClean="0"/>
              <a:t>Neeman, </a:t>
            </a:r>
            <a:r>
              <a:rPr lang="en-US" sz="1800" b="1" dirty="0" smtClean="0"/>
              <a:t>U Oklahoma</a:t>
            </a:r>
          </a:p>
          <a:p>
            <a:pPr eaLnBrk="1" hangingPunct="1">
              <a:lnSpc>
                <a:spcPct val="90000"/>
              </a:lnSpc>
              <a:spcBef>
                <a:spcPts val="0"/>
              </a:spcBef>
            </a:pPr>
            <a:r>
              <a:rPr lang="en-US" sz="1800" b="1" dirty="0" smtClean="0"/>
              <a:t>Charlie Peck, Earlham College</a:t>
            </a:r>
            <a:endParaRPr lang="en-US" sz="1800" b="1" dirty="0" smtClean="0"/>
          </a:p>
        </p:txBody>
      </p:sp>
      <p:grpSp>
        <p:nvGrpSpPr>
          <p:cNvPr id="11269" name="Group 11"/>
          <p:cNvGrpSpPr>
            <a:grpSpLocks/>
          </p:cNvGrpSpPr>
          <p:nvPr/>
        </p:nvGrpSpPr>
        <p:grpSpPr bwMode="auto">
          <a:xfrm>
            <a:off x="2667000" y="5181600"/>
            <a:ext cx="3886200" cy="1066800"/>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 name="Picture 4" descr="http://www.earlham.customfanshop.com/images/Logo/logo1.png"/>
          <p:cNvPicPr>
            <a:picLocks noChangeAspect="1" noChangeArrowheads="1"/>
          </p:cNvPicPr>
          <p:nvPr/>
        </p:nvPicPr>
        <p:blipFill>
          <a:blip r:embed="rId7" cstate="print"/>
          <a:srcRect/>
          <a:stretch>
            <a:fillRect/>
          </a:stretch>
        </p:blipFill>
        <p:spPr bwMode="auto">
          <a:xfrm>
            <a:off x="6705600" y="4572000"/>
            <a:ext cx="1828800" cy="1189067"/>
          </a:xfrm>
          <a:prstGeom prst="rect">
            <a:avLst/>
          </a:prstGeom>
          <a:noFill/>
        </p:spPr>
      </p:pic>
      <p:pic>
        <p:nvPicPr>
          <p:cNvPr id="12" name="Picture 6" descr="http://upload.wikimedia.org/wikipedia/en/7/71/Contra_Costa_College_logo.jpg"/>
          <p:cNvPicPr>
            <a:picLocks noChangeAspect="1" noChangeArrowheads="1"/>
          </p:cNvPicPr>
          <p:nvPr/>
        </p:nvPicPr>
        <p:blipFill>
          <a:blip r:embed="rId8" cstate="print"/>
          <a:srcRect/>
          <a:stretch>
            <a:fillRect/>
          </a:stretch>
        </p:blipFill>
        <p:spPr bwMode="auto">
          <a:xfrm>
            <a:off x="6858000" y="5410200"/>
            <a:ext cx="1428750" cy="1143001"/>
          </a:xfrm>
          <a:prstGeom prst="rect">
            <a:avLst/>
          </a:prstGeom>
          <a:noFill/>
        </p:spPr>
      </p:pic>
      <p:pic>
        <p:nvPicPr>
          <p:cNvPr id="13" name="Picture 2" descr="XSEDE, Extreme Science and Engineering Discovery Environment, xsede.org."/>
          <p:cNvPicPr>
            <a:picLocks noChangeAspect="1" noChangeArrowheads="1"/>
          </p:cNvPicPr>
          <p:nvPr/>
        </p:nvPicPr>
        <p:blipFill>
          <a:blip r:embed="rId9" cstate="print"/>
          <a:srcRect/>
          <a:stretch>
            <a:fillRect/>
          </a:stretch>
        </p:blipFill>
        <p:spPr bwMode="auto">
          <a:xfrm>
            <a:off x="4419600" y="4343400"/>
            <a:ext cx="2205789" cy="838200"/>
          </a:xfrm>
          <a:prstGeom prst="rect">
            <a:avLst/>
          </a:prstGeom>
          <a:noFill/>
        </p:spPr>
      </p:pic>
      <p:pic>
        <p:nvPicPr>
          <p:cNvPr id="14" name="Picture 11"/>
          <p:cNvPicPr>
            <a:picLocks noChangeAspect="1"/>
          </p:cNvPicPr>
          <p:nvPr/>
        </p:nvPicPr>
        <p:blipFill>
          <a:blip r:embed="rId10" cstate="print"/>
          <a:srcRect/>
          <a:stretch>
            <a:fillRect/>
          </a:stretch>
        </p:blipFill>
        <p:spPr bwMode="auto">
          <a:xfrm>
            <a:off x="304800" y="5943600"/>
            <a:ext cx="2438401" cy="570993"/>
          </a:xfrm>
          <a:prstGeom prst="rect">
            <a:avLst/>
          </a:prstGeom>
          <a:noFill/>
          <a:ln w="9525">
            <a:noFill/>
            <a:miter lim="800000"/>
            <a:headEnd/>
            <a:tailEnd/>
          </a:ln>
        </p:spPr>
      </p:pic>
      <p:pic>
        <p:nvPicPr>
          <p:cNvPr id="15" name="Picture 14" descr="littlefe_logo.png"/>
          <p:cNvPicPr>
            <a:picLocks noChangeAspect="1"/>
          </p:cNvPicPr>
          <p:nvPr/>
        </p:nvPicPr>
        <p:blipFill>
          <a:blip r:embed="rId11" cstate="print"/>
          <a:stretch>
            <a:fillRect/>
          </a:stretch>
        </p:blipFill>
        <p:spPr>
          <a:xfrm>
            <a:off x="762000" y="4648200"/>
            <a:ext cx="1752600" cy="1158907"/>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19459" name="Slide Number Placeholder 4"/>
          <p:cNvSpPr>
            <a:spLocks noGrp="1"/>
          </p:cNvSpPr>
          <p:nvPr>
            <p:ph type="sldNum" sz="quarter" idx="11"/>
          </p:nvPr>
        </p:nvSpPr>
        <p:spPr>
          <a:noFill/>
        </p:spPr>
        <p:txBody>
          <a:bodyPr/>
          <a:lstStyle/>
          <a:p>
            <a:fld id="{87C3DA94-AD5B-49BB-997D-12D6A6E4482F}" type="slidenum">
              <a:rPr lang="en-US"/>
              <a:pPr/>
              <a:t>10</a:t>
            </a:fld>
            <a:endParaRPr lang="en-US"/>
          </a:p>
        </p:txBody>
      </p:sp>
      <p:sp>
        <p:nvSpPr>
          <p:cNvPr id="19460" name="Rectangle 2"/>
          <p:cNvSpPr>
            <a:spLocks noGrp="1" noChangeArrowheads="1"/>
          </p:cNvSpPr>
          <p:nvPr>
            <p:ph type="title"/>
          </p:nvPr>
        </p:nvSpPr>
        <p:spPr/>
        <p:txBody>
          <a:bodyPr/>
          <a:lstStyle/>
          <a:p>
            <a:pPr eaLnBrk="1" hangingPunct="1"/>
            <a:r>
              <a:rPr lang="en-US" smtClean="0"/>
              <a:t>Supercomputing Issues</a:t>
            </a:r>
          </a:p>
        </p:txBody>
      </p:sp>
      <p:sp>
        <p:nvSpPr>
          <p:cNvPr id="19461" name="Rectangle 3"/>
          <p:cNvSpPr>
            <a:spLocks noGrp="1" noChangeArrowheads="1"/>
          </p:cNvSpPr>
          <p:nvPr>
            <p:ph type="body" idx="1"/>
          </p:nvPr>
        </p:nvSpPr>
        <p:spPr>
          <a:xfrm>
            <a:off x="762000" y="1219200"/>
            <a:ext cx="7696200" cy="4724400"/>
          </a:xfrm>
        </p:spPr>
        <p:txBody>
          <a:bodyPr/>
          <a:lstStyle/>
          <a:p>
            <a:pPr eaLnBrk="1" hangingPunct="1"/>
            <a:r>
              <a:rPr lang="en-US" smtClean="0"/>
              <a:t>The tyranny of the </a:t>
            </a:r>
            <a:r>
              <a:rPr lang="en-US" b="1" i="1" u="sng" smtClean="0"/>
              <a:t>storage hierarchy</a:t>
            </a:r>
          </a:p>
          <a:p>
            <a:pPr eaLnBrk="1" hangingPunct="1">
              <a:lnSpc>
                <a:spcPct val="90000"/>
              </a:lnSpc>
            </a:pPr>
            <a:r>
              <a:rPr lang="en-US" b="1" i="1" u="sng" smtClean="0"/>
              <a:t>Parallelism</a:t>
            </a:r>
            <a:r>
              <a:rPr lang="en-US" smtClean="0"/>
              <a:t>: doing multiple things at the same time</a:t>
            </a:r>
            <a:endParaRPr lang="en-US" sz="2800" smtClean="0"/>
          </a:p>
        </p:txBody>
      </p:sp>
      <p:sp>
        <p:nvSpPr>
          <p:cNvPr id="19462"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990600" y="1219200"/>
            <a:ext cx="7772400" cy="1752600"/>
          </a:xfrm>
        </p:spPr>
        <p:txBody>
          <a:bodyPr/>
          <a:lstStyle/>
          <a:p>
            <a:pPr eaLnBrk="1" hangingPunct="1"/>
            <a:r>
              <a:rPr lang="en-US" sz="6000" smtClean="0"/>
              <a:t>OSCER</a:t>
            </a:r>
          </a:p>
        </p:txBody>
      </p:sp>
      <p:sp>
        <p:nvSpPr>
          <p:cNvPr id="20483"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21507" name="Slide Number Placeholder 4"/>
          <p:cNvSpPr>
            <a:spLocks noGrp="1"/>
          </p:cNvSpPr>
          <p:nvPr>
            <p:ph type="sldNum" sz="quarter" idx="11"/>
          </p:nvPr>
        </p:nvSpPr>
        <p:spPr>
          <a:noFill/>
        </p:spPr>
        <p:txBody>
          <a:bodyPr/>
          <a:lstStyle/>
          <a:p>
            <a:fld id="{FD49FEFE-79DC-4A67-A93C-6EFFFF3E8858}" type="slidenum">
              <a:rPr lang="en-US"/>
              <a:pPr/>
              <a:t>12</a:t>
            </a:fld>
            <a:endParaRPr lang="en-US"/>
          </a:p>
        </p:txBody>
      </p:sp>
      <p:pic>
        <p:nvPicPr>
          <p:cNvPr id="21508" name="Picture 5" descr="ouit_logo_rgb"/>
          <p:cNvPicPr>
            <a:picLocks noChangeAspect="1" noChangeArrowheads="1"/>
          </p:cNvPicPr>
          <p:nvPr/>
        </p:nvPicPr>
        <p:blipFill>
          <a:blip r:embed="rId4" cstate="print"/>
          <a:srcRect/>
          <a:stretch>
            <a:fillRect/>
          </a:stretch>
        </p:blipFill>
        <p:spPr bwMode="auto">
          <a:xfrm>
            <a:off x="5943600" y="1828800"/>
            <a:ext cx="2667000" cy="1392238"/>
          </a:xfrm>
          <a:prstGeom prst="rect">
            <a:avLst/>
          </a:prstGeom>
          <a:noFill/>
          <a:ln w="9525">
            <a:noFill/>
            <a:miter lim="800000"/>
            <a:headEnd/>
            <a:tailEnd/>
          </a:ln>
        </p:spPr>
      </p:pic>
      <p:sp>
        <p:nvSpPr>
          <p:cNvPr id="21509" name="Rectangle 2"/>
          <p:cNvSpPr>
            <a:spLocks noGrp="1" noChangeArrowheads="1"/>
          </p:cNvSpPr>
          <p:nvPr>
            <p:ph type="title"/>
          </p:nvPr>
        </p:nvSpPr>
        <p:spPr/>
        <p:txBody>
          <a:bodyPr/>
          <a:lstStyle/>
          <a:p>
            <a:pPr eaLnBrk="1" hangingPunct="1"/>
            <a:r>
              <a:rPr lang="en-US" smtClean="0"/>
              <a:t>What is OSCER?</a:t>
            </a:r>
          </a:p>
        </p:txBody>
      </p:sp>
      <p:sp>
        <p:nvSpPr>
          <p:cNvPr id="21510" name="Rectangle 3"/>
          <p:cNvSpPr>
            <a:spLocks noGrp="1" noChangeArrowheads="1"/>
          </p:cNvSpPr>
          <p:nvPr>
            <p:ph type="body" idx="1"/>
          </p:nvPr>
        </p:nvSpPr>
        <p:spPr>
          <a:xfrm>
            <a:off x="609600" y="1219200"/>
            <a:ext cx="8001000" cy="4876800"/>
          </a:xfrm>
        </p:spPr>
        <p:txBody>
          <a:bodyPr/>
          <a:lstStyle/>
          <a:p>
            <a:pPr eaLnBrk="1" hangingPunct="1">
              <a:lnSpc>
                <a:spcPct val="90000"/>
              </a:lnSpc>
            </a:pPr>
            <a:r>
              <a:rPr lang="en-US" smtClean="0"/>
              <a:t>Multidisciplinary center</a:t>
            </a:r>
          </a:p>
          <a:p>
            <a:pPr eaLnBrk="1" hangingPunct="1">
              <a:lnSpc>
                <a:spcPct val="90000"/>
              </a:lnSpc>
            </a:pPr>
            <a:r>
              <a:rPr lang="en-US" smtClean="0"/>
              <a:t>Division of OU Information Technology</a:t>
            </a:r>
          </a:p>
          <a:p>
            <a:pPr eaLnBrk="1" hangingPunct="1">
              <a:lnSpc>
                <a:spcPct val="90000"/>
              </a:lnSpc>
            </a:pPr>
            <a:r>
              <a:rPr lang="en-US" smtClean="0"/>
              <a:t>Provides:</a:t>
            </a:r>
          </a:p>
          <a:p>
            <a:pPr lvl="1" eaLnBrk="1" hangingPunct="1">
              <a:lnSpc>
                <a:spcPct val="90000"/>
              </a:lnSpc>
            </a:pPr>
            <a:r>
              <a:rPr lang="en-US" smtClean="0"/>
              <a:t>Supercomputing </a:t>
            </a:r>
            <a:r>
              <a:rPr lang="en-US" b="1" u="sng" smtClean="0">
                <a:solidFill>
                  <a:schemeClr val="tx2"/>
                </a:solidFill>
              </a:rPr>
              <a:t>education</a:t>
            </a:r>
          </a:p>
          <a:p>
            <a:pPr lvl="1" eaLnBrk="1" hangingPunct="1">
              <a:lnSpc>
                <a:spcPct val="90000"/>
              </a:lnSpc>
            </a:pPr>
            <a:r>
              <a:rPr lang="en-US" smtClean="0"/>
              <a:t>Supercomputing </a:t>
            </a:r>
            <a:r>
              <a:rPr lang="en-US" b="1" u="sng" smtClean="0">
                <a:solidFill>
                  <a:schemeClr val="tx2"/>
                </a:solidFill>
              </a:rPr>
              <a:t>expertise</a:t>
            </a:r>
          </a:p>
          <a:p>
            <a:pPr lvl="1" eaLnBrk="1" hangingPunct="1">
              <a:lnSpc>
                <a:spcPct val="90000"/>
              </a:lnSpc>
            </a:pPr>
            <a:r>
              <a:rPr lang="en-US" smtClean="0"/>
              <a:t>Supercomputing </a:t>
            </a:r>
            <a:r>
              <a:rPr lang="en-US" b="1" u="sng" smtClean="0">
                <a:solidFill>
                  <a:schemeClr val="tx2"/>
                </a:solidFill>
              </a:rPr>
              <a:t>resources</a:t>
            </a:r>
            <a:r>
              <a:rPr lang="en-US" b="1" smtClean="0"/>
              <a:t>: </a:t>
            </a:r>
            <a:r>
              <a:rPr lang="en-US" smtClean="0"/>
              <a:t>hardware, storage, software</a:t>
            </a:r>
            <a:endParaRPr lang="en-US" b="1" smtClean="0"/>
          </a:p>
          <a:p>
            <a:pPr eaLnBrk="1" hangingPunct="1">
              <a:lnSpc>
                <a:spcPct val="80000"/>
              </a:lnSpc>
            </a:pPr>
            <a:r>
              <a:rPr lang="en-US" smtClean="0"/>
              <a:t>For:</a:t>
            </a:r>
          </a:p>
          <a:p>
            <a:pPr lvl="1" eaLnBrk="1" hangingPunct="1">
              <a:lnSpc>
                <a:spcPct val="80000"/>
              </a:lnSpc>
            </a:pPr>
            <a:r>
              <a:rPr lang="en-US" smtClean="0"/>
              <a:t>Undergrad students</a:t>
            </a:r>
          </a:p>
          <a:p>
            <a:pPr lvl="1" eaLnBrk="1" hangingPunct="1">
              <a:lnSpc>
                <a:spcPct val="80000"/>
              </a:lnSpc>
            </a:pPr>
            <a:r>
              <a:rPr lang="en-US" smtClean="0"/>
              <a:t>Grad students</a:t>
            </a:r>
          </a:p>
          <a:p>
            <a:pPr lvl="1" eaLnBrk="1" hangingPunct="1">
              <a:lnSpc>
                <a:spcPct val="80000"/>
              </a:lnSpc>
            </a:pPr>
            <a:r>
              <a:rPr lang="en-US" smtClean="0"/>
              <a:t>Staff</a:t>
            </a:r>
          </a:p>
          <a:p>
            <a:pPr lvl="1" eaLnBrk="1" hangingPunct="1">
              <a:lnSpc>
                <a:spcPct val="80000"/>
              </a:lnSpc>
            </a:pPr>
            <a:r>
              <a:rPr lang="en-US" smtClean="0"/>
              <a:t>Faculty</a:t>
            </a:r>
          </a:p>
          <a:p>
            <a:pPr lvl="1" eaLnBrk="1" hangingPunct="1">
              <a:lnSpc>
                <a:spcPct val="80000"/>
              </a:lnSpc>
            </a:pPr>
            <a:r>
              <a:rPr lang="en-US" smtClean="0"/>
              <a:t>Their collaborators (including </a:t>
            </a:r>
            <a:r>
              <a:rPr lang="en-US" b="1" u="sng" smtClean="0">
                <a:solidFill>
                  <a:srgbClr val="800080"/>
                </a:solidFill>
              </a:rPr>
              <a:t>off campus</a:t>
            </a:r>
            <a:r>
              <a:rPr lang="en-US" smtClean="0"/>
              <a:t>)</a:t>
            </a:r>
            <a:endParaRPr lang="en-US" b="1" smtClean="0"/>
          </a:p>
        </p:txBody>
      </p:sp>
      <p:sp>
        <p:nvSpPr>
          <p:cNvPr id="21511"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22531" name="Slide Number Placeholder 5"/>
          <p:cNvSpPr>
            <a:spLocks noGrp="1"/>
          </p:cNvSpPr>
          <p:nvPr>
            <p:ph type="sldNum" sz="quarter" idx="11"/>
          </p:nvPr>
        </p:nvSpPr>
        <p:spPr>
          <a:noFill/>
        </p:spPr>
        <p:txBody>
          <a:bodyPr/>
          <a:lstStyle/>
          <a:p>
            <a:fld id="{917DEDBD-E9E7-4F5B-A3B3-DBDD5AC1740B}" type="slidenum">
              <a:rPr lang="en-US"/>
              <a:pPr/>
              <a:t>13</a:t>
            </a:fld>
            <a:endParaRPr lang="en-US"/>
          </a:p>
        </p:txBody>
      </p:sp>
      <p:sp>
        <p:nvSpPr>
          <p:cNvPr id="22532" name="Rectangle 2"/>
          <p:cNvSpPr>
            <a:spLocks noGrp="1" noChangeArrowheads="1"/>
          </p:cNvSpPr>
          <p:nvPr>
            <p:ph type="title"/>
          </p:nvPr>
        </p:nvSpPr>
        <p:spPr/>
        <p:txBody>
          <a:bodyPr/>
          <a:lstStyle/>
          <a:p>
            <a:pPr eaLnBrk="1" hangingPunct="1"/>
            <a:r>
              <a:rPr lang="en-US" smtClean="0"/>
              <a:t>Who is OSCER? Academic Depts</a:t>
            </a:r>
          </a:p>
        </p:txBody>
      </p:sp>
      <p:sp>
        <p:nvSpPr>
          <p:cNvPr id="22533" name="Rectangle 3"/>
          <p:cNvSpPr>
            <a:spLocks noGrp="1" noChangeArrowheads="1"/>
          </p:cNvSpPr>
          <p:nvPr>
            <p:ph type="body" sz="half" idx="1"/>
          </p:nvPr>
        </p:nvSpPr>
        <p:spPr>
          <a:xfrm>
            <a:off x="457200" y="1295400"/>
            <a:ext cx="4648200" cy="4495800"/>
          </a:xfrm>
        </p:spPr>
        <p:txBody>
          <a:bodyPr/>
          <a:lstStyle/>
          <a:p>
            <a:pPr eaLnBrk="1" hangingPunct="1">
              <a:lnSpc>
                <a:spcPct val="90000"/>
              </a:lnSpc>
            </a:pPr>
            <a:r>
              <a:rPr lang="en-US" sz="2000" smtClean="0"/>
              <a:t>Aerospace &amp; Mechanical Engr</a:t>
            </a:r>
          </a:p>
          <a:p>
            <a:pPr eaLnBrk="1" hangingPunct="1">
              <a:lnSpc>
                <a:spcPct val="80000"/>
              </a:lnSpc>
            </a:pPr>
            <a:r>
              <a:rPr lang="en-US" sz="2000" smtClean="0"/>
              <a:t>Anthropology</a:t>
            </a:r>
          </a:p>
          <a:p>
            <a:pPr eaLnBrk="1" hangingPunct="1">
              <a:lnSpc>
                <a:spcPct val="80000"/>
              </a:lnSpc>
            </a:pPr>
            <a:r>
              <a:rPr lang="en-US" sz="2000" smtClean="0"/>
              <a:t>Biochemistry &amp; Molecular Biology</a:t>
            </a:r>
          </a:p>
          <a:p>
            <a:pPr eaLnBrk="1" hangingPunct="1">
              <a:lnSpc>
                <a:spcPct val="70000"/>
              </a:lnSpc>
            </a:pPr>
            <a:r>
              <a:rPr lang="en-US" sz="2000" smtClean="0"/>
              <a:t>Biological Survey</a:t>
            </a:r>
          </a:p>
          <a:p>
            <a:pPr eaLnBrk="1" hangingPunct="1">
              <a:lnSpc>
                <a:spcPct val="80000"/>
              </a:lnSpc>
            </a:pPr>
            <a:r>
              <a:rPr lang="en-US" sz="2000" smtClean="0"/>
              <a:t>Botany &amp; Microbiology</a:t>
            </a:r>
          </a:p>
          <a:p>
            <a:pPr eaLnBrk="1" hangingPunct="1">
              <a:lnSpc>
                <a:spcPct val="80000"/>
              </a:lnSpc>
            </a:pPr>
            <a:r>
              <a:rPr lang="en-US" sz="2000" smtClean="0"/>
              <a:t>Chemical, Biological &amp; Materials Engr</a:t>
            </a:r>
          </a:p>
          <a:p>
            <a:pPr eaLnBrk="1" hangingPunct="1">
              <a:lnSpc>
                <a:spcPct val="80000"/>
              </a:lnSpc>
            </a:pPr>
            <a:r>
              <a:rPr lang="en-US" sz="2000" smtClean="0"/>
              <a:t>Chemistry &amp; Biochemistry</a:t>
            </a:r>
          </a:p>
          <a:p>
            <a:pPr eaLnBrk="1" hangingPunct="1">
              <a:lnSpc>
                <a:spcPct val="90000"/>
              </a:lnSpc>
            </a:pPr>
            <a:r>
              <a:rPr lang="en-US" sz="2000" smtClean="0"/>
              <a:t>Civil Engr &amp; Environmental Science</a:t>
            </a:r>
          </a:p>
          <a:p>
            <a:pPr eaLnBrk="1" hangingPunct="1">
              <a:lnSpc>
                <a:spcPct val="70000"/>
              </a:lnSpc>
            </a:pPr>
            <a:r>
              <a:rPr lang="en-US" sz="2000" smtClean="0"/>
              <a:t>Computer Science</a:t>
            </a:r>
          </a:p>
          <a:p>
            <a:pPr eaLnBrk="1" hangingPunct="1">
              <a:lnSpc>
                <a:spcPct val="70000"/>
              </a:lnSpc>
            </a:pPr>
            <a:r>
              <a:rPr lang="en-US" sz="2000" smtClean="0"/>
              <a:t>Economics</a:t>
            </a:r>
          </a:p>
          <a:p>
            <a:pPr eaLnBrk="1" hangingPunct="1">
              <a:lnSpc>
                <a:spcPct val="80000"/>
              </a:lnSpc>
            </a:pPr>
            <a:r>
              <a:rPr lang="en-US" sz="2000" smtClean="0"/>
              <a:t>Electrical &amp; Computer Engr</a:t>
            </a:r>
          </a:p>
          <a:p>
            <a:pPr eaLnBrk="1" hangingPunct="1">
              <a:lnSpc>
                <a:spcPct val="80000"/>
              </a:lnSpc>
            </a:pPr>
            <a:r>
              <a:rPr lang="en-US" sz="2000" smtClean="0"/>
              <a:t>Finance</a:t>
            </a:r>
          </a:p>
          <a:p>
            <a:pPr eaLnBrk="1" hangingPunct="1">
              <a:lnSpc>
                <a:spcPct val="80000"/>
              </a:lnSpc>
            </a:pPr>
            <a:r>
              <a:rPr lang="en-US" sz="2000" smtClean="0"/>
              <a:t>Health &amp; Sport Sciences</a:t>
            </a:r>
          </a:p>
        </p:txBody>
      </p:sp>
      <p:sp>
        <p:nvSpPr>
          <p:cNvPr id="22534" name="Rectangle 4"/>
          <p:cNvSpPr>
            <a:spLocks noGrp="1" noChangeArrowheads="1"/>
          </p:cNvSpPr>
          <p:nvPr>
            <p:ph type="body" sz="half" idx="2"/>
          </p:nvPr>
        </p:nvSpPr>
        <p:spPr>
          <a:xfrm>
            <a:off x="4953000" y="1295400"/>
            <a:ext cx="3733800" cy="4267200"/>
          </a:xfrm>
        </p:spPr>
        <p:txBody>
          <a:bodyPr/>
          <a:lstStyle/>
          <a:p>
            <a:pPr eaLnBrk="1" hangingPunct="1">
              <a:lnSpc>
                <a:spcPct val="90000"/>
              </a:lnSpc>
            </a:pPr>
            <a:r>
              <a:rPr lang="en-US" sz="2000" smtClean="0"/>
              <a:t>History of Science</a:t>
            </a:r>
          </a:p>
          <a:p>
            <a:pPr eaLnBrk="1" hangingPunct="1">
              <a:lnSpc>
                <a:spcPct val="90000"/>
              </a:lnSpc>
            </a:pPr>
            <a:r>
              <a:rPr lang="en-US" sz="2000" smtClean="0"/>
              <a:t>Industrial Engr</a:t>
            </a:r>
          </a:p>
          <a:p>
            <a:pPr eaLnBrk="1" hangingPunct="1">
              <a:lnSpc>
                <a:spcPct val="70000"/>
              </a:lnSpc>
            </a:pPr>
            <a:r>
              <a:rPr lang="en-US" sz="2000" smtClean="0"/>
              <a:t>Geography</a:t>
            </a:r>
          </a:p>
          <a:p>
            <a:pPr eaLnBrk="1" hangingPunct="1">
              <a:lnSpc>
                <a:spcPct val="70000"/>
              </a:lnSpc>
            </a:pPr>
            <a:r>
              <a:rPr lang="en-US" sz="2000" smtClean="0"/>
              <a:t>Geology &amp; Geophysics</a:t>
            </a:r>
          </a:p>
          <a:p>
            <a:pPr eaLnBrk="1" hangingPunct="1">
              <a:lnSpc>
                <a:spcPct val="70000"/>
              </a:lnSpc>
            </a:pPr>
            <a:r>
              <a:rPr lang="en-US" sz="2000" smtClean="0"/>
              <a:t>Library &amp; Information Studies</a:t>
            </a:r>
          </a:p>
          <a:p>
            <a:pPr eaLnBrk="1" hangingPunct="1">
              <a:lnSpc>
                <a:spcPct val="90000"/>
              </a:lnSpc>
            </a:pPr>
            <a:r>
              <a:rPr lang="en-US" sz="2000" smtClean="0"/>
              <a:t>Mathematics</a:t>
            </a:r>
          </a:p>
          <a:p>
            <a:pPr eaLnBrk="1" hangingPunct="1">
              <a:lnSpc>
                <a:spcPct val="90000"/>
              </a:lnSpc>
            </a:pPr>
            <a:r>
              <a:rPr lang="en-US" sz="2000" smtClean="0"/>
              <a:t>Meteorology</a:t>
            </a:r>
          </a:p>
          <a:p>
            <a:pPr eaLnBrk="1" hangingPunct="1">
              <a:lnSpc>
                <a:spcPct val="90000"/>
              </a:lnSpc>
            </a:pPr>
            <a:r>
              <a:rPr lang="en-US" sz="2000" smtClean="0"/>
              <a:t>Petroleum &amp; Geological Engr</a:t>
            </a:r>
          </a:p>
          <a:p>
            <a:pPr eaLnBrk="1" hangingPunct="1">
              <a:lnSpc>
                <a:spcPct val="70000"/>
              </a:lnSpc>
            </a:pPr>
            <a:r>
              <a:rPr lang="en-US" sz="2000" smtClean="0"/>
              <a:t>Physics &amp; Astronomy</a:t>
            </a:r>
          </a:p>
          <a:p>
            <a:pPr eaLnBrk="1" hangingPunct="1">
              <a:lnSpc>
                <a:spcPct val="90000"/>
              </a:lnSpc>
            </a:pPr>
            <a:r>
              <a:rPr lang="en-US" sz="2000" smtClean="0"/>
              <a:t>Psychology</a:t>
            </a:r>
          </a:p>
          <a:p>
            <a:pPr eaLnBrk="1" hangingPunct="1">
              <a:lnSpc>
                <a:spcPct val="90000"/>
              </a:lnSpc>
            </a:pPr>
            <a:r>
              <a:rPr lang="en-US" sz="2000" smtClean="0"/>
              <a:t>Radiological Sciences</a:t>
            </a:r>
          </a:p>
          <a:p>
            <a:pPr eaLnBrk="1" hangingPunct="1">
              <a:lnSpc>
                <a:spcPct val="70000"/>
              </a:lnSpc>
            </a:pPr>
            <a:r>
              <a:rPr lang="en-US" sz="2000" smtClean="0"/>
              <a:t>Surgery</a:t>
            </a:r>
          </a:p>
          <a:p>
            <a:pPr eaLnBrk="1" hangingPunct="1">
              <a:lnSpc>
                <a:spcPct val="90000"/>
              </a:lnSpc>
            </a:pPr>
            <a:r>
              <a:rPr lang="en-US" sz="2000" smtClean="0"/>
              <a:t>Zoology</a:t>
            </a:r>
          </a:p>
        </p:txBody>
      </p:sp>
      <p:sp>
        <p:nvSpPr>
          <p:cNvPr id="22535" name="Text Box 5"/>
          <p:cNvSpPr txBox="1">
            <a:spLocks noChangeArrowheads="1"/>
          </p:cNvSpPr>
          <p:nvPr/>
        </p:nvSpPr>
        <p:spPr bwMode="auto">
          <a:xfrm>
            <a:off x="533400" y="5262563"/>
            <a:ext cx="8153400" cy="915987"/>
          </a:xfrm>
          <a:prstGeom prst="rect">
            <a:avLst/>
          </a:prstGeom>
          <a:noFill/>
          <a:ln w="9525">
            <a:noFill/>
            <a:miter lim="800000"/>
            <a:headEnd/>
            <a:tailEnd/>
          </a:ln>
        </p:spPr>
        <p:txBody>
          <a:bodyPr>
            <a:spAutoFit/>
          </a:bodyPr>
          <a:lstStyle/>
          <a:p>
            <a:pPr algn="l">
              <a:lnSpc>
                <a:spcPct val="90000"/>
              </a:lnSpc>
            </a:pPr>
            <a:r>
              <a:rPr lang="en-US" sz="2000" b="1" u="sng">
                <a:solidFill>
                  <a:srgbClr val="008000"/>
                </a:solidFill>
              </a:rPr>
              <a:t>More than 150 faculty &amp; staff</a:t>
            </a:r>
            <a:r>
              <a:rPr lang="en-US" sz="2000"/>
              <a:t> in </a:t>
            </a:r>
            <a:r>
              <a:rPr lang="en-US" sz="2000" b="1" u="sng">
                <a:solidFill>
                  <a:srgbClr val="008000"/>
                </a:solidFill>
              </a:rPr>
              <a:t>26 depts</a:t>
            </a:r>
            <a:r>
              <a:rPr lang="en-US" sz="2000"/>
              <a:t> in Colleges of Arts &amp; Sciences, Atmospheric &amp; Geographic Sciences, Business, Earth &amp; Energy, Engineering, and Medicine – with </a:t>
            </a:r>
            <a:r>
              <a:rPr lang="en-US" sz="2000" b="1" u="sng">
                <a:solidFill>
                  <a:srgbClr val="009900"/>
                </a:solidFill>
              </a:rPr>
              <a:t>more to come</a:t>
            </a:r>
            <a:r>
              <a:rPr lang="en-US" sz="2000"/>
              <a:t>!</a:t>
            </a:r>
          </a:p>
        </p:txBody>
      </p:sp>
      <p:sp>
        <p:nvSpPr>
          <p:cNvPr id="22536"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grpSp>
        <p:nvGrpSpPr>
          <p:cNvPr id="2" name="Group 7"/>
          <p:cNvGrpSpPr>
            <a:grpSpLocks/>
          </p:cNvGrpSpPr>
          <p:nvPr/>
        </p:nvGrpSpPr>
        <p:grpSpPr bwMode="auto">
          <a:xfrm>
            <a:off x="6705600" y="4800600"/>
            <a:ext cx="1668463" cy="403225"/>
            <a:chOff x="672" y="3543"/>
            <a:chExt cx="1051" cy="254"/>
          </a:xfrm>
        </p:grpSpPr>
        <p:sp>
          <p:nvSpPr>
            <p:cNvPr id="22538" name="Text Box 8"/>
            <p:cNvSpPr txBox="1">
              <a:spLocks noChangeArrowheads="1"/>
            </p:cNvSpPr>
            <p:nvPr/>
          </p:nvSpPr>
          <p:spPr bwMode="auto">
            <a:xfrm>
              <a:off x="672"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39" name="Text Box 9"/>
            <p:cNvSpPr txBox="1">
              <a:spLocks noChangeArrowheads="1"/>
            </p:cNvSpPr>
            <p:nvPr/>
          </p:nvSpPr>
          <p:spPr bwMode="auto">
            <a:xfrm rot="5400000">
              <a:off x="956" y="3547"/>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40" name="Text Box 10"/>
            <p:cNvSpPr txBox="1">
              <a:spLocks noChangeArrowheads="1"/>
            </p:cNvSpPr>
            <p:nvPr/>
          </p:nvSpPr>
          <p:spPr bwMode="auto">
            <a:xfrm rot="10800000">
              <a:off x="1248"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41" name="Text Box 11"/>
            <p:cNvSpPr txBox="1">
              <a:spLocks noChangeArrowheads="1"/>
            </p:cNvSpPr>
            <p:nvPr/>
          </p:nvSpPr>
          <p:spPr bwMode="auto">
            <a:xfrm rot="-5400000">
              <a:off x="1488" y="3561"/>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gr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23555" name="Slide Number Placeholder 5"/>
          <p:cNvSpPr>
            <a:spLocks noGrp="1"/>
          </p:cNvSpPr>
          <p:nvPr>
            <p:ph type="sldNum" sz="quarter" idx="11"/>
          </p:nvPr>
        </p:nvSpPr>
        <p:spPr>
          <a:noFill/>
        </p:spPr>
        <p:txBody>
          <a:bodyPr/>
          <a:lstStyle/>
          <a:p>
            <a:fld id="{32FA29D6-38E6-4663-8FA5-88CB2D92865A}" type="slidenum">
              <a:rPr lang="en-US"/>
              <a:pPr/>
              <a:t>14</a:t>
            </a:fld>
            <a:endParaRPr lang="en-US"/>
          </a:p>
        </p:txBody>
      </p:sp>
      <p:sp>
        <p:nvSpPr>
          <p:cNvPr id="23556" name="Rectangle 2"/>
          <p:cNvSpPr>
            <a:spLocks noGrp="1" noChangeArrowheads="1"/>
          </p:cNvSpPr>
          <p:nvPr>
            <p:ph type="title"/>
          </p:nvPr>
        </p:nvSpPr>
        <p:spPr/>
        <p:txBody>
          <a:bodyPr/>
          <a:lstStyle/>
          <a:p>
            <a:pPr eaLnBrk="1" hangingPunct="1"/>
            <a:r>
              <a:rPr lang="en-US" smtClean="0"/>
              <a:t>Who is OSCER? Groups</a:t>
            </a:r>
          </a:p>
        </p:txBody>
      </p:sp>
      <p:sp>
        <p:nvSpPr>
          <p:cNvPr id="23557" name="Rectangle 3"/>
          <p:cNvSpPr>
            <a:spLocks noGrp="1" noChangeArrowheads="1"/>
          </p:cNvSpPr>
          <p:nvPr>
            <p:ph type="body" sz="half" idx="1"/>
          </p:nvPr>
        </p:nvSpPr>
        <p:spPr>
          <a:xfrm>
            <a:off x="381000" y="1295400"/>
            <a:ext cx="4191000" cy="4648200"/>
          </a:xfrm>
        </p:spPr>
        <p:txBody>
          <a:bodyPr/>
          <a:lstStyle/>
          <a:p>
            <a:pPr eaLnBrk="1" hangingPunct="1"/>
            <a:r>
              <a:rPr lang="en-US" sz="1800" smtClean="0"/>
              <a:t>Advanced Center for Genome Technology</a:t>
            </a:r>
          </a:p>
          <a:p>
            <a:pPr eaLnBrk="1" hangingPunct="1"/>
            <a:r>
              <a:rPr lang="en-US" sz="1800" smtClean="0"/>
              <a:t>Center for Analysis &amp; Prediction of Storms</a:t>
            </a:r>
          </a:p>
          <a:p>
            <a:pPr eaLnBrk="1" hangingPunct="1"/>
            <a:r>
              <a:rPr lang="en-US" sz="1800" smtClean="0"/>
              <a:t>Center for Aircraft &amp; Systems/Support Infrastructure</a:t>
            </a:r>
          </a:p>
          <a:p>
            <a:pPr eaLnBrk="1" hangingPunct="1"/>
            <a:r>
              <a:rPr lang="en-US" sz="1800" smtClean="0"/>
              <a:t>Cooperative Institute for Mesoscale Meteorological Studies</a:t>
            </a:r>
          </a:p>
          <a:p>
            <a:pPr eaLnBrk="1" hangingPunct="1"/>
            <a:r>
              <a:rPr lang="en-US" sz="1800" smtClean="0"/>
              <a:t>Center for Engineering Optimization</a:t>
            </a:r>
          </a:p>
          <a:p>
            <a:pPr eaLnBrk="1" hangingPunct="1"/>
            <a:r>
              <a:rPr lang="en-US" sz="1800" smtClean="0"/>
              <a:t>Fears Structural Engineering Laboratory</a:t>
            </a:r>
          </a:p>
          <a:p>
            <a:pPr eaLnBrk="1" hangingPunct="1"/>
            <a:r>
              <a:rPr lang="en-US" sz="1800" smtClean="0"/>
              <a:t>Human Technology Interaction Center</a:t>
            </a:r>
          </a:p>
          <a:p>
            <a:pPr eaLnBrk="1" hangingPunct="1"/>
            <a:r>
              <a:rPr lang="en-US" sz="1800" smtClean="0"/>
              <a:t>Institute of Exploration &amp; Development Geosciences</a:t>
            </a:r>
          </a:p>
        </p:txBody>
      </p:sp>
      <p:sp>
        <p:nvSpPr>
          <p:cNvPr id="23558" name="Rectangle 4"/>
          <p:cNvSpPr>
            <a:spLocks noGrp="1" noChangeArrowheads="1"/>
          </p:cNvSpPr>
          <p:nvPr>
            <p:ph type="body" sz="half" idx="2"/>
          </p:nvPr>
        </p:nvSpPr>
        <p:spPr>
          <a:xfrm>
            <a:off x="4495800" y="1295400"/>
            <a:ext cx="4419600" cy="4953000"/>
          </a:xfrm>
        </p:spPr>
        <p:txBody>
          <a:bodyPr/>
          <a:lstStyle/>
          <a:p>
            <a:pPr eaLnBrk="1" hangingPunct="1"/>
            <a:r>
              <a:rPr lang="en-US" sz="1800" smtClean="0"/>
              <a:t>Instructional Development Program</a:t>
            </a:r>
          </a:p>
          <a:p>
            <a:pPr eaLnBrk="1" hangingPunct="1">
              <a:lnSpc>
                <a:spcPct val="90000"/>
              </a:lnSpc>
            </a:pPr>
            <a:r>
              <a:rPr lang="en-US" sz="1800" smtClean="0"/>
              <a:t>Interaction, Discovery, Exploration, Adaptation Laboratory</a:t>
            </a:r>
          </a:p>
          <a:p>
            <a:pPr eaLnBrk="1" hangingPunct="1">
              <a:lnSpc>
                <a:spcPct val="70000"/>
              </a:lnSpc>
            </a:pPr>
            <a:r>
              <a:rPr lang="en-US" sz="1800" smtClean="0"/>
              <a:t>Microarray Core Facility</a:t>
            </a:r>
          </a:p>
          <a:p>
            <a:pPr eaLnBrk="1" hangingPunct="1"/>
            <a:r>
              <a:rPr lang="en-US" sz="1800" smtClean="0"/>
              <a:t>OU Information Technology</a:t>
            </a:r>
          </a:p>
          <a:p>
            <a:pPr eaLnBrk="1" hangingPunct="1"/>
            <a:r>
              <a:rPr lang="en-US" sz="1800" smtClean="0"/>
              <a:t>OU Office of the VP for Research</a:t>
            </a:r>
          </a:p>
          <a:p>
            <a:pPr eaLnBrk="1" hangingPunct="1"/>
            <a:r>
              <a:rPr lang="en-US" sz="1800" smtClean="0"/>
              <a:t>Oklahoma Center for High Energy Physics</a:t>
            </a:r>
          </a:p>
          <a:p>
            <a:pPr eaLnBrk="1" hangingPunct="1"/>
            <a:r>
              <a:rPr lang="en-US" sz="1800" smtClean="0"/>
              <a:t>Robotics, Evolution, Adaptation, and Learning Laboratory</a:t>
            </a:r>
          </a:p>
          <a:p>
            <a:pPr eaLnBrk="1" hangingPunct="1"/>
            <a:r>
              <a:rPr lang="en-US" sz="1800" smtClean="0"/>
              <a:t>Sasaki Applied Meteorology Research Institute</a:t>
            </a:r>
          </a:p>
          <a:p>
            <a:pPr eaLnBrk="1" hangingPunct="1"/>
            <a:r>
              <a:rPr lang="en-US" sz="1800" smtClean="0"/>
              <a:t>Symbiotic Computing Laboratory</a:t>
            </a:r>
          </a:p>
        </p:txBody>
      </p:sp>
      <p:grpSp>
        <p:nvGrpSpPr>
          <p:cNvPr id="2" name="Group 5"/>
          <p:cNvGrpSpPr>
            <a:grpSpLocks/>
          </p:cNvGrpSpPr>
          <p:nvPr/>
        </p:nvGrpSpPr>
        <p:grpSpPr bwMode="auto">
          <a:xfrm>
            <a:off x="3505200" y="5486400"/>
            <a:ext cx="1668463" cy="403225"/>
            <a:chOff x="672" y="3543"/>
            <a:chExt cx="1051" cy="254"/>
          </a:xfrm>
        </p:grpSpPr>
        <p:sp>
          <p:nvSpPr>
            <p:cNvPr id="23561" name="Text Box 6"/>
            <p:cNvSpPr txBox="1">
              <a:spLocks noChangeArrowheads="1"/>
            </p:cNvSpPr>
            <p:nvPr/>
          </p:nvSpPr>
          <p:spPr bwMode="auto">
            <a:xfrm>
              <a:off x="672"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3562" name="Text Box 7"/>
            <p:cNvSpPr txBox="1">
              <a:spLocks noChangeArrowheads="1"/>
            </p:cNvSpPr>
            <p:nvPr/>
          </p:nvSpPr>
          <p:spPr bwMode="auto">
            <a:xfrm rot="5400000">
              <a:off x="956" y="3547"/>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3563" name="Text Box 8"/>
            <p:cNvSpPr txBox="1">
              <a:spLocks noChangeArrowheads="1"/>
            </p:cNvSpPr>
            <p:nvPr/>
          </p:nvSpPr>
          <p:spPr bwMode="auto">
            <a:xfrm rot="10800000">
              <a:off x="1248"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3564" name="Text Box 9"/>
            <p:cNvSpPr txBox="1">
              <a:spLocks noChangeArrowheads="1"/>
            </p:cNvSpPr>
            <p:nvPr/>
          </p:nvSpPr>
          <p:spPr bwMode="auto">
            <a:xfrm rot="-5400000">
              <a:off x="1488" y="3561"/>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grpSp>
      <p:sp>
        <p:nvSpPr>
          <p:cNvPr id="23560"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24579" name="Slide Number Placeholder 5"/>
          <p:cNvSpPr>
            <a:spLocks noGrp="1"/>
          </p:cNvSpPr>
          <p:nvPr>
            <p:ph type="sldNum" sz="quarter" idx="11"/>
          </p:nvPr>
        </p:nvSpPr>
        <p:spPr>
          <a:noFill/>
        </p:spPr>
        <p:txBody>
          <a:bodyPr/>
          <a:lstStyle/>
          <a:p>
            <a:fld id="{EC6F4CAD-AA09-42D4-A004-53867C54C6B3}" type="slidenum">
              <a:rPr lang="en-US"/>
              <a:pPr/>
              <a:t>15</a:t>
            </a:fld>
            <a:endParaRPr lang="en-US"/>
          </a:p>
        </p:txBody>
      </p:sp>
      <p:sp>
        <p:nvSpPr>
          <p:cNvPr id="24580" name="Rectangle 2"/>
          <p:cNvSpPr>
            <a:spLocks noGrp="1" noChangeArrowheads="1"/>
          </p:cNvSpPr>
          <p:nvPr>
            <p:ph type="title"/>
          </p:nvPr>
        </p:nvSpPr>
        <p:spPr/>
        <p:txBody>
          <a:bodyPr/>
          <a:lstStyle/>
          <a:p>
            <a:pPr eaLnBrk="1" hangingPunct="1"/>
            <a:r>
              <a:rPr lang="en-US" sz="3600" dirty="0" smtClean="0"/>
              <a:t>Who? Oklahoma Collaborators</a:t>
            </a:r>
          </a:p>
        </p:txBody>
      </p:sp>
      <p:sp>
        <p:nvSpPr>
          <p:cNvPr id="24581" name="Rectangle 3"/>
          <p:cNvSpPr>
            <a:spLocks noGrp="1" noChangeArrowheads="1"/>
          </p:cNvSpPr>
          <p:nvPr>
            <p:ph type="body" sz="half" idx="1"/>
          </p:nvPr>
        </p:nvSpPr>
        <p:spPr>
          <a:xfrm>
            <a:off x="609600" y="1371600"/>
            <a:ext cx="4191000" cy="5105400"/>
          </a:xfrm>
        </p:spPr>
        <p:txBody>
          <a:bodyPr/>
          <a:lstStyle/>
          <a:p>
            <a:pPr eaLnBrk="1" hangingPunct="1">
              <a:lnSpc>
                <a:spcPct val="80000"/>
              </a:lnSpc>
              <a:spcBef>
                <a:spcPts val="0"/>
              </a:spcBef>
              <a:buFont typeface="Wingdings" pitchFamily="2" charset="2"/>
              <a:buAutoNum type="arabicPeriod"/>
            </a:pPr>
            <a:r>
              <a:rPr lang="en-US" sz="1700" dirty="0" smtClean="0"/>
              <a:t>Cameron University</a:t>
            </a:r>
          </a:p>
          <a:p>
            <a:pPr eaLnBrk="1" hangingPunct="1">
              <a:lnSpc>
                <a:spcPct val="80000"/>
              </a:lnSpc>
              <a:spcBef>
                <a:spcPts val="0"/>
              </a:spcBef>
              <a:buFont typeface="Wingdings" pitchFamily="2" charset="2"/>
              <a:buAutoNum type="arabicPeriod"/>
            </a:pPr>
            <a:r>
              <a:rPr lang="en-US" sz="1700" dirty="0" smtClean="0"/>
              <a:t>East Central University</a:t>
            </a:r>
          </a:p>
          <a:p>
            <a:pPr eaLnBrk="1" hangingPunct="1">
              <a:lnSpc>
                <a:spcPct val="80000"/>
              </a:lnSpc>
              <a:spcBef>
                <a:spcPts val="0"/>
              </a:spcBef>
              <a:buFont typeface="Wingdings" pitchFamily="2" charset="2"/>
              <a:buAutoNum type="arabicPeriod"/>
            </a:pPr>
            <a:r>
              <a:rPr lang="en-US" sz="1700" dirty="0" smtClean="0"/>
              <a:t>Langston University</a:t>
            </a:r>
          </a:p>
          <a:p>
            <a:pPr eaLnBrk="1" hangingPunct="1">
              <a:lnSpc>
                <a:spcPct val="80000"/>
              </a:lnSpc>
              <a:spcBef>
                <a:spcPts val="0"/>
              </a:spcBef>
              <a:buFont typeface="Wingdings" pitchFamily="2" charset="2"/>
              <a:buAutoNum type="arabicPeriod"/>
            </a:pPr>
            <a:r>
              <a:rPr lang="en-US" sz="1700" dirty="0" smtClean="0"/>
              <a:t>Northeastern State University</a:t>
            </a:r>
          </a:p>
          <a:p>
            <a:pPr eaLnBrk="1" hangingPunct="1">
              <a:lnSpc>
                <a:spcPct val="80000"/>
              </a:lnSpc>
              <a:spcBef>
                <a:spcPts val="0"/>
              </a:spcBef>
              <a:buFont typeface="Wingdings" pitchFamily="2" charset="2"/>
              <a:buAutoNum type="arabicPeriod"/>
            </a:pPr>
            <a:r>
              <a:rPr lang="en-US" sz="1700" dirty="0" smtClean="0"/>
              <a:t>Northwestern Oklahoma State University</a:t>
            </a:r>
          </a:p>
          <a:p>
            <a:pPr eaLnBrk="1" hangingPunct="1">
              <a:lnSpc>
                <a:spcPct val="80000"/>
              </a:lnSpc>
              <a:spcBef>
                <a:spcPts val="0"/>
              </a:spcBef>
              <a:buFont typeface="Wingdings" pitchFamily="2" charset="2"/>
              <a:buAutoNum type="arabicPeriod"/>
            </a:pPr>
            <a:r>
              <a:rPr lang="en-US" sz="1700" dirty="0" smtClean="0"/>
              <a:t>Oklahoma Baptist University</a:t>
            </a:r>
          </a:p>
          <a:p>
            <a:pPr eaLnBrk="1" hangingPunct="1">
              <a:lnSpc>
                <a:spcPct val="80000"/>
              </a:lnSpc>
              <a:spcBef>
                <a:spcPts val="0"/>
              </a:spcBef>
              <a:buFont typeface="Wingdings" pitchFamily="2" charset="2"/>
              <a:buAutoNum type="arabicPeriod"/>
            </a:pPr>
            <a:r>
              <a:rPr lang="en-US" sz="1700" dirty="0" smtClean="0"/>
              <a:t>Oklahoma City University</a:t>
            </a:r>
          </a:p>
          <a:p>
            <a:pPr eaLnBrk="1" hangingPunct="1">
              <a:lnSpc>
                <a:spcPct val="80000"/>
              </a:lnSpc>
              <a:spcBef>
                <a:spcPts val="0"/>
              </a:spcBef>
              <a:buFont typeface="Wingdings" pitchFamily="2" charset="2"/>
              <a:buAutoNum type="arabicPeriod" startAt="20"/>
            </a:pPr>
            <a:r>
              <a:rPr lang="en-US" sz="1700" dirty="0" smtClean="0"/>
              <a:t>Oklahoma Panhandle State University</a:t>
            </a:r>
          </a:p>
          <a:p>
            <a:pPr eaLnBrk="1" hangingPunct="1">
              <a:lnSpc>
                <a:spcPct val="80000"/>
              </a:lnSpc>
              <a:spcBef>
                <a:spcPts val="0"/>
              </a:spcBef>
              <a:buFont typeface="Wingdings" pitchFamily="2" charset="2"/>
              <a:buAutoNum type="arabicPeriod" startAt="20"/>
            </a:pPr>
            <a:r>
              <a:rPr lang="en-US" sz="1700" dirty="0" smtClean="0"/>
              <a:t>Oklahoma School of Science &amp; Mathematics</a:t>
            </a:r>
          </a:p>
          <a:p>
            <a:pPr eaLnBrk="1" hangingPunct="1">
              <a:lnSpc>
                <a:spcPct val="80000"/>
              </a:lnSpc>
              <a:spcBef>
                <a:spcPts val="0"/>
              </a:spcBef>
              <a:buFont typeface="Wingdings" pitchFamily="2" charset="2"/>
              <a:buAutoNum type="arabicPeriod" startAt="20"/>
            </a:pPr>
            <a:r>
              <a:rPr lang="en-US" sz="1700" dirty="0" smtClean="0"/>
              <a:t>Oklahoma State University</a:t>
            </a:r>
          </a:p>
          <a:p>
            <a:pPr eaLnBrk="1" hangingPunct="1">
              <a:lnSpc>
                <a:spcPct val="80000"/>
              </a:lnSpc>
              <a:spcBef>
                <a:spcPts val="0"/>
              </a:spcBef>
              <a:buFont typeface="Wingdings" pitchFamily="2" charset="2"/>
              <a:buAutoNum type="arabicPeriod" startAt="20"/>
            </a:pPr>
            <a:r>
              <a:rPr lang="en-US" sz="1700" dirty="0" smtClean="0"/>
              <a:t>Rogers State University</a:t>
            </a:r>
          </a:p>
          <a:p>
            <a:pPr eaLnBrk="1" hangingPunct="1">
              <a:lnSpc>
                <a:spcPct val="80000"/>
              </a:lnSpc>
              <a:spcBef>
                <a:spcPts val="0"/>
              </a:spcBef>
              <a:buFont typeface="Wingdings" pitchFamily="2" charset="2"/>
              <a:buAutoNum type="arabicPeriod" startAt="20"/>
            </a:pPr>
            <a:r>
              <a:rPr lang="en-US" sz="1700" dirty="0" smtClean="0"/>
              <a:t>St. Gregory’s University</a:t>
            </a:r>
          </a:p>
          <a:p>
            <a:pPr eaLnBrk="1" hangingPunct="1">
              <a:lnSpc>
                <a:spcPct val="80000"/>
              </a:lnSpc>
              <a:spcBef>
                <a:spcPts val="0"/>
              </a:spcBef>
              <a:buFont typeface="Wingdings" pitchFamily="2" charset="2"/>
              <a:buAutoNum type="arabicPeriod" startAt="20"/>
            </a:pPr>
            <a:r>
              <a:rPr lang="en-US" sz="1700" dirty="0" smtClean="0"/>
              <a:t>Southeastern Oklahoma State University</a:t>
            </a:r>
          </a:p>
          <a:p>
            <a:pPr eaLnBrk="1" hangingPunct="1">
              <a:lnSpc>
                <a:spcPct val="90000"/>
              </a:lnSpc>
              <a:spcBef>
                <a:spcPts val="0"/>
              </a:spcBef>
              <a:buFont typeface="Wingdings" pitchFamily="2" charset="2"/>
              <a:buAutoNum type="arabicPeriod" startAt="20"/>
            </a:pPr>
            <a:r>
              <a:rPr lang="en-US" sz="1700" dirty="0" smtClean="0"/>
              <a:t>Southwestern Oklahoma State University</a:t>
            </a:r>
          </a:p>
          <a:p>
            <a:pPr eaLnBrk="1" hangingPunct="1">
              <a:lnSpc>
                <a:spcPct val="80000"/>
              </a:lnSpc>
              <a:spcBef>
                <a:spcPts val="0"/>
              </a:spcBef>
              <a:buFont typeface="Wingdings" pitchFamily="2" charset="2"/>
              <a:buAutoNum type="arabicPeriod" startAt="20"/>
            </a:pPr>
            <a:r>
              <a:rPr lang="en-US" sz="1700" dirty="0" smtClean="0"/>
              <a:t>University of Central Oklahoma</a:t>
            </a:r>
          </a:p>
          <a:p>
            <a:pPr eaLnBrk="1" hangingPunct="1">
              <a:lnSpc>
                <a:spcPct val="80000"/>
              </a:lnSpc>
              <a:spcBef>
                <a:spcPts val="0"/>
              </a:spcBef>
              <a:buFont typeface="Wingdings" pitchFamily="2" charset="2"/>
              <a:buAutoNum type="arabicPeriod" startAt="20"/>
            </a:pPr>
            <a:r>
              <a:rPr lang="en-US" sz="1700" dirty="0" smtClean="0"/>
              <a:t>University of Oklahoma (Norman, HSC, Tulsa)</a:t>
            </a:r>
          </a:p>
          <a:p>
            <a:pPr eaLnBrk="1" hangingPunct="1">
              <a:lnSpc>
                <a:spcPct val="80000"/>
              </a:lnSpc>
              <a:spcBef>
                <a:spcPts val="0"/>
              </a:spcBef>
              <a:buFont typeface="Wingdings" pitchFamily="2" charset="2"/>
              <a:buAutoNum type="arabicPeriod" startAt="20"/>
            </a:pPr>
            <a:r>
              <a:rPr lang="en-US" sz="1700" dirty="0" smtClean="0"/>
              <a:t>University of Science &amp; Arts of Oklahoma</a:t>
            </a:r>
          </a:p>
          <a:p>
            <a:pPr eaLnBrk="1" hangingPunct="1">
              <a:lnSpc>
                <a:spcPct val="80000"/>
              </a:lnSpc>
              <a:spcBef>
                <a:spcPts val="0"/>
              </a:spcBef>
              <a:buFont typeface="Wingdings" pitchFamily="2" charset="2"/>
              <a:buAutoNum type="arabicPeriod" startAt="20"/>
            </a:pPr>
            <a:r>
              <a:rPr lang="en-US" sz="1700" dirty="0" smtClean="0"/>
              <a:t>University of Tulsa</a:t>
            </a:r>
          </a:p>
        </p:txBody>
      </p:sp>
      <p:sp>
        <p:nvSpPr>
          <p:cNvPr id="24582" name="Rectangle 4"/>
          <p:cNvSpPr>
            <a:spLocks noGrp="1" noChangeArrowheads="1"/>
          </p:cNvSpPr>
          <p:nvPr>
            <p:ph type="body" sz="half" idx="2"/>
          </p:nvPr>
        </p:nvSpPr>
        <p:spPr>
          <a:xfrm>
            <a:off x="4724400" y="1371600"/>
            <a:ext cx="3886200" cy="4724400"/>
          </a:xfrm>
        </p:spPr>
        <p:txBody>
          <a:bodyPr/>
          <a:lstStyle/>
          <a:p>
            <a:pPr eaLnBrk="1" hangingPunct="1">
              <a:lnSpc>
                <a:spcPct val="80000"/>
              </a:lnSpc>
              <a:buFont typeface="Wingdings" pitchFamily="2" charset="2"/>
              <a:buAutoNum type="arabicPeriod"/>
            </a:pPr>
            <a:r>
              <a:rPr lang="en-US" sz="1700" dirty="0" smtClean="0"/>
              <a:t>NOAA National Severe Storms Laboratory</a:t>
            </a:r>
          </a:p>
          <a:p>
            <a:pPr eaLnBrk="1" hangingPunct="1">
              <a:lnSpc>
                <a:spcPct val="80000"/>
              </a:lnSpc>
              <a:buFont typeface="Wingdings" pitchFamily="2" charset="2"/>
              <a:buAutoNum type="arabicPeriod"/>
            </a:pPr>
            <a:r>
              <a:rPr lang="en-US" sz="1700" dirty="0" smtClean="0"/>
              <a:t>NOAA Storm Prediction Center</a:t>
            </a:r>
          </a:p>
          <a:p>
            <a:pPr eaLnBrk="1" hangingPunct="1">
              <a:lnSpc>
                <a:spcPct val="80000"/>
              </a:lnSpc>
              <a:buFont typeface="Wingdings" pitchFamily="2" charset="2"/>
              <a:buAutoNum type="arabicPeriod"/>
            </a:pPr>
            <a:r>
              <a:rPr lang="en-US" sz="1700" dirty="0" smtClean="0"/>
              <a:t>Oklahoma </a:t>
            </a:r>
            <a:r>
              <a:rPr lang="en-US" sz="1700" dirty="0" err="1" smtClean="0"/>
              <a:t>Climatological</a:t>
            </a:r>
            <a:r>
              <a:rPr lang="en-US" sz="1700" dirty="0" smtClean="0"/>
              <a:t> Survey</a:t>
            </a:r>
            <a:endParaRPr lang="en-US" sz="1700" b="1" dirty="0" smtClean="0">
              <a:solidFill>
                <a:schemeClr val="folHlink"/>
              </a:solidFill>
            </a:endParaRPr>
          </a:p>
          <a:p>
            <a:pPr eaLnBrk="1" hangingPunct="1">
              <a:lnSpc>
                <a:spcPct val="80000"/>
              </a:lnSpc>
              <a:buFont typeface="Wingdings" pitchFamily="2" charset="2"/>
              <a:buAutoNum type="arabicPeriod"/>
            </a:pPr>
            <a:r>
              <a:rPr lang="en-US" sz="1700" dirty="0" smtClean="0"/>
              <a:t>Oklahoma Medical Research Foundation</a:t>
            </a:r>
          </a:p>
          <a:p>
            <a:pPr eaLnBrk="1" hangingPunct="1">
              <a:lnSpc>
                <a:spcPct val="80000"/>
              </a:lnSpc>
              <a:buFont typeface="Wingdings" pitchFamily="2" charset="2"/>
              <a:buAutoNum type="arabicPeriod"/>
            </a:pPr>
            <a:r>
              <a:rPr lang="en-US" sz="1700" dirty="0" err="1" smtClean="0"/>
              <a:t>OneNet</a:t>
            </a:r>
            <a:endParaRPr lang="en-US" sz="1700" dirty="0" smtClean="0"/>
          </a:p>
          <a:p>
            <a:pPr eaLnBrk="1" hangingPunct="1">
              <a:lnSpc>
                <a:spcPct val="80000"/>
              </a:lnSpc>
              <a:buFont typeface="Wingdings" pitchFamily="2" charset="2"/>
              <a:buAutoNum type="arabicPeriod"/>
            </a:pPr>
            <a:r>
              <a:rPr lang="en-US" sz="1700" dirty="0" smtClean="0"/>
              <a:t>Samuel Roberts Noble Foundation</a:t>
            </a:r>
          </a:p>
          <a:p>
            <a:pPr eaLnBrk="1" hangingPunct="1">
              <a:lnSpc>
                <a:spcPct val="80000"/>
              </a:lnSpc>
              <a:buFont typeface="Wingdings" pitchFamily="2" charset="2"/>
              <a:buAutoNum type="arabicPeriod"/>
            </a:pPr>
            <a:r>
              <a:rPr lang="en-US" sz="1700" dirty="0" smtClean="0"/>
              <a:t>Tinker Air Force Base</a:t>
            </a:r>
          </a:p>
          <a:p>
            <a:pPr eaLnBrk="1" hangingPunct="1">
              <a:lnSpc>
                <a:spcPct val="80000"/>
              </a:lnSpc>
              <a:buFont typeface="Wingdings" pitchFamily="2" charset="2"/>
              <a:buAutoNum type="arabicPeriod"/>
            </a:pPr>
            <a:endParaRPr lang="en-US" sz="1600" dirty="0" smtClean="0"/>
          </a:p>
          <a:p>
            <a:pPr eaLnBrk="1" hangingPunct="1">
              <a:lnSpc>
                <a:spcPct val="80000"/>
              </a:lnSpc>
              <a:buNone/>
            </a:pPr>
            <a:r>
              <a:rPr lang="en-US" sz="2000" b="1" dirty="0" smtClean="0"/>
              <a:t>OSCER has supercomputer users at </a:t>
            </a:r>
            <a:r>
              <a:rPr lang="en-US" sz="2000" b="1" u="sng" dirty="0" smtClean="0"/>
              <a:t>every public university</a:t>
            </a:r>
            <a:r>
              <a:rPr lang="en-US" sz="2000" b="1" dirty="0" smtClean="0"/>
              <a:t> in Oklahoma, plus at many private universities and       one high school.</a:t>
            </a:r>
          </a:p>
        </p:txBody>
      </p:sp>
      <p:grpSp>
        <p:nvGrpSpPr>
          <p:cNvPr id="2" name="Group 5"/>
          <p:cNvGrpSpPr>
            <a:grpSpLocks/>
          </p:cNvGrpSpPr>
          <p:nvPr/>
        </p:nvGrpSpPr>
        <p:grpSpPr bwMode="auto">
          <a:xfrm>
            <a:off x="6553200" y="5638800"/>
            <a:ext cx="1668463" cy="403225"/>
            <a:chOff x="672" y="3543"/>
            <a:chExt cx="1051" cy="254"/>
          </a:xfrm>
        </p:grpSpPr>
        <p:sp>
          <p:nvSpPr>
            <p:cNvPr id="24584" name="Text Box 6"/>
            <p:cNvSpPr txBox="1">
              <a:spLocks noChangeArrowheads="1"/>
            </p:cNvSpPr>
            <p:nvPr/>
          </p:nvSpPr>
          <p:spPr bwMode="auto">
            <a:xfrm>
              <a:off x="672"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4585" name="Text Box 7"/>
            <p:cNvSpPr txBox="1">
              <a:spLocks noChangeArrowheads="1"/>
            </p:cNvSpPr>
            <p:nvPr/>
          </p:nvSpPr>
          <p:spPr bwMode="auto">
            <a:xfrm rot="5400000">
              <a:off x="956" y="3547"/>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4586" name="Text Box 8"/>
            <p:cNvSpPr txBox="1">
              <a:spLocks noChangeArrowheads="1"/>
            </p:cNvSpPr>
            <p:nvPr/>
          </p:nvSpPr>
          <p:spPr bwMode="auto">
            <a:xfrm rot="10800000">
              <a:off x="1248"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4587" name="Text Box 9"/>
            <p:cNvSpPr txBox="1">
              <a:spLocks noChangeArrowheads="1"/>
            </p:cNvSpPr>
            <p:nvPr/>
          </p:nvSpPr>
          <p:spPr bwMode="auto">
            <a:xfrm rot="-5400000">
              <a:off x="1488" y="3561"/>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25603" name="Slide Number Placeholder 4"/>
          <p:cNvSpPr>
            <a:spLocks noGrp="1"/>
          </p:cNvSpPr>
          <p:nvPr>
            <p:ph type="sldNum" sz="quarter" idx="11"/>
          </p:nvPr>
        </p:nvSpPr>
        <p:spPr>
          <a:noFill/>
        </p:spPr>
        <p:txBody>
          <a:bodyPr/>
          <a:lstStyle/>
          <a:p>
            <a:fld id="{47C2434F-0165-4181-8F6F-02CC586B3B49}" type="slidenum">
              <a:rPr lang="en-US"/>
              <a:pPr/>
              <a:t>16</a:t>
            </a:fld>
            <a:endParaRPr lang="en-US"/>
          </a:p>
        </p:txBody>
      </p:sp>
      <p:sp>
        <p:nvSpPr>
          <p:cNvPr id="25604" name="Rectangle 2"/>
          <p:cNvSpPr>
            <a:spLocks noGrp="1" noChangeArrowheads="1"/>
          </p:cNvSpPr>
          <p:nvPr>
            <p:ph type="title"/>
          </p:nvPr>
        </p:nvSpPr>
        <p:spPr/>
        <p:txBody>
          <a:bodyPr/>
          <a:lstStyle/>
          <a:p>
            <a:pPr eaLnBrk="1" hangingPunct="1"/>
            <a:r>
              <a:rPr lang="en-US" smtClean="0"/>
              <a:t>Who Are the Users?</a:t>
            </a:r>
          </a:p>
        </p:txBody>
      </p:sp>
      <p:sp>
        <p:nvSpPr>
          <p:cNvPr id="25605" name="Rectangle 3"/>
          <p:cNvSpPr>
            <a:spLocks noGrp="1" noChangeArrowheads="1"/>
          </p:cNvSpPr>
          <p:nvPr>
            <p:ph type="body" idx="1"/>
          </p:nvPr>
        </p:nvSpPr>
        <p:spPr>
          <a:xfrm>
            <a:off x="533400" y="1295400"/>
            <a:ext cx="8077200" cy="5181600"/>
          </a:xfrm>
        </p:spPr>
        <p:txBody>
          <a:bodyPr/>
          <a:lstStyle/>
          <a:p>
            <a:pPr eaLnBrk="1" hangingPunct="1">
              <a:buFont typeface="Wingdings" pitchFamily="2" charset="2"/>
              <a:buNone/>
            </a:pPr>
            <a:r>
              <a:rPr lang="en-US" b="1" u="sng" dirty="0" smtClean="0">
                <a:solidFill>
                  <a:srgbClr val="008000"/>
                </a:solidFill>
              </a:rPr>
              <a:t>Over 750 users</a:t>
            </a:r>
            <a:r>
              <a:rPr lang="en-US" dirty="0" smtClean="0"/>
              <a:t> so far, including:</a:t>
            </a:r>
          </a:p>
          <a:p>
            <a:pPr eaLnBrk="1" hangingPunct="1">
              <a:lnSpc>
                <a:spcPct val="90000"/>
              </a:lnSpc>
            </a:pPr>
            <a:r>
              <a:rPr lang="en-US" dirty="0" smtClean="0"/>
              <a:t>Roughly equal split between students vs faculty/staff (students are the bulk of the active users);</a:t>
            </a:r>
          </a:p>
          <a:p>
            <a:pPr eaLnBrk="1" hangingPunct="1">
              <a:lnSpc>
                <a:spcPct val="70000"/>
              </a:lnSpc>
            </a:pPr>
            <a:r>
              <a:rPr lang="en-US" dirty="0" smtClean="0"/>
              <a:t>many off campus users (roughly 20%);</a:t>
            </a:r>
          </a:p>
          <a:p>
            <a:pPr eaLnBrk="1" hangingPunct="1">
              <a:lnSpc>
                <a:spcPct val="80000"/>
              </a:lnSpc>
            </a:pPr>
            <a:r>
              <a:rPr lang="en-US" dirty="0" smtClean="0"/>
              <a:t>… more being added </a:t>
            </a:r>
            <a:r>
              <a:rPr lang="en-US" b="1" u="sng" dirty="0" smtClean="0">
                <a:solidFill>
                  <a:srgbClr val="CC0099"/>
                </a:solidFill>
              </a:rPr>
              <a:t>every month</a:t>
            </a:r>
            <a:r>
              <a:rPr lang="en-US" dirty="0" smtClean="0"/>
              <a:t>.</a:t>
            </a:r>
          </a:p>
          <a:p>
            <a:pPr eaLnBrk="1" hangingPunct="1">
              <a:lnSpc>
                <a:spcPct val="80000"/>
              </a:lnSpc>
              <a:buFont typeface="Wingdings" pitchFamily="2" charset="2"/>
              <a:buNone/>
            </a:pPr>
            <a:endParaRPr lang="en-US" dirty="0" smtClean="0"/>
          </a:p>
          <a:p>
            <a:pPr eaLnBrk="1" hangingPunct="1">
              <a:buFont typeface="Wingdings" pitchFamily="2" charset="2"/>
              <a:buNone/>
            </a:pPr>
            <a:r>
              <a:rPr lang="en-US" b="1" u="sng" dirty="0" smtClean="0">
                <a:solidFill>
                  <a:srgbClr val="008000"/>
                </a:solidFill>
              </a:rPr>
              <a:t>Comparison</a:t>
            </a:r>
            <a:r>
              <a:rPr lang="en-US" dirty="0" smtClean="0"/>
              <a:t>: XSEDE, consisting of 7 resource provide sites across the US, has </a:t>
            </a:r>
            <a:r>
              <a:rPr lang="en-US" dirty="0" smtClean="0"/>
              <a:t>~</a:t>
            </a:r>
            <a:r>
              <a:rPr lang="en-US" dirty="0" smtClean="0"/>
              <a:t>75</a:t>
            </a:r>
            <a:r>
              <a:rPr lang="en-US" dirty="0" smtClean="0"/>
              <a:t>00 </a:t>
            </a:r>
            <a:r>
              <a:rPr lang="en-US" dirty="0" smtClean="0"/>
              <a:t>unique users.</a:t>
            </a:r>
          </a:p>
        </p:txBody>
      </p:sp>
      <p:sp>
        <p:nvSpPr>
          <p:cNvPr id="25606"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26627" name="Slide Number Placeholder 4"/>
          <p:cNvSpPr>
            <a:spLocks noGrp="1"/>
          </p:cNvSpPr>
          <p:nvPr>
            <p:ph type="sldNum" sz="quarter" idx="11"/>
          </p:nvPr>
        </p:nvSpPr>
        <p:spPr>
          <a:noFill/>
        </p:spPr>
        <p:txBody>
          <a:bodyPr/>
          <a:lstStyle/>
          <a:p>
            <a:fld id="{88FA874E-E7EC-4BE7-84D5-511A398D8986}" type="slidenum">
              <a:rPr lang="en-US"/>
              <a:pPr/>
              <a:t>17</a:t>
            </a:fld>
            <a:endParaRPr lang="en-US"/>
          </a:p>
        </p:txBody>
      </p:sp>
      <p:pic>
        <p:nvPicPr>
          <p:cNvPr id="26628" name="Picture 2" descr="caps_logo"/>
          <p:cNvPicPr>
            <a:picLocks noChangeAspect="1" noChangeArrowheads="1"/>
          </p:cNvPicPr>
          <p:nvPr/>
        </p:nvPicPr>
        <p:blipFill>
          <a:blip r:embed="rId4" cstate="print"/>
          <a:srcRect/>
          <a:stretch>
            <a:fillRect/>
          </a:stretch>
        </p:blipFill>
        <p:spPr bwMode="auto">
          <a:xfrm>
            <a:off x="7010400" y="1809750"/>
            <a:ext cx="1625600" cy="871538"/>
          </a:xfrm>
          <a:prstGeom prst="rect">
            <a:avLst/>
          </a:prstGeom>
          <a:noFill/>
          <a:ln w="9525">
            <a:noFill/>
            <a:miter lim="800000"/>
            <a:headEnd/>
            <a:tailEnd/>
          </a:ln>
        </p:spPr>
      </p:pic>
      <p:sp>
        <p:nvSpPr>
          <p:cNvPr id="26629" name="Rectangle 4"/>
          <p:cNvSpPr>
            <a:spLocks noGrp="1" noChangeArrowheads="1"/>
          </p:cNvSpPr>
          <p:nvPr>
            <p:ph type="body" idx="1"/>
          </p:nvPr>
        </p:nvSpPr>
        <p:spPr>
          <a:xfrm>
            <a:off x="609600" y="1371600"/>
            <a:ext cx="7523163" cy="4648200"/>
          </a:xfrm>
        </p:spPr>
        <p:txBody>
          <a:bodyPr/>
          <a:lstStyle/>
          <a:p>
            <a:pPr eaLnBrk="1" hangingPunct="1">
              <a:lnSpc>
                <a:spcPct val="110000"/>
              </a:lnSpc>
            </a:pPr>
            <a:r>
              <a:rPr lang="en-US" b="1" u="sng" dirty="0" smtClean="0"/>
              <a:t>Center for Analysis &amp; Prediction of Storms</a:t>
            </a:r>
            <a:r>
              <a:rPr lang="en-US" dirty="0" smtClean="0"/>
              <a:t>:          daily real time weather forecasting</a:t>
            </a:r>
          </a:p>
          <a:p>
            <a:pPr eaLnBrk="1" hangingPunct="1">
              <a:lnSpc>
                <a:spcPct val="110000"/>
              </a:lnSpc>
            </a:pPr>
            <a:r>
              <a:rPr lang="en-US" b="1" u="sng" dirty="0" smtClean="0"/>
              <a:t>Oklahoma Center for High Energy Physics</a:t>
            </a:r>
            <a:r>
              <a:rPr lang="en-US" dirty="0" smtClean="0"/>
              <a:t>: simulation and data analysis of banging tiny particles together at unbelievably high speeds</a:t>
            </a:r>
          </a:p>
          <a:p>
            <a:pPr eaLnBrk="1" hangingPunct="1">
              <a:lnSpc>
                <a:spcPct val="110000"/>
              </a:lnSpc>
            </a:pPr>
            <a:r>
              <a:rPr lang="en-US" b="1" u="sng" dirty="0" smtClean="0"/>
              <a:t>Chemical Engineering</a:t>
            </a:r>
            <a:r>
              <a:rPr lang="en-US" dirty="0" smtClean="0"/>
              <a:t>: lots and lots of molecular dynamics</a:t>
            </a:r>
          </a:p>
        </p:txBody>
      </p:sp>
      <p:sp>
        <p:nvSpPr>
          <p:cNvPr id="26630" name="Rectangle 5"/>
          <p:cNvSpPr>
            <a:spLocks noGrp="1" noChangeArrowheads="1"/>
          </p:cNvSpPr>
          <p:nvPr>
            <p:ph type="title"/>
          </p:nvPr>
        </p:nvSpPr>
        <p:spPr/>
        <p:txBody>
          <a:bodyPr/>
          <a:lstStyle/>
          <a:p>
            <a:pPr eaLnBrk="1" hangingPunct="1"/>
            <a:r>
              <a:rPr lang="en-US" smtClean="0"/>
              <a:t>Biggest Consumers</a:t>
            </a:r>
          </a:p>
        </p:txBody>
      </p:sp>
      <p:pic>
        <p:nvPicPr>
          <p:cNvPr id="26631" name="Picture 6" descr="ochep_logo"/>
          <p:cNvPicPr>
            <a:picLocks noChangeAspect="1" noChangeArrowheads="1"/>
          </p:cNvPicPr>
          <p:nvPr/>
        </p:nvPicPr>
        <p:blipFill>
          <a:blip r:embed="rId5" cstate="print"/>
          <a:srcRect/>
          <a:stretch>
            <a:fillRect/>
          </a:stretch>
        </p:blipFill>
        <p:spPr bwMode="auto">
          <a:xfrm>
            <a:off x="7581900" y="2971800"/>
            <a:ext cx="1301750" cy="804863"/>
          </a:xfrm>
          <a:prstGeom prst="rect">
            <a:avLst/>
          </a:prstGeom>
          <a:noFill/>
          <a:ln w="9525">
            <a:noFill/>
            <a:miter lim="800000"/>
            <a:headEnd/>
            <a:tailEnd/>
          </a:ln>
        </p:spPr>
      </p:pic>
      <p:sp>
        <p:nvSpPr>
          <p:cNvPr id="26632" name="Rectangle 7"/>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27651" name="Slide Number Placeholder 4"/>
          <p:cNvSpPr>
            <a:spLocks noGrp="1"/>
          </p:cNvSpPr>
          <p:nvPr>
            <p:ph type="sldNum" sz="quarter" idx="11"/>
          </p:nvPr>
        </p:nvSpPr>
        <p:spPr>
          <a:noFill/>
        </p:spPr>
        <p:txBody>
          <a:bodyPr/>
          <a:lstStyle/>
          <a:p>
            <a:fld id="{AEF1432A-F4FE-4B33-83EB-1ED1E1CC3857}" type="slidenum">
              <a:rPr lang="en-US"/>
              <a:pPr/>
              <a:t>18</a:t>
            </a:fld>
            <a:endParaRPr lang="en-US"/>
          </a:p>
        </p:txBody>
      </p:sp>
      <p:sp>
        <p:nvSpPr>
          <p:cNvPr id="27652" name="Rectangle 2"/>
          <p:cNvSpPr>
            <a:spLocks noGrp="1" noChangeArrowheads="1"/>
          </p:cNvSpPr>
          <p:nvPr>
            <p:ph type="title"/>
          </p:nvPr>
        </p:nvSpPr>
        <p:spPr/>
        <p:txBody>
          <a:bodyPr/>
          <a:lstStyle/>
          <a:p>
            <a:pPr eaLnBrk="1" hangingPunct="1"/>
            <a:r>
              <a:rPr lang="en-US" smtClean="0"/>
              <a:t>Why OSCER?</a:t>
            </a:r>
          </a:p>
        </p:txBody>
      </p:sp>
      <p:sp>
        <p:nvSpPr>
          <p:cNvPr id="27653" name="Rectangle 3"/>
          <p:cNvSpPr>
            <a:spLocks noGrp="1" noChangeArrowheads="1"/>
          </p:cNvSpPr>
          <p:nvPr>
            <p:ph type="body" idx="1"/>
          </p:nvPr>
        </p:nvSpPr>
        <p:spPr>
          <a:xfrm>
            <a:off x="533400" y="1219200"/>
            <a:ext cx="8077200" cy="5029200"/>
          </a:xfrm>
        </p:spPr>
        <p:txBody>
          <a:bodyPr/>
          <a:lstStyle/>
          <a:p>
            <a:pPr eaLnBrk="1" hangingPunct="1">
              <a:lnSpc>
                <a:spcPct val="90000"/>
              </a:lnSpc>
            </a:pPr>
            <a:r>
              <a:rPr lang="en-US" dirty="0" smtClean="0"/>
              <a:t>Computational Science &amp; Engineering has become </a:t>
            </a:r>
            <a:r>
              <a:rPr lang="en-US" b="1" u="sng" dirty="0" smtClean="0">
                <a:solidFill>
                  <a:schemeClr val="folHlink"/>
                </a:solidFill>
              </a:rPr>
              <a:t>sophisticated enough</a:t>
            </a:r>
            <a:r>
              <a:rPr lang="en-US" dirty="0" smtClean="0"/>
              <a:t> to take its place alongside experimentation and theory.</a:t>
            </a:r>
          </a:p>
          <a:p>
            <a:pPr eaLnBrk="1" hangingPunct="1">
              <a:lnSpc>
                <a:spcPct val="90000"/>
              </a:lnSpc>
            </a:pPr>
            <a:r>
              <a:rPr lang="en-US" b="1" u="sng" dirty="0" smtClean="0">
                <a:solidFill>
                  <a:schemeClr val="folHlink"/>
                </a:solidFill>
              </a:rPr>
              <a:t>Most students</a:t>
            </a:r>
            <a:r>
              <a:rPr lang="en-US" dirty="0" smtClean="0"/>
              <a:t> – and most faculty and staff –                   </a:t>
            </a:r>
            <a:r>
              <a:rPr lang="en-US" b="1" u="sng" dirty="0" smtClean="0">
                <a:solidFill>
                  <a:schemeClr val="hlink"/>
                </a:solidFill>
              </a:rPr>
              <a:t>don’t learn much CSE</a:t>
            </a:r>
            <a:r>
              <a:rPr lang="en-US" dirty="0" smtClean="0"/>
              <a:t>, because CSE is seen as needing   too much computing background, and as needing HPC,         which is seen as very hard to learn.</a:t>
            </a:r>
          </a:p>
          <a:p>
            <a:pPr eaLnBrk="1" hangingPunct="1">
              <a:lnSpc>
                <a:spcPct val="90000"/>
              </a:lnSpc>
            </a:pPr>
            <a:r>
              <a:rPr lang="en-US" b="1" u="sng" dirty="0" smtClean="0">
                <a:solidFill>
                  <a:schemeClr val="hlink"/>
                </a:solidFill>
              </a:rPr>
              <a:t>HPC can be hard to learn</a:t>
            </a:r>
            <a:r>
              <a:rPr lang="en-US" dirty="0" smtClean="0"/>
              <a:t>: few materials for novices; most documents written for experts as reference guides.</a:t>
            </a:r>
          </a:p>
          <a:p>
            <a:pPr eaLnBrk="1" hangingPunct="1">
              <a:lnSpc>
                <a:spcPct val="80000"/>
              </a:lnSpc>
            </a:pPr>
            <a:r>
              <a:rPr lang="en-US" b="1" u="sng" dirty="0" smtClean="0">
                <a:solidFill>
                  <a:schemeClr val="folHlink"/>
                </a:solidFill>
              </a:rPr>
              <a:t>We need a new approach</a:t>
            </a:r>
            <a:r>
              <a:rPr lang="en-US" dirty="0" smtClean="0"/>
              <a:t>: HPC and CSE for computing novices – </a:t>
            </a:r>
            <a:r>
              <a:rPr lang="en-US" b="1" u="sng" dirty="0" smtClean="0">
                <a:solidFill>
                  <a:schemeClr val="folHlink"/>
                </a:solidFill>
              </a:rPr>
              <a:t>OSCER’s mandate!</a:t>
            </a: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28675" name="Slide Number Placeholder 4"/>
          <p:cNvSpPr>
            <a:spLocks noGrp="1"/>
          </p:cNvSpPr>
          <p:nvPr>
            <p:ph type="sldNum" sz="quarter" idx="11"/>
          </p:nvPr>
        </p:nvSpPr>
        <p:spPr>
          <a:noFill/>
        </p:spPr>
        <p:txBody>
          <a:bodyPr/>
          <a:lstStyle/>
          <a:p>
            <a:fld id="{C88BFD7F-E75A-4880-9A87-76F8DFBE997B}" type="slidenum">
              <a:rPr lang="en-US"/>
              <a:pPr/>
              <a:t>19</a:t>
            </a:fld>
            <a:endParaRPr lang="en-US"/>
          </a:p>
        </p:txBody>
      </p:sp>
      <p:sp>
        <p:nvSpPr>
          <p:cNvPr id="28676" name="Rectangle 2"/>
          <p:cNvSpPr>
            <a:spLocks noGrp="1" noChangeArrowheads="1"/>
          </p:cNvSpPr>
          <p:nvPr>
            <p:ph type="title"/>
          </p:nvPr>
        </p:nvSpPr>
        <p:spPr/>
        <p:txBody>
          <a:bodyPr/>
          <a:lstStyle/>
          <a:p>
            <a:pPr eaLnBrk="1" hangingPunct="1"/>
            <a:r>
              <a:rPr lang="en-US" smtClean="0"/>
              <a:t>Why Bother Teaching Novices?</a:t>
            </a:r>
          </a:p>
        </p:txBody>
      </p:sp>
      <p:sp>
        <p:nvSpPr>
          <p:cNvPr id="28677" name="Rectangle 3"/>
          <p:cNvSpPr>
            <a:spLocks noGrp="1" noChangeArrowheads="1"/>
          </p:cNvSpPr>
          <p:nvPr>
            <p:ph type="body" idx="1"/>
          </p:nvPr>
        </p:nvSpPr>
        <p:spPr>
          <a:xfrm>
            <a:off x="533400" y="1295400"/>
            <a:ext cx="8077200" cy="5105400"/>
          </a:xfrm>
        </p:spPr>
        <p:txBody>
          <a:bodyPr/>
          <a:lstStyle/>
          <a:p>
            <a:pPr eaLnBrk="1" hangingPunct="1"/>
            <a:r>
              <a:rPr lang="en-US" smtClean="0"/>
              <a:t>Application scientists &amp; engineers typically know their applications very well, much better than a collaborating computer scientist ever would.</a:t>
            </a:r>
          </a:p>
          <a:p>
            <a:pPr eaLnBrk="1" hangingPunct="1"/>
            <a:r>
              <a:rPr lang="en-US" smtClean="0"/>
              <a:t>Commercial software lags far behind the research community.</a:t>
            </a:r>
          </a:p>
          <a:p>
            <a:pPr eaLnBrk="1" hangingPunct="1">
              <a:lnSpc>
                <a:spcPct val="90000"/>
              </a:lnSpc>
            </a:pPr>
            <a:r>
              <a:rPr lang="en-US" smtClean="0"/>
              <a:t>Many potential CSE users don’t need full time CSE and HPC staff, just some help.</a:t>
            </a:r>
          </a:p>
          <a:p>
            <a:pPr eaLnBrk="1" hangingPunct="1">
              <a:lnSpc>
                <a:spcPct val="80000"/>
              </a:lnSpc>
            </a:pPr>
            <a:r>
              <a:rPr lang="en-US" smtClean="0"/>
              <a:t>One HPC expert can help dozens of research groups.</a:t>
            </a:r>
          </a:p>
          <a:p>
            <a:pPr eaLnBrk="1" hangingPunct="1">
              <a:lnSpc>
                <a:spcPct val="90000"/>
              </a:lnSpc>
            </a:pPr>
            <a:r>
              <a:rPr lang="en-US" smtClean="0"/>
              <a:t>Today’s novices are tomorrow’s top researchers, especially because today’s top researchers will eventually retire.</a:t>
            </a:r>
          </a:p>
          <a:p>
            <a:pPr eaLnBrk="1" hangingPunct="1">
              <a:lnSpc>
                <a:spcPct val="80000"/>
              </a:lnSpc>
            </a:pPr>
            <a:endParaRPr lang="en-US" smtClean="0"/>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12291" name="Slide Number Placeholder 3"/>
          <p:cNvSpPr>
            <a:spLocks noGrp="1"/>
          </p:cNvSpPr>
          <p:nvPr>
            <p:ph type="sldNum" sz="quarter" idx="4294967295"/>
          </p:nvPr>
        </p:nvSpPr>
        <p:spPr>
          <a:xfrm>
            <a:off x="7162800" y="6191250"/>
            <a:ext cx="1295400" cy="457200"/>
          </a:xfrm>
          <a:noFill/>
        </p:spPr>
        <p:txBody>
          <a:bodyPr/>
          <a:lstStyle/>
          <a:p>
            <a:fld id="{864EE046-7575-449B-90D4-8AE42AC6FA10}" type="slidenum">
              <a:rPr lang="en-US"/>
              <a:pPr/>
              <a:t>2</a:t>
            </a:fld>
            <a:endParaRPr lang="en-US"/>
          </a:p>
        </p:txBody>
      </p:sp>
      <p:grpSp>
        <p:nvGrpSpPr>
          <p:cNvPr id="12292" name="Group 2"/>
          <p:cNvGrpSpPr>
            <a:grpSpLocks/>
          </p:cNvGrpSpPr>
          <p:nvPr/>
        </p:nvGrpSpPr>
        <p:grpSpPr bwMode="auto">
          <a:xfrm>
            <a:off x="609600" y="3810000"/>
            <a:ext cx="3505200" cy="2362200"/>
            <a:chOff x="2704" y="1776"/>
            <a:chExt cx="2912" cy="2208"/>
          </a:xfrm>
        </p:grpSpPr>
        <p:pic>
          <p:nvPicPr>
            <p:cNvPr id="12297" name="Picture 3" descr="oscer_rounds_20020722"/>
            <p:cNvPicPr>
              <a:picLocks noChangeAspect="1" noChangeArrowheads="1"/>
            </p:cNvPicPr>
            <p:nvPr/>
          </p:nvPicPr>
          <p:blipFill>
            <a:blip r:embed="rId3" cstate="print"/>
            <a:srcRect/>
            <a:stretch>
              <a:fillRect/>
            </a:stretch>
          </p:blipFill>
          <p:spPr bwMode="auto">
            <a:xfrm>
              <a:off x="2704" y="1980"/>
              <a:ext cx="2832" cy="1887"/>
            </a:xfrm>
            <a:prstGeom prst="rect">
              <a:avLst/>
            </a:prstGeom>
            <a:noFill/>
            <a:ln w="38100">
              <a:noFill/>
              <a:miter lim="800000"/>
              <a:headEnd/>
              <a:tailEnd/>
            </a:ln>
          </p:spPr>
        </p:pic>
        <p:sp>
          <p:nvSpPr>
            <p:cNvPr id="12298" name="Rectangle 4"/>
            <p:cNvSpPr>
              <a:spLocks noChangeArrowheads="1"/>
            </p:cNvSpPr>
            <p:nvPr/>
          </p:nvSpPr>
          <p:spPr bwMode="auto">
            <a:xfrm>
              <a:off x="5184" y="1776"/>
              <a:ext cx="432" cy="2208"/>
            </a:xfrm>
            <a:prstGeom prst="rect">
              <a:avLst/>
            </a:prstGeom>
            <a:solidFill>
              <a:schemeClr val="bg1"/>
            </a:solidFill>
            <a:ln w="9525">
              <a:noFill/>
              <a:miter lim="800000"/>
              <a:headEnd/>
              <a:tailEnd/>
            </a:ln>
          </p:spPr>
          <p:txBody>
            <a:bodyPr wrap="none" anchor="ctr"/>
            <a:lstStyle/>
            <a:p>
              <a:endParaRPr lang="en-US"/>
            </a:p>
          </p:txBody>
        </p:sp>
      </p:grpSp>
      <p:sp>
        <p:nvSpPr>
          <p:cNvPr id="12293" name="Rectangle 5"/>
          <p:cNvSpPr>
            <a:spLocks noGrp="1" noChangeArrowheads="1"/>
          </p:cNvSpPr>
          <p:nvPr>
            <p:ph type="title"/>
          </p:nvPr>
        </p:nvSpPr>
        <p:spPr/>
        <p:txBody>
          <a:bodyPr/>
          <a:lstStyle/>
          <a:p>
            <a:pPr eaLnBrk="1" hangingPunct="1"/>
            <a:r>
              <a:rPr lang="en-US" sz="3600" smtClean="0"/>
              <a:t>People</a:t>
            </a:r>
          </a:p>
        </p:txBody>
      </p:sp>
      <p:pic>
        <p:nvPicPr>
          <p:cNvPr id="12294" name="Picture 6" descr="ncsi2004ou"/>
          <p:cNvPicPr>
            <a:picLocks noChangeAspect="1" noChangeArrowheads="1"/>
          </p:cNvPicPr>
          <p:nvPr/>
        </p:nvPicPr>
        <p:blipFill>
          <a:blip r:embed="rId4" cstate="print"/>
          <a:srcRect/>
          <a:stretch>
            <a:fillRect/>
          </a:stretch>
        </p:blipFill>
        <p:spPr bwMode="auto">
          <a:xfrm>
            <a:off x="228600" y="1492250"/>
            <a:ext cx="3581400" cy="2686050"/>
          </a:xfrm>
          <a:prstGeom prst="rect">
            <a:avLst/>
          </a:prstGeom>
          <a:noFill/>
          <a:ln w="38100">
            <a:noFill/>
            <a:miter lim="800000"/>
            <a:headEnd/>
            <a:tailEnd/>
          </a:ln>
        </p:spPr>
      </p:pic>
      <p:pic>
        <p:nvPicPr>
          <p:cNvPr id="12295" name="Picture 7" descr="oksupercompsymp2005_crowdpix_20051004"/>
          <p:cNvPicPr>
            <a:picLocks noChangeAspect="1" noChangeArrowheads="1"/>
          </p:cNvPicPr>
          <p:nvPr/>
        </p:nvPicPr>
        <p:blipFill>
          <a:blip r:embed="rId5" cstate="print"/>
          <a:srcRect/>
          <a:stretch>
            <a:fillRect/>
          </a:stretch>
        </p:blipFill>
        <p:spPr bwMode="auto">
          <a:xfrm>
            <a:off x="3886200" y="3365500"/>
            <a:ext cx="3619500" cy="2714625"/>
          </a:xfrm>
          <a:prstGeom prst="rect">
            <a:avLst/>
          </a:prstGeom>
          <a:noFill/>
          <a:ln w="9525">
            <a:noFill/>
            <a:miter lim="800000"/>
            <a:headEnd/>
            <a:tailEnd/>
          </a:ln>
        </p:spPr>
      </p:pic>
      <p:pic>
        <p:nvPicPr>
          <p:cNvPr id="12296" name="Picture 8" descr="3picCRCDnanoFall03"/>
          <p:cNvPicPr>
            <a:picLocks noChangeAspect="1" noChangeArrowheads="1"/>
          </p:cNvPicPr>
          <p:nvPr/>
        </p:nvPicPr>
        <p:blipFill>
          <a:blip r:embed="rId6" cstate="print"/>
          <a:srcRect/>
          <a:stretch>
            <a:fillRect/>
          </a:stretch>
        </p:blipFill>
        <p:spPr bwMode="auto">
          <a:xfrm>
            <a:off x="5048250" y="1304925"/>
            <a:ext cx="3505200" cy="25146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29699" name="Slide Number Placeholder 4"/>
          <p:cNvSpPr>
            <a:spLocks noGrp="1"/>
          </p:cNvSpPr>
          <p:nvPr>
            <p:ph type="sldNum" sz="quarter" idx="11"/>
          </p:nvPr>
        </p:nvSpPr>
        <p:spPr>
          <a:noFill/>
        </p:spPr>
        <p:txBody>
          <a:bodyPr/>
          <a:lstStyle/>
          <a:p>
            <a:fld id="{78BB7EB0-30F2-4D73-AB04-A442B2C9967A}" type="slidenum">
              <a:rPr lang="en-US"/>
              <a:pPr/>
              <a:t>20</a:t>
            </a:fld>
            <a:endParaRPr lang="en-US"/>
          </a:p>
        </p:txBody>
      </p:sp>
      <p:sp>
        <p:nvSpPr>
          <p:cNvPr id="29700" name="Rectangle 2"/>
          <p:cNvSpPr>
            <a:spLocks noGrp="1" noChangeArrowheads="1"/>
          </p:cNvSpPr>
          <p:nvPr>
            <p:ph type="title"/>
          </p:nvPr>
        </p:nvSpPr>
        <p:spPr/>
        <p:txBody>
          <a:bodyPr/>
          <a:lstStyle/>
          <a:p>
            <a:pPr eaLnBrk="1" hangingPunct="1"/>
            <a:r>
              <a:rPr lang="en-US" smtClean="0"/>
              <a:t>What Does OSCER Do? Teaching</a:t>
            </a:r>
          </a:p>
        </p:txBody>
      </p:sp>
      <p:pic>
        <p:nvPicPr>
          <p:cNvPr id="29701" name="Picture 3" descr="ncsi2004ou"/>
          <p:cNvPicPr>
            <a:picLocks noChangeAspect="1" noChangeArrowheads="1"/>
          </p:cNvPicPr>
          <p:nvPr/>
        </p:nvPicPr>
        <p:blipFill>
          <a:blip r:embed="rId4" cstate="print"/>
          <a:srcRect/>
          <a:stretch>
            <a:fillRect/>
          </a:stretch>
        </p:blipFill>
        <p:spPr bwMode="auto">
          <a:xfrm>
            <a:off x="1752600" y="1295400"/>
            <a:ext cx="5638800" cy="4229100"/>
          </a:xfrm>
          <a:prstGeom prst="rect">
            <a:avLst/>
          </a:prstGeom>
          <a:noFill/>
          <a:ln w="9525">
            <a:noFill/>
            <a:miter lim="800000"/>
            <a:headEnd/>
            <a:tailEnd/>
          </a:ln>
        </p:spPr>
      </p:pic>
      <p:sp>
        <p:nvSpPr>
          <p:cNvPr id="29702" name="Text Box 4"/>
          <p:cNvSpPr txBox="1">
            <a:spLocks noChangeArrowheads="1"/>
          </p:cNvSpPr>
          <p:nvPr/>
        </p:nvSpPr>
        <p:spPr bwMode="auto">
          <a:xfrm>
            <a:off x="457200" y="5521325"/>
            <a:ext cx="8153400" cy="585788"/>
          </a:xfrm>
          <a:prstGeom prst="rect">
            <a:avLst/>
          </a:prstGeom>
          <a:noFill/>
          <a:ln w="9525">
            <a:noFill/>
            <a:miter lim="800000"/>
            <a:headEnd/>
            <a:tailEnd/>
          </a:ln>
        </p:spPr>
        <p:txBody>
          <a:bodyPr>
            <a:spAutoFit/>
          </a:bodyPr>
          <a:lstStyle/>
          <a:p>
            <a:r>
              <a:rPr lang="en-US"/>
              <a:t>Science and engineering faculty from all over America learn</a:t>
            </a:r>
          </a:p>
          <a:p>
            <a:pPr>
              <a:lnSpc>
                <a:spcPct val="80000"/>
              </a:lnSpc>
            </a:pPr>
            <a:r>
              <a:rPr lang="en-US"/>
              <a:t>supercomputing at OU by playing with a jigsaw puzzle (NCSI @ OU 2004).</a:t>
            </a:r>
          </a:p>
        </p:txBody>
      </p:sp>
      <p:sp>
        <p:nvSpPr>
          <p:cNvPr id="29703"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30723" name="Slide Number Placeholder 4"/>
          <p:cNvSpPr>
            <a:spLocks noGrp="1"/>
          </p:cNvSpPr>
          <p:nvPr>
            <p:ph type="sldNum" sz="quarter" idx="11"/>
          </p:nvPr>
        </p:nvSpPr>
        <p:spPr>
          <a:noFill/>
        </p:spPr>
        <p:txBody>
          <a:bodyPr/>
          <a:lstStyle/>
          <a:p>
            <a:fld id="{BF3FE7F4-EB15-406F-881C-4DEEE0642425}" type="slidenum">
              <a:rPr lang="en-US"/>
              <a:pPr/>
              <a:t>21</a:t>
            </a:fld>
            <a:endParaRPr lang="en-US"/>
          </a:p>
        </p:txBody>
      </p:sp>
      <p:sp>
        <p:nvSpPr>
          <p:cNvPr id="30724" name="Rectangle 2"/>
          <p:cNvSpPr>
            <a:spLocks noGrp="1" noChangeArrowheads="1"/>
          </p:cNvSpPr>
          <p:nvPr>
            <p:ph type="title"/>
          </p:nvPr>
        </p:nvSpPr>
        <p:spPr/>
        <p:txBody>
          <a:bodyPr/>
          <a:lstStyle/>
          <a:p>
            <a:pPr eaLnBrk="1" hangingPunct="1"/>
            <a:r>
              <a:rPr lang="en-US" smtClean="0"/>
              <a:t>What Does OSCER Do? Rounds</a:t>
            </a:r>
          </a:p>
        </p:txBody>
      </p:sp>
      <p:pic>
        <p:nvPicPr>
          <p:cNvPr id="30725" name="Picture 3" descr="oscer_rounds_20020722"/>
          <p:cNvPicPr>
            <a:picLocks noChangeAspect="1" noChangeArrowheads="1"/>
          </p:cNvPicPr>
          <p:nvPr/>
        </p:nvPicPr>
        <p:blipFill>
          <a:blip r:embed="rId4" cstate="print"/>
          <a:srcRect/>
          <a:stretch>
            <a:fillRect/>
          </a:stretch>
        </p:blipFill>
        <p:spPr bwMode="auto">
          <a:xfrm>
            <a:off x="1143000" y="1266825"/>
            <a:ext cx="6400800" cy="4264025"/>
          </a:xfrm>
          <a:prstGeom prst="rect">
            <a:avLst/>
          </a:prstGeom>
          <a:noFill/>
          <a:ln w="9525">
            <a:noFill/>
            <a:miter lim="800000"/>
            <a:headEnd/>
            <a:tailEnd/>
          </a:ln>
        </p:spPr>
      </p:pic>
      <p:sp>
        <p:nvSpPr>
          <p:cNvPr id="30726" name="Text Box 4"/>
          <p:cNvSpPr txBox="1">
            <a:spLocks noChangeArrowheads="1"/>
          </p:cNvSpPr>
          <p:nvPr/>
        </p:nvSpPr>
        <p:spPr bwMode="auto">
          <a:xfrm>
            <a:off x="2062163" y="5583238"/>
            <a:ext cx="5060950" cy="531812"/>
          </a:xfrm>
          <a:prstGeom prst="rect">
            <a:avLst/>
          </a:prstGeom>
          <a:noFill/>
          <a:ln w="9525">
            <a:noFill/>
            <a:miter lim="800000"/>
            <a:headEnd/>
            <a:tailEnd/>
          </a:ln>
        </p:spPr>
        <p:txBody>
          <a:bodyPr wrap="none">
            <a:spAutoFit/>
          </a:bodyPr>
          <a:lstStyle/>
          <a:p>
            <a:pPr>
              <a:lnSpc>
                <a:spcPct val="60000"/>
              </a:lnSpc>
            </a:pPr>
            <a:r>
              <a:rPr lang="en-US"/>
              <a:t>OU undergrads, grad students, staff and faculty learn</a:t>
            </a:r>
          </a:p>
          <a:p>
            <a:r>
              <a:rPr lang="en-US"/>
              <a:t>how to use supercomputing in their specific research.</a:t>
            </a:r>
          </a:p>
        </p:txBody>
      </p:sp>
      <p:sp>
        <p:nvSpPr>
          <p:cNvPr id="30727"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990600" y="1219200"/>
            <a:ext cx="7772400" cy="1752600"/>
          </a:xfrm>
        </p:spPr>
        <p:txBody>
          <a:bodyPr/>
          <a:lstStyle/>
          <a:p>
            <a:pPr eaLnBrk="1" hangingPunct="1"/>
            <a:r>
              <a:rPr lang="en-US" sz="6000" smtClean="0"/>
              <a:t>OSCER Resources</a:t>
            </a:r>
          </a:p>
        </p:txBody>
      </p:sp>
      <p:sp>
        <p:nvSpPr>
          <p:cNvPr id="32771"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31747" name="Slide Number Placeholder 4"/>
          <p:cNvSpPr>
            <a:spLocks noGrp="1"/>
          </p:cNvSpPr>
          <p:nvPr>
            <p:ph type="sldNum" sz="quarter" idx="11"/>
          </p:nvPr>
        </p:nvSpPr>
        <p:spPr>
          <a:noFill/>
        </p:spPr>
        <p:txBody>
          <a:bodyPr/>
          <a:lstStyle/>
          <a:p>
            <a:fld id="{32EDF3D5-3BB3-4321-AC0C-36011A1D37E3}" type="slidenum">
              <a:rPr lang="en-US"/>
              <a:pPr/>
              <a:t>23</a:t>
            </a:fld>
            <a:endParaRPr lang="en-US"/>
          </a:p>
        </p:txBody>
      </p:sp>
      <p:sp>
        <p:nvSpPr>
          <p:cNvPr id="31748" name="Rectangle 2"/>
          <p:cNvSpPr>
            <a:spLocks noGrp="1" noChangeArrowheads="1"/>
          </p:cNvSpPr>
          <p:nvPr>
            <p:ph type="title"/>
          </p:nvPr>
        </p:nvSpPr>
        <p:spPr/>
        <p:txBody>
          <a:bodyPr/>
          <a:lstStyle/>
          <a:p>
            <a:pPr eaLnBrk="1" hangingPunct="1"/>
            <a:r>
              <a:rPr lang="en-US" sz="3600" smtClean="0"/>
              <a:t>OK Cyberinfrastructure Initiative</a:t>
            </a:r>
          </a:p>
        </p:txBody>
      </p:sp>
      <p:sp>
        <p:nvSpPr>
          <p:cNvPr id="31749" name="Rectangle 3"/>
          <p:cNvSpPr>
            <a:spLocks noGrp="1" noChangeArrowheads="1"/>
          </p:cNvSpPr>
          <p:nvPr>
            <p:ph type="body" idx="1"/>
          </p:nvPr>
        </p:nvSpPr>
        <p:spPr/>
        <p:txBody>
          <a:bodyPr/>
          <a:lstStyle/>
          <a:p>
            <a:pPr eaLnBrk="1" hangingPunct="1"/>
            <a:r>
              <a:rPr lang="en-US" dirty="0" smtClean="0"/>
              <a:t>All academic institutions in Oklahoma are eligible to sign up for free use of OU’s and OSU’s centrally-owned CI resources.</a:t>
            </a:r>
          </a:p>
          <a:p>
            <a:pPr eaLnBrk="1" hangingPunct="1"/>
            <a:r>
              <a:rPr lang="en-US" dirty="0" smtClean="0"/>
              <a:t>Other kinds of institutions (government, NGO, commercial) are eligible to use, though not necessarily for free.</a:t>
            </a:r>
          </a:p>
          <a:p>
            <a:pPr eaLnBrk="1" hangingPunct="1"/>
            <a:r>
              <a:rPr lang="en-US" dirty="0" smtClean="0"/>
              <a:t>Everyone can participate in our CI education initiative.</a:t>
            </a:r>
          </a:p>
          <a:p>
            <a:pPr eaLnBrk="1" hangingPunct="1"/>
            <a:r>
              <a:rPr lang="en-US" dirty="0" smtClean="0"/>
              <a:t>The Oklahoma Supercomputing Symposium, our annual conference, continues to be offered to all.</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Goals</a:t>
            </a:r>
            <a:endParaRPr lang="en-US" dirty="0"/>
          </a:p>
        </p:txBody>
      </p:sp>
      <p:sp>
        <p:nvSpPr>
          <p:cNvPr id="3" name="Content Placeholder 2"/>
          <p:cNvSpPr>
            <a:spLocks noGrp="1"/>
          </p:cNvSpPr>
          <p:nvPr>
            <p:ph idx="1"/>
          </p:nvPr>
        </p:nvSpPr>
        <p:spPr/>
        <p:txBody>
          <a:bodyPr/>
          <a:lstStyle/>
          <a:p>
            <a:r>
              <a:rPr lang="en-US" b="1" u="sng" dirty="0" smtClean="0"/>
              <a:t>Reach</a:t>
            </a:r>
            <a:r>
              <a:rPr lang="en-US" dirty="0" smtClean="0"/>
              <a:t> institutions outside the mainstream of advanced computing needs.</a:t>
            </a:r>
          </a:p>
          <a:p>
            <a:r>
              <a:rPr lang="en-US" b="1" u="sng" dirty="0" smtClean="0"/>
              <a:t>Serve</a:t>
            </a:r>
            <a:r>
              <a:rPr lang="en-US" dirty="0" smtClean="0"/>
              <a:t> every higher education institution in Oklahoma that has relevant curricula.</a:t>
            </a:r>
          </a:p>
          <a:p>
            <a:r>
              <a:rPr lang="en-US" b="1" u="sng" dirty="0" smtClean="0"/>
              <a:t>Educate</a:t>
            </a:r>
            <a:r>
              <a:rPr lang="en-US" dirty="0" smtClean="0"/>
              <a:t> Oklahomans about advanced computing.</a:t>
            </a:r>
          </a:p>
          <a:p>
            <a:r>
              <a:rPr lang="en-US" b="1" u="sng" dirty="0" smtClean="0"/>
              <a:t>Attract</a:t>
            </a:r>
            <a:r>
              <a:rPr lang="en-US" dirty="0" smtClean="0"/>
              <a:t> underrepresented populations and institution types into advanced computing.</a:t>
            </a:r>
          </a:p>
        </p:txBody>
      </p:sp>
      <p:sp>
        <p:nvSpPr>
          <p:cNvPr id="4" name="Footer Placeholder 3"/>
          <p:cNvSpPr>
            <a:spLocks noGrp="1"/>
          </p:cNvSpPr>
          <p:nvPr>
            <p:ph type="ftr" sz="quarter" idx="10"/>
          </p:nvPr>
        </p:nvSpPr>
        <p:spPr/>
        <p:txBody>
          <a:bodyPr/>
          <a:lstStyle/>
          <a:p>
            <a:pPr>
              <a:defRPr/>
            </a:pPr>
            <a:r>
              <a:rPr lang="en-US" dirty="0" smtClean="0"/>
              <a:t>NCSI Parallel &amp; Cluster: </a:t>
            </a:r>
            <a:r>
              <a:rPr lang="en-US" dirty="0" smtClean="0"/>
              <a:t>Overview</a:t>
            </a:r>
          </a:p>
          <a:p>
            <a:pPr>
              <a:defRPr/>
            </a:pPr>
            <a:r>
              <a:rPr lang="da-DK" dirty="0" smtClean="0"/>
              <a:t>U Oklahoma, July 29 - Aug 4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1</a:t>
            </a:r>
            <a:endParaRPr lang="en-US" dirty="0"/>
          </a:p>
        </p:txBody>
      </p:sp>
      <p:sp>
        <p:nvSpPr>
          <p:cNvPr id="3" name="Content Placeholder 2"/>
          <p:cNvSpPr>
            <a:spLocks noGrp="1"/>
          </p:cNvSpPr>
          <p:nvPr>
            <p:ph idx="1"/>
          </p:nvPr>
        </p:nvSpPr>
        <p:spPr>
          <a:xfrm>
            <a:off x="609600" y="1185864"/>
            <a:ext cx="7924800" cy="4648200"/>
          </a:xfrm>
        </p:spPr>
        <p:txBody>
          <a:bodyPr/>
          <a:lstStyle/>
          <a:p>
            <a:pPr lvl="0"/>
            <a:r>
              <a:rPr lang="en-US" b="1" u="sng" dirty="0" smtClean="0"/>
              <a:t>Access (A)</a:t>
            </a:r>
            <a:r>
              <a:rPr lang="en-US" dirty="0" smtClean="0"/>
              <a:t>: to supercomputers and related technologies (20 academic institutions to date).</a:t>
            </a:r>
          </a:p>
          <a:p>
            <a:pPr lvl="0"/>
            <a:r>
              <a:rPr lang="en-US" b="1" u="sng" dirty="0" smtClean="0"/>
              <a:t>Dissemination (D)</a:t>
            </a:r>
            <a:r>
              <a:rPr lang="en-US" dirty="0" smtClean="0"/>
              <a:t>: Oklahoma Supercomputing Symposium – annual advanced computing conference at OU (25).</a:t>
            </a:r>
          </a:p>
          <a:p>
            <a:pPr lvl="0"/>
            <a:r>
              <a:rPr lang="en-US" b="1" u="sng" dirty="0" smtClean="0"/>
              <a:t>Education (E)</a:t>
            </a:r>
            <a:r>
              <a:rPr lang="en-US" dirty="0" smtClean="0"/>
              <a:t>: “Supercomputing in Plain English” (SiPE) workshop series: 11 talks about advanced computing, taught with stories, analogies and play rather than deep technical jargon. Have reached 166 institutions (academic, government, industry, nonprofit) in 42 US states and territories and 5 other countries (14 academic institutions in OK to date).</a:t>
            </a:r>
          </a:p>
        </p:txBody>
      </p:sp>
      <p:sp>
        <p:nvSpPr>
          <p:cNvPr id="4" name="Footer Placeholder 3"/>
          <p:cNvSpPr>
            <a:spLocks noGrp="1"/>
          </p:cNvSpPr>
          <p:nvPr>
            <p:ph type="ftr" sz="quarter" idx="10"/>
          </p:nvPr>
        </p:nvSpPr>
        <p:spPr/>
        <p:txBody>
          <a:bodyPr/>
          <a:lstStyle/>
          <a:p>
            <a:pPr>
              <a:defRPr/>
            </a:pPr>
            <a:r>
              <a:rPr lang="en-US" dirty="0" smtClean="0"/>
              <a:t>NCSI Parallel &amp; Cluster: </a:t>
            </a:r>
            <a:r>
              <a:rPr lang="en-US" dirty="0" smtClean="0"/>
              <a:t>Overview</a:t>
            </a:r>
          </a:p>
          <a:p>
            <a:pPr>
              <a:defRPr/>
            </a:pPr>
            <a:r>
              <a:rPr lang="da-DK" dirty="0" smtClean="0"/>
              <a:t>U Oklahoma, July 29 - Aug 4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2</a:t>
            </a:r>
            <a:endParaRPr lang="en-US" dirty="0"/>
          </a:p>
        </p:txBody>
      </p:sp>
      <p:sp>
        <p:nvSpPr>
          <p:cNvPr id="3" name="Content Placeholder 2"/>
          <p:cNvSpPr>
            <a:spLocks noGrp="1"/>
          </p:cNvSpPr>
          <p:nvPr>
            <p:ph idx="1"/>
          </p:nvPr>
        </p:nvSpPr>
        <p:spPr>
          <a:xfrm>
            <a:off x="609600" y="1185864"/>
            <a:ext cx="7924800" cy="4648200"/>
          </a:xfrm>
        </p:spPr>
        <p:txBody>
          <a:bodyPr/>
          <a:lstStyle/>
          <a:p>
            <a:pPr lvl="0"/>
            <a:r>
              <a:rPr lang="en-US" b="1" u="sng" dirty="0" smtClean="0"/>
              <a:t>Faculty Development (F)</a:t>
            </a:r>
            <a:r>
              <a:rPr lang="en-US" dirty="0" smtClean="0"/>
              <a:t>: Workshops held at OU and OSU on advanced computing and computational science topics, sponsored by the National Computational Science Institute, the SC supercomputing conference series and the Linux Clusters Institute. Oklahoma is the only state to have hosted and co-taught multiple events sponsored by each of these (18).</a:t>
            </a:r>
          </a:p>
          <a:p>
            <a:pPr lvl="0"/>
            <a:r>
              <a:rPr lang="en-US" b="1" u="sng" dirty="0" smtClean="0"/>
              <a:t>Outreach (O)</a:t>
            </a:r>
            <a:r>
              <a:rPr lang="en-US" dirty="0" smtClean="0"/>
              <a:t>: “Supercomputing in Plain English” (SiPE) overview talk (24).</a:t>
            </a:r>
          </a:p>
          <a:p>
            <a:r>
              <a:rPr lang="en-US" b="1" u="sng" dirty="0" smtClean="0"/>
              <a:t>Proposal Support (P)</a:t>
            </a:r>
            <a:r>
              <a:rPr lang="en-US" dirty="0" smtClean="0"/>
              <a:t>: Letters of commitment for access to OCII resources; collaborations with OCII lead institutions (4).</a:t>
            </a:r>
          </a:p>
        </p:txBody>
      </p:sp>
      <p:sp>
        <p:nvSpPr>
          <p:cNvPr id="4" name="Footer Placeholder 3"/>
          <p:cNvSpPr>
            <a:spLocks noGrp="1"/>
          </p:cNvSpPr>
          <p:nvPr>
            <p:ph type="ftr" sz="quarter" idx="10"/>
          </p:nvPr>
        </p:nvSpPr>
        <p:spPr/>
        <p:txBody>
          <a:bodyPr/>
          <a:lstStyle/>
          <a:p>
            <a:pPr>
              <a:defRPr/>
            </a:pPr>
            <a:r>
              <a:rPr lang="en-US" dirty="0" smtClean="0"/>
              <a:t>NCSI Parallel &amp; Cluster: </a:t>
            </a:r>
            <a:r>
              <a:rPr lang="en-US" dirty="0" smtClean="0"/>
              <a:t>Overview</a:t>
            </a:r>
          </a:p>
          <a:p>
            <a:pPr>
              <a:defRPr/>
            </a:pPr>
            <a:r>
              <a:rPr lang="da-DK" dirty="0" smtClean="0"/>
              <a:t>U Oklahoma, July 29 - Aug 4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3</a:t>
            </a:r>
            <a:endParaRPr lang="en-US" dirty="0"/>
          </a:p>
        </p:txBody>
      </p:sp>
      <p:sp>
        <p:nvSpPr>
          <p:cNvPr id="3" name="Content Placeholder 2"/>
          <p:cNvSpPr>
            <a:spLocks noGrp="1"/>
          </p:cNvSpPr>
          <p:nvPr>
            <p:ph idx="1"/>
          </p:nvPr>
        </p:nvSpPr>
        <p:spPr>
          <a:xfrm>
            <a:off x="609600" y="1185864"/>
            <a:ext cx="7924800" cy="4648200"/>
          </a:xfrm>
        </p:spPr>
        <p:txBody>
          <a:bodyPr/>
          <a:lstStyle/>
          <a:p>
            <a:pPr lvl="0">
              <a:spcBef>
                <a:spcPts val="0"/>
              </a:spcBef>
            </a:pPr>
            <a:r>
              <a:rPr lang="en-US" b="1" u="sng" dirty="0" smtClean="0"/>
              <a:t>Technology (T)</a:t>
            </a:r>
            <a:r>
              <a:rPr lang="en-US" dirty="0" smtClean="0"/>
              <a:t>: Got or helped get technology (e.g., network upgrade, mini-supercomputer, hi def video camera for </a:t>
            </a:r>
            <a:r>
              <a:rPr lang="en-US" dirty="0" err="1" smtClean="0"/>
              <a:t>telepresence</a:t>
            </a:r>
            <a:r>
              <a:rPr lang="en-US" dirty="0" smtClean="0"/>
              <a:t>) for that institution (14).</a:t>
            </a:r>
          </a:p>
          <a:p>
            <a:pPr lvl="0">
              <a:spcBef>
                <a:spcPts val="0"/>
              </a:spcBef>
            </a:pPr>
            <a:r>
              <a:rPr lang="en-US" b="1" u="sng" dirty="0" smtClean="0"/>
              <a:t>Workforce Development (W)</a:t>
            </a:r>
            <a:r>
              <a:rPr lang="en-US" dirty="0" smtClean="0"/>
              <a:t> – (26)</a:t>
            </a:r>
          </a:p>
          <a:p>
            <a:pPr lvl="1">
              <a:spcBef>
                <a:spcPts val="0"/>
              </a:spcBef>
            </a:pPr>
            <a:r>
              <a:rPr lang="en-US" dirty="0" smtClean="0"/>
              <a:t>Oklahoma Information Technology Mentorship Program (OITMP)</a:t>
            </a:r>
          </a:p>
          <a:p>
            <a:pPr lvl="1">
              <a:spcBef>
                <a:spcPts val="0"/>
              </a:spcBef>
            </a:pPr>
            <a:r>
              <a:rPr lang="en-US" dirty="0" smtClean="0"/>
              <a:t>“A Day in the Life of an IT Professional” presentations to courses across the full spectrum of higher education.</a:t>
            </a:r>
          </a:p>
          <a:p>
            <a:pPr lvl="1">
              <a:spcBef>
                <a:spcPts val="0"/>
              </a:spcBef>
            </a:pPr>
            <a:r>
              <a:rPr lang="en-US" dirty="0" smtClean="0"/>
              <a:t>Job shadowing opportunities and direct mentoring of individual students.</a:t>
            </a:r>
          </a:p>
          <a:p>
            <a:pPr lvl="1">
              <a:spcBef>
                <a:spcPts val="0"/>
              </a:spcBef>
            </a:pPr>
            <a:r>
              <a:rPr lang="en-US" dirty="0" smtClean="0"/>
              <a:t>Institution Types: career techs, community colleges, regional universities, PhD-granting universities.</a:t>
            </a:r>
          </a:p>
          <a:p>
            <a:pPr>
              <a:spcBef>
                <a:spcPts val="0"/>
              </a:spcBef>
            </a:pPr>
            <a:r>
              <a:rPr lang="en-US" dirty="0" smtClean="0"/>
              <a:t>Special effort to reach underrepresented populations:</a:t>
            </a:r>
          </a:p>
          <a:p>
            <a:pPr>
              <a:spcBef>
                <a:spcPts val="0"/>
              </a:spcBef>
              <a:buNone/>
            </a:pPr>
            <a:r>
              <a:rPr lang="en-US" dirty="0" smtClean="0"/>
              <a:t>	underrepresented minorities, non-PhD-granting, rural</a:t>
            </a:r>
          </a:p>
        </p:txBody>
      </p:sp>
      <p:sp>
        <p:nvSpPr>
          <p:cNvPr id="4" name="Footer Placeholder 3"/>
          <p:cNvSpPr>
            <a:spLocks noGrp="1"/>
          </p:cNvSpPr>
          <p:nvPr>
            <p:ph type="ftr" sz="quarter" idx="10"/>
          </p:nvPr>
        </p:nvSpPr>
        <p:spPr/>
        <p:txBody>
          <a:bodyPr/>
          <a:lstStyle/>
          <a:p>
            <a:pPr>
              <a:defRPr/>
            </a:pPr>
            <a:r>
              <a:rPr lang="en-US" dirty="0" smtClean="0"/>
              <a:t>NCSI Parallel &amp; Cluster: </a:t>
            </a:r>
            <a:r>
              <a:rPr lang="en-US" dirty="0" smtClean="0"/>
              <a:t>Overview</a:t>
            </a:r>
          </a:p>
          <a:p>
            <a:pPr>
              <a:defRPr/>
            </a:pPr>
            <a:r>
              <a:rPr lang="da-DK" dirty="0" smtClean="0"/>
              <a:t>U Oklahoma, July 29 - Aug 4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Institutions</a:t>
            </a:r>
            <a:endParaRPr lang="en-US" dirty="0"/>
          </a:p>
        </p:txBody>
      </p:sp>
      <p:sp>
        <p:nvSpPr>
          <p:cNvPr id="3" name="Content Placeholder 2"/>
          <p:cNvSpPr>
            <a:spLocks noGrp="1"/>
          </p:cNvSpPr>
          <p:nvPr>
            <p:ph sz="half" idx="1"/>
          </p:nvPr>
        </p:nvSpPr>
        <p:spPr>
          <a:xfrm>
            <a:off x="304800" y="1447800"/>
            <a:ext cx="4495800" cy="4265612"/>
          </a:xfrm>
        </p:spPr>
        <p:txBody>
          <a:bodyPr/>
          <a:lstStyle/>
          <a:p>
            <a:pPr lvl="0">
              <a:buClrTx/>
              <a:buSzPct val="100000"/>
              <a:buFont typeface="+mj-lt"/>
              <a:buAutoNum type="arabicPeriod"/>
            </a:pPr>
            <a:r>
              <a:rPr lang="en-US" sz="1400" b="1" dirty="0" err="1" smtClean="0"/>
              <a:t>Bacone</a:t>
            </a:r>
            <a:r>
              <a:rPr lang="en-US" sz="1400" b="1" dirty="0" smtClean="0"/>
              <a:t> College (</a:t>
            </a:r>
            <a:r>
              <a:rPr lang="en-US" sz="1400" b="1" u="sng" dirty="0" smtClean="0"/>
              <a:t>MSI</a:t>
            </a:r>
            <a:r>
              <a:rPr lang="en-US" sz="1400" b="1" dirty="0" smtClean="0"/>
              <a:t>, 30.9% AI, 24.0% AA): T</a:t>
            </a:r>
            <a:endParaRPr lang="en-US" sz="1400" dirty="0" smtClean="0"/>
          </a:p>
          <a:p>
            <a:pPr lvl="0">
              <a:buClrTx/>
              <a:buSzPct val="100000"/>
              <a:buFont typeface="+mj-lt"/>
              <a:buAutoNum type="arabicPeriod"/>
            </a:pPr>
            <a:r>
              <a:rPr lang="en-US" sz="1400" b="1" dirty="0" smtClean="0"/>
              <a:t>Cameron U (8.1% AI, 15.4% AA):                           A, D, E, F, O, T, W</a:t>
            </a:r>
            <a:endParaRPr lang="en-US" sz="1400" dirty="0" smtClean="0"/>
          </a:p>
          <a:p>
            <a:pPr>
              <a:buClrTx/>
              <a:buSzPct val="100000"/>
              <a:buNone/>
            </a:pPr>
            <a:r>
              <a:rPr lang="en-US" sz="1400" i="1" dirty="0" smtClean="0"/>
              <a:t>	Teaching </a:t>
            </a:r>
            <a:r>
              <a:rPr lang="en-US" sz="1400" i="1" u="sng" dirty="0" smtClean="0"/>
              <a:t>advanced computing course</a:t>
            </a:r>
            <a:r>
              <a:rPr lang="en-US" sz="1400" i="1" dirty="0" smtClean="0"/>
              <a:t> using OSCER’s supercomputer.</a:t>
            </a:r>
            <a:endParaRPr lang="en-US" sz="1400" dirty="0" smtClean="0"/>
          </a:p>
          <a:p>
            <a:pPr lvl="0">
              <a:buClrTx/>
              <a:buSzPct val="100000"/>
              <a:buFont typeface="+mj-lt"/>
              <a:buAutoNum type="arabicPeriod" startAt="3"/>
            </a:pPr>
            <a:r>
              <a:rPr lang="en-US" sz="1400" dirty="0" smtClean="0"/>
              <a:t>Canadian Valley Technology Center: W</a:t>
            </a:r>
          </a:p>
          <a:p>
            <a:pPr lvl="0">
              <a:buClrTx/>
              <a:buSzPct val="100000"/>
              <a:buFont typeface="+mj-lt"/>
              <a:buAutoNum type="arabicPeriod" startAt="3"/>
            </a:pPr>
            <a:r>
              <a:rPr lang="en-US" sz="1400" b="1" dirty="0" smtClean="0"/>
              <a:t>College of the Muscogee Nation (</a:t>
            </a:r>
            <a:r>
              <a:rPr lang="en-US" sz="1400" b="1" u="sng" dirty="0" smtClean="0"/>
              <a:t>Tribal</a:t>
            </a:r>
            <a:r>
              <a:rPr lang="en-US" sz="1400" b="1" dirty="0" smtClean="0"/>
              <a:t>): O, T</a:t>
            </a:r>
            <a:endParaRPr lang="en-US" sz="1400" dirty="0" smtClean="0"/>
          </a:p>
          <a:p>
            <a:pPr lvl="0">
              <a:buClrTx/>
              <a:buSzPct val="100000"/>
              <a:buFont typeface="+mj-lt"/>
              <a:buAutoNum type="arabicPeriod" startAt="3"/>
            </a:pPr>
            <a:r>
              <a:rPr lang="en-US" sz="1400" b="1" dirty="0" smtClean="0"/>
              <a:t>Comanche Nation College (</a:t>
            </a:r>
            <a:r>
              <a:rPr lang="en-US" sz="1400" b="1" u="sng" dirty="0" smtClean="0"/>
              <a:t>Tribal</a:t>
            </a:r>
            <a:r>
              <a:rPr lang="en-US" sz="1400" b="1" dirty="0" smtClean="0"/>
              <a:t>): D, O, T</a:t>
            </a:r>
            <a:endParaRPr lang="en-US" sz="1400" dirty="0" smtClean="0"/>
          </a:p>
          <a:p>
            <a:pPr lvl="0">
              <a:buClrTx/>
              <a:buSzPct val="100000"/>
              <a:buFont typeface="+mj-lt"/>
              <a:buAutoNum type="arabicPeriod" startAt="3"/>
            </a:pPr>
            <a:r>
              <a:rPr lang="en-US" sz="1400" dirty="0" err="1" smtClean="0"/>
              <a:t>DeVry</a:t>
            </a:r>
            <a:r>
              <a:rPr lang="en-US" sz="1400" dirty="0" smtClean="0"/>
              <a:t> U Oklahoma City: D, F, O</a:t>
            </a:r>
          </a:p>
          <a:p>
            <a:pPr lvl="0">
              <a:buClrTx/>
              <a:buSzPct val="100000"/>
              <a:buFont typeface="+mj-lt"/>
              <a:buAutoNum type="arabicPeriod" startAt="3"/>
            </a:pPr>
            <a:r>
              <a:rPr lang="en-US" sz="1400" b="1" dirty="0" smtClean="0"/>
              <a:t>East Central U (</a:t>
            </a:r>
            <a:r>
              <a:rPr lang="en-US" sz="1400" b="1" u="sng" dirty="0" smtClean="0"/>
              <a:t>NASNI</a:t>
            </a:r>
            <a:r>
              <a:rPr lang="en-US" sz="1400" b="1" dirty="0" smtClean="0"/>
              <a:t>, 20.4% AI):                        A, D, E, F, O, P, T, W</a:t>
            </a:r>
            <a:endParaRPr lang="en-US" sz="1400" dirty="0" smtClean="0"/>
          </a:p>
          <a:p>
            <a:pPr>
              <a:buClrTx/>
              <a:buSzPct val="100000"/>
              <a:buNone/>
            </a:pPr>
            <a:r>
              <a:rPr lang="en-US" sz="1400" i="1" dirty="0" smtClean="0"/>
              <a:t>	Taught </a:t>
            </a:r>
            <a:r>
              <a:rPr lang="en-US" sz="1400" i="1" u="sng" dirty="0" smtClean="0"/>
              <a:t>advanced computing course</a:t>
            </a:r>
            <a:r>
              <a:rPr lang="en-US" sz="1400" i="1" dirty="0" smtClean="0"/>
              <a:t> using OSCER’s supercomputer.</a:t>
            </a:r>
            <a:endParaRPr lang="en-US" sz="1400" dirty="0" smtClean="0"/>
          </a:p>
          <a:p>
            <a:pPr lvl="0">
              <a:buClrTx/>
              <a:buSzPct val="100000"/>
              <a:buFont typeface="+mj-lt"/>
              <a:buAutoNum type="arabicPeriod" startAt="8"/>
            </a:pPr>
            <a:r>
              <a:rPr lang="en-US" sz="1400" b="1" dirty="0" smtClean="0"/>
              <a:t>Eastern Oklahoma State College (24.5% AI): W</a:t>
            </a:r>
          </a:p>
          <a:p>
            <a:pPr>
              <a:buNone/>
            </a:pPr>
            <a:r>
              <a:rPr lang="en-US" sz="1400" dirty="0" smtClean="0"/>
              <a:t>Average: ~3 (mean 3.4, median 3, mode 1)</a:t>
            </a:r>
            <a:endParaRPr lang="en-US" sz="1400" dirty="0"/>
          </a:p>
        </p:txBody>
      </p:sp>
      <p:sp>
        <p:nvSpPr>
          <p:cNvPr id="4" name="Content Placeholder 3"/>
          <p:cNvSpPr>
            <a:spLocks noGrp="1"/>
          </p:cNvSpPr>
          <p:nvPr>
            <p:ph sz="half" idx="2"/>
          </p:nvPr>
        </p:nvSpPr>
        <p:spPr>
          <a:xfrm>
            <a:off x="4648200" y="1447800"/>
            <a:ext cx="4191000" cy="4265612"/>
          </a:xfrm>
        </p:spPr>
        <p:txBody>
          <a:bodyPr/>
          <a:lstStyle/>
          <a:p>
            <a:pPr lvl="0">
              <a:buClrTx/>
              <a:buSzPct val="100000"/>
              <a:buFont typeface="+mj-lt"/>
              <a:buAutoNum type="arabicPeriod" startAt="9"/>
            </a:pPr>
            <a:r>
              <a:rPr lang="en-US" sz="1400" b="1" dirty="0" smtClean="0"/>
              <a:t>Eastern Oklahoma County Tech Center   (10.4% AI): W</a:t>
            </a:r>
            <a:endParaRPr lang="en-US" sz="1400" dirty="0" smtClean="0"/>
          </a:p>
          <a:p>
            <a:pPr>
              <a:buClrTx/>
              <a:buSzPct val="100000"/>
              <a:buFont typeface="+mj-lt"/>
              <a:buAutoNum type="arabicPeriod" startAt="9"/>
            </a:pPr>
            <a:r>
              <a:rPr lang="en-US" sz="1400" dirty="0" smtClean="0"/>
              <a:t>Francis Tuttle Technology Center: D</a:t>
            </a:r>
            <a:endParaRPr lang="en-US" sz="1400" b="1" dirty="0" smtClean="0"/>
          </a:p>
          <a:p>
            <a:pPr lvl="0">
              <a:buClrTx/>
              <a:buSzPct val="100000"/>
              <a:buFont typeface="+mj-lt"/>
              <a:buAutoNum type="arabicPeriod" startAt="9"/>
            </a:pPr>
            <a:r>
              <a:rPr lang="en-US" sz="1400" b="1" dirty="0" smtClean="0"/>
              <a:t>Great Plains Tech Center (11.7% AI): T, W</a:t>
            </a:r>
            <a:endParaRPr lang="en-US" sz="1400" dirty="0" smtClean="0"/>
          </a:p>
          <a:p>
            <a:pPr lvl="0">
              <a:buClrTx/>
              <a:buSzPct val="100000"/>
              <a:buFont typeface="+mj-lt"/>
              <a:buAutoNum type="arabicPeriod" startAt="9"/>
            </a:pPr>
            <a:r>
              <a:rPr lang="en-US" sz="1400" b="1" dirty="0" smtClean="0"/>
              <a:t>Gordon Cooper Technology Center          (18.5% AI): D, O, W</a:t>
            </a:r>
            <a:endParaRPr lang="en-US" sz="1400" dirty="0" smtClean="0"/>
          </a:p>
          <a:p>
            <a:pPr lvl="0">
              <a:buClrTx/>
              <a:buSzPct val="100000"/>
              <a:buFont typeface="+mj-lt"/>
              <a:buAutoNum type="arabicPeriod" startAt="9"/>
            </a:pPr>
            <a:r>
              <a:rPr lang="en-US" sz="1400" b="1" dirty="0" smtClean="0"/>
              <a:t>Langston U (</a:t>
            </a:r>
            <a:r>
              <a:rPr lang="en-US" sz="1400" b="1" u="sng" dirty="0" smtClean="0"/>
              <a:t>HBCU</a:t>
            </a:r>
            <a:r>
              <a:rPr lang="en-US" sz="1400" b="1" dirty="0" smtClean="0"/>
              <a:t>, 82.8% AA):                       A, D, E, F, O, P, T, W</a:t>
            </a:r>
            <a:endParaRPr lang="en-US" sz="1400" dirty="0" smtClean="0"/>
          </a:p>
          <a:p>
            <a:pPr>
              <a:buNone/>
            </a:pPr>
            <a:r>
              <a:rPr lang="en-US" sz="1400" dirty="0" smtClean="0"/>
              <a:t>	</a:t>
            </a:r>
            <a:r>
              <a:rPr lang="en-US" sz="1400" i="1" u="sng" dirty="0" smtClean="0"/>
              <a:t>NSF Major Research Instrumentation</a:t>
            </a:r>
            <a:r>
              <a:rPr lang="en-US" sz="1400" dirty="0" smtClean="0"/>
              <a:t> </a:t>
            </a:r>
            <a:r>
              <a:rPr lang="en-US" sz="1400" i="1" dirty="0" smtClean="0"/>
              <a:t>proposal for supercomputer submitted in 2012.</a:t>
            </a:r>
            <a:endParaRPr lang="en-US" sz="1400" dirty="0" smtClean="0"/>
          </a:p>
          <a:p>
            <a:pPr>
              <a:buNone/>
            </a:pPr>
            <a:r>
              <a:rPr lang="en-US" sz="1400" dirty="0" smtClean="0"/>
              <a:t> </a:t>
            </a:r>
          </a:p>
          <a:p>
            <a:pPr>
              <a:buNone/>
            </a:pPr>
            <a:r>
              <a:rPr lang="en-US" sz="1400" dirty="0" smtClean="0"/>
              <a:t>	</a:t>
            </a:r>
            <a:r>
              <a:rPr lang="en-US" sz="1400" u="sng" dirty="0" smtClean="0"/>
              <a:t>Note</a:t>
            </a:r>
            <a:r>
              <a:rPr lang="en-US" sz="1400" dirty="0" smtClean="0"/>
              <a:t>: Langston U (HBCU) and East Central U (NASNI) are the only two non-PhD-granting institutions to have benefited from every category of service that OCII provides.</a:t>
            </a:r>
          </a:p>
        </p:txBody>
      </p:sp>
      <p:grpSp>
        <p:nvGrpSpPr>
          <p:cNvPr id="8" name="Group 7"/>
          <p:cNvGrpSpPr/>
          <p:nvPr/>
        </p:nvGrpSpPr>
        <p:grpSpPr>
          <a:xfrm>
            <a:off x="457200" y="5210628"/>
            <a:ext cx="7543800" cy="845903"/>
            <a:chOff x="457200" y="5210628"/>
            <a:chExt cx="7543800" cy="845903"/>
          </a:xfrm>
        </p:grpSpPr>
        <p:sp>
          <p:nvSpPr>
            <p:cNvPr id="6" name="TextBox 5"/>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7" name="TextBox 6"/>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(7.4% OK population, 12.6% US population)</a:t>
              </a:r>
            </a:p>
            <a:p>
              <a:pPr algn="l"/>
              <a:r>
                <a:rPr lang="en-US" sz="1200" dirty="0" smtClean="0"/>
                <a:t>AI = American Indian (8.6% OK, 0.9% US)</a:t>
              </a:r>
            </a:p>
            <a:p>
              <a:pPr algn="l"/>
              <a:r>
                <a:rPr lang="en-US" sz="1200" dirty="0" smtClean="0"/>
                <a:t>H = Hispanic (8.9% OK, 16.3% US)</a:t>
              </a:r>
            </a:p>
            <a:p>
              <a:pPr algn="l"/>
              <a:r>
                <a:rPr lang="en-US" sz="1200" dirty="0" smtClean="0"/>
                <a:t>ALL = 24.9% OK, 29.8% US</a:t>
              </a:r>
            </a:p>
          </p:txBody>
        </p:sp>
      </p:grpSp>
      <p:sp>
        <p:nvSpPr>
          <p:cNvPr id="9" name="Footer Placeholder 3"/>
          <p:cNvSpPr>
            <a:spLocks noGrp="1"/>
          </p:cNvSpPr>
          <p:nvPr>
            <p:ph type="ftr" sz="quarter" idx="10"/>
          </p:nvPr>
        </p:nvSpPr>
        <p:spPr>
          <a:xfrm>
            <a:off x="2633663" y="6172200"/>
            <a:ext cx="3995737" cy="457200"/>
          </a:xfrm>
        </p:spPr>
        <p:txBody>
          <a:bodyPr/>
          <a:lstStyle/>
          <a:p>
            <a:pPr>
              <a:defRPr/>
            </a:pPr>
            <a:r>
              <a:rPr lang="en-US" dirty="0" smtClean="0"/>
              <a:t>NCSI Parallel &amp; Cluster: </a:t>
            </a:r>
            <a:r>
              <a:rPr lang="en-US" dirty="0" smtClean="0"/>
              <a:t>Overview</a:t>
            </a:r>
          </a:p>
          <a:p>
            <a:pPr>
              <a:defRPr/>
            </a:pPr>
            <a:r>
              <a:rPr lang="da-DK" dirty="0" smtClean="0"/>
              <a:t>U Oklahoma, July 29 - Aug 4 2012</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Institutions (cont’d)</a:t>
            </a:r>
            <a:endParaRPr lang="en-US" dirty="0"/>
          </a:p>
        </p:txBody>
      </p:sp>
      <p:sp>
        <p:nvSpPr>
          <p:cNvPr id="3" name="Content Placeholder 2"/>
          <p:cNvSpPr>
            <a:spLocks noGrp="1"/>
          </p:cNvSpPr>
          <p:nvPr>
            <p:ph sz="half" idx="1"/>
          </p:nvPr>
        </p:nvSpPr>
        <p:spPr>
          <a:xfrm>
            <a:off x="304800" y="1447800"/>
            <a:ext cx="4495800" cy="4265612"/>
          </a:xfrm>
        </p:spPr>
        <p:txBody>
          <a:bodyPr/>
          <a:lstStyle/>
          <a:p>
            <a:pPr lvl="0">
              <a:buClrTx/>
              <a:buSzPct val="100000"/>
              <a:buFont typeface="+mj-lt"/>
              <a:buAutoNum type="arabicPeriod" startAt="14"/>
            </a:pPr>
            <a:r>
              <a:rPr lang="en-US" sz="1400" dirty="0" smtClean="0"/>
              <a:t>Lawton Christian School (high school): W</a:t>
            </a:r>
            <a:endParaRPr lang="en-US" sz="1400" b="1" dirty="0" smtClean="0"/>
          </a:p>
          <a:p>
            <a:pPr lvl="0">
              <a:buClrTx/>
              <a:buSzPct val="100000"/>
              <a:buFont typeface="+mj-lt"/>
              <a:buAutoNum type="arabicPeriod" startAt="14"/>
            </a:pPr>
            <a:r>
              <a:rPr lang="en-US" sz="1400" b="1" dirty="0" smtClean="0"/>
              <a:t>Metro Technology Centers (30.6% AA): D</a:t>
            </a:r>
          </a:p>
          <a:p>
            <a:pPr lvl="0">
              <a:buClrTx/>
              <a:buSzPct val="100000"/>
              <a:buFont typeface="+mj-lt"/>
              <a:buAutoNum type="arabicPeriod" startAt="14"/>
            </a:pPr>
            <a:r>
              <a:rPr lang="en-US" sz="1400" b="1" dirty="0" smtClean="0"/>
              <a:t>Mid-America Technology Center (23.5% AI):        D, T, W</a:t>
            </a:r>
            <a:endParaRPr lang="en-US" sz="1400" dirty="0" smtClean="0"/>
          </a:p>
          <a:p>
            <a:pPr lvl="0">
              <a:buClrTx/>
              <a:buSzPct val="100000"/>
              <a:buFont typeface="+mj-lt"/>
              <a:buAutoNum type="arabicPeriod" startAt="17"/>
            </a:pPr>
            <a:r>
              <a:rPr lang="en-US" sz="1400" dirty="0" smtClean="0"/>
              <a:t>Moore Norman Technology Center: D</a:t>
            </a:r>
          </a:p>
          <a:p>
            <a:pPr lvl="0">
              <a:buClrTx/>
              <a:buSzPct val="100000"/>
              <a:buFont typeface="+mj-lt"/>
              <a:buAutoNum type="arabicPeriod" startAt="17"/>
            </a:pPr>
            <a:r>
              <a:rPr lang="en-US" sz="1400" b="1" dirty="0" smtClean="0"/>
              <a:t>Northeastern State U (</a:t>
            </a:r>
            <a:r>
              <a:rPr lang="en-US" sz="1400" b="1" u="sng" dirty="0" smtClean="0"/>
              <a:t>NASNI</a:t>
            </a:r>
            <a:r>
              <a:rPr lang="en-US" sz="1400" b="1" dirty="0" smtClean="0"/>
              <a:t>, 28.3% AI):              A, D, E, F, O, W</a:t>
            </a:r>
            <a:endParaRPr lang="en-US" sz="1400" dirty="0" smtClean="0"/>
          </a:p>
          <a:p>
            <a:pPr>
              <a:buNone/>
            </a:pPr>
            <a:r>
              <a:rPr lang="en-US" sz="1400" i="1" dirty="0" smtClean="0"/>
              <a:t>	Taught </a:t>
            </a:r>
            <a:r>
              <a:rPr lang="en-US" sz="1400" i="1" u="sng" dirty="0" smtClean="0"/>
              <a:t>computational chemistry course</a:t>
            </a:r>
            <a:r>
              <a:rPr lang="en-US" sz="1400" i="1" dirty="0" smtClean="0"/>
              <a:t> using OSCER’s supercomputer.</a:t>
            </a:r>
            <a:endParaRPr lang="en-US" sz="1400" dirty="0" smtClean="0"/>
          </a:p>
          <a:p>
            <a:pPr lvl="0">
              <a:buClrTx/>
              <a:buSzPct val="100000"/>
              <a:buFont typeface="+mj-lt"/>
              <a:buAutoNum type="arabicPeriod" startAt="19"/>
            </a:pPr>
            <a:r>
              <a:rPr lang="en-US" sz="1400" dirty="0" smtClean="0"/>
              <a:t>Northwestern Oklahoma State U: A, F</a:t>
            </a:r>
          </a:p>
          <a:p>
            <a:pPr lvl="0">
              <a:buClrTx/>
              <a:buSzPct val="100000"/>
              <a:buFont typeface="+mj-lt"/>
              <a:buAutoNum type="arabicPeriod" startAt="19"/>
            </a:pPr>
            <a:r>
              <a:rPr lang="en-US" sz="1400" dirty="0" smtClean="0"/>
              <a:t>Oklahoma Baptist U: A, D, E, F, O</a:t>
            </a:r>
          </a:p>
          <a:p>
            <a:pPr lvl="0">
              <a:buClrTx/>
              <a:buSzPct val="100000"/>
              <a:buFont typeface="+mj-lt"/>
              <a:buAutoNum type="arabicPeriod" startAt="19"/>
            </a:pPr>
            <a:r>
              <a:rPr lang="en-US" sz="1400" dirty="0" smtClean="0"/>
              <a:t>Oklahoma Christian U: W</a:t>
            </a:r>
          </a:p>
          <a:p>
            <a:pPr lvl="0">
              <a:buClrTx/>
              <a:buSzPct val="100000"/>
              <a:buFont typeface="+mj-lt"/>
              <a:buAutoNum type="arabicPeriod" startAt="19"/>
            </a:pPr>
            <a:endParaRPr lang="en-US" sz="1400" dirty="0" smtClean="0"/>
          </a:p>
          <a:p>
            <a:pPr>
              <a:buNone/>
            </a:pPr>
            <a:r>
              <a:rPr lang="en-US" sz="1400" dirty="0" smtClean="0"/>
              <a:t>Average: ~3 (mean 3.4, median 3, mode 1)</a:t>
            </a:r>
            <a:endParaRPr lang="en-US" sz="1400" dirty="0"/>
          </a:p>
        </p:txBody>
      </p:sp>
      <p:sp>
        <p:nvSpPr>
          <p:cNvPr id="4" name="Content Placeholder 3"/>
          <p:cNvSpPr>
            <a:spLocks noGrp="1"/>
          </p:cNvSpPr>
          <p:nvPr>
            <p:ph sz="half" idx="2"/>
          </p:nvPr>
        </p:nvSpPr>
        <p:spPr>
          <a:xfrm>
            <a:off x="4648200" y="1447800"/>
            <a:ext cx="4191000" cy="4265612"/>
          </a:xfrm>
        </p:spPr>
        <p:txBody>
          <a:bodyPr/>
          <a:lstStyle/>
          <a:p>
            <a:pPr lvl="0">
              <a:buClrTx/>
              <a:buSzPct val="100000"/>
              <a:buFont typeface="+mj-lt"/>
              <a:buAutoNum type="arabicPeriod" startAt="22"/>
            </a:pPr>
            <a:r>
              <a:rPr lang="en-US" sz="1400" dirty="0" smtClean="0"/>
              <a:t>Oklahoma City U: A, D, E, F, O, T, W</a:t>
            </a:r>
          </a:p>
          <a:p>
            <a:pPr>
              <a:buNone/>
            </a:pPr>
            <a:r>
              <a:rPr lang="en-US" sz="1400" i="1" dirty="0" smtClean="0"/>
              <a:t>	</a:t>
            </a:r>
            <a:r>
              <a:rPr lang="en-US" sz="1400" i="1" u="sng" dirty="0" smtClean="0"/>
              <a:t>Educational Alliance for a Parallel Future</a:t>
            </a:r>
            <a:r>
              <a:rPr lang="en-US" sz="1400" dirty="0" smtClean="0"/>
              <a:t> </a:t>
            </a:r>
            <a:r>
              <a:rPr lang="en-US" sz="1400" i="1" dirty="0" smtClean="0"/>
              <a:t>mini-supercomputer proposal </a:t>
            </a:r>
            <a:r>
              <a:rPr lang="en-US" sz="1400" b="1" i="1" u="sng" dirty="0" smtClean="0"/>
              <a:t>funded</a:t>
            </a:r>
            <a:r>
              <a:rPr lang="en-US" sz="1400" i="1" dirty="0" smtClean="0"/>
              <a:t> in 2011.</a:t>
            </a:r>
            <a:endParaRPr lang="en-US" sz="1400" dirty="0" smtClean="0"/>
          </a:p>
          <a:p>
            <a:pPr>
              <a:buNone/>
            </a:pPr>
            <a:r>
              <a:rPr lang="en-US" sz="1400" i="1" dirty="0" smtClean="0"/>
              <a:t>	Teaching </a:t>
            </a:r>
            <a:r>
              <a:rPr lang="en-US" sz="1400" i="1" u="sng" dirty="0" smtClean="0"/>
              <a:t>advanced computing course</a:t>
            </a:r>
            <a:r>
              <a:rPr lang="en-US" sz="1400" i="1" dirty="0" smtClean="0"/>
              <a:t> using OSCER’s supercomputer (several times).</a:t>
            </a:r>
            <a:endParaRPr lang="en-US" sz="1400" dirty="0" smtClean="0"/>
          </a:p>
          <a:p>
            <a:pPr lvl="0">
              <a:buClrTx/>
              <a:buSzPct val="100000"/>
              <a:buFont typeface="+mj-lt"/>
              <a:buAutoNum type="arabicPeriod" startAt="23"/>
            </a:pPr>
            <a:r>
              <a:rPr lang="en-US" sz="1400" dirty="0" smtClean="0"/>
              <a:t>Oklahoma City Community College: W</a:t>
            </a:r>
            <a:endParaRPr lang="en-US" sz="1400" b="1" dirty="0" smtClean="0"/>
          </a:p>
          <a:p>
            <a:pPr>
              <a:buClrTx/>
              <a:buSzPct val="100000"/>
              <a:buFont typeface="+mj-lt"/>
              <a:buAutoNum type="arabicPeriod" startAt="23"/>
            </a:pPr>
            <a:r>
              <a:rPr lang="en-US" sz="1400" b="1" dirty="0" smtClean="0"/>
              <a:t>Oklahoma Panhandle State U (15.4% H):        A, D, O, W</a:t>
            </a:r>
          </a:p>
          <a:p>
            <a:pPr>
              <a:buClrTx/>
              <a:buSzPct val="100000"/>
              <a:buFont typeface="+mj-lt"/>
              <a:buAutoNum type="arabicPeriod" startAt="23"/>
            </a:pPr>
            <a:r>
              <a:rPr lang="en-US" sz="1400" b="1" dirty="0" smtClean="0"/>
              <a:t>Oklahoma School of Science &amp; Mathematics (high school): A, D, E, O, W</a:t>
            </a:r>
          </a:p>
          <a:p>
            <a:pPr lvl="0">
              <a:buClrTx/>
              <a:buSzPct val="100000"/>
              <a:buFont typeface="+mj-lt"/>
              <a:buAutoNum type="arabicPeriod" startAt="23"/>
            </a:pPr>
            <a:r>
              <a:rPr lang="en-US" sz="1400" b="1" dirty="0" smtClean="0"/>
              <a:t>Oklahoma State U (PhD, 8.3% AI):                   A, D, E, F, O, T, W</a:t>
            </a:r>
            <a:endParaRPr lang="en-US" sz="1400" dirty="0" smtClean="0"/>
          </a:p>
          <a:p>
            <a:pPr>
              <a:buNone/>
            </a:pPr>
            <a:r>
              <a:rPr lang="en-US" sz="1400" b="1" dirty="0" smtClean="0"/>
              <a:t>	</a:t>
            </a:r>
            <a:r>
              <a:rPr lang="en-US" sz="1400" i="1" u="sng" dirty="0" smtClean="0"/>
              <a:t>NSF Major Research Instrumentation</a:t>
            </a:r>
            <a:r>
              <a:rPr lang="en-US" sz="1400" dirty="0" smtClean="0"/>
              <a:t> </a:t>
            </a:r>
            <a:r>
              <a:rPr lang="en-US" sz="1400" i="1" dirty="0" smtClean="0"/>
              <a:t>proposal for supercomputer </a:t>
            </a:r>
            <a:r>
              <a:rPr lang="en-US" sz="1400" b="1" i="1" u="sng" dirty="0" smtClean="0"/>
              <a:t>funded</a:t>
            </a:r>
            <a:r>
              <a:rPr lang="en-US" sz="1400" i="1" dirty="0" smtClean="0"/>
              <a:t> in 2011.</a:t>
            </a:r>
          </a:p>
          <a:p>
            <a:pPr lvl="0">
              <a:buClrTx/>
              <a:buSzPct val="100000"/>
              <a:buFont typeface="+mj-lt"/>
              <a:buAutoNum type="arabicPeriod" startAt="27"/>
            </a:pPr>
            <a:r>
              <a:rPr lang="en-US" sz="1400" b="1" dirty="0" smtClean="0"/>
              <a:t>Oklahoma State U Institute of Technology (</a:t>
            </a:r>
            <a:r>
              <a:rPr lang="en-US" sz="1400" b="1" dirty="0" err="1" smtClean="0"/>
              <a:t>Comm</a:t>
            </a:r>
            <a:r>
              <a:rPr lang="en-US" sz="1400" b="1" dirty="0" smtClean="0"/>
              <a:t> College, 24.2% AI): W</a:t>
            </a:r>
          </a:p>
        </p:txBody>
      </p:sp>
      <p:grpSp>
        <p:nvGrpSpPr>
          <p:cNvPr id="9" name="Group 8"/>
          <p:cNvGrpSpPr/>
          <p:nvPr/>
        </p:nvGrpSpPr>
        <p:grpSpPr>
          <a:xfrm>
            <a:off x="457200" y="5210628"/>
            <a:ext cx="7543800" cy="845903"/>
            <a:chOff x="457200" y="5210628"/>
            <a:chExt cx="7543800" cy="845903"/>
          </a:xfrm>
        </p:grpSpPr>
        <p:sp>
          <p:nvSpPr>
            <p:cNvPr id="10" name="TextBox 9"/>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11" name="TextBox 10"/>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(7.4% OK population, 12.6% US population)</a:t>
              </a:r>
            </a:p>
            <a:p>
              <a:pPr algn="l"/>
              <a:r>
                <a:rPr lang="en-US" sz="1200" dirty="0" smtClean="0"/>
                <a:t>AI = American Indian (8.6% OK, 0.9% US)</a:t>
              </a:r>
            </a:p>
            <a:p>
              <a:pPr algn="l"/>
              <a:r>
                <a:rPr lang="en-US" sz="1200" dirty="0" smtClean="0"/>
                <a:t>H = Hispanic (8.9% OK, 16.3% US)</a:t>
              </a:r>
            </a:p>
            <a:p>
              <a:pPr algn="l"/>
              <a:r>
                <a:rPr lang="en-US" sz="1200" dirty="0" smtClean="0"/>
                <a:t>ALL = 24.9% OK, 29.8% US</a:t>
              </a:r>
            </a:p>
          </p:txBody>
        </p:sp>
      </p:grpSp>
      <p:sp>
        <p:nvSpPr>
          <p:cNvPr id="12" name="Footer Placeholder 3"/>
          <p:cNvSpPr>
            <a:spLocks noGrp="1"/>
          </p:cNvSpPr>
          <p:nvPr>
            <p:ph type="ftr" sz="quarter" idx="10"/>
          </p:nvPr>
        </p:nvSpPr>
        <p:spPr>
          <a:xfrm>
            <a:off x="2633663" y="6172200"/>
            <a:ext cx="3995737" cy="457200"/>
          </a:xfrm>
        </p:spPr>
        <p:txBody>
          <a:bodyPr/>
          <a:lstStyle/>
          <a:p>
            <a:pPr>
              <a:defRPr/>
            </a:pPr>
            <a:r>
              <a:rPr lang="en-US" dirty="0" smtClean="0"/>
              <a:t>NCSI Parallel &amp; Cluster: </a:t>
            </a:r>
            <a:r>
              <a:rPr lang="en-US" dirty="0" smtClean="0"/>
              <a:t>Overview</a:t>
            </a:r>
          </a:p>
          <a:p>
            <a:pPr>
              <a:defRPr/>
            </a:pPr>
            <a:r>
              <a:rPr lang="da-DK" dirty="0" smtClean="0"/>
              <a:t>U Oklahoma, July 29 - Aug 4 2012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13315" name="Slide Number Placeholder 4"/>
          <p:cNvSpPr>
            <a:spLocks noGrp="1"/>
          </p:cNvSpPr>
          <p:nvPr>
            <p:ph type="sldNum" sz="quarter" idx="11"/>
          </p:nvPr>
        </p:nvSpPr>
        <p:spPr>
          <a:noFill/>
        </p:spPr>
        <p:txBody>
          <a:bodyPr/>
          <a:lstStyle/>
          <a:p>
            <a:fld id="{FC37ADDF-7EC2-4F6E-882B-11FD1F818009}" type="slidenum">
              <a:rPr lang="en-US"/>
              <a:pPr/>
              <a:t>3</a:t>
            </a:fld>
            <a:endParaRPr lang="en-US"/>
          </a:p>
        </p:txBody>
      </p:sp>
      <p:sp>
        <p:nvSpPr>
          <p:cNvPr id="13316" name="Rectangle 2"/>
          <p:cNvSpPr>
            <a:spLocks noGrp="1" noChangeArrowheads="1"/>
          </p:cNvSpPr>
          <p:nvPr>
            <p:ph type="title"/>
          </p:nvPr>
        </p:nvSpPr>
        <p:spPr/>
        <p:txBody>
          <a:bodyPr/>
          <a:lstStyle/>
          <a:p>
            <a:pPr eaLnBrk="1" hangingPunct="1"/>
            <a:r>
              <a:rPr lang="en-US" sz="3600" smtClean="0"/>
              <a:t>Things</a:t>
            </a:r>
          </a:p>
        </p:txBody>
      </p:sp>
      <p:pic>
        <p:nvPicPr>
          <p:cNvPr id="13318" name="Picture 6" descr="carson206_25pct_20060417"/>
          <p:cNvPicPr>
            <a:picLocks noChangeAspect="1" noChangeArrowheads="1"/>
          </p:cNvPicPr>
          <p:nvPr/>
        </p:nvPicPr>
        <p:blipFill>
          <a:blip r:embed="rId3" cstate="print"/>
          <a:srcRect/>
          <a:stretch>
            <a:fillRect/>
          </a:stretch>
        </p:blipFill>
        <p:spPr bwMode="auto">
          <a:xfrm>
            <a:off x="5638800" y="1981200"/>
            <a:ext cx="2928938" cy="3902075"/>
          </a:xfrm>
          <a:prstGeom prst="rect">
            <a:avLst/>
          </a:prstGeom>
          <a:noFill/>
          <a:ln w="9525">
            <a:noFill/>
            <a:miter lim="800000"/>
            <a:headEnd/>
            <a:tailEnd/>
          </a:ln>
        </p:spPr>
      </p:pic>
      <p:pic>
        <p:nvPicPr>
          <p:cNvPr id="7" name="Picture 6" descr="sooner_folder.jpg"/>
          <p:cNvPicPr>
            <a:picLocks noChangeAspect="1"/>
          </p:cNvPicPr>
          <p:nvPr/>
        </p:nvPicPr>
        <p:blipFill>
          <a:blip r:embed="rId4" cstate="print"/>
          <a:stretch>
            <a:fillRect/>
          </a:stretch>
        </p:blipFill>
        <p:spPr>
          <a:xfrm>
            <a:off x="457200" y="1447800"/>
            <a:ext cx="5038695" cy="3336036"/>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Institutions (cont’d)</a:t>
            </a:r>
            <a:endParaRPr lang="en-US" dirty="0"/>
          </a:p>
        </p:txBody>
      </p:sp>
      <p:sp>
        <p:nvSpPr>
          <p:cNvPr id="3" name="Content Placeholder 2"/>
          <p:cNvSpPr>
            <a:spLocks noGrp="1"/>
          </p:cNvSpPr>
          <p:nvPr>
            <p:ph sz="half" idx="1"/>
          </p:nvPr>
        </p:nvSpPr>
        <p:spPr>
          <a:xfrm>
            <a:off x="304800" y="1525588"/>
            <a:ext cx="4495800" cy="4265612"/>
          </a:xfrm>
        </p:spPr>
        <p:txBody>
          <a:bodyPr/>
          <a:lstStyle/>
          <a:p>
            <a:pPr lvl="0">
              <a:buClrTx/>
              <a:buSzPct val="100000"/>
              <a:buFont typeface="+mj-lt"/>
              <a:buAutoNum type="arabicPeriod" startAt="28"/>
            </a:pPr>
            <a:r>
              <a:rPr lang="en-US" sz="1400" dirty="0" smtClean="0"/>
              <a:t>Oklahoma State U Oklahoma City (</a:t>
            </a:r>
            <a:r>
              <a:rPr lang="en-US" sz="1400" dirty="0" err="1" smtClean="0"/>
              <a:t>Comm</a:t>
            </a:r>
            <a:r>
              <a:rPr lang="en-US" sz="1400" dirty="0" smtClean="0"/>
              <a:t> College):  O, W</a:t>
            </a:r>
          </a:p>
          <a:p>
            <a:pPr lvl="0">
              <a:buClrTx/>
              <a:buSzPct val="100000"/>
              <a:buFont typeface="+mj-lt"/>
              <a:buAutoNum type="arabicPeriod" startAt="28"/>
            </a:pPr>
            <a:r>
              <a:rPr lang="en-US" sz="1400" dirty="0" smtClean="0"/>
              <a:t>Oral Roberts U: A, F, O, W</a:t>
            </a:r>
          </a:p>
          <a:p>
            <a:pPr lvl="0">
              <a:buClrTx/>
              <a:buSzPct val="100000"/>
              <a:buFont typeface="+mj-lt"/>
              <a:buAutoNum type="arabicPeriod" startAt="28"/>
            </a:pPr>
            <a:r>
              <a:rPr lang="en-US" sz="1400" b="1" dirty="0" smtClean="0"/>
              <a:t>Pawnee Nation College (</a:t>
            </a:r>
            <a:r>
              <a:rPr lang="en-US" sz="1400" b="1" u="sng" dirty="0" smtClean="0"/>
              <a:t>Tribal</a:t>
            </a:r>
            <a:r>
              <a:rPr lang="en-US" sz="1400" b="1" dirty="0" smtClean="0"/>
              <a:t>): T</a:t>
            </a:r>
            <a:endParaRPr lang="en-US" sz="1400" dirty="0" smtClean="0"/>
          </a:p>
          <a:p>
            <a:pPr lvl="0">
              <a:buClrTx/>
              <a:buSzPct val="100000"/>
              <a:buFont typeface="+mj-lt"/>
              <a:buAutoNum type="arabicPeriod" startAt="28"/>
            </a:pPr>
            <a:r>
              <a:rPr lang="en-US" sz="1400" b="1" dirty="0" smtClean="0"/>
              <a:t>Pontotoc Technology Center (30.4% AI): W</a:t>
            </a:r>
            <a:endParaRPr lang="en-US" sz="1400" dirty="0" smtClean="0"/>
          </a:p>
          <a:p>
            <a:pPr lvl="0">
              <a:buClrTx/>
              <a:buSzPct val="100000"/>
              <a:buFont typeface="+mj-lt"/>
              <a:buAutoNum type="arabicPeriod" startAt="28"/>
            </a:pPr>
            <a:r>
              <a:rPr lang="en-US" sz="1400" b="1" dirty="0" smtClean="0"/>
              <a:t>Rogers State U (13.9% AI): A, D, F, O</a:t>
            </a:r>
            <a:endParaRPr lang="en-US" sz="1400" dirty="0" smtClean="0"/>
          </a:p>
          <a:p>
            <a:pPr lvl="0">
              <a:buClrTx/>
              <a:buSzPct val="100000"/>
              <a:buFont typeface="+mj-lt"/>
              <a:buAutoNum type="arabicPeriod" startAt="28"/>
            </a:pPr>
            <a:r>
              <a:rPr lang="en-US" sz="1400" b="1" dirty="0" smtClean="0"/>
              <a:t>Rose State College (17.4% AA): W</a:t>
            </a:r>
          </a:p>
          <a:p>
            <a:pPr lvl="0">
              <a:buClrTx/>
              <a:buSzPct val="100000"/>
              <a:buFont typeface="+mj-lt"/>
              <a:buAutoNum type="arabicPeriod" startAt="34"/>
            </a:pPr>
            <a:r>
              <a:rPr lang="en-US" sz="1400" dirty="0" smtClean="0"/>
              <a:t>St. Gregory’s U: A, D, E, F, O</a:t>
            </a:r>
          </a:p>
          <a:p>
            <a:pPr lvl="0">
              <a:buClrTx/>
              <a:buSzPct val="100000"/>
              <a:buFont typeface="+mj-lt"/>
              <a:buAutoNum type="arabicPeriod" startAt="34"/>
            </a:pPr>
            <a:r>
              <a:rPr lang="en-US" sz="1400" b="1" dirty="0" smtClean="0"/>
              <a:t>Southeastern Oklahoma State U                    (</a:t>
            </a:r>
            <a:r>
              <a:rPr lang="en-US" sz="1400" b="1" u="sng" dirty="0" smtClean="0"/>
              <a:t>NASNI</a:t>
            </a:r>
            <a:r>
              <a:rPr lang="en-US" sz="1400" b="1" dirty="0" smtClean="0"/>
              <a:t>, 29.6% AI): A, D, E, F, O, T, W</a:t>
            </a:r>
            <a:endParaRPr lang="en-US" sz="1400" dirty="0" smtClean="0"/>
          </a:p>
          <a:p>
            <a:pPr>
              <a:buNone/>
            </a:pPr>
            <a:r>
              <a:rPr lang="en-US" sz="1400" dirty="0" smtClean="0"/>
              <a:t>	</a:t>
            </a:r>
            <a:r>
              <a:rPr lang="en-US" sz="1400" i="1" u="sng" dirty="0" smtClean="0"/>
              <a:t>Educational Alliance for a Parallel Future</a:t>
            </a:r>
            <a:r>
              <a:rPr lang="en-US" sz="1400" i="1" dirty="0" smtClean="0"/>
              <a:t>             mini-supercomputer proposal </a:t>
            </a:r>
            <a:r>
              <a:rPr lang="en-US" sz="1400" b="1" i="1" u="sng" dirty="0" smtClean="0"/>
              <a:t>funded</a:t>
            </a:r>
            <a:r>
              <a:rPr lang="en-US" sz="1400" i="1" dirty="0" smtClean="0"/>
              <a:t> in 2011.</a:t>
            </a:r>
            <a:endParaRPr lang="en-US" sz="1400" dirty="0" smtClean="0"/>
          </a:p>
          <a:p>
            <a:pPr lvl="0">
              <a:buClrTx/>
              <a:buSzPct val="100000"/>
              <a:buFont typeface="+mj-lt"/>
              <a:buAutoNum type="arabicPeriod" startAt="36"/>
            </a:pPr>
            <a:r>
              <a:rPr lang="en-US" sz="1400" dirty="0" smtClean="0"/>
              <a:t>Southern Nazarene U: A, D, F, O, P, T, W</a:t>
            </a:r>
          </a:p>
          <a:p>
            <a:pPr>
              <a:buNone/>
            </a:pPr>
            <a:r>
              <a:rPr lang="en-US" sz="1400" i="1" dirty="0" smtClean="0"/>
              <a:t>	Teaching </a:t>
            </a:r>
            <a:r>
              <a:rPr lang="en-US" sz="1400" i="1" u="sng" dirty="0" smtClean="0"/>
              <a:t>computational chemistry course</a:t>
            </a:r>
            <a:r>
              <a:rPr lang="en-US" sz="1400" i="1" dirty="0" smtClean="0"/>
              <a:t> using OSCER’s supercomputer.</a:t>
            </a:r>
            <a:endParaRPr lang="en-US" sz="1400" dirty="0" smtClean="0"/>
          </a:p>
        </p:txBody>
      </p:sp>
      <p:sp>
        <p:nvSpPr>
          <p:cNvPr id="4" name="Content Placeholder 3"/>
          <p:cNvSpPr>
            <a:spLocks noGrp="1"/>
          </p:cNvSpPr>
          <p:nvPr>
            <p:ph sz="half" idx="2"/>
          </p:nvPr>
        </p:nvSpPr>
        <p:spPr>
          <a:xfrm>
            <a:off x="4648200" y="1525588"/>
            <a:ext cx="4191000" cy="4265612"/>
          </a:xfrm>
        </p:spPr>
        <p:txBody>
          <a:bodyPr/>
          <a:lstStyle/>
          <a:p>
            <a:pPr lvl="0">
              <a:buClrTx/>
              <a:buSzPct val="100000"/>
              <a:buFont typeface="+mj-lt"/>
              <a:buAutoNum type="arabicPeriod" startAt="37"/>
            </a:pPr>
            <a:r>
              <a:rPr lang="en-US" sz="1400" dirty="0" smtClean="0"/>
              <a:t>Southwestern Oklahoma State U:                          A, D, E, F, O</a:t>
            </a:r>
          </a:p>
          <a:p>
            <a:pPr lvl="0">
              <a:buClrTx/>
              <a:buSzPct val="100000"/>
              <a:buFont typeface="+mj-lt"/>
              <a:buAutoNum type="arabicPeriod" startAt="37"/>
            </a:pPr>
            <a:r>
              <a:rPr lang="en-US" sz="1400" dirty="0" smtClean="0"/>
              <a:t>U Central Oklahoma: A, D, E, F, O, W</a:t>
            </a:r>
          </a:p>
          <a:p>
            <a:pPr>
              <a:buNone/>
            </a:pPr>
            <a:r>
              <a:rPr lang="en-US" sz="1400" dirty="0" smtClean="0"/>
              <a:t>	</a:t>
            </a:r>
            <a:r>
              <a:rPr lang="en-US" sz="1400" i="1" u="sng" dirty="0" smtClean="0"/>
              <a:t>NSF Major Research Instrumentation</a:t>
            </a:r>
            <a:r>
              <a:rPr lang="en-US" sz="1400" dirty="0" smtClean="0"/>
              <a:t> </a:t>
            </a:r>
            <a:r>
              <a:rPr lang="en-US" sz="1400" i="1" dirty="0" smtClean="0"/>
              <a:t>proposal for supercomputer submitted in 2011-12.</a:t>
            </a:r>
            <a:r>
              <a:rPr lang="en-US" sz="1400" dirty="0" smtClean="0"/>
              <a:t> </a:t>
            </a:r>
          </a:p>
          <a:p>
            <a:pPr lvl="0">
              <a:buClrTx/>
              <a:buSzPct val="100000"/>
              <a:buFont typeface="+mj-lt"/>
              <a:buAutoNum type="arabicPeriod" startAt="39"/>
            </a:pPr>
            <a:r>
              <a:rPr lang="en-US" sz="1400" dirty="0" smtClean="0"/>
              <a:t>U Oklahoma (PhD): A, D, E, F, O, P, T, W</a:t>
            </a:r>
          </a:p>
          <a:p>
            <a:pPr>
              <a:buNone/>
            </a:pPr>
            <a:r>
              <a:rPr lang="en-US" sz="1400" dirty="0" smtClean="0"/>
              <a:t>	</a:t>
            </a:r>
            <a:r>
              <a:rPr lang="en-US" sz="1400" i="1" u="sng" dirty="0" smtClean="0"/>
              <a:t>NSF Major Research Instrumentation</a:t>
            </a:r>
            <a:r>
              <a:rPr lang="en-US" sz="1400" dirty="0" smtClean="0"/>
              <a:t> </a:t>
            </a:r>
            <a:r>
              <a:rPr lang="en-US" sz="1400" i="1" dirty="0" smtClean="0"/>
              <a:t>proposal for large scale storage </a:t>
            </a:r>
            <a:r>
              <a:rPr lang="en-US" sz="1400" b="1" i="1" u="sng" dirty="0" smtClean="0"/>
              <a:t>funded</a:t>
            </a:r>
            <a:r>
              <a:rPr lang="en-US" sz="1400" i="1" dirty="0" smtClean="0"/>
              <a:t> in 2010.</a:t>
            </a:r>
            <a:r>
              <a:rPr lang="en-US" sz="1400" dirty="0" smtClean="0"/>
              <a:t> </a:t>
            </a:r>
          </a:p>
          <a:p>
            <a:pPr lvl="0">
              <a:buClrTx/>
              <a:buSzPct val="100000"/>
              <a:buFont typeface="+mj-lt"/>
              <a:buAutoNum type="arabicPeriod" startAt="40"/>
            </a:pPr>
            <a:r>
              <a:rPr lang="en-US" sz="1400" dirty="0" smtClean="0"/>
              <a:t>U Phoenix: D</a:t>
            </a:r>
          </a:p>
          <a:p>
            <a:pPr lvl="0">
              <a:buClrTx/>
              <a:buSzPct val="100000"/>
              <a:buFont typeface="+mj-lt"/>
              <a:buAutoNum type="arabicPeriod" startAt="40"/>
            </a:pPr>
            <a:r>
              <a:rPr lang="en-US" sz="1400" b="1" dirty="0" smtClean="0"/>
              <a:t>U of Science &amp; Arts of Oklahoma              (14.1% AI): A, O</a:t>
            </a:r>
            <a:endParaRPr lang="en-US" sz="1400" dirty="0" smtClean="0"/>
          </a:p>
          <a:p>
            <a:pPr lvl="0">
              <a:buClrTx/>
              <a:buSzPct val="100000"/>
              <a:buFont typeface="+mj-lt"/>
              <a:buAutoNum type="arabicPeriod" startAt="40"/>
            </a:pPr>
            <a:r>
              <a:rPr lang="en-US" sz="1400" dirty="0" smtClean="0"/>
              <a:t>U Tulsa (PhD): A, D, E, F, O</a:t>
            </a:r>
          </a:p>
          <a:p>
            <a:pPr>
              <a:buNone/>
            </a:pPr>
            <a:r>
              <a:rPr lang="en-US" sz="1400" i="1" dirty="0" smtClean="0"/>
              <a:t>	Taught </a:t>
            </a:r>
            <a:r>
              <a:rPr lang="en-US" sz="1400" i="1" u="sng" dirty="0" smtClean="0"/>
              <a:t>bioinformatics course</a:t>
            </a:r>
            <a:r>
              <a:rPr lang="en-US" sz="1400" i="1" dirty="0" smtClean="0"/>
              <a:t> using OSCER’s supercomputer.</a:t>
            </a:r>
          </a:p>
          <a:p>
            <a:pPr>
              <a:buNone/>
            </a:pPr>
            <a:r>
              <a:rPr lang="en-US" sz="1400" dirty="0" smtClean="0"/>
              <a:t>Average: ~3 (mean 3.4, median 3, mode 1)</a:t>
            </a:r>
            <a:endParaRPr lang="en-US" sz="1400" dirty="0"/>
          </a:p>
        </p:txBody>
      </p:sp>
      <p:grpSp>
        <p:nvGrpSpPr>
          <p:cNvPr id="9" name="Group 8"/>
          <p:cNvGrpSpPr/>
          <p:nvPr/>
        </p:nvGrpSpPr>
        <p:grpSpPr>
          <a:xfrm>
            <a:off x="457200" y="5210628"/>
            <a:ext cx="7543800" cy="845903"/>
            <a:chOff x="457200" y="5210628"/>
            <a:chExt cx="7543800" cy="845903"/>
          </a:xfrm>
        </p:grpSpPr>
        <p:sp>
          <p:nvSpPr>
            <p:cNvPr id="10" name="TextBox 9"/>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11" name="TextBox 10"/>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(7.4% OK population, 12.6% US population)</a:t>
              </a:r>
            </a:p>
            <a:p>
              <a:pPr algn="l"/>
              <a:r>
                <a:rPr lang="en-US" sz="1200" dirty="0" smtClean="0"/>
                <a:t>AI = American Indian (8.6% OK, 0.9% US)</a:t>
              </a:r>
            </a:p>
            <a:p>
              <a:pPr algn="l"/>
              <a:r>
                <a:rPr lang="en-US" sz="1200" dirty="0" smtClean="0"/>
                <a:t>H = Hispanic (8.9% OK, 16.3% US)</a:t>
              </a:r>
            </a:p>
            <a:p>
              <a:pPr algn="l"/>
              <a:r>
                <a:rPr lang="en-US" sz="1200" dirty="0" smtClean="0"/>
                <a:t>ALL = 24.9% OK, 29.8% US</a:t>
              </a:r>
            </a:p>
          </p:txBody>
        </p:sp>
      </p:grpSp>
      <p:sp>
        <p:nvSpPr>
          <p:cNvPr id="12" name="Footer Placeholder 3"/>
          <p:cNvSpPr>
            <a:spLocks noGrp="1"/>
          </p:cNvSpPr>
          <p:nvPr>
            <p:ph type="ftr" sz="quarter" idx="10"/>
          </p:nvPr>
        </p:nvSpPr>
        <p:spPr>
          <a:xfrm>
            <a:off x="2633663" y="6172200"/>
            <a:ext cx="3995737" cy="457200"/>
          </a:xfrm>
        </p:spPr>
        <p:txBody>
          <a:bodyPr/>
          <a:lstStyle/>
          <a:p>
            <a:pPr>
              <a:defRPr/>
            </a:pPr>
            <a:r>
              <a:rPr lang="en-US" dirty="0" smtClean="0"/>
              <a:t>NCSI Parallel &amp; Cluster: </a:t>
            </a:r>
            <a:r>
              <a:rPr lang="en-US" dirty="0" smtClean="0"/>
              <a:t>Overview</a:t>
            </a:r>
          </a:p>
          <a:p>
            <a:pPr>
              <a:defRPr/>
            </a:pPr>
            <a:r>
              <a:rPr lang="da-DK" dirty="0" smtClean="0"/>
              <a:t>U Oklahoma, July 29 - Aug 4 2012</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31</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None/>
            </a:pPr>
            <a:r>
              <a:rPr lang="en-US" dirty="0" smtClean="0"/>
              <a:t>874 </a:t>
            </a:r>
            <a:r>
              <a:rPr lang="en-US" dirty="0" smtClean="0"/>
              <a:t>Intel Xeon CPU </a:t>
            </a:r>
            <a:r>
              <a:rPr lang="en-US" dirty="0" smtClean="0"/>
              <a:t>chips/6992 </a:t>
            </a:r>
            <a:r>
              <a:rPr lang="en-US" dirty="0" smtClean="0"/>
              <a:t>cores</a:t>
            </a:r>
          </a:p>
          <a:p>
            <a:pPr eaLnBrk="1" hangingPunct="1">
              <a:lnSpc>
                <a:spcPct val="90000"/>
              </a:lnSpc>
              <a:buNone/>
            </a:pPr>
            <a:r>
              <a:rPr lang="en-US" sz="1100" dirty="0" smtClean="0"/>
              <a:t>412 </a:t>
            </a:r>
            <a:r>
              <a:rPr lang="en-US" sz="1100" dirty="0" smtClean="0"/>
              <a:t>dual socket/</a:t>
            </a:r>
            <a:r>
              <a:rPr lang="en-US" sz="1100" dirty="0" err="1" smtClean="0"/>
              <a:t>oct</a:t>
            </a:r>
            <a:r>
              <a:rPr lang="en-US" sz="1100" dirty="0" smtClean="0"/>
              <a:t> core Sandy Bridge 2.0 GHz, 32 GB</a:t>
            </a:r>
          </a:p>
          <a:p>
            <a:pPr eaLnBrk="1" hangingPunct="1">
              <a:lnSpc>
                <a:spcPct val="90000"/>
              </a:lnSpc>
              <a:buNone/>
            </a:pPr>
            <a:r>
              <a:rPr lang="en-US" sz="1100" dirty="0" smtClean="0"/>
              <a:t>23 </a:t>
            </a:r>
            <a:r>
              <a:rPr lang="en-US" sz="1100" dirty="0" smtClean="0"/>
              <a:t>dual </a:t>
            </a:r>
            <a:r>
              <a:rPr lang="en-US" sz="1100" dirty="0" smtClean="0"/>
              <a:t>socket/</a:t>
            </a:r>
            <a:r>
              <a:rPr lang="en-US" sz="1100" dirty="0" err="1" smtClean="0"/>
              <a:t>oct</a:t>
            </a:r>
            <a:r>
              <a:rPr lang="en-US" sz="1100" dirty="0" smtClean="0"/>
              <a:t> core Sandy Bridge 2.0 GHz, 64 GB</a:t>
            </a:r>
          </a:p>
          <a:p>
            <a:pPr eaLnBrk="1" hangingPunct="1">
              <a:lnSpc>
                <a:spcPct val="90000"/>
              </a:lnSpc>
              <a:buNone/>
            </a:pPr>
            <a:r>
              <a:rPr lang="en-US" sz="1100" dirty="0" smtClean="0"/>
              <a:t>1 quad socket/</a:t>
            </a:r>
            <a:r>
              <a:rPr lang="en-US" sz="1100" dirty="0" err="1" smtClean="0"/>
              <a:t>oct</a:t>
            </a:r>
            <a:r>
              <a:rPr lang="en-US" sz="1100" dirty="0" smtClean="0"/>
              <a:t> core </a:t>
            </a:r>
            <a:r>
              <a:rPr lang="en-US" sz="1100" dirty="0" err="1" smtClean="0"/>
              <a:t>Westmere</a:t>
            </a:r>
            <a:r>
              <a:rPr lang="en-US" sz="1100" dirty="0" smtClean="0"/>
              <a:t>, 2.13 GHz, 1 TB</a:t>
            </a:r>
          </a:p>
          <a:p>
            <a:pPr eaLnBrk="1" hangingPunct="1">
              <a:lnSpc>
                <a:spcPct val="80000"/>
              </a:lnSpc>
              <a:buNone/>
            </a:pPr>
            <a:r>
              <a:rPr lang="en-US" dirty="0" smtClean="0"/>
              <a:t>15,680 </a:t>
            </a:r>
            <a:r>
              <a:rPr lang="en-US" dirty="0" smtClean="0"/>
              <a:t>GB RAM</a:t>
            </a:r>
          </a:p>
          <a:p>
            <a:pPr eaLnBrk="1" hangingPunct="1">
              <a:lnSpc>
                <a:spcPct val="70000"/>
              </a:lnSpc>
              <a:buFont typeface="Wingdings" pitchFamily="2" charset="2"/>
              <a:buNone/>
            </a:pPr>
            <a:r>
              <a:rPr lang="en-US" dirty="0" smtClean="0"/>
              <a:t>~360 TB </a:t>
            </a:r>
            <a:r>
              <a:rPr lang="en-US" dirty="0" smtClean="0"/>
              <a:t>global disk</a:t>
            </a:r>
            <a:endParaRPr lang="en-US" dirty="0" smtClean="0"/>
          </a:p>
          <a:p>
            <a:pPr eaLnBrk="1" hangingPunct="1">
              <a:lnSpc>
                <a:spcPct val="70000"/>
              </a:lnSpc>
              <a:buFont typeface="Wingdings" pitchFamily="2" charset="2"/>
              <a:buNone/>
            </a:pPr>
            <a:r>
              <a:rPr lang="en-US" dirty="0" err="1" smtClean="0"/>
              <a:t>QLogic</a:t>
            </a:r>
            <a:r>
              <a:rPr lang="en-US" dirty="0" smtClean="0"/>
              <a:t> </a:t>
            </a:r>
            <a:r>
              <a:rPr lang="en-US" dirty="0" err="1" smtClean="0"/>
              <a:t>Infiniband</a:t>
            </a:r>
            <a:endParaRPr lang="en-US" dirty="0" smtClean="0"/>
          </a:p>
          <a:p>
            <a:pPr eaLnBrk="1" hangingPunct="1">
              <a:lnSpc>
                <a:spcPct val="70000"/>
              </a:lnSpc>
              <a:buFont typeface="Wingdings" pitchFamily="2" charset="2"/>
              <a:buNone/>
            </a:pPr>
            <a:r>
              <a:rPr lang="en-US" sz="1850" dirty="0" smtClean="0"/>
              <a:t>(16.67 </a:t>
            </a:r>
            <a:r>
              <a:rPr lang="en-US" sz="1850" dirty="0" smtClean="0"/>
              <a:t>Gbps, </a:t>
            </a:r>
            <a:r>
              <a:rPr lang="en-US" sz="1850" dirty="0" smtClean="0"/>
              <a:t>~</a:t>
            </a:r>
            <a:r>
              <a:rPr lang="en-US" sz="1850" dirty="0" smtClean="0"/>
              <a:t>1 </a:t>
            </a:r>
            <a:r>
              <a:rPr lang="en-US" sz="1850" dirty="0" err="1" smtClean="0"/>
              <a:t>microsec</a:t>
            </a:r>
            <a:r>
              <a:rPr lang="en-US" sz="1850" dirty="0" smtClean="0"/>
              <a:t> </a:t>
            </a:r>
            <a:r>
              <a:rPr lang="en-US" sz="1850" dirty="0" smtClean="0"/>
              <a:t>latency)</a:t>
            </a:r>
          </a:p>
          <a:p>
            <a:pPr eaLnBrk="1" hangingPunct="1">
              <a:lnSpc>
                <a:spcPct val="80000"/>
              </a:lnSpc>
              <a:buFont typeface="Wingdings" pitchFamily="2" charset="2"/>
              <a:buNone/>
            </a:pPr>
            <a:r>
              <a:rPr lang="en-US" sz="1700" dirty="0" smtClean="0"/>
              <a:t>Dell </a:t>
            </a:r>
            <a:r>
              <a:rPr lang="en-US" sz="1700" dirty="0" smtClean="0"/>
              <a:t>Force10 </a:t>
            </a:r>
            <a:r>
              <a:rPr lang="en-US" sz="1700" dirty="0" smtClean="0"/>
              <a:t>Gigabit/10G </a:t>
            </a:r>
            <a:r>
              <a:rPr lang="en-US" sz="1700" dirty="0" smtClean="0"/>
              <a:t>Ethernet</a:t>
            </a:r>
          </a:p>
          <a:p>
            <a:pPr eaLnBrk="1" hangingPunct="1">
              <a:lnSpc>
                <a:spcPct val="80000"/>
              </a:lnSpc>
              <a:buFont typeface="Wingdings" pitchFamily="2" charset="2"/>
              <a:buNone/>
            </a:pPr>
            <a:r>
              <a:rPr lang="en-US" sz="1700" dirty="0" smtClean="0"/>
              <a:t>Red Hat Enterprise Linux 6</a:t>
            </a:r>
          </a:p>
          <a:p>
            <a:pPr eaLnBrk="1" hangingPunct="1">
              <a:lnSpc>
                <a:spcPct val="70000"/>
              </a:lnSpc>
              <a:buFont typeface="Wingdings" pitchFamily="2" charset="2"/>
              <a:buNone/>
            </a:pPr>
            <a:r>
              <a:rPr lang="en-US" sz="2200" dirty="0" smtClean="0"/>
              <a:t>Peak speed: </a:t>
            </a:r>
            <a:r>
              <a:rPr lang="en-US" sz="2200" dirty="0" smtClean="0"/>
              <a:t>111.6 </a:t>
            </a:r>
            <a:r>
              <a:rPr lang="en-US" sz="2200" dirty="0" smtClean="0"/>
              <a:t>TFLOPs*</a:t>
            </a:r>
          </a:p>
          <a:p>
            <a:pPr eaLnBrk="1" hangingPunct="1">
              <a:lnSpc>
                <a:spcPct val="70000"/>
              </a:lnSpc>
              <a:buFont typeface="Wingdings" pitchFamily="2" charset="2"/>
              <a:buNone/>
            </a:pPr>
            <a:r>
              <a:rPr lang="en-US" sz="1500" dirty="0" smtClean="0"/>
              <a:t>*TFLOPs: trillion calculations per second</a:t>
            </a:r>
          </a:p>
          <a:p>
            <a:pPr eaLnBrk="1" hangingPunct="1">
              <a:lnSpc>
                <a:spcPct val="70000"/>
              </a:lnSpc>
              <a:buFont typeface="Wingdings" pitchFamily="2" charset="2"/>
              <a:buNone/>
            </a:pPr>
            <a:endParaRPr lang="en-US" sz="1700" dirty="0" smtClean="0"/>
          </a:p>
          <a:p>
            <a:pPr eaLnBrk="1" hangingPunct="1">
              <a:lnSpc>
                <a:spcPct val="70000"/>
              </a:lnSpc>
              <a:buFont typeface="Wingdings" pitchFamily="2" charset="2"/>
              <a:buNone/>
            </a:pPr>
            <a:endParaRPr lang="en-US" sz="1700" dirty="0" smtClean="0"/>
          </a:p>
          <a:p>
            <a:pPr eaLnBrk="1" hangingPunct="1">
              <a:lnSpc>
                <a:spcPct val="70000"/>
              </a:lnSpc>
              <a:buFont typeface="Wingdings" pitchFamily="2" charset="2"/>
              <a:buNone/>
            </a:pPr>
            <a:r>
              <a:rPr lang="en-US" sz="2000" dirty="0" smtClean="0"/>
              <a:t>Just </a:t>
            </a:r>
            <a:r>
              <a:rPr lang="en-US" sz="2000" dirty="0" smtClean="0"/>
              <a:t>over 3x (300%) as fast as our 2008-12 supercomputer.</a:t>
            </a:r>
          </a:p>
          <a:p>
            <a:pPr eaLnBrk="1" hangingPunct="1">
              <a:lnSpc>
                <a:spcPct val="70000"/>
              </a:lnSpc>
              <a:buFont typeface="Wingdings" pitchFamily="2" charset="2"/>
              <a:buNone/>
            </a:pPr>
            <a:r>
              <a:rPr lang="en-US" sz="2000" dirty="0" smtClean="0"/>
              <a:t>Just over 100x (10,000%) as fast as our first cluster supercomputer in 2002.</a:t>
            </a:r>
          </a:p>
        </p:txBody>
      </p:sp>
      <p:sp>
        <p:nvSpPr>
          <p:cNvPr id="33797" name="Rectangle 3"/>
          <p:cNvSpPr>
            <a:spLocks noGrp="1" noChangeArrowheads="1"/>
          </p:cNvSpPr>
          <p:nvPr>
            <p:ph type="title"/>
          </p:nvPr>
        </p:nvSpPr>
        <p:spPr/>
        <p:txBody>
          <a:bodyPr/>
          <a:lstStyle/>
          <a:p>
            <a:pPr eaLnBrk="1" hangingPunct="1"/>
            <a:r>
              <a:rPr lang="en-US" dirty="0" smtClean="0"/>
              <a:t>NEW SUPERCOMPUTER!</a:t>
            </a:r>
          </a:p>
        </p:txBody>
      </p:sp>
      <p:sp>
        <p:nvSpPr>
          <p:cNvPr id="503812" name="Text Box 4"/>
          <p:cNvSpPr txBox="1">
            <a:spLocks noChangeArrowheads="1"/>
          </p:cNvSpPr>
          <p:nvPr/>
        </p:nvSpPr>
        <p:spPr bwMode="auto">
          <a:xfrm>
            <a:off x="5181600" y="5181600"/>
            <a:ext cx="3687228" cy="461665"/>
          </a:xfrm>
          <a:prstGeom prst="rect">
            <a:avLst/>
          </a:prstGeom>
          <a:noFill/>
          <a:ln w="9525">
            <a:noFill/>
            <a:miter lim="800000"/>
            <a:headEnd/>
            <a:tailEnd/>
          </a:ln>
          <a:effectLst/>
        </p:spPr>
        <p:txBody>
          <a:bodyPr wrap="none">
            <a:spAutoFit/>
          </a:bodyPr>
          <a:lstStyle/>
          <a:p>
            <a:pPr>
              <a:spcBef>
                <a:spcPct val="50000"/>
              </a:spcBef>
              <a:defRPr/>
            </a:pPr>
            <a:r>
              <a:rPr lang="en-US" sz="2400" b="1" dirty="0" smtClean="0">
                <a:effectLst>
                  <a:outerShdw blurRad="38100" dist="38100" dir="2700000" algn="tl">
                    <a:srgbClr val="C0C0C0"/>
                  </a:outerShdw>
                </a:effectLst>
                <a:latin typeface="Courier New" pitchFamily="49" charset="0"/>
              </a:rPr>
              <a:t>boomer.oscer.ou.edu</a:t>
            </a:r>
            <a:endParaRPr lang="en-US" sz="2400" b="1" dirty="0">
              <a:effectLst>
                <a:outerShdw blurRad="38100" dist="38100" dir="2700000" algn="tl">
                  <a:srgbClr val="C0C0C0"/>
                </a:outerShdw>
              </a:effectLst>
              <a:latin typeface="Courier New" pitchFamily="49" charset="0"/>
            </a:endParaRPr>
          </a:p>
        </p:txBody>
      </p:sp>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4" cstate="print"/>
          <a:stretch>
            <a:fillRect/>
          </a:stretch>
        </p:blipFill>
        <p:spPr>
          <a:xfrm>
            <a:off x="3810000" y="1752600"/>
            <a:ext cx="5038695" cy="3336036"/>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36867" name="Slide Number Placeholder 4"/>
          <p:cNvSpPr>
            <a:spLocks noGrp="1"/>
          </p:cNvSpPr>
          <p:nvPr>
            <p:ph type="sldNum" sz="quarter" idx="11"/>
          </p:nvPr>
        </p:nvSpPr>
        <p:spPr>
          <a:noFill/>
        </p:spPr>
        <p:txBody>
          <a:bodyPr/>
          <a:lstStyle/>
          <a:p>
            <a:fld id="{E71F9149-01AE-4A4F-A81B-E1901E56968D}" type="slidenum">
              <a:rPr lang="en-US"/>
              <a:pPr/>
              <a:t>32</a:t>
            </a:fld>
            <a:endParaRPr lang="en-US"/>
          </a:p>
        </p:txBody>
      </p:sp>
      <p:sp>
        <p:nvSpPr>
          <p:cNvPr id="36868" name="Rectangle 2"/>
          <p:cNvSpPr>
            <a:spLocks noGrp="1" noChangeArrowheads="1"/>
          </p:cNvSpPr>
          <p:nvPr>
            <p:ph type="title"/>
          </p:nvPr>
        </p:nvSpPr>
        <p:spPr/>
        <p:txBody>
          <a:bodyPr/>
          <a:lstStyle/>
          <a:p>
            <a:pPr eaLnBrk="1" hangingPunct="1"/>
            <a:r>
              <a:rPr lang="en-US" dirty="0" smtClean="0"/>
              <a:t>What is a Cluster Supercomputer?</a:t>
            </a:r>
          </a:p>
        </p:txBody>
      </p:sp>
      <p:sp>
        <p:nvSpPr>
          <p:cNvPr id="36869" name="Rectangle 3"/>
          <p:cNvSpPr>
            <a:spLocks noGrp="1" noChangeArrowheads="1"/>
          </p:cNvSpPr>
          <p:nvPr>
            <p:ph type="body" idx="1"/>
          </p:nvPr>
        </p:nvSpPr>
        <p:spPr/>
        <p:txBody>
          <a:bodyPr/>
          <a:lstStyle/>
          <a:p>
            <a:pPr eaLnBrk="1" hangingPunct="1">
              <a:buFont typeface="Wingdings" pitchFamily="2" charset="2"/>
              <a:buNone/>
            </a:pPr>
            <a:r>
              <a:rPr lang="en-US" smtClean="0"/>
              <a:t>“… [W]hat a ship is … It's not just a keel and hull and a deck and sails. That's what a ship needs. But what a ship is ... is freedom.”</a:t>
            </a:r>
          </a:p>
          <a:p>
            <a:pPr eaLnBrk="1" hangingPunct="1">
              <a:buFont typeface="Wingdings" pitchFamily="2" charset="2"/>
              <a:buNone/>
            </a:pPr>
            <a:r>
              <a:rPr lang="en-US" smtClean="0"/>
              <a:t>					– Captain Jack Sparrow</a:t>
            </a:r>
          </a:p>
          <a:p>
            <a:pPr eaLnBrk="1" hangingPunct="1">
              <a:buFont typeface="Wingdings" pitchFamily="2" charset="2"/>
              <a:buNone/>
            </a:pPr>
            <a:r>
              <a:rPr lang="en-US" smtClean="0"/>
              <a:t>					   “Pirates of the Caribbean”</a:t>
            </a:r>
          </a:p>
        </p:txBody>
      </p:sp>
      <p:pic>
        <p:nvPicPr>
          <p:cNvPr id="36870" name="Picture 4" descr="capnjack"/>
          <p:cNvPicPr>
            <a:picLocks noChangeAspect="1" noChangeArrowheads="1"/>
          </p:cNvPicPr>
          <p:nvPr/>
        </p:nvPicPr>
        <p:blipFill>
          <a:blip r:embed="rId3" cstate="print"/>
          <a:srcRect/>
          <a:stretch>
            <a:fillRect/>
          </a:stretch>
        </p:blipFill>
        <p:spPr bwMode="auto">
          <a:xfrm>
            <a:off x="533400" y="3200400"/>
            <a:ext cx="4000500" cy="26638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37891" name="Slide Number Placeholder 4"/>
          <p:cNvSpPr>
            <a:spLocks noGrp="1"/>
          </p:cNvSpPr>
          <p:nvPr>
            <p:ph type="sldNum" sz="quarter" idx="11"/>
          </p:nvPr>
        </p:nvSpPr>
        <p:spPr>
          <a:noFill/>
        </p:spPr>
        <p:txBody>
          <a:bodyPr/>
          <a:lstStyle/>
          <a:p>
            <a:fld id="{37AD7288-0C15-4989-807D-FD7DD9E7F795}" type="slidenum">
              <a:rPr lang="en-US"/>
              <a:pPr/>
              <a:t>33</a:t>
            </a:fld>
            <a:endParaRPr lang="en-US"/>
          </a:p>
        </p:txBody>
      </p:sp>
      <p:sp>
        <p:nvSpPr>
          <p:cNvPr id="37892" name="Rectangle 2"/>
          <p:cNvSpPr>
            <a:spLocks noGrp="1" noChangeArrowheads="1"/>
          </p:cNvSpPr>
          <p:nvPr>
            <p:ph type="title"/>
          </p:nvPr>
        </p:nvSpPr>
        <p:spPr/>
        <p:txBody>
          <a:bodyPr/>
          <a:lstStyle/>
          <a:p>
            <a:pPr eaLnBrk="1" hangingPunct="1"/>
            <a:r>
              <a:rPr lang="en-US" smtClean="0"/>
              <a:t>What a Cluster is ….</a:t>
            </a:r>
          </a:p>
        </p:txBody>
      </p:sp>
      <p:sp>
        <p:nvSpPr>
          <p:cNvPr id="37893" name="Rectangle 3"/>
          <p:cNvSpPr>
            <a:spLocks noGrp="1" noChangeArrowheads="1"/>
          </p:cNvSpPr>
          <p:nvPr>
            <p:ph type="body" idx="1"/>
          </p:nvPr>
        </p:nvSpPr>
        <p:spPr/>
        <p:txBody>
          <a:bodyPr/>
          <a:lstStyle/>
          <a:p>
            <a:pPr eaLnBrk="1" hangingPunct="1">
              <a:buFont typeface="Wingdings" pitchFamily="2" charset="2"/>
              <a:buNone/>
            </a:pPr>
            <a:r>
              <a:rPr lang="en-US" smtClean="0"/>
              <a:t>A cluster </a:t>
            </a:r>
            <a:r>
              <a:rPr lang="en-US" b="1" u="sng" smtClean="0"/>
              <a:t>needs</a:t>
            </a:r>
            <a:r>
              <a:rPr lang="en-US" smtClean="0"/>
              <a:t> of a collection of small computers, called </a:t>
            </a:r>
            <a:r>
              <a:rPr lang="en-US" b="1" i="1" u="sng" smtClean="0"/>
              <a:t>nodes</a:t>
            </a:r>
            <a:r>
              <a:rPr lang="en-US" smtClean="0"/>
              <a:t>, hooked together by an </a:t>
            </a:r>
            <a:r>
              <a:rPr lang="en-US" b="1" i="1" u="sng" smtClean="0"/>
              <a:t>interconnection network</a:t>
            </a:r>
            <a:r>
              <a:rPr lang="en-US" smtClean="0"/>
              <a:t> (or </a:t>
            </a:r>
            <a:r>
              <a:rPr lang="en-US" b="1" i="1" u="sng" smtClean="0"/>
              <a:t>interconnect</a:t>
            </a:r>
            <a:r>
              <a:rPr lang="en-US" smtClean="0"/>
              <a:t> for short).</a:t>
            </a:r>
          </a:p>
          <a:p>
            <a:pPr eaLnBrk="1" hangingPunct="1">
              <a:buFont typeface="Wingdings" pitchFamily="2" charset="2"/>
              <a:buNone/>
            </a:pPr>
            <a:r>
              <a:rPr lang="en-US" smtClean="0"/>
              <a:t>It also </a:t>
            </a:r>
            <a:r>
              <a:rPr lang="en-US" b="1" u="sng" smtClean="0"/>
              <a:t>needs</a:t>
            </a:r>
            <a:r>
              <a:rPr lang="en-US" smtClean="0"/>
              <a:t> software that allows the nodes to communicate over the interconnect.</a:t>
            </a:r>
          </a:p>
          <a:p>
            <a:pPr eaLnBrk="1" hangingPunct="1">
              <a:buFont typeface="Wingdings" pitchFamily="2" charset="2"/>
              <a:buNone/>
            </a:pPr>
            <a:r>
              <a:rPr lang="en-US" smtClean="0"/>
              <a:t>But what a cluster </a:t>
            </a:r>
            <a:r>
              <a:rPr lang="en-US" b="1" u="sng" smtClean="0"/>
              <a:t>is</a:t>
            </a:r>
            <a:r>
              <a:rPr lang="en-US" smtClean="0"/>
              <a:t> … is all of these components working together as if they’re one big computer ... a </a:t>
            </a:r>
            <a:r>
              <a:rPr lang="en-US" b="1" u="sng" smtClean="0"/>
              <a:t>super</a:t>
            </a:r>
            <a:r>
              <a:rPr lang="en-US" smtClean="0"/>
              <a:t> computer.</a:t>
            </a: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38915" name="Slide Number Placeholder 3"/>
          <p:cNvSpPr>
            <a:spLocks noGrp="1"/>
          </p:cNvSpPr>
          <p:nvPr>
            <p:ph type="sldNum" sz="quarter" idx="4294967295"/>
          </p:nvPr>
        </p:nvSpPr>
        <p:spPr>
          <a:xfrm>
            <a:off x="7162800" y="6191250"/>
            <a:ext cx="1295400" cy="457200"/>
          </a:xfrm>
          <a:noFill/>
        </p:spPr>
        <p:txBody>
          <a:bodyPr/>
          <a:lstStyle/>
          <a:p>
            <a:fld id="{18EECAA3-9744-42BD-A076-412AAE382076}" type="slidenum">
              <a:rPr lang="en-US"/>
              <a:pPr/>
              <a:t>34</a:t>
            </a:fld>
            <a:endParaRPr lang="en-US"/>
          </a:p>
        </p:txBody>
      </p:sp>
      <p:sp>
        <p:nvSpPr>
          <p:cNvPr id="38916" name="Rectangle 2"/>
          <p:cNvSpPr>
            <a:spLocks noGrp="1" noChangeArrowheads="1"/>
          </p:cNvSpPr>
          <p:nvPr>
            <p:ph type="title"/>
          </p:nvPr>
        </p:nvSpPr>
        <p:spPr/>
        <p:txBody>
          <a:bodyPr/>
          <a:lstStyle/>
          <a:p>
            <a:pPr eaLnBrk="1" hangingPunct="1"/>
            <a:r>
              <a:rPr lang="en-US" smtClean="0"/>
              <a:t>An Actual Cluster</a:t>
            </a:r>
          </a:p>
        </p:txBody>
      </p:sp>
      <p:pic>
        <p:nvPicPr>
          <p:cNvPr id="38917" name="Picture 3" descr="boomerback4"/>
          <p:cNvPicPr>
            <a:picLocks noChangeAspect="1" noChangeArrowheads="1"/>
          </p:cNvPicPr>
          <p:nvPr/>
        </p:nvPicPr>
        <p:blipFill>
          <a:blip r:embed="rId3" cstate="print"/>
          <a:srcRect/>
          <a:stretch>
            <a:fillRect/>
          </a:stretch>
        </p:blipFill>
        <p:spPr bwMode="auto">
          <a:xfrm>
            <a:off x="5029200" y="1371600"/>
            <a:ext cx="3086100" cy="4114800"/>
          </a:xfrm>
          <a:prstGeom prst="rect">
            <a:avLst/>
          </a:prstGeom>
          <a:noFill/>
          <a:ln w="9525">
            <a:noFill/>
            <a:miter lim="800000"/>
            <a:headEnd/>
            <a:tailEnd/>
          </a:ln>
        </p:spPr>
      </p:pic>
      <p:pic>
        <p:nvPicPr>
          <p:cNvPr id="38918" name="Picture 4" descr="boomerback1"/>
          <p:cNvPicPr>
            <a:picLocks noChangeAspect="1" noChangeArrowheads="1"/>
          </p:cNvPicPr>
          <p:nvPr/>
        </p:nvPicPr>
        <p:blipFill>
          <a:blip r:embed="rId4" cstate="print"/>
          <a:srcRect/>
          <a:stretch>
            <a:fillRect/>
          </a:stretch>
        </p:blipFill>
        <p:spPr bwMode="auto">
          <a:xfrm>
            <a:off x="1333500" y="1295400"/>
            <a:ext cx="3314700" cy="4419600"/>
          </a:xfrm>
          <a:prstGeom prst="rect">
            <a:avLst/>
          </a:prstGeom>
          <a:noFill/>
          <a:ln w="9525">
            <a:noFill/>
            <a:miter lim="800000"/>
            <a:headEnd/>
            <a:tailEnd/>
          </a:ln>
        </p:spPr>
      </p:pic>
      <p:sp>
        <p:nvSpPr>
          <p:cNvPr id="38919" name="Rectangle 5"/>
          <p:cNvSpPr>
            <a:spLocks noChangeArrowheads="1"/>
          </p:cNvSpPr>
          <p:nvPr/>
        </p:nvSpPr>
        <p:spPr bwMode="auto">
          <a:xfrm>
            <a:off x="4953000" y="5257800"/>
            <a:ext cx="3276600" cy="304800"/>
          </a:xfrm>
          <a:prstGeom prst="rect">
            <a:avLst/>
          </a:prstGeom>
          <a:solidFill>
            <a:srgbClr val="FFFFFF"/>
          </a:solidFill>
          <a:ln w="9525">
            <a:solidFill>
              <a:srgbClr val="FFFFFF"/>
            </a:solidFill>
            <a:miter lim="800000"/>
            <a:headEnd/>
            <a:tailEnd/>
          </a:ln>
        </p:spPr>
        <p:txBody>
          <a:bodyPr wrap="none" anchor="ctr"/>
          <a:lstStyle/>
          <a:p>
            <a:endParaRPr lang="en-US"/>
          </a:p>
        </p:txBody>
      </p:sp>
      <p:sp>
        <p:nvSpPr>
          <p:cNvPr id="38920" name="Text Box 6"/>
          <p:cNvSpPr txBox="1">
            <a:spLocks noChangeArrowheads="1"/>
          </p:cNvSpPr>
          <p:nvPr/>
        </p:nvSpPr>
        <p:spPr bwMode="auto">
          <a:xfrm>
            <a:off x="4953000" y="5410200"/>
            <a:ext cx="1428750" cy="366713"/>
          </a:xfrm>
          <a:prstGeom prst="rect">
            <a:avLst/>
          </a:prstGeom>
          <a:noFill/>
          <a:ln w="9525">
            <a:noFill/>
            <a:miter lim="800000"/>
            <a:headEnd/>
            <a:tailEnd/>
          </a:ln>
        </p:spPr>
        <p:txBody>
          <a:bodyPr wrap="none">
            <a:spAutoFit/>
          </a:bodyPr>
          <a:lstStyle/>
          <a:p>
            <a:pPr algn="l"/>
            <a:r>
              <a:rPr lang="en-US" b="1"/>
              <a:t>Interconnect</a:t>
            </a:r>
          </a:p>
        </p:txBody>
      </p:sp>
      <p:sp>
        <p:nvSpPr>
          <p:cNvPr id="38921" name="Line 7"/>
          <p:cNvSpPr>
            <a:spLocks noChangeShapeType="1"/>
          </p:cNvSpPr>
          <p:nvPr/>
        </p:nvSpPr>
        <p:spPr bwMode="auto">
          <a:xfrm flipH="1" flipV="1">
            <a:off x="1828800" y="3581400"/>
            <a:ext cx="3200400" cy="1828800"/>
          </a:xfrm>
          <a:prstGeom prst="line">
            <a:avLst/>
          </a:prstGeom>
          <a:noFill/>
          <a:ln w="38100">
            <a:solidFill>
              <a:schemeClr val="tx1"/>
            </a:solidFill>
            <a:miter lim="800000"/>
            <a:headEnd/>
            <a:tailEnd type="triangle" w="lg" len="lg"/>
          </a:ln>
        </p:spPr>
        <p:txBody>
          <a:bodyPr wrap="none"/>
          <a:lstStyle/>
          <a:p>
            <a:endParaRPr lang="en-US"/>
          </a:p>
        </p:txBody>
      </p:sp>
      <p:sp>
        <p:nvSpPr>
          <p:cNvPr id="38922" name="Line 8"/>
          <p:cNvSpPr>
            <a:spLocks noChangeShapeType="1"/>
          </p:cNvSpPr>
          <p:nvPr/>
        </p:nvSpPr>
        <p:spPr bwMode="auto">
          <a:xfrm flipV="1">
            <a:off x="5715000" y="4495800"/>
            <a:ext cx="152400" cy="990600"/>
          </a:xfrm>
          <a:prstGeom prst="line">
            <a:avLst/>
          </a:prstGeom>
          <a:noFill/>
          <a:ln w="38100">
            <a:solidFill>
              <a:schemeClr val="tx1"/>
            </a:solidFill>
            <a:miter lim="800000"/>
            <a:headEnd/>
            <a:tailEnd type="triangle" w="lg" len="lg"/>
          </a:ln>
        </p:spPr>
        <p:txBody>
          <a:bodyPr wrap="none"/>
          <a:lstStyle/>
          <a:p>
            <a:endParaRPr lang="en-US"/>
          </a:p>
        </p:txBody>
      </p:sp>
      <p:sp>
        <p:nvSpPr>
          <p:cNvPr id="38923" name="Text Box 9"/>
          <p:cNvSpPr txBox="1">
            <a:spLocks noChangeArrowheads="1"/>
          </p:cNvSpPr>
          <p:nvPr/>
        </p:nvSpPr>
        <p:spPr bwMode="auto">
          <a:xfrm>
            <a:off x="6705600" y="5562600"/>
            <a:ext cx="1219200" cy="366713"/>
          </a:xfrm>
          <a:prstGeom prst="rect">
            <a:avLst/>
          </a:prstGeom>
          <a:noFill/>
          <a:ln w="9525">
            <a:noFill/>
            <a:miter lim="800000"/>
            <a:headEnd/>
            <a:tailEnd/>
          </a:ln>
        </p:spPr>
        <p:txBody>
          <a:bodyPr>
            <a:spAutoFit/>
          </a:bodyPr>
          <a:lstStyle/>
          <a:p>
            <a:pPr>
              <a:spcBef>
                <a:spcPct val="50000"/>
              </a:spcBef>
            </a:pPr>
            <a:r>
              <a:rPr lang="en-US" b="1"/>
              <a:t>Nodes</a:t>
            </a:r>
          </a:p>
        </p:txBody>
      </p:sp>
      <p:sp>
        <p:nvSpPr>
          <p:cNvPr id="38924" name="Line 10"/>
          <p:cNvSpPr>
            <a:spLocks noChangeShapeType="1"/>
          </p:cNvSpPr>
          <p:nvPr/>
        </p:nvSpPr>
        <p:spPr bwMode="auto">
          <a:xfrm flipV="1">
            <a:off x="7239000" y="4495800"/>
            <a:ext cx="152400" cy="1066800"/>
          </a:xfrm>
          <a:prstGeom prst="line">
            <a:avLst/>
          </a:prstGeom>
          <a:noFill/>
          <a:ln w="38100">
            <a:solidFill>
              <a:schemeClr val="tx1"/>
            </a:solidFill>
            <a:miter lim="800000"/>
            <a:headEnd/>
            <a:tailEnd type="triangle" w="lg" len="lg"/>
          </a:ln>
        </p:spPr>
        <p:txBody>
          <a:bodyPr wrap="none"/>
          <a:lstStyle/>
          <a:p>
            <a:endParaRPr lang="en-US"/>
          </a:p>
        </p:txBody>
      </p:sp>
      <p:sp>
        <p:nvSpPr>
          <p:cNvPr id="38925" name="Line 11"/>
          <p:cNvSpPr>
            <a:spLocks noChangeShapeType="1"/>
          </p:cNvSpPr>
          <p:nvPr/>
        </p:nvSpPr>
        <p:spPr bwMode="auto">
          <a:xfrm flipH="1" flipV="1">
            <a:off x="2971800" y="4724400"/>
            <a:ext cx="2667000" cy="1447800"/>
          </a:xfrm>
          <a:prstGeom prst="line">
            <a:avLst/>
          </a:prstGeom>
          <a:noFill/>
          <a:ln w="38100">
            <a:solidFill>
              <a:schemeClr val="tx1"/>
            </a:solidFill>
            <a:miter lim="800000"/>
            <a:headEnd/>
            <a:tailEnd type="triangle" w="lg" len="lg"/>
          </a:ln>
        </p:spPr>
        <p:txBody>
          <a:bodyPr wrap="none"/>
          <a:lstStyle/>
          <a:p>
            <a:endParaRPr lang="en-US"/>
          </a:p>
        </p:txBody>
      </p:sp>
      <p:sp>
        <p:nvSpPr>
          <p:cNvPr id="38926" name="Line 12"/>
          <p:cNvSpPr>
            <a:spLocks noChangeShapeType="1"/>
          </p:cNvSpPr>
          <p:nvPr/>
        </p:nvSpPr>
        <p:spPr bwMode="auto">
          <a:xfrm flipV="1">
            <a:off x="5638800" y="5791200"/>
            <a:ext cx="1295400" cy="381000"/>
          </a:xfrm>
          <a:prstGeom prst="line">
            <a:avLst/>
          </a:prstGeom>
          <a:noFill/>
          <a:ln w="38100">
            <a:solidFill>
              <a:schemeClr val="tx1"/>
            </a:solidFill>
            <a:miter lim="800000"/>
            <a:headEnd/>
            <a:tailEnd/>
          </a:ln>
        </p:spPr>
        <p:txBody>
          <a:bodyPr wrap="none"/>
          <a:lstStyle/>
          <a:p>
            <a:endParaRPr lang="en-US"/>
          </a:p>
        </p:txBody>
      </p:sp>
      <p:sp>
        <p:nvSpPr>
          <p:cNvPr id="15" name="TextBox 14"/>
          <p:cNvSpPr txBox="1"/>
          <p:nvPr/>
        </p:nvSpPr>
        <p:spPr>
          <a:xfrm>
            <a:off x="914400" y="5681664"/>
            <a:ext cx="4191000" cy="369332"/>
          </a:xfrm>
          <a:prstGeom prst="rect">
            <a:avLst/>
          </a:prstGeom>
          <a:noFill/>
        </p:spPr>
        <p:txBody>
          <a:bodyPr wrap="square" rtlCol="0">
            <a:spAutoFit/>
          </a:bodyPr>
          <a:lstStyle/>
          <a:p>
            <a:r>
              <a:rPr lang="en-US" dirty="0" smtClean="0"/>
              <a:t>Also named Boomer, in service 2002-5.</a:t>
            </a:r>
            <a:endParaRPr lang="en-US" dirty="0"/>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39939" name="Slide Number Placeholder 5"/>
          <p:cNvSpPr>
            <a:spLocks noGrp="1"/>
          </p:cNvSpPr>
          <p:nvPr>
            <p:ph type="sldNum" sz="quarter" idx="11"/>
          </p:nvPr>
        </p:nvSpPr>
        <p:spPr>
          <a:noFill/>
        </p:spPr>
        <p:txBody>
          <a:bodyPr/>
          <a:lstStyle/>
          <a:p>
            <a:fld id="{25C60050-767F-48AE-8A6B-788A79C77363}" type="slidenum">
              <a:rPr lang="en-US"/>
              <a:pPr/>
              <a:t>35</a:t>
            </a:fld>
            <a:endParaRPr lang="en-US" dirty="0"/>
          </a:p>
        </p:txBody>
      </p:sp>
      <p:sp>
        <p:nvSpPr>
          <p:cNvPr id="39940" name="Rectangle 2"/>
          <p:cNvSpPr>
            <a:spLocks noGrp="1" noChangeArrowheads="1"/>
          </p:cNvSpPr>
          <p:nvPr>
            <p:ph type="title"/>
          </p:nvPr>
        </p:nvSpPr>
        <p:spPr/>
        <p:txBody>
          <a:bodyPr/>
          <a:lstStyle/>
          <a:p>
            <a:pPr eaLnBrk="1" hangingPunct="1"/>
            <a:r>
              <a:rPr lang="en-US" smtClean="0"/>
              <a:t>Condor</a:t>
            </a:r>
            <a:r>
              <a:rPr lang="en-US" sz="3600" smtClean="0"/>
              <a:t> Pool</a:t>
            </a:r>
          </a:p>
        </p:txBody>
      </p:sp>
      <p:sp>
        <p:nvSpPr>
          <p:cNvPr id="39941" name="Rectangle 3"/>
          <p:cNvSpPr>
            <a:spLocks noGrp="1" noChangeArrowheads="1"/>
          </p:cNvSpPr>
          <p:nvPr>
            <p:ph type="body" sz="half" idx="1"/>
          </p:nvPr>
        </p:nvSpPr>
        <p:spPr>
          <a:xfrm>
            <a:off x="609600" y="1371600"/>
            <a:ext cx="7010400" cy="4876800"/>
          </a:xfrm>
        </p:spPr>
        <p:txBody>
          <a:bodyPr/>
          <a:lstStyle/>
          <a:p>
            <a:pPr eaLnBrk="1" hangingPunct="1">
              <a:lnSpc>
                <a:spcPct val="90000"/>
              </a:lnSpc>
              <a:buFont typeface="Wingdings" pitchFamily="2" charset="2"/>
              <a:buNone/>
            </a:pPr>
            <a:r>
              <a:rPr lang="en-US" dirty="0" smtClean="0"/>
              <a:t>Condor is a software technology that allows idle desktop PCs to be used for number crunching.</a:t>
            </a:r>
          </a:p>
          <a:p>
            <a:pPr eaLnBrk="1" hangingPunct="1">
              <a:lnSpc>
                <a:spcPct val="90000"/>
              </a:lnSpc>
              <a:buFont typeface="Wingdings" pitchFamily="2" charset="2"/>
              <a:buNone/>
            </a:pPr>
            <a:r>
              <a:rPr lang="en-US" dirty="0" smtClean="0"/>
              <a:t>OU IT has deployed a large Condor pool (795 desktop 	PCs in IT student labs all over campus).</a:t>
            </a:r>
          </a:p>
          <a:p>
            <a:pPr eaLnBrk="1" hangingPunct="1">
              <a:lnSpc>
                <a:spcPct val="90000"/>
              </a:lnSpc>
              <a:buFont typeface="Wingdings" pitchFamily="2" charset="2"/>
              <a:buNone/>
            </a:pPr>
            <a:r>
              <a:rPr lang="en-US" dirty="0" smtClean="0"/>
              <a:t>It provides a huge amount of additional computing power – more than was available in all of OSCER  in 2005.</a:t>
            </a:r>
          </a:p>
          <a:p>
            <a:pPr eaLnBrk="1" hangingPunct="1">
              <a:lnSpc>
                <a:spcPct val="70000"/>
              </a:lnSpc>
              <a:buFont typeface="Wingdings" pitchFamily="2" charset="2"/>
              <a:buNone/>
            </a:pPr>
            <a:r>
              <a:rPr lang="en-US" dirty="0" smtClean="0"/>
              <a:t>20+ TFLOPs peak compute speed.</a:t>
            </a:r>
          </a:p>
          <a:p>
            <a:pPr eaLnBrk="1" hangingPunct="1">
              <a:lnSpc>
                <a:spcPct val="70000"/>
              </a:lnSpc>
              <a:buFont typeface="Wingdings" pitchFamily="2" charset="2"/>
              <a:buNone/>
            </a:pPr>
            <a:r>
              <a:rPr lang="en-US" dirty="0" smtClean="0"/>
              <a:t>And, the cost is very </a:t>
            </a:r>
            <a:r>
              <a:rPr lang="en-US" dirty="0" err="1" smtClean="0"/>
              <a:t>very</a:t>
            </a:r>
            <a:r>
              <a:rPr lang="en-US" dirty="0" smtClean="0"/>
              <a:t> low – almost literally free.</a:t>
            </a:r>
          </a:p>
          <a:p>
            <a:pPr eaLnBrk="1" hangingPunct="1">
              <a:lnSpc>
                <a:spcPct val="90000"/>
              </a:lnSpc>
              <a:buFont typeface="Wingdings" pitchFamily="2" charset="2"/>
              <a:buNone/>
            </a:pPr>
            <a:r>
              <a:rPr lang="en-US" dirty="0" smtClean="0"/>
              <a:t>Also, we’ve been seeing empirically that Condor gets about 80% of each PC’s time.</a:t>
            </a:r>
          </a:p>
        </p:txBody>
      </p:sp>
      <p:pic>
        <p:nvPicPr>
          <p:cNvPr id="39942" name="Picture 4" descr="carson206_25pct_20060417"/>
          <p:cNvPicPr>
            <a:picLocks noGrp="1" noChangeAspect="1" noChangeArrowheads="1"/>
          </p:cNvPicPr>
          <p:nvPr>
            <p:ph sz="half" idx="2"/>
          </p:nvPr>
        </p:nvPicPr>
        <p:blipFill>
          <a:blip r:embed="rId4" cstate="print"/>
          <a:srcRect/>
          <a:stretch>
            <a:fillRect/>
          </a:stretch>
        </p:blipFill>
        <p:spPr>
          <a:xfrm>
            <a:off x="7467600" y="1600200"/>
            <a:ext cx="1200150" cy="1600200"/>
          </a:xfrm>
          <a:noFill/>
        </p:spPr>
      </p:pic>
      <p:sp>
        <p:nvSpPr>
          <p:cNvPr id="39943"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40963" name="Slide Number Placeholder 4"/>
          <p:cNvSpPr>
            <a:spLocks noGrp="1"/>
          </p:cNvSpPr>
          <p:nvPr>
            <p:ph type="sldNum" sz="quarter" idx="11"/>
          </p:nvPr>
        </p:nvSpPr>
        <p:spPr>
          <a:noFill/>
        </p:spPr>
        <p:txBody>
          <a:bodyPr/>
          <a:lstStyle/>
          <a:p>
            <a:fld id="{B1F8C34E-7980-427B-A86B-DBFCC7DF3371}" type="slidenum">
              <a:rPr lang="en-US"/>
              <a:pPr/>
              <a:t>36</a:t>
            </a:fld>
            <a:endParaRPr lang="en-US"/>
          </a:p>
        </p:txBody>
      </p:sp>
      <p:pic>
        <p:nvPicPr>
          <p:cNvPr id="40964" name="Picture 10" descr="nlr_services_map2"/>
          <p:cNvPicPr>
            <a:picLocks noChangeAspect="1" noChangeArrowheads="1"/>
          </p:cNvPicPr>
          <p:nvPr/>
        </p:nvPicPr>
        <p:blipFill>
          <a:blip r:embed="rId3" cstate="print"/>
          <a:srcRect/>
          <a:stretch>
            <a:fillRect/>
          </a:stretch>
        </p:blipFill>
        <p:spPr bwMode="auto">
          <a:xfrm>
            <a:off x="685800" y="1295400"/>
            <a:ext cx="8001000" cy="4506913"/>
          </a:xfrm>
          <a:prstGeom prst="rect">
            <a:avLst/>
          </a:prstGeom>
          <a:noFill/>
          <a:ln w="9525">
            <a:noFill/>
            <a:miter lim="800000"/>
            <a:headEnd/>
            <a:tailEnd/>
          </a:ln>
        </p:spPr>
      </p:pic>
      <p:sp>
        <p:nvSpPr>
          <p:cNvPr id="40965" name="Rectangle 6"/>
          <p:cNvSpPr>
            <a:spLocks noGrp="1" noChangeArrowheads="1"/>
          </p:cNvSpPr>
          <p:nvPr>
            <p:ph type="title"/>
          </p:nvPr>
        </p:nvSpPr>
        <p:spPr/>
        <p:txBody>
          <a:bodyPr/>
          <a:lstStyle/>
          <a:p>
            <a:pPr eaLnBrk="1" hangingPunct="1"/>
            <a:r>
              <a:rPr lang="en-US" smtClean="0"/>
              <a:t>National Lambda Rail</a:t>
            </a:r>
          </a:p>
        </p:txBody>
      </p:sp>
      <p:sp>
        <p:nvSpPr>
          <p:cNvPr id="40966" name="Rectangle 7"/>
          <p:cNvSpPr>
            <a:spLocks noChangeArrowheads="1"/>
          </p:cNvSpPr>
          <p:nvPr/>
        </p:nvSpPr>
        <p:spPr bwMode="auto">
          <a:xfrm>
            <a:off x="2971800" y="5943600"/>
            <a:ext cx="3429000" cy="228600"/>
          </a:xfrm>
          <a:prstGeom prst="rect">
            <a:avLst/>
          </a:prstGeom>
          <a:solidFill>
            <a:schemeClr val="bg1"/>
          </a:solidFill>
          <a:ln w="9525">
            <a:noFill/>
            <a:miter lim="800000"/>
            <a:headEnd/>
            <a:tailEnd/>
          </a:ln>
        </p:spPr>
        <p:txBody>
          <a:bodyPr wrap="none" anchor="ctr">
            <a:spAutoFit/>
          </a:bodyPr>
          <a:lstStyle/>
          <a:p>
            <a:endParaRPr lang="en-US"/>
          </a:p>
        </p:txBody>
      </p:sp>
      <p:sp>
        <p:nvSpPr>
          <p:cNvPr id="40967" name="Oval 8"/>
          <p:cNvSpPr>
            <a:spLocks noChangeArrowheads="1"/>
          </p:cNvSpPr>
          <p:nvPr/>
        </p:nvSpPr>
        <p:spPr bwMode="auto">
          <a:xfrm>
            <a:off x="3962400" y="3690938"/>
            <a:ext cx="1524000" cy="685800"/>
          </a:xfrm>
          <a:prstGeom prst="ellipse">
            <a:avLst/>
          </a:prstGeom>
          <a:noFill/>
          <a:ln w="38100">
            <a:solidFill>
              <a:schemeClr val="tx1"/>
            </a:solid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41987" name="Slide Number Placeholder 4"/>
          <p:cNvSpPr>
            <a:spLocks noGrp="1"/>
          </p:cNvSpPr>
          <p:nvPr>
            <p:ph type="sldNum" sz="quarter" idx="11"/>
          </p:nvPr>
        </p:nvSpPr>
        <p:spPr>
          <a:noFill/>
        </p:spPr>
        <p:txBody>
          <a:bodyPr/>
          <a:lstStyle/>
          <a:p>
            <a:fld id="{D1F117B1-50D5-4B28-8F89-4AB3D1BD23B9}" type="slidenum">
              <a:rPr lang="en-US"/>
              <a:pPr/>
              <a:t>37</a:t>
            </a:fld>
            <a:endParaRPr lang="en-US"/>
          </a:p>
        </p:txBody>
      </p:sp>
      <p:pic>
        <p:nvPicPr>
          <p:cNvPr id="41988" name="Picture 2" descr="internet2_map_20081005"/>
          <p:cNvPicPr>
            <a:picLocks noChangeAspect="1" noChangeArrowheads="1"/>
          </p:cNvPicPr>
          <p:nvPr/>
        </p:nvPicPr>
        <p:blipFill>
          <a:blip r:embed="rId2" cstate="print"/>
          <a:srcRect/>
          <a:stretch>
            <a:fillRect/>
          </a:stretch>
        </p:blipFill>
        <p:spPr bwMode="auto">
          <a:xfrm>
            <a:off x="685800" y="1266825"/>
            <a:ext cx="7696200" cy="4735513"/>
          </a:xfrm>
          <a:prstGeom prst="rect">
            <a:avLst/>
          </a:prstGeom>
          <a:noFill/>
          <a:ln w="9525">
            <a:noFill/>
            <a:miter lim="800000"/>
            <a:headEnd/>
            <a:tailEnd/>
          </a:ln>
        </p:spPr>
      </p:pic>
      <p:sp>
        <p:nvSpPr>
          <p:cNvPr id="41989" name="Rectangle 3"/>
          <p:cNvSpPr>
            <a:spLocks noGrp="1" noChangeArrowheads="1"/>
          </p:cNvSpPr>
          <p:nvPr>
            <p:ph type="title"/>
          </p:nvPr>
        </p:nvSpPr>
        <p:spPr/>
        <p:txBody>
          <a:bodyPr/>
          <a:lstStyle/>
          <a:p>
            <a:pPr eaLnBrk="1" hangingPunct="1"/>
            <a:r>
              <a:rPr lang="en-US" sz="3600" smtClean="0"/>
              <a:t>Internet2</a:t>
            </a:r>
          </a:p>
        </p:txBody>
      </p:sp>
      <p:sp>
        <p:nvSpPr>
          <p:cNvPr id="41990" name="Text Box 4"/>
          <p:cNvSpPr txBox="1">
            <a:spLocks noChangeArrowheads="1"/>
          </p:cNvSpPr>
          <p:nvPr/>
        </p:nvSpPr>
        <p:spPr bwMode="auto">
          <a:xfrm>
            <a:off x="2667000" y="5791200"/>
            <a:ext cx="3581400" cy="274638"/>
          </a:xfrm>
          <a:prstGeom prst="rect">
            <a:avLst/>
          </a:prstGeom>
          <a:noFill/>
          <a:ln w="9525">
            <a:noFill/>
            <a:miter lim="800000"/>
            <a:headEnd/>
            <a:tailEnd/>
          </a:ln>
        </p:spPr>
        <p:txBody>
          <a:bodyPr>
            <a:spAutoFit/>
          </a:bodyPr>
          <a:lstStyle/>
          <a:p>
            <a:pPr>
              <a:spcBef>
                <a:spcPct val="50000"/>
              </a:spcBef>
            </a:pPr>
            <a:r>
              <a:rPr lang="en-US" sz="1200">
                <a:latin typeface="Courier New" pitchFamily="49" charset="0"/>
                <a:hlinkClick r:id="rId3"/>
              </a:rPr>
              <a:t>www.internet2.edu</a:t>
            </a:r>
            <a:endParaRPr lang="en-US" sz="1200">
              <a:latin typeface="Courier New" pitchFamily="49" charset="0"/>
            </a:endParaRPr>
          </a:p>
        </p:txBody>
      </p:sp>
      <p:sp>
        <p:nvSpPr>
          <p:cNvPr id="41991" name="Oval 5"/>
          <p:cNvSpPr>
            <a:spLocks noChangeArrowheads="1"/>
          </p:cNvSpPr>
          <p:nvPr/>
        </p:nvSpPr>
        <p:spPr bwMode="auto">
          <a:xfrm>
            <a:off x="3124200" y="4038600"/>
            <a:ext cx="1143000" cy="838200"/>
          </a:xfrm>
          <a:prstGeom prst="ellipse">
            <a:avLst/>
          </a:prstGeom>
          <a:noFill/>
          <a:ln w="38100">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EPSCoR C2 Grant</a:t>
            </a:r>
            <a:endParaRPr lang="en-US" dirty="0"/>
          </a:p>
        </p:txBody>
      </p:sp>
      <p:sp>
        <p:nvSpPr>
          <p:cNvPr id="3" name="Content Placeholder 2"/>
          <p:cNvSpPr>
            <a:spLocks noGrp="1"/>
          </p:cNvSpPr>
          <p:nvPr>
            <p:ph idx="1"/>
          </p:nvPr>
        </p:nvSpPr>
        <p:spPr>
          <a:xfrm>
            <a:off x="609600" y="1371600"/>
            <a:ext cx="8077200" cy="4648200"/>
          </a:xfrm>
        </p:spPr>
        <p:txBody>
          <a:bodyPr/>
          <a:lstStyle/>
          <a:p>
            <a:pPr>
              <a:buNone/>
            </a:pPr>
            <a:r>
              <a:rPr lang="en-US" dirty="0" smtClean="0"/>
              <a:t>Oklahoma has been awarded a National Science Foundation EPSCoR RII Intra- campus and Inter-campus Cyber Connectivity (C2) grant (PI Neeman), a collaboration among OU, </a:t>
            </a:r>
            <a:r>
              <a:rPr lang="en-US" dirty="0" err="1" smtClean="0"/>
              <a:t>OneNet</a:t>
            </a:r>
            <a:r>
              <a:rPr lang="en-US" dirty="0" smtClean="0"/>
              <a:t> and several other academic and nonprofit institutions, which is:</a:t>
            </a:r>
          </a:p>
          <a:p>
            <a:r>
              <a:rPr lang="en-US" dirty="0" smtClean="0"/>
              <a:t>upgrading the statewide ring from routed components to optical components, making it straightforward and affordable to provision dedicated “lambda” circuits within the state;</a:t>
            </a:r>
          </a:p>
          <a:p>
            <a:r>
              <a:rPr lang="en-US" dirty="0" smtClean="0"/>
              <a:t>upgrading several institutions’ connections;</a:t>
            </a:r>
          </a:p>
          <a:p>
            <a:r>
              <a:rPr lang="en-US" dirty="0" smtClean="0"/>
              <a:t>providing </a:t>
            </a:r>
            <a:r>
              <a:rPr lang="en-US" dirty="0" err="1" smtClean="0"/>
              <a:t>telepresence</a:t>
            </a:r>
            <a:r>
              <a:rPr lang="en-US" dirty="0" smtClean="0"/>
              <a:t> capability to institutions statewide;</a:t>
            </a:r>
          </a:p>
          <a:p>
            <a:r>
              <a:rPr lang="en-US" dirty="0" smtClean="0"/>
              <a:t>providing IT professionals to speak to IT and CS courses about what it’s like to do IT for a living.</a:t>
            </a:r>
            <a:endParaRPr lang="en-US" dirty="0"/>
          </a:p>
        </p:txBody>
      </p:sp>
      <p:sp>
        <p:nvSpPr>
          <p:cNvPr id="4" name="Footer Placeholder 3"/>
          <p:cNvSpPr>
            <a:spLocks noGrp="1"/>
          </p:cNvSpPr>
          <p:nvPr>
            <p:ph type="ftr" sz="quarter" idx="10"/>
          </p:nvPr>
        </p:nvSpPr>
        <p:spPr/>
        <p:txBody>
          <a:bodyPr/>
          <a:lstStyle/>
          <a:p>
            <a:pPr>
              <a:defRPr/>
            </a:pPr>
            <a:r>
              <a:rPr lang="en-US" dirty="0" smtClean="0"/>
              <a:t>NCSI Parallel &amp; Cluster: </a:t>
            </a:r>
            <a:r>
              <a:rPr lang="en-US" dirty="0" smtClean="0"/>
              <a:t>Overview</a:t>
            </a:r>
          </a:p>
          <a:p>
            <a:pPr>
              <a:defRPr/>
            </a:pPr>
            <a:r>
              <a:rPr lang="da-DK" dirty="0" smtClean="0"/>
              <a:t>U Oklahoma, July 29 - Aug 4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MRI Grant: Petascale Storage</a:t>
            </a:r>
            <a:endParaRPr lang="en-US" dirty="0"/>
          </a:p>
        </p:txBody>
      </p:sp>
      <p:sp>
        <p:nvSpPr>
          <p:cNvPr id="3" name="Content Placeholder 2"/>
          <p:cNvSpPr>
            <a:spLocks noGrp="1"/>
          </p:cNvSpPr>
          <p:nvPr>
            <p:ph idx="1"/>
          </p:nvPr>
        </p:nvSpPr>
        <p:spPr/>
        <p:txBody>
          <a:bodyPr/>
          <a:lstStyle/>
          <a:p>
            <a:pPr>
              <a:buNone/>
            </a:pPr>
            <a:r>
              <a:rPr lang="en-US" dirty="0" smtClean="0"/>
              <a:t>OU has been awarded an National Science Foundation Major Research Instrumentation (MRI) grant (PI Neeman).</a:t>
            </a:r>
          </a:p>
          <a:p>
            <a:pPr>
              <a:buNone/>
            </a:pPr>
            <a:r>
              <a:rPr lang="en-US" dirty="0" smtClean="0"/>
              <a:t>We’ll purchase and deploy a combined disk/tape bulk storage archive:</a:t>
            </a:r>
          </a:p>
          <a:p>
            <a:r>
              <a:rPr lang="en-US" dirty="0" smtClean="0"/>
              <a:t>the NSF budget pays for the hardware, software and warranties/maintenance for 3 years;</a:t>
            </a:r>
          </a:p>
          <a:p>
            <a:r>
              <a:rPr lang="en-US" dirty="0" smtClean="0"/>
              <a:t>OU cost share and institutional commitment pay for space, power, cooling and labor, as well as maintenance after the 3 year project period;</a:t>
            </a:r>
          </a:p>
          <a:p>
            <a:r>
              <a:rPr lang="en-US" dirty="0" smtClean="0"/>
              <a:t>individual users (e.g., faculty across Oklahoma) pay for the media (disk drives and tape cartridges).</a:t>
            </a:r>
            <a:endParaRPr lang="en-US" dirty="0"/>
          </a:p>
        </p:txBody>
      </p:sp>
      <p:sp>
        <p:nvSpPr>
          <p:cNvPr id="4" name="Footer Placeholder 3"/>
          <p:cNvSpPr>
            <a:spLocks noGrp="1"/>
          </p:cNvSpPr>
          <p:nvPr>
            <p:ph type="ftr" sz="quarter" idx="10"/>
          </p:nvPr>
        </p:nvSpPr>
        <p:spPr/>
        <p:txBody>
          <a:bodyPr/>
          <a:lstStyle/>
          <a:p>
            <a:pPr>
              <a:defRPr/>
            </a:pPr>
            <a:r>
              <a:rPr lang="en-US" dirty="0" smtClean="0"/>
              <a:t>NCSI Parallel &amp; Cluster: </a:t>
            </a:r>
            <a:r>
              <a:rPr lang="en-US" dirty="0" smtClean="0"/>
              <a:t>Overview</a:t>
            </a:r>
          </a:p>
          <a:p>
            <a:pPr>
              <a:defRPr/>
            </a:pPr>
            <a:r>
              <a:rPr lang="da-DK" dirty="0" smtClean="0"/>
              <a:t>U Oklahoma, July 29 - Aug 4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1433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990600" y="1219200"/>
            <a:ext cx="7772400" cy="1752600"/>
          </a:xfrm>
        </p:spPr>
        <p:txBody>
          <a:bodyPr/>
          <a:lstStyle/>
          <a:p>
            <a:pPr eaLnBrk="1" hangingPunct="1"/>
            <a:r>
              <a:rPr lang="en-US" sz="6000" smtClean="0"/>
              <a:t>A Quick Primer</a:t>
            </a:r>
            <a:br>
              <a:rPr lang="en-US" sz="6000" smtClean="0"/>
            </a:br>
            <a:r>
              <a:rPr lang="en-US" sz="6000" smtClean="0"/>
              <a:t>on Hardware</a:t>
            </a:r>
          </a:p>
        </p:txBody>
      </p:sp>
      <p:sp>
        <p:nvSpPr>
          <p:cNvPr id="43011"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41</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45059" name="Slide Number Placeholder 4"/>
          <p:cNvSpPr>
            <a:spLocks noGrp="1"/>
          </p:cNvSpPr>
          <p:nvPr>
            <p:ph type="sldNum" sz="quarter" idx="11"/>
          </p:nvPr>
        </p:nvSpPr>
        <p:spPr>
          <a:noFill/>
        </p:spPr>
        <p:txBody>
          <a:bodyPr/>
          <a:lstStyle/>
          <a:p>
            <a:fld id="{B76CCE15-9400-4B50-A48A-DD0875BB1241}" type="slidenum">
              <a:rPr lang="en-US"/>
              <a:pPr/>
              <a:t>42</a:t>
            </a:fld>
            <a:endParaRPr lang="en-US"/>
          </a:p>
        </p:txBody>
      </p:sp>
      <p:sp>
        <p:nvSpPr>
          <p:cNvPr id="45060" name="Rectangle 2"/>
          <p:cNvSpPr>
            <a:spLocks noGrp="1" noChangeArrowheads="1"/>
          </p:cNvSpPr>
          <p:nvPr>
            <p:ph type="title"/>
          </p:nvPr>
        </p:nvSpPr>
        <p:spPr/>
        <p:txBody>
          <a:bodyPr/>
          <a:lstStyle/>
          <a:p>
            <a:pPr eaLnBrk="1" hangingPunct="1"/>
            <a:r>
              <a:rPr lang="en-US" smtClean="0"/>
              <a:t>Typical Computer Hardware</a:t>
            </a:r>
          </a:p>
        </p:txBody>
      </p:sp>
      <p:sp>
        <p:nvSpPr>
          <p:cNvPr id="45061" name="Rectangle 3"/>
          <p:cNvSpPr>
            <a:spLocks noGrp="1" noChangeArrowheads="1"/>
          </p:cNvSpPr>
          <p:nvPr>
            <p:ph type="body" idx="1"/>
          </p:nvPr>
        </p:nvSpPr>
        <p:spPr>
          <a:xfrm>
            <a:off x="990600" y="1371600"/>
            <a:ext cx="7772400" cy="5029200"/>
          </a:xfrm>
        </p:spPr>
        <p:txBody>
          <a:bodyPr/>
          <a:lstStyle/>
          <a:p>
            <a:pPr eaLnBrk="1" hangingPunct="1"/>
            <a:r>
              <a:rPr lang="en-US" smtClean="0"/>
              <a:t>Central Processing Unit </a:t>
            </a:r>
          </a:p>
          <a:p>
            <a:pPr eaLnBrk="1" hangingPunct="1"/>
            <a:r>
              <a:rPr lang="en-US" smtClean="0"/>
              <a:t>Primary storage </a:t>
            </a:r>
          </a:p>
          <a:p>
            <a:pPr eaLnBrk="1" hangingPunct="1"/>
            <a:r>
              <a:rPr lang="en-US" smtClean="0"/>
              <a:t>Secondary storage</a:t>
            </a:r>
          </a:p>
          <a:p>
            <a:pPr eaLnBrk="1" hangingPunct="1"/>
            <a:r>
              <a:rPr lang="en-US" smtClean="0"/>
              <a:t>Input devices</a:t>
            </a:r>
          </a:p>
          <a:p>
            <a:pPr eaLnBrk="1" hangingPunct="1"/>
            <a:r>
              <a:rPr lang="en-US" smtClean="0"/>
              <a:t>Output devices</a:t>
            </a:r>
          </a:p>
        </p:txBody>
      </p:sp>
      <p:sp>
        <p:nvSpPr>
          <p:cNvPr id="4506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46083" name="Slide Number Placeholder 4"/>
          <p:cNvSpPr>
            <a:spLocks noGrp="1"/>
          </p:cNvSpPr>
          <p:nvPr>
            <p:ph type="sldNum" sz="quarter" idx="11"/>
          </p:nvPr>
        </p:nvSpPr>
        <p:spPr>
          <a:noFill/>
        </p:spPr>
        <p:txBody>
          <a:bodyPr/>
          <a:lstStyle/>
          <a:p>
            <a:fld id="{B552DD6F-5BDF-4A49-9291-BF87CECE9597}" type="slidenum">
              <a:rPr lang="en-US"/>
              <a:pPr/>
              <a:t>43</a:t>
            </a:fld>
            <a:endParaRPr lang="en-US"/>
          </a:p>
        </p:txBody>
      </p:sp>
      <p:sp>
        <p:nvSpPr>
          <p:cNvPr id="46084" name="Rectangle 2"/>
          <p:cNvSpPr>
            <a:spLocks noGrp="1" noChangeArrowheads="1"/>
          </p:cNvSpPr>
          <p:nvPr>
            <p:ph type="title"/>
          </p:nvPr>
        </p:nvSpPr>
        <p:spPr/>
        <p:txBody>
          <a:bodyPr/>
          <a:lstStyle/>
          <a:p>
            <a:pPr eaLnBrk="1" hangingPunct="1"/>
            <a:r>
              <a:rPr lang="en-US" sz="3600" smtClean="0"/>
              <a:t>Central Processing Unit</a:t>
            </a:r>
          </a:p>
        </p:txBody>
      </p:sp>
      <p:sp>
        <p:nvSpPr>
          <p:cNvPr id="46085" name="Rectangle 3"/>
          <p:cNvSpPr>
            <a:spLocks noGrp="1" noChangeArrowheads="1"/>
          </p:cNvSpPr>
          <p:nvPr>
            <p:ph type="body" idx="1"/>
          </p:nvPr>
        </p:nvSpPr>
        <p:spPr/>
        <p:txBody>
          <a:bodyPr/>
          <a:lstStyle/>
          <a:p>
            <a:pPr eaLnBrk="1" hangingPunct="1">
              <a:buFont typeface="Wingdings" pitchFamily="2" charset="2"/>
              <a:buNone/>
            </a:pPr>
            <a:r>
              <a:rPr lang="en-US" smtClean="0"/>
              <a:t>Also called </a:t>
            </a:r>
            <a:r>
              <a:rPr lang="en-US" b="1" i="1" u="sng" smtClean="0"/>
              <a:t>CPU</a:t>
            </a:r>
            <a:r>
              <a:rPr lang="en-US" smtClean="0"/>
              <a:t> or </a:t>
            </a:r>
            <a:r>
              <a:rPr lang="en-US" b="1" i="1" u="sng" smtClean="0"/>
              <a:t>processor</a:t>
            </a:r>
            <a:r>
              <a:rPr lang="en-US" smtClean="0"/>
              <a:t>: the “brain”</a:t>
            </a:r>
          </a:p>
          <a:p>
            <a:pPr eaLnBrk="1" hangingPunct="1">
              <a:lnSpc>
                <a:spcPct val="60000"/>
              </a:lnSpc>
              <a:buFont typeface="Wingdings" pitchFamily="2" charset="2"/>
              <a:buNone/>
            </a:pPr>
            <a:endParaRPr lang="en-US" b="1" u="sng" smtClean="0"/>
          </a:p>
          <a:p>
            <a:pPr eaLnBrk="1" hangingPunct="1">
              <a:lnSpc>
                <a:spcPct val="60000"/>
              </a:lnSpc>
              <a:buFont typeface="Wingdings" pitchFamily="2" charset="2"/>
              <a:buNone/>
            </a:pPr>
            <a:r>
              <a:rPr lang="en-US" b="1" u="sng" smtClean="0"/>
              <a:t>Components</a:t>
            </a:r>
            <a:endParaRPr lang="en-US" smtClean="0"/>
          </a:p>
          <a:p>
            <a:pPr eaLnBrk="1" hangingPunct="1">
              <a:lnSpc>
                <a:spcPct val="80000"/>
              </a:lnSpc>
            </a:pPr>
            <a:r>
              <a:rPr lang="en-US" b="1" i="1" u="sng" smtClean="0"/>
              <a:t>Control Unit</a:t>
            </a:r>
            <a:r>
              <a:rPr lang="en-US" smtClean="0"/>
              <a:t>: figures out what to do next – for example, whether to load data from memory, or to add two values together, or to store data into memory, or to decide which of two possible actions to perform (</a:t>
            </a:r>
            <a:r>
              <a:rPr lang="en-US" b="1" i="1" u="sng" smtClean="0"/>
              <a:t>branching</a:t>
            </a:r>
            <a:r>
              <a:rPr lang="en-US" smtClean="0"/>
              <a:t>)</a:t>
            </a:r>
          </a:p>
          <a:p>
            <a:pPr eaLnBrk="1" hangingPunct="1"/>
            <a:r>
              <a:rPr lang="en-US" b="1" i="1" u="sng" smtClean="0"/>
              <a:t>Arithmetic/Logic Unit</a:t>
            </a:r>
            <a:r>
              <a:rPr lang="en-US" smtClean="0"/>
              <a:t>: performs calculations –                 for example, adding, multiplying, checking whether two values are equal</a:t>
            </a:r>
          </a:p>
          <a:p>
            <a:pPr eaLnBrk="1" hangingPunct="1"/>
            <a:r>
              <a:rPr lang="en-US" b="1" i="1" u="sng" smtClean="0"/>
              <a:t>Registers</a:t>
            </a:r>
            <a:r>
              <a:rPr lang="en-US" smtClean="0"/>
              <a:t>: where data reside that are </a:t>
            </a:r>
            <a:r>
              <a:rPr lang="en-US" b="1" u="sng" smtClean="0">
                <a:solidFill>
                  <a:schemeClr val="folHlink"/>
                </a:solidFill>
              </a:rPr>
              <a:t>being used right now</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47107" name="Slide Number Placeholder 4"/>
          <p:cNvSpPr>
            <a:spLocks noGrp="1"/>
          </p:cNvSpPr>
          <p:nvPr>
            <p:ph type="sldNum" sz="quarter" idx="11"/>
          </p:nvPr>
        </p:nvSpPr>
        <p:spPr>
          <a:noFill/>
        </p:spPr>
        <p:txBody>
          <a:bodyPr/>
          <a:lstStyle/>
          <a:p>
            <a:fld id="{0E8AD0F4-D761-4295-A3E2-9030CCD093E7}" type="slidenum">
              <a:rPr lang="en-US"/>
              <a:pPr/>
              <a:t>44</a:t>
            </a:fld>
            <a:endParaRPr lang="en-US"/>
          </a:p>
        </p:txBody>
      </p:sp>
      <p:sp>
        <p:nvSpPr>
          <p:cNvPr id="47108" name="Rectangle 2"/>
          <p:cNvSpPr>
            <a:spLocks noGrp="1" noChangeArrowheads="1"/>
          </p:cNvSpPr>
          <p:nvPr>
            <p:ph type="title"/>
          </p:nvPr>
        </p:nvSpPr>
        <p:spPr/>
        <p:txBody>
          <a:bodyPr/>
          <a:lstStyle/>
          <a:p>
            <a:pPr eaLnBrk="1" hangingPunct="1"/>
            <a:r>
              <a:rPr lang="en-US" sz="3600" smtClean="0"/>
              <a:t>Primary Storage</a:t>
            </a:r>
          </a:p>
        </p:txBody>
      </p:sp>
      <p:sp>
        <p:nvSpPr>
          <p:cNvPr id="47109" name="Rectangle 3"/>
          <p:cNvSpPr>
            <a:spLocks noGrp="1" noChangeArrowheads="1"/>
          </p:cNvSpPr>
          <p:nvPr>
            <p:ph type="body" idx="1"/>
          </p:nvPr>
        </p:nvSpPr>
        <p:spPr/>
        <p:txBody>
          <a:bodyPr/>
          <a:lstStyle/>
          <a:p>
            <a:pPr eaLnBrk="1" hangingPunct="1"/>
            <a:r>
              <a:rPr lang="en-US" b="1" i="1" u="sng" smtClean="0"/>
              <a:t>Main Memory</a:t>
            </a:r>
          </a:p>
          <a:p>
            <a:pPr lvl="1" eaLnBrk="1" hangingPunct="1"/>
            <a:r>
              <a:rPr lang="en-US" smtClean="0"/>
              <a:t>Also called </a:t>
            </a:r>
            <a:r>
              <a:rPr lang="en-US" b="1" i="1" u="sng" smtClean="0"/>
              <a:t>RAM</a:t>
            </a:r>
            <a:r>
              <a:rPr lang="en-US" smtClean="0"/>
              <a:t> (“Random Access Memory”)</a:t>
            </a:r>
          </a:p>
          <a:p>
            <a:pPr lvl="1" eaLnBrk="1" hangingPunct="1"/>
            <a:r>
              <a:rPr lang="en-US" smtClean="0"/>
              <a:t>Where data reside when they’re </a:t>
            </a:r>
            <a:r>
              <a:rPr lang="en-US" b="1" u="sng" smtClean="0">
                <a:solidFill>
                  <a:schemeClr val="folHlink"/>
                </a:solidFill>
              </a:rPr>
              <a:t>being used by a program that’s currently running</a:t>
            </a:r>
          </a:p>
          <a:p>
            <a:pPr eaLnBrk="1" hangingPunct="1"/>
            <a:r>
              <a:rPr lang="en-US" b="1" i="1" u="sng" smtClean="0"/>
              <a:t>Cache</a:t>
            </a:r>
          </a:p>
          <a:p>
            <a:pPr lvl="1" eaLnBrk="1" hangingPunct="1"/>
            <a:r>
              <a:rPr lang="en-US" smtClean="0"/>
              <a:t>Small area of much faster memory</a:t>
            </a:r>
          </a:p>
          <a:p>
            <a:pPr lvl="1" eaLnBrk="1" hangingPunct="1"/>
            <a:r>
              <a:rPr lang="en-US" smtClean="0"/>
              <a:t>Where data reside when they’re </a:t>
            </a:r>
            <a:r>
              <a:rPr lang="en-US" b="1" u="sng" smtClean="0">
                <a:solidFill>
                  <a:schemeClr val="folHlink"/>
                </a:solidFill>
              </a:rPr>
              <a:t>about to be used</a:t>
            </a:r>
            <a:r>
              <a:rPr lang="en-US" smtClean="0"/>
              <a:t> and/or  </a:t>
            </a:r>
            <a:r>
              <a:rPr lang="en-US" b="1" u="sng" smtClean="0">
                <a:solidFill>
                  <a:schemeClr val="folHlink"/>
                </a:solidFill>
              </a:rPr>
              <a:t>have been used recently</a:t>
            </a:r>
          </a:p>
          <a:p>
            <a:pPr eaLnBrk="1" hangingPunct="1"/>
            <a:r>
              <a:rPr lang="en-US" smtClean="0"/>
              <a:t>Primary storage is </a:t>
            </a:r>
            <a:r>
              <a:rPr lang="en-US" b="1" i="1" u="sng" smtClean="0">
                <a:solidFill>
                  <a:schemeClr val="folHlink"/>
                </a:solidFill>
              </a:rPr>
              <a:t>volatile</a:t>
            </a:r>
            <a:r>
              <a:rPr lang="en-US" smtClean="0"/>
              <a:t>:</a:t>
            </a:r>
            <a:r>
              <a:rPr lang="en-US" i="1" smtClean="0"/>
              <a:t> </a:t>
            </a:r>
            <a:r>
              <a:rPr lang="en-US" smtClean="0"/>
              <a:t>values in primary storage disappear when the power is turned off.</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48131" name="Slide Number Placeholder 4"/>
          <p:cNvSpPr>
            <a:spLocks noGrp="1"/>
          </p:cNvSpPr>
          <p:nvPr>
            <p:ph type="sldNum" sz="quarter" idx="11"/>
          </p:nvPr>
        </p:nvSpPr>
        <p:spPr>
          <a:noFill/>
        </p:spPr>
        <p:txBody>
          <a:bodyPr/>
          <a:lstStyle/>
          <a:p>
            <a:fld id="{03F0D85A-572E-49FF-9052-74C660B650B8}" type="slidenum">
              <a:rPr lang="en-US"/>
              <a:pPr/>
              <a:t>45</a:t>
            </a:fld>
            <a:endParaRPr lang="en-US"/>
          </a:p>
        </p:txBody>
      </p:sp>
      <p:sp>
        <p:nvSpPr>
          <p:cNvPr id="48132" name="Rectangle 2"/>
          <p:cNvSpPr>
            <a:spLocks noGrp="1" noChangeArrowheads="1"/>
          </p:cNvSpPr>
          <p:nvPr>
            <p:ph type="title"/>
          </p:nvPr>
        </p:nvSpPr>
        <p:spPr/>
        <p:txBody>
          <a:bodyPr/>
          <a:lstStyle/>
          <a:p>
            <a:pPr eaLnBrk="1" hangingPunct="1"/>
            <a:r>
              <a:rPr lang="en-US" sz="3600" smtClean="0"/>
              <a:t>Secondary Storage </a:t>
            </a:r>
          </a:p>
        </p:txBody>
      </p:sp>
      <p:sp>
        <p:nvSpPr>
          <p:cNvPr id="48133" name="Rectangle 3"/>
          <p:cNvSpPr>
            <a:spLocks noGrp="1" noChangeArrowheads="1"/>
          </p:cNvSpPr>
          <p:nvPr>
            <p:ph type="body" idx="1"/>
          </p:nvPr>
        </p:nvSpPr>
        <p:spPr>
          <a:xfrm>
            <a:off x="609600" y="1447800"/>
            <a:ext cx="7772400" cy="4953000"/>
          </a:xfrm>
        </p:spPr>
        <p:txBody>
          <a:bodyPr/>
          <a:lstStyle/>
          <a:p>
            <a:pPr eaLnBrk="1" hangingPunct="1"/>
            <a:r>
              <a:rPr lang="en-US" smtClean="0"/>
              <a:t>Where data and programs reside that are going to be used </a:t>
            </a:r>
            <a:r>
              <a:rPr lang="en-US" b="1" u="sng" smtClean="0">
                <a:solidFill>
                  <a:schemeClr val="folHlink"/>
                </a:solidFill>
              </a:rPr>
              <a:t>in the future</a:t>
            </a:r>
          </a:p>
          <a:p>
            <a:pPr eaLnBrk="1" hangingPunct="1"/>
            <a:r>
              <a:rPr lang="en-US" smtClean="0"/>
              <a:t>Secondary storage is </a:t>
            </a:r>
            <a:r>
              <a:rPr lang="en-US" b="1" i="1" u="sng" smtClean="0"/>
              <a:t>non-volatile</a:t>
            </a:r>
            <a:r>
              <a:rPr lang="en-US" smtClean="0"/>
              <a:t>: values </a:t>
            </a:r>
            <a:r>
              <a:rPr lang="en-US" b="1" u="sng" smtClean="0"/>
              <a:t>don’t</a:t>
            </a:r>
            <a:r>
              <a:rPr lang="en-US" smtClean="0"/>
              <a:t> disappear when power is turned off.</a:t>
            </a:r>
          </a:p>
          <a:p>
            <a:pPr eaLnBrk="1" hangingPunct="1"/>
            <a:r>
              <a:rPr lang="en-US" smtClean="0"/>
              <a:t>Examples: hard disk, CD, DVD, Blu-ray, magnetic tape, floppy disk</a:t>
            </a:r>
          </a:p>
          <a:p>
            <a:pPr eaLnBrk="1" hangingPunct="1"/>
            <a:r>
              <a:rPr lang="en-US" smtClean="0"/>
              <a:t>Many are </a:t>
            </a:r>
            <a:r>
              <a:rPr lang="en-US" b="1" i="1" u="sng" smtClean="0"/>
              <a:t>portable</a:t>
            </a:r>
            <a:r>
              <a:rPr lang="en-US" smtClean="0"/>
              <a:t>:  can pop out the CD/DVD/tape/floppy and take it with you</a:t>
            </a:r>
            <a:endParaRPr lang="en-US" i="1" smtClean="0"/>
          </a:p>
        </p:txBody>
      </p:sp>
      <p:sp>
        <p:nvSpPr>
          <p:cNvPr id="48134"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49155" name="Slide Number Placeholder 4"/>
          <p:cNvSpPr>
            <a:spLocks noGrp="1"/>
          </p:cNvSpPr>
          <p:nvPr>
            <p:ph type="sldNum" sz="quarter" idx="11"/>
          </p:nvPr>
        </p:nvSpPr>
        <p:spPr>
          <a:noFill/>
        </p:spPr>
        <p:txBody>
          <a:bodyPr/>
          <a:lstStyle/>
          <a:p>
            <a:fld id="{DAB9721D-7138-48C0-8224-995C5996EDD6}" type="slidenum">
              <a:rPr lang="en-US"/>
              <a:pPr/>
              <a:t>46</a:t>
            </a:fld>
            <a:endParaRPr lang="en-US"/>
          </a:p>
        </p:txBody>
      </p:sp>
      <p:sp>
        <p:nvSpPr>
          <p:cNvPr id="49156" name="Rectangle 2"/>
          <p:cNvSpPr>
            <a:spLocks noGrp="1" noChangeArrowheads="1"/>
          </p:cNvSpPr>
          <p:nvPr>
            <p:ph type="title"/>
          </p:nvPr>
        </p:nvSpPr>
        <p:spPr/>
        <p:txBody>
          <a:bodyPr/>
          <a:lstStyle/>
          <a:p>
            <a:pPr eaLnBrk="1" hangingPunct="1"/>
            <a:r>
              <a:rPr lang="en-US" sz="3600" smtClean="0"/>
              <a:t>Input/Output</a:t>
            </a:r>
          </a:p>
        </p:txBody>
      </p:sp>
      <p:sp>
        <p:nvSpPr>
          <p:cNvPr id="49157" name="Rectangle 3"/>
          <p:cNvSpPr>
            <a:spLocks noGrp="1" noChangeArrowheads="1"/>
          </p:cNvSpPr>
          <p:nvPr>
            <p:ph type="body" idx="1"/>
          </p:nvPr>
        </p:nvSpPr>
        <p:spPr>
          <a:xfrm>
            <a:off x="609600" y="1371600"/>
            <a:ext cx="7764463" cy="4648200"/>
          </a:xfrm>
        </p:spPr>
        <p:txBody>
          <a:bodyPr/>
          <a:lstStyle/>
          <a:p>
            <a:pPr eaLnBrk="1" hangingPunct="1"/>
            <a:r>
              <a:rPr lang="en-US" smtClean="0"/>
              <a:t>Input devices – for example, keyboard, mouse, touchpad, joystick, scanner</a:t>
            </a:r>
          </a:p>
          <a:p>
            <a:pPr eaLnBrk="1" hangingPunct="1"/>
            <a:r>
              <a:rPr lang="en-US" smtClean="0"/>
              <a:t>Output devices – for example, monitor, printer, speakers</a:t>
            </a:r>
          </a:p>
        </p:txBody>
      </p:sp>
      <p:sp>
        <p:nvSpPr>
          <p:cNvPr id="49158"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990600" y="1219200"/>
            <a:ext cx="7772400" cy="1752600"/>
          </a:xfrm>
        </p:spPr>
        <p:txBody>
          <a:bodyPr/>
          <a:lstStyle/>
          <a:p>
            <a:pPr eaLnBrk="1" hangingPunct="1"/>
            <a:r>
              <a:rPr lang="en-US" sz="6000" smtClean="0"/>
              <a:t>The Tyranny of</a:t>
            </a:r>
            <a:br>
              <a:rPr lang="en-US" sz="6000" smtClean="0"/>
            </a:br>
            <a:r>
              <a:rPr lang="en-US" sz="6000" smtClean="0"/>
              <a:t>the Storage Hierarchy</a:t>
            </a:r>
          </a:p>
        </p:txBody>
      </p:sp>
      <p:sp>
        <p:nvSpPr>
          <p:cNvPr id="50179" name="Rectangle 3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48</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51209" name="Group 11"/>
          <p:cNvGrpSpPr>
            <a:grpSpLocks/>
          </p:cNvGrpSpPr>
          <p:nvPr/>
        </p:nvGrpSpPr>
        <p:grpSpPr bwMode="auto">
          <a:xfrm>
            <a:off x="685800" y="4362450"/>
            <a:ext cx="4156075" cy="1404938"/>
            <a:chOff x="240" y="2736"/>
            <a:chExt cx="2618" cy="885"/>
          </a:xfrm>
        </p:grpSpPr>
        <p:grpSp>
          <p:nvGrpSpPr>
            <p:cNvPr id="51212"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52227" name="Slide Number Placeholder 3"/>
          <p:cNvSpPr>
            <a:spLocks noGrp="1"/>
          </p:cNvSpPr>
          <p:nvPr>
            <p:ph type="sldNum" sz="quarter" idx="4294967295"/>
          </p:nvPr>
        </p:nvSpPr>
        <p:spPr>
          <a:xfrm>
            <a:off x="7162800" y="6191250"/>
            <a:ext cx="1295400" cy="457200"/>
          </a:xfrm>
          <a:noFill/>
        </p:spPr>
        <p:txBody>
          <a:bodyPr/>
          <a:lstStyle/>
          <a:p>
            <a:fld id="{D7AA3632-22E7-4B86-8750-7FE83C560DAD}" type="slidenum">
              <a:rPr lang="en-US"/>
              <a:pPr/>
              <a:t>49</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2230"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869423" cy="461665"/>
          </a:xfrm>
          <a:prstGeom prst="rect">
            <a:avLst/>
          </a:prstGeom>
          <a:noFill/>
          <a:ln w="9525">
            <a:noFill/>
            <a:miter lim="800000"/>
            <a:headEnd/>
            <a:tailEnd/>
          </a:ln>
        </p:spPr>
        <p:txBody>
          <a:bodyPr wrap="none">
            <a:spAutoFit/>
          </a:bodyPr>
          <a:lstStyle/>
          <a:p>
            <a:pPr algn="l"/>
            <a:r>
              <a:rPr lang="en-US" sz="2400" dirty="0" smtClean="0"/>
              <a:t>307 </a:t>
            </a:r>
            <a:r>
              <a:rPr lang="en-US" sz="2400" dirty="0"/>
              <a:t>GB/sec</a:t>
            </a:r>
            <a:r>
              <a:rPr lang="en-US" sz="2400" baseline="30000" dirty="0"/>
              <a:t>[6]</a:t>
            </a:r>
          </a:p>
        </p:txBody>
      </p:sp>
      <p:sp>
        <p:nvSpPr>
          <p:cNvPr id="52234" name="Rectangle 50"/>
          <p:cNvSpPr>
            <a:spLocks noChangeArrowheads="1"/>
          </p:cNvSpPr>
          <p:nvPr/>
        </p:nvSpPr>
        <p:spPr bwMode="auto">
          <a:xfrm>
            <a:off x="5528080" y="3124200"/>
            <a:ext cx="2715808"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smtClean="0"/>
              <a:t>1.4%)</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7"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15363" name="Slide Number Placeholder 4"/>
          <p:cNvSpPr>
            <a:spLocks noGrp="1"/>
          </p:cNvSpPr>
          <p:nvPr>
            <p:ph type="sldNum" sz="quarter" idx="11"/>
          </p:nvPr>
        </p:nvSpPr>
        <p:spPr>
          <a:noFill/>
        </p:spPr>
        <p:txBody>
          <a:bodyPr/>
          <a:lstStyle/>
          <a:p>
            <a:fld id="{AC12BC63-871F-4FE1-B85F-508FF7319C40}" type="slidenum">
              <a:rPr lang="en-US"/>
              <a:pPr/>
              <a:t>5</a:t>
            </a:fld>
            <a:endParaRPr lang="en-US"/>
          </a:p>
        </p:txBody>
      </p:sp>
      <p:sp>
        <p:nvSpPr>
          <p:cNvPr id="15364" name="Rectangle 2"/>
          <p:cNvSpPr>
            <a:spLocks noGrp="1" noChangeArrowheads="1"/>
          </p:cNvSpPr>
          <p:nvPr>
            <p:ph type="title"/>
          </p:nvPr>
        </p:nvSpPr>
        <p:spPr/>
        <p:txBody>
          <a:bodyPr/>
          <a:lstStyle/>
          <a:p>
            <a:pPr eaLnBrk="1" hangingPunct="1"/>
            <a:r>
              <a:rPr lang="en-US" smtClean="0"/>
              <a:t>What is Supercomputing?</a:t>
            </a:r>
          </a:p>
        </p:txBody>
      </p:sp>
      <p:sp>
        <p:nvSpPr>
          <p:cNvPr id="15365" name="Rectangle 3"/>
          <p:cNvSpPr>
            <a:spLocks noGrp="1" noChangeArrowheads="1"/>
          </p:cNvSpPr>
          <p:nvPr>
            <p:ph type="body" idx="1"/>
          </p:nvPr>
        </p:nvSpPr>
        <p:spPr>
          <a:xfrm>
            <a:off x="762000" y="1219200"/>
            <a:ext cx="7772400" cy="4876800"/>
          </a:xfrm>
        </p:spPr>
        <p:txBody>
          <a:bodyPr/>
          <a:lstStyle/>
          <a:p>
            <a:pPr eaLnBrk="1" hangingPunct="1">
              <a:buFont typeface="Wingdings" pitchFamily="2" charset="2"/>
              <a:buNone/>
            </a:pPr>
            <a:r>
              <a:rPr lang="en-US" b="1" i="1" u="sng" smtClean="0">
                <a:solidFill>
                  <a:srgbClr val="008000"/>
                </a:solidFill>
              </a:rPr>
              <a:t>Supercomputing</a:t>
            </a:r>
            <a:r>
              <a:rPr lang="en-US" smtClean="0"/>
              <a:t> is the </a:t>
            </a:r>
            <a:r>
              <a:rPr lang="en-US" b="1" u="sng" smtClean="0"/>
              <a:t>biggest, fastest computing</a:t>
            </a:r>
            <a:r>
              <a:rPr lang="en-US" smtClean="0"/>
              <a:t>          </a:t>
            </a:r>
            <a:r>
              <a:rPr lang="en-US" b="1" u="sng" smtClean="0"/>
              <a:t>right this minute</a:t>
            </a:r>
            <a:r>
              <a:rPr lang="en-US" smtClean="0"/>
              <a:t>.</a:t>
            </a:r>
          </a:p>
          <a:p>
            <a:pPr eaLnBrk="1" hangingPunct="1">
              <a:lnSpc>
                <a:spcPct val="90000"/>
              </a:lnSpc>
              <a:buFont typeface="Wingdings" pitchFamily="2" charset="2"/>
              <a:buNone/>
            </a:pPr>
            <a:r>
              <a:rPr lang="en-US" smtClean="0"/>
              <a:t>Likewise, a </a:t>
            </a:r>
            <a:r>
              <a:rPr lang="en-US" b="1" i="1" u="sng" smtClean="0">
                <a:solidFill>
                  <a:srgbClr val="008000"/>
                </a:solidFill>
              </a:rPr>
              <a:t>supercomputer</a:t>
            </a:r>
            <a:r>
              <a:rPr lang="en-US" i="1" smtClean="0"/>
              <a:t> </a:t>
            </a:r>
            <a:r>
              <a:rPr lang="en-US" smtClean="0"/>
              <a:t>is one of the biggest, fastest computers right this minute.</a:t>
            </a:r>
          </a:p>
          <a:p>
            <a:pPr eaLnBrk="1" hangingPunct="1">
              <a:lnSpc>
                <a:spcPct val="80000"/>
              </a:lnSpc>
              <a:buFont typeface="Wingdings" pitchFamily="2" charset="2"/>
              <a:buNone/>
            </a:pPr>
            <a:r>
              <a:rPr lang="en-US" smtClean="0"/>
              <a:t>So, the definition of supercomputing is </a:t>
            </a:r>
            <a:r>
              <a:rPr lang="en-US" b="1" u="sng" smtClean="0"/>
              <a:t>constantly changing</a:t>
            </a:r>
            <a:r>
              <a:rPr lang="en-US" smtClean="0"/>
              <a:t>.</a:t>
            </a:r>
          </a:p>
          <a:p>
            <a:pPr eaLnBrk="1" hangingPunct="1">
              <a:lnSpc>
                <a:spcPct val="90000"/>
              </a:lnSpc>
              <a:buFont typeface="Wingdings" pitchFamily="2" charset="2"/>
              <a:buNone/>
            </a:pPr>
            <a:r>
              <a:rPr lang="en-US" b="1" u="sng" smtClean="0"/>
              <a:t>Rule of Thumb</a:t>
            </a:r>
            <a:r>
              <a:rPr lang="en-US" smtClean="0"/>
              <a:t>:  A supercomputer is typically                      at least 100 times as powerful as a PC.</a:t>
            </a:r>
          </a:p>
          <a:p>
            <a:pPr eaLnBrk="1" hangingPunct="1">
              <a:buFont typeface="Wingdings" pitchFamily="2" charset="2"/>
              <a:buNone/>
            </a:pPr>
            <a:r>
              <a:rPr lang="en-US" b="1" u="sng" smtClean="0"/>
              <a:t>Jargon</a:t>
            </a:r>
            <a:r>
              <a:rPr lang="en-US" smtClean="0"/>
              <a:t>: Supercomputing is also known as                        </a:t>
            </a:r>
            <a:r>
              <a:rPr lang="en-US" b="1" i="1" u="sng" smtClean="0">
                <a:solidFill>
                  <a:srgbClr val="008000"/>
                </a:solidFill>
              </a:rPr>
              <a:t>High Performance Computing</a:t>
            </a:r>
            <a:r>
              <a:rPr lang="en-US" smtClean="0">
                <a:solidFill>
                  <a:srgbClr val="008000"/>
                </a:solidFill>
              </a:rPr>
              <a:t> </a:t>
            </a:r>
            <a:r>
              <a:rPr lang="en-US" b="1" smtClean="0">
                <a:solidFill>
                  <a:srgbClr val="008000"/>
                </a:solidFill>
              </a:rPr>
              <a:t>(HPC) </a:t>
            </a:r>
            <a:r>
              <a:rPr lang="en-US" smtClean="0"/>
              <a:t>or</a:t>
            </a:r>
            <a:r>
              <a:rPr lang="en-US" b="1" smtClean="0">
                <a:solidFill>
                  <a:srgbClr val="008000"/>
                </a:solidFill>
              </a:rPr>
              <a:t>                      </a:t>
            </a:r>
            <a:r>
              <a:rPr lang="en-US" b="1" i="1" u="sng" smtClean="0">
                <a:solidFill>
                  <a:srgbClr val="008000"/>
                </a:solidFill>
              </a:rPr>
              <a:t>High End Computing</a:t>
            </a:r>
            <a:r>
              <a:rPr lang="en-US" b="1" smtClean="0">
                <a:solidFill>
                  <a:srgbClr val="008000"/>
                </a:solidFill>
              </a:rPr>
              <a:t> (HEC</a:t>
            </a:r>
            <a:r>
              <a:rPr lang="en-US" smtClean="0">
                <a:solidFill>
                  <a:srgbClr val="008000"/>
                </a:solidFill>
              </a:rPr>
              <a:t>) </a:t>
            </a:r>
            <a:r>
              <a:rPr lang="en-US" smtClean="0"/>
              <a:t>or         </a:t>
            </a:r>
            <a:r>
              <a:rPr lang="en-US" smtClean="0">
                <a:solidFill>
                  <a:srgbClr val="008000"/>
                </a:solidFill>
              </a:rPr>
              <a:t> </a:t>
            </a:r>
            <a:r>
              <a:rPr lang="en-US" b="1" i="1" u="sng" smtClean="0">
                <a:solidFill>
                  <a:srgbClr val="008000"/>
                </a:solidFill>
              </a:rPr>
              <a:t>Cyberinfrastructure</a:t>
            </a:r>
            <a:r>
              <a:rPr lang="en-US" smtClean="0">
                <a:solidFill>
                  <a:srgbClr val="008000"/>
                </a:solidFill>
              </a:rPr>
              <a:t> </a:t>
            </a:r>
            <a:r>
              <a:rPr lang="en-US" b="1" smtClean="0">
                <a:solidFill>
                  <a:srgbClr val="008000"/>
                </a:solidFill>
              </a:rPr>
              <a:t>(CI).</a:t>
            </a:r>
          </a:p>
        </p:txBody>
      </p:sp>
      <p:sp>
        <p:nvSpPr>
          <p:cNvPr id="15366"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53251" name="Slide Number Placeholder 3"/>
          <p:cNvSpPr>
            <a:spLocks noGrp="1"/>
          </p:cNvSpPr>
          <p:nvPr>
            <p:ph type="sldNum" sz="quarter" idx="4294967295"/>
          </p:nvPr>
        </p:nvSpPr>
        <p:spPr>
          <a:xfrm>
            <a:off x="7162800" y="6191250"/>
            <a:ext cx="1295400" cy="457200"/>
          </a:xfrm>
          <a:noFill/>
        </p:spPr>
        <p:txBody>
          <a:bodyPr/>
          <a:lstStyle/>
          <a:p>
            <a:fld id="{51CEF936-6AB2-47CA-BA47-1505430AD112}" type="slidenum">
              <a:rPr lang="en-US"/>
              <a:pPr/>
              <a:t>50</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3254"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53257"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5758912" y="3124200"/>
            <a:ext cx="2484976"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a:solidFill>
                  <a:schemeClr val="bg1"/>
                </a:solidFill>
              </a:rPr>
              <a:t>(1%)</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408032" cy="461665"/>
          </a:xfrm>
          <a:prstGeom prst="rect">
            <a:avLst/>
          </a:prstGeom>
          <a:noFill/>
          <a:ln w="9525">
            <a:noFill/>
            <a:miter lim="800000"/>
            <a:headEnd/>
            <a:tailEnd/>
          </a:ln>
        </p:spPr>
        <p:txBody>
          <a:bodyPr wrap="none">
            <a:spAutoFit/>
          </a:bodyPr>
          <a:lstStyle/>
          <a:p>
            <a:pPr algn="l"/>
            <a:r>
              <a:rPr lang="en-US" sz="2400" dirty="0" smtClean="0"/>
              <a:t>27 </a:t>
            </a:r>
            <a:r>
              <a:rPr lang="en-US" sz="2400" dirty="0"/>
              <a:t>GB/sec </a:t>
            </a:r>
            <a:r>
              <a:rPr lang="en-US" sz="2400" dirty="0" smtClean="0"/>
              <a:t>(9%)</a:t>
            </a:r>
            <a:r>
              <a:rPr lang="en-US" sz="2400" baseline="30000" dirty="0" smtClean="0"/>
              <a:t>[</a:t>
            </a:r>
            <a:r>
              <a:rPr lang="en-US" sz="2400" baseline="30000" dirty="0"/>
              <a:t>7]</a:t>
            </a:r>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5"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51</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52</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nvPr>
        </p:nvGraphicFramePr>
        <p:xfrm>
          <a:off x="685800" y="1371600"/>
          <a:ext cx="7797800" cy="3815335"/>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Henry’s</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(1066MHz DDR3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DVD</a:t>
                      </a:r>
                      <a:r>
                        <a:rPr kumimoji="0" lang="en-US" sz="1400" b="0" i="0" u="sng"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314,573</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(12,800 MFLOP/s*)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27,276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4500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250      </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22             </a:t>
                      </a:r>
                      <a:r>
                        <a:rPr kumimoji="0" lang="en-US" sz="1400" b="0" i="0" u="none" strike="noStrike" cap="none" normalizeH="0" baseline="3000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dirty="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$285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$0.03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$0.002</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$0.00005 </a:t>
                      </a:r>
                      <a:r>
                        <a:rPr kumimoji="0" lang="en-US" sz="1400" b="0" i="0" u="none" strike="noStrike" cap="none" normalizeH="0" baseline="3000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6016391" cy="830997"/>
          </a:xfrm>
          <a:prstGeom prst="rect">
            <a:avLst/>
          </a:prstGeom>
          <a:noFill/>
          <a:ln w="9525">
            <a:noFill/>
            <a:miter lim="800000"/>
            <a:headEnd/>
            <a:tailEnd/>
          </a:ln>
        </p:spPr>
        <p:txBody>
          <a:bodyPr wrap="none">
            <a:spAutoFit/>
          </a:bodyPr>
          <a:lstStyle/>
          <a:p>
            <a:pPr marL="457200" indent="-457200" algn="l"/>
            <a:r>
              <a:rPr lang="en-US" sz="1600" dirty="0"/>
              <a:t>*   </a:t>
            </a:r>
            <a:r>
              <a:rPr lang="en-US" sz="1600" u="sng" dirty="0"/>
              <a:t>MFLOP/s</a:t>
            </a:r>
            <a:r>
              <a:rPr lang="en-US" sz="1600" dirty="0"/>
              <a:t>: millions of floating point operations per second</a:t>
            </a:r>
          </a:p>
          <a:p>
            <a:pPr marL="457200" indent="-457200" algn="l"/>
            <a:r>
              <a:rPr lang="en-US" sz="1600" dirty="0"/>
              <a:t>** </a:t>
            </a:r>
            <a:r>
              <a:rPr lang="en-US" sz="1600" dirty="0" smtClean="0"/>
              <a:t>16 64-bit general purpose registers, 8 80-bit floating point registers,</a:t>
            </a:r>
          </a:p>
          <a:p>
            <a:pPr marL="457200" indent="-457200" algn="l"/>
            <a:r>
              <a:rPr lang="en-US" sz="1600" dirty="0" smtClean="0"/>
              <a:t>     16 128-bit floating point vector registers</a:t>
            </a:r>
            <a:endParaRPr lang="en-US" sz="1600" dirty="0"/>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7848600" y="541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Storage Hierarchy?</a:t>
            </a:r>
            <a:endParaRPr lang="en-US" dirty="0"/>
          </a:p>
        </p:txBody>
      </p:sp>
      <p:sp>
        <p:nvSpPr>
          <p:cNvPr id="3" name="Content Placeholder 2"/>
          <p:cNvSpPr>
            <a:spLocks noGrp="1"/>
          </p:cNvSpPr>
          <p:nvPr>
            <p:ph idx="1"/>
          </p:nvPr>
        </p:nvSpPr>
        <p:spPr>
          <a:xfrm>
            <a:off x="609600" y="1371600"/>
            <a:ext cx="8077200" cy="4648200"/>
          </a:xfrm>
        </p:spPr>
        <p:txBody>
          <a:bodyPr/>
          <a:lstStyle/>
          <a:p>
            <a:pPr>
              <a:buNone/>
            </a:pPr>
            <a:r>
              <a:rPr lang="en-US" dirty="0" smtClean="0"/>
              <a:t>Why does the Storage Hierarchy always work? Why are faster forms of storage more expensive and slower forms cheaper?</a:t>
            </a:r>
          </a:p>
          <a:p>
            <a:pPr>
              <a:buNone/>
            </a:pPr>
            <a:r>
              <a:rPr lang="en-US" dirty="0" smtClean="0"/>
              <a:t>Proof by contradiction:</a:t>
            </a:r>
          </a:p>
          <a:p>
            <a:pPr>
              <a:buNone/>
            </a:pPr>
            <a:r>
              <a:rPr lang="en-US" dirty="0" smtClean="0"/>
              <a:t>Suppose there were a storage technology that was </a:t>
            </a:r>
            <a:r>
              <a:rPr lang="en-US" b="1" dirty="0" smtClean="0"/>
              <a:t>slow</a:t>
            </a:r>
            <a:r>
              <a:rPr lang="en-US" dirty="0" smtClean="0"/>
              <a:t> and </a:t>
            </a:r>
            <a:r>
              <a:rPr lang="en-US" b="1" dirty="0" smtClean="0"/>
              <a:t>expensive</a:t>
            </a:r>
            <a:r>
              <a:rPr lang="en-US" dirty="0" smtClean="0"/>
              <a:t>.</a:t>
            </a:r>
          </a:p>
          <a:p>
            <a:pPr>
              <a:buNone/>
            </a:pPr>
            <a:r>
              <a:rPr lang="en-US" dirty="0" smtClean="0"/>
              <a:t>How much of it would you buy?</a:t>
            </a:r>
          </a:p>
          <a:p>
            <a:pPr>
              <a:buNone/>
            </a:pPr>
            <a:endParaRPr lang="en-US" sz="1600" dirty="0" smtClean="0"/>
          </a:p>
          <a:p>
            <a:pPr>
              <a:buNone/>
            </a:pPr>
            <a:r>
              <a:rPr lang="en-US" dirty="0" smtClean="0"/>
              <a:t>Comparison</a:t>
            </a:r>
          </a:p>
          <a:p>
            <a:r>
              <a:rPr lang="en-US" dirty="0" smtClean="0"/>
              <a:t>Zip: Cartridge $7.15 (2.9 cents per MB), speed 2.4 MB/sec</a:t>
            </a:r>
          </a:p>
          <a:p>
            <a:r>
              <a:rPr lang="en-US" dirty="0" err="1" smtClean="0"/>
              <a:t>Blu</a:t>
            </a:r>
            <a:r>
              <a:rPr lang="en-US" dirty="0" smtClean="0"/>
              <a:t>-Ray: Disk $5 ($0.0002 per MB), speed 19 MB/sec</a:t>
            </a:r>
          </a:p>
          <a:p>
            <a:pPr>
              <a:buNone/>
            </a:pPr>
            <a:r>
              <a:rPr lang="en-US" dirty="0" smtClean="0"/>
              <a:t>Not surprisingly, no one buys Zip drives any more.</a:t>
            </a:r>
            <a:endParaRPr lang="en-US" dirty="0"/>
          </a:p>
        </p:txBody>
      </p:sp>
      <p:sp>
        <p:nvSpPr>
          <p:cNvPr id="4" name="Footer Placeholder 3"/>
          <p:cNvSpPr>
            <a:spLocks noGrp="1"/>
          </p:cNvSpPr>
          <p:nvPr>
            <p:ph type="ftr" sz="quarter" idx="10"/>
          </p:nvPr>
        </p:nvSpPr>
        <p:spPr/>
        <p:txBody>
          <a:bodyPr/>
          <a:lstStyle/>
          <a:p>
            <a:pPr>
              <a:defRPr/>
            </a:pPr>
            <a:r>
              <a:rPr lang="en-US" dirty="0" smtClean="0"/>
              <a:t>NCSI Parallel &amp; Cluster: </a:t>
            </a:r>
            <a:r>
              <a:rPr lang="en-US" dirty="0" smtClean="0"/>
              <a:t>Overview</a:t>
            </a:r>
          </a:p>
          <a:p>
            <a:pPr>
              <a:defRPr/>
            </a:pPr>
            <a:r>
              <a:rPr lang="da-DK" dirty="0" smtClean="0"/>
              <a:t>U Oklahoma, July 29 - Aug 4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762000" y="1981200"/>
            <a:ext cx="8001000" cy="990600"/>
          </a:xfrm>
        </p:spPr>
        <p:txBody>
          <a:bodyPr/>
          <a:lstStyle/>
          <a:p>
            <a:pPr eaLnBrk="1" hangingPunct="1"/>
            <a:r>
              <a:rPr lang="en-US" sz="6000" smtClean="0"/>
              <a:t>Parallelism</a:t>
            </a:r>
          </a:p>
        </p:txBody>
      </p:sp>
      <p:sp>
        <p:nvSpPr>
          <p:cNvPr id="56323" name="Rectangle 3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57347" name="Slide Number Placeholder 5"/>
          <p:cNvSpPr>
            <a:spLocks noGrp="1"/>
          </p:cNvSpPr>
          <p:nvPr>
            <p:ph type="sldNum" sz="quarter" idx="11"/>
          </p:nvPr>
        </p:nvSpPr>
        <p:spPr>
          <a:noFill/>
        </p:spPr>
        <p:txBody>
          <a:bodyPr/>
          <a:lstStyle/>
          <a:p>
            <a:fld id="{46E5D6A6-AC34-4349-8846-DD007C95543D}" type="slidenum">
              <a:rPr lang="en-US"/>
              <a:pPr/>
              <a:t>55</a:t>
            </a:fld>
            <a:endParaRPr lang="en-US"/>
          </a:p>
        </p:txBody>
      </p:sp>
      <p:sp>
        <p:nvSpPr>
          <p:cNvPr id="57348" name="Rectangle 2"/>
          <p:cNvSpPr>
            <a:spLocks noGrp="1" noChangeArrowheads="1"/>
          </p:cNvSpPr>
          <p:nvPr>
            <p:ph type="title"/>
          </p:nvPr>
        </p:nvSpPr>
        <p:spPr>
          <a:xfrm>
            <a:off x="152400" y="228600"/>
            <a:ext cx="8763000" cy="838200"/>
          </a:xfrm>
        </p:spPr>
        <p:txBody>
          <a:bodyPr/>
          <a:lstStyle/>
          <a:p>
            <a:pPr eaLnBrk="1" hangingPunct="1"/>
            <a:r>
              <a:rPr lang="en-US" smtClean="0"/>
              <a:t>Parallelism</a:t>
            </a:r>
          </a:p>
        </p:txBody>
      </p:sp>
      <p:pic>
        <p:nvPicPr>
          <p:cNvPr id="57349" name="Picture 3" descr="bd04955_"/>
          <p:cNvPicPr>
            <a:picLocks noChangeAspect="1" noChangeArrowheads="1"/>
          </p:cNvPicPr>
          <p:nvPr/>
        </p:nvPicPr>
        <p:blipFill>
          <a:blip r:embed="rId4" cstate="print"/>
          <a:srcRect/>
          <a:stretch>
            <a:fillRect/>
          </a:stretch>
        </p:blipFill>
        <p:spPr bwMode="auto">
          <a:xfrm>
            <a:off x="838200" y="3957638"/>
            <a:ext cx="3167063" cy="2136775"/>
          </a:xfrm>
          <a:prstGeom prst="rect">
            <a:avLst/>
          </a:prstGeom>
          <a:noFill/>
          <a:ln w="9525">
            <a:noFill/>
            <a:miter lim="800000"/>
            <a:headEnd/>
            <a:tailEnd/>
          </a:ln>
        </p:spPr>
      </p:pic>
      <p:pic>
        <p:nvPicPr>
          <p:cNvPr id="57350" name="Picture 4" descr="bd04955_"/>
          <p:cNvPicPr>
            <a:picLocks noChangeAspect="1" noChangeArrowheads="1"/>
          </p:cNvPicPr>
          <p:nvPr/>
        </p:nvPicPr>
        <p:blipFill>
          <a:blip r:embed="rId4" cstate="print"/>
          <a:srcRect/>
          <a:stretch>
            <a:fillRect/>
          </a:stretch>
        </p:blipFill>
        <p:spPr bwMode="auto">
          <a:xfrm>
            <a:off x="5791200" y="3124200"/>
            <a:ext cx="1143000" cy="771525"/>
          </a:xfrm>
          <a:prstGeom prst="rect">
            <a:avLst/>
          </a:prstGeom>
          <a:noFill/>
          <a:ln w="9525">
            <a:noFill/>
            <a:miter lim="800000"/>
            <a:headEnd/>
            <a:tailEnd/>
          </a:ln>
        </p:spPr>
      </p:pic>
      <p:pic>
        <p:nvPicPr>
          <p:cNvPr id="57351" name="Picture 5" descr="bd04955_"/>
          <p:cNvPicPr>
            <a:picLocks noChangeAspect="1" noChangeArrowheads="1"/>
          </p:cNvPicPr>
          <p:nvPr/>
        </p:nvPicPr>
        <p:blipFill>
          <a:blip r:embed="rId4" cstate="print"/>
          <a:srcRect/>
          <a:stretch>
            <a:fillRect/>
          </a:stretch>
        </p:blipFill>
        <p:spPr bwMode="auto">
          <a:xfrm>
            <a:off x="4495800" y="3124200"/>
            <a:ext cx="1143000" cy="771525"/>
          </a:xfrm>
          <a:prstGeom prst="rect">
            <a:avLst/>
          </a:prstGeom>
          <a:noFill/>
          <a:ln w="9525">
            <a:noFill/>
            <a:miter lim="800000"/>
            <a:headEnd/>
            <a:tailEnd/>
          </a:ln>
        </p:spPr>
      </p:pic>
      <p:pic>
        <p:nvPicPr>
          <p:cNvPr id="57352" name="Picture 6" descr="bd04955_"/>
          <p:cNvPicPr>
            <a:picLocks noChangeAspect="1" noChangeArrowheads="1"/>
          </p:cNvPicPr>
          <p:nvPr/>
        </p:nvPicPr>
        <p:blipFill>
          <a:blip r:embed="rId4" cstate="print"/>
          <a:srcRect/>
          <a:stretch>
            <a:fillRect/>
          </a:stretch>
        </p:blipFill>
        <p:spPr bwMode="auto">
          <a:xfrm>
            <a:off x="7010400" y="2286000"/>
            <a:ext cx="1143000" cy="771525"/>
          </a:xfrm>
          <a:prstGeom prst="rect">
            <a:avLst/>
          </a:prstGeom>
          <a:noFill/>
          <a:ln w="9525">
            <a:noFill/>
            <a:miter lim="800000"/>
            <a:headEnd/>
            <a:tailEnd/>
          </a:ln>
        </p:spPr>
      </p:pic>
      <p:pic>
        <p:nvPicPr>
          <p:cNvPr id="57353" name="Picture 7" descr="bd04955_"/>
          <p:cNvPicPr>
            <a:picLocks noChangeAspect="1" noChangeArrowheads="1"/>
          </p:cNvPicPr>
          <p:nvPr/>
        </p:nvPicPr>
        <p:blipFill>
          <a:blip r:embed="rId4" cstate="print"/>
          <a:srcRect/>
          <a:stretch>
            <a:fillRect/>
          </a:stretch>
        </p:blipFill>
        <p:spPr bwMode="auto">
          <a:xfrm>
            <a:off x="5791200" y="2286000"/>
            <a:ext cx="1143000" cy="771525"/>
          </a:xfrm>
          <a:prstGeom prst="rect">
            <a:avLst/>
          </a:prstGeom>
          <a:noFill/>
          <a:ln w="9525">
            <a:noFill/>
            <a:miter lim="800000"/>
            <a:headEnd/>
            <a:tailEnd/>
          </a:ln>
        </p:spPr>
      </p:pic>
      <p:pic>
        <p:nvPicPr>
          <p:cNvPr id="57354" name="Picture 8" descr="bd04955_"/>
          <p:cNvPicPr>
            <a:picLocks noChangeAspect="1" noChangeArrowheads="1"/>
          </p:cNvPicPr>
          <p:nvPr/>
        </p:nvPicPr>
        <p:blipFill>
          <a:blip r:embed="rId4" cstate="print"/>
          <a:srcRect/>
          <a:stretch>
            <a:fillRect/>
          </a:stretch>
        </p:blipFill>
        <p:spPr bwMode="auto">
          <a:xfrm>
            <a:off x="4419600" y="2286000"/>
            <a:ext cx="1143000" cy="771525"/>
          </a:xfrm>
          <a:prstGeom prst="rect">
            <a:avLst/>
          </a:prstGeom>
          <a:noFill/>
          <a:ln w="9525">
            <a:noFill/>
            <a:miter lim="800000"/>
            <a:headEnd/>
            <a:tailEnd/>
          </a:ln>
        </p:spPr>
      </p:pic>
      <p:pic>
        <p:nvPicPr>
          <p:cNvPr id="57355" name="Picture 9" descr="bd04955_"/>
          <p:cNvPicPr>
            <a:picLocks noChangeAspect="1" noChangeArrowheads="1"/>
          </p:cNvPicPr>
          <p:nvPr/>
        </p:nvPicPr>
        <p:blipFill>
          <a:blip r:embed="rId4" cstate="print"/>
          <a:srcRect/>
          <a:stretch>
            <a:fillRect/>
          </a:stretch>
        </p:blipFill>
        <p:spPr bwMode="auto">
          <a:xfrm>
            <a:off x="7010400" y="1371600"/>
            <a:ext cx="1143000" cy="771525"/>
          </a:xfrm>
          <a:prstGeom prst="rect">
            <a:avLst/>
          </a:prstGeom>
          <a:noFill/>
          <a:ln w="9525">
            <a:noFill/>
            <a:miter lim="800000"/>
            <a:headEnd/>
            <a:tailEnd/>
          </a:ln>
        </p:spPr>
      </p:pic>
      <p:pic>
        <p:nvPicPr>
          <p:cNvPr id="57356" name="Picture 10" descr="bd04955_"/>
          <p:cNvPicPr>
            <a:picLocks noChangeAspect="1" noChangeArrowheads="1"/>
          </p:cNvPicPr>
          <p:nvPr/>
        </p:nvPicPr>
        <p:blipFill>
          <a:blip r:embed="rId4" cstate="print"/>
          <a:srcRect/>
          <a:stretch>
            <a:fillRect/>
          </a:stretch>
        </p:blipFill>
        <p:spPr bwMode="auto">
          <a:xfrm>
            <a:off x="5791200" y="1371600"/>
            <a:ext cx="1143000" cy="771525"/>
          </a:xfrm>
          <a:prstGeom prst="rect">
            <a:avLst/>
          </a:prstGeom>
          <a:noFill/>
          <a:ln w="9525">
            <a:noFill/>
            <a:miter lim="800000"/>
            <a:headEnd/>
            <a:tailEnd/>
          </a:ln>
        </p:spPr>
      </p:pic>
      <p:pic>
        <p:nvPicPr>
          <p:cNvPr id="57357" name="Picture 11" descr="bd04955_"/>
          <p:cNvPicPr>
            <a:picLocks noChangeAspect="1" noChangeArrowheads="1"/>
          </p:cNvPicPr>
          <p:nvPr/>
        </p:nvPicPr>
        <p:blipFill>
          <a:blip r:embed="rId4" cstate="print"/>
          <a:srcRect/>
          <a:stretch>
            <a:fillRect/>
          </a:stretch>
        </p:blipFill>
        <p:spPr bwMode="auto">
          <a:xfrm>
            <a:off x="4495800" y="1371600"/>
            <a:ext cx="1143000" cy="771525"/>
          </a:xfrm>
          <a:prstGeom prst="rect">
            <a:avLst/>
          </a:prstGeom>
          <a:noFill/>
          <a:ln w="9525">
            <a:noFill/>
            <a:miter lim="800000"/>
            <a:headEnd/>
            <a:tailEnd/>
          </a:ln>
        </p:spPr>
      </p:pic>
      <p:pic>
        <p:nvPicPr>
          <p:cNvPr id="57358" name="Picture 12" descr="bd04955_"/>
          <p:cNvPicPr>
            <a:picLocks noChangeAspect="1" noChangeArrowheads="1"/>
          </p:cNvPicPr>
          <p:nvPr/>
        </p:nvPicPr>
        <p:blipFill>
          <a:blip r:embed="rId4" cstate="print"/>
          <a:srcRect/>
          <a:stretch>
            <a:fillRect/>
          </a:stretch>
        </p:blipFill>
        <p:spPr bwMode="auto">
          <a:xfrm>
            <a:off x="5791200" y="3962400"/>
            <a:ext cx="1143000" cy="771525"/>
          </a:xfrm>
          <a:prstGeom prst="rect">
            <a:avLst/>
          </a:prstGeom>
          <a:noFill/>
          <a:ln w="9525">
            <a:noFill/>
            <a:miter lim="800000"/>
            <a:headEnd/>
            <a:tailEnd/>
          </a:ln>
        </p:spPr>
      </p:pic>
      <p:pic>
        <p:nvPicPr>
          <p:cNvPr id="57359" name="Picture 13" descr="bd04955_"/>
          <p:cNvPicPr>
            <a:picLocks noChangeAspect="1" noChangeArrowheads="1"/>
          </p:cNvPicPr>
          <p:nvPr/>
        </p:nvPicPr>
        <p:blipFill>
          <a:blip r:embed="rId4" cstate="print"/>
          <a:srcRect/>
          <a:stretch>
            <a:fillRect/>
          </a:stretch>
        </p:blipFill>
        <p:spPr bwMode="auto">
          <a:xfrm>
            <a:off x="7010400" y="3962400"/>
            <a:ext cx="1143000" cy="771525"/>
          </a:xfrm>
          <a:prstGeom prst="rect">
            <a:avLst/>
          </a:prstGeom>
          <a:noFill/>
          <a:ln w="9525">
            <a:noFill/>
            <a:miter lim="800000"/>
            <a:headEnd/>
            <a:tailEnd/>
          </a:ln>
        </p:spPr>
      </p:pic>
      <p:pic>
        <p:nvPicPr>
          <p:cNvPr id="57360" name="Picture 14" descr="bd04955_"/>
          <p:cNvPicPr>
            <a:picLocks noChangeAspect="1" noChangeArrowheads="1"/>
          </p:cNvPicPr>
          <p:nvPr/>
        </p:nvPicPr>
        <p:blipFill>
          <a:blip r:embed="rId4" cstate="print"/>
          <a:srcRect/>
          <a:stretch>
            <a:fillRect/>
          </a:stretch>
        </p:blipFill>
        <p:spPr bwMode="auto">
          <a:xfrm>
            <a:off x="7010400" y="3124200"/>
            <a:ext cx="1143000" cy="771525"/>
          </a:xfrm>
          <a:prstGeom prst="rect">
            <a:avLst/>
          </a:prstGeom>
          <a:noFill/>
          <a:ln w="9525">
            <a:noFill/>
            <a:miter lim="800000"/>
            <a:headEnd/>
            <a:tailEnd/>
          </a:ln>
        </p:spPr>
      </p:pic>
      <p:pic>
        <p:nvPicPr>
          <p:cNvPr id="57361" name="Picture 15" descr="bd04955_"/>
          <p:cNvPicPr>
            <a:picLocks noChangeAspect="1" noChangeArrowheads="1"/>
          </p:cNvPicPr>
          <p:nvPr/>
        </p:nvPicPr>
        <p:blipFill>
          <a:blip r:embed="rId4" cstate="print"/>
          <a:srcRect/>
          <a:stretch>
            <a:fillRect/>
          </a:stretch>
        </p:blipFill>
        <p:spPr bwMode="auto">
          <a:xfrm>
            <a:off x="4495800" y="3962400"/>
            <a:ext cx="1143000" cy="771525"/>
          </a:xfrm>
          <a:prstGeom prst="rect">
            <a:avLst/>
          </a:prstGeom>
          <a:noFill/>
          <a:ln w="9525">
            <a:noFill/>
            <a:miter lim="800000"/>
            <a:headEnd/>
            <a:tailEnd/>
          </a:ln>
        </p:spPr>
      </p:pic>
      <p:pic>
        <p:nvPicPr>
          <p:cNvPr id="57362" name="Picture 16" descr="bd04955_"/>
          <p:cNvPicPr>
            <a:picLocks noChangeAspect="1" noChangeArrowheads="1"/>
          </p:cNvPicPr>
          <p:nvPr/>
        </p:nvPicPr>
        <p:blipFill>
          <a:blip r:embed="rId4" cstate="print"/>
          <a:srcRect/>
          <a:stretch>
            <a:fillRect/>
          </a:stretch>
        </p:blipFill>
        <p:spPr bwMode="auto">
          <a:xfrm>
            <a:off x="4495800" y="4876800"/>
            <a:ext cx="1143000" cy="771525"/>
          </a:xfrm>
          <a:prstGeom prst="rect">
            <a:avLst/>
          </a:prstGeom>
          <a:noFill/>
          <a:ln w="9525">
            <a:noFill/>
            <a:miter lim="800000"/>
            <a:headEnd/>
            <a:tailEnd/>
          </a:ln>
        </p:spPr>
      </p:pic>
      <p:pic>
        <p:nvPicPr>
          <p:cNvPr id="57363" name="Picture 17" descr="bd04955_"/>
          <p:cNvPicPr>
            <a:picLocks noChangeAspect="1" noChangeArrowheads="1"/>
          </p:cNvPicPr>
          <p:nvPr/>
        </p:nvPicPr>
        <p:blipFill>
          <a:blip r:embed="rId4" cstate="print"/>
          <a:srcRect/>
          <a:stretch>
            <a:fillRect/>
          </a:stretch>
        </p:blipFill>
        <p:spPr bwMode="auto">
          <a:xfrm>
            <a:off x="5791200" y="4876800"/>
            <a:ext cx="1143000" cy="771525"/>
          </a:xfrm>
          <a:prstGeom prst="rect">
            <a:avLst/>
          </a:prstGeom>
          <a:noFill/>
          <a:ln w="9525">
            <a:noFill/>
            <a:miter lim="800000"/>
            <a:headEnd/>
            <a:tailEnd/>
          </a:ln>
        </p:spPr>
      </p:pic>
      <p:pic>
        <p:nvPicPr>
          <p:cNvPr id="57364" name="Picture 18" descr="bd04955_"/>
          <p:cNvPicPr>
            <a:picLocks noChangeAspect="1" noChangeArrowheads="1"/>
          </p:cNvPicPr>
          <p:nvPr/>
        </p:nvPicPr>
        <p:blipFill>
          <a:blip r:embed="rId4" cstate="print"/>
          <a:srcRect/>
          <a:stretch>
            <a:fillRect/>
          </a:stretch>
        </p:blipFill>
        <p:spPr bwMode="auto">
          <a:xfrm>
            <a:off x="7010400" y="4876800"/>
            <a:ext cx="1143000" cy="771525"/>
          </a:xfrm>
          <a:prstGeom prst="rect">
            <a:avLst/>
          </a:prstGeom>
          <a:noFill/>
          <a:ln w="9525">
            <a:noFill/>
            <a:miter lim="800000"/>
            <a:headEnd/>
            <a:tailEnd/>
          </a:ln>
        </p:spPr>
      </p:pic>
      <p:sp>
        <p:nvSpPr>
          <p:cNvPr id="57365" name="Text Box 19"/>
          <p:cNvSpPr txBox="1">
            <a:spLocks noChangeArrowheads="1"/>
          </p:cNvSpPr>
          <p:nvPr/>
        </p:nvSpPr>
        <p:spPr bwMode="auto">
          <a:xfrm>
            <a:off x="1371600" y="3524250"/>
            <a:ext cx="1901825" cy="519113"/>
          </a:xfrm>
          <a:prstGeom prst="rect">
            <a:avLst/>
          </a:prstGeom>
          <a:noFill/>
          <a:ln w="9525">
            <a:noFill/>
            <a:miter lim="800000"/>
            <a:headEnd/>
            <a:tailEnd/>
          </a:ln>
        </p:spPr>
        <p:txBody>
          <a:bodyPr wrap="none">
            <a:spAutoFit/>
          </a:bodyPr>
          <a:lstStyle/>
          <a:p>
            <a:r>
              <a:rPr lang="en-US" sz="2800"/>
              <a:t>Less fish …</a:t>
            </a:r>
          </a:p>
        </p:txBody>
      </p:sp>
      <p:sp>
        <p:nvSpPr>
          <p:cNvPr id="57366" name="Text Box 20"/>
          <p:cNvSpPr txBox="1">
            <a:spLocks noChangeArrowheads="1"/>
          </p:cNvSpPr>
          <p:nvPr/>
        </p:nvSpPr>
        <p:spPr bwMode="auto">
          <a:xfrm>
            <a:off x="5562600" y="5562600"/>
            <a:ext cx="1695450" cy="519113"/>
          </a:xfrm>
          <a:prstGeom prst="rect">
            <a:avLst/>
          </a:prstGeom>
          <a:noFill/>
          <a:ln w="9525">
            <a:noFill/>
            <a:miter lim="800000"/>
            <a:headEnd/>
            <a:tailEnd/>
          </a:ln>
        </p:spPr>
        <p:txBody>
          <a:bodyPr wrap="none">
            <a:spAutoFit/>
          </a:bodyPr>
          <a:lstStyle/>
          <a:p>
            <a:r>
              <a:rPr lang="en-US" sz="2800"/>
              <a:t>More fish!</a:t>
            </a:r>
          </a:p>
        </p:txBody>
      </p:sp>
      <p:sp>
        <p:nvSpPr>
          <p:cNvPr id="57367" name="Text Box 21"/>
          <p:cNvSpPr txBox="1">
            <a:spLocks noChangeArrowheads="1"/>
          </p:cNvSpPr>
          <p:nvPr/>
        </p:nvSpPr>
        <p:spPr bwMode="auto">
          <a:xfrm>
            <a:off x="709613" y="1304925"/>
            <a:ext cx="3657600" cy="2227263"/>
          </a:xfrm>
          <a:prstGeom prst="rect">
            <a:avLst/>
          </a:prstGeom>
          <a:noFill/>
          <a:ln w="9525">
            <a:noFill/>
            <a:miter lim="800000"/>
            <a:headEnd/>
            <a:tailEnd/>
          </a:ln>
        </p:spPr>
        <p:txBody>
          <a:bodyPr>
            <a:spAutoFit/>
          </a:bodyPr>
          <a:lstStyle/>
          <a:p>
            <a:pPr algn="l"/>
            <a:r>
              <a:rPr lang="en-US" sz="2800" b="1" i="1" u="sng"/>
              <a:t>Parallelism</a:t>
            </a:r>
            <a:r>
              <a:rPr lang="en-US" sz="2800"/>
              <a:t> means doing multiple things at the same time: you can get more work done in the same time.</a:t>
            </a:r>
          </a:p>
        </p:txBody>
      </p:sp>
      <p:sp>
        <p:nvSpPr>
          <p:cNvPr id="57368" name="Rectangle 5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58371" name="Slide Number Placeholder 3"/>
          <p:cNvSpPr>
            <a:spLocks noGrp="1"/>
          </p:cNvSpPr>
          <p:nvPr>
            <p:ph type="sldNum" sz="quarter" idx="4294967295"/>
          </p:nvPr>
        </p:nvSpPr>
        <p:spPr>
          <a:xfrm>
            <a:off x="7162800" y="6191250"/>
            <a:ext cx="1295400" cy="457200"/>
          </a:xfrm>
          <a:noFill/>
        </p:spPr>
        <p:txBody>
          <a:bodyPr/>
          <a:lstStyle/>
          <a:p>
            <a:fld id="{BF38EC93-4AE2-4AAB-9B6C-B6AB2A1D95DA}" type="slidenum">
              <a:rPr lang="en-US"/>
              <a:pPr/>
              <a:t>56</a:t>
            </a:fld>
            <a:endParaRPr lang="en-US"/>
          </a:p>
        </p:txBody>
      </p:sp>
      <p:sp>
        <p:nvSpPr>
          <p:cNvPr id="58372" name="Rectangle 2"/>
          <p:cNvSpPr>
            <a:spLocks noGrp="1" noChangeArrowheads="1"/>
          </p:cNvSpPr>
          <p:nvPr>
            <p:ph type="title"/>
          </p:nvPr>
        </p:nvSpPr>
        <p:spPr/>
        <p:txBody>
          <a:bodyPr/>
          <a:lstStyle/>
          <a:p>
            <a:pPr eaLnBrk="1" hangingPunct="1"/>
            <a:r>
              <a:rPr lang="en-US" smtClean="0"/>
              <a:t>The Jigsaw Puzzle Analogy</a:t>
            </a:r>
          </a:p>
        </p:txBody>
      </p:sp>
      <p:grpSp>
        <p:nvGrpSpPr>
          <p:cNvPr id="58373" name="Group 65"/>
          <p:cNvGrpSpPr>
            <a:grpSpLocks/>
          </p:cNvGrpSpPr>
          <p:nvPr/>
        </p:nvGrpSpPr>
        <p:grpSpPr bwMode="auto">
          <a:xfrm>
            <a:off x="533400" y="1371600"/>
            <a:ext cx="2819400" cy="2819400"/>
            <a:chOff x="480" y="864"/>
            <a:chExt cx="1776" cy="1776"/>
          </a:xfrm>
        </p:grpSpPr>
        <p:grpSp>
          <p:nvGrpSpPr>
            <p:cNvPr id="58435" name="Group 9"/>
            <p:cNvGrpSpPr>
              <a:grpSpLocks/>
            </p:cNvGrpSpPr>
            <p:nvPr/>
          </p:nvGrpSpPr>
          <p:grpSpPr bwMode="auto">
            <a:xfrm>
              <a:off x="864" y="1248"/>
              <a:ext cx="960" cy="960"/>
              <a:chOff x="1872" y="1920"/>
              <a:chExt cx="960" cy="960"/>
            </a:xfrm>
          </p:grpSpPr>
          <p:sp>
            <p:nvSpPr>
              <p:cNvPr id="58448" name="Rectangle 3"/>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49" name="Group 4"/>
              <p:cNvGrpSpPr>
                <a:grpSpLocks/>
              </p:cNvGrpSpPr>
              <p:nvPr/>
            </p:nvGrpSpPr>
            <p:grpSpPr bwMode="auto">
              <a:xfrm>
                <a:off x="2112" y="2112"/>
                <a:ext cx="456" cy="480"/>
                <a:chOff x="1824" y="633"/>
                <a:chExt cx="2834" cy="2849"/>
              </a:xfrm>
            </p:grpSpPr>
            <p:sp>
              <p:nvSpPr>
                <p:cNvPr id="58450"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51"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52"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53"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36" name="Group 40"/>
            <p:cNvGrpSpPr>
              <a:grpSpLocks/>
            </p:cNvGrpSpPr>
            <p:nvPr/>
          </p:nvGrpSpPr>
          <p:grpSpPr bwMode="auto">
            <a:xfrm>
              <a:off x="480" y="1584"/>
              <a:ext cx="336" cy="288"/>
              <a:chOff x="384" y="2496"/>
              <a:chExt cx="336" cy="288"/>
            </a:xfrm>
          </p:grpSpPr>
          <p:sp>
            <p:nvSpPr>
              <p:cNvPr id="58446" name="Oval 38"/>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47" name="AutoShape 39"/>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37" name="Group 55"/>
            <p:cNvGrpSpPr>
              <a:grpSpLocks/>
            </p:cNvGrpSpPr>
            <p:nvPr/>
          </p:nvGrpSpPr>
          <p:grpSpPr bwMode="auto">
            <a:xfrm>
              <a:off x="1920" y="1632"/>
              <a:ext cx="336" cy="288"/>
              <a:chOff x="1920" y="1632"/>
              <a:chExt cx="336" cy="288"/>
            </a:xfrm>
          </p:grpSpPr>
          <p:sp>
            <p:nvSpPr>
              <p:cNvPr id="58444" name="Oval 4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45" name="AutoShape 50"/>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38" name="Group 62"/>
            <p:cNvGrpSpPr>
              <a:grpSpLocks/>
            </p:cNvGrpSpPr>
            <p:nvPr/>
          </p:nvGrpSpPr>
          <p:grpSpPr bwMode="auto">
            <a:xfrm>
              <a:off x="1152" y="864"/>
              <a:ext cx="288" cy="336"/>
              <a:chOff x="816" y="2880"/>
              <a:chExt cx="288" cy="336"/>
            </a:xfrm>
          </p:grpSpPr>
          <p:sp>
            <p:nvSpPr>
              <p:cNvPr id="58442" name="Oval 59"/>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43" name="AutoShape 61"/>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39" name="Group 64"/>
            <p:cNvGrpSpPr>
              <a:grpSpLocks/>
            </p:cNvGrpSpPr>
            <p:nvPr/>
          </p:nvGrpSpPr>
          <p:grpSpPr bwMode="auto">
            <a:xfrm>
              <a:off x="1248" y="2304"/>
              <a:ext cx="288" cy="336"/>
              <a:chOff x="1584" y="2736"/>
              <a:chExt cx="288" cy="336"/>
            </a:xfrm>
          </p:grpSpPr>
          <p:sp>
            <p:nvSpPr>
              <p:cNvPr id="58440" name="Oval 53"/>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41" name="AutoShape 63"/>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4" name="Group 66"/>
          <p:cNvGrpSpPr>
            <a:grpSpLocks/>
          </p:cNvGrpSpPr>
          <p:nvPr/>
        </p:nvGrpSpPr>
        <p:grpSpPr bwMode="auto">
          <a:xfrm>
            <a:off x="4038600" y="1371600"/>
            <a:ext cx="2819400" cy="2819400"/>
            <a:chOff x="480" y="864"/>
            <a:chExt cx="1776" cy="1776"/>
          </a:xfrm>
        </p:grpSpPr>
        <p:grpSp>
          <p:nvGrpSpPr>
            <p:cNvPr id="58416" name="Group 67"/>
            <p:cNvGrpSpPr>
              <a:grpSpLocks/>
            </p:cNvGrpSpPr>
            <p:nvPr/>
          </p:nvGrpSpPr>
          <p:grpSpPr bwMode="auto">
            <a:xfrm>
              <a:off x="864" y="1248"/>
              <a:ext cx="960" cy="960"/>
              <a:chOff x="1872" y="1920"/>
              <a:chExt cx="960" cy="960"/>
            </a:xfrm>
          </p:grpSpPr>
          <p:sp>
            <p:nvSpPr>
              <p:cNvPr id="58429" name="Rectangle 6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30" name="Group 69"/>
              <p:cNvGrpSpPr>
                <a:grpSpLocks/>
              </p:cNvGrpSpPr>
              <p:nvPr/>
            </p:nvGrpSpPr>
            <p:grpSpPr bwMode="auto">
              <a:xfrm>
                <a:off x="2112" y="2112"/>
                <a:ext cx="456" cy="480"/>
                <a:chOff x="1824" y="633"/>
                <a:chExt cx="2834" cy="2849"/>
              </a:xfrm>
            </p:grpSpPr>
            <p:sp>
              <p:nvSpPr>
                <p:cNvPr id="5843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3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3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3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17" name="Group 74"/>
            <p:cNvGrpSpPr>
              <a:grpSpLocks/>
            </p:cNvGrpSpPr>
            <p:nvPr/>
          </p:nvGrpSpPr>
          <p:grpSpPr bwMode="auto">
            <a:xfrm>
              <a:off x="480" y="1584"/>
              <a:ext cx="336" cy="288"/>
              <a:chOff x="384" y="2496"/>
              <a:chExt cx="336" cy="288"/>
            </a:xfrm>
          </p:grpSpPr>
          <p:sp>
            <p:nvSpPr>
              <p:cNvPr id="58427" name="Oval 7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28" name="AutoShape 7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18" name="Group 77"/>
            <p:cNvGrpSpPr>
              <a:grpSpLocks/>
            </p:cNvGrpSpPr>
            <p:nvPr/>
          </p:nvGrpSpPr>
          <p:grpSpPr bwMode="auto">
            <a:xfrm>
              <a:off x="1920" y="1632"/>
              <a:ext cx="336" cy="288"/>
              <a:chOff x="1920" y="1632"/>
              <a:chExt cx="336" cy="288"/>
            </a:xfrm>
          </p:grpSpPr>
          <p:sp>
            <p:nvSpPr>
              <p:cNvPr id="58425" name="Oval 7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26" name="AutoShape 7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19" name="Group 80"/>
            <p:cNvGrpSpPr>
              <a:grpSpLocks/>
            </p:cNvGrpSpPr>
            <p:nvPr/>
          </p:nvGrpSpPr>
          <p:grpSpPr bwMode="auto">
            <a:xfrm>
              <a:off x="1152" y="864"/>
              <a:ext cx="288" cy="336"/>
              <a:chOff x="816" y="2880"/>
              <a:chExt cx="288" cy="336"/>
            </a:xfrm>
          </p:grpSpPr>
          <p:sp>
            <p:nvSpPr>
              <p:cNvPr id="58423" name="Oval 8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24" name="AutoShape 8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20" name="Group 83"/>
            <p:cNvGrpSpPr>
              <a:grpSpLocks/>
            </p:cNvGrpSpPr>
            <p:nvPr/>
          </p:nvGrpSpPr>
          <p:grpSpPr bwMode="auto">
            <a:xfrm>
              <a:off x="1248" y="2304"/>
              <a:ext cx="288" cy="336"/>
              <a:chOff x="1584" y="2736"/>
              <a:chExt cx="288" cy="336"/>
            </a:xfrm>
          </p:grpSpPr>
          <p:sp>
            <p:nvSpPr>
              <p:cNvPr id="58421" name="Oval 8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22" name="AutoShape 8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5" name="Group 86"/>
          <p:cNvGrpSpPr>
            <a:grpSpLocks/>
          </p:cNvGrpSpPr>
          <p:nvPr/>
        </p:nvGrpSpPr>
        <p:grpSpPr bwMode="auto">
          <a:xfrm>
            <a:off x="2209800" y="3386138"/>
            <a:ext cx="2819400" cy="2819400"/>
            <a:chOff x="480" y="864"/>
            <a:chExt cx="1776" cy="1776"/>
          </a:xfrm>
        </p:grpSpPr>
        <p:grpSp>
          <p:nvGrpSpPr>
            <p:cNvPr id="58397" name="Group 87"/>
            <p:cNvGrpSpPr>
              <a:grpSpLocks/>
            </p:cNvGrpSpPr>
            <p:nvPr/>
          </p:nvGrpSpPr>
          <p:grpSpPr bwMode="auto">
            <a:xfrm>
              <a:off x="864" y="1248"/>
              <a:ext cx="960" cy="960"/>
              <a:chOff x="1872" y="1920"/>
              <a:chExt cx="960" cy="960"/>
            </a:xfrm>
          </p:grpSpPr>
          <p:sp>
            <p:nvSpPr>
              <p:cNvPr id="58410" name="Rectangle 8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11" name="Group 89"/>
              <p:cNvGrpSpPr>
                <a:grpSpLocks/>
              </p:cNvGrpSpPr>
              <p:nvPr/>
            </p:nvGrpSpPr>
            <p:grpSpPr bwMode="auto">
              <a:xfrm>
                <a:off x="2112" y="2112"/>
                <a:ext cx="456" cy="480"/>
                <a:chOff x="1824" y="633"/>
                <a:chExt cx="2834" cy="2849"/>
              </a:xfrm>
            </p:grpSpPr>
            <p:sp>
              <p:nvSpPr>
                <p:cNvPr id="5841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1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1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1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98" name="Group 94"/>
            <p:cNvGrpSpPr>
              <a:grpSpLocks/>
            </p:cNvGrpSpPr>
            <p:nvPr/>
          </p:nvGrpSpPr>
          <p:grpSpPr bwMode="auto">
            <a:xfrm>
              <a:off x="480" y="1584"/>
              <a:ext cx="336" cy="288"/>
              <a:chOff x="384" y="2496"/>
              <a:chExt cx="336" cy="288"/>
            </a:xfrm>
          </p:grpSpPr>
          <p:sp>
            <p:nvSpPr>
              <p:cNvPr id="58408" name="Oval 9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09" name="AutoShape 9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99" name="Group 97"/>
            <p:cNvGrpSpPr>
              <a:grpSpLocks/>
            </p:cNvGrpSpPr>
            <p:nvPr/>
          </p:nvGrpSpPr>
          <p:grpSpPr bwMode="auto">
            <a:xfrm>
              <a:off x="1920" y="1632"/>
              <a:ext cx="336" cy="288"/>
              <a:chOff x="1920" y="1632"/>
              <a:chExt cx="336" cy="288"/>
            </a:xfrm>
          </p:grpSpPr>
          <p:sp>
            <p:nvSpPr>
              <p:cNvPr id="58406" name="Oval 9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07" name="AutoShape 9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00" name="Group 100"/>
            <p:cNvGrpSpPr>
              <a:grpSpLocks/>
            </p:cNvGrpSpPr>
            <p:nvPr/>
          </p:nvGrpSpPr>
          <p:grpSpPr bwMode="auto">
            <a:xfrm>
              <a:off x="1152" y="864"/>
              <a:ext cx="288" cy="336"/>
              <a:chOff x="816" y="2880"/>
              <a:chExt cx="288" cy="336"/>
            </a:xfrm>
          </p:grpSpPr>
          <p:sp>
            <p:nvSpPr>
              <p:cNvPr id="58404" name="Oval 10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05" name="AutoShape 10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01" name="Group 103"/>
            <p:cNvGrpSpPr>
              <a:grpSpLocks/>
            </p:cNvGrpSpPr>
            <p:nvPr/>
          </p:nvGrpSpPr>
          <p:grpSpPr bwMode="auto">
            <a:xfrm>
              <a:off x="1248" y="2304"/>
              <a:ext cx="288" cy="336"/>
              <a:chOff x="1584" y="2736"/>
              <a:chExt cx="288" cy="336"/>
            </a:xfrm>
          </p:grpSpPr>
          <p:sp>
            <p:nvSpPr>
              <p:cNvPr id="58402" name="Oval 10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03" name="AutoShape 10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6" name="Group 106"/>
          <p:cNvGrpSpPr>
            <a:grpSpLocks/>
          </p:cNvGrpSpPr>
          <p:nvPr/>
        </p:nvGrpSpPr>
        <p:grpSpPr bwMode="auto">
          <a:xfrm>
            <a:off x="5410200" y="3386138"/>
            <a:ext cx="2819400" cy="2819400"/>
            <a:chOff x="480" y="864"/>
            <a:chExt cx="1776" cy="1776"/>
          </a:xfrm>
        </p:grpSpPr>
        <p:grpSp>
          <p:nvGrpSpPr>
            <p:cNvPr id="58378" name="Group 107"/>
            <p:cNvGrpSpPr>
              <a:grpSpLocks/>
            </p:cNvGrpSpPr>
            <p:nvPr/>
          </p:nvGrpSpPr>
          <p:grpSpPr bwMode="auto">
            <a:xfrm>
              <a:off x="864" y="1248"/>
              <a:ext cx="960" cy="960"/>
              <a:chOff x="1872" y="1920"/>
              <a:chExt cx="960" cy="960"/>
            </a:xfrm>
          </p:grpSpPr>
          <p:sp>
            <p:nvSpPr>
              <p:cNvPr id="58391" name="Rectangle 10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392" name="Group 109"/>
              <p:cNvGrpSpPr>
                <a:grpSpLocks/>
              </p:cNvGrpSpPr>
              <p:nvPr/>
            </p:nvGrpSpPr>
            <p:grpSpPr bwMode="auto">
              <a:xfrm>
                <a:off x="2112" y="2112"/>
                <a:ext cx="456" cy="480"/>
                <a:chOff x="1824" y="633"/>
                <a:chExt cx="2834" cy="2849"/>
              </a:xfrm>
            </p:grpSpPr>
            <p:sp>
              <p:nvSpPr>
                <p:cNvPr id="5839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39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39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39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79" name="Group 114"/>
            <p:cNvGrpSpPr>
              <a:grpSpLocks/>
            </p:cNvGrpSpPr>
            <p:nvPr/>
          </p:nvGrpSpPr>
          <p:grpSpPr bwMode="auto">
            <a:xfrm>
              <a:off x="480" y="1584"/>
              <a:ext cx="336" cy="288"/>
              <a:chOff x="384" y="2496"/>
              <a:chExt cx="336" cy="288"/>
            </a:xfrm>
          </p:grpSpPr>
          <p:sp>
            <p:nvSpPr>
              <p:cNvPr id="58389" name="Oval 11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390" name="AutoShape 11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80" name="Group 117"/>
            <p:cNvGrpSpPr>
              <a:grpSpLocks/>
            </p:cNvGrpSpPr>
            <p:nvPr/>
          </p:nvGrpSpPr>
          <p:grpSpPr bwMode="auto">
            <a:xfrm>
              <a:off x="1920" y="1632"/>
              <a:ext cx="336" cy="288"/>
              <a:chOff x="1920" y="1632"/>
              <a:chExt cx="336" cy="288"/>
            </a:xfrm>
          </p:grpSpPr>
          <p:sp>
            <p:nvSpPr>
              <p:cNvPr id="58387" name="Oval 11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388" name="AutoShape 11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381" name="Group 120"/>
            <p:cNvGrpSpPr>
              <a:grpSpLocks/>
            </p:cNvGrpSpPr>
            <p:nvPr/>
          </p:nvGrpSpPr>
          <p:grpSpPr bwMode="auto">
            <a:xfrm>
              <a:off x="1152" y="864"/>
              <a:ext cx="288" cy="336"/>
              <a:chOff x="816" y="2880"/>
              <a:chExt cx="288" cy="336"/>
            </a:xfrm>
          </p:grpSpPr>
          <p:sp>
            <p:nvSpPr>
              <p:cNvPr id="58385" name="Oval 12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386" name="AutoShape 12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382" name="Group 123"/>
            <p:cNvGrpSpPr>
              <a:grpSpLocks/>
            </p:cNvGrpSpPr>
            <p:nvPr/>
          </p:nvGrpSpPr>
          <p:grpSpPr bwMode="auto">
            <a:xfrm>
              <a:off x="1248" y="2304"/>
              <a:ext cx="288" cy="336"/>
              <a:chOff x="1584" y="2736"/>
              <a:chExt cx="288" cy="336"/>
            </a:xfrm>
          </p:grpSpPr>
          <p:sp>
            <p:nvSpPr>
              <p:cNvPr id="58383" name="Oval 12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384" name="AutoShape 12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58377" name="Rectangle 15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2"/>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59395" name="Slide Number Placeholder 3"/>
          <p:cNvSpPr>
            <a:spLocks noGrp="1"/>
          </p:cNvSpPr>
          <p:nvPr>
            <p:ph type="sldNum" sz="quarter" idx="4294967295"/>
          </p:nvPr>
        </p:nvSpPr>
        <p:spPr>
          <a:xfrm>
            <a:off x="7162800" y="6191250"/>
            <a:ext cx="1295400" cy="457200"/>
          </a:xfrm>
          <a:noFill/>
        </p:spPr>
        <p:txBody>
          <a:bodyPr/>
          <a:lstStyle/>
          <a:p>
            <a:fld id="{67A885EB-0D5C-4583-84AF-C796BC8B1466}" type="slidenum">
              <a:rPr lang="en-US"/>
              <a:pPr/>
              <a:t>57</a:t>
            </a:fld>
            <a:endParaRPr lang="en-US"/>
          </a:p>
        </p:txBody>
      </p:sp>
      <p:sp>
        <p:nvSpPr>
          <p:cNvPr id="59396" name="Rectangle 2"/>
          <p:cNvSpPr>
            <a:spLocks noGrp="1" noChangeArrowheads="1"/>
          </p:cNvSpPr>
          <p:nvPr>
            <p:ph type="title"/>
          </p:nvPr>
        </p:nvSpPr>
        <p:spPr/>
        <p:txBody>
          <a:bodyPr/>
          <a:lstStyle/>
          <a:p>
            <a:pPr eaLnBrk="1" hangingPunct="1"/>
            <a:r>
              <a:rPr lang="en-US" smtClean="0"/>
              <a:t>Serial Computing</a:t>
            </a:r>
          </a:p>
        </p:txBody>
      </p:sp>
      <p:grpSp>
        <p:nvGrpSpPr>
          <p:cNvPr id="59397" name="Group 4"/>
          <p:cNvGrpSpPr>
            <a:grpSpLocks/>
          </p:cNvGrpSpPr>
          <p:nvPr/>
        </p:nvGrpSpPr>
        <p:grpSpPr bwMode="auto">
          <a:xfrm>
            <a:off x="1143000" y="1981200"/>
            <a:ext cx="1524000" cy="1524000"/>
            <a:chOff x="1872" y="1920"/>
            <a:chExt cx="960" cy="960"/>
          </a:xfrm>
        </p:grpSpPr>
        <p:sp>
          <p:nvSpPr>
            <p:cNvPr id="59403"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9404" name="Group 6"/>
            <p:cNvGrpSpPr>
              <a:grpSpLocks/>
            </p:cNvGrpSpPr>
            <p:nvPr/>
          </p:nvGrpSpPr>
          <p:grpSpPr bwMode="auto">
            <a:xfrm>
              <a:off x="2112" y="2112"/>
              <a:ext cx="456" cy="480"/>
              <a:chOff x="1824" y="633"/>
              <a:chExt cx="2834" cy="2849"/>
            </a:xfrm>
          </p:grpSpPr>
          <p:sp>
            <p:nvSpPr>
              <p:cNvPr id="5940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940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940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940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9398" name="Group 11"/>
          <p:cNvGrpSpPr>
            <a:grpSpLocks/>
          </p:cNvGrpSpPr>
          <p:nvPr/>
        </p:nvGrpSpPr>
        <p:grpSpPr bwMode="auto">
          <a:xfrm>
            <a:off x="533400" y="2514600"/>
            <a:ext cx="533400" cy="457200"/>
            <a:chOff x="384" y="2496"/>
            <a:chExt cx="336" cy="288"/>
          </a:xfrm>
        </p:grpSpPr>
        <p:sp>
          <p:nvSpPr>
            <p:cNvPr id="59401"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9402"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sp>
        <p:nvSpPr>
          <p:cNvPr id="59399" name="Text Box 83"/>
          <p:cNvSpPr txBox="1">
            <a:spLocks noChangeArrowheads="1"/>
          </p:cNvSpPr>
          <p:nvPr/>
        </p:nvSpPr>
        <p:spPr bwMode="auto">
          <a:xfrm>
            <a:off x="3124200" y="1371600"/>
            <a:ext cx="5065713" cy="2574925"/>
          </a:xfrm>
          <a:prstGeom prst="rect">
            <a:avLst/>
          </a:prstGeom>
          <a:noFill/>
          <a:ln w="9525">
            <a:noFill/>
            <a:miter lim="800000"/>
            <a:headEnd/>
            <a:tailEnd/>
          </a:ln>
        </p:spPr>
        <p:txBody>
          <a:bodyPr wrap="none">
            <a:spAutoFit/>
          </a:bodyPr>
          <a:lstStyle/>
          <a:p>
            <a:pPr algn="l">
              <a:lnSpc>
                <a:spcPct val="90000"/>
              </a:lnSpc>
            </a:pPr>
            <a:r>
              <a:rPr lang="en-US" sz="2400"/>
              <a:t>Suppose you want to do a jigsaw puzzle</a:t>
            </a:r>
          </a:p>
          <a:p>
            <a:pPr algn="l"/>
            <a:r>
              <a:rPr lang="en-US" sz="2400"/>
              <a:t>that has, say, a thousand pieces.</a:t>
            </a:r>
          </a:p>
          <a:p>
            <a:pPr algn="l"/>
            <a:endParaRPr lang="en-US" sz="2400"/>
          </a:p>
          <a:p>
            <a:pPr algn="l">
              <a:lnSpc>
                <a:spcPct val="90000"/>
              </a:lnSpc>
            </a:pPr>
            <a:r>
              <a:rPr lang="en-US" sz="2400"/>
              <a:t>We can imagine that it’ll take you a</a:t>
            </a:r>
          </a:p>
          <a:p>
            <a:pPr algn="l"/>
            <a:r>
              <a:rPr lang="en-US" sz="2400"/>
              <a:t>certain amount of time.  Let’s say</a:t>
            </a:r>
          </a:p>
          <a:p>
            <a:pPr algn="l"/>
            <a:r>
              <a:rPr lang="en-US" sz="2400"/>
              <a:t>that you can put the puzzle together in</a:t>
            </a:r>
          </a:p>
          <a:p>
            <a:pPr algn="l"/>
            <a:r>
              <a:rPr lang="en-US" sz="2400"/>
              <a:t>an hour.</a:t>
            </a:r>
          </a:p>
        </p:txBody>
      </p:sp>
      <p:sp>
        <p:nvSpPr>
          <p:cNvPr id="59400"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2"/>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60419" name="Slide Number Placeholder 3"/>
          <p:cNvSpPr>
            <a:spLocks noGrp="1"/>
          </p:cNvSpPr>
          <p:nvPr>
            <p:ph type="sldNum" sz="quarter" idx="4294967295"/>
          </p:nvPr>
        </p:nvSpPr>
        <p:spPr>
          <a:xfrm>
            <a:off x="7162800" y="6191250"/>
            <a:ext cx="1295400" cy="457200"/>
          </a:xfrm>
          <a:noFill/>
        </p:spPr>
        <p:txBody>
          <a:bodyPr/>
          <a:lstStyle/>
          <a:p>
            <a:fld id="{6791286B-82BC-4759-B67D-169F6CEAB3FB}" type="slidenum">
              <a:rPr lang="en-US"/>
              <a:pPr/>
              <a:t>58</a:t>
            </a:fld>
            <a:endParaRPr lang="en-US"/>
          </a:p>
        </p:txBody>
      </p:sp>
      <p:sp>
        <p:nvSpPr>
          <p:cNvPr id="60420" name="Rectangle 2"/>
          <p:cNvSpPr>
            <a:spLocks noGrp="1" noChangeArrowheads="1"/>
          </p:cNvSpPr>
          <p:nvPr>
            <p:ph type="title"/>
          </p:nvPr>
        </p:nvSpPr>
        <p:spPr/>
        <p:txBody>
          <a:bodyPr/>
          <a:lstStyle/>
          <a:p>
            <a:pPr eaLnBrk="1" hangingPunct="1"/>
            <a:r>
              <a:rPr lang="en-US" smtClean="0"/>
              <a:t>Shared Memory Parallelism</a:t>
            </a:r>
          </a:p>
        </p:txBody>
      </p:sp>
      <p:grpSp>
        <p:nvGrpSpPr>
          <p:cNvPr id="60421" name="Group 4"/>
          <p:cNvGrpSpPr>
            <a:grpSpLocks/>
          </p:cNvGrpSpPr>
          <p:nvPr/>
        </p:nvGrpSpPr>
        <p:grpSpPr bwMode="auto">
          <a:xfrm>
            <a:off x="1143000" y="1981200"/>
            <a:ext cx="1524000" cy="1524000"/>
            <a:chOff x="1872" y="1920"/>
            <a:chExt cx="960" cy="960"/>
          </a:xfrm>
        </p:grpSpPr>
        <p:sp>
          <p:nvSpPr>
            <p:cNvPr id="60430"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0431" name="Group 6"/>
            <p:cNvGrpSpPr>
              <a:grpSpLocks/>
            </p:cNvGrpSpPr>
            <p:nvPr/>
          </p:nvGrpSpPr>
          <p:grpSpPr bwMode="auto">
            <a:xfrm>
              <a:off x="2112" y="2112"/>
              <a:ext cx="456" cy="480"/>
              <a:chOff x="1824" y="633"/>
              <a:chExt cx="2834" cy="2849"/>
            </a:xfrm>
          </p:grpSpPr>
          <p:sp>
            <p:nvSpPr>
              <p:cNvPr id="6043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043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043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043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0422" name="Group 11"/>
          <p:cNvGrpSpPr>
            <a:grpSpLocks/>
          </p:cNvGrpSpPr>
          <p:nvPr/>
        </p:nvGrpSpPr>
        <p:grpSpPr bwMode="auto">
          <a:xfrm>
            <a:off x="533400" y="2514600"/>
            <a:ext cx="533400" cy="457200"/>
            <a:chOff x="384" y="2496"/>
            <a:chExt cx="336" cy="288"/>
          </a:xfrm>
        </p:grpSpPr>
        <p:sp>
          <p:nvSpPr>
            <p:cNvPr id="60428"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0429"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0423" name="Group 14"/>
          <p:cNvGrpSpPr>
            <a:grpSpLocks/>
          </p:cNvGrpSpPr>
          <p:nvPr/>
        </p:nvGrpSpPr>
        <p:grpSpPr bwMode="auto">
          <a:xfrm>
            <a:off x="2819400" y="2590800"/>
            <a:ext cx="533400" cy="457200"/>
            <a:chOff x="1920" y="1632"/>
            <a:chExt cx="336" cy="288"/>
          </a:xfrm>
        </p:grpSpPr>
        <p:sp>
          <p:nvSpPr>
            <p:cNvPr id="60426"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0427"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0424" name="Text Box 83"/>
          <p:cNvSpPr txBox="1">
            <a:spLocks noChangeArrowheads="1"/>
          </p:cNvSpPr>
          <p:nvPr/>
        </p:nvSpPr>
        <p:spPr bwMode="auto">
          <a:xfrm>
            <a:off x="3429000" y="1295400"/>
            <a:ext cx="5029200" cy="4364038"/>
          </a:xfrm>
          <a:prstGeom prst="rect">
            <a:avLst/>
          </a:prstGeom>
          <a:noFill/>
          <a:ln w="9525">
            <a:noFill/>
            <a:miter lim="800000"/>
            <a:headEnd/>
            <a:tailEnd/>
          </a:ln>
        </p:spPr>
        <p:txBody>
          <a:bodyPr>
            <a:spAutoFit/>
          </a:bodyPr>
          <a:lstStyle/>
          <a:p>
            <a:pPr algn="l">
              <a:lnSpc>
                <a:spcPct val="90000"/>
              </a:lnSpc>
            </a:pPr>
            <a:r>
              <a:rPr lang="en-US" sz="2400"/>
              <a:t>If Scott sits across the table from you, then he can work on his half of the puzzle and you can work on yours.  Once in a while, you’ll both reach into the pile of pieces at the same time (you’ll </a:t>
            </a:r>
            <a:r>
              <a:rPr lang="en-US" sz="2400" b="1" i="1" u="sng"/>
              <a:t>contend</a:t>
            </a:r>
            <a:r>
              <a:rPr lang="en-US" sz="2400"/>
              <a:t> for the same resource), which will cause a little bit of slowdown. And from time to time you’ll have to work together (</a:t>
            </a:r>
            <a:r>
              <a:rPr lang="en-US" sz="2400" b="1" i="1" u="sng"/>
              <a:t>communicate</a:t>
            </a:r>
            <a:r>
              <a:rPr lang="en-US" sz="2400"/>
              <a:t>) at the interface between his half and yours. The speedup will be nearly 2-to-1: y’all might take 35 minutes instead of 30.</a:t>
            </a:r>
          </a:p>
        </p:txBody>
      </p:sp>
      <p:sp>
        <p:nvSpPr>
          <p:cNvPr id="60425"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61443" name="Slide Number Placeholder 3"/>
          <p:cNvSpPr>
            <a:spLocks noGrp="1"/>
          </p:cNvSpPr>
          <p:nvPr>
            <p:ph type="sldNum" sz="quarter" idx="4294967295"/>
          </p:nvPr>
        </p:nvSpPr>
        <p:spPr>
          <a:xfrm>
            <a:off x="7162800" y="6191250"/>
            <a:ext cx="1295400" cy="457200"/>
          </a:xfrm>
          <a:noFill/>
        </p:spPr>
        <p:txBody>
          <a:bodyPr/>
          <a:lstStyle/>
          <a:p>
            <a:fld id="{6A5FB04A-0CAA-4356-9416-C3E210E9F8A2}" type="slidenum">
              <a:rPr lang="en-US"/>
              <a:pPr/>
              <a:t>59</a:t>
            </a:fld>
            <a:endParaRPr lang="en-US"/>
          </a:p>
        </p:txBody>
      </p:sp>
      <p:sp>
        <p:nvSpPr>
          <p:cNvPr id="61444" name="Rectangle 2"/>
          <p:cNvSpPr>
            <a:spLocks noGrp="1" noChangeArrowheads="1"/>
          </p:cNvSpPr>
          <p:nvPr>
            <p:ph type="title"/>
          </p:nvPr>
        </p:nvSpPr>
        <p:spPr/>
        <p:txBody>
          <a:bodyPr/>
          <a:lstStyle/>
          <a:p>
            <a:pPr eaLnBrk="1" hangingPunct="1"/>
            <a:r>
              <a:rPr lang="en-US" smtClean="0"/>
              <a:t>The More the Merrier?</a:t>
            </a:r>
          </a:p>
        </p:txBody>
      </p:sp>
      <p:grpSp>
        <p:nvGrpSpPr>
          <p:cNvPr id="61445" name="Group 4"/>
          <p:cNvGrpSpPr>
            <a:grpSpLocks/>
          </p:cNvGrpSpPr>
          <p:nvPr/>
        </p:nvGrpSpPr>
        <p:grpSpPr bwMode="auto">
          <a:xfrm>
            <a:off x="1143000" y="1981200"/>
            <a:ext cx="1524000" cy="1524000"/>
            <a:chOff x="1872" y="1920"/>
            <a:chExt cx="960" cy="960"/>
          </a:xfrm>
        </p:grpSpPr>
        <p:sp>
          <p:nvSpPr>
            <p:cNvPr id="6145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1460" name="Group 6"/>
            <p:cNvGrpSpPr>
              <a:grpSpLocks/>
            </p:cNvGrpSpPr>
            <p:nvPr/>
          </p:nvGrpSpPr>
          <p:grpSpPr bwMode="auto">
            <a:xfrm>
              <a:off x="2112" y="2112"/>
              <a:ext cx="456" cy="480"/>
              <a:chOff x="1824" y="633"/>
              <a:chExt cx="2834" cy="2849"/>
            </a:xfrm>
          </p:grpSpPr>
          <p:sp>
            <p:nvSpPr>
              <p:cNvPr id="6146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146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146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146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1446" name="Group 11"/>
          <p:cNvGrpSpPr>
            <a:grpSpLocks/>
          </p:cNvGrpSpPr>
          <p:nvPr/>
        </p:nvGrpSpPr>
        <p:grpSpPr bwMode="auto">
          <a:xfrm>
            <a:off x="533400" y="2514600"/>
            <a:ext cx="533400" cy="457200"/>
            <a:chOff x="384" y="2496"/>
            <a:chExt cx="336" cy="288"/>
          </a:xfrm>
        </p:grpSpPr>
        <p:sp>
          <p:nvSpPr>
            <p:cNvPr id="6145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145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1447" name="Group 14"/>
          <p:cNvGrpSpPr>
            <a:grpSpLocks/>
          </p:cNvGrpSpPr>
          <p:nvPr/>
        </p:nvGrpSpPr>
        <p:grpSpPr bwMode="auto">
          <a:xfrm>
            <a:off x="2819400" y="2590800"/>
            <a:ext cx="533400" cy="457200"/>
            <a:chOff x="1920" y="1632"/>
            <a:chExt cx="336" cy="288"/>
          </a:xfrm>
        </p:grpSpPr>
        <p:sp>
          <p:nvSpPr>
            <p:cNvPr id="61455"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1456"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1448" name="Group 17"/>
          <p:cNvGrpSpPr>
            <a:grpSpLocks/>
          </p:cNvGrpSpPr>
          <p:nvPr/>
        </p:nvGrpSpPr>
        <p:grpSpPr bwMode="auto">
          <a:xfrm>
            <a:off x="1600200" y="1371600"/>
            <a:ext cx="457200" cy="533400"/>
            <a:chOff x="816" y="2880"/>
            <a:chExt cx="288" cy="336"/>
          </a:xfrm>
        </p:grpSpPr>
        <p:sp>
          <p:nvSpPr>
            <p:cNvPr id="61453"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1454"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sp>
        <p:nvSpPr>
          <p:cNvPr id="61449" name="Oval 21"/>
          <p:cNvSpPr>
            <a:spLocks noChangeArrowheads="1"/>
          </p:cNvSpPr>
          <p:nvPr/>
        </p:nvSpPr>
        <p:spPr bwMode="auto">
          <a:xfrm>
            <a:off x="1752600" y="3733800"/>
            <a:ext cx="457200" cy="457200"/>
          </a:xfrm>
          <a:prstGeom prst="ellipse">
            <a:avLst/>
          </a:prstGeom>
          <a:solidFill>
            <a:srgbClr val="800080"/>
          </a:solidFill>
          <a:ln w="9525">
            <a:noFill/>
            <a:miter lim="800000"/>
            <a:headEnd/>
            <a:tailEnd/>
          </a:ln>
        </p:spPr>
        <p:txBody>
          <a:bodyPr wrap="none" anchor="ctr"/>
          <a:lstStyle/>
          <a:p>
            <a:endParaRPr lang="en-US"/>
          </a:p>
        </p:txBody>
      </p:sp>
      <p:sp>
        <p:nvSpPr>
          <p:cNvPr id="61450" name="AutoShape 22"/>
          <p:cNvSpPr>
            <a:spLocks noChangeArrowheads="1"/>
          </p:cNvSpPr>
          <p:nvPr/>
        </p:nvSpPr>
        <p:spPr bwMode="auto">
          <a:xfrm>
            <a:off x="1905000" y="3657600"/>
            <a:ext cx="76200" cy="76200"/>
          </a:xfrm>
          <a:prstGeom prst="triangle">
            <a:avLst>
              <a:gd name="adj" fmla="val 50000"/>
            </a:avLst>
          </a:prstGeom>
          <a:solidFill>
            <a:srgbClr val="800080"/>
          </a:solidFill>
          <a:ln w="9525">
            <a:noFill/>
            <a:miter lim="800000"/>
            <a:headEnd/>
            <a:tailEnd/>
          </a:ln>
        </p:spPr>
        <p:txBody>
          <a:bodyPr wrap="none" anchor="ctr"/>
          <a:lstStyle/>
          <a:p>
            <a:endParaRPr lang="en-US"/>
          </a:p>
        </p:txBody>
      </p:sp>
      <p:sp>
        <p:nvSpPr>
          <p:cNvPr id="61451" name="Text Box 83"/>
          <p:cNvSpPr txBox="1">
            <a:spLocks noChangeArrowheads="1"/>
          </p:cNvSpPr>
          <p:nvPr/>
        </p:nvSpPr>
        <p:spPr bwMode="auto">
          <a:xfrm>
            <a:off x="3489325" y="1252538"/>
            <a:ext cx="4892675" cy="4035425"/>
          </a:xfrm>
          <a:prstGeom prst="rect">
            <a:avLst/>
          </a:prstGeom>
          <a:noFill/>
          <a:ln w="9525">
            <a:noFill/>
            <a:miter lim="800000"/>
            <a:headEnd/>
            <a:tailEnd/>
          </a:ln>
        </p:spPr>
        <p:txBody>
          <a:bodyPr>
            <a:spAutoFit/>
          </a:bodyPr>
          <a:lstStyle/>
          <a:p>
            <a:pPr algn="l">
              <a:lnSpc>
                <a:spcPct val="90000"/>
              </a:lnSpc>
            </a:pPr>
            <a:r>
              <a:rPr lang="en-US" sz="2400"/>
              <a:t>Now let’s put Paul and Charlie on the other two sides of the table. Each of you can work on a part of the puzzle, but there’ll be a lot more contention for the shared resource (the pile of puzzle pieces) and a lot more communication at the interfaces. So y’all will get noticeably less than a   4-to-1 speedup, but you’ll still have an improvement, maybe something like 3-to-1: the four of you can get it done in 20 minutes instead of an hour.</a:t>
            </a:r>
          </a:p>
        </p:txBody>
      </p:sp>
      <p:sp>
        <p:nvSpPr>
          <p:cNvPr id="61452"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1028" name="Slide Number Placeholder 3"/>
          <p:cNvSpPr>
            <a:spLocks noGrp="1"/>
          </p:cNvSpPr>
          <p:nvPr>
            <p:ph type="sldNum" sz="quarter" idx="4294967295"/>
          </p:nvPr>
        </p:nvSpPr>
        <p:spPr>
          <a:xfrm>
            <a:off x="7162800" y="6191250"/>
            <a:ext cx="1295400" cy="457200"/>
          </a:xfrm>
          <a:noFill/>
        </p:spPr>
        <p:txBody>
          <a:bodyPr/>
          <a:lstStyle/>
          <a:p>
            <a:fld id="{9D849B7B-1D0D-42A9-96B0-F989368E42D5}" type="slidenum">
              <a:rPr lang="en-US"/>
              <a:pPr/>
              <a:t>6</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graphicFrame>
        <p:nvGraphicFramePr>
          <p:cNvPr id="1026" name="Object 3"/>
          <p:cNvGraphicFramePr>
            <a:graphicFrameLocks noChangeAspect="1"/>
          </p:cNvGraphicFramePr>
          <p:nvPr/>
        </p:nvGraphicFramePr>
        <p:xfrm>
          <a:off x="1066800" y="1676400"/>
          <a:ext cx="5676900" cy="3937000"/>
        </p:xfrm>
        <a:graphic>
          <a:graphicData uri="http://schemas.openxmlformats.org/presentationml/2006/ole">
            <p:oleObj spid="_x0000_s93186" name="Worksheet" r:id="rId5" imgW="8639243" imgH="6000750" progId="Excel.Sheet.8">
              <p:embed/>
            </p:oleObj>
          </a:graphicData>
        </a:graphic>
      </p:graphicFrame>
      <p:sp>
        <p:nvSpPr>
          <p:cNvPr id="1032"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6" name="Rectangle 15"/>
          <p:cNvSpPr/>
          <p:nvPr/>
        </p:nvSpPr>
        <p:spPr>
          <a:xfrm>
            <a:off x="2821633" y="4495800"/>
            <a:ext cx="2281395" cy="369332"/>
          </a:xfrm>
          <a:prstGeom prst="rect">
            <a:avLst/>
          </a:prstGeom>
        </p:spPr>
        <p:txBody>
          <a:bodyPr wrap="none">
            <a:spAutoFit/>
          </a:bodyPr>
          <a:lstStyle/>
          <a:p>
            <a:r>
              <a:rPr lang="en-US" dirty="0" smtClean="0"/>
              <a:t>1993: 1024 CPU cores</a:t>
            </a:r>
            <a:endParaRPr lang="en-US" dirty="0"/>
          </a:p>
        </p:txBody>
      </p:sp>
      <p:graphicFrame>
        <p:nvGraphicFramePr>
          <p:cNvPr id="17" name="Chart 16"/>
          <p:cNvGraphicFramePr/>
          <p:nvPr/>
        </p:nvGraphicFramePr>
        <p:xfrm>
          <a:off x="990600" y="1600200"/>
          <a:ext cx="6629399" cy="41910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3962400" y="5715000"/>
            <a:ext cx="610424" cy="369332"/>
          </a:xfrm>
          <a:prstGeom prst="rect">
            <a:avLst/>
          </a:prstGeom>
          <a:noFill/>
        </p:spPr>
        <p:txBody>
          <a:bodyPr wrap="none" rtlCol="0">
            <a:spAutoFit/>
          </a:bodyPr>
          <a:lstStyle/>
          <a:p>
            <a:r>
              <a:rPr lang="en-US" dirty="0" smtClean="0"/>
              <a:t>Year</a:t>
            </a:r>
            <a:endParaRPr lang="en-US" dirty="0"/>
          </a:p>
        </p:txBody>
      </p:sp>
      <p:sp>
        <p:nvSpPr>
          <p:cNvPr id="13" name="TextBox 12"/>
          <p:cNvSpPr txBox="1"/>
          <p:nvPr/>
        </p:nvSpPr>
        <p:spPr>
          <a:xfrm>
            <a:off x="-381000" y="3886200"/>
            <a:ext cx="2209800" cy="369332"/>
          </a:xfrm>
          <a:prstGeom prst="rect">
            <a:avLst/>
          </a:prstGeom>
          <a:noFill/>
          <a:scene3d>
            <a:camera prst="orthographicFront">
              <a:rot lat="0" lon="0" rev="5400000"/>
            </a:camera>
            <a:lightRig rig="threePt" dir="t"/>
          </a:scene3d>
        </p:spPr>
        <p:txBody>
          <a:bodyPr wrap="square" rtlCol="0">
            <a:spAutoFit/>
          </a:bodyPr>
          <a:lstStyle/>
          <a:p>
            <a:r>
              <a:rPr lang="en-US" dirty="0" smtClean="0"/>
              <a:t>Speed  in GFLOPs</a:t>
            </a:r>
          </a:p>
        </p:txBody>
      </p:sp>
      <p:sp>
        <p:nvSpPr>
          <p:cNvPr id="1031" name="Text Box 5"/>
          <p:cNvSpPr txBox="1">
            <a:spLocks noChangeArrowheads="1"/>
          </p:cNvSpPr>
          <p:nvPr/>
        </p:nvSpPr>
        <p:spPr bwMode="auto">
          <a:xfrm>
            <a:off x="6705600" y="4038600"/>
            <a:ext cx="1828800" cy="1081088"/>
          </a:xfrm>
          <a:prstGeom prst="rect">
            <a:avLst/>
          </a:prstGeom>
          <a:noFill/>
          <a:ln w="9525">
            <a:noFill/>
            <a:miter lim="800000"/>
            <a:headEnd/>
            <a:tailEnd/>
          </a:ln>
        </p:spPr>
        <p:txBody>
          <a:bodyPr>
            <a:spAutoFit/>
          </a:bodyPr>
          <a:lstStyle/>
          <a:p>
            <a:pPr>
              <a:spcBef>
                <a:spcPct val="50000"/>
              </a:spcBef>
            </a:pPr>
            <a:r>
              <a:rPr lang="en-US" b="1" i="1" u="sng" dirty="0"/>
              <a:t>GFLOPs</a:t>
            </a:r>
            <a:r>
              <a:rPr lang="en-US" dirty="0"/>
              <a:t>:</a:t>
            </a:r>
          </a:p>
          <a:p>
            <a:pPr>
              <a:lnSpc>
                <a:spcPct val="70000"/>
              </a:lnSpc>
              <a:spcBef>
                <a:spcPct val="50000"/>
              </a:spcBef>
            </a:pPr>
            <a:r>
              <a:rPr lang="en-US" dirty="0"/>
              <a:t>billions of calculations per second</a:t>
            </a:r>
          </a:p>
        </p:txBody>
      </p:sp>
      <p:cxnSp>
        <p:nvCxnSpPr>
          <p:cNvPr id="19" name="Straight Connector 18"/>
          <p:cNvCxnSpPr/>
          <p:nvPr/>
        </p:nvCxnSpPr>
        <p:spPr bwMode="auto">
          <a:xfrm flipV="1">
            <a:off x="2667000" y="2819400"/>
            <a:ext cx="3352800" cy="1730566"/>
          </a:xfrm>
          <a:prstGeom prst="line">
            <a:avLst/>
          </a:prstGeom>
          <a:solidFill>
            <a:schemeClr val="accent1"/>
          </a:solidFill>
          <a:ln w="38100" cap="flat" cmpd="sng" algn="ctr">
            <a:solidFill>
              <a:srgbClr val="FF00FF"/>
            </a:solidFill>
            <a:prstDash val="solid"/>
            <a:miter lim="800000"/>
            <a:headEnd type="none" w="med" len="med"/>
            <a:tailEnd type="none" w="med" len="med"/>
          </a:ln>
          <a:effectLst/>
        </p:spPr>
      </p:cxnSp>
    </p:spTree>
    <p:custDataLst>
      <p:tags r:id="rId2"/>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62467" name="Slide Number Placeholder 3"/>
          <p:cNvSpPr>
            <a:spLocks noGrp="1"/>
          </p:cNvSpPr>
          <p:nvPr>
            <p:ph type="sldNum" sz="quarter" idx="4294967295"/>
          </p:nvPr>
        </p:nvSpPr>
        <p:spPr>
          <a:xfrm>
            <a:off x="7162800" y="6191250"/>
            <a:ext cx="1295400" cy="457200"/>
          </a:xfrm>
          <a:noFill/>
        </p:spPr>
        <p:txBody>
          <a:bodyPr/>
          <a:lstStyle/>
          <a:p>
            <a:fld id="{A29A9269-D5DB-45A8-9AF1-B548BC3DC375}" type="slidenum">
              <a:rPr lang="en-US"/>
              <a:pPr/>
              <a:t>60</a:t>
            </a:fld>
            <a:endParaRPr lang="en-US"/>
          </a:p>
        </p:txBody>
      </p:sp>
      <p:sp>
        <p:nvSpPr>
          <p:cNvPr id="62468" name="Rectangle 2"/>
          <p:cNvSpPr>
            <a:spLocks noGrp="1" noChangeArrowheads="1"/>
          </p:cNvSpPr>
          <p:nvPr>
            <p:ph type="title"/>
          </p:nvPr>
        </p:nvSpPr>
        <p:spPr/>
        <p:txBody>
          <a:bodyPr/>
          <a:lstStyle/>
          <a:p>
            <a:pPr eaLnBrk="1" hangingPunct="1"/>
            <a:r>
              <a:rPr lang="en-US" smtClean="0"/>
              <a:t>Diminishing Returns</a:t>
            </a:r>
          </a:p>
        </p:txBody>
      </p:sp>
      <p:grpSp>
        <p:nvGrpSpPr>
          <p:cNvPr id="62469" name="Group 4"/>
          <p:cNvGrpSpPr>
            <a:grpSpLocks/>
          </p:cNvGrpSpPr>
          <p:nvPr/>
        </p:nvGrpSpPr>
        <p:grpSpPr bwMode="auto">
          <a:xfrm>
            <a:off x="1143000" y="1981200"/>
            <a:ext cx="1524000" cy="1524000"/>
            <a:chOff x="1872" y="1920"/>
            <a:chExt cx="960" cy="960"/>
          </a:xfrm>
        </p:grpSpPr>
        <p:sp>
          <p:nvSpPr>
            <p:cNvPr id="62496"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2497" name="Group 6"/>
            <p:cNvGrpSpPr>
              <a:grpSpLocks/>
            </p:cNvGrpSpPr>
            <p:nvPr/>
          </p:nvGrpSpPr>
          <p:grpSpPr bwMode="auto">
            <a:xfrm>
              <a:off x="2112" y="2112"/>
              <a:ext cx="456" cy="480"/>
              <a:chOff x="1824" y="633"/>
              <a:chExt cx="2834" cy="2849"/>
            </a:xfrm>
          </p:grpSpPr>
          <p:sp>
            <p:nvSpPr>
              <p:cNvPr id="62498"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2499"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2500"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2501"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2470" name="Group 11"/>
          <p:cNvGrpSpPr>
            <a:grpSpLocks/>
          </p:cNvGrpSpPr>
          <p:nvPr/>
        </p:nvGrpSpPr>
        <p:grpSpPr bwMode="auto">
          <a:xfrm>
            <a:off x="533400" y="2514600"/>
            <a:ext cx="533400" cy="457200"/>
            <a:chOff x="384" y="2496"/>
            <a:chExt cx="336" cy="288"/>
          </a:xfrm>
        </p:grpSpPr>
        <p:sp>
          <p:nvSpPr>
            <p:cNvPr id="62494"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2495"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2471" name="Group 14"/>
          <p:cNvGrpSpPr>
            <a:grpSpLocks/>
          </p:cNvGrpSpPr>
          <p:nvPr/>
        </p:nvGrpSpPr>
        <p:grpSpPr bwMode="auto">
          <a:xfrm>
            <a:off x="2819400" y="2590800"/>
            <a:ext cx="533400" cy="457200"/>
            <a:chOff x="1920" y="1632"/>
            <a:chExt cx="336" cy="288"/>
          </a:xfrm>
        </p:grpSpPr>
        <p:sp>
          <p:nvSpPr>
            <p:cNvPr id="62492"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2493"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2472" name="Group 17"/>
          <p:cNvGrpSpPr>
            <a:grpSpLocks/>
          </p:cNvGrpSpPr>
          <p:nvPr/>
        </p:nvGrpSpPr>
        <p:grpSpPr bwMode="auto">
          <a:xfrm>
            <a:off x="1600200" y="1371600"/>
            <a:ext cx="457200" cy="533400"/>
            <a:chOff x="816" y="2880"/>
            <a:chExt cx="288" cy="336"/>
          </a:xfrm>
        </p:grpSpPr>
        <p:sp>
          <p:nvSpPr>
            <p:cNvPr id="62490"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2491"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62473" name="Group 83"/>
          <p:cNvGrpSpPr>
            <a:grpSpLocks/>
          </p:cNvGrpSpPr>
          <p:nvPr/>
        </p:nvGrpSpPr>
        <p:grpSpPr bwMode="auto">
          <a:xfrm>
            <a:off x="1752600" y="3657600"/>
            <a:ext cx="457200" cy="533400"/>
            <a:chOff x="1104" y="2304"/>
            <a:chExt cx="288" cy="336"/>
          </a:xfrm>
        </p:grpSpPr>
        <p:sp>
          <p:nvSpPr>
            <p:cNvPr id="62488" name="Oval 21"/>
            <p:cNvSpPr>
              <a:spLocks noChangeArrowheads="1"/>
            </p:cNvSpPr>
            <p:nvPr/>
          </p:nvSpPr>
          <p:spPr bwMode="auto">
            <a:xfrm>
              <a:off x="1104" y="2352"/>
              <a:ext cx="288" cy="288"/>
            </a:xfrm>
            <a:prstGeom prst="ellipse">
              <a:avLst/>
            </a:prstGeom>
            <a:solidFill>
              <a:srgbClr val="800080"/>
            </a:solidFill>
            <a:ln w="9525">
              <a:noFill/>
              <a:miter lim="800000"/>
              <a:headEnd/>
              <a:tailEnd/>
            </a:ln>
          </p:spPr>
          <p:txBody>
            <a:bodyPr wrap="none" anchor="ctr"/>
            <a:lstStyle/>
            <a:p>
              <a:endParaRPr lang="en-US"/>
            </a:p>
          </p:txBody>
        </p:sp>
        <p:sp>
          <p:nvSpPr>
            <p:cNvPr id="62489" name="AutoShape 22"/>
            <p:cNvSpPr>
              <a:spLocks noChangeArrowheads="1"/>
            </p:cNvSpPr>
            <p:nvPr/>
          </p:nvSpPr>
          <p:spPr bwMode="auto">
            <a:xfrm>
              <a:off x="1200" y="2304"/>
              <a:ext cx="48" cy="48"/>
            </a:xfrm>
            <a:prstGeom prst="triangle">
              <a:avLst>
                <a:gd name="adj" fmla="val 50000"/>
              </a:avLst>
            </a:prstGeom>
            <a:solidFill>
              <a:srgbClr val="800080"/>
            </a:solidFill>
            <a:ln w="9525">
              <a:noFill/>
              <a:miter lim="800000"/>
              <a:headEnd/>
              <a:tailEnd/>
            </a:ln>
          </p:spPr>
          <p:txBody>
            <a:bodyPr wrap="none" anchor="ctr"/>
            <a:lstStyle/>
            <a:p>
              <a:endParaRPr lang="en-US"/>
            </a:p>
          </p:txBody>
        </p:sp>
      </p:grpSp>
      <p:grpSp>
        <p:nvGrpSpPr>
          <p:cNvPr id="62474" name="Group 88"/>
          <p:cNvGrpSpPr>
            <a:grpSpLocks/>
          </p:cNvGrpSpPr>
          <p:nvPr/>
        </p:nvGrpSpPr>
        <p:grpSpPr bwMode="auto">
          <a:xfrm>
            <a:off x="2743200" y="1524000"/>
            <a:ext cx="457200" cy="457200"/>
            <a:chOff x="576" y="3264"/>
            <a:chExt cx="288" cy="288"/>
          </a:xfrm>
        </p:grpSpPr>
        <p:sp>
          <p:nvSpPr>
            <p:cNvPr id="62486" name="Oval 85"/>
            <p:cNvSpPr>
              <a:spLocks noChangeArrowheads="1"/>
            </p:cNvSpPr>
            <p:nvPr/>
          </p:nvSpPr>
          <p:spPr bwMode="auto">
            <a:xfrm>
              <a:off x="576" y="3264"/>
              <a:ext cx="288" cy="288"/>
            </a:xfrm>
            <a:prstGeom prst="ellipse">
              <a:avLst/>
            </a:prstGeom>
            <a:solidFill>
              <a:srgbClr val="FF33CC"/>
            </a:solidFill>
            <a:ln w="9525">
              <a:noFill/>
              <a:miter lim="800000"/>
              <a:headEnd/>
              <a:tailEnd/>
            </a:ln>
          </p:spPr>
          <p:txBody>
            <a:bodyPr wrap="none" anchor="ctr"/>
            <a:lstStyle/>
            <a:p>
              <a:endParaRPr lang="en-US"/>
            </a:p>
          </p:txBody>
        </p:sp>
        <p:sp>
          <p:nvSpPr>
            <p:cNvPr id="62487" name="AutoShape 87"/>
            <p:cNvSpPr>
              <a:spLocks noChangeArrowheads="1"/>
            </p:cNvSpPr>
            <p:nvPr/>
          </p:nvSpPr>
          <p:spPr bwMode="auto">
            <a:xfrm>
              <a:off x="576" y="3456"/>
              <a:ext cx="48" cy="48"/>
            </a:xfrm>
            <a:prstGeom prst="rtTriangle">
              <a:avLst/>
            </a:prstGeom>
            <a:solidFill>
              <a:srgbClr val="FF33CC"/>
            </a:solidFill>
            <a:ln w="9525">
              <a:noFill/>
              <a:miter lim="800000"/>
              <a:headEnd/>
              <a:tailEnd/>
            </a:ln>
          </p:spPr>
          <p:txBody>
            <a:bodyPr wrap="none" anchor="ctr"/>
            <a:lstStyle/>
            <a:p>
              <a:endParaRPr lang="en-US"/>
            </a:p>
          </p:txBody>
        </p:sp>
      </p:grpSp>
      <p:grpSp>
        <p:nvGrpSpPr>
          <p:cNvPr id="62475" name="Group 98"/>
          <p:cNvGrpSpPr>
            <a:grpSpLocks/>
          </p:cNvGrpSpPr>
          <p:nvPr/>
        </p:nvGrpSpPr>
        <p:grpSpPr bwMode="auto">
          <a:xfrm>
            <a:off x="609600" y="1524000"/>
            <a:ext cx="457200" cy="457200"/>
            <a:chOff x="1200" y="3168"/>
            <a:chExt cx="288" cy="288"/>
          </a:xfrm>
        </p:grpSpPr>
        <p:sp>
          <p:nvSpPr>
            <p:cNvPr id="62484" name="Oval 90"/>
            <p:cNvSpPr>
              <a:spLocks noChangeArrowheads="1"/>
            </p:cNvSpPr>
            <p:nvPr/>
          </p:nvSpPr>
          <p:spPr bwMode="auto">
            <a:xfrm>
              <a:off x="1200" y="3168"/>
              <a:ext cx="288" cy="288"/>
            </a:xfrm>
            <a:prstGeom prst="ellipse">
              <a:avLst/>
            </a:prstGeom>
            <a:solidFill>
              <a:srgbClr val="33CCFF"/>
            </a:solidFill>
            <a:ln w="9525">
              <a:noFill/>
              <a:miter lim="800000"/>
              <a:headEnd/>
              <a:tailEnd/>
            </a:ln>
          </p:spPr>
          <p:txBody>
            <a:bodyPr wrap="none" anchor="ctr"/>
            <a:lstStyle/>
            <a:p>
              <a:endParaRPr lang="en-US"/>
            </a:p>
          </p:txBody>
        </p:sp>
        <p:sp>
          <p:nvSpPr>
            <p:cNvPr id="62485" name="AutoShape 97"/>
            <p:cNvSpPr>
              <a:spLocks noChangeArrowheads="1"/>
            </p:cNvSpPr>
            <p:nvPr/>
          </p:nvSpPr>
          <p:spPr bwMode="auto">
            <a:xfrm>
              <a:off x="1440" y="3408"/>
              <a:ext cx="48" cy="48"/>
            </a:xfrm>
            <a:prstGeom prst="lightningBolt">
              <a:avLst/>
            </a:prstGeom>
            <a:solidFill>
              <a:schemeClr val="accent1"/>
            </a:solidFill>
            <a:ln w="9525">
              <a:noFill/>
              <a:miter lim="800000"/>
              <a:headEnd/>
              <a:tailEnd/>
            </a:ln>
          </p:spPr>
          <p:txBody>
            <a:bodyPr wrap="none" anchor="ctr"/>
            <a:lstStyle/>
            <a:p>
              <a:endParaRPr lang="en-US"/>
            </a:p>
          </p:txBody>
        </p:sp>
      </p:grpSp>
      <p:grpSp>
        <p:nvGrpSpPr>
          <p:cNvPr id="62476" name="Group 100"/>
          <p:cNvGrpSpPr>
            <a:grpSpLocks/>
          </p:cNvGrpSpPr>
          <p:nvPr/>
        </p:nvGrpSpPr>
        <p:grpSpPr bwMode="auto">
          <a:xfrm>
            <a:off x="609600" y="3581400"/>
            <a:ext cx="457200" cy="457200"/>
            <a:chOff x="1392" y="3648"/>
            <a:chExt cx="288" cy="288"/>
          </a:xfrm>
        </p:grpSpPr>
        <p:sp>
          <p:nvSpPr>
            <p:cNvPr id="62482" name="Oval 96"/>
            <p:cNvSpPr>
              <a:spLocks noChangeArrowheads="1"/>
            </p:cNvSpPr>
            <p:nvPr/>
          </p:nvSpPr>
          <p:spPr bwMode="auto">
            <a:xfrm>
              <a:off x="1392" y="3648"/>
              <a:ext cx="288" cy="288"/>
            </a:xfrm>
            <a:prstGeom prst="ellipse">
              <a:avLst/>
            </a:prstGeom>
            <a:solidFill>
              <a:srgbClr val="CC99FF"/>
            </a:solidFill>
            <a:ln w="9525">
              <a:noFill/>
              <a:miter lim="800000"/>
              <a:headEnd/>
              <a:tailEnd/>
            </a:ln>
          </p:spPr>
          <p:txBody>
            <a:bodyPr wrap="none" anchor="ctr"/>
            <a:lstStyle/>
            <a:p>
              <a:endParaRPr lang="en-US"/>
            </a:p>
          </p:txBody>
        </p:sp>
        <p:sp>
          <p:nvSpPr>
            <p:cNvPr id="62483" name="AutoShape 99"/>
            <p:cNvSpPr>
              <a:spLocks noChangeArrowheads="1"/>
            </p:cNvSpPr>
            <p:nvPr/>
          </p:nvSpPr>
          <p:spPr bwMode="auto">
            <a:xfrm>
              <a:off x="1632" y="3648"/>
              <a:ext cx="48" cy="48"/>
            </a:xfrm>
            <a:prstGeom prst="diamond">
              <a:avLst/>
            </a:prstGeom>
            <a:solidFill>
              <a:srgbClr val="CC99FF"/>
            </a:solidFill>
            <a:ln w="9525">
              <a:noFill/>
              <a:miter lim="800000"/>
              <a:headEnd/>
              <a:tailEnd/>
            </a:ln>
          </p:spPr>
          <p:txBody>
            <a:bodyPr wrap="none" anchor="ctr"/>
            <a:lstStyle/>
            <a:p>
              <a:endParaRPr lang="en-US"/>
            </a:p>
          </p:txBody>
        </p:sp>
      </p:grpSp>
      <p:grpSp>
        <p:nvGrpSpPr>
          <p:cNvPr id="62477" name="Group 102"/>
          <p:cNvGrpSpPr>
            <a:grpSpLocks/>
          </p:cNvGrpSpPr>
          <p:nvPr/>
        </p:nvGrpSpPr>
        <p:grpSpPr bwMode="auto">
          <a:xfrm>
            <a:off x="2667000" y="3581400"/>
            <a:ext cx="457200" cy="533400"/>
            <a:chOff x="2208" y="3360"/>
            <a:chExt cx="288" cy="336"/>
          </a:xfrm>
        </p:grpSpPr>
        <p:sp>
          <p:nvSpPr>
            <p:cNvPr id="62480" name="Oval 95"/>
            <p:cNvSpPr>
              <a:spLocks noChangeArrowheads="1"/>
            </p:cNvSpPr>
            <p:nvPr/>
          </p:nvSpPr>
          <p:spPr bwMode="auto">
            <a:xfrm>
              <a:off x="2208" y="3408"/>
              <a:ext cx="288" cy="288"/>
            </a:xfrm>
            <a:prstGeom prst="ellipse">
              <a:avLst/>
            </a:prstGeom>
            <a:solidFill>
              <a:schemeClr val="accent2"/>
            </a:solidFill>
            <a:ln w="9525">
              <a:noFill/>
              <a:miter lim="800000"/>
              <a:headEnd/>
              <a:tailEnd/>
            </a:ln>
          </p:spPr>
          <p:txBody>
            <a:bodyPr wrap="none" anchor="ctr"/>
            <a:lstStyle/>
            <a:p>
              <a:endParaRPr lang="en-US"/>
            </a:p>
          </p:txBody>
        </p:sp>
        <p:sp>
          <p:nvSpPr>
            <p:cNvPr id="62481" name="AutoShape 101"/>
            <p:cNvSpPr>
              <a:spLocks noChangeArrowheads="1"/>
            </p:cNvSpPr>
            <p:nvPr/>
          </p:nvSpPr>
          <p:spPr bwMode="auto">
            <a:xfrm>
              <a:off x="2256" y="3360"/>
              <a:ext cx="48" cy="48"/>
            </a:xfrm>
            <a:prstGeom prst="diamond">
              <a:avLst/>
            </a:prstGeom>
            <a:solidFill>
              <a:schemeClr val="accent2"/>
            </a:solidFill>
            <a:ln w="9525">
              <a:noFill/>
              <a:miter lim="800000"/>
              <a:headEnd/>
              <a:tailEnd/>
            </a:ln>
          </p:spPr>
          <p:txBody>
            <a:bodyPr wrap="none" anchor="ctr"/>
            <a:lstStyle/>
            <a:p>
              <a:endParaRPr lang="en-US"/>
            </a:p>
          </p:txBody>
        </p:sp>
      </p:grpSp>
      <p:sp>
        <p:nvSpPr>
          <p:cNvPr id="62478" name="Text Box 103"/>
          <p:cNvSpPr txBox="1">
            <a:spLocks noChangeArrowheads="1"/>
          </p:cNvSpPr>
          <p:nvPr/>
        </p:nvSpPr>
        <p:spPr bwMode="auto">
          <a:xfrm>
            <a:off x="3489325" y="1252538"/>
            <a:ext cx="4892675" cy="4327525"/>
          </a:xfrm>
          <a:prstGeom prst="rect">
            <a:avLst/>
          </a:prstGeom>
          <a:noFill/>
          <a:ln w="9525">
            <a:noFill/>
            <a:miter lim="800000"/>
            <a:headEnd/>
            <a:tailEnd/>
          </a:ln>
        </p:spPr>
        <p:txBody>
          <a:bodyPr>
            <a:spAutoFit/>
          </a:bodyPr>
          <a:lstStyle/>
          <a:p>
            <a:pPr algn="l">
              <a:lnSpc>
                <a:spcPct val="90000"/>
              </a:lnSpc>
            </a:pPr>
            <a:r>
              <a:rPr lang="en-US" sz="2400"/>
              <a:t>If we now put Dave and Tom and Horst and Brandon on the corners of the table, there’s going to be a whole lot of contention for the shared resource, and a lot of communication at the many interfaces. So the speedup y’all get will be much less than we’d like; you’ll be lucky to get 5-to-1.</a:t>
            </a:r>
          </a:p>
          <a:p>
            <a:pPr algn="l">
              <a:lnSpc>
                <a:spcPct val="80000"/>
              </a:lnSpc>
            </a:pPr>
            <a:endParaRPr lang="en-US" sz="2400"/>
          </a:p>
          <a:p>
            <a:pPr algn="l">
              <a:lnSpc>
                <a:spcPct val="90000"/>
              </a:lnSpc>
            </a:pPr>
            <a:r>
              <a:rPr lang="en-US" sz="2400"/>
              <a:t>So we can see that adding more and more workers onto a shared resource is eventually going to have a diminishing return.</a:t>
            </a:r>
          </a:p>
        </p:txBody>
      </p:sp>
      <p:sp>
        <p:nvSpPr>
          <p:cNvPr id="62479" name="Rectangle 1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2"/>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63491" name="Slide Number Placeholder 3"/>
          <p:cNvSpPr>
            <a:spLocks noGrp="1"/>
          </p:cNvSpPr>
          <p:nvPr>
            <p:ph type="sldNum" sz="quarter" idx="4294967295"/>
          </p:nvPr>
        </p:nvSpPr>
        <p:spPr>
          <a:xfrm>
            <a:off x="7162800" y="6191250"/>
            <a:ext cx="1295400" cy="457200"/>
          </a:xfrm>
          <a:noFill/>
        </p:spPr>
        <p:txBody>
          <a:bodyPr/>
          <a:lstStyle/>
          <a:p>
            <a:fld id="{1B0A0F06-3CAD-4415-BC43-E2C8B7FEBFDB}" type="slidenum">
              <a:rPr lang="en-US"/>
              <a:pPr/>
              <a:t>61</a:t>
            </a:fld>
            <a:endParaRPr lang="en-US"/>
          </a:p>
        </p:txBody>
      </p:sp>
      <p:sp>
        <p:nvSpPr>
          <p:cNvPr id="63492" name="Rectangle 2"/>
          <p:cNvSpPr>
            <a:spLocks noGrp="1" noChangeArrowheads="1"/>
          </p:cNvSpPr>
          <p:nvPr>
            <p:ph type="title"/>
          </p:nvPr>
        </p:nvSpPr>
        <p:spPr/>
        <p:txBody>
          <a:bodyPr/>
          <a:lstStyle/>
          <a:p>
            <a:pPr eaLnBrk="1" hangingPunct="1"/>
            <a:r>
              <a:rPr lang="en-US" smtClean="0"/>
              <a:t>Distributed Parallelism</a:t>
            </a:r>
          </a:p>
        </p:txBody>
      </p:sp>
      <p:grpSp>
        <p:nvGrpSpPr>
          <p:cNvPr id="63493" name="Group 4"/>
          <p:cNvGrpSpPr>
            <a:grpSpLocks/>
          </p:cNvGrpSpPr>
          <p:nvPr/>
        </p:nvGrpSpPr>
        <p:grpSpPr bwMode="auto">
          <a:xfrm>
            <a:off x="1143000" y="1371600"/>
            <a:ext cx="1524000" cy="1524000"/>
            <a:chOff x="1872" y="1920"/>
            <a:chExt cx="960" cy="960"/>
          </a:xfrm>
        </p:grpSpPr>
        <p:sp>
          <p:nvSpPr>
            <p:cNvPr id="6350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10" name="Group 6"/>
            <p:cNvGrpSpPr>
              <a:grpSpLocks/>
            </p:cNvGrpSpPr>
            <p:nvPr/>
          </p:nvGrpSpPr>
          <p:grpSpPr bwMode="auto">
            <a:xfrm>
              <a:off x="2112" y="2112"/>
              <a:ext cx="456" cy="480"/>
              <a:chOff x="1824" y="633"/>
              <a:chExt cx="2834" cy="2849"/>
            </a:xfrm>
          </p:grpSpPr>
          <p:sp>
            <p:nvSpPr>
              <p:cNvPr id="6351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1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1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1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4" name="Group 11"/>
          <p:cNvGrpSpPr>
            <a:grpSpLocks/>
          </p:cNvGrpSpPr>
          <p:nvPr/>
        </p:nvGrpSpPr>
        <p:grpSpPr bwMode="auto">
          <a:xfrm>
            <a:off x="533400" y="1905000"/>
            <a:ext cx="533400" cy="457200"/>
            <a:chOff x="384" y="2496"/>
            <a:chExt cx="336" cy="288"/>
          </a:xfrm>
        </p:grpSpPr>
        <p:sp>
          <p:nvSpPr>
            <p:cNvPr id="6350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350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3495" name="Group 24"/>
          <p:cNvGrpSpPr>
            <a:grpSpLocks/>
          </p:cNvGrpSpPr>
          <p:nvPr/>
        </p:nvGrpSpPr>
        <p:grpSpPr bwMode="auto">
          <a:xfrm>
            <a:off x="4648200" y="1371600"/>
            <a:ext cx="1524000" cy="1524000"/>
            <a:chOff x="1872" y="1920"/>
            <a:chExt cx="960" cy="960"/>
          </a:xfrm>
        </p:grpSpPr>
        <p:sp>
          <p:nvSpPr>
            <p:cNvPr id="63501"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02" name="Group 26"/>
            <p:cNvGrpSpPr>
              <a:grpSpLocks/>
            </p:cNvGrpSpPr>
            <p:nvPr/>
          </p:nvGrpSpPr>
          <p:grpSpPr bwMode="auto">
            <a:xfrm>
              <a:off x="2112" y="2112"/>
              <a:ext cx="456" cy="480"/>
              <a:chOff x="1824" y="633"/>
              <a:chExt cx="2834" cy="2849"/>
            </a:xfrm>
          </p:grpSpPr>
          <p:sp>
            <p:nvSpPr>
              <p:cNvPr id="6350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0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0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0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6" name="Group 34"/>
          <p:cNvGrpSpPr>
            <a:grpSpLocks/>
          </p:cNvGrpSpPr>
          <p:nvPr/>
        </p:nvGrpSpPr>
        <p:grpSpPr bwMode="auto">
          <a:xfrm>
            <a:off x="6324600" y="1981200"/>
            <a:ext cx="533400" cy="457200"/>
            <a:chOff x="1920" y="1632"/>
            <a:chExt cx="336" cy="288"/>
          </a:xfrm>
        </p:grpSpPr>
        <p:sp>
          <p:nvSpPr>
            <p:cNvPr id="63499"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3500"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3497" name="Text Box 83"/>
          <p:cNvSpPr txBox="1">
            <a:spLocks noChangeArrowheads="1"/>
          </p:cNvSpPr>
          <p:nvPr/>
        </p:nvSpPr>
        <p:spPr bwMode="auto">
          <a:xfrm>
            <a:off x="533400" y="2971800"/>
            <a:ext cx="7924800" cy="3049588"/>
          </a:xfrm>
          <a:prstGeom prst="rect">
            <a:avLst/>
          </a:prstGeom>
          <a:noFill/>
          <a:ln w="9525">
            <a:noFill/>
            <a:miter lim="800000"/>
            <a:headEnd/>
            <a:tailEnd/>
          </a:ln>
        </p:spPr>
        <p:txBody>
          <a:bodyPr>
            <a:spAutoFit/>
          </a:bodyPr>
          <a:lstStyle/>
          <a:p>
            <a:pPr algn="l">
              <a:lnSpc>
                <a:spcPct val="90000"/>
              </a:lnSpc>
            </a:pPr>
            <a:r>
              <a:rPr lang="en-US" sz="2400"/>
              <a:t>Now let’s try something a little different. Let’s set up two tables, and let’s put you at one of them and Scott at the other.  Let’s put half of the puzzle pieces on your table and the other half of the pieces on Scott’s. Now y’all can work completely independently, without any contention for a shared resource.  </a:t>
            </a:r>
            <a:r>
              <a:rPr lang="en-US" sz="2400" b="1" u="sng"/>
              <a:t>BUT</a:t>
            </a:r>
            <a:r>
              <a:rPr lang="en-US" sz="2400"/>
              <a:t>, the cost per communication is </a:t>
            </a:r>
            <a:r>
              <a:rPr lang="en-US" sz="2400" b="1" u="sng"/>
              <a:t>MUCH</a:t>
            </a:r>
            <a:r>
              <a:rPr lang="en-US" sz="2400"/>
              <a:t> higher (you have to scootch your tables together), and you need the ability to split up (</a:t>
            </a:r>
            <a:r>
              <a:rPr lang="en-US" sz="2400" b="1" i="1" u="sng"/>
              <a:t>decompose</a:t>
            </a:r>
            <a:r>
              <a:rPr lang="en-US" sz="2400"/>
              <a:t>) the puzzle pieces reasonably evenly, which may be tricky to do for some puzzles.</a:t>
            </a:r>
          </a:p>
        </p:txBody>
      </p:sp>
      <p:sp>
        <p:nvSpPr>
          <p:cNvPr id="63498"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2"/>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64515" name="Slide Number Placeholder 3"/>
          <p:cNvSpPr>
            <a:spLocks noGrp="1"/>
          </p:cNvSpPr>
          <p:nvPr>
            <p:ph type="sldNum" sz="quarter" idx="4294967295"/>
          </p:nvPr>
        </p:nvSpPr>
        <p:spPr>
          <a:xfrm>
            <a:off x="7162800" y="6191250"/>
            <a:ext cx="1295400" cy="457200"/>
          </a:xfrm>
          <a:noFill/>
        </p:spPr>
        <p:txBody>
          <a:bodyPr/>
          <a:lstStyle/>
          <a:p>
            <a:fld id="{2C2ADB72-4A90-4D65-A2E8-EEBA8B3C82F9}" type="slidenum">
              <a:rPr lang="en-US"/>
              <a:pPr/>
              <a:t>62</a:t>
            </a:fld>
            <a:endParaRPr lang="en-US"/>
          </a:p>
        </p:txBody>
      </p:sp>
      <p:sp>
        <p:nvSpPr>
          <p:cNvPr id="64516" name="Rectangle 2"/>
          <p:cNvSpPr>
            <a:spLocks noGrp="1" noChangeArrowheads="1"/>
          </p:cNvSpPr>
          <p:nvPr>
            <p:ph type="title"/>
          </p:nvPr>
        </p:nvSpPr>
        <p:spPr/>
        <p:txBody>
          <a:bodyPr/>
          <a:lstStyle/>
          <a:p>
            <a:pPr eaLnBrk="1" hangingPunct="1"/>
            <a:r>
              <a:rPr lang="en-US" smtClean="0"/>
              <a:t>More Distributed Processors</a:t>
            </a:r>
          </a:p>
        </p:txBody>
      </p:sp>
      <p:grpSp>
        <p:nvGrpSpPr>
          <p:cNvPr id="64517" name="Group 83"/>
          <p:cNvGrpSpPr>
            <a:grpSpLocks/>
          </p:cNvGrpSpPr>
          <p:nvPr/>
        </p:nvGrpSpPr>
        <p:grpSpPr bwMode="auto">
          <a:xfrm>
            <a:off x="914400" y="1371600"/>
            <a:ext cx="1524000" cy="2133600"/>
            <a:chOff x="720" y="864"/>
            <a:chExt cx="960" cy="1344"/>
          </a:xfrm>
        </p:grpSpPr>
        <p:grpSp>
          <p:nvGrpSpPr>
            <p:cNvPr id="64553" name="Group 4"/>
            <p:cNvGrpSpPr>
              <a:grpSpLocks/>
            </p:cNvGrpSpPr>
            <p:nvPr/>
          </p:nvGrpSpPr>
          <p:grpSpPr bwMode="auto">
            <a:xfrm>
              <a:off x="720" y="1248"/>
              <a:ext cx="960" cy="960"/>
              <a:chOff x="1872" y="1920"/>
              <a:chExt cx="960" cy="960"/>
            </a:xfrm>
          </p:grpSpPr>
          <p:sp>
            <p:nvSpPr>
              <p:cNvPr id="64557"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58" name="Group 6"/>
              <p:cNvGrpSpPr>
                <a:grpSpLocks/>
              </p:cNvGrpSpPr>
              <p:nvPr/>
            </p:nvGrpSpPr>
            <p:grpSpPr bwMode="auto">
              <a:xfrm>
                <a:off x="2112" y="2112"/>
                <a:ext cx="456" cy="480"/>
                <a:chOff x="1824" y="633"/>
                <a:chExt cx="2834" cy="2849"/>
              </a:xfrm>
            </p:grpSpPr>
            <p:sp>
              <p:nvSpPr>
                <p:cNvPr id="6455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6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6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6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54" name="Group 17"/>
            <p:cNvGrpSpPr>
              <a:grpSpLocks/>
            </p:cNvGrpSpPr>
            <p:nvPr/>
          </p:nvGrpSpPr>
          <p:grpSpPr bwMode="auto">
            <a:xfrm>
              <a:off x="1008" y="864"/>
              <a:ext cx="288" cy="336"/>
              <a:chOff x="816" y="2880"/>
              <a:chExt cx="288" cy="336"/>
            </a:xfrm>
          </p:grpSpPr>
          <p:sp>
            <p:nvSpPr>
              <p:cNvPr id="64555"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4556"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grpSp>
        <p:nvGrpSpPr>
          <p:cNvPr id="64518" name="Group 85"/>
          <p:cNvGrpSpPr>
            <a:grpSpLocks/>
          </p:cNvGrpSpPr>
          <p:nvPr/>
        </p:nvGrpSpPr>
        <p:grpSpPr bwMode="auto">
          <a:xfrm>
            <a:off x="3200400" y="1981200"/>
            <a:ext cx="2209800" cy="1524000"/>
            <a:chOff x="2928" y="1248"/>
            <a:chExt cx="1392" cy="960"/>
          </a:xfrm>
        </p:grpSpPr>
        <p:grpSp>
          <p:nvGrpSpPr>
            <p:cNvPr id="64543" name="Group 24"/>
            <p:cNvGrpSpPr>
              <a:grpSpLocks/>
            </p:cNvGrpSpPr>
            <p:nvPr/>
          </p:nvGrpSpPr>
          <p:grpSpPr bwMode="auto">
            <a:xfrm>
              <a:off x="2928" y="1248"/>
              <a:ext cx="960" cy="960"/>
              <a:chOff x="1872" y="1920"/>
              <a:chExt cx="960" cy="960"/>
            </a:xfrm>
          </p:grpSpPr>
          <p:sp>
            <p:nvSpPr>
              <p:cNvPr id="64547"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48" name="Group 26"/>
              <p:cNvGrpSpPr>
                <a:grpSpLocks/>
              </p:cNvGrpSpPr>
              <p:nvPr/>
            </p:nvGrpSpPr>
            <p:grpSpPr bwMode="auto">
              <a:xfrm>
                <a:off x="2112" y="2112"/>
                <a:ext cx="456" cy="480"/>
                <a:chOff x="1824" y="633"/>
                <a:chExt cx="2834" cy="2849"/>
              </a:xfrm>
            </p:grpSpPr>
            <p:sp>
              <p:nvSpPr>
                <p:cNvPr id="6454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5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5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5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44" name="Group 34"/>
            <p:cNvGrpSpPr>
              <a:grpSpLocks/>
            </p:cNvGrpSpPr>
            <p:nvPr/>
          </p:nvGrpSpPr>
          <p:grpSpPr bwMode="auto">
            <a:xfrm>
              <a:off x="3984" y="1632"/>
              <a:ext cx="336" cy="288"/>
              <a:chOff x="1920" y="1632"/>
              <a:chExt cx="336" cy="288"/>
            </a:xfrm>
          </p:grpSpPr>
          <p:sp>
            <p:nvSpPr>
              <p:cNvPr id="64545"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4546"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grpSp>
        <p:nvGrpSpPr>
          <p:cNvPr id="64519" name="Group 84"/>
          <p:cNvGrpSpPr>
            <a:grpSpLocks/>
          </p:cNvGrpSpPr>
          <p:nvPr/>
        </p:nvGrpSpPr>
        <p:grpSpPr bwMode="auto">
          <a:xfrm>
            <a:off x="304800" y="3995738"/>
            <a:ext cx="2133600" cy="1524000"/>
            <a:chOff x="1248" y="2688"/>
            <a:chExt cx="1344" cy="960"/>
          </a:xfrm>
        </p:grpSpPr>
        <p:grpSp>
          <p:nvGrpSpPr>
            <p:cNvPr id="64533" name="Group 44"/>
            <p:cNvGrpSpPr>
              <a:grpSpLocks/>
            </p:cNvGrpSpPr>
            <p:nvPr/>
          </p:nvGrpSpPr>
          <p:grpSpPr bwMode="auto">
            <a:xfrm>
              <a:off x="1632" y="2688"/>
              <a:ext cx="960" cy="960"/>
              <a:chOff x="1872" y="1920"/>
              <a:chExt cx="960" cy="960"/>
            </a:xfrm>
          </p:grpSpPr>
          <p:sp>
            <p:nvSpPr>
              <p:cNvPr id="64537" name="Rectangle 4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38" name="Group 46"/>
              <p:cNvGrpSpPr>
                <a:grpSpLocks/>
              </p:cNvGrpSpPr>
              <p:nvPr/>
            </p:nvGrpSpPr>
            <p:grpSpPr bwMode="auto">
              <a:xfrm>
                <a:off x="2112" y="2112"/>
                <a:ext cx="456" cy="480"/>
                <a:chOff x="1824" y="633"/>
                <a:chExt cx="2834" cy="2849"/>
              </a:xfrm>
            </p:grpSpPr>
            <p:sp>
              <p:nvSpPr>
                <p:cNvPr id="6453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4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4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4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34" name="Group 51"/>
            <p:cNvGrpSpPr>
              <a:grpSpLocks/>
            </p:cNvGrpSpPr>
            <p:nvPr/>
          </p:nvGrpSpPr>
          <p:grpSpPr bwMode="auto">
            <a:xfrm>
              <a:off x="1248" y="3024"/>
              <a:ext cx="336" cy="288"/>
              <a:chOff x="384" y="2496"/>
              <a:chExt cx="336" cy="288"/>
            </a:xfrm>
          </p:grpSpPr>
          <p:sp>
            <p:nvSpPr>
              <p:cNvPr id="64535" name="Oval 5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4536" name="AutoShape 5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grpSp>
        <p:nvGrpSpPr>
          <p:cNvPr id="64520" name="Group 86"/>
          <p:cNvGrpSpPr>
            <a:grpSpLocks/>
          </p:cNvGrpSpPr>
          <p:nvPr/>
        </p:nvGrpSpPr>
        <p:grpSpPr bwMode="auto">
          <a:xfrm>
            <a:off x="3219450" y="3981450"/>
            <a:ext cx="1524000" cy="2209800"/>
            <a:chOff x="3792" y="2688"/>
            <a:chExt cx="960" cy="1392"/>
          </a:xfrm>
        </p:grpSpPr>
        <p:grpSp>
          <p:nvGrpSpPr>
            <p:cNvPr id="64523" name="Group 64"/>
            <p:cNvGrpSpPr>
              <a:grpSpLocks/>
            </p:cNvGrpSpPr>
            <p:nvPr/>
          </p:nvGrpSpPr>
          <p:grpSpPr bwMode="auto">
            <a:xfrm>
              <a:off x="3792" y="2688"/>
              <a:ext cx="960" cy="960"/>
              <a:chOff x="1872" y="1920"/>
              <a:chExt cx="960" cy="960"/>
            </a:xfrm>
          </p:grpSpPr>
          <p:sp>
            <p:nvSpPr>
              <p:cNvPr id="64527" name="Rectangle 6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28" name="Group 66"/>
              <p:cNvGrpSpPr>
                <a:grpSpLocks/>
              </p:cNvGrpSpPr>
              <p:nvPr/>
            </p:nvGrpSpPr>
            <p:grpSpPr bwMode="auto">
              <a:xfrm>
                <a:off x="2112" y="2112"/>
                <a:ext cx="456" cy="480"/>
                <a:chOff x="1824" y="633"/>
                <a:chExt cx="2834" cy="2849"/>
              </a:xfrm>
            </p:grpSpPr>
            <p:sp>
              <p:nvSpPr>
                <p:cNvPr id="6452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3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3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3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24" name="Group 80"/>
            <p:cNvGrpSpPr>
              <a:grpSpLocks/>
            </p:cNvGrpSpPr>
            <p:nvPr/>
          </p:nvGrpSpPr>
          <p:grpSpPr bwMode="auto">
            <a:xfrm>
              <a:off x="4176" y="3744"/>
              <a:ext cx="288" cy="336"/>
              <a:chOff x="1584" y="2736"/>
              <a:chExt cx="288" cy="336"/>
            </a:xfrm>
          </p:grpSpPr>
          <p:sp>
            <p:nvSpPr>
              <p:cNvPr id="64525" name="Oval 81"/>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64526" name="AutoShape 82"/>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64521" name="Text Box 87"/>
          <p:cNvSpPr txBox="1">
            <a:spLocks noChangeArrowheads="1"/>
          </p:cNvSpPr>
          <p:nvPr/>
        </p:nvSpPr>
        <p:spPr bwMode="auto">
          <a:xfrm>
            <a:off x="5410200" y="1219200"/>
            <a:ext cx="3200400" cy="4364038"/>
          </a:xfrm>
          <a:prstGeom prst="rect">
            <a:avLst/>
          </a:prstGeom>
          <a:noFill/>
          <a:ln w="9525">
            <a:noFill/>
            <a:miter lim="800000"/>
            <a:headEnd/>
            <a:tailEnd/>
          </a:ln>
        </p:spPr>
        <p:txBody>
          <a:bodyPr>
            <a:spAutoFit/>
          </a:bodyPr>
          <a:lstStyle/>
          <a:p>
            <a:pPr algn="l">
              <a:lnSpc>
                <a:spcPct val="90000"/>
              </a:lnSpc>
            </a:pPr>
            <a:r>
              <a:rPr lang="en-US" sz="2400"/>
              <a:t>It’s a lot easier to add more processors in distributed parallelism.  But, you always have to be aware of the need to decompose the problem and to communicate among the processors.  Also, as you add more processors, it may be harder to </a:t>
            </a:r>
            <a:r>
              <a:rPr lang="en-US" sz="2400" b="1" i="1" u="sng"/>
              <a:t>load balance</a:t>
            </a:r>
            <a:r>
              <a:rPr lang="en-US" sz="2400"/>
              <a:t> the amount of work that each processor gets.</a:t>
            </a:r>
          </a:p>
        </p:txBody>
      </p:sp>
      <p:sp>
        <p:nvSpPr>
          <p:cNvPr id="64522" name="Rectangle 12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2"/>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65539" name="Slide Number Placeholder 3"/>
          <p:cNvSpPr>
            <a:spLocks noGrp="1"/>
          </p:cNvSpPr>
          <p:nvPr>
            <p:ph type="sldNum" sz="quarter" idx="4294967295"/>
          </p:nvPr>
        </p:nvSpPr>
        <p:spPr>
          <a:xfrm>
            <a:off x="7162800" y="6191250"/>
            <a:ext cx="1295400" cy="457200"/>
          </a:xfrm>
          <a:noFill/>
        </p:spPr>
        <p:txBody>
          <a:bodyPr/>
          <a:lstStyle/>
          <a:p>
            <a:fld id="{28E0374A-B879-491D-9946-5DC3D26B99A1}" type="slidenum">
              <a:rPr lang="en-US"/>
              <a:pPr/>
              <a:t>63</a:t>
            </a:fld>
            <a:endParaRPr lang="en-US"/>
          </a:p>
        </p:txBody>
      </p:sp>
      <p:sp>
        <p:nvSpPr>
          <p:cNvPr id="65540" name="Rectangle 2"/>
          <p:cNvSpPr>
            <a:spLocks noGrp="1" noChangeArrowheads="1"/>
          </p:cNvSpPr>
          <p:nvPr>
            <p:ph type="title"/>
          </p:nvPr>
        </p:nvSpPr>
        <p:spPr/>
        <p:txBody>
          <a:bodyPr/>
          <a:lstStyle/>
          <a:p>
            <a:pPr eaLnBrk="1" hangingPunct="1"/>
            <a:r>
              <a:rPr lang="en-US" smtClean="0"/>
              <a:t>Load Balancing</a:t>
            </a:r>
          </a:p>
        </p:txBody>
      </p:sp>
      <p:grpSp>
        <p:nvGrpSpPr>
          <p:cNvPr id="65541" name="Group 3"/>
          <p:cNvGrpSpPr>
            <a:grpSpLocks/>
          </p:cNvGrpSpPr>
          <p:nvPr/>
        </p:nvGrpSpPr>
        <p:grpSpPr bwMode="auto">
          <a:xfrm>
            <a:off x="1143000" y="1371600"/>
            <a:ext cx="1524000" cy="1524000"/>
            <a:chOff x="1872" y="1920"/>
            <a:chExt cx="960" cy="960"/>
          </a:xfrm>
        </p:grpSpPr>
        <p:sp>
          <p:nvSpPr>
            <p:cNvPr id="65561" name="Rectangle 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62" name="Group 5"/>
            <p:cNvGrpSpPr>
              <a:grpSpLocks/>
            </p:cNvGrpSpPr>
            <p:nvPr/>
          </p:nvGrpSpPr>
          <p:grpSpPr bwMode="auto">
            <a:xfrm>
              <a:off x="2112" y="2112"/>
              <a:ext cx="456" cy="480"/>
              <a:chOff x="1824" y="633"/>
              <a:chExt cx="2834" cy="2849"/>
            </a:xfrm>
          </p:grpSpPr>
          <p:sp>
            <p:nvSpPr>
              <p:cNvPr id="6556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6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6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6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2" name="Group 10"/>
          <p:cNvGrpSpPr>
            <a:grpSpLocks/>
          </p:cNvGrpSpPr>
          <p:nvPr/>
        </p:nvGrpSpPr>
        <p:grpSpPr bwMode="auto">
          <a:xfrm>
            <a:off x="533400" y="1905000"/>
            <a:ext cx="533400" cy="457200"/>
            <a:chOff x="384" y="2496"/>
            <a:chExt cx="336" cy="288"/>
          </a:xfrm>
        </p:grpSpPr>
        <p:sp>
          <p:nvSpPr>
            <p:cNvPr id="65559" name="Oval 11"/>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5560" name="AutoShape 12"/>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5543" name="Group 13"/>
          <p:cNvGrpSpPr>
            <a:grpSpLocks/>
          </p:cNvGrpSpPr>
          <p:nvPr/>
        </p:nvGrpSpPr>
        <p:grpSpPr bwMode="auto">
          <a:xfrm>
            <a:off x="4648200" y="1371600"/>
            <a:ext cx="1524000" cy="1524000"/>
            <a:chOff x="1872" y="1920"/>
            <a:chExt cx="960" cy="960"/>
          </a:xfrm>
        </p:grpSpPr>
        <p:sp>
          <p:nvSpPr>
            <p:cNvPr id="65553" name="Rectangle 1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54" name="Group 15"/>
            <p:cNvGrpSpPr>
              <a:grpSpLocks/>
            </p:cNvGrpSpPr>
            <p:nvPr/>
          </p:nvGrpSpPr>
          <p:grpSpPr bwMode="auto">
            <a:xfrm>
              <a:off x="2112" y="2112"/>
              <a:ext cx="456" cy="480"/>
              <a:chOff x="1824" y="633"/>
              <a:chExt cx="2834" cy="2849"/>
            </a:xfrm>
          </p:grpSpPr>
          <p:sp>
            <p:nvSpPr>
              <p:cNvPr id="6555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5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5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5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4" name="Group 20"/>
          <p:cNvGrpSpPr>
            <a:grpSpLocks/>
          </p:cNvGrpSpPr>
          <p:nvPr/>
        </p:nvGrpSpPr>
        <p:grpSpPr bwMode="auto">
          <a:xfrm>
            <a:off x="6324600" y="1981200"/>
            <a:ext cx="533400" cy="457200"/>
            <a:chOff x="1920" y="1632"/>
            <a:chExt cx="336" cy="288"/>
          </a:xfrm>
        </p:grpSpPr>
        <p:sp>
          <p:nvSpPr>
            <p:cNvPr id="65551" name="Oval 21"/>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5552" name="AutoShape 22"/>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5545" name="Rectangle 23"/>
          <p:cNvSpPr>
            <a:spLocks noChangeArrowheads="1"/>
          </p:cNvSpPr>
          <p:nvPr/>
        </p:nvSpPr>
        <p:spPr bwMode="auto">
          <a:xfrm>
            <a:off x="2743200" y="1371600"/>
            <a:ext cx="1828800" cy="9144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65546" name="Rectangle 24"/>
          <p:cNvSpPr>
            <a:spLocks noChangeArrowheads="1"/>
          </p:cNvSpPr>
          <p:nvPr/>
        </p:nvSpPr>
        <p:spPr bwMode="auto">
          <a:xfrm>
            <a:off x="2743200" y="2286000"/>
            <a:ext cx="1828800" cy="9144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5547" name="Text Box 25"/>
          <p:cNvSpPr txBox="1">
            <a:spLocks noChangeArrowheads="1"/>
          </p:cNvSpPr>
          <p:nvPr/>
        </p:nvSpPr>
        <p:spPr bwMode="auto">
          <a:xfrm>
            <a:off x="609600" y="3233738"/>
            <a:ext cx="7696200" cy="2830512"/>
          </a:xfrm>
          <a:prstGeom prst="rect">
            <a:avLst/>
          </a:prstGeom>
          <a:noFill/>
          <a:ln w="9525">
            <a:noFill/>
            <a:miter lim="800000"/>
            <a:headEnd/>
            <a:tailEnd/>
          </a:ln>
        </p:spPr>
        <p:txBody>
          <a:bodyPr>
            <a:spAutoFit/>
          </a:bodyPr>
          <a:lstStyle/>
          <a:p>
            <a:pPr algn="l"/>
            <a:r>
              <a:rPr lang="en-US" sz="2400" b="1" i="1" u="sng"/>
              <a:t>Load balancing</a:t>
            </a:r>
            <a:r>
              <a:rPr lang="en-US" sz="2400"/>
              <a:t> means ensuring that everyone completes their workload at roughly the same time.</a:t>
            </a:r>
          </a:p>
          <a:p>
            <a:pPr algn="l">
              <a:lnSpc>
                <a:spcPct val="50000"/>
              </a:lnSpc>
            </a:pPr>
            <a:endParaRPr lang="en-US" sz="2400"/>
          </a:p>
          <a:p>
            <a:pPr algn="l"/>
            <a:r>
              <a:rPr lang="en-US" sz="2400"/>
              <a:t>For example, if the jigsaw puzzle is half grass and half sky, then you can do the grass and Scott can do the sky, and then y’all only have to communicate at the horizon – and the amount of work that each of you does on your own is roughly equal. So you’ll get pretty good speedup.</a:t>
            </a:r>
          </a:p>
        </p:txBody>
      </p:sp>
      <p:sp>
        <p:nvSpPr>
          <p:cNvPr id="65548" name="AutoShape 26"/>
          <p:cNvSpPr>
            <a:spLocks noChangeArrowheads="1"/>
          </p:cNvSpPr>
          <p:nvPr/>
        </p:nvSpPr>
        <p:spPr bwMode="auto">
          <a:xfrm>
            <a:off x="2362200" y="2514600"/>
            <a:ext cx="1066800" cy="228600"/>
          </a:xfrm>
          <a:prstGeom prst="lef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49" name="AutoShape 27"/>
          <p:cNvSpPr>
            <a:spLocks noChangeArrowheads="1"/>
          </p:cNvSpPr>
          <p:nvPr/>
        </p:nvSpPr>
        <p:spPr bwMode="auto">
          <a:xfrm>
            <a:off x="3962400" y="1905000"/>
            <a:ext cx="1066800" cy="228600"/>
          </a:xfrm>
          <a:prstGeom prst="righ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50" name="Rectangle 60"/>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66563" name="Slide Number Placeholder 4"/>
          <p:cNvSpPr>
            <a:spLocks noGrp="1"/>
          </p:cNvSpPr>
          <p:nvPr>
            <p:ph type="sldNum" sz="quarter" idx="11"/>
          </p:nvPr>
        </p:nvSpPr>
        <p:spPr>
          <a:noFill/>
        </p:spPr>
        <p:txBody>
          <a:bodyPr/>
          <a:lstStyle/>
          <a:p>
            <a:fld id="{F4487929-6EF2-4AE8-AFED-ED1066A7870C}" type="slidenum">
              <a:rPr lang="en-US"/>
              <a:pPr/>
              <a:t>64</a:t>
            </a:fld>
            <a:endParaRPr lang="en-US"/>
          </a:p>
        </p:txBody>
      </p:sp>
      <p:sp>
        <p:nvSpPr>
          <p:cNvPr id="66564" name="Rectangle 2"/>
          <p:cNvSpPr>
            <a:spLocks noGrp="1" noChangeArrowheads="1"/>
          </p:cNvSpPr>
          <p:nvPr>
            <p:ph type="title"/>
          </p:nvPr>
        </p:nvSpPr>
        <p:spPr/>
        <p:txBody>
          <a:bodyPr/>
          <a:lstStyle/>
          <a:p>
            <a:pPr eaLnBrk="1" hangingPunct="1"/>
            <a:r>
              <a:rPr lang="en-US" smtClean="0"/>
              <a:t>Load Balancing</a:t>
            </a:r>
          </a:p>
        </p:txBody>
      </p:sp>
      <p:sp>
        <p:nvSpPr>
          <p:cNvPr id="66565"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66"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6567"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6568"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6569"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0"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1"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2"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6573"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4"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5"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6"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7"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8"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9"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0"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1"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2"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3"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4"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5"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6"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7"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8"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9"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0"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1"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2"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6593"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67587" name="Slide Number Placeholder 4"/>
          <p:cNvSpPr>
            <a:spLocks noGrp="1"/>
          </p:cNvSpPr>
          <p:nvPr>
            <p:ph type="sldNum" sz="quarter" idx="11"/>
          </p:nvPr>
        </p:nvSpPr>
        <p:spPr>
          <a:noFill/>
        </p:spPr>
        <p:txBody>
          <a:bodyPr/>
          <a:lstStyle/>
          <a:p>
            <a:fld id="{E3E35ED8-8851-406A-96B4-75991BCA8EE4}" type="slidenum">
              <a:rPr lang="en-US"/>
              <a:pPr/>
              <a:t>65</a:t>
            </a:fld>
            <a:endParaRPr lang="en-US"/>
          </a:p>
        </p:txBody>
      </p:sp>
      <p:sp>
        <p:nvSpPr>
          <p:cNvPr id="67588" name="Rectangle 2"/>
          <p:cNvSpPr>
            <a:spLocks noGrp="1" noChangeArrowheads="1"/>
          </p:cNvSpPr>
          <p:nvPr>
            <p:ph type="title"/>
          </p:nvPr>
        </p:nvSpPr>
        <p:spPr/>
        <p:txBody>
          <a:bodyPr/>
          <a:lstStyle/>
          <a:p>
            <a:pPr eaLnBrk="1" hangingPunct="1"/>
            <a:r>
              <a:rPr lang="en-US" smtClean="0"/>
              <a:t>Load Balancing</a:t>
            </a:r>
          </a:p>
        </p:txBody>
      </p:sp>
      <p:sp>
        <p:nvSpPr>
          <p:cNvPr id="67589"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0"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7591"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7592"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7593"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4"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5"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6"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7597"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8"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9"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0"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1"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2"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3"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4"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5"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6"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7"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8"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9"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0"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1"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2"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3"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4"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5"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6"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7617"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446496" name="Text Box 32"/>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Tree>
    <p:custDataLst>
      <p:tags r:id="rId1"/>
    </p:custData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68611" name="Slide Number Placeholder 4"/>
          <p:cNvSpPr>
            <a:spLocks noGrp="1"/>
          </p:cNvSpPr>
          <p:nvPr>
            <p:ph type="sldNum" sz="quarter" idx="11"/>
          </p:nvPr>
        </p:nvSpPr>
        <p:spPr>
          <a:noFill/>
        </p:spPr>
        <p:txBody>
          <a:bodyPr/>
          <a:lstStyle/>
          <a:p>
            <a:fld id="{15C30DB3-288B-45AB-BCF4-CF49981AB08E}" type="slidenum">
              <a:rPr lang="en-US"/>
              <a:pPr/>
              <a:t>66</a:t>
            </a:fld>
            <a:endParaRPr lang="en-US"/>
          </a:p>
        </p:txBody>
      </p:sp>
      <p:sp>
        <p:nvSpPr>
          <p:cNvPr id="68612" name="Rectangle 2"/>
          <p:cNvSpPr>
            <a:spLocks noGrp="1" noChangeArrowheads="1"/>
          </p:cNvSpPr>
          <p:nvPr>
            <p:ph type="title"/>
          </p:nvPr>
        </p:nvSpPr>
        <p:spPr/>
        <p:txBody>
          <a:bodyPr/>
          <a:lstStyle/>
          <a:p>
            <a:pPr eaLnBrk="1" hangingPunct="1"/>
            <a:r>
              <a:rPr lang="en-US" smtClean="0"/>
              <a:t>Load Balancing</a:t>
            </a:r>
          </a:p>
        </p:txBody>
      </p:sp>
      <p:sp>
        <p:nvSpPr>
          <p:cNvPr id="68613"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4"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8615"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8616"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8617"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8"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9"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0"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8621"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2"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3"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4"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5"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6"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7"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8"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9"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0"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1"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2"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3"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4"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5"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6"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7"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8"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9"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40"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8641" name="Rectangle 6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46496" name="Text Box 64"/>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
        <p:nvSpPr>
          <p:cNvPr id="146497" name="Text Box 65"/>
          <p:cNvSpPr txBox="1">
            <a:spLocks noChangeArrowheads="1"/>
          </p:cNvSpPr>
          <p:nvPr/>
        </p:nvSpPr>
        <p:spPr bwMode="auto">
          <a:xfrm rot="18900000">
            <a:off x="4251325" y="2478088"/>
            <a:ext cx="4056063"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HARD</a:t>
            </a:r>
          </a:p>
        </p:txBody>
      </p:sp>
    </p:spTree>
    <p:custDataLst>
      <p:tags r:id="rId1"/>
    </p:custData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990600" y="2209800"/>
            <a:ext cx="7772400" cy="1143000"/>
          </a:xfrm>
        </p:spPr>
        <p:txBody>
          <a:bodyPr/>
          <a:lstStyle/>
          <a:p>
            <a:pPr eaLnBrk="1" hangingPunct="1"/>
            <a:r>
              <a:rPr lang="en-US" sz="6000" smtClean="0"/>
              <a:t>Moore’s Law</a:t>
            </a:r>
          </a:p>
        </p:txBody>
      </p:sp>
      <p:sp>
        <p:nvSpPr>
          <p:cNvPr id="69635"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70659" name="Slide Number Placeholder 4"/>
          <p:cNvSpPr>
            <a:spLocks noGrp="1"/>
          </p:cNvSpPr>
          <p:nvPr>
            <p:ph type="sldNum" sz="quarter" idx="11"/>
          </p:nvPr>
        </p:nvSpPr>
        <p:spPr>
          <a:noFill/>
        </p:spPr>
        <p:txBody>
          <a:bodyPr/>
          <a:lstStyle/>
          <a:p>
            <a:fld id="{35B4D883-CB6F-429C-9500-BDBEE143D645}" type="slidenum">
              <a:rPr lang="en-US"/>
              <a:pPr/>
              <a:t>68</a:t>
            </a:fld>
            <a:endParaRPr lang="en-US"/>
          </a:p>
        </p:txBody>
      </p:sp>
      <p:sp>
        <p:nvSpPr>
          <p:cNvPr id="70660" name="Rectangle 2"/>
          <p:cNvSpPr>
            <a:spLocks noGrp="1" noChangeArrowheads="1"/>
          </p:cNvSpPr>
          <p:nvPr>
            <p:ph type="title"/>
          </p:nvPr>
        </p:nvSpPr>
        <p:spPr/>
        <p:txBody>
          <a:bodyPr/>
          <a:lstStyle/>
          <a:p>
            <a:pPr eaLnBrk="1" hangingPunct="1"/>
            <a:r>
              <a:rPr lang="en-US" smtClean="0"/>
              <a:t>Moore’s Law</a:t>
            </a:r>
          </a:p>
        </p:txBody>
      </p:sp>
      <p:sp>
        <p:nvSpPr>
          <p:cNvPr id="70661" name="Rectangle 3"/>
          <p:cNvSpPr>
            <a:spLocks noGrp="1" noChangeArrowheads="1"/>
          </p:cNvSpPr>
          <p:nvPr>
            <p:ph type="body" idx="1"/>
          </p:nvPr>
        </p:nvSpPr>
        <p:spPr/>
        <p:txBody>
          <a:bodyPr/>
          <a:lstStyle/>
          <a:p>
            <a:pPr eaLnBrk="1" hangingPunct="1">
              <a:buFont typeface="Wingdings" pitchFamily="2" charset="2"/>
              <a:buNone/>
            </a:pPr>
            <a:r>
              <a:rPr lang="en-US" dirty="0" smtClean="0"/>
              <a:t>In 1965, Gordon Moore was an engineer at Fairchild Semiconductor.</a:t>
            </a:r>
          </a:p>
          <a:p>
            <a:pPr eaLnBrk="1" hangingPunct="1">
              <a:buFont typeface="Wingdings" pitchFamily="2" charset="2"/>
              <a:buNone/>
            </a:pPr>
            <a:r>
              <a:rPr lang="en-US" dirty="0" smtClean="0"/>
              <a:t>He noticed that the number of transistors that could be squeezed onto a chip was doubling about every 2 years.</a:t>
            </a:r>
          </a:p>
          <a:p>
            <a:pPr eaLnBrk="1" hangingPunct="1">
              <a:buFont typeface="Wingdings" pitchFamily="2" charset="2"/>
              <a:buNone/>
            </a:pPr>
            <a:r>
              <a:rPr lang="en-US" dirty="0" smtClean="0"/>
              <a:t>It turns out that computer speed is roughly proportional to the number of transistors per unit area.</a:t>
            </a:r>
          </a:p>
          <a:p>
            <a:pPr eaLnBrk="1" hangingPunct="1">
              <a:buFont typeface="Wingdings" pitchFamily="2" charset="2"/>
              <a:buNone/>
            </a:pPr>
            <a:r>
              <a:rPr lang="en-US" dirty="0" smtClean="0"/>
              <a:t>Moore wrote a paper about this concept, which became known as </a:t>
            </a:r>
            <a:r>
              <a:rPr lang="en-US" b="1" i="1" u="sng" dirty="0" smtClean="0"/>
              <a:t>“Moore’s Law.”</a:t>
            </a:r>
            <a:r>
              <a:rPr lang="en-US" dirty="0" smtClean="0"/>
              <a:t> </a:t>
            </a:r>
          </a:p>
        </p:txBody>
      </p:sp>
      <p:sp>
        <p:nvSpPr>
          <p:cNvPr id="7066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1028" name="Slide Number Placeholder 3"/>
          <p:cNvSpPr>
            <a:spLocks noGrp="1"/>
          </p:cNvSpPr>
          <p:nvPr>
            <p:ph type="sldNum" sz="quarter" idx="4294967295"/>
          </p:nvPr>
        </p:nvSpPr>
        <p:spPr>
          <a:xfrm>
            <a:off x="7162800" y="6191250"/>
            <a:ext cx="1295400" cy="457200"/>
          </a:xfrm>
          <a:noFill/>
        </p:spPr>
        <p:txBody>
          <a:bodyPr/>
          <a:lstStyle/>
          <a:p>
            <a:fld id="{9D849B7B-1D0D-42A9-96B0-F989368E42D5}" type="slidenum">
              <a:rPr lang="en-US"/>
              <a:pPr/>
              <a:t>69</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graphicFrame>
        <p:nvGraphicFramePr>
          <p:cNvPr id="1026" name="Object 3"/>
          <p:cNvGraphicFramePr>
            <a:graphicFrameLocks noChangeAspect="1"/>
          </p:cNvGraphicFramePr>
          <p:nvPr/>
        </p:nvGraphicFramePr>
        <p:xfrm>
          <a:off x="1066800" y="1676400"/>
          <a:ext cx="5676900" cy="3937000"/>
        </p:xfrm>
        <a:graphic>
          <a:graphicData uri="http://schemas.openxmlformats.org/presentationml/2006/ole">
            <p:oleObj spid="_x0000_s92162" name="Worksheet" r:id="rId5" imgW="8639243" imgH="6000750" progId="Excel.Sheet.8">
              <p:embed/>
            </p:oleObj>
          </a:graphicData>
        </a:graphic>
      </p:graphicFrame>
      <p:sp>
        <p:nvSpPr>
          <p:cNvPr id="1032"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6" name="Rectangle 15"/>
          <p:cNvSpPr/>
          <p:nvPr/>
        </p:nvSpPr>
        <p:spPr>
          <a:xfrm>
            <a:off x="2821633" y="4495800"/>
            <a:ext cx="2281395" cy="369332"/>
          </a:xfrm>
          <a:prstGeom prst="rect">
            <a:avLst/>
          </a:prstGeom>
        </p:spPr>
        <p:txBody>
          <a:bodyPr wrap="none">
            <a:spAutoFit/>
          </a:bodyPr>
          <a:lstStyle/>
          <a:p>
            <a:r>
              <a:rPr lang="en-US" dirty="0" smtClean="0"/>
              <a:t>1993: 1024 CPU cores</a:t>
            </a:r>
            <a:endParaRPr lang="en-US" dirty="0"/>
          </a:p>
        </p:txBody>
      </p:sp>
      <p:graphicFrame>
        <p:nvGraphicFramePr>
          <p:cNvPr id="17" name="Chart 16"/>
          <p:cNvGraphicFramePr/>
          <p:nvPr/>
        </p:nvGraphicFramePr>
        <p:xfrm>
          <a:off x="990600" y="1600200"/>
          <a:ext cx="6629399" cy="41910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3962400" y="5715000"/>
            <a:ext cx="610424" cy="369332"/>
          </a:xfrm>
          <a:prstGeom prst="rect">
            <a:avLst/>
          </a:prstGeom>
          <a:noFill/>
        </p:spPr>
        <p:txBody>
          <a:bodyPr wrap="none" rtlCol="0">
            <a:spAutoFit/>
          </a:bodyPr>
          <a:lstStyle/>
          <a:p>
            <a:r>
              <a:rPr lang="en-US" dirty="0" smtClean="0"/>
              <a:t>Year</a:t>
            </a:r>
            <a:endParaRPr lang="en-US" dirty="0"/>
          </a:p>
        </p:txBody>
      </p:sp>
      <p:sp>
        <p:nvSpPr>
          <p:cNvPr id="13" name="TextBox 12"/>
          <p:cNvSpPr txBox="1"/>
          <p:nvPr/>
        </p:nvSpPr>
        <p:spPr>
          <a:xfrm>
            <a:off x="-381000" y="3886200"/>
            <a:ext cx="2209800" cy="369332"/>
          </a:xfrm>
          <a:prstGeom prst="rect">
            <a:avLst/>
          </a:prstGeom>
          <a:noFill/>
          <a:scene3d>
            <a:camera prst="orthographicFront">
              <a:rot lat="0" lon="0" rev="5400000"/>
            </a:camera>
            <a:lightRig rig="threePt" dir="t"/>
          </a:scene3d>
        </p:spPr>
        <p:txBody>
          <a:bodyPr wrap="square" rtlCol="0">
            <a:spAutoFit/>
          </a:bodyPr>
          <a:lstStyle/>
          <a:p>
            <a:r>
              <a:rPr lang="en-US" dirty="0" smtClean="0"/>
              <a:t>Speed  in GFLOPs</a:t>
            </a:r>
          </a:p>
        </p:txBody>
      </p:sp>
      <p:sp>
        <p:nvSpPr>
          <p:cNvPr id="1031" name="Text Box 5"/>
          <p:cNvSpPr txBox="1">
            <a:spLocks noChangeArrowheads="1"/>
          </p:cNvSpPr>
          <p:nvPr/>
        </p:nvSpPr>
        <p:spPr bwMode="auto">
          <a:xfrm>
            <a:off x="6705600" y="4038600"/>
            <a:ext cx="1828800" cy="1081088"/>
          </a:xfrm>
          <a:prstGeom prst="rect">
            <a:avLst/>
          </a:prstGeom>
          <a:noFill/>
          <a:ln w="9525">
            <a:noFill/>
            <a:miter lim="800000"/>
            <a:headEnd/>
            <a:tailEnd/>
          </a:ln>
        </p:spPr>
        <p:txBody>
          <a:bodyPr>
            <a:spAutoFit/>
          </a:bodyPr>
          <a:lstStyle/>
          <a:p>
            <a:pPr>
              <a:spcBef>
                <a:spcPct val="50000"/>
              </a:spcBef>
            </a:pPr>
            <a:r>
              <a:rPr lang="en-US" b="1" i="1" u="sng" dirty="0"/>
              <a:t>GFLOPs</a:t>
            </a:r>
            <a:r>
              <a:rPr lang="en-US" dirty="0"/>
              <a:t>:</a:t>
            </a:r>
          </a:p>
          <a:p>
            <a:pPr>
              <a:lnSpc>
                <a:spcPct val="70000"/>
              </a:lnSpc>
              <a:spcBef>
                <a:spcPct val="50000"/>
              </a:spcBef>
            </a:pPr>
            <a:r>
              <a:rPr lang="en-US" dirty="0"/>
              <a:t>billions of calculations per second</a:t>
            </a:r>
          </a:p>
        </p:txBody>
      </p:sp>
      <p:cxnSp>
        <p:nvCxnSpPr>
          <p:cNvPr id="19" name="Straight Connector 18"/>
          <p:cNvCxnSpPr/>
          <p:nvPr/>
        </p:nvCxnSpPr>
        <p:spPr bwMode="auto">
          <a:xfrm flipV="1">
            <a:off x="2667000" y="2819400"/>
            <a:ext cx="3352800" cy="1730566"/>
          </a:xfrm>
          <a:prstGeom prst="line">
            <a:avLst/>
          </a:prstGeom>
          <a:solidFill>
            <a:schemeClr val="accent1"/>
          </a:solidFill>
          <a:ln w="38100" cap="flat" cmpd="sng" algn="ctr">
            <a:solidFill>
              <a:srgbClr val="FF00FF"/>
            </a:solidFill>
            <a:prstDash val="solid"/>
            <a:miter lim="800000"/>
            <a:headEnd type="none" w="med" len="med"/>
            <a:tailEnd type="none" w="med" len="med"/>
          </a:ln>
          <a:effectLst/>
        </p:spPr>
      </p:cxnSp>
    </p:spTree>
    <p:custDataLst>
      <p:tags r:id="rId2"/>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16387" name="Slide Number Placeholder 4"/>
          <p:cNvSpPr>
            <a:spLocks noGrp="1"/>
          </p:cNvSpPr>
          <p:nvPr>
            <p:ph type="sldNum" sz="quarter" idx="11"/>
          </p:nvPr>
        </p:nvSpPr>
        <p:spPr>
          <a:noFill/>
        </p:spPr>
        <p:txBody>
          <a:bodyPr/>
          <a:lstStyle/>
          <a:p>
            <a:fld id="{95953FF5-2905-489D-AD30-C4407F6A8606}" type="slidenum">
              <a:rPr lang="en-US"/>
              <a:pPr/>
              <a:t>7</a:t>
            </a:fld>
            <a:endParaRPr lang="en-US"/>
          </a:p>
        </p:txBody>
      </p:sp>
      <p:sp>
        <p:nvSpPr>
          <p:cNvPr id="16388" name="Rectangle 2"/>
          <p:cNvSpPr>
            <a:spLocks noGrp="1" noChangeArrowheads="1"/>
          </p:cNvSpPr>
          <p:nvPr>
            <p:ph type="title"/>
          </p:nvPr>
        </p:nvSpPr>
        <p:spPr/>
        <p:txBody>
          <a:bodyPr/>
          <a:lstStyle/>
          <a:p>
            <a:pPr eaLnBrk="1" hangingPunct="1"/>
            <a:r>
              <a:rPr lang="en-US" smtClean="0"/>
              <a:t>What is Supercomputing About?</a:t>
            </a:r>
          </a:p>
        </p:txBody>
      </p:sp>
      <p:sp>
        <p:nvSpPr>
          <p:cNvPr id="16389" name="Text Box 4"/>
          <p:cNvSpPr txBox="1">
            <a:spLocks noChangeArrowheads="1"/>
          </p:cNvSpPr>
          <p:nvPr/>
        </p:nvSpPr>
        <p:spPr bwMode="auto">
          <a:xfrm>
            <a:off x="212725" y="2166938"/>
            <a:ext cx="1235075" cy="457200"/>
          </a:xfrm>
          <a:prstGeom prst="rect">
            <a:avLst/>
          </a:prstGeom>
          <a:noFill/>
          <a:ln w="9525">
            <a:noFill/>
            <a:miter lim="800000"/>
            <a:headEnd/>
            <a:tailEnd/>
          </a:ln>
        </p:spPr>
        <p:txBody>
          <a:bodyPr>
            <a:spAutoFit/>
          </a:bodyPr>
          <a:lstStyle/>
          <a:p>
            <a:pPr algn="l"/>
            <a:endParaRPr lang="en-US" sz="2400">
              <a:latin typeface="Tahoma" pitchFamily="34" charset="0"/>
            </a:endParaRPr>
          </a:p>
        </p:txBody>
      </p:sp>
      <p:sp>
        <p:nvSpPr>
          <p:cNvPr id="16390" name="Text Box 5"/>
          <p:cNvSpPr txBox="1">
            <a:spLocks noChangeArrowheads="1"/>
          </p:cNvSpPr>
          <p:nvPr/>
        </p:nvSpPr>
        <p:spPr bwMode="auto">
          <a:xfrm>
            <a:off x="2209800" y="1600200"/>
            <a:ext cx="1981200" cy="1006475"/>
          </a:xfrm>
          <a:prstGeom prst="rect">
            <a:avLst/>
          </a:prstGeom>
          <a:noFill/>
          <a:ln w="9525">
            <a:noFill/>
            <a:miter lim="800000"/>
            <a:headEnd/>
            <a:tailEnd/>
          </a:ln>
        </p:spPr>
        <p:txBody>
          <a:bodyPr>
            <a:spAutoFit/>
          </a:bodyPr>
          <a:lstStyle/>
          <a:p>
            <a:pPr>
              <a:spcBef>
                <a:spcPct val="50000"/>
              </a:spcBef>
            </a:pPr>
            <a:r>
              <a:rPr lang="en-US" sz="6000" b="1">
                <a:solidFill>
                  <a:schemeClr val="folHlink"/>
                </a:solidFill>
              </a:rPr>
              <a:t>Size</a:t>
            </a:r>
          </a:p>
        </p:txBody>
      </p:sp>
      <p:sp>
        <p:nvSpPr>
          <p:cNvPr id="16391" name="Text Box 6"/>
          <p:cNvSpPr txBox="1">
            <a:spLocks noChangeArrowheads="1"/>
          </p:cNvSpPr>
          <p:nvPr/>
        </p:nvSpPr>
        <p:spPr bwMode="auto">
          <a:xfrm>
            <a:off x="5486400" y="1600200"/>
            <a:ext cx="2209800" cy="1006475"/>
          </a:xfrm>
          <a:prstGeom prst="rect">
            <a:avLst/>
          </a:prstGeom>
          <a:noFill/>
          <a:ln w="9525">
            <a:noFill/>
            <a:miter lim="800000"/>
            <a:headEnd/>
            <a:tailEnd/>
          </a:ln>
        </p:spPr>
        <p:txBody>
          <a:bodyPr>
            <a:spAutoFit/>
          </a:bodyPr>
          <a:lstStyle/>
          <a:p>
            <a:pPr>
              <a:spcBef>
                <a:spcPct val="50000"/>
              </a:spcBef>
            </a:pPr>
            <a:r>
              <a:rPr lang="en-US" sz="6000" b="1">
                <a:solidFill>
                  <a:schemeClr val="folHlink"/>
                </a:solidFill>
              </a:rPr>
              <a:t>Speed</a:t>
            </a:r>
          </a:p>
        </p:txBody>
      </p:sp>
      <p:sp>
        <p:nvSpPr>
          <p:cNvPr id="16392" name="Rectangle 4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6393" name="Picture 48" descr="MCj03561490000[1]"/>
          <p:cNvPicPr>
            <a:picLocks noChangeAspect="1" noChangeArrowheads="1"/>
          </p:cNvPicPr>
          <p:nvPr/>
        </p:nvPicPr>
        <p:blipFill>
          <a:blip r:embed="rId4" cstate="print"/>
          <a:srcRect/>
          <a:stretch>
            <a:fillRect/>
          </a:stretch>
        </p:blipFill>
        <p:spPr bwMode="auto">
          <a:xfrm>
            <a:off x="5105400" y="3962400"/>
            <a:ext cx="3048000" cy="1073150"/>
          </a:xfrm>
          <a:prstGeom prst="rect">
            <a:avLst/>
          </a:prstGeom>
          <a:noFill/>
          <a:ln w="9525">
            <a:noFill/>
            <a:miter lim="800000"/>
            <a:headEnd/>
            <a:tailEnd/>
          </a:ln>
        </p:spPr>
      </p:pic>
      <p:pic>
        <p:nvPicPr>
          <p:cNvPr id="16394" name="Picture 58" descr="MCAN04303_0000[1]"/>
          <p:cNvPicPr>
            <a:picLocks noChangeAspect="1" noChangeArrowheads="1"/>
          </p:cNvPicPr>
          <p:nvPr/>
        </p:nvPicPr>
        <p:blipFill>
          <a:blip r:embed="rId5" cstate="print"/>
          <a:srcRect/>
          <a:stretch>
            <a:fillRect/>
          </a:stretch>
        </p:blipFill>
        <p:spPr bwMode="auto">
          <a:xfrm>
            <a:off x="914400" y="2438400"/>
            <a:ext cx="3876675" cy="2884488"/>
          </a:xfrm>
          <a:prstGeom prst="rect">
            <a:avLst/>
          </a:prstGeom>
          <a:noFill/>
          <a:ln w="9525">
            <a:noFill/>
            <a:miter lim="800000"/>
            <a:headEnd/>
            <a:tailEnd/>
          </a:ln>
        </p:spPr>
      </p:pic>
      <p:pic>
        <p:nvPicPr>
          <p:cNvPr id="16395" name="Picture 60" descr="MCj02871590000[1]"/>
          <p:cNvPicPr>
            <a:picLocks noChangeAspect="1" noChangeArrowheads="1"/>
          </p:cNvPicPr>
          <p:nvPr/>
        </p:nvPicPr>
        <p:blipFill>
          <a:blip r:embed="rId6" cstate="print"/>
          <a:srcRect/>
          <a:stretch>
            <a:fillRect/>
          </a:stretch>
        </p:blipFill>
        <p:spPr bwMode="auto">
          <a:xfrm>
            <a:off x="4800600" y="5334000"/>
            <a:ext cx="898525" cy="623888"/>
          </a:xfrm>
          <a:prstGeom prst="rect">
            <a:avLst/>
          </a:prstGeom>
          <a:noFill/>
          <a:ln w="9525">
            <a:noFill/>
            <a:miter lim="800000"/>
            <a:headEnd/>
            <a:tailEnd/>
          </a:ln>
        </p:spPr>
      </p:pic>
      <p:sp>
        <p:nvSpPr>
          <p:cNvPr id="16396" name="Text Box 61"/>
          <p:cNvSpPr txBox="1">
            <a:spLocks noChangeArrowheads="1"/>
          </p:cNvSpPr>
          <p:nvPr/>
        </p:nvSpPr>
        <p:spPr bwMode="auto">
          <a:xfrm>
            <a:off x="5540375" y="5530850"/>
            <a:ext cx="1371600" cy="457200"/>
          </a:xfrm>
          <a:prstGeom prst="rect">
            <a:avLst/>
          </a:prstGeom>
          <a:noFill/>
          <a:ln w="9525">
            <a:noFill/>
            <a:miter lim="800000"/>
            <a:headEnd/>
            <a:tailEnd/>
          </a:ln>
        </p:spPr>
        <p:txBody>
          <a:bodyPr>
            <a:spAutoFit/>
          </a:bodyPr>
          <a:lstStyle/>
          <a:p>
            <a:pPr>
              <a:spcBef>
                <a:spcPct val="50000"/>
              </a:spcBef>
            </a:pPr>
            <a:r>
              <a:rPr lang="en-US" sz="2400" b="1">
                <a:solidFill>
                  <a:schemeClr val="folHlink"/>
                </a:solidFill>
              </a:rPr>
              <a:t>Laptop</a:t>
            </a:r>
          </a:p>
        </p:txBody>
      </p:sp>
    </p:spTree>
    <p:custDataLst>
      <p:tags r:id="rId1"/>
    </p:custData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1028" name="Slide Number Placeholder 3"/>
          <p:cNvSpPr>
            <a:spLocks noGrp="1"/>
          </p:cNvSpPr>
          <p:nvPr>
            <p:ph type="sldNum" sz="quarter" idx="4294967295"/>
          </p:nvPr>
        </p:nvSpPr>
        <p:spPr>
          <a:xfrm>
            <a:off x="7162800" y="6191250"/>
            <a:ext cx="1295400" cy="457200"/>
          </a:xfrm>
          <a:noFill/>
        </p:spPr>
        <p:txBody>
          <a:bodyPr/>
          <a:lstStyle/>
          <a:p>
            <a:fld id="{9D849B7B-1D0D-42A9-96B0-F989368E42D5}" type="slidenum">
              <a:rPr lang="en-US"/>
              <a:pPr/>
              <a:t>70</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graphicFrame>
        <p:nvGraphicFramePr>
          <p:cNvPr id="1026" name="Object 3"/>
          <p:cNvGraphicFramePr>
            <a:graphicFrameLocks noChangeAspect="1"/>
          </p:cNvGraphicFramePr>
          <p:nvPr/>
        </p:nvGraphicFramePr>
        <p:xfrm>
          <a:off x="1066800" y="1676400"/>
          <a:ext cx="5676900" cy="3937000"/>
        </p:xfrm>
        <a:graphic>
          <a:graphicData uri="http://schemas.openxmlformats.org/presentationml/2006/ole">
            <p:oleObj spid="_x0000_s90114" name="Worksheet" r:id="rId5" imgW="8639243" imgH="6000750" progId="Excel.Sheet.8">
              <p:embed/>
            </p:oleObj>
          </a:graphicData>
        </a:graphic>
      </p:graphicFrame>
      <p:sp>
        <p:nvSpPr>
          <p:cNvPr id="1032"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6" name="Rectangle 15"/>
          <p:cNvSpPr/>
          <p:nvPr/>
        </p:nvSpPr>
        <p:spPr>
          <a:xfrm>
            <a:off x="2821633" y="4495800"/>
            <a:ext cx="2281395" cy="369332"/>
          </a:xfrm>
          <a:prstGeom prst="rect">
            <a:avLst/>
          </a:prstGeom>
        </p:spPr>
        <p:txBody>
          <a:bodyPr wrap="none">
            <a:spAutoFit/>
          </a:bodyPr>
          <a:lstStyle/>
          <a:p>
            <a:r>
              <a:rPr lang="en-US" dirty="0" smtClean="0"/>
              <a:t>1993: 1024 CPU cores</a:t>
            </a:r>
            <a:endParaRPr lang="en-US" dirty="0"/>
          </a:p>
        </p:txBody>
      </p:sp>
      <p:graphicFrame>
        <p:nvGraphicFramePr>
          <p:cNvPr id="17" name="Chart 16"/>
          <p:cNvGraphicFramePr/>
          <p:nvPr/>
        </p:nvGraphicFramePr>
        <p:xfrm>
          <a:off x="990600" y="1600200"/>
          <a:ext cx="6629399" cy="41910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3962400" y="5715000"/>
            <a:ext cx="610424" cy="369332"/>
          </a:xfrm>
          <a:prstGeom prst="rect">
            <a:avLst/>
          </a:prstGeom>
          <a:noFill/>
        </p:spPr>
        <p:txBody>
          <a:bodyPr wrap="none" rtlCol="0">
            <a:spAutoFit/>
          </a:bodyPr>
          <a:lstStyle/>
          <a:p>
            <a:r>
              <a:rPr lang="en-US" dirty="0" smtClean="0"/>
              <a:t>Year</a:t>
            </a:r>
            <a:endParaRPr lang="en-US" dirty="0"/>
          </a:p>
        </p:txBody>
      </p:sp>
      <p:sp>
        <p:nvSpPr>
          <p:cNvPr id="13" name="TextBox 12"/>
          <p:cNvSpPr txBox="1"/>
          <p:nvPr/>
        </p:nvSpPr>
        <p:spPr>
          <a:xfrm>
            <a:off x="-381000" y="3886200"/>
            <a:ext cx="2209800" cy="369332"/>
          </a:xfrm>
          <a:prstGeom prst="rect">
            <a:avLst/>
          </a:prstGeom>
          <a:noFill/>
          <a:scene3d>
            <a:camera prst="orthographicFront">
              <a:rot lat="0" lon="0" rev="5400000"/>
            </a:camera>
            <a:lightRig rig="threePt" dir="t"/>
          </a:scene3d>
        </p:spPr>
        <p:txBody>
          <a:bodyPr wrap="square" rtlCol="0">
            <a:spAutoFit/>
          </a:bodyPr>
          <a:lstStyle/>
          <a:p>
            <a:r>
              <a:rPr lang="en-US" dirty="0" smtClean="0"/>
              <a:t>Speed  in GFLOPs</a:t>
            </a:r>
          </a:p>
        </p:txBody>
      </p:sp>
      <p:sp>
        <p:nvSpPr>
          <p:cNvPr id="14" name="Rectangle 13"/>
          <p:cNvSpPr/>
          <p:nvPr/>
        </p:nvSpPr>
        <p:spPr>
          <a:xfrm>
            <a:off x="5934375" y="1878367"/>
            <a:ext cx="2825774" cy="830997"/>
          </a:xfrm>
          <a:prstGeom prst="rect">
            <a:avLst/>
          </a:prstGeom>
        </p:spPr>
        <p:txBody>
          <a:bodyPr wrap="none">
            <a:spAutoFit/>
          </a:bodyPr>
          <a:lstStyle/>
          <a:p>
            <a:r>
              <a:rPr lang="en-US" dirty="0" smtClean="0"/>
              <a:t>2012: 1,572,864 CPU cores,</a:t>
            </a:r>
          </a:p>
          <a:p>
            <a:pPr algn="l"/>
            <a:r>
              <a:rPr lang="en-US" dirty="0" smtClean="0"/>
              <a:t>16,324,750 GFLOPs</a:t>
            </a:r>
          </a:p>
          <a:p>
            <a:pPr algn="l"/>
            <a:r>
              <a:rPr lang="en-US" sz="1200" dirty="0" smtClean="0"/>
              <a:t>(HPL benchmark)</a:t>
            </a:r>
            <a:endParaRPr lang="en-US" sz="1200" dirty="0"/>
          </a:p>
        </p:txBody>
      </p:sp>
      <p:sp>
        <p:nvSpPr>
          <p:cNvPr id="1031" name="Text Box 5"/>
          <p:cNvSpPr txBox="1">
            <a:spLocks noChangeArrowheads="1"/>
          </p:cNvSpPr>
          <p:nvPr/>
        </p:nvSpPr>
        <p:spPr bwMode="auto">
          <a:xfrm>
            <a:off x="6705600" y="4038600"/>
            <a:ext cx="1828800" cy="1081088"/>
          </a:xfrm>
          <a:prstGeom prst="rect">
            <a:avLst/>
          </a:prstGeom>
          <a:noFill/>
          <a:ln w="9525">
            <a:noFill/>
            <a:miter lim="800000"/>
            <a:headEnd/>
            <a:tailEnd/>
          </a:ln>
        </p:spPr>
        <p:txBody>
          <a:bodyPr>
            <a:spAutoFit/>
          </a:bodyPr>
          <a:lstStyle/>
          <a:p>
            <a:pPr>
              <a:spcBef>
                <a:spcPct val="50000"/>
              </a:spcBef>
            </a:pPr>
            <a:r>
              <a:rPr lang="en-US" b="1" i="1" u="sng" dirty="0"/>
              <a:t>GFLOPs</a:t>
            </a:r>
            <a:r>
              <a:rPr lang="en-US" dirty="0"/>
              <a:t>:</a:t>
            </a:r>
          </a:p>
          <a:p>
            <a:pPr>
              <a:lnSpc>
                <a:spcPct val="70000"/>
              </a:lnSpc>
              <a:spcBef>
                <a:spcPct val="50000"/>
              </a:spcBef>
            </a:pPr>
            <a:r>
              <a:rPr lang="en-US" dirty="0"/>
              <a:t>billions of calculations per second</a:t>
            </a:r>
          </a:p>
        </p:txBody>
      </p:sp>
      <p:cxnSp>
        <p:nvCxnSpPr>
          <p:cNvPr id="19" name="Straight Connector 18"/>
          <p:cNvCxnSpPr/>
          <p:nvPr/>
        </p:nvCxnSpPr>
        <p:spPr bwMode="auto">
          <a:xfrm flipV="1">
            <a:off x="2667000" y="2819400"/>
            <a:ext cx="3352800" cy="1730566"/>
          </a:xfrm>
          <a:prstGeom prst="line">
            <a:avLst/>
          </a:prstGeom>
          <a:solidFill>
            <a:schemeClr val="accent1"/>
          </a:solidFill>
          <a:ln w="38100" cap="flat" cmpd="sng" algn="ctr">
            <a:solidFill>
              <a:srgbClr val="FF00FF"/>
            </a:solidFill>
            <a:prstDash val="solid"/>
            <a:miter lim="800000"/>
            <a:headEnd type="none" w="med" len="med"/>
            <a:tailEnd type="none" w="med" len="med"/>
          </a:ln>
          <a:effectLst/>
        </p:spPr>
      </p:cxnSp>
      <p:sp>
        <p:nvSpPr>
          <p:cNvPr id="21" name="Rectangle 20"/>
          <p:cNvSpPr/>
          <p:nvPr/>
        </p:nvSpPr>
        <p:spPr>
          <a:xfrm>
            <a:off x="2362343" y="4528851"/>
            <a:ext cx="3679213" cy="369332"/>
          </a:xfrm>
          <a:prstGeom prst="rect">
            <a:avLst/>
          </a:prstGeom>
        </p:spPr>
        <p:txBody>
          <a:bodyPr wrap="none">
            <a:spAutoFit/>
          </a:bodyPr>
          <a:lstStyle/>
          <a:p>
            <a:pPr algn="l"/>
            <a:r>
              <a:rPr lang="en-US" dirty="0" smtClean="0"/>
              <a:t>1993: 1024 CPU cores, 59.7 GFLOPs</a:t>
            </a:r>
            <a:endParaRPr lang="en-US" dirty="0"/>
          </a:p>
        </p:txBody>
      </p:sp>
      <p:sp>
        <p:nvSpPr>
          <p:cNvPr id="22" name="TextBox 21"/>
          <p:cNvSpPr txBox="1"/>
          <p:nvPr/>
        </p:nvSpPr>
        <p:spPr>
          <a:xfrm>
            <a:off x="6705600" y="5105400"/>
            <a:ext cx="2209800" cy="923330"/>
          </a:xfrm>
          <a:prstGeom prst="rect">
            <a:avLst/>
          </a:prstGeom>
          <a:noFill/>
        </p:spPr>
        <p:txBody>
          <a:bodyPr wrap="square" rtlCol="0">
            <a:spAutoFit/>
          </a:bodyPr>
          <a:lstStyle/>
          <a:p>
            <a:pPr algn="l"/>
            <a:r>
              <a:rPr lang="en-US" dirty="0" smtClean="0"/>
              <a:t>Gap: Supercomputers  were 35x higher than Moore in 2011.</a:t>
            </a:r>
            <a:endParaRPr lang="en-US" dirty="0"/>
          </a:p>
        </p:txBody>
      </p:sp>
    </p:spTree>
    <p:custDataLst>
      <p:tags r:id="rId2"/>
    </p:custData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Moore: Uncanny!</a:t>
            </a:r>
            <a:endParaRPr lang="en-US" dirty="0"/>
          </a:p>
        </p:txBody>
      </p:sp>
      <p:sp>
        <p:nvSpPr>
          <p:cNvPr id="3" name="Content Placeholder 2"/>
          <p:cNvSpPr>
            <a:spLocks noGrp="1"/>
          </p:cNvSpPr>
          <p:nvPr>
            <p:ph idx="1"/>
          </p:nvPr>
        </p:nvSpPr>
        <p:spPr/>
        <p:txBody>
          <a:bodyPr/>
          <a:lstStyle/>
          <a:p>
            <a:r>
              <a:rPr lang="en-US" dirty="0" smtClean="0"/>
              <a:t>Nov 1971: Intel 4004 – 2300 transistors</a:t>
            </a:r>
          </a:p>
          <a:p>
            <a:r>
              <a:rPr lang="en-US" dirty="0" smtClean="0"/>
              <a:t>March 2010: Intel Nehalem </a:t>
            </a:r>
            <a:r>
              <a:rPr lang="en-US" dirty="0" err="1" smtClean="0"/>
              <a:t>Beckton</a:t>
            </a:r>
            <a:r>
              <a:rPr lang="en-US" dirty="0" smtClean="0"/>
              <a:t> – 2.3 billion transistors</a:t>
            </a:r>
          </a:p>
          <a:p>
            <a:r>
              <a:rPr lang="en-US" dirty="0" smtClean="0"/>
              <a:t>Factor of 1M improvement in 38 1/3 years</a:t>
            </a:r>
          </a:p>
          <a:p>
            <a:r>
              <a:rPr lang="en-US" dirty="0" smtClean="0"/>
              <a:t>2</a:t>
            </a:r>
            <a:r>
              <a:rPr lang="en-US" baseline="30000" dirty="0" smtClean="0"/>
              <a:t>(38.33 years / 1.9232455)</a:t>
            </a:r>
            <a:r>
              <a:rPr lang="en-US" dirty="0" smtClean="0"/>
              <a:t> = 1,000,000</a:t>
            </a:r>
          </a:p>
          <a:p>
            <a:endParaRPr lang="en-US" baseline="30000" dirty="0" smtClean="0"/>
          </a:p>
          <a:p>
            <a:pPr>
              <a:buNone/>
            </a:pPr>
            <a:r>
              <a:rPr lang="en-US" dirty="0" smtClean="0"/>
              <a:t>So, transistor density has doubled every 23 months:</a:t>
            </a:r>
          </a:p>
          <a:p>
            <a:pPr>
              <a:buNone/>
            </a:pPr>
            <a:endParaRPr lang="en-US" dirty="0" smtClean="0"/>
          </a:p>
          <a:p>
            <a:pPr>
              <a:buNone/>
            </a:pPr>
            <a:r>
              <a:rPr lang="en-US" b="1" dirty="0" smtClean="0"/>
              <a:t>UNCANNILY ACCURATE PREDICTION!</a:t>
            </a:r>
            <a:endParaRPr lang="en-US" b="1" dirty="0"/>
          </a:p>
        </p:txBody>
      </p:sp>
      <p:sp>
        <p:nvSpPr>
          <p:cNvPr id="4" name="Footer Placeholder 3"/>
          <p:cNvSpPr>
            <a:spLocks noGrp="1"/>
          </p:cNvSpPr>
          <p:nvPr>
            <p:ph type="ftr" sz="quarter" idx="10"/>
          </p:nvPr>
        </p:nvSpPr>
        <p:spPr/>
        <p:txBody>
          <a:bodyPr/>
          <a:lstStyle/>
          <a:p>
            <a:pPr>
              <a:defRPr/>
            </a:pPr>
            <a:r>
              <a:rPr lang="en-US" dirty="0" smtClean="0"/>
              <a:t>NCSI Parallel &amp; Cluster: </a:t>
            </a:r>
            <a:r>
              <a:rPr lang="en-US" dirty="0" smtClean="0"/>
              <a:t>Overview</a:t>
            </a:r>
          </a:p>
          <a:p>
            <a:pPr>
              <a:defRPr/>
            </a:pPr>
            <a:r>
              <a:rPr lang="da-DK" dirty="0" smtClean="0"/>
              <a:t>U Oklahoma, July 29 - Aug 4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71</a:t>
            </a:fld>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71683" name="Slide Number Placeholder 4"/>
          <p:cNvSpPr>
            <a:spLocks noGrp="1"/>
          </p:cNvSpPr>
          <p:nvPr>
            <p:ph type="sldNum" sz="quarter" idx="11"/>
          </p:nvPr>
        </p:nvSpPr>
        <p:spPr>
          <a:noFill/>
        </p:spPr>
        <p:txBody>
          <a:bodyPr/>
          <a:lstStyle/>
          <a:p>
            <a:fld id="{3BF2A0F2-CE29-4E9F-A5F7-10863C43F173}" type="slidenum">
              <a:rPr lang="en-US"/>
              <a:pPr/>
              <a:t>72</a:t>
            </a:fld>
            <a:endParaRPr lang="en-US"/>
          </a:p>
        </p:txBody>
      </p:sp>
      <p:sp>
        <p:nvSpPr>
          <p:cNvPr id="71684" name="Rectangle 2"/>
          <p:cNvSpPr>
            <a:spLocks noGrp="1" noChangeArrowheads="1"/>
          </p:cNvSpPr>
          <p:nvPr>
            <p:ph type="title"/>
          </p:nvPr>
        </p:nvSpPr>
        <p:spPr/>
        <p:txBody>
          <a:bodyPr/>
          <a:lstStyle/>
          <a:p>
            <a:pPr eaLnBrk="1" hangingPunct="1"/>
            <a:r>
              <a:rPr lang="en-US" sz="3600" smtClean="0"/>
              <a:t>Moore’s Law in Practice</a:t>
            </a:r>
          </a:p>
        </p:txBody>
      </p:sp>
      <p:sp>
        <p:nvSpPr>
          <p:cNvPr id="71685"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1686"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1687"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1688"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1689"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1690" name="Text Box 8"/>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72707" name="Slide Number Placeholder 4"/>
          <p:cNvSpPr>
            <a:spLocks noGrp="1"/>
          </p:cNvSpPr>
          <p:nvPr>
            <p:ph type="sldNum" sz="quarter" idx="11"/>
          </p:nvPr>
        </p:nvSpPr>
        <p:spPr>
          <a:noFill/>
        </p:spPr>
        <p:txBody>
          <a:bodyPr/>
          <a:lstStyle/>
          <a:p>
            <a:fld id="{A1B33CA8-74D9-4F72-B7ED-BFFEA6B834B7}" type="slidenum">
              <a:rPr lang="en-US"/>
              <a:pPr/>
              <a:t>73</a:t>
            </a:fld>
            <a:endParaRPr lang="en-US"/>
          </a:p>
        </p:txBody>
      </p:sp>
      <p:sp>
        <p:nvSpPr>
          <p:cNvPr id="72708" name="Rectangle 2"/>
          <p:cNvSpPr>
            <a:spLocks noGrp="1" noChangeArrowheads="1"/>
          </p:cNvSpPr>
          <p:nvPr>
            <p:ph type="title"/>
          </p:nvPr>
        </p:nvSpPr>
        <p:spPr/>
        <p:txBody>
          <a:bodyPr/>
          <a:lstStyle/>
          <a:p>
            <a:pPr eaLnBrk="1" hangingPunct="1"/>
            <a:r>
              <a:rPr lang="en-US" sz="3600" smtClean="0"/>
              <a:t>Moore’s Law in Practice</a:t>
            </a:r>
          </a:p>
        </p:txBody>
      </p:sp>
      <p:sp>
        <p:nvSpPr>
          <p:cNvPr id="72709"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2710"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2711"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2712"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2713"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2714"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2715" name="Text Box 9"/>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2716" name="Text Box 10"/>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73731" name="Slide Number Placeholder 4"/>
          <p:cNvSpPr>
            <a:spLocks noGrp="1"/>
          </p:cNvSpPr>
          <p:nvPr>
            <p:ph type="sldNum" sz="quarter" idx="11"/>
          </p:nvPr>
        </p:nvSpPr>
        <p:spPr>
          <a:noFill/>
        </p:spPr>
        <p:txBody>
          <a:bodyPr/>
          <a:lstStyle/>
          <a:p>
            <a:fld id="{85426D7A-135E-490F-B79C-D47C8A433771}" type="slidenum">
              <a:rPr lang="en-US"/>
              <a:pPr/>
              <a:t>74</a:t>
            </a:fld>
            <a:endParaRPr lang="en-US"/>
          </a:p>
        </p:txBody>
      </p:sp>
      <p:sp>
        <p:nvSpPr>
          <p:cNvPr id="73732" name="Rectangle 2"/>
          <p:cNvSpPr>
            <a:spLocks noGrp="1" noChangeArrowheads="1"/>
          </p:cNvSpPr>
          <p:nvPr>
            <p:ph type="title"/>
          </p:nvPr>
        </p:nvSpPr>
        <p:spPr/>
        <p:txBody>
          <a:bodyPr/>
          <a:lstStyle/>
          <a:p>
            <a:pPr eaLnBrk="1" hangingPunct="1"/>
            <a:r>
              <a:rPr lang="en-US" sz="3600" smtClean="0"/>
              <a:t>Moore’s Law in Practice</a:t>
            </a:r>
          </a:p>
        </p:txBody>
      </p:sp>
      <p:sp>
        <p:nvSpPr>
          <p:cNvPr id="73733"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3734"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3735"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3736"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3737"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3738"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3739"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3740" name="Text Box 10"/>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3741" name="Text Box 11"/>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3742" name="Text Box 12"/>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74755" name="Slide Number Placeholder 4"/>
          <p:cNvSpPr>
            <a:spLocks noGrp="1"/>
          </p:cNvSpPr>
          <p:nvPr>
            <p:ph type="sldNum" sz="quarter" idx="11"/>
          </p:nvPr>
        </p:nvSpPr>
        <p:spPr>
          <a:noFill/>
        </p:spPr>
        <p:txBody>
          <a:bodyPr/>
          <a:lstStyle/>
          <a:p>
            <a:fld id="{51F1932A-7E29-4282-A543-6F5232D72EF4}" type="slidenum">
              <a:rPr lang="en-US"/>
              <a:pPr/>
              <a:t>75</a:t>
            </a:fld>
            <a:endParaRPr lang="en-US"/>
          </a:p>
        </p:txBody>
      </p:sp>
      <p:sp>
        <p:nvSpPr>
          <p:cNvPr id="74756" name="Rectangle 2"/>
          <p:cNvSpPr>
            <a:spLocks noGrp="1" noChangeArrowheads="1"/>
          </p:cNvSpPr>
          <p:nvPr>
            <p:ph type="title"/>
          </p:nvPr>
        </p:nvSpPr>
        <p:spPr/>
        <p:txBody>
          <a:bodyPr/>
          <a:lstStyle/>
          <a:p>
            <a:pPr eaLnBrk="1" hangingPunct="1"/>
            <a:r>
              <a:rPr lang="en-US" sz="3600" smtClean="0"/>
              <a:t>Moore’s Law in Practice</a:t>
            </a:r>
          </a:p>
        </p:txBody>
      </p:sp>
      <p:sp>
        <p:nvSpPr>
          <p:cNvPr id="74757"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4758"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4759"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4760" name="Text Box 6"/>
          <p:cNvSpPr txBox="1">
            <a:spLocks noChangeArrowheads="1"/>
          </p:cNvSpPr>
          <p:nvPr/>
        </p:nvSpPr>
        <p:spPr bwMode="auto">
          <a:xfrm rot="-5400000">
            <a:off x="277019" y="2924969"/>
            <a:ext cx="1295400" cy="779462"/>
          </a:xfrm>
          <a:prstGeom prst="rect">
            <a:avLst/>
          </a:prstGeom>
          <a:noFill/>
          <a:ln w="9525">
            <a:noFill/>
            <a:miter lim="800000"/>
            <a:headEnd/>
            <a:tailEnd/>
          </a:ln>
        </p:spPr>
        <p:txBody>
          <a:bodyPr>
            <a:spAutoFit/>
          </a:bodyPr>
          <a:lstStyle/>
          <a:p>
            <a:pPr>
              <a:spcBef>
                <a:spcPct val="50000"/>
              </a:spcBef>
            </a:pPr>
            <a:r>
              <a:rPr lang="en-US"/>
              <a:t>log(Speed)</a:t>
            </a:r>
          </a:p>
          <a:p>
            <a:pPr>
              <a:spcBef>
                <a:spcPct val="50000"/>
              </a:spcBef>
            </a:pPr>
            <a:endParaRPr lang="en-US"/>
          </a:p>
        </p:txBody>
      </p:sp>
      <p:sp>
        <p:nvSpPr>
          <p:cNvPr id="74761"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4762"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4763"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4764"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4765" name="Text Box 11"/>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4766" name="Text Box 12"/>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4767" name="Text Box 13"/>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4768" name="Text Box 14"/>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75779" name="Slide Number Placeholder 4"/>
          <p:cNvSpPr>
            <a:spLocks noGrp="1"/>
          </p:cNvSpPr>
          <p:nvPr>
            <p:ph type="sldNum" sz="quarter" idx="11"/>
          </p:nvPr>
        </p:nvSpPr>
        <p:spPr>
          <a:noFill/>
        </p:spPr>
        <p:txBody>
          <a:bodyPr/>
          <a:lstStyle/>
          <a:p>
            <a:fld id="{AD468E06-BF16-4195-A489-F96380B60EC9}" type="slidenum">
              <a:rPr lang="en-US"/>
              <a:pPr/>
              <a:t>76</a:t>
            </a:fld>
            <a:endParaRPr lang="en-US"/>
          </a:p>
        </p:txBody>
      </p:sp>
      <p:sp>
        <p:nvSpPr>
          <p:cNvPr id="75780" name="Rectangle 2"/>
          <p:cNvSpPr>
            <a:spLocks noGrp="1" noChangeArrowheads="1"/>
          </p:cNvSpPr>
          <p:nvPr>
            <p:ph type="title"/>
          </p:nvPr>
        </p:nvSpPr>
        <p:spPr/>
        <p:txBody>
          <a:bodyPr/>
          <a:lstStyle/>
          <a:p>
            <a:pPr eaLnBrk="1" hangingPunct="1"/>
            <a:r>
              <a:rPr lang="en-US" sz="3600" smtClean="0"/>
              <a:t>Moore’s Law in Practice</a:t>
            </a:r>
          </a:p>
        </p:txBody>
      </p:sp>
      <p:sp>
        <p:nvSpPr>
          <p:cNvPr id="75781"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5782"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5783"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5784" name="Text Box 6"/>
          <p:cNvSpPr txBox="1">
            <a:spLocks noChangeArrowheads="1"/>
          </p:cNvSpPr>
          <p:nvPr/>
        </p:nvSpPr>
        <p:spPr bwMode="auto">
          <a:xfrm rot="-5400000">
            <a:off x="70644" y="3131344"/>
            <a:ext cx="1295400" cy="366712"/>
          </a:xfrm>
          <a:prstGeom prst="rect">
            <a:avLst/>
          </a:prstGeom>
          <a:noFill/>
          <a:ln w="9525">
            <a:noFill/>
            <a:miter lim="800000"/>
            <a:headEnd/>
            <a:tailEnd/>
          </a:ln>
        </p:spPr>
        <p:txBody>
          <a:bodyPr>
            <a:spAutoFit/>
          </a:bodyPr>
          <a:lstStyle/>
          <a:p>
            <a:pPr>
              <a:spcBef>
                <a:spcPct val="50000"/>
              </a:spcBef>
            </a:pPr>
            <a:r>
              <a:rPr lang="en-US"/>
              <a:t>log(Speed)</a:t>
            </a:r>
          </a:p>
        </p:txBody>
      </p:sp>
      <p:sp>
        <p:nvSpPr>
          <p:cNvPr id="7578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578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578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578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578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p:spPr>
        <p:txBody>
          <a:bodyPr wrap="none"/>
          <a:lstStyle/>
          <a:p>
            <a:endParaRPr lang="en-US"/>
          </a:p>
        </p:txBody>
      </p:sp>
      <p:sp>
        <p:nvSpPr>
          <p:cNvPr id="75790" name="Text Box 12"/>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5791" name="Text Box 13"/>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5792" name="Text Box 14"/>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5793" name="Text Box 15"/>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
        <p:nvSpPr>
          <p:cNvPr id="75794" name="Text Box 16"/>
          <p:cNvSpPr txBox="1">
            <a:spLocks noChangeArrowheads="1"/>
          </p:cNvSpPr>
          <p:nvPr/>
        </p:nvSpPr>
        <p:spPr bwMode="auto">
          <a:xfrm rot="-300000">
            <a:off x="5562600" y="4800600"/>
            <a:ext cx="1143000" cy="336550"/>
          </a:xfrm>
          <a:prstGeom prst="rect">
            <a:avLst/>
          </a:prstGeom>
          <a:noFill/>
          <a:ln w="9525">
            <a:noFill/>
            <a:miter lim="800000"/>
            <a:headEnd/>
            <a:tailEnd/>
          </a:ln>
        </p:spPr>
        <p:txBody>
          <a:bodyPr>
            <a:spAutoFit/>
          </a:bodyPr>
          <a:lstStyle/>
          <a:p>
            <a:pPr>
              <a:spcBef>
                <a:spcPct val="50000"/>
              </a:spcBef>
            </a:pPr>
            <a:r>
              <a:rPr lang="en-US" sz="1600"/>
              <a:t>Software</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75779" name="Slide Number Placeholder 4"/>
          <p:cNvSpPr>
            <a:spLocks noGrp="1"/>
          </p:cNvSpPr>
          <p:nvPr>
            <p:ph type="sldNum" sz="quarter" idx="11"/>
          </p:nvPr>
        </p:nvSpPr>
        <p:spPr>
          <a:noFill/>
        </p:spPr>
        <p:txBody>
          <a:bodyPr/>
          <a:lstStyle/>
          <a:p>
            <a:fld id="{AD468E06-BF16-4195-A489-F96380B60EC9}" type="slidenum">
              <a:rPr lang="en-US"/>
              <a:pPr/>
              <a:t>77</a:t>
            </a:fld>
            <a:endParaRPr lang="en-US"/>
          </a:p>
        </p:txBody>
      </p:sp>
      <p:sp>
        <p:nvSpPr>
          <p:cNvPr id="75780" name="Rectangle 2"/>
          <p:cNvSpPr>
            <a:spLocks noGrp="1" noChangeArrowheads="1"/>
          </p:cNvSpPr>
          <p:nvPr>
            <p:ph type="title"/>
          </p:nvPr>
        </p:nvSpPr>
        <p:spPr/>
        <p:txBody>
          <a:bodyPr/>
          <a:lstStyle/>
          <a:p>
            <a:pPr eaLnBrk="1" hangingPunct="1"/>
            <a:r>
              <a:rPr lang="en-US" sz="3600" dirty="0" smtClean="0"/>
              <a:t>Moore’s Law on Gene Sequencers</a:t>
            </a:r>
          </a:p>
        </p:txBody>
      </p:sp>
      <p:sp>
        <p:nvSpPr>
          <p:cNvPr id="75781"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5782"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5783"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5784" name="Text Box 6"/>
          <p:cNvSpPr txBox="1">
            <a:spLocks noChangeArrowheads="1"/>
          </p:cNvSpPr>
          <p:nvPr/>
        </p:nvSpPr>
        <p:spPr bwMode="auto">
          <a:xfrm rot="-5400000">
            <a:off x="70644" y="3131344"/>
            <a:ext cx="1295400" cy="366712"/>
          </a:xfrm>
          <a:prstGeom prst="rect">
            <a:avLst/>
          </a:prstGeom>
          <a:noFill/>
          <a:ln w="9525">
            <a:noFill/>
            <a:miter lim="800000"/>
            <a:headEnd/>
            <a:tailEnd/>
          </a:ln>
        </p:spPr>
        <p:txBody>
          <a:bodyPr>
            <a:spAutoFit/>
          </a:bodyPr>
          <a:lstStyle/>
          <a:p>
            <a:pPr>
              <a:spcBef>
                <a:spcPct val="50000"/>
              </a:spcBef>
            </a:pPr>
            <a:r>
              <a:rPr lang="en-US"/>
              <a:t>log(Speed)</a:t>
            </a:r>
          </a:p>
        </p:txBody>
      </p:sp>
      <p:sp>
        <p:nvSpPr>
          <p:cNvPr id="7578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578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578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578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578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p:spPr>
        <p:txBody>
          <a:bodyPr wrap="none"/>
          <a:lstStyle/>
          <a:p>
            <a:endParaRPr lang="en-US"/>
          </a:p>
        </p:txBody>
      </p:sp>
      <p:sp>
        <p:nvSpPr>
          <p:cNvPr id="75790" name="Text Box 12"/>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5791" name="Text Box 13"/>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dirty="0"/>
              <a:t>Network Bandwidth</a:t>
            </a:r>
          </a:p>
        </p:txBody>
      </p:sp>
      <p:sp>
        <p:nvSpPr>
          <p:cNvPr id="75792" name="Text Box 14"/>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5793" name="Text Box 15"/>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
        <p:nvSpPr>
          <p:cNvPr id="75794" name="Text Box 16"/>
          <p:cNvSpPr txBox="1">
            <a:spLocks noChangeArrowheads="1"/>
          </p:cNvSpPr>
          <p:nvPr/>
        </p:nvSpPr>
        <p:spPr bwMode="auto">
          <a:xfrm rot="-300000">
            <a:off x="5562600" y="4800600"/>
            <a:ext cx="1143000" cy="336550"/>
          </a:xfrm>
          <a:prstGeom prst="rect">
            <a:avLst/>
          </a:prstGeom>
          <a:noFill/>
          <a:ln w="9525">
            <a:noFill/>
            <a:miter lim="800000"/>
            <a:headEnd/>
            <a:tailEnd/>
          </a:ln>
        </p:spPr>
        <p:txBody>
          <a:bodyPr>
            <a:spAutoFit/>
          </a:bodyPr>
          <a:lstStyle/>
          <a:p>
            <a:pPr>
              <a:spcBef>
                <a:spcPct val="50000"/>
              </a:spcBef>
            </a:pPr>
            <a:r>
              <a:rPr lang="en-US" sz="1600"/>
              <a:t>Software</a:t>
            </a:r>
          </a:p>
        </p:txBody>
      </p:sp>
      <p:cxnSp>
        <p:nvCxnSpPr>
          <p:cNvPr id="20" name="Straight Connector 19"/>
          <p:cNvCxnSpPr>
            <a:stCxn id="75789" idx="0"/>
          </p:cNvCxnSpPr>
          <p:nvPr/>
        </p:nvCxnSpPr>
        <p:spPr bwMode="auto">
          <a:xfrm flipV="1">
            <a:off x="990600" y="1752600"/>
            <a:ext cx="762000" cy="37338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22" name="TextBox 21"/>
          <p:cNvSpPr txBox="1"/>
          <p:nvPr/>
        </p:nvSpPr>
        <p:spPr>
          <a:xfrm>
            <a:off x="128592" y="2286000"/>
            <a:ext cx="2438400" cy="369332"/>
          </a:xfrm>
          <a:prstGeom prst="rect">
            <a:avLst/>
          </a:prstGeom>
          <a:noFill/>
          <a:ln>
            <a:solidFill>
              <a:schemeClr val="tx1"/>
            </a:solidFill>
          </a:ln>
          <a:scene3d>
            <a:camera prst="orthographicFront">
              <a:rot lat="0" lon="0" rev="4740000"/>
            </a:camera>
            <a:lightRig rig="threePt" dir="t"/>
          </a:scene3d>
        </p:spPr>
        <p:txBody>
          <a:bodyPr wrap="square" rtlCol="0">
            <a:spAutoFit/>
          </a:bodyPr>
          <a:lstStyle/>
          <a:p>
            <a:r>
              <a:rPr lang="en-US" dirty="0" smtClean="0"/>
              <a:t>Gene Sequencing</a:t>
            </a:r>
            <a:endParaRPr lang="en-US" dirty="0"/>
          </a:p>
        </p:txBody>
      </p:sp>
      <p:sp>
        <p:nvSpPr>
          <p:cNvPr id="23" name="TextBox 22"/>
          <p:cNvSpPr txBox="1"/>
          <p:nvPr/>
        </p:nvSpPr>
        <p:spPr>
          <a:xfrm>
            <a:off x="1828800" y="1295400"/>
            <a:ext cx="6248400" cy="646331"/>
          </a:xfrm>
          <a:prstGeom prst="rect">
            <a:avLst/>
          </a:prstGeom>
          <a:noFill/>
        </p:spPr>
        <p:txBody>
          <a:bodyPr wrap="square" rtlCol="0">
            <a:spAutoFit/>
          </a:bodyPr>
          <a:lstStyle/>
          <a:p>
            <a:pPr algn="l"/>
            <a:r>
              <a:rPr lang="en-US" dirty="0" smtClean="0"/>
              <a:t>Increases 10x every 18 months, compared to 2x every 18 months for CPUs.</a:t>
            </a:r>
            <a:endParaRPr lang="en-US"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762000" y="1981200"/>
            <a:ext cx="8001000" cy="990600"/>
          </a:xfrm>
        </p:spPr>
        <p:txBody>
          <a:bodyPr/>
          <a:lstStyle/>
          <a:p>
            <a:pPr eaLnBrk="1" hangingPunct="1"/>
            <a:r>
              <a:rPr lang="en-US" sz="6000" smtClean="0"/>
              <a:t>Why Bother?</a:t>
            </a:r>
          </a:p>
        </p:txBody>
      </p:sp>
      <p:sp>
        <p:nvSpPr>
          <p:cNvPr id="76803"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77827" name="Slide Number Placeholder 4"/>
          <p:cNvSpPr>
            <a:spLocks noGrp="1"/>
          </p:cNvSpPr>
          <p:nvPr>
            <p:ph type="sldNum" sz="quarter" idx="11"/>
          </p:nvPr>
        </p:nvSpPr>
        <p:spPr>
          <a:noFill/>
        </p:spPr>
        <p:txBody>
          <a:bodyPr/>
          <a:lstStyle/>
          <a:p>
            <a:fld id="{BE20F28C-B83B-4F41-8328-AB100E9A6019}" type="slidenum">
              <a:rPr lang="en-US"/>
              <a:pPr/>
              <a:t>79</a:t>
            </a:fld>
            <a:endParaRPr lang="en-US"/>
          </a:p>
        </p:txBody>
      </p:sp>
      <p:sp>
        <p:nvSpPr>
          <p:cNvPr id="77828" name="Rectangle 2"/>
          <p:cNvSpPr>
            <a:spLocks noGrp="1" noChangeArrowheads="1"/>
          </p:cNvSpPr>
          <p:nvPr>
            <p:ph type="title"/>
          </p:nvPr>
        </p:nvSpPr>
        <p:spPr/>
        <p:txBody>
          <a:bodyPr/>
          <a:lstStyle/>
          <a:p>
            <a:pPr eaLnBrk="1" hangingPunct="1"/>
            <a:r>
              <a:rPr lang="en-US" smtClean="0"/>
              <a:t>Why Bother with HPC at All?</a:t>
            </a:r>
          </a:p>
        </p:txBody>
      </p:sp>
      <p:sp>
        <p:nvSpPr>
          <p:cNvPr id="77829" name="Rectangle 3"/>
          <p:cNvSpPr>
            <a:spLocks noGrp="1" noChangeArrowheads="1"/>
          </p:cNvSpPr>
          <p:nvPr>
            <p:ph type="body" idx="1"/>
          </p:nvPr>
        </p:nvSpPr>
        <p:spPr>
          <a:xfrm>
            <a:off x="838200" y="1295400"/>
            <a:ext cx="7543800" cy="4876800"/>
          </a:xfrm>
        </p:spPr>
        <p:txBody>
          <a:bodyPr/>
          <a:lstStyle/>
          <a:p>
            <a:pPr eaLnBrk="1" hangingPunct="1">
              <a:buFont typeface="Wingdings" pitchFamily="2" charset="2"/>
              <a:buNone/>
            </a:pPr>
            <a:r>
              <a:rPr lang="en-US" smtClean="0"/>
              <a:t>It’s clear that making effective use of HPC takes quite a bit of effort, both learning how and developing software.</a:t>
            </a:r>
          </a:p>
          <a:p>
            <a:pPr eaLnBrk="1" hangingPunct="1">
              <a:buFont typeface="Wingdings" pitchFamily="2" charset="2"/>
              <a:buNone/>
            </a:pPr>
            <a:r>
              <a:rPr lang="en-US" smtClean="0"/>
              <a:t>That seems like a lot of trouble to go to just to get your code to run faster.</a:t>
            </a:r>
          </a:p>
          <a:p>
            <a:pPr eaLnBrk="1" hangingPunct="1">
              <a:buFont typeface="Wingdings" pitchFamily="2" charset="2"/>
              <a:buNone/>
            </a:pPr>
            <a:r>
              <a:rPr lang="en-US" smtClean="0"/>
              <a:t>It’s nice to have a code that used to take a day, now run in an hour.  But if you can afford to wait a day, what’s the point of HPC?</a:t>
            </a:r>
          </a:p>
          <a:p>
            <a:pPr eaLnBrk="1" hangingPunct="1">
              <a:buFont typeface="Wingdings" pitchFamily="2" charset="2"/>
              <a:buNone/>
            </a:pPr>
            <a:r>
              <a:rPr lang="en-US" smtClean="0"/>
              <a:t>Why go to all that trouble just to get your code to run faster?</a:t>
            </a:r>
          </a:p>
        </p:txBody>
      </p:sp>
      <p:sp>
        <p:nvSpPr>
          <p:cNvPr id="77830"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17411" name="Slide Number Placeholder 4"/>
          <p:cNvSpPr>
            <a:spLocks noGrp="1"/>
          </p:cNvSpPr>
          <p:nvPr>
            <p:ph type="sldNum" sz="quarter" idx="11"/>
          </p:nvPr>
        </p:nvSpPr>
        <p:spPr>
          <a:noFill/>
        </p:spPr>
        <p:txBody>
          <a:bodyPr/>
          <a:lstStyle/>
          <a:p>
            <a:fld id="{203449D9-F8FA-488E-B5E4-B431970DEBBF}" type="slidenum">
              <a:rPr lang="en-US"/>
              <a:pPr/>
              <a:t>8</a:t>
            </a:fld>
            <a:endParaRPr lang="en-US"/>
          </a:p>
        </p:txBody>
      </p:sp>
      <p:sp>
        <p:nvSpPr>
          <p:cNvPr id="17412" name="Rectangle 2"/>
          <p:cNvSpPr>
            <a:spLocks noGrp="1" noChangeArrowheads="1"/>
          </p:cNvSpPr>
          <p:nvPr>
            <p:ph type="title"/>
          </p:nvPr>
        </p:nvSpPr>
        <p:spPr/>
        <p:txBody>
          <a:bodyPr/>
          <a:lstStyle/>
          <a:p>
            <a:pPr eaLnBrk="1" hangingPunct="1"/>
            <a:r>
              <a:rPr lang="en-US" smtClean="0"/>
              <a:t>What is Supercomputing About?</a:t>
            </a:r>
          </a:p>
        </p:txBody>
      </p:sp>
      <p:sp>
        <p:nvSpPr>
          <p:cNvPr id="17413" name="Rectangle 3"/>
          <p:cNvSpPr>
            <a:spLocks noGrp="1" noChangeArrowheads="1"/>
          </p:cNvSpPr>
          <p:nvPr>
            <p:ph type="body" idx="1"/>
          </p:nvPr>
        </p:nvSpPr>
        <p:spPr/>
        <p:txBody>
          <a:bodyPr/>
          <a:lstStyle/>
          <a:p>
            <a:pPr eaLnBrk="1" hangingPunct="1"/>
            <a:r>
              <a:rPr lang="en-US" b="1" u="sng" dirty="0" smtClean="0">
                <a:solidFill>
                  <a:schemeClr val="folHlink"/>
                </a:solidFill>
              </a:rPr>
              <a:t>Size</a:t>
            </a:r>
            <a:r>
              <a:rPr lang="en-US" dirty="0" smtClean="0">
                <a:solidFill>
                  <a:schemeClr val="folHlink"/>
                </a:solidFill>
              </a:rPr>
              <a:t>:</a:t>
            </a:r>
            <a:r>
              <a:rPr lang="en-US" dirty="0" smtClean="0"/>
              <a:t> Many problems that are interesting to scientists and engineers </a:t>
            </a:r>
            <a:r>
              <a:rPr lang="en-US" b="1" u="sng" dirty="0" smtClean="0">
                <a:solidFill>
                  <a:schemeClr val="hlink"/>
                </a:solidFill>
              </a:rPr>
              <a:t>can’t fit on a PC</a:t>
            </a:r>
            <a:r>
              <a:rPr lang="en-US" dirty="0" smtClean="0"/>
              <a:t> – usually because they need more than a few GB of RAM, or more than a few 100 GB of disk.</a:t>
            </a:r>
          </a:p>
          <a:p>
            <a:pPr eaLnBrk="1" hangingPunct="1">
              <a:buFont typeface="Wingdings" pitchFamily="2" charset="2"/>
              <a:buNone/>
            </a:pPr>
            <a:endParaRPr lang="en-US" b="1" u="sng" dirty="0" smtClean="0">
              <a:solidFill>
                <a:schemeClr val="folHlink"/>
              </a:solidFill>
            </a:endParaRPr>
          </a:p>
          <a:p>
            <a:pPr eaLnBrk="1" hangingPunct="1"/>
            <a:r>
              <a:rPr lang="en-US" b="1" u="sng" dirty="0" smtClean="0">
                <a:solidFill>
                  <a:schemeClr val="folHlink"/>
                </a:solidFill>
              </a:rPr>
              <a:t>Speed</a:t>
            </a:r>
            <a:r>
              <a:rPr lang="en-US" dirty="0" smtClean="0">
                <a:solidFill>
                  <a:schemeClr val="folHlink"/>
                </a:solidFill>
              </a:rPr>
              <a:t>:</a:t>
            </a:r>
            <a:r>
              <a:rPr lang="en-US" dirty="0" smtClean="0"/>
              <a:t> Many problems that are interesting to scientists and engineers would take a very </a:t>
            </a:r>
            <a:r>
              <a:rPr lang="en-US" dirty="0" err="1" smtClean="0"/>
              <a:t>very</a:t>
            </a:r>
            <a:r>
              <a:rPr lang="en-US" dirty="0" smtClean="0"/>
              <a:t> long time to run on a PC: months or even years. But a problem that would take           </a:t>
            </a:r>
            <a:r>
              <a:rPr lang="en-US" b="1" u="sng" dirty="0" smtClean="0">
                <a:solidFill>
                  <a:schemeClr val="hlink"/>
                </a:solidFill>
              </a:rPr>
              <a:t>a month on a PC</a:t>
            </a:r>
            <a:r>
              <a:rPr lang="en-US" dirty="0" smtClean="0"/>
              <a:t> might take only </a:t>
            </a:r>
            <a:r>
              <a:rPr lang="en-US" b="1" u="sng" dirty="0" smtClean="0">
                <a:solidFill>
                  <a:srgbClr val="008000"/>
                </a:solidFill>
              </a:rPr>
              <a:t>an hour </a:t>
            </a:r>
            <a:r>
              <a:rPr lang="en-US" b="1" u="sng" dirty="0" smtClean="0">
                <a:solidFill>
                  <a:srgbClr val="008000"/>
                </a:solidFill>
              </a:rPr>
              <a:t>on a supercomputer</a:t>
            </a:r>
            <a:r>
              <a:rPr lang="en-US" dirty="0" smtClean="0"/>
              <a:t>.</a:t>
            </a:r>
          </a:p>
        </p:txBody>
      </p:sp>
      <p:sp>
        <p:nvSpPr>
          <p:cNvPr id="17414"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7415" name="Picture 37" descr="MCAN04303_0000[1]"/>
          <p:cNvPicPr>
            <a:picLocks noChangeAspect="1" noChangeArrowheads="1"/>
          </p:cNvPicPr>
          <p:nvPr/>
        </p:nvPicPr>
        <p:blipFill>
          <a:blip r:embed="rId4" cstate="print"/>
          <a:srcRect/>
          <a:stretch>
            <a:fillRect/>
          </a:stretch>
        </p:blipFill>
        <p:spPr bwMode="auto">
          <a:xfrm>
            <a:off x="2057400" y="2514600"/>
            <a:ext cx="1143000" cy="850900"/>
          </a:xfrm>
          <a:prstGeom prst="rect">
            <a:avLst/>
          </a:prstGeom>
          <a:noFill/>
          <a:ln w="9525">
            <a:noFill/>
            <a:miter lim="800000"/>
            <a:headEnd/>
            <a:tailEnd/>
          </a:ln>
        </p:spPr>
      </p:pic>
      <p:pic>
        <p:nvPicPr>
          <p:cNvPr id="17416" name="Picture 38" descr="MCj03561490000[1]"/>
          <p:cNvPicPr>
            <a:picLocks noChangeAspect="1" noChangeArrowheads="1"/>
          </p:cNvPicPr>
          <p:nvPr/>
        </p:nvPicPr>
        <p:blipFill>
          <a:blip r:embed="rId5" cstate="print"/>
          <a:srcRect/>
          <a:stretch>
            <a:fillRect/>
          </a:stretch>
        </p:blipFill>
        <p:spPr bwMode="auto">
          <a:xfrm>
            <a:off x="3429000" y="5029200"/>
            <a:ext cx="1143000" cy="4032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78851" name="Slide Number Placeholder 4"/>
          <p:cNvSpPr>
            <a:spLocks noGrp="1"/>
          </p:cNvSpPr>
          <p:nvPr>
            <p:ph type="sldNum" sz="quarter" idx="11"/>
          </p:nvPr>
        </p:nvSpPr>
        <p:spPr>
          <a:noFill/>
        </p:spPr>
        <p:txBody>
          <a:bodyPr/>
          <a:lstStyle/>
          <a:p>
            <a:fld id="{D1B481D8-EB9C-4B42-A319-4C6A97BA1113}" type="slidenum">
              <a:rPr lang="en-US"/>
              <a:pPr/>
              <a:t>80</a:t>
            </a:fld>
            <a:endParaRPr lang="en-US"/>
          </a:p>
        </p:txBody>
      </p:sp>
      <p:sp>
        <p:nvSpPr>
          <p:cNvPr id="78852" name="Rectangle 2"/>
          <p:cNvSpPr>
            <a:spLocks noGrp="1" noChangeArrowheads="1"/>
          </p:cNvSpPr>
          <p:nvPr>
            <p:ph type="title"/>
          </p:nvPr>
        </p:nvSpPr>
        <p:spPr/>
        <p:txBody>
          <a:bodyPr/>
          <a:lstStyle/>
          <a:p>
            <a:pPr eaLnBrk="1" hangingPunct="1"/>
            <a:r>
              <a:rPr lang="en-US" smtClean="0"/>
              <a:t>Why HPC is Worth the Bother</a:t>
            </a:r>
          </a:p>
        </p:txBody>
      </p:sp>
      <p:sp>
        <p:nvSpPr>
          <p:cNvPr id="78853" name="Rectangle 3"/>
          <p:cNvSpPr>
            <a:spLocks noGrp="1" noChangeArrowheads="1"/>
          </p:cNvSpPr>
          <p:nvPr>
            <p:ph type="body" idx="1"/>
          </p:nvPr>
        </p:nvSpPr>
        <p:spPr>
          <a:xfrm>
            <a:off x="762000" y="1371600"/>
            <a:ext cx="7543800" cy="4648200"/>
          </a:xfrm>
        </p:spPr>
        <p:txBody>
          <a:bodyPr/>
          <a:lstStyle/>
          <a:p>
            <a:pPr eaLnBrk="1" hangingPunct="1"/>
            <a:r>
              <a:rPr lang="en-US" smtClean="0"/>
              <a:t>What HPC gives you that you won’t get elsewhere is the ability to do </a:t>
            </a:r>
            <a:r>
              <a:rPr lang="en-US" b="1" u="sng" smtClean="0">
                <a:solidFill>
                  <a:schemeClr val="folHlink"/>
                </a:solidFill>
              </a:rPr>
              <a:t>bigger, better, more exciting science</a:t>
            </a:r>
            <a:r>
              <a:rPr lang="en-US" smtClean="0"/>
              <a:t>. If your code can run faster, that means that you can tackle much bigger problems in the same amount of time that you used to need for smaller problems.</a:t>
            </a:r>
          </a:p>
          <a:p>
            <a:pPr eaLnBrk="1" hangingPunct="1"/>
            <a:r>
              <a:rPr lang="en-US" smtClean="0"/>
              <a:t>HPC is important not only for its own sake, but also because what happens in HPC today will be on your desktop in about 10 to 15 years: it puts you </a:t>
            </a:r>
            <a:r>
              <a:rPr lang="en-US" b="1" u="sng" smtClean="0">
                <a:solidFill>
                  <a:schemeClr val="folHlink"/>
                </a:solidFill>
              </a:rPr>
              <a:t>ahead of the curve</a:t>
            </a:r>
            <a:r>
              <a:rPr lang="en-US" smtClean="0"/>
              <a:t>.</a:t>
            </a:r>
          </a:p>
        </p:txBody>
      </p:sp>
      <p:sp>
        <p:nvSpPr>
          <p:cNvPr id="78854"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79875" name="Slide Number Placeholder 4"/>
          <p:cNvSpPr>
            <a:spLocks noGrp="1"/>
          </p:cNvSpPr>
          <p:nvPr>
            <p:ph type="sldNum" sz="quarter" idx="11"/>
          </p:nvPr>
        </p:nvSpPr>
        <p:spPr>
          <a:noFill/>
        </p:spPr>
        <p:txBody>
          <a:bodyPr/>
          <a:lstStyle/>
          <a:p>
            <a:fld id="{046D8DC2-57B4-4CF4-A3B8-3437CF6CE08E}" type="slidenum">
              <a:rPr lang="en-US"/>
              <a:pPr/>
              <a:t>81</a:t>
            </a:fld>
            <a:endParaRPr lang="en-US"/>
          </a:p>
        </p:txBody>
      </p:sp>
      <p:sp>
        <p:nvSpPr>
          <p:cNvPr id="79876" name="Rectangle 2"/>
          <p:cNvSpPr>
            <a:spLocks noGrp="1" noChangeArrowheads="1"/>
          </p:cNvSpPr>
          <p:nvPr>
            <p:ph type="title"/>
          </p:nvPr>
        </p:nvSpPr>
        <p:spPr/>
        <p:txBody>
          <a:bodyPr/>
          <a:lstStyle/>
          <a:p>
            <a:pPr eaLnBrk="1" hangingPunct="1"/>
            <a:r>
              <a:rPr lang="en-US" smtClean="0"/>
              <a:t>The Future is Now</a:t>
            </a:r>
          </a:p>
        </p:txBody>
      </p:sp>
      <p:sp>
        <p:nvSpPr>
          <p:cNvPr id="79877" name="Rectangle 3"/>
          <p:cNvSpPr>
            <a:spLocks noGrp="1" noChangeArrowheads="1"/>
          </p:cNvSpPr>
          <p:nvPr>
            <p:ph type="body" idx="1"/>
          </p:nvPr>
        </p:nvSpPr>
        <p:spPr/>
        <p:txBody>
          <a:bodyPr/>
          <a:lstStyle/>
          <a:p>
            <a:pPr eaLnBrk="1" hangingPunct="1">
              <a:buFont typeface="Wingdings" pitchFamily="2" charset="2"/>
              <a:buNone/>
            </a:pPr>
            <a:r>
              <a:rPr lang="en-US" smtClean="0"/>
              <a:t>Historically, this has always been true:</a:t>
            </a:r>
          </a:p>
          <a:p>
            <a:pPr eaLnBrk="1" hangingPunct="1">
              <a:buFont typeface="Wingdings" pitchFamily="2" charset="2"/>
              <a:buNone/>
            </a:pPr>
            <a:r>
              <a:rPr lang="en-US" smtClean="0"/>
              <a:t>	</a:t>
            </a:r>
            <a:r>
              <a:rPr lang="en-US" b="1" smtClean="0">
                <a:solidFill>
                  <a:schemeClr val="folHlink"/>
                </a:solidFill>
              </a:rPr>
              <a:t>Whatever happens in supercomputing today will be on your desktop in 10 – 15 years.</a:t>
            </a:r>
          </a:p>
          <a:p>
            <a:pPr eaLnBrk="1" hangingPunct="1">
              <a:buFont typeface="Wingdings" pitchFamily="2" charset="2"/>
              <a:buNone/>
            </a:pPr>
            <a:r>
              <a:rPr lang="en-US" smtClean="0"/>
              <a:t>So, if you have experience with supercomputing, you’ll be ahead of the curve when things get to the desktop.</a:t>
            </a:r>
          </a:p>
        </p:txBody>
      </p:sp>
      <p:sp>
        <p:nvSpPr>
          <p:cNvPr id="79878"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ncsa.illinois.edu/News/Stories/TransformComputing/thom.jpg"/>
          <p:cNvPicPr>
            <a:picLocks noChangeAspect="1" noChangeArrowheads="1"/>
          </p:cNvPicPr>
          <p:nvPr/>
        </p:nvPicPr>
        <p:blipFill>
          <a:blip r:embed="rId3" cstate="print"/>
          <a:srcRect/>
          <a:stretch>
            <a:fillRect/>
          </a:stretch>
        </p:blipFill>
        <p:spPr bwMode="auto">
          <a:xfrm>
            <a:off x="3962400" y="3733800"/>
            <a:ext cx="1316181" cy="1447800"/>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82</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4"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2012</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5"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6"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7"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8"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9"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4749800" y="4914900"/>
            <a:ext cx="4271963" cy="1297429"/>
            <a:chOff x="3505200" y="4572001"/>
            <a:chExt cx="4495800" cy="129742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200" b="1" dirty="0">
                  <a:solidFill>
                    <a:schemeClr val="bg1"/>
                  </a:solidFill>
                  <a:effectLst>
                    <a:outerShdw blurRad="38100" dist="38100" dir="2700000" algn="tl">
                      <a:srgbClr val="000000">
                        <a:alpha val="43137"/>
                      </a:srgbClr>
                    </a:outerShdw>
                  </a:effectLst>
                </a:rPr>
                <a:t>F</a:t>
              </a:r>
              <a:r>
                <a:rPr lang="en-US" sz="2200" b="1" dirty="0">
                  <a:effectLst>
                    <a:outerShdw blurRad="38100" dist="38100" dir="2700000" algn="tl">
                      <a:srgbClr val="000000">
                        <a:alpha val="43137"/>
                      </a:srgbClr>
                    </a:outerShdw>
                  </a:effectLst>
                </a:rPr>
                <a:t>REE! Wed Oct </a:t>
              </a:r>
              <a:r>
                <a:rPr lang="en-US" sz="2200" b="1" dirty="0" smtClean="0">
                  <a:effectLst>
                    <a:outerShdw blurRad="38100" dist="38100" dir="2700000" algn="tl">
                      <a:srgbClr val="000000">
                        <a:alpha val="43137"/>
                      </a:srgbClr>
                    </a:outerShdw>
                  </a:effectLst>
                </a:rPr>
                <a:t>3 2012 </a:t>
              </a:r>
              <a:r>
                <a:rPr lang="en-US" sz="2200" b="1" dirty="0">
                  <a:effectLst>
                    <a:outerShdw blurRad="38100" dist="38100" dir="2700000" algn="tl">
                      <a:srgbClr val="000000">
                        <a:alpha val="43137"/>
                      </a:srgbClr>
                    </a:outerShdw>
                  </a:effectLst>
                </a:rPr>
                <a:t>@ 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905865" y="4800601"/>
              <a:ext cx="3696928" cy="276999"/>
            </a:xfrm>
            <a:prstGeom prst="rect">
              <a:avLst/>
            </a:prstGeom>
            <a:noFill/>
            <a:ln w="9525">
              <a:noFill/>
              <a:miter lim="800000"/>
              <a:headEnd/>
              <a:tailEnd/>
            </a:ln>
            <a:effectLst/>
          </p:spPr>
          <p:txBody>
            <a:bodyPr wrap="square">
              <a:spAutoFit/>
            </a:bodyPr>
            <a:lstStyle/>
            <a:p>
              <a:pPr>
                <a:spcBef>
                  <a:spcPct val="50000"/>
                </a:spcBef>
              </a:pPr>
              <a:r>
                <a:rPr lang="en-US" sz="1200" b="1" dirty="0" smtClean="0">
                  <a:solidFill>
                    <a:schemeClr val="hlink"/>
                  </a:solidFill>
                  <a:latin typeface="Courier New" pitchFamily="49" charset="0"/>
                  <a:hlinkClick r:id="rId10"/>
                </a:rPr>
                <a:t>http://symposium2012.oscer.ou.edu/</a:t>
              </a:r>
              <a:endParaRPr lang="en-US" sz="12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840230"/>
            </a:xfrm>
            <a:prstGeom prst="rect">
              <a:avLst/>
            </a:prstGeom>
            <a:noFill/>
            <a:ln w="9525">
              <a:noFill/>
              <a:miter lim="800000"/>
              <a:headEnd/>
              <a:tailEnd/>
            </a:ln>
            <a:effectLst/>
          </p:spPr>
          <p:txBody>
            <a:bodyPr wrap="square">
              <a:spAutoFit/>
            </a:bodyPr>
            <a:lstStyle/>
            <a:p>
              <a:pPr>
                <a:spcBef>
                  <a:spcPts val="0"/>
                </a:spcBef>
              </a:pPr>
              <a:r>
                <a:rPr lang="en-US" sz="1700" b="1" dirty="0" smtClean="0"/>
                <a:t>Reception/Poster Session</a:t>
              </a:r>
            </a:p>
            <a:p>
              <a:pPr>
                <a:spcBef>
                  <a:spcPts val="0"/>
                </a:spcBef>
              </a:pPr>
              <a:r>
                <a:rPr lang="en-US" sz="1700" b="1" dirty="0" smtClean="0"/>
                <a:t>FREE</a:t>
              </a:r>
              <a:r>
                <a:rPr lang="en-US" sz="1700" b="1" dirty="0"/>
                <a:t>! Tue Oct </a:t>
              </a:r>
              <a:r>
                <a:rPr lang="en-US" sz="1700" b="1" dirty="0" smtClean="0"/>
                <a:t>2 2012 </a:t>
              </a:r>
              <a:r>
                <a:rPr lang="en-US" sz="1700" b="1" dirty="0"/>
                <a:t>@ </a:t>
              </a:r>
              <a:r>
                <a:rPr lang="en-US" sz="1700" b="1" dirty="0" smtClean="0"/>
                <a:t>OU</a:t>
              </a:r>
              <a:endParaRPr lang="en-US" sz="1700" b="1" dirty="0"/>
            </a:p>
            <a:p>
              <a:pPr>
                <a:lnSpc>
                  <a:spcPct val="20000"/>
                </a:lnSpc>
                <a:spcBef>
                  <a:spcPct val="50000"/>
                </a:spcBef>
              </a:pPr>
              <a:r>
                <a:rPr lang="en-US" sz="1700" b="1" dirty="0"/>
                <a:t>FREE! Symposium Wed Oct </a:t>
              </a:r>
              <a:r>
                <a:rPr lang="en-US" sz="1700" b="1" dirty="0" smtClean="0"/>
                <a:t>3 2012 </a:t>
              </a:r>
              <a:r>
                <a:rPr lang="en-US" sz="1700" b="1" dirty="0"/>
                <a:t>@ </a:t>
              </a:r>
              <a:r>
                <a:rPr lang="en-US" sz="1700" b="1" dirty="0" smtClean="0"/>
                <a:t>OU</a:t>
              </a:r>
            </a:p>
          </p:txBody>
        </p:sp>
      </p:grpSp>
      <p:pic>
        <p:nvPicPr>
          <p:cNvPr id="554006" name="Picture 22" descr="post_douglass"/>
          <p:cNvPicPr>
            <a:picLocks noChangeAspect="1" noChangeArrowheads="1"/>
          </p:cNvPicPr>
          <p:nvPr/>
        </p:nvPicPr>
        <p:blipFill>
          <a:blip r:embed="rId11"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2"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30" name="TextBox 29"/>
          <p:cNvSpPr txBox="1"/>
          <p:nvPr/>
        </p:nvSpPr>
        <p:spPr>
          <a:xfrm>
            <a:off x="5207000" y="3962400"/>
            <a:ext cx="3352800" cy="784830"/>
          </a:xfrm>
          <a:prstGeom prst="rect">
            <a:avLst/>
          </a:prstGeom>
          <a:noFill/>
        </p:spPr>
        <p:txBody>
          <a:bodyPr wrap="square" rtlCol="0">
            <a:spAutoFit/>
          </a:bodyPr>
          <a:lstStyle/>
          <a:p>
            <a:pPr algn="l"/>
            <a:r>
              <a:rPr lang="en-US" sz="1500" b="1" dirty="0" smtClean="0"/>
              <a:t>Thom Dunning, Director</a:t>
            </a:r>
          </a:p>
          <a:p>
            <a:pPr algn="l"/>
            <a:r>
              <a:rPr lang="en-US" sz="1500" b="1" dirty="0" smtClean="0"/>
              <a:t>National Center for Supercomputing</a:t>
            </a:r>
          </a:p>
          <a:p>
            <a:pPr algn="l"/>
            <a:r>
              <a:rPr lang="en-US" sz="1500" b="1" dirty="0" smtClean="0"/>
              <a:t>Applications</a:t>
            </a:r>
            <a:endParaRPr lang="en-US" sz="1500" b="1" dirty="0"/>
          </a:p>
        </p:txBody>
      </p:sp>
      <p:sp>
        <p:nvSpPr>
          <p:cNvPr id="31" name="Footer Placeholder 3"/>
          <p:cNvSpPr>
            <a:spLocks noGrp="1"/>
          </p:cNvSpPr>
          <p:nvPr>
            <p:ph type="ftr" sz="quarter" idx="10"/>
          </p:nvPr>
        </p:nvSpPr>
        <p:spPr>
          <a:xfrm>
            <a:off x="2633663" y="6172200"/>
            <a:ext cx="3995737" cy="457200"/>
          </a:xfrm>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pic>
        <p:nvPicPr>
          <p:cNvPr id="33" name="Picture 32" descr="schneider_barry_cropped.png"/>
          <p:cNvPicPr>
            <a:picLocks noChangeAspect="1"/>
          </p:cNvPicPr>
          <p:nvPr/>
        </p:nvPicPr>
        <p:blipFill>
          <a:blip r:embed="rId13" cstate="print"/>
          <a:stretch>
            <a:fillRect/>
          </a:stretch>
        </p:blipFill>
        <p:spPr>
          <a:xfrm>
            <a:off x="2819400" y="3733800"/>
            <a:ext cx="1067990" cy="1371600"/>
          </a:xfrm>
          <a:prstGeom prst="rect">
            <a:avLst/>
          </a:prstGeom>
        </p:spPr>
      </p:pic>
      <p:sp>
        <p:nvSpPr>
          <p:cNvPr id="34" name="Text Box 19"/>
          <p:cNvSpPr txBox="1">
            <a:spLocks noChangeArrowheads="1"/>
          </p:cNvSpPr>
          <p:nvPr/>
        </p:nvSpPr>
        <p:spPr bwMode="auto">
          <a:xfrm>
            <a:off x="2743200" y="5082182"/>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2011 </a:t>
            </a:r>
            <a:r>
              <a:rPr lang="en-US" sz="1200" dirty="0"/>
              <a:t>Keynote: </a:t>
            </a:r>
            <a:r>
              <a:rPr lang="en-US" sz="1200" dirty="0" smtClean="0"/>
              <a:t>Barry Schneider  Program Manager         National Science Foundation</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2"/>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81923" name="Slide Number Placeholder 3"/>
          <p:cNvSpPr>
            <a:spLocks noGrp="1"/>
          </p:cNvSpPr>
          <p:nvPr>
            <p:ph type="sldNum" sz="quarter" idx="4294967295"/>
          </p:nvPr>
        </p:nvSpPr>
        <p:spPr>
          <a:xfrm>
            <a:off x="7162800" y="6191250"/>
            <a:ext cx="1295400" cy="457200"/>
          </a:xfrm>
          <a:noFill/>
        </p:spPr>
        <p:txBody>
          <a:bodyPr/>
          <a:lstStyle/>
          <a:p>
            <a:fld id="{DCFE83A2-09DD-4AED-9FE3-5BAA4EFDA3CF}" type="slidenum">
              <a:rPr lang="en-US"/>
              <a:pPr/>
              <a:t>84</a:t>
            </a:fld>
            <a:endParaRPr lang="en-US"/>
          </a:p>
        </p:txBody>
      </p:sp>
      <p:sp>
        <p:nvSpPr>
          <p:cNvPr id="81924" name="Rectangle 2"/>
          <p:cNvSpPr>
            <a:spLocks noGrp="1" noChangeArrowheads="1"/>
          </p:cNvSpPr>
          <p:nvPr>
            <p:ph type="title"/>
          </p:nvPr>
        </p:nvSpPr>
        <p:spPr/>
        <p:txBody>
          <a:bodyPr/>
          <a:lstStyle/>
          <a:p>
            <a:pPr eaLnBrk="1" hangingPunct="1"/>
            <a:r>
              <a:rPr lang="en-US" smtClean="0"/>
              <a:t>References</a:t>
            </a:r>
          </a:p>
        </p:txBody>
      </p:sp>
      <p:sp>
        <p:nvSpPr>
          <p:cNvPr id="81925" name="Text Box 3"/>
          <p:cNvSpPr txBox="1">
            <a:spLocks noChangeArrowheads="1"/>
          </p:cNvSpPr>
          <p:nvPr/>
        </p:nvSpPr>
        <p:spPr bwMode="auto">
          <a:xfrm>
            <a:off x="533400" y="1219200"/>
            <a:ext cx="8001000" cy="3631763"/>
          </a:xfrm>
          <a:prstGeom prst="rect">
            <a:avLst/>
          </a:prstGeom>
          <a:noFill/>
          <a:ln w="9525">
            <a:noFill/>
            <a:miter lim="800000"/>
            <a:headEnd/>
            <a:tailEnd/>
          </a:ln>
        </p:spPr>
        <p:txBody>
          <a:bodyPr>
            <a:spAutoFit/>
          </a:bodyPr>
          <a:lstStyle/>
          <a:p>
            <a:pPr algn="l"/>
            <a:r>
              <a:rPr lang="en-US" sz="1400" dirty="0"/>
              <a:t>[1] Image by Greg Bryan, Columbia U.</a:t>
            </a:r>
          </a:p>
          <a:p>
            <a:pPr algn="l"/>
            <a:r>
              <a:rPr lang="en-US" sz="1400" dirty="0"/>
              <a:t>[2] “</a:t>
            </a:r>
            <a:r>
              <a:rPr lang="en-US" sz="1400" dirty="0">
                <a:hlinkClick r:id="rId4"/>
              </a:rPr>
              <a:t>Update on the Collaborative Radar Acquisition Field Test (CRAFT): Planning for the Next Steps</a:t>
            </a:r>
            <a:r>
              <a:rPr lang="en-US" sz="1400" dirty="0"/>
              <a:t>.”</a:t>
            </a:r>
          </a:p>
          <a:p>
            <a:pPr algn="l"/>
            <a:r>
              <a:rPr lang="en-US" sz="1400" dirty="0">
                <a:latin typeface="Rockwell Extra Bold" pitchFamily="18" charset="0"/>
              </a:rPr>
              <a:t>      </a:t>
            </a:r>
            <a:r>
              <a:rPr lang="en-US" sz="1400" dirty="0"/>
              <a:t>Presented to NWS Headquarters August 30 2001.</a:t>
            </a:r>
          </a:p>
          <a:p>
            <a:pPr algn="l"/>
            <a:r>
              <a:rPr lang="en-US" sz="1400" dirty="0"/>
              <a:t>[3] See</a:t>
            </a:r>
            <a:r>
              <a:rPr lang="en-US" sz="1400" dirty="0">
                <a:solidFill>
                  <a:srgbClr val="003366"/>
                </a:solidFill>
                <a:latin typeface="Tahoma" pitchFamily="34" charset="0"/>
              </a:rPr>
              <a:t> </a:t>
            </a:r>
            <a:r>
              <a:rPr lang="en-US" sz="1400" dirty="0">
                <a:solidFill>
                  <a:srgbClr val="003366"/>
                </a:solidFill>
                <a:latin typeface="Courier New" pitchFamily="49" charset="0"/>
                <a:hlinkClick r:id="rId5"/>
              </a:rPr>
              <a:t>http://hneeman.oscer.ou.edu/hamr.html</a:t>
            </a:r>
            <a:r>
              <a:rPr lang="en-US" sz="1400" dirty="0">
                <a:solidFill>
                  <a:srgbClr val="003366"/>
                </a:solidFill>
                <a:latin typeface="Tahoma" pitchFamily="34" charset="0"/>
              </a:rPr>
              <a:t> </a:t>
            </a:r>
            <a:r>
              <a:rPr lang="en-US" sz="1400" dirty="0"/>
              <a:t>for details.</a:t>
            </a:r>
          </a:p>
          <a:p>
            <a:pPr algn="l"/>
            <a:r>
              <a:rPr lang="en-US" sz="1400" dirty="0"/>
              <a:t>[4]</a:t>
            </a:r>
            <a:r>
              <a:rPr lang="en-US" sz="1400" dirty="0">
                <a:latin typeface="Courier New" pitchFamily="49" charset="0"/>
              </a:rPr>
              <a:t> </a:t>
            </a:r>
            <a:r>
              <a:rPr lang="en-US" sz="1400" dirty="0">
                <a:latin typeface="Courier New" pitchFamily="49" charset="0"/>
                <a:hlinkClick r:id="rId6"/>
              </a:rPr>
              <a:t>http://www.dell.com/</a:t>
            </a:r>
            <a:endParaRPr lang="en-US" sz="1400" dirty="0">
              <a:latin typeface="Courier New" pitchFamily="49" charset="0"/>
            </a:endParaRPr>
          </a:p>
          <a:p>
            <a:pPr algn="l"/>
            <a:r>
              <a:rPr lang="en-US" sz="1400" dirty="0"/>
              <a:t>[5]</a:t>
            </a:r>
            <a:r>
              <a:rPr lang="en-US" sz="1400" dirty="0">
                <a:latin typeface="Rockwell Extra Bold" pitchFamily="18" charset="0"/>
              </a:rPr>
              <a:t>  </a:t>
            </a:r>
            <a:r>
              <a:rPr lang="en-US" sz="1400" dirty="0">
                <a:latin typeface="Courier New" pitchFamily="49" charset="0"/>
                <a:hlinkClick r:id="rId7"/>
              </a:rPr>
              <a:t>http://www.vw.com/newbeetle/</a:t>
            </a:r>
            <a:endParaRPr lang="en-US" sz="1400" dirty="0">
              <a:latin typeface="Courier New" pitchFamily="49" charset="0"/>
            </a:endParaRPr>
          </a:p>
          <a:p>
            <a:pPr algn="l"/>
            <a:r>
              <a:rPr lang="en-US" sz="1400" dirty="0"/>
              <a:t>[6]  Richard Gerber, The Software Optimization Cookbook: High-performance Recipes for the Intel Architecture. Intel Press, 2002, pp. 161-168.</a:t>
            </a:r>
          </a:p>
          <a:p>
            <a:pPr algn="l"/>
            <a:r>
              <a:rPr lang="en-US" sz="1400" dirty="0"/>
              <a:t>[7]</a:t>
            </a:r>
            <a:r>
              <a:rPr lang="en-US" sz="1400" dirty="0">
                <a:latin typeface="Rockwell Extra Bold" pitchFamily="18" charset="0"/>
              </a:rPr>
              <a:t> </a:t>
            </a:r>
            <a:r>
              <a:rPr lang="en-US" sz="1400" dirty="0" err="1"/>
              <a:t>RightMark</a:t>
            </a:r>
            <a:r>
              <a:rPr lang="en-US" sz="1400" dirty="0"/>
              <a:t> Memory Analyzer. </a:t>
            </a:r>
            <a:r>
              <a:rPr lang="en-US" sz="1400" dirty="0">
                <a:latin typeface="Courier New" pitchFamily="49" charset="0"/>
                <a:hlinkClick r:id="rId8"/>
              </a:rPr>
              <a:t>http://cpu.rightmark.org/</a:t>
            </a:r>
            <a:endParaRPr lang="en-US" sz="1400" dirty="0">
              <a:latin typeface="Courier New" pitchFamily="49" charset="0"/>
            </a:endParaRPr>
          </a:p>
          <a:p>
            <a:pPr algn="l"/>
            <a:r>
              <a:rPr lang="en-US" sz="1400" dirty="0"/>
              <a:t>[8]</a:t>
            </a:r>
            <a:r>
              <a:rPr lang="en-US" sz="1400" dirty="0">
                <a:latin typeface="Rockwell Extra Bold" pitchFamily="18" charset="0"/>
              </a:rPr>
              <a:t>  </a:t>
            </a:r>
            <a:r>
              <a:rPr lang="en-US" sz="1400" dirty="0">
                <a:latin typeface="Courier New" pitchFamily="49" charset="0"/>
                <a:hlinkClick r:id="rId9"/>
              </a:rPr>
              <a:t>ftp://download.intel.com/design/Pentium4/papers/24943801.pdf</a:t>
            </a:r>
            <a:endParaRPr lang="en-US" sz="1400" dirty="0">
              <a:latin typeface="Courier New" pitchFamily="49" charset="0"/>
            </a:endParaRPr>
          </a:p>
          <a:p>
            <a:pPr algn="l"/>
            <a:r>
              <a:rPr lang="en-US" sz="1400" dirty="0"/>
              <a:t>[9</a:t>
            </a:r>
            <a:r>
              <a:rPr lang="en-US" sz="1400" dirty="0" smtClean="0"/>
              <a:t>]  </a:t>
            </a:r>
            <a:r>
              <a:rPr lang="en-US" sz="1400" dirty="0" smtClean="0">
                <a:latin typeface="Courier New" pitchFamily="49" charset="0"/>
                <a:cs typeface="Courier New" pitchFamily="49" charset="0"/>
                <a:hlinkClick r:id="rId10"/>
              </a:rPr>
              <a:t>http://www.samsungssd.com/meetssd/techspecs</a:t>
            </a:r>
            <a:endParaRPr lang="en-US" sz="1200" dirty="0">
              <a:latin typeface="Courier New" pitchFamily="49" charset="0"/>
              <a:cs typeface="Courier New" pitchFamily="49" charset="0"/>
            </a:endParaRPr>
          </a:p>
          <a:p>
            <a:pPr algn="l"/>
            <a:r>
              <a:rPr lang="en-US" sz="1400" dirty="0"/>
              <a:t>[10]</a:t>
            </a:r>
            <a:r>
              <a:rPr lang="en-US" sz="1400" dirty="0">
                <a:latin typeface="Rockwell Extra Bold" pitchFamily="18" charset="0"/>
              </a:rPr>
              <a:t> </a:t>
            </a:r>
            <a:r>
              <a:rPr lang="en-US" sz="800" dirty="0">
                <a:latin typeface="Courier New" pitchFamily="49" charset="0"/>
                <a:hlinkClick r:id="rId11"/>
              </a:rPr>
              <a:t>http://www.samsung.com/Products/OpticalDiscDrive/SlimDrive/OpticalDiscDrive_SlimDrive_SN_S082D.asp?page=Specifications</a:t>
            </a:r>
            <a:endParaRPr lang="en-US" sz="800" dirty="0">
              <a:latin typeface="Courier New" pitchFamily="49" charset="0"/>
            </a:endParaRPr>
          </a:p>
          <a:p>
            <a:pPr algn="l"/>
            <a:r>
              <a:rPr lang="en-US" sz="1400" dirty="0"/>
              <a:t>[11]</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2"/>
              </a:rPr>
              <a:t>ftp://download.intel.com/design/Pentium4/manuals/24896606.pdf</a:t>
            </a:r>
            <a:endParaRPr lang="en-US" sz="1400" dirty="0">
              <a:solidFill>
                <a:srgbClr val="003366"/>
              </a:solidFill>
              <a:latin typeface="Courier New" pitchFamily="49" charset="0"/>
            </a:endParaRPr>
          </a:p>
          <a:p>
            <a:pPr algn="l"/>
            <a:r>
              <a:rPr lang="en-US" sz="1400" dirty="0">
                <a:solidFill>
                  <a:srgbClr val="003366"/>
                </a:solidFill>
              </a:rPr>
              <a:t>[</a:t>
            </a:r>
            <a:r>
              <a:rPr lang="en-US" sz="1400" dirty="0"/>
              <a:t>12]</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3"/>
              </a:rPr>
              <a:t>http://www.pricewatch.com/</a:t>
            </a:r>
            <a:endParaRPr lang="en-US" sz="1400" dirty="0">
              <a:latin typeface="Courier New" pitchFamily="49" charset="0"/>
            </a:endParaRPr>
          </a:p>
          <a:p>
            <a:pPr algn="l"/>
            <a:endParaRPr lang="en-US" sz="1400" dirty="0"/>
          </a:p>
          <a:p>
            <a:pPr algn="l"/>
            <a:endParaRPr lang="en-US" sz="2000" dirty="0">
              <a:solidFill>
                <a:srgbClr val="003366"/>
              </a:solidFill>
            </a:endParaRPr>
          </a:p>
        </p:txBody>
      </p:sp>
      <p:sp>
        <p:nvSpPr>
          <p:cNvPr id="81926"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dirty="0" smtClean="0"/>
              <a:t>NCSI Parallel &amp; Cluster: </a:t>
            </a:r>
            <a:r>
              <a:rPr lang="en-US" dirty="0" smtClean="0"/>
              <a:t>Overview</a:t>
            </a:r>
            <a:endParaRPr lang="en-US" dirty="0"/>
          </a:p>
          <a:p>
            <a:r>
              <a:rPr lang="da-DK" dirty="0" smtClean="0"/>
              <a:t>U Oklahoma, July 29 - Aug 4 2012</a:t>
            </a:r>
            <a:endParaRPr lang="en-US" dirty="0"/>
          </a:p>
        </p:txBody>
      </p:sp>
      <p:sp>
        <p:nvSpPr>
          <p:cNvPr id="18435" name="Slide Number Placeholder 4"/>
          <p:cNvSpPr>
            <a:spLocks noGrp="1"/>
          </p:cNvSpPr>
          <p:nvPr>
            <p:ph type="sldNum" sz="quarter" idx="11"/>
          </p:nvPr>
        </p:nvSpPr>
        <p:spPr>
          <a:noFill/>
        </p:spPr>
        <p:txBody>
          <a:bodyPr/>
          <a:lstStyle/>
          <a:p>
            <a:fld id="{F56BADAF-9DBF-4423-B142-E31542A9DD18}" type="slidenum">
              <a:rPr lang="en-US"/>
              <a:pPr/>
              <a:t>9</a:t>
            </a:fld>
            <a:endParaRPr lang="en-US"/>
          </a:p>
        </p:txBody>
      </p:sp>
      <p:sp>
        <p:nvSpPr>
          <p:cNvPr id="18436" name="Rectangle 2"/>
          <p:cNvSpPr>
            <a:spLocks noGrp="1" noChangeArrowheads="1"/>
          </p:cNvSpPr>
          <p:nvPr>
            <p:ph type="title"/>
          </p:nvPr>
        </p:nvSpPr>
        <p:spPr/>
        <p:txBody>
          <a:bodyPr/>
          <a:lstStyle/>
          <a:p>
            <a:pPr eaLnBrk="1" hangingPunct="1"/>
            <a:r>
              <a:rPr lang="en-US" smtClean="0"/>
              <a:t>What Is HPC Used For?</a:t>
            </a:r>
          </a:p>
        </p:txBody>
      </p:sp>
      <p:sp>
        <p:nvSpPr>
          <p:cNvPr id="18437" name="Rectangle 3"/>
          <p:cNvSpPr>
            <a:spLocks noGrp="1" noChangeArrowheads="1"/>
          </p:cNvSpPr>
          <p:nvPr>
            <p:ph type="body" idx="1"/>
          </p:nvPr>
        </p:nvSpPr>
        <p:spPr>
          <a:xfrm>
            <a:off x="609600" y="1295400"/>
            <a:ext cx="7924800" cy="4876800"/>
          </a:xfrm>
        </p:spPr>
        <p:txBody>
          <a:bodyPr/>
          <a:lstStyle/>
          <a:p>
            <a:pPr eaLnBrk="1" hangingPunct="1"/>
            <a:r>
              <a:rPr lang="en-US" b="1" i="1" u="sng" smtClean="0">
                <a:solidFill>
                  <a:schemeClr val="tx2"/>
                </a:solidFill>
              </a:rPr>
              <a:t>Simulation</a:t>
            </a:r>
            <a:r>
              <a:rPr lang="en-US" smtClean="0"/>
              <a:t> of physical phenomena, such as</a:t>
            </a:r>
          </a:p>
          <a:p>
            <a:pPr lvl="1" eaLnBrk="1" hangingPunct="1">
              <a:lnSpc>
                <a:spcPct val="70000"/>
              </a:lnSpc>
            </a:pPr>
            <a:r>
              <a:rPr lang="en-US" smtClean="0"/>
              <a:t>Weather forecasting</a:t>
            </a:r>
          </a:p>
          <a:p>
            <a:pPr lvl="1" eaLnBrk="1" hangingPunct="1">
              <a:lnSpc>
                <a:spcPct val="70000"/>
              </a:lnSpc>
            </a:pPr>
            <a:r>
              <a:rPr lang="en-US" smtClean="0"/>
              <a:t>Galaxy formation</a:t>
            </a:r>
          </a:p>
          <a:p>
            <a:pPr lvl="1" eaLnBrk="1" hangingPunct="1">
              <a:lnSpc>
                <a:spcPct val="80000"/>
              </a:lnSpc>
            </a:pPr>
            <a:r>
              <a:rPr lang="en-US" smtClean="0"/>
              <a:t>Oil reservoir management</a:t>
            </a:r>
          </a:p>
          <a:p>
            <a:pPr eaLnBrk="1" hangingPunct="1">
              <a:lnSpc>
                <a:spcPct val="90000"/>
              </a:lnSpc>
            </a:pPr>
            <a:r>
              <a:rPr lang="en-US" b="1" i="1" u="sng" smtClean="0">
                <a:solidFill>
                  <a:schemeClr val="tx2"/>
                </a:solidFill>
              </a:rPr>
              <a:t>Data mining</a:t>
            </a:r>
            <a:r>
              <a:rPr lang="en-US" smtClean="0"/>
              <a:t>: finding </a:t>
            </a:r>
            <a:r>
              <a:rPr lang="en-US" b="1" u="sng" smtClean="0">
                <a:solidFill>
                  <a:srgbClr val="008000"/>
                </a:solidFill>
              </a:rPr>
              <a:t>needles</a:t>
            </a:r>
            <a:r>
              <a:rPr lang="en-US" smtClean="0"/>
              <a:t>                                              of information in a </a:t>
            </a:r>
            <a:r>
              <a:rPr lang="en-US" b="1" u="sng" smtClean="0">
                <a:solidFill>
                  <a:schemeClr val="hlink"/>
                </a:solidFill>
              </a:rPr>
              <a:t>haystack</a:t>
            </a:r>
            <a:r>
              <a:rPr lang="en-US" smtClean="0"/>
              <a:t> of data,</a:t>
            </a:r>
          </a:p>
          <a:p>
            <a:pPr eaLnBrk="1" hangingPunct="1">
              <a:lnSpc>
                <a:spcPct val="70000"/>
              </a:lnSpc>
              <a:buFont typeface="Wingdings" pitchFamily="2" charset="2"/>
              <a:buNone/>
            </a:pPr>
            <a:r>
              <a:rPr lang="en-US" smtClean="0"/>
              <a:t>    such as</a:t>
            </a:r>
          </a:p>
          <a:p>
            <a:pPr lvl="1" eaLnBrk="1" hangingPunct="1">
              <a:lnSpc>
                <a:spcPct val="80000"/>
              </a:lnSpc>
            </a:pPr>
            <a:r>
              <a:rPr lang="en-US" smtClean="0"/>
              <a:t>Gene sequencing</a:t>
            </a:r>
          </a:p>
          <a:p>
            <a:pPr lvl="1" eaLnBrk="1" hangingPunct="1">
              <a:lnSpc>
                <a:spcPct val="70000"/>
              </a:lnSpc>
            </a:pPr>
            <a:r>
              <a:rPr lang="en-US" smtClean="0"/>
              <a:t>Signal processing</a:t>
            </a:r>
          </a:p>
          <a:p>
            <a:pPr lvl="1" eaLnBrk="1" hangingPunct="1">
              <a:lnSpc>
                <a:spcPct val="80000"/>
              </a:lnSpc>
            </a:pPr>
            <a:r>
              <a:rPr lang="en-US" smtClean="0"/>
              <a:t>Detecting storms that might produce                             tornados</a:t>
            </a:r>
          </a:p>
          <a:p>
            <a:pPr eaLnBrk="1" hangingPunct="1">
              <a:lnSpc>
                <a:spcPct val="80000"/>
              </a:lnSpc>
            </a:pPr>
            <a:r>
              <a:rPr lang="en-US" b="1" i="1" u="sng" smtClean="0">
                <a:solidFill>
                  <a:schemeClr val="tx2"/>
                </a:solidFill>
              </a:rPr>
              <a:t>Visualization</a:t>
            </a:r>
            <a:r>
              <a:rPr lang="en-US" smtClean="0"/>
              <a:t>: turning a vast sea of </a:t>
            </a:r>
            <a:r>
              <a:rPr lang="en-US" b="1" u="sng" smtClean="0">
                <a:solidFill>
                  <a:schemeClr val="hlink"/>
                </a:solidFill>
              </a:rPr>
              <a:t>data</a:t>
            </a:r>
            <a:r>
              <a:rPr lang="en-US" smtClean="0"/>
              <a:t> into            </a:t>
            </a:r>
            <a:r>
              <a:rPr lang="en-US" b="1" u="sng" smtClean="0">
                <a:solidFill>
                  <a:srgbClr val="008000"/>
                </a:solidFill>
              </a:rPr>
              <a:t>pictures</a:t>
            </a:r>
            <a:r>
              <a:rPr lang="en-US" smtClean="0"/>
              <a:t> that a scientist can understand</a:t>
            </a:r>
          </a:p>
        </p:txBody>
      </p:sp>
      <p:grpSp>
        <p:nvGrpSpPr>
          <p:cNvPr id="18438" name="Group 4"/>
          <p:cNvGrpSpPr>
            <a:grpSpLocks/>
          </p:cNvGrpSpPr>
          <p:nvPr/>
        </p:nvGrpSpPr>
        <p:grpSpPr bwMode="auto">
          <a:xfrm>
            <a:off x="6019800" y="1752600"/>
            <a:ext cx="2590800" cy="2667000"/>
            <a:chOff x="262" y="1008"/>
            <a:chExt cx="2496" cy="2315"/>
          </a:xfrm>
        </p:grpSpPr>
        <p:pic>
          <p:nvPicPr>
            <p:cNvPr id="18445" name="Picture 5"/>
            <p:cNvPicPr>
              <a:picLocks noChangeAspect="1" noChangeArrowheads="1"/>
            </p:cNvPicPr>
            <p:nvPr/>
          </p:nvPicPr>
          <p:blipFill>
            <a:blip r:embed="rId4" cstate="print">
              <a:lum bright="-36000" contrast="54000"/>
            </a:blip>
            <a:srcRect/>
            <a:stretch>
              <a:fillRect/>
            </a:stretch>
          </p:blipFill>
          <p:spPr bwMode="auto">
            <a:xfrm>
              <a:off x="262" y="1008"/>
              <a:ext cx="2496" cy="2315"/>
            </a:xfrm>
            <a:prstGeom prst="rect">
              <a:avLst/>
            </a:prstGeom>
            <a:noFill/>
            <a:ln w="9525">
              <a:noFill/>
              <a:miter lim="800000"/>
              <a:headEnd/>
              <a:tailEnd/>
            </a:ln>
          </p:spPr>
        </p:pic>
        <p:grpSp>
          <p:nvGrpSpPr>
            <p:cNvPr id="18446" name="Group 6"/>
            <p:cNvGrpSpPr>
              <a:grpSpLocks/>
            </p:cNvGrpSpPr>
            <p:nvPr/>
          </p:nvGrpSpPr>
          <p:grpSpPr bwMode="auto">
            <a:xfrm>
              <a:off x="470" y="1824"/>
              <a:ext cx="1952" cy="1303"/>
              <a:chOff x="496" y="1488"/>
              <a:chExt cx="1952" cy="1303"/>
            </a:xfrm>
          </p:grpSpPr>
          <p:sp>
            <p:nvSpPr>
              <p:cNvPr id="18447" name="Rectangle 7"/>
              <p:cNvSpPr>
                <a:spLocks noChangeArrowheads="1"/>
              </p:cNvSpPr>
              <p:nvPr/>
            </p:nvSpPr>
            <p:spPr bwMode="auto">
              <a:xfrm>
                <a:off x="1440" y="1488"/>
                <a:ext cx="1008" cy="768"/>
              </a:xfrm>
              <a:prstGeom prst="rect">
                <a:avLst/>
              </a:prstGeom>
              <a:noFill/>
              <a:ln w="38100">
                <a:solidFill>
                  <a:srgbClr val="000000"/>
                </a:solidFill>
                <a:miter lim="800000"/>
                <a:headEnd/>
                <a:tailEnd/>
              </a:ln>
            </p:spPr>
            <p:txBody>
              <a:bodyPr wrap="none" anchor="ctr"/>
              <a:lstStyle/>
              <a:p>
                <a:endParaRPr lang="en-US"/>
              </a:p>
            </p:txBody>
          </p:sp>
          <p:sp>
            <p:nvSpPr>
              <p:cNvPr id="18448" name="Rectangle 8"/>
              <p:cNvSpPr>
                <a:spLocks noChangeArrowheads="1"/>
              </p:cNvSpPr>
              <p:nvPr/>
            </p:nvSpPr>
            <p:spPr bwMode="auto">
              <a:xfrm>
                <a:off x="496" y="1919"/>
                <a:ext cx="1016" cy="634"/>
              </a:xfrm>
              <a:prstGeom prst="rect">
                <a:avLst/>
              </a:prstGeom>
              <a:solidFill>
                <a:srgbClr val="FFFFFF"/>
              </a:solidFill>
              <a:ln w="9525">
                <a:noFill/>
                <a:miter lim="800000"/>
                <a:headEnd/>
                <a:tailEnd/>
              </a:ln>
            </p:spPr>
            <p:txBody>
              <a:bodyPr wrap="none">
                <a:spAutoFit/>
              </a:bodyPr>
              <a:lstStyle/>
              <a:p>
                <a:pPr eaLnBrk="0" hangingPunct="0"/>
                <a:r>
                  <a:rPr lang="en-US" sz="1400" b="1">
                    <a:solidFill>
                      <a:srgbClr val="FF0000"/>
                    </a:solidFill>
                  </a:rPr>
                  <a:t>Moore, OK</a:t>
                </a:r>
              </a:p>
              <a:p>
                <a:pPr eaLnBrk="0" hangingPunct="0"/>
                <a:r>
                  <a:rPr lang="en-US" sz="1400" b="1">
                    <a:solidFill>
                      <a:srgbClr val="FF0000"/>
                    </a:solidFill>
                  </a:rPr>
                  <a:t>Tornadic</a:t>
                </a:r>
              </a:p>
              <a:p>
                <a:pPr eaLnBrk="0" hangingPunct="0"/>
                <a:r>
                  <a:rPr lang="en-US" sz="1400" b="1">
                    <a:solidFill>
                      <a:srgbClr val="FF0000"/>
                    </a:solidFill>
                  </a:rPr>
                  <a:t>Storm</a:t>
                </a:r>
                <a:endParaRPr lang="en-US" sz="2000" b="1">
                  <a:solidFill>
                    <a:srgbClr val="FFFFFF"/>
                  </a:solidFill>
                </a:endParaRPr>
              </a:p>
            </p:txBody>
          </p:sp>
          <p:sp>
            <p:nvSpPr>
              <p:cNvPr id="18449" name="Line 9"/>
              <p:cNvSpPr>
                <a:spLocks noChangeShapeType="1"/>
              </p:cNvSpPr>
              <p:nvPr/>
            </p:nvSpPr>
            <p:spPr bwMode="auto">
              <a:xfrm flipH="1">
                <a:off x="1344" y="1728"/>
                <a:ext cx="384" cy="288"/>
              </a:xfrm>
              <a:prstGeom prst="line">
                <a:avLst/>
              </a:prstGeom>
              <a:noFill/>
              <a:ln w="76200">
                <a:solidFill>
                  <a:srgbClr val="FF0000"/>
                </a:solidFill>
                <a:round/>
                <a:headEnd type="triangle" w="med" len="med"/>
                <a:tailEnd/>
              </a:ln>
            </p:spPr>
            <p:txBody>
              <a:bodyPr wrap="none" anchor="ctr"/>
              <a:lstStyle/>
              <a:p>
                <a:endParaRPr lang="en-US"/>
              </a:p>
            </p:txBody>
          </p:sp>
          <p:sp>
            <p:nvSpPr>
              <p:cNvPr id="18450" name="Rectangle 10"/>
              <p:cNvSpPr>
                <a:spLocks noChangeArrowheads="1"/>
              </p:cNvSpPr>
              <p:nvPr/>
            </p:nvSpPr>
            <p:spPr bwMode="auto">
              <a:xfrm>
                <a:off x="1421" y="2447"/>
                <a:ext cx="239" cy="344"/>
              </a:xfrm>
              <a:prstGeom prst="rect">
                <a:avLst/>
              </a:prstGeom>
              <a:solidFill>
                <a:srgbClr val="FFFFFF"/>
              </a:solidFill>
              <a:ln w="9525">
                <a:noFill/>
                <a:miter lim="800000"/>
                <a:headEnd/>
                <a:tailEnd/>
              </a:ln>
            </p:spPr>
            <p:txBody>
              <a:bodyPr wrap="none">
                <a:spAutoFit/>
              </a:bodyPr>
              <a:lstStyle/>
              <a:p>
                <a:pPr eaLnBrk="0" hangingPunct="0"/>
                <a:r>
                  <a:rPr lang="en-US" sz="2000" b="1">
                    <a:solidFill>
                      <a:srgbClr val="000000"/>
                    </a:solidFill>
                  </a:rPr>
                  <a:t> </a:t>
                </a:r>
              </a:p>
            </p:txBody>
          </p:sp>
        </p:grpSp>
      </p:grpSp>
      <p:sp>
        <p:nvSpPr>
          <p:cNvPr id="18439" name="Text Box 11"/>
          <p:cNvSpPr txBox="1">
            <a:spLocks noChangeArrowheads="1"/>
          </p:cNvSpPr>
          <p:nvPr/>
        </p:nvSpPr>
        <p:spPr bwMode="auto">
          <a:xfrm>
            <a:off x="6705600" y="4267200"/>
            <a:ext cx="1328738" cy="336550"/>
          </a:xfrm>
          <a:prstGeom prst="rect">
            <a:avLst/>
          </a:prstGeom>
          <a:noFill/>
          <a:ln w="9525">
            <a:noFill/>
            <a:miter lim="800000"/>
            <a:headEnd/>
            <a:tailEnd/>
          </a:ln>
        </p:spPr>
        <p:txBody>
          <a:bodyPr wrap="none">
            <a:spAutoFit/>
          </a:bodyPr>
          <a:lstStyle/>
          <a:p>
            <a:r>
              <a:rPr lang="en-US" sz="1600"/>
              <a:t>May 3 1999</a:t>
            </a:r>
            <a:r>
              <a:rPr lang="en-US" sz="1600" baseline="30000"/>
              <a:t>[2]</a:t>
            </a:r>
          </a:p>
        </p:txBody>
      </p:sp>
      <p:pic>
        <p:nvPicPr>
          <p:cNvPr id="18440" name="Picture 12" descr="comet73_e_front"/>
          <p:cNvPicPr>
            <a:picLocks noChangeAspect="1" noChangeArrowheads="1"/>
          </p:cNvPicPr>
          <p:nvPr/>
        </p:nvPicPr>
        <p:blipFill>
          <a:blip r:embed="rId5" cstate="print"/>
          <a:srcRect/>
          <a:stretch>
            <a:fillRect/>
          </a:stretch>
        </p:blipFill>
        <p:spPr bwMode="auto">
          <a:xfrm>
            <a:off x="7543800" y="4605338"/>
            <a:ext cx="1371600" cy="1365250"/>
          </a:xfrm>
          <a:prstGeom prst="rect">
            <a:avLst/>
          </a:prstGeom>
          <a:noFill/>
          <a:ln w="9525">
            <a:noFill/>
            <a:miter lim="800000"/>
            <a:headEnd/>
            <a:tailEnd/>
          </a:ln>
        </p:spPr>
      </p:pic>
      <p:sp>
        <p:nvSpPr>
          <p:cNvPr id="18441" name="Text Box 13"/>
          <p:cNvSpPr txBox="1">
            <a:spLocks noChangeArrowheads="1"/>
          </p:cNvSpPr>
          <p:nvPr/>
        </p:nvSpPr>
        <p:spPr bwMode="auto">
          <a:xfrm>
            <a:off x="7086600" y="5638800"/>
            <a:ext cx="377825" cy="290513"/>
          </a:xfrm>
          <a:prstGeom prst="rect">
            <a:avLst/>
          </a:prstGeom>
          <a:noFill/>
          <a:ln w="9525">
            <a:noFill/>
            <a:miter lim="800000"/>
            <a:headEnd/>
            <a:tailEnd/>
          </a:ln>
        </p:spPr>
        <p:txBody>
          <a:bodyPr wrap="none">
            <a:spAutoFit/>
          </a:bodyPr>
          <a:lstStyle/>
          <a:p>
            <a:r>
              <a:rPr lang="en-US" sz="2000" baseline="30000"/>
              <a:t>[3]</a:t>
            </a:r>
          </a:p>
        </p:txBody>
      </p:sp>
      <p:sp>
        <p:nvSpPr>
          <p:cNvPr id="18442" name="Text Box 14"/>
          <p:cNvSpPr txBox="1">
            <a:spLocks noChangeArrowheads="1"/>
          </p:cNvSpPr>
          <p:nvPr/>
        </p:nvSpPr>
        <p:spPr bwMode="auto">
          <a:xfrm>
            <a:off x="4343400" y="1981200"/>
            <a:ext cx="377825" cy="290513"/>
          </a:xfrm>
          <a:prstGeom prst="rect">
            <a:avLst/>
          </a:prstGeom>
          <a:noFill/>
          <a:ln w="9525">
            <a:noFill/>
            <a:miter lim="800000"/>
            <a:headEnd/>
            <a:tailEnd/>
          </a:ln>
        </p:spPr>
        <p:txBody>
          <a:bodyPr wrap="none">
            <a:spAutoFit/>
          </a:bodyPr>
          <a:lstStyle/>
          <a:p>
            <a:r>
              <a:rPr lang="en-US" sz="2000" baseline="30000"/>
              <a:t>[1]</a:t>
            </a:r>
          </a:p>
        </p:txBody>
      </p:sp>
      <p:pic>
        <p:nvPicPr>
          <p:cNvPr id="18443" name="Picture 15" descr="gbryan_gas_temp"/>
          <p:cNvPicPr>
            <a:picLocks noChangeAspect="1" noChangeArrowheads="1"/>
          </p:cNvPicPr>
          <p:nvPr/>
        </p:nvPicPr>
        <p:blipFill>
          <a:blip r:embed="rId6" cstate="print">
            <a:lum bright="30000" contrast="30000"/>
          </a:blip>
          <a:srcRect/>
          <a:stretch>
            <a:fillRect/>
          </a:stretch>
        </p:blipFill>
        <p:spPr bwMode="auto">
          <a:xfrm>
            <a:off x="4652963" y="1681163"/>
            <a:ext cx="1447800" cy="1085850"/>
          </a:xfrm>
          <a:prstGeom prst="rect">
            <a:avLst/>
          </a:prstGeom>
          <a:noFill/>
          <a:ln w="9525">
            <a:noFill/>
            <a:miter lim="800000"/>
            <a:headEnd/>
            <a:tailEnd/>
          </a:ln>
        </p:spPr>
      </p:pic>
      <p:sp>
        <p:nvSpPr>
          <p:cNvPr id="18444" name="Rectangle 4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100.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101.xml><?xml version="1.0" encoding="utf-8"?>
<p:tagLst xmlns:a="http://schemas.openxmlformats.org/drawingml/2006/main" xmlns:r="http://schemas.openxmlformats.org/officeDocument/2006/relationships" xmlns:p="http://schemas.openxmlformats.org/presentationml/2006/main">
  <p:tag name="DUMMACSH" val="TRUE"/>
</p:tagLst>
</file>

<file path=ppt/tags/tag102.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103.xml><?xml version="1.0" encoding="utf-8"?>
<p:tagLst xmlns:a="http://schemas.openxmlformats.org/drawingml/2006/main" xmlns:r="http://schemas.openxmlformats.org/officeDocument/2006/relationships" xmlns:p="http://schemas.openxmlformats.org/presentationml/2006/main">
  <p:tag name="DUMMACSH" val="TRUE"/>
</p:tagLst>
</file>

<file path=ppt/tags/tag104.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105.xml><?xml version="1.0" encoding="utf-8"?>
<p:tagLst xmlns:a="http://schemas.openxmlformats.org/drawingml/2006/main" xmlns:r="http://schemas.openxmlformats.org/officeDocument/2006/relationships" xmlns:p="http://schemas.openxmlformats.org/presentationml/2006/main">
  <p:tag name="DUMMACSH" val="TRUE"/>
</p:tagLst>
</file>

<file path=ppt/tags/tag106.xml><?xml version="1.0" encoding="utf-8"?>
<p:tagLst xmlns:a="http://schemas.openxmlformats.org/drawingml/2006/main" xmlns:r="http://schemas.openxmlformats.org/officeDocument/2006/relationships" xmlns:p="http://schemas.openxmlformats.org/presentationml/2006/main">
  <p:tag name="SWI" val="57"/>
  <p:tag name="NBP" val="1"/>
  <p:tag name="BSN" val="57"/>
  <p:tag name="SVT" val="TRUE"/>
  <p:tag name="CVB" val="57"/>
  <p:tag name="SPT" val="FALSE"/>
  <p:tag name="CII" val="57"/>
</p:tagLst>
</file>

<file path=ppt/tags/tag107.xml><?xml version="1.0" encoding="utf-8"?>
<p:tagLst xmlns:a="http://schemas.openxmlformats.org/drawingml/2006/main" xmlns:r="http://schemas.openxmlformats.org/officeDocument/2006/relationships" xmlns:p="http://schemas.openxmlformats.org/presentationml/2006/main">
  <p:tag name="DUMMACSH" val="TRUE"/>
</p:tagLst>
</file>

<file path=ppt/tags/tag108.xml><?xml version="1.0" encoding="utf-8"?>
<p:tagLst xmlns:a="http://schemas.openxmlformats.org/drawingml/2006/main" xmlns:r="http://schemas.openxmlformats.org/officeDocument/2006/relationships" xmlns:p="http://schemas.openxmlformats.org/presentationml/2006/main">
  <p:tag name="SWI" val="58"/>
  <p:tag name="NBP" val="1"/>
  <p:tag name="BSN" val="58"/>
  <p:tag name="SVT" val="TRUE"/>
  <p:tag name="CVB" val="58"/>
  <p:tag name="SPT" val="FALSE"/>
  <p:tag name="CII" val="58"/>
</p:tagLst>
</file>

<file path=ppt/tags/tag109.xml><?xml version="1.0" encoding="utf-8"?>
<p:tagLst xmlns:a="http://schemas.openxmlformats.org/drawingml/2006/main" xmlns:r="http://schemas.openxmlformats.org/officeDocument/2006/relationships" xmlns:p="http://schemas.openxmlformats.org/presentationml/2006/main">
  <p:tag name="DUMMACSH" val="TRUE"/>
</p:tagLst>
</file>

<file path=ppt/tags/tag11.xml><?xml version="1.0" encoding="utf-8"?>
<p:tagLst xmlns:a="http://schemas.openxmlformats.org/drawingml/2006/main" xmlns:r="http://schemas.openxmlformats.org/officeDocument/2006/relationships" xmlns:p="http://schemas.openxmlformats.org/presentationml/2006/main">
  <p:tag name="DUMMACSH" val="TRUE"/>
</p:tagLst>
</file>

<file path=ppt/tags/tag110.xml><?xml version="1.0" encoding="utf-8"?>
<p:tagLst xmlns:a="http://schemas.openxmlformats.org/drawingml/2006/main" xmlns:r="http://schemas.openxmlformats.org/officeDocument/2006/relationships" xmlns:p="http://schemas.openxmlformats.org/presentationml/2006/main">
  <p:tag name="SWI" val="59"/>
  <p:tag name="NBP" val="1"/>
  <p:tag name="BSN" val="59"/>
  <p:tag name="SVT" val="TRUE"/>
  <p:tag name="CVB" val="59"/>
  <p:tag name="SPT" val="FALSE"/>
  <p:tag name="CII" val="59"/>
</p:tagLst>
</file>

<file path=ppt/tags/tag111.xml><?xml version="1.0" encoding="utf-8"?>
<p:tagLst xmlns:a="http://schemas.openxmlformats.org/drawingml/2006/main" xmlns:r="http://schemas.openxmlformats.org/officeDocument/2006/relationships" xmlns:p="http://schemas.openxmlformats.org/presentationml/2006/main">
  <p:tag name="DUMMACSH" val="TRUE"/>
</p:tagLst>
</file>

<file path=ppt/tags/tag112.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113.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114.xml><?xml version="1.0" encoding="utf-8"?>
<p:tagLst xmlns:a="http://schemas.openxmlformats.org/drawingml/2006/main" xmlns:r="http://schemas.openxmlformats.org/officeDocument/2006/relationships" xmlns:p="http://schemas.openxmlformats.org/presentationml/2006/main">
  <p:tag name="DUMMACSH" val="TRUE"/>
</p:tagLst>
</file>

<file path=ppt/tags/tag115.xml><?xml version="1.0" encoding="utf-8"?>
<p:tagLst xmlns:a="http://schemas.openxmlformats.org/drawingml/2006/main" xmlns:r="http://schemas.openxmlformats.org/officeDocument/2006/relationships" xmlns:p="http://schemas.openxmlformats.org/presentationml/2006/main">
  <p:tag name="SWI" val="60"/>
  <p:tag name="NBP" val="1"/>
  <p:tag name="BSN" val="60"/>
  <p:tag name="SVT" val="TRUE"/>
  <p:tag name="CVB" val="60"/>
  <p:tag name="SPT" val="FALSE"/>
  <p:tag name="CII" val="60"/>
</p:tagLst>
</file>

<file path=ppt/tags/tag116.xml><?xml version="1.0" encoding="utf-8"?>
<p:tagLst xmlns:a="http://schemas.openxmlformats.org/drawingml/2006/main" xmlns:r="http://schemas.openxmlformats.org/officeDocument/2006/relationships" xmlns:p="http://schemas.openxmlformats.org/presentationml/2006/main">
  <p:tag name="DUMMACSH" val="TRUE"/>
</p:tagLst>
</file>

<file path=ppt/tags/tag12.xml><?xml version="1.0" encoding="utf-8"?>
<p:tagLst xmlns:a="http://schemas.openxmlformats.org/drawingml/2006/main" xmlns:r="http://schemas.openxmlformats.org/officeDocument/2006/relationships" xmlns:p="http://schemas.openxmlformats.org/presentationml/2006/main">
  <p:tag name="SWI" val="4"/>
  <p:tag name="NBP" val="1"/>
  <p:tag name="BSN" val="4"/>
  <p:tag name="SVT" val="TRUE"/>
  <p:tag name="CVB" val="4"/>
  <p:tag name="SPT" val="FALSE"/>
  <p:tag name="CII" val="4"/>
</p:tagLst>
</file>

<file path=ppt/tags/tag13.xml><?xml version="1.0" encoding="utf-8"?>
<p:tagLst xmlns:a="http://schemas.openxmlformats.org/drawingml/2006/main" xmlns:r="http://schemas.openxmlformats.org/officeDocument/2006/relationships" xmlns:p="http://schemas.openxmlformats.org/presentationml/2006/main">
  <p:tag name="DUMMACSH" val="TRUE"/>
</p:tagLst>
</file>

<file path=ppt/tags/tag14.xml><?xml version="1.0" encoding="utf-8"?>
<p:tagLst xmlns:a="http://schemas.openxmlformats.org/drawingml/2006/main" xmlns:r="http://schemas.openxmlformats.org/officeDocument/2006/relationships" xmlns:p="http://schemas.openxmlformats.org/presentationml/2006/main">
  <p:tag name="SWI" val="5"/>
  <p:tag name="NBP" val="1"/>
  <p:tag name="BSN" val="5"/>
  <p:tag name="SVT" val="TRUE"/>
  <p:tag name="CVB" val="5"/>
  <p:tag name="SPT" val="FALSE"/>
  <p:tag name="CII" val="5"/>
</p:tagLst>
</file>

<file path=ppt/tags/tag15.xml><?xml version="1.0" encoding="utf-8"?>
<p:tagLst xmlns:a="http://schemas.openxmlformats.org/drawingml/2006/main" xmlns:r="http://schemas.openxmlformats.org/officeDocument/2006/relationships" xmlns:p="http://schemas.openxmlformats.org/presentationml/2006/main">
  <p:tag name="DUMMACSH" val="TRUE"/>
</p:tagLst>
</file>

<file path=ppt/tags/tag16.xml><?xml version="1.0" encoding="utf-8"?>
<p:tagLst xmlns:a="http://schemas.openxmlformats.org/drawingml/2006/main" xmlns:r="http://schemas.openxmlformats.org/officeDocument/2006/relationships" xmlns:p="http://schemas.openxmlformats.org/presentationml/2006/main">
  <p:tag name="SWI" val="6"/>
  <p:tag name="NBP" val="1"/>
  <p:tag name="BSN" val="6"/>
  <p:tag name="SVT" val="TRUE"/>
  <p:tag name="CVB" val="6"/>
  <p:tag name="SPT" val="FALSE"/>
  <p:tag name="CII" val="6"/>
</p:tagLst>
</file>

<file path=ppt/tags/tag17.xml><?xml version="1.0" encoding="utf-8"?>
<p:tagLst xmlns:a="http://schemas.openxmlformats.org/drawingml/2006/main" xmlns:r="http://schemas.openxmlformats.org/officeDocument/2006/relationships" xmlns:p="http://schemas.openxmlformats.org/presentationml/2006/main">
  <p:tag name="DUMMACSH" val="TRUE"/>
</p:tagLst>
</file>

<file path=ppt/tags/tag18.xml><?xml version="1.0" encoding="utf-8"?>
<p:tagLst xmlns:a="http://schemas.openxmlformats.org/drawingml/2006/main" xmlns:r="http://schemas.openxmlformats.org/officeDocument/2006/relationships" xmlns:p="http://schemas.openxmlformats.org/presentationml/2006/main">
  <p:tag name="SWI" val="27"/>
  <p:tag name="NBP" val="1"/>
  <p:tag name="BSN" val="27"/>
  <p:tag name="SVT" val="TRUE"/>
  <p:tag name="CVB" val="27"/>
  <p:tag name="SPT" val="FALSE"/>
  <p:tag name="CII" val="27"/>
</p:tagLst>
</file>

<file path=ppt/tags/tag19.xml><?xml version="1.0" encoding="utf-8"?>
<p:tagLst xmlns:a="http://schemas.openxmlformats.org/drawingml/2006/main" xmlns:r="http://schemas.openxmlformats.org/officeDocument/2006/relationships" xmlns:p="http://schemas.openxmlformats.org/presentationml/2006/main">
  <p:tag name="DUMMACSH" val="TRUE"/>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21.xml><?xml version="1.0" encoding="utf-8"?>
<p:tagLst xmlns:a="http://schemas.openxmlformats.org/drawingml/2006/main" xmlns:r="http://schemas.openxmlformats.org/officeDocument/2006/relationships" xmlns:p="http://schemas.openxmlformats.org/presentationml/2006/main">
  <p:tag name="DUMMACSH" val="TRUE"/>
</p:tagLst>
</file>

<file path=ppt/tags/tag22.xml><?xml version="1.0" encoding="utf-8"?>
<p:tagLst xmlns:a="http://schemas.openxmlformats.org/drawingml/2006/main" xmlns:r="http://schemas.openxmlformats.org/officeDocument/2006/relationships" xmlns:p="http://schemas.openxmlformats.org/presentationml/2006/main">
  <p:tag name="SWI" val="10"/>
  <p:tag name="NBP" val="1"/>
  <p:tag name="BSN" val="10"/>
  <p:tag name="SVT" val="TRUE"/>
  <p:tag name="CVB" val="10"/>
  <p:tag name="SPT" val="FALSE"/>
  <p:tag name="CII" val="10"/>
</p:tagLst>
</file>

<file path=ppt/tags/tag23.xml><?xml version="1.0" encoding="utf-8"?>
<p:tagLst xmlns:a="http://schemas.openxmlformats.org/drawingml/2006/main" xmlns:r="http://schemas.openxmlformats.org/officeDocument/2006/relationships" xmlns:p="http://schemas.openxmlformats.org/presentationml/2006/main">
  <p:tag name="DUMMACSH" val="TRUE"/>
</p:tagLst>
</file>

<file path=ppt/tags/tag24.xml><?xml version="1.0" encoding="utf-8"?>
<p:tagLst xmlns:a="http://schemas.openxmlformats.org/drawingml/2006/main" xmlns:r="http://schemas.openxmlformats.org/officeDocument/2006/relationships" xmlns:p="http://schemas.openxmlformats.org/presentationml/2006/main">
  <p:tag name="SWI" val="11"/>
  <p:tag name="NBP" val="1"/>
  <p:tag name="BSN" val="11"/>
  <p:tag name="SVT" val="TRUE"/>
  <p:tag name="CVB" val="11"/>
  <p:tag name="SPT" val="FALSE"/>
  <p:tag name="CII" val="11"/>
</p:tagLst>
</file>

<file path=ppt/tags/tag25.xml><?xml version="1.0" encoding="utf-8"?>
<p:tagLst xmlns:a="http://schemas.openxmlformats.org/drawingml/2006/main" xmlns:r="http://schemas.openxmlformats.org/officeDocument/2006/relationships" xmlns:p="http://schemas.openxmlformats.org/presentationml/2006/main">
  <p:tag name="DUMMACSH" val="TRUE"/>
</p:tagLst>
</file>

<file path=ppt/tags/tag26.xml><?xml version="1.0" encoding="utf-8"?>
<p:tagLst xmlns:a="http://schemas.openxmlformats.org/drawingml/2006/main" xmlns:r="http://schemas.openxmlformats.org/officeDocument/2006/relationships" xmlns:p="http://schemas.openxmlformats.org/presentationml/2006/main">
  <p:tag name="SWI" val="12"/>
  <p:tag name="NBP" val="1"/>
  <p:tag name="CVB" val="12"/>
  <p:tag name="SPT" val="FALSE"/>
  <p:tag name="BSN" val="12"/>
  <p:tag name="LFXCI" val="0"/>
  <p:tag name="SVT" val="TRUE"/>
  <p:tag name="CII" val="12"/>
</p:tagLst>
</file>

<file path=ppt/tags/tag27.xml><?xml version="1.0" encoding="utf-8"?>
<p:tagLst xmlns:a="http://schemas.openxmlformats.org/drawingml/2006/main" xmlns:r="http://schemas.openxmlformats.org/officeDocument/2006/relationships" xmlns:p="http://schemas.openxmlformats.org/presentationml/2006/main">
  <p:tag name="DUMMACSH" val="TRUE"/>
</p:tagLst>
</file>

<file path=ppt/tags/tag28.xml><?xml version="1.0" encoding="utf-8"?>
<p:tagLst xmlns:a="http://schemas.openxmlformats.org/drawingml/2006/main" xmlns:r="http://schemas.openxmlformats.org/officeDocument/2006/relationships" xmlns:p="http://schemas.openxmlformats.org/presentationml/2006/main">
  <p:tag name="SWI" val="14"/>
  <p:tag name="NBP" val="1"/>
  <p:tag name="CVB" val="14"/>
  <p:tag name="SPT" val="FALSE"/>
  <p:tag name="BSN" val="14"/>
  <p:tag name="LFXCI" val="0"/>
  <p:tag name="SVT" val="TRUE"/>
  <p:tag name="CII" val="14"/>
</p:tagLst>
</file>

<file path=ppt/tags/tag29.xml><?xml version="1.0" encoding="utf-8"?>
<p:tagLst xmlns:a="http://schemas.openxmlformats.org/drawingml/2006/main" xmlns:r="http://schemas.openxmlformats.org/officeDocument/2006/relationships" xmlns:p="http://schemas.openxmlformats.org/presentationml/2006/main">
  <p:tag name="DUMMACSH" val="TRUE"/>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13"/>
  <p:tag name="NBP" val="1"/>
  <p:tag name="BSN" val="13"/>
  <p:tag name="SVT" val="TRUE"/>
  <p:tag name="CVB" val="13"/>
  <p:tag name="SPT" val="FALSE"/>
  <p:tag name="CII" val="13"/>
</p:tagLst>
</file>

<file path=ppt/tags/tag31.xml><?xml version="1.0" encoding="utf-8"?>
<p:tagLst xmlns:a="http://schemas.openxmlformats.org/drawingml/2006/main" xmlns:r="http://schemas.openxmlformats.org/officeDocument/2006/relationships" xmlns:p="http://schemas.openxmlformats.org/presentationml/2006/main">
  <p:tag name="DUMMACSH" val="TRUE"/>
</p:tagLst>
</file>

<file path=ppt/tags/tag32.xml><?xml version="1.0" encoding="utf-8"?>
<p:tagLst xmlns:a="http://schemas.openxmlformats.org/drawingml/2006/main" xmlns:r="http://schemas.openxmlformats.org/officeDocument/2006/relationships" xmlns:p="http://schemas.openxmlformats.org/presentationml/2006/main">
  <p:tag name="SWI" val="14"/>
  <p:tag name="NBP" val="1"/>
  <p:tag name="CVB" val="14"/>
  <p:tag name="SPT" val="FALSE"/>
  <p:tag name="BSN" val="14"/>
  <p:tag name="LFXCI" val="0"/>
  <p:tag name="SVT" val="TRUE"/>
  <p:tag name="CII" val="14"/>
</p:tagLst>
</file>

<file path=ppt/tags/tag33.xml><?xml version="1.0" encoding="utf-8"?>
<p:tagLst xmlns:a="http://schemas.openxmlformats.org/drawingml/2006/main" xmlns:r="http://schemas.openxmlformats.org/officeDocument/2006/relationships" xmlns:p="http://schemas.openxmlformats.org/presentationml/2006/main">
  <p:tag name="SWI" val="15"/>
  <p:tag name="NBP" val="1"/>
  <p:tag name="CVB" val="15"/>
  <p:tag name="SPT" val="FALSE"/>
  <p:tag name="BSN" val="15"/>
  <p:tag name="LFXCI" val="0"/>
  <p:tag name="SVT" val="TRUE"/>
  <p:tag name="CII" val="15"/>
</p:tagLst>
</file>

<file path=ppt/tags/tag34.xml><?xml version="1.0" encoding="utf-8"?>
<p:tagLst xmlns:a="http://schemas.openxmlformats.org/drawingml/2006/main" xmlns:r="http://schemas.openxmlformats.org/officeDocument/2006/relationships" xmlns:p="http://schemas.openxmlformats.org/presentationml/2006/main">
  <p:tag name="SWI" val="15"/>
  <p:tag name="NBP" val="1"/>
  <p:tag name="BSN" val="15"/>
  <p:tag name="SVT" val="TRUE"/>
  <p:tag name="CVB" val="15"/>
  <p:tag name="SPT" val="FALSE"/>
  <p:tag name="CII" val="15"/>
</p:tagLst>
</file>

<file path=ppt/tags/tag35.xml><?xml version="1.0" encoding="utf-8"?>
<p:tagLst xmlns:a="http://schemas.openxmlformats.org/drawingml/2006/main" xmlns:r="http://schemas.openxmlformats.org/officeDocument/2006/relationships" xmlns:p="http://schemas.openxmlformats.org/presentationml/2006/main">
  <p:tag name="DUMMACSH" val="TRUE"/>
</p:tagLst>
</file>

<file path=ppt/tags/tag36.xml><?xml version="1.0" encoding="utf-8"?>
<p:tagLst xmlns:a="http://schemas.openxmlformats.org/drawingml/2006/main" xmlns:r="http://schemas.openxmlformats.org/officeDocument/2006/relationships" xmlns:p="http://schemas.openxmlformats.org/presentationml/2006/main">
  <p:tag name="SWI" val="16"/>
  <p:tag name="NBP" val="1"/>
  <p:tag name="BSN" val="16"/>
  <p:tag name="SVT" val="TRUE"/>
  <p:tag name="CVB" val="16"/>
  <p:tag name="SPT" val="FALSE"/>
  <p:tag name="CII" val="16"/>
</p:tagLst>
</file>

<file path=ppt/tags/tag37.xml><?xml version="1.0" encoding="utf-8"?>
<p:tagLst xmlns:a="http://schemas.openxmlformats.org/drawingml/2006/main" xmlns:r="http://schemas.openxmlformats.org/officeDocument/2006/relationships" xmlns:p="http://schemas.openxmlformats.org/presentationml/2006/main">
  <p:tag name="DUMMACSH" val="TRUE"/>
</p:tagLst>
</file>

<file path=ppt/tags/tag38.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39.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61"/>
  <p:tag name="NBP" val="1"/>
  <p:tag name="CVB" val="61"/>
  <p:tag name="SPT" val="FALSE"/>
  <p:tag name="BSN" val="61"/>
  <p:tag name="LFXCI" val="0"/>
  <p:tag name="SVT" val="TRUE"/>
  <p:tag name="CII" val="61"/>
</p:tagLst>
</file>

<file path=ppt/tags/tag40.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1.xml><?xml version="1.0" encoding="utf-8"?>
<p:tagLst xmlns:a="http://schemas.openxmlformats.org/drawingml/2006/main" xmlns:r="http://schemas.openxmlformats.org/officeDocument/2006/relationships" xmlns:p="http://schemas.openxmlformats.org/presentationml/2006/main">
  <p:tag name="DUMMACSH" val="TRUE"/>
</p:tagLst>
</file>

<file path=ppt/tags/tag42.xml><?xml version="1.0" encoding="utf-8"?>
<p:tagLst xmlns:a="http://schemas.openxmlformats.org/drawingml/2006/main" xmlns:r="http://schemas.openxmlformats.org/officeDocument/2006/relationships" xmlns:p="http://schemas.openxmlformats.org/presentationml/2006/main">
  <p:tag name="SWI" val="102"/>
  <p:tag name="NBP" val="1"/>
  <p:tag name="BSN" val="102"/>
  <p:tag name="SVT" val="TRUE"/>
  <p:tag name="CVB" val="102"/>
  <p:tag name="SPT" val="FALSE"/>
  <p:tag name="CII" val="102"/>
</p:tagLst>
</file>

<file path=ppt/tags/tag43.xml><?xml version="1.0" encoding="utf-8"?>
<p:tagLst xmlns:a="http://schemas.openxmlformats.org/drawingml/2006/main" xmlns:r="http://schemas.openxmlformats.org/officeDocument/2006/relationships" xmlns:p="http://schemas.openxmlformats.org/presentationml/2006/main">
  <p:tag name="SWI" val="103"/>
  <p:tag name="NBP" val="1"/>
  <p:tag name="BSN" val="103"/>
  <p:tag name="SVT" val="TRUE"/>
  <p:tag name="CVB" val="103"/>
  <p:tag name="SPT" val="FALSE"/>
  <p:tag name="CII" val="103"/>
</p:tagLst>
</file>

<file path=ppt/tags/tag44.xml><?xml version="1.0" encoding="utf-8"?>
<p:tagLst xmlns:a="http://schemas.openxmlformats.org/drawingml/2006/main" xmlns:r="http://schemas.openxmlformats.org/officeDocument/2006/relationships" xmlns:p="http://schemas.openxmlformats.org/presentationml/2006/main">
  <p:tag name="SWI" val="105"/>
  <p:tag name="NBP" val="1"/>
  <p:tag name="BSN" val="105"/>
  <p:tag name="SVT" val="TRUE"/>
  <p:tag name="CVB" val="105"/>
  <p:tag name="SPT" val="FALSE"/>
  <p:tag name="CII" val="105"/>
</p:tagLst>
</file>

<file path=ppt/tags/tag45.xml><?xml version="1.0" encoding="utf-8"?>
<p:tagLst xmlns:a="http://schemas.openxmlformats.org/drawingml/2006/main" xmlns:r="http://schemas.openxmlformats.org/officeDocument/2006/relationships" xmlns:p="http://schemas.openxmlformats.org/presentationml/2006/main">
  <p:tag name="SWI" val="18"/>
  <p:tag name="NBP" val="1"/>
  <p:tag name="CVB" val="18"/>
  <p:tag name="SPT" val="FALSE"/>
  <p:tag name="BSN" val="18"/>
  <p:tag name="LFXCI" val="0"/>
  <p:tag name="SVT" val="TRUE"/>
  <p:tag name="CII" val="18"/>
</p:tagLst>
</file>

<file path=ppt/tags/tag46.xml><?xml version="1.0" encoding="utf-8"?>
<p:tagLst xmlns:a="http://schemas.openxmlformats.org/drawingml/2006/main" xmlns:r="http://schemas.openxmlformats.org/officeDocument/2006/relationships" xmlns:p="http://schemas.openxmlformats.org/presentationml/2006/main">
  <p:tag name="DUMMACSH" val="TRUE"/>
</p:tagLst>
</file>

<file path=ppt/tags/tag47.xml><?xml version="1.0" encoding="utf-8"?>
<p:tagLst xmlns:a="http://schemas.openxmlformats.org/drawingml/2006/main" xmlns:r="http://schemas.openxmlformats.org/officeDocument/2006/relationships" xmlns:p="http://schemas.openxmlformats.org/presentationml/2006/main">
  <p:tag name="SWI" val="23"/>
  <p:tag name="NBP" val="1"/>
  <p:tag name="CVB" val="23"/>
  <p:tag name="SPT" val="FALSE"/>
  <p:tag name="BSN" val="23"/>
  <p:tag name="LFXCI" val="0"/>
  <p:tag name="SVT" val="TRUE"/>
  <p:tag name="CII" val="23"/>
</p:tagLst>
</file>

<file path=ppt/tags/tag48.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49.xml><?xml version="1.0" encoding="utf-8"?>
<p:tagLst xmlns:a="http://schemas.openxmlformats.org/drawingml/2006/main" xmlns:r="http://schemas.openxmlformats.org/officeDocument/2006/relationships" xmlns:p="http://schemas.openxmlformats.org/presentationml/2006/main">
  <p:tag name="DUMMACSH" val="TRUE"/>
</p:tagLst>
</file>

<file path=ppt/tags/tag5.xml><?xml version="1.0" encoding="utf-8"?>
<p:tagLst xmlns:a="http://schemas.openxmlformats.org/drawingml/2006/main" xmlns:r="http://schemas.openxmlformats.org/officeDocument/2006/relationships" xmlns:p="http://schemas.openxmlformats.org/presentationml/2006/main">
  <p:tag name="SWI" val="62"/>
  <p:tag name="NBP" val="1"/>
  <p:tag name="BSN" val="62"/>
  <p:tag name="SVT" val="TRUE"/>
  <p:tag name="CVB" val="62"/>
  <p:tag name="SPT" val="FALSE"/>
  <p:tag name="CII" val="62"/>
</p:tagLst>
</file>

<file path=ppt/tags/tag50.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51.xml><?xml version="1.0" encoding="utf-8"?>
<p:tagLst xmlns:a="http://schemas.openxmlformats.org/drawingml/2006/main" xmlns:r="http://schemas.openxmlformats.org/officeDocument/2006/relationships" xmlns:p="http://schemas.openxmlformats.org/presentationml/2006/main">
  <p:tag name="DUMMACSH" val="TRUE"/>
</p:tagLst>
</file>

<file path=ppt/tags/tag52.xml><?xml version="1.0" encoding="utf-8"?>
<p:tagLst xmlns:a="http://schemas.openxmlformats.org/drawingml/2006/main" xmlns:r="http://schemas.openxmlformats.org/officeDocument/2006/relationships" xmlns:p="http://schemas.openxmlformats.org/presentationml/2006/main">
  <p:tag name="SWI" val="30"/>
  <p:tag name="NBP" val="1"/>
  <p:tag name="BSN" val="30"/>
  <p:tag name="SVT" val="TRUE"/>
  <p:tag name="CVB" val="30"/>
  <p:tag name="SPT" val="FALSE"/>
  <p:tag name="CII" val="30"/>
</p:tagLst>
</file>

<file path=ppt/tags/tag53.xml><?xml version="1.0" encoding="utf-8"?>
<p:tagLst xmlns:a="http://schemas.openxmlformats.org/drawingml/2006/main" xmlns:r="http://schemas.openxmlformats.org/officeDocument/2006/relationships" xmlns:p="http://schemas.openxmlformats.org/presentationml/2006/main">
  <p:tag name="DUMMACSH" val="TRUE"/>
</p:tagLst>
</file>

<file path=ppt/tags/tag54.xml><?xml version="1.0" encoding="utf-8"?>
<p:tagLst xmlns:a="http://schemas.openxmlformats.org/drawingml/2006/main" xmlns:r="http://schemas.openxmlformats.org/officeDocument/2006/relationships" xmlns:p="http://schemas.openxmlformats.org/presentationml/2006/main">
  <p:tag name="SWI" val="33"/>
  <p:tag name="NBP" val="1"/>
  <p:tag name="BSN" val="33"/>
  <p:tag name="SVT" val="TRUE"/>
  <p:tag name="CVB" val="33"/>
  <p:tag name="SPT" val="FALSE"/>
  <p:tag name="CII" val="33"/>
</p:tagLst>
</file>

<file path=ppt/tags/tag55.xml><?xml version="1.0" encoding="utf-8"?>
<p:tagLst xmlns:a="http://schemas.openxmlformats.org/drawingml/2006/main" xmlns:r="http://schemas.openxmlformats.org/officeDocument/2006/relationships" xmlns:p="http://schemas.openxmlformats.org/presentationml/2006/main">
  <p:tag name="DUMMACSH" val="TRUE"/>
</p:tagLst>
</file>

<file path=ppt/tags/tag56.xml><?xml version="1.0" encoding="utf-8"?>
<p:tagLst xmlns:a="http://schemas.openxmlformats.org/drawingml/2006/main" xmlns:r="http://schemas.openxmlformats.org/officeDocument/2006/relationships" xmlns:p="http://schemas.openxmlformats.org/presentationml/2006/main">
  <p:tag name="SWI" val="34"/>
  <p:tag name="NBP" val="1"/>
  <p:tag name="BSN" val="34"/>
  <p:tag name="SVT" val="TRUE"/>
  <p:tag name="CVB" val="34"/>
  <p:tag name="SPT" val="FALSE"/>
  <p:tag name="CII" val="34"/>
</p:tagLst>
</file>

<file path=ppt/tags/tag57.xml><?xml version="1.0" encoding="utf-8"?>
<p:tagLst xmlns:a="http://schemas.openxmlformats.org/drawingml/2006/main" xmlns:r="http://schemas.openxmlformats.org/officeDocument/2006/relationships" xmlns:p="http://schemas.openxmlformats.org/presentationml/2006/main">
  <p:tag name="DUMMACSH" val="TRUE"/>
</p:tagLst>
</file>

<file path=ppt/tags/tag58.xml><?xml version="1.0" encoding="utf-8"?>
<p:tagLst xmlns:a="http://schemas.openxmlformats.org/drawingml/2006/main" xmlns:r="http://schemas.openxmlformats.org/officeDocument/2006/relationships" xmlns:p="http://schemas.openxmlformats.org/presentationml/2006/main">
  <p:tag name="SWI" val="35"/>
  <p:tag name="NBP" val="1"/>
  <p:tag name="BSN" val="35"/>
  <p:tag name="SVT" val="TRUE"/>
  <p:tag name="CVB" val="35"/>
  <p:tag name="SPT" val="FALSE"/>
  <p:tag name="CII" val="35"/>
</p:tagLst>
</file>

<file path=ppt/tags/tag59.xml><?xml version="1.0" encoding="utf-8"?>
<p:tagLst xmlns:a="http://schemas.openxmlformats.org/drawingml/2006/main" xmlns:r="http://schemas.openxmlformats.org/officeDocument/2006/relationships" xmlns:p="http://schemas.openxmlformats.org/presentationml/2006/main">
  <p:tag name="DUMMACSH" val="TRUE"/>
</p:tagLst>
</file>

<file path=ppt/tags/tag6.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60.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61.xml><?xml version="1.0" encoding="utf-8"?>
<p:tagLst xmlns:a="http://schemas.openxmlformats.org/drawingml/2006/main" xmlns:r="http://schemas.openxmlformats.org/officeDocument/2006/relationships" xmlns:p="http://schemas.openxmlformats.org/presentationml/2006/main">
  <p:tag name="DUMMACSH" val="TRUE"/>
</p:tagLst>
</file>

<file path=ppt/tags/tag62.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63.xml><?xml version="1.0" encoding="utf-8"?>
<p:tagLst xmlns:a="http://schemas.openxmlformats.org/drawingml/2006/main" xmlns:r="http://schemas.openxmlformats.org/officeDocument/2006/relationships" xmlns:p="http://schemas.openxmlformats.org/presentationml/2006/main">
  <p:tag name="DUMMACSH" val="TRUE"/>
</p:tagLst>
</file>

<file path=ppt/tags/tag64.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65.xml><?xml version="1.0" encoding="utf-8"?>
<p:tagLst xmlns:a="http://schemas.openxmlformats.org/drawingml/2006/main" xmlns:r="http://schemas.openxmlformats.org/officeDocument/2006/relationships" xmlns:p="http://schemas.openxmlformats.org/presentationml/2006/main">
  <p:tag name="DUMMACSH" val="TRUE"/>
</p:tagLst>
</file>

<file path=ppt/tags/tag66.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67.xml><?xml version="1.0" encoding="utf-8"?>
<p:tagLst xmlns:a="http://schemas.openxmlformats.org/drawingml/2006/main" xmlns:r="http://schemas.openxmlformats.org/officeDocument/2006/relationships" xmlns:p="http://schemas.openxmlformats.org/presentationml/2006/main">
  <p:tag name="DUMMACSH" val="TRUE"/>
</p:tagLst>
</file>

<file path=ppt/tags/tag68.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ags/tag69.xml><?xml version="1.0" encoding="utf-8"?>
<p:tagLst xmlns:a="http://schemas.openxmlformats.org/drawingml/2006/main" xmlns:r="http://schemas.openxmlformats.org/officeDocument/2006/relationships" xmlns:p="http://schemas.openxmlformats.org/presentationml/2006/main">
  <p:tag name="DUMMACSH" val="TRUE"/>
</p:tagLst>
</file>

<file path=ppt/tags/tag7.xml><?xml version="1.0" encoding="utf-8"?>
<p:tagLst xmlns:a="http://schemas.openxmlformats.org/drawingml/2006/main" xmlns:r="http://schemas.openxmlformats.org/officeDocument/2006/relationships" xmlns:p="http://schemas.openxmlformats.org/presentationml/2006/main">
  <p:tag name="DUMMACSH" val="TRUE"/>
</p:tagLst>
</file>

<file path=ppt/tags/tag70.xml><?xml version="1.0" encoding="utf-8"?>
<p:tagLst xmlns:a="http://schemas.openxmlformats.org/drawingml/2006/main" xmlns:r="http://schemas.openxmlformats.org/officeDocument/2006/relationships" xmlns:p="http://schemas.openxmlformats.org/presentationml/2006/main">
  <p:tag name="SWI" val="42"/>
  <p:tag name="NBP" val="1"/>
  <p:tag name="BSN" val="42"/>
  <p:tag name="SVT" val="TRUE"/>
  <p:tag name="CVB" val="42"/>
  <p:tag name="SPT" val="FALSE"/>
  <p:tag name="CII" val="42"/>
</p:tagLst>
</file>

<file path=ppt/tags/tag71.xml><?xml version="1.0" encoding="utf-8"?>
<p:tagLst xmlns:a="http://schemas.openxmlformats.org/drawingml/2006/main" xmlns:r="http://schemas.openxmlformats.org/officeDocument/2006/relationships" xmlns:p="http://schemas.openxmlformats.org/presentationml/2006/main">
  <p:tag name="DUMMACSH" val="TRUE"/>
</p:tagLst>
</file>

<file path=ppt/tags/tag72.xml><?xml version="1.0" encoding="utf-8"?>
<p:tagLst xmlns:a="http://schemas.openxmlformats.org/drawingml/2006/main" xmlns:r="http://schemas.openxmlformats.org/officeDocument/2006/relationships" xmlns:p="http://schemas.openxmlformats.org/presentationml/2006/main">
  <p:tag name="SWI" val="43"/>
  <p:tag name="NBP" val="1"/>
  <p:tag name="BSN" val="43"/>
  <p:tag name="SVT" val="TRUE"/>
  <p:tag name="CVB" val="43"/>
  <p:tag name="SPT" val="FALSE"/>
  <p:tag name="CII" val="43"/>
</p:tagLst>
</file>

<file path=ppt/tags/tag73.xml><?xml version="1.0" encoding="utf-8"?>
<p:tagLst xmlns:a="http://schemas.openxmlformats.org/drawingml/2006/main" xmlns:r="http://schemas.openxmlformats.org/officeDocument/2006/relationships" xmlns:p="http://schemas.openxmlformats.org/presentationml/2006/main">
  <p:tag name="DUMMACSH" val="TRUE"/>
</p:tagLst>
</file>

<file path=ppt/tags/tag74.xml><?xml version="1.0" encoding="utf-8"?>
<p:tagLst xmlns:a="http://schemas.openxmlformats.org/drawingml/2006/main" xmlns:r="http://schemas.openxmlformats.org/officeDocument/2006/relationships" xmlns:p="http://schemas.openxmlformats.org/presentationml/2006/main">
  <p:tag name="SWI" val="44"/>
  <p:tag name="NBP" val="1"/>
  <p:tag name="BSN" val="44"/>
  <p:tag name="SVT" val="TRUE"/>
  <p:tag name="CVB" val="44"/>
  <p:tag name="SPT" val="FALSE"/>
  <p:tag name="CII" val="44"/>
</p:tagLst>
</file>

<file path=ppt/tags/tag75.xml><?xml version="1.0" encoding="utf-8"?>
<p:tagLst xmlns:a="http://schemas.openxmlformats.org/drawingml/2006/main" xmlns:r="http://schemas.openxmlformats.org/officeDocument/2006/relationships" xmlns:p="http://schemas.openxmlformats.org/presentationml/2006/main">
  <p:tag name="DUMMACSH" val="TRUE"/>
</p:tagLst>
</file>

<file path=ppt/tags/tag76.xml><?xml version="1.0" encoding="utf-8"?>
<p:tagLst xmlns:a="http://schemas.openxmlformats.org/drawingml/2006/main" xmlns:r="http://schemas.openxmlformats.org/officeDocument/2006/relationships" xmlns:p="http://schemas.openxmlformats.org/presentationml/2006/main">
  <p:tag name="SWI" val="45"/>
  <p:tag name="NBP" val="1"/>
  <p:tag name="BSN" val="45"/>
  <p:tag name="SVT" val="TRUE"/>
  <p:tag name="CVB" val="45"/>
  <p:tag name="SPT" val="FALSE"/>
  <p:tag name="CII" val="45"/>
</p:tagLst>
</file>

<file path=ppt/tags/tag77.xml><?xml version="1.0" encoding="utf-8"?>
<p:tagLst xmlns:a="http://schemas.openxmlformats.org/drawingml/2006/main" xmlns:r="http://schemas.openxmlformats.org/officeDocument/2006/relationships" xmlns:p="http://schemas.openxmlformats.org/presentationml/2006/main">
  <p:tag name="DUMMACSH" val="TRUE"/>
</p:tagLst>
</file>

<file path=ppt/tags/tag78.xml><?xml version="1.0" encoding="utf-8"?>
<p:tagLst xmlns:a="http://schemas.openxmlformats.org/drawingml/2006/main" xmlns:r="http://schemas.openxmlformats.org/officeDocument/2006/relationships" xmlns:p="http://schemas.openxmlformats.org/presentationml/2006/main">
  <p:tag name="SWI" val="46"/>
  <p:tag name="NBP" val="1"/>
  <p:tag name="BSN" val="46"/>
  <p:tag name="SVT" val="TRUE"/>
  <p:tag name="CVB" val="46"/>
  <p:tag name="SPT" val="FALSE"/>
  <p:tag name="CII" val="46"/>
</p:tagLst>
</file>

<file path=ppt/tags/tag79.xml><?xml version="1.0" encoding="utf-8"?>
<p:tagLst xmlns:a="http://schemas.openxmlformats.org/drawingml/2006/main" xmlns:r="http://schemas.openxmlformats.org/officeDocument/2006/relationships" xmlns:p="http://schemas.openxmlformats.org/presentationml/2006/main">
  <p:tag name="DUMMACSH" val="TRUE"/>
</p:tagLst>
</file>

<file path=ppt/tags/tag8.xml><?xml version="1.0" encoding="utf-8"?>
<p:tagLst xmlns:a="http://schemas.openxmlformats.org/drawingml/2006/main" xmlns:r="http://schemas.openxmlformats.org/officeDocument/2006/relationships" xmlns:p="http://schemas.openxmlformats.org/presentationml/2006/main">
  <p:tag name="SWI" val="2"/>
  <p:tag name="NBP" val="1"/>
  <p:tag name="BSN" val="2"/>
  <p:tag name="SVT" val="TRUE"/>
  <p:tag name="CVB" val="2"/>
  <p:tag name="SPT" val="FALSE"/>
  <p:tag name="CII" val="2"/>
</p:tagLst>
</file>

<file path=ppt/tags/tag80.xml><?xml version="1.0" encoding="utf-8"?>
<p:tagLst xmlns:a="http://schemas.openxmlformats.org/drawingml/2006/main" xmlns:r="http://schemas.openxmlformats.org/officeDocument/2006/relationships" xmlns:p="http://schemas.openxmlformats.org/presentationml/2006/main">
  <p:tag name="SWI" val="47"/>
  <p:tag name="NBP" val="1"/>
  <p:tag name="BSN" val="47"/>
  <p:tag name="SVT" val="TRUE"/>
  <p:tag name="CVB" val="47"/>
  <p:tag name="SPT" val="FALSE"/>
  <p:tag name="CII" val="47"/>
</p:tagLst>
</file>

<file path=ppt/tags/tag81.xml><?xml version="1.0" encoding="utf-8"?>
<p:tagLst xmlns:a="http://schemas.openxmlformats.org/drawingml/2006/main" xmlns:r="http://schemas.openxmlformats.org/officeDocument/2006/relationships" xmlns:p="http://schemas.openxmlformats.org/presentationml/2006/main">
  <p:tag name="DUMMACSH" val="TRUE"/>
</p:tagLst>
</file>

<file path=ppt/tags/tag82.xml><?xml version="1.0" encoding="utf-8"?>
<p:tagLst xmlns:a="http://schemas.openxmlformats.org/drawingml/2006/main" xmlns:r="http://schemas.openxmlformats.org/officeDocument/2006/relationships" xmlns:p="http://schemas.openxmlformats.org/presentationml/2006/main">
  <p:tag name="SWI" val="48"/>
  <p:tag name="NBP" val="1"/>
  <p:tag name="BSN" val="48"/>
  <p:tag name="SVT" val="TRUE"/>
  <p:tag name="CVB" val="48"/>
  <p:tag name="SPT" val="FALSE"/>
  <p:tag name="CII" val="48"/>
</p:tagLst>
</file>

<file path=ppt/tags/tag83.xml><?xml version="1.0" encoding="utf-8"?>
<p:tagLst xmlns:a="http://schemas.openxmlformats.org/drawingml/2006/main" xmlns:r="http://schemas.openxmlformats.org/officeDocument/2006/relationships" xmlns:p="http://schemas.openxmlformats.org/presentationml/2006/main">
  <p:tag name="DUMMACSH" val="TRUE"/>
</p:tagLst>
</file>

<file path=ppt/tags/tag84.xml><?xml version="1.0" encoding="utf-8"?>
<p:tagLst xmlns:a="http://schemas.openxmlformats.org/drawingml/2006/main" xmlns:r="http://schemas.openxmlformats.org/officeDocument/2006/relationships" xmlns:p="http://schemas.openxmlformats.org/presentationml/2006/main">
  <p:tag name="SWI" val="49"/>
  <p:tag name="NBP" val="1"/>
  <p:tag name="BSN" val="49"/>
  <p:tag name="SVT" val="TRUE"/>
  <p:tag name="CVB" val="49"/>
  <p:tag name="SPT" val="FALSE"/>
  <p:tag name="CII" val="49"/>
</p:tagLst>
</file>

<file path=ppt/tags/tag85.xml><?xml version="1.0" encoding="utf-8"?>
<p:tagLst xmlns:a="http://schemas.openxmlformats.org/drawingml/2006/main" xmlns:r="http://schemas.openxmlformats.org/officeDocument/2006/relationships" xmlns:p="http://schemas.openxmlformats.org/presentationml/2006/main">
  <p:tag name="DUMMACSH" val="TRUE"/>
</p:tagLst>
</file>

<file path=ppt/tags/tag86.xml><?xml version="1.0" encoding="utf-8"?>
<p:tagLst xmlns:a="http://schemas.openxmlformats.org/drawingml/2006/main" xmlns:r="http://schemas.openxmlformats.org/officeDocument/2006/relationships" xmlns:p="http://schemas.openxmlformats.org/presentationml/2006/main">
  <p:tag name="SWI" val="50"/>
  <p:tag name="NBP" val="1"/>
  <p:tag name="BSN" val="50"/>
  <p:tag name="SVT" val="TRUE"/>
  <p:tag name="CVB" val="50"/>
  <p:tag name="SPT" val="FALSE"/>
  <p:tag name="CII" val="50"/>
</p:tagLst>
</file>

<file path=ppt/tags/tag87.xml><?xml version="1.0" encoding="utf-8"?>
<p:tagLst xmlns:a="http://schemas.openxmlformats.org/drawingml/2006/main" xmlns:r="http://schemas.openxmlformats.org/officeDocument/2006/relationships" xmlns:p="http://schemas.openxmlformats.org/presentationml/2006/main">
  <p:tag name="DUMMACSH" val="TRUE"/>
</p:tagLst>
</file>

<file path=ppt/tags/tag88.xml><?xml version="1.0" encoding="utf-8"?>
<p:tagLst xmlns:a="http://schemas.openxmlformats.org/drawingml/2006/main" xmlns:r="http://schemas.openxmlformats.org/officeDocument/2006/relationships" xmlns:p="http://schemas.openxmlformats.org/presentationml/2006/main">
  <p:tag name="SWI" val="51"/>
  <p:tag name="NBP" val="1"/>
  <p:tag name="BSN" val="51"/>
  <p:tag name="SVT" val="TRUE"/>
  <p:tag name="CVB" val="51"/>
  <p:tag name="SPT" val="FALSE"/>
  <p:tag name="CII" val="51"/>
</p:tagLst>
</file>

<file path=ppt/tags/tag89.xml><?xml version="1.0" encoding="utf-8"?>
<p:tagLst xmlns:a="http://schemas.openxmlformats.org/drawingml/2006/main" xmlns:r="http://schemas.openxmlformats.org/officeDocument/2006/relationships" xmlns:p="http://schemas.openxmlformats.org/presentationml/2006/main">
  <p:tag name="DUMMACSH" val="TRUE"/>
</p:tagLst>
</file>

<file path=ppt/tags/tag9.xml><?xml version="1.0" encoding="utf-8"?>
<p:tagLst xmlns:a="http://schemas.openxmlformats.org/drawingml/2006/main" xmlns:r="http://schemas.openxmlformats.org/officeDocument/2006/relationships" xmlns:p="http://schemas.openxmlformats.org/presentationml/2006/main">
  <p:tag name="DUMMACSH" val="TRUE"/>
</p:tagLst>
</file>

<file path=ppt/tags/tag90.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91.xml><?xml version="1.0" encoding="utf-8"?>
<p:tagLst xmlns:a="http://schemas.openxmlformats.org/drawingml/2006/main" xmlns:r="http://schemas.openxmlformats.org/officeDocument/2006/relationships" xmlns:p="http://schemas.openxmlformats.org/presentationml/2006/main">
  <p:tag name="DUMMACSH" val="TRUE"/>
</p:tagLst>
</file>

<file path=ppt/tags/tag92.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93.xml><?xml version="1.0" encoding="utf-8"?>
<p:tagLst xmlns:a="http://schemas.openxmlformats.org/drawingml/2006/main" xmlns:r="http://schemas.openxmlformats.org/officeDocument/2006/relationships" xmlns:p="http://schemas.openxmlformats.org/presentationml/2006/main">
  <p:tag name="DUMMACSH" val="TRUE"/>
</p:tagLst>
</file>

<file path=ppt/tags/tag94.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95.xml><?xml version="1.0" encoding="utf-8"?>
<p:tagLst xmlns:a="http://schemas.openxmlformats.org/drawingml/2006/main" xmlns:r="http://schemas.openxmlformats.org/officeDocument/2006/relationships" xmlns:p="http://schemas.openxmlformats.org/presentationml/2006/main">
  <p:tag name="DUMMACSH" val="TRUE"/>
</p:tagLst>
</file>

<file path=ppt/tags/tag96.xml><?xml version="1.0" encoding="utf-8"?>
<p:tagLst xmlns:a="http://schemas.openxmlformats.org/drawingml/2006/main" xmlns:r="http://schemas.openxmlformats.org/officeDocument/2006/relationships" xmlns:p="http://schemas.openxmlformats.org/presentationml/2006/main">
  <p:tag name="SWI" val="53"/>
  <p:tag name="NBP" val="1"/>
  <p:tag name="BSN" val="53"/>
  <p:tag name="SVT" val="TRUE"/>
  <p:tag name="CVB" val="53"/>
  <p:tag name="SPT" val="FALSE"/>
  <p:tag name="CII" val="53"/>
</p:tagLst>
</file>

<file path=ppt/tags/tag97.xml><?xml version="1.0" encoding="utf-8"?>
<p:tagLst xmlns:a="http://schemas.openxmlformats.org/drawingml/2006/main" xmlns:r="http://schemas.openxmlformats.org/officeDocument/2006/relationships" xmlns:p="http://schemas.openxmlformats.org/presentationml/2006/main">
  <p:tag name="DUMMACSH" val="TRUE"/>
</p:tagLst>
</file>

<file path=ppt/tags/tag98.xml><?xml version="1.0" encoding="utf-8"?>
<p:tagLst xmlns:a="http://schemas.openxmlformats.org/drawingml/2006/main" xmlns:r="http://schemas.openxmlformats.org/officeDocument/2006/relationships" xmlns:p="http://schemas.openxmlformats.org/presentationml/2006/main">
  <p:tag name="SWI" val="54"/>
  <p:tag name="NBP" val="1"/>
  <p:tag name="BSN" val="54"/>
  <p:tag name="SVT" val="TRUE"/>
  <p:tag name="CVB" val="54"/>
  <p:tag name="SPT" val="FALSE"/>
  <p:tag name="CII" val="54"/>
</p:tagLst>
</file>

<file path=ppt/tags/tag99.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9224</TotalTime>
  <Words>5936</Words>
  <Application>Microsoft Office PowerPoint</Application>
  <PresentationFormat>On-screen Show (4:3)</PresentationFormat>
  <Paragraphs>888</Paragraphs>
  <Slides>84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Blends</vt:lpstr>
      <vt:lpstr>Worksheet</vt:lpstr>
      <vt:lpstr>Parallel Programming &amp; Cluster Computing Overview: What the Heck is Supercomputing?</vt:lpstr>
      <vt:lpstr>People</vt:lpstr>
      <vt:lpstr>Things</vt:lpstr>
      <vt:lpstr>Thanks for your attention!   Questions? www.oscer.ou.edu</vt:lpstr>
      <vt:lpstr>What is Supercomputing?</vt:lpstr>
      <vt:lpstr>Fastest Supercomputer vs. Moore</vt:lpstr>
      <vt:lpstr>What is Supercomputing About?</vt:lpstr>
      <vt:lpstr>What is Supercomputing About?</vt:lpstr>
      <vt:lpstr>What Is HPC Used For?</vt:lpstr>
      <vt:lpstr>Supercomputing Issues</vt:lpstr>
      <vt:lpstr>OSCER</vt:lpstr>
      <vt:lpstr>What is OSCER?</vt:lpstr>
      <vt:lpstr>Who is OSCER? Academic Depts</vt:lpstr>
      <vt:lpstr>Who is OSCER? Groups</vt:lpstr>
      <vt:lpstr>Who? Oklahoma Collaborators</vt:lpstr>
      <vt:lpstr>Who Are the Users?</vt:lpstr>
      <vt:lpstr>Biggest Consumers</vt:lpstr>
      <vt:lpstr>Why OSCER?</vt:lpstr>
      <vt:lpstr>Why Bother Teaching Novices?</vt:lpstr>
      <vt:lpstr>What Does OSCER Do? Teaching</vt:lpstr>
      <vt:lpstr>What Does OSCER Do? Rounds</vt:lpstr>
      <vt:lpstr>OSCER Resources</vt:lpstr>
      <vt:lpstr>OK Cyberinfrastructure Initiative</vt:lpstr>
      <vt:lpstr>OCII Goals</vt:lpstr>
      <vt:lpstr>OCII Service Methodologies Part 1</vt:lpstr>
      <vt:lpstr>OCII Service Methodologies Part 2</vt:lpstr>
      <vt:lpstr>OCII Service Methodologies Part 3</vt:lpstr>
      <vt:lpstr>OCII Institutions</vt:lpstr>
      <vt:lpstr>OCII Institutions (cont’d)</vt:lpstr>
      <vt:lpstr>OCII Institutions (cont’d)</vt:lpstr>
      <vt:lpstr>NEW SUPERCOMPUTER!</vt:lpstr>
      <vt:lpstr>What is a Cluster Supercomputer?</vt:lpstr>
      <vt:lpstr>What a Cluster is ….</vt:lpstr>
      <vt:lpstr>An Actual Cluster</vt:lpstr>
      <vt:lpstr>Condor Pool</vt:lpstr>
      <vt:lpstr>National Lambda Rail</vt:lpstr>
      <vt:lpstr>Internet2</vt:lpstr>
      <vt:lpstr>NSF EPSCoR C2 Grant</vt:lpstr>
      <vt:lpstr>NSF MRI Grant: Petascale Storage</vt:lpstr>
      <vt:lpstr>A Quick Primer on Hardware</vt:lpstr>
      <vt:lpstr>Henry’s Laptop</vt:lpstr>
      <vt:lpstr>Typical Computer Hardware</vt:lpstr>
      <vt:lpstr>Central Processing Unit</vt:lpstr>
      <vt:lpstr>Primary Storage</vt:lpstr>
      <vt:lpstr>Secondary Storage </vt:lpstr>
      <vt:lpstr>Input/Output</vt:lpstr>
      <vt:lpstr>The Tyranny of the Storage Hierarchy</vt:lpstr>
      <vt:lpstr>The Storage Hierarchy</vt:lpstr>
      <vt:lpstr>RAM is Slow</vt:lpstr>
      <vt:lpstr>Why Have Cache?</vt:lpstr>
      <vt:lpstr>Henry’s Laptop</vt:lpstr>
      <vt:lpstr>Storage Speed, Size, Cost</vt:lpstr>
      <vt:lpstr>Why the Storage Hierarchy?</vt:lpstr>
      <vt:lpstr>Parallelism</vt:lpstr>
      <vt:lpstr>Parallelism</vt:lpstr>
      <vt:lpstr>The Jigsaw Puzzle Analogy</vt:lpstr>
      <vt:lpstr>Serial Computing</vt:lpstr>
      <vt:lpstr>Shared Memory Parallelism</vt:lpstr>
      <vt:lpstr>The More the Merrier?</vt:lpstr>
      <vt:lpstr>Diminishing Returns</vt:lpstr>
      <vt:lpstr>Distributed Parallelism</vt:lpstr>
      <vt:lpstr>More Distributed Processors</vt:lpstr>
      <vt:lpstr>Load Balancing</vt:lpstr>
      <vt:lpstr>Load Balancing</vt:lpstr>
      <vt:lpstr>Load Balancing</vt:lpstr>
      <vt:lpstr>Load Balancing</vt:lpstr>
      <vt:lpstr>Moore’s Law</vt:lpstr>
      <vt:lpstr>Moore’s Law</vt:lpstr>
      <vt:lpstr>Fastest Supercomputer vs. Moore</vt:lpstr>
      <vt:lpstr>Fastest Supercomputer vs. Moore</vt:lpstr>
      <vt:lpstr>Moore: Uncanny!</vt:lpstr>
      <vt:lpstr>Moore’s Law in Practice</vt:lpstr>
      <vt:lpstr>Moore’s Law in Practice</vt:lpstr>
      <vt:lpstr>Moore’s Law in Practice</vt:lpstr>
      <vt:lpstr>Moore’s Law in Practice</vt:lpstr>
      <vt:lpstr>Moore’s Law in Practice</vt:lpstr>
      <vt:lpstr>Moore’s Law on Gene Sequencers</vt:lpstr>
      <vt:lpstr>Why Bother?</vt:lpstr>
      <vt:lpstr>Why Bother with HPC at All?</vt:lpstr>
      <vt:lpstr>Why HPC is Worth the Bother</vt:lpstr>
      <vt:lpstr>The Future is Now</vt:lpstr>
      <vt:lpstr>OK Supercomputing Symposium 2012</vt:lpstr>
      <vt:lpstr>Thanks for your attention!   Questions? www.oscer.ou.edu</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hneeman</cp:lastModifiedBy>
  <cp:revision>489</cp:revision>
  <cp:lastPrinted>1601-01-01T00:00:00Z</cp:lastPrinted>
  <dcterms:created xsi:type="dcterms:W3CDTF">2001-08-18T12:37:15Z</dcterms:created>
  <dcterms:modified xsi:type="dcterms:W3CDTF">2012-07-29T21:51:52Z</dcterms:modified>
</cp:coreProperties>
</file>