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9.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Default Extension="xls" ContentType="application/vnd.ms-exce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78"/>
  </p:notesMasterIdLst>
  <p:handoutMasterIdLst>
    <p:handoutMasterId r:id="rId79"/>
  </p:handoutMasterIdLst>
  <p:sldIdLst>
    <p:sldId id="554" r:id="rId2"/>
    <p:sldId id="857" r:id="rId3"/>
    <p:sldId id="858" r:id="rId4"/>
    <p:sldId id="859" r:id="rId5"/>
    <p:sldId id="860" r:id="rId6"/>
    <p:sldId id="931" r:id="rId7"/>
    <p:sldId id="861" r:id="rId8"/>
    <p:sldId id="862" r:id="rId9"/>
    <p:sldId id="863" r:id="rId10"/>
    <p:sldId id="864" r:id="rId11"/>
    <p:sldId id="865" r:id="rId12"/>
    <p:sldId id="866" r:id="rId13"/>
    <p:sldId id="932" r:id="rId14"/>
    <p:sldId id="868" r:id="rId15"/>
    <p:sldId id="869" r:id="rId16"/>
    <p:sldId id="870" r:id="rId17"/>
    <p:sldId id="871" r:id="rId18"/>
    <p:sldId id="872" r:id="rId19"/>
    <p:sldId id="873" r:id="rId20"/>
    <p:sldId id="874" r:id="rId21"/>
    <p:sldId id="875" r:id="rId22"/>
    <p:sldId id="876" r:id="rId23"/>
    <p:sldId id="877" r:id="rId24"/>
    <p:sldId id="878" r:id="rId25"/>
    <p:sldId id="879" r:id="rId26"/>
    <p:sldId id="880" r:id="rId27"/>
    <p:sldId id="881" r:id="rId28"/>
    <p:sldId id="882" r:id="rId29"/>
    <p:sldId id="883" r:id="rId30"/>
    <p:sldId id="884" r:id="rId31"/>
    <p:sldId id="885" r:id="rId32"/>
    <p:sldId id="886" r:id="rId33"/>
    <p:sldId id="887" r:id="rId34"/>
    <p:sldId id="888" r:id="rId35"/>
    <p:sldId id="889" r:id="rId36"/>
    <p:sldId id="890" r:id="rId37"/>
    <p:sldId id="891" r:id="rId38"/>
    <p:sldId id="892" r:id="rId39"/>
    <p:sldId id="893" r:id="rId40"/>
    <p:sldId id="894" r:id="rId41"/>
    <p:sldId id="895" r:id="rId42"/>
    <p:sldId id="896" r:id="rId43"/>
    <p:sldId id="897" r:id="rId44"/>
    <p:sldId id="898" r:id="rId45"/>
    <p:sldId id="899" r:id="rId46"/>
    <p:sldId id="900" r:id="rId47"/>
    <p:sldId id="901" r:id="rId48"/>
    <p:sldId id="902" r:id="rId49"/>
    <p:sldId id="903" r:id="rId50"/>
    <p:sldId id="904" r:id="rId51"/>
    <p:sldId id="905" r:id="rId52"/>
    <p:sldId id="906" r:id="rId53"/>
    <p:sldId id="907" r:id="rId54"/>
    <p:sldId id="908" r:id="rId55"/>
    <p:sldId id="909" r:id="rId56"/>
    <p:sldId id="910" r:id="rId57"/>
    <p:sldId id="911" r:id="rId58"/>
    <p:sldId id="912" r:id="rId59"/>
    <p:sldId id="913" r:id="rId60"/>
    <p:sldId id="914" r:id="rId61"/>
    <p:sldId id="915" r:id="rId62"/>
    <p:sldId id="916" r:id="rId63"/>
    <p:sldId id="917" r:id="rId64"/>
    <p:sldId id="918" r:id="rId65"/>
    <p:sldId id="919" r:id="rId66"/>
    <p:sldId id="920" r:id="rId67"/>
    <p:sldId id="921" r:id="rId68"/>
    <p:sldId id="922" r:id="rId69"/>
    <p:sldId id="923" r:id="rId70"/>
    <p:sldId id="924" r:id="rId71"/>
    <p:sldId id="925" r:id="rId72"/>
    <p:sldId id="926" r:id="rId73"/>
    <p:sldId id="927" r:id="rId74"/>
    <p:sldId id="854" r:id="rId75"/>
    <p:sldId id="855" r:id="rId76"/>
    <p:sldId id="930" r:id="rId77"/>
  </p:sldIdLst>
  <p:sldSz cx="9144000" cy="6858000" type="screen4x3"/>
  <p:notesSz cx="6858000" cy="9144000"/>
  <p:custDataLst>
    <p:tags r:id="rId80"/>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FF"/>
    <a:srgbClr val="FFCCFF"/>
    <a:srgbClr val="CC99FF"/>
    <a:srgbClr val="800080"/>
    <a:srgbClr val="CC6600"/>
    <a:srgbClr val="008000"/>
    <a:srgbClr val="A50021"/>
    <a:srgbClr val="33CC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575" autoAdjust="0"/>
  </p:normalViewPr>
  <p:slideViewPr>
    <p:cSldViewPr>
      <p:cViewPr varScale="1">
        <p:scale>
          <a:sx n="71" d="100"/>
          <a:sy n="71" d="100"/>
        </p:scale>
        <p:origin x="-4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46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Worksheet%20in%20ncsiworkshop2012intropar_sipe_overview_20120724.ppt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0"/>
          <c:order val="0"/>
          <c:tx>
            <c:strRef>
              <c:f>'[Worksheet in ncsiworkshop2012intropar_sipe_overview_20120724.pptx]Sheet4'!$B$1</c:f>
              <c:strCache>
                <c:ptCount val="1"/>
                <c:pt idx="0">
                  <c:v>Fastest</c:v>
                </c:pt>
              </c:strCache>
            </c:strRef>
          </c:tx>
          <c:spPr>
            <a:ln>
              <a:solidFill>
                <a:schemeClr val="tx2"/>
              </a:solidFill>
            </a:ln>
          </c:spPr>
          <c:marker>
            <c:spPr>
              <a:solidFill>
                <a:schemeClr val="tx2"/>
              </a:solidFill>
            </c:spPr>
          </c:marker>
          <c:xVal>
            <c:numRef>
              <c:f>'[Worksheet in ncsiworkshop2012intropar_sipe_overview_20120724.pptx]Sheet4'!$A$2:$A$21</c:f>
              <c:numCache>
                <c:formatCode>General</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xVal>
          <c:yVal>
            <c:numRef>
              <c:f>'[Worksheet in ncsiworkshop2012intropar_sipe_overview_20120724.pptx]Sheet4'!$B$2:$B$21</c:f>
              <c:numCache>
                <c:formatCode>General</c:formatCode>
                <c:ptCount val="20"/>
                <c:pt idx="0">
                  <c:v>59.7</c:v>
                </c:pt>
                <c:pt idx="1">
                  <c:v>143.4</c:v>
                </c:pt>
                <c:pt idx="2">
                  <c:v>170.4</c:v>
                </c:pt>
                <c:pt idx="3">
                  <c:v>220.4</c:v>
                </c:pt>
                <c:pt idx="4">
                  <c:v>1068</c:v>
                </c:pt>
                <c:pt idx="5">
                  <c:v>1338</c:v>
                </c:pt>
                <c:pt idx="6">
                  <c:v>2121.3000000000002</c:v>
                </c:pt>
                <c:pt idx="7">
                  <c:v>2379</c:v>
                </c:pt>
                <c:pt idx="8">
                  <c:v>7226</c:v>
                </c:pt>
                <c:pt idx="9">
                  <c:v>35860</c:v>
                </c:pt>
                <c:pt idx="10">
                  <c:v>35860</c:v>
                </c:pt>
                <c:pt idx="11">
                  <c:v>35860</c:v>
                </c:pt>
                <c:pt idx="12">
                  <c:v>136800</c:v>
                </c:pt>
                <c:pt idx="13">
                  <c:v>280600</c:v>
                </c:pt>
                <c:pt idx="14">
                  <c:v>280600</c:v>
                </c:pt>
                <c:pt idx="15">
                  <c:v>1375780</c:v>
                </c:pt>
                <c:pt idx="16">
                  <c:v>1456700</c:v>
                </c:pt>
                <c:pt idx="17">
                  <c:v>1759000</c:v>
                </c:pt>
                <c:pt idx="18">
                  <c:v>8162000</c:v>
                </c:pt>
                <c:pt idx="19">
                  <c:v>16324750</c:v>
                </c:pt>
              </c:numCache>
            </c:numRef>
          </c:yVal>
        </c:ser>
        <c:ser>
          <c:idx val="1"/>
          <c:order val="1"/>
          <c:tx>
            <c:strRef>
              <c:f>'[Worksheet in ncsiworkshop2012intropar_sipe_overview_20120724.pptx]Sheet4'!$C$1</c:f>
              <c:strCache>
                <c:ptCount val="1"/>
                <c:pt idx="0">
                  <c:v>Moore</c:v>
                </c:pt>
              </c:strCache>
            </c:strRef>
          </c:tx>
          <c:spPr>
            <a:ln>
              <a:solidFill>
                <a:srgbClr val="FF00FF"/>
              </a:solidFill>
            </a:ln>
          </c:spPr>
          <c:marker>
            <c:spPr>
              <a:solidFill>
                <a:srgbClr val="FF00FF"/>
              </a:solidFill>
            </c:spPr>
          </c:marker>
          <c:xVal>
            <c:numRef>
              <c:f>'[Worksheet in ncsiworkshop2012intropar_sipe_overview_20120724.pptx]Sheet4'!$A$2:$A$21</c:f>
              <c:numCache>
                <c:formatCode>General</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xVal>
          <c:yVal>
            <c:numRef>
              <c:f>'[Worksheet in ncsiworkshop2012intropar_sipe_overview_20120724.pptx]Sheet4'!$C$2:$C$21</c:f>
              <c:numCache>
                <c:formatCode>General</c:formatCode>
                <c:ptCount val="20"/>
                <c:pt idx="0">
                  <c:v>60</c:v>
                </c:pt>
                <c:pt idx="3">
                  <c:v>240</c:v>
                </c:pt>
                <c:pt idx="6">
                  <c:v>960</c:v>
                </c:pt>
                <c:pt idx="9">
                  <c:v>3840</c:v>
                </c:pt>
                <c:pt idx="12">
                  <c:v>15360</c:v>
                </c:pt>
                <c:pt idx="15">
                  <c:v>61440</c:v>
                </c:pt>
                <c:pt idx="18">
                  <c:v>245760</c:v>
                </c:pt>
              </c:numCache>
            </c:numRef>
          </c:yVal>
        </c:ser>
        <c:axId val="62900864"/>
        <c:axId val="62911232"/>
      </c:scatterChart>
      <c:valAx>
        <c:axId val="62900864"/>
        <c:scaling>
          <c:orientation val="minMax"/>
        </c:scaling>
        <c:axPos val="b"/>
        <c:numFmt formatCode="General" sourceLinked="1"/>
        <c:tickLblPos val="nextTo"/>
        <c:txPr>
          <a:bodyPr/>
          <a:lstStyle/>
          <a:p>
            <a:pPr>
              <a:defRPr sz="1600" baseline="0"/>
            </a:pPr>
            <a:endParaRPr lang="en-US"/>
          </a:p>
        </c:txPr>
        <c:crossAx val="62911232"/>
        <c:crosses val="autoZero"/>
        <c:crossBetween val="midCat"/>
      </c:valAx>
      <c:valAx>
        <c:axId val="62911232"/>
        <c:scaling>
          <c:logBase val="10"/>
          <c:orientation val="minMax"/>
        </c:scaling>
        <c:axPos val="l"/>
        <c:majorGridlines/>
        <c:numFmt formatCode="General" sourceLinked="1"/>
        <c:tickLblPos val="nextTo"/>
        <c:txPr>
          <a:bodyPr/>
          <a:lstStyle/>
          <a:p>
            <a:pPr>
              <a:defRPr sz="1600" baseline="0"/>
            </a:pPr>
            <a:endParaRPr lang="en-US"/>
          </a:p>
        </c:txPr>
        <c:crossAx val="62900864"/>
        <c:crosses val="autoZero"/>
        <c:crossBetween val="midCat"/>
      </c:valAx>
    </c:plotArea>
    <c:legend>
      <c:legendPos val="r"/>
      <c:layout/>
    </c:legend>
    <c:plotVisOnly val="1"/>
  </c:chart>
  <c:spPr>
    <a:solidFill>
      <a:schemeClr val="bg1"/>
    </a:solidFill>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extLst>
      <p:ext uri="{BB962C8B-B14F-4D97-AF65-F5344CB8AC3E}">
        <p14:creationId xmlns="" xmlns:p14="http://schemas.microsoft.com/office/powerpoint/2010/main" val="214502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extLst>
      <p:ext uri="{BB962C8B-B14F-4D97-AF65-F5344CB8AC3E}">
        <p14:creationId xmlns="" xmlns:p14="http://schemas.microsoft.com/office/powerpoint/2010/main" val="51855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pic>
        <p:nvPicPr>
          <p:cNvPr id="11" name="Picture 15" descr="ou201_logo"/>
          <p:cNvPicPr>
            <a:picLocks noChangeAspect="1" noChangeArrowheads="1"/>
          </p:cNvPicPr>
          <p:nvPr userDrawn="1"/>
        </p:nvPicPr>
        <p:blipFill>
          <a:blip r:embed="rId2" cstate="print"/>
          <a:srcRect/>
          <a:stretch>
            <a:fillRect/>
          </a:stretch>
        </p:blipFill>
        <p:spPr bwMode="auto">
          <a:xfrm>
            <a:off x="228600" y="2667000"/>
            <a:ext cx="393700" cy="538163"/>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NCSI Parallel &amp; Cluster: Multicore</a:t>
            </a:r>
            <a:endParaRPr lang="en-US" dirty="0"/>
          </a:p>
          <a:p>
            <a:pPr>
              <a:defRPr/>
            </a:pPr>
            <a:r>
              <a:rPr lang="da-DK" dirty="0" smtClean="0"/>
              <a:t>U Oklahoma, July 29 - Aug 4 2012</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NCSI Parallel &amp; Cluster: Multicore</a:t>
            </a:r>
            <a:endParaRPr lang="en-US" dirty="0"/>
          </a:p>
          <a:p>
            <a:pPr>
              <a:defRPr/>
            </a:pPr>
            <a:r>
              <a:rPr lang="da-DK" dirty="0" smtClean="0"/>
              <a:t>U Oklahoma, July 29 - Aug 4 2012</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NCSI Parallel &amp; Cluster: Multicore</a:t>
            </a:r>
            <a:endParaRPr lang="en-US" dirty="0"/>
          </a:p>
          <a:p>
            <a:pPr>
              <a:defRPr/>
            </a:pPr>
            <a:r>
              <a:rPr lang="da-DK" dirty="0" smtClean="0"/>
              <a:t>U Oklahoma, July 29 - Aug 4 2012</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smtClean="0"/>
          </a:p>
        </p:txBody>
      </p:sp>
      <p:sp>
        <p:nvSpPr>
          <p:cNvPr id="4" name="Text Placeholder 3"/>
          <p:cNvSpPr>
            <a:spLocks noGrp="1"/>
          </p:cNvSpPr>
          <p:nvPr>
            <p:ph type="body"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NCSI Parallel &amp; Cluster: Multicore</a:t>
            </a:r>
            <a:endParaRPr lang="en-US" dirty="0"/>
          </a:p>
          <a:p>
            <a:pPr>
              <a:defRPr/>
            </a:pPr>
            <a:r>
              <a:rPr lang="da-DK" dirty="0" smtClean="0"/>
              <a:t>U Oklahoma, July 29 - Aug 4 2012</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371600"/>
            <a:ext cx="7924800" cy="4648200"/>
          </a:xfrm>
        </p:spPr>
        <p:txBody>
          <a:bodyPr/>
          <a:lstStyle/>
          <a:p>
            <a:pPr lvl="0"/>
            <a:endParaRPr lang="en-US" noProof="0" smtClean="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NCSI Parallel &amp; Cluster: Multicore</a:t>
            </a:r>
            <a:endParaRPr lang="en-US" dirty="0"/>
          </a:p>
          <a:p>
            <a:pPr>
              <a:defRPr/>
            </a:pPr>
            <a:r>
              <a:rPr lang="da-DK" dirty="0" smtClean="0"/>
              <a:t>U Oklahoma, July 29 - Aug 4 2012</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NCSI Parallel &amp; Cluster: Multicore</a:t>
            </a:r>
            <a:endParaRPr lang="en-US" dirty="0"/>
          </a:p>
          <a:p>
            <a:pPr>
              <a:defRPr/>
            </a:pPr>
            <a:r>
              <a:rPr lang="da-DK" dirty="0" smtClean="0"/>
              <a:t>U Oklahoma, July 29 - Aug 4 2012</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NCSI Parallel &amp; Cluster: Multicore</a:t>
            </a:r>
            <a:endParaRPr lang="en-US" dirty="0"/>
          </a:p>
          <a:p>
            <a:pPr>
              <a:defRPr/>
            </a:pPr>
            <a:r>
              <a:rPr lang="da-DK" dirty="0" smtClean="0"/>
              <a:t>U Oklahoma, July 29 - Aug 4 2012</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NCSI Parallel &amp; Cluster: Multicore</a:t>
            </a:r>
            <a:endParaRPr lang="en-US" dirty="0"/>
          </a:p>
          <a:p>
            <a:pPr>
              <a:defRPr/>
            </a:pPr>
            <a:r>
              <a:rPr lang="da-DK" dirty="0" smtClean="0"/>
              <a:t>U Oklahoma, July 29 - Aug 4 2012</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smtClean="0"/>
              <a:t>NCSI Parallel &amp; Cluster: Multicore</a:t>
            </a:r>
            <a:endParaRPr lang="en-US" dirty="0"/>
          </a:p>
          <a:p>
            <a:pPr>
              <a:defRPr/>
            </a:pPr>
            <a:r>
              <a:rPr lang="da-DK" dirty="0" smtClean="0"/>
              <a:t>U Oklahoma, July 29 - Aug 4 2012</a:t>
            </a:r>
            <a:endParaRPr lang="en-US" dirty="0"/>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lvl1pPr>
              <a:defRPr dirty="0" smtClean="0"/>
            </a:lvl1pPr>
          </a:lstStyle>
          <a:p>
            <a:pPr>
              <a:defRPr/>
            </a:pPr>
            <a:r>
              <a:rPr lang="en-US" dirty="0" smtClean="0"/>
              <a:t>NCSI Parallel &amp; Cluster: Multicore</a:t>
            </a:r>
          </a:p>
          <a:p>
            <a:pPr>
              <a:defRPr/>
            </a:pPr>
            <a:r>
              <a:rPr lang="da-DK" dirty="0" smtClean="0"/>
              <a:t>U Oklahoma, July 29 - Aug 4 2012</a:t>
            </a:r>
            <a:endParaRPr lang="en-US" dirty="0"/>
          </a:p>
        </p:txBody>
      </p:sp>
      <p:sp>
        <p:nvSpPr>
          <p:cNvPr id="4" name="Rectangle 3"/>
          <p:cNvSpPr/>
          <p:nvPr userDrawn="1"/>
        </p:nvSpPr>
        <p:spPr bwMode="auto">
          <a:xfrm>
            <a:off x="6324600"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smtClean="0"/>
              <a:t>NCSI Parallel &amp; Cluster: Multicore</a:t>
            </a:r>
            <a:endParaRPr lang="en-US" dirty="0"/>
          </a:p>
          <a:p>
            <a:pPr>
              <a:defRPr/>
            </a:pPr>
            <a:r>
              <a:rPr lang="da-DK" dirty="0" smtClean="0"/>
              <a:t>U Oklahoma, July 29 - Aug 4 2012</a:t>
            </a:r>
            <a:endParaRPr lang="en-US" dirty="0"/>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NCSI Parallel &amp; Cluster: Multicore</a:t>
            </a:r>
            <a:endParaRPr lang="en-US" dirty="0"/>
          </a:p>
          <a:p>
            <a:pPr>
              <a:defRPr/>
            </a:pPr>
            <a:r>
              <a:rPr lang="da-DK" dirty="0" smtClean="0"/>
              <a:t>U Oklahoma, July 29 - Aug 4 2012</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NCSI Parallel &amp; Cluster: Multicore</a:t>
            </a:r>
            <a:endParaRPr lang="en-US" dirty="0"/>
          </a:p>
          <a:p>
            <a:pPr>
              <a:defRPr/>
            </a:pPr>
            <a:r>
              <a:rPr lang="da-DK" dirty="0" smtClean="0"/>
              <a:t>U Oklahoma, July 29 - Aug 4 2012</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21" Type="http://schemas.openxmlformats.org/officeDocument/2006/relationships/image" Target="../media/image6.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image" Target="../media/image8.pn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2" descr="XSEDE, Extreme Science and Engineering Discovery Environment, xsede.org."/>
          <p:cNvPicPr>
            <a:picLocks noChangeAspect="1" noChangeArrowheads="1"/>
          </p:cNvPicPr>
          <p:nvPr userDrawn="1"/>
        </p:nvPicPr>
        <p:blipFill>
          <a:blip r:embed="rId16" cstate="print"/>
          <a:srcRect/>
          <a:stretch>
            <a:fillRect/>
          </a:stretch>
        </p:blipFill>
        <p:spPr bwMode="auto">
          <a:xfrm>
            <a:off x="6553200" y="6477000"/>
            <a:ext cx="681789" cy="259080"/>
          </a:xfrm>
          <a:prstGeom prst="rect">
            <a:avLst/>
          </a:prstGeom>
          <a:noFill/>
        </p:spPr>
      </p:pic>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smtClean="0"/>
              <a:t>NCSI Parallel &amp; Cluster: Multicore</a:t>
            </a:r>
          </a:p>
          <a:p>
            <a:pPr>
              <a:defRPr/>
            </a:pPr>
            <a:r>
              <a:rPr lang="pt-BR" dirty="0" smtClean="0"/>
              <a:t>U Oklahoma, July 29 - Aug 4 2012</a:t>
            </a:r>
            <a:endParaRPr lang="en-US" dirty="0"/>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pic>
        <p:nvPicPr>
          <p:cNvPr id="3084" name="Picture 15" descr="ou201_logo"/>
          <p:cNvPicPr>
            <a:picLocks noChangeAspect="1" noChangeArrowheads="1"/>
          </p:cNvPicPr>
          <p:nvPr userDrawn="1"/>
        </p:nvPicPr>
        <p:blipFill>
          <a:blip r:embed="rId17" cstate="print"/>
          <a:srcRect/>
          <a:stretch>
            <a:fillRect/>
          </a:stretch>
        </p:blipFill>
        <p:spPr bwMode="auto">
          <a:xfrm>
            <a:off x="1066800" y="6175524"/>
            <a:ext cx="393700" cy="538163"/>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8" cstate="print"/>
          <a:srcRect/>
          <a:stretch>
            <a:fillRect/>
          </a:stretch>
        </p:blipFill>
        <p:spPr bwMode="auto">
          <a:xfrm>
            <a:off x="228600" y="6127899"/>
            <a:ext cx="776288" cy="547688"/>
          </a:xfrm>
          <a:prstGeom prst="rect">
            <a:avLst/>
          </a:prstGeom>
          <a:noFill/>
          <a:ln w="9525">
            <a:noFill/>
            <a:miter lim="800000"/>
            <a:headEnd/>
            <a:tailEnd/>
          </a:ln>
        </p:spPr>
      </p:pic>
      <p:pic>
        <p:nvPicPr>
          <p:cNvPr id="3086" name="Picture 39" descr="ouit_logo_small"/>
          <p:cNvPicPr>
            <a:picLocks noChangeAspect="1" noChangeArrowheads="1"/>
          </p:cNvPicPr>
          <p:nvPr userDrawn="1"/>
        </p:nvPicPr>
        <p:blipFill>
          <a:blip r:embed="rId19" cstate="print"/>
          <a:srcRect/>
          <a:stretch>
            <a:fillRect/>
          </a:stretch>
        </p:blipFill>
        <p:spPr bwMode="auto">
          <a:xfrm>
            <a:off x="1447800" y="6127899"/>
            <a:ext cx="1143000" cy="598488"/>
          </a:xfrm>
          <a:prstGeom prst="rect">
            <a:avLst/>
          </a:prstGeom>
          <a:noFill/>
          <a:ln w="9525">
            <a:noFill/>
            <a:miter lim="800000"/>
            <a:headEnd/>
            <a:tailEnd/>
          </a:ln>
        </p:spPr>
      </p:pic>
      <p:sp>
        <p:nvSpPr>
          <p:cNvPr id="58375" name="Rectangle 7"/>
          <p:cNvSpPr>
            <a:spLocks noChangeArrowheads="1"/>
          </p:cNvSpPr>
          <p:nvPr userDrawn="1"/>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userDrawn="1"/>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userDrawn="1">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0" name="Rectangle 10"/>
          <p:cNvSpPr>
            <a:spLocks noGrp="1" noChangeArrowheads="1"/>
          </p:cNvSpPr>
          <p:nvPr userDrawn="1">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9" name="Picture 15" descr="ou201_logo"/>
          <p:cNvPicPr>
            <a:picLocks noChangeAspect="1" noChangeArrowheads="1"/>
          </p:cNvPicPr>
          <p:nvPr userDrawn="1"/>
        </p:nvPicPr>
        <p:blipFill>
          <a:blip r:embed="rId17" cstate="print"/>
          <a:srcRect/>
          <a:stretch>
            <a:fillRect/>
          </a:stretch>
        </p:blipFill>
        <p:spPr bwMode="auto">
          <a:xfrm>
            <a:off x="178904" y="609600"/>
            <a:ext cx="393700" cy="538163"/>
          </a:xfrm>
          <a:prstGeom prst="rect">
            <a:avLst/>
          </a:prstGeom>
          <a:noFill/>
          <a:ln w="9525">
            <a:noFill/>
            <a:miter lim="800000"/>
            <a:headEnd/>
            <a:tailEnd/>
          </a:ln>
        </p:spPr>
      </p:pic>
      <p:pic>
        <p:nvPicPr>
          <p:cNvPr id="14" name="Picture 11"/>
          <p:cNvPicPr>
            <a:picLocks noChangeAspect="1"/>
          </p:cNvPicPr>
          <p:nvPr userDrawn="1"/>
        </p:nvPicPr>
        <p:blipFill>
          <a:blip r:embed="rId20" cstate="print"/>
          <a:srcRect/>
          <a:stretch>
            <a:fillRect/>
          </a:stretch>
        </p:blipFill>
        <p:spPr bwMode="auto">
          <a:xfrm>
            <a:off x="7196468" y="6468136"/>
            <a:ext cx="852575" cy="199645"/>
          </a:xfrm>
          <a:prstGeom prst="rect">
            <a:avLst/>
          </a:prstGeom>
          <a:noFill/>
          <a:ln w="9525">
            <a:noFill/>
            <a:miter lim="800000"/>
            <a:headEnd/>
            <a:tailEnd/>
          </a:ln>
        </p:spPr>
      </p:pic>
      <p:pic>
        <p:nvPicPr>
          <p:cNvPr id="15" name="Picture 6" descr="http://upload.wikimedia.org/wikipedia/en/7/71/Contra_Costa_College_logo.jpg"/>
          <p:cNvPicPr>
            <a:picLocks noChangeAspect="1" noChangeArrowheads="1"/>
          </p:cNvPicPr>
          <p:nvPr userDrawn="1"/>
        </p:nvPicPr>
        <p:blipFill>
          <a:blip r:embed="rId21" cstate="print"/>
          <a:srcRect/>
          <a:stretch>
            <a:fillRect/>
          </a:stretch>
        </p:blipFill>
        <p:spPr bwMode="auto">
          <a:xfrm>
            <a:off x="2133600" y="6072965"/>
            <a:ext cx="476251" cy="381001"/>
          </a:xfrm>
          <a:prstGeom prst="rect">
            <a:avLst/>
          </a:prstGeom>
          <a:noFill/>
        </p:spPr>
      </p:pic>
      <p:pic>
        <p:nvPicPr>
          <p:cNvPr id="16" name="Picture 4" descr="http://www.earlham.customfanshop.com/images/Logo/logo1.png"/>
          <p:cNvPicPr>
            <a:picLocks noChangeAspect="1" noChangeArrowheads="1"/>
          </p:cNvPicPr>
          <p:nvPr userDrawn="1"/>
        </p:nvPicPr>
        <p:blipFill>
          <a:blip r:embed="rId22" cstate="print"/>
          <a:srcRect/>
          <a:stretch>
            <a:fillRect/>
          </a:stretch>
        </p:blipFill>
        <p:spPr bwMode="auto">
          <a:xfrm>
            <a:off x="7239000" y="6087136"/>
            <a:ext cx="774031" cy="503267"/>
          </a:xfrm>
          <a:prstGeom prst="rect">
            <a:avLst/>
          </a:prstGeom>
          <a:noFill/>
        </p:spPr>
      </p:pic>
      <p:pic>
        <p:nvPicPr>
          <p:cNvPr id="17" name="Picture 16" descr="littlefe_logo.png"/>
          <p:cNvPicPr>
            <a:picLocks noChangeAspect="1"/>
          </p:cNvPicPr>
          <p:nvPr userDrawn="1"/>
        </p:nvPicPr>
        <p:blipFill>
          <a:blip r:embed="rId23" cstate="print"/>
          <a:stretch>
            <a:fillRect/>
          </a:stretch>
        </p:blipFill>
        <p:spPr>
          <a:xfrm>
            <a:off x="6629400" y="6150934"/>
            <a:ext cx="485001" cy="320707"/>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0.jpeg"/><Relationship Id="rId11" Type="http://schemas.openxmlformats.org/officeDocument/2006/relationships/image" Target="../media/image8.png"/><Relationship Id="rId5" Type="http://schemas.openxmlformats.org/officeDocument/2006/relationships/image" Target="../media/image9.jpeg"/><Relationship Id="rId10"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1.vml"/><Relationship Id="rId6" Type="http://schemas.openxmlformats.org/officeDocument/2006/relationships/chart" Target="../charts/chart1.xml"/><Relationship Id="rId5" Type="http://schemas.openxmlformats.org/officeDocument/2006/relationships/oleObject" Target="../embeddings/Microsoft_Office_Excel_97-2003_Worksheet1.xls"/><Relationship Id="rId4"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9.wmf"/><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oleObject" Target="../embeddings/oleObject4.bin"/><Relationship Id="rId2" Type="http://schemas.openxmlformats.org/officeDocument/2006/relationships/tags" Target="../tags/tag2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5.xml"/><Relationship Id="rId1" Type="http://schemas.openxmlformats.org/officeDocument/2006/relationships/vmlDrawing" Target="../drawings/vmlDrawing3.vml"/><Relationship Id="rId4" Type="http://schemas.openxmlformats.org/officeDocument/2006/relationships/oleObject" Target="../embeddings/Microsoft_Office_Excel_97-2003_Worksheet2.xls"/></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1.xml"/><Relationship Id="rId1" Type="http://schemas.openxmlformats.org/officeDocument/2006/relationships/vmlDrawing" Target="../drawings/vmlDrawing4.vml"/><Relationship Id="rId5" Type="http://schemas.openxmlformats.org/officeDocument/2006/relationships/oleObject" Target="../embeddings/Microsoft_Office_Excel_97-2003_Worksheet4.xls"/><Relationship Id="rId4" Type="http://schemas.openxmlformats.org/officeDocument/2006/relationships/oleObject" Target="../embeddings/Microsoft_Office_Excel_97-2003_Worksheet3.xls"/></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4.xml"/><Relationship Id="rId1" Type="http://schemas.openxmlformats.org/officeDocument/2006/relationships/tags" Target="../tags/tag33.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6.xml"/><Relationship Id="rId1" Type="http://schemas.openxmlformats.org/officeDocument/2006/relationships/tags" Target="../tags/tag35.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8.xml"/><Relationship Id="rId1" Type="http://schemas.openxmlformats.org/officeDocument/2006/relationships/tags" Target="../tags/tag3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hyperlink" Target="http://www.caps.ou.edu/wx/p/r/conus/fcst/"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hyperlink" Target="http://news.com.com/2300-1006_3-6119652.html" TargetMode="External"/><Relationship Id="rId4" Type="http://schemas.openxmlformats.org/officeDocument/2006/relationships/image" Target="../media/image14.jpe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www.digit-life.com/articles2/cpu/rmma-via-c7.html"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8.pn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48.xml"/><Relationship Id="rId6" Type="http://schemas.openxmlformats.org/officeDocument/2006/relationships/image" Target="../media/image32.jpeg"/><Relationship Id="rId11" Type="http://schemas.openxmlformats.org/officeDocument/2006/relationships/image" Target="../media/image36.jpeg"/><Relationship Id="rId5" Type="http://schemas.openxmlformats.org/officeDocument/2006/relationships/image" Target="../media/image31.jpeg"/><Relationship Id="rId10" Type="http://schemas.openxmlformats.org/officeDocument/2006/relationships/hyperlink" Target="http://symposium2012.oscer.ou.edu/" TargetMode="External"/><Relationship Id="rId4" Type="http://schemas.openxmlformats.org/officeDocument/2006/relationships/image" Target="../media/image30.jpeg"/><Relationship Id="rId9" Type="http://schemas.openxmlformats.org/officeDocument/2006/relationships/image" Target="../media/image35.jpeg"/></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hyperlink" Target="http://www.oscer.ou.edu/" TargetMode="External"/></Relationships>
</file>

<file path=ppt/slides/_rels/slide76.xml.rels><?xml version="1.0" encoding="UTF-8" standalone="yes"?>
<Relationships xmlns="http://schemas.openxmlformats.org/package/2006/relationships"><Relationship Id="rId8" Type="http://schemas.openxmlformats.org/officeDocument/2006/relationships/hyperlink" Target="http://cpu.rightmark.org/" TargetMode="External"/><Relationship Id="rId13" Type="http://schemas.openxmlformats.org/officeDocument/2006/relationships/hyperlink" Target="http://www.pricewatch.com/" TargetMode="External"/><Relationship Id="rId3" Type="http://schemas.openxmlformats.org/officeDocument/2006/relationships/slideLayout" Target="../slideLayouts/slideLayout6.xml"/><Relationship Id="rId7" Type="http://schemas.openxmlformats.org/officeDocument/2006/relationships/hyperlink" Target="http://www.vw.com/newbeetle/" TargetMode="External"/><Relationship Id="rId12" Type="http://schemas.openxmlformats.org/officeDocument/2006/relationships/hyperlink" Target="ftp://download.intel.com/design/Pentium4/manuals/24896606.pdf" TargetMode="Externa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hyperlink" Target="http://www.dell.com/" TargetMode="External"/><Relationship Id="rId11" Type="http://schemas.openxmlformats.org/officeDocument/2006/relationships/hyperlink" Target="http://www.samsung.com/Products/OpticalDiscDrive/SlimDrive/OpticalDiscDrive_SlimDrive_SN_S082D.asp?page=Specifications" TargetMode="External"/><Relationship Id="rId5" Type="http://schemas.openxmlformats.org/officeDocument/2006/relationships/hyperlink" Target="http://hneeman.oscer.ou.edu/hamr.html" TargetMode="External"/><Relationship Id="rId10" Type="http://schemas.openxmlformats.org/officeDocument/2006/relationships/hyperlink" Target="http://www.seagate.com/cda/products/discsales/personal/family/0,1085,621,00.html" TargetMode="External"/><Relationship Id="rId4" Type="http://schemas.openxmlformats.org/officeDocument/2006/relationships/hyperlink" Target="http://www.caps.ou.edu/present/Jack%20Hayes%20FINAL.ppt" TargetMode="External"/><Relationship Id="rId9" Type="http://schemas.openxmlformats.org/officeDocument/2006/relationships/hyperlink" Target="ftp://download.intel.com/design/Pentium4/papers/24943801.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4724400"/>
            <a:ext cx="152400" cy="1676400"/>
          </a:xfrm>
          <a:prstGeom prst="rect">
            <a:avLst/>
          </a:prstGeom>
          <a:solidFill>
            <a:schemeClr val="bg1"/>
          </a:solidFill>
          <a:ln w="9525">
            <a:noFill/>
            <a:miter lim="800000"/>
            <a:headEnd/>
            <a:tailEnd/>
          </a:ln>
        </p:spPr>
        <p:txBody>
          <a:bodyPr wrap="none" anchor="ctr"/>
          <a:lstStyle/>
          <a:p>
            <a:endParaRPr lang="en-US"/>
          </a:p>
        </p:txBody>
      </p:sp>
      <p:sp>
        <p:nvSpPr>
          <p:cNvPr id="449540" name="Rectangle 4"/>
          <p:cNvSpPr>
            <a:spLocks noGrp="1" noChangeArrowheads="1"/>
          </p:cNvSpPr>
          <p:nvPr>
            <p:ph type="ctrTitle"/>
          </p:nvPr>
        </p:nvSpPr>
        <p:spPr>
          <a:xfrm>
            <a:off x="685800" y="933448"/>
            <a:ext cx="7924800" cy="2362200"/>
          </a:xfrm>
        </p:spPr>
        <p:txBody>
          <a:bodyPr/>
          <a:lstStyle/>
          <a:p>
            <a:pPr eaLnBrk="1" hangingPunct="1">
              <a:lnSpc>
                <a:spcPct val="80000"/>
              </a:lnSpc>
              <a:defRPr/>
            </a:pPr>
            <a:r>
              <a:rPr lang="en-US" sz="4800" dirty="0" smtClean="0">
                <a:effectLst>
                  <a:outerShdw blurRad="38100" dist="38100" dir="2700000" algn="tl">
                    <a:srgbClr val="C0C0C0"/>
                  </a:outerShdw>
                </a:effectLst>
                <a:latin typeface="Arial Black" pitchFamily="34" charset="0"/>
              </a:rPr>
              <a:t>Introduction to  Parallel Programming &amp; Cluster Computing</a:t>
            </a:r>
            <a:br>
              <a:rPr lang="en-US" sz="4800" dirty="0" smtClean="0">
                <a:effectLst>
                  <a:outerShdw blurRad="38100" dist="38100" dir="2700000" algn="tl">
                    <a:srgbClr val="C0C0C0"/>
                  </a:outerShdw>
                </a:effectLst>
                <a:latin typeface="Arial Black" pitchFamily="34" charset="0"/>
              </a:rPr>
            </a:br>
            <a:r>
              <a:rPr lang="en-US" sz="3600" dirty="0" smtClean="0">
                <a:solidFill>
                  <a:schemeClr val="tx1"/>
                </a:solidFill>
                <a:effectLst>
                  <a:outerShdw blurRad="38100" dist="38100" dir="2700000" algn="tl">
                    <a:srgbClr val="C0C0C0"/>
                  </a:outerShdw>
                </a:effectLst>
              </a:rPr>
              <a:t> Multicore Madness</a:t>
            </a:r>
            <a:endParaRPr lang="en-US" sz="5400" dirty="0" smtClean="0">
              <a:effectLst>
                <a:outerShdw blurRad="38100" dist="38100" dir="2700000" algn="tl">
                  <a:srgbClr val="C0C0C0"/>
                </a:outerShdw>
              </a:effectLst>
              <a:latin typeface="Arial Black" pitchFamily="34" charset="0"/>
            </a:endParaRPr>
          </a:p>
        </p:txBody>
      </p:sp>
      <p:sp>
        <p:nvSpPr>
          <p:cNvPr id="11268" name="Rectangle 5"/>
          <p:cNvSpPr>
            <a:spLocks noGrp="1" noChangeArrowheads="1"/>
          </p:cNvSpPr>
          <p:nvPr>
            <p:ph type="subTitle" idx="1"/>
          </p:nvPr>
        </p:nvSpPr>
        <p:spPr>
          <a:xfrm>
            <a:off x="609600" y="3276600"/>
            <a:ext cx="8001000" cy="1104900"/>
          </a:xfrm>
        </p:spPr>
        <p:txBody>
          <a:bodyPr numCol="2"/>
          <a:lstStyle/>
          <a:p>
            <a:pPr eaLnBrk="1" hangingPunct="1">
              <a:lnSpc>
                <a:spcPct val="90000"/>
              </a:lnSpc>
              <a:spcBef>
                <a:spcPts val="0"/>
              </a:spcBef>
            </a:pPr>
            <a:r>
              <a:rPr lang="en-US" sz="1800" b="1" dirty="0" smtClean="0"/>
              <a:t>Joshua Alexander, U Oklahoma</a:t>
            </a:r>
          </a:p>
          <a:p>
            <a:pPr eaLnBrk="1" hangingPunct="1">
              <a:lnSpc>
                <a:spcPct val="90000"/>
              </a:lnSpc>
              <a:spcBef>
                <a:spcPts val="0"/>
              </a:spcBef>
            </a:pPr>
            <a:r>
              <a:rPr lang="en-US" sz="1800" b="1" dirty="0" smtClean="0"/>
              <a:t>Ivan </a:t>
            </a:r>
            <a:r>
              <a:rPr lang="en-US" sz="1800" b="1" dirty="0" err="1" smtClean="0"/>
              <a:t>Babic</a:t>
            </a:r>
            <a:r>
              <a:rPr lang="en-US" sz="1800" b="1" dirty="0" smtClean="0"/>
              <a:t>, Earlham College</a:t>
            </a:r>
          </a:p>
          <a:p>
            <a:pPr eaLnBrk="1" hangingPunct="1">
              <a:lnSpc>
                <a:spcPct val="90000"/>
              </a:lnSpc>
              <a:spcBef>
                <a:spcPts val="0"/>
              </a:spcBef>
            </a:pPr>
            <a:r>
              <a:rPr lang="en-US" sz="1800" b="1" dirty="0" err="1" smtClean="0"/>
              <a:t>Michial</a:t>
            </a:r>
            <a:r>
              <a:rPr lang="en-US" sz="1800" b="1" dirty="0" smtClean="0"/>
              <a:t> Green, Contra Costa College</a:t>
            </a:r>
          </a:p>
          <a:p>
            <a:pPr eaLnBrk="1" hangingPunct="1">
              <a:lnSpc>
                <a:spcPct val="90000"/>
              </a:lnSpc>
              <a:spcBef>
                <a:spcPts val="0"/>
              </a:spcBef>
            </a:pPr>
            <a:r>
              <a:rPr lang="en-US" sz="1800" b="1" dirty="0" err="1" smtClean="0"/>
              <a:t>Mobeen</a:t>
            </a:r>
            <a:r>
              <a:rPr lang="en-US" sz="1800" b="1" dirty="0" smtClean="0"/>
              <a:t> </a:t>
            </a:r>
            <a:r>
              <a:rPr lang="en-US" sz="1800" b="1" dirty="0" err="1" smtClean="0"/>
              <a:t>Ludin</a:t>
            </a:r>
            <a:r>
              <a:rPr lang="en-US" sz="1800" b="1" dirty="0" smtClean="0"/>
              <a:t>, Earlham College</a:t>
            </a:r>
          </a:p>
          <a:p>
            <a:pPr eaLnBrk="1" hangingPunct="1">
              <a:lnSpc>
                <a:spcPct val="90000"/>
              </a:lnSpc>
              <a:spcBef>
                <a:spcPts val="0"/>
              </a:spcBef>
            </a:pPr>
            <a:r>
              <a:rPr lang="en-US" sz="1800" b="1" dirty="0" smtClean="0"/>
              <a:t>Tom Murphy, Contra Costa College</a:t>
            </a:r>
          </a:p>
          <a:p>
            <a:pPr eaLnBrk="1" hangingPunct="1">
              <a:lnSpc>
                <a:spcPct val="90000"/>
              </a:lnSpc>
              <a:spcBef>
                <a:spcPts val="0"/>
              </a:spcBef>
            </a:pPr>
            <a:r>
              <a:rPr lang="en-US" sz="1800" b="1" dirty="0" smtClean="0"/>
              <a:t>Kristin </a:t>
            </a:r>
            <a:r>
              <a:rPr lang="en-US" sz="1800" b="1" dirty="0" err="1" smtClean="0"/>
              <a:t>Muterspaw</a:t>
            </a:r>
            <a:r>
              <a:rPr lang="en-US" sz="1800" b="1" dirty="0" smtClean="0"/>
              <a:t>, Earlham College</a:t>
            </a:r>
          </a:p>
          <a:p>
            <a:pPr eaLnBrk="1" hangingPunct="1">
              <a:lnSpc>
                <a:spcPct val="90000"/>
              </a:lnSpc>
              <a:spcBef>
                <a:spcPts val="0"/>
              </a:spcBef>
            </a:pPr>
            <a:r>
              <a:rPr lang="en-US" sz="1800" b="1" dirty="0" smtClean="0"/>
              <a:t>Henry Neeman, U Oklahoma</a:t>
            </a:r>
          </a:p>
          <a:p>
            <a:pPr eaLnBrk="1" hangingPunct="1">
              <a:lnSpc>
                <a:spcPct val="90000"/>
              </a:lnSpc>
              <a:spcBef>
                <a:spcPts val="0"/>
              </a:spcBef>
            </a:pPr>
            <a:r>
              <a:rPr lang="en-US" sz="1800" b="1" dirty="0" smtClean="0"/>
              <a:t>Charlie Peck, Earlham College</a:t>
            </a:r>
          </a:p>
        </p:txBody>
      </p:sp>
      <p:grpSp>
        <p:nvGrpSpPr>
          <p:cNvPr id="11269" name="Group 11"/>
          <p:cNvGrpSpPr>
            <a:grpSpLocks/>
          </p:cNvGrpSpPr>
          <p:nvPr/>
        </p:nvGrpSpPr>
        <p:grpSpPr bwMode="auto">
          <a:xfrm>
            <a:off x="2667000" y="5181600"/>
            <a:ext cx="3886200" cy="1066800"/>
            <a:chOff x="1824" y="3120"/>
            <a:chExt cx="3168" cy="853"/>
          </a:xfrm>
        </p:grpSpPr>
        <p:pic>
          <p:nvPicPr>
            <p:cNvPr id="11272" name="Picture 9" descr="ouit_logo_small"/>
            <p:cNvPicPr>
              <a:picLocks noChangeAspect="1" noChangeArrowheads="1"/>
            </p:cNvPicPr>
            <p:nvPr/>
          </p:nvPicPr>
          <p:blipFill>
            <a:blip r:embed="rId4" cstate="print"/>
            <a:srcRect/>
            <a:stretch>
              <a:fillRect/>
            </a:stretch>
          </p:blipFill>
          <p:spPr bwMode="auto">
            <a:xfrm>
              <a:off x="3456" y="3168"/>
              <a:ext cx="1536" cy="804"/>
            </a:xfrm>
            <a:prstGeom prst="rect">
              <a:avLst/>
            </a:prstGeom>
            <a:noFill/>
            <a:ln w="9525">
              <a:noFill/>
              <a:miter lim="800000"/>
              <a:headEnd/>
              <a:tailEnd/>
            </a:ln>
          </p:spPr>
        </p:pic>
        <p:pic>
          <p:nvPicPr>
            <p:cNvPr id="11273" name="Picture 6" descr="ou201_logo"/>
            <p:cNvPicPr>
              <a:picLocks noChangeAspect="1" noChangeArrowheads="1"/>
            </p:cNvPicPr>
            <p:nvPr/>
          </p:nvPicPr>
          <p:blipFill>
            <a:blip r:embed="rId5" cstate="print"/>
            <a:srcRect/>
            <a:stretch>
              <a:fillRect/>
            </a:stretch>
          </p:blipFill>
          <p:spPr bwMode="auto">
            <a:xfrm>
              <a:off x="1824" y="3264"/>
              <a:ext cx="432" cy="625"/>
            </a:xfrm>
            <a:prstGeom prst="rect">
              <a:avLst/>
            </a:prstGeom>
            <a:noFill/>
            <a:ln w="9525">
              <a:noFill/>
              <a:miter lim="800000"/>
              <a:headEnd/>
              <a:tailEnd/>
            </a:ln>
          </p:spPr>
        </p:pic>
        <p:pic>
          <p:nvPicPr>
            <p:cNvPr id="11274" name="Picture 7" descr="oscer_logo_crimson_20060918"/>
            <p:cNvPicPr>
              <a:picLocks noChangeAspect="1" noChangeArrowheads="1"/>
            </p:cNvPicPr>
            <p:nvPr/>
          </p:nvPicPr>
          <p:blipFill>
            <a:blip r:embed="rId6" cstate="print"/>
            <a:srcRect/>
            <a:stretch>
              <a:fillRect/>
            </a:stretch>
          </p:blipFill>
          <p:spPr bwMode="auto">
            <a:xfrm>
              <a:off x="2304" y="3120"/>
              <a:ext cx="1209" cy="853"/>
            </a:xfrm>
            <a:prstGeom prst="rect">
              <a:avLst/>
            </a:prstGeom>
            <a:noFill/>
            <a:ln w="9525">
              <a:noFill/>
              <a:miter lim="800000"/>
              <a:headEnd/>
              <a:tailEnd/>
            </a:ln>
          </p:spPr>
        </p:pic>
      </p:grpSp>
      <p:sp>
        <p:nvSpPr>
          <p:cNvPr id="11270" name="Rectangle 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11" name="Picture 4" descr="http://www.earlham.customfanshop.com/images/Logo/logo1.png"/>
          <p:cNvPicPr>
            <a:picLocks noChangeAspect="1" noChangeArrowheads="1"/>
          </p:cNvPicPr>
          <p:nvPr/>
        </p:nvPicPr>
        <p:blipFill>
          <a:blip r:embed="rId7" cstate="print"/>
          <a:srcRect/>
          <a:stretch>
            <a:fillRect/>
          </a:stretch>
        </p:blipFill>
        <p:spPr bwMode="auto">
          <a:xfrm>
            <a:off x="6705600" y="4572000"/>
            <a:ext cx="1828800" cy="1189067"/>
          </a:xfrm>
          <a:prstGeom prst="rect">
            <a:avLst/>
          </a:prstGeom>
          <a:noFill/>
        </p:spPr>
      </p:pic>
      <p:pic>
        <p:nvPicPr>
          <p:cNvPr id="12" name="Picture 6" descr="http://upload.wikimedia.org/wikipedia/en/7/71/Contra_Costa_College_logo.jpg"/>
          <p:cNvPicPr>
            <a:picLocks noChangeAspect="1" noChangeArrowheads="1"/>
          </p:cNvPicPr>
          <p:nvPr/>
        </p:nvPicPr>
        <p:blipFill>
          <a:blip r:embed="rId8" cstate="print"/>
          <a:srcRect/>
          <a:stretch>
            <a:fillRect/>
          </a:stretch>
        </p:blipFill>
        <p:spPr bwMode="auto">
          <a:xfrm>
            <a:off x="6858000" y="5410200"/>
            <a:ext cx="1428750" cy="1143001"/>
          </a:xfrm>
          <a:prstGeom prst="rect">
            <a:avLst/>
          </a:prstGeom>
          <a:noFill/>
        </p:spPr>
      </p:pic>
      <p:pic>
        <p:nvPicPr>
          <p:cNvPr id="13" name="Picture 2" descr="XSEDE, Extreme Science and Engineering Discovery Environment, xsede.org."/>
          <p:cNvPicPr>
            <a:picLocks noChangeAspect="1" noChangeArrowheads="1"/>
          </p:cNvPicPr>
          <p:nvPr/>
        </p:nvPicPr>
        <p:blipFill>
          <a:blip r:embed="rId9" cstate="print"/>
          <a:srcRect/>
          <a:stretch>
            <a:fillRect/>
          </a:stretch>
        </p:blipFill>
        <p:spPr bwMode="auto">
          <a:xfrm>
            <a:off x="4419600" y="4343400"/>
            <a:ext cx="2205789" cy="838200"/>
          </a:xfrm>
          <a:prstGeom prst="rect">
            <a:avLst/>
          </a:prstGeom>
          <a:noFill/>
        </p:spPr>
      </p:pic>
      <p:pic>
        <p:nvPicPr>
          <p:cNvPr id="14" name="Picture 11"/>
          <p:cNvPicPr>
            <a:picLocks noChangeAspect="1"/>
          </p:cNvPicPr>
          <p:nvPr/>
        </p:nvPicPr>
        <p:blipFill>
          <a:blip r:embed="rId10" cstate="print"/>
          <a:srcRect/>
          <a:stretch>
            <a:fillRect/>
          </a:stretch>
        </p:blipFill>
        <p:spPr bwMode="auto">
          <a:xfrm>
            <a:off x="304800" y="5943600"/>
            <a:ext cx="2438401" cy="570993"/>
          </a:xfrm>
          <a:prstGeom prst="rect">
            <a:avLst/>
          </a:prstGeom>
          <a:noFill/>
          <a:ln w="9525">
            <a:noFill/>
            <a:miter lim="800000"/>
            <a:headEnd/>
            <a:tailEnd/>
          </a:ln>
        </p:spPr>
      </p:pic>
      <p:pic>
        <p:nvPicPr>
          <p:cNvPr id="15" name="Picture 14" descr="littlefe_logo.png"/>
          <p:cNvPicPr>
            <a:picLocks noChangeAspect="1"/>
          </p:cNvPicPr>
          <p:nvPr/>
        </p:nvPicPr>
        <p:blipFill>
          <a:blip r:embed="rId11" cstate="print"/>
          <a:stretch>
            <a:fillRect/>
          </a:stretch>
        </p:blipFill>
        <p:spPr>
          <a:xfrm>
            <a:off x="762000" y="4648200"/>
            <a:ext cx="1752600" cy="1158907"/>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3"/>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14" name="Slide Number Placeholder 4"/>
          <p:cNvSpPr>
            <a:spLocks noGrp="1"/>
          </p:cNvSpPr>
          <p:nvPr>
            <p:ph type="sldNum" sz="quarter" idx="11"/>
          </p:nvPr>
        </p:nvSpPr>
        <p:spPr/>
        <p:txBody>
          <a:bodyPr/>
          <a:lstStyle/>
          <a:p>
            <a:fld id="{72255A67-81C6-4497-B3F6-3C8D8EB2FD20}" type="slidenum">
              <a:rPr lang="en-US"/>
              <a:pPr/>
              <a:t>10</a:t>
            </a:fld>
            <a:endParaRPr lang="en-US"/>
          </a:p>
        </p:txBody>
      </p:sp>
      <p:sp>
        <p:nvSpPr>
          <p:cNvPr id="942082" name="Rectangle 2"/>
          <p:cNvSpPr>
            <a:spLocks noGrp="1" noChangeArrowheads="1"/>
          </p:cNvSpPr>
          <p:nvPr>
            <p:ph type="title"/>
          </p:nvPr>
        </p:nvSpPr>
        <p:spPr/>
        <p:txBody>
          <a:bodyPr/>
          <a:lstStyle/>
          <a:p>
            <a:r>
              <a:rPr lang="en-US" sz="3600"/>
              <a:t>Moore’s Law in Practice</a:t>
            </a:r>
          </a:p>
        </p:txBody>
      </p:sp>
      <p:sp>
        <p:nvSpPr>
          <p:cNvPr id="942083" name="Line 3"/>
          <p:cNvSpPr>
            <a:spLocks noChangeShapeType="1"/>
          </p:cNvSpPr>
          <p:nvPr/>
        </p:nvSpPr>
        <p:spPr bwMode="auto">
          <a:xfrm>
            <a:off x="990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42084" name="Line 4"/>
          <p:cNvSpPr>
            <a:spLocks noChangeShapeType="1"/>
          </p:cNvSpPr>
          <p:nvPr/>
        </p:nvSpPr>
        <p:spPr bwMode="auto">
          <a:xfrm>
            <a:off x="838200" y="5486400"/>
            <a:ext cx="7010400" cy="0"/>
          </a:xfrm>
          <a:prstGeom prst="line">
            <a:avLst/>
          </a:prstGeom>
          <a:noFill/>
          <a:ln w="9525">
            <a:solidFill>
              <a:schemeClr val="tx1"/>
            </a:solidFill>
            <a:miter lim="800000"/>
            <a:headEnd/>
            <a:tailEnd/>
          </a:ln>
          <a:effectLst/>
        </p:spPr>
        <p:txBody>
          <a:bodyPr wrap="none"/>
          <a:lstStyle/>
          <a:p>
            <a:endParaRPr lang="en-US"/>
          </a:p>
        </p:txBody>
      </p:sp>
      <p:sp>
        <p:nvSpPr>
          <p:cNvPr id="942085" name="Text Box 5"/>
          <p:cNvSpPr txBox="1">
            <a:spLocks noChangeArrowheads="1"/>
          </p:cNvSpPr>
          <p:nvPr/>
        </p:nvSpPr>
        <p:spPr bwMode="auto">
          <a:xfrm>
            <a:off x="3581400" y="5562600"/>
            <a:ext cx="1828800" cy="366713"/>
          </a:xfrm>
          <a:prstGeom prst="rect">
            <a:avLst/>
          </a:prstGeom>
          <a:noFill/>
          <a:ln w="9525">
            <a:noFill/>
            <a:miter lim="800000"/>
            <a:headEnd/>
            <a:tailEnd/>
          </a:ln>
          <a:effectLst/>
        </p:spPr>
        <p:txBody>
          <a:bodyPr>
            <a:spAutoFit/>
          </a:bodyPr>
          <a:lstStyle/>
          <a:p>
            <a:pPr>
              <a:spcBef>
                <a:spcPct val="50000"/>
              </a:spcBef>
            </a:pPr>
            <a:r>
              <a:rPr lang="en-US"/>
              <a:t>Year</a:t>
            </a:r>
          </a:p>
        </p:txBody>
      </p:sp>
      <p:sp>
        <p:nvSpPr>
          <p:cNvPr id="942086" name="Text Box 6"/>
          <p:cNvSpPr txBox="1">
            <a:spLocks noChangeArrowheads="1"/>
          </p:cNvSpPr>
          <p:nvPr/>
        </p:nvSpPr>
        <p:spPr bwMode="auto">
          <a:xfrm rot="16200000">
            <a:off x="69057" y="3131343"/>
            <a:ext cx="1295400" cy="366713"/>
          </a:xfrm>
          <a:prstGeom prst="rect">
            <a:avLst/>
          </a:prstGeom>
          <a:noFill/>
          <a:ln w="9525">
            <a:noFill/>
            <a:miter lim="800000"/>
            <a:headEnd/>
            <a:tailEnd/>
          </a:ln>
          <a:effectLst/>
        </p:spPr>
        <p:txBody>
          <a:bodyPr>
            <a:spAutoFit/>
          </a:bodyPr>
          <a:lstStyle/>
          <a:p>
            <a:pPr>
              <a:spcBef>
                <a:spcPct val="50000"/>
              </a:spcBef>
            </a:pPr>
            <a:r>
              <a:rPr lang="en-US"/>
              <a:t>log(Speed)</a:t>
            </a:r>
          </a:p>
        </p:txBody>
      </p:sp>
      <p:sp>
        <p:nvSpPr>
          <p:cNvPr id="942087"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a:effectLst/>
        </p:spPr>
        <p:txBody>
          <a:bodyPr wrap="none"/>
          <a:lstStyle/>
          <a:p>
            <a:endParaRPr lang="en-US"/>
          </a:p>
        </p:txBody>
      </p:sp>
      <p:sp>
        <p:nvSpPr>
          <p:cNvPr id="942088"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a:effectLst/>
        </p:spPr>
        <p:txBody>
          <a:bodyPr wrap="none"/>
          <a:lstStyle/>
          <a:p>
            <a:endParaRPr lang="en-US"/>
          </a:p>
        </p:txBody>
      </p:sp>
      <p:sp>
        <p:nvSpPr>
          <p:cNvPr id="942089" name="Line 9"/>
          <p:cNvSpPr>
            <a:spLocks noChangeShapeType="1"/>
          </p:cNvSpPr>
          <p:nvPr/>
        </p:nvSpPr>
        <p:spPr bwMode="auto">
          <a:xfrm flipV="1">
            <a:off x="990600" y="3581400"/>
            <a:ext cx="5562600" cy="1905000"/>
          </a:xfrm>
          <a:prstGeom prst="line">
            <a:avLst/>
          </a:prstGeom>
          <a:noFill/>
          <a:ln w="9525">
            <a:solidFill>
              <a:schemeClr val="tx1"/>
            </a:solidFill>
            <a:miter lim="800000"/>
            <a:headEnd/>
            <a:tailEnd/>
          </a:ln>
          <a:effectLst/>
        </p:spPr>
        <p:txBody>
          <a:bodyPr wrap="none"/>
          <a:lstStyle/>
          <a:p>
            <a:endParaRPr lang="en-US"/>
          </a:p>
        </p:txBody>
      </p:sp>
      <p:sp>
        <p:nvSpPr>
          <p:cNvPr id="942090" name="Text Box 10"/>
          <p:cNvSpPr txBox="1">
            <a:spLocks noChangeArrowheads="1"/>
          </p:cNvSpPr>
          <p:nvPr/>
        </p:nvSpPr>
        <p:spPr bwMode="auto">
          <a:xfrm rot="19800000">
            <a:off x="4191000" y="2895600"/>
            <a:ext cx="762000" cy="336550"/>
          </a:xfrm>
          <a:prstGeom prst="rect">
            <a:avLst/>
          </a:prstGeom>
          <a:noFill/>
          <a:ln w="9525">
            <a:noFill/>
            <a:miter lim="800000"/>
            <a:headEnd/>
            <a:tailEnd/>
          </a:ln>
          <a:effectLst/>
        </p:spPr>
        <p:txBody>
          <a:bodyPr>
            <a:spAutoFit/>
          </a:bodyPr>
          <a:lstStyle/>
          <a:p>
            <a:pPr>
              <a:spcBef>
                <a:spcPct val="50000"/>
              </a:spcBef>
            </a:pPr>
            <a:r>
              <a:rPr lang="en-US" sz="1600"/>
              <a:t>CPU</a:t>
            </a:r>
          </a:p>
        </p:txBody>
      </p:sp>
      <p:sp>
        <p:nvSpPr>
          <p:cNvPr id="942091" name="Text Box 11"/>
          <p:cNvSpPr txBox="1">
            <a:spLocks noChangeArrowheads="1"/>
          </p:cNvSpPr>
          <p:nvPr/>
        </p:nvSpPr>
        <p:spPr bwMode="auto">
          <a:xfrm rot="18600000">
            <a:off x="1730375" y="2536825"/>
            <a:ext cx="2514600" cy="336550"/>
          </a:xfrm>
          <a:prstGeom prst="rect">
            <a:avLst/>
          </a:prstGeom>
          <a:noFill/>
          <a:ln w="9525">
            <a:noFill/>
            <a:miter lim="800000"/>
            <a:headEnd/>
            <a:tailEnd/>
          </a:ln>
          <a:effectLst/>
        </p:spPr>
        <p:txBody>
          <a:bodyPr>
            <a:spAutoFit/>
          </a:bodyPr>
          <a:lstStyle/>
          <a:p>
            <a:pPr>
              <a:spcBef>
                <a:spcPct val="50000"/>
              </a:spcBef>
            </a:pPr>
            <a:r>
              <a:rPr lang="en-US" sz="1600"/>
              <a:t>Network Bandwidth</a:t>
            </a:r>
          </a:p>
        </p:txBody>
      </p:sp>
      <p:sp>
        <p:nvSpPr>
          <p:cNvPr id="942092" name="Text Box 12"/>
          <p:cNvSpPr txBox="1">
            <a:spLocks noChangeArrowheads="1"/>
          </p:cNvSpPr>
          <p:nvPr/>
        </p:nvSpPr>
        <p:spPr bwMode="auto">
          <a:xfrm rot="20400000">
            <a:off x="4114800" y="3810000"/>
            <a:ext cx="1371600" cy="336550"/>
          </a:xfrm>
          <a:prstGeom prst="rect">
            <a:avLst/>
          </a:prstGeom>
          <a:noFill/>
          <a:ln w="9525">
            <a:noFill/>
            <a:miter lim="800000"/>
            <a:headEnd/>
            <a:tailEnd/>
          </a:ln>
          <a:effectLst/>
        </p:spPr>
        <p:txBody>
          <a:bodyPr>
            <a:spAutoFit/>
          </a:bodyPr>
          <a:lstStyle/>
          <a:p>
            <a:pPr>
              <a:spcBef>
                <a:spcPct val="50000"/>
              </a:spcBef>
            </a:pPr>
            <a:r>
              <a:rPr lang="en-US" sz="1600"/>
              <a:t>RAM</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3"/>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16" name="Slide Number Placeholder 4"/>
          <p:cNvSpPr>
            <a:spLocks noGrp="1"/>
          </p:cNvSpPr>
          <p:nvPr>
            <p:ph type="sldNum" sz="quarter" idx="11"/>
          </p:nvPr>
        </p:nvSpPr>
        <p:spPr/>
        <p:txBody>
          <a:bodyPr/>
          <a:lstStyle/>
          <a:p>
            <a:fld id="{EAEFF767-6E28-4D99-8FC4-094A3BC73C70}" type="slidenum">
              <a:rPr lang="en-US"/>
              <a:pPr/>
              <a:t>11</a:t>
            </a:fld>
            <a:endParaRPr lang="en-US"/>
          </a:p>
        </p:txBody>
      </p:sp>
      <p:sp>
        <p:nvSpPr>
          <p:cNvPr id="943106" name="Rectangle 2"/>
          <p:cNvSpPr>
            <a:spLocks noGrp="1" noChangeArrowheads="1"/>
          </p:cNvSpPr>
          <p:nvPr>
            <p:ph type="title"/>
          </p:nvPr>
        </p:nvSpPr>
        <p:spPr/>
        <p:txBody>
          <a:bodyPr/>
          <a:lstStyle/>
          <a:p>
            <a:r>
              <a:rPr lang="en-US" sz="3600"/>
              <a:t>Moore’s Law in Practice</a:t>
            </a:r>
          </a:p>
        </p:txBody>
      </p:sp>
      <p:sp>
        <p:nvSpPr>
          <p:cNvPr id="943107" name="Line 3"/>
          <p:cNvSpPr>
            <a:spLocks noChangeShapeType="1"/>
          </p:cNvSpPr>
          <p:nvPr/>
        </p:nvSpPr>
        <p:spPr bwMode="auto">
          <a:xfrm>
            <a:off x="990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43108" name="Line 4"/>
          <p:cNvSpPr>
            <a:spLocks noChangeShapeType="1"/>
          </p:cNvSpPr>
          <p:nvPr/>
        </p:nvSpPr>
        <p:spPr bwMode="auto">
          <a:xfrm>
            <a:off x="838200" y="5486400"/>
            <a:ext cx="7010400" cy="0"/>
          </a:xfrm>
          <a:prstGeom prst="line">
            <a:avLst/>
          </a:prstGeom>
          <a:noFill/>
          <a:ln w="9525">
            <a:solidFill>
              <a:schemeClr val="tx1"/>
            </a:solidFill>
            <a:miter lim="800000"/>
            <a:headEnd/>
            <a:tailEnd/>
          </a:ln>
          <a:effectLst/>
        </p:spPr>
        <p:txBody>
          <a:bodyPr wrap="none"/>
          <a:lstStyle/>
          <a:p>
            <a:endParaRPr lang="en-US"/>
          </a:p>
        </p:txBody>
      </p:sp>
      <p:sp>
        <p:nvSpPr>
          <p:cNvPr id="943109" name="Text Box 5"/>
          <p:cNvSpPr txBox="1">
            <a:spLocks noChangeArrowheads="1"/>
          </p:cNvSpPr>
          <p:nvPr/>
        </p:nvSpPr>
        <p:spPr bwMode="auto">
          <a:xfrm>
            <a:off x="3581400" y="5562600"/>
            <a:ext cx="1828800" cy="366713"/>
          </a:xfrm>
          <a:prstGeom prst="rect">
            <a:avLst/>
          </a:prstGeom>
          <a:noFill/>
          <a:ln w="9525">
            <a:noFill/>
            <a:miter lim="800000"/>
            <a:headEnd/>
            <a:tailEnd/>
          </a:ln>
          <a:effectLst/>
        </p:spPr>
        <p:txBody>
          <a:bodyPr>
            <a:spAutoFit/>
          </a:bodyPr>
          <a:lstStyle/>
          <a:p>
            <a:pPr>
              <a:spcBef>
                <a:spcPct val="50000"/>
              </a:spcBef>
            </a:pPr>
            <a:r>
              <a:rPr lang="en-US"/>
              <a:t>Year</a:t>
            </a:r>
          </a:p>
        </p:txBody>
      </p:sp>
      <p:sp>
        <p:nvSpPr>
          <p:cNvPr id="943110" name="Text Box 6"/>
          <p:cNvSpPr txBox="1">
            <a:spLocks noChangeArrowheads="1"/>
          </p:cNvSpPr>
          <p:nvPr/>
        </p:nvSpPr>
        <p:spPr bwMode="auto">
          <a:xfrm rot="16200000">
            <a:off x="277019" y="2924969"/>
            <a:ext cx="1295400" cy="779462"/>
          </a:xfrm>
          <a:prstGeom prst="rect">
            <a:avLst/>
          </a:prstGeom>
          <a:noFill/>
          <a:ln w="9525">
            <a:noFill/>
            <a:miter lim="800000"/>
            <a:headEnd/>
            <a:tailEnd/>
          </a:ln>
          <a:effectLst/>
        </p:spPr>
        <p:txBody>
          <a:bodyPr>
            <a:spAutoFit/>
          </a:bodyPr>
          <a:lstStyle/>
          <a:p>
            <a:pPr>
              <a:spcBef>
                <a:spcPct val="50000"/>
              </a:spcBef>
            </a:pPr>
            <a:r>
              <a:rPr lang="en-US"/>
              <a:t>log(Speed)</a:t>
            </a:r>
          </a:p>
          <a:p>
            <a:pPr>
              <a:spcBef>
                <a:spcPct val="50000"/>
              </a:spcBef>
            </a:pPr>
            <a:endParaRPr lang="en-US"/>
          </a:p>
        </p:txBody>
      </p:sp>
      <p:sp>
        <p:nvSpPr>
          <p:cNvPr id="943111"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a:effectLst/>
        </p:spPr>
        <p:txBody>
          <a:bodyPr wrap="none"/>
          <a:lstStyle/>
          <a:p>
            <a:endParaRPr lang="en-US"/>
          </a:p>
        </p:txBody>
      </p:sp>
      <p:sp>
        <p:nvSpPr>
          <p:cNvPr id="943112"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a:effectLst/>
        </p:spPr>
        <p:txBody>
          <a:bodyPr wrap="none"/>
          <a:lstStyle/>
          <a:p>
            <a:endParaRPr lang="en-US"/>
          </a:p>
        </p:txBody>
      </p:sp>
      <p:sp>
        <p:nvSpPr>
          <p:cNvPr id="943113" name="Line 9"/>
          <p:cNvSpPr>
            <a:spLocks noChangeShapeType="1"/>
          </p:cNvSpPr>
          <p:nvPr/>
        </p:nvSpPr>
        <p:spPr bwMode="auto">
          <a:xfrm flipV="1">
            <a:off x="990600" y="3581400"/>
            <a:ext cx="5562600" cy="1905000"/>
          </a:xfrm>
          <a:prstGeom prst="line">
            <a:avLst/>
          </a:prstGeom>
          <a:noFill/>
          <a:ln w="9525">
            <a:solidFill>
              <a:schemeClr val="tx1"/>
            </a:solidFill>
            <a:miter lim="800000"/>
            <a:headEnd/>
            <a:tailEnd/>
          </a:ln>
          <a:effectLst/>
        </p:spPr>
        <p:txBody>
          <a:bodyPr wrap="none"/>
          <a:lstStyle/>
          <a:p>
            <a:endParaRPr lang="en-US"/>
          </a:p>
        </p:txBody>
      </p:sp>
      <p:sp>
        <p:nvSpPr>
          <p:cNvPr id="943114" name="Line 10"/>
          <p:cNvSpPr>
            <a:spLocks noChangeShapeType="1"/>
          </p:cNvSpPr>
          <p:nvPr/>
        </p:nvSpPr>
        <p:spPr bwMode="auto">
          <a:xfrm flipV="1">
            <a:off x="990600" y="4343400"/>
            <a:ext cx="6248400" cy="1143000"/>
          </a:xfrm>
          <a:prstGeom prst="line">
            <a:avLst/>
          </a:prstGeom>
          <a:noFill/>
          <a:ln w="9525">
            <a:solidFill>
              <a:schemeClr val="tx1"/>
            </a:solidFill>
            <a:miter lim="800000"/>
            <a:headEnd/>
            <a:tailEnd/>
          </a:ln>
          <a:effectLst/>
        </p:spPr>
        <p:txBody>
          <a:bodyPr wrap="none"/>
          <a:lstStyle/>
          <a:p>
            <a:endParaRPr lang="en-US"/>
          </a:p>
        </p:txBody>
      </p:sp>
      <p:sp>
        <p:nvSpPr>
          <p:cNvPr id="943115" name="Text Box 11"/>
          <p:cNvSpPr txBox="1">
            <a:spLocks noChangeArrowheads="1"/>
          </p:cNvSpPr>
          <p:nvPr/>
        </p:nvSpPr>
        <p:spPr bwMode="auto">
          <a:xfrm rot="19800000">
            <a:off x="4191000" y="2895600"/>
            <a:ext cx="762000" cy="336550"/>
          </a:xfrm>
          <a:prstGeom prst="rect">
            <a:avLst/>
          </a:prstGeom>
          <a:noFill/>
          <a:ln w="9525">
            <a:noFill/>
            <a:miter lim="800000"/>
            <a:headEnd/>
            <a:tailEnd/>
          </a:ln>
          <a:effectLst/>
        </p:spPr>
        <p:txBody>
          <a:bodyPr>
            <a:spAutoFit/>
          </a:bodyPr>
          <a:lstStyle/>
          <a:p>
            <a:pPr>
              <a:spcBef>
                <a:spcPct val="50000"/>
              </a:spcBef>
            </a:pPr>
            <a:r>
              <a:rPr lang="en-US" sz="1600"/>
              <a:t>CPU</a:t>
            </a:r>
          </a:p>
        </p:txBody>
      </p:sp>
      <p:sp>
        <p:nvSpPr>
          <p:cNvPr id="943116" name="Text Box 12"/>
          <p:cNvSpPr txBox="1">
            <a:spLocks noChangeArrowheads="1"/>
          </p:cNvSpPr>
          <p:nvPr/>
        </p:nvSpPr>
        <p:spPr bwMode="auto">
          <a:xfrm rot="18600000">
            <a:off x="1730375" y="2536825"/>
            <a:ext cx="2514600" cy="336550"/>
          </a:xfrm>
          <a:prstGeom prst="rect">
            <a:avLst/>
          </a:prstGeom>
          <a:noFill/>
          <a:ln w="9525">
            <a:noFill/>
            <a:miter lim="800000"/>
            <a:headEnd/>
            <a:tailEnd/>
          </a:ln>
          <a:effectLst/>
        </p:spPr>
        <p:txBody>
          <a:bodyPr>
            <a:spAutoFit/>
          </a:bodyPr>
          <a:lstStyle/>
          <a:p>
            <a:pPr>
              <a:spcBef>
                <a:spcPct val="50000"/>
              </a:spcBef>
            </a:pPr>
            <a:r>
              <a:rPr lang="en-US" sz="1600"/>
              <a:t>Network Bandwidth</a:t>
            </a:r>
          </a:p>
        </p:txBody>
      </p:sp>
      <p:sp>
        <p:nvSpPr>
          <p:cNvPr id="943117" name="Text Box 13"/>
          <p:cNvSpPr txBox="1">
            <a:spLocks noChangeArrowheads="1"/>
          </p:cNvSpPr>
          <p:nvPr/>
        </p:nvSpPr>
        <p:spPr bwMode="auto">
          <a:xfrm rot="20400000">
            <a:off x="4114800" y="3810000"/>
            <a:ext cx="1371600" cy="336550"/>
          </a:xfrm>
          <a:prstGeom prst="rect">
            <a:avLst/>
          </a:prstGeom>
          <a:noFill/>
          <a:ln w="9525">
            <a:noFill/>
            <a:miter lim="800000"/>
            <a:headEnd/>
            <a:tailEnd/>
          </a:ln>
          <a:effectLst/>
        </p:spPr>
        <p:txBody>
          <a:bodyPr>
            <a:spAutoFit/>
          </a:bodyPr>
          <a:lstStyle/>
          <a:p>
            <a:pPr>
              <a:spcBef>
                <a:spcPct val="50000"/>
              </a:spcBef>
            </a:pPr>
            <a:r>
              <a:rPr lang="en-US" sz="1600"/>
              <a:t>RAM</a:t>
            </a:r>
          </a:p>
        </p:txBody>
      </p:sp>
      <p:sp>
        <p:nvSpPr>
          <p:cNvPr id="943118" name="Text Box 14"/>
          <p:cNvSpPr txBox="1">
            <a:spLocks noChangeArrowheads="1"/>
          </p:cNvSpPr>
          <p:nvPr/>
        </p:nvSpPr>
        <p:spPr bwMode="auto">
          <a:xfrm rot="21000000">
            <a:off x="4114800" y="4343400"/>
            <a:ext cx="2667000" cy="336550"/>
          </a:xfrm>
          <a:prstGeom prst="rect">
            <a:avLst/>
          </a:prstGeom>
          <a:noFill/>
          <a:ln w="9525">
            <a:noFill/>
            <a:miter lim="800000"/>
            <a:headEnd/>
            <a:tailEnd/>
          </a:ln>
          <a:effectLst/>
        </p:spPr>
        <p:txBody>
          <a:bodyPr>
            <a:spAutoFit/>
          </a:bodyPr>
          <a:lstStyle/>
          <a:p>
            <a:pPr>
              <a:spcBef>
                <a:spcPct val="50000"/>
              </a:spcBef>
            </a:pPr>
            <a:r>
              <a:rPr lang="en-US" sz="1600"/>
              <a:t>1/Network Latency</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3"/>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18" name="Slide Number Placeholder 4"/>
          <p:cNvSpPr>
            <a:spLocks noGrp="1"/>
          </p:cNvSpPr>
          <p:nvPr>
            <p:ph type="sldNum" sz="quarter" idx="11"/>
          </p:nvPr>
        </p:nvSpPr>
        <p:spPr/>
        <p:txBody>
          <a:bodyPr/>
          <a:lstStyle/>
          <a:p>
            <a:fld id="{55AEA338-0722-478D-B679-D3F6963DA776}" type="slidenum">
              <a:rPr lang="en-US"/>
              <a:pPr/>
              <a:t>12</a:t>
            </a:fld>
            <a:endParaRPr lang="en-US"/>
          </a:p>
        </p:txBody>
      </p:sp>
      <p:sp>
        <p:nvSpPr>
          <p:cNvPr id="944130" name="Rectangle 2"/>
          <p:cNvSpPr>
            <a:spLocks noGrp="1" noChangeArrowheads="1"/>
          </p:cNvSpPr>
          <p:nvPr>
            <p:ph type="title"/>
          </p:nvPr>
        </p:nvSpPr>
        <p:spPr/>
        <p:txBody>
          <a:bodyPr/>
          <a:lstStyle/>
          <a:p>
            <a:r>
              <a:rPr lang="en-US" sz="3600"/>
              <a:t>Moore’s Law in Practice</a:t>
            </a:r>
          </a:p>
        </p:txBody>
      </p:sp>
      <p:sp>
        <p:nvSpPr>
          <p:cNvPr id="944131" name="Line 3"/>
          <p:cNvSpPr>
            <a:spLocks noChangeShapeType="1"/>
          </p:cNvSpPr>
          <p:nvPr/>
        </p:nvSpPr>
        <p:spPr bwMode="auto">
          <a:xfrm>
            <a:off x="990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44132" name="Line 4"/>
          <p:cNvSpPr>
            <a:spLocks noChangeShapeType="1"/>
          </p:cNvSpPr>
          <p:nvPr/>
        </p:nvSpPr>
        <p:spPr bwMode="auto">
          <a:xfrm>
            <a:off x="838200" y="5486400"/>
            <a:ext cx="7010400" cy="0"/>
          </a:xfrm>
          <a:prstGeom prst="line">
            <a:avLst/>
          </a:prstGeom>
          <a:noFill/>
          <a:ln w="9525">
            <a:solidFill>
              <a:schemeClr val="tx1"/>
            </a:solidFill>
            <a:miter lim="800000"/>
            <a:headEnd/>
            <a:tailEnd/>
          </a:ln>
          <a:effectLst/>
        </p:spPr>
        <p:txBody>
          <a:bodyPr wrap="none"/>
          <a:lstStyle/>
          <a:p>
            <a:endParaRPr lang="en-US"/>
          </a:p>
        </p:txBody>
      </p:sp>
      <p:sp>
        <p:nvSpPr>
          <p:cNvPr id="944133" name="Text Box 5"/>
          <p:cNvSpPr txBox="1">
            <a:spLocks noChangeArrowheads="1"/>
          </p:cNvSpPr>
          <p:nvPr/>
        </p:nvSpPr>
        <p:spPr bwMode="auto">
          <a:xfrm>
            <a:off x="3581400" y="5562600"/>
            <a:ext cx="1828800" cy="366713"/>
          </a:xfrm>
          <a:prstGeom prst="rect">
            <a:avLst/>
          </a:prstGeom>
          <a:noFill/>
          <a:ln w="9525">
            <a:noFill/>
            <a:miter lim="800000"/>
            <a:headEnd/>
            <a:tailEnd/>
          </a:ln>
          <a:effectLst/>
        </p:spPr>
        <p:txBody>
          <a:bodyPr>
            <a:spAutoFit/>
          </a:bodyPr>
          <a:lstStyle/>
          <a:p>
            <a:pPr>
              <a:spcBef>
                <a:spcPct val="50000"/>
              </a:spcBef>
            </a:pPr>
            <a:r>
              <a:rPr lang="en-US"/>
              <a:t>Year</a:t>
            </a:r>
          </a:p>
        </p:txBody>
      </p:sp>
      <p:sp>
        <p:nvSpPr>
          <p:cNvPr id="944134" name="Text Box 6"/>
          <p:cNvSpPr txBox="1">
            <a:spLocks noChangeArrowheads="1"/>
          </p:cNvSpPr>
          <p:nvPr/>
        </p:nvSpPr>
        <p:spPr bwMode="auto">
          <a:xfrm rot="16200000">
            <a:off x="70644" y="3131344"/>
            <a:ext cx="1295400" cy="366712"/>
          </a:xfrm>
          <a:prstGeom prst="rect">
            <a:avLst/>
          </a:prstGeom>
          <a:noFill/>
          <a:ln w="9525">
            <a:noFill/>
            <a:miter lim="800000"/>
            <a:headEnd/>
            <a:tailEnd/>
          </a:ln>
          <a:effectLst/>
        </p:spPr>
        <p:txBody>
          <a:bodyPr>
            <a:spAutoFit/>
          </a:bodyPr>
          <a:lstStyle/>
          <a:p>
            <a:pPr>
              <a:spcBef>
                <a:spcPct val="50000"/>
              </a:spcBef>
            </a:pPr>
            <a:r>
              <a:rPr lang="en-US"/>
              <a:t>log(Speed)</a:t>
            </a:r>
          </a:p>
        </p:txBody>
      </p:sp>
      <p:sp>
        <p:nvSpPr>
          <p:cNvPr id="944135"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a:effectLst/>
        </p:spPr>
        <p:txBody>
          <a:bodyPr wrap="none"/>
          <a:lstStyle/>
          <a:p>
            <a:endParaRPr lang="en-US"/>
          </a:p>
        </p:txBody>
      </p:sp>
      <p:sp>
        <p:nvSpPr>
          <p:cNvPr id="944136"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a:effectLst/>
        </p:spPr>
        <p:txBody>
          <a:bodyPr wrap="none"/>
          <a:lstStyle/>
          <a:p>
            <a:endParaRPr lang="en-US"/>
          </a:p>
        </p:txBody>
      </p:sp>
      <p:sp>
        <p:nvSpPr>
          <p:cNvPr id="944137" name="Line 9"/>
          <p:cNvSpPr>
            <a:spLocks noChangeShapeType="1"/>
          </p:cNvSpPr>
          <p:nvPr/>
        </p:nvSpPr>
        <p:spPr bwMode="auto">
          <a:xfrm flipV="1">
            <a:off x="990600" y="3581400"/>
            <a:ext cx="5562600" cy="1905000"/>
          </a:xfrm>
          <a:prstGeom prst="line">
            <a:avLst/>
          </a:prstGeom>
          <a:noFill/>
          <a:ln w="9525">
            <a:solidFill>
              <a:schemeClr val="tx1"/>
            </a:solidFill>
            <a:miter lim="800000"/>
            <a:headEnd/>
            <a:tailEnd/>
          </a:ln>
          <a:effectLst/>
        </p:spPr>
        <p:txBody>
          <a:bodyPr wrap="none"/>
          <a:lstStyle/>
          <a:p>
            <a:endParaRPr lang="en-US"/>
          </a:p>
        </p:txBody>
      </p:sp>
      <p:sp>
        <p:nvSpPr>
          <p:cNvPr id="944138" name="Line 10"/>
          <p:cNvSpPr>
            <a:spLocks noChangeShapeType="1"/>
          </p:cNvSpPr>
          <p:nvPr/>
        </p:nvSpPr>
        <p:spPr bwMode="auto">
          <a:xfrm flipV="1">
            <a:off x="990600" y="4343400"/>
            <a:ext cx="6248400" cy="1143000"/>
          </a:xfrm>
          <a:prstGeom prst="line">
            <a:avLst/>
          </a:prstGeom>
          <a:noFill/>
          <a:ln w="9525">
            <a:solidFill>
              <a:schemeClr val="tx1"/>
            </a:solidFill>
            <a:miter lim="800000"/>
            <a:headEnd/>
            <a:tailEnd/>
          </a:ln>
          <a:effectLst/>
        </p:spPr>
        <p:txBody>
          <a:bodyPr wrap="none"/>
          <a:lstStyle/>
          <a:p>
            <a:endParaRPr lang="en-US"/>
          </a:p>
        </p:txBody>
      </p:sp>
      <p:sp>
        <p:nvSpPr>
          <p:cNvPr id="944139" name="Line 11"/>
          <p:cNvSpPr>
            <a:spLocks noChangeShapeType="1"/>
          </p:cNvSpPr>
          <p:nvPr/>
        </p:nvSpPr>
        <p:spPr bwMode="auto">
          <a:xfrm flipV="1">
            <a:off x="990600" y="5029200"/>
            <a:ext cx="6248400" cy="457200"/>
          </a:xfrm>
          <a:prstGeom prst="line">
            <a:avLst/>
          </a:prstGeom>
          <a:noFill/>
          <a:ln w="9525">
            <a:solidFill>
              <a:schemeClr val="tx1"/>
            </a:solidFill>
            <a:miter lim="800000"/>
            <a:headEnd/>
            <a:tailEnd/>
          </a:ln>
          <a:effectLst/>
        </p:spPr>
        <p:txBody>
          <a:bodyPr wrap="none"/>
          <a:lstStyle/>
          <a:p>
            <a:endParaRPr lang="en-US"/>
          </a:p>
        </p:txBody>
      </p:sp>
      <p:sp>
        <p:nvSpPr>
          <p:cNvPr id="944140" name="Text Box 12"/>
          <p:cNvSpPr txBox="1">
            <a:spLocks noChangeArrowheads="1"/>
          </p:cNvSpPr>
          <p:nvPr/>
        </p:nvSpPr>
        <p:spPr bwMode="auto">
          <a:xfrm rot="19800000">
            <a:off x="4191000" y="2895600"/>
            <a:ext cx="762000" cy="336550"/>
          </a:xfrm>
          <a:prstGeom prst="rect">
            <a:avLst/>
          </a:prstGeom>
          <a:noFill/>
          <a:ln w="9525">
            <a:noFill/>
            <a:miter lim="800000"/>
            <a:headEnd/>
            <a:tailEnd/>
          </a:ln>
          <a:effectLst/>
        </p:spPr>
        <p:txBody>
          <a:bodyPr>
            <a:spAutoFit/>
          </a:bodyPr>
          <a:lstStyle/>
          <a:p>
            <a:pPr>
              <a:spcBef>
                <a:spcPct val="50000"/>
              </a:spcBef>
            </a:pPr>
            <a:r>
              <a:rPr lang="en-US" sz="1600"/>
              <a:t>CPU</a:t>
            </a:r>
          </a:p>
        </p:txBody>
      </p:sp>
      <p:sp>
        <p:nvSpPr>
          <p:cNvPr id="944141" name="Text Box 13"/>
          <p:cNvSpPr txBox="1">
            <a:spLocks noChangeArrowheads="1"/>
          </p:cNvSpPr>
          <p:nvPr/>
        </p:nvSpPr>
        <p:spPr bwMode="auto">
          <a:xfrm rot="18600000">
            <a:off x="1730375" y="2536825"/>
            <a:ext cx="2514600" cy="336550"/>
          </a:xfrm>
          <a:prstGeom prst="rect">
            <a:avLst/>
          </a:prstGeom>
          <a:noFill/>
          <a:ln w="9525">
            <a:noFill/>
            <a:miter lim="800000"/>
            <a:headEnd/>
            <a:tailEnd/>
          </a:ln>
          <a:effectLst/>
        </p:spPr>
        <p:txBody>
          <a:bodyPr>
            <a:spAutoFit/>
          </a:bodyPr>
          <a:lstStyle/>
          <a:p>
            <a:pPr>
              <a:spcBef>
                <a:spcPct val="50000"/>
              </a:spcBef>
            </a:pPr>
            <a:r>
              <a:rPr lang="en-US" sz="1600"/>
              <a:t>Network Bandwidth</a:t>
            </a:r>
          </a:p>
        </p:txBody>
      </p:sp>
      <p:sp>
        <p:nvSpPr>
          <p:cNvPr id="944142" name="Text Box 14"/>
          <p:cNvSpPr txBox="1">
            <a:spLocks noChangeArrowheads="1"/>
          </p:cNvSpPr>
          <p:nvPr/>
        </p:nvSpPr>
        <p:spPr bwMode="auto">
          <a:xfrm rot="20400000">
            <a:off x="4114800" y="3810000"/>
            <a:ext cx="1371600" cy="336550"/>
          </a:xfrm>
          <a:prstGeom prst="rect">
            <a:avLst/>
          </a:prstGeom>
          <a:noFill/>
          <a:ln w="9525">
            <a:noFill/>
            <a:miter lim="800000"/>
            <a:headEnd/>
            <a:tailEnd/>
          </a:ln>
          <a:effectLst/>
        </p:spPr>
        <p:txBody>
          <a:bodyPr>
            <a:spAutoFit/>
          </a:bodyPr>
          <a:lstStyle/>
          <a:p>
            <a:pPr>
              <a:spcBef>
                <a:spcPct val="50000"/>
              </a:spcBef>
            </a:pPr>
            <a:r>
              <a:rPr lang="en-US" sz="1600"/>
              <a:t>RAM</a:t>
            </a:r>
          </a:p>
        </p:txBody>
      </p:sp>
      <p:sp>
        <p:nvSpPr>
          <p:cNvPr id="944143" name="Text Box 15"/>
          <p:cNvSpPr txBox="1">
            <a:spLocks noChangeArrowheads="1"/>
          </p:cNvSpPr>
          <p:nvPr/>
        </p:nvSpPr>
        <p:spPr bwMode="auto">
          <a:xfrm rot="21000000">
            <a:off x="4114800" y="4343400"/>
            <a:ext cx="2667000" cy="336550"/>
          </a:xfrm>
          <a:prstGeom prst="rect">
            <a:avLst/>
          </a:prstGeom>
          <a:noFill/>
          <a:ln w="9525">
            <a:noFill/>
            <a:miter lim="800000"/>
            <a:headEnd/>
            <a:tailEnd/>
          </a:ln>
          <a:effectLst/>
        </p:spPr>
        <p:txBody>
          <a:bodyPr>
            <a:spAutoFit/>
          </a:bodyPr>
          <a:lstStyle/>
          <a:p>
            <a:pPr>
              <a:spcBef>
                <a:spcPct val="50000"/>
              </a:spcBef>
            </a:pPr>
            <a:r>
              <a:rPr lang="en-US" sz="1600"/>
              <a:t>1/Network Latency</a:t>
            </a:r>
          </a:p>
        </p:txBody>
      </p:sp>
      <p:sp>
        <p:nvSpPr>
          <p:cNvPr id="944144" name="Text Box 16"/>
          <p:cNvSpPr txBox="1">
            <a:spLocks noChangeArrowheads="1"/>
          </p:cNvSpPr>
          <p:nvPr/>
        </p:nvSpPr>
        <p:spPr bwMode="auto">
          <a:xfrm rot="21300000">
            <a:off x="5562600" y="4800600"/>
            <a:ext cx="1143000" cy="336550"/>
          </a:xfrm>
          <a:prstGeom prst="rect">
            <a:avLst/>
          </a:prstGeom>
          <a:noFill/>
          <a:ln w="9525">
            <a:noFill/>
            <a:miter lim="800000"/>
            <a:headEnd/>
            <a:tailEnd/>
          </a:ln>
          <a:effectLst/>
        </p:spPr>
        <p:txBody>
          <a:bodyPr>
            <a:spAutoFit/>
          </a:bodyPr>
          <a:lstStyle/>
          <a:p>
            <a:pPr>
              <a:spcBef>
                <a:spcPct val="50000"/>
              </a:spcBef>
            </a:pPr>
            <a:r>
              <a:rPr lang="en-US" sz="1600"/>
              <a:t>Software</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2"/>
          <p:cNvSpPr>
            <a:spLocks noGrp="1"/>
          </p:cNvSpPr>
          <p:nvPr>
            <p:ph type="ftr" sz="quarter" idx="10"/>
          </p:nvPr>
        </p:nvSpPr>
        <p:spPr>
          <a:noFill/>
        </p:spPr>
        <p:txBody>
          <a:bodyPr/>
          <a:lstStyle/>
          <a:p>
            <a:r>
              <a:rPr lang="en-US" dirty="0" smtClean="0"/>
              <a:t>NCSI Parallel &amp; Cluster: </a:t>
            </a:r>
            <a:r>
              <a:rPr lang="en-US" dirty="0" smtClean="0"/>
              <a:t>Multicore Madness</a:t>
            </a:r>
            <a:endParaRPr lang="en-US" dirty="0"/>
          </a:p>
          <a:p>
            <a:r>
              <a:rPr lang="da-DK" dirty="0" smtClean="0"/>
              <a:t>U Oklahoma, July 29 - Aug 4 2012</a:t>
            </a:r>
            <a:endParaRPr lang="en-US" dirty="0"/>
          </a:p>
        </p:txBody>
      </p:sp>
      <p:sp>
        <p:nvSpPr>
          <p:cNvPr id="1028" name="Slide Number Placeholder 3"/>
          <p:cNvSpPr>
            <a:spLocks noGrp="1"/>
          </p:cNvSpPr>
          <p:nvPr>
            <p:ph type="sldNum" sz="quarter" idx="4294967295"/>
          </p:nvPr>
        </p:nvSpPr>
        <p:spPr>
          <a:xfrm>
            <a:off x="7162800" y="6191250"/>
            <a:ext cx="1295400" cy="457200"/>
          </a:xfrm>
          <a:noFill/>
        </p:spPr>
        <p:txBody>
          <a:bodyPr/>
          <a:lstStyle/>
          <a:p>
            <a:fld id="{9D849B7B-1D0D-42A9-96B0-F989368E42D5}" type="slidenum">
              <a:rPr lang="en-US"/>
              <a:pPr/>
              <a:t>13</a:t>
            </a:fld>
            <a:endParaRPr lang="en-US"/>
          </a:p>
        </p:txBody>
      </p:sp>
      <p:sp>
        <p:nvSpPr>
          <p:cNvPr id="1029" name="Rectangle 2"/>
          <p:cNvSpPr>
            <a:spLocks noGrp="1" noChangeArrowheads="1"/>
          </p:cNvSpPr>
          <p:nvPr>
            <p:ph type="title"/>
          </p:nvPr>
        </p:nvSpPr>
        <p:spPr/>
        <p:txBody>
          <a:bodyPr/>
          <a:lstStyle/>
          <a:p>
            <a:pPr eaLnBrk="1" hangingPunct="1"/>
            <a:r>
              <a:rPr lang="en-US" smtClean="0"/>
              <a:t>Fastest Supercomputer vs. Moore</a:t>
            </a:r>
          </a:p>
        </p:txBody>
      </p:sp>
      <p:graphicFrame>
        <p:nvGraphicFramePr>
          <p:cNvPr id="1026" name="Object 3"/>
          <p:cNvGraphicFramePr>
            <a:graphicFrameLocks noChangeAspect="1"/>
          </p:cNvGraphicFramePr>
          <p:nvPr/>
        </p:nvGraphicFramePr>
        <p:xfrm>
          <a:off x="1066800" y="1676400"/>
          <a:ext cx="5676900" cy="3937000"/>
        </p:xfrm>
        <a:graphic>
          <a:graphicData uri="http://schemas.openxmlformats.org/presentationml/2006/ole">
            <p:oleObj spid="_x0000_s377858" name="Worksheet" r:id="rId5" imgW="8639243" imgH="6000750" progId="Excel.Sheet.8">
              <p:embed/>
            </p:oleObj>
          </a:graphicData>
        </a:graphic>
      </p:graphicFrame>
      <p:sp>
        <p:nvSpPr>
          <p:cNvPr id="1032" name="Rectangle 6"/>
          <p:cNvSpPr>
            <a:spLocks noChangeArrowheads="1"/>
          </p:cNvSpPr>
          <p:nvPr>
            <p:custDataLst>
              <p:tags r:id="rId3"/>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
        <p:nvSpPr>
          <p:cNvPr id="16" name="Rectangle 15"/>
          <p:cNvSpPr/>
          <p:nvPr/>
        </p:nvSpPr>
        <p:spPr>
          <a:xfrm>
            <a:off x="2821633" y="4495800"/>
            <a:ext cx="2281395" cy="369332"/>
          </a:xfrm>
          <a:prstGeom prst="rect">
            <a:avLst/>
          </a:prstGeom>
        </p:spPr>
        <p:txBody>
          <a:bodyPr wrap="none">
            <a:spAutoFit/>
          </a:bodyPr>
          <a:lstStyle/>
          <a:p>
            <a:r>
              <a:rPr lang="en-US" dirty="0" smtClean="0"/>
              <a:t>1993: 1024 CPU cores</a:t>
            </a:r>
            <a:endParaRPr lang="en-US" dirty="0"/>
          </a:p>
        </p:txBody>
      </p:sp>
      <p:graphicFrame>
        <p:nvGraphicFramePr>
          <p:cNvPr id="17" name="Chart 16"/>
          <p:cNvGraphicFramePr/>
          <p:nvPr/>
        </p:nvGraphicFramePr>
        <p:xfrm>
          <a:off x="990600" y="1600200"/>
          <a:ext cx="6629399" cy="4191000"/>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p:cNvSpPr txBox="1"/>
          <p:nvPr/>
        </p:nvSpPr>
        <p:spPr>
          <a:xfrm>
            <a:off x="3962400" y="5715000"/>
            <a:ext cx="610424" cy="369332"/>
          </a:xfrm>
          <a:prstGeom prst="rect">
            <a:avLst/>
          </a:prstGeom>
          <a:noFill/>
        </p:spPr>
        <p:txBody>
          <a:bodyPr wrap="none" rtlCol="0">
            <a:spAutoFit/>
          </a:bodyPr>
          <a:lstStyle/>
          <a:p>
            <a:r>
              <a:rPr lang="en-US" dirty="0" smtClean="0"/>
              <a:t>Year</a:t>
            </a:r>
            <a:endParaRPr lang="en-US" dirty="0"/>
          </a:p>
        </p:txBody>
      </p:sp>
      <p:sp>
        <p:nvSpPr>
          <p:cNvPr id="13" name="TextBox 12"/>
          <p:cNvSpPr txBox="1"/>
          <p:nvPr/>
        </p:nvSpPr>
        <p:spPr>
          <a:xfrm>
            <a:off x="-381000" y="3886200"/>
            <a:ext cx="2209800" cy="369332"/>
          </a:xfrm>
          <a:prstGeom prst="rect">
            <a:avLst/>
          </a:prstGeom>
          <a:noFill/>
          <a:scene3d>
            <a:camera prst="orthographicFront">
              <a:rot lat="0" lon="0" rev="5400000"/>
            </a:camera>
            <a:lightRig rig="threePt" dir="t"/>
          </a:scene3d>
        </p:spPr>
        <p:txBody>
          <a:bodyPr wrap="square" rtlCol="0">
            <a:spAutoFit/>
          </a:bodyPr>
          <a:lstStyle/>
          <a:p>
            <a:r>
              <a:rPr lang="en-US" dirty="0" smtClean="0"/>
              <a:t>Speed  in GFLOPs</a:t>
            </a:r>
          </a:p>
        </p:txBody>
      </p:sp>
      <p:sp>
        <p:nvSpPr>
          <p:cNvPr id="1031" name="Text Box 5"/>
          <p:cNvSpPr txBox="1">
            <a:spLocks noChangeArrowheads="1"/>
          </p:cNvSpPr>
          <p:nvPr/>
        </p:nvSpPr>
        <p:spPr bwMode="auto">
          <a:xfrm>
            <a:off x="6705600" y="4038600"/>
            <a:ext cx="1828800" cy="1081088"/>
          </a:xfrm>
          <a:prstGeom prst="rect">
            <a:avLst/>
          </a:prstGeom>
          <a:noFill/>
          <a:ln w="9525">
            <a:noFill/>
            <a:miter lim="800000"/>
            <a:headEnd/>
            <a:tailEnd/>
          </a:ln>
        </p:spPr>
        <p:txBody>
          <a:bodyPr>
            <a:spAutoFit/>
          </a:bodyPr>
          <a:lstStyle/>
          <a:p>
            <a:pPr>
              <a:spcBef>
                <a:spcPct val="50000"/>
              </a:spcBef>
            </a:pPr>
            <a:r>
              <a:rPr lang="en-US" b="1" i="1" u="sng" dirty="0"/>
              <a:t>GFLOPs</a:t>
            </a:r>
            <a:r>
              <a:rPr lang="en-US" dirty="0"/>
              <a:t>:</a:t>
            </a:r>
          </a:p>
          <a:p>
            <a:pPr>
              <a:lnSpc>
                <a:spcPct val="70000"/>
              </a:lnSpc>
              <a:spcBef>
                <a:spcPct val="50000"/>
              </a:spcBef>
            </a:pPr>
            <a:r>
              <a:rPr lang="en-US" dirty="0"/>
              <a:t>billions of calculations per second</a:t>
            </a:r>
          </a:p>
        </p:txBody>
      </p:sp>
      <p:cxnSp>
        <p:nvCxnSpPr>
          <p:cNvPr id="19" name="Straight Connector 18"/>
          <p:cNvCxnSpPr/>
          <p:nvPr/>
        </p:nvCxnSpPr>
        <p:spPr bwMode="auto">
          <a:xfrm flipV="1">
            <a:off x="2667000" y="2819400"/>
            <a:ext cx="3352800" cy="1730566"/>
          </a:xfrm>
          <a:prstGeom prst="line">
            <a:avLst/>
          </a:prstGeom>
          <a:solidFill>
            <a:schemeClr val="accent1"/>
          </a:solidFill>
          <a:ln w="38100" cap="flat" cmpd="sng" algn="ctr">
            <a:solidFill>
              <a:srgbClr val="FF00FF"/>
            </a:solidFill>
            <a:prstDash val="solid"/>
            <a:miter lim="800000"/>
            <a:headEnd type="none" w="med" len="med"/>
            <a:tailEnd type="none" w="med" len="med"/>
          </a:ln>
          <a:effectLst/>
        </p:spPr>
      </p:cxnSp>
    </p:spTree>
    <p:custDataLst>
      <p:tags r:id="rId2"/>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2"/>
          <p:cNvSpPr>
            <a:spLocks noGrp="1" noChangeArrowheads="1"/>
          </p:cNvSpPr>
          <p:nvPr>
            <p:ph type="ctrTitle"/>
          </p:nvPr>
        </p:nvSpPr>
        <p:spPr>
          <a:xfrm>
            <a:off x="990600" y="1219200"/>
            <a:ext cx="7772400" cy="1752600"/>
          </a:xfrm>
        </p:spPr>
        <p:txBody>
          <a:bodyPr/>
          <a:lstStyle/>
          <a:p>
            <a:r>
              <a:rPr lang="en-US" sz="6000"/>
              <a:t>The Tyranny of</a:t>
            </a:r>
            <a:br>
              <a:rPr lang="en-US" sz="6000"/>
            </a:br>
            <a:r>
              <a:rPr lang="en-US" sz="6000"/>
              <a:t>the Storage Hierarchy</a:t>
            </a:r>
          </a:p>
        </p:txBody>
      </p:sp>
      <p:sp>
        <p:nvSpPr>
          <p:cNvPr id="946179" name="Rectangle 3"/>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0"/>
          </p:nvPr>
        </p:nvSpPr>
        <p:spPr>
          <a:noFill/>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51203" name="Slide Number Placeholder 5"/>
          <p:cNvSpPr>
            <a:spLocks noGrp="1"/>
          </p:cNvSpPr>
          <p:nvPr>
            <p:ph type="sldNum" sz="quarter" idx="11"/>
          </p:nvPr>
        </p:nvSpPr>
        <p:spPr>
          <a:noFill/>
        </p:spPr>
        <p:txBody>
          <a:bodyPr/>
          <a:lstStyle/>
          <a:p>
            <a:fld id="{0A1F93A0-EEE6-4DAF-9A34-7598F2D6FAC3}" type="slidenum">
              <a:rPr lang="en-US"/>
              <a:pPr/>
              <a:t>15</a:t>
            </a:fld>
            <a:endParaRPr lang="en-US"/>
          </a:p>
        </p:txBody>
      </p:sp>
      <p:sp>
        <p:nvSpPr>
          <p:cNvPr id="51204" name="Rectangle 2"/>
          <p:cNvSpPr>
            <a:spLocks noGrp="1" noChangeArrowheads="1"/>
          </p:cNvSpPr>
          <p:nvPr>
            <p:ph type="title"/>
          </p:nvPr>
        </p:nvSpPr>
        <p:spPr>
          <a:xfrm>
            <a:off x="152400" y="228600"/>
            <a:ext cx="8763000" cy="838200"/>
          </a:xfrm>
        </p:spPr>
        <p:txBody>
          <a:bodyPr/>
          <a:lstStyle/>
          <a:p>
            <a:pPr eaLnBrk="1" hangingPunct="1"/>
            <a:r>
              <a:rPr lang="en-US" smtClean="0"/>
              <a:t>The Storage Hierarchy</a:t>
            </a:r>
          </a:p>
        </p:txBody>
      </p:sp>
      <p:sp>
        <p:nvSpPr>
          <p:cNvPr id="51205" name="Rectangle 3"/>
          <p:cNvSpPr>
            <a:spLocks noGrp="1" noChangeArrowheads="1"/>
          </p:cNvSpPr>
          <p:nvPr>
            <p:ph type="body" sz="half" idx="2"/>
          </p:nvPr>
        </p:nvSpPr>
        <p:spPr>
          <a:xfrm>
            <a:off x="3810000" y="2286000"/>
            <a:ext cx="4724400" cy="2209800"/>
          </a:xfrm>
        </p:spPr>
        <p:txBody>
          <a:bodyPr/>
          <a:lstStyle/>
          <a:p>
            <a:pPr eaLnBrk="1" hangingPunct="1"/>
            <a:r>
              <a:rPr lang="en-US" smtClean="0"/>
              <a:t>Registers</a:t>
            </a:r>
          </a:p>
          <a:p>
            <a:pPr eaLnBrk="1" hangingPunct="1">
              <a:lnSpc>
                <a:spcPct val="70000"/>
              </a:lnSpc>
            </a:pPr>
            <a:r>
              <a:rPr lang="en-US" smtClean="0"/>
              <a:t>Cache memory</a:t>
            </a:r>
          </a:p>
          <a:p>
            <a:pPr eaLnBrk="1" hangingPunct="1">
              <a:lnSpc>
                <a:spcPct val="70000"/>
              </a:lnSpc>
            </a:pPr>
            <a:r>
              <a:rPr lang="en-US" smtClean="0"/>
              <a:t>Main memory (RAM)</a:t>
            </a:r>
          </a:p>
          <a:p>
            <a:pPr eaLnBrk="1" hangingPunct="1">
              <a:lnSpc>
                <a:spcPct val="70000"/>
              </a:lnSpc>
            </a:pPr>
            <a:r>
              <a:rPr lang="en-US" smtClean="0"/>
              <a:t>Hard disk</a:t>
            </a:r>
          </a:p>
          <a:p>
            <a:pPr eaLnBrk="1" hangingPunct="1">
              <a:lnSpc>
                <a:spcPct val="70000"/>
              </a:lnSpc>
            </a:pPr>
            <a:r>
              <a:rPr lang="en-US" smtClean="0"/>
              <a:t>Removable media (CD, DVD etc)</a:t>
            </a:r>
          </a:p>
          <a:p>
            <a:pPr eaLnBrk="1" hangingPunct="1">
              <a:lnSpc>
                <a:spcPct val="70000"/>
              </a:lnSpc>
            </a:pPr>
            <a:r>
              <a:rPr lang="en-US" smtClean="0"/>
              <a:t>Internet</a:t>
            </a:r>
          </a:p>
        </p:txBody>
      </p:sp>
      <p:sp>
        <p:nvSpPr>
          <p:cNvPr id="51206" name="Text Box 5"/>
          <p:cNvSpPr txBox="1">
            <a:spLocks noChangeArrowheads="1"/>
          </p:cNvSpPr>
          <p:nvPr/>
        </p:nvSpPr>
        <p:spPr bwMode="auto">
          <a:xfrm>
            <a:off x="782638" y="2255838"/>
            <a:ext cx="2757487" cy="457200"/>
          </a:xfrm>
          <a:prstGeom prst="rect">
            <a:avLst/>
          </a:prstGeom>
          <a:noFill/>
          <a:ln w="9525">
            <a:noFill/>
            <a:miter lim="800000"/>
            <a:headEnd/>
            <a:tailEnd/>
          </a:ln>
        </p:spPr>
        <p:txBody>
          <a:bodyPr wrap="none">
            <a:spAutoFit/>
          </a:bodyPr>
          <a:lstStyle/>
          <a:p>
            <a:r>
              <a:rPr lang="en-US" sz="2400" b="1">
                <a:solidFill>
                  <a:srgbClr val="A50021"/>
                </a:solidFill>
              </a:rPr>
              <a:t>Fast, expensive, few</a:t>
            </a:r>
          </a:p>
        </p:txBody>
      </p:sp>
      <p:sp>
        <p:nvSpPr>
          <p:cNvPr id="51207" name="Rectangle 6"/>
          <p:cNvSpPr>
            <a:spLocks noChangeArrowheads="1"/>
          </p:cNvSpPr>
          <p:nvPr/>
        </p:nvSpPr>
        <p:spPr bwMode="auto">
          <a:xfrm>
            <a:off x="981075" y="3981450"/>
            <a:ext cx="2444750" cy="457200"/>
          </a:xfrm>
          <a:prstGeom prst="rect">
            <a:avLst/>
          </a:prstGeom>
          <a:noFill/>
          <a:ln w="9525">
            <a:noFill/>
            <a:miter lim="800000"/>
            <a:headEnd/>
            <a:tailEnd/>
          </a:ln>
        </p:spPr>
        <p:txBody>
          <a:bodyPr wrap="none">
            <a:spAutoFit/>
          </a:bodyPr>
          <a:lstStyle/>
          <a:p>
            <a:r>
              <a:rPr lang="en-US" sz="2400" b="1">
                <a:solidFill>
                  <a:srgbClr val="A50021"/>
                </a:solidFill>
              </a:rPr>
              <a:t>Slow, cheap, a lot</a:t>
            </a:r>
          </a:p>
        </p:txBody>
      </p:sp>
      <p:sp>
        <p:nvSpPr>
          <p:cNvPr id="51208" name="AutoShape 7"/>
          <p:cNvSpPr>
            <a:spLocks noChangeArrowheads="1"/>
          </p:cNvSpPr>
          <p:nvPr/>
        </p:nvSpPr>
        <p:spPr bwMode="auto">
          <a:xfrm>
            <a:off x="1905000" y="2762250"/>
            <a:ext cx="533400" cy="1295400"/>
          </a:xfrm>
          <a:prstGeom prst="downArrow">
            <a:avLst>
              <a:gd name="adj1" fmla="val 50000"/>
              <a:gd name="adj2" fmla="val 60714"/>
            </a:avLst>
          </a:prstGeom>
          <a:solidFill>
            <a:schemeClr val="accent1"/>
          </a:solidFill>
          <a:ln w="9525">
            <a:solidFill>
              <a:schemeClr val="tx1"/>
            </a:solidFill>
            <a:miter lim="800000"/>
            <a:headEnd/>
            <a:tailEnd/>
          </a:ln>
        </p:spPr>
        <p:txBody>
          <a:bodyPr wrap="none" anchor="ctr"/>
          <a:lstStyle/>
          <a:p>
            <a:endParaRPr lang="en-US"/>
          </a:p>
        </p:txBody>
      </p:sp>
      <p:grpSp>
        <p:nvGrpSpPr>
          <p:cNvPr id="2" name="Group 11"/>
          <p:cNvGrpSpPr>
            <a:grpSpLocks/>
          </p:cNvGrpSpPr>
          <p:nvPr/>
        </p:nvGrpSpPr>
        <p:grpSpPr bwMode="auto">
          <a:xfrm>
            <a:off x="685800" y="4362450"/>
            <a:ext cx="4156075" cy="1404938"/>
            <a:chOff x="240" y="2736"/>
            <a:chExt cx="2618" cy="885"/>
          </a:xfrm>
        </p:grpSpPr>
        <p:grpSp>
          <p:nvGrpSpPr>
            <p:cNvPr id="3" name="Group 12"/>
            <p:cNvGrpSpPr>
              <a:grpSpLocks/>
            </p:cNvGrpSpPr>
            <p:nvPr/>
          </p:nvGrpSpPr>
          <p:grpSpPr bwMode="auto">
            <a:xfrm>
              <a:off x="240" y="2736"/>
              <a:ext cx="2340" cy="885"/>
              <a:chOff x="240" y="2736"/>
              <a:chExt cx="2340" cy="885"/>
            </a:xfrm>
          </p:grpSpPr>
          <p:pic>
            <p:nvPicPr>
              <p:cNvPr id="51214" name="Picture 13" descr="vwbeetle_yellow"/>
              <p:cNvPicPr>
                <a:picLocks noChangeAspect="1" noChangeArrowheads="1"/>
              </p:cNvPicPr>
              <p:nvPr/>
            </p:nvPicPr>
            <p:blipFill>
              <a:blip r:embed="rId4" cstate="print"/>
              <a:srcRect/>
              <a:stretch>
                <a:fillRect/>
              </a:stretch>
            </p:blipFill>
            <p:spPr bwMode="auto">
              <a:xfrm>
                <a:off x="240" y="2736"/>
                <a:ext cx="996" cy="309"/>
              </a:xfrm>
              <a:prstGeom prst="rect">
                <a:avLst/>
              </a:prstGeom>
              <a:noFill/>
              <a:ln w="9525">
                <a:noFill/>
                <a:miter lim="800000"/>
                <a:headEnd/>
                <a:tailEnd/>
              </a:ln>
            </p:spPr>
          </p:pic>
          <p:pic>
            <p:nvPicPr>
              <p:cNvPr id="51215" name="Picture 14" descr="vwbeetle_yellow"/>
              <p:cNvPicPr>
                <a:picLocks noChangeAspect="1" noChangeArrowheads="1"/>
              </p:cNvPicPr>
              <p:nvPr/>
            </p:nvPicPr>
            <p:blipFill>
              <a:blip r:embed="rId4" cstate="print"/>
              <a:srcRect/>
              <a:stretch>
                <a:fillRect/>
              </a:stretch>
            </p:blipFill>
            <p:spPr bwMode="auto">
              <a:xfrm>
                <a:off x="912" y="2736"/>
                <a:ext cx="996" cy="309"/>
              </a:xfrm>
              <a:prstGeom prst="rect">
                <a:avLst/>
              </a:prstGeom>
              <a:noFill/>
              <a:ln w="9525">
                <a:noFill/>
                <a:miter lim="800000"/>
                <a:headEnd/>
                <a:tailEnd/>
              </a:ln>
            </p:spPr>
          </p:pic>
          <p:pic>
            <p:nvPicPr>
              <p:cNvPr id="51216" name="Picture 15" descr="vwbeetle_yellow"/>
              <p:cNvPicPr>
                <a:picLocks noChangeAspect="1" noChangeArrowheads="1"/>
              </p:cNvPicPr>
              <p:nvPr/>
            </p:nvPicPr>
            <p:blipFill>
              <a:blip r:embed="rId4" cstate="print"/>
              <a:srcRect/>
              <a:stretch>
                <a:fillRect/>
              </a:stretch>
            </p:blipFill>
            <p:spPr bwMode="auto">
              <a:xfrm>
                <a:off x="1584" y="2736"/>
                <a:ext cx="996" cy="309"/>
              </a:xfrm>
              <a:prstGeom prst="rect">
                <a:avLst/>
              </a:prstGeom>
              <a:noFill/>
              <a:ln w="9525">
                <a:noFill/>
                <a:miter lim="800000"/>
                <a:headEnd/>
                <a:tailEnd/>
              </a:ln>
            </p:spPr>
          </p:pic>
          <p:pic>
            <p:nvPicPr>
              <p:cNvPr id="51217" name="Picture 16" descr="vwbeetle_yellow"/>
              <p:cNvPicPr>
                <a:picLocks noChangeAspect="1" noChangeArrowheads="1"/>
              </p:cNvPicPr>
              <p:nvPr/>
            </p:nvPicPr>
            <p:blipFill>
              <a:blip r:embed="rId4" cstate="print"/>
              <a:srcRect/>
              <a:stretch>
                <a:fillRect/>
              </a:stretch>
            </p:blipFill>
            <p:spPr bwMode="auto">
              <a:xfrm>
                <a:off x="240" y="3024"/>
                <a:ext cx="996" cy="309"/>
              </a:xfrm>
              <a:prstGeom prst="rect">
                <a:avLst/>
              </a:prstGeom>
              <a:noFill/>
              <a:ln w="9525">
                <a:noFill/>
                <a:miter lim="800000"/>
                <a:headEnd/>
                <a:tailEnd/>
              </a:ln>
            </p:spPr>
          </p:pic>
          <p:pic>
            <p:nvPicPr>
              <p:cNvPr id="51218" name="Picture 17" descr="vwbeetle_yellow"/>
              <p:cNvPicPr>
                <a:picLocks noChangeAspect="1" noChangeArrowheads="1"/>
              </p:cNvPicPr>
              <p:nvPr/>
            </p:nvPicPr>
            <p:blipFill>
              <a:blip r:embed="rId4" cstate="print"/>
              <a:srcRect/>
              <a:stretch>
                <a:fillRect/>
              </a:stretch>
            </p:blipFill>
            <p:spPr bwMode="auto">
              <a:xfrm>
                <a:off x="912" y="3024"/>
                <a:ext cx="996" cy="309"/>
              </a:xfrm>
              <a:prstGeom prst="rect">
                <a:avLst/>
              </a:prstGeom>
              <a:noFill/>
              <a:ln w="9525">
                <a:noFill/>
                <a:miter lim="800000"/>
                <a:headEnd/>
                <a:tailEnd/>
              </a:ln>
            </p:spPr>
          </p:pic>
          <p:pic>
            <p:nvPicPr>
              <p:cNvPr id="51219" name="Picture 18" descr="vwbeetle_yellow"/>
              <p:cNvPicPr>
                <a:picLocks noChangeAspect="1" noChangeArrowheads="1"/>
              </p:cNvPicPr>
              <p:nvPr/>
            </p:nvPicPr>
            <p:blipFill>
              <a:blip r:embed="rId4" cstate="print"/>
              <a:srcRect/>
              <a:stretch>
                <a:fillRect/>
              </a:stretch>
            </p:blipFill>
            <p:spPr bwMode="auto">
              <a:xfrm>
                <a:off x="1584" y="3024"/>
                <a:ext cx="996" cy="309"/>
              </a:xfrm>
              <a:prstGeom prst="rect">
                <a:avLst/>
              </a:prstGeom>
              <a:noFill/>
              <a:ln w="9525">
                <a:noFill/>
                <a:miter lim="800000"/>
                <a:headEnd/>
                <a:tailEnd/>
              </a:ln>
            </p:spPr>
          </p:pic>
          <p:pic>
            <p:nvPicPr>
              <p:cNvPr id="51220" name="Picture 19" descr="vwbeetle_yellow"/>
              <p:cNvPicPr>
                <a:picLocks noChangeAspect="1" noChangeArrowheads="1"/>
              </p:cNvPicPr>
              <p:nvPr/>
            </p:nvPicPr>
            <p:blipFill>
              <a:blip r:embed="rId4" cstate="print"/>
              <a:srcRect/>
              <a:stretch>
                <a:fillRect/>
              </a:stretch>
            </p:blipFill>
            <p:spPr bwMode="auto">
              <a:xfrm>
                <a:off x="240" y="3312"/>
                <a:ext cx="996" cy="309"/>
              </a:xfrm>
              <a:prstGeom prst="rect">
                <a:avLst/>
              </a:prstGeom>
              <a:noFill/>
              <a:ln w="9525">
                <a:noFill/>
                <a:miter lim="800000"/>
                <a:headEnd/>
                <a:tailEnd/>
              </a:ln>
            </p:spPr>
          </p:pic>
          <p:pic>
            <p:nvPicPr>
              <p:cNvPr id="51221" name="Picture 20" descr="vwbeetle_yellow"/>
              <p:cNvPicPr>
                <a:picLocks noChangeAspect="1" noChangeArrowheads="1"/>
              </p:cNvPicPr>
              <p:nvPr/>
            </p:nvPicPr>
            <p:blipFill>
              <a:blip r:embed="rId4" cstate="print"/>
              <a:srcRect/>
              <a:stretch>
                <a:fillRect/>
              </a:stretch>
            </p:blipFill>
            <p:spPr bwMode="auto">
              <a:xfrm>
                <a:off x="912" y="3312"/>
                <a:ext cx="996" cy="309"/>
              </a:xfrm>
              <a:prstGeom prst="rect">
                <a:avLst/>
              </a:prstGeom>
              <a:noFill/>
              <a:ln w="9525">
                <a:noFill/>
                <a:miter lim="800000"/>
                <a:headEnd/>
                <a:tailEnd/>
              </a:ln>
            </p:spPr>
          </p:pic>
          <p:pic>
            <p:nvPicPr>
              <p:cNvPr id="51222" name="Picture 21" descr="vwbeetle_yellow"/>
              <p:cNvPicPr>
                <a:picLocks noChangeAspect="1" noChangeArrowheads="1"/>
              </p:cNvPicPr>
              <p:nvPr/>
            </p:nvPicPr>
            <p:blipFill>
              <a:blip r:embed="rId4" cstate="print"/>
              <a:srcRect/>
              <a:stretch>
                <a:fillRect/>
              </a:stretch>
            </p:blipFill>
            <p:spPr bwMode="auto">
              <a:xfrm>
                <a:off x="1584" y="3312"/>
                <a:ext cx="996" cy="309"/>
              </a:xfrm>
              <a:prstGeom prst="rect">
                <a:avLst/>
              </a:prstGeom>
              <a:noFill/>
              <a:ln w="9525">
                <a:noFill/>
                <a:miter lim="800000"/>
                <a:headEnd/>
                <a:tailEnd/>
              </a:ln>
            </p:spPr>
          </p:pic>
        </p:grpSp>
        <p:sp>
          <p:nvSpPr>
            <p:cNvPr id="51213" name="Text Box 22"/>
            <p:cNvSpPr txBox="1">
              <a:spLocks noChangeArrowheads="1"/>
            </p:cNvSpPr>
            <p:nvPr/>
          </p:nvSpPr>
          <p:spPr bwMode="auto">
            <a:xfrm>
              <a:off x="2630" y="2855"/>
              <a:ext cx="228" cy="173"/>
            </a:xfrm>
            <a:prstGeom prst="rect">
              <a:avLst/>
            </a:prstGeom>
            <a:noFill/>
            <a:ln w="9525">
              <a:noFill/>
              <a:miter lim="800000"/>
              <a:headEnd/>
              <a:tailEnd/>
            </a:ln>
          </p:spPr>
          <p:txBody>
            <a:bodyPr wrap="none">
              <a:spAutoFit/>
            </a:bodyPr>
            <a:lstStyle/>
            <a:p>
              <a:pPr algn="l"/>
              <a:r>
                <a:rPr lang="en-US" sz="1200"/>
                <a:t>[5]</a:t>
              </a:r>
            </a:p>
          </p:txBody>
        </p:sp>
      </p:grpSp>
      <p:sp>
        <p:nvSpPr>
          <p:cNvPr id="51210" name="Rectangle 5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51211" name="Picture 59" descr="MCj03985470000[1]"/>
          <p:cNvPicPr>
            <a:picLocks noChangeAspect="1" noChangeArrowheads="1"/>
          </p:cNvPicPr>
          <p:nvPr/>
        </p:nvPicPr>
        <p:blipFill>
          <a:blip r:embed="rId5" cstate="print"/>
          <a:srcRect/>
          <a:stretch>
            <a:fillRect/>
          </a:stretch>
        </p:blipFill>
        <p:spPr bwMode="auto">
          <a:xfrm>
            <a:off x="1219200" y="1371600"/>
            <a:ext cx="1833563" cy="969963"/>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2"/>
          <p:cNvSpPr>
            <a:spLocks noGrp="1"/>
          </p:cNvSpPr>
          <p:nvPr>
            <p:ph type="ftr" sz="quarter" idx="10"/>
          </p:nvPr>
        </p:nvSpPr>
        <p:spPr>
          <a:xfrm>
            <a:off x="2286000" y="6172200"/>
            <a:ext cx="4267200" cy="457200"/>
          </a:xfrm>
          <a:noFill/>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52227" name="Slide Number Placeholder 3"/>
          <p:cNvSpPr>
            <a:spLocks noGrp="1"/>
          </p:cNvSpPr>
          <p:nvPr>
            <p:ph type="sldNum" sz="quarter" idx="4294967295"/>
          </p:nvPr>
        </p:nvSpPr>
        <p:spPr>
          <a:xfrm>
            <a:off x="7162800" y="6191250"/>
            <a:ext cx="1295400" cy="457200"/>
          </a:xfrm>
          <a:prstGeom prst="rect">
            <a:avLst/>
          </a:prstGeom>
          <a:noFill/>
        </p:spPr>
        <p:txBody>
          <a:bodyPr/>
          <a:lstStyle/>
          <a:p>
            <a:fld id="{D7AA3632-22E7-4B86-8750-7FE83C560DAD}" type="slidenum">
              <a:rPr lang="en-US"/>
              <a:pPr/>
              <a:t>16</a:t>
            </a:fld>
            <a:endParaRPr lang="en-US"/>
          </a:p>
        </p:txBody>
      </p:sp>
      <p:sp>
        <p:nvSpPr>
          <p:cNvPr id="52228" name="Rectangle 2"/>
          <p:cNvSpPr>
            <a:spLocks noGrp="1" noChangeArrowheads="1"/>
          </p:cNvSpPr>
          <p:nvPr>
            <p:ph type="title"/>
          </p:nvPr>
        </p:nvSpPr>
        <p:spPr/>
        <p:txBody>
          <a:bodyPr/>
          <a:lstStyle/>
          <a:p>
            <a:pPr eaLnBrk="1" hangingPunct="1"/>
            <a:r>
              <a:rPr lang="en-US" smtClean="0"/>
              <a:t>RAM is Slow</a:t>
            </a:r>
          </a:p>
        </p:txBody>
      </p:sp>
      <p:sp>
        <p:nvSpPr>
          <p:cNvPr id="52229" name="Rectangle 3"/>
          <p:cNvSpPr>
            <a:spLocks noChangeArrowheads="1"/>
          </p:cNvSpPr>
          <p:nvPr/>
        </p:nvSpPr>
        <p:spPr bwMode="auto">
          <a:xfrm>
            <a:off x="4191000" y="1295400"/>
            <a:ext cx="838200" cy="533400"/>
          </a:xfrm>
          <a:prstGeom prst="rect">
            <a:avLst/>
          </a:prstGeom>
          <a:solidFill>
            <a:schemeClr val="accent1"/>
          </a:solidFill>
          <a:ln w="9525">
            <a:solidFill>
              <a:schemeClr val="tx1"/>
            </a:solidFill>
            <a:miter lim="800000"/>
            <a:headEnd/>
            <a:tailEnd/>
          </a:ln>
        </p:spPr>
        <p:txBody>
          <a:bodyPr wrap="none" anchor="ctr"/>
          <a:lstStyle/>
          <a:p>
            <a:r>
              <a:rPr lang="en-US" sz="2400">
                <a:latin typeface="Rockwell Extra Bold" pitchFamily="18" charset="0"/>
              </a:rPr>
              <a:t>CPU</a:t>
            </a:r>
          </a:p>
        </p:txBody>
      </p:sp>
      <p:grpSp>
        <p:nvGrpSpPr>
          <p:cNvPr id="2" name="Group 4"/>
          <p:cNvGrpSpPr>
            <a:grpSpLocks/>
          </p:cNvGrpSpPr>
          <p:nvPr/>
        </p:nvGrpSpPr>
        <p:grpSpPr bwMode="auto">
          <a:xfrm>
            <a:off x="990600" y="3581400"/>
            <a:ext cx="7315200" cy="2438400"/>
            <a:chOff x="624" y="2304"/>
            <a:chExt cx="4608" cy="1536"/>
          </a:xfrm>
        </p:grpSpPr>
        <p:sp>
          <p:nvSpPr>
            <p:cNvPr id="52240" name="Rectangle 5"/>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52241" name="Line 6"/>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52242" name="Line 7"/>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52243" name="Line 8"/>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52244" name="Line 9"/>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52245" name="Line 10"/>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52246" name="Line 11"/>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52247" name="Line 12"/>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52248" name="Line 13"/>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52249" name="Line 14"/>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52250" name="Line 15"/>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52251" name="Line 16"/>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52252" name="Line 17"/>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52253" name="Line 18"/>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52254" name="Line 19"/>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52255" name="Line 20"/>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52256" name="Line 21"/>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52257" name="Line 22"/>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52258" name="Line 23"/>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52259" name="Line 24"/>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52260" name="Line 25"/>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52261" name="Line 26"/>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52262" name="Line 27"/>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52263" name="Line 28"/>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52264" name="Line 29"/>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52265" name="Line 30"/>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52266" name="Line 31"/>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52267" name="Line 32"/>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52268" name="Line 33"/>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52269" name="Line 34"/>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52270" name="Line 35"/>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52231" name="Line 37"/>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sp>
        <p:nvSpPr>
          <p:cNvPr id="52232" name="Text Box 47"/>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pPr algn="l"/>
            <a:endParaRPr lang="en-US" sz="2400">
              <a:latin typeface="Tahoma" pitchFamily="34" charset="0"/>
            </a:endParaRPr>
          </a:p>
        </p:txBody>
      </p:sp>
      <p:sp>
        <p:nvSpPr>
          <p:cNvPr id="52233" name="Rectangle 49"/>
          <p:cNvSpPr>
            <a:spLocks noChangeArrowheads="1"/>
          </p:cNvSpPr>
          <p:nvPr/>
        </p:nvSpPr>
        <p:spPr bwMode="auto">
          <a:xfrm>
            <a:off x="5105400" y="1371600"/>
            <a:ext cx="1869423" cy="461665"/>
          </a:xfrm>
          <a:prstGeom prst="rect">
            <a:avLst/>
          </a:prstGeom>
          <a:noFill/>
          <a:ln w="9525">
            <a:noFill/>
            <a:miter lim="800000"/>
            <a:headEnd/>
            <a:tailEnd/>
          </a:ln>
        </p:spPr>
        <p:txBody>
          <a:bodyPr wrap="none">
            <a:spAutoFit/>
          </a:bodyPr>
          <a:lstStyle/>
          <a:p>
            <a:pPr algn="l"/>
            <a:r>
              <a:rPr lang="en-US" sz="2400" dirty="0" smtClean="0"/>
              <a:t>307 </a:t>
            </a:r>
            <a:r>
              <a:rPr lang="en-US" sz="2400" dirty="0"/>
              <a:t>GB/sec</a:t>
            </a:r>
            <a:r>
              <a:rPr lang="en-US" sz="2400" baseline="30000" dirty="0"/>
              <a:t>[6]</a:t>
            </a:r>
          </a:p>
        </p:txBody>
      </p:sp>
      <p:sp>
        <p:nvSpPr>
          <p:cNvPr id="52234" name="Rectangle 50"/>
          <p:cNvSpPr>
            <a:spLocks noChangeArrowheads="1"/>
          </p:cNvSpPr>
          <p:nvPr/>
        </p:nvSpPr>
        <p:spPr bwMode="auto">
          <a:xfrm>
            <a:off x="5528080" y="3124200"/>
            <a:ext cx="2715808" cy="461665"/>
          </a:xfrm>
          <a:prstGeom prst="rect">
            <a:avLst/>
          </a:prstGeom>
          <a:noFill/>
          <a:ln w="9525">
            <a:noFill/>
            <a:miter lim="800000"/>
            <a:headEnd/>
            <a:tailEnd/>
          </a:ln>
        </p:spPr>
        <p:txBody>
          <a:bodyPr wrap="none">
            <a:spAutoFit/>
          </a:bodyPr>
          <a:lstStyle/>
          <a:p>
            <a:pPr algn="r"/>
            <a:r>
              <a:rPr lang="en-US" sz="2400" dirty="0"/>
              <a:t>4</a:t>
            </a:r>
            <a:r>
              <a:rPr lang="en-US" sz="2400" dirty="0" smtClean="0"/>
              <a:t>.4 </a:t>
            </a:r>
            <a:r>
              <a:rPr lang="en-US" sz="2400" dirty="0"/>
              <a:t>GB/sec</a:t>
            </a:r>
            <a:r>
              <a:rPr lang="en-US" sz="2400" baseline="30000" dirty="0"/>
              <a:t>[7]</a:t>
            </a:r>
            <a:r>
              <a:rPr lang="en-US" sz="2400" dirty="0"/>
              <a:t> (</a:t>
            </a:r>
            <a:r>
              <a:rPr lang="en-US" sz="2400" dirty="0" smtClean="0"/>
              <a:t>1.4%)</a:t>
            </a:r>
            <a:endParaRPr lang="en-US" sz="2400" baseline="30000" dirty="0"/>
          </a:p>
        </p:txBody>
      </p:sp>
      <p:sp>
        <p:nvSpPr>
          <p:cNvPr id="52235" name="AutoShape 53"/>
          <p:cNvSpPr>
            <a:spLocks noChangeArrowheads="1"/>
          </p:cNvSpPr>
          <p:nvPr/>
        </p:nvSpPr>
        <p:spPr bwMode="auto">
          <a:xfrm>
            <a:off x="4572000" y="1828800"/>
            <a:ext cx="76200" cy="1752600"/>
          </a:xfrm>
          <a:prstGeom prst="upDownArrow">
            <a:avLst>
              <a:gd name="adj1" fmla="val 50000"/>
              <a:gd name="adj2" fmla="val 460000"/>
            </a:avLst>
          </a:prstGeom>
          <a:solidFill>
            <a:schemeClr val="hlink"/>
          </a:solidFill>
          <a:ln w="9525">
            <a:solidFill>
              <a:schemeClr val="tx1"/>
            </a:solidFill>
            <a:miter lim="800000"/>
            <a:headEnd/>
            <a:tailEnd/>
          </a:ln>
        </p:spPr>
        <p:txBody>
          <a:bodyPr wrap="none" anchor="ctr"/>
          <a:lstStyle/>
          <a:p>
            <a:endParaRPr lang="en-US"/>
          </a:p>
        </p:txBody>
      </p:sp>
      <p:sp>
        <p:nvSpPr>
          <p:cNvPr id="52236" name="Rectangle 54"/>
          <p:cNvSpPr>
            <a:spLocks noChangeArrowheads="1"/>
          </p:cNvSpPr>
          <p:nvPr/>
        </p:nvSpPr>
        <p:spPr bwMode="auto">
          <a:xfrm>
            <a:off x="4724400" y="2362200"/>
            <a:ext cx="1519238" cy="457200"/>
          </a:xfrm>
          <a:prstGeom prst="rect">
            <a:avLst/>
          </a:prstGeom>
          <a:noFill/>
          <a:ln w="9525">
            <a:noFill/>
            <a:miter lim="800000"/>
            <a:headEnd/>
            <a:tailEnd/>
          </a:ln>
        </p:spPr>
        <p:txBody>
          <a:bodyPr wrap="none">
            <a:spAutoFit/>
          </a:bodyPr>
          <a:lstStyle/>
          <a:p>
            <a:pPr algn="l"/>
            <a:r>
              <a:rPr lang="en-US" sz="2400" b="1" i="1" u="sng">
                <a:solidFill>
                  <a:schemeClr val="tx2"/>
                </a:solidFill>
              </a:rPr>
              <a:t>Bottleneck</a:t>
            </a:r>
          </a:p>
        </p:txBody>
      </p:sp>
      <p:sp>
        <p:nvSpPr>
          <p:cNvPr id="52237" name="Text Box 55"/>
          <p:cNvSpPr txBox="1">
            <a:spLocks noChangeArrowheads="1"/>
          </p:cNvSpPr>
          <p:nvPr/>
        </p:nvSpPr>
        <p:spPr bwMode="auto">
          <a:xfrm>
            <a:off x="609600" y="1524000"/>
            <a:ext cx="3495675" cy="1920875"/>
          </a:xfrm>
          <a:prstGeom prst="rect">
            <a:avLst/>
          </a:prstGeom>
          <a:noFill/>
          <a:ln w="9525">
            <a:noFill/>
            <a:miter lim="800000"/>
            <a:headEnd/>
            <a:tailEnd/>
          </a:ln>
        </p:spPr>
        <p:txBody>
          <a:bodyPr wrap="none">
            <a:spAutoFit/>
          </a:bodyPr>
          <a:lstStyle/>
          <a:p>
            <a:pPr algn="l"/>
            <a:r>
              <a:rPr lang="en-US" sz="2000"/>
              <a:t>The speed of data transfer</a:t>
            </a:r>
          </a:p>
          <a:p>
            <a:pPr algn="l"/>
            <a:r>
              <a:rPr lang="en-US" sz="2000"/>
              <a:t>between Main Memory and the</a:t>
            </a:r>
          </a:p>
          <a:p>
            <a:pPr algn="l"/>
            <a:r>
              <a:rPr lang="en-US" sz="2000"/>
              <a:t>CPU is much slower than the</a:t>
            </a:r>
          </a:p>
          <a:p>
            <a:pPr algn="l"/>
            <a:r>
              <a:rPr lang="en-US" sz="2000"/>
              <a:t>speed of calculating, so the CPU</a:t>
            </a:r>
          </a:p>
          <a:p>
            <a:pPr algn="l"/>
            <a:r>
              <a:rPr lang="en-US" sz="2000"/>
              <a:t>spends most of its time waiting</a:t>
            </a:r>
          </a:p>
          <a:p>
            <a:pPr algn="l"/>
            <a:r>
              <a:rPr lang="en-US" sz="2000"/>
              <a:t>for data to come in or go out.</a:t>
            </a:r>
          </a:p>
        </p:txBody>
      </p:sp>
      <p:sp>
        <p:nvSpPr>
          <p:cNvPr id="52238" name="Rectangle 72"/>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47" name="Picture 2"/>
          <p:cNvPicPr>
            <a:picLocks noChangeAspect="1" noChangeArrowheads="1"/>
          </p:cNvPicPr>
          <p:nvPr/>
        </p:nvPicPr>
        <p:blipFill>
          <a:blip r:embed="rId4" cstate="print"/>
          <a:srcRect/>
          <a:stretch>
            <a:fillRect/>
          </a:stretch>
        </p:blipFill>
        <p:spPr bwMode="auto">
          <a:xfrm>
            <a:off x="7543800" y="1600200"/>
            <a:ext cx="642938" cy="6429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2"/>
          <p:cNvSpPr>
            <a:spLocks noGrp="1"/>
          </p:cNvSpPr>
          <p:nvPr>
            <p:ph type="ftr" sz="quarter" idx="10"/>
          </p:nvPr>
        </p:nvSpPr>
        <p:spPr>
          <a:xfrm>
            <a:off x="2286000" y="6172200"/>
            <a:ext cx="4267200" cy="457200"/>
          </a:xfrm>
          <a:noFill/>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53251" name="Slide Number Placeholder 3"/>
          <p:cNvSpPr>
            <a:spLocks noGrp="1"/>
          </p:cNvSpPr>
          <p:nvPr>
            <p:ph type="sldNum" sz="quarter" idx="4294967295"/>
          </p:nvPr>
        </p:nvSpPr>
        <p:spPr>
          <a:xfrm>
            <a:off x="7162800" y="6191250"/>
            <a:ext cx="1295400" cy="457200"/>
          </a:xfrm>
          <a:prstGeom prst="rect">
            <a:avLst/>
          </a:prstGeom>
          <a:noFill/>
        </p:spPr>
        <p:txBody>
          <a:bodyPr/>
          <a:lstStyle/>
          <a:p>
            <a:fld id="{51CEF936-6AB2-47CA-BA47-1505430AD112}" type="slidenum">
              <a:rPr lang="en-US"/>
              <a:pPr/>
              <a:t>17</a:t>
            </a:fld>
            <a:endParaRPr lang="en-US"/>
          </a:p>
        </p:txBody>
      </p:sp>
      <p:sp>
        <p:nvSpPr>
          <p:cNvPr id="53252" name="Rectangle 1026"/>
          <p:cNvSpPr>
            <a:spLocks noGrp="1" noChangeArrowheads="1"/>
          </p:cNvSpPr>
          <p:nvPr>
            <p:ph type="title"/>
          </p:nvPr>
        </p:nvSpPr>
        <p:spPr/>
        <p:txBody>
          <a:bodyPr/>
          <a:lstStyle/>
          <a:p>
            <a:pPr eaLnBrk="1" hangingPunct="1"/>
            <a:r>
              <a:rPr lang="en-US" smtClean="0"/>
              <a:t>Why Have Cache?</a:t>
            </a:r>
          </a:p>
        </p:txBody>
      </p:sp>
      <p:sp>
        <p:nvSpPr>
          <p:cNvPr id="53253" name="Rectangle 1027"/>
          <p:cNvSpPr>
            <a:spLocks noChangeArrowheads="1"/>
          </p:cNvSpPr>
          <p:nvPr/>
        </p:nvSpPr>
        <p:spPr bwMode="auto">
          <a:xfrm>
            <a:off x="4191000" y="1295400"/>
            <a:ext cx="838200" cy="533400"/>
          </a:xfrm>
          <a:prstGeom prst="rect">
            <a:avLst/>
          </a:prstGeom>
          <a:solidFill>
            <a:schemeClr val="accent1"/>
          </a:solidFill>
          <a:ln w="9525">
            <a:solidFill>
              <a:schemeClr val="tx1"/>
            </a:solidFill>
            <a:miter lim="800000"/>
            <a:headEnd/>
            <a:tailEnd/>
          </a:ln>
        </p:spPr>
        <p:txBody>
          <a:bodyPr wrap="none" anchor="ctr"/>
          <a:lstStyle/>
          <a:p>
            <a:r>
              <a:rPr lang="en-US" sz="2400">
                <a:latin typeface="Rockwell Extra Bold" pitchFamily="18" charset="0"/>
              </a:rPr>
              <a:t>CPU</a:t>
            </a:r>
          </a:p>
        </p:txBody>
      </p:sp>
      <p:grpSp>
        <p:nvGrpSpPr>
          <p:cNvPr id="2" name="Group 1028"/>
          <p:cNvGrpSpPr>
            <a:grpSpLocks/>
          </p:cNvGrpSpPr>
          <p:nvPr/>
        </p:nvGrpSpPr>
        <p:grpSpPr bwMode="auto">
          <a:xfrm>
            <a:off x="990600" y="3581400"/>
            <a:ext cx="7315200" cy="2438400"/>
            <a:chOff x="624" y="2304"/>
            <a:chExt cx="4608" cy="1536"/>
          </a:xfrm>
        </p:grpSpPr>
        <p:sp>
          <p:nvSpPr>
            <p:cNvPr id="53272" name="Rectangle 1029"/>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53273" name="Line 1030"/>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53274" name="Line 1031"/>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53275" name="Line 1032"/>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53276" name="Line 1033"/>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53277" name="Line 1034"/>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53278" name="Line 1035"/>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53279" name="Line 1036"/>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53280" name="Line 1037"/>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53281" name="Line 1038"/>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53282" name="Line 1039"/>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53283" name="Line 1040"/>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53284" name="Line 1041"/>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53285" name="Line 1042"/>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53286" name="Line 1043"/>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53287" name="Line 1044"/>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53288" name="Line 1045"/>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53289" name="Line 1046"/>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53290" name="Line 1047"/>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53291" name="Line 1048"/>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53292" name="Line 1049"/>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53293" name="Line 1050"/>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53294" name="Line 1051"/>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53295" name="Line 1052"/>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53296" name="Line 1053"/>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53297" name="Line 1054"/>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53298" name="Line 1055"/>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53299" name="Line 1056"/>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53300" name="Line 1057"/>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53301" name="Line 1058"/>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53302" name="Line 1059"/>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53255" name="AutoShape 1060"/>
          <p:cNvSpPr>
            <a:spLocks noChangeArrowheads="1"/>
          </p:cNvSpPr>
          <p:nvPr/>
        </p:nvSpPr>
        <p:spPr bwMode="auto">
          <a:xfrm>
            <a:off x="4572000" y="3124200"/>
            <a:ext cx="76200" cy="457200"/>
          </a:xfrm>
          <a:prstGeom prst="upDownArrow">
            <a:avLst>
              <a:gd name="adj1" fmla="val 50000"/>
              <a:gd name="adj2" fmla="val 120000"/>
            </a:avLst>
          </a:prstGeom>
          <a:solidFill>
            <a:schemeClr val="hlink"/>
          </a:solidFill>
          <a:ln w="9525">
            <a:solidFill>
              <a:schemeClr val="tx1"/>
            </a:solidFill>
            <a:miter lim="800000"/>
            <a:headEnd/>
            <a:tailEnd/>
          </a:ln>
        </p:spPr>
        <p:txBody>
          <a:bodyPr wrap="none" anchor="ctr"/>
          <a:lstStyle/>
          <a:p>
            <a:endParaRPr lang="en-US"/>
          </a:p>
        </p:txBody>
      </p:sp>
      <p:sp>
        <p:nvSpPr>
          <p:cNvPr id="53256" name="Line 1061"/>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grpSp>
        <p:nvGrpSpPr>
          <p:cNvPr id="3" name="Group 1062"/>
          <p:cNvGrpSpPr>
            <a:grpSpLocks/>
          </p:cNvGrpSpPr>
          <p:nvPr/>
        </p:nvGrpSpPr>
        <p:grpSpPr bwMode="auto">
          <a:xfrm>
            <a:off x="3886200" y="2209800"/>
            <a:ext cx="1524000" cy="914400"/>
            <a:chOff x="2448" y="1392"/>
            <a:chExt cx="960" cy="576"/>
          </a:xfrm>
        </p:grpSpPr>
        <p:sp>
          <p:nvSpPr>
            <p:cNvPr id="53265" name="Rectangle 1063"/>
            <p:cNvSpPr>
              <a:spLocks noChangeArrowheads="1"/>
            </p:cNvSpPr>
            <p:nvPr/>
          </p:nvSpPr>
          <p:spPr bwMode="auto">
            <a:xfrm>
              <a:off x="2448" y="1392"/>
              <a:ext cx="960" cy="576"/>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53266" name="Line 1064"/>
            <p:cNvSpPr>
              <a:spLocks noChangeShapeType="1"/>
            </p:cNvSpPr>
            <p:nvPr/>
          </p:nvSpPr>
          <p:spPr bwMode="auto">
            <a:xfrm>
              <a:off x="2448" y="1584"/>
              <a:ext cx="960" cy="0"/>
            </a:xfrm>
            <a:prstGeom prst="line">
              <a:avLst/>
            </a:prstGeom>
            <a:noFill/>
            <a:ln w="9525">
              <a:solidFill>
                <a:schemeClr val="tx1"/>
              </a:solidFill>
              <a:miter lim="800000"/>
              <a:headEnd/>
              <a:tailEnd/>
            </a:ln>
          </p:spPr>
          <p:txBody>
            <a:bodyPr wrap="none"/>
            <a:lstStyle/>
            <a:p>
              <a:endParaRPr lang="en-US"/>
            </a:p>
          </p:txBody>
        </p:sp>
        <p:sp>
          <p:nvSpPr>
            <p:cNvPr id="53267" name="Line 1065"/>
            <p:cNvSpPr>
              <a:spLocks noChangeShapeType="1"/>
            </p:cNvSpPr>
            <p:nvPr/>
          </p:nvSpPr>
          <p:spPr bwMode="auto">
            <a:xfrm>
              <a:off x="2448" y="1776"/>
              <a:ext cx="960" cy="0"/>
            </a:xfrm>
            <a:prstGeom prst="line">
              <a:avLst/>
            </a:prstGeom>
            <a:noFill/>
            <a:ln w="9525">
              <a:solidFill>
                <a:schemeClr val="tx1"/>
              </a:solidFill>
              <a:miter lim="800000"/>
              <a:headEnd/>
              <a:tailEnd/>
            </a:ln>
          </p:spPr>
          <p:txBody>
            <a:bodyPr wrap="none"/>
            <a:lstStyle/>
            <a:p>
              <a:endParaRPr lang="en-US"/>
            </a:p>
          </p:txBody>
        </p:sp>
        <p:sp>
          <p:nvSpPr>
            <p:cNvPr id="53268" name="Line 1066"/>
            <p:cNvSpPr>
              <a:spLocks noChangeShapeType="1"/>
            </p:cNvSpPr>
            <p:nvPr/>
          </p:nvSpPr>
          <p:spPr bwMode="auto">
            <a:xfrm>
              <a:off x="3216" y="1392"/>
              <a:ext cx="0" cy="576"/>
            </a:xfrm>
            <a:prstGeom prst="line">
              <a:avLst/>
            </a:prstGeom>
            <a:noFill/>
            <a:ln w="9525">
              <a:solidFill>
                <a:schemeClr val="tx1"/>
              </a:solidFill>
              <a:miter lim="800000"/>
              <a:headEnd/>
              <a:tailEnd/>
            </a:ln>
          </p:spPr>
          <p:txBody>
            <a:bodyPr wrap="none"/>
            <a:lstStyle/>
            <a:p>
              <a:endParaRPr lang="en-US"/>
            </a:p>
          </p:txBody>
        </p:sp>
        <p:sp>
          <p:nvSpPr>
            <p:cNvPr id="53269" name="Line 1067"/>
            <p:cNvSpPr>
              <a:spLocks noChangeShapeType="1"/>
            </p:cNvSpPr>
            <p:nvPr/>
          </p:nvSpPr>
          <p:spPr bwMode="auto">
            <a:xfrm>
              <a:off x="2640" y="1392"/>
              <a:ext cx="0" cy="576"/>
            </a:xfrm>
            <a:prstGeom prst="line">
              <a:avLst/>
            </a:prstGeom>
            <a:noFill/>
            <a:ln w="9525">
              <a:solidFill>
                <a:schemeClr val="tx1"/>
              </a:solidFill>
              <a:miter lim="800000"/>
              <a:headEnd/>
              <a:tailEnd/>
            </a:ln>
          </p:spPr>
          <p:txBody>
            <a:bodyPr wrap="none"/>
            <a:lstStyle/>
            <a:p>
              <a:endParaRPr lang="en-US"/>
            </a:p>
          </p:txBody>
        </p:sp>
        <p:sp>
          <p:nvSpPr>
            <p:cNvPr id="53270" name="Line 1068"/>
            <p:cNvSpPr>
              <a:spLocks noChangeShapeType="1"/>
            </p:cNvSpPr>
            <p:nvPr/>
          </p:nvSpPr>
          <p:spPr bwMode="auto">
            <a:xfrm>
              <a:off x="2832" y="1392"/>
              <a:ext cx="0" cy="576"/>
            </a:xfrm>
            <a:prstGeom prst="line">
              <a:avLst/>
            </a:prstGeom>
            <a:noFill/>
            <a:ln w="9525">
              <a:solidFill>
                <a:schemeClr val="tx1"/>
              </a:solidFill>
              <a:miter lim="800000"/>
              <a:headEnd/>
              <a:tailEnd/>
            </a:ln>
          </p:spPr>
          <p:txBody>
            <a:bodyPr wrap="none"/>
            <a:lstStyle/>
            <a:p>
              <a:endParaRPr lang="en-US"/>
            </a:p>
          </p:txBody>
        </p:sp>
        <p:sp>
          <p:nvSpPr>
            <p:cNvPr id="53271" name="Line 1069"/>
            <p:cNvSpPr>
              <a:spLocks noChangeShapeType="1"/>
            </p:cNvSpPr>
            <p:nvPr/>
          </p:nvSpPr>
          <p:spPr bwMode="auto">
            <a:xfrm>
              <a:off x="3024" y="1392"/>
              <a:ext cx="0" cy="576"/>
            </a:xfrm>
            <a:prstGeom prst="line">
              <a:avLst/>
            </a:prstGeom>
            <a:noFill/>
            <a:ln w="9525">
              <a:solidFill>
                <a:schemeClr val="tx1"/>
              </a:solidFill>
              <a:miter lim="800000"/>
              <a:headEnd/>
              <a:tailEnd/>
            </a:ln>
          </p:spPr>
          <p:txBody>
            <a:bodyPr wrap="none"/>
            <a:lstStyle/>
            <a:p>
              <a:endParaRPr lang="en-US"/>
            </a:p>
          </p:txBody>
        </p:sp>
      </p:grpSp>
      <p:sp>
        <p:nvSpPr>
          <p:cNvPr id="53258" name="AutoShape 1070"/>
          <p:cNvSpPr>
            <a:spLocks noChangeArrowheads="1"/>
          </p:cNvSpPr>
          <p:nvPr/>
        </p:nvSpPr>
        <p:spPr bwMode="auto">
          <a:xfrm>
            <a:off x="4419600" y="1828800"/>
            <a:ext cx="381000" cy="381000"/>
          </a:xfrm>
          <a:prstGeom prst="upDownArrow">
            <a:avLst>
              <a:gd name="adj1" fmla="val 50000"/>
              <a:gd name="adj2" fmla="val 20000"/>
            </a:avLst>
          </a:prstGeom>
          <a:solidFill>
            <a:schemeClr val="hlink"/>
          </a:solidFill>
          <a:ln w="9525">
            <a:solidFill>
              <a:schemeClr val="tx1"/>
            </a:solidFill>
            <a:miter lim="800000"/>
            <a:headEnd/>
            <a:tailEnd/>
          </a:ln>
        </p:spPr>
        <p:txBody>
          <a:bodyPr wrap="none" anchor="ctr"/>
          <a:lstStyle/>
          <a:p>
            <a:endParaRPr lang="en-US"/>
          </a:p>
        </p:txBody>
      </p:sp>
      <p:sp>
        <p:nvSpPr>
          <p:cNvPr id="53259" name="Text Box 1071"/>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pPr algn="l"/>
            <a:endParaRPr lang="en-US" sz="2400">
              <a:latin typeface="Tahoma" pitchFamily="34" charset="0"/>
            </a:endParaRPr>
          </a:p>
        </p:txBody>
      </p:sp>
      <p:sp>
        <p:nvSpPr>
          <p:cNvPr id="53260" name="Text Box 1072"/>
          <p:cNvSpPr txBox="1">
            <a:spLocks noChangeArrowheads="1"/>
          </p:cNvSpPr>
          <p:nvPr/>
        </p:nvSpPr>
        <p:spPr bwMode="auto">
          <a:xfrm>
            <a:off x="533400" y="1524000"/>
            <a:ext cx="3621088" cy="1920875"/>
          </a:xfrm>
          <a:prstGeom prst="rect">
            <a:avLst/>
          </a:prstGeom>
          <a:noFill/>
          <a:ln w="9525">
            <a:noFill/>
            <a:miter lim="800000"/>
            <a:headEnd/>
            <a:tailEnd/>
          </a:ln>
        </p:spPr>
        <p:txBody>
          <a:bodyPr wrap="none">
            <a:spAutoFit/>
          </a:bodyPr>
          <a:lstStyle/>
          <a:p>
            <a:pPr algn="l"/>
            <a:r>
              <a:rPr lang="en-US" sz="2000"/>
              <a:t>Cache is much closer to the speed</a:t>
            </a:r>
          </a:p>
          <a:p>
            <a:pPr algn="l"/>
            <a:r>
              <a:rPr lang="en-US" sz="2000"/>
              <a:t>of the CPU, so the CPU doesn’t</a:t>
            </a:r>
          </a:p>
          <a:p>
            <a:pPr algn="l"/>
            <a:r>
              <a:rPr lang="en-US" sz="2000"/>
              <a:t>have to wait nearly as long for</a:t>
            </a:r>
          </a:p>
          <a:p>
            <a:pPr algn="l"/>
            <a:r>
              <a:rPr lang="en-US" sz="2000"/>
              <a:t>stuff that’s already in cache:</a:t>
            </a:r>
          </a:p>
          <a:p>
            <a:pPr algn="l"/>
            <a:r>
              <a:rPr lang="en-US" sz="2000"/>
              <a:t>it can do more</a:t>
            </a:r>
          </a:p>
          <a:p>
            <a:pPr algn="l"/>
            <a:r>
              <a:rPr lang="en-US" sz="2000"/>
              <a:t>operations per second!</a:t>
            </a:r>
          </a:p>
        </p:txBody>
      </p:sp>
      <p:sp>
        <p:nvSpPr>
          <p:cNvPr id="53261" name="Rectangle 1074"/>
          <p:cNvSpPr>
            <a:spLocks noChangeArrowheads="1"/>
          </p:cNvSpPr>
          <p:nvPr/>
        </p:nvSpPr>
        <p:spPr bwMode="auto">
          <a:xfrm>
            <a:off x="5758912" y="3124200"/>
            <a:ext cx="2484976" cy="461665"/>
          </a:xfrm>
          <a:prstGeom prst="rect">
            <a:avLst/>
          </a:prstGeom>
          <a:noFill/>
          <a:ln w="9525">
            <a:noFill/>
            <a:miter lim="800000"/>
            <a:headEnd/>
            <a:tailEnd/>
          </a:ln>
        </p:spPr>
        <p:txBody>
          <a:bodyPr wrap="none">
            <a:spAutoFit/>
          </a:bodyPr>
          <a:lstStyle/>
          <a:p>
            <a:pPr algn="r"/>
            <a:r>
              <a:rPr lang="en-US" sz="2400" dirty="0"/>
              <a:t>4</a:t>
            </a:r>
            <a:r>
              <a:rPr lang="en-US" sz="2400" dirty="0" smtClean="0"/>
              <a:t>.4 </a:t>
            </a:r>
            <a:r>
              <a:rPr lang="en-US" sz="2400" dirty="0"/>
              <a:t>GB/sec</a:t>
            </a:r>
            <a:r>
              <a:rPr lang="en-US" sz="2400" baseline="30000" dirty="0"/>
              <a:t>[7]</a:t>
            </a:r>
            <a:r>
              <a:rPr lang="en-US" sz="2400" dirty="0"/>
              <a:t> </a:t>
            </a:r>
            <a:r>
              <a:rPr lang="en-US" sz="2400" dirty="0">
                <a:solidFill>
                  <a:schemeClr val="bg1"/>
                </a:solidFill>
              </a:rPr>
              <a:t>(1%)</a:t>
            </a:r>
            <a:endParaRPr lang="en-US" sz="2400" baseline="30000" dirty="0">
              <a:solidFill>
                <a:schemeClr val="bg1"/>
              </a:solidFill>
            </a:endParaRPr>
          </a:p>
        </p:txBody>
      </p:sp>
      <p:sp>
        <p:nvSpPr>
          <p:cNvPr id="53262" name="Text Box 1075"/>
          <p:cNvSpPr txBox="1">
            <a:spLocks noChangeArrowheads="1"/>
          </p:cNvSpPr>
          <p:nvPr/>
        </p:nvSpPr>
        <p:spPr bwMode="auto">
          <a:xfrm>
            <a:off x="5486400" y="2362200"/>
            <a:ext cx="2408032" cy="461665"/>
          </a:xfrm>
          <a:prstGeom prst="rect">
            <a:avLst/>
          </a:prstGeom>
          <a:noFill/>
          <a:ln w="9525">
            <a:noFill/>
            <a:miter lim="800000"/>
            <a:headEnd/>
            <a:tailEnd/>
          </a:ln>
        </p:spPr>
        <p:txBody>
          <a:bodyPr wrap="none">
            <a:spAutoFit/>
          </a:bodyPr>
          <a:lstStyle/>
          <a:p>
            <a:pPr algn="l"/>
            <a:r>
              <a:rPr lang="en-US" sz="2400" dirty="0" smtClean="0"/>
              <a:t>27 </a:t>
            </a:r>
            <a:r>
              <a:rPr lang="en-US" sz="2400" dirty="0"/>
              <a:t>GB/sec </a:t>
            </a:r>
            <a:r>
              <a:rPr lang="en-US" sz="2400" dirty="0" smtClean="0"/>
              <a:t>(9%)</a:t>
            </a:r>
            <a:r>
              <a:rPr lang="en-US" sz="2400" baseline="30000" dirty="0" smtClean="0"/>
              <a:t>[</a:t>
            </a:r>
            <a:r>
              <a:rPr lang="en-US" sz="2400" baseline="30000" dirty="0"/>
              <a:t>7]</a:t>
            </a:r>
          </a:p>
        </p:txBody>
      </p:sp>
      <p:sp>
        <p:nvSpPr>
          <p:cNvPr id="53263" name="Rectangle 110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55" name="Picture 2"/>
          <p:cNvPicPr>
            <a:picLocks noChangeAspect="1" noChangeArrowheads="1"/>
          </p:cNvPicPr>
          <p:nvPr/>
        </p:nvPicPr>
        <p:blipFill>
          <a:blip r:embed="rId4" cstate="print"/>
          <a:srcRect/>
          <a:stretch>
            <a:fillRect/>
          </a:stretch>
        </p:blipFill>
        <p:spPr bwMode="auto">
          <a:xfrm>
            <a:off x="7543800" y="1600200"/>
            <a:ext cx="642938" cy="6429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0"/>
          </p:nvPr>
        </p:nvSpPr>
        <p:spPr>
          <a:noFill/>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44035" name="Slide Number Placeholder 5"/>
          <p:cNvSpPr>
            <a:spLocks noGrp="1"/>
          </p:cNvSpPr>
          <p:nvPr>
            <p:ph type="sldNum" sz="quarter" idx="11"/>
          </p:nvPr>
        </p:nvSpPr>
        <p:spPr>
          <a:noFill/>
        </p:spPr>
        <p:txBody>
          <a:bodyPr/>
          <a:lstStyle/>
          <a:p>
            <a:fld id="{B26A2C10-0D43-417D-8BD9-09DDF910F988}" type="slidenum">
              <a:rPr lang="en-US"/>
              <a:pPr/>
              <a:t>18</a:t>
            </a:fld>
            <a:endParaRPr lang="en-US"/>
          </a:p>
        </p:txBody>
      </p:sp>
      <p:sp>
        <p:nvSpPr>
          <p:cNvPr id="44036" name="Rectangle 2"/>
          <p:cNvSpPr>
            <a:spLocks noGrp="1" noChangeArrowheads="1"/>
          </p:cNvSpPr>
          <p:nvPr>
            <p:ph type="title"/>
          </p:nvPr>
        </p:nvSpPr>
        <p:spPr/>
        <p:txBody>
          <a:bodyPr/>
          <a:lstStyle/>
          <a:p>
            <a:pPr eaLnBrk="1" hangingPunct="1"/>
            <a:r>
              <a:rPr lang="en-US" dirty="0" smtClean="0"/>
              <a:t>A Laptop</a:t>
            </a:r>
          </a:p>
        </p:txBody>
      </p:sp>
      <p:sp>
        <p:nvSpPr>
          <p:cNvPr id="44037" name="Rectangle 3"/>
          <p:cNvSpPr>
            <a:spLocks noGrp="1" noChangeArrowheads="1"/>
          </p:cNvSpPr>
          <p:nvPr>
            <p:ph type="body" sz="half" idx="2"/>
          </p:nvPr>
        </p:nvSpPr>
        <p:spPr>
          <a:xfrm>
            <a:off x="3810000" y="1752600"/>
            <a:ext cx="4876800" cy="4132263"/>
          </a:xfrm>
        </p:spPr>
        <p:txBody>
          <a:bodyPr/>
          <a:lstStyle/>
          <a:p>
            <a:pPr eaLnBrk="1" hangingPunct="1"/>
            <a:r>
              <a:rPr lang="en-US" sz="2200" dirty="0" smtClean="0"/>
              <a:t>Intel Core2 Duo SU9600                  1.6 GHz w/3 MB L2 Cache</a:t>
            </a:r>
          </a:p>
          <a:p>
            <a:pPr eaLnBrk="1" hangingPunct="1"/>
            <a:r>
              <a:rPr lang="en-US" sz="2200" dirty="0" smtClean="0"/>
              <a:t>4 GB 1066 MHz DDR3 SDRAM</a:t>
            </a:r>
          </a:p>
          <a:p>
            <a:pPr eaLnBrk="1" hangingPunct="1"/>
            <a:r>
              <a:rPr lang="en-US" sz="2200" dirty="0" smtClean="0"/>
              <a:t>256 GB SSD Hard Drive</a:t>
            </a:r>
          </a:p>
          <a:p>
            <a:pPr eaLnBrk="1" hangingPunct="1"/>
            <a:r>
              <a:rPr lang="en-US" sz="2200" dirty="0" smtClean="0"/>
              <a:t>DVD</a:t>
            </a:r>
            <a:r>
              <a:rPr lang="en-US" sz="2200" u="sng" dirty="0" smtClean="0"/>
              <a:t>+</a:t>
            </a:r>
            <a:r>
              <a:rPr lang="en-US" sz="2200" dirty="0" smtClean="0"/>
              <a:t>RW/CD-RW Drive (8x)</a:t>
            </a:r>
          </a:p>
          <a:p>
            <a:pPr eaLnBrk="1" hangingPunct="1"/>
            <a:r>
              <a:rPr lang="en-US" sz="2200" dirty="0" smtClean="0"/>
              <a:t>1 </a:t>
            </a:r>
            <a:r>
              <a:rPr lang="en-US" sz="2200" dirty="0" err="1" smtClean="0"/>
              <a:t>Gbps</a:t>
            </a:r>
            <a:r>
              <a:rPr lang="en-US" sz="2200" dirty="0" smtClean="0"/>
              <a:t> Ethernet Adapter</a:t>
            </a:r>
          </a:p>
        </p:txBody>
      </p:sp>
      <p:sp>
        <p:nvSpPr>
          <p:cNvPr id="44038" name="Text Box 4"/>
          <p:cNvSpPr txBox="1">
            <a:spLocks noChangeArrowheads="1"/>
          </p:cNvSpPr>
          <p:nvPr/>
        </p:nvSpPr>
        <p:spPr bwMode="auto">
          <a:xfrm>
            <a:off x="454302" y="1828800"/>
            <a:ext cx="3357009" cy="523220"/>
          </a:xfrm>
          <a:prstGeom prst="rect">
            <a:avLst/>
          </a:prstGeom>
          <a:noFill/>
          <a:ln w="9525">
            <a:noFill/>
            <a:miter lim="800000"/>
            <a:headEnd/>
            <a:tailEnd/>
          </a:ln>
        </p:spPr>
        <p:txBody>
          <a:bodyPr wrap="none">
            <a:spAutoFit/>
          </a:bodyPr>
          <a:lstStyle/>
          <a:p>
            <a:r>
              <a:rPr lang="en-US" sz="2800" b="1" dirty="0"/>
              <a:t>Dell Latitude </a:t>
            </a:r>
            <a:r>
              <a:rPr lang="en-US" sz="2800" b="1" dirty="0" smtClean="0"/>
              <a:t>Z600</a:t>
            </a:r>
            <a:r>
              <a:rPr lang="en-US" sz="2800" b="1" baseline="30000" dirty="0" smtClean="0"/>
              <a:t>[4</a:t>
            </a:r>
            <a:r>
              <a:rPr lang="en-US" sz="2800" b="1" baseline="30000" dirty="0"/>
              <a:t>]</a:t>
            </a:r>
          </a:p>
        </p:txBody>
      </p:sp>
      <p:sp>
        <p:nvSpPr>
          <p:cNvPr id="44039"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2"/>
          <p:cNvPicPr>
            <a:picLocks noChangeAspect="1" noChangeArrowheads="1"/>
          </p:cNvPicPr>
          <p:nvPr/>
        </p:nvPicPr>
        <p:blipFill>
          <a:blip r:embed="rId4" cstate="print"/>
          <a:srcRect/>
          <a:stretch>
            <a:fillRect/>
          </a:stretch>
        </p:blipFill>
        <p:spPr bwMode="auto">
          <a:xfrm>
            <a:off x="1066800" y="2438400"/>
            <a:ext cx="1709738" cy="17097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p:cNvSpPr>
            <a:spLocks noGrp="1"/>
          </p:cNvSpPr>
          <p:nvPr>
            <p:ph type="ftr" sz="quarter" idx="10"/>
          </p:nvPr>
        </p:nvSpPr>
        <p:spPr>
          <a:noFill/>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55299" name="Slide Number Placeholder 4"/>
          <p:cNvSpPr>
            <a:spLocks noGrp="1"/>
          </p:cNvSpPr>
          <p:nvPr>
            <p:ph type="sldNum" sz="quarter" idx="11"/>
          </p:nvPr>
        </p:nvSpPr>
        <p:spPr>
          <a:noFill/>
        </p:spPr>
        <p:txBody>
          <a:bodyPr/>
          <a:lstStyle/>
          <a:p>
            <a:fld id="{4AAC9FDC-7849-439A-B3BA-205527E9066B}" type="slidenum">
              <a:rPr lang="en-US"/>
              <a:pPr/>
              <a:t>19</a:t>
            </a:fld>
            <a:endParaRPr lang="en-US"/>
          </a:p>
        </p:txBody>
      </p:sp>
      <p:sp>
        <p:nvSpPr>
          <p:cNvPr id="55301" name="Rectangle 2"/>
          <p:cNvSpPr>
            <a:spLocks noGrp="1" noChangeArrowheads="1"/>
          </p:cNvSpPr>
          <p:nvPr>
            <p:ph type="title"/>
          </p:nvPr>
        </p:nvSpPr>
        <p:spPr/>
        <p:txBody>
          <a:bodyPr/>
          <a:lstStyle/>
          <a:p>
            <a:pPr eaLnBrk="1" hangingPunct="1"/>
            <a:r>
              <a:rPr lang="en-US" smtClean="0"/>
              <a:t>Storage Speed, Size, Cost</a:t>
            </a:r>
          </a:p>
        </p:txBody>
      </p:sp>
      <p:graphicFrame>
        <p:nvGraphicFramePr>
          <p:cNvPr id="45588" name="Group 532"/>
          <p:cNvGraphicFramePr>
            <a:graphicFrameLocks noGrp="1"/>
          </p:cNvGraphicFramePr>
          <p:nvPr>
            <p:ph type="tbl" idx="1"/>
          </p:nvPr>
        </p:nvGraphicFramePr>
        <p:xfrm>
          <a:off x="685800" y="1371600"/>
          <a:ext cx="7797800" cy="3815335"/>
        </p:xfrm>
        <a:graphic>
          <a:graphicData uri="http://schemas.openxmlformats.org/drawingml/2006/table">
            <a:tbl>
              <a:tblPr/>
              <a:tblGrid>
                <a:gridCol w="1066800"/>
                <a:gridCol w="1066800"/>
                <a:gridCol w="863600"/>
                <a:gridCol w="990600"/>
                <a:gridCol w="838200"/>
                <a:gridCol w="1019175"/>
                <a:gridCol w="962025"/>
                <a:gridCol w="990600"/>
              </a:tblGrid>
              <a:tr h="1131888">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Laptop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Registers</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(Intel  Core2 Duo</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1.6 GHz)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Cache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Memory</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(L2)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Main</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Memory</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(1066MHz DDR3 SDRAM)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Hard Drive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(SSD)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Ethernet</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(1000 Mbps)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DVD</a:t>
                      </a:r>
                      <a:r>
                        <a:rPr kumimoji="0" lang="en-US" sz="1400" b="0" i="0" u="sng" strike="noStrike" cap="none" normalizeH="0" baseline="0" dirty="0" smtClean="0">
                          <a:ln>
                            <a:noFill/>
                          </a:ln>
                          <a:solidFill>
                            <a:schemeClr val="tx1"/>
                          </a:solidFill>
                          <a:effectLst/>
                          <a:latin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rPr>
                        <a:t>R</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(16x)</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Phone Modem</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(56 Kbps)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Speed</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(MB/sec)</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[peak]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314,573</a:t>
                      </a:r>
                      <a:r>
                        <a:rPr kumimoji="0" lang="en-US" sz="1400" b="0" i="0" u="none" strike="noStrike" cap="none" normalizeH="0" baseline="30000" dirty="0" smtClean="0">
                          <a:ln>
                            <a:noFill/>
                          </a:ln>
                          <a:solidFill>
                            <a:schemeClr val="tx1"/>
                          </a:solidFill>
                          <a:effectLst/>
                          <a:latin typeface="Times New Roman" pitchFamily="18" charset="0"/>
                        </a:rPr>
                        <a:t>[6]</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(12,800 MFLOP/s*)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27,276 </a:t>
                      </a:r>
                      <a:r>
                        <a:rPr kumimoji="0" lang="en-US" sz="1400" b="0" i="0" u="none" strike="noStrike" cap="none" normalizeH="0" baseline="30000" dirty="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4500 </a:t>
                      </a:r>
                      <a:r>
                        <a:rPr kumimoji="0" lang="en-US" sz="1400" b="0" i="0" u="none" strike="noStrike" cap="none" normalizeH="0" baseline="30000" dirty="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250      </a:t>
                      </a:r>
                      <a:r>
                        <a:rPr kumimoji="0" lang="en-US" sz="1400" b="0" i="0" u="none" strike="noStrike" cap="none" normalizeH="0" baseline="30000" dirty="0" smtClean="0">
                          <a:ln>
                            <a:noFill/>
                          </a:ln>
                          <a:solidFill>
                            <a:schemeClr val="tx1"/>
                          </a:solidFill>
                          <a:effectLst/>
                          <a:latin typeface="Times New Roman"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125</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22             </a:t>
                      </a:r>
                      <a:r>
                        <a:rPr kumimoji="0" lang="en-US" sz="1400" b="0" i="0" u="none" strike="noStrike" cap="none" normalizeH="0" baseline="3000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0.007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376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Size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464 bytes**</a:t>
                      </a:r>
                    </a:p>
                    <a:p>
                      <a:pPr marL="0" marR="0" lvl="0" indent="0" algn="ctr" defTabSz="914400" rtl="0" eaLnBrk="1" fontAlgn="base" latinLnBrk="0" hangingPunct="1">
                        <a:lnSpc>
                          <a:spcPct val="12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30000" dirty="0" smtClean="0">
                          <a:ln>
                            <a:noFill/>
                          </a:ln>
                          <a:solidFill>
                            <a:schemeClr val="tx1"/>
                          </a:solidFill>
                          <a:effectLst/>
                          <a:latin typeface="Times New Roman" pitchFamily="18" charset="0"/>
                        </a:rPr>
                        <a:t>[11]</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4096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256,000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311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Cost</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$285 </a:t>
                      </a:r>
                      <a:r>
                        <a:rPr kumimoji="0" lang="en-US" sz="1400" b="0" i="0" u="none" strike="noStrike" cap="none" normalizeH="0" baseline="30000" dirty="0" smtClean="0">
                          <a:ln>
                            <a:noFill/>
                          </a:ln>
                          <a:solidFill>
                            <a:schemeClr val="tx1"/>
                          </a:solidFill>
                          <a:effectLst/>
                          <a:latin typeface="Times New Roman" pitchFamily="18"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$0.03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$0.002</a:t>
                      </a:r>
                      <a:r>
                        <a:rPr kumimoji="0" lang="en-US" sz="1400" b="0" i="0" u="none" strike="noStrike" cap="none" normalizeH="0" baseline="0" dirty="0" smtClean="0">
                          <a:ln>
                            <a:noFill/>
                          </a:ln>
                          <a:solidFill>
                            <a:schemeClr val="tx1"/>
                          </a:solidFill>
                          <a:effectLst/>
                          <a:latin typeface="Times New Roman" pitchFamily="18" charset="0"/>
                        </a:rPr>
                        <a:t>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charged</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per month</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(typically)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$0.00005 </a:t>
                      </a:r>
                      <a:r>
                        <a:rPr kumimoji="0" lang="en-US" sz="1400" b="0" i="0" u="none" strike="noStrike" cap="none" normalizeH="0" baseline="3000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charged per month (typically)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349" name="Text Box 221"/>
          <p:cNvSpPr txBox="1">
            <a:spLocks noChangeArrowheads="1"/>
          </p:cNvSpPr>
          <p:nvPr/>
        </p:nvSpPr>
        <p:spPr bwMode="auto">
          <a:xfrm>
            <a:off x="762000" y="5257800"/>
            <a:ext cx="6016391" cy="830997"/>
          </a:xfrm>
          <a:prstGeom prst="rect">
            <a:avLst/>
          </a:prstGeom>
          <a:noFill/>
          <a:ln w="9525">
            <a:noFill/>
            <a:miter lim="800000"/>
            <a:headEnd/>
            <a:tailEnd/>
          </a:ln>
        </p:spPr>
        <p:txBody>
          <a:bodyPr wrap="none">
            <a:spAutoFit/>
          </a:bodyPr>
          <a:lstStyle/>
          <a:p>
            <a:pPr marL="457200" indent="-457200" algn="l"/>
            <a:r>
              <a:rPr lang="en-US" sz="1600" dirty="0"/>
              <a:t>*   </a:t>
            </a:r>
            <a:r>
              <a:rPr lang="en-US" sz="1600" u="sng" dirty="0"/>
              <a:t>MFLOP/s</a:t>
            </a:r>
            <a:r>
              <a:rPr lang="en-US" sz="1600" dirty="0"/>
              <a:t>: millions of floating point operations per second</a:t>
            </a:r>
          </a:p>
          <a:p>
            <a:pPr marL="457200" indent="-457200" algn="l"/>
            <a:r>
              <a:rPr lang="en-US" sz="1600" dirty="0"/>
              <a:t>** </a:t>
            </a:r>
            <a:r>
              <a:rPr lang="en-US" sz="1600" dirty="0" smtClean="0"/>
              <a:t>16 64-bit general purpose </a:t>
            </a:r>
            <a:r>
              <a:rPr lang="en-US" sz="1600" dirty="0"/>
              <a:t>registers, 8 80-bit floating point registers</a:t>
            </a:r>
            <a:r>
              <a:rPr lang="en-US" sz="1600" dirty="0" smtClean="0"/>
              <a:t>,</a:t>
            </a:r>
            <a:endParaRPr lang="en-US" sz="1600" dirty="0"/>
          </a:p>
          <a:p>
            <a:pPr marL="457200" indent="-457200" algn="l"/>
            <a:r>
              <a:rPr lang="en-US" sz="1600" dirty="0"/>
              <a:t>     </a:t>
            </a:r>
            <a:r>
              <a:rPr lang="en-US" sz="1600" dirty="0" smtClean="0"/>
              <a:t>16 </a:t>
            </a:r>
            <a:r>
              <a:rPr lang="en-US" sz="1600" dirty="0"/>
              <a:t>128-bit floating point </a:t>
            </a:r>
            <a:r>
              <a:rPr lang="en-US" sz="1600" dirty="0" smtClean="0"/>
              <a:t>vector registers</a:t>
            </a:r>
            <a:endParaRPr lang="en-US" sz="1600" dirty="0"/>
          </a:p>
        </p:txBody>
      </p:sp>
      <p:sp>
        <p:nvSpPr>
          <p:cNvPr id="55350" name="Rectangle 56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2"/>
          <p:cNvPicPr>
            <a:picLocks noChangeAspect="1" noChangeArrowheads="1"/>
          </p:cNvPicPr>
          <p:nvPr/>
        </p:nvPicPr>
        <p:blipFill>
          <a:blip r:embed="rId4" cstate="print"/>
          <a:srcRect/>
          <a:stretch>
            <a:fillRect/>
          </a:stretch>
        </p:blipFill>
        <p:spPr bwMode="auto">
          <a:xfrm>
            <a:off x="7162800" y="5562600"/>
            <a:ext cx="642938" cy="6429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217BC756-1547-4B72-9B2E-2E16733526AF}" type="slidenum">
              <a:rPr lang="en-US"/>
              <a:pPr/>
              <a:t>2</a:t>
            </a:fld>
            <a:endParaRPr lang="en-US"/>
          </a:p>
        </p:txBody>
      </p:sp>
      <p:sp>
        <p:nvSpPr>
          <p:cNvPr id="934914" name="Rectangle 2"/>
          <p:cNvSpPr>
            <a:spLocks noGrp="1" noChangeArrowheads="1"/>
          </p:cNvSpPr>
          <p:nvPr>
            <p:ph type="title"/>
          </p:nvPr>
        </p:nvSpPr>
        <p:spPr/>
        <p:txBody>
          <a:bodyPr/>
          <a:lstStyle/>
          <a:p>
            <a:r>
              <a:rPr lang="en-US" sz="3600"/>
              <a:t>Outline</a:t>
            </a:r>
          </a:p>
        </p:txBody>
      </p:sp>
      <p:sp>
        <p:nvSpPr>
          <p:cNvPr id="934915" name="Rectangle 3"/>
          <p:cNvSpPr>
            <a:spLocks noGrp="1" noChangeArrowheads="1"/>
          </p:cNvSpPr>
          <p:nvPr>
            <p:ph type="body" idx="1"/>
          </p:nvPr>
        </p:nvSpPr>
        <p:spPr/>
        <p:txBody>
          <a:bodyPr/>
          <a:lstStyle/>
          <a:p>
            <a:r>
              <a:rPr lang="en-US" dirty="0"/>
              <a:t>The March of Progress</a:t>
            </a:r>
          </a:p>
          <a:p>
            <a:r>
              <a:rPr lang="en-US" dirty="0"/>
              <a:t>Multicore/Many-core Basics</a:t>
            </a:r>
          </a:p>
          <a:p>
            <a:r>
              <a:rPr lang="en-US" dirty="0"/>
              <a:t>Software Strategies for Multicore/Many-core</a:t>
            </a:r>
          </a:p>
          <a:p>
            <a:r>
              <a:rPr lang="en-US" dirty="0"/>
              <a:t>A Concrete Example: Weather Forecasting</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6" name="Slide Number Placeholder 4"/>
          <p:cNvSpPr>
            <a:spLocks noGrp="1"/>
          </p:cNvSpPr>
          <p:nvPr>
            <p:ph type="sldNum" sz="quarter" idx="11"/>
          </p:nvPr>
        </p:nvSpPr>
        <p:spPr/>
        <p:txBody>
          <a:bodyPr/>
          <a:lstStyle/>
          <a:p>
            <a:fld id="{32C5B8ED-3AFC-4726-B7BE-A12329891C3E}" type="slidenum">
              <a:rPr lang="en-US"/>
              <a:pPr/>
              <a:t>20</a:t>
            </a:fld>
            <a:endParaRPr lang="en-US"/>
          </a:p>
        </p:txBody>
      </p:sp>
      <p:sp>
        <p:nvSpPr>
          <p:cNvPr id="952322" name="Rectangle 2"/>
          <p:cNvSpPr>
            <a:spLocks noGrp="1" noChangeArrowheads="1"/>
          </p:cNvSpPr>
          <p:nvPr>
            <p:ph type="title"/>
          </p:nvPr>
        </p:nvSpPr>
        <p:spPr/>
        <p:txBody>
          <a:bodyPr/>
          <a:lstStyle/>
          <a:p>
            <a:r>
              <a:rPr lang="en-US"/>
              <a:t>Storage Use Strategies</a:t>
            </a:r>
          </a:p>
        </p:txBody>
      </p:sp>
      <p:sp>
        <p:nvSpPr>
          <p:cNvPr id="952323" name="Rectangle 3"/>
          <p:cNvSpPr>
            <a:spLocks noGrp="1" noChangeArrowheads="1"/>
          </p:cNvSpPr>
          <p:nvPr>
            <p:ph type="body" idx="1"/>
          </p:nvPr>
        </p:nvSpPr>
        <p:spPr>
          <a:xfrm>
            <a:off x="762000" y="1295400"/>
            <a:ext cx="7620000" cy="4800600"/>
          </a:xfrm>
        </p:spPr>
        <p:txBody>
          <a:bodyPr/>
          <a:lstStyle/>
          <a:p>
            <a:pPr>
              <a:lnSpc>
                <a:spcPct val="90000"/>
              </a:lnSpc>
            </a:pPr>
            <a:r>
              <a:rPr lang="en-US" b="1" i="1" u="sng"/>
              <a:t>Register reuse</a:t>
            </a:r>
            <a:r>
              <a:rPr lang="en-US"/>
              <a:t>: Do a lot of work on the same data before working on new data.</a:t>
            </a:r>
          </a:p>
          <a:p>
            <a:pPr>
              <a:lnSpc>
                <a:spcPct val="90000"/>
              </a:lnSpc>
            </a:pPr>
            <a:r>
              <a:rPr lang="en-US" b="1" i="1" u="sng"/>
              <a:t>Cache reuse</a:t>
            </a:r>
            <a:r>
              <a:rPr lang="en-US"/>
              <a:t>: The program is much more efficient if all of the data and instructions fit in cache; if not, try to use what’s in cache a lot before using anything that isn’t in cache.</a:t>
            </a:r>
          </a:p>
          <a:p>
            <a:pPr>
              <a:lnSpc>
                <a:spcPct val="90000"/>
              </a:lnSpc>
            </a:pPr>
            <a:r>
              <a:rPr lang="en-US" b="1" i="1" u="sng"/>
              <a:t>Data locality</a:t>
            </a:r>
            <a:r>
              <a:rPr lang="en-US"/>
              <a:t>:</a:t>
            </a:r>
            <a:r>
              <a:rPr lang="en-US" i="1"/>
              <a:t> </a:t>
            </a:r>
            <a:r>
              <a:rPr lang="en-US"/>
              <a:t>Try to access data that are near each other in memory before data that are far.</a:t>
            </a:r>
          </a:p>
          <a:p>
            <a:pPr>
              <a:lnSpc>
                <a:spcPct val="90000"/>
              </a:lnSpc>
            </a:pPr>
            <a:r>
              <a:rPr lang="en-US" b="1" u="sng"/>
              <a:t>I/O efficiency</a:t>
            </a:r>
            <a:r>
              <a:rPr lang="en-US"/>
              <a:t>:</a:t>
            </a:r>
            <a:r>
              <a:rPr lang="en-US" i="1"/>
              <a:t> </a:t>
            </a:r>
            <a:r>
              <a:rPr lang="en-US"/>
              <a:t>Do a bunch of I/O all at once rather than a little bit at a time; don’t mix calculations and I/O.</a:t>
            </a:r>
          </a:p>
        </p:txBody>
      </p:sp>
      <p:sp>
        <p:nvSpPr>
          <p:cNvPr id="952324"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83BB6861-40D5-43FD-A94F-CB937DBC483E}" type="slidenum">
              <a:rPr lang="en-US"/>
              <a:pPr/>
              <a:t>21</a:t>
            </a:fld>
            <a:endParaRPr lang="en-US"/>
          </a:p>
        </p:txBody>
      </p:sp>
      <p:sp>
        <p:nvSpPr>
          <p:cNvPr id="953346" name="Rectangle 2"/>
          <p:cNvSpPr>
            <a:spLocks noGrp="1" noChangeArrowheads="1"/>
          </p:cNvSpPr>
          <p:nvPr>
            <p:ph type="title"/>
          </p:nvPr>
        </p:nvSpPr>
        <p:spPr/>
        <p:txBody>
          <a:bodyPr/>
          <a:lstStyle/>
          <a:p>
            <a:r>
              <a:rPr lang="en-US" sz="3600"/>
              <a:t>A Concrete Example</a:t>
            </a:r>
          </a:p>
        </p:txBody>
      </p:sp>
      <p:sp>
        <p:nvSpPr>
          <p:cNvPr id="953347" name="Rectangle 3"/>
          <p:cNvSpPr>
            <a:spLocks noGrp="1" noChangeArrowheads="1"/>
          </p:cNvSpPr>
          <p:nvPr>
            <p:ph type="body" idx="1"/>
          </p:nvPr>
        </p:nvSpPr>
        <p:spPr>
          <a:xfrm>
            <a:off x="457200" y="1371600"/>
            <a:ext cx="8229600" cy="4648200"/>
          </a:xfrm>
        </p:spPr>
        <p:txBody>
          <a:bodyPr/>
          <a:lstStyle/>
          <a:p>
            <a:pPr>
              <a:lnSpc>
                <a:spcPct val="90000"/>
              </a:lnSpc>
              <a:spcBef>
                <a:spcPts val="300"/>
              </a:spcBef>
            </a:pPr>
            <a:r>
              <a:rPr lang="en-US" dirty="0" smtClean="0"/>
              <a:t>Consider a cluster with </a:t>
            </a:r>
            <a:r>
              <a:rPr lang="en-US" dirty="0" err="1"/>
              <a:t>Harpertown</a:t>
            </a:r>
            <a:r>
              <a:rPr lang="en-US" dirty="0"/>
              <a:t> CPUs: </a:t>
            </a:r>
            <a:r>
              <a:rPr lang="en-US" dirty="0" smtClean="0"/>
              <a:t>                        quad </a:t>
            </a:r>
            <a:r>
              <a:rPr lang="en-US" dirty="0"/>
              <a:t>core, 2.0 GHz, 1333 MHz Front Side Bus.</a:t>
            </a:r>
          </a:p>
          <a:p>
            <a:pPr>
              <a:spcBef>
                <a:spcPts val="300"/>
              </a:spcBef>
            </a:pPr>
            <a:r>
              <a:rPr lang="en-US" dirty="0"/>
              <a:t>The theoretical peak CPU speed is 32 GFLOPs (double precision) per </a:t>
            </a:r>
            <a:r>
              <a:rPr lang="en-US" dirty="0" smtClean="0"/>
              <a:t>CPU chip, </a:t>
            </a:r>
            <a:r>
              <a:rPr lang="en-US" dirty="0"/>
              <a:t>and in practice </a:t>
            </a:r>
            <a:r>
              <a:rPr lang="en-US" dirty="0" smtClean="0"/>
              <a:t>the benchmark per core </a:t>
            </a:r>
            <a:r>
              <a:rPr lang="en-US" dirty="0"/>
              <a:t>as </a:t>
            </a:r>
            <a:r>
              <a:rPr lang="en-US" dirty="0" smtClean="0"/>
              <a:t>87% </a:t>
            </a:r>
            <a:r>
              <a:rPr lang="en-US" dirty="0"/>
              <a:t>of </a:t>
            </a:r>
            <a:r>
              <a:rPr lang="en-US" dirty="0" smtClean="0"/>
              <a:t>that (93% for a single core). </a:t>
            </a:r>
            <a:r>
              <a:rPr lang="en-US" dirty="0"/>
              <a:t>For a dual chip node, the peak is 64 GFLOPs.</a:t>
            </a:r>
          </a:p>
          <a:p>
            <a:pPr>
              <a:lnSpc>
                <a:spcPct val="80000"/>
              </a:lnSpc>
              <a:spcBef>
                <a:spcPts val="300"/>
              </a:spcBef>
            </a:pPr>
            <a:r>
              <a:rPr lang="en-US" dirty="0"/>
              <a:t>Each double precision calculation is 2 8-byte operands and one 8-byte result, so 24 bytes get moved between RAM and CPU.</a:t>
            </a:r>
          </a:p>
          <a:p>
            <a:pPr>
              <a:lnSpc>
                <a:spcPct val="70000"/>
              </a:lnSpc>
              <a:spcBef>
                <a:spcPts val="300"/>
              </a:spcBef>
            </a:pPr>
            <a:r>
              <a:rPr lang="en-US" dirty="0"/>
              <a:t>So, in theory each node could transfer up to 1536 GB/sec.</a:t>
            </a:r>
          </a:p>
          <a:p>
            <a:pPr>
              <a:lnSpc>
                <a:spcPct val="80000"/>
              </a:lnSpc>
              <a:spcBef>
                <a:spcPts val="300"/>
              </a:spcBef>
            </a:pPr>
            <a:r>
              <a:rPr lang="en-US" dirty="0"/>
              <a:t>The theoretical peak RAM bandwidth is 21 GB/sec (but in practice </a:t>
            </a:r>
            <a:r>
              <a:rPr lang="en-US" dirty="0" smtClean="0"/>
              <a:t>benchmarks have shown 3.4 </a:t>
            </a:r>
            <a:r>
              <a:rPr lang="en-US" dirty="0"/>
              <a:t>GB/sec).</a:t>
            </a:r>
          </a:p>
          <a:p>
            <a:pPr>
              <a:lnSpc>
                <a:spcPct val="90000"/>
              </a:lnSpc>
              <a:spcBef>
                <a:spcPts val="300"/>
              </a:spcBef>
            </a:pPr>
            <a:r>
              <a:rPr lang="en-US" dirty="0"/>
              <a:t>So, even at theoretical peak, any code that does less than 73 calculations </a:t>
            </a:r>
            <a:r>
              <a:rPr lang="en-US" b="1" u="sng" dirty="0"/>
              <a:t>per byte</a:t>
            </a:r>
            <a:r>
              <a:rPr lang="en-US" dirty="0"/>
              <a:t> transferred between RAM and cache has speed limited by RAM bandwidth.</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Rectangle 2"/>
          <p:cNvSpPr>
            <a:spLocks noGrp="1" noChangeArrowheads="1"/>
          </p:cNvSpPr>
          <p:nvPr>
            <p:ph type="ctrTitle"/>
          </p:nvPr>
        </p:nvSpPr>
        <p:spPr/>
        <p:txBody>
          <a:bodyPr/>
          <a:lstStyle/>
          <a:p>
            <a:r>
              <a:rPr lang="en-US" sz="6000"/>
              <a:t>Good Cache Reuse Example</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12" name="Slide Number Placeholder 4"/>
          <p:cNvSpPr>
            <a:spLocks noGrp="1"/>
          </p:cNvSpPr>
          <p:nvPr>
            <p:ph type="sldNum" sz="quarter" idx="11"/>
          </p:nvPr>
        </p:nvSpPr>
        <p:spPr/>
        <p:txBody>
          <a:bodyPr/>
          <a:lstStyle/>
          <a:p>
            <a:fld id="{D9737E46-23D1-45B1-9ABC-78F8AC65AC5E}" type="slidenum">
              <a:rPr lang="en-US"/>
              <a:pPr/>
              <a:t>23</a:t>
            </a:fld>
            <a:endParaRPr lang="en-US"/>
          </a:p>
        </p:txBody>
      </p:sp>
      <p:sp>
        <p:nvSpPr>
          <p:cNvPr id="955394" name="Rectangle 2"/>
          <p:cNvSpPr>
            <a:spLocks noGrp="1" noChangeArrowheads="1"/>
          </p:cNvSpPr>
          <p:nvPr>
            <p:ph type="title"/>
          </p:nvPr>
        </p:nvSpPr>
        <p:spPr/>
        <p:txBody>
          <a:bodyPr/>
          <a:lstStyle/>
          <a:p>
            <a:r>
              <a:rPr lang="en-US"/>
              <a:t>A Sample Application</a:t>
            </a:r>
          </a:p>
        </p:txBody>
      </p:sp>
      <p:sp>
        <p:nvSpPr>
          <p:cNvPr id="955395" name="Rectangle 3"/>
          <p:cNvSpPr>
            <a:spLocks noGrp="1" noChangeArrowheads="1"/>
          </p:cNvSpPr>
          <p:nvPr>
            <p:ph type="body" idx="1"/>
          </p:nvPr>
        </p:nvSpPr>
        <p:spPr>
          <a:xfrm>
            <a:off x="757238" y="1371600"/>
            <a:ext cx="7554912" cy="4648200"/>
          </a:xfrm>
        </p:spPr>
        <p:txBody>
          <a:bodyPr/>
          <a:lstStyle/>
          <a:p>
            <a:pPr>
              <a:buFont typeface="Wingdings" pitchFamily="2" charset="2"/>
              <a:buNone/>
            </a:pPr>
            <a:r>
              <a:rPr lang="en-US" b="1" u="sng"/>
              <a:t>Matrix-Matrix Multiply</a:t>
            </a:r>
          </a:p>
          <a:p>
            <a:pPr>
              <a:lnSpc>
                <a:spcPct val="80000"/>
              </a:lnSpc>
              <a:buFont typeface="Wingdings" pitchFamily="2" charset="2"/>
              <a:buNone/>
            </a:pPr>
            <a:r>
              <a:rPr lang="en-US"/>
              <a:t>Let A, B and C be matrices of sizes</a:t>
            </a:r>
          </a:p>
          <a:p>
            <a:pPr>
              <a:lnSpc>
                <a:spcPct val="70000"/>
              </a:lnSpc>
              <a:buFont typeface="Wingdings" pitchFamily="2" charset="2"/>
              <a:buNone/>
            </a:pPr>
            <a:r>
              <a:rPr lang="en-US" i="1">
                <a:solidFill>
                  <a:schemeClr val="tx2"/>
                </a:solidFill>
              </a:rPr>
              <a:t>nr</a:t>
            </a:r>
            <a:r>
              <a:rPr lang="en-US"/>
              <a:t> </a:t>
            </a:r>
            <a:r>
              <a:rPr lang="en-US">
                <a:sym typeface="Symbol" pitchFamily="18" charset="2"/>
              </a:rPr>
              <a:t></a:t>
            </a:r>
            <a:r>
              <a:rPr lang="en-US"/>
              <a:t> </a:t>
            </a:r>
            <a:r>
              <a:rPr lang="en-US" i="1">
                <a:solidFill>
                  <a:srgbClr val="006600"/>
                </a:solidFill>
              </a:rPr>
              <a:t>nc</a:t>
            </a:r>
            <a:r>
              <a:rPr lang="en-US"/>
              <a:t>, </a:t>
            </a:r>
            <a:r>
              <a:rPr lang="en-US" i="1">
                <a:solidFill>
                  <a:schemeClr val="tx2"/>
                </a:solidFill>
              </a:rPr>
              <a:t>nr</a:t>
            </a:r>
            <a:r>
              <a:rPr lang="en-US"/>
              <a:t> </a:t>
            </a:r>
            <a:r>
              <a:rPr lang="en-US">
                <a:sym typeface="Symbol" pitchFamily="18" charset="2"/>
              </a:rPr>
              <a:t></a:t>
            </a:r>
            <a:r>
              <a:rPr lang="en-US"/>
              <a:t> </a:t>
            </a:r>
            <a:r>
              <a:rPr lang="en-US" i="1">
                <a:solidFill>
                  <a:srgbClr val="800000"/>
                </a:solidFill>
              </a:rPr>
              <a:t>nk</a:t>
            </a:r>
            <a:r>
              <a:rPr lang="en-US"/>
              <a:t> and </a:t>
            </a:r>
            <a:r>
              <a:rPr lang="en-US" i="1">
                <a:solidFill>
                  <a:srgbClr val="800000"/>
                </a:solidFill>
              </a:rPr>
              <a:t>nk</a:t>
            </a:r>
            <a:r>
              <a:rPr lang="en-US"/>
              <a:t> </a:t>
            </a:r>
            <a:r>
              <a:rPr lang="en-US">
                <a:sym typeface="Symbol" pitchFamily="18" charset="2"/>
              </a:rPr>
              <a:t></a:t>
            </a:r>
            <a:r>
              <a:rPr lang="en-US"/>
              <a:t> </a:t>
            </a:r>
            <a:r>
              <a:rPr lang="en-US" i="1">
                <a:solidFill>
                  <a:srgbClr val="006600"/>
                </a:solidFill>
              </a:rPr>
              <a:t>nc</a:t>
            </a:r>
            <a:r>
              <a:rPr lang="en-US"/>
              <a:t>, respectively:</a:t>
            </a:r>
          </a:p>
        </p:txBody>
      </p:sp>
      <p:grpSp>
        <p:nvGrpSpPr>
          <p:cNvPr id="2" name="Group 4"/>
          <p:cNvGrpSpPr>
            <a:grpSpLocks/>
          </p:cNvGrpSpPr>
          <p:nvPr/>
        </p:nvGrpSpPr>
        <p:grpSpPr bwMode="auto">
          <a:xfrm>
            <a:off x="1066800" y="2971800"/>
            <a:ext cx="6807200" cy="1168400"/>
            <a:chOff x="672" y="2016"/>
            <a:chExt cx="4288" cy="736"/>
          </a:xfrm>
        </p:grpSpPr>
        <p:graphicFrame>
          <p:nvGraphicFramePr>
            <p:cNvPr id="955397" name="Object 5"/>
            <p:cNvGraphicFramePr>
              <a:graphicFrameLocks noChangeAspect="1"/>
            </p:cNvGraphicFramePr>
            <p:nvPr/>
          </p:nvGraphicFramePr>
          <p:xfrm>
            <a:off x="672" y="2016"/>
            <a:ext cx="1384" cy="736"/>
          </p:xfrm>
          <a:graphic>
            <a:graphicData uri="http://schemas.openxmlformats.org/presentationml/2006/ole">
              <p:oleObj spid="_x0000_s275459" name="Equation" r:id="rId4" imgW="2197080" imgH="1168200" progId="Equation.3">
                <p:embed/>
              </p:oleObj>
            </a:graphicData>
          </a:graphic>
        </p:graphicFrame>
        <p:graphicFrame>
          <p:nvGraphicFramePr>
            <p:cNvPr id="955398" name="Object 6"/>
            <p:cNvGraphicFramePr>
              <a:graphicFrameLocks noChangeAspect="1"/>
            </p:cNvGraphicFramePr>
            <p:nvPr/>
          </p:nvGraphicFramePr>
          <p:xfrm>
            <a:off x="2160" y="2016"/>
            <a:ext cx="1344" cy="736"/>
          </p:xfrm>
          <a:graphic>
            <a:graphicData uri="http://schemas.openxmlformats.org/presentationml/2006/ole">
              <p:oleObj spid="_x0000_s275460" name="Equation" r:id="rId5" imgW="2133360" imgH="1168200" progId="Equation.3">
                <p:embed/>
              </p:oleObj>
            </a:graphicData>
          </a:graphic>
        </p:graphicFrame>
        <p:graphicFrame>
          <p:nvGraphicFramePr>
            <p:cNvPr id="955399" name="Object 7"/>
            <p:cNvGraphicFramePr>
              <a:graphicFrameLocks noChangeAspect="1"/>
            </p:cNvGraphicFramePr>
            <p:nvPr/>
          </p:nvGraphicFramePr>
          <p:xfrm>
            <a:off x="3600" y="2016"/>
            <a:ext cx="1360" cy="736"/>
          </p:xfrm>
          <a:graphic>
            <a:graphicData uri="http://schemas.openxmlformats.org/presentationml/2006/ole">
              <p:oleObj spid="_x0000_s275461" name="Equation" r:id="rId6" imgW="2158920" imgH="1168200" progId="Equation.3">
                <p:embed/>
              </p:oleObj>
            </a:graphicData>
          </a:graphic>
        </p:graphicFrame>
      </p:grpSp>
      <p:graphicFrame>
        <p:nvGraphicFramePr>
          <p:cNvPr id="955400" name="Object 8"/>
          <p:cNvGraphicFramePr>
            <a:graphicFrameLocks noChangeAspect="1"/>
          </p:cNvGraphicFramePr>
          <p:nvPr/>
        </p:nvGraphicFramePr>
        <p:xfrm>
          <a:off x="1143000" y="4724400"/>
          <a:ext cx="6705600" cy="914400"/>
        </p:xfrm>
        <a:graphic>
          <a:graphicData uri="http://schemas.openxmlformats.org/presentationml/2006/ole">
            <p:oleObj spid="_x0000_s275458" name="Equation" r:id="rId7" imgW="3822480" imgH="431640" progId="Equation.3">
              <p:embed/>
            </p:oleObj>
          </a:graphicData>
        </a:graphic>
      </p:graphicFrame>
      <p:sp>
        <p:nvSpPr>
          <p:cNvPr id="955401" name="Text Box 9"/>
          <p:cNvSpPr txBox="1">
            <a:spLocks noChangeArrowheads="1"/>
          </p:cNvSpPr>
          <p:nvPr/>
        </p:nvSpPr>
        <p:spPr bwMode="auto">
          <a:xfrm>
            <a:off x="746125" y="4249738"/>
            <a:ext cx="4002088" cy="457200"/>
          </a:xfrm>
          <a:prstGeom prst="rect">
            <a:avLst/>
          </a:prstGeom>
          <a:noFill/>
          <a:ln w="9525">
            <a:noFill/>
            <a:miter lim="800000"/>
            <a:headEnd/>
            <a:tailEnd/>
          </a:ln>
          <a:effectLst/>
        </p:spPr>
        <p:txBody>
          <a:bodyPr wrap="none">
            <a:spAutoFit/>
          </a:bodyPr>
          <a:lstStyle/>
          <a:p>
            <a:pPr algn="l"/>
            <a:r>
              <a:rPr lang="en-US" sz="2400"/>
              <a:t>The definition of</a:t>
            </a:r>
            <a:r>
              <a:rPr lang="en-US" sz="2400">
                <a:latin typeface="Tahoma" pitchFamily="34" charset="0"/>
              </a:rPr>
              <a:t>  </a:t>
            </a:r>
            <a:r>
              <a:rPr lang="en-US" sz="2400"/>
              <a:t>A = B </a:t>
            </a:r>
            <a:r>
              <a:rPr lang="en-US" sz="2400">
                <a:cs typeface="Times New Roman" pitchFamily="18" charset="0"/>
                <a:sym typeface="Symbol" pitchFamily="18" charset="2"/>
              </a:rPr>
              <a:t>•</a:t>
            </a:r>
            <a:r>
              <a:rPr lang="en-US" sz="2400">
                <a:sym typeface="Symbol" pitchFamily="18" charset="2"/>
              </a:rPr>
              <a:t> </a:t>
            </a:r>
            <a:r>
              <a:rPr lang="en-US" sz="2400"/>
              <a:t>C  is</a:t>
            </a:r>
          </a:p>
        </p:txBody>
      </p:sp>
      <p:sp>
        <p:nvSpPr>
          <p:cNvPr id="955402" name="Text Box 10"/>
          <p:cNvSpPr txBox="1">
            <a:spLocks noChangeArrowheads="1"/>
          </p:cNvSpPr>
          <p:nvPr/>
        </p:nvSpPr>
        <p:spPr bwMode="auto">
          <a:xfrm>
            <a:off x="838200" y="5638800"/>
            <a:ext cx="3609975" cy="457200"/>
          </a:xfrm>
          <a:prstGeom prst="rect">
            <a:avLst/>
          </a:prstGeom>
          <a:noFill/>
          <a:ln w="9525">
            <a:noFill/>
            <a:miter lim="800000"/>
            <a:headEnd/>
            <a:tailEnd/>
          </a:ln>
          <a:effectLst/>
        </p:spPr>
        <p:txBody>
          <a:bodyPr wrap="none">
            <a:spAutoFit/>
          </a:bodyPr>
          <a:lstStyle/>
          <a:p>
            <a:pPr algn="l"/>
            <a:r>
              <a:rPr lang="en-US" sz="2400"/>
              <a:t>for</a:t>
            </a:r>
            <a:r>
              <a:rPr lang="en-US" sz="2400">
                <a:latin typeface="Tahoma" pitchFamily="34" charset="0"/>
              </a:rPr>
              <a:t> </a:t>
            </a:r>
            <a:r>
              <a:rPr lang="en-US" sz="2400" i="1">
                <a:solidFill>
                  <a:schemeClr val="tx2"/>
                </a:solidFill>
              </a:rPr>
              <a:t>r</a:t>
            </a:r>
            <a:r>
              <a:rPr lang="en-US" sz="2400">
                <a:solidFill>
                  <a:schemeClr val="tx2"/>
                </a:solidFill>
              </a:rPr>
              <a:t> </a:t>
            </a:r>
            <a:r>
              <a:rPr lang="en-US" sz="2400">
                <a:solidFill>
                  <a:schemeClr val="tx2"/>
                </a:solidFill>
                <a:sym typeface="Symbol" pitchFamily="18" charset="2"/>
              </a:rPr>
              <a:t></a:t>
            </a:r>
            <a:r>
              <a:rPr lang="en-US" sz="2400">
                <a:solidFill>
                  <a:schemeClr val="tx2"/>
                </a:solidFill>
                <a:sym typeface="StarMath" pitchFamily="2" charset="2"/>
              </a:rPr>
              <a:t> {1, </a:t>
            </a:r>
            <a:r>
              <a:rPr lang="en-US" sz="2400" i="1">
                <a:solidFill>
                  <a:schemeClr val="tx2"/>
                </a:solidFill>
                <a:sym typeface="StarMath" pitchFamily="2" charset="2"/>
              </a:rPr>
              <a:t>nr</a:t>
            </a:r>
            <a:r>
              <a:rPr lang="en-US" sz="2400">
                <a:solidFill>
                  <a:schemeClr val="tx2"/>
                </a:solidFill>
                <a:sym typeface="StarMath" pitchFamily="2" charset="2"/>
              </a:rPr>
              <a:t>}</a:t>
            </a:r>
            <a:r>
              <a:rPr lang="en-US" sz="2400">
                <a:sym typeface="StarMath" pitchFamily="2" charset="2"/>
              </a:rPr>
              <a:t>, </a:t>
            </a:r>
            <a:r>
              <a:rPr lang="en-US" sz="2400" i="1">
                <a:solidFill>
                  <a:srgbClr val="336600"/>
                </a:solidFill>
                <a:sym typeface="StarMath" pitchFamily="2" charset="2"/>
              </a:rPr>
              <a:t>c</a:t>
            </a:r>
            <a:r>
              <a:rPr lang="en-US" sz="2400">
                <a:solidFill>
                  <a:srgbClr val="336600"/>
                </a:solidFill>
                <a:sym typeface="StarMath" pitchFamily="2" charset="2"/>
              </a:rPr>
              <a:t> </a:t>
            </a:r>
            <a:r>
              <a:rPr lang="en-US" sz="2400">
                <a:solidFill>
                  <a:srgbClr val="336600"/>
                </a:solidFill>
                <a:sym typeface="Symbol" pitchFamily="18" charset="2"/>
              </a:rPr>
              <a:t></a:t>
            </a:r>
            <a:r>
              <a:rPr lang="en-US" sz="2400">
                <a:solidFill>
                  <a:srgbClr val="336600"/>
                </a:solidFill>
                <a:sym typeface="StarMath" pitchFamily="2" charset="2"/>
              </a:rPr>
              <a:t> {1, </a:t>
            </a:r>
            <a:r>
              <a:rPr lang="en-US" sz="2400" i="1">
                <a:solidFill>
                  <a:srgbClr val="336600"/>
                </a:solidFill>
                <a:sym typeface="StarMath" pitchFamily="2" charset="2"/>
              </a:rPr>
              <a:t>nc</a:t>
            </a:r>
            <a:r>
              <a:rPr lang="en-US" sz="2400">
                <a:solidFill>
                  <a:srgbClr val="336600"/>
                </a:solidFill>
                <a:sym typeface="StarMath" pitchFamily="2" charset="2"/>
              </a:rPr>
              <a:t>}</a:t>
            </a:r>
            <a:r>
              <a:rPr lang="en-US" sz="2400">
                <a:sym typeface="StarMath" pitchFamily="2" charset="2"/>
              </a:rPr>
              <a:t>.</a:t>
            </a:r>
          </a:p>
        </p:txBody>
      </p:sp>
    </p:spTree>
    <p:custDataLst>
      <p:tags r:id="rId2"/>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F0507EB7-3D69-4C45-954D-6B497723B018}" type="slidenum">
              <a:rPr lang="en-US"/>
              <a:pPr/>
              <a:t>24</a:t>
            </a:fld>
            <a:endParaRPr lang="en-US"/>
          </a:p>
        </p:txBody>
      </p:sp>
      <p:sp>
        <p:nvSpPr>
          <p:cNvPr id="956418" name="Rectangle 2"/>
          <p:cNvSpPr>
            <a:spLocks noGrp="1" noChangeArrowheads="1"/>
          </p:cNvSpPr>
          <p:nvPr>
            <p:ph type="title"/>
          </p:nvPr>
        </p:nvSpPr>
        <p:spPr/>
        <p:txBody>
          <a:bodyPr/>
          <a:lstStyle/>
          <a:p>
            <a:r>
              <a:rPr lang="en-US"/>
              <a:t>Matrix Multiply: Naïve Version</a:t>
            </a:r>
          </a:p>
        </p:txBody>
      </p:sp>
      <p:sp>
        <p:nvSpPr>
          <p:cNvPr id="956419" name="Rectangle 3"/>
          <p:cNvSpPr>
            <a:spLocks noGrp="1" noChangeArrowheads="1"/>
          </p:cNvSpPr>
          <p:nvPr>
            <p:ph type="body" idx="1"/>
          </p:nvPr>
        </p:nvSpPr>
        <p:spPr>
          <a:xfrm>
            <a:off x="990600" y="1371600"/>
            <a:ext cx="7772400" cy="5029200"/>
          </a:xfrm>
        </p:spPr>
        <p:txBody>
          <a:bodyPr/>
          <a:lstStyle/>
          <a:p>
            <a:pPr>
              <a:buFont typeface="Wingdings" pitchFamily="2" charset="2"/>
              <a:buNone/>
            </a:pPr>
            <a:r>
              <a:rPr lang="en-US" sz="1400" b="1">
                <a:latin typeface="Courier New" pitchFamily="49" charset="0"/>
              </a:rPr>
              <a:t>SUBROUTINE matrix_matrix_mult_naive (dst, src1, src2, &amp;</a:t>
            </a:r>
          </a:p>
          <a:p>
            <a:pPr>
              <a:lnSpc>
                <a:spcPct val="80000"/>
              </a:lnSpc>
              <a:buFont typeface="Wingdings" pitchFamily="2" charset="2"/>
              <a:buNone/>
            </a:pPr>
            <a:r>
              <a:rPr lang="en-US" sz="1400" b="1">
                <a:latin typeface="Courier New" pitchFamily="49" charset="0"/>
              </a:rPr>
              <a:t> &amp;                                   nr, nc, nq)</a:t>
            </a:r>
          </a:p>
          <a:p>
            <a:pPr>
              <a:lnSpc>
                <a:spcPct val="80000"/>
              </a:lnSpc>
              <a:buFont typeface="Wingdings" pitchFamily="2" charset="2"/>
              <a:buNone/>
            </a:pPr>
            <a:r>
              <a:rPr lang="en-US" sz="1400" b="1">
                <a:latin typeface="Courier New" pitchFamily="49" charset="0"/>
              </a:rPr>
              <a:t>  IMPLICIT NONE</a:t>
            </a:r>
          </a:p>
          <a:p>
            <a:pPr>
              <a:lnSpc>
                <a:spcPct val="80000"/>
              </a:lnSpc>
              <a:buFont typeface="Wingdings" pitchFamily="2" charset="2"/>
              <a:buNone/>
            </a:pPr>
            <a:r>
              <a:rPr lang="en-US" sz="1400" b="1">
                <a:latin typeface="Courier New" pitchFamily="49" charset="0"/>
              </a:rPr>
              <a:t>  INTEGER,INTENT(IN) :: nr, nc, nq</a:t>
            </a:r>
          </a:p>
          <a:p>
            <a:pPr>
              <a:lnSpc>
                <a:spcPct val="80000"/>
              </a:lnSpc>
              <a:buFont typeface="Wingdings" pitchFamily="2" charset="2"/>
              <a:buNone/>
            </a:pPr>
            <a:r>
              <a:rPr lang="en-US" sz="1400" b="1">
                <a:latin typeface="Courier New" pitchFamily="49" charset="0"/>
              </a:rPr>
              <a:t>  REAL,DIMENSION(nr,nc),INTENT(OUT) :: dst</a:t>
            </a:r>
          </a:p>
          <a:p>
            <a:pPr>
              <a:lnSpc>
                <a:spcPct val="80000"/>
              </a:lnSpc>
              <a:buFont typeface="Wingdings" pitchFamily="2" charset="2"/>
              <a:buNone/>
            </a:pPr>
            <a:r>
              <a:rPr lang="en-US" sz="1400" b="1">
                <a:latin typeface="Courier New" pitchFamily="49" charset="0"/>
              </a:rPr>
              <a:t>  REAL,DIMENSION(nr,nq),INTENT(IN)  :: src1</a:t>
            </a:r>
          </a:p>
          <a:p>
            <a:pPr>
              <a:lnSpc>
                <a:spcPct val="80000"/>
              </a:lnSpc>
              <a:buFont typeface="Wingdings" pitchFamily="2" charset="2"/>
              <a:buNone/>
            </a:pPr>
            <a:r>
              <a:rPr lang="en-US" sz="1400" b="1">
                <a:latin typeface="Courier New" pitchFamily="49" charset="0"/>
              </a:rPr>
              <a:t>  REAL,DIMENSION(nq,nc),INTENT(IN)  :: src2</a:t>
            </a:r>
          </a:p>
          <a:p>
            <a:pPr>
              <a:buFont typeface="Wingdings" pitchFamily="2" charset="2"/>
              <a:buNone/>
            </a:pPr>
            <a:endParaRPr lang="en-US" sz="1400" b="1">
              <a:latin typeface="Courier New" pitchFamily="49" charset="0"/>
            </a:endParaRPr>
          </a:p>
          <a:p>
            <a:pPr>
              <a:lnSpc>
                <a:spcPct val="40000"/>
              </a:lnSpc>
              <a:buFont typeface="Wingdings" pitchFamily="2" charset="2"/>
              <a:buNone/>
            </a:pPr>
            <a:r>
              <a:rPr lang="en-US" sz="1400" b="1">
                <a:latin typeface="Courier New" pitchFamily="49" charset="0"/>
              </a:rPr>
              <a:t>  INTEGER :: r, c, q</a:t>
            </a:r>
          </a:p>
          <a:p>
            <a:pPr>
              <a:buFont typeface="Wingdings" pitchFamily="2" charset="2"/>
              <a:buNone/>
            </a:pPr>
            <a:endParaRPr lang="en-US" sz="1400" b="1">
              <a:latin typeface="Courier New" pitchFamily="49" charset="0"/>
            </a:endParaRPr>
          </a:p>
          <a:p>
            <a:pPr>
              <a:lnSpc>
                <a:spcPct val="40000"/>
              </a:lnSpc>
              <a:buFont typeface="Wingdings" pitchFamily="2" charset="2"/>
              <a:buNone/>
            </a:pPr>
            <a:r>
              <a:rPr lang="en-US" sz="1400" b="1">
                <a:latin typeface="Courier New" pitchFamily="49" charset="0"/>
              </a:rPr>
              <a:t>  DO c = 1, nc</a:t>
            </a:r>
          </a:p>
          <a:p>
            <a:pPr>
              <a:lnSpc>
                <a:spcPct val="80000"/>
              </a:lnSpc>
              <a:buFont typeface="Wingdings" pitchFamily="2" charset="2"/>
              <a:buNone/>
            </a:pPr>
            <a:r>
              <a:rPr lang="en-US" sz="1400" b="1">
                <a:latin typeface="Courier New" pitchFamily="49" charset="0"/>
              </a:rPr>
              <a:t>    DO r = 1, nr</a:t>
            </a:r>
          </a:p>
          <a:p>
            <a:pPr>
              <a:lnSpc>
                <a:spcPct val="80000"/>
              </a:lnSpc>
              <a:buFont typeface="Wingdings" pitchFamily="2" charset="2"/>
              <a:buNone/>
            </a:pPr>
            <a:r>
              <a:rPr lang="en-US" sz="1400" b="1">
                <a:latin typeface="Courier New" pitchFamily="49" charset="0"/>
              </a:rPr>
              <a:t>      dst(r,c) = 0.0</a:t>
            </a:r>
          </a:p>
          <a:p>
            <a:pPr>
              <a:lnSpc>
                <a:spcPct val="80000"/>
              </a:lnSpc>
              <a:buFont typeface="Wingdings" pitchFamily="2" charset="2"/>
              <a:buNone/>
            </a:pPr>
            <a:r>
              <a:rPr lang="en-US" sz="1400" b="1">
                <a:latin typeface="Courier New" pitchFamily="49" charset="0"/>
              </a:rPr>
              <a:t>      DO q = 1, nq</a:t>
            </a:r>
          </a:p>
          <a:p>
            <a:pPr>
              <a:lnSpc>
                <a:spcPct val="80000"/>
              </a:lnSpc>
              <a:buFont typeface="Wingdings" pitchFamily="2" charset="2"/>
              <a:buNone/>
            </a:pPr>
            <a:r>
              <a:rPr lang="en-US" sz="1400" b="1">
                <a:latin typeface="Courier New" pitchFamily="49" charset="0"/>
              </a:rPr>
              <a:t>        dst(r,c) = dst(r,c) + src1(r,q) * src2(q,c)</a:t>
            </a:r>
          </a:p>
          <a:p>
            <a:pPr>
              <a:lnSpc>
                <a:spcPct val="80000"/>
              </a:lnSpc>
              <a:buFont typeface="Wingdings" pitchFamily="2" charset="2"/>
              <a:buNone/>
            </a:pPr>
            <a:r>
              <a:rPr lang="en-US" sz="1400" b="1">
                <a:latin typeface="Courier New" pitchFamily="49" charset="0"/>
              </a:rPr>
              <a:t>      END DO</a:t>
            </a:r>
          </a:p>
          <a:p>
            <a:pPr>
              <a:lnSpc>
                <a:spcPct val="80000"/>
              </a:lnSpc>
              <a:buFont typeface="Wingdings" pitchFamily="2" charset="2"/>
              <a:buNone/>
            </a:pPr>
            <a:r>
              <a:rPr lang="en-US" sz="1400" b="1">
                <a:latin typeface="Courier New" pitchFamily="49" charset="0"/>
              </a:rPr>
              <a:t>    END DO</a:t>
            </a:r>
          </a:p>
          <a:p>
            <a:pPr>
              <a:lnSpc>
                <a:spcPct val="80000"/>
              </a:lnSpc>
              <a:buFont typeface="Wingdings" pitchFamily="2" charset="2"/>
              <a:buNone/>
            </a:pPr>
            <a:r>
              <a:rPr lang="en-US" sz="1400" b="1">
                <a:latin typeface="Courier New" pitchFamily="49" charset="0"/>
              </a:rPr>
              <a:t>  END DO</a:t>
            </a:r>
          </a:p>
          <a:p>
            <a:pPr>
              <a:lnSpc>
                <a:spcPct val="80000"/>
              </a:lnSpc>
              <a:buFont typeface="Wingdings" pitchFamily="2" charset="2"/>
              <a:buNone/>
            </a:pPr>
            <a:r>
              <a:rPr lang="en-US" sz="1400" b="1">
                <a:latin typeface="Courier New" pitchFamily="49" charset="0"/>
              </a:rPr>
              <a:t>END SUBROUTINE matrix_matrix_mult_naive</a:t>
            </a:r>
          </a:p>
          <a:p>
            <a:pPr>
              <a:buFont typeface="Wingdings" pitchFamily="2" charset="2"/>
              <a:buNone/>
            </a:pPr>
            <a:endParaRPr lang="en-US" sz="1400" b="1">
              <a:latin typeface="Courier New" pitchFamily="49" charset="0"/>
            </a:endParaRPr>
          </a:p>
          <a:p>
            <a:pPr>
              <a:buFont typeface="Wingdings" pitchFamily="2" charset="2"/>
              <a:buNone/>
            </a:pPr>
            <a:endParaRPr lang="en-US" sz="900">
              <a:latin typeface="Courier New" pitchFamily="49" charset="0"/>
            </a:endParaRP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8" name="Slide Number Placeholder 3"/>
          <p:cNvSpPr>
            <a:spLocks noGrp="1"/>
          </p:cNvSpPr>
          <p:nvPr>
            <p:ph type="sldNum" sz="quarter" idx="4294967295"/>
          </p:nvPr>
        </p:nvSpPr>
        <p:spPr>
          <a:xfrm>
            <a:off x="7162800" y="6191250"/>
            <a:ext cx="1295400" cy="457200"/>
          </a:xfrm>
          <a:prstGeom prst="rect">
            <a:avLst/>
          </a:prstGeom>
        </p:spPr>
        <p:txBody>
          <a:bodyPr/>
          <a:lstStyle/>
          <a:p>
            <a:fld id="{B1E9ACBD-0F9E-4572-8C9B-38C463ED42A0}" type="slidenum">
              <a:rPr lang="en-US"/>
              <a:pPr/>
              <a:t>25</a:t>
            </a:fld>
            <a:endParaRPr lang="en-US"/>
          </a:p>
        </p:txBody>
      </p:sp>
      <p:sp>
        <p:nvSpPr>
          <p:cNvPr id="957442" name="Rectangle 2"/>
          <p:cNvSpPr>
            <a:spLocks noGrp="1" noChangeArrowheads="1"/>
          </p:cNvSpPr>
          <p:nvPr>
            <p:ph type="title"/>
          </p:nvPr>
        </p:nvSpPr>
        <p:spPr/>
        <p:txBody>
          <a:bodyPr/>
          <a:lstStyle/>
          <a:p>
            <a:r>
              <a:rPr lang="en-US"/>
              <a:t>Performance of Matrix Multiply</a:t>
            </a:r>
          </a:p>
        </p:txBody>
      </p:sp>
      <p:graphicFrame>
        <p:nvGraphicFramePr>
          <p:cNvPr id="957443" name="Object 3"/>
          <p:cNvGraphicFramePr>
            <a:graphicFrameLocks noChangeAspect="1"/>
          </p:cNvGraphicFramePr>
          <p:nvPr/>
        </p:nvGraphicFramePr>
        <p:xfrm>
          <a:off x="963613" y="1143000"/>
          <a:ext cx="7245350" cy="5715000"/>
        </p:xfrm>
        <a:graphic>
          <a:graphicData uri="http://schemas.openxmlformats.org/presentationml/2006/ole">
            <p:oleObj spid="_x0000_s276482" name="Worksheet" r:id="rId4" imgW="7953451" imgH="6200622" progId="Excel.Sheet.8">
              <p:embed/>
            </p:oleObj>
          </a:graphicData>
        </a:graphic>
      </p:graphicFrame>
      <p:grpSp>
        <p:nvGrpSpPr>
          <p:cNvPr id="2" name="Group 4"/>
          <p:cNvGrpSpPr>
            <a:grpSpLocks/>
          </p:cNvGrpSpPr>
          <p:nvPr/>
        </p:nvGrpSpPr>
        <p:grpSpPr bwMode="auto">
          <a:xfrm>
            <a:off x="228600" y="2057400"/>
            <a:ext cx="1066800" cy="2514600"/>
            <a:chOff x="288" y="1296"/>
            <a:chExt cx="672" cy="1584"/>
          </a:xfrm>
        </p:grpSpPr>
        <p:sp>
          <p:nvSpPr>
            <p:cNvPr id="957445" name="AutoShape 5"/>
            <p:cNvSpPr>
              <a:spLocks noChangeArrowheads="1"/>
            </p:cNvSpPr>
            <p:nvPr/>
          </p:nvSpPr>
          <p:spPr bwMode="auto">
            <a:xfrm>
              <a:off x="480" y="1296"/>
              <a:ext cx="288" cy="1248"/>
            </a:xfrm>
            <a:prstGeom prst="downArrow">
              <a:avLst>
                <a:gd name="adj1" fmla="val 50000"/>
                <a:gd name="adj2" fmla="val 108333"/>
              </a:avLst>
            </a:prstGeom>
            <a:solidFill>
              <a:schemeClr val="accent1"/>
            </a:solidFill>
            <a:ln w="9525">
              <a:solidFill>
                <a:schemeClr val="tx1"/>
              </a:solidFill>
              <a:miter lim="800000"/>
              <a:headEnd/>
              <a:tailEnd/>
            </a:ln>
            <a:effectLst/>
          </p:spPr>
          <p:txBody>
            <a:bodyPr wrap="none" anchor="ctr"/>
            <a:lstStyle/>
            <a:p>
              <a:endParaRPr lang="en-US"/>
            </a:p>
          </p:txBody>
        </p:sp>
        <p:sp>
          <p:nvSpPr>
            <p:cNvPr id="957446" name="Text Box 6"/>
            <p:cNvSpPr txBox="1">
              <a:spLocks noChangeArrowheads="1"/>
            </p:cNvSpPr>
            <p:nvPr/>
          </p:nvSpPr>
          <p:spPr bwMode="auto">
            <a:xfrm>
              <a:off x="288" y="2592"/>
              <a:ext cx="672" cy="288"/>
            </a:xfrm>
            <a:prstGeom prst="rect">
              <a:avLst/>
            </a:prstGeom>
            <a:noFill/>
            <a:ln w="9525">
              <a:noFill/>
              <a:miter lim="800000"/>
              <a:headEnd/>
              <a:tailEnd/>
            </a:ln>
            <a:effectLst/>
          </p:spPr>
          <p:txBody>
            <a:bodyPr>
              <a:spAutoFit/>
            </a:bodyPr>
            <a:lstStyle/>
            <a:p>
              <a:pPr>
                <a:spcBef>
                  <a:spcPct val="50000"/>
                </a:spcBef>
              </a:pPr>
              <a:r>
                <a:rPr lang="en-US" sz="2400"/>
                <a:t>Better</a:t>
              </a:r>
            </a:p>
          </p:txBody>
        </p:sp>
      </p:grpSp>
    </p:spTree>
    <p:custDataLst>
      <p:tags r:id="rId2"/>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Footer Placeholder 2"/>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83" name="Slide Number Placeholder 3"/>
          <p:cNvSpPr>
            <a:spLocks noGrp="1"/>
          </p:cNvSpPr>
          <p:nvPr>
            <p:ph type="sldNum" sz="quarter" idx="4294967295"/>
          </p:nvPr>
        </p:nvSpPr>
        <p:spPr>
          <a:xfrm>
            <a:off x="7162800" y="6191250"/>
            <a:ext cx="1295400" cy="457200"/>
          </a:xfrm>
          <a:prstGeom prst="rect">
            <a:avLst/>
          </a:prstGeom>
        </p:spPr>
        <p:txBody>
          <a:bodyPr/>
          <a:lstStyle/>
          <a:p>
            <a:fld id="{F7A88C1E-520D-47A8-8D5A-4CA19967F40F}" type="slidenum">
              <a:rPr lang="en-US"/>
              <a:pPr/>
              <a:t>26</a:t>
            </a:fld>
            <a:endParaRPr lang="en-US"/>
          </a:p>
        </p:txBody>
      </p:sp>
      <p:sp>
        <p:nvSpPr>
          <p:cNvPr id="958466" name="Rectangle 2"/>
          <p:cNvSpPr>
            <a:spLocks noGrp="1" noChangeArrowheads="1"/>
          </p:cNvSpPr>
          <p:nvPr>
            <p:ph type="title"/>
          </p:nvPr>
        </p:nvSpPr>
        <p:spPr/>
        <p:txBody>
          <a:bodyPr/>
          <a:lstStyle/>
          <a:p>
            <a:r>
              <a:rPr lang="en-US"/>
              <a:t>Tiling</a:t>
            </a:r>
          </a:p>
        </p:txBody>
      </p:sp>
      <p:sp>
        <p:nvSpPr>
          <p:cNvPr id="958467" name="Rectangle 3"/>
          <p:cNvSpPr>
            <a:spLocks noChangeArrowheads="1"/>
          </p:cNvSpPr>
          <p:nvPr/>
        </p:nvSpPr>
        <p:spPr bwMode="auto">
          <a:xfrm>
            <a:off x="3657600" y="4724400"/>
            <a:ext cx="1219200" cy="1066800"/>
          </a:xfrm>
          <a:prstGeom prst="rect">
            <a:avLst/>
          </a:prstGeom>
          <a:noFill/>
          <a:ln w="38100">
            <a:solidFill>
              <a:schemeClr val="tx1"/>
            </a:solidFill>
            <a:miter lim="800000"/>
            <a:headEnd/>
            <a:tailEnd/>
          </a:ln>
          <a:effectLst/>
        </p:spPr>
        <p:txBody>
          <a:bodyPr wrap="none" anchor="ctr"/>
          <a:lstStyle/>
          <a:p>
            <a:endParaRPr lang="en-US"/>
          </a:p>
        </p:txBody>
      </p:sp>
      <p:grpSp>
        <p:nvGrpSpPr>
          <p:cNvPr id="2" name="Group 4"/>
          <p:cNvGrpSpPr>
            <a:grpSpLocks/>
          </p:cNvGrpSpPr>
          <p:nvPr/>
        </p:nvGrpSpPr>
        <p:grpSpPr bwMode="auto">
          <a:xfrm>
            <a:off x="2438400" y="1524000"/>
            <a:ext cx="4876800" cy="4267200"/>
            <a:chOff x="1536" y="960"/>
            <a:chExt cx="3072" cy="2688"/>
          </a:xfrm>
        </p:grpSpPr>
        <p:grpSp>
          <p:nvGrpSpPr>
            <p:cNvPr id="3" name="Group 5"/>
            <p:cNvGrpSpPr>
              <a:grpSpLocks/>
            </p:cNvGrpSpPr>
            <p:nvPr/>
          </p:nvGrpSpPr>
          <p:grpSpPr bwMode="auto">
            <a:xfrm>
              <a:off x="1536" y="960"/>
              <a:ext cx="3072" cy="2688"/>
              <a:chOff x="1536" y="960"/>
              <a:chExt cx="3072" cy="2688"/>
            </a:xfrm>
          </p:grpSpPr>
          <p:grpSp>
            <p:nvGrpSpPr>
              <p:cNvPr id="4" name="Group 6"/>
              <p:cNvGrpSpPr>
                <a:grpSpLocks/>
              </p:cNvGrpSpPr>
              <p:nvPr/>
            </p:nvGrpSpPr>
            <p:grpSpPr bwMode="auto">
              <a:xfrm>
                <a:off x="1536" y="960"/>
                <a:ext cx="3072" cy="2688"/>
                <a:chOff x="576" y="1056"/>
                <a:chExt cx="3072" cy="2688"/>
              </a:xfrm>
            </p:grpSpPr>
            <p:sp>
              <p:nvSpPr>
                <p:cNvPr id="958471" name="Rectangle 7"/>
                <p:cNvSpPr>
                  <a:spLocks noChangeArrowheads="1"/>
                </p:cNvSpPr>
                <p:nvPr/>
              </p:nvSpPr>
              <p:spPr bwMode="auto">
                <a:xfrm>
                  <a:off x="576" y="1056"/>
                  <a:ext cx="3072" cy="26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958472" name="Line 8"/>
                <p:cNvSpPr>
                  <a:spLocks noChangeShapeType="1"/>
                </p:cNvSpPr>
                <p:nvPr/>
              </p:nvSpPr>
              <p:spPr bwMode="auto">
                <a:xfrm>
                  <a:off x="672" y="1056"/>
                  <a:ext cx="0" cy="2688"/>
                </a:xfrm>
                <a:prstGeom prst="line">
                  <a:avLst/>
                </a:prstGeom>
                <a:noFill/>
                <a:ln w="9525">
                  <a:solidFill>
                    <a:schemeClr val="tx1"/>
                  </a:solidFill>
                  <a:miter lim="800000"/>
                  <a:headEnd/>
                  <a:tailEnd/>
                </a:ln>
                <a:effectLst/>
              </p:spPr>
              <p:txBody>
                <a:bodyPr wrap="none"/>
                <a:lstStyle/>
                <a:p>
                  <a:endParaRPr lang="en-US"/>
                </a:p>
              </p:txBody>
            </p:sp>
            <p:sp>
              <p:nvSpPr>
                <p:cNvPr id="958473" name="Line 9"/>
                <p:cNvSpPr>
                  <a:spLocks noChangeShapeType="1"/>
                </p:cNvSpPr>
                <p:nvPr/>
              </p:nvSpPr>
              <p:spPr bwMode="auto">
                <a:xfrm>
                  <a:off x="3072" y="1056"/>
                  <a:ext cx="0" cy="2688"/>
                </a:xfrm>
                <a:prstGeom prst="line">
                  <a:avLst/>
                </a:prstGeom>
                <a:noFill/>
                <a:ln w="9525">
                  <a:solidFill>
                    <a:schemeClr val="tx1"/>
                  </a:solidFill>
                  <a:miter lim="800000"/>
                  <a:headEnd/>
                  <a:tailEnd/>
                </a:ln>
                <a:effectLst/>
              </p:spPr>
              <p:txBody>
                <a:bodyPr wrap="none"/>
                <a:lstStyle/>
                <a:p>
                  <a:endParaRPr lang="en-US"/>
                </a:p>
              </p:txBody>
            </p:sp>
            <p:sp>
              <p:nvSpPr>
                <p:cNvPr id="958474" name="Line 10"/>
                <p:cNvSpPr>
                  <a:spLocks noChangeShapeType="1"/>
                </p:cNvSpPr>
                <p:nvPr/>
              </p:nvSpPr>
              <p:spPr bwMode="auto">
                <a:xfrm>
                  <a:off x="3360" y="1056"/>
                  <a:ext cx="0" cy="2688"/>
                </a:xfrm>
                <a:prstGeom prst="line">
                  <a:avLst/>
                </a:prstGeom>
                <a:noFill/>
                <a:ln w="9525">
                  <a:solidFill>
                    <a:schemeClr val="tx1"/>
                  </a:solidFill>
                  <a:miter lim="800000"/>
                  <a:headEnd/>
                  <a:tailEnd/>
                </a:ln>
                <a:effectLst/>
              </p:spPr>
              <p:txBody>
                <a:bodyPr wrap="none"/>
                <a:lstStyle/>
                <a:p>
                  <a:endParaRPr lang="en-US"/>
                </a:p>
              </p:txBody>
            </p:sp>
            <p:sp>
              <p:nvSpPr>
                <p:cNvPr id="958475" name="Line 11"/>
                <p:cNvSpPr>
                  <a:spLocks noChangeShapeType="1"/>
                </p:cNvSpPr>
                <p:nvPr/>
              </p:nvSpPr>
              <p:spPr bwMode="auto">
                <a:xfrm>
                  <a:off x="3168" y="1056"/>
                  <a:ext cx="0" cy="2688"/>
                </a:xfrm>
                <a:prstGeom prst="line">
                  <a:avLst/>
                </a:prstGeom>
                <a:noFill/>
                <a:ln w="9525">
                  <a:solidFill>
                    <a:schemeClr val="tx1"/>
                  </a:solidFill>
                  <a:miter lim="800000"/>
                  <a:headEnd/>
                  <a:tailEnd/>
                </a:ln>
                <a:effectLst/>
              </p:spPr>
              <p:txBody>
                <a:bodyPr wrap="none"/>
                <a:lstStyle/>
                <a:p>
                  <a:endParaRPr lang="en-US"/>
                </a:p>
              </p:txBody>
            </p:sp>
            <p:sp>
              <p:nvSpPr>
                <p:cNvPr id="958476" name="Line 12"/>
                <p:cNvSpPr>
                  <a:spLocks noChangeShapeType="1"/>
                </p:cNvSpPr>
                <p:nvPr/>
              </p:nvSpPr>
              <p:spPr bwMode="auto">
                <a:xfrm>
                  <a:off x="3264" y="1056"/>
                  <a:ext cx="0" cy="2688"/>
                </a:xfrm>
                <a:prstGeom prst="line">
                  <a:avLst/>
                </a:prstGeom>
                <a:noFill/>
                <a:ln w="9525">
                  <a:solidFill>
                    <a:schemeClr val="tx1"/>
                  </a:solidFill>
                  <a:miter lim="800000"/>
                  <a:headEnd/>
                  <a:tailEnd/>
                </a:ln>
                <a:effectLst/>
              </p:spPr>
              <p:txBody>
                <a:bodyPr wrap="none"/>
                <a:lstStyle/>
                <a:p>
                  <a:endParaRPr lang="en-US"/>
                </a:p>
              </p:txBody>
            </p:sp>
            <p:sp>
              <p:nvSpPr>
                <p:cNvPr id="958477" name="Line 13"/>
                <p:cNvSpPr>
                  <a:spLocks noChangeShapeType="1"/>
                </p:cNvSpPr>
                <p:nvPr/>
              </p:nvSpPr>
              <p:spPr bwMode="auto">
                <a:xfrm>
                  <a:off x="2976" y="1056"/>
                  <a:ext cx="0" cy="2688"/>
                </a:xfrm>
                <a:prstGeom prst="line">
                  <a:avLst/>
                </a:prstGeom>
                <a:noFill/>
                <a:ln w="9525">
                  <a:solidFill>
                    <a:schemeClr val="tx1"/>
                  </a:solidFill>
                  <a:miter lim="800000"/>
                  <a:headEnd/>
                  <a:tailEnd/>
                </a:ln>
                <a:effectLst/>
              </p:spPr>
              <p:txBody>
                <a:bodyPr wrap="none"/>
                <a:lstStyle/>
                <a:p>
                  <a:endParaRPr lang="en-US"/>
                </a:p>
              </p:txBody>
            </p:sp>
            <p:sp>
              <p:nvSpPr>
                <p:cNvPr id="958478" name="Line 14"/>
                <p:cNvSpPr>
                  <a:spLocks noChangeShapeType="1"/>
                </p:cNvSpPr>
                <p:nvPr/>
              </p:nvSpPr>
              <p:spPr bwMode="auto">
                <a:xfrm>
                  <a:off x="2880" y="1056"/>
                  <a:ext cx="0" cy="2688"/>
                </a:xfrm>
                <a:prstGeom prst="line">
                  <a:avLst/>
                </a:prstGeom>
                <a:noFill/>
                <a:ln w="9525">
                  <a:solidFill>
                    <a:schemeClr val="tx1"/>
                  </a:solidFill>
                  <a:miter lim="800000"/>
                  <a:headEnd/>
                  <a:tailEnd/>
                </a:ln>
                <a:effectLst/>
              </p:spPr>
              <p:txBody>
                <a:bodyPr wrap="none"/>
                <a:lstStyle/>
                <a:p>
                  <a:endParaRPr lang="en-US"/>
                </a:p>
              </p:txBody>
            </p:sp>
            <p:sp>
              <p:nvSpPr>
                <p:cNvPr id="958479" name="Line 15"/>
                <p:cNvSpPr>
                  <a:spLocks noChangeShapeType="1"/>
                </p:cNvSpPr>
                <p:nvPr/>
              </p:nvSpPr>
              <p:spPr bwMode="auto">
                <a:xfrm>
                  <a:off x="2784" y="1056"/>
                  <a:ext cx="0" cy="2688"/>
                </a:xfrm>
                <a:prstGeom prst="line">
                  <a:avLst/>
                </a:prstGeom>
                <a:noFill/>
                <a:ln w="9525">
                  <a:solidFill>
                    <a:schemeClr val="tx1"/>
                  </a:solidFill>
                  <a:miter lim="800000"/>
                  <a:headEnd/>
                  <a:tailEnd/>
                </a:ln>
                <a:effectLst/>
              </p:spPr>
              <p:txBody>
                <a:bodyPr wrap="none"/>
                <a:lstStyle/>
                <a:p>
                  <a:endParaRPr lang="en-US"/>
                </a:p>
              </p:txBody>
            </p:sp>
            <p:sp>
              <p:nvSpPr>
                <p:cNvPr id="958480" name="Line 16"/>
                <p:cNvSpPr>
                  <a:spLocks noChangeShapeType="1"/>
                </p:cNvSpPr>
                <p:nvPr/>
              </p:nvSpPr>
              <p:spPr bwMode="auto">
                <a:xfrm>
                  <a:off x="2688" y="1056"/>
                  <a:ext cx="0" cy="2688"/>
                </a:xfrm>
                <a:prstGeom prst="line">
                  <a:avLst/>
                </a:prstGeom>
                <a:noFill/>
                <a:ln w="9525">
                  <a:solidFill>
                    <a:schemeClr val="tx1"/>
                  </a:solidFill>
                  <a:miter lim="800000"/>
                  <a:headEnd/>
                  <a:tailEnd/>
                </a:ln>
                <a:effectLst/>
              </p:spPr>
              <p:txBody>
                <a:bodyPr wrap="none"/>
                <a:lstStyle/>
                <a:p>
                  <a:endParaRPr lang="en-US"/>
                </a:p>
              </p:txBody>
            </p:sp>
            <p:sp>
              <p:nvSpPr>
                <p:cNvPr id="958481" name="Line 17"/>
                <p:cNvSpPr>
                  <a:spLocks noChangeShapeType="1"/>
                </p:cNvSpPr>
                <p:nvPr/>
              </p:nvSpPr>
              <p:spPr bwMode="auto">
                <a:xfrm>
                  <a:off x="2592" y="1056"/>
                  <a:ext cx="0" cy="2688"/>
                </a:xfrm>
                <a:prstGeom prst="line">
                  <a:avLst/>
                </a:prstGeom>
                <a:noFill/>
                <a:ln w="9525">
                  <a:solidFill>
                    <a:schemeClr val="tx1"/>
                  </a:solidFill>
                  <a:miter lim="800000"/>
                  <a:headEnd/>
                  <a:tailEnd/>
                </a:ln>
                <a:effectLst/>
              </p:spPr>
              <p:txBody>
                <a:bodyPr wrap="none"/>
                <a:lstStyle/>
                <a:p>
                  <a:endParaRPr lang="en-US"/>
                </a:p>
              </p:txBody>
            </p:sp>
            <p:sp>
              <p:nvSpPr>
                <p:cNvPr id="958482" name="Line 18"/>
                <p:cNvSpPr>
                  <a:spLocks noChangeShapeType="1"/>
                </p:cNvSpPr>
                <p:nvPr/>
              </p:nvSpPr>
              <p:spPr bwMode="auto">
                <a:xfrm>
                  <a:off x="2496" y="1056"/>
                  <a:ext cx="0" cy="2688"/>
                </a:xfrm>
                <a:prstGeom prst="line">
                  <a:avLst/>
                </a:prstGeom>
                <a:noFill/>
                <a:ln w="9525">
                  <a:solidFill>
                    <a:schemeClr val="tx1"/>
                  </a:solidFill>
                  <a:miter lim="800000"/>
                  <a:headEnd/>
                  <a:tailEnd/>
                </a:ln>
                <a:effectLst/>
              </p:spPr>
              <p:txBody>
                <a:bodyPr wrap="none"/>
                <a:lstStyle/>
                <a:p>
                  <a:endParaRPr lang="en-US"/>
                </a:p>
              </p:txBody>
            </p:sp>
            <p:sp>
              <p:nvSpPr>
                <p:cNvPr id="958483" name="Line 19"/>
                <p:cNvSpPr>
                  <a:spLocks noChangeShapeType="1"/>
                </p:cNvSpPr>
                <p:nvPr/>
              </p:nvSpPr>
              <p:spPr bwMode="auto">
                <a:xfrm>
                  <a:off x="2400" y="1056"/>
                  <a:ext cx="0" cy="2688"/>
                </a:xfrm>
                <a:prstGeom prst="line">
                  <a:avLst/>
                </a:prstGeom>
                <a:noFill/>
                <a:ln w="9525">
                  <a:solidFill>
                    <a:schemeClr val="tx1"/>
                  </a:solidFill>
                  <a:miter lim="800000"/>
                  <a:headEnd/>
                  <a:tailEnd/>
                </a:ln>
                <a:effectLst/>
              </p:spPr>
              <p:txBody>
                <a:bodyPr wrap="none"/>
                <a:lstStyle/>
                <a:p>
                  <a:endParaRPr lang="en-US"/>
                </a:p>
              </p:txBody>
            </p:sp>
            <p:sp>
              <p:nvSpPr>
                <p:cNvPr id="958484" name="Line 20"/>
                <p:cNvSpPr>
                  <a:spLocks noChangeShapeType="1"/>
                </p:cNvSpPr>
                <p:nvPr/>
              </p:nvSpPr>
              <p:spPr bwMode="auto">
                <a:xfrm>
                  <a:off x="2304" y="1056"/>
                  <a:ext cx="0" cy="2688"/>
                </a:xfrm>
                <a:prstGeom prst="line">
                  <a:avLst/>
                </a:prstGeom>
                <a:noFill/>
                <a:ln w="9525">
                  <a:solidFill>
                    <a:schemeClr val="tx1"/>
                  </a:solidFill>
                  <a:miter lim="800000"/>
                  <a:headEnd/>
                  <a:tailEnd/>
                </a:ln>
                <a:effectLst/>
              </p:spPr>
              <p:txBody>
                <a:bodyPr wrap="none"/>
                <a:lstStyle/>
                <a:p>
                  <a:endParaRPr lang="en-US"/>
                </a:p>
              </p:txBody>
            </p:sp>
            <p:sp>
              <p:nvSpPr>
                <p:cNvPr id="958485" name="Line 21"/>
                <p:cNvSpPr>
                  <a:spLocks noChangeShapeType="1"/>
                </p:cNvSpPr>
                <p:nvPr/>
              </p:nvSpPr>
              <p:spPr bwMode="auto">
                <a:xfrm>
                  <a:off x="2208" y="1056"/>
                  <a:ext cx="0" cy="2688"/>
                </a:xfrm>
                <a:prstGeom prst="line">
                  <a:avLst/>
                </a:prstGeom>
                <a:noFill/>
                <a:ln w="9525">
                  <a:solidFill>
                    <a:schemeClr val="tx1"/>
                  </a:solidFill>
                  <a:miter lim="800000"/>
                  <a:headEnd/>
                  <a:tailEnd/>
                </a:ln>
                <a:effectLst/>
              </p:spPr>
              <p:txBody>
                <a:bodyPr wrap="none"/>
                <a:lstStyle/>
                <a:p>
                  <a:endParaRPr lang="en-US"/>
                </a:p>
              </p:txBody>
            </p:sp>
            <p:sp>
              <p:nvSpPr>
                <p:cNvPr id="958486" name="Line 22"/>
                <p:cNvSpPr>
                  <a:spLocks noChangeShapeType="1"/>
                </p:cNvSpPr>
                <p:nvPr/>
              </p:nvSpPr>
              <p:spPr bwMode="auto">
                <a:xfrm>
                  <a:off x="2112" y="1056"/>
                  <a:ext cx="0" cy="2688"/>
                </a:xfrm>
                <a:prstGeom prst="line">
                  <a:avLst/>
                </a:prstGeom>
                <a:noFill/>
                <a:ln w="9525">
                  <a:solidFill>
                    <a:schemeClr val="tx1"/>
                  </a:solidFill>
                  <a:miter lim="800000"/>
                  <a:headEnd/>
                  <a:tailEnd/>
                </a:ln>
                <a:effectLst/>
              </p:spPr>
              <p:txBody>
                <a:bodyPr wrap="none"/>
                <a:lstStyle/>
                <a:p>
                  <a:endParaRPr lang="en-US"/>
                </a:p>
              </p:txBody>
            </p:sp>
            <p:sp>
              <p:nvSpPr>
                <p:cNvPr id="958487" name="Line 23"/>
                <p:cNvSpPr>
                  <a:spLocks noChangeShapeType="1"/>
                </p:cNvSpPr>
                <p:nvPr/>
              </p:nvSpPr>
              <p:spPr bwMode="auto">
                <a:xfrm>
                  <a:off x="2016" y="1056"/>
                  <a:ext cx="0" cy="2688"/>
                </a:xfrm>
                <a:prstGeom prst="line">
                  <a:avLst/>
                </a:prstGeom>
                <a:noFill/>
                <a:ln w="9525">
                  <a:solidFill>
                    <a:schemeClr val="tx1"/>
                  </a:solidFill>
                  <a:miter lim="800000"/>
                  <a:headEnd/>
                  <a:tailEnd/>
                </a:ln>
                <a:effectLst/>
              </p:spPr>
              <p:txBody>
                <a:bodyPr wrap="none"/>
                <a:lstStyle/>
                <a:p>
                  <a:endParaRPr lang="en-US"/>
                </a:p>
              </p:txBody>
            </p:sp>
            <p:sp>
              <p:nvSpPr>
                <p:cNvPr id="958488" name="Line 24"/>
                <p:cNvSpPr>
                  <a:spLocks noChangeShapeType="1"/>
                </p:cNvSpPr>
                <p:nvPr/>
              </p:nvSpPr>
              <p:spPr bwMode="auto">
                <a:xfrm>
                  <a:off x="1920" y="1056"/>
                  <a:ext cx="0" cy="2688"/>
                </a:xfrm>
                <a:prstGeom prst="line">
                  <a:avLst/>
                </a:prstGeom>
                <a:noFill/>
                <a:ln w="9525">
                  <a:solidFill>
                    <a:schemeClr val="tx1"/>
                  </a:solidFill>
                  <a:miter lim="800000"/>
                  <a:headEnd/>
                  <a:tailEnd/>
                </a:ln>
                <a:effectLst/>
              </p:spPr>
              <p:txBody>
                <a:bodyPr wrap="none"/>
                <a:lstStyle/>
                <a:p>
                  <a:endParaRPr lang="en-US"/>
                </a:p>
              </p:txBody>
            </p:sp>
            <p:sp>
              <p:nvSpPr>
                <p:cNvPr id="958489" name="Line 25"/>
                <p:cNvSpPr>
                  <a:spLocks noChangeShapeType="1"/>
                </p:cNvSpPr>
                <p:nvPr/>
              </p:nvSpPr>
              <p:spPr bwMode="auto">
                <a:xfrm>
                  <a:off x="1824" y="1056"/>
                  <a:ext cx="0" cy="2688"/>
                </a:xfrm>
                <a:prstGeom prst="line">
                  <a:avLst/>
                </a:prstGeom>
                <a:noFill/>
                <a:ln w="9525">
                  <a:solidFill>
                    <a:schemeClr val="tx1"/>
                  </a:solidFill>
                  <a:miter lim="800000"/>
                  <a:headEnd/>
                  <a:tailEnd/>
                </a:ln>
                <a:effectLst/>
              </p:spPr>
              <p:txBody>
                <a:bodyPr wrap="none"/>
                <a:lstStyle/>
                <a:p>
                  <a:endParaRPr lang="en-US"/>
                </a:p>
              </p:txBody>
            </p:sp>
            <p:sp>
              <p:nvSpPr>
                <p:cNvPr id="958490" name="Line 26"/>
                <p:cNvSpPr>
                  <a:spLocks noChangeShapeType="1"/>
                </p:cNvSpPr>
                <p:nvPr/>
              </p:nvSpPr>
              <p:spPr bwMode="auto">
                <a:xfrm>
                  <a:off x="1728" y="1056"/>
                  <a:ext cx="0" cy="2688"/>
                </a:xfrm>
                <a:prstGeom prst="line">
                  <a:avLst/>
                </a:prstGeom>
                <a:noFill/>
                <a:ln w="9525">
                  <a:solidFill>
                    <a:schemeClr val="tx1"/>
                  </a:solidFill>
                  <a:miter lim="800000"/>
                  <a:headEnd/>
                  <a:tailEnd/>
                </a:ln>
                <a:effectLst/>
              </p:spPr>
              <p:txBody>
                <a:bodyPr wrap="none"/>
                <a:lstStyle/>
                <a:p>
                  <a:endParaRPr lang="en-US"/>
                </a:p>
              </p:txBody>
            </p:sp>
            <p:sp>
              <p:nvSpPr>
                <p:cNvPr id="958491" name="Line 27"/>
                <p:cNvSpPr>
                  <a:spLocks noChangeShapeType="1"/>
                </p:cNvSpPr>
                <p:nvPr/>
              </p:nvSpPr>
              <p:spPr bwMode="auto">
                <a:xfrm>
                  <a:off x="1632" y="1056"/>
                  <a:ext cx="0" cy="2688"/>
                </a:xfrm>
                <a:prstGeom prst="line">
                  <a:avLst/>
                </a:prstGeom>
                <a:noFill/>
                <a:ln w="9525">
                  <a:solidFill>
                    <a:schemeClr val="tx1"/>
                  </a:solidFill>
                  <a:miter lim="800000"/>
                  <a:headEnd/>
                  <a:tailEnd/>
                </a:ln>
                <a:effectLst/>
              </p:spPr>
              <p:txBody>
                <a:bodyPr wrap="none"/>
                <a:lstStyle/>
                <a:p>
                  <a:endParaRPr lang="en-US"/>
                </a:p>
              </p:txBody>
            </p:sp>
            <p:sp>
              <p:nvSpPr>
                <p:cNvPr id="958492" name="Line 28"/>
                <p:cNvSpPr>
                  <a:spLocks noChangeShapeType="1"/>
                </p:cNvSpPr>
                <p:nvPr/>
              </p:nvSpPr>
              <p:spPr bwMode="auto">
                <a:xfrm>
                  <a:off x="1536" y="1056"/>
                  <a:ext cx="0" cy="2688"/>
                </a:xfrm>
                <a:prstGeom prst="line">
                  <a:avLst/>
                </a:prstGeom>
                <a:noFill/>
                <a:ln w="9525">
                  <a:solidFill>
                    <a:schemeClr val="tx1"/>
                  </a:solidFill>
                  <a:miter lim="800000"/>
                  <a:headEnd/>
                  <a:tailEnd/>
                </a:ln>
                <a:effectLst/>
              </p:spPr>
              <p:txBody>
                <a:bodyPr wrap="none"/>
                <a:lstStyle/>
                <a:p>
                  <a:endParaRPr lang="en-US"/>
                </a:p>
              </p:txBody>
            </p:sp>
            <p:sp>
              <p:nvSpPr>
                <p:cNvPr id="958493" name="Line 29"/>
                <p:cNvSpPr>
                  <a:spLocks noChangeShapeType="1"/>
                </p:cNvSpPr>
                <p:nvPr/>
              </p:nvSpPr>
              <p:spPr bwMode="auto">
                <a:xfrm>
                  <a:off x="1440" y="1056"/>
                  <a:ext cx="0" cy="2688"/>
                </a:xfrm>
                <a:prstGeom prst="line">
                  <a:avLst/>
                </a:prstGeom>
                <a:noFill/>
                <a:ln w="9525">
                  <a:solidFill>
                    <a:schemeClr val="tx1"/>
                  </a:solidFill>
                  <a:miter lim="800000"/>
                  <a:headEnd/>
                  <a:tailEnd/>
                </a:ln>
                <a:effectLst/>
              </p:spPr>
              <p:txBody>
                <a:bodyPr wrap="none"/>
                <a:lstStyle/>
                <a:p>
                  <a:endParaRPr lang="en-US"/>
                </a:p>
              </p:txBody>
            </p:sp>
            <p:sp>
              <p:nvSpPr>
                <p:cNvPr id="958494" name="Line 30"/>
                <p:cNvSpPr>
                  <a:spLocks noChangeShapeType="1"/>
                </p:cNvSpPr>
                <p:nvPr/>
              </p:nvSpPr>
              <p:spPr bwMode="auto">
                <a:xfrm>
                  <a:off x="1344" y="1056"/>
                  <a:ext cx="0" cy="2688"/>
                </a:xfrm>
                <a:prstGeom prst="line">
                  <a:avLst/>
                </a:prstGeom>
                <a:noFill/>
                <a:ln w="9525">
                  <a:solidFill>
                    <a:schemeClr val="tx1"/>
                  </a:solidFill>
                  <a:miter lim="800000"/>
                  <a:headEnd/>
                  <a:tailEnd/>
                </a:ln>
                <a:effectLst/>
              </p:spPr>
              <p:txBody>
                <a:bodyPr wrap="none"/>
                <a:lstStyle/>
                <a:p>
                  <a:endParaRPr lang="en-US"/>
                </a:p>
              </p:txBody>
            </p:sp>
            <p:sp>
              <p:nvSpPr>
                <p:cNvPr id="958495" name="Line 31"/>
                <p:cNvSpPr>
                  <a:spLocks noChangeShapeType="1"/>
                </p:cNvSpPr>
                <p:nvPr/>
              </p:nvSpPr>
              <p:spPr bwMode="auto">
                <a:xfrm>
                  <a:off x="1248" y="1056"/>
                  <a:ext cx="0" cy="2688"/>
                </a:xfrm>
                <a:prstGeom prst="line">
                  <a:avLst/>
                </a:prstGeom>
                <a:noFill/>
                <a:ln w="9525">
                  <a:solidFill>
                    <a:schemeClr val="tx1"/>
                  </a:solidFill>
                  <a:miter lim="800000"/>
                  <a:headEnd/>
                  <a:tailEnd/>
                </a:ln>
                <a:effectLst/>
              </p:spPr>
              <p:txBody>
                <a:bodyPr wrap="none"/>
                <a:lstStyle/>
                <a:p>
                  <a:endParaRPr lang="en-US"/>
                </a:p>
              </p:txBody>
            </p:sp>
            <p:sp>
              <p:nvSpPr>
                <p:cNvPr id="958496" name="Line 32"/>
                <p:cNvSpPr>
                  <a:spLocks noChangeShapeType="1"/>
                </p:cNvSpPr>
                <p:nvPr/>
              </p:nvSpPr>
              <p:spPr bwMode="auto">
                <a:xfrm>
                  <a:off x="1152" y="1056"/>
                  <a:ext cx="0" cy="2688"/>
                </a:xfrm>
                <a:prstGeom prst="line">
                  <a:avLst/>
                </a:prstGeom>
                <a:noFill/>
                <a:ln w="9525">
                  <a:solidFill>
                    <a:schemeClr val="tx1"/>
                  </a:solidFill>
                  <a:miter lim="800000"/>
                  <a:headEnd/>
                  <a:tailEnd/>
                </a:ln>
                <a:effectLst/>
              </p:spPr>
              <p:txBody>
                <a:bodyPr wrap="none"/>
                <a:lstStyle/>
                <a:p>
                  <a:endParaRPr lang="en-US"/>
                </a:p>
              </p:txBody>
            </p:sp>
            <p:sp>
              <p:nvSpPr>
                <p:cNvPr id="958497" name="Line 33"/>
                <p:cNvSpPr>
                  <a:spLocks noChangeShapeType="1"/>
                </p:cNvSpPr>
                <p:nvPr/>
              </p:nvSpPr>
              <p:spPr bwMode="auto">
                <a:xfrm>
                  <a:off x="1056" y="1056"/>
                  <a:ext cx="0" cy="2688"/>
                </a:xfrm>
                <a:prstGeom prst="line">
                  <a:avLst/>
                </a:prstGeom>
                <a:noFill/>
                <a:ln w="9525">
                  <a:solidFill>
                    <a:schemeClr val="tx1"/>
                  </a:solidFill>
                  <a:miter lim="800000"/>
                  <a:headEnd/>
                  <a:tailEnd/>
                </a:ln>
                <a:effectLst/>
              </p:spPr>
              <p:txBody>
                <a:bodyPr wrap="none"/>
                <a:lstStyle/>
                <a:p>
                  <a:endParaRPr lang="en-US"/>
                </a:p>
              </p:txBody>
            </p:sp>
            <p:sp>
              <p:nvSpPr>
                <p:cNvPr id="958498" name="Line 34"/>
                <p:cNvSpPr>
                  <a:spLocks noChangeShapeType="1"/>
                </p:cNvSpPr>
                <p:nvPr/>
              </p:nvSpPr>
              <p:spPr bwMode="auto">
                <a:xfrm>
                  <a:off x="960" y="1056"/>
                  <a:ext cx="0" cy="2688"/>
                </a:xfrm>
                <a:prstGeom prst="line">
                  <a:avLst/>
                </a:prstGeom>
                <a:noFill/>
                <a:ln w="9525">
                  <a:solidFill>
                    <a:schemeClr val="tx1"/>
                  </a:solidFill>
                  <a:miter lim="800000"/>
                  <a:headEnd/>
                  <a:tailEnd/>
                </a:ln>
                <a:effectLst/>
              </p:spPr>
              <p:txBody>
                <a:bodyPr wrap="none"/>
                <a:lstStyle/>
                <a:p>
                  <a:endParaRPr lang="en-US"/>
                </a:p>
              </p:txBody>
            </p:sp>
            <p:sp>
              <p:nvSpPr>
                <p:cNvPr id="958499" name="Line 35"/>
                <p:cNvSpPr>
                  <a:spLocks noChangeShapeType="1"/>
                </p:cNvSpPr>
                <p:nvPr/>
              </p:nvSpPr>
              <p:spPr bwMode="auto">
                <a:xfrm>
                  <a:off x="864" y="1056"/>
                  <a:ext cx="0" cy="2688"/>
                </a:xfrm>
                <a:prstGeom prst="line">
                  <a:avLst/>
                </a:prstGeom>
                <a:noFill/>
                <a:ln w="9525">
                  <a:solidFill>
                    <a:schemeClr val="tx1"/>
                  </a:solidFill>
                  <a:miter lim="800000"/>
                  <a:headEnd/>
                  <a:tailEnd/>
                </a:ln>
                <a:effectLst/>
              </p:spPr>
              <p:txBody>
                <a:bodyPr wrap="none"/>
                <a:lstStyle/>
                <a:p>
                  <a:endParaRPr lang="en-US"/>
                </a:p>
              </p:txBody>
            </p:sp>
            <p:sp>
              <p:nvSpPr>
                <p:cNvPr id="958500" name="Line 36"/>
                <p:cNvSpPr>
                  <a:spLocks noChangeShapeType="1"/>
                </p:cNvSpPr>
                <p:nvPr/>
              </p:nvSpPr>
              <p:spPr bwMode="auto">
                <a:xfrm>
                  <a:off x="768" y="1056"/>
                  <a:ext cx="0" cy="2688"/>
                </a:xfrm>
                <a:prstGeom prst="line">
                  <a:avLst/>
                </a:prstGeom>
                <a:noFill/>
                <a:ln w="9525">
                  <a:solidFill>
                    <a:schemeClr val="tx1"/>
                  </a:solidFill>
                  <a:miter lim="800000"/>
                  <a:headEnd/>
                  <a:tailEnd/>
                </a:ln>
                <a:effectLst/>
              </p:spPr>
              <p:txBody>
                <a:bodyPr wrap="none"/>
                <a:lstStyle/>
                <a:p>
                  <a:endParaRPr lang="en-US"/>
                </a:p>
              </p:txBody>
            </p:sp>
            <p:sp>
              <p:nvSpPr>
                <p:cNvPr id="958501" name="Line 37"/>
                <p:cNvSpPr>
                  <a:spLocks noChangeShapeType="1"/>
                </p:cNvSpPr>
                <p:nvPr/>
              </p:nvSpPr>
              <p:spPr bwMode="auto">
                <a:xfrm>
                  <a:off x="3456" y="1056"/>
                  <a:ext cx="0" cy="2688"/>
                </a:xfrm>
                <a:prstGeom prst="line">
                  <a:avLst/>
                </a:prstGeom>
                <a:noFill/>
                <a:ln w="9525">
                  <a:solidFill>
                    <a:schemeClr val="tx1"/>
                  </a:solidFill>
                  <a:miter lim="800000"/>
                  <a:headEnd/>
                  <a:tailEnd/>
                </a:ln>
                <a:effectLst/>
              </p:spPr>
              <p:txBody>
                <a:bodyPr wrap="none"/>
                <a:lstStyle/>
                <a:p>
                  <a:endParaRPr lang="en-US"/>
                </a:p>
              </p:txBody>
            </p:sp>
            <p:sp>
              <p:nvSpPr>
                <p:cNvPr id="958502" name="Line 38"/>
                <p:cNvSpPr>
                  <a:spLocks noChangeShapeType="1"/>
                </p:cNvSpPr>
                <p:nvPr/>
              </p:nvSpPr>
              <p:spPr bwMode="auto">
                <a:xfrm>
                  <a:off x="3552" y="1056"/>
                  <a:ext cx="0" cy="2688"/>
                </a:xfrm>
                <a:prstGeom prst="line">
                  <a:avLst/>
                </a:prstGeom>
                <a:noFill/>
                <a:ln w="9525">
                  <a:solidFill>
                    <a:schemeClr val="tx1"/>
                  </a:solidFill>
                  <a:miter lim="800000"/>
                  <a:headEnd/>
                  <a:tailEnd/>
                </a:ln>
                <a:effectLst/>
              </p:spPr>
              <p:txBody>
                <a:bodyPr wrap="none"/>
                <a:lstStyle/>
                <a:p>
                  <a:endParaRPr lang="en-US"/>
                </a:p>
              </p:txBody>
            </p:sp>
            <p:sp>
              <p:nvSpPr>
                <p:cNvPr id="958503" name="Line 39"/>
                <p:cNvSpPr>
                  <a:spLocks noChangeShapeType="1"/>
                </p:cNvSpPr>
                <p:nvPr/>
              </p:nvSpPr>
              <p:spPr bwMode="auto">
                <a:xfrm>
                  <a:off x="576" y="3648"/>
                  <a:ext cx="3072" cy="0"/>
                </a:xfrm>
                <a:prstGeom prst="line">
                  <a:avLst/>
                </a:prstGeom>
                <a:noFill/>
                <a:ln w="9525">
                  <a:solidFill>
                    <a:schemeClr val="tx1"/>
                  </a:solidFill>
                  <a:miter lim="800000"/>
                  <a:headEnd/>
                  <a:tailEnd/>
                </a:ln>
                <a:effectLst/>
              </p:spPr>
              <p:txBody>
                <a:bodyPr wrap="none"/>
                <a:lstStyle/>
                <a:p>
                  <a:endParaRPr lang="en-US"/>
                </a:p>
              </p:txBody>
            </p:sp>
            <p:sp>
              <p:nvSpPr>
                <p:cNvPr id="958504" name="Line 40"/>
                <p:cNvSpPr>
                  <a:spLocks noChangeShapeType="1"/>
                </p:cNvSpPr>
                <p:nvPr/>
              </p:nvSpPr>
              <p:spPr bwMode="auto">
                <a:xfrm>
                  <a:off x="576" y="3552"/>
                  <a:ext cx="3072" cy="0"/>
                </a:xfrm>
                <a:prstGeom prst="line">
                  <a:avLst/>
                </a:prstGeom>
                <a:noFill/>
                <a:ln w="9525">
                  <a:solidFill>
                    <a:schemeClr val="tx1"/>
                  </a:solidFill>
                  <a:miter lim="800000"/>
                  <a:headEnd/>
                  <a:tailEnd/>
                </a:ln>
                <a:effectLst/>
              </p:spPr>
              <p:txBody>
                <a:bodyPr wrap="none"/>
                <a:lstStyle/>
                <a:p>
                  <a:endParaRPr lang="en-US"/>
                </a:p>
              </p:txBody>
            </p:sp>
            <p:sp>
              <p:nvSpPr>
                <p:cNvPr id="958505" name="Line 41"/>
                <p:cNvSpPr>
                  <a:spLocks noChangeShapeType="1"/>
                </p:cNvSpPr>
                <p:nvPr/>
              </p:nvSpPr>
              <p:spPr bwMode="auto">
                <a:xfrm>
                  <a:off x="576" y="3456"/>
                  <a:ext cx="3072" cy="0"/>
                </a:xfrm>
                <a:prstGeom prst="line">
                  <a:avLst/>
                </a:prstGeom>
                <a:noFill/>
                <a:ln w="9525">
                  <a:solidFill>
                    <a:schemeClr val="tx1"/>
                  </a:solidFill>
                  <a:miter lim="800000"/>
                  <a:headEnd/>
                  <a:tailEnd/>
                </a:ln>
                <a:effectLst/>
              </p:spPr>
              <p:txBody>
                <a:bodyPr wrap="none"/>
                <a:lstStyle/>
                <a:p>
                  <a:endParaRPr lang="en-US"/>
                </a:p>
              </p:txBody>
            </p:sp>
            <p:sp>
              <p:nvSpPr>
                <p:cNvPr id="958506" name="Line 42"/>
                <p:cNvSpPr>
                  <a:spLocks noChangeShapeType="1"/>
                </p:cNvSpPr>
                <p:nvPr/>
              </p:nvSpPr>
              <p:spPr bwMode="auto">
                <a:xfrm>
                  <a:off x="576" y="3360"/>
                  <a:ext cx="3072" cy="0"/>
                </a:xfrm>
                <a:prstGeom prst="line">
                  <a:avLst/>
                </a:prstGeom>
                <a:noFill/>
                <a:ln w="9525">
                  <a:solidFill>
                    <a:schemeClr val="tx1"/>
                  </a:solidFill>
                  <a:miter lim="800000"/>
                  <a:headEnd/>
                  <a:tailEnd/>
                </a:ln>
                <a:effectLst/>
              </p:spPr>
              <p:txBody>
                <a:bodyPr wrap="none"/>
                <a:lstStyle/>
                <a:p>
                  <a:endParaRPr lang="en-US"/>
                </a:p>
              </p:txBody>
            </p:sp>
            <p:sp>
              <p:nvSpPr>
                <p:cNvPr id="958507" name="Line 43"/>
                <p:cNvSpPr>
                  <a:spLocks noChangeShapeType="1"/>
                </p:cNvSpPr>
                <p:nvPr/>
              </p:nvSpPr>
              <p:spPr bwMode="auto">
                <a:xfrm>
                  <a:off x="576" y="3264"/>
                  <a:ext cx="3072" cy="0"/>
                </a:xfrm>
                <a:prstGeom prst="line">
                  <a:avLst/>
                </a:prstGeom>
                <a:noFill/>
                <a:ln w="9525">
                  <a:solidFill>
                    <a:schemeClr val="tx1"/>
                  </a:solidFill>
                  <a:miter lim="800000"/>
                  <a:headEnd/>
                  <a:tailEnd/>
                </a:ln>
                <a:effectLst/>
              </p:spPr>
              <p:txBody>
                <a:bodyPr wrap="none"/>
                <a:lstStyle/>
                <a:p>
                  <a:endParaRPr lang="en-US"/>
                </a:p>
              </p:txBody>
            </p:sp>
            <p:sp>
              <p:nvSpPr>
                <p:cNvPr id="958508" name="Line 44"/>
                <p:cNvSpPr>
                  <a:spLocks noChangeShapeType="1"/>
                </p:cNvSpPr>
                <p:nvPr/>
              </p:nvSpPr>
              <p:spPr bwMode="auto">
                <a:xfrm>
                  <a:off x="576" y="3168"/>
                  <a:ext cx="3072" cy="0"/>
                </a:xfrm>
                <a:prstGeom prst="line">
                  <a:avLst/>
                </a:prstGeom>
                <a:noFill/>
                <a:ln w="9525">
                  <a:solidFill>
                    <a:schemeClr val="tx1"/>
                  </a:solidFill>
                  <a:miter lim="800000"/>
                  <a:headEnd/>
                  <a:tailEnd/>
                </a:ln>
                <a:effectLst/>
              </p:spPr>
              <p:txBody>
                <a:bodyPr wrap="none"/>
                <a:lstStyle/>
                <a:p>
                  <a:endParaRPr lang="en-US"/>
                </a:p>
              </p:txBody>
            </p:sp>
            <p:sp>
              <p:nvSpPr>
                <p:cNvPr id="958509" name="Line 45"/>
                <p:cNvSpPr>
                  <a:spLocks noChangeShapeType="1"/>
                </p:cNvSpPr>
                <p:nvPr/>
              </p:nvSpPr>
              <p:spPr bwMode="auto">
                <a:xfrm>
                  <a:off x="576" y="3072"/>
                  <a:ext cx="3072" cy="0"/>
                </a:xfrm>
                <a:prstGeom prst="line">
                  <a:avLst/>
                </a:prstGeom>
                <a:noFill/>
                <a:ln w="9525">
                  <a:solidFill>
                    <a:schemeClr val="tx1"/>
                  </a:solidFill>
                  <a:miter lim="800000"/>
                  <a:headEnd/>
                  <a:tailEnd/>
                </a:ln>
                <a:effectLst/>
              </p:spPr>
              <p:txBody>
                <a:bodyPr wrap="none"/>
                <a:lstStyle/>
                <a:p>
                  <a:endParaRPr lang="en-US"/>
                </a:p>
              </p:txBody>
            </p:sp>
            <p:sp>
              <p:nvSpPr>
                <p:cNvPr id="958510" name="Line 46"/>
                <p:cNvSpPr>
                  <a:spLocks noChangeShapeType="1"/>
                </p:cNvSpPr>
                <p:nvPr/>
              </p:nvSpPr>
              <p:spPr bwMode="auto">
                <a:xfrm>
                  <a:off x="576" y="2976"/>
                  <a:ext cx="3072" cy="0"/>
                </a:xfrm>
                <a:prstGeom prst="line">
                  <a:avLst/>
                </a:prstGeom>
                <a:noFill/>
                <a:ln w="9525">
                  <a:solidFill>
                    <a:schemeClr val="tx1"/>
                  </a:solidFill>
                  <a:miter lim="800000"/>
                  <a:headEnd/>
                  <a:tailEnd/>
                </a:ln>
                <a:effectLst/>
              </p:spPr>
              <p:txBody>
                <a:bodyPr wrap="none"/>
                <a:lstStyle/>
                <a:p>
                  <a:endParaRPr lang="en-US"/>
                </a:p>
              </p:txBody>
            </p:sp>
            <p:sp>
              <p:nvSpPr>
                <p:cNvPr id="958511" name="Line 47"/>
                <p:cNvSpPr>
                  <a:spLocks noChangeShapeType="1"/>
                </p:cNvSpPr>
                <p:nvPr/>
              </p:nvSpPr>
              <p:spPr bwMode="auto">
                <a:xfrm>
                  <a:off x="576" y="2880"/>
                  <a:ext cx="3072" cy="0"/>
                </a:xfrm>
                <a:prstGeom prst="line">
                  <a:avLst/>
                </a:prstGeom>
                <a:noFill/>
                <a:ln w="9525">
                  <a:solidFill>
                    <a:schemeClr val="tx1"/>
                  </a:solidFill>
                  <a:miter lim="800000"/>
                  <a:headEnd/>
                  <a:tailEnd/>
                </a:ln>
                <a:effectLst/>
              </p:spPr>
              <p:txBody>
                <a:bodyPr wrap="none"/>
                <a:lstStyle/>
                <a:p>
                  <a:endParaRPr lang="en-US"/>
                </a:p>
              </p:txBody>
            </p:sp>
            <p:sp>
              <p:nvSpPr>
                <p:cNvPr id="958512" name="Line 48"/>
                <p:cNvSpPr>
                  <a:spLocks noChangeShapeType="1"/>
                </p:cNvSpPr>
                <p:nvPr/>
              </p:nvSpPr>
              <p:spPr bwMode="auto">
                <a:xfrm>
                  <a:off x="576" y="2784"/>
                  <a:ext cx="3072" cy="0"/>
                </a:xfrm>
                <a:prstGeom prst="line">
                  <a:avLst/>
                </a:prstGeom>
                <a:noFill/>
                <a:ln w="9525">
                  <a:solidFill>
                    <a:schemeClr val="tx1"/>
                  </a:solidFill>
                  <a:miter lim="800000"/>
                  <a:headEnd/>
                  <a:tailEnd/>
                </a:ln>
                <a:effectLst/>
              </p:spPr>
              <p:txBody>
                <a:bodyPr wrap="none"/>
                <a:lstStyle/>
                <a:p>
                  <a:endParaRPr lang="en-US"/>
                </a:p>
              </p:txBody>
            </p:sp>
            <p:sp>
              <p:nvSpPr>
                <p:cNvPr id="958513" name="Line 49"/>
                <p:cNvSpPr>
                  <a:spLocks noChangeShapeType="1"/>
                </p:cNvSpPr>
                <p:nvPr/>
              </p:nvSpPr>
              <p:spPr bwMode="auto">
                <a:xfrm>
                  <a:off x="576" y="2688"/>
                  <a:ext cx="3072" cy="0"/>
                </a:xfrm>
                <a:prstGeom prst="line">
                  <a:avLst/>
                </a:prstGeom>
                <a:noFill/>
                <a:ln w="9525">
                  <a:solidFill>
                    <a:schemeClr val="tx1"/>
                  </a:solidFill>
                  <a:miter lim="800000"/>
                  <a:headEnd/>
                  <a:tailEnd/>
                </a:ln>
                <a:effectLst/>
              </p:spPr>
              <p:txBody>
                <a:bodyPr wrap="none"/>
                <a:lstStyle/>
                <a:p>
                  <a:endParaRPr lang="en-US"/>
                </a:p>
              </p:txBody>
            </p:sp>
            <p:sp>
              <p:nvSpPr>
                <p:cNvPr id="958514" name="Line 50"/>
                <p:cNvSpPr>
                  <a:spLocks noChangeShapeType="1"/>
                </p:cNvSpPr>
                <p:nvPr/>
              </p:nvSpPr>
              <p:spPr bwMode="auto">
                <a:xfrm>
                  <a:off x="576" y="2592"/>
                  <a:ext cx="3072" cy="0"/>
                </a:xfrm>
                <a:prstGeom prst="line">
                  <a:avLst/>
                </a:prstGeom>
                <a:noFill/>
                <a:ln w="9525">
                  <a:solidFill>
                    <a:schemeClr val="tx1"/>
                  </a:solidFill>
                  <a:miter lim="800000"/>
                  <a:headEnd/>
                  <a:tailEnd/>
                </a:ln>
                <a:effectLst/>
              </p:spPr>
              <p:txBody>
                <a:bodyPr wrap="none"/>
                <a:lstStyle/>
                <a:p>
                  <a:endParaRPr lang="en-US"/>
                </a:p>
              </p:txBody>
            </p:sp>
            <p:sp>
              <p:nvSpPr>
                <p:cNvPr id="958515" name="Line 51"/>
                <p:cNvSpPr>
                  <a:spLocks noChangeShapeType="1"/>
                </p:cNvSpPr>
                <p:nvPr/>
              </p:nvSpPr>
              <p:spPr bwMode="auto">
                <a:xfrm>
                  <a:off x="576" y="2496"/>
                  <a:ext cx="3072" cy="0"/>
                </a:xfrm>
                <a:prstGeom prst="line">
                  <a:avLst/>
                </a:prstGeom>
                <a:noFill/>
                <a:ln w="9525">
                  <a:solidFill>
                    <a:schemeClr val="tx1"/>
                  </a:solidFill>
                  <a:miter lim="800000"/>
                  <a:headEnd/>
                  <a:tailEnd/>
                </a:ln>
                <a:effectLst/>
              </p:spPr>
              <p:txBody>
                <a:bodyPr wrap="none"/>
                <a:lstStyle/>
                <a:p>
                  <a:endParaRPr lang="en-US"/>
                </a:p>
              </p:txBody>
            </p:sp>
            <p:sp>
              <p:nvSpPr>
                <p:cNvPr id="958516" name="Line 52"/>
                <p:cNvSpPr>
                  <a:spLocks noChangeShapeType="1"/>
                </p:cNvSpPr>
                <p:nvPr/>
              </p:nvSpPr>
              <p:spPr bwMode="auto">
                <a:xfrm>
                  <a:off x="576" y="2400"/>
                  <a:ext cx="3072" cy="0"/>
                </a:xfrm>
                <a:prstGeom prst="line">
                  <a:avLst/>
                </a:prstGeom>
                <a:noFill/>
                <a:ln w="9525">
                  <a:solidFill>
                    <a:schemeClr val="tx1"/>
                  </a:solidFill>
                  <a:miter lim="800000"/>
                  <a:headEnd/>
                  <a:tailEnd/>
                </a:ln>
                <a:effectLst/>
              </p:spPr>
              <p:txBody>
                <a:bodyPr wrap="none"/>
                <a:lstStyle/>
                <a:p>
                  <a:endParaRPr lang="en-US"/>
                </a:p>
              </p:txBody>
            </p:sp>
            <p:sp>
              <p:nvSpPr>
                <p:cNvPr id="958517" name="Line 53"/>
                <p:cNvSpPr>
                  <a:spLocks noChangeShapeType="1"/>
                </p:cNvSpPr>
                <p:nvPr/>
              </p:nvSpPr>
              <p:spPr bwMode="auto">
                <a:xfrm>
                  <a:off x="576" y="2304"/>
                  <a:ext cx="3072" cy="0"/>
                </a:xfrm>
                <a:prstGeom prst="line">
                  <a:avLst/>
                </a:prstGeom>
                <a:noFill/>
                <a:ln w="9525">
                  <a:solidFill>
                    <a:schemeClr val="tx1"/>
                  </a:solidFill>
                  <a:miter lim="800000"/>
                  <a:headEnd/>
                  <a:tailEnd/>
                </a:ln>
                <a:effectLst/>
              </p:spPr>
              <p:txBody>
                <a:bodyPr wrap="none"/>
                <a:lstStyle/>
                <a:p>
                  <a:endParaRPr lang="en-US"/>
                </a:p>
              </p:txBody>
            </p:sp>
            <p:sp>
              <p:nvSpPr>
                <p:cNvPr id="958518" name="Line 54"/>
                <p:cNvSpPr>
                  <a:spLocks noChangeShapeType="1"/>
                </p:cNvSpPr>
                <p:nvPr/>
              </p:nvSpPr>
              <p:spPr bwMode="auto">
                <a:xfrm>
                  <a:off x="576" y="2208"/>
                  <a:ext cx="3072" cy="0"/>
                </a:xfrm>
                <a:prstGeom prst="line">
                  <a:avLst/>
                </a:prstGeom>
                <a:noFill/>
                <a:ln w="9525">
                  <a:solidFill>
                    <a:schemeClr val="tx1"/>
                  </a:solidFill>
                  <a:miter lim="800000"/>
                  <a:headEnd/>
                  <a:tailEnd/>
                </a:ln>
                <a:effectLst/>
              </p:spPr>
              <p:txBody>
                <a:bodyPr wrap="none"/>
                <a:lstStyle/>
                <a:p>
                  <a:endParaRPr lang="en-US"/>
                </a:p>
              </p:txBody>
            </p:sp>
            <p:sp>
              <p:nvSpPr>
                <p:cNvPr id="958519" name="Line 55"/>
                <p:cNvSpPr>
                  <a:spLocks noChangeShapeType="1"/>
                </p:cNvSpPr>
                <p:nvPr/>
              </p:nvSpPr>
              <p:spPr bwMode="auto">
                <a:xfrm>
                  <a:off x="576" y="2112"/>
                  <a:ext cx="3072" cy="0"/>
                </a:xfrm>
                <a:prstGeom prst="line">
                  <a:avLst/>
                </a:prstGeom>
                <a:noFill/>
                <a:ln w="9525">
                  <a:solidFill>
                    <a:schemeClr val="tx1"/>
                  </a:solidFill>
                  <a:miter lim="800000"/>
                  <a:headEnd/>
                  <a:tailEnd/>
                </a:ln>
                <a:effectLst/>
              </p:spPr>
              <p:txBody>
                <a:bodyPr wrap="none"/>
                <a:lstStyle/>
                <a:p>
                  <a:endParaRPr lang="en-US"/>
                </a:p>
              </p:txBody>
            </p:sp>
            <p:sp>
              <p:nvSpPr>
                <p:cNvPr id="958520" name="Line 56"/>
                <p:cNvSpPr>
                  <a:spLocks noChangeShapeType="1"/>
                </p:cNvSpPr>
                <p:nvPr/>
              </p:nvSpPr>
              <p:spPr bwMode="auto">
                <a:xfrm>
                  <a:off x="576" y="2016"/>
                  <a:ext cx="3072" cy="0"/>
                </a:xfrm>
                <a:prstGeom prst="line">
                  <a:avLst/>
                </a:prstGeom>
                <a:noFill/>
                <a:ln w="9525">
                  <a:solidFill>
                    <a:schemeClr val="tx1"/>
                  </a:solidFill>
                  <a:miter lim="800000"/>
                  <a:headEnd/>
                  <a:tailEnd/>
                </a:ln>
                <a:effectLst/>
              </p:spPr>
              <p:txBody>
                <a:bodyPr wrap="none"/>
                <a:lstStyle/>
                <a:p>
                  <a:endParaRPr lang="en-US"/>
                </a:p>
              </p:txBody>
            </p:sp>
            <p:sp>
              <p:nvSpPr>
                <p:cNvPr id="958521" name="Line 57"/>
                <p:cNvSpPr>
                  <a:spLocks noChangeShapeType="1"/>
                </p:cNvSpPr>
                <p:nvPr/>
              </p:nvSpPr>
              <p:spPr bwMode="auto">
                <a:xfrm>
                  <a:off x="576" y="1920"/>
                  <a:ext cx="3072" cy="0"/>
                </a:xfrm>
                <a:prstGeom prst="line">
                  <a:avLst/>
                </a:prstGeom>
                <a:noFill/>
                <a:ln w="9525">
                  <a:solidFill>
                    <a:schemeClr val="tx1"/>
                  </a:solidFill>
                  <a:miter lim="800000"/>
                  <a:headEnd/>
                  <a:tailEnd/>
                </a:ln>
                <a:effectLst/>
              </p:spPr>
              <p:txBody>
                <a:bodyPr wrap="none"/>
                <a:lstStyle/>
                <a:p>
                  <a:endParaRPr lang="en-US"/>
                </a:p>
              </p:txBody>
            </p:sp>
            <p:sp>
              <p:nvSpPr>
                <p:cNvPr id="958522" name="Line 58"/>
                <p:cNvSpPr>
                  <a:spLocks noChangeShapeType="1"/>
                </p:cNvSpPr>
                <p:nvPr/>
              </p:nvSpPr>
              <p:spPr bwMode="auto">
                <a:xfrm>
                  <a:off x="576" y="1824"/>
                  <a:ext cx="3072" cy="0"/>
                </a:xfrm>
                <a:prstGeom prst="line">
                  <a:avLst/>
                </a:prstGeom>
                <a:noFill/>
                <a:ln w="9525">
                  <a:solidFill>
                    <a:schemeClr val="tx1"/>
                  </a:solidFill>
                  <a:miter lim="800000"/>
                  <a:headEnd/>
                  <a:tailEnd/>
                </a:ln>
                <a:effectLst/>
              </p:spPr>
              <p:txBody>
                <a:bodyPr wrap="none"/>
                <a:lstStyle/>
                <a:p>
                  <a:endParaRPr lang="en-US"/>
                </a:p>
              </p:txBody>
            </p:sp>
            <p:sp>
              <p:nvSpPr>
                <p:cNvPr id="958523" name="Line 59"/>
                <p:cNvSpPr>
                  <a:spLocks noChangeShapeType="1"/>
                </p:cNvSpPr>
                <p:nvPr/>
              </p:nvSpPr>
              <p:spPr bwMode="auto">
                <a:xfrm>
                  <a:off x="576" y="1728"/>
                  <a:ext cx="3072" cy="0"/>
                </a:xfrm>
                <a:prstGeom prst="line">
                  <a:avLst/>
                </a:prstGeom>
                <a:noFill/>
                <a:ln w="9525">
                  <a:solidFill>
                    <a:schemeClr val="tx1"/>
                  </a:solidFill>
                  <a:miter lim="800000"/>
                  <a:headEnd/>
                  <a:tailEnd/>
                </a:ln>
                <a:effectLst/>
              </p:spPr>
              <p:txBody>
                <a:bodyPr wrap="none"/>
                <a:lstStyle/>
                <a:p>
                  <a:endParaRPr lang="en-US"/>
                </a:p>
              </p:txBody>
            </p:sp>
            <p:sp>
              <p:nvSpPr>
                <p:cNvPr id="958524" name="Line 60"/>
                <p:cNvSpPr>
                  <a:spLocks noChangeShapeType="1"/>
                </p:cNvSpPr>
                <p:nvPr/>
              </p:nvSpPr>
              <p:spPr bwMode="auto">
                <a:xfrm>
                  <a:off x="576" y="1632"/>
                  <a:ext cx="3072" cy="0"/>
                </a:xfrm>
                <a:prstGeom prst="line">
                  <a:avLst/>
                </a:prstGeom>
                <a:noFill/>
                <a:ln w="9525">
                  <a:solidFill>
                    <a:schemeClr val="tx1"/>
                  </a:solidFill>
                  <a:miter lim="800000"/>
                  <a:headEnd/>
                  <a:tailEnd/>
                </a:ln>
                <a:effectLst/>
              </p:spPr>
              <p:txBody>
                <a:bodyPr wrap="none"/>
                <a:lstStyle/>
                <a:p>
                  <a:endParaRPr lang="en-US"/>
                </a:p>
              </p:txBody>
            </p:sp>
            <p:sp>
              <p:nvSpPr>
                <p:cNvPr id="958525" name="Line 61"/>
                <p:cNvSpPr>
                  <a:spLocks noChangeShapeType="1"/>
                </p:cNvSpPr>
                <p:nvPr/>
              </p:nvSpPr>
              <p:spPr bwMode="auto">
                <a:xfrm>
                  <a:off x="576" y="1536"/>
                  <a:ext cx="3072" cy="0"/>
                </a:xfrm>
                <a:prstGeom prst="line">
                  <a:avLst/>
                </a:prstGeom>
                <a:noFill/>
                <a:ln w="9525">
                  <a:solidFill>
                    <a:schemeClr val="tx1"/>
                  </a:solidFill>
                  <a:miter lim="800000"/>
                  <a:headEnd/>
                  <a:tailEnd/>
                </a:ln>
                <a:effectLst/>
              </p:spPr>
              <p:txBody>
                <a:bodyPr wrap="none"/>
                <a:lstStyle/>
                <a:p>
                  <a:endParaRPr lang="en-US"/>
                </a:p>
              </p:txBody>
            </p:sp>
            <p:sp>
              <p:nvSpPr>
                <p:cNvPr id="958526" name="Line 62"/>
                <p:cNvSpPr>
                  <a:spLocks noChangeShapeType="1"/>
                </p:cNvSpPr>
                <p:nvPr/>
              </p:nvSpPr>
              <p:spPr bwMode="auto">
                <a:xfrm>
                  <a:off x="576" y="1440"/>
                  <a:ext cx="3072" cy="0"/>
                </a:xfrm>
                <a:prstGeom prst="line">
                  <a:avLst/>
                </a:prstGeom>
                <a:noFill/>
                <a:ln w="9525">
                  <a:solidFill>
                    <a:schemeClr val="tx1"/>
                  </a:solidFill>
                  <a:miter lim="800000"/>
                  <a:headEnd/>
                  <a:tailEnd/>
                </a:ln>
                <a:effectLst/>
              </p:spPr>
              <p:txBody>
                <a:bodyPr wrap="none"/>
                <a:lstStyle/>
                <a:p>
                  <a:endParaRPr lang="en-US"/>
                </a:p>
              </p:txBody>
            </p:sp>
            <p:sp>
              <p:nvSpPr>
                <p:cNvPr id="958527" name="Line 63"/>
                <p:cNvSpPr>
                  <a:spLocks noChangeShapeType="1"/>
                </p:cNvSpPr>
                <p:nvPr/>
              </p:nvSpPr>
              <p:spPr bwMode="auto">
                <a:xfrm>
                  <a:off x="576" y="1344"/>
                  <a:ext cx="3072" cy="0"/>
                </a:xfrm>
                <a:prstGeom prst="line">
                  <a:avLst/>
                </a:prstGeom>
                <a:noFill/>
                <a:ln w="9525">
                  <a:solidFill>
                    <a:schemeClr val="tx1"/>
                  </a:solidFill>
                  <a:miter lim="800000"/>
                  <a:headEnd/>
                  <a:tailEnd/>
                </a:ln>
                <a:effectLst/>
              </p:spPr>
              <p:txBody>
                <a:bodyPr wrap="none"/>
                <a:lstStyle/>
                <a:p>
                  <a:endParaRPr lang="en-US"/>
                </a:p>
              </p:txBody>
            </p:sp>
            <p:sp>
              <p:nvSpPr>
                <p:cNvPr id="958528" name="Line 64"/>
                <p:cNvSpPr>
                  <a:spLocks noChangeShapeType="1"/>
                </p:cNvSpPr>
                <p:nvPr/>
              </p:nvSpPr>
              <p:spPr bwMode="auto">
                <a:xfrm>
                  <a:off x="576" y="1248"/>
                  <a:ext cx="3072" cy="0"/>
                </a:xfrm>
                <a:prstGeom prst="line">
                  <a:avLst/>
                </a:prstGeom>
                <a:noFill/>
                <a:ln w="9525">
                  <a:solidFill>
                    <a:schemeClr val="tx1"/>
                  </a:solidFill>
                  <a:miter lim="800000"/>
                  <a:headEnd/>
                  <a:tailEnd/>
                </a:ln>
                <a:effectLst/>
              </p:spPr>
              <p:txBody>
                <a:bodyPr wrap="none"/>
                <a:lstStyle/>
                <a:p>
                  <a:endParaRPr lang="en-US"/>
                </a:p>
              </p:txBody>
            </p:sp>
            <p:sp>
              <p:nvSpPr>
                <p:cNvPr id="958529" name="Line 65"/>
                <p:cNvSpPr>
                  <a:spLocks noChangeShapeType="1"/>
                </p:cNvSpPr>
                <p:nvPr/>
              </p:nvSpPr>
              <p:spPr bwMode="auto">
                <a:xfrm>
                  <a:off x="576" y="1152"/>
                  <a:ext cx="3072" cy="0"/>
                </a:xfrm>
                <a:prstGeom prst="line">
                  <a:avLst/>
                </a:prstGeom>
                <a:noFill/>
                <a:ln w="9525">
                  <a:solidFill>
                    <a:schemeClr val="tx1"/>
                  </a:solidFill>
                  <a:miter lim="800000"/>
                  <a:headEnd/>
                  <a:tailEnd/>
                </a:ln>
                <a:effectLst/>
              </p:spPr>
              <p:txBody>
                <a:bodyPr wrap="none"/>
                <a:lstStyle/>
                <a:p>
                  <a:endParaRPr lang="en-US"/>
                </a:p>
              </p:txBody>
            </p:sp>
          </p:grpSp>
          <p:sp>
            <p:nvSpPr>
              <p:cNvPr id="958530" name="Rectangle 66"/>
              <p:cNvSpPr>
                <a:spLocks noChangeArrowheads="1"/>
              </p:cNvSpPr>
              <p:nvPr/>
            </p:nvSpPr>
            <p:spPr bwMode="auto">
              <a:xfrm>
                <a:off x="1536" y="96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1" name="Rectangle 67"/>
              <p:cNvSpPr>
                <a:spLocks noChangeArrowheads="1"/>
              </p:cNvSpPr>
              <p:nvPr/>
            </p:nvSpPr>
            <p:spPr bwMode="auto">
              <a:xfrm>
                <a:off x="2304" y="96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2" name="Rectangle 68"/>
              <p:cNvSpPr>
                <a:spLocks noChangeArrowheads="1"/>
              </p:cNvSpPr>
              <p:nvPr/>
            </p:nvSpPr>
            <p:spPr bwMode="auto">
              <a:xfrm>
                <a:off x="3072" y="96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3" name="Rectangle 69"/>
              <p:cNvSpPr>
                <a:spLocks noChangeArrowheads="1"/>
              </p:cNvSpPr>
              <p:nvPr/>
            </p:nvSpPr>
            <p:spPr bwMode="auto">
              <a:xfrm>
                <a:off x="3840" y="96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4" name="Rectangle 70"/>
              <p:cNvSpPr>
                <a:spLocks noChangeArrowheads="1"/>
              </p:cNvSpPr>
              <p:nvPr/>
            </p:nvSpPr>
            <p:spPr bwMode="auto">
              <a:xfrm>
                <a:off x="1536" y="1632"/>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5" name="Rectangle 71"/>
              <p:cNvSpPr>
                <a:spLocks noChangeArrowheads="1"/>
              </p:cNvSpPr>
              <p:nvPr/>
            </p:nvSpPr>
            <p:spPr bwMode="auto">
              <a:xfrm>
                <a:off x="2304" y="1632"/>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6" name="Rectangle 72"/>
              <p:cNvSpPr>
                <a:spLocks noChangeArrowheads="1"/>
              </p:cNvSpPr>
              <p:nvPr/>
            </p:nvSpPr>
            <p:spPr bwMode="auto">
              <a:xfrm>
                <a:off x="3072" y="1632"/>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7" name="Rectangle 73"/>
              <p:cNvSpPr>
                <a:spLocks noChangeArrowheads="1"/>
              </p:cNvSpPr>
              <p:nvPr/>
            </p:nvSpPr>
            <p:spPr bwMode="auto">
              <a:xfrm>
                <a:off x="3840" y="1632"/>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8" name="Rectangle 74"/>
              <p:cNvSpPr>
                <a:spLocks noChangeArrowheads="1"/>
              </p:cNvSpPr>
              <p:nvPr/>
            </p:nvSpPr>
            <p:spPr bwMode="auto">
              <a:xfrm>
                <a:off x="2304"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9" name="Rectangle 75"/>
              <p:cNvSpPr>
                <a:spLocks noChangeArrowheads="1"/>
              </p:cNvSpPr>
              <p:nvPr/>
            </p:nvSpPr>
            <p:spPr bwMode="auto">
              <a:xfrm>
                <a:off x="1536"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40" name="Rectangle 76"/>
              <p:cNvSpPr>
                <a:spLocks noChangeArrowheads="1"/>
              </p:cNvSpPr>
              <p:nvPr/>
            </p:nvSpPr>
            <p:spPr bwMode="auto">
              <a:xfrm>
                <a:off x="3072"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41" name="Rectangle 77"/>
              <p:cNvSpPr>
                <a:spLocks noChangeArrowheads="1"/>
              </p:cNvSpPr>
              <p:nvPr/>
            </p:nvSpPr>
            <p:spPr bwMode="auto">
              <a:xfrm>
                <a:off x="3840"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42" name="Rectangle 78"/>
              <p:cNvSpPr>
                <a:spLocks noChangeArrowheads="1"/>
              </p:cNvSpPr>
              <p:nvPr/>
            </p:nvSpPr>
            <p:spPr bwMode="auto">
              <a:xfrm>
                <a:off x="1536" y="2976"/>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43" name="Rectangle 79"/>
              <p:cNvSpPr>
                <a:spLocks noChangeArrowheads="1"/>
              </p:cNvSpPr>
              <p:nvPr/>
            </p:nvSpPr>
            <p:spPr bwMode="auto">
              <a:xfrm>
                <a:off x="3072" y="2976"/>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44" name="Rectangle 80"/>
              <p:cNvSpPr>
                <a:spLocks noChangeArrowheads="1"/>
              </p:cNvSpPr>
              <p:nvPr/>
            </p:nvSpPr>
            <p:spPr bwMode="auto">
              <a:xfrm>
                <a:off x="3840" y="2976"/>
                <a:ext cx="768" cy="672"/>
              </a:xfrm>
              <a:prstGeom prst="rect">
                <a:avLst/>
              </a:prstGeom>
              <a:noFill/>
              <a:ln w="38100">
                <a:solidFill>
                  <a:schemeClr val="tx1"/>
                </a:solidFill>
                <a:miter lim="800000"/>
                <a:headEnd/>
                <a:tailEnd/>
              </a:ln>
              <a:effectLst/>
            </p:spPr>
            <p:txBody>
              <a:bodyPr wrap="none" anchor="ctr"/>
              <a:lstStyle/>
              <a:p>
                <a:endParaRPr lang="en-US"/>
              </a:p>
            </p:txBody>
          </p:sp>
        </p:grpSp>
        <p:sp>
          <p:nvSpPr>
            <p:cNvPr id="958545" name="Rectangle 81"/>
            <p:cNvSpPr>
              <a:spLocks noChangeArrowheads="1"/>
            </p:cNvSpPr>
            <p:nvPr/>
          </p:nvSpPr>
          <p:spPr bwMode="auto">
            <a:xfrm>
              <a:off x="2304" y="2976"/>
              <a:ext cx="768" cy="672"/>
            </a:xfrm>
            <a:prstGeom prst="rect">
              <a:avLst/>
            </a:prstGeom>
            <a:noFill/>
            <a:ln w="38100">
              <a:solidFill>
                <a:schemeClr val="tx1"/>
              </a:solidFill>
              <a:miter lim="800000"/>
              <a:headEnd/>
              <a:tailEnd/>
            </a:ln>
            <a:effectLst/>
          </p:spPr>
          <p:txBody>
            <a:bodyPr wrap="none" anchor="ctr"/>
            <a:lstStyle/>
            <a:p>
              <a:endParaRPr lang="en-US"/>
            </a:p>
          </p:txBody>
        </p:sp>
      </p:gr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FC48AB17-F886-4EDA-9C20-E17CFA53FC1A}" type="slidenum">
              <a:rPr lang="en-US"/>
              <a:pPr/>
              <a:t>27</a:t>
            </a:fld>
            <a:endParaRPr lang="en-US"/>
          </a:p>
        </p:txBody>
      </p:sp>
      <p:sp>
        <p:nvSpPr>
          <p:cNvPr id="959490" name="Rectangle 2"/>
          <p:cNvSpPr>
            <a:spLocks noGrp="1" noChangeArrowheads="1"/>
          </p:cNvSpPr>
          <p:nvPr>
            <p:ph type="title"/>
          </p:nvPr>
        </p:nvSpPr>
        <p:spPr/>
        <p:txBody>
          <a:bodyPr/>
          <a:lstStyle/>
          <a:p>
            <a:r>
              <a:rPr lang="en-US"/>
              <a:t>Tiling</a:t>
            </a:r>
          </a:p>
        </p:txBody>
      </p:sp>
      <p:sp>
        <p:nvSpPr>
          <p:cNvPr id="959491" name="Rectangle 3"/>
          <p:cNvSpPr>
            <a:spLocks noGrp="1" noChangeArrowheads="1"/>
          </p:cNvSpPr>
          <p:nvPr>
            <p:ph type="body" idx="1"/>
          </p:nvPr>
        </p:nvSpPr>
        <p:spPr>
          <a:xfrm>
            <a:off x="533400" y="1371600"/>
            <a:ext cx="7924800" cy="5029200"/>
          </a:xfrm>
        </p:spPr>
        <p:txBody>
          <a:bodyPr/>
          <a:lstStyle/>
          <a:p>
            <a:r>
              <a:rPr lang="en-US" b="1" i="1" u="sng"/>
              <a:t>Tile</a:t>
            </a:r>
            <a:r>
              <a:rPr lang="en-US"/>
              <a:t>: A small rectangular subdomain of a problem domain.  Sometimes called a </a:t>
            </a:r>
            <a:r>
              <a:rPr lang="en-US" b="1" i="1" u="sng"/>
              <a:t>block</a:t>
            </a:r>
            <a:r>
              <a:rPr lang="en-US"/>
              <a:t> or a </a:t>
            </a:r>
            <a:r>
              <a:rPr lang="en-US" b="1" i="1" u="sng"/>
              <a:t>chunk</a:t>
            </a:r>
            <a:r>
              <a:rPr lang="en-US"/>
              <a:t>.</a:t>
            </a:r>
            <a:endParaRPr lang="en-US" u="sng"/>
          </a:p>
          <a:p>
            <a:r>
              <a:rPr lang="en-US" b="1" i="1" u="sng"/>
              <a:t>Tiling</a:t>
            </a:r>
            <a:r>
              <a:rPr lang="en-US"/>
              <a:t>: Breaking the domain into tiles.</a:t>
            </a:r>
          </a:p>
          <a:p>
            <a:r>
              <a:rPr lang="en-US" b="1" u="sng"/>
              <a:t>Tiling strategy</a:t>
            </a:r>
            <a:r>
              <a:rPr lang="en-US"/>
              <a:t>: Operate on each tile to completion, then move to the next tile.</a:t>
            </a:r>
          </a:p>
          <a:p>
            <a:r>
              <a:rPr lang="en-US" b="1" u="sng"/>
              <a:t>Tile size</a:t>
            </a:r>
            <a:r>
              <a:rPr lang="en-US"/>
              <a:t> can be set at runtime, according to what’s best for the machine that you’re running on.</a:t>
            </a: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877E8E8B-A519-4B98-A23C-5DAEF6CF7CBF}" type="slidenum">
              <a:rPr lang="en-US"/>
              <a:pPr/>
              <a:t>28</a:t>
            </a:fld>
            <a:endParaRPr lang="en-US"/>
          </a:p>
        </p:txBody>
      </p:sp>
      <p:sp>
        <p:nvSpPr>
          <p:cNvPr id="960514" name="Rectangle 2"/>
          <p:cNvSpPr>
            <a:spLocks noGrp="1" noChangeArrowheads="1"/>
          </p:cNvSpPr>
          <p:nvPr>
            <p:ph type="title"/>
          </p:nvPr>
        </p:nvSpPr>
        <p:spPr/>
        <p:txBody>
          <a:bodyPr/>
          <a:lstStyle/>
          <a:p>
            <a:r>
              <a:rPr lang="en-US"/>
              <a:t>Tiling Code</a:t>
            </a:r>
          </a:p>
        </p:txBody>
      </p:sp>
      <p:sp>
        <p:nvSpPr>
          <p:cNvPr id="960515" name="Rectangle 3"/>
          <p:cNvSpPr>
            <a:spLocks noGrp="1" noChangeArrowheads="1"/>
          </p:cNvSpPr>
          <p:nvPr>
            <p:ph type="body" idx="1"/>
          </p:nvPr>
        </p:nvSpPr>
        <p:spPr>
          <a:xfrm>
            <a:off x="533400" y="1371600"/>
            <a:ext cx="8229600" cy="5105400"/>
          </a:xfrm>
        </p:spPr>
        <p:txBody>
          <a:bodyPr/>
          <a:lstStyle/>
          <a:p>
            <a:pPr>
              <a:buFont typeface="Wingdings" pitchFamily="2" charset="2"/>
              <a:buNone/>
            </a:pPr>
            <a:r>
              <a:rPr lang="en-US" sz="1200" b="1">
                <a:latin typeface="Courier New" pitchFamily="49" charset="0"/>
              </a:rPr>
              <a:t>SUBROUTINE matrix_matrix_mult_by_tiling (dst, src1, src2, nr, nc, nq, &amp;</a:t>
            </a:r>
          </a:p>
          <a:p>
            <a:pPr>
              <a:lnSpc>
                <a:spcPct val="80000"/>
              </a:lnSpc>
              <a:buFont typeface="Wingdings" pitchFamily="2" charset="2"/>
              <a:buNone/>
            </a:pPr>
            <a:r>
              <a:rPr lang="en-US" sz="1200" b="1">
                <a:latin typeface="Courier New" pitchFamily="49" charset="0"/>
              </a:rPr>
              <a:t> &amp;           rtilesize, ctilesize, qtilesize)</a:t>
            </a:r>
          </a:p>
          <a:p>
            <a:pPr>
              <a:lnSpc>
                <a:spcPct val="80000"/>
              </a:lnSpc>
              <a:buFont typeface="Wingdings" pitchFamily="2" charset="2"/>
              <a:buNone/>
            </a:pPr>
            <a:r>
              <a:rPr lang="en-US" sz="1200" b="1">
                <a:latin typeface="Courier New" pitchFamily="49" charset="0"/>
              </a:rPr>
              <a:t>  IMPLICIT NONE</a:t>
            </a:r>
          </a:p>
          <a:p>
            <a:pPr>
              <a:lnSpc>
                <a:spcPct val="80000"/>
              </a:lnSpc>
              <a:buFont typeface="Wingdings" pitchFamily="2" charset="2"/>
              <a:buNone/>
            </a:pPr>
            <a:r>
              <a:rPr lang="en-US" sz="1200" b="1">
                <a:latin typeface="Courier New" pitchFamily="49" charset="0"/>
              </a:rPr>
              <a:t>  INTEGER,INTENT(IN) :: nr, nc, nq</a:t>
            </a:r>
          </a:p>
          <a:p>
            <a:pPr>
              <a:lnSpc>
                <a:spcPct val="80000"/>
              </a:lnSpc>
              <a:buFont typeface="Wingdings" pitchFamily="2" charset="2"/>
              <a:buNone/>
            </a:pPr>
            <a:r>
              <a:rPr lang="en-US" sz="1200" b="1">
                <a:latin typeface="Courier New" pitchFamily="49" charset="0"/>
              </a:rPr>
              <a:t>  REAL,DIMENSION(nr,nc),INTENT(OUT) :: dst</a:t>
            </a:r>
          </a:p>
          <a:p>
            <a:pPr>
              <a:lnSpc>
                <a:spcPct val="80000"/>
              </a:lnSpc>
              <a:buFont typeface="Wingdings" pitchFamily="2" charset="2"/>
              <a:buNone/>
            </a:pPr>
            <a:r>
              <a:rPr lang="en-US" sz="1200" b="1">
                <a:latin typeface="Courier New" pitchFamily="49" charset="0"/>
              </a:rPr>
              <a:t>  REAL,DIMENSION(nr,nq),INTENT(IN)  :: src1</a:t>
            </a:r>
          </a:p>
          <a:p>
            <a:pPr>
              <a:lnSpc>
                <a:spcPct val="80000"/>
              </a:lnSpc>
              <a:buFont typeface="Wingdings" pitchFamily="2" charset="2"/>
              <a:buNone/>
            </a:pPr>
            <a:r>
              <a:rPr lang="en-US" sz="1200" b="1">
                <a:latin typeface="Courier New" pitchFamily="49" charset="0"/>
              </a:rPr>
              <a:t>  REAL,DIMENSION(nq,nc),INTENT(IN)  :: src2</a:t>
            </a:r>
          </a:p>
          <a:p>
            <a:pPr>
              <a:lnSpc>
                <a:spcPct val="80000"/>
              </a:lnSpc>
              <a:buFont typeface="Wingdings" pitchFamily="2" charset="2"/>
              <a:buNone/>
            </a:pPr>
            <a:r>
              <a:rPr lang="en-US" sz="1200" b="1">
                <a:latin typeface="Courier New" pitchFamily="49" charset="0"/>
              </a:rPr>
              <a:t>  INTEGER,INTENT(IN) :: rtilesize, ctilesize, qtilesize</a:t>
            </a:r>
          </a:p>
          <a:p>
            <a:pPr>
              <a:lnSpc>
                <a:spcPct val="60000"/>
              </a:lnSpc>
              <a:buFont typeface="Wingdings" pitchFamily="2" charset="2"/>
              <a:buNone/>
            </a:pPr>
            <a:endParaRPr lang="en-US" sz="1200" b="1">
              <a:latin typeface="Courier New" pitchFamily="49" charset="0"/>
            </a:endParaRPr>
          </a:p>
          <a:p>
            <a:pPr>
              <a:lnSpc>
                <a:spcPct val="70000"/>
              </a:lnSpc>
              <a:buFont typeface="Wingdings" pitchFamily="2" charset="2"/>
              <a:buNone/>
            </a:pPr>
            <a:r>
              <a:rPr lang="en-US" sz="1200" b="1">
                <a:latin typeface="Courier New" pitchFamily="49" charset="0"/>
              </a:rPr>
              <a:t>  INTEGER :: rstart, rend, cstart, cend, qstart, qend</a:t>
            </a:r>
          </a:p>
          <a:p>
            <a:pPr>
              <a:lnSpc>
                <a:spcPct val="60000"/>
              </a:lnSpc>
              <a:buFont typeface="Wingdings" pitchFamily="2" charset="2"/>
              <a:buNone/>
            </a:pPr>
            <a:endParaRPr lang="en-US" sz="1200" b="1">
              <a:latin typeface="Courier New" pitchFamily="49" charset="0"/>
            </a:endParaRPr>
          </a:p>
          <a:p>
            <a:pPr>
              <a:lnSpc>
                <a:spcPct val="70000"/>
              </a:lnSpc>
              <a:buFont typeface="Wingdings" pitchFamily="2" charset="2"/>
              <a:buNone/>
            </a:pPr>
            <a:r>
              <a:rPr lang="en-US" sz="1200" b="1">
                <a:latin typeface="Courier New" pitchFamily="49" charset="0"/>
              </a:rPr>
              <a:t>  DO cstart = 1, nc, ctilesize</a:t>
            </a:r>
          </a:p>
          <a:p>
            <a:pPr>
              <a:lnSpc>
                <a:spcPct val="80000"/>
              </a:lnSpc>
              <a:buFont typeface="Wingdings" pitchFamily="2" charset="2"/>
              <a:buNone/>
            </a:pPr>
            <a:r>
              <a:rPr lang="en-US" sz="1200" b="1">
                <a:latin typeface="Courier New" pitchFamily="49" charset="0"/>
              </a:rPr>
              <a:t>    cend = cstart + ctilesize - 1</a:t>
            </a:r>
          </a:p>
          <a:p>
            <a:pPr>
              <a:lnSpc>
                <a:spcPct val="80000"/>
              </a:lnSpc>
              <a:buFont typeface="Wingdings" pitchFamily="2" charset="2"/>
              <a:buNone/>
            </a:pPr>
            <a:r>
              <a:rPr lang="en-US" sz="1200" b="1">
                <a:latin typeface="Courier New" pitchFamily="49" charset="0"/>
              </a:rPr>
              <a:t>    IF (cend &gt; nc) cend = nc</a:t>
            </a:r>
          </a:p>
          <a:p>
            <a:pPr>
              <a:lnSpc>
                <a:spcPct val="80000"/>
              </a:lnSpc>
              <a:buFont typeface="Wingdings" pitchFamily="2" charset="2"/>
              <a:buNone/>
            </a:pPr>
            <a:r>
              <a:rPr lang="en-US" sz="1200" b="1">
                <a:latin typeface="Courier New" pitchFamily="49" charset="0"/>
              </a:rPr>
              <a:t>    DO rstart = 1, nr, rtilesize</a:t>
            </a:r>
          </a:p>
          <a:p>
            <a:pPr>
              <a:lnSpc>
                <a:spcPct val="80000"/>
              </a:lnSpc>
              <a:buFont typeface="Wingdings" pitchFamily="2" charset="2"/>
              <a:buNone/>
            </a:pPr>
            <a:r>
              <a:rPr lang="en-US" sz="1200" b="1">
                <a:latin typeface="Courier New" pitchFamily="49" charset="0"/>
              </a:rPr>
              <a:t>      rend = rstart + rtilesize - 1</a:t>
            </a:r>
          </a:p>
          <a:p>
            <a:pPr>
              <a:lnSpc>
                <a:spcPct val="80000"/>
              </a:lnSpc>
              <a:buFont typeface="Wingdings" pitchFamily="2" charset="2"/>
              <a:buNone/>
            </a:pPr>
            <a:r>
              <a:rPr lang="en-US" sz="1200" b="1">
                <a:latin typeface="Courier New" pitchFamily="49" charset="0"/>
              </a:rPr>
              <a:t>      IF (rend &gt; nr) rend = nr</a:t>
            </a:r>
          </a:p>
          <a:p>
            <a:pPr>
              <a:lnSpc>
                <a:spcPct val="80000"/>
              </a:lnSpc>
              <a:buFont typeface="Wingdings" pitchFamily="2" charset="2"/>
              <a:buNone/>
            </a:pPr>
            <a:r>
              <a:rPr lang="en-US" sz="1200" b="1">
                <a:latin typeface="Courier New" pitchFamily="49" charset="0"/>
              </a:rPr>
              <a:t>      DO qstart = 1, nq, qtilesize</a:t>
            </a:r>
          </a:p>
          <a:p>
            <a:pPr>
              <a:lnSpc>
                <a:spcPct val="80000"/>
              </a:lnSpc>
              <a:buFont typeface="Wingdings" pitchFamily="2" charset="2"/>
              <a:buNone/>
            </a:pPr>
            <a:r>
              <a:rPr lang="en-US" sz="1200" b="1">
                <a:latin typeface="Courier New" pitchFamily="49" charset="0"/>
              </a:rPr>
              <a:t>        qend = qstart + qtilesize - 1</a:t>
            </a:r>
          </a:p>
          <a:p>
            <a:pPr>
              <a:lnSpc>
                <a:spcPct val="80000"/>
              </a:lnSpc>
              <a:buFont typeface="Wingdings" pitchFamily="2" charset="2"/>
              <a:buNone/>
            </a:pPr>
            <a:r>
              <a:rPr lang="en-US" sz="1200" b="1">
                <a:latin typeface="Courier New" pitchFamily="49" charset="0"/>
              </a:rPr>
              <a:t>        IF (qend &gt; nq) qend = nq</a:t>
            </a:r>
          </a:p>
          <a:p>
            <a:pPr>
              <a:lnSpc>
                <a:spcPct val="80000"/>
              </a:lnSpc>
              <a:buFont typeface="Wingdings" pitchFamily="2" charset="2"/>
              <a:buNone/>
            </a:pPr>
            <a:r>
              <a:rPr lang="en-US" sz="1200" b="1">
                <a:latin typeface="Courier New" pitchFamily="49" charset="0"/>
              </a:rPr>
              <a:t>        CALL matrix_matrix_mult_tile(dst, src1, src2, nr, nc, nq, &amp;</a:t>
            </a:r>
          </a:p>
          <a:p>
            <a:pPr>
              <a:lnSpc>
                <a:spcPct val="80000"/>
              </a:lnSpc>
              <a:buFont typeface="Wingdings" pitchFamily="2" charset="2"/>
              <a:buNone/>
            </a:pPr>
            <a:r>
              <a:rPr lang="en-US" sz="1200" b="1">
                <a:latin typeface="Courier New" pitchFamily="49" charset="0"/>
              </a:rPr>
              <a:t> &amp;                                   rstart, rend, cstart, cend, qstart, qend)</a:t>
            </a:r>
          </a:p>
          <a:p>
            <a:pPr>
              <a:lnSpc>
                <a:spcPct val="80000"/>
              </a:lnSpc>
              <a:buFont typeface="Wingdings" pitchFamily="2" charset="2"/>
              <a:buNone/>
            </a:pPr>
            <a:r>
              <a:rPr lang="en-US" sz="1200" b="1">
                <a:latin typeface="Courier New" pitchFamily="49" charset="0"/>
              </a:rPr>
              <a:t>      END DO</a:t>
            </a:r>
          </a:p>
          <a:p>
            <a:pPr>
              <a:lnSpc>
                <a:spcPct val="80000"/>
              </a:lnSpc>
              <a:buFont typeface="Wingdings" pitchFamily="2" charset="2"/>
              <a:buNone/>
            </a:pPr>
            <a:r>
              <a:rPr lang="en-US" sz="1200" b="1">
                <a:latin typeface="Courier New" pitchFamily="49" charset="0"/>
              </a:rPr>
              <a:t>    END DO</a:t>
            </a:r>
          </a:p>
          <a:p>
            <a:pPr>
              <a:lnSpc>
                <a:spcPct val="80000"/>
              </a:lnSpc>
              <a:buFont typeface="Wingdings" pitchFamily="2" charset="2"/>
              <a:buNone/>
            </a:pPr>
            <a:r>
              <a:rPr lang="en-US" sz="1200" b="1">
                <a:latin typeface="Courier New" pitchFamily="49" charset="0"/>
              </a:rPr>
              <a:t>  END DO</a:t>
            </a:r>
          </a:p>
          <a:p>
            <a:pPr>
              <a:lnSpc>
                <a:spcPct val="80000"/>
              </a:lnSpc>
              <a:buFont typeface="Wingdings" pitchFamily="2" charset="2"/>
              <a:buNone/>
            </a:pPr>
            <a:r>
              <a:rPr lang="en-US" sz="1200" b="1">
                <a:latin typeface="Courier New" pitchFamily="49" charset="0"/>
              </a:rPr>
              <a:t>END SUBROUTINE matrix_matrix_mult_by_tiling</a:t>
            </a:r>
          </a:p>
          <a:p>
            <a:pPr>
              <a:buFont typeface="Wingdings" pitchFamily="2" charset="2"/>
              <a:buNone/>
            </a:pPr>
            <a:endParaRPr lang="en-US" sz="1200"/>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73027ED3-9782-4C11-A54A-2E199D51EC26}" type="slidenum">
              <a:rPr lang="en-US"/>
              <a:pPr/>
              <a:t>29</a:t>
            </a:fld>
            <a:endParaRPr lang="en-US"/>
          </a:p>
        </p:txBody>
      </p:sp>
      <p:sp>
        <p:nvSpPr>
          <p:cNvPr id="961538" name="Rectangle 2"/>
          <p:cNvSpPr>
            <a:spLocks noGrp="1" noChangeArrowheads="1"/>
          </p:cNvSpPr>
          <p:nvPr>
            <p:ph type="title"/>
          </p:nvPr>
        </p:nvSpPr>
        <p:spPr/>
        <p:txBody>
          <a:bodyPr/>
          <a:lstStyle/>
          <a:p>
            <a:r>
              <a:rPr lang="en-US"/>
              <a:t>Multiplying Within a Tile</a:t>
            </a:r>
          </a:p>
        </p:txBody>
      </p:sp>
      <p:sp>
        <p:nvSpPr>
          <p:cNvPr id="961539" name="Rectangle 3"/>
          <p:cNvSpPr>
            <a:spLocks noGrp="1" noChangeArrowheads="1"/>
          </p:cNvSpPr>
          <p:nvPr>
            <p:ph type="body" idx="1"/>
          </p:nvPr>
        </p:nvSpPr>
        <p:spPr>
          <a:xfrm>
            <a:off x="990600" y="1371600"/>
            <a:ext cx="7696200" cy="5029200"/>
          </a:xfrm>
        </p:spPr>
        <p:txBody>
          <a:bodyPr/>
          <a:lstStyle/>
          <a:p>
            <a:pPr>
              <a:lnSpc>
                <a:spcPct val="90000"/>
              </a:lnSpc>
              <a:buFont typeface="Wingdings" pitchFamily="2" charset="2"/>
              <a:buNone/>
            </a:pPr>
            <a:r>
              <a:rPr lang="en-US" sz="1400" b="1">
                <a:latin typeface="Courier New" pitchFamily="49" charset="0"/>
              </a:rPr>
              <a:t>SUBROUTINE matrix_matrix_mult_tile (dst, src1, src2, nr, nc, nq, &amp;</a:t>
            </a:r>
          </a:p>
          <a:p>
            <a:pPr>
              <a:lnSpc>
                <a:spcPct val="90000"/>
              </a:lnSpc>
              <a:buFont typeface="Wingdings" pitchFamily="2" charset="2"/>
              <a:buNone/>
            </a:pPr>
            <a:r>
              <a:rPr lang="en-US" sz="1400" b="1">
                <a:latin typeface="Courier New" pitchFamily="49" charset="0"/>
              </a:rPr>
              <a:t> &amp;             </a:t>
            </a:r>
            <a:r>
              <a:rPr lang="en-US" sz="1400" b="1">
                <a:solidFill>
                  <a:schemeClr val="hlink"/>
                </a:solidFill>
                <a:latin typeface="Courier New" pitchFamily="49" charset="0"/>
              </a:rPr>
              <a:t>rstart, rend, cstart, cend, qstart, qend</a:t>
            </a:r>
            <a:r>
              <a:rPr lang="en-US" sz="1400" b="1">
                <a:latin typeface="Courier New" pitchFamily="49" charset="0"/>
              </a:rPr>
              <a:t>)</a:t>
            </a:r>
          </a:p>
          <a:p>
            <a:pPr>
              <a:lnSpc>
                <a:spcPct val="90000"/>
              </a:lnSpc>
              <a:buFont typeface="Wingdings" pitchFamily="2" charset="2"/>
              <a:buNone/>
            </a:pPr>
            <a:r>
              <a:rPr lang="en-US" sz="1400" b="1">
                <a:latin typeface="Courier New" pitchFamily="49" charset="0"/>
              </a:rPr>
              <a:t>  IMPLICIT NONE</a:t>
            </a:r>
          </a:p>
          <a:p>
            <a:pPr>
              <a:lnSpc>
                <a:spcPct val="90000"/>
              </a:lnSpc>
              <a:buFont typeface="Wingdings" pitchFamily="2" charset="2"/>
              <a:buNone/>
            </a:pPr>
            <a:r>
              <a:rPr lang="en-US" sz="1400" b="1">
                <a:latin typeface="Courier New" pitchFamily="49" charset="0"/>
              </a:rPr>
              <a:t>  INTEGER,INTENT(IN) :: nr, nc, nq</a:t>
            </a:r>
          </a:p>
          <a:p>
            <a:pPr>
              <a:lnSpc>
                <a:spcPct val="90000"/>
              </a:lnSpc>
              <a:buFont typeface="Wingdings" pitchFamily="2" charset="2"/>
              <a:buNone/>
            </a:pPr>
            <a:r>
              <a:rPr lang="en-US" sz="1400" b="1">
                <a:latin typeface="Courier New" pitchFamily="49" charset="0"/>
              </a:rPr>
              <a:t>  REAL,DIMENSION(nr,nc),INTENT(OUT) :: dst</a:t>
            </a:r>
          </a:p>
          <a:p>
            <a:pPr>
              <a:lnSpc>
                <a:spcPct val="90000"/>
              </a:lnSpc>
              <a:buFont typeface="Wingdings" pitchFamily="2" charset="2"/>
              <a:buNone/>
            </a:pPr>
            <a:r>
              <a:rPr lang="en-US" sz="1400" b="1">
                <a:latin typeface="Courier New" pitchFamily="49" charset="0"/>
              </a:rPr>
              <a:t>  REAL,DIMENSION(nr,nq),INTENT(IN)  :: src1</a:t>
            </a:r>
          </a:p>
          <a:p>
            <a:pPr>
              <a:lnSpc>
                <a:spcPct val="90000"/>
              </a:lnSpc>
              <a:buFont typeface="Wingdings" pitchFamily="2" charset="2"/>
              <a:buNone/>
            </a:pPr>
            <a:r>
              <a:rPr lang="en-US" sz="1400" b="1">
                <a:latin typeface="Courier New" pitchFamily="49" charset="0"/>
              </a:rPr>
              <a:t>  REAL,DIMENSION(nq,nc),INTENT(IN)  :: src2</a:t>
            </a:r>
          </a:p>
          <a:p>
            <a:pPr>
              <a:lnSpc>
                <a:spcPct val="90000"/>
              </a:lnSpc>
              <a:buFont typeface="Wingdings" pitchFamily="2" charset="2"/>
              <a:buNone/>
            </a:pPr>
            <a:r>
              <a:rPr lang="en-US" sz="1400" b="1">
                <a:latin typeface="Courier New" pitchFamily="49" charset="0"/>
              </a:rPr>
              <a:t>  INTEGER,INTENT(IN) :: rstart, rend, cstart, cend, qstart, qend</a:t>
            </a:r>
          </a:p>
          <a:p>
            <a:pPr>
              <a:lnSpc>
                <a:spcPct val="90000"/>
              </a:lnSpc>
              <a:buFont typeface="Wingdings" pitchFamily="2" charset="2"/>
              <a:buNone/>
            </a:pPr>
            <a:endParaRPr lang="en-US" sz="1400" b="1">
              <a:latin typeface="Courier New" pitchFamily="49" charset="0"/>
            </a:endParaRPr>
          </a:p>
          <a:p>
            <a:pPr>
              <a:lnSpc>
                <a:spcPct val="90000"/>
              </a:lnSpc>
              <a:buFont typeface="Wingdings" pitchFamily="2" charset="2"/>
              <a:buNone/>
            </a:pPr>
            <a:r>
              <a:rPr lang="en-US" sz="1400" b="1">
                <a:latin typeface="Courier New" pitchFamily="49" charset="0"/>
              </a:rPr>
              <a:t>  INTEGER :: r, c, q</a:t>
            </a:r>
          </a:p>
          <a:p>
            <a:pPr>
              <a:lnSpc>
                <a:spcPct val="90000"/>
              </a:lnSpc>
              <a:buFont typeface="Wingdings" pitchFamily="2" charset="2"/>
              <a:buNone/>
            </a:pPr>
            <a:endParaRPr lang="en-US" sz="1400" b="1">
              <a:latin typeface="Courier New" pitchFamily="49" charset="0"/>
            </a:endParaRPr>
          </a:p>
          <a:p>
            <a:pPr>
              <a:lnSpc>
                <a:spcPct val="90000"/>
              </a:lnSpc>
              <a:buFont typeface="Wingdings" pitchFamily="2" charset="2"/>
              <a:buNone/>
            </a:pPr>
            <a:r>
              <a:rPr lang="en-US" sz="1400" b="1">
                <a:latin typeface="Courier New" pitchFamily="49" charset="0"/>
              </a:rPr>
              <a:t>  DO c = </a:t>
            </a:r>
            <a:r>
              <a:rPr lang="en-US" sz="1400" b="1">
                <a:solidFill>
                  <a:schemeClr val="hlink"/>
                </a:solidFill>
                <a:latin typeface="Courier New" pitchFamily="49" charset="0"/>
              </a:rPr>
              <a:t>cstart, cend</a:t>
            </a:r>
          </a:p>
          <a:p>
            <a:pPr>
              <a:lnSpc>
                <a:spcPct val="90000"/>
              </a:lnSpc>
              <a:buFont typeface="Wingdings" pitchFamily="2" charset="2"/>
              <a:buNone/>
            </a:pPr>
            <a:r>
              <a:rPr lang="en-US" sz="1400" b="1">
                <a:latin typeface="Courier New" pitchFamily="49" charset="0"/>
              </a:rPr>
              <a:t>    DO r = </a:t>
            </a:r>
            <a:r>
              <a:rPr lang="en-US" sz="1400" b="1">
                <a:solidFill>
                  <a:schemeClr val="hlink"/>
                </a:solidFill>
                <a:latin typeface="Courier New" pitchFamily="49" charset="0"/>
              </a:rPr>
              <a:t>rstart, rend</a:t>
            </a:r>
          </a:p>
          <a:p>
            <a:pPr>
              <a:lnSpc>
                <a:spcPct val="90000"/>
              </a:lnSpc>
              <a:buFont typeface="Wingdings" pitchFamily="2" charset="2"/>
              <a:buNone/>
            </a:pPr>
            <a:r>
              <a:rPr lang="en-US" sz="1400" b="1">
                <a:latin typeface="Courier New" pitchFamily="49" charset="0"/>
              </a:rPr>
              <a:t>      </a:t>
            </a:r>
            <a:r>
              <a:rPr lang="en-US" sz="1400" b="1">
                <a:solidFill>
                  <a:schemeClr val="hlink"/>
                </a:solidFill>
                <a:latin typeface="Courier New" pitchFamily="49" charset="0"/>
              </a:rPr>
              <a:t>IF (qstart == 1)</a:t>
            </a:r>
            <a:r>
              <a:rPr lang="en-US" sz="1400" b="1">
                <a:latin typeface="Courier New" pitchFamily="49" charset="0"/>
              </a:rPr>
              <a:t> dst(r,c) = 0.0</a:t>
            </a:r>
          </a:p>
          <a:p>
            <a:pPr>
              <a:lnSpc>
                <a:spcPct val="90000"/>
              </a:lnSpc>
              <a:buFont typeface="Wingdings" pitchFamily="2" charset="2"/>
              <a:buNone/>
            </a:pPr>
            <a:r>
              <a:rPr lang="en-US" sz="1400" b="1">
                <a:latin typeface="Courier New" pitchFamily="49" charset="0"/>
              </a:rPr>
              <a:t>      DO q = </a:t>
            </a:r>
            <a:r>
              <a:rPr lang="en-US" sz="1400" b="1">
                <a:solidFill>
                  <a:schemeClr val="hlink"/>
                </a:solidFill>
                <a:latin typeface="Courier New" pitchFamily="49" charset="0"/>
              </a:rPr>
              <a:t>qstart, qend</a:t>
            </a:r>
          </a:p>
          <a:p>
            <a:pPr>
              <a:lnSpc>
                <a:spcPct val="90000"/>
              </a:lnSpc>
              <a:buFont typeface="Wingdings" pitchFamily="2" charset="2"/>
              <a:buNone/>
            </a:pPr>
            <a:r>
              <a:rPr lang="en-US" sz="1400" b="1">
                <a:latin typeface="Courier New" pitchFamily="49" charset="0"/>
              </a:rPr>
              <a:t>        dst(r,c) = dst(r,c) + src1(r,q) * src2(q,c)</a:t>
            </a:r>
          </a:p>
          <a:p>
            <a:pPr>
              <a:lnSpc>
                <a:spcPct val="90000"/>
              </a:lnSpc>
              <a:buFont typeface="Wingdings" pitchFamily="2" charset="2"/>
              <a:buNone/>
            </a:pPr>
            <a:r>
              <a:rPr lang="en-US" sz="1400" b="1">
                <a:latin typeface="Courier New" pitchFamily="49" charset="0"/>
              </a:rPr>
              <a:t>      END DO</a:t>
            </a:r>
          </a:p>
          <a:p>
            <a:pPr>
              <a:lnSpc>
                <a:spcPct val="90000"/>
              </a:lnSpc>
              <a:buFont typeface="Wingdings" pitchFamily="2" charset="2"/>
              <a:buNone/>
            </a:pPr>
            <a:r>
              <a:rPr lang="en-US" sz="1400" b="1">
                <a:latin typeface="Courier New" pitchFamily="49" charset="0"/>
              </a:rPr>
              <a:t>    END DO</a:t>
            </a:r>
          </a:p>
          <a:p>
            <a:pPr>
              <a:lnSpc>
                <a:spcPct val="90000"/>
              </a:lnSpc>
              <a:buFont typeface="Wingdings" pitchFamily="2" charset="2"/>
              <a:buNone/>
            </a:pPr>
            <a:r>
              <a:rPr lang="en-US" sz="1400" b="1">
                <a:latin typeface="Courier New" pitchFamily="49" charset="0"/>
              </a:rPr>
              <a:t>  END DO</a:t>
            </a:r>
          </a:p>
          <a:p>
            <a:pPr>
              <a:lnSpc>
                <a:spcPct val="90000"/>
              </a:lnSpc>
              <a:buFont typeface="Wingdings" pitchFamily="2" charset="2"/>
              <a:buNone/>
            </a:pPr>
            <a:r>
              <a:rPr lang="en-US" sz="1400" b="1">
                <a:latin typeface="Courier New" pitchFamily="49" charset="0"/>
              </a:rPr>
              <a:t>END SUBROUTINE matrix_matrix_mult_tile</a:t>
            </a:r>
            <a:endParaRPr lang="en-US" sz="1400" b="1"/>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2"/>
          <p:cNvSpPr>
            <a:spLocks noGrp="1" noChangeArrowheads="1"/>
          </p:cNvSpPr>
          <p:nvPr>
            <p:ph type="ctrTitle"/>
          </p:nvPr>
        </p:nvSpPr>
        <p:spPr/>
        <p:txBody>
          <a:bodyPr/>
          <a:lstStyle/>
          <a:p>
            <a:r>
              <a:rPr lang="en-US" sz="6000"/>
              <a:t>The March of Progress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39F7D4A8-97ED-4A56-8565-FAB5D7AD73DA}" type="slidenum">
              <a:rPr lang="en-US"/>
              <a:pPr/>
              <a:t>30</a:t>
            </a:fld>
            <a:endParaRPr lang="en-US"/>
          </a:p>
        </p:txBody>
      </p:sp>
      <p:sp>
        <p:nvSpPr>
          <p:cNvPr id="962562" name="Rectangle 2"/>
          <p:cNvSpPr>
            <a:spLocks noGrp="1" noChangeArrowheads="1"/>
          </p:cNvSpPr>
          <p:nvPr>
            <p:ph type="title"/>
          </p:nvPr>
        </p:nvSpPr>
        <p:spPr/>
        <p:txBody>
          <a:bodyPr/>
          <a:lstStyle/>
          <a:p>
            <a:r>
              <a:rPr lang="en-US"/>
              <a:t>Reminder: Naïve Version, Again</a:t>
            </a:r>
          </a:p>
        </p:txBody>
      </p:sp>
      <p:sp>
        <p:nvSpPr>
          <p:cNvPr id="962563" name="Rectangle 3"/>
          <p:cNvSpPr>
            <a:spLocks noGrp="1" noChangeArrowheads="1"/>
          </p:cNvSpPr>
          <p:nvPr>
            <p:ph type="body" idx="1"/>
          </p:nvPr>
        </p:nvSpPr>
        <p:spPr>
          <a:xfrm>
            <a:off x="990600" y="1371600"/>
            <a:ext cx="7772400" cy="5029200"/>
          </a:xfrm>
        </p:spPr>
        <p:txBody>
          <a:bodyPr/>
          <a:lstStyle/>
          <a:p>
            <a:pPr>
              <a:buFont typeface="Wingdings" pitchFamily="2" charset="2"/>
              <a:buNone/>
            </a:pPr>
            <a:r>
              <a:rPr lang="en-US" sz="1400" b="1">
                <a:latin typeface="Courier New" pitchFamily="49" charset="0"/>
              </a:rPr>
              <a:t>SUBROUTINE matrix_matrix_mult_naive (dst, src1, src2, &amp;</a:t>
            </a:r>
          </a:p>
          <a:p>
            <a:pPr>
              <a:lnSpc>
                <a:spcPct val="80000"/>
              </a:lnSpc>
              <a:buFont typeface="Wingdings" pitchFamily="2" charset="2"/>
              <a:buNone/>
            </a:pPr>
            <a:r>
              <a:rPr lang="en-US" sz="1400" b="1">
                <a:latin typeface="Courier New" pitchFamily="49" charset="0"/>
              </a:rPr>
              <a:t> &amp;                                   nr, nc, nq)</a:t>
            </a:r>
          </a:p>
          <a:p>
            <a:pPr>
              <a:lnSpc>
                <a:spcPct val="80000"/>
              </a:lnSpc>
              <a:buFont typeface="Wingdings" pitchFamily="2" charset="2"/>
              <a:buNone/>
            </a:pPr>
            <a:r>
              <a:rPr lang="en-US" sz="1400" b="1">
                <a:latin typeface="Courier New" pitchFamily="49" charset="0"/>
              </a:rPr>
              <a:t>  IMPLICIT NONE</a:t>
            </a:r>
          </a:p>
          <a:p>
            <a:pPr>
              <a:lnSpc>
                <a:spcPct val="80000"/>
              </a:lnSpc>
              <a:buFont typeface="Wingdings" pitchFamily="2" charset="2"/>
              <a:buNone/>
            </a:pPr>
            <a:r>
              <a:rPr lang="en-US" sz="1400" b="1">
                <a:latin typeface="Courier New" pitchFamily="49" charset="0"/>
              </a:rPr>
              <a:t>  INTEGER,INTENT(IN) :: nr, nc, nq</a:t>
            </a:r>
          </a:p>
          <a:p>
            <a:pPr>
              <a:lnSpc>
                <a:spcPct val="80000"/>
              </a:lnSpc>
              <a:buFont typeface="Wingdings" pitchFamily="2" charset="2"/>
              <a:buNone/>
            </a:pPr>
            <a:r>
              <a:rPr lang="en-US" sz="1400" b="1">
                <a:latin typeface="Courier New" pitchFamily="49" charset="0"/>
              </a:rPr>
              <a:t>  REAL,DIMENSION(nr,nc),INTENT(OUT) :: dst</a:t>
            </a:r>
          </a:p>
          <a:p>
            <a:pPr>
              <a:lnSpc>
                <a:spcPct val="80000"/>
              </a:lnSpc>
              <a:buFont typeface="Wingdings" pitchFamily="2" charset="2"/>
              <a:buNone/>
            </a:pPr>
            <a:r>
              <a:rPr lang="en-US" sz="1400" b="1">
                <a:latin typeface="Courier New" pitchFamily="49" charset="0"/>
              </a:rPr>
              <a:t>  REAL,DIMENSION(nr,nq),INTENT(IN)  :: src1</a:t>
            </a:r>
          </a:p>
          <a:p>
            <a:pPr>
              <a:lnSpc>
                <a:spcPct val="80000"/>
              </a:lnSpc>
              <a:buFont typeface="Wingdings" pitchFamily="2" charset="2"/>
              <a:buNone/>
            </a:pPr>
            <a:r>
              <a:rPr lang="en-US" sz="1400" b="1">
                <a:latin typeface="Courier New" pitchFamily="49" charset="0"/>
              </a:rPr>
              <a:t>  REAL,DIMENSION(nq,nc),INTENT(IN)  :: src2</a:t>
            </a:r>
          </a:p>
          <a:p>
            <a:pPr>
              <a:buFont typeface="Wingdings" pitchFamily="2" charset="2"/>
              <a:buNone/>
            </a:pPr>
            <a:endParaRPr lang="en-US" sz="1400" b="1">
              <a:latin typeface="Courier New" pitchFamily="49" charset="0"/>
            </a:endParaRPr>
          </a:p>
          <a:p>
            <a:pPr>
              <a:lnSpc>
                <a:spcPct val="40000"/>
              </a:lnSpc>
              <a:buFont typeface="Wingdings" pitchFamily="2" charset="2"/>
              <a:buNone/>
            </a:pPr>
            <a:r>
              <a:rPr lang="en-US" sz="1400" b="1">
                <a:latin typeface="Courier New" pitchFamily="49" charset="0"/>
              </a:rPr>
              <a:t>  INTEGER :: r, c, q</a:t>
            </a:r>
          </a:p>
          <a:p>
            <a:pPr>
              <a:buFont typeface="Wingdings" pitchFamily="2" charset="2"/>
              <a:buNone/>
            </a:pPr>
            <a:endParaRPr lang="en-US" sz="1400" b="1">
              <a:latin typeface="Courier New" pitchFamily="49" charset="0"/>
            </a:endParaRPr>
          </a:p>
          <a:p>
            <a:pPr>
              <a:lnSpc>
                <a:spcPct val="40000"/>
              </a:lnSpc>
              <a:buFont typeface="Wingdings" pitchFamily="2" charset="2"/>
              <a:buNone/>
            </a:pPr>
            <a:r>
              <a:rPr lang="en-US" sz="1400" b="1">
                <a:latin typeface="Courier New" pitchFamily="49" charset="0"/>
              </a:rPr>
              <a:t>  DO c = </a:t>
            </a:r>
            <a:r>
              <a:rPr lang="en-US" sz="1400" b="1">
                <a:solidFill>
                  <a:schemeClr val="hlink"/>
                </a:solidFill>
                <a:latin typeface="Courier New" pitchFamily="49" charset="0"/>
              </a:rPr>
              <a:t>1, nc</a:t>
            </a:r>
          </a:p>
          <a:p>
            <a:pPr>
              <a:lnSpc>
                <a:spcPct val="80000"/>
              </a:lnSpc>
              <a:buFont typeface="Wingdings" pitchFamily="2" charset="2"/>
              <a:buNone/>
            </a:pPr>
            <a:r>
              <a:rPr lang="en-US" sz="1400" b="1">
                <a:latin typeface="Courier New" pitchFamily="49" charset="0"/>
              </a:rPr>
              <a:t>    DO r = </a:t>
            </a:r>
            <a:r>
              <a:rPr lang="en-US" sz="1400" b="1">
                <a:solidFill>
                  <a:schemeClr val="hlink"/>
                </a:solidFill>
                <a:latin typeface="Courier New" pitchFamily="49" charset="0"/>
              </a:rPr>
              <a:t>1, nr</a:t>
            </a:r>
          </a:p>
          <a:p>
            <a:pPr>
              <a:lnSpc>
                <a:spcPct val="80000"/>
              </a:lnSpc>
              <a:buFont typeface="Wingdings" pitchFamily="2" charset="2"/>
              <a:buNone/>
            </a:pPr>
            <a:r>
              <a:rPr lang="en-US" sz="1400" b="1">
                <a:latin typeface="Courier New" pitchFamily="49" charset="0"/>
              </a:rPr>
              <a:t>      dst(r,c) = 0.0</a:t>
            </a:r>
          </a:p>
          <a:p>
            <a:pPr>
              <a:lnSpc>
                <a:spcPct val="80000"/>
              </a:lnSpc>
              <a:buFont typeface="Wingdings" pitchFamily="2" charset="2"/>
              <a:buNone/>
            </a:pPr>
            <a:r>
              <a:rPr lang="en-US" sz="1400" b="1">
                <a:latin typeface="Courier New" pitchFamily="49" charset="0"/>
              </a:rPr>
              <a:t>      DO q = </a:t>
            </a:r>
            <a:r>
              <a:rPr lang="en-US" sz="1400" b="1">
                <a:solidFill>
                  <a:schemeClr val="hlink"/>
                </a:solidFill>
                <a:latin typeface="Courier New" pitchFamily="49" charset="0"/>
              </a:rPr>
              <a:t>1, nq</a:t>
            </a:r>
          </a:p>
          <a:p>
            <a:pPr>
              <a:lnSpc>
                <a:spcPct val="80000"/>
              </a:lnSpc>
              <a:buFont typeface="Wingdings" pitchFamily="2" charset="2"/>
              <a:buNone/>
            </a:pPr>
            <a:r>
              <a:rPr lang="en-US" sz="1400" b="1">
                <a:latin typeface="Courier New" pitchFamily="49" charset="0"/>
              </a:rPr>
              <a:t>        dst(r,c) = dst(r,c) + src1(r,q) * src2(q,c)</a:t>
            </a:r>
          </a:p>
          <a:p>
            <a:pPr>
              <a:lnSpc>
                <a:spcPct val="80000"/>
              </a:lnSpc>
              <a:buFont typeface="Wingdings" pitchFamily="2" charset="2"/>
              <a:buNone/>
            </a:pPr>
            <a:r>
              <a:rPr lang="en-US" sz="1400" b="1">
                <a:latin typeface="Courier New" pitchFamily="49" charset="0"/>
              </a:rPr>
              <a:t>      END DO</a:t>
            </a:r>
          </a:p>
          <a:p>
            <a:pPr>
              <a:lnSpc>
                <a:spcPct val="80000"/>
              </a:lnSpc>
              <a:buFont typeface="Wingdings" pitchFamily="2" charset="2"/>
              <a:buNone/>
            </a:pPr>
            <a:r>
              <a:rPr lang="en-US" sz="1400" b="1">
                <a:latin typeface="Courier New" pitchFamily="49" charset="0"/>
              </a:rPr>
              <a:t>    END DO</a:t>
            </a:r>
          </a:p>
          <a:p>
            <a:pPr>
              <a:lnSpc>
                <a:spcPct val="80000"/>
              </a:lnSpc>
              <a:buFont typeface="Wingdings" pitchFamily="2" charset="2"/>
              <a:buNone/>
            </a:pPr>
            <a:r>
              <a:rPr lang="en-US" sz="1400" b="1">
                <a:latin typeface="Courier New" pitchFamily="49" charset="0"/>
              </a:rPr>
              <a:t>  END DO</a:t>
            </a:r>
          </a:p>
          <a:p>
            <a:pPr>
              <a:lnSpc>
                <a:spcPct val="80000"/>
              </a:lnSpc>
              <a:buFont typeface="Wingdings" pitchFamily="2" charset="2"/>
              <a:buNone/>
            </a:pPr>
            <a:r>
              <a:rPr lang="en-US" sz="1400" b="1">
                <a:latin typeface="Courier New" pitchFamily="49" charset="0"/>
              </a:rPr>
              <a:t>END SUBROUTINE matrix_matrix_mult_naive</a:t>
            </a:r>
          </a:p>
          <a:p>
            <a:pPr>
              <a:buFont typeface="Wingdings" pitchFamily="2" charset="2"/>
              <a:buNone/>
            </a:pPr>
            <a:endParaRPr lang="en-US" sz="1400" b="1">
              <a:latin typeface="Courier New" pitchFamily="49" charset="0"/>
            </a:endParaRPr>
          </a:p>
          <a:p>
            <a:pPr>
              <a:buFont typeface="Wingdings" pitchFamily="2" charset="2"/>
              <a:buNone/>
            </a:pPr>
            <a:endParaRPr lang="en-US" sz="900">
              <a:latin typeface="Courier New" pitchFamily="49" charset="0"/>
            </a:endParaRPr>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10" name="Slide Number Placeholder 3"/>
          <p:cNvSpPr>
            <a:spLocks noGrp="1"/>
          </p:cNvSpPr>
          <p:nvPr>
            <p:ph type="sldNum" sz="quarter" idx="4294967295"/>
          </p:nvPr>
        </p:nvSpPr>
        <p:spPr>
          <a:xfrm>
            <a:off x="7162800" y="6191250"/>
            <a:ext cx="1295400" cy="457200"/>
          </a:xfrm>
          <a:prstGeom prst="rect">
            <a:avLst/>
          </a:prstGeom>
        </p:spPr>
        <p:txBody>
          <a:bodyPr/>
          <a:lstStyle/>
          <a:p>
            <a:fld id="{04ED8C54-58B4-4AA0-9900-789FB680A40C}" type="slidenum">
              <a:rPr lang="en-US"/>
              <a:pPr/>
              <a:t>31</a:t>
            </a:fld>
            <a:endParaRPr lang="en-US"/>
          </a:p>
        </p:txBody>
      </p:sp>
      <p:sp>
        <p:nvSpPr>
          <p:cNvPr id="963586" name="Rectangle 2"/>
          <p:cNvSpPr>
            <a:spLocks noGrp="1" noChangeArrowheads="1"/>
          </p:cNvSpPr>
          <p:nvPr>
            <p:ph type="title"/>
          </p:nvPr>
        </p:nvSpPr>
        <p:spPr/>
        <p:txBody>
          <a:bodyPr/>
          <a:lstStyle/>
          <a:p>
            <a:r>
              <a:rPr lang="en-US"/>
              <a:t>Performance with Tiling</a:t>
            </a:r>
          </a:p>
        </p:txBody>
      </p:sp>
      <p:grpSp>
        <p:nvGrpSpPr>
          <p:cNvPr id="2" name="Group 3"/>
          <p:cNvGrpSpPr>
            <a:grpSpLocks/>
          </p:cNvGrpSpPr>
          <p:nvPr/>
        </p:nvGrpSpPr>
        <p:grpSpPr bwMode="auto">
          <a:xfrm>
            <a:off x="152400" y="1295400"/>
            <a:ext cx="8991600" cy="4718050"/>
            <a:chOff x="192" y="816"/>
            <a:chExt cx="5664" cy="2972"/>
          </a:xfrm>
        </p:grpSpPr>
        <p:graphicFrame>
          <p:nvGraphicFramePr>
            <p:cNvPr id="963588" name="Object 4"/>
            <p:cNvGraphicFramePr>
              <a:graphicFrameLocks noChangeAspect="1"/>
            </p:cNvGraphicFramePr>
            <p:nvPr/>
          </p:nvGraphicFramePr>
          <p:xfrm>
            <a:off x="2400" y="960"/>
            <a:ext cx="2943" cy="2573"/>
          </p:xfrm>
          <a:graphic>
            <a:graphicData uri="http://schemas.openxmlformats.org/presentationml/2006/ole">
              <p:oleObj spid="_x0000_s277506" name="Worksheet" r:id="rId4" imgW="11790000" imgH="10305000" progId="Excel.Sheet.8">
                <p:embed/>
              </p:oleObj>
            </a:graphicData>
          </a:graphic>
        </p:graphicFrame>
        <p:graphicFrame>
          <p:nvGraphicFramePr>
            <p:cNvPr id="963589" name="Object 5"/>
            <p:cNvGraphicFramePr>
              <a:graphicFrameLocks noChangeAspect="1"/>
            </p:cNvGraphicFramePr>
            <p:nvPr/>
          </p:nvGraphicFramePr>
          <p:xfrm>
            <a:off x="192" y="816"/>
            <a:ext cx="2400" cy="2972"/>
          </p:xfrm>
          <a:graphic>
            <a:graphicData uri="http://schemas.openxmlformats.org/presentationml/2006/ole">
              <p:oleObj spid="_x0000_s277507" name="Worksheet" r:id="rId5" imgW="11801160" imgH="8786160" progId="Excel.Sheet.8">
                <p:embed/>
              </p:oleObj>
            </a:graphicData>
          </a:graphic>
        </p:graphicFrame>
        <p:grpSp>
          <p:nvGrpSpPr>
            <p:cNvPr id="3" name="Group 6"/>
            <p:cNvGrpSpPr>
              <a:grpSpLocks/>
            </p:cNvGrpSpPr>
            <p:nvPr/>
          </p:nvGrpSpPr>
          <p:grpSpPr bwMode="auto">
            <a:xfrm>
              <a:off x="5184" y="1680"/>
              <a:ext cx="672" cy="1584"/>
              <a:chOff x="288" y="1296"/>
              <a:chExt cx="672" cy="1584"/>
            </a:xfrm>
          </p:grpSpPr>
          <p:sp>
            <p:nvSpPr>
              <p:cNvPr id="963591" name="AutoShape 7"/>
              <p:cNvSpPr>
                <a:spLocks noChangeArrowheads="1"/>
              </p:cNvSpPr>
              <p:nvPr/>
            </p:nvSpPr>
            <p:spPr bwMode="auto">
              <a:xfrm>
                <a:off x="480" y="1296"/>
                <a:ext cx="288" cy="1248"/>
              </a:xfrm>
              <a:prstGeom prst="downArrow">
                <a:avLst>
                  <a:gd name="adj1" fmla="val 50000"/>
                  <a:gd name="adj2" fmla="val 108333"/>
                </a:avLst>
              </a:prstGeom>
              <a:solidFill>
                <a:schemeClr val="accent1"/>
              </a:solidFill>
              <a:ln w="9525">
                <a:solidFill>
                  <a:schemeClr val="tx1"/>
                </a:solidFill>
                <a:miter lim="800000"/>
                <a:headEnd/>
                <a:tailEnd/>
              </a:ln>
              <a:effectLst/>
            </p:spPr>
            <p:txBody>
              <a:bodyPr wrap="none" anchor="ctr"/>
              <a:lstStyle/>
              <a:p>
                <a:endParaRPr lang="en-US"/>
              </a:p>
            </p:txBody>
          </p:sp>
          <p:sp>
            <p:nvSpPr>
              <p:cNvPr id="963592" name="Text Box 8"/>
              <p:cNvSpPr txBox="1">
                <a:spLocks noChangeArrowheads="1"/>
              </p:cNvSpPr>
              <p:nvPr/>
            </p:nvSpPr>
            <p:spPr bwMode="auto">
              <a:xfrm>
                <a:off x="288" y="2592"/>
                <a:ext cx="672" cy="288"/>
              </a:xfrm>
              <a:prstGeom prst="rect">
                <a:avLst/>
              </a:prstGeom>
              <a:noFill/>
              <a:ln w="9525">
                <a:noFill/>
                <a:miter lim="800000"/>
                <a:headEnd/>
                <a:tailEnd/>
              </a:ln>
              <a:effectLst/>
            </p:spPr>
            <p:txBody>
              <a:bodyPr>
                <a:spAutoFit/>
              </a:bodyPr>
              <a:lstStyle/>
              <a:p>
                <a:pPr>
                  <a:spcBef>
                    <a:spcPct val="50000"/>
                  </a:spcBef>
                </a:pPr>
                <a:r>
                  <a:rPr lang="en-US" sz="2400"/>
                  <a:t>Better</a:t>
                </a:r>
              </a:p>
            </p:txBody>
          </p:sp>
        </p:grpSp>
      </p:grpSp>
    </p:spTree>
    <p:custDataLst>
      <p:tags r:id="rId2"/>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06759A12-2E75-47CD-B668-40229B48877B}" type="slidenum">
              <a:rPr lang="en-US"/>
              <a:pPr/>
              <a:t>32</a:t>
            </a:fld>
            <a:endParaRPr lang="en-US"/>
          </a:p>
        </p:txBody>
      </p:sp>
      <p:sp>
        <p:nvSpPr>
          <p:cNvPr id="964610" name="Rectangle 2"/>
          <p:cNvSpPr>
            <a:spLocks noGrp="1" noChangeArrowheads="1"/>
          </p:cNvSpPr>
          <p:nvPr>
            <p:ph type="title"/>
          </p:nvPr>
        </p:nvSpPr>
        <p:spPr/>
        <p:txBody>
          <a:bodyPr/>
          <a:lstStyle/>
          <a:p>
            <a:r>
              <a:rPr lang="en-US"/>
              <a:t>The Advantages of Tiling</a:t>
            </a:r>
          </a:p>
        </p:txBody>
      </p:sp>
      <p:sp>
        <p:nvSpPr>
          <p:cNvPr id="964611" name="Rectangle 3"/>
          <p:cNvSpPr>
            <a:spLocks noGrp="1" noChangeArrowheads="1"/>
          </p:cNvSpPr>
          <p:nvPr>
            <p:ph type="body" idx="1"/>
          </p:nvPr>
        </p:nvSpPr>
        <p:spPr>
          <a:xfrm>
            <a:off x="533400" y="1371600"/>
            <a:ext cx="8001000" cy="4953000"/>
          </a:xfrm>
        </p:spPr>
        <p:txBody>
          <a:bodyPr/>
          <a:lstStyle/>
          <a:p>
            <a:r>
              <a:rPr lang="en-US"/>
              <a:t>It allows your code to </a:t>
            </a:r>
            <a:r>
              <a:rPr lang="en-US" b="1" u="sng"/>
              <a:t>exploit data locality</a:t>
            </a:r>
            <a:r>
              <a:rPr lang="en-US"/>
              <a:t> better, to get much more cache reuse: your code runs faster!</a:t>
            </a:r>
          </a:p>
          <a:p>
            <a:r>
              <a:rPr lang="en-US"/>
              <a:t>It’s a relatively </a:t>
            </a:r>
            <a:r>
              <a:rPr lang="en-US" b="1" u="sng"/>
              <a:t>modest amount of extra coding</a:t>
            </a:r>
            <a:r>
              <a:rPr lang="en-US"/>
              <a:t> (typically a few wrapper functions and some changes to loop bounds).</a:t>
            </a:r>
          </a:p>
          <a:p>
            <a:r>
              <a:rPr lang="en-US" b="1" u="sng"/>
              <a:t>If you don’t need</a:t>
            </a:r>
            <a:r>
              <a:rPr lang="en-US"/>
              <a:t> tiling – because of the hardware, the compiler or the problem size – then you can  </a:t>
            </a:r>
            <a:r>
              <a:rPr lang="en-US" b="1" u="sng"/>
              <a:t>turn it off by simply</a:t>
            </a:r>
            <a:r>
              <a:rPr lang="en-US"/>
              <a:t> setting the tile size equal to the problem size.</a:t>
            </a:r>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322D8F6B-28D3-4AD3-8535-1F58FBA2DC4B}" type="slidenum">
              <a:rPr lang="en-US"/>
              <a:pPr/>
              <a:t>33</a:t>
            </a:fld>
            <a:endParaRPr lang="en-US"/>
          </a:p>
        </p:txBody>
      </p:sp>
      <p:sp>
        <p:nvSpPr>
          <p:cNvPr id="965634" name="Rectangle 2"/>
          <p:cNvSpPr>
            <a:spLocks noGrp="1" noChangeArrowheads="1"/>
          </p:cNvSpPr>
          <p:nvPr>
            <p:ph type="title"/>
          </p:nvPr>
        </p:nvSpPr>
        <p:spPr/>
        <p:txBody>
          <a:bodyPr/>
          <a:lstStyle/>
          <a:p>
            <a:r>
              <a:rPr lang="en-US" sz="3600"/>
              <a:t>Why Does Tiling Work Here?</a:t>
            </a:r>
          </a:p>
        </p:txBody>
      </p:sp>
      <p:sp>
        <p:nvSpPr>
          <p:cNvPr id="965635" name="Rectangle 3"/>
          <p:cNvSpPr>
            <a:spLocks noGrp="1" noChangeArrowheads="1"/>
          </p:cNvSpPr>
          <p:nvPr>
            <p:ph type="body" idx="1"/>
          </p:nvPr>
        </p:nvSpPr>
        <p:spPr/>
        <p:txBody>
          <a:bodyPr/>
          <a:lstStyle/>
          <a:p>
            <a:pPr>
              <a:buFont typeface="Wingdings" pitchFamily="2" charset="2"/>
              <a:buNone/>
            </a:pPr>
            <a:r>
              <a:rPr lang="en-US"/>
              <a:t>Cache optimization works best when the number of calculations per byte is large.</a:t>
            </a:r>
          </a:p>
          <a:p>
            <a:pPr>
              <a:buFont typeface="Wingdings" pitchFamily="2" charset="2"/>
              <a:buNone/>
            </a:pPr>
            <a:r>
              <a:rPr lang="en-US"/>
              <a:t>For example, with matrix-matrix multiply on an </a:t>
            </a:r>
            <a:r>
              <a:rPr lang="en-US" i="1"/>
              <a:t>n</a:t>
            </a:r>
            <a:r>
              <a:rPr lang="en-US"/>
              <a:t> </a:t>
            </a:r>
            <a:r>
              <a:rPr lang="en-US" b="1">
                <a:cs typeface="Times New Roman" pitchFamily="18" charset="0"/>
              </a:rPr>
              <a:t>×</a:t>
            </a:r>
            <a:r>
              <a:rPr lang="en-US"/>
              <a:t> </a:t>
            </a:r>
            <a:r>
              <a:rPr lang="en-US" i="1"/>
              <a:t>n</a:t>
            </a:r>
            <a:r>
              <a:rPr lang="en-US"/>
              <a:t> matrix, there are </a:t>
            </a:r>
            <a:r>
              <a:rPr lang="en-US" b="1"/>
              <a:t>O</a:t>
            </a:r>
            <a:r>
              <a:rPr lang="en-US"/>
              <a:t>(</a:t>
            </a:r>
            <a:r>
              <a:rPr lang="en-US" i="1"/>
              <a:t>n</a:t>
            </a:r>
            <a:r>
              <a:rPr lang="en-US" baseline="30000"/>
              <a:t>3</a:t>
            </a:r>
            <a:r>
              <a:rPr lang="en-US"/>
              <a:t>) calculations (on the order of </a:t>
            </a:r>
            <a:r>
              <a:rPr lang="en-US" i="1"/>
              <a:t>n</a:t>
            </a:r>
            <a:r>
              <a:rPr lang="en-US" baseline="30000"/>
              <a:t>3</a:t>
            </a:r>
            <a:r>
              <a:rPr lang="en-US"/>
              <a:t>), but only </a:t>
            </a:r>
            <a:r>
              <a:rPr lang="en-US" b="1"/>
              <a:t>O</a:t>
            </a:r>
            <a:r>
              <a:rPr lang="en-US"/>
              <a:t>(</a:t>
            </a:r>
            <a:r>
              <a:rPr lang="en-US" i="1"/>
              <a:t>n</a:t>
            </a:r>
            <a:r>
              <a:rPr lang="en-US" baseline="30000"/>
              <a:t>2</a:t>
            </a:r>
            <a:r>
              <a:rPr lang="en-US"/>
              <a:t>) bytes of data.</a:t>
            </a:r>
          </a:p>
          <a:p>
            <a:pPr>
              <a:buFont typeface="Wingdings" pitchFamily="2" charset="2"/>
              <a:buNone/>
            </a:pPr>
            <a:r>
              <a:rPr lang="en-US"/>
              <a:t>So, for large </a:t>
            </a:r>
            <a:r>
              <a:rPr lang="en-US" i="1"/>
              <a:t>n</a:t>
            </a:r>
            <a:r>
              <a:rPr lang="en-US"/>
              <a:t>, there are a huge number of calculations per byte transferred between RAM and cache.</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79DB27C4-0D5E-4B83-8E48-2094C4DD3B8D}" type="slidenum">
              <a:rPr lang="en-US"/>
              <a:pPr/>
              <a:t>34</a:t>
            </a:fld>
            <a:endParaRPr lang="en-US"/>
          </a:p>
        </p:txBody>
      </p:sp>
      <p:sp>
        <p:nvSpPr>
          <p:cNvPr id="966658" name="Rectangle 2"/>
          <p:cNvSpPr>
            <a:spLocks noGrp="1" noChangeArrowheads="1"/>
          </p:cNvSpPr>
          <p:nvPr>
            <p:ph type="title"/>
          </p:nvPr>
        </p:nvSpPr>
        <p:spPr/>
        <p:txBody>
          <a:bodyPr/>
          <a:lstStyle/>
          <a:p>
            <a:r>
              <a:rPr lang="en-US" sz="3600"/>
              <a:t>Will Tiling Always Work?</a:t>
            </a:r>
          </a:p>
        </p:txBody>
      </p:sp>
      <p:sp>
        <p:nvSpPr>
          <p:cNvPr id="966659" name="Rectangle 3"/>
          <p:cNvSpPr>
            <a:spLocks noGrp="1" noChangeArrowheads="1"/>
          </p:cNvSpPr>
          <p:nvPr>
            <p:ph type="body" idx="1"/>
          </p:nvPr>
        </p:nvSpPr>
        <p:spPr/>
        <p:txBody>
          <a:bodyPr/>
          <a:lstStyle/>
          <a:p>
            <a:pPr>
              <a:buFont typeface="Wingdings" pitchFamily="2" charset="2"/>
              <a:buNone/>
            </a:pPr>
            <a:r>
              <a:rPr lang="en-US" dirty="0"/>
              <a:t>Tiling </a:t>
            </a:r>
            <a:r>
              <a:rPr lang="en-US" b="1" dirty="0"/>
              <a:t>WON’T</a:t>
            </a:r>
            <a:r>
              <a:rPr lang="en-US" dirty="0"/>
              <a:t> always work. Why?</a:t>
            </a:r>
          </a:p>
          <a:p>
            <a:pPr>
              <a:buFont typeface="Wingdings" pitchFamily="2" charset="2"/>
              <a:buNone/>
            </a:pPr>
            <a:r>
              <a:rPr lang="en-US" dirty="0"/>
              <a:t>Well, tiling works well when:</a:t>
            </a:r>
          </a:p>
          <a:p>
            <a:r>
              <a:rPr lang="en-US" dirty="0"/>
              <a:t>the order in which calculations occur doesn’t matter much, AND</a:t>
            </a:r>
          </a:p>
          <a:p>
            <a:r>
              <a:rPr lang="en-US" dirty="0"/>
              <a:t>there are lots and lots of calculations to do for each memory movement.</a:t>
            </a:r>
          </a:p>
          <a:p>
            <a:pPr>
              <a:buFont typeface="Wingdings" pitchFamily="2" charset="2"/>
              <a:buNone/>
            </a:pPr>
            <a:r>
              <a:rPr lang="en-US" dirty="0"/>
              <a:t>If either condition is absent, then tiling won’t help.</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ChangeArrowheads="1"/>
          </p:cNvSpPr>
          <p:nvPr>
            <p:ph type="ctrTitle"/>
          </p:nvPr>
        </p:nvSpPr>
        <p:spPr/>
        <p:txBody>
          <a:bodyPr/>
          <a:lstStyle/>
          <a:p>
            <a:r>
              <a:rPr lang="en-US" sz="6000"/>
              <a:t>Multicore/Many-core Basics</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F7392D82-AFA7-4FBA-BAEE-EC4F6E446E2C}" type="slidenum">
              <a:rPr lang="en-US"/>
              <a:pPr/>
              <a:t>36</a:t>
            </a:fld>
            <a:endParaRPr lang="en-US"/>
          </a:p>
        </p:txBody>
      </p:sp>
      <p:sp>
        <p:nvSpPr>
          <p:cNvPr id="968706" name="Rectangle 2"/>
          <p:cNvSpPr>
            <a:spLocks noGrp="1" noChangeArrowheads="1"/>
          </p:cNvSpPr>
          <p:nvPr>
            <p:ph type="title"/>
          </p:nvPr>
        </p:nvSpPr>
        <p:spPr/>
        <p:txBody>
          <a:bodyPr/>
          <a:lstStyle/>
          <a:p>
            <a:r>
              <a:rPr lang="en-US" sz="3600"/>
              <a:t>What is Multicore?</a:t>
            </a:r>
          </a:p>
        </p:txBody>
      </p:sp>
      <p:sp>
        <p:nvSpPr>
          <p:cNvPr id="968707" name="Rectangle 3"/>
          <p:cNvSpPr>
            <a:spLocks noGrp="1" noChangeArrowheads="1"/>
          </p:cNvSpPr>
          <p:nvPr>
            <p:ph type="body" idx="1"/>
          </p:nvPr>
        </p:nvSpPr>
        <p:spPr/>
        <p:txBody>
          <a:bodyPr/>
          <a:lstStyle/>
          <a:p>
            <a:pPr>
              <a:spcBef>
                <a:spcPts val="0"/>
              </a:spcBef>
            </a:pPr>
            <a:r>
              <a:rPr lang="en-US" dirty="0"/>
              <a:t>In the olden days (that is, the first half of 2005), each CPU chip had one “brain” in it.</a:t>
            </a:r>
          </a:p>
          <a:p>
            <a:pPr>
              <a:spcBef>
                <a:spcPts val="0"/>
              </a:spcBef>
            </a:pPr>
            <a:r>
              <a:rPr lang="en-US" dirty="0"/>
              <a:t>Starting the second half of 2005, each CPU chip </a:t>
            </a:r>
            <a:r>
              <a:rPr lang="en-US" dirty="0" smtClean="0"/>
              <a:t>can have up to 2 </a:t>
            </a:r>
            <a:r>
              <a:rPr lang="en-US" b="1" i="1" u="sng" dirty="0"/>
              <a:t>cores</a:t>
            </a:r>
            <a:r>
              <a:rPr lang="en-US" dirty="0"/>
              <a:t> (brains); starting in late 2006, 4 cores; starting in late 2008, 6 cores; </a:t>
            </a:r>
            <a:r>
              <a:rPr lang="en-US" dirty="0" smtClean="0"/>
              <a:t>in early 2010, </a:t>
            </a:r>
            <a:r>
              <a:rPr lang="en-US" dirty="0"/>
              <a:t>8 </a:t>
            </a:r>
            <a:r>
              <a:rPr lang="en-US" dirty="0" smtClean="0"/>
              <a:t>cores; in mid 2010, 12 cores; in 2011, 16 cores (AMD).</a:t>
            </a:r>
            <a:endParaRPr lang="en-US" dirty="0"/>
          </a:p>
          <a:p>
            <a:pPr>
              <a:spcBef>
                <a:spcPts val="0"/>
              </a:spcBef>
            </a:pPr>
            <a:r>
              <a:rPr lang="en-US" b="1" u="sng" dirty="0"/>
              <a:t>Jargon</a:t>
            </a:r>
            <a:r>
              <a:rPr lang="en-US" dirty="0"/>
              <a:t>: Each CPU chip plugs into a </a:t>
            </a:r>
            <a:r>
              <a:rPr lang="en-US" b="1" i="1" u="sng" dirty="0"/>
              <a:t>socket</a:t>
            </a:r>
            <a:r>
              <a:rPr lang="en-US" dirty="0"/>
              <a:t>, so these days, to avoid confusion, people refer to </a:t>
            </a:r>
            <a:r>
              <a:rPr lang="en-US" b="1" u="sng" dirty="0"/>
              <a:t>sockets</a:t>
            </a:r>
            <a:r>
              <a:rPr lang="en-US" dirty="0"/>
              <a:t> and </a:t>
            </a:r>
            <a:r>
              <a:rPr lang="en-US" b="1" u="sng" dirty="0"/>
              <a:t>cores</a:t>
            </a:r>
            <a:r>
              <a:rPr lang="en-US" dirty="0"/>
              <a:t>, rather than CPUs or processors.</a:t>
            </a:r>
          </a:p>
          <a:p>
            <a:pPr>
              <a:spcBef>
                <a:spcPts val="0"/>
              </a:spcBef>
            </a:pPr>
            <a:r>
              <a:rPr lang="en-US" dirty="0"/>
              <a:t>Each core is just like a full blown CPU, except that it shares its </a:t>
            </a:r>
            <a:r>
              <a:rPr lang="en-US" dirty="0" smtClean="0"/>
              <a:t>socket (and maybe some of its cache) </a:t>
            </a:r>
            <a:r>
              <a:rPr lang="en-US" dirty="0"/>
              <a:t>with one or more other cores – and therefore shares its bandwidth to </a:t>
            </a:r>
            <a:r>
              <a:rPr lang="en-US" dirty="0" smtClean="0"/>
              <a:t>RAM with them.</a:t>
            </a:r>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ooter Placeholder 2"/>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42" name="Slide Number Placeholder 3"/>
          <p:cNvSpPr>
            <a:spLocks noGrp="1"/>
          </p:cNvSpPr>
          <p:nvPr>
            <p:ph type="sldNum" sz="quarter" idx="4294967295"/>
          </p:nvPr>
        </p:nvSpPr>
        <p:spPr>
          <a:xfrm>
            <a:off x="7162800" y="6191250"/>
            <a:ext cx="1295400" cy="457200"/>
          </a:xfrm>
          <a:prstGeom prst="rect">
            <a:avLst/>
          </a:prstGeom>
        </p:spPr>
        <p:txBody>
          <a:bodyPr/>
          <a:lstStyle/>
          <a:p>
            <a:fld id="{E6B9B272-C69B-42C5-9B86-5267197102C1}" type="slidenum">
              <a:rPr lang="en-US"/>
              <a:pPr/>
              <a:t>37</a:t>
            </a:fld>
            <a:endParaRPr lang="en-US"/>
          </a:p>
        </p:txBody>
      </p:sp>
      <p:sp>
        <p:nvSpPr>
          <p:cNvPr id="969730" name="Rectangle 2"/>
          <p:cNvSpPr>
            <a:spLocks noGrp="1" noChangeArrowheads="1"/>
          </p:cNvSpPr>
          <p:nvPr>
            <p:ph type="title"/>
          </p:nvPr>
        </p:nvSpPr>
        <p:spPr/>
        <p:txBody>
          <a:bodyPr/>
          <a:lstStyle/>
          <a:p>
            <a:r>
              <a:rPr lang="en-US"/>
              <a:t>Dual Core</a:t>
            </a:r>
          </a:p>
        </p:txBody>
      </p:sp>
      <p:sp>
        <p:nvSpPr>
          <p:cNvPr id="969731" name="Rectangle 3"/>
          <p:cNvSpPr>
            <a:spLocks noChangeArrowheads="1"/>
          </p:cNvSpPr>
          <p:nvPr/>
        </p:nvSpPr>
        <p:spPr bwMode="auto">
          <a:xfrm>
            <a:off x="3727450" y="1295400"/>
            <a:ext cx="1828800" cy="533400"/>
          </a:xfrm>
          <a:prstGeom prst="rect">
            <a:avLst/>
          </a:prstGeom>
          <a:solidFill>
            <a:schemeClr val="accent1"/>
          </a:solidFill>
          <a:ln w="9525">
            <a:solidFill>
              <a:schemeClr val="tx1"/>
            </a:solidFill>
            <a:miter lim="800000"/>
            <a:headEnd/>
            <a:tailEnd/>
          </a:ln>
          <a:effectLst/>
        </p:spPr>
        <p:txBody>
          <a:bodyPr wrap="none" anchor="ctr"/>
          <a:lstStyle/>
          <a:p>
            <a:r>
              <a:rPr lang="en-US" sz="2400">
                <a:latin typeface="Rockwell" pitchFamily="18" charset="0"/>
              </a:rPr>
              <a:t>Core Core</a:t>
            </a:r>
          </a:p>
        </p:txBody>
      </p:sp>
      <p:grpSp>
        <p:nvGrpSpPr>
          <p:cNvPr id="2" name="Group 4"/>
          <p:cNvGrpSpPr>
            <a:grpSpLocks/>
          </p:cNvGrpSpPr>
          <p:nvPr/>
        </p:nvGrpSpPr>
        <p:grpSpPr bwMode="auto">
          <a:xfrm>
            <a:off x="990600" y="3581400"/>
            <a:ext cx="7315200" cy="2438400"/>
            <a:chOff x="624" y="2304"/>
            <a:chExt cx="4608" cy="1536"/>
          </a:xfrm>
        </p:grpSpPr>
        <p:sp>
          <p:nvSpPr>
            <p:cNvPr id="969733" name="Rectangle 5"/>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a:effectLst/>
          </p:spPr>
          <p:txBody>
            <a:bodyPr wrap="none" anchor="ctr"/>
            <a:lstStyle/>
            <a:p>
              <a:endParaRPr lang="en-US"/>
            </a:p>
          </p:txBody>
        </p:sp>
        <p:sp>
          <p:nvSpPr>
            <p:cNvPr id="969734" name="Line 6"/>
            <p:cNvSpPr>
              <a:spLocks noChangeShapeType="1"/>
            </p:cNvSpPr>
            <p:nvPr/>
          </p:nvSpPr>
          <p:spPr bwMode="auto">
            <a:xfrm>
              <a:off x="624" y="2496"/>
              <a:ext cx="4608" cy="0"/>
            </a:xfrm>
            <a:prstGeom prst="line">
              <a:avLst/>
            </a:prstGeom>
            <a:noFill/>
            <a:ln w="9525">
              <a:solidFill>
                <a:schemeClr val="tx1"/>
              </a:solidFill>
              <a:miter lim="800000"/>
              <a:headEnd/>
              <a:tailEnd/>
            </a:ln>
            <a:effectLst/>
          </p:spPr>
          <p:txBody>
            <a:bodyPr wrap="none"/>
            <a:lstStyle/>
            <a:p>
              <a:endParaRPr lang="en-US"/>
            </a:p>
          </p:txBody>
        </p:sp>
        <p:sp>
          <p:nvSpPr>
            <p:cNvPr id="969735" name="Line 7"/>
            <p:cNvSpPr>
              <a:spLocks noChangeShapeType="1"/>
            </p:cNvSpPr>
            <p:nvPr/>
          </p:nvSpPr>
          <p:spPr bwMode="auto">
            <a:xfrm>
              <a:off x="624" y="2688"/>
              <a:ext cx="4608" cy="0"/>
            </a:xfrm>
            <a:prstGeom prst="line">
              <a:avLst/>
            </a:prstGeom>
            <a:noFill/>
            <a:ln w="9525">
              <a:solidFill>
                <a:schemeClr val="tx1"/>
              </a:solidFill>
              <a:miter lim="800000"/>
              <a:headEnd/>
              <a:tailEnd/>
            </a:ln>
            <a:effectLst/>
          </p:spPr>
          <p:txBody>
            <a:bodyPr wrap="none"/>
            <a:lstStyle/>
            <a:p>
              <a:endParaRPr lang="en-US"/>
            </a:p>
          </p:txBody>
        </p:sp>
        <p:sp>
          <p:nvSpPr>
            <p:cNvPr id="969736" name="Line 8"/>
            <p:cNvSpPr>
              <a:spLocks noChangeShapeType="1"/>
            </p:cNvSpPr>
            <p:nvPr/>
          </p:nvSpPr>
          <p:spPr bwMode="auto">
            <a:xfrm>
              <a:off x="624" y="2880"/>
              <a:ext cx="4608" cy="0"/>
            </a:xfrm>
            <a:prstGeom prst="line">
              <a:avLst/>
            </a:prstGeom>
            <a:noFill/>
            <a:ln w="9525">
              <a:solidFill>
                <a:schemeClr val="tx1"/>
              </a:solidFill>
              <a:miter lim="800000"/>
              <a:headEnd/>
              <a:tailEnd/>
            </a:ln>
            <a:effectLst/>
          </p:spPr>
          <p:txBody>
            <a:bodyPr wrap="none"/>
            <a:lstStyle/>
            <a:p>
              <a:endParaRPr lang="en-US"/>
            </a:p>
          </p:txBody>
        </p:sp>
        <p:sp>
          <p:nvSpPr>
            <p:cNvPr id="969737" name="Line 9"/>
            <p:cNvSpPr>
              <a:spLocks noChangeShapeType="1"/>
            </p:cNvSpPr>
            <p:nvPr/>
          </p:nvSpPr>
          <p:spPr bwMode="auto">
            <a:xfrm>
              <a:off x="624" y="3072"/>
              <a:ext cx="4608" cy="0"/>
            </a:xfrm>
            <a:prstGeom prst="line">
              <a:avLst/>
            </a:prstGeom>
            <a:noFill/>
            <a:ln w="9525">
              <a:solidFill>
                <a:schemeClr val="tx1"/>
              </a:solidFill>
              <a:miter lim="800000"/>
              <a:headEnd/>
              <a:tailEnd/>
            </a:ln>
            <a:effectLst/>
          </p:spPr>
          <p:txBody>
            <a:bodyPr wrap="none"/>
            <a:lstStyle/>
            <a:p>
              <a:endParaRPr lang="en-US"/>
            </a:p>
          </p:txBody>
        </p:sp>
        <p:sp>
          <p:nvSpPr>
            <p:cNvPr id="969738" name="Line 10"/>
            <p:cNvSpPr>
              <a:spLocks noChangeShapeType="1"/>
            </p:cNvSpPr>
            <p:nvPr/>
          </p:nvSpPr>
          <p:spPr bwMode="auto">
            <a:xfrm>
              <a:off x="624" y="3264"/>
              <a:ext cx="4608" cy="0"/>
            </a:xfrm>
            <a:prstGeom prst="line">
              <a:avLst/>
            </a:prstGeom>
            <a:noFill/>
            <a:ln w="9525">
              <a:solidFill>
                <a:schemeClr val="tx1"/>
              </a:solidFill>
              <a:miter lim="800000"/>
              <a:headEnd/>
              <a:tailEnd/>
            </a:ln>
            <a:effectLst/>
          </p:spPr>
          <p:txBody>
            <a:bodyPr wrap="none"/>
            <a:lstStyle/>
            <a:p>
              <a:endParaRPr lang="en-US"/>
            </a:p>
          </p:txBody>
        </p:sp>
        <p:sp>
          <p:nvSpPr>
            <p:cNvPr id="969739" name="Line 11"/>
            <p:cNvSpPr>
              <a:spLocks noChangeShapeType="1"/>
            </p:cNvSpPr>
            <p:nvPr/>
          </p:nvSpPr>
          <p:spPr bwMode="auto">
            <a:xfrm>
              <a:off x="624" y="3456"/>
              <a:ext cx="4608" cy="0"/>
            </a:xfrm>
            <a:prstGeom prst="line">
              <a:avLst/>
            </a:prstGeom>
            <a:noFill/>
            <a:ln w="9525">
              <a:solidFill>
                <a:schemeClr val="tx1"/>
              </a:solidFill>
              <a:miter lim="800000"/>
              <a:headEnd/>
              <a:tailEnd/>
            </a:ln>
            <a:effectLst/>
          </p:spPr>
          <p:txBody>
            <a:bodyPr wrap="none"/>
            <a:lstStyle/>
            <a:p>
              <a:endParaRPr lang="en-US"/>
            </a:p>
          </p:txBody>
        </p:sp>
        <p:sp>
          <p:nvSpPr>
            <p:cNvPr id="969740" name="Line 12"/>
            <p:cNvSpPr>
              <a:spLocks noChangeShapeType="1"/>
            </p:cNvSpPr>
            <p:nvPr/>
          </p:nvSpPr>
          <p:spPr bwMode="auto">
            <a:xfrm>
              <a:off x="624" y="3648"/>
              <a:ext cx="4608" cy="0"/>
            </a:xfrm>
            <a:prstGeom prst="line">
              <a:avLst/>
            </a:prstGeom>
            <a:noFill/>
            <a:ln w="9525">
              <a:solidFill>
                <a:schemeClr val="tx1"/>
              </a:solidFill>
              <a:miter lim="800000"/>
              <a:headEnd/>
              <a:tailEnd/>
            </a:ln>
            <a:effectLst/>
          </p:spPr>
          <p:txBody>
            <a:bodyPr wrap="none"/>
            <a:lstStyle/>
            <a:p>
              <a:endParaRPr lang="en-US"/>
            </a:p>
          </p:txBody>
        </p:sp>
        <p:sp>
          <p:nvSpPr>
            <p:cNvPr id="969741" name="Line 13"/>
            <p:cNvSpPr>
              <a:spLocks noChangeShapeType="1"/>
            </p:cNvSpPr>
            <p:nvPr/>
          </p:nvSpPr>
          <p:spPr bwMode="auto">
            <a:xfrm>
              <a:off x="5040" y="2304"/>
              <a:ext cx="0" cy="1536"/>
            </a:xfrm>
            <a:prstGeom prst="line">
              <a:avLst/>
            </a:prstGeom>
            <a:noFill/>
            <a:ln w="9525">
              <a:solidFill>
                <a:schemeClr val="tx1"/>
              </a:solidFill>
              <a:miter lim="800000"/>
              <a:headEnd/>
              <a:tailEnd/>
            </a:ln>
            <a:effectLst/>
          </p:spPr>
          <p:txBody>
            <a:bodyPr wrap="none"/>
            <a:lstStyle/>
            <a:p>
              <a:endParaRPr lang="en-US"/>
            </a:p>
          </p:txBody>
        </p:sp>
        <p:sp>
          <p:nvSpPr>
            <p:cNvPr id="969742" name="Line 14"/>
            <p:cNvSpPr>
              <a:spLocks noChangeShapeType="1"/>
            </p:cNvSpPr>
            <p:nvPr/>
          </p:nvSpPr>
          <p:spPr bwMode="auto">
            <a:xfrm>
              <a:off x="816" y="2304"/>
              <a:ext cx="0" cy="1536"/>
            </a:xfrm>
            <a:prstGeom prst="line">
              <a:avLst/>
            </a:prstGeom>
            <a:noFill/>
            <a:ln w="9525">
              <a:solidFill>
                <a:schemeClr val="tx1"/>
              </a:solidFill>
              <a:miter lim="800000"/>
              <a:headEnd/>
              <a:tailEnd/>
            </a:ln>
            <a:effectLst/>
          </p:spPr>
          <p:txBody>
            <a:bodyPr wrap="none"/>
            <a:lstStyle/>
            <a:p>
              <a:endParaRPr lang="en-US"/>
            </a:p>
          </p:txBody>
        </p:sp>
        <p:sp>
          <p:nvSpPr>
            <p:cNvPr id="969743" name="Line 15"/>
            <p:cNvSpPr>
              <a:spLocks noChangeShapeType="1"/>
            </p:cNvSpPr>
            <p:nvPr/>
          </p:nvSpPr>
          <p:spPr bwMode="auto">
            <a:xfrm>
              <a:off x="1008" y="2304"/>
              <a:ext cx="0" cy="1536"/>
            </a:xfrm>
            <a:prstGeom prst="line">
              <a:avLst/>
            </a:prstGeom>
            <a:noFill/>
            <a:ln w="9525">
              <a:solidFill>
                <a:schemeClr val="tx1"/>
              </a:solidFill>
              <a:miter lim="800000"/>
              <a:headEnd/>
              <a:tailEnd/>
            </a:ln>
            <a:effectLst/>
          </p:spPr>
          <p:txBody>
            <a:bodyPr wrap="none"/>
            <a:lstStyle/>
            <a:p>
              <a:endParaRPr lang="en-US"/>
            </a:p>
          </p:txBody>
        </p:sp>
        <p:sp>
          <p:nvSpPr>
            <p:cNvPr id="969744" name="Line 16"/>
            <p:cNvSpPr>
              <a:spLocks noChangeShapeType="1"/>
            </p:cNvSpPr>
            <p:nvPr/>
          </p:nvSpPr>
          <p:spPr bwMode="auto">
            <a:xfrm>
              <a:off x="1200" y="2304"/>
              <a:ext cx="0" cy="1536"/>
            </a:xfrm>
            <a:prstGeom prst="line">
              <a:avLst/>
            </a:prstGeom>
            <a:noFill/>
            <a:ln w="9525">
              <a:solidFill>
                <a:schemeClr val="tx1"/>
              </a:solidFill>
              <a:miter lim="800000"/>
              <a:headEnd/>
              <a:tailEnd/>
            </a:ln>
            <a:effectLst/>
          </p:spPr>
          <p:txBody>
            <a:bodyPr wrap="none"/>
            <a:lstStyle/>
            <a:p>
              <a:endParaRPr lang="en-US"/>
            </a:p>
          </p:txBody>
        </p:sp>
        <p:sp>
          <p:nvSpPr>
            <p:cNvPr id="969745" name="Line 17"/>
            <p:cNvSpPr>
              <a:spLocks noChangeShapeType="1"/>
            </p:cNvSpPr>
            <p:nvPr/>
          </p:nvSpPr>
          <p:spPr bwMode="auto">
            <a:xfrm>
              <a:off x="1392" y="2304"/>
              <a:ext cx="0" cy="1536"/>
            </a:xfrm>
            <a:prstGeom prst="line">
              <a:avLst/>
            </a:prstGeom>
            <a:noFill/>
            <a:ln w="9525">
              <a:solidFill>
                <a:schemeClr val="tx1"/>
              </a:solidFill>
              <a:miter lim="800000"/>
              <a:headEnd/>
              <a:tailEnd/>
            </a:ln>
            <a:effectLst/>
          </p:spPr>
          <p:txBody>
            <a:bodyPr wrap="none"/>
            <a:lstStyle/>
            <a:p>
              <a:endParaRPr lang="en-US"/>
            </a:p>
          </p:txBody>
        </p:sp>
        <p:sp>
          <p:nvSpPr>
            <p:cNvPr id="969746" name="Line 18"/>
            <p:cNvSpPr>
              <a:spLocks noChangeShapeType="1"/>
            </p:cNvSpPr>
            <p:nvPr/>
          </p:nvSpPr>
          <p:spPr bwMode="auto">
            <a:xfrm>
              <a:off x="1584" y="2304"/>
              <a:ext cx="0" cy="1536"/>
            </a:xfrm>
            <a:prstGeom prst="line">
              <a:avLst/>
            </a:prstGeom>
            <a:noFill/>
            <a:ln w="9525">
              <a:solidFill>
                <a:schemeClr val="tx1"/>
              </a:solidFill>
              <a:miter lim="800000"/>
              <a:headEnd/>
              <a:tailEnd/>
            </a:ln>
            <a:effectLst/>
          </p:spPr>
          <p:txBody>
            <a:bodyPr wrap="none"/>
            <a:lstStyle/>
            <a:p>
              <a:endParaRPr lang="en-US"/>
            </a:p>
          </p:txBody>
        </p:sp>
        <p:sp>
          <p:nvSpPr>
            <p:cNvPr id="969747" name="Line 19"/>
            <p:cNvSpPr>
              <a:spLocks noChangeShapeType="1"/>
            </p:cNvSpPr>
            <p:nvPr/>
          </p:nvSpPr>
          <p:spPr bwMode="auto">
            <a:xfrm>
              <a:off x="1776" y="2304"/>
              <a:ext cx="0" cy="1536"/>
            </a:xfrm>
            <a:prstGeom prst="line">
              <a:avLst/>
            </a:prstGeom>
            <a:noFill/>
            <a:ln w="9525">
              <a:solidFill>
                <a:schemeClr val="tx1"/>
              </a:solidFill>
              <a:miter lim="800000"/>
              <a:headEnd/>
              <a:tailEnd/>
            </a:ln>
            <a:effectLst/>
          </p:spPr>
          <p:txBody>
            <a:bodyPr wrap="none"/>
            <a:lstStyle/>
            <a:p>
              <a:endParaRPr lang="en-US"/>
            </a:p>
          </p:txBody>
        </p:sp>
        <p:sp>
          <p:nvSpPr>
            <p:cNvPr id="969748" name="Line 20"/>
            <p:cNvSpPr>
              <a:spLocks noChangeShapeType="1"/>
            </p:cNvSpPr>
            <p:nvPr/>
          </p:nvSpPr>
          <p:spPr bwMode="auto">
            <a:xfrm>
              <a:off x="1968" y="2304"/>
              <a:ext cx="0" cy="1536"/>
            </a:xfrm>
            <a:prstGeom prst="line">
              <a:avLst/>
            </a:prstGeom>
            <a:noFill/>
            <a:ln w="9525">
              <a:solidFill>
                <a:schemeClr val="tx1"/>
              </a:solidFill>
              <a:miter lim="800000"/>
              <a:headEnd/>
              <a:tailEnd/>
            </a:ln>
            <a:effectLst/>
          </p:spPr>
          <p:txBody>
            <a:bodyPr wrap="none"/>
            <a:lstStyle/>
            <a:p>
              <a:endParaRPr lang="en-US"/>
            </a:p>
          </p:txBody>
        </p:sp>
        <p:sp>
          <p:nvSpPr>
            <p:cNvPr id="969749" name="Line 21"/>
            <p:cNvSpPr>
              <a:spLocks noChangeShapeType="1"/>
            </p:cNvSpPr>
            <p:nvPr/>
          </p:nvSpPr>
          <p:spPr bwMode="auto">
            <a:xfrm>
              <a:off x="2160" y="2304"/>
              <a:ext cx="0" cy="1536"/>
            </a:xfrm>
            <a:prstGeom prst="line">
              <a:avLst/>
            </a:prstGeom>
            <a:noFill/>
            <a:ln w="9525">
              <a:solidFill>
                <a:schemeClr val="tx1"/>
              </a:solidFill>
              <a:miter lim="800000"/>
              <a:headEnd/>
              <a:tailEnd/>
            </a:ln>
            <a:effectLst/>
          </p:spPr>
          <p:txBody>
            <a:bodyPr wrap="none"/>
            <a:lstStyle/>
            <a:p>
              <a:endParaRPr lang="en-US"/>
            </a:p>
          </p:txBody>
        </p:sp>
        <p:sp>
          <p:nvSpPr>
            <p:cNvPr id="969750" name="Line 22"/>
            <p:cNvSpPr>
              <a:spLocks noChangeShapeType="1"/>
            </p:cNvSpPr>
            <p:nvPr/>
          </p:nvSpPr>
          <p:spPr bwMode="auto">
            <a:xfrm>
              <a:off x="2352" y="2304"/>
              <a:ext cx="0" cy="1536"/>
            </a:xfrm>
            <a:prstGeom prst="line">
              <a:avLst/>
            </a:prstGeom>
            <a:noFill/>
            <a:ln w="9525">
              <a:solidFill>
                <a:schemeClr val="tx1"/>
              </a:solidFill>
              <a:miter lim="800000"/>
              <a:headEnd/>
              <a:tailEnd/>
            </a:ln>
            <a:effectLst/>
          </p:spPr>
          <p:txBody>
            <a:bodyPr wrap="none"/>
            <a:lstStyle/>
            <a:p>
              <a:endParaRPr lang="en-US"/>
            </a:p>
          </p:txBody>
        </p:sp>
        <p:sp>
          <p:nvSpPr>
            <p:cNvPr id="969751" name="Line 23"/>
            <p:cNvSpPr>
              <a:spLocks noChangeShapeType="1"/>
            </p:cNvSpPr>
            <p:nvPr/>
          </p:nvSpPr>
          <p:spPr bwMode="auto">
            <a:xfrm>
              <a:off x="2544" y="2304"/>
              <a:ext cx="0" cy="1536"/>
            </a:xfrm>
            <a:prstGeom prst="line">
              <a:avLst/>
            </a:prstGeom>
            <a:noFill/>
            <a:ln w="9525">
              <a:solidFill>
                <a:schemeClr val="tx1"/>
              </a:solidFill>
              <a:miter lim="800000"/>
              <a:headEnd/>
              <a:tailEnd/>
            </a:ln>
            <a:effectLst/>
          </p:spPr>
          <p:txBody>
            <a:bodyPr wrap="none"/>
            <a:lstStyle/>
            <a:p>
              <a:endParaRPr lang="en-US"/>
            </a:p>
          </p:txBody>
        </p:sp>
        <p:sp>
          <p:nvSpPr>
            <p:cNvPr id="969752" name="Line 24"/>
            <p:cNvSpPr>
              <a:spLocks noChangeShapeType="1"/>
            </p:cNvSpPr>
            <p:nvPr/>
          </p:nvSpPr>
          <p:spPr bwMode="auto">
            <a:xfrm>
              <a:off x="2736" y="2304"/>
              <a:ext cx="0" cy="1536"/>
            </a:xfrm>
            <a:prstGeom prst="line">
              <a:avLst/>
            </a:prstGeom>
            <a:noFill/>
            <a:ln w="9525">
              <a:solidFill>
                <a:schemeClr val="tx1"/>
              </a:solidFill>
              <a:miter lim="800000"/>
              <a:headEnd/>
              <a:tailEnd/>
            </a:ln>
            <a:effectLst/>
          </p:spPr>
          <p:txBody>
            <a:bodyPr wrap="none"/>
            <a:lstStyle/>
            <a:p>
              <a:endParaRPr lang="en-US"/>
            </a:p>
          </p:txBody>
        </p:sp>
        <p:sp>
          <p:nvSpPr>
            <p:cNvPr id="969753" name="Line 25"/>
            <p:cNvSpPr>
              <a:spLocks noChangeShapeType="1"/>
            </p:cNvSpPr>
            <p:nvPr/>
          </p:nvSpPr>
          <p:spPr bwMode="auto">
            <a:xfrm>
              <a:off x="2928" y="2304"/>
              <a:ext cx="0" cy="1536"/>
            </a:xfrm>
            <a:prstGeom prst="line">
              <a:avLst/>
            </a:prstGeom>
            <a:noFill/>
            <a:ln w="9525">
              <a:solidFill>
                <a:schemeClr val="tx1"/>
              </a:solidFill>
              <a:miter lim="800000"/>
              <a:headEnd/>
              <a:tailEnd/>
            </a:ln>
            <a:effectLst/>
          </p:spPr>
          <p:txBody>
            <a:bodyPr wrap="none"/>
            <a:lstStyle/>
            <a:p>
              <a:endParaRPr lang="en-US"/>
            </a:p>
          </p:txBody>
        </p:sp>
        <p:sp>
          <p:nvSpPr>
            <p:cNvPr id="969754" name="Line 26"/>
            <p:cNvSpPr>
              <a:spLocks noChangeShapeType="1"/>
            </p:cNvSpPr>
            <p:nvPr/>
          </p:nvSpPr>
          <p:spPr bwMode="auto">
            <a:xfrm>
              <a:off x="3120" y="2304"/>
              <a:ext cx="0" cy="1536"/>
            </a:xfrm>
            <a:prstGeom prst="line">
              <a:avLst/>
            </a:prstGeom>
            <a:noFill/>
            <a:ln w="9525">
              <a:solidFill>
                <a:schemeClr val="tx1"/>
              </a:solidFill>
              <a:miter lim="800000"/>
              <a:headEnd/>
              <a:tailEnd/>
            </a:ln>
            <a:effectLst/>
          </p:spPr>
          <p:txBody>
            <a:bodyPr wrap="none"/>
            <a:lstStyle/>
            <a:p>
              <a:endParaRPr lang="en-US"/>
            </a:p>
          </p:txBody>
        </p:sp>
        <p:sp>
          <p:nvSpPr>
            <p:cNvPr id="969755" name="Line 27"/>
            <p:cNvSpPr>
              <a:spLocks noChangeShapeType="1"/>
            </p:cNvSpPr>
            <p:nvPr/>
          </p:nvSpPr>
          <p:spPr bwMode="auto">
            <a:xfrm>
              <a:off x="3312" y="2304"/>
              <a:ext cx="0" cy="1536"/>
            </a:xfrm>
            <a:prstGeom prst="line">
              <a:avLst/>
            </a:prstGeom>
            <a:noFill/>
            <a:ln w="9525">
              <a:solidFill>
                <a:schemeClr val="tx1"/>
              </a:solidFill>
              <a:miter lim="800000"/>
              <a:headEnd/>
              <a:tailEnd/>
            </a:ln>
            <a:effectLst/>
          </p:spPr>
          <p:txBody>
            <a:bodyPr wrap="none"/>
            <a:lstStyle/>
            <a:p>
              <a:endParaRPr lang="en-US"/>
            </a:p>
          </p:txBody>
        </p:sp>
        <p:sp>
          <p:nvSpPr>
            <p:cNvPr id="969756" name="Line 28"/>
            <p:cNvSpPr>
              <a:spLocks noChangeShapeType="1"/>
            </p:cNvSpPr>
            <p:nvPr/>
          </p:nvSpPr>
          <p:spPr bwMode="auto">
            <a:xfrm>
              <a:off x="3504" y="2304"/>
              <a:ext cx="0" cy="1536"/>
            </a:xfrm>
            <a:prstGeom prst="line">
              <a:avLst/>
            </a:prstGeom>
            <a:noFill/>
            <a:ln w="9525">
              <a:solidFill>
                <a:schemeClr val="tx1"/>
              </a:solidFill>
              <a:miter lim="800000"/>
              <a:headEnd/>
              <a:tailEnd/>
            </a:ln>
            <a:effectLst/>
          </p:spPr>
          <p:txBody>
            <a:bodyPr wrap="none"/>
            <a:lstStyle/>
            <a:p>
              <a:endParaRPr lang="en-US"/>
            </a:p>
          </p:txBody>
        </p:sp>
        <p:sp>
          <p:nvSpPr>
            <p:cNvPr id="969757" name="Line 29"/>
            <p:cNvSpPr>
              <a:spLocks noChangeShapeType="1"/>
            </p:cNvSpPr>
            <p:nvPr/>
          </p:nvSpPr>
          <p:spPr bwMode="auto">
            <a:xfrm>
              <a:off x="3696" y="2304"/>
              <a:ext cx="0" cy="1536"/>
            </a:xfrm>
            <a:prstGeom prst="line">
              <a:avLst/>
            </a:prstGeom>
            <a:noFill/>
            <a:ln w="9525">
              <a:solidFill>
                <a:schemeClr val="tx1"/>
              </a:solidFill>
              <a:miter lim="800000"/>
              <a:headEnd/>
              <a:tailEnd/>
            </a:ln>
            <a:effectLst/>
          </p:spPr>
          <p:txBody>
            <a:bodyPr wrap="none"/>
            <a:lstStyle/>
            <a:p>
              <a:endParaRPr lang="en-US"/>
            </a:p>
          </p:txBody>
        </p:sp>
        <p:sp>
          <p:nvSpPr>
            <p:cNvPr id="969758" name="Line 30"/>
            <p:cNvSpPr>
              <a:spLocks noChangeShapeType="1"/>
            </p:cNvSpPr>
            <p:nvPr/>
          </p:nvSpPr>
          <p:spPr bwMode="auto">
            <a:xfrm>
              <a:off x="3888" y="2304"/>
              <a:ext cx="0" cy="1536"/>
            </a:xfrm>
            <a:prstGeom prst="line">
              <a:avLst/>
            </a:prstGeom>
            <a:noFill/>
            <a:ln w="9525">
              <a:solidFill>
                <a:schemeClr val="tx1"/>
              </a:solidFill>
              <a:miter lim="800000"/>
              <a:headEnd/>
              <a:tailEnd/>
            </a:ln>
            <a:effectLst/>
          </p:spPr>
          <p:txBody>
            <a:bodyPr wrap="none"/>
            <a:lstStyle/>
            <a:p>
              <a:endParaRPr lang="en-US"/>
            </a:p>
          </p:txBody>
        </p:sp>
        <p:sp>
          <p:nvSpPr>
            <p:cNvPr id="969759" name="Line 31"/>
            <p:cNvSpPr>
              <a:spLocks noChangeShapeType="1"/>
            </p:cNvSpPr>
            <p:nvPr/>
          </p:nvSpPr>
          <p:spPr bwMode="auto">
            <a:xfrm>
              <a:off x="4080" y="2304"/>
              <a:ext cx="0" cy="1536"/>
            </a:xfrm>
            <a:prstGeom prst="line">
              <a:avLst/>
            </a:prstGeom>
            <a:noFill/>
            <a:ln w="9525">
              <a:solidFill>
                <a:schemeClr val="tx1"/>
              </a:solidFill>
              <a:miter lim="800000"/>
              <a:headEnd/>
              <a:tailEnd/>
            </a:ln>
            <a:effectLst/>
          </p:spPr>
          <p:txBody>
            <a:bodyPr wrap="none"/>
            <a:lstStyle/>
            <a:p>
              <a:endParaRPr lang="en-US"/>
            </a:p>
          </p:txBody>
        </p:sp>
        <p:sp>
          <p:nvSpPr>
            <p:cNvPr id="969760" name="Line 32"/>
            <p:cNvSpPr>
              <a:spLocks noChangeShapeType="1"/>
            </p:cNvSpPr>
            <p:nvPr/>
          </p:nvSpPr>
          <p:spPr bwMode="auto">
            <a:xfrm>
              <a:off x="4272" y="2304"/>
              <a:ext cx="0" cy="1536"/>
            </a:xfrm>
            <a:prstGeom prst="line">
              <a:avLst/>
            </a:prstGeom>
            <a:noFill/>
            <a:ln w="9525">
              <a:solidFill>
                <a:schemeClr val="tx1"/>
              </a:solidFill>
              <a:miter lim="800000"/>
              <a:headEnd/>
              <a:tailEnd/>
            </a:ln>
            <a:effectLst/>
          </p:spPr>
          <p:txBody>
            <a:bodyPr wrap="none"/>
            <a:lstStyle/>
            <a:p>
              <a:endParaRPr lang="en-US"/>
            </a:p>
          </p:txBody>
        </p:sp>
        <p:sp>
          <p:nvSpPr>
            <p:cNvPr id="969761" name="Line 33"/>
            <p:cNvSpPr>
              <a:spLocks noChangeShapeType="1"/>
            </p:cNvSpPr>
            <p:nvPr/>
          </p:nvSpPr>
          <p:spPr bwMode="auto">
            <a:xfrm>
              <a:off x="4464" y="2304"/>
              <a:ext cx="0" cy="1536"/>
            </a:xfrm>
            <a:prstGeom prst="line">
              <a:avLst/>
            </a:prstGeom>
            <a:noFill/>
            <a:ln w="9525">
              <a:solidFill>
                <a:schemeClr val="tx1"/>
              </a:solidFill>
              <a:miter lim="800000"/>
              <a:headEnd/>
              <a:tailEnd/>
            </a:ln>
            <a:effectLst/>
          </p:spPr>
          <p:txBody>
            <a:bodyPr wrap="none"/>
            <a:lstStyle/>
            <a:p>
              <a:endParaRPr lang="en-US"/>
            </a:p>
          </p:txBody>
        </p:sp>
        <p:sp>
          <p:nvSpPr>
            <p:cNvPr id="969762" name="Line 34"/>
            <p:cNvSpPr>
              <a:spLocks noChangeShapeType="1"/>
            </p:cNvSpPr>
            <p:nvPr/>
          </p:nvSpPr>
          <p:spPr bwMode="auto">
            <a:xfrm>
              <a:off x="4656" y="2304"/>
              <a:ext cx="0" cy="1536"/>
            </a:xfrm>
            <a:prstGeom prst="line">
              <a:avLst/>
            </a:prstGeom>
            <a:noFill/>
            <a:ln w="9525">
              <a:solidFill>
                <a:schemeClr val="tx1"/>
              </a:solidFill>
              <a:miter lim="800000"/>
              <a:headEnd/>
              <a:tailEnd/>
            </a:ln>
            <a:effectLst/>
          </p:spPr>
          <p:txBody>
            <a:bodyPr wrap="none"/>
            <a:lstStyle/>
            <a:p>
              <a:endParaRPr lang="en-US"/>
            </a:p>
          </p:txBody>
        </p:sp>
        <p:sp>
          <p:nvSpPr>
            <p:cNvPr id="969763" name="Line 35"/>
            <p:cNvSpPr>
              <a:spLocks noChangeShapeType="1"/>
            </p:cNvSpPr>
            <p:nvPr/>
          </p:nvSpPr>
          <p:spPr bwMode="auto">
            <a:xfrm>
              <a:off x="4848" y="2304"/>
              <a:ext cx="0" cy="1536"/>
            </a:xfrm>
            <a:prstGeom prst="line">
              <a:avLst/>
            </a:prstGeom>
            <a:noFill/>
            <a:ln w="9525">
              <a:solidFill>
                <a:schemeClr val="tx1"/>
              </a:solidFill>
              <a:miter lim="800000"/>
              <a:headEnd/>
              <a:tailEnd/>
            </a:ln>
            <a:effectLst/>
          </p:spPr>
          <p:txBody>
            <a:bodyPr wrap="none"/>
            <a:lstStyle/>
            <a:p>
              <a:endParaRPr lang="en-US"/>
            </a:p>
          </p:txBody>
        </p:sp>
      </p:grpSp>
      <p:sp>
        <p:nvSpPr>
          <p:cNvPr id="969764" name="Line 36"/>
          <p:cNvSpPr>
            <a:spLocks noChangeShapeType="1"/>
          </p:cNvSpPr>
          <p:nvPr/>
        </p:nvSpPr>
        <p:spPr bwMode="auto">
          <a:xfrm>
            <a:off x="1981200" y="2895600"/>
            <a:ext cx="0" cy="0"/>
          </a:xfrm>
          <a:prstGeom prst="line">
            <a:avLst/>
          </a:prstGeom>
          <a:noFill/>
          <a:ln w="9525">
            <a:solidFill>
              <a:schemeClr val="tx1"/>
            </a:solidFill>
            <a:miter lim="800000"/>
            <a:headEnd/>
            <a:tailEnd/>
          </a:ln>
          <a:effectLst/>
        </p:spPr>
        <p:txBody>
          <a:bodyPr wrap="none"/>
          <a:lstStyle/>
          <a:p>
            <a:endParaRPr lang="en-US"/>
          </a:p>
        </p:txBody>
      </p:sp>
      <p:sp>
        <p:nvSpPr>
          <p:cNvPr id="969765" name="Text Box 37"/>
          <p:cNvSpPr txBox="1">
            <a:spLocks noChangeArrowheads="1"/>
          </p:cNvSpPr>
          <p:nvPr/>
        </p:nvSpPr>
        <p:spPr bwMode="auto">
          <a:xfrm>
            <a:off x="-92075" y="1404938"/>
            <a:ext cx="184150" cy="457200"/>
          </a:xfrm>
          <a:prstGeom prst="rect">
            <a:avLst/>
          </a:prstGeom>
          <a:noFill/>
          <a:ln w="9525">
            <a:noFill/>
            <a:miter lim="800000"/>
            <a:headEnd/>
            <a:tailEnd/>
          </a:ln>
          <a:effectLst/>
        </p:spPr>
        <p:txBody>
          <a:bodyPr wrap="none">
            <a:spAutoFit/>
          </a:bodyPr>
          <a:lstStyle/>
          <a:p>
            <a:pPr algn="l"/>
            <a:endParaRPr lang="en-US" sz="2400">
              <a:latin typeface="Tahoma" pitchFamily="34" charset="0"/>
            </a:endParaRPr>
          </a:p>
        </p:txBody>
      </p:sp>
      <p:sp>
        <p:nvSpPr>
          <p:cNvPr id="969766" name="AutoShape 38"/>
          <p:cNvSpPr>
            <a:spLocks noChangeArrowheads="1"/>
          </p:cNvSpPr>
          <p:nvPr/>
        </p:nvSpPr>
        <p:spPr bwMode="auto">
          <a:xfrm>
            <a:off x="4606925" y="1828800"/>
            <a:ext cx="76200" cy="1752600"/>
          </a:xfrm>
          <a:prstGeom prst="upDownArrow">
            <a:avLst>
              <a:gd name="adj1" fmla="val 50000"/>
              <a:gd name="adj2" fmla="val 460000"/>
            </a:avLst>
          </a:prstGeom>
          <a:solidFill>
            <a:schemeClr val="hlink"/>
          </a:solidFill>
          <a:ln w="9525">
            <a:solidFill>
              <a:schemeClr val="tx1"/>
            </a:solidFill>
            <a:miter lim="800000"/>
            <a:headEnd/>
            <a:tailEnd/>
          </a:ln>
          <a:effectLst/>
        </p:spPr>
        <p:txBody>
          <a:bodyPr wrap="none" anchor="ctr"/>
          <a:lstStyle/>
          <a:p>
            <a:endParaRPr lang="en-US"/>
          </a:p>
        </p:txBody>
      </p:sp>
      <p:sp>
        <p:nvSpPr>
          <p:cNvPr id="969767" name="Rectangle 39"/>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
        <p:nvSpPr>
          <p:cNvPr id="969768" name="Line 40"/>
          <p:cNvSpPr>
            <a:spLocks noChangeShapeType="1"/>
          </p:cNvSpPr>
          <p:nvPr/>
        </p:nvSpPr>
        <p:spPr bwMode="auto">
          <a:xfrm>
            <a:off x="4641850" y="1295400"/>
            <a:ext cx="0" cy="533400"/>
          </a:xfrm>
          <a:prstGeom prst="line">
            <a:avLst/>
          </a:prstGeom>
          <a:noFill/>
          <a:ln w="9525">
            <a:solidFill>
              <a:schemeClr val="tx1"/>
            </a:solidFill>
            <a:miter lim="800000"/>
            <a:headEnd/>
            <a:tailEnd/>
          </a:ln>
          <a:effectLst/>
        </p:spPr>
        <p:txBody>
          <a:bodyPr wrap="none"/>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ooter Placeholder 2"/>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43" name="Slide Number Placeholder 3"/>
          <p:cNvSpPr>
            <a:spLocks noGrp="1"/>
          </p:cNvSpPr>
          <p:nvPr>
            <p:ph type="sldNum" sz="quarter" idx="4294967295"/>
          </p:nvPr>
        </p:nvSpPr>
        <p:spPr>
          <a:xfrm>
            <a:off x="7162800" y="6191250"/>
            <a:ext cx="1295400" cy="457200"/>
          </a:xfrm>
          <a:prstGeom prst="rect">
            <a:avLst/>
          </a:prstGeom>
        </p:spPr>
        <p:txBody>
          <a:bodyPr/>
          <a:lstStyle/>
          <a:p>
            <a:fld id="{3C582BF6-676A-4167-87E5-F53A777D4814}" type="slidenum">
              <a:rPr lang="en-US"/>
              <a:pPr/>
              <a:t>38</a:t>
            </a:fld>
            <a:endParaRPr lang="en-US"/>
          </a:p>
        </p:txBody>
      </p:sp>
      <p:sp>
        <p:nvSpPr>
          <p:cNvPr id="970754" name="Rectangle 2"/>
          <p:cNvSpPr>
            <a:spLocks noGrp="1" noChangeArrowheads="1"/>
          </p:cNvSpPr>
          <p:nvPr>
            <p:ph type="title"/>
          </p:nvPr>
        </p:nvSpPr>
        <p:spPr/>
        <p:txBody>
          <a:bodyPr/>
          <a:lstStyle/>
          <a:p>
            <a:r>
              <a:rPr lang="en-US"/>
              <a:t>Quad Core</a:t>
            </a:r>
          </a:p>
        </p:txBody>
      </p:sp>
      <p:sp>
        <p:nvSpPr>
          <p:cNvPr id="970755" name="Rectangle 3"/>
          <p:cNvSpPr>
            <a:spLocks noChangeArrowheads="1"/>
          </p:cNvSpPr>
          <p:nvPr/>
        </p:nvSpPr>
        <p:spPr bwMode="auto">
          <a:xfrm>
            <a:off x="3727450" y="1295400"/>
            <a:ext cx="1828800" cy="533400"/>
          </a:xfrm>
          <a:prstGeom prst="rect">
            <a:avLst/>
          </a:prstGeom>
          <a:solidFill>
            <a:schemeClr val="accent1"/>
          </a:solidFill>
          <a:ln w="9525">
            <a:solidFill>
              <a:schemeClr val="tx1"/>
            </a:solidFill>
            <a:miter lim="800000"/>
            <a:headEnd/>
            <a:tailEnd/>
          </a:ln>
          <a:effectLst/>
        </p:spPr>
        <p:txBody>
          <a:bodyPr wrap="none" anchor="ctr"/>
          <a:lstStyle/>
          <a:p>
            <a:r>
              <a:rPr lang="en-US" sz="1600">
                <a:latin typeface="Rockwell" pitchFamily="18" charset="0"/>
              </a:rPr>
              <a:t>Core   Core</a:t>
            </a:r>
          </a:p>
          <a:p>
            <a:r>
              <a:rPr lang="en-US" sz="1600">
                <a:latin typeface="Rockwell" pitchFamily="18" charset="0"/>
              </a:rPr>
              <a:t>Core   Core</a:t>
            </a:r>
          </a:p>
        </p:txBody>
      </p:sp>
      <p:grpSp>
        <p:nvGrpSpPr>
          <p:cNvPr id="2" name="Group 4"/>
          <p:cNvGrpSpPr>
            <a:grpSpLocks/>
          </p:cNvGrpSpPr>
          <p:nvPr/>
        </p:nvGrpSpPr>
        <p:grpSpPr bwMode="auto">
          <a:xfrm>
            <a:off x="990600" y="3581400"/>
            <a:ext cx="7315200" cy="2438400"/>
            <a:chOff x="624" y="2304"/>
            <a:chExt cx="4608" cy="1536"/>
          </a:xfrm>
        </p:grpSpPr>
        <p:sp>
          <p:nvSpPr>
            <p:cNvPr id="970757" name="Rectangle 5"/>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a:effectLst/>
          </p:spPr>
          <p:txBody>
            <a:bodyPr wrap="none" anchor="ctr"/>
            <a:lstStyle/>
            <a:p>
              <a:endParaRPr lang="en-US"/>
            </a:p>
          </p:txBody>
        </p:sp>
        <p:sp>
          <p:nvSpPr>
            <p:cNvPr id="970758" name="Line 6"/>
            <p:cNvSpPr>
              <a:spLocks noChangeShapeType="1"/>
            </p:cNvSpPr>
            <p:nvPr/>
          </p:nvSpPr>
          <p:spPr bwMode="auto">
            <a:xfrm>
              <a:off x="624" y="2496"/>
              <a:ext cx="4608" cy="0"/>
            </a:xfrm>
            <a:prstGeom prst="line">
              <a:avLst/>
            </a:prstGeom>
            <a:noFill/>
            <a:ln w="9525">
              <a:solidFill>
                <a:schemeClr val="tx1"/>
              </a:solidFill>
              <a:miter lim="800000"/>
              <a:headEnd/>
              <a:tailEnd/>
            </a:ln>
            <a:effectLst/>
          </p:spPr>
          <p:txBody>
            <a:bodyPr wrap="none"/>
            <a:lstStyle/>
            <a:p>
              <a:endParaRPr lang="en-US"/>
            </a:p>
          </p:txBody>
        </p:sp>
        <p:sp>
          <p:nvSpPr>
            <p:cNvPr id="970759" name="Line 7"/>
            <p:cNvSpPr>
              <a:spLocks noChangeShapeType="1"/>
            </p:cNvSpPr>
            <p:nvPr/>
          </p:nvSpPr>
          <p:spPr bwMode="auto">
            <a:xfrm>
              <a:off x="624" y="2688"/>
              <a:ext cx="4608" cy="0"/>
            </a:xfrm>
            <a:prstGeom prst="line">
              <a:avLst/>
            </a:prstGeom>
            <a:noFill/>
            <a:ln w="9525">
              <a:solidFill>
                <a:schemeClr val="tx1"/>
              </a:solidFill>
              <a:miter lim="800000"/>
              <a:headEnd/>
              <a:tailEnd/>
            </a:ln>
            <a:effectLst/>
          </p:spPr>
          <p:txBody>
            <a:bodyPr wrap="none"/>
            <a:lstStyle/>
            <a:p>
              <a:endParaRPr lang="en-US"/>
            </a:p>
          </p:txBody>
        </p:sp>
        <p:sp>
          <p:nvSpPr>
            <p:cNvPr id="970760" name="Line 8"/>
            <p:cNvSpPr>
              <a:spLocks noChangeShapeType="1"/>
            </p:cNvSpPr>
            <p:nvPr/>
          </p:nvSpPr>
          <p:spPr bwMode="auto">
            <a:xfrm>
              <a:off x="624" y="2880"/>
              <a:ext cx="4608" cy="0"/>
            </a:xfrm>
            <a:prstGeom prst="line">
              <a:avLst/>
            </a:prstGeom>
            <a:noFill/>
            <a:ln w="9525">
              <a:solidFill>
                <a:schemeClr val="tx1"/>
              </a:solidFill>
              <a:miter lim="800000"/>
              <a:headEnd/>
              <a:tailEnd/>
            </a:ln>
            <a:effectLst/>
          </p:spPr>
          <p:txBody>
            <a:bodyPr wrap="none"/>
            <a:lstStyle/>
            <a:p>
              <a:endParaRPr lang="en-US"/>
            </a:p>
          </p:txBody>
        </p:sp>
        <p:sp>
          <p:nvSpPr>
            <p:cNvPr id="970761" name="Line 9"/>
            <p:cNvSpPr>
              <a:spLocks noChangeShapeType="1"/>
            </p:cNvSpPr>
            <p:nvPr/>
          </p:nvSpPr>
          <p:spPr bwMode="auto">
            <a:xfrm>
              <a:off x="624" y="3072"/>
              <a:ext cx="4608" cy="0"/>
            </a:xfrm>
            <a:prstGeom prst="line">
              <a:avLst/>
            </a:prstGeom>
            <a:noFill/>
            <a:ln w="9525">
              <a:solidFill>
                <a:schemeClr val="tx1"/>
              </a:solidFill>
              <a:miter lim="800000"/>
              <a:headEnd/>
              <a:tailEnd/>
            </a:ln>
            <a:effectLst/>
          </p:spPr>
          <p:txBody>
            <a:bodyPr wrap="none"/>
            <a:lstStyle/>
            <a:p>
              <a:endParaRPr lang="en-US"/>
            </a:p>
          </p:txBody>
        </p:sp>
        <p:sp>
          <p:nvSpPr>
            <p:cNvPr id="970762" name="Line 10"/>
            <p:cNvSpPr>
              <a:spLocks noChangeShapeType="1"/>
            </p:cNvSpPr>
            <p:nvPr/>
          </p:nvSpPr>
          <p:spPr bwMode="auto">
            <a:xfrm>
              <a:off x="624" y="3264"/>
              <a:ext cx="4608" cy="0"/>
            </a:xfrm>
            <a:prstGeom prst="line">
              <a:avLst/>
            </a:prstGeom>
            <a:noFill/>
            <a:ln w="9525">
              <a:solidFill>
                <a:schemeClr val="tx1"/>
              </a:solidFill>
              <a:miter lim="800000"/>
              <a:headEnd/>
              <a:tailEnd/>
            </a:ln>
            <a:effectLst/>
          </p:spPr>
          <p:txBody>
            <a:bodyPr wrap="none"/>
            <a:lstStyle/>
            <a:p>
              <a:endParaRPr lang="en-US"/>
            </a:p>
          </p:txBody>
        </p:sp>
        <p:sp>
          <p:nvSpPr>
            <p:cNvPr id="970763" name="Line 11"/>
            <p:cNvSpPr>
              <a:spLocks noChangeShapeType="1"/>
            </p:cNvSpPr>
            <p:nvPr/>
          </p:nvSpPr>
          <p:spPr bwMode="auto">
            <a:xfrm>
              <a:off x="624" y="3456"/>
              <a:ext cx="4608" cy="0"/>
            </a:xfrm>
            <a:prstGeom prst="line">
              <a:avLst/>
            </a:prstGeom>
            <a:noFill/>
            <a:ln w="9525">
              <a:solidFill>
                <a:schemeClr val="tx1"/>
              </a:solidFill>
              <a:miter lim="800000"/>
              <a:headEnd/>
              <a:tailEnd/>
            </a:ln>
            <a:effectLst/>
          </p:spPr>
          <p:txBody>
            <a:bodyPr wrap="none"/>
            <a:lstStyle/>
            <a:p>
              <a:endParaRPr lang="en-US"/>
            </a:p>
          </p:txBody>
        </p:sp>
        <p:sp>
          <p:nvSpPr>
            <p:cNvPr id="970764" name="Line 12"/>
            <p:cNvSpPr>
              <a:spLocks noChangeShapeType="1"/>
            </p:cNvSpPr>
            <p:nvPr/>
          </p:nvSpPr>
          <p:spPr bwMode="auto">
            <a:xfrm>
              <a:off x="624" y="3648"/>
              <a:ext cx="4608" cy="0"/>
            </a:xfrm>
            <a:prstGeom prst="line">
              <a:avLst/>
            </a:prstGeom>
            <a:noFill/>
            <a:ln w="9525">
              <a:solidFill>
                <a:schemeClr val="tx1"/>
              </a:solidFill>
              <a:miter lim="800000"/>
              <a:headEnd/>
              <a:tailEnd/>
            </a:ln>
            <a:effectLst/>
          </p:spPr>
          <p:txBody>
            <a:bodyPr wrap="none"/>
            <a:lstStyle/>
            <a:p>
              <a:endParaRPr lang="en-US"/>
            </a:p>
          </p:txBody>
        </p:sp>
        <p:sp>
          <p:nvSpPr>
            <p:cNvPr id="970765" name="Line 13"/>
            <p:cNvSpPr>
              <a:spLocks noChangeShapeType="1"/>
            </p:cNvSpPr>
            <p:nvPr/>
          </p:nvSpPr>
          <p:spPr bwMode="auto">
            <a:xfrm>
              <a:off x="5040" y="2304"/>
              <a:ext cx="0" cy="1536"/>
            </a:xfrm>
            <a:prstGeom prst="line">
              <a:avLst/>
            </a:prstGeom>
            <a:noFill/>
            <a:ln w="9525">
              <a:solidFill>
                <a:schemeClr val="tx1"/>
              </a:solidFill>
              <a:miter lim="800000"/>
              <a:headEnd/>
              <a:tailEnd/>
            </a:ln>
            <a:effectLst/>
          </p:spPr>
          <p:txBody>
            <a:bodyPr wrap="none"/>
            <a:lstStyle/>
            <a:p>
              <a:endParaRPr lang="en-US"/>
            </a:p>
          </p:txBody>
        </p:sp>
        <p:sp>
          <p:nvSpPr>
            <p:cNvPr id="970766" name="Line 14"/>
            <p:cNvSpPr>
              <a:spLocks noChangeShapeType="1"/>
            </p:cNvSpPr>
            <p:nvPr/>
          </p:nvSpPr>
          <p:spPr bwMode="auto">
            <a:xfrm>
              <a:off x="816" y="2304"/>
              <a:ext cx="0" cy="1536"/>
            </a:xfrm>
            <a:prstGeom prst="line">
              <a:avLst/>
            </a:prstGeom>
            <a:noFill/>
            <a:ln w="9525">
              <a:solidFill>
                <a:schemeClr val="tx1"/>
              </a:solidFill>
              <a:miter lim="800000"/>
              <a:headEnd/>
              <a:tailEnd/>
            </a:ln>
            <a:effectLst/>
          </p:spPr>
          <p:txBody>
            <a:bodyPr wrap="none"/>
            <a:lstStyle/>
            <a:p>
              <a:endParaRPr lang="en-US"/>
            </a:p>
          </p:txBody>
        </p:sp>
        <p:sp>
          <p:nvSpPr>
            <p:cNvPr id="970767" name="Line 15"/>
            <p:cNvSpPr>
              <a:spLocks noChangeShapeType="1"/>
            </p:cNvSpPr>
            <p:nvPr/>
          </p:nvSpPr>
          <p:spPr bwMode="auto">
            <a:xfrm>
              <a:off x="1008" y="2304"/>
              <a:ext cx="0" cy="1536"/>
            </a:xfrm>
            <a:prstGeom prst="line">
              <a:avLst/>
            </a:prstGeom>
            <a:noFill/>
            <a:ln w="9525">
              <a:solidFill>
                <a:schemeClr val="tx1"/>
              </a:solidFill>
              <a:miter lim="800000"/>
              <a:headEnd/>
              <a:tailEnd/>
            </a:ln>
            <a:effectLst/>
          </p:spPr>
          <p:txBody>
            <a:bodyPr wrap="none"/>
            <a:lstStyle/>
            <a:p>
              <a:endParaRPr lang="en-US"/>
            </a:p>
          </p:txBody>
        </p:sp>
        <p:sp>
          <p:nvSpPr>
            <p:cNvPr id="970768" name="Line 16"/>
            <p:cNvSpPr>
              <a:spLocks noChangeShapeType="1"/>
            </p:cNvSpPr>
            <p:nvPr/>
          </p:nvSpPr>
          <p:spPr bwMode="auto">
            <a:xfrm>
              <a:off x="1200" y="2304"/>
              <a:ext cx="0" cy="1536"/>
            </a:xfrm>
            <a:prstGeom prst="line">
              <a:avLst/>
            </a:prstGeom>
            <a:noFill/>
            <a:ln w="9525">
              <a:solidFill>
                <a:schemeClr val="tx1"/>
              </a:solidFill>
              <a:miter lim="800000"/>
              <a:headEnd/>
              <a:tailEnd/>
            </a:ln>
            <a:effectLst/>
          </p:spPr>
          <p:txBody>
            <a:bodyPr wrap="none"/>
            <a:lstStyle/>
            <a:p>
              <a:endParaRPr lang="en-US"/>
            </a:p>
          </p:txBody>
        </p:sp>
        <p:sp>
          <p:nvSpPr>
            <p:cNvPr id="970769" name="Line 17"/>
            <p:cNvSpPr>
              <a:spLocks noChangeShapeType="1"/>
            </p:cNvSpPr>
            <p:nvPr/>
          </p:nvSpPr>
          <p:spPr bwMode="auto">
            <a:xfrm>
              <a:off x="1392" y="2304"/>
              <a:ext cx="0" cy="1536"/>
            </a:xfrm>
            <a:prstGeom prst="line">
              <a:avLst/>
            </a:prstGeom>
            <a:noFill/>
            <a:ln w="9525">
              <a:solidFill>
                <a:schemeClr val="tx1"/>
              </a:solidFill>
              <a:miter lim="800000"/>
              <a:headEnd/>
              <a:tailEnd/>
            </a:ln>
            <a:effectLst/>
          </p:spPr>
          <p:txBody>
            <a:bodyPr wrap="none"/>
            <a:lstStyle/>
            <a:p>
              <a:endParaRPr lang="en-US"/>
            </a:p>
          </p:txBody>
        </p:sp>
        <p:sp>
          <p:nvSpPr>
            <p:cNvPr id="970770" name="Line 18"/>
            <p:cNvSpPr>
              <a:spLocks noChangeShapeType="1"/>
            </p:cNvSpPr>
            <p:nvPr/>
          </p:nvSpPr>
          <p:spPr bwMode="auto">
            <a:xfrm>
              <a:off x="1584" y="2304"/>
              <a:ext cx="0" cy="1536"/>
            </a:xfrm>
            <a:prstGeom prst="line">
              <a:avLst/>
            </a:prstGeom>
            <a:noFill/>
            <a:ln w="9525">
              <a:solidFill>
                <a:schemeClr val="tx1"/>
              </a:solidFill>
              <a:miter lim="800000"/>
              <a:headEnd/>
              <a:tailEnd/>
            </a:ln>
            <a:effectLst/>
          </p:spPr>
          <p:txBody>
            <a:bodyPr wrap="none"/>
            <a:lstStyle/>
            <a:p>
              <a:endParaRPr lang="en-US"/>
            </a:p>
          </p:txBody>
        </p:sp>
        <p:sp>
          <p:nvSpPr>
            <p:cNvPr id="970771" name="Line 19"/>
            <p:cNvSpPr>
              <a:spLocks noChangeShapeType="1"/>
            </p:cNvSpPr>
            <p:nvPr/>
          </p:nvSpPr>
          <p:spPr bwMode="auto">
            <a:xfrm>
              <a:off x="1776" y="2304"/>
              <a:ext cx="0" cy="1536"/>
            </a:xfrm>
            <a:prstGeom prst="line">
              <a:avLst/>
            </a:prstGeom>
            <a:noFill/>
            <a:ln w="9525">
              <a:solidFill>
                <a:schemeClr val="tx1"/>
              </a:solidFill>
              <a:miter lim="800000"/>
              <a:headEnd/>
              <a:tailEnd/>
            </a:ln>
            <a:effectLst/>
          </p:spPr>
          <p:txBody>
            <a:bodyPr wrap="none"/>
            <a:lstStyle/>
            <a:p>
              <a:endParaRPr lang="en-US"/>
            </a:p>
          </p:txBody>
        </p:sp>
        <p:sp>
          <p:nvSpPr>
            <p:cNvPr id="970772" name="Line 20"/>
            <p:cNvSpPr>
              <a:spLocks noChangeShapeType="1"/>
            </p:cNvSpPr>
            <p:nvPr/>
          </p:nvSpPr>
          <p:spPr bwMode="auto">
            <a:xfrm>
              <a:off x="1968" y="2304"/>
              <a:ext cx="0" cy="1536"/>
            </a:xfrm>
            <a:prstGeom prst="line">
              <a:avLst/>
            </a:prstGeom>
            <a:noFill/>
            <a:ln w="9525">
              <a:solidFill>
                <a:schemeClr val="tx1"/>
              </a:solidFill>
              <a:miter lim="800000"/>
              <a:headEnd/>
              <a:tailEnd/>
            </a:ln>
            <a:effectLst/>
          </p:spPr>
          <p:txBody>
            <a:bodyPr wrap="none"/>
            <a:lstStyle/>
            <a:p>
              <a:endParaRPr lang="en-US"/>
            </a:p>
          </p:txBody>
        </p:sp>
        <p:sp>
          <p:nvSpPr>
            <p:cNvPr id="970773" name="Line 21"/>
            <p:cNvSpPr>
              <a:spLocks noChangeShapeType="1"/>
            </p:cNvSpPr>
            <p:nvPr/>
          </p:nvSpPr>
          <p:spPr bwMode="auto">
            <a:xfrm>
              <a:off x="2160" y="2304"/>
              <a:ext cx="0" cy="1536"/>
            </a:xfrm>
            <a:prstGeom prst="line">
              <a:avLst/>
            </a:prstGeom>
            <a:noFill/>
            <a:ln w="9525">
              <a:solidFill>
                <a:schemeClr val="tx1"/>
              </a:solidFill>
              <a:miter lim="800000"/>
              <a:headEnd/>
              <a:tailEnd/>
            </a:ln>
            <a:effectLst/>
          </p:spPr>
          <p:txBody>
            <a:bodyPr wrap="none"/>
            <a:lstStyle/>
            <a:p>
              <a:endParaRPr lang="en-US"/>
            </a:p>
          </p:txBody>
        </p:sp>
        <p:sp>
          <p:nvSpPr>
            <p:cNvPr id="970774" name="Line 22"/>
            <p:cNvSpPr>
              <a:spLocks noChangeShapeType="1"/>
            </p:cNvSpPr>
            <p:nvPr/>
          </p:nvSpPr>
          <p:spPr bwMode="auto">
            <a:xfrm>
              <a:off x="2352" y="2304"/>
              <a:ext cx="0" cy="1536"/>
            </a:xfrm>
            <a:prstGeom prst="line">
              <a:avLst/>
            </a:prstGeom>
            <a:noFill/>
            <a:ln w="9525">
              <a:solidFill>
                <a:schemeClr val="tx1"/>
              </a:solidFill>
              <a:miter lim="800000"/>
              <a:headEnd/>
              <a:tailEnd/>
            </a:ln>
            <a:effectLst/>
          </p:spPr>
          <p:txBody>
            <a:bodyPr wrap="none"/>
            <a:lstStyle/>
            <a:p>
              <a:endParaRPr lang="en-US"/>
            </a:p>
          </p:txBody>
        </p:sp>
        <p:sp>
          <p:nvSpPr>
            <p:cNvPr id="970775" name="Line 23"/>
            <p:cNvSpPr>
              <a:spLocks noChangeShapeType="1"/>
            </p:cNvSpPr>
            <p:nvPr/>
          </p:nvSpPr>
          <p:spPr bwMode="auto">
            <a:xfrm>
              <a:off x="2544" y="2304"/>
              <a:ext cx="0" cy="1536"/>
            </a:xfrm>
            <a:prstGeom prst="line">
              <a:avLst/>
            </a:prstGeom>
            <a:noFill/>
            <a:ln w="9525">
              <a:solidFill>
                <a:schemeClr val="tx1"/>
              </a:solidFill>
              <a:miter lim="800000"/>
              <a:headEnd/>
              <a:tailEnd/>
            </a:ln>
            <a:effectLst/>
          </p:spPr>
          <p:txBody>
            <a:bodyPr wrap="none"/>
            <a:lstStyle/>
            <a:p>
              <a:endParaRPr lang="en-US"/>
            </a:p>
          </p:txBody>
        </p:sp>
        <p:sp>
          <p:nvSpPr>
            <p:cNvPr id="970776" name="Line 24"/>
            <p:cNvSpPr>
              <a:spLocks noChangeShapeType="1"/>
            </p:cNvSpPr>
            <p:nvPr/>
          </p:nvSpPr>
          <p:spPr bwMode="auto">
            <a:xfrm>
              <a:off x="2736" y="2304"/>
              <a:ext cx="0" cy="1536"/>
            </a:xfrm>
            <a:prstGeom prst="line">
              <a:avLst/>
            </a:prstGeom>
            <a:noFill/>
            <a:ln w="9525">
              <a:solidFill>
                <a:schemeClr val="tx1"/>
              </a:solidFill>
              <a:miter lim="800000"/>
              <a:headEnd/>
              <a:tailEnd/>
            </a:ln>
            <a:effectLst/>
          </p:spPr>
          <p:txBody>
            <a:bodyPr wrap="none"/>
            <a:lstStyle/>
            <a:p>
              <a:endParaRPr lang="en-US"/>
            </a:p>
          </p:txBody>
        </p:sp>
        <p:sp>
          <p:nvSpPr>
            <p:cNvPr id="970777" name="Line 25"/>
            <p:cNvSpPr>
              <a:spLocks noChangeShapeType="1"/>
            </p:cNvSpPr>
            <p:nvPr/>
          </p:nvSpPr>
          <p:spPr bwMode="auto">
            <a:xfrm>
              <a:off x="2928" y="2304"/>
              <a:ext cx="0" cy="1536"/>
            </a:xfrm>
            <a:prstGeom prst="line">
              <a:avLst/>
            </a:prstGeom>
            <a:noFill/>
            <a:ln w="9525">
              <a:solidFill>
                <a:schemeClr val="tx1"/>
              </a:solidFill>
              <a:miter lim="800000"/>
              <a:headEnd/>
              <a:tailEnd/>
            </a:ln>
            <a:effectLst/>
          </p:spPr>
          <p:txBody>
            <a:bodyPr wrap="none"/>
            <a:lstStyle/>
            <a:p>
              <a:endParaRPr lang="en-US"/>
            </a:p>
          </p:txBody>
        </p:sp>
        <p:sp>
          <p:nvSpPr>
            <p:cNvPr id="970778" name="Line 26"/>
            <p:cNvSpPr>
              <a:spLocks noChangeShapeType="1"/>
            </p:cNvSpPr>
            <p:nvPr/>
          </p:nvSpPr>
          <p:spPr bwMode="auto">
            <a:xfrm>
              <a:off x="3120" y="2304"/>
              <a:ext cx="0" cy="1536"/>
            </a:xfrm>
            <a:prstGeom prst="line">
              <a:avLst/>
            </a:prstGeom>
            <a:noFill/>
            <a:ln w="9525">
              <a:solidFill>
                <a:schemeClr val="tx1"/>
              </a:solidFill>
              <a:miter lim="800000"/>
              <a:headEnd/>
              <a:tailEnd/>
            </a:ln>
            <a:effectLst/>
          </p:spPr>
          <p:txBody>
            <a:bodyPr wrap="none"/>
            <a:lstStyle/>
            <a:p>
              <a:endParaRPr lang="en-US"/>
            </a:p>
          </p:txBody>
        </p:sp>
        <p:sp>
          <p:nvSpPr>
            <p:cNvPr id="970779" name="Line 27"/>
            <p:cNvSpPr>
              <a:spLocks noChangeShapeType="1"/>
            </p:cNvSpPr>
            <p:nvPr/>
          </p:nvSpPr>
          <p:spPr bwMode="auto">
            <a:xfrm>
              <a:off x="3312" y="2304"/>
              <a:ext cx="0" cy="1536"/>
            </a:xfrm>
            <a:prstGeom prst="line">
              <a:avLst/>
            </a:prstGeom>
            <a:noFill/>
            <a:ln w="9525">
              <a:solidFill>
                <a:schemeClr val="tx1"/>
              </a:solidFill>
              <a:miter lim="800000"/>
              <a:headEnd/>
              <a:tailEnd/>
            </a:ln>
            <a:effectLst/>
          </p:spPr>
          <p:txBody>
            <a:bodyPr wrap="none"/>
            <a:lstStyle/>
            <a:p>
              <a:endParaRPr lang="en-US"/>
            </a:p>
          </p:txBody>
        </p:sp>
        <p:sp>
          <p:nvSpPr>
            <p:cNvPr id="970780" name="Line 28"/>
            <p:cNvSpPr>
              <a:spLocks noChangeShapeType="1"/>
            </p:cNvSpPr>
            <p:nvPr/>
          </p:nvSpPr>
          <p:spPr bwMode="auto">
            <a:xfrm>
              <a:off x="3504" y="2304"/>
              <a:ext cx="0" cy="1536"/>
            </a:xfrm>
            <a:prstGeom prst="line">
              <a:avLst/>
            </a:prstGeom>
            <a:noFill/>
            <a:ln w="9525">
              <a:solidFill>
                <a:schemeClr val="tx1"/>
              </a:solidFill>
              <a:miter lim="800000"/>
              <a:headEnd/>
              <a:tailEnd/>
            </a:ln>
            <a:effectLst/>
          </p:spPr>
          <p:txBody>
            <a:bodyPr wrap="none"/>
            <a:lstStyle/>
            <a:p>
              <a:endParaRPr lang="en-US"/>
            </a:p>
          </p:txBody>
        </p:sp>
        <p:sp>
          <p:nvSpPr>
            <p:cNvPr id="970781" name="Line 29"/>
            <p:cNvSpPr>
              <a:spLocks noChangeShapeType="1"/>
            </p:cNvSpPr>
            <p:nvPr/>
          </p:nvSpPr>
          <p:spPr bwMode="auto">
            <a:xfrm>
              <a:off x="3696" y="2304"/>
              <a:ext cx="0" cy="1536"/>
            </a:xfrm>
            <a:prstGeom prst="line">
              <a:avLst/>
            </a:prstGeom>
            <a:noFill/>
            <a:ln w="9525">
              <a:solidFill>
                <a:schemeClr val="tx1"/>
              </a:solidFill>
              <a:miter lim="800000"/>
              <a:headEnd/>
              <a:tailEnd/>
            </a:ln>
            <a:effectLst/>
          </p:spPr>
          <p:txBody>
            <a:bodyPr wrap="none"/>
            <a:lstStyle/>
            <a:p>
              <a:endParaRPr lang="en-US"/>
            </a:p>
          </p:txBody>
        </p:sp>
        <p:sp>
          <p:nvSpPr>
            <p:cNvPr id="970782" name="Line 30"/>
            <p:cNvSpPr>
              <a:spLocks noChangeShapeType="1"/>
            </p:cNvSpPr>
            <p:nvPr/>
          </p:nvSpPr>
          <p:spPr bwMode="auto">
            <a:xfrm>
              <a:off x="3888" y="2304"/>
              <a:ext cx="0" cy="1536"/>
            </a:xfrm>
            <a:prstGeom prst="line">
              <a:avLst/>
            </a:prstGeom>
            <a:noFill/>
            <a:ln w="9525">
              <a:solidFill>
                <a:schemeClr val="tx1"/>
              </a:solidFill>
              <a:miter lim="800000"/>
              <a:headEnd/>
              <a:tailEnd/>
            </a:ln>
            <a:effectLst/>
          </p:spPr>
          <p:txBody>
            <a:bodyPr wrap="none"/>
            <a:lstStyle/>
            <a:p>
              <a:endParaRPr lang="en-US"/>
            </a:p>
          </p:txBody>
        </p:sp>
        <p:sp>
          <p:nvSpPr>
            <p:cNvPr id="970783" name="Line 31"/>
            <p:cNvSpPr>
              <a:spLocks noChangeShapeType="1"/>
            </p:cNvSpPr>
            <p:nvPr/>
          </p:nvSpPr>
          <p:spPr bwMode="auto">
            <a:xfrm>
              <a:off x="4080" y="2304"/>
              <a:ext cx="0" cy="1536"/>
            </a:xfrm>
            <a:prstGeom prst="line">
              <a:avLst/>
            </a:prstGeom>
            <a:noFill/>
            <a:ln w="9525">
              <a:solidFill>
                <a:schemeClr val="tx1"/>
              </a:solidFill>
              <a:miter lim="800000"/>
              <a:headEnd/>
              <a:tailEnd/>
            </a:ln>
            <a:effectLst/>
          </p:spPr>
          <p:txBody>
            <a:bodyPr wrap="none"/>
            <a:lstStyle/>
            <a:p>
              <a:endParaRPr lang="en-US"/>
            </a:p>
          </p:txBody>
        </p:sp>
        <p:sp>
          <p:nvSpPr>
            <p:cNvPr id="970784" name="Line 32"/>
            <p:cNvSpPr>
              <a:spLocks noChangeShapeType="1"/>
            </p:cNvSpPr>
            <p:nvPr/>
          </p:nvSpPr>
          <p:spPr bwMode="auto">
            <a:xfrm>
              <a:off x="4272" y="2304"/>
              <a:ext cx="0" cy="1536"/>
            </a:xfrm>
            <a:prstGeom prst="line">
              <a:avLst/>
            </a:prstGeom>
            <a:noFill/>
            <a:ln w="9525">
              <a:solidFill>
                <a:schemeClr val="tx1"/>
              </a:solidFill>
              <a:miter lim="800000"/>
              <a:headEnd/>
              <a:tailEnd/>
            </a:ln>
            <a:effectLst/>
          </p:spPr>
          <p:txBody>
            <a:bodyPr wrap="none"/>
            <a:lstStyle/>
            <a:p>
              <a:endParaRPr lang="en-US"/>
            </a:p>
          </p:txBody>
        </p:sp>
        <p:sp>
          <p:nvSpPr>
            <p:cNvPr id="970785" name="Line 33"/>
            <p:cNvSpPr>
              <a:spLocks noChangeShapeType="1"/>
            </p:cNvSpPr>
            <p:nvPr/>
          </p:nvSpPr>
          <p:spPr bwMode="auto">
            <a:xfrm>
              <a:off x="4464" y="2304"/>
              <a:ext cx="0" cy="1536"/>
            </a:xfrm>
            <a:prstGeom prst="line">
              <a:avLst/>
            </a:prstGeom>
            <a:noFill/>
            <a:ln w="9525">
              <a:solidFill>
                <a:schemeClr val="tx1"/>
              </a:solidFill>
              <a:miter lim="800000"/>
              <a:headEnd/>
              <a:tailEnd/>
            </a:ln>
            <a:effectLst/>
          </p:spPr>
          <p:txBody>
            <a:bodyPr wrap="none"/>
            <a:lstStyle/>
            <a:p>
              <a:endParaRPr lang="en-US"/>
            </a:p>
          </p:txBody>
        </p:sp>
        <p:sp>
          <p:nvSpPr>
            <p:cNvPr id="970786" name="Line 34"/>
            <p:cNvSpPr>
              <a:spLocks noChangeShapeType="1"/>
            </p:cNvSpPr>
            <p:nvPr/>
          </p:nvSpPr>
          <p:spPr bwMode="auto">
            <a:xfrm>
              <a:off x="4656" y="2304"/>
              <a:ext cx="0" cy="1536"/>
            </a:xfrm>
            <a:prstGeom prst="line">
              <a:avLst/>
            </a:prstGeom>
            <a:noFill/>
            <a:ln w="9525">
              <a:solidFill>
                <a:schemeClr val="tx1"/>
              </a:solidFill>
              <a:miter lim="800000"/>
              <a:headEnd/>
              <a:tailEnd/>
            </a:ln>
            <a:effectLst/>
          </p:spPr>
          <p:txBody>
            <a:bodyPr wrap="none"/>
            <a:lstStyle/>
            <a:p>
              <a:endParaRPr lang="en-US"/>
            </a:p>
          </p:txBody>
        </p:sp>
        <p:sp>
          <p:nvSpPr>
            <p:cNvPr id="970787" name="Line 35"/>
            <p:cNvSpPr>
              <a:spLocks noChangeShapeType="1"/>
            </p:cNvSpPr>
            <p:nvPr/>
          </p:nvSpPr>
          <p:spPr bwMode="auto">
            <a:xfrm>
              <a:off x="4848" y="2304"/>
              <a:ext cx="0" cy="1536"/>
            </a:xfrm>
            <a:prstGeom prst="line">
              <a:avLst/>
            </a:prstGeom>
            <a:noFill/>
            <a:ln w="9525">
              <a:solidFill>
                <a:schemeClr val="tx1"/>
              </a:solidFill>
              <a:miter lim="800000"/>
              <a:headEnd/>
              <a:tailEnd/>
            </a:ln>
            <a:effectLst/>
          </p:spPr>
          <p:txBody>
            <a:bodyPr wrap="none"/>
            <a:lstStyle/>
            <a:p>
              <a:endParaRPr lang="en-US"/>
            </a:p>
          </p:txBody>
        </p:sp>
      </p:grpSp>
      <p:sp>
        <p:nvSpPr>
          <p:cNvPr id="970788" name="Line 36"/>
          <p:cNvSpPr>
            <a:spLocks noChangeShapeType="1"/>
          </p:cNvSpPr>
          <p:nvPr/>
        </p:nvSpPr>
        <p:spPr bwMode="auto">
          <a:xfrm>
            <a:off x="1981200" y="2895600"/>
            <a:ext cx="0" cy="0"/>
          </a:xfrm>
          <a:prstGeom prst="line">
            <a:avLst/>
          </a:prstGeom>
          <a:noFill/>
          <a:ln w="9525">
            <a:solidFill>
              <a:schemeClr val="tx1"/>
            </a:solidFill>
            <a:miter lim="800000"/>
            <a:headEnd/>
            <a:tailEnd/>
          </a:ln>
          <a:effectLst/>
        </p:spPr>
        <p:txBody>
          <a:bodyPr wrap="none"/>
          <a:lstStyle/>
          <a:p>
            <a:endParaRPr lang="en-US"/>
          </a:p>
        </p:txBody>
      </p:sp>
      <p:sp>
        <p:nvSpPr>
          <p:cNvPr id="970789" name="Text Box 37"/>
          <p:cNvSpPr txBox="1">
            <a:spLocks noChangeArrowheads="1"/>
          </p:cNvSpPr>
          <p:nvPr/>
        </p:nvSpPr>
        <p:spPr bwMode="auto">
          <a:xfrm>
            <a:off x="-92075" y="1404938"/>
            <a:ext cx="184150" cy="457200"/>
          </a:xfrm>
          <a:prstGeom prst="rect">
            <a:avLst/>
          </a:prstGeom>
          <a:noFill/>
          <a:ln w="9525">
            <a:noFill/>
            <a:miter lim="800000"/>
            <a:headEnd/>
            <a:tailEnd/>
          </a:ln>
          <a:effectLst/>
        </p:spPr>
        <p:txBody>
          <a:bodyPr wrap="none">
            <a:spAutoFit/>
          </a:bodyPr>
          <a:lstStyle/>
          <a:p>
            <a:pPr algn="l"/>
            <a:endParaRPr lang="en-US" sz="2400">
              <a:latin typeface="Tahoma" pitchFamily="34" charset="0"/>
            </a:endParaRPr>
          </a:p>
        </p:txBody>
      </p:sp>
      <p:sp>
        <p:nvSpPr>
          <p:cNvPr id="970790" name="AutoShape 38"/>
          <p:cNvSpPr>
            <a:spLocks noChangeArrowheads="1"/>
          </p:cNvSpPr>
          <p:nvPr/>
        </p:nvSpPr>
        <p:spPr bwMode="auto">
          <a:xfrm>
            <a:off x="4606925" y="1828800"/>
            <a:ext cx="76200" cy="1752600"/>
          </a:xfrm>
          <a:prstGeom prst="upDownArrow">
            <a:avLst>
              <a:gd name="adj1" fmla="val 50000"/>
              <a:gd name="adj2" fmla="val 460000"/>
            </a:avLst>
          </a:prstGeom>
          <a:solidFill>
            <a:schemeClr val="hlink"/>
          </a:solidFill>
          <a:ln w="9525">
            <a:solidFill>
              <a:schemeClr val="tx1"/>
            </a:solidFill>
            <a:miter lim="800000"/>
            <a:headEnd/>
            <a:tailEnd/>
          </a:ln>
          <a:effectLst/>
        </p:spPr>
        <p:txBody>
          <a:bodyPr wrap="none" anchor="ctr"/>
          <a:lstStyle/>
          <a:p>
            <a:endParaRPr lang="en-US"/>
          </a:p>
        </p:txBody>
      </p:sp>
      <p:sp>
        <p:nvSpPr>
          <p:cNvPr id="970791" name="Rectangle 39"/>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
        <p:nvSpPr>
          <p:cNvPr id="970792" name="Line 40"/>
          <p:cNvSpPr>
            <a:spLocks noChangeShapeType="1"/>
          </p:cNvSpPr>
          <p:nvPr/>
        </p:nvSpPr>
        <p:spPr bwMode="auto">
          <a:xfrm>
            <a:off x="4641850" y="1295400"/>
            <a:ext cx="0" cy="533400"/>
          </a:xfrm>
          <a:prstGeom prst="line">
            <a:avLst/>
          </a:prstGeom>
          <a:noFill/>
          <a:ln w="9525">
            <a:solidFill>
              <a:schemeClr val="tx1"/>
            </a:solidFill>
            <a:miter lim="800000"/>
            <a:headEnd/>
            <a:tailEnd/>
          </a:ln>
          <a:effectLst/>
        </p:spPr>
        <p:txBody>
          <a:bodyPr wrap="none"/>
          <a:lstStyle/>
          <a:p>
            <a:endParaRPr lang="en-US"/>
          </a:p>
        </p:txBody>
      </p:sp>
      <p:sp>
        <p:nvSpPr>
          <p:cNvPr id="970793" name="Line 41"/>
          <p:cNvSpPr>
            <a:spLocks noChangeShapeType="1"/>
          </p:cNvSpPr>
          <p:nvPr/>
        </p:nvSpPr>
        <p:spPr bwMode="auto">
          <a:xfrm>
            <a:off x="3733800" y="1565275"/>
            <a:ext cx="1828800" cy="0"/>
          </a:xfrm>
          <a:prstGeom prst="line">
            <a:avLst/>
          </a:prstGeom>
          <a:noFill/>
          <a:ln w="9525">
            <a:solidFill>
              <a:schemeClr val="tx1"/>
            </a:solidFill>
            <a:miter lim="800000"/>
            <a:headEnd/>
            <a:tailEnd/>
          </a:ln>
          <a:effectLst/>
        </p:spPr>
        <p:txBody>
          <a:bodyPr wrap="none"/>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ooter Placeholder 2"/>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45" name="Slide Number Placeholder 3"/>
          <p:cNvSpPr>
            <a:spLocks noGrp="1"/>
          </p:cNvSpPr>
          <p:nvPr>
            <p:ph type="sldNum" sz="quarter" idx="4294967295"/>
          </p:nvPr>
        </p:nvSpPr>
        <p:spPr>
          <a:xfrm>
            <a:off x="7162800" y="6191250"/>
            <a:ext cx="1295400" cy="457200"/>
          </a:xfrm>
          <a:prstGeom prst="rect">
            <a:avLst/>
          </a:prstGeom>
        </p:spPr>
        <p:txBody>
          <a:bodyPr/>
          <a:lstStyle/>
          <a:p>
            <a:fld id="{4A900900-B2BC-4ED1-A7DD-E4579BFA5169}" type="slidenum">
              <a:rPr lang="en-US"/>
              <a:pPr/>
              <a:t>39</a:t>
            </a:fld>
            <a:endParaRPr lang="en-US"/>
          </a:p>
        </p:txBody>
      </p:sp>
      <p:sp>
        <p:nvSpPr>
          <p:cNvPr id="971778" name="Rectangle 2"/>
          <p:cNvSpPr>
            <a:spLocks noGrp="1" noChangeArrowheads="1"/>
          </p:cNvSpPr>
          <p:nvPr>
            <p:ph type="title"/>
          </p:nvPr>
        </p:nvSpPr>
        <p:spPr/>
        <p:txBody>
          <a:bodyPr/>
          <a:lstStyle/>
          <a:p>
            <a:r>
              <a:rPr lang="en-US"/>
              <a:t>Oct Core</a:t>
            </a:r>
          </a:p>
        </p:txBody>
      </p:sp>
      <p:sp>
        <p:nvSpPr>
          <p:cNvPr id="971779" name="Rectangle 3"/>
          <p:cNvSpPr>
            <a:spLocks noChangeArrowheads="1"/>
          </p:cNvSpPr>
          <p:nvPr/>
        </p:nvSpPr>
        <p:spPr bwMode="auto">
          <a:xfrm>
            <a:off x="3727450" y="1295400"/>
            <a:ext cx="1828800" cy="533400"/>
          </a:xfrm>
          <a:prstGeom prst="rect">
            <a:avLst/>
          </a:prstGeom>
          <a:solidFill>
            <a:schemeClr val="accent1"/>
          </a:solidFill>
          <a:ln w="9525">
            <a:solidFill>
              <a:schemeClr val="tx1"/>
            </a:solidFill>
            <a:miter lim="800000"/>
            <a:headEnd/>
            <a:tailEnd/>
          </a:ln>
          <a:effectLst/>
        </p:spPr>
        <p:txBody>
          <a:bodyPr wrap="none" anchor="ctr"/>
          <a:lstStyle/>
          <a:p>
            <a:r>
              <a:rPr lang="en-US" sz="1000">
                <a:latin typeface="Rockwell" pitchFamily="18" charset="0"/>
              </a:rPr>
              <a:t>Core   Core   Core   Core</a:t>
            </a:r>
          </a:p>
          <a:p>
            <a:r>
              <a:rPr lang="en-US" sz="1000">
                <a:latin typeface="Rockwell" pitchFamily="18" charset="0"/>
              </a:rPr>
              <a:t>Core   Core   Core   Core</a:t>
            </a:r>
          </a:p>
        </p:txBody>
      </p:sp>
      <p:grpSp>
        <p:nvGrpSpPr>
          <p:cNvPr id="2" name="Group 4"/>
          <p:cNvGrpSpPr>
            <a:grpSpLocks/>
          </p:cNvGrpSpPr>
          <p:nvPr/>
        </p:nvGrpSpPr>
        <p:grpSpPr bwMode="auto">
          <a:xfrm>
            <a:off x="990600" y="3581400"/>
            <a:ext cx="7315200" cy="2438400"/>
            <a:chOff x="624" y="2304"/>
            <a:chExt cx="4608" cy="1536"/>
          </a:xfrm>
        </p:grpSpPr>
        <p:sp>
          <p:nvSpPr>
            <p:cNvPr id="971781" name="Rectangle 5"/>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a:effectLst/>
          </p:spPr>
          <p:txBody>
            <a:bodyPr wrap="none" anchor="ctr"/>
            <a:lstStyle/>
            <a:p>
              <a:endParaRPr lang="en-US"/>
            </a:p>
          </p:txBody>
        </p:sp>
        <p:sp>
          <p:nvSpPr>
            <p:cNvPr id="971782" name="Line 6"/>
            <p:cNvSpPr>
              <a:spLocks noChangeShapeType="1"/>
            </p:cNvSpPr>
            <p:nvPr/>
          </p:nvSpPr>
          <p:spPr bwMode="auto">
            <a:xfrm>
              <a:off x="624" y="2496"/>
              <a:ext cx="4608" cy="0"/>
            </a:xfrm>
            <a:prstGeom prst="line">
              <a:avLst/>
            </a:prstGeom>
            <a:noFill/>
            <a:ln w="9525">
              <a:solidFill>
                <a:schemeClr val="tx1"/>
              </a:solidFill>
              <a:miter lim="800000"/>
              <a:headEnd/>
              <a:tailEnd/>
            </a:ln>
            <a:effectLst/>
          </p:spPr>
          <p:txBody>
            <a:bodyPr wrap="none"/>
            <a:lstStyle/>
            <a:p>
              <a:endParaRPr lang="en-US"/>
            </a:p>
          </p:txBody>
        </p:sp>
        <p:sp>
          <p:nvSpPr>
            <p:cNvPr id="971783" name="Line 7"/>
            <p:cNvSpPr>
              <a:spLocks noChangeShapeType="1"/>
            </p:cNvSpPr>
            <p:nvPr/>
          </p:nvSpPr>
          <p:spPr bwMode="auto">
            <a:xfrm>
              <a:off x="624" y="2688"/>
              <a:ext cx="4608" cy="0"/>
            </a:xfrm>
            <a:prstGeom prst="line">
              <a:avLst/>
            </a:prstGeom>
            <a:noFill/>
            <a:ln w="9525">
              <a:solidFill>
                <a:schemeClr val="tx1"/>
              </a:solidFill>
              <a:miter lim="800000"/>
              <a:headEnd/>
              <a:tailEnd/>
            </a:ln>
            <a:effectLst/>
          </p:spPr>
          <p:txBody>
            <a:bodyPr wrap="none"/>
            <a:lstStyle/>
            <a:p>
              <a:endParaRPr lang="en-US"/>
            </a:p>
          </p:txBody>
        </p:sp>
        <p:sp>
          <p:nvSpPr>
            <p:cNvPr id="971784" name="Line 8"/>
            <p:cNvSpPr>
              <a:spLocks noChangeShapeType="1"/>
            </p:cNvSpPr>
            <p:nvPr/>
          </p:nvSpPr>
          <p:spPr bwMode="auto">
            <a:xfrm>
              <a:off x="624" y="2880"/>
              <a:ext cx="4608" cy="0"/>
            </a:xfrm>
            <a:prstGeom prst="line">
              <a:avLst/>
            </a:prstGeom>
            <a:noFill/>
            <a:ln w="9525">
              <a:solidFill>
                <a:schemeClr val="tx1"/>
              </a:solidFill>
              <a:miter lim="800000"/>
              <a:headEnd/>
              <a:tailEnd/>
            </a:ln>
            <a:effectLst/>
          </p:spPr>
          <p:txBody>
            <a:bodyPr wrap="none"/>
            <a:lstStyle/>
            <a:p>
              <a:endParaRPr lang="en-US"/>
            </a:p>
          </p:txBody>
        </p:sp>
        <p:sp>
          <p:nvSpPr>
            <p:cNvPr id="971785" name="Line 9"/>
            <p:cNvSpPr>
              <a:spLocks noChangeShapeType="1"/>
            </p:cNvSpPr>
            <p:nvPr/>
          </p:nvSpPr>
          <p:spPr bwMode="auto">
            <a:xfrm>
              <a:off x="624" y="3072"/>
              <a:ext cx="4608" cy="0"/>
            </a:xfrm>
            <a:prstGeom prst="line">
              <a:avLst/>
            </a:prstGeom>
            <a:noFill/>
            <a:ln w="9525">
              <a:solidFill>
                <a:schemeClr val="tx1"/>
              </a:solidFill>
              <a:miter lim="800000"/>
              <a:headEnd/>
              <a:tailEnd/>
            </a:ln>
            <a:effectLst/>
          </p:spPr>
          <p:txBody>
            <a:bodyPr wrap="none"/>
            <a:lstStyle/>
            <a:p>
              <a:endParaRPr lang="en-US"/>
            </a:p>
          </p:txBody>
        </p:sp>
        <p:sp>
          <p:nvSpPr>
            <p:cNvPr id="971786" name="Line 10"/>
            <p:cNvSpPr>
              <a:spLocks noChangeShapeType="1"/>
            </p:cNvSpPr>
            <p:nvPr/>
          </p:nvSpPr>
          <p:spPr bwMode="auto">
            <a:xfrm>
              <a:off x="624" y="3264"/>
              <a:ext cx="4608" cy="0"/>
            </a:xfrm>
            <a:prstGeom prst="line">
              <a:avLst/>
            </a:prstGeom>
            <a:noFill/>
            <a:ln w="9525">
              <a:solidFill>
                <a:schemeClr val="tx1"/>
              </a:solidFill>
              <a:miter lim="800000"/>
              <a:headEnd/>
              <a:tailEnd/>
            </a:ln>
            <a:effectLst/>
          </p:spPr>
          <p:txBody>
            <a:bodyPr wrap="none"/>
            <a:lstStyle/>
            <a:p>
              <a:endParaRPr lang="en-US"/>
            </a:p>
          </p:txBody>
        </p:sp>
        <p:sp>
          <p:nvSpPr>
            <p:cNvPr id="971787" name="Line 11"/>
            <p:cNvSpPr>
              <a:spLocks noChangeShapeType="1"/>
            </p:cNvSpPr>
            <p:nvPr/>
          </p:nvSpPr>
          <p:spPr bwMode="auto">
            <a:xfrm>
              <a:off x="624" y="3456"/>
              <a:ext cx="4608" cy="0"/>
            </a:xfrm>
            <a:prstGeom prst="line">
              <a:avLst/>
            </a:prstGeom>
            <a:noFill/>
            <a:ln w="9525">
              <a:solidFill>
                <a:schemeClr val="tx1"/>
              </a:solidFill>
              <a:miter lim="800000"/>
              <a:headEnd/>
              <a:tailEnd/>
            </a:ln>
            <a:effectLst/>
          </p:spPr>
          <p:txBody>
            <a:bodyPr wrap="none"/>
            <a:lstStyle/>
            <a:p>
              <a:endParaRPr lang="en-US"/>
            </a:p>
          </p:txBody>
        </p:sp>
        <p:sp>
          <p:nvSpPr>
            <p:cNvPr id="971788" name="Line 12"/>
            <p:cNvSpPr>
              <a:spLocks noChangeShapeType="1"/>
            </p:cNvSpPr>
            <p:nvPr/>
          </p:nvSpPr>
          <p:spPr bwMode="auto">
            <a:xfrm>
              <a:off x="624" y="3648"/>
              <a:ext cx="4608" cy="0"/>
            </a:xfrm>
            <a:prstGeom prst="line">
              <a:avLst/>
            </a:prstGeom>
            <a:noFill/>
            <a:ln w="9525">
              <a:solidFill>
                <a:schemeClr val="tx1"/>
              </a:solidFill>
              <a:miter lim="800000"/>
              <a:headEnd/>
              <a:tailEnd/>
            </a:ln>
            <a:effectLst/>
          </p:spPr>
          <p:txBody>
            <a:bodyPr wrap="none"/>
            <a:lstStyle/>
            <a:p>
              <a:endParaRPr lang="en-US"/>
            </a:p>
          </p:txBody>
        </p:sp>
        <p:sp>
          <p:nvSpPr>
            <p:cNvPr id="971789" name="Line 13"/>
            <p:cNvSpPr>
              <a:spLocks noChangeShapeType="1"/>
            </p:cNvSpPr>
            <p:nvPr/>
          </p:nvSpPr>
          <p:spPr bwMode="auto">
            <a:xfrm>
              <a:off x="5040" y="2304"/>
              <a:ext cx="0" cy="1536"/>
            </a:xfrm>
            <a:prstGeom prst="line">
              <a:avLst/>
            </a:prstGeom>
            <a:noFill/>
            <a:ln w="9525">
              <a:solidFill>
                <a:schemeClr val="tx1"/>
              </a:solidFill>
              <a:miter lim="800000"/>
              <a:headEnd/>
              <a:tailEnd/>
            </a:ln>
            <a:effectLst/>
          </p:spPr>
          <p:txBody>
            <a:bodyPr wrap="none"/>
            <a:lstStyle/>
            <a:p>
              <a:endParaRPr lang="en-US"/>
            </a:p>
          </p:txBody>
        </p:sp>
        <p:sp>
          <p:nvSpPr>
            <p:cNvPr id="971790" name="Line 14"/>
            <p:cNvSpPr>
              <a:spLocks noChangeShapeType="1"/>
            </p:cNvSpPr>
            <p:nvPr/>
          </p:nvSpPr>
          <p:spPr bwMode="auto">
            <a:xfrm>
              <a:off x="816" y="2304"/>
              <a:ext cx="0" cy="1536"/>
            </a:xfrm>
            <a:prstGeom prst="line">
              <a:avLst/>
            </a:prstGeom>
            <a:noFill/>
            <a:ln w="9525">
              <a:solidFill>
                <a:schemeClr val="tx1"/>
              </a:solidFill>
              <a:miter lim="800000"/>
              <a:headEnd/>
              <a:tailEnd/>
            </a:ln>
            <a:effectLst/>
          </p:spPr>
          <p:txBody>
            <a:bodyPr wrap="none"/>
            <a:lstStyle/>
            <a:p>
              <a:endParaRPr lang="en-US"/>
            </a:p>
          </p:txBody>
        </p:sp>
        <p:sp>
          <p:nvSpPr>
            <p:cNvPr id="971791" name="Line 15"/>
            <p:cNvSpPr>
              <a:spLocks noChangeShapeType="1"/>
            </p:cNvSpPr>
            <p:nvPr/>
          </p:nvSpPr>
          <p:spPr bwMode="auto">
            <a:xfrm>
              <a:off x="1008" y="2304"/>
              <a:ext cx="0" cy="1536"/>
            </a:xfrm>
            <a:prstGeom prst="line">
              <a:avLst/>
            </a:prstGeom>
            <a:noFill/>
            <a:ln w="9525">
              <a:solidFill>
                <a:schemeClr val="tx1"/>
              </a:solidFill>
              <a:miter lim="800000"/>
              <a:headEnd/>
              <a:tailEnd/>
            </a:ln>
            <a:effectLst/>
          </p:spPr>
          <p:txBody>
            <a:bodyPr wrap="none"/>
            <a:lstStyle/>
            <a:p>
              <a:endParaRPr lang="en-US"/>
            </a:p>
          </p:txBody>
        </p:sp>
        <p:sp>
          <p:nvSpPr>
            <p:cNvPr id="971792" name="Line 16"/>
            <p:cNvSpPr>
              <a:spLocks noChangeShapeType="1"/>
            </p:cNvSpPr>
            <p:nvPr/>
          </p:nvSpPr>
          <p:spPr bwMode="auto">
            <a:xfrm>
              <a:off x="1200" y="2304"/>
              <a:ext cx="0" cy="1536"/>
            </a:xfrm>
            <a:prstGeom prst="line">
              <a:avLst/>
            </a:prstGeom>
            <a:noFill/>
            <a:ln w="9525">
              <a:solidFill>
                <a:schemeClr val="tx1"/>
              </a:solidFill>
              <a:miter lim="800000"/>
              <a:headEnd/>
              <a:tailEnd/>
            </a:ln>
            <a:effectLst/>
          </p:spPr>
          <p:txBody>
            <a:bodyPr wrap="none"/>
            <a:lstStyle/>
            <a:p>
              <a:endParaRPr lang="en-US"/>
            </a:p>
          </p:txBody>
        </p:sp>
        <p:sp>
          <p:nvSpPr>
            <p:cNvPr id="971793" name="Line 17"/>
            <p:cNvSpPr>
              <a:spLocks noChangeShapeType="1"/>
            </p:cNvSpPr>
            <p:nvPr/>
          </p:nvSpPr>
          <p:spPr bwMode="auto">
            <a:xfrm>
              <a:off x="1392" y="2304"/>
              <a:ext cx="0" cy="1536"/>
            </a:xfrm>
            <a:prstGeom prst="line">
              <a:avLst/>
            </a:prstGeom>
            <a:noFill/>
            <a:ln w="9525">
              <a:solidFill>
                <a:schemeClr val="tx1"/>
              </a:solidFill>
              <a:miter lim="800000"/>
              <a:headEnd/>
              <a:tailEnd/>
            </a:ln>
            <a:effectLst/>
          </p:spPr>
          <p:txBody>
            <a:bodyPr wrap="none"/>
            <a:lstStyle/>
            <a:p>
              <a:endParaRPr lang="en-US"/>
            </a:p>
          </p:txBody>
        </p:sp>
        <p:sp>
          <p:nvSpPr>
            <p:cNvPr id="971794" name="Line 18"/>
            <p:cNvSpPr>
              <a:spLocks noChangeShapeType="1"/>
            </p:cNvSpPr>
            <p:nvPr/>
          </p:nvSpPr>
          <p:spPr bwMode="auto">
            <a:xfrm>
              <a:off x="1584" y="2304"/>
              <a:ext cx="0" cy="1536"/>
            </a:xfrm>
            <a:prstGeom prst="line">
              <a:avLst/>
            </a:prstGeom>
            <a:noFill/>
            <a:ln w="9525">
              <a:solidFill>
                <a:schemeClr val="tx1"/>
              </a:solidFill>
              <a:miter lim="800000"/>
              <a:headEnd/>
              <a:tailEnd/>
            </a:ln>
            <a:effectLst/>
          </p:spPr>
          <p:txBody>
            <a:bodyPr wrap="none"/>
            <a:lstStyle/>
            <a:p>
              <a:endParaRPr lang="en-US"/>
            </a:p>
          </p:txBody>
        </p:sp>
        <p:sp>
          <p:nvSpPr>
            <p:cNvPr id="971795" name="Line 19"/>
            <p:cNvSpPr>
              <a:spLocks noChangeShapeType="1"/>
            </p:cNvSpPr>
            <p:nvPr/>
          </p:nvSpPr>
          <p:spPr bwMode="auto">
            <a:xfrm>
              <a:off x="1776" y="2304"/>
              <a:ext cx="0" cy="1536"/>
            </a:xfrm>
            <a:prstGeom prst="line">
              <a:avLst/>
            </a:prstGeom>
            <a:noFill/>
            <a:ln w="9525">
              <a:solidFill>
                <a:schemeClr val="tx1"/>
              </a:solidFill>
              <a:miter lim="800000"/>
              <a:headEnd/>
              <a:tailEnd/>
            </a:ln>
            <a:effectLst/>
          </p:spPr>
          <p:txBody>
            <a:bodyPr wrap="none"/>
            <a:lstStyle/>
            <a:p>
              <a:endParaRPr lang="en-US"/>
            </a:p>
          </p:txBody>
        </p:sp>
        <p:sp>
          <p:nvSpPr>
            <p:cNvPr id="971796" name="Line 20"/>
            <p:cNvSpPr>
              <a:spLocks noChangeShapeType="1"/>
            </p:cNvSpPr>
            <p:nvPr/>
          </p:nvSpPr>
          <p:spPr bwMode="auto">
            <a:xfrm>
              <a:off x="1968" y="2304"/>
              <a:ext cx="0" cy="1536"/>
            </a:xfrm>
            <a:prstGeom prst="line">
              <a:avLst/>
            </a:prstGeom>
            <a:noFill/>
            <a:ln w="9525">
              <a:solidFill>
                <a:schemeClr val="tx1"/>
              </a:solidFill>
              <a:miter lim="800000"/>
              <a:headEnd/>
              <a:tailEnd/>
            </a:ln>
            <a:effectLst/>
          </p:spPr>
          <p:txBody>
            <a:bodyPr wrap="none"/>
            <a:lstStyle/>
            <a:p>
              <a:endParaRPr lang="en-US"/>
            </a:p>
          </p:txBody>
        </p:sp>
        <p:sp>
          <p:nvSpPr>
            <p:cNvPr id="971797" name="Line 21"/>
            <p:cNvSpPr>
              <a:spLocks noChangeShapeType="1"/>
            </p:cNvSpPr>
            <p:nvPr/>
          </p:nvSpPr>
          <p:spPr bwMode="auto">
            <a:xfrm>
              <a:off x="2160" y="2304"/>
              <a:ext cx="0" cy="1536"/>
            </a:xfrm>
            <a:prstGeom prst="line">
              <a:avLst/>
            </a:prstGeom>
            <a:noFill/>
            <a:ln w="9525">
              <a:solidFill>
                <a:schemeClr val="tx1"/>
              </a:solidFill>
              <a:miter lim="800000"/>
              <a:headEnd/>
              <a:tailEnd/>
            </a:ln>
            <a:effectLst/>
          </p:spPr>
          <p:txBody>
            <a:bodyPr wrap="none"/>
            <a:lstStyle/>
            <a:p>
              <a:endParaRPr lang="en-US"/>
            </a:p>
          </p:txBody>
        </p:sp>
        <p:sp>
          <p:nvSpPr>
            <p:cNvPr id="971798" name="Line 22"/>
            <p:cNvSpPr>
              <a:spLocks noChangeShapeType="1"/>
            </p:cNvSpPr>
            <p:nvPr/>
          </p:nvSpPr>
          <p:spPr bwMode="auto">
            <a:xfrm>
              <a:off x="2352" y="2304"/>
              <a:ext cx="0" cy="1536"/>
            </a:xfrm>
            <a:prstGeom prst="line">
              <a:avLst/>
            </a:prstGeom>
            <a:noFill/>
            <a:ln w="9525">
              <a:solidFill>
                <a:schemeClr val="tx1"/>
              </a:solidFill>
              <a:miter lim="800000"/>
              <a:headEnd/>
              <a:tailEnd/>
            </a:ln>
            <a:effectLst/>
          </p:spPr>
          <p:txBody>
            <a:bodyPr wrap="none"/>
            <a:lstStyle/>
            <a:p>
              <a:endParaRPr lang="en-US"/>
            </a:p>
          </p:txBody>
        </p:sp>
        <p:sp>
          <p:nvSpPr>
            <p:cNvPr id="971799" name="Line 23"/>
            <p:cNvSpPr>
              <a:spLocks noChangeShapeType="1"/>
            </p:cNvSpPr>
            <p:nvPr/>
          </p:nvSpPr>
          <p:spPr bwMode="auto">
            <a:xfrm>
              <a:off x="2544" y="2304"/>
              <a:ext cx="0" cy="1536"/>
            </a:xfrm>
            <a:prstGeom prst="line">
              <a:avLst/>
            </a:prstGeom>
            <a:noFill/>
            <a:ln w="9525">
              <a:solidFill>
                <a:schemeClr val="tx1"/>
              </a:solidFill>
              <a:miter lim="800000"/>
              <a:headEnd/>
              <a:tailEnd/>
            </a:ln>
            <a:effectLst/>
          </p:spPr>
          <p:txBody>
            <a:bodyPr wrap="none"/>
            <a:lstStyle/>
            <a:p>
              <a:endParaRPr lang="en-US"/>
            </a:p>
          </p:txBody>
        </p:sp>
        <p:sp>
          <p:nvSpPr>
            <p:cNvPr id="971800" name="Line 24"/>
            <p:cNvSpPr>
              <a:spLocks noChangeShapeType="1"/>
            </p:cNvSpPr>
            <p:nvPr/>
          </p:nvSpPr>
          <p:spPr bwMode="auto">
            <a:xfrm>
              <a:off x="2736" y="2304"/>
              <a:ext cx="0" cy="1536"/>
            </a:xfrm>
            <a:prstGeom prst="line">
              <a:avLst/>
            </a:prstGeom>
            <a:noFill/>
            <a:ln w="9525">
              <a:solidFill>
                <a:schemeClr val="tx1"/>
              </a:solidFill>
              <a:miter lim="800000"/>
              <a:headEnd/>
              <a:tailEnd/>
            </a:ln>
            <a:effectLst/>
          </p:spPr>
          <p:txBody>
            <a:bodyPr wrap="none"/>
            <a:lstStyle/>
            <a:p>
              <a:endParaRPr lang="en-US"/>
            </a:p>
          </p:txBody>
        </p:sp>
        <p:sp>
          <p:nvSpPr>
            <p:cNvPr id="971801" name="Line 25"/>
            <p:cNvSpPr>
              <a:spLocks noChangeShapeType="1"/>
            </p:cNvSpPr>
            <p:nvPr/>
          </p:nvSpPr>
          <p:spPr bwMode="auto">
            <a:xfrm>
              <a:off x="2928" y="2304"/>
              <a:ext cx="0" cy="1536"/>
            </a:xfrm>
            <a:prstGeom prst="line">
              <a:avLst/>
            </a:prstGeom>
            <a:noFill/>
            <a:ln w="9525">
              <a:solidFill>
                <a:schemeClr val="tx1"/>
              </a:solidFill>
              <a:miter lim="800000"/>
              <a:headEnd/>
              <a:tailEnd/>
            </a:ln>
            <a:effectLst/>
          </p:spPr>
          <p:txBody>
            <a:bodyPr wrap="none"/>
            <a:lstStyle/>
            <a:p>
              <a:endParaRPr lang="en-US"/>
            </a:p>
          </p:txBody>
        </p:sp>
        <p:sp>
          <p:nvSpPr>
            <p:cNvPr id="971802" name="Line 26"/>
            <p:cNvSpPr>
              <a:spLocks noChangeShapeType="1"/>
            </p:cNvSpPr>
            <p:nvPr/>
          </p:nvSpPr>
          <p:spPr bwMode="auto">
            <a:xfrm>
              <a:off x="3120" y="2304"/>
              <a:ext cx="0" cy="1536"/>
            </a:xfrm>
            <a:prstGeom prst="line">
              <a:avLst/>
            </a:prstGeom>
            <a:noFill/>
            <a:ln w="9525">
              <a:solidFill>
                <a:schemeClr val="tx1"/>
              </a:solidFill>
              <a:miter lim="800000"/>
              <a:headEnd/>
              <a:tailEnd/>
            </a:ln>
            <a:effectLst/>
          </p:spPr>
          <p:txBody>
            <a:bodyPr wrap="none"/>
            <a:lstStyle/>
            <a:p>
              <a:endParaRPr lang="en-US"/>
            </a:p>
          </p:txBody>
        </p:sp>
        <p:sp>
          <p:nvSpPr>
            <p:cNvPr id="971803" name="Line 27"/>
            <p:cNvSpPr>
              <a:spLocks noChangeShapeType="1"/>
            </p:cNvSpPr>
            <p:nvPr/>
          </p:nvSpPr>
          <p:spPr bwMode="auto">
            <a:xfrm>
              <a:off x="3312" y="2304"/>
              <a:ext cx="0" cy="1536"/>
            </a:xfrm>
            <a:prstGeom prst="line">
              <a:avLst/>
            </a:prstGeom>
            <a:noFill/>
            <a:ln w="9525">
              <a:solidFill>
                <a:schemeClr val="tx1"/>
              </a:solidFill>
              <a:miter lim="800000"/>
              <a:headEnd/>
              <a:tailEnd/>
            </a:ln>
            <a:effectLst/>
          </p:spPr>
          <p:txBody>
            <a:bodyPr wrap="none"/>
            <a:lstStyle/>
            <a:p>
              <a:endParaRPr lang="en-US"/>
            </a:p>
          </p:txBody>
        </p:sp>
        <p:sp>
          <p:nvSpPr>
            <p:cNvPr id="971804" name="Line 28"/>
            <p:cNvSpPr>
              <a:spLocks noChangeShapeType="1"/>
            </p:cNvSpPr>
            <p:nvPr/>
          </p:nvSpPr>
          <p:spPr bwMode="auto">
            <a:xfrm>
              <a:off x="3504" y="2304"/>
              <a:ext cx="0" cy="1536"/>
            </a:xfrm>
            <a:prstGeom prst="line">
              <a:avLst/>
            </a:prstGeom>
            <a:noFill/>
            <a:ln w="9525">
              <a:solidFill>
                <a:schemeClr val="tx1"/>
              </a:solidFill>
              <a:miter lim="800000"/>
              <a:headEnd/>
              <a:tailEnd/>
            </a:ln>
            <a:effectLst/>
          </p:spPr>
          <p:txBody>
            <a:bodyPr wrap="none"/>
            <a:lstStyle/>
            <a:p>
              <a:endParaRPr lang="en-US"/>
            </a:p>
          </p:txBody>
        </p:sp>
        <p:sp>
          <p:nvSpPr>
            <p:cNvPr id="971805" name="Line 29"/>
            <p:cNvSpPr>
              <a:spLocks noChangeShapeType="1"/>
            </p:cNvSpPr>
            <p:nvPr/>
          </p:nvSpPr>
          <p:spPr bwMode="auto">
            <a:xfrm>
              <a:off x="3696" y="2304"/>
              <a:ext cx="0" cy="1536"/>
            </a:xfrm>
            <a:prstGeom prst="line">
              <a:avLst/>
            </a:prstGeom>
            <a:noFill/>
            <a:ln w="9525">
              <a:solidFill>
                <a:schemeClr val="tx1"/>
              </a:solidFill>
              <a:miter lim="800000"/>
              <a:headEnd/>
              <a:tailEnd/>
            </a:ln>
            <a:effectLst/>
          </p:spPr>
          <p:txBody>
            <a:bodyPr wrap="none"/>
            <a:lstStyle/>
            <a:p>
              <a:endParaRPr lang="en-US"/>
            </a:p>
          </p:txBody>
        </p:sp>
        <p:sp>
          <p:nvSpPr>
            <p:cNvPr id="971806" name="Line 30"/>
            <p:cNvSpPr>
              <a:spLocks noChangeShapeType="1"/>
            </p:cNvSpPr>
            <p:nvPr/>
          </p:nvSpPr>
          <p:spPr bwMode="auto">
            <a:xfrm>
              <a:off x="3888" y="2304"/>
              <a:ext cx="0" cy="1536"/>
            </a:xfrm>
            <a:prstGeom prst="line">
              <a:avLst/>
            </a:prstGeom>
            <a:noFill/>
            <a:ln w="9525">
              <a:solidFill>
                <a:schemeClr val="tx1"/>
              </a:solidFill>
              <a:miter lim="800000"/>
              <a:headEnd/>
              <a:tailEnd/>
            </a:ln>
            <a:effectLst/>
          </p:spPr>
          <p:txBody>
            <a:bodyPr wrap="none"/>
            <a:lstStyle/>
            <a:p>
              <a:endParaRPr lang="en-US"/>
            </a:p>
          </p:txBody>
        </p:sp>
        <p:sp>
          <p:nvSpPr>
            <p:cNvPr id="971807" name="Line 31"/>
            <p:cNvSpPr>
              <a:spLocks noChangeShapeType="1"/>
            </p:cNvSpPr>
            <p:nvPr/>
          </p:nvSpPr>
          <p:spPr bwMode="auto">
            <a:xfrm>
              <a:off x="4080" y="2304"/>
              <a:ext cx="0" cy="1536"/>
            </a:xfrm>
            <a:prstGeom prst="line">
              <a:avLst/>
            </a:prstGeom>
            <a:noFill/>
            <a:ln w="9525">
              <a:solidFill>
                <a:schemeClr val="tx1"/>
              </a:solidFill>
              <a:miter lim="800000"/>
              <a:headEnd/>
              <a:tailEnd/>
            </a:ln>
            <a:effectLst/>
          </p:spPr>
          <p:txBody>
            <a:bodyPr wrap="none"/>
            <a:lstStyle/>
            <a:p>
              <a:endParaRPr lang="en-US"/>
            </a:p>
          </p:txBody>
        </p:sp>
        <p:sp>
          <p:nvSpPr>
            <p:cNvPr id="971808" name="Line 32"/>
            <p:cNvSpPr>
              <a:spLocks noChangeShapeType="1"/>
            </p:cNvSpPr>
            <p:nvPr/>
          </p:nvSpPr>
          <p:spPr bwMode="auto">
            <a:xfrm>
              <a:off x="4272" y="2304"/>
              <a:ext cx="0" cy="1536"/>
            </a:xfrm>
            <a:prstGeom prst="line">
              <a:avLst/>
            </a:prstGeom>
            <a:noFill/>
            <a:ln w="9525">
              <a:solidFill>
                <a:schemeClr val="tx1"/>
              </a:solidFill>
              <a:miter lim="800000"/>
              <a:headEnd/>
              <a:tailEnd/>
            </a:ln>
            <a:effectLst/>
          </p:spPr>
          <p:txBody>
            <a:bodyPr wrap="none"/>
            <a:lstStyle/>
            <a:p>
              <a:endParaRPr lang="en-US"/>
            </a:p>
          </p:txBody>
        </p:sp>
        <p:sp>
          <p:nvSpPr>
            <p:cNvPr id="971809" name="Line 33"/>
            <p:cNvSpPr>
              <a:spLocks noChangeShapeType="1"/>
            </p:cNvSpPr>
            <p:nvPr/>
          </p:nvSpPr>
          <p:spPr bwMode="auto">
            <a:xfrm>
              <a:off x="4464" y="2304"/>
              <a:ext cx="0" cy="1536"/>
            </a:xfrm>
            <a:prstGeom prst="line">
              <a:avLst/>
            </a:prstGeom>
            <a:noFill/>
            <a:ln w="9525">
              <a:solidFill>
                <a:schemeClr val="tx1"/>
              </a:solidFill>
              <a:miter lim="800000"/>
              <a:headEnd/>
              <a:tailEnd/>
            </a:ln>
            <a:effectLst/>
          </p:spPr>
          <p:txBody>
            <a:bodyPr wrap="none"/>
            <a:lstStyle/>
            <a:p>
              <a:endParaRPr lang="en-US"/>
            </a:p>
          </p:txBody>
        </p:sp>
        <p:sp>
          <p:nvSpPr>
            <p:cNvPr id="971810" name="Line 34"/>
            <p:cNvSpPr>
              <a:spLocks noChangeShapeType="1"/>
            </p:cNvSpPr>
            <p:nvPr/>
          </p:nvSpPr>
          <p:spPr bwMode="auto">
            <a:xfrm>
              <a:off x="4656" y="2304"/>
              <a:ext cx="0" cy="1536"/>
            </a:xfrm>
            <a:prstGeom prst="line">
              <a:avLst/>
            </a:prstGeom>
            <a:noFill/>
            <a:ln w="9525">
              <a:solidFill>
                <a:schemeClr val="tx1"/>
              </a:solidFill>
              <a:miter lim="800000"/>
              <a:headEnd/>
              <a:tailEnd/>
            </a:ln>
            <a:effectLst/>
          </p:spPr>
          <p:txBody>
            <a:bodyPr wrap="none"/>
            <a:lstStyle/>
            <a:p>
              <a:endParaRPr lang="en-US"/>
            </a:p>
          </p:txBody>
        </p:sp>
        <p:sp>
          <p:nvSpPr>
            <p:cNvPr id="971811" name="Line 35"/>
            <p:cNvSpPr>
              <a:spLocks noChangeShapeType="1"/>
            </p:cNvSpPr>
            <p:nvPr/>
          </p:nvSpPr>
          <p:spPr bwMode="auto">
            <a:xfrm>
              <a:off x="4848" y="2304"/>
              <a:ext cx="0" cy="1536"/>
            </a:xfrm>
            <a:prstGeom prst="line">
              <a:avLst/>
            </a:prstGeom>
            <a:noFill/>
            <a:ln w="9525">
              <a:solidFill>
                <a:schemeClr val="tx1"/>
              </a:solidFill>
              <a:miter lim="800000"/>
              <a:headEnd/>
              <a:tailEnd/>
            </a:ln>
            <a:effectLst/>
          </p:spPr>
          <p:txBody>
            <a:bodyPr wrap="none"/>
            <a:lstStyle/>
            <a:p>
              <a:endParaRPr lang="en-US"/>
            </a:p>
          </p:txBody>
        </p:sp>
      </p:grpSp>
      <p:sp>
        <p:nvSpPr>
          <p:cNvPr id="971812" name="Line 36"/>
          <p:cNvSpPr>
            <a:spLocks noChangeShapeType="1"/>
          </p:cNvSpPr>
          <p:nvPr/>
        </p:nvSpPr>
        <p:spPr bwMode="auto">
          <a:xfrm>
            <a:off x="1981200" y="2895600"/>
            <a:ext cx="0" cy="0"/>
          </a:xfrm>
          <a:prstGeom prst="line">
            <a:avLst/>
          </a:prstGeom>
          <a:noFill/>
          <a:ln w="9525">
            <a:solidFill>
              <a:schemeClr val="tx1"/>
            </a:solidFill>
            <a:miter lim="800000"/>
            <a:headEnd/>
            <a:tailEnd/>
          </a:ln>
          <a:effectLst/>
        </p:spPr>
        <p:txBody>
          <a:bodyPr wrap="none"/>
          <a:lstStyle/>
          <a:p>
            <a:endParaRPr lang="en-US"/>
          </a:p>
        </p:txBody>
      </p:sp>
      <p:sp>
        <p:nvSpPr>
          <p:cNvPr id="971813" name="Text Box 37"/>
          <p:cNvSpPr txBox="1">
            <a:spLocks noChangeArrowheads="1"/>
          </p:cNvSpPr>
          <p:nvPr/>
        </p:nvSpPr>
        <p:spPr bwMode="auto">
          <a:xfrm>
            <a:off x="-92075" y="1404938"/>
            <a:ext cx="184150" cy="457200"/>
          </a:xfrm>
          <a:prstGeom prst="rect">
            <a:avLst/>
          </a:prstGeom>
          <a:noFill/>
          <a:ln w="9525">
            <a:noFill/>
            <a:miter lim="800000"/>
            <a:headEnd/>
            <a:tailEnd/>
          </a:ln>
          <a:effectLst/>
        </p:spPr>
        <p:txBody>
          <a:bodyPr wrap="none">
            <a:spAutoFit/>
          </a:bodyPr>
          <a:lstStyle/>
          <a:p>
            <a:pPr algn="l"/>
            <a:endParaRPr lang="en-US" sz="2400">
              <a:latin typeface="Tahoma" pitchFamily="34" charset="0"/>
            </a:endParaRPr>
          </a:p>
        </p:txBody>
      </p:sp>
      <p:sp>
        <p:nvSpPr>
          <p:cNvPr id="971814" name="AutoShape 38"/>
          <p:cNvSpPr>
            <a:spLocks noChangeArrowheads="1"/>
          </p:cNvSpPr>
          <p:nvPr/>
        </p:nvSpPr>
        <p:spPr bwMode="auto">
          <a:xfrm>
            <a:off x="4606925" y="1828800"/>
            <a:ext cx="76200" cy="1752600"/>
          </a:xfrm>
          <a:prstGeom prst="upDownArrow">
            <a:avLst>
              <a:gd name="adj1" fmla="val 50000"/>
              <a:gd name="adj2" fmla="val 460000"/>
            </a:avLst>
          </a:prstGeom>
          <a:solidFill>
            <a:schemeClr val="hlink"/>
          </a:solidFill>
          <a:ln w="9525">
            <a:solidFill>
              <a:schemeClr val="tx1"/>
            </a:solidFill>
            <a:miter lim="800000"/>
            <a:headEnd/>
            <a:tailEnd/>
          </a:ln>
          <a:effectLst/>
        </p:spPr>
        <p:txBody>
          <a:bodyPr wrap="none" anchor="ctr"/>
          <a:lstStyle/>
          <a:p>
            <a:endParaRPr lang="en-US"/>
          </a:p>
        </p:txBody>
      </p:sp>
      <p:sp>
        <p:nvSpPr>
          <p:cNvPr id="971815" name="Rectangle 39"/>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
        <p:nvSpPr>
          <p:cNvPr id="971816" name="Line 40"/>
          <p:cNvSpPr>
            <a:spLocks noChangeShapeType="1"/>
          </p:cNvSpPr>
          <p:nvPr/>
        </p:nvSpPr>
        <p:spPr bwMode="auto">
          <a:xfrm>
            <a:off x="4641850" y="1295400"/>
            <a:ext cx="0" cy="533400"/>
          </a:xfrm>
          <a:prstGeom prst="line">
            <a:avLst/>
          </a:prstGeom>
          <a:noFill/>
          <a:ln w="9525">
            <a:solidFill>
              <a:schemeClr val="tx1"/>
            </a:solidFill>
            <a:miter lim="800000"/>
            <a:headEnd/>
            <a:tailEnd/>
          </a:ln>
          <a:effectLst/>
        </p:spPr>
        <p:txBody>
          <a:bodyPr wrap="none"/>
          <a:lstStyle/>
          <a:p>
            <a:endParaRPr lang="en-US"/>
          </a:p>
        </p:txBody>
      </p:sp>
      <p:sp>
        <p:nvSpPr>
          <p:cNvPr id="971817" name="Line 41"/>
          <p:cNvSpPr>
            <a:spLocks noChangeShapeType="1"/>
          </p:cNvSpPr>
          <p:nvPr/>
        </p:nvSpPr>
        <p:spPr bwMode="auto">
          <a:xfrm>
            <a:off x="3733800" y="1565275"/>
            <a:ext cx="1828800" cy="0"/>
          </a:xfrm>
          <a:prstGeom prst="line">
            <a:avLst/>
          </a:prstGeom>
          <a:noFill/>
          <a:ln w="9525">
            <a:solidFill>
              <a:schemeClr val="tx1"/>
            </a:solidFill>
            <a:miter lim="800000"/>
            <a:headEnd/>
            <a:tailEnd/>
          </a:ln>
          <a:effectLst/>
        </p:spPr>
        <p:txBody>
          <a:bodyPr wrap="none"/>
          <a:lstStyle/>
          <a:p>
            <a:endParaRPr lang="en-US"/>
          </a:p>
        </p:txBody>
      </p:sp>
      <p:sp>
        <p:nvSpPr>
          <p:cNvPr id="971818" name="Line 42"/>
          <p:cNvSpPr>
            <a:spLocks noChangeShapeType="1"/>
          </p:cNvSpPr>
          <p:nvPr/>
        </p:nvSpPr>
        <p:spPr bwMode="auto">
          <a:xfrm>
            <a:off x="4267200" y="1295400"/>
            <a:ext cx="0" cy="533400"/>
          </a:xfrm>
          <a:prstGeom prst="line">
            <a:avLst/>
          </a:prstGeom>
          <a:noFill/>
          <a:ln w="9525">
            <a:solidFill>
              <a:schemeClr val="tx1"/>
            </a:solidFill>
            <a:miter lim="800000"/>
            <a:headEnd/>
            <a:tailEnd/>
          </a:ln>
          <a:effectLst/>
        </p:spPr>
        <p:txBody>
          <a:bodyPr wrap="none"/>
          <a:lstStyle/>
          <a:p>
            <a:endParaRPr lang="en-US"/>
          </a:p>
        </p:txBody>
      </p:sp>
      <p:sp>
        <p:nvSpPr>
          <p:cNvPr id="971819" name="Line 43"/>
          <p:cNvSpPr>
            <a:spLocks noChangeShapeType="1"/>
          </p:cNvSpPr>
          <p:nvPr/>
        </p:nvSpPr>
        <p:spPr bwMode="auto">
          <a:xfrm>
            <a:off x="5029200" y="1295400"/>
            <a:ext cx="0" cy="533400"/>
          </a:xfrm>
          <a:prstGeom prst="line">
            <a:avLst/>
          </a:prstGeom>
          <a:noFill/>
          <a:ln w="9525">
            <a:solidFill>
              <a:schemeClr val="tx1"/>
            </a:solidFill>
            <a:miter lim="800000"/>
            <a:headEnd/>
            <a:tailEnd/>
          </a:ln>
          <a:effectLst/>
        </p:spPr>
        <p:txBody>
          <a:bodyPr wrap="none"/>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10" name="Slide Number Placeholder 4"/>
          <p:cNvSpPr>
            <a:spLocks noGrp="1"/>
          </p:cNvSpPr>
          <p:nvPr>
            <p:ph type="sldNum" sz="quarter" idx="11"/>
          </p:nvPr>
        </p:nvSpPr>
        <p:spPr/>
        <p:txBody>
          <a:bodyPr/>
          <a:lstStyle/>
          <a:p>
            <a:fld id="{AB170910-E76B-475C-A64B-ACD416F86972}" type="slidenum">
              <a:rPr lang="en-US"/>
              <a:pPr/>
              <a:t>4</a:t>
            </a:fld>
            <a:endParaRPr lang="en-US"/>
          </a:p>
        </p:txBody>
      </p:sp>
      <p:grpSp>
        <p:nvGrpSpPr>
          <p:cNvPr id="2" name="Group 2"/>
          <p:cNvGrpSpPr>
            <a:grpSpLocks/>
          </p:cNvGrpSpPr>
          <p:nvPr/>
        </p:nvGrpSpPr>
        <p:grpSpPr bwMode="auto">
          <a:xfrm>
            <a:off x="1905000" y="4800600"/>
            <a:ext cx="2133600" cy="1143000"/>
            <a:chOff x="2112" y="1872"/>
            <a:chExt cx="1488" cy="960"/>
          </a:xfrm>
        </p:grpSpPr>
        <p:pic>
          <p:nvPicPr>
            <p:cNvPr id="936963" name="Picture 3" descr="aspsys_logo2"/>
            <p:cNvPicPr>
              <a:picLocks noChangeAspect="1" noChangeArrowheads="1"/>
            </p:cNvPicPr>
            <p:nvPr/>
          </p:nvPicPr>
          <p:blipFill>
            <a:blip r:embed="rId2" cstate="print"/>
            <a:srcRect/>
            <a:stretch>
              <a:fillRect/>
            </a:stretch>
          </p:blipFill>
          <p:spPr bwMode="auto">
            <a:xfrm>
              <a:off x="2268" y="1872"/>
              <a:ext cx="1224" cy="912"/>
            </a:xfrm>
            <a:prstGeom prst="rect">
              <a:avLst/>
            </a:prstGeom>
            <a:noFill/>
          </p:spPr>
        </p:pic>
        <p:sp>
          <p:nvSpPr>
            <p:cNvPr id="936964" name="Rectangle 4"/>
            <p:cNvSpPr>
              <a:spLocks noChangeArrowheads="1"/>
            </p:cNvSpPr>
            <p:nvPr/>
          </p:nvSpPr>
          <p:spPr bwMode="auto">
            <a:xfrm>
              <a:off x="2112" y="2496"/>
              <a:ext cx="1488" cy="336"/>
            </a:xfrm>
            <a:prstGeom prst="rect">
              <a:avLst/>
            </a:prstGeom>
            <a:solidFill>
              <a:schemeClr val="bg1"/>
            </a:solidFill>
            <a:ln w="9525">
              <a:solidFill>
                <a:schemeClr val="bg1"/>
              </a:solidFill>
              <a:miter lim="800000"/>
              <a:headEnd/>
              <a:tailEnd/>
            </a:ln>
            <a:effectLst/>
          </p:spPr>
          <p:txBody>
            <a:bodyPr wrap="none" anchor="ctr"/>
            <a:lstStyle/>
            <a:p>
              <a:endParaRPr lang="en-US"/>
            </a:p>
          </p:txBody>
        </p:sp>
      </p:grpSp>
      <p:sp>
        <p:nvSpPr>
          <p:cNvPr id="936965" name="Rectangle 5"/>
          <p:cNvSpPr>
            <a:spLocks noGrp="1" noChangeArrowheads="1"/>
          </p:cNvSpPr>
          <p:nvPr>
            <p:ph type="body" idx="1"/>
          </p:nvPr>
        </p:nvSpPr>
        <p:spPr>
          <a:xfrm>
            <a:off x="533400" y="1371600"/>
            <a:ext cx="4227513" cy="4648200"/>
          </a:xfrm>
        </p:spPr>
        <p:txBody>
          <a:bodyPr/>
          <a:lstStyle/>
          <a:p>
            <a:pPr>
              <a:buFont typeface="Wingdings" pitchFamily="2" charset="2"/>
              <a:buNone/>
            </a:pPr>
            <a:r>
              <a:rPr lang="en-US" sz="2000"/>
              <a:t>10 racks @ 1000 lbs per rack</a:t>
            </a:r>
          </a:p>
          <a:p>
            <a:pPr>
              <a:buFont typeface="Wingdings" pitchFamily="2" charset="2"/>
              <a:buNone/>
            </a:pPr>
            <a:r>
              <a:rPr lang="en-US" sz="2000"/>
              <a:t>270 Pentium4 Xeon CPUs,                2.0 GHz, 512 KB L2 cache</a:t>
            </a:r>
          </a:p>
          <a:p>
            <a:pPr>
              <a:lnSpc>
                <a:spcPct val="80000"/>
              </a:lnSpc>
              <a:buFont typeface="Wingdings" pitchFamily="2" charset="2"/>
              <a:buNone/>
            </a:pPr>
            <a:r>
              <a:rPr lang="en-US" sz="2000"/>
              <a:t>270 GB RAM, 400 MHz FSB</a:t>
            </a:r>
          </a:p>
          <a:p>
            <a:pPr>
              <a:lnSpc>
                <a:spcPct val="80000"/>
              </a:lnSpc>
              <a:buFont typeface="Wingdings" pitchFamily="2" charset="2"/>
              <a:buNone/>
            </a:pPr>
            <a:r>
              <a:rPr lang="en-US" sz="2000"/>
              <a:t>8 TB disk</a:t>
            </a:r>
          </a:p>
          <a:p>
            <a:pPr>
              <a:lnSpc>
                <a:spcPct val="80000"/>
              </a:lnSpc>
              <a:buFont typeface="Wingdings" pitchFamily="2" charset="2"/>
              <a:buNone/>
            </a:pPr>
            <a:r>
              <a:rPr lang="en-US" sz="2000"/>
              <a:t>Myrinet2000 Interconnect</a:t>
            </a:r>
          </a:p>
          <a:p>
            <a:pPr>
              <a:lnSpc>
                <a:spcPct val="80000"/>
              </a:lnSpc>
              <a:buFont typeface="Wingdings" pitchFamily="2" charset="2"/>
              <a:buNone/>
            </a:pPr>
            <a:r>
              <a:rPr lang="en-US" sz="2000"/>
              <a:t>100 Mbps Ethernet Interconnect</a:t>
            </a:r>
          </a:p>
          <a:p>
            <a:pPr>
              <a:lnSpc>
                <a:spcPct val="80000"/>
              </a:lnSpc>
              <a:buFont typeface="Wingdings" pitchFamily="2" charset="2"/>
              <a:buNone/>
            </a:pPr>
            <a:r>
              <a:rPr lang="en-US" sz="2000"/>
              <a:t>OS: Red Hat Linux</a:t>
            </a:r>
          </a:p>
          <a:p>
            <a:pPr>
              <a:lnSpc>
                <a:spcPct val="70000"/>
              </a:lnSpc>
              <a:buFont typeface="Wingdings" pitchFamily="2" charset="2"/>
              <a:buNone/>
            </a:pPr>
            <a:r>
              <a:rPr lang="en-US" sz="2000"/>
              <a:t>Peak speed: 1.08 TFLOPs</a:t>
            </a:r>
          </a:p>
          <a:p>
            <a:pPr>
              <a:lnSpc>
                <a:spcPct val="70000"/>
              </a:lnSpc>
              <a:buFont typeface="Wingdings" pitchFamily="2" charset="2"/>
              <a:buNone/>
            </a:pPr>
            <a:r>
              <a:rPr lang="en-US" sz="2000"/>
              <a:t>  (1.08 trillion calculations per second)</a:t>
            </a:r>
          </a:p>
          <a:p>
            <a:pPr>
              <a:lnSpc>
                <a:spcPct val="70000"/>
              </a:lnSpc>
              <a:buFont typeface="Wingdings" pitchFamily="2" charset="2"/>
              <a:buNone/>
            </a:pPr>
            <a:r>
              <a:rPr lang="en-US" sz="2000"/>
              <a:t>One of the first Pentium4 clusters!</a:t>
            </a:r>
          </a:p>
        </p:txBody>
      </p:sp>
      <p:sp>
        <p:nvSpPr>
          <p:cNvPr id="936966" name="Rectangle 6"/>
          <p:cNvSpPr>
            <a:spLocks noGrp="1" noChangeArrowheads="1"/>
          </p:cNvSpPr>
          <p:nvPr>
            <p:ph type="title"/>
          </p:nvPr>
        </p:nvSpPr>
        <p:spPr/>
        <p:txBody>
          <a:bodyPr/>
          <a:lstStyle/>
          <a:p>
            <a:r>
              <a:rPr lang="en-US"/>
              <a:t>OU’s TeraFLOP Cluster, 2002</a:t>
            </a:r>
          </a:p>
        </p:txBody>
      </p:sp>
      <p:sp>
        <p:nvSpPr>
          <p:cNvPr id="936967" name="Text Box 7"/>
          <p:cNvSpPr txBox="1">
            <a:spLocks noChangeArrowheads="1"/>
          </p:cNvSpPr>
          <p:nvPr/>
        </p:nvSpPr>
        <p:spPr bwMode="auto">
          <a:xfrm>
            <a:off x="4648200" y="5676900"/>
            <a:ext cx="3652838" cy="457200"/>
          </a:xfrm>
          <a:prstGeom prst="rect">
            <a:avLst/>
          </a:prstGeom>
          <a:noFill/>
          <a:ln w="9525">
            <a:noFill/>
            <a:miter lim="800000"/>
            <a:headEnd/>
            <a:tailEnd/>
          </a:ln>
          <a:effectLst/>
        </p:spPr>
        <p:txBody>
          <a:bodyPr wrap="none">
            <a:spAutoFit/>
          </a:bodyPr>
          <a:lstStyle/>
          <a:p>
            <a:pPr>
              <a:spcBef>
                <a:spcPct val="50000"/>
              </a:spcBef>
            </a:pPr>
            <a:r>
              <a:rPr lang="en-US" sz="2400" b="1" dirty="0">
                <a:effectLst>
                  <a:outerShdw blurRad="38100" dist="38100" dir="2700000" algn="tl">
                    <a:srgbClr val="C0C0C0"/>
                  </a:outerShdw>
                </a:effectLst>
                <a:latin typeface="Courier New" pitchFamily="49" charset="0"/>
              </a:rPr>
              <a:t>boomer.oscer.ou.edu</a:t>
            </a:r>
          </a:p>
        </p:txBody>
      </p:sp>
      <p:pic>
        <p:nvPicPr>
          <p:cNvPr id="936968" name="Picture 8" descr="boomerback2"/>
          <p:cNvPicPr>
            <a:picLocks noChangeAspect="1" noChangeArrowheads="1"/>
          </p:cNvPicPr>
          <p:nvPr/>
        </p:nvPicPr>
        <p:blipFill>
          <a:blip r:embed="rId3" cstate="print"/>
          <a:srcRect/>
          <a:stretch>
            <a:fillRect/>
          </a:stretch>
        </p:blipFill>
        <p:spPr bwMode="auto">
          <a:xfrm>
            <a:off x="4800600" y="1295400"/>
            <a:ext cx="3357563" cy="447675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D5CB60B6-770C-4896-A4F0-83662CC223B4}" type="slidenum">
              <a:rPr lang="en-US"/>
              <a:pPr/>
              <a:t>40</a:t>
            </a:fld>
            <a:endParaRPr lang="en-US"/>
          </a:p>
        </p:txBody>
      </p:sp>
      <p:sp>
        <p:nvSpPr>
          <p:cNvPr id="972802" name="Rectangle 2"/>
          <p:cNvSpPr>
            <a:spLocks noGrp="1" noChangeArrowheads="1"/>
          </p:cNvSpPr>
          <p:nvPr>
            <p:ph type="title"/>
          </p:nvPr>
        </p:nvSpPr>
        <p:spPr/>
        <p:txBody>
          <a:bodyPr/>
          <a:lstStyle/>
          <a:p>
            <a:r>
              <a:rPr lang="en-US" sz="3600"/>
              <a:t>The Challenge of Multicore: RAM</a:t>
            </a:r>
          </a:p>
        </p:txBody>
      </p:sp>
      <p:sp>
        <p:nvSpPr>
          <p:cNvPr id="972803" name="Rectangle 3"/>
          <p:cNvSpPr>
            <a:spLocks noGrp="1" noChangeArrowheads="1"/>
          </p:cNvSpPr>
          <p:nvPr>
            <p:ph type="body" idx="1"/>
          </p:nvPr>
        </p:nvSpPr>
        <p:spPr>
          <a:xfrm>
            <a:off x="381000" y="1209358"/>
            <a:ext cx="8534400" cy="4856162"/>
          </a:xfrm>
        </p:spPr>
        <p:txBody>
          <a:bodyPr/>
          <a:lstStyle/>
          <a:p>
            <a:pPr>
              <a:spcBef>
                <a:spcPts val="200"/>
              </a:spcBef>
            </a:pPr>
            <a:r>
              <a:rPr lang="en-US" dirty="0"/>
              <a:t>Each socket has access to a certain amount of RAM, at </a:t>
            </a:r>
            <a:r>
              <a:rPr lang="en-US" dirty="0" smtClean="0"/>
              <a:t>a       </a:t>
            </a:r>
            <a:r>
              <a:rPr lang="en-US" b="1" u="sng" dirty="0"/>
              <a:t>fixed RAM bandwidth per SOCKET</a:t>
            </a:r>
            <a:r>
              <a:rPr lang="en-US" dirty="0"/>
              <a:t> – or even per node.</a:t>
            </a:r>
          </a:p>
          <a:p>
            <a:pPr>
              <a:spcBef>
                <a:spcPts val="200"/>
              </a:spcBef>
            </a:pPr>
            <a:r>
              <a:rPr lang="en-US" dirty="0"/>
              <a:t>As the number of cores per socket increases, </a:t>
            </a:r>
            <a:r>
              <a:rPr lang="en-US" dirty="0" smtClean="0"/>
              <a:t>the          </a:t>
            </a:r>
            <a:r>
              <a:rPr lang="en-US" b="1" u="sng" dirty="0"/>
              <a:t>contention for RAM bandwidth increases</a:t>
            </a:r>
            <a:r>
              <a:rPr lang="en-US" dirty="0"/>
              <a:t> too.</a:t>
            </a:r>
          </a:p>
          <a:p>
            <a:pPr>
              <a:spcBef>
                <a:spcPts val="200"/>
              </a:spcBef>
            </a:pPr>
            <a:r>
              <a:rPr lang="en-US" dirty="0"/>
              <a:t>At 2 or even 4 cores in a socket, this problem isn’t too bad. But at 16 or 32 or 80 cores, it’s </a:t>
            </a:r>
            <a:r>
              <a:rPr lang="en-US" b="1" u="sng" dirty="0"/>
              <a:t>a huge problem</a:t>
            </a:r>
            <a:r>
              <a:rPr lang="en-US" dirty="0"/>
              <a:t>.</a:t>
            </a:r>
          </a:p>
          <a:p>
            <a:pPr>
              <a:spcBef>
                <a:spcPts val="200"/>
              </a:spcBef>
            </a:pPr>
            <a:r>
              <a:rPr lang="en-US" dirty="0"/>
              <a:t>So, applications that </a:t>
            </a:r>
            <a:r>
              <a:rPr lang="en-US" b="1" u="sng" dirty="0"/>
              <a:t>are cache optimized</a:t>
            </a:r>
            <a:r>
              <a:rPr lang="en-US" dirty="0"/>
              <a:t> will </a:t>
            </a:r>
            <a:r>
              <a:rPr lang="en-US" dirty="0" smtClean="0"/>
              <a:t>get </a:t>
            </a:r>
            <a:r>
              <a:rPr lang="en-US" b="1" u="sng" dirty="0" smtClean="0"/>
              <a:t>big </a:t>
            </a:r>
            <a:r>
              <a:rPr lang="en-US" b="1" u="sng" dirty="0"/>
              <a:t>speedups</a:t>
            </a:r>
            <a:r>
              <a:rPr lang="en-US" dirty="0"/>
              <a:t>.</a:t>
            </a:r>
          </a:p>
          <a:p>
            <a:pPr>
              <a:spcBef>
                <a:spcPts val="200"/>
              </a:spcBef>
            </a:pPr>
            <a:r>
              <a:rPr lang="en-US" dirty="0"/>
              <a:t>But, applications whose performance is </a:t>
            </a:r>
            <a:r>
              <a:rPr lang="en-US" b="1" u="sng" dirty="0"/>
              <a:t>limited by RAM bandwidth</a:t>
            </a:r>
            <a:r>
              <a:rPr lang="en-US" dirty="0"/>
              <a:t> are going to speed up only as fast as RAM bandwidth speeds up.</a:t>
            </a:r>
          </a:p>
          <a:p>
            <a:pPr>
              <a:spcBef>
                <a:spcPts val="200"/>
              </a:spcBef>
            </a:pPr>
            <a:r>
              <a:rPr lang="en-US" dirty="0"/>
              <a:t>RAM bandwidth </a:t>
            </a:r>
            <a:r>
              <a:rPr lang="en-US" b="1" u="sng" dirty="0"/>
              <a:t>speeds up much slower</a:t>
            </a:r>
            <a:r>
              <a:rPr lang="en-US" dirty="0"/>
              <a:t> than CPU speeds up.</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0C0028C4-6CE2-4E7D-9B62-190FD156B373}" type="slidenum">
              <a:rPr lang="en-US"/>
              <a:pPr/>
              <a:t>41</a:t>
            </a:fld>
            <a:endParaRPr lang="en-US"/>
          </a:p>
        </p:txBody>
      </p:sp>
      <p:sp>
        <p:nvSpPr>
          <p:cNvPr id="973826" name="Rectangle 2"/>
          <p:cNvSpPr>
            <a:spLocks noGrp="1" noChangeArrowheads="1"/>
          </p:cNvSpPr>
          <p:nvPr>
            <p:ph type="title"/>
          </p:nvPr>
        </p:nvSpPr>
        <p:spPr/>
        <p:txBody>
          <a:bodyPr/>
          <a:lstStyle/>
          <a:p>
            <a:r>
              <a:rPr lang="en-US" sz="3600"/>
              <a:t>The Challenge of Multicore: Network</a:t>
            </a:r>
          </a:p>
        </p:txBody>
      </p:sp>
      <p:sp>
        <p:nvSpPr>
          <p:cNvPr id="973827" name="Rectangle 3"/>
          <p:cNvSpPr>
            <a:spLocks noGrp="1" noChangeArrowheads="1"/>
          </p:cNvSpPr>
          <p:nvPr>
            <p:ph type="body" idx="1"/>
          </p:nvPr>
        </p:nvSpPr>
        <p:spPr>
          <a:xfrm>
            <a:off x="609600" y="1239838"/>
            <a:ext cx="8001000" cy="5257800"/>
          </a:xfrm>
        </p:spPr>
        <p:txBody>
          <a:bodyPr/>
          <a:lstStyle/>
          <a:p>
            <a:pPr>
              <a:spcBef>
                <a:spcPts val="600"/>
              </a:spcBef>
            </a:pPr>
            <a:r>
              <a:rPr lang="en-US" dirty="0"/>
              <a:t>Each node has access to a certain number of network ports, at a </a:t>
            </a:r>
            <a:r>
              <a:rPr lang="en-US" b="1" u="sng" dirty="0"/>
              <a:t>fixed number of network ports per NODE</a:t>
            </a:r>
            <a:r>
              <a:rPr lang="en-US" dirty="0"/>
              <a:t>.</a:t>
            </a:r>
          </a:p>
          <a:p>
            <a:pPr>
              <a:spcBef>
                <a:spcPts val="600"/>
              </a:spcBef>
            </a:pPr>
            <a:r>
              <a:rPr lang="en-US" dirty="0"/>
              <a:t>As the number of cores per node increases, the </a:t>
            </a:r>
            <a:r>
              <a:rPr lang="en-US" b="1" u="sng" dirty="0"/>
              <a:t>contention for network ports increases</a:t>
            </a:r>
            <a:r>
              <a:rPr lang="en-US" dirty="0"/>
              <a:t> too.</a:t>
            </a:r>
          </a:p>
          <a:p>
            <a:pPr>
              <a:spcBef>
                <a:spcPts val="600"/>
              </a:spcBef>
            </a:pPr>
            <a:r>
              <a:rPr lang="en-US" dirty="0"/>
              <a:t>At 2 or 4 cores in a socket, this problem isn’t too bad. But at 16 or 32 or 80 cores, it’s </a:t>
            </a:r>
            <a:r>
              <a:rPr lang="en-US" b="1" u="sng" dirty="0"/>
              <a:t>a huge problem</a:t>
            </a:r>
            <a:r>
              <a:rPr lang="en-US" dirty="0"/>
              <a:t>.</a:t>
            </a:r>
          </a:p>
          <a:p>
            <a:pPr>
              <a:spcBef>
                <a:spcPts val="600"/>
              </a:spcBef>
            </a:pPr>
            <a:r>
              <a:rPr lang="en-US" dirty="0"/>
              <a:t>So, applications that </a:t>
            </a:r>
            <a:r>
              <a:rPr lang="en-US" b="1" u="sng" dirty="0"/>
              <a:t>do minimal communication</a:t>
            </a:r>
            <a:r>
              <a:rPr lang="en-US" dirty="0"/>
              <a:t> will get </a:t>
            </a:r>
            <a:r>
              <a:rPr lang="en-US" b="1" u="sng" dirty="0"/>
              <a:t>big speedups</a:t>
            </a:r>
            <a:r>
              <a:rPr lang="en-US" dirty="0"/>
              <a:t>.</a:t>
            </a:r>
          </a:p>
          <a:p>
            <a:pPr>
              <a:spcBef>
                <a:spcPts val="600"/>
              </a:spcBef>
            </a:pPr>
            <a:r>
              <a:rPr lang="en-US" dirty="0"/>
              <a:t>But, applications whose performance is </a:t>
            </a:r>
            <a:r>
              <a:rPr lang="en-US" b="1" u="sng" dirty="0"/>
              <a:t>limited by the number of MPI messages</a:t>
            </a:r>
            <a:r>
              <a:rPr lang="en-US" dirty="0"/>
              <a:t> are going to speed up very </a:t>
            </a:r>
            <a:r>
              <a:rPr lang="en-US" dirty="0" err="1"/>
              <a:t>very</a:t>
            </a:r>
            <a:r>
              <a:rPr lang="en-US" dirty="0"/>
              <a:t> little – and may even crash the node.</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Rectangle 2"/>
          <p:cNvSpPr>
            <a:spLocks noGrp="1" noChangeArrowheads="1"/>
          </p:cNvSpPr>
          <p:nvPr>
            <p:ph type="ctrTitle"/>
          </p:nvPr>
        </p:nvSpPr>
        <p:spPr/>
        <p:txBody>
          <a:bodyPr/>
          <a:lstStyle/>
          <a:p>
            <a:r>
              <a:rPr lang="en-US" sz="6000"/>
              <a:t>A Concrete Example:</a:t>
            </a:r>
            <a:br>
              <a:rPr lang="en-US" sz="6000"/>
            </a:br>
            <a:r>
              <a:rPr lang="en-US" sz="6000"/>
              <a:t>Weather Forecasting</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6" name="Slide Number Placeholder 4"/>
          <p:cNvSpPr>
            <a:spLocks noGrp="1"/>
          </p:cNvSpPr>
          <p:nvPr>
            <p:ph type="sldNum" sz="quarter" idx="11"/>
          </p:nvPr>
        </p:nvSpPr>
        <p:spPr/>
        <p:txBody>
          <a:bodyPr/>
          <a:lstStyle/>
          <a:p>
            <a:fld id="{8E4731AF-8322-4AC7-B928-0D6E1017DE80}" type="slidenum">
              <a:rPr lang="en-US"/>
              <a:pPr/>
              <a:t>43</a:t>
            </a:fld>
            <a:endParaRPr lang="en-US"/>
          </a:p>
        </p:txBody>
      </p:sp>
      <p:pic>
        <p:nvPicPr>
          <p:cNvPr id="975874" name="Picture 2" descr="capsforecast"/>
          <p:cNvPicPr>
            <a:picLocks noChangeAspect="1" noChangeArrowheads="1"/>
          </p:cNvPicPr>
          <p:nvPr/>
        </p:nvPicPr>
        <p:blipFill>
          <a:blip r:embed="rId3" cstate="print"/>
          <a:srcRect/>
          <a:stretch>
            <a:fillRect/>
          </a:stretch>
        </p:blipFill>
        <p:spPr bwMode="auto">
          <a:xfrm>
            <a:off x="838200" y="1143000"/>
            <a:ext cx="7391400" cy="4868863"/>
          </a:xfrm>
          <a:prstGeom prst="rect">
            <a:avLst/>
          </a:prstGeom>
          <a:noFill/>
        </p:spPr>
      </p:pic>
      <p:sp>
        <p:nvSpPr>
          <p:cNvPr id="975875" name="Rectangle 3"/>
          <p:cNvSpPr>
            <a:spLocks noGrp="1" noChangeArrowheads="1"/>
          </p:cNvSpPr>
          <p:nvPr>
            <p:ph type="title"/>
          </p:nvPr>
        </p:nvSpPr>
        <p:spPr/>
        <p:txBody>
          <a:bodyPr/>
          <a:lstStyle/>
          <a:p>
            <a:r>
              <a:rPr lang="en-US" sz="3600"/>
              <a:t>Weather Forecasting</a:t>
            </a:r>
          </a:p>
        </p:txBody>
      </p:sp>
      <p:sp>
        <p:nvSpPr>
          <p:cNvPr id="975876" name="Text Box 4"/>
          <p:cNvSpPr txBox="1">
            <a:spLocks noChangeArrowheads="1"/>
          </p:cNvSpPr>
          <p:nvPr/>
        </p:nvSpPr>
        <p:spPr bwMode="auto">
          <a:xfrm>
            <a:off x="990600" y="5410200"/>
            <a:ext cx="6629400" cy="274638"/>
          </a:xfrm>
          <a:prstGeom prst="rect">
            <a:avLst/>
          </a:prstGeom>
          <a:noFill/>
          <a:ln w="9525">
            <a:noFill/>
            <a:miter lim="800000"/>
            <a:headEnd/>
            <a:tailEnd/>
          </a:ln>
          <a:effectLst/>
        </p:spPr>
        <p:txBody>
          <a:bodyPr>
            <a:spAutoFit/>
          </a:bodyPr>
          <a:lstStyle/>
          <a:p>
            <a:pPr>
              <a:spcBef>
                <a:spcPct val="50000"/>
              </a:spcBef>
            </a:pPr>
            <a:r>
              <a:rPr lang="en-US" sz="1200">
                <a:latin typeface="Courier New" pitchFamily="49" charset="0"/>
                <a:hlinkClick r:id="rId4"/>
              </a:rPr>
              <a:t>http://www.caps.ou.edu/wx/p/r/conus/fcst/</a:t>
            </a:r>
            <a:endParaRPr lang="en-US" sz="1200">
              <a:latin typeface="Courier New" pitchFamily="49" charset="0"/>
            </a:endParaRPr>
          </a:p>
        </p:txBody>
      </p:sp>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D99E7DF4-BC75-4D96-AF6A-D69B2CED83FA}" type="slidenum">
              <a:rPr lang="en-US"/>
              <a:pPr/>
              <a:t>44</a:t>
            </a:fld>
            <a:endParaRPr lang="en-US"/>
          </a:p>
        </p:txBody>
      </p:sp>
      <p:sp>
        <p:nvSpPr>
          <p:cNvPr id="976898" name="Rectangle 2"/>
          <p:cNvSpPr>
            <a:spLocks noGrp="1" noChangeArrowheads="1"/>
          </p:cNvSpPr>
          <p:nvPr>
            <p:ph type="title"/>
          </p:nvPr>
        </p:nvSpPr>
        <p:spPr/>
        <p:txBody>
          <a:bodyPr/>
          <a:lstStyle/>
          <a:p>
            <a:r>
              <a:rPr lang="en-US" sz="3600"/>
              <a:t>Weather Forecasting</a:t>
            </a:r>
          </a:p>
        </p:txBody>
      </p:sp>
      <p:sp>
        <p:nvSpPr>
          <p:cNvPr id="976899" name="Rectangle 3"/>
          <p:cNvSpPr>
            <a:spLocks noGrp="1" noChangeArrowheads="1"/>
          </p:cNvSpPr>
          <p:nvPr>
            <p:ph type="body" idx="1"/>
          </p:nvPr>
        </p:nvSpPr>
        <p:spPr/>
        <p:txBody>
          <a:bodyPr/>
          <a:lstStyle/>
          <a:p>
            <a:r>
              <a:rPr lang="en-US"/>
              <a:t>Weather forecasting is a </a:t>
            </a:r>
            <a:r>
              <a:rPr lang="en-US" b="1" u="sng"/>
              <a:t>transport</a:t>
            </a:r>
            <a:r>
              <a:rPr lang="en-US"/>
              <a:t> problem.</a:t>
            </a:r>
          </a:p>
          <a:p>
            <a:r>
              <a:rPr lang="en-US"/>
              <a:t>The goal is to predict future weather conditions by simulating the movement of fluids in Earth’s atmosphere.</a:t>
            </a:r>
          </a:p>
          <a:p>
            <a:r>
              <a:rPr lang="en-US"/>
              <a:t>The physics is the Navier-Stokes Equations.</a:t>
            </a:r>
          </a:p>
          <a:p>
            <a:r>
              <a:rPr lang="en-US"/>
              <a:t>The numerical method is Finite Difference.</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ooter Placeholder 2"/>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64" name="Slide Number Placeholder 3"/>
          <p:cNvSpPr>
            <a:spLocks noGrp="1"/>
          </p:cNvSpPr>
          <p:nvPr>
            <p:ph type="sldNum" sz="quarter" idx="4294967295"/>
          </p:nvPr>
        </p:nvSpPr>
        <p:spPr>
          <a:xfrm>
            <a:off x="7162800" y="6191250"/>
            <a:ext cx="1295400" cy="457200"/>
          </a:xfrm>
          <a:prstGeom prst="rect">
            <a:avLst/>
          </a:prstGeom>
        </p:spPr>
        <p:txBody>
          <a:bodyPr/>
          <a:lstStyle/>
          <a:p>
            <a:fld id="{5EEB4A01-CBD9-40D6-B550-F2A582F0ED00}" type="slidenum">
              <a:rPr lang="en-US"/>
              <a:pPr/>
              <a:t>45</a:t>
            </a:fld>
            <a:endParaRPr lang="en-US"/>
          </a:p>
        </p:txBody>
      </p:sp>
      <p:grpSp>
        <p:nvGrpSpPr>
          <p:cNvPr id="2" name="Group 2"/>
          <p:cNvGrpSpPr>
            <a:grpSpLocks/>
          </p:cNvGrpSpPr>
          <p:nvPr/>
        </p:nvGrpSpPr>
        <p:grpSpPr bwMode="auto">
          <a:xfrm>
            <a:off x="2438400" y="1524000"/>
            <a:ext cx="4876800" cy="4267200"/>
            <a:chOff x="576" y="1056"/>
            <a:chExt cx="3072" cy="2688"/>
          </a:xfrm>
        </p:grpSpPr>
        <p:sp>
          <p:nvSpPr>
            <p:cNvPr id="977923" name="Rectangle 3"/>
            <p:cNvSpPr>
              <a:spLocks noChangeArrowheads="1"/>
            </p:cNvSpPr>
            <p:nvPr/>
          </p:nvSpPr>
          <p:spPr bwMode="auto">
            <a:xfrm>
              <a:off x="576" y="1056"/>
              <a:ext cx="3072" cy="26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977924" name="Line 4"/>
            <p:cNvSpPr>
              <a:spLocks noChangeShapeType="1"/>
            </p:cNvSpPr>
            <p:nvPr/>
          </p:nvSpPr>
          <p:spPr bwMode="auto">
            <a:xfrm>
              <a:off x="672" y="1056"/>
              <a:ext cx="0" cy="2688"/>
            </a:xfrm>
            <a:prstGeom prst="line">
              <a:avLst/>
            </a:prstGeom>
            <a:noFill/>
            <a:ln w="9525">
              <a:solidFill>
                <a:schemeClr val="tx1"/>
              </a:solidFill>
              <a:miter lim="800000"/>
              <a:headEnd/>
              <a:tailEnd/>
            </a:ln>
            <a:effectLst/>
          </p:spPr>
          <p:txBody>
            <a:bodyPr wrap="none"/>
            <a:lstStyle/>
            <a:p>
              <a:endParaRPr lang="en-US"/>
            </a:p>
          </p:txBody>
        </p:sp>
        <p:sp>
          <p:nvSpPr>
            <p:cNvPr id="977925" name="Line 5"/>
            <p:cNvSpPr>
              <a:spLocks noChangeShapeType="1"/>
            </p:cNvSpPr>
            <p:nvPr/>
          </p:nvSpPr>
          <p:spPr bwMode="auto">
            <a:xfrm>
              <a:off x="3072" y="1056"/>
              <a:ext cx="0" cy="2688"/>
            </a:xfrm>
            <a:prstGeom prst="line">
              <a:avLst/>
            </a:prstGeom>
            <a:noFill/>
            <a:ln w="9525">
              <a:solidFill>
                <a:schemeClr val="tx1"/>
              </a:solidFill>
              <a:miter lim="800000"/>
              <a:headEnd/>
              <a:tailEnd/>
            </a:ln>
            <a:effectLst/>
          </p:spPr>
          <p:txBody>
            <a:bodyPr wrap="none"/>
            <a:lstStyle/>
            <a:p>
              <a:endParaRPr lang="en-US"/>
            </a:p>
          </p:txBody>
        </p:sp>
        <p:sp>
          <p:nvSpPr>
            <p:cNvPr id="977926" name="Line 6"/>
            <p:cNvSpPr>
              <a:spLocks noChangeShapeType="1"/>
            </p:cNvSpPr>
            <p:nvPr/>
          </p:nvSpPr>
          <p:spPr bwMode="auto">
            <a:xfrm>
              <a:off x="3360" y="1056"/>
              <a:ext cx="0" cy="2688"/>
            </a:xfrm>
            <a:prstGeom prst="line">
              <a:avLst/>
            </a:prstGeom>
            <a:noFill/>
            <a:ln w="9525">
              <a:solidFill>
                <a:schemeClr val="tx1"/>
              </a:solidFill>
              <a:miter lim="800000"/>
              <a:headEnd/>
              <a:tailEnd/>
            </a:ln>
            <a:effectLst/>
          </p:spPr>
          <p:txBody>
            <a:bodyPr wrap="none"/>
            <a:lstStyle/>
            <a:p>
              <a:endParaRPr lang="en-US"/>
            </a:p>
          </p:txBody>
        </p:sp>
        <p:sp>
          <p:nvSpPr>
            <p:cNvPr id="977927" name="Line 7"/>
            <p:cNvSpPr>
              <a:spLocks noChangeShapeType="1"/>
            </p:cNvSpPr>
            <p:nvPr/>
          </p:nvSpPr>
          <p:spPr bwMode="auto">
            <a:xfrm>
              <a:off x="3168" y="1056"/>
              <a:ext cx="0" cy="2688"/>
            </a:xfrm>
            <a:prstGeom prst="line">
              <a:avLst/>
            </a:prstGeom>
            <a:noFill/>
            <a:ln w="9525">
              <a:solidFill>
                <a:schemeClr val="tx1"/>
              </a:solidFill>
              <a:miter lim="800000"/>
              <a:headEnd/>
              <a:tailEnd/>
            </a:ln>
            <a:effectLst/>
          </p:spPr>
          <p:txBody>
            <a:bodyPr wrap="none"/>
            <a:lstStyle/>
            <a:p>
              <a:endParaRPr lang="en-US"/>
            </a:p>
          </p:txBody>
        </p:sp>
        <p:sp>
          <p:nvSpPr>
            <p:cNvPr id="977928" name="Line 8"/>
            <p:cNvSpPr>
              <a:spLocks noChangeShapeType="1"/>
            </p:cNvSpPr>
            <p:nvPr/>
          </p:nvSpPr>
          <p:spPr bwMode="auto">
            <a:xfrm>
              <a:off x="3264" y="1056"/>
              <a:ext cx="0" cy="2688"/>
            </a:xfrm>
            <a:prstGeom prst="line">
              <a:avLst/>
            </a:prstGeom>
            <a:noFill/>
            <a:ln w="9525">
              <a:solidFill>
                <a:schemeClr val="tx1"/>
              </a:solidFill>
              <a:miter lim="800000"/>
              <a:headEnd/>
              <a:tailEnd/>
            </a:ln>
            <a:effectLst/>
          </p:spPr>
          <p:txBody>
            <a:bodyPr wrap="none"/>
            <a:lstStyle/>
            <a:p>
              <a:endParaRPr lang="en-US"/>
            </a:p>
          </p:txBody>
        </p:sp>
        <p:sp>
          <p:nvSpPr>
            <p:cNvPr id="977929" name="Line 9"/>
            <p:cNvSpPr>
              <a:spLocks noChangeShapeType="1"/>
            </p:cNvSpPr>
            <p:nvPr/>
          </p:nvSpPr>
          <p:spPr bwMode="auto">
            <a:xfrm>
              <a:off x="2976" y="1056"/>
              <a:ext cx="0" cy="2688"/>
            </a:xfrm>
            <a:prstGeom prst="line">
              <a:avLst/>
            </a:prstGeom>
            <a:noFill/>
            <a:ln w="9525">
              <a:solidFill>
                <a:schemeClr val="tx1"/>
              </a:solidFill>
              <a:miter lim="800000"/>
              <a:headEnd/>
              <a:tailEnd/>
            </a:ln>
            <a:effectLst/>
          </p:spPr>
          <p:txBody>
            <a:bodyPr wrap="none"/>
            <a:lstStyle/>
            <a:p>
              <a:endParaRPr lang="en-US"/>
            </a:p>
          </p:txBody>
        </p:sp>
        <p:sp>
          <p:nvSpPr>
            <p:cNvPr id="977930" name="Line 10"/>
            <p:cNvSpPr>
              <a:spLocks noChangeShapeType="1"/>
            </p:cNvSpPr>
            <p:nvPr/>
          </p:nvSpPr>
          <p:spPr bwMode="auto">
            <a:xfrm>
              <a:off x="2880" y="1056"/>
              <a:ext cx="0" cy="2688"/>
            </a:xfrm>
            <a:prstGeom prst="line">
              <a:avLst/>
            </a:prstGeom>
            <a:noFill/>
            <a:ln w="9525">
              <a:solidFill>
                <a:schemeClr val="tx1"/>
              </a:solidFill>
              <a:miter lim="800000"/>
              <a:headEnd/>
              <a:tailEnd/>
            </a:ln>
            <a:effectLst/>
          </p:spPr>
          <p:txBody>
            <a:bodyPr wrap="none"/>
            <a:lstStyle/>
            <a:p>
              <a:endParaRPr lang="en-US"/>
            </a:p>
          </p:txBody>
        </p:sp>
        <p:sp>
          <p:nvSpPr>
            <p:cNvPr id="977931" name="Line 11"/>
            <p:cNvSpPr>
              <a:spLocks noChangeShapeType="1"/>
            </p:cNvSpPr>
            <p:nvPr/>
          </p:nvSpPr>
          <p:spPr bwMode="auto">
            <a:xfrm>
              <a:off x="2784" y="1056"/>
              <a:ext cx="0" cy="2688"/>
            </a:xfrm>
            <a:prstGeom prst="line">
              <a:avLst/>
            </a:prstGeom>
            <a:noFill/>
            <a:ln w="9525">
              <a:solidFill>
                <a:schemeClr val="tx1"/>
              </a:solidFill>
              <a:miter lim="800000"/>
              <a:headEnd/>
              <a:tailEnd/>
            </a:ln>
            <a:effectLst/>
          </p:spPr>
          <p:txBody>
            <a:bodyPr wrap="none"/>
            <a:lstStyle/>
            <a:p>
              <a:endParaRPr lang="en-US"/>
            </a:p>
          </p:txBody>
        </p:sp>
        <p:sp>
          <p:nvSpPr>
            <p:cNvPr id="977932" name="Line 12"/>
            <p:cNvSpPr>
              <a:spLocks noChangeShapeType="1"/>
            </p:cNvSpPr>
            <p:nvPr/>
          </p:nvSpPr>
          <p:spPr bwMode="auto">
            <a:xfrm>
              <a:off x="2688" y="1056"/>
              <a:ext cx="0" cy="2688"/>
            </a:xfrm>
            <a:prstGeom prst="line">
              <a:avLst/>
            </a:prstGeom>
            <a:noFill/>
            <a:ln w="9525">
              <a:solidFill>
                <a:schemeClr val="tx1"/>
              </a:solidFill>
              <a:miter lim="800000"/>
              <a:headEnd/>
              <a:tailEnd/>
            </a:ln>
            <a:effectLst/>
          </p:spPr>
          <p:txBody>
            <a:bodyPr wrap="none"/>
            <a:lstStyle/>
            <a:p>
              <a:endParaRPr lang="en-US"/>
            </a:p>
          </p:txBody>
        </p:sp>
        <p:sp>
          <p:nvSpPr>
            <p:cNvPr id="977933" name="Line 13"/>
            <p:cNvSpPr>
              <a:spLocks noChangeShapeType="1"/>
            </p:cNvSpPr>
            <p:nvPr/>
          </p:nvSpPr>
          <p:spPr bwMode="auto">
            <a:xfrm>
              <a:off x="2592" y="1056"/>
              <a:ext cx="0" cy="2688"/>
            </a:xfrm>
            <a:prstGeom prst="line">
              <a:avLst/>
            </a:prstGeom>
            <a:noFill/>
            <a:ln w="9525">
              <a:solidFill>
                <a:schemeClr val="tx1"/>
              </a:solidFill>
              <a:miter lim="800000"/>
              <a:headEnd/>
              <a:tailEnd/>
            </a:ln>
            <a:effectLst/>
          </p:spPr>
          <p:txBody>
            <a:bodyPr wrap="none"/>
            <a:lstStyle/>
            <a:p>
              <a:endParaRPr lang="en-US"/>
            </a:p>
          </p:txBody>
        </p:sp>
        <p:sp>
          <p:nvSpPr>
            <p:cNvPr id="977934" name="Line 14"/>
            <p:cNvSpPr>
              <a:spLocks noChangeShapeType="1"/>
            </p:cNvSpPr>
            <p:nvPr/>
          </p:nvSpPr>
          <p:spPr bwMode="auto">
            <a:xfrm>
              <a:off x="2496" y="1056"/>
              <a:ext cx="0" cy="2688"/>
            </a:xfrm>
            <a:prstGeom prst="line">
              <a:avLst/>
            </a:prstGeom>
            <a:noFill/>
            <a:ln w="9525">
              <a:solidFill>
                <a:schemeClr val="tx1"/>
              </a:solidFill>
              <a:miter lim="800000"/>
              <a:headEnd/>
              <a:tailEnd/>
            </a:ln>
            <a:effectLst/>
          </p:spPr>
          <p:txBody>
            <a:bodyPr wrap="none"/>
            <a:lstStyle/>
            <a:p>
              <a:endParaRPr lang="en-US"/>
            </a:p>
          </p:txBody>
        </p:sp>
        <p:sp>
          <p:nvSpPr>
            <p:cNvPr id="977935" name="Line 15"/>
            <p:cNvSpPr>
              <a:spLocks noChangeShapeType="1"/>
            </p:cNvSpPr>
            <p:nvPr/>
          </p:nvSpPr>
          <p:spPr bwMode="auto">
            <a:xfrm>
              <a:off x="2400" y="1056"/>
              <a:ext cx="0" cy="2688"/>
            </a:xfrm>
            <a:prstGeom prst="line">
              <a:avLst/>
            </a:prstGeom>
            <a:noFill/>
            <a:ln w="9525">
              <a:solidFill>
                <a:schemeClr val="tx1"/>
              </a:solidFill>
              <a:miter lim="800000"/>
              <a:headEnd/>
              <a:tailEnd/>
            </a:ln>
            <a:effectLst/>
          </p:spPr>
          <p:txBody>
            <a:bodyPr wrap="none"/>
            <a:lstStyle/>
            <a:p>
              <a:endParaRPr lang="en-US"/>
            </a:p>
          </p:txBody>
        </p:sp>
        <p:sp>
          <p:nvSpPr>
            <p:cNvPr id="977936" name="Line 16"/>
            <p:cNvSpPr>
              <a:spLocks noChangeShapeType="1"/>
            </p:cNvSpPr>
            <p:nvPr/>
          </p:nvSpPr>
          <p:spPr bwMode="auto">
            <a:xfrm>
              <a:off x="2304" y="1056"/>
              <a:ext cx="0" cy="2688"/>
            </a:xfrm>
            <a:prstGeom prst="line">
              <a:avLst/>
            </a:prstGeom>
            <a:noFill/>
            <a:ln w="9525">
              <a:solidFill>
                <a:schemeClr val="tx1"/>
              </a:solidFill>
              <a:miter lim="800000"/>
              <a:headEnd/>
              <a:tailEnd/>
            </a:ln>
            <a:effectLst/>
          </p:spPr>
          <p:txBody>
            <a:bodyPr wrap="none"/>
            <a:lstStyle/>
            <a:p>
              <a:endParaRPr lang="en-US"/>
            </a:p>
          </p:txBody>
        </p:sp>
        <p:sp>
          <p:nvSpPr>
            <p:cNvPr id="977937" name="Line 17"/>
            <p:cNvSpPr>
              <a:spLocks noChangeShapeType="1"/>
            </p:cNvSpPr>
            <p:nvPr/>
          </p:nvSpPr>
          <p:spPr bwMode="auto">
            <a:xfrm>
              <a:off x="2208" y="1056"/>
              <a:ext cx="0" cy="2688"/>
            </a:xfrm>
            <a:prstGeom prst="line">
              <a:avLst/>
            </a:prstGeom>
            <a:noFill/>
            <a:ln w="9525">
              <a:solidFill>
                <a:schemeClr val="tx1"/>
              </a:solidFill>
              <a:miter lim="800000"/>
              <a:headEnd/>
              <a:tailEnd/>
            </a:ln>
            <a:effectLst/>
          </p:spPr>
          <p:txBody>
            <a:bodyPr wrap="none"/>
            <a:lstStyle/>
            <a:p>
              <a:endParaRPr lang="en-US"/>
            </a:p>
          </p:txBody>
        </p:sp>
        <p:sp>
          <p:nvSpPr>
            <p:cNvPr id="977938" name="Line 18"/>
            <p:cNvSpPr>
              <a:spLocks noChangeShapeType="1"/>
            </p:cNvSpPr>
            <p:nvPr/>
          </p:nvSpPr>
          <p:spPr bwMode="auto">
            <a:xfrm>
              <a:off x="2112" y="1056"/>
              <a:ext cx="0" cy="2688"/>
            </a:xfrm>
            <a:prstGeom prst="line">
              <a:avLst/>
            </a:prstGeom>
            <a:noFill/>
            <a:ln w="9525">
              <a:solidFill>
                <a:schemeClr val="tx1"/>
              </a:solidFill>
              <a:miter lim="800000"/>
              <a:headEnd/>
              <a:tailEnd/>
            </a:ln>
            <a:effectLst/>
          </p:spPr>
          <p:txBody>
            <a:bodyPr wrap="none"/>
            <a:lstStyle/>
            <a:p>
              <a:endParaRPr lang="en-US"/>
            </a:p>
          </p:txBody>
        </p:sp>
        <p:sp>
          <p:nvSpPr>
            <p:cNvPr id="977939" name="Line 19"/>
            <p:cNvSpPr>
              <a:spLocks noChangeShapeType="1"/>
            </p:cNvSpPr>
            <p:nvPr/>
          </p:nvSpPr>
          <p:spPr bwMode="auto">
            <a:xfrm>
              <a:off x="2016" y="1056"/>
              <a:ext cx="0" cy="2688"/>
            </a:xfrm>
            <a:prstGeom prst="line">
              <a:avLst/>
            </a:prstGeom>
            <a:noFill/>
            <a:ln w="9525">
              <a:solidFill>
                <a:schemeClr val="tx1"/>
              </a:solidFill>
              <a:miter lim="800000"/>
              <a:headEnd/>
              <a:tailEnd/>
            </a:ln>
            <a:effectLst/>
          </p:spPr>
          <p:txBody>
            <a:bodyPr wrap="none"/>
            <a:lstStyle/>
            <a:p>
              <a:endParaRPr lang="en-US"/>
            </a:p>
          </p:txBody>
        </p:sp>
        <p:sp>
          <p:nvSpPr>
            <p:cNvPr id="977940" name="Line 20"/>
            <p:cNvSpPr>
              <a:spLocks noChangeShapeType="1"/>
            </p:cNvSpPr>
            <p:nvPr/>
          </p:nvSpPr>
          <p:spPr bwMode="auto">
            <a:xfrm>
              <a:off x="1920" y="1056"/>
              <a:ext cx="0" cy="2688"/>
            </a:xfrm>
            <a:prstGeom prst="line">
              <a:avLst/>
            </a:prstGeom>
            <a:noFill/>
            <a:ln w="9525">
              <a:solidFill>
                <a:schemeClr val="tx1"/>
              </a:solidFill>
              <a:miter lim="800000"/>
              <a:headEnd/>
              <a:tailEnd/>
            </a:ln>
            <a:effectLst/>
          </p:spPr>
          <p:txBody>
            <a:bodyPr wrap="none"/>
            <a:lstStyle/>
            <a:p>
              <a:endParaRPr lang="en-US"/>
            </a:p>
          </p:txBody>
        </p:sp>
        <p:sp>
          <p:nvSpPr>
            <p:cNvPr id="977941" name="Line 21"/>
            <p:cNvSpPr>
              <a:spLocks noChangeShapeType="1"/>
            </p:cNvSpPr>
            <p:nvPr/>
          </p:nvSpPr>
          <p:spPr bwMode="auto">
            <a:xfrm>
              <a:off x="1824" y="1056"/>
              <a:ext cx="0" cy="2688"/>
            </a:xfrm>
            <a:prstGeom prst="line">
              <a:avLst/>
            </a:prstGeom>
            <a:noFill/>
            <a:ln w="9525">
              <a:solidFill>
                <a:schemeClr val="tx1"/>
              </a:solidFill>
              <a:miter lim="800000"/>
              <a:headEnd/>
              <a:tailEnd/>
            </a:ln>
            <a:effectLst/>
          </p:spPr>
          <p:txBody>
            <a:bodyPr wrap="none"/>
            <a:lstStyle/>
            <a:p>
              <a:endParaRPr lang="en-US"/>
            </a:p>
          </p:txBody>
        </p:sp>
        <p:sp>
          <p:nvSpPr>
            <p:cNvPr id="977942" name="Line 22"/>
            <p:cNvSpPr>
              <a:spLocks noChangeShapeType="1"/>
            </p:cNvSpPr>
            <p:nvPr/>
          </p:nvSpPr>
          <p:spPr bwMode="auto">
            <a:xfrm>
              <a:off x="1728" y="1056"/>
              <a:ext cx="0" cy="2688"/>
            </a:xfrm>
            <a:prstGeom prst="line">
              <a:avLst/>
            </a:prstGeom>
            <a:noFill/>
            <a:ln w="9525">
              <a:solidFill>
                <a:schemeClr val="tx1"/>
              </a:solidFill>
              <a:miter lim="800000"/>
              <a:headEnd/>
              <a:tailEnd/>
            </a:ln>
            <a:effectLst/>
          </p:spPr>
          <p:txBody>
            <a:bodyPr wrap="none"/>
            <a:lstStyle/>
            <a:p>
              <a:endParaRPr lang="en-US"/>
            </a:p>
          </p:txBody>
        </p:sp>
        <p:sp>
          <p:nvSpPr>
            <p:cNvPr id="977943" name="Line 23"/>
            <p:cNvSpPr>
              <a:spLocks noChangeShapeType="1"/>
            </p:cNvSpPr>
            <p:nvPr/>
          </p:nvSpPr>
          <p:spPr bwMode="auto">
            <a:xfrm>
              <a:off x="1632" y="1056"/>
              <a:ext cx="0" cy="2688"/>
            </a:xfrm>
            <a:prstGeom prst="line">
              <a:avLst/>
            </a:prstGeom>
            <a:noFill/>
            <a:ln w="9525">
              <a:solidFill>
                <a:schemeClr val="tx1"/>
              </a:solidFill>
              <a:miter lim="800000"/>
              <a:headEnd/>
              <a:tailEnd/>
            </a:ln>
            <a:effectLst/>
          </p:spPr>
          <p:txBody>
            <a:bodyPr wrap="none"/>
            <a:lstStyle/>
            <a:p>
              <a:endParaRPr lang="en-US"/>
            </a:p>
          </p:txBody>
        </p:sp>
        <p:sp>
          <p:nvSpPr>
            <p:cNvPr id="977944" name="Line 24"/>
            <p:cNvSpPr>
              <a:spLocks noChangeShapeType="1"/>
            </p:cNvSpPr>
            <p:nvPr/>
          </p:nvSpPr>
          <p:spPr bwMode="auto">
            <a:xfrm>
              <a:off x="1536" y="1056"/>
              <a:ext cx="0" cy="2688"/>
            </a:xfrm>
            <a:prstGeom prst="line">
              <a:avLst/>
            </a:prstGeom>
            <a:noFill/>
            <a:ln w="9525">
              <a:solidFill>
                <a:schemeClr val="tx1"/>
              </a:solidFill>
              <a:miter lim="800000"/>
              <a:headEnd/>
              <a:tailEnd/>
            </a:ln>
            <a:effectLst/>
          </p:spPr>
          <p:txBody>
            <a:bodyPr wrap="none"/>
            <a:lstStyle/>
            <a:p>
              <a:endParaRPr lang="en-US"/>
            </a:p>
          </p:txBody>
        </p:sp>
        <p:sp>
          <p:nvSpPr>
            <p:cNvPr id="977945" name="Line 25"/>
            <p:cNvSpPr>
              <a:spLocks noChangeShapeType="1"/>
            </p:cNvSpPr>
            <p:nvPr/>
          </p:nvSpPr>
          <p:spPr bwMode="auto">
            <a:xfrm>
              <a:off x="1440" y="1056"/>
              <a:ext cx="0" cy="2688"/>
            </a:xfrm>
            <a:prstGeom prst="line">
              <a:avLst/>
            </a:prstGeom>
            <a:noFill/>
            <a:ln w="9525">
              <a:solidFill>
                <a:schemeClr val="tx1"/>
              </a:solidFill>
              <a:miter lim="800000"/>
              <a:headEnd/>
              <a:tailEnd/>
            </a:ln>
            <a:effectLst/>
          </p:spPr>
          <p:txBody>
            <a:bodyPr wrap="none"/>
            <a:lstStyle/>
            <a:p>
              <a:endParaRPr lang="en-US"/>
            </a:p>
          </p:txBody>
        </p:sp>
        <p:sp>
          <p:nvSpPr>
            <p:cNvPr id="977946" name="Line 26"/>
            <p:cNvSpPr>
              <a:spLocks noChangeShapeType="1"/>
            </p:cNvSpPr>
            <p:nvPr/>
          </p:nvSpPr>
          <p:spPr bwMode="auto">
            <a:xfrm>
              <a:off x="1344" y="1056"/>
              <a:ext cx="0" cy="2688"/>
            </a:xfrm>
            <a:prstGeom prst="line">
              <a:avLst/>
            </a:prstGeom>
            <a:noFill/>
            <a:ln w="9525">
              <a:solidFill>
                <a:schemeClr val="tx1"/>
              </a:solidFill>
              <a:miter lim="800000"/>
              <a:headEnd/>
              <a:tailEnd/>
            </a:ln>
            <a:effectLst/>
          </p:spPr>
          <p:txBody>
            <a:bodyPr wrap="none"/>
            <a:lstStyle/>
            <a:p>
              <a:endParaRPr lang="en-US"/>
            </a:p>
          </p:txBody>
        </p:sp>
        <p:sp>
          <p:nvSpPr>
            <p:cNvPr id="977947" name="Line 27"/>
            <p:cNvSpPr>
              <a:spLocks noChangeShapeType="1"/>
            </p:cNvSpPr>
            <p:nvPr/>
          </p:nvSpPr>
          <p:spPr bwMode="auto">
            <a:xfrm>
              <a:off x="1248" y="1056"/>
              <a:ext cx="0" cy="2688"/>
            </a:xfrm>
            <a:prstGeom prst="line">
              <a:avLst/>
            </a:prstGeom>
            <a:noFill/>
            <a:ln w="9525">
              <a:solidFill>
                <a:schemeClr val="tx1"/>
              </a:solidFill>
              <a:miter lim="800000"/>
              <a:headEnd/>
              <a:tailEnd/>
            </a:ln>
            <a:effectLst/>
          </p:spPr>
          <p:txBody>
            <a:bodyPr wrap="none"/>
            <a:lstStyle/>
            <a:p>
              <a:endParaRPr lang="en-US"/>
            </a:p>
          </p:txBody>
        </p:sp>
        <p:sp>
          <p:nvSpPr>
            <p:cNvPr id="977948" name="Line 28"/>
            <p:cNvSpPr>
              <a:spLocks noChangeShapeType="1"/>
            </p:cNvSpPr>
            <p:nvPr/>
          </p:nvSpPr>
          <p:spPr bwMode="auto">
            <a:xfrm>
              <a:off x="1152" y="1056"/>
              <a:ext cx="0" cy="2688"/>
            </a:xfrm>
            <a:prstGeom prst="line">
              <a:avLst/>
            </a:prstGeom>
            <a:noFill/>
            <a:ln w="9525">
              <a:solidFill>
                <a:schemeClr val="tx1"/>
              </a:solidFill>
              <a:miter lim="800000"/>
              <a:headEnd/>
              <a:tailEnd/>
            </a:ln>
            <a:effectLst/>
          </p:spPr>
          <p:txBody>
            <a:bodyPr wrap="none"/>
            <a:lstStyle/>
            <a:p>
              <a:endParaRPr lang="en-US"/>
            </a:p>
          </p:txBody>
        </p:sp>
        <p:sp>
          <p:nvSpPr>
            <p:cNvPr id="977949" name="Line 29"/>
            <p:cNvSpPr>
              <a:spLocks noChangeShapeType="1"/>
            </p:cNvSpPr>
            <p:nvPr/>
          </p:nvSpPr>
          <p:spPr bwMode="auto">
            <a:xfrm>
              <a:off x="1056" y="1056"/>
              <a:ext cx="0" cy="2688"/>
            </a:xfrm>
            <a:prstGeom prst="line">
              <a:avLst/>
            </a:prstGeom>
            <a:noFill/>
            <a:ln w="9525">
              <a:solidFill>
                <a:schemeClr val="tx1"/>
              </a:solidFill>
              <a:miter lim="800000"/>
              <a:headEnd/>
              <a:tailEnd/>
            </a:ln>
            <a:effectLst/>
          </p:spPr>
          <p:txBody>
            <a:bodyPr wrap="none"/>
            <a:lstStyle/>
            <a:p>
              <a:endParaRPr lang="en-US"/>
            </a:p>
          </p:txBody>
        </p:sp>
        <p:sp>
          <p:nvSpPr>
            <p:cNvPr id="977950" name="Line 30"/>
            <p:cNvSpPr>
              <a:spLocks noChangeShapeType="1"/>
            </p:cNvSpPr>
            <p:nvPr/>
          </p:nvSpPr>
          <p:spPr bwMode="auto">
            <a:xfrm>
              <a:off x="960" y="1056"/>
              <a:ext cx="0" cy="2688"/>
            </a:xfrm>
            <a:prstGeom prst="line">
              <a:avLst/>
            </a:prstGeom>
            <a:noFill/>
            <a:ln w="9525">
              <a:solidFill>
                <a:schemeClr val="tx1"/>
              </a:solidFill>
              <a:miter lim="800000"/>
              <a:headEnd/>
              <a:tailEnd/>
            </a:ln>
            <a:effectLst/>
          </p:spPr>
          <p:txBody>
            <a:bodyPr wrap="none"/>
            <a:lstStyle/>
            <a:p>
              <a:endParaRPr lang="en-US"/>
            </a:p>
          </p:txBody>
        </p:sp>
        <p:sp>
          <p:nvSpPr>
            <p:cNvPr id="977951" name="Line 31"/>
            <p:cNvSpPr>
              <a:spLocks noChangeShapeType="1"/>
            </p:cNvSpPr>
            <p:nvPr/>
          </p:nvSpPr>
          <p:spPr bwMode="auto">
            <a:xfrm>
              <a:off x="864" y="1056"/>
              <a:ext cx="0" cy="2688"/>
            </a:xfrm>
            <a:prstGeom prst="line">
              <a:avLst/>
            </a:prstGeom>
            <a:noFill/>
            <a:ln w="9525">
              <a:solidFill>
                <a:schemeClr val="tx1"/>
              </a:solidFill>
              <a:miter lim="800000"/>
              <a:headEnd/>
              <a:tailEnd/>
            </a:ln>
            <a:effectLst/>
          </p:spPr>
          <p:txBody>
            <a:bodyPr wrap="none"/>
            <a:lstStyle/>
            <a:p>
              <a:endParaRPr lang="en-US"/>
            </a:p>
          </p:txBody>
        </p:sp>
        <p:sp>
          <p:nvSpPr>
            <p:cNvPr id="977952" name="Line 32"/>
            <p:cNvSpPr>
              <a:spLocks noChangeShapeType="1"/>
            </p:cNvSpPr>
            <p:nvPr/>
          </p:nvSpPr>
          <p:spPr bwMode="auto">
            <a:xfrm>
              <a:off x="768" y="1056"/>
              <a:ext cx="0" cy="2688"/>
            </a:xfrm>
            <a:prstGeom prst="line">
              <a:avLst/>
            </a:prstGeom>
            <a:noFill/>
            <a:ln w="9525">
              <a:solidFill>
                <a:schemeClr val="tx1"/>
              </a:solidFill>
              <a:miter lim="800000"/>
              <a:headEnd/>
              <a:tailEnd/>
            </a:ln>
            <a:effectLst/>
          </p:spPr>
          <p:txBody>
            <a:bodyPr wrap="none"/>
            <a:lstStyle/>
            <a:p>
              <a:endParaRPr lang="en-US"/>
            </a:p>
          </p:txBody>
        </p:sp>
        <p:sp>
          <p:nvSpPr>
            <p:cNvPr id="977953" name="Line 33"/>
            <p:cNvSpPr>
              <a:spLocks noChangeShapeType="1"/>
            </p:cNvSpPr>
            <p:nvPr/>
          </p:nvSpPr>
          <p:spPr bwMode="auto">
            <a:xfrm>
              <a:off x="3456" y="1056"/>
              <a:ext cx="0" cy="2688"/>
            </a:xfrm>
            <a:prstGeom prst="line">
              <a:avLst/>
            </a:prstGeom>
            <a:noFill/>
            <a:ln w="9525">
              <a:solidFill>
                <a:schemeClr val="tx1"/>
              </a:solidFill>
              <a:miter lim="800000"/>
              <a:headEnd/>
              <a:tailEnd/>
            </a:ln>
            <a:effectLst/>
          </p:spPr>
          <p:txBody>
            <a:bodyPr wrap="none"/>
            <a:lstStyle/>
            <a:p>
              <a:endParaRPr lang="en-US"/>
            </a:p>
          </p:txBody>
        </p:sp>
        <p:sp>
          <p:nvSpPr>
            <p:cNvPr id="977954" name="Line 34"/>
            <p:cNvSpPr>
              <a:spLocks noChangeShapeType="1"/>
            </p:cNvSpPr>
            <p:nvPr/>
          </p:nvSpPr>
          <p:spPr bwMode="auto">
            <a:xfrm>
              <a:off x="3552" y="1056"/>
              <a:ext cx="0" cy="2688"/>
            </a:xfrm>
            <a:prstGeom prst="line">
              <a:avLst/>
            </a:prstGeom>
            <a:noFill/>
            <a:ln w="9525">
              <a:solidFill>
                <a:schemeClr val="tx1"/>
              </a:solidFill>
              <a:miter lim="800000"/>
              <a:headEnd/>
              <a:tailEnd/>
            </a:ln>
            <a:effectLst/>
          </p:spPr>
          <p:txBody>
            <a:bodyPr wrap="none"/>
            <a:lstStyle/>
            <a:p>
              <a:endParaRPr lang="en-US"/>
            </a:p>
          </p:txBody>
        </p:sp>
        <p:sp>
          <p:nvSpPr>
            <p:cNvPr id="977955" name="Line 35"/>
            <p:cNvSpPr>
              <a:spLocks noChangeShapeType="1"/>
            </p:cNvSpPr>
            <p:nvPr/>
          </p:nvSpPr>
          <p:spPr bwMode="auto">
            <a:xfrm>
              <a:off x="576" y="3648"/>
              <a:ext cx="3072" cy="0"/>
            </a:xfrm>
            <a:prstGeom prst="line">
              <a:avLst/>
            </a:prstGeom>
            <a:noFill/>
            <a:ln w="9525">
              <a:solidFill>
                <a:schemeClr val="tx1"/>
              </a:solidFill>
              <a:miter lim="800000"/>
              <a:headEnd/>
              <a:tailEnd/>
            </a:ln>
            <a:effectLst/>
          </p:spPr>
          <p:txBody>
            <a:bodyPr wrap="none"/>
            <a:lstStyle/>
            <a:p>
              <a:endParaRPr lang="en-US"/>
            </a:p>
          </p:txBody>
        </p:sp>
        <p:sp>
          <p:nvSpPr>
            <p:cNvPr id="977956" name="Line 36"/>
            <p:cNvSpPr>
              <a:spLocks noChangeShapeType="1"/>
            </p:cNvSpPr>
            <p:nvPr/>
          </p:nvSpPr>
          <p:spPr bwMode="auto">
            <a:xfrm>
              <a:off x="576" y="3552"/>
              <a:ext cx="3072" cy="0"/>
            </a:xfrm>
            <a:prstGeom prst="line">
              <a:avLst/>
            </a:prstGeom>
            <a:noFill/>
            <a:ln w="9525">
              <a:solidFill>
                <a:schemeClr val="tx1"/>
              </a:solidFill>
              <a:miter lim="800000"/>
              <a:headEnd/>
              <a:tailEnd/>
            </a:ln>
            <a:effectLst/>
          </p:spPr>
          <p:txBody>
            <a:bodyPr wrap="none"/>
            <a:lstStyle/>
            <a:p>
              <a:endParaRPr lang="en-US"/>
            </a:p>
          </p:txBody>
        </p:sp>
        <p:sp>
          <p:nvSpPr>
            <p:cNvPr id="977957" name="Line 37"/>
            <p:cNvSpPr>
              <a:spLocks noChangeShapeType="1"/>
            </p:cNvSpPr>
            <p:nvPr/>
          </p:nvSpPr>
          <p:spPr bwMode="auto">
            <a:xfrm>
              <a:off x="576" y="3456"/>
              <a:ext cx="3072" cy="0"/>
            </a:xfrm>
            <a:prstGeom prst="line">
              <a:avLst/>
            </a:prstGeom>
            <a:noFill/>
            <a:ln w="9525">
              <a:solidFill>
                <a:schemeClr val="tx1"/>
              </a:solidFill>
              <a:miter lim="800000"/>
              <a:headEnd/>
              <a:tailEnd/>
            </a:ln>
            <a:effectLst/>
          </p:spPr>
          <p:txBody>
            <a:bodyPr wrap="none"/>
            <a:lstStyle/>
            <a:p>
              <a:endParaRPr lang="en-US"/>
            </a:p>
          </p:txBody>
        </p:sp>
        <p:sp>
          <p:nvSpPr>
            <p:cNvPr id="977958" name="Line 38"/>
            <p:cNvSpPr>
              <a:spLocks noChangeShapeType="1"/>
            </p:cNvSpPr>
            <p:nvPr/>
          </p:nvSpPr>
          <p:spPr bwMode="auto">
            <a:xfrm>
              <a:off x="576" y="3360"/>
              <a:ext cx="3072" cy="0"/>
            </a:xfrm>
            <a:prstGeom prst="line">
              <a:avLst/>
            </a:prstGeom>
            <a:noFill/>
            <a:ln w="9525">
              <a:solidFill>
                <a:schemeClr val="tx1"/>
              </a:solidFill>
              <a:miter lim="800000"/>
              <a:headEnd/>
              <a:tailEnd/>
            </a:ln>
            <a:effectLst/>
          </p:spPr>
          <p:txBody>
            <a:bodyPr wrap="none"/>
            <a:lstStyle/>
            <a:p>
              <a:endParaRPr lang="en-US"/>
            </a:p>
          </p:txBody>
        </p:sp>
        <p:sp>
          <p:nvSpPr>
            <p:cNvPr id="977959" name="Line 39"/>
            <p:cNvSpPr>
              <a:spLocks noChangeShapeType="1"/>
            </p:cNvSpPr>
            <p:nvPr/>
          </p:nvSpPr>
          <p:spPr bwMode="auto">
            <a:xfrm>
              <a:off x="576" y="3264"/>
              <a:ext cx="3072" cy="0"/>
            </a:xfrm>
            <a:prstGeom prst="line">
              <a:avLst/>
            </a:prstGeom>
            <a:noFill/>
            <a:ln w="9525">
              <a:solidFill>
                <a:schemeClr val="tx1"/>
              </a:solidFill>
              <a:miter lim="800000"/>
              <a:headEnd/>
              <a:tailEnd/>
            </a:ln>
            <a:effectLst/>
          </p:spPr>
          <p:txBody>
            <a:bodyPr wrap="none"/>
            <a:lstStyle/>
            <a:p>
              <a:endParaRPr lang="en-US"/>
            </a:p>
          </p:txBody>
        </p:sp>
        <p:sp>
          <p:nvSpPr>
            <p:cNvPr id="977960" name="Line 40"/>
            <p:cNvSpPr>
              <a:spLocks noChangeShapeType="1"/>
            </p:cNvSpPr>
            <p:nvPr/>
          </p:nvSpPr>
          <p:spPr bwMode="auto">
            <a:xfrm>
              <a:off x="576" y="3168"/>
              <a:ext cx="3072" cy="0"/>
            </a:xfrm>
            <a:prstGeom prst="line">
              <a:avLst/>
            </a:prstGeom>
            <a:noFill/>
            <a:ln w="9525">
              <a:solidFill>
                <a:schemeClr val="tx1"/>
              </a:solidFill>
              <a:miter lim="800000"/>
              <a:headEnd/>
              <a:tailEnd/>
            </a:ln>
            <a:effectLst/>
          </p:spPr>
          <p:txBody>
            <a:bodyPr wrap="none"/>
            <a:lstStyle/>
            <a:p>
              <a:endParaRPr lang="en-US"/>
            </a:p>
          </p:txBody>
        </p:sp>
        <p:sp>
          <p:nvSpPr>
            <p:cNvPr id="977961" name="Line 41"/>
            <p:cNvSpPr>
              <a:spLocks noChangeShapeType="1"/>
            </p:cNvSpPr>
            <p:nvPr/>
          </p:nvSpPr>
          <p:spPr bwMode="auto">
            <a:xfrm>
              <a:off x="576" y="3072"/>
              <a:ext cx="3072" cy="0"/>
            </a:xfrm>
            <a:prstGeom prst="line">
              <a:avLst/>
            </a:prstGeom>
            <a:noFill/>
            <a:ln w="9525">
              <a:solidFill>
                <a:schemeClr val="tx1"/>
              </a:solidFill>
              <a:miter lim="800000"/>
              <a:headEnd/>
              <a:tailEnd/>
            </a:ln>
            <a:effectLst/>
          </p:spPr>
          <p:txBody>
            <a:bodyPr wrap="none"/>
            <a:lstStyle/>
            <a:p>
              <a:endParaRPr lang="en-US"/>
            </a:p>
          </p:txBody>
        </p:sp>
        <p:sp>
          <p:nvSpPr>
            <p:cNvPr id="977962" name="Line 42"/>
            <p:cNvSpPr>
              <a:spLocks noChangeShapeType="1"/>
            </p:cNvSpPr>
            <p:nvPr/>
          </p:nvSpPr>
          <p:spPr bwMode="auto">
            <a:xfrm>
              <a:off x="576" y="2976"/>
              <a:ext cx="3072" cy="0"/>
            </a:xfrm>
            <a:prstGeom prst="line">
              <a:avLst/>
            </a:prstGeom>
            <a:noFill/>
            <a:ln w="9525">
              <a:solidFill>
                <a:schemeClr val="tx1"/>
              </a:solidFill>
              <a:miter lim="800000"/>
              <a:headEnd/>
              <a:tailEnd/>
            </a:ln>
            <a:effectLst/>
          </p:spPr>
          <p:txBody>
            <a:bodyPr wrap="none"/>
            <a:lstStyle/>
            <a:p>
              <a:endParaRPr lang="en-US"/>
            </a:p>
          </p:txBody>
        </p:sp>
        <p:sp>
          <p:nvSpPr>
            <p:cNvPr id="977963" name="Line 43"/>
            <p:cNvSpPr>
              <a:spLocks noChangeShapeType="1"/>
            </p:cNvSpPr>
            <p:nvPr/>
          </p:nvSpPr>
          <p:spPr bwMode="auto">
            <a:xfrm>
              <a:off x="576" y="2880"/>
              <a:ext cx="3072" cy="0"/>
            </a:xfrm>
            <a:prstGeom prst="line">
              <a:avLst/>
            </a:prstGeom>
            <a:noFill/>
            <a:ln w="9525">
              <a:solidFill>
                <a:schemeClr val="tx1"/>
              </a:solidFill>
              <a:miter lim="800000"/>
              <a:headEnd/>
              <a:tailEnd/>
            </a:ln>
            <a:effectLst/>
          </p:spPr>
          <p:txBody>
            <a:bodyPr wrap="none"/>
            <a:lstStyle/>
            <a:p>
              <a:endParaRPr lang="en-US"/>
            </a:p>
          </p:txBody>
        </p:sp>
        <p:sp>
          <p:nvSpPr>
            <p:cNvPr id="977964" name="Line 44"/>
            <p:cNvSpPr>
              <a:spLocks noChangeShapeType="1"/>
            </p:cNvSpPr>
            <p:nvPr/>
          </p:nvSpPr>
          <p:spPr bwMode="auto">
            <a:xfrm>
              <a:off x="576" y="2784"/>
              <a:ext cx="3072" cy="0"/>
            </a:xfrm>
            <a:prstGeom prst="line">
              <a:avLst/>
            </a:prstGeom>
            <a:noFill/>
            <a:ln w="9525">
              <a:solidFill>
                <a:schemeClr val="tx1"/>
              </a:solidFill>
              <a:miter lim="800000"/>
              <a:headEnd/>
              <a:tailEnd/>
            </a:ln>
            <a:effectLst/>
          </p:spPr>
          <p:txBody>
            <a:bodyPr wrap="none"/>
            <a:lstStyle/>
            <a:p>
              <a:endParaRPr lang="en-US"/>
            </a:p>
          </p:txBody>
        </p:sp>
        <p:sp>
          <p:nvSpPr>
            <p:cNvPr id="977965" name="Line 45"/>
            <p:cNvSpPr>
              <a:spLocks noChangeShapeType="1"/>
            </p:cNvSpPr>
            <p:nvPr/>
          </p:nvSpPr>
          <p:spPr bwMode="auto">
            <a:xfrm>
              <a:off x="576" y="2688"/>
              <a:ext cx="3072" cy="0"/>
            </a:xfrm>
            <a:prstGeom prst="line">
              <a:avLst/>
            </a:prstGeom>
            <a:noFill/>
            <a:ln w="9525">
              <a:solidFill>
                <a:schemeClr val="tx1"/>
              </a:solidFill>
              <a:miter lim="800000"/>
              <a:headEnd/>
              <a:tailEnd/>
            </a:ln>
            <a:effectLst/>
          </p:spPr>
          <p:txBody>
            <a:bodyPr wrap="none"/>
            <a:lstStyle/>
            <a:p>
              <a:endParaRPr lang="en-US"/>
            </a:p>
          </p:txBody>
        </p:sp>
        <p:sp>
          <p:nvSpPr>
            <p:cNvPr id="977966" name="Line 46"/>
            <p:cNvSpPr>
              <a:spLocks noChangeShapeType="1"/>
            </p:cNvSpPr>
            <p:nvPr/>
          </p:nvSpPr>
          <p:spPr bwMode="auto">
            <a:xfrm>
              <a:off x="576" y="2592"/>
              <a:ext cx="3072" cy="0"/>
            </a:xfrm>
            <a:prstGeom prst="line">
              <a:avLst/>
            </a:prstGeom>
            <a:noFill/>
            <a:ln w="9525">
              <a:solidFill>
                <a:schemeClr val="tx1"/>
              </a:solidFill>
              <a:miter lim="800000"/>
              <a:headEnd/>
              <a:tailEnd/>
            </a:ln>
            <a:effectLst/>
          </p:spPr>
          <p:txBody>
            <a:bodyPr wrap="none"/>
            <a:lstStyle/>
            <a:p>
              <a:endParaRPr lang="en-US"/>
            </a:p>
          </p:txBody>
        </p:sp>
        <p:sp>
          <p:nvSpPr>
            <p:cNvPr id="977967" name="Line 47"/>
            <p:cNvSpPr>
              <a:spLocks noChangeShapeType="1"/>
            </p:cNvSpPr>
            <p:nvPr/>
          </p:nvSpPr>
          <p:spPr bwMode="auto">
            <a:xfrm>
              <a:off x="576" y="2496"/>
              <a:ext cx="3072" cy="0"/>
            </a:xfrm>
            <a:prstGeom prst="line">
              <a:avLst/>
            </a:prstGeom>
            <a:noFill/>
            <a:ln w="9525">
              <a:solidFill>
                <a:schemeClr val="tx1"/>
              </a:solidFill>
              <a:miter lim="800000"/>
              <a:headEnd/>
              <a:tailEnd/>
            </a:ln>
            <a:effectLst/>
          </p:spPr>
          <p:txBody>
            <a:bodyPr wrap="none"/>
            <a:lstStyle/>
            <a:p>
              <a:endParaRPr lang="en-US"/>
            </a:p>
          </p:txBody>
        </p:sp>
        <p:sp>
          <p:nvSpPr>
            <p:cNvPr id="977968" name="Line 48"/>
            <p:cNvSpPr>
              <a:spLocks noChangeShapeType="1"/>
            </p:cNvSpPr>
            <p:nvPr/>
          </p:nvSpPr>
          <p:spPr bwMode="auto">
            <a:xfrm>
              <a:off x="576" y="2400"/>
              <a:ext cx="3072" cy="0"/>
            </a:xfrm>
            <a:prstGeom prst="line">
              <a:avLst/>
            </a:prstGeom>
            <a:noFill/>
            <a:ln w="9525">
              <a:solidFill>
                <a:schemeClr val="tx1"/>
              </a:solidFill>
              <a:miter lim="800000"/>
              <a:headEnd/>
              <a:tailEnd/>
            </a:ln>
            <a:effectLst/>
          </p:spPr>
          <p:txBody>
            <a:bodyPr wrap="none"/>
            <a:lstStyle/>
            <a:p>
              <a:endParaRPr lang="en-US"/>
            </a:p>
          </p:txBody>
        </p:sp>
        <p:sp>
          <p:nvSpPr>
            <p:cNvPr id="977969" name="Line 49"/>
            <p:cNvSpPr>
              <a:spLocks noChangeShapeType="1"/>
            </p:cNvSpPr>
            <p:nvPr/>
          </p:nvSpPr>
          <p:spPr bwMode="auto">
            <a:xfrm>
              <a:off x="576" y="2304"/>
              <a:ext cx="3072" cy="0"/>
            </a:xfrm>
            <a:prstGeom prst="line">
              <a:avLst/>
            </a:prstGeom>
            <a:noFill/>
            <a:ln w="9525">
              <a:solidFill>
                <a:schemeClr val="tx1"/>
              </a:solidFill>
              <a:miter lim="800000"/>
              <a:headEnd/>
              <a:tailEnd/>
            </a:ln>
            <a:effectLst/>
          </p:spPr>
          <p:txBody>
            <a:bodyPr wrap="none"/>
            <a:lstStyle/>
            <a:p>
              <a:endParaRPr lang="en-US"/>
            </a:p>
          </p:txBody>
        </p:sp>
        <p:sp>
          <p:nvSpPr>
            <p:cNvPr id="977970" name="Line 50"/>
            <p:cNvSpPr>
              <a:spLocks noChangeShapeType="1"/>
            </p:cNvSpPr>
            <p:nvPr/>
          </p:nvSpPr>
          <p:spPr bwMode="auto">
            <a:xfrm>
              <a:off x="576" y="2208"/>
              <a:ext cx="3072" cy="0"/>
            </a:xfrm>
            <a:prstGeom prst="line">
              <a:avLst/>
            </a:prstGeom>
            <a:noFill/>
            <a:ln w="9525">
              <a:solidFill>
                <a:schemeClr val="tx1"/>
              </a:solidFill>
              <a:miter lim="800000"/>
              <a:headEnd/>
              <a:tailEnd/>
            </a:ln>
            <a:effectLst/>
          </p:spPr>
          <p:txBody>
            <a:bodyPr wrap="none"/>
            <a:lstStyle/>
            <a:p>
              <a:endParaRPr lang="en-US"/>
            </a:p>
          </p:txBody>
        </p:sp>
        <p:sp>
          <p:nvSpPr>
            <p:cNvPr id="977971" name="Line 51"/>
            <p:cNvSpPr>
              <a:spLocks noChangeShapeType="1"/>
            </p:cNvSpPr>
            <p:nvPr/>
          </p:nvSpPr>
          <p:spPr bwMode="auto">
            <a:xfrm>
              <a:off x="576" y="2112"/>
              <a:ext cx="3072" cy="0"/>
            </a:xfrm>
            <a:prstGeom prst="line">
              <a:avLst/>
            </a:prstGeom>
            <a:noFill/>
            <a:ln w="9525">
              <a:solidFill>
                <a:schemeClr val="tx1"/>
              </a:solidFill>
              <a:miter lim="800000"/>
              <a:headEnd/>
              <a:tailEnd/>
            </a:ln>
            <a:effectLst/>
          </p:spPr>
          <p:txBody>
            <a:bodyPr wrap="none"/>
            <a:lstStyle/>
            <a:p>
              <a:endParaRPr lang="en-US"/>
            </a:p>
          </p:txBody>
        </p:sp>
        <p:sp>
          <p:nvSpPr>
            <p:cNvPr id="977972" name="Line 52"/>
            <p:cNvSpPr>
              <a:spLocks noChangeShapeType="1"/>
            </p:cNvSpPr>
            <p:nvPr/>
          </p:nvSpPr>
          <p:spPr bwMode="auto">
            <a:xfrm>
              <a:off x="576" y="2016"/>
              <a:ext cx="3072" cy="0"/>
            </a:xfrm>
            <a:prstGeom prst="line">
              <a:avLst/>
            </a:prstGeom>
            <a:noFill/>
            <a:ln w="9525">
              <a:solidFill>
                <a:schemeClr val="tx1"/>
              </a:solidFill>
              <a:miter lim="800000"/>
              <a:headEnd/>
              <a:tailEnd/>
            </a:ln>
            <a:effectLst/>
          </p:spPr>
          <p:txBody>
            <a:bodyPr wrap="none"/>
            <a:lstStyle/>
            <a:p>
              <a:endParaRPr lang="en-US"/>
            </a:p>
          </p:txBody>
        </p:sp>
        <p:sp>
          <p:nvSpPr>
            <p:cNvPr id="977973" name="Line 53"/>
            <p:cNvSpPr>
              <a:spLocks noChangeShapeType="1"/>
            </p:cNvSpPr>
            <p:nvPr/>
          </p:nvSpPr>
          <p:spPr bwMode="auto">
            <a:xfrm>
              <a:off x="576" y="1920"/>
              <a:ext cx="3072" cy="0"/>
            </a:xfrm>
            <a:prstGeom prst="line">
              <a:avLst/>
            </a:prstGeom>
            <a:noFill/>
            <a:ln w="9525">
              <a:solidFill>
                <a:schemeClr val="tx1"/>
              </a:solidFill>
              <a:miter lim="800000"/>
              <a:headEnd/>
              <a:tailEnd/>
            </a:ln>
            <a:effectLst/>
          </p:spPr>
          <p:txBody>
            <a:bodyPr wrap="none"/>
            <a:lstStyle/>
            <a:p>
              <a:endParaRPr lang="en-US"/>
            </a:p>
          </p:txBody>
        </p:sp>
        <p:sp>
          <p:nvSpPr>
            <p:cNvPr id="977974" name="Line 54"/>
            <p:cNvSpPr>
              <a:spLocks noChangeShapeType="1"/>
            </p:cNvSpPr>
            <p:nvPr/>
          </p:nvSpPr>
          <p:spPr bwMode="auto">
            <a:xfrm>
              <a:off x="576" y="1824"/>
              <a:ext cx="3072" cy="0"/>
            </a:xfrm>
            <a:prstGeom prst="line">
              <a:avLst/>
            </a:prstGeom>
            <a:noFill/>
            <a:ln w="9525">
              <a:solidFill>
                <a:schemeClr val="tx1"/>
              </a:solidFill>
              <a:miter lim="800000"/>
              <a:headEnd/>
              <a:tailEnd/>
            </a:ln>
            <a:effectLst/>
          </p:spPr>
          <p:txBody>
            <a:bodyPr wrap="none"/>
            <a:lstStyle/>
            <a:p>
              <a:endParaRPr lang="en-US"/>
            </a:p>
          </p:txBody>
        </p:sp>
        <p:sp>
          <p:nvSpPr>
            <p:cNvPr id="977975" name="Line 55"/>
            <p:cNvSpPr>
              <a:spLocks noChangeShapeType="1"/>
            </p:cNvSpPr>
            <p:nvPr/>
          </p:nvSpPr>
          <p:spPr bwMode="auto">
            <a:xfrm>
              <a:off x="576" y="1728"/>
              <a:ext cx="3072" cy="0"/>
            </a:xfrm>
            <a:prstGeom prst="line">
              <a:avLst/>
            </a:prstGeom>
            <a:noFill/>
            <a:ln w="9525">
              <a:solidFill>
                <a:schemeClr val="tx1"/>
              </a:solidFill>
              <a:miter lim="800000"/>
              <a:headEnd/>
              <a:tailEnd/>
            </a:ln>
            <a:effectLst/>
          </p:spPr>
          <p:txBody>
            <a:bodyPr wrap="none"/>
            <a:lstStyle/>
            <a:p>
              <a:endParaRPr lang="en-US"/>
            </a:p>
          </p:txBody>
        </p:sp>
        <p:sp>
          <p:nvSpPr>
            <p:cNvPr id="977976" name="Line 56"/>
            <p:cNvSpPr>
              <a:spLocks noChangeShapeType="1"/>
            </p:cNvSpPr>
            <p:nvPr/>
          </p:nvSpPr>
          <p:spPr bwMode="auto">
            <a:xfrm>
              <a:off x="576" y="1632"/>
              <a:ext cx="3072" cy="0"/>
            </a:xfrm>
            <a:prstGeom prst="line">
              <a:avLst/>
            </a:prstGeom>
            <a:noFill/>
            <a:ln w="9525">
              <a:solidFill>
                <a:schemeClr val="tx1"/>
              </a:solidFill>
              <a:miter lim="800000"/>
              <a:headEnd/>
              <a:tailEnd/>
            </a:ln>
            <a:effectLst/>
          </p:spPr>
          <p:txBody>
            <a:bodyPr wrap="none"/>
            <a:lstStyle/>
            <a:p>
              <a:endParaRPr lang="en-US"/>
            </a:p>
          </p:txBody>
        </p:sp>
        <p:sp>
          <p:nvSpPr>
            <p:cNvPr id="977977" name="Line 57"/>
            <p:cNvSpPr>
              <a:spLocks noChangeShapeType="1"/>
            </p:cNvSpPr>
            <p:nvPr/>
          </p:nvSpPr>
          <p:spPr bwMode="auto">
            <a:xfrm>
              <a:off x="576" y="1536"/>
              <a:ext cx="3072" cy="0"/>
            </a:xfrm>
            <a:prstGeom prst="line">
              <a:avLst/>
            </a:prstGeom>
            <a:noFill/>
            <a:ln w="9525">
              <a:solidFill>
                <a:schemeClr val="tx1"/>
              </a:solidFill>
              <a:miter lim="800000"/>
              <a:headEnd/>
              <a:tailEnd/>
            </a:ln>
            <a:effectLst/>
          </p:spPr>
          <p:txBody>
            <a:bodyPr wrap="none"/>
            <a:lstStyle/>
            <a:p>
              <a:endParaRPr lang="en-US"/>
            </a:p>
          </p:txBody>
        </p:sp>
        <p:sp>
          <p:nvSpPr>
            <p:cNvPr id="977978" name="Line 58"/>
            <p:cNvSpPr>
              <a:spLocks noChangeShapeType="1"/>
            </p:cNvSpPr>
            <p:nvPr/>
          </p:nvSpPr>
          <p:spPr bwMode="auto">
            <a:xfrm>
              <a:off x="576" y="1440"/>
              <a:ext cx="3072" cy="0"/>
            </a:xfrm>
            <a:prstGeom prst="line">
              <a:avLst/>
            </a:prstGeom>
            <a:noFill/>
            <a:ln w="9525">
              <a:solidFill>
                <a:schemeClr val="tx1"/>
              </a:solidFill>
              <a:miter lim="800000"/>
              <a:headEnd/>
              <a:tailEnd/>
            </a:ln>
            <a:effectLst/>
          </p:spPr>
          <p:txBody>
            <a:bodyPr wrap="none"/>
            <a:lstStyle/>
            <a:p>
              <a:endParaRPr lang="en-US"/>
            </a:p>
          </p:txBody>
        </p:sp>
        <p:sp>
          <p:nvSpPr>
            <p:cNvPr id="977979" name="Line 59"/>
            <p:cNvSpPr>
              <a:spLocks noChangeShapeType="1"/>
            </p:cNvSpPr>
            <p:nvPr/>
          </p:nvSpPr>
          <p:spPr bwMode="auto">
            <a:xfrm>
              <a:off x="576" y="1344"/>
              <a:ext cx="3072" cy="0"/>
            </a:xfrm>
            <a:prstGeom prst="line">
              <a:avLst/>
            </a:prstGeom>
            <a:noFill/>
            <a:ln w="9525">
              <a:solidFill>
                <a:schemeClr val="tx1"/>
              </a:solidFill>
              <a:miter lim="800000"/>
              <a:headEnd/>
              <a:tailEnd/>
            </a:ln>
            <a:effectLst/>
          </p:spPr>
          <p:txBody>
            <a:bodyPr wrap="none"/>
            <a:lstStyle/>
            <a:p>
              <a:endParaRPr lang="en-US"/>
            </a:p>
          </p:txBody>
        </p:sp>
        <p:sp>
          <p:nvSpPr>
            <p:cNvPr id="977980" name="Line 60"/>
            <p:cNvSpPr>
              <a:spLocks noChangeShapeType="1"/>
            </p:cNvSpPr>
            <p:nvPr/>
          </p:nvSpPr>
          <p:spPr bwMode="auto">
            <a:xfrm>
              <a:off x="576" y="1248"/>
              <a:ext cx="3072" cy="0"/>
            </a:xfrm>
            <a:prstGeom prst="line">
              <a:avLst/>
            </a:prstGeom>
            <a:noFill/>
            <a:ln w="9525">
              <a:solidFill>
                <a:schemeClr val="tx1"/>
              </a:solidFill>
              <a:miter lim="800000"/>
              <a:headEnd/>
              <a:tailEnd/>
            </a:ln>
            <a:effectLst/>
          </p:spPr>
          <p:txBody>
            <a:bodyPr wrap="none"/>
            <a:lstStyle/>
            <a:p>
              <a:endParaRPr lang="en-US"/>
            </a:p>
          </p:txBody>
        </p:sp>
        <p:sp>
          <p:nvSpPr>
            <p:cNvPr id="977981" name="Line 61"/>
            <p:cNvSpPr>
              <a:spLocks noChangeShapeType="1"/>
            </p:cNvSpPr>
            <p:nvPr/>
          </p:nvSpPr>
          <p:spPr bwMode="auto">
            <a:xfrm>
              <a:off x="576" y="1152"/>
              <a:ext cx="3072" cy="0"/>
            </a:xfrm>
            <a:prstGeom prst="line">
              <a:avLst/>
            </a:prstGeom>
            <a:noFill/>
            <a:ln w="9525">
              <a:solidFill>
                <a:schemeClr val="tx1"/>
              </a:solidFill>
              <a:miter lim="800000"/>
              <a:headEnd/>
              <a:tailEnd/>
            </a:ln>
            <a:effectLst/>
          </p:spPr>
          <p:txBody>
            <a:bodyPr wrap="none"/>
            <a:lstStyle/>
            <a:p>
              <a:endParaRPr lang="en-US"/>
            </a:p>
          </p:txBody>
        </p:sp>
      </p:grpSp>
      <p:sp>
        <p:nvSpPr>
          <p:cNvPr id="977982" name="Rectangle 62"/>
          <p:cNvSpPr>
            <a:spLocks noGrp="1" noChangeArrowheads="1"/>
          </p:cNvSpPr>
          <p:nvPr>
            <p:ph type="title"/>
          </p:nvPr>
        </p:nvSpPr>
        <p:spPr/>
        <p:txBody>
          <a:bodyPr/>
          <a:lstStyle/>
          <a:p>
            <a:r>
              <a:rPr lang="en-US"/>
              <a:t>Cartesian Mesh</a:t>
            </a:r>
          </a:p>
        </p:txBody>
      </p:sp>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9556EF3A-6E86-41D8-B1B1-685EC18AE536}" type="slidenum">
              <a:rPr lang="en-US"/>
              <a:pPr/>
              <a:t>46</a:t>
            </a:fld>
            <a:endParaRPr lang="en-US"/>
          </a:p>
        </p:txBody>
      </p:sp>
      <p:sp>
        <p:nvSpPr>
          <p:cNvPr id="978946" name="Rectangle 2"/>
          <p:cNvSpPr>
            <a:spLocks noGrp="1" noChangeArrowheads="1"/>
          </p:cNvSpPr>
          <p:nvPr>
            <p:ph type="title"/>
          </p:nvPr>
        </p:nvSpPr>
        <p:spPr/>
        <p:txBody>
          <a:bodyPr/>
          <a:lstStyle/>
          <a:p>
            <a:r>
              <a:rPr lang="en-US" sz="3600"/>
              <a:t>Finite Difference</a:t>
            </a:r>
          </a:p>
        </p:txBody>
      </p:sp>
      <p:sp>
        <p:nvSpPr>
          <p:cNvPr id="978947" name="Rectangle 3"/>
          <p:cNvSpPr>
            <a:spLocks noGrp="1" noChangeArrowheads="1"/>
          </p:cNvSpPr>
          <p:nvPr>
            <p:ph type="body" idx="1"/>
          </p:nvPr>
        </p:nvSpPr>
        <p:spPr/>
        <p:txBody>
          <a:bodyPr/>
          <a:lstStyle/>
          <a:p>
            <a:pPr>
              <a:buFont typeface="Wingdings" pitchFamily="2" charset="2"/>
              <a:buNone/>
            </a:pPr>
            <a:r>
              <a:rPr lang="en-US" i="1"/>
              <a:t>unew</a:t>
            </a:r>
            <a:r>
              <a:rPr lang="en-US"/>
              <a:t>(</a:t>
            </a:r>
            <a:r>
              <a:rPr lang="en-US" i="1"/>
              <a:t>i</a:t>
            </a:r>
            <a:r>
              <a:rPr lang="en-US"/>
              <a:t>,</a:t>
            </a:r>
            <a:r>
              <a:rPr lang="en-US" i="1"/>
              <a:t>j</a:t>
            </a:r>
            <a:r>
              <a:rPr lang="en-US"/>
              <a:t>,</a:t>
            </a:r>
            <a:r>
              <a:rPr lang="en-US" i="1"/>
              <a:t>k</a:t>
            </a:r>
            <a:r>
              <a:rPr lang="en-US"/>
              <a:t>) = F(</a:t>
            </a:r>
            <a:r>
              <a:rPr lang="en-US" i="1"/>
              <a:t>uold</a:t>
            </a:r>
            <a:r>
              <a:rPr lang="en-US"/>
              <a:t>, </a:t>
            </a:r>
            <a:r>
              <a:rPr lang="en-US" i="1"/>
              <a:t>i</a:t>
            </a:r>
            <a:r>
              <a:rPr lang="en-US"/>
              <a:t>, </a:t>
            </a:r>
            <a:r>
              <a:rPr lang="en-US" i="1"/>
              <a:t>j</a:t>
            </a:r>
            <a:r>
              <a:rPr lang="en-US"/>
              <a:t>, </a:t>
            </a:r>
            <a:r>
              <a:rPr lang="en-US" i="1"/>
              <a:t>k</a:t>
            </a:r>
            <a:r>
              <a:rPr lang="en-US"/>
              <a:t>, </a:t>
            </a:r>
            <a:r>
              <a:rPr lang="el-GR">
                <a:cs typeface="Times New Roman" pitchFamily="18" charset="0"/>
              </a:rPr>
              <a:t>Δ</a:t>
            </a:r>
            <a:r>
              <a:rPr lang="en-US" i="1">
                <a:cs typeface="Times New Roman" pitchFamily="18" charset="0"/>
              </a:rPr>
              <a:t>t</a:t>
            </a:r>
            <a:r>
              <a:rPr lang="en-US">
                <a:cs typeface="Times New Roman" pitchFamily="18" charset="0"/>
              </a:rPr>
              <a:t>) =</a:t>
            </a:r>
          </a:p>
          <a:p>
            <a:pPr>
              <a:buFont typeface="Wingdings" pitchFamily="2" charset="2"/>
              <a:buNone/>
            </a:pPr>
            <a:r>
              <a:rPr lang="en-US">
                <a:cs typeface="Times New Roman" pitchFamily="18" charset="0"/>
              </a:rPr>
              <a:t>			 F(</a:t>
            </a:r>
            <a:r>
              <a:rPr lang="en-US" i="1">
                <a:cs typeface="Times New Roman" pitchFamily="18" charset="0"/>
              </a:rPr>
              <a:t>uold</a:t>
            </a:r>
            <a:r>
              <a:rPr lang="en-US">
                <a:cs typeface="Times New Roman" pitchFamily="18" charset="0"/>
              </a:rPr>
              <a:t>(</a:t>
            </a:r>
            <a:r>
              <a:rPr lang="en-US" i="1">
                <a:cs typeface="Times New Roman" pitchFamily="18" charset="0"/>
              </a:rPr>
              <a:t>i</a:t>
            </a:r>
            <a:r>
              <a:rPr lang="en-US">
                <a:cs typeface="Times New Roman" pitchFamily="18" charset="0"/>
              </a:rPr>
              <a:t>,</a:t>
            </a:r>
            <a:r>
              <a:rPr lang="en-US" i="1">
                <a:cs typeface="Times New Roman" pitchFamily="18" charset="0"/>
              </a:rPr>
              <a:t>j</a:t>
            </a:r>
            <a:r>
              <a:rPr lang="en-US">
                <a:cs typeface="Times New Roman" pitchFamily="18" charset="0"/>
              </a:rPr>
              <a:t>,</a:t>
            </a:r>
            <a:r>
              <a:rPr lang="en-US" i="1">
                <a:cs typeface="Times New Roman" pitchFamily="18" charset="0"/>
              </a:rPr>
              <a:t>k</a:t>
            </a:r>
            <a:r>
              <a:rPr lang="en-US">
                <a:cs typeface="Times New Roman" pitchFamily="18" charset="0"/>
              </a:rPr>
              <a:t>),</a:t>
            </a:r>
          </a:p>
          <a:p>
            <a:pPr>
              <a:buFont typeface="Wingdings" pitchFamily="2" charset="2"/>
              <a:buNone/>
            </a:pPr>
            <a:r>
              <a:rPr lang="en-US">
                <a:cs typeface="Times New Roman" pitchFamily="18" charset="0"/>
              </a:rPr>
              <a:t>			     </a:t>
            </a:r>
            <a:r>
              <a:rPr lang="en-US" i="1">
                <a:cs typeface="Times New Roman" pitchFamily="18" charset="0"/>
              </a:rPr>
              <a:t>uold</a:t>
            </a:r>
            <a:r>
              <a:rPr lang="en-US">
                <a:cs typeface="Times New Roman" pitchFamily="18" charset="0"/>
              </a:rPr>
              <a:t>(</a:t>
            </a:r>
            <a:r>
              <a:rPr lang="en-US" i="1">
                <a:cs typeface="Times New Roman" pitchFamily="18" charset="0"/>
              </a:rPr>
              <a:t>i</a:t>
            </a:r>
            <a:r>
              <a:rPr lang="en-US">
                <a:cs typeface="Times New Roman" pitchFamily="18" charset="0"/>
              </a:rPr>
              <a:t>-1,</a:t>
            </a:r>
            <a:r>
              <a:rPr lang="en-US" i="1">
                <a:cs typeface="Times New Roman" pitchFamily="18" charset="0"/>
              </a:rPr>
              <a:t>j</a:t>
            </a:r>
            <a:r>
              <a:rPr lang="en-US">
                <a:cs typeface="Times New Roman" pitchFamily="18" charset="0"/>
              </a:rPr>
              <a:t>,</a:t>
            </a:r>
            <a:r>
              <a:rPr lang="en-US" i="1">
                <a:cs typeface="Times New Roman" pitchFamily="18" charset="0"/>
              </a:rPr>
              <a:t>k</a:t>
            </a:r>
            <a:r>
              <a:rPr lang="en-US">
                <a:cs typeface="Times New Roman" pitchFamily="18" charset="0"/>
              </a:rPr>
              <a:t>), </a:t>
            </a:r>
            <a:r>
              <a:rPr lang="en-US" i="1">
                <a:cs typeface="Times New Roman" pitchFamily="18" charset="0"/>
              </a:rPr>
              <a:t>uold</a:t>
            </a:r>
            <a:r>
              <a:rPr lang="en-US">
                <a:cs typeface="Times New Roman" pitchFamily="18" charset="0"/>
              </a:rPr>
              <a:t>(</a:t>
            </a:r>
            <a:r>
              <a:rPr lang="en-US" i="1">
                <a:cs typeface="Times New Roman" pitchFamily="18" charset="0"/>
              </a:rPr>
              <a:t>i</a:t>
            </a:r>
            <a:r>
              <a:rPr lang="en-US">
                <a:cs typeface="Times New Roman" pitchFamily="18" charset="0"/>
              </a:rPr>
              <a:t>+1,</a:t>
            </a:r>
            <a:r>
              <a:rPr lang="en-US" i="1">
                <a:cs typeface="Times New Roman" pitchFamily="18" charset="0"/>
              </a:rPr>
              <a:t>j</a:t>
            </a:r>
            <a:r>
              <a:rPr lang="en-US">
                <a:cs typeface="Times New Roman" pitchFamily="18" charset="0"/>
              </a:rPr>
              <a:t>,</a:t>
            </a:r>
            <a:r>
              <a:rPr lang="en-US" i="1">
                <a:cs typeface="Times New Roman" pitchFamily="18" charset="0"/>
              </a:rPr>
              <a:t>k</a:t>
            </a:r>
            <a:r>
              <a:rPr lang="en-US">
                <a:cs typeface="Times New Roman" pitchFamily="18" charset="0"/>
              </a:rPr>
              <a:t>),</a:t>
            </a:r>
          </a:p>
          <a:p>
            <a:pPr>
              <a:buFont typeface="Wingdings" pitchFamily="2" charset="2"/>
              <a:buNone/>
            </a:pPr>
            <a:r>
              <a:rPr lang="en-US">
                <a:cs typeface="Times New Roman" pitchFamily="18" charset="0"/>
              </a:rPr>
              <a:t>			     </a:t>
            </a:r>
            <a:r>
              <a:rPr lang="en-US" i="1">
                <a:cs typeface="Times New Roman" pitchFamily="18" charset="0"/>
              </a:rPr>
              <a:t>uold</a:t>
            </a:r>
            <a:r>
              <a:rPr lang="en-US">
                <a:cs typeface="Times New Roman" pitchFamily="18" charset="0"/>
              </a:rPr>
              <a:t>(</a:t>
            </a:r>
            <a:r>
              <a:rPr lang="en-US" i="1">
                <a:cs typeface="Times New Roman" pitchFamily="18" charset="0"/>
              </a:rPr>
              <a:t>i</a:t>
            </a:r>
            <a:r>
              <a:rPr lang="en-US">
                <a:cs typeface="Times New Roman" pitchFamily="18" charset="0"/>
              </a:rPr>
              <a:t>,</a:t>
            </a:r>
            <a:r>
              <a:rPr lang="en-US" i="1">
                <a:cs typeface="Times New Roman" pitchFamily="18" charset="0"/>
              </a:rPr>
              <a:t>j</a:t>
            </a:r>
            <a:r>
              <a:rPr lang="en-US">
                <a:cs typeface="Times New Roman" pitchFamily="18" charset="0"/>
              </a:rPr>
              <a:t>-1,</a:t>
            </a:r>
            <a:r>
              <a:rPr lang="en-US" i="1">
                <a:cs typeface="Times New Roman" pitchFamily="18" charset="0"/>
              </a:rPr>
              <a:t>k</a:t>
            </a:r>
            <a:r>
              <a:rPr lang="en-US">
                <a:cs typeface="Times New Roman" pitchFamily="18" charset="0"/>
              </a:rPr>
              <a:t>), </a:t>
            </a:r>
            <a:r>
              <a:rPr lang="en-US" i="1">
                <a:cs typeface="Times New Roman" pitchFamily="18" charset="0"/>
              </a:rPr>
              <a:t>uold</a:t>
            </a:r>
            <a:r>
              <a:rPr lang="en-US">
                <a:cs typeface="Times New Roman" pitchFamily="18" charset="0"/>
              </a:rPr>
              <a:t>(</a:t>
            </a:r>
            <a:r>
              <a:rPr lang="en-US" i="1">
                <a:cs typeface="Times New Roman" pitchFamily="18" charset="0"/>
              </a:rPr>
              <a:t>i</a:t>
            </a:r>
            <a:r>
              <a:rPr lang="en-US">
                <a:cs typeface="Times New Roman" pitchFamily="18" charset="0"/>
              </a:rPr>
              <a:t>,</a:t>
            </a:r>
            <a:r>
              <a:rPr lang="en-US" i="1">
                <a:cs typeface="Times New Roman" pitchFamily="18" charset="0"/>
              </a:rPr>
              <a:t>j</a:t>
            </a:r>
            <a:r>
              <a:rPr lang="en-US">
                <a:cs typeface="Times New Roman" pitchFamily="18" charset="0"/>
              </a:rPr>
              <a:t>+1,</a:t>
            </a:r>
            <a:r>
              <a:rPr lang="en-US" i="1">
                <a:cs typeface="Times New Roman" pitchFamily="18" charset="0"/>
              </a:rPr>
              <a:t>k</a:t>
            </a:r>
            <a:r>
              <a:rPr lang="en-US">
                <a:cs typeface="Times New Roman" pitchFamily="18" charset="0"/>
              </a:rPr>
              <a:t>),</a:t>
            </a:r>
          </a:p>
          <a:p>
            <a:pPr>
              <a:buFont typeface="Wingdings" pitchFamily="2" charset="2"/>
              <a:buNone/>
            </a:pPr>
            <a:r>
              <a:rPr lang="en-US">
                <a:cs typeface="Times New Roman" pitchFamily="18" charset="0"/>
              </a:rPr>
              <a:t>			     </a:t>
            </a:r>
            <a:r>
              <a:rPr lang="en-US" i="1">
                <a:cs typeface="Times New Roman" pitchFamily="18" charset="0"/>
              </a:rPr>
              <a:t>uold</a:t>
            </a:r>
            <a:r>
              <a:rPr lang="en-US">
                <a:cs typeface="Times New Roman" pitchFamily="18" charset="0"/>
              </a:rPr>
              <a:t>(</a:t>
            </a:r>
            <a:r>
              <a:rPr lang="en-US" i="1">
                <a:cs typeface="Times New Roman" pitchFamily="18" charset="0"/>
              </a:rPr>
              <a:t>i</a:t>
            </a:r>
            <a:r>
              <a:rPr lang="en-US">
                <a:cs typeface="Times New Roman" pitchFamily="18" charset="0"/>
              </a:rPr>
              <a:t>,</a:t>
            </a:r>
            <a:r>
              <a:rPr lang="en-US" i="1">
                <a:cs typeface="Times New Roman" pitchFamily="18" charset="0"/>
              </a:rPr>
              <a:t>j</a:t>
            </a:r>
            <a:r>
              <a:rPr lang="en-US">
                <a:cs typeface="Times New Roman" pitchFamily="18" charset="0"/>
              </a:rPr>
              <a:t>,</a:t>
            </a:r>
            <a:r>
              <a:rPr lang="en-US" i="1">
                <a:cs typeface="Times New Roman" pitchFamily="18" charset="0"/>
              </a:rPr>
              <a:t>k</a:t>
            </a:r>
            <a:r>
              <a:rPr lang="en-US">
                <a:cs typeface="Times New Roman" pitchFamily="18" charset="0"/>
              </a:rPr>
              <a:t>-1), </a:t>
            </a:r>
            <a:r>
              <a:rPr lang="en-US" i="1">
                <a:cs typeface="Times New Roman" pitchFamily="18" charset="0"/>
              </a:rPr>
              <a:t>uold</a:t>
            </a:r>
            <a:r>
              <a:rPr lang="en-US">
                <a:cs typeface="Times New Roman" pitchFamily="18" charset="0"/>
              </a:rPr>
              <a:t>(</a:t>
            </a:r>
            <a:r>
              <a:rPr lang="en-US" i="1">
                <a:cs typeface="Times New Roman" pitchFamily="18" charset="0"/>
              </a:rPr>
              <a:t>i</a:t>
            </a:r>
            <a:r>
              <a:rPr lang="en-US">
                <a:cs typeface="Times New Roman" pitchFamily="18" charset="0"/>
              </a:rPr>
              <a:t>,</a:t>
            </a:r>
            <a:r>
              <a:rPr lang="en-US" i="1">
                <a:cs typeface="Times New Roman" pitchFamily="18" charset="0"/>
              </a:rPr>
              <a:t>j</a:t>
            </a:r>
            <a:r>
              <a:rPr lang="en-US">
                <a:cs typeface="Times New Roman" pitchFamily="18" charset="0"/>
              </a:rPr>
              <a:t>,</a:t>
            </a:r>
            <a:r>
              <a:rPr lang="en-US" i="1">
                <a:cs typeface="Times New Roman" pitchFamily="18" charset="0"/>
              </a:rPr>
              <a:t>k</a:t>
            </a:r>
            <a:r>
              <a:rPr lang="en-US">
                <a:cs typeface="Times New Roman" pitchFamily="18" charset="0"/>
              </a:rPr>
              <a:t>+1), </a:t>
            </a:r>
            <a:r>
              <a:rPr lang="el-GR">
                <a:cs typeface="Times New Roman" pitchFamily="18" charset="0"/>
              </a:rPr>
              <a:t>Δ</a:t>
            </a:r>
            <a:r>
              <a:rPr lang="en-US" i="1">
                <a:cs typeface="Times New Roman" pitchFamily="18" charset="0"/>
              </a:rPr>
              <a:t>t)</a:t>
            </a:r>
            <a:endParaRPr lang="el-GR" i="1">
              <a:cs typeface="Times New Roman" pitchFamily="18"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Footer Placeholder 2"/>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188" name="Slide Number Placeholder 3"/>
          <p:cNvSpPr>
            <a:spLocks noGrp="1"/>
          </p:cNvSpPr>
          <p:nvPr>
            <p:ph type="sldNum" sz="quarter" idx="4294967295"/>
          </p:nvPr>
        </p:nvSpPr>
        <p:spPr>
          <a:xfrm>
            <a:off x="7162800" y="6191250"/>
            <a:ext cx="1295400" cy="457200"/>
          </a:xfrm>
          <a:prstGeom prst="rect">
            <a:avLst/>
          </a:prstGeom>
        </p:spPr>
        <p:txBody>
          <a:bodyPr/>
          <a:lstStyle/>
          <a:p>
            <a:fld id="{966CCDB0-769A-4FED-9D99-ECA1E112327B}" type="slidenum">
              <a:rPr lang="en-US"/>
              <a:pPr/>
              <a:t>47</a:t>
            </a:fld>
            <a:endParaRPr lang="en-US"/>
          </a:p>
        </p:txBody>
      </p:sp>
      <p:sp>
        <p:nvSpPr>
          <p:cNvPr id="979970" name="Rectangle 2"/>
          <p:cNvSpPr>
            <a:spLocks noChangeArrowheads="1"/>
          </p:cNvSpPr>
          <p:nvPr/>
        </p:nvSpPr>
        <p:spPr bwMode="auto">
          <a:xfrm>
            <a:off x="2438400" y="1524000"/>
            <a:ext cx="4876800" cy="426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979971" name="Line 3"/>
          <p:cNvSpPr>
            <a:spLocks noChangeShapeType="1"/>
          </p:cNvSpPr>
          <p:nvPr/>
        </p:nvSpPr>
        <p:spPr bwMode="auto">
          <a:xfrm>
            <a:off x="2590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72" name="Line 4"/>
          <p:cNvSpPr>
            <a:spLocks noChangeShapeType="1"/>
          </p:cNvSpPr>
          <p:nvPr/>
        </p:nvSpPr>
        <p:spPr bwMode="auto">
          <a:xfrm>
            <a:off x="6400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73" name="Line 5"/>
          <p:cNvSpPr>
            <a:spLocks noChangeShapeType="1"/>
          </p:cNvSpPr>
          <p:nvPr/>
        </p:nvSpPr>
        <p:spPr bwMode="auto">
          <a:xfrm>
            <a:off x="6858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74" name="Line 6"/>
          <p:cNvSpPr>
            <a:spLocks noChangeShapeType="1"/>
          </p:cNvSpPr>
          <p:nvPr/>
        </p:nvSpPr>
        <p:spPr bwMode="auto">
          <a:xfrm>
            <a:off x="6553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75" name="Line 7"/>
          <p:cNvSpPr>
            <a:spLocks noChangeShapeType="1"/>
          </p:cNvSpPr>
          <p:nvPr/>
        </p:nvSpPr>
        <p:spPr bwMode="auto">
          <a:xfrm>
            <a:off x="6705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76" name="Line 8"/>
          <p:cNvSpPr>
            <a:spLocks noChangeShapeType="1"/>
          </p:cNvSpPr>
          <p:nvPr/>
        </p:nvSpPr>
        <p:spPr bwMode="auto">
          <a:xfrm>
            <a:off x="6248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77" name="Line 9"/>
          <p:cNvSpPr>
            <a:spLocks noChangeShapeType="1"/>
          </p:cNvSpPr>
          <p:nvPr/>
        </p:nvSpPr>
        <p:spPr bwMode="auto">
          <a:xfrm>
            <a:off x="6096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78" name="Line 10"/>
          <p:cNvSpPr>
            <a:spLocks noChangeShapeType="1"/>
          </p:cNvSpPr>
          <p:nvPr/>
        </p:nvSpPr>
        <p:spPr bwMode="auto">
          <a:xfrm>
            <a:off x="5943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79" name="Line 11"/>
          <p:cNvSpPr>
            <a:spLocks noChangeShapeType="1"/>
          </p:cNvSpPr>
          <p:nvPr/>
        </p:nvSpPr>
        <p:spPr bwMode="auto">
          <a:xfrm>
            <a:off x="5791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0" name="Line 12"/>
          <p:cNvSpPr>
            <a:spLocks noChangeShapeType="1"/>
          </p:cNvSpPr>
          <p:nvPr/>
        </p:nvSpPr>
        <p:spPr bwMode="auto">
          <a:xfrm>
            <a:off x="5638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1" name="Line 13"/>
          <p:cNvSpPr>
            <a:spLocks noChangeShapeType="1"/>
          </p:cNvSpPr>
          <p:nvPr/>
        </p:nvSpPr>
        <p:spPr bwMode="auto">
          <a:xfrm>
            <a:off x="5486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2" name="Line 14"/>
          <p:cNvSpPr>
            <a:spLocks noChangeShapeType="1"/>
          </p:cNvSpPr>
          <p:nvPr/>
        </p:nvSpPr>
        <p:spPr bwMode="auto">
          <a:xfrm>
            <a:off x="5334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3" name="Line 15"/>
          <p:cNvSpPr>
            <a:spLocks noChangeShapeType="1"/>
          </p:cNvSpPr>
          <p:nvPr/>
        </p:nvSpPr>
        <p:spPr bwMode="auto">
          <a:xfrm>
            <a:off x="5181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4" name="Line 16"/>
          <p:cNvSpPr>
            <a:spLocks noChangeShapeType="1"/>
          </p:cNvSpPr>
          <p:nvPr/>
        </p:nvSpPr>
        <p:spPr bwMode="auto">
          <a:xfrm>
            <a:off x="5029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5" name="Line 17"/>
          <p:cNvSpPr>
            <a:spLocks noChangeShapeType="1"/>
          </p:cNvSpPr>
          <p:nvPr/>
        </p:nvSpPr>
        <p:spPr bwMode="auto">
          <a:xfrm>
            <a:off x="4876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6" name="Line 18"/>
          <p:cNvSpPr>
            <a:spLocks noChangeShapeType="1"/>
          </p:cNvSpPr>
          <p:nvPr/>
        </p:nvSpPr>
        <p:spPr bwMode="auto">
          <a:xfrm>
            <a:off x="4724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7" name="Line 19"/>
          <p:cNvSpPr>
            <a:spLocks noChangeShapeType="1"/>
          </p:cNvSpPr>
          <p:nvPr/>
        </p:nvSpPr>
        <p:spPr bwMode="auto">
          <a:xfrm>
            <a:off x="4572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8" name="Line 20"/>
          <p:cNvSpPr>
            <a:spLocks noChangeShapeType="1"/>
          </p:cNvSpPr>
          <p:nvPr/>
        </p:nvSpPr>
        <p:spPr bwMode="auto">
          <a:xfrm>
            <a:off x="4419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9" name="Line 21"/>
          <p:cNvSpPr>
            <a:spLocks noChangeShapeType="1"/>
          </p:cNvSpPr>
          <p:nvPr/>
        </p:nvSpPr>
        <p:spPr bwMode="auto">
          <a:xfrm>
            <a:off x="4267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0" name="Line 22"/>
          <p:cNvSpPr>
            <a:spLocks noChangeShapeType="1"/>
          </p:cNvSpPr>
          <p:nvPr/>
        </p:nvSpPr>
        <p:spPr bwMode="auto">
          <a:xfrm>
            <a:off x="4114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1" name="Line 23"/>
          <p:cNvSpPr>
            <a:spLocks noChangeShapeType="1"/>
          </p:cNvSpPr>
          <p:nvPr/>
        </p:nvSpPr>
        <p:spPr bwMode="auto">
          <a:xfrm>
            <a:off x="3962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2" name="Line 24"/>
          <p:cNvSpPr>
            <a:spLocks noChangeShapeType="1"/>
          </p:cNvSpPr>
          <p:nvPr/>
        </p:nvSpPr>
        <p:spPr bwMode="auto">
          <a:xfrm>
            <a:off x="3810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3" name="Line 25"/>
          <p:cNvSpPr>
            <a:spLocks noChangeShapeType="1"/>
          </p:cNvSpPr>
          <p:nvPr/>
        </p:nvSpPr>
        <p:spPr bwMode="auto">
          <a:xfrm>
            <a:off x="3657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4" name="Line 26"/>
          <p:cNvSpPr>
            <a:spLocks noChangeShapeType="1"/>
          </p:cNvSpPr>
          <p:nvPr/>
        </p:nvSpPr>
        <p:spPr bwMode="auto">
          <a:xfrm>
            <a:off x="3505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5" name="Line 27"/>
          <p:cNvSpPr>
            <a:spLocks noChangeShapeType="1"/>
          </p:cNvSpPr>
          <p:nvPr/>
        </p:nvSpPr>
        <p:spPr bwMode="auto">
          <a:xfrm>
            <a:off x="3352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6" name="Line 28"/>
          <p:cNvSpPr>
            <a:spLocks noChangeShapeType="1"/>
          </p:cNvSpPr>
          <p:nvPr/>
        </p:nvSpPr>
        <p:spPr bwMode="auto">
          <a:xfrm>
            <a:off x="3200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7" name="Line 29"/>
          <p:cNvSpPr>
            <a:spLocks noChangeShapeType="1"/>
          </p:cNvSpPr>
          <p:nvPr/>
        </p:nvSpPr>
        <p:spPr bwMode="auto">
          <a:xfrm>
            <a:off x="3048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8" name="Line 30"/>
          <p:cNvSpPr>
            <a:spLocks noChangeShapeType="1"/>
          </p:cNvSpPr>
          <p:nvPr/>
        </p:nvSpPr>
        <p:spPr bwMode="auto">
          <a:xfrm>
            <a:off x="2895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9" name="Line 31"/>
          <p:cNvSpPr>
            <a:spLocks noChangeShapeType="1"/>
          </p:cNvSpPr>
          <p:nvPr/>
        </p:nvSpPr>
        <p:spPr bwMode="auto">
          <a:xfrm>
            <a:off x="2743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0000" name="Line 32"/>
          <p:cNvSpPr>
            <a:spLocks noChangeShapeType="1"/>
          </p:cNvSpPr>
          <p:nvPr/>
        </p:nvSpPr>
        <p:spPr bwMode="auto">
          <a:xfrm>
            <a:off x="7010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0001" name="Line 33"/>
          <p:cNvSpPr>
            <a:spLocks noChangeShapeType="1"/>
          </p:cNvSpPr>
          <p:nvPr/>
        </p:nvSpPr>
        <p:spPr bwMode="auto">
          <a:xfrm>
            <a:off x="7162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0002" name="Line 34"/>
          <p:cNvSpPr>
            <a:spLocks noChangeShapeType="1"/>
          </p:cNvSpPr>
          <p:nvPr/>
        </p:nvSpPr>
        <p:spPr bwMode="auto">
          <a:xfrm>
            <a:off x="2438400" y="5638800"/>
            <a:ext cx="4876800" cy="0"/>
          </a:xfrm>
          <a:prstGeom prst="line">
            <a:avLst/>
          </a:prstGeom>
          <a:noFill/>
          <a:ln w="9525">
            <a:solidFill>
              <a:schemeClr val="tx1"/>
            </a:solidFill>
            <a:miter lim="800000"/>
            <a:headEnd/>
            <a:tailEnd/>
          </a:ln>
          <a:effectLst/>
        </p:spPr>
        <p:txBody>
          <a:bodyPr wrap="none"/>
          <a:lstStyle/>
          <a:p>
            <a:endParaRPr lang="en-US"/>
          </a:p>
        </p:txBody>
      </p:sp>
      <p:sp>
        <p:nvSpPr>
          <p:cNvPr id="980003" name="Line 35"/>
          <p:cNvSpPr>
            <a:spLocks noChangeShapeType="1"/>
          </p:cNvSpPr>
          <p:nvPr/>
        </p:nvSpPr>
        <p:spPr bwMode="auto">
          <a:xfrm>
            <a:off x="2438400" y="5486400"/>
            <a:ext cx="4876800" cy="0"/>
          </a:xfrm>
          <a:prstGeom prst="line">
            <a:avLst/>
          </a:prstGeom>
          <a:noFill/>
          <a:ln w="9525">
            <a:solidFill>
              <a:schemeClr val="tx1"/>
            </a:solidFill>
            <a:miter lim="800000"/>
            <a:headEnd/>
            <a:tailEnd/>
          </a:ln>
          <a:effectLst/>
        </p:spPr>
        <p:txBody>
          <a:bodyPr wrap="none"/>
          <a:lstStyle/>
          <a:p>
            <a:endParaRPr lang="en-US"/>
          </a:p>
        </p:txBody>
      </p:sp>
      <p:sp>
        <p:nvSpPr>
          <p:cNvPr id="980004" name="Line 36"/>
          <p:cNvSpPr>
            <a:spLocks noChangeShapeType="1"/>
          </p:cNvSpPr>
          <p:nvPr/>
        </p:nvSpPr>
        <p:spPr bwMode="auto">
          <a:xfrm>
            <a:off x="2438400" y="5334000"/>
            <a:ext cx="4876800" cy="0"/>
          </a:xfrm>
          <a:prstGeom prst="line">
            <a:avLst/>
          </a:prstGeom>
          <a:noFill/>
          <a:ln w="9525">
            <a:solidFill>
              <a:schemeClr val="tx1"/>
            </a:solidFill>
            <a:miter lim="800000"/>
            <a:headEnd/>
            <a:tailEnd/>
          </a:ln>
          <a:effectLst/>
        </p:spPr>
        <p:txBody>
          <a:bodyPr wrap="none"/>
          <a:lstStyle/>
          <a:p>
            <a:endParaRPr lang="en-US"/>
          </a:p>
        </p:txBody>
      </p:sp>
      <p:sp>
        <p:nvSpPr>
          <p:cNvPr id="980005" name="Line 37"/>
          <p:cNvSpPr>
            <a:spLocks noChangeShapeType="1"/>
          </p:cNvSpPr>
          <p:nvPr/>
        </p:nvSpPr>
        <p:spPr bwMode="auto">
          <a:xfrm>
            <a:off x="2438400" y="5181600"/>
            <a:ext cx="4876800" cy="0"/>
          </a:xfrm>
          <a:prstGeom prst="line">
            <a:avLst/>
          </a:prstGeom>
          <a:noFill/>
          <a:ln w="9525">
            <a:solidFill>
              <a:schemeClr val="tx1"/>
            </a:solidFill>
            <a:miter lim="800000"/>
            <a:headEnd/>
            <a:tailEnd/>
          </a:ln>
          <a:effectLst/>
        </p:spPr>
        <p:txBody>
          <a:bodyPr wrap="none"/>
          <a:lstStyle/>
          <a:p>
            <a:endParaRPr lang="en-US"/>
          </a:p>
        </p:txBody>
      </p:sp>
      <p:sp>
        <p:nvSpPr>
          <p:cNvPr id="980006" name="Line 38"/>
          <p:cNvSpPr>
            <a:spLocks noChangeShapeType="1"/>
          </p:cNvSpPr>
          <p:nvPr/>
        </p:nvSpPr>
        <p:spPr bwMode="auto">
          <a:xfrm>
            <a:off x="2438400" y="5029200"/>
            <a:ext cx="4876800" cy="0"/>
          </a:xfrm>
          <a:prstGeom prst="line">
            <a:avLst/>
          </a:prstGeom>
          <a:noFill/>
          <a:ln w="9525">
            <a:solidFill>
              <a:schemeClr val="tx1"/>
            </a:solidFill>
            <a:miter lim="800000"/>
            <a:headEnd/>
            <a:tailEnd/>
          </a:ln>
          <a:effectLst/>
        </p:spPr>
        <p:txBody>
          <a:bodyPr wrap="none"/>
          <a:lstStyle/>
          <a:p>
            <a:endParaRPr lang="en-US"/>
          </a:p>
        </p:txBody>
      </p:sp>
      <p:sp>
        <p:nvSpPr>
          <p:cNvPr id="980007" name="Line 39"/>
          <p:cNvSpPr>
            <a:spLocks noChangeShapeType="1"/>
          </p:cNvSpPr>
          <p:nvPr/>
        </p:nvSpPr>
        <p:spPr bwMode="auto">
          <a:xfrm>
            <a:off x="2438400" y="4876800"/>
            <a:ext cx="4876800" cy="0"/>
          </a:xfrm>
          <a:prstGeom prst="line">
            <a:avLst/>
          </a:prstGeom>
          <a:noFill/>
          <a:ln w="9525">
            <a:solidFill>
              <a:schemeClr val="tx1"/>
            </a:solidFill>
            <a:miter lim="800000"/>
            <a:headEnd/>
            <a:tailEnd/>
          </a:ln>
          <a:effectLst/>
        </p:spPr>
        <p:txBody>
          <a:bodyPr wrap="none"/>
          <a:lstStyle/>
          <a:p>
            <a:endParaRPr lang="en-US"/>
          </a:p>
        </p:txBody>
      </p:sp>
      <p:sp>
        <p:nvSpPr>
          <p:cNvPr id="980008" name="Line 40"/>
          <p:cNvSpPr>
            <a:spLocks noChangeShapeType="1"/>
          </p:cNvSpPr>
          <p:nvPr/>
        </p:nvSpPr>
        <p:spPr bwMode="auto">
          <a:xfrm>
            <a:off x="2438400" y="4724400"/>
            <a:ext cx="4876800" cy="0"/>
          </a:xfrm>
          <a:prstGeom prst="line">
            <a:avLst/>
          </a:prstGeom>
          <a:noFill/>
          <a:ln w="9525">
            <a:solidFill>
              <a:schemeClr val="tx1"/>
            </a:solidFill>
            <a:miter lim="800000"/>
            <a:headEnd/>
            <a:tailEnd/>
          </a:ln>
          <a:effectLst/>
        </p:spPr>
        <p:txBody>
          <a:bodyPr wrap="none"/>
          <a:lstStyle/>
          <a:p>
            <a:endParaRPr lang="en-US"/>
          </a:p>
        </p:txBody>
      </p:sp>
      <p:sp>
        <p:nvSpPr>
          <p:cNvPr id="980009" name="Line 41"/>
          <p:cNvSpPr>
            <a:spLocks noChangeShapeType="1"/>
          </p:cNvSpPr>
          <p:nvPr/>
        </p:nvSpPr>
        <p:spPr bwMode="auto">
          <a:xfrm>
            <a:off x="2438400" y="4572000"/>
            <a:ext cx="4876800" cy="0"/>
          </a:xfrm>
          <a:prstGeom prst="line">
            <a:avLst/>
          </a:prstGeom>
          <a:noFill/>
          <a:ln w="9525">
            <a:solidFill>
              <a:schemeClr val="tx1"/>
            </a:solidFill>
            <a:miter lim="800000"/>
            <a:headEnd/>
            <a:tailEnd/>
          </a:ln>
          <a:effectLst/>
        </p:spPr>
        <p:txBody>
          <a:bodyPr wrap="none"/>
          <a:lstStyle/>
          <a:p>
            <a:endParaRPr lang="en-US"/>
          </a:p>
        </p:txBody>
      </p:sp>
      <p:sp>
        <p:nvSpPr>
          <p:cNvPr id="980010" name="Line 42"/>
          <p:cNvSpPr>
            <a:spLocks noChangeShapeType="1"/>
          </p:cNvSpPr>
          <p:nvPr/>
        </p:nvSpPr>
        <p:spPr bwMode="auto">
          <a:xfrm>
            <a:off x="2438400" y="4419600"/>
            <a:ext cx="4876800" cy="0"/>
          </a:xfrm>
          <a:prstGeom prst="line">
            <a:avLst/>
          </a:prstGeom>
          <a:noFill/>
          <a:ln w="9525">
            <a:solidFill>
              <a:schemeClr val="tx1"/>
            </a:solidFill>
            <a:miter lim="800000"/>
            <a:headEnd/>
            <a:tailEnd/>
          </a:ln>
          <a:effectLst/>
        </p:spPr>
        <p:txBody>
          <a:bodyPr wrap="none"/>
          <a:lstStyle/>
          <a:p>
            <a:endParaRPr lang="en-US"/>
          </a:p>
        </p:txBody>
      </p:sp>
      <p:sp>
        <p:nvSpPr>
          <p:cNvPr id="980011" name="Line 43"/>
          <p:cNvSpPr>
            <a:spLocks noChangeShapeType="1"/>
          </p:cNvSpPr>
          <p:nvPr/>
        </p:nvSpPr>
        <p:spPr bwMode="auto">
          <a:xfrm>
            <a:off x="2438400" y="4267200"/>
            <a:ext cx="4876800" cy="0"/>
          </a:xfrm>
          <a:prstGeom prst="line">
            <a:avLst/>
          </a:prstGeom>
          <a:noFill/>
          <a:ln w="9525">
            <a:solidFill>
              <a:schemeClr val="tx1"/>
            </a:solidFill>
            <a:miter lim="800000"/>
            <a:headEnd/>
            <a:tailEnd/>
          </a:ln>
          <a:effectLst/>
        </p:spPr>
        <p:txBody>
          <a:bodyPr wrap="none"/>
          <a:lstStyle/>
          <a:p>
            <a:endParaRPr lang="en-US"/>
          </a:p>
        </p:txBody>
      </p:sp>
      <p:sp>
        <p:nvSpPr>
          <p:cNvPr id="980012" name="Line 44"/>
          <p:cNvSpPr>
            <a:spLocks noChangeShapeType="1"/>
          </p:cNvSpPr>
          <p:nvPr/>
        </p:nvSpPr>
        <p:spPr bwMode="auto">
          <a:xfrm>
            <a:off x="2438400" y="4114800"/>
            <a:ext cx="4876800" cy="0"/>
          </a:xfrm>
          <a:prstGeom prst="line">
            <a:avLst/>
          </a:prstGeom>
          <a:noFill/>
          <a:ln w="9525">
            <a:solidFill>
              <a:schemeClr val="tx1"/>
            </a:solidFill>
            <a:miter lim="800000"/>
            <a:headEnd/>
            <a:tailEnd/>
          </a:ln>
          <a:effectLst/>
        </p:spPr>
        <p:txBody>
          <a:bodyPr wrap="none"/>
          <a:lstStyle/>
          <a:p>
            <a:endParaRPr lang="en-US"/>
          </a:p>
        </p:txBody>
      </p:sp>
      <p:sp>
        <p:nvSpPr>
          <p:cNvPr id="980013" name="Line 45"/>
          <p:cNvSpPr>
            <a:spLocks noChangeShapeType="1"/>
          </p:cNvSpPr>
          <p:nvPr/>
        </p:nvSpPr>
        <p:spPr bwMode="auto">
          <a:xfrm>
            <a:off x="2438400" y="3962400"/>
            <a:ext cx="4876800" cy="0"/>
          </a:xfrm>
          <a:prstGeom prst="line">
            <a:avLst/>
          </a:prstGeom>
          <a:noFill/>
          <a:ln w="9525">
            <a:solidFill>
              <a:schemeClr val="tx1"/>
            </a:solidFill>
            <a:miter lim="800000"/>
            <a:headEnd/>
            <a:tailEnd/>
          </a:ln>
          <a:effectLst/>
        </p:spPr>
        <p:txBody>
          <a:bodyPr wrap="none"/>
          <a:lstStyle/>
          <a:p>
            <a:endParaRPr lang="en-US"/>
          </a:p>
        </p:txBody>
      </p:sp>
      <p:sp>
        <p:nvSpPr>
          <p:cNvPr id="980014" name="Line 46"/>
          <p:cNvSpPr>
            <a:spLocks noChangeShapeType="1"/>
          </p:cNvSpPr>
          <p:nvPr/>
        </p:nvSpPr>
        <p:spPr bwMode="auto">
          <a:xfrm>
            <a:off x="2438400" y="3810000"/>
            <a:ext cx="4876800" cy="0"/>
          </a:xfrm>
          <a:prstGeom prst="line">
            <a:avLst/>
          </a:prstGeom>
          <a:noFill/>
          <a:ln w="9525">
            <a:solidFill>
              <a:schemeClr val="tx1"/>
            </a:solidFill>
            <a:miter lim="800000"/>
            <a:headEnd/>
            <a:tailEnd/>
          </a:ln>
          <a:effectLst/>
        </p:spPr>
        <p:txBody>
          <a:bodyPr wrap="none"/>
          <a:lstStyle/>
          <a:p>
            <a:endParaRPr lang="en-US"/>
          </a:p>
        </p:txBody>
      </p:sp>
      <p:sp>
        <p:nvSpPr>
          <p:cNvPr id="980015" name="Line 47"/>
          <p:cNvSpPr>
            <a:spLocks noChangeShapeType="1"/>
          </p:cNvSpPr>
          <p:nvPr/>
        </p:nvSpPr>
        <p:spPr bwMode="auto">
          <a:xfrm>
            <a:off x="2438400" y="3657600"/>
            <a:ext cx="4876800" cy="0"/>
          </a:xfrm>
          <a:prstGeom prst="line">
            <a:avLst/>
          </a:prstGeom>
          <a:noFill/>
          <a:ln w="9525">
            <a:solidFill>
              <a:schemeClr val="tx1"/>
            </a:solidFill>
            <a:miter lim="800000"/>
            <a:headEnd/>
            <a:tailEnd/>
          </a:ln>
          <a:effectLst/>
        </p:spPr>
        <p:txBody>
          <a:bodyPr wrap="none"/>
          <a:lstStyle/>
          <a:p>
            <a:endParaRPr lang="en-US"/>
          </a:p>
        </p:txBody>
      </p:sp>
      <p:sp>
        <p:nvSpPr>
          <p:cNvPr id="980016" name="Line 48"/>
          <p:cNvSpPr>
            <a:spLocks noChangeShapeType="1"/>
          </p:cNvSpPr>
          <p:nvPr/>
        </p:nvSpPr>
        <p:spPr bwMode="auto">
          <a:xfrm>
            <a:off x="2438400" y="3505200"/>
            <a:ext cx="4876800" cy="0"/>
          </a:xfrm>
          <a:prstGeom prst="line">
            <a:avLst/>
          </a:prstGeom>
          <a:noFill/>
          <a:ln w="9525">
            <a:solidFill>
              <a:schemeClr val="tx1"/>
            </a:solidFill>
            <a:miter lim="800000"/>
            <a:headEnd/>
            <a:tailEnd/>
          </a:ln>
          <a:effectLst/>
        </p:spPr>
        <p:txBody>
          <a:bodyPr wrap="none"/>
          <a:lstStyle/>
          <a:p>
            <a:endParaRPr lang="en-US"/>
          </a:p>
        </p:txBody>
      </p:sp>
      <p:sp>
        <p:nvSpPr>
          <p:cNvPr id="980017" name="Line 49"/>
          <p:cNvSpPr>
            <a:spLocks noChangeShapeType="1"/>
          </p:cNvSpPr>
          <p:nvPr/>
        </p:nvSpPr>
        <p:spPr bwMode="auto">
          <a:xfrm>
            <a:off x="2438400" y="3352800"/>
            <a:ext cx="4876800" cy="0"/>
          </a:xfrm>
          <a:prstGeom prst="line">
            <a:avLst/>
          </a:prstGeom>
          <a:noFill/>
          <a:ln w="9525">
            <a:solidFill>
              <a:schemeClr val="tx1"/>
            </a:solidFill>
            <a:miter lim="800000"/>
            <a:headEnd/>
            <a:tailEnd/>
          </a:ln>
          <a:effectLst/>
        </p:spPr>
        <p:txBody>
          <a:bodyPr wrap="none"/>
          <a:lstStyle/>
          <a:p>
            <a:endParaRPr lang="en-US"/>
          </a:p>
        </p:txBody>
      </p:sp>
      <p:sp>
        <p:nvSpPr>
          <p:cNvPr id="980018" name="Line 50"/>
          <p:cNvSpPr>
            <a:spLocks noChangeShapeType="1"/>
          </p:cNvSpPr>
          <p:nvPr/>
        </p:nvSpPr>
        <p:spPr bwMode="auto">
          <a:xfrm>
            <a:off x="2438400" y="3200400"/>
            <a:ext cx="4876800" cy="0"/>
          </a:xfrm>
          <a:prstGeom prst="line">
            <a:avLst/>
          </a:prstGeom>
          <a:noFill/>
          <a:ln w="9525">
            <a:solidFill>
              <a:schemeClr val="tx1"/>
            </a:solidFill>
            <a:miter lim="800000"/>
            <a:headEnd/>
            <a:tailEnd/>
          </a:ln>
          <a:effectLst/>
        </p:spPr>
        <p:txBody>
          <a:bodyPr wrap="none"/>
          <a:lstStyle/>
          <a:p>
            <a:endParaRPr lang="en-US"/>
          </a:p>
        </p:txBody>
      </p:sp>
      <p:sp>
        <p:nvSpPr>
          <p:cNvPr id="980019" name="Line 51"/>
          <p:cNvSpPr>
            <a:spLocks noChangeShapeType="1"/>
          </p:cNvSpPr>
          <p:nvPr/>
        </p:nvSpPr>
        <p:spPr bwMode="auto">
          <a:xfrm>
            <a:off x="2438400" y="3048000"/>
            <a:ext cx="4876800" cy="0"/>
          </a:xfrm>
          <a:prstGeom prst="line">
            <a:avLst/>
          </a:prstGeom>
          <a:noFill/>
          <a:ln w="9525">
            <a:solidFill>
              <a:schemeClr val="tx1"/>
            </a:solidFill>
            <a:miter lim="800000"/>
            <a:headEnd/>
            <a:tailEnd/>
          </a:ln>
          <a:effectLst/>
        </p:spPr>
        <p:txBody>
          <a:bodyPr wrap="none"/>
          <a:lstStyle/>
          <a:p>
            <a:endParaRPr lang="en-US"/>
          </a:p>
        </p:txBody>
      </p:sp>
      <p:sp>
        <p:nvSpPr>
          <p:cNvPr id="980020" name="Line 52"/>
          <p:cNvSpPr>
            <a:spLocks noChangeShapeType="1"/>
          </p:cNvSpPr>
          <p:nvPr/>
        </p:nvSpPr>
        <p:spPr bwMode="auto">
          <a:xfrm>
            <a:off x="2438400" y="2895600"/>
            <a:ext cx="4876800" cy="0"/>
          </a:xfrm>
          <a:prstGeom prst="line">
            <a:avLst/>
          </a:prstGeom>
          <a:noFill/>
          <a:ln w="9525">
            <a:solidFill>
              <a:schemeClr val="tx1"/>
            </a:solidFill>
            <a:miter lim="800000"/>
            <a:headEnd/>
            <a:tailEnd/>
          </a:ln>
          <a:effectLst/>
        </p:spPr>
        <p:txBody>
          <a:bodyPr wrap="none"/>
          <a:lstStyle/>
          <a:p>
            <a:endParaRPr lang="en-US"/>
          </a:p>
        </p:txBody>
      </p:sp>
      <p:sp>
        <p:nvSpPr>
          <p:cNvPr id="980021" name="Line 53"/>
          <p:cNvSpPr>
            <a:spLocks noChangeShapeType="1"/>
          </p:cNvSpPr>
          <p:nvPr/>
        </p:nvSpPr>
        <p:spPr bwMode="auto">
          <a:xfrm>
            <a:off x="2438400" y="2743200"/>
            <a:ext cx="4876800" cy="0"/>
          </a:xfrm>
          <a:prstGeom prst="line">
            <a:avLst/>
          </a:prstGeom>
          <a:noFill/>
          <a:ln w="9525">
            <a:solidFill>
              <a:schemeClr val="tx1"/>
            </a:solidFill>
            <a:miter lim="800000"/>
            <a:headEnd/>
            <a:tailEnd/>
          </a:ln>
          <a:effectLst/>
        </p:spPr>
        <p:txBody>
          <a:bodyPr wrap="none"/>
          <a:lstStyle/>
          <a:p>
            <a:endParaRPr lang="en-US"/>
          </a:p>
        </p:txBody>
      </p:sp>
      <p:sp>
        <p:nvSpPr>
          <p:cNvPr id="980022" name="Line 54"/>
          <p:cNvSpPr>
            <a:spLocks noChangeShapeType="1"/>
          </p:cNvSpPr>
          <p:nvPr/>
        </p:nvSpPr>
        <p:spPr bwMode="auto">
          <a:xfrm>
            <a:off x="2438400" y="2590800"/>
            <a:ext cx="4876800" cy="0"/>
          </a:xfrm>
          <a:prstGeom prst="line">
            <a:avLst/>
          </a:prstGeom>
          <a:noFill/>
          <a:ln w="9525">
            <a:solidFill>
              <a:schemeClr val="tx1"/>
            </a:solidFill>
            <a:miter lim="800000"/>
            <a:headEnd/>
            <a:tailEnd/>
          </a:ln>
          <a:effectLst/>
        </p:spPr>
        <p:txBody>
          <a:bodyPr wrap="none"/>
          <a:lstStyle/>
          <a:p>
            <a:endParaRPr lang="en-US"/>
          </a:p>
        </p:txBody>
      </p:sp>
      <p:sp>
        <p:nvSpPr>
          <p:cNvPr id="980023" name="Line 55"/>
          <p:cNvSpPr>
            <a:spLocks noChangeShapeType="1"/>
          </p:cNvSpPr>
          <p:nvPr/>
        </p:nvSpPr>
        <p:spPr bwMode="auto">
          <a:xfrm>
            <a:off x="2438400" y="2438400"/>
            <a:ext cx="4876800" cy="0"/>
          </a:xfrm>
          <a:prstGeom prst="line">
            <a:avLst/>
          </a:prstGeom>
          <a:noFill/>
          <a:ln w="9525">
            <a:solidFill>
              <a:schemeClr val="tx1"/>
            </a:solidFill>
            <a:miter lim="800000"/>
            <a:headEnd/>
            <a:tailEnd/>
          </a:ln>
          <a:effectLst/>
        </p:spPr>
        <p:txBody>
          <a:bodyPr wrap="none"/>
          <a:lstStyle/>
          <a:p>
            <a:endParaRPr lang="en-US"/>
          </a:p>
        </p:txBody>
      </p:sp>
      <p:sp>
        <p:nvSpPr>
          <p:cNvPr id="980024" name="Line 56"/>
          <p:cNvSpPr>
            <a:spLocks noChangeShapeType="1"/>
          </p:cNvSpPr>
          <p:nvPr/>
        </p:nvSpPr>
        <p:spPr bwMode="auto">
          <a:xfrm>
            <a:off x="2438400" y="2286000"/>
            <a:ext cx="4876800" cy="0"/>
          </a:xfrm>
          <a:prstGeom prst="line">
            <a:avLst/>
          </a:prstGeom>
          <a:noFill/>
          <a:ln w="9525">
            <a:solidFill>
              <a:schemeClr val="tx1"/>
            </a:solidFill>
            <a:miter lim="800000"/>
            <a:headEnd/>
            <a:tailEnd/>
          </a:ln>
          <a:effectLst/>
        </p:spPr>
        <p:txBody>
          <a:bodyPr wrap="none"/>
          <a:lstStyle/>
          <a:p>
            <a:endParaRPr lang="en-US"/>
          </a:p>
        </p:txBody>
      </p:sp>
      <p:sp>
        <p:nvSpPr>
          <p:cNvPr id="980025" name="Line 57"/>
          <p:cNvSpPr>
            <a:spLocks noChangeShapeType="1"/>
          </p:cNvSpPr>
          <p:nvPr/>
        </p:nvSpPr>
        <p:spPr bwMode="auto">
          <a:xfrm>
            <a:off x="2438400" y="2133600"/>
            <a:ext cx="4876800" cy="0"/>
          </a:xfrm>
          <a:prstGeom prst="line">
            <a:avLst/>
          </a:prstGeom>
          <a:noFill/>
          <a:ln w="9525">
            <a:solidFill>
              <a:schemeClr val="tx1"/>
            </a:solidFill>
            <a:miter lim="800000"/>
            <a:headEnd/>
            <a:tailEnd/>
          </a:ln>
          <a:effectLst/>
        </p:spPr>
        <p:txBody>
          <a:bodyPr wrap="none"/>
          <a:lstStyle/>
          <a:p>
            <a:endParaRPr lang="en-US"/>
          </a:p>
        </p:txBody>
      </p:sp>
      <p:sp>
        <p:nvSpPr>
          <p:cNvPr id="980026" name="Line 58"/>
          <p:cNvSpPr>
            <a:spLocks noChangeShapeType="1"/>
          </p:cNvSpPr>
          <p:nvPr/>
        </p:nvSpPr>
        <p:spPr bwMode="auto">
          <a:xfrm>
            <a:off x="2438400" y="1981200"/>
            <a:ext cx="4876800" cy="0"/>
          </a:xfrm>
          <a:prstGeom prst="line">
            <a:avLst/>
          </a:prstGeom>
          <a:noFill/>
          <a:ln w="9525">
            <a:solidFill>
              <a:schemeClr val="tx1"/>
            </a:solidFill>
            <a:miter lim="800000"/>
            <a:headEnd/>
            <a:tailEnd/>
          </a:ln>
          <a:effectLst/>
        </p:spPr>
        <p:txBody>
          <a:bodyPr wrap="none"/>
          <a:lstStyle/>
          <a:p>
            <a:endParaRPr lang="en-US"/>
          </a:p>
        </p:txBody>
      </p:sp>
      <p:sp>
        <p:nvSpPr>
          <p:cNvPr id="980027" name="Line 59"/>
          <p:cNvSpPr>
            <a:spLocks noChangeShapeType="1"/>
          </p:cNvSpPr>
          <p:nvPr/>
        </p:nvSpPr>
        <p:spPr bwMode="auto">
          <a:xfrm>
            <a:off x="2438400" y="1828800"/>
            <a:ext cx="4876800" cy="0"/>
          </a:xfrm>
          <a:prstGeom prst="line">
            <a:avLst/>
          </a:prstGeom>
          <a:noFill/>
          <a:ln w="9525">
            <a:solidFill>
              <a:schemeClr val="tx1"/>
            </a:solidFill>
            <a:miter lim="800000"/>
            <a:headEnd/>
            <a:tailEnd/>
          </a:ln>
          <a:effectLst/>
        </p:spPr>
        <p:txBody>
          <a:bodyPr wrap="none"/>
          <a:lstStyle/>
          <a:p>
            <a:endParaRPr lang="en-US"/>
          </a:p>
        </p:txBody>
      </p:sp>
      <p:sp>
        <p:nvSpPr>
          <p:cNvPr id="980028" name="Line 60"/>
          <p:cNvSpPr>
            <a:spLocks noChangeShapeType="1"/>
          </p:cNvSpPr>
          <p:nvPr/>
        </p:nvSpPr>
        <p:spPr bwMode="auto">
          <a:xfrm>
            <a:off x="2438400" y="1676400"/>
            <a:ext cx="4876800" cy="0"/>
          </a:xfrm>
          <a:prstGeom prst="line">
            <a:avLst/>
          </a:prstGeom>
          <a:noFill/>
          <a:ln w="9525">
            <a:solidFill>
              <a:schemeClr val="tx1"/>
            </a:solidFill>
            <a:miter lim="800000"/>
            <a:headEnd/>
            <a:tailEnd/>
          </a:ln>
          <a:effectLst/>
        </p:spPr>
        <p:txBody>
          <a:bodyPr wrap="none"/>
          <a:lstStyle/>
          <a:p>
            <a:endParaRPr lang="en-US"/>
          </a:p>
        </p:txBody>
      </p:sp>
      <p:sp>
        <p:nvSpPr>
          <p:cNvPr id="980029" name="Rectangle 61"/>
          <p:cNvSpPr>
            <a:spLocks noGrp="1" noChangeArrowheads="1"/>
          </p:cNvSpPr>
          <p:nvPr>
            <p:ph type="title"/>
          </p:nvPr>
        </p:nvSpPr>
        <p:spPr/>
        <p:txBody>
          <a:bodyPr/>
          <a:lstStyle/>
          <a:p>
            <a:r>
              <a:rPr lang="en-US"/>
              <a:t>Ghost Boundary Zones</a:t>
            </a:r>
          </a:p>
        </p:txBody>
      </p:sp>
      <p:sp>
        <p:nvSpPr>
          <p:cNvPr id="980030" name="Rectangle 62"/>
          <p:cNvSpPr>
            <a:spLocks noChangeArrowheads="1"/>
          </p:cNvSpPr>
          <p:nvPr/>
        </p:nvSpPr>
        <p:spPr bwMode="auto">
          <a:xfrm>
            <a:off x="2286000" y="1371600"/>
            <a:ext cx="5181600" cy="4572000"/>
          </a:xfrm>
          <a:prstGeom prst="rect">
            <a:avLst/>
          </a:prstGeom>
          <a:noFill/>
          <a:ln w="9525">
            <a:solidFill>
              <a:schemeClr val="tx1"/>
            </a:solidFill>
            <a:prstDash val="sysDot"/>
            <a:miter lim="800000"/>
            <a:headEnd/>
            <a:tailEnd/>
          </a:ln>
          <a:effectLst/>
        </p:spPr>
        <p:txBody>
          <a:bodyPr wrap="none" anchor="ctr"/>
          <a:lstStyle/>
          <a:p>
            <a:endParaRPr lang="en-US"/>
          </a:p>
        </p:txBody>
      </p:sp>
      <p:sp>
        <p:nvSpPr>
          <p:cNvPr id="980031" name="Line 63"/>
          <p:cNvSpPr>
            <a:spLocks noChangeShapeType="1"/>
          </p:cNvSpPr>
          <p:nvPr/>
        </p:nvSpPr>
        <p:spPr bwMode="auto">
          <a:xfrm>
            <a:off x="2438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32" name="Line 64"/>
          <p:cNvSpPr>
            <a:spLocks noChangeShapeType="1"/>
          </p:cNvSpPr>
          <p:nvPr/>
        </p:nvSpPr>
        <p:spPr bwMode="auto">
          <a:xfrm>
            <a:off x="2590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33" name="Line 65"/>
          <p:cNvSpPr>
            <a:spLocks noChangeShapeType="1"/>
          </p:cNvSpPr>
          <p:nvPr/>
        </p:nvSpPr>
        <p:spPr bwMode="auto">
          <a:xfrm>
            <a:off x="2743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34" name="Line 66"/>
          <p:cNvSpPr>
            <a:spLocks noChangeShapeType="1"/>
          </p:cNvSpPr>
          <p:nvPr/>
        </p:nvSpPr>
        <p:spPr bwMode="auto">
          <a:xfrm>
            <a:off x="2895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35" name="Line 67"/>
          <p:cNvSpPr>
            <a:spLocks noChangeShapeType="1"/>
          </p:cNvSpPr>
          <p:nvPr/>
        </p:nvSpPr>
        <p:spPr bwMode="auto">
          <a:xfrm>
            <a:off x="3048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36" name="Line 68"/>
          <p:cNvSpPr>
            <a:spLocks noChangeShapeType="1"/>
          </p:cNvSpPr>
          <p:nvPr/>
        </p:nvSpPr>
        <p:spPr bwMode="auto">
          <a:xfrm>
            <a:off x="3200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37" name="Line 69"/>
          <p:cNvSpPr>
            <a:spLocks noChangeShapeType="1"/>
          </p:cNvSpPr>
          <p:nvPr/>
        </p:nvSpPr>
        <p:spPr bwMode="auto">
          <a:xfrm>
            <a:off x="3352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38" name="Line 70"/>
          <p:cNvSpPr>
            <a:spLocks noChangeShapeType="1"/>
          </p:cNvSpPr>
          <p:nvPr/>
        </p:nvSpPr>
        <p:spPr bwMode="auto">
          <a:xfrm>
            <a:off x="3505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39" name="Line 71"/>
          <p:cNvSpPr>
            <a:spLocks noChangeShapeType="1"/>
          </p:cNvSpPr>
          <p:nvPr/>
        </p:nvSpPr>
        <p:spPr bwMode="auto">
          <a:xfrm>
            <a:off x="3657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40" name="Line 72"/>
          <p:cNvSpPr>
            <a:spLocks noChangeShapeType="1"/>
          </p:cNvSpPr>
          <p:nvPr/>
        </p:nvSpPr>
        <p:spPr bwMode="auto">
          <a:xfrm>
            <a:off x="3810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41" name="Line 73"/>
          <p:cNvSpPr>
            <a:spLocks noChangeShapeType="1"/>
          </p:cNvSpPr>
          <p:nvPr/>
        </p:nvSpPr>
        <p:spPr bwMode="auto">
          <a:xfrm>
            <a:off x="2286000" y="152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42" name="Line 74"/>
          <p:cNvSpPr>
            <a:spLocks noChangeShapeType="1"/>
          </p:cNvSpPr>
          <p:nvPr/>
        </p:nvSpPr>
        <p:spPr bwMode="auto">
          <a:xfrm>
            <a:off x="2286000" y="167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43" name="Line 75"/>
          <p:cNvSpPr>
            <a:spLocks noChangeShapeType="1"/>
          </p:cNvSpPr>
          <p:nvPr/>
        </p:nvSpPr>
        <p:spPr bwMode="auto">
          <a:xfrm>
            <a:off x="2286000" y="182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44" name="Line 76"/>
          <p:cNvSpPr>
            <a:spLocks noChangeShapeType="1"/>
          </p:cNvSpPr>
          <p:nvPr/>
        </p:nvSpPr>
        <p:spPr bwMode="auto">
          <a:xfrm>
            <a:off x="2286000" y="198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45" name="Line 77"/>
          <p:cNvSpPr>
            <a:spLocks noChangeShapeType="1"/>
          </p:cNvSpPr>
          <p:nvPr/>
        </p:nvSpPr>
        <p:spPr bwMode="auto">
          <a:xfrm>
            <a:off x="2286000" y="2133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46" name="Line 78"/>
          <p:cNvSpPr>
            <a:spLocks noChangeShapeType="1"/>
          </p:cNvSpPr>
          <p:nvPr/>
        </p:nvSpPr>
        <p:spPr bwMode="auto">
          <a:xfrm>
            <a:off x="2286000" y="2286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47" name="Line 79"/>
          <p:cNvSpPr>
            <a:spLocks noChangeShapeType="1"/>
          </p:cNvSpPr>
          <p:nvPr/>
        </p:nvSpPr>
        <p:spPr bwMode="auto">
          <a:xfrm>
            <a:off x="2286000" y="2438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48" name="Line 80"/>
          <p:cNvSpPr>
            <a:spLocks noChangeShapeType="1"/>
          </p:cNvSpPr>
          <p:nvPr/>
        </p:nvSpPr>
        <p:spPr bwMode="auto">
          <a:xfrm>
            <a:off x="2286000" y="2590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49" name="Line 81"/>
          <p:cNvSpPr>
            <a:spLocks noChangeShapeType="1"/>
          </p:cNvSpPr>
          <p:nvPr/>
        </p:nvSpPr>
        <p:spPr bwMode="auto">
          <a:xfrm>
            <a:off x="2286000" y="2743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0" name="Line 82"/>
          <p:cNvSpPr>
            <a:spLocks noChangeShapeType="1"/>
          </p:cNvSpPr>
          <p:nvPr/>
        </p:nvSpPr>
        <p:spPr bwMode="auto">
          <a:xfrm>
            <a:off x="2286000" y="2895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1" name="Line 83"/>
          <p:cNvSpPr>
            <a:spLocks noChangeShapeType="1"/>
          </p:cNvSpPr>
          <p:nvPr/>
        </p:nvSpPr>
        <p:spPr bwMode="auto">
          <a:xfrm>
            <a:off x="2286000" y="3505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2" name="Line 84"/>
          <p:cNvSpPr>
            <a:spLocks noChangeShapeType="1"/>
          </p:cNvSpPr>
          <p:nvPr/>
        </p:nvSpPr>
        <p:spPr bwMode="auto">
          <a:xfrm>
            <a:off x="2286000" y="3048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3" name="Line 85"/>
          <p:cNvSpPr>
            <a:spLocks noChangeShapeType="1"/>
          </p:cNvSpPr>
          <p:nvPr/>
        </p:nvSpPr>
        <p:spPr bwMode="auto">
          <a:xfrm>
            <a:off x="2286000" y="3200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4" name="Line 86"/>
          <p:cNvSpPr>
            <a:spLocks noChangeShapeType="1"/>
          </p:cNvSpPr>
          <p:nvPr/>
        </p:nvSpPr>
        <p:spPr bwMode="auto">
          <a:xfrm>
            <a:off x="2286000" y="3352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5" name="Line 87"/>
          <p:cNvSpPr>
            <a:spLocks noChangeShapeType="1"/>
          </p:cNvSpPr>
          <p:nvPr/>
        </p:nvSpPr>
        <p:spPr bwMode="auto">
          <a:xfrm>
            <a:off x="2286000" y="3657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6" name="Line 88"/>
          <p:cNvSpPr>
            <a:spLocks noChangeShapeType="1"/>
          </p:cNvSpPr>
          <p:nvPr/>
        </p:nvSpPr>
        <p:spPr bwMode="auto">
          <a:xfrm>
            <a:off x="2286000" y="3810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7" name="Line 89"/>
          <p:cNvSpPr>
            <a:spLocks noChangeShapeType="1"/>
          </p:cNvSpPr>
          <p:nvPr/>
        </p:nvSpPr>
        <p:spPr bwMode="auto">
          <a:xfrm>
            <a:off x="2286000" y="3962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8" name="Line 90"/>
          <p:cNvSpPr>
            <a:spLocks noChangeShapeType="1"/>
          </p:cNvSpPr>
          <p:nvPr/>
        </p:nvSpPr>
        <p:spPr bwMode="auto">
          <a:xfrm>
            <a:off x="2286000" y="4724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9" name="Line 91"/>
          <p:cNvSpPr>
            <a:spLocks noChangeShapeType="1"/>
          </p:cNvSpPr>
          <p:nvPr/>
        </p:nvSpPr>
        <p:spPr bwMode="auto">
          <a:xfrm>
            <a:off x="2286000" y="4572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0" name="Line 92"/>
          <p:cNvSpPr>
            <a:spLocks noChangeShapeType="1"/>
          </p:cNvSpPr>
          <p:nvPr/>
        </p:nvSpPr>
        <p:spPr bwMode="auto">
          <a:xfrm>
            <a:off x="2286000" y="4419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1" name="Line 93"/>
          <p:cNvSpPr>
            <a:spLocks noChangeShapeType="1"/>
          </p:cNvSpPr>
          <p:nvPr/>
        </p:nvSpPr>
        <p:spPr bwMode="auto">
          <a:xfrm>
            <a:off x="2286000" y="4267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2" name="Line 94"/>
          <p:cNvSpPr>
            <a:spLocks noChangeShapeType="1"/>
          </p:cNvSpPr>
          <p:nvPr/>
        </p:nvSpPr>
        <p:spPr bwMode="auto">
          <a:xfrm>
            <a:off x="2286000" y="4114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3" name="Line 95"/>
          <p:cNvSpPr>
            <a:spLocks noChangeShapeType="1"/>
          </p:cNvSpPr>
          <p:nvPr/>
        </p:nvSpPr>
        <p:spPr bwMode="auto">
          <a:xfrm>
            <a:off x="2286000" y="579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4" name="Line 96"/>
          <p:cNvSpPr>
            <a:spLocks noChangeShapeType="1"/>
          </p:cNvSpPr>
          <p:nvPr/>
        </p:nvSpPr>
        <p:spPr bwMode="auto">
          <a:xfrm>
            <a:off x="2286000" y="563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5" name="Line 97"/>
          <p:cNvSpPr>
            <a:spLocks noChangeShapeType="1"/>
          </p:cNvSpPr>
          <p:nvPr/>
        </p:nvSpPr>
        <p:spPr bwMode="auto">
          <a:xfrm>
            <a:off x="2286000" y="548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6" name="Line 98"/>
          <p:cNvSpPr>
            <a:spLocks noChangeShapeType="1"/>
          </p:cNvSpPr>
          <p:nvPr/>
        </p:nvSpPr>
        <p:spPr bwMode="auto">
          <a:xfrm>
            <a:off x="2286000" y="533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7" name="Line 99"/>
          <p:cNvSpPr>
            <a:spLocks noChangeShapeType="1"/>
          </p:cNvSpPr>
          <p:nvPr/>
        </p:nvSpPr>
        <p:spPr bwMode="auto">
          <a:xfrm>
            <a:off x="2286000" y="5181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8" name="Line 100"/>
          <p:cNvSpPr>
            <a:spLocks noChangeShapeType="1"/>
          </p:cNvSpPr>
          <p:nvPr/>
        </p:nvSpPr>
        <p:spPr bwMode="auto">
          <a:xfrm>
            <a:off x="2286000" y="5029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9" name="Line 101"/>
          <p:cNvSpPr>
            <a:spLocks noChangeShapeType="1"/>
          </p:cNvSpPr>
          <p:nvPr/>
        </p:nvSpPr>
        <p:spPr bwMode="auto">
          <a:xfrm>
            <a:off x="2286000" y="4876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0" name="Line 102"/>
          <p:cNvSpPr>
            <a:spLocks noChangeShapeType="1"/>
          </p:cNvSpPr>
          <p:nvPr/>
        </p:nvSpPr>
        <p:spPr bwMode="auto">
          <a:xfrm>
            <a:off x="7315200" y="152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1" name="Line 103"/>
          <p:cNvSpPr>
            <a:spLocks noChangeShapeType="1"/>
          </p:cNvSpPr>
          <p:nvPr/>
        </p:nvSpPr>
        <p:spPr bwMode="auto">
          <a:xfrm>
            <a:off x="7315200" y="167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2" name="Line 104"/>
          <p:cNvSpPr>
            <a:spLocks noChangeShapeType="1"/>
          </p:cNvSpPr>
          <p:nvPr/>
        </p:nvSpPr>
        <p:spPr bwMode="auto">
          <a:xfrm>
            <a:off x="7315200" y="182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3" name="Line 105"/>
          <p:cNvSpPr>
            <a:spLocks noChangeShapeType="1"/>
          </p:cNvSpPr>
          <p:nvPr/>
        </p:nvSpPr>
        <p:spPr bwMode="auto">
          <a:xfrm>
            <a:off x="7315200" y="198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4" name="Line 106"/>
          <p:cNvSpPr>
            <a:spLocks noChangeShapeType="1"/>
          </p:cNvSpPr>
          <p:nvPr/>
        </p:nvSpPr>
        <p:spPr bwMode="auto">
          <a:xfrm>
            <a:off x="7315200" y="2133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5" name="Line 107"/>
          <p:cNvSpPr>
            <a:spLocks noChangeShapeType="1"/>
          </p:cNvSpPr>
          <p:nvPr/>
        </p:nvSpPr>
        <p:spPr bwMode="auto">
          <a:xfrm>
            <a:off x="7315200" y="2286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6" name="Line 108"/>
          <p:cNvSpPr>
            <a:spLocks noChangeShapeType="1"/>
          </p:cNvSpPr>
          <p:nvPr/>
        </p:nvSpPr>
        <p:spPr bwMode="auto">
          <a:xfrm>
            <a:off x="7315200" y="2438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7" name="Line 109"/>
          <p:cNvSpPr>
            <a:spLocks noChangeShapeType="1"/>
          </p:cNvSpPr>
          <p:nvPr/>
        </p:nvSpPr>
        <p:spPr bwMode="auto">
          <a:xfrm>
            <a:off x="7315200" y="2590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8" name="Line 110"/>
          <p:cNvSpPr>
            <a:spLocks noChangeShapeType="1"/>
          </p:cNvSpPr>
          <p:nvPr/>
        </p:nvSpPr>
        <p:spPr bwMode="auto">
          <a:xfrm>
            <a:off x="7315200" y="2743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9" name="Line 111"/>
          <p:cNvSpPr>
            <a:spLocks noChangeShapeType="1"/>
          </p:cNvSpPr>
          <p:nvPr/>
        </p:nvSpPr>
        <p:spPr bwMode="auto">
          <a:xfrm>
            <a:off x="7315200" y="2895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0" name="Line 112"/>
          <p:cNvSpPr>
            <a:spLocks noChangeShapeType="1"/>
          </p:cNvSpPr>
          <p:nvPr/>
        </p:nvSpPr>
        <p:spPr bwMode="auto">
          <a:xfrm>
            <a:off x="7315200" y="3048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1" name="Line 113"/>
          <p:cNvSpPr>
            <a:spLocks noChangeShapeType="1"/>
          </p:cNvSpPr>
          <p:nvPr/>
        </p:nvSpPr>
        <p:spPr bwMode="auto">
          <a:xfrm>
            <a:off x="7315200" y="3200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2" name="Line 114"/>
          <p:cNvSpPr>
            <a:spLocks noChangeShapeType="1"/>
          </p:cNvSpPr>
          <p:nvPr/>
        </p:nvSpPr>
        <p:spPr bwMode="auto">
          <a:xfrm>
            <a:off x="7315200" y="3352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3" name="Line 115"/>
          <p:cNvSpPr>
            <a:spLocks noChangeShapeType="1"/>
          </p:cNvSpPr>
          <p:nvPr/>
        </p:nvSpPr>
        <p:spPr bwMode="auto">
          <a:xfrm>
            <a:off x="7315200" y="3505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4" name="Line 116"/>
          <p:cNvSpPr>
            <a:spLocks noChangeShapeType="1"/>
          </p:cNvSpPr>
          <p:nvPr/>
        </p:nvSpPr>
        <p:spPr bwMode="auto">
          <a:xfrm>
            <a:off x="7315200" y="3657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5" name="Line 117"/>
          <p:cNvSpPr>
            <a:spLocks noChangeShapeType="1"/>
          </p:cNvSpPr>
          <p:nvPr/>
        </p:nvSpPr>
        <p:spPr bwMode="auto">
          <a:xfrm>
            <a:off x="7315200" y="3810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6" name="Line 118"/>
          <p:cNvSpPr>
            <a:spLocks noChangeShapeType="1"/>
          </p:cNvSpPr>
          <p:nvPr/>
        </p:nvSpPr>
        <p:spPr bwMode="auto">
          <a:xfrm>
            <a:off x="7315200" y="3962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7" name="Line 119"/>
          <p:cNvSpPr>
            <a:spLocks noChangeShapeType="1"/>
          </p:cNvSpPr>
          <p:nvPr/>
        </p:nvSpPr>
        <p:spPr bwMode="auto">
          <a:xfrm>
            <a:off x="7315200" y="4114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8" name="Line 120"/>
          <p:cNvSpPr>
            <a:spLocks noChangeShapeType="1"/>
          </p:cNvSpPr>
          <p:nvPr/>
        </p:nvSpPr>
        <p:spPr bwMode="auto">
          <a:xfrm>
            <a:off x="7315200" y="4267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9" name="Line 121"/>
          <p:cNvSpPr>
            <a:spLocks noChangeShapeType="1"/>
          </p:cNvSpPr>
          <p:nvPr/>
        </p:nvSpPr>
        <p:spPr bwMode="auto">
          <a:xfrm>
            <a:off x="7315200" y="4419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0" name="Line 122"/>
          <p:cNvSpPr>
            <a:spLocks noChangeShapeType="1"/>
          </p:cNvSpPr>
          <p:nvPr/>
        </p:nvSpPr>
        <p:spPr bwMode="auto">
          <a:xfrm>
            <a:off x="7315200" y="4572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1" name="Line 123"/>
          <p:cNvSpPr>
            <a:spLocks noChangeShapeType="1"/>
          </p:cNvSpPr>
          <p:nvPr/>
        </p:nvSpPr>
        <p:spPr bwMode="auto">
          <a:xfrm>
            <a:off x="7315200" y="4724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2" name="Line 124"/>
          <p:cNvSpPr>
            <a:spLocks noChangeShapeType="1"/>
          </p:cNvSpPr>
          <p:nvPr/>
        </p:nvSpPr>
        <p:spPr bwMode="auto">
          <a:xfrm>
            <a:off x="7315200" y="4876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3" name="Line 125"/>
          <p:cNvSpPr>
            <a:spLocks noChangeShapeType="1"/>
          </p:cNvSpPr>
          <p:nvPr/>
        </p:nvSpPr>
        <p:spPr bwMode="auto">
          <a:xfrm>
            <a:off x="7315200" y="5029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4" name="Line 126"/>
          <p:cNvSpPr>
            <a:spLocks noChangeShapeType="1"/>
          </p:cNvSpPr>
          <p:nvPr/>
        </p:nvSpPr>
        <p:spPr bwMode="auto">
          <a:xfrm>
            <a:off x="7315200" y="5181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5" name="Line 127"/>
          <p:cNvSpPr>
            <a:spLocks noChangeShapeType="1"/>
          </p:cNvSpPr>
          <p:nvPr/>
        </p:nvSpPr>
        <p:spPr bwMode="auto">
          <a:xfrm>
            <a:off x="7315200" y="533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6" name="Line 128"/>
          <p:cNvSpPr>
            <a:spLocks noChangeShapeType="1"/>
          </p:cNvSpPr>
          <p:nvPr/>
        </p:nvSpPr>
        <p:spPr bwMode="auto">
          <a:xfrm>
            <a:off x="7315200" y="548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7" name="Line 129"/>
          <p:cNvSpPr>
            <a:spLocks noChangeShapeType="1"/>
          </p:cNvSpPr>
          <p:nvPr/>
        </p:nvSpPr>
        <p:spPr bwMode="auto">
          <a:xfrm>
            <a:off x="7315200" y="563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8" name="Line 130"/>
          <p:cNvSpPr>
            <a:spLocks noChangeShapeType="1"/>
          </p:cNvSpPr>
          <p:nvPr/>
        </p:nvSpPr>
        <p:spPr bwMode="auto">
          <a:xfrm>
            <a:off x="7315200" y="579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9" name="Line 131"/>
          <p:cNvSpPr>
            <a:spLocks noChangeShapeType="1"/>
          </p:cNvSpPr>
          <p:nvPr/>
        </p:nvSpPr>
        <p:spPr bwMode="auto">
          <a:xfrm>
            <a:off x="4419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0" name="Line 132"/>
          <p:cNvSpPr>
            <a:spLocks noChangeShapeType="1"/>
          </p:cNvSpPr>
          <p:nvPr/>
        </p:nvSpPr>
        <p:spPr bwMode="auto">
          <a:xfrm>
            <a:off x="4267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1" name="Line 133"/>
          <p:cNvSpPr>
            <a:spLocks noChangeShapeType="1"/>
          </p:cNvSpPr>
          <p:nvPr/>
        </p:nvSpPr>
        <p:spPr bwMode="auto">
          <a:xfrm>
            <a:off x="4114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2" name="Line 134"/>
          <p:cNvSpPr>
            <a:spLocks noChangeShapeType="1"/>
          </p:cNvSpPr>
          <p:nvPr/>
        </p:nvSpPr>
        <p:spPr bwMode="auto">
          <a:xfrm>
            <a:off x="3962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3" name="Line 135"/>
          <p:cNvSpPr>
            <a:spLocks noChangeShapeType="1"/>
          </p:cNvSpPr>
          <p:nvPr/>
        </p:nvSpPr>
        <p:spPr bwMode="auto">
          <a:xfrm>
            <a:off x="5029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4" name="Line 136"/>
          <p:cNvSpPr>
            <a:spLocks noChangeShapeType="1"/>
          </p:cNvSpPr>
          <p:nvPr/>
        </p:nvSpPr>
        <p:spPr bwMode="auto">
          <a:xfrm>
            <a:off x="4876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5" name="Line 137"/>
          <p:cNvSpPr>
            <a:spLocks noChangeShapeType="1"/>
          </p:cNvSpPr>
          <p:nvPr/>
        </p:nvSpPr>
        <p:spPr bwMode="auto">
          <a:xfrm>
            <a:off x="4724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6" name="Line 138"/>
          <p:cNvSpPr>
            <a:spLocks noChangeShapeType="1"/>
          </p:cNvSpPr>
          <p:nvPr/>
        </p:nvSpPr>
        <p:spPr bwMode="auto">
          <a:xfrm>
            <a:off x="4572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7" name="Line 139"/>
          <p:cNvSpPr>
            <a:spLocks noChangeShapeType="1"/>
          </p:cNvSpPr>
          <p:nvPr/>
        </p:nvSpPr>
        <p:spPr bwMode="auto">
          <a:xfrm>
            <a:off x="5181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8" name="Line 140"/>
          <p:cNvSpPr>
            <a:spLocks noChangeShapeType="1"/>
          </p:cNvSpPr>
          <p:nvPr/>
        </p:nvSpPr>
        <p:spPr bwMode="auto">
          <a:xfrm>
            <a:off x="5334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9" name="Line 141"/>
          <p:cNvSpPr>
            <a:spLocks noChangeShapeType="1"/>
          </p:cNvSpPr>
          <p:nvPr/>
        </p:nvSpPr>
        <p:spPr bwMode="auto">
          <a:xfrm>
            <a:off x="5486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0" name="Line 142"/>
          <p:cNvSpPr>
            <a:spLocks noChangeShapeType="1"/>
          </p:cNvSpPr>
          <p:nvPr/>
        </p:nvSpPr>
        <p:spPr bwMode="auto">
          <a:xfrm>
            <a:off x="5638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1" name="Line 143"/>
          <p:cNvSpPr>
            <a:spLocks noChangeShapeType="1"/>
          </p:cNvSpPr>
          <p:nvPr/>
        </p:nvSpPr>
        <p:spPr bwMode="auto">
          <a:xfrm>
            <a:off x="5791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2" name="Line 144"/>
          <p:cNvSpPr>
            <a:spLocks noChangeShapeType="1"/>
          </p:cNvSpPr>
          <p:nvPr/>
        </p:nvSpPr>
        <p:spPr bwMode="auto">
          <a:xfrm>
            <a:off x="5943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3" name="Line 145"/>
          <p:cNvSpPr>
            <a:spLocks noChangeShapeType="1"/>
          </p:cNvSpPr>
          <p:nvPr/>
        </p:nvSpPr>
        <p:spPr bwMode="auto">
          <a:xfrm>
            <a:off x="6096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4" name="Line 146"/>
          <p:cNvSpPr>
            <a:spLocks noChangeShapeType="1"/>
          </p:cNvSpPr>
          <p:nvPr/>
        </p:nvSpPr>
        <p:spPr bwMode="auto">
          <a:xfrm>
            <a:off x="6248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5" name="Line 147"/>
          <p:cNvSpPr>
            <a:spLocks noChangeShapeType="1"/>
          </p:cNvSpPr>
          <p:nvPr/>
        </p:nvSpPr>
        <p:spPr bwMode="auto">
          <a:xfrm>
            <a:off x="7010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6" name="Line 148"/>
          <p:cNvSpPr>
            <a:spLocks noChangeShapeType="1"/>
          </p:cNvSpPr>
          <p:nvPr/>
        </p:nvSpPr>
        <p:spPr bwMode="auto">
          <a:xfrm>
            <a:off x="6858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7" name="Line 149"/>
          <p:cNvSpPr>
            <a:spLocks noChangeShapeType="1"/>
          </p:cNvSpPr>
          <p:nvPr/>
        </p:nvSpPr>
        <p:spPr bwMode="auto">
          <a:xfrm>
            <a:off x="6705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8" name="Line 150"/>
          <p:cNvSpPr>
            <a:spLocks noChangeShapeType="1"/>
          </p:cNvSpPr>
          <p:nvPr/>
        </p:nvSpPr>
        <p:spPr bwMode="auto">
          <a:xfrm>
            <a:off x="6553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9" name="Line 151"/>
          <p:cNvSpPr>
            <a:spLocks noChangeShapeType="1"/>
          </p:cNvSpPr>
          <p:nvPr/>
        </p:nvSpPr>
        <p:spPr bwMode="auto">
          <a:xfrm>
            <a:off x="6400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0" name="Line 152"/>
          <p:cNvSpPr>
            <a:spLocks noChangeShapeType="1"/>
          </p:cNvSpPr>
          <p:nvPr/>
        </p:nvSpPr>
        <p:spPr bwMode="auto">
          <a:xfrm>
            <a:off x="7315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1" name="Line 153"/>
          <p:cNvSpPr>
            <a:spLocks noChangeShapeType="1"/>
          </p:cNvSpPr>
          <p:nvPr/>
        </p:nvSpPr>
        <p:spPr bwMode="auto">
          <a:xfrm>
            <a:off x="7162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2" name="Line 154"/>
          <p:cNvSpPr>
            <a:spLocks noChangeShapeType="1"/>
          </p:cNvSpPr>
          <p:nvPr/>
        </p:nvSpPr>
        <p:spPr bwMode="auto">
          <a:xfrm>
            <a:off x="2438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3" name="Line 155"/>
          <p:cNvSpPr>
            <a:spLocks noChangeShapeType="1"/>
          </p:cNvSpPr>
          <p:nvPr/>
        </p:nvSpPr>
        <p:spPr bwMode="auto">
          <a:xfrm>
            <a:off x="2590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4" name="Line 156"/>
          <p:cNvSpPr>
            <a:spLocks noChangeShapeType="1"/>
          </p:cNvSpPr>
          <p:nvPr/>
        </p:nvSpPr>
        <p:spPr bwMode="auto">
          <a:xfrm>
            <a:off x="2743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5" name="Line 157"/>
          <p:cNvSpPr>
            <a:spLocks noChangeShapeType="1"/>
          </p:cNvSpPr>
          <p:nvPr/>
        </p:nvSpPr>
        <p:spPr bwMode="auto">
          <a:xfrm>
            <a:off x="2895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6" name="Line 158"/>
          <p:cNvSpPr>
            <a:spLocks noChangeShapeType="1"/>
          </p:cNvSpPr>
          <p:nvPr/>
        </p:nvSpPr>
        <p:spPr bwMode="auto">
          <a:xfrm>
            <a:off x="3048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7" name="Line 159"/>
          <p:cNvSpPr>
            <a:spLocks noChangeShapeType="1"/>
          </p:cNvSpPr>
          <p:nvPr/>
        </p:nvSpPr>
        <p:spPr bwMode="auto">
          <a:xfrm>
            <a:off x="3200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8" name="Line 160"/>
          <p:cNvSpPr>
            <a:spLocks noChangeShapeType="1"/>
          </p:cNvSpPr>
          <p:nvPr/>
        </p:nvSpPr>
        <p:spPr bwMode="auto">
          <a:xfrm>
            <a:off x="3352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9" name="Line 161"/>
          <p:cNvSpPr>
            <a:spLocks noChangeShapeType="1"/>
          </p:cNvSpPr>
          <p:nvPr/>
        </p:nvSpPr>
        <p:spPr bwMode="auto">
          <a:xfrm>
            <a:off x="3505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0" name="Line 162"/>
          <p:cNvSpPr>
            <a:spLocks noChangeShapeType="1"/>
          </p:cNvSpPr>
          <p:nvPr/>
        </p:nvSpPr>
        <p:spPr bwMode="auto">
          <a:xfrm>
            <a:off x="3810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1" name="Line 163"/>
          <p:cNvSpPr>
            <a:spLocks noChangeShapeType="1"/>
          </p:cNvSpPr>
          <p:nvPr/>
        </p:nvSpPr>
        <p:spPr bwMode="auto">
          <a:xfrm>
            <a:off x="3962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2" name="Line 164"/>
          <p:cNvSpPr>
            <a:spLocks noChangeShapeType="1"/>
          </p:cNvSpPr>
          <p:nvPr/>
        </p:nvSpPr>
        <p:spPr bwMode="auto">
          <a:xfrm>
            <a:off x="4114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3" name="Line 165"/>
          <p:cNvSpPr>
            <a:spLocks noChangeShapeType="1"/>
          </p:cNvSpPr>
          <p:nvPr/>
        </p:nvSpPr>
        <p:spPr bwMode="auto">
          <a:xfrm>
            <a:off x="4267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4" name="Line 166"/>
          <p:cNvSpPr>
            <a:spLocks noChangeShapeType="1"/>
          </p:cNvSpPr>
          <p:nvPr/>
        </p:nvSpPr>
        <p:spPr bwMode="auto">
          <a:xfrm>
            <a:off x="4419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5" name="Line 167"/>
          <p:cNvSpPr>
            <a:spLocks noChangeShapeType="1"/>
          </p:cNvSpPr>
          <p:nvPr/>
        </p:nvSpPr>
        <p:spPr bwMode="auto">
          <a:xfrm>
            <a:off x="4572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6" name="Line 168"/>
          <p:cNvSpPr>
            <a:spLocks noChangeShapeType="1"/>
          </p:cNvSpPr>
          <p:nvPr/>
        </p:nvSpPr>
        <p:spPr bwMode="auto">
          <a:xfrm>
            <a:off x="4724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7" name="Line 169"/>
          <p:cNvSpPr>
            <a:spLocks noChangeShapeType="1"/>
          </p:cNvSpPr>
          <p:nvPr/>
        </p:nvSpPr>
        <p:spPr bwMode="auto">
          <a:xfrm>
            <a:off x="4876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8" name="Line 170"/>
          <p:cNvSpPr>
            <a:spLocks noChangeShapeType="1"/>
          </p:cNvSpPr>
          <p:nvPr/>
        </p:nvSpPr>
        <p:spPr bwMode="auto">
          <a:xfrm>
            <a:off x="3657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9" name="Line 171"/>
          <p:cNvSpPr>
            <a:spLocks noChangeShapeType="1"/>
          </p:cNvSpPr>
          <p:nvPr/>
        </p:nvSpPr>
        <p:spPr bwMode="auto">
          <a:xfrm>
            <a:off x="5029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0" name="Line 172"/>
          <p:cNvSpPr>
            <a:spLocks noChangeShapeType="1"/>
          </p:cNvSpPr>
          <p:nvPr/>
        </p:nvSpPr>
        <p:spPr bwMode="auto">
          <a:xfrm>
            <a:off x="5181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1" name="Line 173"/>
          <p:cNvSpPr>
            <a:spLocks noChangeShapeType="1"/>
          </p:cNvSpPr>
          <p:nvPr/>
        </p:nvSpPr>
        <p:spPr bwMode="auto">
          <a:xfrm>
            <a:off x="5334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2" name="Line 174"/>
          <p:cNvSpPr>
            <a:spLocks noChangeShapeType="1"/>
          </p:cNvSpPr>
          <p:nvPr/>
        </p:nvSpPr>
        <p:spPr bwMode="auto">
          <a:xfrm>
            <a:off x="5486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3" name="Line 175"/>
          <p:cNvSpPr>
            <a:spLocks noChangeShapeType="1"/>
          </p:cNvSpPr>
          <p:nvPr/>
        </p:nvSpPr>
        <p:spPr bwMode="auto">
          <a:xfrm>
            <a:off x="5638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4" name="Line 176"/>
          <p:cNvSpPr>
            <a:spLocks noChangeShapeType="1"/>
          </p:cNvSpPr>
          <p:nvPr/>
        </p:nvSpPr>
        <p:spPr bwMode="auto">
          <a:xfrm>
            <a:off x="5791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5" name="Line 177"/>
          <p:cNvSpPr>
            <a:spLocks noChangeShapeType="1"/>
          </p:cNvSpPr>
          <p:nvPr/>
        </p:nvSpPr>
        <p:spPr bwMode="auto">
          <a:xfrm>
            <a:off x="5943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6" name="Line 178"/>
          <p:cNvSpPr>
            <a:spLocks noChangeShapeType="1"/>
          </p:cNvSpPr>
          <p:nvPr/>
        </p:nvSpPr>
        <p:spPr bwMode="auto">
          <a:xfrm>
            <a:off x="6096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7" name="Line 179"/>
          <p:cNvSpPr>
            <a:spLocks noChangeShapeType="1"/>
          </p:cNvSpPr>
          <p:nvPr/>
        </p:nvSpPr>
        <p:spPr bwMode="auto">
          <a:xfrm>
            <a:off x="6248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8" name="Line 180"/>
          <p:cNvSpPr>
            <a:spLocks noChangeShapeType="1"/>
          </p:cNvSpPr>
          <p:nvPr/>
        </p:nvSpPr>
        <p:spPr bwMode="auto">
          <a:xfrm>
            <a:off x="6400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9" name="Line 181"/>
          <p:cNvSpPr>
            <a:spLocks noChangeShapeType="1"/>
          </p:cNvSpPr>
          <p:nvPr/>
        </p:nvSpPr>
        <p:spPr bwMode="auto">
          <a:xfrm>
            <a:off x="6553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50" name="Line 182"/>
          <p:cNvSpPr>
            <a:spLocks noChangeShapeType="1"/>
          </p:cNvSpPr>
          <p:nvPr/>
        </p:nvSpPr>
        <p:spPr bwMode="auto">
          <a:xfrm>
            <a:off x="6705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51" name="Line 183"/>
          <p:cNvSpPr>
            <a:spLocks noChangeShapeType="1"/>
          </p:cNvSpPr>
          <p:nvPr/>
        </p:nvSpPr>
        <p:spPr bwMode="auto">
          <a:xfrm>
            <a:off x="6858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52" name="Line 184"/>
          <p:cNvSpPr>
            <a:spLocks noChangeShapeType="1"/>
          </p:cNvSpPr>
          <p:nvPr/>
        </p:nvSpPr>
        <p:spPr bwMode="auto">
          <a:xfrm>
            <a:off x="7010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53" name="Line 185"/>
          <p:cNvSpPr>
            <a:spLocks noChangeShapeType="1"/>
          </p:cNvSpPr>
          <p:nvPr/>
        </p:nvSpPr>
        <p:spPr bwMode="auto">
          <a:xfrm>
            <a:off x="7162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54" name="Line 186"/>
          <p:cNvSpPr>
            <a:spLocks noChangeShapeType="1"/>
          </p:cNvSpPr>
          <p:nvPr/>
        </p:nvSpPr>
        <p:spPr bwMode="auto">
          <a:xfrm>
            <a:off x="7315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ctrTitle"/>
          </p:nvPr>
        </p:nvSpPr>
        <p:spPr/>
        <p:txBody>
          <a:bodyPr/>
          <a:lstStyle/>
          <a:p>
            <a:r>
              <a:rPr lang="en-US" sz="6000"/>
              <a:t>Virtual Memory</a:t>
            </a:r>
          </a:p>
        </p:txBody>
      </p:sp>
    </p:spTree>
    <p:custDataLst>
      <p:tags r:id="rId1"/>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6" name="Slide Number Placeholder 4"/>
          <p:cNvSpPr>
            <a:spLocks noGrp="1"/>
          </p:cNvSpPr>
          <p:nvPr>
            <p:ph type="sldNum" sz="quarter" idx="11"/>
          </p:nvPr>
        </p:nvSpPr>
        <p:spPr/>
        <p:txBody>
          <a:bodyPr/>
          <a:lstStyle/>
          <a:p>
            <a:fld id="{1F53736C-105F-46E9-B4FC-0621594282A2}" type="slidenum">
              <a:rPr lang="en-US"/>
              <a:pPr/>
              <a:t>49</a:t>
            </a:fld>
            <a:endParaRPr lang="en-US"/>
          </a:p>
        </p:txBody>
      </p:sp>
      <p:sp>
        <p:nvSpPr>
          <p:cNvPr id="628738" name="Rectangle 2"/>
          <p:cNvSpPr>
            <a:spLocks noGrp="1" noChangeArrowheads="1"/>
          </p:cNvSpPr>
          <p:nvPr>
            <p:ph type="title"/>
          </p:nvPr>
        </p:nvSpPr>
        <p:spPr/>
        <p:txBody>
          <a:bodyPr/>
          <a:lstStyle/>
          <a:p>
            <a:r>
              <a:rPr lang="en-US"/>
              <a:t>Virtual Memory</a:t>
            </a:r>
          </a:p>
        </p:txBody>
      </p:sp>
      <p:sp>
        <p:nvSpPr>
          <p:cNvPr id="628739" name="Rectangle 3"/>
          <p:cNvSpPr>
            <a:spLocks noGrp="1" noChangeArrowheads="1"/>
          </p:cNvSpPr>
          <p:nvPr>
            <p:ph type="body" idx="1"/>
          </p:nvPr>
        </p:nvSpPr>
        <p:spPr>
          <a:xfrm>
            <a:off x="684213" y="1371600"/>
            <a:ext cx="7702550" cy="4648200"/>
          </a:xfrm>
        </p:spPr>
        <p:txBody>
          <a:bodyPr/>
          <a:lstStyle/>
          <a:p>
            <a:r>
              <a:rPr lang="en-US" dirty="0"/>
              <a:t>Typically, the amount of main memory (RAM) that a CPU can </a:t>
            </a:r>
            <a:r>
              <a:rPr lang="en-US" b="1" i="1" u="sng" dirty="0"/>
              <a:t>address</a:t>
            </a:r>
            <a:r>
              <a:rPr lang="en-US" dirty="0"/>
              <a:t> is larger than the amount of data physically present in the computer.</a:t>
            </a:r>
          </a:p>
          <a:p>
            <a:r>
              <a:rPr lang="en-US" dirty="0"/>
              <a:t>For example, </a:t>
            </a:r>
            <a:r>
              <a:rPr lang="en-US" dirty="0" smtClean="0"/>
              <a:t>consider a </a:t>
            </a:r>
            <a:r>
              <a:rPr lang="en-US" dirty="0"/>
              <a:t>laptop </a:t>
            </a:r>
            <a:r>
              <a:rPr lang="en-US" dirty="0" smtClean="0"/>
              <a:t>that can </a:t>
            </a:r>
            <a:r>
              <a:rPr lang="en-US" dirty="0"/>
              <a:t>address </a:t>
            </a:r>
            <a:r>
              <a:rPr lang="en-US" dirty="0" smtClean="0"/>
              <a:t>16 </a:t>
            </a:r>
            <a:r>
              <a:rPr lang="en-US" dirty="0"/>
              <a:t>GB of main memory (roughly </a:t>
            </a:r>
            <a:r>
              <a:rPr lang="en-US" dirty="0" smtClean="0"/>
              <a:t>16 </a:t>
            </a:r>
            <a:r>
              <a:rPr lang="en-US" dirty="0"/>
              <a:t>billion bytes), but only contains        2 GB (roughly 2 billion bytes).</a:t>
            </a:r>
          </a:p>
        </p:txBody>
      </p:sp>
      <p:sp>
        <p:nvSpPr>
          <p:cNvPr id="7"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NCSI Parallel &amp; Cluster: Multicore Madness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U Oklahoma, July 29 - Aug 4 2012</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pic>
        <p:nvPicPr>
          <p:cNvPr id="8" name="Picture 2"/>
          <p:cNvPicPr>
            <a:picLocks noChangeAspect="1" noChangeArrowheads="1"/>
          </p:cNvPicPr>
          <p:nvPr/>
        </p:nvPicPr>
        <p:blipFill>
          <a:blip r:embed="rId3" cstate="print"/>
          <a:srcRect/>
          <a:stretch>
            <a:fillRect/>
          </a:stretch>
        </p:blipFill>
        <p:spPr bwMode="auto">
          <a:xfrm>
            <a:off x="3733800" y="4114800"/>
            <a:ext cx="642938" cy="6429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8" name="Slide Number Placeholder 3"/>
          <p:cNvSpPr>
            <a:spLocks noGrp="1"/>
          </p:cNvSpPr>
          <p:nvPr>
            <p:ph type="sldNum" sz="quarter" idx="4294967295"/>
          </p:nvPr>
        </p:nvSpPr>
        <p:spPr>
          <a:xfrm>
            <a:off x="7162800" y="6191250"/>
            <a:ext cx="1295400" cy="457200"/>
          </a:xfrm>
          <a:prstGeom prst="rect">
            <a:avLst/>
          </a:prstGeom>
        </p:spPr>
        <p:txBody>
          <a:bodyPr/>
          <a:lstStyle/>
          <a:p>
            <a:fld id="{67EA0920-429B-43A6-89DD-50961E8AC712}" type="slidenum">
              <a:rPr lang="en-US"/>
              <a:pPr/>
              <a:t>5</a:t>
            </a:fld>
            <a:endParaRPr lang="en-US"/>
          </a:p>
        </p:txBody>
      </p:sp>
      <p:sp>
        <p:nvSpPr>
          <p:cNvPr id="937986" name="Rectangle 2"/>
          <p:cNvSpPr>
            <a:spLocks noGrp="1" noChangeArrowheads="1"/>
          </p:cNvSpPr>
          <p:nvPr>
            <p:ph type="title"/>
          </p:nvPr>
        </p:nvSpPr>
        <p:spPr/>
        <p:txBody>
          <a:bodyPr/>
          <a:lstStyle/>
          <a:p>
            <a:r>
              <a:rPr lang="en-US" sz="3600" dirty="0" err="1"/>
              <a:t>TeraFLOP</a:t>
            </a:r>
            <a:r>
              <a:rPr lang="en-US" sz="3600" dirty="0"/>
              <a:t>, Prototype </a:t>
            </a:r>
            <a:r>
              <a:rPr lang="en-US" sz="3600" dirty="0" smtClean="0"/>
              <a:t>2006</a:t>
            </a:r>
            <a:endParaRPr lang="en-US" sz="3600" dirty="0"/>
          </a:p>
        </p:txBody>
      </p:sp>
      <p:pic>
        <p:nvPicPr>
          <p:cNvPr id="937987" name="Picture 3" descr="intel_80core_ceo_550x367"/>
          <p:cNvPicPr>
            <a:picLocks noChangeAspect="1" noChangeArrowheads="1"/>
          </p:cNvPicPr>
          <p:nvPr/>
        </p:nvPicPr>
        <p:blipFill>
          <a:blip r:embed="rId3" cstate="print"/>
          <a:srcRect/>
          <a:stretch>
            <a:fillRect/>
          </a:stretch>
        </p:blipFill>
        <p:spPr bwMode="auto">
          <a:xfrm>
            <a:off x="838200" y="1371600"/>
            <a:ext cx="3810000" cy="2541588"/>
          </a:xfrm>
          <a:prstGeom prst="rect">
            <a:avLst/>
          </a:prstGeom>
          <a:noFill/>
        </p:spPr>
      </p:pic>
      <p:pic>
        <p:nvPicPr>
          <p:cNvPr id="937988" name="Picture 4" descr="intel_80core_slide_550x367"/>
          <p:cNvPicPr>
            <a:picLocks noChangeAspect="1" noChangeArrowheads="1"/>
          </p:cNvPicPr>
          <p:nvPr/>
        </p:nvPicPr>
        <p:blipFill>
          <a:blip r:embed="rId4" cstate="print"/>
          <a:srcRect/>
          <a:stretch>
            <a:fillRect/>
          </a:stretch>
        </p:blipFill>
        <p:spPr bwMode="auto">
          <a:xfrm>
            <a:off x="4724400" y="2971800"/>
            <a:ext cx="4038600" cy="2695575"/>
          </a:xfrm>
          <a:prstGeom prst="rect">
            <a:avLst/>
          </a:prstGeom>
          <a:noFill/>
        </p:spPr>
      </p:pic>
      <p:sp>
        <p:nvSpPr>
          <p:cNvPr id="937989" name="Text Box 5"/>
          <p:cNvSpPr txBox="1">
            <a:spLocks noChangeArrowheads="1"/>
          </p:cNvSpPr>
          <p:nvPr/>
        </p:nvSpPr>
        <p:spPr bwMode="auto">
          <a:xfrm>
            <a:off x="4572000" y="5638800"/>
            <a:ext cx="4267200" cy="274638"/>
          </a:xfrm>
          <a:prstGeom prst="rect">
            <a:avLst/>
          </a:prstGeom>
          <a:noFill/>
          <a:ln w="9525">
            <a:noFill/>
            <a:miter lim="800000"/>
            <a:headEnd/>
            <a:tailEnd/>
          </a:ln>
          <a:effectLst/>
        </p:spPr>
        <p:txBody>
          <a:bodyPr>
            <a:spAutoFit/>
          </a:bodyPr>
          <a:lstStyle/>
          <a:p>
            <a:pPr>
              <a:spcBef>
                <a:spcPct val="50000"/>
              </a:spcBef>
            </a:pPr>
            <a:r>
              <a:rPr lang="en-US" sz="1200" dirty="0">
                <a:latin typeface="Courier New" pitchFamily="49" charset="0"/>
                <a:hlinkClick r:id="rId5"/>
              </a:rPr>
              <a:t>http://news.com.com/2300-1006_3-6119652.html</a:t>
            </a:r>
            <a:endParaRPr lang="en-US" sz="1200" dirty="0">
              <a:latin typeface="Courier New" pitchFamily="49" charset="0"/>
            </a:endParaRPr>
          </a:p>
        </p:txBody>
      </p:sp>
      <p:sp>
        <p:nvSpPr>
          <p:cNvPr id="937990" name="Text Box 6"/>
          <p:cNvSpPr txBox="1">
            <a:spLocks noChangeArrowheads="1"/>
          </p:cNvSpPr>
          <p:nvPr/>
        </p:nvSpPr>
        <p:spPr bwMode="auto">
          <a:xfrm>
            <a:off x="304800" y="4267200"/>
            <a:ext cx="4267200" cy="954107"/>
          </a:xfrm>
          <a:prstGeom prst="rect">
            <a:avLst/>
          </a:prstGeom>
          <a:noFill/>
          <a:ln w="9525">
            <a:noFill/>
            <a:miter lim="800000"/>
            <a:headEnd/>
            <a:tailEnd/>
          </a:ln>
          <a:effectLst/>
        </p:spPr>
        <p:txBody>
          <a:bodyPr>
            <a:spAutoFit/>
          </a:bodyPr>
          <a:lstStyle/>
          <a:p>
            <a:pPr>
              <a:spcBef>
                <a:spcPct val="50000"/>
              </a:spcBef>
            </a:pPr>
            <a:r>
              <a:rPr lang="en-US" sz="2800" b="1" dirty="0" smtClean="0"/>
              <a:t>4 </a:t>
            </a:r>
            <a:r>
              <a:rPr lang="en-US" sz="2800" b="1" dirty="0"/>
              <a:t>years from room to </a:t>
            </a:r>
            <a:r>
              <a:rPr lang="en-US" sz="2800" b="1" dirty="0" smtClean="0"/>
              <a:t>research chip</a:t>
            </a:r>
            <a:r>
              <a:rPr lang="en-US" sz="2800" b="1" dirty="0"/>
              <a:t>!</a:t>
            </a:r>
          </a:p>
        </p:txBody>
      </p:sp>
    </p:spTree>
    <p:custDataLst>
      <p:tags r:id="rId1"/>
    </p:custData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17B243B8-86D7-4158-B6BE-51D409056195}" type="slidenum">
              <a:rPr lang="en-US"/>
              <a:pPr/>
              <a:t>50</a:t>
            </a:fld>
            <a:endParaRPr lang="en-US"/>
          </a:p>
        </p:txBody>
      </p:sp>
      <p:sp>
        <p:nvSpPr>
          <p:cNvPr id="629762" name="Rectangle 2"/>
          <p:cNvSpPr>
            <a:spLocks noGrp="1" noChangeArrowheads="1"/>
          </p:cNvSpPr>
          <p:nvPr>
            <p:ph type="title"/>
          </p:nvPr>
        </p:nvSpPr>
        <p:spPr/>
        <p:txBody>
          <a:bodyPr/>
          <a:lstStyle/>
          <a:p>
            <a:r>
              <a:rPr lang="en-US"/>
              <a:t>Virtual Memory (cont’d)</a:t>
            </a:r>
          </a:p>
        </p:txBody>
      </p:sp>
      <p:sp>
        <p:nvSpPr>
          <p:cNvPr id="629763" name="Rectangle 3"/>
          <p:cNvSpPr>
            <a:spLocks noGrp="1" noChangeArrowheads="1"/>
          </p:cNvSpPr>
          <p:nvPr>
            <p:ph type="body" idx="1"/>
          </p:nvPr>
        </p:nvSpPr>
        <p:spPr>
          <a:xfrm>
            <a:off x="609600" y="1371600"/>
            <a:ext cx="7777163" cy="4648200"/>
          </a:xfrm>
        </p:spPr>
        <p:txBody>
          <a:bodyPr/>
          <a:lstStyle/>
          <a:p>
            <a:r>
              <a:rPr lang="en-US" b="1" u="sng">
                <a:solidFill>
                  <a:schemeClr val="folHlink"/>
                </a:solidFill>
              </a:rPr>
              <a:t>Locality</a:t>
            </a:r>
            <a:r>
              <a:rPr lang="en-US"/>
              <a:t>:  Most programs don’t jump all over the memory that they use; instead, they work in a particular area of memory for a while, then move to another area.</a:t>
            </a:r>
          </a:p>
          <a:p>
            <a:r>
              <a:rPr lang="en-US"/>
              <a:t>So, you can offload onto hard disk much of the </a:t>
            </a:r>
            <a:r>
              <a:rPr lang="en-US" b="1" i="1" u="sng"/>
              <a:t>memory image</a:t>
            </a:r>
            <a:r>
              <a:rPr lang="en-US"/>
              <a:t> of a program that’s running.</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NCSI Parallel &amp; Cluster: Multicore Madness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U Oklahoma, July 29 - Aug 4 2012</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73DAAA1F-B9E7-4EF9-9B04-06E445F9405D}" type="slidenum">
              <a:rPr lang="en-US"/>
              <a:pPr/>
              <a:t>51</a:t>
            </a:fld>
            <a:endParaRPr lang="en-US"/>
          </a:p>
        </p:txBody>
      </p:sp>
      <p:sp>
        <p:nvSpPr>
          <p:cNvPr id="630786" name="Rectangle 2"/>
          <p:cNvSpPr>
            <a:spLocks noGrp="1" noChangeArrowheads="1"/>
          </p:cNvSpPr>
          <p:nvPr>
            <p:ph type="title"/>
          </p:nvPr>
        </p:nvSpPr>
        <p:spPr/>
        <p:txBody>
          <a:bodyPr/>
          <a:lstStyle/>
          <a:p>
            <a:r>
              <a:rPr lang="en-US"/>
              <a:t>Virtual Memory (cont’d)</a:t>
            </a:r>
          </a:p>
        </p:txBody>
      </p:sp>
      <p:sp>
        <p:nvSpPr>
          <p:cNvPr id="630787" name="Rectangle 3"/>
          <p:cNvSpPr>
            <a:spLocks noGrp="1" noChangeArrowheads="1"/>
          </p:cNvSpPr>
          <p:nvPr>
            <p:ph type="body" idx="1"/>
          </p:nvPr>
        </p:nvSpPr>
        <p:spPr>
          <a:xfrm>
            <a:off x="533400" y="1371600"/>
            <a:ext cx="8153400" cy="5029200"/>
          </a:xfrm>
        </p:spPr>
        <p:txBody>
          <a:bodyPr/>
          <a:lstStyle/>
          <a:p>
            <a:r>
              <a:rPr lang="en-US" dirty="0"/>
              <a:t>Memory is chopped up into many </a:t>
            </a:r>
            <a:r>
              <a:rPr lang="en-US" b="1" i="1" u="sng" dirty="0"/>
              <a:t>pages</a:t>
            </a:r>
            <a:r>
              <a:rPr lang="en-US" dirty="0"/>
              <a:t> of modest size (e.g., 1 KB – 32 KB; typically 4 KB).</a:t>
            </a:r>
          </a:p>
          <a:p>
            <a:r>
              <a:rPr lang="en-US" dirty="0"/>
              <a:t>Only pages that have been recently used actually reside in memory; the rest are stored on hard disk.</a:t>
            </a:r>
          </a:p>
          <a:p>
            <a:r>
              <a:rPr lang="en-US" dirty="0"/>
              <a:t>Hard disk is </a:t>
            </a:r>
            <a:r>
              <a:rPr lang="en-US" dirty="0" smtClean="0"/>
              <a:t>typically 0.1% as fast as </a:t>
            </a:r>
            <a:r>
              <a:rPr lang="en-US" dirty="0"/>
              <a:t>main memory, so you get better performance if you rarely get a </a:t>
            </a:r>
            <a:r>
              <a:rPr lang="en-US" b="1" i="1" u="sng" dirty="0"/>
              <a:t>page fault</a:t>
            </a:r>
            <a:r>
              <a:rPr lang="en-US" dirty="0"/>
              <a:t>, which forces a read from (and maybe a write to) hard disk: </a:t>
            </a:r>
            <a:r>
              <a:rPr lang="en-US" dirty="0" smtClean="0"/>
              <a:t>     </a:t>
            </a:r>
            <a:r>
              <a:rPr lang="en-US" b="1" u="sng" dirty="0" smtClean="0"/>
              <a:t>exploit </a:t>
            </a:r>
            <a:r>
              <a:rPr lang="en-US" b="1" u="sng" dirty="0"/>
              <a:t>data locality!</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NCSI Parallel &amp; Cluster: Multicore Madness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U Oklahoma, July 29 - Aug 4 2012</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3DECC4A1-4FFF-4132-8279-B17A49F982D3}" type="slidenum">
              <a:rPr lang="en-US"/>
              <a:pPr/>
              <a:t>52</a:t>
            </a:fld>
            <a:endParaRPr lang="en-US"/>
          </a:p>
        </p:txBody>
      </p:sp>
      <p:sp>
        <p:nvSpPr>
          <p:cNvPr id="631810" name="Rectangle 2"/>
          <p:cNvSpPr>
            <a:spLocks noGrp="1" noChangeArrowheads="1"/>
          </p:cNvSpPr>
          <p:nvPr>
            <p:ph type="title"/>
          </p:nvPr>
        </p:nvSpPr>
        <p:spPr/>
        <p:txBody>
          <a:bodyPr/>
          <a:lstStyle/>
          <a:p>
            <a:r>
              <a:rPr lang="en-US"/>
              <a:t>Cache vs. Virtual Memory</a:t>
            </a:r>
          </a:p>
        </p:txBody>
      </p:sp>
      <p:sp>
        <p:nvSpPr>
          <p:cNvPr id="631811" name="Rectangle 3"/>
          <p:cNvSpPr>
            <a:spLocks noGrp="1" noChangeArrowheads="1"/>
          </p:cNvSpPr>
          <p:nvPr>
            <p:ph type="body" idx="1"/>
          </p:nvPr>
        </p:nvSpPr>
        <p:spPr/>
        <p:txBody>
          <a:bodyPr/>
          <a:lstStyle/>
          <a:p>
            <a:r>
              <a:rPr lang="en-US"/>
              <a:t>Lines (cache) vs. pages (VM)</a:t>
            </a:r>
          </a:p>
          <a:p>
            <a:r>
              <a:rPr lang="en-US"/>
              <a:t>Cache faster than RAM (cache) vs. RAM faster than disk (VM)</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NCSI Parallel &amp; Cluster: Multicore Madness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U Oklahoma, July 29 - Aug 4 2012</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22B640D6-66B0-4E46-A5DA-E16001B5783F}" type="slidenum">
              <a:rPr lang="en-US"/>
              <a:pPr/>
              <a:t>53</a:t>
            </a:fld>
            <a:endParaRPr lang="en-US"/>
          </a:p>
        </p:txBody>
      </p:sp>
      <p:sp>
        <p:nvSpPr>
          <p:cNvPr id="450562" name="Rectangle 2"/>
          <p:cNvSpPr>
            <a:spLocks noGrp="1" noChangeArrowheads="1"/>
          </p:cNvSpPr>
          <p:nvPr>
            <p:ph type="title"/>
          </p:nvPr>
        </p:nvSpPr>
        <p:spPr/>
        <p:txBody>
          <a:bodyPr/>
          <a:lstStyle/>
          <a:p>
            <a:r>
              <a:rPr lang="en-US" sz="3600"/>
              <a:t>Virtual Memory</a:t>
            </a:r>
          </a:p>
        </p:txBody>
      </p:sp>
      <p:sp>
        <p:nvSpPr>
          <p:cNvPr id="450563" name="Rectangle 3"/>
          <p:cNvSpPr>
            <a:spLocks noGrp="1" noChangeArrowheads="1"/>
          </p:cNvSpPr>
          <p:nvPr>
            <p:ph type="body" idx="1"/>
          </p:nvPr>
        </p:nvSpPr>
        <p:spPr>
          <a:xfrm>
            <a:off x="609600" y="1371600"/>
            <a:ext cx="8077200" cy="4648200"/>
          </a:xfrm>
        </p:spPr>
        <p:txBody>
          <a:bodyPr/>
          <a:lstStyle/>
          <a:p>
            <a:pPr>
              <a:lnSpc>
                <a:spcPct val="90000"/>
              </a:lnSpc>
            </a:pPr>
            <a:r>
              <a:rPr lang="en-US"/>
              <a:t>Every CPU family today uses </a:t>
            </a:r>
            <a:r>
              <a:rPr lang="en-US" b="1" i="1" u="sng"/>
              <a:t>virtual memory</a:t>
            </a:r>
            <a:r>
              <a:rPr lang="en-US"/>
              <a:t>, in which disk pretends to be a bigger RAM.</a:t>
            </a:r>
          </a:p>
          <a:p>
            <a:pPr>
              <a:lnSpc>
                <a:spcPct val="70000"/>
              </a:lnSpc>
            </a:pPr>
            <a:r>
              <a:rPr lang="en-US"/>
              <a:t>Virtual memory capability </a:t>
            </a:r>
            <a:r>
              <a:rPr lang="en-US" b="1" u="sng"/>
              <a:t>can’t be turned off</a:t>
            </a:r>
            <a:r>
              <a:rPr lang="en-US"/>
              <a:t>.</a:t>
            </a:r>
          </a:p>
          <a:p>
            <a:pPr>
              <a:lnSpc>
                <a:spcPct val="70000"/>
              </a:lnSpc>
            </a:pPr>
            <a:r>
              <a:rPr lang="en-US"/>
              <a:t>RAM is split up into </a:t>
            </a:r>
            <a:r>
              <a:rPr lang="en-US" b="1" i="1" u="sng"/>
              <a:t>pages</a:t>
            </a:r>
            <a:r>
              <a:rPr lang="en-US"/>
              <a:t>, typically </a:t>
            </a:r>
            <a:r>
              <a:rPr lang="en-US" b="1" u="sng"/>
              <a:t>4 KB</a:t>
            </a:r>
            <a:r>
              <a:rPr lang="en-US"/>
              <a:t> each.</a:t>
            </a:r>
          </a:p>
          <a:p>
            <a:pPr>
              <a:lnSpc>
                <a:spcPct val="80000"/>
              </a:lnSpc>
            </a:pPr>
            <a:r>
              <a:rPr lang="en-US"/>
              <a:t>Each page is either </a:t>
            </a:r>
            <a:r>
              <a:rPr lang="en-US" b="1" u="sng"/>
              <a:t>in RAM</a:t>
            </a:r>
            <a:r>
              <a:rPr lang="en-US"/>
              <a:t> or </a:t>
            </a:r>
            <a:r>
              <a:rPr lang="en-US" b="1" u="sng"/>
              <a:t>out on disk</a:t>
            </a:r>
            <a:r>
              <a:rPr lang="en-US"/>
              <a:t>.</a:t>
            </a:r>
          </a:p>
          <a:p>
            <a:pPr>
              <a:lnSpc>
                <a:spcPct val="90000"/>
              </a:lnSpc>
            </a:pPr>
            <a:r>
              <a:rPr lang="en-US"/>
              <a:t>To keep track of the pages, a </a:t>
            </a:r>
            <a:r>
              <a:rPr lang="en-US" b="1" i="1" u="sng"/>
              <a:t>page table</a:t>
            </a:r>
            <a:r>
              <a:rPr lang="en-US"/>
              <a:t> notes whether each table is in RAM, where it is in RAM (that is, physical address and virtual address are different), and some other information.</a:t>
            </a:r>
          </a:p>
          <a:p>
            <a:pPr>
              <a:lnSpc>
                <a:spcPct val="90000"/>
              </a:lnSpc>
            </a:pPr>
            <a:r>
              <a:rPr lang="en-US"/>
              <a:t>So, a 4 GB physical RAM would need over a million </a:t>
            </a:r>
            <a:r>
              <a:rPr lang="en-US" b="1" i="1" u="sng"/>
              <a:t>page table entries</a:t>
            </a:r>
            <a:r>
              <a:rPr lang="en-US"/>
              <a:t>.</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91028398-6676-4800-B6D2-72393A341425}" type="slidenum">
              <a:rPr lang="en-US"/>
              <a:pPr/>
              <a:t>54</a:t>
            </a:fld>
            <a:endParaRPr lang="en-US"/>
          </a:p>
        </p:txBody>
      </p:sp>
      <p:sp>
        <p:nvSpPr>
          <p:cNvPr id="451586" name="Rectangle 2"/>
          <p:cNvSpPr>
            <a:spLocks noGrp="1" noChangeArrowheads="1"/>
          </p:cNvSpPr>
          <p:nvPr>
            <p:ph type="title"/>
          </p:nvPr>
        </p:nvSpPr>
        <p:spPr/>
        <p:txBody>
          <a:bodyPr/>
          <a:lstStyle/>
          <a:p>
            <a:r>
              <a:rPr lang="en-US" sz="3600"/>
              <a:t>Why Virtual Memory is Slow</a:t>
            </a:r>
          </a:p>
        </p:txBody>
      </p:sp>
      <p:sp>
        <p:nvSpPr>
          <p:cNvPr id="451587" name="Rectangle 3"/>
          <p:cNvSpPr>
            <a:spLocks noGrp="1" noChangeArrowheads="1"/>
          </p:cNvSpPr>
          <p:nvPr>
            <p:ph type="body" idx="1"/>
          </p:nvPr>
        </p:nvSpPr>
        <p:spPr>
          <a:xfrm>
            <a:off x="609600" y="1371600"/>
            <a:ext cx="7924800" cy="5029200"/>
          </a:xfrm>
        </p:spPr>
        <p:txBody>
          <a:bodyPr/>
          <a:lstStyle/>
          <a:p>
            <a:pPr>
              <a:lnSpc>
                <a:spcPct val="90000"/>
              </a:lnSpc>
            </a:pPr>
            <a:r>
              <a:rPr lang="en-US" dirty="0"/>
              <a:t>When you want to access a byte of memory, you have to find out whether it’s in physical memory (RAM) or virtual disk (disk) – and the page table is in RAM!</a:t>
            </a:r>
          </a:p>
          <a:p>
            <a:pPr>
              <a:lnSpc>
                <a:spcPct val="80000"/>
              </a:lnSpc>
            </a:pPr>
            <a:r>
              <a:rPr lang="en-US" dirty="0"/>
              <a:t>A page table of a million entries can’t fit in a 2 MB cache.</a:t>
            </a:r>
          </a:p>
          <a:p>
            <a:pPr>
              <a:lnSpc>
                <a:spcPct val="80000"/>
              </a:lnSpc>
            </a:pPr>
            <a:r>
              <a:rPr lang="en-US" dirty="0"/>
              <a:t>So, each memory access (load or store) is </a:t>
            </a:r>
            <a:r>
              <a:rPr lang="en-US" dirty="0" smtClean="0"/>
              <a:t>actually </a:t>
            </a:r>
            <a:r>
              <a:rPr lang="en-US" dirty="0"/>
              <a:t>2 memory accesses: the first for the page table entry, and the second for the data itself.</a:t>
            </a:r>
          </a:p>
          <a:p>
            <a:pPr>
              <a:lnSpc>
                <a:spcPct val="80000"/>
              </a:lnSpc>
            </a:pPr>
            <a:r>
              <a:rPr lang="en-US" dirty="0"/>
              <a:t>This is slow!</a:t>
            </a:r>
          </a:p>
          <a:p>
            <a:pPr>
              <a:lnSpc>
                <a:spcPct val="90000"/>
              </a:lnSpc>
            </a:pPr>
            <a:r>
              <a:rPr lang="en-US" dirty="0"/>
              <a:t>And notice, this is assuming that you don’t need more memory than your physical RAM.</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6293CC85-8099-4DBF-B471-7E1B4022824E}" type="slidenum">
              <a:rPr lang="en-US"/>
              <a:pPr/>
              <a:t>55</a:t>
            </a:fld>
            <a:endParaRPr lang="en-US"/>
          </a:p>
        </p:txBody>
      </p:sp>
      <p:sp>
        <p:nvSpPr>
          <p:cNvPr id="452610" name="Rectangle 2"/>
          <p:cNvSpPr>
            <a:spLocks noGrp="1" noChangeArrowheads="1"/>
          </p:cNvSpPr>
          <p:nvPr>
            <p:ph type="title"/>
          </p:nvPr>
        </p:nvSpPr>
        <p:spPr/>
        <p:txBody>
          <a:bodyPr/>
          <a:lstStyle/>
          <a:p>
            <a:r>
              <a:rPr lang="en-US" sz="3600"/>
              <a:t>The Notorious T.L.B.</a:t>
            </a:r>
          </a:p>
        </p:txBody>
      </p:sp>
      <p:sp>
        <p:nvSpPr>
          <p:cNvPr id="452611" name="Rectangle 3"/>
          <p:cNvSpPr>
            <a:spLocks noGrp="1" noChangeArrowheads="1"/>
          </p:cNvSpPr>
          <p:nvPr>
            <p:ph type="body" idx="1"/>
          </p:nvPr>
        </p:nvSpPr>
        <p:spPr/>
        <p:txBody>
          <a:bodyPr/>
          <a:lstStyle/>
          <a:p>
            <a:r>
              <a:rPr lang="en-US" dirty="0"/>
              <a:t>To speed up memory accesses, CPUs today have a special cache just for page table entries, known as the </a:t>
            </a:r>
            <a:r>
              <a:rPr lang="en-US" b="1" i="1" u="sng" dirty="0"/>
              <a:t>Translation </a:t>
            </a:r>
            <a:r>
              <a:rPr lang="en-US" b="1" i="1" u="sng" dirty="0" err="1"/>
              <a:t>Lookaside</a:t>
            </a:r>
            <a:r>
              <a:rPr lang="en-US" b="1" i="1" u="sng" dirty="0"/>
              <a:t> Buffer</a:t>
            </a:r>
            <a:r>
              <a:rPr lang="en-US" dirty="0"/>
              <a:t> (TLB).</a:t>
            </a:r>
          </a:p>
          <a:p>
            <a:r>
              <a:rPr lang="en-US" dirty="0"/>
              <a:t>The size of TLBs varies from 64 entries to 1024 entries, depending on chip families.</a:t>
            </a:r>
          </a:p>
          <a:p>
            <a:r>
              <a:rPr lang="en-US" dirty="0"/>
              <a:t>At 4 KB pages, this means that the size of cache covered by the TLB varies from 256 KB to 4 MB</a:t>
            </a:r>
            <a:r>
              <a:rPr lang="en-US" dirty="0" smtClean="0"/>
              <a:t>.</a:t>
            </a:r>
          </a:p>
          <a:p>
            <a:r>
              <a:rPr lang="en-US" dirty="0" smtClean="0"/>
              <a:t>Some TLBs allow large pages (1 MB to a few GB) – but the operating systems often provide poor or no support.</a:t>
            </a:r>
            <a:endParaRPr lang="en-US"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847A4D6A-C3DA-4DCA-92F0-CC9BCEA51DC8}" type="slidenum">
              <a:rPr lang="en-US"/>
              <a:pPr/>
              <a:t>56</a:t>
            </a:fld>
            <a:endParaRPr lang="en-US"/>
          </a:p>
        </p:txBody>
      </p:sp>
      <p:sp>
        <p:nvSpPr>
          <p:cNvPr id="429058" name="Rectangle 2"/>
          <p:cNvSpPr>
            <a:spLocks noGrp="1" noChangeArrowheads="1"/>
          </p:cNvSpPr>
          <p:nvPr>
            <p:ph type="title"/>
          </p:nvPr>
        </p:nvSpPr>
        <p:spPr/>
        <p:txBody>
          <a:bodyPr/>
          <a:lstStyle/>
          <a:p>
            <a:r>
              <a:rPr lang="en-US" sz="3600" dirty="0"/>
              <a:t>The T.L.B. on a </a:t>
            </a:r>
            <a:r>
              <a:rPr lang="en-US" sz="3600" dirty="0" smtClean="0"/>
              <a:t>Recent Chip</a:t>
            </a:r>
            <a:endParaRPr lang="en-US" sz="3600" dirty="0"/>
          </a:p>
        </p:txBody>
      </p:sp>
      <p:sp>
        <p:nvSpPr>
          <p:cNvPr id="429059" name="Rectangle 3"/>
          <p:cNvSpPr>
            <a:spLocks noGrp="1" noChangeArrowheads="1"/>
          </p:cNvSpPr>
          <p:nvPr>
            <p:ph type="body" idx="1"/>
          </p:nvPr>
        </p:nvSpPr>
        <p:spPr>
          <a:xfrm>
            <a:off x="609600" y="1371600"/>
            <a:ext cx="7924800" cy="4876800"/>
          </a:xfrm>
        </p:spPr>
        <p:txBody>
          <a:bodyPr/>
          <a:lstStyle/>
          <a:p>
            <a:pPr>
              <a:buFont typeface="Wingdings" pitchFamily="2" charset="2"/>
              <a:buNone/>
            </a:pPr>
            <a:r>
              <a:rPr lang="en-US"/>
              <a:t>On Intel Core Duo (“Yonah”):</a:t>
            </a:r>
          </a:p>
          <a:p>
            <a:pPr>
              <a:lnSpc>
                <a:spcPct val="70000"/>
              </a:lnSpc>
            </a:pPr>
            <a:r>
              <a:rPr lang="en-US"/>
              <a:t>Cache size is 2 MB per core.</a:t>
            </a:r>
          </a:p>
          <a:p>
            <a:pPr>
              <a:lnSpc>
                <a:spcPct val="70000"/>
              </a:lnSpc>
            </a:pPr>
            <a:r>
              <a:rPr lang="en-US"/>
              <a:t>Page size is 4 KB.</a:t>
            </a:r>
          </a:p>
          <a:p>
            <a:pPr>
              <a:lnSpc>
                <a:spcPct val="70000"/>
              </a:lnSpc>
            </a:pPr>
            <a:r>
              <a:rPr lang="en-US"/>
              <a:t>A core’s data TLB size is 128 page table entries.</a:t>
            </a:r>
          </a:p>
          <a:p>
            <a:pPr>
              <a:lnSpc>
                <a:spcPct val="80000"/>
              </a:lnSpc>
            </a:pPr>
            <a:r>
              <a:rPr lang="en-US"/>
              <a:t>Therefore, D-TLB only covers 512 KB of cache.</a:t>
            </a:r>
          </a:p>
          <a:p>
            <a:pPr>
              <a:buFont typeface="Wingdings" pitchFamily="2" charset="2"/>
              <a:buNone/>
            </a:pPr>
            <a:endParaRPr lang="en-US" sz="1800">
              <a:latin typeface="Courier New" pitchFamily="49" charset="0"/>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FCB57204-CC87-4B68-B545-6250E62B6532}" type="slidenum">
              <a:rPr lang="en-US"/>
              <a:pPr/>
              <a:t>57</a:t>
            </a:fld>
            <a:endParaRPr lang="en-US"/>
          </a:p>
        </p:txBody>
      </p:sp>
      <p:sp>
        <p:nvSpPr>
          <p:cNvPr id="453634" name="Rectangle 2"/>
          <p:cNvSpPr>
            <a:spLocks noGrp="1" noChangeArrowheads="1"/>
          </p:cNvSpPr>
          <p:nvPr>
            <p:ph type="title"/>
          </p:nvPr>
        </p:nvSpPr>
        <p:spPr/>
        <p:txBody>
          <a:bodyPr/>
          <a:lstStyle/>
          <a:p>
            <a:r>
              <a:rPr lang="en-US" sz="3600" dirty="0"/>
              <a:t>The T.L.B. on a </a:t>
            </a:r>
            <a:r>
              <a:rPr lang="en-US" sz="3600" dirty="0" smtClean="0"/>
              <a:t>Recent Chip</a:t>
            </a:r>
            <a:endParaRPr lang="en-US" sz="3600" dirty="0"/>
          </a:p>
        </p:txBody>
      </p:sp>
      <p:sp>
        <p:nvSpPr>
          <p:cNvPr id="453635" name="Rectangle 3"/>
          <p:cNvSpPr>
            <a:spLocks noGrp="1" noChangeArrowheads="1"/>
          </p:cNvSpPr>
          <p:nvPr>
            <p:ph type="body" idx="1"/>
          </p:nvPr>
        </p:nvSpPr>
        <p:spPr>
          <a:xfrm>
            <a:off x="609600" y="1371600"/>
            <a:ext cx="7924800" cy="4876800"/>
          </a:xfrm>
        </p:spPr>
        <p:txBody>
          <a:bodyPr/>
          <a:lstStyle/>
          <a:p>
            <a:pPr>
              <a:buFont typeface="Wingdings" pitchFamily="2" charset="2"/>
              <a:buNone/>
            </a:pPr>
            <a:r>
              <a:rPr lang="en-US" dirty="0"/>
              <a:t>On Intel Core Duo (“</a:t>
            </a:r>
            <a:r>
              <a:rPr lang="en-US" dirty="0" err="1"/>
              <a:t>Yonah</a:t>
            </a:r>
            <a:r>
              <a:rPr lang="en-US" dirty="0"/>
              <a:t>”):</a:t>
            </a:r>
          </a:p>
          <a:p>
            <a:pPr>
              <a:lnSpc>
                <a:spcPct val="70000"/>
              </a:lnSpc>
            </a:pPr>
            <a:r>
              <a:rPr lang="en-US" dirty="0"/>
              <a:t>Cache size is 2 MB per core.</a:t>
            </a:r>
          </a:p>
          <a:p>
            <a:pPr>
              <a:lnSpc>
                <a:spcPct val="70000"/>
              </a:lnSpc>
            </a:pPr>
            <a:r>
              <a:rPr lang="en-US" dirty="0"/>
              <a:t>Page size is 4 KB.</a:t>
            </a:r>
          </a:p>
          <a:p>
            <a:pPr>
              <a:lnSpc>
                <a:spcPct val="70000"/>
              </a:lnSpc>
            </a:pPr>
            <a:r>
              <a:rPr lang="en-US" dirty="0"/>
              <a:t>A core’s data TLB size is 128 page table entries.</a:t>
            </a:r>
          </a:p>
          <a:p>
            <a:pPr>
              <a:lnSpc>
                <a:spcPct val="80000"/>
              </a:lnSpc>
            </a:pPr>
            <a:r>
              <a:rPr lang="en-US" dirty="0"/>
              <a:t>Therefore, D-TLB only covers 512 KB of cache.</a:t>
            </a:r>
          </a:p>
          <a:p>
            <a:pPr>
              <a:lnSpc>
                <a:spcPct val="90000"/>
              </a:lnSpc>
            </a:pPr>
            <a:r>
              <a:rPr lang="en-US" dirty="0"/>
              <a:t>Mesh: At 100 vertical levels of 150 single precision variables, 512 KB is a 3 x 3 vertical domain – </a:t>
            </a:r>
            <a:r>
              <a:rPr lang="en-US" b="1" u="sng" dirty="0"/>
              <a:t>nothing but ghost zones</a:t>
            </a:r>
            <a:r>
              <a:rPr lang="en-US" dirty="0"/>
              <a:t>!</a:t>
            </a:r>
          </a:p>
          <a:p>
            <a:pPr>
              <a:lnSpc>
                <a:spcPct val="90000"/>
              </a:lnSpc>
            </a:pPr>
            <a:r>
              <a:rPr lang="en-US" dirty="0"/>
              <a:t>The cost of a TLB miss is 49 cycles, equivalent to as many as </a:t>
            </a:r>
            <a:r>
              <a:rPr lang="en-US" b="1" u="sng" dirty="0"/>
              <a:t>196 calculations</a:t>
            </a:r>
            <a:r>
              <a:rPr lang="en-US" dirty="0"/>
              <a:t>! (4 FLOPs per cycle)</a:t>
            </a:r>
          </a:p>
          <a:p>
            <a:pPr>
              <a:buFont typeface="Wingdings" pitchFamily="2" charset="2"/>
              <a:buNone/>
            </a:pPr>
            <a:r>
              <a:rPr lang="en-US" sz="1800" dirty="0">
                <a:latin typeface="Courier New" pitchFamily="49" charset="0"/>
                <a:hlinkClick r:id="rId2"/>
              </a:rPr>
              <a:t>http://www.digit-life.com/articles2/cpu/rmma-via-c7.html</a:t>
            </a:r>
            <a:endParaRPr lang="en-US" sz="1800" dirty="0">
              <a:latin typeface="Courier New" pitchFamily="49" charset="0"/>
            </a:endParaRPr>
          </a:p>
          <a:p>
            <a:pPr>
              <a:buFont typeface="Wingdings" pitchFamily="2" charset="2"/>
              <a:buNone/>
            </a:pPr>
            <a:endParaRPr lang="en-US" sz="1800" dirty="0">
              <a:latin typeface="Courier New" pitchFamily="49" charset="0"/>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p:cNvSpPr>
            <a:spLocks noGrp="1" noChangeArrowheads="1"/>
          </p:cNvSpPr>
          <p:nvPr>
            <p:ph type="ctrTitle"/>
          </p:nvPr>
        </p:nvSpPr>
        <p:spPr>
          <a:xfrm>
            <a:off x="990600" y="533400"/>
            <a:ext cx="7772400" cy="2667000"/>
          </a:xfrm>
        </p:spPr>
        <p:txBody>
          <a:bodyPr/>
          <a:lstStyle/>
          <a:p>
            <a:r>
              <a:rPr lang="en-US" sz="5400"/>
              <a:t>Software Strategies</a:t>
            </a:r>
            <a:br>
              <a:rPr lang="en-US" sz="5400"/>
            </a:br>
            <a:r>
              <a:rPr lang="en-US" sz="5400"/>
              <a:t>for Weather Forecasting</a:t>
            </a:r>
            <a:br>
              <a:rPr lang="en-US" sz="5400"/>
            </a:br>
            <a:r>
              <a:rPr lang="en-US" sz="5400"/>
              <a:t>on Multicore/Many-core</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51BF46C4-F49E-4584-ACFE-C71A10A1BB9F}" type="slidenum">
              <a:rPr lang="en-US"/>
              <a:pPr/>
              <a:t>59</a:t>
            </a:fld>
            <a:endParaRPr lang="en-US"/>
          </a:p>
        </p:txBody>
      </p:sp>
      <p:sp>
        <p:nvSpPr>
          <p:cNvPr id="982018" name="Rectangle 2"/>
          <p:cNvSpPr>
            <a:spLocks noGrp="1" noChangeArrowheads="1"/>
          </p:cNvSpPr>
          <p:nvPr>
            <p:ph type="title"/>
          </p:nvPr>
        </p:nvSpPr>
        <p:spPr/>
        <p:txBody>
          <a:bodyPr/>
          <a:lstStyle/>
          <a:p>
            <a:r>
              <a:rPr lang="en-US" sz="3600"/>
              <a:t>Tiling NOT Good for Weather Codes</a:t>
            </a:r>
          </a:p>
        </p:txBody>
      </p:sp>
      <p:sp>
        <p:nvSpPr>
          <p:cNvPr id="982019" name="Rectangle 3"/>
          <p:cNvSpPr>
            <a:spLocks noGrp="1" noChangeArrowheads="1"/>
          </p:cNvSpPr>
          <p:nvPr>
            <p:ph type="body" idx="1"/>
          </p:nvPr>
        </p:nvSpPr>
        <p:spPr>
          <a:xfrm>
            <a:off x="609600" y="1371600"/>
            <a:ext cx="8001000" cy="5105400"/>
          </a:xfrm>
        </p:spPr>
        <p:txBody>
          <a:bodyPr/>
          <a:lstStyle/>
          <a:p>
            <a:pPr>
              <a:lnSpc>
                <a:spcPct val="90000"/>
              </a:lnSpc>
            </a:pPr>
            <a:r>
              <a:rPr lang="en-US"/>
              <a:t>Weather codes typically have on the order of 150 3D arrays used in each timestep (some transferred multiple times in the same timestep, but let’s ignore that for simplicity).</a:t>
            </a:r>
          </a:p>
          <a:p>
            <a:pPr>
              <a:lnSpc>
                <a:spcPct val="90000"/>
              </a:lnSpc>
            </a:pPr>
            <a:r>
              <a:rPr lang="en-US"/>
              <a:t>These arrays typically are single precision (4 bytes per floating point value).</a:t>
            </a:r>
          </a:p>
          <a:p>
            <a:pPr>
              <a:lnSpc>
                <a:spcPct val="90000"/>
              </a:lnSpc>
            </a:pPr>
            <a:r>
              <a:rPr lang="en-US"/>
              <a:t>So, a typical weather code uses about 600 bytes per mesh zone per timestep.</a:t>
            </a:r>
          </a:p>
          <a:p>
            <a:pPr>
              <a:lnSpc>
                <a:spcPct val="90000"/>
              </a:lnSpc>
            </a:pPr>
            <a:r>
              <a:rPr lang="en-US"/>
              <a:t>Weather codes typically do 5,000 to 10,000 calculations per mesh zone per timestep.</a:t>
            </a:r>
          </a:p>
          <a:p>
            <a:pPr>
              <a:lnSpc>
                <a:spcPct val="80000"/>
              </a:lnSpc>
            </a:pPr>
            <a:r>
              <a:rPr lang="en-US"/>
              <a:t>So, the ratio of calculations to data is less than 20 to 1 – much less than the 73 to 1 needed (on  mid-2008 hardware).</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smtClean="0"/>
              <a:t>NCSI Parallel &amp; Cluster: </a:t>
            </a:r>
            <a:r>
              <a:rPr lang="en-US" dirty="0" smtClean="0"/>
              <a:t>Multicore Madness</a:t>
            </a:r>
            <a:endParaRPr lang="en-US" dirty="0" smtClean="0"/>
          </a:p>
          <a:p>
            <a:pPr>
              <a:defRPr/>
            </a:pPr>
            <a:r>
              <a:rPr lang="da-DK" dirty="0" smtClean="0"/>
              <a:t>U Oklahoma, July 29 - Aug 4 2012</a:t>
            </a:r>
            <a:endParaRPr lang="en-US" dirty="0"/>
          </a:p>
        </p:txBody>
      </p:sp>
      <p:sp>
        <p:nvSpPr>
          <p:cNvPr id="3" name="Title 2"/>
          <p:cNvSpPr>
            <a:spLocks noGrp="1"/>
          </p:cNvSpPr>
          <p:nvPr>
            <p:ph type="title"/>
          </p:nvPr>
        </p:nvSpPr>
        <p:spPr/>
        <p:txBody>
          <a:bodyPr/>
          <a:lstStyle/>
          <a:p>
            <a:r>
              <a:rPr lang="en-US" dirty="0" smtClean="0"/>
              <a:t>1 TFLOPs Accelerator Cards</a:t>
            </a:r>
            <a:endParaRPr lang="en-US" dirty="0"/>
          </a:p>
        </p:txBody>
      </p:sp>
      <p:pic>
        <p:nvPicPr>
          <p:cNvPr id="278530" name="Picture 2" descr="https://encrypted-tbn1.google.com/images?q=tbn:ANd9GcR54ueFclKjDsoHQ7rcM9c1Y8lMEBT0cgrbQenvyhFobr_WY5v-"/>
          <p:cNvPicPr>
            <a:picLocks noChangeAspect="1" noChangeArrowheads="1"/>
          </p:cNvPicPr>
          <p:nvPr/>
        </p:nvPicPr>
        <p:blipFill>
          <a:blip r:embed="rId2" cstate="print"/>
          <a:srcRect/>
          <a:stretch>
            <a:fillRect/>
          </a:stretch>
        </p:blipFill>
        <p:spPr bwMode="auto">
          <a:xfrm>
            <a:off x="685800" y="1676400"/>
            <a:ext cx="2419350" cy="1885950"/>
          </a:xfrm>
          <a:prstGeom prst="rect">
            <a:avLst/>
          </a:prstGeom>
          <a:noFill/>
        </p:spPr>
      </p:pic>
      <p:sp>
        <p:nvSpPr>
          <p:cNvPr id="5" name="TextBox 4"/>
          <p:cNvSpPr txBox="1"/>
          <p:nvPr/>
        </p:nvSpPr>
        <p:spPr>
          <a:xfrm>
            <a:off x="685800" y="3581400"/>
            <a:ext cx="1981200" cy="369332"/>
          </a:xfrm>
          <a:prstGeom prst="rect">
            <a:avLst/>
          </a:prstGeom>
          <a:noFill/>
        </p:spPr>
        <p:txBody>
          <a:bodyPr wrap="square" rtlCol="0">
            <a:spAutoFit/>
          </a:bodyPr>
          <a:lstStyle/>
          <a:p>
            <a:r>
              <a:rPr lang="en-US" dirty="0" smtClean="0"/>
              <a:t>NVIDIA </a:t>
            </a:r>
            <a:r>
              <a:rPr lang="en-US" dirty="0" err="1" smtClean="0"/>
              <a:t>Kepler</a:t>
            </a:r>
            <a:endParaRPr lang="en-US" dirty="0"/>
          </a:p>
        </p:txBody>
      </p:sp>
      <p:pic>
        <p:nvPicPr>
          <p:cNvPr id="278532" name="Picture 4" descr="https://encrypted-tbn0.google.com/images?q=tbn:ANd9GcQIsf2A8XlkilhxIMYl4XWnd5g6VKYjXkKIKngkg36G_jmaTPuiAg"/>
          <p:cNvPicPr>
            <a:picLocks noChangeAspect="1" noChangeArrowheads="1"/>
          </p:cNvPicPr>
          <p:nvPr/>
        </p:nvPicPr>
        <p:blipFill>
          <a:blip r:embed="rId3" cstate="print"/>
          <a:srcRect/>
          <a:stretch>
            <a:fillRect/>
          </a:stretch>
        </p:blipFill>
        <p:spPr bwMode="auto">
          <a:xfrm>
            <a:off x="4191000" y="1905000"/>
            <a:ext cx="2667000" cy="1714500"/>
          </a:xfrm>
          <a:prstGeom prst="rect">
            <a:avLst/>
          </a:prstGeom>
          <a:noFill/>
        </p:spPr>
      </p:pic>
      <p:sp>
        <p:nvSpPr>
          <p:cNvPr id="7" name="TextBox 6"/>
          <p:cNvSpPr txBox="1"/>
          <p:nvPr/>
        </p:nvSpPr>
        <p:spPr>
          <a:xfrm>
            <a:off x="4267200" y="3581400"/>
            <a:ext cx="2819400" cy="369332"/>
          </a:xfrm>
          <a:prstGeom prst="rect">
            <a:avLst/>
          </a:prstGeom>
          <a:noFill/>
        </p:spPr>
        <p:txBody>
          <a:bodyPr wrap="square" rtlCol="0">
            <a:spAutoFit/>
          </a:bodyPr>
          <a:lstStyle/>
          <a:p>
            <a:r>
              <a:rPr lang="en-US" dirty="0" smtClean="0"/>
              <a:t>Intel MIC (a.k.a. Xeon Phi)</a:t>
            </a:r>
            <a:endParaRPr lang="en-US" dirty="0"/>
          </a:p>
        </p:txBody>
      </p:sp>
      <p:sp>
        <p:nvSpPr>
          <p:cNvPr id="8" name="Text Box 6"/>
          <p:cNvSpPr txBox="1">
            <a:spLocks noChangeArrowheads="1"/>
          </p:cNvSpPr>
          <p:nvPr/>
        </p:nvSpPr>
        <p:spPr bwMode="auto">
          <a:xfrm>
            <a:off x="1752600" y="4658380"/>
            <a:ext cx="4495800" cy="523220"/>
          </a:xfrm>
          <a:prstGeom prst="rect">
            <a:avLst/>
          </a:prstGeom>
          <a:noFill/>
          <a:ln w="9525">
            <a:noFill/>
            <a:miter lim="800000"/>
            <a:headEnd/>
            <a:tailEnd/>
          </a:ln>
          <a:effectLst/>
        </p:spPr>
        <p:txBody>
          <a:bodyPr wrap="square">
            <a:spAutoFit/>
          </a:bodyPr>
          <a:lstStyle/>
          <a:p>
            <a:pPr>
              <a:spcBef>
                <a:spcPct val="50000"/>
              </a:spcBef>
            </a:pPr>
            <a:r>
              <a:rPr lang="en-US" sz="2800" b="1" dirty="0" smtClean="0"/>
              <a:t>10 </a:t>
            </a:r>
            <a:r>
              <a:rPr lang="en-US" sz="2800" b="1" dirty="0"/>
              <a:t>years from room to </a:t>
            </a:r>
            <a:r>
              <a:rPr lang="en-US" sz="2800" b="1" dirty="0" smtClean="0"/>
              <a:t>card!</a:t>
            </a:r>
            <a:endParaRPr lang="en-US" sz="2800" b="1" dirty="0"/>
          </a:p>
        </p:txBody>
      </p:sp>
      <p:sp>
        <p:nvSpPr>
          <p:cNvPr id="9" name="Rectangle 8"/>
          <p:cNvSpPr/>
          <p:nvPr/>
        </p:nvSpPr>
        <p:spPr>
          <a:xfrm>
            <a:off x="2819400" y="4295745"/>
            <a:ext cx="5943600" cy="200055"/>
          </a:xfrm>
          <a:prstGeom prst="rect">
            <a:avLst/>
          </a:prstGeom>
        </p:spPr>
        <p:txBody>
          <a:bodyPr wrap="square">
            <a:spAutoFit/>
          </a:bodyPr>
          <a:lstStyle/>
          <a:p>
            <a:r>
              <a:rPr lang="en-US" sz="700" dirty="0" smtClean="0">
                <a:latin typeface="Courier New" pitchFamily="49" charset="0"/>
                <a:cs typeface="Courier New" pitchFamily="49" charset="0"/>
              </a:rPr>
              <a:t>https://encrypted-tbn0.google.com/images?q=tbn:ANd9GcQIsf2A8XlkilhxIMYl4XWnd5g6VKYjXkKIKngkg36G_jmaTPuiAg</a:t>
            </a:r>
            <a:endParaRPr lang="en-US" sz="700" dirty="0">
              <a:latin typeface="Courier New" pitchFamily="49" charset="0"/>
              <a:cs typeface="Courier New" pitchFamily="49" charset="0"/>
            </a:endParaRPr>
          </a:p>
        </p:txBody>
      </p:sp>
      <p:sp>
        <p:nvSpPr>
          <p:cNvPr id="11" name="TextBox 10"/>
          <p:cNvSpPr txBox="1"/>
          <p:nvPr/>
        </p:nvSpPr>
        <p:spPr>
          <a:xfrm>
            <a:off x="228600" y="3990945"/>
            <a:ext cx="5867400" cy="200055"/>
          </a:xfrm>
          <a:prstGeom prst="rect">
            <a:avLst/>
          </a:prstGeom>
          <a:noFill/>
        </p:spPr>
        <p:txBody>
          <a:bodyPr wrap="square" rtlCol="0">
            <a:spAutoFit/>
          </a:bodyPr>
          <a:lstStyle/>
          <a:p>
            <a:r>
              <a:rPr lang="en-US" sz="700" dirty="0" smtClean="0">
                <a:latin typeface="Courier New" pitchFamily="49" charset="0"/>
                <a:cs typeface="Courier New" pitchFamily="49" charset="0"/>
              </a:rPr>
              <a:t>https://encrypted-tbn1.google.com/images?q=tbn:ANd9GcR54ueFclKjDsoHQ7rcM9c1Y8lMEBT0cgrbQenvyhFobr_WY5v-</a:t>
            </a:r>
            <a:endParaRPr lang="en-US" sz="700" dirty="0">
              <a:latin typeface="Courier New" pitchFamily="49" charset="0"/>
              <a:cs typeface="Courier New" pitchFamily="49"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549E2F87-3335-4EA8-8E25-4D667E452A24}" type="slidenum">
              <a:rPr lang="en-US"/>
              <a:pPr/>
              <a:t>60</a:t>
            </a:fld>
            <a:endParaRPr lang="en-US"/>
          </a:p>
        </p:txBody>
      </p:sp>
      <p:sp>
        <p:nvSpPr>
          <p:cNvPr id="983042" name="Rectangle 2"/>
          <p:cNvSpPr>
            <a:spLocks noGrp="1" noChangeArrowheads="1"/>
          </p:cNvSpPr>
          <p:nvPr>
            <p:ph type="title"/>
          </p:nvPr>
        </p:nvSpPr>
        <p:spPr/>
        <p:txBody>
          <a:bodyPr/>
          <a:lstStyle/>
          <a:p>
            <a:r>
              <a:rPr lang="en-US" sz="3600"/>
              <a:t>Weather Forecasting and Cache</a:t>
            </a:r>
          </a:p>
        </p:txBody>
      </p:sp>
      <p:sp>
        <p:nvSpPr>
          <p:cNvPr id="983043" name="Rectangle 3"/>
          <p:cNvSpPr>
            <a:spLocks noGrp="1" noChangeArrowheads="1"/>
          </p:cNvSpPr>
          <p:nvPr>
            <p:ph type="body" idx="1"/>
          </p:nvPr>
        </p:nvSpPr>
        <p:spPr/>
        <p:txBody>
          <a:bodyPr/>
          <a:lstStyle/>
          <a:p>
            <a:pPr>
              <a:lnSpc>
                <a:spcPct val="90000"/>
              </a:lnSpc>
            </a:pPr>
            <a:r>
              <a:rPr lang="en-US"/>
              <a:t>On current weather codes, data decomposition is per process. That is, each process gets one subdomain.</a:t>
            </a:r>
          </a:p>
          <a:p>
            <a:pPr>
              <a:lnSpc>
                <a:spcPct val="90000"/>
              </a:lnSpc>
            </a:pPr>
            <a:r>
              <a:rPr lang="en-US"/>
              <a:t>As CPUs speed up and RAM sizes grow, the size of each processor’s subdomain grows too.</a:t>
            </a:r>
          </a:p>
          <a:p>
            <a:pPr>
              <a:lnSpc>
                <a:spcPct val="90000"/>
              </a:lnSpc>
            </a:pPr>
            <a:r>
              <a:rPr lang="en-US"/>
              <a:t>However, given RAM bandwidth limitations, this means that performance can only grow with RAM speed – which increases slower than CPU speed.</a:t>
            </a:r>
          </a:p>
          <a:p>
            <a:pPr>
              <a:lnSpc>
                <a:spcPct val="90000"/>
              </a:lnSpc>
            </a:pPr>
            <a:r>
              <a:rPr lang="en-US"/>
              <a:t>If the codes were optimized for cache, would they speed up more?</a:t>
            </a:r>
          </a:p>
          <a:p>
            <a:pPr>
              <a:lnSpc>
                <a:spcPct val="90000"/>
              </a:lnSpc>
            </a:pPr>
            <a:r>
              <a:rPr lang="en-US"/>
              <a:t>First: How to optimize for cache?</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CFD5E4AC-0456-4B17-8BDF-B57673F6B39B}" type="slidenum">
              <a:rPr lang="en-US"/>
              <a:pPr/>
              <a:t>61</a:t>
            </a:fld>
            <a:endParaRPr lang="en-US"/>
          </a:p>
        </p:txBody>
      </p:sp>
      <p:sp>
        <p:nvSpPr>
          <p:cNvPr id="984066" name="Rectangle 2"/>
          <p:cNvSpPr>
            <a:spLocks noGrp="1" noChangeArrowheads="1"/>
          </p:cNvSpPr>
          <p:nvPr>
            <p:ph type="title"/>
          </p:nvPr>
        </p:nvSpPr>
        <p:spPr/>
        <p:txBody>
          <a:bodyPr/>
          <a:lstStyle/>
          <a:p>
            <a:r>
              <a:rPr lang="en-US" sz="3600"/>
              <a:t>How to Get Good Cache Reuse?</a:t>
            </a:r>
          </a:p>
        </p:txBody>
      </p:sp>
      <p:sp>
        <p:nvSpPr>
          <p:cNvPr id="984067" name="Rectangle 3"/>
          <p:cNvSpPr>
            <a:spLocks noGrp="1" noChangeArrowheads="1"/>
          </p:cNvSpPr>
          <p:nvPr>
            <p:ph type="body" idx="1"/>
          </p:nvPr>
        </p:nvSpPr>
        <p:spPr>
          <a:xfrm>
            <a:off x="609600" y="1371600"/>
            <a:ext cx="7924800" cy="4876800"/>
          </a:xfrm>
        </p:spPr>
        <p:txBody>
          <a:bodyPr/>
          <a:lstStyle/>
          <a:p>
            <a:pPr marL="533400" indent="-533400"/>
            <a:r>
              <a:rPr lang="en-US" dirty="0"/>
              <a:t>Multiple independent </a:t>
            </a:r>
            <a:r>
              <a:rPr lang="en-US" dirty="0" err="1"/>
              <a:t>subdomains</a:t>
            </a:r>
            <a:r>
              <a:rPr lang="en-US" dirty="0"/>
              <a:t> per processor.</a:t>
            </a:r>
          </a:p>
          <a:p>
            <a:pPr marL="533400" indent="-533400"/>
            <a:r>
              <a:rPr lang="en-US" dirty="0"/>
              <a:t>Each </a:t>
            </a:r>
            <a:r>
              <a:rPr lang="en-US" dirty="0" err="1"/>
              <a:t>subdomain</a:t>
            </a:r>
            <a:r>
              <a:rPr lang="en-US" dirty="0"/>
              <a:t> fits entirely in L2 cache.</a:t>
            </a:r>
          </a:p>
          <a:p>
            <a:pPr marL="533400" indent="-533400"/>
            <a:r>
              <a:rPr lang="en-US" dirty="0"/>
              <a:t>Each </a:t>
            </a:r>
            <a:r>
              <a:rPr lang="en-US" dirty="0" err="1"/>
              <a:t>subdomain’s</a:t>
            </a:r>
            <a:r>
              <a:rPr lang="en-US" dirty="0"/>
              <a:t> page table entries fit entirely in the TLB.</a:t>
            </a:r>
          </a:p>
          <a:p>
            <a:pPr marL="533400" indent="-533400"/>
            <a:r>
              <a:rPr lang="en-US" dirty="0"/>
              <a:t>Expanded ghost zone stencil allows multiple </a:t>
            </a:r>
            <a:r>
              <a:rPr lang="en-US" dirty="0" err="1"/>
              <a:t>timesteps</a:t>
            </a:r>
            <a:r>
              <a:rPr lang="en-US" dirty="0"/>
              <a:t> before communicating with neighboring </a:t>
            </a:r>
            <a:r>
              <a:rPr lang="en-US" dirty="0" err="1"/>
              <a:t>subdomains</a:t>
            </a:r>
            <a:r>
              <a:rPr lang="en-US" dirty="0"/>
              <a:t>.</a:t>
            </a:r>
          </a:p>
          <a:p>
            <a:pPr marL="533400" indent="-533400"/>
            <a:r>
              <a:rPr lang="en-US" dirty="0"/>
              <a:t>Parallelize along the Z-axis as well as X and Y.</a:t>
            </a:r>
          </a:p>
          <a:p>
            <a:pPr marL="533400" indent="-533400"/>
            <a:r>
              <a:rPr lang="en-US" dirty="0"/>
              <a:t>Use higher order numerical schemes.</a:t>
            </a:r>
          </a:p>
          <a:p>
            <a:pPr marL="533400" indent="-533400"/>
            <a:r>
              <a:rPr lang="en-US" dirty="0"/>
              <a:t>Reduce the memory footprint as much as possible.</a:t>
            </a:r>
          </a:p>
          <a:p>
            <a:pPr marL="533400" indent="-533400">
              <a:buFont typeface="Wingdings" pitchFamily="2" charset="2"/>
              <a:buNone/>
            </a:pPr>
            <a:r>
              <a:rPr lang="en-US" dirty="0"/>
              <a:t>Coincidentally, this also reduces communication cost.</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7E85CD11-8BA8-4BBD-84D8-31CEBE739A8E}" type="slidenum">
              <a:rPr lang="en-US"/>
              <a:pPr/>
              <a:t>62</a:t>
            </a:fld>
            <a:endParaRPr lang="en-US"/>
          </a:p>
        </p:txBody>
      </p:sp>
      <p:sp>
        <p:nvSpPr>
          <p:cNvPr id="985090" name="Rectangle 2"/>
          <p:cNvSpPr>
            <a:spLocks noGrp="1" noChangeArrowheads="1"/>
          </p:cNvSpPr>
          <p:nvPr>
            <p:ph type="title"/>
          </p:nvPr>
        </p:nvSpPr>
        <p:spPr/>
        <p:txBody>
          <a:bodyPr/>
          <a:lstStyle/>
          <a:p>
            <a:r>
              <a:rPr lang="en-US" sz="3600"/>
              <a:t>Cache Optimization Strategy: Tiling?</a:t>
            </a:r>
          </a:p>
        </p:txBody>
      </p:sp>
      <p:sp>
        <p:nvSpPr>
          <p:cNvPr id="985091" name="Rectangle 3"/>
          <p:cNvSpPr>
            <a:spLocks noGrp="1" noChangeArrowheads="1"/>
          </p:cNvSpPr>
          <p:nvPr>
            <p:ph type="body" idx="1"/>
          </p:nvPr>
        </p:nvSpPr>
        <p:spPr/>
        <p:txBody>
          <a:bodyPr/>
          <a:lstStyle/>
          <a:p>
            <a:pPr>
              <a:buFont typeface="Wingdings" pitchFamily="2" charset="2"/>
              <a:buNone/>
            </a:pPr>
            <a:r>
              <a:rPr lang="en-US"/>
              <a:t>Would tiling work as a cache optimization strategy for weather forecasting codes?</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Footer Placeholder 2"/>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214" name="Slide Number Placeholder 3"/>
          <p:cNvSpPr>
            <a:spLocks noGrp="1"/>
          </p:cNvSpPr>
          <p:nvPr>
            <p:ph type="sldNum" sz="quarter" idx="4294967295"/>
          </p:nvPr>
        </p:nvSpPr>
        <p:spPr>
          <a:xfrm>
            <a:off x="7162800" y="6191250"/>
            <a:ext cx="1295400" cy="457200"/>
          </a:xfrm>
          <a:prstGeom prst="rect">
            <a:avLst/>
          </a:prstGeom>
        </p:spPr>
        <p:txBody>
          <a:bodyPr/>
          <a:lstStyle/>
          <a:p>
            <a:fld id="{4C495F04-D3BB-4A5C-9364-68B78F7B5F27}" type="slidenum">
              <a:rPr lang="en-US"/>
              <a:pPr/>
              <a:t>63</a:t>
            </a:fld>
            <a:endParaRPr lang="en-US"/>
          </a:p>
        </p:txBody>
      </p:sp>
      <p:sp>
        <p:nvSpPr>
          <p:cNvPr id="986114" name="Rectangle 2"/>
          <p:cNvSpPr>
            <a:spLocks noChangeArrowheads="1"/>
          </p:cNvSpPr>
          <p:nvPr/>
        </p:nvSpPr>
        <p:spPr bwMode="auto">
          <a:xfrm>
            <a:off x="2438400" y="1524000"/>
            <a:ext cx="4876800" cy="426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986115" name="Line 3"/>
          <p:cNvSpPr>
            <a:spLocks noChangeShapeType="1"/>
          </p:cNvSpPr>
          <p:nvPr/>
        </p:nvSpPr>
        <p:spPr bwMode="auto">
          <a:xfrm>
            <a:off x="2590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16" name="Line 4"/>
          <p:cNvSpPr>
            <a:spLocks noChangeShapeType="1"/>
          </p:cNvSpPr>
          <p:nvPr/>
        </p:nvSpPr>
        <p:spPr bwMode="auto">
          <a:xfrm>
            <a:off x="6400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17" name="Line 5"/>
          <p:cNvSpPr>
            <a:spLocks noChangeShapeType="1"/>
          </p:cNvSpPr>
          <p:nvPr/>
        </p:nvSpPr>
        <p:spPr bwMode="auto">
          <a:xfrm>
            <a:off x="6858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18" name="Line 6"/>
          <p:cNvSpPr>
            <a:spLocks noChangeShapeType="1"/>
          </p:cNvSpPr>
          <p:nvPr/>
        </p:nvSpPr>
        <p:spPr bwMode="auto">
          <a:xfrm>
            <a:off x="6553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19" name="Line 7"/>
          <p:cNvSpPr>
            <a:spLocks noChangeShapeType="1"/>
          </p:cNvSpPr>
          <p:nvPr/>
        </p:nvSpPr>
        <p:spPr bwMode="auto">
          <a:xfrm>
            <a:off x="6705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0" name="Line 8"/>
          <p:cNvSpPr>
            <a:spLocks noChangeShapeType="1"/>
          </p:cNvSpPr>
          <p:nvPr/>
        </p:nvSpPr>
        <p:spPr bwMode="auto">
          <a:xfrm>
            <a:off x="6248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1" name="Line 9"/>
          <p:cNvSpPr>
            <a:spLocks noChangeShapeType="1"/>
          </p:cNvSpPr>
          <p:nvPr/>
        </p:nvSpPr>
        <p:spPr bwMode="auto">
          <a:xfrm>
            <a:off x="6096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2" name="Line 10"/>
          <p:cNvSpPr>
            <a:spLocks noChangeShapeType="1"/>
          </p:cNvSpPr>
          <p:nvPr/>
        </p:nvSpPr>
        <p:spPr bwMode="auto">
          <a:xfrm>
            <a:off x="5943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3" name="Line 11"/>
          <p:cNvSpPr>
            <a:spLocks noChangeShapeType="1"/>
          </p:cNvSpPr>
          <p:nvPr/>
        </p:nvSpPr>
        <p:spPr bwMode="auto">
          <a:xfrm>
            <a:off x="5791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4" name="Line 12"/>
          <p:cNvSpPr>
            <a:spLocks noChangeShapeType="1"/>
          </p:cNvSpPr>
          <p:nvPr/>
        </p:nvSpPr>
        <p:spPr bwMode="auto">
          <a:xfrm>
            <a:off x="5638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5" name="Line 13"/>
          <p:cNvSpPr>
            <a:spLocks noChangeShapeType="1"/>
          </p:cNvSpPr>
          <p:nvPr/>
        </p:nvSpPr>
        <p:spPr bwMode="auto">
          <a:xfrm>
            <a:off x="5486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6" name="Line 14"/>
          <p:cNvSpPr>
            <a:spLocks noChangeShapeType="1"/>
          </p:cNvSpPr>
          <p:nvPr/>
        </p:nvSpPr>
        <p:spPr bwMode="auto">
          <a:xfrm>
            <a:off x="5334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7" name="Line 15"/>
          <p:cNvSpPr>
            <a:spLocks noChangeShapeType="1"/>
          </p:cNvSpPr>
          <p:nvPr/>
        </p:nvSpPr>
        <p:spPr bwMode="auto">
          <a:xfrm>
            <a:off x="5181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8" name="Line 16"/>
          <p:cNvSpPr>
            <a:spLocks noChangeShapeType="1"/>
          </p:cNvSpPr>
          <p:nvPr/>
        </p:nvSpPr>
        <p:spPr bwMode="auto">
          <a:xfrm>
            <a:off x="5029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9" name="Line 17"/>
          <p:cNvSpPr>
            <a:spLocks noChangeShapeType="1"/>
          </p:cNvSpPr>
          <p:nvPr/>
        </p:nvSpPr>
        <p:spPr bwMode="auto">
          <a:xfrm>
            <a:off x="4876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0" name="Line 18"/>
          <p:cNvSpPr>
            <a:spLocks noChangeShapeType="1"/>
          </p:cNvSpPr>
          <p:nvPr/>
        </p:nvSpPr>
        <p:spPr bwMode="auto">
          <a:xfrm>
            <a:off x="4724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1" name="Line 19"/>
          <p:cNvSpPr>
            <a:spLocks noChangeShapeType="1"/>
          </p:cNvSpPr>
          <p:nvPr/>
        </p:nvSpPr>
        <p:spPr bwMode="auto">
          <a:xfrm>
            <a:off x="4572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2" name="Line 20"/>
          <p:cNvSpPr>
            <a:spLocks noChangeShapeType="1"/>
          </p:cNvSpPr>
          <p:nvPr/>
        </p:nvSpPr>
        <p:spPr bwMode="auto">
          <a:xfrm>
            <a:off x="4419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3" name="Line 21"/>
          <p:cNvSpPr>
            <a:spLocks noChangeShapeType="1"/>
          </p:cNvSpPr>
          <p:nvPr/>
        </p:nvSpPr>
        <p:spPr bwMode="auto">
          <a:xfrm>
            <a:off x="4267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4" name="Line 22"/>
          <p:cNvSpPr>
            <a:spLocks noChangeShapeType="1"/>
          </p:cNvSpPr>
          <p:nvPr/>
        </p:nvSpPr>
        <p:spPr bwMode="auto">
          <a:xfrm>
            <a:off x="4114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5" name="Line 23"/>
          <p:cNvSpPr>
            <a:spLocks noChangeShapeType="1"/>
          </p:cNvSpPr>
          <p:nvPr/>
        </p:nvSpPr>
        <p:spPr bwMode="auto">
          <a:xfrm>
            <a:off x="3962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6" name="Line 24"/>
          <p:cNvSpPr>
            <a:spLocks noChangeShapeType="1"/>
          </p:cNvSpPr>
          <p:nvPr/>
        </p:nvSpPr>
        <p:spPr bwMode="auto">
          <a:xfrm>
            <a:off x="3810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7" name="Line 25"/>
          <p:cNvSpPr>
            <a:spLocks noChangeShapeType="1"/>
          </p:cNvSpPr>
          <p:nvPr/>
        </p:nvSpPr>
        <p:spPr bwMode="auto">
          <a:xfrm>
            <a:off x="3657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8" name="Line 26"/>
          <p:cNvSpPr>
            <a:spLocks noChangeShapeType="1"/>
          </p:cNvSpPr>
          <p:nvPr/>
        </p:nvSpPr>
        <p:spPr bwMode="auto">
          <a:xfrm>
            <a:off x="3505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9" name="Line 27"/>
          <p:cNvSpPr>
            <a:spLocks noChangeShapeType="1"/>
          </p:cNvSpPr>
          <p:nvPr/>
        </p:nvSpPr>
        <p:spPr bwMode="auto">
          <a:xfrm>
            <a:off x="3352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40" name="Line 28"/>
          <p:cNvSpPr>
            <a:spLocks noChangeShapeType="1"/>
          </p:cNvSpPr>
          <p:nvPr/>
        </p:nvSpPr>
        <p:spPr bwMode="auto">
          <a:xfrm>
            <a:off x="3200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41" name="Line 29"/>
          <p:cNvSpPr>
            <a:spLocks noChangeShapeType="1"/>
          </p:cNvSpPr>
          <p:nvPr/>
        </p:nvSpPr>
        <p:spPr bwMode="auto">
          <a:xfrm>
            <a:off x="3048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42" name="Line 30"/>
          <p:cNvSpPr>
            <a:spLocks noChangeShapeType="1"/>
          </p:cNvSpPr>
          <p:nvPr/>
        </p:nvSpPr>
        <p:spPr bwMode="auto">
          <a:xfrm>
            <a:off x="2895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43" name="Line 31"/>
          <p:cNvSpPr>
            <a:spLocks noChangeShapeType="1"/>
          </p:cNvSpPr>
          <p:nvPr/>
        </p:nvSpPr>
        <p:spPr bwMode="auto">
          <a:xfrm>
            <a:off x="2743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44" name="Line 32"/>
          <p:cNvSpPr>
            <a:spLocks noChangeShapeType="1"/>
          </p:cNvSpPr>
          <p:nvPr/>
        </p:nvSpPr>
        <p:spPr bwMode="auto">
          <a:xfrm>
            <a:off x="7010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45" name="Line 33"/>
          <p:cNvSpPr>
            <a:spLocks noChangeShapeType="1"/>
          </p:cNvSpPr>
          <p:nvPr/>
        </p:nvSpPr>
        <p:spPr bwMode="auto">
          <a:xfrm>
            <a:off x="7162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46" name="Line 34"/>
          <p:cNvSpPr>
            <a:spLocks noChangeShapeType="1"/>
          </p:cNvSpPr>
          <p:nvPr/>
        </p:nvSpPr>
        <p:spPr bwMode="auto">
          <a:xfrm>
            <a:off x="2438400" y="5638800"/>
            <a:ext cx="4876800" cy="0"/>
          </a:xfrm>
          <a:prstGeom prst="line">
            <a:avLst/>
          </a:prstGeom>
          <a:noFill/>
          <a:ln w="9525">
            <a:solidFill>
              <a:schemeClr val="tx1"/>
            </a:solidFill>
            <a:miter lim="800000"/>
            <a:headEnd/>
            <a:tailEnd/>
          </a:ln>
          <a:effectLst/>
        </p:spPr>
        <p:txBody>
          <a:bodyPr wrap="none"/>
          <a:lstStyle/>
          <a:p>
            <a:endParaRPr lang="en-US"/>
          </a:p>
        </p:txBody>
      </p:sp>
      <p:sp>
        <p:nvSpPr>
          <p:cNvPr id="986147" name="Line 35"/>
          <p:cNvSpPr>
            <a:spLocks noChangeShapeType="1"/>
          </p:cNvSpPr>
          <p:nvPr/>
        </p:nvSpPr>
        <p:spPr bwMode="auto">
          <a:xfrm>
            <a:off x="2438400" y="5486400"/>
            <a:ext cx="4876800" cy="0"/>
          </a:xfrm>
          <a:prstGeom prst="line">
            <a:avLst/>
          </a:prstGeom>
          <a:noFill/>
          <a:ln w="9525">
            <a:solidFill>
              <a:schemeClr val="tx1"/>
            </a:solidFill>
            <a:miter lim="800000"/>
            <a:headEnd/>
            <a:tailEnd/>
          </a:ln>
          <a:effectLst/>
        </p:spPr>
        <p:txBody>
          <a:bodyPr wrap="none"/>
          <a:lstStyle/>
          <a:p>
            <a:endParaRPr lang="en-US"/>
          </a:p>
        </p:txBody>
      </p:sp>
      <p:sp>
        <p:nvSpPr>
          <p:cNvPr id="986148" name="Line 36"/>
          <p:cNvSpPr>
            <a:spLocks noChangeShapeType="1"/>
          </p:cNvSpPr>
          <p:nvPr/>
        </p:nvSpPr>
        <p:spPr bwMode="auto">
          <a:xfrm>
            <a:off x="2438400" y="5334000"/>
            <a:ext cx="4876800" cy="0"/>
          </a:xfrm>
          <a:prstGeom prst="line">
            <a:avLst/>
          </a:prstGeom>
          <a:noFill/>
          <a:ln w="9525">
            <a:solidFill>
              <a:schemeClr val="tx1"/>
            </a:solidFill>
            <a:miter lim="800000"/>
            <a:headEnd/>
            <a:tailEnd/>
          </a:ln>
          <a:effectLst/>
        </p:spPr>
        <p:txBody>
          <a:bodyPr wrap="none"/>
          <a:lstStyle/>
          <a:p>
            <a:endParaRPr lang="en-US"/>
          </a:p>
        </p:txBody>
      </p:sp>
      <p:sp>
        <p:nvSpPr>
          <p:cNvPr id="986149" name="Line 37"/>
          <p:cNvSpPr>
            <a:spLocks noChangeShapeType="1"/>
          </p:cNvSpPr>
          <p:nvPr/>
        </p:nvSpPr>
        <p:spPr bwMode="auto">
          <a:xfrm>
            <a:off x="2438400" y="5181600"/>
            <a:ext cx="4876800" cy="0"/>
          </a:xfrm>
          <a:prstGeom prst="line">
            <a:avLst/>
          </a:prstGeom>
          <a:noFill/>
          <a:ln w="9525">
            <a:solidFill>
              <a:schemeClr val="tx1"/>
            </a:solidFill>
            <a:miter lim="800000"/>
            <a:headEnd/>
            <a:tailEnd/>
          </a:ln>
          <a:effectLst/>
        </p:spPr>
        <p:txBody>
          <a:bodyPr wrap="none"/>
          <a:lstStyle/>
          <a:p>
            <a:endParaRPr lang="en-US"/>
          </a:p>
        </p:txBody>
      </p:sp>
      <p:sp>
        <p:nvSpPr>
          <p:cNvPr id="986150" name="Line 38"/>
          <p:cNvSpPr>
            <a:spLocks noChangeShapeType="1"/>
          </p:cNvSpPr>
          <p:nvPr/>
        </p:nvSpPr>
        <p:spPr bwMode="auto">
          <a:xfrm>
            <a:off x="2438400" y="5029200"/>
            <a:ext cx="4876800" cy="0"/>
          </a:xfrm>
          <a:prstGeom prst="line">
            <a:avLst/>
          </a:prstGeom>
          <a:noFill/>
          <a:ln w="9525">
            <a:solidFill>
              <a:schemeClr val="tx1"/>
            </a:solidFill>
            <a:miter lim="800000"/>
            <a:headEnd/>
            <a:tailEnd/>
          </a:ln>
          <a:effectLst/>
        </p:spPr>
        <p:txBody>
          <a:bodyPr wrap="none"/>
          <a:lstStyle/>
          <a:p>
            <a:endParaRPr lang="en-US"/>
          </a:p>
        </p:txBody>
      </p:sp>
      <p:sp>
        <p:nvSpPr>
          <p:cNvPr id="986151" name="Line 39"/>
          <p:cNvSpPr>
            <a:spLocks noChangeShapeType="1"/>
          </p:cNvSpPr>
          <p:nvPr/>
        </p:nvSpPr>
        <p:spPr bwMode="auto">
          <a:xfrm>
            <a:off x="2438400" y="4876800"/>
            <a:ext cx="4876800" cy="0"/>
          </a:xfrm>
          <a:prstGeom prst="line">
            <a:avLst/>
          </a:prstGeom>
          <a:noFill/>
          <a:ln w="9525">
            <a:solidFill>
              <a:schemeClr val="tx1"/>
            </a:solidFill>
            <a:miter lim="800000"/>
            <a:headEnd/>
            <a:tailEnd/>
          </a:ln>
          <a:effectLst/>
        </p:spPr>
        <p:txBody>
          <a:bodyPr wrap="none"/>
          <a:lstStyle/>
          <a:p>
            <a:endParaRPr lang="en-US"/>
          </a:p>
        </p:txBody>
      </p:sp>
      <p:sp>
        <p:nvSpPr>
          <p:cNvPr id="986152" name="Line 40"/>
          <p:cNvSpPr>
            <a:spLocks noChangeShapeType="1"/>
          </p:cNvSpPr>
          <p:nvPr/>
        </p:nvSpPr>
        <p:spPr bwMode="auto">
          <a:xfrm>
            <a:off x="2438400" y="4724400"/>
            <a:ext cx="4876800" cy="0"/>
          </a:xfrm>
          <a:prstGeom prst="line">
            <a:avLst/>
          </a:prstGeom>
          <a:noFill/>
          <a:ln w="9525">
            <a:solidFill>
              <a:schemeClr val="tx1"/>
            </a:solidFill>
            <a:miter lim="800000"/>
            <a:headEnd/>
            <a:tailEnd/>
          </a:ln>
          <a:effectLst/>
        </p:spPr>
        <p:txBody>
          <a:bodyPr wrap="none"/>
          <a:lstStyle/>
          <a:p>
            <a:endParaRPr lang="en-US"/>
          </a:p>
        </p:txBody>
      </p:sp>
      <p:sp>
        <p:nvSpPr>
          <p:cNvPr id="986153" name="Line 41"/>
          <p:cNvSpPr>
            <a:spLocks noChangeShapeType="1"/>
          </p:cNvSpPr>
          <p:nvPr/>
        </p:nvSpPr>
        <p:spPr bwMode="auto">
          <a:xfrm>
            <a:off x="2438400" y="4572000"/>
            <a:ext cx="4876800" cy="0"/>
          </a:xfrm>
          <a:prstGeom prst="line">
            <a:avLst/>
          </a:prstGeom>
          <a:noFill/>
          <a:ln w="9525">
            <a:solidFill>
              <a:schemeClr val="tx1"/>
            </a:solidFill>
            <a:miter lim="800000"/>
            <a:headEnd/>
            <a:tailEnd/>
          </a:ln>
          <a:effectLst/>
        </p:spPr>
        <p:txBody>
          <a:bodyPr wrap="none"/>
          <a:lstStyle/>
          <a:p>
            <a:endParaRPr lang="en-US"/>
          </a:p>
        </p:txBody>
      </p:sp>
      <p:sp>
        <p:nvSpPr>
          <p:cNvPr id="986154" name="Line 42"/>
          <p:cNvSpPr>
            <a:spLocks noChangeShapeType="1"/>
          </p:cNvSpPr>
          <p:nvPr/>
        </p:nvSpPr>
        <p:spPr bwMode="auto">
          <a:xfrm>
            <a:off x="2438400" y="4419600"/>
            <a:ext cx="4876800" cy="0"/>
          </a:xfrm>
          <a:prstGeom prst="line">
            <a:avLst/>
          </a:prstGeom>
          <a:noFill/>
          <a:ln w="9525">
            <a:solidFill>
              <a:schemeClr val="tx1"/>
            </a:solidFill>
            <a:miter lim="800000"/>
            <a:headEnd/>
            <a:tailEnd/>
          </a:ln>
          <a:effectLst/>
        </p:spPr>
        <p:txBody>
          <a:bodyPr wrap="none"/>
          <a:lstStyle/>
          <a:p>
            <a:endParaRPr lang="en-US"/>
          </a:p>
        </p:txBody>
      </p:sp>
      <p:sp>
        <p:nvSpPr>
          <p:cNvPr id="986155" name="Line 43"/>
          <p:cNvSpPr>
            <a:spLocks noChangeShapeType="1"/>
          </p:cNvSpPr>
          <p:nvPr/>
        </p:nvSpPr>
        <p:spPr bwMode="auto">
          <a:xfrm>
            <a:off x="2438400" y="4267200"/>
            <a:ext cx="4876800" cy="0"/>
          </a:xfrm>
          <a:prstGeom prst="line">
            <a:avLst/>
          </a:prstGeom>
          <a:noFill/>
          <a:ln w="9525">
            <a:solidFill>
              <a:schemeClr val="tx1"/>
            </a:solidFill>
            <a:miter lim="800000"/>
            <a:headEnd/>
            <a:tailEnd/>
          </a:ln>
          <a:effectLst/>
        </p:spPr>
        <p:txBody>
          <a:bodyPr wrap="none"/>
          <a:lstStyle/>
          <a:p>
            <a:endParaRPr lang="en-US"/>
          </a:p>
        </p:txBody>
      </p:sp>
      <p:sp>
        <p:nvSpPr>
          <p:cNvPr id="986156" name="Line 44"/>
          <p:cNvSpPr>
            <a:spLocks noChangeShapeType="1"/>
          </p:cNvSpPr>
          <p:nvPr/>
        </p:nvSpPr>
        <p:spPr bwMode="auto">
          <a:xfrm>
            <a:off x="2438400" y="4114800"/>
            <a:ext cx="4876800" cy="0"/>
          </a:xfrm>
          <a:prstGeom prst="line">
            <a:avLst/>
          </a:prstGeom>
          <a:noFill/>
          <a:ln w="9525">
            <a:solidFill>
              <a:schemeClr val="tx1"/>
            </a:solidFill>
            <a:miter lim="800000"/>
            <a:headEnd/>
            <a:tailEnd/>
          </a:ln>
          <a:effectLst/>
        </p:spPr>
        <p:txBody>
          <a:bodyPr wrap="none"/>
          <a:lstStyle/>
          <a:p>
            <a:endParaRPr lang="en-US"/>
          </a:p>
        </p:txBody>
      </p:sp>
      <p:sp>
        <p:nvSpPr>
          <p:cNvPr id="986157" name="Line 45"/>
          <p:cNvSpPr>
            <a:spLocks noChangeShapeType="1"/>
          </p:cNvSpPr>
          <p:nvPr/>
        </p:nvSpPr>
        <p:spPr bwMode="auto">
          <a:xfrm>
            <a:off x="2438400" y="3962400"/>
            <a:ext cx="4876800" cy="0"/>
          </a:xfrm>
          <a:prstGeom prst="line">
            <a:avLst/>
          </a:prstGeom>
          <a:noFill/>
          <a:ln w="9525">
            <a:solidFill>
              <a:schemeClr val="tx1"/>
            </a:solidFill>
            <a:miter lim="800000"/>
            <a:headEnd/>
            <a:tailEnd/>
          </a:ln>
          <a:effectLst/>
        </p:spPr>
        <p:txBody>
          <a:bodyPr wrap="none"/>
          <a:lstStyle/>
          <a:p>
            <a:endParaRPr lang="en-US"/>
          </a:p>
        </p:txBody>
      </p:sp>
      <p:sp>
        <p:nvSpPr>
          <p:cNvPr id="986158" name="Line 46"/>
          <p:cNvSpPr>
            <a:spLocks noChangeShapeType="1"/>
          </p:cNvSpPr>
          <p:nvPr/>
        </p:nvSpPr>
        <p:spPr bwMode="auto">
          <a:xfrm>
            <a:off x="2438400" y="3810000"/>
            <a:ext cx="4876800" cy="0"/>
          </a:xfrm>
          <a:prstGeom prst="line">
            <a:avLst/>
          </a:prstGeom>
          <a:noFill/>
          <a:ln w="9525">
            <a:solidFill>
              <a:schemeClr val="tx1"/>
            </a:solidFill>
            <a:miter lim="800000"/>
            <a:headEnd/>
            <a:tailEnd/>
          </a:ln>
          <a:effectLst/>
        </p:spPr>
        <p:txBody>
          <a:bodyPr wrap="none"/>
          <a:lstStyle/>
          <a:p>
            <a:endParaRPr lang="en-US"/>
          </a:p>
        </p:txBody>
      </p:sp>
      <p:sp>
        <p:nvSpPr>
          <p:cNvPr id="986159" name="Line 47"/>
          <p:cNvSpPr>
            <a:spLocks noChangeShapeType="1"/>
          </p:cNvSpPr>
          <p:nvPr/>
        </p:nvSpPr>
        <p:spPr bwMode="auto">
          <a:xfrm>
            <a:off x="2438400" y="3657600"/>
            <a:ext cx="4876800" cy="0"/>
          </a:xfrm>
          <a:prstGeom prst="line">
            <a:avLst/>
          </a:prstGeom>
          <a:noFill/>
          <a:ln w="9525">
            <a:solidFill>
              <a:schemeClr val="tx1"/>
            </a:solidFill>
            <a:miter lim="800000"/>
            <a:headEnd/>
            <a:tailEnd/>
          </a:ln>
          <a:effectLst/>
        </p:spPr>
        <p:txBody>
          <a:bodyPr wrap="none"/>
          <a:lstStyle/>
          <a:p>
            <a:endParaRPr lang="en-US"/>
          </a:p>
        </p:txBody>
      </p:sp>
      <p:sp>
        <p:nvSpPr>
          <p:cNvPr id="986160" name="Line 48"/>
          <p:cNvSpPr>
            <a:spLocks noChangeShapeType="1"/>
          </p:cNvSpPr>
          <p:nvPr/>
        </p:nvSpPr>
        <p:spPr bwMode="auto">
          <a:xfrm>
            <a:off x="2438400" y="3505200"/>
            <a:ext cx="4876800" cy="0"/>
          </a:xfrm>
          <a:prstGeom prst="line">
            <a:avLst/>
          </a:prstGeom>
          <a:noFill/>
          <a:ln w="9525">
            <a:solidFill>
              <a:schemeClr val="tx1"/>
            </a:solidFill>
            <a:miter lim="800000"/>
            <a:headEnd/>
            <a:tailEnd/>
          </a:ln>
          <a:effectLst/>
        </p:spPr>
        <p:txBody>
          <a:bodyPr wrap="none"/>
          <a:lstStyle/>
          <a:p>
            <a:endParaRPr lang="en-US"/>
          </a:p>
        </p:txBody>
      </p:sp>
      <p:sp>
        <p:nvSpPr>
          <p:cNvPr id="986161" name="Line 49"/>
          <p:cNvSpPr>
            <a:spLocks noChangeShapeType="1"/>
          </p:cNvSpPr>
          <p:nvPr/>
        </p:nvSpPr>
        <p:spPr bwMode="auto">
          <a:xfrm>
            <a:off x="2438400" y="3352800"/>
            <a:ext cx="4876800" cy="0"/>
          </a:xfrm>
          <a:prstGeom prst="line">
            <a:avLst/>
          </a:prstGeom>
          <a:noFill/>
          <a:ln w="9525">
            <a:solidFill>
              <a:schemeClr val="tx1"/>
            </a:solidFill>
            <a:miter lim="800000"/>
            <a:headEnd/>
            <a:tailEnd/>
          </a:ln>
          <a:effectLst/>
        </p:spPr>
        <p:txBody>
          <a:bodyPr wrap="none"/>
          <a:lstStyle/>
          <a:p>
            <a:endParaRPr lang="en-US"/>
          </a:p>
        </p:txBody>
      </p:sp>
      <p:sp>
        <p:nvSpPr>
          <p:cNvPr id="986162" name="Line 50"/>
          <p:cNvSpPr>
            <a:spLocks noChangeShapeType="1"/>
          </p:cNvSpPr>
          <p:nvPr/>
        </p:nvSpPr>
        <p:spPr bwMode="auto">
          <a:xfrm>
            <a:off x="2438400" y="3200400"/>
            <a:ext cx="4876800" cy="0"/>
          </a:xfrm>
          <a:prstGeom prst="line">
            <a:avLst/>
          </a:prstGeom>
          <a:noFill/>
          <a:ln w="9525">
            <a:solidFill>
              <a:schemeClr val="tx1"/>
            </a:solidFill>
            <a:miter lim="800000"/>
            <a:headEnd/>
            <a:tailEnd/>
          </a:ln>
          <a:effectLst/>
        </p:spPr>
        <p:txBody>
          <a:bodyPr wrap="none"/>
          <a:lstStyle/>
          <a:p>
            <a:endParaRPr lang="en-US"/>
          </a:p>
        </p:txBody>
      </p:sp>
      <p:sp>
        <p:nvSpPr>
          <p:cNvPr id="986163" name="Line 51"/>
          <p:cNvSpPr>
            <a:spLocks noChangeShapeType="1"/>
          </p:cNvSpPr>
          <p:nvPr/>
        </p:nvSpPr>
        <p:spPr bwMode="auto">
          <a:xfrm>
            <a:off x="2438400" y="3048000"/>
            <a:ext cx="4876800" cy="0"/>
          </a:xfrm>
          <a:prstGeom prst="line">
            <a:avLst/>
          </a:prstGeom>
          <a:noFill/>
          <a:ln w="9525">
            <a:solidFill>
              <a:schemeClr val="tx1"/>
            </a:solidFill>
            <a:miter lim="800000"/>
            <a:headEnd/>
            <a:tailEnd/>
          </a:ln>
          <a:effectLst/>
        </p:spPr>
        <p:txBody>
          <a:bodyPr wrap="none"/>
          <a:lstStyle/>
          <a:p>
            <a:endParaRPr lang="en-US"/>
          </a:p>
        </p:txBody>
      </p:sp>
      <p:sp>
        <p:nvSpPr>
          <p:cNvPr id="986164" name="Line 52"/>
          <p:cNvSpPr>
            <a:spLocks noChangeShapeType="1"/>
          </p:cNvSpPr>
          <p:nvPr/>
        </p:nvSpPr>
        <p:spPr bwMode="auto">
          <a:xfrm>
            <a:off x="2438400" y="2895600"/>
            <a:ext cx="4876800" cy="0"/>
          </a:xfrm>
          <a:prstGeom prst="line">
            <a:avLst/>
          </a:prstGeom>
          <a:noFill/>
          <a:ln w="9525">
            <a:solidFill>
              <a:schemeClr val="tx1"/>
            </a:solidFill>
            <a:miter lim="800000"/>
            <a:headEnd/>
            <a:tailEnd/>
          </a:ln>
          <a:effectLst/>
        </p:spPr>
        <p:txBody>
          <a:bodyPr wrap="none"/>
          <a:lstStyle/>
          <a:p>
            <a:endParaRPr lang="en-US"/>
          </a:p>
        </p:txBody>
      </p:sp>
      <p:sp>
        <p:nvSpPr>
          <p:cNvPr id="986165" name="Line 53"/>
          <p:cNvSpPr>
            <a:spLocks noChangeShapeType="1"/>
          </p:cNvSpPr>
          <p:nvPr/>
        </p:nvSpPr>
        <p:spPr bwMode="auto">
          <a:xfrm>
            <a:off x="2438400" y="2743200"/>
            <a:ext cx="4876800" cy="0"/>
          </a:xfrm>
          <a:prstGeom prst="line">
            <a:avLst/>
          </a:prstGeom>
          <a:noFill/>
          <a:ln w="9525">
            <a:solidFill>
              <a:schemeClr val="tx1"/>
            </a:solidFill>
            <a:miter lim="800000"/>
            <a:headEnd/>
            <a:tailEnd/>
          </a:ln>
          <a:effectLst/>
        </p:spPr>
        <p:txBody>
          <a:bodyPr wrap="none"/>
          <a:lstStyle/>
          <a:p>
            <a:endParaRPr lang="en-US"/>
          </a:p>
        </p:txBody>
      </p:sp>
      <p:sp>
        <p:nvSpPr>
          <p:cNvPr id="986166" name="Line 54"/>
          <p:cNvSpPr>
            <a:spLocks noChangeShapeType="1"/>
          </p:cNvSpPr>
          <p:nvPr/>
        </p:nvSpPr>
        <p:spPr bwMode="auto">
          <a:xfrm>
            <a:off x="2438400" y="2590800"/>
            <a:ext cx="4876800" cy="0"/>
          </a:xfrm>
          <a:prstGeom prst="line">
            <a:avLst/>
          </a:prstGeom>
          <a:noFill/>
          <a:ln w="9525">
            <a:solidFill>
              <a:schemeClr val="tx1"/>
            </a:solidFill>
            <a:miter lim="800000"/>
            <a:headEnd/>
            <a:tailEnd/>
          </a:ln>
          <a:effectLst/>
        </p:spPr>
        <p:txBody>
          <a:bodyPr wrap="none"/>
          <a:lstStyle/>
          <a:p>
            <a:endParaRPr lang="en-US"/>
          </a:p>
        </p:txBody>
      </p:sp>
      <p:sp>
        <p:nvSpPr>
          <p:cNvPr id="986167" name="Line 55"/>
          <p:cNvSpPr>
            <a:spLocks noChangeShapeType="1"/>
          </p:cNvSpPr>
          <p:nvPr/>
        </p:nvSpPr>
        <p:spPr bwMode="auto">
          <a:xfrm>
            <a:off x="2438400" y="2438400"/>
            <a:ext cx="4876800" cy="0"/>
          </a:xfrm>
          <a:prstGeom prst="line">
            <a:avLst/>
          </a:prstGeom>
          <a:noFill/>
          <a:ln w="9525">
            <a:solidFill>
              <a:schemeClr val="tx1"/>
            </a:solidFill>
            <a:miter lim="800000"/>
            <a:headEnd/>
            <a:tailEnd/>
          </a:ln>
          <a:effectLst/>
        </p:spPr>
        <p:txBody>
          <a:bodyPr wrap="none"/>
          <a:lstStyle/>
          <a:p>
            <a:endParaRPr lang="en-US"/>
          </a:p>
        </p:txBody>
      </p:sp>
      <p:sp>
        <p:nvSpPr>
          <p:cNvPr id="986168" name="Line 56"/>
          <p:cNvSpPr>
            <a:spLocks noChangeShapeType="1"/>
          </p:cNvSpPr>
          <p:nvPr/>
        </p:nvSpPr>
        <p:spPr bwMode="auto">
          <a:xfrm>
            <a:off x="2438400" y="2286000"/>
            <a:ext cx="4876800" cy="0"/>
          </a:xfrm>
          <a:prstGeom prst="line">
            <a:avLst/>
          </a:prstGeom>
          <a:noFill/>
          <a:ln w="9525">
            <a:solidFill>
              <a:schemeClr val="tx1"/>
            </a:solidFill>
            <a:miter lim="800000"/>
            <a:headEnd/>
            <a:tailEnd/>
          </a:ln>
          <a:effectLst/>
        </p:spPr>
        <p:txBody>
          <a:bodyPr wrap="none"/>
          <a:lstStyle/>
          <a:p>
            <a:endParaRPr lang="en-US"/>
          </a:p>
        </p:txBody>
      </p:sp>
      <p:sp>
        <p:nvSpPr>
          <p:cNvPr id="986169" name="Line 57"/>
          <p:cNvSpPr>
            <a:spLocks noChangeShapeType="1"/>
          </p:cNvSpPr>
          <p:nvPr/>
        </p:nvSpPr>
        <p:spPr bwMode="auto">
          <a:xfrm>
            <a:off x="2438400" y="2133600"/>
            <a:ext cx="4876800" cy="0"/>
          </a:xfrm>
          <a:prstGeom prst="line">
            <a:avLst/>
          </a:prstGeom>
          <a:noFill/>
          <a:ln w="9525">
            <a:solidFill>
              <a:schemeClr val="tx1"/>
            </a:solidFill>
            <a:miter lim="800000"/>
            <a:headEnd/>
            <a:tailEnd/>
          </a:ln>
          <a:effectLst/>
        </p:spPr>
        <p:txBody>
          <a:bodyPr wrap="none"/>
          <a:lstStyle/>
          <a:p>
            <a:endParaRPr lang="en-US"/>
          </a:p>
        </p:txBody>
      </p:sp>
      <p:sp>
        <p:nvSpPr>
          <p:cNvPr id="986170" name="Line 58"/>
          <p:cNvSpPr>
            <a:spLocks noChangeShapeType="1"/>
          </p:cNvSpPr>
          <p:nvPr/>
        </p:nvSpPr>
        <p:spPr bwMode="auto">
          <a:xfrm>
            <a:off x="2438400" y="1981200"/>
            <a:ext cx="4876800" cy="0"/>
          </a:xfrm>
          <a:prstGeom prst="line">
            <a:avLst/>
          </a:prstGeom>
          <a:noFill/>
          <a:ln w="9525">
            <a:solidFill>
              <a:schemeClr val="tx1"/>
            </a:solidFill>
            <a:miter lim="800000"/>
            <a:headEnd/>
            <a:tailEnd/>
          </a:ln>
          <a:effectLst/>
        </p:spPr>
        <p:txBody>
          <a:bodyPr wrap="none"/>
          <a:lstStyle/>
          <a:p>
            <a:endParaRPr lang="en-US"/>
          </a:p>
        </p:txBody>
      </p:sp>
      <p:sp>
        <p:nvSpPr>
          <p:cNvPr id="986171" name="Line 59"/>
          <p:cNvSpPr>
            <a:spLocks noChangeShapeType="1"/>
          </p:cNvSpPr>
          <p:nvPr/>
        </p:nvSpPr>
        <p:spPr bwMode="auto">
          <a:xfrm>
            <a:off x="2438400" y="1828800"/>
            <a:ext cx="4876800" cy="0"/>
          </a:xfrm>
          <a:prstGeom prst="line">
            <a:avLst/>
          </a:prstGeom>
          <a:noFill/>
          <a:ln w="9525">
            <a:solidFill>
              <a:schemeClr val="tx1"/>
            </a:solidFill>
            <a:miter lim="800000"/>
            <a:headEnd/>
            <a:tailEnd/>
          </a:ln>
          <a:effectLst/>
        </p:spPr>
        <p:txBody>
          <a:bodyPr wrap="none"/>
          <a:lstStyle/>
          <a:p>
            <a:endParaRPr lang="en-US"/>
          </a:p>
        </p:txBody>
      </p:sp>
      <p:sp>
        <p:nvSpPr>
          <p:cNvPr id="986172" name="Line 60"/>
          <p:cNvSpPr>
            <a:spLocks noChangeShapeType="1"/>
          </p:cNvSpPr>
          <p:nvPr/>
        </p:nvSpPr>
        <p:spPr bwMode="auto">
          <a:xfrm>
            <a:off x="2438400" y="1676400"/>
            <a:ext cx="4876800" cy="0"/>
          </a:xfrm>
          <a:prstGeom prst="line">
            <a:avLst/>
          </a:prstGeom>
          <a:noFill/>
          <a:ln w="9525">
            <a:solidFill>
              <a:schemeClr val="tx1"/>
            </a:solidFill>
            <a:miter lim="800000"/>
            <a:headEnd/>
            <a:tailEnd/>
          </a:ln>
          <a:effectLst/>
        </p:spPr>
        <p:txBody>
          <a:bodyPr wrap="none"/>
          <a:lstStyle/>
          <a:p>
            <a:endParaRPr lang="en-US"/>
          </a:p>
        </p:txBody>
      </p:sp>
      <p:sp>
        <p:nvSpPr>
          <p:cNvPr id="986173" name="Rectangle 61"/>
          <p:cNvSpPr>
            <a:spLocks noChangeArrowheads="1"/>
          </p:cNvSpPr>
          <p:nvPr/>
        </p:nvSpPr>
        <p:spPr bwMode="auto">
          <a:xfrm>
            <a:off x="2438400" y="15240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74" name="Rectangle 62"/>
          <p:cNvSpPr>
            <a:spLocks noChangeArrowheads="1"/>
          </p:cNvSpPr>
          <p:nvPr/>
        </p:nvSpPr>
        <p:spPr bwMode="auto">
          <a:xfrm>
            <a:off x="3657600" y="15240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75" name="Rectangle 63"/>
          <p:cNvSpPr>
            <a:spLocks noChangeArrowheads="1"/>
          </p:cNvSpPr>
          <p:nvPr/>
        </p:nvSpPr>
        <p:spPr bwMode="auto">
          <a:xfrm>
            <a:off x="4876800" y="15240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76" name="Rectangle 64"/>
          <p:cNvSpPr>
            <a:spLocks noChangeArrowheads="1"/>
          </p:cNvSpPr>
          <p:nvPr/>
        </p:nvSpPr>
        <p:spPr bwMode="auto">
          <a:xfrm>
            <a:off x="6096000" y="15240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77" name="Rectangle 65"/>
          <p:cNvSpPr>
            <a:spLocks noChangeArrowheads="1"/>
          </p:cNvSpPr>
          <p:nvPr/>
        </p:nvSpPr>
        <p:spPr bwMode="auto">
          <a:xfrm>
            <a:off x="2438400" y="25908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78" name="Rectangle 66"/>
          <p:cNvSpPr>
            <a:spLocks noChangeArrowheads="1"/>
          </p:cNvSpPr>
          <p:nvPr/>
        </p:nvSpPr>
        <p:spPr bwMode="auto">
          <a:xfrm>
            <a:off x="3657600" y="25908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79" name="Rectangle 67"/>
          <p:cNvSpPr>
            <a:spLocks noChangeArrowheads="1"/>
          </p:cNvSpPr>
          <p:nvPr/>
        </p:nvSpPr>
        <p:spPr bwMode="auto">
          <a:xfrm>
            <a:off x="4876800" y="25908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0" name="Rectangle 68"/>
          <p:cNvSpPr>
            <a:spLocks noChangeArrowheads="1"/>
          </p:cNvSpPr>
          <p:nvPr/>
        </p:nvSpPr>
        <p:spPr bwMode="auto">
          <a:xfrm>
            <a:off x="6096000" y="25908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1" name="Rectangle 69"/>
          <p:cNvSpPr>
            <a:spLocks noChangeArrowheads="1"/>
          </p:cNvSpPr>
          <p:nvPr/>
        </p:nvSpPr>
        <p:spPr bwMode="auto">
          <a:xfrm>
            <a:off x="3657600" y="36576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2" name="Rectangle 70"/>
          <p:cNvSpPr>
            <a:spLocks noChangeArrowheads="1"/>
          </p:cNvSpPr>
          <p:nvPr/>
        </p:nvSpPr>
        <p:spPr bwMode="auto">
          <a:xfrm>
            <a:off x="2438400" y="36576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3" name="Rectangle 71"/>
          <p:cNvSpPr>
            <a:spLocks noChangeArrowheads="1"/>
          </p:cNvSpPr>
          <p:nvPr/>
        </p:nvSpPr>
        <p:spPr bwMode="auto">
          <a:xfrm>
            <a:off x="4876800" y="36576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4" name="Rectangle 72"/>
          <p:cNvSpPr>
            <a:spLocks noChangeArrowheads="1"/>
          </p:cNvSpPr>
          <p:nvPr/>
        </p:nvSpPr>
        <p:spPr bwMode="auto">
          <a:xfrm>
            <a:off x="6096000" y="36576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5" name="Rectangle 73"/>
          <p:cNvSpPr>
            <a:spLocks noChangeArrowheads="1"/>
          </p:cNvSpPr>
          <p:nvPr/>
        </p:nvSpPr>
        <p:spPr bwMode="auto">
          <a:xfrm>
            <a:off x="2438400" y="47244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6" name="Rectangle 74"/>
          <p:cNvSpPr>
            <a:spLocks noChangeArrowheads="1"/>
          </p:cNvSpPr>
          <p:nvPr/>
        </p:nvSpPr>
        <p:spPr bwMode="auto">
          <a:xfrm>
            <a:off x="4876800" y="47244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7" name="Rectangle 75"/>
          <p:cNvSpPr>
            <a:spLocks noChangeArrowheads="1"/>
          </p:cNvSpPr>
          <p:nvPr/>
        </p:nvSpPr>
        <p:spPr bwMode="auto">
          <a:xfrm>
            <a:off x="6096000" y="47244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8" name="Rectangle 76"/>
          <p:cNvSpPr>
            <a:spLocks noChangeArrowheads="1"/>
          </p:cNvSpPr>
          <p:nvPr/>
        </p:nvSpPr>
        <p:spPr bwMode="auto">
          <a:xfrm>
            <a:off x="3657600" y="47244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9" name="Rectangle 77"/>
          <p:cNvSpPr>
            <a:spLocks noGrp="1" noChangeArrowheads="1"/>
          </p:cNvSpPr>
          <p:nvPr>
            <p:ph type="title"/>
          </p:nvPr>
        </p:nvSpPr>
        <p:spPr/>
        <p:txBody>
          <a:bodyPr/>
          <a:lstStyle/>
          <a:p>
            <a:r>
              <a:rPr lang="en-US"/>
              <a:t>Multiple Subdomains Per Core</a:t>
            </a:r>
          </a:p>
        </p:txBody>
      </p:sp>
      <p:sp>
        <p:nvSpPr>
          <p:cNvPr id="986190" name="Rectangle 78"/>
          <p:cNvSpPr>
            <a:spLocks noChangeArrowheads="1"/>
          </p:cNvSpPr>
          <p:nvPr/>
        </p:nvSpPr>
        <p:spPr bwMode="auto">
          <a:xfrm>
            <a:off x="3657600" y="47244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91" name="Rectangle 79"/>
          <p:cNvSpPr>
            <a:spLocks noChangeArrowheads="1"/>
          </p:cNvSpPr>
          <p:nvPr/>
        </p:nvSpPr>
        <p:spPr bwMode="auto">
          <a:xfrm>
            <a:off x="2286000" y="1371600"/>
            <a:ext cx="5181600" cy="4572000"/>
          </a:xfrm>
          <a:prstGeom prst="rect">
            <a:avLst/>
          </a:prstGeom>
          <a:noFill/>
          <a:ln w="9525">
            <a:solidFill>
              <a:schemeClr val="tx1"/>
            </a:solidFill>
            <a:prstDash val="sysDot"/>
            <a:miter lim="800000"/>
            <a:headEnd/>
            <a:tailEnd/>
          </a:ln>
          <a:effectLst/>
        </p:spPr>
        <p:txBody>
          <a:bodyPr wrap="none" anchor="ctr"/>
          <a:lstStyle/>
          <a:p>
            <a:endParaRPr lang="en-US"/>
          </a:p>
        </p:txBody>
      </p:sp>
      <p:sp>
        <p:nvSpPr>
          <p:cNvPr id="986192" name="Line 80"/>
          <p:cNvSpPr>
            <a:spLocks noChangeShapeType="1"/>
          </p:cNvSpPr>
          <p:nvPr/>
        </p:nvSpPr>
        <p:spPr bwMode="auto">
          <a:xfrm>
            <a:off x="2438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193" name="Line 81"/>
          <p:cNvSpPr>
            <a:spLocks noChangeShapeType="1"/>
          </p:cNvSpPr>
          <p:nvPr/>
        </p:nvSpPr>
        <p:spPr bwMode="auto">
          <a:xfrm>
            <a:off x="2590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194" name="Line 82"/>
          <p:cNvSpPr>
            <a:spLocks noChangeShapeType="1"/>
          </p:cNvSpPr>
          <p:nvPr/>
        </p:nvSpPr>
        <p:spPr bwMode="auto">
          <a:xfrm>
            <a:off x="2743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195" name="Line 83"/>
          <p:cNvSpPr>
            <a:spLocks noChangeShapeType="1"/>
          </p:cNvSpPr>
          <p:nvPr/>
        </p:nvSpPr>
        <p:spPr bwMode="auto">
          <a:xfrm>
            <a:off x="2895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196" name="Line 84"/>
          <p:cNvSpPr>
            <a:spLocks noChangeShapeType="1"/>
          </p:cNvSpPr>
          <p:nvPr/>
        </p:nvSpPr>
        <p:spPr bwMode="auto">
          <a:xfrm>
            <a:off x="3048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197" name="Line 85"/>
          <p:cNvSpPr>
            <a:spLocks noChangeShapeType="1"/>
          </p:cNvSpPr>
          <p:nvPr/>
        </p:nvSpPr>
        <p:spPr bwMode="auto">
          <a:xfrm>
            <a:off x="3200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198" name="Line 86"/>
          <p:cNvSpPr>
            <a:spLocks noChangeShapeType="1"/>
          </p:cNvSpPr>
          <p:nvPr/>
        </p:nvSpPr>
        <p:spPr bwMode="auto">
          <a:xfrm>
            <a:off x="3352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199" name="Line 87"/>
          <p:cNvSpPr>
            <a:spLocks noChangeShapeType="1"/>
          </p:cNvSpPr>
          <p:nvPr/>
        </p:nvSpPr>
        <p:spPr bwMode="auto">
          <a:xfrm>
            <a:off x="3505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00" name="Line 88"/>
          <p:cNvSpPr>
            <a:spLocks noChangeShapeType="1"/>
          </p:cNvSpPr>
          <p:nvPr/>
        </p:nvSpPr>
        <p:spPr bwMode="auto">
          <a:xfrm>
            <a:off x="3657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01" name="Line 89"/>
          <p:cNvSpPr>
            <a:spLocks noChangeShapeType="1"/>
          </p:cNvSpPr>
          <p:nvPr/>
        </p:nvSpPr>
        <p:spPr bwMode="auto">
          <a:xfrm>
            <a:off x="3810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02" name="Line 90"/>
          <p:cNvSpPr>
            <a:spLocks noChangeShapeType="1"/>
          </p:cNvSpPr>
          <p:nvPr/>
        </p:nvSpPr>
        <p:spPr bwMode="auto">
          <a:xfrm>
            <a:off x="2286000" y="152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03" name="Line 91"/>
          <p:cNvSpPr>
            <a:spLocks noChangeShapeType="1"/>
          </p:cNvSpPr>
          <p:nvPr/>
        </p:nvSpPr>
        <p:spPr bwMode="auto">
          <a:xfrm>
            <a:off x="2286000" y="167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04" name="Line 92"/>
          <p:cNvSpPr>
            <a:spLocks noChangeShapeType="1"/>
          </p:cNvSpPr>
          <p:nvPr/>
        </p:nvSpPr>
        <p:spPr bwMode="auto">
          <a:xfrm>
            <a:off x="2286000" y="182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05" name="Line 93"/>
          <p:cNvSpPr>
            <a:spLocks noChangeShapeType="1"/>
          </p:cNvSpPr>
          <p:nvPr/>
        </p:nvSpPr>
        <p:spPr bwMode="auto">
          <a:xfrm>
            <a:off x="2286000" y="198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06" name="Line 94"/>
          <p:cNvSpPr>
            <a:spLocks noChangeShapeType="1"/>
          </p:cNvSpPr>
          <p:nvPr/>
        </p:nvSpPr>
        <p:spPr bwMode="auto">
          <a:xfrm>
            <a:off x="2286000" y="2133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07" name="Line 95"/>
          <p:cNvSpPr>
            <a:spLocks noChangeShapeType="1"/>
          </p:cNvSpPr>
          <p:nvPr/>
        </p:nvSpPr>
        <p:spPr bwMode="auto">
          <a:xfrm>
            <a:off x="2286000" y="2286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08" name="Line 96"/>
          <p:cNvSpPr>
            <a:spLocks noChangeShapeType="1"/>
          </p:cNvSpPr>
          <p:nvPr/>
        </p:nvSpPr>
        <p:spPr bwMode="auto">
          <a:xfrm>
            <a:off x="2286000" y="2438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09" name="Line 97"/>
          <p:cNvSpPr>
            <a:spLocks noChangeShapeType="1"/>
          </p:cNvSpPr>
          <p:nvPr/>
        </p:nvSpPr>
        <p:spPr bwMode="auto">
          <a:xfrm>
            <a:off x="2286000" y="2590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0" name="Line 98"/>
          <p:cNvSpPr>
            <a:spLocks noChangeShapeType="1"/>
          </p:cNvSpPr>
          <p:nvPr/>
        </p:nvSpPr>
        <p:spPr bwMode="auto">
          <a:xfrm>
            <a:off x="2286000" y="2743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1" name="Line 99"/>
          <p:cNvSpPr>
            <a:spLocks noChangeShapeType="1"/>
          </p:cNvSpPr>
          <p:nvPr/>
        </p:nvSpPr>
        <p:spPr bwMode="auto">
          <a:xfrm>
            <a:off x="2286000" y="2895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2" name="Line 100"/>
          <p:cNvSpPr>
            <a:spLocks noChangeShapeType="1"/>
          </p:cNvSpPr>
          <p:nvPr/>
        </p:nvSpPr>
        <p:spPr bwMode="auto">
          <a:xfrm>
            <a:off x="2286000" y="3505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3" name="Line 101"/>
          <p:cNvSpPr>
            <a:spLocks noChangeShapeType="1"/>
          </p:cNvSpPr>
          <p:nvPr/>
        </p:nvSpPr>
        <p:spPr bwMode="auto">
          <a:xfrm>
            <a:off x="2286000" y="3048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4" name="Line 102"/>
          <p:cNvSpPr>
            <a:spLocks noChangeShapeType="1"/>
          </p:cNvSpPr>
          <p:nvPr/>
        </p:nvSpPr>
        <p:spPr bwMode="auto">
          <a:xfrm>
            <a:off x="2286000" y="3200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5" name="Line 103"/>
          <p:cNvSpPr>
            <a:spLocks noChangeShapeType="1"/>
          </p:cNvSpPr>
          <p:nvPr/>
        </p:nvSpPr>
        <p:spPr bwMode="auto">
          <a:xfrm>
            <a:off x="2286000" y="3352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6" name="Line 104"/>
          <p:cNvSpPr>
            <a:spLocks noChangeShapeType="1"/>
          </p:cNvSpPr>
          <p:nvPr/>
        </p:nvSpPr>
        <p:spPr bwMode="auto">
          <a:xfrm>
            <a:off x="2286000" y="3657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7" name="Line 105"/>
          <p:cNvSpPr>
            <a:spLocks noChangeShapeType="1"/>
          </p:cNvSpPr>
          <p:nvPr/>
        </p:nvSpPr>
        <p:spPr bwMode="auto">
          <a:xfrm>
            <a:off x="2286000" y="3810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8" name="Line 106"/>
          <p:cNvSpPr>
            <a:spLocks noChangeShapeType="1"/>
          </p:cNvSpPr>
          <p:nvPr/>
        </p:nvSpPr>
        <p:spPr bwMode="auto">
          <a:xfrm>
            <a:off x="2286000" y="3962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9" name="Line 107"/>
          <p:cNvSpPr>
            <a:spLocks noChangeShapeType="1"/>
          </p:cNvSpPr>
          <p:nvPr/>
        </p:nvSpPr>
        <p:spPr bwMode="auto">
          <a:xfrm>
            <a:off x="2286000" y="4724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0" name="Line 108"/>
          <p:cNvSpPr>
            <a:spLocks noChangeShapeType="1"/>
          </p:cNvSpPr>
          <p:nvPr/>
        </p:nvSpPr>
        <p:spPr bwMode="auto">
          <a:xfrm>
            <a:off x="2286000" y="4572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1" name="Line 109"/>
          <p:cNvSpPr>
            <a:spLocks noChangeShapeType="1"/>
          </p:cNvSpPr>
          <p:nvPr/>
        </p:nvSpPr>
        <p:spPr bwMode="auto">
          <a:xfrm>
            <a:off x="2286000" y="4419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2" name="Line 110"/>
          <p:cNvSpPr>
            <a:spLocks noChangeShapeType="1"/>
          </p:cNvSpPr>
          <p:nvPr/>
        </p:nvSpPr>
        <p:spPr bwMode="auto">
          <a:xfrm>
            <a:off x="2286000" y="4267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3" name="Line 111"/>
          <p:cNvSpPr>
            <a:spLocks noChangeShapeType="1"/>
          </p:cNvSpPr>
          <p:nvPr/>
        </p:nvSpPr>
        <p:spPr bwMode="auto">
          <a:xfrm>
            <a:off x="2286000" y="4114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4" name="Line 112"/>
          <p:cNvSpPr>
            <a:spLocks noChangeShapeType="1"/>
          </p:cNvSpPr>
          <p:nvPr/>
        </p:nvSpPr>
        <p:spPr bwMode="auto">
          <a:xfrm>
            <a:off x="2286000" y="579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5" name="Line 113"/>
          <p:cNvSpPr>
            <a:spLocks noChangeShapeType="1"/>
          </p:cNvSpPr>
          <p:nvPr/>
        </p:nvSpPr>
        <p:spPr bwMode="auto">
          <a:xfrm>
            <a:off x="2286000" y="563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6" name="Line 114"/>
          <p:cNvSpPr>
            <a:spLocks noChangeShapeType="1"/>
          </p:cNvSpPr>
          <p:nvPr/>
        </p:nvSpPr>
        <p:spPr bwMode="auto">
          <a:xfrm>
            <a:off x="2286000" y="548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7" name="Line 115"/>
          <p:cNvSpPr>
            <a:spLocks noChangeShapeType="1"/>
          </p:cNvSpPr>
          <p:nvPr/>
        </p:nvSpPr>
        <p:spPr bwMode="auto">
          <a:xfrm>
            <a:off x="2286000" y="533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8" name="Line 116"/>
          <p:cNvSpPr>
            <a:spLocks noChangeShapeType="1"/>
          </p:cNvSpPr>
          <p:nvPr/>
        </p:nvSpPr>
        <p:spPr bwMode="auto">
          <a:xfrm>
            <a:off x="2286000" y="5181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9" name="Line 117"/>
          <p:cNvSpPr>
            <a:spLocks noChangeShapeType="1"/>
          </p:cNvSpPr>
          <p:nvPr/>
        </p:nvSpPr>
        <p:spPr bwMode="auto">
          <a:xfrm>
            <a:off x="2286000" y="5029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0" name="Line 118"/>
          <p:cNvSpPr>
            <a:spLocks noChangeShapeType="1"/>
          </p:cNvSpPr>
          <p:nvPr/>
        </p:nvSpPr>
        <p:spPr bwMode="auto">
          <a:xfrm>
            <a:off x="2286000" y="4876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1" name="Line 119"/>
          <p:cNvSpPr>
            <a:spLocks noChangeShapeType="1"/>
          </p:cNvSpPr>
          <p:nvPr/>
        </p:nvSpPr>
        <p:spPr bwMode="auto">
          <a:xfrm>
            <a:off x="7315200" y="152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2" name="Line 120"/>
          <p:cNvSpPr>
            <a:spLocks noChangeShapeType="1"/>
          </p:cNvSpPr>
          <p:nvPr/>
        </p:nvSpPr>
        <p:spPr bwMode="auto">
          <a:xfrm>
            <a:off x="7315200" y="167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3" name="Line 121"/>
          <p:cNvSpPr>
            <a:spLocks noChangeShapeType="1"/>
          </p:cNvSpPr>
          <p:nvPr/>
        </p:nvSpPr>
        <p:spPr bwMode="auto">
          <a:xfrm>
            <a:off x="7315200" y="182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4" name="Line 122"/>
          <p:cNvSpPr>
            <a:spLocks noChangeShapeType="1"/>
          </p:cNvSpPr>
          <p:nvPr/>
        </p:nvSpPr>
        <p:spPr bwMode="auto">
          <a:xfrm>
            <a:off x="7315200" y="198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5" name="Line 123"/>
          <p:cNvSpPr>
            <a:spLocks noChangeShapeType="1"/>
          </p:cNvSpPr>
          <p:nvPr/>
        </p:nvSpPr>
        <p:spPr bwMode="auto">
          <a:xfrm>
            <a:off x="7315200" y="2133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6" name="Line 124"/>
          <p:cNvSpPr>
            <a:spLocks noChangeShapeType="1"/>
          </p:cNvSpPr>
          <p:nvPr/>
        </p:nvSpPr>
        <p:spPr bwMode="auto">
          <a:xfrm>
            <a:off x="7315200" y="2286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7" name="Line 125"/>
          <p:cNvSpPr>
            <a:spLocks noChangeShapeType="1"/>
          </p:cNvSpPr>
          <p:nvPr/>
        </p:nvSpPr>
        <p:spPr bwMode="auto">
          <a:xfrm>
            <a:off x="7315200" y="2438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8" name="Line 126"/>
          <p:cNvSpPr>
            <a:spLocks noChangeShapeType="1"/>
          </p:cNvSpPr>
          <p:nvPr/>
        </p:nvSpPr>
        <p:spPr bwMode="auto">
          <a:xfrm>
            <a:off x="7315200" y="2590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9" name="Line 127"/>
          <p:cNvSpPr>
            <a:spLocks noChangeShapeType="1"/>
          </p:cNvSpPr>
          <p:nvPr/>
        </p:nvSpPr>
        <p:spPr bwMode="auto">
          <a:xfrm>
            <a:off x="7315200" y="2743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0" name="Line 128"/>
          <p:cNvSpPr>
            <a:spLocks noChangeShapeType="1"/>
          </p:cNvSpPr>
          <p:nvPr/>
        </p:nvSpPr>
        <p:spPr bwMode="auto">
          <a:xfrm>
            <a:off x="7315200" y="2895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1" name="Line 129"/>
          <p:cNvSpPr>
            <a:spLocks noChangeShapeType="1"/>
          </p:cNvSpPr>
          <p:nvPr/>
        </p:nvSpPr>
        <p:spPr bwMode="auto">
          <a:xfrm>
            <a:off x="7315200" y="3048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2" name="Line 130"/>
          <p:cNvSpPr>
            <a:spLocks noChangeShapeType="1"/>
          </p:cNvSpPr>
          <p:nvPr/>
        </p:nvSpPr>
        <p:spPr bwMode="auto">
          <a:xfrm>
            <a:off x="7315200" y="3200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3" name="Line 131"/>
          <p:cNvSpPr>
            <a:spLocks noChangeShapeType="1"/>
          </p:cNvSpPr>
          <p:nvPr/>
        </p:nvSpPr>
        <p:spPr bwMode="auto">
          <a:xfrm>
            <a:off x="7315200" y="3352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4" name="Line 132"/>
          <p:cNvSpPr>
            <a:spLocks noChangeShapeType="1"/>
          </p:cNvSpPr>
          <p:nvPr/>
        </p:nvSpPr>
        <p:spPr bwMode="auto">
          <a:xfrm>
            <a:off x="7315200" y="3505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5" name="Line 133"/>
          <p:cNvSpPr>
            <a:spLocks noChangeShapeType="1"/>
          </p:cNvSpPr>
          <p:nvPr/>
        </p:nvSpPr>
        <p:spPr bwMode="auto">
          <a:xfrm>
            <a:off x="7315200" y="3657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6" name="Line 134"/>
          <p:cNvSpPr>
            <a:spLocks noChangeShapeType="1"/>
          </p:cNvSpPr>
          <p:nvPr/>
        </p:nvSpPr>
        <p:spPr bwMode="auto">
          <a:xfrm>
            <a:off x="7315200" y="3810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7" name="Line 135"/>
          <p:cNvSpPr>
            <a:spLocks noChangeShapeType="1"/>
          </p:cNvSpPr>
          <p:nvPr/>
        </p:nvSpPr>
        <p:spPr bwMode="auto">
          <a:xfrm>
            <a:off x="7315200" y="3962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8" name="Line 136"/>
          <p:cNvSpPr>
            <a:spLocks noChangeShapeType="1"/>
          </p:cNvSpPr>
          <p:nvPr/>
        </p:nvSpPr>
        <p:spPr bwMode="auto">
          <a:xfrm>
            <a:off x="7315200" y="4114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9" name="Line 137"/>
          <p:cNvSpPr>
            <a:spLocks noChangeShapeType="1"/>
          </p:cNvSpPr>
          <p:nvPr/>
        </p:nvSpPr>
        <p:spPr bwMode="auto">
          <a:xfrm>
            <a:off x="7315200" y="4267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0" name="Line 138"/>
          <p:cNvSpPr>
            <a:spLocks noChangeShapeType="1"/>
          </p:cNvSpPr>
          <p:nvPr/>
        </p:nvSpPr>
        <p:spPr bwMode="auto">
          <a:xfrm>
            <a:off x="7315200" y="4419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1" name="Line 139"/>
          <p:cNvSpPr>
            <a:spLocks noChangeShapeType="1"/>
          </p:cNvSpPr>
          <p:nvPr/>
        </p:nvSpPr>
        <p:spPr bwMode="auto">
          <a:xfrm>
            <a:off x="7315200" y="4572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2" name="Line 140"/>
          <p:cNvSpPr>
            <a:spLocks noChangeShapeType="1"/>
          </p:cNvSpPr>
          <p:nvPr/>
        </p:nvSpPr>
        <p:spPr bwMode="auto">
          <a:xfrm>
            <a:off x="7315200" y="4724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3" name="Line 141"/>
          <p:cNvSpPr>
            <a:spLocks noChangeShapeType="1"/>
          </p:cNvSpPr>
          <p:nvPr/>
        </p:nvSpPr>
        <p:spPr bwMode="auto">
          <a:xfrm>
            <a:off x="7315200" y="4876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4" name="Line 142"/>
          <p:cNvSpPr>
            <a:spLocks noChangeShapeType="1"/>
          </p:cNvSpPr>
          <p:nvPr/>
        </p:nvSpPr>
        <p:spPr bwMode="auto">
          <a:xfrm>
            <a:off x="7315200" y="5029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5" name="Line 143"/>
          <p:cNvSpPr>
            <a:spLocks noChangeShapeType="1"/>
          </p:cNvSpPr>
          <p:nvPr/>
        </p:nvSpPr>
        <p:spPr bwMode="auto">
          <a:xfrm>
            <a:off x="7315200" y="5181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6" name="Line 144"/>
          <p:cNvSpPr>
            <a:spLocks noChangeShapeType="1"/>
          </p:cNvSpPr>
          <p:nvPr/>
        </p:nvSpPr>
        <p:spPr bwMode="auto">
          <a:xfrm>
            <a:off x="7315200" y="533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7" name="Line 145"/>
          <p:cNvSpPr>
            <a:spLocks noChangeShapeType="1"/>
          </p:cNvSpPr>
          <p:nvPr/>
        </p:nvSpPr>
        <p:spPr bwMode="auto">
          <a:xfrm>
            <a:off x="7315200" y="548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8" name="Line 146"/>
          <p:cNvSpPr>
            <a:spLocks noChangeShapeType="1"/>
          </p:cNvSpPr>
          <p:nvPr/>
        </p:nvSpPr>
        <p:spPr bwMode="auto">
          <a:xfrm>
            <a:off x="7315200" y="563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9" name="Line 147"/>
          <p:cNvSpPr>
            <a:spLocks noChangeShapeType="1"/>
          </p:cNvSpPr>
          <p:nvPr/>
        </p:nvSpPr>
        <p:spPr bwMode="auto">
          <a:xfrm>
            <a:off x="7315200" y="579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60" name="Line 148"/>
          <p:cNvSpPr>
            <a:spLocks noChangeShapeType="1"/>
          </p:cNvSpPr>
          <p:nvPr/>
        </p:nvSpPr>
        <p:spPr bwMode="auto">
          <a:xfrm>
            <a:off x="4419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1" name="Line 149"/>
          <p:cNvSpPr>
            <a:spLocks noChangeShapeType="1"/>
          </p:cNvSpPr>
          <p:nvPr/>
        </p:nvSpPr>
        <p:spPr bwMode="auto">
          <a:xfrm>
            <a:off x="4267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2" name="Line 150"/>
          <p:cNvSpPr>
            <a:spLocks noChangeShapeType="1"/>
          </p:cNvSpPr>
          <p:nvPr/>
        </p:nvSpPr>
        <p:spPr bwMode="auto">
          <a:xfrm>
            <a:off x="4114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3" name="Line 151"/>
          <p:cNvSpPr>
            <a:spLocks noChangeShapeType="1"/>
          </p:cNvSpPr>
          <p:nvPr/>
        </p:nvSpPr>
        <p:spPr bwMode="auto">
          <a:xfrm>
            <a:off x="3962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4" name="Line 152"/>
          <p:cNvSpPr>
            <a:spLocks noChangeShapeType="1"/>
          </p:cNvSpPr>
          <p:nvPr/>
        </p:nvSpPr>
        <p:spPr bwMode="auto">
          <a:xfrm>
            <a:off x="5029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5" name="Line 153"/>
          <p:cNvSpPr>
            <a:spLocks noChangeShapeType="1"/>
          </p:cNvSpPr>
          <p:nvPr/>
        </p:nvSpPr>
        <p:spPr bwMode="auto">
          <a:xfrm>
            <a:off x="4876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6" name="Line 154"/>
          <p:cNvSpPr>
            <a:spLocks noChangeShapeType="1"/>
          </p:cNvSpPr>
          <p:nvPr/>
        </p:nvSpPr>
        <p:spPr bwMode="auto">
          <a:xfrm>
            <a:off x="4724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7" name="Line 155"/>
          <p:cNvSpPr>
            <a:spLocks noChangeShapeType="1"/>
          </p:cNvSpPr>
          <p:nvPr/>
        </p:nvSpPr>
        <p:spPr bwMode="auto">
          <a:xfrm>
            <a:off x="4572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8" name="Line 156"/>
          <p:cNvSpPr>
            <a:spLocks noChangeShapeType="1"/>
          </p:cNvSpPr>
          <p:nvPr/>
        </p:nvSpPr>
        <p:spPr bwMode="auto">
          <a:xfrm>
            <a:off x="5181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9" name="Line 157"/>
          <p:cNvSpPr>
            <a:spLocks noChangeShapeType="1"/>
          </p:cNvSpPr>
          <p:nvPr/>
        </p:nvSpPr>
        <p:spPr bwMode="auto">
          <a:xfrm>
            <a:off x="5334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0" name="Line 158"/>
          <p:cNvSpPr>
            <a:spLocks noChangeShapeType="1"/>
          </p:cNvSpPr>
          <p:nvPr/>
        </p:nvSpPr>
        <p:spPr bwMode="auto">
          <a:xfrm>
            <a:off x="5486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1" name="Line 159"/>
          <p:cNvSpPr>
            <a:spLocks noChangeShapeType="1"/>
          </p:cNvSpPr>
          <p:nvPr/>
        </p:nvSpPr>
        <p:spPr bwMode="auto">
          <a:xfrm>
            <a:off x="5638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2" name="Line 160"/>
          <p:cNvSpPr>
            <a:spLocks noChangeShapeType="1"/>
          </p:cNvSpPr>
          <p:nvPr/>
        </p:nvSpPr>
        <p:spPr bwMode="auto">
          <a:xfrm>
            <a:off x="5791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3" name="Line 161"/>
          <p:cNvSpPr>
            <a:spLocks noChangeShapeType="1"/>
          </p:cNvSpPr>
          <p:nvPr/>
        </p:nvSpPr>
        <p:spPr bwMode="auto">
          <a:xfrm>
            <a:off x="5943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4" name="Line 162"/>
          <p:cNvSpPr>
            <a:spLocks noChangeShapeType="1"/>
          </p:cNvSpPr>
          <p:nvPr/>
        </p:nvSpPr>
        <p:spPr bwMode="auto">
          <a:xfrm>
            <a:off x="6096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5" name="Line 163"/>
          <p:cNvSpPr>
            <a:spLocks noChangeShapeType="1"/>
          </p:cNvSpPr>
          <p:nvPr/>
        </p:nvSpPr>
        <p:spPr bwMode="auto">
          <a:xfrm>
            <a:off x="6248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6" name="Line 164"/>
          <p:cNvSpPr>
            <a:spLocks noChangeShapeType="1"/>
          </p:cNvSpPr>
          <p:nvPr/>
        </p:nvSpPr>
        <p:spPr bwMode="auto">
          <a:xfrm>
            <a:off x="7010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7" name="Line 165"/>
          <p:cNvSpPr>
            <a:spLocks noChangeShapeType="1"/>
          </p:cNvSpPr>
          <p:nvPr/>
        </p:nvSpPr>
        <p:spPr bwMode="auto">
          <a:xfrm>
            <a:off x="6858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8" name="Line 166"/>
          <p:cNvSpPr>
            <a:spLocks noChangeShapeType="1"/>
          </p:cNvSpPr>
          <p:nvPr/>
        </p:nvSpPr>
        <p:spPr bwMode="auto">
          <a:xfrm>
            <a:off x="6705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9" name="Line 167"/>
          <p:cNvSpPr>
            <a:spLocks noChangeShapeType="1"/>
          </p:cNvSpPr>
          <p:nvPr/>
        </p:nvSpPr>
        <p:spPr bwMode="auto">
          <a:xfrm>
            <a:off x="6553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0" name="Line 168"/>
          <p:cNvSpPr>
            <a:spLocks noChangeShapeType="1"/>
          </p:cNvSpPr>
          <p:nvPr/>
        </p:nvSpPr>
        <p:spPr bwMode="auto">
          <a:xfrm>
            <a:off x="6400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1" name="Line 169"/>
          <p:cNvSpPr>
            <a:spLocks noChangeShapeType="1"/>
          </p:cNvSpPr>
          <p:nvPr/>
        </p:nvSpPr>
        <p:spPr bwMode="auto">
          <a:xfrm>
            <a:off x="7315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2" name="Line 170"/>
          <p:cNvSpPr>
            <a:spLocks noChangeShapeType="1"/>
          </p:cNvSpPr>
          <p:nvPr/>
        </p:nvSpPr>
        <p:spPr bwMode="auto">
          <a:xfrm>
            <a:off x="7162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3" name="Line 171"/>
          <p:cNvSpPr>
            <a:spLocks noChangeShapeType="1"/>
          </p:cNvSpPr>
          <p:nvPr/>
        </p:nvSpPr>
        <p:spPr bwMode="auto">
          <a:xfrm>
            <a:off x="2438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4" name="Line 172"/>
          <p:cNvSpPr>
            <a:spLocks noChangeShapeType="1"/>
          </p:cNvSpPr>
          <p:nvPr/>
        </p:nvSpPr>
        <p:spPr bwMode="auto">
          <a:xfrm>
            <a:off x="2590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5" name="Line 173"/>
          <p:cNvSpPr>
            <a:spLocks noChangeShapeType="1"/>
          </p:cNvSpPr>
          <p:nvPr/>
        </p:nvSpPr>
        <p:spPr bwMode="auto">
          <a:xfrm>
            <a:off x="2743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6" name="Line 174"/>
          <p:cNvSpPr>
            <a:spLocks noChangeShapeType="1"/>
          </p:cNvSpPr>
          <p:nvPr/>
        </p:nvSpPr>
        <p:spPr bwMode="auto">
          <a:xfrm>
            <a:off x="2895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7" name="Line 175"/>
          <p:cNvSpPr>
            <a:spLocks noChangeShapeType="1"/>
          </p:cNvSpPr>
          <p:nvPr/>
        </p:nvSpPr>
        <p:spPr bwMode="auto">
          <a:xfrm>
            <a:off x="3048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8" name="Line 176"/>
          <p:cNvSpPr>
            <a:spLocks noChangeShapeType="1"/>
          </p:cNvSpPr>
          <p:nvPr/>
        </p:nvSpPr>
        <p:spPr bwMode="auto">
          <a:xfrm>
            <a:off x="3200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9" name="Line 177"/>
          <p:cNvSpPr>
            <a:spLocks noChangeShapeType="1"/>
          </p:cNvSpPr>
          <p:nvPr/>
        </p:nvSpPr>
        <p:spPr bwMode="auto">
          <a:xfrm>
            <a:off x="3352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0" name="Line 178"/>
          <p:cNvSpPr>
            <a:spLocks noChangeShapeType="1"/>
          </p:cNvSpPr>
          <p:nvPr/>
        </p:nvSpPr>
        <p:spPr bwMode="auto">
          <a:xfrm>
            <a:off x="3505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1" name="Line 179"/>
          <p:cNvSpPr>
            <a:spLocks noChangeShapeType="1"/>
          </p:cNvSpPr>
          <p:nvPr/>
        </p:nvSpPr>
        <p:spPr bwMode="auto">
          <a:xfrm>
            <a:off x="3810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2" name="Line 180"/>
          <p:cNvSpPr>
            <a:spLocks noChangeShapeType="1"/>
          </p:cNvSpPr>
          <p:nvPr/>
        </p:nvSpPr>
        <p:spPr bwMode="auto">
          <a:xfrm>
            <a:off x="3962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3" name="Line 181"/>
          <p:cNvSpPr>
            <a:spLocks noChangeShapeType="1"/>
          </p:cNvSpPr>
          <p:nvPr/>
        </p:nvSpPr>
        <p:spPr bwMode="auto">
          <a:xfrm>
            <a:off x="4114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4" name="Line 182"/>
          <p:cNvSpPr>
            <a:spLocks noChangeShapeType="1"/>
          </p:cNvSpPr>
          <p:nvPr/>
        </p:nvSpPr>
        <p:spPr bwMode="auto">
          <a:xfrm>
            <a:off x="4267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5" name="Line 183"/>
          <p:cNvSpPr>
            <a:spLocks noChangeShapeType="1"/>
          </p:cNvSpPr>
          <p:nvPr/>
        </p:nvSpPr>
        <p:spPr bwMode="auto">
          <a:xfrm>
            <a:off x="4419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6" name="Line 184"/>
          <p:cNvSpPr>
            <a:spLocks noChangeShapeType="1"/>
          </p:cNvSpPr>
          <p:nvPr/>
        </p:nvSpPr>
        <p:spPr bwMode="auto">
          <a:xfrm>
            <a:off x="4572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7" name="Line 185"/>
          <p:cNvSpPr>
            <a:spLocks noChangeShapeType="1"/>
          </p:cNvSpPr>
          <p:nvPr/>
        </p:nvSpPr>
        <p:spPr bwMode="auto">
          <a:xfrm>
            <a:off x="4724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8" name="Line 186"/>
          <p:cNvSpPr>
            <a:spLocks noChangeShapeType="1"/>
          </p:cNvSpPr>
          <p:nvPr/>
        </p:nvSpPr>
        <p:spPr bwMode="auto">
          <a:xfrm>
            <a:off x="4876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9" name="Line 187"/>
          <p:cNvSpPr>
            <a:spLocks noChangeShapeType="1"/>
          </p:cNvSpPr>
          <p:nvPr/>
        </p:nvSpPr>
        <p:spPr bwMode="auto">
          <a:xfrm>
            <a:off x="3657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0" name="Line 188"/>
          <p:cNvSpPr>
            <a:spLocks noChangeShapeType="1"/>
          </p:cNvSpPr>
          <p:nvPr/>
        </p:nvSpPr>
        <p:spPr bwMode="auto">
          <a:xfrm>
            <a:off x="5029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1" name="Line 189"/>
          <p:cNvSpPr>
            <a:spLocks noChangeShapeType="1"/>
          </p:cNvSpPr>
          <p:nvPr/>
        </p:nvSpPr>
        <p:spPr bwMode="auto">
          <a:xfrm>
            <a:off x="5181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2" name="Line 190"/>
          <p:cNvSpPr>
            <a:spLocks noChangeShapeType="1"/>
          </p:cNvSpPr>
          <p:nvPr/>
        </p:nvSpPr>
        <p:spPr bwMode="auto">
          <a:xfrm>
            <a:off x="5334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3" name="Line 191"/>
          <p:cNvSpPr>
            <a:spLocks noChangeShapeType="1"/>
          </p:cNvSpPr>
          <p:nvPr/>
        </p:nvSpPr>
        <p:spPr bwMode="auto">
          <a:xfrm>
            <a:off x="5486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4" name="Line 192"/>
          <p:cNvSpPr>
            <a:spLocks noChangeShapeType="1"/>
          </p:cNvSpPr>
          <p:nvPr/>
        </p:nvSpPr>
        <p:spPr bwMode="auto">
          <a:xfrm>
            <a:off x="5638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5" name="Line 193"/>
          <p:cNvSpPr>
            <a:spLocks noChangeShapeType="1"/>
          </p:cNvSpPr>
          <p:nvPr/>
        </p:nvSpPr>
        <p:spPr bwMode="auto">
          <a:xfrm>
            <a:off x="5791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6" name="Line 194"/>
          <p:cNvSpPr>
            <a:spLocks noChangeShapeType="1"/>
          </p:cNvSpPr>
          <p:nvPr/>
        </p:nvSpPr>
        <p:spPr bwMode="auto">
          <a:xfrm>
            <a:off x="5943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7" name="Line 195"/>
          <p:cNvSpPr>
            <a:spLocks noChangeShapeType="1"/>
          </p:cNvSpPr>
          <p:nvPr/>
        </p:nvSpPr>
        <p:spPr bwMode="auto">
          <a:xfrm>
            <a:off x="6096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8" name="Line 196"/>
          <p:cNvSpPr>
            <a:spLocks noChangeShapeType="1"/>
          </p:cNvSpPr>
          <p:nvPr/>
        </p:nvSpPr>
        <p:spPr bwMode="auto">
          <a:xfrm>
            <a:off x="6248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9" name="Line 197"/>
          <p:cNvSpPr>
            <a:spLocks noChangeShapeType="1"/>
          </p:cNvSpPr>
          <p:nvPr/>
        </p:nvSpPr>
        <p:spPr bwMode="auto">
          <a:xfrm>
            <a:off x="6400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10" name="Line 198"/>
          <p:cNvSpPr>
            <a:spLocks noChangeShapeType="1"/>
          </p:cNvSpPr>
          <p:nvPr/>
        </p:nvSpPr>
        <p:spPr bwMode="auto">
          <a:xfrm>
            <a:off x="6553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11" name="Line 199"/>
          <p:cNvSpPr>
            <a:spLocks noChangeShapeType="1"/>
          </p:cNvSpPr>
          <p:nvPr/>
        </p:nvSpPr>
        <p:spPr bwMode="auto">
          <a:xfrm>
            <a:off x="6705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12" name="Line 200"/>
          <p:cNvSpPr>
            <a:spLocks noChangeShapeType="1"/>
          </p:cNvSpPr>
          <p:nvPr/>
        </p:nvSpPr>
        <p:spPr bwMode="auto">
          <a:xfrm>
            <a:off x="6858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13" name="Line 201"/>
          <p:cNvSpPr>
            <a:spLocks noChangeShapeType="1"/>
          </p:cNvSpPr>
          <p:nvPr/>
        </p:nvSpPr>
        <p:spPr bwMode="auto">
          <a:xfrm>
            <a:off x="7010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14" name="Line 202"/>
          <p:cNvSpPr>
            <a:spLocks noChangeShapeType="1"/>
          </p:cNvSpPr>
          <p:nvPr/>
        </p:nvSpPr>
        <p:spPr bwMode="auto">
          <a:xfrm>
            <a:off x="7162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15" name="Line 203"/>
          <p:cNvSpPr>
            <a:spLocks noChangeShapeType="1"/>
          </p:cNvSpPr>
          <p:nvPr/>
        </p:nvSpPr>
        <p:spPr bwMode="auto">
          <a:xfrm>
            <a:off x="7315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16" name="Rectangle 204"/>
          <p:cNvSpPr>
            <a:spLocks noChangeArrowheads="1"/>
          </p:cNvSpPr>
          <p:nvPr/>
        </p:nvSpPr>
        <p:spPr bwMode="auto">
          <a:xfrm>
            <a:off x="2438400" y="1524000"/>
            <a:ext cx="2438400" cy="2133600"/>
          </a:xfrm>
          <a:prstGeom prst="rect">
            <a:avLst/>
          </a:prstGeom>
          <a:noFill/>
          <a:ln w="12700">
            <a:solidFill>
              <a:schemeClr val="bg1"/>
            </a:solidFill>
            <a:prstDash val="sysDot"/>
            <a:miter lim="800000"/>
            <a:headEnd/>
            <a:tailEnd/>
          </a:ln>
          <a:effectLst/>
        </p:spPr>
        <p:txBody>
          <a:bodyPr wrap="none" anchor="ctr"/>
          <a:lstStyle/>
          <a:p>
            <a:endParaRPr lang="en-US"/>
          </a:p>
        </p:txBody>
      </p:sp>
      <p:sp>
        <p:nvSpPr>
          <p:cNvPr id="986317" name="Rectangle 205"/>
          <p:cNvSpPr>
            <a:spLocks noChangeArrowheads="1"/>
          </p:cNvSpPr>
          <p:nvPr/>
        </p:nvSpPr>
        <p:spPr bwMode="auto">
          <a:xfrm>
            <a:off x="2438400" y="3657600"/>
            <a:ext cx="2438400" cy="2133600"/>
          </a:xfrm>
          <a:prstGeom prst="rect">
            <a:avLst/>
          </a:prstGeom>
          <a:noFill/>
          <a:ln w="12700">
            <a:solidFill>
              <a:schemeClr val="bg1"/>
            </a:solidFill>
            <a:prstDash val="sysDot"/>
            <a:miter lim="800000"/>
            <a:headEnd/>
            <a:tailEnd/>
          </a:ln>
          <a:effectLst/>
        </p:spPr>
        <p:txBody>
          <a:bodyPr wrap="none" anchor="ctr"/>
          <a:lstStyle/>
          <a:p>
            <a:endParaRPr lang="en-US"/>
          </a:p>
        </p:txBody>
      </p:sp>
      <p:sp>
        <p:nvSpPr>
          <p:cNvPr id="986318" name="Rectangle 206"/>
          <p:cNvSpPr>
            <a:spLocks noChangeArrowheads="1"/>
          </p:cNvSpPr>
          <p:nvPr/>
        </p:nvSpPr>
        <p:spPr bwMode="auto">
          <a:xfrm>
            <a:off x="4876800" y="1524000"/>
            <a:ext cx="2438400" cy="2133600"/>
          </a:xfrm>
          <a:prstGeom prst="rect">
            <a:avLst/>
          </a:prstGeom>
          <a:noFill/>
          <a:ln w="12700">
            <a:solidFill>
              <a:schemeClr val="bg1"/>
            </a:solidFill>
            <a:prstDash val="sysDot"/>
            <a:miter lim="800000"/>
            <a:headEnd/>
            <a:tailEnd/>
          </a:ln>
          <a:effectLst/>
        </p:spPr>
        <p:txBody>
          <a:bodyPr wrap="none" anchor="ctr"/>
          <a:lstStyle/>
          <a:p>
            <a:endParaRPr lang="en-US"/>
          </a:p>
        </p:txBody>
      </p:sp>
      <p:sp>
        <p:nvSpPr>
          <p:cNvPr id="986319" name="Rectangle 207"/>
          <p:cNvSpPr>
            <a:spLocks noChangeArrowheads="1"/>
          </p:cNvSpPr>
          <p:nvPr/>
        </p:nvSpPr>
        <p:spPr bwMode="auto">
          <a:xfrm>
            <a:off x="4876800" y="3657600"/>
            <a:ext cx="2438400" cy="2133600"/>
          </a:xfrm>
          <a:prstGeom prst="rect">
            <a:avLst/>
          </a:prstGeom>
          <a:noFill/>
          <a:ln w="12700">
            <a:solidFill>
              <a:schemeClr val="bg1"/>
            </a:solidFill>
            <a:prstDash val="sysDot"/>
            <a:miter lim="800000"/>
            <a:headEnd/>
            <a:tailEnd/>
          </a:ln>
          <a:effectLst/>
        </p:spPr>
        <p:txBody>
          <a:bodyPr wrap="none" anchor="ctr"/>
          <a:lstStyle/>
          <a:p>
            <a:endParaRPr lang="en-US"/>
          </a:p>
        </p:txBody>
      </p:sp>
      <p:sp>
        <p:nvSpPr>
          <p:cNvPr id="986320" name="Text Box 208"/>
          <p:cNvSpPr txBox="1">
            <a:spLocks noChangeArrowheads="1"/>
          </p:cNvSpPr>
          <p:nvPr/>
        </p:nvSpPr>
        <p:spPr bwMode="auto">
          <a:xfrm>
            <a:off x="1143000" y="2057400"/>
            <a:ext cx="838200" cy="366713"/>
          </a:xfrm>
          <a:prstGeom prst="rect">
            <a:avLst/>
          </a:prstGeom>
          <a:noFill/>
          <a:ln w="9525">
            <a:noFill/>
            <a:miter lim="800000"/>
            <a:headEnd/>
            <a:tailEnd/>
          </a:ln>
          <a:effectLst/>
        </p:spPr>
        <p:txBody>
          <a:bodyPr>
            <a:spAutoFit/>
          </a:bodyPr>
          <a:lstStyle/>
          <a:p>
            <a:pPr>
              <a:spcBef>
                <a:spcPct val="50000"/>
              </a:spcBef>
            </a:pPr>
            <a:r>
              <a:rPr lang="en-US"/>
              <a:t>Core 0</a:t>
            </a:r>
          </a:p>
        </p:txBody>
      </p:sp>
      <p:sp>
        <p:nvSpPr>
          <p:cNvPr id="986321" name="Rectangle 209"/>
          <p:cNvSpPr>
            <a:spLocks noChangeArrowheads="1"/>
          </p:cNvSpPr>
          <p:nvPr/>
        </p:nvSpPr>
        <p:spPr bwMode="auto">
          <a:xfrm>
            <a:off x="2590800" y="1676400"/>
            <a:ext cx="2438400" cy="2133600"/>
          </a:xfrm>
          <a:prstGeom prst="rect">
            <a:avLst/>
          </a:prstGeom>
          <a:noFill/>
          <a:ln w="12700">
            <a:solidFill>
              <a:schemeClr val="bg1"/>
            </a:solidFill>
            <a:prstDash val="sysDot"/>
            <a:miter lim="800000"/>
            <a:headEnd/>
            <a:tailEnd/>
          </a:ln>
          <a:effectLst/>
        </p:spPr>
        <p:txBody>
          <a:bodyPr wrap="none" anchor="ctr"/>
          <a:lstStyle/>
          <a:p>
            <a:endParaRPr lang="en-US"/>
          </a:p>
        </p:txBody>
      </p:sp>
      <p:sp>
        <p:nvSpPr>
          <p:cNvPr id="986322" name="Text Box 210"/>
          <p:cNvSpPr txBox="1">
            <a:spLocks noChangeArrowheads="1"/>
          </p:cNvSpPr>
          <p:nvPr/>
        </p:nvSpPr>
        <p:spPr bwMode="auto">
          <a:xfrm>
            <a:off x="1143000" y="4572000"/>
            <a:ext cx="838200" cy="366713"/>
          </a:xfrm>
          <a:prstGeom prst="rect">
            <a:avLst/>
          </a:prstGeom>
          <a:noFill/>
          <a:ln w="9525">
            <a:noFill/>
            <a:miter lim="800000"/>
            <a:headEnd/>
            <a:tailEnd/>
          </a:ln>
          <a:effectLst/>
        </p:spPr>
        <p:txBody>
          <a:bodyPr>
            <a:spAutoFit/>
          </a:bodyPr>
          <a:lstStyle/>
          <a:p>
            <a:pPr>
              <a:spcBef>
                <a:spcPct val="50000"/>
              </a:spcBef>
            </a:pPr>
            <a:r>
              <a:rPr lang="en-US"/>
              <a:t>Core 1</a:t>
            </a:r>
          </a:p>
        </p:txBody>
      </p:sp>
      <p:sp>
        <p:nvSpPr>
          <p:cNvPr id="986323" name="Text Box 211"/>
          <p:cNvSpPr txBox="1">
            <a:spLocks noChangeArrowheads="1"/>
          </p:cNvSpPr>
          <p:nvPr/>
        </p:nvSpPr>
        <p:spPr bwMode="auto">
          <a:xfrm>
            <a:off x="7696200" y="1981200"/>
            <a:ext cx="838200" cy="366713"/>
          </a:xfrm>
          <a:prstGeom prst="rect">
            <a:avLst/>
          </a:prstGeom>
          <a:noFill/>
          <a:ln w="9525">
            <a:noFill/>
            <a:miter lim="800000"/>
            <a:headEnd/>
            <a:tailEnd/>
          </a:ln>
          <a:effectLst/>
        </p:spPr>
        <p:txBody>
          <a:bodyPr>
            <a:spAutoFit/>
          </a:bodyPr>
          <a:lstStyle/>
          <a:p>
            <a:pPr>
              <a:spcBef>
                <a:spcPct val="50000"/>
              </a:spcBef>
            </a:pPr>
            <a:r>
              <a:rPr lang="en-US"/>
              <a:t>Core 2</a:t>
            </a:r>
          </a:p>
        </p:txBody>
      </p:sp>
      <p:sp>
        <p:nvSpPr>
          <p:cNvPr id="986324" name="Text Box 212"/>
          <p:cNvSpPr txBox="1">
            <a:spLocks noChangeArrowheads="1"/>
          </p:cNvSpPr>
          <p:nvPr/>
        </p:nvSpPr>
        <p:spPr bwMode="auto">
          <a:xfrm>
            <a:off x="7620000" y="4343400"/>
            <a:ext cx="838200" cy="366713"/>
          </a:xfrm>
          <a:prstGeom prst="rect">
            <a:avLst/>
          </a:prstGeom>
          <a:noFill/>
          <a:ln w="9525">
            <a:noFill/>
            <a:miter lim="800000"/>
            <a:headEnd/>
            <a:tailEnd/>
          </a:ln>
          <a:effectLst/>
        </p:spPr>
        <p:txBody>
          <a:bodyPr>
            <a:spAutoFit/>
          </a:bodyPr>
          <a:lstStyle/>
          <a:p>
            <a:pPr>
              <a:spcBef>
                <a:spcPct val="50000"/>
              </a:spcBef>
            </a:pPr>
            <a:r>
              <a:rPr lang="en-US"/>
              <a:t>Core 3</a:t>
            </a:r>
          </a:p>
        </p:txBody>
      </p:sp>
    </p:spTree>
    <p:custDataLst>
      <p:tags r:id="rId1"/>
    </p:custData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8B80FDF0-37F7-405F-BE5B-D5E8D159E1DB}" type="slidenum">
              <a:rPr lang="en-US"/>
              <a:pPr/>
              <a:t>64</a:t>
            </a:fld>
            <a:endParaRPr lang="en-US"/>
          </a:p>
        </p:txBody>
      </p:sp>
      <p:sp>
        <p:nvSpPr>
          <p:cNvPr id="987138" name="Rectangle 2"/>
          <p:cNvSpPr>
            <a:spLocks noGrp="1" noChangeArrowheads="1"/>
          </p:cNvSpPr>
          <p:nvPr>
            <p:ph type="title"/>
          </p:nvPr>
        </p:nvSpPr>
        <p:spPr/>
        <p:txBody>
          <a:bodyPr/>
          <a:lstStyle/>
          <a:p>
            <a:r>
              <a:rPr lang="en-US" sz="3600"/>
              <a:t>Why Multiple Subdomains?</a:t>
            </a:r>
          </a:p>
        </p:txBody>
      </p:sp>
      <p:sp>
        <p:nvSpPr>
          <p:cNvPr id="987139" name="Rectangle 3"/>
          <p:cNvSpPr>
            <a:spLocks noGrp="1" noChangeArrowheads="1"/>
          </p:cNvSpPr>
          <p:nvPr>
            <p:ph type="body" idx="1"/>
          </p:nvPr>
        </p:nvSpPr>
        <p:spPr/>
        <p:txBody>
          <a:bodyPr/>
          <a:lstStyle/>
          <a:p>
            <a:r>
              <a:rPr lang="en-US"/>
              <a:t>If each subdomain fits in cache, then the CPU can bring all the data of a subdomain into cache, chew on it for a while, then move on to the next subdomain: lots of cache reuse!</a:t>
            </a:r>
          </a:p>
          <a:p>
            <a:r>
              <a:rPr lang="en-US"/>
              <a:t>Oh, wait, what about the TLB? Better make the subdomains smaller! (So more of them.)</a:t>
            </a:r>
          </a:p>
          <a:p>
            <a:r>
              <a:rPr lang="en-US"/>
              <a:t>But, doesn’t tiling have the same effect?</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B3835947-6724-4072-8BC6-E8243606C3B6}" type="slidenum">
              <a:rPr lang="en-US"/>
              <a:pPr/>
              <a:t>65</a:t>
            </a:fld>
            <a:endParaRPr lang="en-US"/>
          </a:p>
        </p:txBody>
      </p:sp>
      <p:sp>
        <p:nvSpPr>
          <p:cNvPr id="988162" name="Rectangle 2"/>
          <p:cNvSpPr>
            <a:spLocks noGrp="1" noChangeArrowheads="1"/>
          </p:cNvSpPr>
          <p:nvPr>
            <p:ph type="title"/>
          </p:nvPr>
        </p:nvSpPr>
        <p:spPr/>
        <p:txBody>
          <a:bodyPr/>
          <a:lstStyle/>
          <a:p>
            <a:r>
              <a:rPr lang="en-US" sz="3600"/>
              <a:t>Why Independent Subdomains?</a:t>
            </a:r>
          </a:p>
        </p:txBody>
      </p:sp>
      <p:sp>
        <p:nvSpPr>
          <p:cNvPr id="988163" name="Rectangle 3"/>
          <p:cNvSpPr>
            <a:spLocks noGrp="1" noChangeArrowheads="1"/>
          </p:cNvSpPr>
          <p:nvPr>
            <p:ph type="body" idx="1"/>
          </p:nvPr>
        </p:nvSpPr>
        <p:spPr>
          <a:xfrm>
            <a:off x="609600" y="1371600"/>
            <a:ext cx="7924800" cy="5105400"/>
          </a:xfrm>
        </p:spPr>
        <p:txBody>
          <a:bodyPr/>
          <a:lstStyle/>
          <a:p>
            <a:pPr>
              <a:lnSpc>
                <a:spcPct val="90000"/>
              </a:lnSpc>
            </a:pPr>
            <a:r>
              <a:rPr lang="en-US"/>
              <a:t>Originally, the point of this strategy was to hide the cost of communication.</a:t>
            </a:r>
          </a:p>
          <a:p>
            <a:pPr>
              <a:lnSpc>
                <a:spcPct val="90000"/>
              </a:lnSpc>
            </a:pPr>
            <a:r>
              <a:rPr lang="en-US"/>
              <a:t>When you finish chewing up a subdomain, send its data to its neighbors non-blocking (</a:t>
            </a:r>
            <a:r>
              <a:rPr lang="en-US" b="1">
                <a:latin typeface="Courier New" pitchFamily="49" charset="0"/>
              </a:rPr>
              <a:t>MPI_Isend</a:t>
            </a:r>
            <a:r>
              <a:rPr lang="en-US"/>
              <a:t>).</a:t>
            </a:r>
          </a:p>
          <a:p>
            <a:pPr>
              <a:lnSpc>
                <a:spcPct val="90000"/>
              </a:lnSpc>
            </a:pPr>
            <a:r>
              <a:rPr lang="en-US"/>
              <a:t>While the subdomain’s data is flying through the interconnect, work on other subdomains, which hides the communication cost.</a:t>
            </a:r>
          </a:p>
          <a:p>
            <a:pPr>
              <a:lnSpc>
                <a:spcPct val="90000"/>
              </a:lnSpc>
            </a:pPr>
            <a:r>
              <a:rPr lang="en-US"/>
              <a:t>When it’s time to work on this subdomain again, collect its data (</a:t>
            </a:r>
            <a:r>
              <a:rPr lang="en-US" b="1">
                <a:latin typeface="Courier New" pitchFamily="49" charset="0"/>
              </a:rPr>
              <a:t>MPI_Waitall</a:t>
            </a:r>
            <a:r>
              <a:rPr lang="en-US"/>
              <a:t>).</a:t>
            </a:r>
          </a:p>
          <a:p>
            <a:pPr>
              <a:lnSpc>
                <a:spcPct val="90000"/>
              </a:lnSpc>
            </a:pPr>
            <a:r>
              <a:rPr lang="en-US"/>
              <a:t>If you’ve done enough work, then the communication cost is zero.</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81668F74-5E3D-4D99-81D5-666ED3E7D36B}" type="slidenum">
              <a:rPr lang="en-US"/>
              <a:pPr/>
              <a:t>66</a:t>
            </a:fld>
            <a:endParaRPr lang="en-US"/>
          </a:p>
        </p:txBody>
      </p:sp>
      <p:sp>
        <p:nvSpPr>
          <p:cNvPr id="989186" name="Rectangle 2"/>
          <p:cNvSpPr>
            <a:spLocks noGrp="1" noChangeArrowheads="1"/>
          </p:cNvSpPr>
          <p:nvPr>
            <p:ph type="title"/>
          </p:nvPr>
        </p:nvSpPr>
        <p:spPr/>
        <p:txBody>
          <a:bodyPr/>
          <a:lstStyle/>
          <a:p>
            <a:r>
              <a:rPr lang="en-US" sz="3600"/>
              <a:t>Expand the Array Stencil</a:t>
            </a:r>
          </a:p>
        </p:txBody>
      </p:sp>
      <p:sp>
        <p:nvSpPr>
          <p:cNvPr id="989187" name="Rectangle 3"/>
          <p:cNvSpPr>
            <a:spLocks noGrp="1" noChangeArrowheads="1"/>
          </p:cNvSpPr>
          <p:nvPr>
            <p:ph type="body" idx="1"/>
          </p:nvPr>
        </p:nvSpPr>
        <p:spPr>
          <a:xfrm>
            <a:off x="609600" y="1371600"/>
            <a:ext cx="7924800" cy="5029200"/>
          </a:xfrm>
        </p:spPr>
        <p:txBody>
          <a:bodyPr/>
          <a:lstStyle/>
          <a:p>
            <a:pPr>
              <a:lnSpc>
                <a:spcPct val="90000"/>
              </a:lnSpc>
            </a:pPr>
            <a:r>
              <a:rPr lang="en-US"/>
              <a:t>If you expand the array stencil of each subdomain beyond the numerical stencil, then you don’t have to communicate as often.</a:t>
            </a:r>
          </a:p>
          <a:p>
            <a:pPr>
              <a:lnSpc>
                <a:spcPct val="90000"/>
              </a:lnSpc>
            </a:pPr>
            <a:r>
              <a:rPr lang="en-US"/>
              <a:t>When you communicate, instead of sending a slice along each face, send a slab, with extra stencil levels.</a:t>
            </a:r>
          </a:p>
          <a:p>
            <a:pPr>
              <a:lnSpc>
                <a:spcPct val="90000"/>
              </a:lnSpc>
            </a:pPr>
            <a:r>
              <a:rPr lang="en-US"/>
              <a:t>In the first timestep after communicating, do extra calculations out to just inside the numerical stencil.</a:t>
            </a:r>
          </a:p>
          <a:p>
            <a:pPr>
              <a:lnSpc>
                <a:spcPct val="90000"/>
              </a:lnSpc>
            </a:pPr>
            <a:r>
              <a:rPr lang="en-US"/>
              <a:t>In subsequent timesteps, calculate fewer and fewer stencil levels, until it’s time to communicate again – less total communication, and more calculations to hide the communication cost underneath!</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8B40F9B3-EC79-463B-BA86-CE50B0F3E38A}" type="slidenum">
              <a:rPr lang="en-US"/>
              <a:pPr/>
              <a:t>67</a:t>
            </a:fld>
            <a:endParaRPr lang="en-US"/>
          </a:p>
        </p:txBody>
      </p:sp>
      <p:sp>
        <p:nvSpPr>
          <p:cNvPr id="990210" name="Rectangle 2"/>
          <p:cNvSpPr>
            <a:spLocks noGrp="1" noChangeArrowheads="1"/>
          </p:cNvSpPr>
          <p:nvPr>
            <p:ph type="title"/>
          </p:nvPr>
        </p:nvSpPr>
        <p:spPr/>
        <p:txBody>
          <a:bodyPr/>
          <a:lstStyle/>
          <a:p>
            <a:r>
              <a:rPr lang="en-US" sz="3600"/>
              <a:t>An Extra Win!</a:t>
            </a:r>
          </a:p>
        </p:txBody>
      </p:sp>
      <p:sp>
        <p:nvSpPr>
          <p:cNvPr id="990211" name="Rectangle 3"/>
          <p:cNvSpPr>
            <a:spLocks noGrp="1" noChangeArrowheads="1"/>
          </p:cNvSpPr>
          <p:nvPr>
            <p:ph type="body" idx="1"/>
          </p:nvPr>
        </p:nvSpPr>
        <p:spPr/>
        <p:txBody>
          <a:bodyPr/>
          <a:lstStyle/>
          <a:p>
            <a:r>
              <a:rPr lang="en-US"/>
              <a:t>If you do all this, there’s an amazing side effect: you get better cache reuse, because you stick with the same subdomain for a longer period of time.</a:t>
            </a:r>
          </a:p>
          <a:p>
            <a:r>
              <a:rPr lang="en-US"/>
              <a:t>So, instead of doing, say, 5000 calculations per zone per timestep, you can do 15000 or 20000.</a:t>
            </a:r>
          </a:p>
          <a:p>
            <a:r>
              <a:rPr lang="en-US"/>
              <a:t>So, you can better amortize the cost of transferring the data between RAM and cache.</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EF015082-2D7F-4C7A-97CA-1ABBFFA7C6CA}" type="slidenum">
              <a:rPr lang="en-US"/>
              <a:pPr/>
              <a:t>68</a:t>
            </a:fld>
            <a:endParaRPr lang="en-US"/>
          </a:p>
        </p:txBody>
      </p:sp>
      <p:sp>
        <p:nvSpPr>
          <p:cNvPr id="991234" name="Rectangle 2"/>
          <p:cNvSpPr>
            <a:spLocks noGrp="1" noChangeArrowheads="1"/>
          </p:cNvSpPr>
          <p:nvPr>
            <p:ph type="title"/>
          </p:nvPr>
        </p:nvSpPr>
        <p:spPr/>
        <p:txBody>
          <a:bodyPr/>
          <a:lstStyle/>
          <a:p>
            <a:r>
              <a:rPr lang="en-US" sz="3600" dirty="0"/>
              <a:t>New </a:t>
            </a:r>
            <a:r>
              <a:rPr lang="en-US" sz="3600" dirty="0" smtClean="0"/>
              <a:t>Algorithm (F90)</a:t>
            </a:r>
            <a:endParaRPr lang="en-US" sz="3600" dirty="0"/>
          </a:p>
        </p:txBody>
      </p:sp>
      <p:sp>
        <p:nvSpPr>
          <p:cNvPr id="991235" name="Rectangle 3"/>
          <p:cNvSpPr>
            <a:spLocks noGrp="1" noChangeArrowheads="1"/>
          </p:cNvSpPr>
          <p:nvPr>
            <p:ph type="body" idx="1"/>
          </p:nvPr>
        </p:nvSpPr>
        <p:spPr>
          <a:xfrm>
            <a:off x="533400" y="1371600"/>
            <a:ext cx="8229600" cy="4648200"/>
          </a:xfrm>
        </p:spPr>
        <p:txBody>
          <a:bodyPr/>
          <a:lstStyle/>
          <a:p>
            <a:pPr>
              <a:buFont typeface="Wingdings" pitchFamily="2" charset="2"/>
              <a:buNone/>
            </a:pPr>
            <a:r>
              <a:rPr lang="en-US" sz="1800" b="1">
                <a:latin typeface="Courier New" pitchFamily="49" charset="0"/>
              </a:rPr>
              <a:t>DO timestep = 1, number_of_timesteps, extra_stencil_levels</a:t>
            </a:r>
          </a:p>
          <a:p>
            <a:pPr>
              <a:buFont typeface="Wingdings" pitchFamily="2" charset="2"/>
              <a:buNone/>
            </a:pPr>
            <a:r>
              <a:rPr lang="en-US" sz="1800" b="1">
                <a:latin typeface="Courier New" pitchFamily="49" charset="0"/>
              </a:rPr>
              <a:t>    DO subdomain = 1, number_of_local_subdomains</a:t>
            </a:r>
          </a:p>
          <a:p>
            <a:pPr>
              <a:buFont typeface="Wingdings" pitchFamily="2" charset="2"/>
              <a:buNone/>
            </a:pPr>
            <a:r>
              <a:rPr lang="en-US" sz="1800" b="1">
                <a:latin typeface="Courier New" pitchFamily="49" charset="0"/>
              </a:rPr>
              <a:t>        CALL receive_messages_nonblocking(subdomain,</a:t>
            </a:r>
          </a:p>
          <a:p>
            <a:pPr>
              <a:buFont typeface="Wingdings" pitchFamily="2" charset="2"/>
              <a:buNone/>
            </a:pPr>
            <a:r>
              <a:rPr lang="en-US" sz="1800" b="1">
                <a:latin typeface="Courier New" pitchFamily="49" charset="0"/>
              </a:rPr>
              <a:t>                 timestep)</a:t>
            </a:r>
          </a:p>
          <a:p>
            <a:pPr>
              <a:buFont typeface="Wingdings" pitchFamily="2" charset="2"/>
              <a:buNone/>
            </a:pPr>
            <a:r>
              <a:rPr lang="en-US" sz="1800" b="1">
                <a:latin typeface="Courier New" pitchFamily="49" charset="0"/>
              </a:rPr>
              <a:t>        DO extra_stencil_level=0, extra_stencil_levels - 1</a:t>
            </a:r>
          </a:p>
          <a:p>
            <a:pPr>
              <a:buFont typeface="Wingdings" pitchFamily="2" charset="2"/>
              <a:buNone/>
            </a:pPr>
            <a:r>
              <a:rPr lang="en-US" sz="1800" b="1">
                <a:latin typeface="Courier New" pitchFamily="49" charset="0"/>
              </a:rPr>
              <a:t>            CALL calculate_entire_timestep(subdomain,</a:t>
            </a:r>
          </a:p>
          <a:p>
            <a:pPr>
              <a:buFont typeface="Wingdings" pitchFamily="2" charset="2"/>
              <a:buNone/>
            </a:pPr>
            <a:r>
              <a:rPr lang="en-US" sz="1800" b="1">
                <a:latin typeface="Courier New" pitchFamily="49" charset="0"/>
              </a:rPr>
              <a:t>                     timestep + extra_stencil_level)</a:t>
            </a:r>
          </a:p>
          <a:p>
            <a:pPr>
              <a:buFont typeface="Wingdings" pitchFamily="2" charset="2"/>
              <a:buNone/>
            </a:pPr>
            <a:r>
              <a:rPr lang="en-US" sz="1800" b="1">
                <a:latin typeface="Courier New" pitchFamily="49" charset="0"/>
              </a:rPr>
              <a:t>        END DO</a:t>
            </a:r>
          </a:p>
          <a:p>
            <a:pPr>
              <a:buFont typeface="Wingdings" pitchFamily="2" charset="2"/>
              <a:buNone/>
            </a:pPr>
            <a:r>
              <a:rPr lang="en-US" sz="1800" b="1">
                <a:latin typeface="Courier New" pitchFamily="49" charset="0"/>
              </a:rPr>
              <a:t>        CALL send_messages_nonblocking(subdomain,</a:t>
            </a:r>
          </a:p>
          <a:p>
            <a:pPr>
              <a:buFont typeface="Wingdings" pitchFamily="2" charset="2"/>
              <a:buNone/>
            </a:pPr>
            <a:r>
              <a:rPr lang="en-US" sz="1800" b="1">
                <a:latin typeface="Courier New" pitchFamily="49" charset="0"/>
              </a:rPr>
              <a:t>                 timestep + extra_stencil_levels)</a:t>
            </a:r>
          </a:p>
          <a:p>
            <a:pPr>
              <a:buFont typeface="Wingdings" pitchFamily="2" charset="2"/>
              <a:buNone/>
            </a:pPr>
            <a:r>
              <a:rPr lang="en-US" sz="1800" b="1">
                <a:latin typeface="Courier New" pitchFamily="49" charset="0"/>
              </a:rPr>
              <a:t>    END DO</a:t>
            </a:r>
          </a:p>
          <a:p>
            <a:pPr>
              <a:buFont typeface="Wingdings" pitchFamily="2" charset="2"/>
              <a:buNone/>
            </a:pPr>
            <a:r>
              <a:rPr lang="en-US" sz="1800" b="1">
                <a:latin typeface="Courier New" pitchFamily="49" charset="0"/>
              </a:rPr>
              <a:t>END DO</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BE371CA4-12B3-4ED7-A2C2-461FC4BFD794}" type="slidenum">
              <a:rPr lang="en-US"/>
              <a:pPr/>
              <a:t>69</a:t>
            </a:fld>
            <a:endParaRPr lang="en-US"/>
          </a:p>
        </p:txBody>
      </p:sp>
      <p:sp>
        <p:nvSpPr>
          <p:cNvPr id="1002498" name="Rectangle 2"/>
          <p:cNvSpPr>
            <a:spLocks noGrp="1" noChangeArrowheads="1"/>
          </p:cNvSpPr>
          <p:nvPr>
            <p:ph type="title"/>
          </p:nvPr>
        </p:nvSpPr>
        <p:spPr/>
        <p:txBody>
          <a:bodyPr/>
          <a:lstStyle/>
          <a:p>
            <a:r>
              <a:rPr lang="en-US" sz="3600" dirty="0"/>
              <a:t>New </a:t>
            </a:r>
            <a:r>
              <a:rPr lang="en-US" sz="3600" dirty="0" smtClean="0"/>
              <a:t>Algorithm (C)</a:t>
            </a:r>
            <a:endParaRPr lang="en-US" sz="3600" dirty="0"/>
          </a:p>
        </p:txBody>
      </p:sp>
      <p:sp>
        <p:nvSpPr>
          <p:cNvPr id="1002499" name="Rectangle 3"/>
          <p:cNvSpPr>
            <a:spLocks noGrp="1" noChangeArrowheads="1"/>
          </p:cNvSpPr>
          <p:nvPr>
            <p:ph type="body" idx="1"/>
          </p:nvPr>
        </p:nvSpPr>
        <p:spPr>
          <a:xfrm>
            <a:off x="533400" y="1371600"/>
            <a:ext cx="8229600" cy="4648200"/>
          </a:xfrm>
        </p:spPr>
        <p:txBody>
          <a:bodyPr/>
          <a:lstStyle/>
          <a:p>
            <a:pPr>
              <a:lnSpc>
                <a:spcPct val="80000"/>
              </a:lnSpc>
              <a:buFont typeface="Wingdings" pitchFamily="2" charset="2"/>
              <a:buNone/>
            </a:pPr>
            <a:r>
              <a:rPr lang="en-US" sz="1800" b="1" dirty="0">
                <a:latin typeface="Courier New" pitchFamily="49" charset="0"/>
              </a:rPr>
              <a:t>for (</a:t>
            </a:r>
            <a:r>
              <a:rPr lang="en-US" sz="1800" b="1" dirty="0" err="1">
                <a:latin typeface="Courier New" pitchFamily="49" charset="0"/>
              </a:rPr>
              <a:t>timestep</a:t>
            </a:r>
            <a:r>
              <a:rPr lang="en-US" sz="1800" b="1" dirty="0">
                <a:latin typeface="Courier New" pitchFamily="49" charset="0"/>
              </a:rPr>
              <a:t> = </a:t>
            </a:r>
            <a:r>
              <a:rPr lang="en-US" sz="1800" b="1" dirty="0" smtClean="0">
                <a:latin typeface="Courier New" pitchFamily="49" charset="0"/>
              </a:rPr>
              <a:t>0;</a:t>
            </a:r>
          </a:p>
          <a:p>
            <a:pPr>
              <a:lnSpc>
                <a:spcPct val="80000"/>
              </a:lnSpc>
              <a:buFont typeface="Wingdings" pitchFamily="2" charset="2"/>
              <a:buNone/>
            </a:pPr>
            <a:r>
              <a:rPr lang="en-US" sz="1800" b="1" dirty="0" smtClean="0">
                <a:latin typeface="Courier New" pitchFamily="49" charset="0"/>
              </a:rPr>
              <a:t>     </a:t>
            </a:r>
            <a:r>
              <a:rPr lang="en-US" sz="1800" b="1" dirty="0" err="1" smtClean="0">
                <a:latin typeface="Courier New" pitchFamily="49" charset="0"/>
              </a:rPr>
              <a:t>timestep</a:t>
            </a:r>
            <a:r>
              <a:rPr lang="en-US" sz="1800" b="1" dirty="0" smtClean="0">
                <a:latin typeface="Courier New" pitchFamily="49" charset="0"/>
              </a:rPr>
              <a:t> </a:t>
            </a:r>
            <a:r>
              <a:rPr lang="en-US" sz="1800" b="1" dirty="0">
                <a:latin typeface="Courier New" pitchFamily="49" charset="0"/>
              </a:rPr>
              <a:t>&lt; </a:t>
            </a:r>
            <a:r>
              <a:rPr lang="en-US" sz="1800" b="1" dirty="0" err="1">
                <a:latin typeface="Courier New" pitchFamily="49" charset="0"/>
              </a:rPr>
              <a:t>number_of_timesteps</a:t>
            </a:r>
            <a:r>
              <a:rPr lang="en-US" sz="1800" b="1" dirty="0">
                <a:latin typeface="Courier New" pitchFamily="49" charset="0"/>
              </a:rPr>
              <a:t>;</a:t>
            </a:r>
          </a:p>
          <a:p>
            <a:pPr>
              <a:lnSpc>
                <a:spcPct val="80000"/>
              </a:lnSpc>
              <a:buFont typeface="Wingdings" pitchFamily="2" charset="2"/>
              <a:buNone/>
            </a:pPr>
            <a:r>
              <a:rPr lang="en-US" sz="1800" b="1" dirty="0">
                <a:latin typeface="Courier New" pitchFamily="49" charset="0"/>
              </a:rPr>
              <a:t>     </a:t>
            </a:r>
            <a:r>
              <a:rPr lang="en-US" sz="1800" b="1" dirty="0" err="1">
                <a:latin typeface="Courier New" pitchFamily="49" charset="0"/>
              </a:rPr>
              <a:t>timestep</a:t>
            </a:r>
            <a:r>
              <a:rPr lang="en-US" sz="1800" b="1" dirty="0">
                <a:latin typeface="Courier New" pitchFamily="49" charset="0"/>
              </a:rPr>
              <a:t> += </a:t>
            </a:r>
            <a:r>
              <a:rPr lang="en-US" sz="1800" b="1" dirty="0" err="1">
                <a:latin typeface="Courier New" pitchFamily="49" charset="0"/>
              </a:rPr>
              <a:t>extra_stencil_levels</a:t>
            </a:r>
            <a:r>
              <a:rPr lang="en-US" sz="1800" b="1" dirty="0">
                <a:latin typeface="Courier New" pitchFamily="49" charset="0"/>
              </a:rPr>
              <a:t>) {</a:t>
            </a:r>
          </a:p>
          <a:p>
            <a:pPr>
              <a:lnSpc>
                <a:spcPct val="80000"/>
              </a:lnSpc>
              <a:buFont typeface="Wingdings" pitchFamily="2" charset="2"/>
              <a:buNone/>
            </a:pPr>
            <a:r>
              <a:rPr lang="en-US" sz="1800" b="1" dirty="0">
                <a:latin typeface="Courier New" pitchFamily="49" charset="0"/>
              </a:rPr>
              <a:t>    for (</a:t>
            </a:r>
            <a:r>
              <a:rPr lang="en-US" sz="1800" b="1" dirty="0" err="1">
                <a:latin typeface="Courier New" pitchFamily="49" charset="0"/>
              </a:rPr>
              <a:t>subdomain</a:t>
            </a:r>
            <a:r>
              <a:rPr lang="en-US" sz="1800" b="1" dirty="0">
                <a:latin typeface="Courier New" pitchFamily="49" charset="0"/>
              </a:rPr>
              <a:t> = 0;</a:t>
            </a:r>
          </a:p>
          <a:p>
            <a:pPr>
              <a:lnSpc>
                <a:spcPct val="80000"/>
              </a:lnSpc>
              <a:buFont typeface="Wingdings" pitchFamily="2" charset="2"/>
              <a:buNone/>
            </a:pPr>
            <a:r>
              <a:rPr lang="en-US" sz="1800" b="1" dirty="0">
                <a:latin typeface="Courier New" pitchFamily="49" charset="0"/>
              </a:rPr>
              <a:t>         </a:t>
            </a:r>
            <a:r>
              <a:rPr lang="en-US" sz="1800" b="1" dirty="0" err="1">
                <a:latin typeface="Courier New" pitchFamily="49" charset="0"/>
              </a:rPr>
              <a:t>subdomain</a:t>
            </a:r>
            <a:r>
              <a:rPr lang="en-US" sz="1800" b="1" dirty="0">
                <a:latin typeface="Courier New" pitchFamily="49" charset="0"/>
              </a:rPr>
              <a:t> &lt; </a:t>
            </a:r>
            <a:r>
              <a:rPr lang="en-US" sz="1800" b="1" dirty="0" err="1">
                <a:latin typeface="Courier New" pitchFamily="49" charset="0"/>
              </a:rPr>
              <a:t>number_of_local_subdomains</a:t>
            </a:r>
            <a:r>
              <a:rPr lang="en-US" sz="1800" b="1" dirty="0">
                <a:latin typeface="Courier New" pitchFamily="49" charset="0"/>
              </a:rPr>
              <a:t>;</a:t>
            </a:r>
          </a:p>
          <a:p>
            <a:pPr>
              <a:lnSpc>
                <a:spcPct val="80000"/>
              </a:lnSpc>
              <a:buFont typeface="Wingdings" pitchFamily="2" charset="2"/>
              <a:buNone/>
            </a:pPr>
            <a:r>
              <a:rPr lang="en-US" sz="1800" b="1" dirty="0">
                <a:latin typeface="Courier New" pitchFamily="49" charset="0"/>
              </a:rPr>
              <a:t>         </a:t>
            </a:r>
            <a:r>
              <a:rPr lang="en-US" sz="1800" b="1" dirty="0" err="1">
                <a:latin typeface="Courier New" pitchFamily="49" charset="0"/>
              </a:rPr>
              <a:t>subdomain</a:t>
            </a:r>
            <a:r>
              <a:rPr lang="en-US" sz="1800" b="1" dirty="0">
                <a:latin typeface="Courier New" pitchFamily="49" charset="0"/>
              </a:rPr>
              <a:t>++) {</a:t>
            </a:r>
          </a:p>
          <a:p>
            <a:pPr>
              <a:lnSpc>
                <a:spcPct val="80000"/>
              </a:lnSpc>
              <a:buFont typeface="Wingdings" pitchFamily="2" charset="2"/>
              <a:buNone/>
            </a:pPr>
            <a:r>
              <a:rPr lang="en-US" sz="1800" b="1" dirty="0">
                <a:latin typeface="Courier New" pitchFamily="49" charset="0"/>
              </a:rPr>
              <a:t>        </a:t>
            </a:r>
            <a:r>
              <a:rPr lang="en-US" sz="1800" b="1" dirty="0" err="1">
                <a:latin typeface="Courier New" pitchFamily="49" charset="0"/>
              </a:rPr>
              <a:t>receive_messages_nonblocking</a:t>
            </a:r>
            <a:r>
              <a:rPr lang="en-US" sz="1800" b="1" dirty="0">
                <a:latin typeface="Courier New" pitchFamily="49" charset="0"/>
              </a:rPr>
              <a:t>(</a:t>
            </a:r>
            <a:r>
              <a:rPr lang="en-US" sz="1800" b="1" dirty="0" err="1">
                <a:latin typeface="Courier New" pitchFamily="49" charset="0"/>
              </a:rPr>
              <a:t>subdomain</a:t>
            </a:r>
            <a:r>
              <a:rPr lang="en-US" sz="1800" b="1" dirty="0">
                <a:latin typeface="Courier New" pitchFamily="49" charset="0"/>
              </a:rPr>
              <a:t>, </a:t>
            </a:r>
            <a:r>
              <a:rPr lang="en-US" sz="1800" b="1" dirty="0" err="1">
                <a:latin typeface="Courier New" pitchFamily="49" charset="0"/>
              </a:rPr>
              <a:t>timestep</a:t>
            </a:r>
            <a:r>
              <a:rPr lang="en-US" sz="1800" b="1" dirty="0">
                <a:latin typeface="Courier New" pitchFamily="49" charset="0"/>
              </a:rPr>
              <a:t>);</a:t>
            </a:r>
          </a:p>
          <a:p>
            <a:pPr>
              <a:lnSpc>
                <a:spcPct val="80000"/>
              </a:lnSpc>
              <a:buFont typeface="Wingdings" pitchFamily="2" charset="2"/>
              <a:buNone/>
            </a:pPr>
            <a:r>
              <a:rPr lang="en-US" sz="1800" b="1" dirty="0">
                <a:latin typeface="Courier New" pitchFamily="49" charset="0"/>
              </a:rPr>
              <a:t>        for (</a:t>
            </a:r>
            <a:r>
              <a:rPr lang="en-US" sz="1800" b="1" dirty="0" err="1">
                <a:latin typeface="Courier New" pitchFamily="49" charset="0"/>
              </a:rPr>
              <a:t>extra_stencil_level</a:t>
            </a:r>
            <a:r>
              <a:rPr lang="en-US" sz="1800" b="1" dirty="0">
                <a:latin typeface="Courier New" pitchFamily="49" charset="0"/>
              </a:rPr>
              <a:t> = 0;</a:t>
            </a:r>
          </a:p>
          <a:p>
            <a:pPr>
              <a:lnSpc>
                <a:spcPct val="80000"/>
              </a:lnSpc>
              <a:buFont typeface="Wingdings" pitchFamily="2" charset="2"/>
              <a:buNone/>
            </a:pPr>
            <a:r>
              <a:rPr lang="en-US" sz="1800" b="1" dirty="0">
                <a:latin typeface="Courier New" pitchFamily="49" charset="0"/>
              </a:rPr>
              <a:t>             </a:t>
            </a:r>
            <a:r>
              <a:rPr lang="en-US" sz="1800" b="1" dirty="0" err="1">
                <a:latin typeface="Courier New" pitchFamily="49" charset="0"/>
              </a:rPr>
              <a:t>extra_stencil_level</a:t>
            </a:r>
            <a:r>
              <a:rPr lang="en-US" sz="1800" b="1" dirty="0">
                <a:latin typeface="Courier New" pitchFamily="49" charset="0"/>
              </a:rPr>
              <a:t> &lt; </a:t>
            </a:r>
            <a:r>
              <a:rPr lang="en-US" sz="1800" b="1" dirty="0" err="1">
                <a:latin typeface="Courier New" pitchFamily="49" charset="0"/>
              </a:rPr>
              <a:t>extra_stencil_levels</a:t>
            </a:r>
            <a:r>
              <a:rPr lang="en-US" sz="1800" b="1" dirty="0">
                <a:latin typeface="Courier New" pitchFamily="49" charset="0"/>
              </a:rPr>
              <a:t>;</a:t>
            </a:r>
          </a:p>
          <a:p>
            <a:pPr>
              <a:lnSpc>
                <a:spcPct val="80000"/>
              </a:lnSpc>
              <a:buFont typeface="Wingdings" pitchFamily="2" charset="2"/>
              <a:buNone/>
            </a:pPr>
            <a:r>
              <a:rPr lang="en-US" sz="1800" b="1" dirty="0">
                <a:latin typeface="Courier New" pitchFamily="49" charset="0"/>
              </a:rPr>
              <a:t>             </a:t>
            </a:r>
            <a:r>
              <a:rPr lang="en-US" sz="1800" b="1" dirty="0" err="1">
                <a:latin typeface="Courier New" pitchFamily="49" charset="0"/>
              </a:rPr>
              <a:t>extra_stencil_level</a:t>
            </a:r>
            <a:r>
              <a:rPr lang="en-US" sz="1800" b="1" dirty="0">
                <a:latin typeface="Courier New" pitchFamily="49" charset="0"/>
              </a:rPr>
              <a:t>++) {</a:t>
            </a:r>
          </a:p>
          <a:p>
            <a:pPr>
              <a:lnSpc>
                <a:spcPct val="80000"/>
              </a:lnSpc>
              <a:buFont typeface="Wingdings" pitchFamily="2" charset="2"/>
              <a:buNone/>
            </a:pPr>
            <a:r>
              <a:rPr lang="en-US" sz="1800" b="1" dirty="0">
                <a:latin typeface="Courier New" pitchFamily="49" charset="0"/>
              </a:rPr>
              <a:t>            </a:t>
            </a:r>
            <a:r>
              <a:rPr lang="en-US" sz="1800" b="1" dirty="0" err="1">
                <a:latin typeface="Courier New" pitchFamily="49" charset="0"/>
              </a:rPr>
              <a:t>calculate_entire_timestep</a:t>
            </a:r>
            <a:r>
              <a:rPr lang="en-US" sz="1800" b="1" dirty="0">
                <a:latin typeface="Courier New" pitchFamily="49" charset="0"/>
              </a:rPr>
              <a:t>(</a:t>
            </a:r>
            <a:r>
              <a:rPr lang="en-US" sz="1800" b="1" dirty="0" err="1">
                <a:latin typeface="Courier New" pitchFamily="49" charset="0"/>
              </a:rPr>
              <a:t>subdomain</a:t>
            </a:r>
            <a:r>
              <a:rPr lang="en-US" sz="1800" b="1" dirty="0">
                <a:latin typeface="Courier New" pitchFamily="49" charset="0"/>
              </a:rPr>
              <a:t>,</a:t>
            </a:r>
          </a:p>
          <a:p>
            <a:pPr>
              <a:lnSpc>
                <a:spcPct val="80000"/>
              </a:lnSpc>
              <a:buFont typeface="Wingdings" pitchFamily="2" charset="2"/>
              <a:buNone/>
            </a:pPr>
            <a:r>
              <a:rPr lang="en-US" sz="1800" b="1" dirty="0">
                <a:latin typeface="Courier New" pitchFamily="49" charset="0"/>
              </a:rPr>
              <a:t>                </a:t>
            </a:r>
            <a:r>
              <a:rPr lang="en-US" sz="1800" b="1" dirty="0" err="1">
                <a:latin typeface="Courier New" pitchFamily="49" charset="0"/>
              </a:rPr>
              <a:t>timestep</a:t>
            </a:r>
            <a:r>
              <a:rPr lang="en-US" sz="1800" b="1" dirty="0">
                <a:latin typeface="Courier New" pitchFamily="49" charset="0"/>
              </a:rPr>
              <a:t> + </a:t>
            </a:r>
            <a:r>
              <a:rPr lang="en-US" sz="1800" b="1" dirty="0" err="1">
                <a:latin typeface="Courier New" pitchFamily="49" charset="0"/>
              </a:rPr>
              <a:t>extra_stencil_level</a:t>
            </a:r>
            <a:r>
              <a:rPr lang="en-US" sz="1800" b="1" dirty="0">
                <a:latin typeface="Courier New" pitchFamily="49" charset="0"/>
              </a:rPr>
              <a:t>);</a:t>
            </a:r>
          </a:p>
          <a:p>
            <a:pPr>
              <a:lnSpc>
                <a:spcPct val="80000"/>
              </a:lnSpc>
              <a:buFont typeface="Wingdings" pitchFamily="2" charset="2"/>
              <a:buNone/>
            </a:pPr>
            <a:r>
              <a:rPr lang="en-US" sz="1800" b="1" dirty="0">
                <a:latin typeface="Courier New" pitchFamily="49" charset="0"/>
              </a:rPr>
              <a:t>        } /* for </a:t>
            </a:r>
            <a:r>
              <a:rPr lang="en-US" sz="1800" b="1" dirty="0" err="1">
                <a:latin typeface="Courier New" pitchFamily="49" charset="0"/>
              </a:rPr>
              <a:t>extra_stencil_level</a:t>
            </a:r>
            <a:r>
              <a:rPr lang="en-US" sz="1800" b="1" dirty="0">
                <a:latin typeface="Courier New" pitchFamily="49" charset="0"/>
              </a:rPr>
              <a:t> */</a:t>
            </a:r>
          </a:p>
          <a:p>
            <a:pPr>
              <a:lnSpc>
                <a:spcPct val="80000"/>
              </a:lnSpc>
              <a:buFont typeface="Wingdings" pitchFamily="2" charset="2"/>
              <a:buNone/>
            </a:pPr>
            <a:r>
              <a:rPr lang="en-US" sz="1800" b="1" dirty="0">
                <a:latin typeface="Courier New" pitchFamily="49" charset="0"/>
              </a:rPr>
              <a:t>        </a:t>
            </a:r>
            <a:r>
              <a:rPr lang="en-US" sz="1800" b="1" dirty="0" err="1">
                <a:latin typeface="Courier New" pitchFamily="49" charset="0"/>
              </a:rPr>
              <a:t>send_messages_nonblocking</a:t>
            </a:r>
            <a:r>
              <a:rPr lang="en-US" sz="1800" b="1" dirty="0">
                <a:latin typeface="Courier New" pitchFamily="49" charset="0"/>
              </a:rPr>
              <a:t>(</a:t>
            </a:r>
            <a:r>
              <a:rPr lang="en-US" sz="1800" b="1" dirty="0" err="1">
                <a:latin typeface="Courier New" pitchFamily="49" charset="0"/>
              </a:rPr>
              <a:t>subdomain</a:t>
            </a:r>
            <a:r>
              <a:rPr lang="en-US" sz="1800" b="1" dirty="0">
                <a:latin typeface="Courier New" pitchFamily="49" charset="0"/>
              </a:rPr>
              <a:t>,</a:t>
            </a:r>
          </a:p>
          <a:p>
            <a:pPr>
              <a:lnSpc>
                <a:spcPct val="80000"/>
              </a:lnSpc>
              <a:buFont typeface="Wingdings" pitchFamily="2" charset="2"/>
              <a:buNone/>
            </a:pPr>
            <a:r>
              <a:rPr lang="en-US" sz="1800" b="1" dirty="0">
                <a:latin typeface="Courier New" pitchFamily="49" charset="0"/>
              </a:rPr>
              <a:t>            </a:t>
            </a:r>
            <a:r>
              <a:rPr lang="en-US" sz="1800" b="1" dirty="0" err="1">
                <a:latin typeface="Courier New" pitchFamily="49" charset="0"/>
              </a:rPr>
              <a:t>timestep</a:t>
            </a:r>
            <a:r>
              <a:rPr lang="en-US" sz="1800" b="1" dirty="0">
                <a:latin typeface="Courier New" pitchFamily="49" charset="0"/>
              </a:rPr>
              <a:t> + </a:t>
            </a:r>
            <a:r>
              <a:rPr lang="en-US" sz="1800" b="1" dirty="0" err="1">
                <a:latin typeface="Courier New" pitchFamily="49" charset="0"/>
              </a:rPr>
              <a:t>extra_stencil_levels</a:t>
            </a:r>
            <a:r>
              <a:rPr lang="en-US" sz="1800" b="1" dirty="0">
                <a:latin typeface="Courier New" pitchFamily="49" charset="0"/>
              </a:rPr>
              <a:t>);</a:t>
            </a:r>
          </a:p>
          <a:p>
            <a:pPr>
              <a:lnSpc>
                <a:spcPct val="80000"/>
              </a:lnSpc>
              <a:buFont typeface="Wingdings" pitchFamily="2" charset="2"/>
              <a:buNone/>
            </a:pPr>
            <a:r>
              <a:rPr lang="en-US" sz="1800" b="1" dirty="0">
                <a:latin typeface="Courier New" pitchFamily="49" charset="0"/>
              </a:rPr>
              <a:t>    } /* for </a:t>
            </a:r>
            <a:r>
              <a:rPr lang="en-US" sz="1800" b="1" dirty="0" err="1">
                <a:latin typeface="Courier New" pitchFamily="49" charset="0"/>
              </a:rPr>
              <a:t>subdomain</a:t>
            </a:r>
            <a:r>
              <a:rPr lang="en-US" sz="1800" b="1" dirty="0">
                <a:latin typeface="Courier New" pitchFamily="49" charset="0"/>
              </a:rPr>
              <a:t> */</a:t>
            </a:r>
          </a:p>
          <a:p>
            <a:pPr>
              <a:lnSpc>
                <a:spcPct val="80000"/>
              </a:lnSpc>
              <a:buFont typeface="Wingdings" pitchFamily="2" charset="2"/>
              <a:buNone/>
            </a:pPr>
            <a:r>
              <a:rPr lang="en-US" sz="1800" b="1" dirty="0">
                <a:latin typeface="Courier New" pitchFamily="49" charset="0"/>
              </a:rPr>
              <a:t>} /* for </a:t>
            </a:r>
            <a:r>
              <a:rPr lang="en-US" sz="1800" b="1" dirty="0" err="1">
                <a:latin typeface="Courier New" pitchFamily="49" charset="0"/>
              </a:rPr>
              <a:t>timestep</a:t>
            </a:r>
            <a:r>
              <a:rPr lang="en-US" sz="1800" b="1" dirty="0">
                <a:latin typeface="Courier New" pitchFamily="49" charset="0"/>
              </a:rPr>
              <a:t>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6" name="Slide Number Placeholder 4"/>
          <p:cNvSpPr>
            <a:spLocks noGrp="1"/>
          </p:cNvSpPr>
          <p:nvPr>
            <p:ph type="sldNum" sz="quarter" idx="11"/>
          </p:nvPr>
        </p:nvSpPr>
        <p:spPr/>
        <p:txBody>
          <a:bodyPr/>
          <a:lstStyle/>
          <a:p>
            <a:fld id="{D9E35173-BE28-46A4-BEE8-74B69FCFB8A0}" type="slidenum">
              <a:rPr lang="en-US"/>
              <a:pPr/>
              <a:t>7</a:t>
            </a:fld>
            <a:endParaRPr lang="en-US"/>
          </a:p>
        </p:txBody>
      </p:sp>
      <p:sp>
        <p:nvSpPr>
          <p:cNvPr id="939010" name="Rectangle 2"/>
          <p:cNvSpPr>
            <a:spLocks noGrp="1" noChangeArrowheads="1"/>
          </p:cNvSpPr>
          <p:nvPr>
            <p:ph type="title"/>
          </p:nvPr>
        </p:nvSpPr>
        <p:spPr/>
        <p:txBody>
          <a:bodyPr/>
          <a:lstStyle/>
          <a:p>
            <a:r>
              <a:rPr lang="en-US"/>
              <a:t>Moore’s Law</a:t>
            </a:r>
          </a:p>
        </p:txBody>
      </p:sp>
      <p:sp>
        <p:nvSpPr>
          <p:cNvPr id="939011" name="Rectangle 3"/>
          <p:cNvSpPr>
            <a:spLocks noGrp="1" noChangeArrowheads="1"/>
          </p:cNvSpPr>
          <p:nvPr>
            <p:ph type="body" idx="1"/>
          </p:nvPr>
        </p:nvSpPr>
        <p:spPr/>
        <p:txBody>
          <a:bodyPr/>
          <a:lstStyle/>
          <a:p>
            <a:pPr>
              <a:buFont typeface="Wingdings" pitchFamily="2" charset="2"/>
              <a:buNone/>
            </a:pPr>
            <a:r>
              <a:rPr lang="en-US"/>
              <a:t>In 1965, Gordon Moore was an engineer at Fairchild Semiconductor.</a:t>
            </a:r>
          </a:p>
          <a:p>
            <a:pPr>
              <a:buFont typeface="Wingdings" pitchFamily="2" charset="2"/>
              <a:buNone/>
            </a:pPr>
            <a:r>
              <a:rPr lang="en-US"/>
              <a:t>He noticed that the number of transistors that could be squeezed onto a chip was doubling about every 18 months.</a:t>
            </a:r>
          </a:p>
          <a:p>
            <a:pPr>
              <a:buFont typeface="Wingdings" pitchFamily="2" charset="2"/>
              <a:buNone/>
            </a:pPr>
            <a:r>
              <a:rPr lang="en-US"/>
              <a:t>It turns out that computer speed is roughly proportional to the number of transistors per unit area.</a:t>
            </a:r>
          </a:p>
          <a:p>
            <a:pPr>
              <a:buFont typeface="Wingdings" pitchFamily="2" charset="2"/>
              <a:buNone/>
            </a:pPr>
            <a:r>
              <a:rPr lang="en-US"/>
              <a:t>Moore wrote a paper about this concept, which became known as </a:t>
            </a:r>
            <a:r>
              <a:rPr lang="en-US" b="1" i="1" u="sng"/>
              <a:t>“Moore’s Law.”</a:t>
            </a:r>
            <a:r>
              <a:rPr lang="en-US"/>
              <a:t> </a:t>
            </a:r>
          </a:p>
        </p:txBody>
      </p:sp>
      <p:sp>
        <p:nvSpPr>
          <p:cNvPr id="939012"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6F3C6EA8-F4BE-4C9B-A2D6-166F65563466}" type="slidenum">
              <a:rPr lang="en-US"/>
              <a:pPr/>
              <a:t>70</a:t>
            </a:fld>
            <a:endParaRPr lang="en-US"/>
          </a:p>
        </p:txBody>
      </p:sp>
      <p:sp>
        <p:nvSpPr>
          <p:cNvPr id="992258" name="Rectangle 2"/>
          <p:cNvSpPr>
            <a:spLocks noGrp="1" noChangeArrowheads="1"/>
          </p:cNvSpPr>
          <p:nvPr>
            <p:ph type="title"/>
          </p:nvPr>
        </p:nvSpPr>
        <p:spPr/>
        <p:txBody>
          <a:bodyPr/>
          <a:lstStyle/>
          <a:p>
            <a:r>
              <a:rPr lang="en-US" sz="3600"/>
              <a:t>Higher Order Numerical Schemes</a:t>
            </a:r>
          </a:p>
        </p:txBody>
      </p:sp>
      <p:sp>
        <p:nvSpPr>
          <p:cNvPr id="992259" name="Rectangle 3"/>
          <p:cNvSpPr>
            <a:spLocks noGrp="1" noChangeArrowheads="1"/>
          </p:cNvSpPr>
          <p:nvPr>
            <p:ph type="body" idx="1"/>
          </p:nvPr>
        </p:nvSpPr>
        <p:spPr/>
        <p:txBody>
          <a:bodyPr/>
          <a:lstStyle/>
          <a:p>
            <a:r>
              <a:rPr lang="en-US"/>
              <a:t>Higher order numerical schemes are great, because they require more calculations per mesh zone per timestep, which you need to amortize the cost of transferring data between RAM and cache. Might as well!</a:t>
            </a:r>
          </a:p>
          <a:p>
            <a:r>
              <a:rPr lang="en-US"/>
              <a:t>Plus, they allow you to use a larger time interval per timestep (</a:t>
            </a:r>
            <a:r>
              <a:rPr lang="en-US" b="1">
                <a:latin typeface="Courier New" pitchFamily="49" charset="0"/>
              </a:rPr>
              <a:t>dt</a:t>
            </a:r>
            <a:r>
              <a:rPr lang="en-US"/>
              <a:t>), so you can do fewer total timesteps for the same accuracy – or you can get higher accuracy for the same number of timesteps.</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E23BD16A-84EF-4039-A740-989CC08F414B}" type="slidenum">
              <a:rPr lang="en-US"/>
              <a:pPr/>
              <a:t>71</a:t>
            </a:fld>
            <a:endParaRPr lang="en-US"/>
          </a:p>
        </p:txBody>
      </p:sp>
      <p:sp>
        <p:nvSpPr>
          <p:cNvPr id="993282" name="Rectangle 2"/>
          <p:cNvSpPr>
            <a:spLocks noGrp="1" noChangeArrowheads="1"/>
          </p:cNvSpPr>
          <p:nvPr>
            <p:ph type="title"/>
          </p:nvPr>
        </p:nvSpPr>
        <p:spPr/>
        <p:txBody>
          <a:bodyPr/>
          <a:lstStyle/>
          <a:p>
            <a:r>
              <a:rPr lang="en-US" sz="3600"/>
              <a:t>Parallelize in Z</a:t>
            </a:r>
          </a:p>
        </p:txBody>
      </p:sp>
      <p:sp>
        <p:nvSpPr>
          <p:cNvPr id="993283" name="Rectangle 3"/>
          <p:cNvSpPr>
            <a:spLocks noGrp="1" noChangeArrowheads="1"/>
          </p:cNvSpPr>
          <p:nvPr>
            <p:ph type="body" idx="1"/>
          </p:nvPr>
        </p:nvSpPr>
        <p:spPr/>
        <p:txBody>
          <a:bodyPr/>
          <a:lstStyle/>
          <a:p>
            <a:r>
              <a:rPr lang="en-US"/>
              <a:t>Most weather forecast codes parallelize in X and Y, but not in Z, because gravity makes the calculations along Z more complicated than X and Y.</a:t>
            </a:r>
          </a:p>
          <a:p>
            <a:r>
              <a:rPr lang="en-US"/>
              <a:t>But, that means that each subdomain has a high number of zones in Z, compared to X and Y.</a:t>
            </a:r>
          </a:p>
          <a:p>
            <a:r>
              <a:rPr lang="en-US"/>
              <a:t>For example, a 1 km CONUS run will probably have 100 zones in Z (25 km at 0.25 km resolution).</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64D872D0-E915-459B-A3C6-2FDDDC47FA94}" type="slidenum">
              <a:rPr lang="en-US"/>
              <a:pPr/>
              <a:t>72</a:t>
            </a:fld>
            <a:endParaRPr lang="en-US"/>
          </a:p>
        </p:txBody>
      </p:sp>
      <p:sp>
        <p:nvSpPr>
          <p:cNvPr id="994306" name="Rectangle 2"/>
          <p:cNvSpPr>
            <a:spLocks noGrp="1" noChangeArrowheads="1"/>
          </p:cNvSpPr>
          <p:nvPr>
            <p:ph type="title"/>
          </p:nvPr>
        </p:nvSpPr>
        <p:spPr/>
        <p:txBody>
          <a:bodyPr/>
          <a:lstStyle/>
          <a:p>
            <a:r>
              <a:rPr lang="en-US" sz="3600"/>
              <a:t>Multicore/Many-core Problem</a:t>
            </a:r>
          </a:p>
        </p:txBody>
      </p:sp>
      <p:sp>
        <p:nvSpPr>
          <p:cNvPr id="994307" name="Rectangle 3"/>
          <p:cNvSpPr>
            <a:spLocks noGrp="1" noChangeArrowheads="1"/>
          </p:cNvSpPr>
          <p:nvPr>
            <p:ph type="body" idx="1"/>
          </p:nvPr>
        </p:nvSpPr>
        <p:spPr/>
        <p:txBody>
          <a:bodyPr/>
          <a:lstStyle/>
          <a:p>
            <a:r>
              <a:rPr lang="en-US" dirty="0"/>
              <a:t>Most multicore chip families have relatively small cache per core (for example, </a:t>
            </a:r>
            <a:r>
              <a:rPr lang="en-US" dirty="0" smtClean="0"/>
              <a:t>1 - 4 MB per core at the highest/slowest cache level) </a:t>
            </a:r>
            <a:r>
              <a:rPr lang="en-US" dirty="0"/>
              <a:t>– and this problem seems likely to remain.</a:t>
            </a:r>
          </a:p>
          <a:p>
            <a:r>
              <a:rPr lang="en-US" dirty="0"/>
              <a:t>Small TLBs make the problem worse: 512 KB per core rather than </a:t>
            </a:r>
            <a:r>
              <a:rPr lang="en-US" dirty="0" smtClean="0"/>
              <a:t>1 - 4 </a:t>
            </a:r>
            <a:r>
              <a:rPr lang="en-US" dirty="0"/>
              <a:t>MB.</a:t>
            </a:r>
          </a:p>
          <a:p>
            <a:r>
              <a:rPr lang="en-US" dirty="0"/>
              <a:t>So, to get good cache reuse, you need </a:t>
            </a:r>
            <a:r>
              <a:rPr lang="en-US" dirty="0" err="1"/>
              <a:t>subdomains</a:t>
            </a:r>
            <a:r>
              <a:rPr lang="en-US" dirty="0"/>
              <a:t> of no more than 512 KB.</a:t>
            </a:r>
          </a:p>
          <a:p>
            <a:r>
              <a:rPr lang="en-US" dirty="0"/>
              <a:t>If you have 150 3D variables at single precision, and 100 zones in Z, then your horizontal size will be 3 x 3 zones – just enough for your stencil!</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5" name="Slide Number Placeholder 4"/>
          <p:cNvSpPr>
            <a:spLocks noGrp="1"/>
          </p:cNvSpPr>
          <p:nvPr>
            <p:ph type="sldNum" sz="quarter" idx="11"/>
          </p:nvPr>
        </p:nvSpPr>
        <p:spPr/>
        <p:txBody>
          <a:bodyPr/>
          <a:lstStyle/>
          <a:p>
            <a:fld id="{EB4762F3-5AF9-4E89-A60C-CB8EF0D22D0B}" type="slidenum">
              <a:rPr lang="en-US"/>
              <a:pPr/>
              <a:t>73</a:t>
            </a:fld>
            <a:endParaRPr lang="en-US"/>
          </a:p>
        </p:txBody>
      </p:sp>
      <p:sp>
        <p:nvSpPr>
          <p:cNvPr id="995330" name="Rectangle 2"/>
          <p:cNvSpPr>
            <a:spLocks noGrp="1" noChangeArrowheads="1"/>
          </p:cNvSpPr>
          <p:nvPr>
            <p:ph type="title"/>
          </p:nvPr>
        </p:nvSpPr>
        <p:spPr/>
        <p:txBody>
          <a:bodyPr/>
          <a:lstStyle/>
          <a:p>
            <a:r>
              <a:rPr lang="en-US" sz="3600"/>
              <a:t>What Do We Need?</a:t>
            </a:r>
          </a:p>
        </p:txBody>
      </p:sp>
      <p:sp>
        <p:nvSpPr>
          <p:cNvPr id="995331" name="Rectangle 3"/>
          <p:cNvSpPr>
            <a:spLocks noGrp="1" noChangeArrowheads="1"/>
          </p:cNvSpPr>
          <p:nvPr>
            <p:ph type="body" idx="1"/>
          </p:nvPr>
        </p:nvSpPr>
        <p:spPr/>
        <p:txBody>
          <a:bodyPr/>
          <a:lstStyle/>
          <a:p>
            <a:r>
              <a:rPr lang="en-US"/>
              <a:t>We need much bigger caches!</a:t>
            </a:r>
          </a:p>
          <a:p>
            <a:pPr lvl="1"/>
            <a:r>
              <a:rPr lang="en-US"/>
              <a:t>16 MB cache </a:t>
            </a:r>
            <a:r>
              <a:rPr lang="en-US">
                <a:sym typeface="Wingdings" pitchFamily="2" charset="2"/>
              </a:rPr>
              <a:t> 16 x 16 horizontal including stencil</a:t>
            </a:r>
          </a:p>
          <a:p>
            <a:pPr lvl="1"/>
            <a:r>
              <a:rPr lang="en-US">
                <a:sym typeface="Wingdings" pitchFamily="2" charset="2"/>
              </a:rPr>
              <a:t>32 MB cache  23 x 23 horizontal including stencil</a:t>
            </a:r>
          </a:p>
          <a:p>
            <a:r>
              <a:rPr lang="en-US">
                <a:sym typeface="Wingdings" pitchFamily="2" charset="2"/>
              </a:rPr>
              <a:t>TLB must be big enough to cover the entire cache.</a:t>
            </a:r>
          </a:p>
          <a:p>
            <a:r>
              <a:rPr lang="en-US">
                <a:sym typeface="Wingdings" pitchFamily="2" charset="2"/>
              </a:rPr>
              <a:t>It’d be nice to have RAM speed increase as fast as core counts increase, but let’s not kid ourselves.</a:t>
            </a:r>
          </a:p>
          <a:p>
            <a:endParaRPr lang="en-US">
              <a:sym typeface="Wingdings" pitchFamily="2" charset="2"/>
            </a:endParaRPr>
          </a:p>
          <a:p>
            <a:pPr>
              <a:buFont typeface="Wingdings" pitchFamily="2" charset="2"/>
              <a:buNone/>
            </a:pPr>
            <a:r>
              <a:rPr lang="en-US">
                <a:sym typeface="Wingdings" pitchFamily="2" charset="2"/>
              </a:rPr>
              <a:t>Keep this in mind when we get to GPGPU!</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ttp://www.ncsa.illinois.edu/News/Stories/TransformComputing/thom.jpg"/>
          <p:cNvPicPr>
            <a:picLocks noChangeAspect="1" noChangeArrowheads="1"/>
          </p:cNvPicPr>
          <p:nvPr/>
        </p:nvPicPr>
        <p:blipFill>
          <a:blip r:embed="rId3" cstate="print"/>
          <a:srcRect/>
          <a:stretch>
            <a:fillRect/>
          </a:stretch>
        </p:blipFill>
        <p:spPr bwMode="auto">
          <a:xfrm>
            <a:off x="3962400" y="3733800"/>
            <a:ext cx="1316181" cy="1447800"/>
          </a:xfrm>
          <a:prstGeom prst="rect">
            <a:avLst/>
          </a:prstGeom>
          <a:noFill/>
        </p:spPr>
      </p:pic>
      <p:sp>
        <p:nvSpPr>
          <p:cNvPr id="23" name="Slide Number Placeholder 4"/>
          <p:cNvSpPr>
            <a:spLocks noGrp="1"/>
          </p:cNvSpPr>
          <p:nvPr>
            <p:ph type="sldNum" sz="quarter" idx="11"/>
          </p:nvPr>
        </p:nvSpPr>
        <p:spPr/>
        <p:txBody>
          <a:bodyPr/>
          <a:lstStyle/>
          <a:p>
            <a:fld id="{D4C6B874-FE2D-40EE-A33E-EB158CDD195A}" type="slidenum">
              <a:rPr lang="en-US"/>
              <a:pPr/>
              <a:t>74</a:t>
            </a:fld>
            <a:endParaRPr lang="en-US" dirty="0"/>
          </a:p>
        </p:txBody>
      </p:sp>
      <p:grpSp>
        <p:nvGrpSpPr>
          <p:cNvPr id="2" name="Group 2"/>
          <p:cNvGrpSpPr>
            <a:grpSpLocks/>
          </p:cNvGrpSpPr>
          <p:nvPr/>
        </p:nvGrpSpPr>
        <p:grpSpPr bwMode="auto">
          <a:xfrm>
            <a:off x="4572000" y="1190625"/>
            <a:ext cx="1295400" cy="1752600"/>
            <a:chOff x="4032" y="1611"/>
            <a:chExt cx="1296" cy="1653"/>
          </a:xfrm>
        </p:grpSpPr>
        <p:pic>
          <p:nvPicPr>
            <p:cNvPr id="553987" name="Picture 3" descr="atkinsdaniel"/>
            <p:cNvPicPr>
              <a:picLocks noChangeAspect="1" noChangeArrowheads="1"/>
            </p:cNvPicPr>
            <p:nvPr/>
          </p:nvPicPr>
          <p:blipFill>
            <a:blip r:embed="rId4" cstate="print"/>
            <a:srcRect/>
            <a:stretch>
              <a:fillRect/>
            </a:stretch>
          </p:blipFill>
          <p:spPr bwMode="auto">
            <a:xfrm>
              <a:off x="4080" y="1680"/>
              <a:ext cx="1238" cy="1584"/>
            </a:xfrm>
            <a:prstGeom prst="rect">
              <a:avLst/>
            </a:prstGeom>
            <a:noFill/>
          </p:spPr>
        </p:pic>
        <p:sp>
          <p:nvSpPr>
            <p:cNvPr id="553988" name="Rectangle 4"/>
            <p:cNvSpPr>
              <a:spLocks noChangeArrowheads="1"/>
            </p:cNvSpPr>
            <p:nvPr/>
          </p:nvSpPr>
          <p:spPr bwMode="auto">
            <a:xfrm>
              <a:off x="4032" y="1611"/>
              <a:ext cx="1296" cy="240"/>
            </a:xfrm>
            <a:prstGeom prst="rect">
              <a:avLst/>
            </a:prstGeom>
            <a:solidFill>
              <a:schemeClr val="bg1"/>
            </a:solidFill>
            <a:ln w="9525">
              <a:noFill/>
              <a:miter lim="800000"/>
              <a:headEnd/>
              <a:tailEnd/>
            </a:ln>
            <a:effectLst/>
          </p:spPr>
          <p:txBody>
            <a:bodyPr wrap="none" anchor="ctr"/>
            <a:lstStyle/>
            <a:p>
              <a:endParaRPr lang="en-US"/>
            </a:p>
          </p:txBody>
        </p:sp>
      </p:grpSp>
      <p:sp>
        <p:nvSpPr>
          <p:cNvPr id="553989" name="Rectangle 5"/>
          <p:cNvSpPr>
            <a:spLocks noGrp="1" noChangeArrowheads="1"/>
          </p:cNvSpPr>
          <p:nvPr>
            <p:ph type="title"/>
          </p:nvPr>
        </p:nvSpPr>
        <p:spPr/>
        <p:txBody>
          <a:bodyPr/>
          <a:lstStyle/>
          <a:p>
            <a:r>
              <a:rPr lang="en-US" sz="3600" dirty="0"/>
              <a:t>OK Supercomputing Symposium </a:t>
            </a:r>
            <a:r>
              <a:rPr lang="en-US" sz="3600" dirty="0" smtClean="0"/>
              <a:t>2012</a:t>
            </a:r>
            <a:endParaRPr lang="en-US" sz="3600" dirty="0"/>
          </a:p>
        </p:txBody>
      </p:sp>
      <p:sp>
        <p:nvSpPr>
          <p:cNvPr id="553990" name="Rectangle 6"/>
          <p:cNvSpPr>
            <a:spLocks noGrp="1" noChangeArrowheads="1"/>
          </p:cNvSpPr>
          <p:nvPr>
            <p:ph type="body" idx="1"/>
          </p:nvPr>
        </p:nvSpPr>
        <p:spPr>
          <a:xfrm>
            <a:off x="4436225" y="2819400"/>
            <a:ext cx="1600200" cy="1295400"/>
          </a:xfrm>
        </p:spPr>
        <p:txBody>
          <a:bodyPr/>
          <a:lstStyle/>
          <a:p>
            <a:pPr algn="ctr">
              <a:lnSpc>
                <a:spcPct val="80000"/>
              </a:lnSpc>
              <a:buFont typeface="Wingdings" pitchFamily="2" charset="2"/>
              <a:buNone/>
            </a:pPr>
            <a:r>
              <a:rPr lang="en-US" sz="1200" dirty="0"/>
              <a:t>2006 Keynote:</a:t>
            </a:r>
          </a:p>
          <a:p>
            <a:pPr algn="ctr">
              <a:lnSpc>
                <a:spcPct val="80000"/>
              </a:lnSpc>
              <a:buFont typeface="Wingdings" pitchFamily="2" charset="2"/>
              <a:buNone/>
            </a:pPr>
            <a:r>
              <a:rPr lang="en-US" sz="1200" dirty="0"/>
              <a:t>Dan Atkins</a:t>
            </a:r>
          </a:p>
          <a:p>
            <a:pPr algn="ctr">
              <a:lnSpc>
                <a:spcPct val="80000"/>
              </a:lnSpc>
              <a:buFont typeface="Wingdings" pitchFamily="2" charset="2"/>
              <a:buNone/>
            </a:pPr>
            <a:r>
              <a:rPr lang="en-US" sz="1200" dirty="0"/>
              <a:t>Head of NSF’s</a:t>
            </a:r>
          </a:p>
          <a:p>
            <a:pPr algn="ctr">
              <a:lnSpc>
                <a:spcPct val="80000"/>
              </a:lnSpc>
              <a:buFont typeface="Wingdings" pitchFamily="2" charset="2"/>
              <a:buNone/>
            </a:pPr>
            <a:r>
              <a:rPr lang="en-US" sz="1200" dirty="0"/>
              <a:t>Office of</a:t>
            </a:r>
          </a:p>
          <a:p>
            <a:pPr algn="ctr">
              <a:lnSpc>
                <a:spcPct val="80000"/>
              </a:lnSpc>
              <a:buFont typeface="Wingdings" pitchFamily="2" charset="2"/>
              <a:buNone/>
            </a:pPr>
            <a:r>
              <a:rPr lang="en-US" sz="1200" dirty="0" smtClean="0"/>
              <a:t>Cyberinfrastructure</a:t>
            </a:r>
            <a:endParaRPr lang="en-US" sz="1200" dirty="0"/>
          </a:p>
        </p:txBody>
      </p:sp>
      <p:pic>
        <p:nvPicPr>
          <p:cNvPr id="553991" name="Picture 7" descr="skim"/>
          <p:cNvPicPr>
            <a:picLocks noChangeAspect="1" noChangeArrowheads="1"/>
          </p:cNvPicPr>
          <p:nvPr/>
        </p:nvPicPr>
        <p:blipFill>
          <a:blip r:embed="rId5" cstate="print"/>
          <a:srcRect/>
          <a:stretch>
            <a:fillRect/>
          </a:stretch>
        </p:blipFill>
        <p:spPr bwMode="auto">
          <a:xfrm>
            <a:off x="1676400" y="1447800"/>
            <a:ext cx="1600200" cy="1200150"/>
          </a:xfrm>
          <a:prstGeom prst="rect">
            <a:avLst/>
          </a:prstGeom>
          <a:noFill/>
        </p:spPr>
      </p:pic>
      <p:sp>
        <p:nvSpPr>
          <p:cNvPr id="553992" name="Rectangle 8"/>
          <p:cNvSpPr>
            <a:spLocks noChangeArrowheads="1"/>
          </p:cNvSpPr>
          <p:nvPr/>
        </p:nvSpPr>
        <p:spPr bwMode="auto">
          <a:xfrm>
            <a:off x="1828800" y="2667000"/>
            <a:ext cx="1447800" cy="914400"/>
          </a:xfrm>
          <a:prstGeom prst="rect">
            <a:avLst/>
          </a:prstGeom>
          <a:noFill/>
          <a:ln w="9525">
            <a:noFill/>
            <a:miter lim="800000"/>
            <a:headEnd/>
            <a:tailEnd/>
          </a:ln>
          <a:effectLst/>
        </p:spPr>
        <p:txBody>
          <a:bodyPr/>
          <a:lstStyle/>
          <a:p>
            <a:pPr marL="342900" indent="-342900">
              <a:lnSpc>
                <a:spcPct val="70000"/>
              </a:lnSpc>
              <a:spcBef>
                <a:spcPct val="20000"/>
              </a:spcBef>
              <a:buClr>
                <a:srgbClr val="333399"/>
              </a:buClr>
              <a:buSzPct val="60000"/>
              <a:buFont typeface="Wingdings" pitchFamily="2" charset="2"/>
              <a:buNone/>
            </a:pPr>
            <a:r>
              <a:rPr lang="en-US" sz="1200" dirty="0"/>
              <a:t>2004 Keynote:</a:t>
            </a:r>
          </a:p>
          <a:p>
            <a:pPr marL="342900" indent="-342900">
              <a:lnSpc>
                <a:spcPct val="70000"/>
              </a:lnSpc>
              <a:spcBef>
                <a:spcPct val="20000"/>
              </a:spcBef>
              <a:buClr>
                <a:srgbClr val="333399"/>
              </a:buClr>
              <a:buSzPct val="60000"/>
              <a:buFont typeface="Wingdings" pitchFamily="2" charset="2"/>
              <a:buNone/>
            </a:pPr>
            <a:r>
              <a:rPr lang="en-US" sz="1200" dirty="0" err="1"/>
              <a:t>Sangtae</a:t>
            </a:r>
            <a:r>
              <a:rPr lang="en-US" sz="1200" dirty="0"/>
              <a:t> Kim</a:t>
            </a:r>
          </a:p>
          <a:p>
            <a:pPr marL="342900" indent="-342900">
              <a:lnSpc>
                <a:spcPct val="80000"/>
              </a:lnSpc>
              <a:spcBef>
                <a:spcPct val="20000"/>
              </a:spcBef>
              <a:buClr>
                <a:srgbClr val="333399"/>
              </a:buClr>
              <a:buSzPct val="60000"/>
              <a:buFont typeface="Wingdings" pitchFamily="2" charset="2"/>
              <a:buNone/>
            </a:pPr>
            <a:r>
              <a:rPr lang="en-US" sz="1200" dirty="0"/>
              <a:t>NSF </a:t>
            </a:r>
            <a:r>
              <a:rPr lang="en-US" sz="1200" dirty="0" smtClean="0"/>
              <a:t>Shared </a:t>
            </a:r>
          </a:p>
          <a:p>
            <a:pPr marL="342900" indent="-342900">
              <a:lnSpc>
                <a:spcPct val="70000"/>
              </a:lnSpc>
              <a:spcBef>
                <a:spcPct val="20000"/>
              </a:spcBef>
              <a:buClr>
                <a:srgbClr val="333399"/>
              </a:buClr>
              <a:buSzPct val="60000"/>
              <a:buFont typeface="Wingdings" pitchFamily="2" charset="2"/>
              <a:buNone/>
            </a:pPr>
            <a:r>
              <a:rPr lang="en-US" sz="1200" dirty="0" smtClean="0"/>
              <a:t>Cyberinfrastructure</a:t>
            </a:r>
          </a:p>
          <a:p>
            <a:pPr marL="342900" indent="-342900">
              <a:lnSpc>
                <a:spcPct val="70000"/>
              </a:lnSpc>
              <a:spcBef>
                <a:spcPct val="20000"/>
              </a:spcBef>
              <a:buClr>
                <a:srgbClr val="333399"/>
              </a:buClr>
              <a:buSzPct val="60000"/>
              <a:buFont typeface="Wingdings" pitchFamily="2" charset="2"/>
              <a:buNone/>
            </a:pPr>
            <a:r>
              <a:rPr lang="en-US" sz="1200" dirty="0" smtClean="0"/>
              <a:t>Division </a:t>
            </a:r>
            <a:r>
              <a:rPr lang="en-US" sz="1200" dirty="0"/>
              <a:t>Director</a:t>
            </a:r>
          </a:p>
        </p:txBody>
      </p:sp>
      <p:pic>
        <p:nvPicPr>
          <p:cNvPr id="553993" name="Picture 9" descr="freeman"/>
          <p:cNvPicPr>
            <a:picLocks noChangeAspect="1" noChangeArrowheads="1"/>
          </p:cNvPicPr>
          <p:nvPr/>
        </p:nvPicPr>
        <p:blipFill>
          <a:blip r:embed="rId6" cstate="print"/>
          <a:srcRect/>
          <a:stretch>
            <a:fillRect/>
          </a:stretch>
        </p:blipFill>
        <p:spPr bwMode="auto">
          <a:xfrm>
            <a:off x="457200" y="1447800"/>
            <a:ext cx="1155700" cy="1219200"/>
          </a:xfrm>
          <a:prstGeom prst="rect">
            <a:avLst/>
          </a:prstGeom>
          <a:noFill/>
        </p:spPr>
      </p:pic>
      <p:sp>
        <p:nvSpPr>
          <p:cNvPr id="553994" name="Rectangle 10"/>
          <p:cNvSpPr>
            <a:spLocks noChangeArrowheads="1"/>
          </p:cNvSpPr>
          <p:nvPr/>
        </p:nvSpPr>
        <p:spPr bwMode="auto">
          <a:xfrm>
            <a:off x="128850" y="2660075"/>
            <a:ext cx="1828800" cy="1149925"/>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2003 Keynote:</a:t>
            </a:r>
          </a:p>
          <a:p>
            <a:pPr marL="342900" indent="-342900">
              <a:lnSpc>
                <a:spcPct val="60000"/>
              </a:lnSpc>
              <a:spcBef>
                <a:spcPct val="20000"/>
              </a:spcBef>
              <a:buClr>
                <a:srgbClr val="333399"/>
              </a:buClr>
              <a:buSzPct val="60000"/>
              <a:buFont typeface="Wingdings" pitchFamily="2" charset="2"/>
              <a:buNone/>
            </a:pPr>
            <a:r>
              <a:rPr lang="en-US" sz="1200" dirty="0"/>
              <a:t>Peter Freeman</a:t>
            </a:r>
          </a:p>
          <a:p>
            <a:pPr marL="342900" indent="-342900">
              <a:lnSpc>
                <a:spcPct val="70000"/>
              </a:lnSpc>
              <a:spcBef>
                <a:spcPct val="20000"/>
              </a:spcBef>
              <a:buClr>
                <a:srgbClr val="333399"/>
              </a:buClr>
              <a:buSzPct val="60000"/>
              <a:buFont typeface="Wingdings" pitchFamily="2" charset="2"/>
              <a:buNone/>
            </a:pPr>
            <a:r>
              <a:rPr lang="en-US" sz="1200" dirty="0" smtClean="0"/>
              <a:t>NSF</a:t>
            </a:r>
          </a:p>
          <a:p>
            <a:pPr marL="342900" indent="-342900">
              <a:lnSpc>
                <a:spcPct val="70000"/>
              </a:lnSpc>
              <a:spcBef>
                <a:spcPct val="20000"/>
              </a:spcBef>
              <a:buClr>
                <a:srgbClr val="333399"/>
              </a:buClr>
              <a:buSzPct val="60000"/>
              <a:buFont typeface="Wingdings" pitchFamily="2" charset="2"/>
              <a:buNone/>
            </a:pPr>
            <a:r>
              <a:rPr lang="en-US" sz="1200" dirty="0" smtClean="0"/>
              <a:t>Computer &amp; </a:t>
            </a:r>
            <a:r>
              <a:rPr lang="en-US" sz="1200" dirty="0"/>
              <a:t>Information</a:t>
            </a:r>
          </a:p>
          <a:p>
            <a:pPr marL="342900" indent="-342900">
              <a:lnSpc>
                <a:spcPct val="70000"/>
              </a:lnSpc>
              <a:spcBef>
                <a:spcPct val="20000"/>
              </a:spcBef>
              <a:buClr>
                <a:srgbClr val="333399"/>
              </a:buClr>
              <a:buSzPct val="60000"/>
              <a:buFont typeface="Wingdings" pitchFamily="2" charset="2"/>
              <a:buNone/>
            </a:pPr>
            <a:r>
              <a:rPr lang="en-US" sz="1200" dirty="0"/>
              <a:t>Science </a:t>
            </a:r>
            <a:r>
              <a:rPr lang="en-US" sz="1200" dirty="0" smtClean="0"/>
              <a:t>&amp; </a:t>
            </a:r>
            <a:r>
              <a:rPr lang="en-US" sz="1200" dirty="0"/>
              <a:t>Engineering</a:t>
            </a:r>
          </a:p>
          <a:p>
            <a:pPr marL="342900" indent="-342900">
              <a:lnSpc>
                <a:spcPct val="70000"/>
              </a:lnSpc>
              <a:spcBef>
                <a:spcPct val="20000"/>
              </a:spcBef>
              <a:buClr>
                <a:srgbClr val="333399"/>
              </a:buClr>
              <a:buSzPct val="60000"/>
              <a:buFont typeface="Wingdings" pitchFamily="2" charset="2"/>
              <a:buNone/>
            </a:pPr>
            <a:r>
              <a:rPr lang="en-US" sz="1200" dirty="0"/>
              <a:t>Assistant Director</a:t>
            </a:r>
          </a:p>
        </p:txBody>
      </p:sp>
      <p:pic>
        <p:nvPicPr>
          <p:cNvPr id="553995" name="Picture 11" descr="brooks"/>
          <p:cNvPicPr>
            <a:picLocks noChangeAspect="1" noChangeArrowheads="1"/>
          </p:cNvPicPr>
          <p:nvPr/>
        </p:nvPicPr>
        <p:blipFill>
          <a:blip r:embed="rId7" cstate="print"/>
          <a:srcRect/>
          <a:stretch>
            <a:fillRect/>
          </a:stretch>
        </p:blipFill>
        <p:spPr bwMode="auto">
          <a:xfrm>
            <a:off x="3352800" y="1447800"/>
            <a:ext cx="1143000" cy="1434353"/>
          </a:xfrm>
          <a:prstGeom prst="rect">
            <a:avLst/>
          </a:prstGeom>
          <a:noFill/>
        </p:spPr>
      </p:pic>
      <p:sp>
        <p:nvSpPr>
          <p:cNvPr id="553996" name="Rectangle 12"/>
          <p:cNvSpPr>
            <a:spLocks noChangeArrowheads="1"/>
          </p:cNvSpPr>
          <p:nvPr/>
        </p:nvSpPr>
        <p:spPr bwMode="auto">
          <a:xfrm>
            <a:off x="3276600" y="2878975"/>
            <a:ext cx="1371600" cy="9144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2005 Keynote:</a:t>
            </a:r>
          </a:p>
          <a:p>
            <a:pPr marL="342900" indent="-342900">
              <a:lnSpc>
                <a:spcPct val="70000"/>
              </a:lnSpc>
              <a:spcBef>
                <a:spcPct val="20000"/>
              </a:spcBef>
              <a:buClr>
                <a:srgbClr val="333399"/>
              </a:buClr>
              <a:buSzPct val="60000"/>
              <a:buFont typeface="Wingdings" pitchFamily="2" charset="2"/>
              <a:buNone/>
            </a:pPr>
            <a:r>
              <a:rPr lang="en-US" sz="1200" dirty="0"/>
              <a:t>Walt Brooks</a:t>
            </a:r>
          </a:p>
          <a:p>
            <a:pPr marL="342900" indent="-342900">
              <a:lnSpc>
                <a:spcPct val="70000"/>
              </a:lnSpc>
              <a:spcBef>
                <a:spcPct val="20000"/>
              </a:spcBef>
              <a:buClr>
                <a:srgbClr val="333399"/>
              </a:buClr>
              <a:buSzPct val="60000"/>
              <a:buFont typeface="Wingdings" pitchFamily="2" charset="2"/>
              <a:buNone/>
            </a:pPr>
            <a:r>
              <a:rPr lang="en-US" sz="1200" dirty="0"/>
              <a:t>NASA Advanced</a:t>
            </a:r>
          </a:p>
          <a:p>
            <a:pPr marL="342900" indent="-342900">
              <a:lnSpc>
                <a:spcPct val="70000"/>
              </a:lnSpc>
              <a:spcBef>
                <a:spcPct val="20000"/>
              </a:spcBef>
              <a:buClr>
                <a:srgbClr val="333399"/>
              </a:buClr>
              <a:buSzPct val="60000"/>
              <a:buFont typeface="Wingdings" pitchFamily="2" charset="2"/>
              <a:buNone/>
            </a:pPr>
            <a:r>
              <a:rPr lang="en-US" sz="1200" dirty="0"/>
              <a:t>Supercomputing</a:t>
            </a:r>
          </a:p>
          <a:p>
            <a:pPr marL="342900" indent="-342900">
              <a:lnSpc>
                <a:spcPct val="70000"/>
              </a:lnSpc>
              <a:spcBef>
                <a:spcPct val="20000"/>
              </a:spcBef>
              <a:buClr>
                <a:srgbClr val="333399"/>
              </a:buClr>
              <a:buSzPct val="60000"/>
              <a:buFont typeface="Wingdings" pitchFamily="2" charset="2"/>
              <a:buNone/>
            </a:pPr>
            <a:r>
              <a:rPr lang="en-US" sz="1200" dirty="0"/>
              <a:t>Division Director</a:t>
            </a:r>
          </a:p>
        </p:txBody>
      </p:sp>
      <p:pic>
        <p:nvPicPr>
          <p:cNvPr id="553997" name="Picture 13" descr="boisseau"/>
          <p:cNvPicPr>
            <a:picLocks noChangeAspect="1" noChangeArrowheads="1"/>
          </p:cNvPicPr>
          <p:nvPr/>
        </p:nvPicPr>
        <p:blipFill>
          <a:blip r:embed="rId8" cstate="print"/>
          <a:srcRect/>
          <a:stretch>
            <a:fillRect/>
          </a:stretch>
        </p:blipFill>
        <p:spPr bwMode="auto">
          <a:xfrm>
            <a:off x="5943600" y="1447800"/>
            <a:ext cx="1087438" cy="1447800"/>
          </a:xfrm>
          <a:prstGeom prst="rect">
            <a:avLst/>
          </a:prstGeom>
          <a:noFill/>
        </p:spPr>
      </p:pic>
      <p:sp>
        <p:nvSpPr>
          <p:cNvPr id="553998" name="Rectangle 14"/>
          <p:cNvSpPr>
            <a:spLocks noChangeArrowheads="1"/>
          </p:cNvSpPr>
          <p:nvPr/>
        </p:nvSpPr>
        <p:spPr bwMode="auto">
          <a:xfrm>
            <a:off x="5791200" y="2895600"/>
            <a:ext cx="1371600" cy="10668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2007 Keynote:</a:t>
            </a:r>
          </a:p>
          <a:p>
            <a:pPr marL="342900" indent="-342900">
              <a:lnSpc>
                <a:spcPct val="70000"/>
              </a:lnSpc>
              <a:spcBef>
                <a:spcPct val="20000"/>
              </a:spcBef>
              <a:buClr>
                <a:srgbClr val="333399"/>
              </a:buClr>
              <a:buSzPct val="60000"/>
              <a:buFont typeface="Wingdings" pitchFamily="2" charset="2"/>
              <a:buNone/>
            </a:pPr>
            <a:r>
              <a:rPr lang="en-US" sz="1200" dirty="0"/>
              <a:t>Jay </a:t>
            </a:r>
            <a:r>
              <a:rPr lang="en-US" sz="1200" dirty="0" err="1"/>
              <a:t>Boisseau</a:t>
            </a:r>
            <a:endParaRPr lang="en-US" sz="1200" dirty="0"/>
          </a:p>
          <a:p>
            <a:pPr marL="342900" indent="-342900">
              <a:lnSpc>
                <a:spcPct val="70000"/>
              </a:lnSpc>
              <a:spcBef>
                <a:spcPct val="20000"/>
              </a:spcBef>
              <a:buClr>
                <a:srgbClr val="333399"/>
              </a:buClr>
              <a:buSzPct val="60000"/>
              <a:buFont typeface="Wingdings" pitchFamily="2" charset="2"/>
              <a:buNone/>
            </a:pPr>
            <a:r>
              <a:rPr lang="en-US" sz="1200" dirty="0"/>
              <a:t>Director</a:t>
            </a:r>
          </a:p>
          <a:p>
            <a:pPr marL="342900" indent="-342900">
              <a:lnSpc>
                <a:spcPct val="70000"/>
              </a:lnSpc>
              <a:spcBef>
                <a:spcPct val="20000"/>
              </a:spcBef>
              <a:buClr>
                <a:srgbClr val="333399"/>
              </a:buClr>
              <a:buSzPct val="60000"/>
              <a:buFont typeface="Wingdings" pitchFamily="2" charset="2"/>
              <a:buNone/>
            </a:pPr>
            <a:r>
              <a:rPr lang="en-US" sz="1200" dirty="0"/>
              <a:t>Texas Advanced</a:t>
            </a:r>
          </a:p>
          <a:p>
            <a:pPr marL="342900" indent="-342900">
              <a:lnSpc>
                <a:spcPct val="70000"/>
              </a:lnSpc>
              <a:spcBef>
                <a:spcPct val="20000"/>
              </a:spcBef>
              <a:buClr>
                <a:srgbClr val="333399"/>
              </a:buClr>
              <a:buSzPct val="60000"/>
              <a:buFont typeface="Wingdings" pitchFamily="2" charset="2"/>
              <a:buNone/>
            </a:pPr>
            <a:r>
              <a:rPr lang="en-US" sz="1200" dirty="0"/>
              <a:t>Computing Center</a:t>
            </a:r>
          </a:p>
          <a:p>
            <a:pPr marL="342900" indent="-342900">
              <a:lnSpc>
                <a:spcPct val="70000"/>
              </a:lnSpc>
              <a:spcBef>
                <a:spcPct val="20000"/>
              </a:spcBef>
              <a:buClr>
                <a:srgbClr val="333399"/>
              </a:buClr>
              <a:buSzPct val="60000"/>
              <a:buFont typeface="Wingdings" pitchFamily="2" charset="2"/>
              <a:buNone/>
            </a:pPr>
            <a:r>
              <a:rPr lang="en-US" sz="1200" dirty="0"/>
              <a:t>U. Texas Austin</a:t>
            </a:r>
          </a:p>
        </p:txBody>
      </p:sp>
      <p:pic>
        <p:nvPicPr>
          <p:cNvPr id="554000" name="Picture 16" descr="jose_munoz"/>
          <p:cNvPicPr>
            <a:picLocks noChangeAspect="1" noChangeArrowheads="1"/>
          </p:cNvPicPr>
          <p:nvPr/>
        </p:nvPicPr>
        <p:blipFill>
          <a:blip r:embed="rId9" cstate="print"/>
          <a:srcRect/>
          <a:stretch>
            <a:fillRect/>
          </a:stretch>
        </p:blipFill>
        <p:spPr bwMode="auto">
          <a:xfrm>
            <a:off x="7086601" y="1447800"/>
            <a:ext cx="1143000" cy="1495746"/>
          </a:xfrm>
          <a:prstGeom prst="rect">
            <a:avLst/>
          </a:prstGeom>
          <a:noFill/>
        </p:spPr>
      </p:pic>
      <p:sp>
        <p:nvSpPr>
          <p:cNvPr id="554001" name="Text Box 17"/>
          <p:cNvSpPr txBox="1">
            <a:spLocks noChangeArrowheads="1"/>
          </p:cNvSpPr>
          <p:nvPr/>
        </p:nvSpPr>
        <p:spPr bwMode="auto">
          <a:xfrm>
            <a:off x="6950825" y="2912225"/>
            <a:ext cx="1524000" cy="1126462"/>
          </a:xfrm>
          <a:prstGeom prst="rect">
            <a:avLst/>
          </a:prstGeom>
          <a:noFill/>
          <a:ln w="9525">
            <a:noFill/>
            <a:miter lim="800000"/>
            <a:headEnd/>
            <a:tailEnd/>
          </a:ln>
          <a:effectLst/>
        </p:spPr>
        <p:txBody>
          <a:bodyPr>
            <a:spAutoFit/>
          </a:bodyPr>
          <a:lstStyle/>
          <a:p>
            <a:pPr>
              <a:lnSpc>
                <a:spcPct val="80000"/>
              </a:lnSpc>
              <a:spcBef>
                <a:spcPct val="50000"/>
              </a:spcBef>
            </a:pPr>
            <a:r>
              <a:rPr lang="en-US" sz="1200" dirty="0"/>
              <a:t>2008 Keynote: </a:t>
            </a:r>
            <a:r>
              <a:rPr lang="en-US" sz="1200" dirty="0" smtClean="0"/>
              <a:t>    Jos</a:t>
            </a:r>
            <a:r>
              <a:rPr lang="en-US" sz="1200" dirty="0" smtClean="0">
                <a:cs typeface="Times New Roman" pitchFamily="18" charset="0"/>
              </a:rPr>
              <a:t>é </a:t>
            </a:r>
            <a:r>
              <a:rPr lang="en-US" sz="1200" dirty="0">
                <a:cs typeface="Times New Roman" pitchFamily="18" charset="0"/>
              </a:rPr>
              <a:t>Munoz </a:t>
            </a:r>
            <a:r>
              <a:rPr lang="en-US" sz="1200" dirty="0" smtClean="0">
                <a:cs typeface="Times New Roman" pitchFamily="18" charset="0"/>
              </a:rPr>
              <a:t>    Deputy </a:t>
            </a:r>
            <a:r>
              <a:rPr lang="en-US" sz="1200" dirty="0">
                <a:cs typeface="Times New Roman" pitchFamily="18" charset="0"/>
              </a:rPr>
              <a:t>Office Director/ Senior Scientific Advisor </a:t>
            </a:r>
            <a:r>
              <a:rPr lang="en-US" sz="1200" dirty="0" smtClean="0">
                <a:cs typeface="Times New Roman" pitchFamily="18" charset="0"/>
              </a:rPr>
              <a:t>NSF Office </a:t>
            </a:r>
            <a:r>
              <a:rPr lang="en-US" sz="1200" dirty="0">
                <a:cs typeface="Times New Roman" pitchFamily="18" charset="0"/>
              </a:rPr>
              <a:t>of </a:t>
            </a:r>
            <a:r>
              <a:rPr lang="en-US" sz="1200" dirty="0" smtClean="0">
                <a:cs typeface="Times New Roman" pitchFamily="18" charset="0"/>
              </a:rPr>
              <a:t>Cyberinfrastructure</a:t>
            </a:r>
            <a:endParaRPr lang="en-US" sz="1200" dirty="0">
              <a:cs typeface="Times New Roman" pitchFamily="18" charset="0"/>
            </a:endParaRPr>
          </a:p>
        </p:txBody>
      </p:sp>
      <p:sp>
        <p:nvSpPr>
          <p:cNvPr id="554003" name="Text Box 19"/>
          <p:cNvSpPr txBox="1">
            <a:spLocks noChangeArrowheads="1"/>
          </p:cNvSpPr>
          <p:nvPr/>
        </p:nvSpPr>
        <p:spPr bwMode="auto">
          <a:xfrm>
            <a:off x="278475" y="4953000"/>
            <a:ext cx="1447800" cy="10895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a:t>2009 Keynote: Douglass </a:t>
            </a:r>
            <a:r>
              <a:rPr lang="en-US" sz="1200" dirty="0" smtClean="0"/>
              <a:t>Post  Chief </a:t>
            </a:r>
            <a:r>
              <a:rPr lang="en-US" sz="1200" dirty="0"/>
              <a:t>Scientist         US Dept of Defense       HPC Modernization Program</a:t>
            </a:r>
          </a:p>
        </p:txBody>
      </p:sp>
      <p:grpSp>
        <p:nvGrpSpPr>
          <p:cNvPr id="3" name="Group 25"/>
          <p:cNvGrpSpPr/>
          <p:nvPr/>
        </p:nvGrpSpPr>
        <p:grpSpPr>
          <a:xfrm>
            <a:off x="4749800" y="4914900"/>
            <a:ext cx="4271963" cy="1297429"/>
            <a:chOff x="3505200" y="4572001"/>
            <a:chExt cx="4495800" cy="1297429"/>
          </a:xfrm>
        </p:grpSpPr>
        <p:sp>
          <p:nvSpPr>
            <p:cNvPr id="553999" name="Text Box 15"/>
            <p:cNvSpPr txBox="1">
              <a:spLocks noChangeArrowheads="1"/>
            </p:cNvSpPr>
            <p:nvPr/>
          </p:nvSpPr>
          <p:spPr bwMode="auto">
            <a:xfrm>
              <a:off x="3581400" y="4572001"/>
              <a:ext cx="4343400" cy="987963"/>
            </a:xfrm>
            <a:prstGeom prst="rect">
              <a:avLst/>
            </a:prstGeom>
            <a:noFill/>
            <a:ln w="9525">
              <a:noFill/>
              <a:miter lim="800000"/>
              <a:headEnd/>
              <a:tailEnd/>
            </a:ln>
            <a:effectLst/>
          </p:spPr>
          <p:txBody>
            <a:bodyPr wrap="square">
              <a:spAutoFit/>
            </a:bodyPr>
            <a:lstStyle/>
            <a:p>
              <a:pPr>
                <a:lnSpc>
                  <a:spcPct val="60000"/>
                </a:lnSpc>
                <a:spcBef>
                  <a:spcPct val="50000"/>
                </a:spcBef>
              </a:pPr>
              <a:r>
                <a:rPr lang="en-US" sz="2200" b="1" dirty="0">
                  <a:solidFill>
                    <a:schemeClr val="bg1"/>
                  </a:solidFill>
                  <a:effectLst>
                    <a:outerShdw blurRad="38100" dist="38100" dir="2700000" algn="tl">
                      <a:srgbClr val="000000">
                        <a:alpha val="43137"/>
                      </a:srgbClr>
                    </a:outerShdw>
                  </a:effectLst>
                </a:rPr>
                <a:t>F</a:t>
              </a:r>
              <a:r>
                <a:rPr lang="en-US" sz="2200" b="1" dirty="0">
                  <a:effectLst>
                    <a:outerShdw blurRad="38100" dist="38100" dir="2700000" algn="tl">
                      <a:srgbClr val="000000">
                        <a:alpha val="43137"/>
                      </a:srgbClr>
                    </a:outerShdw>
                  </a:effectLst>
                </a:rPr>
                <a:t>REE! Wed Oct </a:t>
              </a:r>
              <a:r>
                <a:rPr lang="en-US" sz="2200" b="1" dirty="0" smtClean="0">
                  <a:effectLst>
                    <a:outerShdw blurRad="38100" dist="38100" dir="2700000" algn="tl">
                      <a:srgbClr val="000000">
                        <a:alpha val="43137"/>
                      </a:srgbClr>
                    </a:outerShdw>
                  </a:effectLst>
                </a:rPr>
                <a:t>3 2012 </a:t>
              </a:r>
              <a:r>
                <a:rPr lang="en-US" sz="2200" b="1" dirty="0">
                  <a:effectLst>
                    <a:outerShdw blurRad="38100" dist="38100" dir="2700000" algn="tl">
                      <a:srgbClr val="000000">
                        <a:alpha val="43137"/>
                      </a:srgbClr>
                    </a:outerShdw>
                  </a:effectLst>
                </a:rPr>
                <a:t>@ OU</a:t>
              </a:r>
            </a:p>
            <a:p>
              <a:pPr>
                <a:lnSpc>
                  <a:spcPct val="30000"/>
                </a:lnSpc>
                <a:spcBef>
                  <a:spcPct val="50000"/>
                </a:spcBef>
              </a:pPr>
              <a:r>
                <a:rPr lang="en-US" dirty="0">
                  <a:solidFill>
                    <a:schemeClr val="bg1"/>
                  </a:solidFill>
                </a:rPr>
                <a:t>Over 235 </a:t>
              </a:r>
              <a:r>
                <a:rPr lang="en-US" dirty="0" smtClean="0">
                  <a:solidFill>
                    <a:schemeClr val="bg1"/>
                  </a:solidFill>
                </a:rPr>
                <a:t>registra2ons </a:t>
              </a:r>
              <a:r>
                <a:rPr lang="en-US" dirty="0">
                  <a:solidFill>
                    <a:schemeClr val="bg1"/>
                  </a:solidFill>
                </a:rPr>
                <a:t>already!</a:t>
              </a:r>
            </a:p>
            <a:p>
              <a:pPr>
                <a:lnSpc>
                  <a:spcPct val="80000"/>
                </a:lnSpc>
                <a:spcBef>
                  <a:spcPct val="50000"/>
                </a:spcBef>
              </a:pPr>
              <a:r>
                <a:rPr lang="en-US" sz="1400" dirty="0">
                  <a:solidFill>
                    <a:schemeClr val="bg1"/>
                  </a:solidFill>
                </a:rPr>
                <a:t>Over 150 in the first day, over 200 in the first week, over 225 in the first month.</a:t>
              </a:r>
            </a:p>
          </p:txBody>
        </p:sp>
        <p:sp>
          <p:nvSpPr>
            <p:cNvPr id="554004" name="Text Box 20"/>
            <p:cNvSpPr txBox="1">
              <a:spLocks noChangeArrowheads="1"/>
            </p:cNvSpPr>
            <p:nvPr/>
          </p:nvSpPr>
          <p:spPr bwMode="auto">
            <a:xfrm>
              <a:off x="3905865" y="4800601"/>
              <a:ext cx="3696928" cy="276999"/>
            </a:xfrm>
            <a:prstGeom prst="rect">
              <a:avLst/>
            </a:prstGeom>
            <a:noFill/>
            <a:ln w="9525">
              <a:noFill/>
              <a:miter lim="800000"/>
              <a:headEnd/>
              <a:tailEnd/>
            </a:ln>
            <a:effectLst/>
          </p:spPr>
          <p:txBody>
            <a:bodyPr wrap="square">
              <a:spAutoFit/>
            </a:bodyPr>
            <a:lstStyle/>
            <a:p>
              <a:pPr>
                <a:spcBef>
                  <a:spcPct val="50000"/>
                </a:spcBef>
              </a:pPr>
              <a:r>
                <a:rPr lang="en-US" sz="1200" b="1" dirty="0" smtClean="0">
                  <a:solidFill>
                    <a:schemeClr val="hlink"/>
                  </a:solidFill>
                  <a:latin typeface="Courier New" pitchFamily="49" charset="0"/>
                  <a:hlinkClick r:id="rId10"/>
                </a:rPr>
                <a:t>http://symposium2012.oscer.ou.edu/</a:t>
              </a:r>
              <a:endParaRPr lang="en-US" sz="1200" b="1" dirty="0">
                <a:solidFill>
                  <a:schemeClr val="hlink"/>
                </a:solidFill>
                <a:latin typeface="Courier New" pitchFamily="49" charset="0"/>
              </a:endParaRPr>
            </a:p>
          </p:txBody>
        </p:sp>
        <p:sp>
          <p:nvSpPr>
            <p:cNvPr id="554005" name="Text Box 21"/>
            <p:cNvSpPr txBox="1">
              <a:spLocks noChangeArrowheads="1"/>
            </p:cNvSpPr>
            <p:nvPr/>
          </p:nvSpPr>
          <p:spPr bwMode="auto">
            <a:xfrm>
              <a:off x="3505200" y="5029200"/>
              <a:ext cx="4495800" cy="840230"/>
            </a:xfrm>
            <a:prstGeom prst="rect">
              <a:avLst/>
            </a:prstGeom>
            <a:noFill/>
            <a:ln w="9525">
              <a:noFill/>
              <a:miter lim="800000"/>
              <a:headEnd/>
              <a:tailEnd/>
            </a:ln>
            <a:effectLst/>
          </p:spPr>
          <p:txBody>
            <a:bodyPr wrap="square">
              <a:spAutoFit/>
            </a:bodyPr>
            <a:lstStyle/>
            <a:p>
              <a:pPr>
                <a:spcBef>
                  <a:spcPts val="0"/>
                </a:spcBef>
              </a:pPr>
              <a:r>
                <a:rPr lang="en-US" sz="1700" b="1" dirty="0" smtClean="0"/>
                <a:t>Reception/Poster Session</a:t>
              </a:r>
            </a:p>
            <a:p>
              <a:pPr>
                <a:spcBef>
                  <a:spcPts val="0"/>
                </a:spcBef>
              </a:pPr>
              <a:r>
                <a:rPr lang="en-US" sz="1700" b="1" dirty="0" smtClean="0"/>
                <a:t>FREE</a:t>
              </a:r>
              <a:r>
                <a:rPr lang="en-US" sz="1700" b="1" dirty="0"/>
                <a:t>! Tue Oct </a:t>
              </a:r>
              <a:r>
                <a:rPr lang="en-US" sz="1700" b="1" dirty="0" smtClean="0"/>
                <a:t>2 2012 </a:t>
              </a:r>
              <a:r>
                <a:rPr lang="en-US" sz="1700" b="1" dirty="0"/>
                <a:t>@ </a:t>
              </a:r>
              <a:r>
                <a:rPr lang="en-US" sz="1700" b="1" dirty="0" smtClean="0"/>
                <a:t>OU</a:t>
              </a:r>
              <a:endParaRPr lang="en-US" sz="1700" b="1" dirty="0"/>
            </a:p>
            <a:p>
              <a:pPr>
                <a:lnSpc>
                  <a:spcPct val="20000"/>
                </a:lnSpc>
                <a:spcBef>
                  <a:spcPct val="50000"/>
                </a:spcBef>
              </a:pPr>
              <a:r>
                <a:rPr lang="en-US" sz="1700" b="1" dirty="0"/>
                <a:t>FREE! Symposium Wed Oct </a:t>
              </a:r>
              <a:r>
                <a:rPr lang="en-US" sz="1700" b="1" dirty="0" smtClean="0"/>
                <a:t>3 2012 </a:t>
              </a:r>
              <a:r>
                <a:rPr lang="en-US" sz="1700" b="1" dirty="0"/>
                <a:t>@ </a:t>
              </a:r>
              <a:r>
                <a:rPr lang="en-US" sz="1700" b="1" dirty="0" smtClean="0"/>
                <a:t>OU</a:t>
              </a:r>
            </a:p>
          </p:txBody>
        </p:sp>
      </p:grpSp>
      <p:pic>
        <p:nvPicPr>
          <p:cNvPr id="554006" name="Picture 22" descr="post_douglass"/>
          <p:cNvPicPr>
            <a:picLocks noChangeAspect="1" noChangeArrowheads="1"/>
          </p:cNvPicPr>
          <p:nvPr/>
        </p:nvPicPr>
        <p:blipFill>
          <a:blip r:embed="rId11" cstate="print"/>
          <a:srcRect/>
          <a:stretch>
            <a:fillRect/>
          </a:stretch>
        </p:blipFill>
        <p:spPr bwMode="auto">
          <a:xfrm>
            <a:off x="457200" y="3657599"/>
            <a:ext cx="1066800" cy="1332113"/>
          </a:xfrm>
          <a:prstGeom prst="rect">
            <a:avLst/>
          </a:prstGeom>
          <a:noFill/>
        </p:spPr>
      </p:pic>
      <p:pic>
        <p:nvPicPr>
          <p:cNvPr id="79874" name="Picture 2"/>
          <p:cNvPicPr>
            <a:picLocks noChangeAspect="1" noChangeArrowheads="1"/>
          </p:cNvPicPr>
          <p:nvPr/>
        </p:nvPicPr>
        <p:blipFill>
          <a:blip r:embed="rId12" cstate="print"/>
          <a:srcRect/>
          <a:stretch>
            <a:fillRect/>
          </a:stretch>
        </p:blipFill>
        <p:spPr bwMode="auto">
          <a:xfrm>
            <a:off x="1749991" y="3671047"/>
            <a:ext cx="1033550" cy="1322944"/>
          </a:xfrm>
          <a:prstGeom prst="rect">
            <a:avLst/>
          </a:prstGeom>
          <a:noFill/>
          <a:ln w="9525">
            <a:noFill/>
            <a:miter lim="800000"/>
            <a:headEnd/>
            <a:tailEnd/>
          </a:ln>
        </p:spPr>
      </p:pic>
      <p:sp>
        <p:nvSpPr>
          <p:cNvPr id="27" name="Text Box 19"/>
          <p:cNvSpPr txBox="1">
            <a:spLocks noChangeArrowheads="1"/>
          </p:cNvSpPr>
          <p:nvPr/>
        </p:nvSpPr>
        <p:spPr bwMode="auto">
          <a:xfrm>
            <a:off x="1568823" y="5029200"/>
            <a:ext cx="1447800" cy="923330"/>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smtClean="0"/>
              <a:t>2010 </a:t>
            </a:r>
            <a:r>
              <a:rPr lang="en-US" sz="1200" dirty="0"/>
              <a:t>Keynote: </a:t>
            </a:r>
            <a:r>
              <a:rPr lang="en-US" sz="1200" dirty="0" smtClean="0"/>
              <a:t>Horst Simon  Deputy Director         Lawrence Berkeley National Laboratory</a:t>
            </a:r>
            <a:endParaRPr lang="en-US" sz="1200" dirty="0"/>
          </a:p>
        </p:txBody>
      </p:sp>
      <p:sp>
        <p:nvSpPr>
          <p:cNvPr id="30" name="TextBox 29"/>
          <p:cNvSpPr txBox="1"/>
          <p:nvPr/>
        </p:nvSpPr>
        <p:spPr>
          <a:xfrm>
            <a:off x="5207000" y="3962400"/>
            <a:ext cx="3352800" cy="784830"/>
          </a:xfrm>
          <a:prstGeom prst="rect">
            <a:avLst/>
          </a:prstGeom>
          <a:noFill/>
        </p:spPr>
        <p:txBody>
          <a:bodyPr wrap="square" rtlCol="0">
            <a:spAutoFit/>
          </a:bodyPr>
          <a:lstStyle/>
          <a:p>
            <a:pPr algn="l"/>
            <a:r>
              <a:rPr lang="en-US" sz="1500" b="1" dirty="0" smtClean="0"/>
              <a:t>Thom Dunning, Director</a:t>
            </a:r>
          </a:p>
          <a:p>
            <a:pPr algn="l"/>
            <a:r>
              <a:rPr lang="en-US" sz="1500" b="1" dirty="0" smtClean="0"/>
              <a:t>National Center for Supercomputing</a:t>
            </a:r>
          </a:p>
          <a:p>
            <a:pPr algn="l"/>
            <a:r>
              <a:rPr lang="en-US" sz="1500" b="1" dirty="0" smtClean="0"/>
              <a:t>Applications</a:t>
            </a:r>
            <a:endParaRPr lang="en-US" sz="1500" b="1" dirty="0"/>
          </a:p>
        </p:txBody>
      </p:sp>
      <p:sp>
        <p:nvSpPr>
          <p:cNvPr id="31" name="Footer Placeholder 3"/>
          <p:cNvSpPr>
            <a:spLocks noGrp="1"/>
          </p:cNvSpPr>
          <p:nvPr>
            <p:ph type="ftr" sz="quarter" idx="10"/>
          </p:nvPr>
        </p:nvSpPr>
        <p:spPr>
          <a:xfrm>
            <a:off x="2633663" y="6172200"/>
            <a:ext cx="3995737" cy="457200"/>
          </a:xfrm>
          <a:noFill/>
        </p:spPr>
        <p:txBody>
          <a:bodyPr/>
          <a:lstStyle/>
          <a:p>
            <a:r>
              <a:rPr lang="en-US" dirty="0" smtClean="0"/>
              <a:t>NCSI Parallel &amp; Cluster: </a:t>
            </a:r>
            <a:r>
              <a:rPr lang="en-US" dirty="0" smtClean="0"/>
              <a:t>Multicore Madness</a:t>
            </a:r>
            <a:endParaRPr lang="en-US" dirty="0"/>
          </a:p>
          <a:p>
            <a:r>
              <a:rPr lang="fr-FR" dirty="0" smtClean="0"/>
              <a:t>U Oklahoma, July 29 - </a:t>
            </a:r>
            <a:r>
              <a:rPr lang="fr-FR" dirty="0" err="1" smtClean="0"/>
              <a:t>Aug</a:t>
            </a:r>
            <a:r>
              <a:rPr lang="fr-FR" dirty="0" smtClean="0"/>
              <a:t> 4 2012</a:t>
            </a:r>
            <a:endParaRPr lang="en-US" dirty="0"/>
          </a:p>
        </p:txBody>
      </p:sp>
      <p:pic>
        <p:nvPicPr>
          <p:cNvPr id="33" name="Picture 32" descr="schneider_barry_cropped.png"/>
          <p:cNvPicPr>
            <a:picLocks noChangeAspect="1"/>
          </p:cNvPicPr>
          <p:nvPr/>
        </p:nvPicPr>
        <p:blipFill>
          <a:blip r:embed="rId13" cstate="print"/>
          <a:stretch>
            <a:fillRect/>
          </a:stretch>
        </p:blipFill>
        <p:spPr>
          <a:xfrm>
            <a:off x="2819400" y="3733800"/>
            <a:ext cx="1067990" cy="1371600"/>
          </a:xfrm>
          <a:prstGeom prst="rect">
            <a:avLst/>
          </a:prstGeom>
        </p:spPr>
      </p:pic>
      <p:sp>
        <p:nvSpPr>
          <p:cNvPr id="34" name="Text Box 19"/>
          <p:cNvSpPr txBox="1">
            <a:spLocks noChangeArrowheads="1"/>
          </p:cNvSpPr>
          <p:nvPr/>
        </p:nvSpPr>
        <p:spPr bwMode="auto">
          <a:xfrm>
            <a:off x="2743200" y="5082182"/>
            <a:ext cx="1447800" cy="923330"/>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smtClean="0"/>
              <a:t>2011 </a:t>
            </a:r>
            <a:r>
              <a:rPr lang="en-US" sz="1200" dirty="0"/>
              <a:t>Keynote: </a:t>
            </a:r>
            <a:r>
              <a:rPr lang="en-US" sz="1200" dirty="0" smtClean="0"/>
              <a:t>Barry Schneider  Program Manager         National Science Foundation</a:t>
            </a:r>
            <a:endParaRPr lang="en-US" sz="1200" dirty="0"/>
          </a:p>
        </p:txBody>
      </p:sp>
    </p:spTree>
    <p:custDataLst>
      <p:tags r:id="rId1"/>
    </p:custData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smtClean="0"/>
              <a:t>Thanks for your attention!</a:t>
            </a:r>
            <a:br>
              <a:rPr lang="en-US" sz="6000" smtClean="0"/>
            </a:br>
            <a:r>
              <a:rPr lang="en-US" sz="6000" smtClean="0"/>
              <a:t/>
            </a:r>
            <a:br>
              <a:rPr lang="en-US" sz="6000" smtClean="0"/>
            </a:br>
            <a:r>
              <a:rPr lang="en-US" sz="6000" smtClean="0"/>
              <a:t/>
            </a:r>
            <a:br>
              <a:rPr lang="en-US" sz="6000" smtClean="0"/>
            </a:br>
            <a:r>
              <a:rPr lang="en-US" sz="6000" smtClean="0"/>
              <a:t>Questions?</a:t>
            </a:r>
            <a:br>
              <a:rPr lang="en-US" sz="6000" smtClean="0"/>
            </a:br>
            <a:r>
              <a:rPr lang="en-US" sz="3200" smtClean="0">
                <a:hlinkClick r:id="rId4"/>
              </a:rPr>
              <a:t>www.oscer.ou.edu</a:t>
            </a:r>
            <a:endParaRPr lang="en-US" sz="3200" smtClean="0"/>
          </a:p>
        </p:txBody>
      </p:sp>
      <p:sp>
        <p:nvSpPr>
          <p:cNvPr id="8089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6" name="Slide Number Placeholder 3"/>
          <p:cNvSpPr>
            <a:spLocks noGrp="1"/>
          </p:cNvSpPr>
          <p:nvPr>
            <p:ph type="sldNum" sz="quarter" idx="4294967295"/>
          </p:nvPr>
        </p:nvSpPr>
        <p:spPr>
          <a:xfrm>
            <a:off x="7162800" y="6191250"/>
            <a:ext cx="1295400" cy="457200"/>
          </a:xfrm>
          <a:prstGeom prst="rect">
            <a:avLst/>
          </a:prstGeom>
        </p:spPr>
        <p:txBody>
          <a:bodyPr/>
          <a:lstStyle/>
          <a:p>
            <a:fld id="{6844EFDA-23B1-4C03-AA0B-00B7995A4636}" type="slidenum">
              <a:rPr lang="en-US"/>
              <a:pPr/>
              <a:t>76</a:t>
            </a:fld>
            <a:endParaRPr lang="en-US"/>
          </a:p>
        </p:txBody>
      </p:sp>
      <p:sp>
        <p:nvSpPr>
          <p:cNvPr id="1000450" name="Rectangle 2"/>
          <p:cNvSpPr>
            <a:spLocks noGrp="1" noChangeArrowheads="1"/>
          </p:cNvSpPr>
          <p:nvPr>
            <p:ph type="title"/>
          </p:nvPr>
        </p:nvSpPr>
        <p:spPr/>
        <p:txBody>
          <a:bodyPr/>
          <a:lstStyle/>
          <a:p>
            <a:r>
              <a:rPr lang="en-US"/>
              <a:t>References</a:t>
            </a:r>
          </a:p>
        </p:txBody>
      </p:sp>
      <p:sp>
        <p:nvSpPr>
          <p:cNvPr id="1000451" name="Text Box 3"/>
          <p:cNvSpPr txBox="1">
            <a:spLocks noChangeArrowheads="1"/>
          </p:cNvSpPr>
          <p:nvPr/>
        </p:nvSpPr>
        <p:spPr bwMode="auto">
          <a:xfrm>
            <a:off x="533400" y="1219200"/>
            <a:ext cx="8001000" cy="3587750"/>
          </a:xfrm>
          <a:prstGeom prst="rect">
            <a:avLst/>
          </a:prstGeom>
          <a:noFill/>
          <a:ln w="9525">
            <a:noFill/>
            <a:miter lim="800000"/>
            <a:headEnd/>
            <a:tailEnd/>
          </a:ln>
          <a:effectLst/>
        </p:spPr>
        <p:txBody>
          <a:bodyPr>
            <a:spAutoFit/>
          </a:bodyPr>
          <a:lstStyle/>
          <a:p>
            <a:pPr algn="l"/>
            <a:r>
              <a:rPr lang="en-US" sz="1400"/>
              <a:t>[1] Image by Greg Bryan, Columbia U.</a:t>
            </a:r>
          </a:p>
          <a:p>
            <a:pPr algn="l"/>
            <a:r>
              <a:rPr lang="en-US" sz="1400"/>
              <a:t>[2] “</a:t>
            </a:r>
            <a:r>
              <a:rPr lang="en-US" sz="1400">
                <a:hlinkClick r:id="rId4"/>
              </a:rPr>
              <a:t>Update on the Collaborative Radar Acquisition Field Test (CRAFT): Planning for the Next Steps</a:t>
            </a:r>
            <a:r>
              <a:rPr lang="en-US" sz="1400"/>
              <a:t>.”</a:t>
            </a:r>
          </a:p>
          <a:p>
            <a:pPr algn="l"/>
            <a:r>
              <a:rPr lang="en-US" sz="1400">
                <a:latin typeface="Rockwell Extra Bold" pitchFamily="18" charset="0"/>
              </a:rPr>
              <a:t>      </a:t>
            </a:r>
            <a:r>
              <a:rPr lang="en-US" sz="1400"/>
              <a:t>Presented to NWS Headquarters August 30 2001.</a:t>
            </a:r>
          </a:p>
          <a:p>
            <a:pPr algn="l"/>
            <a:r>
              <a:rPr lang="en-US" sz="1400"/>
              <a:t>[3] See</a:t>
            </a:r>
            <a:r>
              <a:rPr lang="en-US" sz="1400">
                <a:solidFill>
                  <a:srgbClr val="003366"/>
                </a:solidFill>
                <a:latin typeface="Tahoma" pitchFamily="34" charset="0"/>
              </a:rPr>
              <a:t> </a:t>
            </a:r>
            <a:r>
              <a:rPr lang="en-US" sz="1400">
                <a:solidFill>
                  <a:srgbClr val="003366"/>
                </a:solidFill>
                <a:latin typeface="Courier New" pitchFamily="49" charset="0"/>
                <a:hlinkClick r:id="rId5"/>
              </a:rPr>
              <a:t>http://hneeman.oscer.ou.edu/hamr.html</a:t>
            </a:r>
            <a:r>
              <a:rPr lang="en-US" sz="1400">
                <a:solidFill>
                  <a:srgbClr val="003366"/>
                </a:solidFill>
                <a:latin typeface="Tahoma" pitchFamily="34" charset="0"/>
              </a:rPr>
              <a:t> </a:t>
            </a:r>
            <a:r>
              <a:rPr lang="en-US" sz="1400"/>
              <a:t>for details.</a:t>
            </a:r>
          </a:p>
          <a:p>
            <a:pPr algn="l"/>
            <a:r>
              <a:rPr lang="en-US" sz="1400"/>
              <a:t>[4]</a:t>
            </a:r>
            <a:r>
              <a:rPr lang="en-US" sz="1400">
                <a:latin typeface="Courier New" pitchFamily="49" charset="0"/>
              </a:rPr>
              <a:t> </a:t>
            </a:r>
            <a:r>
              <a:rPr lang="en-US" sz="1400">
                <a:latin typeface="Courier New" pitchFamily="49" charset="0"/>
                <a:hlinkClick r:id="rId6"/>
              </a:rPr>
              <a:t>http://www.dell.com/</a:t>
            </a:r>
            <a:endParaRPr lang="en-US" sz="1400">
              <a:latin typeface="Courier New" pitchFamily="49" charset="0"/>
            </a:endParaRPr>
          </a:p>
          <a:p>
            <a:pPr algn="l"/>
            <a:r>
              <a:rPr lang="en-US" sz="1400"/>
              <a:t>[5]</a:t>
            </a:r>
            <a:r>
              <a:rPr lang="en-US" sz="1400">
                <a:latin typeface="Rockwell Extra Bold" pitchFamily="18" charset="0"/>
              </a:rPr>
              <a:t>  </a:t>
            </a:r>
            <a:r>
              <a:rPr lang="en-US" sz="1400">
                <a:latin typeface="Courier New" pitchFamily="49" charset="0"/>
                <a:hlinkClick r:id="rId7"/>
              </a:rPr>
              <a:t>http://www.vw.com/newbeetle/</a:t>
            </a:r>
            <a:endParaRPr lang="en-US" sz="1400">
              <a:latin typeface="Courier New" pitchFamily="49" charset="0"/>
            </a:endParaRPr>
          </a:p>
          <a:p>
            <a:pPr algn="l"/>
            <a:r>
              <a:rPr lang="en-US" sz="1400"/>
              <a:t>[6]  Richard Gerber, The Software Optimization Cookbook: High-performance Recipes for the Intel Architecture. Intel Press, 2002, pp. 161-168.</a:t>
            </a:r>
          </a:p>
          <a:p>
            <a:pPr algn="l"/>
            <a:r>
              <a:rPr lang="en-US" sz="1400"/>
              <a:t>[7]</a:t>
            </a:r>
            <a:r>
              <a:rPr lang="en-US" sz="1400">
                <a:latin typeface="Rockwell Extra Bold" pitchFamily="18" charset="0"/>
              </a:rPr>
              <a:t> </a:t>
            </a:r>
            <a:r>
              <a:rPr lang="en-US" sz="1400"/>
              <a:t>RightMark Memory Analyzer. </a:t>
            </a:r>
            <a:r>
              <a:rPr lang="en-US" sz="1400">
                <a:latin typeface="Courier New" pitchFamily="49" charset="0"/>
                <a:hlinkClick r:id="rId8"/>
              </a:rPr>
              <a:t>http://cpu.rightmark.org/</a:t>
            </a:r>
            <a:endParaRPr lang="en-US" sz="1400">
              <a:latin typeface="Courier New" pitchFamily="49" charset="0"/>
            </a:endParaRPr>
          </a:p>
          <a:p>
            <a:pPr algn="l"/>
            <a:r>
              <a:rPr lang="en-US" sz="1400"/>
              <a:t>[8]</a:t>
            </a:r>
            <a:r>
              <a:rPr lang="en-US" sz="1400">
                <a:latin typeface="Rockwell Extra Bold" pitchFamily="18" charset="0"/>
              </a:rPr>
              <a:t>  </a:t>
            </a:r>
            <a:r>
              <a:rPr lang="en-US" sz="1400">
                <a:latin typeface="Courier New" pitchFamily="49" charset="0"/>
                <a:hlinkClick r:id="rId9"/>
              </a:rPr>
              <a:t>ftp://download.intel.com/design/Pentium4/papers/24943801.pdf</a:t>
            </a:r>
            <a:endParaRPr lang="en-US" sz="1400">
              <a:latin typeface="Courier New" pitchFamily="49" charset="0"/>
            </a:endParaRPr>
          </a:p>
          <a:p>
            <a:pPr algn="l"/>
            <a:r>
              <a:rPr lang="en-US" sz="1400"/>
              <a:t>[9]  </a:t>
            </a:r>
            <a:r>
              <a:rPr lang="en-US" sz="1200">
                <a:latin typeface="Courier New" pitchFamily="49" charset="0"/>
                <a:hlinkClick r:id="rId10"/>
              </a:rPr>
              <a:t>http://www.seagate.com/cda/products/discsales/personal/family/0,1085,621,00.html</a:t>
            </a:r>
            <a:endParaRPr lang="en-US" sz="1200">
              <a:latin typeface="Courier New" pitchFamily="49" charset="0"/>
            </a:endParaRPr>
          </a:p>
          <a:p>
            <a:pPr algn="l"/>
            <a:r>
              <a:rPr lang="en-US" sz="1400"/>
              <a:t>[10]</a:t>
            </a:r>
            <a:r>
              <a:rPr lang="en-US" sz="1400">
                <a:latin typeface="Rockwell Extra Bold" pitchFamily="18" charset="0"/>
              </a:rPr>
              <a:t> </a:t>
            </a:r>
            <a:r>
              <a:rPr lang="en-US" sz="800">
                <a:latin typeface="Courier New" pitchFamily="49" charset="0"/>
                <a:hlinkClick r:id="rId11"/>
              </a:rPr>
              <a:t>http://www.samsung.com/Products/OpticalDiscDrive/SlimDrive/OpticalDiscDrive_SlimDrive_SN_S082D.asp?page=Specifications</a:t>
            </a:r>
            <a:endParaRPr lang="en-US" sz="800">
              <a:latin typeface="Courier New" pitchFamily="49" charset="0"/>
            </a:endParaRPr>
          </a:p>
          <a:p>
            <a:pPr algn="l"/>
            <a:r>
              <a:rPr lang="en-US" sz="1400"/>
              <a:t>[11]</a:t>
            </a:r>
            <a:r>
              <a:rPr lang="en-US" sz="1400">
                <a:solidFill>
                  <a:srgbClr val="003366"/>
                </a:solidFill>
                <a:latin typeface="Rockwell Extra Bold" pitchFamily="18" charset="0"/>
              </a:rPr>
              <a:t> </a:t>
            </a:r>
            <a:r>
              <a:rPr lang="en-US" sz="1400">
                <a:solidFill>
                  <a:srgbClr val="003366"/>
                </a:solidFill>
                <a:latin typeface="Courier New" pitchFamily="49" charset="0"/>
                <a:hlinkClick r:id="rId12"/>
              </a:rPr>
              <a:t>ftp://download.intel.com/design/Pentium4/manuals/24896606.pdf</a:t>
            </a:r>
            <a:endParaRPr lang="en-US" sz="1400">
              <a:solidFill>
                <a:srgbClr val="003366"/>
              </a:solidFill>
              <a:latin typeface="Courier New" pitchFamily="49" charset="0"/>
            </a:endParaRPr>
          </a:p>
          <a:p>
            <a:pPr algn="l"/>
            <a:r>
              <a:rPr lang="en-US" sz="1400">
                <a:solidFill>
                  <a:srgbClr val="003366"/>
                </a:solidFill>
              </a:rPr>
              <a:t>[</a:t>
            </a:r>
            <a:r>
              <a:rPr lang="en-US" sz="1400"/>
              <a:t>12]</a:t>
            </a:r>
            <a:r>
              <a:rPr lang="en-US" sz="1400">
                <a:solidFill>
                  <a:srgbClr val="003366"/>
                </a:solidFill>
                <a:latin typeface="Rockwell Extra Bold" pitchFamily="18" charset="0"/>
              </a:rPr>
              <a:t> </a:t>
            </a:r>
            <a:r>
              <a:rPr lang="en-US" sz="1400">
                <a:solidFill>
                  <a:srgbClr val="003366"/>
                </a:solidFill>
                <a:latin typeface="Courier New" pitchFamily="49" charset="0"/>
                <a:hlinkClick r:id="rId13"/>
              </a:rPr>
              <a:t>http://www.pricewatch.com/</a:t>
            </a:r>
            <a:endParaRPr lang="en-US" sz="1400">
              <a:latin typeface="Courier New" pitchFamily="49" charset="0"/>
            </a:endParaRPr>
          </a:p>
          <a:p>
            <a:pPr algn="l"/>
            <a:endParaRPr lang="en-US" sz="1400"/>
          </a:p>
          <a:p>
            <a:pPr algn="l"/>
            <a:endParaRPr lang="en-US" sz="2000">
              <a:solidFill>
                <a:srgbClr val="003366"/>
              </a:solidFill>
            </a:endParaRPr>
          </a:p>
        </p:txBody>
      </p:sp>
      <p:sp>
        <p:nvSpPr>
          <p:cNvPr id="1000452"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10" name="Slide Number Placeholder 4"/>
          <p:cNvSpPr>
            <a:spLocks noGrp="1"/>
          </p:cNvSpPr>
          <p:nvPr>
            <p:ph type="sldNum" sz="quarter" idx="11"/>
          </p:nvPr>
        </p:nvSpPr>
        <p:spPr/>
        <p:txBody>
          <a:bodyPr/>
          <a:lstStyle/>
          <a:p>
            <a:fld id="{EB6CA988-02E9-4E56-B73C-3DC9B5EF2E2D}" type="slidenum">
              <a:rPr lang="en-US"/>
              <a:pPr/>
              <a:t>8</a:t>
            </a:fld>
            <a:endParaRPr lang="en-US"/>
          </a:p>
        </p:txBody>
      </p:sp>
      <p:sp>
        <p:nvSpPr>
          <p:cNvPr id="940034" name="Rectangle 2"/>
          <p:cNvSpPr>
            <a:spLocks noGrp="1" noChangeArrowheads="1"/>
          </p:cNvSpPr>
          <p:nvPr>
            <p:ph type="title"/>
          </p:nvPr>
        </p:nvSpPr>
        <p:spPr/>
        <p:txBody>
          <a:bodyPr/>
          <a:lstStyle/>
          <a:p>
            <a:r>
              <a:rPr lang="en-US" sz="3600"/>
              <a:t>Moore’s Law in Practice</a:t>
            </a:r>
          </a:p>
        </p:txBody>
      </p:sp>
      <p:sp>
        <p:nvSpPr>
          <p:cNvPr id="940035" name="Line 3"/>
          <p:cNvSpPr>
            <a:spLocks noChangeShapeType="1"/>
          </p:cNvSpPr>
          <p:nvPr/>
        </p:nvSpPr>
        <p:spPr bwMode="auto">
          <a:xfrm>
            <a:off x="990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40036" name="Line 4"/>
          <p:cNvSpPr>
            <a:spLocks noChangeShapeType="1"/>
          </p:cNvSpPr>
          <p:nvPr/>
        </p:nvSpPr>
        <p:spPr bwMode="auto">
          <a:xfrm>
            <a:off x="838200" y="5486400"/>
            <a:ext cx="7010400" cy="0"/>
          </a:xfrm>
          <a:prstGeom prst="line">
            <a:avLst/>
          </a:prstGeom>
          <a:noFill/>
          <a:ln w="9525">
            <a:solidFill>
              <a:schemeClr val="tx1"/>
            </a:solidFill>
            <a:miter lim="800000"/>
            <a:headEnd/>
            <a:tailEnd/>
          </a:ln>
          <a:effectLst/>
        </p:spPr>
        <p:txBody>
          <a:bodyPr wrap="none"/>
          <a:lstStyle/>
          <a:p>
            <a:endParaRPr lang="en-US"/>
          </a:p>
        </p:txBody>
      </p:sp>
      <p:sp>
        <p:nvSpPr>
          <p:cNvPr id="940037" name="Text Box 5"/>
          <p:cNvSpPr txBox="1">
            <a:spLocks noChangeArrowheads="1"/>
          </p:cNvSpPr>
          <p:nvPr/>
        </p:nvSpPr>
        <p:spPr bwMode="auto">
          <a:xfrm>
            <a:off x="3581400" y="5562600"/>
            <a:ext cx="1828800" cy="366713"/>
          </a:xfrm>
          <a:prstGeom prst="rect">
            <a:avLst/>
          </a:prstGeom>
          <a:noFill/>
          <a:ln w="9525">
            <a:noFill/>
            <a:miter lim="800000"/>
            <a:headEnd/>
            <a:tailEnd/>
          </a:ln>
          <a:effectLst/>
        </p:spPr>
        <p:txBody>
          <a:bodyPr>
            <a:spAutoFit/>
          </a:bodyPr>
          <a:lstStyle/>
          <a:p>
            <a:pPr>
              <a:spcBef>
                <a:spcPct val="50000"/>
              </a:spcBef>
            </a:pPr>
            <a:r>
              <a:rPr lang="en-US"/>
              <a:t>Year</a:t>
            </a:r>
          </a:p>
        </p:txBody>
      </p:sp>
      <p:sp>
        <p:nvSpPr>
          <p:cNvPr id="940038" name="Text Box 6"/>
          <p:cNvSpPr txBox="1">
            <a:spLocks noChangeArrowheads="1"/>
          </p:cNvSpPr>
          <p:nvPr/>
        </p:nvSpPr>
        <p:spPr bwMode="auto">
          <a:xfrm rot="16200000">
            <a:off x="69057" y="3131343"/>
            <a:ext cx="1295400" cy="366713"/>
          </a:xfrm>
          <a:prstGeom prst="rect">
            <a:avLst/>
          </a:prstGeom>
          <a:noFill/>
          <a:ln w="9525">
            <a:noFill/>
            <a:miter lim="800000"/>
            <a:headEnd/>
            <a:tailEnd/>
          </a:ln>
          <a:effectLst/>
        </p:spPr>
        <p:txBody>
          <a:bodyPr>
            <a:spAutoFit/>
          </a:bodyPr>
          <a:lstStyle/>
          <a:p>
            <a:pPr>
              <a:spcBef>
                <a:spcPct val="50000"/>
              </a:spcBef>
            </a:pPr>
            <a:r>
              <a:rPr lang="en-US"/>
              <a:t>log(Speed)</a:t>
            </a:r>
          </a:p>
        </p:txBody>
      </p:sp>
      <p:sp>
        <p:nvSpPr>
          <p:cNvPr id="940039"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a:effectLst/>
        </p:spPr>
        <p:txBody>
          <a:bodyPr wrap="none"/>
          <a:lstStyle/>
          <a:p>
            <a:endParaRPr lang="en-US"/>
          </a:p>
        </p:txBody>
      </p:sp>
      <p:sp>
        <p:nvSpPr>
          <p:cNvPr id="940040" name="Text Box 8"/>
          <p:cNvSpPr txBox="1">
            <a:spLocks noChangeArrowheads="1"/>
          </p:cNvSpPr>
          <p:nvPr/>
        </p:nvSpPr>
        <p:spPr bwMode="auto">
          <a:xfrm rot="19800000">
            <a:off x="4191000" y="2895600"/>
            <a:ext cx="762000" cy="336550"/>
          </a:xfrm>
          <a:prstGeom prst="rect">
            <a:avLst/>
          </a:prstGeom>
          <a:noFill/>
          <a:ln w="9525">
            <a:noFill/>
            <a:miter lim="800000"/>
            <a:headEnd/>
            <a:tailEnd/>
          </a:ln>
          <a:effectLst/>
        </p:spPr>
        <p:txBody>
          <a:bodyPr>
            <a:spAutoFit/>
          </a:bodyPr>
          <a:lstStyle/>
          <a:p>
            <a:pPr>
              <a:spcBef>
                <a:spcPct val="50000"/>
              </a:spcBef>
            </a:pPr>
            <a:r>
              <a:rPr lang="en-US" sz="1600"/>
              <a:t>CPU</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p:cNvSpPr>
            <a:spLocks noGrp="1"/>
          </p:cNvSpPr>
          <p:nvPr>
            <p:ph type="ftr" sz="quarter" idx="10"/>
          </p:nvPr>
        </p:nvSpPr>
        <p:spPr/>
        <p:txBody>
          <a:bodyPr/>
          <a:lstStyle/>
          <a:p>
            <a:r>
              <a:rPr lang="en-US" dirty="0" smtClean="0"/>
              <a:t>NCSI Parallel &amp; Cluster: Multicore Madness</a:t>
            </a:r>
            <a:endParaRPr lang="en-US" dirty="0"/>
          </a:p>
          <a:p>
            <a:r>
              <a:rPr lang="en-US" dirty="0" smtClean="0"/>
              <a:t>U Oklahoma, July 29 - Aug 4 2012</a:t>
            </a:r>
            <a:endParaRPr lang="en-US" dirty="0"/>
          </a:p>
        </p:txBody>
      </p:sp>
      <p:sp>
        <p:nvSpPr>
          <p:cNvPr id="12" name="Slide Number Placeholder 4"/>
          <p:cNvSpPr>
            <a:spLocks noGrp="1"/>
          </p:cNvSpPr>
          <p:nvPr>
            <p:ph type="sldNum" sz="quarter" idx="11"/>
          </p:nvPr>
        </p:nvSpPr>
        <p:spPr/>
        <p:txBody>
          <a:bodyPr/>
          <a:lstStyle/>
          <a:p>
            <a:fld id="{12EE1412-0A0C-4407-B459-FA0E50B31FAE}" type="slidenum">
              <a:rPr lang="en-US"/>
              <a:pPr/>
              <a:t>9</a:t>
            </a:fld>
            <a:endParaRPr lang="en-US"/>
          </a:p>
        </p:txBody>
      </p:sp>
      <p:sp>
        <p:nvSpPr>
          <p:cNvPr id="941058" name="Rectangle 2"/>
          <p:cNvSpPr>
            <a:spLocks noGrp="1" noChangeArrowheads="1"/>
          </p:cNvSpPr>
          <p:nvPr>
            <p:ph type="title"/>
          </p:nvPr>
        </p:nvSpPr>
        <p:spPr/>
        <p:txBody>
          <a:bodyPr/>
          <a:lstStyle/>
          <a:p>
            <a:r>
              <a:rPr lang="en-US" sz="3600"/>
              <a:t>Moore’s Law in Practice</a:t>
            </a:r>
          </a:p>
        </p:txBody>
      </p:sp>
      <p:sp>
        <p:nvSpPr>
          <p:cNvPr id="941059" name="Line 3"/>
          <p:cNvSpPr>
            <a:spLocks noChangeShapeType="1"/>
          </p:cNvSpPr>
          <p:nvPr/>
        </p:nvSpPr>
        <p:spPr bwMode="auto">
          <a:xfrm>
            <a:off x="990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41060" name="Line 4"/>
          <p:cNvSpPr>
            <a:spLocks noChangeShapeType="1"/>
          </p:cNvSpPr>
          <p:nvPr/>
        </p:nvSpPr>
        <p:spPr bwMode="auto">
          <a:xfrm>
            <a:off x="838200" y="5486400"/>
            <a:ext cx="7010400" cy="0"/>
          </a:xfrm>
          <a:prstGeom prst="line">
            <a:avLst/>
          </a:prstGeom>
          <a:noFill/>
          <a:ln w="9525">
            <a:solidFill>
              <a:schemeClr val="tx1"/>
            </a:solidFill>
            <a:miter lim="800000"/>
            <a:headEnd/>
            <a:tailEnd/>
          </a:ln>
          <a:effectLst/>
        </p:spPr>
        <p:txBody>
          <a:bodyPr wrap="none"/>
          <a:lstStyle/>
          <a:p>
            <a:endParaRPr lang="en-US"/>
          </a:p>
        </p:txBody>
      </p:sp>
      <p:sp>
        <p:nvSpPr>
          <p:cNvPr id="941061" name="Text Box 5"/>
          <p:cNvSpPr txBox="1">
            <a:spLocks noChangeArrowheads="1"/>
          </p:cNvSpPr>
          <p:nvPr/>
        </p:nvSpPr>
        <p:spPr bwMode="auto">
          <a:xfrm>
            <a:off x="3581400" y="5562600"/>
            <a:ext cx="1828800" cy="366713"/>
          </a:xfrm>
          <a:prstGeom prst="rect">
            <a:avLst/>
          </a:prstGeom>
          <a:noFill/>
          <a:ln w="9525">
            <a:noFill/>
            <a:miter lim="800000"/>
            <a:headEnd/>
            <a:tailEnd/>
          </a:ln>
          <a:effectLst/>
        </p:spPr>
        <p:txBody>
          <a:bodyPr>
            <a:spAutoFit/>
          </a:bodyPr>
          <a:lstStyle/>
          <a:p>
            <a:pPr>
              <a:spcBef>
                <a:spcPct val="50000"/>
              </a:spcBef>
            </a:pPr>
            <a:r>
              <a:rPr lang="en-US"/>
              <a:t>Year</a:t>
            </a:r>
          </a:p>
        </p:txBody>
      </p:sp>
      <p:sp>
        <p:nvSpPr>
          <p:cNvPr id="941062" name="Text Box 6"/>
          <p:cNvSpPr txBox="1">
            <a:spLocks noChangeArrowheads="1"/>
          </p:cNvSpPr>
          <p:nvPr/>
        </p:nvSpPr>
        <p:spPr bwMode="auto">
          <a:xfrm rot="16200000">
            <a:off x="69057" y="3131343"/>
            <a:ext cx="1295400" cy="366713"/>
          </a:xfrm>
          <a:prstGeom prst="rect">
            <a:avLst/>
          </a:prstGeom>
          <a:noFill/>
          <a:ln w="9525">
            <a:noFill/>
            <a:miter lim="800000"/>
            <a:headEnd/>
            <a:tailEnd/>
          </a:ln>
          <a:effectLst/>
        </p:spPr>
        <p:txBody>
          <a:bodyPr>
            <a:spAutoFit/>
          </a:bodyPr>
          <a:lstStyle/>
          <a:p>
            <a:pPr>
              <a:spcBef>
                <a:spcPct val="50000"/>
              </a:spcBef>
            </a:pPr>
            <a:r>
              <a:rPr lang="en-US"/>
              <a:t>log(Speed)</a:t>
            </a:r>
          </a:p>
        </p:txBody>
      </p:sp>
      <p:sp>
        <p:nvSpPr>
          <p:cNvPr id="941063"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a:effectLst/>
        </p:spPr>
        <p:txBody>
          <a:bodyPr wrap="none"/>
          <a:lstStyle/>
          <a:p>
            <a:endParaRPr lang="en-US"/>
          </a:p>
        </p:txBody>
      </p:sp>
      <p:sp>
        <p:nvSpPr>
          <p:cNvPr id="941064"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a:effectLst/>
        </p:spPr>
        <p:txBody>
          <a:bodyPr wrap="none"/>
          <a:lstStyle/>
          <a:p>
            <a:endParaRPr lang="en-US"/>
          </a:p>
        </p:txBody>
      </p:sp>
      <p:sp>
        <p:nvSpPr>
          <p:cNvPr id="941065" name="Text Box 9"/>
          <p:cNvSpPr txBox="1">
            <a:spLocks noChangeArrowheads="1"/>
          </p:cNvSpPr>
          <p:nvPr/>
        </p:nvSpPr>
        <p:spPr bwMode="auto">
          <a:xfrm rot="19800000">
            <a:off x="4191000" y="2895600"/>
            <a:ext cx="762000" cy="336550"/>
          </a:xfrm>
          <a:prstGeom prst="rect">
            <a:avLst/>
          </a:prstGeom>
          <a:noFill/>
          <a:ln w="9525">
            <a:noFill/>
            <a:miter lim="800000"/>
            <a:headEnd/>
            <a:tailEnd/>
          </a:ln>
          <a:effectLst/>
        </p:spPr>
        <p:txBody>
          <a:bodyPr>
            <a:spAutoFit/>
          </a:bodyPr>
          <a:lstStyle/>
          <a:p>
            <a:pPr>
              <a:spcBef>
                <a:spcPct val="50000"/>
              </a:spcBef>
            </a:pPr>
            <a:r>
              <a:rPr lang="en-US" sz="1600"/>
              <a:t>CPU</a:t>
            </a:r>
          </a:p>
        </p:txBody>
      </p:sp>
      <p:sp>
        <p:nvSpPr>
          <p:cNvPr id="941066" name="Text Box 10"/>
          <p:cNvSpPr txBox="1">
            <a:spLocks noChangeArrowheads="1"/>
          </p:cNvSpPr>
          <p:nvPr/>
        </p:nvSpPr>
        <p:spPr bwMode="auto">
          <a:xfrm rot="18600000">
            <a:off x="1730375" y="2536825"/>
            <a:ext cx="2514600" cy="336550"/>
          </a:xfrm>
          <a:prstGeom prst="rect">
            <a:avLst/>
          </a:prstGeom>
          <a:noFill/>
          <a:ln w="9525">
            <a:noFill/>
            <a:miter lim="800000"/>
            <a:headEnd/>
            <a:tailEnd/>
          </a:ln>
          <a:effectLst/>
        </p:spPr>
        <p:txBody>
          <a:bodyPr>
            <a:spAutoFit/>
          </a:bodyPr>
          <a:lstStyle/>
          <a:p>
            <a:pPr>
              <a:spcBef>
                <a:spcPct val="50000"/>
              </a:spcBef>
            </a:pPr>
            <a:r>
              <a:rPr lang="en-US" sz="1600"/>
              <a:t>Network Bandwidth</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DUMMACSH" val="TRUE"/>
</p:tagLst>
</file>

<file path=ppt/tags/tag11.xml><?xml version="1.0" encoding="utf-8"?>
<p:tagLst xmlns:a="http://schemas.openxmlformats.org/drawingml/2006/main" xmlns:r="http://schemas.openxmlformats.org/officeDocument/2006/relationships" xmlns:p="http://schemas.openxmlformats.org/presentationml/2006/main">
  <p:tag name="SWI" val="36"/>
  <p:tag name="NBP" val="1"/>
  <p:tag name="BSN" val="36"/>
  <p:tag name="SVT" val="TRUE"/>
  <p:tag name="CVB" val="36"/>
  <p:tag name="SPT" val="FALSE"/>
  <p:tag name="CII" val="36"/>
</p:tagLst>
</file>

<file path=ppt/tags/tag12.xml><?xml version="1.0" encoding="utf-8"?>
<p:tagLst xmlns:a="http://schemas.openxmlformats.org/drawingml/2006/main" xmlns:r="http://schemas.openxmlformats.org/officeDocument/2006/relationships" xmlns:p="http://schemas.openxmlformats.org/presentationml/2006/main">
  <p:tag name="DUMMACSH" val="TRUE"/>
</p:tagLst>
</file>

<file path=ppt/tags/tag13.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14.xml><?xml version="1.0" encoding="utf-8"?>
<p:tagLst xmlns:a="http://schemas.openxmlformats.org/drawingml/2006/main" xmlns:r="http://schemas.openxmlformats.org/officeDocument/2006/relationships" xmlns:p="http://schemas.openxmlformats.org/presentationml/2006/main">
  <p:tag name="DUMMACSH" val="TRUE"/>
</p:tagLst>
</file>

<file path=ppt/tags/tag15.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16.xml><?xml version="1.0" encoding="utf-8"?>
<p:tagLst xmlns:a="http://schemas.openxmlformats.org/drawingml/2006/main" xmlns:r="http://schemas.openxmlformats.org/officeDocument/2006/relationships" xmlns:p="http://schemas.openxmlformats.org/presentationml/2006/main">
  <p:tag name="DUMMACSH" val="TRUE"/>
</p:tagLst>
</file>

<file path=ppt/tags/tag17.xml><?xml version="1.0" encoding="utf-8"?>
<p:tagLst xmlns:a="http://schemas.openxmlformats.org/drawingml/2006/main" xmlns:r="http://schemas.openxmlformats.org/officeDocument/2006/relationships" xmlns:p="http://schemas.openxmlformats.org/presentationml/2006/main">
  <p:tag name="SWI" val="39"/>
  <p:tag name="NBP" val="1"/>
  <p:tag name="BSN" val="39"/>
  <p:tag name="SVT" val="TRUE"/>
  <p:tag name="CVB" val="39"/>
  <p:tag name="SPT" val="FALSE"/>
  <p:tag name="CII" val="39"/>
</p:tagLst>
</file>

<file path=ppt/tags/tag18.xml><?xml version="1.0" encoding="utf-8"?>
<p:tagLst xmlns:a="http://schemas.openxmlformats.org/drawingml/2006/main" xmlns:r="http://schemas.openxmlformats.org/officeDocument/2006/relationships" xmlns:p="http://schemas.openxmlformats.org/presentationml/2006/main">
  <p:tag name="DUMMACSH" val="TRUE"/>
</p:tagLst>
</file>

<file path=ppt/tags/tag19.xml><?xml version="1.0" encoding="utf-8"?>
<p:tagLst xmlns:a="http://schemas.openxmlformats.org/drawingml/2006/main" xmlns:r="http://schemas.openxmlformats.org/officeDocument/2006/relationships" xmlns:p="http://schemas.openxmlformats.org/presentationml/2006/main">
  <p:tag name="SWI" val="40"/>
  <p:tag name="NBP" val="1"/>
  <p:tag name="CVB" val="40"/>
  <p:tag name="SPT" val="FALSE"/>
  <p:tag name="BSN" val="40"/>
  <p:tag name="LFXCI" val="0"/>
  <p:tag name="SVT" val="TRUE"/>
  <p:tag name="CII" val="40"/>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BSN" val="1"/>
  <p:tag name="SVT" val="TRUE"/>
  <p:tag name="CVB" val="1"/>
  <p:tag name="SPT" val="FALSE"/>
  <p:tag name="CII" val="1"/>
</p:tagLst>
</file>

<file path=ppt/tags/tag20.xml><?xml version="1.0" encoding="utf-8"?>
<p:tagLst xmlns:a="http://schemas.openxmlformats.org/drawingml/2006/main" xmlns:r="http://schemas.openxmlformats.org/officeDocument/2006/relationships" xmlns:p="http://schemas.openxmlformats.org/presentationml/2006/main">
  <p:tag name="DUMMACSH" val="TRUE"/>
</p:tagLst>
</file>

<file path=ppt/tags/tag21.xml><?xml version="1.0" encoding="utf-8"?>
<p:tagLst xmlns:a="http://schemas.openxmlformats.org/drawingml/2006/main" xmlns:r="http://schemas.openxmlformats.org/officeDocument/2006/relationships" xmlns:p="http://schemas.openxmlformats.org/presentationml/2006/main">
  <p:tag name="SWI" val="41"/>
  <p:tag name="NBP" val="1"/>
  <p:tag name="BSN" val="41"/>
  <p:tag name="SVT" val="TRUE"/>
  <p:tag name="CVB" val="41"/>
  <p:tag name="SPT" val="FALSE"/>
  <p:tag name="CII" val="41"/>
</p:tagLst>
</file>

<file path=ppt/tags/tag22.xml><?xml version="1.0" encoding="utf-8"?>
<p:tagLst xmlns:a="http://schemas.openxmlformats.org/drawingml/2006/main" xmlns:r="http://schemas.openxmlformats.org/officeDocument/2006/relationships" xmlns:p="http://schemas.openxmlformats.org/presentationml/2006/main">
  <p:tag name="DUMMACSH" val="TRUE"/>
</p:tagLst>
</file>

<file path=ppt/tags/tag23.xml><?xml version="1.0" encoding="utf-8"?>
<p:tagLst xmlns:a="http://schemas.openxmlformats.org/drawingml/2006/main" xmlns:r="http://schemas.openxmlformats.org/officeDocument/2006/relationships" xmlns:p="http://schemas.openxmlformats.org/presentationml/2006/main">
  <p:tag name="SWI" val="114"/>
  <p:tag name="CVB" val="114"/>
  <p:tag name="BSN" val="114"/>
  <p:tag name="SVT" val="FALSE"/>
  <p:tag name="NBP" val="1"/>
  <p:tag name="SPT" val="FALSE"/>
  <p:tag name="CII" val="114"/>
</p:tagLst>
</file>

<file path=ppt/tags/tag24.xml><?xml version="1.0" encoding="utf-8"?>
<p:tagLst xmlns:a="http://schemas.openxmlformats.org/drawingml/2006/main" xmlns:r="http://schemas.openxmlformats.org/officeDocument/2006/relationships" xmlns:p="http://schemas.openxmlformats.org/presentationml/2006/main">
  <p:tag name="SWI" val="116"/>
  <p:tag name="CVB" val="116"/>
  <p:tag name="BSN" val="116"/>
  <p:tag name="SVT" val="FALSE"/>
  <p:tag name="NBP" val="1"/>
  <p:tag name="SPT" val="FALSE"/>
  <p:tag name="CII" val="116"/>
</p:tagLst>
</file>

<file path=ppt/tags/tag25.xml><?xml version="1.0" encoding="utf-8"?>
<p:tagLst xmlns:a="http://schemas.openxmlformats.org/drawingml/2006/main" xmlns:r="http://schemas.openxmlformats.org/officeDocument/2006/relationships" xmlns:p="http://schemas.openxmlformats.org/presentationml/2006/main">
  <p:tag name="SWI" val="119"/>
  <p:tag name="CVB" val="119"/>
  <p:tag name="BSN" val="119"/>
  <p:tag name="SVT" val="FALSE"/>
  <p:tag name="NBP" val="1"/>
  <p:tag name="SPT" val="FALSE"/>
  <p:tag name="CII" val="119"/>
</p:tagLst>
</file>

<file path=ppt/tags/tag26.xml><?xml version="1.0" encoding="utf-8"?>
<p:tagLst xmlns:a="http://schemas.openxmlformats.org/drawingml/2006/main" xmlns:r="http://schemas.openxmlformats.org/officeDocument/2006/relationships" xmlns:p="http://schemas.openxmlformats.org/presentationml/2006/main">
  <p:tag name="SWI" val="120"/>
  <p:tag name="CVB" val="120"/>
  <p:tag name="BSN" val="120"/>
  <p:tag name="SVT" val="FALSE"/>
  <p:tag name="NBP" val="1"/>
  <p:tag name="SPT" val="FALSE"/>
  <p:tag name="CII" val="120"/>
</p:tagLst>
</file>

<file path=ppt/tags/tag27.xml><?xml version="1.0" encoding="utf-8"?>
<p:tagLst xmlns:a="http://schemas.openxmlformats.org/drawingml/2006/main" xmlns:r="http://schemas.openxmlformats.org/officeDocument/2006/relationships" xmlns:p="http://schemas.openxmlformats.org/presentationml/2006/main">
  <p:tag name="SWI" val="121"/>
  <p:tag name="CVB" val="121"/>
  <p:tag name="BSN" val="121"/>
  <p:tag name="SVT" val="FALSE"/>
  <p:tag name="NBP" val="1"/>
  <p:tag name="SPT" val="FALSE"/>
  <p:tag name="CII" val="121"/>
</p:tagLst>
</file>

<file path=ppt/tags/tag28.xml><?xml version="1.0" encoding="utf-8"?>
<p:tagLst xmlns:a="http://schemas.openxmlformats.org/drawingml/2006/main" xmlns:r="http://schemas.openxmlformats.org/officeDocument/2006/relationships" xmlns:p="http://schemas.openxmlformats.org/presentationml/2006/main">
  <p:tag name="SWI" val="122"/>
  <p:tag name="CVB" val="122"/>
  <p:tag name="BSN" val="122"/>
  <p:tag name="SVT" val="FALSE"/>
  <p:tag name="NBP" val="1"/>
  <p:tag name="SPT" val="FALSE"/>
  <p:tag name="CII" val="122"/>
</p:tagLst>
</file>

<file path=ppt/tags/tag29.xml><?xml version="1.0" encoding="utf-8"?>
<p:tagLst xmlns:a="http://schemas.openxmlformats.org/drawingml/2006/main" xmlns:r="http://schemas.openxmlformats.org/officeDocument/2006/relationships" xmlns:p="http://schemas.openxmlformats.org/presentationml/2006/main">
  <p:tag name="SWI" val="123"/>
  <p:tag name="CVB" val="123"/>
  <p:tag name="BSN" val="123"/>
  <p:tag name="SVT" val="FALSE"/>
  <p:tag name="NBP" val="1"/>
  <p:tag name="SPT" val="FALSE"/>
  <p:tag name="CII" val="123"/>
</p:tagLst>
</file>

<file path=ppt/tags/tag3.xml><?xml version="1.0" encoding="utf-8"?>
<p:tagLst xmlns:a="http://schemas.openxmlformats.org/drawingml/2006/main" xmlns:r="http://schemas.openxmlformats.org/officeDocument/2006/relationships" xmlns:p="http://schemas.openxmlformats.org/presentationml/2006/main">
  <p:tag name="DUMMACSH" val="TRUE"/>
</p:tagLst>
</file>

<file path=ppt/tags/tag30.xml><?xml version="1.0" encoding="utf-8"?>
<p:tagLst xmlns:a="http://schemas.openxmlformats.org/drawingml/2006/main" xmlns:r="http://schemas.openxmlformats.org/officeDocument/2006/relationships" xmlns:p="http://schemas.openxmlformats.org/presentationml/2006/main">
  <p:tag name="SWI" val="116"/>
  <p:tag name="CVB" val="116"/>
  <p:tag name="BSN" val="116"/>
  <p:tag name="SVT" val="FALSE"/>
  <p:tag name="NBP" val="1"/>
  <p:tag name="SPT" val="FALSE"/>
  <p:tag name="CII" val="116"/>
</p:tagLst>
</file>

<file path=ppt/tags/tag31.xml><?xml version="1.0" encoding="utf-8"?>
<p:tagLst xmlns:a="http://schemas.openxmlformats.org/drawingml/2006/main" xmlns:r="http://schemas.openxmlformats.org/officeDocument/2006/relationships" xmlns:p="http://schemas.openxmlformats.org/presentationml/2006/main">
  <p:tag name="SWI" val="124"/>
  <p:tag name="CVB" val="124"/>
  <p:tag name="BSN" val="124"/>
  <p:tag name="SVT" val="FALSE"/>
  <p:tag name="NBP" val="1"/>
  <p:tag name="SPT" val="FALSE"/>
  <p:tag name="CII" val="124"/>
</p:tagLst>
</file>

<file path=ppt/tags/tag32.xml><?xml version="1.0" encoding="utf-8"?>
<p:tagLst xmlns:a="http://schemas.openxmlformats.org/drawingml/2006/main" xmlns:r="http://schemas.openxmlformats.org/officeDocument/2006/relationships" xmlns:p="http://schemas.openxmlformats.org/presentationml/2006/main">
  <p:tag name="SWI" val="125"/>
  <p:tag name="CVB" val="125"/>
  <p:tag name="BSN" val="125"/>
  <p:tag name="SVT" val="FALSE"/>
  <p:tag name="NBP" val="1"/>
  <p:tag name="SPT" val="FALSE"/>
  <p:tag name="CII" val="125"/>
</p:tagLst>
</file>

<file path=ppt/tags/tag33.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34.xml><?xml version="1.0" encoding="utf-8"?>
<p:tagLst xmlns:a="http://schemas.openxmlformats.org/drawingml/2006/main" xmlns:r="http://schemas.openxmlformats.org/officeDocument/2006/relationships" xmlns:p="http://schemas.openxmlformats.org/presentationml/2006/main">
  <p:tag name="DUMMACSH" val="TRUE"/>
</p:tagLst>
</file>

<file path=ppt/tags/tag35.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36.xml><?xml version="1.0" encoding="utf-8"?>
<p:tagLst xmlns:a="http://schemas.openxmlformats.org/drawingml/2006/main" xmlns:r="http://schemas.openxmlformats.org/officeDocument/2006/relationships" xmlns:p="http://schemas.openxmlformats.org/presentationml/2006/main">
  <p:tag name="DUMMACSH" val="TRUE"/>
</p:tagLst>
</file>

<file path=ppt/tags/tag37.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38.xml><?xml version="1.0" encoding="utf-8"?>
<p:tagLst xmlns:a="http://schemas.openxmlformats.org/drawingml/2006/main" xmlns:r="http://schemas.openxmlformats.org/officeDocument/2006/relationships" xmlns:p="http://schemas.openxmlformats.org/presentationml/2006/main">
  <p:tag name="DUMMACSH" val="TRUE"/>
</p:tagLst>
</file>

<file path=ppt/tags/tag39.xml><?xml version="1.0" encoding="utf-8"?>
<p:tagLst xmlns:a="http://schemas.openxmlformats.org/drawingml/2006/main" xmlns:r="http://schemas.openxmlformats.org/officeDocument/2006/relationships" xmlns:p="http://schemas.openxmlformats.org/presentationml/2006/main">
  <p:tag name="SWI" val="225"/>
  <p:tag name="CVB" val="225"/>
  <p:tag name="NBP" val="1"/>
  <p:tag name="SPT" val="FALSE"/>
  <p:tag name="BSN" val="225"/>
  <p:tag name="LFXCI" val="0"/>
  <p:tag name="SVT" val="TRUE"/>
  <p:tag name="CII" val="225"/>
</p:tagLst>
</file>

<file path=ppt/tags/tag4.xml><?xml version="1.0" encoding="utf-8"?>
<p:tagLst xmlns:a="http://schemas.openxmlformats.org/drawingml/2006/main" xmlns:r="http://schemas.openxmlformats.org/officeDocument/2006/relationships" xmlns:p="http://schemas.openxmlformats.org/presentationml/2006/main">
  <p:tag name="SWI" val="61"/>
  <p:tag name="NBP" val="1"/>
  <p:tag name="CVB" val="61"/>
  <p:tag name="SPT" val="FALSE"/>
  <p:tag name="BSN" val="61"/>
  <p:tag name="LFXCI" val="0"/>
  <p:tag name="SVT" val="TRUE"/>
  <p:tag name="CII" val="61"/>
</p:tagLst>
</file>

<file path=ppt/tags/tag40.xml><?xml version="1.0" encoding="utf-8"?>
<p:tagLst xmlns:a="http://schemas.openxmlformats.org/drawingml/2006/main" xmlns:r="http://schemas.openxmlformats.org/officeDocument/2006/relationships" xmlns:p="http://schemas.openxmlformats.org/presentationml/2006/main">
  <p:tag name="SWI" val="37"/>
  <p:tag name="BSN" val="37"/>
  <p:tag name="SVT" val="FALSE"/>
  <p:tag name="NBP" val="1"/>
  <p:tag name="CVB" val="37"/>
  <p:tag name="SPT" val="FALSE"/>
  <p:tag name="CII" val="37"/>
</p:tagLst>
</file>

<file path=ppt/tags/tag41.xml><?xml version="1.0" encoding="utf-8"?>
<p:tagLst xmlns:a="http://schemas.openxmlformats.org/drawingml/2006/main" xmlns:r="http://schemas.openxmlformats.org/officeDocument/2006/relationships" xmlns:p="http://schemas.openxmlformats.org/presentationml/2006/main">
  <p:tag name="SWI" val="33"/>
  <p:tag name="BSN" val="33"/>
  <p:tag name="SVT" val="FALSE"/>
  <p:tag name="NBP" val="1"/>
  <p:tag name="CVB" val="33"/>
  <p:tag name="SPT" val="FALSE"/>
  <p:tag name="CII" val="33"/>
</p:tagLst>
</file>

<file path=ppt/tags/tag42.xml><?xml version="1.0" encoding="utf-8"?>
<p:tagLst xmlns:a="http://schemas.openxmlformats.org/drawingml/2006/main" xmlns:r="http://schemas.openxmlformats.org/officeDocument/2006/relationships" xmlns:p="http://schemas.openxmlformats.org/presentationml/2006/main">
  <p:tag name="SWI" val="135"/>
  <p:tag name="CVB" val="135"/>
  <p:tag name="BSN" val="135"/>
  <p:tag name="SVT" val="FALSE"/>
  <p:tag name="NBP" val="1"/>
  <p:tag name="SPT" val="FALSE"/>
  <p:tag name="CII" val="135"/>
</p:tagLst>
</file>

<file path=ppt/tags/tag43.xml><?xml version="1.0" encoding="utf-8"?>
<p:tagLst xmlns:a="http://schemas.openxmlformats.org/drawingml/2006/main" xmlns:r="http://schemas.openxmlformats.org/officeDocument/2006/relationships" xmlns:p="http://schemas.openxmlformats.org/presentationml/2006/main">
  <p:tag name="SWI" val="136"/>
  <p:tag name="CVB" val="136"/>
  <p:tag name="BSN" val="136"/>
  <p:tag name="SVT" val="FALSE"/>
  <p:tag name="NBP" val="1"/>
  <p:tag name="SPT" val="FALSE"/>
  <p:tag name="CII" val="136"/>
</p:tagLst>
</file>

<file path=ppt/tags/tag44.xml><?xml version="1.0" encoding="utf-8"?>
<p:tagLst xmlns:a="http://schemas.openxmlformats.org/drawingml/2006/main" xmlns:r="http://schemas.openxmlformats.org/officeDocument/2006/relationships" xmlns:p="http://schemas.openxmlformats.org/presentationml/2006/main">
  <p:tag name="SWI" val="137"/>
  <p:tag name="CVB" val="137"/>
  <p:tag name="BSN" val="137"/>
  <p:tag name="SVT" val="FALSE"/>
  <p:tag name="NBP" val="1"/>
  <p:tag name="SPT" val="FALSE"/>
  <p:tag name="CII" val="137"/>
</p:tagLst>
</file>

<file path=ppt/tags/tag45.xml><?xml version="1.0" encoding="utf-8"?>
<p:tagLst xmlns:a="http://schemas.openxmlformats.org/drawingml/2006/main" xmlns:r="http://schemas.openxmlformats.org/officeDocument/2006/relationships" xmlns:p="http://schemas.openxmlformats.org/presentationml/2006/main">
  <p:tag name="SWI" val="138"/>
  <p:tag name="CVB" val="138"/>
  <p:tag name="BSN" val="138"/>
  <p:tag name="SVT" val="FALSE"/>
  <p:tag name="NBP" val="1"/>
  <p:tag name="SPT" val="FALSE"/>
  <p:tag name="CII" val="138"/>
</p:tagLst>
</file>

<file path=ppt/tags/tag46.xml><?xml version="1.0" encoding="utf-8"?>
<p:tagLst xmlns:a="http://schemas.openxmlformats.org/drawingml/2006/main" xmlns:r="http://schemas.openxmlformats.org/officeDocument/2006/relationships" xmlns:p="http://schemas.openxmlformats.org/presentationml/2006/main">
  <p:tag name="SWI" val="139"/>
  <p:tag name="CVB" val="139"/>
  <p:tag name="BSN" val="139"/>
  <p:tag name="SVT" val="FALSE"/>
  <p:tag name="NBP" val="1"/>
  <p:tag name="SPT" val="FALSE"/>
  <p:tag name="CII" val="139"/>
</p:tagLst>
</file>

<file path=ppt/tags/tag47.xml><?xml version="1.0" encoding="utf-8"?>
<p:tagLst xmlns:a="http://schemas.openxmlformats.org/drawingml/2006/main" xmlns:r="http://schemas.openxmlformats.org/officeDocument/2006/relationships" xmlns:p="http://schemas.openxmlformats.org/presentationml/2006/main">
  <p:tag name="SWI" val="33"/>
  <p:tag name="BSN" val="33"/>
  <p:tag name="SVT" val="FALSE"/>
  <p:tag name="NBP" val="1"/>
  <p:tag name="CVB" val="33"/>
  <p:tag name="SPT" val="FALSE"/>
  <p:tag name="CII" val="33"/>
</p:tagLst>
</file>

<file path=ppt/tags/tag48.xml><?xml version="1.0" encoding="utf-8"?>
<p:tagLst xmlns:a="http://schemas.openxmlformats.org/drawingml/2006/main" xmlns:r="http://schemas.openxmlformats.org/officeDocument/2006/relationships" xmlns:p="http://schemas.openxmlformats.org/presentationml/2006/main">
  <p:tag name="SWI" val="75"/>
  <p:tag name="NBP" val="1"/>
  <p:tag name="CVB" val="75"/>
  <p:tag name="SPT" val="FALSE"/>
  <p:tag name="BSN" val="75"/>
  <p:tag name="LFXCI" val="0"/>
  <p:tag name="SVT" val="TRUE"/>
  <p:tag name="CII" val="75"/>
</p:tagLst>
</file>

<file path=ppt/tags/tag49.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5.xml><?xml version="1.0" encoding="utf-8"?>
<p:tagLst xmlns:a="http://schemas.openxmlformats.org/drawingml/2006/main" xmlns:r="http://schemas.openxmlformats.org/officeDocument/2006/relationships" xmlns:p="http://schemas.openxmlformats.org/presentationml/2006/main">
  <p:tag name="SWI" val="54"/>
  <p:tag name="NBP" val="1"/>
  <p:tag name="BSN" val="54"/>
  <p:tag name="SVT" val="TRUE"/>
  <p:tag name="CVB" val="54"/>
  <p:tag name="SPT" val="FALSE"/>
  <p:tag name="CII" val="54"/>
</p:tagLst>
</file>

<file path=ppt/tags/tag50.xml><?xml version="1.0" encoding="utf-8"?>
<p:tagLst xmlns:a="http://schemas.openxmlformats.org/drawingml/2006/main" xmlns:r="http://schemas.openxmlformats.org/officeDocument/2006/relationships" xmlns:p="http://schemas.openxmlformats.org/presentationml/2006/main">
  <p:tag name="DUMMACSH" val="TRUE"/>
</p:tagLst>
</file>

<file path=ppt/tags/tag51.xml><?xml version="1.0" encoding="utf-8"?>
<p:tagLst xmlns:a="http://schemas.openxmlformats.org/drawingml/2006/main" xmlns:r="http://schemas.openxmlformats.org/officeDocument/2006/relationships" xmlns:p="http://schemas.openxmlformats.org/presentationml/2006/main">
  <p:tag name="SWI" val="60"/>
  <p:tag name="NBP" val="1"/>
  <p:tag name="BSN" val="60"/>
  <p:tag name="SVT" val="TRUE"/>
  <p:tag name="CVB" val="60"/>
  <p:tag name="SPT" val="FALSE"/>
  <p:tag name="CII" val="60"/>
</p:tagLst>
</file>

<file path=ppt/tags/tag52.xml><?xml version="1.0" encoding="utf-8"?>
<p:tagLst xmlns:a="http://schemas.openxmlformats.org/drawingml/2006/main" xmlns:r="http://schemas.openxmlformats.org/officeDocument/2006/relationships" xmlns:p="http://schemas.openxmlformats.org/presentationml/2006/main">
  <p:tag name="DUMMACSH" val="TRUE"/>
</p:tagLst>
</file>

<file path=ppt/tags/tag6.xml><?xml version="1.0" encoding="utf-8"?>
<p:tagLst xmlns:a="http://schemas.openxmlformats.org/drawingml/2006/main" xmlns:r="http://schemas.openxmlformats.org/officeDocument/2006/relationships" xmlns:p="http://schemas.openxmlformats.org/presentationml/2006/main">
  <p:tag name="DUMMACSH" val="TRUE"/>
</p:tagLst>
</file>

<file path=ppt/tags/tag7.xml><?xml version="1.0" encoding="utf-8"?>
<p:tagLst xmlns:a="http://schemas.openxmlformats.org/drawingml/2006/main" xmlns:r="http://schemas.openxmlformats.org/officeDocument/2006/relationships" xmlns:p="http://schemas.openxmlformats.org/presentationml/2006/main">
  <p:tag name="SWI" val="3"/>
  <p:tag name="NBP" val="1"/>
  <p:tag name="BSN" val="3"/>
  <p:tag name="SVT" val="TRUE"/>
  <p:tag name="CVB" val="3"/>
  <p:tag name="SPT" val="FALSE"/>
  <p:tag name="CII" val="3"/>
</p:tagLst>
</file>

<file path=ppt/tags/tag8.xml><?xml version="1.0" encoding="utf-8"?>
<p:tagLst xmlns:a="http://schemas.openxmlformats.org/drawingml/2006/main" xmlns:r="http://schemas.openxmlformats.org/officeDocument/2006/relationships" xmlns:p="http://schemas.openxmlformats.org/presentationml/2006/main">
  <p:tag name="DUMMACSH" val="TRUE"/>
</p:tagLst>
</file>

<file path=ppt/tags/tag9.xml><?xml version="1.0" encoding="utf-8"?>
<p:tagLst xmlns:a="http://schemas.openxmlformats.org/drawingml/2006/main" xmlns:r="http://schemas.openxmlformats.org/officeDocument/2006/relationships" xmlns:p="http://schemas.openxmlformats.org/presentationml/2006/main">
  <p:tag name="SWI" val="35"/>
  <p:tag name="NBP" val="1"/>
  <p:tag name="BSN" val="35"/>
  <p:tag name="SVT" val="TRUE"/>
  <p:tag name="CVB" val="35"/>
  <p:tag name="SPT" val="FALSE"/>
  <p:tag name="CII" val="35"/>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9312</TotalTime>
  <Words>5646</Words>
  <Application>Microsoft Office PowerPoint</Application>
  <PresentationFormat>On-screen Show (4:3)</PresentationFormat>
  <Paragraphs>749</Paragraphs>
  <Slides>76</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76</vt:i4>
      </vt:variant>
    </vt:vector>
  </HeadingPairs>
  <TitlesOfParts>
    <vt:vector size="79" baseType="lpstr">
      <vt:lpstr>Blends</vt:lpstr>
      <vt:lpstr>Worksheet</vt:lpstr>
      <vt:lpstr>Equation</vt:lpstr>
      <vt:lpstr>Introduction to  Parallel Programming &amp; Cluster Computing  Multicore Madness</vt:lpstr>
      <vt:lpstr>Outline</vt:lpstr>
      <vt:lpstr>The March of Progress</vt:lpstr>
      <vt:lpstr>OU’s TeraFLOP Cluster, 2002</vt:lpstr>
      <vt:lpstr>TeraFLOP, Prototype 2006</vt:lpstr>
      <vt:lpstr>1 TFLOPs Accelerator Cards</vt:lpstr>
      <vt:lpstr>Moore’s Law</vt:lpstr>
      <vt:lpstr>Moore’s Law in Practice</vt:lpstr>
      <vt:lpstr>Moore’s Law in Practice</vt:lpstr>
      <vt:lpstr>Moore’s Law in Practice</vt:lpstr>
      <vt:lpstr>Moore’s Law in Practice</vt:lpstr>
      <vt:lpstr>Moore’s Law in Practice</vt:lpstr>
      <vt:lpstr>Fastest Supercomputer vs. Moore</vt:lpstr>
      <vt:lpstr>The Tyranny of the Storage Hierarchy</vt:lpstr>
      <vt:lpstr>The Storage Hierarchy</vt:lpstr>
      <vt:lpstr>RAM is Slow</vt:lpstr>
      <vt:lpstr>Why Have Cache?</vt:lpstr>
      <vt:lpstr>A Laptop</vt:lpstr>
      <vt:lpstr>Storage Speed, Size, Cost</vt:lpstr>
      <vt:lpstr>Storage Use Strategies</vt:lpstr>
      <vt:lpstr>A Concrete Example</vt:lpstr>
      <vt:lpstr>Good Cache Reuse Example</vt:lpstr>
      <vt:lpstr>A Sample Application</vt:lpstr>
      <vt:lpstr>Matrix Multiply: Naïve Version</vt:lpstr>
      <vt:lpstr>Performance of Matrix Multiply</vt:lpstr>
      <vt:lpstr>Tiling</vt:lpstr>
      <vt:lpstr>Tiling</vt:lpstr>
      <vt:lpstr>Tiling Code</vt:lpstr>
      <vt:lpstr>Multiplying Within a Tile</vt:lpstr>
      <vt:lpstr>Reminder: Naïve Version, Again</vt:lpstr>
      <vt:lpstr>Performance with Tiling</vt:lpstr>
      <vt:lpstr>The Advantages of Tiling</vt:lpstr>
      <vt:lpstr>Why Does Tiling Work Here?</vt:lpstr>
      <vt:lpstr>Will Tiling Always Work?</vt:lpstr>
      <vt:lpstr>Multicore/Many-core Basics</vt:lpstr>
      <vt:lpstr>What is Multicore?</vt:lpstr>
      <vt:lpstr>Dual Core</vt:lpstr>
      <vt:lpstr>Quad Core</vt:lpstr>
      <vt:lpstr>Oct Core</vt:lpstr>
      <vt:lpstr>The Challenge of Multicore: RAM</vt:lpstr>
      <vt:lpstr>The Challenge of Multicore: Network</vt:lpstr>
      <vt:lpstr>A Concrete Example: Weather Forecasting</vt:lpstr>
      <vt:lpstr>Weather Forecasting</vt:lpstr>
      <vt:lpstr>Weather Forecasting</vt:lpstr>
      <vt:lpstr>Cartesian Mesh</vt:lpstr>
      <vt:lpstr>Finite Difference</vt:lpstr>
      <vt:lpstr>Ghost Boundary Zones</vt:lpstr>
      <vt:lpstr>Virtual Memory</vt:lpstr>
      <vt:lpstr>Virtual Memory</vt:lpstr>
      <vt:lpstr>Virtual Memory (cont’d)</vt:lpstr>
      <vt:lpstr>Virtual Memory (cont’d)</vt:lpstr>
      <vt:lpstr>Cache vs. Virtual Memory</vt:lpstr>
      <vt:lpstr>Virtual Memory</vt:lpstr>
      <vt:lpstr>Why Virtual Memory is Slow</vt:lpstr>
      <vt:lpstr>The Notorious T.L.B.</vt:lpstr>
      <vt:lpstr>The T.L.B. on a Recent Chip</vt:lpstr>
      <vt:lpstr>The T.L.B. on a Recent Chip</vt:lpstr>
      <vt:lpstr>Software Strategies for Weather Forecasting on Multicore/Many-core</vt:lpstr>
      <vt:lpstr>Tiling NOT Good for Weather Codes</vt:lpstr>
      <vt:lpstr>Weather Forecasting and Cache</vt:lpstr>
      <vt:lpstr>How to Get Good Cache Reuse?</vt:lpstr>
      <vt:lpstr>Cache Optimization Strategy: Tiling?</vt:lpstr>
      <vt:lpstr>Multiple Subdomains Per Core</vt:lpstr>
      <vt:lpstr>Why Multiple Subdomains?</vt:lpstr>
      <vt:lpstr>Why Independent Subdomains?</vt:lpstr>
      <vt:lpstr>Expand the Array Stencil</vt:lpstr>
      <vt:lpstr>An Extra Win!</vt:lpstr>
      <vt:lpstr>New Algorithm (F90)</vt:lpstr>
      <vt:lpstr>New Algorithm (C)</vt:lpstr>
      <vt:lpstr>Higher Order Numerical Schemes</vt:lpstr>
      <vt:lpstr>Parallelize in Z</vt:lpstr>
      <vt:lpstr>Multicore/Many-core Problem</vt:lpstr>
      <vt:lpstr>What Do We Need?</vt:lpstr>
      <vt:lpstr>OK Supercomputing Symposium 2012</vt:lpstr>
      <vt:lpstr>Thanks for your attention!   Questions? www.oscer.ou.edu</vt:lpstr>
      <vt:lpstr>References</vt:lpstr>
    </vt:vector>
  </TitlesOfParts>
  <Company>University of Oklahoma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Overview</dc:title>
  <dc:creator>Henry Neeman</dc:creator>
  <cp:lastModifiedBy>hneeman</cp:lastModifiedBy>
  <cp:revision>499</cp:revision>
  <cp:lastPrinted>1601-01-01T00:00:00Z</cp:lastPrinted>
  <dcterms:created xsi:type="dcterms:W3CDTF">2001-08-18T12:37:15Z</dcterms:created>
  <dcterms:modified xsi:type="dcterms:W3CDTF">2012-08-03T11:48:02Z</dcterms:modified>
</cp:coreProperties>
</file>