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tags/tag6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Default Extension="wmf" ContentType="image/x-wmf"/>
  <Override PartName="/ppt/tags/tag58.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78"/>
  </p:notesMasterIdLst>
  <p:handoutMasterIdLst>
    <p:handoutMasterId r:id="rId79"/>
  </p:handoutMasterIdLst>
  <p:sldIdLst>
    <p:sldId id="554" r:id="rId2"/>
    <p:sldId id="769" r:id="rId3"/>
    <p:sldId id="770" r:id="rId4"/>
    <p:sldId id="771" r:id="rId5"/>
    <p:sldId id="772" r:id="rId6"/>
    <p:sldId id="773" r:id="rId7"/>
    <p:sldId id="774" r:id="rId8"/>
    <p:sldId id="775" r:id="rId9"/>
    <p:sldId id="776" r:id="rId10"/>
    <p:sldId id="777" r:id="rId11"/>
    <p:sldId id="778" r:id="rId12"/>
    <p:sldId id="779" r:id="rId13"/>
    <p:sldId id="780" r:id="rId14"/>
    <p:sldId id="781" r:id="rId15"/>
    <p:sldId id="782" r:id="rId16"/>
    <p:sldId id="783" r:id="rId17"/>
    <p:sldId id="784" r:id="rId18"/>
    <p:sldId id="785" r:id="rId19"/>
    <p:sldId id="786" r:id="rId20"/>
    <p:sldId id="787" r:id="rId21"/>
    <p:sldId id="788" r:id="rId22"/>
    <p:sldId id="789" r:id="rId23"/>
    <p:sldId id="790" r:id="rId24"/>
    <p:sldId id="791" r:id="rId25"/>
    <p:sldId id="792" r:id="rId26"/>
    <p:sldId id="793" r:id="rId27"/>
    <p:sldId id="794" r:id="rId28"/>
    <p:sldId id="795" r:id="rId29"/>
    <p:sldId id="796" r:id="rId30"/>
    <p:sldId id="797" r:id="rId31"/>
    <p:sldId id="798" r:id="rId32"/>
    <p:sldId id="799" r:id="rId33"/>
    <p:sldId id="800" r:id="rId34"/>
    <p:sldId id="801" r:id="rId35"/>
    <p:sldId id="802" r:id="rId36"/>
    <p:sldId id="803" r:id="rId37"/>
    <p:sldId id="842" r:id="rId38"/>
    <p:sldId id="843" r:id="rId39"/>
    <p:sldId id="844" r:id="rId40"/>
    <p:sldId id="804" r:id="rId41"/>
    <p:sldId id="805" r:id="rId42"/>
    <p:sldId id="806" r:id="rId43"/>
    <p:sldId id="807" r:id="rId44"/>
    <p:sldId id="808" r:id="rId45"/>
    <p:sldId id="809" r:id="rId46"/>
    <p:sldId id="810" r:id="rId47"/>
    <p:sldId id="811" r:id="rId48"/>
    <p:sldId id="812" r:id="rId49"/>
    <p:sldId id="813" r:id="rId50"/>
    <p:sldId id="814" r:id="rId51"/>
    <p:sldId id="815" r:id="rId52"/>
    <p:sldId id="816" r:id="rId53"/>
    <p:sldId id="817" r:id="rId54"/>
    <p:sldId id="818" r:id="rId55"/>
    <p:sldId id="819" r:id="rId56"/>
    <p:sldId id="820" r:id="rId57"/>
    <p:sldId id="821" r:id="rId58"/>
    <p:sldId id="822" r:id="rId59"/>
    <p:sldId id="823" r:id="rId60"/>
    <p:sldId id="824" r:id="rId61"/>
    <p:sldId id="825" r:id="rId62"/>
    <p:sldId id="826" r:id="rId63"/>
    <p:sldId id="827" r:id="rId64"/>
    <p:sldId id="828" r:id="rId65"/>
    <p:sldId id="829" r:id="rId66"/>
    <p:sldId id="830" r:id="rId67"/>
    <p:sldId id="831" r:id="rId68"/>
    <p:sldId id="832" r:id="rId69"/>
    <p:sldId id="833" r:id="rId70"/>
    <p:sldId id="834" r:id="rId71"/>
    <p:sldId id="835" r:id="rId72"/>
    <p:sldId id="836" r:id="rId73"/>
    <p:sldId id="837" r:id="rId74"/>
    <p:sldId id="838" r:id="rId75"/>
    <p:sldId id="841" r:id="rId76"/>
    <p:sldId id="840" r:id="rId77"/>
  </p:sldIdLst>
  <p:sldSz cx="9144000" cy="6858000" type="screen4x3"/>
  <p:notesSz cx="6858000" cy="9144000"/>
  <p:custDataLst>
    <p:tags r:id="rId80"/>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FF"/>
    <a:srgbClr val="FFCCFF"/>
    <a:srgbClr val="CC99FF"/>
    <a:srgbClr val="800080"/>
    <a:srgbClr val="CC6600"/>
    <a:srgbClr val="008000"/>
    <a:srgbClr val="A50021"/>
    <a:srgbClr val="33CC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72" d="100"/>
          <a:sy n="72" d="100"/>
        </p:scale>
        <p:origin x="-45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p14="http://schemas.microsoft.com/office/powerpoint/2010/main" xmlns=""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p14="http://schemas.microsoft.com/office/powerpoint/2010/main" xmlns=""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Parallel &amp; </a:t>
            </a:r>
            <a:r>
              <a:rPr lang="en-US" dirty="0" smtClean="0"/>
              <a:t>Cluster: Desert Islands &amp; MPI</a:t>
            </a:r>
            <a:endParaRPr lang="en-US" dirty="0"/>
          </a:p>
          <a:p>
            <a:pPr>
              <a:defRPr/>
            </a:pPr>
            <a:r>
              <a:rPr lang="da-DK" dirty="0" smtClean="0"/>
              <a:t>U Oklahoma, July 29 - Aug 4 2012</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Parallel &amp; </a:t>
            </a:r>
            <a:r>
              <a:rPr lang="en-US" dirty="0" smtClean="0"/>
              <a:t>Cluster: Desert Islands &amp; MPI</a:t>
            </a:r>
            <a:endParaRPr lang="en-US" dirty="0"/>
          </a:p>
          <a:p>
            <a:pPr>
              <a:defRPr/>
            </a:pPr>
            <a:r>
              <a:rPr lang="da-DK" dirty="0" smtClean="0"/>
              <a:t>U Oklahoma, July 29 - Aug 4 2012</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Parallel &amp; </a:t>
            </a:r>
            <a:r>
              <a:rPr lang="en-US" dirty="0" smtClean="0"/>
              <a:t>Cluster: Desert Islands &amp; MPI</a:t>
            </a:r>
            <a:endParaRPr lang="en-US" dirty="0"/>
          </a:p>
          <a:p>
            <a:pPr>
              <a:defRPr/>
            </a:pPr>
            <a:r>
              <a:rPr lang="da-DK" dirty="0" smtClean="0"/>
              <a:t>U Oklahoma, July 29 - Aug 4 2012</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Parallel &amp; </a:t>
            </a:r>
            <a:r>
              <a:rPr lang="en-US" dirty="0" smtClean="0"/>
              <a:t>Cluster: Desert Islands &amp; MPI</a:t>
            </a:r>
            <a:endParaRPr lang="en-US" dirty="0"/>
          </a:p>
          <a:p>
            <a:pPr>
              <a:defRPr/>
            </a:pPr>
            <a:r>
              <a:rPr lang="da-DK" dirty="0" smtClean="0"/>
              <a:t>U Oklahoma, July 29 - Aug 4 2012</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NCSI Parallel &amp; </a:t>
            </a:r>
            <a:r>
              <a:rPr lang="en-US" dirty="0" smtClean="0"/>
              <a:t>Cluster: Desert Islands &amp; MPI</a:t>
            </a:r>
            <a:endParaRPr lang="en-US" dirty="0"/>
          </a:p>
          <a:p>
            <a:pPr>
              <a:defRPr/>
            </a:pPr>
            <a:r>
              <a:rPr lang="da-DK" dirty="0" smtClean="0"/>
              <a:t>U Oklahoma, July 29 - Aug 4 2012</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NCSI Parallel &amp; </a:t>
            </a:r>
            <a:r>
              <a:rPr lang="en-US" dirty="0" smtClean="0"/>
              <a:t>Cluster: Desert Islands &amp; MPI</a:t>
            </a:r>
            <a:endParaRPr lang="en-US" dirty="0"/>
          </a:p>
          <a:p>
            <a:pPr>
              <a:defRPr/>
            </a:pPr>
            <a:r>
              <a:rPr lang="da-DK" dirty="0" smtClean="0"/>
              <a:t>U Oklahoma, July 29 - Aug 4 2012</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NCSI Parallel &amp; </a:t>
            </a:r>
            <a:r>
              <a:rPr lang="en-US" dirty="0" smtClean="0"/>
              <a:t>Cluster: Desert Islands &amp; MPI</a:t>
            </a:r>
            <a:endParaRPr lang="en-US" dirty="0"/>
          </a:p>
          <a:p>
            <a:pPr>
              <a:defRPr/>
            </a:pPr>
            <a:r>
              <a:rPr lang="da-DK" dirty="0" smtClean="0"/>
              <a:t>U Oklahoma, July 29 - Aug 4 2012</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NCSI Parallel &amp; </a:t>
            </a:r>
            <a:r>
              <a:rPr lang="en-US" dirty="0" smtClean="0"/>
              <a:t>Cluster: Desert Islands &amp; MPI</a:t>
            </a:r>
            <a:endParaRPr lang="en-US" dirty="0"/>
          </a:p>
          <a:p>
            <a:pPr>
              <a:defRPr/>
            </a:pPr>
            <a:r>
              <a:rPr lang="da-DK" dirty="0" smtClean="0"/>
              <a:t>U Oklahoma, July 29 - Aug 4 2012</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NCSI Parallel &amp; </a:t>
            </a:r>
            <a:r>
              <a:rPr lang="en-US" dirty="0" smtClean="0"/>
              <a:t>Cluster: Desert Islands &amp; MPI</a:t>
            </a:r>
            <a:endParaRPr lang="en-US" dirty="0"/>
          </a:p>
          <a:p>
            <a:pPr>
              <a:defRPr/>
            </a:pPr>
            <a:r>
              <a:rPr lang="da-DK" dirty="0" smtClean="0"/>
              <a:t>U Oklahoma, July 29 - Aug 4 2012</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lvl1pPr>
              <a:defRPr dirty="0" smtClean="0"/>
            </a:lvl1pPr>
          </a:lstStyle>
          <a:p>
            <a:pPr>
              <a:defRPr/>
            </a:pPr>
            <a:r>
              <a:rPr lang="en-US" dirty="0" smtClean="0"/>
              <a:t>NCSI Parallel &amp; </a:t>
            </a:r>
            <a:r>
              <a:rPr lang="en-US" dirty="0" smtClean="0"/>
              <a:t>Cluster: Desert Islands &amp; MPI</a:t>
            </a:r>
            <a:endParaRPr lang="en-US" dirty="0" smtClean="0"/>
          </a:p>
          <a:p>
            <a:pPr>
              <a:defRPr/>
            </a:pPr>
            <a:r>
              <a:rPr lang="da-DK" dirty="0" smtClean="0"/>
              <a:t>U Oklahoma, July 29 - Aug 4 2012</a:t>
            </a:r>
            <a:endParaRPr lang="en-US" dirty="0"/>
          </a:p>
        </p:txBody>
      </p:sp>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NCSI Parallel &amp; </a:t>
            </a:r>
            <a:r>
              <a:rPr lang="en-US" dirty="0" smtClean="0"/>
              <a:t>Cluster: Desert Islands &amp; MPI</a:t>
            </a:r>
            <a:endParaRPr lang="en-US" dirty="0"/>
          </a:p>
          <a:p>
            <a:pPr>
              <a:defRPr/>
            </a:pPr>
            <a:r>
              <a:rPr lang="da-DK" dirty="0" smtClean="0"/>
              <a:t>U Oklahoma, July 29 - Aug 4 2012</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NCSI Parallel &amp; </a:t>
            </a:r>
            <a:r>
              <a:rPr lang="en-US" dirty="0" smtClean="0"/>
              <a:t>Cluster: Desert Islands &amp; MPI</a:t>
            </a:r>
            <a:endParaRPr lang="en-US" dirty="0"/>
          </a:p>
          <a:p>
            <a:pPr>
              <a:defRPr/>
            </a:pPr>
            <a:r>
              <a:rPr lang="da-DK" dirty="0" smtClean="0"/>
              <a:t>U Oklahoma, July 29 - Aug 4 2012</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NCSI Parallel &amp; </a:t>
            </a:r>
            <a:r>
              <a:rPr lang="en-US" dirty="0" smtClean="0"/>
              <a:t>Cluster: Desert Islands &amp; MPI</a:t>
            </a:r>
            <a:endParaRPr lang="en-US" dirty="0"/>
          </a:p>
          <a:p>
            <a:pPr>
              <a:defRPr/>
            </a:pPr>
            <a:r>
              <a:rPr lang="da-DK" dirty="0" smtClean="0"/>
              <a:t>U Oklahoma, July 29 - Aug 4 2012</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21" Type="http://schemas.openxmlformats.org/officeDocument/2006/relationships/image" Target="../media/image6.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23" Type="http://schemas.openxmlformats.org/officeDocument/2006/relationships/image" Target="../media/image8.png"/><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2" descr="XSEDE, Extreme Science and Engineering Discovery Environment, xsede.org."/>
          <p:cNvPicPr>
            <a:picLocks noChangeAspect="1" noChangeArrowheads="1"/>
          </p:cNvPicPr>
          <p:nvPr userDrawn="1"/>
        </p:nvPicPr>
        <p:blipFill>
          <a:blip r:embed="rId16" cstate="print"/>
          <a:srcRect/>
          <a:stretch>
            <a:fillRect/>
          </a:stretch>
        </p:blipFill>
        <p:spPr bwMode="auto">
          <a:xfrm>
            <a:off x="6553200" y="6477000"/>
            <a:ext cx="681789" cy="259080"/>
          </a:xfrm>
          <a:prstGeom prst="rect">
            <a:avLst/>
          </a:prstGeom>
          <a:noFill/>
        </p:spPr>
      </p:pic>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NCSI Parallel &amp; </a:t>
            </a:r>
            <a:r>
              <a:rPr lang="en-US" dirty="0" smtClean="0"/>
              <a:t>Cluster: Desert Islands &amp; MPI</a:t>
            </a:r>
            <a:endParaRPr lang="en-US" dirty="0" smtClean="0"/>
          </a:p>
          <a:p>
            <a:pPr>
              <a:defRPr/>
            </a:pPr>
            <a:r>
              <a:rPr lang="pt-BR" dirty="0" smtClean="0"/>
              <a:t>U Oklahoma, July 29 - Aug 4 2012</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pic>
        <p:nvPicPr>
          <p:cNvPr id="3084" name="Picture 15" descr="ou201_logo"/>
          <p:cNvPicPr>
            <a:picLocks noChangeAspect="1" noChangeArrowheads="1"/>
          </p:cNvPicPr>
          <p:nvPr userDrawn="1"/>
        </p:nvPicPr>
        <p:blipFill>
          <a:blip r:embed="rId17" cstate="print"/>
          <a:srcRect/>
          <a:stretch>
            <a:fillRect/>
          </a:stretch>
        </p:blipFill>
        <p:spPr bwMode="auto">
          <a:xfrm>
            <a:off x="1066800" y="6175524"/>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8" cstate="print"/>
          <a:srcRect/>
          <a:stretch>
            <a:fillRect/>
          </a:stretch>
        </p:blipFill>
        <p:spPr bwMode="auto">
          <a:xfrm>
            <a:off x="228600" y="6127899"/>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9" cstate="print"/>
          <a:srcRect/>
          <a:stretch>
            <a:fillRect/>
          </a:stretch>
        </p:blipFill>
        <p:spPr bwMode="auto">
          <a:xfrm>
            <a:off x="1447800" y="6127899"/>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9" name="Picture 15" descr="ou201_logo"/>
          <p:cNvPicPr>
            <a:picLocks noChangeAspect="1" noChangeArrowheads="1"/>
          </p:cNvPicPr>
          <p:nvPr userDrawn="1"/>
        </p:nvPicPr>
        <p:blipFill>
          <a:blip r:embed="rId17" cstate="print"/>
          <a:srcRect/>
          <a:stretch>
            <a:fillRect/>
          </a:stretch>
        </p:blipFill>
        <p:spPr bwMode="auto">
          <a:xfrm>
            <a:off x="178904" y="609600"/>
            <a:ext cx="393700" cy="538163"/>
          </a:xfrm>
          <a:prstGeom prst="rect">
            <a:avLst/>
          </a:prstGeom>
          <a:noFill/>
          <a:ln w="9525">
            <a:noFill/>
            <a:miter lim="800000"/>
            <a:headEnd/>
            <a:tailEnd/>
          </a:ln>
        </p:spPr>
      </p:pic>
      <p:pic>
        <p:nvPicPr>
          <p:cNvPr id="14" name="Picture 11"/>
          <p:cNvPicPr>
            <a:picLocks noChangeAspect="1"/>
          </p:cNvPicPr>
          <p:nvPr userDrawn="1"/>
        </p:nvPicPr>
        <p:blipFill>
          <a:blip r:embed="rId20" cstate="print"/>
          <a:srcRect/>
          <a:stretch>
            <a:fillRect/>
          </a:stretch>
        </p:blipFill>
        <p:spPr bwMode="auto">
          <a:xfrm>
            <a:off x="7196468" y="6468136"/>
            <a:ext cx="852575" cy="199645"/>
          </a:xfrm>
          <a:prstGeom prst="rect">
            <a:avLst/>
          </a:prstGeom>
          <a:noFill/>
          <a:ln w="9525">
            <a:noFill/>
            <a:miter lim="800000"/>
            <a:headEnd/>
            <a:tailEnd/>
          </a:ln>
        </p:spPr>
      </p:pic>
      <p:pic>
        <p:nvPicPr>
          <p:cNvPr id="15" name="Picture 6" descr="http://upload.wikimedia.org/wikipedia/en/7/71/Contra_Costa_College_logo.jpg"/>
          <p:cNvPicPr>
            <a:picLocks noChangeAspect="1" noChangeArrowheads="1"/>
          </p:cNvPicPr>
          <p:nvPr userDrawn="1"/>
        </p:nvPicPr>
        <p:blipFill>
          <a:blip r:embed="rId21" cstate="print"/>
          <a:srcRect/>
          <a:stretch>
            <a:fillRect/>
          </a:stretch>
        </p:blipFill>
        <p:spPr bwMode="auto">
          <a:xfrm>
            <a:off x="2096529" y="6072965"/>
            <a:ext cx="476251" cy="381001"/>
          </a:xfrm>
          <a:prstGeom prst="rect">
            <a:avLst/>
          </a:prstGeom>
          <a:noFill/>
        </p:spPr>
      </p:pic>
      <p:pic>
        <p:nvPicPr>
          <p:cNvPr id="16" name="Picture 4" descr="http://www.earlham.customfanshop.com/images/Logo/logo1.png"/>
          <p:cNvPicPr>
            <a:picLocks noChangeAspect="1" noChangeArrowheads="1"/>
          </p:cNvPicPr>
          <p:nvPr userDrawn="1"/>
        </p:nvPicPr>
        <p:blipFill>
          <a:blip r:embed="rId22" cstate="print"/>
          <a:srcRect/>
          <a:stretch>
            <a:fillRect/>
          </a:stretch>
        </p:blipFill>
        <p:spPr bwMode="auto">
          <a:xfrm>
            <a:off x="7239000" y="6087136"/>
            <a:ext cx="774031" cy="503267"/>
          </a:xfrm>
          <a:prstGeom prst="rect">
            <a:avLst/>
          </a:prstGeom>
          <a:noFill/>
        </p:spPr>
      </p:pic>
      <p:pic>
        <p:nvPicPr>
          <p:cNvPr id="17" name="Picture 16" descr="littlefe_logo.png"/>
          <p:cNvPicPr>
            <a:picLocks noChangeAspect="1"/>
          </p:cNvPicPr>
          <p:nvPr userDrawn="1"/>
        </p:nvPicPr>
        <p:blipFill>
          <a:blip r:embed="rId23" cstate="print"/>
          <a:stretch>
            <a:fillRect/>
          </a:stretch>
        </p:blipFill>
        <p:spPr>
          <a:xfrm>
            <a:off x="6629400" y="6150934"/>
            <a:ext cx="485001" cy="320707"/>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slideLayout" Target="../slideLayouts/slideLayout1.xml"/><Relationship Id="rId7" Type="http://schemas.openxmlformats.org/officeDocument/2006/relationships/image" Target="../media/image7.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0.jpeg"/><Relationship Id="rId11" Type="http://schemas.openxmlformats.org/officeDocument/2006/relationships/image" Target="../media/image8.png"/><Relationship Id="rId5" Type="http://schemas.openxmlformats.org/officeDocument/2006/relationships/image" Target="../media/image9.jpeg"/><Relationship Id="rId10"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hyperlink" Target="http://www.youtube.com/watch?v=8k1UOEYIQR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slideLayout" Target="../slideLayouts/slideLayout13.xml"/><Relationship Id="rId1" Type="http://schemas.openxmlformats.org/officeDocument/2006/relationships/tags" Target="../tags/tag9.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7.xml"/><Relationship Id="rId1" Type="http://schemas.openxmlformats.org/officeDocument/2006/relationships/tags" Target="../tags/tag16.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74.xml.rels><?xml version="1.0" encoding="UTF-8" standalone="yes"?>
<Relationships xmlns="http://schemas.openxmlformats.org/package/2006/relationships"><Relationship Id="rId8" Type="http://schemas.openxmlformats.org/officeDocument/2006/relationships/image" Target="../media/image20.jpeg"/><Relationship Id="rId13" Type="http://schemas.openxmlformats.org/officeDocument/2006/relationships/image" Target="../media/image24.png"/><Relationship Id="rId3" Type="http://schemas.openxmlformats.org/officeDocument/2006/relationships/image" Target="../media/image15.jpeg"/><Relationship Id="rId7" Type="http://schemas.openxmlformats.org/officeDocument/2006/relationships/image" Target="../media/image19.jpeg"/><Relationship Id="rId12" Type="http://schemas.openxmlformats.org/officeDocument/2006/relationships/image" Target="../media/image23.png"/><Relationship Id="rId2" Type="http://schemas.openxmlformats.org/officeDocument/2006/relationships/slideLayout" Target="../slideLayouts/slideLayout2.xml"/><Relationship Id="rId1" Type="http://schemas.openxmlformats.org/officeDocument/2006/relationships/tags" Target="../tags/tag63.xml"/><Relationship Id="rId6" Type="http://schemas.openxmlformats.org/officeDocument/2006/relationships/image" Target="../media/image18.jpeg"/><Relationship Id="rId11" Type="http://schemas.openxmlformats.org/officeDocument/2006/relationships/image" Target="../media/image22.jpeg"/><Relationship Id="rId5" Type="http://schemas.openxmlformats.org/officeDocument/2006/relationships/image" Target="../media/image17.jpeg"/><Relationship Id="rId10" Type="http://schemas.openxmlformats.org/officeDocument/2006/relationships/hyperlink" Target="http://symposium2012.oscer.ou.edu/" TargetMode="External"/><Relationship Id="rId4" Type="http://schemas.openxmlformats.org/officeDocument/2006/relationships/image" Target="../media/image16.jpeg"/><Relationship Id="rId9" Type="http://schemas.openxmlformats.org/officeDocument/2006/relationships/image" Target="../media/image21.jpeg"/></Relationships>
</file>

<file path=ppt/slides/_rels/slide7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5.xml"/><Relationship Id="rId1" Type="http://schemas.openxmlformats.org/officeDocument/2006/relationships/tags" Target="../tags/tag64.xml"/><Relationship Id="rId4" Type="http://schemas.openxmlformats.org/officeDocument/2006/relationships/hyperlink" Target="http://www.oscer.ou.edu/" TargetMode="Externa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457200"/>
            <a:ext cx="7924800" cy="2838448"/>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Introduction to  Parallel </a:t>
            </a:r>
            <a:r>
              <a:rPr lang="en-US" sz="4800" dirty="0" smtClean="0">
                <a:effectLst>
                  <a:outerShdw blurRad="38100" dist="38100" dir="2700000" algn="tl">
                    <a:srgbClr val="C0C0C0"/>
                  </a:outerShdw>
                </a:effectLst>
                <a:latin typeface="Arial Black" pitchFamily="34" charset="0"/>
              </a:rPr>
              <a:t>Programming &amp; Cluster Computing</a:t>
            </a:r>
            <a:br>
              <a:rPr lang="en-US" sz="4800" dirty="0" smtClean="0">
                <a:effectLst>
                  <a:outerShdw blurRad="38100" dist="38100" dir="2700000" algn="tl">
                    <a:srgbClr val="C0C0C0"/>
                  </a:outerShdw>
                </a:effectLst>
                <a:latin typeface="Arial Black" pitchFamily="34" charset="0"/>
              </a:rPr>
            </a:br>
            <a:r>
              <a:rPr lang="en-US" sz="3600" dirty="0" smtClean="0">
                <a:solidFill>
                  <a:schemeClr val="tx1"/>
                </a:solidFill>
              </a:rPr>
              <a:t>Distributed Multiprocessing:</a:t>
            </a:r>
            <a:br>
              <a:rPr lang="en-US" sz="3600" dirty="0" smtClean="0">
                <a:solidFill>
                  <a:schemeClr val="tx1"/>
                </a:solidFill>
              </a:rPr>
            </a:br>
            <a:r>
              <a:rPr lang="en-US" sz="3600" dirty="0" smtClean="0">
                <a:solidFill>
                  <a:schemeClr val="tx1"/>
                </a:solidFill>
              </a:rPr>
              <a:t>The Desert Islands Analogy</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76600"/>
            <a:ext cx="8001000" cy="1104900"/>
          </a:xfrm>
        </p:spPr>
        <p:txBody>
          <a:bodyPr numCol="2"/>
          <a:lstStyle/>
          <a:p>
            <a:pPr eaLnBrk="1" hangingPunct="1">
              <a:lnSpc>
                <a:spcPct val="90000"/>
              </a:lnSpc>
              <a:spcBef>
                <a:spcPts val="0"/>
              </a:spcBef>
            </a:pPr>
            <a:r>
              <a:rPr lang="en-US" sz="1800" b="1" dirty="0" smtClean="0"/>
              <a:t>Joshua Alexander, U Oklahoma</a:t>
            </a:r>
          </a:p>
          <a:p>
            <a:pPr eaLnBrk="1" hangingPunct="1">
              <a:lnSpc>
                <a:spcPct val="90000"/>
              </a:lnSpc>
              <a:spcBef>
                <a:spcPts val="0"/>
              </a:spcBef>
            </a:pPr>
            <a:r>
              <a:rPr lang="en-US" sz="1800" b="1" dirty="0" smtClean="0"/>
              <a:t>Ivan </a:t>
            </a:r>
            <a:r>
              <a:rPr lang="en-US" sz="1800" b="1" dirty="0" err="1" smtClean="0"/>
              <a:t>Babic</a:t>
            </a:r>
            <a:r>
              <a:rPr lang="en-US" sz="1800" b="1" dirty="0" smtClean="0"/>
              <a:t>, Earlham College</a:t>
            </a:r>
          </a:p>
          <a:p>
            <a:pPr eaLnBrk="1" hangingPunct="1">
              <a:lnSpc>
                <a:spcPct val="90000"/>
              </a:lnSpc>
              <a:spcBef>
                <a:spcPts val="0"/>
              </a:spcBef>
            </a:pPr>
            <a:r>
              <a:rPr lang="en-US" sz="1800" b="1" dirty="0" err="1" smtClean="0"/>
              <a:t>Michial</a:t>
            </a:r>
            <a:r>
              <a:rPr lang="en-US" sz="1800" b="1" dirty="0" smtClean="0"/>
              <a:t> Green, Contra Costa College</a:t>
            </a:r>
          </a:p>
          <a:p>
            <a:pPr eaLnBrk="1" hangingPunct="1">
              <a:lnSpc>
                <a:spcPct val="90000"/>
              </a:lnSpc>
              <a:spcBef>
                <a:spcPts val="0"/>
              </a:spcBef>
            </a:pPr>
            <a:r>
              <a:rPr lang="en-US" sz="1800" b="1" dirty="0" err="1" smtClean="0"/>
              <a:t>Mobeen</a:t>
            </a:r>
            <a:r>
              <a:rPr lang="en-US" sz="1800" b="1" dirty="0" smtClean="0"/>
              <a:t> </a:t>
            </a:r>
            <a:r>
              <a:rPr lang="en-US" sz="1800" b="1" dirty="0" err="1" smtClean="0"/>
              <a:t>Ludin</a:t>
            </a:r>
            <a:r>
              <a:rPr lang="en-US" sz="1800" b="1" dirty="0" smtClean="0"/>
              <a:t>, Earlham College</a:t>
            </a:r>
          </a:p>
          <a:p>
            <a:pPr eaLnBrk="1" hangingPunct="1">
              <a:lnSpc>
                <a:spcPct val="90000"/>
              </a:lnSpc>
              <a:spcBef>
                <a:spcPts val="0"/>
              </a:spcBef>
            </a:pPr>
            <a:r>
              <a:rPr lang="en-US" sz="1800" b="1" dirty="0" smtClean="0"/>
              <a:t>Tom Murphy, Contra Costa College</a:t>
            </a:r>
          </a:p>
          <a:p>
            <a:pPr eaLnBrk="1" hangingPunct="1">
              <a:lnSpc>
                <a:spcPct val="90000"/>
              </a:lnSpc>
              <a:spcBef>
                <a:spcPts val="0"/>
              </a:spcBef>
            </a:pPr>
            <a:r>
              <a:rPr lang="en-US" sz="1800" b="1" dirty="0" smtClean="0"/>
              <a:t>Kristin </a:t>
            </a:r>
            <a:r>
              <a:rPr lang="en-US" sz="1800" b="1" dirty="0" err="1" smtClean="0"/>
              <a:t>Muterspaw</a:t>
            </a:r>
            <a:r>
              <a:rPr lang="en-US" sz="1800" b="1" dirty="0" smtClean="0"/>
              <a:t>, Earlham College</a:t>
            </a:r>
          </a:p>
          <a:p>
            <a:pPr eaLnBrk="1" hangingPunct="1">
              <a:lnSpc>
                <a:spcPct val="90000"/>
              </a:lnSpc>
              <a:spcBef>
                <a:spcPts val="0"/>
              </a:spcBef>
            </a:pPr>
            <a:r>
              <a:rPr lang="en-US" sz="1800" b="1" dirty="0" smtClean="0"/>
              <a:t>Henry Neeman, U Oklahoma</a:t>
            </a:r>
          </a:p>
          <a:p>
            <a:pPr eaLnBrk="1" hangingPunct="1">
              <a:lnSpc>
                <a:spcPct val="90000"/>
              </a:lnSpc>
              <a:spcBef>
                <a:spcPts val="0"/>
              </a:spcBef>
            </a:pPr>
            <a:r>
              <a:rPr lang="en-US" sz="1800" b="1" dirty="0" smtClean="0"/>
              <a:t>Charlie Peck, Earlham College</a:t>
            </a:r>
          </a:p>
        </p:txBody>
      </p:sp>
      <p:grpSp>
        <p:nvGrpSpPr>
          <p:cNvPr id="11269" name="Group 11"/>
          <p:cNvGrpSpPr>
            <a:grpSpLocks/>
          </p:cNvGrpSpPr>
          <p:nvPr/>
        </p:nvGrpSpPr>
        <p:grpSpPr bwMode="auto">
          <a:xfrm>
            <a:off x="2667000" y="51816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1" name="Picture 4" descr="http://www.earlham.customfanshop.com/images/Logo/logo1.png"/>
          <p:cNvPicPr>
            <a:picLocks noChangeAspect="1" noChangeArrowheads="1"/>
          </p:cNvPicPr>
          <p:nvPr/>
        </p:nvPicPr>
        <p:blipFill>
          <a:blip r:embed="rId7" cstate="print"/>
          <a:srcRect/>
          <a:stretch>
            <a:fillRect/>
          </a:stretch>
        </p:blipFill>
        <p:spPr bwMode="auto">
          <a:xfrm>
            <a:off x="6705600" y="4572000"/>
            <a:ext cx="1828800" cy="1189067"/>
          </a:xfrm>
          <a:prstGeom prst="rect">
            <a:avLst/>
          </a:prstGeom>
          <a:noFill/>
        </p:spPr>
      </p:pic>
      <p:pic>
        <p:nvPicPr>
          <p:cNvPr id="12" name="Picture 6" descr="http://upload.wikimedia.org/wikipedia/en/7/71/Contra_Costa_College_logo.jpg"/>
          <p:cNvPicPr>
            <a:picLocks noChangeAspect="1" noChangeArrowheads="1"/>
          </p:cNvPicPr>
          <p:nvPr/>
        </p:nvPicPr>
        <p:blipFill>
          <a:blip r:embed="rId8" cstate="print"/>
          <a:srcRect/>
          <a:stretch>
            <a:fillRect/>
          </a:stretch>
        </p:blipFill>
        <p:spPr bwMode="auto">
          <a:xfrm>
            <a:off x="6858000" y="5410200"/>
            <a:ext cx="1428750" cy="1143001"/>
          </a:xfrm>
          <a:prstGeom prst="rect">
            <a:avLst/>
          </a:prstGeom>
          <a:noFill/>
        </p:spPr>
      </p:pic>
      <p:pic>
        <p:nvPicPr>
          <p:cNvPr id="13" name="Picture 2" descr="XSEDE, Extreme Science and Engineering Discovery Environment, xsede.org."/>
          <p:cNvPicPr>
            <a:picLocks noChangeAspect="1" noChangeArrowheads="1"/>
          </p:cNvPicPr>
          <p:nvPr/>
        </p:nvPicPr>
        <p:blipFill>
          <a:blip r:embed="rId9" cstate="print"/>
          <a:srcRect/>
          <a:stretch>
            <a:fillRect/>
          </a:stretch>
        </p:blipFill>
        <p:spPr bwMode="auto">
          <a:xfrm>
            <a:off x="4419600" y="4343400"/>
            <a:ext cx="2205789" cy="838200"/>
          </a:xfrm>
          <a:prstGeom prst="rect">
            <a:avLst/>
          </a:prstGeom>
          <a:noFill/>
        </p:spPr>
      </p:pic>
      <p:pic>
        <p:nvPicPr>
          <p:cNvPr id="14" name="Picture 11"/>
          <p:cNvPicPr>
            <a:picLocks noChangeAspect="1"/>
          </p:cNvPicPr>
          <p:nvPr/>
        </p:nvPicPr>
        <p:blipFill>
          <a:blip r:embed="rId10" cstate="print"/>
          <a:srcRect/>
          <a:stretch>
            <a:fillRect/>
          </a:stretch>
        </p:blipFill>
        <p:spPr bwMode="auto">
          <a:xfrm>
            <a:off x="304800" y="5943600"/>
            <a:ext cx="2438401" cy="570993"/>
          </a:xfrm>
          <a:prstGeom prst="rect">
            <a:avLst/>
          </a:prstGeom>
          <a:noFill/>
          <a:ln w="9525">
            <a:noFill/>
            <a:miter lim="800000"/>
            <a:headEnd/>
            <a:tailEnd/>
          </a:ln>
        </p:spPr>
      </p:pic>
      <p:pic>
        <p:nvPicPr>
          <p:cNvPr id="15" name="Picture 14" descr="littlefe_logo.png"/>
          <p:cNvPicPr>
            <a:picLocks noChangeAspect="1"/>
          </p:cNvPicPr>
          <p:nvPr/>
        </p:nvPicPr>
        <p:blipFill>
          <a:blip r:embed="rId11" cstate="print"/>
          <a:stretch>
            <a:fillRect/>
          </a:stretch>
        </p:blipFill>
        <p:spPr>
          <a:xfrm>
            <a:off x="762000" y="4648200"/>
            <a:ext cx="1752600" cy="1158907"/>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ea typeface="ＭＳ Ｐゴシック" pitchFamily="1" charset="-128"/>
              </a:rPr>
              <a:t>Long Distance Calls: 2 Costs</a:t>
            </a:r>
          </a:p>
        </p:txBody>
      </p:sp>
      <p:sp>
        <p:nvSpPr>
          <p:cNvPr id="47107" name="Rectangle 3"/>
          <p:cNvSpPr>
            <a:spLocks noGrp="1" noChangeArrowheads="1"/>
          </p:cNvSpPr>
          <p:nvPr>
            <p:ph idx="1"/>
          </p:nvPr>
        </p:nvSpPr>
        <p:spPr>
          <a:xfrm>
            <a:off x="533400" y="1371600"/>
            <a:ext cx="8153400" cy="4648200"/>
          </a:xfrm>
        </p:spPr>
        <p:txBody>
          <a:bodyPr/>
          <a:lstStyle/>
          <a:p>
            <a:pPr>
              <a:buFont typeface="Wingdings" pitchFamily="1" charset="2"/>
              <a:buNone/>
            </a:pPr>
            <a:r>
              <a:rPr lang="en-US" dirty="0" smtClean="0">
                <a:ea typeface="ＭＳ Ｐゴシック" pitchFamily="1" charset="-128"/>
              </a:rPr>
              <a:t>When you make a long distance phone call, you typically have to pay two costs:</a:t>
            </a:r>
          </a:p>
          <a:p>
            <a:r>
              <a:rPr lang="en-US" b="1" u="sng" dirty="0" smtClean="0">
                <a:ea typeface="ＭＳ Ｐゴシック" pitchFamily="1" charset="-128"/>
              </a:rPr>
              <a:t>Connection charge</a:t>
            </a:r>
            <a:r>
              <a:rPr lang="en-US" dirty="0" smtClean="0">
                <a:ea typeface="ＭＳ Ｐゴシック" pitchFamily="1" charset="-128"/>
              </a:rPr>
              <a:t>: the </a:t>
            </a:r>
            <a:r>
              <a:rPr lang="en-US" b="1" u="sng" dirty="0" smtClean="0">
                <a:solidFill>
                  <a:schemeClr val="folHlink"/>
                </a:solidFill>
                <a:ea typeface="ＭＳ Ｐゴシック" pitchFamily="1" charset="-128"/>
              </a:rPr>
              <a:t>fixed</a:t>
            </a:r>
            <a:r>
              <a:rPr lang="en-US" dirty="0" smtClean="0">
                <a:ea typeface="ＭＳ Ｐゴシック" pitchFamily="1" charset="-128"/>
              </a:rPr>
              <a:t> cost of connecting your phone to someone else’s, even if you’re only connected for a second</a:t>
            </a:r>
          </a:p>
          <a:p>
            <a:r>
              <a:rPr lang="en-US" b="1" u="sng" dirty="0" smtClean="0">
                <a:ea typeface="ＭＳ Ｐゴシック" pitchFamily="1" charset="-128"/>
              </a:rPr>
              <a:t>Per-minute charge</a:t>
            </a:r>
            <a:r>
              <a:rPr lang="en-US" dirty="0" smtClean="0">
                <a:ea typeface="ＭＳ Ｐゴシック" pitchFamily="1" charset="-128"/>
              </a:rPr>
              <a:t>: the cost per minute of talking, once you’re connected</a:t>
            </a:r>
          </a:p>
          <a:p>
            <a:pPr>
              <a:buFont typeface="Wingdings" pitchFamily="1" charset="2"/>
              <a:buNone/>
            </a:pPr>
            <a:r>
              <a:rPr lang="en-US" dirty="0" smtClean="0">
                <a:ea typeface="ＭＳ Ｐゴシック" pitchFamily="1" charset="-128"/>
              </a:rPr>
              <a:t>If the connection charge is large, then you want to make as few calls as possible.</a:t>
            </a:r>
          </a:p>
          <a:p>
            <a:pPr>
              <a:buFont typeface="Wingdings" pitchFamily="1" charset="2"/>
              <a:buNone/>
            </a:pPr>
            <a:r>
              <a:rPr lang="en-US" dirty="0" smtClean="0">
                <a:ea typeface="ＭＳ Ｐゴシック" pitchFamily="1" charset="-128"/>
              </a:rPr>
              <a:t>See:</a:t>
            </a:r>
          </a:p>
          <a:p>
            <a:pPr algn="ctr">
              <a:buFont typeface="Wingdings" pitchFamily="1" charset="2"/>
              <a:buNone/>
            </a:pPr>
            <a:r>
              <a:rPr lang="en-US" dirty="0" smtClean="0">
                <a:latin typeface="Courier New" pitchFamily="1" charset="0"/>
                <a:ea typeface="ＭＳ Ｐゴシック" pitchFamily="1" charset="-128"/>
                <a:cs typeface="Courier New" pitchFamily="1" charset="0"/>
                <a:hlinkClick r:id="rId2"/>
              </a:rPr>
              <a:t>http://www.youtube.com/watch?v=8k1UOEYIQRo</a:t>
            </a:r>
            <a:endParaRPr lang="en-US" dirty="0" smtClean="0">
              <a:latin typeface="Courier New" pitchFamily="1" charset="0"/>
              <a:ea typeface="ＭＳ Ｐゴシック" pitchFamily="1" charset="-128"/>
              <a:cs typeface="Courier New" pitchFamily="1" charset="0"/>
            </a:endParaRPr>
          </a:p>
        </p:txBody>
      </p:sp>
      <p:sp>
        <p:nvSpPr>
          <p:cNvPr id="4710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47109" name="Slide Number Placeholder 4"/>
          <p:cNvSpPr>
            <a:spLocks noGrp="1"/>
          </p:cNvSpPr>
          <p:nvPr>
            <p:ph type="sldNum" sz="quarter" idx="11"/>
          </p:nvPr>
        </p:nvSpPr>
        <p:spPr>
          <a:noFill/>
        </p:spPr>
        <p:txBody>
          <a:bodyPr/>
          <a:lstStyle/>
          <a:p>
            <a:fld id="{08AF2A79-957F-4254-AC59-E84F2CA1A8AF}" type="slidenum">
              <a:rPr lang="en-US"/>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990600" y="1295400"/>
            <a:ext cx="7772400" cy="1905000"/>
          </a:xfrm>
        </p:spPr>
        <p:txBody>
          <a:bodyPr/>
          <a:lstStyle/>
          <a:p>
            <a:r>
              <a:rPr lang="en-US" sz="6000" smtClean="0">
                <a:ea typeface="ＭＳ Ｐゴシック" pitchFamily="1" charset="-128"/>
              </a:rPr>
              <a:t>Distributed Parallelism</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mtClean="0">
                <a:ea typeface="ＭＳ Ｐゴシック" pitchFamily="1" charset="-128"/>
              </a:rPr>
              <a:t>Like Desert Islands</a:t>
            </a:r>
          </a:p>
        </p:txBody>
      </p:sp>
      <p:sp>
        <p:nvSpPr>
          <p:cNvPr id="49155" name="Rectangle 3"/>
          <p:cNvSpPr>
            <a:spLocks noGrp="1" noChangeArrowheads="1"/>
          </p:cNvSpPr>
          <p:nvPr>
            <p:ph idx="1"/>
          </p:nvPr>
        </p:nvSpPr>
        <p:spPr>
          <a:xfrm>
            <a:off x="533400" y="1371600"/>
            <a:ext cx="8077200" cy="4724400"/>
          </a:xfrm>
        </p:spPr>
        <p:txBody>
          <a:bodyPr/>
          <a:lstStyle/>
          <a:p>
            <a:pPr>
              <a:buFont typeface="Wingdings" pitchFamily="1" charset="2"/>
              <a:buNone/>
            </a:pPr>
            <a:r>
              <a:rPr lang="en-US" smtClean="0">
                <a:ea typeface="ＭＳ Ｐゴシック" pitchFamily="1" charset="-128"/>
              </a:rPr>
              <a:t>Distributed parallelism is very much like the Desert Islands analogy:</a:t>
            </a:r>
          </a:p>
          <a:p>
            <a:r>
              <a:rPr lang="en-US" smtClean="0">
                <a:ea typeface="ＭＳ Ｐゴシック" pitchFamily="1" charset="-128"/>
              </a:rPr>
              <a:t>processes are </a:t>
            </a:r>
            <a:r>
              <a:rPr lang="en-US" b="1" u="sng" smtClean="0">
                <a:solidFill>
                  <a:schemeClr val="folHlink"/>
                </a:solidFill>
                <a:ea typeface="ＭＳ Ｐゴシック" pitchFamily="1" charset="-128"/>
              </a:rPr>
              <a:t>independent</a:t>
            </a:r>
            <a:r>
              <a:rPr lang="en-US" smtClean="0">
                <a:ea typeface="ＭＳ Ｐゴシック" pitchFamily="1" charset="-128"/>
              </a:rPr>
              <a:t> of each other.</a:t>
            </a:r>
          </a:p>
          <a:p>
            <a:r>
              <a:rPr lang="en-US" smtClean="0">
                <a:ea typeface="ＭＳ Ｐゴシック" pitchFamily="1" charset="-128"/>
              </a:rPr>
              <a:t>All data are </a:t>
            </a:r>
            <a:r>
              <a:rPr lang="en-US" b="1" u="sng" smtClean="0">
                <a:solidFill>
                  <a:schemeClr val="folHlink"/>
                </a:solidFill>
                <a:ea typeface="ＭＳ Ｐゴシック" pitchFamily="1" charset="-128"/>
              </a:rPr>
              <a:t>private</a:t>
            </a:r>
            <a:r>
              <a:rPr lang="en-US" smtClean="0">
                <a:ea typeface="ＭＳ Ｐゴシック" pitchFamily="1" charset="-128"/>
              </a:rPr>
              <a:t>.</a:t>
            </a:r>
          </a:p>
          <a:p>
            <a:r>
              <a:rPr lang="en-US" smtClean="0">
                <a:ea typeface="ＭＳ Ｐゴシック" pitchFamily="1" charset="-128"/>
              </a:rPr>
              <a:t>Processes communicate by </a:t>
            </a:r>
            <a:r>
              <a:rPr lang="en-US" b="1" u="sng" smtClean="0">
                <a:solidFill>
                  <a:schemeClr val="folHlink"/>
                </a:solidFill>
                <a:ea typeface="ＭＳ Ｐゴシック" pitchFamily="1" charset="-128"/>
              </a:rPr>
              <a:t>passing messages</a:t>
            </a:r>
            <a:r>
              <a:rPr lang="en-US" smtClean="0">
                <a:ea typeface="ＭＳ Ｐゴシック" pitchFamily="1" charset="-128"/>
              </a:rPr>
              <a:t> (like voicemails).</a:t>
            </a:r>
          </a:p>
          <a:p>
            <a:r>
              <a:rPr lang="en-US" smtClean="0">
                <a:ea typeface="ＭＳ Ｐゴシック" pitchFamily="1" charset="-128"/>
              </a:rPr>
              <a:t>The cost of passing a message is split into:</a:t>
            </a:r>
          </a:p>
          <a:p>
            <a:pPr lvl="1"/>
            <a:r>
              <a:rPr lang="en-US" sz="2600" b="1" i="1" u="sng" smtClean="0">
                <a:solidFill>
                  <a:schemeClr val="folHlink"/>
                </a:solidFill>
                <a:ea typeface="ＭＳ Ｐゴシック" pitchFamily="1" charset="-128"/>
              </a:rPr>
              <a:t>latency</a:t>
            </a:r>
            <a:r>
              <a:rPr lang="en-US" sz="2600" smtClean="0">
                <a:ea typeface="ＭＳ Ｐゴシック" pitchFamily="1" charset="-128"/>
              </a:rPr>
              <a:t>      </a:t>
            </a:r>
            <a:r>
              <a:rPr lang="en-US" sz="1100" smtClean="0">
                <a:ea typeface="ＭＳ Ｐゴシック" pitchFamily="1" charset="-128"/>
              </a:rPr>
              <a:t> </a:t>
            </a:r>
            <a:r>
              <a:rPr lang="en-US" sz="2600" smtClean="0">
                <a:ea typeface="ＭＳ Ｐゴシック" pitchFamily="1" charset="-128"/>
              </a:rPr>
              <a:t>(connection time)</a:t>
            </a:r>
          </a:p>
          <a:p>
            <a:pPr lvl="1"/>
            <a:r>
              <a:rPr lang="en-US" sz="2600" b="1" i="1" u="sng" smtClean="0">
                <a:solidFill>
                  <a:schemeClr val="folHlink"/>
                </a:solidFill>
                <a:ea typeface="ＭＳ Ｐゴシック" pitchFamily="1" charset="-128"/>
              </a:rPr>
              <a:t>bandwidth</a:t>
            </a:r>
            <a:r>
              <a:rPr lang="en-US" sz="2600" smtClean="0">
                <a:ea typeface="ＭＳ Ｐゴシック" pitchFamily="1" charset="-128"/>
              </a:rPr>
              <a:t> (time per byte)</a:t>
            </a:r>
          </a:p>
        </p:txBody>
      </p:sp>
      <p:sp>
        <p:nvSpPr>
          <p:cNvPr id="4915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49157" name="Slide Number Placeholder 4"/>
          <p:cNvSpPr>
            <a:spLocks noGrp="1"/>
          </p:cNvSpPr>
          <p:nvPr>
            <p:ph type="sldNum" sz="quarter" idx="11"/>
          </p:nvPr>
        </p:nvSpPr>
        <p:spPr>
          <a:noFill/>
        </p:spPr>
        <p:txBody>
          <a:bodyPr/>
          <a:lstStyle/>
          <a:p>
            <a:fld id="{3057F89A-43BD-42B2-B641-E7A246CB4535}" type="slidenum">
              <a:rPr lang="en-US"/>
              <a:pPr/>
              <a:t>12</a:t>
            </a:fld>
            <a:endParaRPr lang="en-US"/>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r"/>
            <a:r>
              <a:rPr lang="en-US" dirty="0" smtClean="0">
                <a:ea typeface="ＭＳ Ｐゴシック" pitchFamily="1" charset="-128"/>
              </a:rPr>
              <a:t>Latency vs Bandwidth on </a:t>
            </a:r>
            <a:r>
              <a:rPr lang="en-US" dirty="0" err="1" smtClean="0">
                <a:latin typeface="Courier New" pitchFamily="1" charset="0"/>
                <a:ea typeface="ＭＳ Ｐゴシック" pitchFamily="1" charset="-128"/>
              </a:rPr>
              <a:t>topdawg</a:t>
            </a:r>
            <a:endParaRPr lang="en-US" dirty="0" smtClean="0">
              <a:latin typeface="Courier New" pitchFamily="1" charset="0"/>
              <a:ea typeface="ＭＳ Ｐゴシック" pitchFamily="1" charset="-128"/>
            </a:endParaRPr>
          </a:p>
        </p:txBody>
      </p:sp>
      <p:sp>
        <p:nvSpPr>
          <p:cNvPr id="50179"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In 2006, a benchmark of the Infiniband interconnect on a large Linux cluster at the University of Oklahoma revealed:</a:t>
            </a:r>
          </a:p>
          <a:p>
            <a:pPr>
              <a:lnSpc>
                <a:spcPct val="90000"/>
              </a:lnSpc>
            </a:pPr>
            <a:r>
              <a:rPr lang="en-US" b="1" u="sng" smtClean="0">
                <a:ea typeface="ＭＳ Ｐゴシック" pitchFamily="1" charset="-128"/>
              </a:rPr>
              <a:t>Latency</a:t>
            </a:r>
            <a:r>
              <a:rPr lang="en-US" smtClean="0">
                <a:ea typeface="ＭＳ Ｐゴシック" pitchFamily="1" charset="-128"/>
              </a:rPr>
              <a:t> – the time for the first bit to show up at the destination – is about 3 microseconds;</a:t>
            </a:r>
          </a:p>
          <a:p>
            <a:pPr>
              <a:lnSpc>
                <a:spcPct val="90000"/>
              </a:lnSpc>
            </a:pPr>
            <a:r>
              <a:rPr lang="en-US" b="1" u="sng" smtClean="0">
                <a:ea typeface="ＭＳ Ｐゴシック" pitchFamily="1" charset="-128"/>
              </a:rPr>
              <a:t>Bandwidth</a:t>
            </a:r>
            <a:r>
              <a:rPr lang="en-US" smtClean="0">
                <a:ea typeface="ＭＳ Ｐゴシック" pitchFamily="1" charset="-128"/>
              </a:rPr>
              <a:t> – the speed of the subsequent bits – is about 5 Gigabits per second.</a:t>
            </a:r>
          </a:p>
          <a:p>
            <a:pPr>
              <a:lnSpc>
                <a:spcPct val="90000"/>
              </a:lnSpc>
              <a:buFont typeface="Wingdings" pitchFamily="1" charset="2"/>
              <a:buNone/>
            </a:pPr>
            <a:r>
              <a:rPr lang="en-US" smtClean="0">
                <a:ea typeface="ＭＳ Ｐゴシック" pitchFamily="1" charset="-128"/>
              </a:rPr>
              <a:t>Thus, on this cluster’s Infiniband:</a:t>
            </a:r>
          </a:p>
          <a:p>
            <a:pPr>
              <a:lnSpc>
                <a:spcPct val="90000"/>
              </a:lnSpc>
            </a:pPr>
            <a:r>
              <a:rPr lang="en-US" smtClean="0">
                <a:ea typeface="ＭＳ Ｐゴシック" pitchFamily="1" charset="-128"/>
              </a:rPr>
              <a:t>the 1</a:t>
            </a:r>
            <a:r>
              <a:rPr lang="en-US" baseline="30000" smtClean="0">
                <a:ea typeface="ＭＳ Ｐゴシック" pitchFamily="1" charset="-128"/>
              </a:rPr>
              <a:t>st</a:t>
            </a:r>
            <a:r>
              <a:rPr lang="en-US" smtClean="0">
                <a:ea typeface="ＭＳ Ｐゴシック" pitchFamily="1" charset="-128"/>
              </a:rPr>
              <a:t> bit of a message shows up in 3 microsec;</a:t>
            </a:r>
          </a:p>
          <a:p>
            <a:pPr>
              <a:lnSpc>
                <a:spcPct val="80000"/>
              </a:lnSpc>
            </a:pPr>
            <a:r>
              <a:rPr lang="en-US" smtClean="0">
                <a:ea typeface="ＭＳ Ｐゴシック" pitchFamily="1" charset="-128"/>
              </a:rPr>
              <a:t>the 2</a:t>
            </a:r>
            <a:r>
              <a:rPr lang="en-US" baseline="30000" smtClean="0">
                <a:ea typeface="ＭＳ Ｐゴシック" pitchFamily="1" charset="-128"/>
              </a:rPr>
              <a:t>nd</a:t>
            </a:r>
            <a:r>
              <a:rPr lang="en-US" smtClean="0">
                <a:ea typeface="ＭＳ Ｐゴシック" pitchFamily="1" charset="-128"/>
              </a:rPr>
              <a:t> bit shows up in 0.2 nanosec.</a:t>
            </a:r>
          </a:p>
          <a:p>
            <a:pPr>
              <a:lnSpc>
                <a:spcPct val="90000"/>
              </a:lnSpc>
              <a:buFont typeface="Wingdings" pitchFamily="1" charset="2"/>
              <a:buNone/>
            </a:pPr>
            <a:r>
              <a:rPr lang="en-US" smtClean="0">
                <a:ea typeface="ＭＳ Ｐゴシック" pitchFamily="1" charset="-128"/>
              </a:rPr>
              <a:t>So latency is </a:t>
            </a:r>
            <a:r>
              <a:rPr lang="en-US" b="1" u="sng" smtClean="0">
                <a:ea typeface="ＭＳ Ｐゴシック" pitchFamily="1" charset="-128"/>
              </a:rPr>
              <a:t>15,000 times worse</a:t>
            </a:r>
            <a:r>
              <a:rPr lang="en-US" smtClean="0">
                <a:ea typeface="ＭＳ Ｐゴシック" pitchFamily="1" charset="-128"/>
              </a:rPr>
              <a:t> than bandwidth!</a:t>
            </a:r>
          </a:p>
        </p:txBody>
      </p:sp>
      <p:sp>
        <p:nvSpPr>
          <p:cNvPr id="5018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50181" name="Slide Number Placeholder 4"/>
          <p:cNvSpPr>
            <a:spLocks noGrp="1"/>
          </p:cNvSpPr>
          <p:nvPr>
            <p:ph type="sldNum" sz="quarter" idx="11"/>
          </p:nvPr>
        </p:nvSpPr>
        <p:spPr>
          <a:noFill/>
        </p:spPr>
        <p:txBody>
          <a:bodyPr/>
          <a:lstStyle/>
          <a:p>
            <a:fld id="{BD507E39-51F9-41C7-9EDD-191EBF9A573E}" type="slidenum">
              <a:rPr lang="en-US"/>
              <a:pPr/>
              <a:t>13</a:t>
            </a:fld>
            <a:endParaRPr lang="en-US"/>
          </a:p>
        </p:txBody>
      </p:sp>
    </p:spTree>
    <p:custDataLst>
      <p:tags r:id="rId1"/>
    </p:custData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r"/>
            <a:r>
              <a:rPr lang="en-US" dirty="0" smtClean="0">
                <a:ea typeface="ＭＳ Ｐゴシック" pitchFamily="1" charset="-128"/>
              </a:rPr>
              <a:t>Latency vs Bandwidth on </a:t>
            </a:r>
            <a:r>
              <a:rPr lang="en-US" dirty="0" err="1" smtClean="0">
                <a:latin typeface="Courier New" pitchFamily="1" charset="0"/>
                <a:ea typeface="ＭＳ Ｐゴシック" pitchFamily="1" charset="-128"/>
              </a:rPr>
              <a:t>topdawg</a:t>
            </a:r>
            <a:endParaRPr lang="en-US" dirty="0" smtClean="0">
              <a:latin typeface="Courier New" pitchFamily="1" charset="0"/>
              <a:ea typeface="ＭＳ Ｐゴシック" pitchFamily="1" charset="-128"/>
            </a:endParaRPr>
          </a:p>
        </p:txBody>
      </p:sp>
      <p:sp>
        <p:nvSpPr>
          <p:cNvPr id="51203"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In 2006, a benchmark of the Infiniband interconnect on a large Linux cluster at the University of Oklahoma revealed:</a:t>
            </a:r>
          </a:p>
          <a:p>
            <a:pPr>
              <a:lnSpc>
                <a:spcPct val="90000"/>
              </a:lnSpc>
            </a:pPr>
            <a:r>
              <a:rPr lang="en-US" b="1" u="sng" smtClean="0">
                <a:ea typeface="ＭＳ Ｐゴシック" pitchFamily="1" charset="-128"/>
              </a:rPr>
              <a:t>Latency</a:t>
            </a:r>
            <a:r>
              <a:rPr lang="en-US" smtClean="0">
                <a:ea typeface="ＭＳ Ｐゴシック" pitchFamily="1" charset="-128"/>
              </a:rPr>
              <a:t> – the time for the first bit to show up at the destination – is about 3 microseconds;</a:t>
            </a:r>
            <a:endParaRPr lang="en-US" b="1" u="sng" smtClean="0">
              <a:ea typeface="ＭＳ Ｐゴシック" pitchFamily="1" charset="-128"/>
            </a:endParaRPr>
          </a:p>
          <a:p>
            <a:pPr>
              <a:lnSpc>
                <a:spcPct val="90000"/>
              </a:lnSpc>
            </a:pPr>
            <a:r>
              <a:rPr lang="en-US" b="1" u="sng" smtClean="0">
                <a:ea typeface="ＭＳ Ｐゴシック" pitchFamily="1" charset="-128"/>
              </a:rPr>
              <a:t>Bandwidth</a:t>
            </a:r>
            <a:r>
              <a:rPr lang="en-US" smtClean="0">
                <a:ea typeface="ＭＳ Ｐゴシック" pitchFamily="1" charset="-128"/>
              </a:rPr>
              <a:t> – the speed of the subsequent bits – is about 5 Gigabits per second.</a:t>
            </a:r>
          </a:p>
          <a:p>
            <a:pPr>
              <a:lnSpc>
                <a:spcPct val="90000"/>
              </a:lnSpc>
              <a:buFont typeface="Wingdings" pitchFamily="1" charset="2"/>
              <a:buNone/>
            </a:pPr>
            <a:r>
              <a:rPr lang="en-US" smtClean="0">
                <a:ea typeface="ＭＳ Ｐゴシック" pitchFamily="1" charset="-128"/>
              </a:rPr>
              <a:t>Latency is </a:t>
            </a:r>
            <a:r>
              <a:rPr lang="en-US" b="1" u="sng" smtClean="0">
                <a:ea typeface="ＭＳ Ｐゴシック" pitchFamily="1" charset="-128"/>
              </a:rPr>
              <a:t>15,000 times worse</a:t>
            </a:r>
            <a:r>
              <a:rPr lang="en-US" smtClean="0">
                <a:ea typeface="ＭＳ Ｐゴシック" pitchFamily="1" charset="-128"/>
              </a:rPr>
              <a:t> than bandwidth!</a:t>
            </a:r>
          </a:p>
          <a:p>
            <a:pPr>
              <a:lnSpc>
                <a:spcPct val="90000"/>
              </a:lnSpc>
              <a:buFont typeface="Wingdings" pitchFamily="1" charset="2"/>
              <a:buNone/>
            </a:pPr>
            <a:r>
              <a:rPr lang="en-US" smtClean="0">
                <a:ea typeface="ＭＳ Ｐゴシック" pitchFamily="1" charset="-128"/>
              </a:rPr>
              <a:t>That’s like having a long distance service that charges</a:t>
            </a:r>
          </a:p>
          <a:p>
            <a:pPr>
              <a:lnSpc>
                <a:spcPct val="90000"/>
              </a:lnSpc>
            </a:pPr>
            <a:r>
              <a:rPr lang="en-US" smtClean="0">
                <a:ea typeface="ＭＳ Ｐゴシック" pitchFamily="1" charset="-128"/>
              </a:rPr>
              <a:t>$150 to make a call;</a:t>
            </a:r>
          </a:p>
          <a:p>
            <a:pPr>
              <a:lnSpc>
                <a:spcPct val="90000"/>
              </a:lnSpc>
            </a:pPr>
            <a:r>
              <a:rPr lang="en-US" smtClean="0">
                <a:ea typeface="ＭＳ Ｐゴシック" pitchFamily="1" charset="-128"/>
              </a:rPr>
              <a:t>1</a:t>
            </a:r>
            <a:r>
              <a:rPr lang="en-US" smtClean="0">
                <a:ea typeface="ＭＳ Ｐゴシック" pitchFamily="1" charset="-128"/>
                <a:cs typeface="Times New Roman" pitchFamily="1" charset="0"/>
              </a:rPr>
              <a:t>¢ per minute – after the </a:t>
            </a:r>
            <a:r>
              <a:rPr lang="en-US" b="1" u="sng" smtClean="0">
                <a:ea typeface="ＭＳ Ｐゴシック" pitchFamily="1" charset="-128"/>
                <a:cs typeface="Times New Roman" pitchFamily="1" charset="0"/>
              </a:rPr>
              <a:t>first 10 days</a:t>
            </a:r>
            <a:r>
              <a:rPr lang="en-US" smtClean="0">
                <a:ea typeface="ＭＳ Ｐゴシック" pitchFamily="1" charset="-128"/>
                <a:cs typeface="Times New Roman" pitchFamily="1" charset="0"/>
              </a:rPr>
              <a:t> of the call.</a:t>
            </a:r>
          </a:p>
        </p:txBody>
      </p:sp>
      <p:sp>
        <p:nvSpPr>
          <p:cNvPr id="5120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51205" name="Slide Number Placeholder 4"/>
          <p:cNvSpPr>
            <a:spLocks noGrp="1"/>
          </p:cNvSpPr>
          <p:nvPr>
            <p:ph type="sldNum" sz="quarter" idx="11"/>
          </p:nvPr>
        </p:nvSpPr>
        <p:spPr>
          <a:noFill/>
        </p:spPr>
        <p:txBody>
          <a:bodyPr/>
          <a:lstStyle/>
          <a:p>
            <a:fld id="{539F98DB-FF20-4517-985F-058FB43A02E6}" type="slidenum">
              <a:rPr lang="en-US"/>
              <a:pPr/>
              <a:t>14</a:t>
            </a:fld>
            <a:endParaRPr lang="en-US"/>
          </a:p>
        </p:txBody>
      </p:sp>
    </p:spTree>
    <p:custDataLst>
      <p:tags r:id="rId1"/>
    </p:custData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52400" y="228600"/>
            <a:ext cx="8763000" cy="838200"/>
          </a:xfrm>
        </p:spPr>
        <p:txBody>
          <a:bodyPr/>
          <a:lstStyle/>
          <a:p>
            <a:r>
              <a:rPr lang="en-US" smtClean="0">
                <a:ea typeface="ＭＳ Ｐゴシック" pitchFamily="1" charset="-128"/>
              </a:rPr>
              <a:t>Parallelism</a:t>
            </a:r>
          </a:p>
        </p:txBody>
      </p:sp>
      <p:sp>
        <p:nvSpPr>
          <p:cNvPr id="52227"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52228" name="Slide Number Placeholder 5"/>
          <p:cNvSpPr>
            <a:spLocks noGrp="1"/>
          </p:cNvSpPr>
          <p:nvPr>
            <p:ph type="sldNum" sz="quarter" idx="11"/>
          </p:nvPr>
        </p:nvSpPr>
        <p:spPr>
          <a:noFill/>
        </p:spPr>
        <p:txBody>
          <a:bodyPr/>
          <a:lstStyle/>
          <a:p>
            <a:fld id="{726847AF-9BC2-4A0D-9EF5-F544033E229F}" type="slidenum">
              <a:rPr lang="en-US"/>
              <a:pPr/>
              <a:t>15</a:t>
            </a:fld>
            <a:endParaRPr lang="en-US"/>
          </a:p>
        </p:txBody>
      </p:sp>
      <p:pic>
        <p:nvPicPr>
          <p:cNvPr id="52229" name="Picture 3" descr="bd04955_"/>
          <p:cNvPicPr>
            <a:picLocks noChangeAspect="1" noChangeArrowheads="1"/>
          </p:cNvPicPr>
          <p:nvPr/>
        </p:nvPicPr>
        <p:blipFill>
          <a:blip r:embed="rId3" cstate="print"/>
          <a:srcRect/>
          <a:stretch>
            <a:fillRect/>
          </a:stretch>
        </p:blipFill>
        <p:spPr bwMode="auto">
          <a:xfrm>
            <a:off x="838200" y="3886200"/>
            <a:ext cx="3167063" cy="2136775"/>
          </a:xfrm>
          <a:prstGeom prst="rect">
            <a:avLst/>
          </a:prstGeom>
          <a:noFill/>
          <a:ln w="9525">
            <a:noFill/>
            <a:miter lim="800000"/>
            <a:headEnd/>
            <a:tailEnd/>
          </a:ln>
        </p:spPr>
      </p:pic>
      <p:pic>
        <p:nvPicPr>
          <p:cNvPr id="52230" name="Picture 4" descr="bd04955_"/>
          <p:cNvPicPr>
            <a:picLocks noChangeAspect="1" noChangeArrowheads="1"/>
          </p:cNvPicPr>
          <p:nvPr/>
        </p:nvPicPr>
        <p:blipFill>
          <a:blip r:embed="rId3" cstate="print"/>
          <a:srcRect/>
          <a:stretch>
            <a:fillRect/>
          </a:stretch>
        </p:blipFill>
        <p:spPr bwMode="auto">
          <a:xfrm>
            <a:off x="5791200" y="3124200"/>
            <a:ext cx="1143000" cy="771525"/>
          </a:xfrm>
          <a:prstGeom prst="rect">
            <a:avLst/>
          </a:prstGeom>
          <a:noFill/>
          <a:ln w="9525">
            <a:noFill/>
            <a:miter lim="800000"/>
            <a:headEnd/>
            <a:tailEnd/>
          </a:ln>
        </p:spPr>
      </p:pic>
      <p:pic>
        <p:nvPicPr>
          <p:cNvPr id="52231" name="Picture 5" descr="bd04955_"/>
          <p:cNvPicPr>
            <a:picLocks noChangeAspect="1" noChangeArrowheads="1"/>
          </p:cNvPicPr>
          <p:nvPr/>
        </p:nvPicPr>
        <p:blipFill>
          <a:blip r:embed="rId3" cstate="print"/>
          <a:srcRect/>
          <a:stretch>
            <a:fillRect/>
          </a:stretch>
        </p:blipFill>
        <p:spPr bwMode="auto">
          <a:xfrm>
            <a:off x="4495800" y="3124200"/>
            <a:ext cx="1143000" cy="771525"/>
          </a:xfrm>
          <a:prstGeom prst="rect">
            <a:avLst/>
          </a:prstGeom>
          <a:noFill/>
          <a:ln w="9525">
            <a:noFill/>
            <a:miter lim="800000"/>
            <a:headEnd/>
            <a:tailEnd/>
          </a:ln>
        </p:spPr>
      </p:pic>
      <p:pic>
        <p:nvPicPr>
          <p:cNvPr id="52232" name="Picture 6" descr="bd04955_"/>
          <p:cNvPicPr>
            <a:picLocks noChangeAspect="1" noChangeArrowheads="1"/>
          </p:cNvPicPr>
          <p:nvPr/>
        </p:nvPicPr>
        <p:blipFill>
          <a:blip r:embed="rId3" cstate="print"/>
          <a:srcRect/>
          <a:stretch>
            <a:fillRect/>
          </a:stretch>
        </p:blipFill>
        <p:spPr bwMode="auto">
          <a:xfrm>
            <a:off x="7010400" y="2286000"/>
            <a:ext cx="1143000" cy="771525"/>
          </a:xfrm>
          <a:prstGeom prst="rect">
            <a:avLst/>
          </a:prstGeom>
          <a:noFill/>
          <a:ln w="9525">
            <a:noFill/>
            <a:miter lim="800000"/>
            <a:headEnd/>
            <a:tailEnd/>
          </a:ln>
        </p:spPr>
      </p:pic>
      <p:pic>
        <p:nvPicPr>
          <p:cNvPr id="52233" name="Picture 7" descr="bd04955_"/>
          <p:cNvPicPr>
            <a:picLocks noChangeAspect="1" noChangeArrowheads="1"/>
          </p:cNvPicPr>
          <p:nvPr/>
        </p:nvPicPr>
        <p:blipFill>
          <a:blip r:embed="rId3" cstate="print"/>
          <a:srcRect/>
          <a:stretch>
            <a:fillRect/>
          </a:stretch>
        </p:blipFill>
        <p:spPr bwMode="auto">
          <a:xfrm>
            <a:off x="5791200" y="2286000"/>
            <a:ext cx="1143000" cy="771525"/>
          </a:xfrm>
          <a:prstGeom prst="rect">
            <a:avLst/>
          </a:prstGeom>
          <a:noFill/>
          <a:ln w="9525">
            <a:noFill/>
            <a:miter lim="800000"/>
            <a:headEnd/>
            <a:tailEnd/>
          </a:ln>
        </p:spPr>
      </p:pic>
      <p:pic>
        <p:nvPicPr>
          <p:cNvPr id="52234" name="Picture 8" descr="bd04955_"/>
          <p:cNvPicPr>
            <a:picLocks noChangeAspect="1" noChangeArrowheads="1"/>
          </p:cNvPicPr>
          <p:nvPr/>
        </p:nvPicPr>
        <p:blipFill>
          <a:blip r:embed="rId3" cstate="print"/>
          <a:srcRect/>
          <a:stretch>
            <a:fillRect/>
          </a:stretch>
        </p:blipFill>
        <p:spPr bwMode="auto">
          <a:xfrm>
            <a:off x="4419600" y="2286000"/>
            <a:ext cx="1143000" cy="771525"/>
          </a:xfrm>
          <a:prstGeom prst="rect">
            <a:avLst/>
          </a:prstGeom>
          <a:noFill/>
          <a:ln w="9525">
            <a:noFill/>
            <a:miter lim="800000"/>
            <a:headEnd/>
            <a:tailEnd/>
          </a:ln>
        </p:spPr>
      </p:pic>
      <p:pic>
        <p:nvPicPr>
          <p:cNvPr id="52235" name="Picture 9" descr="bd04955_"/>
          <p:cNvPicPr>
            <a:picLocks noChangeAspect="1" noChangeArrowheads="1"/>
          </p:cNvPicPr>
          <p:nvPr/>
        </p:nvPicPr>
        <p:blipFill>
          <a:blip r:embed="rId3" cstate="print"/>
          <a:srcRect/>
          <a:stretch>
            <a:fillRect/>
          </a:stretch>
        </p:blipFill>
        <p:spPr bwMode="auto">
          <a:xfrm>
            <a:off x="7010400" y="1371600"/>
            <a:ext cx="1143000" cy="771525"/>
          </a:xfrm>
          <a:prstGeom prst="rect">
            <a:avLst/>
          </a:prstGeom>
          <a:noFill/>
          <a:ln w="9525">
            <a:noFill/>
            <a:miter lim="800000"/>
            <a:headEnd/>
            <a:tailEnd/>
          </a:ln>
        </p:spPr>
      </p:pic>
      <p:pic>
        <p:nvPicPr>
          <p:cNvPr id="52236" name="Picture 10" descr="bd04955_"/>
          <p:cNvPicPr>
            <a:picLocks noChangeAspect="1" noChangeArrowheads="1"/>
          </p:cNvPicPr>
          <p:nvPr/>
        </p:nvPicPr>
        <p:blipFill>
          <a:blip r:embed="rId3" cstate="print"/>
          <a:srcRect/>
          <a:stretch>
            <a:fillRect/>
          </a:stretch>
        </p:blipFill>
        <p:spPr bwMode="auto">
          <a:xfrm>
            <a:off x="5791200" y="1371600"/>
            <a:ext cx="1143000" cy="771525"/>
          </a:xfrm>
          <a:prstGeom prst="rect">
            <a:avLst/>
          </a:prstGeom>
          <a:noFill/>
          <a:ln w="9525">
            <a:noFill/>
            <a:miter lim="800000"/>
            <a:headEnd/>
            <a:tailEnd/>
          </a:ln>
        </p:spPr>
      </p:pic>
      <p:pic>
        <p:nvPicPr>
          <p:cNvPr id="52237" name="Picture 11" descr="bd04955_"/>
          <p:cNvPicPr>
            <a:picLocks noChangeAspect="1" noChangeArrowheads="1"/>
          </p:cNvPicPr>
          <p:nvPr/>
        </p:nvPicPr>
        <p:blipFill>
          <a:blip r:embed="rId3" cstate="print"/>
          <a:srcRect/>
          <a:stretch>
            <a:fillRect/>
          </a:stretch>
        </p:blipFill>
        <p:spPr bwMode="auto">
          <a:xfrm>
            <a:off x="4495800" y="1371600"/>
            <a:ext cx="1143000" cy="771525"/>
          </a:xfrm>
          <a:prstGeom prst="rect">
            <a:avLst/>
          </a:prstGeom>
          <a:noFill/>
          <a:ln w="9525">
            <a:noFill/>
            <a:miter lim="800000"/>
            <a:headEnd/>
            <a:tailEnd/>
          </a:ln>
        </p:spPr>
      </p:pic>
      <p:pic>
        <p:nvPicPr>
          <p:cNvPr id="52238" name="Picture 12" descr="bd04955_"/>
          <p:cNvPicPr>
            <a:picLocks noChangeAspect="1" noChangeArrowheads="1"/>
          </p:cNvPicPr>
          <p:nvPr/>
        </p:nvPicPr>
        <p:blipFill>
          <a:blip r:embed="rId3" cstate="print"/>
          <a:srcRect/>
          <a:stretch>
            <a:fillRect/>
          </a:stretch>
        </p:blipFill>
        <p:spPr bwMode="auto">
          <a:xfrm>
            <a:off x="5791200" y="3962400"/>
            <a:ext cx="1143000" cy="771525"/>
          </a:xfrm>
          <a:prstGeom prst="rect">
            <a:avLst/>
          </a:prstGeom>
          <a:noFill/>
          <a:ln w="9525">
            <a:noFill/>
            <a:miter lim="800000"/>
            <a:headEnd/>
            <a:tailEnd/>
          </a:ln>
        </p:spPr>
      </p:pic>
      <p:pic>
        <p:nvPicPr>
          <p:cNvPr id="52239" name="Picture 13" descr="bd04955_"/>
          <p:cNvPicPr>
            <a:picLocks noChangeAspect="1" noChangeArrowheads="1"/>
          </p:cNvPicPr>
          <p:nvPr/>
        </p:nvPicPr>
        <p:blipFill>
          <a:blip r:embed="rId3" cstate="print"/>
          <a:srcRect/>
          <a:stretch>
            <a:fillRect/>
          </a:stretch>
        </p:blipFill>
        <p:spPr bwMode="auto">
          <a:xfrm>
            <a:off x="7010400" y="3962400"/>
            <a:ext cx="1143000" cy="771525"/>
          </a:xfrm>
          <a:prstGeom prst="rect">
            <a:avLst/>
          </a:prstGeom>
          <a:noFill/>
          <a:ln w="9525">
            <a:noFill/>
            <a:miter lim="800000"/>
            <a:headEnd/>
            <a:tailEnd/>
          </a:ln>
        </p:spPr>
      </p:pic>
      <p:pic>
        <p:nvPicPr>
          <p:cNvPr id="52240" name="Picture 14" descr="bd04955_"/>
          <p:cNvPicPr>
            <a:picLocks noChangeAspect="1" noChangeArrowheads="1"/>
          </p:cNvPicPr>
          <p:nvPr/>
        </p:nvPicPr>
        <p:blipFill>
          <a:blip r:embed="rId3" cstate="print"/>
          <a:srcRect/>
          <a:stretch>
            <a:fillRect/>
          </a:stretch>
        </p:blipFill>
        <p:spPr bwMode="auto">
          <a:xfrm>
            <a:off x="7010400" y="3124200"/>
            <a:ext cx="1143000" cy="771525"/>
          </a:xfrm>
          <a:prstGeom prst="rect">
            <a:avLst/>
          </a:prstGeom>
          <a:noFill/>
          <a:ln w="9525">
            <a:noFill/>
            <a:miter lim="800000"/>
            <a:headEnd/>
            <a:tailEnd/>
          </a:ln>
        </p:spPr>
      </p:pic>
      <p:pic>
        <p:nvPicPr>
          <p:cNvPr id="52241" name="Picture 15" descr="bd04955_"/>
          <p:cNvPicPr>
            <a:picLocks noChangeAspect="1" noChangeArrowheads="1"/>
          </p:cNvPicPr>
          <p:nvPr/>
        </p:nvPicPr>
        <p:blipFill>
          <a:blip r:embed="rId3" cstate="print"/>
          <a:srcRect/>
          <a:stretch>
            <a:fillRect/>
          </a:stretch>
        </p:blipFill>
        <p:spPr bwMode="auto">
          <a:xfrm>
            <a:off x="4495800" y="3962400"/>
            <a:ext cx="1143000" cy="771525"/>
          </a:xfrm>
          <a:prstGeom prst="rect">
            <a:avLst/>
          </a:prstGeom>
          <a:noFill/>
          <a:ln w="9525">
            <a:noFill/>
            <a:miter lim="800000"/>
            <a:headEnd/>
            <a:tailEnd/>
          </a:ln>
        </p:spPr>
      </p:pic>
      <p:pic>
        <p:nvPicPr>
          <p:cNvPr id="52242" name="Picture 16" descr="bd04955_"/>
          <p:cNvPicPr>
            <a:picLocks noChangeAspect="1" noChangeArrowheads="1"/>
          </p:cNvPicPr>
          <p:nvPr/>
        </p:nvPicPr>
        <p:blipFill>
          <a:blip r:embed="rId3" cstate="print"/>
          <a:srcRect/>
          <a:stretch>
            <a:fillRect/>
          </a:stretch>
        </p:blipFill>
        <p:spPr bwMode="auto">
          <a:xfrm>
            <a:off x="4495800" y="4876800"/>
            <a:ext cx="1143000" cy="771525"/>
          </a:xfrm>
          <a:prstGeom prst="rect">
            <a:avLst/>
          </a:prstGeom>
          <a:noFill/>
          <a:ln w="9525">
            <a:noFill/>
            <a:miter lim="800000"/>
            <a:headEnd/>
            <a:tailEnd/>
          </a:ln>
        </p:spPr>
      </p:pic>
      <p:pic>
        <p:nvPicPr>
          <p:cNvPr id="52243" name="Picture 17" descr="bd04955_"/>
          <p:cNvPicPr>
            <a:picLocks noChangeAspect="1" noChangeArrowheads="1"/>
          </p:cNvPicPr>
          <p:nvPr/>
        </p:nvPicPr>
        <p:blipFill>
          <a:blip r:embed="rId3" cstate="print"/>
          <a:srcRect/>
          <a:stretch>
            <a:fillRect/>
          </a:stretch>
        </p:blipFill>
        <p:spPr bwMode="auto">
          <a:xfrm>
            <a:off x="5791200" y="4876800"/>
            <a:ext cx="1143000" cy="771525"/>
          </a:xfrm>
          <a:prstGeom prst="rect">
            <a:avLst/>
          </a:prstGeom>
          <a:noFill/>
          <a:ln w="9525">
            <a:noFill/>
            <a:miter lim="800000"/>
            <a:headEnd/>
            <a:tailEnd/>
          </a:ln>
        </p:spPr>
      </p:pic>
      <p:pic>
        <p:nvPicPr>
          <p:cNvPr id="52244" name="Picture 18" descr="bd04955_"/>
          <p:cNvPicPr>
            <a:picLocks noChangeAspect="1" noChangeArrowheads="1"/>
          </p:cNvPicPr>
          <p:nvPr/>
        </p:nvPicPr>
        <p:blipFill>
          <a:blip r:embed="rId3" cstate="print"/>
          <a:srcRect/>
          <a:stretch>
            <a:fillRect/>
          </a:stretch>
        </p:blipFill>
        <p:spPr bwMode="auto">
          <a:xfrm>
            <a:off x="7010400" y="4876800"/>
            <a:ext cx="1143000" cy="771525"/>
          </a:xfrm>
          <a:prstGeom prst="rect">
            <a:avLst/>
          </a:prstGeom>
          <a:noFill/>
          <a:ln w="9525">
            <a:noFill/>
            <a:miter lim="800000"/>
            <a:headEnd/>
            <a:tailEnd/>
          </a:ln>
        </p:spPr>
      </p:pic>
      <p:sp>
        <p:nvSpPr>
          <p:cNvPr id="52245" name="Text Box 19"/>
          <p:cNvSpPr txBox="1">
            <a:spLocks noChangeArrowheads="1"/>
          </p:cNvSpPr>
          <p:nvPr/>
        </p:nvSpPr>
        <p:spPr bwMode="auto">
          <a:xfrm>
            <a:off x="1493838" y="3479800"/>
            <a:ext cx="1657350" cy="457200"/>
          </a:xfrm>
          <a:prstGeom prst="rect">
            <a:avLst/>
          </a:prstGeom>
          <a:noFill/>
          <a:ln w="9525">
            <a:noFill/>
            <a:miter lim="800000"/>
            <a:headEnd/>
            <a:tailEnd/>
          </a:ln>
        </p:spPr>
        <p:txBody>
          <a:bodyPr wrap="none">
            <a:spAutoFit/>
          </a:bodyPr>
          <a:lstStyle/>
          <a:p>
            <a:pPr algn="ctr"/>
            <a:r>
              <a:rPr lang="en-US" sz="2400" dirty="0"/>
              <a:t>Less fish …</a:t>
            </a:r>
          </a:p>
        </p:txBody>
      </p:sp>
      <p:sp>
        <p:nvSpPr>
          <p:cNvPr id="52246" name="Text Box 20"/>
          <p:cNvSpPr txBox="1">
            <a:spLocks noChangeArrowheads="1"/>
          </p:cNvSpPr>
          <p:nvPr/>
        </p:nvSpPr>
        <p:spPr bwMode="auto">
          <a:xfrm>
            <a:off x="5670550" y="5613400"/>
            <a:ext cx="1479550" cy="457200"/>
          </a:xfrm>
          <a:prstGeom prst="rect">
            <a:avLst/>
          </a:prstGeom>
          <a:noFill/>
          <a:ln w="9525">
            <a:noFill/>
            <a:miter lim="800000"/>
            <a:headEnd/>
            <a:tailEnd/>
          </a:ln>
        </p:spPr>
        <p:txBody>
          <a:bodyPr wrap="none">
            <a:spAutoFit/>
          </a:bodyPr>
          <a:lstStyle/>
          <a:p>
            <a:pPr algn="ctr"/>
            <a:r>
              <a:rPr lang="en-US" sz="2400" dirty="0"/>
              <a:t>More fish!</a:t>
            </a:r>
          </a:p>
        </p:txBody>
      </p:sp>
      <p:sp>
        <p:nvSpPr>
          <p:cNvPr id="52247" name="Text Box 21"/>
          <p:cNvSpPr txBox="1">
            <a:spLocks noChangeArrowheads="1"/>
          </p:cNvSpPr>
          <p:nvPr/>
        </p:nvSpPr>
        <p:spPr bwMode="auto">
          <a:xfrm>
            <a:off x="304800" y="1447800"/>
            <a:ext cx="4191000" cy="1569660"/>
          </a:xfrm>
          <a:prstGeom prst="rect">
            <a:avLst/>
          </a:prstGeom>
          <a:noFill/>
          <a:ln w="9525">
            <a:noFill/>
            <a:miter lim="800000"/>
            <a:headEnd/>
            <a:tailEnd/>
          </a:ln>
        </p:spPr>
        <p:txBody>
          <a:bodyPr wrap="square">
            <a:spAutoFit/>
          </a:bodyPr>
          <a:lstStyle/>
          <a:p>
            <a:r>
              <a:rPr lang="en-US" sz="2400" b="1" i="1" u="sng" dirty="0"/>
              <a:t>Parallelism</a:t>
            </a:r>
            <a:r>
              <a:rPr lang="en-US" sz="2400" dirty="0"/>
              <a:t> means doing multiple things at the same time: you can get more work done in the same amount of time.</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mtClean="0">
                <a:ea typeface="ＭＳ Ｐゴシック" pitchFamily="1" charset="-128"/>
              </a:rPr>
              <a:t>What Is Parallelism?</a:t>
            </a:r>
          </a:p>
        </p:txBody>
      </p:sp>
      <p:sp>
        <p:nvSpPr>
          <p:cNvPr id="53251" name="Rectangle 3"/>
          <p:cNvSpPr>
            <a:spLocks noGrp="1" noChangeArrowheads="1"/>
          </p:cNvSpPr>
          <p:nvPr>
            <p:ph idx="1"/>
          </p:nvPr>
        </p:nvSpPr>
        <p:spPr/>
        <p:txBody>
          <a:bodyPr/>
          <a:lstStyle/>
          <a:p>
            <a:pPr>
              <a:buFont typeface="Wingdings" pitchFamily="1" charset="2"/>
              <a:buNone/>
            </a:pPr>
            <a:r>
              <a:rPr lang="en-US" b="1" i="1" u="sng" smtClean="0">
                <a:ea typeface="ＭＳ Ｐゴシック" pitchFamily="1" charset="-128"/>
              </a:rPr>
              <a:t>Parallelism</a:t>
            </a:r>
            <a:r>
              <a:rPr lang="en-US" smtClean="0">
                <a:ea typeface="ＭＳ Ｐゴシック" pitchFamily="1" charset="-128"/>
              </a:rPr>
              <a:t> is the use of multiple processing units – either processors or parts of an individual processor – to solve a problem, and in particular the use of multiple processing units operating concurrently on different parts of a problem.</a:t>
            </a:r>
          </a:p>
          <a:p>
            <a:pPr>
              <a:buFont typeface="Wingdings" pitchFamily="1" charset="2"/>
              <a:buNone/>
            </a:pPr>
            <a:r>
              <a:rPr lang="en-US" smtClean="0">
                <a:ea typeface="ＭＳ Ｐゴシック" pitchFamily="1" charset="-128"/>
              </a:rPr>
              <a:t>The different parts could be different tasks, or the same task on different pieces of the problem’s data.</a:t>
            </a:r>
          </a:p>
        </p:txBody>
      </p:sp>
      <p:sp>
        <p:nvSpPr>
          <p:cNvPr id="5325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53253" name="Slide Number Placeholder 4"/>
          <p:cNvSpPr>
            <a:spLocks noGrp="1"/>
          </p:cNvSpPr>
          <p:nvPr>
            <p:ph type="sldNum" sz="quarter" idx="11"/>
          </p:nvPr>
        </p:nvSpPr>
        <p:spPr>
          <a:noFill/>
        </p:spPr>
        <p:txBody>
          <a:bodyPr/>
          <a:lstStyle/>
          <a:p>
            <a:fld id="{8E5CFD13-014C-4E3D-AEE0-08EB577878DD}" type="slidenum">
              <a:rPr lang="en-US"/>
              <a:pPr/>
              <a:t>16</a:t>
            </a:fld>
            <a:endParaRPr lang="en-US"/>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mtClean="0">
                <a:ea typeface="ＭＳ Ｐゴシック" pitchFamily="1" charset="-128"/>
              </a:rPr>
              <a:t>Kinds of Parallelism</a:t>
            </a:r>
          </a:p>
        </p:txBody>
      </p:sp>
      <p:sp>
        <p:nvSpPr>
          <p:cNvPr id="54275" name="Rectangle 3"/>
          <p:cNvSpPr>
            <a:spLocks noGrp="1" noChangeArrowheads="1"/>
          </p:cNvSpPr>
          <p:nvPr>
            <p:ph idx="1"/>
          </p:nvPr>
        </p:nvSpPr>
        <p:spPr/>
        <p:txBody>
          <a:bodyPr/>
          <a:lstStyle/>
          <a:p>
            <a:r>
              <a:rPr lang="en-US" smtClean="0">
                <a:ea typeface="ＭＳ Ｐゴシック" pitchFamily="1" charset="-128"/>
              </a:rPr>
              <a:t>Instruction Level Parallelism</a:t>
            </a:r>
          </a:p>
          <a:p>
            <a:r>
              <a:rPr lang="en-US" smtClean="0">
                <a:ea typeface="ＭＳ Ｐゴシック" pitchFamily="1" charset="-128"/>
              </a:rPr>
              <a:t>Shared Memory Multithreading</a:t>
            </a:r>
          </a:p>
          <a:p>
            <a:r>
              <a:rPr lang="en-US" smtClean="0">
                <a:ea typeface="ＭＳ Ｐゴシック" pitchFamily="1" charset="-128"/>
              </a:rPr>
              <a:t>Distributed Memory Multiprocessing</a:t>
            </a:r>
          </a:p>
          <a:p>
            <a:r>
              <a:rPr lang="en-US" smtClean="0">
                <a:ea typeface="ＭＳ Ｐゴシック" pitchFamily="1" charset="-128"/>
              </a:rPr>
              <a:t>GPU Parallelism</a:t>
            </a:r>
          </a:p>
          <a:p>
            <a:r>
              <a:rPr lang="en-US" smtClean="0">
                <a:ea typeface="ＭＳ Ｐゴシック" pitchFamily="1" charset="-128"/>
              </a:rPr>
              <a:t>Hybrid Parallelism (Shared + Distributed + GPU)</a:t>
            </a:r>
          </a:p>
        </p:txBody>
      </p:sp>
      <p:sp>
        <p:nvSpPr>
          <p:cNvPr id="5427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54277" name="Slide Number Placeholder 4"/>
          <p:cNvSpPr>
            <a:spLocks noGrp="1"/>
          </p:cNvSpPr>
          <p:nvPr>
            <p:ph type="sldNum" sz="quarter" idx="11"/>
          </p:nvPr>
        </p:nvSpPr>
        <p:spPr>
          <a:noFill/>
        </p:spPr>
        <p:txBody>
          <a:bodyPr/>
          <a:lstStyle/>
          <a:p>
            <a:fld id="{F05D49FE-83AF-4FD8-AC93-2609AEC4D5C4}" type="slidenum">
              <a:rPr lang="en-US"/>
              <a:pPr/>
              <a:t>17</a:t>
            </a:fld>
            <a:endParaRPr lang="en-US"/>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mtClean="0">
                <a:ea typeface="ＭＳ Ｐゴシック" pitchFamily="1" charset="-128"/>
              </a:rPr>
              <a:t>Why Parallelism Is Good</a:t>
            </a:r>
          </a:p>
        </p:txBody>
      </p:sp>
      <p:sp>
        <p:nvSpPr>
          <p:cNvPr id="55299" name="Rectangle 3"/>
          <p:cNvSpPr>
            <a:spLocks noGrp="1" noChangeArrowheads="1"/>
          </p:cNvSpPr>
          <p:nvPr>
            <p:ph idx="1"/>
          </p:nvPr>
        </p:nvSpPr>
        <p:spPr/>
        <p:txBody>
          <a:bodyPr/>
          <a:lstStyle/>
          <a:p>
            <a:r>
              <a:rPr lang="en-US" b="1" u="sng" smtClean="0">
                <a:solidFill>
                  <a:srgbClr val="FF0000"/>
                </a:solidFill>
                <a:ea typeface="ＭＳ Ｐゴシック" pitchFamily="1" charset="-128"/>
              </a:rPr>
              <a:t>The Trees</a:t>
            </a:r>
            <a:r>
              <a:rPr lang="en-US" smtClean="0">
                <a:ea typeface="ＭＳ Ｐゴシック" pitchFamily="1" charset="-128"/>
              </a:rPr>
              <a:t>: We like parallelism because, as the number of processing units working on a problem grows, we can solve </a:t>
            </a:r>
            <a:r>
              <a:rPr lang="en-US" b="1" u="sng" smtClean="0">
                <a:solidFill>
                  <a:schemeClr val="hlink"/>
                </a:solidFill>
                <a:ea typeface="ＭＳ Ｐゴシック" pitchFamily="1" charset="-128"/>
              </a:rPr>
              <a:t>the same problem in less time</a:t>
            </a:r>
            <a:r>
              <a:rPr lang="en-US" smtClean="0">
                <a:ea typeface="ＭＳ Ｐゴシック" pitchFamily="1" charset="-128"/>
              </a:rPr>
              <a:t>.</a:t>
            </a:r>
          </a:p>
          <a:p>
            <a:r>
              <a:rPr lang="en-US" b="1" u="sng" smtClean="0">
                <a:solidFill>
                  <a:schemeClr val="tx2"/>
                </a:solidFill>
                <a:ea typeface="ＭＳ Ｐゴシック" pitchFamily="1" charset="-128"/>
              </a:rPr>
              <a:t>The Forest</a:t>
            </a:r>
            <a:r>
              <a:rPr lang="en-US" smtClean="0">
                <a:ea typeface="ＭＳ Ｐゴシック" pitchFamily="1" charset="-128"/>
              </a:rPr>
              <a:t>: We like parallelism because, as the number of processing units working on a problem grows, we can solve </a:t>
            </a:r>
            <a:r>
              <a:rPr lang="en-US" b="1" u="sng" smtClean="0">
                <a:solidFill>
                  <a:schemeClr val="tx2"/>
                </a:solidFill>
                <a:ea typeface="ＭＳ Ｐゴシック" pitchFamily="1" charset="-128"/>
              </a:rPr>
              <a:t>bigger problems</a:t>
            </a:r>
            <a:r>
              <a:rPr lang="en-US" smtClean="0">
                <a:ea typeface="ＭＳ Ｐゴシック" pitchFamily="1" charset="-128"/>
              </a:rPr>
              <a:t>.</a:t>
            </a:r>
          </a:p>
        </p:txBody>
      </p:sp>
      <p:sp>
        <p:nvSpPr>
          <p:cNvPr id="5530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55301" name="Slide Number Placeholder 4"/>
          <p:cNvSpPr>
            <a:spLocks noGrp="1"/>
          </p:cNvSpPr>
          <p:nvPr>
            <p:ph type="sldNum" sz="quarter" idx="11"/>
          </p:nvPr>
        </p:nvSpPr>
        <p:spPr>
          <a:noFill/>
        </p:spPr>
        <p:txBody>
          <a:bodyPr/>
          <a:lstStyle/>
          <a:p>
            <a:fld id="{2618C168-A4B2-496E-A34F-2D268692E6A7}" type="slidenum">
              <a:rPr lang="en-US"/>
              <a:pPr/>
              <a:t>18</a:t>
            </a:fld>
            <a:endParaRPr lang="en-US"/>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mtClean="0">
                <a:ea typeface="ＭＳ Ｐゴシック" pitchFamily="1" charset="-128"/>
              </a:rPr>
              <a:t>Parallelism Jargon</a:t>
            </a:r>
          </a:p>
        </p:txBody>
      </p:sp>
      <p:sp>
        <p:nvSpPr>
          <p:cNvPr id="56323" name="Rectangle 3"/>
          <p:cNvSpPr>
            <a:spLocks noGrp="1" noChangeArrowheads="1"/>
          </p:cNvSpPr>
          <p:nvPr>
            <p:ph idx="1"/>
          </p:nvPr>
        </p:nvSpPr>
        <p:spPr>
          <a:xfrm>
            <a:off x="609600" y="1295400"/>
            <a:ext cx="8001000" cy="5029200"/>
          </a:xfrm>
        </p:spPr>
        <p:txBody>
          <a:bodyPr/>
          <a:lstStyle/>
          <a:p>
            <a:endParaRPr lang="en-US" b="1" i="1" u="sng" dirty="0" smtClean="0">
              <a:ea typeface="ＭＳ Ｐゴシック" pitchFamily="1" charset="-128"/>
            </a:endParaRPr>
          </a:p>
          <a:p>
            <a:r>
              <a:rPr lang="en-US" b="1" i="1" u="sng" dirty="0" smtClean="0">
                <a:ea typeface="ＭＳ Ｐゴシック" pitchFamily="1" charset="-128"/>
              </a:rPr>
              <a:t>Threads</a:t>
            </a:r>
            <a:r>
              <a:rPr lang="en-US" dirty="0" smtClean="0">
                <a:ea typeface="ＭＳ Ｐゴシック" pitchFamily="1" charset="-128"/>
              </a:rPr>
              <a:t> are execution sequences that share a single memory area (“</a:t>
            </a:r>
            <a:r>
              <a:rPr lang="en-US" b="1" i="1" u="sng" dirty="0" smtClean="0">
                <a:ea typeface="ＭＳ Ｐゴシック" pitchFamily="1" charset="-128"/>
              </a:rPr>
              <a:t>address space</a:t>
            </a:r>
            <a:r>
              <a:rPr lang="en-US" dirty="0" smtClean="0">
                <a:ea typeface="ＭＳ Ｐゴシック" pitchFamily="1" charset="-128"/>
              </a:rPr>
              <a:t>”)</a:t>
            </a:r>
          </a:p>
          <a:p>
            <a:r>
              <a:rPr lang="en-US" b="1" i="1" u="sng" dirty="0" smtClean="0">
                <a:ea typeface="ＭＳ Ｐゴシック" pitchFamily="1" charset="-128"/>
              </a:rPr>
              <a:t>Processes</a:t>
            </a:r>
            <a:r>
              <a:rPr lang="en-US" dirty="0" smtClean="0">
                <a:ea typeface="ＭＳ Ｐゴシック" pitchFamily="1" charset="-128"/>
              </a:rPr>
              <a:t> are execution sequences with their own independent, private memory areas</a:t>
            </a:r>
          </a:p>
          <a:p>
            <a:pPr>
              <a:buFont typeface="Wingdings" pitchFamily="1" charset="2"/>
              <a:buNone/>
            </a:pPr>
            <a:r>
              <a:rPr lang="en-US" dirty="0" smtClean="0">
                <a:ea typeface="ＭＳ Ｐゴシック" pitchFamily="1" charset="-128"/>
              </a:rPr>
              <a:t>… and thus:</a:t>
            </a:r>
          </a:p>
          <a:p>
            <a:r>
              <a:rPr lang="en-US" b="1" i="1" u="sng" dirty="0" smtClean="0">
                <a:ea typeface="ＭＳ Ｐゴシック" pitchFamily="1" charset="-128"/>
              </a:rPr>
              <a:t>Multithreading</a:t>
            </a:r>
            <a:r>
              <a:rPr lang="en-US" dirty="0" smtClean="0">
                <a:ea typeface="ＭＳ Ｐゴシック" pitchFamily="1" charset="-128"/>
              </a:rPr>
              <a:t>:   parallelism via multiple </a:t>
            </a:r>
            <a:r>
              <a:rPr lang="en-US" b="1" u="sng" dirty="0" smtClean="0">
                <a:ea typeface="ＭＳ Ｐゴシック" pitchFamily="1" charset="-128"/>
              </a:rPr>
              <a:t>threads</a:t>
            </a:r>
          </a:p>
          <a:p>
            <a:r>
              <a:rPr lang="en-US" b="1" i="1" u="sng" dirty="0" smtClean="0">
                <a:ea typeface="ＭＳ Ｐゴシック" pitchFamily="1" charset="-128"/>
              </a:rPr>
              <a:t>Multiprocessing</a:t>
            </a:r>
            <a:r>
              <a:rPr lang="en-US" dirty="0" smtClean="0">
                <a:ea typeface="ＭＳ Ｐゴシック" pitchFamily="1" charset="-128"/>
              </a:rPr>
              <a:t>: </a:t>
            </a:r>
            <a:r>
              <a:rPr lang="en-US" sz="1200" dirty="0" smtClean="0">
                <a:ea typeface="ＭＳ Ｐゴシック" pitchFamily="1" charset="-128"/>
              </a:rPr>
              <a:t> </a:t>
            </a:r>
            <a:r>
              <a:rPr lang="en-US" dirty="0" smtClean="0">
                <a:ea typeface="ＭＳ Ｐゴシック" pitchFamily="1" charset="-128"/>
              </a:rPr>
              <a:t>parallelism via multiple </a:t>
            </a:r>
            <a:r>
              <a:rPr lang="en-US" b="1" u="sng" dirty="0" smtClean="0">
                <a:ea typeface="ＭＳ Ｐゴシック" pitchFamily="1" charset="-128"/>
              </a:rPr>
              <a:t>processes</a:t>
            </a:r>
          </a:p>
          <a:p>
            <a:pPr>
              <a:buFont typeface="Wingdings" pitchFamily="1" charset="2"/>
              <a:buNone/>
            </a:pPr>
            <a:r>
              <a:rPr lang="en-US" dirty="0" smtClean="0">
                <a:ea typeface="ＭＳ Ｐゴシック" pitchFamily="1" charset="-128"/>
              </a:rPr>
              <a:t>Generally:</a:t>
            </a:r>
          </a:p>
          <a:p>
            <a:r>
              <a:rPr lang="en-US" dirty="0" smtClean="0">
                <a:ea typeface="ＭＳ Ｐゴシック" pitchFamily="1" charset="-128"/>
              </a:rPr>
              <a:t>Shared Memory Parallelism is concerned with </a:t>
            </a:r>
            <a:r>
              <a:rPr lang="en-US" b="1" u="sng" dirty="0" smtClean="0">
                <a:ea typeface="ＭＳ Ｐゴシック" pitchFamily="1" charset="-128"/>
              </a:rPr>
              <a:t>threads</a:t>
            </a:r>
            <a:r>
              <a:rPr lang="en-US" dirty="0" smtClean="0">
                <a:ea typeface="ＭＳ Ｐゴシック" pitchFamily="1" charset="-128"/>
              </a:rPr>
              <a:t>, and</a:t>
            </a:r>
          </a:p>
          <a:p>
            <a:r>
              <a:rPr lang="en-US" dirty="0" smtClean="0">
                <a:ea typeface="ＭＳ Ｐゴシック" pitchFamily="1" charset="-128"/>
              </a:rPr>
              <a:t>Distributed Parallelism is concerned with </a:t>
            </a:r>
            <a:r>
              <a:rPr lang="en-US" b="1" u="sng" dirty="0" smtClean="0">
                <a:ea typeface="ＭＳ Ｐゴシック" pitchFamily="1" charset="-128"/>
              </a:rPr>
              <a:t>processes</a:t>
            </a:r>
            <a:r>
              <a:rPr lang="en-US" dirty="0" smtClean="0">
                <a:ea typeface="ＭＳ Ｐゴシック" pitchFamily="1" charset="-128"/>
              </a:rPr>
              <a:t>.</a:t>
            </a:r>
          </a:p>
        </p:txBody>
      </p:sp>
      <p:sp>
        <p:nvSpPr>
          <p:cNvPr id="5632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56325" name="Slide Number Placeholder 4"/>
          <p:cNvSpPr>
            <a:spLocks noGrp="1"/>
          </p:cNvSpPr>
          <p:nvPr>
            <p:ph type="sldNum" sz="quarter" idx="11"/>
          </p:nvPr>
        </p:nvSpPr>
        <p:spPr>
          <a:noFill/>
        </p:spPr>
        <p:txBody>
          <a:bodyPr/>
          <a:lstStyle/>
          <a:p>
            <a:fld id="{92888C2F-44B7-4121-8FF2-35706EE156CD}" type="slidenum">
              <a:rPr lang="en-US"/>
              <a:pPr/>
              <a:t>19</a:t>
            </a:fld>
            <a:endParaRPr lang="en-US"/>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ea typeface="ＭＳ Ｐゴシック" pitchFamily="1" charset="-128"/>
              </a:rPr>
              <a:t>Outline</a:t>
            </a:r>
          </a:p>
        </p:txBody>
      </p:sp>
      <p:sp>
        <p:nvSpPr>
          <p:cNvPr id="38915" name="Rectangle 3"/>
          <p:cNvSpPr>
            <a:spLocks noGrp="1" noChangeArrowheads="1"/>
          </p:cNvSpPr>
          <p:nvPr>
            <p:ph idx="1"/>
          </p:nvPr>
        </p:nvSpPr>
        <p:spPr>
          <a:xfrm>
            <a:off x="381000" y="1371600"/>
            <a:ext cx="8382000" cy="4648200"/>
          </a:xfrm>
        </p:spPr>
        <p:txBody>
          <a:bodyPr/>
          <a:lstStyle/>
          <a:p>
            <a:r>
              <a:rPr lang="en-US" dirty="0" smtClean="0">
                <a:ea typeface="ＭＳ Ｐゴシック" pitchFamily="1" charset="-128"/>
              </a:rPr>
              <a:t>The Desert Islands Analogy</a:t>
            </a:r>
          </a:p>
          <a:p>
            <a:r>
              <a:rPr lang="en-US" dirty="0" smtClean="0">
                <a:ea typeface="ＭＳ Ｐゴシック" pitchFamily="1" charset="-128"/>
              </a:rPr>
              <a:t>Distributed Parallelism</a:t>
            </a:r>
          </a:p>
          <a:p>
            <a:r>
              <a:rPr lang="en-US" dirty="0" smtClean="0">
                <a:ea typeface="ＭＳ Ｐゴシック" pitchFamily="1" charset="-128"/>
              </a:rPr>
              <a:t>MPI</a:t>
            </a:r>
          </a:p>
        </p:txBody>
      </p:sp>
      <p:sp>
        <p:nvSpPr>
          <p:cNvPr id="3891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38917" name="Slide Number Placeholder 4"/>
          <p:cNvSpPr>
            <a:spLocks noGrp="1"/>
          </p:cNvSpPr>
          <p:nvPr>
            <p:ph type="sldNum" sz="quarter" idx="11"/>
          </p:nvPr>
        </p:nvSpPr>
        <p:spPr>
          <a:noFill/>
        </p:spPr>
        <p:txBody>
          <a:bodyPr/>
          <a:lstStyle/>
          <a:p>
            <a:fld id="{75774010-0DEF-4837-94FF-70614DBF6A7F}" type="slidenum">
              <a:rPr lang="en-US"/>
              <a:pPr/>
              <a:t>2</a:t>
            </a:fld>
            <a:endParaRPr lang="en-US"/>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mtClean="0">
                <a:ea typeface="ＭＳ Ｐゴシック" pitchFamily="1" charset="-128"/>
              </a:rPr>
              <a:t>Jargon Alert!</a:t>
            </a:r>
          </a:p>
        </p:txBody>
      </p:sp>
      <p:sp>
        <p:nvSpPr>
          <p:cNvPr id="57347" name="Rectangle 3"/>
          <p:cNvSpPr>
            <a:spLocks noGrp="1" noChangeArrowheads="1"/>
          </p:cNvSpPr>
          <p:nvPr>
            <p:ph idx="1"/>
          </p:nvPr>
        </p:nvSpPr>
        <p:spPr>
          <a:xfrm>
            <a:off x="609600" y="1371600"/>
            <a:ext cx="8077200" cy="4648200"/>
          </a:xfrm>
        </p:spPr>
        <p:txBody>
          <a:bodyPr/>
          <a:lstStyle/>
          <a:p>
            <a:pPr>
              <a:lnSpc>
                <a:spcPct val="90000"/>
              </a:lnSpc>
              <a:buFont typeface="Wingdings" pitchFamily="1" charset="2"/>
              <a:buNone/>
            </a:pPr>
            <a:endParaRPr lang="en-US" dirty="0" smtClean="0">
              <a:ea typeface="ＭＳ Ｐゴシック" pitchFamily="1" charset="-128"/>
            </a:endParaRPr>
          </a:p>
          <a:p>
            <a:pPr>
              <a:lnSpc>
                <a:spcPct val="90000"/>
              </a:lnSpc>
              <a:buFont typeface="Wingdings" pitchFamily="1" charset="2"/>
              <a:buNone/>
            </a:pPr>
            <a:r>
              <a:rPr lang="en-US" dirty="0" smtClean="0">
                <a:ea typeface="ＭＳ Ｐゴシック" pitchFamily="1" charset="-128"/>
              </a:rPr>
              <a:t>In principle:</a:t>
            </a:r>
          </a:p>
          <a:p>
            <a:pPr>
              <a:lnSpc>
                <a:spcPct val="90000"/>
              </a:lnSpc>
            </a:pPr>
            <a:r>
              <a:rPr lang="en-US" dirty="0" smtClean="0">
                <a:ea typeface="ＭＳ Ｐゴシック" pitchFamily="1" charset="-128"/>
              </a:rPr>
              <a:t>“shared memory parallelism” </a:t>
            </a:r>
            <a:r>
              <a:rPr lang="en-US" dirty="0" smtClean="0">
                <a:ea typeface="ＭＳ Ｐゴシック" pitchFamily="1" charset="-128"/>
                <a:sym typeface="Wingdings" pitchFamily="1" charset="2"/>
              </a:rPr>
              <a:t> “multithreading”</a:t>
            </a:r>
          </a:p>
          <a:p>
            <a:pPr>
              <a:lnSpc>
                <a:spcPct val="90000"/>
              </a:lnSpc>
            </a:pPr>
            <a:r>
              <a:rPr lang="en-US" dirty="0" smtClean="0">
                <a:ea typeface="ＭＳ Ｐゴシック" pitchFamily="1" charset="-128"/>
              </a:rPr>
              <a:t>“distributed parallelism”        </a:t>
            </a:r>
            <a:r>
              <a:rPr lang="en-US" sz="1400" dirty="0" smtClean="0">
                <a:ea typeface="ＭＳ Ｐゴシック" pitchFamily="1" charset="-128"/>
              </a:rPr>
              <a:t> </a:t>
            </a:r>
            <a:r>
              <a:rPr lang="en-US" dirty="0" smtClean="0">
                <a:ea typeface="ＭＳ Ｐゴシック" pitchFamily="1" charset="-128"/>
                <a:sym typeface="Wingdings" pitchFamily="1" charset="2"/>
              </a:rPr>
              <a:t> “multiprocessing”</a:t>
            </a:r>
            <a:endParaRPr lang="en-US" dirty="0" smtClean="0">
              <a:ea typeface="ＭＳ Ｐゴシック" pitchFamily="1" charset="-128"/>
            </a:endParaRPr>
          </a:p>
          <a:p>
            <a:pPr>
              <a:lnSpc>
                <a:spcPct val="90000"/>
              </a:lnSpc>
              <a:buFont typeface="Wingdings" pitchFamily="1" charset="2"/>
              <a:buNone/>
            </a:pPr>
            <a:r>
              <a:rPr lang="en-US" dirty="0" smtClean="0">
                <a:ea typeface="ＭＳ Ｐゴシック" pitchFamily="1" charset="-128"/>
              </a:rPr>
              <a:t>In practice, sadly, these terms are often used interchangeably:</a:t>
            </a:r>
          </a:p>
          <a:p>
            <a:pPr>
              <a:lnSpc>
                <a:spcPct val="90000"/>
              </a:lnSpc>
            </a:pPr>
            <a:r>
              <a:rPr lang="en-US" dirty="0" smtClean="0">
                <a:ea typeface="ＭＳ Ｐゴシック" pitchFamily="1" charset="-128"/>
              </a:rPr>
              <a:t>Parallelism</a:t>
            </a:r>
          </a:p>
          <a:p>
            <a:pPr>
              <a:lnSpc>
                <a:spcPct val="90000"/>
              </a:lnSpc>
            </a:pPr>
            <a:r>
              <a:rPr lang="en-US" b="1" i="1" u="sng" dirty="0" smtClean="0">
                <a:ea typeface="ＭＳ Ｐゴシック" pitchFamily="1" charset="-128"/>
              </a:rPr>
              <a:t>Concurrency</a:t>
            </a:r>
            <a:r>
              <a:rPr lang="en-US" dirty="0" smtClean="0">
                <a:ea typeface="ＭＳ Ｐゴシック" pitchFamily="1" charset="-128"/>
              </a:rPr>
              <a:t> (not as popular these days)</a:t>
            </a:r>
          </a:p>
          <a:p>
            <a:pPr>
              <a:lnSpc>
                <a:spcPct val="90000"/>
              </a:lnSpc>
            </a:pPr>
            <a:r>
              <a:rPr lang="en-US" dirty="0" smtClean="0">
                <a:ea typeface="ＭＳ Ｐゴシック" pitchFamily="1" charset="-128"/>
              </a:rPr>
              <a:t>Multithreading</a:t>
            </a:r>
          </a:p>
          <a:p>
            <a:pPr>
              <a:lnSpc>
                <a:spcPct val="90000"/>
              </a:lnSpc>
            </a:pPr>
            <a:r>
              <a:rPr lang="en-US" dirty="0" smtClean="0">
                <a:ea typeface="ＭＳ Ｐゴシック" pitchFamily="1" charset="-128"/>
              </a:rPr>
              <a:t>Multiprocessing</a:t>
            </a:r>
          </a:p>
          <a:p>
            <a:pPr>
              <a:lnSpc>
                <a:spcPct val="90000"/>
              </a:lnSpc>
              <a:buFont typeface="Wingdings" pitchFamily="1" charset="2"/>
              <a:buNone/>
            </a:pPr>
            <a:r>
              <a:rPr lang="en-US" dirty="0" smtClean="0">
                <a:ea typeface="ＭＳ Ｐゴシック" pitchFamily="1" charset="-128"/>
              </a:rPr>
              <a:t>Typically, you have to figure out what is meant based on the context.</a:t>
            </a:r>
          </a:p>
        </p:txBody>
      </p:sp>
      <p:sp>
        <p:nvSpPr>
          <p:cNvPr id="5734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57349" name="Slide Number Placeholder 4"/>
          <p:cNvSpPr>
            <a:spLocks noGrp="1"/>
          </p:cNvSpPr>
          <p:nvPr>
            <p:ph type="sldNum" sz="quarter" idx="11"/>
          </p:nvPr>
        </p:nvSpPr>
        <p:spPr>
          <a:noFill/>
        </p:spPr>
        <p:txBody>
          <a:bodyPr/>
          <a:lstStyle/>
          <a:p>
            <a:fld id="{F5C29A6C-A557-4358-B058-2798962543E1}" type="slidenum">
              <a:rPr lang="en-US"/>
              <a:pPr/>
              <a:t>20</a:t>
            </a:fld>
            <a:endParaRPr lang="en-US"/>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58371"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Suppose you have a distributed parallel code, but one process does 90% of the work, and all the other processes share 10% of the work.</a:t>
            </a:r>
          </a:p>
          <a:p>
            <a:pPr>
              <a:buFont typeface="Wingdings" pitchFamily="1" charset="2"/>
              <a:buNone/>
            </a:pPr>
            <a:r>
              <a:rPr lang="en-US" smtClean="0">
                <a:ea typeface="ＭＳ Ｐゴシック" pitchFamily="1" charset="-128"/>
              </a:rPr>
              <a:t>Is it a big win to run on 1000 processes?</a:t>
            </a:r>
          </a:p>
          <a:p>
            <a:pPr>
              <a:buFont typeface="Wingdings" pitchFamily="1" charset="2"/>
              <a:buNone/>
            </a:pPr>
            <a:endParaRPr lang="en-US" smtClean="0">
              <a:ea typeface="ＭＳ Ｐゴシック" pitchFamily="1" charset="-128"/>
            </a:endParaRPr>
          </a:p>
          <a:p>
            <a:pPr>
              <a:buFont typeface="Wingdings" pitchFamily="1" charset="2"/>
              <a:buNone/>
            </a:pPr>
            <a:r>
              <a:rPr lang="en-US" smtClean="0">
                <a:ea typeface="ＭＳ Ｐゴシック" pitchFamily="1" charset="-128"/>
              </a:rPr>
              <a:t>Now, suppose that each process gets exactly 1/</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of the work, where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is the number of processes.</a:t>
            </a:r>
          </a:p>
          <a:p>
            <a:pPr>
              <a:buFont typeface="Wingdings" pitchFamily="1" charset="2"/>
              <a:buNone/>
            </a:pPr>
            <a:r>
              <a:rPr lang="en-US" smtClean="0">
                <a:ea typeface="ＭＳ Ｐゴシック" pitchFamily="1" charset="-128"/>
              </a:rPr>
              <a:t>Now is it a big win to run on 1000 processes?</a:t>
            </a:r>
          </a:p>
        </p:txBody>
      </p:sp>
      <p:sp>
        <p:nvSpPr>
          <p:cNvPr id="5837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58373" name="Slide Number Placeholder 4"/>
          <p:cNvSpPr>
            <a:spLocks noGrp="1"/>
          </p:cNvSpPr>
          <p:nvPr>
            <p:ph type="sldNum" sz="quarter" idx="11"/>
          </p:nvPr>
        </p:nvSpPr>
        <p:spPr>
          <a:noFill/>
        </p:spPr>
        <p:txBody>
          <a:bodyPr/>
          <a:lstStyle/>
          <a:p>
            <a:fld id="{57E119D1-4041-489E-950E-783EB965B560}" type="slidenum">
              <a:rPr lang="en-US"/>
              <a:pPr/>
              <a:t>21</a:t>
            </a:fld>
            <a:endParaRPr lang="en-US"/>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59395"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59396" name="Slide Number Placeholder 3"/>
          <p:cNvSpPr>
            <a:spLocks noGrp="1"/>
          </p:cNvSpPr>
          <p:nvPr>
            <p:ph type="sldNum" sz="quarter" idx="4294967295"/>
          </p:nvPr>
        </p:nvSpPr>
        <p:spPr>
          <a:xfrm>
            <a:off x="7162800" y="6191250"/>
            <a:ext cx="1295400" cy="457200"/>
          </a:xfrm>
          <a:prstGeom prst="rect">
            <a:avLst/>
          </a:prstGeom>
          <a:noFill/>
        </p:spPr>
        <p:txBody>
          <a:bodyPr/>
          <a:lstStyle/>
          <a:p>
            <a:fld id="{6037AEAA-EAA8-4464-B36F-14F7E458D7DF}" type="slidenum">
              <a:rPr lang="en-US"/>
              <a:pPr/>
              <a:t>22</a:t>
            </a:fld>
            <a:endParaRPr lang="en-US"/>
          </a:p>
        </p:txBody>
      </p:sp>
      <p:grpSp>
        <p:nvGrpSpPr>
          <p:cNvPr id="2" name="Group 3"/>
          <p:cNvGrpSpPr>
            <a:grpSpLocks/>
          </p:cNvGrpSpPr>
          <p:nvPr/>
        </p:nvGrpSpPr>
        <p:grpSpPr bwMode="auto">
          <a:xfrm>
            <a:off x="1143000" y="1371600"/>
            <a:ext cx="1524000" cy="1524000"/>
            <a:chOff x="1872" y="1920"/>
            <a:chExt cx="960" cy="960"/>
          </a:xfrm>
        </p:grpSpPr>
        <p:sp>
          <p:nvSpPr>
            <p:cNvPr id="59417" name="Rectangle 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grpSp>
          <p:nvGrpSpPr>
            <p:cNvPr id="3" name="Group 5"/>
            <p:cNvGrpSpPr>
              <a:grpSpLocks/>
            </p:cNvGrpSpPr>
            <p:nvPr/>
          </p:nvGrpSpPr>
          <p:grpSpPr bwMode="auto">
            <a:xfrm>
              <a:off x="2112" y="2112"/>
              <a:ext cx="456" cy="480"/>
              <a:chOff x="1824" y="633"/>
              <a:chExt cx="2834" cy="2849"/>
            </a:xfrm>
          </p:grpSpPr>
          <p:sp>
            <p:nvSpPr>
              <p:cNvPr id="59419" name="Puzzle3"/>
              <p:cNvSpPr>
                <a:spLocks noEditPoints="1" noChangeArrowheads="1"/>
              </p:cNvSpPr>
              <p:nvPr/>
            </p:nvSpPr>
            <p:spPr bwMode="auto">
              <a:xfrm>
                <a:off x="3204" y="633"/>
                <a:ext cx="1114" cy="1514"/>
              </a:xfrm>
              <a:custGeom>
                <a:avLst/>
                <a:gdLst>
                  <a:gd name="T0" fmla="*/ 1 w 21600"/>
                  <a:gd name="T1" fmla="*/ 5 h 21600"/>
                  <a:gd name="T2" fmla="*/ 3 w 21600"/>
                  <a:gd name="T3" fmla="*/ 7 h 21600"/>
                  <a:gd name="T4" fmla="*/ 2 w 21600"/>
                  <a:gd name="T5" fmla="*/ 5 h 21600"/>
                  <a:gd name="T6" fmla="*/ 3 w 21600"/>
                  <a:gd name="T7" fmla="*/ 2 h 21600"/>
                  <a:gd name="T8" fmla="*/ 1 w 21600"/>
                  <a:gd name="T9" fmla="*/ 0 h 21600"/>
                  <a:gd name="T10" fmla="*/ 0 w 21600"/>
                  <a:gd name="T11" fmla="*/ 2 h 21600"/>
                  <a:gd name="T12" fmla="*/ 1 w 21600"/>
                  <a:gd name="T13" fmla="*/ 5 h 21600"/>
                  <a:gd name="T14" fmla="*/ 0 w 21600"/>
                  <a:gd name="T15" fmla="*/ 7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pPr algn="ctr"/>
                <a:endParaRPr lang="en-US" sz="1800"/>
              </a:p>
            </p:txBody>
          </p:sp>
          <p:sp>
            <p:nvSpPr>
              <p:cNvPr id="59420" name="Puzzle2"/>
              <p:cNvSpPr>
                <a:spLocks noEditPoints="1" noChangeArrowheads="1"/>
              </p:cNvSpPr>
              <p:nvPr/>
            </p:nvSpPr>
            <p:spPr bwMode="auto">
              <a:xfrm>
                <a:off x="2880" y="1736"/>
                <a:ext cx="1778" cy="1379"/>
              </a:xfrm>
              <a:custGeom>
                <a:avLst/>
                <a:gdLst>
                  <a:gd name="T0" fmla="*/ 0 w 21600"/>
                  <a:gd name="T1" fmla="*/ 4 h 21600"/>
                  <a:gd name="T2" fmla="*/ 2 w 21600"/>
                  <a:gd name="T3" fmla="*/ 5 h 21600"/>
                  <a:gd name="T4" fmla="*/ 6 w 21600"/>
                  <a:gd name="T5" fmla="*/ 4 h 21600"/>
                  <a:gd name="T6" fmla="*/ 9 w 21600"/>
                  <a:gd name="T7" fmla="*/ 5 h 21600"/>
                  <a:gd name="T8" fmla="*/ 12 w 21600"/>
                  <a:gd name="T9" fmla="*/ 4 h 21600"/>
                  <a:gd name="T10" fmla="*/ 9 w 21600"/>
                  <a:gd name="T11" fmla="*/ 1 h 21600"/>
                  <a:gd name="T12" fmla="*/ 6 w 21600"/>
                  <a:gd name="T13" fmla="*/ 0 h 21600"/>
                  <a:gd name="T14" fmla="*/ 2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pPr algn="ctr"/>
                <a:endParaRPr lang="en-US" sz="1800"/>
              </a:p>
            </p:txBody>
          </p:sp>
          <p:sp>
            <p:nvSpPr>
              <p:cNvPr id="59421" name="Puzzle4"/>
              <p:cNvSpPr>
                <a:spLocks noEditPoints="1" noChangeArrowheads="1"/>
              </p:cNvSpPr>
              <p:nvPr/>
            </p:nvSpPr>
            <p:spPr bwMode="auto">
              <a:xfrm>
                <a:off x="2192" y="1719"/>
                <a:ext cx="1072" cy="1763"/>
              </a:xfrm>
              <a:custGeom>
                <a:avLst/>
                <a:gdLst>
                  <a:gd name="T0" fmla="*/ 1 w 21600"/>
                  <a:gd name="T1" fmla="*/ 6 h 21600"/>
                  <a:gd name="T2" fmla="*/ 0 w 21600"/>
                  <a:gd name="T3" fmla="*/ 9 h 21600"/>
                  <a:gd name="T4" fmla="*/ 1 w 21600"/>
                  <a:gd name="T5" fmla="*/ 12 h 21600"/>
                  <a:gd name="T6" fmla="*/ 3 w 21600"/>
                  <a:gd name="T7" fmla="*/ 9 h 21600"/>
                  <a:gd name="T8" fmla="*/ 2 w 21600"/>
                  <a:gd name="T9" fmla="*/ 6 h 21600"/>
                  <a:gd name="T10" fmla="*/ 3 w 21600"/>
                  <a:gd name="T11" fmla="*/ 3 h 21600"/>
                  <a:gd name="T12" fmla="*/ 1 w 21600"/>
                  <a:gd name="T13" fmla="*/ 0 h 21600"/>
                  <a:gd name="T14" fmla="*/ 0 w 21600"/>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pPr algn="ctr"/>
                <a:endParaRPr lang="en-US" sz="1800"/>
              </a:p>
            </p:txBody>
          </p:sp>
          <p:sp>
            <p:nvSpPr>
              <p:cNvPr id="59422" name="Puzzle1"/>
              <p:cNvSpPr>
                <a:spLocks noEditPoints="1" noChangeArrowheads="1"/>
              </p:cNvSpPr>
              <p:nvPr/>
            </p:nvSpPr>
            <p:spPr bwMode="auto">
              <a:xfrm>
                <a:off x="1824" y="1091"/>
                <a:ext cx="1800" cy="1051"/>
              </a:xfrm>
              <a:custGeom>
                <a:avLst/>
                <a:gdLst>
                  <a:gd name="T0" fmla="*/ 10 w 21600"/>
                  <a:gd name="T1" fmla="*/ 2 h 21600"/>
                  <a:gd name="T2" fmla="*/ 10 w 21600"/>
                  <a:gd name="T3" fmla="*/ 0 h 21600"/>
                  <a:gd name="T4" fmla="*/ 3 w 21600"/>
                  <a:gd name="T5" fmla="*/ 0 h 21600"/>
                  <a:gd name="T6" fmla="*/ 3 w 21600"/>
                  <a:gd name="T7" fmla="*/ 2 h 21600"/>
                  <a:gd name="T8" fmla="*/ 6 w 21600"/>
                  <a:gd name="T9" fmla="*/ 2 h 21600"/>
                  <a:gd name="T10" fmla="*/ 6 w 21600"/>
                  <a:gd name="T11" fmla="*/ 1 h 21600"/>
                  <a:gd name="T12" fmla="*/ 13 w 21600"/>
                  <a:gd name="T13" fmla="*/ 1 h 21600"/>
                  <a:gd name="T14" fmla="*/ 0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pPr algn="ctr"/>
                <a:endParaRPr lang="en-US" sz="1800"/>
              </a:p>
            </p:txBody>
          </p:sp>
        </p:grpSp>
      </p:grpSp>
      <p:grpSp>
        <p:nvGrpSpPr>
          <p:cNvPr id="4" name="Group 10"/>
          <p:cNvGrpSpPr>
            <a:grpSpLocks/>
          </p:cNvGrpSpPr>
          <p:nvPr/>
        </p:nvGrpSpPr>
        <p:grpSpPr bwMode="auto">
          <a:xfrm>
            <a:off x="533400" y="1905000"/>
            <a:ext cx="533400" cy="457200"/>
            <a:chOff x="384" y="2496"/>
            <a:chExt cx="336" cy="288"/>
          </a:xfrm>
        </p:grpSpPr>
        <p:sp>
          <p:nvSpPr>
            <p:cNvPr id="59415" name="Oval 11"/>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pPr algn="ctr"/>
              <a:endParaRPr lang="en-US" sz="1800"/>
            </a:p>
          </p:txBody>
        </p:sp>
        <p:sp>
          <p:nvSpPr>
            <p:cNvPr id="59416" name="AutoShape 12"/>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pPr algn="ctr"/>
              <a:endParaRPr lang="en-US" sz="1800"/>
            </a:p>
          </p:txBody>
        </p:sp>
      </p:grpSp>
      <p:grpSp>
        <p:nvGrpSpPr>
          <p:cNvPr id="5" name="Group 13"/>
          <p:cNvGrpSpPr>
            <a:grpSpLocks/>
          </p:cNvGrpSpPr>
          <p:nvPr/>
        </p:nvGrpSpPr>
        <p:grpSpPr bwMode="auto">
          <a:xfrm>
            <a:off x="4648200" y="1371600"/>
            <a:ext cx="1524000" cy="1524000"/>
            <a:chOff x="1872" y="1920"/>
            <a:chExt cx="960" cy="960"/>
          </a:xfrm>
        </p:grpSpPr>
        <p:sp>
          <p:nvSpPr>
            <p:cNvPr id="59409" name="Rectangle 1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grpSp>
          <p:nvGrpSpPr>
            <p:cNvPr id="6" name="Group 15"/>
            <p:cNvGrpSpPr>
              <a:grpSpLocks/>
            </p:cNvGrpSpPr>
            <p:nvPr/>
          </p:nvGrpSpPr>
          <p:grpSpPr bwMode="auto">
            <a:xfrm>
              <a:off x="2112" y="2112"/>
              <a:ext cx="456" cy="480"/>
              <a:chOff x="1824" y="633"/>
              <a:chExt cx="2834" cy="2849"/>
            </a:xfrm>
          </p:grpSpPr>
          <p:sp>
            <p:nvSpPr>
              <p:cNvPr id="59411" name="Puzzle3"/>
              <p:cNvSpPr>
                <a:spLocks noEditPoints="1" noChangeArrowheads="1"/>
              </p:cNvSpPr>
              <p:nvPr/>
            </p:nvSpPr>
            <p:spPr bwMode="auto">
              <a:xfrm>
                <a:off x="3204" y="633"/>
                <a:ext cx="1114" cy="1514"/>
              </a:xfrm>
              <a:custGeom>
                <a:avLst/>
                <a:gdLst>
                  <a:gd name="T0" fmla="*/ 1 w 21600"/>
                  <a:gd name="T1" fmla="*/ 5 h 21600"/>
                  <a:gd name="T2" fmla="*/ 3 w 21600"/>
                  <a:gd name="T3" fmla="*/ 7 h 21600"/>
                  <a:gd name="T4" fmla="*/ 2 w 21600"/>
                  <a:gd name="T5" fmla="*/ 5 h 21600"/>
                  <a:gd name="T6" fmla="*/ 3 w 21600"/>
                  <a:gd name="T7" fmla="*/ 2 h 21600"/>
                  <a:gd name="T8" fmla="*/ 1 w 21600"/>
                  <a:gd name="T9" fmla="*/ 0 h 21600"/>
                  <a:gd name="T10" fmla="*/ 0 w 21600"/>
                  <a:gd name="T11" fmla="*/ 2 h 21600"/>
                  <a:gd name="T12" fmla="*/ 1 w 21600"/>
                  <a:gd name="T13" fmla="*/ 5 h 21600"/>
                  <a:gd name="T14" fmla="*/ 0 w 21600"/>
                  <a:gd name="T15" fmla="*/ 7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pPr algn="ctr"/>
                <a:endParaRPr lang="en-US" sz="1800"/>
              </a:p>
            </p:txBody>
          </p:sp>
          <p:sp>
            <p:nvSpPr>
              <p:cNvPr id="59412" name="Puzzle2"/>
              <p:cNvSpPr>
                <a:spLocks noEditPoints="1" noChangeArrowheads="1"/>
              </p:cNvSpPr>
              <p:nvPr/>
            </p:nvSpPr>
            <p:spPr bwMode="auto">
              <a:xfrm>
                <a:off x="2880" y="1736"/>
                <a:ext cx="1778" cy="1379"/>
              </a:xfrm>
              <a:custGeom>
                <a:avLst/>
                <a:gdLst>
                  <a:gd name="T0" fmla="*/ 0 w 21600"/>
                  <a:gd name="T1" fmla="*/ 4 h 21600"/>
                  <a:gd name="T2" fmla="*/ 2 w 21600"/>
                  <a:gd name="T3" fmla="*/ 5 h 21600"/>
                  <a:gd name="T4" fmla="*/ 6 w 21600"/>
                  <a:gd name="T5" fmla="*/ 4 h 21600"/>
                  <a:gd name="T6" fmla="*/ 9 w 21600"/>
                  <a:gd name="T7" fmla="*/ 5 h 21600"/>
                  <a:gd name="T8" fmla="*/ 12 w 21600"/>
                  <a:gd name="T9" fmla="*/ 4 h 21600"/>
                  <a:gd name="T10" fmla="*/ 9 w 21600"/>
                  <a:gd name="T11" fmla="*/ 1 h 21600"/>
                  <a:gd name="T12" fmla="*/ 6 w 21600"/>
                  <a:gd name="T13" fmla="*/ 0 h 21600"/>
                  <a:gd name="T14" fmla="*/ 2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pPr algn="ctr"/>
                <a:endParaRPr lang="en-US" sz="1800"/>
              </a:p>
            </p:txBody>
          </p:sp>
          <p:sp>
            <p:nvSpPr>
              <p:cNvPr id="59413" name="Puzzle4"/>
              <p:cNvSpPr>
                <a:spLocks noEditPoints="1" noChangeArrowheads="1"/>
              </p:cNvSpPr>
              <p:nvPr/>
            </p:nvSpPr>
            <p:spPr bwMode="auto">
              <a:xfrm>
                <a:off x="2192" y="1719"/>
                <a:ext cx="1072" cy="1763"/>
              </a:xfrm>
              <a:custGeom>
                <a:avLst/>
                <a:gdLst>
                  <a:gd name="T0" fmla="*/ 1 w 21600"/>
                  <a:gd name="T1" fmla="*/ 6 h 21600"/>
                  <a:gd name="T2" fmla="*/ 0 w 21600"/>
                  <a:gd name="T3" fmla="*/ 9 h 21600"/>
                  <a:gd name="T4" fmla="*/ 1 w 21600"/>
                  <a:gd name="T5" fmla="*/ 12 h 21600"/>
                  <a:gd name="T6" fmla="*/ 3 w 21600"/>
                  <a:gd name="T7" fmla="*/ 9 h 21600"/>
                  <a:gd name="T8" fmla="*/ 2 w 21600"/>
                  <a:gd name="T9" fmla="*/ 6 h 21600"/>
                  <a:gd name="T10" fmla="*/ 3 w 21600"/>
                  <a:gd name="T11" fmla="*/ 3 h 21600"/>
                  <a:gd name="T12" fmla="*/ 1 w 21600"/>
                  <a:gd name="T13" fmla="*/ 0 h 21600"/>
                  <a:gd name="T14" fmla="*/ 0 w 21600"/>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pPr algn="ctr"/>
                <a:endParaRPr lang="en-US" sz="1800"/>
              </a:p>
            </p:txBody>
          </p:sp>
          <p:sp>
            <p:nvSpPr>
              <p:cNvPr id="59414" name="Puzzle1"/>
              <p:cNvSpPr>
                <a:spLocks noEditPoints="1" noChangeArrowheads="1"/>
              </p:cNvSpPr>
              <p:nvPr/>
            </p:nvSpPr>
            <p:spPr bwMode="auto">
              <a:xfrm>
                <a:off x="1824" y="1091"/>
                <a:ext cx="1800" cy="1051"/>
              </a:xfrm>
              <a:custGeom>
                <a:avLst/>
                <a:gdLst>
                  <a:gd name="T0" fmla="*/ 10 w 21600"/>
                  <a:gd name="T1" fmla="*/ 2 h 21600"/>
                  <a:gd name="T2" fmla="*/ 10 w 21600"/>
                  <a:gd name="T3" fmla="*/ 0 h 21600"/>
                  <a:gd name="T4" fmla="*/ 3 w 21600"/>
                  <a:gd name="T5" fmla="*/ 0 h 21600"/>
                  <a:gd name="T6" fmla="*/ 3 w 21600"/>
                  <a:gd name="T7" fmla="*/ 2 h 21600"/>
                  <a:gd name="T8" fmla="*/ 6 w 21600"/>
                  <a:gd name="T9" fmla="*/ 2 h 21600"/>
                  <a:gd name="T10" fmla="*/ 6 w 21600"/>
                  <a:gd name="T11" fmla="*/ 1 h 21600"/>
                  <a:gd name="T12" fmla="*/ 13 w 21600"/>
                  <a:gd name="T13" fmla="*/ 1 h 21600"/>
                  <a:gd name="T14" fmla="*/ 0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pPr algn="ctr"/>
                <a:endParaRPr lang="en-US" sz="1800"/>
              </a:p>
            </p:txBody>
          </p:sp>
        </p:grpSp>
      </p:grpSp>
      <p:grpSp>
        <p:nvGrpSpPr>
          <p:cNvPr id="7" name="Group 20"/>
          <p:cNvGrpSpPr>
            <a:grpSpLocks/>
          </p:cNvGrpSpPr>
          <p:nvPr/>
        </p:nvGrpSpPr>
        <p:grpSpPr bwMode="auto">
          <a:xfrm>
            <a:off x="6324600" y="1981200"/>
            <a:ext cx="533400" cy="457200"/>
            <a:chOff x="1920" y="1632"/>
            <a:chExt cx="336" cy="288"/>
          </a:xfrm>
        </p:grpSpPr>
        <p:sp>
          <p:nvSpPr>
            <p:cNvPr id="59407" name="Oval 21"/>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pPr algn="ctr"/>
              <a:endParaRPr lang="en-US" sz="1800"/>
            </a:p>
          </p:txBody>
        </p:sp>
        <p:sp>
          <p:nvSpPr>
            <p:cNvPr id="59408" name="AutoShape 22"/>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pPr algn="ctr"/>
              <a:endParaRPr lang="en-US" sz="1800"/>
            </a:p>
          </p:txBody>
        </p:sp>
      </p:grpSp>
      <p:sp>
        <p:nvSpPr>
          <p:cNvPr id="59401" name="Rectangle 23"/>
          <p:cNvSpPr>
            <a:spLocks noChangeArrowheads="1"/>
          </p:cNvSpPr>
          <p:nvPr/>
        </p:nvSpPr>
        <p:spPr bwMode="auto">
          <a:xfrm>
            <a:off x="2743200" y="1371600"/>
            <a:ext cx="1828800" cy="914400"/>
          </a:xfrm>
          <a:prstGeom prst="rect">
            <a:avLst/>
          </a:prstGeom>
          <a:solidFill>
            <a:srgbClr val="00CCFF"/>
          </a:solidFill>
          <a:ln w="9525">
            <a:solidFill>
              <a:schemeClr val="tx1"/>
            </a:solidFill>
            <a:miter lim="800000"/>
            <a:headEnd/>
            <a:tailEnd/>
          </a:ln>
        </p:spPr>
        <p:txBody>
          <a:bodyPr wrap="none" anchor="ctr"/>
          <a:lstStyle/>
          <a:p>
            <a:pPr algn="ctr"/>
            <a:endParaRPr lang="en-US" sz="1800"/>
          </a:p>
        </p:txBody>
      </p:sp>
      <p:sp>
        <p:nvSpPr>
          <p:cNvPr id="59402" name="Rectangle 24"/>
          <p:cNvSpPr>
            <a:spLocks noChangeArrowheads="1"/>
          </p:cNvSpPr>
          <p:nvPr/>
        </p:nvSpPr>
        <p:spPr bwMode="auto">
          <a:xfrm>
            <a:off x="2743200" y="2286000"/>
            <a:ext cx="1828800" cy="914400"/>
          </a:xfrm>
          <a:prstGeom prst="rect">
            <a:avLst/>
          </a:prstGeom>
          <a:solidFill>
            <a:srgbClr val="00FF00"/>
          </a:solidFill>
          <a:ln w="9525">
            <a:solidFill>
              <a:schemeClr val="tx1"/>
            </a:solidFill>
            <a:miter lim="800000"/>
            <a:headEnd/>
            <a:tailEnd/>
          </a:ln>
        </p:spPr>
        <p:txBody>
          <a:bodyPr wrap="none" anchor="ctr"/>
          <a:lstStyle/>
          <a:p>
            <a:pPr algn="ctr"/>
            <a:endParaRPr lang="en-US" sz="1800"/>
          </a:p>
        </p:txBody>
      </p:sp>
      <p:sp>
        <p:nvSpPr>
          <p:cNvPr id="59403" name="Text Box 25"/>
          <p:cNvSpPr txBox="1">
            <a:spLocks noChangeArrowheads="1"/>
          </p:cNvSpPr>
          <p:nvPr/>
        </p:nvSpPr>
        <p:spPr bwMode="auto">
          <a:xfrm>
            <a:off x="609600" y="3233738"/>
            <a:ext cx="7696200" cy="2077492"/>
          </a:xfrm>
          <a:prstGeom prst="rect">
            <a:avLst/>
          </a:prstGeom>
          <a:noFill/>
          <a:ln w="9525">
            <a:noFill/>
            <a:miter lim="800000"/>
            <a:headEnd/>
            <a:tailEnd/>
          </a:ln>
        </p:spPr>
        <p:txBody>
          <a:bodyPr>
            <a:spAutoFit/>
          </a:bodyPr>
          <a:lstStyle/>
          <a:p>
            <a:pPr algn="l"/>
            <a:r>
              <a:rPr lang="en-US" sz="2400" b="1" i="1" u="sng" dirty="0"/>
              <a:t>Load balancing</a:t>
            </a:r>
            <a:r>
              <a:rPr lang="en-US" sz="2400" dirty="0"/>
              <a:t> means ensuring that everyone completes their workload at roughly the same time.</a:t>
            </a:r>
          </a:p>
          <a:p>
            <a:pPr>
              <a:lnSpc>
                <a:spcPct val="50000"/>
              </a:lnSpc>
            </a:pPr>
            <a:endParaRPr lang="en-US" dirty="0"/>
          </a:p>
          <a:p>
            <a:r>
              <a:rPr lang="en-US" dirty="0">
                <a:solidFill>
                  <a:schemeClr val="bg1"/>
                </a:solidFill>
              </a:rPr>
              <a:t>For example, if the jigsaw puzzle is half grass and half sky, then you can do the grass and Scott can do the sky, and then y’all only have to communicate at the horizon – and the amount of work that each of you does on your own is roughly equal. So you’ll get pretty good speedup.</a:t>
            </a:r>
          </a:p>
        </p:txBody>
      </p:sp>
      <p:sp>
        <p:nvSpPr>
          <p:cNvPr id="59404" name="AutoShape 26"/>
          <p:cNvSpPr>
            <a:spLocks noChangeArrowheads="1"/>
          </p:cNvSpPr>
          <p:nvPr/>
        </p:nvSpPr>
        <p:spPr bwMode="auto">
          <a:xfrm>
            <a:off x="2362200" y="2514600"/>
            <a:ext cx="1066800" cy="228600"/>
          </a:xfrm>
          <a:prstGeom prst="leftArrow">
            <a:avLst>
              <a:gd name="adj1" fmla="val 50000"/>
              <a:gd name="adj2" fmla="val 116667"/>
            </a:avLst>
          </a:prstGeom>
          <a:solidFill>
            <a:schemeClr val="hlink"/>
          </a:solidFill>
          <a:ln w="9525">
            <a:solidFill>
              <a:schemeClr val="tx1"/>
            </a:solidFill>
            <a:miter lim="800000"/>
            <a:headEnd/>
            <a:tailEnd/>
          </a:ln>
        </p:spPr>
        <p:txBody>
          <a:bodyPr wrap="none" anchor="ctr"/>
          <a:lstStyle/>
          <a:p>
            <a:pPr algn="ctr"/>
            <a:endParaRPr lang="en-US" sz="1800"/>
          </a:p>
        </p:txBody>
      </p:sp>
      <p:sp>
        <p:nvSpPr>
          <p:cNvPr id="59405" name="AutoShape 27"/>
          <p:cNvSpPr>
            <a:spLocks noChangeArrowheads="1"/>
          </p:cNvSpPr>
          <p:nvPr/>
        </p:nvSpPr>
        <p:spPr bwMode="auto">
          <a:xfrm>
            <a:off x="3962400" y="1905000"/>
            <a:ext cx="1066800" cy="228600"/>
          </a:xfrm>
          <a:prstGeom prst="rightArrow">
            <a:avLst>
              <a:gd name="adj1" fmla="val 50000"/>
              <a:gd name="adj2" fmla="val 116667"/>
            </a:avLst>
          </a:prstGeom>
          <a:solidFill>
            <a:schemeClr val="hlink"/>
          </a:solidFill>
          <a:ln w="9525">
            <a:solidFill>
              <a:schemeClr val="tx1"/>
            </a:solidFill>
            <a:miter lim="800000"/>
            <a:headEnd/>
            <a:tailEnd/>
          </a:ln>
        </p:spPr>
        <p:txBody>
          <a:bodyPr wrap="none" anchor="ctr"/>
          <a:lstStyle/>
          <a:p>
            <a:pPr algn="ctr"/>
            <a:endParaRPr lang="en-US" sz="1800"/>
          </a:p>
        </p:txBody>
      </p:sp>
      <p:sp>
        <p:nvSpPr>
          <p:cNvPr id="59406" name="Rectangle 2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Tree>
    <p:custDataLst>
      <p:tags r:id="rId1"/>
    </p:custData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60419"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60420" name="Slide Number Placeholder 4"/>
          <p:cNvSpPr>
            <a:spLocks noGrp="1"/>
          </p:cNvSpPr>
          <p:nvPr>
            <p:ph type="sldNum" sz="quarter" idx="11"/>
          </p:nvPr>
        </p:nvSpPr>
        <p:spPr>
          <a:noFill/>
        </p:spPr>
        <p:txBody>
          <a:bodyPr/>
          <a:lstStyle/>
          <a:p>
            <a:fld id="{F53C742F-D0D6-4979-876F-AF6061742BC5}" type="slidenum">
              <a:rPr lang="en-US"/>
              <a:pPr/>
              <a:t>23</a:t>
            </a:fld>
            <a:endParaRPr lang="en-US"/>
          </a:p>
        </p:txBody>
      </p:sp>
      <p:sp>
        <p:nvSpPr>
          <p:cNvPr id="60421"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2"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pPr algn="ctr"/>
            <a:endParaRPr lang="en-US" sz="1800"/>
          </a:p>
        </p:txBody>
      </p:sp>
      <p:sp>
        <p:nvSpPr>
          <p:cNvPr id="60423"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pPr algn="ctr"/>
            <a:endParaRPr lang="en-US" sz="1800"/>
          </a:p>
        </p:txBody>
      </p:sp>
      <p:sp>
        <p:nvSpPr>
          <p:cNvPr id="60424"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pPr algn="ctr"/>
            <a:endParaRPr lang="en-US" sz="1800"/>
          </a:p>
        </p:txBody>
      </p:sp>
      <p:sp>
        <p:nvSpPr>
          <p:cNvPr id="60425"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6"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7"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8"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0429"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0"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1"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2"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3"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4"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5"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6"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7"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8"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9"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0"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1"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2"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3"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4"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5"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6"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7"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8" name="Text Box 30"/>
          <p:cNvSpPr txBox="1">
            <a:spLocks noChangeArrowheads="1"/>
          </p:cNvSpPr>
          <p:nvPr/>
        </p:nvSpPr>
        <p:spPr bwMode="auto">
          <a:xfrm>
            <a:off x="609600" y="5105400"/>
            <a:ext cx="7467600" cy="978729"/>
          </a:xfrm>
          <a:prstGeom prst="rect">
            <a:avLst/>
          </a:prstGeom>
          <a:noFill/>
          <a:ln w="9525">
            <a:noFill/>
            <a:miter lim="800000"/>
            <a:headEnd/>
            <a:tailEnd/>
          </a:ln>
        </p:spPr>
        <p:txBody>
          <a:bodyPr>
            <a:spAutoFit/>
          </a:bodyPr>
          <a:lstStyle/>
          <a:p>
            <a:pPr algn="l">
              <a:lnSpc>
                <a:spcPct val="80000"/>
              </a:lnSpc>
            </a:pPr>
            <a:r>
              <a:rPr lang="en-US" sz="2400" dirty="0"/>
              <a:t>Load balancing can be easy, if the problem splits up into chunks of roughly equal size, with one chunk per processor.  Or load balancing can be very hard.</a:t>
            </a:r>
          </a:p>
        </p:txBody>
      </p:sp>
      <p:sp>
        <p:nvSpPr>
          <p:cNvPr id="60449"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Tree>
    <p:custDataLst>
      <p:tags r:id="rId1"/>
    </p:custData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61443"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61444" name="Slide Number Placeholder 4"/>
          <p:cNvSpPr>
            <a:spLocks noGrp="1"/>
          </p:cNvSpPr>
          <p:nvPr>
            <p:ph type="sldNum" sz="quarter" idx="11"/>
          </p:nvPr>
        </p:nvSpPr>
        <p:spPr>
          <a:noFill/>
        </p:spPr>
        <p:txBody>
          <a:bodyPr/>
          <a:lstStyle/>
          <a:p>
            <a:fld id="{69C08820-FEAC-4D8F-AEC0-B4CD0BF78738}" type="slidenum">
              <a:rPr lang="en-US"/>
              <a:pPr/>
              <a:t>24</a:t>
            </a:fld>
            <a:endParaRPr lang="en-US"/>
          </a:p>
        </p:txBody>
      </p:sp>
      <p:sp>
        <p:nvSpPr>
          <p:cNvPr id="61445"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46"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pPr algn="ctr"/>
            <a:endParaRPr lang="en-US" sz="1800"/>
          </a:p>
        </p:txBody>
      </p:sp>
      <p:sp>
        <p:nvSpPr>
          <p:cNvPr id="61447"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pPr algn="ctr"/>
            <a:endParaRPr lang="en-US" sz="1800"/>
          </a:p>
        </p:txBody>
      </p:sp>
      <p:sp>
        <p:nvSpPr>
          <p:cNvPr id="61448"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pPr algn="ctr"/>
            <a:endParaRPr lang="en-US" sz="1800"/>
          </a:p>
        </p:txBody>
      </p:sp>
      <p:sp>
        <p:nvSpPr>
          <p:cNvPr id="61449"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0"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1"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2"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1453"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4"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5"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6"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7"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8"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9"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0"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1"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2"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3"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4"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5"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6"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7"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8"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9"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70"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71"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72" name="Text Box 30"/>
          <p:cNvSpPr txBox="1">
            <a:spLocks noChangeArrowheads="1"/>
          </p:cNvSpPr>
          <p:nvPr/>
        </p:nvSpPr>
        <p:spPr bwMode="auto">
          <a:xfrm>
            <a:off x="609600" y="5105400"/>
            <a:ext cx="7467600" cy="978729"/>
          </a:xfrm>
          <a:prstGeom prst="rect">
            <a:avLst/>
          </a:prstGeom>
          <a:noFill/>
          <a:ln w="9525">
            <a:noFill/>
            <a:miter lim="800000"/>
            <a:headEnd/>
            <a:tailEnd/>
          </a:ln>
        </p:spPr>
        <p:txBody>
          <a:bodyPr>
            <a:spAutoFit/>
          </a:bodyPr>
          <a:lstStyle/>
          <a:p>
            <a:pPr algn="l">
              <a:lnSpc>
                <a:spcPct val="80000"/>
              </a:lnSpc>
            </a:pPr>
            <a:r>
              <a:rPr lang="en-US" sz="2400" dirty="0"/>
              <a:t>Load balancing can be easy, if the problem splits up into chunks of roughly equal size, with one chunk per processor.  Or load balancing can be very hard.</a:t>
            </a:r>
          </a:p>
        </p:txBody>
      </p:sp>
      <p:sp>
        <p:nvSpPr>
          <p:cNvPr id="61473"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
        <p:nvSpPr>
          <p:cNvPr id="797728"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lgn="ctr">
              <a:spcBef>
                <a:spcPct val="50000"/>
              </a:spcBef>
              <a:defRPr/>
            </a:pPr>
            <a:r>
              <a:rPr lang="en-US" sz="9600">
                <a:effectLst>
                  <a:outerShdw blurRad="38100" dist="38100" dir="2700000" algn="tl">
                    <a:srgbClr val="C0C0C0"/>
                  </a:outerShdw>
                </a:effectLst>
                <a:latin typeface="Arial Black" pitchFamily="34" charset="0"/>
                <a:ea typeface="+mn-ea"/>
              </a:rPr>
              <a:t>EASY</a:t>
            </a:r>
          </a:p>
        </p:txBody>
      </p:sp>
    </p:spTree>
    <p:custDataLst>
      <p:tags r:id="rId1"/>
    </p:custData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62467"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62468" name="Slide Number Placeholder 4"/>
          <p:cNvSpPr>
            <a:spLocks noGrp="1"/>
          </p:cNvSpPr>
          <p:nvPr>
            <p:ph type="sldNum" sz="quarter" idx="11"/>
          </p:nvPr>
        </p:nvSpPr>
        <p:spPr>
          <a:noFill/>
        </p:spPr>
        <p:txBody>
          <a:bodyPr/>
          <a:lstStyle/>
          <a:p>
            <a:fld id="{3B9177EB-BED4-4CEA-855D-C53DF3A733C8}" type="slidenum">
              <a:rPr lang="en-US"/>
              <a:pPr/>
              <a:t>25</a:t>
            </a:fld>
            <a:endParaRPr lang="en-US"/>
          </a:p>
        </p:txBody>
      </p:sp>
      <p:sp>
        <p:nvSpPr>
          <p:cNvPr id="62469"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0"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pPr algn="ctr"/>
            <a:endParaRPr lang="en-US" sz="1800"/>
          </a:p>
        </p:txBody>
      </p:sp>
      <p:sp>
        <p:nvSpPr>
          <p:cNvPr id="62471"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pPr algn="ctr"/>
            <a:endParaRPr lang="en-US" sz="1800"/>
          </a:p>
        </p:txBody>
      </p:sp>
      <p:sp>
        <p:nvSpPr>
          <p:cNvPr id="62472"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pPr algn="ctr"/>
            <a:endParaRPr lang="en-US" sz="1800"/>
          </a:p>
        </p:txBody>
      </p:sp>
      <p:sp>
        <p:nvSpPr>
          <p:cNvPr id="62473"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4"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5"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6"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2477"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8"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9"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0"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1"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2"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3"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4"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5"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6"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7"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8"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9"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0"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1"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2"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3"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4"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5"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6" name="Text Box 30"/>
          <p:cNvSpPr txBox="1">
            <a:spLocks noChangeArrowheads="1"/>
          </p:cNvSpPr>
          <p:nvPr/>
        </p:nvSpPr>
        <p:spPr bwMode="auto">
          <a:xfrm>
            <a:off x="609600" y="5105400"/>
            <a:ext cx="7467600" cy="978729"/>
          </a:xfrm>
          <a:prstGeom prst="rect">
            <a:avLst/>
          </a:prstGeom>
          <a:noFill/>
          <a:ln w="9525">
            <a:noFill/>
            <a:miter lim="800000"/>
            <a:headEnd/>
            <a:tailEnd/>
          </a:ln>
        </p:spPr>
        <p:txBody>
          <a:bodyPr>
            <a:spAutoFit/>
          </a:bodyPr>
          <a:lstStyle/>
          <a:p>
            <a:pPr algn="l">
              <a:lnSpc>
                <a:spcPct val="80000"/>
              </a:lnSpc>
            </a:pPr>
            <a:r>
              <a:rPr lang="en-US" sz="2400" dirty="0"/>
              <a:t>Load balancing can be easy, if the problem splits up into chunks of roughly equal size, with one chunk per processor.  Or load balancing can be very hard.</a:t>
            </a:r>
          </a:p>
        </p:txBody>
      </p:sp>
      <p:sp>
        <p:nvSpPr>
          <p:cNvPr id="62497"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
        <p:nvSpPr>
          <p:cNvPr id="798752"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lgn="ctr">
              <a:spcBef>
                <a:spcPct val="50000"/>
              </a:spcBef>
              <a:defRPr/>
            </a:pPr>
            <a:r>
              <a:rPr lang="en-US" sz="9600">
                <a:effectLst>
                  <a:outerShdw blurRad="38100" dist="38100" dir="2700000" algn="tl">
                    <a:srgbClr val="C0C0C0"/>
                  </a:outerShdw>
                </a:effectLst>
                <a:latin typeface="Arial Black" pitchFamily="34" charset="0"/>
                <a:ea typeface="+mn-ea"/>
              </a:rPr>
              <a:t>EASY</a:t>
            </a:r>
          </a:p>
        </p:txBody>
      </p:sp>
      <p:sp>
        <p:nvSpPr>
          <p:cNvPr id="798753" name="Text Box 33"/>
          <p:cNvSpPr txBox="1">
            <a:spLocks noChangeArrowheads="1"/>
          </p:cNvSpPr>
          <p:nvPr/>
        </p:nvSpPr>
        <p:spPr bwMode="auto">
          <a:xfrm rot="18900000">
            <a:off x="4251325" y="2478088"/>
            <a:ext cx="4056063" cy="1555750"/>
          </a:xfrm>
          <a:prstGeom prst="rect">
            <a:avLst/>
          </a:prstGeom>
          <a:noFill/>
          <a:ln w="9525">
            <a:noFill/>
            <a:miter lim="800000"/>
            <a:headEnd/>
            <a:tailEnd/>
          </a:ln>
          <a:effectLst/>
        </p:spPr>
        <p:txBody>
          <a:bodyPr>
            <a:spAutoFit/>
          </a:bodyPr>
          <a:lstStyle/>
          <a:p>
            <a:pPr algn="ctr">
              <a:spcBef>
                <a:spcPct val="50000"/>
              </a:spcBef>
              <a:defRPr/>
            </a:pPr>
            <a:r>
              <a:rPr lang="en-US" sz="9600">
                <a:effectLst>
                  <a:outerShdw blurRad="38100" dist="38100" dir="2700000" algn="tl">
                    <a:srgbClr val="C0C0C0"/>
                  </a:outerShdw>
                </a:effectLst>
                <a:latin typeface="Arial Black" pitchFamily="34" charset="0"/>
                <a:ea typeface="+mn-ea"/>
              </a:rPr>
              <a:t>HARD</a:t>
            </a:r>
          </a:p>
        </p:txBody>
      </p:sp>
    </p:spTree>
    <p:custDataLst>
      <p:tags r:id="rId1"/>
    </p:custData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ea typeface="ＭＳ Ｐゴシック" pitchFamily="1" charset="-128"/>
              </a:rPr>
              <a:t>Load Balancing Is Good</a:t>
            </a:r>
          </a:p>
        </p:txBody>
      </p:sp>
      <p:sp>
        <p:nvSpPr>
          <p:cNvPr id="63491"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When every process gets the same amount of work, the job is </a:t>
            </a:r>
            <a:r>
              <a:rPr lang="en-US" b="1" i="1" u="sng" smtClean="0">
                <a:ea typeface="ＭＳ Ｐゴシック" pitchFamily="1" charset="-128"/>
              </a:rPr>
              <a:t>load balanced</a:t>
            </a:r>
            <a:r>
              <a:rPr lang="en-US" smtClean="0">
                <a:ea typeface="ＭＳ Ｐゴシック" pitchFamily="1" charset="-128"/>
              </a:rPr>
              <a:t>.</a:t>
            </a:r>
          </a:p>
          <a:p>
            <a:pPr>
              <a:lnSpc>
                <a:spcPct val="90000"/>
              </a:lnSpc>
              <a:buFont typeface="Wingdings" pitchFamily="1" charset="2"/>
              <a:buNone/>
            </a:pPr>
            <a:r>
              <a:rPr lang="en-US" smtClean="0">
                <a:ea typeface="ＭＳ Ｐゴシック" pitchFamily="1" charset="-128"/>
              </a:rPr>
              <a:t>We like load balancing, because it means that our speedup can potentially be linear: if we run on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processes, it takes 1/</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as much time as on one.</a:t>
            </a:r>
          </a:p>
          <a:p>
            <a:pPr>
              <a:lnSpc>
                <a:spcPct val="90000"/>
              </a:lnSpc>
              <a:buFont typeface="Wingdings" pitchFamily="1" charset="2"/>
              <a:buNone/>
            </a:pPr>
            <a:r>
              <a:rPr lang="en-US" smtClean="0">
                <a:ea typeface="ＭＳ Ｐゴシック" pitchFamily="1" charset="-128"/>
              </a:rPr>
              <a:t>For some codes, figuring out how to balance the load is trivial (for example, breaking a big unchanging array into sub-arrays).</a:t>
            </a:r>
          </a:p>
          <a:p>
            <a:pPr>
              <a:lnSpc>
                <a:spcPct val="90000"/>
              </a:lnSpc>
              <a:buFont typeface="Wingdings" pitchFamily="1" charset="2"/>
              <a:buNone/>
            </a:pPr>
            <a:r>
              <a:rPr lang="en-US" smtClean="0">
                <a:ea typeface="ＭＳ Ｐゴシック" pitchFamily="1" charset="-128"/>
              </a:rPr>
              <a:t>For others, load balancing is very tricky (for example, a dynamically evolving collection of arbitrarily many blocks of arbitrary size).</a:t>
            </a:r>
          </a:p>
        </p:txBody>
      </p:sp>
      <p:sp>
        <p:nvSpPr>
          <p:cNvPr id="6349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63493" name="Slide Number Placeholder 4"/>
          <p:cNvSpPr>
            <a:spLocks noGrp="1"/>
          </p:cNvSpPr>
          <p:nvPr>
            <p:ph type="sldNum" sz="quarter" idx="11"/>
          </p:nvPr>
        </p:nvSpPr>
        <p:spPr>
          <a:noFill/>
        </p:spPr>
        <p:txBody>
          <a:bodyPr/>
          <a:lstStyle/>
          <a:p>
            <a:fld id="{C150F5EE-6DE0-4222-BB36-6B17A61FD716}" type="slidenum">
              <a:rPr lang="en-US"/>
              <a:pPr/>
              <a:t>26</a:t>
            </a:fld>
            <a:endParaRPr lang="en-US"/>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mtClean="0">
                <a:ea typeface="ＭＳ Ｐゴシック" pitchFamily="1" charset="-128"/>
              </a:rPr>
              <a:t>Parallel Strategies</a:t>
            </a:r>
          </a:p>
        </p:txBody>
      </p:sp>
      <p:sp>
        <p:nvSpPr>
          <p:cNvPr id="64515" name="Rectangle 3"/>
          <p:cNvSpPr>
            <a:spLocks noGrp="1" noChangeArrowheads="1"/>
          </p:cNvSpPr>
          <p:nvPr>
            <p:ph idx="1"/>
          </p:nvPr>
        </p:nvSpPr>
        <p:spPr>
          <a:xfrm>
            <a:off x="609600" y="1195388"/>
            <a:ext cx="7924800" cy="4900612"/>
          </a:xfrm>
        </p:spPr>
        <p:txBody>
          <a:bodyPr/>
          <a:lstStyle/>
          <a:p>
            <a:pPr>
              <a:lnSpc>
                <a:spcPct val="90000"/>
              </a:lnSpc>
            </a:pPr>
            <a:endParaRPr lang="en-US" b="1" i="1" u="sng" dirty="0" smtClean="0">
              <a:ea typeface="ＭＳ Ｐゴシック" pitchFamily="1" charset="-128"/>
            </a:endParaRPr>
          </a:p>
          <a:p>
            <a:pPr>
              <a:lnSpc>
                <a:spcPct val="90000"/>
              </a:lnSpc>
            </a:pPr>
            <a:r>
              <a:rPr lang="en-US" b="1" i="1" u="sng" dirty="0" smtClean="0">
                <a:ea typeface="ＭＳ Ｐゴシック" pitchFamily="1" charset="-128"/>
              </a:rPr>
              <a:t>Client-Server</a:t>
            </a:r>
            <a:r>
              <a:rPr lang="en-US" dirty="0" smtClean="0">
                <a:ea typeface="ＭＳ Ｐゴシック" pitchFamily="1" charset="-128"/>
              </a:rPr>
              <a:t>: One worker (the server) decides what tasks the other workers (clients) will do; for example, Hello World, Monte Carlo.</a:t>
            </a:r>
          </a:p>
          <a:p>
            <a:pPr>
              <a:lnSpc>
                <a:spcPct val="90000"/>
              </a:lnSpc>
            </a:pPr>
            <a:r>
              <a:rPr lang="en-US" b="1" i="1" u="sng" dirty="0" smtClean="0">
                <a:ea typeface="ＭＳ Ｐゴシック" pitchFamily="1" charset="-128"/>
              </a:rPr>
              <a:t>Data Parallelism</a:t>
            </a:r>
            <a:r>
              <a:rPr lang="en-US" dirty="0" smtClean="0">
                <a:ea typeface="ＭＳ Ｐゴシック" pitchFamily="1" charset="-128"/>
              </a:rPr>
              <a:t>: Each worker does exactly the same tasks on its unique subset of the data; for example, distributed meshes for transport problems (weather etc).</a:t>
            </a:r>
          </a:p>
          <a:p>
            <a:pPr>
              <a:lnSpc>
                <a:spcPct val="90000"/>
              </a:lnSpc>
            </a:pPr>
            <a:r>
              <a:rPr lang="en-US" b="1" i="1" u="sng" dirty="0" smtClean="0">
                <a:ea typeface="ＭＳ Ｐゴシック" pitchFamily="1" charset="-128"/>
              </a:rPr>
              <a:t>Task Parallelism</a:t>
            </a:r>
            <a:r>
              <a:rPr lang="en-US" dirty="0" smtClean="0">
                <a:ea typeface="ＭＳ Ｐゴシック" pitchFamily="1" charset="-128"/>
              </a:rPr>
              <a:t>: Each worker does different tasks on exactly the same set of data (each process holds exactly the same data as the others); for example, N-body problems (molecular dynamics, astrophysics).</a:t>
            </a:r>
          </a:p>
          <a:p>
            <a:pPr>
              <a:lnSpc>
                <a:spcPct val="90000"/>
              </a:lnSpc>
            </a:pPr>
            <a:r>
              <a:rPr lang="en-US" b="1" i="1" u="sng" dirty="0" smtClean="0">
                <a:ea typeface="ＭＳ Ｐゴシック" pitchFamily="1" charset="-128"/>
              </a:rPr>
              <a:t>Pipeline: </a:t>
            </a:r>
            <a:r>
              <a:rPr lang="en-US" dirty="0" smtClean="0">
                <a:ea typeface="ＭＳ Ｐゴシック" pitchFamily="1" charset="-128"/>
              </a:rPr>
              <a:t>Each worker does its tasks, then passes its set of data along to the next worker and receives the next set of data from the previous worker.</a:t>
            </a:r>
          </a:p>
        </p:txBody>
      </p:sp>
      <p:sp>
        <p:nvSpPr>
          <p:cNvPr id="6451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64517" name="Slide Number Placeholder 4"/>
          <p:cNvSpPr>
            <a:spLocks noGrp="1"/>
          </p:cNvSpPr>
          <p:nvPr>
            <p:ph type="sldNum" sz="quarter" idx="11"/>
          </p:nvPr>
        </p:nvSpPr>
        <p:spPr>
          <a:noFill/>
        </p:spPr>
        <p:txBody>
          <a:bodyPr/>
          <a:lstStyle/>
          <a:p>
            <a:fld id="{90985B09-2BDE-4C5E-984A-A693088D2DE4}" type="slidenum">
              <a:rPr lang="en-US"/>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990600" y="914400"/>
            <a:ext cx="7772400" cy="2362200"/>
          </a:xfrm>
        </p:spPr>
        <p:txBody>
          <a:bodyPr/>
          <a:lstStyle/>
          <a:p>
            <a:pPr>
              <a:lnSpc>
                <a:spcPct val="80000"/>
              </a:lnSpc>
            </a:pPr>
            <a:r>
              <a:rPr lang="en-US" sz="6000" smtClean="0">
                <a:ea typeface="ＭＳ Ｐゴシック" pitchFamily="1" charset="-128"/>
              </a:rPr>
              <a:t>MPI:</a:t>
            </a:r>
            <a:br>
              <a:rPr lang="en-US" sz="6000" smtClean="0">
                <a:ea typeface="ＭＳ Ｐゴシック" pitchFamily="1" charset="-128"/>
              </a:rPr>
            </a:br>
            <a:r>
              <a:rPr lang="en-US" sz="6000" smtClean="0">
                <a:ea typeface="ＭＳ Ｐゴシック" pitchFamily="1" charset="-128"/>
              </a:rPr>
              <a:t>The Message-Passing Interface</a:t>
            </a:r>
          </a:p>
        </p:txBody>
      </p:sp>
      <p:sp>
        <p:nvSpPr>
          <p:cNvPr id="65539" name="Text Box 3"/>
          <p:cNvSpPr txBox="1">
            <a:spLocks noChangeArrowheads="1"/>
          </p:cNvSpPr>
          <p:nvPr/>
        </p:nvSpPr>
        <p:spPr bwMode="auto">
          <a:xfrm>
            <a:off x="2438400" y="5721350"/>
            <a:ext cx="4102100" cy="366713"/>
          </a:xfrm>
          <a:prstGeom prst="rect">
            <a:avLst/>
          </a:prstGeom>
          <a:noFill/>
          <a:ln w="9525">
            <a:noFill/>
            <a:miter lim="800000"/>
            <a:headEnd/>
            <a:tailEnd/>
          </a:ln>
        </p:spPr>
        <p:txBody>
          <a:bodyPr wrap="none">
            <a:spAutoFit/>
          </a:bodyPr>
          <a:lstStyle/>
          <a:p>
            <a:r>
              <a:rPr lang="en-US" sz="1800"/>
              <a:t>Most of this discussion is from [1] and [2].</a:t>
            </a: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mtClean="0">
                <a:ea typeface="ＭＳ Ｐゴシック" pitchFamily="1" charset="-128"/>
              </a:rPr>
              <a:t>What Is MPI?</a:t>
            </a:r>
          </a:p>
        </p:txBody>
      </p:sp>
      <p:sp>
        <p:nvSpPr>
          <p:cNvPr id="66563" name="Rectangle 3"/>
          <p:cNvSpPr>
            <a:spLocks noGrp="1" noChangeArrowheads="1"/>
          </p:cNvSpPr>
          <p:nvPr>
            <p:ph idx="1"/>
          </p:nvPr>
        </p:nvSpPr>
        <p:spPr>
          <a:xfrm>
            <a:off x="533400" y="1219200"/>
            <a:ext cx="8077200" cy="4876800"/>
          </a:xfrm>
        </p:spPr>
        <p:txBody>
          <a:bodyPr/>
          <a:lstStyle/>
          <a:p>
            <a:pPr>
              <a:buFont typeface="Wingdings" pitchFamily="1" charset="2"/>
              <a:buNone/>
            </a:pPr>
            <a:endParaRPr lang="en-US" dirty="0" smtClean="0">
              <a:ea typeface="ＭＳ Ｐゴシック" pitchFamily="1" charset="-128"/>
            </a:endParaRPr>
          </a:p>
          <a:p>
            <a:pPr>
              <a:buFont typeface="Wingdings" pitchFamily="1" charset="2"/>
              <a:buNone/>
            </a:pPr>
            <a:r>
              <a:rPr lang="en-US" dirty="0" smtClean="0">
                <a:ea typeface="ＭＳ Ｐゴシック" pitchFamily="1" charset="-128"/>
              </a:rPr>
              <a:t>The </a:t>
            </a:r>
            <a:r>
              <a:rPr lang="en-US" b="1" i="1" u="sng" dirty="0" smtClean="0">
                <a:ea typeface="ＭＳ Ｐゴシック" pitchFamily="1" charset="-128"/>
              </a:rPr>
              <a:t>Message-Passing Interface</a:t>
            </a:r>
            <a:r>
              <a:rPr lang="en-US" dirty="0" smtClean="0">
                <a:ea typeface="ＭＳ Ｐゴシック" pitchFamily="1" charset="-128"/>
              </a:rPr>
              <a:t> (MPI) is a standard for expressing distributed parallelism via message passing.</a:t>
            </a:r>
          </a:p>
          <a:p>
            <a:pPr>
              <a:buFont typeface="Wingdings" pitchFamily="1" charset="2"/>
              <a:buNone/>
            </a:pPr>
            <a:r>
              <a:rPr lang="en-US" dirty="0" smtClean="0">
                <a:ea typeface="ＭＳ Ｐゴシック" pitchFamily="1" charset="-128"/>
              </a:rPr>
              <a:t>MPI consists of a </a:t>
            </a:r>
            <a:r>
              <a:rPr lang="en-US" b="1" i="1" u="sng" dirty="0" smtClean="0">
                <a:solidFill>
                  <a:srgbClr val="A50021"/>
                </a:solidFill>
                <a:ea typeface="ＭＳ Ｐゴシック" pitchFamily="1" charset="-128"/>
              </a:rPr>
              <a:t>header file</a:t>
            </a:r>
            <a:r>
              <a:rPr lang="en-US" dirty="0" smtClean="0">
                <a:ea typeface="ＭＳ Ｐゴシック" pitchFamily="1" charset="-128"/>
              </a:rPr>
              <a:t>, a </a:t>
            </a:r>
            <a:r>
              <a:rPr lang="en-US" b="1" i="1" u="sng" dirty="0" smtClean="0">
                <a:solidFill>
                  <a:srgbClr val="A50021"/>
                </a:solidFill>
                <a:ea typeface="ＭＳ Ｐゴシック" pitchFamily="1" charset="-128"/>
              </a:rPr>
              <a:t>library</a:t>
            </a:r>
            <a:r>
              <a:rPr lang="en-US" b="1" u="sng" dirty="0" smtClean="0">
                <a:ea typeface="ＭＳ Ｐゴシック" pitchFamily="1" charset="-128"/>
              </a:rPr>
              <a:t> </a:t>
            </a:r>
            <a:r>
              <a:rPr lang="en-US" b="1" u="sng" dirty="0" smtClean="0">
                <a:solidFill>
                  <a:srgbClr val="A50021"/>
                </a:solidFill>
                <a:ea typeface="ＭＳ Ｐゴシック" pitchFamily="1" charset="-128"/>
              </a:rPr>
              <a:t>of</a:t>
            </a:r>
            <a:r>
              <a:rPr lang="en-US" b="1" u="sng" dirty="0" smtClean="0">
                <a:ea typeface="ＭＳ Ｐゴシック" pitchFamily="1" charset="-128"/>
              </a:rPr>
              <a:t> </a:t>
            </a:r>
            <a:r>
              <a:rPr lang="en-US" b="1" u="sng" dirty="0" smtClean="0">
                <a:solidFill>
                  <a:srgbClr val="A50021"/>
                </a:solidFill>
                <a:ea typeface="ＭＳ Ｐゴシック" pitchFamily="1" charset="-128"/>
              </a:rPr>
              <a:t>routines</a:t>
            </a:r>
            <a:r>
              <a:rPr lang="en-US" dirty="0" smtClean="0">
                <a:ea typeface="ＭＳ Ｐゴシック" pitchFamily="1" charset="-128"/>
              </a:rPr>
              <a:t> and a </a:t>
            </a:r>
            <a:r>
              <a:rPr lang="en-US" b="1" i="1" u="sng" dirty="0" smtClean="0">
                <a:solidFill>
                  <a:srgbClr val="A50021"/>
                </a:solidFill>
                <a:ea typeface="ＭＳ Ｐゴシック" pitchFamily="1" charset="-128"/>
              </a:rPr>
              <a:t>runtime environment</a:t>
            </a:r>
            <a:r>
              <a:rPr lang="en-US" dirty="0" smtClean="0">
                <a:ea typeface="ＭＳ Ｐゴシック" pitchFamily="1" charset="-128"/>
              </a:rPr>
              <a:t>.</a:t>
            </a:r>
          </a:p>
          <a:p>
            <a:pPr>
              <a:buFont typeface="Wingdings" pitchFamily="1" charset="2"/>
              <a:buNone/>
            </a:pPr>
            <a:r>
              <a:rPr lang="en-US" dirty="0" smtClean="0">
                <a:ea typeface="ＭＳ Ｐゴシック" pitchFamily="1" charset="-128"/>
              </a:rPr>
              <a:t>When you compile a program that has MPI calls in it, your compiler links to a local implementation of MPI, and then you get parallelism; if the MPI library isn’t available, then the compile will fail.</a:t>
            </a:r>
          </a:p>
          <a:p>
            <a:pPr>
              <a:buFont typeface="Wingdings" pitchFamily="1" charset="2"/>
              <a:buNone/>
            </a:pPr>
            <a:r>
              <a:rPr lang="en-US" dirty="0" smtClean="0">
                <a:ea typeface="ＭＳ Ｐゴシック" pitchFamily="1" charset="-128"/>
              </a:rPr>
              <a:t>MPI can be used in Fortran, C and C++.</a:t>
            </a:r>
          </a:p>
        </p:txBody>
      </p:sp>
      <p:sp>
        <p:nvSpPr>
          <p:cNvPr id="6656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66565" name="Slide Number Placeholder 4"/>
          <p:cNvSpPr>
            <a:spLocks noGrp="1"/>
          </p:cNvSpPr>
          <p:nvPr>
            <p:ph type="sldNum" sz="quarter" idx="11"/>
          </p:nvPr>
        </p:nvSpPr>
        <p:spPr>
          <a:noFill/>
        </p:spPr>
        <p:txBody>
          <a:bodyPr/>
          <a:lstStyle/>
          <a:p>
            <a:fld id="{F4A07DE0-5494-4940-954C-62DCC7510390}" type="slidenum">
              <a:rPr lang="en-US"/>
              <a:pPr/>
              <a:t>29</a:t>
            </a:fld>
            <a:endParaRPr lang="en-US"/>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914400" y="1295400"/>
            <a:ext cx="7772400" cy="1866900"/>
          </a:xfrm>
        </p:spPr>
        <p:txBody>
          <a:bodyPr/>
          <a:lstStyle/>
          <a:p>
            <a:r>
              <a:rPr lang="en-US" sz="6000" smtClean="0">
                <a:ea typeface="ＭＳ Ｐゴシック" pitchFamily="1" charset="-128"/>
              </a:rPr>
              <a:t>The Desert Islands </a:t>
            </a:r>
            <a:br>
              <a:rPr lang="en-US" sz="6000" smtClean="0">
                <a:ea typeface="ＭＳ Ｐゴシック" pitchFamily="1" charset="-128"/>
              </a:rPr>
            </a:br>
            <a:r>
              <a:rPr lang="en-US" sz="6000" smtClean="0">
                <a:ea typeface="ＭＳ Ｐゴシック" pitchFamily="1" charset="-128"/>
              </a:rPr>
              <a:t>Analogy</a:t>
            </a:r>
          </a:p>
        </p:txBody>
      </p:sp>
      <p:pic>
        <p:nvPicPr>
          <p:cNvPr id="39939" name="Picture 3"/>
          <p:cNvPicPr>
            <a:picLocks noChangeAspect="1" noChangeArrowheads="1"/>
          </p:cNvPicPr>
          <p:nvPr/>
        </p:nvPicPr>
        <p:blipFill>
          <a:blip r:embed="rId2" cstate="print"/>
          <a:srcRect/>
          <a:stretch>
            <a:fillRect/>
          </a:stretch>
        </p:blipFill>
        <p:spPr bwMode="auto">
          <a:xfrm>
            <a:off x="1295400" y="4343400"/>
            <a:ext cx="1657350" cy="1797050"/>
          </a:xfrm>
          <a:prstGeom prst="rect">
            <a:avLst/>
          </a:prstGeom>
          <a:noFill/>
          <a:ln w="9525">
            <a:noFill/>
            <a:miter lim="800000"/>
            <a:headEnd/>
            <a:tailEnd/>
          </a:ln>
        </p:spPr>
      </p:pic>
      <p:pic>
        <p:nvPicPr>
          <p:cNvPr id="39940" name="Picture 4"/>
          <p:cNvPicPr>
            <a:picLocks noChangeAspect="1" noChangeArrowheads="1"/>
          </p:cNvPicPr>
          <p:nvPr/>
        </p:nvPicPr>
        <p:blipFill>
          <a:blip r:embed="rId3" cstate="print"/>
          <a:srcRect/>
          <a:stretch>
            <a:fillRect/>
          </a:stretch>
        </p:blipFill>
        <p:spPr bwMode="auto">
          <a:xfrm>
            <a:off x="6400800" y="4724400"/>
            <a:ext cx="1447800" cy="1233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ea typeface="ＭＳ Ｐゴシック" pitchFamily="1" charset="-128"/>
              </a:rPr>
              <a:t>MPI Calls</a:t>
            </a:r>
          </a:p>
        </p:txBody>
      </p:sp>
      <p:sp>
        <p:nvSpPr>
          <p:cNvPr id="67587" name="Rectangle 3"/>
          <p:cNvSpPr>
            <a:spLocks noGrp="1" noChangeArrowheads="1"/>
          </p:cNvSpPr>
          <p:nvPr>
            <p:ph idx="1"/>
          </p:nvPr>
        </p:nvSpPr>
        <p:spPr>
          <a:xfrm>
            <a:off x="533400" y="1371600"/>
            <a:ext cx="8077200" cy="4419600"/>
          </a:xfrm>
        </p:spPr>
        <p:txBody>
          <a:bodyPr/>
          <a:lstStyle/>
          <a:p>
            <a:pPr>
              <a:buFont typeface="Wingdings" pitchFamily="1" charset="2"/>
              <a:buNone/>
            </a:pPr>
            <a:r>
              <a:rPr lang="en-US" smtClean="0">
                <a:ea typeface="ＭＳ Ｐゴシック" pitchFamily="1" charset="-128"/>
              </a:rPr>
              <a:t>MPI calls in </a:t>
            </a:r>
            <a:r>
              <a:rPr lang="en-US" b="1" u="sng" smtClean="0">
                <a:ea typeface="ＭＳ Ｐゴシック" pitchFamily="1" charset="-128"/>
              </a:rPr>
              <a:t>Fortran</a:t>
            </a:r>
            <a:r>
              <a:rPr lang="en-US" smtClean="0">
                <a:ea typeface="ＭＳ Ｐゴシック" pitchFamily="1" charset="-128"/>
              </a:rPr>
              <a:t> look like this:</a:t>
            </a:r>
          </a:p>
          <a:p>
            <a:pPr>
              <a:lnSpc>
                <a:spcPct val="90000"/>
              </a:lnSpc>
              <a:buFont typeface="Wingdings" pitchFamily="1" charset="2"/>
              <a:buNone/>
            </a:pPr>
            <a:r>
              <a:rPr lang="en-US" b="1" smtClean="0">
                <a:solidFill>
                  <a:srgbClr val="0000CC"/>
                </a:solidFill>
                <a:latin typeface="Courier New" pitchFamily="1" charset="0"/>
                <a:ea typeface="ＭＳ Ｐゴシック" pitchFamily="1" charset="-128"/>
              </a:rPr>
              <a:t>  </a:t>
            </a:r>
            <a:r>
              <a:rPr lang="en-US" b="1" smtClean="0">
                <a:solidFill>
                  <a:schemeClr val="folHlink"/>
                </a:solidFill>
                <a:latin typeface="Courier New" pitchFamily="1" charset="0"/>
                <a:ea typeface="ＭＳ Ｐゴシック" pitchFamily="1" charset="-128"/>
              </a:rPr>
              <a:t>CALL MPI_Funcname</a:t>
            </a:r>
            <a:r>
              <a:rPr lang="en-US" b="1" smtClean="0">
                <a:latin typeface="Courier New" pitchFamily="1" charset="0"/>
                <a:ea typeface="ＭＳ Ｐゴシック" pitchFamily="1" charset="-128"/>
              </a:rPr>
              <a:t>(…, mpi_error_code)</a:t>
            </a:r>
            <a:endParaRPr lang="en-US" b="1" i="1" smtClean="0">
              <a:latin typeface="Courier New" pitchFamily="1" charset="0"/>
              <a:ea typeface="ＭＳ Ｐゴシック" pitchFamily="1" charset="-128"/>
            </a:endParaRPr>
          </a:p>
          <a:p>
            <a:pPr>
              <a:lnSpc>
                <a:spcPct val="90000"/>
              </a:lnSpc>
              <a:buFont typeface="Wingdings" pitchFamily="1" charset="2"/>
              <a:buNone/>
            </a:pPr>
            <a:r>
              <a:rPr lang="en-US" smtClean="0">
                <a:ea typeface="ＭＳ Ｐゴシック" pitchFamily="1" charset="-128"/>
              </a:rPr>
              <a:t>In </a:t>
            </a:r>
            <a:r>
              <a:rPr lang="en-US" b="1" u="sng" smtClean="0">
                <a:ea typeface="ＭＳ Ｐゴシック" pitchFamily="1" charset="-128"/>
              </a:rPr>
              <a:t>C</a:t>
            </a:r>
            <a:r>
              <a:rPr lang="en-US" smtClean="0">
                <a:ea typeface="ＭＳ Ｐゴシック" pitchFamily="1" charset="-128"/>
              </a:rPr>
              <a:t>, MPI calls look like:</a:t>
            </a:r>
          </a:p>
          <a:p>
            <a:pPr>
              <a:lnSpc>
                <a:spcPct val="90000"/>
              </a:lnSpc>
              <a:buFont typeface="Wingdings" pitchFamily="1" charset="2"/>
              <a:buNone/>
            </a:pPr>
            <a:r>
              <a:rPr lang="en-US" b="1" smtClean="0">
                <a:solidFill>
                  <a:schemeClr val="folHlink"/>
                </a:solidFill>
                <a:latin typeface="Courier New" pitchFamily="1" charset="0"/>
                <a:ea typeface="ＭＳ Ｐゴシック" pitchFamily="1" charset="-128"/>
              </a:rPr>
              <a:t>  </a:t>
            </a:r>
            <a:r>
              <a:rPr lang="en-US" b="1" smtClean="0">
                <a:latin typeface="Courier New" pitchFamily="1" charset="0"/>
                <a:ea typeface="ＭＳ Ｐゴシック" pitchFamily="1" charset="-128"/>
              </a:rPr>
              <a:t>mpi_error_code =</a:t>
            </a:r>
            <a:r>
              <a:rPr lang="en-US" b="1" smtClean="0">
                <a:solidFill>
                  <a:schemeClr val="folHlink"/>
                </a:solidFill>
                <a:latin typeface="Courier New" pitchFamily="1" charset="0"/>
                <a:ea typeface="ＭＳ Ｐゴシック" pitchFamily="1" charset="-128"/>
              </a:rPr>
              <a:t> MPI_Funcname</a:t>
            </a:r>
            <a:r>
              <a:rPr lang="en-US" b="1" smtClean="0">
                <a:latin typeface="Courier New" pitchFamily="1" charset="0"/>
                <a:ea typeface="ＭＳ Ｐゴシック" pitchFamily="1" charset="-128"/>
              </a:rPr>
              <a:t>(…);</a:t>
            </a:r>
          </a:p>
          <a:p>
            <a:pPr>
              <a:lnSpc>
                <a:spcPct val="90000"/>
              </a:lnSpc>
              <a:buFont typeface="Wingdings" pitchFamily="1" charset="2"/>
              <a:buNone/>
            </a:pPr>
            <a:r>
              <a:rPr lang="en-US" smtClean="0">
                <a:ea typeface="ＭＳ Ｐゴシック" pitchFamily="1" charset="-128"/>
              </a:rPr>
              <a:t>In C++, MPI calls look like:</a:t>
            </a:r>
          </a:p>
          <a:p>
            <a:pPr>
              <a:lnSpc>
                <a:spcPct val="90000"/>
              </a:lnSpc>
              <a:buFont typeface="Wingdings" pitchFamily="1" charset="2"/>
              <a:buNone/>
            </a:pPr>
            <a:r>
              <a:rPr lang="en-US" b="1" smtClean="0">
                <a:solidFill>
                  <a:schemeClr val="folHlink"/>
                </a:solidFill>
                <a:latin typeface="Courier New" pitchFamily="1" charset="0"/>
                <a:ea typeface="ＭＳ Ｐゴシック" pitchFamily="1" charset="-128"/>
              </a:rPr>
              <a:t>  </a:t>
            </a:r>
            <a:r>
              <a:rPr lang="en-US" b="1" smtClean="0">
                <a:latin typeface="Courier New" pitchFamily="1" charset="0"/>
                <a:ea typeface="ＭＳ Ｐゴシック" pitchFamily="1" charset="-128"/>
              </a:rPr>
              <a:t>mpi_error_code =</a:t>
            </a:r>
            <a:r>
              <a:rPr lang="en-US" b="1" smtClean="0">
                <a:solidFill>
                  <a:schemeClr val="folHlink"/>
                </a:solidFill>
                <a:latin typeface="Courier New" pitchFamily="1" charset="0"/>
                <a:ea typeface="ＭＳ Ｐゴシック" pitchFamily="1" charset="-128"/>
              </a:rPr>
              <a:t> MPI::Funcname</a:t>
            </a:r>
            <a:r>
              <a:rPr lang="en-US" b="1" smtClean="0">
                <a:latin typeface="Courier New" pitchFamily="1" charset="0"/>
                <a:ea typeface="ＭＳ Ｐゴシック" pitchFamily="1" charset="-128"/>
              </a:rPr>
              <a:t>(…);</a:t>
            </a:r>
            <a:endParaRPr lang="en-US" smtClean="0">
              <a:ea typeface="ＭＳ Ｐゴシック" pitchFamily="1" charset="-128"/>
            </a:endParaRPr>
          </a:p>
          <a:p>
            <a:pPr>
              <a:buFont typeface="Wingdings" pitchFamily="1" charset="2"/>
              <a:buNone/>
            </a:pPr>
            <a:r>
              <a:rPr lang="en-US" smtClean="0">
                <a:ea typeface="ＭＳ Ｐゴシック" pitchFamily="1" charset="-128"/>
              </a:rPr>
              <a:t>Notice that </a:t>
            </a:r>
            <a:r>
              <a:rPr lang="en-US" b="1" smtClean="0">
                <a:latin typeface="Courier New" pitchFamily="1" charset="0"/>
                <a:ea typeface="ＭＳ Ｐゴシック" pitchFamily="1" charset="-128"/>
              </a:rPr>
              <a:t>mpi_error_code</a:t>
            </a:r>
            <a:r>
              <a:rPr lang="en-US" smtClean="0">
                <a:ea typeface="ＭＳ Ｐゴシック" pitchFamily="1" charset="-128"/>
              </a:rPr>
              <a:t> is returned by the MPI routine</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MPI_Funcname</a:t>
            </a:r>
            <a:r>
              <a:rPr lang="en-US" smtClean="0">
                <a:ea typeface="ＭＳ Ｐゴシック" pitchFamily="1" charset="-128"/>
              </a:rPr>
              <a:t>, with a value of</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MPI_SUCCESS</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indicating that</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MPI_Funcname</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has worked correctly.</a:t>
            </a:r>
          </a:p>
        </p:txBody>
      </p:sp>
      <p:sp>
        <p:nvSpPr>
          <p:cNvPr id="6758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67589" name="Slide Number Placeholder 4"/>
          <p:cNvSpPr>
            <a:spLocks noGrp="1"/>
          </p:cNvSpPr>
          <p:nvPr>
            <p:ph type="sldNum" sz="quarter" idx="11"/>
          </p:nvPr>
        </p:nvSpPr>
        <p:spPr>
          <a:noFill/>
        </p:spPr>
        <p:txBody>
          <a:bodyPr/>
          <a:lstStyle/>
          <a:p>
            <a:fld id="{B56931F4-7E44-4845-8094-3F4B0EA832AD}" type="slidenum">
              <a:rPr lang="en-US"/>
              <a:pPr/>
              <a:t>30</a:t>
            </a:fld>
            <a:endParaRPr lang="en-US"/>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smtClean="0">
                <a:ea typeface="ＭＳ Ｐゴシック" pitchFamily="1" charset="-128"/>
              </a:rPr>
              <a:t>MPI is an API</a:t>
            </a:r>
          </a:p>
        </p:txBody>
      </p:sp>
      <p:sp>
        <p:nvSpPr>
          <p:cNvPr id="68611" name="Rectangle 3"/>
          <p:cNvSpPr>
            <a:spLocks noGrp="1" noChangeArrowheads="1"/>
          </p:cNvSpPr>
          <p:nvPr>
            <p:ph idx="1"/>
          </p:nvPr>
        </p:nvSpPr>
        <p:spPr>
          <a:xfrm>
            <a:off x="533400" y="1295400"/>
            <a:ext cx="8153400" cy="5029200"/>
          </a:xfrm>
        </p:spPr>
        <p:txBody>
          <a:bodyPr/>
          <a:lstStyle/>
          <a:p>
            <a:pPr>
              <a:buFont typeface="Wingdings" pitchFamily="1" charset="2"/>
              <a:buNone/>
            </a:pPr>
            <a:endParaRPr lang="en-US" dirty="0" smtClean="0">
              <a:ea typeface="ＭＳ Ｐゴシック" pitchFamily="1" charset="-128"/>
            </a:endParaRPr>
          </a:p>
          <a:p>
            <a:pPr>
              <a:buFont typeface="Wingdings" pitchFamily="1" charset="2"/>
              <a:buNone/>
            </a:pPr>
            <a:r>
              <a:rPr lang="en-US" dirty="0" smtClean="0">
                <a:ea typeface="ＭＳ Ｐゴシック" pitchFamily="1" charset="-128"/>
              </a:rPr>
              <a:t>MPI is actually just an </a:t>
            </a:r>
            <a:r>
              <a:rPr lang="en-US" b="1" i="1" u="sng" dirty="0" smtClean="0">
                <a:ea typeface="ＭＳ Ｐゴシック" pitchFamily="1" charset="-128"/>
              </a:rPr>
              <a:t>Application Programming Interface</a:t>
            </a:r>
            <a:r>
              <a:rPr lang="en-US" dirty="0" smtClean="0">
                <a:ea typeface="ＭＳ Ｐゴシック" pitchFamily="1" charset="-128"/>
              </a:rPr>
              <a:t> (API).</a:t>
            </a:r>
          </a:p>
          <a:p>
            <a:pPr>
              <a:buFont typeface="Wingdings" pitchFamily="1" charset="2"/>
              <a:buNone/>
            </a:pPr>
            <a:r>
              <a:rPr lang="en-US" dirty="0" smtClean="0">
                <a:ea typeface="ＭＳ Ｐゴシック" pitchFamily="1" charset="-128"/>
              </a:rPr>
              <a:t>An API specifies what a call to each routine should look like, and how each routine should behave.</a:t>
            </a:r>
          </a:p>
          <a:p>
            <a:pPr>
              <a:buFont typeface="Wingdings" pitchFamily="1" charset="2"/>
              <a:buNone/>
            </a:pPr>
            <a:r>
              <a:rPr lang="en-US" dirty="0" smtClean="0">
                <a:ea typeface="ＭＳ Ｐゴシック" pitchFamily="1" charset="-128"/>
              </a:rPr>
              <a:t>An API does not specify how each routine should be implemented, and sometimes is intentionally vague about certain aspects of a routine’s behavior.</a:t>
            </a:r>
          </a:p>
          <a:p>
            <a:pPr>
              <a:buFont typeface="Wingdings" pitchFamily="1" charset="2"/>
              <a:buNone/>
            </a:pPr>
            <a:r>
              <a:rPr lang="en-US" dirty="0" smtClean="0">
                <a:ea typeface="ＭＳ Ｐゴシック" pitchFamily="1" charset="-128"/>
              </a:rPr>
              <a:t>Each platform has its own MPI implementation.</a:t>
            </a:r>
          </a:p>
        </p:txBody>
      </p:sp>
      <p:sp>
        <p:nvSpPr>
          <p:cNvPr id="6861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68613" name="Slide Number Placeholder 4"/>
          <p:cNvSpPr>
            <a:spLocks noGrp="1"/>
          </p:cNvSpPr>
          <p:nvPr>
            <p:ph type="sldNum" sz="quarter" idx="11"/>
          </p:nvPr>
        </p:nvSpPr>
        <p:spPr>
          <a:noFill/>
        </p:spPr>
        <p:txBody>
          <a:bodyPr/>
          <a:lstStyle/>
          <a:p>
            <a:fld id="{B5E51E6E-9994-4806-8A0E-9FC88958ADB5}" type="slidenum">
              <a:rPr lang="en-US"/>
              <a:pPr/>
              <a:t>31</a:t>
            </a:fld>
            <a:endParaRPr lang="en-US"/>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z="3600" smtClean="0">
                <a:ea typeface="ＭＳ Ｐゴシック" pitchFamily="1" charset="-128"/>
              </a:rPr>
              <a:t>WARNING!</a:t>
            </a:r>
          </a:p>
        </p:txBody>
      </p:sp>
      <p:sp>
        <p:nvSpPr>
          <p:cNvPr id="6963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In principle, the MPI standard provides </a:t>
            </a:r>
            <a:r>
              <a:rPr lang="en-US" b="1" i="1" u="sng" smtClean="0">
                <a:ea typeface="ＭＳ Ｐゴシック" pitchFamily="1" charset="-128"/>
              </a:rPr>
              <a:t>bindings</a:t>
            </a:r>
            <a:r>
              <a:rPr lang="en-US" smtClean="0">
                <a:ea typeface="ＭＳ Ｐゴシック" pitchFamily="1" charset="-128"/>
              </a:rPr>
              <a:t> for:</a:t>
            </a:r>
          </a:p>
          <a:p>
            <a:r>
              <a:rPr lang="en-US" smtClean="0">
                <a:ea typeface="ＭＳ Ｐゴシック" pitchFamily="1" charset="-128"/>
              </a:rPr>
              <a:t>C</a:t>
            </a:r>
          </a:p>
          <a:p>
            <a:r>
              <a:rPr lang="en-US" smtClean="0">
                <a:ea typeface="ＭＳ Ｐゴシック" pitchFamily="1" charset="-128"/>
              </a:rPr>
              <a:t>C++</a:t>
            </a:r>
          </a:p>
          <a:p>
            <a:r>
              <a:rPr lang="en-US" smtClean="0">
                <a:ea typeface="ＭＳ Ｐゴシック" pitchFamily="1" charset="-128"/>
              </a:rPr>
              <a:t>Fortran 77</a:t>
            </a:r>
          </a:p>
          <a:p>
            <a:r>
              <a:rPr lang="en-US" smtClean="0">
                <a:ea typeface="ＭＳ Ｐゴシック" pitchFamily="1" charset="-128"/>
              </a:rPr>
              <a:t>Fortran 90</a:t>
            </a:r>
          </a:p>
          <a:p>
            <a:pPr>
              <a:buFont typeface="Wingdings" pitchFamily="1" charset="2"/>
              <a:buNone/>
            </a:pPr>
            <a:r>
              <a:rPr lang="en-US" smtClean="0">
                <a:ea typeface="ＭＳ Ｐゴシック" pitchFamily="1" charset="-128"/>
              </a:rPr>
              <a:t>In practice, you should do this:</a:t>
            </a:r>
          </a:p>
          <a:p>
            <a:r>
              <a:rPr lang="en-US" smtClean="0">
                <a:ea typeface="ＭＳ Ｐゴシック" pitchFamily="1" charset="-128"/>
              </a:rPr>
              <a:t>To use MPI in a C++ code, use the C binding.</a:t>
            </a:r>
          </a:p>
          <a:p>
            <a:r>
              <a:rPr lang="en-US" smtClean="0">
                <a:ea typeface="ＭＳ Ｐゴシック" pitchFamily="1" charset="-128"/>
              </a:rPr>
              <a:t>To use MPI in Fortran 90, use the Fortran 77 binding.</a:t>
            </a:r>
          </a:p>
          <a:p>
            <a:pPr>
              <a:buFont typeface="Wingdings" pitchFamily="1" charset="2"/>
              <a:buNone/>
            </a:pPr>
            <a:r>
              <a:rPr lang="en-US" smtClean="0">
                <a:ea typeface="ＭＳ Ｐゴシック" pitchFamily="1" charset="-128"/>
              </a:rPr>
              <a:t>This is because the C++ and Fortran 90 bindings are less popular, and therefore less well tested.</a:t>
            </a:r>
          </a:p>
        </p:txBody>
      </p:sp>
      <p:sp>
        <p:nvSpPr>
          <p:cNvPr id="6963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69637" name="Slide Number Placeholder 4"/>
          <p:cNvSpPr>
            <a:spLocks noGrp="1"/>
          </p:cNvSpPr>
          <p:nvPr>
            <p:ph type="sldNum" sz="quarter" idx="11"/>
          </p:nvPr>
        </p:nvSpPr>
        <p:spPr>
          <a:noFill/>
        </p:spPr>
        <p:txBody>
          <a:bodyPr/>
          <a:lstStyle/>
          <a:p>
            <a:fld id="{7E59BB0B-CB03-49F4-A3D2-6E017F78325E}" type="slidenum">
              <a:rPr lang="en-US"/>
              <a:pPr/>
              <a:t>32</a:t>
            </a:fld>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mtClean="0">
                <a:ea typeface="ＭＳ Ｐゴシック" pitchFamily="1" charset="-128"/>
              </a:rPr>
              <a:t>Example MPI Routines</a:t>
            </a:r>
          </a:p>
        </p:txBody>
      </p:sp>
      <p:sp>
        <p:nvSpPr>
          <p:cNvPr id="70659" name="Rectangle 3"/>
          <p:cNvSpPr>
            <a:spLocks noGrp="1" noChangeArrowheads="1"/>
          </p:cNvSpPr>
          <p:nvPr>
            <p:ph idx="1"/>
          </p:nvPr>
        </p:nvSpPr>
        <p:spPr>
          <a:xfrm>
            <a:off x="533400" y="1295400"/>
            <a:ext cx="8229600" cy="4724400"/>
          </a:xfrm>
        </p:spPr>
        <p:txBody>
          <a:bodyPr/>
          <a:lstStyle/>
          <a:p>
            <a:endParaRPr lang="en-US" b="1" dirty="0" smtClean="0">
              <a:solidFill>
                <a:schemeClr val="folHlink"/>
              </a:solidFill>
              <a:latin typeface="Courier New" pitchFamily="1" charset="0"/>
              <a:ea typeface="ＭＳ Ｐゴシック" pitchFamily="1" charset="-128"/>
            </a:endParaRPr>
          </a:p>
          <a:p>
            <a:r>
              <a:rPr lang="en-US" b="1" dirty="0" err="1" smtClean="0">
                <a:solidFill>
                  <a:schemeClr val="folHlink"/>
                </a:solidFill>
                <a:latin typeface="Courier New" pitchFamily="1" charset="0"/>
                <a:ea typeface="ＭＳ Ｐゴシック" pitchFamily="1" charset="-128"/>
              </a:rPr>
              <a:t>MPI_Init</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starts up the MPI runtime environment at the beginning of a run.</a:t>
            </a:r>
          </a:p>
          <a:p>
            <a:r>
              <a:rPr lang="en-US" b="1" dirty="0" err="1" smtClean="0">
                <a:solidFill>
                  <a:schemeClr val="folHlink"/>
                </a:solidFill>
                <a:latin typeface="Courier New" pitchFamily="1" charset="0"/>
                <a:ea typeface="ＭＳ Ｐゴシック" pitchFamily="1" charset="-128"/>
              </a:rPr>
              <a:t>MPI_Finalize</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shuts down the MPI runtime environment at the end of a run.</a:t>
            </a:r>
          </a:p>
          <a:p>
            <a:r>
              <a:rPr lang="en-US" b="1" dirty="0" err="1" smtClean="0">
                <a:solidFill>
                  <a:schemeClr val="folHlink"/>
                </a:solidFill>
                <a:latin typeface="Courier New" pitchFamily="1" charset="0"/>
                <a:ea typeface="ＭＳ Ｐゴシック" pitchFamily="1" charset="-128"/>
              </a:rPr>
              <a:t>MPI_Comm_size</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gets the number of processes in a run, </a:t>
            </a:r>
            <a:r>
              <a:rPr lang="en-US" i="1" dirty="0" err="1" smtClean="0">
                <a:ea typeface="ＭＳ Ｐゴシック" pitchFamily="1" charset="-128"/>
              </a:rPr>
              <a:t>N</a:t>
            </a:r>
            <a:r>
              <a:rPr lang="en-US" i="1" baseline="-25000" dirty="0" err="1" smtClean="0">
                <a:ea typeface="ＭＳ Ｐゴシック" pitchFamily="1" charset="-128"/>
              </a:rPr>
              <a:t>p</a:t>
            </a:r>
            <a:r>
              <a:rPr lang="en-US" dirty="0" smtClean="0">
                <a:ea typeface="ＭＳ Ｐゴシック" pitchFamily="1" charset="-128"/>
              </a:rPr>
              <a:t> (typically called just after</a:t>
            </a:r>
            <a:r>
              <a:rPr lang="en-US" dirty="0" smtClean="0">
                <a:latin typeface="Courier New" pitchFamily="1" charset="0"/>
                <a:ea typeface="ＭＳ Ｐゴシック" pitchFamily="1" charset="-128"/>
                <a:cs typeface="Courier New" pitchFamily="1" charset="0"/>
              </a:rPr>
              <a:t> </a:t>
            </a:r>
            <a:r>
              <a:rPr lang="en-US" b="1" dirty="0" err="1" smtClean="0">
                <a:solidFill>
                  <a:schemeClr val="folHlink"/>
                </a:solidFill>
                <a:latin typeface="Courier New" pitchFamily="1" charset="0"/>
                <a:ea typeface="ＭＳ Ｐゴシック" pitchFamily="1" charset="-128"/>
              </a:rPr>
              <a:t>MPI_Init</a:t>
            </a:r>
            <a:r>
              <a:rPr lang="en-US" dirty="0" smtClean="0">
                <a:ea typeface="ＭＳ Ｐゴシック" pitchFamily="1" charset="-128"/>
              </a:rPr>
              <a:t>).</a:t>
            </a:r>
          </a:p>
          <a:p>
            <a:r>
              <a:rPr lang="en-US" b="1" dirty="0" err="1" smtClean="0">
                <a:solidFill>
                  <a:schemeClr val="folHlink"/>
                </a:solidFill>
                <a:latin typeface="Courier New" pitchFamily="1" charset="0"/>
                <a:ea typeface="ＭＳ Ｐゴシック" pitchFamily="1" charset="-128"/>
              </a:rPr>
              <a:t>MPI_Comm_rank</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gets the process ID that the current process uses, which is between 0 and </a:t>
            </a:r>
            <a:r>
              <a:rPr lang="en-US" i="1" dirty="0" smtClean="0">
                <a:ea typeface="ＭＳ Ｐゴシック" pitchFamily="1" charset="-128"/>
              </a:rPr>
              <a:t>N</a:t>
            </a:r>
            <a:r>
              <a:rPr lang="en-US" i="1" baseline="-25000" dirty="0" smtClean="0">
                <a:ea typeface="ＭＳ Ｐゴシック" pitchFamily="1" charset="-128"/>
              </a:rPr>
              <a:t>p</a:t>
            </a:r>
            <a:r>
              <a:rPr lang="en-US" dirty="0" smtClean="0">
                <a:ea typeface="ＭＳ Ｐゴシック" pitchFamily="1" charset="-128"/>
              </a:rPr>
              <a:t>-1 inclusive (typically called just after</a:t>
            </a:r>
            <a:r>
              <a:rPr lang="en-US" dirty="0" smtClean="0">
                <a:latin typeface="Courier New" pitchFamily="1" charset="0"/>
                <a:ea typeface="ＭＳ Ｐゴシック" pitchFamily="1" charset="-128"/>
                <a:cs typeface="Courier New" pitchFamily="1" charset="0"/>
              </a:rPr>
              <a:t> </a:t>
            </a:r>
            <a:r>
              <a:rPr lang="en-US" b="1" dirty="0" err="1" smtClean="0">
                <a:solidFill>
                  <a:schemeClr val="folHlink"/>
                </a:solidFill>
                <a:latin typeface="Courier New" pitchFamily="1" charset="0"/>
                <a:ea typeface="ＭＳ Ｐゴシック" pitchFamily="1" charset="-128"/>
              </a:rPr>
              <a:t>MPI_Init</a:t>
            </a:r>
            <a:r>
              <a:rPr lang="en-US" dirty="0" smtClean="0">
                <a:ea typeface="ＭＳ Ｐゴシック" pitchFamily="1" charset="-128"/>
              </a:rPr>
              <a:t>).</a:t>
            </a:r>
          </a:p>
        </p:txBody>
      </p:sp>
      <p:sp>
        <p:nvSpPr>
          <p:cNvPr id="7066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70661" name="Slide Number Placeholder 4"/>
          <p:cNvSpPr>
            <a:spLocks noGrp="1"/>
          </p:cNvSpPr>
          <p:nvPr>
            <p:ph type="sldNum" sz="quarter" idx="11"/>
          </p:nvPr>
        </p:nvSpPr>
        <p:spPr>
          <a:noFill/>
        </p:spPr>
        <p:txBody>
          <a:bodyPr/>
          <a:lstStyle/>
          <a:p>
            <a:fld id="{C41C2044-E4E8-4453-80E6-04073E8A6325}" type="slidenum">
              <a:rPr lang="en-US"/>
              <a:pPr/>
              <a:t>33</a:t>
            </a:fld>
            <a:endParaRPr lang="en-US"/>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ea typeface="ＭＳ Ｐゴシック" pitchFamily="1" charset="-128"/>
              </a:rPr>
              <a:t>More Example MPI Routines</a:t>
            </a:r>
          </a:p>
        </p:txBody>
      </p:sp>
      <p:sp>
        <p:nvSpPr>
          <p:cNvPr id="71683" name="Rectangle 3"/>
          <p:cNvSpPr>
            <a:spLocks noGrp="1" noChangeArrowheads="1"/>
          </p:cNvSpPr>
          <p:nvPr>
            <p:ph idx="1"/>
          </p:nvPr>
        </p:nvSpPr>
        <p:spPr>
          <a:xfrm>
            <a:off x="533400" y="1295400"/>
            <a:ext cx="8153400" cy="4724400"/>
          </a:xfrm>
        </p:spPr>
        <p:txBody>
          <a:bodyPr/>
          <a:lstStyle/>
          <a:p>
            <a:endParaRPr lang="en-US" b="1" dirty="0" smtClean="0">
              <a:solidFill>
                <a:schemeClr val="folHlink"/>
              </a:solidFill>
              <a:latin typeface="Courier New" pitchFamily="1" charset="0"/>
              <a:ea typeface="ＭＳ Ｐゴシック" pitchFamily="1" charset="-128"/>
            </a:endParaRPr>
          </a:p>
          <a:p>
            <a:r>
              <a:rPr lang="en-US" b="1" dirty="0" err="1" smtClean="0">
                <a:solidFill>
                  <a:schemeClr val="folHlink"/>
                </a:solidFill>
                <a:latin typeface="Courier New" pitchFamily="1" charset="0"/>
                <a:ea typeface="ＭＳ Ｐゴシック" pitchFamily="1" charset="-128"/>
              </a:rPr>
              <a:t>MPI_Send</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sends a message from the current process to some other process (the </a:t>
            </a:r>
            <a:r>
              <a:rPr lang="en-US" b="1" i="1" u="sng" dirty="0" smtClean="0">
                <a:ea typeface="ＭＳ Ｐゴシック" pitchFamily="1" charset="-128"/>
              </a:rPr>
              <a:t>destination</a:t>
            </a:r>
            <a:r>
              <a:rPr lang="en-US" dirty="0" smtClean="0">
                <a:ea typeface="ＭＳ Ｐゴシック" pitchFamily="1" charset="-128"/>
              </a:rPr>
              <a:t>).</a:t>
            </a:r>
          </a:p>
          <a:p>
            <a:r>
              <a:rPr lang="en-US" b="1" dirty="0" err="1" smtClean="0">
                <a:solidFill>
                  <a:schemeClr val="folHlink"/>
                </a:solidFill>
                <a:latin typeface="Courier New" pitchFamily="1" charset="0"/>
                <a:ea typeface="ＭＳ Ｐゴシック" pitchFamily="1" charset="-128"/>
              </a:rPr>
              <a:t>MPI_Recv</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receives a message on the current process from some other process (the </a:t>
            </a:r>
            <a:r>
              <a:rPr lang="en-US" b="1" i="1" u="sng" dirty="0" smtClean="0">
                <a:ea typeface="ＭＳ Ｐゴシック" pitchFamily="1" charset="-128"/>
              </a:rPr>
              <a:t>source</a:t>
            </a:r>
            <a:r>
              <a:rPr lang="en-US" dirty="0" smtClean="0">
                <a:ea typeface="ＭＳ Ｐゴシック" pitchFamily="1" charset="-128"/>
              </a:rPr>
              <a:t>).</a:t>
            </a:r>
          </a:p>
          <a:p>
            <a:r>
              <a:rPr lang="en-US" b="1" dirty="0" err="1" smtClean="0">
                <a:solidFill>
                  <a:schemeClr val="folHlink"/>
                </a:solidFill>
                <a:latin typeface="Courier New" pitchFamily="1" charset="0"/>
                <a:ea typeface="ＭＳ Ｐゴシック" pitchFamily="1" charset="-128"/>
              </a:rPr>
              <a:t>MPI_Bcast</a:t>
            </a:r>
            <a:r>
              <a:rPr lang="en-US" dirty="0" smtClean="0">
                <a:latin typeface="Courier New" pitchFamily="1" charset="0"/>
                <a:ea typeface="ＭＳ Ｐゴシック" pitchFamily="1" charset="-128"/>
                <a:cs typeface="Courier New" pitchFamily="1" charset="0"/>
              </a:rPr>
              <a:t> </a:t>
            </a:r>
            <a:r>
              <a:rPr lang="en-US" b="1" i="1" u="sng" dirty="0" smtClean="0">
                <a:ea typeface="ＭＳ Ｐゴシック" pitchFamily="1" charset="-128"/>
              </a:rPr>
              <a:t>broadcasts</a:t>
            </a:r>
            <a:r>
              <a:rPr lang="en-US" dirty="0" smtClean="0">
                <a:ea typeface="ＭＳ Ｐゴシック" pitchFamily="1" charset="-128"/>
              </a:rPr>
              <a:t> a message from one process to all of the others.</a:t>
            </a:r>
          </a:p>
          <a:p>
            <a:r>
              <a:rPr lang="en-US" b="1" dirty="0" err="1" smtClean="0">
                <a:solidFill>
                  <a:schemeClr val="folHlink"/>
                </a:solidFill>
                <a:latin typeface="Courier New" pitchFamily="1" charset="0"/>
                <a:ea typeface="ＭＳ Ｐゴシック" pitchFamily="1" charset="-128"/>
              </a:rPr>
              <a:t>MPI_Reduce</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performs a </a:t>
            </a:r>
            <a:r>
              <a:rPr lang="en-US" b="1" i="1" u="sng" dirty="0" smtClean="0">
                <a:ea typeface="ＭＳ Ｐゴシック" pitchFamily="1" charset="-128"/>
              </a:rPr>
              <a:t>reduction</a:t>
            </a:r>
            <a:r>
              <a:rPr lang="en-US" dirty="0" smtClean="0">
                <a:ea typeface="ＭＳ Ｐゴシック" pitchFamily="1" charset="-128"/>
              </a:rPr>
              <a:t> (for example, sum, maximum) of a variable on all processes, sending the result to a single process.</a:t>
            </a:r>
          </a:p>
        </p:txBody>
      </p:sp>
      <p:sp>
        <p:nvSpPr>
          <p:cNvPr id="7168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71685" name="Slide Number Placeholder 4"/>
          <p:cNvSpPr>
            <a:spLocks noGrp="1"/>
          </p:cNvSpPr>
          <p:nvPr>
            <p:ph type="sldNum" sz="quarter" idx="11"/>
          </p:nvPr>
        </p:nvSpPr>
        <p:spPr>
          <a:noFill/>
        </p:spPr>
        <p:txBody>
          <a:bodyPr/>
          <a:lstStyle/>
          <a:p>
            <a:fld id="{04DA0F16-65EA-4E4B-A56D-F615C8DB8406}" type="slidenum">
              <a:rPr lang="en-US"/>
              <a:pPr/>
              <a:t>34</a:t>
            </a:fld>
            <a:endParaRPr lang="en-US"/>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smtClean="0">
                <a:ea typeface="ＭＳ Ｐゴシック" pitchFamily="1" charset="-128"/>
              </a:rPr>
              <a:t>MPI Program Structure (F90)</a:t>
            </a:r>
          </a:p>
        </p:txBody>
      </p:sp>
      <p:sp>
        <p:nvSpPr>
          <p:cNvPr id="72707" name="Rectangle 3"/>
          <p:cNvSpPr>
            <a:spLocks noGrp="1" noChangeArrowheads="1"/>
          </p:cNvSpPr>
          <p:nvPr>
            <p:ph idx="1"/>
          </p:nvPr>
        </p:nvSpPr>
        <p:spPr>
          <a:xfrm>
            <a:off x="533400" y="1219200"/>
            <a:ext cx="8229600" cy="5029200"/>
          </a:xfrm>
        </p:spPr>
        <p:txBody>
          <a:bodyPr/>
          <a:lstStyle/>
          <a:p>
            <a:pPr>
              <a:lnSpc>
                <a:spcPct val="80000"/>
              </a:lnSpc>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PROGRAM </a:t>
            </a:r>
            <a:r>
              <a:rPr lang="en-US" sz="2000" b="1" dirty="0" err="1" smtClean="0">
                <a:solidFill>
                  <a:srgbClr val="000000"/>
                </a:solidFill>
                <a:latin typeface="Courier New" pitchFamily="1" charset="0"/>
                <a:ea typeface="ＭＳ Ｐゴシック" pitchFamily="1" charset="-128"/>
              </a:rPr>
              <a:t>my_mpi_program</a:t>
            </a:r>
            <a:endParaRPr lang="en-US" sz="20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  IMPLICIT NONE</a:t>
            </a: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  INCLUDE "</a:t>
            </a:r>
            <a:r>
              <a:rPr lang="en-US" sz="2000" b="1" dirty="0" err="1" smtClean="0">
                <a:solidFill>
                  <a:srgbClr val="000000"/>
                </a:solidFill>
                <a:latin typeface="Courier New" pitchFamily="1" charset="0"/>
                <a:ea typeface="ＭＳ Ｐゴシック" pitchFamily="1" charset="-128"/>
              </a:rPr>
              <a:t>mpif.h</a:t>
            </a:r>
            <a:r>
              <a:rPr lang="en-US" sz="20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2000" b="1" i="1" dirty="0" smtClean="0">
                <a:solidFill>
                  <a:srgbClr val="339933"/>
                </a:solidFill>
                <a:ea typeface="ＭＳ Ｐゴシック" pitchFamily="1" charset="-128"/>
              </a:rPr>
              <a:t>     </a:t>
            </a:r>
            <a:r>
              <a:rPr lang="en-US" sz="2000" b="1" i="1" dirty="0" smtClean="0">
                <a:solidFill>
                  <a:schemeClr val="hlink"/>
                </a:solidFill>
                <a:ea typeface="ＭＳ Ｐゴシック" pitchFamily="1" charset="-128"/>
              </a:rPr>
              <a:t>[other includes]</a:t>
            </a:r>
            <a:endParaRPr lang="en-US" sz="2000" b="1" dirty="0" smtClean="0">
              <a:solidFill>
                <a:schemeClr val="hlink"/>
              </a:solidFill>
              <a:latin typeface="Courier New" pitchFamily="1" charset="0"/>
              <a:ea typeface="ＭＳ Ｐゴシック" pitchFamily="1" charset="-128"/>
            </a:endParaRP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  INTEGER :: </a:t>
            </a:r>
            <a:r>
              <a:rPr lang="en-US" sz="2000" b="1" dirty="0" err="1" smtClean="0">
                <a:solidFill>
                  <a:srgbClr val="000000"/>
                </a:solidFill>
                <a:latin typeface="Courier New" pitchFamily="1" charset="0"/>
                <a:ea typeface="ＭＳ Ｐゴシック" pitchFamily="1" charset="-128"/>
              </a:rPr>
              <a:t>my_rank</a:t>
            </a: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endParaRPr lang="en-US" sz="20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2000" b="1" i="1" dirty="0" smtClean="0">
                <a:solidFill>
                  <a:srgbClr val="339933"/>
                </a:solidFill>
                <a:ea typeface="ＭＳ Ｐゴシック" pitchFamily="1" charset="-128"/>
              </a:rPr>
              <a:t>     </a:t>
            </a:r>
            <a:r>
              <a:rPr lang="en-US" sz="2000" b="1" i="1" dirty="0" smtClean="0">
                <a:solidFill>
                  <a:schemeClr val="hlink"/>
                </a:solidFill>
                <a:ea typeface="ＭＳ Ｐゴシック" pitchFamily="1" charset="-128"/>
              </a:rPr>
              <a:t>[other declarations]</a:t>
            </a:r>
          </a:p>
          <a:p>
            <a:pPr>
              <a:lnSpc>
                <a:spcPct val="80000"/>
              </a:lnSpc>
              <a:buFont typeface="Wingdings" pitchFamily="1" charset="2"/>
              <a:buNone/>
            </a:pPr>
            <a:r>
              <a:rPr lang="en-US" sz="2000" b="1" dirty="0" smtClean="0">
                <a:latin typeface="Courier New" pitchFamily="1" charset="0"/>
                <a:ea typeface="ＭＳ Ｐゴシック" pitchFamily="1" charset="-128"/>
              </a:rPr>
              <a:t>  </a:t>
            </a:r>
            <a:r>
              <a:rPr lang="en-US" sz="2000" b="1" dirty="0" smtClean="0">
                <a:solidFill>
                  <a:srgbClr val="000000"/>
                </a:solidFill>
                <a:latin typeface="Courier New" pitchFamily="1" charset="0"/>
                <a:ea typeface="ＭＳ Ｐゴシック" pitchFamily="1" charset="-128"/>
              </a:rPr>
              <a:t>CALL </a:t>
            </a:r>
            <a:r>
              <a:rPr lang="en-US" sz="2000" b="1" dirty="0" err="1" smtClean="0">
                <a:solidFill>
                  <a:schemeClr val="folHlink"/>
                </a:solidFill>
                <a:latin typeface="Courier New" pitchFamily="1" charset="0"/>
                <a:ea typeface="ＭＳ Ｐゴシック" pitchFamily="1" charset="-128"/>
              </a:rPr>
              <a:t>MPI_Init</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 Start up MPI</a:t>
            </a: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  CALL </a:t>
            </a:r>
            <a:r>
              <a:rPr lang="en-US" sz="2000" b="1" dirty="0" err="1" smtClean="0">
                <a:solidFill>
                  <a:schemeClr val="folHlink"/>
                </a:solidFill>
                <a:latin typeface="Courier New" pitchFamily="1" charset="0"/>
                <a:ea typeface="ＭＳ Ｐゴシック" pitchFamily="1" charset="-128"/>
              </a:rPr>
              <a:t>MPI_Comm_Rank</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my_rank</a:t>
            </a: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  CALL </a:t>
            </a:r>
            <a:r>
              <a:rPr lang="en-US" sz="2000" b="1" dirty="0" err="1" smtClean="0">
                <a:solidFill>
                  <a:schemeClr val="folHlink"/>
                </a:solidFill>
                <a:latin typeface="Courier New" pitchFamily="1" charset="0"/>
                <a:ea typeface="ＭＳ Ｐゴシック" pitchFamily="1" charset="-128"/>
              </a:rPr>
              <a:t>MPI_Comm_size</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2000" b="1" i="1" dirty="0" smtClean="0">
                <a:solidFill>
                  <a:srgbClr val="339933"/>
                </a:solidFill>
                <a:ea typeface="ＭＳ Ｐゴシック" pitchFamily="1" charset="-128"/>
              </a:rPr>
              <a:t>     </a:t>
            </a:r>
            <a:r>
              <a:rPr lang="en-US" sz="2000" b="1" i="1" dirty="0" smtClean="0">
                <a:solidFill>
                  <a:schemeClr val="hlink"/>
                </a:solidFill>
                <a:ea typeface="ＭＳ Ｐゴシック" pitchFamily="1" charset="-128"/>
              </a:rPr>
              <a:t>[actual work goes here]</a:t>
            </a:r>
          </a:p>
          <a:p>
            <a:pPr>
              <a:lnSpc>
                <a:spcPct val="80000"/>
              </a:lnSpc>
              <a:buFont typeface="Wingdings" pitchFamily="1" charset="2"/>
              <a:buNone/>
            </a:pPr>
            <a:r>
              <a:rPr lang="en-US" sz="2000" b="1" dirty="0" smtClean="0">
                <a:latin typeface="Courier New" pitchFamily="1" charset="0"/>
                <a:ea typeface="ＭＳ Ｐゴシック" pitchFamily="1" charset="-128"/>
              </a:rPr>
              <a:t>  </a:t>
            </a:r>
            <a:r>
              <a:rPr lang="en-US" sz="2000" b="1" dirty="0" smtClean="0">
                <a:solidFill>
                  <a:srgbClr val="000000"/>
                </a:solidFill>
                <a:latin typeface="Courier New" pitchFamily="1" charset="0"/>
                <a:ea typeface="ＭＳ Ｐゴシック" pitchFamily="1" charset="-128"/>
              </a:rPr>
              <a:t>CALL </a:t>
            </a:r>
            <a:r>
              <a:rPr lang="en-US" sz="2000" b="1" dirty="0" err="1" smtClean="0">
                <a:solidFill>
                  <a:schemeClr val="folHlink"/>
                </a:solidFill>
                <a:latin typeface="Courier New" pitchFamily="1" charset="0"/>
                <a:ea typeface="ＭＳ Ｐゴシック" pitchFamily="1" charset="-128"/>
              </a:rPr>
              <a:t>MPI_Finalize</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 Shut down MPI</a:t>
            </a: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END PROGRAM </a:t>
            </a:r>
            <a:r>
              <a:rPr lang="en-US" sz="2000" b="1" dirty="0" err="1" smtClean="0">
                <a:solidFill>
                  <a:srgbClr val="000000"/>
                </a:solidFill>
                <a:latin typeface="Courier New" pitchFamily="1" charset="0"/>
                <a:ea typeface="ＭＳ Ｐゴシック" pitchFamily="1" charset="-128"/>
              </a:rPr>
              <a:t>my_mpi_program</a:t>
            </a:r>
            <a:endParaRPr lang="en-US" sz="20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dirty="0" smtClean="0">
                <a:ea typeface="ＭＳ Ｐゴシック" pitchFamily="1" charset="-128"/>
              </a:rPr>
              <a:t>Note that MPI uses the term “</a:t>
            </a:r>
            <a:r>
              <a:rPr lang="en-US" b="1" i="1" u="sng" dirty="0" smtClean="0">
                <a:solidFill>
                  <a:schemeClr val="hlink"/>
                </a:solidFill>
                <a:ea typeface="ＭＳ Ｐゴシック" pitchFamily="1" charset="-128"/>
              </a:rPr>
              <a:t>rank</a:t>
            </a:r>
            <a:r>
              <a:rPr lang="en-US" dirty="0" smtClean="0">
                <a:ea typeface="ＭＳ Ｐゴシック" pitchFamily="1" charset="-128"/>
              </a:rPr>
              <a:t>” to indicate process identifier.</a:t>
            </a:r>
          </a:p>
        </p:txBody>
      </p:sp>
      <p:sp>
        <p:nvSpPr>
          <p:cNvPr id="7270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72709" name="Slide Number Placeholder 4"/>
          <p:cNvSpPr>
            <a:spLocks noGrp="1"/>
          </p:cNvSpPr>
          <p:nvPr>
            <p:ph type="sldNum" sz="quarter" idx="11"/>
          </p:nvPr>
        </p:nvSpPr>
        <p:spPr>
          <a:noFill/>
        </p:spPr>
        <p:txBody>
          <a:bodyPr/>
          <a:lstStyle/>
          <a:p>
            <a:fld id="{17A9895D-15A4-434E-921C-18E2DE201282}" type="slidenum">
              <a:rPr lang="en-US"/>
              <a:pPr/>
              <a:t>35</a:t>
            </a:fld>
            <a:endParaRPr lang="en-US"/>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ea typeface="ＭＳ Ｐゴシック" pitchFamily="1" charset="-128"/>
              </a:rPr>
              <a:t>MPI Program Structure (C)</a:t>
            </a:r>
          </a:p>
        </p:txBody>
      </p:sp>
      <p:sp>
        <p:nvSpPr>
          <p:cNvPr id="73731" name="Rectangle 3"/>
          <p:cNvSpPr>
            <a:spLocks noGrp="1" noChangeArrowheads="1"/>
          </p:cNvSpPr>
          <p:nvPr>
            <p:ph idx="1"/>
          </p:nvPr>
        </p:nvSpPr>
        <p:spPr>
          <a:xfrm>
            <a:off x="533400" y="1295400"/>
            <a:ext cx="8077200" cy="4876800"/>
          </a:xfrm>
        </p:spPr>
        <p:txBody>
          <a:bodyPr/>
          <a:lstStyle/>
          <a:p>
            <a:pPr>
              <a:buFont typeface="Wingdings" pitchFamily="1" charset="2"/>
              <a:buNone/>
            </a:pPr>
            <a:endParaRPr lang="en-US" sz="1900" b="1" dirty="0" smtClean="0">
              <a:solidFill>
                <a:srgbClr val="000000"/>
              </a:solidFill>
              <a:latin typeface="Courier New" pitchFamily="1" charset="0"/>
              <a:ea typeface="ＭＳ Ｐゴシック" pitchFamily="1" charset="-128"/>
            </a:endParaRPr>
          </a:p>
          <a:p>
            <a:pPr>
              <a:buFont typeface="Wingdings" pitchFamily="1" charset="2"/>
              <a:buNone/>
            </a:pPr>
            <a:r>
              <a:rPr lang="en-US" sz="1900" b="1" dirty="0" smtClean="0">
                <a:solidFill>
                  <a:srgbClr val="000000"/>
                </a:solidFill>
                <a:latin typeface="Courier New" pitchFamily="1" charset="0"/>
                <a:ea typeface="ＭＳ Ｐゴシック" pitchFamily="1" charset="-128"/>
              </a:rPr>
              <a:t>#include &lt;</a:t>
            </a:r>
            <a:r>
              <a:rPr lang="en-US" sz="1900" b="1" dirty="0" err="1" smtClean="0">
                <a:solidFill>
                  <a:srgbClr val="000000"/>
                </a:solidFill>
                <a:latin typeface="Courier New" pitchFamily="1" charset="0"/>
                <a:ea typeface="ＭＳ Ｐゴシック" pitchFamily="1" charset="-128"/>
              </a:rPr>
              <a:t>stdio.h</a:t>
            </a:r>
            <a:r>
              <a:rPr lang="en-US" sz="1900" b="1" dirty="0" smtClean="0">
                <a:solidFill>
                  <a:srgbClr val="000000"/>
                </a:solidFill>
                <a:latin typeface="Courier New" pitchFamily="1" charset="0"/>
                <a:ea typeface="ＭＳ Ｐゴシック" pitchFamily="1" charset="-128"/>
              </a:rPr>
              <a:t>&gt;</a:t>
            </a:r>
            <a:endParaRPr lang="en-US" sz="1900" b="1" dirty="0" smtClean="0">
              <a:solidFill>
                <a:srgbClr val="000000"/>
              </a:solidFill>
              <a:ea typeface="ＭＳ Ｐゴシック" pitchFamily="1" charset="-128"/>
            </a:endParaRPr>
          </a:p>
          <a:p>
            <a:pPr>
              <a:lnSpc>
                <a:spcPct val="60000"/>
              </a:lnSpc>
              <a:buFont typeface="Wingdings" pitchFamily="1" charset="2"/>
              <a:buNone/>
            </a:pPr>
            <a:r>
              <a:rPr lang="en-US" sz="1900" b="1" dirty="0" smtClean="0">
                <a:solidFill>
                  <a:srgbClr val="000000"/>
                </a:solidFill>
                <a:latin typeface="Courier New" pitchFamily="1" charset="0"/>
                <a:ea typeface="ＭＳ Ｐゴシック" pitchFamily="1" charset="-128"/>
              </a:rPr>
              <a:t>#include "</a:t>
            </a:r>
            <a:r>
              <a:rPr lang="en-US" sz="1900" b="1" dirty="0" err="1" smtClean="0">
                <a:solidFill>
                  <a:schemeClr val="folHlink"/>
                </a:solidFill>
                <a:latin typeface="Courier New" pitchFamily="1" charset="0"/>
                <a:ea typeface="ＭＳ Ｐゴシック" pitchFamily="1" charset="-128"/>
              </a:rPr>
              <a:t>mpi.h</a:t>
            </a:r>
            <a:r>
              <a:rPr lang="en-US" sz="19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900" b="1" i="1" dirty="0" smtClean="0">
                <a:solidFill>
                  <a:srgbClr val="339933"/>
                </a:solidFill>
                <a:ea typeface="ＭＳ Ｐゴシック" pitchFamily="1" charset="-128"/>
              </a:rPr>
              <a:t> </a:t>
            </a:r>
            <a:r>
              <a:rPr lang="en-US" sz="1900" b="1" i="1" dirty="0" smtClean="0">
                <a:solidFill>
                  <a:schemeClr val="hlink"/>
                </a:solidFill>
                <a:ea typeface="ＭＳ Ｐゴシック" pitchFamily="1" charset="-128"/>
              </a:rPr>
              <a:t>[other includes]</a:t>
            </a:r>
            <a:endParaRPr lang="en-US" sz="1900" b="1" dirty="0" smtClean="0">
              <a:solidFill>
                <a:schemeClr val="hlink"/>
              </a:solidFill>
              <a:ea typeface="ＭＳ Ｐゴシック" pitchFamily="1" charset="-128"/>
            </a:endParaRPr>
          </a:p>
          <a:p>
            <a:pPr>
              <a:lnSpc>
                <a:spcPct val="40000"/>
              </a:lnSpc>
              <a:buFont typeface="Wingdings" pitchFamily="1" charset="2"/>
              <a:buNone/>
            </a:pPr>
            <a:endParaRPr lang="en-US" sz="1900" b="1" dirty="0" smtClean="0">
              <a:solidFill>
                <a:schemeClr val="hlink"/>
              </a:solidFill>
              <a:latin typeface="Courier New" pitchFamily="1" charset="0"/>
              <a:ea typeface="ＭＳ Ｐゴシック" pitchFamily="1" charset="-128"/>
            </a:endParaRPr>
          </a:p>
          <a:p>
            <a:pPr>
              <a:lnSpc>
                <a:spcPct val="30000"/>
              </a:lnSpc>
              <a:buFont typeface="Wingdings" pitchFamily="1" charset="2"/>
              <a:buNone/>
            </a:pPr>
            <a:r>
              <a:rPr lang="en-US" sz="1900" b="1" dirty="0" err="1" smtClean="0">
                <a:solidFill>
                  <a:srgbClr val="000000"/>
                </a:solidFill>
                <a:latin typeface="Courier New" pitchFamily="1" charset="0"/>
                <a:ea typeface="ＭＳ Ｐゴシック" pitchFamily="1" charset="-128"/>
              </a:rPr>
              <a:t>int</a:t>
            </a:r>
            <a:r>
              <a:rPr lang="en-US" sz="1900" b="1" dirty="0" smtClean="0">
                <a:solidFill>
                  <a:srgbClr val="000000"/>
                </a:solidFill>
                <a:latin typeface="Courier New" pitchFamily="1" charset="0"/>
                <a:ea typeface="ＭＳ Ｐゴシック" pitchFamily="1" charset="-128"/>
              </a:rPr>
              <a:t> main (</a:t>
            </a:r>
            <a:r>
              <a:rPr lang="en-US" sz="1900" b="1" dirty="0" err="1" smtClean="0">
                <a:solidFill>
                  <a:srgbClr val="000000"/>
                </a:solidFill>
                <a:latin typeface="Courier New" pitchFamily="1" charset="0"/>
                <a:ea typeface="ＭＳ Ｐゴシック" pitchFamily="1" charset="-128"/>
              </a:rPr>
              <a:t>int</a:t>
            </a: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argc</a:t>
            </a:r>
            <a:r>
              <a:rPr lang="en-US" sz="1900" b="1" dirty="0" smtClean="0">
                <a:solidFill>
                  <a:srgbClr val="000000"/>
                </a:solidFill>
                <a:latin typeface="Courier New" pitchFamily="1" charset="0"/>
                <a:ea typeface="ＭＳ Ｐゴシック" pitchFamily="1" charset="-128"/>
              </a:rPr>
              <a:t>, char* </a:t>
            </a:r>
            <a:r>
              <a:rPr lang="en-US" sz="1900" b="1" dirty="0" err="1" smtClean="0">
                <a:solidFill>
                  <a:srgbClr val="000000"/>
                </a:solidFill>
                <a:latin typeface="Courier New" pitchFamily="1" charset="0"/>
                <a:ea typeface="ＭＳ Ｐゴシック" pitchFamily="1" charset="-128"/>
              </a:rPr>
              <a:t>argv</a:t>
            </a:r>
            <a:r>
              <a:rPr lang="en-US" sz="1900" b="1" dirty="0" smtClean="0">
                <a:solidFill>
                  <a:srgbClr val="000000"/>
                </a:solidFill>
                <a:latin typeface="Courier New" pitchFamily="1" charset="0"/>
                <a:ea typeface="ＭＳ Ｐゴシック" pitchFamily="1" charset="-128"/>
              </a:rPr>
              <a:t>[])</a:t>
            </a:r>
          </a:p>
          <a:p>
            <a:pPr>
              <a:lnSpc>
                <a:spcPct val="60000"/>
              </a:lnSpc>
              <a:buFont typeface="Wingdings" pitchFamily="1" charset="2"/>
              <a:buNone/>
            </a:pPr>
            <a:r>
              <a:rPr lang="en-US" sz="1900" b="1" dirty="0" smtClean="0">
                <a:solidFill>
                  <a:srgbClr val="000000"/>
                </a:solidFill>
                <a:latin typeface="Courier New" pitchFamily="1" charset="0"/>
                <a:ea typeface="ＭＳ Ｐゴシック" pitchFamily="1" charset="-128"/>
              </a:rPr>
              <a:t>{ /* main */</a:t>
            </a:r>
          </a:p>
          <a:p>
            <a:pPr>
              <a:lnSpc>
                <a:spcPct val="60000"/>
              </a:lnSpc>
              <a:buFont typeface="Wingdings" pitchFamily="1" charset="2"/>
              <a:buNone/>
            </a:pP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int</a:t>
            </a: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my_rank</a:t>
            </a: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num_procs</a:t>
            </a: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900" b="1" i="1" dirty="0" smtClean="0">
                <a:solidFill>
                  <a:srgbClr val="339933"/>
                </a:solidFill>
                <a:ea typeface="ＭＳ Ｐゴシック" pitchFamily="1" charset="-128"/>
              </a:rPr>
              <a:t>     </a:t>
            </a:r>
            <a:r>
              <a:rPr lang="en-US" sz="1900" b="1" i="1" dirty="0" smtClean="0">
                <a:solidFill>
                  <a:schemeClr val="hlink"/>
                </a:solidFill>
                <a:ea typeface="ＭＳ Ｐゴシック" pitchFamily="1" charset="-128"/>
              </a:rPr>
              <a:t>[other declarations]</a:t>
            </a:r>
          </a:p>
          <a:p>
            <a:pPr>
              <a:lnSpc>
                <a:spcPct val="70000"/>
              </a:lnSpc>
              <a:buFont typeface="Wingdings" pitchFamily="1" charset="2"/>
              <a:buNone/>
            </a:pPr>
            <a:r>
              <a:rPr lang="en-US" sz="1900" b="1" dirty="0" smtClean="0">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900" b="1" dirty="0" smtClean="0">
                <a:solidFill>
                  <a:schemeClr val="folHlink"/>
                </a:solidFill>
                <a:latin typeface="Courier New" pitchFamily="1" charset="0"/>
                <a:ea typeface="ＭＳ Ｐゴシック" pitchFamily="1" charset="-128"/>
              </a:rPr>
              <a:t>    </a:t>
            </a:r>
            <a:r>
              <a:rPr lang="en-US" sz="1900" b="1" dirty="0" err="1" smtClean="0">
                <a:solidFill>
                  <a:schemeClr val="folHlink"/>
                </a:solidFill>
                <a:latin typeface="Courier New" pitchFamily="1" charset="0"/>
                <a:ea typeface="ＭＳ Ｐゴシック" pitchFamily="1" charset="-128"/>
              </a:rPr>
              <a:t>MPI_Init</a:t>
            </a:r>
            <a:r>
              <a:rPr lang="en-US" sz="1900" b="1" dirty="0" smtClean="0">
                <a:solidFill>
                  <a:srgbClr val="000000"/>
                </a:solidFill>
                <a:latin typeface="Courier New" pitchFamily="1" charset="0"/>
                <a:ea typeface="ＭＳ Ｐゴシック" pitchFamily="1" charset="-128"/>
              </a:rPr>
              <a:t>(&amp;</a:t>
            </a:r>
            <a:r>
              <a:rPr lang="en-US" sz="1900" b="1" dirty="0" err="1" smtClean="0">
                <a:solidFill>
                  <a:srgbClr val="000000"/>
                </a:solidFill>
                <a:latin typeface="Courier New" pitchFamily="1" charset="0"/>
                <a:ea typeface="ＭＳ Ｐゴシック" pitchFamily="1" charset="-128"/>
              </a:rPr>
              <a:t>argc</a:t>
            </a:r>
            <a:r>
              <a:rPr lang="en-US" sz="1900" b="1" dirty="0" smtClean="0">
                <a:solidFill>
                  <a:srgbClr val="000000"/>
                </a:solidFill>
                <a:latin typeface="Courier New" pitchFamily="1" charset="0"/>
                <a:ea typeface="ＭＳ Ｐゴシック" pitchFamily="1" charset="-128"/>
              </a:rPr>
              <a:t>, &amp;</a:t>
            </a:r>
            <a:r>
              <a:rPr lang="en-US" sz="1900" b="1" dirty="0" err="1" smtClean="0">
                <a:solidFill>
                  <a:srgbClr val="000000"/>
                </a:solidFill>
                <a:latin typeface="Courier New" pitchFamily="1" charset="0"/>
                <a:ea typeface="ＭＳ Ｐゴシック" pitchFamily="1" charset="-128"/>
              </a:rPr>
              <a:t>argv</a:t>
            </a:r>
            <a:r>
              <a:rPr lang="en-US" sz="1900" b="1" dirty="0" smtClean="0">
                <a:solidFill>
                  <a:srgbClr val="000000"/>
                </a:solidFill>
                <a:latin typeface="Courier New" pitchFamily="1" charset="0"/>
                <a:ea typeface="ＭＳ Ｐゴシック" pitchFamily="1" charset="-128"/>
              </a:rPr>
              <a:t>);        /* Start up MPI  */</a:t>
            </a:r>
          </a:p>
          <a:p>
            <a:pPr>
              <a:lnSpc>
                <a:spcPct val="70000"/>
              </a:lnSpc>
              <a:buFont typeface="Wingdings" pitchFamily="1" charset="2"/>
              <a:buNone/>
            </a:pP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900" b="1" dirty="0" smtClean="0">
                <a:solidFill>
                  <a:schemeClr val="folHlink"/>
                </a:solidFill>
                <a:latin typeface="Courier New" pitchFamily="1" charset="0"/>
                <a:ea typeface="ＭＳ Ｐゴシック" pitchFamily="1" charset="-128"/>
              </a:rPr>
              <a:t>    </a:t>
            </a:r>
            <a:r>
              <a:rPr lang="en-US" sz="1900" b="1" dirty="0" err="1" smtClean="0">
                <a:solidFill>
                  <a:schemeClr val="folHlink"/>
                </a:solidFill>
                <a:latin typeface="Courier New" pitchFamily="1" charset="0"/>
                <a:ea typeface="ＭＳ Ｐゴシック" pitchFamily="1" charset="-128"/>
              </a:rPr>
              <a:t>MPI_Comm_rank</a:t>
            </a:r>
            <a:r>
              <a:rPr lang="en-US" sz="1900" b="1" dirty="0" smtClean="0">
                <a:solidFill>
                  <a:srgbClr val="000000"/>
                </a:solidFill>
                <a:latin typeface="Courier New" pitchFamily="1" charset="0"/>
                <a:ea typeface="ＭＳ Ｐゴシック" pitchFamily="1" charset="-128"/>
              </a:rPr>
              <a:t>(</a:t>
            </a:r>
            <a:r>
              <a:rPr lang="en-US" sz="1900" b="1" dirty="0" smtClean="0">
                <a:solidFill>
                  <a:schemeClr val="folHlink"/>
                </a:solidFill>
                <a:latin typeface="Courier New" pitchFamily="1" charset="0"/>
                <a:ea typeface="ＭＳ Ｐゴシック" pitchFamily="1" charset="-128"/>
              </a:rPr>
              <a:t>MPI_COMM_WORLD</a:t>
            </a:r>
            <a:r>
              <a:rPr lang="en-US" sz="1900" b="1" dirty="0" smtClean="0">
                <a:solidFill>
                  <a:srgbClr val="000000"/>
                </a:solidFill>
                <a:latin typeface="Courier New" pitchFamily="1" charset="0"/>
                <a:ea typeface="ＭＳ Ｐゴシック" pitchFamily="1" charset="-128"/>
              </a:rPr>
              <a:t>, &amp;</a:t>
            </a:r>
            <a:r>
              <a:rPr lang="en-US" sz="1900" b="1" dirty="0" err="1" smtClean="0">
                <a:solidFill>
                  <a:srgbClr val="000000"/>
                </a:solidFill>
                <a:latin typeface="Courier New" pitchFamily="1" charset="0"/>
                <a:ea typeface="ＭＳ Ｐゴシック" pitchFamily="1" charset="-128"/>
              </a:rPr>
              <a:t>my_rank</a:t>
            </a:r>
            <a:r>
              <a:rPr lang="en-US" sz="19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900" b="1" dirty="0" smtClean="0">
                <a:solidFill>
                  <a:schemeClr val="folHlink"/>
                </a:solidFill>
                <a:latin typeface="Courier New" pitchFamily="1" charset="0"/>
                <a:ea typeface="ＭＳ Ｐゴシック" pitchFamily="1" charset="-128"/>
              </a:rPr>
              <a:t>    </a:t>
            </a:r>
            <a:r>
              <a:rPr lang="en-US" sz="1900" b="1" dirty="0" err="1" smtClean="0">
                <a:solidFill>
                  <a:schemeClr val="folHlink"/>
                </a:solidFill>
                <a:latin typeface="Courier New" pitchFamily="1" charset="0"/>
                <a:ea typeface="ＭＳ Ｐゴシック" pitchFamily="1" charset="-128"/>
              </a:rPr>
              <a:t>MPI_Comm_size</a:t>
            </a:r>
            <a:r>
              <a:rPr lang="en-US" sz="1900" b="1" dirty="0" smtClean="0">
                <a:solidFill>
                  <a:srgbClr val="000000"/>
                </a:solidFill>
                <a:latin typeface="Courier New" pitchFamily="1" charset="0"/>
                <a:ea typeface="ＭＳ Ｐゴシック" pitchFamily="1" charset="-128"/>
              </a:rPr>
              <a:t>(</a:t>
            </a:r>
            <a:r>
              <a:rPr lang="en-US" sz="1900" b="1" dirty="0" smtClean="0">
                <a:solidFill>
                  <a:schemeClr val="folHlink"/>
                </a:solidFill>
                <a:latin typeface="Courier New" pitchFamily="1" charset="0"/>
                <a:ea typeface="ＭＳ Ｐゴシック" pitchFamily="1" charset="-128"/>
              </a:rPr>
              <a:t>MPI_COMM_WORLD</a:t>
            </a:r>
            <a:r>
              <a:rPr lang="en-US" sz="1900" b="1" dirty="0" smtClean="0">
                <a:solidFill>
                  <a:srgbClr val="000000"/>
                </a:solidFill>
                <a:latin typeface="Courier New" pitchFamily="1" charset="0"/>
                <a:ea typeface="ＭＳ Ｐゴシック" pitchFamily="1" charset="-128"/>
              </a:rPr>
              <a:t>, &amp;</a:t>
            </a:r>
            <a:r>
              <a:rPr lang="en-US" sz="1900" b="1" dirty="0" err="1" smtClean="0">
                <a:solidFill>
                  <a:srgbClr val="000000"/>
                </a:solidFill>
                <a:latin typeface="Courier New" pitchFamily="1" charset="0"/>
                <a:ea typeface="ＭＳ Ｐゴシック" pitchFamily="1" charset="-128"/>
              </a:rPr>
              <a:t>num_procs</a:t>
            </a:r>
            <a:r>
              <a:rPr lang="en-US" sz="19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900" b="1" i="1" dirty="0" smtClean="0">
                <a:solidFill>
                  <a:srgbClr val="339933"/>
                </a:solidFill>
                <a:ea typeface="ＭＳ Ｐゴシック" pitchFamily="1" charset="-128"/>
              </a:rPr>
              <a:t>     </a:t>
            </a:r>
            <a:r>
              <a:rPr lang="en-US" sz="1900" b="1" i="1" dirty="0" smtClean="0">
                <a:solidFill>
                  <a:schemeClr val="hlink"/>
                </a:solidFill>
                <a:ea typeface="ＭＳ Ｐゴシック" pitchFamily="1" charset="-128"/>
              </a:rPr>
              <a:t>[actual work goes here]</a:t>
            </a:r>
          </a:p>
          <a:p>
            <a:pPr>
              <a:lnSpc>
                <a:spcPct val="70000"/>
              </a:lnSpc>
              <a:buFont typeface="Wingdings" pitchFamily="1" charset="2"/>
              <a:buNone/>
            </a:pPr>
            <a:r>
              <a:rPr lang="en-US" sz="1900" b="1" dirty="0" smtClean="0">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 = </a:t>
            </a:r>
            <a:r>
              <a:rPr lang="en-US" sz="1900" b="1" dirty="0" err="1" smtClean="0">
                <a:solidFill>
                  <a:schemeClr val="folHlink"/>
                </a:solidFill>
                <a:latin typeface="Courier New" pitchFamily="1" charset="0"/>
                <a:ea typeface="ＭＳ Ｐゴシック" pitchFamily="1" charset="-128"/>
              </a:rPr>
              <a:t>MPI_Finalize</a:t>
            </a:r>
            <a:r>
              <a:rPr lang="en-US" sz="1900" b="1" dirty="0" smtClean="0">
                <a:solidFill>
                  <a:srgbClr val="000000"/>
                </a:solidFill>
                <a:latin typeface="Courier New" pitchFamily="1" charset="0"/>
                <a:ea typeface="ＭＳ Ｐゴシック" pitchFamily="1" charset="-128"/>
              </a:rPr>
              <a:t>(); /* Shut down MPI */</a:t>
            </a:r>
          </a:p>
          <a:p>
            <a:pPr>
              <a:lnSpc>
                <a:spcPct val="70000"/>
              </a:lnSpc>
              <a:buFont typeface="Wingdings" pitchFamily="1" charset="2"/>
              <a:buNone/>
            </a:pPr>
            <a:r>
              <a:rPr lang="en-US" sz="1900" b="1" dirty="0" smtClean="0">
                <a:solidFill>
                  <a:srgbClr val="000000"/>
                </a:solidFill>
                <a:latin typeface="Courier New" pitchFamily="1" charset="0"/>
                <a:ea typeface="ＭＳ Ｐゴシック" pitchFamily="1" charset="-128"/>
              </a:rPr>
              <a:t>} /* main */</a:t>
            </a:r>
          </a:p>
        </p:txBody>
      </p:sp>
      <p:sp>
        <p:nvSpPr>
          <p:cNvPr id="7373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73733" name="Slide Number Placeholder 4"/>
          <p:cNvSpPr>
            <a:spLocks noGrp="1"/>
          </p:cNvSpPr>
          <p:nvPr>
            <p:ph type="sldNum" sz="quarter" idx="11"/>
          </p:nvPr>
        </p:nvSpPr>
        <p:spPr>
          <a:noFill/>
        </p:spPr>
        <p:txBody>
          <a:bodyPr/>
          <a:lstStyle/>
          <a:p>
            <a:fld id="{1FBA5122-F3C9-493A-87EE-994780AF5D6F}" type="slidenum">
              <a:rPr lang="en-US"/>
              <a:pPr/>
              <a:t>36</a:t>
            </a:fld>
            <a:endParaRPr lang="en-US"/>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MPI Hello World (C)</a:t>
            </a:r>
            <a:endParaRPr lang="en-US" dirty="0"/>
          </a:p>
        </p:txBody>
      </p:sp>
      <p:sp>
        <p:nvSpPr>
          <p:cNvPr id="3" name="Content Placeholder 2"/>
          <p:cNvSpPr>
            <a:spLocks noGrp="1"/>
          </p:cNvSpPr>
          <p:nvPr>
            <p:ph idx="1"/>
          </p:nvPr>
        </p:nvSpPr>
        <p:spPr/>
        <p:txBody>
          <a:bodyPr/>
          <a:lstStyle/>
          <a:p>
            <a:pPr>
              <a:spcBef>
                <a:spcPts val="0"/>
              </a:spcBef>
              <a:buNone/>
            </a:pPr>
            <a:r>
              <a:rPr lang="en-US" sz="1400" dirty="0" smtClean="0">
                <a:latin typeface="Courier New" pitchFamily="49" charset="0"/>
                <a:cs typeface="Courier New" pitchFamily="49" charset="0"/>
              </a:rPr>
              <a:t>#include &lt;</a:t>
            </a:r>
            <a:r>
              <a:rPr lang="en-US" sz="1400" dirty="0" err="1" smtClean="0">
                <a:latin typeface="Courier New" pitchFamily="49" charset="0"/>
                <a:cs typeface="Courier New" pitchFamily="49" charset="0"/>
              </a:rPr>
              <a:t>stdio.h</a:t>
            </a:r>
            <a:r>
              <a:rPr lang="en-US" sz="1400" dirty="0" smtClean="0">
                <a:latin typeface="Courier New" pitchFamily="49" charset="0"/>
                <a:cs typeface="Courier New" pitchFamily="49" charset="0"/>
              </a:rPr>
              <a:t>&gt;</a:t>
            </a:r>
          </a:p>
          <a:p>
            <a:pPr>
              <a:spcBef>
                <a:spcPts val="0"/>
              </a:spcBef>
              <a:buNone/>
            </a:pPr>
            <a:r>
              <a:rPr lang="en-US" sz="1400" dirty="0" smtClean="0">
                <a:latin typeface="Courier New" pitchFamily="49" charset="0"/>
                <a:cs typeface="Courier New" pitchFamily="49" charset="0"/>
              </a:rPr>
              <a:t>#include &lt;</a:t>
            </a:r>
            <a:r>
              <a:rPr lang="en-US" sz="1400" dirty="0" err="1" smtClean="0">
                <a:latin typeface="Courier New" pitchFamily="49" charset="0"/>
                <a:cs typeface="Courier New" pitchFamily="49" charset="0"/>
              </a:rPr>
              <a:t>stdlib.h</a:t>
            </a:r>
            <a:r>
              <a:rPr lang="en-US" sz="1400" dirty="0" smtClean="0">
                <a:latin typeface="Courier New" pitchFamily="49" charset="0"/>
                <a:cs typeface="Courier New" pitchFamily="49" charset="0"/>
              </a:rPr>
              <a:t>&gt;</a:t>
            </a:r>
          </a:p>
          <a:p>
            <a:pPr>
              <a:spcBef>
                <a:spcPts val="0"/>
              </a:spcBef>
              <a:buNone/>
            </a:pPr>
            <a:r>
              <a:rPr lang="en-US" sz="1400" dirty="0" smtClean="0">
                <a:latin typeface="Courier New" pitchFamily="49" charset="0"/>
                <a:cs typeface="Courier New" pitchFamily="49" charset="0"/>
              </a:rPr>
              <a:t>#include "</a:t>
            </a:r>
            <a:r>
              <a:rPr lang="en-US" sz="1400" dirty="0" err="1" smtClean="0">
                <a:latin typeface="Courier New" pitchFamily="49" charset="0"/>
                <a:cs typeface="Courier New" pitchFamily="49" charset="0"/>
              </a:rPr>
              <a:t>mpi.h</a:t>
            </a:r>
            <a:r>
              <a:rPr lang="en-US" sz="1400" dirty="0" smtClean="0">
                <a:latin typeface="Courier New" pitchFamily="49" charset="0"/>
                <a:cs typeface="Courier New" pitchFamily="49" charset="0"/>
              </a:rPr>
              <a:t>"</a:t>
            </a:r>
          </a:p>
          <a:p>
            <a:pPr>
              <a:spcBef>
                <a:spcPts val="0"/>
              </a:spcBef>
              <a:buNone/>
            </a:pPr>
            <a:endParaRPr lang="en-US" sz="700" dirty="0" smtClean="0">
              <a:latin typeface="Courier New" pitchFamily="49" charset="0"/>
              <a:cs typeface="Courier New" pitchFamily="49" charset="0"/>
            </a:endParaRPr>
          </a:p>
          <a:p>
            <a:pPr>
              <a:spcBef>
                <a:spcPts val="0"/>
              </a:spcBef>
              <a:buNone/>
            </a:pP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main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argc</a:t>
            </a:r>
            <a:r>
              <a:rPr lang="en-US" sz="1400" dirty="0" smtClean="0">
                <a:latin typeface="Courier New" pitchFamily="49" charset="0"/>
                <a:cs typeface="Courier New" pitchFamily="49" charset="0"/>
              </a:rPr>
              <a:t>, char** </a:t>
            </a:r>
            <a:r>
              <a:rPr lang="en-US" sz="1400" dirty="0" err="1" smtClean="0">
                <a:latin typeface="Courier New" pitchFamily="49" charset="0"/>
                <a:cs typeface="Courier New" pitchFamily="49" charset="0"/>
              </a:rPr>
              <a:t>argv</a:t>
            </a:r>
            <a:r>
              <a:rPr lang="en-US" sz="1400" dirty="0" smtClean="0">
                <a:latin typeface="Courier New" pitchFamily="49" charset="0"/>
                <a:cs typeface="Courier New" pitchFamily="49" charset="0"/>
              </a:rPr>
              <a:t>)</a:t>
            </a:r>
          </a:p>
          <a:p>
            <a:pPr>
              <a:spcBef>
                <a:spcPts val="0"/>
              </a:spcBef>
              <a:buNone/>
            </a:pPr>
            <a:r>
              <a:rPr lang="en-US" sz="1400" dirty="0" smtClean="0">
                <a:latin typeface="Courier New" pitchFamily="49" charset="0"/>
                <a:cs typeface="Courier New" pitchFamily="49" charset="0"/>
              </a:rPr>
              <a:t>{ /* main */</a:t>
            </a:r>
          </a:p>
          <a:p>
            <a:pPr>
              <a:spcBef>
                <a:spcPts val="0"/>
              </a:spcBef>
              <a:buNone/>
            </a:pPr>
            <a:endParaRPr lang="en-US" sz="700" dirty="0" smtClean="0">
              <a:latin typeface="Courier New" pitchFamily="49" charset="0"/>
              <a:cs typeface="Courier New" pitchFamily="49" charset="0"/>
            </a:endParaRPr>
          </a:p>
          <a:p>
            <a:pPr>
              <a:spcBef>
                <a:spcPts val="0"/>
              </a:spcBef>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number_of_processes</a:t>
            </a:r>
            <a:r>
              <a:rPr lang="en-US" sz="1400" dirty="0" smtClean="0">
                <a:latin typeface="Courier New" pitchFamily="49" charset="0"/>
                <a:cs typeface="Courier New" pitchFamily="49" charset="0"/>
              </a:rPr>
              <a:t>;</a:t>
            </a:r>
          </a:p>
          <a:p>
            <a:pPr>
              <a:spcBef>
                <a:spcPts val="0"/>
              </a:spcBef>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my_rank</a:t>
            </a:r>
            <a:r>
              <a:rPr lang="en-US" sz="1400" dirty="0" smtClean="0">
                <a:latin typeface="Courier New" pitchFamily="49" charset="0"/>
                <a:cs typeface="Courier New" pitchFamily="49" charset="0"/>
              </a:rPr>
              <a:t>;</a:t>
            </a:r>
          </a:p>
          <a:p>
            <a:pPr>
              <a:spcBef>
                <a:spcPts val="0"/>
              </a:spcBef>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mpi_error_code</a:t>
            </a:r>
            <a:r>
              <a:rPr lang="en-US" sz="1400" dirty="0" smtClean="0">
                <a:latin typeface="Courier New" pitchFamily="49" charset="0"/>
                <a:cs typeface="Courier New" pitchFamily="49" charset="0"/>
              </a:rPr>
              <a:t>;</a:t>
            </a:r>
          </a:p>
          <a:p>
            <a:pPr>
              <a:spcBef>
                <a:spcPts val="0"/>
              </a:spcBef>
              <a:buNone/>
            </a:pPr>
            <a:endParaRPr lang="en-US" sz="1400" dirty="0" smtClean="0">
              <a:latin typeface="Courier New" pitchFamily="49" charset="0"/>
              <a:cs typeface="Courier New" pitchFamily="49" charset="0"/>
            </a:endParaRPr>
          </a:p>
          <a:p>
            <a:pPr>
              <a:spcBef>
                <a:spcPts val="0"/>
              </a:spcBef>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mpi_error_code</a:t>
            </a:r>
            <a:r>
              <a:rPr lang="en-US" sz="1400" dirty="0" smtClean="0">
                <a:latin typeface="Courier New" pitchFamily="49" charset="0"/>
                <a:cs typeface="Courier New" pitchFamily="49" charset="0"/>
              </a:rPr>
              <a:t> =</a:t>
            </a:r>
          </a:p>
          <a:p>
            <a:pPr>
              <a:spcBef>
                <a:spcPts val="0"/>
              </a:spcBef>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MPI_Init</a:t>
            </a:r>
            <a:r>
              <a:rPr lang="en-US" sz="1400" dirty="0" smtClean="0">
                <a:latin typeface="Courier New" pitchFamily="49" charset="0"/>
                <a:cs typeface="Courier New" pitchFamily="49" charset="0"/>
              </a:rPr>
              <a:t>(&amp;</a:t>
            </a:r>
            <a:r>
              <a:rPr lang="en-US" sz="1400" dirty="0" err="1" smtClean="0">
                <a:latin typeface="Courier New" pitchFamily="49" charset="0"/>
                <a:cs typeface="Courier New" pitchFamily="49" charset="0"/>
              </a:rPr>
              <a:t>argc</a:t>
            </a:r>
            <a:r>
              <a:rPr lang="en-US" sz="1400" dirty="0" smtClean="0">
                <a:latin typeface="Courier New" pitchFamily="49" charset="0"/>
                <a:cs typeface="Courier New" pitchFamily="49" charset="0"/>
              </a:rPr>
              <a:t>, &amp;</a:t>
            </a:r>
            <a:r>
              <a:rPr lang="en-US" sz="1400" dirty="0" err="1" smtClean="0">
                <a:latin typeface="Courier New" pitchFamily="49" charset="0"/>
                <a:cs typeface="Courier New" pitchFamily="49" charset="0"/>
              </a:rPr>
              <a:t>argv</a:t>
            </a:r>
            <a:r>
              <a:rPr lang="en-US" sz="1400" dirty="0" smtClean="0">
                <a:latin typeface="Courier New" pitchFamily="49" charset="0"/>
                <a:cs typeface="Courier New" pitchFamily="49" charset="0"/>
              </a:rPr>
              <a:t>);</a:t>
            </a:r>
          </a:p>
          <a:p>
            <a:pPr>
              <a:spcBef>
                <a:spcPts val="0"/>
              </a:spcBef>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mpi_error_code</a:t>
            </a:r>
            <a:r>
              <a:rPr lang="en-US" sz="1400" dirty="0" smtClean="0">
                <a:latin typeface="Courier New" pitchFamily="49" charset="0"/>
                <a:cs typeface="Courier New" pitchFamily="49" charset="0"/>
              </a:rPr>
              <a:t> =</a:t>
            </a:r>
          </a:p>
          <a:p>
            <a:pPr>
              <a:spcBef>
                <a:spcPts val="0"/>
              </a:spcBef>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MPI_Comm_rank</a:t>
            </a:r>
            <a:r>
              <a:rPr lang="en-US" sz="1400" dirty="0" smtClean="0">
                <a:latin typeface="Courier New" pitchFamily="49" charset="0"/>
                <a:cs typeface="Courier New" pitchFamily="49" charset="0"/>
              </a:rPr>
              <a:t>(MPI_COMM_WORLD, &amp;</a:t>
            </a:r>
            <a:r>
              <a:rPr lang="en-US" sz="1400" dirty="0" err="1" smtClean="0">
                <a:latin typeface="Courier New" pitchFamily="49" charset="0"/>
                <a:cs typeface="Courier New" pitchFamily="49" charset="0"/>
              </a:rPr>
              <a:t>my_rank</a:t>
            </a:r>
            <a:r>
              <a:rPr lang="en-US" sz="1400" dirty="0" smtClean="0">
                <a:latin typeface="Courier New" pitchFamily="49" charset="0"/>
                <a:cs typeface="Courier New" pitchFamily="49" charset="0"/>
              </a:rPr>
              <a:t>);</a:t>
            </a:r>
          </a:p>
          <a:p>
            <a:pPr>
              <a:spcBef>
                <a:spcPts val="0"/>
              </a:spcBef>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mpi_error_code</a:t>
            </a:r>
            <a:r>
              <a:rPr lang="en-US" sz="1400" dirty="0" smtClean="0">
                <a:latin typeface="Courier New" pitchFamily="49" charset="0"/>
                <a:cs typeface="Courier New" pitchFamily="49" charset="0"/>
              </a:rPr>
              <a:t> =</a:t>
            </a:r>
          </a:p>
          <a:p>
            <a:pPr>
              <a:spcBef>
                <a:spcPts val="0"/>
              </a:spcBef>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MPI_Comm_size</a:t>
            </a:r>
            <a:r>
              <a:rPr lang="en-US" sz="1400" dirty="0" smtClean="0">
                <a:latin typeface="Courier New" pitchFamily="49" charset="0"/>
                <a:cs typeface="Courier New" pitchFamily="49" charset="0"/>
              </a:rPr>
              <a:t>(MPI_COMM_WORLD, &amp;</a:t>
            </a:r>
            <a:r>
              <a:rPr lang="en-US" sz="1400" dirty="0" err="1" smtClean="0">
                <a:latin typeface="Courier New" pitchFamily="49" charset="0"/>
                <a:cs typeface="Courier New" pitchFamily="49" charset="0"/>
              </a:rPr>
              <a:t>number_of_processes</a:t>
            </a:r>
            <a:r>
              <a:rPr lang="en-US" sz="1400" dirty="0" smtClean="0">
                <a:latin typeface="Courier New" pitchFamily="49" charset="0"/>
                <a:cs typeface="Courier New" pitchFamily="49" charset="0"/>
              </a:rPr>
              <a:t>);</a:t>
            </a:r>
          </a:p>
          <a:p>
            <a:pPr>
              <a:spcBef>
                <a:spcPts val="0"/>
              </a:spcBef>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printf</a:t>
            </a:r>
            <a:r>
              <a:rPr lang="en-US" sz="1400" dirty="0" smtClean="0">
                <a:latin typeface="Courier New" pitchFamily="49" charset="0"/>
                <a:cs typeface="Courier New" pitchFamily="49" charset="0"/>
              </a:rPr>
              <a:t>("%d of %d: Hello, world!\n", </a:t>
            </a:r>
            <a:r>
              <a:rPr lang="en-US" sz="1400" dirty="0" err="1" smtClean="0">
                <a:latin typeface="Courier New" pitchFamily="49" charset="0"/>
                <a:cs typeface="Courier New" pitchFamily="49" charset="0"/>
              </a:rPr>
              <a:t>my_rank</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number_of_processes</a:t>
            </a:r>
            <a:r>
              <a:rPr lang="en-US" sz="1400" dirty="0" smtClean="0">
                <a:latin typeface="Courier New" pitchFamily="49" charset="0"/>
                <a:cs typeface="Courier New" pitchFamily="49" charset="0"/>
              </a:rPr>
              <a:t>);</a:t>
            </a:r>
          </a:p>
          <a:p>
            <a:pPr>
              <a:spcBef>
                <a:spcPts val="0"/>
              </a:spcBef>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mpi_error_code</a:t>
            </a:r>
            <a:r>
              <a:rPr lang="en-US" sz="1400" dirty="0" smtClean="0">
                <a:latin typeface="Courier New" pitchFamily="49" charset="0"/>
                <a:cs typeface="Courier New" pitchFamily="49" charset="0"/>
              </a:rPr>
              <a:t> =</a:t>
            </a:r>
          </a:p>
          <a:p>
            <a:pPr>
              <a:spcBef>
                <a:spcPts val="0"/>
              </a:spcBef>
              <a:buNone/>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MPI_Finalize</a:t>
            </a:r>
            <a:r>
              <a:rPr lang="en-US" sz="1400" dirty="0" smtClean="0">
                <a:latin typeface="Courier New" pitchFamily="49" charset="0"/>
                <a:cs typeface="Courier New" pitchFamily="49" charset="0"/>
              </a:rPr>
              <a:t>();</a:t>
            </a:r>
          </a:p>
          <a:p>
            <a:pPr>
              <a:spcBef>
                <a:spcPts val="0"/>
              </a:spcBef>
              <a:buNone/>
            </a:pPr>
            <a:endParaRPr lang="en-US" sz="700" dirty="0" smtClean="0">
              <a:latin typeface="Courier New" pitchFamily="49" charset="0"/>
              <a:cs typeface="Courier New" pitchFamily="49" charset="0"/>
            </a:endParaRPr>
          </a:p>
          <a:p>
            <a:pPr>
              <a:spcBef>
                <a:spcPts val="0"/>
              </a:spcBef>
              <a:buNone/>
            </a:pPr>
            <a:r>
              <a:rPr lang="en-US" sz="1400" dirty="0" smtClean="0">
                <a:latin typeface="Courier New" pitchFamily="49" charset="0"/>
                <a:cs typeface="Courier New" pitchFamily="49" charset="0"/>
              </a:rPr>
              <a:t>} /* main */</a:t>
            </a:r>
          </a:p>
          <a:p>
            <a:endParaRPr lang="en-US" dirty="0"/>
          </a:p>
        </p:txBody>
      </p:sp>
      <p:sp>
        <p:nvSpPr>
          <p:cNvPr id="4" name="Footer Placeholder 3"/>
          <p:cNvSpPr>
            <a:spLocks noGrp="1"/>
          </p:cNvSpPr>
          <p:nvPr>
            <p:ph type="ftr" sz="quarter" idx="10"/>
          </p:nvPr>
        </p:nvSpPr>
        <p:spPr/>
        <p:txBody>
          <a:bodyPr/>
          <a:lstStyle/>
          <a:p>
            <a:pPr>
              <a:defRPr/>
            </a:pPr>
            <a:r>
              <a:rPr lang="en-US" smtClean="0"/>
              <a:t>NCSI Parallel &amp; Cluster: Desert Islands &amp; MPI</a:t>
            </a:r>
          </a:p>
          <a:p>
            <a:pPr>
              <a:defRPr/>
            </a:pPr>
            <a:r>
              <a:rPr lang="da-DK" smtClean="0"/>
              <a:t>U Oklahoma, July 29 - Aug 4 2012</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37</a:t>
            </a:fld>
            <a:endParaRPr lang="en-US"/>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MPI Hello World (F90)</a:t>
            </a:r>
            <a:endParaRPr lang="en-US" dirty="0"/>
          </a:p>
        </p:txBody>
      </p:sp>
      <p:sp>
        <p:nvSpPr>
          <p:cNvPr id="3" name="Content Placeholder 2"/>
          <p:cNvSpPr>
            <a:spLocks noGrp="1"/>
          </p:cNvSpPr>
          <p:nvPr>
            <p:ph idx="1"/>
          </p:nvPr>
        </p:nvSpPr>
        <p:spPr>
          <a:xfrm>
            <a:off x="609600" y="1371600"/>
            <a:ext cx="8001000" cy="4648200"/>
          </a:xfrm>
        </p:spPr>
        <p:txBody>
          <a:bodyPr/>
          <a:lstStyle/>
          <a:p>
            <a:pPr>
              <a:buNone/>
            </a:pPr>
            <a:r>
              <a:rPr lang="en-US" sz="1400" dirty="0" smtClean="0">
                <a:latin typeface="Courier New" pitchFamily="49" charset="0"/>
                <a:cs typeface="Courier New" pitchFamily="49" charset="0"/>
              </a:rPr>
              <a:t>PROGRAM </a:t>
            </a:r>
            <a:r>
              <a:rPr lang="en-US" sz="1400" dirty="0" err="1" smtClean="0">
                <a:latin typeface="Courier New" pitchFamily="49" charset="0"/>
                <a:cs typeface="Courier New" pitchFamily="49" charset="0"/>
              </a:rPr>
              <a:t>hello_world_mpi</a:t>
            </a:r>
            <a:endParaRPr lang="en-US" sz="1400" dirty="0" smtClean="0">
              <a:latin typeface="Courier New" pitchFamily="49" charset="0"/>
              <a:cs typeface="Courier New" pitchFamily="49" charset="0"/>
            </a:endParaRPr>
          </a:p>
          <a:p>
            <a:pPr>
              <a:buNone/>
            </a:pPr>
            <a:r>
              <a:rPr lang="en-US" sz="1400" dirty="0" smtClean="0">
                <a:latin typeface="Courier New" pitchFamily="49" charset="0"/>
                <a:cs typeface="Courier New" pitchFamily="49" charset="0"/>
              </a:rPr>
              <a:t>  IMPLICIT NONE</a:t>
            </a:r>
          </a:p>
          <a:p>
            <a:pPr>
              <a:buNone/>
            </a:pPr>
            <a:r>
              <a:rPr lang="en-US" sz="1400" dirty="0" smtClean="0">
                <a:latin typeface="Courier New" pitchFamily="49" charset="0"/>
                <a:cs typeface="Courier New" pitchFamily="49" charset="0"/>
              </a:rPr>
              <a:t>  INCLUDE "</a:t>
            </a:r>
            <a:r>
              <a:rPr lang="en-US" sz="1400" dirty="0" err="1" smtClean="0">
                <a:latin typeface="Courier New" pitchFamily="49" charset="0"/>
                <a:cs typeface="Courier New" pitchFamily="49" charset="0"/>
              </a:rPr>
              <a:t>mpif.h</a:t>
            </a:r>
            <a:r>
              <a:rPr lang="en-US" sz="1400" dirty="0" smtClean="0">
                <a:latin typeface="Courier New" pitchFamily="49" charset="0"/>
                <a:cs typeface="Courier New" pitchFamily="49" charset="0"/>
              </a:rPr>
              <a:t>"</a:t>
            </a:r>
          </a:p>
          <a:p>
            <a:pPr>
              <a:buNone/>
            </a:pPr>
            <a:endParaRPr lang="en-US" sz="1400" dirty="0" smtClean="0">
              <a:latin typeface="Courier New" pitchFamily="49" charset="0"/>
              <a:cs typeface="Courier New" pitchFamily="49" charset="0"/>
            </a:endParaRPr>
          </a:p>
          <a:p>
            <a:pPr>
              <a:buNone/>
            </a:pPr>
            <a:r>
              <a:rPr lang="en-US" sz="1400" dirty="0" smtClean="0">
                <a:latin typeface="Courier New" pitchFamily="49" charset="0"/>
                <a:cs typeface="Courier New" pitchFamily="49" charset="0"/>
              </a:rPr>
              <a:t>  INTEGER :: </a:t>
            </a:r>
            <a:r>
              <a:rPr lang="en-US" sz="1400" dirty="0" err="1" smtClean="0">
                <a:latin typeface="Courier New" pitchFamily="49" charset="0"/>
                <a:cs typeface="Courier New" pitchFamily="49" charset="0"/>
              </a:rPr>
              <a:t>number_of_processes</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my_rank</a:t>
            </a:r>
            <a:endParaRPr lang="en-US" sz="1400" dirty="0" smtClean="0">
              <a:latin typeface="Courier New" pitchFamily="49" charset="0"/>
              <a:cs typeface="Courier New" pitchFamily="49" charset="0"/>
            </a:endParaRPr>
          </a:p>
          <a:p>
            <a:pPr>
              <a:buNone/>
            </a:pPr>
            <a:r>
              <a:rPr lang="en-US" sz="1400" dirty="0" smtClean="0">
                <a:latin typeface="Courier New" pitchFamily="49" charset="0"/>
                <a:cs typeface="Courier New" pitchFamily="49" charset="0"/>
              </a:rPr>
              <a:t>  INTEGER :: </a:t>
            </a:r>
            <a:r>
              <a:rPr lang="en-US" sz="1400" dirty="0" err="1" smtClean="0">
                <a:latin typeface="Courier New" pitchFamily="49" charset="0"/>
                <a:cs typeface="Courier New" pitchFamily="49" charset="0"/>
              </a:rPr>
              <a:t>mpi_error_code</a:t>
            </a:r>
            <a:endParaRPr lang="en-US" sz="1400" dirty="0" smtClean="0">
              <a:latin typeface="Courier New" pitchFamily="49" charset="0"/>
              <a:cs typeface="Courier New" pitchFamily="49" charset="0"/>
            </a:endParaRPr>
          </a:p>
          <a:p>
            <a:pPr>
              <a:buNone/>
            </a:pPr>
            <a:endParaRPr lang="en-US" sz="1400" dirty="0" smtClean="0">
              <a:latin typeface="Courier New" pitchFamily="49" charset="0"/>
              <a:cs typeface="Courier New" pitchFamily="49" charset="0"/>
            </a:endParaRPr>
          </a:p>
          <a:p>
            <a:pPr>
              <a:buNone/>
            </a:pPr>
            <a:r>
              <a:rPr lang="en-US" sz="1400" dirty="0" smtClean="0">
                <a:latin typeface="Courier New" pitchFamily="49" charset="0"/>
                <a:cs typeface="Courier New" pitchFamily="49" charset="0"/>
              </a:rPr>
              <a:t>  CALL </a:t>
            </a:r>
            <a:r>
              <a:rPr lang="en-US" sz="1400" dirty="0" err="1" smtClean="0">
                <a:latin typeface="Courier New" pitchFamily="49" charset="0"/>
                <a:cs typeface="Courier New" pitchFamily="49" charset="0"/>
              </a:rPr>
              <a:t>MPI_Init</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mpi_error_code</a:t>
            </a:r>
            <a:r>
              <a:rPr lang="en-US" sz="1400" dirty="0" smtClean="0">
                <a:latin typeface="Courier New" pitchFamily="49" charset="0"/>
                <a:cs typeface="Courier New" pitchFamily="49" charset="0"/>
              </a:rPr>
              <a:t>)</a:t>
            </a:r>
          </a:p>
          <a:p>
            <a:pPr>
              <a:buNone/>
            </a:pPr>
            <a:r>
              <a:rPr lang="en-US" sz="1400" dirty="0" smtClean="0">
                <a:latin typeface="Courier New" pitchFamily="49" charset="0"/>
                <a:cs typeface="Courier New" pitchFamily="49" charset="0"/>
              </a:rPr>
              <a:t>  CALL </a:t>
            </a:r>
            <a:r>
              <a:rPr lang="en-US" sz="1400" dirty="0" err="1" smtClean="0">
                <a:latin typeface="Courier New" pitchFamily="49" charset="0"/>
                <a:cs typeface="Courier New" pitchFamily="49" charset="0"/>
              </a:rPr>
              <a:t>MPI_Comm_size</a:t>
            </a:r>
            <a:r>
              <a:rPr lang="en-US" sz="1400" dirty="0" smtClean="0">
                <a:latin typeface="Courier New" pitchFamily="49" charset="0"/>
                <a:cs typeface="Courier New" pitchFamily="49" charset="0"/>
              </a:rPr>
              <a:t>(MPI_COMM_WORLD, </a:t>
            </a:r>
            <a:r>
              <a:rPr lang="en-US" sz="1400" dirty="0" err="1" smtClean="0">
                <a:latin typeface="Courier New" pitchFamily="49" charset="0"/>
                <a:cs typeface="Courier New" pitchFamily="49" charset="0"/>
              </a:rPr>
              <a:t>number_of_processes</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mpi_error_code</a:t>
            </a:r>
            <a:r>
              <a:rPr lang="en-US" sz="1400" dirty="0" smtClean="0">
                <a:latin typeface="Courier New" pitchFamily="49" charset="0"/>
                <a:cs typeface="Courier New" pitchFamily="49" charset="0"/>
              </a:rPr>
              <a:t>)</a:t>
            </a:r>
          </a:p>
          <a:p>
            <a:pPr>
              <a:buNone/>
            </a:pPr>
            <a:r>
              <a:rPr lang="en-US" sz="1400" dirty="0" smtClean="0">
                <a:latin typeface="Courier New" pitchFamily="49" charset="0"/>
                <a:cs typeface="Courier New" pitchFamily="49" charset="0"/>
              </a:rPr>
              <a:t>  CALL </a:t>
            </a:r>
            <a:r>
              <a:rPr lang="en-US" sz="1400" dirty="0" err="1" smtClean="0">
                <a:latin typeface="Courier New" pitchFamily="49" charset="0"/>
                <a:cs typeface="Courier New" pitchFamily="49" charset="0"/>
              </a:rPr>
              <a:t>MPI_Comm_rank</a:t>
            </a:r>
            <a:r>
              <a:rPr lang="en-US" sz="1400" dirty="0" smtClean="0">
                <a:latin typeface="Courier New" pitchFamily="49" charset="0"/>
                <a:cs typeface="Courier New" pitchFamily="49" charset="0"/>
              </a:rPr>
              <a:t>(MPI_COMM_WORLD, </a:t>
            </a:r>
            <a:r>
              <a:rPr lang="en-US" sz="1400" dirty="0" err="1" smtClean="0">
                <a:latin typeface="Courier New" pitchFamily="49" charset="0"/>
                <a:cs typeface="Courier New" pitchFamily="49" charset="0"/>
              </a:rPr>
              <a:t>my_rank</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mpi_error_code</a:t>
            </a:r>
            <a:r>
              <a:rPr lang="en-US" sz="1400" dirty="0" smtClean="0">
                <a:latin typeface="Courier New" pitchFamily="49" charset="0"/>
                <a:cs typeface="Courier New" pitchFamily="49" charset="0"/>
              </a:rPr>
              <a:t>)</a:t>
            </a:r>
          </a:p>
          <a:p>
            <a:pPr>
              <a:buNone/>
            </a:pPr>
            <a:r>
              <a:rPr lang="en-US" sz="1400" dirty="0" smtClean="0">
                <a:latin typeface="Courier New" pitchFamily="49" charset="0"/>
                <a:cs typeface="Courier New" pitchFamily="49" charset="0"/>
              </a:rPr>
              <a:t>  PRINT *, </a:t>
            </a:r>
            <a:r>
              <a:rPr lang="en-US" sz="1400" dirty="0" err="1" smtClean="0">
                <a:latin typeface="Courier New" pitchFamily="49" charset="0"/>
                <a:cs typeface="Courier New" pitchFamily="49" charset="0"/>
              </a:rPr>
              <a:t>my_rank</a:t>
            </a:r>
            <a:r>
              <a:rPr lang="en-US" sz="1400" dirty="0" smtClean="0">
                <a:latin typeface="Courier New" pitchFamily="49" charset="0"/>
                <a:cs typeface="Courier New" pitchFamily="49" charset="0"/>
              </a:rPr>
              <a:t>, " of ", </a:t>
            </a:r>
            <a:r>
              <a:rPr lang="en-US" sz="1400" dirty="0" err="1" smtClean="0">
                <a:latin typeface="Courier New" pitchFamily="49" charset="0"/>
                <a:cs typeface="Courier New" pitchFamily="49" charset="0"/>
              </a:rPr>
              <a:t>number_of_processes</a:t>
            </a:r>
            <a:r>
              <a:rPr lang="en-US" sz="1400" dirty="0" smtClean="0">
                <a:latin typeface="Courier New" pitchFamily="49" charset="0"/>
                <a:cs typeface="Courier New" pitchFamily="49" charset="0"/>
              </a:rPr>
              <a:t>, ": Hello, world!"</a:t>
            </a:r>
          </a:p>
          <a:p>
            <a:pPr>
              <a:buNone/>
            </a:pPr>
            <a:r>
              <a:rPr lang="en-US" sz="1400" dirty="0" smtClean="0">
                <a:latin typeface="Courier New" pitchFamily="49" charset="0"/>
                <a:cs typeface="Courier New" pitchFamily="49" charset="0"/>
              </a:rPr>
              <a:t>  CALL </a:t>
            </a:r>
            <a:r>
              <a:rPr lang="en-US" sz="1400" dirty="0" err="1" smtClean="0">
                <a:latin typeface="Courier New" pitchFamily="49" charset="0"/>
                <a:cs typeface="Courier New" pitchFamily="49" charset="0"/>
              </a:rPr>
              <a:t>MPI_Finalize</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mpi_error_code</a:t>
            </a:r>
            <a:r>
              <a:rPr lang="en-US" sz="1400" dirty="0" smtClean="0">
                <a:latin typeface="Courier New" pitchFamily="49" charset="0"/>
                <a:cs typeface="Courier New" pitchFamily="49" charset="0"/>
              </a:rPr>
              <a:t>)</a:t>
            </a:r>
          </a:p>
          <a:p>
            <a:pPr>
              <a:buNone/>
            </a:pPr>
            <a:r>
              <a:rPr lang="en-US" sz="1400" dirty="0" smtClean="0">
                <a:latin typeface="Courier New" pitchFamily="49" charset="0"/>
                <a:cs typeface="Courier New" pitchFamily="49" charset="0"/>
              </a:rPr>
              <a:t>END PROGRAM </a:t>
            </a:r>
            <a:r>
              <a:rPr lang="en-US" sz="1400" dirty="0" err="1" smtClean="0">
                <a:latin typeface="Courier New" pitchFamily="49" charset="0"/>
                <a:cs typeface="Courier New" pitchFamily="49" charset="0"/>
              </a:rPr>
              <a:t>hello_world_mpi</a:t>
            </a:r>
            <a:endParaRPr lang="en-US" sz="1400" dirty="0" smtClean="0">
              <a:latin typeface="Courier New" pitchFamily="49" charset="0"/>
              <a:cs typeface="Courier New" pitchFamily="49" charset="0"/>
            </a:endParaRPr>
          </a:p>
          <a:p>
            <a:pPr>
              <a:buNone/>
            </a:pPr>
            <a:endParaRPr lang="en-US" sz="1400" dirty="0">
              <a:latin typeface="Courier New" pitchFamily="49" charset="0"/>
              <a:cs typeface="Courier New" pitchFamily="49" charset="0"/>
            </a:endParaRPr>
          </a:p>
        </p:txBody>
      </p:sp>
      <p:sp>
        <p:nvSpPr>
          <p:cNvPr id="4" name="Footer Placeholder 3"/>
          <p:cNvSpPr>
            <a:spLocks noGrp="1"/>
          </p:cNvSpPr>
          <p:nvPr>
            <p:ph type="ftr" sz="quarter" idx="10"/>
          </p:nvPr>
        </p:nvSpPr>
        <p:spPr/>
        <p:txBody>
          <a:bodyPr/>
          <a:lstStyle/>
          <a:p>
            <a:pPr>
              <a:defRPr/>
            </a:pPr>
            <a:r>
              <a:rPr lang="en-US" smtClean="0"/>
              <a:t>NCSI Parallel &amp; Cluster: Desert Islands &amp; MPI</a:t>
            </a:r>
          </a:p>
          <a:p>
            <a:pPr>
              <a:defRPr/>
            </a:pPr>
            <a:r>
              <a:rPr lang="da-DK" smtClean="0"/>
              <a:t>U Oklahoma, July 29 - Aug 4 2012</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38</a:t>
            </a:fld>
            <a:endParaRPr lang="en-US"/>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MPI Hello World Output</a:t>
            </a:r>
            <a:endParaRPr lang="en-US" dirty="0"/>
          </a:p>
        </p:txBody>
      </p:sp>
      <p:sp>
        <p:nvSpPr>
          <p:cNvPr id="3" name="Content Placeholder 2"/>
          <p:cNvSpPr>
            <a:spLocks noGrp="1"/>
          </p:cNvSpPr>
          <p:nvPr>
            <p:ph idx="1"/>
          </p:nvPr>
        </p:nvSpPr>
        <p:spPr>
          <a:xfrm>
            <a:off x="457200" y="1371600"/>
            <a:ext cx="8229600" cy="4648200"/>
          </a:xfrm>
        </p:spPr>
        <p:txBody>
          <a:bodyPr/>
          <a:lstStyle/>
          <a:p>
            <a:pPr>
              <a:spcBef>
                <a:spcPts val="0"/>
              </a:spcBef>
              <a:buNone/>
            </a:pPr>
            <a:r>
              <a:rPr lang="en-US" sz="1900" dirty="0" smtClean="0">
                <a:latin typeface="Courier New" pitchFamily="49" charset="0"/>
                <a:cs typeface="Courier New" pitchFamily="49" charset="0"/>
              </a:rPr>
              <a:t>3</a:t>
            </a:r>
            <a:r>
              <a:rPr lang="en-US" sz="1900" dirty="0" smtClean="0">
                <a:latin typeface="Courier New" pitchFamily="49" charset="0"/>
                <a:cs typeface="Courier New" pitchFamily="49" charset="0"/>
              </a:rPr>
              <a:t> of 8: Hello, world!</a:t>
            </a:r>
          </a:p>
          <a:p>
            <a:pPr>
              <a:spcBef>
                <a:spcPts val="0"/>
              </a:spcBef>
              <a:buNone/>
            </a:pPr>
            <a:r>
              <a:rPr lang="en-US" sz="1900" dirty="0" smtClean="0">
                <a:latin typeface="Courier New" pitchFamily="49" charset="0"/>
                <a:cs typeface="Courier New" pitchFamily="49" charset="0"/>
              </a:rPr>
              <a:t>1 of 8: Hello, world!</a:t>
            </a:r>
          </a:p>
          <a:p>
            <a:pPr>
              <a:spcBef>
                <a:spcPts val="0"/>
              </a:spcBef>
              <a:buNone/>
            </a:pPr>
            <a:r>
              <a:rPr lang="en-US" sz="1900" dirty="0" smtClean="0">
                <a:latin typeface="Courier New" pitchFamily="49" charset="0"/>
                <a:cs typeface="Courier New" pitchFamily="49" charset="0"/>
              </a:rPr>
              <a:t>0 </a:t>
            </a:r>
            <a:r>
              <a:rPr lang="en-US" sz="1900" dirty="0" smtClean="0">
                <a:latin typeface="Courier New" pitchFamily="49" charset="0"/>
                <a:cs typeface="Courier New" pitchFamily="49" charset="0"/>
              </a:rPr>
              <a:t>of 8: Hello, world!</a:t>
            </a:r>
          </a:p>
          <a:p>
            <a:pPr>
              <a:spcBef>
                <a:spcPts val="0"/>
              </a:spcBef>
              <a:buNone/>
            </a:pPr>
            <a:r>
              <a:rPr lang="en-US" sz="1900" dirty="0" smtClean="0">
                <a:latin typeface="Courier New" pitchFamily="49" charset="0"/>
                <a:cs typeface="Courier New" pitchFamily="49" charset="0"/>
              </a:rPr>
              <a:t>7 </a:t>
            </a:r>
            <a:r>
              <a:rPr lang="en-US" sz="1900" dirty="0" smtClean="0">
                <a:latin typeface="Courier New" pitchFamily="49" charset="0"/>
                <a:cs typeface="Courier New" pitchFamily="49" charset="0"/>
              </a:rPr>
              <a:t>of 8: Hello, world!</a:t>
            </a:r>
          </a:p>
          <a:p>
            <a:pPr>
              <a:spcBef>
                <a:spcPts val="0"/>
              </a:spcBef>
              <a:buNone/>
            </a:pPr>
            <a:r>
              <a:rPr lang="en-US" sz="1900" dirty="0" smtClean="0">
                <a:latin typeface="Courier New" pitchFamily="49" charset="0"/>
                <a:cs typeface="Courier New" pitchFamily="49" charset="0"/>
              </a:rPr>
              <a:t>4 </a:t>
            </a:r>
            <a:r>
              <a:rPr lang="en-US" sz="1900" dirty="0" smtClean="0">
                <a:latin typeface="Courier New" pitchFamily="49" charset="0"/>
                <a:cs typeface="Courier New" pitchFamily="49" charset="0"/>
              </a:rPr>
              <a:t>of 8: Hello, world!</a:t>
            </a:r>
          </a:p>
          <a:p>
            <a:pPr>
              <a:spcBef>
                <a:spcPts val="0"/>
              </a:spcBef>
              <a:buNone/>
            </a:pPr>
            <a:r>
              <a:rPr lang="en-US" sz="1900" dirty="0" smtClean="0">
                <a:latin typeface="Courier New" pitchFamily="49" charset="0"/>
                <a:cs typeface="Courier New" pitchFamily="49" charset="0"/>
              </a:rPr>
              <a:t>6 </a:t>
            </a:r>
            <a:r>
              <a:rPr lang="en-US" sz="1900" dirty="0" smtClean="0">
                <a:latin typeface="Courier New" pitchFamily="49" charset="0"/>
                <a:cs typeface="Courier New" pitchFamily="49" charset="0"/>
              </a:rPr>
              <a:t>of 8: Hello, world!</a:t>
            </a:r>
          </a:p>
          <a:p>
            <a:pPr>
              <a:spcBef>
                <a:spcPts val="0"/>
              </a:spcBef>
              <a:buNone/>
            </a:pPr>
            <a:r>
              <a:rPr lang="en-US" sz="1900" dirty="0" smtClean="0">
                <a:latin typeface="Courier New" pitchFamily="49" charset="0"/>
                <a:cs typeface="Courier New" pitchFamily="49" charset="0"/>
              </a:rPr>
              <a:t>2 </a:t>
            </a:r>
            <a:r>
              <a:rPr lang="en-US" sz="1900" dirty="0" smtClean="0">
                <a:latin typeface="Courier New" pitchFamily="49" charset="0"/>
                <a:cs typeface="Courier New" pitchFamily="49" charset="0"/>
              </a:rPr>
              <a:t>of 8: Hello, world!</a:t>
            </a:r>
          </a:p>
          <a:p>
            <a:pPr>
              <a:spcBef>
                <a:spcPts val="0"/>
              </a:spcBef>
              <a:buNone/>
            </a:pPr>
            <a:r>
              <a:rPr lang="en-US" sz="1900" dirty="0" smtClean="0">
                <a:latin typeface="Courier New" pitchFamily="49" charset="0"/>
                <a:cs typeface="Courier New" pitchFamily="49" charset="0"/>
              </a:rPr>
              <a:t>5 </a:t>
            </a:r>
            <a:r>
              <a:rPr lang="en-US" sz="1900" dirty="0" smtClean="0">
                <a:latin typeface="Courier New" pitchFamily="49" charset="0"/>
                <a:cs typeface="Courier New" pitchFamily="49" charset="0"/>
              </a:rPr>
              <a:t>of 8: Hello, world</a:t>
            </a:r>
            <a:r>
              <a:rPr lang="en-US" sz="1900" dirty="0" smtClean="0">
                <a:latin typeface="Courier New" pitchFamily="49" charset="0"/>
                <a:cs typeface="Courier New" pitchFamily="49" charset="0"/>
              </a:rPr>
              <a:t>!</a:t>
            </a:r>
          </a:p>
          <a:p>
            <a:pPr>
              <a:buNone/>
            </a:pPr>
            <a:r>
              <a:rPr lang="en-US" b="1" u="sng" dirty="0" smtClean="0">
                <a:latin typeface="Times New Roman" pitchFamily="18" charset="0"/>
                <a:cs typeface="Times New Roman" pitchFamily="18" charset="0"/>
              </a:rPr>
              <a:t>NOTICE</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Each MPI process runs the </a:t>
            </a:r>
            <a:r>
              <a:rPr lang="en-US" b="1" u="sng" dirty="0" smtClean="0">
                <a:latin typeface="Times New Roman" pitchFamily="18" charset="0"/>
                <a:cs typeface="Times New Roman" pitchFamily="18" charset="0"/>
              </a:rPr>
              <a:t>exact same executable</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Each MPI process </a:t>
            </a:r>
            <a:r>
              <a:rPr lang="en-US" b="1" u="sng" dirty="0" smtClean="0">
                <a:latin typeface="Times New Roman" pitchFamily="18" charset="0"/>
                <a:cs typeface="Times New Roman" pitchFamily="18" charset="0"/>
              </a:rPr>
              <a:t>knows which rank</a:t>
            </a:r>
            <a:r>
              <a:rPr lang="en-US" dirty="0" smtClean="0">
                <a:latin typeface="Times New Roman" pitchFamily="18" charset="0"/>
                <a:cs typeface="Times New Roman" pitchFamily="18" charset="0"/>
              </a:rPr>
              <a:t> it is.</a:t>
            </a:r>
          </a:p>
          <a:p>
            <a:r>
              <a:rPr lang="en-US" dirty="0" smtClean="0">
                <a:latin typeface="Times New Roman" pitchFamily="18" charset="0"/>
                <a:cs typeface="Times New Roman" pitchFamily="18" charset="0"/>
              </a:rPr>
              <a:t>Each MPI process </a:t>
            </a:r>
            <a:r>
              <a:rPr lang="en-US" b="1" u="sng" dirty="0" smtClean="0">
                <a:latin typeface="Times New Roman" pitchFamily="18" charset="0"/>
                <a:cs typeface="Times New Roman" pitchFamily="18" charset="0"/>
              </a:rPr>
              <a:t>knows how many processes</a:t>
            </a:r>
            <a:r>
              <a:rPr lang="en-US" dirty="0" smtClean="0">
                <a:latin typeface="Times New Roman" pitchFamily="18" charset="0"/>
                <a:cs typeface="Times New Roman" pitchFamily="18" charset="0"/>
              </a:rPr>
              <a:t> are in the run.</a:t>
            </a:r>
          </a:p>
          <a:p>
            <a:r>
              <a:rPr lang="en-US" dirty="0" smtClean="0">
                <a:latin typeface="Times New Roman" pitchFamily="18" charset="0"/>
                <a:cs typeface="Times New Roman" pitchFamily="18" charset="0"/>
              </a:rPr>
              <a:t>The processes act in </a:t>
            </a:r>
            <a:r>
              <a:rPr lang="en-US" b="1" u="sng" dirty="0" smtClean="0">
                <a:latin typeface="Times New Roman" pitchFamily="18" charset="0"/>
                <a:cs typeface="Times New Roman" pitchFamily="18" charset="0"/>
              </a:rPr>
              <a:t>non-deterministic order</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p:txBody>
      </p:sp>
      <p:sp>
        <p:nvSpPr>
          <p:cNvPr id="4" name="Footer Placeholder 3"/>
          <p:cNvSpPr>
            <a:spLocks noGrp="1"/>
          </p:cNvSpPr>
          <p:nvPr>
            <p:ph type="ftr" sz="quarter" idx="10"/>
          </p:nvPr>
        </p:nvSpPr>
        <p:spPr/>
        <p:txBody>
          <a:bodyPr/>
          <a:lstStyle/>
          <a:p>
            <a:pPr>
              <a:defRPr/>
            </a:pPr>
            <a:r>
              <a:rPr lang="en-US" smtClean="0"/>
              <a:t>NCSI Parallel &amp; Cluster: Desert Islands &amp; MPI</a:t>
            </a:r>
          </a:p>
          <a:p>
            <a:pPr>
              <a:defRPr/>
            </a:pPr>
            <a:r>
              <a:rPr lang="da-DK" smtClean="0"/>
              <a:t>U Oklahoma, July 29 - Aug 4 2012</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39</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ea typeface="ＭＳ Ｐゴシック" pitchFamily="1" charset="-128"/>
              </a:rPr>
              <a:t>An Island Hut</a:t>
            </a:r>
          </a:p>
        </p:txBody>
      </p:sp>
      <p:sp>
        <p:nvSpPr>
          <p:cNvPr id="40963" name="Rectangle 3"/>
          <p:cNvSpPr>
            <a:spLocks noGrp="1" noChangeArrowheads="1"/>
          </p:cNvSpPr>
          <p:nvPr>
            <p:ph idx="1"/>
          </p:nvPr>
        </p:nvSpPr>
        <p:spPr>
          <a:xfrm>
            <a:off x="533400" y="1295400"/>
            <a:ext cx="6096000" cy="5029200"/>
          </a:xfrm>
        </p:spPr>
        <p:txBody>
          <a:bodyPr/>
          <a:lstStyle/>
          <a:p>
            <a:r>
              <a:rPr lang="en-US" smtClean="0">
                <a:ea typeface="ＭＳ Ｐゴシック" pitchFamily="1" charset="-128"/>
              </a:rPr>
              <a:t>Imagine you’re on an island in a little hut.</a:t>
            </a:r>
          </a:p>
          <a:p>
            <a:r>
              <a:rPr lang="en-US" smtClean="0">
                <a:ea typeface="ＭＳ Ｐゴシック" pitchFamily="1" charset="-128"/>
              </a:rPr>
              <a:t>Inside the hut is a desk.</a:t>
            </a:r>
          </a:p>
          <a:p>
            <a:r>
              <a:rPr lang="en-US" smtClean="0">
                <a:ea typeface="ＭＳ Ｐゴシック" pitchFamily="1" charset="-128"/>
              </a:rPr>
              <a:t>On the desk is:</a:t>
            </a:r>
          </a:p>
          <a:p>
            <a:pPr lvl="1"/>
            <a:r>
              <a:rPr lang="en-US" smtClean="0">
                <a:ea typeface="ＭＳ Ｐゴシック" pitchFamily="1" charset="-128"/>
              </a:rPr>
              <a:t>a </a:t>
            </a:r>
            <a:r>
              <a:rPr lang="en-US" b="1" u="sng" smtClean="0">
                <a:solidFill>
                  <a:schemeClr val="folHlink"/>
                </a:solidFill>
                <a:ea typeface="ＭＳ Ｐゴシック" pitchFamily="1" charset="-128"/>
              </a:rPr>
              <a:t>phone</a:t>
            </a:r>
            <a:r>
              <a:rPr lang="en-US" smtClean="0">
                <a:ea typeface="ＭＳ Ｐゴシック" pitchFamily="1" charset="-128"/>
              </a:rPr>
              <a:t>;</a:t>
            </a:r>
          </a:p>
          <a:p>
            <a:pPr lvl="1"/>
            <a:r>
              <a:rPr lang="en-US" smtClean="0">
                <a:ea typeface="ＭＳ Ｐゴシック" pitchFamily="1" charset="-128"/>
              </a:rPr>
              <a:t>a </a:t>
            </a:r>
            <a:r>
              <a:rPr lang="en-US" b="1" u="sng" smtClean="0">
                <a:solidFill>
                  <a:schemeClr val="folHlink"/>
                </a:solidFill>
                <a:ea typeface="ＭＳ Ｐゴシック" pitchFamily="1" charset="-128"/>
              </a:rPr>
              <a:t>pencil</a:t>
            </a:r>
            <a:r>
              <a:rPr lang="en-US" smtClean="0">
                <a:ea typeface="ＭＳ Ｐゴシック" pitchFamily="1" charset="-128"/>
              </a:rPr>
              <a:t>;</a:t>
            </a:r>
          </a:p>
          <a:p>
            <a:pPr lvl="1"/>
            <a:r>
              <a:rPr lang="en-US" smtClean="0">
                <a:ea typeface="ＭＳ Ｐゴシック" pitchFamily="1" charset="-128"/>
              </a:rPr>
              <a:t>a </a:t>
            </a:r>
            <a:r>
              <a:rPr lang="en-US" b="1" u="sng" smtClean="0">
                <a:solidFill>
                  <a:schemeClr val="folHlink"/>
                </a:solidFill>
                <a:ea typeface="ＭＳ Ｐゴシック" pitchFamily="1" charset="-128"/>
              </a:rPr>
              <a:t>calculator</a:t>
            </a:r>
            <a:r>
              <a:rPr lang="en-US" smtClean="0">
                <a:ea typeface="ＭＳ Ｐゴシック" pitchFamily="1" charset="-128"/>
              </a:rPr>
              <a:t>;</a:t>
            </a:r>
          </a:p>
          <a:p>
            <a:pPr lvl="1"/>
            <a:r>
              <a:rPr lang="en-US" smtClean="0">
                <a:ea typeface="ＭＳ Ｐゴシック" pitchFamily="1" charset="-128"/>
              </a:rPr>
              <a:t>a piece of paper with </a:t>
            </a:r>
            <a:r>
              <a:rPr lang="en-US" b="1" u="sng" smtClean="0">
                <a:solidFill>
                  <a:schemeClr val="folHlink"/>
                </a:solidFill>
                <a:ea typeface="ＭＳ Ｐゴシック" pitchFamily="1" charset="-128"/>
              </a:rPr>
              <a:t>instructions</a:t>
            </a:r>
            <a:r>
              <a:rPr lang="en-US" smtClean="0">
                <a:ea typeface="ＭＳ Ｐゴシック" pitchFamily="1" charset="-128"/>
              </a:rPr>
              <a:t>;</a:t>
            </a:r>
          </a:p>
          <a:p>
            <a:pPr lvl="1"/>
            <a:r>
              <a:rPr lang="en-US" smtClean="0">
                <a:ea typeface="ＭＳ Ｐゴシック" pitchFamily="1" charset="-128"/>
              </a:rPr>
              <a:t>a piece of paper with </a:t>
            </a:r>
            <a:r>
              <a:rPr lang="en-US" b="1" u="sng" smtClean="0">
                <a:solidFill>
                  <a:schemeClr val="folHlink"/>
                </a:solidFill>
                <a:ea typeface="ＭＳ Ｐゴシック" pitchFamily="1" charset="-128"/>
              </a:rPr>
              <a:t>numbers</a:t>
            </a:r>
            <a:r>
              <a:rPr lang="en-US" smtClean="0">
                <a:ea typeface="ＭＳ Ｐゴシック" pitchFamily="1" charset="-128"/>
              </a:rPr>
              <a:t> (data).</a:t>
            </a:r>
          </a:p>
          <a:p>
            <a:endParaRPr lang="en-US" smtClean="0">
              <a:ea typeface="ＭＳ Ｐゴシック" pitchFamily="1" charset="-128"/>
            </a:endParaRPr>
          </a:p>
        </p:txBody>
      </p:sp>
      <p:sp>
        <p:nvSpPr>
          <p:cNvPr id="4096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40965" name="Slide Number Placeholder 4"/>
          <p:cNvSpPr>
            <a:spLocks noGrp="1"/>
          </p:cNvSpPr>
          <p:nvPr>
            <p:ph type="sldNum" sz="quarter" idx="11"/>
          </p:nvPr>
        </p:nvSpPr>
        <p:spPr>
          <a:noFill/>
        </p:spPr>
        <p:txBody>
          <a:bodyPr/>
          <a:lstStyle/>
          <a:p>
            <a:fld id="{4AAA3566-4666-4336-A975-3270970246EF}" type="slidenum">
              <a:rPr lang="en-US"/>
              <a:pPr/>
              <a:t>4</a:t>
            </a:fld>
            <a:endParaRPr lang="en-US"/>
          </a:p>
        </p:txBody>
      </p:sp>
      <p:pic>
        <p:nvPicPr>
          <p:cNvPr id="40966" name="Picture 4"/>
          <p:cNvPicPr>
            <a:picLocks noChangeAspect="1" noChangeArrowheads="1"/>
          </p:cNvPicPr>
          <p:nvPr/>
        </p:nvPicPr>
        <p:blipFill>
          <a:blip r:embed="rId2" cstate="print"/>
          <a:srcRect/>
          <a:stretch>
            <a:fillRect/>
          </a:stretch>
        </p:blipFill>
        <p:spPr bwMode="auto">
          <a:xfrm>
            <a:off x="5181600" y="2133600"/>
            <a:ext cx="1657350" cy="1797050"/>
          </a:xfrm>
          <a:prstGeom prst="rect">
            <a:avLst/>
          </a:prstGeom>
          <a:noFill/>
          <a:ln w="9525">
            <a:noFill/>
            <a:miter lim="800000"/>
            <a:headEnd/>
            <a:tailEnd/>
          </a:ln>
        </p:spPr>
      </p:pic>
      <p:pic>
        <p:nvPicPr>
          <p:cNvPr id="40967" name="Picture 5"/>
          <p:cNvPicPr>
            <a:picLocks noChangeAspect="1" noChangeArrowheads="1"/>
          </p:cNvPicPr>
          <p:nvPr/>
        </p:nvPicPr>
        <p:blipFill>
          <a:blip r:embed="rId3" cstate="print"/>
          <a:srcRect/>
          <a:stretch>
            <a:fillRect/>
          </a:stretch>
        </p:blipFill>
        <p:spPr bwMode="auto">
          <a:xfrm>
            <a:off x="3429000" y="2362200"/>
            <a:ext cx="1447800" cy="1233488"/>
          </a:xfrm>
          <a:prstGeom prst="rect">
            <a:avLst/>
          </a:prstGeom>
          <a:noFill/>
          <a:ln w="9525">
            <a:noFill/>
            <a:miter lim="800000"/>
            <a:headEnd/>
            <a:tailEnd/>
          </a:ln>
        </p:spPr>
      </p:pic>
      <p:pic>
        <p:nvPicPr>
          <p:cNvPr id="40968" name="Picture 6" descr="MCj04242240000[1]"/>
          <p:cNvPicPr>
            <a:picLocks noChangeAspect="1" noChangeArrowheads="1"/>
          </p:cNvPicPr>
          <p:nvPr/>
        </p:nvPicPr>
        <p:blipFill>
          <a:blip r:embed="rId4" cstate="print"/>
          <a:srcRect/>
          <a:stretch>
            <a:fillRect/>
          </a:stretch>
        </p:blipFill>
        <p:spPr bwMode="auto">
          <a:xfrm>
            <a:off x="2819400" y="2895600"/>
            <a:ext cx="379413" cy="544513"/>
          </a:xfrm>
          <a:prstGeom prst="rect">
            <a:avLst/>
          </a:prstGeom>
          <a:noFill/>
          <a:ln w="9525">
            <a:noFill/>
            <a:miter lim="800000"/>
            <a:headEnd/>
            <a:tailEnd/>
          </a:ln>
        </p:spPr>
      </p:pic>
      <p:sp>
        <p:nvSpPr>
          <p:cNvPr id="40969" name="Text Box 7"/>
          <p:cNvSpPr txBox="1">
            <a:spLocks noChangeArrowheads="1"/>
          </p:cNvSpPr>
          <p:nvPr/>
        </p:nvSpPr>
        <p:spPr bwMode="auto">
          <a:xfrm>
            <a:off x="381000" y="4692650"/>
            <a:ext cx="6629400" cy="1358900"/>
          </a:xfrm>
          <a:prstGeom prst="rect">
            <a:avLst/>
          </a:prstGeom>
          <a:noFill/>
          <a:ln w="12700">
            <a:solidFill>
              <a:schemeClr val="hlink"/>
            </a:solidFill>
            <a:miter lim="800000"/>
            <a:headEnd/>
            <a:tailEnd/>
          </a:ln>
        </p:spPr>
        <p:txBody>
          <a:bodyPr>
            <a:spAutoFit/>
          </a:bodyPr>
          <a:lstStyle/>
          <a:p>
            <a:pPr>
              <a:lnSpc>
                <a:spcPct val="70000"/>
              </a:lnSpc>
              <a:spcBef>
                <a:spcPct val="50000"/>
              </a:spcBef>
            </a:pPr>
            <a:r>
              <a:rPr lang="en-US" sz="1400" b="1" u="sng"/>
              <a:t>Instructions: What to Do</a:t>
            </a:r>
          </a:p>
          <a:p>
            <a:pPr>
              <a:lnSpc>
                <a:spcPct val="20000"/>
              </a:lnSpc>
              <a:spcBef>
                <a:spcPct val="50000"/>
              </a:spcBef>
            </a:pPr>
            <a:r>
              <a:rPr lang="en-US" sz="900">
                <a:latin typeface="Courier New" pitchFamily="1" charset="0"/>
              </a:rPr>
              <a:t>...</a:t>
            </a:r>
          </a:p>
          <a:p>
            <a:pPr>
              <a:lnSpc>
                <a:spcPct val="90000"/>
              </a:lnSpc>
              <a:spcBef>
                <a:spcPct val="50000"/>
              </a:spcBef>
            </a:pPr>
            <a:r>
              <a:rPr lang="en-US" sz="900">
                <a:latin typeface="Courier New" pitchFamily="1" charset="0"/>
              </a:rPr>
              <a:t>Add the number in slot 27 to the number in slot 239,</a:t>
            </a:r>
          </a:p>
          <a:p>
            <a:pPr>
              <a:lnSpc>
                <a:spcPct val="30000"/>
              </a:lnSpc>
              <a:spcBef>
                <a:spcPct val="50000"/>
              </a:spcBef>
            </a:pPr>
            <a:r>
              <a:rPr lang="en-US" sz="900">
                <a:latin typeface="Courier New" pitchFamily="1" charset="0"/>
              </a:rPr>
              <a:t>  and put the result in slot 71.</a:t>
            </a:r>
          </a:p>
          <a:p>
            <a:pPr>
              <a:lnSpc>
                <a:spcPct val="50000"/>
              </a:lnSpc>
              <a:spcBef>
                <a:spcPct val="50000"/>
              </a:spcBef>
            </a:pPr>
            <a:r>
              <a:rPr lang="en-US" sz="900">
                <a:latin typeface="Courier New" pitchFamily="1" charset="0"/>
              </a:rPr>
              <a:t>if the number in slot 71 is equal to the number in slot 118 then</a:t>
            </a:r>
          </a:p>
          <a:p>
            <a:pPr>
              <a:lnSpc>
                <a:spcPct val="60000"/>
              </a:lnSpc>
              <a:spcBef>
                <a:spcPct val="50000"/>
              </a:spcBef>
            </a:pPr>
            <a:r>
              <a:rPr lang="en-US" sz="900">
                <a:latin typeface="Courier New" pitchFamily="1" charset="0"/>
              </a:rPr>
              <a:t>  Call 555-0127 and leave a voicemail containing the number in slot 962.</a:t>
            </a:r>
          </a:p>
          <a:p>
            <a:pPr>
              <a:lnSpc>
                <a:spcPct val="30000"/>
              </a:lnSpc>
              <a:spcBef>
                <a:spcPct val="50000"/>
              </a:spcBef>
            </a:pPr>
            <a:r>
              <a:rPr lang="en-US" sz="900">
                <a:latin typeface="Courier New" pitchFamily="1" charset="0"/>
              </a:rPr>
              <a:t>else</a:t>
            </a:r>
          </a:p>
          <a:p>
            <a:pPr>
              <a:lnSpc>
                <a:spcPct val="40000"/>
              </a:lnSpc>
              <a:spcBef>
                <a:spcPct val="50000"/>
              </a:spcBef>
            </a:pPr>
            <a:r>
              <a:rPr lang="en-US" sz="900">
                <a:latin typeface="Courier New" pitchFamily="1" charset="0"/>
              </a:rPr>
              <a:t>  Call your voicemail box and collect a voicemail from 555-0063,</a:t>
            </a:r>
          </a:p>
          <a:p>
            <a:pPr>
              <a:lnSpc>
                <a:spcPct val="40000"/>
              </a:lnSpc>
              <a:spcBef>
                <a:spcPct val="50000"/>
              </a:spcBef>
            </a:pPr>
            <a:r>
              <a:rPr lang="en-US" sz="900">
                <a:latin typeface="Courier New" pitchFamily="1" charset="0"/>
              </a:rPr>
              <a:t>    and put that number in slot 715.</a:t>
            </a:r>
          </a:p>
          <a:p>
            <a:pPr>
              <a:lnSpc>
                <a:spcPct val="0"/>
              </a:lnSpc>
              <a:spcBef>
                <a:spcPct val="50000"/>
              </a:spcBef>
            </a:pPr>
            <a:r>
              <a:rPr lang="en-US" sz="900">
                <a:latin typeface="Courier New" pitchFamily="1" charset="0"/>
              </a:rPr>
              <a:t>...</a:t>
            </a:r>
          </a:p>
        </p:txBody>
      </p:sp>
      <p:sp>
        <p:nvSpPr>
          <p:cNvPr id="40970" name="Text Box 8"/>
          <p:cNvSpPr txBox="1">
            <a:spLocks noChangeArrowheads="1"/>
          </p:cNvSpPr>
          <p:nvPr/>
        </p:nvSpPr>
        <p:spPr bwMode="auto">
          <a:xfrm>
            <a:off x="7162800" y="3276600"/>
            <a:ext cx="1447800" cy="2432050"/>
          </a:xfrm>
          <a:prstGeom prst="rect">
            <a:avLst/>
          </a:prstGeom>
          <a:noFill/>
          <a:ln w="12700">
            <a:solidFill>
              <a:schemeClr val="folHlink"/>
            </a:solidFill>
            <a:miter lim="800000"/>
            <a:headEnd/>
            <a:tailEnd/>
          </a:ln>
        </p:spPr>
        <p:txBody>
          <a:bodyPr>
            <a:spAutoFit/>
          </a:bodyPr>
          <a:lstStyle/>
          <a:p>
            <a:pPr marL="457200" indent="-457200">
              <a:spcBef>
                <a:spcPct val="50000"/>
              </a:spcBef>
            </a:pPr>
            <a:r>
              <a:rPr lang="en-US" sz="1400" b="1" u="sng"/>
              <a:t>DATA</a:t>
            </a:r>
          </a:p>
          <a:p>
            <a:pPr marL="457200" indent="-457200">
              <a:lnSpc>
                <a:spcPct val="70000"/>
              </a:lnSpc>
              <a:spcBef>
                <a:spcPct val="50000"/>
              </a:spcBef>
              <a:buFontTx/>
              <a:buAutoNum type="arabicPeriod"/>
            </a:pPr>
            <a:r>
              <a:rPr lang="en-US" sz="1200">
                <a:latin typeface="Courier New" pitchFamily="1" charset="0"/>
              </a:rPr>
              <a:t>27.3</a:t>
            </a:r>
          </a:p>
          <a:p>
            <a:pPr marL="457200" indent="-457200">
              <a:lnSpc>
                <a:spcPct val="70000"/>
              </a:lnSpc>
              <a:spcBef>
                <a:spcPct val="50000"/>
              </a:spcBef>
              <a:buFontTx/>
              <a:buAutoNum type="arabicPeriod"/>
            </a:pPr>
            <a:r>
              <a:rPr lang="en-US" sz="1200">
                <a:latin typeface="Courier New" pitchFamily="1" charset="0"/>
              </a:rPr>
              <a:t>-491.41</a:t>
            </a:r>
          </a:p>
          <a:p>
            <a:pPr marL="457200" indent="-457200">
              <a:lnSpc>
                <a:spcPct val="60000"/>
              </a:lnSpc>
              <a:spcBef>
                <a:spcPct val="50000"/>
              </a:spcBef>
              <a:buFontTx/>
              <a:buAutoNum type="arabicPeriod"/>
            </a:pPr>
            <a:r>
              <a:rPr lang="en-US" sz="1200">
                <a:latin typeface="Courier New" pitchFamily="1" charset="0"/>
              </a:rPr>
              <a:t>24</a:t>
            </a:r>
          </a:p>
          <a:p>
            <a:pPr marL="457200" indent="-457200">
              <a:lnSpc>
                <a:spcPct val="70000"/>
              </a:lnSpc>
              <a:spcBef>
                <a:spcPct val="50000"/>
              </a:spcBef>
              <a:buFontTx/>
              <a:buAutoNum type="arabicPeriod"/>
            </a:pPr>
            <a:r>
              <a:rPr lang="en-US" sz="1200">
                <a:latin typeface="Courier New" pitchFamily="1" charset="0"/>
              </a:rPr>
              <a:t>-1e-05</a:t>
            </a:r>
          </a:p>
          <a:p>
            <a:pPr marL="457200" indent="-457200">
              <a:lnSpc>
                <a:spcPct val="70000"/>
              </a:lnSpc>
              <a:spcBef>
                <a:spcPct val="50000"/>
              </a:spcBef>
              <a:buFontTx/>
              <a:buAutoNum type="arabicPeriod"/>
            </a:pPr>
            <a:r>
              <a:rPr lang="en-US" sz="1200">
                <a:latin typeface="Courier New" pitchFamily="1" charset="0"/>
              </a:rPr>
              <a:t>141.41</a:t>
            </a:r>
          </a:p>
          <a:p>
            <a:pPr marL="457200" indent="-457200">
              <a:lnSpc>
                <a:spcPct val="70000"/>
              </a:lnSpc>
              <a:spcBef>
                <a:spcPct val="50000"/>
              </a:spcBef>
              <a:buFontTx/>
              <a:buAutoNum type="arabicPeriod"/>
            </a:pPr>
            <a:r>
              <a:rPr lang="en-US" sz="1200">
                <a:latin typeface="Courier New" pitchFamily="1" charset="0"/>
              </a:rPr>
              <a:t>0</a:t>
            </a:r>
          </a:p>
          <a:p>
            <a:pPr marL="457200" indent="-457200">
              <a:lnSpc>
                <a:spcPct val="70000"/>
              </a:lnSpc>
              <a:spcBef>
                <a:spcPct val="50000"/>
              </a:spcBef>
              <a:buFontTx/>
              <a:buAutoNum type="arabicPeriod"/>
            </a:pPr>
            <a:r>
              <a:rPr lang="en-US" sz="1200">
                <a:latin typeface="Courier New" pitchFamily="1" charset="0"/>
              </a:rPr>
              <a:t>4167</a:t>
            </a:r>
          </a:p>
          <a:p>
            <a:pPr marL="457200" indent="-457200">
              <a:lnSpc>
                <a:spcPct val="70000"/>
              </a:lnSpc>
              <a:spcBef>
                <a:spcPct val="50000"/>
              </a:spcBef>
              <a:buFontTx/>
              <a:buAutoNum type="arabicPeriod"/>
            </a:pPr>
            <a:r>
              <a:rPr lang="en-US" sz="1200">
                <a:latin typeface="Courier New" pitchFamily="1" charset="0"/>
              </a:rPr>
              <a:t>94.14</a:t>
            </a:r>
          </a:p>
          <a:p>
            <a:pPr marL="457200" indent="-457200">
              <a:lnSpc>
                <a:spcPct val="70000"/>
              </a:lnSpc>
              <a:spcBef>
                <a:spcPct val="50000"/>
              </a:spcBef>
              <a:buFontTx/>
              <a:buAutoNum type="arabicPeriod"/>
            </a:pPr>
            <a:r>
              <a:rPr lang="en-US" sz="1200">
                <a:latin typeface="Courier New" pitchFamily="1" charset="0"/>
              </a:rPr>
              <a:t>-518.481</a:t>
            </a:r>
          </a:p>
          <a:p>
            <a:pPr marL="457200" indent="-457200">
              <a:lnSpc>
                <a:spcPct val="30000"/>
              </a:lnSpc>
              <a:spcBef>
                <a:spcPct val="50000"/>
              </a:spcBef>
            </a:pPr>
            <a:r>
              <a:rPr lang="en-US" sz="1200">
                <a:latin typeface="Courier New" pitchFamily="1" charset="0"/>
              </a:rPr>
              <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smtClean="0">
                <a:ea typeface="ＭＳ Ｐゴシック" pitchFamily="1" charset="-128"/>
              </a:rPr>
              <a:t>MPI is SPMD</a:t>
            </a:r>
          </a:p>
        </p:txBody>
      </p:sp>
      <p:sp>
        <p:nvSpPr>
          <p:cNvPr id="74755"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MPI uses kind of parallelism known as			</a:t>
            </a:r>
            <a:r>
              <a:rPr lang="en-US" b="1" i="1" u="sng" smtClean="0">
                <a:ea typeface="ＭＳ Ｐゴシック" pitchFamily="1" charset="-128"/>
              </a:rPr>
              <a:t>Single Program, Multiple Data</a:t>
            </a:r>
            <a:r>
              <a:rPr lang="en-US" smtClean="0">
                <a:ea typeface="ＭＳ Ｐゴシック" pitchFamily="1" charset="-128"/>
              </a:rPr>
              <a:t> (SPMD).</a:t>
            </a:r>
          </a:p>
          <a:p>
            <a:pPr>
              <a:lnSpc>
                <a:spcPct val="90000"/>
              </a:lnSpc>
              <a:buFont typeface="Wingdings" pitchFamily="1" charset="2"/>
              <a:buNone/>
            </a:pPr>
            <a:r>
              <a:rPr lang="en-US" smtClean="0">
                <a:ea typeface="ＭＳ Ｐゴシック" pitchFamily="1" charset="-128"/>
              </a:rPr>
              <a:t>This means that you have one MPI program – a single executable – that is executed by all of the processes in an MPI run.</a:t>
            </a:r>
          </a:p>
          <a:p>
            <a:pPr>
              <a:lnSpc>
                <a:spcPct val="90000"/>
              </a:lnSpc>
              <a:buFont typeface="Wingdings" pitchFamily="1" charset="2"/>
              <a:buNone/>
            </a:pPr>
            <a:r>
              <a:rPr lang="en-US" smtClean="0">
                <a:ea typeface="ＭＳ Ｐゴシック" pitchFamily="1" charset="-128"/>
              </a:rPr>
              <a:t>So, to differentiate the roles of various processes in the MPI run, you have to have </a:t>
            </a:r>
            <a:r>
              <a:rPr lang="en-US" b="1" smtClean="0">
                <a:latin typeface="Courier New" pitchFamily="1" charset="0"/>
                <a:ea typeface="ＭＳ Ｐゴシック" pitchFamily="1" charset="-128"/>
              </a:rPr>
              <a:t>if</a:t>
            </a:r>
            <a:r>
              <a:rPr lang="en-US" smtClean="0">
                <a:ea typeface="ＭＳ Ｐゴシック" pitchFamily="1" charset="-128"/>
              </a:rPr>
              <a:t> statements:</a:t>
            </a:r>
          </a:p>
          <a:p>
            <a:pPr>
              <a:lnSpc>
                <a:spcPct val="90000"/>
              </a:lnSpc>
              <a:buFont typeface="Wingdings" pitchFamily="1" charset="2"/>
              <a:buNone/>
            </a:pPr>
            <a:r>
              <a:rPr lang="en-US" b="1" smtClean="0">
                <a:latin typeface="Courier New" pitchFamily="1" charset="0"/>
                <a:ea typeface="ＭＳ Ｐゴシック" pitchFamily="1" charset="-128"/>
              </a:rPr>
              <a:t>if (my_rank == server_rank) {</a:t>
            </a:r>
          </a:p>
          <a:p>
            <a:pPr>
              <a:lnSpc>
                <a:spcPct val="90000"/>
              </a:lnSpc>
              <a:buFont typeface="Wingdings" pitchFamily="1" charset="2"/>
              <a:buNone/>
            </a:pPr>
            <a:r>
              <a:rPr lang="en-US" b="1" smtClean="0">
                <a:latin typeface="Courier New" pitchFamily="1" charset="0"/>
                <a:ea typeface="ＭＳ Ｐゴシック" pitchFamily="1" charset="-128"/>
              </a:rPr>
              <a:t>    …</a:t>
            </a:r>
          </a:p>
          <a:p>
            <a:pPr>
              <a:lnSpc>
                <a:spcPct val="90000"/>
              </a:lnSpc>
              <a:buFont typeface="Wingdings" pitchFamily="1" charset="2"/>
              <a:buNone/>
            </a:pPr>
            <a:r>
              <a:rPr lang="en-US" b="1" smtClean="0">
                <a:latin typeface="Courier New" pitchFamily="1" charset="0"/>
                <a:ea typeface="ＭＳ Ｐゴシック" pitchFamily="1" charset="-128"/>
              </a:rPr>
              <a:t>}</a:t>
            </a:r>
          </a:p>
        </p:txBody>
      </p:sp>
      <p:sp>
        <p:nvSpPr>
          <p:cNvPr id="7475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74757" name="Slide Number Placeholder 4"/>
          <p:cNvSpPr>
            <a:spLocks noGrp="1"/>
          </p:cNvSpPr>
          <p:nvPr>
            <p:ph type="sldNum" sz="quarter" idx="11"/>
          </p:nvPr>
        </p:nvSpPr>
        <p:spPr>
          <a:noFill/>
        </p:spPr>
        <p:txBody>
          <a:bodyPr/>
          <a:lstStyle/>
          <a:p>
            <a:fld id="{3977D25F-89C2-4429-AA09-934ED5C08384}" type="slidenum">
              <a:rPr lang="en-US"/>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mtClean="0">
                <a:ea typeface="ＭＳ Ｐゴシック" pitchFamily="1" charset="-128"/>
              </a:rPr>
              <a:t>Example: Greetings</a:t>
            </a:r>
          </a:p>
        </p:txBody>
      </p:sp>
      <p:sp>
        <p:nvSpPr>
          <p:cNvPr id="75779" name="Rectangle 3"/>
          <p:cNvSpPr>
            <a:spLocks noGrp="1" noChangeArrowheads="1"/>
          </p:cNvSpPr>
          <p:nvPr>
            <p:ph idx="1"/>
          </p:nvPr>
        </p:nvSpPr>
        <p:spPr/>
        <p:txBody>
          <a:bodyPr/>
          <a:lstStyle/>
          <a:p>
            <a:pPr marL="609600" indent="-609600">
              <a:buClr>
                <a:schemeClr val="tx1"/>
              </a:buClr>
              <a:buSzTx/>
              <a:buFont typeface="Wingdings" pitchFamily="1" charset="2"/>
              <a:buAutoNum type="arabicPeriod"/>
            </a:pPr>
            <a:r>
              <a:rPr lang="en-US" smtClean="0">
                <a:ea typeface="ＭＳ Ｐゴシック" pitchFamily="1" charset="-128"/>
              </a:rPr>
              <a:t>Start the MPI system.</a:t>
            </a:r>
          </a:p>
          <a:p>
            <a:pPr marL="609600" indent="-609600">
              <a:buClr>
                <a:schemeClr val="tx1"/>
              </a:buClr>
              <a:buSzTx/>
              <a:buFont typeface="Wingdings" pitchFamily="1" charset="2"/>
              <a:buAutoNum type="arabicPeriod"/>
            </a:pPr>
            <a:r>
              <a:rPr lang="en-US" smtClean="0">
                <a:ea typeface="ＭＳ Ｐゴシック" pitchFamily="1" charset="-128"/>
              </a:rPr>
              <a:t>Get the rank and number of processes.</a:t>
            </a:r>
          </a:p>
          <a:p>
            <a:pPr marL="609600" indent="-609600">
              <a:buClr>
                <a:schemeClr val="tx1"/>
              </a:buClr>
              <a:buSzTx/>
              <a:buFont typeface="Wingdings" pitchFamily="1" charset="2"/>
              <a:buAutoNum type="arabicPeriod"/>
            </a:pPr>
            <a:r>
              <a:rPr lang="en-US" smtClean="0">
                <a:ea typeface="ＭＳ Ｐゴシック" pitchFamily="1" charset="-128"/>
              </a:rPr>
              <a:t>If you’re </a:t>
            </a:r>
            <a:r>
              <a:rPr lang="en-US" b="1" u="sng" smtClean="0">
                <a:solidFill>
                  <a:srgbClr val="FF0000"/>
                </a:solidFill>
                <a:ea typeface="ＭＳ Ｐゴシック" pitchFamily="1" charset="-128"/>
              </a:rPr>
              <a:t>not</a:t>
            </a:r>
            <a:r>
              <a:rPr lang="en-US" smtClean="0">
                <a:solidFill>
                  <a:srgbClr val="000000"/>
                </a:solidFill>
                <a:ea typeface="ＭＳ Ｐゴシック" pitchFamily="1" charset="-128"/>
              </a:rPr>
              <a:t> </a:t>
            </a:r>
            <a:r>
              <a:rPr lang="en-US" smtClean="0">
                <a:ea typeface="ＭＳ Ｐゴシック" pitchFamily="1" charset="-128"/>
              </a:rPr>
              <a:t>the server process:</a:t>
            </a:r>
          </a:p>
          <a:p>
            <a:pPr marL="990600" lvl="1" indent="-533400">
              <a:buClr>
                <a:schemeClr val="tx1"/>
              </a:buClr>
              <a:buSzTx/>
              <a:buFont typeface="Wingdings" pitchFamily="1" charset="2"/>
              <a:buAutoNum type="arabicPeriod"/>
            </a:pPr>
            <a:r>
              <a:rPr lang="en-US" smtClean="0">
                <a:ea typeface="ＭＳ Ｐゴシック" pitchFamily="1" charset="-128"/>
              </a:rPr>
              <a:t>Create a greeting string.</a:t>
            </a:r>
          </a:p>
          <a:p>
            <a:pPr marL="990600" lvl="1" indent="-533400">
              <a:buClr>
                <a:schemeClr val="tx1"/>
              </a:buClr>
              <a:buSzTx/>
              <a:buFont typeface="Wingdings" pitchFamily="1" charset="2"/>
              <a:buAutoNum type="arabicPeriod"/>
            </a:pPr>
            <a:r>
              <a:rPr lang="en-US" smtClean="0">
                <a:ea typeface="ＭＳ Ｐゴシック" pitchFamily="1" charset="-128"/>
              </a:rPr>
              <a:t>Send it to the server process.</a:t>
            </a:r>
          </a:p>
          <a:p>
            <a:pPr marL="609600" indent="-609600">
              <a:buClr>
                <a:schemeClr val="tx1"/>
              </a:buClr>
              <a:buSzTx/>
              <a:buFont typeface="Wingdings" pitchFamily="1" charset="2"/>
              <a:buAutoNum type="arabicPeriod"/>
            </a:pPr>
            <a:r>
              <a:rPr lang="en-US" smtClean="0">
                <a:ea typeface="ＭＳ Ｐゴシック" pitchFamily="1" charset="-128"/>
              </a:rPr>
              <a:t>If you </a:t>
            </a:r>
            <a:r>
              <a:rPr lang="en-US" b="1" u="sng" smtClean="0">
                <a:solidFill>
                  <a:schemeClr val="folHlink"/>
                </a:solidFill>
                <a:ea typeface="ＭＳ Ｐゴシック" pitchFamily="1" charset="-128"/>
              </a:rPr>
              <a:t>are</a:t>
            </a:r>
            <a:r>
              <a:rPr lang="en-US" smtClean="0">
                <a:ea typeface="ＭＳ Ｐゴシック" pitchFamily="1" charset="-128"/>
              </a:rPr>
              <a:t> the server process:</a:t>
            </a:r>
          </a:p>
          <a:p>
            <a:pPr marL="990600" lvl="1" indent="-533400">
              <a:buClr>
                <a:schemeClr val="tx1"/>
              </a:buClr>
              <a:buSzTx/>
              <a:buFont typeface="Wingdings" pitchFamily="1" charset="2"/>
              <a:buAutoNum type="arabicPeriod"/>
            </a:pPr>
            <a:r>
              <a:rPr lang="en-US" smtClean="0">
                <a:ea typeface="ＭＳ Ｐゴシック" pitchFamily="1" charset="-128"/>
              </a:rPr>
              <a:t>For each of the client processes:</a:t>
            </a:r>
          </a:p>
          <a:p>
            <a:pPr marL="1371600" lvl="2" indent="-457200">
              <a:buClr>
                <a:schemeClr val="tx1"/>
              </a:buClr>
              <a:buSzTx/>
              <a:buFont typeface="Wingdings" pitchFamily="1" charset="2"/>
              <a:buAutoNum type="arabicPeriod"/>
            </a:pPr>
            <a:r>
              <a:rPr lang="en-US" smtClean="0">
                <a:ea typeface="ＭＳ Ｐゴシック" pitchFamily="1" charset="-128"/>
              </a:rPr>
              <a:t>Receive its greeting string.</a:t>
            </a:r>
          </a:p>
          <a:p>
            <a:pPr marL="1371600" lvl="2" indent="-457200">
              <a:buClr>
                <a:schemeClr val="tx1"/>
              </a:buClr>
              <a:buSzTx/>
              <a:buFont typeface="Wingdings" pitchFamily="1" charset="2"/>
              <a:buAutoNum type="arabicPeriod"/>
            </a:pPr>
            <a:r>
              <a:rPr lang="en-US" smtClean="0">
                <a:ea typeface="ＭＳ Ｐゴシック" pitchFamily="1" charset="-128"/>
              </a:rPr>
              <a:t>Print its greeting string.</a:t>
            </a:r>
          </a:p>
          <a:p>
            <a:pPr marL="609600" indent="-609600">
              <a:buClr>
                <a:schemeClr val="tx1"/>
              </a:buClr>
              <a:buSzTx/>
              <a:buFont typeface="Wingdings" pitchFamily="1" charset="2"/>
              <a:buAutoNum type="arabicPeriod"/>
            </a:pPr>
            <a:r>
              <a:rPr lang="en-US" smtClean="0">
                <a:ea typeface="ＭＳ Ｐゴシック" pitchFamily="1" charset="-128"/>
              </a:rPr>
              <a:t>Shut down the MPI system.</a:t>
            </a:r>
          </a:p>
        </p:txBody>
      </p:sp>
      <p:sp>
        <p:nvSpPr>
          <p:cNvPr id="7578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75781" name="Slide Number Placeholder 4"/>
          <p:cNvSpPr>
            <a:spLocks noGrp="1"/>
          </p:cNvSpPr>
          <p:nvPr>
            <p:ph type="sldNum" sz="quarter" idx="11"/>
          </p:nvPr>
        </p:nvSpPr>
        <p:spPr>
          <a:noFill/>
        </p:spPr>
        <p:txBody>
          <a:bodyPr/>
          <a:lstStyle/>
          <a:p>
            <a:fld id="{0F0CE59B-6461-4B55-BD90-060C30040B8A}" type="slidenum">
              <a:rPr lang="en-US"/>
              <a:pPr/>
              <a:t>41</a:t>
            </a:fld>
            <a:endParaRPr lang="en-US"/>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mtClean="0">
                <a:latin typeface="Courier New" pitchFamily="1" charset="0"/>
                <a:ea typeface="ＭＳ Ｐゴシック" pitchFamily="1" charset="-128"/>
              </a:rPr>
              <a:t>greeting.c</a:t>
            </a:r>
            <a:endParaRPr lang="en-US" smtClean="0">
              <a:ea typeface="ＭＳ Ｐゴシック" pitchFamily="1" charset="-128"/>
            </a:endParaRPr>
          </a:p>
        </p:txBody>
      </p:sp>
      <p:sp>
        <p:nvSpPr>
          <p:cNvPr id="76803" name="Rectangle 3"/>
          <p:cNvSpPr>
            <a:spLocks noGrp="1" noChangeArrowheads="1"/>
          </p:cNvSpPr>
          <p:nvPr>
            <p:ph idx="1"/>
          </p:nvPr>
        </p:nvSpPr>
        <p:spPr>
          <a:xfrm>
            <a:off x="533400" y="1295400"/>
            <a:ext cx="8153400" cy="4800600"/>
          </a:xfrm>
        </p:spPr>
        <p:txBody>
          <a:bodyPr/>
          <a:lstStyle/>
          <a:p>
            <a:pPr>
              <a:buFont typeface="Wingdings" pitchFamily="1" charset="2"/>
              <a:buNone/>
            </a:pPr>
            <a:endParaRPr lang="en-US" sz="1600" b="1" dirty="0" smtClean="0">
              <a:solidFill>
                <a:srgbClr val="000000"/>
              </a:solidFill>
              <a:latin typeface="Courier New" pitchFamily="1" charset="0"/>
              <a:ea typeface="ＭＳ Ｐゴシック" pitchFamily="1" charset="-128"/>
            </a:endParaRPr>
          </a:p>
          <a:p>
            <a:pPr>
              <a:buFont typeface="Wingdings" pitchFamily="1" charset="2"/>
              <a:buNone/>
            </a:pPr>
            <a:r>
              <a:rPr lang="en-US" sz="1600" b="1" dirty="0" smtClean="0">
                <a:solidFill>
                  <a:srgbClr val="000000"/>
                </a:solidFill>
                <a:latin typeface="Courier New" pitchFamily="1" charset="0"/>
                <a:ea typeface="ＭＳ Ｐゴシック" pitchFamily="1" charset="-128"/>
              </a:rPr>
              <a:t>#include &lt;</a:t>
            </a:r>
            <a:r>
              <a:rPr lang="en-US" sz="1600" b="1" dirty="0" err="1" smtClean="0">
                <a:solidFill>
                  <a:srgbClr val="000000"/>
                </a:solidFill>
                <a:latin typeface="Courier New" pitchFamily="1" charset="0"/>
                <a:ea typeface="ＭＳ Ｐゴシック" pitchFamily="1" charset="-128"/>
              </a:rPr>
              <a:t>stdio.h</a:t>
            </a:r>
            <a:r>
              <a:rPr lang="en-US" sz="1600" b="1" dirty="0" smtClean="0">
                <a:solidFill>
                  <a:srgbClr val="000000"/>
                </a:solidFill>
                <a:latin typeface="Courier New" pitchFamily="1" charset="0"/>
                <a:ea typeface="ＭＳ Ｐゴシック" pitchFamily="1" charset="-128"/>
              </a:rPr>
              <a:t>&gt;</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#include &lt;</a:t>
            </a:r>
            <a:r>
              <a:rPr lang="en-US" sz="1600" b="1" dirty="0" err="1" smtClean="0">
                <a:solidFill>
                  <a:srgbClr val="000000"/>
                </a:solidFill>
                <a:latin typeface="Courier New" pitchFamily="1" charset="0"/>
                <a:ea typeface="ＭＳ Ｐゴシック" pitchFamily="1" charset="-128"/>
              </a:rPr>
              <a:t>string.h</a:t>
            </a:r>
            <a:r>
              <a:rPr lang="en-US" sz="1600" b="1" dirty="0" smtClean="0">
                <a:solidFill>
                  <a:srgbClr val="000000"/>
                </a:solidFill>
                <a:latin typeface="Courier New" pitchFamily="1" charset="0"/>
                <a:ea typeface="ＭＳ Ｐゴシック" pitchFamily="1" charset="-128"/>
              </a:rPr>
              <a:t>&gt;</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#include "</a:t>
            </a:r>
            <a:r>
              <a:rPr lang="en-US" sz="1600" b="1" dirty="0" err="1" smtClean="0">
                <a:solidFill>
                  <a:schemeClr val="folHlink"/>
                </a:solidFill>
                <a:latin typeface="Courier New" pitchFamily="1" charset="0"/>
                <a:ea typeface="ＭＳ Ｐゴシック" pitchFamily="1" charset="-128"/>
              </a:rPr>
              <a:t>mpi.h</a:t>
            </a:r>
            <a:r>
              <a:rPr lang="en-US" sz="1600" b="1" dirty="0" smtClean="0">
                <a:solidFill>
                  <a:srgbClr val="000000"/>
                </a:solidFill>
                <a:latin typeface="Courier New" pitchFamily="1" charset="0"/>
                <a:ea typeface="ＭＳ Ｐゴシック" pitchFamily="1" charset="-128"/>
              </a:rPr>
              <a:t>"</a:t>
            </a:r>
          </a:p>
          <a:p>
            <a:pPr>
              <a:buFont typeface="Wingdings" pitchFamily="1" charset="2"/>
              <a:buNone/>
            </a:pPr>
            <a:endParaRPr lang="en-US" sz="1600" b="1" dirty="0" smtClean="0">
              <a:solidFill>
                <a:srgbClr val="000000"/>
              </a:solidFill>
              <a:latin typeface="Courier New" pitchFamily="1" charset="0"/>
              <a:ea typeface="ＭＳ Ｐゴシック" pitchFamily="1" charset="-128"/>
            </a:endParaRPr>
          </a:p>
          <a:p>
            <a:pPr>
              <a:lnSpc>
                <a:spcPct val="40000"/>
              </a:lnSpc>
              <a:buFont typeface="Wingdings" pitchFamily="1" charset="2"/>
              <a:buNone/>
            </a:pP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main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argc</a:t>
            </a:r>
            <a:r>
              <a:rPr lang="en-US" sz="1600" b="1" dirty="0" smtClean="0">
                <a:solidFill>
                  <a:srgbClr val="000000"/>
                </a:solidFill>
                <a:latin typeface="Courier New" pitchFamily="1" charset="0"/>
                <a:ea typeface="ＭＳ Ｐゴシック" pitchFamily="1" charset="-128"/>
              </a:rPr>
              <a:t>, char* </a:t>
            </a:r>
            <a:r>
              <a:rPr lang="en-US" sz="1600" b="1" dirty="0" err="1" smtClean="0">
                <a:solidFill>
                  <a:srgbClr val="000000"/>
                </a:solidFill>
                <a:latin typeface="Courier New" pitchFamily="1" charset="0"/>
                <a:ea typeface="ＭＳ Ｐゴシック" pitchFamily="1" charset="-128"/>
              </a:rPr>
              <a:t>argv</a:t>
            </a:r>
            <a:r>
              <a:rPr lang="en-US" sz="16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const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maximum_message_length</a:t>
            </a:r>
            <a:r>
              <a:rPr lang="en-US" sz="1600" b="1" dirty="0" smtClean="0">
                <a:solidFill>
                  <a:srgbClr val="000000"/>
                </a:solidFill>
                <a:latin typeface="Courier New" pitchFamily="1" charset="0"/>
                <a:ea typeface="ＭＳ Ｐゴシック" pitchFamily="1" charset="-128"/>
              </a:rPr>
              <a:t> = 100;</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const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server_rank</a:t>
            </a:r>
            <a:r>
              <a:rPr lang="en-US" sz="1600" b="1" dirty="0" smtClean="0">
                <a:solidFill>
                  <a:srgbClr val="000000"/>
                </a:solidFill>
                <a:latin typeface="Courier New" pitchFamily="1" charset="0"/>
                <a:ea typeface="ＭＳ Ｐゴシック" pitchFamily="1" charset="-128"/>
              </a:rPr>
              <a:t>            =   0;</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char       message[maximum_message_length+1];</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MPI_Status</a:t>
            </a:r>
            <a:r>
              <a:rPr lang="en-US" sz="1600" b="1" dirty="0" smtClean="0">
                <a:solidFill>
                  <a:srgbClr val="000000"/>
                </a:solidFill>
                <a:latin typeface="Courier New" pitchFamily="1" charset="0"/>
                <a:ea typeface="ＭＳ Ｐゴシック" pitchFamily="1" charset="-128"/>
              </a:rPr>
              <a:t> status;           /* Info about receive status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 This process ID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num_procs</a:t>
            </a:r>
            <a:r>
              <a:rPr lang="en-US" sz="1600" b="1" dirty="0" smtClean="0">
                <a:solidFill>
                  <a:srgbClr val="000000"/>
                </a:solidFill>
                <a:latin typeface="Courier New" pitchFamily="1" charset="0"/>
                <a:ea typeface="ＭＳ Ｐゴシック" pitchFamily="1" charset="-128"/>
              </a:rPr>
              <a:t>;        /* Number of processes in run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source;           /* Process ID to receive from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destination;      /* Process ID to send to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tag = 0;          /* Message ID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   /* Error code for MPI calls   */</a:t>
            </a:r>
          </a:p>
          <a:p>
            <a:pPr>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[work goes here]</a:t>
            </a:r>
          </a:p>
          <a:p>
            <a:pPr>
              <a:buFont typeface="Wingdings" pitchFamily="1" charset="2"/>
              <a:buNone/>
            </a:pPr>
            <a:r>
              <a:rPr lang="en-US" sz="1600" b="1" dirty="0" smtClean="0">
                <a:solidFill>
                  <a:srgbClr val="000000"/>
                </a:solidFill>
                <a:latin typeface="Courier New" pitchFamily="1" charset="0"/>
                <a:ea typeface="ＭＳ Ｐゴシック" pitchFamily="1" charset="-128"/>
              </a:rPr>
              <a:t>} /* main */</a:t>
            </a:r>
            <a:endParaRPr lang="en-US" sz="1600" dirty="0" smtClean="0">
              <a:solidFill>
                <a:srgbClr val="000000"/>
              </a:solidFill>
              <a:ea typeface="ＭＳ Ｐゴシック" pitchFamily="1" charset="-128"/>
            </a:endParaRPr>
          </a:p>
        </p:txBody>
      </p:sp>
      <p:sp>
        <p:nvSpPr>
          <p:cNvPr id="7680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76805" name="Slide Number Placeholder 4"/>
          <p:cNvSpPr>
            <a:spLocks noGrp="1"/>
          </p:cNvSpPr>
          <p:nvPr>
            <p:ph type="sldNum" sz="quarter" idx="11"/>
          </p:nvPr>
        </p:nvSpPr>
        <p:spPr>
          <a:noFill/>
        </p:spPr>
        <p:txBody>
          <a:bodyPr/>
          <a:lstStyle/>
          <a:p>
            <a:fld id="{A8C58AAB-7E0B-4A25-8E22-5856A6542974}" type="slidenum">
              <a:rPr lang="en-US"/>
              <a:pPr/>
              <a:t>42</a:t>
            </a:fld>
            <a:endParaRPr lang="en-US"/>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mtClean="0">
                <a:ea typeface="ＭＳ Ｐゴシック" pitchFamily="1" charset="-128"/>
              </a:rPr>
              <a:t>Hello World Startup/Shut Down</a:t>
            </a:r>
          </a:p>
        </p:txBody>
      </p:sp>
      <p:sp>
        <p:nvSpPr>
          <p:cNvPr id="77827" name="Rectangle 3"/>
          <p:cNvSpPr>
            <a:spLocks noGrp="1" noChangeArrowheads="1"/>
          </p:cNvSpPr>
          <p:nvPr>
            <p:ph idx="1"/>
          </p:nvPr>
        </p:nvSpPr>
        <p:spPr/>
        <p:txBody>
          <a:bodyPr/>
          <a:lstStyle/>
          <a:p>
            <a:pPr>
              <a:buFont typeface="Wingdings" pitchFamily="1" charset="2"/>
              <a:buNone/>
            </a:pPr>
            <a:r>
              <a:rPr lang="en-US" sz="1600" b="1" i="1" smtClean="0">
                <a:solidFill>
                  <a:schemeClr val="hlink"/>
                </a:solidFill>
                <a:ea typeface="ＭＳ Ｐゴシック" pitchFamily="1" charset="-128"/>
              </a:rPr>
              <a:t>[header file includes]</a:t>
            </a:r>
          </a:p>
          <a:p>
            <a:pPr>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[declarations]</a:t>
            </a:r>
          </a:p>
          <a:p>
            <a:pPr>
              <a:buFont typeface="Wingdings" pitchFamily="1" charset="2"/>
              <a:buNone/>
            </a:pPr>
            <a:r>
              <a:rPr lang="en-US" sz="1600"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mpi_error_code = </a:t>
            </a:r>
            <a:r>
              <a:rPr lang="en-US" sz="1600" b="1" smtClean="0">
                <a:solidFill>
                  <a:schemeClr val="folHlink"/>
                </a:solidFill>
                <a:latin typeface="Courier New" pitchFamily="1" charset="0"/>
                <a:ea typeface="ＭＳ Ｐゴシック" pitchFamily="1" charset="-128"/>
              </a:rPr>
              <a:t>MPI_Init</a:t>
            </a:r>
            <a:r>
              <a:rPr lang="en-US" sz="1600" b="1" smtClean="0">
                <a:solidFill>
                  <a:srgbClr val="000000"/>
                </a:solidFill>
                <a:latin typeface="Courier New" pitchFamily="1" charset="0"/>
                <a:ea typeface="ＭＳ Ｐゴシック" pitchFamily="1" charset="-128"/>
              </a:rPr>
              <a:t>(&amp;argc, &amp;argv);</a:t>
            </a:r>
          </a:p>
          <a:p>
            <a:pPr>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MPI_Comm_rank</a:t>
            </a:r>
            <a:r>
              <a:rPr lang="en-US" sz="1600" b="1" smtClean="0">
                <a:solidFill>
                  <a:srgbClr val="000000"/>
                </a:solidFill>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 &amp;my_rank);</a:t>
            </a:r>
          </a:p>
          <a:p>
            <a:pPr>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MPI_Comm_size</a:t>
            </a:r>
            <a:r>
              <a:rPr lang="en-US" sz="1600" b="1" smtClean="0">
                <a:solidFill>
                  <a:srgbClr val="000000"/>
                </a:solidFill>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 &amp;num_procs);</a:t>
            </a:r>
          </a:p>
          <a:p>
            <a:pPr>
              <a:buFont typeface="Wingdings" pitchFamily="1" charset="2"/>
              <a:buNone/>
            </a:pPr>
            <a:r>
              <a:rPr lang="en-US" sz="1600" b="1" smtClean="0">
                <a:solidFill>
                  <a:srgbClr val="000000"/>
                </a:solidFill>
                <a:latin typeface="Courier New" pitchFamily="1" charset="0"/>
                <a:ea typeface="ＭＳ Ｐゴシック" pitchFamily="1" charset="-128"/>
              </a:rPr>
              <a:t>  if (my_rank != server_rank)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each non-server (worker) process]</a:t>
            </a:r>
          </a:p>
          <a:p>
            <a:pPr>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 */</a:t>
            </a:r>
          </a:p>
          <a:p>
            <a:pPr>
              <a:buFont typeface="Wingdings" pitchFamily="1" charset="2"/>
              <a:buNone/>
            </a:pPr>
            <a:r>
              <a:rPr lang="en-US" sz="1600" b="1" smtClean="0">
                <a:solidFill>
                  <a:srgbClr val="000000"/>
                </a:solidFill>
                <a:latin typeface="Courier New" pitchFamily="1" charset="0"/>
                <a:ea typeface="ＭＳ Ｐゴシック" pitchFamily="1" charset="-128"/>
              </a:rPr>
              <a:t>  else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server process]</a:t>
            </a:r>
          </a:p>
          <a:p>
            <a:pPr>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server_rank)…else */</a:t>
            </a:r>
          </a:p>
          <a:p>
            <a:pPr>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a:t>
            </a:r>
          </a:p>
          <a:p>
            <a:pPr>
              <a:buFont typeface="Wingdings" pitchFamily="1" charset="2"/>
              <a:buNone/>
            </a:pPr>
            <a:r>
              <a:rPr lang="en-US" sz="1600" b="1" smtClean="0">
                <a:solidFill>
                  <a:srgbClr val="000000"/>
                </a:solidFill>
                <a:latin typeface="Courier New" pitchFamily="1" charset="0"/>
                <a:ea typeface="ＭＳ Ｐゴシック" pitchFamily="1" charset="-128"/>
              </a:rPr>
              <a:t>} /* main */</a:t>
            </a:r>
          </a:p>
        </p:txBody>
      </p:sp>
      <p:sp>
        <p:nvSpPr>
          <p:cNvPr id="7782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77829" name="Slide Number Placeholder 4"/>
          <p:cNvSpPr>
            <a:spLocks noGrp="1"/>
          </p:cNvSpPr>
          <p:nvPr>
            <p:ph type="sldNum" sz="quarter" idx="11"/>
          </p:nvPr>
        </p:nvSpPr>
        <p:spPr>
          <a:noFill/>
        </p:spPr>
        <p:txBody>
          <a:bodyPr/>
          <a:lstStyle/>
          <a:p>
            <a:fld id="{222BB65D-C728-441C-BB3C-2582000EDC86}" type="slidenum">
              <a:rPr lang="en-US"/>
              <a:pPr/>
              <a:t>43</a:t>
            </a:fld>
            <a:endParaRPr lang="en-US"/>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smtClean="0">
                <a:ea typeface="ＭＳ Ｐゴシック" pitchFamily="1" charset="-128"/>
              </a:rPr>
              <a:t>Hello World Client’s Work</a:t>
            </a:r>
          </a:p>
        </p:txBody>
      </p:sp>
      <p:sp>
        <p:nvSpPr>
          <p:cNvPr id="78851" name="Rectangle 3"/>
          <p:cNvSpPr>
            <a:spLocks noGrp="1" noChangeArrowheads="1"/>
          </p:cNvSpPr>
          <p:nvPr>
            <p:ph idx="1"/>
          </p:nvPr>
        </p:nvSpPr>
        <p:spPr/>
        <p:txBody>
          <a:bodyPr/>
          <a:lstStyle/>
          <a:p>
            <a:pPr>
              <a:lnSpc>
                <a:spcPct val="80000"/>
              </a:lnSpc>
              <a:buFont typeface="Wingdings" pitchFamily="1" charset="2"/>
              <a:buNone/>
            </a:pPr>
            <a:r>
              <a:rPr lang="en-US" sz="1600" b="1" i="1" smtClean="0">
                <a:solidFill>
                  <a:schemeClr val="hlink"/>
                </a:solidFill>
                <a:ea typeface="ＭＳ Ｐゴシック" pitchFamily="1" charset="-128"/>
              </a:rPr>
              <a:t>[header file includes]</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[declarations]</a:t>
            </a:r>
          </a:p>
          <a:p>
            <a:pPr>
              <a:lnSpc>
                <a:spcPct val="80000"/>
              </a:lnSpc>
              <a:buFont typeface="Wingdings" pitchFamily="1" charset="2"/>
              <a:buNone/>
            </a:pPr>
            <a:r>
              <a:rPr lang="en-US" sz="1600" b="1" i="1" smtClean="0">
                <a:ea typeface="ＭＳ Ｐゴシック" pitchFamily="1" charset="-128"/>
              </a:rPr>
              <a:t>    </a:t>
            </a:r>
            <a:r>
              <a:rPr lang="en-US" sz="1600" b="1" i="1" smtClean="0">
                <a:solidFill>
                  <a:schemeClr val="hlink"/>
                </a:solidFill>
                <a:ea typeface="ＭＳ Ｐゴシック" pitchFamily="1" charset="-128"/>
              </a:rPr>
              <a:t>[MPI startup (</a:t>
            </a:r>
            <a:r>
              <a:rPr lang="en-US" sz="1600" b="1" smtClean="0">
                <a:solidFill>
                  <a:schemeClr val="folHlink"/>
                </a:solidFill>
                <a:latin typeface="Courier New" pitchFamily="1" charset="0"/>
                <a:ea typeface="ＭＳ Ｐゴシック" pitchFamily="1" charset="-128"/>
              </a:rPr>
              <a:t>MPI_Init</a:t>
            </a:r>
            <a:r>
              <a:rPr lang="en-US" sz="1600" b="1" smtClean="0">
                <a:ea typeface="ＭＳ Ｐゴシック" pitchFamily="1" charset="-128"/>
              </a:rPr>
              <a:t> </a:t>
            </a:r>
            <a:r>
              <a:rPr lang="en-US" sz="1600" b="1" i="1" smtClean="0">
                <a:solidFill>
                  <a:schemeClr val="hlink"/>
                </a:solidFill>
                <a:ea typeface="ＭＳ Ｐゴシック" pitchFamily="1" charset="-128"/>
              </a:rPr>
              <a:t>etc)]</a:t>
            </a:r>
            <a:endParaRPr lang="en-US" sz="1600" b="1" i="1" smtClean="0">
              <a:solidFill>
                <a:schemeClr val="hlink"/>
              </a:solidFill>
              <a:latin typeface="Courier New" pitchFamily="1" charset="0"/>
              <a:ea typeface="ＭＳ Ｐゴシック" pitchFamily="1" charset="-128"/>
            </a:endParaRPr>
          </a:p>
          <a:p>
            <a:pPr>
              <a:lnSpc>
                <a:spcPct val="7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sprintf(message, "Greetings from process #%d!",</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my_rank);</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destination = server_rank;</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MPI_Send</a:t>
            </a:r>
            <a:r>
              <a:rPr lang="en-US" sz="1600" b="1" smtClean="0">
                <a:solidFill>
                  <a:srgbClr val="000000"/>
                </a:solidFill>
                <a:latin typeface="Courier New" pitchFamily="1" charset="0"/>
                <a:ea typeface="ＭＳ Ｐゴシック" pitchFamily="1" charset="-128"/>
              </a:rPr>
              <a:t>(message, strlen(message) + 1, </a:t>
            </a:r>
            <a:r>
              <a:rPr lang="en-US" sz="1600" b="1" smtClean="0">
                <a:solidFill>
                  <a:schemeClr val="folHlink"/>
                </a:solidFill>
                <a:latin typeface="Courier New" pitchFamily="1" charset="0"/>
                <a:ea typeface="ＭＳ Ｐゴシック" pitchFamily="1" charset="-128"/>
              </a:rPr>
              <a:t>MPI_CHAR</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destination, tag, </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else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server process]</a:t>
            </a:r>
          </a:p>
          <a:p>
            <a:pPr>
              <a:lnSpc>
                <a:spcPct val="8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server_rank)…else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p:txBody>
      </p:sp>
      <p:sp>
        <p:nvSpPr>
          <p:cNvPr id="7885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78853" name="Slide Number Placeholder 4"/>
          <p:cNvSpPr>
            <a:spLocks noGrp="1"/>
          </p:cNvSpPr>
          <p:nvPr>
            <p:ph type="sldNum" sz="quarter" idx="11"/>
          </p:nvPr>
        </p:nvSpPr>
        <p:spPr>
          <a:noFill/>
        </p:spPr>
        <p:txBody>
          <a:bodyPr/>
          <a:lstStyle/>
          <a:p>
            <a:fld id="{5E9967D7-6BE2-40E8-8991-56472DE95D1F}" type="slidenum">
              <a:rPr lang="en-US"/>
              <a:pPr/>
              <a:t>44</a:t>
            </a:fld>
            <a:endParaRPr lang="en-US"/>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smtClean="0">
                <a:ea typeface="ＭＳ Ｐゴシック" pitchFamily="1" charset="-128"/>
              </a:rPr>
              <a:t>Hello World Server’s Work</a:t>
            </a:r>
          </a:p>
        </p:txBody>
      </p:sp>
      <p:sp>
        <p:nvSpPr>
          <p:cNvPr id="79875"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z="1600" b="1" i="1" smtClean="0">
                <a:solidFill>
                  <a:schemeClr val="hlink"/>
                </a:solidFill>
                <a:ea typeface="ＭＳ Ｐゴシック" pitchFamily="1" charset="-128"/>
              </a:rPr>
              <a:t>[header file includes]</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[declarations, MPI startup]</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if (my_rank != server_rank)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each client process]</a:t>
            </a:r>
            <a:endParaRPr lang="en-US" sz="1600" b="1" i="1" smtClean="0">
              <a:solidFill>
                <a:schemeClr val="hlink"/>
              </a:solidFill>
              <a:latin typeface="Courier New" pitchFamily="1" charset="0"/>
              <a:ea typeface="ＭＳ Ｐゴシック" pitchFamily="1" charset="-128"/>
            </a:endParaRPr>
          </a:p>
          <a:p>
            <a:pPr>
              <a:lnSpc>
                <a:spcPct val="7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else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for (source = 0; source &lt; num_procs; source++)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MPI_Recv</a:t>
            </a:r>
            <a:r>
              <a:rPr lang="en-US" sz="16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MPI_CHAR</a:t>
            </a:r>
            <a:r>
              <a:rPr lang="en-US" sz="1600" b="1" smtClean="0">
                <a:solidFill>
                  <a:srgbClr val="000000"/>
                </a:solidFill>
                <a:latin typeface="Courier New" pitchFamily="1" charset="0"/>
                <a:ea typeface="ＭＳ Ｐゴシック" pitchFamily="1" charset="-128"/>
              </a:rPr>
              <a:t>, source, tag, </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for source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if (my_rank != server_rank)…else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p:txBody>
      </p:sp>
      <p:sp>
        <p:nvSpPr>
          <p:cNvPr id="7987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79877" name="Slide Number Placeholder 4"/>
          <p:cNvSpPr>
            <a:spLocks noGrp="1"/>
          </p:cNvSpPr>
          <p:nvPr>
            <p:ph type="sldNum" sz="quarter" idx="11"/>
          </p:nvPr>
        </p:nvSpPr>
        <p:spPr>
          <a:noFill/>
        </p:spPr>
        <p:txBody>
          <a:bodyPr/>
          <a:lstStyle/>
          <a:p>
            <a:fld id="{7C6A2687-E2B2-47ED-A228-1433FA7342C0}" type="slidenum">
              <a:rPr lang="en-US"/>
              <a:pPr/>
              <a:t>45</a:t>
            </a:fld>
            <a:endParaRPr lang="en-US"/>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3600" smtClean="0">
                <a:ea typeface="ＭＳ Ｐゴシック" pitchFamily="1" charset="-128"/>
              </a:rPr>
              <a:t>How an MPI Run Works</a:t>
            </a:r>
          </a:p>
        </p:txBody>
      </p:sp>
      <p:sp>
        <p:nvSpPr>
          <p:cNvPr id="80899" name="Rectangle 3"/>
          <p:cNvSpPr>
            <a:spLocks noGrp="1" noChangeArrowheads="1"/>
          </p:cNvSpPr>
          <p:nvPr>
            <p:ph idx="1"/>
          </p:nvPr>
        </p:nvSpPr>
        <p:spPr/>
        <p:txBody>
          <a:bodyPr/>
          <a:lstStyle/>
          <a:p>
            <a:r>
              <a:rPr lang="en-US" smtClean="0">
                <a:ea typeface="ＭＳ Ｐゴシック" pitchFamily="1" charset="-128"/>
              </a:rPr>
              <a:t>Every process gets a copy of the executable:                </a:t>
            </a:r>
            <a:r>
              <a:rPr lang="en-US" b="1" i="1" u="sng" smtClean="0">
                <a:ea typeface="ＭＳ Ｐゴシック" pitchFamily="1" charset="-128"/>
              </a:rPr>
              <a:t>Single Program, Multiple Data</a:t>
            </a:r>
            <a:r>
              <a:rPr lang="en-US" smtClean="0">
                <a:ea typeface="ＭＳ Ｐゴシック" pitchFamily="1" charset="-128"/>
              </a:rPr>
              <a:t> (SPMD).</a:t>
            </a:r>
          </a:p>
          <a:p>
            <a:r>
              <a:rPr lang="en-US" smtClean="0">
                <a:ea typeface="ＭＳ Ｐゴシック" pitchFamily="1" charset="-128"/>
              </a:rPr>
              <a:t>They all start executing it.</a:t>
            </a:r>
          </a:p>
          <a:p>
            <a:r>
              <a:rPr lang="en-US" smtClean="0">
                <a:ea typeface="ＭＳ Ｐゴシック" pitchFamily="1" charset="-128"/>
              </a:rPr>
              <a:t>Each looks at its own rank to determine which part of the problem to work on.</a:t>
            </a:r>
          </a:p>
          <a:p>
            <a:r>
              <a:rPr lang="en-US" smtClean="0">
                <a:ea typeface="ＭＳ Ｐゴシック" pitchFamily="1" charset="-128"/>
              </a:rPr>
              <a:t>Each process works </a:t>
            </a:r>
            <a:r>
              <a:rPr lang="en-US" b="1" u="sng" smtClean="0">
                <a:ea typeface="ＭＳ Ｐゴシック" pitchFamily="1" charset="-128"/>
              </a:rPr>
              <a:t>completely independently</a:t>
            </a:r>
            <a:r>
              <a:rPr lang="en-US" smtClean="0">
                <a:ea typeface="ＭＳ Ｐゴシック" pitchFamily="1" charset="-128"/>
              </a:rPr>
              <a:t> of the other processes, except when communicating.</a:t>
            </a:r>
          </a:p>
        </p:txBody>
      </p:sp>
      <p:sp>
        <p:nvSpPr>
          <p:cNvPr id="8090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80901" name="Slide Number Placeholder 4"/>
          <p:cNvSpPr>
            <a:spLocks noGrp="1"/>
          </p:cNvSpPr>
          <p:nvPr>
            <p:ph type="sldNum" sz="quarter" idx="11"/>
          </p:nvPr>
        </p:nvSpPr>
        <p:spPr>
          <a:noFill/>
        </p:spPr>
        <p:txBody>
          <a:bodyPr/>
          <a:lstStyle/>
          <a:p>
            <a:fld id="{2FAEDFFF-BB7C-4CA0-B563-D51E0C64E85E}" type="slidenum">
              <a:rPr lang="en-US"/>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81923" name="Rectangle 3"/>
          <p:cNvSpPr>
            <a:spLocks noGrp="1" noChangeArrowheads="1"/>
          </p:cNvSpPr>
          <p:nvPr>
            <p:ph idx="1"/>
          </p:nvPr>
        </p:nvSpPr>
        <p:spPr>
          <a:xfrm>
            <a:off x="609600" y="1219200"/>
            <a:ext cx="7924800" cy="4648200"/>
          </a:xfrm>
        </p:spPr>
        <p:txBody>
          <a:bodyPr/>
          <a:lstStyle/>
          <a:p>
            <a:pPr>
              <a:spcBef>
                <a:spcPts val="0"/>
              </a:spcBef>
              <a:buFont typeface="Wingdings" pitchFamily="1" charset="2"/>
              <a:buNone/>
            </a:pPr>
            <a:endParaRPr lang="en-US" sz="1600" b="1" dirty="0" smtClean="0">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chemeClr val="folHlink"/>
                </a:solidFill>
                <a:latin typeface="Courier New" pitchFamily="1" charset="0"/>
                <a:ea typeface="ＭＳ Ｐゴシック" pitchFamily="1" charset="-128"/>
              </a:rPr>
              <a:t>mpicc</a:t>
            </a:r>
            <a:r>
              <a:rPr lang="en-US" sz="1600" b="1" dirty="0" smtClean="0">
                <a:latin typeface="Courier New" pitchFamily="1" charset="0"/>
                <a:ea typeface="ＭＳ Ｐゴシック" pitchFamily="1" charset="-128"/>
              </a:rPr>
              <a:t>  -o  </a:t>
            </a:r>
            <a:r>
              <a:rPr lang="en-US" sz="1600" b="1" dirty="0" smtClean="0">
                <a:latin typeface="Courier New" pitchFamily="1" charset="0"/>
                <a:ea typeface="ＭＳ Ｐゴシック" pitchFamily="1" charset="-128"/>
              </a:rPr>
              <a:t>greetings  </a:t>
            </a:r>
            <a:r>
              <a:rPr lang="en-US" sz="1600" b="1" dirty="0" err="1" smtClean="0">
                <a:latin typeface="Courier New" pitchFamily="1" charset="0"/>
                <a:ea typeface="ＭＳ Ｐゴシック" pitchFamily="1" charset="-128"/>
              </a:rPr>
              <a:t>greeting.c</a:t>
            </a:r>
            <a:endParaRPr lang="en-US" sz="1600" b="1" dirty="0" smtClean="0">
              <a:solidFill>
                <a:srgbClr val="0000CC"/>
              </a:solidFill>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mpirun</a:t>
            </a:r>
            <a:r>
              <a:rPr lang="en-US" sz="1600" b="1" dirty="0" smtClean="0">
                <a:latin typeface="Courier New" pitchFamily="1" charset="0"/>
                <a:ea typeface="ＭＳ Ｐゴシック" pitchFamily="1" charset="-128"/>
              </a:rPr>
              <a:t>  </a:t>
            </a:r>
            <a:r>
              <a:rPr lang="en-US" sz="1600" b="1" dirty="0" smtClean="0">
                <a:solidFill>
                  <a:srgbClr val="0000CC"/>
                </a:solidFill>
                <a:latin typeface="Courier New" pitchFamily="1" charset="0"/>
                <a:ea typeface="ＭＳ Ｐゴシック" pitchFamily="1" charset="-128"/>
              </a:rPr>
              <a:t>-</a:t>
            </a:r>
            <a:r>
              <a:rPr lang="en-US" sz="1600" b="1" dirty="0" err="1" smtClean="0">
                <a:solidFill>
                  <a:srgbClr val="0000CC"/>
                </a:solidFill>
                <a:latin typeface="Courier New" pitchFamily="1" charset="0"/>
                <a:ea typeface="ＭＳ Ｐゴシック" pitchFamily="1" charset="-128"/>
              </a:rPr>
              <a:t>np</a:t>
            </a:r>
            <a:r>
              <a:rPr lang="en-US" sz="1600" b="1" dirty="0" smtClean="0">
                <a:latin typeface="Courier New" pitchFamily="1" charset="0"/>
                <a:ea typeface="ＭＳ Ｐゴシック" pitchFamily="1" charset="-128"/>
              </a:rPr>
              <a:t>  1  </a:t>
            </a:r>
            <a:r>
              <a:rPr lang="en-US" sz="1600" b="1" dirty="0" smtClean="0">
                <a:latin typeface="Courier New" pitchFamily="1" charset="0"/>
                <a:ea typeface="ＭＳ Ｐゴシック" pitchFamily="1" charset="-128"/>
              </a:rPr>
              <a:t>greetings</a:t>
            </a:r>
            <a:endParaRPr lang="en-US" sz="1600" b="1" dirty="0" smtClean="0">
              <a:latin typeface="Courier New" pitchFamily="1" charset="0"/>
              <a:ea typeface="ＭＳ Ｐゴシック" pitchFamily="1" charset="-128"/>
            </a:endParaRPr>
          </a:p>
          <a:p>
            <a:pPr>
              <a:lnSpc>
                <a:spcPct val="15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mpirun</a:t>
            </a:r>
            <a:r>
              <a:rPr lang="en-US" sz="1600" b="1" dirty="0" smtClean="0">
                <a:solidFill>
                  <a:srgbClr val="0000CC"/>
                </a:solidFill>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np</a:t>
            </a:r>
            <a:r>
              <a:rPr lang="en-US" sz="1600" b="1" dirty="0" smtClean="0">
                <a:latin typeface="Courier New" pitchFamily="1" charset="0"/>
                <a:ea typeface="ＭＳ Ｐゴシック" pitchFamily="1" charset="-128"/>
              </a:rPr>
              <a:t>  2  </a:t>
            </a:r>
            <a:r>
              <a:rPr lang="en-US" sz="1600" b="1" dirty="0" smtClean="0">
                <a:latin typeface="Courier New" pitchFamily="1" charset="0"/>
                <a:ea typeface="ＭＳ Ｐゴシック" pitchFamily="1" charset="-128"/>
              </a:rPr>
              <a:t>greetings</a:t>
            </a:r>
            <a:endParaRPr lang="en-US" sz="1600" b="1" dirty="0" smtClean="0">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#1!</a:t>
            </a:r>
          </a:p>
          <a:p>
            <a:pPr>
              <a:lnSpc>
                <a:spcPct val="15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mpirun</a:t>
            </a:r>
            <a:r>
              <a:rPr lang="en-US" sz="1600" b="1" dirty="0" smtClean="0">
                <a:solidFill>
                  <a:srgbClr val="0000CC"/>
                </a:solidFill>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np</a:t>
            </a:r>
            <a:r>
              <a:rPr lang="en-US" sz="1600" b="1" dirty="0" smtClean="0">
                <a:latin typeface="Courier New" pitchFamily="1" charset="0"/>
                <a:ea typeface="ＭＳ Ｐゴシック" pitchFamily="1" charset="-128"/>
              </a:rPr>
              <a:t>  3  </a:t>
            </a:r>
            <a:r>
              <a:rPr lang="en-US" sz="1600" b="1" dirty="0" smtClean="0">
                <a:latin typeface="Courier New" pitchFamily="1" charset="0"/>
                <a:ea typeface="ＭＳ Ｐゴシック" pitchFamily="1" charset="-128"/>
              </a:rPr>
              <a:t>greetings</a:t>
            </a:r>
            <a:endParaRPr lang="en-US" sz="1600" b="1" dirty="0" smtClean="0">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#1!</a:t>
            </a: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#2!</a:t>
            </a:r>
          </a:p>
          <a:p>
            <a:pPr>
              <a:lnSpc>
                <a:spcPct val="15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mpirun</a:t>
            </a:r>
            <a:r>
              <a:rPr lang="en-US" sz="1600" b="1" dirty="0" smtClean="0">
                <a:solidFill>
                  <a:srgbClr val="0000CC"/>
                </a:solidFill>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np</a:t>
            </a:r>
            <a:r>
              <a:rPr lang="en-US" sz="1600" b="1" dirty="0" smtClean="0">
                <a:latin typeface="Courier New" pitchFamily="1" charset="0"/>
                <a:ea typeface="ＭＳ Ｐゴシック" pitchFamily="1" charset="-128"/>
              </a:rPr>
              <a:t>  4  </a:t>
            </a:r>
            <a:r>
              <a:rPr lang="en-US" sz="1600" b="1" dirty="0" smtClean="0">
                <a:latin typeface="Courier New" pitchFamily="1" charset="0"/>
                <a:ea typeface="ＭＳ Ｐゴシック" pitchFamily="1" charset="-128"/>
              </a:rPr>
              <a:t>greetings</a:t>
            </a:r>
            <a:endParaRPr lang="en-US" sz="1600" b="1" dirty="0" smtClean="0">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#1!</a:t>
            </a: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#2!</a:t>
            </a: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#3!</a:t>
            </a:r>
          </a:p>
          <a:p>
            <a:pPr>
              <a:buFont typeface="Wingdings" pitchFamily="1" charset="2"/>
              <a:buNone/>
            </a:pPr>
            <a:r>
              <a:rPr lang="en-US" b="1" u="sng" dirty="0" smtClean="0">
                <a:ea typeface="ＭＳ Ｐゴシック" pitchFamily="1" charset="-128"/>
              </a:rPr>
              <a:t>Note</a:t>
            </a:r>
            <a:r>
              <a:rPr lang="en-US" dirty="0" smtClean="0">
                <a:ea typeface="ＭＳ Ｐゴシック" pitchFamily="1" charset="-128"/>
              </a:rPr>
              <a:t>:  The compile command and the run command vary from platform to platform.</a:t>
            </a:r>
          </a:p>
          <a:p>
            <a:pPr>
              <a:buFont typeface="Wingdings" pitchFamily="1" charset="2"/>
              <a:buNone/>
            </a:pPr>
            <a:r>
              <a:rPr lang="en-US" dirty="0" smtClean="0">
                <a:ea typeface="ＭＳ Ｐゴシック" pitchFamily="1" charset="-128"/>
              </a:rPr>
              <a:t>This </a:t>
            </a:r>
            <a:r>
              <a:rPr lang="en-US" b="1" u="sng" dirty="0" smtClean="0">
                <a:ea typeface="ＭＳ Ｐゴシック" pitchFamily="1" charset="-128"/>
              </a:rPr>
              <a:t>ISN’T</a:t>
            </a:r>
            <a:r>
              <a:rPr lang="en-US" dirty="0" smtClean="0">
                <a:ea typeface="ＭＳ Ｐゴシック" pitchFamily="1" charset="-128"/>
              </a:rPr>
              <a:t> how you run MPI on </a:t>
            </a:r>
            <a:r>
              <a:rPr lang="en-US" dirty="0" smtClean="0">
                <a:ea typeface="ＭＳ Ｐゴシック" pitchFamily="1" charset="-128"/>
              </a:rPr>
              <a:t>Boomer.</a:t>
            </a:r>
            <a:endParaRPr lang="en-US" dirty="0" smtClean="0">
              <a:ea typeface="ＭＳ Ｐゴシック" pitchFamily="1" charset="-128"/>
            </a:endParaRPr>
          </a:p>
        </p:txBody>
      </p:sp>
      <p:sp>
        <p:nvSpPr>
          <p:cNvPr id="8192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81925" name="Slide Number Placeholder 4"/>
          <p:cNvSpPr>
            <a:spLocks noGrp="1"/>
          </p:cNvSpPr>
          <p:nvPr>
            <p:ph type="sldNum" sz="quarter" idx="11"/>
          </p:nvPr>
        </p:nvSpPr>
        <p:spPr>
          <a:noFill/>
        </p:spPr>
        <p:txBody>
          <a:bodyPr/>
          <a:lstStyle/>
          <a:p>
            <a:fld id="{E3218AC9-D008-4CC9-BF00-170D60859C31}" type="slidenum">
              <a:rPr lang="en-US"/>
              <a:pPr/>
              <a:t>47</a:t>
            </a:fld>
            <a:endParaRPr lang="en-US"/>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smtClean="0">
                <a:ea typeface="ＭＳ Ｐゴシック" pitchFamily="1" charset="-128"/>
              </a:rPr>
              <a:t>Why is Rank #0 the Server?</a:t>
            </a:r>
          </a:p>
        </p:txBody>
      </p:sp>
      <p:sp>
        <p:nvSpPr>
          <p:cNvPr id="82947" name="Rectangle 3"/>
          <p:cNvSpPr>
            <a:spLocks noGrp="1" noChangeArrowheads="1"/>
          </p:cNvSpPr>
          <p:nvPr>
            <p:ph idx="1"/>
          </p:nvPr>
        </p:nvSpPr>
        <p:spPr/>
        <p:txBody>
          <a:bodyPr/>
          <a:lstStyle/>
          <a:p>
            <a:pPr>
              <a:lnSpc>
                <a:spcPct val="80000"/>
              </a:lnSpc>
              <a:buFont typeface="Wingdings" pitchFamily="1" charset="2"/>
              <a:buNone/>
            </a:pPr>
            <a:r>
              <a:rPr lang="en-US" b="1" smtClean="0">
                <a:solidFill>
                  <a:srgbClr val="000000"/>
                </a:solidFill>
                <a:latin typeface="Courier New" pitchFamily="1" charset="0"/>
                <a:ea typeface="ＭＳ Ｐゴシック" pitchFamily="1" charset="-128"/>
              </a:rPr>
              <a:t> const int server_rank = 0;</a:t>
            </a:r>
            <a:endParaRPr lang="en-US" smtClean="0">
              <a:solidFill>
                <a:srgbClr val="000000"/>
              </a:solidFill>
              <a:ea typeface="ＭＳ Ｐゴシック" pitchFamily="1" charset="-128"/>
            </a:endParaRPr>
          </a:p>
          <a:p>
            <a:pPr>
              <a:buFont typeface="Wingdings" pitchFamily="1" charset="2"/>
              <a:buNone/>
            </a:pPr>
            <a:r>
              <a:rPr lang="en-US" smtClean="0">
                <a:ea typeface="ＭＳ Ｐゴシック" pitchFamily="1" charset="-128"/>
              </a:rPr>
              <a:t>By convention, the server process has rank (process ID) #0.  </a:t>
            </a:r>
            <a:r>
              <a:rPr lang="en-US" b="1" u="sng" smtClean="0">
                <a:ea typeface="ＭＳ Ｐゴシック" pitchFamily="1" charset="-128"/>
              </a:rPr>
              <a:t>Why?</a:t>
            </a:r>
          </a:p>
          <a:p>
            <a:pPr>
              <a:buFont typeface="Wingdings" pitchFamily="1" charset="2"/>
              <a:buNone/>
            </a:pPr>
            <a:r>
              <a:rPr lang="en-US" smtClean="0">
                <a:ea typeface="ＭＳ Ｐゴシック" pitchFamily="1" charset="-128"/>
              </a:rPr>
              <a:t>A run must use at least one process but can use multiple processes.</a:t>
            </a:r>
          </a:p>
          <a:p>
            <a:pPr>
              <a:lnSpc>
                <a:spcPct val="80000"/>
              </a:lnSpc>
              <a:buFont typeface="Wingdings" pitchFamily="1" charset="2"/>
              <a:buNone/>
            </a:pPr>
            <a:r>
              <a:rPr lang="en-US" smtClean="0">
                <a:ea typeface="ＭＳ Ｐゴシック" pitchFamily="1" charset="-128"/>
              </a:rPr>
              <a:t>Process ranks are 0 through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a:t>
            </a:r>
            <a:r>
              <a:rPr lang="en-US" i="1" smtClean="0">
                <a:ea typeface="ＭＳ Ｐゴシック" pitchFamily="1" charset="-128"/>
              </a:rPr>
              <a:t>N</a:t>
            </a:r>
            <a:r>
              <a:rPr lang="en-US" i="1" baseline="-25000" smtClean="0">
                <a:ea typeface="ＭＳ Ｐゴシック" pitchFamily="1" charset="-128"/>
              </a:rPr>
              <a:t>p </a:t>
            </a:r>
            <a:r>
              <a:rPr lang="en-US" u="sng" smtClean="0">
                <a:ea typeface="ＭＳ Ｐゴシック" pitchFamily="1" charset="-128"/>
              </a:rPr>
              <a:t>&gt;</a:t>
            </a:r>
            <a:r>
              <a:rPr lang="en-US" smtClean="0">
                <a:ea typeface="ＭＳ Ｐゴシック" pitchFamily="1" charset="-128"/>
              </a:rPr>
              <a:t>1 .</a:t>
            </a:r>
          </a:p>
          <a:p>
            <a:pPr>
              <a:buFont typeface="Wingdings" pitchFamily="1" charset="2"/>
              <a:buNone/>
            </a:pPr>
            <a:r>
              <a:rPr lang="en-US" smtClean="0">
                <a:ea typeface="ＭＳ Ｐゴシック" pitchFamily="1" charset="-128"/>
              </a:rPr>
              <a:t>Therefore, every MPI run has a process with rank #0.</a:t>
            </a:r>
          </a:p>
          <a:p>
            <a:pPr>
              <a:buFont typeface="Wingdings" pitchFamily="1" charset="2"/>
              <a:buNone/>
            </a:pPr>
            <a:r>
              <a:rPr lang="en-US" b="1" u="sng" smtClean="0">
                <a:ea typeface="ＭＳ Ｐゴシック" pitchFamily="1" charset="-128"/>
              </a:rPr>
              <a:t>Note</a:t>
            </a:r>
            <a:r>
              <a:rPr lang="en-US" smtClean="0">
                <a:ea typeface="ＭＳ Ｐゴシック" pitchFamily="1" charset="-128"/>
              </a:rPr>
              <a:t>: Every MPI run also has a process with rank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so you could use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as the server instead of 0 … but no one does.</a:t>
            </a:r>
          </a:p>
        </p:txBody>
      </p:sp>
      <p:sp>
        <p:nvSpPr>
          <p:cNvPr id="8294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82949" name="Slide Number Placeholder 4"/>
          <p:cNvSpPr>
            <a:spLocks noGrp="1"/>
          </p:cNvSpPr>
          <p:nvPr>
            <p:ph type="sldNum" sz="quarter" idx="11"/>
          </p:nvPr>
        </p:nvSpPr>
        <p:spPr>
          <a:noFill/>
        </p:spPr>
        <p:txBody>
          <a:bodyPr/>
          <a:lstStyle/>
          <a:p>
            <a:fld id="{1F0B2978-F089-4A4D-816D-964CF7DAC169}" type="slidenum">
              <a:rPr lang="en-US"/>
              <a:pPr/>
              <a:t>48</a:t>
            </a:fld>
            <a:endParaRPr lang="en-US"/>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smtClean="0">
                <a:ea typeface="ＭＳ Ｐゴシック" pitchFamily="1" charset="-128"/>
              </a:rPr>
              <a:t>Does There Have to be a Server?</a:t>
            </a:r>
          </a:p>
        </p:txBody>
      </p:sp>
      <p:sp>
        <p:nvSpPr>
          <p:cNvPr id="83971"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There </a:t>
            </a:r>
            <a:r>
              <a:rPr lang="en-US" b="1" u="sng" smtClean="0">
                <a:ea typeface="ＭＳ Ｐゴシック" pitchFamily="1" charset="-128"/>
              </a:rPr>
              <a:t>DOESN’T</a:t>
            </a:r>
            <a:r>
              <a:rPr lang="en-US" smtClean="0">
                <a:ea typeface="ＭＳ Ｐゴシック" pitchFamily="1" charset="-128"/>
              </a:rPr>
              <a:t> have to be a server.</a:t>
            </a:r>
          </a:p>
          <a:p>
            <a:pPr>
              <a:buFont typeface="Wingdings" pitchFamily="1" charset="2"/>
              <a:buNone/>
            </a:pPr>
            <a:r>
              <a:rPr lang="en-US" smtClean="0">
                <a:ea typeface="ＭＳ Ｐゴシック" pitchFamily="1" charset="-128"/>
              </a:rPr>
              <a:t>It’s perfectly possible to write an MPI code that has no master as such.</a:t>
            </a:r>
          </a:p>
          <a:p>
            <a:pPr>
              <a:buFont typeface="Wingdings" pitchFamily="1" charset="2"/>
              <a:buNone/>
            </a:pPr>
            <a:r>
              <a:rPr lang="en-US" smtClean="0">
                <a:ea typeface="ＭＳ Ｐゴシック" pitchFamily="1" charset="-128"/>
              </a:rPr>
              <a:t>For example, weather and other transport codes typically share most duties equally, and likewise chemistry and astronomy codes.</a:t>
            </a:r>
          </a:p>
          <a:p>
            <a:pPr>
              <a:buFont typeface="Wingdings" pitchFamily="1" charset="2"/>
              <a:buNone/>
            </a:pPr>
            <a:r>
              <a:rPr lang="en-US" smtClean="0">
                <a:ea typeface="ＭＳ Ｐゴシック" pitchFamily="1" charset="-128"/>
              </a:rPr>
              <a:t>In practice, though, most codes use rank #0 to do things like small scale I/O, since it’s typically more efficient to have one process read the files and then broadcast the input data to the other processes.</a:t>
            </a:r>
          </a:p>
        </p:txBody>
      </p:sp>
      <p:sp>
        <p:nvSpPr>
          <p:cNvPr id="8397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83973" name="Slide Number Placeholder 4"/>
          <p:cNvSpPr>
            <a:spLocks noGrp="1"/>
          </p:cNvSpPr>
          <p:nvPr>
            <p:ph type="sldNum" sz="quarter" idx="11"/>
          </p:nvPr>
        </p:nvSpPr>
        <p:spPr>
          <a:noFill/>
        </p:spPr>
        <p:txBody>
          <a:bodyPr/>
          <a:lstStyle/>
          <a:p>
            <a:fld id="{81D4536A-CB7B-44EA-8E8E-9AB2EEDE3CB5}" type="slidenum">
              <a:rPr lang="en-US"/>
              <a:pPr/>
              <a:t>49</a:t>
            </a:fld>
            <a:endParaRPr lang="en-US"/>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ea typeface="ＭＳ Ｐゴシック" pitchFamily="1" charset="-128"/>
              </a:rPr>
              <a:t>Instructions</a:t>
            </a:r>
          </a:p>
        </p:txBody>
      </p:sp>
      <p:sp>
        <p:nvSpPr>
          <p:cNvPr id="41987" name="Rectangle 3"/>
          <p:cNvSpPr>
            <a:spLocks noGrp="1" noChangeArrowheads="1"/>
          </p:cNvSpPr>
          <p:nvPr>
            <p:ph idx="1"/>
          </p:nvPr>
        </p:nvSpPr>
        <p:spPr>
          <a:xfrm>
            <a:off x="609600" y="1441450"/>
            <a:ext cx="7775575" cy="4367213"/>
          </a:xfrm>
        </p:spPr>
        <p:txBody>
          <a:bodyPr/>
          <a:lstStyle/>
          <a:p>
            <a:pPr>
              <a:buFont typeface="Wingdings" pitchFamily="1" charset="2"/>
              <a:buNone/>
            </a:pPr>
            <a:r>
              <a:rPr lang="en-US" smtClean="0">
                <a:ea typeface="ＭＳ Ｐゴシック" pitchFamily="1" charset="-128"/>
              </a:rPr>
              <a:t>The </a:t>
            </a:r>
            <a:r>
              <a:rPr lang="en-US" b="1" u="sng" smtClean="0">
                <a:ea typeface="ＭＳ Ｐゴシック" pitchFamily="1" charset="-128"/>
              </a:rPr>
              <a:t>instructions</a:t>
            </a:r>
            <a:r>
              <a:rPr lang="en-US" smtClean="0">
                <a:ea typeface="ＭＳ Ｐゴシック" pitchFamily="1" charset="-128"/>
              </a:rPr>
              <a:t> are split into two kinds:</a:t>
            </a:r>
          </a:p>
          <a:p>
            <a:pPr>
              <a:lnSpc>
                <a:spcPct val="70000"/>
              </a:lnSpc>
            </a:pPr>
            <a:r>
              <a:rPr lang="en-US" b="1" u="sng" smtClean="0">
                <a:ea typeface="ＭＳ Ｐゴシック" pitchFamily="1" charset="-128"/>
              </a:rPr>
              <a:t>Arithmetic/Logical</a:t>
            </a:r>
            <a:r>
              <a:rPr lang="en-US" smtClean="0">
                <a:ea typeface="ＭＳ Ｐゴシック" pitchFamily="1" charset="-128"/>
              </a:rPr>
              <a:t> – for example:</a:t>
            </a:r>
          </a:p>
          <a:p>
            <a:pPr lvl="1">
              <a:lnSpc>
                <a:spcPct val="80000"/>
              </a:lnSpc>
            </a:pPr>
            <a:r>
              <a:rPr lang="en-US" sz="2400" smtClean="0">
                <a:ea typeface="ＭＳ Ｐゴシック" pitchFamily="1" charset="-128"/>
              </a:rPr>
              <a:t>Add the number in slot 27 to the number in slot 239, and put the result in slot 71.</a:t>
            </a:r>
          </a:p>
          <a:p>
            <a:pPr lvl="1">
              <a:lnSpc>
                <a:spcPct val="90000"/>
              </a:lnSpc>
            </a:pPr>
            <a:r>
              <a:rPr lang="en-US" sz="2400" smtClean="0">
                <a:ea typeface="ＭＳ Ｐゴシック" pitchFamily="1" charset="-128"/>
              </a:rPr>
              <a:t>Compare the number in slot 71 to the number in slot 118, to see whether they are equal.</a:t>
            </a:r>
          </a:p>
          <a:p>
            <a:pPr>
              <a:lnSpc>
                <a:spcPct val="70000"/>
              </a:lnSpc>
            </a:pPr>
            <a:r>
              <a:rPr lang="en-US" b="1" u="sng" smtClean="0">
                <a:ea typeface="ＭＳ Ｐゴシック" pitchFamily="1" charset="-128"/>
              </a:rPr>
              <a:t>Communication</a:t>
            </a:r>
            <a:r>
              <a:rPr lang="en-US" smtClean="0">
                <a:ea typeface="ＭＳ Ｐゴシック" pitchFamily="1" charset="-128"/>
              </a:rPr>
              <a:t> – for example:</a:t>
            </a:r>
          </a:p>
          <a:p>
            <a:pPr lvl="1">
              <a:lnSpc>
                <a:spcPct val="90000"/>
              </a:lnSpc>
            </a:pPr>
            <a:r>
              <a:rPr lang="en-US" sz="2400" smtClean="0">
                <a:ea typeface="ＭＳ Ｐゴシック" pitchFamily="1" charset="-128"/>
              </a:rPr>
              <a:t>Call 555-0127 and leave a voicemail containing the number in slot 962.</a:t>
            </a:r>
          </a:p>
          <a:p>
            <a:pPr lvl="1"/>
            <a:r>
              <a:rPr lang="en-US" sz="2400" smtClean="0">
                <a:ea typeface="ＭＳ Ｐゴシック" pitchFamily="1" charset="-128"/>
              </a:rPr>
              <a:t>Call your voicemail box and collect a voicemail from 555-0063, and put that number in slot 715.</a:t>
            </a:r>
          </a:p>
        </p:txBody>
      </p:sp>
      <p:sp>
        <p:nvSpPr>
          <p:cNvPr id="4198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41989" name="Slide Number Placeholder 4"/>
          <p:cNvSpPr>
            <a:spLocks noGrp="1"/>
          </p:cNvSpPr>
          <p:nvPr>
            <p:ph type="sldNum" sz="quarter" idx="11"/>
          </p:nvPr>
        </p:nvSpPr>
        <p:spPr>
          <a:noFill/>
        </p:spPr>
        <p:txBody>
          <a:bodyPr/>
          <a:lstStyle/>
          <a:p>
            <a:fld id="{0AE7A8FC-F69C-41D7-83FC-4E3E71785F0C}" type="slidenum">
              <a:rPr lang="en-US"/>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smtClean="0">
                <a:ea typeface="ＭＳ Ｐゴシック" pitchFamily="1" charset="-128"/>
              </a:rPr>
              <a:t>Why “Rank?”</a:t>
            </a:r>
          </a:p>
        </p:txBody>
      </p:sp>
      <p:sp>
        <p:nvSpPr>
          <p:cNvPr id="84995" name="Rectangle 3"/>
          <p:cNvSpPr>
            <a:spLocks noGrp="1" noChangeArrowheads="1"/>
          </p:cNvSpPr>
          <p:nvPr>
            <p:ph idx="1"/>
          </p:nvPr>
        </p:nvSpPr>
        <p:spPr>
          <a:xfrm>
            <a:off x="684213" y="1441450"/>
            <a:ext cx="7775575" cy="4578350"/>
          </a:xfrm>
        </p:spPr>
        <p:txBody>
          <a:bodyPr/>
          <a:lstStyle/>
          <a:p>
            <a:pPr>
              <a:buFont typeface="Wingdings" pitchFamily="1" charset="2"/>
              <a:buNone/>
            </a:pPr>
            <a:r>
              <a:rPr lang="en-US" smtClean="0">
                <a:ea typeface="ＭＳ Ｐゴシック" pitchFamily="1" charset="-128"/>
              </a:rPr>
              <a:t>Why does MPI use the term </a:t>
            </a:r>
            <a:r>
              <a:rPr lang="en-US" b="1" i="1" u="sng" smtClean="0">
                <a:solidFill>
                  <a:schemeClr val="hlink"/>
                </a:solidFill>
                <a:ea typeface="ＭＳ Ｐゴシック" pitchFamily="1" charset="-128"/>
              </a:rPr>
              <a:t>rank</a:t>
            </a:r>
            <a:r>
              <a:rPr lang="en-US" smtClean="0">
                <a:ea typeface="ＭＳ Ｐゴシック" pitchFamily="1" charset="-128"/>
              </a:rPr>
              <a:t> to refer to process ID?</a:t>
            </a:r>
          </a:p>
          <a:p>
            <a:pPr>
              <a:lnSpc>
                <a:spcPct val="90000"/>
              </a:lnSpc>
              <a:buFont typeface="Wingdings" pitchFamily="1" charset="2"/>
              <a:buNone/>
            </a:pPr>
            <a:r>
              <a:rPr lang="en-US" smtClean="0">
                <a:ea typeface="ＭＳ Ｐゴシック" pitchFamily="1" charset="-128"/>
              </a:rPr>
              <a:t>In general, a process has an identifier that is assigned by the operating system (for example, Unix), and that is unrelated to MPI:</a:t>
            </a:r>
          </a:p>
          <a:p>
            <a:pPr>
              <a:lnSpc>
                <a:spcPct val="60000"/>
              </a:lnSpc>
              <a:buFont typeface="Wingdings" pitchFamily="1" charset="2"/>
              <a:buNone/>
            </a:pPr>
            <a:r>
              <a:rPr lang="en-US" b="1" smtClean="0">
                <a:latin typeface="Courier New" pitchFamily="1" charset="0"/>
                <a:ea typeface="ＭＳ Ｐゴシック" pitchFamily="1" charset="-128"/>
              </a:rPr>
              <a:t>% ps</a:t>
            </a:r>
          </a:p>
          <a:p>
            <a:pPr>
              <a:lnSpc>
                <a:spcPct val="60000"/>
              </a:lnSpc>
              <a:buFont typeface="Wingdings" pitchFamily="1" charset="2"/>
              <a:buNone/>
            </a:pPr>
            <a:r>
              <a:rPr lang="en-US" b="1" smtClean="0">
                <a:latin typeface="Courier New" pitchFamily="1" charset="0"/>
                <a:ea typeface="ＭＳ Ｐゴシック" pitchFamily="1" charset="-128"/>
              </a:rPr>
              <a:t>        PID TTY     TIME CMD</a:t>
            </a:r>
          </a:p>
          <a:p>
            <a:pPr>
              <a:lnSpc>
                <a:spcPct val="70000"/>
              </a:lnSpc>
              <a:buFont typeface="Wingdings" pitchFamily="1" charset="2"/>
              <a:buNone/>
            </a:pPr>
            <a:r>
              <a:rPr lang="en-US" b="1" smtClean="0">
                <a:latin typeface="Courier New" pitchFamily="1" charset="0"/>
                <a:ea typeface="ＭＳ Ｐゴシック" pitchFamily="1" charset="-128"/>
              </a:rPr>
              <a:t>   52170812 ttyq57  0:01 tcsh</a:t>
            </a:r>
          </a:p>
          <a:p>
            <a:pPr>
              <a:lnSpc>
                <a:spcPct val="90000"/>
              </a:lnSpc>
              <a:buFont typeface="Wingdings" pitchFamily="1" charset="2"/>
              <a:buNone/>
            </a:pPr>
            <a:r>
              <a:rPr lang="en-US" smtClean="0">
                <a:ea typeface="ＭＳ Ｐゴシック" pitchFamily="1" charset="-128"/>
              </a:rPr>
              <a:t>Also, each processor has an identifier, but an MPI run that uses fewer than all processors will use an arbitrary subset.</a:t>
            </a:r>
          </a:p>
          <a:p>
            <a:pPr>
              <a:buFont typeface="Wingdings" pitchFamily="1" charset="2"/>
              <a:buNone/>
            </a:pPr>
            <a:r>
              <a:rPr lang="en-US" smtClean="0">
                <a:ea typeface="ＭＳ Ｐゴシック" pitchFamily="1" charset="-128"/>
              </a:rPr>
              <a:t>The rank of an MPI process is neither of these.</a:t>
            </a:r>
          </a:p>
        </p:txBody>
      </p:sp>
      <p:sp>
        <p:nvSpPr>
          <p:cNvPr id="8499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84997" name="Slide Number Placeholder 4"/>
          <p:cNvSpPr>
            <a:spLocks noGrp="1"/>
          </p:cNvSpPr>
          <p:nvPr>
            <p:ph type="sldNum" sz="quarter" idx="11"/>
          </p:nvPr>
        </p:nvSpPr>
        <p:spPr>
          <a:noFill/>
        </p:spPr>
        <p:txBody>
          <a:bodyPr/>
          <a:lstStyle/>
          <a:p>
            <a:fld id="{DC1B4264-539D-4949-8DF3-A5038A0AB77F}" type="slidenum">
              <a:rPr lang="en-US"/>
              <a:pPr/>
              <a:t>50</a:t>
            </a:fld>
            <a:endParaRPr lang="en-US"/>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86019" name="Rectangle 3"/>
          <p:cNvSpPr>
            <a:spLocks noGrp="1" noChangeArrowheads="1"/>
          </p:cNvSpPr>
          <p:nvPr>
            <p:ph idx="1"/>
          </p:nvPr>
        </p:nvSpPr>
        <p:spPr>
          <a:xfrm>
            <a:off x="609600" y="1512888"/>
            <a:ext cx="7850188" cy="4295775"/>
          </a:xfrm>
        </p:spPr>
        <p:txBody>
          <a:bodyPr/>
          <a:lstStyle/>
          <a:p>
            <a:pPr>
              <a:lnSpc>
                <a:spcPct val="90000"/>
              </a:lnSpc>
              <a:buFont typeface="Wingdings" pitchFamily="1" charset="2"/>
              <a:buNone/>
            </a:pPr>
            <a:r>
              <a:rPr lang="en-US" dirty="0" smtClean="0">
                <a:ea typeface="ＭＳ Ｐゴシック" pitchFamily="1" charset="-128"/>
              </a:rPr>
              <a:t>Recall:</a:t>
            </a:r>
          </a:p>
          <a:p>
            <a:pPr>
              <a:lnSpc>
                <a:spcPct val="90000"/>
              </a:lnSpc>
              <a:buFont typeface="Wingdings" pitchFamily="1" charset="2"/>
              <a:buNone/>
            </a:pPr>
            <a:r>
              <a:rPr lang="en-US" sz="1800" b="1" dirty="0" smtClean="0">
                <a:latin typeface="Courier New" pitchFamily="1" charset="0"/>
                <a:ea typeface="ＭＳ Ｐゴシック" pitchFamily="1" charset="-128"/>
              </a:rPr>
              <a:t>% </a:t>
            </a:r>
            <a:r>
              <a:rPr lang="en-US" sz="1800" b="1" dirty="0" err="1" smtClean="0">
                <a:solidFill>
                  <a:schemeClr val="folHlink"/>
                </a:solidFill>
                <a:latin typeface="Courier New" pitchFamily="1" charset="0"/>
                <a:ea typeface="ＭＳ Ｐゴシック" pitchFamily="1" charset="-128"/>
              </a:rPr>
              <a:t>mpicc</a:t>
            </a:r>
            <a:r>
              <a:rPr lang="en-US" sz="1800" b="1" dirty="0" smtClean="0">
                <a:latin typeface="Courier New" pitchFamily="1" charset="0"/>
                <a:ea typeface="ＭＳ Ｐゴシック" pitchFamily="1" charset="-128"/>
              </a:rPr>
              <a:t>  -o  </a:t>
            </a:r>
            <a:r>
              <a:rPr lang="en-US" sz="1800" b="1" dirty="0" smtClean="0">
                <a:latin typeface="Courier New" pitchFamily="1" charset="0"/>
                <a:ea typeface="ＭＳ Ｐゴシック" pitchFamily="1" charset="-128"/>
              </a:rPr>
              <a:t>greetings  </a:t>
            </a:r>
            <a:r>
              <a:rPr lang="en-US" sz="1800" b="1" dirty="0" err="1" smtClean="0">
                <a:latin typeface="Courier New" pitchFamily="1" charset="0"/>
                <a:ea typeface="ＭＳ Ｐゴシック" pitchFamily="1" charset="-128"/>
              </a:rPr>
              <a:t>greeting.c</a:t>
            </a:r>
            <a:endParaRPr lang="en-US" sz="1800" b="1" dirty="0" smtClean="0">
              <a:solidFill>
                <a:srgbClr val="0000CC"/>
              </a:solidFill>
              <a:latin typeface="Courier New" pitchFamily="1" charset="0"/>
              <a:ea typeface="ＭＳ Ｐゴシック" pitchFamily="1" charset="-128"/>
            </a:endParaRPr>
          </a:p>
          <a:p>
            <a:pPr>
              <a:buFont typeface="Wingdings" pitchFamily="1" charset="2"/>
              <a:buNone/>
            </a:pPr>
            <a:r>
              <a:rPr lang="en-US" sz="1800" b="1" dirty="0" smtClean="0">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mpirun</a:t>
            </a:r>
            <a:r>
              <a:rPr lang="en-US" sz="1800" b="1" dirty="0" smtClean="0">
                <a:latin typeface="Courier New" pitchFamily="1" charset="0"/>
                <a:ea typeface="ＭＳ Ｐゴシック" pitchFamily="1" charset="-128"/>
              </a:rPr>
              <a:t>  </a:t>
            </a:r>
            <a:r>
              <a:rPr lang="en-US" sz="1800" b="1" dirty="0" smtClean="0">
                <a:solidFill>
                  <a:srgbClr val="0000CC"/>
                </a:solidFill>
                <a:latin typeface="Courier New" pitchFamily="1" charset="0"/>
                <a:ea typeface="ＭＳ Ｐゴシック" pitchFamily="1" charset="-128"/>
              </a:rPr>
              <a:t>-</a:t>
            </a:r>
            <a:r>
              <a:rPr lang="en-US" sz="1800" b="1" dirty="0" err="1" smtClean="0">
                <a:solidFill>
                  <a:srgbClr val="0000CC"/>
                </a:solidFill>
                <a:latin typeface="Courier New" pitchFamily="1" charset="0"/>
                <a:ea typeface="ＭＳ Ｐゴシック" pitchFamily="1" charset="-128"/>
              </a:rPr>
              <a:t>np</a:t>
            </a:r>
            <a:r>
              <a:rPr lang="en-US" sz="1800" b="1" dirty="0" smtClean="0">
                <a:latin typeface="Courier New" pitchFamily="1" charset="0"/>
                <a:ea typeface="ＭＳ Ｐゴシック" pitchFamily="1" charset="-128"/>
              </a:rPr>
              <a:t>  1  </a:t>
            </a:r>
            <a:r>
              <a:rPr lang="en-US" sz="1800" b="1" dirty="0" smtClean="0">
                <a:latin typeface="Courier New" pitchFamily="1" charset="0"/>
                <a:ea typeface="ＭＳ Ｐゴシック" pitchFamily="1" charset="-128"/>
              </a:rPr>
              <a:t>greetings</a:t>
            </a:r>
            <a:endParaRPr lang="en-US" sz="1800" b="1" dirty="0" smtClean="0">
              <a:latin typeface="Courier New" pitchFamily="1" charset="0"/>
              <a:ea typeface="ＭＳ Ｐゴシック" pitchFamily="1" charset="-128"/>
            </a:endParaRPr>
          </a:p>
          <a:p>
            <a:pPr>
              <a:lnSpc>
                <a:spcPct val="120000"/>
              </a:lnSpc>
              <a:buFont typeface="Wingdings" pitchFamily="1" charset="2"/>
              <a:buNone/>
            </a:pPr>
            <a:r>
              <a:rPr lang="en-US" sz="1800" b="1" dirty="0" smtClean="0">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mpirun</a:t>
            </a:r>
            <a:r>
              <a:rPr lang="en-US" sz="1800" b="1" dirty="0" smtClean="0">
                <a:solidFill>
                  <a:srgbClr val="0000CC"/>
                </a:solidFill>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np</a:t>
            </a:r>
            <a:r>
              <a:rPr lang="en-US" sz="1800" b="1" dirty="0" smtClean="0">
                <a:latin typeface="Courier New" pitchFamily="1" charset="0"/>
                <a:ea typeface="ＭＳ Ｐゴシック" pitchFamily="1" charset="-128"/>
              </a:rPr>
              <a:t>  2  </a:t>
            </a:r>
            <a:r>
              <a:rPr lang="en-US" sz="1800" b="1" dirty="0" smtClean="0">
                <a:latin typeface="Courier New" pitchFamily="1" charset="0"/>
                <a:ea typeface="ＭＳ Ｐゴシック" pitchFamily="1" charset="-128"/>
              </a:rPr>
              <a:t>greetings</a:t>
            </a:r>
            <a:endParaRPr lang="en-US" sz="1800" b="1" dirty="0" smtClean="0">
              <a:latin typeface="Courier New" pitchFamily="1" charset="0"/>
              <a:ea typeface="ＭＳ Ｐゴシック" pitchFamily="1" charset="-128"/>
            </a:endParaRPr>
          </a:p>
          <a:p>
            <a:pPr>
              <a:lnSpc>
                <a:spcPct val="90000"/>
              </a:lnSpc>
              <a:buFont typeface="Wingdings" pitchFamily="1" charset="2"/>
              <a:buNone/>
            </a:pPr>
            <a:r>
              <a:rPr lang="en-US" sz="1800" b="1" dirty="0" smtClean="0">
                <a:latin typeface="Courier New" pitchFamily="1" charset="0"/>
                <a:ea typeface="ＭＳ Ｐゴシック" pitchFamily="1" charset="-128"/>
              </a:rPr>
              <a:t>Greetings from process #1!</a:t>
            </a:r>
          </a:p>
          <a:p>
            <a:pPr>
              <a:lnSpc>
                <a:spcPct val="130000"/>
              </a:lnSpc>
              <a:buFont typeface="Wingdings" pitchFamily="1" charset="2"/>
              <a:buNone/>
            </a:pPr>
            <a:r>
              <a:rPr lang="en-US" sz="1800" b="1" dirty="0" smtClean="0">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mpirun</a:t>
            </a:r>
            <a:r>
              <a:rPr lang="en-US" sz="1800" b="1" dirty="0" smtClean="0">
                <a:solidFill>
                  <a:srgbClr val="0000CC"/>
                </a:solidFill>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np</a:t>
            </a:r>
            <a:r>
              <a:rPr lang="en-US" sz="1800" b="1" dirty="0" smtClean="0">
                <a:latin typeface="Courier New" pitchFamily="1" charset="0"/>
                <a:ea typeface="ＭＳ Ｐゴシック" pitchFamily="1" charset="-128"/>
              </a:rPr>
              <a:t>  3  </a:t>
            </a:r>
            <a:r>
              <a:rPr lang="en-US" sz="1800" b="1" dirty="0" smtClean="0">
                <a:latin typeface="Courier New" pitchFamily="1" charset="0"/>
                <a:ea typeface="ＭＳ Ｐゴシック" pitchFamily="1" charset="-128"/>
              </a:rPr>
              <a:t>greetings</a:t>
            </a:r>
            <a:endParaRPr lang="en-US" sz="1800" b="1" dirty="0" smtClean="0">
              <a:latin typeface="Courier New" pitchFamily="1" charset="0"/>
              <a:ea typeface="ＭＳ Ｐゴシック" pitchFamily="1" charset="-128"/>
            </a:endParaRPr>
          </a:p>
          <a:p>
            <a:pPr>
              <a:lnSpc>
                <a:spcPct val="90000"/>
              </a:lnSpc>
              <a:buFont typeface="Wingdings" pitchFamily="1" charset="2"/>
              <a:buNone/>
            </a:pPr>
            <a:r>
              <a:rPr lang="en-US" sz="1800" b="1" dirty="0" smtClean="0">
                <a:latin typeface="Courier New" pitchFamily="1" charset="0"/>
                <a:ea typeface="ＭＳ Ｐゴシック" pitchFamily="1" charset="-128"/>
              </a:rPr>
              <a:t>Greetings from process #1!</a:t>
            </a:r>
          </a:p>
          <a:p>
            <a:pPr>
              <a:lnSpc>
                <a:spcPct val="90000"/>
              </a:lnSpc>
              <a:buFont typeface="Wingdings" pitchFamily="1" charset="2"/>
              <a:buNone/>
            </a:pPr>
            <a:r>
              <a:rPr lang="en-US" sz="1800" b="1" dirty="0" smtClean="0">
                <a:latin typeface="Courier New" pitchFamily="1" charset="0"/>
                <a:ea typeface="ＭＳ Ｐゴシック" pitchFamily="1" charset="-128"/>
              </a:rPr>
              <a:t>Greetings from process #2!</a:t>
            </a:r>
          </a:p>
          <a:p>
            <a:pPr>
              <a:lnSpc>
                <a:spcPct val="130000"/>
              </a:lnSpc>
              <a:buFont typeface="Wingdings" pitchFamily="1" charset="2"/>
              <a:buNone/>
            </a:pPr>
            <a:r>
              <a:rPr lang="en-US" sz="1800" b="1" dirty="0" smtClean="0">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mpirun</a:t>
            </a:r>
            <a:r>
              <a:rPr lang="en-US" sz="1800" b="1" dirty="0" smtClean="0">
                <a:solidFill>
                  <a:srgbClr val="0000CC"/>
                </a:solidFill>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np</a:t>
            </a:r>
            <a:r>
              <a:rPr lang="en-US" sz="1800" b="1" dirty="0" smtClean="0">
                <a:latin typeface="Courier New" pitchFamily="1" charset="0"/>
                <a:ea typeface="ＭＳ Ｐゴシック" pitchFamily="1" charset="-128"/>
              </a:rPr>
              <a:t>  4  </a:t>
            </a:r>
            <a:r>
              <a:rPr lang="en-US" sz="1800" b="1" dirty="0" smtClean="0">
                <a:latin typeface="Courier New" pitchFamily="1" charset="0"/>
                <a:ea typeface="ＭＳ Ｐゴシック" pitchFamily="1" charset="-128"/>
              </a:rPr>
              <a:t>greetings</a:t>
            </a:r>
            <a:endParaRPr lang="en-US" sz="1800" b="1" dirty="0" smtClean="0">
              <a:latin typeface="Courier New" pitchFamily="1" charset="0"/>
              <a:ea typeface="ＭＳ Ｐゴシック" pitchFamily="1" charset="-128"/>
            </a:endParaRPr>
          </a:p>
          <a:p>
            <a:pPr>
              <a:lnSpc>
                <a:spcPct val="90000"/>
              </a:lnSpc>
              <a:buFont typeface="Wingdings" pitchFamily="1" charset="2"/>
              <a:buNone/>
            </a:pPr>
            <a:r>
              <a:rPr lang="en-US" sz="1800" b="1" dirty="0" smtClean="0">
                <a:latin typeface="Courier New" pitchFamily="1" charset="0"/>
                <a:ea typeface="ＭＳ Ｐゴシック" pitchFamily="1" charset="-128"/>
              </a:rPr>
              <a:t>Greetings from process #1!</a:t>
            </a:r>
          </a:p>
          <a:p>
            <a:pPr>
              <a:lnSpc>
                <a:spcPct val="90000"/>
              </a:lnSpc>
              <a:buFont typeface="Wingdings" pitchFamily="1" charset="2"/>
              <a:buNone/>
            </a:pPr>
            <a:r>
              <a:rPr lang="en-US" sz="1800" b="1" dirty="0" smtClean="0">
                <a:latin typeface="Courier New" pitchFamily="1" charset="0"/>
                <a:ea typeface="ＭＳ Ｐゴシック" pitchFamily="1" charset="-128"/>
              </a:rPr>
              <a:t>Greetings from process #2!</a:t>
            </a:r>
          </a:p>
          <a:p>
            <a:pPr>
              <a:lnSpc>
                <a:spcPct val="90000"/>
              </a:lnSpc>
              <a:buFont typeface="Wingdings" pitchFamily="1" charset="2"/>
              <a:buNone/>
            </a:pPr>
            <a:r>
              <a:rPr lang="en-US" sz="1800" b="1" dirty="0" smtClean="0">
                <a:latin typeface="Courier New" pitchFamily="1" charset="0"/>
                <a:ea typeface="ＭＳ Ｐゴシック" pitchFamily="1" charset="-128"/>
              </a:rPr>
              <a:t>Greetings from process #3!</a:t>
            </a:r>
          </a:p>
          <a:p>
            <a:pPr>
              <a:lnSpc>
                <a:spcPct val="90000"/>
              </a:lnSpc>
            </a:pPr>
            <a:endParaRPr lang="en-US" sz="3200" dirty="0" smtClean="0">
              <a:ea typeface="ＭＳ Ｐゴシック" pitchFamily="1" charset="-128"/>
            </a:endParaRPr>
          </a:p>
        </p:txBody>
      </p:sp>
      <p:sp>
        <p:nvSpPr>
          <p:cNvPr id="8602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86021" name="Slide Number Placeholder 4"/>
          <p:cNvSpPr>
            <a:spLocks noGrp="1"/>
          </p:cNvSpPr>
          <p:nvPr>
            <p:ph type="sldNum" sz="quarter" idx="11"/>
          </p:nvPr>
        </p:nvSpPr>
        <p:spPr>
          <a:noFill/>
        </p:spPr>
        <p:txBody>
          <a:bodyPr/>
          <a:lstStyle/>
          <a:p>
            <a:fld id="{DE76B237-605D-4997-B0F4-683FBAAD0C92}" type="slidenum">
              <a:rPr lang="en-US"/>
              <a:pPr/>
              <a:t>51</a:t>
            </a:fld>
            <a:endParaRPr lang="en-US"/>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smtClean="0">
                <a:ea typeface="ＭＳ Ｐゴシック" pitchFamily="1" charset="-128"/>
              </a:rPr>
              <a:t>Deterministic Operation?</a:t>
            </a:r>
          </a:p>
        </p:txBody>
      </p:sp>
      <p:sp>
        <p:nvSpPr>
          <p:cNvPr id="87043" name="Rectangle 3"/>
          <p:cNvSpPr>
            <a:spLocks noGrp="1" noChangeArrowheads="1"/>
          </p:cNvSpPr>
          <p:nvPr>
            <p:ph idx="1"/>
          </p:nvPr>
        </p:nvSpPr>
        <p:spPr>
          <a:xfrm>
            <a:off x="533400" y="1371600"/>
            <a:ext cx="8153400" cy="4800600"/>
          </a:xfrm>
        </p:spPr>
        <p:txBody>
          <a:bodyPr/>
          <a:lstStyle/>
          <a:p>
            <a:pPr>
              <a:buFont typeface="Wingdings" pitchFamily="1" charset="2"/>
              <a:buNone/>
            </a:pPr>
            <a:r>
              <a:rPr lang="en-US" sz="1800" b="1" dirty="0" smtClean="0">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mpirun</a:t>
            </a:r>
            <a:r>
              <a:rPr lang="en-US" sz="1800" b="1" dirty="0" smtClean="0">
                <a:solidFill>
                  <a:srgbClr val="0000CC"/>
                </a:solidFill>
                <a:latin typeface="Courier New" pitchFamily="1" charset="0"/>
                <a:ea typeface="ＭＳ Ｐゴシック" pitchFamily="1" charset="-128"/>
              </a:rPr>
              <a:t>  -</a:t>
            </a:r>
            <a:r>
              <a:rPr lang="en-US" sz="1800" b="1" dirty="0" err="1" smtClean="0">
                <a:solidFill>
                  <a:srgbClr val="0000CC"/>
                </a:solidFill>
                <a:latin typeface="Courier New" pitchFamily="1" charset="0"/>
                <a:ea typeface="ＭＳ Ｐゴシック" pitchFamily="1" charset="-128"/>
              </a:rPr>
              <a:t>np</a:t>
            </a:r>
            <a:r>
              <a:rPr lang="en-US" sz="1800" b="1" dirty="0" smtClean="0">
                <a:latin typeface="Courier New" pitchFamily="1" charset="0"/>
                <a:ea typeface="ＭＳ Ｐゴシック" pitchFamily="1" charset="-128"/>
              </a:rPr>
              <a:t>  4  </a:t>
            </a:r>
            <a:r>
              <a:rPr lang="en-US" sz="1800" b="1" dirty="0" smtClean="0">
                <a:latin typeface="Courier New" pitchFamily="1" charset="0"/>
                <a:ea typeface="ＭＳ Ｐゴシック" pitchFamily="1" charset="-128"/>
              </a:rPr>
              <a:t>greetings</a:t>
            </a:r>
            <a:endParaRPr lang="en-US" sz="1800" b="1" dirty="0" smtClean="0">
              <a:latin typeface="Courier New" pitchFamily="1" charset="0"/>
              <a:ea typeface="ＭＳ Ｐゴシック" pitchFamily="1" charset="-128"/>
            </a:endParaRPr>
          </a:p>
          <a:p>
            <a:pPr>
              <a:lnSpc>
                <a:spcPct val="80000"/>
              </a:lnSpc>
              <a:buFont typeface="Wingdings" pitchFamily="1" charset="2"/>
              <a:buNone/>
            </a:pPr>
            <a:r>
              <a:rPr lang="en-US" sz="1800" b="1" dirty="0" smtClean="0">
                <a:latin typeface="Courier New" pitchFamily="1" charset="0"/>
                <a:ea typeface="ＭＳ Ｐゴシック" pitchFamily="1" charset="-128"/>
              </a:rPr>
              <a:t>Greetings from process #1!</a:t>
            </a:r>
          </a:p>
          <a:p>
            <a:pPr>
              <a:lnSpc>
                <a:spcPct val="80000"/>
              </a:lnSpc>
              <a:buFont typeface="Wingdings" pitchFamily="1" charset="2"/>
              <a:buNone/>
            </a:pPr>
            <a:r>
              <a:rPr lang="en-US" sz="1800" b="1" dirty="0" smtClean="0">
                <a:latin typeface="Courier New" pitchFamily="1" charset="0"/>
                <a:ea typeface="ＭＳ Ｐゴシック" pitchFamily="1" charset="-128"/>
              </a:rPr>
              <a:t>Greetings from process #2!</a:t>
            </a:r>
          </a:p>
          <a:p>
            <a:pPr>
              <a:lnSpc>
                <a:spcPct val="80000"/>
              </a:lnSpc>
              <a:buFont typeface="Wingdings" pitchFamily="1" charset="2"/>
              <a:buNone/>
            </a:pPr>
            <a:r>
              <a:rPr lang="en-US" sz="1800" b="1" dirty="0" smtClean="0">
                <a:latin typeface="Courier New" pitchFamily="1" charset="0"/>
                <a:ea typeface="ＭＳ Ｐゴシック" pitchFamily="1" charset="-128"/>
              </a:rPr>
              <a:t>Greetings from process #3!</a:t>
            </a:r>
          </a:p>
          <a:p>
            <a:pPr>
              <a:lnSpc>
                <a:spcPct val="80000"/>
              </a:lnSpc>
              <a:buFont typeface="Wingdings" pitchFamily="1" charset="2"/>
              <a:buNone/>
            </a:pPr>
            <a:r>
              <a:rPr lang="en-US" dirty="0" smtClean="0">
                <a:ea typeface="ＭＳ Ｐゴシック" pitchFamily="1" charset="-128"/>
              </a:rPr>
              <a:t>The order in which the greetings are printed is deterministic.  </a:t>
            </a:r>
            <a:r>
              <a:rPr lang="en-US" b="1" u="sng" dirty="0" smtClean="0">
                <a:solidFill>
                  <a:srgbClr val="A50021"/>
                </a:solidFill>
                <a:ea typeface="ＭＳ Ｐゴシック" pitchFamily="1" charset="-128"/>
              </a:rPr>
              <a:t>Why?</a:t>
            </a:r>
          </a:p>
          <a:p>
            <a:pPr>
              <a:buFont typeface="Wingdings" pitchFamily="1" charset="2"/>
              <a:buNone/>
            </a:pPr>
            <a:r>
              <a:rPr lang="en-US" sz="1800" b="1" dirty="0" smtClean="0">
                <a:solidFill>
                  <a:srgbClr val="000000"/>
                </a:solidFill>
                <a:latin typeface="Courier New" pitchFamily="1" charset="0"/>
                <a:ea typeface="ＭＳ Ｐゴシック" pitchFamily="1" charset="-128"/>
              </a:rPr>
              <a:t>for (source = 0; source &lt; </a:t>
            </a:r>
            <a:r>
              <a:rPr lang="en-US" sz="1800" b="1" dirty="0" err="1" smtClean="0">
                <a:solidFill>
                  <a:srgbClr val="000000"/>
                </a:solidFill>
                <a:latin typeface="Courier New" pitchFamily="1" charset="0"/>
                <a:ea typeface="ＭＳ Ｐゴシック" pitchFamily="1" charset="-128"/>
              </a:rPr>
              <a:t>num_procs</a:t>
            </a:r>
            <a:r>
              <a:rPr lang="en-US" sz="18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if (source != </a:t>
            </a:r>
            <a:r>
              <a:rPr lang="en-US" sz="1800" b="1" dirty="0" err="1" smtClean="0">
                <a:solidFill>
                  <a:srgbClr val="000000"/>
                </a:solidFill>
                <a:latin typeface="Courier New" pitchFamily="1" charset="0"/>
                <a:ea typeface="ＭＳ Ｐゴシック" pitchFamily="1" charset="-128"/>
              </a:rPr>
              <a:t>server_rank</a:t>
            </a:r>
            <a:r>
              <a:rPr lang="en-US" sz="18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a:t>
            </a:r>
            <a:r>
              <a:rPr lang="en-US" sz="1800" b="1" dirty="0" err="1" smtClean="0">
                <a:solidFill>
                  <a:srgbClr val="000000"/>
                </a:solidFill>
                <a:latin typeface="Courier New" pitchFamily="1" charset="0"/>
                <a:ea typeface="ＭＳ Ｐゴシック" pitchFamily="1" charset="-128"/>
              </a:rPr>
              <a:t>mpi_error_code</a:t>
            </a:r>
            <a:r>
              <a:rPr lang="en-US" sz="18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a:t>
            </a:r>
            <a:r>
              <a:rPr lang="en-US" sz="1800" b="1" dirty="0" err="1" smtClean="0">
                <a:solidFill>
                  <a:schemeClr val="folHlink"/>
                </a:solidFill>
                <a:latin typeface="Courier New" pitchFamily="1" charset="0"/>
                <a:ea typeface="ＭＳ Ｐゴシック" pitchFamily="1" charset="-128"/>
              </a:rPr>
              <a:t>MPI_Recv</a:t>
            </a:r>
            <a:r>
              <a:rPr lang="en-US" sz="1800" b="1" dirty="0" smtClean="0">
                <a:solidFill>
                  <a:srgbClr val="000000"/>
                </a:solidFill>
                <a:latin typeface="Courier New" pitchFamily="1" charset="0"/>
                <a:ea typeface="ＭＳ Ｐゴシック" pitchFamily="1" charset="-128"/>
              </a:rPr>
              <a:t>(message, </a:t>
            </a:r>
            <a:r>
              <a:rPr lang="en-US" sz="1800" b="1" dirty="0" err="1" smtClean="0">
                <a:solidFill>
                  <a:srgbClr val="000000"/>
                </a:solidFill>
                <a:latin typeface="Courier New" pitchFamily="1" charset="0"/>
                <a:ea typeface="ＭＳ Ｐゴシック" pitchFamily="1" charset="-128"/>
              </a:rPr>
              <a:t>maximum_message_length</a:t>
            </a:r>
            <a:r>
              <a:rPr lang="en-US" sz="18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a:t>
            </a:r>
            <a:r>
              <a:rPr lang="en-US" sz="1800" b="1" dirty="0" smtClean="0">
                <a:solidFill>
                  <a:schemeClr val="folHlink"/>
                </a:solidFill>
                <a:latin typeface="Courier New" pitchFamily="1" charset="0"/>
                <a:ea typeface="ＭＳ Ｐゴシック" pitchFamily="1" charset="-128"/>
              </a:rPr>
              <a:t>MPI_CHAR</a:t>
            </a:r>
            <a:r>
              <a:rPr lang="en-US" sz="1800" b="1" dirty="0" smtClean="0">
                <a:solidFill>
                  <a:srgbClr val="000000"/>
                </a:solidFill>
                <a:latin typeface="Courier New" pitchFamily="1" charset="0"/>
                <a:ea typeface="ＭＳ Ｐゴシック" pitchFamily="1" charset="-128"/>
              </a:rPr>
              <a:t>, source, tag, </a:t>
            </a:r>
            <a:r>
              <a:rPr lang="en-US" sz="1800" b="1" dirty="0" smtClean="0">
                <a:solidFill>
                  <a:schemeClr val="folHlink"/>
                </a:solidFill>
                <a:latin typeface="Courier New" pitchFamily="1" charset="0"/>
                <a:ea typeface="ＭＳ Ｐゴシック" pitchFamily="1" charset="-128"/>
              </a:rPr>
              <a:t>MPI_COMM_WORLD</a:t>
            </a:r>
            <a:r>
              <a:rPr lang="en-US" sz="18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a:t>
            </a:r>
            <a:r>
              <a:rPr lang="en-US" sz="1800" b="1" dirty="0" err="1" smtClean="0">
                <a:solidFill>
                  <a:srgbClr val="000000"/>
                </a:solidFill>
                <a:latin typeface="Courier New" pitchFamily="1" charset="0"/>
                <a:ea typeface="ＭＳ Ｐゴシック" pitchFamily="1" charset="-128"/>
              </a:rPr>
              <a:t>fprintf</a:t>
            </a:r>
            <a:r>
              <a:rPr lang="en-US" sz="1800" b="1" dirty="0" smtClean="0">
                <a:solidFill>
                  <a:srgbClr val="000000"/>
                </a:solidFill>
                <a:latin typeface="Courier New" pitchFamily="1" charset="0"/>
                <a:ea typeface="ＭＳ Ｐゴシック" pitchFamily="1" charset="-128"/>
              </a:rPr>
              <a:t>(</a:t>
            </a:r>
            <a:r>
              <a:rPr lang="en-US" sz="1800" b="1" dirty="0" err="1" smtClean="0">
                <a:solidFill>
                  <a:srgbClr val="000000"/>
                </a:solidFill>
                <a:latin typeface="Courier New" pitchFamily="1" charset="0"/>
                <a:ea typeface="ＭＳ Ｐゴシック" pitchFamily="1" charset="-128"/>
              </a:rPr>
              <a:t>stderr</a:t>
            </a:r>
            <a:r>
              <a:rPr lang="en-US" sz="18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 /* if (source != </a:t>
            </a:r>
            <a:r>
              <a:rPr lang="en-US" sz="1800" b="1" dirty="0" err="1" smtClean="0">
                <a:solidFill>
                  <a:srgbClr val="000000"/>
                </a:solidFill>
                <a:latin typeface="Courier New" pitchFamily="1" charset="0"/>
                <a:ea typeface="ＭＳ Ｐゴシック" pitchFamily="1" charset="-128"/>
              </a:rPr>
              <a:t>server_rank</a:t>
            </a:r>
            <a:r>
              <a:rPr lang="en-US" sz="18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800" b="1" dirty="0" smtClean="0">
                <a:solidFill>
                  <a:srgbClr val="000000"/>
                </a:solidFill>
                <a:latin typeface="Courier New" pitchFamily="1" charset="0"/>
                <a:ea typeface="ＭＳ Ｐゴシック" pitchFamily="1" charset="-128"/>
              </a:rPr>
              <a:t>} /* for source */</a:t>
            </a:r>
          </a:p>
          <a:p>
            <a:pPr>
              <a:lnSpc>
                <a:spcPct val="80000"/>
              </a:lnSpc>
              <a:buFont typeface="Wingdings" pitchFamily="1" charset="2"/>
              <a:buNone/>
            </a:pPr>
            <a:r>
              <a:rPr lang="en-US" dirty="0" smtClean="0">
                <a:ea typeface="ＭＳ Ｐゴシック" pitchFamily="1" charset="-128"/>
              </a:rPr>
              <a:t>This loop </a:t>
            </a:r>
            <a:r>
              <a:rPr lang="en-US" b="1" u="sng" dirty="0" smtClean="0">
                <a:ea typeface="ＭＳ Ｐゴシック" pitchFamily="1" charset="-128"/>
              </a:rPr>
              <a:t>ignores the receive order</a:t>
            </a:r>
            <a:r>
              <a:rPr lang="en-US" dirty="0" smtClean="0">
                <a:ea typeface="ＭＳ Ｐゴシック" pitchFamily="1" charset="-128"/>
              </a:rPr>
              <a:t>.</a:t>
            </a:r>
          </a:p>
        </p:txBody>
      </p:sp>
      <p:sp>
        <p:nvSpPr>
          <p:cNvPr id="8704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87045" name="Slide Number Placeholder 4"/>
          <p:cNvSpPr>
            <a:spLocks noGrp="1"/>
          </p:cNvSpPr>
          <p:nvPr>
            <p:ph type="sldNum" sz="quarter" idx="11"/>
          </p:nvPr>
        </p:nvSpPr>
        <p:spPr>
          <a:noFill/>
        </p:spPr>
        <p:txBody>
          <a:bodyPr/>
          <a:lstStyle/>
          <a:p>
            <a:fld id="{20977047-EDFB-4BD4-9DE9-F0AA4E105771}" type="slidenum">
              <a:rPr lang="en-US"/>
              <a:pPr/>
              <a:t>52</a:t>
            </a:fld>
            <a:endParaRPr lang="en-US"/>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mtClean="0">
                <a:ea typeface="ＭＳ Ｐゴシック" pitchFamily="1" charset="-128"/>
              </a:rPr>
              <a:t>Deterministic Parallelism</a:t>
            </a:r>
          </a:p>
        </p:txBody>
      </p:sp>
      <p:sp>
        <p:nvSpPr>
          <p:cNvPr id="88067" name="Rectangle 3"/>
          <p:cNvSpPr>
            <a:spLocks noGrp="1" noChangeArrowheads="1"/>
          </p:cNvSpPr>
          <p:nvPr>
            <p:ph idx="1"/>
          </p:nvPr>
        </p:nvSpPr>
        <p:spPr>
          <a:xfrm>
            <a:off x="533400" y="1219200"/>
            <a:ext cx="8153400" cy="5181600"/>
          </a:xfrm>
        </p:spPr>
        <p:txBody>
          <a:bodyPr/>
          <a:lstStyle/>
          <a:p>
            <a:pPr>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buFont typeface="Wingdings" pitchFamily="1" charset="2"/>
              <a:buNone/>
            </a:pPr>
            <a:r>
              <a:rPr lang="en-US" sz="2000" b="1" dirty="0" smtClean="0">
                <a:solidFill>
                  <a:srgbClr val="000000"/>
                </a:solidFill>
                <a:latin typeface="Courier New" pitchFamily="1" charset="0"/>
                <a:ea typeface="ＭＳ Ｐゴシック" pitchFamily="1" charset="-128"/>
              </a:rPr>
              <a:t> for (source = 0; source &lt;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MPI_Recv</a:t>
            </a:r>
            <a:r>
              <a:rPr lang="en-US" sz="2000" b="1" dirty="0" smtClean="0">
                <a:solidFill>
                  <a:srgbClr val="000000"/>
                </a:solidFill>
                <a:latin typeface="Courier New" pitchFamily="1" charset="0"/>
                <a:ea typeface="ＭＳ Ｐゴシック" pitchFamily="1" charset="-128"/>
              </a:rPr>
              <a:t>(message, </a:t>
            </a:r>
            <a:r>
              <a:rPr lang="en-US" sz="2000" b="1" dirty="0" err="1" smtClean="0">
                <a:solidFill>
                  <a:srgbClr val="000000"/>
                </a:solidFill>
                <a:latin typeface="Courier New" pitchFamily="1" charset="0"/>
                <a:ea typeface="ＭＳ Ｐゴシック" pitchFamily="1" charset="-128"/>
              </a:rPr>
              <a:t>maximum_message_length</a:t>
            </a:r>
            <a:r>
              <a:rPr lang="en-US" sz="20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MPI_CHAR</a:t>
            </a: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source</a:t>
            </a:r>
            <a:r>
              <a:rPr lang="en-US" sz="2000" b="1" dirty="0"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MPI_COMM_WORLD</a:t>
            </a:r>
            <a:r>
              <a:rPr lang="en-US" sz="20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fprintf</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stderr</a:t>
            </a:r>
            <a:r>
              <a:rPr lang="en-US" sz="20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for source */</a:t>
            </a:r>
          </a:p>
          <a:p>
            <a:pPr>
              <a:buFont typeface="Wingdings" pitchFamily="1" charset="2"/>
              <a:buNone/>
            </a:pPr>
            <a:r>
              <a:rPr lang="en-US" dirty="0" smtClean="0">
                <a:ea typeface="ＭＳ Ｐゴシック" pitchFamily="1" charset="-128"/>
              </a:rPr>
              <a:t>Because of the order in which the loop iterations occur, the greetings will be </a:t>
            </a:r>
            <a:r>
              <a:rPr lang="en-US" b="1" u="sng" dirty="0" smtClean="0">
                <a:solidFill>
                  <a:srgbClr val="A50021"/>
                </a:solidFill>
                <a:ea typeface="ＭＳ Ｐゴシック" pitchFamily="1" charset="-128"/>
              </a:rPr>
              <a:t>printed</a:t>
            </a:r>
            <a:r>
              <a:rPr lang="en-US" dirty="0" smtClean="0">
                <a:ea typeface="ＭＳ Ｐゴシック" pitchFamily="1" charset="-128"/>
              </a:rPr>
              <a:t> in </a:t>
            </a:r>
            <a:r>
              <a:rPr lang="en-US" b="1" u="sng" dirty="0" smtClean="0">
                <a:ea typeface="ＭＳ Ｐゴシック" pitchFamily="1" charset="-128"/>
              </a:rPr>
              <a:t>non-deterministic</a:t>
            </a:r>
            <a:r>
              <a:rPr lang="en-US" dirty="0" smtClean="0">
                <a:ea typeface="ＭＳ Ｐゴシック" pitchFamily="1" charset="-128"/>
              </a:rPr>
              <a:t> order.</a:t>
            </a:r>
          </a:p>
        </p:txBody>
      </p:sp>
      <p:sp>
        <p:nvSpPr>
          <p:cNvPr id="8806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88069" name="Slide Number Placeholder 4"/>
          <p:cNvSpPr>
            <a:spLocks noGrp="1"/>
          </p:cNvSpPr>
          <p:nvPr>
            <p:ph type="sldNum" sz="quarter" idx="11"/>
          </p:nvPr>
        </p:nvSpPr>
        <p:spPr>
          <a:noFill/>
        </p:spPr>
        <p:txBody>
          <a:bodyPr/>
          <a:lstStyle/>
          <a:p>
            <a:fld id="{EBBEA7B6-B4DC-4D8A-A1F8-C9F64C2272F9}" type="slidenum">
              <a:rPr lang="en-US"/>
              <a:pPr/>
              <a:t>53</a:t>
            </a:fld>
            <a:endParaRPr lang="en-US"/>
          </a:p>
        </p:txBody>
      </p:sp>
      <p:sp>
        <p:nvSpPr>
          <p:cNvPr id="88070" name="Oval 4"/>
          <p:cNvSpPr>
            <a:spLocks noChangeArrowheads="1"/>
          </p:cNvSpPr>
          <p:nvPr/>
        </p:nvSpPr>
        <p:spPr bwMode="auto">
          <a:xfrm>
            <a:off x="3429000" y="2706756"/>
            <a:ext cx="11430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smtClean="0">
                <a:ea typeface="ＭＳ Ｐゴシック" pitchFamily="1" charset="-128"/>
              </a:rPr>
              <a:t>Nondeterministic Parallelism</a:t>
            </a:r>
          </a:p>
        </p:txBody>
      </p:sp>
      <p:sp>
        <p:nvSpPr>
          <p:cNvPr id="89091" name="Rectangle 3"/>
          <p:cNvSpPr>
            <a:spLocks noGrp="1" noChangeArrowheads="1"/>
          </p:cNvSpPr>
          <p:nvPr>
            <p:ph idx="1"/>
          </p:nvPr>
        </p:nvSpPr>
        <p:spPr>
          <a:xfrm>
            <a:off x="533400" y="1219200"/>
            <a:ext cx="8153400" cy="4876800"/>
          </a:xfrm>
        </p:spPr>
        <p:txBody>
          <a:bodyPr/>
          <a:lstStyle/>
          <a:p>
            <a:pPr>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buFont typeface="Wingdings" pitchFamily="1" charset="2"/>
              <a:buNone/>
            </a:pPr>
            <a:r>
              <a:rPr lang="en-US" sz="2000" b="1" dirty="0" smtClean="0">
                <a:solidFill>
                  <a:srgbClr val="000000"/>
                </a:solidFill>
                <a:latin typeface="Courier New" pitchFamily="1" charset="0"/>
                <a:ea typeface="ＭＳ Ｐゴシック" pitchFamily="1" charset="-128"/>
              </a:rPr>
              <a:t> for (source = 0; source &lt;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MPI_Recv</a:t>
            </a:r>
            <a:r>
              <a:rPr lang="en-US" sz="2000" b="1" dirty="0" smtClean="0">
                <a:solidFill>
                  <a:srgbClr val="000000"/>
                </a:solidFill>
                <a:latin typeface="Courier New" pitchFamily="1" charset="0"/>
                <a:ea typeface="ＭＳ Ｐゴシック" pitchFamily="1" charset="-128"/>
              </a:rPr>
              <a:t>(message, </a:t>
            </a:r>
            <a:r>
              <a:rPr lang="en-US" sz="2000" b="1" dirty="0" err="1" smtClean="0">
                <a:solidFill>
                  <a:srgbClr val="000000"/>
                </a:solidFill>
                <a:latin typeface="Courier New" pitchFamily="1" charset="0"/>
                <a:ea typeface="ＭＳ Ｐゴシック" pitchFamily="1" charset="-128"/>
              </a:rPr>
              <a:t>maximum_message_length</a:t>
            </a:r>
            <a:r>
              <a:rPr lang="en-US" sz="20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MPI_CHAR</a:t>
            </a: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MPI_ANY_SOURCE</a:t>
            </a:r>
            <a:r>
              <a:rPr lang="en-US" sz="2000" b="1" dirty="0"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MPI_COMM_WORLD</a:t>
            </a:r>
            <a:r>
              <a:rPr lang="en-US" sz="20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fprintf</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stderr</a:t>
            </a:r>
            <a:r>
              <a:rPr lang="en-US" sz="20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for source */</a:t>
            </a:r>
          </a:p>
          <a:p>
            <a:pPr>
              <a:buFont typeface="Wingdings" pitchFamily="1" charset="2"/>
              <a:buNone/>
            </a:pPr>
            <a:r>
              <a:rPr lang="en-US" dirty="0" smtClean="0">
                <a:ea typeface="ＭＳ Ｐゴシック" pitchFamily="1" charset="-128"/>
              </a:rPr>
              <a:t>Because of this change, the greetings will be </a:t>
            </a:r>
            <a:r>
              <a:rPr lang="en-US" b="1" u="sng" dirty="0" smtClean="0">
                <a:solidFill>
                  <a:srgbClr val="A50021"/>
                </a:solidFill>
                <a:ea typeface="ＭＳ Ｐゴシック" pitchFamily="1" charset="-128"/>
              </a:rPr>
              <a:t>printed</a:t>
            </a:r>
            <a:r>
              <a:rPr lang="en-US" dirty="0" smtClean="0">
                <a:ea typeface="ＭＳ Ｐゴシック" pitchFamily="1" charset="-128"/>
              </a:rPr>
              <a:t> in        </a:t>
            </a:r>
            <a:r>
              <a:rPr lang="en-US" b="1" u="sng" dirty="0" smtClean="0">
                <a:ea typeface="ＭＳ Ｐゴシック" pitchFamily="1" charset="-128"/>
              </a:rPr>
              <a:t>non-deterministic</a:t>
            </a:r>
            <a:r>
              <a:rPr lang="en-US" dirty="0" smtClean="0">
                <a:ea typeface="ＭＳ Ｐゴシック" pitchFamily="1" charset="-128"/>
              </a:rPr>
              <a:t> order, specifically in the order in which they’re received.</a:t>
            </a:r>
          </a:p>
        </p:txBody>
      </p:sp>
      <p:sp>
        <p:nvSpPr>
          <p:cNvPr id="8909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89093" name="Slide Number Placeholder 4"/>
          <p:cNvSpPr>
            <a:spLocks noGrp="1"/>
          </p:cNvSpPr>
          <p:nvPr>
            <p:ph type="sldNum" sz="quarter" idx="11"/>
          </p:nvPr>
        </p:nvSpPr>
        <p:spPr>
          <a:noFill/>
        </p:spPr>
        <p:txBody>
          <a:bodyPr/>
          <a:lstStyle/>
          <a:p>
            <a:fld id="{D6AB7D88-49D8-44C8-994D-80F3393A30DC}" type="slidenum">
              <a:rPr lang="en-US"/>
              <a:pPr/>
              <a:t>54</a:t>
            </a:fld>
            <a:endParaRPr lang="en-US"/>
          </a:p>
        </p:txBody>
      </p:sp>
      <p:sp>
        <p:nvSpPr>
          <p:cNvPr id="89094" name="Oval 4"/>
          <p:cNvSpPr>
            <a:spLocks noChangeArrowheads="1"/>
          </p:cNvSpPr>
          <p:nvPr/>
        </p:nvSpPr>
        <p:spPr bwMode="auto">
          <a:xfrm>
            <a:off x="3200400" y="2706756"/>
            <a:ext cx="25908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smtClean="0">
                <a:ea typeface="ＭＳ Ｐゴシック" pitchFamily="1" charset="-128"/>
              </a:rPr>
              <a:t>Message = Envelope+Contents</a:t>
            </a:r>
          </a:p>
        </p:txBody>
      </p:sp>
      <p:sp>
        <p:nvSpPr>
          <p:cNvPr id="90115" name="Rectangle 3"/>
          <p:cNvSpPr>
            <a:spLocks noGrp="1" noChangeArrowheads="1"/>
          </p:cNvSpPr>
          <p:nvPr>
            <p:ph idx="1"/>
          </p:nvPr>
        </p:nvSpPr>
        <p:spPr/>
        <p:txBody>
          <a:bodyPr/>
          <a:lstStyle/>
          <a:p>
            <a:pPr>
              <a:lnSpc>
                <a:spcPct val="70000"/>
              </a:lnSpc>
              <a:buFont typeface="Wingdings" pitchFamily="1" charset="2"/>
              <a:buNone/>
            </a:pPr>
            <a:r>
              <a:rPr lang="en-US" sz="2000" b="1" smtClean="0">
                <a:solidFill>
                  <a:schemeClr val="folHlink"/>
                </a:solidFill>
                <a:latin typeface="Courier New" pitchFamily="1" charset="0"/>
                <a:ea typeface="ＭＳ Ｐゴシック" pitchFamily="1" charset="-128"/>
              </a:rPr>
              <a:t>MPI_Send</a:t>
            </a:r>
            <a:r>
              <a:rPr lang="en-US" sz="2000" b="1" smtClean="0">
                <a:solidFill>
                  <a:srgbClr val="000000"/>
                </a:solidFill>
                <a:latin typeface="Courier New" pitchFamily="1" charset="0"/>
                <a:ea typeface="ＭＳ Ｐゴシック" pitchFamily="1" charset="-128"/>
              </a:rPr>
              <a:t>(message, strlen(message) + 1,</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MPI_CHAR</a:t>
            </a:r>
            <a:r>
              <a:rPr lang="en-US" sz="2000" b="1" smtClean="0">
                <a:solidFill>
                  <a:srgbClr val="000000"/>
                </a:solidFill>
                <a:latin typeface="Courier New" pitchFamily="1" charset="0"/>
                <a:ea typeface="ＭＳ Ｐゴシック" pitchFamily="1" charset="-128"/>
              </a:rPr>
              <a:t>, destination, tag,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MPI_COMM_WORLD</a:t>
            </a:r>
            <a:r>
              <a:rPr lang="en-US" sz="2000" b="1" smtClean="0">
                <a:solidFill>
                  <a:srgbClr val="000000"/>
                </a:solidFill>
                <a:latin typeface="Courier New" pitchFamily="1" charset="0"/>
                <a:ea typeface="ＭＳ Ｐゴシック" pitchFamily="1" charset="-128"/>
              </a:rPr>
              <a:t>);</a:t>
            </a:r>
            <a:endParaRPr lang="en-US" sz="2000" smtClean="0">
              <a:solidFill>
                <a:srgbClr val="000000"/>
              </a:solidFill>
              <a:ea typeface="ＭＳ Ｐゴシック" pitchFamily="1" charset="-128"/>
            </a:endParaRPr>
          </a:p>
          <a:p>
            <a:pPr>
              <a:lnSpc>
                <a:spcPct val="80000"/>
              </a:lnSpc>
              <a:buFont typeface="Wingdings" pitchFamily="1" charset="2"/>
              <a:buNone/>
            </a:pPr>
            <a:r>
              <a:rPr lang="en-US" smtClean="0">
                <a:ea typeface="ＭＳ Ｐゴシック" pitchFamily="1" charset="-128"/>
              </a:rPr>
              <a:t>When MPI sends a message, it doesn’t just send the contents; it also sends an “envelope” describing the contents:</a:t>
            </a:r>
          </a:p>
          <a:p>
            <a:pPr>
              <a:lnSpc>
                <a:spcPct val="80000"/>
              </a:lnSpc>
              <a:buFont typeface="Wingdings" pitchFamily="1" charset="2"/>
              <a:buNone/>
            </a:pPr>
            <a:r>
              <a:rPr lang="en-US" b="1" u="sng" smtClean="0">
                <a:ea typeface="ＭＳ Ｐゴシック" pitchFamily="1" charset="-128"/>
              </a:rPr>
              <a:t>Size</a:t>
            </a:r>
            <a:r>
              <a:rPr lang="en-US" smtClean="0">
                <a:ea typeface="ＭＳ Ｐゴシック" pitchFamily="1" charset="-128"/>
              </a:rPr>
              <a:t> (number of elements of data type)</a:t>
            </a:r>
          </a:p>
          <a:p>
            <a:pPr>
              <a:lnSpc>
                <a:spcPct val="80000"/>
              </a:lnSpc>
              <a:buFont typeface="Wingdings" pitchFamily="1" charset="2"/>
              <a:buNone/>
            </a:pPr>
            <a:r>
              <a:rPr lang="en-US" b="1" u="sng" smtClean="0">
                <a:ea typeface="ＭＳ Ｐゴシック" pitchFamily="1" charset="-128"/>
              </a:rPr>
              <a:t>Data type</a:t>
            </a:r>
          </a:p>
          <a:p>
            <a:pPr>
              <a:lnSpc>
                <a:spcPct val="80000"/>
              </a:lnSpc>
              <a:buFont typeface="Wingdings" pitchFamily="1" charset="2"/>
              <a:buNone/>
            </a:pPr>
            <a:r>
              <a:rPr lang="en-US" b="1" u="sng" smtClean="0">
                <a:ea typeface="ＭＳ Ｐゴシック" pitchFamily="1" charset="-128"/>
              </a:rPr>
              <a:t>Source</a:t>
            </a:r>
            <a:r>
              <a:rPr lang="en-US" smtClean="0">
                <a:ea typeface="ＭＳ Ｐゴシック" pitchFamily="1" charset="-128"/>
              </a:rPr>
              <a:t>: rank of sending process</a:t>
            </a:r>
          </a:p>
          <a:p>
            <a:pPr>
              <a:lnSpc>
                <a:spcPct val="80000"/>
              </a:lnSpc>
              <a:buFont typeface="Wingdings" pitchFamily="1" charset="2"/>
              <a:buNone/>
            </a:pPr>
            <a:r>
              <a:rPr lang="en-US" b="1" u="sng" smtClean="0">
                <a:ea typeface="ＭＳ Ｐゴシック" pitchFamily="1" charset="-128"/>
              </a:rPr>
              <a:t>Destination</a:t>
            </a:r>
            <a:r>
              <a:rPr lang="en-US" smtClean="0">
                <a:ea typeface="ＭＳ Ｐゴシック" pitchFamily="1" charset="-128"/>
              </a:rPr>
              <a:t>: rank of process to receive</a:t>
            </a:r>
          </a:p>
          <a:p>
            <a:pPr>
              <a:lnSpc>
                <a:spcPct val="80000"/>
              </a:lnSpc>
              <a:buFont typeface="Wingdings" pitchFamily="1" charset="2"/>
              <a:buNone/>
            </a:pPr>
            <a:r>
              <a:rPr lang="en-US" b="1" u="sng" smtClean="0">
                <a:ea typeface="ＭＳ Ｐゴシック" pitchFamily="1" charset="-128"/>
              </a:rPr>
              <a:t>Tag</a:t>
            </a:r>
            <a:r>
              <a:rPr lang="en-US" smtClean="0">
                <a:ea typeface="ＭＳ Ｐゴシック" pitchFamily="1" charset="-128"/>
              </a:rPr>
              <a:t> (message ID)</a:t>
            </a:r>
          </a:p>
          <a:p>
            <a:pPr>
              <a:lnSpc>
                <a:spcPct val="80000"/>
              </a:lnSpc>
              <a:buFont typeface="Wingdings" pitchFamily="1" charset="2"/>
              <a:buNone/>
            </a:pPr>
            <a:r>
              <a:rPr lang="en-US" b="1" u="sng" smtClean="0">
                <a:ea typeface="ＭＳ Ｐゴシック" pitchFamily="1" charset="-128"/>
              </a:rPr>
              <a:t>Communicator</a:t>
            </a:r>
            <a:r>
              <a:rPr lang="en-US" smtClean="0">
                <a:ea typeface="ＭＳ Ｐゴシック" pitchFamily="1" charset="-128"/>
              </a:rPr>
              <a:t> (for example,</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MPI_COMM_WORLD</a:t>
            </a:r>
            <a:r>
              <a:rPr lang="en-US" smtClean="0">
                <a:ea typeface="ＭＳ Ｐゴシック" pitchFamily="1" charset="-128"/>
              </a:rPr>
              <a:t>)</a:t>
            </a:r>
          </a:p>
        </p:txBody>
      </p:sp>
      <p:sp>
        <p:nvSpPr>
          <p:cNvPr id="9011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90117" name="Slide Number Placeholder 4"/>
          <p:cNvSpPr>
            <a:spLocks noGrp="1"/>
          </p:cNvSpPr>
          <p:nvPr>
            <p:ph type="sldNum" sz="quarter" idx="11"/>
          </p:nvPr>
        </p:nvSpPr>
        <p:spPr>
          <a:noFill/>
        </p:spPr>
        <p:txBody>
          <a:bodyPr/>
          <a:lstStyle/>
          <a:p>
            <a:fld id="{BD3C1887-03D7-4892-A49A-A4FB00F88F6D}" type="slidenum">
              <a:rPr lang="en-US"/>
              <a:pPr/>
              <a:t>55</a:t>
            </a:fld>
            <a:endParaRPr lang="en-US"/>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sz="3600" smtClean="0">
                <a:ea typeface="ＭＳ Ｐゴシック" pitchFamily="1" charset="-128"/>
              </a:rPr>
              <a:t>MPI Data Types</a:t>
            </a:r>
          </a:p>
        </p:txBody>
      </p:sp>
      <p:graphicFrame>
        <p:nvGraphicFramePr>
          <p:cNvPr id="827395" name="Group 3"/>
          <p:cNvGraphicFramePr>
            <a:graphicFrameLocks noGrp="1"/>
          </p:cNvGraphicFramePr>
          <p:nvPr>
            <p:ph type="tbl" idx="1"/>
          </p:nvPr>
        </p:nvGraphicFramePr>
        <p:xfrm>
          <a:off x="609600" y="1371600"/>
          <a:ext cx="7924800" cy="2409826"/>
        </p:xfrm>
        <a:graphic>
          <a:graphicData uri="http://schemas.openxmlformats.org/drawingml/2006/table">
            <a:tbl>
              <a:tblPr/>
              <a:tblGrid>
                <a:gridCol w="1143000"/>
                <a:gridCol w="1752600"/>
                <a:gridCol w="1600200"/>
                <a:gridCol w="3429000"/>
              </a:tblGrid>
              <a:tr h="457200">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C</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Fortran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r>
              <a:tr h="3810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CHARACTER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MPI_CHARACTER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429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INTEGER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MPI_INTEGER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float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MPI_FLOAT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REAL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MPI_REAL</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715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 PRECISION</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MPI_DOUBLE_PRECISION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91169"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91170" name="Slide Number Placeholder 4"/>
          <p:cNvSpPr>
            <a:spLocks noGrp="1"/>
          </p:cNvSpPr>
          <p:nvPr>
            <p:ph type="sldNum" sz="quarter" idx="11"/>
          </p:nvPr>
        </p:nvSpPr>
        <p:spPr>
          <a:noFill/>
        </p:spPr>
        <p:txBody>
          <a:bodyPr/>
          <a:lstStyle/>
          <a:p>
            <a:fld id="{246CF4FB-185C-4E6E-8500-F7D39E1E1990}" type="slidenum">
              <a:rPr lang="en-US"/>
              <a:pPr/>
              <a:t>56</a:t>
            </a:fld>
            <a:endParaRPr lang="en-US"/>
          </a:p>
        </p:txBody>
      </p:sp>
      <p:sp>
        <p:nvSpPr>
          <p:cNvPr id="91171" name="Text Box 33"/>
          <p:cNvSpPr txBox="1">
            <a:spLocks noChangeArrowheads="1"/>
          </p:cNvSpPr>
          <p:nvPr/>
        </p:nvSpPr>
        <p:spPr bwMode="auto">
          <a:xfrm>
            <a:off x="533400" y="3962400"/>
            <a:ext cx="8001000" cy="822325"/>
          </a:xfrm>
          <a:prstGeom prst="rect">
            <a:avLst/>
          </a:prstGeom>
          <a:noFill/>
          <a:ln w="9525">
            <a:noFill/>
            <a:miter lim="800000"/>
            <a:headEnd/>
            <a:tailEnd/>
          </a:ln>
        </p:spPr>
        <p:txBody>
          <a:bodyPr>
            <a:spAutoFit/>
          </a:bodyPr>
          <a:lstStyle/>
          <a:p>
            <a:r>
              <a:rPr lang="en-US"/>
              <a:t>MPI supports several other data types, but most are variations of these, and probably these are all you’ll use.</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sz="3600" smtClean="0">
                <a:ea typeface="ＭＳ Ｐゴシック" pitchFamily="1" charset="-128"/>
              </a:rPr>
              <a:t>Message Tags</a:t>
            </a:r>
          </a:p>
        </p:txBody>
      </p:sp>
      <p:sp>
        <p:nvSpPr>
          <p:cNvPr id="92163" name="Rectangle 3"/>
          <p:cNvSpPr>
            <a:spLocks noGrp="1" noChangeArrowheads="1"/>
          </p:cNvSpPr>
          <p:nvPr>
            <p:ph idx="1"/>
          </p:nvPr>
        </p:nvSpPr>
        <p:spPr/>
        <p:txBody>
          <a:bodyPr/>
          <a:lstStyle/>
          <a:p>
            <a:pPr>
              <a:buFont typeface="Wingdings" pitchFamily="1" charset="2"/>
              <a:buNone/>
            </a:pPr>
            <a:r>
              <a:rPr lang="en-US" dirty="0" smtClean="0">
                <a:ea typeface="ＭＳ Ｐゴシック" pitchFamily="1" charset="-128"/>
              </a:rPr>
              <a:t>My </a:t>
            </a:r>
            <a:r>
              <a:rPr lang="en-US" dirty="0" smtClean="0">
                <a:ea typeface="ＭＳ Ｐゴシック" pitchFamily="1" charset="-128"/>
              </a:rPr>
              <a:t>older daughter </a:t>
            </a:r>
            <a:r>
              <a:rPr lang="en-US" dirty="0" smtClean="0">
                <a:ea typeface="ＭＳ Ｐゴシック" pitchFamily="1" charset="-128"/>
              </a:rPr>
              <a:t>was born in mid-December.</a:t>
            </a:r>
          </a:p>
          <a:p>
            <a:pPr>
              <a:buFont typeface="Wingdings" pitchFamily="1" charset="2"/>
              <a:buNone/>
            </a:pPr>
            <a:r>
              <a:rPr lang="en-US" dirty="0" smtClean="0">
                <a:ea typeface="ＭＳ Ｐゴシック" pitchFamily="1" charset="-128"/>
              </a:rPr>
              <a:t>So, if I give her a present in December, how does she know which of these it’s for?</a:t>
            </a:r>
          </a:p>
          <a:p>
            <a:r>
              <a:rPr lang="en-US" dirty="0" smtClean="0">
                <a:ea typeface="ＭＳ Ｐゴシック" pitchFamily="1" charset="-128"/>
              </a:rPr>
              <a:t>Her birthday</a:t>
            </a:r>
          </a:p>
          <a:p>
            <a:r>
              <a:rPr lang="en-US" dirty="0" smtClean="0">
                <a:ea typeface="ＭＳ Ｐゴシック" pitchFamily="1" charset="-128"/>
              </a:rPr>
              <a:t>Christmas</a:t>
            </a:r>
          </a:p>
          <a:p>
            <a:r>
              <a:rPr lang="en-US" dirty="0" smtClean="0">
                <a:ea typeface="ＭＳ Ｐゴシック" pitchFamily="1" charset="-128"/>
              </a:rPr>
              <a:t>Hanukkah</a:t>
            </a:r>
          </a:p>
          <a:p>
            <a:pPr>
              <a:buFont typeface="Wingdings" pitchFamily="1" charset="2"/>
              <a:buNone/>
            </a:pPr>
            <a:r>
              <a:rPr lang="en-US" dirty="0" smtClean="0">
                <a:ea typeface="ＭＳ Ｐゴシック" pitchFamily="1" charset="-128"/>
              </a:rPr>
              <a:t>She knows because of the tag on the present:</a:t>
            </a:r>
          </a:p>
          <a:p>
            <a:r>
              <a:rPr lang="en-US" dirty="0" smtClean="0">
                <a:ea typeface="ＭＳ Ｐゴシック" pitchFamily="1" charset="-128"/>
              </a:rPr>
              <a:t>A little cake and candles means birthday</a:t>
            </a:r>
          </a:p>
          <a:p>
            <a:r>
              <a:rPr lang="en-US" dirty="0" smtClean="0">
                <a:ea typeface="ＭＳ Ｐゴシック" pitchFamily="1" charset="-128"/>
              </a:rPr>
              <a:t>A little tree or a Santa means Christmas</a:t>
            </a:r>
          </a:p>
          <a:p>
            <a:r>
              <a:rPr lang="en-US" dirty="0" smtClean="0">
                <a:ea typeface="ＭＳ Ｐゴシック" pitchFamily="1" charset="-128"/>
              </a:rPr>
              <a:t>A little menorah means Hanukkah</a:t>
            </a:r>
          </a:p>
        </p:txBody>
      </p:sp>
      <p:sp>
        <p:nvSpPr>
          <p:cNvPr id="9216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92165" name="Slide Number Placeholder 4"/>
          <p:cNvSpPr>
            <a:spLocks noGrp="1"/>
          </p:cNvSpPr>
          <p:nvPr>
            <p:ph type="sldNum" sz="quarter" idx="11"/>
          </p:nvPr>
        </p:nvSpPr>
        <p:spPr>
          <a:noFill/>
        </p:spPr>
        <p:txBody>
          <a:bodyPr/>
          <a:lstStyle/>
          <a:p>
            <a:fld id="{0D79694E-3A1B-4310-B327-F7CC61D38058}" type="slidenum">
              <a:rPr lang="en-US"/>
              <a:pPr/>
              <a:t>57</a:t>
            </a:fld>
            <a:endParaRPr lang="en-US"/>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smtClean="0">
                <a:ea typeface="ＭＳ Ｐゴシック" pitchFamily="1" charset="-128"/>
              </a:rPr>
              <a:t>Message Tags</a:t>
            </a:r>
          </a:p>
        </p:txBody>
      </p:sp>
      <p:sp>
        <p:nvSpPr>
          <p:cNvPr id="93187" name="Rectangle 3"/>
          <p:cNvSpPr>
            <a:spLocks noGrp="1" noChangeArrowheads="1"/>
          </p:cNvSpPr>
          <p:nvPr>
            <p:ph idx="1"/>
          </p:nvPr>
        </p:nvSpPr>
        <p:spPr>
          <a:xfrm>
            <a:off x="533400" y="1219200"/>
            <a:ext cx="8153400" cy="4876800"/>
          </a:xfrm>
        </p:spPr>
        <p:txBody>
          <a:bodyPr/>
          <a:lstStyle/>
          <a:p>
            <a:pPr>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buFont typeface="Wingdings" pitchFamily="1" charset="2"/>
              <a:buNone/>
            </a:pPr>
            <a:r>
              <a:rPr lang="en-US" sz="2000" b="1" dirty="0" smtClean="0">
                <a:solidFill>
                  <a:srgbClr val="000000"/>
                </a:solidFill>
                <a:latin typeface="Courier New" pitchFamily="1" charset="0"/>
                <a:ea typeface="ＭＳ Ｐゴシック" pitchFamily="1" charset="-128"/>
              </a:rPr>
              <a:t> for (source = 0; source &lt;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MPI_Recv</a:t>
            </a:r>
            <a:r>
              <a:rPr lang="en-US" sz="2000" b="1" dirty="0" smtClean="0">
                <a:solidFill>
                  <a:srgbClr val="000000"/>
                </a:solidFill>
                <a:latin typeface="Courier New" pitchFamily="1" charset="0"/>
                <a:ea typeface="ＭＳ Ｐゴシック" pitchFamily="1" charset="-128"/>
              </a:rPr>
              <a:t>(message, </a:t>
            </a:r>
            <a:r>
              <a:rPr lang="en-US" sz="2000" b="1" dirty="0" err="1" smtClean="0">
                <a:solidFill>
                  <a:srgbClr val="000000"/>
                </a:solidFill>
                <a:latin typeface="Courier New" pitchFamily="1" charset="0"/>
                <a:ea typeface="ＭＳ Ｐゴシック" pitchFamily="1" charset="-128"/>
              </a:rPr>
              <a:t>maximum_message_length</a:t>
            </a:r>
            <a:r>
              <a:rPr lang="en-US" sz="20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MPI_CHAR</a:t>
            </a:r>
            <a:r>
              <a:rPr lang="en-US" sz="2000" b="1" dirty="0" smtClean="0">
                <a:solidFill>
                  <a:srgbClr val="000000"/>
                </a:solidFill>
                <a:latin typeface="Courier New" pitchFamily="1" charset="0"/>
                <a:ea typeface="ＭＳ Ｐゴシック" pitchFamily="1" charset="-128"/>
              </a:rPr>
              <a:t>, </a:t>
            </a:r>
            <a:r>
              <a:rPr lang="en-US" sz="2000" b="1" dirty="0" smtClean="0">
                <a:solidFill>
                  <a:srgbClr val="FF0000"/>
                </a:solidFill>
                <a:latin typeface="Courier New" pitchFamily="1" charset="0"/>
                <a:ea typeface="ＭＳ Ｐゴシック" pitchFamily="1" charset="-128"/>
              </a:rPr>
              <a:t>source</a:t>
            </a:r>
            <a:r>
              <a:rPr lang="en-US" sz="2000" b="1" dirty="0"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MPI_COMM_WORLD</a:t>
            </a:r>
            <a:r>
              <a:rPr lang="en-US" sz="20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fprintf</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stderr</a:t>
            </a:r>
            <a:r>
              <a:rPr lang="en-US" sz="20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for source */</a:t>
            </a:r>
          </a:p>
          <a:p>
            <a:pPr>
              <a:buFont typeface="Wingdings" pitchFamily="1" charset="2"/>
              <a:buNone/>
            </a:pPr>
            <a:r>
              <a:rPr lang="en-US" dirty="0" smtClean="0">
                <a:ea typeface="ＭＳ Ｐゴシック" pitchFamily="1" charset="-128"/>
              </a:rPr>
              <a:t>The greetings are </a:t>
            </a:r>
            <a:r>
              <a:rPr lang="en-US" b="1" u="sng" dirty="0" smtClean="0">
                <a:solidFill>
                  <a:srgbClr val="A50021"/>
                </a:solidFill>
                <a:ea typeface="ＭＳ Ｐゴシック" pitchFamily="1" charset="-128"/>
              </a:rPr>
              <a:t>printed</a:t>
            </a:r>
            <a:r>
              <a:rPr lang="en-US" dirty="0" smtClean="0">
                <a:ea typeface="ＭＳ Ｐゴシック" pitchFamily="1" charset="-128"/>
              </a:rPr>
              <a:t> in </a:t>
            </a:r>
            <a:r>
              <a:rPr lang="en-US" b="1" u="sng" dirty="0" smtClean="0">
                <a:ea typeface="ＭＳ Ｐゴシック" pitchFamily="1" charset="-128"/>
              </a:rPr>
              <a:t>deterministic</a:t>
            </a:r>
            <a:r>
              <a:rPr lang="en-US" dirty="0" smtClean="0">
                <a:ea typeface="ＭＳ Ｐゴシック" pitchFamily="1" charset="-128"/>
              </a:rPr>
              <a:t> order not because messages are sent and received in order, but </a:t>
            </a:r>
            <a:r>
              <a:rPr lang="en-US" b="1" dirty="0" err="1" smtClean="0">
                <a:solidFill>
                  <a:schemeClr val="folHlink"/>
                </a:solidFill>
                <a:latin typeface="Courier New" pitchFamily="1" charset="0"/>
                <a:ea typeface="ＭＳ Ｐゴシック" pitchFamily="1" charset="-128"/>
              </a:rPr>
              <a:t>MPI_Recv</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asks for a specific message (by tag) from a specific source (by rank).</a:t>
            </a:r>
          </a:p>
        </p:txBody>
      </p:sp>
      <p:sp>
        <p:nvSpPr>
          <p:cNvPr id="9318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93189" name="Slide Number Placeholder 4"/>
          <p:cNvSpPr>
            <a:spLocks noGrp="1"/>
          </p:cNvSpPr>
          <p:nvPr>
            <p:ph type="sldNum" sz="quarter" idx="11"/>
          </p:nvPr>
        </p:nvSpPr>
        <p:spPr>
          <a:noFill/>
        </p:spPr>
        <p:txBody>
          <a:bodyPr/>
          <a:lstStyle/>
          <a:p>
            <a:fld id="{50B7743F-2264-4C40-BA8E-2C9FDBB8B13A}" type="slidenum">
              <a:rPr lang="en-US"/>
              <a:pPr/>
              <a:t>58</a:t>
            </a:fld>
            <a:endParaRPr lang="en-US"/>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smtClean="0">
                <a:ea typeface="ＭＳ Ｐゴシック" pitchFamily="1" charset="-128"/>
              </a:rPr>
              <a:t>Parallelism is Nondeterministic</a:t>
            </a:r>
          </a:p>
        </p:txBody>
      </p:sp>
      <p:sp>
        <p:nvSpPr>
          <p:cNvPr id="94211" name="Rectangle 3"/>
          <p:cNvSpPr>
            <a:spLocks noGrp="1" noChangeArrowheads="1"/>
          </p:cNvSpPr>
          <p:nvPr>
            <p:ph idx="1"/>
          </p:nvPr>
        </p:nvSpPr>
        <p:spPr>
          <a:xfrm>
            <a:off x="533400" y="1219200"/>
            <a:ext cx="8153400" cy="5181600"/>
          </a:xfrm>
        </p:spPr>
        <p:txBody>
          <a:bodyPr/>
          <a:lstStyle/>
          <a:p>
            <a:pPr>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buFont typeface="Wingdings" pitchFamily="1" charset="2"/>
              <a:buNone/>
            </a:pPr>
            <a:r>
              <a:rPr lang="en-US" sz="2000" b="1" dirty="0" smtClean="0">
                <a:solidFill>
                  <a:srgbClr val="000000"/>
                </a:solidFill>
                <a:latin typeface="Courier New" pitchFamily="1" charset="0"/>
                <a:ea typeface="ＭＳ Ｐゴシック" pitchFamily="1" charset="-128"/>
              </a:rPr>
              <a:t> for (source = 0; source &lt;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MPI_Recv</a:t>
            </a:r>
            <a:r>
              <a:rPr lang="en-US" sz="2000" b="1" dirty="0" smtClean="0">
                <a:solidFill>
                  <a:srgbClr val="000000"/>
                </a:solidFill>
                <a:latin typeface="Courier New" pitchFamily="1" charset="0"/>
                <a:ea typeface="ＭＳ Ｐゴシック" pitchFamily="1" charset="-128"/>
              </a:rPr>
              <a:t>(message, </a:t>
            </a:r>
            <a:r>
              <a:rPr lang="en-US" sz="2000" b="1" dirty="0" err="1" smtClean="0">
                <a:solidFill>
                  <a:srgbClr val="000000"/>
                </a:solidFill>
                <a:latin typeface="Courier New" pitchFamily="1" charset="0"/>
                <a:ea typeface="ＭＳ Ｐゴシック" pitchFamily="1" charset="-128"/>
              </a:rPr>
              <a:t>maximum_message_length</a:t>
            </a:r>
            <a:r>
              <a:rPr lang="en-US" sz="20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MPI_CHAR</a:t>
            </a: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MPI_ANY_SOURCE</a:t>
            </a:r>
            <a:r>
              <a:rPr lang="en-US" sz="2000" b="1" dirty="0"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MPI_COMM_WORLD</a:t>
            </a:r>
            <a:r>
              <a:rPr lang="en-US" sz="20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fprintf</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stderr</a:t>
            </a:r>
            <a:r>
              <a:rPr lang="en-US" sz="20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for source */</a:t>
            </a:r>
          </a:p>
          <a:p>
            <a:pPr>
              <a:buFont typeface="Wingdings" pitchFamily="1" charset="2"/>
              <a:buNone/>
            </a:pPr>
            <a:r>
              <a:rPr lang="en-US" dirty="0" smtClean="0">
                <a:ea typeface="ＭＳ Ｐゴシック" pitchFamily="1" charset="-128"/>
              </a:rPr>
              <a:t>But here the greetings are </a:t>
            </a:r>
            <a:r>
              <a:rPr lang="en-US" b="1" u="sng" dirty="0" smtClean="0">
                <a:solidFill>
                  <a:srgbClr val="A50021"/>
                </a:solidFill>
                <a:ea typeface="ＭＳ Ｐゴシック" pitchFamily="1" charset="-128"/>
              </a:rPr>
              <a:t>printed</a:t>
            </a:r>
            <a:r>
              <a:rPr lang="en-US" dirty="0" smtClean="0">
                <a:ea typeface="ＭＳ Ｐゴシック" pitchFamily="1" charset="-128"/>
              </a:rPr>
              <a:t> in </a:t>
            </a:r>
            <a:r>
              <a:rPr lang="en-US" b="1" u="sng" dirty="0" smtClean="0">
                <a:ea typeface="ＭＳ Ｐゴシック" pitchFamily="1" charset="-128"/>
              </a:rPr>
              <a:t>non-deterministic</a:t>
            </a:r>
            <a:r>
              <a:rPr lang="en-US" dirty="0" smtClean="0">
                <a:ea typeface="ＭＳ Ｐゴシック" pitchFamily="1" charset="-128"/>
              </a:rPr>
              <a:t> order.</a:t>
            </a:r>
          </a:p>
        </p:txBody>
      </p:sp>
      <p:sp>
        <p:nvSpPr>
          <p:cNvPr id="9421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94213" name="Slide Number Placeholder 4"/>
          <p:cNvSpPr>
            <a:spLocks noGrp="1"/>
          </p:cNvSpPr>
          <p:nvPr>
            <p:ph type="sldNum" sz="quarter" idx="11"/>
          </p:nvPr>
        </p:nvSpPr>
        <p:spPr>
          <a:noFill/>
        </p:spPr>
        <p:txBody>
          <a:bodyPr/>
          <a:lstStyle/>
          <a:p>
            <a:fld id="{00A74116-F0B6-4CC9-A5FA-32C4F03B187D}" type="slidenum">
              <a:rPr lang="en-US"/>
              <a:pPr/>
              <a:t>59</a:t>
            </a:fld>
            <a:endParaRPr lang="en-US"/>
          </a:p>
        </p:txBody>
      </p:sp>
      <p:sp>
        <p:nvSpPr>
          <p:cNvPr id="94214" name="Oval 4"/>
          <p:cNvSpPr>
            <a:spLocks noChangeArrowheads="1"/>
          </p:cNvSpPr>
          <p:nvPr/>
        </p:nvSpPr>
        <p:spPr bwMode="auto">
          <a:xfrm>
            <a:off x="3200400" y="2695576"/>
            <a:ext cx="25908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ea typeface="ＭＳ Ｐゴシック" pitchFamily="1" charset="-128"/>
              </a:rPr>
              <a:t>Is There Anybody Out There?</a:t>
            </a:r>
          </a:p>
        </p:txBody>
      </p:sp>
      <p:sp>
        <p:nvSpPr>
          <p:cNvPr id="43011"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mtClean="0">
                <a:ea typeface="ＭＳ Ｐゴシック" pitchFamily="1" charset="-128"/>
              </a:rPr>
              <a:t>If you’re in a hut on an island, you </a:t>
            </a:r>
            <a:r>
              <a:rPr lang="en-US" b="1" u="sng" smtClean="0">
                <a:ea typeface="ＭＳ Ｐゴシック" pitchFamily="1" charset="-128"/>
              </a:rPr>
              <a:t>aren’t specifically aware</a:t>
            </a:r>
            <a:r>
              <a:rPr lang="en-US" smtClean="0">
                <a:ea typeface="ＭＳ Ｐゴシック" pitchFamily="1" charset="-128"/>
              </a:rPr>
              <a:t> of anyone else.</a:t>
            </a:r>
          </a:p>
          <a:p>
            <a:pPr>
              <a:buFont typeface="Wingdings" pitchFamily="1" charset="2"/>
              <a:buNone/>
            </a:pPr>
            <a:r>
              <a:rPr lang="en-US" smtClean="0">
                <a:ea typeface="ＭＳ Ｐゴシック" pitchFamily="1" charset="-128"/>
              </a:rPr>
              <a:t>Especially, you don’t know whether anyone else is working on the same problem as you are, and you don’t know who’s at the other end of the phone line.</a:t>
            </a:r>
          </a:p>
          <a:p>
            <a:pPr>
              <a:buFont typeface="Wingdings" pitchFamily="1" charset="2"/>
              <a:buNone/>
            </a:pPr>
            <a:r>
              <a:rPr lang="en-US" smtClean="0">
                <a:ea typeface="ＭＳ Ｐゴシック" pitchFamily="1" charset="-128"/>
              </a:rPr>
              <a:t>All you know is what to do with the voicemails you get, and what phone numbers to send voicemails to.</a:t>
            </a:r>
          </a:p>
        </p:txBody>
      </p:sp>
      <p:sp>
        <p:nvSpPr>
          <p:cNvPr id="4301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43013" name="Slide Number Placeholder 4"/>
          <p:cNvSpPr>
            <a:spLocks noGrp="1"/>
          </p:cNvSpPr>
          <p:nvPr>
            <p:ph type="sldNum" sz="quarter" idx="11"/>
          </p:nvPr>
        </p:nvSpPr>
        <p:spPr>
          <a:noFill/>
        </p:spPr>
        <p:txBody>
          <a:bodyPr/>
          <a:lstStyle/>
          <a:p>
            <a:fld id="{717CEB0A-6C70-4F13-BEC9-B1DFADEFD49D}" type="slidenum">
              <a:rPr lang="en-US"/>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smtClean="0">
                <a:ea typeface="ＭＳ Ｐゴシック" pitchFamily="1" charset="-128"/>
              </a:rPr>
              <a:t>Communicators</a:t>
            </a:r>
          </a:p>
        </p:txBody>
      </p:sp>
      <p:sp>
        <p:nvSpPr>
          <p:cNvPr id="9523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An MPI communicator is a collection of processes that can send messages to each other.</a:t>
            </a:r>
          </a:p>
          <a:p>
            <a:pPr>
              <a:buFont typeface="Wingdings" pitchFamily="1" charset="2"/>
              <a:buNone/>
            </a:pPr>
            <a:r>
              <a:rPr lang="en-US" b="1" smtClean="0">
                <a:solidFill>
                  <a:schemeClr val="folHlink"/>
                </a:solidFill>
                <a:latin typeface="Courier New" pitchFamily="1" charset="0"/>
                <a:ea typeface="ＭＳ Ｐゴシック" pitchFamily="1" charset="-128"/>
              </a:rPr>
              <a:t>MPI_COMM_WORLD</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is the default communicator; it contains all of the processes. It’s probably the only one you’ll need.</a:t>
            </a:r>
          </a:p>
          <a:p>
            <a:pPr>
              <a:buFont typeface="Wingdings" pitchFamily="1" charset="2"/>
              <a:buNone/>
            </a:pPr>
            <a:r>
              <a:rPr lang="en-US" smtClean="0">
                <a:ea typeface="ＭＳ Ｐゴシック" pitchFamily="1" charset="-128"/>
              </a:rPr>
              <a:t>Some libraries create special library-only communicators, which can simplify keeping track of message tags.</a:t>
            </a:r>
          </a:p>
        </p:txBody>
      </p:sp>
      <p:sp>
        <p:nvSpPr>
          <p:cNvPr id="9523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95237" name="Slide Number Placeholder 4"/>
          <p:cNvSpPr>
            <a:spLocks noGrp="1"/>
          </p:cNvSpPr>
          <p:nvPr>
            <p:ph type="sldNum" sz="quarter" idx="11"/>
          </p:nvPr>
        </p:nvSpPr>
        <p:spPr>
          <a:noFill/>
        </p:spPr>
        <p:txBody>
          <a:bodyPr/>
          <a:lstStyle/>
          <a:p>
            <a:fld id="{1F6313FD-EE15-4603-97FE-1F47D27A6E6C}" type="slidenum">
              <a:rPr lang="en-US"/>
              <a:pPr/>
              <a:t>60</a:t>
            </a:fld>
            <a:endParaRPr lang="en-US"/>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smtClean="0">
                <a:ea typeface="ＭＳ Ｐゴシック" pitchFamily="1" charset="-128"/>
              </a:rPr>
              <a:t>Broadcasting</a:t>
            </a:r>
          </a:p>
        </p:txBody>
      </p:sp>
      <p:sp>
        <p:nvSpPr>
          <p:cNvPr id="96259"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What happens if one process has data that everyone else needs to know?</a:t>
            </a:r>
          </a:p>
          <a:p>
            <a:pPr>
              <a:lnSpc>
                <a:spcPct val="90000"/>
              </a:lnSpc>
              <a:buFont typeface="Wingdings" pitchFamily="1" charset="2"/>
              <a:buNone/>
            </a:pPr>
            <a:r>
              <a:rPr lang="en-US" smtClean="0">
                <a:ea typeface="ＭＳ Ｐゴシック" pitchFamily="1" charset="-128"/>
              </a:rPr>
              <a:t>For example, what if the server process needs to send an input value to the others?</a:t>
            </a:r>
          </a:p>
          <a:p>
            <a:pPr>
              <a:lnSpc>
                <a:spcPct val="90000"/>
              </a:lnSpc>
              <a:buFont typeface="Wingdings" pitchFamily="1" charset="2"/>
              <a:buNone/>
            </a:pPr>
            <a:r>
              <a:rPr lang="en-US" b="1" smtClean="0">
                <a:solidFill>
                  <a:schemeClr val="folHlink"/>
                </a:solidFill>
                <a:latin typeface="Courier New" pitchFamily="1" charset="0"/>
                <a:ea typeface="ＭＳ Ｐゴシック" pitchFamily="1" charset="-128"/>
              </a:rPr>
              <a:t>MPI_Bcast</a:t>
            </a:r>
            <a:r>
              <a:rPr lang="en-US" b="1" smtClean="0">
                <a:solidFill>
                  <a:srgbClr val="000000"/>
                </a:solidFill>
                <a:latin typeface="Courier New" pitchFamily="1" charset="0"/>
                <a:ea typeface="ＭＳ Ｐゴシック" pitchFamily="1" charset="-128"/>
              </a:rPr>
              <a:t>(length, 1, </a:t>
            </a:r>
            <a:r>
              <a:rPr lang="en-US" b="1" smtClean="0">
                <a:solidFill>
                  <a:schemeClr val="folHlink"/>
                </a:solidFill>
                <a:latin typeface="Courier New" pitchFamily="1" charset="0"/>
                <a:ea typeface="ＭＳ Ｐゴシック" pitchFamily="1" charset="-128"/>
              </a:rPr>
              <a:t>MPI_INTEGER</a:t>
            </a:r>
            <a:r>
              <a:rPr lang="en-US" b="1" smtClean="0">
                <a:solidFill>
                  <a:srgbClr val="000000"/>
                </a:solidFill>
                <a:latin typeface="Courier New" pitchFamily="1" charset="0"/>
                <a:ea typeface="ＭＳ Ｐゴシック" pitchFamily="1" charset="-128"/>
              </a:rPr>
              <a:t>,</a:t>
            </a:r>
          </a:p>
          <a:p>
            <a:pPr>
              <a:lnSpc>
                <a:spcPct val="50000"/>
              </a:lnSpc>
              <a:buFont typeface="Wingdings" pitchFamily="1" charset="2"/>
              <a:buNone/>
            </a:pPr>
            <a:r>
              <a:rPr lang="en-US" b="1" smtClean="0">
                <a:solidFill>
                  <a:srgbClr val="000000"/>
                </a:solidFill>
                <a:latin typeface="Courier New" pitchFamily="1" charset="0"/>
                <a:ea typeface="ＭＳ Ｐゴシック" pitchFamily="1" charset="-128"/>
              </a:rPr>
              <a:t>  source, </a:t>
            </a:r>
            <a:r>
              <a:rPr lang="en-US" b="1" smtClean="0">
                <a:solidFill>
                  <a:schemeClr val="folHlink"/>
                </a:solidFill>
                <a:latin typeface="Courier New" pitchFamily="1" charset="0"/>
                <a:ea typeface="ＭＳ Ｐゴシック" pitchFamily="1" charset="-128"/>
              </a:rPr>
              <a:t>MPI_COMM_WORLD</a:t>
            </a:r>
            <a:r>
              <a:rPr lang="en-US" b="1" smtClean="0">
                <a:solidFill>
                  <a:srgbClr val="000000"/>
                </a:solidFill>
                <a:latin typeface="Courier New" pitchFamily="1" charset="0"/>
                <a:ea typeface="ＭＳ Ｐゴシック" pitchFamily="1" charset="-128"/>
              </a:rPr>
              <a:t>);</a:t>
            </a:r>
          </a:p>
          <a:p>
            <a:pPr>
              <a:lnSpc>
                <a:spcPct val="90000"/>
              </a:lnSpc>
              <a:buFont typeface="Wingdings" pitchFamily="1" charset="2"/>
              <a:buNone/>
            </a:pPr>
            <a:r>
              <a:rPr lang="en-US" smtClean="0">
                <a:ea typeface="ＭＳ Ｐゴシック" pitchFamily="1" charset="-128"/>
              </a:rPr>
              <a:t>Note that </a:t>
            </a:r>
            <a:r>
              <a:rPr lang="en-US" b="1" smtClean="0">
                <a:solidFill>
                  <a:schemeClr val="folHlink"/>
                </a:solidFill>
                <a:latin typeface="Courier New" pitchFamily="1" charset="0"/>
                <a:ea typeface="ＭＳ Ｐゴシック" pitchFamily="1" charset="-128"/>
              </a:rPr>
              <a:t>MPI_Bcast</a:t>
            </a:r>
            <a:r>
              <a:rPr lang="en-US" smtClean="0">
                <a:ea typeface="ＭＳ Ｐゴシック" pitchFamily="1" charset="-128"/>
              </a:rPr>
              <a:t> doesn’t use a tag, and that the call is the same for both the sender and all of the receivers.</a:t>
            </a:r>
          </a:p>
          <a:p>
            <a:pPr>
              <a:lnSpc>
                <a:spcPct val="90000"/>
              </a:lnSpc>
              <a:buFont typeface="Wingdings" pitchFamily="1" charset="2"/>
              <a:buNone/>
            </a:pPr>
            <a:r>
              <a:rPr lang="en-US" smtClean="0">
                <a:ea typeface="ＭＳ Ｐゴシック" pitchFamily="1" charset="-128"/>
              </a:rPr>
              <a:t>All processes have to call</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MPI_Bcast</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at the same time; everyone waits until everyone is done.</a:t>
            </a:r>
          </a:p>
        </p:txBody>
      </p:sp>
      <p:sp>
        <p:nvSpPr>
          <p:cNvPr id="9626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96261" name="Slide Number Placeholder 4"/>
          <p:cNvSpPr>
            <a:spLocks noGrp="1"/>
          </p:cNvSpPr>
          <p:nvPr>
            <p:ph type="sldNum" sz="quarter" idx="11"/>
          </p:nvPr>
        </p:nvSpPr>
        <p:spPr>
          <a:noFill/>
        </p:spPr>
        <p:txBody>
          <a:bodyPr/>
          <a:lstStyle/>
          <a:p>
            <a:fld id="{A8F0D376-F7D3-452A-A10E-FAD3B29C1DC7}" type="slidenum">
              <a:rPr lang="en-US"/>
              <a:pPr/>
              <a:t>61</a:t>
            </a:fld>
            <a:endParaRPr lang="en-US"/>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smtClean="0">
                <a:ea typeface="ＭＳ Ｐゴシック" pitchFamily="1" charset="-128"/>
              </a:rPr>
              <a:t>Broadcast Example: Setup</a:t>
            </a:r>
          </a:p>
        </p:txBody>
      </p:sp>
      <p:sp>
        <p:nvSpPr>
          <p:cNvPr id="97283" name="Rectangle 3"/>
          <p:cNvSpPr>
            <a:spLocks noGrp="1" noChangeArrowheads="1"/>
          </p:cNvSpPr>
          <p:nvPr>
            <p:ph idx="1"/>
          </p:nvPr>
        </p:nvSpPr>
        <p:spPr>
          <a:xfrm>
            <a:off x="609600" y="1219200"/>
            <a:ext cx="8077200" cy="4953000"/>
          </a:xfrm>
        </p:spPr>
        <p:txBody>
          <a:bodyPr/>
          <a:lstStyle/>
          <a:p>
            <a:pPr>
              <a:lnSpc>
                <a:spcPct val="80000"/>
              </a:lnSpc>
              <a:buFont typeface="Wingdings" pitchFamily="1" charset="2"/>
              <a:buNone/>
            </a:pPr>
            <a:endParaRPr lang="en-US" sz="16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PROGRAM broadcast</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IMPLICIT NONE</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INCLUDE </a:t>
            </a:r>
            <a:r>
              <a:rPr lang="en-US" sz="1600" b="1" dirty="0" smtClean="0">
                <a:latin typeface="Courier New" pitchFamily="1" charset="0"/>
                <a:ea typeface="ＭＳ Ｐゴシック" pitchFamily="1" charset="-128"/>
              </a:rPr>
              <a:t>"</a:t>
            </a:r>
            <a:r>
              <a:rPr lang="en-US" sz="1600" b="1" dirty="0" err="1" smtClean="0">
                <a:solidFill>
                  <a:schemeClr val="folHlink"/>
                </a:solidFill>
                <a:latin typeface="Courier New" pitchFamily="1" charset="0"/>
                <a:ea typeface="ＭＳ Ｐゴシック" pitchFamily="1" charset="-128"/>
              </a:rPr>
              <a:t>mpif.h</a:t>
            </a:r>
            <a:r>
              <a:rPr lang="en-US" sz="1600" b="1" dirty="0" smtClean="0">
                <a:latin typeface="Courier New" pitchFamily="1" charset="0"/>
                <a:ea typeface="ＭＳ Ｐゴシック" pitchFamily="1" charset="-128"/>
              </a:rPr>
              <a:t>"</a:t>
            </a:r>
            <a:endParaRPr lang="en-US" sz="16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INTEGER,PARAMETER :: server = 0</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INTEGER,PARAMETER :: source = server</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INTEGER,DIMENSION(:),ALLOCATABLE :: array</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 :: length, </a:t>
            </a:r>
            <a:r>
              <a:rPr lang="en-US" sz="1600" b="1" dirty="0" err="1" smtClean="0">
                <a:solidFill>
                  <a:srgbClr val="000000"/>
                </a:solidFill>
                <a:latin typeface="Courier New" pitchFamily="1" charset="0"/>
                <a:ea typeface="ＭＳ Ｐゴシック" pitchFamily="1" charset="-128"/>
              </a:rPr>
              <a:t>memory_status</a:t>
            </a:r>
            <a:endParaRPr lang="en-US" sz="16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 :: </a:t>
            </a:r>
            <a:r>
              <a:rPr lang="en-US" sz="1600" b="1" dirty="0" err="1" smtClean="0">
                <a:solidFill>
                  <a:srgbClr val="000000"/>
                </a:solidFill>
                <a:latin typeface="Courier New" pitchFamily="1" charset="0"/>
                <a:ea typeface="ＭＳ Ｐゴシック" pitchFamily="1" charset="-128"/>
              </a:rPr>
              <a:t>num_procs</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mpi_error_code</a:t>
            </a:r>
            <a:endParaRPr lang="en-US" sz="1600" b="1" dirty="0" smtClean="0">
              <a:solidFill>
                <a:srgbClr val="000000"/>
              </a:solidFill>
              <a:latin typeface="Courier New" pitchFamily="1" charset="0"/>
              <a:ea typeface="ＭＳ Ｐゴシック" pitchFamily="1" charset="-128"/>
            </a:endParaRPr>
          </a:p>
          <a:p>
            <a:pPr>
              <a:lnSpc>
                <a:spcPct val="50000"/>
              </a:lnSpc>
              <a:buFont typeface="Wingdings" pitchFamily="1" charset="2"/>
              <a:buNone/>
            </a:pPr>
            <a:endParaRPr lang="en-US" sz="1600" b="1" dirty="0" smtClean="0">
              <a:solidFill>
                <a:srgbClr val="000000"/>
              </a:solidFill>
              <a:latin typeface="Courier New" pitchFamily="1" charset="0"/>
              <a:ea typeface="ＭＳ Ｐゴシック" pitchFamily="1" charset="-128"/>
            </a:endParaRPr>
          </a:p>
          <a:p>
            <a:pPr>
              <a:lnSpc>
                <a:spcPct val="60000"/>
              </a:lnSpc>
              <a:buFont typeface="Wingdings" pitchFamily="1" charset="2"/>
              <a:buNone/>
            </a:pPr>
            <a:r>
              <a:rPr lang="en-US" sz="1600" b="1" dirty="0" smtClean="0">
                <a:solidFill>
                  <a:srgbClr val="000000"/>
                </a:solidFill>
                <a:latin typeface="Courier New" pitchFamily="1" charset="0"/>
                <a:ea typeface="ＭＳ Ｐゴシック" pitchFamily="1" charset="-128"/>
              </a:rPr>
              <a:t>  CALL </a:t>
            </a:r>
            <a:r>
              <a:rPr lang="en-US" sz="1600" b="1" dirty="0" err="1" smtClean="0">
                <a:solidFill>
                  <a:schemeClr val="folHlink"/>
                </a:solidFill>
                <a:latin typeface="Courier New" pitchFamily="1" charset="0"/>
                <a:ea typeface="ＭＳ Ｐゴシック" pitchFamily="1" charset="-128"/>
              </a:rPr>
              <a:t>MPI_Init</a:t>
            </a:r>
            <a:r>
              <a:rPr lang="en-US" sz="1600" b="1" dirty="0" smtClean="0">
                <a:solidFill>
                  <a:srgbClr val="000000"/>
                </a:solidFill>
                <a:latin typeface="Courier New" pitchFamily="1" charset="0"/>
                <a:ea typeface="ＭＳ Ｐゴシック" pitchFamily="1" charset="-128"/>
              </a:rPr>
              <a:t>(</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CALL </a:t>
            </a:r>
            <a:r>
              <a:rPr lang="en-US" sz="1600" b="1" dirty="0" err="1" smtClean="0">
                <a:solidFill>
                  <a:schemeClr val="folHlink"/>
                </a:solidFill>
                <a:latin typeface="Courier New" pitchFamily="1" charset="0"/>
                <a:ea typeface="ＭＳ Ｐゴシック" pitchFamily="1" charset="-128"/>
              </a:rPr>
              <a:t>MPI_Comm_rank</a:t>
            </a:r>
            <a:r>
              <a:rPr lang="en-US" sz="1600" b="1" dirty="0" smtClean="0">
                <a:solidFill>
                  <a:srgbClr val="000000"/>
                </a:solidFill>
                <a:latin typeface="Courier New" pitchFamily="1" charset="0"/>
                <a:ea typeface="ＭＳ Ｐゴシック" pitchFamily="1" charset="-128"/>
              </a:rPr>
              <a:t>(</a:t>
            </a:r>
            <a:r>
              <a:rPr lang="en-US" sz="1600" b="1" dirty="0" smtClean="0">
                <a:solidFill>
                  <a:schemeClr val="folHlink"/>
                </a:solidFill>
                <a:latin typeface="Courier New" pitchFamily="1" charset="0"/>
                <a:ea typeface="ＭＳ Ｐゴシック" pitchFamily="1" charset="-128"/>
              </a:rPr>
              <a:t>MPI_COMM_WORLD</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&amp;</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&amp;       </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CALL </a:t>
            </a:r>
            <a:r>
              <a:rPr lang="en-US" sz="1600" b="1" dirty="0" err="1" smtClean="0">
                <a:solidFill>
                  <a:schemeClr val="folHlink"/>
                </a:solidFill>
                <a:latin typeface="Courier New" pitchFamily="1" charset="0"/>
                <a:ea typeface="ＭＳ Ｐゴシック" pitchFamily="1" charset="-128"/>
              </a:rPr>
              <a:t>MPI_Comm_size</a:t>
            </a:r>
            <a:r>
              <a:rPr lang="en-US" sz="1600" b="1" dirty="0" smtClean="0">
                <a:solidFill>
                  <a:srgbClr val="000000"/>
                </a:solidFill>
                <a:latin typeface="Courier New" pitchFamily="1" charset="0"/>
                <a:ea typeface="ＭＳ Ｐゴシック" pitchFamily="1" charset="-128"/>
              </a:rPr>
              <a:t>(</a:t>
            </a:r>
            <a:r>
              <a:rPr lang="en-US" sz="1600" b="1" dirty="0" smtClean="0">
                <a:solidFill>
                  <a:schemeClr val="folHlink"/>
                </a:solidFill>
                <a:latin typeface="Courier New" pitchFamily="1" charset="0"/>
                <a:ea typeface="ＭＳ Ｐゴシック" pitchFamily="1" charset="-128"/>
              </a:rPr>
              <a:t>MPI_COMM_WORLD</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num_procs</a:t>
            </a:r>
            <a:r>
              <a:rPr lang="en-US" sz="1600" b="1" dirty="0" smtClean="0">
                <a:solidFill>
                  <a:srgbClr val="000000"/>
                </a:solidFill>
                <a:latin typeface="Courier New" pitchFamily="1" charset="0"/>
                <a:ea typeface="ＭＳ Ｐゴシック" pitchFamily="1" charset="-128"/>
              </a:rPr>
              <a:t>, &amp;</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&amp;       </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[input]</a:t>
            </a:r>
          </a:p>
          <a:p>
            <a:pPr>
              <a:lnSpc>
                <a:spcPct val="8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[broadcast]</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CALL </a:t>
            </a:r>
            <a:r>
              <a:rPr lang="en-US" sz="1600" b="1" dirty="0" err="1" smtClean="0">
                <a:solidFill>
                  <a:schemeClr val="folHlink"/>
                </a:solidFill>
                <a:latin typeface="Courier New" pitchFamily="1" charset="0"/>
                <a:ea typeface="ＭＳ Ｐゴシック" pitchFamily="1" charset="-128"/>
              </a:rPr>
              <a:t>MPI_Finalize</a:t>
            </a:r>
            <a:r>
              <a:rPr lang="en-US" sz="1600" b="1" dirty="0" smtClean="0">
                <a:solidFill>
                  <a:srgbClr val="000000"/>
                </a:solidFill>
                <a:latin typeface="Courier New" pitchFamily="1" charset="0"/>
                <a:ea typeface="ＭＳ Ｐゴシック" pitchFamily="1" charset="-128"/>
              </a:rPr>
              <a:t>(</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END PROGRAM broadcast</a:t>
            </a:r>
          </a:p>
        </p:txBody>
      </p:sp>
      <p:sp>
        <p:nvSpPr>
          <p:cNvPr id="9728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97285" name="Slide Number Placeholder 4"/>
          <p:cNvSpPr>
            <a:spLocks noGrp="1"/>
          </p:cNvSpPr>
          <p:nvPr>
            <p:ph type="sldNum" sz="quarter" idx="11"/>
          </p:nvPr>
        </p:nvSpPr>
        <p:spPr>
          <a:noFill/>
        </p:spPr>
        <p:txBody>
          <a:bodyPr/>
          <a:lstStyle/>
          <a:p>
            <a:fld id="{A0AAE22C-D9A7-45D6-87BE-AE330A9EDFDE}" type="slidenum">
              <a:rPr lang="en-US"/>
              <a:pPr/>
              <a:t>62</a:t>
            </a:fld>
            <a:endParaRPr lang="en-US"/>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smtClean="0">
                <a:ea typeface="ＭＳ Ｐゴシック" pitchFamily="1" charset="-128"/>
              </a:rPr>
              <a:t>Broadcast Example: Input</a:t>
            </a:r>
          </a:p>
        </p:txBody>
      </p:sp>
      <p:sp>
        <p:nvSpPr>
          <p:cNvPr id="98307" name="Rectangle 3"/>
          <p:cNvSpPr>
            <a:spLocks noGrp="1" noChangeArrowheads="1"/>
          </p:cNvSpPr>
          <p:nvPr>
            <p:ph idx="1"/>
          </p:nvPr>
        </p:nvSpPr>
        <p:spPr>
          <a:xfrm>
            <a:off x="609600" y="1219200"/>
            <a:ext cx="8077200" cy="4953000"/>
          </a:xfrm>
        </p:spPr>
        <p:txBody>
          <a:bodyPr/>
          <a:lstStyle/>
          <a:p>
            <a:pPr>
              <a:lnSpc>
                <a:spcPct val="80000"/>
              </a:lnSpc>
              <a:buFont typeface="Wingdings" pitchFamily="1" charset="2"/>
              <a:buNone/>
            </a:pPr>
            <a:endParaRPr lang="en-US" sz="16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PROGRAM broadcast</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IMPLICIT NONE</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INCLUDE </a:t>
            </a:r>
            <a:r>
              <a:rPr lang="en-US" sz="1600" b="1" dirty="0" smtClean="0">
                <a:latin typeface="Courier New" pitchFamily="1" charset="0"/>
                <a:ea typeface="ＭＳ Ｐゴシック" pitchFamily="1" charset="-128"/>
              </a:rPr>
              <a:t>"</a:t>
            </a:r>
            <a:r>
              <a:rPr lang="en-US" sz="1600" b="1" dirty="0" err="1" smtClean="0">
                <a:solidFill>
                  <a:schemeClr val="folHlink"/>
                </a:solidFill>
                <a:latin typeface="Courier New" pitchFamily="1" charset="0"/>
                <a:ea typeface="ＭＳ Ｐゴシック" pitchFamily="1" charset="-128"/>
              </a:rPr>
              <a:t>mpif.h</a:t>
            </a:r>
            <a:r>
              <a:rPr lang="en-US" sz="1600" b="1" dirty="0" smtClean="0">
                <a:latin typeface="Courier New" pitchFamily="1" charset="0"/>
                <a:ea typeface="ＭＳ Ｐゴシック" pitchFamily="1" charset="-128"/>
              </a:rPr>
              <a:t>"</a:t>
            </a:r>
            <a:endParaRPr lang="en-US" sz="16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INTEGER,PARAMETER :: server = 0</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INTEGER,PARAMETER :: source = server</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INTEGER,DIMENSION(:),ALLOCATABLE :: array</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 :: length, </a:t>
            </a:r>
            <a:r>
              <a:rPr lang="en-US" sz="1600" b="1" dirty="0" err="1" smtClean="0">
                <a:solidFill>
                  <a:srgbClr val="000000"/>
                </a:solidFill>
                <a:latin typeface="Courier New" pitchFamily="1" charset="0"/>
                <a:ea typeface="ＭＳ Ｐゴシック" pitchFamily="1" charset="-128"/>
              </a:rPr>
              <a:t>memory_status</a:t>
            </a:r>
            <a:endParaRPr lang="en-US" sz="16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 :: </a:t>
            </a:r>
            <a:r>
              <a:rPr lang="en-US" sz="1600" b="1" dirty="0" err="1" smtClean="0">
                <a:solidFill>
                  <a:srgbClr val="000000"/>
                </a:solidFill>
                <a:latin typeface="Courier New" pitchFamily="1" charset="0"/>
                <a:ea typeface="ＭＳ Ｐゴシック" pitchFamily="1" charset="-128"/>
              </a:rPr>
              <a:t>num_procs</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mpi_error_code</a:t>
            </a:r>
            <a:endParaRPr lang="en-US" sz="1600" b="1" dirty="0" smtClean="0">
              <a:solidFill>
                <a:srgbClr val="000000"/>
              </a:solidFill>
              <a:latin typeface="Courier New" pitchFamily="1" charset="0"/>
              <a:ea typeface="ＭＳ Ｐゴシック" pitchFamily="1" charset="-128"/>
            </a:endParaRPr>
          </a:p>
          <a:p>
            <a:pPr>
              <a:lnSpc>
                <a:spcPct val="0"/>
              </a:lnSpc>
              <a:buFont typeface="Wingdings" pitchFamily="1" charset="2"/>
              <a:buNone/>
            </a:pPr>
            <a:endParaRPr lang="en-US" sz="1600" b="1" dirty="0" smtClean="0">
              <a:latin typeface="Courier New" pitchFamily="1" charset="0"/>
              <a:ea typeface="ＭＳ Ｐゴシック" pitchFamily="1" charset="-128"/>
            </a:endParaRPr>
          </a:p>
          <a:p>
            <a:pPr>
              <a:lnSpc>
                <a:spcPct val="8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[MPI startup]</a:t>
            </a:r>
          </a:p>
          <a:p>
            <a:pPr>
              <a:lnSpc>
                <a:spcPct val="60000"/>
              </a:lnSpc>
              <a:buFont typeface="Wingdings" pitchFamily="1" charset="2"/>
              <a:buNone/>
            </a:pPr>
            <a:r>
              <a:rPr lang="en-US" sz="1600" b="1" dirty="0" smtClean="0">
                <a:latin typeface="Courier New" pitchFamily="1" charset="0"/>
                <a:ea typeface="ＭＳ Ｐゴシック" pitchFamily="1" charset="-128"/>
              </a:rPr>
              <a:t>  IF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 server) THEN</a:t>
            </a:r>
          </a:p>
          <a:p>
            <a:pPr>
              <a:lnSpc>
                <a:spcPct val="80000"/>
              </a:lnSpc>
              <a:buFont typeface="Wingdings" pitchFamily="1" charset="2"/>
              <a:buNone/>
            </a:pPr>
            <a:r>
              <a:rPr lang="en-US" sz="1600" b="1" dirty="0" smtClean="0">
                <a:latin typeface="Courier New" pitchFamily="1" charset="0"/>
                <a:ea typeface="ＭＳ Ｐゴシック" pitchFamily="1" charset="-128"/>
              </a:rPr>
              <a:t>    OPEN (UNIT=99,FILE="broadcast_in.txt")</a:t>
            </a:r>
          </a:p>
          <a:p>
            <a:pPr>
              <a:lnSpc>
                <a:spcPct val="80000"/>
              </a:lnSpc>
              <a:buFont typeface="Wingdings" pitchFamily="1" charset="2"/>
              <a:buNone/>
            </a:pPr>
            <a:r>
              <a:rPr lang="en-US" sz="1600" b="1" dirty="0" smtClean="0">
                <a:latin typeface="Courier New" pitchFamily="1" charset="0"/>
                <a:ea typeface="ＭＳ Ｐゴシック" pitchFamily="1" charset="-128"/>
              </a:rPr>
              <a:t>    READ (99,*) length</a:t>
            </a:r>
          </a:p>
          <a:p>
            <a:pPr>
              <a:lnSpc>
                <a:spcPct val="80000"/>
              </a:lnSpc>
              <a:buFont typeface="Wingdings" pitchFamily="1" charset="2"/>
              <a:buNone/>
            </a:pPr>
            <a:r>
              <a:rPr lang="en-US" sz="1600" b="1" dirty="0" smtClean="0">
                <a:latin typeface="Courier New" pitchFamily="1" charset="0"/>
                <a:ea typeface="ＭＳ Ｐゴシック" pitchFamily="1" charset="-128"/>
              </a:rPr>
              <a:t>    CLOSE (UNIT=99)</a:t>
            </a:r>
          </a:p>
          <a:p>
            <a:pPr>
              <a:lnSpc>
                <a:spcPct val="80000"/>
              </a:lnSpc>
              <a:buFont typeface="Wingdings" pitchFamily="1" charset="2"/>
              <a:buNone/>
            </a:pPr>
            <a:r>
              <a:rPr lang="en-US" sz="1600" b="1" dirty="0" smtClean="0">
                <a:latin typeface="Courier New" pitchFamily="1" charset="0"/>
                <a:ea typeface="ＭＳ Ｐゴシック" pitchFamily="1" charset="-128"/>
              </a:rPr>
              <a:t>    ALLOCATE(array(length), STAT=</a:t>
            </a:r>
            <a:r>
              <a:rPr lang="en-US" sz="1600" b="1" dirty="0" err="1" smtClean="0">
                <a:latin typeface="Courier New" pitchFamily="1" charset="0"/>
                <a:ea typeface="ＭＳ Ｐゴシック" pitchFamily="1" charset="-128"/>
              </a:rPr>
              <a:t>memory_status</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    array(1:length) = 0</a:t>
            </a:r>
          </a:p>
          <a:p>
            <a:pPr>
              <a:lnSpc>
                <a:spcPct val="80000"/>
              </a:lnSpc>
              <a:buFont typeface="Wingdings" pitchFamily="1" charset="2"/>
              <a:buNone/>
            </a:pPr>
            <a:r>
              <a:rPr lang="en-US" sz="1600" b="1" dirty="0" smtClean="0">
                <a:latin typeface="Courier New" pitchFamily="1" charset="0"/>
                <a:ea typeface="ＭＳ Ｐゴシック" pitchFamily="1" charset="-128"/>
              </a:rPr>
              <a:t>  END IF !!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 server)...ELSE</a:t>
            </a:r>
          </a:p>
          <a:p>
            <a:pPr>
              <a:lnSpc>
                <a:spcPct val="8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[broadcast]</a:t>
            </a:r>
          </a:p>
          <a:p>
            <a:pPr>
              <a:lnSpc>
                <a:spcPct val="80000"/>
              </a:lnSpc>
              <a:buFont typeface="Wingdings" pitchFamily="1" charset="2"/>
              <a:buNone/>
            </a:pPr>
            <a:r>
              <a:rPr lang="en-US" sz="1600" b="1" dirty="0" smtClean="0">
                <a:latin typeface="Courier New" pitchFamily="1" charset="0"/>
                <a:ea typeface="ＭＳ Ｐゴシック" pitchFamily="1" charset="-128"/>
              </a:rPr>
              <a:t>  CALL </a:t>
            </a:r>
            <a:r>
              <a:rPr lang="en-US" sz="1600" b="1" dirty="0" err="1" smtClean="0">
                <a:solidFill>
                  <a:schemeClr val="folHlink"/>
                </a:solidFill>
                <a:latin typeface="Courier New" pitchFamily="1" charset="0"/>
                <a:ea typeface="ＭＳ Ｐゴシック" pitchFamily="1" charset="-128"/>
              </a:rPr>
              <a:t>MPI_Finalize</a:t>
            </a:r>
            <a:r>
              <a:rPr lang="en-US" sz="1600" b="1" dirty="0" smtClean="0">
                <a:latin typeface="Courier New" pitchFamily="1" charset="0"/>
                <a:ea typeface="ＭＳ Ｐゴシック" pitchFamily="1" charset="-128"/>
              </a:rPr>
              <a:t>(</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END PROGRAM broadcast</a:t>
            </a:r>
          </a:p>
        </p:txBody>
      </p:sp>
      <p:sp>
        <p:nvSpPr>
          <p:cNvPr id="9830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98309" name="Slide Number Placeholder 4"/>
          <p:cNvSpPr>
            <a:spLocks noGrp="1"/>
          </p:cNvSpPr>
          <p:nvPr>
            <p:ph type="sldNum" sz="quarter" idx="11"/>
          </p:nvPr>
        </p:nvSpPr>
        <p:spPr>
          <a:noFill/>
        </p:spPr>
        <p:txBody>
          <a:bodyPr/>
          <a:lstStyle/>
          <a:p>
            <a:fld id="{F2FBC9E3-0FDD-40BC-9075-570747991E85}" type="slidenum">
              <a:rPr lang="en-US"/>
              <a:pPr/>
              <a:t>63</a:t>
            </a:fld>
            <a:endParaRPr lang="en-US"/>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smtClean="0">
                <a:ea typeface="ＭＳ Ｐゴシック" pitchFamily="1" charset="-128"/>
              </a:rPr>
              <a:t>Broadcast Example: Broadcast</a:t>
            </a:r>
          </a:p>
        </p:txBody>
      </p:sp>
      <p:sp>
        <p:nvSpPr>
          <p:cNvPr id="99331" name="Rectangle 3"/>
          <p:cNvSpPr>
            <a:spLocks noGrp="1" noChangeArrowheads="1"/>
          </p:cNvSpPr>
          <p:nvPr>
            <p:ph idx="1"/>
          </p:nvPr>
        </p:nvSpPr>
        <p:spPr>
          <a:xfrm>
            <a:off x="609600" y="1219200"/>
            <a:ext cx="8077200" cy="4953000"/>
          </a:xfrm>
        </p:spPr>
        <p:txBody>
          <a:bodyPr/>
          <a:lstStyle/>
          <a:p>
            <a:pPr>
              <a:lnSpc>
                <a:spcPct val="80000"/>
              </a:lnSpc>
              <a:buFont typeface="Wingdings" pitchFamily="1" charset="2"/>
              <a:buNone/>
            </a:pPr>
            <a:endParaRPr lang="en-US" sz="1600" b="1" dirty="0" smtClean="0">
              <a:latin typeface="Courier New" pitchFamily="1" charset="0"/>
              <a:ea typeface="ＭＳ Ｐゴシック" pitchFamily="1" charset="-128"/>
            </a:endParaRPr>
          </a:p>
          <a:p>
            <a:pPr>
              <a:lnSpc>
                <a:spcPct val="80000"/>
              </a:lnSpc>
              <a:buFont typeface="Wingdings" pitchFamily="1" charset="2"/>
              <a:buNone/>
            </a:pPr>
            <a:r>
              <a:rPr lang="en-US" sz="1600" b="1" dirty="0" smtClean="0">
                <a:latin typeface="Courier New" pitchFamily="1" charset="0"/>
                <a:ea typeface="ＭＳ Ｐゴシック" pitchFamily="1" charset="-128"/>
              </a:rPr>
              <a:t>PROGRAM broadcast</a:t>
            </a:r>
          </a:p>
          <a:p>
            <a:pPr>
              <a:lnSpc>
                <a:spcPct val="80000"/>
              </a:lnSpc>
              <a:buFont typeface="Wingdings" pitchFamily="1" charset="2"/>
              <a:buNone/>
            </a:pPr>
            <a:r>
              <a:rPr lang="en-US" sz="1600" b="1" dirty="0" smtClean="0">
                <a:latin typeface="Courier New" pitchFamily="1" charset="0"/>
                <a:ea typeface="ＭＳ Ｐゴシック" pitchFamily="1" charset="-128"/>
              </a:rPr>
              <a:t>  IMPLICIT NONE</a:t>
            </a:r>
          </a:p>
          <a:p>
            <a:pPr>
              <a:lnSpc>
                <a:spcPct val="80000"/>
              </a:lnSpc>
              <a:buFont typeface="Wingdings" pitchFamily="1" charset="2"/>
              <a:buNone/>
            </a:pPr>
            <a:r>
              <a:rPr lang="en-US" sz="1600" b="1" dirty="0" smtClean="0">
                <a:latin typeface="Courier New" pitchFamily="1" charset="0"/>
                <a:ea typeface="ＭＳ Ｐゴシック" pitchFamily="1" charset="-128"/>
              </a:rPr>
              <a:t>  </a:t>
            </a:r>
            <a:r>
              <a:rPr lang="en-US" sz="1600" b="1" dirty="0" smtClean="0">
                <a:solidFill>
                  <a:srgbClr val="000000"/>
                </a:solidFill>
                <a:latin typeface="Courier New" pitchFamily="1" charset="0"/>
                <a:ea typeface="ＭＳ Ｐゴシック" pitchFamily="1" charset="-128"/>
              </a:rPr>
              <a:t>INCLUDE </a:t>
            </a:r>
            <a:r>
              <a:rPr lang="en-US" sz="1600" b="1" dirty="0" smtClean="0">
                <a:latin typeface="Courier New" pitchFamily="1" charset="0"/>
                <a:ea typeface="ＭＳ Ｐゴシック" pitchFamily="1" charset="-128"/>
              </a:rPr>
              <a:t>"</a:t>
            </a:r>
            <a:r>
              <a:rPr lang="en-US" sz="1600" b="1" dirty="0" err="1" smtClean="0">
                <a:solidFill>
                  <a:schemeClr val="folHlink"/>
                </a:solidFill>
                <a:latin typeface="Courier New" pitchFamily="1" charset="0"/>
                <a:ea typeface="ＭＳ Ｐゴシック" pitchFamily="1" charset="-128"/>
              </a:rPr>
              <a:t>mpif.h</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  INTEGER,PARAMETER :: server = 0</a:t>
            </a:r>
          </a:p>
          <a:p>
            <a:pPr>
              <a:lnSpc>
                <a:spcPct val="80000"/>
              </a:lnSpc>
              <a:buFont typeface="Wingdings" pitchFamily="1" charset="2"/>
              <a:buNone/>
            </a:pPr>
            <a:r>
              <a:rPr lang="en-US" sz="1600" b="1" dirty="0" smtClean="0">
                <a:latin typeface="Courier New" pitchFamily="1" charset="0"/>
                <a:ea typeface="ＭＳ Ｐゴシック" pitchFamily="1" charset="-128"/>
              </a:rPr>
              <a:t>  INTEGER,PARAMETER :: source = server</a:t>
            </a:r>
          </a:p>
          <a:p>
            <a:pPr>
              <a:lnSpc>
                <a:spcPct val="8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[other declarations]</a:t>
            </a:r>
          </a:p>
          <a:p>
            <a:pPr>
              <a:lnSpc>
                <a:spcPct val="10000"/>
              </a:lnSpc>
              <a:buFont typeface="Wingdings" pitchFamily="1" charset="2"/>
              <a:buNone/>
            </a:pPr>
            <a:endParaRPr lang="en-US" sz="1600" b="1" i="1" dirty="0" smtClean="0">
              <a:solidFill>
                <a:schemeClr val="hlink"/>
              </a:solidFill>
              <a:ea typeface="ＭＳ Ｐゴシック" pitchFamily="1" charset="-128"/>
            </a:endParaRPr>
          </a:p>
          <a:p>
            <a:pPr>
              <a:lnSpc>
                <a:spcPct val="8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[MPI startup and input]</a:t>
            </a:r>
          </a:p>
          <a:p>
            <a:pPr>
              <a:lnSpc>
                <a:spcPct val="60000"/>
              </a:lnSpc>
              <a:buFont typeface="Wingdings" pitchFamily="1" charset="2"/>
              <a:buNone/>
            </a:pPr>
            <a:r>
              <a:rPr lang="en-US" sz="1600" b="1" dirty="0" smtClean="0">
                <a:latin typeface="Courier New" pitchFamily="1" charset="0"/>
                <a:ea typeface="ＭＳ Ｐゴシック" pitchFamily="1" charset="-128"/>
              </a:rPr>
              <a:t>  IF (</a:t>
            </a:r>
            <a:r>
              <a:rPr lang="en-US" sz="1600" b="1" dirty="0" err="1" smtClean="0">
                <a:latin typeface="Courier New" pitchFamily="1" charset="0"/>
                <a:ea typeface="ＭＳ Ｐゴシック" pitchFamily="1" charset="-128"/>
              </a:rPr>
              <a:t>num_procs</a:t>
            </a:r>
            <a:r>
              <a:rPr lang="en-US" sz="1600" b="1" dirty="0" smtClean="0">
                <a:latin typeface="Courier New" pitchFamily="1" charset="0"/>
                <a:ea typeface="ＭＳ Ｐゴシック" pitchFamily="1" charset="-128"/>
              </a:rPr>
              <a:t> &gt; 1) THEN</a:t>
            </a:r>
          </a:p>
          <a:p>
            <a:pPr>
              <a:lnSpc>
                <a:spcPct val="80000"/>
              </a:lnSpc>
              <a:buFont typeface="Wingdings" pitchFamily="1" charset="2"/>
              <a:buNone/>
            </a:pPr>
            <a:r>
              <a:rPr lang="en-US" sz="1600" b="1" dirty="0" smtClean="0">
                <a:latin typeface="Courier New" pitchFamily="1" charset="0"/>
                <a:ea typeface="ＭＳ Ｐゴシック" pitchFamily="1" charset="-128"/>
              </a:rPr>
              <a:t>    CALL </a:t>
            </a:r>
            <a:r>
              <a:rPr lang="en-US" sz="1600" b="1" dirty="0" err="1" smtClean="0">
                <a:solidFill>
                  <a:srgbClr val="0000CC"/>
                </a:solidFill>
                <a:latin typeface="Courier New" pitchFamily="1" charset="0"/>
                <a:ea typeface="ＭＳ Ｐゴシック" pitchFamily="1" charset="-128"/>
              </a:rPr>
              <a:t>MPI_Bcast</a:t>
            </a:r>
            <a:r>
              <a:rPr lang="en-US" sz="1600" b="1" dirty="0" smtClean="0">
                <a:latin typeface="Courier New" pitchFamily="1" charset="0"/>
                <a:ea typeface="ＭＳ Ｐゴシック" pitchFamily="1" charset="-128"/>
              </a:rPr>
              <a:t>(length, 1, </a:t>
            </a:r>
            <a:r>
              <a:rPr lang="en-US" sz="1600" b="1" dirty="0" smtClean="0">
                <a:solidFill>
                  <a:srgbClr val="0000CC"/>
                </a:solidFill>
                <a:latin typeface="Courier New" pitchFamily="1" charset="0"/>
                <a:ea typeface="ＭＳ Ｐゴシック" pitchFamily="1" charset="-128"/>
              </a:rPr>
              <a:t>MPI_INTEGER</a:t>
            </a:r>
            <a:r>
              <a:rPr lang="en-US" sz="1600" b="1" dirty="0" smtClean="0">
                <a:latin typeface="Courier New" pitchFamily="1" charset="0"/>
                <a:ea typeface="ＭＳ Ｐゴシック" pitchFamily="1" charset="-128"/>
              </a:rPr>
              <a:t>, source, &amp;</a:t>
            </a:r>
          </a:p>
          <a:p>
            <a:pPr>
              <a:lnSpc>
                <a:spcPct val="80000"/>
              </a:lnSpc>
              <a:buFont typeface="Wingdings" pitchFamily="1" charset="2"/>
              <a:buNone/>
            </a:pPr>
            <a:r>
              <a:rPr lang="en-US" sz="1600" b="1" dirty="0" smtClean="0">
                <a:latin typeface="Courier New" pitchFamily="1" charset="0"/>
                <a:ea typeface="ＭＳ Ｐゴシック" pitchFamily="1" charset="-128"/>
              </a:rPr>
              <a:t> &amp;         </a:t>
            </a:r>
            <a:r>
              <a:rPr lang="en-US" sz="1600" b="1" dirty="0" smtClean="0">
                <a:solidFill>
                  <a:srgbClr val="0000CC"/>
                </a:solidFill>
                <a:latin typeface="Courier New" pitchFamily="1" charset="0"/>
                <a:ea typeface="ＭＳ Ｐゴシック" pitchFamily="1" charset="-128"/>
              </a:rPr>
              <a:t>MPI_COMM_WORLD</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    IF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 server) THEN</a:t>
            </a:r>
          </a:p>
          <a:p>
            <a:pPr>
              <a:lnSpc>
                <a:spcPct val="80000"/>
              </a:lnSpc>
              <a:buFont typeface="Wingdings" pitchFamily="1" charset="2"/>
              <a:buNone/>
            </a:pPr>
            <a:r>
              <a:rPr lang="en-US" sz="1600" b="1" dirty="0" smtClean="0">
                <a:latin typeface="Courier New" pitchFamily="1" charset="0"/>
                <a:ea typeface="ＭＳ Ｐゴシック" pitchFamily="1" charset="-128"/>
              </a:rPr>
              <a:t>      ALLOCATE(array(length), STAT=</a:t>
            </a:r>
            <a:r>
              <a:rPr lang="en-US" sz="1600" b="1" dirty="0" err="1" smtClean="0">
                <a:latin typeface="Courier New" pitchFamily="1" charset="0"/>
                <a:ea typeface="ＭＳ Ｐゴシック" pitchFamily="1" charset="-128"/>
              </a:rPr>
              <a:t>memory_status</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    END IF !!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 server)</a:t>
            </a:r>
          </a:p>
          <a:p>
            <a:pPr>
              <a:lnSpc>
                <a:spcPct val="80000"/>
              </a:lnSpc>
              <a:buFont typeface="Wingdings" pitchFamily="1" charset="2"/>
              <a:buNone/>
            </a:pPr>
            <a:r>
              <a:rPr lang="en-US" sz="1600" b="1" dirty="0" smtClean="0">
                <a:latin typeface="Courier New" pitchFamily="1" charset="0"/>
                <a:ea typeface="ＭＳ Ｐゴシック" pitchFamily="1" charset="-128"/>
              </a:rPr>
              <a:t>    CALL </a:t>
            </a:r>
            <a:r>
              <a:rPr lang="en-US" sz="1600" b="1" dirty="0" err="1" smtClean="0">
                <a:solidFill>
                  <a:srgbClr val="0000CC"/>
                </a:solidFill>
                <a:latin typeface="Courier New" pitchFamily="1" charset="0"/>
                <a:ea typeface="ＭＳ Ｐゴシック" pitchFamily="1" charset="-128"/>
              </a:rPr>
              <a:t>MPI_Bcast</a:t>
            </a:r>
            <a:r>
              <a:rPr lang="en-US" sz="1600" b="1" dirty="0" smtClean="0">
                <a:latin typeface="Courier New" pitchFamily="1" charset="0"/>
                <a:ea typeface="ＭＳ Ｐゴシック" pitchFamily="1" charset="-128"/>
              </a:rPr>
              <a:t>(array, length, </a:t>
            </a:r>
            <a:r>
              <a:rPr lang="en-US" sz="1600" b="1" dirty="0" smtClean="0">
                <a:solidFill>
                  <a:srgbClr val="0000CC"/>
                </a:solidFill>
                <a:latin typeface="Courier New" pitchFamily="1" charset="0"/>
                <a:ea typeface="ＭＳ Ｐゴシック" pitchFamily="1" charset="-128"/>
              </a:rPr>
              <a:t>MPI_INTEGER</a:t>
            </a:r>
            <a:r>
              <a:rPr lang="en-US" sz="1600" b="1" dirty="0" smtClean="0">
                <a:latin typeface="Courier New" pitchFamily="1" charset="0"/>
                <a:ea typeface="ＭＳ Ｐゴシック" pitchFamily="1" charset="-128"/>
              </a:rPr>
              <a:t>, source, &amp;</a:t>
            </a:r>
          </a:p>
          <a:p>
            <a:pPr>
              <a:lnSpc>
                <a:spcPct val="80000"/>
              </a:lnSpc>
              <a:buFont typeface="Wingdings" pitchFamily="1" charset="2"/>
              <a:buNone/>
            </a:pPr>
            <a:r>
              <a:rPr lang="en-US" sz="1600" b="1" dirty="0" smtClean="0">
                <a:latin typeface="Courier New" pitchFamily="1" charset="0"/>
                <a:ea typeface="ＭＳ Ｐゴシック" pitchFamily="1" charset="-128"/>
              </a:rPr>
              <a:t>           </a:t>
            </a:r>
            <a:r>
              <a:rPr lang="en-US" sz="1600" b="1" dirty="0" smtClean="0">
                <a:solidFill>
                  <a:srgbClr val="0000CC"/>
                </a:solidFill>
                <a:latin typeface="Courier New" pitchFamily="1" charset="0"/>
                <a:ea typeface="ＭＳ Ｐゴシック" pitchFamily="1" charset="-128"/>
              </a:rPr>
              <a:t>MPI_COMM_WORLD</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    WRITE (0,*)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 broadcast length = ", length</a:t>
            </a:r>
          </a:p>
          <a:p>
            <a:pPr>
              <a:lnSpc>
                <a:spcPct val="80000"/>
              </a:lnSpc>
              <a:buFont typeface="Wingdings" pitchFamily="1" charset="2"/>
              <a:buNone/>
            </a:pPr>
            <a:r>
              <a:rPr lang="en-US" sz="1600" b="1" dirty="0" smtClean="0">
                <a:latin typeface="Courier New" pitchFamily="1" charset="0"/>
                <a:ea typeface="ＭＳ Ｐゴシック" pitchFamily="1" charset="-128"/>
              </a:rPr>
              <a:t>  END IF !! (</a:t>
            </a:r>
            <a:r>
              <a:rPr lang="en-US" sz="1600" b="1" dirty="0" err="1" smtClean="0">
                <a:latin typeface="Courier New" pitchFamily="1" charset="0"/>
                <a:ea typeface="ＭＳ Ｐゴシック" pitchFamily="1" charset="-128"/>
              </a:rPr>
              <a:t>num_procs</a:t>
            </a:r>
            <a:r>
              <a:rPr lang="en-US" sz="1600" b="1" dirty="0" smtClean="0">
                <a:latin typeface="Courier New" pitchFamily="1" charset="0"/>
                <a:ea typeface="ＭＳ Ｐゴシック" pitchFamily="1" charset="-128"/>
              </a:rPr>
              <a:t> &gt; 1)</a:t>
            </a:r>
          </a:p>
          <a:p>
            <a:pPr>
              <a:lnSpc>
                <a:spcPct val="80000"/>
              </a:lnSpc>
              <a:buFont typeface="Wingdings" pitchFamily="1" charset="2"/>
              <a:buNone/>
            </a:pPr>
            <a:r>
              <a:rPr lang="en-US" sz="1600" b="1" dirty="0" smtClean="0">
                <a:latin typeface="Courier New" pitchFamily="1" charset="0"/>
                <a:ea typeface="ＭＳ Ｐゴシック" pitchFamily="1" charset="-128"/>
              </a:rPr>
              <a:t>  CALL </a:t>
            </a:r>
            <a:r>
              <a:rPr lang="en-US" sz="1600" b="1" dirty="0" err="1" smtClean="0">
                <a:solidFill>
                  <a:srgbClr val="0000CC"/>
                </a:solidFill>
                <a:latin typeface="Courier New" pitchFamily="1" charset="0"/>
                <a:ea typeface="ＭＳ Ｐゴシック" pitchFamily="1" charset="-128"/>
              </a:rPr>
              <a:t>MPI_Finalize</a:t>
            </a:r>
            <a:r>
              <a:rPr lang="en-US" sz="1600" b="1" dirty="0" smtClean="0">
                <a:latin typeface="Courier New" pitchFamily="1" charset="0"/>
                <a:ea typeface="ＭＳ Ｐゴシック" pitchFamily="1" charset="-128"/>
              </a:rPr>
              <a:t>(</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END PROGRAM broadcast</a:t>
            </a:r>
          </a:p>
        </p:txBody>
      </p:sp>
      <p:sp>
        <p:nvSpPr>
          <p:cNvPr id="9933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99333" name="Slide Number Placeholder 4"/>
          <p:cNvSpPr>
            <a:spLocks noGrp="1"/>
          </p:cNvSpPr>
          <p:nvPr>
            <p:ph type="sldNum" sz="quarter" idx="11"/>
          </p:nvPr>
        </p:nvSpPr>
        <p:spPr>
          <a:noFill/>
        </p:spPr>
        <p:txBody>
          <a:bodyPr/>
          <a:lstStyle/>
          <a:p>
            <a:fld id="{A0398C60-AC36-4CDE-B4E1-18A10D3727AD}" type="slidenum">
              <a:rPr lang="en-US"/>
              <a:pPr/>
              <a:t>64</a:t>
            </a:fld>
            <a:endParaRPr lang="en-US"/>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smtClean="0">
                <a:ea typeface="ＭＳ Ｐゴシック" pitchFamily="1" charset="-128"/>
              </a:rPr>
              <a:t>Broadcast Compile &amp; Run</a:t>
            </a:r>
          </a:p>
        </p:txBody>
      </p:sp>
      <p:sp>
        <p:nvSpPr>
          <p:cNvPr id="100355" name="Rectangle 3"/>
          <p:cNvSpPr>
            <a:spLocks noGrp="1" noChangeArrowheads="1"/>
          </p:cNvSpPr>
          <p:nvPr>
            <p:ph idx="1"/>
          </p:nvPr>
        </p:nvSpPr>
        <p:spPr/>
        <p:txBody>
          <a:bodyPr/>
          <a:lstStyle/>
          <a:p>
            <a:pPr>
              <a:buFont typeface="Wingdings" pitchFamily="1" charset="2"/>
              <a:buNone/>
            </a:pPr>
            <a:r>
              <a:rPr lang="en-US" sz="2000" b="1" smtClean="0">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mpif90</a:t>
            </a:r>
            <a:r>
              <a:rPr lang="en-US" sz="2000" b="1" smtClean="0">
                <a:latin typeface="Courier New" pitchFamily="1" charset="0"/>
                <a:ea typeface="ＭＳ Ｐゴシック" pitchFamily="1" charset="-128"/>
              </a:rPr>
              <a:t> -o broadcast broadcast.f90</a:t>
            </a:r>
            <a:endParaRPr lang="en-US" sz="2000" b="1" smtClean="0">
              <a:solidFill>
                <a:srgbClr val="0000CC"/>
              </a:solidFill>
              <a:latin typeface="Courier New" pitchFamily="1" charset="0"/>
              <a:ea typeface="ＭＳ Ｐゴシック" pitchFamily="1" charset="-128"/>
            </a:endParaRPr>
          </a:p>
          <a:p>
            <a:pPr>
              <a:buFont typeface="Wingdings" pitchFamily="1" charset="2"/>
              <a:buNone/>
            </a:pPr>
            <a:r>
              <a:rPr lang="en-US" sz="2000" b="1" smtClean="0">
                <a:latin typeface="Courier New" pitchFamily="1" charset="0"/>
                <a:ea typeface="ＭＳ Ｐゴシック" pitchFamily="1" charset="-128"/>
              </a:rPr>
              <a:t>% </a:t>
            </a:r>
            <a:r>
              <a:rPr lang="en-US" sz="2000" b="1" smtClean="0">
                <a:solidFill>
                  <a:srgbClr val="0000CC"/>
                </a:solidFill>
                <a:latin typeface="Courier New" pitchFamily="1" charset="0"/>
                <a:ea typeface="ＭＳ Ｐゴシック" pitchFamily="1" charset="-128"/>
              </a:rPr>
              <a:t>mpirun</a:t>
            </a:r>
            <a:r>
              <a:rPr lang="en-US" sz="2000" b="1" smtClean="0">
                <a:latin typeface="Courier New" pitchFamily="1" charset="0"/>
                <a:ea typeface="ＭＳ Ｐゴシック" pitchFamily="1" charset="-128"/>
              </a:rPr>
              <a:t> </a:t>
            </a:r>
            <a:r>
              <a:rPr lang="en-US" sz="2000" b="1" smtClean="0">
                <a:solidFill>
                  <a:srgbClr val="0000CC"/>
                </a:solidFill>
                <a:latin typeface="Courier New" pitchFamily="1" charset="0"/>
                <a:ea typeface="ＭＳ Ｐゴシック" pitchFamily="1" charset="-128"/>
              </a:rPr>
              <a:t>-np</a:t>
            </a:r>
            <a:r>
              <a:rPr lang="en-US" sz="2000" b="1" smtClean="0">
                <a:latin typeface="Courier New" pitchFamily="1" charset="0"/>
                <a:ea typeface="ＭＳ Ｐゴシック" pitchFamily="1" charset="-128"/>
              </a:rPr>
              <a:t> 4 broadcast</a:t>
            </a:r>
          </a:p>
          <a:p>
            <a:pPr>
              <a:buFont typeface="Wingdings" pitchFamily="1" charset="2"/>
              <a:buNone/>
            </a:pPr>
            <a:r>
              <a:rPr lang="en-US" sz="2000" b="1" smtClean="0">
                <a:latin typeface="Courier New" pitchFamily="1" charset="0"/>
                <a:ea typeface="ＭＳ Ｐゴシック" pitchFamily="1" charset="-128"/>
              </a:rPr>
              <a:t> 0 : broadcast length =  16777216</a:t>
            </a:r>
          </a:p>
          <a:p>
            <a:pPr>
              <a:buFont typeface="Wingdings" pitchFamily="1" charset="2"/>
              <a:buNone/>
            </a:pPr>
            <a:r>
              <a:rPr lang="en-US" sz="2000" b="1" smtClean="0">
                <a:latin typeface="Courier New" pitchFamily="1" charset="0"/>
                <a:ea typeface="ＭＳ Ｐゴシック" pitchFamily="1" charset="-128"/>
              </a:rPr>
              <a:t> 1 : broadcast length =  16777216</a:t>
            </a:r>
          </a:p>
          <a:p>
            <a:pPr>
              <a:buFont typeface="Wingdings" pitchFamily="1" charset="2"/>
              <a:buNone/>
            </a:pPr>
            <a:r>
              <a:rPr lang="en-US" sz="2000" b="1" smtClean="0">
                <a:latin typeface="Courier New" pitchFamily="1" charset="0"/>
                <a:ea typeface="ＭＳ Ｐゴシック" pitchFamily="1" charset="-128"/>
              </a:rPr>
              <a:t> 2 : broadcast length =  16777216</a:t>
            </a:r>
          </a:p>
          <a:p>
            <a:pPr>
              <a:buFont typeface="Wingdings" pitchFamily="1" charset="2"/>
              <a:buNone/>
            </a:pPr>
            <a:r>
              <a:rPr lang="en-US" sz="2000" b="1" smtClean="0">
                <a:latin typeface="Courier New" pitchFamily="1" charset="0"/>
                <a:ea typeface="ＭＳ Ｐゴシック" pitchFamily="1" charset="-128"/>
              </a:rPr>
              <a:t> 3 : broadcast length =  16777216</a:t>
            </a:r>
          </a:p>
        </p:txBody>
      </p:sp>
      <p:sp>
        <p:nvSpPr>
          <p:cNvPr id="10035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100357" name="Slide Number Placeholder 4"/>
          <p:cNvSpPr>
            <a:spLocks noGrp="1"/>
          </p:cNvSpPr>
          <p:nvPr>
            <p:ph type="sldNum" sz="quarter" idx="11"/>
          </p:nvPr>
        </p:nvSpPr>
        <p:spPr>
          <a:noFill/>
        </p:spPr>
        <p:txBody>
          <a:bodyPr/>
          <a:lstStyle/>
          <a:p>
            <a:fld id="{DFCF0E59-D89B-4C47-9C6B-6005729B463D}" type="slidenum">
              <a:rPr lang="en-US"/>
              <a:pPr/>
              <a:t>65</a:t>
            </a:fld>
            <a:endParaRPr lang="en-US"/>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smtClean="0">
                <a:ea typeface="ＭＳ Ｐゴシック" pitchFamily="1" charset="-128"/>
              </a:rPr>
              <a:t>Reductions</a:t>
            </a:r>
          </a:p>
        </p:txBody>
      </p:sp>
      <p:sp>
        <p:nvSpPr>
          <p:cNvPr id="101379" name="Rectangle 3"/>
          <p:cNvSpPr>
            <a:spLocks noGrp="1" noChangeArrowheads="1"/>
          </p:cNvSpPr>
          <p:nvPr>
            <p:ph idx="1"/>
          </p:nvPr>
        </p:nvSpPr>
        <p:spPr>
          <a:xfrm>
            <a:off x="533400" y="1219200"/>
            <a:ext cx="8077200" cy="4800600"/>
          </a:xfrm>
        </p:spPr>
        <p:txBody>
          <a:bodyPr/>
          <a:lstStyle/>
          <a:p>
            <a:pPr>
              <a:buFont typeface="Wingdings" pitchFamily="1" charset="2"/>
              <a:buNone/>
            </a:pPr>
            <a:endParaRPr lang="en-US" dirty="0" smtClean="0">
              <a:ea typeface="ＭＳ Ｐゴシック" pitchFamily="1" charset="-128"/>
            </a:endParaRPr>
          </a:p>
          <a:p>
            <a:pPr>
              <a:buFont typeface="Wingdings" pitchFamily="1" charset="2"/>
              <a:buNone/>
            </a:pPr>
            <a:r>
              <a:rPr lang="en-US" dirty="0" smtClean="0">
                <a:ea typeface="ＭＳ Ｐゴシック" pitchFamily="1" charset="-128"/>
              </a:rPr>
              <a:t>A </a:t>
            </a:r>
            <a:r>
              <a:rPr lang="en-US" b="1" i="1" u="sng" dirty="0" smtClean="0">
                <a:ea typeface="ＭＳ Ｐゴシック" pitchFamily="1" charset="-128"/>
              </a:rPr>
              <a:t>reduction</a:t>
            </a:r>
            <a:r>
              <a:rPr lang="en-US" dirty="0" smtClean="0">
                <a:ea typeface="ＭＳ Ｐゴシック" pitchFamily="1" charset="-128"/>
              </a:rPr>
              <a:t> converts an array to a scalar: for example,         sum, product, minimum value, maximum value, Boolean AND, Boolean OR, etc.</a:t>
            </a:r>
          </a:p>
          <a:p>
            <a:pPr>
              <a:buFont typeface="Wingdings" pitchFamily="1" charset="2"/>
              <a:buNone/>
            </a:pPr>
            <a:r>
              <a:rPr lang="en-US" dirty="0" smtClean="0">
                <a:ea typeface="ＭＳ Ｐゴシック" pitchFamily="1" charset="-128"/>
              </a:rPr>
              <a:t>Reductions are so common, and so important, that MPI has two routines to handle them:</a:t>
            </a:r>
          </a:p>
          <a:p>
            <a:pPr>
              <a:buFont typeface="Wingdings" pitchFamily="1" charset="2"/>
              <a:buNone/>
            </a:pPr>
            <a:r>
              <a:rPr lang="en-US" b="1" dirty="0" err="1" smtClean="0">
                <a:solidFill>
                  <a:schemeClr val="tx2"/>
                </a:solidFill>
                <a:latin typeface="Courier New" pitchFamily="1" charset="0"/>
                <a:ea typeface="ＭＳ Ｐゴシック" pitchFamily="1" charset="-128"/>
              </a:rPr>
              <a:t>MPI_Reduce</a:t>
            </a:r>
            <a:r>
              <a:rPr lang="en-US" dirty="0" smtClean="0">
                <a:ea typeface="ＭＳ Ｐゴシック" pitchFamily="1" charset="-128"/>
              </a:rPr>
              <a:t>: sends result to a single specified process</a:t>
            </a:r>
          </a:p>
          <a:p>
            <a:pPr>
              <a:buFont typeface="Wingdings" pitchFamily="1" charset="2"/>
              <a:buNone/>
            </a:pPr>
            <a:r>
              <a:rPr lang="en-US" b="1" dirty="0" err="1" smtClean="0">
                <a:solidFill>
                  <a:schemeClr val="tx2"/>
                </a:solidFill>
                <a:latin typeface="Courier New" pitchFamily="1" charset="0"/>
                <a:ea typeface="ＭＳ Ｐゴシック" pitchFamily="1" charset="-128"/>
              </a:rPr>
              <a:t>MPI_Allreduce</a:t>
            </a:r>
            <a:r>
              <a:rPr lang="en-US" dirty="0" smtClean="0">
                <a:ea typeface="ＭＳ Ｐゴシック" pitchFamily="1" charset="-128"/>
              </a:rPr>
              <a:t>: sends result to all processes (and therefore takes longer)</a:t>
            </a:r>
          </a:p>
        </p:txBody>
      </p:sp>
      <p:sp>
        <p:nvSpPr>
          <p:cNvPr id="10138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101381" name="Slide Number Placeholder 4"/>
          <p:cNvSpPr>
            <a:spLocks noGrp="1"/>
          </p:cNvSpPr>
          <p:nvPr>
            <p:ph type="sldNum" sz="quarter" idx="11"/>
          </p:nvPr>
        </p:nvSpPr>
        <p:spPr>
          <a:noFill/>
        </p:spPr>
        <p:txBody>
          <a:bodyPr/>
          <a:lstStyle/>
          <a:p>
            <a:fld id="{2AE7D292-02AE-4717-8533-CCEFCD30E829}" type="slidenum">
              <a:rPr lang="en-US"/>
              <a:pPr/>
              <a:t>66</a:t>
            </a:fld>
            <a:endParaRPr lang="en-US"/>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smtClean="0">
                <a:ea typeface="ＭＳ Ｐゴシック" pitchFamily="1" charset="-128"/>
              </a:rPr>
              <a:t>Reduction Example</a:t>
            </a:r>
          </a:p>
        </p:txBody>
      </p:sp>
      <p:sp>
        <p:nvSpPr>
          <p:cNvPr id="102403" name="Rectangle 3"/>
          <p:cNvSpPr>
            <a:spLocks noGrp="1" noChangeArrowheads="1"/>
          </p:cNvSpPr>
          <p:nvPr>
            <p:ph idx="1"/>
          </p:nvPr>
        </p:nvSpPr>
        <p:spPr>
          <a:xfrm>
            <a:off x="685800" y="1295400"/>
            <a:ext cx="7850188" cy="4365625"/>
          </a:xfrm>
        </p:spPr>
        <p:txBody>
          <a:bodyPr/>
          <a:lstStyle/>
          <a:p>
            <a:pPr>
              <a:lnSpc>
                <a:spcPct val="80000"/>
              </a:lnSpc>
              <a:buFont typeface="Wingdings" pitchFamily="1" charset="2"/>
              <a:buNone/>
            </a:pPr>
            <a:r>
              <a:rPr lang="en-US" sz="1600" b="1" smtClean="0">
                <a:latin typeface="Courier New" pitchFamily="1" charset="0"/>
                <a:ea typeface="ＭＳ Ｐゴシック" pitchFamily="1" charset="-128"/>
              </a:rPr>
              <a:t>PROGRAM reduce</a:t>
            </a:r>
          </a:p>
          <a:p>
            <a:pPr>
              <a:lnSpc>
                <a:spcPct val="70000"/>
              </a:lnSpc>
              <a:buFont typeface="Wingdings" pitchFamily="1" charset="2"/>
              <a:buNone/>
            </a:pPr>
            <a:r>
              <a:rPr lang="en-US" sz="1600" b="1" smtClean="0">
                <a:latin typeface="Courier New" pitchFamily="1" charset="0"/>
                <a:ea typeface="ＭＳ Ｐゴシック" pitchFamily="1" charset="-128"/>
              </a:rPr>
              <a:t>  IMPLICIT NONE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INCLUDE </a:t>
            </a:r>
            <a:r>
              <a:rPr lang="en-US" sz="1600" b="1" smtClean="0">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mpif.h</a:t>
            </a:r>
            <a:r>
              <a:rPr lang="en-US" sz="1600" b="1" smtClean="0">
                <a:latin typeface="Courier New" pitchFamily="1" charset="0"/>
                <a:ea typeface="ＭＳ Ｐゴシック" pitchFamily="1" charset="-128"/>
              </a:rPr>
              <a:t>"</a:t>
            </a:r>
          </a:p>
          <a:p>
            <a:pPr>
              <a:lnSpc>
                <a:spcPct val="70000"/>
              </a:lnSpc>
              <a:buFont typeface="Wingdings" pitchFamily="1" charset="2"/>
              <a:buNone/>
            </a:pPr>
            <a:r>
              <a:rPr lang="en-US" sz="1600" b="1" smtClean="0">
                <a:latin typeface="Courier New" pitchFamily="1" charset="0"/>
                <a:ea typeface="ＭＳ Ｐゴシック" pitchFamily="1" charset="-128"/>
              </a:rPr>
              <a:t>  INTEGER,PARAMETER :: server = 0</a:t>
            </a:r>
          </a:p>
          <a:p>
            <a:pPr>
              <a:lnSpc>
                <a:spcPct val="70000"/>
              </a:lnSpc>
              <a:buFont typeface="Wingdings" pitchFamily="1" charset="2"/>
              <a:buNone/>
            </a:pPr>
            <a:r>
              <a:rPr lang="en-US" sz="1600" b="1" smtClean="0">
                <a:latin typeface="Courier New" pitchFamily="1" charset="0"/>
                <a:ea typeface="ＭＳ Ｐゴシック" pitchFamily="1" charset="-128"/>
              </a:rPr>
              <a:t>  INTEGER :: value, value_sum</a:t>
            </a:r>
          </a:p>
          <a:p>
            <a:pPr>
              <a:lnSpc>
                <a:spcPct val="70000"/>
              </a:lnSpc>
              <a:buFont typeface="Wingdings" pitchFamily="1" charset="2"/>
              <a:buNone/>
            </a:pPr>
            <a:r>
              <a:rPr lang="en-US" sz="1600" b="1" smtClean="0">
                <a:latin typeface="Courier New" pitchFamily="1" charset="0"/>
                <a:ea typeface="ＭＳ Ｐゴシック" pitchFamily="1" charset="-128"/>
              </a:rPr>
              <a:t>  INTEGER :: num_procs, my_rank, mpi_error_code</a:t>
            </a:r>
          </a:p>
          <a:p>
            <a:pPr>
              <a:lnSpc>
                <a:spcPct val="20000"/>
              </a:lnSpc>
              <a:buFont typeface="Wingdings" pitchFamily="1" charset="2"/>
              <a:buNone/>
            </a:pPr>
            <a:endParaRPr lang="en-US" sz="1600" b="1" smtClean="0">
              <a:latin typeface="Courier New" pitchFamily="1" charset="0"/>
              <a:ea typeface="ＭＳ Ｐゴシック" pitchFamily="1" charset="-128"/>
            </a:endParaRP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MPI_Init</a:t>
            </a:r>
            <a:r>
              <a:rPr lang="en-US" sz="1600" b="1" smtClean="0">
                <a:latin typeface="Courier New" pitchFamily="1" charset="0"/>
                <a:ea typeface="ＭＳ Ｐゴシック" pitchFamily="1" charset="-128"/>
              </a:rPr>
              <a:t>(mpi_error_code)</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MPI_Comm_rank</a:t>
            </a:r>
            <a:r>
              <a:rPr lang="en-US" sz="1600" b="1" smtClean="0">
                <a:latin typeface="Courier New" pitchFamily="1" charset="0"/>
                <a:ea typeface="ＭＳ Ｐゴシック" pitchFamily="1" charset="-128"/>
              </a:rPr>
              <a:t>(</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my_rank,   mpi_error_code)</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MPI_Comm_size</a:t>
            </a:r>
            <a:r>
              <a:rPr lang="en-US" sz="1600" b="1" smtClean="0">
                <a:latin typeface="Courier New" pitchFamily="1" charset="0"/>
                <a:ea typeface="ＭＳ Ｐゴシック" pitchFamily="1" charset="-128"/>
              </a:rPr>
              <a:t>(</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num_procs, mpi_error_code)</a:t>
            </a:r>
          </a:p>
          <a:p>
            <a:pPr>
              <a:lnSpc>
                <a:spcPct val="70000"/>
              </a:lnSpc>
              <a:buFont typeface="Wingdings" pitchFamily="1" charset="2"/>
              <a:buNone/>
            </a:pPr>
            <a:r>
              <a:rPr lang="en-US" sz="1600" b="1" smtClean="0">
                <a:latin typeface="Courier New" pitchFamily="1" charset="0"/>
                <a:ea typeface="ＭＳ Ｐゴシック" pitchFamily="1" charset="-128"/>
              </a:rPr>
              <a:t>  value_sum = 0</a:t>
            </a:r>
          </a:p>
          <a:p>
            <a:pPr>
              <a:lnSpc>
                <a:spcPct val="70000"/>
              </a:lnSpc>
              <a:buFont typeface="Wingdings" pitchFamily="1" charset="2"/>
              <a:buNone/>
            </a:pPr>
            <a:r>
              <a:rPr lang="en-US" sz="1600" b="1" smtClean="0">
                <a:latin typeface="Courier New" pitchFamily="1" charset="0"/>
                <a:ea typeface="ＭＳ Ｐゴシック" pitchFamily="1" charset="-128"/>
              </a:rPr>
              <a:t>  value     = my_rank * num_procs</a:t>
            </a: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MPI_Reduce</a:t>
            </a:r>
            <a:r>
              <a:rPr lang="en-US" sz="1600" b="1" smtClean="0">
                <a:latin typeface="Courier New" pitchFamily="1" charset="0"/>
                <a:ea typeface="ＭＳ Ｐゴシック" pitchFamily="1" charset="-128"/>
              </a:rPr>
              <a:t>(value, value_sum, 1, </a:t>
            </a:r>
            <a:r>
              <a:rPr lang="en-US" sz="1600" b="1" smtClean="0">
                <a:solidFill>
                  <a:srgbClr val="0000FF"/>
                </a:solidFill>
                <a:latin typeface="Courier New" pitchFamily="1" charset="0"/>
                <a:ea typeface="ＭＳ Ｐゴシック" pitchFamily="1" charset="-128"/>
              </a:rPr>
              <a:t>MPI_INT</a:t>
            </a:r>
            <a:r>
              <a:rPr lang="en-US" sz="1600" b="1" smtClean="0">
                <a:latin typeface="Courier New" pitchFamily="1" charset="0"/>
                <a:ea typeface="ＭＳ Ｐゴシック" pitchFamily="1" charset="-128"/>
              </a:rPr>
              <a:t>, </a:t>
            </a:r>
            <a:r>
              <a:rPr lang="en-US" sz="1600" b="1" smtClean="0">
                <a:solidFill>
                  <a:srgbClr val="0000FF"/>
                </a:solidFill>
                <a:latin typeface="Courier New" pitchFamily="1" charset="0"/>
                <a:ea typeface="ＭＳ Ｐゴシック" pitchFamily="1" charset="-128"/>
              </a:rPr>
              <a:t>MPI_SUM</a:t>
            </a:r>
            <a:r>
              <a:rPr lang="en-US" sz="1600" b="1" smtClean="0">
                <a:latin typeface="Courier New" pitchFamily="1" charset="0"/>
                <a:ea typeface="ＭＳ Ｐゴシック" pitchFamily="1" charset="-128"/>
              </a:rPr>
              <a:t>, &amp;</a:t>
            </a:r>
          </a:p>
          <a:p>
            <a:pPr>
              <a:lnSpc>
                <a:spcPct val="70000"/>
              </a:lnSpc>
              <a:buFont typeface="Wingdings" pitchFamily="1" charset="2"/>
              <a:buNone/>
            </a:pPr>
            <a:r>
              <a:rPr lang="en-US" sz="1600" b="1" smtClean="0">
                <a:latin typeface="Courier New" pitchFamily="1" charset="0"/>
                <a:ea typeface="ＭＳ Ｐゴシック" pitchFamily="1" charset="-128"/>
              </a:rPr>
              <a:t> &amp;       server, </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mpi_error_code)</a:t>
            </a:r>
          </a:p>
          <a:p>
            <a:pPr>
              <a:lnSpc>
                <a:spcPct val="70000"/>
              </a:lnSpc>
              <a:buFont typeface="Wingdings" pitchFamily="1" charset="2"/>
              <a:buNone/>
            </a:pPr>
            <a:r>
              <a:rPr lang="en-US" sz="1600" b="1" smtClean="0">
                <a:latin typeface="Courier New" pitchFamily="1" charset="0"/>
                <a:ea typeface="ＭＳ Ｐゴシック" pitchFamily="1" charset="-128"/>
              </a:rPr>
              <a:t>  WRITE (0,*) my_rank, ": reduce  value_sum = ", value_sum</a:t>
            </a: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MPI_Allreduce</a:t>
            </a:r>
            <a:r>
              <a:rPr lang="en-US" sz="1600" b="1" smtClean="0">
                <a:latin typeface="Courier New" pitchFamily="1" charset="0"/>
                <a:ea typeface="ＭＳ Ｐゴシック" pitchFamily="1" charset="-128"/>
              </a:rPr>
              <a:t>(value, value_sum, 1, </a:t>
            </a:r>
            <a:r>
              <a:rPr lang="en-US" sz="1600" b="1" smtClean="0">
                <a:solidFill>
                  <a:srgbClr val="0000FF"/>
                </a:solidFill>
                <a:latin typeface="Courier New" pitchFamily="1" charset="0"/>
                <a:ea typeface="ＭＳ Ｐゴシック" pitchFamily="1" charset="-128"/>
              </a:rPr>
              <a:t>MPI_INT</a:t>
            </a:r>
            <a:r>
              <a:rPr lang="en-US" sz="1600" b="1" smtClean="0">
                <a:latin typeface="Courier New" pitchFamily="1" charset="0"/>
                <a:ea typeface="ＭＳ Ｐゴシック" pitchFamily="1" charset="-128"/>
              </a:rPr>
              <a:t>, </a:t>
            </a:r>
            <a:r>
              <a:rPr lang="en-US" sz="1600" b="1" smtClean="0">
                <a:solidFill>
                  <a:srgbClr val="0000FF"/>
                </a:solidFill>
                <a:latin typeface="Courier New" pitchFamily="1" charset="0"/>
                <a:ea typeface="ＭＳ Ｐゴシック" pitchFamily="1" charset="-128"/>
              </a:rPr>
              <a:t>MPI_SUM</a:t>
            </a:r>
            <a:r>
              <a:rPr lang="en-US" sz="1600" b="1" smtClean="0">
                <a:latin typeface="Courier New" pitchFamily="1" charset="0"/>
                <a:ea typeface="ＭＳ Ｐゴシック" pitchFamily="1" charset="-128"/>
              </a:rPr>
              <a:t>, &amp;</a:t>
            </a:r>
          </a:p>
          <a:p>
            <a:pPr>
              <a:lnSpc>
                <a:spcPct val="70000"/>
              </a:lnSpc>
              <a:buFont typeface="Wingdings" pitchFamily="1" charset="2"/>
              <a:buNone/>
            </a:pPr>
            <a:r>
              <a:rPr lang="en-US" sz="1600" b="1" smtClean="0">
                <a:latin typeface="Courier New" pitchFamily="1" charset="0"/>
                <a:ea typeface="ＭＳ Ｐゴシック" pitchFamily="1" charset="-128"/>
              </a:rPr>
              <a:t> &amp;       </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mpi_error_code)</a:t>
            </a:r>
          </a:p>
          <a:p>
            <a:pPr>
              <a:lnSpc>
                <a:spcPct val="80000"/>
              </a:lnSpc>
              <a:buFont typeface="Wingdings" pitchFamily="1" charset="2"/>
              <a:buNone/>
            </a:pPr>
            <a:r>
              <a:rPr lang="en-US" sz="1600" b="1" smtClean="0">
                <a:latin typeface="Courier New" pitchFamily="1" charset="0"/>
                <a:ea typeface="ＭＳ Ｐゴシック" pitchFamily="1" charset="-128"/>
              </a:rPr>
              <a:t>  WRITE (0,*) my_rank, ": allreduce value_sum = ", value_sum</a:t>
            </a: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MPI_Finalize</a:t>
            </a:r>
            <a:r>
              <a:rPr lang="en-US" sz="1600" b="1" smtClean="0">
                <a:latin typeface="Courier New" pitchFamily="1" charset="0"/>
                <a:ea typeface="ＭＳ Ｐゴシック" pitchFamily="1" charset="-128"/>
              </a:rPr>
              <a:t>(mpi_error_code)</a:t>
            </a:r>
          </a:p>
          <a:p>
            <a:pPr>
              <a:lnSpc>
                <a:spcPct val="70000"/>
              </a:lnSpc>
              <a:buFont typeface="Wingdings" pitchFamily="1" charset="2"/>
              <a:buNone/>
            </a:pPr>
            <a:r>
              <a:rPr lang="en-US" sz="1600" b="1" smtClean="0">
                <a:latin typeface="Courier New" pitchFamily="1" charset="0"/>
                <a:ea typeface="ＭＳ Ｐゴシック" pitchFamily="1" charset="-128"/>
              </a:rPr>
              <a:t>END PROGRAM reduce</a:t>
            </a:r>
          </a:p>
        </p:txBody>
      </p:sp>
      <p:sp>
        <p:nvSpPr>
          <p:cNvPr id="10240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102405" name="Slide Number Placeholder 4"/>
          <p:cNvSpPr>
            <a:spLocks noGrp="1"/>
          </p:cNvSpPr>
          <p:nvPr>
            <p:ph type="sldNum" sz="quarter" idx="11"/>
          </p:nvPr>
        </p:nvSpPr>
        <p:spPr>
          <a:noFill/>
        </p:spPr>
        <p:txBody>
          <a:bodyPr/>
          <a:lstStyle/>
          <a:p>
            <a:fld id="{FF3952F1-56BA-4ADE-823B-947016628FC1}" type="slidenum">
              <a:rPr lang="en-US"/>
              <a:pPr/>
              <a:t>67</a:t>
            </a:fld>
            <a:endParaRPr lang="en-US"/>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103427" name="Rectangle 3"/>
          <p:cNvSpPr>
            <a:spLocks noGrp="1" noChangeArrowheads="1"/>
          </p:cNvSpPr>
          <p:nvPr>
            <p:ph idx="1"/>
          </p:nvPr>
        </p:nvSpPr>
        <p:spPr/>
        <p:txBody>
          <a:bodyPr/>
          <a:lstStyle/>
          <a:p>
            <a:pPr>
              <a:buFont typeface="Wingdings" pitchFamily="1" charset="2"/>
              <a:buNone/>
            </a:pPr>
            <a:r>
              <a:rPr lang="en-US" sz="2000" b="1" smtClean="0">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mpif90</a:t>
            </a:r>
            <a:r>
              <a:rPr lang="en-US" sz="2000" b="1" smtClean="0">
                <a:latin typeface="Courier New" pitchFamily="1" charset="0"/>
                <a:ea typeface="ＭＳ Ｐゴシック" pitchFamily="1" charset="-128"/>
              </a:rPr>
              <a:t> -o reduce reduce.f90</a:t>
            </a:r>
            <a:endParaRPr lang="en-US" sz="2000" b="1" smtClean="0">
              <a:solidFill>
                <a:srgbClr val="0000CC"/>
              </a:solidFill>
              <a:latin typeface="Courier New" pitchFamily="1" charset="0"/>
              <a:ea typeface="ＭＳ Ｐゴシック" pitchFamily="1" charset="-128"/>
            </a:endParaRPr>
          </a:p>
          <a:p>
            <a:pPr>
              <a:buFont typeface="Wingdings" pitchFamily="1" charset="2"/>
              <a:buNone/>
            </a:pPr>
            <a:r>
              <a:rPr lang="en-US" sz="2000" b="1" smtClean="0">
                <a:latin typeface="Courier New" pitchFamily="1" charset="0"/>
                <a:ea typeface="ＭＳ Ｐゴシック" pitchFamily="1" charset="-128"/>
              </a:rPr>
              <a:t>%</a:t>
            </a:r>
            <a:r>
              <a:rPr lang="en-US" sz="2000" b="1" smtClean="0">
                <a:solidFill>
                  <a:srgbClr val="0000CC"/>
                </a:solidFill>
                <a:latin typeface="Courier New" pitchFamily="1" charset="0"/>
                <a:ea typeface="ＭＳ Ｐゴシック" pitchFamily="1" charset="-128"/>
              </a:rPr>
              <a:t> mpirun</a:t>
            </a:r>
            <a:r>
              <a:rPr lang="en-US" sz="2000" b="1" smtClean="0">
                <a:latin typeface="Courier New" pitchFamily="1" charset="0"/>
                <a:ea typeface="ＭＳ Ｐゴシック" pitchFamily="1" charset="-128"/>
              </a:rPr>
              <a:t> -np 4 reduce</a:t>
            </a:r>
          </a:p>
          <a:p>
            <a:pPr>
              <a:buFont typeface="Wingdings" pitchFamily="1" charset="2"/>
              <a:buNone/>
            </a:pPr>
            <a:r>
              <a:rPr lang="en-US" sz="2000" b="1" smtClean="0">
                <a:latin typeface="Courier New" pitchFamily="1" charset="0"/>
                <a:ea typeface="ＭＳ Ｐゴシック" pitchFamily="1" charset="-128"/>
              </a:rPr>
              <a:t> 3 : reduce  value_sum =  0</a:t>
            </a:r>
          </a:p>
          <a:p>
            <a:pPr>
              <a:buFont typeface="Wingdings" pitchFamily="1" charset="2"/>
              <a:buNone/>
            </a:pPr>
            <a:r>
              <a:rPr lang="en-US" sz="2000" b="1" smtClean="0">
                <a:latin typeface="Courier New" pitchFamily="1" charset="0"/>
                <a:ea typeface="ＭＳ Ｐゴシック" pitchFamily="1" charset="-128"/>
              </a:rPr>
              <a:t> 1 : reduce  value_sum =  0</a:t>
            </a:r>
          </a:p>
          <a:p>
            <a:pPr>
              <a:buFont typeface="Wingdings" pitchFamily="1" charset="2"/>
              <a:buNone/>
            </a:pPr>
            <a:r>
              <a:rPr lang="en-US" sz="2000" b="1" smtClean="0">
                <a:latin typeface="Courier New" pitchFamily="1" charset="0"/>
                <a:ea typeface="ＭＳ Ｐゴシック" pitchFamily="1" charset="-128"/>
              </a:rPr>
              <a:t> 2 : reduce  value_sum =  0</a:t>
            </a:r>
          </a:p>
          <a:p>
            <a:pPr>
              <a:buFont typeface="Wingdings" pitchFamily="1" charset="2"/>
              <a:buNone/>
            </a:pPr>
            <a:r>
              <a:rPr lang="en-US" sz="2000" b="1" smtClean="0">
                <a:latin typeface="Courier New" pitchFamily="1" charset="0"/>
                <a:ea typeface="ＭＳ Ｐゴシック" pitchFamily="1" charset="-128"/>
              </a:rPr>
              <a:t> 0 : reduce  value_sum =  24</a:t>
            </a:r>
          </a:p>
          <a:p>
            <a:pPr>
              <a:buFont typeface="Wingdings" pitchFamily="1" charset="2"/>
              <a:buNone/>
            </a:pPr>
            <a:r>
              <a:rPr lang="en-US" sz="2000" b="1" smtClean="0">
                <a:latin typeface="Courier New" pitchFamily="1" charset="0"/>
                <a:ea typeface="ＭＳ Ｐゴシック" pitchFamily="1" charset="-128"/>
              </a:rPr>
              <a:t> 0 : allreduce value_sum =  24</a:t>
            </a:r>
          </a:p>
          <a:p>
            <a:pPr>
              <a:buFont typeface="Wingdings" pitchFamily="1" charset="2"/>
              <a:buNone/>
            </a:pPr>
            <a:r>
              <a:rPr lang="en-US" sz="2000" b="1" smtClean="0">
                <a:latin typeface="Courier New" pitchFamily="1" charset="0"/>
                <a:ea typeface="ＭＳ Ｐゴシック" pitchFamily="1" charset="-128"/>
              </a:rPr>
              <a:t> 1 : allreduce value_sum =  24</a:t>
            </a:r>
          </a:p>
          <a:p>
            <a:pPr>
              <a:buFont typeface="Wingdings" pitchFamily="1" charset="2"/>
              <a:buNone/>
            </a:pPr>
            <a:r>
              <a:rPr lang="en-US" sz="2000" b="1" smtClean="0">
                <a:latin typeface="Courier New" pitchFamily="1" charset="0"/>
                <a:ea typeface="ＭＳ Ｐゴシック" pitchFamily="1" charset="-128"/>
              </a:rPr>
              <a:t> 2 : allreduce value_sum =  24</a:t>
            </a:r>
          </a:p>
          <a:p>
            <a:pPr>
              <a:buFont typeface="Wingdings" pitchFamily="1" charset="2"/>
              <a:buNone/>
            </a:pPr>
            <a:r>
              <a:rPr lang="en-US" sz="2000" b="1" smtClean="0">
                <a:latin typeface="Courier New" pitchFamily="1" charset="0"/>
                <a:ea typeface="ＭＳ Ｐゴシック" pitchFamily="1" charset="-128"/>
              </a:rPr>
              <a:t> 3 : allreduce value_sum =  24</a:t>
            </a:r>
          </a:p>
        </p:txBody>
      </p:sp>
      <p:sp>
        <p:nvSpPr>
          <p:cNvPr id="10342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103429" name="Slide Number Placeholder 4"/>
          <p:cNvSpPr>
            <a:spLocks noGrp="1"/>
          </p:cNvSpPr>
          <p:nvPr>
            <p:ph type="sldNum" sz="quarter" idx="11"/>
          </p:nvPr>
        </p:nvSpPr>
        <p:spPr>
          <a:noFill/>
        </p:spPr>
        <p:txBody>
          <a:bodyPr/>
          <a:lstStyle/>
          <a:p>
            <a:fld id="{44A30E30-8FF1-421B-B420-38811A37DDEC}" type="slidenum">
              <a:rPr lang="en-US"/>
              <a:pPr/>
              <a:t>68</a:t>
            </a:fld>
            <a:endParaRPr lang="en-US"/>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smtClean="0">
                <a:ea typeface="ＭＳ Ｐゴシック" pitchFamily="1" charset="-128"/>
              </a:rPr>
              <a:t>Why Two Reduction Routines?</a:t>
            </a:r>
          </a:p>
        </p:txBody>
      </p:sp>
      <p:sp>
        <p:nvSpPr>
          <p:cNvPr id="104451"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MPI has two reduction routines because of the high cost of each communication.</a:t>
            </a:r>
          </a:p>
          <a:p>
            <a:pPr>
              <a:buFont typeface="Wingdings" pitchFamily="1" charset="2"/>
              <a:buNone/>
            </a:pPr>
            <a:r>
              <a:rPr lang="en-US" smtClean="0">
                <a:ea typeface="ＭＳ Ｐゴシック" pitchFamily="1" charset="-128"/>
              </a:rPr>
              <a:t>If only one process needs the result, then it doesn’t make sense to pay the cost of sending the result to all processes.</a:t>
            </a:r>
          </a:p>
          <a:p>
            <a:pPr>
              <a:buFont typeface="Wingdings" pitchFamily="1" charset="2"/>
              <a:buNone/>
            </a:pPr>
            <a:r>
              <a:rPr lang="en-US" smtClean="0">
                <a:ea typeface="ＭＳ Ｐゴシック" pitchFamily="1" charset="-128"/>
              </a:rPr>
              <a:t>But if all processes need the result, then it may be cheaper to reduce to all processes than to reduce to a single process and then broadcast to all.</a:t>
            </a:r>
          </a:p>
        </p:txBody>
      </p:sp>
      <p:sp>
        <p:nvSpPr>
          <p:cNvPr id="10445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104453" name="Slide Number Placeholder 4"/>
          <p:cNvSpPr>
            <a:spLocks noGrp="1"/>
          </p:cNvSpPr>
          <p:nvPr>
            <p:ph type="sldNum" sz="quarter" idx="11"/>
          </p:nvPr>
        </p:nvSpPr>
        <p:spPr>
          <a:noFill/>
        </p:spPr>
        <p:txBody>
          <a:bodyPr/>
          <a:lstStyle/>
          <a:p>
            <a:fld id="{85044C70-D1D8-4D97-B1C9-89858A5ABC4B}" type="slidenum">
              <a:rPr lang="en-US"/>
              <a:pPr/>
              <a:t>69</a:t>
            </a:fld>
            <a:endParaRPr lang="en-US"/>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ea typeface="ＭＳ Ｐゴシック" pitchFamily="1" charset="-128"/>
              </a:rPr>
              <a:t>Someone Might Be Out There</a:t>
            </a:r>
          </a:p>
        </p:txBody>
      </p:sp>
      <p:sp>
        <p:nvSpPr>
          <p:cNvPr id="44035" name="Rectangle 3"/>
          <p:cNvSpPr>
            <a:spLocks noGrp="1" noChangeArrowheads="1"/>
          </p:cNvSpPr>
          <p:nvPr>
            <p:ph idx="1"/>
          </p:nvPr>
        </p:nvSpPr>
        <p:spPr>
          <a:xfrm>
            <a:off x="609600" y="1371600"/>
            <a:ext cx="7850188" cy="4648200"/>
          </a:xfrm>
        </p:spPr>
        <p:txBody>
          <a:bodyPr/>
          <a:lstStyle/>
          <a:p>
            <a:pPr>
              <a:buFont typeface="Wingdings" pitchFamily="1" charset="2"/>
              <a:buNone/>
            </a:pPr>
            <a:r>
              <a:rPr lang="en-US" smtClean="0">
                <a:ea typeface="ＭＳ Ｐゴシック" pitchFamily="1" charset="-128"/>
              </a:rPr>
              <a:t>Now suppose that Horst is on another island somewhere, in the same kind of hut, with the same kind of equipment.</a:t>
            </a:r>
          </a:p>
          <a:p>
            <a:pPr>
              <a:buFont typeface="Wingdings" pitchFamily="1" charset="2"/>
              <a:buNone/>
            </a:pPr>
            <a:r>
              <a:rPr lang="en-US" smtClean="0">
                <a:ea typeface="ＭＳ Ｐゴシック" pitchFamily="1" charset="-128"/>
              </a:rPr>
              <a:t>Suppose that he has the same list of instructions as you, but a different set of numbers (both data and phone numbers).</a:t>
            </a:r>
          </a:p>
          <a:p>
            <a:pPr>
              <a:buFont typeface="Wingdings" pitchFamily="1" charset="2"/>
              <a:buNone/>
            </a:pPr>
            <a:r>
              <a:rPr lang="en-US" smtClean="0">
                <a:ea typeface="ＭＳ Ｐゴシック" pitchFamily="1" charset="-128"/>
              </a:rPr>
              <a:t>Like you, he doesn’t know whether there’s anyone else working on his problem.</a:t>
            </a:r>
          </a:p>
        </p:txBody>
      </p:sp>
      <p:sp>
        <p:nvSpPr>
          <p:cNvPr id="4403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44037" name="Slide Number Placeholder 4"/>
          <p:cNvSpPr>
            <a:spLocks noGrp="1"/>
          </p:cNvSpPr>
          <p:nvPr>
            <p:ph type="sldNum" sz="quarter" idx="11"/>
          </p:nvPr>
        </p:nvSpPr>
        <p:spPr>
          <a:noFill/>
        </p:spPr>
        <p:txBody>
          <a:bodyPr/>
          <a:lstStyle/>
          <a:p>
            <a:fld id="{044AFB95-B6EE-443E-A0CA-F4668996E9D4}" type="slidenum">
              <a:rPr lang="en-US"/>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smtClean="0">
                <a:ea typeface="ＭＳ Ｐゴシック" pitchFamily="1" charset="-128"/>
              </a:rPr>
              <a:t>Non-blocking Communication</a:t>
            </a:r>
          </a:p>
        </p:txBody>
      </p:sp>
      <p:sp>
        <p:nvSpPr>
          <p:cNvPr id="10547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MPI allows a process to start a send, then go on and do work while the message is in transit.</a:t>
            </a:r>
          </a:p>
          <a:p>
            <a:pPr>
              <a:buFont typeface="Wingdings" pitchFamily="1" charset="2"/>
              <a:buNone/>
            </a:pPr>
            <a:r>
              <a:rPr lang="en-US" smtClean="0">
                <a:ea typeface="ＭＳ Ｐゴシック" pitchFamily="1" charset="-128"/>
              </a:rPr>
              <a:t>This is called </a:t>
            </a:r>
            <a:r>
              <a:rPr lang="en-US" b="1" i="1" u="sng" smtClean="0">
                <a:ea typeface="ＭＳ Ｐゴシック" pitchFamily="1" charset="-128"/>
              </a:rPr>
              <a:t>non-blocking</a:t>
            </a:r>
            <a:r>
              <a:rPr lang="en-US" smtClean="0">
                <a:ea typeface="ＭＳ Ｐゴシック" pitchFamily="1" charset="-128"/>
              </a:rPr>
              <a:t> or </a:t>
            </a:r>
            <a:r>
              <a:rPr lang="en-US" b="1" i="1" u="sng" smtClean="0">
                <a:ea typeface="ＭＳ Ｐゴシック" pitchFamily="1" charset="-128"/>
              </a:rPr>
              <a:t>immediate</a:t>
            </a:r>
            <a:r>
              <a:rPr lang="en-US" smtClean="0">
                <a:ea typeface="ＭＳ Ｐゴシック" pitchFamily="1" charset="-128"/>
              </a:rPr>
              <a:t> communication.</a:t>
            </a:r>
          </a:p>
          <a:p>
            <a:pPr>
              <a:buFont typeface="Wingdings" pitchFamily="1" charset="2"/>
              <a:buNone/>
            </a:pPr>
            <a:r>
              <a:rPr lang="en-US" smtClean="0">
                <a:ea typeface="ＭＳ Ｐゴシック" pitchFamily="1" charset="-128"/>
              </a:rPr>
              <a:t>Here, “immediate” refers to the fact that the call to the MPI routine returns immediately rather than waiting for the communication to complete.</a:t>
            </a:r>
          </a:p>
        </p:txBody>
      </p:sp>
      <p:sp>
        <p:nvSpPr>
          <p:cNvPr id="10547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105477" name="Slide Number Placeholder 4"/>
          <p:cNvSpPr>
            <a:spLocks noGrp="1"/>
          </p:cNvSpPr>
          <p:nvPr>
            <p:ph type="sldNum" sz="quarter" idx="11"/>
          </p:nvPr>
        </p:nvSpPr>
        <p:spPr>
          <a:noFill/>
        </p:spPr>
        <p:txBody>
          <a:bodyPr/>
          <a:lstStyle/>
          <a:p>
            <a:fld id="{38E5D7D8-F5B5-43E2-A46C-EBB2B2FE0D0B}" type="slidenum">
              <a:rPr lang="en-US"/>
              <a:pPr/>
              <a:t>70</a:t>
            </a:fld>
            <a:endParaRPr lang="en-US"/>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smtClean="0">
                <a:ea typeface="ＭＳ Ｐゴシック" pitchFamily="1" charset="-128"/>
              </a:rPr>
              <a:t>Immediate Send</a:t>
            </a:r>
          </a:p>
        </p:txBody>
      </p:sp>
      <p:sp>
        <p:nvSpPr>
          <p:cNvPr id="106499" name="Rectangle 3"/>
          <p:cNvSpPr>
            <a:spLocks noGrp="1" noChangeArrowheads="1"/>
          </p:cNvSpPr>
          <p:nvPr>
            <p:ph idx="1"/>
          </p:nvPr>
        </p:nvSpPr>
        <p:spPr/>
        <p:txBody>
          <a:bodyPr/>
          <a:lstStyle/>
          <a:p>
            <a:pPr>
              <a:buFont typeface="Wingdings" pitchFamily="1" charset="2"/>
              <a:buNone/>
            </a:pPr>
            <a:r>
              <a:rPr lang="en-US" sz="2000" b="1" smtClean="0">
                <a:solidFill>
                  <a:srgbClr val="000000"/>
                </a:solidFill>
                <a:latin typeface="Courier New" pitchFamily="1" charset="0"/>
                <a:ea typeface="ＭＳ Ｐゴシック" pitchFamily="1" charset="-128"/>
              </a:rPr>
              <a:t>mpi_error_code =</a:t>
            </a:r>
          </a:p>
          <a:p>
            <a:pPr>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MPI_Isend</a:t>
            </a:r>
            <a:r>
              <a:rPr lang="en-US" sz="2000" b="1" smtClean="0">
                <a:solidFill>
                  <a:srgbClr val="000000"/>
                </a:solidFill>
                <a:latin typeface="Courier New" pitchFamily="1" charset="0"/>
                <a:ea typeface="ＭＳ Ｐゴシック" pitchFamily="1" charset="-128"/>
              </a:rPr>
              <a:t>(array, size, </a:t>
            </a:r>
            <a:r>
              <a:rPr lang="en-US" sz="2000" b="1" smtClean="0">
                <a:solidFill>
                  <a:schemeClr val="folHlink"/>
                </a:solidFill>
                <a:latin typeface="Courier New" pitchFamily="1" charset="0"/>
                <a:ea typeface="ＭＳ Ｐゴシック" pitchFamily="1" charset="-128"/>
              </a:rPr>
              <a:t>MPI_FLOAT</a:t>
            </a:r>
            <a:r>
              <a:rPr lang="en-US" sz="2000" b="1" smtClean="0">
                <a:solidFill>
                  <a:srgbClr val="000000"/>
                </a:solidFill>
                <a:latin typeface="Courier New" pitchFamily="1" charset="0"/>
                <a:ea typeface="ＭＳ Ｐゴシック" pitchFamily="1" charset="-128"/>
              </a:rPr>
              <a:t>,</a:t>
            </a:r>
          </a:p>
          <a:p>
            <a:pPr>
              <a:buFont typeface="Wingdings" pitchFamily="1" charset="2"/>
              <a:buNone/>
            </a:pPr>
            <a:r>
              <a:rPr lang="en-US" sz="2000" b="1" smtClean="0">
                <a:solidFill>
                  <a:srgbClr val="000000"/>
                </a:solidFill>
                <a:latin typeface="Courier New" pitchFamily="1" charset="0"/>
                <a:ea typeface="ＭＳ Ｐゴシック" pitchFamily="1" charset="-128"/>
              </a:rPr>
              <a:t>        destination, tag, communicator, request);</a:t>
            </a:r>
          </a:p>
          <a:p>
            <a:pPr>
              <a:buFont typeface="Wingdings" pitchFamily="1" charset="2"/>
              <a:buNone/>
            </a:pPr>
            <a:r>
              <a:rPr lang="en-US" smtClean="0">
                <a:ea typeface="ＭＳ Ｐゴシック" pitchFamily="1" charset="-128"/>
              </a:rPr>
              <a:t>Likewise:</a:t>
            </a:r>
          </a:p>
          <a:p>
            <a:pPr>
              <a:buFont typeface="Wingdings" pitchFamily="1" charset="2"/>
              <a:buNone/>
            </a:pPr>
            <a:r>
              <a:rPr lang="en-US" sz="2000" b="1" smtClean="0">
                <a:solidFill>
                  <a:srgbClr val="000000"/>
                </a:solidFill>
                <a:latin typeface="Courier New" pitchFamily="1" charset="0"/>
                <a:ea typeface="ＭＳ Ｐゴシック" pitchFamily="1" charset="-128"/>
              </a:rPr>
              <a:t>mpi_error_code =</a:t>
            </a:r>
            <a:endParaRPr lang="en-US" sz="2800" smtClean="0">
              <a:ea typeface="ＭＳ Ｐゴシック" pitchFamily="1" charset="-128"/>
            </a:endParaRPr>
          </a:p>
          <a:p>
            <a:pPr>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MPI_Irecv</a:t>
            </a:r>
            <a:r>
              <a:rPr lang="en-US" sz="2000" b="1" smtClean="0">
                <a:solidFill>
                  <a:srgbClr val="000000"/>
                </a:solidFill>
                <a:latin typeface="Courier New" pitchFamily="1" charset="0"/>
                <a:ea typeface="ＭＳ Ｐゴシック" pitchFamily="1" charset="-128"/>
              </a:rPr>
              <a:t>(array, size, </a:t>
            </a:r>
            <a:r>
              <a:rPr lang="en-US" sz="2000" b="1" smtClean="0">
                <a:solidFill>
                  <a:schemeClr val="folHlink"/>
                </a:solidFill>
                <a:latin typeface="Courier New" pitchFamily="1" charset="0"/>
                <a:ea typeface="ＭＳ Ｐゴシック" pitchFamily="1" charset="-128"/>
              </a:rPr>
              <a:t>MPI_FLOAT</a:t>
            </a:r>
            <a:r>
              <a:rPr lang="en-US" sz="2000" b="1" smtClean="0">
                <a:solidFill>
                  <a:srgbClr val="000000"/>
                </a:solidFill>
                <a:latin typeface="Courier New" pitchFamily="1" charset="0"/>
                <a:ea typeface="ＭＳ Ｐゴシック" pitchFamily="1" charset="-128"/>
              </a:rPr>
              <a:t>,</a:t>
            </a:r>
          </a:p>
          <a:p>
            <a:pPr>
              <a:buFont typeface="Wingdings" pitchFamily="1" charset="2"/>
              <a:buNone/>
            </a:pPr>
            <a:r>
              <a:rPr lang="en-US" sz="2000" b="1" smtClean="0">
                <a:solidFill>
                  <a:srgbClr val="000000"/>
                </a:solidFill>
                <a:latin typeface="Courier New" pitchFamily="1" charset="0"/>
                <a:ea typeface="ＭＳ Ｐゴシック" pitchFamily="1" charset="-128"/>
              </a:rPr>
              <a:t>        source, tag, communicator, request);</a:t>
            </a:r>
          </a:p>
          <a:p>
            <a:pPr>
              <a:buFont typeface="Wingdings" pitchFamily="1" charset="2"/>
              <a:buNone/>
            </a:pPr>
            <a:r>
              <a:rPr lang="en-US" smtClean="0">
                <a:ea typeface="ＭＳ Ｐゴシック" pitchFamily="1" charset="-128"/>
              </a:rPr>
              <a:t>This call starts the send/receive, but the send/receive won’t be complete until:</a:t>
            </a:r>
          </a:p>
          <a:p>
            <a:pPr>
              <a:buFont typeface="Wingdings" pitchFamily="1" charset="2"/>
              <a:buNone/>
            </a:pPr>
            <a:r>
              <a:rPr lang="en-US" sz="2000" b="1" smtClean="0">
                <a:solidFill>
                  <a:schemeClr val="folHlink"/>
                </a:solidFill>
                <a:latin typeface="Courier New" pitchFamily="1" charset="0"/>
                <a:ea typeface="ＭＳ Ｐゴシック" pitchFamily="1" charset="-128"/>
              </a:rPr>
              <a:t>MPI_Wait</a:t>
            </a:r>
            <a:r>
              <a:rPr lang="en-US" sz="2000" b="1" smtClean="0">
                <a:solidFill>
                  <a:srgbClr val="000000"/>
                </a:solidFill>
                <a:latin typeface="Courier New" pitchFamily="1" charset="0"/>
                <a:ea typeface="ＭＳ Ｐゴシック" pitchFamily="1" charset="-128"/>
              </a:rPr>
              <a:t>(request, status);</a:t>
            </a:r>
          </a:p>
          <a:p>
            <a:pPr>
              <a:buFont typeface="Wingdings" pitchFamily="1" charset="2"/>
              <a:buNone/>
            </a:pPr>
            <a:r>
              <a:rPr lang="en-US" smtClean="0">
                <a:ea typeface="ＭＳ Ｐゴシック" pitchFamily="1" charset="-128"/>
              </a:rPr>
              <a:t>What’s the advantage of this?</a:t>
            </a:r>
          </a:p>
        </p:txBody>
      </p:sp>
      <p:sp>
        <p:nvSpPr>
          <p:cNvPr id="10650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106501" name="Slide Number Placeholder 4"/>
          <p:cNvSpPr>
            <a:spLocks noGrp="1"/>
          </p:cNvSpPr>
          <p:nvPr>
            <p:ph type="sldNum" sz="quarter" idx="11"/>
          </p:nvPr>
        </p:nvSpPr>
        <p:spPr>
          <a:noFill/>
        </p:spPr>
        <p:txBody>
          <a:bodyPr/>
          <a:lstStyle/>
          <a:p>
            <a:fld id="{0B7B64F3-A2ED-4D66-8633-2A5B84366A96}" type="slidenum">
              <a:rPr lang="en-US"/>
              <a:pPr/>
              <a:t>71</a:t>
            </a:fld>
            <a:endParaRPr lang="en-US"/>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smtClean="0">
                <a:ea typeface="ＭＳ Ｐゴシック" pitchFamily="1" charset="-128"/>
              </a:rPr>
              <a:t>Communication Hiding</a:t>
            </a:r>
          </a:p>
        </p:txBody>
      </p:sp>
      <p:sp>
        <p:nvSpPr>
          <p:cNvPr id="107523" name="Rectangle 3"/>
          <p:cNvSpPr>
            <a:spLocks noGrp="1" noChangeArrowheads="1"/>
          </p:cNvSpPr>
          <p:nvPr>
            <p:ph idx="1"/>
          </p:nvPr>
        </p:nvSpPr>
        <p:spPr>
          <a:xfrm>
            <a:off x="609600" y="1371600"/>
            <a:ext cx="7924800" cy="4576763"/>
          </a:xfrm>
        </p:spPr>
        <p:txBody>
          <a:bodyPr/>
          <a:lstStyle/>
          <a:p>
            <a:pPr>
              <a:buFont typeface="Wingdings" pitchFamily="1" charset="2"/>
              <a:buNone/>
            </a:pPr>
            <a:r>
              <a:rPr lang="en-US" smtClean="0">
                <a:ea typeface="ＭＳ Ｐゴシック" pitchFamily="1" charset="-128"/>
              </a:rPr>
              <a:t>In between the call to</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MPI_Isend</a:t>
            </a:r>
            <a:r>
              <a:rPr lang="en-US" b="1" smtClean="0">
                <a:solidFill>
                  <a:srgbClr val="000000"/>
                </a:solidFill>
                <a:latin typeface="Courier New" pitchFamily="1" charset="0"/>
                <a:ea typeface="ＭＳ Ｐゴシック" pitchFamily="1" charset="-128"/>
              </a:rPr>
              <a:t>/</a:t>
            </a:r>
            <a:r>
              <a:rPr lang="en-US" b="1" smtClean="0">
                <a:solidFill>
                  <a:schemeClr val="folHlink"/>
                </a:solidFill>
                <a:latin typeface="Courier New" pitchFamily="1" charset="0"/>
                <a:ea typeface="ＭＳ Ｐゴシック" pitchFamily="1" charset="-128"/>
              </a:rPr>
              <a:t>Irecv</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and the call to</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MPI_Wait</a:t>
            </a:r>
            <a:r>
              <a:rPr lang="en-US" smtClean="0">
                <a:ea typeface="ＭＳ Ｐゴシック" pitchFamily="1" charset="-128"/>
              </a:rPr>
              <a:t>, both processes can </a:t>
            </a:r>
            <a:r>
              <a:rPr lang="en-US" b="1" u="sng" smtClean="0">
                <a:solidFill>
                  <a:schemeClr val="folHlink"/>
                </a:solidFill>
                <a:ea typeface="ＭＳ Ｐゴシック" pitchFamily="1" charset="-128"/>
              </a:rPr>
              <a:t>do work</a:t>
            </a:r>
            <a:r>
              <a:rPr lang="en-US" smtClean="0">
                <a:ea typeface="ＭＳ Ｐゴシック" pitchFamily="1" charset="-128"/>
              </a:rPr>
              <a:t>!</a:t>
            </a:r>
          </a:p>
          <a:p>
            <a:pPr>
              <a:buFont typeface="Wingdings" pitchFamily="1" charset="2"/>
              <a:buNone/>
            </a:pPr>
            <a:r>
              <a:rPr lang="en-US" smtClean="0">
                <a:ea typeface="ＭＳ Ｐゴシック" pitchFamily="1" charset="-128"/>
              </a:rPr>
              <a:t>If that work takes at least as much time as the communication, then the cost of the communication is effectively zero, since the communication won’t affect how much work gets done.</a:t>
            </a:r>
          </a:p>
          <a:p>
            <a:pPr>
              <a:buFont typeface="Wingdings" pitchFamily="1" charset="2"/>
              <a:buNone/>
            </a:pPr>
            <a:r>
              <a:rPr lang="en-US" smtClean="0">
                <a:ea typeface="ＭＳ Ｐゴシック" pitchFamily="1" charset="-128"/>
              </a:rPr>
              <a:t>This is called </a:t>
            </a:r>
            <a:r>
              <a:rPr lang="en-US" b="1" i="1" u="sng" smtClean="0">
                <a:ea typeface="ＭＳ Ｐゴシック" pitchFamily="1" charset="-128"/>
              </a:rPr>
              <a:t>communication hiding</a:t>
            </a:r>
            <a:r>
              <a:rPr lang="en-US" smtClean="0">
                <a:ea typeface="ＭＳ Ｐゴシック" pitchFamily="1" charset="-128"/>
              </a:rPr>
              <a:t>.</a:t>
            </a:r>
          </a:p>
        </p:txBody>
      </p:sp>
      <p:sp>
        <p:nvSpPr>
          <p:cNvPr id="10752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107525" name="Slide Number Placeholder 4"/>
          <p:cNvSpPr>
            <a:spLocks noGrp="1"/>
          </p:cNvSpPr>
          <p:nvPr>
            <p:ph type="sldNum" sz="quarter" idx="11"/>
          </p:nvPr>
        </p:nvSpPr>
        <p:spPr>
          <a:noFill/>
        </p:spPr>
        <p:txBody>
          <a:bodyPr/>
          <a:lstStyle/>
          <a:p>
            <a:fld id="{37AE0E12-2D41-4D6C-9217-20A65FFBEDA3}" type="slidenum">
              <a:rPr lang="en-US"/>
              <a:pPr/>
              <a:t>72</a:t>
            </a:fld>
            <a:endParaRPr lang="en-US"/>
          </a:p>
        </p:txBody>
      </p:sp>
    </p:spTree>
    <p:custDataLst>
      <p:tags r:id="rId1"/>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smtClean="0">
                <a:ea typeface="ＭＳ Ｐゴシック" pitchFamily="1" charset="-128"/>
              </a:rPr>
              <a:t>Rule of Thumb for Hiding</a:t>
            </a:r>
          </a:p>
        </p:txBody>
      </p:sp>
      <p:sp>
        <p:nvSpPr>
          <p:cNvPr id="108547"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When you want to hide communication:</a:t>
            </a:r>
          </a:p>
          <a:p>
            <a:r>
              <a:rPr lang="en-US" smtClean="0">
                <a:ea typeface="ＭＳ Ｐゴシック" pitchFamily="1" charset="-128"/>
              </a:rPr>
              <a:t>as soon as you calculate the data, send it;</a:t>
            </a:r>
          </a:p>
          <a:p>
            <a:r>
              <a:rPr lang="en-US" smtClean="0">
                <a:ea typeface="ＭＳ Ｐゴシック" pitchFamily="1" charset="-128"/>
              </a:rPr>
              <a:t>don’t receive it until you need it.</a:t>
            </a:r>
          </a:p>
          <a:p>
            <a:pPr>
              <a:buFont typeface="Wingdings" pitchFamily="1" charset="2"/>
              <a:buNone/>
            </a:pPr>
            <a:r>
              <a:rPr lang="en-US" smtClean="0">
                <a:ea typeface="ＭＳ Ｐゴシック" pitchFamily="1" charset="-128"/>
              </a:rPr>
              <a:t>That way, the communication has the maximal amount of time to happen in </a:t>
            </a:r>
            <a:r>
              <a:rPr lang="en-US" b="1" i="1" u="sng" smtClean="0">
                <a:ea typeface="ＭＳ Ｐゴシック" pitchFamily="1" charset="-128"/>
              </a:rPr>
              <a:t>background</a:t>
            </a:r>
            <a:r>
              <a:rPr lang="en-US" smtClean="0">
                <a:ea typeface="ＭＳ Ｐゴシック" pitchFamily="1" charset="-128"/>
              </a:rPr>
              <a:t> (behind the scenes).</a:t>
            </a:r>
          </a:p>
        </p:txBody>
      </p:sp>
      <p:sp>
        <p:nvSpPr>
          <p:cNvPr id="10854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108549" name="Slide Number Placeholder 4"/>
          <p:cNvSpPr>
            <a:spLocks noGrp="1"/>
          </p:cNvSpPr>
          <p:nvPr>
            <p:ph type="sldNum" sz="quarter" idx="11"/>
          </p:nvPr>
        </p:nvSpPr>
        <p:spPr>
          <a:noFill/>
        </p:spPr>
        <p:txBody>
          <a:bodyPr/>
          <a:lstStyle/>
          <a:p>
            <a:fld id="{4BCE09F8-A2CC-443D-86A4-C8389679C6F1}" type="slidenum">
              <a:rPr lang="en-US"/>
              <a:pPr/>
              <a:t>73</a:t>
            </a:fld>
            <a:endParaRPr lang="en-US"/>
          </a:p>
        </p:txBody>
      </p:sp>
    </p:spTree>
    <p:custDataLst>
      <p:tags r:id="rId1"/>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2" descr="http://www.ncsa.illinois.edu/News/Stories/TransformComputing/thom.jpg"/>
          <p:cNvPicPr>
            <a:picLocks noChangeAspect="1" noChangeArrowheads="1"/>
          </p:cNvPicPr>
          <p:nvPr/>
        </p:nvPicPr>
        <p:blipFill>
          <a:blip r:embed="rId3" cstate="print"/>
          <a:srcRect/>
          <a:stretch>
            <a:fillRect/>
          </a:stretch>
        </p:blipFill>
        <p:spPr bwMode="auto">
          <a:xfrm>
            <a:off x="3962400" y="3733800"/>
            <a:ext cx="1316181" cy="1447800"/>
          </a:xfrm>
          <a:prstGeom prst="rect">
            <a:avLst/>
          </a:prstGeom>
          <a:noFill/>
        </p:spPr>
      </p:pic>
      <p:sp>
        <p:nvSpPr>
          <p:cNvPr id="23" name="Slide Number Placeholder 4"/>
          <p:cNvSpPr>
            <a:spLocks noGrp="1"/>
          </p:cNvSpPr>
          <p:nvPr>
            <p:ph type="sldNum" sz="quarter" idx="11"/>
          </p:nvPr>
        </p:nvSpPr>
        <p:spPr/>
        <p:txBody>
          <a:bodyPr/>
          <a:lstStyle/>
          <a:p>
            <a:fld id="{D4C6B874-FE2D-40EE-A33E-EB158CDD195A}" type="slidenum">
              <a:rPr lang="en-US"/>
              <a:pPr/>
              <a:t>74</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4"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2012</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5"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6"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7"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8"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9"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4749800" y="4914900"/>
            <a:ext cx="4271963" cy="1297429"/>
            <a:chOff x="3505200" y="4572001"/>
            <a:chExt cx="4495800" cy="129742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200" b="1" dirty="0">
                  <a:solidFill>
                    <a:schemeClr val="bg1"/>
                  </a:solidFill>
                  <a:effectLst>
                    <a:outerShdw blurRad="38100" dist="38100" dir="2700000" algn="tl">
                      <a:srgbClr val="000000">
                        <a:alpha val="43137"/>
                      </a:srgbClr>
                    </a:outerShdw>
                  </a:effectLst>
                </a:rPr>
                <a:t>F</a:t>
              </a:r>
              <a:r>
                <a:rPr lang="en-US" sz="2200" b="1" dirty="0">
                  <a:effectLst>
                    <a:outerShdw blurRad="38100" dist="38100" dir="2700000" algn="tl">
                      <a:srgbClr val="000000">
                        <a:alpha val="43137"/>
                      </a:srgbClr>
                    </a:outerShdw>
                  </a:effectLst>
                </a:rPr>
                <a:t>REE! Wed Oct </a:t>
              </a:r>
              <a:r>
                <a:rPr lang="en-US" sz="2200" b="1" dirty="0" smtClean="0">
                  <a:effectLst>
                    <a:outerShdw blurRad="38100" dist="38100" dir="2700000" algn="tl">
                      <a:srgbClr val="000000">
                        <a:alpha val="43137"/>
                      </a:srgbClr>
                    </a:outerShdw>
                  </a:effectLst>
                </a:rPr>
                <a:t>3 2012 </a:t>
              </a:r>
              <a:r>
                <a:rPr lang="en-US" sz="2200" b="1" dirty="0">
                  <a:effectLst>
                    <a:outerShdw blurRad="38100" dist="38100" dir="2700000" algn="tl">
                      <a:srgbClr val="000000">
                        <a:alpha val="43137"/>
                      </a:srgbClr>
                    </a:outerShdw>
                  </a:effectLst>
                </a:rPr>
                <a:t>@ OU</a:t>
              </a:r>
            </a:p>
            <a:p>
              <a:pPr>
                <a:lnSpc>
                  <a:spcPct val="30000"/>
                </a:lnSpc>
                <a:spcBef>
                  <a:spcPct val="50000"/>
                </a:spcBef>
              </a:pPr>
              <a:r>
                <a:rPr lang="en-US" dirty="0">
                  <a:solidFill>
                    <a:schemeClr val="bg1"/>
                  </a:solidFill>
                </a:rPr>
                <a:t>Over 235 </a:t>
              </a:r>
              <a:r>
                <a:rPr lang="en-US" dirty="0" smtClean="0">
                  <a:solidFill>
                    <a:schemeClr val="bg1"/>
                  </a:solidFill>
                </a:rPr>
                <a:t>registra2ons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905865" y="4800601"/>
              <a:ext cx="3696928" cy="276999"/>
            </a:xfrm>
            <a:prstGeom prst="rect">
              <a:avLst/>
            </a:prstGeom>
            <a:noFill/>
            <a:ln w="9525">
              <a:noFill/>
              <a:miter lim="800000"/>
              <a:headEnd/>
              <a:tailEnd/>
            </a:ln>
            <a:effectLst/>
          </p:spPr>
          <p:txBody>
            <a:bodyPr wrap="square">
              <a:spAutoFit/>
            </a:bodyPr>
            <a:lstStyle/>
            <a:p>
              <a:pPr>
                <a:spcBef>
                  <a:spcPct val="50000"/>
                </a:spcBef>
              </a:pPr>
              <a:r>
                <a:rPr lang="en-US" sz="1200" b="1" dirty="0" smtClean="0">
                  <a:solidFill>
                    <a:schemeClr val="hlink"/>
                  </a:solidFill>
                  <a:latin typeface="Courier New" pitchFamily="49" charset="0"/>
                  <a:hlinkClick r:id="rId10"/>
                </a:rPr>
                <a:t>http://symposium2012.oscer.ou.edu/</a:t>
              </a:r>
              <a:endParaRPr lang="en-US" sz="12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840230"/>
            </a:xfrm>
            <a:prstGeom prst="rect">
              <a:avLst/>
            </a:prstGeom>
            <a:noFill/>
            <a:ln w="9525">
              <a:noFill/>
              <a:miter lim="800000"/>
              <a:headEnd/>
              <a:tailEnd/>
            </a:ln>
            <a:effectLst/>
          </p:spPr>
          <p:txBody>
            <a:bodyPr wrap="square">
              <a:spAutoFit/>
            </a:bodyPr>
            <a:lstStyle/>
            <a:p>
              <a:pPr>
                <a:spcBef>
                  <a:spcPts val="0"/>
                </a:spcBef>
              </a:pPr>
              <a:r>
                <a:rPr lang="en-US" sz="1700" b="1" dirty="0" smtClean="0"/>
                <a:t>Reception/Poster Session</a:t>
              </a:r>
            </a:p>
            <a:p>
              <a:pPr>
                <a:spcBef>
                  <a:spcPts val="0"/>
                </a:spcBef>
              </a:pPr>
              <a:r>
                <a:rPr lang="en-US" sz="1700" b="1" dirty="0" smtClean="0"/>
                <a:t>FREE</a:t>
              </a:r>
              <a:r>
                <a:rPr lang="en-US" sz="1700" b="1" dirty="0"/>
                <a:t>! Tue Oct </a:t>
              </a:r>
              <a:r>
                <a:rPr lang="en-US" sz="1700" b="1" dirty="0" smtClean="0"/>
                <a:t>2 2012 </a:t>
              </a:r>
              <a:r>
                <a:rPr lang="en-US" sz="1700" b="1" dirty="0"/>
                <a:t>@ </a:t>
              </a:r>
              <a:r>
                <a:rPr lang="en-US" sz="1700" b="1" dirty="0" smtClean="0"/>
                <a:t>OU</a:t>
              </a:r>
              <a:endParaRPr lang="en-US" sz="1700" b="1" dirty="0"/>
            </a:p>
            <a:p>
              <a:pPr>
                <a:lnSpc>
                  <a:spcPct val="20000"/>
                </a:lnSpc>
                <a:spcBef>
                  <a:spcPct val="50000"/>
                </a:spcBef>
              </a:pPr>
              <a:r>
                <a:rPr lang="en-US" sz="1700" b="1" dirty="0"/>
                <a:t>FREE! Symposium Wed Oct </a:t>
              </a:r>
              <a:r>
                <a:rPr lang="en-US" sz="1700" b="1" dirty="0" smtClean="0"/>
                <a:t>3 2012 </a:t>
              </a:r>
              <a:r>
                <a:rPr lang="en-US" sz="1700" b="1" dirty="0"/>
                <a:t>@ </a:t>
              </a:r>
              <a:r>
                <a:rPr lang="en-US" sz="1700" b="1" dirty="0" smtClean="0"/>
                <a:t>OU</a:t>
              </a:r>
            </a:p>
          </p:txBody>
        </p:sp>
      </p:grpSp>
      <p:pic>
        <p:nvPicPr>
          <p:cNvPr id="554006" name="Picture 22" descr="post_douglass"/>
          <p:cNvPicPr>
            <a:picLocks noChangeAspect="1" noChangeArrowheads="1"/>
          </p:cNvPicPr>
          <p:nvPr/>
        </p:nvPicPr>
        <p:blipFill>
          <a:blip r:embed="rId11"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2"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30" name="TextBox 29"/>
          <p:cNvSpPr txBox="1"/>
          <p:nvPr/>
        </p:nvSpPr>
        <p:spPr>
          <a:xfrm>
            <a:off x="5207000" y="3962400"/>
            <a:ext cx="3352800" cy="784830"/>
          </a:xfrm>
          <a:prstGeom prst="rect">
            <a:avLst/>
          </a:prstGeom>
          <a:noFill/>
        </p:spPr>
        <p:txBody>
          <a:bodyPr wrap="square" rtlCol="0">
            <a:spAutoFit/>
          </a:bodyPr>
          <a:lstStyle/>
          <a:p>
            <a:pPr algn="l"/>
            <a:r>
              <a:rPr lang="en-US" sz="1500" b="1" dirty="0" smtClean="0"/>
              <a:t>Thom Dunning, Director</a:t>
            </a:r>
          </a:p>
          <a:p>
            <a:pPr algn="l"/>
            <a:r>
              <a:rPr lang="en-US" sz="1500" b="1" dirty="0" smtClean="0"/>
              <a:t>National Center for Supercomputing</a:t>
            </a:r>
          </a:p>
          <a:p>
            <a:pPr algn="l"/>
            <a:r>
              <a:rPr lang="en-US" sz="1500" b="1" dirty="0" smtClean="0"/>
              <a:t>Applications</a:t>
            </a:r>
            <a:endParaRPr lang="en-US" sz="1500" b="1" dirty="0"/>
          </a:p>
        </p:txBody>
      </p:sp>
      <p:sp>
        <p:nvSpPr>
          <p:cNvPr id="31" name="Footer Placeholder 3"/>
          <p:cNvSpPr>
            <a:spLocks noGrp="1"/>
          </p:cNvSpPr>
          <p:nvPr>
            <p:ph type="ftr" sz="quarter" idx="10"/>
          </p:nvPr>
        </p:nvSpPr>
        <p:spPr>
          <a:xfrm>
            <a:off x="2633663" y="6172200"/>
            <a:ext cx="3995737" cy="457200"/>
          </a:xfrm>
          <a:noFill/>
        </p:spPr>
        <p:txBody>
          <a:bodyPr/>
          <a:lstStyle/>
          <a:p>
            <a:r>
              <a:rPr lang="en-US" dirty="0" smtClean="0"/>
              <a:t>NCSI Parallel &amp; Cluster: Desert Islands &amp; MPI</a:t>
            </a:r>
            <a:endParaRPr lang="en-US" dirty="0"/>
          </a:p>
          <a:p>
            <a:r>
              <a:rPr lang="fr-FR" dirty="0" smtClean="0"/>
              <a:t>U Oklahoma, July 29 - </a:t>
            </a:r>
            <a:r>
              <a:rPr lang="fr-FR" dirty="0" err="1" smtClean="0"/>
              <a:t>Aug</a:t>
            </a:r>
            <a:r>
              <a:rPr lang="fr-FR" dirty="0" smtClean="0"/>
              <a:t> 4 2012</a:t>
            </a:r>
            <a:endParaRPr lang="en-US" dirty="0"/>
          </a:p>
        </p:txBody>
      </p:sp>
      <p:pic>
        <p:nvPicPr>
          <p:cNvPr id="33" name="Picture 32" descr="schneider_barry_cropped.png"/>
          <p:cNvPicPr>
            <a:picLocks noChangeAspect="1"/>
          </p:cNvPicPr>
          <p:nvPr/>
        </p:nvPicPr>
        <p:blipFill>
          <a:blip r:embed="rId13" cstate="print"/>
          <a:stretch>
            <a:fillRect/>
          </a:stretch>
        </p:blipFill>
        <p:spPr>
          <a:xfrm>
            <a:off x="2819400" y="3733800"/>
            <a:ext cx="1067990" cy="1371600"/>
          </a:xfrm>
          <a:prstGeom prst="rect">
            <a:avLst/>
          </a:prstGeom>
        </p:spPr>
      </p:pic>
      <p:sp>
        <p:nvSpPr>
          <p:cNvPr id="34" name="Text Box 19"/>
          <p:cNvSpPr txBox="1">
            <a:spLocks noChangeArrowheads="1"/>
          </p:cNvSpPr>
          <p:nvPr/>
        </p:nvSpPr>
        <p:spPr bwMode="auto">
          <a:xfrm>
            <a:off x="2743200" y="5082182"/>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2011 </a:t>
            </a:r>
            <a:r>
              <a:rPr lang="en-US" sz="1200" dirty="0"/>
              <a:t>Keynote: </a:t>
            </a:r>
            <a:r>
              <a:rPr lang="en-US" sz="1200" dirty="0" smtClean="0"/>
              <a:t>Barry Schneider  Program Manager         National Science Foundation</a:t>
            </a:r>
            <a:endParaRPr lang="en-US" sz="1200" dirty="0"/>
          </a:p>
        </p:txBody>
      </p:sp>
    </p:spTree>
    <p:custDataLst>
      <p:tags r:id="rId1"/>
    </p:custDataLst>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dirty="0" smtClean="0">
                <a:ea typeface="ＭＳ Ｐゴシック" pitchFamily="1" charset="-128"/>
              </a:rPr>
              <a:t>References</a:t>
            </a:r>
          </a:p>
        </p:txBody>
      </p:sp>
      <p:sp>
        <p:nvSpPr>
          <p:cNvPr id="115715"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115716" name="Slide Number Placeholder 3"/>
          <p:cNvSpPr>
            <a:spLocks noGrp="1"/>
          </p:cNvSpPr>
          <p:nvPr>
            <p:ph type="sldNum" sz="quarter" idx="4294967295"/>
          </p:nvPr>
        </p:nvSpPr>
        <p:spPr>
          <a:xfrm>
            <a:off x="7162800" y="6191250"/>
            <a:ext cx="1295400" cy="457200"/>
          </a:xfrm>
          <a:prstGeom prst="rect">
            <a:avLst/>
          </a:prstGeom>
          <a:noFill/>
        </p:spPr>
        <p:txBody>
          <a:bodyPr/>
          <a:lstStyle/>
          <a:p>
            <a:fld id="{A86288DB-C647-47E5-848F-A123E7F2BD19}" type="slidenum">
              <a:rPr lang="en-US"/>
              <a:pPr/>
              <a:t>76</a:t>
            </a:fld>
            <a:endParaRPr lang="en-US"/>
          </a:p>
        </p:txBody>
      </p:sp>
      <p:sp>
        <p:nvSpPr>
          <p:cNvPr id="115717" name="Text Box 3"/>
          <p:cNvSpPr txBox="1">
            <a:spLocks noChangeArrowheads="1"/>
          </p:cNvSpPr>
          <p:nvPr/>
        </p:nvSpPr>
        <p:spPr bwMode="auto">
          <a:xfrm>
            <a:off x="381000" y="1600200"/>
            <a:ext cx="8534400" cy="1616075"/>
          </a:xfrm>
          <a:prstGeom prst="rect">
            <a:avLst/>
          </a:prstGeom>
          <a:noFill/>
          <a:ln w="9525">
            <a:noFill/>
            <a:miter lim="800000"/>
            <a:headEnd/>
            <a:tailEnd/>
          </a:ln>
        </p:spPr>
        <p:txBody>
          <a:bodyPr>
            <a:spAutoFit/>
          </a:bodyPr>
          <a:lstStyle/>
          <a:p>
            <a:pPr algn="l"/>
            <a:r>
              <a:rPr lang="en-US" sz="2000" dirty="0">
                <a:solidFill>
                  <a:srgbClr val="003366"/>
                </a:solidFill>
              </a:rPr>
              <a:t>[1]  P.S. Pacheco, </a:t>
            </a:r>
            <a:r>
              <a:rPr lang="en-US" sz="2000" i="1" dirty="0">
                <a:solidFill>
                  <a:srgbClr val="003366"/>
                </a:solidFill>
              </a:rPr>
              <a:t>Parallel Programming with MPI</a:t>
            </a:r>
            <a:r>
              <a:rPr lang="en-US" sz="2000" dirty="0">
                <a:solidFill>
                  <a:srgbClr val="003366"/>
                </a:solidFill>
              </a:rPr>
              <a:t>, Morgan Kaufmann</a:t>
            </a:r>
          </a:p>
          <a:p>
            <a:pPr algn="l"/>
            <a:r>
              <a:rPr lang="en-US" sz="2000" dirty="0">
                <a:solidFill>
                  <a:srgbClr val="003366"/>
                </a:solidFill>
              </a:rPr>
              <a:t>      Publishers, 1997.</a:t>
            </a:r>
          </a:p>
          <a:p>
            <a:pPr algn="l"/>
            <a:r>
              <a:rPr lang="en-US" sz="2000" dirty="0">
                <a:solidFill>
                  <a:srgbClr val="003366"/>
                </a:solidFill>
              </a:rPr>
              <a:t>[2]  W. </a:t>
            </a:r>
            <a:r>
              <a:rPr lang="en-US" sz="2000" dirty="0" err="1">
                <a:solidFill>
                  <a:srgbClr val="003366"/>
                </a:solidFill>
              </a:rPr>
              <a:t>Gropp</a:t>
            </a:r>
            <a:r>
              <a:rPr lang="en-US" sz="2000" dirty="0">
                <a:solidFill>
                  <a:srgbClr val="003366"/>
                </a:solidFill>
              </a:rPr>
              <a:t>, E. Lusk and A. </a:t>
            </a:r>
            <a:r>
              <a:rPr lang="en-US" sz="2000" dirty="0" err="1">
                <a:solidFill>
                  <a:srgbClr val="003366"/>
                </a:solidFill>
              </a:rPr>
              <a:t>Skjellum</a:t>
            </a:r>
            <a:r>
              <a:rPr lang="en-US" sz="2000" dirty="0">
                <a:solidFill>
                  <a:srgbClr val="003366"/>
                </a:solidFill>
              </a:rPr>
              <a:t>, </a:t>
            </a:r>
            <a:r>
              <a:rPr lang="en-US" sz="2000" i="1" dirty="0">
                <a:solidFill>
                  <a:srgbClr val="003366"/>
                </a:solidFill>
              </a:rPr>
              <a:t>Using MPI: Portable Parallel</a:t>
            </a:r>
          </a:p>
          <a:p>
            <a:pPr algn="l"/>
            <a:r>
              <a:rPr lang="en-US" sz="2000" i="1" dirty="0">
                <a:solidFill>
                  <a:srgbClr val="003366"/>
                </a:solidFill>
              </a:rPr>
              <a:t>      Programming with the Message-Passing Interface</a:t>
            </a:r>
            <a:r>
              <a:rPr lang="en-US" sz="2000" dirty="0">
                <a:solidFill>
                  <a:srgbClr val="003366"/>
                </a:solidFill>
              </a:rPr>
              <a:t>, 2</a:t>
            </a:r>
            <a:r>
              <a:rPr lang="en-US" sz="2000" baseline="30000" dirty="0">
                <a:solidFill>
                  <a:srgbClr val="003366"/>
                </a:solidFill>
              </a:rPr>
              <a:t>nd</a:t>
            </a:r>
            <a:r>
              <a:rPr lang="en-US" sz="2000" dirty="0">
                <a:solidFill>
                  <a:srgbClr val="003366"/>
                </a:solidFill>
              </a:rPr>
              <a:t> ed.  MIT</a:t>
            </a:r>
          </a:p>
          <a:p>
            <a:pPr algn="l"/>
            <a:r>
              <a:rPr lang="en-US" sz="2000" dirty="0">
                <a:solidFill>
                  <a:srgbClr val="003366"/>
                </a:solidFill>
              </a:rPr>
              <a:t>      Press, 1999.</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ea typeface="ＭＳ Ｐゴシック" pitchFamily="1" charset="-128"/>
              </a:rPr>
              <a:t>Even More People Out There</a:t>
            </a:r>
          </a:p>
        </p:txBody>
      </p:sp>
      <p:sp>
        <p:nvSpPr>
          <p:cNvPr id="45059"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mtClean="0">
                <a:ea typeface="ＭＳ Ｐゴシック" pitchFamily="1" charset="-128"/>
              </a:rPr>
              <a:t>Now suppose that Bruce and Dee are also in huts on islands.</a:t>
            </a:r>
          </a:p>
          <a:p>
            <a:pPr>
              <a:buFont typeface="Wingdings" pitchFamily="1" charset="2"/>
              <a:buNone/>
            </a:pPr>
            <a:r>
              <a:rPr lang="en-US" smtClean="0">
                <a:ea typeface="ＭＳ Ｐゴシック" pitchFamily="1" charset="-128"/>
              </a:rPr>
              <a:t>Suppose that each of the four has the exact same list of instructions, but different lists of numbers.</a:t>
            </a:r>
          </a:p>
          <a:p>
            <a:pPr>
              <a:buFont typeface="Wingdings" pitchFamily="1" charset="2"/>
              <a:buNone/>
            </a:pPr>
            <a:r>
              <a:rPr lang="en-US" smtClean="0">
                <a:ea typeface="ＭＳ Ｐゴシック" pitchFamily="1" charset="-128"/>
              </a:rPr>
              <a:t>And suppose that the phone numbers that people call are each others’:  that is, your instructions have you call Horst, Bruce and Dee, Horst’s has him call Bruce, Dee and you, and so on.</a:t>
            </a:r>
          </a:p>
          <a:p>
            <a:pPr>
              <a:buFont typeface="Wingdings" pitchFamily="1" charset="2"/>
              <a:buNone/>
            </a:pPr>
            <a:r>
              <a:rPr lang="en-US" smtClean="0">
                <a:ea typeface="ＭＳ Ｐゴシック" pitchFamily="1" charset="-128"/>
              </a:rPr>
              <a:t>Then you might all be </a:t>
            </a:r>
            <a:r>
              <a:rPr lang="en-US" b="1" u="sng" smtClean="0">
                <a:ea typeface="ＭＳ Ｐゴシック" pitchFamily="1" charset="-128"/>
              </a:rPr>
              <a:t>working together on the same problem</a:t>
            </a:r>
            <a:r>
              <a:rPr lang="en-US" smtClean="0">
                <a:ea typeface="ＭＳ Ｐゴシック" pitchFamily="1" charset="-128"/>
              </a:rPr>
              <a:t>.</a:t>
            </a:r>
          </a:p>
        </p:txBody>
      </p:sp>
      <p:sp>
        <p:nvSpPr>
          <p:cNvPr id="4506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45061" name="Slide Number Placeholder 4"/>
          <p:cNvSpPr>
            <a:spLocks noGrp="1"/>
          </p:cNvSpPr>
          <p:nvPr>
            <p:ph type="sldNum" sz="quarter" idx="11"/>
          </p:nvPr>
        </p:nvSpPr>
        <p:spPr>
          <a:noFill/>
        </p:spPr>
        <p:txBody>
          <a:bodyPr/>
          <a:lstStyle/>
          <a:p>
            <a:fld id="{08B46677-22E0-45C1-A7AB-6530970593C0}" type="slidenum">
              <a:rPr lang="en-US"/>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ea typeface="ＭＳ Ｐゴシック" pitchFamily="1" charset="-128"/>
              </a:rPr>
              <a:t>All Data Are Private</a:t>
            </a:r>
          </a:p>
        </p:txBody>
      </p:sp>
      <p:sp>
        <p:nvSpPr>
          <p:cNvPr id="46083" name="Rectangle 3"/>
          <p:cNvSpPr>
            <a:spLocks noGrp="1" noChangeArrowheads="1"/>
          </p:cNvSpPr>
          <p:nvPr>
            <p:ph idx="1"/>
          </p:nvPr>
        </p:nvSpPr>
        <p:spPr>
          <a:xfrm>
            <a:off x="609600" y="1371600"/>
            <a:ext cx="7850188" cy="4648200"/>
          </a:xfrm>
        </p:spPr>
        <p:txBody>
          <a:bodyPr/>
          <a:lstStyle/>
          <a:p>
            <a:pPr>
              <a:buFont typeface="Wingdings" pitchFamily="1" charset="2"/>
              <a:buNone/>
            </a:pPr>
            <a:r>
              <a:rPr lang="en-US" smtClean="0">
                <a:ea typeface="ＭＳ Ｐゴシック" pitchFamily="1" charset="-128"/>
              </a:rPr>
              <a:t>Notice that you can’t see Horst’s or Bruce’s or Dee’s numbers, nor can they see yours or each other’s.</a:t>
            </a:r>
          </a:p>
          <a:p>
            <a:pPr>
              <a:buFont typeface="Wingdings" pitchFamily="1" charset="2"/>
              <a:buNone/>
            </a:pPr>
            <a:r>
              <a:rPr lang="en-US" smtClean="0">
                <a:ea typeface="ＭＳ Ｐゴシック" pitchFamily="1" charset="-128"/>
              </a:rPr>
              <a:t>Thus, everyone’s numbers are </a:t>
            </a:r>
            <a:r>
              <a:rPr lang="en-US" b="1" u="sng" smtClean="0">
                <a:solidFill>
                  <a:schemeClr val="folHlink"/>
                </a:solidFill>
                <a:ea typeface="ＭＳ Ｐゴシック" pitchFamily="1" charset="-128"/>
              </a:rPr>
              <a:t>private</a:t>
            </a:r>
            <a:r>
              <a:rPr lang="en-US" smtClean="0">
                <a:ea typeface="ＭＳ Ｐゴシック" pitchFamily="1" charset="-128"/>
              </a:rPr>
              <a:t>: there’s no way for anyone to share numbers, </a:t>
            </a:r>
            <a:r>
              <a:rPr lang="en-US" b="1" u="sng" smtClean="0">
                <a:solidFill>
                  <a:schemeClr val="folHlink"/>
                </a:solidFill>
                <a:ea typeface="ＭＳ Ｐゴシック" pitchFamily="1" charset="-128"/>
              </a:rPr>
              <a:t>except by leaving them in voicemails</a:t>
            </a:r>
            <a:r>
              <a:rPr lang="en-US" smtClean="0">
                <a:ea typeface="ＭＳ Ｐゴシック" pitchFamily="1" charset="-128"/>
              </a:rPr>
              <a:t>.</a:t>
            </a:r>
          </a:p>
        </p:txBody>
      </p:sp>
      <p:sp>
        <p:nvSpPr>
          <p:cNvPr id="4608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NCSI Parallel &amp; Cluster: Desert Islands &amp; MPI</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U Oklahoma, July 29 - </a:t>
            </a:r>
            <a:r>
              <a:rPr lang="fr-FR" dirty="0" err="1" smtClean="0">
                <a:latin typeface="Times New Roman" pitchFamily="1" charset="0"/>
                <a:ea typeface="ＭＳ Ｐゴシック" pitchFamily="1" charset="-128"/>
              </a:rPr>
              <a:t>Aug</a:t>
            </a:r>
            <a:r>
              <a:rPr lang="fr-FR" dirty="0" smtClean="0">
                <a:latin typeface="Times New Roman" pitchFamily="1" charset="0"/>
                <a:ea typeface="ＭＳ Ｐゴシック" pitchFamily="1" charset="-128"/>
              </a:rPr>
              <a:t> 4 2012</a:t>
            </a:r>
            <a:endParaRPr lang="en-US" dirty="0">
              <a:latin typeface="Times New Roman" pitchFamily="1" charset="0"/>
              <a:ea typeface="ＭＳ Ｐゴシック" pitchFamily="1" charset="-128"/>
            </a:endParaRPr>
          </a:p>
        </p:txBody>
      </p:sp>
      <p:sp>
        <p:nvSpPr>
          <p:cNvPr id="46085" name="Slide Number Placeholder 4"/>
          <p:cNvSpPr>
            <a:spLocks noGrp="1"/>
          </p:cNvSpPr>
          <p:nvPr>
            <p:ph type="sldNum" sz="quarter" idx="11"/>
          </p:nvPr>
        </p:nvSpPr>
        <p:spPr>
          <a:noFill/>
        </p:spPr>
        <p:txBody>
          <a:bodyPr/>
          <a:lstStyle/>
          <a:p>
            <a:fld id="{3528F447-9AF2-42FA-AB09-00E0A9C6AFD5}" type="slidenum">
              <a:rPr lang="en-US"/>
              <a:pPr/>
              <a:t>9</a:t>
            </a:fld>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15"/>
  <p:tag name="CVB" val="115"/>
  <p:tag name="BSN" val="115"/>
  <p:tag name="SVT" val="FALSE"/>
  <p:tag name="NBP" val="1"/>
  <p:tag name="SPT" val="FALSE"/>
  <p:tag name="CII" val="115"/>
</p:tagLst>
</file>

<file path=ppt/tags/tag11.xml><?xml version="1.0" encoding="utf-8"?>
<p:tagLst xmlns:a="http://schemas.openxmlformats.org/drawingml/2006/main" xmlns:r="http://schemas.openxmlformats.org/officeDocument/2006/relationships" xmlns:p="http://schemas.openxmlformats.org/presentationml/2006/main">
  <p:tag name="SWI" val="116"/>
  <p:tag name="CVB" val="116"/>
  <p:tag name="BSN" val="116"/>
  <p:tag name="SVT" val="FALSE"/>
  <p:tag name="NBP" val="1"/>
  <p:tag name="SPT" val="FALSE"/>
  <p:tag name="CII" val="116"/>
</p:tagLst>
</file>

<file path=ppt/tags/tag12.xml><?xml version="1.0" encoding="utf-8"?>
<p:tagLst xmlns:a="http://schemas.openxmlformats.org/drawingml/2006/main" xmlns:r="http://schemas.openxmlformats.org/officeDocument/2006/relationships" xmlns:p="http://schemas.openxmlformats.org/presentationml/2006/main">
  <p:tag name="SWI" val="117"/>
  <p:tag name="CVB" val="117"/>
  <p:tag name="BSN" val="117"/>
  <p:tag name="SVT" val="FALSE"/>
  <p:tag name="NBP" val="1"/>
  <p:tag name="SPT" val="FALSE"/>
  <p:tag name="CII" val="117"/>
</p:tagLst>
</file>

<file path=ppt/tags/tag13.xml><?xml version="1.0" encoding="utf-8"?>
<p:tagLst xmlns:a="http://schemas.openxmlformats.org/drawingml/2006/main" xmlns:r="http://schemas.openxmlformats.org/officeDocument/2006/relationships" xmlns:p="http://schemas.openxmlformats.org/presentationml/2006/main">
  <p:tag name="SWI" val="118"/>
  <p:tag name="CVB" val="118"/>
  <p:tag name="BSN" val="118"/>
  <p:tag name="SVT" val="FALSE"/>
  <p:tag name="NBP" val="1"/>
  <p:tag name="SPT" val="FALSE"/>
  <p:tag name="CII" val="118"/>
</p:tagLst>
</file>

<file path=ppt/tags/tag14.xml><?xml version="1.0" encoding="utf-8"?>
<p:tagLst xmlns:a="http://schemas.openxmlformats.org/drawingml/2006/main" xmlns:r="http://schemas.openxmlformats.org/officeDocument/2006/relationships" xmlns:p="http://schemas.openxmlformats.org/presentationml/2006/main">
  <p:tag name="SWI" val="119"/>
  <p:tag name="CVB" val="119"/>
  <p:tag name="BSN" val="119"/>
  <p:tag name="SVT" val="FALSE"/>
  <p:tag name="NBP" val="1"/>
  <p:tag name="SPT" val="FALSE"/>
  <p:tag name="CII" val="119"/>
</p:tagLst>
</file>

<file path=ppt/tags/tag15.xml><?xml version="1.0" encoding="utf-8"?>
<p:tagLst xmlns:a="http://schemas.openxmlformats.org/drawingml/2006/main" xmlns:r="http://schemas.openxmlformats.org/officeDocument/2006/relationships" xmlns:p="http://schemas.openxmlformats.org/presentationml/2006/main">
  <p:tag name="SWI" val="129"/>
  <p:tag name="BSN" val="129"/>
  <p:tag name="SVT" val="FALSE"/>
  <p:tag name="NBP" val="1"/>
  <p:tag name="CVB" val="129"/>
  <p:tag name="SPT" val="FALSE"/>
  <p:tag name="CII" val="129"/>
</p:tagLst>
</file>

<file path=ppt/tags/tag16.xml><?xml version="1.0" encoding="utf-8"?>
<p:tagLst xmlns:a="http://schemas.openxmlformats.org/drawingml/2006/main" xmlns:r="http://schemas.openxmlformats.org/officeDocument/2006/relationships" xmlns:p="http://schemas.openxmlformats.org/presentationml/2006/main">
  <p:tag name="SWI" val="51"/>
  <p:tag name="NBP" val="1"/>
  <p:tag name="BSN" val="51"/>
  <p:tag name="SVT" val="TRUE"/>
  <p:tag name="CVB" val="51"/>
  <p:tag name="SPT" val="FALSE"/>
  <p:tag name="CII" val="51"/>
</p:tagLst>
</file>

<file path=ppt/tags/tag17.xml><?xml version="1.0" encoding="utf-8"?>
<p:tagLst xmlns:a="http://schemas.openxmlformats.org/drawingml/2006/main" xmlns:r="http://schemas.openxmlformats.org/officeDocument/2006/relationships" xmlns:p="http://schemas.openxmlformats.org/presentationml/2006/main">
  <p:tag name="DUMMACSH" val="TRUE"/>
</p:tagLst>
</file>

<file path=ppt/tags/tag18.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19.xml><?xml version="1.0" encoding="utf-8"?>
<p:tagLst xmlns:a="http://schemas.openxmlformats.org/drawingml/2006/main" xmlns:r="http://schemas.openxmlformats.org/officeDocument/2006/relationships" xmlns:p="http://schemas.openxmlformats.org/presentationml/2006/main">
  <p:tag name="DUMMACSH" val="TRUE"/>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1.xml><?xml version="1.0" encoding="utf-8"?>
<p:tagLst xmlns:a="http://schemas.openxmlformats.org/drawingml/2006/main" xmlns:r="http://schemas.openxmlformats.org/officeDocument/2006/relationships" xmlns:p="http://schemas.openxmlformats.org/presentationml/2006/main">
  <p:tag name="DUMMACSH" val="TRUE"/>
</p:tagLst>
</file>

<file path=ppt/tags/tag22.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3.xml><?xml version="1.0" encoding="utf-8"?>
<p:tagLst xmlns:a="http://schemas.openxmlformats.org/drawingml/2006/main" xmlns:r="http://schemas.openxmlformats.org/officeDocument/2006/relationships" xmlns:p="http://schemas.openxmlformats.org/presentationml/2006/main">
  <p:tag name="DUMMACSH" val="TRUE"/>
</p:tagLst>
</file>

<file path=ppt/tags/tag24.xml><?xml version="1.0" encoding="utf-8"?>
<p:tagLst xmlns:a="http://schemas.openxmlformats.org/drawingml/2006/main" xmlns:r="http://schemas.openxmlformats.org/officeDocument/2006/relationships" xmlns:p="http://schemas.openxmlformats.org/presentationml/2006/main">
  <p:tag name="SWI" val="132"/>
  <p:tag name="BSN" val="132"/>
  <p:tag name="SVT" val="FALSE"/>
  <p:tag name="NBP" val="1"/>
  <p:tag name="CVB" val="132"/>
  <p:tag name="SPT" val="FALSE"/>
  <p:tag name="CII" val="132"/>
</p:tagLst>
</file>

<file path=ppt/tags/tag25.xml><?xml version="1.0" encoding="utf-8"?>
<p:tagLst xmlns:a="http://schemas.openxmlformats.org/drawingml/2006/main" xmlns:r="http://schemas.openxmlformats.org/officeDocument/2006/relationships" xmlns:p="http://schemas.openxmlformats.org/presentationml/2006/main">
  <p:tag name="SWI" val="133"/>
  <p:tag name="BSN" val="133"/>
  <p:tag name="SVT" val="FALSE"/>
  <p:tag name="NBP" val="1"/>
  <p:tag name="CVB" val="133"/>
  <p:tag name="SPT" val="FALSE"/>
  <p:tag name="CII" val="133"/>
</p:tagLst>
</file>

<file path=ppt/tags/tag26.xml><?xml version="1.0" encoding="utf-8"?>
<p:tagLst xmlns:a="http://schemas.openxmlformats.org/drawingml/2006/main" xmlns:r="http://schemas.openxmlformats.org/officeDocument/2006/relationships" xmlns:p="http://schemas.openxmlformats.org/presentationml/2006/main">
  <p:tag name="SWI" val="134"/>
  <p:tag name="BSN" val="134"/>
  <p:tag name="SVT" val="FALSE"/>
  <p:tag name="NBP" val="1"/>
  <p:tag name="CVB" val="134"/>
  <p:tag name="SPT" val="FALSE"/>
  <p:tag name="CII" val="134"/>
</p:tagLst>
</file>

<file path=ppt/tags/tag27.xml><?xml version="1.0" encoding="utf-8"?>
<p:tagLst xmlns:a="http://schemas.openxmlformats.org/drawingml/2006/main" xmlns:r="http://schemas.openxmlformats.org/officeDocument/2006/relationships" xmlns:p="http://schemas.openxmlformats.org/presentationml/2006/main">
  <p:tag name="SWI" val="135"/>
  <p:tag name="BSN" val="135"/>
  <p:tag name="SVT" val="FALSE"/>
  <p:tag name="NBP" val="1"/>
  <p:tag name="CVB" val="135"/>
  <p:tag name="SPT" val="FALSE"/>
  <p:tag name="CII" val="135"/>
</p:tagLst>
</file>

<file path=ppt/tags/tag28.xml><?xml version="1.0" encoding="utf-8"?>
<p:tagLst xmlns:a="http://schemas.openxmlformats.org/drawingml/2006/main" xmlns:r="http://schemas.openxmlformats.org/officeDocument/2006/relationships" xmlns:p="http://schemas.openxmlformats.org/presentationml/2006/main">
  <p:tag name="SWI" val="136"/>
  <p:tag name="BSN" val="136"/>
  <p:tag name="SVT" val="FALSE"/>
  <p:tag name="NBP" val="1"/>
  <p:tag name="CVB" val="136"/>
  <p:tag name="SPT" val="FALSE"/>
  <p:tag name="CII" val="136"/>
</p:tagLst>
</file>

<file path=ppt/tags/tag29.xml><?xml version="1.0" encoding="utf-8"?>
<p:tagLst xmlns:a="http://schemas.openxmlformats.org/drawingml/2006/main" xmlns:r="http://schemas.openxmlformats.org/officeDocument/2006/relationships" xmlns:p="http://schemas.openxmlformats.org/presentationml/2006/main">
  <p:tag name="SWI" val="137"/>
  <p:tag name="BSN" val="137"/>
  <p:tag name="SVT" val="FALSE"/>
  <p:tag name="NBP" val="1"/>
  <p:tag name="CVB" val="137"/>
  <p:tag name="SPT" val="FALSE"/>
  <p:tag name="CII" val="137"/>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138"/>
  <p:tag name="BSN" val="138"/>
  <p:tag name="SVT" val="FALSE"/>
  <p:tag name="NBP" val="1"/>
  <p:tag name="CVB" val="138"/>
  <p:tag name="SPT" val="FALSE"/>
  <p:tag name="CII" val="138"/>
</p:tagLst>
</file>

<file path=ppt/tags/tag31.xml><?xml version="1.0" encoding="utf-8"?>
<p:tagLst xmlns:a="http://schemas.openxmlformats.org/drawingml/2006/main" xmlns:r="http://schemas.openxmlformats.org/officeDocument/2006/relationships" xmlns:p="http://schemas.openxmlformats.org/presentationml/2006/main">
  <p:tag name="SWI" val="139"/>
  <p:tag name="BSN" val="139"/>
  <p:tag name="SVT" val="FALSE"/>
  <p:tag name="NBP" val="1"/>
  <p:tag name="CVB" val="139"/>
  <p:tag name="SPT" val="FALSE"/>
  <p:tag name="CII" val="139"/>
</p:tagLst>
</file>

<file path=ppt/tags/tag32.xml><?xml version="1.0" encoding="utf-8"?>
<p:tagLst xmlns:a="http://schemas.openxmlformats.org/drawingml/2006/main" xmlns:r="http://schemas.openxmlformats.org/officeDocument/2006/relationships" xmlns:p="http://schemas.openxmlformats.org/presentationml/2006/main">
  <p:tag name="SWI" val="140"/>
  <p:tag name="BSN" val="140"/>
  <p:tag name="SVT" val="FALSE"/>
  <p:tag name="NBP" val="1"/>
  <p:tag name="CVB" val="140"/>
  <p:tag name="SPT" val="FALSE"/>
  <p:tag name="CII" val="140"/>
</p:tagLst>
</file>

<file path=ppt/tags/tag33.xml><?xml version="1.0" encoding="utf-8"?>
<p:tagLst xmlns:a="http://schemas.openxmlformats.org/drawingml/2006/main" xmlns:r="http://schemas.openxmlformats.org/officeDocument/2006/relationships" xmlns:p="http://schemas.openxmlformats.org/presentationml/2006/main">
  <p:tag name="SWI" val="141"/>
  <p:tag name="BSN" val="141"/>
  <p:tag name="SVT" val="FALSE"/>
  <p:tag name="NBP" val="1"/>
  <p:tag name="CVB" val="141"/>
  <p:tag name="SPT" val="FALSE"/>
  <p:tag name="CII" val="141"/>
</p:tagLst>
</file>

<file path=ppt/tags/tag34.xml><?xml version="1.0" encoding="utf-8"?>
<p:tagLst xmlns:a="http://schemas.openxmlformats.org/drawingml/2006/main" xmlns:r="http://schemas.openxmlformats.org/officeDocument/2006/relationships" xmlns:p="http://schemas.openxmlformats.org/presentationml/2006/main">
  <p:tag name="SWI" val="142"/>
  <p:tag name="BSN" val="142"/>
  <p:tag name="SVT" val="FALSE"/>
  <p:tag name="NBP" val="1"/>
  <p:tag name="CVB" val="142"/>
  <p:tag name="SPT" val="FALSE"/>
  <p:tag name="CII" val="142"/>
</p:tagLst>
</file>

<file path=ppt/tags/tag35.xml><?xml version="1.0" encoding="utf-8"?>
<p:tagLst xmlns:a="http://schemas.openxmlformats.org/drawingml/2006/main" xmlns:r="http://schemas.openxmlformats.org/officeDocument/2006/relationships" xmlns:p="http://schemas.openxmlformats.org/presentationml/2006/main">
  <p:tag name="SWI" val="143"/>
  <p:tag name="BSN" val="143"/>
  <p:tag name="SVT" val="FALSE"/>
  <p:tag name="NBP" val="1"/>
  <p:tag name="CVB" val="143"/>
  <p:tag name="SPT" val="FALSE"/>
  <p:tag name="CII" val="143"/>
</p:tagLst>
</file>

<file path=ppt/tags/tag36.xml><?xml version="1.0" encoding="utf-8"?>
<p:tagLst xmlns:a="http://schemas.openxmlformats.org/drawingml/2006/main" xmlns:r="http://schemas.openxmlformats.org/officeDocument/2006/relationships" xmlns:p="http://schemas.openxmlformats.org/presentationml/2006/main">
  <p:tag name="SWI" val="144"/>
  <p:tag name="BSN" val="144"/>
  <p:tag name="SVT" val="FALSE"/>
  <p:tag name="NBP" val="1"/>
  <p:tag name="CVB" val="144"/>
  <p:tag name="SPT" val="FALSE"/>
  <p:tag name="CII" val="144"/>
</p:tagLst>
</file>

<file path=ppt/tags/tag37.xml><?xml version="1.0" encoding="utf-8"?>
<p:tagLst xmlns:a="http://schemas.openxmlformats.org/drawingml/2006/main" xmlns:r="http://schemas.openxmlformats.org/officeDocument/2006/relationships" xmlns:p="http://schemas.openxmlformats.org/presentationml/2006/main">
  <p:tag name="SWI" val="145"/>
  <p:tag name="BSN" val="145"/>
  <p:tag name="SVT" val="FALSE"/>
  <p:tag name="NBP" val="1"/>
  <p:tag name="CVB" val="145"/>
  <p:tag name="SPT" val="FALSE"/>
  <p:tag name="CII" val="145"/>
</p:tagLst>
</file>

<file path=ppt/tags/tag38.xml><?xml version="1.0" encoding="utf-8"?>
<p:tagLst xmlns:a="http://schemas.openxmlformats.org/drawingml/2006/main" xmlns:r="http://schemas.openxmlformats.org/officeDocument/2006/relationships" xmlns:p="http://schemas.openxmlformats.org/presentationml/2006/main">
  <p:tag name="SWI" val="146"/>
  <p:tag name="BSN" val="146"/>
  <p:tag name="SVT" val="FALSE"/>
  <p:tag name="NBP" val="1"/>
  <p:tag name="CVB" val="146"/>
  <p:tag name="SPT" val="FALSE"/>
  <p:tag name="CII" val="146"/>
</p:tagLst>
</file>

<file path=ppt/tags/tag39.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4.xml><?xml version="1.0" encoding="utf-8"?>
<p:tagLst xmlns:a="http://schemas.openxmlformats.org/drawingml/2006/main" xmlns:r="http://schemas.openxmlformats.org/officeDocument/2006/relationships" xmlns:p="http://schemas.openxmlformats.org/presentationml/2006/main">
  <p:tag name="SWI" val="112"/>
  <p:tag name="BSN" val="112"/>
  <p:tag name="SVT" val="FALSE"/>
  <p:tag name="NBP" val="1"/>
  <p:tag name="CVB" val="112"/>
  <p:tag name="SPT" val="FALSE"/>
  <p:tag name="CII" val="112"/>
</p:tagLst>
</file>

<file path=ppt/tags/tag40.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41.xml><?xml version="1.0" encoding="utf-8"?>
<p:tagLst xmlns:a="http://schemas.openxmlformats.org/drawingml/2006/main" xmlns:r="http://schemas.openxmlformats.org/officeDocument/2006/relationships" xmlns:p="http://schemas.openxmlformats.org/presentationml/2006/main">
  <p:tag name="SWI" val="148"/>
  <p:tag name="BSN" val="148"/>
  <p:tag name="SVT" val="FALSE"/>
  <p:tag name="NBP" val="1"/>
  <p:tag name="CVB" val="148"/>
  <p:tag name="SPT" val="FALSE"/>
  <p:tag name="CII" val="148"/>
</p:tagLst>
</file>

<file path=ppt/tags/tag42.xml><?xml version="1.0" encoding="utf-8"?>
<p:tagLst xmlns:a="http://schemas.openxmlformats.org/drawingml/2006/main" xmlns:r="http://schemas.openxmlformats.org/officeDocument/2006/relationships" xmlns:p="http://schemas.openxmlformats.org/presentationml/2006/main">
  <p:tag name="SWI" val="149"/>
  <p:tag name="BSN" val="149"/>
  <p:tag name="SVT" val="FALSE"/>
  <p:tag name="NBP" val="1"/>
  <p:tag name="CVB" val="149"/>
  <p:tag name="SPT" val="FALSE"/>
  <p:tag name="CII" val="149"/>
</p:tagLst>
</file>

<file path=ppt/tags/tag43.xml><?xml version="1.0" encoding="utf-8"?>
<p:tagLst xmlns:a="http://schemas.openxmlformats.org/drawingml/2006/main" xmlns:r="http://schemas.openxmlformats.org/officeDocument/2006/relationships" xmlns:p="http://schemas.openxmlformats.org/presentationml/2006/main">
  <p:tag name="SWI" val="150"/>
  <p:tag name="BSN" val="150"/>
  <p:tag name="SVT" val="FALSE"/>
  <p:tag name="NBP" val="1"/>
  <p:tag name="CVB" val="150"/>
  <p:tag name="SPT" val="FALSE"/>
  <p:tag name="CII" val="150"/>
</p:tagLst>
</file>

<file path=ppt/tags/tag44.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5.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6.xml><?xml version="1.0" encoding="utf-8"?>
<p:tagLst xmlns:a="http://schemas.openxmlformats.org/drawingml/2006/main" xmlns:r="http://schemas.openxmlformats.org/officeDocument/2006/relationships" xmlns:p="http://schemas.openxmlformats.org/presentationml/2006/main">
  <p:tag name="SWI" val="151"/>
  <p:tag name="BSN" val="151"/>
  <p:tag name="SVT" val="FALSE"/>
  <p:tag name="NBP" val="1"/>
  <p:tag name="CVB" val="151"/>
  <p:tag name="SPT" val="FALSE"/>
  <p:tag name="CII" val="151"/>
</p:tagLst>
</file>

<file path=ppt/tags/tag47.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8.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9.xml><?xml version="1.0" encoding="utf-8"?>
<p:tagLst xmlns:a="http://schemas.openxmlformats.org/drawingml/2006/main" xmlns:r="http://schemas.openxmlformats.org/officeDocument/2006/relationships" xmlns:p="http://schemas.openxmlformats.org/presentationml/2006/main">
  <p:tag name="SWI" val="154"/>
  <p:tag name="BSN" val="154"/>
  <p:tag name="SVT" val="FALSE"/>
  <p:tag name="NBP" val="1"/>
  <p:tag name="CVB" val="154"/>
  <p:tag name="SPT" val="FALSE"/>
  <p:tag name="CII" val="154"/>
</p:tagLst>
</file>

<file path=ppt/tags/tag5.xml><?xml version="1.0" encoding="utf-8"?>
<p:tagLst xmlns:a="http://schemas.openxmlformats.org/drawingml/2006/main" xmlns:r="http://schemas.openxmlformats.org/officeDocument/2006/relationships" xmlns:p="http://schemas.openxmlformats.org/presentationml/2006/main">
  <p:tag name="SWI" val="121"/>
  <p:tag name="BSN" val="121"/>
  <p:tag name="SVT" val="FALSE"/>
  <p:tag name="NBP" val="1"/>
  <p:tag name="CVB" val="121"/>
  <p:tag name="SPT" val="FALSE"/>
  <p:tag name="CII" val="121"/>
</p:tagLst>
</file>

<file path=ppt/tags/tag50.xml><?xml version="1.0" encoding="utf-8"?>
<p:tagLst xmlns:a="http://schemas.openxmlformats.org/drawingml/2006/main" xmlns:r="http://schemas.openxmlformats.org/officeDocument/2006/relationships" xmlns:p="http://schemas.openxmlformats.org/presentationml/2006/main">
  <p:tag name="SWI" val="155"/>
  <p:tag name="BSN" val="155"/>
  <p:tag name="SVT" val="FALSE"/>
  <p:tag name="NBP" val="1"/>
  <p:tag name="CVB" val="155"/>
  <p:tag name="SPT" val="FALSE"/>
  <p:tag name="CII" val="155"/>
</p:tagLst>
</file>

<file path=ppt/tags/tag51.xml><?xml version="1.0" encoding="utf-8"?>
<p:tagLst xmlns:a="http://schemas.openxmlformats.org/drawingml/2006/main" xmlns:r="http://schemas.openxmlformats.org/officeDocument/2006/relationships" xmlns:p="http://schemas.openxmlformats.org/presentationml/2006/main">
  <p:tag name="SWI" val="156"/>
  <p:tag name="BSN" val="156"/>
  <p:tag name="SVT" val="FALSE"/>
  <p:tag name="NBP" val="1"/>
  <p:tag name="CVB" val="156"/>
  <p:tag name="SPT" val="FALSE"/>
  <p:tag name="CII" val="156"/>
</p:tagLst>
</file>

<file path=ppt/tags/tag52.xml><?xml version="1.0" encoding="utf-8"?>
<p:tagLst xmlns:a="http://schemas.openxmlformats.org/drawingml/2006/main" xmlns:r="http://schemas.openxmlformats.org/officeDocument/2006/relationships" xmlns:p="http://schemas.openxmlformats.org/presentationml/2006/main">
  <p:tag name="SWI" val="157"/>
  <p:tag name="BSN" val="157"/>
  <p:tag name="SVT" val="FALSE"/>
  <p:tag name="NBP" val="1"/>
  <p:tag name="CVB" val="157"/>
  <p:tag name="SPT" val="FALSE"/>
  <p:tag name="CII" val="157"/>
</p:tagLst>
</file>

<file path=ppt/tags/tag53.xml><?xml version="1.0" encoding="utf-8"?>
<p:tagLst xmlns:a="http://schemas.openxmlformats.org/drawingml/2006/main" xmlns:r="http://schemas.openxmlformats.org/officeDocument/2006/relationships" xmlns:p="http://schemas.openxmlformats.org/presentationml/2006/main">
  <p:tag name="SWI" val="158"/>
  <p:tag name="BSN" val="158"/>
  <p:tag name="SVT" val="FALSE"/>
  <p:tag name="NBP" val="1"/>
  <p:tag name="CVB" val="158"/>
  <p:tag name="SPT" val="FALSE"/>
  <p:tag name="CII" val="158"/>
</p:tagLst>
</file>

<file path=ppt/tags/tag54.xml><?xml version="1.0" encoding="utf-8"?>
<p:tagLst xmlns:a="http://schemas.openxmlformats.org/drawingml/2006/main" xmlns:r="http://schemas.openxmlformats.org/officeDocument/2006/relationships" xmlns:p="http://schemas.openxmlformats.org/presentationml/2006/main">
  <p:tag name="SWI" val="159"/>
  <p:tag name="BSN" val="159"/>
  <p:tag name="SVT" val="FALSE"/>
  <p:tag name="NBP" val="1"/>
  <p:tag name="CVB" val="159"/>
  <p:tag name="SPT" val="FALSE"/>
  <p:tag name="CII" val="159"/>
</p:tagLst>
</file>

<file path=ppt/tags/tag55.xml><?xml version="1.0" encoding="utf-8"?>
<p:tagLst xmlns:a="http://schemas.openxmlformats.org/drawingml/2006/main" xmlns:r="http://schemas.openxmlformats.org/officeDocument/2006/relationships" xmlns:p="http://schemas.openxmlformats.org/presentationml/2006/main">
  <p:tag name="SWI" val="160"/>
  <p:tag name="BSN" val="160"/>
  <p:tag name="SVT" val="FALSE"/>
  <p:tag name="NBP" val="1"/>
  <p:tag name="CVB" val="160"/>
  <p:tag name="SPT" val="FALSE"/>
  <p:tag name="CII" val="160"/>
</p:tagLst>
</file>

<file path=ppt/tags/tag56.xml><?xml version="1.0" encoding="utf-8"?>
<p:tagLst xmlns:a="http://schemas.openxmlformats.org/drawingml/2006/main" xmlns:r="http://schemas.openxmlformats.org/officeDocument/2006/relationships" xmlns:p="http://schemas.openxmlformats.org/presentationml/2006/main">
  <p:tag name="SWI" val="161"/>
  <p:tag name="BSN" val="161"/>
  <p:tag name="SVT" val="FALSE"/>
  <p:tag name="NBP" val="1"/>
  <p:tag name="CVB" val="161"/>
  <p:tag name="SPT" val="FALSE"/>
  <p:tag name="CII" val="161"/>
</p:tagLst>
</file>

<file path=ppt/tags/tag57.xml><?xml version="1.0" encoding="utf-8"?>
<p:tagLst xmlns:a="http://schemas.openxmlformats.org/drawingml/2006/main" xmlns:r="http://schemas.openxmlformats.org/officeDocument/2006/relationships" xmlns:p="http://schemas.openxmlformats.org/presentationml/2006/main">
  <p:tag name="SWI" val="162"/>
  <p:tag name="BSN" val="162"/>
  <p:tag name="SVT" val="FALSE"/>
  <p:tag name="NBP" val="1"/>
  <p:tag name="CVB" val="162"/>
  <p:tag name="SPT" val="FALSE"/>
  <p:tag name="CII" val="162"/>
</p:tagLst>
</file>

<file path=ppt/tags/tag58.xml><?xml version="1.0" encoding="utf-8"?>
<p:tagLst xmlns:a="http://schemas.openxmlformats.org/drawingml/2006/main" xmlns:r="http://schemas.openxmlformats.org/officeDocument/2006/relationships" xmlns:p="http://schemas.openxmlformats.org/presentationml/2006/main">
  <p:tag name="SWI" val="163"/>
  <p:tag name="BSN" val="163"/>
  <p:tag name="SVT" val="FALSE"/>
  <p:tag name="NBP" val="1"/>
  <p:tag name="CVB" val="163"/>
  <p:tag name="SPT" val="FALSE"/>
  <p:tag name="CII" val="163"/>
</p:tagLst>
</file>

<file path=ppt/tags/tag59.xml><?xml version="1.0" encoding="utf-8"?>
<p:tagLst xmlns:a="http://schemas.openxmlformats.org/drawingml/2006/main" xmlns:r="http://schemas.openxmlformats.org/officeDocument/2006/relationships" xmlns:p="http://schemas.openxmlformats.org/presentationml/2006/main">
  <p:tag name="SWI" val="167"/>
  <p:tag name="BSN" val="167"/>
  <p:tag name="SVT" val="FALSE"/>
  <p:tag name="NBP" val="1"/>
  <p:tag name="CVB" val="167"/>
  <p:tag name="SPT" val="FALSE"/>
  <p:tag name="CII" val="167"/>
</p:tagLst>
</file>

<file path=ppt/tags/tag6.xml><?xml version="1.0" encoding="utf-8"?>
<p:tagLst xmlns:a="http://schemas.openxmlformats.org/drawingml/2006/main" xmlns:r="http://schemas.openxmlformats.org/officeDocument/2006/relationships" xmlns:p="http://schemas.openxmlformats.org/presentationml/2006/main">
  <p:tag name="SWI" val="122"/>
  <p:tag name="BSN" val="122"/>
  <p:tag name="SVT" val="FALSE"/>
  <p:tag name="NBP" val="1"/>
  <p:tag name="CVB" val="122"/>
  <p:tag name="SPT" val="FALSE"/>
  <p:tag name="CII" val="122"/>
</p:tagLst>
</file>

<file path=ppt/tags/tag60.xml><?xml version="1.0" encoding="utf-8"?>
<p:tagLst xmlns:a="http://schemas.openxmlformats.org/drawingml/2006/main" xmlns:r="http://schemas.openxmlformats.org/officeDocument/2006/relationships" xmlns:p="http://schemas.openxmlformats.org/presentationml/2006/main">
  <p:tag name="SWI" val="168"/>
  <p:tag name="BSN" val="168"/>
  <p:tag name="SVT" val="FALSE"/>
  <p:tag name="NBP" val="1"/>
  <p:tag name="CVB" val="168"/>
  <p:tag name="SPT" val="FALSE"/>
  <p:tag name="CII" val="168"/>
</p:tagLst>
</file>

<file path=ppt/tags/tag61.xml><?xml version="1.0" encoding="utf-8"?>
<p:tagLst xmlns:a="http://schemas.openxmlformats.org/drawingml/2006/main" xmlns:r="http://schemas.openxmlformats.org/officeDocument/2006/relationships" xmlns:p="http://schemas.openxmlformats.org/presentationml/2006/main">
  <p:tag name="SWI" val="169"/>
  <p:tag name="BSN" val="169"/>
  <p:tag name="SVT" val="FALSE"/>
  <p:tag name="NBP" val="1"/>
  <p:tag name="CVB" val="169"/>
  <p:tag name="SPT" val="FALSE"/>
  <p:tag name="CII" val="169"/>
</p:tagLst>
</file>

<file path=ppt/tags/tag62.xml><?xml version="1.0" encoding="utf-8"?>
<p:tagLst xmlns:a="http://schemas.openxmlformats.org/drawingml/2006/main" xmlns:r="http://schemas.openxmlformats.org/officeDocument/2006/relationships" xmlns:p="http://schemas.openxmlformats.org/presentationml/2006/main">
  <p:tag name="SWI" val="171"/>
  <p:tag name="BSN" val="171"/>
  <p:tag name="SVT" val="FALSE"/>
  <p:tag name="NBP" val="1"/>
  <p:tag name="CVB" val="171"/>
  <p:tag name="SPT" val="FALSE"/>
  <p:tag name="CII" val="171"/>
</p:tagLst>
</file>

<file path=ppt/tags/tag63.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64.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65.xml><?xml version="1.0" encoding="utf-8"?>
<p:tagLst xmlns:a="http://schemas.openxmlformats.org/drawingml/2006/main" xmlns:r="http://schemas.openxmlformats.org/officeDocument/2006/relationships" xmlns:p="http://schemas.openxmlformats.org/presentationml/2006/main">
  <p:tag name="DUMMACSH" val="TRUE"/>
</p:tagLst>
</file>

<file path=ppt/tags/tag66.xml><?xml version="1.0" encoding="utf-8"?>
<p:tagLst xmlns:a="http://schemas.openxmlformats.org/drawingml/2006/main" xmlns:r="http://schemas.openxmlformats.org/officeDocument/2006/relationships" xmlns:p="http://schemas.openxmlformats.org/presentationml/2006/main">
  <p:tag name="SWI" val="173"/>
  <p:tag name="BSN" val="173"/>
  <p:tag name="SVT" val="FALSE"/>
  <p:tag name="NBP" val="1"/>
  <p:tag name="CVB" val="173"/>
  <p:tag name="SPT" val="FALSE"/>
  <p:tag name="CII" val="173"/>
</p:tagLst>
</file>

<file path=ppt/tags/tag7.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ags/tag8.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ags/tag9.xml><?xml version="1.0" encoding="utf-8"?>
<p:tagLst xmlns:a="http://schemas.openxmlformats.org/drawingml/2006/main" xmlns:r="http://schemas.openxmlformats.org/officeDocument/2006/relationships" xmlns:p="http://schemas.openxmlformats.org/presentationml/2006/main">
  <p:tag name="SWI" val="123"/>
  <p:tag name="BSN" val="123"/>
  <p:tag name="SVT" val="FALSE"/>
  <p:tag name="NBP" val="1"/>
  <p:tag name="CVB" val="123"/>
  <p:tag name="SPT" val="FALSE"/>
  <p:tag name="CII" val="123"/>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9318</TotalTime>
  <Words>7102</Words>
  <Application>Microsoft Office PowerPoint</Application>
  <PresentationFormat>On-screen Show (4:3)</PresentationFormat>
  <Paragraphs>959</Paragraphs>
  <Slides>76</Slides>
  <Notes>0</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Blends</vt:lpstr>
      <vt:lpstr>Introduction to  Parallel Programming &amp; Cluster Computing Distributed Multiprocessing: The Desert Islands Analogy</vt:lpstr>
      <vt:lpstr>Outline</vt:lpstr>
      <vt:lpstr>The Desert Islands  Analogy</vt:lpstr>
      <vt:lpstr>An Island Hut</vt:lpstr>
      <vt:lpstr>Instructions</vt:lpstr>
      <vt:lpstr>Is There Anybody Out There?</vt:lpstr>
      <vt:lpstr>Someone Might Be Out There</vt:lpstr>
      <vt:lpstr>Even More People Out There</vt:lpstr>
      <vt:lpstr>All Data Are Private</vt:lpstr>
      <vt:lpstr>Long Distance Calls: 2 Costs</vt:lpstr>
      <vt:lpstr>Distributed Parallelism</vt:lpstr>
      <vt:lpstr>Like Desert Islands</vt:lpstr>
      <vt:lpstr>Latency vs Bandwidth on topdawg</vt:lpstr>
      <vt:lpstr>Latency vs Bandwidth on topdawg</vt:lpstr>
      <vt:lpstr>Parallelism</vt:lpstr>
      <vt:lpstr>What Is Parallelism?</vt:lpstr>
      <vt:lpstr>Kinds of Parallelism</vt:lpstr>
      <vt:lpstr>Why Parallelism Is Good</vt:lpstr>
      <vt:lpstr>Parallelism Jargon</vt:lpstr>
      <vt:lpstr>Jargon Alert!</vt:lpstr>
      <vt:lpstr>Load Balancing</vt:lpstr>
      <vt:lpstr>Load Balancing</vt:lpstr>
      <vt:lpstr>Load Balancing</vt:lpstr>
      <vt:lpstr>Load Balancing</vt:lpstr>
      <vt:lpstr>Load Balancing</vt:lpstr>
      <vt:lpstr>Load Balancing Is Good</vt:lpstr>
      <vt:lpstr>Parallel Strategies</vt:lpstr>
      <vt:lpstr>MPI: The Message-Passing Interface</vt:lpstr>
      <vt:lpstr>What Is MPI?</vt:lpstr>
      <vt:lpstr>MPI Calls</vt:lpstr>
      <vt:lpstr>MPI is an API</vt:lpstr>
      <vt:lpstr>WARNING!</vt:lpstr>
      <vt:lpstr>Example MPI Routines</vt:lpstr>
      <vt:lpstr>More Example MPI Routines</vt:lpstr>
      <vt:lpstr>MPI Program Structure (F90)</vt:lpstr>
      <vt:lpstr>MPI Program Structure (C)</vt:lpstr>
      <vt:lpstr>MPI Hello World (C)</vt:lpstr>
      <vt:lpstr>MPI Hello World (F90)</vt:lpstr>
      <vt:lpstr>MPI Hello World Output</vt:lpstr>
      <vt:lpstr>MPI is SPMD</vt:lpstr>
      <vt:lpstr>Example: Greetings</vt:lpstr>
      <vt:lpstr>greeting.c</vt:lpstr>
      <vt:lpstr>Hello World Startup/Shut Down</vt:lpstr>
      <vt:lpstr>Hello World Client’s Work</vt:lpstr>
      <vt:lpstr>Hello World Server’s Work</vt:lpstr>
      <vt:lpstr>How an MPI Run Works</vt:lpstr>
      <vt:lpstr>Compiling and Running</vt:lpstr>
      <vt:lpstr>Why is Rank #0 the Server?</vt:lpstr>
      <vt:lpstr>Does There Have to be a Server?</vt:lpstr>
      <vt:lpstr>Why “Rank?”</vt:lpstr>
      <vt:lpstr>Compiling and Running</vt:lpstr>
      <vt:lpstr>Deterministic Operation?</vt:lpstr>
      <vt:lpstr>Deterministic Parallelism</vt:lpstr>
      <vt:lpstr>Nondeterministic Parallelism</vt:lpstr>
      <vt:lpstr>Message = Envelope+Contents</vt:lpstr>
      <vt:lpstr>MPI Data Types</vt:lpstr>
      <vt:lpstr>Message Tags</vt:lpstr>
      <vt:lpstr>Message Tags</vt:lpstr>
      <vt:lpstr>Parallelism is Nondeterministic</vt:lpstr>
      <vt:lpstr>Communicators</vt:lpstr>
      <vt:lpstr>Broadcasting</vt:lpstr>
      <vt:lpstr>Broadcast Example: Setup</vt:lpstr>
      <vt:lpstr>Broadcast Example: Input</vt:lpstr>
      <vt:lpstr>Broadcast Example: Broadcast</vt:lpstr>
      <vt:lpstr>Broadcast Compile &amp; Run</vt:lpstr>
      <vt:lpstr>Reductions</vt:lpstr>
      <vt:lpstr>Reduction Example</vt:lpstr>
      <vt:lpstr>Compiling and Running</vt:lpstr>
      <vt:lpstr>Why Two Reduction Routines?</vt:lpstr>
      <vt:lpstr>Non-blocking Communication</vt:lpstr>
      <vt:lpstr>Immediate Send</vt:lpstr>
      <vt:lpstr>Communication Hiding</vt:lpstr>
      <vt:lpstr>Rule of Thumb for Hiding</vt:lpstr>
      <vt:lpstr>OK Supercomputing Symposium 2012</vt:lpstr>
      <vt:lpstr>Thanks for your attention!   Questions? www.oscer.ou.edu</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Overview</dc:title>
  <dc:creator>Henry Neeman</dc:creator>
  <cp:lastModifiedBy>hneeman</cp:lastModifiedBy>
  <cp:revision>495</cp:revision>
  <cp:lastPrinted>1601-01-01T00:00:00Z</cp:lastPrinted>
  <dcterms:created xsi:type="dcterms:W3CDTF">2001-08-18T12:37:15Z</dcterms:created>
  <dcterms:modified xsi:type="dcterms:W3CDTF">2012-07-30T05:41:12Z</dcterms:modified>
</cp:coreProperties>
</file>