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5"/>
  </p:notesMasterIdLst>
  <p:handoutMasterIdLst>
    <p:handoutMasterId r:id="rId26"/>
  </p:handoutMasterIdLst>
  <p:sldIdLst>
    <p:sldId id="554" r:id="rId2"/>
    <p:sldId id="778" r:id="rId3"/>
    <p:sldId id="779" r:id="rId4"/>
    <p:sldId id="780" r:id="rId5"/>
    <p:sldId id="781" r:id="rId6"/>
    <p:sldId id="782" r:id="rId7"/>
    <p:sldId id="783" r:id="rId8"/>
    <p:sldId id="784" r:id="rId9"/>
    <p:sldId id="785" r:id="rId10"/>
    <p:sldId id="786" r:id="rId11"/>
    <p:sldId id="787" r:id="rId12"/>
    <p:sldId id="788" r:id="rId13"/>
    <p:sldId id="789" r:id="rId14"/>
    <p:sldId id="790" r:id="rId15"/>
    <p:sldId id="791" r:id="rId16"/>
    <p:sldId id="792" r:id="rId17"/>
    <p:sldId id="793" r:id="rId18"/>
    <p:sldId id="794" r:id="rId19"/>
    <p:sldId id="795" r:id="rId20"/>
    <p:sldId id="796" r:id="rId21"/>
    <p:sldId id="797" r:id="rId22"/>
    <p:sldId id="764" r:id="rId23"/>
    <p:sldId id="767" r:id="rId24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71" d="100"/>
          <a:sy n="71" d="100"/>
        </p:scale>
        <p:origin x="-4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  <a:endParaRPr lang="en-US" dirty="0"/>
          </a:p>
          <a:p>
            <a:pPr>
              <a:defRPr/>
            </a:pPr>
            <a:r>
              <a:rPr lang="da-DK" dirty="0" smtClean="0"/>
              <a:t>U Oklahoma, July 29 - Aug 4 2012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XSEDE, Extreme Science and Engineering Discovery Environment, xsede.org.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53200" y="6477000"/>
            <a:ext cx="681789" cy="259080"/>
          </a:xfrm>
          <a:prstGeom prst="rect">
            <a:avLst/>
          </a:prstGeom>
          <a:noFill/>
        </p:spPr>
      </p:pic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NCSI Parallel &amp; Cluster: Storage Hierarchy</a:t>
            </a:r>
          </a:p>
          <a:p>
            <a:pPr>
              <a:defRPr/>
            </a:pPr>
            <a:r>
              <a:rPr lang="pt-BR" dirty="0" smtClean="0"/>
              <a:t>U Oklahoma, July 29 - Aug 4 2012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4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066800" y="6175524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9" descr="ouit_logo_small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447800" y="6127899"/>
            <a:ext cx="11430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196468" y="6468136"/>
            <a:ext cx="852575" cy="19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http://upload.wikimedia.org/wikipedia/en/7/71/Contra_Costa_College_logo.jpg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133600" y="6072965"/>
            <a:ext cx="476251" cy="381001"/>
          </a:xfrm>
          <a:prstGeom prst="rect">
            <a:avLst/>
          </a:prstGeom>
          <a:noFill/>
        </p:spPr>
      </p:pic>
      <p:pic>
        <p:nvPicPr>
          <p:cNvPr id="16" name="Picture 4" descr="http://www.earlham.customfanshop.com/images/Logo/logo1.png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239000" y="6087136"/>
            <a:ext cx="774031" cy="503267"/>
          </a:xfrm>
          <a:prstGeom prst="rect">
            <a:avLst/>
          </a:prstGeom>
          <a:noFill/>
        </p:spPr>
      </p:pic>
      <p:pic>
        <p:nvPicPr>
          <p:cNvPr id="17" name="Picture 16" descr="littlefe_logo.png"/>
          <p:cNvPicPr>
            <a:picLocks noChangeAspect="1"/>
          </p:cNvPicPr>
          <p:nvPr userDrawn="1"/>
        </p:nvPicPr>
        <p:blipFill>
          <a:blip r:embed="rId23" cstate="print"/>
          <a:stretch>
            <a:fillRect/>
          </a:stretch>
        </p:blipFill>
        <p:spPr>
          <a:xfrm>
            <a:off x="6629400" y="6150934"/>
            <a:ext cx="485001" cy="3207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0.jpeg"/><Relationship Id="rId11" Type="http://schemas.openxmlformats.org/officeDocument/2006/relationships/image" Target="../media/image8.png"/><Relationship Id="rId5" Type="http://schemas.openxmlformats.org/officeDocument/2006/relationships/image" Target="../media/image9.jpeg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0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4.jpeg"/><Relationship Id="rId11" Type="http://schemas.openxmlformats.org/officeDocument/2006/relationships/image" Target="../media/image18.jpeg"/><Relationship Id="rId5" Type="http://schemas.openxmlformats.org/officeDocument/2006/relationships/image" Target="../media/image13.jpeg"/><Relationship Id="rId10" Type="http://schemas.openxmlformats.org/officeDocument/2006/relationships/hyperlink" Target="http://symposium2012.oscer.ou.edu/" TargetMode="External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hyperlink" Target="http://www.oscer.ou.ed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Introduction to  Parallel </a:t>
            </a: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Programming &amp; Cluster Computing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MPI Collective Communications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6600"/>
            <a:ext cx="8001000" cy="1104900"/>
          </a:xfrm>
        </p:spPr>
        <p:txBody>
          <a:bodyPr numCol="2"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Joshua Alexander, U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Ivan </a:t>
            </a:r>
            <a:r>
              <a:rPr lang="en-US" sz="1800" b="1" dirty="0" err="1" smtClean="0"/>
              <a:t>Babic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err="1" smtClean="0"/>
              <a:t>Michial</a:t>
            </a:r>
            <a:r>
              <a:rPr lang="en-US" sz="1800" b="1" dirty="0" smtClean="0"/>
              <a:t> Green, Contra Costa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err="1" smtClean="0"/>
              <a:t>Mobeen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Ludin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Tom Murphy, Contra Costa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Kristin </a:t>
            </a:r>
            <a:r>
              <a:rPr lang="en-US" sz="1800" b="1" dirty="0" err="1" smtClean="0"/>
              <a:t>Muterspaw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Henry Neeman, U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Charlie Peck, Earlham College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2667000" y="5181600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4" descr="http://www.earlham.customfanshop.com/images/Logo/logo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05600" y="4572000"/>
            <a:ext cx="1828800" cy="1189067"/>
          </a:xfrm>
          <a:prstGeom prst="rect">
            <a:avLst/>
          </a:prstGeom>
          <a:noFill/>
        </p:spPr>
      </p:pic>
      <p:pic>
        <p:nvPicPr>
          <p:cNvPr id="12" name="Picture 6" descr="http://upload.wikimedia.org/wikipedia/en/7/71/Contra_Costa_College_log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0" y="5410200"/>
            <a:ext cx="1428750" cy="1143001"/>
          </a:xfrm>
          <a:prstGeom prst="rect">
            <a:avLst/>
          </a:prstGeom>
          <a:noFill/>
        </p:spPr>
      </p:pic>
      <p:pic>
        <p:nvPicPr>
          <p:cNvPr id="13" name="Picture 2" descr="XSEDE, Extreme Science and Engineering Discovery Environment, xsede.org.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19600" y="4343400"/>
            <a:ext cx="2205789" cy="838200"/>
          </a:xfrm>
          <a:prstGeom prst="rect">
            <a:avLst/>
          </a:prstGeom>
          <a:noFill/>
        </p:spPr>
      </p:pic>
      <p:pic>
        <p:nvPicPr>
          <p:cNvPr id="14" name="Picture 11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" y="5943600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littlefe_logo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62000" y="4648200"/>
            <a:ext cx="1752600" cy="115890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52503E-2B69-4E3C-9D2B-0BAB433DD452}" type="slidenum">
              <a:rPr lang="en-US"/>
              <a:pPr/>
              <a:t>10</a:t>
            </a:fld>
            <a:endParaRPr lang="en-US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 Part 1</a:t>
            </a:r>
            <a:endParaRPr lang="en-US" dirty="0"/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50188" cy="4365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</a:rPr>
              <a:t>stdio.h</a:t>
            </a:r>
            <a:r>
              <a:rPr lang="en-US" sz="1600" b="1" dirty="0" smtClean="0"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</a:rPr>
              <a:t>stdlib.h</a:t>
            </a:r>
            <a:r>
              <a:rPr lang="en-US" sz="1600" b="1" dirty="0" smtClean="0"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</a:rPr>
              <a:t>mpi.h</a:t>
            </a:r>
            <a:r>
              <a:rPr lang="en-US" sz="1600" b="1" dirty="0" smtClean="0"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main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</a:rPr>
              <a:t>, char** </a:t>
            </a:r>
            <a:r>
              <a:rPr lang="en-US" sz="1600" b="1" dirty="0" err="1" smtClean="0">
                <a:latin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{ /* main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const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server     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const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destination = server;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value,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latin typeface="Courier New" pitchFamily="49" charset="0"/>
              </a:rPr>
              <a:t>MPI_Init</a:t>
            </a:r>
            <a:r>
              <a:rPr lang="en-US" sz="1600" b="1" dirty="0" smtClean="0">
                <a:latin typeface="Courier New" pitchFamily="49" charset="0"/>
              </a:rPr>
              <a:t>(&amp;</a:t>
            </a:r>
            <a:r>
              <a:rPr lang="en-US" sz="1600" b="1" dirty="0" err="1" smtClean="0">
                <a:latin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</a:rPr>
              <a:t>, &amp;</a:t>
            </a:r>
            <a:r>
              <a:rPr lang="en-US" sz="1600" b="1" dirty="0" err="1" smtClean="0">
                <a:latin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latin typeface="Courier New" pitchFamily="49" charset="0"/>
              </a:rPr>
              <a:t>MPI_Comm_rank</a:t>
            </a:r>
            <a:r>
              <a:rPr lang="en-US" sz="1600" b="1" dirty="0" smtClean="0">
                <a:latin typeface="Courier New" pitchFamily="49" charset="0"/>
              </a:rPr>
              <a:t>(MPI_COMM_WORLD, &amp;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latin typeface="Courier New" pitchFamily="49" charset="0"/>
              </a:rPr>
              <a:t>MPI_Comm_size</a:t>
            </a:r>
            <a:r>
              <a:rPr lang="en-US" sz="1600" b="1" dirty="0" smtClean="0">
                <a:latin typeface="Courier New" pitchFamily="49" charset="0"/>
              </a:rPr>
              <a:t>(MPI_COMM_WORLD,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                     &amp;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 smtClean="0"/>
          </a:p>
          <a:p>
            <a:r>
              <a:rPr lang="en-US" dirty="0" smtClean="0"/>
              <a:t>U Oklahoma, July 29 - Aug 4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52503E-2B69-4E3C-9D2B-0BAB433DD452}" type="slidenum">
              <a:rPr lang="en-US"/>
              <a:pPr/>
              <a:t>11</a:t>
            </a:fld>
            <a:endParaRPr lang="en-US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 Part 1</a:t>
            </a:r>
            <a:endParaRPr lang="en-US" dirty="0"/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50188" cy="4365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value =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* 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reduce    value     = %d\n",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value);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MPI_Reduce</a:t>
            </a:r>
            <a:r>
              <a:rPr lang="en-US" sz="1600" b="1" dirty="0" smtClean="0">
                <a:latin typeface="Courier New" pitchFamily="49" charset="0"/>
              </a:rPr>
              <a:t>   (&amp;value, &amp;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, 1, MPI_INT, MPI_SUM,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      destination, MPI_COMM_WORLD);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%d\n",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MPI_Allreduce</a:t>
            </a:r>
            <a:r>
              <a:rPr lang="en-US" sz="1600" b="1" dirty="0" smtClean="0">
                <a:latin typeface="Courier New" pitchFamily="49" charset="0"/>
              </a:rPr>
              <a:t>(&amp;value, &amp;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, 1, MPI_INT, MPI_SUM,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                   MPI_COMM_WORLD);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%d\n",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latin typeface="Courier New" pitchFamily="49" charset="0"/>
              </a:rPr>
              <a:t>MPI_Finalize</a:t>
            </a:r>
            <a:r>
              <a:rPr lang="en-US" sz="1600" b="1" dirty="0" smtClean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 /* main */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 smtClean="0"/>
          </a:p>
          <a:p>
            <a:r>
              <a:rPr lang="en-US" dirty="0" smtClean="0"/>
              <a:t>U Oklahoma, July 29 - Aug 4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Reduce: Compiling and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114800" cy="46482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% </a:t>
            </a:r>
            <a:r>
              <a:rPr lang="en-US" sz="1600" b="1" dirty="0" err="1" smtClean="0">
                <a:solidFill>
                  <a:schemeClr val="folHlink"/>
                </a:solidFill>
                <a:latin typeface="Courier New" pitchFamily="49" charset="0"/>
              </a:rPr>
              <a:t>mpicc</a:t>
            </a:r>
            <a:r>
              <a:rPr lang="en-US" sz="1600" b="1" dirty="0" smtClean="0">
                <a:latin typeface="Courier New" pitchFamily="49" charset="0"/>
              </a:rPr>
              <a:t> -o </a:t>
            </a:r>
            <a:r>
              <a:rPr lang="en-US" sz="1600" b="1" dirty="0" err="1" smtClean="0">
                <a:latin typeface="Courier New" pitchFamily="49" charset="0"/>
              </a:rPr>
              <a:t>mpireduce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mpireduce.c</a:t>
            </a:r>
            <a:endParaRPr lang="en-US" sz="16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%</a:t>
            </a:r>
            <a:r>
              <a:rPr lang="en-US" sz="16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CC"/>
                </a:solidFill>
                <a:latin typeface="Courier New" pitchFamily="49" charset="0"/>
              </a:rPr>
              <a:t>mpirun</a:t>
            </a:r>
            <a:r>
              <a:rPr lang="en-US" sz="1600" b="1" dirty="0" smtClean="0">
                <a:latin typeface="Courier New" pitchFamily="49" charset="0"/>
              </a:rPr>
              <a:t> -</a:t>
            </a:r>
            <a:r>
              <a:rPr lang="en-US" sz="1600" b="1" dirty="0" err="1" smtClean="0">
                <a:latin typeface="Courier New" pitchFamily="49" charset="0"/>
              </a:rPr>
              <a:t>np</a:t>
            </a:r>
            <a:r>
              <a:rPr lang="en-US" sz="1600" b="1" dirty="0" smtClean="0">
                <a:latin typeface="Courier New" pitchFamily="49" charset="0"/>
              </a:rPr>
              <a:t> 8 </a:t>
            </a:r>
            <a:r>
              <a:rPr lang="en-US" sz="1600" b="1" dirty="0" err="1" smtClean="0">
                <a:latin typeface="Courier New" pitchFamily="49" charset="0"/>
              </a:rPr>
              <a:t>mpireduce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0: reduce    value    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4: reduce    value     = 32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6: reduce    value     = 48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7: reduce    value     = 56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3: reduce    value     = 24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2: reduce    value     = 16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5: reduce    value     = 40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1: reduce    value     = </a:t>
            </a:r>
            <a:r>
              <a:rPr lang="en-US" sz="1600" b="1" dirty="0" smtClean="0">
                <a:latin typeface="Courier New" pitchFamily="49" charset="0"/>
              </a:rPr>
              <a:t>8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7: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-9120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3: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-9120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2: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-9120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5: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-9120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1: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-9120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6: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-9120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4: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-9120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0: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224</a:t>
            </a:r>
            <a:endParaRPr lang="en-US" sz="1600" b="1" dirty="0" smtClean="0">
              <a:latin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224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7: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224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4: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224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3: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224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1: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224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5: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224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0: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224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6: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224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DEF0B-5428-4867-AE3D-FF231F7FCC77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2361663" y="3619500"/>
            <a:ext cx="464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D3C452-7730-40F3-BA31-EB32E01A2367}" type="slidenum">
              <a:rPr lang="en-US"/>
              <a:pPr/>
              <a:t>13</a:t>
            </a:fld>
            <a:endParaRPr lang="en-US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Two Reduction Routines?</a:t>
            </a: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MPI has two reduction routines because of the high cost of each communication.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only one process needs the result, then it doesn’t make sense to pay the cost of sending the result to all processes.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But if all processes need the result, then it may be cheaper to reduce to all processes than to reduce to a single process and then broadcast to all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You can think 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as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followed by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MPI_Bcast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smtClean="0"/>
              <a:t>(though it doesn’t have to be implemented that way).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 smtClean="0"/>
          </a:p>
          <a:p>
            <a:r>
              <a:rPr lang="en-US" dirty="0" smtClean="0"/>
              <a:t>U Oklahoma, July 29 - Aug 4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on Arrays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are actually designed to work on arrays, where the corresponding elements of each source array are reduced into the corresponding element of the destination array (all of the same length):</a:t>
            </a: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source_array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destination_array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number_of_array_elements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MPI_DATATYPE, MPI_OPERATION, MPI_COMMUNICATOR);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global_force_on_particle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number_of_particles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MPI_FLOAT, MPI_SUM, MPI_COMM_WORLD);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on Arrays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global_force_on_particle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number_of_particles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MPI_FLOAT, MPI_SUM, MPI_COMM_WORLD);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global_force_on_particle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[p] =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[p] on Rank 0 +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[p] on Rank 1 +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[p] on Rank 2 +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[p] on Rank np–1;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and Gather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b="1" i="1" u="sng" dirty="0" smtClean="0"/>
              <a:t>scatter</a:t>
            </a:r>
            <a:r>
              <a:rPr lang="en-US" dirty="0" smtClean="0"/>
              <a:t> is to send data from one place to many places.</a:t>
            </a:r>
          </a:p>
          <a:p>
            <a:r>
              <a:rPr lang="en-US" dirty="0" smtClean="0"/>
              <a:t>To </a:t>
            </a:r>
            <a:r>
              <a:rPr lang="en-US" b="1" i="1" u="sng" dirty="0" smtClean="0"/>
              <a:t>gather</a:t>
            </a:r>
            <a:r>
              <a:rPr lang="en-US" dirty="0" smtClean="0"/>
              <a:t> is to receive data from many places into one place.</a:t>
            </a:r>
          </a:p>
          <a:p>
            <a:r>
              <a:rPr lang="en-US" dirty="0" smtClean="0"/>
              <a:t>MPI has a variety of scatter and gather routines: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MPI_Scatterv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MPI_Allgatherv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scatter routines split up a single larger array into smaller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one per MPI process, and send each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an MPI process.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gather routines receive many smaller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one per MPI process, and assemble them into a single larger array.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takes an array whose length is divisible by the number of MPI processes, and splits it up into </a:t>
            </a:r>
            <a:r>
              <a:rPr lang="en-US" dirty="0" err="1" smtClean="0"/>
              <a:t>subarrays</a:t>
            </a:r>
            <a:r>
              <a:rPr lang="en-US" dirty="0" smtClean="0"/>
              <a:t> of equal length, then sends one </a:t>
            </a:r>
            <a:r>
              <a:rPr lang="en-US" dirty="0" err="1" smtClean="0"/>
              <a:t>subarray</a:t>
            </a:r>
            <a:r>
              <a:rPr lang="en-US" dirty="0" smtClean="0"/>
              <a:t> to each MPI process.</a:t>
            </a:r>
          </a:p>
          <a:p>
            <a:pPr>
              <a:spcBef>
                <a:spcPts val="0"/>
              </a:spcBef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large_array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small_array_length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MPI_DATATYPE,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small_subarray_length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MPI_DATATYPE, source, MPI_COMMUNICATOR);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for a large array of length 100 on 5 MPI processes: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smaller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length 20;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[ 0] ..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[19] go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small_array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Rank 0;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[20]..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[39] go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small_array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Rank 1;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MPI_Scatterv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is just like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dirty="0" smtClean="0"/>
              <a:t>, except that the </a:t>
            </a:r>
            <a:r>
              <a:rPr lang="en-US" dirty="0" err="1" smtClean="0"/>
              <a:t>subarray</a:t>
            </a:r>
            <a:r>
              <a:rPr lang="en-US" dirty="0" smtClean="0"/>
              <a:t> lengths don’t have to be the same (and therefore the length of the large array doesn’t have to be divisible by the number of MPI processes).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MPI_Scatterv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large_array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small_subarray_lengths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displacements,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MPI_DATATYPE,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small_subarray_lengths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MPI_DATATYPE, source, MPI_COMMUNICATOR);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displacements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array says where each small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begins within the large array.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receives a small array on each of the MPI processes, all </a:t>
            </a:r>
            <a:r>
              <a:rPr lang="en-US" dirty="0" err="1" smtClean="0"/>
              <a:t>subarrays</a:t>
            </a:r>
            <a:r>
              <a:rPr lang="en-US" dirty="0" smtClean="0"/>
              <a:t> of equal length, and joins them into a single large array on the destination MPI process.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small_subarray_length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MPI_DATATYPE,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large_array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large_array_length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MPI_DATATYPE, destination, MPI_COMMUNICATOR);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for a small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length 20 on each of 5 MPI processes: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large array on the destination process has length 100;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[ 0] ..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[19] come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small_array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Rank 0;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[20]..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[39] come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small_array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Rank 1;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to Point Always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are known as </a:t>
            </a:r>
            <a:r>
              <a:rPr lang="en-US" dirty="0" smtClean="0"/>
              <a:t>                </a:t>
            </a:r>
            <a:r>
              <a:rPr lang="en-US" b="1" i="1" u="sng" dirty="0" smtClean="0"/>
              <a:t>P</a:t>
            </a:r>
            <a:r>
              <a:rPr lang="en-US" b="1" i="1" u="sng" dirty="0" smtClean="0"/>
              <a:t>oint </a:t>
            </a:r>
            <a:r>
              <a:rPr lang="en-US" b="1" i="1" u="sng" dirty="0" smtClean="0"/>
              <a:t>to </a:t>
            </a:r>
            <a:r>
              <a:rPr lang="en-US" b="1" i="1" u="sng" dirty="0" smtClean="0"/>
              <a:t>Point </a:t>
            </a:r>
            <a:r>
              <a:rPr lang="en-US" dirty="0" smtClean="0"/>
              <a:t>communications: they communicate from one MPI process to another MPI process.</a:t>
            </a:r>
          </a:p>
          <a:p>
            <a:r>
              <a:rPr lang="en-US" dirty="0" smtClean="0"/>
              <a:t>But, what if you want to communicate like one of these?</a:t>
            </a:r>
          </a:p>
          <a:p>
            <a:pPr lvl="1"/>
            <a:r>
              <a:rPr lang="en-US" dirty="0" smtClean="0"/>
              <a:t>one to many</a:t>
            </a:r>
          </a:p>
          <a:p>
            <a:pPr lvl="1"/>
            <a:r>
              <a:rPr lang="en-US" dirty="0" smtClean="0"/>
              <a:t>many to one</a:t>
            </a:r>
          </a:p>
          <a:p>
            <a:pPr lvl="1"/>
            <a:r>
              <a:rPr lang="en-US" dirty="0" smtClean="0"/>
              <a:t>many to many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known as 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collective communications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can accomplish any and all of these – but should you use them that way?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MPI_Gatherv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is just like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/>
              <a:t>, except that the </a:t>
            </a:r>
            <a:r>
              <a:rPr lang="en-US" dirty="0" err="1" smtClean="0"/>
              <a:t>subarray</a:t>
            </a:r>
            <a:r>
              <a:rPr lang="en-US" dirty="0" smtClean="0"/>
              <a:t> lengths don’t have to be the same (and therefore the length of the large array doesn’t have to be divisible by the number of MPI processes).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small_subarray_length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MPI_DATATYPE,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large_array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small_subarray_lengths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displacements,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MPI_DATATYPE, destination, MPI_COMMUNICATOR);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displacements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array says where each small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begins within the large array.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sz="3300" dirty="0" smtClean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MPI_Allgatherv</a:t>
            </a:r>
            <a:endParaRPr lang="en-US" sz="33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MPI_Allgatherv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the same 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except that the large array gets filled on every MPI process, so no destination process argument is needed.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http://www.ncsa.illinois.edu/News/Stories/TransformComputing/th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733800"/>
            <a:ext cx="1316181" cy="1447800"/>
          </a:xfrm>
          <a:prstGeom prst="rect">
            <a:avLst/>
          </a:prstGeom>
          <a:noFill/>
        </p:spPr>
      </p:pic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C6B874-FE2D-40EE-A33E-EB158CDD195A}" type="slidenum">
              <a:rPr lang="en-US"/>
              <a:pPr/>
              <a:t>22</a:t>
            </a:fld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0" y="1190625"/>
            <a:ext cx="1295400" cy="1752600"/>
            <a:chOff x="4032" y="1611"/>
            <a:chExt cx="1296" cy="1653"/>
          </a:xfrm>
        </p:grpSpPr>
        <p:pic>
          <p:nvPicPr>
            <p:cNvPr id="553987" name="Picture 3" descr="atkinsdanie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80" y="1680"/>
              <a:ext cx="1238" cy="1584"/>
            </a:xfrm>
            <a:prstGeom prst="rect">
              <a:avLst/>
            </a:prstGeom>
            <a:noFill/>
          </p:spPr>
        </p:pic>
        <p:sp>
          <p:nvSpPr>
            <p:cNvPr id="553988" name="Rectangle 4"/>
            <p:cNvSpPr>
              <a:spLocks noChangeArrowheads="1"/>
            </p:cNvSpPr>
            <p:nvPr/>
          </p:nvSpPr>
          <p:spPr bwMode="auto">
            <a:xfrm>
              <a:off x="4032" y="1611"/>
              <a:ext cx="129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OK Supercomputing Symposium </a:t>
            </a:r>
            <a:r>
              <a:rPr lang="en-US" sz="3600" dirty="0" smtClean="0"/>
              <a:t>2012</a:t>
            </a:r>
            <a:endParaRPr lang="en-US" sz="3600" dirty="0"/>
          </a:p>
        </p:txBody>
      </p:sp>
      <p:sp>
        <p:nvSpPr>
          <p:cNvPr id="553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436225" y="2819400"/>
            <a:ext cx="1600200" cy="1295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2006 Keynote: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Dan Atkins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Head of NSF’s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/>
              <a:t>Office of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 smtClean="0"/>
              <a:t>Cyberinfrastructure</a:t>
            </a:r>
            <a:endParaRPr lang="en-US" sz="1200" dirty="0"/>
          </a:p>
        </p:txBody>
      </p:sp>
      <p:pic>
        <p:nvPicPr>
          <p:cNvPr id="553991" name="Picture 7" descr="ski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1447800"/>
            <a:ext cx="1600200" cy="1200150"/>
          </a:xfrm>
          <a:prstGeom prst="rect">
            <a:avLst/>
          </a:prstGeom>
          <a:noFill/>
        </p:spPr>
      </p:pic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1828800" y="2667000"/>
            <a:ext cx="144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2004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err="1"/>
              <a:t>Sangtae</a:t>
            </a:r>
            <a:r>
              <a:rPr lang="en-US" sz="1200" dirty="0"/>
              <a:t> Kim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NSF </a:t>
            </a:r>
            <a:r>
              <a:rPr lang="en-US" sz="1200" dirty="0" smtClean="0"/>
              <a:t>Shared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Cyberinfrastructure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Division </a:t>
            </a:r>
            <a:r>
              <a:rPr lang="en-US" sz="1200" dirty="0"/>
              <a:t>Director</a:t>
            </a:r>
          </a:p>
        </p:txBody>
      </p:sp>
      <p:pic>
        <p:nvPicPr>
          <p:cNvPr id="553993" name="Picture 9" descr="freema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1447800"/>
            <a:ext cx="1155700" cy="1219200"/>
          </a:xfrm>
          <a:prstGeom prst="rect">
            <a:avLst/>
          </a:prstGeom>
          <a:noFill/>
        </p:spPr>
      </p:pic>
      <p:sp>
        <p:nvSpPr>
          <p:cNvPr id="553994" name="Rectangle 10"/>
          <p:cNvSpPr>
            <a:spLocks noChangeArrowheads="1"/>
          </p:cNvSpPr>
          <p:nvPr/>
        </p:nvSpPr>
        <p:spPr bwMode="auto">
          <a:xfrm>
            <a:off x="128850" y="2660075"/>
            <a:ext cx="1828800" cy="11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2003 Keynote: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Peter Freeman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NSF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Computer &amp; </a:t>
            </a:r>
            <a:r>
              <a:rPr lang="en-US" sz="1200" dirty="0"/>
              <a:t>Information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Science </a:t>
            </a:r>
            <a:r>
              <a:rPr lang="en-US" sz="1200" dirty="0" smtClean="0"/>
              <a:t>&amp; </a:t>
            </a:r>
            <a:r>
              <a:rPr lang="en-US" sz="1200" dirty="0"/>
              <a:t>Engineering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Assistant Director</a:t>
            </a:r>
          </a:p>
        </p:txBody>
      </p:sp>
      <p:pic>
        <p:nvPicPr>
          <p:cNvPr id="553995" name="Picture 11" descr="broo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2800" y="1447800"/>
            <a:ext cx="1143000" cy="1434353"/>
          </a:xfrm>
          <a:prstGeom prst="rect">
            <a:avLst/>
          </a:prstGeom>
          <a:noFill/>
        </p:spPr>
      </p:pic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3276600" y="2878975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2005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Walt Brooks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NASA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Supercomputing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Division Director</a:t>
            </a:r>
          </a:p>
        </p:txBody>
      </p:sp>
      <p:pic>
        <p:nvPicPr>
          <p:cNvPr id="553997" name="Picture 13" descr="boissea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3600" y="1447800"/>
            <a:ext cx="1087438" cy="1447800"/>
          </a:xfrm>
          <a:prstGeom prst="rect">
            <a:avLst/>
          </a:prstGeom>
          <a:noFill/>
        </p:spPr>
      </p:pic>
      <p:sp>
        <p:nvSpPr>
          <p:cNvPr id="553998" name="Rectangle 14"/>
          <p:cNvSpPr>
            <a:spLocks noChangeArrowheads="1"/>
          </p:cNvSpPr>
          <p:nvPr/>
        </p:nvSpPr>
        <p:spPr bwMode="auto">
          <a:xfrm>
            <a:off x="5791200" y="28956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2007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Jay </a:t>
            </a:r>
            <a:r>
              <a:rPr lang="en-US" sz="1200" dirty="0" err="1"/>
              <a:t>Boisseau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Director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U. Texas Austin</a:t>
            </a:r>
          </a:p>
        </p:txBody>
      </p:sp>
      <p:pic>
        <p:nvPicPr>
          <p:cNvPr id="554000" name="Picture 16" descr="jose_munoz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86601" y="1447800"/>
            <a:ext cx="1143000" cy="1495746"/>
          </a:xfrm>
          <a:prstGeom prst="rect">
            <a:avLst/>
          </a:prstGeom>
          <a:noFill/>
        </p:spPr>
      </p:pic>
      <p:sp>
        <p:nvSpPr>
          <p:cNvPr id="554001" name="Text Box 17"/>
          <p:cNvSpPr txBox="1">
            <a:spLocks noChangeArrowheads="1"/>
          </p:cNvSpPr>
          <p:nvPr/>
        </p:nvSpPr>
        <p:spPr bwMode="auto">
          <a:xfrm>
            <a:off x="6950825" y="2912225"/>
            <a:ext cx="1524000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200" dirty="0"/>
              <a:t>2008 Keynote: </a:t>
            </a:r>
            <a:r>
              <a:rPr lang="en-US" sz="1200" dirty="0" smtClean="0"/>
              <a:t>    Jos</a:t>
            </a:r>
            <a:r>
              <a:rPr lang="en-US" sz="1200" dirty="0" smtClean="0">
                <a:cs typeface="Times New Roman" pitchFamily="18" charset="0"/>
              </a:rPr>
              <a:t>é </a:t>
            </a:r>
            <a:r>
              <a:rPr lang="en-US" sz="1200" dirty="0">
                <a:cs typeface="Times New Roman" pitchFamily="18" charset="0"/>
              </a:rPr>
              <a:t>Munoz </a:t>
            </a:r>
            <a:r>
              <a:rPr lang="en-US" sz="1200" dirty="0" smtClean="0">
                <a:cs typeface="Times New Roman" pitchFamily="18" charset="0"/>
              </a:rPr>
              <a:t>    Deputy </a:t>
            </a:r>
            <a:r>
              <a:rPr lang="en-US" sz="1200" dirty="0">
                <a:cs typeface="Times New Roman" pitchFamily="18" charset="0"/>
              </a:rPr>
              <a:t>Office Director/ Senior Scientific Advisor </a:t>
            </a:r>
            <a:r>
              <a:rPr lang="en-US" sz="1200" dirty="0" smtClean="0">
                <a:cs typeface="Times New Roman" pitchFamily="18" charset="0"/>
              </a:rPr>
              <a:t>NSF Office </a:t>
            </a:r>
            <a:r>
              <a:rPr lang="en-US" sz="1200" dirty="0">
                <a:cs typeface="Times New Roman" pitchFamily="18" charset="0"/>
              </a:rPr>
              <a:t>of </a:t>
            </a:r>
            <a:r>
              <a:rPr lang="en-US" sz="1200" dirty="0" smtClean="0">
                <a:cs typeface="Times New Roman" pitchFamily="18" charset="0"/>
              </a:rPr>
              <a:t>Cyberinfrastructure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554003" name="Text Box 19"/>
          <p:cNvSpPr txBox="1">
            <a:spLocks noChangeArrowheads="1"/>
          </p:cNvSpPr>
          <p:nvPr/>
        </p:nvSpPr>
        <p:spPr bwMode="auto">
          <a:xfrm>
            <a:off x="278475" y="4953000"/>
            <a:ext cx="14478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/>
              <a:t>2009 Keynote: Douglass </a:t>
            </a:r>
            <a:r>
              <a:rPr lang="en-US" sz="1200" dirty="0" smtClean="0"/>
              <a:t>Post  Chief </a:t>
            </a:r>
            <a:r>
              <a:rPr lang="en-US" sz="1200" dirty="0"/>
              <a:t>Scientist         US Dept of Defense       HPC Modernization Program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4749800" y="4914900"/>
            <a:ext cx="4271963" cy="1297429"/>
            <a:chOff x="3505200" y="4572001"/>
            <a:chExt cx="4495800" cy="1297429"/>
          </a:xfrm>
        </p:grpSpPr>
        <p:sp>
          <p:nvSpPr>
            <p:cNvPr id="553999" name="Text Box 15"/>
            <p:cNvSpPr txBox="1">
              <a:spLocks noChangeArrowheads="1"/>
            </p:cNvSpPr>
            <p:nvPr/>
          </p:nvSpPr>
          <p:spPr bwMode="auto">
            <a:xfrm>
              <a:off x="3581400" y="4572001"/>
              <a:ext cx="4343400" cy="987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sz="2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</a:t>
              </a:r>
              <a:r>
                <a:rPr 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REE! Wed Oct </a:t>
              </a:r>
              <a:r>
                <a:rPr lang="en-US" sz="2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3 2012 </a:t>
              </a:r>
              <a:r>
                <a:rPr 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@ OU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en-US" dirty="0">
                  <a:solidFill>
                    <a:schemeClr val="bg1"/>
                  </a:solidFill>
                </a:rPr>
                <a:t>Over 235 </a:t>
              </a:r>
              <a:r>
                <a:rPr lang="en-US" dirty="0" smtClean="0">
                  <a:solidFill>
                    <a:schemeClr val="bg1"/>
                  </a:solidFill>
                </a:rPr>
                <a:t>registra2ons </a:t>
              </a:r>
              <a:r>
                <a:rPr lang="en-US" dirty="0">
                  <a:solidFill>
                    <a:schemeClr val="bg1"/>
                  </a:solidFill>
                </a:rPr>
                <a:t>already!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sz="1400" dirty="0">
                  <a:solidFill>
                    <a:schemeClr val="bg1"/>
                  </a:solidFill>
                </a:rPr>
                <a:t>Over 150 in the first day, over 200 in the first week, over 225 in the first month.</a:t>
              </a:r>
            </a:p>
          </p:txBody>
        </p:sp>
        <p:sp>
          <p:nvSpPr>
            <p:cNvPr id="554004" name="Text Box 20"/>
            <p:cNvSpPr txBox="1">
              <a:spLocks noChangeArrowheads="1"/>
            </p:cNvSpPr>
            <p:nvPr/>
          </p:nvSpPr>
          <p:spPr bwMode="auto">
            <a:xfrm>
              <a:off x="3905865" y="4800601"/>
              <a:ext cx="369692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hlink"/>
                  </a:solidFill>
                  <a:latin typeface="Courier New" pitchFamily="49" charset="0"/>
                  <a:hlinkClick r:id="rId10"/>
                </a:rPr>
                <a:t>http://symposium2012.oscer.ou.edu/</a:t>
              </a:r>
              <a:endParaRPr lang="en-US" sz="1200" b="1" dirty="0">
                <a:solidFill>
                  <a:schemeClr val="hlink"/>
                </a:solidFill>
                <a:latin typeface="Courier New" pitchFamily="49" charset="0"/>
              </a:endParaRPr>
            </a:p>
          </p:txBody>
        </p:sp>
        <p:sp>
          <p:nvSpPr>
            <p:cNvPr id="554005" name="Text Box 21"/>
            <p:cNvSpPr txBox="1">
              <a:spLocks noChangeArrowheads="1"/>
            </p:cNvSpPr>
            <p:nvPr/>
          </p:nvSpPr>
          <p:spPr bwMode="auto">
            <a:xfrm>
              <a:off x="3505200" y="5029200"/>
              <a:ext cx="4495800" cy="840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US" sz="1700" b="1" dirty="0" smtClean="0"/>
                <a:t>Reception/Poster Session</a:t>
              </a:r>
            </a:p>
            <a:p>
              <a:pPr>
                <a:spcBef>
                  <a:spcPts val="0"/>
                </a:spcBef>
              </a:pPr>
              <a:r>
                <a:rPr lang="en-US" sz="1700" b="1" dirty="0" smtClean="0"/>
                <a:t>FREE</a:t>
              </a:r>
              <a:r>
                <a:rPr lang="en-US" sz="1700" b="1" dirty="0"/>
                <a:t>! Tue Oct </a:t>
              </a:r>
              <a:r>
                <a:rPr lang="en-US" sz="1700" b="1" dirty="0" smtClean="0"/>
                <a:t>2 2012 </a:t>
              </a:r>
              <a:r>
                <a:rPr lang="en-US" sz="1700" b="1" dirty="0"/>
                <a:t>@ </a:t>
              </a:r>
              <a:r>
                <a:rPr lang="en-US" sz="1700" b="1" dirty="0" smtClean="0"/>
                <a:t>OU</a:t>
              </a:r>
              <a:endParaRPr lang="en-US" sz="1700" b="1" dirty="0"/>
            </a:p>
            <a:p>
              <a:pPr>
                <a:lnSpc>
                  <a:spcPct val="20000"/>
                </a:lnSpc>
                <a:spcBef>
                  <a:spcPct val="50000"/>
                </a:spcBef>
              </a:pPr>
              <a:r>
                <a:rPr lang="en-US" sz="1700" b="1" dirty="0"/>
                <a:t>FREE! Symposium Wed Oct </a:t>
              </a:r>
              <a:r>
                <a:rPr lang="en-US" sz="1700" b="1" dirty="0" smtClean="0"/>
                <a:t>3 2012 </a:t>
              </a:r>
              <a:r>
                <a:rPr lang="en-US" sz="1700" b="1" dirty="0"/>
                <a:t>@ </a:t>
              </a:r>
              <a:r>
                <a:rPr lang="en-US" sz="1700" b="1" dirty="0" smtClean="0"/>
                <a:t>OU</a:t>
              </a:r>
            </a:p>
          </p:txBody>
        </p:sp>
      </p:grpSp>
      <p:pic>
        <p:nvPicPr>
          <p:cNvPr id="554006" name="Picture 22" descr="post_douglas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" y="3657599"/>
            <a:ext cx="1066800" cy="1332113"/>
          </a:xfrm>
          <a:prstGeom prst="rect">
            <a:avLst/>
          </a:prstGeom>
          <a:noFill/>
        </p:spPr>
      </p:pic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49991" y="3671047"/>
            <a:ext cx="1033550" cy="13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1568823" y="5029200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 smtClean="0"/>
              <a:t>2010 </a:t>
            </a:r>
            <a:r>
              <a:rPr lang="en-US" sz="1200" dirty="0"/>
              <a:t>Keynote: </a:t>
            </a:r>
            <a:r>
              <a:rPr lang="en-US" sz="1200" dirty="0" smtClean="0"/>
              <a:t>Horst Simon  Deputy Director         Lawrence Berkeley National Laboratory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5207000" y="3962400"/>
            <a:ext cx="3352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500" b="1" dirty="0" smtClean="0"/>
              <a:t>Thom Dunning, Director</a:t>
            </a:r>
          </a:p>
          <a:p>
            <a:pPr algn="l"/>
            <a:r>
              <a:rPr lang="en-US" sz="1500" b="1" dirty="0" smtClean="0"/>
              <a:t>National Center for Supercomputing</a:t>
            </a:r>
          </a:p>
          <a:p>
            <a:pPr algn="l"/>
            <a:r>
              <a:rPr lang="en-US" sz="1500" b="1" dirty="0" smtClean="0"/>
              <a:t>Applications</a:t>
            </a:r>
            <a:endParaRPr lang="en-US" sz="1500" b="1" dirty="0"/>
          </a:p>
        </p:txBody>
      </p:sp>
      <p:sp>
        <p:nvSpPr>
          <p:cNvPr id="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r>
              <a:rPr lang="en-US" dirty="0" smtClean="0"/>
              <a:t>NCSI Parallel &amp; Cluster: Storage Hierarchy</a:t>
            </a:r>
            <a:endParaRPr lang="en-US" dirty="0"/>
          </a:p>
          <a:p>
            <a:r>
              <a:rPr lang="fr-FR" dirty="0" smtClean="0"/>
              <a:t>U Oklahoma, July 29 - </a:t>
            </a:r>
            <a:r>
              <a:rPr lang="fr-FR" dirty="0" err="1" smtClean="0"/>
              <a:t>Aug</a:t>
            </a:r>
            <a:r>
              <a:rPr lang="fr-FR" dirty="0" smtClean="0"/>
              <a:t> 4 2012</a:t>
            </a:r>
            <a:endParaRPr lang="en-US" dirty="0"/>
          </a:p>
        </p:txBody>
      </p:sp>
      <p:pic>
        <p:nvPicPr>
          <p:cNvPr id="33" name="Picture 32" descr="schneider_barry_cropped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819400" y="3733800"/>
            <a:ext cx="1067990" cy="1371600"/>
          </a:xfrm>
          <a:prstGeom prst="rect">
            <a:avLst/>
          </a:prstGeom>
        </p:spPr>
      </p:pic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2743200" y="5082182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200" dirty="0" smtClean="0"/>
              <a:t>2011 </a:t>
            </a:r>
            <a:r>
              <a:rPr lang="en-US" sz="1200" dirty="0"/>
              <a:t>Keynote: </a:t>
            </a:r>
            <a:r>
              <a:rPr lang="en-US" sz="1200" dirty="0" smtClean="0"/>
              <a:t>Barry Schneider  Program Manager         National Science Foundation</a:t>
            </a:r>
            <a:endParaRPr lang="en-US" sz="12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smtClean="0"/>
              <a:t>Thanks for your attention!</a:t>
            </a:r>
            <a:br>
              <a:rPr lang="en-US" sz="600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>Questions?</a:t>
            </a:r>
            <a:br>
              <a:rPr lang="en-US" sz="6000" smtClean="0"/>
            </a:br>
            <a:r>
              <a:rPr lang="en-US" sz="3200" smtClean="0">
                <a:hlinkClick r:id="rId4"/>
              </a:rPr>
              <a:t>www.oscer.ou.edu</a:t>
            </a:r>
            <a:endParaRPr lang="en-US" sz="320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to Point Isn’t Always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interested in </a:t>
            </a:r>
            <a:r>
              <a:rPr lang="en-US" b="1" i="1" u="sng" dirty="0" smtClean="0"/>
              <a:t>collective communications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one to many</a:t>
            </a:r>
          </a:p>
          <a:p>
            <a:pPr lvl="1"/>
            <a:r>
              <a:rPr lang="en-US" dirty="0" smtClean="0"/>
              <a:t>many to one</a:t>
            </a:r>
          </a:p>
          <a:p>
            <a:pPr lvl="1"/>
            <a:r>
              <a:rPr lang="en-US" dirty="0" smtClean="0"/>
              <a:t>many to many</a:t>
            </a:r>
          </a:p>
          <a:p>
            <a:r>
              <a:rPr lang="en-US" dirty="0" smtClean="0"/>
              <a:t>In principle,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can accomplish any and all of these.</a:t>
            </a:r>
          </a:p>
          <a:p>
            <a:r>
              <a:rPr lang="en-US" dirty="0" smtClean="0"/>
              <a:t>But that may be:</a:t>
            </a:r>
          </a:p>
          <a:p>
            <a:pPr lvl="1"/>
            <a:r>
              <a:rPr lang="en-US" dirty="0" smtClean="0"/>
              <a:t>inefficient;</a:t>
            </a:r>
          </a:p>
          <a:p>
            <a:pPr lvl="1"/>
            <a:r>
              <a:rPr lang="en-US" dirty="0" smtClean="0"/>
              <a:t>inconvenient and cumbersome to code.</a:t>
            </a:r>
          </a:p>
          <a:p>
            <a:r>
              <a:rPr lang="en-US" dirty="0" smtClean="0"/>
              <a:t>So, the designers of MPI came up with routines that perform these collective communications for you.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MPI_Bcast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MPI_Allreduce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MPI_Allgatherv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MPI_Scatterv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MPI_Alltoall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MPI_Alltoallv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U Oklahoma, July 29 - Aug 4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86C921-6C17-498D-ABB4-EF00A671D43D}" type="slidenum">
              <a:rPr lang="en-US"/>
              <a:pPr/>
              <a:t>5</a:t>
            </a:fld>
            <a:endParaRPr lang="en-US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MPI_Bcast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What happens if one process has data that everyone else needs to know?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For example, what if the server process needs to send </a:t>
            </a:r>
            <a:r>
              <a:rPr lang="en-US" dirty="0" smtClean="0"/>
              <a:t>a value that it </a:t>
            </a:r>
            <a:r>
              <a:rPr lang="en-US" dirty="0"/>
              <a:t>input </a:t>
            </a:r>
            <a:r>
              <a:rPr lang="en-US" dirty="0" smtClean="0"/>
              <a:t>from standard input </a:t>
            </a:r>
            <a:r>
              <a:rPr lang="en-US" dirty="0"/>
              <a:t>to the </a:t>
            </a:r>
            <a:r>
              <a:rPr lang="en-US" dirty="0" smtClean="0"/>
              <a:t>other processes</a:t>
            </a:r>
            <a:r>
              <a:rPr lang="en-US" dirty="0"/>
              <a:t>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(&amp;length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, 1,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MPI_INTEGER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      source,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MPI_COMM_WORLD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Notice:</a:t>
            </a:r>
          </a:p>
          <a:p>
            <a:pPr>
              <a:lnSpc>
                <a:spcPct val="90000"/>
              </a:lnSpc>
            </a:pP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doesn’t use a </a:t>
            </a:r>
            <a:r>
              <a:rPr lang="en-US" dirty="0" smtClean="0"/>
              <a:t>tag.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call is the same for both the sender and all of the </a:t>
            </a:r>
            <a:r>
              <a:rPr lang="en-US" dirty="0" smtClean="0"/>
              <a:t>receivers (</a:t>
            </a:r>
            <a:r>
              <a:rPr lang="en-US" b="1" u="sng" dirty="0" smtClean="0"/>
              <a:t>COUNTERINTUITIVE!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All processes have to call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at the same time; everyone waits until everyone is done.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 smtClean="0"/>
          </a:p>
          <a:p>
            <a:r>
              <a:rPr lang="en-US" dirty="0" smtClean="0"/>
              <a:t>U Oklahoma, July 29 - Aug 4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C073E2-3677-4DE7-BBF4-F3A4D00EE7EC}" type="slidenum">
              <a:rPr lang="en-US"/>
              <a:pPr/>
              <a:t>6</a:t>
            </a:fld>
            <a:endParaRPr lang="en-US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</a:t>
            </a:r>
            <a:r>
              <a:rPr lang="en-US" dirty="0" smtClean="0"/>
              <a:t>Example Part 1</a:t>
            </a:r>
            <a:endParaRPr lang="en-US" dirty="0"/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stdio.h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stdlib.h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math.h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main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argc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char**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argv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{ /* main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const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server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const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source = server;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float* array   = (float*)NULL;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 length, index;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number_of_processes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my_rank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MPI_Init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(&amp;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argc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&amp;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argv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MPI_Comm_rank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(MPI_COMM_WORLD, &amp;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my_rank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MPI_Comm_size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(MPI_COMM_WORLD,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                              &amp;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number_of_processes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 smtClean="0"/>
          </a:p>
          <a:p>
            <a:r>
              <a:rPr lang="en-US" dirty="0" smtClean="0"/>
              <a:t>U Oklahoma, July 29 - Aug 4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66111-5E87-4A5B-A581-4980A1D14D1D}" type="slidenum">
              <a:rPr lang="en-US"/>
              <a:pPr/>
              <a:t>7</a:t>
            </a:fld>
            <a:endParaRPr lang="en-US"/>
          </a:p>
        </p:txBody>
      </p:sp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</a:t>
            </a:r>
            <a:r>
              <a:rPr lang="en-US" dirty="0" smtClean="0"/>
              <a:t>Example Part 2</a:t>
            </a:r>
            <a:endParaRPr lang="en-US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if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scanf</a:t>
            </a:r>
            <a:r>
              <a:rPr lang="en-US" sz="1600" b="1" dirty="0" smtClean="0">
                <a:latin typeface="Courier New" pitchFamily="49" charset="0"/>
              </a:rPr>
              <a:t>("%d", &amp;length);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} /* if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before </a:t>
            </a:r>
            <a:r>
              <a:rPr lang="en-US" sz="1600" b="1" dirty="0" err="1" smtClean="0"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, length = %d\n",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length);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(&amp;length, 1, MPI_INTEGER, source, MPI_COMM_WORLD);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after  </a:t>
            </a:r>
            <a:r>
              <a:rPr lang="en-US" sz="1600" b="1" dirty="0" err="1" smtClean="0"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, length = %d\n",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length);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array = (float*)</a:t>
            </a:r>
            <a:r>
              <a:rPr lang="en-US" sz="1600" b="1" dirty="0" err="1" smtClean="0">
                <a:latin typeface="Courier New" pitchFamily="49" charset="0"/>
              </a:rPr>
              <a:t>malloc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sizeof</a:t>
            </a:r>
            <a:r>
              <a:rPr lang="en-US" sz="1600" b="1" dirty="0" smtClean="0">
                <a:latin typeface="Courier New" pitchFamily="49" charset="0"/>
              </a:rPr>
              <a:t>(float) * length);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if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for (index = 0; index &lt; length; index++)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array[index] = </a:t>
            </a:r>
            <a:r>
              <a:rPr lang="en-US" sz="1600" b="1" dirty="0" err="1" smtClean="0">
                <a:latin typeface="Courier New" pitchFamily="49" charset="0"/>
              </a:rPr>
              <a:t>sqrt</a:t>
            </a:r>
            <a:r>
              <a:rPr lang="en-US" sz="1600" b="1" dirty="0" smtClean="0">
                <a:latin typeface="Courier New" pitchFamily="49" charset="0"/>
              </a:rPr>
              <a:t>(index * 1.0); /* Or whatever you want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 /* for index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} /* if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(array, length, MPI_FLOAT, source, MPI_COMM_WORLD);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latin typeface="Courier New" pitchFamily="49" charset="0"/>
              </a:rPr>
              <a:t>MPI_Finalize</a:t>
            </a:r>
            <a:r>
              <a:rPr lang="en-US" sz="1600" b="1" dirty="0" smtClean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 /* main */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 smtClean="0"/>
          </a:p>
          <a:p>
            <a:r>
              <a:rPr lang="en-US" dirty="0" smtClean="0"/>
              <a:t>U Oklahoma, July 29 - Aug 4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369AF1-FF08-48D9-99A1-CEC8D7E7797F}" type="slidenum">
              <a:rPr lang="en-US"/>
              <a:pPr/>
              <a:t>8</a:t>
            </a:fld>
            <a:endParaRPr lang="en-US"/>
          </a:p>
        </p:txBody>
      </p:sp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Broadcast Compile &amp; Run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</a:rPr>
              <a:t>% </a:t>
            </a:r>
            <a:r>
              <a:rPr lang="en-US" sz="1700" b="1" dirty="0" err="1" smtClean="0">
                <a:solidFill>
                  <a:schemeClr val="folHlink"/>
                </a:solidFill>
                <a:latin typeface="Courier New" pitchFamily="49" charset="0"/>
              </a:rPr>
              <a:t>mpicc</a:t>
            </a:r>
            <a:r>
              <a:rPr lang="en-US" sz="1700" b="1" dirty="0" smtClean="0">
                <a:latin typeface="Courier New" pitchFamily="49" charset="0"/>
              </a:rPr>
              <a:t> </a:t>
            </a:r>
            <a:r>
              <a:rPr lang="en-US" sz="1700" b="1" dirty="0">
                <a:latin typeface="Courier New" pitchFamily="49" charset="0"/>
              </a:rPr>
              <a:t>-o </a:t>
            </a:r>
            <a:r>
              <a:rPr lang="en-US" sz="1700" b="1" dirty="0" err="1" smtClean="0">
                <a:latin typeface="Courier New" pitchFamily="49" charset="0"/>
              </a:rPr>
              <a:t>mpibroadcast</a:t>
            </a:r>
            <a:r>
              <a:rPr lang="en-US" sz="1700" b="1" dirty="0" smtClean="0">
                <a:latin typeface="Courier New" pitchFamily="49" charset="0"/>
              </a:rPr>
              <a:t> </a:t>
            </a:r>
            <a:r>
              <a:rPr lang="en-US" sz="1700" b="1" dirty="0" err="1" smtClean="0">
                <a:latin typeface="Courier New" pitchFamily="49" charset="0"/>
              </a:rPr>
              <a:t>mpibroadcast.c</a:t>
            </a:r>
            <a:r>
              <a:rPr lang="en-US" sz="1700" b="1" dirty="0" smtClean="0">
                <a:latin typeface="Courier New" pitchFamily="49" charset="0"/>
              </a:rPr>
              <a:t> -lm</a:t>
            </a:r>
            <a:endParaRPr lang="en-US" sz="17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</a:rPr>
              <a:t>% </a:t>
            </a:r>
            <a:r>
              <a:rPr lang="en-US" sz="1700" b="1" dirty="0" err="1">
                <a:solidFill>
                  <a:srgbClr val="0000CC"/>
                </a:solidFill>
                <a:latin typeface="Courier New" pitchFamily="49" charset="0"/>
              </a:rPr>
              <a:t>mpirun</a:t>
            </a:r>
            <a:r>
              <a:rPr lang="en-US" sz="1700" b="1" dirty="0">
                <a:latin typeface="Courier New" pitchFamily="49" charset="0"/>
              </a:rPr>
              <a:t> </a:t>
            </a:r>
            <a:r>
              <a:rPr lang="en-US" sz="1700" b="1" dirty="0">
                <a:solidFill>
                  <a:srgbClr val="0000CC"/>
                </a:solidFill>
                <a:latin typeface="Courier New" pitchFamily="49" charset="0"/>
              </a:rPr>
              <a:t>-</a:t>
            </a:r>
            <a:r>
              <a:rPr lang="en-US" sz="1700" b="1" dirty="0" err="1">
                <a:solidFill>
                  <a:srgbClr val="0000CC"/>
                </a:solidFill>
                <a:latin typeface="Courier New" pitchFamily="49" charset="0"/>
              </a:rPr>
              <a:t>np</a:t>
            </a:r>
            <a:r>
              <a:rPr lang="en-US" sz="1700" b="1" dirty="0">
                <a:latin typeface="Courier New" pitchFamily="49" charset="0"/>
              </a:rPr>
              <a:t> </a:t>
            </a:r>
            <a:r>
              <a:rPr lang="en-US" sz="1700" b="1" dirty="0" smtClean="0">
                <a:latin typeface="Courier New" pitchFamily="49" charset="0"/>
              </a:rPr>
              <a:t>8 </a:t>
            </a:r>
            <a:r>
              <a:rPr lang="en-US" sz="1700" b="1" dirty="0" err="1" smtClean="0">
                <a:latin typeface="Courier New" pitchFamily="49" charset="0"/>
              </a:rPr>
              <a:t>mpibroadcast</a:t>
            </a:r>
            <a:endParaRPr lang="en-US" sz="17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4: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7: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3: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5: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6: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2: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0: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0: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2: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4: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5: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7: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6: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3: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1: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1: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  <a:endParaRPr lang="en-US" sz="1700" b="1" dirty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 smtClean="0"/>
          </a:p>
          <a:p>
            <a:r>
              <a:rPr lang="en-US" dirty="0" smtClean="0"/>
              <a:t>U Oklahoma, July 29 - Aug 4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29055C-F32B-40C8-B49F-D113ED5B5402}" type="slidenum">
              <a:rPr lang="en-US"/>
              <a:pPr/>
              <a:t>9</a:t>
            </a:fld>
            <a:endParaRPr lang="en-US"/>
          </a:p>
        </p:txBody>
      </p:sp>
      <p:sp>
        <p:nvSpPr>
          <p:cNvPr id="83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Reductions</a:t>
            </a:r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reduction</a:t>
            </a:r>
            <a:r>
              <a:rPr lang="en-US" dirty="0"/>
              <a:t> converts an array to a scalar: for example,         sum, product, minimum value, maximum value, Boolean AND, Boolean OR, etc.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Reductions are so common, and so important, that MPI has two routines to handle them:</a:t>
            </a:r>
          </a:p>
          <a:p>
            <a:pPr>
              <a:buFont typeface="Wingdings" pitchFamily="2" charset="2"/>
              <a:buNone/>
            </a:pP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dirty="0"/>
              <a:t>: sends result to a single specified process</a:t>
            </a:r>
          </a:p>
          <a:p>
            <a:pPr>
              <a:buFont typeface="Wingdings" pitchFamily="2" charset="2"/>
              <a:buNone/>
            </a:pP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dirty="0"/>
              <a:t>: sends result to all processes (and therefore </a:t>
            </a:r>
            <a:r>
              <a:rPr lang="en-US" dirty="0" smtClean="0"/>
              <a:t>may take </a:t>
            </a:r>
            <a:r>
              <a:rPr lang="en-US" dirty="0"/>
              <a:t>longer)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Parallel &amp; Cluster: </a:t>
            </a:r>
            <a:r>
              <a:rPr lang="it-IT" dirty="0" smtClean="0"/>
              <a:t>MPI Collectives</a:t>
            </a:r>
            <a:endParaRPr lang="en-US" dirty="0" smtClean="0"/>
          </a:p>
          <a:p>
            <a:r>
              <a:rPr lang="en-US" dirty="0" smtClean="0"/>
              <a:t>U Oklahoma, July 29 - Aug 4 2012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1"/>
  <p:tag name="BSN" val="161"/>
  <p:tag name="SVT" val="FALSE"/>
  <p:tag name="NBP" val="1"/>
  <p:tag name="CVB" val="161"/>
  <p:tag name="SPT" val="FALSE"/>
  <p:tag name="CII" val="16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3"/>
  <p:tag name="BSN" val="163"/>
  <p:tag name="SVT" val="FALSE"/>
  <p:tag name="NBP" val="1"/>
  <p:tag name="CVB" val="163"/>
  <p:tag name="SPT" val="FALSE"/>
  <p:tag name="CII" val="16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5"/>
  <p:tag name="NBP" val="1"/>
  <p:tag name="CVB" val="75"/>
  <p:tag name="SPT" val="FALSE"/>
  <p:tag name="BSN" val="75"/>
  <p:tag name="LFXCI" val="0"/>
  <p:tag name="SVT" val="TRUE"/>
  <p:tag name="CII" val="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5"/>
  <p:tag name="BSN" val="155"/>
  <p:tag name="SVT" val="FALSE"/>
  <p:tag name="NBP" val="1"/>
  <p:tag name="CVB" val="155"/>
  <p:tag name="SPT" val="FALSE"/>
  <p:tag name="CII" val="1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6"/>
  <p:tag name="BSN" val="156"/>
  <p:tag name="SVT" val="FALSE"/>
  <p:tag name="NBP" val="1"/>
  <p:tag name="CVB" val="156"/>
  <p:tag name="SPT" val="FALSE"/>
  <p:tag name="CII" val="15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7"/>
  <p:tag name="BSN" val="157"/>
  <p:tag name="SVT" val="FALSE"/>
  <p:tag name="NBP" val="1"/>
  <p:tag name="CVB" val="157"/>
  <p:tag name="SPT" val="FALSE"/>
  <p:tag name="CII" val="15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9"/>
  <p:tag name="BSN" val="159"/>
  <p:tag name="SVT" val="FALSE"/>
  <p:tag name="NBP" val="1"/>
  <p:tag name="CVB" val="159"/>
  <p:tag name="SPT" val="FALSE"/>
  <p:tag name="CII" val="15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0"/>
  <p:tag name="BSN" val="160"/>
  <p:tag name="SVT" val="FALSE"/>
  <p:tag name="NBP" val="1"/>
  <p:tag name="CVB" val="160"/>
  <p:tag name="SPT" val="FALSE"/>
  <p:tag name="CII" val="16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1"/>
  <p:tag name="BSN" val="161"/>
  <p:tag name="SVT" val="FALSE"/>
  <p:tag name="NBP" val="1"/>
  <p:tag name="CVB" val="161"/>
  <p:tag name="SPT" val="FALSE"/>
  <p:tag name="CII" val="161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9260</TotalTime>
  <Words>2415</Words>
  <Application>Microsoft Office PowerPoint</Application>
  <PresentationFormat>On-screen Show (4:3)</PresentationFormat>
  <Paragraphs>345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Blends</vt:lpstr>
      <vt:lpstr>Introduction to  Parallel Programming &amp; Cluster Computing  MPI Collective Communications</vt:lpstr>
      <vt:lpstr>Point to Point Always Works</vt:lpstr>
      <vt:lpstr>Point to Point Isn’t Always Good</vt:lpstr>
      <vt:lpstr>Collective Communications</vt:lpstr>
      <vt:lpstr>MPI_Bcast</vt:lpstr>
      <vt:lpstr>Broadcast Example Part 1</vt:lpstr>
      <vt:lpstr>Broadcast Example Part 2</vt:lpstr>
      <vt:lpstr>Broadcast Compile &amp; Run</vt:lpstr>
      <vt:lpstr>Reductions</vt:lpstr>
      <vt:lpstr>Reduction Example Part 1</vt:lpstr>
      <vt:lpstr>Reduction Example Part 1</vt:lpstr>
      <vt:lpstr>Reduce: Compiling and Running</vt:lpstr>
      <vt:lpstr>Why Two Reduction Routines?</vt:lpstr>
      <vt:lpstr>Reduction on Arrays #1</vt:lpstr>
      <vt:lpstr>Reduction on Arrays #2</vt:lpstr>
      <vt:lpstr>Scatter and Gather</vt:lpstr>
      <vt:lpstr>MPI_Scatter</vt:lpstr>
      <vt:lpstr>MPI_Scatterv</vt:lpstr>
      <vt:lpstr>MPI_Gather</vt:lpstr>
      <vt:lpstr>MPI_Gatherv</vt:lpstr>
      <vt:lpstr>MPI_Allgather &amp; MPI_Allgatherv</vt:lpstr>
      <vt:lpstr>OK Supercomputing Symposium 2012</vt:lpstr>
      <vt:lpstr>Thanks for your attention!   Questions? www.oscer.ou.edu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hneeman</cp:lastModifiedBy>
  <cp:revision>493</cp:revision>
  <cp:lastPrinted>1601-01-01T00:00:00Z</cp:lastPrinted>
  <dcterms:created xsi:type="dcterms:W3CDTF">2001-08-18T12:37:15Z</dcterms:created>
  <dcterms:modified xsi:type="dcterms:W3CDTF">2012-07-31T04:44:09Z</dcterms:modified>
</cp:coreProperties>
</file>