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ags/tag29.xml" ContentType="application/vnd.openxmlformats-officedocument.presentationml.tags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38"/>
  </p:notesMasterIdLst>
  <p:handoutMasterIdLst>
    <p:handoutMasterId r:id="rId39"/>
  </p:handoutMasterIdLst>
  <p:sldIdLst>
    <p:sldId id="554" r:id="rId2"/>
    <p:sldId id="1056" r:id="rId3"/>
    <p:sldId id="929" r:id="rId4"/>
    <p:sldId id="930" r:id="rId5"/>
    <p:sldId id="931" r:id="rId6"/>
    <p:sldId id="932" r:id="rId7"/>
    <p:sldId id="933" r:id="rId8"/>
    <p:sldId id="934" r:id="rId9"/>
    <p:sldId id="935" r:id="rId10"/>
    <p:sldId id="936" r:id="rId11"/>
    <p:sldId id="937" r:id="rId12"/>
    <p:sldId id="1022" r:id="rId13"/>
    <p:sldId id="1023" r:id="rId14"/>
    <p:sldId id="1024" r:id="rId15"/>
    <p:sldId id="1025" r:id="rId16"/>
    <p:sldId id="1026" r:id="rId17"/>
    <p:sldId id="1027" r:id="rId18"/>
    <p:sldId id="1028" r:id="rId19"/>
    <p:sldId id="1029" r:id="rId20"/>
    <p:sldId id="1030" r:id="rId21"/>
    <p:sldId id="1031" r:id="rId22"/>
    <p:sldId id="1032" r:id="rId23"/>
    <p:sldId id="1033" r:id="rId24"/>
    <p:sldId id="1034" r:id="rId25"/>
    <p:sldId id="1035" r:id="rId26"/>
    <p:sldId id="1036" r:id="rId27"/>
    <p:sldId id="1037" r:id="rId28"/>
    <p:sldId id="1038" r:id="rId29"/>
    <p:sldId id="1039" r:id="rId30"/>
    <p:sldId id="1040" r:id="rId31"/>
    <p:sldId id="1041" r:id="rId32"/>
    <p:sldId id="1042" r:id="rId33"/>
    <p:sldId id="1043" r:id="rId34"/>
    <p:sldId id="1044" r:id="rId35"/>
    <p:sldId id="1045" r:id="rId36"/>
    <p:sldId id="1021" r:id="rId37"/>
  </p:sldIdLst>
  <p:sldSz cx="9144000" cy="6858000" type="screen4x3"/>
  <p:notesSz cx="6858000" cy="9144000"/>
  <p:custDataLst>
    <p:tags r:id="rId40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00FF"/>
    <a:srgbClr val="FFCCFF"/>
    <a:srgbClr val="CC99FF"/>
    <a:srgbClr val="800080"/>
    <a:srgbClr val="CC6600"/>
    <a:srgbClr val="008000"/>
    <a:srgbClr val="A50021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575" autoAdjust="0"/>
  </p:normalViewPr>
  <p:slideViewPr>
    <p:cSldViewPr>
      <p:cViewPr varScale="1">
        <p:scale>
          <a:sx n="67" d="100"/>
          <a:sy n="67" d="100"/>
        </p:scale>
        <p:origin x="-5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4623497-17EC-4C85-AF35-E567DE506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03D026-CEFD-4132-B671-818C5F1E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4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035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404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03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9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OU Supercomputing Center for Education &amp; Research</a:t>
            </a:r>
          </a:p>
        </p:txBody>
      </p:sp>
      <p:sp>
        <p:nvSpPr>
          <p:cNvPr id="9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0444E359-79E0-4AF8-A8E7-4848D3ACC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12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67000"/>
            <a:ext cx="6350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NCSI Intermediate Parallel: Libraries</a:t>
            </a:r>
          </a:p>
          <a:p>
            <a:pPr>
              <a:defRPr/>
            </a:pPr>
            <a:r>
              <a:rPr lang="en-US" dirty="0" smtClean="0"/>
              <a:t>July 31 – August 6 2011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35FF7-5179-46DA-B105-D41AB8E53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457200"/>
            <a:ext cx="2043113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5978525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NCSI Intermediate Parallel: Libraries</a:t>
            </a:r>
          </a:p>
          <a:p>
            <a:pPr>
              <a:defRPr/>
            </a:pPr>
            <a:r>
              <a:rPr lang="en-US" dirty="0" smtClean="0"/>
              <a:t>July 31 – August 6 2011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A9AA8-B67F-451E-A4EA-DB0938330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NCSI Intermediate Parallel: Libraries</a:t>
            </a:r>
          </a:p>
          <a:p>
            <a:pPr>
              <a:defRPr/>
            </a:pPr>
            <a:r>
              <a:rPr lang="en-US" dirty="0" smtClean="0"/>
              <a:t>July 31 – August 6 2011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2EC9EB-093D-4AEC-827C-43FD36EDF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NCSI Intermediate Parallel: Libraries</a:t>
            </a:r>
          </a:p>
          <a:p>
            <a:pPr>
              <a:defRPr/>
            </a:pPr>
            <a:r>
              <a:rPr lang="en-US" dirty="0" smtClean="0"/>
              <a:t>July 31 – August 6 2011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50A29B-C713-428D-8EEE-FBB5AB752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NCSI Intermediate Parallel: Libraries</a:t>
            </a:r>
          </a:p>
          <a:p>
            <a:pPr>
              <a:defRPr/>
            </a:pPr>
            <a:r>
              <a:rPr lang="en-US" dirty="0" smtClean="0"/>
              <a:t>July 31 – August 6 2011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696F83-8082-4514-8AA9-864DCCAA6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NCSI Intermediate Parallel: Libraries</a:t>
            </a:r>
          </a:p>
          <a:p>
            <a:pPr>
              <a:defRPr/>
            </a:pPr>
            <a:r>
              <a:rPr lang="en-US" dirty="0" smtClean="0"/>
              <a:t>July 31 – August 6 2011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FF6522-D39A-4EFB-9FD2-0F43165FD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NCSI Intermediate Parallel: Libraries</a:t>
            </a:r>
          </a:p>
          <a:p>
            <a:pPr>
              <a:defRPr/>
            </a:pPr>
            <a:r>
              <a:rPr lang="en-US" dirty="0" smtClean="0"/>
              <a:t>July 31 – August 6 2011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2F73B-AF29-4A05-AF7F-4F48D4440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NCSI Intermediate Parallel: Libraries</a:t>
            </a:r>
          </a:p>
          <a:p>
            <a:pPr>
              <a:defRPr/>
            </a:pPr>
            <a:r>
              <a:rPr lang="en-US" dirty="0" smtClean="0"/>
              <a:t>July 31 – August 6 2011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04F282-5D9D-4EB2-A4AC-1849A209E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NCSI Intermediate Parallel: Libraries</a:t>
            </a:r>
          </a:p>
          <a:p>
            <a:pPr>
              <a:defRPr/>
            </a:pPr>
            <a:r>
              <a:rPr lang="en-US" dirty="0" smtClean="0"/>
              <a:t>July 31 – August 6 2011</a:t>
            </a: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FA57-DB10-4D8E-B495-9E7DF239E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NCSI Intermediate Parallel: Libraries</a:t>
            </a:r>
          </a:p>
          <a:p>
            <a:pPr>
              <a:defRPr/>
            </a:pPr>
            <a:r>
              <a:rPr lang="en-US" dirty="0" smtClean="0"/>
              <a:t>July 31 – August 6 2011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A5A790-6F19-4F0E-8844-552503E9D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NCSI Intermediate Parallel: Libraries</a:t>
            </a:r>
          </a:p>
          <a:p>
            <a:pPr>
              <a:defRPr/>
            </a:pPr>
            <a:r>
              <a:rPr lang="en-US" dirty="0" smtClean="0"/>
              <a:t>July 31 – August 6 2011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E5F05-49DD-403D-8B1B-C58F7D6A2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NCSI Intermediate Parallel: Libraries</a:t>
            </a:r>
          </a:p>
          <a:p>
            <a:pPr>
              <a:defRPr/>
            </a:pPr>
            <a:r>
              <a:rPr lang="en-US" dirty="0" smtClean="0"/>
              <a:t>July 31 – August 6 2011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A33A4-B068-4571-97F3-222EF823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NCSI Intermediate Parallel: Libraries</a:t>
            </a:r>
          </a:p>
          <a:p>
            <a:pPr>
              <a:defRPr/>
            </a:pPr>
            <a:r>
              <a:rPr lang="en-US" dirty="0" smtClean="0"/>
              <a:t>July 31 – August 6 2011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CE84F-D98D-47F7-A4D6-21F3EE13A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6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5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9.png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23" Type="http://schemas.openxmlformats.org/officeDocument/2006/relationships/image" Target="../media/image8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7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2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-13648" y="609600"/>
            <a:ext cx="6350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NCSI Intro Parallel: Libraries</a:t>
            </a:r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191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3E90D56-9F13-476E-9C0C-A76A957C9F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3076" name="Group 41"/>
          <p:cNvGrpSpPr>
            <a:grpSpLocks/>
          </p:cNvGrpSpPr>
          <p:nvPr userDrawn="1"/>
        </p:nvGrpSpPr>
        <p:grpSpPr bwMode="auto">
          <a:xfrm>
            <a:off x="228600" y="6096000"/>
            <a:ext cx="1371600" cy="304800"/>
            <a:chOff x="384" y="3840"/>
            <a:chExt cx="1488" cy="377"/>
          </a:xfrm>
        </p:grpSpPr>
        <p:pic>
          <p:nvPicPr>
            <p:cNvPr id="3084" name="Picture 15" descr="ou201_logo"/>
            <p:cNvPicPr>
              <a:picLocks noChangeAspect="1"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912" y="3870"/>
              <a:ext cx="248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5" name="Picture 35" descr="oscer_logo_crimson_20060918"/>
            <p:cNvPicPr>
              <a:picLocks noChangeAspect="1" noChangeArrowheads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384" y="3840"/>
              <a:ext cx="489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6" name="Picture 39" descr="ouit_logo_small"/>
            <p:cNvPicPr>
              <a:picLocks noChangeAspect="1" noChangeArrowheads="1"/>
            </p:cNvPicPr>
            <p:nvPr userDrawn="1"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1152" y="3840"/>
              <a:ext cx="720" cy="3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8375" name="Rectangle 7"/>
          <p:cNvSpPr>
            <a:spLocks noChangeArrowheads="1"/>
          </p:cNvSpPr>
          <p:nvPr/>
        </p:nvSpPr>
        <p:spPr bwMode="gray">
          <a:xfrm>
            <a:off x="609600" y="3810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gray">
          <a:xfrm>
            <a:off x="304800" y="12192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07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457200"/>
            <a:ext cx="80216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18" name="Picture 17" descr="hampton_long_logo.png"/>
          <p:cNvPicPr>
            <a:picLocks noChangeAspect="1"/>
          </p:cNvPicPr>
          <p:nvPr userDrawn="1"/>
        </p:nvPicPr>
        <p:blipFill>
          <a:blip r:embed="rId20" cstate="print"/>
          <a:stretch>
            <a:fillRect/>
          </a:stretch>
        </p:blipFill>
        <p:spPr>
          <a:xfrm>
            <a:off x="304800" y="6442840"/>
            <a:ext cx="1223962" cy="288311"/>
          </a:xfrm>
          <a:prstGeom prst="rect">
            <a:avLst/>
          </a:prstGeom>
        </p:spPr>
      </p:pic>
      <p:pic>
        <p:nvPicPr>
          <p:cNvPr id="19" name="Picture 18" descr="sdsu_logo.jpg"/>
          <p:cNvPicPr>
            <a:picLocks noChangeAspect="1"/>
          </p:cNvPicPr>
          <p:nvPr userDrawn="1"/>
        </p:nvPicPr>
        <p:blipFill>
          <a:blip r:embed="rId21" cstate="print"/>
          <a:stretch>
            <a:fillRect/>
          </a:stretch>
        </p:blipFill>
        <p:spPr>
          <a:xfrm>
            <a:off x="6508530" y="6148550"/>
            <a:ext cx="381000" cy="571500"/>
          </a:xfrm>
          <a:prstGeom prst="rect">
            <a:avLst/>
          </a:prstGeom>
        </p:spPr>
      </p:pic>
      <p:pic>
        <p:nvPicPr>
          <p:cNvPr id="20" name="Picture 12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600200" y="6096000"/>
            <a:ext cx="44302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0" descr="pupr_logo.jpg"/>
          <p:cNvPicPr>
            <a:picLocks noChangeAspect="1"/>
          </p:cNvPicPr>
          <p:nvPr userDrawn="1"/>
        </p:nvPicPr>
        <p:blipFill>
          <a:blip r:embed="rId22" cstate="print"/>
          <a:stretch>
            <a:fillRect/>
          </a:stretch>
        </p:blipFill>
        <p:spPr>
          <a:xfrm>
            <a:off x="7824698" y="6248400"/>
            <a:ext cx="273170" cy="381000"/>
          </a:xfrm>
          <a:prstGeom prst="rect">
            <a:avLst/>
          </a:prstGeom>
        </p:spPr>
      </p:pic>
      <p:pic>
        <p:nvPicPr>
          <p:cNvPr id="22" name="Picture 21" descr="contracosta_logo.jpg"/>
          <p:cNvPicPr>
            <a:picLocks noChangeAspect="1"/>
          </p:cNvPicPr>
          <p:nvPr userDrawn="1"/>
        </p:nvPicPr>
        <p:blipFill>
          <a:blip r:embed="rId23" cstate="print"/>
          <a:stretch>
            <a:fillRect/>
          </a:stretch>
        </p:blipFill>
        <p:spPr>
          <a:xfrm>
            <a:off x="7162800" y="6172200"/>
            <a:ext cx="666750" cy="533400"/>
          </a:xfrm>
          <a:prstGeom prst="rect">
            <a:avLst/>
          </a:prstGeom>
        </p:spPr>
      </p:pic>
      <p:pic>
        <p:nvPicPr>
          <p:cNvPr id="23" name="Picture 22" descr="earlham_ec_logo.png"/>
          <p:cNvPicPr>
            <a:picLocks noChangeAspect="1"/>
          </p:cNvPicPr>
          <p:nvPr userDrawn="1"/>
        </p:nvPicPr>
        <p:blipFill>
          <a:blip r:embed="rId24" cstate="print"/>
          <a:stretch>
            <a:fillRect/>
          </a:stretch>
        </p:blipFill>
        <p:spPr>
          <a:xfrm>
            <a:off x="6794860" y="6228846"/>
            <a:ext cx="433493" cy="421808"/>
          </a:xfrm>
          <a:prstGeom prst="rect">
            <a:avLst/>
          </a:prstGeom>
        </p:spPr>
      </p:pic>
      <p:pic>
        <p:nvPicPr>
          <p:cNvPr id="24" name="Picture 23" descr="widener_wordsonly_logo.jpg"/>
          <p:cNvPicPr>
            <a:picLocks noChangeAspect="1"/>
          </p:cNvPicPr>
          <p:nvPr userDrawn="1"/>
        </p:nvPicPr>
        <p:blipFill>
          <a:blip r:embed="rId25" cstate="print"/>
          <a:stretch>
            <a:fillRect/>
          </a:stretch>
        </p:blipFill>
        <p:spPr>
          <a:xfrm>
            <a:off x="1524000" y="6477000"/>
            <a:ext cx="676275" cy="22383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78" r:id="rId3"/>
    <p:sldLayoutId id="2147483687" r:id="rId4"/>
    <p:sldLayoutId id="2147483679" r:id="rId5"/>
    <p:sldLayoutId id="2147483688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9" r:id="rId12"/>
    <p:sldLayoutId id="2147483690" r:id="rId13"/>
    <p:sldLayoutId id="2147483691" r:id="rId14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8.jpe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3.gif"/><Relationship Id="rId12" Type="http://schemas.openxmlformats.org/officeDocument/2006/relationships/image" Target="../media/image17.jpe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2.jpeg"/><Relationship Id="rId11" Type="http://schemas.openxmlformats.org/officeDocument/2006/relationships/image" Target="../media/image16.png"/><Relationship Id="rId5" Type="http://schemas.openxmlformats.org/officeDocument/2006/relationships/image" Target="../media/image11.jpeg"/><Relationship Id="rId10" Type="http://schemas.openxmlformats.org/officeDocument/2006/relationships/image" Target="../media/image15.png"/><Relationship Id="rId4" Type="http://schemas.openxmlformats.org/officeDocument/2006/relationships/image" Target="../media/image4.png"/><Relationship Id="rId9" Type="http://schemas.openxmlformats.org/officeDocument/2006/relationships/image" Target="../media/image1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iazza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8.jpe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3.gif"/><Relationship Id="rId12" Type="http://schemas.openxmlformats.org/officeDocument/2006/relationships/image" Target="../media/image17.jpeg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12.jpeg"/><Relationship Id="rId11" Type="http://schemas.openxmlformats.org/officeDocument/2006/relationships/image" Target="../media/image16.png"/><Relationship Id="rId5" Type="http://schemas.openxmlformats.org/officeDocument/2006/relationships/image" Target="../media/image11.jpeg"/><Relationship Id="rId10" Type="http://schemas.openxmlformats.org/officeDocument/2006/relationships/image" Target="../media/image15.png"/><Relationship Id="rId4" Type="http://schemas.openxmlformats.org/officeDocument/2006/relationships/image" Target="../media/image4.png"/><Relationship Id="rId9" Type="http://schemas.openxmlformats.org/officeDocument/2006/relationships/image" Target="../media/image1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23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164.58.250.47/codian_video_decoder.msi" TargetMode="External"/><Relationship Id="rId2" Type="http://schemas.openxmlformats.org/officeDocument/2006/relationships/hyperlink" Target="http://www.oracle.com/technetwork/java/javase/download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4724400"/>
            <a:ext cx="1524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933448"/>
            <a:ext cx="7924800" cy="2362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High Performance Computing</a:t>
            </a:r>
            <a:b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Modernization Program (HPCMP) </a:t>
            </a:r>
            <a:r>
              <a:rPr lang="en-US" sz="21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/>
            </a:r>
            <a:br>
              <a:rPr lang="en-US" sz="21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2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Summer 2011 Puerto Rico Workshop on </a:t>
            </a:r>
            <a:r>
              <a:rPr lang="en-US" sz="21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/>
            </a:r>
            <a:br>
              <a:rPr lang="en-US" sz="21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Intermediate Parallel Programming &amp; Cluster Computing </a:t>
            </a:r>
            <a:r>
              <a:rPr lang="en-US" sz="21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/>
            </a:r>
            <a:br>
              <a:rPr lang="en-US" sz="21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21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in conjunction with</a:t>
            </a:r>
            <a:br>
              <a:rPr lang="en-US" sz="21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21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the National Computational Science Institute (NCSI)/ SC11 Conference </a:t>
            </a:r>
            <a:endParaRPr lang="en-US" sz="54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267076"/>
            <a:ext cx="80010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Jointly hosted at </a:t>
            </a:r>
            <a:br>
              <a:rPr lang="en-US" sz="18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Polytechnic U of Puerto Rico</a:t>
            </a:r>
            <a:br>
              <a:rPr lang="en-US" sz="18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and U Oklahoma 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/>
            </a:r>
            <a:br>
              <a:rPr lang="en-US" sz="40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and available live via videoconferencing </a:t>
            </a:r>
            <a:br>
              <a:rPr lang="en-US" sz="18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18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(streaming video recordings coming soon</a:t>
            </a:r>
            <a:endParaRPr lang="en-US" sz="16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1269" name="Group 11"/>
          <p:cNvGrpSpPr>
            <a:grpSpLocks/>
          </p:cNvGrpSpPr>
          <p:nvPr/>
        </p:nvGrpSpPr>
        <p:grpSpPr bwMode="auto">
          <a:xfrm>
            <a:off x="2667000" y="5486400"/>
            <a:ext cx="3886200" cy="1066800"/>
            <a:chOff x="1824" y="3120"/>
            <a:chExt cx="3168" cy="853"/>
          </a:xfrm>
        </p:grpSpPr>
        <p:pic>
          <p:nvPicPr>
            <p:cNvPr id="11272" name="Picture 9" descr="ouit_logo_small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56" y="3168"/>
              <a:ext cx="1536" cy="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3" name="Picture 6" descr="ou201_logo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824" y="3264"/>
              <a:ext cx="432" cy="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4" name="Picture 7" descr="oscer_logo_crimson_2006091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304" y="3120"/>
              <a:ext cx="1209" cy="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270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4" name="Picture 13" descr="hampton_logo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715250" y="4152393"/>
            <a:ext cx="1428750" cy="1428750"/>
          </a:xfrm>
          <a:prstGeom prst="rect">
            <a:avLst/>
          </a:prstGeom>
        </p:spPr>
      </p:pic>
      <p:pic>
        <p:nvPicPr>
          <p:cNvPr id="15" name="Picture 14" descr="contracosta_logo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85800" y="5486400"/>
            <a:ext cx="1428750" cy="1143000"/>
          </a:xfrm>
          <a:prstGeom prst="rect">
            <a:avLst/>
          </a:prstGeom>
        </p:spPr>
      </p:pic>
      <p:pic>
        <p:nvPicPr>
          <p:cNvPr id="16" name="Picture 15" descr="sdsu_logo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629400" y="4800600"/>
            <a:ext cx="1066800" cy="1600200"/>
          </a:xfrm>
          <a:prstGeom prst="rect">
            <a:avLst/>
          </a:prstGeom>
        </p:spPr>
      </p:pic>
      <p:pic>
        <p:nvPicPr>
          <p:cNvPr id="17" name="Picture 30" descr="earlham_college_logo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1000" y="4953000"/>
            <a:ext cx="1752600" cy="4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1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4419600"/>
            <a:ext cx="2438401" cy="570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widener_logo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639050" y="5447793"/>
            <a:ext cx="1479518" cy="473927"/>
          </a:xfrm>
          <a:prstGeom prst="rect">
            <a:avLst/>
          </a:prstGeom>
        </p:spPr>
      </p:pic>
      <p:pic>
        <p:nvPicPr>
          <p:cNvPr id="20" name="Picture 19" descr="pupr_logo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001000" y="3048000"/>
            <a:ext cx="904875" cy="126206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Libraries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4F5EC7-229E-472C-A577-0EE5257C4F8A}" type="slidenum">
              <a:rPr lang="en-US"/>
              <a:pPr/>
              <a:t>10</a:t>
            </a:fld>
            <a:endParaRPr lang="en-US"/>
          </a:p>
        </p:txBody>
      </p:sp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Questions via Text: </a:t>
            </a:r>
            <a:r>
              <a:rPr lang="en-US" sz="3600" dirty="0" smtClean="0"/>
              <a:t>Piazza</a:t>
            </a:r>
            <a:endParaRPr lang="en-US" sz="3600" dirty="0"/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Ask questions </a:t>
            </a:r>
            <a:r>
              <a:rPr lang="en-US" dirty="0" smtClean="0"/>
              <a:t>via: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  <a:hlinkClick r:id="rId2"/>
              </a:rPr>
              <a:t>http://www.piazza.com/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/>
              <a:t>All </a:t>
            </a:r>
            <a:r>
              <a:rPr lang="en-US" dirty="0"/>
              <a:t>questions will be read out loud and then answered out loud</a:t>
            </a:r>
            <a:r>
              <a:rPr lang="en-US" dirty="0" smtClean="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b="1" u="sng" dirty="0" smtClean="0"/>
              <a:t>NOTE</a:t>
            </a:r>
            <a:r>
              <a:rPr lang="en-US" dirty="0" smtClean="0"/>
              <a:t>: Because of image-and-likeness rules, people attending remotely offsite via videoconferencing </a:t>
            </a:r>
            <a:r>
              <a:rPr lang="en-US" b="1" u="sng" dirty="0" smtClean="0"/>
              <a:t>CANNOT</a:t>
            </a:r>
            <a:r>
              <a:rPr lang="en-US" dirty="0" smtClean="0"/>
              <a:t> ask questions via voice.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Libraries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66C146-843B-48F7-A792-92EF9FF3154A}" type="slidenum">
              <a:rPr lang="en-US"/>
              <a:pPr/>
              <a:t>11</a:t>
            </a:fld>
            <a:endParaRPr lang="en-US"/>
          </a:p>
        </p:txBody>
      </p:sp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This is an experiment!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It’s the nature of these kinds of videoconferences that </a:t>
            </a:r>
            <a:r>
              <a:rPr lang="en-US" b="1"/>
              <a:t>FAILURES ARE GUARANTEED TO HAPPEN!       NO PROMISES!</a:t>
            </a:r>
          </a:p>
          <a:p>
            <a:pPr>
              <a:buFont typeface="Wingdings" pitchFamily="2" charset="2"/>
              <a:buNone/>
            </a:pPr>
            <a:r>
              <a:rPr lang="en-US"/>
              <a:t>So, please bear with us. Hopefully everything will work out well enough.</a:t>
            </a:r>
          </a:p>
          <a:p>
            <a:pPr>
              <a:buFont typeface="Wingdings" pitchFamily="2" charset="2"/>
              <a:buNone/>
            </a:pPr>
            <a:r>
              <a:rPr lang="en-US"/>
              <a:t>If you lose your connection, you can retry the same kind of connection, or try connecting another way.</a:t>
            </a:r>
          </a:p>
          <a:p>
            <a:pPr>
              <a:buFont typeface="Wingdings" pitchFamily="2" charset="2"/>
              <a:buNone/>
            </a:pPr>
            <a:r>
              <a:rPr lang="en-US"/>
              <a:t>Remember, if all else fails, you always have the toll free phone bridge to fall back 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Libraries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AA6750-D6FB-463C-889A-5FF1CCFD088E}" type="slidenum">
              <a:rPr lang="en-US"/>
              <a:pPr/>
              <a:t>12</a:t>
            </a:fld>
            <a:endParaRPr lang="en-US"/>
          </a:p>
        </p:txBody>
      </p:sp>
      <p:sp>
        <p:nvSpPr>
          <p:cNvPr id="1101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1101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077200" cy="4648200"/>
          </a:xfrm>
        </p:spPr>
        <p:txBody>
          <a:bodyPr/>
          <a:lstStyle/>
          <a:p>
            <a:r>
              <a:rPr lang="en-US" sz="2800" dirty="0"/>
              <a:t>Scientific Computing Pipeline</a:t>
            </a:r>
          </a:p>
          <a:p>
            <a:r>
              <a:rPr lang="en-US" sz="2800"/>
              <a:t>Scientific </a:t>
            </a:r>
            <a:r>
              <a:rPr lang="en-US" sz="2800" smtClean="0"/>
              <a:t>Libraries</a:t>
            </a:r>
            <a:endParaRPr lang="en-US" sz="28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Libraries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245337-2E65-4BCD-B706-C2EB9506ECAB}" type="slidenum">
              <a:rPr lang="en-US"/>
              <a:pPr/>
              <a:t>13</a:t>
            </a:fld>
            <a:endParaRPr lang="en-US"/>
          </a:p>
        </p:txBody>
      </p:sp>
      <p:sp>
        <p:nvSpPr>
          <p:cNvPr id="110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Scientific Computing Pipeline</a:t>
            </a:r>
          </a:p>
        </p:txBody>
      </p:sp>
      <p:sp>
        <p:nvSpPr>
          <p:cNvPr id="1102851" name="Text Box 3"/>
          <p:cNvSpPr txBox="1">
            <a:spLocks noChangeArrowheads="1"/>
          </p:cNvSpPr>
          <p:nvPr/>
        </p:nvSpPr>
        <p:spPr bwMode="auto">
          <a:xfrm>
            <a:off x="3471863" y="1277938"/>
            <a:ext cx="18303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Real World</a:t>
            </a:r>
          </a:p>
        </p:txBody>
      </p:sp>
      <p:sp>
        <p:nvSpPr>
          <p:cNvPr id="1102852" name="Text Box 4"/>
          <p:cNvSpPr txBox="1">
            <a:spLocks noChangeArrowheads="1"/>
          </p:cNvSpPr>
          <p:nvPr/>
        </p:nvSpPr>
        <p:spPr bwMode="auto">
          <a:xfrm>
            <a:off x="3811588" y="1724025"/>
            <a:ext cx="127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Physics</a:t>
            </a:r>
          </a:p>
        </p:txBody>
      </p:sp>
      <p:sp>
        <p:nvSpPr>
          <p:cNvPr id="1102853" name="Text Box 5"/>
          <p:cNvSpPr txBox="1">
            <a:spLocks noChangeArrowheads="1"/>
          </p:cNvSpPr>
          <p:nvPr/>
        </p:nvSpPr>
        <p:spPr bwMode="auto">
          <a:xfrm>
            <a:off x="1277938" y="2181225"/>
            <a:ext cx="62372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Mathematical Representation (continuous)</a:t>
            </a:r>
          </a:p>
        </p:txBody>
      </p:sp>
      <p:sp>
        <p:nvSpPr>
          <p:cNvPr id="1102854" name="Text Box 6"/>
          <p:cNvSpPr txBox="1">
            <a:spLocks noChangeArrowheads="1"/>
          </p:cNvSpPr>
          <p:nvPr/>
        </p:nvSpPr>
        <p:spPr bwMode="auto">
          <a:xfrm>
            <a:off x="1744663" y="2638425"/>
            <a:ext cx="5330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Numerical Representation (discrete)</a:t>
            </a:r>
          </a:p>
        </p:txBody>
      </p:sp>
      <p:sp>
        <p:nvSpPr>
          <p:cNvPr id="1102855" name="Text Box 7"/>
          <p:cNvSpPr txBox="1">
            <a:spLocks noChangeArrowheads="1"/>
          </p:cNvSpPr>
          <p:nvPr/>
        </p:nvSpPr>
        <p:spPr bwMode="auto">
          <a:xfrm>
            <a:off x="3609975" y="3095625"/>
            <a:ext cx="1665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Algorithm</a:t>
            </a:r>
          </a:p>
        </p:txBody>
      </p:sp>
      <p:sp>
        <p:nvSpPr>
          <p:cNvPr id="1102856" name="Text Box 8"/>
          <p:cNvSpPr txBox="1">
            <a:spLocks noChangeArrowheads="1"/>
          </p:cNvSpPr>
          <p:nvPr/>
        </p:nvSpPr>
        <p:spPr bwMode="auto">
          <a:xfrm>
            <a:off x="2470150" y="3552825"/>
            <a:ext cx="39639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Implementation (program)</a:t>
            </a:r>
          </a:p>
        </p:txBody>
      </p:sp>
      <p:sp>
        <p:nvSpPr>
          <p:cNvPr id="1102857" name="Text Box 9"/>
          <p:cNvSpPr txBox="1">
            <a:spLocks noChangeArrowheads="1"/>
          </p:cNvSpPr>
          <p:nvPr/>
        </p:nvSpPr>
        <p:spPr bwMode="auto">
          <a:xfrm>
            <a:off x="2339975" y="4010025"/>
            <a:ext cx="4132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Port (to a specific platform)</a:t>
            </a:r>
          </a:p>
        </p:txBody>
      </p:sp>
      <p:sp>
        <p:nvSpPr>
          <p:cNvPr id="1102858" name="Text Box 10"/>
          <p:cNvSpPr txBox="1">
            <a:spLocks noChangeArrowheads="1"/>
          </p:cNvSpPr>
          <p:nvPr/>
        </p:nvSpPr>
        <p:spPr bwMode="auto">
          <a:xfrm>
            <a:off x="3475038" y="4467225"/>
            <a:ext cx="1892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Result (run)</a:t>
            </a:r>
          </a:p>
        </p:txBody>
      </p:sp>
      <p:sp>
        <p:nvSpPr>
          <p:cNvPr id="1102859" name="Text Box 11"/>
          <p:cNvSpPr txBox="1">
            <a:spLocks noChangeArrowheads="1"/>
          </p:cNvSpPr>
          <p:nvPr/>
        </p:nvSpPr>
        <p:spPr bwMode="auto">
          <a:xfrm>
            <a:off x="1219200" y="5715000"/>
            <a:ext cx="6346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/>
              <a:t>Thanks to Julia Mullen of MIT Lincoln Lab for this concept.</a:t>
            </a:r>
          </a:p>
        </p:txBody>
      </p:sp>
      <p:sp>
        <p:nvSpPr>
          <p:cNvPr id="1102860" name="Text Box 12"/>
          <p:cNvSpPr txBox="1">
            <a:spLocks noChangeArrowheads="1"/>
          </p:cNvSpPr>
          <p:nvPr/>
        </p:nvSpPr>
        <p:spPr bwMode="auto">
          <a:xfrm>
            <a:off x="3671888" y="4924425"/>
            <a:ext cx="14271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Analysis</a:t>
            </a:r>
          </a:p>
        </p:txBody>
      </p:sp>
      <p:sp>
        <p:nvSpPr>
          <p:cNvPr id="1102861" name="Text Box 13"/>
          <p:cNvSpPr txBox="1">
            <a:spLocks noChangeArrowheads="1"/>
          </p:cNvSpPr>
          <p:nvPr/>
        </p:nvSpPr>
        <p:spPr bwMode="auto">
          <a:xfrm>
            <a:off x="3429000" y="5334000"/>
            <a:ext cx="19002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Verification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Libraries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609665-20DA-496D-AC72-B5DD06264FD9}" type="slidenum">
              <a:rPr lang="en-US"/>
              <a:pPr/>
              <a:t>14</a:t>
            </a:fld>
            <a:endParaRPr lang="en-US"/>
          </a:p>
        </p:txBody>
      </p:sp>
      <p:sp>
        <p:nvSpPr>
          <p:cNvPr id="110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Five Rules of Scientific Computing</a:t>
            </a:r>
          </a:p>
        </p:txBody>
      </p:sp>
      <p:sp>
        <p:nvSpPr>
          <p:cNvPr id="1103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Wingdings" pitchFamily="2" charset="2"/>
              <a:buAutoNum type="arabicPeriod"/>
            </a:pPr>
            <a:r>
              <a:rPr lang="en-US">
                <a:solidFill>
                  <a:schemeClr val="hlink"/>
                </a:solidFill>
              </a:rPr>
              <a:t>Know</a:t>
            </a:r>
            <a:r>
              <a:rPr lang="en-US"/>
              <a:t> the physics.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>
                <a:solidFill>
                  <a:schemeClr val="hlink"/>
                </a:solidFill>
              </a:rPr>
              <a:t>Control</a:t>
            </a:r>
            <a:r>
              <a:rPr lang="en-US"/>
              <a:t> the software.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>
                <a:solidFill>
                  <a:schemeClr val="hlink"/>
                </a:solidFill>
              </a:rPr>
              <a:t>Understand</a:t>
            </a:r>
            <a:r>
              <a:rPr lang="en-US"/>
              <a:t> the numerics.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>
                <a:solidFill>
                  <a:schemeClr val="hlink"/>
                </a:solidFill>
              </a:rPr>
              <a:t>Achieve</a:t>
            </a:r>
            <a:r>
              <a:rPr lang="en-US"/>
              <a:t> expected behavior.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>
                <a:solidFill>
                  <a:schemeClr val="hlink"/>
                </a:solidFill>
              </a:rPr>
              <a:t>Question</a:t>
            </a:r>
            <a:r>
              <a:rPr lang="en-US"/>
              <a:t> unexpected behavior.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z="1800"/>
              <a:t>Thanks to Robert E. Peterkin for these.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057400"/>
            <a:ext cx="77724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6000"/>
              <a:t>Scientific Libraries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Libraries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DC2609-C8B8-4138-83B0-2F0DA66823EF}" type="slidenum">
              <a:rPr lang="en-US"/>
              <a:pPr/>
              <a:t>16</a:t>
            </a:fld>
            <a:endParaRPr lang="en-US"/>
          </a:p>
        </p:txBody>
      </p:sp>
      <p:sp>
        <p:nvSpPr>
          <p:cNvPr id="110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Preinvented Wheels</a:t>
            </a:r>
          </a:p>
        </p:txBody>
      </p:sp>
      <p:sp>
        <p:nvSpPr>
          <p:cNvPr id="1105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077200" cy="3200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Many simulations perform fairly common tasks; for example, solving systems of equations: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r>
              <a:rPr lang="en-US"/>
              <a:t>                       </a:t>
            </a:r>
            <a:r>
              <a:rPr lang="en-US" b="1"/>
              <a:t>Ax</a:t>
            </a:r>
            <a:r>
              <a:rPr lang="en-US"/>
              <a:t> = </a:t>
            </a:r>
            <a:r>
              <a:rPr lang="en-US" b="1"/>
              <a:t>b</a:t>
            </a:r>
          </a:p>
          <a:p>
            <a:pPr>
              <a:buFont typeface="Wingdings" pitchFamily="2" charset="2"/>
              <a:buNone/>
            </a:pPr>
            <a:r>
              <a:rPr lang="en-US"/>
              <a:t>where </a:t>
            </a:r>
            <a:r>
              <a:rPr lang="en-US" b="1"/>
              <a:t>A</a:t>
            </a:r>
            <a:r>
              <a:rPr lang="en-US"/>
              <a:t> is the matrix of coefficients, </a:t>
            </a:r>
            <a:r>
              <a:rPr lang="en-US" b="1"/>
              <a:t>x</a:t>
            </a:r>
            <a:r>
              <a:rPr lang="en-US"/>
              <a:t> is the vector of unknowns and </a:t>
            </a:r>
            <a:r>
              <a:rPr lang="en-US" b="1"/>
              <a:t>b</a:t>
            </a:r>
            <a:r>
              <a:rPr lang="en-US"/>
              <a:t> is the vector of knowns.</a:t>
            </a:r>
          </a:p>
          <a:p>
            <a:pPr>
              <a:buFont typeface="Wingdings" pitchFamily="2" charset="2"/>
              <a:buNone/>
            </a:pPr>
            <a:endParaRPr lang="en-US" b="1"/>
          </a:p>
        </p:txBody>
      </p:sp>
      <p:graphicFrame>
        <p:nvGraphicFramePr>
          <p:cNvPr id="1105924" name="Object 4"/>
          <p:cNvGraphicFramePr>
            <a:graphicFrameLocks noChangeAspect="1"/>
          </p:cNvGraphicFramePr>
          <p:nvPr/>
        </p:nvGraphicFramePr>
        <p:xfrm>
          <a:off x="2514600" y="3505200"/>
          <a:ext cx="4165600" cy="2017713"/>
        </p:xfrm>
        <a:graphic>
          <a:graphicData uri="http://schemas.openxmlformats.org/presentationml/2006/ole">
            <p:oleObj spid="_x0000_s158722" name="Equation" r:id="rId4" imgW="2412720" imgH="116820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Libraries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71A510-A169-4C15-A5B6-AD1CA22BD917}" type="slidenum">
              <a:rPr lang="en-US"/>
              <a:pPr/>
              <a:t>17</a:t>
            </a:fld>
            <a:endParaRPr lang="en-US"/>
          </a:p>
        </p:txBody>
      </p:sp>
      <p:sp>
        <p:nvSpPr>
          <p:cNvPr id="1106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Scientific Libraries</a:t>
            </a:r>
          </a:p>
        </p:txBody>
      </p:sp>
      <p:sp>
        <p:nvSpPr>
          <p:cNvPr id="1106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Because some tasks are quite common across many science and engineering applications, groups of researchers have put a lot of effort into writing </a:t>
            </a:r>
            <a:r>
              <a:rPr lang="en-US" b="1" i="1" u="sng"/>
              <a:t>scientific libraries</a:t>
            </a:r>
            <a:r>
              <a:rPr lang="en-US"/>
              <a:t>: collections of routines for performing these commonly-used tasks (for example, linear algebra solvers).</a:t>
            </a:r>
          </a:p>
          <a:p>
            <a:pPr>
              <a:buFont typeface="Wingdings" pitchFamily="2" charset="2"/>
              <a:buNone/>
            </a:pPr>
            <a:r>
              <a:rPr lang="en-US"/>
              <a:t>The people who write these libraries know a lot more about these things than we do.</a:t>
            </a:r>
          </a:p>
          <a:p>
            <a:pPr>
              <a:buFont typeface="Wingdings" pitchFamily="2" charset="2"/>
              <a:buNone/>
            </a:pPr>
            <a:r>
              <a:rPr lang="en-US"/>
              <a:t>So, a good strategy is to use their libraries, rather than trying to write our own.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Libraries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74D7D-A95C-434C-A8F8-E821769429D9}" type="slidenum">
              <a:rPr lang="en-US"/>
              <a:pPr/>
              <a:t>18</a:t>
            </a:fld>
            <a:endParaRPr lang="en-US"/>
          </a:p>
        </p:txBody>
      </p:sp>
      <p:sp>
        <p:nvSpPr>
          <p:cNvPr id="1107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/>
            </a:r>
            <a:br>
              <a:rPr lang="en-US"/>
            </a:br>
            <a:r>
              <a:rPr lang="en-US"/>
              <a:t>Solver Libraries</a:t>
            </a:r>
          </a:p>
        </p:txBody>
      </p:sp>
      <p:sp>
        <p:nvSpPr>
          <p:cNvPr id="110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Probably the most common scientific computing task is solving a system of equations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b="1"/>
              <a:t>                            Ax</a:t>
            </a:r>
            <a:r>
              <a:rPr lang="en-US"/>
              <a:t> = </a:t>
            </a:r>
            <a:r>
              <a:rPr lang="en-US" b="1"/>
              <a:t>b</a:t>
            </a:r>
          </a:p>
          <a:p>
            <a:pPr>
              <a:buFont typeface="Wingdings" pitchFamily="2" charset="2"/>
              <a:buNone/>
            </a:pPr>
            <a:r>
              <a:rPr lang="en-US"/>
              <a:t>where </a:t>
            </a:r>
            <a:r>
              <a:rPr lang="en-US" b="1"/>
              <a:t>A</a:t>
            </a:r>
            <a:r>
              <a:rPr lang="en-US"/>
              <a:t> is a matrix of coefficients, </a:t>
            </a:r>
            <a:r>
              <a:rPr lang="en-US" b="1"/>
              <a:t>x</a:t>
            </a:r>
            <a:r>
              <a:rPr lang="en-US"/>
              <a:t> is a vector of unknowns, and </a:t>
            </a:r>
            <a:r>
              <a:rPr lang="en-US" b="1"/>
              <a:t>b</a:t>
            </a:r>
            <a:r>
              <a:rPr lang="en-US"/>
              <a:t> is a vector of knowns.</a:t>
            </a:r>
          </a:p>
          <a:p>
            <a:pPr>
              <a:buFont typeface="Wingdings" pitchFamily="2" charset="2"/>
              <a:buNone/>
            </a:pPr>
            <a:r>
              <a:rPr lang="en-US"/>
              <a:t>The goal is to solve for </a:t>
            </a:r>
            <a:r>
              <a:rPr lang="en-US" b="1"/>
              <a:t>x</a:t>
            </a:r>
            <a:r>
              <a:rPr lang="en-US"/>
              <a:t>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Libraries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92B4FB-960C-4BE3-B089-482636FB3508}" type="slidenum">
              <a:rPr lang="en-US"/>
              <a:pPr/>
              <a:t>19</a:t>
            </a:fld>
            <a:endParaRPr lang="en-US"/>
          </a:p>
        </p:txBody>
      </p:sp>
      <p:sp>
        <p:nvSpPr>
          <p:cNvPr id="110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Solving Systems of Equations</a:t>
            </a:r>
          </a:p>
        </p:txBody>
      </p:sp>
      <p:sp>
        <p:nvSpPr>
          <p:cNvPr id="110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b="1" dirty="0">
                <a:solidFill>
                  <a:schemeClr val="hlink"/>
                </a:solidFill>
              </a:rPr>
              <a:t>Don’ts</a:t>
            </a:r>
            <a:r>
              <a:rPr lang="en-US" dirty="0"/>
              <a:t>:</a:t>
            </a:r>
          </a:p>
          <a:p>
            <a:pPr>
              <a:spcBef>
                <a:spcPts val="0"/>
              </a:spcBef>
            </a:pPr>
            <a:r>
              <a:rPr lang="en-US" b="1" u="sng" dirty="0">
                <a:solidFill>
                  <a:schemeClr val="hlink"/>
                </a:solidFill>
              </a:rPr>
              <a:t>Don’t</a:t>
            </a:r>
            <a:r>
              <a:rPr lang="en-US" dirty="0"/>
              <a:t> invert the matrix (</a:t>
            </a:r>
            <a:r>
              <a:rPr lang="en-US" b="1" dirty="0"/>
              <a:t>x</a:t>
            </a:r>
            <a:r>
              <a:rPr lang="en-US" dirty="0"/>
              <a:t> = </a:t>
            </a:r>
            <a:r>
              <a:rPr lang="en-US" b="1" dirty="0"/>
              <a:t>A</a:t>
            </a:r>
            <a:r>
              <a:rPr lang="en-US" baseline="30000" dirty="0"/>
              <a:t>-1</a:t>
            </a:r>
            <a:r>
              <a:rPr lang="en-US" b="1" dirty="0"/>
              <a:t>b</a:t>
            </a:r>
            <a:r>
              <a:rPr lang="en-US" dirty="0"/>
              <a:t>). That’s much more costly than solving directly, and much more prone to numerical error.</a:t>
            </a:r>
          </a:p>
          <a:p>
            <a:pPr>
              <a:spcBef>
                <a:spcPts val="0"/>
              </a:spcBef>
            </a:pPr>
            <a:r>
              <a:rPr lang="en-US" b="1" u="sng" dirty="0">
                <a:solidFill>
                  <a:schemeClr val="hlink"/>
                </a:solidFill>
              </a:rPr>
              <a:t>Don’t</a:t>
            </a:r>
            <a:r>
              <a:rPr lang="en-US" dirty="0"/>
              <a:t> write your own solver code.  There are people who devote their whole careers to writing solvers. They know a lot more about writing solvers than we do.</a:t>
            </a:r>
          </a:p>
        </p:txBody>
      </p:sp>
      <p:pic>
        <p:nvPicPr>
          <p:cNvPr id="6" name="Picture 5" descr="goofus_gallant_button_junejuly195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8909" y="4038600"/>
            <a:ext cx="3191356" cy="2038350"/>
          </a:xfrm>
          <a:prstGeom prst="rect">
            <a:avLst/>
          </a:prstGeom>
        </p:spPr>
      </p:pic>
      <p:pic>
        <p:nvPicPr>
          <p:cNvPr id="7" name="Picture 6" descr="goofus_gallant_scissor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42945" y="4038600"/>
            <a:ext cx="4362855" cy="205054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4724400"/>
            <a:ext cx="1524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933448"/>
            <a:ext cx="7924800" cy="2362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1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/>
            </a:r>
            <a:br>
              <a:rPr lang="en-US" sz="21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Intermediate Parallel Programming &amp; Cluster Computing </a:t>
            </a:r>
            <a:b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Scientific Libraries</a:t>
            </a:r>
            <a:endParaRPr lang="en-US" sz="3600" dirty="0" smtClean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267076"/>
            <a:ext cx="80010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Joshua Alexander, University of Oklahoma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Ivan </a:t>
            </a:r>
            <a:r>
              <a:rPr lang="en-US" sz="1800" b="1" dirty="0" err="1" smtClean="0"/>
              <a:t>Babic</a:t>
            </a:r>
            <a:r>
              <a:rPr lang="en-US" sz="1800" b="1" dirty="0" smtClean="0"/>
              <a:t>, Earlham College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Andrew Fitz Gibbon, Shodor Education Foundation Inc.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Henry Neeman, University of Oklahoma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Charlie Peck, Earlham College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err="1" smtClean="0"/>
              <a:t>Skylar</a:t>
            </a:r>
            <a:r>
              <a:rPr lang="en-US" sz="1800" b="1" dirty="0" smtClean="0"/>
              <a:t> Thompson, University of Washington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 smtClean="0"/>
              <a:t>Aaron </a:t>
            </a:r>
            <a:r>
              <a:rPr lang="en-US" sz="1800" b="1" dirty="0" err="1" smtClean="0"/>
              <a:t>Weeden</a:t>
            </a:r>
            <a:r>
              <a:rPr lang="en-US" sz="1800" b="1" dirty="0" smtClean="0"/>
              <a:t>, Earlham College</a:t>
            </a:r>
          </a:p>
          <a:p>
            <a:pPr eaLnBrk="1" hangingPunct="1">
              <a:spcBef>
                <a:spcPts val="0"/>
              </a:spcBef>
            </a:pPr>
            <a:r>
              <a:rPr lang="en-US" sz="1600" b="1" dirty="0" smtClean="0"/>
              <a:t>Sunday July 31 – Saturday August 6 2011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667000" y="5486400"/>
            <a:ext cx="3886200" cy="1066800"/>
            <a:chOff x="1824" y="3120"/>
            <a:chExt cx="3168" cy="853"/>
          </a:xfrm>
        </p:grpSpPr>
        <p:pic>
          <p:nvPicPr>
            <p:cNvPr id="11272" name="Picture 9" descr="ouit_logo_small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56" y="3168"/>
              <a:ext cx="1536" cy="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3" name="Picture 6" descr="ou201_logo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824" y="3264"/>
              <a:ext cx="432" cy="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4" name="Picture 7" descr="oscer_logo_crimson_2006091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304" y="3120"/>
              <a:ext cx="1209" cy="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270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4" name="Picture 13" descr="hampton_logo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715250" y="4152393"/>
            <a:ext cx="1428750" cy="1428750"/>
          </a:xfrm>
          <a:prstGeom prst="rect">
            <a:avLst/>
          </a:prstGeom>
        </p:spPr>
      </p:pic>
      <p:pic>
        <p:nvPicPr>
          <p:cNvPr id="15" name="Picture 14" descr="contracosta_logo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85800" y="5486400"/>
            <a:ext cx="1428750" cy="1143000"/>
          </a:xfrm>
          <a:prstGeom prst="rect">
            <a:avLst/>
          </a:prstGeom>
        </p:spPr>
      </p:pic>
      <p:pic>
        <p:nvPicPr>
          <p:cNvPr id="16" name="Picture 15" descr="sdsu_logo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629400" y="4800600"/>
            <a:ext cx="1066800" cy="1600200"/>
          </a:xfrm>
          <a:prstGeom prst="rect">
            <a:avLst/>
          </a:prstGeom>
        </p:spPr>
      </p:pic>
      <p:pic>
        <p:nvPicPr>
          <p:cNvPr id="17" name="Picture 30" descr="earlham_college_logo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1000" y="4953000"/>
            <a:ext cx="1752600" cy="4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1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4419600"/>
            <a:ext cx="2438401" cy="570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widener_logo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639050" y="5447793"/>
            <a:ext cx="1479518" cy="473927"/>
          </a:xfrm>
          <a:prstGeom prst="rect">
            <a:avLst/>
          </a:prstGeom>
        </p:spPr>
      </p:pic>
      <p:pic>
        <p:nvPicPr>
          <p:cNvPr id="20" name="Picture 19" descr="pupr_logo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001000" y="3048000"/>
            <a:ext cx="904875" cy="126206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Libraries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CA7B50-4591-4205-914D-489EE3D09476}" type="slidenum">
              <a:rPr lang="en-US"/>
              <a:pPr/>
              <a:t>20</a:t>
            </a:fld>
            <a:endParaRPr lang="en-US"/>
          </a:p>
        </p:txBody>
      </p:sp>
      <p:sp>
        <p:nvSpPr>
          <p:cNvPr id="111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Solving Do’s</a:t>
            </a:r>
          </a:p>
        </p:txBody>
      </p:sp>
      <p:sp>
        <p:nvSpPr>
          <p:cNvPr id="1110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>
                <a:solidFill>
                  <a:schemeClr val="folHlink"/>
                </a:solidFill>
              </a:rPr>
              <a:t>Do’s</a:t>
            </a:r>
            <a:r>
              <a:rPr lang="en-US"/>
              <a:t>:</a:t>
            </a:r>
          </a:p>
          <a:p>
            <a:r>
              <a:rPr lang="en-US" b="1" u="sng">
                <a:solidFill>
                  <a:schemeClr val="folHlink"/>
                </a:solidFill>
              </a:rPr>
              <a:t>Do</a:t>
            </a:r>
            <a:r>
              <a:rPr lang="en-US"/>
              <a:t> use standard, portable solver libraries.</a:t>
            </a:r>
          </a:p>
          <a:p>
            <a:r>
              <a:rPr lang="en-US" b="1" u="sng">
                <a:solidFill>
                  <a:schemeClr val="folHlink"/>
                </a:solidFill>
              </a:rPr>
              <a:t>Do</a:t>
            </a:r>
            <a:r>
              <a:rPr lang="en-US"/>
              <a:t> use a version that’s tuned for the platform you’re running on, if available.</a:t>
            </a:r>
          </a:p>
          <a:p>
            <a:r>
              <a:rPr lang="en-US" b="1" u="sng">
                <a:solidFill>
                  <a:schemeClr val="folHlink"/>
                </a:solidFill>
              </a:rPr>
              <a:t>Do</a:t>
            </a:r>
            <a:r>
              <a:rPr lang="en-US"/>
              <a:t> use the information that you have about your system of equations to pick the most efficient solver.</a:t>
            </a:r>
          </a:p>
        </p:txBody>
      </p:sp>
      <p:pic>
        <p:nvPicPr>
          <p:cNvPr id="6" name="Picture 5" descr="goofus_gallant_flo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3886200"/>
            <a:ext cx="5397500" cy="2197100"/>
          </a:xfrm>
          <a:prstGeom prst="rect">
            <a:avLst/>
          </a:prstGeom>
        </p:spPr>
      </p:pic>
      <p:pic>
        <p:nvPicPr>
          <p:cNvPr id="7" name="Picture 6" descr="goofus_gallant_hrsm_oct198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67399" y="3810000"/>
            <a:ext cx="2845643" cy="22860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Libraries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2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6B423C-0ED9-49BD-9319-96257EECEFE1}" type="slidenum">
              <a:rPr lang="en-US"/>
              <a:pPr/>
              <a:t>21</a:t>
            </a:fld>
            <a:endParaRPr lang="en-US"/>
          </a:p>
        </p:txBody>
      </p:sp>
      <p:sp>
        <p:nvSpPr>
          <p:cNvPr id="111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All About Your Matrix</a:t>
            </a:r>
          </a:p>
        </p:txBody>
      </p:sp>
      <p:sp>
        <p:nvSpPr>
          <p:cNvPr id="111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If you know things about your matrix, you maybe can use a more efficient solver.</a:t>
            </a:r>
          </a:p>
          <a:p>
            <a:r>
              <a:rPr lang="en-US"/>
              <a:t>Symmetric:  </a:t>
            </a:r>
            <a:r>
              <a:rPr lang="en-US" i="1"/>
              <a:t>a</a:t>
            </a:r>
            <a:r>
              <a:rPr lang="en-US" i="1" baseline="-25000"/>
              <a:t>i,j</a:t>
            </a:r>
            <a:r>
              <a:rPr lang="en-US"/>
              <a:t> = </a:t>
            </a:r>
            <a:r>
              <a:rPr lang="en-US" i="1"/>
              <a:t>a</a:t>
            </a:r>
            <a:r>
              <a:rPr lang="en-US" i="1" baseline="-25000"/>
              <a:t>j,i</a:t>
            </a:r>
          </a:p>
          <a:p>
            <a:r>
              <a:rPr lang="en-US"/>
              <a:t>Positive definite: </a:t>
            </a:r>
            <a:r>
              <a:rPr lang="en-US" b="1"/>
              <a:t>x</a:t>
            </a:r>
            <a:r>
              <a:rPr lang="en-US" baseline="30000"/>
              <a:t>T</a:t>
            </a:r>
            <a:r>
              <a:rPr lang="en-US" b="1"/>
              <a:t>Ax</a:t>
            </a:r>
            <a:r>
              <a:rPr lang="en-US"/>
              <a:t> &gt; 0 for all </a:t>
            </a:r>
            <a:r>
              <a:rPr lang="en-US" b="1"/>
              <a:t>x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 </a:t>
            </a:r>
            <a:r>
              <a:rPr lang="en-US">
                <a:sym typeface="StarMath" pitchFamily="2" charset="2"/>
              </a:rPr>
              <a:t>0                             (for example, if all eigenvalues are positive)</a:t>
            </a:r>
          </a:p>
          <a:p>
            <a:r>
              <a:rPr lang="en-US">
                <a:sym typeface="StarMath" pitchFamily="2" charset="2"/>
              </a:rPr>
              <a:t>Banded:</a:t>
            </a:r>
          </a:p>
          <a:p>
            <a:pPr>
              <a:buFont typeface="Wingdings" pitchFamily="2" charset="2"/>
              <a:buNone/>
            </a:pPr>
            <a:r>
              <a:rPr lang="en-US"/>
              <a:t>    zero</a:t>
            </a:r>
          </a:p>
          <a:p>
            <a:pPr>
              <a:buFont typeface="Wingdings" pitchFamily="2" charset="2"/>
              <a:buNone/>
            </a:pPr>
            <a:r>
              <a:rPr lang="en-US"/>
              <a:t>    except</a:t>
            </a:r>
          </a:p>
          <a:p>
            <a:pPr>
              <a:buFont typeface="Wingdings" pitchFamily="2" charset="2"/>
              <a:buNone/>
            </a:pPr>
            <a:r>
              <a:rPr lang="en-US"/>
              <a:t>    on the</a:t>
            </a:r>
          </a:p>
          <a:p>
            <a:pPr>
              <a:buFont typeface="Wingdings" pitchFamily="2" charset="2"/>
              <a:buNone/>
            </a:pPr>
            <a:r>
              <a:rPr lang="en-US"/>
              <a:t>    bands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362200" y="4038600"/>
            <a:ext cx="1600200" cy="1600200"/>
            <a:chOff x="1584" y="2928"/>
            <a:chExt cx="1008" cy="1008"/>
          </a:xfrm>
        </p:grpSpPr>
        <p:sp>
          <p:nvSpPr>
            <p:cNvPr id="1111045" name="Rectangle 5"/>
            <p:cNvSpPr>
              <a:spLocks noChangeArrowheads="1"/>
            </p:cNvSpPr>
            <p:nvPr/>
          </p:nvSpPr>
          <p:spPr bwMode="auto">
            <a:xfrm>
              <a:off x="1584" y="2928"/>
              <a:ext cx="1008" cy="10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1046" name="Line 6"/>
            <p:cNvSpPr>
              <a:spLocks noChangeShapeType="1"/>
            </p:cNvSpPr>
            <p:nvPr/>
          </p:nvSpPr>
          <p:spPr bwMode="auto">
            <a:xfrm>
              <a:off x="1584" y="2928"/>
              <a:ext cx="100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11047" name="Line 7"/>
            <p:cNvSpPr>
              <a:spLocks noChangeShapeType="1"/>
            </p:cNvSpPr>
            <p:nvPr/>
          </p:nvSpPr>
          <p:spPr bwMode="auto">
            <a:xfrm>
              <a:off x="1584" y="3072"/>
              <a:ext cx="864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11048" name="Line 8"/>
            <p:cNvSpPr>
              <a:spLocks noChangeShapeType="1"/>
            </p:cNvSpPr>
            <p:nvPr/>
          </p:nvSpPr>
          <p:spPr bwMode="auto">
            <a:xfrm>
              <a:off x="1728" y="2928"/>
              <a:ext cx="864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11049" name="Line 9"/>
            <p:cNvSpPr>
              <a:spLocks noChangeShapeType="1"/>
            </p:cNvSpPr>
            <p:nvPr/>
          </p:nvSpPr>
          <p:spPr bwMode="auto">
            <a:xfrm>
              <a:off x="1584" y="3600"/>
              <a:ext cx="33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11050" name="Line 10"/>
            <p:cNvSpPr>
              <a:spLocks noChangeShapeType="1"/>
            </p:cNvSpPr>
            <p:nvPr/>
          </p:nvSpPr>
          <p:spPr bwMode="auto">
            <a:xfrm>
              <a:off x="2256" y="2928"/>
              <a:ext cx="33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111051" name="Text Box 11"/>
          <p:cNvSpPr txBox="1">
            <a:spLocks noChangeArrowheads="1"/>
          </p:cNvSpPr>
          <p:nvPr/>
        </p:nvSpPr>
        <p:spPr bwMode="auto">
          <a:xfrm>
            <a:off x="4572000" y="3810000"/>
            <a:ext cx="2298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Clr>
                <a:schemeClr val="folHlink"/>
              </a:buClr>
              <a:buFont typeface="Wingdings" pitchFamily="2" charset="2"/>
              <a:buChar char="§"/>
            </a:pPr>
            <a:r>
              <a:rPr lang="en-US" sz="3200">
                <a:latin typeface="Tahoma" pitchFamily="34" charset="0"/>
              </a:rPr>
              <a:t> </a:t>
            </a:r>
            <a:r>
              <a:rPr lang="en-US" sz="2800"/>
              <a:t>Tridiagonal</a:t>
            </a:r>
            <a:r>
              <a:rPr lang="en-US" sz="3200">
                <a:latin typeface="Tahoma" pitchFamily="34" charset="0"/>
              </a:rPr>
              <a:t>:</a:t>
            </a:r>
          </a:p>
        </p:txBody>
      </p:sp>
      <p:sp>
        <p:nvSpPr>
          <p:cNvPr id="1111052" name="Line 12"/>
          <p:cNvSpPr>
            <a:spLocks noChangeShapeType="1"/>
          </p:cNvSpPr>
          <p:nvPr/>
        </p:nvSpPr>
        <p:spPr bwMode="auto">
          <a:xfrm>
            <a:off x="5791200" y="6400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11053" name="Line 13"/>
          <p:cNvSpPr>
            <a:spLocks noChangeShapeType="1"/>
          </p:cNvSpPr>
          <p:nvPr/>
        </p:nvSpPr>
        <p:spPr bwMode="auto">
          <a:xfrm>
            <a:off x="6858000" y="5334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11054" name="Text Box 14"/>
          <p:cNvSpPr txBox="1">
            <a:spLocks noChangeArrowheads="1"/>
          </p:cNvSpPr>
          <p:nvPr/>
        </p:nvSpPr>
        <p:spPr bwMode="auto">
          <a:xfrm>
            <a:off x="7620000" y="5707063"/>
            <a:ext cx="228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3200">
              <a:latin typeface="Tahoma" pitchFamily="34" charset="0"/>
            </a:endParaRP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5029200" y="4419600"/>
            <a:ext cx="1600200" cy="1600200"/>
            <a:chOff x="3312" y="3024"/>
            <a:chExt cx="1008" cy="1008"/>
          </a:xfrm>
        </p:grpSpPr>
        <p:sp>
          <p:nvSpPr>
            <p:cNvPr id="1111056" name="Rectangle 16"/>
            <p:cNvSpPr>
              <a:spLocks noChangeArrowheads="1"/>
            </p:cNvSpPr>
            <p:nvPr/>
          </p:nvSpPr>
          <p:spPr bwMode="auto">
            <a:xfrm>
              <a:off x="3312" y="3024"/>
              <a:ext cx="1008" cy="10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3200">
                <a:latin typeface="Tahoma" pitchFamily="34" charset="0"/>
              </a:endParaRPr>
            </a:p>
          </p:txBody>
        </p:sp>
        <p:sp>
          <p:nvSpPr>
            <p:cNvPr id="1111057" name="Line 17"/>
            <p:cNvSpPr>
              <a:spLocks noChangeShapeType="1"/>
            </p:cNvSpPr>
            <p:nvPr/>
          </p:nvSpPr>
          <p:spPr bwMode="auto">
            <a:xfrm>
              <a:off x="3312" y="3120"/>
              <a:ext cx="912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11058" name="Line 18"/>
            <p:cNvSpPr>
              <a:spLocks noChangeShapeType="1"/>
            </p:cNvSpPr>
            <p:nvPr/>
          </p:nvSpPr>
          <p:spPr bwMode="auto">
            <a:xfrm>
              <a:off x="3408" y="3024"/>
              <a:ext cx="912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11059" name="Line 19"/>
            <p:cNvSpPr>
              <a:spLocks noChangeShapeType="1"/>
            </p:cNvSpPr>
            <p:nvPr/>
          </p:nvSpPr>
          <p:spPr bwMode="auto">
            <a:xfrm>
              <a:off x="3312" y="3024"/>
              <a:ext cx="100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11060" name="Text Box 20"/>
            <p:cNvSpPr txBox="1">
              <a:spLocks noChangeArrowheads="1"/>
            </p:cNvSpPr>
            <p:nvPr/>
          </p:nvSpPr>
          <p:spPr bwMode="auto">
            <a:xfrm>
              <a:off x="3408" y="3467"/>
              <a:ext cx="308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4800"/>
                <a:t>0</a:t>
              </a:r>
            </a:p>
          </p:txBody>
        </p:sp>
        <p:sp>
          <p:nvSpPr>
            <p:cNvPr id="1111061" name="Text Box 21"/>
            <p:cNvSpPr txBox="1">
              <a:spLocks noChangeArrowheads="1"/>
            </p:cNvSpPr>
            <p:nvPr/>
          </p:nvSpPr>
          <p:spPr bwMode="auto">
            <a:xfrm>
              <a:off x="3888" y="3035"/>
              <a:ext cx="308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4800"/>
                <a:t>0</a:t>
              </a:r>
            </a:p>
          </p:txBody>
        </p:sp>
      </p:grpSp>
      <p:sp>
        <p:nvSpPr>
          <p:cNvPr id="1111062" name="Text Box 22"/>
          <p:cNvSpPr txBox="1">
            <a:spLocks noChangeArrowheads="1"/>
          </p:cNvSpPr>
          <p:nvPr/>
        </p:nvSpPr>
        <p:spPr bwMode="auto">
          <a:xfrm>
            <a:off x="7162800" y="4876800"/>
            <a:ext cx="11414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/>
              <a:t>and …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Libraries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7BE66D-753F-4BC6-8065-0D3DDA990575}" type="slidenum">
              <a:rPr lang="en-US"/>
              <a:pPr/>
              <a:t>22</a:t>
            </a:fld>
            <a:endParaRPr lang="en-US"/>
          </a:p>
        </p:txBody>
      </p:sp>
      <p:sp>
        <p:nvSpPr>
          <p:cNvPr id="111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Sparse Matrices</a:t>
            </a:r>
          </a:p>
        </p:txBody>
      </p:sp>
      <p:sp>
        <p:nvSpPr>
          <p:cNvPr id="1112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924800" cy="214471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A </a:t>
            </a:r>
            <a:r>
              <a:rPr lang="en-US" b="1" i="1" u="sng"/>
              <a:t>sparse matrix</a:t>
            </a:r>
            <a:r>
              <a:rPr lang="en-US"/>
              <a:t> is a matrix that has mostly zeros in it.  “Mostly” is vaguely defined, but a good rule of thumb is that a matrix is sparse if more than, say, 90-95% of its entries are zero.  (A non-sparse matrix is </a:t>
            </a:r>
            <a:r>
              <a:rPr lang="en-US" b="1" i="1" u="sng"/>
              <a:t>dense</a:t>
            </a:r>
            <a:r>
              <a:rPr lang="en-US"/>
              <a:t>.)</a:t>
            </a:r>
          </a:p>
        </p:txBody>
      </p:sp>
      <p:graphicFrame>
        <p:nvGraphicFramePr>
          <p:cNvPr id="1112068" name="Object 4"/>
          <p:cNvGraphicFramePr>
            <a:graphicFrameLocks noChangeAspect="1"/>
          </p:cNvGraphicFramePr>
          <p:nvPr/>
        </p:nvGraphicFramePr>
        <p:xfrm>
          <a:off x="3976688" y="2895600"/>
          <a:ext cx="3276600" cy="3149600"/>
        </p:xfrm>
        <a:graphic>
          <a:graphicData uri="http://schemas.openxmlformats.org/presentationml/2006/ole">
            <p:oleObj spid="_x0000_s159746" name="Equation" r:id="rId4" imgW="3759120" imgH="4089240" progId="Equation.3">
              <p:embed/>
            </p:oleObj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Libraries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CEA530D-2902-4500-ABB9-28BF58CC2472}" type="slidenum">
              <a:rPr lang="en-US"/>
              <a:pPr/>
              <a:t>23</a:t>
            </a:fld>
            <a:endParaRPr lang="en-US"/>
          </a:p>
        </p:txBody>
      </p:sp>
      <p:sp>
        <p:nvSpPr>
          <p:cNvPr id="111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Algebra Libraries</a:t>
            </a:r>
          </a:p>
        </p:txBody>
      </p:sp>
      <p:sp>
        <p:nvSpPr>
          <p:cNvPr id="111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BLAS </a:t>
            </a:r>
            <a:r>
              <a:rPr lang="en-US" baseline="30000"/>
              <a:t>[1],[2]</a:t>
            </a:r>
          </a:p>
          <a:p>
            <a:r>
              <a:rPr lang="en-US"/>
              <a:t>ATLAS</a:t>
            </a:r>
            <a:r>
              <a:rPr lang="en-US" baseline="30000"/>
              <a:t>[3]</a:t>
            </a:r>
          </a:p>
          <a:p>
            <a:r>
              <a:rPr lang="en-US"/>
              <a:t>LAPACK</a:t>
            </a:r>
            <a:r>
              <a:rPr lang="en-US" baseline="30000"/>
              <a:t>[4]</a:t>
            </a:r>
          </a:p>
          <a:p>
            <a:r>
              <a:rPr lang="en-US"/>
              <a:t>ScaLAPACK</a:t>
            </a:r>
            <a:r>
              <a:rPr lang="en-US" baseline="30000"/>
              <a:t>[5]</a:t>
            </a:r>
          </a:p>
          <a:p>
            <a:r>
              <a:rPr lang="en-US"/>
              <a:t>PETSc</a:t>
            </a:r>
            <a:r>
              <a:rPr lang="en-US" baseline="30000"/>
              <a:t>[6],[7],[8]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Libraries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515ED4-A165-499E-866E-B033F02F3FAA}" type="slidenum">
              <a:rPr lang="en-US"/>
              <a:pPr/>
              <a:t>24</a:t>
            </a:fld>
            <a:endParaRPr lang="en-US"/>
          </a:p>
        </p:txBody>
      </p:sp>
      <p:sp>
        <p:nvSpPr>
          <p:cNvPr id="111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BLAS</a:t>
            </a:r>
          </a:p>
        </p:txBody>
      </p:sp>
      <p:sp>
        <p:nvSpPr>
          <p:cNvPr id="111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The </a:t>
            </a:r>
            <a:r>
              <a:rPr lang="en-US" b="1" u="sng"/>
              <a:t>Basic Linear Algebra Subprograms</a:t>
            </a:r>
            <a:r>
              <a:rPr lang="en-US"/>
              <a:t> (BLAS) are a set of low level linear algebra routines:</a:t>
            </a:r>
          </a:p>
          <a:p>
            <a:r>
              <a:rPr lang="en-US"/>
              <a:t>Level 1: Vector-vector (for example, dot product)</a:t>
            </a:r>
          </a:p>
          <a:p>
            <a:r>
              <a:rPr lang="en-US"/>
              <a:t>Level 2: Matrix-vector (for example, matrix-vector multiply)</a:t>
            </a:r>
          </a:p>
          <a:p>
            <a:r>
              <a:rPr lang="en-US"/>
              <a:t>Level 3: Matrix-matrix (for example, matrix-matrix multiply)</a:t>
            </a:r>
          </a:p>
          <a:p>
            <a:pPr>
              <a:buFont typeface="Wingdings" pitchFamily="2" charset="2"/>
              <a:buNone/>
            </a:pPr>
            <a:r>
              <a:rPr lang="en-US"/>
              <a:t>Many linear algebra packages, including LAPACK, ScaLAPACK and PETSc, are built on top of BLAS.</a:t>
            </a:r>
          </a:p>
          <a:p>
            <a:pPr>
              <a:buFont typeface="Wingdings" pitchFamily="2" charset="2"/>
              <a:buNone/>
            </a:pPr>
            <a:r>
              <a:rPr lang="en-US"/>
              <a:t>Most supercomputer vendors have versions of BLAS that are highly tuned for their platforms.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Libraries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A83B0E-2919-4F4E-B62E-AE60BAA6D44E}" type="slidenum">
              <a:rPr lang="en-US"/>
              <a:pPr/>
              <a:t>25</a:t>
            </a:fld>
            <a:endParaRPr lang="en-US"/>
          </a:p>
        </p:txBody>
      </p:sp>
      <p:sp>
        <p:nvSpPr>
          <p:cNvPr id="111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ATLAS</a:t>
            </a:r>
          </a:p>
        </p:txBody>
      </p:sp>
      <p:sp>
        <p:nvSpPr>
          <p:cNvPr id="111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The </a:t>
            </a:r>
            <a:r>
              <a:rPr lang="en-US" b="1" u="sng"/>
              <a:t>Automatically Tuned Linear Algebra Software</a:t>
            </a:r>
            <a:r>
              <a:rPr lang="en-US"/>
              <a:t> package (ATLAS) is a self-tuned version of BLAS (it also includes a few LAPACK routines).</a:t>
            </a:r>
          </a:p>
          <a:p>
            <a:pPr>
              <a:buFont typeface="Wingdings" pitchFamily="2" charset="2"/>
              <a:buNone/>
            </a:pPr>
            <a:r>
              <a:rPr lang="en-US"/>
              <a:t>When it’s installed, it tests and times a variety of approaches to each routine, and selects the version that runs the fastest.</a:t>
            </a:r>
          </a:p>
          <a:p>
            <a:pPr>
              <a:buFont typeface="Wingdings" pitchFamily="2" charset="2"/>
              <a:buNone/>
            </a:pPr>
            <a:r>
              <a:rPr lang="en-US"/>
              <a:t>ATLAS is substantially faster than the generic version of BLAS.</a:t>
            </a:r>
          </a:p>
          <a:p>
            <a:pPr>
              <a:buFont typeface="Wingdings" pitchFamily="2" charset="2"/>
              <a:buNone/>
            </a:pPr>
            <a:r>
              <a:rPr lang="en-US"/>
              <a:t>And, it’s </a:t>
            </a:r>
            <a:r>
              <a:rPr lang="en-US" b="1" u="sng"/>
              <a:t>FREE</a:t>
            </a:r>
            <a:r>
              <a:rPr lang="en-US"/>
              <a:t>!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Libraries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5051A8-D5B7-4CB0-BAA2-418121788A09}" type="slidenum">
              <a:rPr lang="en-US"/>
              <a:pPr/>
              <a:t>26</a:t>
            </a:fld>
            <a:endParaRPr lang="en-US"/>
          </a:p>
        </p:txBody>
      </p:sp>
      <p:sp>
        <p:nvSpPr>
          <p:cNvPr id="111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Goto BLAS</a:t>
            </a:r>
          </a:p>
        </p:txBody>
      </p:sp>
      <p:sp>
        <p:nvSpPr>
          <p:cNvPr id="1116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In the past </a:t>
            </a:r>
            <a:r>
              <a:rPr lang="en-US" dirty="0" smtClean="0"/>
              <a:t>several years</a:t>
            </a:r>
            <a:r>
              <a:rPr lang="en-US" dirty="0"/>
              <a:t>, a new version of BLAS has been released, developed by Kazushige </a:t>
            </a:r>
            <a:r>
              <a:rPr lang="en-US" dirty="0" err="1"/>
              <a:t>Goto</a:t>
            </a:r>
            <a:r>
              <a:rPr lang="en-US" dirty="0"/>
              <a:t> (currently at UT Austin).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This version is unusual, because instead of optimizing for cache, it optimizes for the </a:t>
            </a:r>
            <a:r>
              <a:rPr lang="en-US" b="1" i="1" u="sng" dirty="0"/>
              <a:t>Translation </a:t>
            </a:r>
            <a:r>
              <a:rPr lang="en-US" b="1" i="1" u="sng" dirty="0" err="1"/>
              <a:t>Lookaside</a:t>
            </a:r>
            <a:r>
              <a:rPr lang="en-US" b="1" i="1" u="sng" dirty="0"/>
              <a:t> Buffer</a:t>
            </a:r>
            <a:r>
              <a:rPr lang="en-US" dirty="0"/>
              <a:t> (TLB), which is a special little cache that often is ignored by software developers.</a:t>
            </a:r>
          </a:p>
          <a:p>
            <a:pPr>
              <a:buFont typeface="Wingdings" pitchFamily="2" charset="2"/>
              <a:buNone/>
            </a:pPr>
            <a:r>
              <a:rPr lang="en-US" dirty="0" err="1"/>
              <a:t>Goto</a:t>
            </a:r>
            <a:r>
              <a:rPr lang="en-US" dirty="0"/>
              <a:t> realized that optimizing for the TLB would be more efficient than optimizing for cache.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Libraries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BC09CD-CB96-48F1-987A-A886911AB904}" type="slidenum">
              <a:rPr lang="en-US"/>
              <a:pPr/>
              <a:t>27</a:t>
            </a:fld>
            <a:endParaRPr lang="en-US"/>
          </a:p>
        </p:txBody>
      </p:sp>
      <p:sp>
        <p:nvSpPr>
          <p:cNvPr id="111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ATLAS vs. Generic BLAS</a:t>
            </a:r>
          </a:p>
        </p:txBody>
      </p:sp>
      <p:pic>
        <p:nvPicPr>
          <p:cNvPr id="1117187" name="Picture 3" descr="llcbench_blas_compa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295400"/>
            <a:ext cx="6248400" cy="4826000"/>
          </a:xfrm>
          <a:prstGeom prst="rect">
            <a:avLst/>
          </a:prstGeom>
          <a:noFill/>
        </p:spPr>
      </p:pic>
      <p:sp>
        <p:nvSpPr>
          <p:cNvPr id="1117188" name="Line 4"/>
          <p:cNvSpPr>
            <a:spLocks noChangeShapeType="1"/>
          </p:cNvSpPr>
          <p:nvPr/>
        </p:nvSpPr>
        <p:spPr bwMode="auto">
          <a:xfrm flipH="1" flipV="1">
            <a:off x="4953000" y="22860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17189" name="Text Box 5"/>
          <p:cNvSpPr txBox="1">
            <a:spLocks noChangeArrowheads="1"/>
          </p:cNvSpPr>
          <p:nvPr/>
        </p:nvSpPr>
        <p:spPr bwMode="auto">
          <a:xfrm>
            <a:off x="4191000" y="2819400"/>
            <a:ext cx="43037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/>
              <a:t>ATLAS DGEMM:   2.76 GFLOP/s = 69% of peak</a:t>
            </a:r>
          </a:p>
        </p:txBody>
      </p:sp>
      <p:sp>
        <p:nvSpPr>
          <p:cNvPr id="1117190" name="Text Box 6"/>
          <p:cNvSpPr txBox="1">
            <a:spLocks noChangeArrowheads="1"/>
          </p:cNvSpPr>
          <p:nvPr/>
        </p:nvSpPr>
        <p:spPr bwMode="auto">
          <a:xfrm>
            <a:off x="4191000" y="3733800"/>
            <a:ext cx="4295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/>
              <a:t>Generic DGEMM:   0.91 GFLOP/s = 23% of peak</a:t>
            </a:r>
            <a:endParaRPr lang="en-US" sz="2800"/>
          </a:p>
        </p:txBody>
      </p:sp>
      <p:sp>
        <p:nvSpPr>
          <p:cNvPr id="1117191" name="Text Box 7"/>
          <p:cNvSpPr txBox="1">
            <a:spLocks noChangeArrowheads="1"/>
          </p:cNvSpPr>
          <p:nvPr/>
        </p:nvSpPr>
        <p:spPr bwMode="auto">
          <a:xfrm>
            <a:off x="2133600" y="5638800"/>
            <a:ext cx="52609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b="1"/>
              <a:t>DGEMM</a:t>
            </a:r>
            <a:r>
              <a:rPr lang="en-US" sz="1600"/>
              <a:t>: </a:t>
            </a:r>
            <a:r>
              <a:rPr lang="en-US" sz="1600" b="1"/>
              <a:t>D</a:t>
            </a:r>
            <a:r>
              <a:rPr lang="en-US" sz="1600"/>
              <a:t>ouble precision </a:t>
            </a:r>
            <a:r>
              <a:rPr lang="en-US" sz="1600" b="1"/>
              <a:t>GE</a:t>
            </a:r>
            <a:r>
              <a:rPr lang="en-US" sz="1600"/>
              <a:t>neral </a:t>
            </a:r>
            <a:r>
              <a:rPr lang="en-US" sz="1600" b="1"/>
              <a:t>M</a:t>
            </a:r>
            <a:r>
              <a:rPr lang="en-US" sz="1600"/>
              <a:t>atrix-</a:t>
            </a:r>
            <a:r>
              <a:rPr lang="en-US" sz="1600" b="1"/>
              <a:t>M</a:t>
            </a:r>
            <a:r>
              <a:rPr lang="en-US" sz="1600"/>
              <a:t>atrix multiply</a:t>
            </a:r>
          </a:p>
          <a:p>
            <a:pPr algn="l"/>
            <a:r>
              <a:rPr lang="en-US" sz="1600" b="1"/>
              <a:t>DGEMV</a:t>
            </a:r>
            <a:r>
              <a:rPr lang="en-US" sz="1600"/>
              <a:t>:  </a:t>
            </a:r>
            <a:r>
              <a:rPr lang="en-US" sz="1600" b="1"/>
              <a:t>D</a:t>
            </a:r>
            <a:r>
              <a:rPr lang="en-US" sz="1600"/>
              <a:t>ouble precision </a:t>
            </a:r>
            <a:r>
              <a:rPr lang="en-US" sz="1600" b="1"/>
              <a:t>GE</a:t>
            </a:r>
            <a:r>
              <a:rPr lang="en-US" sz="1600"/>
              <a:t>neral </a:t>
            </a:r>
            <a:r>
              <a:rPr lang="en-US" sz="1600" b="1"/>
              <a:t>M</a:t>
            </a:r>
            <a:r>
              <a:rPr lang="en-US" sz="1600"/>
              <a:t>atrix-</a:t>
            </a:r>
            <a:r>
              <a:rPr lang="en-US" sz="1600" b="1"/>
              <a:t>V</a:t>
            </a:r>
            <a:r>
              <a:rPr lang="en-US" sz="1600"/>
              <a:t>ector multiply</a:t>
            </a:r>
          </a:p>
        </p:txBody>
      </p:sp>
      <p:sp>
        <p:nvSpPr>
          <p:cNvPr id="1117192" name="Line 8"/>
          <p:cNvSpPr>
            <a:spLocks noChangeShapeType="1"/>
          </p:cNvSpPr>
          <p:nvPr/>
        </p:nvSpPr>
        <p:spPr bwMode="auto">
          <a:xfrm flipH="1">
            <a:off x="3810000" y="40386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117193" name="AutoShape 9"/>
          <p:cNvSpPr>
            <a:spLocks noChangeArrowheads="1"/>
          </p:cNvSpPr>
          <p:nvPr/>
        </p:nvSpPr>
        <p:spPr bwMode="auto">
          <a:xfrm>
            <a:off x="1143000" y="2286000"/>
            <a:ext cx="304800" cy="2743200"/>
          </a:xfrm>
          <a:prstGeom prst="upArrow">
            <a:avLst>
              <a:gd name="adj1" fmla="val 50000"/>
              <a:gd name="adj2" fmla="val 2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7194" name="Text Box 10"/>
          <p:cNvSpPr txBox="1">
            <a:spLocks noChangeArrowheads="1"/>
          </p:cNvSpPr>
          <p:nvPr/>
        </p:nvSpPr>
        <p:spPr bwMode="auto">
          <a:xfrm>
            <a:off x="687388" y="1919288"/>
            <a:ext cx="12176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/>
              <a:t>BETTER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Libraries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E9F08F-679E-48AD-8118-437205E5B3CC}" type="slidenum">
              <a:rPr lang="en-US"/>
              <a:pPr/>
              <a:t>28</a:t>
            </a:fld>
            <a:endParaRPr lang="en-US"/>
          </a:p>
        </p:txBody>
      </p:sp>
      <p:sp>
        <p:nvSpPr>
          <p:cNvPr id="111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LAPACK</a:t>
            </a:r>
          </a:p>
        </p:txBody>
      </p:sp>
      <p:sp>
        <p:nvSpPr>
          <p:cNvPr id="111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u="sng"/>
              <a:t>LAPACK</a:t>
            </a:r>
            <a:r>
              <a:rPr lang="en-US"/>
              <a:t> (Linear Algebra PACKage) solves dense or special-case sparse systems of equations depending on matrix properties such as:</a:t>
            </a:r>
          </a:p>
          <a:p>
            <a:pPr>
              <a:lnSpc>
                <a:spcPct val="90000"/>
              </a:lnSpc>
            </a:pPr>
            <a:r>
              <a:rPr lang="en-US"/>
              <a:t>Precision: single, double</a:t>
            </a:r>
          </a:p>
          <a:p>
            <a:pPr>
              <a:lnSpc>
                <a:spcPct val="70000"/>
              </a:lnSpc>
            </a:pPr>
            <a:r>
              <a:rPr lang="en-US"/>
              <a:t>Data type: real, complex</a:t>
            </a:r>
          </a:p>
          <a:p>
            <a:pPr>
              <a:lnSpc>
                <a:spcPct val="80000"/>
              </a:lnSpc>
            </a:pPr>
            <a:r>
              <a:rPr lang="en-US"/>
              <a:t>Shape: diagonal, bidiagonal, tridiagonal, banded, triangular, trapezoidal, Hesenberg, general dense</a:t>
            </a:r>
          </a:p>
          <a:p>
            <a:pPr>
              <a:lnSpc>
                <a:spcPct val="80000"/>
              </a:lnSpc>
            </a:pPr>
            <a:r>
              <a:rPr lang="en-US"/>
              <a:t>Properties: orthogonal, positive definite, Hermetian (complex), symmetric, general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LAPACK is built on top of BLAS, which means it can benefit from ATLAS.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Libraries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BEBAD3-74C2-4BE9-99A3-35A8BF940A4C}" type="slidenum">
              <a:rPr lang="en-US"/>
              <a:pPr/>
              <a:t>29</a:t>
            </a:fld>
            <a:endParaRPr lang="en-US"/>
          </a:p>
        </p:txBody>
      </p:sp>
      <p:sp>
        <p:nvSpPr>
          <p:cNvPr id="111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LAPACK Example</a:t>
            </a:r>
          </a:p>
        </p:txBody>
      </p:sp>
      <p:sp>
        <p:nvSpPr>
          <p:cNvPr id="1119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REAL,DIMENSION(numrows,numcols) :: A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REAL,DIMENSION(numrows)         :: B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REAL,DIMENSION(numcols)         :: X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INTEGER,DIMENSION(numrows)      :: pivot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INTEGER :: row, col, info, numrhs = 1</a:t>
            </a:r>
          </a:p>
          <a:p>
            <a:pPr>
              <a:lnSpc>
                <a:spcPct val="20000"/>
              </a:lnSpc>
              <a:buFont typeface="Wingdings" pitchFamily="2" charset="2"/>
              <a:buNone/>
            </a:pPr>
            <a:endParaRPr lang="en-US" sz="1800" b="1">
              <a:latin typeface="Courier New" pitchFamily="49" charset="0"/>
            </a:endParaRPr>
          </a:p>
          <a:p>
            <a:pPr>
              <a:lnSpc>
                <a:spcPct val="3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DO row = 1, numrows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  B(row) = …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END DO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DO col = 1, numcols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  DO row = 1, numrows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    A(row,col) = …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  END DO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END DO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CALL </a:t>
            </a:r>
            <a:r>
              <a:rPr lang="en-US" sz="1800" b="1">
                <a:solidFill>
                  <a:schemeClr val="tx2"/>
                </a:solidFill>
                <a:latin typeface="Courier New" pitchFamily="49" charset="0"/>
              </a:rPr>
              <a:t>sgesv</a:t>
            </a:r>
            <a:r>
              <a:rPr lang="en-US" sz="1800" b="1">
                <a:latin typeface="Courier New" pitchFamily="49" charset="0"/>
              </a:rPr>
              <a:t>(numrows, numrhs, A, numrows, pivot, &amp;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&amp;          B, numrows, info)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DO col = 1, numcols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  X(col) = B(col)</a:t>
            </a:r>
          </a:p>
          <a:p>
            <a:pPr>
              <a:lnSpc>
                <a:spcPct val="60000"/>
              </a:lnSpc>
              <a:buFont typeface="Wingdings" pitchFamily="2" charset="2"/>
              <a:buNone/>
            </a:pPr>
            <a:r>
              <a:rPr lang="en-US" sz="1800" b="1">
                <a:latin typeface="Courier New" pitchFamily="49" charset="0"/>
              </a:rPr>
              <a:t>END DO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Libraries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F78582-057A-4635-8143-9FB397AB0807}" type="slidenum">
              <a:rPr lang="en-US"/>
              <a:pPr/>
              <a:t>3</a:t>
            </a:fld>
            <a:endParaRPr lang="en-US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This is an experiment!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It’s the nature of these kinds of videoconferences that </a:t>
            </a:r>
            <a:r>
              <a:rPr lang="en-US" b="1" dirty="0"/>
              <a:t>FAILURES ARE GUARANTEED TO HAPPEN!       NO PROMISES!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So, please bear with us. Hopefully everything will work out well enough.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If you lose your connection, you can retry the same kind of connection, or try connecting another way.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Remember, if all else fails, you always have the toll free phone bridge to fall back 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Libraries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9AD786-E015-4311-BCFA-81C17BB14A97}" type="slidenum">
              <a:rPr lang="en-US"/>
              <a:pPr/>
              <a:t>30</a:t>
            </a:fld>
            <a:endParaRPr lang="en-US"/>
          </a:p>
        </p:txBody>
      </p:sp>
      <p:sp>
        <p:nvSpPr>
          <p:cNvPr id="112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LAPACK: A Library and an API</a:t>
            </a:r>
          </a:p>
        </p:txBody>
      </p:sp>
      <p:sp>
        <p:nvSpPr>
          <p:cNvPr id="1120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LAPACK is a library that you can download for free from the Web:</a:t>
            </a:r>
          </a:p>
          <a:p>
            <a:pPr algn="ctr"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www.netlib.org</a:t>
            </a: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But, it’s also an Application Programming Interface (API): a definition of a set of routines, their arguments, and their behaviors.</a:t>
            </a:r>
          </a:p>
          <a:p>
            <a:pPr>
              <a:buFont typeface="Wingdings" pitchFamily="2" charset="2"/>
              <a:buNone/>
            </a:pPr>
            <a:r>
              <a:rPr lang="en-US"/>
              <a:t>So, anyone can write an implementation of LAPACK.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Libraries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182356-8C19-4D7B-A04B-2DD2F097672E}" type="slidenum">
              <a:rPr lang="en-US"/>
              <a:pPr/>
              <a:t>31</a:t>
            </a:fld>
            <a:endParaRPr lang="en-US"/>
          </a:p>
        </p:txBody>
      </p:sp>
      <p:sp>
        <p:nvSpPr>
          <p:cNvPr id="112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It’s Good to Be Popular</a:t>
            </a:r>
          </a:p>
        </p:txBody>
      </p:sp>
      <p:sp>
        <p:nvSpPr>
          <p:cNvPr id="1121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001000" cy="5029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LAPACK is a good choice for non-parallelized solving, because its popularity has convinced many supercomputer vendors to write their own, highly tuned versions.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The API for the LAPACK routines is the same as the portable version from NetLib, but the performance can be much better, via either ATLAS or proprietary vendor-tuned versions.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Also, some vendors have shared memory parallel versions of LAPACK.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Libraries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AB8864-2C94-4B3F-A62E-811ED0A331D2}" type="slidenum">
              <a:rPr lang="en-US"/>
              <a:pPr/>
              <a:t>32</a:t>
            </a:fld>
            <a:endParaRPr lang="en-US"/>
          </a:p>
        </p:txBody>
      </p:sp>
      <p:sp>
        <p:nvSpPr>
          <p:cNvPr id="112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LAPACK Performance</a:t>
            </a:r>
          </a:p>
        </p:txBody>
      </p:sp>
      <p:sp>
        <p:nvSpPr>
          <p:cNvPr id="1122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Because LAPACK uses BLAS, it’s about as fast as BLAS.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For example, DGESV (Double precision General SolVer) on a 2 GHz Pentium4 using ATLAS gets 65% of peak, compared to 69% of peak for Matrix-Matrix multiply.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In fact, an older version of LAPACK, called LINPACK, is used to determine the top 500 supercomputers in the world.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Libraries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1FB173-2BCE-4D5E-95CA-7798FD64627B}" type="slidenum">
              <a:rPr lang="en-US"/>
              <a:pPr/>
              <a:t>33</a:t>
            </a:fld>
            <a:endParaRPr lang="en-US"/>
          </a:p>
        </p:txBody>
      </p:sp>
      <p:sp>
        <p:nvSpPr>
          <p:cNvPr id="112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ScaLAPACK</a:t>
            </a:r>
          </a:p>
        </p:txBody>
      </p:sp>
      <p:sp>
        <p:nvSpPr>
          <p:cNvPr id="1123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077200" cy="5105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u="sng"/>
              <a:t>ScaLAPACK</a:t>
            </a:r>
            <a:r>
              <a:rPr lang="en-US"/>
              <a:t> is the distributed parallel (MPI) version of LAPACK.  It actually contains only a subset of the LAPACK routines, and has a somewhat awkward Application Programming Interface (API).</a:t>
            </a:r>
          </a:p>
          <a:p>
            <a:pPr>
              <a:buFont typeface="Wingdings" pitchFamily="2" charset="2"/>
              <a:buNone/>
            </a:pPr>
            <a:r>
              <a:rPr lang="en-US"/>
              <a:t>Like LAPACK, ScaLAPACK is also available from</a:t>
            </a:r>
          </a:p>
          <a:p>
            <a:pPr algn="ctr">
              <a:buFont typeface="Wingdings" pitchFamily="2" charset="2"/>
              <a:buNone/>
            </a:pPr>
            <a:r>
              <a:rPr lang="en-US" b="1">
                <a:latin typeface="Courier New" pitchFamily="49" charset="0"/>
              </a:rPr>
              <a:t>www.netlib.org</a:t>
            </a:r>
            <a:r>
              <a:rPr lang="en-US"/>
              <a:t>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Libraries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50C5F6-27C5-48D5-95CF-FB3D6DA41F6E}" type="slidenum">
              <a:rPr lang="en-US"/>
              <a:pPr/>
              <a:t>34</a:t>
            </a:fld>
            <a:endParaRPr lang="en-US"/>
          </a:p>
        </p:txBody>
      </p:sp>
      <p:sp>
        <p:nvSpPr>
          <p:cNvPr id="112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PETSc</a:t>
            </a:r>
          </a:p>
        </p:txBody>
      </p:sp>
      <p:sp>
        <p:nvSpPr>
          <p:cNvPr id="112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u="sng"/>
              <a:t>PETSc</a:t>
            </a:r>
            <a:r>
              <a:rPr lang="en-US"/>
              <a:t> (Portable, Extensible Toolkit for Scientific Computation) is a solver library for sparse matrices that uses distributed parallelism (MPI).</a:t>
            </a:r>
          </a:p>
          <a:p>
            <a:pPr>
              <a:buFont typeface="Wingdings" pitchFamily="2" charset="2"/>
              <a:buNone/>
            </a:pPr>
            <a:r>
              <a:rPr lang="en-US"/>
              <a:t>PETSc is designed for general sparse matrices with no special properties, but it also works well for sparse matrices with simple properties like banding and symmetry.</a:t>
            </a:r>
          </a:p>
          <a:p>
            <a:pPr>
              <a:buFont typeface="Wingdings" pitchFamily="2" charset="2"/>
              <a:buNone/>
            </a:pPr>
            <a:r>
              <a:rPr lang="en-US"/>
              <a:t>It has a simpler, more intuitive Application Programming Interface than ScaLAPACK.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Libraries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02F8A3-7254-4161-B89B-6E33621D3719}" type="slidenum">
              <a:rPr lang="en-US"/>
              <a:pPr/>
              <a:t>35</a:t>
            </a:fld>
            <a:endParaRPr lang="en-US"/>
          </a:p>
        </p:txBody>
      </p:sp>
      <p:sp>
        <p:nvSpPr>
          <p:cNvPr id="112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Pick Your Solver Package</a:t>
            </a:r>
          </a:p>
        </p:txBody>
      </p:sp>
      <p:sp>
        <p:nvSpPr>
          <p:cNvPr id="1125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Dense Matrix</a:t>
            </a:r>
          </a:p>
          <a:p>
            <a:pPr lvl="1"/>
            <a:r>
              <a:rPr lang="en-US" sz="2600"/>
              <a:t>Serial: LAPACK</a:t>
            </a:r>
          </a:p>
          <a:p>
            <a:pPr lvl="1"/>
            <a:r>
              <a:rPr lang="en-US" sz="2600"/>
              <a:t>Shared Memory Parallel: threaded LAPACK</a:t>
            </a:r>
          </a:p>
          <a:p>
            <a:pPr lvl="1"/>
            <a:r>
              <a:rPr lang="en-US" sz="2600"/>
              <a:t>Distributed Parallel: ScaLAPACK</a:t>
            </a:r>
          </a:p>
          <a:p>
            <a:r>
              <a:rPr lang="en-US"/>
              <a:t>Sparse Matrix: PETSc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733800"/>
            <a:ext cx="80010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6000" dirty="0" smtClean="0"/>
              <a:t>Thanks for your attention!</a:t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>Questions?</a:t>
            </a:r>
            <a:endParaRPr lang="en-US" sz="3200" dirty="0" smtClean="0"/>
          </a:p>
        </p:txBody>
      </p:sp>
      <p:sp>
        <p:nvSpPr>
          <p:cNvPr id="80899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Libraries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789806-1AB3-4CA1-B47B-AA81C5B4CD22}" type="slidenum">
              <a:rPr lang="en-US"/>
              <a:pPr/>
              <a:t>4</a:t>
            </a:fld>
            <a:endParaRPr lang="en-US"/>
          </a:p>
        </p:txBody>
      </p:sp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H.323 (Polycom etc)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If you want to use H.323 videoconferencing – for example, </a:t>
            </a:r>
            <a:r>
              <a:rPr lang="en-US" dirty="0" err="1"/>
              <a:t>Polycom</a:t>
            </a:r>
            <a:r>
              <a:rPr lang="en-US" dirty="0"/>
              <a:t> – </a:t>
            </a:r>
            <a:r>
              <a:rPr lang="en-US" dirty="0" smtClean="0"/>
              <a:t>then:</a:t>
            </a:r>
          </a:p>
          <a:p>
            <a:r>
              <a:rPr lang="en-US" dirty="0" smtClean="0"/>
              <a:t>If you ARE already registered with the </a:t>
            </a:r>
            <a:r>
              <a:rPr lang="en-US" dirty="0" err="1" smtClean="0"/>
              <a:t>OneNet</a:t>
            </a:r>
            <a:r>
              <a:rPr lang="en-US" dirty="0" smtClean="0"/>
              <a:t> gatekeeper, dial 2500409.</a:t>
            </a:r>
          </a:p>
          <a:p>
            <a:r>
              <a:rPr lang="en-US" dirty="0" smtClean="0"/>
              <a:t>If you AREN’T registered with the </a:t>
            </a:r>
            <a:r>
              <a:rPr lang="en-US" dirty="0" err="1" smtClean="0"/>
              <a:t>OneNet</a:t>
            </a:r>
            <a:r>
              <a:rPr lang="en-US" dirty="0" smtClean="0"/>
              <a:t> gatekeeper (which is probably the case), then:</a:t>
            </a:r>
          </a:p>
          <a:p>
            <a:pPr lvl="1"/>
            <a:r>
              <a:rPr lang="en-US" dirty="0" smtClean="0"/>
              <a:t>Dial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164.58.250.47</a:t>
            </a:r>
          </a:p>
          <a:p>
            <a:pPr lvl="1"/>
            <a:r>
              <a:rPr lang="en-US" dirty="0" smtClean="0"/>
              <a:t>When asked for the conference ID, enter:</a:t>
            </a:r>
          </a:p>
          <a:p>
            <a:pPr lvl="1">
              <a:buNone/>
            </a:pPr>
            <a:r>
              <a:rPr lang="en-US" b="1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#0409#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 smtClean="0"/>
              <a:t>Many thanks to Roger Holder and </a:t>
            </a:r>
            <a:r>
              <a:rPr lang="en-US" dirty="0" err="1" smtClean="0"/>
              <a:t>OneNet</a:t>
            </a:r>
            <a:r>
              <a:rPr lang="en-US" dirty="0" smtClean="0"/>
              <a:t> for providing this.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H.323 from Internet Explorer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600" dirty="0" smtClean="0"/>
              <a:t>From a Windows PC running Internet Explorer: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You </a:t>
            </a:r>
            <a:r>
              <a:rPr lang="en-US" sz="1600" b="1" dirty="0" smtClean="0"/>
              <a:t>MUST</a:t>
            </a:r>
            <a:r>
              <a:rPr lang="en-US" sz="1600" dirty="0" smtClean="0"/>
              <a:t> have the ability to install software on the PC (or have someone install it for you).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Download and install the latest Java Runtime Environment (JRE) from </a:t>
            </a:r>
            <a:r>
              <a:rPr lang="en-US" sz="1600" dirty="0" smtClean="0">
                <a:hlinkClick r:id="rId2"/>
              </a:rPr>
              <a:t>here</a:t>
            </a:r>
            <a:r>
              <a:rPr lang="en-US" sz="1600" dirty="0" smtClean="0"/>
              <a:t> </a:t>
            </a:r>
            <a:br>
              <a:rPr lang="en-US" sz="1600" dirty="0" smtClean="0"/>
            </a:br>
            <a:r>
              <a:rPr lang="en-US" sz="1600" dirty="0" smtClean="0"/>
              <a:t>(click on the Java Download icon, because that install package includes both the JRE and other components).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Download and install this </a:t>
            </a:r>
            <a:r>
              <a:rPr lang="en-US" sz="1600" dirty="0" smtClean="0">
                <a:hlinkClick r:id="rId3"/>
              </a:rPr>
              <a:t>video decoder</a:t>
            </a:r>
            <a:r>
              <a:rPr lang="en-US" sz="1600" dirty="0" smtClean="0"/>
              <a:t>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Start Internet Explorer.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Copy-and-paste this URL into your IE window: </a:t>
            </a:r>
            <a:br>
              <a:rPr lang="en-US" sz="1600" dirty="0" smtClean="0"/>
            </a:br>
            <a:r>
              <a:rPr lang="en-US" sz="1600" b="1" dirty="0" smtClean="0"/>
              <a:t>http://164.58.250.47/</a:t>
            </a:r>
            <a:r>
              <a:rPr lang="en-US" sz="1600" dirty="0" smtClean="0"/>
              <a:t>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When that webpage loads, in the upper left, click on "Streaming".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In the textbox labeled Sign-in Name, type your name.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In the textbox labeled Conference ID, type this: </a:t>
            </a:r>
            <a:br>
              <a:rPr lang="en-US" sz="1600" dirty="0" smtClean="0"/>
            </a:br>
            <a:r>
              <a:rPr lang="en-US" sz="1600" dirty="0" smtClean="0"/>
              <a:t>0409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Click on "Stream this conference".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When that webpage loads, you may see, at the very top, a bar offering you options. </a:t>
            </a:r>
            <a:br>
              <a:rPr lang="en-US" sz="1600" dirty="0" smtClean="0"/>
            </a:br>
            <a:r>
              <a:rPr lang="en-US" sz="1600" dirty="0" smtClean="0"/>
              <a:t>If so, click on it and choose "Install this add-on."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NCSI Intro Parallel: Libraries</a:t>
            </a:r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Libraries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C5B91A-D25A-4171-9B64-6EC05E7A942A}" type="slidenum">
              <a:rPr lang="en-US"/>
              <a:pPr/>
              <a:t>6</a:t>
            </a:fld>
            <a:endParaRPr 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EVO</a:t>
            </a:r>
            <a:endParaRPr lang="en-US" sz="3600" dirty="0"/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There’s a quick description of how to use EVO on the workshop logistics webpage.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Libraries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FEA5B2-C75C-4B5B-98BE-64AAADC248CE}" type="slidenum">
              <a:rPr lang="en-US"/>
              <a:pPr/>
              <a:t>7</a:t>
            </a:fld>
            <a:endParaRPr lang="en-US"/>
          </a:p>
        </p:txBody>
      </p:sp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Phone Bridge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If all else fails, you can call into our toll free phone bridge:</a:t>
            </a:r>
          </a:p>
          <a:p>
            <a:pPr algn="ctr">
              <a:buFont typeface="Wingdings" pitchFamily="2" charset="2"/>
              <a:buNone/>
            </a:pPr>
            <a:r>
              <a:rPr lang="en-US" dirty="0" smtClean="0"/>
              <a:t>1-800-832-0736</a:t>
            </a:r>
          </a:p>
          <a:p>
            <a:pPr algn="ctr">
              <a:buFont typeface="Wingdings" pitchFamily="2" charset="2"/>
              <a:buNone/>
            </a:pPr>
            <a:r>
              <a:rPr lang="en-US" dirty="0" smtClean="0"/>
              <a:t>* 623 2874 #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Please mute yourself and use the phone to listen.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Don’t worry, we’ll call out slide numbers as we go.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Please use the phone bridge </a:t>
            </a:r>
            <a:r>
              <a:rPr lang="en-US" b="1" u="sng" dirty="0"/>
              <a:t>ONLY</a:t>
            </a:r>
            <a:r>
              <a:rPr lang="en-US" dirty="0"/>
              <a:t> if you cannot connect any other way: the phone bridge is charged per connection per minute, so our preference is to minimize the number of connections.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Many thanks to </a:t>
            </a:r>
            <a:r>
              <a:rPr lang="en-US" dirty="0" smtClean="0"/>
              <a:t>OU Information Technology for providing the toll free phone bridge.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Libraries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F37389-4EFB-484B-AB5A-BD4F84D9F3C6}" type="slidenum">
              <a:rPr lang="en-US"/>
              <a:pPr/>
              <a:t>8</a:t>
            </a:fld>
            <a:endParaRPr lang="en-US"/>
          </a:p>
        </p:txBody>
      </p:sp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Please Mute Yourself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No matter how you connect, please mute yourself, so that we cannot hear you.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At </a:t>
            </a:r>
            <a:r>
              <a:rPr lang="en-US" dirty="0" smtClean="0"/>
              <a:t>ISU and UW, </a:t>
            </a:r>
            <a:r>
              <a:rPr lang="en-US" dirty="0"/>
              <a:t>we will turn off the sound on all conferencing technologies.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That way, we won’t have problems with echo cancellation.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Of course, that means we cannot hear questions.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 for questions, you’ll need to send some kind of text.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NCSI Intro Parallel: Libraries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FE677A-EF37-4970-9B49-8180FA10AF29}" type="slidenum">
              <a:rPr lang="en-US"/>
              <a:pPr/>
              <a:t>9</a:t>
            </a:fld>
            <a:endParaRPr lang="en-US"/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Thanks for helping!</a:t>
            </a:r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/>
              <a:t>OSCER operations staff (Brandon George, Dave Akin, Brett Zimmerman, Josh </a:t>
            </a:r>
            <a:r>
              <a:rPr lang="en-US" sz="2000" dirty="0" smtClean="0"/>
              <a:t>Alexander, Patrick Calhoun)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Kevin </a:t>
            </a:r>
            <a:r>
              <a:rPr lang="en-US" sz="2000" dirty="0"/>
              <a:t>Blake, OU IT (videographer)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James Deaton and Roger Holder, </a:t>
            </a:r>
            <a:r>
              <a:rPr lang="en-US" sz="2000" dirty="0" err="1" smtClean="0"/>
              <a:t>OneNet</a:t>
            </a:r>
            <a:endParaRPr lang="en-US" sz="2000" dirty="0" smtClean="0"/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Keith Weber, Abel Clark and </a:t>
            </a:r>
            <a:r>
              <a:rPr lang="en-US" sz="2000" dirty="0" err="1" smtClean="0"/>
              <a:t>Qifeng</a:t>
            </a:r>
            <a:r>
              <a:rPr lang="en-US" sz="2000" dirty="0" smtClean="0"/>
              <a:t> Wu, Idaho State U Pocatello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Nancy Glenn, Idaho State U Boise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Jeff Gardner and </a:t>
            </a:r>
            <a:r>
              <a:rPr lang="en-US" sz="2000" dirty="0" err="1"/>
              <a:t>Marya</a:t>
            </a:r>
            <a:r>
              <a:rPr lang="en-US" sz="2000" dirty="0"/>
              <a:t> </a:t>
            </a:r>
            <a:r>
              <a:rPr lang="en-US" sz="2000" dirty="0" err="1" smtClean="0"/>
              <a:t>Dominik</a:t>
            </a:r>
            <a:r>
              <a:rPr lang="en-US" sz="2000" dirty="0" smtClean="0"/>
              <a:t>, U Washington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Ken </a:t>
            </a:r>
            <a:r>
              <a:rPr lang="en-US" sz="2000" dirty="0" err="1" smtClean="0"/>
              <a:t>Gamradt</a:t>
            </a:r>
            <a:r>
              <a:rPr lang="en-US" sz="2000" dirty="0" smtClean="0"/>
              <a:t>, South Dakota State U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Jeff </a:t>
            </a:r>
            <a:r>
              <a:rPr lang="en-US" sz="2000" dirty="0" err="1" smtClean="0"/>
              <a:t>Rufinus</a:t>
            </a:r>
            <a:r>
              <a:rPr lang="en-US" sz="2000" dirty="0" smtClean="0"/>
              <a:t>, Widener U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Scott Lathrop, SC11 General Chair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Donna </a:t>
            </a:r>
            <a:r>
              <a:rPr lang="en-US" sz="2000" dirty="0" err="1" smtClean="0"/>
              <a:t>Cappo</a:t>
            </a:r>
            <a:r>
              <a:rPr lang="en-US" sz="2000" dirty="0" smtClean="0"/>
              <a:t>, ACM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Bob Panoff, Jack </a:t>
            </a:r>
            <a:r>
              <a:rPr lang="en-US" sz="2000" dirty="0" err="1" smtClean="0"/>
              <a:t>Parkin</a:t>
            </a:r>
            <a:r>
              <a:rPr lang="en-US" sz="2000" dirty="0" smtClean="0"/>
              <a:t> and Joyce South, Shodor Education Foundation Inc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ID, NM, NV EPSCoR (co-sponsors)</a:t>
            </a:r>
          </a:p>
          <a:p>
            <a:pPr>
              <a:lnSpc>
                <a:spcPct val="90000"/>
              </a:lnSpc>
              <a:spcBef>
                <a:spcPts val="200"/>
              </a:spcBef>
            </a:pPr>
            <a:r>
              <a:rPr lang="en-US" sz="2000" dirty="0" smtClean="0"/>
              <a:t>SC11 conference  (co-sponsors)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9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78"/>
  <p:tag name="CVB" val="178"/>
  <p:tag name="BSN" val="178"/>
  <p:tag name="SVT" val="FALSE"/>
  <p:tag name="NBP" val="1"/>
  <p:tag name="SPT" val="FALSE"/>
  <p:tag name="CII" val="17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79"/>
  <p:tag name="CVB" val="179"/>
  <p:tag name="BSN" val="179"/>
  <p:tag name="SVT" val="FALSE"/>
  <p:tag name="NBP" val="1"/>
  <p:tag name="SPT" val="FALSE"/>
  <p:tag name="CII" val="17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80"/>
  <p:tag name="CVB" val="180"/>
  <p:tag name="BSN" val="180"/>
  <p:tag name="SVT" val="FALSE"/>
  <p:tag name="NBP" val="1"/>
  <p:tag name="SPT" val="FALSE"/>
  <p:tag name="CII" val="18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81"/>
  <p:tag name="CVB" val="181"/>
  <p:tag name="BSN" val="181"/>
  <p:tag name="SVT" val="FALSE"/>
  <p:tag name="NBP" val="1"/>
  <p:tag name="SPT" val="FALSE"/>
  <p:tag name="CII" val="18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82"/>
  <p:tag name="CVB" val="182"/>
  <p:tag name="BSN" val="182"/>
  <p:tag name="SVT" val="FALSE"/>
  <p:tag name="NBP" val="1"/>
  <p:tag name="SPT" val="FALSE"/>
  <p:tag name="CII" val="18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83"/>
  <p:tag name="CVB" val="183"/>
  <p:tag name="BSN" val="183"/>
  <p:tag name="SVT" val="FALSE"/>
  <p:tag name="NBP" val="1"/>
  <p:tag name="SPT" val="FALSE"/>
  <p:tag name="CII" val="18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84"/>
  <p:tag name="CVB" val="184"/>
  <p:tag name="BSN" val="184"/>
  <p:tag name="SVT" val="FALSE"/>
  <p:tag name="NBP" val="1"/>
  <p:tag name="SPT" val="FALSE"/>
  <p:tag name="CII" val="18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85"/>
  <p:tag name="CVB" val="185"/>
  <p:tag name="BSN" val="185"/>
  <p:tag name="SVT" val="FALSE"/>
  <p:tag name="NBP" val="1"/>
  <p:tag name="SPT" val="FALSE"/>
  <p:tag name="CII" val="18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86"/>
  <p:tag name="CVB" val="186"/>
  <p:tag name="BSN" val="186"/>
  <p:tag name="SVT" val="FALSE"/>
  <p:tag name="NBP" val="1"/>
  <p:tag name="SPT" val="FALSE"/>
  <p:tag name="CII" val="18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87"/>
  <p:tag name="CVB" val="187"/>
  <p:tag name="BSN" val="187"/>
  <p:tag name="SVT" val="FALSE"/>
  <p:tag name="NBP" val="1"/>
  <p:tag name="SPT" val="FALSE"/>
  <p:tag name="CII" val="18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BSN" val="1"/>
  <p:tag name="SVT" val="TRUE"/>
  <p:tag name="CVB" val="1"/>
  <p:tag name="SPT" val="FALSE"/>
  <p:tag name="CII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88"/>
  <p:tag name="CVB" val="188"/>
  <p:tag name="BSN" val="188"/>
  <p:tag name="SVT" val="FALSE"/>
  <p:tag name="NBP" val="1"/>
  <p:tag name="SPT" val="FALSE"/>
  <p:tag name="CII" val="188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89"/>
  <p:tag name="CVB" val="189"/>
  <p:tag name="BSN" val="189"/>
  <p:tag name="SVT" val="FALSE"/>
  <p:tag name="NBP" val="1"/>
  <p:tag name="SPT" val="FALSE"/>
  <p:tag name="CII" val="189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90"/>
  <p:tag name="CVB" val="190"/>
  <p:tag name="BSN" val="190"/>
  <p:tag name="SVT" val="FALSE"/>
  <p:tag name="NBP" val="1"/>
  <p:tag name="SPT" val="FALSE"/>
  <p:tag name="CII" val="19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91"/>
  <p:tag name="CVB" val="191"/>
  <p:tag name="BSN" val="191"/>
  <p:tag name="SVT" val="FALSE"/>
  <p:tag name="NBP" val="1"/>
  <p:tag name="SPT" val="FALSE"/>
  <p:tag name="CII" val="19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92"/>
  <p:tag name="CVB" val="192"/>
  <p:tag name="BSN" val="192"/>
  <p:tag name="SVT" val="FALSE"/>
  <p:tag name="NBP" val="1"/>
  <p:tag name="SPT" val="FALSE"/>
  <p:tag name="CII" val="19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93"/>
  <p:tag name="CVB" val="193"/>
  <p:tag name="BSN" val="193"/>
  <p:tag name="SVT" val="FALSE"/>
  <p:tag name="NBP" val="1"/>
  <p:tag name="SPT" val="FALSE"/>
  <p:tag name="CII" val="19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94"/>
  <p:tag name="CVB" val="194"/>
  <p:tag name="BSN" val="194"/>
  <p:tag name="SVT" val="FALSE"/>
  <p:tag name="NBP" val="1"/>
  <p:tag name="SPT" val="FALSE"/>
  <p:tag name="CII" val="19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95"/>
  <p:tag name="CVB" val="195"/>
  <p:tag name="BSN" val="195"/>
  <p:tag name="SVT" val="FALSE"/>
  <p:tag name="NBP" val="1"/>
  <p:tag name="SPT" val="FALSE"/>
  <p:tag name="CII" val="19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96"/>
  <p:tag name="CVB" val="196"/>
  <p:tag name="BSN" val="196"/>
  <p:tag name="SVT" val="FALSE"/>
  <p:tag name="NBP" val="1"/>
  <p:tag name="SPT" val="FALSE"/>
  <p:tag name="CII" val="196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BSN" val="1"/>
  <p:tag name="SVT" val="TRUE"/>
  <p:tag name="CVB" val="1"/>
  <p:tag name="SPT" val="FALSE"/>
  <p:tag name="CII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74"/>
  <p:tag name="CVB" val="174"/>
  <p:tag name="BSN" val="174"/>
  <p:tag name="SVT" val="FALSE"/>
  <p:tag name="NBP" val="1"/>
  <p:tag name="SPT" val="FALSE"/>
  <p:tag name="CII" val="17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75"/>
  <p:tag name="CVB" val="175"/>
  <p:tag name="BSN" val="175"/>
  <p:tag name="SVT" val="FALSE"/>
  <p:tag name="NBP" val="1"/>
  <p:tag name="SPT" val="FALSE"/>
  <p:tag name="CII" val="17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76"/>
  <p:tag name="CVB" val="176"/>
  <p:tag name="BSN" val="176"/>
  <p:tag name="SVT" val="FALSE"/>
  <p:tag name="NBP" val="1"/>
  <p:tag name="SPT" val="FALSE"/>
  <p:tag name="CII" val="17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77"/>
  <p:tag name="CVB" val="177"/>
  <p:tag name="BSN" val="177"/>
  <p:tag name="SVT" val="FALSE"/>
  <p:tag name="NBP" val="1"/>
  <p:tag name="SPT" val="FALSE"/>
  <p:tag name="CII" val="177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8939</TotalTime>
  <Words>2347</Words>
  <Application>Microsoft Office PowerPoint</Application>
  <PresentationFormat>On-screen Show (4:3)</PresentationFormat>
  <Paragraphs>317</Paragraphs>
  <Slides>36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Blends</vt:lpstr>
      <vt:lpstr>Equation</vt:lpstr>
      <vt:lpstr>High Performance Computing Modernization Program (HPCMP)  Summer 2011 Puerto Rico Workshop on  Intermediate Parallel Programming &amp; Cluster Computing  in conjunction with the National Computational Science Institute (NCSI)/ SC11 Conference </vt:lpstr>
      <vt:lpstr> Intermediate Parallel Programming &amp; Cluster Computing   Scientific Libraries</vt:lpstr>
      <vt:lpstr>This is an experiment!</vt:lpstr>
      <vt:lpstr>H.323 (Polycom etc)</vt:lpstr>
      <vt:lpstr>H.323 from Internet Explorer</vt:lpstr>
      <vt:lpstr>EVO</vt:lpstr>
      <vt:lpstr>Phone Bridge</vt:lpstr>
      <vt:lpstr>Please Mute Yourself</vt:lpstr>
      <vt:lpstr>Thanks for helping!</vt:lpstr>
      <vt:lpstr>Questions via Text: Piazza</vt:lpstr>
      <vt:lpstr>This is an experiment!</vt:lpstr>
      <vt:lpstr>Outline</vt:lpstr>
      <vt:lpstr>Scientific Computing Pipeline</vt:lpstr>
      <vt:lpstr>Five Rules of Scientific Computing</vt:lpstr>
      <vt:lpstr>Scientific Libraries</vt:lpstr>
      <vt:lpstr>Preinvented Wheels</vt:lpstr>
      <vt:lpstr>Scientific Libraries</vt:lpstr>
      <vt:lpstr> Solver Libraries</vt:lpstr>
      <vt:lpstr>Solving Systems of Equations</vt:lpstr>
      <vt:lpstr>Solving Do’s</vt:lpstr>
      <vt:lpstr>All About Your Matrix</vt:lpstr>
      <vt:lpstr>Sparse Matrices</vt:lpstr>
      <vt:lpstr>Linear Algebra Libraries</vt:lpstr>
      <vt:lpstr>BLAS</vt:lpstr>
      <vt:lpstr>ATLAS</vt:lpstr>
      <vt:lpstr>Goto BLAS</vt:lpstr>
      <vt:lpstr>ATLAS vs. Generic BLAS</vt:lpstr>
      <vt:lpstr>LAPACK</vt:lpstr>
      <vt:lpstr>LAPACK Example</vt:lpstr>
      <vt:lpstr>LAPACK: A Library and an API</vt:lpstr>
      <vt:lpstr>It’s Good to Be Popular</vt:lpstr>
      <vt:lpstr>LAPACK Performance</vt:lpstr>
      <vt:lpstr>ScaLAPACK</vt:lpstr>
      <vt:lpstr>PETSc</vt:lpstr>
      <vt:lpstr>Pick Your Solver Package</vt:lpstr>
      <vt:lpstr>Thanks for your attention!   Questions?</vt:lpstr>
    </vt:vector>
  </TitlesOfParts>
  <Company>University of Oklahoma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Supercomputing in Plain English: GPGPU</dc:title>
  <dc:creator>Henry Neeman</dc:creator>
  <cp:lastModifiedBy>hneeman</cp:lastModifiedBy>
  <cp:revision>512</cp:revision>
  <cp:lastPrinted>1601-01-01T00:00:00Z</cp:lastPrinted>
  <dcterms:created xsi:type="dcterms:W3CDTF">2001-08-18T12:37:15Z</dcterms:created>
  <dcterms:modified xsi:type="dcterms:W3CDTF">2011-08-03T15:22:40Z</dcterms:modified>
</cp:coreProperties>
</file>