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slides/slide89.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xls" ContentType="application/vnd.ms-exce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92"/>
  </p:notesMasterIdLst>
  <p:handoutMasterIdLst>
    <p:handoutMasterId r:id="rId93"/>
  </p:handoutMasterIdLst>
  <p:sldIdLst>
    <p:sldId id="554" r:id="rId2"/>
    <p:sldId id="650" r:id="rId3"/>
    <p:sldId id="652" r:id="rId4"/>
    <p:sldId id="661" r:id="rId5"/>
    <p:sldId id="653" r:id="rId6"/>
    <p:sldId id="655" r:id="rId7"/>
    <p:sldId id="656" r:id="rId8"/>
    <p:sldId id="657" r:id="rId9"/>
    <p:sldId id="659" r:id="rId10"/>
    <p:sldId id="735" r:id="rId11"/>
    <p:sldId id="736" r:id="rId12"/>
    <p:sldId id="737" r:id="rId13"/>
    <p:sldId id="738" r:id="rId14"/>
    <p:sldId id="739" r:id="rId15"/>
    <p:sldId id="740" r:id="rId16"/>
    <p:sldId id="741" r:id="rId17"/>
    <p:sldId id="742" r:id="rId18"/>
    <p:sldId id="743" r:id="rId19"/>
    <p:sldId id="744" r:id="rId20"/>
    <p:sldId id="745" r:id="rId21"/>
    <p:sldId id="746" r:id="rId22"/>
    <p:sldId id="747" r:id="rId23"/>
    <p:sldId id="748" r:id="rId24"/>
    <p:sldId id="749" r:id="rId25"/>
    <p:sldId id="750" r:id="rId26"/>
    <p:sldId id="751" r:id="rId27"/>
    <p:sldId id="752" r:id="rId28"/>
    <p:sldId id="753" r:id="rId29"/>
    <p:sldId id="754" r:id="rId30"/>
    <p:sldId id="755" r:id="rId31"/>
    <p:sldId id="756" r:id="rId32"/>
    <p:sldId id="757" r:id="rId33"/>
    <p:sldId id="758" r:id="rId34"/>
    <p:sldId id="759" r:id="rId35"/>
    <p:sldId id="760" r:id="rId36"/>
    <p:sldId id="761" r:id="rId37"/>
    <p:sldId id="762" r:id="rId38"/>
    <p:sldId id="763" r:id="rId39"/>
    <p:sldId id="764" r:id="rId40"/>
    <p:sldId id="765" r:id="rId41"/>
    <p:sldId id="766" r:id="rId42"/>
    <p:sldId id="767" r:id="rId43"/>
    <p:sldId id="768" r:id="rId44"/>
    <p:sldId id="769" r:id="rId45"/>
    <p:sldId id="770" r:id="rId46"/>
    <p:sldId id="771" r:id="rId47"/>
    <p:sldId id="772" r:id="rId48"/>
    <p:sldId id="773" r:id="rId49"/>
    <p:sldId id="774" r:id="rId50"/>
    <p:sldId id="775" r:id="rId51"/>
    <p:sldId id="776" r:id="rId52"/>
    <p:sldId id="777" r:id="rId53"/>
    <p:sldId id="778" r:id="rId54"/>
    <p:sldId id="779" r:id="rId55"/>
    <p:sldId id="780" r:id="rId56"/>
    <p:sldId id="781" r:id="rId57"/>
    <p:sldId id="782" r:id="rId58"/>
    <p:sldId id="783" r:id="rId59"/>
    <p:sldId id="784" r:id="rId60"/>
    <p:sldId id="785" r:id="rId61"/>
    <p:sldId id="786" r:id="rId62"/>
    <p:sldId id="787" r:id="rId63"/>
    <p:sldId id="788" r:id="rId64"/>
    <p:sldId id="789" r:id="rId65"/>
    <p:sldId id="790" r:id="rId66"/>
    <p:sldId id="791" r:id="rId67"/>
    <p:sldId id="792" r:id="rId68"/>
    <p:sldId id="793" r:id="rId69"/>
    <p:sldId id="794" r:id="rId70"/>
    <p:sldId id="795" r:id="rId71"/>
    <p:sldId id="796" r:id="rId72"/>
    <p:sldId id="797" r:id="rId73"/>
    <p:sldId id="798" r:id="rId74"/>
    <p:sldId id="799" r:id="rId75"/>
    <p:sldId id="800" r:id="rId76"/>
    <p:sldId id="801" r:id="rId77"/>
    <p:sldId id="802" r:id="rId78"/>
    <p:sldId id="803" r:id="rId79"/>
    <p:sldId id="804" r:id="rId80"/>
    <p:sldId id="805" r:id="rId81"/>
    <p:sldId id="806" r:id="rId82"/>
    <p:sldId id="807" r:id="rId83"/>
    <p:sldId id="808" r:id="rId84"/>
    <p:sldId id="809" r:id="rId85"/>
    <p:sldId id="810" r:id="rId86"/>
    <p:sldId id="811" r:id="rId87"/>
    <p:sldId id="812" r:id="rId88"/>
    <p:sldId id="813" r:id="rId89"/>
    <p:sldId id="814" r:id="rId90"/>
    <p:sldId id="815" r:id="rId91"/>
  </p:sldIdLst>
  <p:sldSz cx="9144000" cy="6858000" type="screen4x3"/>
  <p:notesSz cx="6858000" cy="9144000"/>
  <p:custDataLst>
    <p:tags r:id="rId94"/>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7" d="100"/>
          <a:sy n="67" d="100"/>
        </p:scale>
        <p:origin x="-1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0" name="Picture 12"/>
          <p:cNvPicPr>
            <a:picLocks noChangeAspect="1"/>
          </p:cNvPicPr>
          <p:nvPr userDrawn="1"/>
        </p:nvPicPr>
        <p:blipFill>
          <a:blip r:embed="rId2" cstate="print"/>
          <a:srcRect/>
          <a:stretch>
            <a:fillRect/>
          </a:stretch>
        </p:blipFill>
        <p:spPr bwMode="auto">
          <a:xfrm>
            <a:off x="0" y="2667000"/>
            <a:ext cx="635000" cy="546100"/>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21638" cy="6778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371600"/>
            <a:ext cx="7924800" cy="4648200"/>
          </a:xfrm>
        </p:spPr>
        <p:txBody>
          <a:bodyPr/>
          <a:lstStyle/>
          <a:p>
            <a:pPr lvl="0"/>
            <a:endParaRPr lang="en-US" noProof="0"/>
          </a:p>
        </p:txBody>
      </p:sp>
      <p:sp>
        <p:nvSpPr>
          <p:cNvPr id="4" name="Footer Placeholder 3"/>
          <p:cNvSpPr>
            <a:spLocks noGrp="1"/>
          </p:cNvSpPr>
          <p:nvPr>
            <p:ph type="ftr" sz="quarter" idx="10"/>
          </p:nvPr>
        </p:nvSpPr>
        <p:spPr>
          <a:xfrm>
            <a:off x="2286000" y="6172200"/>
            <a:ext cx="4648200" cy="457200"/>
          </a:xfrm>
        </p:spPr>
        <p:txBody>
          <a:bodyPr/>
          <a:lstStyle>
            <a:lvl1pPr>
              <a:defRPr/>
            </a:lvl1pPr>
          </a:lstStyle>
          <a:p>
            <a:r>
              <a:rPr lang="en-US" dirty="0" smtClean="0"/>
              <a:t>NCSI Intro Parallel: Storage Hierarchy</a:t>
            </a:r>
          </a:p>
          <a:p>
            <a:r>
              <a:rPr lang="en-US" dirty="0" smtClean="0"/>
              <a:t>June 26 - July 1 2011</a:t>
            </a:r>
          </a:p>
        </p:txBody>
      </p:sp>
      <p:sp>
        <p:nvSpPr>
          <p:cNvPr id="5" name="Slide Number Placeholder 4"/>
          <p:cNvSpPr>
            <a:spLocks noGrp="1"/>
          </p:cNvSpPr>
          <p:nvPr>
            <p:ph type="sldNum" sz="quarter" idx="11"/>
          </p:nvPr>
        </p:nvSpPr>
        <p:spPr>
          <a:xfrm>
            <a:off x="7162800" y="6191250"/>
            <a:ext cx="1295400" cy="457200"/>
          </a:xfrm>
        </p:spPr>
        <p:txBody>
          <a:bodyPr/>
          <a:lstStyle>
            <a:lvl1pPr>
              <a:defRPr/>
            </a:lvl1pPr>
          </a:lstStyle>
          <a:p>
            <a:fld id="{6FEF110B-F375-4E23-B972-34FC540347A7}"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NCSI Intro </a:t>
            </a:r>
            <a:r>
              <a:rPr lang="en-US" dirty="0" smtClean="0"/>
              <a:t>Parallel: Storage Hierarchy</a:t>
            </a:r>
            <a:endParaRPr lang="en-US" dirty="0" smtClean="0"/>
          </a:p>
          <a:p>
            <a:pPr>
              <a:defRPr/>
            </a:pPr>
            <a:r>
              <a:rPr lang="en-US" dirty="0" smtClean="0"/>
              <a:t>June 26 - July 1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Intro </a:t>
            </a:r>
            <a:r>
              <a:rPr lang="en-US" dirty="0" smtClean="0"/>
              <a:t>Parallel: Storage Hierarchy</a:t>
            </a:r>
            <a:endParaRPr lang="en-US" dirty="0"/>
          </a:p>
          <a:p>
            <a:pPr>
              <a:defRPr/>
            </a:pPr>
            <a:r>
              <a:rPr lang="en-US" dirty="0" smtClean="0"/>
              <a:t>June 26 - July 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2"/>
          <p:cNvPicPr>
            <a:picLocks noChangeAspect="1"/>
          </p:cNvPicPr>
          <p:nvPr userDrawn="1"/>
        </p:nvPicPr>
        <p:blipFill>
          <a:blip r:embed="rId17" cstate="print"/>
          <a:srcRect/>
          <a:stretch>
            <a:fillRect/>
          </a:stretch>
        </p:blipFill>
        <p:spPr bwMode="auto">
          <a:xfrm>
            <a:off x="-13648" y="609600"/>
            <a:ext cx="635000" cy="546100"/>
          </a:xfrm>
          <a:prstGeom prst="rect">
            <a:avLst/>
          </a:prstGeom>
          <a:noFill/>
          <a:ln w="9525">
            <a:noFill/>
            <a:miter lim="800000"/>
            <a:headEnd/>
            <a:tailEnd/>
          </a:ln>
        </p:spPr>
      </p:pic>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NCSI Intro </a:t>
            </a:r>
            <a:r>
              <a:rPr lang="en-US" dirty="0" smtClean="0"/>
              <a:t>Parallel: Storage Hierarchy</a:t>
            </a:r>
            <a:endParaRPr lang="en-US" dirty="0" smtClean="0"/>
          </a:p>
          <a:p>
            <a:pPr>
              <a:defRPr/>
            </a:pPr>
            <a:r>
              <a:rPr lang="en-US" dirty="0" smtClean="0"/>
              <a:t>June 26 - July 1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8"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9"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20"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5" name="Picture 14" descr="isu_bengals_logo.jpg"/>
          <p:cNvPicPr>
            <a:picLocks noChangeAspect="1"/>
          </p:cNvPicPr>
          <p:nvPr userDrawn="1"/>
        </p:nvPicPr>
        <p:blipFill>
          <a:blip r:embed="rId21" cstate="print"/>
          <a:stretch>
            <a:fillRect/>
          </a:stretch>
        </p:blipFill>
        <p:spPr>
          <a:xfrm>
            <a:off x="7647296" y="6162040"/>
            <a:ext cx="457200" cy="518160"/>
          </a:xfrm>
          <a:prstGeom prst="rect">
            <a:avLst/>
          </a:prstGeom>
        </p:spPr>
      </p:pic>
      <p:pic>
        <p:nvPicPr>
          <p:cNvPr id="13" name="Picture 12" descr="uw_w_logo.jpg"/>
          <p:cNvPicPr>
            <a:picLocks noChangeAspect="1"/>
          </p:cNvPicPr>
          <p:nvPr userDrawn="1"/>
        </p:nvPicPr>
        <p:blipFill>
          <a:blip r:embed="rId22" cstate="print"/>
          <a:stretch>
            <a:fillRect/>
          </a:stretch>
        </p:blipFill>
        <p:spPr>
          <a:xfrm>
            <a:off x="7162800" y="6248400"/>
            <a:ext cx="508036" cy="352453"/>
          </a:xfrm>
          <a:prstGeom prst="rect">
            <a:avLst/>
          </a:prstGeom>
        </p:spPr>
      </p:pic>
      <p:pic>
        <p:nvPicPr>
          <p:cNvPr id="14" name="Picture 13" descr="earlham_ec_logo.png"/>
          <p:cNvPicPr>
            <a:picLocks noChangeAspect="1"/>
          </p:cNvPicPr>
          <p:nvPr userDrawn="1"/>
        </p:nvPicPr>
        <p:blipFill>
          <a:blip r:embed="rId23" cstate="print"/>
          <a:stretch>
            <a:fillRect/>
          </a:stretch>
        </p:blipFill>
        <p:spPr>
          <a:xfrm>
            <a:off x="6773840" y="6228846"/>
            <a:ext cx="433493" cy="421808"/>
          </a:xfrm>
          <a:prstGeom prst="rect">
            <a:avLst/>
          </a:prstGeom>
        </p:spPr>
      </p:pic>
      <p:pic>
        <p:nvPicPr>
          <p:cNvPr id="17" name="Picture 12"/>
          <p:cNvPicPr>
            <a:picLocks noChangeAspect="1"/>
          </p:cNvPicPr>
          <p:nvPr userDrawn="1"/>
        </p:nvPicPr>
        <p:blipFill>
          <a:blip r:embed="rId17" cstate="print"/>
          <a:srcRect/>
          <a:stretch>
            <a:fillRect/>
          </a:stretch>
        </p:blipFill>
        <p:spPr bwMode="auto">
          <a:xfrm>
            <a:off x="6324600" y="6248400"/>
            <a:ext cx="443024"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 id="2147483692" r:id="rId15"/>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4.pn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5.wmf"/><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hyperlink" Target="http://164.58.250.47/codian_video_decoder.msi" TargetMode="External"/><Relationship Id="rId2" Type="http://schemas.openxmlformats.org/officeDocument/2006/relationships/hyperlink" Target="http://www.oracle.com/technetwork/java/javase/download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7.png"/><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5.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5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vmlDrawing" Target="../drawings/vmlDrawing5.vml"/><Relationship Id="rId4" Type="http://schemas.openxmlformats.org/officeDocument/2006/relationships/oleObject" Target="../embeddings/Microsoft_Office_Excel_97-2003_Worksheet4.xls"/></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vmlDrawing" Target="../drawings/vmlDrawing6.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2" Type="http://schemas.openxmlformats.org/officeDocument/2006/relationships/hyperlink" Target="http://www.piazza.co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www.toshiba.com/taecdpd/products/features/MK2018gas-Over.shtml" TargetMode="External"/><Relationship Id="rId13" Type="http://schemas.openxmlformats.org/officeDocument/2006/relationships/hyperlink" Target="http://www.kingston.com/branded/image_files/nav_image_desktop.gif" TargetMode="External"/><Relationship Id="rId18" Type="http://schemas.openxmlformats.org/officeDocument/2006/relationships/hyperlink" Target="http://en.wikipedia.org/wiki/Itanium" TargetMode="External"/><Relationship Id="rId26" Type="http://schemas.openxmlformats.org/officeDocument/2006/relationships/hyperlink" Target="http://www.lithium.it/nove3.jpg" TargetMode="External"/><Relationship Id="rId3" Type="http://schemas.openxmlformats.org/officeDocument/2006/relationships/hyperlink" Target="http://graphics8.nytimes.com/images/2007/07/13/sports/auto600.gif" TargetMode="External"/><Relationship Id="rId21" Type="http://schemas.openxmlformats.org/officeDocument/2006/relationships/hyperlink" Target="http://www.pcdo.com/images/pcdo/20031021231900.jpg" TargetMode="External"/><Relationship Id="rId7" Type="http://schemas.openxmlformats.org/officeDocument/2006/relationships/hyperlink" Target="http://www.anandtech.com/showdoc.html?i=1460&amp;p=2" TargetMode="External"/><Relationship Id="rId12" Type="http://schemas.openxmlformats.org/officeDocument/2006/relationships/hyperlink" Target="http://en.wikipedia.org/wiki/POWER7" TargetMode="External"/><Relationship Id="rId17" Type="http://schemas.openxmlformats.org/officeDocument/2006/relationships/hyperlink" Target="http://hdf.ncsa.uiuc.edu/" TargetMode="External"/><Relationship Id="rId25" Type="http://schemas.openxmlformats.org/officeDocument/2006/relationships/hyperlink" Target="http://www.lenovo.hu/kszf/adatlap/Prosi_Proc_Core2_Mobile.pdf" TargetMode="External"/><Relationship Id="rId2" Type="http://schemas.openxmlformats.org/officeDocument/2006/relationships/slideLayout" Target="../slideLayouts/slideLayout6.xml"/><Relationship Id="rId16" Type="http://schemas.openxmlformats.org/officeDocument/2006/relationships/hyperlink" Target="http://www.unidata.ucar.edu/packages/netcdf/" TargetMode="External"/><Relationship Id="rId20" Type="http://schemas.openxmlformats.org/officeDocument/2006/relationships/hyperlink" Target="http://images.tomshardware.com/2007/08/08/extreme_fsb_2/qx6850.jpg" TargetMode="External"/><Relationship Id="rId1" Type="http://schemas.openxmlformats.org/officeDocument/2006/relationships/tags" Target="../tags/tag87.xml"/><Relationship Id="rId6" Type="http://schemas.openxmlformats.org/officeDocument/2006/relationships/hyperlink" Target="http://en.wikipedia.org/wiki/X64" TargetMode="External"/><Relationship Id="rId11" Type="http://schemas.openxmlformats.org/officeDocument/2006/relationships/hyperlink" Target="http://www.pricewatch.com/" TargetMode="External"/><Relationship Id="rId24" Type="http://schemas.openxmlformats.org/officeDocument/2006/relationships/hyperlink" Target="http://www.xbitlabs.com/articles/mobile/print/core2duo.html" TargetMode="External"/><Relationship Id="rId5" Type="http://schemas.openxmlformats.org/officeDocument/2006/relationships/hyperlink" Target="http://img.dell.com/images/global/products/resultgrid/sm/latit_d630.jpg" TargetMode="External"/><Relationship Id="rId15" Type="http://schemas.openxmlformats.org/officeDocument/2006/relationships/hyperlink" Target="http://www.storagereview.com/" TargetMode="External"/><Relationship Id="rId23" Type="http://schemas.openxmlformats.org/officeDocument/2006/relationships/hyperlink" Target="http://www.anandtech.com/cpuchipsets/showdoc.aspx?i=2353&amp;p=2" TargetMode="External"/><Relationship Id="rId10" Type="http://schemas.openxmlformats.org/officeDocument/2006/relationships/hyperlink" Target="ftp://download.intel.com/design/Pentium4/manuals/24896606.pdf" TargetMode="External"/><Relationship Id="rId19" Type="http://schemas.openxmlformats.org/officeDocument/2006/relationships/hyperlink" Target="ftp://download.intel.com/design/itanium2/manuals/25111003.pdf" TargetMode="External"/><Relationship Id="rId4" Type="http://schemas.openxmlformats.org/officeDocument/2006/relationships/hyperlink" Target="http://www.vw.com/newbeetle/" TargetMode="External"/><Relationship Id="rId9" Type="http://schemas.openxmlformats.org/officeDocument/2006/relationships/hyperlink" Target="http://www.toshiba.com/taecdpd/techdocs/sdr2002/2002spec.shtml" TargetMode="External"/><Relationship Id="rId14" Type="http://schemas.openxmlformats.org/officeDocument/2006/relationships/hyperlink" Target="http://www.visit.ou.edu/vc_campus_map.htm" TargetMode="External"/><Relationship Id="rId22" Type="http://schemas.openxmlformats.org/officeDocument/2006/relationships/hyperlink" Target="http://vnuuk.typepad.com/photos/uncategorized/itanium2.jpg" TargetMode="External"/><Relationship Id="rId27" Type="http://schemas.openxmlformats.org/officeDocument/2006/relationships/hyperlink" Target="http://cpu.rightmar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Introduction to</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Parallel Programming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The Tyranny of</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the Storage Hierarchy</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sz="1800" b="1" dirty="0" smtClean="0"/>
              <a:t>Josh Alexander, University of Oklahoma</a:t>
            </a:r>
          </a:p>
          <a:p>
            <a:pPr eaLnBrk="1" hangingPunct="1">
              <a:lnSpc>
                <a:spcPct val="90000"/>
              </a:lnSpc>
              <a:spcBef>
                <a:spcPts val="0"/>
              </a:spcBef>
            </a:pPr>
            <a:r>
              <a:rPr lang="en-US" sz="1800" b="1" dirty="0" smtClean="0"/>
              <a:t>Ivan </a:t>
            </a:r>
            <a:r>
              <a:rPr lang="en-US" sz="1800" b="1" dirty="0" err="1" smtClean="0"/>
              <a:t>Babic</a:t>
            </a:r>
            <a:r>
              <a:rPr lang="en-US" sz="1800" b="1" dirty="0" smtClean="0"/>
              <a:t>, Earlham College</a:t>
            </a:r>
          </a:p>
          <a:p>
            <a:pPr eaLnBrk="1" hangingPunct="1">
              <a:lnSpc>
                <a:spcPct val="90000"/>
              </a:lnSpc>
              <a:spcBef>
                <a:spcPts val="0"/>
              </a:spcBef>
            </a:pPr>
            <a:r>
              <a:rPr lang="en-US" sz="1800" b="1" dirty="0" smtClean="0"/>
              <a:t>Andrew Fitz Gibbon, Shodor Education Foundation Inc.</a:t>
            </a:r>
          </a:p>
          <a:p>
            <a:pPr eaLnBrk="1" hangingPunct="1">
              <a:lnSpc>
                <a:spcPct val="90000"/>
              </a:lnSpc>
              <a:spcBef>
                <a:spcPts val="0"/>
              </a:spcBef>
            </a:pPr>
            <a:r>
              <a:rPr lang="en-US" sz="1800" b="1" dirty="0" smtClean="0"/>
              <a:t>Henry Neeman, University of Oklahoma</a:t>
            </a:r>
          </a:p>
          <a:p>
            <a:pPr eaLnBrk="1" hangingPunct="1">
              <a:lnSpc>
                <a:spcPct val="90000"/>
              </a:lnSpc>
              <a:spcBef>
                <a:spcPts val="0"/>
              </a:spcBef>
            </a:pPr>
            <a:r>
              <a:rPr lang="en-US" sz="1800" b="1" dirty="0" smtClean="0"/>
              <a:t>Charlie Peck, Earlham College</a:t>
            </a:r>
          </a:p>
          <a:p>
            <a:pPr eaLnBrk="1" hangingPunct="1">
              <a:lnSpc>
                <a:spcPct val="90000"/>
              </a:lnSpc>
              <a:spcBef>
                <a:spcPts val="0"/>
              </a:spcBef>
            </a:pPr>
            <a:r>
              <a:rPr lang="en-US" sz="1800" b="1" dirty="0" err="1" smtClean="0"/>
              <a:t>Skylar</a:t>
            </a:r>
            <a:r>
              <a:rPr lang="en-US" sz="1800" b="1" dirty="0" smtClean="0"/>
              <a:t> Thompson, University of Washington</a:t>
            </a:r>
          </a:p>
          <a:p>
            <a:pPr eaLnBrk="1" hangingPunct="1">
              <a:lnSpc>
                <a:spcPct val="90000"/>
              </a:lnSpc>
              <a:spcBef>
                <a:spcPts val="0"/>
              </a:spcBef>
            </a:pPr>
            <a:r>
              <a:rPr lang="en-US" sz="1800" b="1" dirty="0" smtClean="0"/>
              <a:t>Aaron </a:t>
            </a:r>
            <a:r>
              <a:rPr lang="en-US" sz="1800" b="1" dirty="0" err="1" smtClean="0"/>
              <a:t>Weeden</a:t>
            </a:r>
            <a:r>
              <a:rPr lang="en-US" sz="1800" b="1" dirty="0" smtClean="0"/>
              <a:t>, Earlham College</a:t>
            </a:r>
          </a:p>
          <a:p>
            <a:pPr eaLnBrk="1" hangingPunct="1">
              <a:spcBef>
                <a:spcPts val="0"/>
              </a:spcBef>
            </a:pPr>
            <a:r>
              <a:rPr lang="en-US" sz="1600" b="1" dirty="0" smtClean="0"/>
              <a:t>Sunday June 26 – Friday July 1 2011</a:t>
            </a:r>
          </a:p>
        </p:txBody>
      </p:sp>
      <p:grpSp>
        <p:nvGrpSpPr>
          <p:cNvPr id="11269" name="Group 11"/>
          <p:cNvGrpSpPr>
            <a:grpSpLocks/>
          </p:cNvGrpSpPr>
          <p:nvPr/>
        </p:nvGrpSpPr>
        <p:grpSpPr bwMode="auto">
          <a:xfrm>
            <a:off x="2667000" y="54864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0" name="Picture 30" descr="earlham_college_logo"/>
          <p:cNvPicPr>
            <a:picLocks noChangeAspect="1" noChangeArrowheads="1"/>
          </p:cNvPicPr>
          <p:nvPr/>
        </p:nvPicPr>
        <p:blipFill>
          <a:blip r:embed="rId7" cstate="print"/>
          <a:srcRect/>
          <a:stretch>
            <a:fillRect/>
          </a:stretch>
        </p:blipFill>
        <p:spPr bwMode="auto">
          <a:xfrm>
            <a:off x="304800" y="4343400"/>
            <a:ext cx="1905000" cy="485069"/>
          </a:xfrm>
          <a:prstGeom prst="rect">
            <a:avLst/>
          </a:prstGeom>
          <a:noFill/>
          <a:ln w="9525">
            <a:noFill/>
            <a:miter lim="800000"/>
            <a:headEnd/>
            <a:tailEnd/>
          </a:ln>
        </p:spPr>
      </p:pic>
      <p:pic>
        <p:nvPicPr>
          <p:cNvPr id="11" name="Picture 11"/>
          <p:cNvPicPr>
            <a:picLocks noChangeAspect="1"/>
          </p:cNvPicPr>
          <p:nvPr/>
        </p:nvPicPr>
        <p:blipFill>
          <a:blip r:embed="rId8" cstate="print"/>
          <a:srcRect/>
          <a:stretch>
            <a:fillRect/>
          </a:stretch>
        </p:blipFill>
        <p:spPr bwMode="auto">
          <a:xfrm>
            <a:off x="380999" y="5029200"/>
            <a:ext cx="2438401" cy="570993"/>
          </a:xfrm>
          <a:prstGeom prst="rect">
            <a:avLst/>
          </a:prstGeom>
          <a:noFill/>
          <a:ln w="9525">
            <a:noFill/>
            <a:miter lim="800000"/>
            <a:headEnd/>
            <a:tailEnd/>
          </a:ln>
        </p:spPr>
      </p:pic>
      <p:pic>
        <p:nvPicPr>
          <p:cNvPr id="12" name="Picture 11" descr="isu_logo.jpg"/>
          <p:cNvPicPr>
            <a:picLocks noChangeAspect="1"/>
          </p:cNvPicPr>
          <p:nvPr/>
        </p:nvPicPr>
        <p:blipFill>
          <a:blip r:embed="rId9" cstate="print"/>
          <a:stretch>
            <a:fillRect/>
          </a:stretch>
        </p:blipFill>
        <p:spPr>
          <a:xfrm>
            <a:off x="6629400" y="5181600"/>
            <a:ext cx="2016369" cy="799712"/>
          </a:xfrm>
          <a:prstGeom prst="rect">
            <a:avLst/>
          </a:prstGeom>
        </p:spPr>
      </p:pic>
      <p:pic>
        <p:nvPicPr>
          <p:cNvPr id="13" name="Picture 12" descr="uw_logo.jpg"/>
          <p:cNvPicPr>
            <a:picLocks noChangeAspect="1"/>
          </p:cNvPicPr>
          <p:nvPr/>
        </p:nvPicPr>
        <p:blipFill>
          <a:blip r:embed="rId10" cstate="print"/>
          <a:stretch>
            <a:fillRect/>
          </a:stretch>
        </p:blipFill>
        <p:spPr>
          <a:xfrm>
            <a:off x="6934200" y="4191000"/>
            <a:ext cx="1610112" cy="79217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Footer Placeholder 5"/>
          <p:cNvSpPr>
            <a:spLocks noGrp="1"/>
          </p:cNvSpPr>
          <p:nvPr>
            <p:ph type="ftr" sz="quarter" idx="10"/>
          </p:nvPr>
        </p:nvSpPr>
        <p:spPr>
          <a:noFill/>
        </p:spPr>
        <p:txBody>
          <a:bodyPr/>
          <a:lstStyle/>
          <a:p>
            <a:r>
              <a:rPr lang="en-US" dirty="0" smtClean="0"/>
              <a:t>NCSI Intro Parallel: </a:t>
            </a:r>
            <a:r>
              <a:rPr lang="en-US" dirty="0"/>
              <a:t>Storage </a:t>
            </a:r>
            <a:r>
              <a:rPr lang="en-US" dirty="0" smtClean="0"/>
              <a:t>Hierarchy</a:t>
            </a:r>
          </a:p>
          <a:p>
            <a:r>
              <a:rPr lang="en-US" dirty="0" smtClean="0"/>
              <a:t>June 26 - July 1 2011</a:t>
            </a:r>
            <a:endParaRPr lang="en-US" dirty="0"/>
          </a:p>
        </p:txBody>
      </p:sp>
      <p:sp>
        <p:nvSpPr>
          <p:cNvPr id="33794" name="Rectangle 2"/>
          <p:cNvSpPr>
            <a:spLocks noGrp="1" noChangeArrowheads="1"/>
          </p:cNvSpPr>
          <p:nvPr>
            <p:ph type="title"/>
          </p:nvPr>
        </p:nvSpPr>
        <p:spPr/>
        <p:txBody>
          <a:bodyPr/>
          <a:lstStyle/>
          <a:p>
            <a:r>
              <a:rPr lang="en-US" smtClean="0">
                <a:ea typeface="ＭＳ Ｐゴシック" pitchFamily="34" charset="-128"/>
              </a:rPr>
              <a:t>Outline</a:t>
            </a:r>
          </a:p>
        </p:txBody>
      </p:sp>
      <p:sp>
        <p:nvSpPr>
          <p:cNvPr id="33795" name="Rectangle 3"/>
          <p:cNvSpPr>
            <a:spLocks noGrp="1" noChangeArrowheads="1"/>
          </p:cNvSpPr>
          <p:nvPr>
            <p:ph idx="1"/>
          </p:nvPr>
        </p:nvSpPr>
        <p:spPr>
          <a:xfrm>
            <a:off x="831850" y="1371600"/>
            <a:ext cx="7332663" cy="4267200"/>
          </a:xfrm>
        </p:spPr>
        <p:txBody>
          <a:bodyPr/>
          <a:lstStyle/>
          <a:p>
            <a:r>
              <a:rPr lang="en-US" smtClean="0">
                <a:ea typeface="ＭＳ Ｐゴシック" pitchFamily="34" charset="-128"/>
              </a:rPr>
              <a:t>What is the storage hierarchy?</a:t>
            </a:r>
          </a:p>
          <a:p>
            <a:pPr>
              <a:lnSpc>
                <a:spcPct val="80000"/>
              </a:lnSpc>
            </a:pPr>
            <a:r>
              <a:rPr lang="en-US" smtClean="0">
                <a:ea typeface="ＭＳ Ｐゴシック" pitchFamily="34" charset="-128"/>
              </a:rPr>
              <a:t>Registers</a:t>
            </a:r>
          </a:p>
          <a:p>
            <a:pPr>
              <a:lnSpc>
                <a:spcPct val="80000"/>
              </a:lnSpc>
            </a:pPr>
            <a:r>
              <a:rPr lang="en-US" smtClean="0">
                <a:ea typeface="ＭＳ Ｐゴシック" pitchFamily="34" charset="-128"/>
              </a:rPr>
              <a:t>Cache</a:t>
            </a:r>
          </a:p>
          <a:p>
            <a:pPr>
              <a:lnSpc>
                <a:spcPct val="80000"/>
              </a:lnSpc>
            </a:pPr>
            <a:r>
              <a:rPr lang="en-US" smtClean="0">
                <a:ea typeface="ＭＳ Ｐゴシック" pitchFamily="34" charset="-128"/>
              </a:rPr>
              <a:t>Main Memory (RAM)</a:t>
            </a:r>
          </a:p>
          <a:p>
            <a:pPr>
              <a:lnSpc>
                <a:spcPct val="80000"/>
              </a:lnSpc>
            </a:pPr>
            <a:r>
              <a:rPr lang="en-US" smtClean="0">
                <a:ea typeface="ＭＳ Ｐゴシック" pitchFamily="34" charset="-128"/>
              </a:rPr>
              <a:t>The Relationship Between RAM and Cache</a:t>
            </a:r>
          </a:p>
          <a:p>
            <a:pPr>
              <a:lnSpc>
                <a:spcPct val="80000"/>
              </a:lnSpc>
            </a:pPr>
            <a:r>
              <a:rPr lang="en-US" smtClean="0">
                <a:ea typeface="ＭＳ Ｐゴシック" pitchFamily="34" charset="-128"/>
              </a:rPr>
              <a:t>The Importance of Being Local</a:t>
            </a:r>
          </a:p>
          <a:p>
            <a:pPr>
              <a:lnSpc>
                <a:spcPct val="80000"/>
              </a:lnSpc>
            </a:pPr>
            <a:r>
              <a:rPr lang="en-US" smtClean="0">
                <a:ea typeface="ＭＳ Ｐゴシック" pitchFamily="34" charset="-128"/>
              </a:rPr>
              <a:t>Hard Disk</a:t>
            </a:r>
          </a:p>
          <a:p>
            <a:pPr>
              <a:lnSpc>
                <a:spcPct val="80000"/>
              </a:lnSpc>
            </a:pPr>
            <a:r>
              <a:rPr lang="en-US" smtClean="0">
                <a:ea typeface="ＭＳ Ｐゴシック" pitchFamily="34" charset="-128"/>
              </a:rPr>
              <a:t>Virtual Memory</a:t>
            </a:r>
          </a:p>
        </p:txBody>
      </p:sp>
      <p:sp>
        <p:nvSpPr>
          <p:cNvPr id="33796" name="Slide Number Placeholder 4"/>
          <p:cNvSpPr>
            <a:spLocks noGrp="1"/>
          </p:cNvSpPr>
          <p:nvPr>
            <p:ph type="sldNum" sz="quarter" idx="11"/>
          </p:nvPr>
        </p:nvSpPr>
        <p:spPr>
          <a:noFill/>
        </p:spPr>
        <p:txBody>
          <a:bodyPr/>
          <a:lstStyle/>
          <a:p>
            <a:fld id="{702FC6B6-4803-4643-9533-E834715CD1DC}" type="slidenum">
              <a:rPr lang="en-US"/>
              <a:pPr/>
              <a:t>10</a:t>
            </a:fld>
            <a:endParaRPr lang="en-US"/>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28600"/>
            <a:ext cx="8763000" cy="838200"/>
          </a:xfrm>
        </p:spPr>
        <p:txBody>
          <a:bodyPr/>
          <a:lstStyle/>
          <a:p>
            <a:pPr eaLnBrk="1" hangingPunct="1"/>
            <a:r>
              <a:rPr lang="en-US" smtClean="0">
                <a:ea typeface="ＭＳ Ｐゴシック" pitchFamily="34" charset="-128"/>
              </a:rPr>
              <a:t>The Storage Hierarchy</a:t>
            </a:r>
          </a:p>
        </p:txBody>
      </p:sp>
      <p:sp>
        <p:nvSpPr>
          <p:cNvPr id="34819" name="Rectangle 3"/>
          <p:cNvSpPr>
            <a:spLocks noGrp="1" noChangeArrowheads="1"/>
          </p:cNvSpPr>
          <p:nvPr>
            <p:ph type="body" sz="half" idx="2"/>
          </p:nvPr>
        </p:nvSpPr>
        <p:spPr>
          <a:xfrm>
            <a:off x="3810000" y="2286000"/>
            <a:ext cx="4724400" cy="2209800"/>
          </a:xfrm>
        </p:spPr>
        <p:txBody>
          <a:bodyPr/>
          <a:lstStyle/>
          <a:p>
            <a:pPr eaLnBrk="1" hangingPunct="1"/>
            <a:r>
              <a:rPr lang="en-US" smtClean="0">
                <a:ea typeface="ＭＳ Ｐゴシック" pitchFamily="34" charset="-128"/>
              </a:rPr>
              <a:t>Registers</a:t>
            </a:r>
          </a:p>
          <a:p>
            <a:pPr eaLnBrk="1" hangingPunct="1">
              <a:lnSpc>
                <a:spcPct val="70000"/>
              </a:lnSpc>
            </a:pPr>
            <a:r>
              <a:rPr lang="en-US" smtClean="0">
                <a:ea typeface="ＭＳ Ｐゴシック" pitchFamily="34" charset="-128"/>
              </a:rPr>
              <a:t>Cache memory</a:t>
            </a:r>
          </a:p>
          <a:p>
            <a:pPr eaLnBrk="1" hangingPunct="1">
              <a:lnSpc>
                <a:spcPct val="70000"/>
              </a:lnSpc>
            </a:pPr>
            <a:r>
              <a:rPr lang="en-US" smtClean="0">
                <a:ea typeface="ＭＳ Ｐゴシック" pitchFamily="34" charset="-128"/>
              </a:rPr>
              <a:t>Main memory (RAM)</a:t>
            </a:r>
          </a:p>
          <a:p>
            <a:pPr eaLnBrk="1" hangingPunct="1">
              <a:lnSpc>
                <a:spcPct val="70000"/>
              </a:lnSpc>
            </a:pPr>
            <a:r>
              <a:rPr lang="en-US" smtClean="0">
                <a:ea typeface="ＭＳ Ｐゴシック" pitchFamily="34" charset="-128"/>
              </a:rPr>
              <a:t>Hard disk</a:t>
            </a:r>
          </a:p>
          <a:p>
            <a:pPr eaLnBrk="1" hangingPunct="1">
              <a:lnSpc>
                <a:spcPct val="70000"/>
              </a:lnSpc>
            </a:pPr>
            <a:r>
              <a:rPr lang="en-US" smtClean="0">
                <a:ea typeface="ＭＳ Ｐゴシック" pitchFamily="34" charset="-128"/>
              </a:rPr>
              <a:t>Removable media (CD, DVD etc)</a:t>
            </a:r>
          </a:p>
          <a:p>
            <a:pPr eaLnBrk="1" hangingPunct="1">
              <a:lnSpc>
                <a:spcPct val="70000"/>
              </a:lnSpc>
            </a:pPr>
            <a:r>
              <a:rPr lang="en-US" smtClean="0">
                <a:ea typeface="ＭＳ Ｐゴシック" pitchFamily="34" charset="-128"/>
              </a:rPr>
              <a:t>Internet</a:t>
            </a:r>
          </a:p>
        </p:txBody>
      </p:sp>
      <p:sp>
        <p:nvSpPr>
          <p:cNvPr id="34820" name="Footer Placeholder 4"/>
          <p:cNvSpPr>
            <a:spLocks noGrp="1"/>
          </p:cNvSpPr>
          <p:nvPr>
            <p:ph type="ftr" sz="quarter" idx="10"/>
          </p:nvPr>
        </p:nvSpPr>
        <p:spPr>
          <a:noFill/>
        </p:spPr>
        <p:txBody>
          <a:bodyPr/>
          <a:lstStyle/>
          <a:p>
            <a:r>
              <a:rPr lang="en-US" dirty="0" smtClean="0"/>
              <a:t>NCSI Intro Parallel: </a:t>
            </a:r>
            <a:r>
              <a:rPr lang="en-US" dirty="0"/>
              <a:t>Storage </a:t>
            </a:r>
            <a:r>
              <a:rPr lang="en-US" dirty="0" smtClean="0"/>
              <a:t>Hierarchy</a:t>
            </a:r>
          </a:p>
          <a:p>
            <a:r>
              <a:rPr lang="en-US" dirty="0" smtClean="0"/>
              <a:t>June 26 - July 1 2011</a:t>
            </a:r>
            <a:endParaRPr lang="en-US" dirty="0"/>
          </a:p>
        </p:txBody>
      </p:sp>
      <p:sp>
        <p:nvSpPr>
          <p:cNvPr id="34821" name="Slide Number Placeholder 5"/>
          <p:cNvSpPr>
            <a:spLocks noGrp="1"/>
          </p:cNvSpPr>
          <p:nvPr>
            <p:ph type="sldNum" sz="quarter" idx="11"/>
          </p:nvPr>
        </p:nvSpPr>
        <p:spPr>
          <a:noFill/>
        </p:spPr>
        <p:txBody>
          <a:bodyPr/>
          <a:lstStyle/>
          <a:p>
            <a:fld id="{DBA757DE-59D8-4FF4-892C-A9BF3E28D1EF}" type="slidenum">
              <a:rPr lang="en-US"/>
              <a:pPr/>
              <a:t>11</a:t>
            </a:fld>
            <a:endParaRPr lang="en-US"/>
          </a:p>
        </p:txBody>
      </p:sp>
      <p:sp>
        <p:nvSpPr>
          <p:cNvPr id="34822"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pPr algn="ctr"/>
            <a:r>
              <a:rPr lang="en-US" b="1">
                <a:solidFill>
                  <a:srgbClr val="A50021"/>
                </a:solidFill>
              </a:rPr>
              <a:t>Fast, expensive, few</a:t>
            </a:r>
          </a:p>
        </p:txBody>
      </p:sp>
      <p:sp>
        <p:nvSpPr>
          <p:cNvPr id="34823"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pPr algn="ctr"/>
            <a:r>
              <a:rPr lang="en-US" b="1">
                <a:solidFill>
                  <a:srgbClr val="A50021"/>
                </a:solidFill>
              </a:rPr>
              <a:t>Slow, cheap, a lot</a:t>
            </a:r>
          </a:p>
        </p:txBody>
      </p:sp>
      <p:sp>
        <p:nvSpPr>
          <p:cNvPr id="34824"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pPr algn="ctr"/>
            <a:endParaRPr lang="en-US" sz="1800"/>
          </a:p>
        </p:txBody>
      </p:sp>
      <p:grpSp>
        <p:nvGrpSpPr>
          <p:cNvPr id="2" name="Group 11"/>
          <p:cNvGrpSpPr>
            <a:grpSpLocks/>
          </p:cNvGrpSpPr>
          <p:nvPr/>
        </p:nvGrpSpPr>
        <p:grpSpPr bwMode="auto">
          <a:xfrm>
            <a:off x="685800" y="4362450"/>
            <a:ext cx="4156075" cy="1404938"/>
            <a:chOff x="240" y="2736"/>
            <a:chExt cx="2618" cy="885"/>
          </a:xfrm>
        </p:grpSpPr>
        <p:grpSp>
          <p:nvGrpSpPr>
            <p:cNvPr id="3" name="Group 12"/>
            <p:cNvGrpSpPr>
              <a:grpSpLocks/>
            </p:cNvGrpSpPr>
            <p:nvPr/>
          </p:nvGrpSpPr>
          <p:grpSpPr bwMode="auto">
            <a:xfrm>
              <a:off x="240" y="2736"/>
              <a:ext cx="2340" cy="885"/>
              <a:chOff x="240" y="2736"/>
              <a:chExt cx="2340" cy="885"/>
            </a:xfrm>
          </p:grpSpPr>
          <p:pic>
            <p:nvPicPr>
              <p:cNvPr id="34830"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34831"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34832"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34833"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34834"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34835"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34836"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34837"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34838"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34829"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r>
                <a:rPr lang="en-US" sz="1200"/>
                <a:t>[5]</a:t>
              </a:r>
            </a:p>
          </p:txBody>
        </p:sp>
      </p:grpSp>
      <p:sp>
        <p:nvSpPr>
          <p:cNvPr id="34826"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34827"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ea typeface="ＭＳ Ｐゴシック" pitchFamily="34" charset="-128"/>
              </a:rPr>
              <a:t>A Laptop</a:t>
            </a:r>
          </a:p>
        </p:txBody>
      </p:sp>
      <p:sp>
        <p:nvSpPr>
          <p:cNvPr id="35843" name="Rectangle 3"/>
          <p:cNvSpPr>
            <a:spLocks noGrp="1" noChangeArrowheads="1"/>
          </p:cNvSpPr>
          <p:nvPr>
            <p:ph type="body" sz="half" idx="2"/>
          </p:nvPr>
        </p:nvSpPr>
        <p:spPr>
          <a:xfrm>
            <a:off x="3810000" y="1752600"/>
            <a:ext cx="4876800" cy="4132263"/>
          </a:xfrm>
        </p:spPr>
        <p:txBody>
          <a:bodyPr/>
          <a:lstStyle/>
          <a:p>
            <a:pPr eaLnBrk="1" hangingPunct="1"/>
            <a:r>
              <a:rPr lang="en-US" sz="2200" smtClean="0">
                <a:ea typeface="ＭＳ Ｐゴシック" pitchFamily="34" charset="-128"/>
              </a:rPr>
              <a:t>Intel Core2 Duo SU9600                  1.6 GHz w/3 MB L2 Cache</a:t>
            </a:r>
          </a:p>
          <a:p>
            <a:pPr eaLnBrk="1" hangingPunct="1"/>
            <a:r>
              <a:rPr lang="en-US" sz="2200" smtClean="0">
                <a:ea typeface="ＭＳ Ｐゴシック" pitchFamily="34" charset="-128"/>
              </a:rPr>
              <a:t>4 GB 1066 MHz DDR3 SDRAM</a:t>
            </a:r>
          </a:p>
          <a:p>
            <a:pPr eaLnBrk="1" hangingPunct="1"/>
            <a:r>
              <a:rPr lang="en-US" sz="2200" smtClean="0">
                <a:ea typeface="ＭＳ Ｐゴシック" pitchFamily="34" charset="-128"/>
              </a:rPr>
              <a:t>256 GB SSD Hard Drive</a:t>
            </a:r>
          </a:p>
          <a:p>
            <a:pPr eaLnBrk="1" hangingPunct="1"/>
            <a:r>
              <a:rPr lang="en-US" sz="2200" smtClean="0">
                <a:ea typeface="ＭＳ Ｐゴシック" pitchFamily="34" charset="-128"/>
              </a:rPr>
              <a:t>DVD</a:t>
            </a:r>
            <a:r>
              <a:rPr lang="en-US" sz="2200" u="sng" smtClean="0">
                <a:ea typeface="ＭＳ Ｐゴシック" pitchFamily="34" charset="-128"/>
              </a:rPr>
              <a:t>+</a:t>
            </a:r>
            <a:r>
              <a:rPr lang="en-US" sz="2200" smtClean="0">
                <a:ea typeface="ＭＳ Ｐゴシック" pitchFamily="34" charset="-128"/>
              </a:rPr>
              <a:t>RW/CD-RW Drive (8x)</a:t>
            </a:r>
          </a:p>
          <a:p>
            <a:pPr eaLnBrk="1" hangingPunct="1"/>
            <a:r>
              <a:rPr lang="en-US" sz="2200" smtClean="0">
                <a:ea typeface="ＭＳ Ｐゴシック" pitchFamily="34" charset="-128"/>
              </a:rPr>
              <a:t>1 Gbps Ethernet Adapter</a:t>
            </a:r>
          </a:p>
        </p:txBody>
      </p:sp>
      <p:sp>
        <p:nvSpPr>
          <p:cNvPr id="35844" name="Footer Placeholder 4"/>
          <p:cNvSpPr>
            <a:spLocks noGrp="1"/>
          </p:cNvSpPr>
          <p:nvPr>
            <p:ph type="ftr" sz="quarter" idx="10"/>
          </p:nvPr>
        </p:nvSpPr>
        <p:spPr>
          <a:noFill/>
        </p:spPr>
        <p:txBody>
          <a:bodyPr/>
          <a:lstStyle/>
          <a:p>
            <a:r>
              <a:rPr lang="en-US" dirty="0" smtClean="0"/>
              <a:t>NCSI Intro Parallel: </a:t>
            </a:r>
            <a:r>
              <a:rPr lang="en-US" dirty="0"/>
              <a:t>Storage </a:t>
            </a:r>
            <a:r>
              <a:rPr lang="en-US" dirty="0" smtClean="0"/>
              <a:t>Hierarchy</a:t>
            </a:r>
          </a:p>
          <a:p>
            <a:r>
              <a:rPr lang="en-US" dirty="0" smtClean="0"/>
              <a:t>June 26 - July 1 2011</a:t>
            </a:r>
            <a:endParaRPr lang="en-US" dirty="0"/>
          </a:p>
        </p:txBody>
      </p:sp>
      <p:sp>
        <p:nvSpPr>
          <p:cNvPr id="35845" name="Slide Number Placeholder 5"/>
          <p:cNvSpPr>
            <a:spLocks noGrp="1"/>
          </p:cNvSpPr>
          <p:nvPr>
            <p:ph type="sldNum" sz="quarter" idx="11"/>
          </p:nvPr>
        </p:nvSpPr>
        <p:spPr>
          <a:noFill/>
        </p:spPr>
        <p:txBody>
          <a:bodyPr/>
          <a:lstStyle/>
          <a:p>
            <a:fld id="{4FD97C2B-2091-4285-817A-3A9C561E5A0E}" type="slidenum">
              <a:rPr lang="en-US"/>
              <a:pPr/>
              <a:t>12</a:t>
            </a:fld>
            <a:endParaRPr lang="en-US"/>
          </a:p>
        </p:txBody>
      </p:sp>
      <p:sp>
        <p:nvSpPr>
          <p:cNvPr id="35846" name="Text Box 4"/>
          <p:cNvSpPr txBox="1">
            <a:spLocks noChangeArrowheads="1"/>
          </p:cNvSpPr>
          <p:nvPr/>
        </p:nvSpPr>
        <p:spPr bwMode="auto">
          <a:xfrm>
            <a:off x="454025" y="1828800"/>
            <a:ext cx="3357563" cy="523875"/>
          </a:xfrm>
          <a:prstGeom prst="rect">
            <a:avLst/>
          </a:prstGeom>
          <a:noFill/>
          <a:ln w="9525">
            <a:noFill/>
            <a:miter lim="800000"/>
            <a:headEnd/>
            <a:tailEnd/>
          </a:ln>
        </p:spPr>
        <p:txBody>
          <a:bodyPr wrap="none">
            <a:spAutoFit/>
          </a:bodyPr>
          <a:lstStyle/>
          <a:p>
            <a:pPr algn="ctr"/>
            <a:r>
              <a:rPr lang="en-US" sz="2800" b="1"/>
              <a:t>Dell Latitude Z600</a:t>
            </a:r>
            <a:r>
              <a:rPr lang="en-US" sz="2800" b="1" baseline="30000"/>
              <a:t>[4]</a:t>
            </a:r>
          </a:p>
        </p:txBody>
      </p:sp>
      <p:sp>
        <p:nvSpPr>
          <p:cNvPr id="35847"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35848"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ea typeface="ＭＳ Ｐゴシック" pitchFamily="34" charset="-128"/>
              </a:rPr>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a typeface="ＭＳ Ｐゴシック" pitchFamily="34" charset="-128"/>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ＭＳ Ｐゴシック" pitchFamily="34" charset="-128"/>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DVD</a:t>
                      </a:r>
                      <a:r>
                        <a:rPr kumimoji="0" lang="en-US" sz="1400" b="0" i="0" u="sng" strike="noStrike" cap="none" normalizeH="0" baseline="0" smtClean="0">
                          <a:ln>
                            <a:noFill/>
                          </a:ln>
                          <a:solidFill>
                            <a:schemeClr val="tx1"/>
                          </a:solidFill>
                          <a:effectLst/>
                          <a:latin typeface="Times New Roman" pitchFamily="18" charset="0"/>
                          <a:ea typeface="ＭＳ Ｐゴシック" pitchFamily="34" charset="-128"/>
                        </a:rPr>
                        <a:t>+</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314,573</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27,276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4500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250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22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ＭＳ Ｐゴシック" pitchFamily="34" charset="-128"/>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$285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$0.03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rPr>
                        <a:t>$0.002</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$0.00005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14" name="Footer Placeholder 3"/>
          <p:cNvSpPr>
            <a:spLocks noGrp="1"/>
          </p:cNvSpPr>
          <p:nvPr>
            <p:ph type="ftr" sz="quarter" idx="10"/>
          </p:nvPr>
        </p:nvSpPr>
        <p:spPr>
          <a:noFill/>
        </p:spPr>
        <p:txBody>
          <a:bodyPr/>
          <a:lstStyle/>
          <a:p>
            <a:r>
              <a:rPr lang="en-US" dirty="0" smtClean="0"/>
              <a:t>NCSI Intro Parallel: </a:t>
            </a:r>
            <a:r>
              <a:rPr lang="en-US" dirty="0"/>
              <a:t>Storage </a:t>
            </a:r>
            <a:r>
              <a:rPr lang="en-US" dirty="0" smtClean="0"/>
              <a:t>Hierarchy</a:t>
            </a:r>
          </a:p>
          <a:p>
            <a:r>
              <a:rPr lang="en-US" dirty="0" smtClean="0"/>
              <a:t>June 26 - July 1 2011</a:t>
            </a:r>
            <a:endParaRPr lang="en-US" dirty="0"/>
          </a:p>
        </p:txBody>
      </p:sp>
      <p:sp>
        <p:nvSpPr>
          <p:cNvPr id="36915" name="Slide Number Placeholder 4"/>
          <p:cNvSpPr>
            <a:spLocks noGrp="1"/>
          </p:cNvSpPr>
          <p:nvPr>
            <p:ph type="sldNum" sz="quarter" idx="11"/>
          </p:nvPr>
        </p:nvSpPr>
        <p:spPr>
          <a:noFill/>
        </p:spPr>
        <p:txBody>
          <a:bodyPr/>
          <a:lstStyle/>
          <a:p>
            <a:fld id="{7210ACA5-9E32-43A3-887B-0E3C45822B91}" type="slidenum">
              <a:rPr lang="en-US"/>
              <a:pPr/>
              <a:t>13</a:t>
            </a:fld>
            <a:endParaRPr lang="en-US"/>
          </a:p>
        </p:txBody>
      </p:sp>
      <p:sp>
        <p:nvSpPr>
          <p:cNvPr id="36916" name="Text Box 221"/>
          <p:cNvSpPr txBox="1">
            <a:spLocks noChangeArrowheads="1"/>
          </p:cNvSpPr>
          <p:nvPr/>
        </p:nvSpPr>
        <p:spPr bwMode="auto">
          <a:xfrm>
            <a:off x="762000" y="5257800"/>
            <a:ext cx="6016625" cy="830263"/>
          </a:xfrm>
          <a:prstGeom prst="rect">
            <a:avLst/>
          </a:prstGeom>
          <a:noFill/>
          <a:ln w="9525">
            <a:noFill/>
            <a:miter lim="800000"/>
            <a:headEnd/>
            <a:tailEnd/>
          </a:ln>
        </p:spPr>
        <p:txBody>
          <a:bodyPr wrap="none">
            <a:spAutoFit/>
          </a:bodyPr>
          <a:lstStyle/>
          <a:p>
            <a:pPr marL="457200" indent="-457200"/>
            <a:r>
              <a:rPr lang="en-US" sz="1600"/>
              <a:t>*   </a:t>
            </a:r>
            <a:r>
              <a:rPr lang="en-US" sz="1600" u="sng"/>
              <a:t>MFLOP/s</a:t>
            </a:r>
            <a:r>
              <a:rPr lang="en-US" sz="1600"/>
              <a:t>: millions of floating point operations per second</a:t>
            </a:r>
          </a:p>
          <a:p>
            <a:pPr marL="457200" indent="-457200"/>
            <a:r>
              <a:rPr lang="en-US" sz="1600"/>
              <a:t>** 16 64-bit general purpose registers, 8 80-bit floating point registers,</a:t>
            </a:r>
          </a:p>
          <a:p>
            <a:pPr marL="457200" indent="-457200"/>
            <a:r>
              <a:rPr lang="en-US" sz="1600"/>
              <a:t>     16 128-bit floating point vector registers</a:t>
            </a:r>
          </a:p>
        </p:txBody>
      </p:sp>
      <p:sp>
        <p:nvSpPr>
          <p:cNvPr id="36917"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36918" name="Picture 2"/>
          <p:cNvPicPr>
            <a:picLocks noChangeAspect="1" noChangeArrowheads="1"/>
          </p:cNvPicPr>
          <p:nvPr/>
        </p:nvPicPr>
        <p:blipFill>
          <a:blip r:embed="rId4" cstate="print"/>
          <a:srcRect/>
          <a:stretch>
            <a:fillRect/>
          </a:stretch>
        </p:blipFill>
        <p:spPr bwMode="auto">
          <a:xfrm>
            <a:off x="7162800" y="55626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r>
              <a:rPr lang="en-US" smtClean="0">
                <a:ea typeface="ＭＳ Ｐゴシック" pitchFamily="34" charset="-128"/>
              </a:rPr>
              <a:t/>
            </a:r>
            <a:br>
              <a:rPr lang="en-US" smtClean="0">
                <a:ea typeface="ＭＳ Ｐゴシック" pitchFamily="34" charset="-128"/>
              </a:rPr>
            </a:br>
            <a:r>
              <a:rPr lang="en-US" sz="6000" smtClean="0">
                <a:ea typeface="ＭＳ Ｐゴシック" pitchFamily="34" charset="-128"/>
              </a:rPr>
              <a:t>Registers</a:t>
            </a:r>
          </a:p>
        </p:txBody>
      </p:sp>
      <p:sp>
        <p:nvSpPr>
          <p:cNvPr id="37891" name="Text Box 3"/>
          <p:cNvSpPr txBox="1">
            <a:spLocks noChangeArrowheads="1"/>
          </p:cNvSpPr>
          <p:nvPr/>
        </p:nvSpPr>
        <p:spPr bwMode="auto">
          <a:xfrm>
            <a:off x="6080125" y="4760913"/>
            <a:ext cx="438150" cy="274637"/>
          </a:xfrm>
          <a:prstGeom prst="rect">
            <a:avLst/>
          </a:prstGeom>
          <a:noFill/>
          <a:ln w="9525">
            <a:noFill/>
            <a:miter lim="800000"/>
            <a:headEnd/>
            <a:tailEnd/>
          </a:ln>
        </p:spPr>
        <p:txBody>
          <a:bodyPr wrap="none">
            <a:spAutoFit/>
          </a:bodyPr>
          <a:lstStyle/>
          <a:p>
            <a:r>
              <a:rPr lang="en-US" sz="1200"/>
              <a:t>[25]</a:t>
            </a:r>
            <a:endParaRPr lang="en-US" sz="1800"/>
          </a:p>
        </p:txBody>
      </p:sp>
      <p:pic>
        <p:nvPicPr>
          <p:cNvPr id="37892"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38914" name="Rectangle 2"/>
          <p:cNvSpPr>
            <a:spLocks noGrp="1" noChangeArrowheads="1"/>
          </p:cNvSpPr>
          <p:nvPr>
            <p:ph type="title"/>
          </p:nvPr>
        </p:nvSpPr>
        <p:spPr/>
        <p:txBody>
          <a:bodyPr/>
          <a:lstStyle/>
          <a:p>
            <a:r>
              <a:rPr lang="en-US" smtClean="0">
                <a:ea typeface="ＭＳ Ｐゴシック" pitchFamily="34" charset="-128"/>
              </a:rPr>
              <a:t>What Are Registers?</a:t>
            </a:r>
          </a:p>
        </p:txBody>
      </p:sp>
      <p:sp>
        <p:nvSpPr>
          <p:cNvPr id="38915" name="Rectangle 3"/>
          <p:cNvSpPr>
            <a:spLocks noGrp="1" noChangeArrowheads="1"/>
          </p:cNvSpPr>
          <p:nvPr>
            <p:ph idx="1"/>
          </p:nvPr>
        </p:nvSpPr>
        <p:spPr>
          <a:xfrm>
            <a:off x="831850" y="1371600"/>
            <a:ext cx="7332663" cy="1828800"/>
          </a:xfrm>
        </p:spPr>
        <p:txBody>
          <a:bodyPr/>
          <a:lstStyle/>
          <a:p>
            <a:pPr>
              <a:buFont typeface="Wingdings" pitchFamily="2" charset="2"/>
              <a:buNone/>
            </a:pPr>
            <a:r>
              <a:rPr lang="en-US" b="1" i="1" u="sng" smtClean="0">
                <a:ea typeface="ＭＳ Ｐゴシック" pitchFamily="34" charset="-128"/>
              </a:rPr>
              <a:t>Registers</a:t>
            </a:r>
            <a:r>
              <a:rPr lang="en-US" smtClean="0">
                <a:ea typeface="ＭＳ Ｐゴシック" pitchFamily="34" charset="-128"/>
              </a:rPr>
              <a:t> are memory-like locations inside the Central Processing Unit that hold data that are </a:t>
            </a:r>
            <a:r>
              <a:rPr lang="en-US" b="1" u="sng" smtClean="0">
                <a:solidFill>
                  <a:schemeClr val="folHlink"/>
                </a:solidFill>
                <a:ea typeface="ＭＳ Ｐゴシック" pitchFamily="34" charset="-128"/>
              </a:rPr>
              <a:t>being used right now</a:t>
            </a:r>
            <a:r>
              <a:rPr lang="en-US" smtClean="0">
                <a:ea typeface="ＭＳ Ｐゴシック" pitchFamily="34" charset="-128"/>
              </a:rPr>
              <a:t> in operations.</a:t>
            </a:r>
          </a:p>
        </p:txBody>
      </p:sp>
      <p:sp>
        <p:nvSpPr>
          <p:cNvPr id="38917" name="Slide Number Placeholder 4"/>
          <p:cNvSpPr>
            <a:spLocks noGrp="1"/>
          </p:cNvSpPr>
          <p:nvPr>
            <p:ph type="sldNum" sz="quarter" idx="11"/>
          </p:nvPr>
        </p:nvSpPr>
        <p:spPr>
          <a:noFill/>
        </p:spPr>
        <p:txBody>
          <a:bodyPr/>
          <a:lstStyle/>
          <a:p>
            <a:fld id="{D9FB42E0-8B87-4F9F-AFE1-515D9DFDC044}" type="slidenum">
              <a:rPr lang="en-US"/>
              <a:pPr/>
              <a:t>15</a:t>
            </a:fld>
            <a:endParaRPr lang="en-US"/>
          </a:p>
        </p:txBody>
      </p:sp>
      <p:sp>
        <p:nvSpPr>
          <p:cNvPr id="38918" name="Text Box 4"/>
          <p:cNvSpPr txBox="1">
            <a:spLocks noChangeArrowheads="1"/>
          </p:cNvSpPr>
          <p:nvPr/>
        </p:nvSpPr>
        <p:spPr bwMode="auto">
          <a:xfrm>
            <a:off x="7010400" y="4648200"/>
            <a:ext cx="433388" cy="457200"/>
          </a:xfrm>
          <a:prstGeom prst="rect">
            <a:avLst/>
          </a:prstGeom>
          <a:noFill/>
          <a:ln w="9525">
            <a:noFill/>
            <a:miter lim="800000"/>
            <a:headEnd/>
            <a:tailEnd/>
          </a:ln>
        </p:spPr>
        <p:txBody>
          <a:bodyPr wrap="none">
            <a:spAutoFit/>
          </a:bodyPr>
          <a:lstStyle/>
          <a:p>
            <a:pPr algn="ctr"/>
            <a:r>
              <a:rPr lang="en-US">
                <a:latin typeface="Tahoma" pitchFamily="34" charset="0"/>
              </a:rPr>
              <a:t>…</a:t>
            </a:r>
          </a:p>
        </p:txBody>
      </p:sp>
      <p:sp>
        <p:nvSpPr>
          <p:cNvPr id="38919" name="Rectangle 5"/>
          <p:cNvSpPr>
            <a:spLocks noChangeArrowheads="1"/>
          </p:cNvSpPr>
          <p:nvPr/>
        </p:nvSpPr>
        <p:spPr bwMode="auto">
          <a:xfrm>
            <a:off x="1066800" y="3200400"/>
            <a:ext cx="7162800" cy="2819400"/>
          </a:xfrm>
          <a:prstGeom prst="rect">
            <a:avLst/>
          </a:prstGeom>
          <a:solidFill>
            <a:schemeClr val="accent1"/>
          </a:solidFill>
          <a:ln w="9525">
            <a:solidFill>
              <a:schemeClr val="tx1"/>
            </a:solidFill>
            <a:miter lim="800000"/>
            <a:headEnd/>
            <a:tailEnd/>
          </a:ln>
        </p:spPr>
        <p:txBody>
          <a:bodyPr wrap="none" anchor="ctr"/>
          <a:lstStyle/>
          <a:p>
            <a:pPr algn="ctr"/>
            <a:endParaRPr lang="en-US" sz="1600">
              <a:latin typeface="Tahoma" pitchFamily="34" charset="0"/>
            </a:endParaRPr>
          </a:p>
        </p:txBody>
      </p:sp>
      <p:sp>
        <p:nvSpPr>
          <p:cNvPr id="38920" name="Line 6"/>
          <p:cNvSpPr>
            <a:spLocks noChangeShapeType="1"/>
          </p:cNvSpPr>
          <p:nvPr/>
        </p:nvSpPr>
        <p:spPr bwMode="auto">
          <a:xfrm>
            <a:off x="3505200" y="3200400"/>
            <a:ext cx="0" cy="2819400"/>
          </a:xfrm>
          <a:prstGeom prst="line">
            <a:avLst/>
          </a:prstGeom>
          <a:noFill/>
          <a:ln w="9525">
            <a:solidFill>
              <a:schemeClr val="tx1"/>
            </a:solidFill>
            <a:miter lim="800000"/>
            <a:headEnd/>
            <a:tailEnd/>
          </a:ln>
        </p:spPr>
        <p:txBody>
          <a:bodyPr wrap="none"/>
          <a:lstStyle/>
          <a:p>
            <a:endParaRPr lang="en-US"/>
          </a:p>
        </p:txBody>
      </p:sp>
      <p:sp>
        <p:nvSpPr>
          <p:cNvPr id="38921" name="Line 7"/>
          <p:cNvSpPr>
            <a:spLocks noChangeShapeType="1"/>
          </p:cNvSpPr>
          <p:nvPr/>
        </p:nvSpPr>
        <p:spPr bwMode="auto">
          <a:xfrm>
            <a:off x="5943600" y="3200400"/>
            <a:ext cx="0" cy="2819400"/>
          </a:xfrm>
          <a:prstGeom prst="line">
            <a:avLst/>
          </a:prstGeom>
          <a:noFill/>
          <a:ln w="9525">
            <a:solidFill>
              <a:schemeClr val="tx1"/>
            </a:solidFill>
            <a:miter lim="800000"/>
            <a:headEnd/>
            <a:tailEnd/>
          </a:ln>
        </p:spPr>
        <p:txBody>
          <a:bodyPr wrap="none"/>
          <a:lstStyle/>
          <a:p>
            <a:endParaRPr lang="en-US"/>
          </a:p>
        </p:txBody>
      </p:sp>
      <p:sp>
        <p:nvSpPr>
          <p:cNvPr id="38922" name="Rectangle 8"/>
          <p:cNvSpPr>
            <a:spLocks noChangeArrowheads="1"/>
          </p:cNvSpPr>
          <p:nvPr/>
        </p:nvSpPr>
        <p:spPr bwMode="auto">
          <a:xfrm>
            <a:off x="3581400" y="3206750"/>
            <a:ext cx="2349500" cy="366713"/>
          </a:xfrm>
          <a:prstGeom prst="rect">
            <a:avLst/>
          </a:prstGeom>
          <a:noFill/>
          <a:ln w="9525">
            <a:noFill/>
            <a:miter lim="800000"/>
            <a:headEnd/>
            <a:tailEnd/>
          </a:ln>
        </p:spPr>
        <p:txBody>
          <a:bodyPr wrap="none">
            <a:spAutoFit/>
          </a:bodyPr>
          <a:lstStyle/>
          <a:p>
            <a:r>
              <a:rPr lang="en-US" sz="1800" b="1"/>
              <a:t>Arithmetic/Logic Unit</a:t>
            </a:r>
          </a:p>
        </p:txBody>
      </p:sp>
      <p:sp>
        <p:nvSpPr>
          <p:cNvPr id="38923" name="Text Box 9"/>
          <p:cNvSpPr txBox="1">
            <a:spLocks noChangeArrowheads="1"/>
          </p:cNvSpPr>
          <p:nvPr/>
        </p:nvSpPr>
        <p:spPr bwMode="auto">
          <a:xfrm>
            <a:off x="1497013" y="3206750"/>
            <a:ext cx="1435100" cy="366713"/>
          </a:xfrm>
          <a:prstGeom prst="rect">
            <a:avLst/>
          </a:prstGeom>
          <a:noFill/>
          <a:ln w="9525">
            <a:noFill/>
            <a:miter lim="800000"/>
            <a:headEnd/>
            <a:tailEnd/>
          </a:ln>
        </p:spPr>
        <p:txBody>
          <a:bodyPr wrap="none">
            <a:spAutoFit/>
          </a:bodyPr>
          <a:lstStyle/>
          <a:p>
            <a:pPr algn="ctr"/>
            <a:r>
              <a:rPr lang="en-US" sz="1800" b="1"/>
              <a:t>Control Unit</a:t>
            </a:r>
          </a:p>
        </p:txBody>
      </p:sp>
      <p:sp>
        <p:nvSpPr>
          <p:cNvPr id="38924" name="Text Box 10"/>
          <p:cNvSpPr txBox="1">
            <a:spLocks noChangeArrowheads="1"/>
          </p:cNvSpPr>
          <p:nvPr/>
        </p:nvSpPr>
        <p:spPr bwMode="auto">
          <a:xfrm>
            <a:off x="6367463" y="3132138"/>
            <a:ext cx="1385887" cy="457200"/>
          </a:xfrm>
          <a:prstGeom prst="rect">
            <a:avLst/>
          </a:prstGeom>
          <a:noFill/>
          <a:ln w="9525">
            <a:noFill/>
            <a:miter lim="800000"/>
            <a:headEnd/>
            <a:tailEnd/>
          </a:ln>
        </p:spPr>
        <p:txBody>
          <a:bodyPr wrap="none">
            <a:spAutoFit/>
          </a:bodyPr>
          <a:lstStyle/>
          <a:p>
            <a:pPr algn="ctr"/>
            <a:r>
              <a:rPr lang="en-US" b="1"/>
              <a:t>Registers</a:t>
            </a:r>
          </a:p>
        </p:txBody>
      </p:sp>
      <p:sp>
        <p:nvSpPr>
          <p:cNvPr id="38925" name="Rectangle 11"/>
          <p:cNvSpPr>
            <a:spLocks noChangeArrowheads="1"/>
          </p:cNvSpPr>
          <p:nvPr/>
        </p:nvSpPr>
        <p:spPr bwMode="auto">
          <a:xfrm>
            <a:off x="1219200" y="3505200"/>
            <a:ext cx="2133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Fetch Next Instruction</a:t>
            </a:r>
          </a:p>
        </p:txBody>
      </p:sp>
      <p:sp>
        <p:nvSpPr>
          <p:cNvPr id="38926" name="Rectangle 12"/>
          <p:cNvSpPr>
            <a:spLocks noChangeArrowheads="1"/>
          </p:cNvSpPr>
          <p:nvPr/>
        </p:nvSpPr>
        <p:spPr bwMode="auto">
          <a:xfrm>
            <a:off x="3733800" y="35814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Add</a:t>
            </a:r>
          </a:p>
        </p:txBody>
      </p:sp>
      <p:sp>
        <p:nvSpPr>
          <p:cNvPr id="38927" name="Rectangle 13"/>
          <p:cNvSpPr>
            <a:spLocks noChangeArrowheads="1"/>
          </p:cNvSpPr>
          <p:nvPr/>
        </p:nvSpPr>
        <p:spPr bwMode="auto">
          <a:xfrm>
            <a:off x="4953000" y="35814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Sub</a:t>
            </a:r>
          </a:p>
        </p:txBody>
      </p:sp>
      <p:sp>
        <p:nvSpPr>
          <p:cNvPr id="38928" name="Rectangle 14"/>
          <p:cNvSpPr>
            <a:spLocks noChangeArrowheads="1"/>
          </p:cNvSpPr>
          <p:nvPr/>
        </p:nvSpPr>
        <p:spPr bwMode="auto">
          <a:xfrm>
            <a:off x="3733800" y="41910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Mult</a:t>
            </a:r>
          </a:p>
        </p:txBody>
      </p:sp>
      <p:sp>
        <p:nvSpPr>
          <p:cNvPr id="38929" name="Rectangle 15"/>
          <p:cNvSpPr>
            <a:spLocks noChangeArrowheads="1"/>
          </p:cNvSpPr>
          <p:nvPr/>
        </p:nvSpPr>
        <p:spPr bwMode="auto">
          <a:xfrm>
            <a:off x="4953000" y="41910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Div</a:t>
            </a:r>
          </a:p>
        </p:txBody>
      </p:sp>
      <p:sp>
        <p:nvSpPr>
          <p:cNvPr id="38930" name="Rectangle 16"/>
          <p:cNvSpPr>
            <a:spLocks noChangeArrowheads="1"/>
          </p:cNvSpPr>
          <p:nvPr/>
        </p:nvSpPr>
        <p:spPr bwMode="auto">
          <a:xfrm>
            <a:off x="3733800" y="48006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And</a:t>
            </a:r>
          </a:p>
        </p:txBody>
      </p:sp>
      <p:sp>
        <p:nvSpPr>
          <p:cNvPr id="38931" name="Rectangle 17"/>
          <p:cNvSpPr>
            <a:spLocks noChangeArrowheads="1"/>
          </p:cNvSpPr>
          <p:nvPr/>
        </p:nvSpPr>
        <p:spPr bwMode="auto">
          <a:xfrm>
            <a:off x="4953000" y="48006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Or</a:t>
            </a:r>
          </a:p>
        </p:txBody>
      </p:sp>
      <p:sp>
        <p:nvSpPr>
          <p:cNvPr id="38932" name="Rectangle 18"/>
          <p:cNvSpPr>
            <a:spLocks noChangeArrowheads="1"/>
          </p:cNvSpPr>
          <p:nvPr/>
        </p:nvSpPr>
        <p:spPr bwMode="auto">
          <a:xfrm>
            <a:off x="3733800" y="53340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Not</a:t>
            </a:r>
          </a:p>
        </p:txBody>
      </p:sp>
      <p:sp>
        <p:nvSpPr>
          <p:cNvPr id="38933" name="Text Box 19"/>
          <p:cNvSpPr txBox="1">
            <a:spLocks noChangeArrowheads="1"/>
          </p:cNvSpPr>
          <p:nvPr/>
        </p:nvSpPr>
        <p:spPr bwMode="auto">
          <a:xfrm>
            <a:off x="5078413" y="5265738"/>
            <a:ext cx="488950" cy="457200"/>
          </a:xfrm>
          <a:prstGeom prst="rect">
            <a:avLst/>
          </a:prstGeom>
          <a:noFill/>
          <a:ln w="9525">
            <a:noFill/>
            <a:miter lim="800000"/>
            <a:headEnd/>
            <a:tailEnd/>
          </a:ln>
        </p:spPr>
        <p:txBody>
          <a:bodyPr wrap="none">
            <a:spAutoFit/>
          </a:bodyPr>
          <a:lstStyle/>
          <a:p>
            <a:pPr algn="ctr"/>
            <a:r>
              <a:rPr lang="en-US"/>
              <a:t>…</a:t>
            </a:r>
          </a:p>
        </p:txBody>
      </p:sp>
      <p:sp>
        <p:nvSpPr>
          <p:cNvPr id="38934" name="Line 20"/>
          <p:cNvSpPr>
            <a:spLocks noChangeShapeType="1"/>
          </p:cNvSpPr>
          <p:nvPr/>
        </p:nvSpPr>
        <p:spPr bwMode="auto">
          <a:xfrm>
            <a:off x="5943600" y="3581400"/>
            <a:ext cx="2286000" cy="0"/>
          </a:xfrm>
          <a:prstGeom prst="line">
            <a:avLst/>
          </a:prstGeom>
          <a:noFill/>
          <a:ln w="9525">
            <a:solidFill>
              <a:schemeClr val="tx1"/>
            </a:solidFill>
            <a:miter lim="800000"/>
            <a:headEnd/>
            <a:tailEnd/>
          </a:ln>
        </p:spPr>
        <p:txBody>
          <a:bodyPr wrap="none"/>
          <a:lstStyle/>
          <a:p>
            <a:endParaRPr lang="en-US"/>
          </a:p>
        </p:txBody>
      </p:sp>
      <p:sp>
        <p:nvSpPr>
          <p:cNvPr id="38935" name="Line 21"/>
          <p:cNvSpPr>
            <a:spLocks noChangeShapeType="1"/>
          </p:cNvSpPr>
          <p:nvPr/>
        </p:nvSpPr>
        <p:spPr bwMode="auto">
          <a:xfrm>
            <a:off x="5943600" y="4724400"/>
            <a:ext cx="2286000" cy="0"/>
          </a:xfrm>
          <a:prstGeom prst="line">
            <a:avLst/>
          </a:prstGeom>
          <a:noFill/>
          <a:ln w="9525">
            <a:solidFill>
              <a:schemeClr val="tx1"/>
            </a:solidFill>
            <a:miter lim="800000"/>
            <a:headEnd/>
            <a:tailEnd/>
          </a:ln>
        </p:spPr>
        <p:txBody>
          <a:bodyPr wrap="none"/>
          <a:lstStyle/>
          <a:p>
            <a:endParaRPr lang="en-US"/>
          </a:p>
        </p:txBody>
      </p:sp>
      <p:sp>
        <p:nvSpPr>
          <p:cNvPr id="38936" name="Text Box 22"/>
          <p:cNvSpPr txBox="1">
            <a:spLocks noChangeArrowheads="1"/>
          </p:cNvSpPr>
          <p:nvPr/>
        </p:nvSpPr>
        <p:spPr bwMode="auto">
          <a:xfrm>
            <a:off x="6743700" y="3587750"/>
            <a:ext cx="762000" cy="336550"/>
          </a:xfrm>
          <a:prstGeom prst="rect">
            <a:avLst/>
          </a:prstGeom>
          <a:noFill/>
          <a:ln w="9525">
            <a:noFill/>
            <a:miter lim="800000"/>
            <a:headEnd/>
            <a:tailEnd/>
          </a:ln>
        </p:spPr>
        <p:txBody>
          <a:bodyPr wrap="none">
            <a:spAutoFit/>
          </a:bodyPr>
          <a:lstStyle/>
          <a:p>
            <a:pPr algn="ctr"/>
            <a:r>
              <a:rPr lang="en-US" sz="1600"/>
              <a:t>Integer</a:t>
            </a:r>
          </a:p>
        </p:txBody>
      </p:sp>
      <p:sp>
        <p:nvSpPr>
          <p:cNvPr id="38937" name="Text Box 23"/>
          <p:cNvSpPr txBox="1">
            <a:spLocks noChangeArrowheads="1"/>
          </p:cNvSpPr>
          <p:nvPr/>
        </p:nvSpPr>
        <p:spPr bwMode="auto">
          <a:xfrm>
            <a:off x="6432550" y="4730750"/>
            <a:ext cx="1344613" cy="336550"/>
          </a:xfrm>
          <a:prstGeom prst="rect">
            <a:avLst/>
          </a:prstGeom>
          <a:noFill/>
          <a:ln w="9525">
            <a:noFill/>
            <a:miter lim="800000"/>
            <a:headEnd/>
            <a:tailEnd/>
          </a:ln>
        </p:spPr>
        <p:txBody>
          <a:bodyPr wrap="none">
            <a:spAutoFit/>
          </a:bodyPr>
          <a:lstStyle/>
          <a:p>
            <a:pPr algn="ctr"/>
            <a:r>
              <a:rPr lang="en-US" sz="1600"/>
              <a:t>Floating Point</a:t>
            </a:r>
          </a:p>
        </p:txBody>
      </p:sp>
      <p:sp>
        <p:nvSpPr>
          <p:cNvPr id="38938" name="Rectangle 24"/>
          <p:cNvSpPr>
            <a:spLocks noChangeArrowheads="1"/>
          </p:cNvSpPr>
          <p:nvPr/>
        </p:nvSpPr>
        <p:spPr bwMode="auto">
          <a:xfrm>
            <a:off x="6096000" y="51054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39" name="Rectangle 25"/>
          <p:cNvSpPr>
            <a:spLocks noChangeArrowheads="1"/>
          </p:cNvSpPr>
          <p:nvPr/>
        </p:nvSpPr>
        <p:spPr bwMode="auto">
          <a:xfrm>
            <a:off x="7162800" y="39624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0" name="Rectangle 26"/>
          <p:cNvSpPr>
            <a:spLocks noChangeArrowheads="1"/>
          </p:cNvSpPr>
          <p:nvPr/>
        </p:nvSpPr>
        <p:spPr bwMode="auto">
          <a:xfrm>
            <a:off x="6096000" y="42672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1" name="Rectangle 27"/>
          <p:cNvSpPr>
            <a:spLocks noChangeArrowheads="1"/>
          </p:cNvSpPr>
          <p:nvPr/>
        </p:nvSpPr>
        <p:spPr bwMode="auto">
          <a:xfrm>
            <a:off x="7162800" y="42672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2" name="Rectangle 28"/>
          <p:cNvSpPr>
            <a:spLocks noChangeArrowheads="1"/>
          </p:cNvSpPr>
          <p:nvPr/>
        </p:nvSpPr>
        <p:spPr bwMode="auto">
          <a:xfrm>
            <a:off x="6096000" y="39624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3" name="Rectangle 29"/>
          <p:cNvSpPr>
            <a:spLocks noChangeArrowheads="1"/>
          </p:cNvSpPr>
          <p:nvPr/>
        </p:nvSpPr>
        <p:spPr bwMode="auto">
          <a:xfrm>
            <a:off x="7162800" y="51054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44" name="Rectangle 30"/>
          <p:cNvSpPr>
            <a:spLocks noChangeArrowheads="1"/>
          </p:cNvSpPr>
          <p:nvPr/>
        </p:nvSpPr>
        <p:spPr bwMode="auto">
          <a:xfrm>
            <a:off x="6096000" y="54102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45" name="Rectangle 31"/>
          <p:cNvSpPr>
            <a:spLocks noChangeArrowheads="1"/>
          </p:cNvSpPr>
          <p:nvPr/>
        </p:nvSpPr>
        <p:spPr bwMode="auto">
          <a:xfrm>
            <a:off x="7162800" y="54102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46" name="Text Box 32"/>
          <p:cNvSpPr txBox="1">
            <a:spLocks noChangeArrowheads="1"/>
          </p:cNvSpPr>
          <p:nvPr/>
        </p:nvSpPr>
        <p:spPr bwMode="auto">
          <a:xfrm>
            <a:off x="6831013" y="5418138"/>
            <a:ext cx="488950" cy="457200"/>
          </a:xfrm>
          <a:prstGeom prst="rect">
            <a:avLst/>
          </a:prstGeom>
          <a:noFill/>
          <a:ln w="9525">
            <a:noFill/>
            <a:miter lim="800000"/>
            <a:headEnd/>
            <a:tailEnd/>
          </a:ln>
        </p:spPr>
        <p:txBody>
          <a:bodyPr wrap="none">
            <a:spAutoFit/>
          </a:bodyPr>
          <a:lstStyle/>
          <a:p>
            <a:pPr algn="ctr"/>
            <a:r>
              <a:rPr lang="en-US"/>
              <a:t>…</a:t>
            </a:r>
          </a:p>
        </p:txBody>
      </p:sp>
      <p:sp>
        <p:nvSpPr>
          <p:cNvPr id="38947" name="Rectangle 33"/>
          <p:cNvSpPr>
            <a:spLocks noChangeArrowheads="1"/>
          </p:cNvSpPr>
          <p:nvPr/>
        </p:nvSpPr>
        <p:spPr bwMode="auto">
          <a:xfrm>
            <a:off x="1219200" y="4038600"/>
            <a:ext cx="990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Fetch Data</a:t>
            </a:r>
          </a:p>
        </p:txBody>
      </p:sp>
      <p:sp>
        <p:nvSpPr>
          <p:cNvPr id="38948" name="Rectangle 34"/>
          <p:cNvSpPr>
            <a:spLocks noChangeArrowheads="1"/>
          </p:cNvSpPr>
          <p:nvPr/>
        </p:nvSpPr>
        <p:spPr bwMode="auto">
          <a:xfrm>
            <a:off x="2362200" y="4038600"/>
            <a:ext cx="990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Store Data</a:t>
            </a:r>
          </a:p>
        </p:txBody>
      </p:sp>
      <p:sp>
        <p:nvSpPr>
          <p:cNvPr id="38949" name="Rectangle 35"/>
          <p:cNvSpPr>
            <a:spLocks noChangeArrowheads="1"/>
          </p:cNvSpPr>
          <p:nvPr/>
        </p:nvSpPr>
        <p:spPr bwMode="auto">
          <a:xfrm>
            <a:off x="1219200" y="4572000"/>
            <a:ext cx="2133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Increment Instruction Ptr</a:t>
            </a:r>
          </a:p>
        </p:txBody>
      </p:sp>
      <p:sp>
        <p:nvSpPr>
          <p:cNvPr id="38950" name="Rectangle 36"/>
          <p:cNvSpPr>
            <a:spLocks noChangeArrowheads="1"/>
          </p:cNvSpPr>
          <p:nvPr/>
        </p:nvSpPr>
        <p:spPr bwMode="auto">
          <a:xfrm>
            <a:off x="1219200" y="5105400"/>
            <a:ext cx="2133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Execute Instruction</a:t>
            </a:r>
          </a:p>
        </p:txBody>
      </p:sp>
      <p:sp>
        <p:nvSpPr>
          <p:cNvPr id="38951" name="Text Box 37"/>
          <p:cNvSpPr txBox="1">
            <a:spLocks noChangeArrowheads="1"/>
          </p:cNvSpPr>
          <p:nvPr/>
        </p:nvSpPr>
        <p:spPr bwMode="auto">
          <a:xfrm>
            <a:off x="2030413" y="5418138"/>
            <a:ext cx="488950" cy="457200"/>
          </a:xfrm>
          <a:prstGeom prst="rect">
            <a:avLst/>
          </a:prstGeom>
          <a:noFill/>
          <a:ln w="9525">
            <a:noFill/>
            <a:miter lim="800000"/>
            <a:headEnd/>
            <a:tailEnd/>
          </a:ln>
        </p:spPr>
        <p:txBody>
          <a:bodyPr wrap="none">
            <a:spAutoFit/>
          </a:bodyPr>
          <a:lstStyle/>
          <a:p>
            <a:pPr algn="ctr"/>
            <a:r>
              <a:rPr lang="en-US"/>
              <a:t>…</a:t>
            </a:r>
          </a:p>
        </p:txBody>
      </p:sp>
      <p:sp>
        <p:nvSpPr>
          <p:cNvPr id="38952" name="Text Box 38"/>
          <p:cNvSpPr txBox="1">
            <a:spLocks noChangeArrowheads="1"/>
          </p:cNvSpPr>
          <p:nvPr/>
        </p:nvSpPr>
        <p:spPr bwMode="auto">
          <a:xfrm>
            <a:off x="4192588" y="2678113"/>
            <a:ext cx="1019175" cy="579437"/>
          </a:xfrm>
          <a:prstGeom prst="rect">
            <a:avLst/>
          </a:prstGeom>
          <a:noFill/>
          <a:ln w="9525">
            <a:noFill/>
            <a:miter lim="800000"/>
            <a:headEnd/>
            <a:tailEnd/>
          </a:ln>
        </p:spPr>
        <p:txBody>
          <a:bodyPr wrap="none">
            <a:spAutoFit/>
          </a:bodyPr>
          <a:lstStyle/>
          <a:p>
            <a:pPr algn="ctr"/>
            <a:r>
              <a:rPr lang="en-US" sz="3200" b="1"/>
              <a:t>CPU</a:t>
            </a:r>
          </a:p>
        </p:txBody>
      </p:sp>
      <p:sp>
        <p:nvSpPr>
          <p:cNvPr id="38953" name="Line 39"/>
          <p:cNvSpPr>
            <a:spLocks noChangeShapeType="1"/>
          </p:cNvSpPr>
          <p:nvPr/>
        </p:nvSpPr>
        <p:spPr bwMode="auto">
          <a:xfrm>
            <a:off x="6400800" y="2286000"/>
            <a:ext cx="685800" cy="838200"/>
          </a:xfrm>
          <a:prstGeom prst="line">
            <a:avLst/>
          </a:prstGeom>
          <a:noFill/>
          <a:ln w="9525">
            <a:solidFill>
              <a:schemeClr val="tx1"/>
            </a:solidFill>
            <a:miter lim="800000"/>
            <a:headEnd/>
            <a:tailEnd type="triangle" w="lg" len="lg"/>
          </a:ln>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ea typeface="ＭＳ Ｐゴシック" pitchFamily="34" charset="-128"/>
              </a:rPr>
              <a:t>How Registers Are Used</a:t>
            </a:r>
          </a:p>
        </p:txBody>
      </p:sp>
      <p:sp>
        <p:nvSpPr>
          <p:cNvPr id="39939" name="Rectangle 3"/>
          <p:cNvSpPr>
            <a:spLocks noGrp="1" noChangeArrowheads="1"/>
          </p:cNvSpPr>
          <p:nvPr>
            <p:ph idx="1"/>
          </p:nvPr>
        </p:nvSpPr>
        <p:spPr>
          <a:xfrm>
            <a:off x="609600" y="1295400"/>
            <a:ext cx="7772400" cy="2209800"/>
          </a:xfrm>
        </p:spPr>
        <p:txBody>
          <a:bodyPr/>
          <a:lstStyle/>
          <a:p>
            <a:pPr>
              <a:lnSpc>
                <a:spcPct val="90000"/>
              </a:lnSpc>
            </a:pPr>
            <a:r>
              <a:rPr lang="en-US" smtClean="0">
                <a:ea typeface="ＭＳ Ｐゴシック" pitchFamily="34" charset="-128"/>
              </a:rPr>
              <a:t>Every arithmetic or logical operation has one or more operands and one result.</a:t>
            </a:r>
          </a:p>
          <a:p>
            <a:pPr>
              <a:lnSpc>
                <a:spcPct val="80000"/>
              </a:lnSpc>
            </a:pPr>
            <a:r>
              <a:rPr lang="en-US" smtClean="0">
                <a:ea typeface="ＭＳ Ｐゴシック" pitchFamily="34" charset="-128"/>
              </a:rPr>
              <a:t>Operands are contained in source registers.</a:t>
            </a:r>
          </a:p>
          <a:p>
            <a:pPr>
              <a:lnSpc>
                <a:spcPct val="80000"/>
              </a:lnSpc>
            </a:pPr>
            <a:r>
              <a:rPr lang="en-US" smtClean="0">
                <a:ea typeface="ＭＳ Ｐゴシック" pitchFamily="34" charset="-128"/>
              </a:rPr>
              <a:t>A “black box” of circuits performs the operation.</a:t>
            </a:r>
          </a:p>
          <a:p>
            <a:pPr>
              <a:lnSpc>
                <a:spcPct val="80000"/>
              </a:lnSpc>
            </a:pPr>
            <a:r>
              <a:rPr lang="en-US" smtClean="0">
                <a:ea typeface="ＭＳ Ｐゴシック" pitchFamily="34" charset="-128"/>
              </a:rPr>
              <a:t>The result goes into a destination register.</a:t>
            </a:r>
          </a:p>
        </p:txBody>
      </p:sp>
      <p:sp>
        <p:nvSpPr>
          <p:cNvPr id="39941" name="Slide Number Placeholder 4"/>
          <p:cNvSpPr>
            <a:spLocks noGrp="1"/>
          </p:cNvSpPr>
          <p:nvPr>
            <p:ph type="sldNum" sz="quarter" idx="11"/>
          </p:nvPr>
        </p:nvSpPr>
        <p:spPr>
          <a:noFill/>
        </p:spPr>
        <p:txBody>
          <a:bodyPr/>
          <a:lstStyle/>
          <a:p>
            <a:fld id="{B22A6C32-9AD2-4C20-838A-9708070D0CEE}" type="slidenum">
              <a:rPr lang="en-US"/>
              <a:pPr/>
              <a:t>16</a:t>
            </a:fld>
            <a:endParaRPr lang="en-US"/>
          </a:p>
        </p:txBody>
      </p:sp>
      <p:sp>
        <p:nvSpPr>
          <p:cNvPr id="39942" name="Text Box 4"/>
          <p:cNvSpPr txBox="1">
            <a:spLocks noChangeArrowheads="1"/>
          </p:cNvSpPr>
          <p:nvPr/>
        </p:nvSpPr>
        <p:spPr bwMode="auto">
          <a:xfrm rot="-5400000">
            <a:off x="239712" y="5170488"/>
            <a:ext cx="1349375" cy="457200"/>
          </a:xfrm>
          <a:prstGeom prst="rect">
            <a:avLst/>
          </a:prstGeom>
          <a:noFill/>
          <a:ln w="9525">
            <a:noFill/>
            <a:miter lim="800000"/>
            <a:headEnd/>
            <a:tailEnd/>
          </a:ln>
        </p:spPr>
        <p:txBody>
          <a:bodyPr wrap="none">
            <a:spAutoFit/>
          </a:bodyPr>
          <a:lstStyle/>
          <a:p>
            <a:r>
              <a:rPr lang="en-US"/>
              <a:t>Example:</a:t>
            </a:r>
          </a:p>
        </p:txBody>
      </p:sp>
      <p:sp>
        <p:nvSpPr>
          <p:cNvPr id="39943" name="Rectangle 5"/>
          <p:cNvSpPr>
            <a:spLocks noChangeArrowheads="1"/>
          </p:cNvSpPr>
          <p:nvPr/>
        </p:nvSpPr>
        <p:spPr bwMode="auto">
          <a:xfrm>
            <a:off x="1143000" y="48768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addend in R0</a:t>
            </a:r>
          </a:p>
        </p:txBody>
      </p:sp>
      <p:sp>
        <p:nvSpPr>
          <p:cNvPr id="39944" name="Rectangle 6"/>
          <p:cNvSpPr>
            <a:spLocks noChangeArrowheads="1"/>
          </p:cNvSpPr>
          <p:nvPr/>
        </p:nvSpPr>
        <p:spPr bwMode="auto">
          <a:xfrm>
            <a:off x="1143000" y="54864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augend in R1</a:t>
            </a:r>
          </a:p>
        </p:txBody>
      </p:sp>
      <p:sp>
        <p:nvSpPr>
          <p:cNvPr id="39945" name="Rectangle 7"/>
          <p:cNvSpPr>
            <a:spLocks noChangeArrowheads="1"/>
          </p:cNvSpPr>
          <p:nvPr/>
        </p:nvSpPr>
        <p:spPr bwMode="auto">
          <a:xfrm>
            <a:off x="3810000" y="5029200"/>
            <a:ext cx="990600" cy="914400"/>
          </a:xfrm>
          <a:prstGeom prst="rect">
            <a:avLst/>
          </a:prstGeom>
          <a:solidFill>
            <a:srgbClr val="FF5050"/>
          </a:solidFill>
          <a:ln w="9525">
            <a:solidFill>
              <a:schemeClr val="tx1"/>
            </a:solidFill>
            <a:miter lim="800000"/>
            <a:headEnd/>
            <a:tailEnd/>
          </a:ln>
        </p:spPr>
        <p:txBody>
          <a:bodyPr wrap="none" anchor="ctr"/>
          <a:lstStyle/>
          <a:p>
            <a:pPr algn="ctr"/>
            <a:r>
              <a:rPr lang="en-US" sz="2000"/>
              <a:t>ADD</a:t>
            </a:r>
          </a:p>
        </p:txBody>
      </p:sp>
      <p:sp>
        <p:nvSpPr>
          <p:cNvPr id="39946" name="Line 8"/>
          <p:cNvSpPr>
            <a:spLocks noChangeShapeType="1"/>
          </p:cNvSpPr>
          <p:nvPr/>
        </p:nvSpPr>
        <p:spPr bwMode="auto">
          <a:xfrm>
            <a:off x="2590800" y="5181600"/>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47" name="Line 9"/>
          <p:cNvSpPr>
            <a:spLocks noChangeShapeType="1"/>
          </p:cNvSpPr>
          <p:nvPr/>
        </p:nvSpPr>
        <p:spPr bwMode="auto">
          <a:xfrm>
            <a:off x="2590800" y="5715000"/>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48" name="Line 10"/>
          <p:cNvSpPr>
            <a:spLocks noChangeShapeType="1"/>
          </p:cNvSpPr>
          <p:nvPr/>
        </p:nvSpPr>
        <p:spPr bwMode="auto">
          <a:xfrm>
            <a:off x="4800600" y="5486400"/>
            <a:ext cx="1371600" cy="0"/>
          </a:xfrm>
          <a:prstGeom prst="line">
            <a:avLst/>
          </a:prstGeom>
          <a:noFill/>
          <a:ln w="9525">
            <a:solidFill>
              <a:schemeClr val="tx1"/>
            </a:solidFill>
            <a:miter lim="800000"/>
            <a:headEnd/>
            <a:tailEnd type="triangle" w="med" len="med"/>
          </a:ln>
        </p:spPr>
        <p:txBody>
          <a:bodyPr wrap="none"/>
          <a:lstStyle/>
          <a:p>
            <a:endParaRPr lang="en-US"/>
          </a:p>
        </p:txBody>
      </p:sp>
      <p:sp>
        <p:nvSpPr>
          <p:cNvPr id="39949" name="Rectangle 11"/>
          <p:cNvSpPr>
            <a:spLocks noChangeArrowheads="1"/>
          </p:cNvSpPr>
          <p:nvPr/>
        </p:nvSpPr>
        <p:spPr bwMode="auto">
          <a:xfrm>
            <a:off x="6172200" y="52578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sum in R2</a:t>
            </a:r>
          </a:p>
        </p:txBody>
      </p:sp>
      <p:sp>
        <p:nvSpPr>
          <p:cNvPr id="39950" name="Text Box 12"/>
          <p:cNvSpPr txBox="1">
            <a:spLocks noChangeArrowheads="1"/>
          </p:cNvSpPr>
          <p:nvPr/>
        </p:nvSpPr>
        <p:spPr bwMode="auto">
          <a:xfrm>
            <a:off x="3048000" y="4876800"/>
            <a:ext cx="285750" cy="336550"/>
          </a:xfrm>
          <a:prstGeom prst="rect">
            <a:avLst/>
          </a:prstGeom>
          <a:noFill/>
          <a:ln w="9525">
            <a:noFill/>
            <a:miter lim="800000"/>
            <a:headEnd/>
            <a:tailEnd/>
          </a:ln>
        </p:spPr>
        <p:txBody>
          <a:bodyPr wrap="none">
            <a:spAutoFit/>
          </a:bodyPr>
          <a:lstStyle/>
          <a:p>
            <a:pPr algn="ctr"/>
            <a:r>
              <a:rPr lang="en-US" sz="1600"/>
              <a:t>5</a:t>
            </a:r>
          </a:p>
        </p:txBody>
      </p:sp>
      <p:sp>
        <p:nvSpPr>
          <p:cNvPr id="39951" name="Text Box 13"/>
          <p:cNvSpPr txBox="1">
            <a:spLocks noChangeArrowheads="1"/>
          </p:cNvSpPr>
          <p:nvPr/>
        </p:nvSpPr>
        <p:spPr bwMode="auto">
          <a:xfrm>
            <a:off x="3048000" y="5410200"/>
            <a:ext cx="285750" cy="336550"/>
          </a:xfrm>
          <a:prstGeom prst="rect">
            <a:avLst/>
          </a:prstGeom>
          <a:noFill/>
          <a:ln w="9525">
            <a:noFill/>
            <a:miter lim="800000"/>
            <a:headEnd/>
            <a:tailEnd/>
          </a:ln>
        </p:spPr>
        <p:txBody>
          <a:bodyPr wrap="none">
            <a:spAutoFit/>
          </a:bodyPr>
          <a:lstStyle/>
          <a:p>
            <a:pPr algn="ctr"/>
            <a:r>
              <a:rPr lang="en-US" sz="1600"/>
              <a:t>7</a:t>
            </a:r>
          </a:p>
        </p:txBody>
      </p:sp>
      <p:sp>
        <p:nvSpPr>
          <p:cNvPr id="39952" name="Text Box 14"/>
          <p:cNvSpPr txBox="1">
            <a:spLocks noChangeArrowheads="1"/>
          </p:cNvSpPr>
          <p:nvPr/>
        </p:nvSpPr>
        <p:spPr bwMode="auto">
          <a:xfrm>
            <a:off x="5334000" y="5181600"/>
            <a:ext cx="387350" cy="336550"/>
          </a:xfrm>
          <a:prstGeom prst="rect">
            <a:avLst/>
          </a:prstGeom>
          <a:noFill/>
          <a:ln w="9525">
            <a:noFill/>
            <a:miter lim="800000"/>
            <a:headEnd/>
            <a:tailEnd/>
          </a:ln>
        </p:spPr>
        <p:txBody>
          <a:bodyPr wrap="none">
            <a:spAutoFit/>
          </a:bodyPr>
          <a:lstStyle/>
          <a:p>
            <a:pPr algn="ctr"/>
            <a:r>
              <a:rPr lang="en-US" sz="1600"/>
              <a:t>12</a:t>
            </a:r>
          </a:p>
        </p:txBody>
      </p:sp>
      <p:sp>
        <p:nvSpPr>
          <p:cNvPr id="39953" name="Rectangle 15"/>
          <p:cNvSpPr>
            <a:spLocks noChangeArrowheads="1"/>
          </p:cNvSpPr>
          <p:nvPr/>
        </p:nvSpPr>
        <p:spPr bwMode="auto">
          <a:xfrm>
            <a:off x="1143000" y="3449638"/>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Register Ri</a:t>
            </a:r>
          </a:p>
        </p:txBody>
      </p:sp>
      <p:sp>
        <p:nvSpPr>
          <p:cNvPr id="39954" name="Rectangle 16"/>
          <p:cNvSpPr>
            <a:spLocks noChangeArrowheads="1"/>
          </p:cNvSpPr>
          <p:nvPr/>
        </p:nvSpPr>
        <p:spPr bwMode="auto">
          <a:xfrm>
            <a:off x="1143000" y="4135438"/>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Register Rj</a:t>
            </a:r>
          </a:p>
        </p:txBody>
      </p:sp>
      <p:sp>
        <p:nvSpPr>
          <p:cNvPr id="39955" name="Rectangle 17"/>
          <p:cNvSpPr>
            <a:spLocks noChangeArrowheads="1"/>
          </p:cNvSpPr>
          <p:nvPr/>
        </p:nvSpPr>
        <p:spPr bwMode="auto">
          <a:xfrm>
            <a:off x="3810000" y="3505200"/>
            <a:ext cx="990600" cy="969963"/>
          </a:xfrm>
          <a:prstGeom prst="rect">
            <a:avLst/>
          </a:prstGeom>
          <a:solidFill>
            <a:schemeClr val="tx1"/>
          </a:solidFill>
          <a:ln w="9525">
            <a:solidFill>
              <a:schemeClr val="tx1"/>
            </a:solidFill>
            <a:miter lim="800000"/>
            <a:headEnd/>
            <a:tailEnd/>
          </a:ln>
        </p:spPr>
        <p:txBody>
          <a:bodyPr wrap="none" anchor="ctr"/>
          <a:lstStyle/>
          <a:p>
            <a:pPr algn="ctr"/>
            <a:endParaRPr lang="en-US" sz="1800"/>
          </a:p>
        </p:txBody>
      </p:sp>
      <p:sp>
        <p:nvSpPr>
          <p:cNvPr id="39956" name="Line 18"/>
          <p:cNvSpPr>
            <a:spLocks noChangeShapeType="1"/>
          </p:cNvSpPr>
          <p:nvPr/>
        </p:nvSpPr>
        <p:spPr bwMode="auto">
          <a:xfrm>
            <a:off x="2590800" y="3678238"/>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57" name="Line 19"/>
          <p:cNvSpPr>
            <a:spLocks noChangeShapeType="1"/>
          </p:cNvSpPr>
          <p:nvPr/>
        </p:nvSpPr>
        <p:spPr bwMode="auto">
          <a:xfrm>
            <a:off x="2590800" y="4364038"/>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58" name="Line 20"/>
          <p:cNvSpPr>
            <a:spLocks noChangeShapeType="1"/>
          </p:cNvSpPr>
          <p:nvPr/>
        </p:nvSpPr>
        <p:spPr bwMode="auto">
          <a:xfrm flipV="1">
            <a:off x="4800600" y="4038600"/>
            <a:ext cx="1371600" cy="0"/>
          </a:xfrm>
          <a:prstGeom prst="line">
            <a:avLst/>
          </a:prstGeom>
          <a:noFill/>
          <a:ln w="9525">
            <a:solidFill>
              <a:schemeClr val="tx1"/>
            </a:solidFill>
            <a:miter lim="800000"/>
            <a:headEnd/>
            <a:tailEnd type="triangle" w="med" len="med"/>
          </a:ln>
        </p:spPr>
        <p:txBody>
          <a:bodyPr wrap="none"/>
          <a:lstStyle/>
          <a:p>
            <a:endParaRPr lang="en-US"/>
          </a:p>
        </p:txBody>
      </p:sp>
      <p:sp>
        <p:nvSpPr>
          <p:cNvPr id="39959" name="Rectangle 21"/>
          <p:cNvSpPr>
            <a:spLocks noChangeArrowheads="1"/>
          </p:cNvSpPr>
          <p:nvPr/>
        </p:nvSpPr>
        <p:spPr bwMode="auto">
          <a:xfrm>
            <a:off x="6172200" y="38100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Register Rk</a:t>
            </a:r>
          </a:p>
        </p:txBody>
      </p:sp>
      <p:sp>
        <p:nvSpPr>
          <p:cNvPr id="39960" name="Text Box 22"/>
          <p:cNvSpPr txBox="1">
            <a:spLocks noChangeArrowheads="1"/>
          </p:cNvSpPr>
          <p:nvPr/>
        </p:nvSpPr>
        <p:spPr bwMode="auto">
          <a:xfrm>
            <a:off x="2709863" y="3359150"/>
            <a:ext cx="839787" cy="336550"/>
          </a:xfrm>
          <a:prstGeom prst="rect">
            <a:avLst/>
          </a:prstGeom>
          <a:noFill/>
          <a:ln w="9525">
            <a:noFill/>
            <a:miter lim="800000"/>
            <a:headEnd/>
            <a:tailEnd/>
          </a:ln>
        </p:spPr>
        <p:txBody>
          <a:bodyPr wrap="none">
            <a:spAutoFit/>
          </a:bodyPr>
          <a:lstStyle/>
          <a:p>
            <a:pPr algn="ctr"/>
            <a:r>
              <a:rPr lang="en-US" sz="1600"/>
              <a:t>operand</a:t>
            </a:r>
          </a:p>
        </p:txBody>
      </p:sp>
      <p:sp>
        <p:nvSpPr>
          <p:cNvPr id="39961" name="Text Box 23"/>
          <p:cNvSpPr txBox="1">
            <a:spLocks noChangeArrowheads="1"/>
          </p:cNvSpPr>
          <p:nvPr/>
        </p:nvSpPr>
        <p:spPr bwMode="auto">
          <a:xfrm>
            <a:off x="2732088" y="4065588"/>
            <a:ext cx="839787" cy="336550"/>
          </a:xfrm>
          <a:prstGeom prst="rect">
            <a:avLst/>
          </a:prstGeom>
          <a:noFill/>
          <a:ln w="9525">
            <a:noFill/>
            <a:miter lim="800000"/>
            <a:headEnd/>
            <a:tailEnd/>
          </a:ln>
        </p:spPr>
        <p:txBody>
          <a:bodyPr wrap="none">
            <a:spAutoFit/>
          </a:bodyPr>
          <a:lstStyle/>
          <a:p>
            <a:pPr algn="ctr"/>
            <a:r>
              <a:rPr lang="en-US" sz="1600"/>
              <a:t>operand</a:t>
            </a:r>
          </a:p>
        </p:txBody>
      </p:sp>
      <p:sp>
        <p:nvSpPr>
          <p:cNvPr id="39962" name="Text Box 24"/>
          <p:cNvSpPr txBox="1">
            <a:spLocks noChangeArrowheads="1"/>
          </p:cNvSpPr>
          <p:nvPr/>
        </p:nvSpPr>
        <p:spPr bwMode="auto">
          <a:xfrm>
            <a:off x="5191125" y="3684588"/>
            <a:ext cx="638175" cy="336550"/>
          </a:xfrm>
          <a:prstGeom prst="rect">
            <a:avLst/>
          </a:prstGeom>
          <a:noFill/>
          <a:ln w="9525">
            <a:noFill/>
            <a:miter lim="800000"/>
            <a:headEnd/>
            <a:tailEnd/>
          </a:ln>
        </p:spPr>
        <p:txBody>
          <a:bodyPr wrap="none">
            <a:spAutoFit/>
          </a:bodyPr>
          <a:lstStyle/>
          <a:p>
            <a:pPr algn="ctr"/>
            <a:r>
              <a:rPr lang="en-US" sz="1600"/>
              <a:t>result</a:t>
            </a:r>
          </a:p>
        </p:txBody>
      </p:sp>
      <p:sp>
        <p:nvSpPr>
          <p:cNvPr id="39963" name="Text Box 25"/>
          <p:cNvSpPr txBox="1">
            <a:spLocks noChangeArrowheads="1"/>
          </p:cNvSpPr>
          <p:nvPr/>
        </p:nvSpPr>
        <p:spPr bwMode="auto">
          <a:xfrm>
            <a:off x="3517900" y="4495800"/>
            <a:ext cx="1670050" cy="304800"/>
          </a:xfrm>
          <a:prstGeom prst="rect">
            <a:avLst/>
          </a:prstGeom>
          <a:noFill/>
          <a:ln w="9525">
            <a:noFill/>
            <a:miter lim="800000"/>
            <a:headEnd/>
            <a:tailEnd/>
          </a:ln>
        </p:spPr>
        <p:txBody>
          <a:bodyPr wrap="none">
            <a:spAutoFit/>
          </a:bodyPr>
          <a:lstStyle/>
          <a:p>
            <a:pPr algn="ctr"/>
            <a:r>
              <a:rPr lang="en-US" sz="1400" b="1"/>
              <a:t>Operation circuitry</a:t>
            </a:r>
          </a:p>
        </p:txBody>
      </p:sp>
      <p:sp>
        <p:nvSpPr>
          <p:cNvPr id="3996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40962" name="Rectangle 2"/>
          <p:cNvSpPr>
            <a:spLocks noGrp="1" noChangeArrowheads="1"/>
          </p:cNvSpPr>
          <p:nvPr>
            <p:ph type="title"/>
          </p:nvPr>
        </p:nvSpPr>
        <p:spPr/>
        <p:txBody>
          <a:bodyPr/>
          <a:lstStyle/>
          <a:p>
            <a:r>
              <a:rPr lang="en-US" smtClean="0">
                <a:ea typeface="ＭＳ Ｐゴシック" pitchFamily="34" charset="-128"/>
              </a:rPr>
              <a:t>How Many Registers?</a:t>
            </a:r>
          </a:p>
        </p:txBody>
      </p:sp>
      <p:sp>
        <p:nvSpPr>
          <p:cNvPr id="40963" name="Rectangle 3"/>
          <p:cNvSpPr>
            <a:spLocks noGrp="1" noChangeArrowheads="1"/>
          </p:cNvSpPr>
          <p:nvPr>
            <p:ph idx="1"/>
          </p:nvPr>
        </p:nvSpPr>
        <p:spPr>
          <a:xfrm>
            <a:off x="838200" y="1371600"/>
            <a:ext cx="7391400" cy="5029200"/>
          </a:xfrm>
        </p:spPr>
        <p:txBody>
          <a:bodyPr/>
          <a:lstStyle/>
          <a:p>
            <a:pPr>
              <a:buFont typeface="Wingdings" pitchFamily="2" charset="2"/>
              <a:buNone/>
            </a:pPr>
            <a:r>
              <a:rPr lang="en-US" sz="2000" smtClean="0">
                <a:ea typeface="ＭＳ Ｐゴシック" pitchFamily="34" charset="-128"/>
              </a:rPr>
              <a:t>Typically, a CPU has less than 8 KB (8192 bytes) of registers, usually split into registers for holding </a:t>
            </a:r>
            <a:r>
              <a:rPr lang="en-US" sz="2000" b="1" u="sng" smtClean="0">
                <a:ea typeface="ＭＳ Ｐゴシック" pitchFamily="34" charset="-128"/>
              </a:rPr>
              <a:t>integer</a:t>
            </a:r>
            <a:r>
              <a:rPr lang="en-US" sz="2000" smtClean="0">
                <a:ea typeface="ＭＳ Ｐゴシック" pitchFamily="34" charset="-128"/>
              </a:rPr>
              <a:t> values and registers for holding </a:t>
            </a:r>
            <a:r>
              <a:rPr lang="en-US" sz="2000" b="1" u="sng" smtClean="0">
                <a:ea typeface="ＭＳ Ｐゴシック" pitchFamily="34" charset="-128"/>
              </a:rPr>
              <a:t>floating point</a:t>
            </a:r>
            <a:r>
              <a:rPr lang="en-US" sz="2000" smtClean="0">
                <a:ea typeface="ＭＳ Ｐゴシック" pitchFamily="34" charset="-128"/>
              </a:rPr>
              <a:t> (real) values, plus a few special purpose registers.</a:t>
            </a:r>
          </a:p>
          <a:p>
            <a:pPr>
              <a:buFont typeface="Wingdings" pitchFamily="2" charset="2"/>
              <a:buNone/>
            </a:pPr>
            <a:r>
              <a:rPr lang="en-US" sz="2000" smtClean="0">
                <a:ea typeface="ＭＳ Ｐゴシック" pitchFamily="34" charset="-128"/>
              </a:rPr>
              <a:t>Examples:</a:t>
            </a:r>
          </a:p>
          <a:p>
            <a:r>
              <a:rPr lang="en-US" sz="2000" b="1" u="sng" smtClean="0">
                <a:ea typeface="ＭＳ Ｐゴシック" pitchFamily="34" charset="-128"/>
              </a:rPr>
              <a:t>IBM POWER7</a:t>
            </a:r>
            <a:r>
              <a:rPr lang="en-US" sz="2000" smtClean="0">
                <a:ea typeface="ＭＳ Ｐゴシック" pitchFamily="34" charset="-128"/>
              </a:rPr>
              <a:t> (found in IBM p-Series supercomputers):            226 64-bit integer registers and 348 128-bit merged       vector/scalar registers (7376 bytes) </a:t>
            </a:r>
            <a:r>
              <a:rPr lang="en-US" sz="2000" baseline="30000" smtClean="0">
                <a:ea typeface="ＭＳ Ｐゴシック" pitchFamily="34" charset="-128"/>
              </a:rPr>
              <a:t>[28]</a:t>
            </a:r>
          </a:p>
          <a:p>
            <a:r>
              <a:rPr lang="en-US" sz="2000" b="1" u="sng" smtClean="0">
                <a:ea typeface="ＭＳ Ｐゴシック" pitchFamily="34" charset="-128"/>
              </a:rPr>
              <a:t>Intel Core2 Duo</a:t>
            </a:r>
            <a:r>
              <a:rPr lang="en-US" sz="2000" smtClean="0">
                <a:ea typeface="ＭＳ Ｐゴシック" pitchFamily="34" charset="-128"/>
              </a:rPr>
              <a:t>: 16 64-bit general purpose registers, 8 80-bit floating point registers, 16 128-bit floating point vector registers (464 bytes) </a:t>
            </a:r>
            <a:r>
              <a:rPr lang="en-US" sz="2000" baseline="30000" smtClean="0">
                <a:ea typeface="ＭＳ Ｐゴシック" pitchFamily="34" charset="-128"/>
              </a:rPr>
              <a:t>[11]</a:t>
            </a:r>
          </a:p>
          <a:p>
            <a:r>
              <a:rPr lang="en-US" sz="2000" b="1" u="sng" smtClean="0">
                <a:ea typeface="ＭＳ Ｐゴシック" pitchFamily="34" charset="-128"/>
              </a:rPr>
              <a:t>Intel Itanium2</a:t>
            </a:r>
            <a:r>
              <a:rPr lang="en-US" sz="2000" smtClean="0">
                <a:ea typeface="ＭＳ Ｐゴシック" pitchFamily="34" charset="-128"/>
              </a:rPr>
              <a:t>: 128 64-bit integer registers, 128 82-bit floating point registers (2304 bytes) </a:t>
            </a:r>
            <a:r>
              <a:rPr lang="en-US" sz="2000" baseline="30000" smtClean="0">
                <a:ea typeface="ＭＳ Ｐゴシック" pitchFamily="34" charset="-128"/>
              </a:rPr>
              <a:t>[23]</a:t>
            </a:r>
          </a:p>
        </p:txBody>
      </p:sp>
      <p:sp>
        <p:nvSpPr>
          <p:cNvPr id="40965" name="Slide Number Placeholder 4"/>
          <p:cNvSpPr>
            <a:spLocks noGrp="1"/>
          </p:cNvSpPr>
          <p:nvPr>
            <p:ph type="sldNum" sz="quarter" idx="11"/>
          </p:nvPr>
        </p:nvSpPr>
        <p:spPr>
          <a:noFill/>
        </p:spPr>
        <p:txBody>
          <a:bodyPr/>
          <a:lstStyle/>
          <a:p>
            <a:fld id="{C9A80469-D61B-4F1E-BF6F-05FA68D04BC2}" type="slidenum">
              <a:rPr lang="en-US"/>
              <a:pPr/>
              <a:t>17</a:t>
            </a:fld>
            <a:endParaRPr lang="en-US"/>
          </a:p>
        </p:txBody>
      </p:sp>
      <p:pic>
        <p:nvPicPr>
          <p:cNvPr id="40966" name="Picture 5" descr="schooner_left1_mini"/>
          <p:cNvPicPr>
            <a:picLocks noChangeAspect="1" noChangeArrowheads="1"/>
          </p:cNvPicPr>
          <p:nvPr/>
        </p:nvPicPr>
        <p:blipFill>
          <a:blip r:embed="rId3" cstate="print"/>
          <a:srcRect/>
          <a:stretch>
            <a:fillRect/>
          </a:stretch>
        </p:blipFill>
        <p:spPr bwMode="auto">
          <a:xfrm>
            <a:off x="8001000" y="5181600"/>
            <a:ext cx="403225" cy="1066800"/>
          </a:xfrm>
          <a:prstGeom prst="rect">
            <a:avLst/>
          </a:prstGeom>
          <a:noFill/>
          <a:ln w="9525">
            <a:noFill/>
            <a:miter lim="800000"/>
            <a:headEnd/>
            <a:tailEnd/>
          </a:ln>
        </p:spPr>
      </p:pic>
      <p:pic>
        <p:nvPicPr>
          <p:cNvPr id="40967" name="Picture 7" descr="ibm_p5_590"/>
          <p:cNvPicPr>
            <a:picLocks noChangeAspect="1" noChangeArrowheads="1"/>
          </p:cNvPicPr>
          <p:nvPr/>
        </p:nvPicPr>
        <p:blipFill>
          <a:blip r:embed="rId4" cstate="print"/>
          <a:srcRect/>
          <a:stretch>
            <a:fillRect/>
          </a:stretch>
        </p:blipFill>
        <p:spPr bwMode="auto">
          <a:xfrm>
            <a:off x="7467600" y="2514600"/>
            <a:ext cx="735013" cy="1371600"/>
          </a:xfrm>
          <a:prstGeom prst="rect">
            <a:avLst/>
          </a:prstGeom>
          <a:noFill/>
          <a:ln w="9525">
            <a:noFill/>
            <a:miter lim="800000"/>
            <a:headEnd/>
            <a:tailEnd/>
          </a:ln>
        </p:spPr>
      </p:pic>
      <p:pic>
        <p:nvPicPr>
          <p:cNvPr id="40969" name="Picture 2"/>
          <p:cNvPicPr>
            <a:picLocks noChangeAspect="1" noChangeArrowheads="1"/>
          </p:cNvPicPr>
          <p:nvPr/>
        </p:nvPicPr>
        <p:blipFill>
          <a:blip r:embed="rId5" cstate="print"/>
          <a:srcRect/>
          <a:stretch>
            <a:fillRect/>
          </a:stretch>
        </p:blipFill>
        <p:spPr bwMode="auto">
          <a:xfrm>
            <a:off x="271463" y="3886200"/>
            <a:ext cx="642937" cy="642938"/>
          </a:xfrm>
          <a:prstGeom prst="rect">
            <a:avLst/>
          </a:prstGeom>
          <a:noFill/>
          <a:ln w="9525">
            <a:noFill/>
            <a:miter lim="800000"/>
            <a:headEnd/>
            <a:tailEnd/>
          </a:ln>
        </p:spPr>
      </p:pic>
      <p:pic>
        <p:nvPicPr>
          <p:cNvPr id="40970" name="Picture 2"/>
          <p:cNvPicPr>
            <a:picLocks noChangeAspect="1" noChangeArrowheads="1"/>
          </p:cNvPicPr>
          <p:nvPr/>
        </p:nvPicPr>
        <p:blipFill>
          <a:blip r:embed="rId5" cstate="print"/>
          <a:srcRect/>
          <a:stretch>
            <a:fillRect/>
          </a:stretch>
        </p:blipFill>
        <p:spPr bwMode="auto">
          <a:xfrm>
            <a:off x="8001000" y="4386263"/>
            <a:ext cx="642938" cy="6429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r>
              <a:rPr lang="en-US" smtClean="0">
                <a:ea typeface="ＭＳ Ｐゴシック" pitchFamily="34" charset="-128"/>
              </a:rPr>
              <a:t/>
            </a:r>
            <a:br>
              <a:rPr lang="en-US" smtClean="0">
                <a:ea typeface="ＭＳ Ｐゴシック" pitchFamily="34" charset="-128"/>
              </a:rPr>
            </a:br>
            <a:r>
              <a:rPr lang="en-US" sz="6000" smtClean="0">
                <a:ea typeface="ＭＳ Ｐゴシック" pitchFamily="34" charset="-128"/>
              </a:rPr>
              <a:t>Cache</a:t>
            </a:r>
          </a:p>
        </p:txBody>
      </p:sp>
      <p:sp>
        <p:nvSpPr>
          <p:cNvPr id="41987" name="Text Box 3"/>
          <p:cNvSpPr txBox="1">
            <a:spLocks noChangeArrowheads="1"/>
          </p:cNvSpPr>
          <p:nvPr/>
        </p:nvSpPr>
        <p:spPr bwMode="auto">
          <a:xfrm>
            <a:off x="6080125" y="4684713"/>
            <a:ext cx="361950" cy="274637"/>
          </a:xfrm>
          <a:prstGeom prst="rect">
            <a:avLst/>
          </a:prstGeom>
          <a:noFill/>
          <a:ln w="9525">
            <a:noFill/>
            <a:miter lim="800000"/>
            <a:headEnd/>
            <a:tailEnd/>
          </a:ln>
        </p:spPr>
        <p:txBody>
          <a:bodyPr wrap="none">
            <a:spAutoFit/>
          </a:bodyPr>
          <a:lstStyle/>
          <a:p>
            <a:r>
              <a:rPr lang="en-US" sz="1200"/>
              <a:t>[4]</a:t>
            </a:r>
          </a:p>
        </p:txBody>
      </p:sp>
      <p:pic>
        <p:nvPicPr>
          <p:cNvPr id="41988"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ea typeface="ＭＳ Ｐゴシック" pitchFamily="34" charset="-128"/>
              </a:rPr>
              <a:t>What is Cache?</a:t>
            </a:r>
          </a:p>
        </p:txBody>
      </p:sp>
      <p:sp>
        <p:nvSpPr>
          <p:cNvPr id="43011" name="Rectangle 3"/>
          <p:cNvSpPr>
            <a:spLocks noGrp="1" noChangeArrowheads="1"/>
          </p:cNvSpPr>
          <p:nvPr>
            <p:ph idx="1"/>
          </p:nvPr>
        </p:nvSpPr>
        <p:spPr>
          <a:xfrm>
            <a:off x="685800" y="1219200"/>
            <a:ext cx="7696200" cy="5105400"/>
          </a:xfrm>
        </p:spPr>
        <p:txBody>
          <a:bodyPr/>
          <a:lstStyle/>
          <a:p>
            <a:pPr>
              <a:lnSpc>
                <a:spcPct val="90000"/>
              </a:lnSpc>
            </a:pPr>
            <a:r>
              <a:rPr lang="en-US" smtClean="0">
                <a:ea typeface="ＭＳ Ｐゴシック" pitchFamily="34" charset="-128"/>
              </a:rPr>
              <a:t>A special kind of memory where data reside that </a:t>
            </a:r>
            <a:r>
              <a:rPr lang="en-US" b="1" u="sng" smtClean="0">
                <a:solidFill>
                  <a:schemeClr val="folHlink"/>
                </a:solidFill>
                <a:ea typeface="ＭＳ Ｐゴシック" pitchFamily="34" charset="-128"/>
              </a:rPr>
              <a:t>are</a:t>
            </a:r>
            <a:r>
              <a:rPr lang="en-US" u="sng" smtClean="0">
                <a:solidFill>
                  <a:schemeClr val="folHlink"/>
                </a:solidFill>
                <a:ea typeface="ＭＳ Ｐゴシック" pitchFamily="34" charset="-128"/>
              </a:rPr>
              <a:t> </a:t>
            </a:r>
            <a:r>
              <a:rPr lang="en-US" b="1" u="sng" smtClean="0">
                <a:solidFill>
                  <a:schemeClr val="folHlink"/>
                </a:solidFill>
                <a:ea typeface="ＭＳ Ｐゴシック" pitchFamily="34" charset="-128"/>
              </a:rPr>
              <a:t>about to be used</a:t>
            </a:r>
            <a:r>
              <a:rPr lang="en-US" smtClean="0">
                <a:ea typeface="ＭＳ Ｐゴシック" pitchFamily="34" charset="-128"/>
              </a:rPr>
              <a:t> or </a:t>
            </a:r>
            <a:r>
              <a:rPr lang="en-US" b="1" u="sng" smtClean="0">
                <a:solidFill>
                  <a:schemeClr val="folHlink"/>
                </a:solidFill>
                <a:ea typeface="ＭＳ Ｐゴシック" pitchFamily="34" charset="-128"/>
              </a:rPr>
              <a:t>have</a:t>
            </a:r>
            <a:r>
              <a:rPr lang="en-US" u="sng" smtClean="0">
                <a:solidFill>
                  <a:schemeClr val="folHlink"/>
                </a:solidFill>
                <a:ea typeface="ＭＳ Ｐゴシック" pitchFamily="34" charset="-128"/>
              </a:rPr>
              <a:t> </a:t>
            </a:r>
            <a:r>
              <a:rPr lang="en-US" b="1" u="sng" smtClean="0">
                <a:solidFill>
                  <a:schemeClr val="folHlink"/>
                </a:solidFill>
                <a:ea typeface="ＭＳ Ｐゴシック" pitchFamily="34" charset="-128"/>
              </a:rPr>
              <a:t>just been used</a:t>
            </a:r>
            <a:r>
              <a:rPr lang="en-US" b="1" smtClean="0">
                <a:ea typeface="ＭＳ Ｐゴシック" pitchFamily="34" charset="-128"/>
              </a:rPr>
              <a:t>.</a:t>
            </a:r>
          </a:p>
          <a:p>
            <a:pPr>
              <a:lnSpc>
                <a:spcPct val="80000"/>
              </a:lnSpc>
            </a:pPr>
            <a:r>
              <a:rPr lang="en-US" smtClean="0">
                <a:ea typeface="ＭＳ Ｐゴシック" pitchFamily="34" charset="-128"/>
              </a:rPr>
              <a:t>Very fast =&gt; very expensive =&gt; very small (typically 100 to 10,000 times as expensive as RAM per byte)</a:t>
            </a:r>
          </a:p>
          <a:p>
            <a:pPr>
              <a:lnSpc>
                <a:spcPct val="80000"/>
              </a:lnSpc>
            </a:pPr>
            <a:r>
              <a:rPr lang="en-US" smtClean="0">
                <a:ea typeface="ＭＳ Ｐゴシック" pitchFamily="34" charset="-128"/>
              </a:rPr>
              <a:t>Data in cache can be loaded into or stored from registers at speeds comparable to the speed of performing computations.</a:t>
            </a:r>
          </a:p>
          <a:p>
            <a:pPr>
              <a:lnSpc>
                <a:spcPct val="80000"/>
              </a:lnSpc>
            </a:pPr>
            <a:r>
              <a:rPr lang="en-US" smtClean="0">
                <a:ea typeface="ＭＳ Ｐゴシック" pitchFamily="34" charset="-128"/>
              </a:rPr>
              <a:t>Data that are not in cache (but that are in Main Memory) take </a:t>
            </a:r>
            <a:r>
              <a:rPr lang="en-US" b="1" u="sng" smtClean="0">
                <a:solidFill>
                  <a:schemeClr val="hlink"/>
                </a:solidFill>
                <a:ea typeface="ＭＳ Ｐゴシック" pitchFamily="34" charset="-128"/>
              </a:rPr>
              <a:t>much</a:t>
            </a:r>
            <a:r>
              <a:rPr lang="en-US" smtClean="0">
                <a:ea typeface="ＭＳ Ｐゴシック" pitchFamily="34" charset="-128"/>
              </a:rPr>
              <a:t> longer to load or store.</a:t>
            </a:r>
          </a:p>
          <a:p>
            <a:pPr>
              <a:lnSpc>
                <a:spcPct val="80000"/>
              </a:lnSpc>
            </a:pPr>
            <a:r>
              <a:rPr lang="en-US" smtClean="0">
                <a:ea typeface="ＭＳ Ｐゴシック" pitchFamily="34" charset="-128"/>
              </a:rPr>
              <a:t>Cache is near the CPU: either inside the CPU or on the </a:t>
            </a:r>
            <a:r>
              <a:rPr lang="en-US" b="1" i="1" u="sng" smtClean="0">
                <a:ea typeface="ＭＳ Ｐゴシック" pitchFamily="34" charset="-128"/>
              </a:rPr>
              <a:t>motherboard</a:t>
            </a:r>
            <a:r>
              <a:rPr lang="en-US" smtClean="0">
                <a:ea typeface="ＭＳ Ｐゴシック" pitchFamily="34" charset="-128"/>
              </a:rPr>
              <a:t> that the CPU sits on.</a:t>
            </a:r>
          </a:p>
        </p:txBody>
      </p:sp>
      <p:sp>
        <p:nvSpPr>
          <p:cNvPr id="43013" name="Slide Number Placeholder 4"/>
          <p:cNvSpPr>
            <a:spLocks noGrp="1"/>
          </p:cNvSpPr>
          <p:nvPr>
            <p:ph type="sldNum" sz="quarter" idx="11"/>
          </p:nvPr>
        </p:nvSpPr>
        <p:spPr>
          <a:noFill/>
        </p:spPr>
        <p:txBody>
          <a:bodyPr/>
          <a:lstStyle/>
          <a:p>
            <a:fld id="{F50BE2AE-BA35-4747-883C-4912E6D816BA}" type="slidenum">
              <a:rPr lang="en-US"/>
              <a:pPr/>
              <a:t>19</a:t>
            </a:fld>
            <a:endParaRPr lang="en-US"/>
          </a:p>
        </p:txBody>
      </p:sp>
      <p:sp>
        <p:nvSpPr>
          <p:cNvPr id="4301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a:t>
            </a:r>
            <a:r>
              <a:rPr lang="en-US" dirty="0" smtClean="0"/>
              <a:t>Parallel: Storage Hierarchy</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ea typeface="ＭＳ Ｐゴシック" pitchFamily="34" charset="-128"/>
              </a:rPr>
              <a:t>From Cache to the CPU</a:t>
            </a:r>
          </a:p>
        </p:txBody>
      </p:sp>
      <p:sp>
        <p:nvSpPr>
          <p:cNvPr id="44035" name="Footer Placeholder 2"/>
          <p:cNvSpPr>
            <a:spLocks noGrp="1"/>
          </p:cNvSpPr>
          <p:nvPr>
            <p:ph type="ftr" sz="quarter" idx="10"/>
          </p:nvPr>
        </p:nvSpPr>
        <p:spPr>
          <a:xfrm>
            <a:off x="2252663" y="6172200"/>
            <a:ext cx="3995737" cy="457200"/>
          </a:xfrm>
          <a:noFill/>
        </p:spPr>
        <p:txBody>
          <a:bodyPr/>
          <a:lstStyle/>
          <a:p>
            <a:r>
              <a:rPr lang="en-US" dirty="0" smtClean="0"/>
              <a:t>NCSI Intro Parallel: </a:t>
            </a:r>
            <a:r>
              <a:rPr lang="en-US" dirty="0"/>
              <a:t>Storage </a:t>
            </a:r>
            <a:r>
              <a:rPr lang="en-US" dirty="0" smtClean="0"/>
              <a:t>Hierarchy</a:t>
            </a:r>
          </a:p>
          <a:p>
            <a:r>
              <a:rPr lang="en-US" dirty="0" smtClean="0"/>
              <a:t>June 26 - July 1 2011</a:t>
            </a:r>
            <a:endParaRPr lang="en-US" dirty="0"/>
          </a:p>
        </p:txBody>
      </p:sp>
      <p:sp>
        <p:nvSpPr>
          <p:cNvPr id="44036" name="Slide Number Placeholder 3"/>
          <p:cNvSpPr>
            <a:spLocks noGrp="1"/>
          </p:cNvSpPr>
          <p:nvPr>
            <p:ph type="sldNum" sz="quarter" idx="11"/>
          </p:nvPr>
        </p:nvSpPr>
        <p:spPr>
          <a:noFill/>
        </p:spPr>
        <p:txBody>
          <a:bodyPr/>
          <a:lstStyle/>
          <a:p>
            <a:fld id="{A0431CE3-052A-4A31-B802-7EDE96F4B24A}" type="slidenum">
              <a:rPr lang="en-US"/>
              <a:pPr/>
              <a:t>20</a:t>
            </a:fld>
            <a:endParaRPr lang="en-US"/>
          </a:p>
        </p:txBody>
      </p:sp>
      <p:sp>
        <p:nvSpPr>
          <p:cNvPr id="44037" name="Text Box 3"/>
          <p:cNvSpPr txBox="1">
            <a:spLocks noChangeArrowheads="1"/>
          </p:cNvSpPr>
          <p:nvPr/>
        </p:nvSpPr>
        <p:spPr bwMode="auto">
          <a:xfrm>
            <a:off x="533400" y="5257800"/>
            <a:ext cx="8077200" cy="822325"/>
          </a:xfrm>
          <a:prstGeom prst="rect">
            <a:avLst/>
          </a:prstGeom>
          <a:noFill/>
          <a:ln w="9525">
            <a:noFill/>
            <a:miter lim="800000"/>
            <a:headEnd/>
            <a:tailEnd/>
          </a:ln>
        </p:spPr>
        <p:txBody>
          <a:bodyPr>
            <a:spAutoFit/>
          </a:bodyPr>
          <a:lstStyle/>
          <a:p>
            <a:pPr algn="ctr"/>
            <a:r>
              <a:rPr lang="en-US"/>
              <a:t>Typically, data move between cache and the CPU at speeds relatively near to that of the CPU performing calculations.</a:t>
            </a:r>
          </a:p>
        </p:txBody>
      </p:sp>
      <p:grpSp>
        <p:nvGrpSpPr>
          <p:cNvPr id="2" name="Group 4"/>
          <p:cNvGrpSpPr>
            <a:grpSpLocks/>
          </p:cNvGrpSpPr>
          <p:nvPr/>
        </p:nvGrpSpPr>
        <p:grpSpPr bwMode="auto">
          <a:xfrm>
            <a:off x="3124200" y="3200400"/>
            <a:ext cx="3429000" cy="2057400"/>
            <a:chOff x="480" y="2304"/>
            <a:chExt cx="2160" cy="1296"/>
          </a:xfrm>
        </p:grpSpPr>
        <p:sp>
          <p:nvSpPr>
            <p:cNvPr id="44045" name="Rectangle 5"/>
            <p:cNvSpPr>
              <a:spLocks noChangeArrowheads="1"/>
            </p:cNvSpPr>
            <p:nvPr/>
          </p:nvSpPr>
          <p:spPr bwMode="auto">
            <a:xfrm>
              <a:off x="480" y="2304"/>
              <a:ext cx="2160" cy="129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44046" name="Line 6"/>
            <p:cNvSpPr>
              <a:spLocks noChangeShapeType="1"/>
            </p:cNvSpPr>
            <p:nvPr/>
          </p:nvSpPr>
          <p:spPr bwMode="auto">
            <a:xfrm>
              <a:off x="912" y="2304"/>
              <a:ext cx="0" cy="1296"/>
            </a:xfrm>
            <a:prstGeom prst="line">
              <a:avLst/>
            </a:prstGeom>
            <a:noFill/>
            <a:ln w="9525">
              <a:solidFill>
                <a:schemeClr val="tx1"/>
              </a:solidFill>
              <a:miter lim="800000"/>
              <a:headEnd/>
              <a:tailEnd/>
            </a:ln>
          </p:spPr>
          <p:txBody>
            <a:bodyPr wrap="none"/>
            <a:lstStyle/>
            <a:p>
              <a:endParaRPr lang="en-US"/>
            </a:p>
          </p:txBody>
        </p:sp>
        <p:sp>
          <p:nvSpPr>
            <p:cNvPr id="44047" name="Line 7"/>
            <p:cNvSpPr>
              <a:spLocks noChangeShapeType="1"/>
            </p:cNvSpPr>
            <p:nvPr/>
          </p:nvSpPr>
          <p:spPr bwMode="auto">
            <a:xfrm>
              <a:off x="480" y="2736"/>
              <a:ext cx="2160" cy="0"/>
            </a:xfrm>
            <a:prstGeom prst="line">
              <a:avLst/>
            </a:prstGeom>
            <a:noFill/>
            <a:ln w="9525">
              <a:solidFill>
                <a:schemeClr val="tx1"/>
              </a:solidFill>
              <a:miter lim="800000"/>
              <a:headEnd/>
              <a:tailEnd/>
            </a:ln>
          </p:spPr>
          <p:txBody>
            <a:bodyPr wrap="none"/>
            <a:lstStyle/>
            <a:p>
              <a:endParaRPr lang="en-US"/>
            </a:p>
          </p:txBody>
        </p:sp>
        <p:sp>
          <p:nvSpPr>
            <p:cNvPr id="44048" name="Line 8"/>
            <p:cNvSpPr>
              <a:spLocks noChangeShapeType="1"/>
            </p:cNvSpPr>
            <p:nvPr/>
          </p:nvSpPr>
          <p:spPr bwMode="auto">
            <a:xfrm>
              <a:off x="480" y="3168"/>
              <a:ext cx="2160" cy="0"/>
            </a:xfrm>
            <a:prstGeom prst="line">
              <a:avLst/>
            </a:prstGeom>
            <a:noFill/>
            <a:ln w="9525">
              <a:solidFill>
                <a:schemeClr val="tx1"/>
              </a:solidFill>
              <a:miter lim="800000"/>
              <a:headEnd/>
              <a:tailEnd/>
            </a:ln>
          </p:spPr>
          <p:txBody>
            <a:bodyPr wrap="none"/>
            <a:lstStyle/>
            <a:p>
              <a:endParaRPr lang="en-US"/>
            </a:p>
          </p:txBody>
        </p:sp>
        <p:sp>
          <p:nvSpPr>
            <p:cNvPr id="44049" name="Line 9"/>
            <p:cNvSpPr>
              <a:spLocks noChangeShapeType="1"/>
            </p:cNvSpPr>
            <p:nvPr/>
          </p:nvSpPr>
          <p:spPr bwMode="auto">
            <a:xfrm>
              <a:off x="1344" y="2304"/>
              <a:ext cx="0" cy="1296"/>
            </a:xfrm>
            <a:prstGeom prst="line">
              <a:avLst/>
            </a:prstGeom>
            <a:noFill/>
            <a:ln w="9525">
              <a:solidFill>
                <a:schemeClr val="tx1"/>
              </a:solidFill>
              <a:miter lim="800000"/>
              <a:headEnd/>
              <a:tailEnd/>
            </a:ln>
          </p:spPr>
          <p:txBody>
            <a:bodyPr wrap="none"/>
            <a:lstStyle/>
            <a:p>
              <a:endParaRPr lang="en-US"/>
            </a:p>
          </p:txBody>
        </p:sp>
        <p:sp>
          <p:nvSpPr>
            <p:cNvPr id="44050" name="Line 10"/>
            <p:cNvSpPr>
              <a:spLocks noChangeShapeType="1"/>
            </p:cNvSpPr>
            <p:nvPr/>
          </p:nvSpPr>
          <p:spPr bwMode="auto">
            <a:xfrm>
              <a:off x="1776" y="2304"/>
              <a:ext cx="0" cy="1296"/>
            </a:xfrm>
            <a:prstGeom prst="line">
              <a:avLst/>
            </a:prstGeom>
            <a:noFill/>
            <a:ln w="9525">
              <a:solidFill>
                <a:schemeClr val="tx1"/>
              </a:solidFill>
              <a:miter lim="800000"/>
              <a:headEnd/>
              <a:tailEnd/>
            </a:ln>
          </p:spPr>
          <p:txBody>
            <a:bodyPr wrap="none"/>
            <a:lstStyle/>
            <a:p>
              <a:endParaRPr lang="en-US"/>
            </a:p>
          </p:txBody>
        </p:sp>
        <p:sp>
          <p:nvSpPr>
            <p:cNvPr id="44051" name="Line 11"/>
            <p:cNvSpPr>
              <a:spLocks noChangeShapeType="1"/>
            </p:cNvSpPr>
            <p:nvPr/>
          </p:nvSpPr>
          <p:spPr bwMode="auto">
            <a:xfrm>
              <a:off x="2208" y="2304"/>
              <a:ext cx="0" cy="1296"/>
            </a:xfrm>
            <a:prstGeom prst="line">
              <a:avLst/>
            </a:prstGeom>
            <a:noFill/>
            <a:ln w="9525">
              <a:solidFill>
                <a:schemeClr val="tx1"/>
              </a:solidFill>
              <a:miter lim="800000"/>
              <a:headEnd/>
              <a:tailEnd/>
            </a:ln>
          </p:spPr>
          <p:txBody>
            <a:bodyPr wrap="none"/>
            <a:lstStyle/>
            <a:p>
              <a:endParaRPr lang="en-US"/>
            </a:p>
          </p:txBody>
        </p:sp>
      </p:grpSp>
      <p:sp>
        <p:nvSpPr>
          <p:cNvPr id="44039" name="Rectangle 12"/>
          <p:cNvSpPr>
            <a:spLocks noChangeArrowheads="1"/>
          </p:cNvSpPr>
          <p:nvPr/>
        </p:nvSpPr>
        <p:spPr bwMode="auto">
          <a:xfrm>
            <a:off x="3962400" y="1371600"/>
            <a:ext cx="1676400" cy="914400"/>
          </a:xfrm>
          <a:prstGeom prst="rect">
            <a:avLst/>
          </a:prstGeom>
          <a:solidFill>
            <a:schemeClr val="accent1"/>
          </a:solidFill>
          <a:ln w="9525">
            <a:solidFill>
              <a:schemeClr val="tx1"/>
            </a:solidFill>
            <a:miter lim="800000"/>
            <a:headEnd/>
            <a:tailEnd/>
          </a:ln>
        </p:spPr>
        <p:txBody>
          <a:bodyPr wrap="none" anchor="ctr"/>
          <a:lstStyle/>
          <a:p>
            <a:pPr algn="ctr"/>
            <a:r>
              <a:rPr lang="en-US" sz="3200"/>
              <a:t>CPU</a:t>
            </a:r>
          </a:p>
        </p:txBody>
      </p:sp>
      <p:sp>
        <p:nvSpPr>
          <p:cNvPr id="44040" name="AutoShape 13"/>
          <p:cNvSpPr>
            <a:spLocks noChangeArrowheads="1"/>
          </p:cNvSpPr>
          <p:nvPr/>
        </p:nvSpPr>
        <p:spPr bwMode="auto">
          <a:xfrm>
            <a:off x="4267200" y="2286000"/>
            <a:ext cx="1066800" cy="9144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44041" name="Text Box 14"/>
          <p:cNvSpPr txBox="1">
            <a:spLocks noChangeArrowheads="1"/>
          </p:cNvSpPr>
          <p:nvPr/>
        </p:nvSpPr>
        <p:spPr bwMode="auto">
          <a:xfrm>
            <a:off x="6629400" y="3352800"/>
            <a:ext cx="1201738" cy="579438"/>
          </a:xfrm>
          <a:prstGeom prst="rect">
            <a:avLst/>
          </a:prstGeom>
          <a:noFill/>
          <a:ln w="9525">
            <a:noFill/>
            <a:miter lim="800000"/>
            <a:headEnd/>
            <a:tailEnd/>
          </a:ln>
        </p:spPr>
        <p:txBody>
          <a:bodyPr wrap="none">
            <a:spAutoFit/>
          </a:bodyPr>
          <a:lstStyle/>
          <a:p>
            <a:pPr algn="ctr"/>
            <a:r>
              <a:rPr lang="en-US" sz="3200"/>
              <a:t>Cache</a:t>
            </a:r>
          </a:p>
        </p:txBody>
      </p:sp>
      <p:sp>
        <p:nvSpPr>
          <p:cNvPr id="44042" name="Text Box 15"/>
          <p:cNvSpPr txBox="1">
            <a:spLocks noChangeArrowheads="1"/>
          </p:cNvSpPr>
          <p:nvPr/>
        </p:nvSpPr>
        <p:spPr bwMode="auto">
          <a:xfrm>
            <a:off x="5334000" y="2514600"/>
            <a:ext cx="3084513" cy="461963"/>
          </a:xfrm>
          <a:prstGeom prst="rect">
            <a:avLst/>
          </a:prstGeom>
          <a:noFill/>
          <a:ln w="9525">
            <a:noFill/>
            <a:miter lim="800000"/>
            <a:headEnd/>
            <a:tailEnd/>
          </a:ln>
        </p:spPr>
        <p:txBody>
          <a:bodyPr wrap="none">
            <a:spAutoFit/>
          </a:bodyPr>
          <a:lstStyle/>
          <a:p>
            <a:r>
              <a:rPr lang="en-US"/>
              <a:t>27 GB/sec (6x RAM)</a:t>
            </a:r>
            <a:r>
              <a:rPr lang="en-US" baseline="30000"/>
              <a:t>[7]</a:t>
            </a:r>
          </a:p>
        </p:txBody>
      </p:sp>
      <p:sp>
        <p:nvSpPr>
          <p:cNvPr id="44043" name="Rectangle 16"/>
          <p:cNvSpPr>
            <a:spLocks noChangeArrowheads="1"/>
          </p:cNvSpPr>
          <p:nvPr/>
        </p:nvSpPr>
        <p:spPr bwMode="auto">
          <a:xfrm>
            <a:off x="5715000" y="1524000"/>
            <a:ext cx="1870075" cy="461963"/>
          </a:xfrm>
          <a:prstGeom prst="rect">
            <a:avLst/>
          </a:prstGeom>
          <a:noFill/>
          <a:ln w="9525">
            <a:noFill/>
            <a:miter lim="800000"/>
            <a:headEnd/>
            <a:tailEnd/>
          </a:ln>
        </p:spPr>
        <p:txBody>
          <a:bodyPr wrap="none">
            <a:spAutoFit/>
          </a:bodyPr>
          <a:lstStyle/>
          <a:p>
            <a:r>
              <a:rPr lang="en-US"/>
              <a:t>307 GB/sec</a:t>
            </a:r>
            <a:r>
              <a:rPr lang="en-US" baseline="30000"/>
              <a:t>[7]</a:t>
            </a:r>
          </a:p>
        </p:txBody>
      </p:sp>
      <p:pic>
        <p:nvPicPr>
          <p:cNvPr id="44044" name="Picture 2"/>
          <p:cNvPicPr>
            <a:picLocks noChangeAspect="1" noChangeArrowheads="1"/>
          </p:cNvPicPr>
          <p:nvPr/>
        </p:nvPicPr>
        <p:blipFill>
          <a:blip r:embed="rId3"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45058" name="Rectangle 2"/>
          <p:cNvSpPr>
            <a:spLocks noGrp="1" noChangeArrowheads="1"/>
          </p:cNvSpPr>
          <p:nvPr>
            <p:ph type="title"/>
          </p:nvPr>
        </p:nvSpPr>
        <p:spPr/>
        <p:txBody>
          <a:bodyPr/>
          <a:lstStyle/>
          <a:p>
            <a:r>
              <a:rPr lang="en-US" smtClean="0">
                <a:ea typeface="ＭＳ Ｐゴシック" pitchFamily="34" charset="-128"/>
              </a:rPr>
              <a:t>Multiple Levels of Cache</a:t>
            </a:r>
          </a:p>
        </p:txBody>
      </p:sp>
      <p:sp>
        <p:nvSpPr>
          <p:cNvPr id="45059" name="Rectangle 3"/>
          <p:cNvSpPr>
            <a:spLocks noGrp="1" noChangeArrowheads="1"/>
          </p:cNvSpPr>
          <p:nvPr>
            <p:ph idx="1"/>
          </p:nvPr>
        </p:nvSpPr>
        <p:spPr/>
        <p:txBody>
          <a:bodyPr/>
          <a:lstStyle/>
          <a:p>
            <a:pPr>
              <a:lnSpc>
                <a:spcPct val="90000"/>
              </a:lnSpc>
              <a:buFont typeface="Wingdings" pitchFamily="2" charset="2"/>
              <a:buNone/>
            </a:pPr>
            <a:r>
              <a:rPr lang="en-US" smtClean="0">
                <a:ea typeface="ＭＳ Ｐゴシック" pitchFamily="34" charset="-128"/>
              </a:rPr>
              <a:t>Most contemporary CPUs have more than one level of cache. For example:</a:t>
            </a:r>
          </a:p>
          <a:p>
            <a:pPr>
              <a:lnSpc>
                <a:spcPct val="90000"/>
              </a:lnSpc>
            </a:pPr>
            <a:r>
              <a:rPr lang="en-US" b="1" u="sng" smtClean="0">
                <a:ea typeface="ＭＳ Ｐゴシック" pitchFamily="34" charset="-128"/>
              </a:rPr>
              <a:t>Intel Pentium4 EM64T (Yonah)</a:t>
            </a:r>
            <a:r>
              <a:rPr lang="en-US" smtClean="0">
                <a:ea typeface="ＭＳ Ｐゴシック" pitchFamily="34" charset="-128"/>
              </a:rPr>
              <a:t> </a:t>
            </a:r>
            <a:r>
              <a:rPr lang="en-US" baseline="30000" smtClean="0">
                <a:ea typeface="ＭＳ Ｐゴシック" pitchFamily="34" charset="-128"/>
              </a:rPr>
              <a:t>[??]</a:t>
            </a:r>
          </a:p>
          <a:p>
            <a:pPr lvl="1">
              <a:lnSpc>
                <a:spcPct val="90000"/>
              </a:lnSpc>
            </a:pPr>
            <a:r>
              <a:rPr lang="en-US" smtClean="0">
                <a:ea typeface="ＭＳ Ｐゴシック" pitchFamily="34" charset="-128"/>
              </a:rPr>
              <a:t>Level 1 caches:    </a:t>
            </a:r>
            <a:r>
              <a:rPr lang="en-US" sz="900" smtClean="0">
                <a:ea typeface="ＭＳ Ｐゴシック" pitchFamily="34" charset="-128"/>
              </a:rPr>
              <a:t> </a:t>
            </a:r>
            <a:r>
              <a:rPr lang="en-US" smtClean="0">
                <a:ea typeface="ＭＳ Ｐゴシック" pitchFamily="34" charset="-128"/>
              </a:rPr>
              <a:t>32 KB instruction, 32 KB data</a:t>
            </a:r>
          </a:p>
          <a:p>
            <a:pPr lvl="1">
              <a:lnSpc>
                <a:spcPct val="90000"/>
              </a:lnSpc>
            </a:pPr>
            <a:r>
              <a:rPr lang="en-US" smtClean="0">
                <a:ea typeface="ＭＳ Ｐゴシック" pitchFamily="34" charset="-128"/>
              </a:rPr>
              <a:t>Level 2 cache:  2048 KB </a:t>
            </a:r>
            <a:r>
              <a:rPr lang="en-US" b="1" i="1" u="sng" smtClean="0">
                <a:ea typeface="ＭＳ Ｐゴシック" pitchFamily="34" charset="-128"/>
              </a:rPr>
              <a:t>unified</a:t>
            </a:r>
            <a:r>
              <a:rPr lang="en-US" smtClean="0">
                <a:ea typeface="ＭＳ Ｐゴシック" pitchFamily="34" charset="-128"/>
              </a:rPr>
              <a:t> (instruction+data)</a:t>
            </a:r>
          </a:p>
          <a:p>
            <a:pPr>
              <a:lnSpc>
                <a:spcPct val="90000"/>
              </a:lnSpc>
            </a:pPr>
            <a:r>
              <a:rPr lang="en-US" b="1" u="sng" smtClean="0">
                <a:ea typeface="ＭＳ Ｐゴシック" pitchFamily="34" charset="-128"/>
              </a:rPr>
              <a:t>IBM POWER7</a:t>
            </a:r>
            <a:r>
              <a:rPr lang="en-US" smtClean="0">
                <a:ea typeface="ＭＳ Ｐゴシック" pitchFamily="34" charset="-128"/>
              </a:rPr>
              <a:t> </a:t>
            </a:r>
            <a:r>
              <a:rPr lang="en-US" baseline="30000" smtClean="0">
                <a:ea typeface="ＭＳ Ｐゴシック" pitchFamily="34" charset="-128"/>
              </a:rPr>
              <a:t>[28]</a:t>
            </a:r>
          </a:p>
          <a:p>
            <a:pPr lvl="1">
              <a:lnSpc>
                <a:spcPct val="90000"/>
              </a:lnSpc>
            </a:pPr>
            <a:r>
              <a:rPr lang="en-US" smtClean="0">
                <a:ea typeface="ＭＳ Ｐゴシック" pitchFamily="34" charset="-128"/>
              </a:rPr>
              <a:t>Level 1 cache:      32 KB instruction, 32 KB data per core</a:t>
            </a:r>
          </a:p>
          <a:p>
            <a:pPr lvl="1">
              <a:lnSpc>
                <a:spcPct val="90000"/>
              </a:lnSpc>
            </a:pPr>
            <a:r>
              <a:rPr lang="en-US" smtClean="0">
                <a:ea typeface="ＭＳ Ｐゴシック" pitchFamily="34" charset="-128"/>
              </a:rPr>
              <a:t>Level 2 cache:    256 KB unified per core</a:t>
            </a:r>
          </a:p>
          <a:p>
            <a:pPr lvl="1">
              <a:lnSpc>
                <a:spcPct val="90000"/>
              </a:lnSpc>
            </a:pPr>
            <a:r>
              <a:rPr lang="en-US" smtClean="0">
                <a:ea typeface="ＭＳ Ｐゴシック" pitchFamily="34" charset="-128"/>
              </a:rPr>
              <a:t>Level 3 cache:  4096 KB unified per core</a:t>
            </a:r>
            <a:endParaRPr lang="en-US" sz="900" smtClean="0">
              <a:ea typeface="ＭＳ Ｐゴシック" pitchFamily="34" charset="-128"/>
            </a:endParaRPr>
          </a:p>
        </p:txBody>
      </p:sp>
      <p:sp>
        <p:nvSpPr>
          <p:cNvPr id="45061" name="Slide Number Placeholder 4"/>
          <p:cNvSpPr>
            <a:spLocks noGrp="1"/>
          </p:cNvSpPr>
          <p:nvPr>
            <p:ph type="sldNum" sz="quarter" idx="11"/>
          </p:nvPr>
        </p:nvSpPr>
        <p:spPr>
          <a:noFill/>
        </p:spPr>
        <p:txBody>
          <a:bodyPr/>
          <a:lstStyle/>
          <a:p>
            <a:fld id="{FE62EA6C-52B7-448A-AA10-329052A01551}" type="slidenum">
              <a:rPr lang="en-US"/>
              <a:pPr/>
              <a:t>21</a:t>
            </a:fld>
            <a:endParaRPr lang="en-US"/>
          </a:p>
        </p:txBody>
      </p:sp>
      <p:pic>
        <p:nvPicPr>
          <p:cNvPr id="45063" name="Picture 2"/>
          <p:cNvPicPr>
            <a:picLocks noChangeAspect="1" noChangeArrowheads="1"/>
          </p:cNvPicPr>
          <p:nvPr/>
        </p:nvPicPr>
        <p:blipFill>
          <a:blip r:embed="rId3" cstate="print"/>
          <a:srcRect/>
          <a:stretch>
            <a:fillRect/>
          </a:stretch>
        </p:blipFill>
        <p:spPr bwMode="auto">
          <a:xfrm>
            <a:off x="7086600" y="2286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46082" name="Rectangle 2"/>
          <p:cNvSpPr>
            <a:spLocks noGrp="1" noChangeArrowheads="1"/>
          </p:cNvSpPr>
          <p:nvPr>
            <p:ph type="title"/>
          </p:nvPr>
        </p:nvSpPr>
        <p:spPr/>
        <p:txBody>
          <a:bodyPr/>
          <a:lstStyle/>
          <a:p>
            <a:r>
              <a:rPr lang="en-US" smtClean="0">
                <a:ea typeface="ＭＳ Ｐゴシック" pitchFamily="34" charset="-128"/>
              </a:rPr>
              <a:t>Why Multiple Levels of Cache?</a:t>
            </a:r>
          </a:p>
        </p:txBody>
      </p:sp>
      <p:sp>
        <p:nvSpPr>
          <p:cNvPr id="46083" name="Rectangle 3"/>
          <p:cNvSpPr>
            <a:spLocks noGrp="1" noChangeArrowheads="1"/>
          </p:cNvSpPr>
          <p:nvPr>
            <p:ph idx="1"/>
          </p:nvPr>
        </p:nvSpPr>
        <p:spPr>
          <a:xfrm>
            <a:off x="609600" y="1295400"/>
            <a:ext cx="8077200" cy="4648200"/>
          </a:xfrm>
        </p:spPr>
        <p:txBody>
          <a:bodyPr/>
          <a:lstStyle/>
          <a:p>
            <a:pPr>
              <a:lnSpc>
                <a:spcPct val="90000"/>
              </a:lnSpc>
              <a:buFont typeface="Wingdings" pitchFamily="2" charset="2"/>
              <a:buNone/>
            </a:pPr>
            <a:r>
              <a:rPr lang="en-US" sz="2000" dirty="0" smtClean="0">
                <a:ea typeface="ＭＳ Ｐゴシック" pitchFamily="34" charset="-128"/>
              </a:rPr>
              <a:t>The lower the level of cache:</a:t>
            </a:r>
          </a:p>
          <a:p>
            <a:pPr>
              <a:lnSpc>
                <a:spcPct val="70000"/>
              </a:lnSpc>
            </a:pPr>
            <a:r>
              <a:rPr lang="en-US" sz="2000" dirty="0" smtClean="0">
                <a:ea typeface="ＭＳ Ｐゴシック" pitchFamily="34" charset="-128"/>
              </a:rPr>
              <a:t>the faster the cache can transfer data to the CPU;</a:t>
            </a:r>
          </a:p>
          <a:p>
            <a:pPr>
              <a:lnSpc>
                <a:spcPct val="70000"/>
              </a:lnSpc>
            </a:pPr>
            <a:r>
              <a:rPr lang="en-US" sz="2000" dirty="0" smtClean="0">
                <a:ea typeface="ＭＳ Ｐゴシック" pitchFamily="34" charset="-128"/>
              </a:rPr>
              <a:t>the smaller that level of cache is </a:t>
            </a:r>
            <a:r>
              <a:rPr lang="en-US" sz="2000" b="1" dirty="0" smtClean="0">
                <a:ea typeface="ＭＳ Ｐゴシック" pitchFamily="34" charset="-128"/>
              </a:rPr>
              <a:t>(faster =&gt; more expensive =&gt; smaller)</a:t>
            </a:r>
            <a:r>
              <a:rPr lang="en-US" sz="2000" dirty="0" smtClean="0">
                <a:ea typeface="ＭＳ Ｐゴシック" pitchFamily="34" charset="-128"/>
              </a:rPr>
              <a:t>.</a:t>
            </a:r>
          </a:p>
          <a:p>
            <a:pPr>
              <a:lnSpc>
                <a:spcPct val="80000"/>
              </a:lnSpc>
              <a:buFont typeface="Wingdings" pitchFamily="2" charset="2"/>
              <a:buNone/>
            </a:pPr>
            <a:r>
              <a:rPr lang="en-US" sz="2000" b="1" u="sng" dirty="0" smtClean="0">
                <a:ea typeface="ＭＳ Ｐゴシック" pitchFamily="34" charset="-128"/>
              </a:rPr>
              <a:t>Example</a:t>
            </a:r>
            <a:r>
              <a:rPr lang="en-US" sz="2000" b="1" dirty="0" smtClean="0">
                <a:ea typeface="ＭＳ Ｐゴシック" pitchFamily="34" charset="-128"/>
              </a:rPr>
              <a:t>: IBM POWER7 latency to the CPU</a:t>
            </a:r>
            <a:r>
              <a:rPr lang="en-US" sz="2000" dirty="0" smtClean="0">
                <a:ea typeface="ＭＳ Ｐゴシック" pitchFamily="34" charset="-128"/>
              </a:rPr>
              <a:t> </a:t>
            </a:r>
            <a:r>
              <a:rPr lang="en-US" sz="2000" baseline="30000" dirty="0" smtClean="0">
                <a:ea typeface="ＭＳ Ｐゴシック" pitchFamily="34" charset="-128"/>
              </a:rPr>
              <a:t>[28]</a:t>
            </a:r>
            <a:endParaRPr lang="en-US" sz="2000" dirty="0" smtClean="0">
              <a:ea typeface="ＭＳ Ｐゴシック" pitchFamily="34" charset="-128"/>
            </a:endParaRPr>
          </a:p>
          <a:p>
            <a:pPr>
              <a:lnSpc>
                <a:spcPct val="70000"/>
              </a:lnSpc>
            </a:pPr>
            <a:r>
              <a:rPr lang="en-US" sz="2000" dirty="0" smtClean="0">
                <a:ea typeface="ＭＳ Ｐゴシック" pitchFamily="34" charset="-128"/>
              </a:rPr>
              <a:t>L1 cache:       1    cycle  </a:t>
            </a:r>
            <a:r>
              <a:rPr lang="en-US" sz="800" dirty="0" smtClean="0">
                <a:ea typeface="ＭＳ Ｐゴシック" pitchFamily="34" charset="-128"/>
              </a:rPr>
              <a:t> </a:t>
            </a:r>
            <a:r>
              <a:rPr lang="en-US" sz="2000" dirty="0" smtClean="0">
                <a:ea typeface="ＭＳ Ｐゴシック" pitchFamily="34" charset="-128"/>
              </a:rPr>
              <a:t>=   </a:t>
            </a:r>
            <a:r>
              <a:rPr lang="en-US" sz="800" dirty="0" smtClean="0">
                <a:ea typeface="ＭＳ Ｐゴシック" pitchFamily="34" charset="-128"/>
              </a:rPr>
              <a:t> </a:t>
            </a:r>
            <a:r>
              <a:rPr lang="en-US" sz="2000" dirty="0" smtClean="0">
                <a:ea typeface="ＭＳ Ｐゴシック" pitchFamily="34" charset="-128"/>
              </a:rPr>
              <a:t>0.29 </a:t>
            </a:r>
            <a:r>
              <a:rPr lang="en-US" sz="800" dirty="0" smtClean="0">
                <a:ea typeface="ＭＳ Ｐゴシック" pitchFamily="34" charset="-128"/>
              </a:rPr>
              <a:t> </a:t>
            </a:r>
            <a:r>
              <a:rPr lang="en-US" sz="2000" dirty="0" smtClean="0">
                <a:ea typeface="ＭＳ Ｐゴシック" pitchFamily="34" charset="-128"/>
              </a:rPr>
              <a:t>ns for 3.5 GHz</a:t>
            </a:r>
          </a:p>
          <a:p>
            <a:pPr>
              <a:lnSpc>
                <a:spcPct val="80000"/>
              </a:lnSpc>
            </a:pPr>
            <a:r>
              <a:rPr lang="en-US" sz="2000" dirty="0" smtClean="0">
                <a:ea typeface="ＭＳ Ｐゴシック" pitchFamily="34" charset="-128"/>
              </a:rPr>
              <a:t>L2 cache:       8.5 cycles =   2.43 </a:t>
            </a:r>
            <a:r>
              <a:rPr lang="en-US" sz="1000" dirty="0" smtClean="0">
                <a:ea typeface="ＭＳ Ｐゴシック" pitchFamily="34" charset="-128"/>
              </a:rPr>
              <a:t> </a:t>
            </a:r>
            <a:r>
              <a:rPr lang="en-US" sz="2000" dirty="0" smtClean="0">
                <a:ea typeface="ＭＳ Ｐゴシック" pitchFamily="34" charset="-128"/>
              </a:rPr>
              <a:t>ns for 3.5 GHz (average)</a:t>
            </a:r>
          </a:p>
          <a:p>
            <a:pPr>
              <a:lnSpc>
                <a:spcPct val="80000"/>
              </a:lnSpc>
            </a:pPr>
            <a:r>
              <a:rPr lang="en-US" sz="2000" dirty="0" smtClean="0">
                <a:ea typeface="ＭＳ Ｐゴシック" pitchFamily="34" charset="-128"/>
              </a:rPr>
              <a:t>L3 cache:    </a:t>
            </a:r>
            <a:r>
              <a:rPr lang="en-US" sz="1000" dirty="0" smtClean="0">
                <a:ea typeface="ＭＳ Ｐゴシック" pitchFamily="34" charset="-128"/>
              </a:rPr>
              <a:t> </a:t>
            </a:r>
            <a:r>
              <a:rPr lang="en-US" sz="2000" dirty="0" smtClean="0">
                <a:ea typeface="ＭＳ Ｐゴシック" pitchFamily="34" charset="-128"/>
              </a:rPr>
              <a:t>23.5 cycles =   </a:t>
            </a:r>
            <a:r>
              <a:rPr lang="en-US" sz="800" dirty="0" smtClean="0">
                <a:ea typeface="ＭＳ Ｐゴシック" pitchFamily="34" charset="-128"/>
              </a:rPr>
              <a:t> </a:t>
            </a:r>
            <a:r>
              <a:rPr lang="en-US" sz="2000" dirty="0" smtClean="0">
                <a:ea typeface="ＭＳ Ｐゴシック" pitchFamily="34" charset="-128"/>
              </a:rPr>
              <a:t>5.53 </a:t>
            </a:r>
            <a:r>
              <a:rPr lang="en-US" sz="800" dirty="0" smtClean="0">
                <a:ea typeface="ＭＳ Ｐゴシック" pitchFamily="34" charset="-128"/>
              </a:rPr>
              <a:t> </a:t>
            </a:r>
            <a:r>
              <a:rPr lang="en-US" sz="2000" dirty="0" smtClean="0">
                <a:ea typeface="ＭＳ Ｐゴシック" pitchFamily="34" charset="-128"/>
              </a:rPr>
              <a:t>ns for 3.5 GHz (local to core)</a:t>
            </a:r>
          </a:p>
          <a:p>
            <a:pPr>
              <a:lnSpc>
                <a:spcPct val="80000"/>
              </a:lnSpc>
            </a:pPr>
            <a:r>
              <a:rPr lang="en-US" sz="2000" dirty="0" smtClean="0">
                <a:ea typeface="ＭＳ Ｐゴシック" pitchFamily="34" charset="-128"/>
              </a:rPr>
              <a:t>RAM:        346    cycles = 98.86 </a:t>
            </a:r>
            <a:r>
              <a:rPr lang="en-US" sz="1000" dirty="0" smtClean="0">
                <a:ea typeface="ＭＳ Ｐゴシック" pitchFamily="34" charset="-128"/>
              </a:rPr>
              <a:t> </a:t>
            </a:r>
            <a:r>
              <a:rPr lang="en-US" sz="2000" dirty="0" smtClean="0">
                <a:ea typeface="ＭＳ Ｐゴシック" pitchFamily="34" charset="-128"/>
              </a:rPr>
              <a:t>ns for 3.5 GHz (1066 MHz RAM)</a:t>
            </a:r>
          </a:p>
          <a:p>
            <a:pPr>
              <a:lnSpc>
                <a:spcPct val="80000"/>
              </a:lnSpc>
              <a:buFont typeface="Wingdings" pitchFamily="2" charset="2"/>
              <a:buNone/>
            </a:pPr>
            <a:r>
              <a:rPr lang="en-US" sz="2000" b="1" u="sng" dirty="0" smtClean="0">
                <a:ea typeface="ＭＳ Ｐゴシック" pitchFamily="34" charset="-128"/>
              </a:rPr>
              <a:t>Example</a:t>
            </a:r>
            <a:r>
              <a:rPr lang="en-US" sz="2000" b="1" dirty="0" smtClean="0">
                <a:ea typeface="ＭＳ Ｐゴシック" pitchFamily="34" charset="-128"/>
              </a:rPr>
              <a:t>: Intel Itanium2 latency to the CPU </a:t>
            </a:r>
            <a:r>
              <a:rPr lang="en-US" sz="2000" baseline="30000" dirty="0" smtClean="0">
                <a:ea typeface="ＭＳ Ｐゴシック" pitchFamily="34" charset="-128"/>
              </a:rPr>
              <a:t>[19]</a:t>
            </a:r>
          </a:p>
          <a:p>
            <a:pPr>
              <a:lnSpc>
                <a:spcPct val="80000"/>
              </a:lnSpc>
            </a:pPr>
            <a:r>
              <a:rPr lang="en-US" sz="2000" dirty="0" smtClean="0">
                <a:ea typeface="ＭＳ Ｐゴシック" pitchFamily="34" charset="-128"/>
              </a:rPr>
              <a:t>L1 cache:   1 cycle   =   1.0 ns for 1.0 GHz</a:t>
            </a:r>
          </a:p>
          <a:p>
            <a:pPr>
              <a:lnSpc>
                <a:spcPct val="80000"/>
              </a:lnSpc>
            </a:pPr>
            <a:r>
              <a:rPr lang="en-US" sz="2000" dirty="0" smtClean="0">
                <a:ea typeface="ＭＳ Ｐゴシック" pitchFamily="34" charset="-128"/>
              </a:rPr>
              <a:t>L2 cache:   5 cycles =   5.0 ns for 1.0 GHz</a:t>
            </a:r>
          </a:p>
          <a:p>
            <a:pPr>
              <a:lnSpc>
                <a:spcPct val="80000"/>
              </a:lnSpc>
            </a:pPr>
            <a:r>
              <a:rPr lang="en-US" sz="2000" dirty="0" smtClean="0">
                <a:ea typeface="ＭＳ Ｐゴシック" pitchFamily="34" charset="-128"/>
              </a:rPr>
              <a:t>L3 cache: 12-15 cycles = 12 – 15 ns for 1.0 GHz</a:t>
            </a:r>
          </a:p>
          <a:p>
            <a:pPr>
              <a:lnSpc>
                <a:spcPct val="80000"/>
              </a:lnSpc>
              <a:buFont typeface="Wingdings" pitchFamily="2" charset="2"/>
              <a:buNone/>
            </a:pPr>
            <a:r>
              <a:rPr lang="en-US" sz="2000" b="1" u="sng" dirty="0" smtClean="0">
                <a:ea typeface="ＭＳ Ｐゴシック" pitchFamily="34" charset="-128"/>
              </a:rPr>
              <a:t>Example</a:t>
            </a:r>
            <a:r>
              <a:rPr lang="en-US" sz="2000" b="1" dirty="0" smtClean="0">
                <a:ea typeface="ＭＳ Ｐゴシック" pitchFamily="34" charset="-128"/>
              </a:rPr>
              <a:t>: Intel Pentium4 (</a:t>
            </a:r>
            <a:r>
              <a:rPr lang="en-US" sz="2000" b="1" dirty="0" err="1" smtClean="0">
                <a:ea typeface="ＭＳ Ｐゴシック" pitchFamily="34" charset="-128"/>
              </a:rPr>
              <a:t>Yonah</a:t>
            </a:r>
            <a:r>
              <a:rPr lang="en-US" sz="2000" b="1" dirty="0" smtClean="0">
                <a:ea typeface="ＭＳ Ｐゴシック" pitchFamily="34" charset="-128"/>
              </a:rPr>
              <a:t>)</a:t>
            </a:r>
          </a:p>
          <a:p>
            <a:pPr>
              <a:lnSpc>
                <a:spcPct val="70000"/>
              </a:lnSpc>
            </a:pPr>
            <a:r>
              <a:rPr lang="en-US" sz="2000" dirty="0" smtClean="0">
                <a:ea typeface="ＭＳ Ｐゴシック" pitchFamily="34" charset="-128"/>
              </a:rPr>
              <a:t>L1 cache:   3 cycles =  1.64 ns for a 1.83 GHz CPU =   12 calculations</a:t>
            </a:r>
          </a:p>
          <a:p>
            <a:pPr>
              <a:lnSpc>
                <a:spcPct val="80000"/>
              </a:lnSpc>
            </a:pPr>
            <a:r>
              <a:rPr lang="en-US" sz="2000" dirty="0" smtClean="0">
                <a:ea typeface="ＭＳ Ｐゴシック" pitchFamily="34" charset="-128"/>
              </a:rPr>
              <a:t>L2 cache: 14 cycles =  7.65 ns for a 1.83 GHz CPU =   56 calculations</a:t>
            </a:r>
          </a:p>
          <a:p>
            <a:pPr>
              <a:lnSpc>
                <a:spcPct val="80000"/>
              </a:lnSpc>
            </a:pPr>
            <a:r>
              <a:rPr lang="en-US" sz="2000" dirty="0" smtClean="0">
                <a:ea typeface="ＭＳ Ｐゴシック" pitchFamily="34" charset="-128"/>
              </a:rPr>
              <a:t>RAM:       48 cycles = 26.2 ns for a 1.83 GHz CPU = 192 calculations </a:t>
            </a:r>
          </a:p>
        </p:txBody>
      </p:sp>
      <p:sp>
        <p:nvSpPr>
          <p:cNvPr id="46085" name="Slide Number Placeholder 4"/>
          <p:cNvSpPr>
            <a:spLocks noGrp="1"/>
          </p:cNvSpPr>
          <p:nvPr>
            <p:ph type="sldNum" sz="quarter" idx="11"/>
          </p:nvPr>
        </p:nvSpPr>
        <p:spPr>
          <a:noFill/>
        </p:spPr>
        <p:txBody>
          <a:bodyPr/>
          <a:lstStyle/>
          <a:p>
            <a:fld id="{CC7EBC53-49CA-4874-9AC3-3337AB654623}" type="slidenum">
              <a:rPr lang="en-US"/>
              <a:pPr/>
              <a:t>22</a:t>
            </a:fld>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47107" name="Rectangle 2"/>
          <p:cNvSpPr>
            <a:spLocks noGrp="1" noChangeArrowheads="1"/>
          </p:cNvSpPr>
          <p:nvPr>
            <p:ph type="title"/>
          </p:nvPr>
        </p:nvSpPr>
        <p:spPr/>
        <p:txBody>
          <a:bodyPr/>
          <a:lstStyle/>
          <a:p>
            <a:r>
              <a:rPr lang="en-US" sz="3600" smtClean="0">
                <a:ea typeface="ＭＳ Ｐゴシック" pitchFamily="34" charset="-128"/>
              </a:rPr>
              <a:t>Cache &amp; RAM Latencies</a:t>
            </a:r>
          </a:p>
        </p:txBody>
      </p:sp>
      <p:graphicFrame>
        <p:nvGraphicFramePr>
          <p:cNvPr id="47106" name="Object 2"/>
          <p:cNvGraphicFramePr>
            <a:graphicFrameLocks noChangeAspect="1"/>
          </p:cNvGraphicFramePr>
          <p:nvPr>
            <p:ph idx="1"/>
          </p:nvPr>
        </p:nvGraphicFramePr>
        <p:xfrm>
          <a:off x="1168400" y="1371600"/>
          <a:ext cx="6807200" cy="4648200"/>
        </p:xfrm>
        <a:graphic>
          <a:graphicData uri="http://schemas.openxmlformats.org/presentationml/2006/ole">
            <p:oleObj spid="_x0000_s74754" name="Worksheet" r:id="rId3" imgW="6845300" imgH="4673600" progId="Excel.Sheet.8">
              <p:embed/>
            </p:oleObj>
          </a:graphicData>
        </a:graphic>
      </p:graphicFrame>
      <p:sp>
        <p:nvSpPr>
          <p:cNvPr id="47109" name="Slide Number Placeholder 4"/>
          <p:cNvSpPr>
            <a:spLocks noGrp="1"/>
          </p:cNvSpPr>
          <p:nvPr>
            <p:ph type="sldNum" sz="quarter" idx="11"/>
          </p:nvPr>
        </p:nvSpPr>
        <p:spPr>
          <a:noFill/>
        </p:spPr>
        <p:txBody>
          <a:bodyPr/>
          <a:lstStyle/>
          <a:p>
            <a:fld id="{A982D6FC-1801-490C-9B5B-445EA46D3CEB}" type="slidenum">
              <a:rPr lang="en-US"/>
              <a:pPr/>
              <a:t>23</a:t>
            </a:fld>
            <a:endParaRPr lang="en-US"/>
          </a:p>
        </p:txBody>
      </p:sp>
      <p:sp>
        <p:nvSpPr>
          <p:cNvPr id="47110" name="Text Box 4"/>
          <p:cNvSpPr txBox="1">
            <a:spLocks noChangeArrowheads="1"/>
          </p:cNvSpPr>
          <p:nvPr/>
        </p:nvSpPr>
        <p:spPr bwMode="auto">
          <a:xfrm>
            <a:off x="69850" y="4724400"/>
            <a:ext cx="1143000" cy="457200"/>
          </a:xfrm>
          <a:prstGeom prst="rect">
            <a:avLst/>
          </a:prstGeom>
          <a:noFill/>
          <a:ln w="9525">
            <a:noFill/>
            <a:miter lim="800000"/>
            <a:headEnd/>
            <a:tailEnd/>
          </a:ln>
        </p:spPr>
        <p:txBody>
          <a:bodyPr>
            <a:spAutoFit/>
          </a:bodyPr>
          <a:lstStyle/>
          <a:p>
            <a:pPr algn="ctr">
              <a:spcBef>
                <a:spcPct val="50000"/>
              </a:spcBef>
            </a:pPr>
            <a:r>
              <a:rPr lang="en-US" b="1"/>
              <a:t>Better</a:t>
            </a:r>
          </a:p>
        </p:txBody>
      </p:sp>
      <p:sp>
        <p:nvSpPr>
          <p:cNvPr id="47111" name="AutoShape 5"/>
          <p:cNvSpPr>
            <a:spLocks noChangeArrowheads="1"/>
          </p:cNvSpPr>
          <p:nvPr/>
        </p:nvSpPr>
        <p:spPr bwMode="auto">
          <a:xfrm>
            <a:off x="381000" y="2133600"/>
            <a:ext cx="609600" cy="2667000"/>
          </a:xfrm>
          <a:prstGeom prst="downArrow">
            <a:avLst>
              <a:gd name="adj1" fmla="val 50000"/>
              <a:gd name="adj2" fmla="val 109375"/>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47112" name="Text Box 6"/>
          <p:cNvSpPr txBox="1">
            <a:spLocks noChangeArrowheads="1"/>
          </p:cNvSpPr>
          <p:nvPr/>
        </p:nvSpPr>
        <p:spPr bwMode="auto">
          <a:xfrm>
            <a:off x="7924800" y="5181600"/>
            <a:ext cx="457200" cy="244475"/>
          </a:xfrm>
          <a:prstGeom prst="rect">
            <a:avLst/>
          </a:prstGeom>
          <a:noFill/>
          <a:ln w="9525">
            <a:noFill/>
            <a:miter lim="800000"/>
            <a:headEnd/>
            <a:tailEnd/>
          </a:ln>
        </p:spPr>
        <p:txBody>
          <a:bodyPr>
            <a:spAutoFit/>
          </a:bodyPr>
          <a:lstStyle/>
          <a:p>
            <a:pPr algn="ctr">
              <a:spcBef>
                <a:spcPct val="50000"/>
              </a:spcBef>
            </a:pPr>
            <a:r>
              <a:rPr lang="en-US" sz="1000"/>
              <a:t>[26]</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r>
              <a:rPr lang="en-US" sz="6000" smtClean="0">
                <a:ea typeface="ＭＳ Ｐゴシック" pitchFamily="34" charset="-128"/>
              </a:rPr>
              <a:t>Main Memory</a:t>
            </a:r>
          </a:p>
        </p:txBody>
      </p:sp>
      <p:sp>
        <p:nvSpPr>
          <p:cNvPr id="48131" name="Text Box 3"/>
          <p:cNvSpPr txBox="1">
            <a:spLocks noChangeArrowheads="1"/>
          </p:cNvSpPr>
          <p:nvPr/>
        </p:nvSpPr>
        <p:spPr bwMode="auto">
          <a:xfrm>
            <a:off x="5562600" y="4113213"/>
            <a:ext cx="438150" cy="274637"/>
          </a:xfrm>
          <a:prstGeom prst="rect">
            <a:avLst/>
          </a:prstGeom>
          <a:noFill/>
          <a:ln w="9525">
            <a:noFill/>
            <a:miter lim="800000"/>
            <a:headEnd/>
            <a:tailEnd/>
          </a:ln>
        </p:spPr>
        <p:txBody>
          <a:bodyPr wrap="none">
            <a:spAutoFit/>
          </a:bodyPr>
          <a:lstStyle/>
          <a:p>
            <a:r>
              <a:rPr lang="en-US" sz="1800" baseline="30000"/>
              <a:t>[13]</a:t>
            </a:r>
          </a:p>
        </p:txBody>
      </p:sp>
      <p:pic>
        <p:nvPicPr>
          <p:cNvPr id="48132" name="Picture 4" descr="ram"/>
          <p:cNvPicPr>
            <a:picLocks noChangeAspect="1" noChangeArrowheads="1"/>
          </p:cNvPicPr>
          <p:nvPr/>
        </p:nvPicPr>
        <p:blipFill>
          <a:blip r:embed="rId3" cstate="print"/>
          <a:srcRect/>
          <a:stretch>
            <a:fillRect/>
          </a:stretch>
        </p:blipFill>
        <p:spPr bwMode="auto">
          <a:xfrm>
            <a:off x="3581400" y="3657600"/>
            <a:ext cx="1981200" cy="11160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49154" name="Rectangle 2"/>
          <p:cNvSpPr>
            <a:spLocks noGrp="1" noChangeArrowheads="1"/>
          </p:cNvSpPr>
          <p:nvPr>
            <p:ph type="title"/>
          </p:nvPr>
        </p:nvSpPr>
        <p:spPr/>
        <p:txBody>
          <a:bodyPr/>
          <a:lstStyle/>
          <a:p>
            <a:r>
              <a:rPr lang="en-US" smtClean="0">
                <a:ea typeface="ＭＳ Ｐゴシック" pitchFamily="34" charset="-128"/>
              </a:rPr>
              <a:t>What is Main Memory?</a:t>
            </a:r>
          </a:p>
        </p:txBody>
      </p:sp>
      <p:sp>
        <p:nvSpPr>
          <p:cNvPr id="49155" name="Rectangle 3"/>
          <p:cNvSpPr>
            <a:spLocks noGrp="1" noChangeArrowheads="1"/>
          </p:cNvSpPr>
          <p:nvPr>
            <p:ph idx="1"/>
          </p:nvPr>
        </p:nvSpPr>
        <p:spPr>
          <a:xfrm>
            <a:off x="533400" y="1371600"/>
            <a:ext cx="8077200" cy="5029200"/>
          </a:xfrm>
        </p:spPr>
        <p:txBody>
          <a:bodyPr/>
          <a:lstStyle/>
          <a:p>
            <a:r>
              <a:rPr lang="en-US" smtClean="0">
                <a:ea typeface="ＭＳ Ｐゴシック" pitchFamily="34" charset="-128"/>
              </a:rPr>
              <a:t>Where data reside for a program that is  </a:t>
            </a:r>
            <a:r>
              <a:rPr lang="en-US" b="1" u="sng" smtClean="0">
                <a:solidFill>
                  <a:schemeClr val="folHlink"/>
                </a:solidFill>
                <a:ea typeface="ＭＳ Ｐゴシック" pitchFamily="34" charset="-128"/>
              </a:rPr>
              <a:t>currently running</a:t>
            </a:r>
          </a:p>
          <a:p>
            <a:r>
              <a:rPr lang="en-US" smtClean="0">
                <a:ea typeface="ＭＳ Ｐゴシック" pitchFamily="34" charset="-128"/>
              </a:rPr>
              <a:t>Sometimes called </a:t>
            </a:r>
            <a:r>
              <a:rPr lang="en-US" b="1" i="1" u="sng" smtClean="0">
                <a:ea typeface="ＭＳ Ｐゴシック" pitchFamily="34" charset="-128"/>
              </a:rPr>
              <a:t>RAM</a:t>
            </a:r>
            <a:r>
              <a:rPr lang="en-US" smtClean="0">
                <a:ea typeface="ＭＳ Ｐゴシック" pitchFamily="34" charset="-128"/>
              </a:rPr>
              <a:t> (Random Access Memory): you can load from or store into any main memory location at any time</a:t>
            </a:r>
          </a:p>
          <a:p>
            <a:r>
              <a:rPr lang="en-US" smtClean="0">
                <a:ea typeface="ＭＳ Ｐゴシック" pitchFamily="34" charset="-128"/>
              </a:rPr>
              <a:t>Sometimes called </a:t>
            </a:r>
            <a:r>
              <a:rPr lang="en-US" b="1" i="1" u="sng" smtClean="0">
                <a:ea typeface="ＭＳ Ｐゴシック" pitchFamily="34" charset="-128"/>
              </a:rPr>
              <a:t>core</a:t>
            </a:r>
            <a:r>
              <a:rPr lang="en-US" smtClean="0">
                <a:ea typeface="ＭＳ Ｐゴシック" pitchFamily="34" charset="-128"/>
              </a:rPr>
              <a:t> (from magnetic “cores” that some memories used, many years ago)</a:t>
            </a:r>
          </a:p>
          <a:p>
            <a:r>
              <a:rPr lang="en-US" smtClean="0">
                <a:ea typeface="ＭＳ Ｐゴシック" pitchFamily="34" charset="-128"/>
              </a:rPr>
              <a:t>Much slower =&gt; much cheaper =&gt; much bigger</a:t>
            </a:r>
          </a:p>
          <a:p>
            <a:endParaRPr lang="en-US" smtClean="0">
              <a:ea typeface="ＭＳ Ｐゴシック" pitchFamily="34" charset="-128"/>
            </a:endParaRPr>
          </a:p>
        </p:txBody>
      </p:sp>
      <p:sp>
        <p:nvSpPr>
          <p:cNvPr id="49157" name="Slide Number Placeholder 4"/>
          <p:cNvSpPr>
            <a:spLocks noGrp="1"/>
          </p:cNvSpPr>
          <p:nvPr>
            <p:ph type="sldNum" sz="quarter" idx="11"/>
          </p:nvPr>
        </p:nvSpPr>
        <p:spPr>
          <a:noFill/>
        </p:spPr>
        <p:txBody>
          <a:bodyPr/>
          <a:lstStyle/>
          <a:p>
            <a:fld id="{17FD3802-EEE9-4F09-8DE9-ECAA9D9FC43A}" type="slidenum">
              <a:rPr lang="en-US"/>
              <a:pPr/>
              <a:t>25</a:t>
            </a:fld>
            <a:endParaRPr lang="en-US"/>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ea typeface="ＭＳ Ｐゴシック" pitchFamily="34" charset="-128"/>
              </a:rPr>
              <a:t>What Main Memory Looks Like</a:t>
            </a:r>
          </a:p>
        </p:txBody>
      </p:sp>
      <p:sp>
        <p:nvSpPr>
          <p:cNvPr id="50179" name="Footer Placeholder 2"/>
          <p:cNvSpPr>
            <a:spLocks noGrp="1"/>
          </p:cNvSpPr>
          <p:nvPr>
            <p:ph type="ftr" sz="quarter" idx="10"/>
          </p:nvPr>
        </p:nvSpPr>
        <p:spPr>
          <a:xfrm>
            <a:off x="2257425" y="6172200"/>
            <a:ext cx="3995738" cy="457200"/>
          </a:xfrm>
          <a:noFill/>
        </p:spPr>
        <p:txBody>
          <a:bodyPr/>
          <a:lstStyle/>
          <a:p>
            <a:r>
              <a:rPr lang="en-US" dirty="0" smtClean="0"/>
              <a:t>NCSI Intro Parallel: </a:t>
            </a:r>
            <a:r>
              <a:rPr lang="en-US" dirty="0"/>
              <a:t>Storage </a:t>
            </a:r>
            <a:r>
              <a:rPr lang="en-US" dirty="0" smtClean="0"/>
              <a:t>Hierarchy</a:t>
            </a:r>
          </a:p>
          <a:p>
            <a:r>
              <a:rPr lang="en-US" dirty="0" smtClean="0"/>
              <a:t>June 26 - July 1 2011</a:t>
            </a:r>
            <a:endParaRPr lang="en-US" dirty="0"/>
          </a:p>
        </p:txBody>
      </p:sp>
      <p:sp>
        <p:nvSpPr>
          <p:cNvPr id="50180" name="Slide Number Placeholder 3"/>
          <p:cNvSpPr>
            <a:spLocks noGrp="1"/>
          </p:cNvSpPr>
          <p:nvPr>
            <p:ph type="sldNum" sz="quarter" idx="11"/>
          </p:nvPr>
        </p:nvSpPr>
        <p:spPr>
          <a:noFill/>
        </p:spPr>
        <p:txBody>
          <a:bodyPr/>
          <a:lstStyle/>
          <a:p>
            <a:fld id="{2122D661-0165-46E3-A268-A060F2DD0430}" type="slidenum">
              <a:rPr lang="en-US"/>
              <a:pPr/>
              <a:t>26</a:t>
            </a:fld>
            <a:endParaRPr lang="en-US"/>
          </a:p>
        </p:txBody>
      </p:sp>
      <p:sp>
        <p:nvSpPr>
          <p:cNvPr id="50181" name="Rectangle 3"/>
          <p:cNvSpPr>
            <a:spLocks noChangeArrowheads="1"/>
          </p:cNvSpPr>
          <p:nvPr/>
        </p:nvSpPr>
        <p:spPr bwMode="auto">
          <a:xfrm>
            <a:off x="533400" y="1905000"/>
            <a:ext cx="7772400" cy="228600"/>
          </a:xfrm>
          <a:prstGeom prst="rect">
            <a:avLst/>
          </a:prstGeom>
          <a:noFill/>
          <a:ln w="9525">
            <a:solidFill>
              <a:schemeClr val="tx1"/>
            </a:solidFill>
            <a:miter lim="800000"/>
            <a:headEnd/>
            <a:tailEnd/>
          </a:ln>
        </p:spPr>
        <p:txBody>
          <a:bodyPr wrap="none" anchor="ctr"/>
          <a:lstStyle/>
          <a:p>
            <a:pPr algn="ctr"/>
            <a:endParaRPr lang="en-US" sz="1800"/>
          </a:p>
        </p:txBody>
      </p:sp>
      <p:sp>
        <p:nvSpPr>
          <p:cNvPr id="50182" name="Line 4"/>
          <p:cNvSpPr>
            <a:spLocks noChangeShapeType="1"/>
          </p:cNvSpPr>
          <p:nvPr/>
        </p:nvSpPr>
        <p:spPr bwMode="auto">
          <a:xfrm>
            <a:off x="762000" y="1905000"/>
            <a:ext cx="0" cy="228600"/>
          </a:xfrm>
          <a:prstGeom prst="line">
            <a:avLst/>
          </a:prstGeom>
          <a:noFill/>
          <a:ln w="9525">
            <a:solidFill>
              <a:schemeClr val="tx1"/>
            </a:solidFill>
            <a:miter lim="800000"/>
            <a:headEnd/>
            <a:tailEnd/>
          </a:ln>
        </p:spPr>
        <p:txBody>
          <a:bodyPr wrap="none"/>
          <a:lstStyle/>
          <a:p>
            <a:endParaRPr lang="en-US"/>
          </a:p>
        </p:txBody>
      </p:sp>
      <p:sp>
        <p:nvSpPr>
          <p:cNvPr id="50183" name="Line 5"/>
          <p:cNvSpPr>
            <a:spLocks noChangeShapeType="1"/>
          </p:cNvSpPr>
          <p:nvPr/>
        </p:nvSpPr>
        <p:spPr bwMode="auto">
          <a:xfrm>
            <a:off x="990600" y="1905000"/>
            <a:ext cx="0" cy="228600"/>
          </a:xfrm>
          <a:prstGeom prst="line">
            <a:avLst/>
          </a:prstGeom>
          <a:noFill/>
          <a:ln w="9525">
            <a:solidFill>
              <a:schemeClr val="tx1"/>
            </a:solidFill>
            <a:miter lim="800000"/>
            <a:headEnd/>
            <a:tailEnd/>
          </a:ln>
        </p:spPr>
        <p:txBody>
          <a:bodyPr wrap="none"/>
          <a:lstStyle/>
          <a:p>
            <a:endParaRPr lang="en-US"/>
          </a:p>
        </p:txBody>
      </p:sp>
      <p:sp>
        <p:nvSpPr>
          <p:cNvPr id="50184" name="Line 6"/>
          <p:cNvSpPr>
            <a:spLocks noChangeShapeType="1"/>
          </p:cNvSpPr>
          <p:nvPr/>
        </p:nvSpPr>
        <p:spPr bwMode="auto">
          <a:xfrm>
            <a:off x="1219200" y="1905000"/>
            <a:ext cx="0" cy="228600"/>
          </a:xfrm>
          <a:prstGeom prst="line">
            <a:avLst/>
          </a:prstGeom>
          <a:noFill/>
          <a:ln w="9525">
            <a:solidFill>
              <a:schemeClr val="tx1"/>
            </a:solidFill>
            <a:miter lim="800000"/>
            <a:headEnd/>
            <a:tailEnd/>
          </a:ln>
        </p:spPr>
        <p:txBody>
          <a:bodyPr wrap="none"/>
          <a:lstStyle/>
          <a:p>
            <a:endParaRPr lang="en-US"/>
          </a:p>
        </p:txBody>
      </p:sp>
      <p:sp>
        <p:nvSpPr>
          <p:cNvPr id="50185" name="Line 7"/>
          <p:cNvSpPr>
            <a:spLocks noChangeShapeType="1"/>
          </p:cNvSpPr>
          <p:nvPr/>
        </p:nvSpPr>
        <p:spPr bwMode="auto">
          <a:xfrm>
            <a:off x="1447800" y="1905000"/>
            <a:ext cx="0" cy="228600"/>
          </a:xfrm>
          <a:prstGeom prst="line">
            <a:avLst/>
          </a:prstGeom>
          <a:noFill/>
          <a:ln w="9525">
            <a:solidFill>
              <a:schemeClr val="tx1"/>
            </a:solidFill>
            <a:miter lim="800000"/>
            <a:headEnd/>
            <a:tailEnd/>
          </a:ln>
        </p:spPr>
        <p:txBody>
          <a:bodyPr wrap="none"/>
          <a:lstStyle/>
          <a:p>
            <a:endParaRPr lang="en-US"/>
          </a:p>
        </p:txBody>
      </p:sp>
      <p:sp>
        <p:nvSpPr>
          <p:cNvPr id="50186" name="Line 8"/>
          <p:cNvSpPr>
            <a:spLocks noChangeShapeType="1"/>
          </p:cNvSpPr>
          <p:nvPr/>
        </p:nvSpPr>
        <p:spPr bwMode="auto">
          <a:xfrm>
            <a:off x="1676400" y="1905000"/>
            <a:ext cx="0" cy="228600"/>
          </a:xfrm>
          <a:prstGeom prst="line">
            <a:avLst/>
          </a:prstGeom>
          <a:noFill/>
          <a:ln w="9525">
            <a:solidFill>
              <a:schemeClr val="tx1"/>
            </a:solidFill>
            <a:miter lim="800000"/>
            <a:headEnd/>
            <a:tailEnd/>
          </a:ln>
        </p:spPr>
        <p:txBody>
          <a:bodyPr wrap="none"/>
          <a:lstStyle/>
          <a:p>
            <a:endParaRPr lang="en-US"/>
          </a:p>
        </p:txBody>
      </p:sp>
      <p:sp>
        <p:nvSpPr>
          <p:cNvPr id="50187" name="Line 9"/>
          <p:cNvSpPr>
            <a:spLocks noChangeShapeType="1"/>
          </p:cNvSpPr>
          <p:nvPr/>
        </p:nvSpPr>
        <p:spPr bwMode="auto">
          <a:xfrm>
            <a:off x="1905000" y="1905000"/>
            <a:ext cx="0" cy="228600"/>
          </a:xfrm>
          <a:prstGeom prst="line">
            <a:avLst/>
          </a:prstGeom>
          <a:noFill/>
          <a:ln w="9525">
            <a:solidFill>
              <a:schemeClr val="tx1"/>
            </a:solidFill>
            <a:miter lim="800000"/>
            <a:headEnd/>
            <a:tailEnd/>
          </a:ln>
        </p:spPr>
        <p:txBody>
          <a:bodyPr wrap="none"/>
          <a:lstStyle/>
          <a:p>
            <a:endParaRPr lang="en-US"/>
          </a:p>
        </p:txBody>
      </p:sp>
      <p:sp>
        <p:nvSpPr>
          <p:cNvPr id="50188" name="Line 10"/>
          <p:cNvSpPr>
            <a:spLocks noChangeShapeType="1"/>
          </p:cNvSpPr>
          <p:nvPr/>
        </p:nvSpPr>
        <p:spPr bwMode="auto">
          <a:xfrm>
            <a:off x="2133600" y="1905000"/>
            <a:ext cx="0" cy="228600"/>
          </a:xfrm>
          <a:prstGeom prst="line">
            <a:avLst/>
          </a:prstGeom>
          <a:noFill/>
          <a:ln w="9525">
            <a:solidFill>
              <a:schemeClr val="tx1"/>
            </a:solidFill>
            <a:miter lim="800000"/>
            <a:headEnd/>
            <a:tailEnd/>
          </a:ln>
        </p:spPr>
        <p:txBody>
          <a:bodyPr wrap="none"/>
          <a:lstStyle/>
          <a:p>
            <a:endParaRPr lang="en-US"/>
          </a:p>
        </p:txBody>
      </p:sp>
      <p:sp>
        <p:nvSpPr>
          <p:cNvPr id="50189" name="Line 11"/>
          <p:cNvSpPr>
            <a:spLocks noChangeShapeType="1"/>
          </p:cNvSpPr>
          <p:nvPr/>
        </p:nvSpPr>
        <p:spPr bwMode="auto">
          <a:xfrm>
            <a:off x="2362200" y="1905000"/>
            <a:ext cx="0" cy="228600"/>
          </a:xfrm>
          <a:prstGeom prst="line">
            <a:avLst/>
          </a:prstGeom>
          <a:noFill/>
          <a:ln w="9525">
            <a:solidFill>
              <a:schemeClr val="tx1"/>
            </a:solidFill>
            <a:miter lim="800000"/>
            <a:headEnd/>
            <a:tailEnd/>
          </a:ln>
        </p:spPr>
        <p:txBody>
          <a:bodyPr wrap="none"/>
          <a:lstStyle/>
          <a:p>
            <a:endParaRPr lang="en-US"/>
          </a:p>
        </p:txBody>
      </p:sp>
      <p:sp>
        <p:nvSpPr>
          <p:cNvPr id="50190" name="Line 12"/>
          <p:cNvSpPr>
            <a:spLocks noChangeShapeType="1"/>
          </p:cNvSpPr>
          <p:nvPr/>
        </p:nvSpPr>
        <p:spPr bwMode="auto">
          <a:xfrm>
            <a:off x="2590800" y="1905000"/>
            <a:ext cx="0" cy="228600"/>
          </a:xfrm>
          <a:prstGeom prst="line">
            <a:avLst/>
          </a:prstGeom>
          <a:noFill/>
          <a:ln w="9525">
            <a:solidFill>
              <a:schemeClr val="tx1"/>
            </a:solidFill>
            <a:miter lim="800000"/>
            <a:headEnd/>
            <a:tailEnd/>
          </a:ln>
        </p:spPr>
        <p:txBody>
          <a:bodyPr wrap="none"/>
          <a:lstStyle/>
          <a:p>
            <a:endParaRPr lang="en-US"/>
          </a:p>
        </p:txBody>
      </p:sp>
      <p:sp>
        <p:nvSpPr>
          <p:cNvPr id="50191" name="Line 13"/>
          <p:cNvSpPr>
            <a:spLocks noChangeShapeType="1"/>
          </p:cNvSpPr>
          <p:nvPr/>
        </p:nvSpPr>
        <p:spPr bwMode="auto">
          <a:xfrm>
            <a:off x="2819400" y="1905000"/>
            <a:ext cx="0" cy="228600"/>
          </a:xfrm>
          <a:prstGeom prst="line">
            <a:avLst/>
          </a:prstGeom>
          <a:noFill/>
          <a:ln w="9525">
            <a:solidFill>
              <a:schemeClr val="tx1"/>
            </a:solidFill>
            <a:miter lim="800000"/>
            <a:headEnd/>
            <a:tailEnd/>
          </a:ln>
        </p:spPr>
        <p:txBody>
          <a:bodyPr wrap="none"/>
          <a:lstStyle/>
          <a:p>
            <a:endParaRPr lang="en-US"/>
          </a:p>
        </p:txBody>
      </p:sp>
      <p:sp>
        <p:nvSpPr>
          <p:cNvPr id="50192" name="Line 14"/>
          <p:cNvSpPr>
            <a:spLocks noChangeShapeType="1"/>
          </p:cNvSpPr>
          <p:nvPr/>
        </p:nvSpPr>
        <p:spPr bwMode="auto">
          <a:xfrm>
            <a:off x="3048000" y="1905000"/>
            <a:ext cx="0" cy="228600"/>
          </a:xfrm>
          <a:prstGeom prst="line">
            <a:avLst/>
          </a:prstGeom>
          <a:noFill/>
          <a:ln w="9525">
            <a:solidFill>
              <a:schemeClr val="tx1"/>
            </a:solidFill>
            <a:miter lim="800000"/>
            <a:headEnd/>
            <a:tailEnd/>
          </a:ln>
        </p:spPr>
        <p:txBody>
          <a:bodyPr wrap="none"/>
          <a:lstStyle/>
          <a:p>
            <a:endParaRPr lang="en-US"/>
          </a:p>
        </p:txBody>
      </p:sp>
      <p:sp>
        <p:nvSpPr>
          <p:cNvPr id="50193" name="Line 15"/>
          <p:cNvSpPr>
            <a:spLocks noChangeShapeType="1"/>
          </p:cNvSpPr>
          <p:nvPr/>
        </p:nvSpPr>
        <p:spPr bwMode="auto">
          <a:xfrm>
            <a:off x="8077200" y="1905000"/>
            <a:ext cx="0" cy="228600"/>
          </a:xfrm>
          <a:prstGeom prst="line">
            <a:avLst/>
          </a:prstGeom>
          <a:noFill/>
          <a:ln w="9525">
            <a:solidFill>
              <a:schemeClr val="tx1"/>
            </a:solidFill>
            <a:miter lim="800000"/>
            <a:headEnd/>
            <a:tailEnd/>
          </a:ln>
        </p:spPr>
        <p:txBody>
          <a:bodyPr wrap="none"/>
          <a:lstStyle/>
          <a:p>
            <a:endParaRPr lang="en-US"/>
          </a:p>
        </p:txBody>
      </p:sp>
      <p:sp>
        <p:nvSpPr>
          <p:cNvPr id="50194" name="Text Box 16"/>
          <p:cNvSpPr txBox="1">
            <a:spLocks noChangeArrowheads="1"/>
          </p:cNvSpPr>
          <p:nvPr/>
        </p:nvSpPr>
        <p:spPr bwMode="auto">
          <a:xfrm>
            <a:off x="4983163" y="1538288"/>
            <a:ext cx="692150" cy="701675"/>
          </a:xfrm>
          <a:prstGeom prst="rect">
            <a:avLst/>
          </a:prstGeom>
          <a:noFill/>
          <a:ln w="9525">
            <a:noFill/>
            <a:miter lim="800000"/>
            <a:headEnd/>
            <a:tailEnd/>
          </a:ln>
        </p:spPr>
        <p:txBody>
          <a:bodyPr wrap="none">
            <a:spAutoFit/>
          </a:bodyPr>
          <a:lstStyle/>
          <a:p>
            <a:pPr algn="ctr"/>
            <a:r>
              <a:rPr lang="en-US" sz="4000"/>
              <a:t>…</a:t>
            </a:r>
          </a:p>
        </p:txBody>
      </p:sp>
      <p:sp>
        <p:nvSpPr>
          <p:cNvPr id="50195" name="Text Box 17"/>
          <p:cNvSpPr txBox="1">
            <a:spLocks noChangeArrowheads="1"/>
          </p:cNvSpPr>
          <p:nvPr/>
        </p:nvSpPr>
        <p:spPr bwMode="auto">
          <a:xfrm>
            <a:off x="536575" y="2138363"/>
            <a:ext cx="273050" cy="304800"/>
          </a:xfrm>
          <a:prstGeom prst="rect">
            <a:avLst/>
          </a:prstGeom>
          <a:noFill/>
          <a:ln w="9525">
            <a:noFill/>
            <a:miter lim="800000"/>
            <a:headEnd/>
            <a:tailEnd/>
          </a:ln>
        </p:spPr>
        <p:txBody>
          <a:bodyPr wrap="none">
            <a:spAutoFit/>
          </a:bodyPr>
          <a:lstStyle/>
          <a:p>
            <a:pPr algn="ctr"/>
            <a:r>
              <a:rPr lang="en-US" sz="1400"/>
              <a:t>0</a:t>
            </a:r>
          </a:p>
        </p:txBody>
      </p:sp>
      <p:sp>
        <p:nvSpPr>
          <p:cNvPr id="50196" name="Text Box 18"/>
          <p:cNvSpPr txBox="1">
            <a:spLocks noChangeArrowheads="1"/>
          </p:cNvSpPr>
          <p:nvPr/>
        </p:nvSpPr>
        <p:spPr bwMode="auto">
          <a:xfrm>
            <a:off x="777875" y="2144713"/>
            <a:ext cx="273050" cy="304800"/>
          </a:xfrm>
          <a:prstGeom prst="rect">
            <a:avLst/>
          </a:prstGeom>
          <a:noFill/>
          <a:ln w="9525">
            <a:noFill/>
            <a:miter lim="800000"/>
            <a:headEnd/>
            <a:tailEnd/>
          </a:ln>
        </p:spPr>
        <p:txBody>
          <a:bodyPr wrap="none">
            <a:spAutoFit/>
          </a:bodyPr>
          <a:lstStyle/>
          <a:p>
            <a:pPr algn="ctr"/>
            <a:r>
              <a:rPr lang="en-US" sz="1400"/>
              <a:t>1</a:t>
            </a:r>
          </a:p>
        </p:txBody>
      </p:sp>
      <p:sp>
        <p:nvSpPr>
          <p:cNvPr id="50197" name="Text Box 19"/>
          <p:cNvSpPr txBox="1">
            <a:spLocks noChangeArrowheads="1"/>
          </p:cNvSpPr>
          <p:nvPr/>
        </p:nvSpPr>
        <p:spPr bwMode="auto">
          <a:xfrm>
            <a:off x="1006475" y="2144713"/>
            <a:ext cx="273050" cy="304800"/>
          </a:xfrm>
          <a:prstGeom prst="rect">
            <a:avLst/>
          </a:prstGeom>
          <a:noFill/>
          <a:ln w="9525">
            <a:noFill/>
            <a:miter lim="800000"/>
            <a:headEnd/>
            <a:tailEnd/>
          </a:ln>
        </p:spPr>
        <p:txBody>
          <a:bodyPr wrap="none">
            <a:spAutoFit/>
          </a:bodyPr>
          <a:lstStyle/>
          <a:p>
            <a:pPr algn="ctr"/>
            <a:r>
              <a:rPr lang="en-US" sz="1400"/>
              <a:t>2</a:t>
            </a:r>
          </a:p>
        </p:txBody>
      </p:sp>
      <p:sp>
        <p:nvSpPr>
          <p:cNvPr id="50198" name="Text Box 20"/>
          <p:cNvSpPr txBox="1">
            <a:spLocks noChangeArrowheads="1"/>
          </p:cNvSpPr>
          <p:nvPr/>
        </p:nvSpPr>
        <p:spPr bwMode="auto">
          <a:xfrm>
            <a:off x="1222375" y="2138363"/>
            <a:ext cx="273050" cy="304800"/>
          </a:xfrm>
          <a:prstGeom prst="rect">
            <a:avLst/>
          </a:prstGeom>
          <a:noFill/>
          <a:ln w="9525">
            <a:noFill/>
            <a:miter lim="800000"/>
            <a:headEnd/>
            <a:tailEnd/>
          </a:ln>
        </p:spPr>
        <p:txBody>
          <a:bodyPr wrap="none">
            <a:spAutoFit/>
          </a:bodyPr>
          <a:lstStyle/>
          <a:p>
            <a:pPr algn="ctr"/>
            <a:r>
              <a:rPr lang="en-US" sz="1400"/>
              <a:t>3</a:t>
            </a:r>
          </a:p>
        </p:txBody>
      </p:sp>
      <p:sp>
        <p:nvSpPr>
          <p:cNvPr id="50199" name="Text Box 21"/>
          <p:cNvSpPr txBox="1">
            <a:spLocks noChangeArrowheads="1"/>
          </p:cNvSpPr>
          <p:nvPr/>
        </p:nvSpPr>
        <p:spPr bwMode="auto">
          <a:xfrm>
            <a:off x="1450975" y="2138363"/>
            <a:ext cx="273050" cy="304800"/>
          </a:xfrm>
          <a:prstGeom prst="rect">
            <a:avLst/>
          </a:prstGeom>
          <a:noFill/>
          <a:ln w="9525">
            <a:noFill/>
            <a:miter lim="800000"/>
            <a:headEnd/>
            <a:tailEnd/>
          </a:ln>
        </p:spPr>
        <p:txBody>
          <a:bodyPr wrap="none">
            <a:spAutoFit/>
          </a:bodyPr>
          <a:lstStyle/>
          <a:p>
            <a:pPr algn="ctr"/>
            <a:r>
              <a:rPr lang="en-US" sz="1400"/>
              <a:t>4</a:t>
            </a:r>
          </a:p>
        </p:txBody>
      </p:sp>
      <p:sp>
        <p:nvSpPr>
          <p:cNvPr id="50200" name="Text Box 22"/>
          <p:cNvSpPr txBox="1">
            <a:spLocks noChangeArrowheads="1"/>
          </p:cNvSpPr>
          <p:nvPr/>
        </p:nvSpPr>
        <p:spPr bwMode="auto">
          <a:xfrm>
            <a:off x="1692275" y="2144713"/>
            <a:ext cx="273050" cy="304800"/>
          </a:xfrm>
          <a:prstGeom prst="rect">
            <a:avLst/>
          </a:prstGeom>
          <a:noFill/>
          <a:ln w="9525">
            <a:noFill/>
            <a:miter lim="800000"/>
            <a:headEnd/>
            <a:tailEnd/>
          </a:ln>
        </p:spPr>
        <p:txBody>
          <a:bodyPr wrap="none">
            <a:spAutoFit/>
          </a:bodyPr>
          <a:lstStyle/>
          <a:p>
            <a:pPr algn="ctr"/>
            <a:r>
              <a:rPr lang="en-US" sz="1400"/>
              <a:t>5</a:t>
            </a:r>
          </a:p>
        </p:txBody>
      </p:sp>
      <p:sp>
        <p:nvSpPr>
          <p:cNvPr id="50201" name="Text Box 23"/>
          <p:cNvSpPr txBox="1">
            <a:spLocks noChangeArrowheads="1"/>
          </p:cNvSpPr>
          <p:nvPr/>
        </p:nvSpPr>
        <p:spPr bwMode="auto">
          <a:xfrm>
            <a:off x="1920875" y="2144713"/>
            <a:ext cx="273050" cy="304800"/>
          </a:xfrm>
          <a:prstGeom prst="rect">
            <a:avLst/>
          </a:prstGeom>
          <a:noFill/>
          <a:ln w="9525">
            <a:noFill/>
            <a:miter lim="800000"/>
            <a:headEnd/>
            <a:tailEnd/>
          </a:ln>
        </p:spPr>
        <p:txBody>
          <a:bodyPr wrap="none">
            <a:spAutoFit/>
          </a:bodyPr>
          <a:lstStyle/>
          <a:p>
            <a:pPr algn="ctr"/>
            <a:r>
              <a:rPr lang="en-US" sz="1400"/>
              <a:t>6</a:t>
            </a:r>
          </a:p>
        </p:txBody>
      </p:sp>
      <p:sp>
        <p:nvSpPr>
          <p:cNvPr id="50202" name="Text Box 24"/>
          <p:cNvSpPr txBox="1">
            <a:spLocks noChangeArrowheads="1"/>
          </p:cNvSpPr>
          <p:nvPr/>
        </p:nvSpPr>
        <p:spPr bwMode="auto">
          <a:xfrm>
            <a:off x="2149475" y="2144713"/>
            <a:ext cx="273050" cy="304800"/>
          </a:xfrm>
          <a:prstGeom prst="rect">
            <a:avLst/>
          </a:prstGeom>
          <a:noFill/>
          <a:ln w="9525">
            <a:noFill/>
            <a:miter lim="800000"/>
            <a:headEnd/>
            <a:tailEnd/>
          </a:ln>
        </p:spPr>
        <p:txBody>
          <a:bodyPr wrap="none">
            <a:spAutoFit/>
          </a:bodyPr>
          <a:lstStyle/>
          <a:p>
            <a:pPr algn="ctr"/>
            <a:r>
              <a:rPr lang="en-US" sz="1400"/>
              <a:t>7</a:t>
            </a:r>
          </a:p>
        </p:txBody>
      </p:sp>
      <p:sp>
        <p:nvSpPr>
          <p:cNvPr id="50203" name="Text Box 25"/>
          <p:cNvSpPr txBox="1">
            <a:spLocks noChangeArrowheads="1"/>
          </p:cNvSpPr>
          <p:nvPr/>
        </p:nvSpPr>
        <p:spPr bwMode="auto">
          <a:xfrm>
            <a:off x="2365375" y="2138363"/>
            <a:ext cx="273050" cy="304800"/>
          </a:xfrm>
          <a:prstGeom prst="rect">
            <a:avLst/>
          </a:prstGeom>
          <a:noFill/>
          <a:ln w="9525">
            <a:noFill/>
            <a:miter lim="800000"/>
            <a:headEnd/>
            <a:tailEnd/>
          </a:ln>
        </p:spPr>
        <p:txBody>
          <a:bodyPr wrap="none">
            <a:spAutoFit/>
          </a:bodyPr>
          <a:lstStyle/>
          <a:p>
            <a:pPr algn="ctr"/>
            <a:r>
              <a:rPr lang="en-US" sz="1400"/>
              <a:t>8</a:t>
            </a:r>
          </a:p>
        </p:txBody>
      </p:sp>
      <p:sp>
        <p:nvSpPr>
          <p:cNvPr id="50204" name="Text Box 26"/>
          <p:cNvSpPr txBox="1">
            <a:spLocks noChangeArrowheads="1"/>
          </p:cNvSpPr>
          <p:nvPr/>
        </p:nvSpPr>
        <p:spPr bwMode="auto">
          <a:xfrm>
            <a:off x="2606675" y="2144713"/>
            <a:ext cx="273050" cy="304800"/>
          </a:xfrm>
          <a:prstGeom prst="rect">
            <a:avLst/>
          </a:prstGeom>
          <a:noFill/>
          <a:ln w="9525">
            <a:noFill/>
            <a:miter lim="800000"/>
            <a:headEnd/>
            <a:tailEnd/>
          </a:ln>
        </p:spPr>
        <p:txBody>
          <a:bodyPr wrap="none">
            <a:spAutoFit/>
          </a:bodyPr>
          <a:lstStyle/>
          <a:p>
            <a:pPr algn="ctr"/>
            <a:r>
              <a:rPr lang="en-US" sz="1400"/>
              <a:t>9</a:t>
            </a:r>
          </a:p>
        </p:txBody>
      </p:sp>
      <p:sp>
        <p:nvSpPr>
          <p:cNvPr id="50205" name="Text Box 27"/>
          <p:cNvSpPr txBox="1">
            <a:spLocks noChangeArrowheads="1"/>
          </p:cNvSpPr>
          <p:nvPr/>
        </p:nvSpPr>
        <p:spPr bwMode="auto">
          <a:xfrm>
            <a:off x="2792413" y="2144713"/>
            <a:ext cx="361950" cy="304800"/>
          </a:xfrm>
          <a:prstGeom prst="rect">
            <a:avLst/>
          </a:prstGeom>
          <a:noFill/>
          <a:ln w="9525">
            <a:noFill/>
            <a:miter lim="800000"/>
            <a:headEnd/>
            <a:tailEnd/>
          </a:ln>
        </p:spPr>
        <p:txBody>
          <a:bodyPr wrap="none">
            <a:spAutoFit/>
          </a:bodyPr>
          <a:lstStyle/>
          <a:p>
            <a:pPr algn="ctr"/>
            <a:r>
              <a:rPr lang="en-US" sz="1400"/>
              <a:t>10</a:t>
            </a:r>
          </a:p>
        </p:txBody>
      </p:sp>
      <p:sp>
        <p:nvSpPr>
          <p:cNvPr id="50206" name="Text Box 28"/>
          <p:cNvSpPr txBox="1">
            <a:spLocks noChangeArrowheads="1"/>
          </p:cNvSpPr>
          <p:nvPr/>
        </p:nvSpPr>
        <p:spPr bwMode="auto">
          <a:xfrm>
            <a:off x="6902450" y="2900363"/>
            <a:ext cx="1073150" cy="304800"/>
          </a:xfrm>
          <a:prstGeom prst="rect">
            <a:avLst/>
          </a:prstGeom>
          <a:noFill/>
          <a:ln w="9525">
            <a:noFill/>
            <a:miter lim="800000"/>
            <a:headEnd/>
            <a:tailEnd/>
          </a:ln>
        </p:spPr>
        <p:txBody>
          <a:bodyPr wrap="none">
            <a:spAutoFit/>
          </a:bodyPr>
          <a:lstStyle/>
          <a:p>
            <a:pPr algn="ctr"/>
            <a:r>
              <a:rPr lang="en-US" sz="1400"/>
              <a:t>536,870,911</a:t>
            </a:r>
          </a:p>
        </p:txBody>
      </p:sp>
      <p:cxnSp>
        <p:nvCxnSpPr>
          <p:cNvPr id="50207" name="AutoShape 29"/>
          <p:cNvCxnSpPr>
            <a:cxnSpLocks noChangeShapeType="1"/>
            <a:stCxn id="50206" idx="0"/>
            <a:endCxn id="50181" idx="3"/>
          </p:cNvCxnSpPr>
          <p:nvPr/>
        </p:nvCxnSpPr>
        <p:spPr bwMode="auto">
          <a:xfrm rot="-5400000">
            <a:off x="7431881" y="2026444"/>
            <a:ext cx="881063" cy="866775"/>
          </a:xfrm>
          <a:prstGeom prst="curvedConnector4">
            <a:avLst>
              <a:gd name="adj1" fmla="val 43421"/>
              <a:gd name="adj2" fmla="val 126375"/>
            </a:avLst>
          </a:prstGeom>
          <a:noFill/>
          <a:ln w="9525">
            <a:solidFill>
              <a:schemeClr val="tx1"/>
            </a:solidFill>
            <a:miter lim="800000"/>
            <a:headEnd/>
            <a:tailEnd type="triangle" w="med" len="med"/>
          </a:ln>
        </p:spPr>
      </p:cxnSp>
      <p:sp>
        <p:nvSpPr>
          <p:cNvPr id="50208" name="Text Box 30"/>
          <p:cNvSpPr txBox="1">
            <a:spLocks noChangeArrowheads="1"/>
          </p:cNvSpPr>
          <p:nvPr/>
        </p:nvSpPr>
        <p:spPr bwMode="auto">
          <a:xfrm>
            <a:off x="1295400" y="3429000"/>
            <a:ext cx="6477000" cy="1066800"/>
          </a:xfrm>
          <a:prstGeom prst="rect">
            <a:avLst/>
          </a:prstGeom>
          <a:noFill/>
          <a:ln w="9525">
            <a:noFill/>
            <a:miter lim="800000"/>
            <a:headEnd/>
            <a:tailEnd/>
          </a:ln>
        </p:spPr>
        <p:txBody>
          <a:bodyPr>
            <a:spAutoFit/>
          </a:bodyPr>
          <a:lstStyle/>
          <a:p>
            <a:pPr algn="ctr"/>
            <a:r>
              <a:rPr lang="en-US" sz="3200"/>
              <a:t>You can think of main memory as a big long 1D array of bytes.</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1371600"/>
            <a:ext cx="8001000" cy="2895600"/>
          </a:xfrm>
        </p:spPr>
        <p:txBody>
          <a:bodyPr/>
          <a:lstStyle/>
          <a:p>
            <a:r>
              <a:rPr lang="en-US" sz="6000" smtClean="0">
                <a:ea typeface="ＭＳ Ｐゴシック" pitchFamily="34" charset="-128"/>
              </a:rPr>
              <a:t>The Relationship Between</a:t>
            </a:r>
            <a:br>
              <a:rPr lang="en-US" sz="6000" smtClean="0">
                <a:ea typeface="ＭＳ Ｐゴシック" pitchFamily="34" charset="-128"/>
              </a:rPr>
            </a:br>
            <a:r>
              <a:rPr lang="en-US" sz="6000" smtClean="0">
                <a:ea typeface="ＭＳ Ｐゴシック" pitchFamily="34" charset="-128"/>
              </a:rPr>
              <a:t>Main Memory &amp; Cache</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ea typeface="ＭＳ Ｐゴシック" pitchFamily="34" charset="-128"/>
              </a:rPr>
              <a:t>RAM is Slow</a:t>
            </a:r>
          </a:p>
        </p:txBody>
      </p:sp>
      <p:sp>
        <p:nvSpPr>
          <p:cNvPr id="52227" name="Footer Placeholder 2"/>
          <p:cNvSpPr>
            <a:spLocks noGrp="1"/>
          </p:cNvSpPr>
          <p:nvPr>
            <p:ph type="ftr" sz="quarter" idx="10"/>
          </p:nvPr>
        </p:nvSpPr>
        <p:spPr>
          <a:xfrm>
            <a:off x="2286000" y="6172200"/>
            <a:ext cx="3995738" cy="457200"/>
          </a:xfrm>
          <a:noFill/>
        </p:spPr>
        <p:txBody>
          <a:bodyPr/>
          <a:lstStyle/>
          <a:p>
            <a:r>
              <a:rPr lang="en-US" dirty="0" smtClean="0"/>
              <a:t>NCSI Intro Parallel: </a:t>
            </a:r>
            <a:r>
              <a:rPr lang="en-US" dirty="0"/>
              <a:t>Storage </a:t>
            </a:r>
            <a:r>
              <a:rPr lang="en-US" dirty="0" smtClean="0"/>
              <a:t>Hierarchy</a:t>
            </a:r>
          </a:p>
          <a:p>
            <a:r>
              <a:rPr lang="en-US" dirty="0" smtClean="0"/>
              <a:t>June 26 - July 1 2011</a:t>
            </a:r>
            <a:endParaRPr lang="en-US" dirty="0"/>
          </a:p>
        </p:txBody>
      </p:sp>
      <p:sp>
        <p:nvSpPr>
          <p:cNvPr id="52228" name="Slide Number Placeholder 3"/>
          <p:cNvSpPr>
            <a:spLocks noGrp="1"/>
          </p:cNvSpPr>
          <p:nvPr>
            <p:ph type="sldNum" sz="quarter" idx="11"/>
          </p:nvPr>
        </p:nvSpPr>
        <p:spPr>
          <a:noFill/>
        </p:spPr>
        <p:txBody>
          <a:bodyPr/>
          <a:lstStyle/>
          <a:p>
            <a:fld id="{068E3131-1976-4B0D-AFC2-5B74CBB0896E}" type="slidenum">
              <a:rPr lang="en-US"/>
              <a:pPr/>
              <a:t>28</a:t>
            </a:fld>
            <a:endParaRPr lang="en-US"/>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pPr algn="ctr"/>
            <a:r>
              <a:rPr lang="en-US">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52233" name="Rectangle 49"/>
          <p:cNvSpPr>
            <a:spLocks noChangeArrowheads="1"/>
          </p:cNvSpPr>
          <p:nvPr/>
        </p:nvSpPr>
        <p:spPr bwMode="auto">
          <a:xfrm>
            <a:off x="5105400" y="1371600"/>
            <a:ext cx="1870075" cy="461963"/>
          </a:xfrm>
          <a:prstGeom prst="rect">
            <a:avLst/>
          </a:prstGeom>
          <a:noFill/>
          <a:ln w="9525">
            <a:noFill/>
            <a:miter lim="800000"/>
            <a:headEnd/>
            <a:tailEnd/>
          </a:ln>
        </p:spPr>
        <p:txBody>
          <a:bodyPr wrap="none">
            <a:spAutoFit/>
          </a:bodyPr>
          <a:lstStyle/>
          <a:p>
            <a:r>
              <a:rPr lang="en-US"/>
              <a:t>307 GB/sec</a:t>
            </a:r>
            <a:r>
              <a:rPr lang="en-US" baseline="30000"/>
              <a:t>[6]</a:t>
            </a:r>
          </a:p>
        </p:txBody>
      </p:sp>
      <p:sp>
        <p:nvSpPr>
          <p:cNvPr id="52234" name="Rectangle 50"/>
          <p:cNvSpPr>
            <a:spLocks noChangeArrowheads="1"/>
          </p:cNvSpPr>
          <p:nvPr/>
        </p:nvSpPr>
        <p:spPr bwMode="auto">
          <a:xfrm>
            <a:off x="5527675" y="3124200"/>
            <a:ext cx="2716213" cy="461963"/>
          </a:xfrm>
          <a:prstGeom prst="rect">
            <a:avLst/>
          </a:prstGeom>
          <a:noFill/>
          <a:ln w="9525">
            <a:noFill/>
            <a:miter lim="800000"/>
            <a:headEnd/>
            <a:tailEnd/>
          </a:ln>
        </p:spPr>
        <p:txBody>
          <a:bodyPr wrap="none">
            <a:spAutoFit/>
          </a:bodyPr>
          <a:lstStyle/>
          <a:p>
            <a:pPr algn="r"/>
            <a:r>
              <a:rPr lang="en-US"/>
              <a:t>4.4 GB/sec</a:t>
            </a:r>
            <a:r>
              <a:rPr lang="en-US" baseline="30000"/>
              <a:t>[7]</a:t>
            </a:r>
            <a:r>
              <a:rPr lang="en-US"/>
              <a:t> (1.4%)</a:t>
            </a:r>
            <a:endParaRPr lang="en-US" baseline="3000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r>
              <a:rPr lang="en-US"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dirty="0"/>
              <a:t>The speed of data transfer</a:t>
            </a:r>
          </a:p>
          <a:p>
            <a:pPr algn="l"/>
            <a:r>
              <a:rPr lang="en-US" sz="2000" dirty="0"/>
              <a:t>between Main Memory and the</a:t>
            </a:r>
          </a:p>
          <a:p>
            <a:pPr algn="l"/>
            <a:r>
              <a:rPr lang="en-US" sz="2000" dirty="0"/>
              <a:t>CPU is much slower than the</a:t>
            </a:r>
          </a:p>
          <a:p>
            <a:pPr algn="l"/>
            <a:r>
              <a:rPr lang="en-US" sz="2000" dirty="0"/>
              <a:t>speed of calculating, so the CPU</a:t>
            </a:r>
          </a:p>
          <a:p>
            <a:pPr algn="l"/>
            <a:r>
              <a:rPr lang="en-US" sz="2000" dirty="0"/>
              <a:t>spends most of its time waiting</a:t>
            </a:r>
          </a:p>
          <a:p>
            <a:pPr algn="l"/>
            <a:r>
              <a:rPr lang="en-US" sz="2000" dirty="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52239"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eaLnBrk="1" hangingPunct="1"/>
            <a:r>
              <a:rPr lang="en-US" smtClean="0">
                <a:ea typeface="ＭＳ Ｐゴシック" pitchFamily="34" charset="-128"/>
              </a:rPr>
              <a:t>Why Have Cache?</a:t>
            </a:r>
          </a:p>
        </p:txBody>
      </p:sp>
      <p:sp>
        <p:nvSpPr>
          <p:cNvPr id="53251" name="Footer Placeholder 2"/>
          <p:cNvSpPr>
            <a:spLocks noGrp="1"/>
          </p:cNvSpPr>
          <p:nvPr>
            <p:ph type="ftr" sz="quarter" idx="10"/>
          </p:nvPr>
        </p:nvSpPr>
        <p:spPr>
          <a:xfrm>
            <a:off x="2286000" y="6172200"/>
            <a:ext cx="3995738" cy="457200"/>
          </a:xfrm>
          <a:noFill/>
        </p:spPr>
        <p:txBody>
          <a:bodyPr/>
          <a:lstStyle/>
          <a:p>
            <a:r>
              <a:rPr lang="en-US" dirty="0" smtClean="0"/>
              <a:t>NCSI Intro Parallel: </a:t>
            </a:r>
            <a:r>
              <a:rPr lang="en-US" dirty="0"/>
              <a:t>Storage </a:t>
            </a:r>
            <a:r>
              <a:rPr lang="en-US" dirty="0" smtClean="0"/>
              <a:t>Hierarchy</a:t>
            </a:r>
          </a:p>
          <a:p>
            <a:r>
              <a:rPr lang="en-US" dirty="0" smtClean="0"/>
              <a:t>June 26 - July 1 2011</a:t>
            </a:r>
            <a:endParaRPr lang="en-US" dirty="0"/>
          </a:p>
        </p:txBody>
      </p:sp>
      <p:sp>
        <p:nvSpPr>
          <p:cNvPr id="53252" name="Slide Number Placeholder 3"/>
          <p:cNvSpPr>
            <a:spLocks noGrp="1"/>
          </p:cNvSpPr>
          <p:nvPr>
            <p:ph type="sldNum" sz="quarter" idx="11"/>
          </p:nvPr>
        </p:nvSpPr>
        <p:spPr>
          <a:noFill/>
        </p:spPr>
        <p:txBody>
          <a:bodyPr/>
          <a:lstStyle/>
          <a:p>
            <a:fld id="{DE2CF136-1203-4AC5-8064-8CDB3C72E128}" type="slidenum">
              <a:rPr lang="en-US"/>
              <a:pPr/>
              <a:t>29</a:t>
            </a:fld>
            <a:endParaRPr lang="en-US"/>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pPr algn="ctr"/>
            <a:r>
              <a:rPr lang="en-US">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53260" name="Text Box 1072"/>
          <p:cNvSpPr txBox="1">
            <a:spLocks noChangeArrowheads="1"/>
          </p:cNvSpPr>
          <p:nvPr/>
        </p:nvSpPr>
        <p:spPr bwMode="auto">
          <a:xfrm>
            <a:off x="533400" y="1524000"/>
            <a:ext cx="3733800" cy="1920875"/>
          </a:xfrm>
          <a:prstGeom prst="rect">
            <a:avLst/>
          </a:prstGeom>
          <a:noFill/>
          <a:ln w="9525">
            <a:noFill/>
            <a:miter lim="800000"/>
            <a:headEnd/>
            <a:tailEnd/>
          </a:ln>
        </p:spPr>
        <p:txBody>
          <a:bodyPr wrap="square">
            <a:spAutoFit/>
          </a:bodyPr>
          <a:lstStyle/>
          <a:p>
            <a:pPr algn="l"/>
            <a:r>
              <a:rPr lang="en-US" sz="2000" dirty="0"/>
              <a:t>Cache is much closer to the speed</a:t>
            </a:r>
          </a:p>
          <a:p>
            <a:pPr algn="l"/>
            <a:r>
              <a:rPr lang="en-US" sz="2000" dirty="0"/>
              <a:t>of the CPU, so the CPU doesn’t</a:t>
            </a:r>
          </a:p>
          <a:p>
            <a:pPr algn="l"/>
            <a:r>
              <a:rPr lang="en-US" sz="2000" dirty="0"/>
              <a:t>have to wait nearly as long for</a:t>
            </a:r>
          </a:p>
          <a:p>
            <a:pPr algn="l"/>
            <a:r>
              <a:rPr lang="en-US" sz="2000" dirty="0"/>
              <a:t>stuff that’s already in cache:</a:t>
            </a:r>
          </a:p>
          <a:p>
            <a:pPr algn="l"/>
            <a:r>
              <a:rPr lang="en-US" sz="2000" dirty="0"/>
              <a:t>it can do more</a:t>
            </a:r>
          </a:p>
          <a:p>
            <a:pPr algn="l"/>
            <a:r>
              <a:rPr lang="en-US" sz="2000" dirty="0"/>
              <a:t>operations per second!</a:t>
            </a:r>
          </a:p>
        </p:txBody>
      </p:sp>
      <p:sp>
        <p:nvSpPr>
          <p:cNvPr id="53261" name="Rectangle 1074"/>
          <p:cNvSpPr>
            <a:spLocks noChangeArrowheads="1"/>
          </p:cNvSpPr>
          <p:nvPr/>
        </p:nvSpPr>
        <p:spPr bwMode="auto">
          <a:xfrm>
            <a:off x="5759450" y="3124200"/>
            <a:ext cx="2484438" cy="461963"/>
          </a:xfrm>
          <a:prstGeom prst="rect">
            <a:avLst/>
          </a:prstGeom>
          <a:noFill/>
          <a:ln w="9525">
            <a:noFill/>
            <a:miter lim="800000"/>
            <a:headEnd/>
            <a:tailEnd/>
          </a:ln>
        </p:spPr>
        <p:txBody>
          <a:bodyPr wrap="none">
            <a:spAutoFit/>
          </a:bodyPr>
          <a:lstStyle/>
          <a:p>
            <a:pPr algn="r"/>
            <a:r>
              <a:rPr lang="en-US"/>
              <a:t>4.4 GB/sec</a:t>
            </a:r>
            <a:r>
              <a:rPr lang="en-US" baseline="30000"/>
              <a:t>[7]</a:t>
            </a:r>
            <a:r>
              <a:rPr lang="en-US"/>
              <a:t> </a:t>
            </a:r>
            <a:r>
              <a:rPr lang="en-US">
                <a:solidFill>
                  <a:schemeClr val="bg1"/>
                </a:solidFill>
              </a:rPr>
              <a:t>(1%)</a:t>
            </a:r>
            <a:endParaRPr lang="en-US" baseline="30000">
              <a:solidFill>
                <a:schemeClr val="bg1"/>
              </a:solidFill>
            </a:endParaRPr>
          </a:p>
        </p:txBody>
      </p:sp>
      <p:sp>
        <p:nvSpPr>
          <p:cNvPr id="53262" name="Text Box 1075"/>
          <p:cNvSpPr txBox="1">
            <a:spLocks noChangeArrowheads="1"/>
          </p:cNvSpPr>
          <p:nvPr/>
        </p:nvSpPr>
        <p:spPr bwMode="auto">
          <a:xfrm>
            <a:off x="5486400" y="2362200"/>
            <a:ext cx="2408238" cy="461963"/>
          </a:xfrm>
          <a:prstGeom prst="rect">
            <a:avLst/>
          </a:prstGeom>
          <a:noFill/>
          <a:ln w="9525">
            <a:noFill/>
            <a:miter lim="800000"/>
            <a:headEnd/>
            <a:tailEnd/>
          </a:ln>
        </p:spPr>
        <p:txBody>
          <a:bodyPr wrap="none">
            <a:spAutoFit/>
          </a:bodyPr>
          <a:lstStyle/>
          <a:p>
            <a:r>
              <a:rPr lang="en-US"/>
              <a:t>27 GB/sec (9%)</a:t>
            </a:r>
            <a:r>
              <a:rPr lang="en-US" baseline="3000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53264"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a:t>
            </a:r>
            <a:r>
              <a:rPr lang="en-US" dirty="0" smtClean="0"/>
              <a:t>Parallel: Storage Hierarchy</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3</a:t>
            </a:fld>
            <a:endParaRPr lang="en-US"/>
          </a:p>
        </p:txBody>
      </p:sp>
      <p:sp>
        <p:nvSpPr>
          <p:cNvPr id="464898" name="Rectangle 2"/>
          <p:cNvSpPr>
            <a:spLocks noGrp="1" noChangeArrowheads="1"/>
          </p:cNvSpPr>
          <p:nvPr>
            <p:ph type="title"/>
          </p:nvPr>
        </p:nvSpPr>
        <p:spPr/>
        <p:txBody>
          <a:bodyPr/>
          <a:lstStyle/>
          <a:p>
            <a:r>
              <a:rPr lang="en-US" sz="3600"/>
              <a:t>H.323 (Polycom etc)</a:t>
            </a:r>
          </a:p>
        </p:txBody>
      </p:sp>
      <p:sp>
        <p:nvSpPr>
          <p:cNvPr id="464899" name="Rectangle 3"/>
          <p:cNvSpPr>
            <a:spLocks noGrp="1" noChangeArrowheads="1"/>
          </p:cNvSpPr>
          <p:nvPr>
            <p:ph type="body" idx="1"/>
          </p:nvPr>
        </p:nvSpPr>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dial 2500409.</a:t>
            </a:r>
          </a:p>
          <a:p>
            <a:r>
              <a:rPr lang="en-US" dirty="0" smtClean="0"/>
              <a:t>If you AREN’T registered with the </a:t>
            </a:r>
            <a:r>
              <a:rPr lang="en-US" dirty="0" err="1" smtClean="0"/>
              <a:t>OneNet</a:t>
            </a:r>
            <a:r>
              <a:rPr lang="en-US" dirty="0" smtClean="0"/>
              <a:t> gatekeeper (which is probably the case), then:</a:t>
            </a:r>
          </a:p>
          <a:p>
            <a:pPr lvl="1"/>
            <a:r>
              <a:rPr lang="en-US" dirty="0" smtClean="0"/>
              <a:t>Dial</a:t>
            </a:r>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164.58.250.47</a:t>
            </a:r>
          </a:p>
          <a:p>
            <a:pPr lvl="1"/>
            <a:r>
              <a:rPr lang="en-US" dirty="0" smtClean="0"/>
              <a:t>When asked for the conference ID, enter:</a:t>
            </a:r>
          </a:p>
          <a:p>
            <a:pPr lvl="1">
              <a:buNone/>
            </a:pPr>
            <a:r>
              <a:rPr lang="en-US" b="1" dirty="0" smtClean="0"/>
              <a:t>	</a:t>
            </a:r>
            <a:r>
              <a:rPr lang="en-US" b="1" dirty="0" smtClean="0">
                <a:latin typeface="Courier New" pitchFamily="49" charset="0"/>
                <a:cs typeface="Courier New" pitchFamily="49" charset="0"/>
              </a:rPr>
              <a:t>#0409#</a:t>
            </a:r>
            <a:endParaRPr lang="en-US" b="1" dirty="0">
              <a:latin typeface="Courier New" pitchFamily="49" charset="0"/>
              <a:cs typeface="Courier New" pitchFamily="49" charset="0"/>
            </a:endParaRPr>
          </a:p>
          <a:p>
            <a:pPr>
              <a:buFont typeface="Wingdings" pitchFamily="2" charset="2"/>
              <a:buNone/>
            </a:pPr>
            <a:r>
              <a:rPr lang="en-US" dirty="0" smtClean="0"/>
              <a:t>Many thanks to Roger Holder and </a:t>
            </a:r>
            <a:r>
              <a:rPr lang="en-US" dirty="0" err="1" smtClean="0"/>
              <a:t>OneNet</a:t>
            </a:r>
            <a:r>
              <a:rPr lang="en-US" dirty="0" smtClean="0"/>
              <a:t> for providing this.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1"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54275" name="Rectangle 2"/>
          <p:cNvSpPr>
            <a:spLocks noGrp="1" noChangeArrowheads="1"/>
          </p:cNvSpPr>
          <p:nvPr>
            <p:ph type="title"/>
          </p:nvPr>
        </p:nvSpPr>
        <p:spPr/>
        <p:txBody>
          <a:bodyPr/>
          <a:lstStyle/>
          <a:p>
            <a:r>
              <a:rPr lang="en-US" sz="3600" smtClean="0">
                <a:ea typeface="ＭＳ Ｐゴシック" pitchFamily="34" charset="-128"/>
              </a:rPr>
              <a:t>Cache &amp; RAM Bandwidths</a:t>
            </a:r>
          </a:p>
        </p:txBody>
      </p:sp>
      <p:graphicFrame>
        <p:nvGraphicFramePr>
          <p:cNvPr id="125952" name="Object 1024"/>
          <p:cNvGraphicFramePr>
            <a:graphicFrameLocks noChangeAspect="1"/>
          </p:cNvGraphicFramePr>
          <p:nvPr>
            <p:ph idx="1"/>
          </p:nvPr>
        </p:nvGraphicFramePr>
        <p:xfrm>
          <a:off x="1147763" y="1081088"/>
          <a:ext cx="6772275" cy="5172075"/>
        </p:xfrm>
        <a:graphic>
          <a:graphicData uri="http://schemas.openxmlformats.org/presentationml/2006/ole">
            <p:oleObj spid="_x0000_s75778" name="Worksheet" r:id="rId3" imgW="7683500" imgH="5867400" progId="Excel.Sheet.8">
              <p:embed/>
            </p:oleObj>
          </a:graphicData>
        </a:graphic>
      </p:graphicFrame>
      <p:sp>
        <p:nvSpPr>
          <p:cNvPr id="54277" name="Slide Number Placeholder 4"/>
          <p:cNvSpPr>
            <a:spLocks noGrp="1"/>
          </p:cNvSpPr>
          <p:nvPr>
            <p:ph type="sldNum" sz="quarter" idx="11"/>
          </p:nvPr>
        </p:nvSpPr>
        <p:spPr>
          <a:noFill/>
        </p:spPr>
        <p:txBody>
          <a:bodyPr/>
          <a:lstStyle/>
          <a:p>
            <a:fld id="{32DEAF78-D4FB-483F-859D-AC2F254E9618}" type="slidenum">
              <a:rPr lang="en-US"/>
              <a:pPr/>
              <a:t>30</a:t>
            </a:fld>
            <a:endParaRPr lang="en-US"/>
          </a:p>
        </p:txBody>
      </p:sp>
      <p:sp>
        <p:nvSpPr>
          <p:cNvPr id="54278" name="AutoShape 5"/>
          <p:cNvSpPr>
            <a:spLocks noChangeArrowheads="1"/>
          </p:cNvSpPr>
          <p:nvPr/>
        </p:nvSpPr>
        <p:spPr bwMode="auto">
          <a:xfrm>
            <a:off x="381000" y="2133600"/>
            <a:ext cx="685800" cy="2590800"/>
          </a:xfrm>
          <a:prstGeom prst="upArrow">
            <a:avLst>
              <a:gd name="adj1" fmla="val 50000"/>
              <a:gd name="adj2" fmla="val 94444"/>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54279" name="Text Box 6"/>
          <p:cNvSpPr txBox="1">
            <a:spLocks noChangeArrowheads="1"/>
          </p:cNvSpPr>
          <p:nvPr/>
        </p:nvSpPr>
        <p:spPr bwMode="auto">
          <a:xfrm>
            <a:off x="152400" y="1524000"/>
            <a:ext cx="1143000" cy="457200"/>
          </a:xfrm>
          <a:prstGeom prst="rect">
            <a:avLst/>
          </a:prstGeom>
          <a:noFill/>
          <a:ln w="9525">
            <a:noFill/>
            <a:miter lim="800000"/>
            <a:headEnd/>
            <a:tailEnd/>
          </a:ln>
        </p:spPr>
        <p:txBody>
          <a:bodyPr>
            <a:spAutoFit/>
          </a:bodyPr>
          <a:lstStyle/>
          <a:p>
            <a:pPr algn="ctr">
              <a:spcBef>
                <a:spcPct val="50000"/>
              </a:spcBef>
            </a:pPr>
            <a:r>
              <a:rPr lang="en-US" b="1"/>
              <a:t>Better</a:t>
            </a:r>
          </a:p>
        </p:txBody>
      </p:sp>
      <p:sp>
        <p:nvSpPr>
          <p:cNvPr id="54280" name="Text Box 7"/>
          <p:cNvSpPr txBox="1">
            <a:spLocks noChangeArrowheads="1"/>
          </p:cNvSpPr>
          <p:nvPr/>
        </p:nvSpPr>
        <p:spPr bwMode="auto">
          <a:xfrm>
            <a:off x="7924800" y="5181600"/>
            <a:ext cx="457200" cy="244475"/>
          </a:xfrm>
          <a:prstGeom prst="rect">
            <a:avLst/>
          </a:prstGeom>
          <a:noFill/>
          <a:ln w="9525">
            <a:noFill/>
            <a:miter lim="800000"/>
            <a:headEnd/>
            <a:tailEnd/>
          </a:ln>
        </p:spPr>
        <p:txBody>
          <a:bodyPr>
            <a:spAutoFit/>
          </a:bodyPr>
          <a:lstStyle/>
          <a:p>
            <a:pPr algn="ctr">
              <a:spcBef>
                <a:spcPct val="50000"/>
              </a:spcBef>
            </a:pPr>
            <a:r>
              <a:rPr lang="en-US" sz="1000"/>
              <a:t>[26]</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ea typeface="ＭＳ Ｐゴシック" pitchFamily="34" charset="-128"/>
              </a:rPr>
              <a:t>Cache Use Jargon</a:t>
            </a:r>
          </a:p>
        </p:txBody>
      </p:sp>
      <p:sp>
        <p:nvSpPr>
          <p:cNvPr id="55299" name="Rectangle 3"/>
          <p:cNvSpPr>
            <a:spLocks noGrp="1" noChangeArrowheads="1"/>
          </p:cNvSpPr>
          <p:nvPr>
            <p:ph idx="1"/>
          </p:nvPr>
        </p:nvSpPr>
        <p:spPr>
          <a:xfrm>
            <a:off x="684213" y="1371600"/>
            <a:ext cx="7702550" cy="4648200"/>
          </a:xfrm>
        </p:spPr>
        <p:txBody>
          <a:bodyPr/>
          <a:lstStyle/>
          <a:p>
            <a:pPr>
              <a:lnSpc>
                <a:spcPct val="90000"/>
              </a:lnSpc>
            </a:pPr>
            <a:r>
              <a:rPr lang="en-US" b="1" i="1" u="sng" smtClean="0">
                <a:ea typeface="ＭＳ Ｐゴシック" pitchFamily="34" charset="-128"/>
              </a:rPr>
              <a:t>Cache Hit</a:t>
            </a:r>
            <a:r>
              <a:rPr lang="en-US" smtClean="0">
                <a:ea typeface="ＭＳ Ｐゴシック" pitchFamily="34" charset="-128"/>
              </a:rPr>
              <a:t>:  the data that the CPU needs right now are </a:t>
            </a:r>
            <a:r>
              <a:rPr lang="en-US" b="1" u="sng" smtClean="0">
                <a:solidFill>
                  <a:schemeClr val="folHlink"/>
                </a:solidFill>
                <a:ea typeface="ＭＳ Ｐゴシック" pitchFamily="34" charset="-128"/>
              </a:rPr>
              <a:t>already in cache</a:t>
            </a:r>
            <a:r>
              <a:rPr lang="en-US" smtClean="0">
                <a:ea typeface="ＭＳ Ｐゴシック" pitchFamily="34" charset="-128"/>
              </a:rPr>
              <a:t>.</a:t>
            </a:r>
          </a:p>
          <a:p>
            <a:pPr>
              <a:lnSpc>
                <a:spcPct val="90000"/>
              </a:lnSpc>
            </a:pPr>
            <a:r>
              <a:rPr lang="en-US" b="1" i="1" u="sng" smtClean="0">
                <a:ea typeface="ＭＳ Ｐゴシック" pitchFamily="34" charset="-128"/>
              </a:rPr>
              <a:t>Cache Miss</a:t>
            </a:r>
            <a:r>
              <a:rPr lang="en-US" smtClean="0">
                <a:ea typeface="ＭＳ Ｐゴシック" pitchFamily="34" charset="-128"/>
              </a:rPr>
              <a:t>: the data that the CPU needs right now are </a:t>
            </a:r>
            <a:r>
              <a:rPr lang="en-US" b="1" u="sng" smtClean="0">
                <a:solidFill>
                  <a:schemeClr val="hlink"/>
                </a:solidFill>
                <a:ea typeface="ＭＳ Ｐゴシック" pitchFamily="34" charset="-128"/>
              </a:rPr>
              <a:t>not currently in cache</a:t>
            </a:r>
            <a:r>
              <a:rPr lang="en-US" smtClean="0">
                <a:ea typeface="ＭＳ Ｐゴシック" pitchFamily="34" charset="-128"/>
              </a:rPr>
              <a:t>.</a:t>
            </a:r>
          </a:p>
          <a:p>
            <a:pPr>
              <a:lnSpc>
                <a:spcPct val="90000"/>
              </a:lnSpc>
              <a:buFont typeface="Wingdings" pitchFamily="2" charset="2"/>
              <a:buNone/>
            </a:pPr>
            <a:r>
              <a:rPr lang="en-US" smtClean="0">
                <a:ea typeface="ＭＳ Ｐゴシック" pitchFamily="34" charset="-128"/>
              </a:rPr>
              <a:t>If all of your data are small enough to fit in cache, then when you run your program, you’ll get almost all cache hits (except at the very beginning), which means that your performance could be excellent!</a:t>
            </a:r>
          </a:p>
          <a:p>
            <a:pPr>
              <a:lnSpc>
                <a:spcPct val="90000"/>
              </a:lnSpc>
              <a:buFont typeface="Wingdings" pitchFamily="2" charset="2"/>
              <a:buNone/>
            </a:pPr>
            <a:r>
              <a:rPr lang="en-US" smtClean="0">
                <a:ea typeface="ＭＳ Ｐゴシック" pitchFamily="34" charset="-128"/>
              </a:rPr>
              <a:t>Sadly, this rarely happens in real life: most problems of scientific or engineering interest are bigger than just a few MB.</a:t>
            </a:r>
          </a:p>
        </p:txBody>
      </p:sp>
      <p:sp>
        <p:nvSpPr>
          <p:cNvPr id="55301" name="Slide Number Placeholder 4"/>
          <p:cNvSpPr>
            <a:spLocks noGrp="1"/>
          </p:cNvSpPr>
          <p:nvPr>
            <p:ph type="sldNum" sz="quarter" idx="11"/>
          </p:nvPr>
        </p:nvSpPr>
        <p:spPr>
          <a:noFill/>
        </p:spPr>
        <p:txBody>
          <a:bodyPr/>
          <a:lstStyle/>
          <a:p>
            <a:fld id="{E90939E3-C653-4B32-9E6C-64DD1BCE1D09}" type="slidenum">
              <a:rPr lang="en-US"/>
              <a:pPr/>
              <a:t>31</a:t>
            </a:fld>
            <a:endParaRPr lang="en-US"/>
          </a:p>
        </p:txBody>
      </p:sp>
      <p:sp>
        <p:nvSpPr>
          <p:cNvPr id="5530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56322" name="Rectangle 3"/>
          <p:cNvSpPr>
            <a:spLocks noGrp="1" noChangeArrowheads="1"/>
          </p:cNvSpPr>
          <p:nvPr>
            <p:ph type="title"/>
          </p:nvPr>
        </p:nvSpPr>
        <p:spPr/>
        <p:txBody>
          <a:bodyPr/>
          <a:lstStyle/>
          <a:p>
            <a:r>
              <a:rPr lang="en-US" smtClean="0">
                <a:ea typeface="ＭＳ Ｐゴシック" pitchFamily="34" charset="-128"/>
              </a:rPr>
              <a:t>Cache Lines</a:t>
            </a:r>
          </a:p>
        </p:txBody>
      </p:sp>
      <p:sp>
        <p:nvSpPr>
          <p:cNvPr id="56323" name="Rectangle 4"/>
          <p:cNvSpPr>
            <a:spLocks noGrp="1" noChangeArrowheads="1"/>
          </p:cNvSpPr>
          <p:nvPr>
            <p:ph idx="1"/>
          </p:nvPr>
        </p:nvSpPr>
        <p:spPr>
          <a:xfrm>
            <a:off x="685800" y="1371600"/>
            <a:ext cx="7772400" cy="5257800"/>
          </a:xfrm>
        </p:spPr>
        <p:txBody>
          <a:bodyPr/>
          <a:lstStyle/>
          <a:p>
            <a:pPr>
              <a:lnSpc>
                <a:spcPct val="90000"/>
              </a:lnSpc>
            </a:pPr>
            <a:r>
              <a:rPr lang="en-US" smtClean="0">
                <a:ea typeface="ＭＳ Ｐゴシック" pitchFamily="34" charset="-128"/>
              </a:rPr>
              <a:t>A </a:t>
            </a:r>
            <a:r>
              <a:rPr lang="en-US" b="1" i="1" u="sng" smtClean="0">
                <a:ea typeface="ＭＳ Ｐゴシック" pitchFamily="34" charset="-128"/>
              </a:rPr>
              <a:t>cache line</a:t>
            </a:r>
            <a:r>
              <a:rPr lang="en-US" smtClean="0">
                <a:ea typeface="ＭＳ Ｐゴシック" pitchFamily="34" charset="-128"/>
              </a:rPr>
              <a:t> is a small, contiguous region in cache, corresponding to a contiguous region in RAM of the same size, that is loaded all at once.</a:t>
            </a:r>
          </a:p>
          <a:p>
            <a:pPr>
              <a:lnSpc>
                <a:spcPct val="70000"/>
              </a:lnSpc>
            </a:pPr>
            <a:r>
              <a:rPr lang="en-US" smtClean="0">
                <a:ea typeface="ＭＳ Ｐゴシック" pitchFamily="34" charset="-128"/>
              </a:rPr>
              <a:t>Typical size:  32 to 1024 bytes</a:t>
            </a:r>
          </a:p>
          <a:p>
            <a:pPr>
              <a:lnSpc>
                <a:spcPct val="80000"/>
              </a:lnSpc>
            </a:pPr>
            <a:r>
              <a:rPr lang="en-US" smtClean="0">
                <a:ea typeface="ＭＳ Ｐゴシック" pitchFamily="34" charset="-128"/>
              </a:rPr>
              <a:t>Examples</a:t>
            </a:r>
          </a:p>
          <a:p>
            <a:pPr lvl="1">
              <a:lnSpc>
                <a:spcPct val="90000"/>
              </a:lnSpc>
            </a:pPr>
            <a:r>
              <a:rPr lang="en-US" b="1" u="sng" smtClean="0">
                <a:ea typeface="ＭＳ Ｐゴシック" pitchFamily="34" charset="-128"/>
              </a:rPr>
              <a:t>Core 2 Duo</a:t>
            </a:r>
            <a:r>
              <a:rPr lang="en-US" smtClean="0">
                <a:ea typeface="ＭＳ Ｐゴシック" pitchFamily="34" charset="-128"/>
              </a:rPr>
              <a:t> </a:t>
            </a:r>
            <a:r>
              <a:rPr lang="en-US" baseline="30000" smtClean="0">
                <a:ea typeface="ＭＳ Ｐゴシック" pitchFamily="34" charset="-128"/>
              </a:rPr>
              <a:t>[26]</a:t>
            </a:r>
            <a:endParaRPr lang="en-US" smtClean="0">
              <a:ea typeface="ＭＳ Ｐゴシック" pitchFamily="34" charset="-128"/>
            </a:endParaRPr>
          </a:p>
          <a:p>
            <a:pPr lvl="2"/>
            <a:r>
              <a:rPr lang="en-US" smtClean="0">
                <a:ea typeface="ＭＳ Ｐゴシック" pitchFamily="34" charset="-128"/>
              </a:rPr>
              <a:t>L1 data cache:           </a:t>
            </a:r>
            <a:r>
              <a:rPr lang="en-US" sz="900" smtClean="0">
                <a:ea typeface="ＭＳ Ｐゴシック" pitchFamily="34" charset="-128"/>
              </a:rPr>
              <a:t>    </a:t>
            </a:r>
            <a:r>
              <a:rPr lang="en-US" smtClean="0">
                <a:ea typeface="ＭＳ Ｐゴシック" pitchFamily="34" charset="-128"/>
              </a:rPr>
              <a:t>64 bytes per line</a:t>
            </a:r>
          </a:p>
          <a:p>
            <a:pPr lvl="2">
              <a:lnSpc>
                <a:spcPct val="90000"/>
              </a:lnSpc>
            </a:pPr>
            <a:r>
              <a:rPr lang="en-US" smtClean="0">
                <a:ea typeface="ＭＳ Ｐゴシック" pitchFamily="34" charset="-128"/>
              </a:rPr>
              <a:t>L2 cache:                     64 bytes per line</a:t>
            </a:r>
          </a:p>
          <a:p>
            <a:pPr lvl="1">
              <a:lnSpc>
                <a:spcPct val="90000"/>
              </a:lnSpc>
            </a:pPr>
            <a:r>
              <a:rPr lang="en-US" b="1" u="sng" smtClean="0">
                <a:ea typeface="ＭＳ Ｐゴシック" pitchFamily="34" charset="-128"/>
              </a:rPr>
              <a:t>POWER7</a:t>
            </a:r>
            <a:r>
              <a:rPr lang="en-US" smtClean="0">
                <a:ea typeface="ＭＳ Ｐゴシック" pitchFamily="34" charset="-128"/>
              </a:rPr>
              <a:t> </a:t>
            </a:r>
            <a:r>
              <a:rPr lang="en-US" baseline="30000" smtClean="0">
                <a:ea typeface="ＭＳ Ｐゴシック" pitchFamily="34" charset="-128"/>
              </a:rPr>
              <a:t>[28]</a:t>
            </a:r>
            <a:endParaRPr lang="en-US" smtClean="0">
              <a:ea typeface="ＭＳ Ｐゴシック" pitchFamily="34" charset="-128"/>
            </a:endParaRPr>
          </a:p>
          <a:p>
            <a:pPr lvl="2">
              <a:lnSpc>
                <a:spcPct val="80000"/>
              </a:lnSpc>
            </a:pPr>
            <a:r>
              <a:rPr lang="en-US" smtClean="0">
                <a:ea typeface="ＭＳ Ｐゴシック" pitchFamily="34" charset="-128"/>
              </a:rPr>
              <a:t>L1 instruction cache: </a:t>
            </a:r>
            <a:r>
              <a:rPr lang="en-US" sz="1000" smtClean="0">
                <a:ea typeface="ＭＳ Ｐゴシック" pitchFamily="34" charset="-128"/>
              </a:rPr>
              <a:t> </a:t>
            </a:r>
            <a:r>
              <a:rPr lang="en-US" smtClean="0">
                <a:ea typeface="ＭＳ Ｐゴシック" pitchFamily="34" charset="-128"/>
              </a:rPr>
              <a:t>128 bytes per line</a:t>
            </a:r>
          </a:p>
          <a:p>
            <a:pPr lvl="2">
              <a:lnSpc>
                <a:spcPct val="80000"/>
              </a:lnSpc>
            </a:pPr>
            <a:r>
              <a:rPr lang="en-US" smtClean="0">
                <a:ea typeface="ＭＳ Ｐゴシック" pitchFamily="34" charset="-128"/>
              </a:rPr>
              <a:t>L1 data cache:            128 bytes per line</a:t>
            </a:r>
          </a:p>
          <a:p>
            <a:pPr lvl="2">
              <a:lnSpc>
                <a:spcPct val="80000"/>
              </a:lnSpc>
            </a:pPr>
            <a:r>
              <a:rPr lang="en-US" smtClean="0">
                <a:ea typeface="ＭＳ Ｐゴシック" pitchFamily="34" charset="-128"/>
              </a:rPr>
              <a:t>L2 cache:                    128 bytes per line</a:t>
            </a:r>
          </a:p>
          <a:p>
            <a:pPr lvl="2">
              <a:lnSpc>
                <a:spcPct val="80000"/>
              </a:lnSpc>
            </a:pPr>
            <a:r>
              <a:rPr lang="en-US" smtClean="0">
                <a:ea typeface="ＭＳ Ｐゴシック" pitchFamily="34" charset="-128"/>
              </a:rPr>
              <a:t>L3 cache:                    128bytes per line </a:t>
            </a:r>
          </a:p>
        </p:txBody>
      </p:sp>
      <p:sp>
        <p:nvSpPr>
          <p:cNvPr id="56325" name="Slide Number Placeholder 4"/>
          <p:cNvSpPr>
            <a:spLocks noGrp="1"/>
          </p:cNvSpPr>
          <p:nvPr>
            <p:ph type="sldNum" sz="quarter" idx="11"/>
          </p:nvPr>
        </p:nvSpPr>
        <p:spPr>
          <a:noFill/>
        </p:spPr>
        <p:txBody>
          <a:bodyPr/>
          <a:lstStyle/>
          <a:p>
            <a:fld id="{0EEB78C8-9F34-4A7C-AE49-FF4807424EAC}" type="slidenum">
              <a:rPr lang="en-US"/>
              <a:pPr/>
              <a:t>32</a:t>
            </a:fld>
            <a:endParaRPr lang="en-US"/>
          </a:p>
        </p:txBody>
      </p:sp>
      <p:pic>
        <p:nvPicPr>
          <p:cNvPr id="56326" name="Picture 2" descr="ibm_p5_590"/>
          <p:cNvPicPr>
            <a:picLocks noChangeAspect="1" noChangeArrowheads="1"/>
          </p:cNvPicPr>
          <p:nvPr/>
        </p:nvPicPr>
        <p:blipFill>
          <a:blip r:embed="rId3" cstate="print"/>
          <a:srcRect/>
          <a:stretch>
            <a:fillRect/>
          </a:stretch>
        </p:blipFill>
        <p:spPr bwMode="auto">
          <a:xfrm>
            <a:off x="6324600" y="4419600"/>
            <a:ext cx="735013" cy="1371600"/>
          </a:xfrm>
          <a:prstGeom prst="rect">
            <a:avLst/>
          </a:prstGeom>
          <a:noFill/>
          <a:ln w="9525">
            <a:noFill/>
            <a:miter lim="800000"/>
            <a:headEnd/>
            <a:tailEnd/>
          </a:ln>
        </p:spPr>
      </p:pic>
      <p:pic>
        <p:nvPicPr>
          <p:cNvPr id="56328" name="Picture 2"/>
          <p:cNvPicPr>
            <a:picLocks noChangeAspect="1" noChangeArrowheads="1"/>
          </p:cNvPicPr>
          <p:nvPr/>
        </p:nvPicPr>
        <p:blipFill>
          <a:blip r:embed="rId4" cstate="print"/>
          <a:srcRect/>
          <a:stretch>
            <a:fillRect/>
          </a:stretch>
        </p:blipFill>
        <p:spPr bwMode="auto">
          <a:xfrm>
            <a:off x="6019800" y="3429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57346" name="Rectangle 2"/>
          <p:cNvSpPr>
            <a:spLocks noGrp="1" noChangeArrowheads="1"/>
          </p:cNvSpPr>
          <p:nvPr>
            <p:ph type="title"/>
          </p:nvPr>
        </p:nvSpPr>
        <p:spPr/>
        <p:txBody>
          <a:bodyPr/>
          <a:lstStyle/>
          <a:p>
            <a:r>
              <a:rPr lang="en-US" smtClean="0">
                <a:ea typeface="ＭＳ Ｐゴシック" pitchFamily="34" charset="-128"/>
              </a:rPr>
              <a:t>How Cache Works</a:t>
            </a:r>
          </a:p>
        </p:txBody>
      </p:sp>
      <p:sp>
        <p:nvSpPr>
          <p:cNvPr id="57347" name="Rectangle 3"/>
          <p:cNvSpPr>
            <a:spLocks noGrp="1" noChangeArrowheads="1"/>
          </p:cNvSpPr>
          <p:nvPr>
            <p:ph idx="1"/>
          </p:nvPr>
        </p:nvSpPr>
        <p:spPr>
          <a:xfrm>
            <a:off x="609600" y="1371600"/>
            <a:ext cx="7850188" cy="4648200"/>
          </a:xfrm>
        </p:spPr>
        <p:txBody>
          <a:bodyPr/>
          <a:lstStyle/>
          <a:p>
            <a:pPr marL="533400" indent="-533400">
              <a:lnSpc>
                <a:spcPct val="90000"/>
              </a:lnSpc>
              <a:buFont typeface="Wingdings" pitchFamily="2" charset="2"/>
              <a:buNone/>
            </a:pPr>
            <a:r>
              <a:rPr lang="en-US" smtClean="0">
                <a:ea typeface="ＭＳ Ｐゴシック" pitchFamily="34" charset="-128"/>
              </a:rPr>
              <a:t>When you request data from a particular address in Main Memory, here’s what happens:</a:t>
            </a:r>
          </a:p>
          <a:p>
            <a:pPr marL="533400" indent="-533400">
              <a:lnSpc>
                <a:spcPct val="90000"/>
              </a:lnSpc>
              <a:buClr>
                <a:schemeClr val="tx1"/>
              </a:buClr>
              <a:buSzTx/>
              <a:buFont typeface="Wingdings" pitchFamily="2" charset="2"/>
              <a:buAutoNum type="arabicPeriod"/>
            </a:pPr>
            <a:r>
              <a:rPr lang="en-US" smtClean="0">
                <a:ea typeface="ＭＳ Ｐゴシック" pitchFamily="34" charset="-128"/>
              </a:rPr>
              <a:t>The hardware checks whether the data for that address is already in cache. If so, it uses it.</a:t>
            </a:r>
          </a:p>
          <a:p>
            <a:pPr marL="533400" indent="-533400">
              <a:lnSpc>
                <a:spcPct val="90000"/>
              </a:lnSpc>
              <a:buClr>
                <a:schemeClr val="tx1"/>
              </a:buClr>
              <a:buSzTx/>
              <a:buFont typeface="Wingdings" pitchFamily="2" charset="2"/>
              <a:buAutoNum type="arabicPeriod"/>
            </a:pPr>
            <a:r>
              <a:rPr lang="en-US" smtClean="0">
                <a:ea typeface="ＭＳ Ｐゴシック" pitchFamily="34" charset="-128"/>
              </a:rPr>
              <a:t>Otherwise, it loads from Main Memory the entire cache line that contains the address.</a:t>
            </a:r>
          </a:p>
          <a:p>
            <a:pPr marL="533400" indent="-533400">
              <a:lnSpc>
                <a:spcPct val="90000"/>
              </a:lnSpc>
              <a:buFont typeface="Wingdings" pitchFamily="2" charset="2"/>
              <a:buNone/>
            </a:pPr>
            <a:r>
              <a:rPr lang="en-US" smtClean="0">
                <a:ea typeface="ＭＳ Ｐゴシック" pitchFamily="34" charset="-128"/>
              </a:rPr>
              <a:t>For example, on a 1.83 GHz Pentium4 Core Duo (Yonah), a cache miss makes the program </a:t>
            </a:r>
            <a:r>
              <a:rPr lang="en-US" b="1" i="1" u="sng" smtClean="0">
                <a:ea typeface="ＭＳ Ｐゴシック" pitchFamily="34" charset="-128"/>
              </a:rPr>
              <a:t>stall</a:t>
            </a:r>
            <a:r>
              <a:rPr lang="en-US" smtClean="0">
                <a:ea typeface="ＭＳ Ｐゴシック" pitchFamily="34" charset="-128"/>
              </a:rPr>
              <a:t> (wait) at least 48 cycles (26.2 nanoseconds) for the next cache line to load – time that could have been spent performing up to 192 calculations! </a:t>
            </a:r>
            <a:r>
              <a:rPr lang="en-US" baseline="30000" smtClean="0">
                <a:ea typeface="ＭＳ Ｐゴシック" pitchFamily="34" charset="-128"/>
              </a:rPr>
              <a:t>[26]</a:t>
            </a:r>
          </a:p>
        </p:txBody>
      </p:sp>
      <p:sp>
        <p:nvSpPr>
          <p:cNvPr id="57349" name="Slide Number Placeholder 4"/>
          <p:cNvSpPr>
            <a:spLocks noGrp="1"/>
          </p:cNvSpPr>
          <p:nvPr>
            <p:ph type="sldNum" sz="quarter" idx="11"/>
          </p:nvPr>
        </p:nvSpPr>
        <p:spPr>
          <a:noFill/>
        </p:spPr>
        <p:txBody>
          <a:bodyPr/>
          <a:lstStyle/>
          <a:p>
            <a:fld id="{A941A9B9-FE4D-4BA5-8D45-61358795D318}" type="slidenum">
              <a:rPr lang="en-US"/>
              <a:pPr/>
              <a:t>33</a:t>
            </a:fld>
            <a:endParaRPr lang="en-US"/>
          </a:p>
        </p:txBody>
      </p:sp>
      <p:pic>
        <p:nvPicPr>
          <p:cNvPr id="57351" name="Picture 2"/>
          <p:cNvPicPr>
            <a:picLocks noChangeAspect="1" noChangeArrowheads="1"/>
          </p:cNvPicPr>
          <p:nvPr/>
        </p:nvPicPr>
        <p:blipFill>
          <a:blip r:embed="rId3" cstate="print"/>
          <a:srcRect/>
          <a:stretch>
            <a:fillRect/>
          </a:stretch>
        </p:blipFill>
        <p:spPr bwMode="auto">
          <a:xfrm>
            <a:off x="7391400" y="51816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ea typeface="ＭＳ Ｐゴシック" pitchFamily="34" charset="-128"/>
              </a:rPr>
              <a:t>If It’s in Cache, It’s Also in RAM</a:t>
            </a:r>
          </a:p>
        </p:txBody>
      </p:sp>
      <p:sp>
        <p:nvSpPr>
          <p:cNvPr id="58371"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If a particular memory address is currently in cache, then it’s </a:t>
            </a:r>
            <a:r>
              <a:rPr lang="en-US" b="1" u="sng" smtClean="0">
                <a:ea typeface="ＭＳ Ｐゴシック" pitchFamily="34" charset="-128"/>
              </a:rPr>
              <a:t>also</a:t>
            </a:r>
            <a:r>
              <a:rPr lang="en-US" smtClean="0">
                <a:ea typeface="ＭＳ Ｐゴシック" pitchFamily="34" charset="-128"/>
              </a:rPr>
              <a:t> in Main Memory (RAM).</a:t>
            </a:r>
          </a:p>
          <a:p>
            <a:pPr>
              <a:buFont typeface="Wingdings" pitchFamily="2" charset="2"/>
              <a:buNone/>
            </a:pPr>
            <a:r>
              <a:rPr lang="en-US" smtClean="0">
                <a:ea typeface="ＭＳ Ｐゴシック" pitchFamily="34" charset="-128"/>
              </a:rPr>
              <a:t>That is, </a:t>
            </a:r>
            <a:r>
              <a:rPr lang="en-US" b="1" u="sng" smtClean="0">
                <a:ea typeface="ＭＳ Ｐゴシック" pitchFamily="34" charset="-128"/>
              </a:rPr>
              <a:t>all</a:t>
            </a:r>
            <a:r>
              <a:rPr lang="en-US" smtClean="0">
                <a:ea typeface="ＭＳ Ｐゴシック" pitchFamily="34" charset="-128"/>
              </a:rPr>
              <a:t> of a program’s data are in Main Memory, but </a:t>
            </a:r>
            <a:r>
              <a:rPr lang="en-US" b="1" u="sng" smtClean="0">
                <a:ea typeface="ＭＳ Ｐゴシック" pitchFamily="34" charset="-128"/>
              </a:rPr>
              <a:t>some</a:t>
            </a:r>
            <a:r>
              <a:rPr lang="en-US" smtClean="0">
                <a:ea typeface="ＭＳ Ｐゴシック" pitchFamily="34" charset="-128"/>
              </a:rPr>
              <a:t> are </a:t>
            </a:r>
            <a:r>
              <a:rPr lang="en-US" b="1" u="sng" smtClean="0">
                <a:ea typeface="ＭＳ Ｐゴシック" pitchFamily="34" charset="-128"/>
              </a:rPr>
              <a:t>also</a:t>
            </a:r>
            <a:r>
              <a:rPr lang="en-US" smtClean="0">
                <a:ea typeface="ＭＳ Ｐゴシック" pitchFamily="34" charset="-128"/>
              </a:rPr>
              <a:t> in cache.</a:t>
            </a:r>
          </a:p>
          <a:p>
            <a:pPr>
              <a:buFont typeface="Wingdings" pitchFamily="2" charset="2"/>
              <a:buNone/>
            </a:pPr>
            <a:r>
              <a:rPr lang="en-US" smtClean="0">
                <a:ea typeface="ＭＳ Ｐゴシック" pitchFamily="34" charset="-128"/>
              </a:rPr>
              <a:t>We’ll revisit this point shortly.</a:t>
            </a:r>
          </a:p>
        </p:txBody>
      </p:sp>
      <p:sp>
        <p:nvSpPr>
          <p:cNvPr id="58373" name="Slide Number Placeholder 4"/>
          <p:cNvSpPr>
            <a:spLocks noGrp="1"/>
          </p:cNvSpPr>
          <p:nvPr>
            <p:ph type="sldNum" sz="quarter" idx="11"/>
          </p:nvPr>
        </p:nvSpPr>
        <p:spPr>
          <a:noFill/>
        </p:spPr>
        <p:txBody>
          <a:bodyPr/>
          <a:lstStyle/>
          <a:p>
            <a:fld id="{9548F6B5-07A7-40C8-B75D-C8240B198DF0}" type="slidenum">
              <a:rPr lang="en-US"/>
              <a:pPr/>
              <a:t>34</a:t>
            </a:fld>
            <a:endParaRPr lang="en-US"/>
          </a:p>
        </p:txBody>
      </p:sp>
      <p:sp>
        <p:nvSpPr>
          <p:cNvPr id="5837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59394" name="Rectangle 2"/>
          <p:cNvSpPr>
            <a:spLocks noGrp="1" noChangeArrowheads="1"/>
          </p:cNvSpPr>
          <p:nvPr>
            <p:ph type="title"/>
          </p:nvPr>
        </p:nvSpPr>
        <p:spPr/>
        <p:txBody>
          <a:bodyPr/>
          <a:lstStyle/>
          <a:p>
            <a:r>
              <a:rPr lang="en-US" smtClean="0">
                <a:ea typeface="ＭＳ Ｐゴシック" pitchFamily="34" charset="-128"/>
              </a:rPr>
              <a:t>Mapping Cache Lines to RAM</a:t>
            </a:r>
          </a:p>
        </p:txBody>
      </p:sp>
      <p:sp>
        <p:nvSpPr>
          <p:cNvPr id="59395" name="Rectangle 3"/>
          <p:cNvSpPr>
            <a:spLocks noGrp="1" noChangeArrowheads="1"/>
          </p:cNvSpPr>
          <p:nvPr>
            <p:ph idx="1"/>
          </p:nvPr>
        </p:nvSpPr>
        <p:spPr>
          <a:xfrm>
            <a:off x="990600" y="1371600"/>
            <a:ext cx="7315200" cy="4953000"/>
          </a:xfrm>
        </p:spPr>
        <p:txBody>
          <a:bodyPr/>
          <a:lstStyle/>
          <a:p>
            <a:pPr>
              <a:lnSpc>
                <a:spcPct val="90000"/>
              </a:lnSpc>
              <a:buFont typeface="Wingdings" pitchFamily="2" charset="2"/>
              <a:buNone/>
            </a:pPr>
            <a:r>
              <a:rPr lang="en-US" smtClean="0">
                <a:ea typeface="ＭＳ Ｐゴシック" pitchFamily="34" charset="-128"/>
              </a:rPr>
              <a:t>Main memory typically maps into cache in one of three ways:</a:t>
            </a:r>
          </a:p>
          <a:p>
            <a:pPr>
              <a:lnSpc>
                <a:spcPct val="90000"/>
              </a:lnSpc>
            </a:pPr>
            <a:r>
              <a:rPr lang="en-US" smtClean="0">
                <a:ea typeface="ＭＳ Ｐゴシック" pitchFamily="34" charset="-128"/>
              </a:rPr>
              <a:t>Direct mapped    (occasionally)</a:t>
            </a:r>
          </a:p>
          <a:p>
            <a:pPr>
              <a:lnSpc>
                <a:spcPct val="90000"/>
              </a:lnSpc>
            </a:pPr>
            <a:r>
              <a:rPr lang="en-US" smtClean="0">
                <a:ea typeface="ＭＳ Ｐゴシック" pitchFamily="34" charset="-128"/>
              </a:rPr>
              <a:t>Fully associative (very rare these days)</a:t>
            </a:r>
          </a:p>
          <a:p>
            <a:pPr>
              <a:lnSpc>
                <a:spcPct val="90000"/>
              </a:lnSpc>
            </a:pPr>
            <a:r>
              <a:rPr lang="en-US" smtClean="0">
                <a:ea typeface="ＭＳ Ｐゴシック" pitchFamily="34" charset="-128"/>
              </a:rPr>
              <a:t>Set associative    (common)</a:t>
            </a:r>
          </a:p>
          <a:p>
            <a:pPr algn="ctr">
              <a:lnSpc>
                <a:spcPct val="90000"/>
              </a:lnSpc>
              <a:spcBef>
                <a:spcPct val="0"/>
              </a:spcBef>
              <a:buClrTx/>
              <a:buSzTx/>
              <a:buFontTx/>
              <a:buNone/>
            </a:pPr>
            <a:r>
              <a:rPr lang="en-US" sz="8000" b="1" smtClean="0">
                <a:ea typeface="ＭＳ Ｐゴシック" pitchFamily="34" charset="-128"/>
              </a:rPr>
              <a:t>DON’T</a:t>
            </a:r>
          </a:p>
          <a:p>
            <a:pPr algn="ctr">
              <a:lnSpc>
                <a:spcPct val="90000"/>
              </a:lnSpc>
              <a:spcBef>
                <a:spcPct val="0"/>
              </a:spcBef>
              <a:buClrTx/>
              <a:buSzTx/>
              <a:buFontTx/>
              <a:buNone/>
            </a:pPr>
            <a:r>
              <a:rPr lang="en-US" sz="8000" b="1" smtClean="0">
                <a:ea typeface="ＭＳ Ｐゴシック" pitchFamily="34" charset="-128"/>
              </a:rPr>
              <a:t>PANIC!</a:t>
            </a:r>
          </a:p>
        </p:txBody>
      </p:sp>
      <p:sp>
        <p:nvSpPr>
          <p:cNvPr id="59397" name="Slide Number Placeholder 4"/>
          <p:cNvSpPr>
            <a:spLocks noGrp="1"/>
          </p:cNvSpPr>
          <p:nvPr>
            <p:ph type="sldNum" sz="quarter" idx="11"/>
          </p:nvPr>
        </p:nvSpPr>
        <p:spPr>
          <a:noFill/>
        </p:spPr>
        <p:txBody>
          <a:bodyPr/>
          <a:lstStyle/>
          <a:p>
            <a:fld id="{7C0FF026-CDB1-4D32-B107-668CA0F3C018}" type="slidenum">
              <a:rPr lang="en-US"/>
              <a:pPr/>
              <a:t>35</a:t>
            </a:fld>
            <a:endParaRPr lang="en-US"/>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60418" name="Rectangle 2"/>
          <p:cNvSpPr>
            <a:spLocks noGrp="1" noChangeArrowheads="1"/>
          </p:cNvSpPr>
          <p:nvPr>
            <p:ph type="title"/>
          </p:nvPr>
        </p:nvSpPr>
        <p:spPr/>
        <p:txBody>
          <a:bodyPr/>
          <a:lstStyle/>
          <a:p>
            <a:r>
              <a:rPr lang="en-US" smtClean="0">
                <a:ea typeface="ＭＳ Ｐゴシック" pitchFamily="34" charset="-128"/>
              </a:rPr>
              <a:t>Direct Mapped Cache</a:t>
            </a:r>
          </a:p>
        </p:txBody>
      </p:sp>
      <p:sp>
        <p:nvSpPr>
          <p:cNvPr id="60419" name="Rectangle 3"/>
          <p:cNvSpPr>
            <a:spLocks noGrp="1" noChangeArrowheads="1"/>
          </p:cNvSpPr>
          <p:nvPr>
            <p:ph idx="1"/>
          </p:nvPr>
        </p:nvSpPr>
        <p:spPr>
          <a:xfrm>
            <a:off x="609600" y="1371600"/>
            <a:ext cx="7764463" cy="4648200"/>
          </a:xfrm>
        </p:spPr>
        <p:txBody>
          <a:bodyPr/>
          <a:lstStyle/>
          <a:p>
            <a:pPr>
              <a:buFont typeface="Wingdings" pitchFamily="2" charset="2"/>
              <a:buNone/>
            </a:pPr>
            <a:r>
              <a:rPr lang="en-US" b="1" i="1" u="sng" smtClean="0">
                <a:ea typeface="ＭＳ Ｐゴシック" pitchFamily="34" charset="-128"/>
              </a:rPr>
              <a:t>Direct Mapped Cache</a:t>
            </a:r>
            <a:r>
              <a:rPr lang="en-US" smtClean="0">
                <a:ea typeface="ＭＳ Ｐゴシック" pitchFamily="34" charset="-128"/>
              </a:rPr>
              <a:t> is a scheme in which each location in main memory corresponds to exactly one location in cache (but not the reverse, since cache is much smaller than main memory).</a:t>
            </a:r>
          </a:p>
          <a:p>
            <a:pPr>
              <a:buFont typeface="Wingdings" pitchFamily="2" charset="2"/>
              <a:buNone/>
            </a:pPr>
            <a:r>
              <a:rPr lang="en-US" smtClean="0">
                <a:ea typeface="ＭＳ Ｐゴシック" pitchFamily="34" charset="-128"/>
              </a:rPr>
              <a:t>Typically, if a cache address is represented by </a:t>
            </a:r>
            <a:r>
              <a:rPr lang="en-US" b="1" smtClean="0">
                <a:latin typeface="Courier New" pitchFamily="49" charset="0"/>
                <a:ea typeface="ＭＳ Ｐゴシック" pitchFamily="34" charset="-128"/>
              </a:rPr>
              <a:t>c</a:t>
            </a:r>
            <a:r>
              <a:rPr lang="en-US" smtClean="0">
                <a:ea typeface="ＭＳ Ｐゴシック" pitchFamily="34" charset="-128"/>
              </a:rPr>
              <a:t> bits, and a main memory address is represented by </a:t>
            </a:r>
            <a:r>
              <a:rPr lang="en-US" b="1" smtClean="0">
                <a:latin typeface="Courier New" pitchFamily="49" charset="0"/>
                <a:ea typeface="ＭＳ Ｐゴシック" pitchFamily="34" charset="-128"/>
              </a:rPr>
              <a:t>m</a:t>
            </a:r>
            <a:r>
              <a:rPr lang="en-US" smtClean="0">
                <a:ea typeface="ＭＳ Ｐゴシック" pitchFamily="34" charset="-128"/>
              </a:rPr>
              <a:t> bits, then the cache location associated with main memory address </a:t>
            </a:r>
            <a:r>
              <a:rPr lang="en-US" b="1" smtClean="0">
                <a:latin typeface="Courier New" pitchFamily="49" charset="0"/>
                <a:ea typeface="ＭＳ Ｐゴシック" pitchFamily="34" charset="-128"/>
              </a:rPr>
              <a:t>A</a:t>
            </a:r>
            <a:r>
              <a:rPr lang="en-US" smtClean="0">
                <a:ea typeface="ＭＳ Ｐゴシック" pitchFamily="34" charset="-128"/>
              </a:rPr>
              <a:t> is </a:t>
            </a:r>
            <a:r>
              <a:rPr lang="en-US" b="1" smtClean="0">
                <a:latin typeface="Courier New" pitchFamily="49" charset="0"/>
                <a:ea typeface="ＭＳ Ｐゴシック" pitchFamily="34" charset="-128"/>
              </a:rPr>
              <a:t>MOD(A,2</a:t>
            </a:r>
            <a:r>
              <a:rPr lang="en-US" b="1" baseline="30000" smtClean="0">
                <a:latin typeface="Courier New" pitchFamily="49" charset="0"/>
                <a:ea typeface="ＭＳ Ｐゴシック" pitchFamily="34" charset="-128"/>
              </a:rPr>
              <a:t>c</a:t>
            </a:r>
            <a:r>
              <a:rPr lang="en-US" b="1" smtClean="0">
                <a:latin typeface="Courier New" pitchFamily="49" charset="0"/>
                <a:ea typeface="ＭＳ Ｐゴシック" pitchFamily="34" charset="-128"/>
              </a:rPr>
              <a:t>); </a:t>
            </a:r>
            <a:r>
              <a:rPr lang="en-US" smtClean="0">
                <a:ea typeface="ＭＳ Ｐゴシック" pitchFamily="34" charset="-128"/>
              </a:rPr>
              <a:t>that is,  the lowest </a:t>
            </a:r>
            <a:r>
              <a:rPr lang="en-US" b="1" smtClean="0">
                <a:latin typeface="Courier New" pitchFamily="49" charset="0"/>
                <a:ea typeface="ＭＳ Ｐゴシック" pitchFamily="34" charset="-128"/>
              </a:rPr>
              <a:t>c</a:t>
            </a:r>
            <a:r>
              <a:rPr lang="en-US" smtClean="0">
                <a:ea typeface="ＭＳ Ｐゴシック" pitchFamily="34" charset="-128"/>
              </a:rPr>
              <a:t> bits of </a:t>
            </a:r>
            <a:r>
              <a:rPr lang="en-US" b="1" smtClean="0">
                <a:latin typeface="Courier New" pitchFamily="49" charset="0"/>
                <a:ea typeface="ＭＳ Ｐゴシック" pitchFamily="34" charset="-128"/>
              </a:rPr>
              <a:t>A</a:t>
            </a:r>
            <a:r>
              <a:rPr lang="en-US" smtClean="0">
                <a:ea typeface="ＭＳ Ｐゴシック" pitchFamily="34" charset="-128"/>
              </a:rPr>
              <a:t>.</a:t>
            </a:r>
          </a:p>
          <a:p>
            <a:pPr>
              <a:buFont typeface="Wingdings" pitchFamily="2" charset="2"/>
              <a:buNone/>
            </a:pPr>
            <a:r>
              <a:rPr lang="en-US" u="sng" smtClean="0">
                <a:ea typeface="ＭＳ Ｐゴシック" pitchFamily="34" charset="-128"/>
              </a:rPr>
              <a:t>Example</a:t>
            </a:r>
            <a:r>
              <a:rPr lang="en-US" smtClean="0">
                <a:ea typeface="ＭＳ Ｐゴシック" pitchFamily="34" charset="-128"/>
              </a:rPr>
              <a:t>: POWER4 L1 instruction cache</a:t>
            </a:r>
          </a:p>
        </p:txBody>
      </p:sp>
      <p:sp>
        <p:nvSpPr>
          <p:cNvPr id="60421" name="Slide Number Placeholder 4"/>
          <p:cNvSpPr>
            <a:spLocks noGrp="1"/>
          </p:cNvSpPr>
          <p:nvPr>
            <p:ph type="sldNum" sz="quarter" idx="11"/>
          </p:nvPr>
        </p:nvSpPr>
        <p:spPr>
          <a:noFill/>
        </p:spPr>
        <p:txBody>
          <a:bodyPr/>
          <a:lstStyle/>
          <a:p>
            <a:fld id="{9FC9ED25-7577-45F7-8839-574384DD5DB8}" type="slidenum">
              <a:rPr lang="en-US"/>
              <a:pPr/>
              <a:t>36</a:t>
            </a:fld>
            <a:endParaRPr lang="en-US"/>
          </a:p>
        </p:txBody>
      </p:sp>
      <p:pic>
        <p:nvPicPr>
          <p:cNvPr id="60422" name="Picture 4" descr="ibm_p5_590"/>
          <p:cNvPicPr>
            <a:picLocks noChangeAspect="1" noChangeArrowheads="1"/>
          </p:cNvPicPr>
          <p:nvPr/>
        </p:nvPicPr>
        <p:blipFill>
          <a:blip r:embed="rId3" cstate="print"/>
          <a:srcRect/>
          <a:stretch>
            <a:fillRect/>
          </a:stretch>
        </p:blipFill>
        <p:spPr bwMode="auto">
          <a:xfrm>
            <a:off x="5791200" y="4495800"/>
            <a:ext cx="735013" cy="1371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ea typeface="ＭＳ Ｐゴシック" pitchFamily="34" charset="-128"/>
              </a:rPr>
              <a:t>Direct Mapped Cache Illustration</a:t>
            </a:r>
          </a:p>
        </p:txBody>
      </p:sp>
      <p:sp>
        <p:nvSpPr>
          <p:cNvPr id="61443" name="Footer Placeholder 2"/>
          <p:cNvSpPr>
            <a:spLocks noGrp="1"/>
          </p:cNvSpPr>
          <p:nvPr>
            <p:ph type="ftr" sz="quarter" idx="10"/>
          </p:nvPr>
        </p:nvSpPr>
        <p:spPr>
          <a:noFill/>
        </p:spPr>
        <p:txBody>
          <a:bodyPr/>
          <a:lstStyle/>
          <a:p>
            <a:r>
              <a:rPr lang="en-US" dirty="0" smtClean="0"/>
              <a:t>NCSI Intro Parallel: </a:t>
            </a:r>
            <a:r>
              <a:rPr lang="en-US" dirty="0"/>
              <a:t>Storage </a:t>
            </a:r>
            <a:r>
              <a:rPr lang="en-US" dirty="0" smtClean="0"/>
              <a:t>Hierarchy</a:t>
            </a:r>
          </a:p>
          <a:p>
            <a:r>
              <a:rPr lang="en-US" dirty="0" smtClean="0"/>
              <a:t>June 26 - July 1 2011</a:t>
            </a:r>
            <a:endParaRPr lang="en-US" dirty="0"/>
          </a:p>
        </p:txBody>
      </p:sp>
      <p:sp>
        <p:nvSpPr>
          <p:cNvPr id="61444" name="Slide Number Placeholder 3"/>
          <p:cNvSpPr>
            <a:spLocks noGrp="1"/>
          </p:cNvSpPr>
          <p:nvPr>
            <p:ph type="sldNum" sz="quarter" idx="11"/>
          </p:nvPr>
        </p:nvSpPr>
        <p:spPr>
          <a:noFill/>
        </p:spPr>
        <p:txBody>
          <a:bodyPr/>
          <a:lstStyle/>
          <a:p>
            <a:fld id="{053BEC24-667A-4A5E-90B6-62AD0913CB7C}" type="slidenum">
              <a:rPr lang="en-US"/>
              <a:pPr/>
              <a:t>37</a:t>
            </a:fld>
            <a:endParaRPr lang="en-US"/>
          </a:p>
        </p:txBody>
      </p:sp>
      <p:grpSp>
        <p:nvGrpSpPr>
          <p:cNvPr id="2" name="Group 3"/>
          <p:cNvGrpSpPr>
            <a:grpSpLocks/>
          </p:cNvGrpSpPr>
          <p:nvPr/>
        </p:nvGrpSpPr>
        <p:grpSpPr bwMode="auto">
          <a:xfrm>
            <a:off x="990600" y="3581400"/>
            <a:ext cx="7315200" cy="2438400"/>
            <a:chOff x="624" y="2304"/>
            <a:chExt cx="4608" cy="1536"/>
          </a:xfrm>
        </p:grpSpPr>
        <p:sp>
          <p:nvSpPr>
            <p:cNvPr id="61461"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61462" name="Line 5"/>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61463" name="Line 6"/>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61464" name="Line 7"/>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61465" name="Line 8"/>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61466" name="Line 9"/>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61467" name="Line 10"/>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61468" name="Line 11"/>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61469" name="Line 12"/>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61470" name="Line 13"/>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61471" name="Line 14"/>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61472" name="Line 15"/>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61473" name="Line 16"/>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61474" name="Line 17"/>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61475" name="Line 18"/>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61476" name="Line 19"/>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61477" name="Line 20"/>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61478" name="Line 21"/>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61479" name="Line 22"/>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61480" name="Line 23"/>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61481" name="Line 24"/>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61482" name="Line 25"/>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61483" name="Line 26"/>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61484" name="Line 27"/>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61485" name="Line 28"/>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61486" name="Line 29"/>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61487" name="Line 30"/>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61488" name="Line 31"/>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61489" name="Line 32"/>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61490" name="Line 33"/>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61491" name="Line 34"/>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61446" name="Line 35"/>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61454"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61455" name="Line 38"/>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61456" name="Line 39"/>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61457" name="Line 40"/>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61458" name="Line 41"/>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61459" name="Line 42"/>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61460" name="Line 43"/>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61448" name="Text Box 44"/>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61449" name="Text Box 45"/>
          <p:cNvSpPr txBox="1">
            <a:spLocks noChangeArrowheads="1"/>
          </p:cNvSpPr>
          <p:nvPr/>
        </p:nvSpPr>
        <p:spPr bwMode="auto">
          <a:xfrm>
            <a:off x="3810000" y="1219200"/>
            <a:ext cx="1585913" cy="1006475"/>
          </a:xfrm>
          <a:prstGeom prst="rect">
            <a:avLst/>
          </a:prstGeom>
          <a:noFill/>
          <a:ln w="9525">
            <a:noFill/>
            <a:miter lim="800000"/>
            <a:headEnd/>
            <a:tailEnd/>
          </a:ln>
        </p:spPr>
        <p:txBody>
          <a:bodyPr wrap="none">
            <a:spAutoFit/>
          </a:bodyPr>
          <a:lstStyle/>
          <a:p>
            <a:pPr algn="ctr"/>
            <a:r>
              <a:rPr lang="en-US" sz="2000"/>
              <a:t>Must go into</a:t>
            </a:r>
          </a:p>
          <a:p>
            <a:pPr algn="ctr"/>
            <a:r>
              <a:rPr lang="en-US" sz="2000"/>
              <a:t>cache address</a:t>
            </a:r>
          </a:p>
          <a:p>
            <a:pPr algn="ctr"/>
            <a:r>
              <a:rPr lang="en-US" sz="2000"/>
              <a:t>11100101</a:t>
            </a:r>
            <a:endParaRPr lang="en-US" sz="1800"/>
          </a:p>
        </p:txBody>
      </p:sp>
      <p:sp>
        <p:nvSpPr>
          <p:cNvPr id="61450" name="Text Box 46"/>
          <p:cNvSpPr txBox="1">
            <a:spLocks noChangeArrowheads="1"/>
          </p:cNvSpPr>
          <p:nvPr/>
        </p:nvSpPr>
        <p:spPr bwMode="auto">
          <a:xfrm>
            <a:off x="990600" y="2362200"/>
            <a:ext cx="2551113" cy="701675"/>
          </a:xfrm>
          <a:prstGeom prst="rect">
            <a:avLst/>
          </a:prstGeom>
          <a:noFill/>
          <a:ln w="9525">
            <a:noFill/>
            <a:miter lim="800000"/>
            <a:headEnd/>
            <a:tailEnd/>
          </a:ln>
        </p:spPr>
        <p:txBody>
          <a:bodyPr wrap="none">
            <a:spAutoFit/>
          </a:bodyPr>
          <a:lstStyle/>
          <a:p>
            <a:pPr algn="ctr"/>
            <a:r>
              <a:rPr lang="en-US" sz="2000"/>
              <a:t>Main Memory Address</a:t>
            </a:r>
          </a:p>
          <a:p>
            <a:pPr algn="ctr"/>
            <a:r>
              <a:rPr lang="en-US" sz="2000"/>
              <a:t>0100101011100101</a:t>
            </a:r>
          </a:p>
        </p:txBody>
      </p:sp>
      <p:sp>
        <p:nvSpPr>
          <p:cNvPr id="61451"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p:spPr>
        <p:txBody>
          <a:bodyPr wrap="none"/>
          <a:lstStyle/>
          <a:p>
            <a:endParaRPr lang="en-US"/>
          </a:p>
        </p:txBody>
      </p:sp>
      <p:sp>
        <p:nvSpPr>
          <p:cNvPr id="61452"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p:spPr>
        <p:txBody>
          <a:bodyPr wrap="none"/>
          <a:lstStyle/>
          <a:p>
            <a:endParaRPr lang="en-US"/>
          </a:p>
        </p:txBody>
      </p:sp>
      <p:sp>
        <p:nvSpPr>
          <p:cNvPr id="61453" name="Text Box 49"/>
          <p:cNvSpPr txBox="1">
            <a:spLocks noChangeArrowheads="1"/>
          </p:cNvSpPr>
          <p:nvPr/>
        </p:nvSpPr>
        <p:spPr bwMode="auto">
          <a:xfrm>
            <a:off x="5775325" y="2171700"/>
            <a:ext cx="2225675" cy="946150"/>
          </a:xfrm>
          <a:prstGeom prst="rect">
            <a:avLst/>
          </a:prstGeom>
          <a:noFill/>
          <a:ln w="9525">
            <a:noFill/>
            <a:miter lim="800000"/>
            <a:headEnd/>
            <a:tailEnd/>
          </a:ln>
        </p:spPr>
        <p:txBody>
          <a:bodyPr>
            <a:spAutoFit/>
          </a:bodyPr>
          <a:lstStyle/>
          <a:p>
            <a:r>
              <a:rPr lang="en-US" sz="1800"/>
              <a:t>Notice that 11100101 is the low 8 bits of 0100101011100101</a:t>
            </a:r>
            <a:r>
              <a:rPr lang="en-US" sz="2000"/>
              <a:t>.</a:t>
            </a:r>
            <a:endParaRPr lang="en-US" sz="180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62466" name="Rectangle 2"/>
          <p:cNvSpPr>
            <a:spLocks noGrp="1" noChangeArrowheads="1"/>
          </p:cNvSpPr>
          <p:nvPr>
            <p:ph type="title"/>
          </p:nvPr>
        </p:nvSpPr>
        <p:spPr/>
        <p:txBody>
          <a:bodyPr/>
          <a:lstStyle/>
          <a:p>
            <a:r>
              <a:rPr lang="en-US" smtClean="0">
                <a:ea typeface="ＭＳ Ｐゴシック" pitchFamily="34" charset="-128"/>
              </a:rPr>
              <a:t>Jargon: Cache Conflict</a:t>
            </a:r>
          </a:p>
        </p:txBody>
      </p:sp>
      <p:sp>
        <p:nvSpPr>
          <p:cNvPr id="62467" name="Rectangle 3"/>
          <p:cNvSpPr>
            <a:spLocks noGrp="1" noChangeArrowheads="1"/>
          </p:cNvSpPr>
          <p:nvPr>
            <p:ph idx="1"/>
          </p:nvPr>
        </p:nvSpPr>
        <p:spPr>
          <a:xfrm>
            <a:off x="609600" y="1371600"/>
            <a:ext cx="7924800" cy="5029200"/>
          </a:xfrm>
        </p:spPr>
        <p:txBody>
          <a:bodyPr/>
          <a:lstStyle/>
          <a:p>
            <a:pPr>
              <a:lnSpc>
                <a:spcPct val="90000"/>
              </a:lnSpc>
              <a:buFont typeface="Wingdings" pitchFamily="2" charset="2"/>
              <a:buNone/>
            </a:pPr>
            <a:r>
              <a:rPr lang="en-US" smtClean="0">
                <a:ea typeface="ＭＳ Ｐゴシック" pitchFamily="34" charset="-128"/>
              </a:rPr>
              <a:t>Suppose that the cache address 11100101 currently contains RAM address 0100101011100101.</a:t>
            </a:r>
          </a:p>
          <a:p>
            <a:pPr>
              <a:lnSpc>
                <a:spcPct val="90000"/>
              </a:lnSpc>
              <a:buFont typeface="Wingdings" pitchFamily="2" charset="2"/>
              <a:buNone/>
            </a:pPr>
            <a:r>
              <a:rPr lang="en-US" smtClean="0">
                <a:ea typeface="ＭＳ Ｐゴシック" pitchFamily="34" charset="-128"/>
              </a:rPr>
              <a:t>But, we now need to load RAM address 1100101011100101, which maps to the same cache address as 0100101011100101.</a:t>
            </a:r>
          </a:p>
          <a:p>
            <a:pPr>
              <a:lnSpc>
                <a:spcPct val="90000"/>
              </a:lnSpc>
              <a:buFont typeface="Wingdings" pitchFamily="2" charset="2"/>
              <a:buNone/>
            </a:pPr>
            <a:r>
              <a:rPr lang="en-US" smtClean="0">
                <a:ea typeface="ＭＳ Ｐゴシック" pitchFamily="34" charset="-128"/>
              </a:rPr>
              <a:t>This is called a </a:t>
            </a:r>
            <a:r>
              <a:rPr lang="en-US" b="1" i="1" u="sng" smtClean="0">
                <a:solidFill>
                  <a:schemeClr val="hlink"/>
                </a:solidFill>
                <a:ea typeface="ＭＳ Ｐゴシック" pitchFamily="34" charset="-128"/>
              </a:rPr>
              <a:t>cache conflict</a:t>
            </a:r>
            <a:r>
              <a:rPr lang="en-US" smtClean="0">
                <a:solidFill>
                  <a:schemeClr val="hlink"/>
                </a:solidFill>
                <a:ea typeface="ＭＳ Ｐゴシック" pitchFamily="34" charset="-128"/>
              </a:rPr>
              <a:t> </a:t>
            </a:r>
            <a:r>
              <a:rPr lang="en-US" smtClean="0">
                <a:ea typeface="ＭＳ Ｐゴシック" pitchFamily="34" charset="-128"/>
              </a:rPr>
              <a:t>: the CPU needs a RAM location that maps to a cache line already in use.</a:t>
            </a:r>
          </a:p>
          <a:p>
            <a:pPr>
              <a:lnSpc>
                <a:spcPct val="90000"/>
              </a:lnSpc>
              <a:buFont typeface="Wingdings" pitchFamily="2" charset="2"/>
              <a:buNone/>
            </a:pPr>
            <a:r>
              <a:rPr lang="en-US" smtClean="0">
                <a:ea typeface="ＭＳ Ｐゴシック" pitchFamily="34" charset="-128"/>
              </a:rPr>
              <a:t>In the case of direct mapped cache, every cache conflict leads to the new cache line clobbering the old cache line.</a:t>
            </a:r>
          </a:p>
          <a:p>
            <a:pPr>
              <a:lnSpc>
                <a:spcPct val="90000"/>
              </a:lnSpc>
              <a:buFont typeface="Wingdings" pitchFamily="2" charset="2"/>
              <a:buNone/>
            </a:pPr>
            <a:r>
              <a:rPr lang="en-US" smtClean="0">
                <a:ea typeface="ＭＳ Ｐゴシック" pitchFamily="34" charset="-128"/>
              </a:rPr>
              <a:t>This can lead to serious performance problems.</a:t>
            </a:r>
          </a:p>
        </p:txBody>
      </p:sp>
      <p:sp>
        <p:nvSpPr>
          <p:cNvPr id="62469" name="Slide Number Placeholder 4"/>
          <p:cNvSpPr>
            <a:spLocks noGrp="1"/>
          </p:cNvSpPr>
          <p:nvPr>
            <p:ph type="sldNum" sz="quarter" idx="11"/>
          </p:nvPr>
        </p:nvSpPr>
        <p:spPr>
          <a:noFill/>
        </p:spPr>
        <p:txBody>
          <a:bodyPr/>
          <a:lstStyle/>
          <a:p>
            <a:fld id="{B74D6750-E716-4ACF-9231-72564DF68423}" type="slidenum">
              <a:rPr lang="en-US"/>
              <a:pPr/>
              <a:t>38</a:t>
            </a:fld>
            <a:endParaRPr lang="en-US"/>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63490" name="Rectangle 2"/>
          <p:cNvSpPr>
            <a:spLocks noGrp="1" noChangeArrowheads="1"/>
          </p:cNvSpPr>
          <p:nvPr>
            <p:ph type="title"/>
          </p:nvPr>
        </p:nvSpPr>
        <p:spPr/>
        <p:txBody>
          <a:bodyPr/>
          <a:lstStyle/>
          <a:p>
            <a:r>
              <a:rPr lang="en-US" smtClean="0">
                <a:ea typeface="ＭＳ Ｐゴシック" pitchFamily="34" charset="-128"/>
              </a:rPr>
              <a:t>Problem with Direct Mapped: F90</a:t>
            </a:r>
          </a:p>
        </p:txBody>
      </p:sp>
      <p:sp>
        <p:nvSpPr>
          <p:cNvPr id="63491" name="Rectangle 3"/>
          <p:cNvSpPr>
            <a:spLocks noGrp="1" noChangeArrowheads="1"/>
          </p:cNvSpPr>
          <p:nvPr>
            <p:ph idx="1"/>
          </p:nvPr>
        </p:nvSpPr>
        <p:spPr>
          <a:xfrm>
            <a:off x="831850" y="1371600"/>
            <a:ext cx="7258050" cy="1600200"/>
          </a:xfrm>
        </p:spPr>
        <p:txBody>
          <a:bodyPr/>
          <a:lstStyle/>
          <a:p>
            <a:pPr>
              <a:buFont typeface="Wingdings" pitchFamily="2" charset="2"/>
              <a:buNone/>
            </a:pPr>
            <a:r>
              <a:rPr lang="en-US" smtClean="0">
                <a:ea typeface="ＭＳ Ｐゴシック" pitchFamily="34" charset="-128"/>
              </a:rPr>
              <a:t>If you have two arrays that start in the same place relative to cache, then they might clobber each other all the time: no cache hits!</a:t>
            </a:r>
          </a:p>
        </p:txBody>
      </p:sp>
      <p:sp>
        <p:nvSpPr>
          <p:cNvPr id="63493" name="Slide Number Placeholder 4"/>
          <p:cNvSpPr>
            <a:spLocks noGrp="1"/>
          </p:cNvSpPr>
          <p:nvPr>
            <p:ph type="sldNum" sz="quarter" idx="11"/>
          </p:nvPr>
        </p:nvSpPr>
        <p:spPr>
          <a:noFill/>
        </p:spPr>
        <p:txBody>
          <a:bodyPr/>
          <a:lstStyle/>
          <a:p>
            <a:fld id="{E0FAEFF5-9988-462E-A43A-D4D1F4704580}" type="slidenum">
              <a:rPr lang="en-US"/>
              <a:pPr/>
              <a:t>39</a:t>
            </a:fld>
            <a:endParaRPr lang="en-US"/>
          </a:p>
        </p:txBody>
      </p:sp>
      <p:sp>
        <p:nvSpPr>
          <p:cNvPr id="63494" name="Text Box 4"/>
          <p:cNvSpPr txBox="1">
            <a:spLocks noChangeArrowheads="1"/>
          </p:cNvSpPr>
          <p:nvPr/>
        </p:nvSpPr>
        <p:spPr bwMode="auto">
          <a:xfrm>
            <a:off x="914400" y="2819400"/>
            <a:ext cx="7724775" cy="1846263"/>
          </a:xfrm>
          <a:prstGeom prst="rect">
            <a:avLst/>
          </a:prstGeom>
          <a:noFill/>
          <a:ln w="9525">
            <a:noFill/>
            <a:miter lim="800000"/>
            <a:headEnd/>
            <a:tailEnd/>
          </a:ln>
        </p:spPr>
        <p:txBody>
          <a:bodyPr wrap="none">
            <a:spAutoFit/>
          </a:bodyPr>
          <a:lstStyle/>
          <a:p>
            <a:pPr algn="l"/>
            <a:r>
              <a:rPr lang="en-US" sz="2000" b="1" dirty="0">
                <a:latin typeface="Courier New" pitchFamily="49" charset="0"/>
              </a:rPr>
              <a:t>REAL,DIMENSION(</a:t>
            </a:r>
            <a:r>
              <a:rPr lang="en-US" sz="2000" b="1" dirty="0" err="1">
                <a:latin typeface="Courier New" pitchFamily="49" charset="0"/>
              </a:rPr>
              <a:t>multiple_of_cache_size</a:t>
            </a:r>
            <a:r>
              <a:rPr lang="en-US" sz="2000" b="1" dirty="0">
                <a:latin typeface="Courier New" pitchFamily="49" charset="0"/>
              </a:rPr>
              <a:t>) :: a, b, c</a:t>
            </a:r>
          </a:p>
          <a:p>
            <a:pPr algn="l"/>
            <a:r>
              <a:rPr lang="en-US" sz="2000" b="1" dirty="0">
                <a:latin typeface="Courier New" pitchFamily="49" charset="0"/>
              </a:rPr>
              <a:t>INTEGER :: index</a:t>
            </a:r>
          </a:p>
          <a:p>
            <a:pPr algn="l"/>
            <a:endParaRPr lang="en-US" sz="2000" b="1" dirty="0">
              <a:latin typeface="Courier New" pitchFamily="49" charset="0"/>
            </a:endParaRPr>
          </a:p>
          <a:p>
            <a:pPr algn="l">
              <a:lnSpc>
                <a:spcPct val="70000"/>
              </a:lnSpc>
            </a:pPr>
            <a:r>
              <a:rPr lang="en-US" sz="2000" b="1" dirty="0">
                <a:latin typeface="Courier New" pitchFamily="49" charset="0"/>
              </a:rPr>
              <a:t>DO index = 1, </a:t>
            </a:r>
            <a:r>
              <a:rPr lang="en-US" sz="2000" b="1" dirty="0" err="1">
                <a:latin typeface="Courier New" pitchFamily="49" charset="0"/>
              </a:rPr>
              <a:t>multiple_of_cache_size</a:t>
            </a:r>
            <a:endParaRPr lang="en-US" sz="2000" b="1" dirty="0">
              <a:latin typeface="Courier New" pitchFamily="49" charset="0"/>
            </a:endParaRPr>
          </a:p>
          <a:p>
            <a:pPr algn="l"/>
            <a:r>
              <a:rPr lang="en-US" sz="2000" b="1" dirty="0">
                <a:latin typeface="Courier New" pitchFamily="49" charset="0"/>
              </a:rPr>
              <a:t>    a(index) = b(index) + c(index)</a:t>
            </a:r>
          </a:p>
          <a:p>
            <a:pPr algn="l"/>
            <a:r>
              <a:rPr lang="en-US" sz="2000" b="1" dirty="0">
                <a:latin typeface="Courier New" pitchFamily="49" charset="0"/>
              </a:rPr>
              <a:t>END DO</a:t>
            </a:r>
          </a:p>
        </p:txBody>
      </p:sp>
      <p:sp>
        <p:nvSpPr>
          <p:cNvPr id="63495" name="Text Box 5"/>
          <p:cNvSpPr txBox="1">
            <a:spLocks noChangeArrowheads="1"/>
          </p:cNvSpPr>
          <p:nvPr/>
        </p:nvSpPr>
        <p:spPr bwMode="auto">
          <a:xfrm>
            <a:off x="533400" y="4819650"/>
            <a:ext cx="8001000" cy="1200150"/>
          </a:xfrm>
          <a:prstGeom prst="rect">
            <a:avLst/>
          </a:prstGeom>
          <a:noFill/>
          <a:ln w="9525">
            <a:noFill/>
            <a:miter lim="800000"/>
            <a:headEnd/>
            <a:tailEnd/>
          </a:ln>
        </p:spPr>
        <p:txBody>
          <a:bodyPr>
            <a:spAutoFit/>
          </a:bodyPr>
          <a:lstStyle/>
          <a:p>
            <a:r>
              <a:rPr lang="en-US"/>
              <a:t>In this example, </a:t>
            </a:r>
            <a:r>
              <a:rPr lang="en-US" b="1">
                <a:latin typeface="Courier New" pitchFamily="49" charset="0"/>
              </a:rPr>
              <a:t>a(index)</a:t>
            </a:r>
            <a:r>
              <a:rPr lang="en-US" b="1"/>
              <a:t>,</a:t>
            </a:r>
            <a:r>
              <a:rPr lang="en-US" b="1">
                <a:latin typeface="Courier New" pitchFamily="49" charset="0"/>
              </a:rPr>
              <a:t> b(index)</a:t>
            </a:r>
            <a:r>
              <a:rPr lang="en-US"/>
              <a:t> and </a:t>
            </a:r>
            <a:r>
              <a:rPr lang="en-US" b="1">
                <a:latin typeface="Courier New" pitchFamily="49" charset="0"/>
              </a:rPr>
              <a:t>c(index)</a:t>
            </a:r>
            <a:r>
              <a:rPr lang="en-US"/>
              <a:t> all map to the same cache line, so loading </a:t>
            </a:r>
            <a:r>
              <a:rPr lang="en-US" b="1">
                <a:latin typeface="Courier New" pitchFamily="49" charset="0"/>
              </a:rPr>
              <a:t>c(index)</a:t>
            </a:r>
            <a:r>
              <a:rPr lang="en-US"/>
              <a:t> clobbers  </a:t>
            </a:r>
            <a:r>
              <a:rPr lang="en-US" b="1">
                <a:latin typeface="Courier New" pitchFamily="49" charset="0"/>
              </a:rPr>
              <a:t>b(index</a:t>
            </a:r>
            <a:r>
              <a:rPr lang="en-US" b="1"/>
              <a:t>) – </a:t>
            </a:r>
            <a:r>
              <a:rPr lang="en-US" b="1" u="sng">
                <a:solidFill>
                  <a:schemeClr val="hlink"/>
                </a:solidFill>
              </a:rPr>
              <a:t>no cache reuse!</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Internet Explorer</a:t>
            </a:r>
            <a:endParaRPr lang="en-US" dirty="0"/>
          </a:p>
        </p:txBody>
      </p:sp>
      <p:sp>
        <p:nvSpPr>
          <p:cNvPr id="3" name="Content Placeholder 2"/>
          <p:cNvSpPr>
            <a:spLocks noGrp="1"/>
          </p:cNvSpPr>
          <p:nvPr>
            <p:ph idx="1"/>
          </p:nvPr>
        </p:nvSpPr>
        <p:spPr/>
        <p:txBody>
          <a:bodyPr/>
          <a:lstStyle/>
          <a:p>
            <a:pPr>
              <a:buNone/>
            </a:pPr>
            <a:r>
              <a:rPr lang="en-US" sz="1600" dirty="0" smtClean="0"/>
              <a:t>From a Windows PC running Internet Explorer:</a:t>
            </a:r>
          </a:p>
          <a:p>
            <a:pPr>
              <a:buClrTx/>
              <a:buSzPct val="100000"/>
              <a:buFont typeface="+mj-lt"/>
              <a:buAutoNum type="arabicPeriod"/>
            </a:pPr>
            <a:r>
              <a:rPr lang="en-US" sz="1600" dirty="0" smtClean="0"/>
              <a:t>You </a:t>
            </a:r>
            <a:r>
              <a:rPr lang="en-US" sz="1600" b="1" dirty="0" smtClean="0"/>
              <a:t>MUST</a:t>
            </a:r>
            <a:r>
              <a:rPr lang="en-US" sz="1600" dirty="0" smtClean="0"/>
              <a:t> have the ability to install software on the PC (or have someone install it for you). </a:t>
            </a:r>
          </a:p>
          <a:p>
            <a:pPr>
              <a:buClrTx/>
              <a:buSzPct val="100000"/>
              <a:buFont typeface="+mj-lt"/>
              <a:buAutoNum type="arabicPeriod"/>
            </a:pPr>
            <a:r>
              <a:rPr lang="en-US" sz="1600" dirty="0" smtClean="0"/>
              <a:t>Download and install the latest Java Runtime Environment (JRE) from </a:t>
            </a:r>
            <a:r>
              <a:rPr lang="en-US" sz="1600" dirty="0" smtClean="0">
                <a:hlinkClick r:id="rId2"/>
              </a:rPr>
              <a:t>here</a:t>
            </a:r>
            <a:r>
              <a:rPr lang="en-US" sz="1600" dirty="0" smtClean="0"/>
              <a:t> </a:t>
            </a:r>
            <a:br>
              <a:rPr lang="en-US" sz="1600" dirty="0" smtClean="0"/>
            </a:br>
            <a:r>
              <a:rPr lang="en-US" sz="1600" dirty="0" smtClean="0"/>
              <a:t>(click on the Java Download icon, because that install package includes both the JRE and other components). </a:t>
            </a:r>
          </a:p>
          <a:p>
            <a:pPr>
              <a:buClrTx/>
              <a:buSzPct val="100000"/>
              <a:buFont typeface="+mj-lt"/>
              <a:buAutoNum type="arabicPeriod"/>
            </a:pPr>
            <a:r>
              <a:rPr lang="en-US" sz="1600" dirty="0" smtClean="0"/>
              <a:t>Download and install this </a:t>
            </a:r>
            <a:r>
              <a:rPr lang="en-US" sz="1600" dirty="0" smtClean="0">
                <a:hlinkClick r:id="rId3"/>
              </a:rPr>
              <a:t>video decoder</a:t>
            </a:r>
            <a:r>
              <a:rPr lang="en-US" sz="1600" dirty="0" smtClean="0"/>
              <a:t>. </a:t>
            </a:r>
          </a:p>
          <a:p>
            <a:pPr>
              <a:buClrTx/>
              <a:buSzPct val="100000"/>
              <a:buFont typeface="+mj-lt"/>
              <a:buAutoNum type="arabicPeriod"/>
            </a:pPr>
            <a:r>
              <a:rPr lang="en-US" sz="1600" dirty="0" smtClean="0"/>
              <a:t>Start Internet Explorer. </a:t>
            </a:r>
          </a:p>
          <a:p>
            <a:pPr>
              <a:buClrTx/>
              <a:buSzPct val="100000"/>
              <a:buFont typeface="+mj-lt"/>
              <a:buAutoNum type="arabicPeriod"/>
            </a:pPr>
            <a:r>
              <a:rPr lang="en-US" sz="1600" dirty="0" smtClean="0"/>
              <a:t>Copy-and-paste this URL into your IE window: </a:t>
            </a:r>
            <a:br>
              <a:rPr lang="en-US" sz="1600" dirty="0" smtClean="0"/>
            </a:br>
            <a:r>
              <a:rPr lang="en-US" sz="1600" b="1" dirty="0" smtClean="0"/>
              <a:t>http://164.58.250.47/</a:t>
            </a:r>
            <a:r>
              <a:rPr lang="en-US" sz="1600" dirty="0" smtClean="0"/>
              <a:t> </a:t>
            </a:r>
          </a:p>
          <a:p>
            <a:pPr>
              <a:buClrTx/>
              <a:buSzPct val="100000"/>
              <a:buFont typeface="+mj-lt"/>
              <a:buAutoNum type="arabicPeriod"/>
            </a:pPr>
            <a:r>
              <a:rPr lang="en-US" sz="1600" dirty="0" smtClean="0"/>
              <a:t>When that webpage loads, in the upper left, click on "Streaming". </a:t>
            </a:r>
          </a:p>
          <a:p>
            <a:pPr>
              <a:buClrTx/>
              <a:buSzPct val="100000"/>
              <a:buFont typeface="+mj-lt"/>
              <a:buAutoNum type="arabicPeriod"/>
            </a:pPr>
            <a:r>
              <a:rPr lang="en-US" sz="1600" dirty="0" smtClean="0"/>
              <a:t>In the textbox labeled Sign-in Name, type your name. </a:t>
            </a:r>
          </a:p>
          <a:p>
            <a:pPr>
              <a:buClrTx/>
              <a:buSzPct val="100000"/>
              <a:buFont typeface="+mj-lt"/>
              <a:buAutoNum type="arabicPeriod"/>
            </a:pPr>
            <a:r>
              <a:rPr lang="en-US" sz="1600" dirty="0" smtClean="0"/>
              <a:t>In the textbox labeled Conference ID, type this: </a:t>
            </a:r>
            <a:br>
              <a:rPr lang="en-US" sz="1600" dirty="0" smtClean="0"/>
            </a:br>
            <a:r>
              <a:rPr lang="en-US" sz="1600" dirty="0" smtClean="0"/>
              <a:t>0409 </a:t>
            </a:r>
          </a:p>
          <a:p>
            <a:pPr>
              <a:buClrTx/>
              <a:buSzPct val="100000"/>
              <a:buFont typeface="+mj-lt"/>
              <a:buAutoNum type="arabicPeriod"/>
            </a:pPr>
            <a:r>
              <a:rPr lang="en-US" sz="1600" dirty="0" smtClean="0"/>
              <a:t>Click on "Stream this conference". </a:t>
            </a:r>
          </a:p>
          <a:p>
            <a:pPr>
              <a:buClrTx/>
              <a:buSzPct val="100000"/>
              <a:buFont typeface="+mj-lt"/>
              <a:buAutoNum type="arabicPeriod"/>
            </a:pPr>
            <a:r>
              <a:rPr lang="en-US" sz="1600" dirty="0" smtClean="0"/>
              <a:t>When that webpage loads, you may see, at the very top, a bar offering you options. </a:t>
            </a:r>
            <a:br>
              <a:rPr lang="en-US" sz="1600" dirty="0" smtClean="0"/>
            </a:br>
            <a:r>
              <a:rPr lang="en-US" sz="1600" dirty="0" smtClean="0"/>
              <a:t>If so, click on it and choose "Install this add-on." </a:t>
            </a:r>
          </a:p>
          <a:p>
            <a:endParaRPr lang="en-US" dirty="0"/>
          </a:p>
        </p:txBody>
      </p:sp>
      <p:sp>
        <p:nvSpPr>
          <p:cNvPr id="4" name="Footer Placeholder 3"/>
          <p:cNvSpPr>
            <a:spLocks noGrp="1"/>
          </p:cNvSpPr>
          <p:nvPr>
            <p:ph type="ftr" sz="quarter" idx="10"/>
          </p:nvPr>
        </p:nvSpPr>
        <p:spPr/>
        <p:txBody>
          <a:bodyPr/>
          <a:lstStyle/>
          <a:p>
            <a:pPr>
              <a:defRPr/>
            </a:pPr>
            <a:r>
              <a:rPr lang="en-US" dirty="0" smtClean="0"/>
              <a:t>NCSI Intro </a:t>
            </a:r>
            <a:r>
              <a:rPr lang="en-US" dirty="0" smtClean="0"/>
              <a:t>Parallel: Storage Hierarchy</a:t>
            </a:r>
            <a:endParaRPr lang="en-US" dirty="0" smtClean="0"/>
          </a:p>
          <a:p>
            <a:pPr>
              <a:defRPr/>
            </a:pPr>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
        <p:nvSpPr>
          <p:cNvPr id="64514" name="Rectangle 2"/>
          <p:cNvSpPr>
            <a:spLocks noGrp="1" noChangeArrowheads="1"/>
          </p:cNvSpPr>
          <p:nvPr>
            <p:ph type="title"/>
          </p:nvPr>
        </p:nvSpPr>
        <p:spPr/>
        <p:txBody>
          <a:bodyPr/>
          <a:lstStyle/>
          <a:p>
            <a:r>
              <a:rPr lang="en-US" smtClean="0">
                <a:ea typeface="ＭＳ Ｐゴシック" pitchFamily="34" charset="-128"/>
              </a:rPr>
              <a:t>Problem with Direct Mapped: C</a:t>
            </a:r>
          </a:p>
        </p:txBody>
      </p:sp>
      <p:sp>
        <p:nvSpPr>
          <p:cNvPr id="64515" name="Rectangle 3"/>
          <p:cNvSpPr>
            <a:spLocks noGrp="1" noChangeArrowheads="1"/>
          </p:cNvSpPr>
          <p:nvPr>
            <p:ph idx="1"/>
          </p:nvPr>
        </p:nvSpPr>
        <p:spPr>
          <a:xfrm>
            <a:off x="831850" y="1371600"/>
            <a:ext cx="7258050" cy="1600200"/>
          </a:xfrm>
        </p:spPr>
        <p:txBody>
          <a:bodyPr/>
          <a:lstStyle/>
          <a:p>
            <a:pPr>
              <a:buFont typeface="Wingdings" pitchFamily="2" charset="2"/>
              <a:buNone/>
            </a:pPr>
            <a:r>
              <a:rPr lang="en-US" smtClean="0">
                <a:ea typeface="ＭＳ Ｐゴシック" pitchFamily="34" charset="-128"/>
              </a:rPr>
              <a:t>If you have two arrays that start in the same place relative to cache, then they might clobber each other all the time: no cache hits!</a:t>
            </a:r>
          </a:p>
        </p:txBody>
      </p:sp>
      <p:sp>
        <p:nvSpPr>
          <p:cNvPr id="64517" name="Slide Number Placeholder 4"/>
          <p:cNvSpPr>
            <a:spLocks noGrp="1"/>
          </p:cNvSpPr>
          <p:nvPr>
            <p:ph type="sldNum" sz="quarter" idx="11"/>
          </p:nvPr>
        </p:nvSpPr>
        <p:spPr>
          <a:noFill/>
        </p:spPr>
        <p:txBody>
          <a:bodyPr/>
          <a:lstStyle/>
          <a:p>
            <a:fld id="{FDAD4E71-4957-40A9-ADF2-82436C581058}" type="slidenum">
              <a:rPr lang="en-US"/>
              <a:pPr/>
              <a:t>40</a:t>
            </a:fld>
            <a:endParaRPr lang="en-US"/>
          </a:p>
        </p:txBody>
      </p:sp>
      <p:sp>
        <p:nvSpPr>
          <p:cNvPr id="64518" name="Text Box 4"/>
          <p:cNvSpPr txBox="1">
            <a:spLocks noChangeArrowheads="1"/>
          </p:cNvSpPr>
          <p:nvPr/>
        </p:nvSpPr>
        <p:spPr bwMode="auto">
          <a:xfrm>
            <a:off x="914400" y="2590800"/>
            <a:ext cx="7416800" cy="2185988"/>
          </a:xfrm>
          <a:prstGeom prst="rect">
            <a:avLst/>
          </a:prstGeom>
          <a:noFill/>
          <a:ln w="9525">
            <a:noFill/>
            <a:miter lim="800000"/>
            <a:headEnd/>
            <a:tailEnd/>
          </a:ln>
        </p:spPr>
        <p:txBody>
          <a:bodyPr wrap="none">
            <a:spAutoFit/>
          </a:bodyPr>
          <a:lstStyle/>
          <a:p>
            <a:pPr algn="l">
              <a:lnSpc>
                <a:spcPct val="90000"/>
              </a:lnSpc>
            </a:pPr>
            <a:r>
              <a:rPr lang="en-US" sz="2000" b="1" dirty="0">
                <a:latin typeface="Courier New" pitchFamily="49" charset="0"/>
              </a:rPr>
              <a:t>float a[</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b[</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c[</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err="1">
                <a:latin typeface="Courier New" pitchFamily="49" charset="0"/>
              </a:rPr>
              <a:t>int</a:t>
            </a:r>
            <a:r>
              <a:rPr lang="en-US" sz="2000" b="1" dirty="0">
                <a:latin typeface="Courier New" pitchFamily="49" charset="0"/>
              </a:rPr>
              <a:t> index;</a:t>
            </a:r>
          </a:p>
          <a:p>
            <a:pPr algn="l">
              <a:lnSpc>
                <a:spcPct val="80000"/>
              </a:lnSpc>
            </a:pPr>
            <a:endParaRPr lang="en-US" sz="2000" b="1" dirty="0">
              <a:latin typeface="Courier New" pitchFamily="49" charset="0"/>
            </a:endParaRPr>
          </a:p>
          <a:p>
            <a:pPr algn="l">
              <a:lnSpc>
                <a:spcPct val="70000"/>
              </a:lnSpc>
            </a:pPr>
            <a:r>
              <a:rPr lang="en-US" sz="2000" b="1" dirty="0">
                <a:latin typeface="Courier New" pitchFamily="49" charset="0"/>
              </a:rPr>
              <a:t>for (index = 0; index &lt; </a:t>
            </a:r>
            <a:r>
              <a:rPr lang="en-US" sz="2000" b="1" dirty="0" err="1">
                <a:latin typeface="Courier New" pitchFamily="49" charset="0"/>
              </a:rPr>
              <a:t>multiple_of_cache_size</a:t>
            </a:r>
            <a:r>
              <a:rPr lang="en-US" sz="2000" b="1" dirty="0">
                <a:latin typeface="Courier New" pitchFamily="49" charset="0"/>
              </a:rPr>
              <a:t>;</a:t>
            </a:r>
          </a:p>
          <a:p>
            <a:pPr algn="l">
              <a:lnSpc>
                <a:spcPct val="70000"/>
              </a:lnSpc>
            </a:pPr>
            <a:r>
              <a:rPr lang="en-US" sz="2000" b="1" dirty="0">
                <a:latin typeface="Courier New" pitchFamily="49" charset="0"/>
              </a:rPr>
              <a:t>     index++)</a:t>
            </a:r>
          </a:p>
          <a:p>
            <a:pPr algn="l"/>
            <a:r>
              <a:rPr lang="en-US" sz="2000" b="1" dirty="0">
                <a:latin typeface="Courier New" pitchFamily="49" charset="0"/>
              </a:rPr>
              <a:t>    { a[index] = b[index] + c[index]; }</a:t>
            </a:r>
          </a:p>
        </p:txBody>
      </p:sp>
      <p:sp>
        <p:nvSpPr>
          <p:cNvPr id="64519" name="Text Box 5"/>
          <p:cNvSpPr txBox="1">
            <a:spLocks noChangeArrowheads="1"/>
          </p:cNvSpPr>
          <p:nvPr/>
        </p:nvSpPr>
        <p:spPr bwMode="auto">
          <a:xfrm>
            <a:off x="533400" y="4819650"/>
            <a:ext cx="8001000" cy="1200150"/>
          </a:xfrm>
          <a:prstGeom prst="rect">
            <a:avLst/>
          </a:prstGeom>
          <a:noFill/>
          <a:ln w="9525">
            <a:noFill/>
            <a:miter lim="800000"/>
            <a:headEnd/>
            <a:tailEnd/>
          </a:ln>
        </p:spPr>
        <p:txBody>
          <a:bodyPr>
            <a:spAutoFit/>
          </a:bodyPr>
          <a:lstStyle/>
          <a:p>
            <a:r>
              <a:rPr lang="en-US"/>
              <a:t>In this example, </a:t>
            </a:r>
            <a:r>
              <a:rPr lang="en-US" b="1">
                <a:latin typeface="Courier New" pitchFamily="49" charset="0"/>
              </a:rPr>
              <a:t>a[index]</a:t>
            </a:r>
            <a:r>
              <a:rPr lang="en-US" b="1"/>
              <a:t>,</a:t>
            </a:r>
            <a:r>
              <a:rPr lang="en-US" b="1">
                <a:latin typeface="Courier New" pitchFamily="49" charset="0"/>
              </a:rPr>
              <a:t> b[index]</a:t>
            </a:r>
            <a:r>
              <a:rPr lang="en-US"/>
              <a:t> and </a:t>
            </a:r>
            <a:r>
              <a:rPr lang="en-US" b="1">
                <a:latin typeface="Courier New" pitchFamily="49" charset="0"/>
              </a:rPr>
              <a:t>c[index]</a:t>
            </a:r>
            <a:r>
              <a:rPr lang="en-US"/>
              <a:t> all map to the same cache line, so loading </a:t>
            </a:r>
            <a:r>
              <a:rPr lang="en-US" b="1">
                <a:latin typeface="Courier New" pitchFamily="49" charset="0"/>
              </a:rPr>
              <a:t>c[index]</a:t>
            </a:r>
            <a:r>
              <a:rPr lang="en-US"/>
              <a:t> clobbers  </a:t>
            </a:r>
            <a:r>
              <a:rPr lang="en-US" b="1">
                <a:latin typeface="Courier New" pitchFamily="49" charset="0"/>
              </a:rPr>
              <a:t>b[index]</a:t>
            </a:r>
            <a:r>
              <a:rPr lang="en-US" b="1"/>
              <a:t> – </a:t>
            </a:r>
            <a:r>
              <a:rPr lang="en-US" b="1" u="sng">
                <a:solidFill>
                  <a:schemeClr val="hlink"/>
                </a:solidFill>
              </a:rPr>
              <a:t>no cache reuse!</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ea typeface="ＭＳ Ｐゴシック" pitchFamily="34" charset="-128"/>
              </a:rPr>
              <a:t>Fully Associative Cache</a:t>
            </a:r>
          </a:p>
        </p:txBody>
      </p:sp>
      <p:sp>
        <p:nvSpPr>
          <p:cNvPr id="65539" name="Rectangle 3"/>
          <p:cNvSpPr>
            <a:spLocks noGrp="1" noChangeArrowheads="1"/>
          </p:cNvSpPr>
          <p:nvPr>
            <p:ph idx="1"/>
          </p:nvPr>
        </p:nvSpPr>
        <p:spPr>
          <a:xfrm>
            <a:off x="609600" y="1219200"/>
            <a:ext cx="8001000" cy="4800600"/>
          </a:xfrm>
        </p:spPr>
        <p:txBody>
          <a:bodyPr/>
          <a:lstStyle/>
          <a:p>
            <a:pPr>
              <a:lnSpc>
                <a:spcPct val="90000"/>
              </a:lnSpc>
              <a:buFont typeface="Wingdings" pitchFamily="2" charset="2"/>
              <a:buNone/>
            </a:pPr>
            <a:r>
              <a:rPr lang="en-US" b="1" i="1" u="sng" smtClean="0">
                <a:ea typeface="ＭＳ Ｐゴシック" pitchFamily="34" charset="-128"/>
              </a:rPr>
              <a:t>Fully Associative Cache</a:t>
            </a:r>
            <a:r>
              <a:rPr lang="en-US" smtClean="0">
                <a:ea typeface="ＭＳ Ｐゴシック" pitchFamily="34" charset="-128"/>
              </a:rPr>
              <a:t> can put </a:t>
            </a:r>
            <a:r>
              <a:rPr lang="en-US" b="1" u="sng" smtClean="0">
                <a:solidFill>
                  <a:schemeClr val="folHlink"/>
                </a:solidFill>
                <a:ea typeface="ＭＳ Ｐゴシック" pitchFamily="34" charset="-128"/>
              </a:rPr>
              <a:t>any</a:t>
            </a:r>
            <a:r>
              <a:rPr lang="en-US" smtClean="0">
                <a:ea typeface="ＭＳ Ｐゴシック" pitchFamily="34" charset="-128"/>
              </a:rPr>
              <a:t> line of main memory into </a:t>
            </a:r>
            <a:r>
              <a:rPr lang="en-US" b="1" u="sng" smtClean="0">
                <a:solidFill>
                  <a:schemeClr val="folHlink"/>
                </a:solidFill>
                <a:ea typeface="ＭＳ Ｐゴシック" pitchFamily="34" charset="-128"/>
              </a:rPr>
              <a:t>any</a:t>
            </a:r>
            <a:r>
              <a:rPr lang="en-US" smtClean="0">
                <a:ea typeface="ＭＳ Ｐゴシック" pitchFamily="34" charset="-128"/>
              </a:rPr>
              <a:t> cache line.</a:t>
            </a:r>
          </a:p>
          <a:p>
            <a:pPr>
              <a:lnSpc>
                <a:spcPct val="90000"/>
              </a:lnSpc>
              <a:buFont typeface="Wingdings" pitchFamily="2" charset="2"/>
              <a:buNone/>
            </a:pPr>
            <a:r>
              <a:rPr lang="en-US" smtClean="0">
                <a:ea typeface="ＭＳ Ｐゴシック" pitchFamily="34" charset="-128"/>
              </a:rPr>
              <a:t>Typically, the cache management system will put the newly loaded data into the </a:t>
            </a:r>
            <a:r>
              <a:rPr lang="en-US" b="1" i="1" u="sng" smtClean="0">
                <a:ea typeface="ＭＳ Ｐゴシック" pitchFamily="34" charset="-128"/>
              </a:rPr>
              <a:t>Least Recently Used</a:t>
            </a:r>
            <a:r>
              <a:rPr lang="en-US" smtClean="0">
                <a:ea typeface="ＭＳ Ｐゴシック" pitchFamily="34" charset="-128"/>
              </a:rPr>
              <a:t> cache line, though other strategies are possible (e.g., </a:t>
            </a:r>
            <a:r>
              <a:rPr lang="en-US" b="1" i="1" u="sng" smtClean="0">
                <a:ea typeface="ＭＳ Ｐゴシック" pitchFamily="34" charset="-128"/>
              </a:rPr>
              <a:t>Random</a:t>
            </a:r>
            <a:r>
              <a:rPr lang="en-US" smtClean="0">
                <a:ea typeface="ＭＳ Ｐゴシック" pitchFamily="34" charset="-128"/>
              </a:rPr>
              <a:t>, </a:t>
            </a:r>
            <a:r>
              <a:rPr lang="en-US" b="1" i="1" u="sng" smtClean="0">
                <a:ea typeface="ＭＳ Ｐゴシック" pitchFamily="34" charset="-128"/>
              </a:rPr>
              <a:t>First In First Out</a:t>
            </a:r>
            <a:r>
              <a:rPr lang="en-US" smtClean="0">
                <a:ea typeface="ＭＳ Ｐゴシック" pitchFamily="34" charset="-128"/>
              </a:rPr>
              <a:t>, </a:t>
            </a:r>
            <a:r>
              <a:rPr lang="en-US" b="1" i="1" u="sng" smtClean="0">
                <a:ea typeface="ＭＳ Ｐゴシック" pitchFamily="34" charset="-128"/>
              </a:rPr>
              <a:t>Round Robin</a:t>
            </a:r>
            <a:r>
              <a:rPr lang="en-US" smtClean="0">
                <a:ea typeface="ＭＳ Ｐゴシック" pitchFamily="34" charset="-128"/>
              </a:rPr>
              <a:t>, </a:t>
            </a:r>
            <a:r>
              <a:rPr lang="en-US" b="1" i="1" u="sng" smtClean="0">
                <a:ea typeface="ＭＳ Ｐゴシック" pitchFamily="34" charset="-128"/>
              </a:rPr>
              <a:t>Least Recently Modified</a:t>
            </a:r>
            <a:r>
              <a:rPr lang="en-US" smtClean="0">
                <a:ea typeface="ＭＳ Ｐゴシック" pitchFamily="34" charset="-128"/>
              </a:rPr>
              <a:t>).</a:t>
            </a:r>
          </a:p>
          <a:p>
            <a:pPr>
              <a:lnSpc>
                <a:spcPct val="80000"/>
              </a:lnSpc>
              <a:buFont typeface="Wingdings" pitchFamily="2" charset="2"/>
              <a:buNone/>
            </a:pPr>
            <a:r>
              <a:rPr lang="en-US" smtClean="0">
                <a:ea typeface="ＭＳ Ｐゴシック" pitchFamily="34" charset="-128"/>
              </a:rPr>
              <a:t>So, this can solve, or at least reduce, the cache conflict problem.</a:t>
            </a:r>
          </a:p>
          <a:p>
            <a:pPr>
              <a:lnSpc>
                <a:spcPct val="80000"/>
              </a:lnSpc>
              <a:buFont typeface="Wingdings" pitchFamily="2" charset="2"/>
              <a:buNone/>
            </a:pPr>
            <a:r>
              <a:rPr lang="en-US" smtClean="0">
                <a:ea typeface="ＭＳ Ｐゴシック" pitchFamily="34" charset="-128"/>
              </a:rPr>
              <a:t>But, fully associative cache tends to be </a:t>
            </a:r>
            <a:r>
              <a:rPr lang="en-US" b="1" u="sng" smtClean="0">
                <a:solidFill>
                  <a:schemeClr val="hlink"/>
                </a:solidFill>
                <a:ea typeface="ＭＳ Ｐゴシック" pitchFamily="34" charset="-128"/>
              </a:rPr>
              <a:t>expensive</a:t>
            </a:r>
            <a:r>
              <a:rPr lang="en-US" smtClean="0">
                <a:ea typeface="ＭＳ Ｐゴシック" pitchFamily="34" charset="-128"/>
              </a:rPr>
              <a:t>, so it’s pretty rare: you need </a:t>
            </a:r>
            <a:r>
              <a:rPr lang="en-US" i="1" smtClean="0">
                <a:ea typeface="ＭＳ Ｐゴシック" pitchFamily="34" charset="-128"/>
              </a:rPr>
              <a:t>N</a:t>
            </a:r>
            <a:r>
              <a:rPr lang="en-US" baseline="-25000" smtClean="0">
                <a:ea typeface="ＭＳ Ｐゴシック" pitchFamily="34" charset="-128"/>
              </a:rPr>
              <a:t>cache</a:t>
            </a:r>
            <a:r>
              <a:rPr lang="en-US" sz="4000" b="1" baseline="16000" smtClean="0">
                <a:ea typeface="ＭＳ Ｐゴシック" pitchFamily="34" charset="-128"/>
              </a:rPr>
              <a:t>. </a:t>
            </a:r>
            <a:r>
              <a:rPr lang="en-US" i="1" smtClean="0">
                <a:ea typeface="ＭＳ Ｐゴシック" pitchFamily="34" charset="-128"/>
              </a:rPr>
              <a:t>N</a:t>
            </a:r>
            <a:r>
              <a:rPr lang="en-US" baseline="-25000" smtClean="0">
                <a:ea typeface="ＭＳ Ｐゴシック" pitchFamily="34" charset="-128"/>
              </a:rPr>
              <a:t>RAM</a:t>
            </a:r>
            <a:r>
              <a:rPr lang="en-US" smtClean="0">
                <a:ea typeface="ＭＳ Ｐゴシック" pitchFamily="34" charset="-128"/>
              </a:rPr>
              <a:t> connections!</a:t>
            </a:r>
            <a:endParaRPr lang="en-US" u="sng" smtClean="0">
              <a:ea typeface="ＭＳ Ｐゴシック" pitchFamily="34" charset="-128"/>
            </a:endParaRPr>
          </a:p>
        </p:txBody>
      </p:sp>
      <p:sp>
        <p:nvSpPr>
          <p:cNvPr id="65540" name="Footer Placeholder 3"/>
          <p:cNvSpPr>
            <a:spLocks noGrp="1"/>
          </p:cNvSpPr>
          <p:nvPr>
            <p:ph type="ftr" sz="quarter" idx="10"/>
          </p:nvPr>
        </p:nvSpPr>
        <p:spPr>
          <a:xfrm>
            <a:off x="1600200" y="6172200"/>
            <a:ext cx="5334000" cy="457200"/>
          </a:xfrm>
          <a:noFill/>
        </p:spPr>
        <p:txBody>
          <a:bodyPr/>
          <a:lstStyle/>
          <a:p>
            <a:r>
              <a:rPr lang="en-US" dirty="0"/>
              <a:t>NCSI Intro Parallel: Storage Hierarchy</a:t>
            </a:r>
          </a:p>
          <a:p>
            <a:r>
              <a:rPr lang="en-US" dirty="0"/>
              <a:t>June 26 - July 1 </a:t>
            </a:r>
            <a:r>
              <a:rPr lang="en-US" dirty="0" smtClean="0"/>
              <a:t>2011</a:t>
            </a:r>
            <a:endParaRPr lang="en-US" dirty="0"/>
          </a:p>
        </p:txBody>
      </p:sp>
      <p:sp>
        <p:nvSpPr>
          <p:cNvPr id="65541" name="Slide Number Placeholder 4"/>
          <p:cNvSpPr>
            <a:spLocks noGrp="1"/>
          </p:cNvSpPr>
          <p:nvPr>
            <p:ph type="sldNum" sz="quarter" idx="11"/>
          </p:nvPr>
        </p:nvSpPr>
        <p:spPr>
          <a:noFill/>
        </p:spPr>
        <p:txBody>
          <a:bodyPr/>
          <a:lstStyle/>
          <a:p>
            <a:fld id="{34F31D81-75CD-48F4-9FF3-0FA6A028F539}" type="slidenum">
              <a:rPr lang="en-US"/>
              <a:pPr/>
              <a:t>41</a:t>
            </a:fld>
            <a:endParaRPr lang="en-US"/>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ea typeface="ＭＳ Ｐゴシック" pitchFamily="34" charset="-128"/>
              </a:rPr>
              <a:t>Fully Associative Illustration</a:t>
            </a:r>
          </a:p>
        </p:txBody>
      </p:sp>
      <p:sp>
        <p:nvSpPr>
          <p:cNvPr id="66563" name="Footer Placeholder 2"/>
          <p:cNvSpPr>
            <a:spLocks noGrp="1"/>
          </p:cNvSpPr>
          <p:nvPr>
            <p:ph type="ftr" sz="quarter" idx="10"/>
          </p:nvPr>
        </p:nvSpPr>
        <p:spPr>
          <a:noFill/>
        </p:spPr>
        <p:txBody>
          <a:bodyPr/>
          <a:lstStyle/>
          <a:p>
            <a:r>
              <a:rPr lang="en-US" dirty="0"/>
              <a:t>NCSI Intro Parallel: Storage Hierarchy</a:t>
            </a:r>
          </a:p>
          <a:p>
            <a:r>
              <a:rPr lang="en-US" dirty="0"/>
              <a:t>June 26 - July 1 </a:t>
            </a:r>
            <a:r>
              <a:rPr lang="en-US" dirty="0" smtClean="0"/>
              <a:t>2011</a:t>
            </a:r>
            <a:endParaRPr lang="en-US" dirty="0"/>
          </a:p>
        </p:txBody>
      </p:sp>
      <p:sp>
        <p:nvSpPr>
          <p:cNvPr id="66564" name="Slide Number Placeholder 3"/>
          <p:cNvSpPr>
            <a:spLocks noGrp="1"/>
          </p:cNvSpPr>
          <p:nvPr>
            <p:ph type="sldNum" sz="quarter" idx="11"/>
          </p:nvPr>
        </p:nvSpPr>
        <p:spPr>
          <a:noFill/>
        </p:spPr>
        <p:txBody>
          <a:bodyPr/>
          <a:lstStyle/>
          <a:p>
            <a:fld id="{7EAED5EC-A60E-420E-B6B4-865B4C1D5F80}" type="slidenum">
              <a:rPr lang="en-US"/>
              <a:pPr/>
              <a:t>42</a:t>
            </a:fld>
            <a:endParaRPr lang="en-US"/>
          </a:p>
        </p:txBody>
      </p:sp>
      <p:grpSp>
        <p:nvGrpSpPr>
          <p:cNvPr id="2" name="Group 3"/>
          <p:cNvGrpSpPr>
            <a:grpSpLocks/>
          </p:cNvGrpSpPr>
          <p:nvPr/>
        </p:nvGrpSpPr>
        <p:grpSpPr bwMode="auto">
          <a:xfrm>
            <a:off x="990600" y="3581400"/>
            <a:ext cx="7315200" cy="2438400"/>
            <a:chOff x="624" y="2304"/>
            <a:chExt cx="4608" cy="1536"/>
          </a:xfrm>
        </p:grpSpPr>
        <p:sp>
          <p:nvSpPr>
            <p:cNvPr id="66595"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66596" name="Line 5"/>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66597" name="Line 6"/>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66598" name="Line 7"/>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66599" name="Line 8"/>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66600" name="Line 9"/>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66601" name="Line 10"/>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66602" name="Line 11"/>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66603" name="Line 12"/>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66604" name="Line 13"/>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66605" name="Line 14"/>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66606" name="Line 15"/>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66607" name="Line 16"/>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66608" name="Line 17"/>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66609" name="Line 18"/>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66610" name="Line 19"/>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66611" name="Line 20"/>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66612" name="Line 21"/>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66613" name="Line 22"/>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66614" name="Line 23"/>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66615" name="Line 24"/>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66616" name="Line 25"/>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66617" name="Line 26"/>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66618" name="Line 27"/>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66619" name="Line 28"/>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66620" name="Line 29"/>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66621" name="Line 30"/>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66622" name="Line 31"/>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66623" name="Line 32"/>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66624" name="Line 33"/>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66625" name="Line 34"/>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66566" name="Line 35"/>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66588"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66589" name="Line 38"/>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66590" name="Line 39"/>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66591" name="Line 40"/>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66592" name="Line 41"/>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66593" name="Line 42"/>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66594" name="Line 43"/>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66568" name="Text Box 44"/>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66569" name="Text Box 45"/>
          <p:cNvSpPr txBox="1">
            <a:spLocks noChangeArrowheads="1"/>
          </p:cNvSpPr>
          <p:nvPr/>
        </p:nvSpPr>
        <p:spPr bwMode="auto">
          <a:xfrm>
            <a:off x="3810000" y="1524000"/>
            <a:ext cx="1635125" cy="701675"/>
          </a:xfrm>
          <a:prstGeom prst="rect">
            <a:avLst/>
          </a:prstGeom>
          <a:noFill/>
          <a:ln w="9525">
            <a:noFill/>
            <a:miter lim="800000"/>
            <a:headEnd/>
            <a:tailEnd/>
          </a:ln>
        </p:spPr>
        <p:txBody>
          <a:bodyPr wrap="none">
            <a:spAutoFit/>
          </a:bodyPr>
          <a:lstStyle/>
          <a:p>
            <a:pPr algn="ctr"/>
            <a:r>
              <a:rPr lang="en-US" sz="2000"/>
              <a:t>Could go into</a:t>
            </a:r>
          </a:p>
          <a:p>
            <a:pPr algn="ctr"/>
            <a:r>
              <a:rPr lang="en-US" sz="2000"/>
              <a:t>any cache line</a:t>
            </a:r>
            <a:endParaRPr lang="en-US" sz="1800"/>
          </a:p>
        </p:txBody>
      </p:sp>
      <p:sp>
        <p:nvSpPr>
          <p:cNvPr id="66570" name="Text Box 46"/>
          <p:cNvSpPr txBox="1">
            <a:spLocks noChangeArrowheads="1"/>
          </p:cNvSpPr>
          <p:nvPr/>
        </p:nvSpPr>
        <p:spPr bwMode="auto">
          <a:xfrm>
            <a:off x="990600" y="2362200"/>
            <a:ext cx="2551113" cy="701675"/>
          </a:xfrm>
          <a:prstGeom prst="rect">
            <a:avLst/>
          </a:prstGeom>
          <a:noFill/>
          <a:ln w="9525">
            <a:noFill/>
            <a:miter lim="800000"/>
            <a:headEnd/>
            <a:tailEnd/>
          </a:ln>
        </p:spPr>
        <p:txBody>
          <a:bodyPr wrap="none">
            <a:spAutoFit/>
          </a:bodyPr>
          <a:lstStyle/>
          <a:p>
            <a:pPr algn="ctr"/>
            <a:r>
              <a:rPr lang="en-US" sz="2000"/>
              <a:t>Main Memory Address</a:t>
            </a:r>
          </a:p>
          <a:p>
            <a:pPr algn="ctr"/>
            <a:r>
              <a:rPr lang="en-US" sz="2000"/>
              <a:t>0100101011100101</a:t>
            </a:r>
          </a:p>
        </p:txBody>
      </p:sp>
      <p:sp>
        <p:nvSpPr>
          <p:cNvPr id="66571"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p:spPr>
        <p:txBody>
          <a:bodyPr wrap="none"/>
          <a:lstStyle/>
          <a:p>
            <a:endParaRPr lang="en-US"/>
          </a:p>
        </p:txBody>
      </p:sp>
      <p:sp>
        <p:nvSpPr>
          <p:cNvPr id="66572"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med" len="med"/>
          </a:ln>
        </p:spPr>
        <p:txBody>
          <a:bodyPr wrap="none"/>
          <a:lstStyle/>
          <a:p>
            <a:endParaRPr lang="en-US"/>
          </a:p>
        </p:txBody>
      </p:sp>
      <p:sp>
        <p:nvSpPr>
          <p:cNvPr id="66573"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med" len="med"/>
          </a:ln>
        </p:spPr>
        <p:txBody>
          <a:bodyPr wrap="none"/>
          <a:lstStyle/>
          <a:p>
            <a:endParaRPr lang="en-US"/>
          </a:p>
        </p:txBody>
      </p:sp>
      <p:sp>
        <p:nvSpPr>
          <p:cNvPr id="66574" name="Line 50"/>
          <p:cNvSpPr>
            <a:spLocks noChangeShapeType="1"/>
          </p:cNvSpPr>
          <p:nvPr/>
        </p:nvSpPr>
        <p:spPr bwMode="auto">
          <a:xfrm flipV="1">
            <a:off x="3886200" y="2971800"/>
            <a:ext cx="152400" cy="1371600"/>
          </a:xfrm>
          <a:prstGeom prst="line">
            <a:avLst/>
          </a:prstGeom>
          <a:noFill/>
          <a:ln w="9525">
            <a:solidFill>
              <a:schemeClr val="tx1"/>
            </a:solidFill>
            <a:miter lim="800000"/>
            <a:headEnd/>
            <a:tailEnd type="triangle" w="lg" len="lg"/>
          </a:ln>
        </p:spPr>
        <p:txBody>
          <a:bodyPr wrap="none"/>
          <a:lstStyle/>
          <a:p>
            <a:endParaRPr lang="en-US"/>
          </a:p>
        </p:txBody>
      </p:sp>
      <p:sp>
        <p:nvSpPr>
          <p:cNvPr id="66575" name="Line 51"/>
          <p:cNvSpPr>
            <a:spLocks noChangeShapeType="1"/>
          </p:cNvSpPr>
          <p:nvPr/>
        </p:nvSpPr>
        <p:spPr bwMode="auto">
          <a:xfrm flipV="1">
            <a:off x="3886200" y="2667000"/>
            <a:ext cx="152400" cy="1676400"/>
          </a:xfrm>
          <a:prstGeom prst="line">
            <a:avLst/>
          </a:prstGeom>
          <a:noFill/>
          <a:ln w="9525">
            <a:solidFill>
              <a:schemeClr val="tx1"/>
            </a:solidFill>
            <a:miter lim="800000"/>
            <a:headEnd/>
            <a:tailEnd type="triangle" w="med" len="med"/>
          </a:ln>
        </p:spPr>
        <p:txBody>
          <a:bodyPr wrap="none"/>
          <a:lstStyle/>
          <a:p>
            <a:endParaRPr lang="en-US"/>
          </a:p>
        </p:txBody>
      </p:sp>
      <p:sp>
        <p:nvSpPr>
          <p:cNvPr id="66576" name="Line 52"/>
          <p:cNvSpPr>
            <a:spLocks noChangeShapeType="1"/>
          </p:cNvSpPr>
          <p:nvPr/>
        </p:nvSpPr>
        <p:spPr bwMode="auto">
          <a:xfrm flipV="1">
            <a:off x="3886200" y="2362200"/>
            <a:ext cx="1524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77" name="Line 53"/>
          <p:cNvSpPr>
            <a:spLocks noChangeShapeType="1"/>
          </p:cNvSpPr>
          <p:nvPr/>
        </p:nvSpPr>
        <p:spPr bwMode="auto">
          <a:xfrm flipV="1">
            <a:off x="3886200" y="2971800"/>
            <a:ext cx="457200" cy="1371600"/>
          </a:xfrm>
          <a:prstGeom prst="line">
            <a:avLst/>
          </a:prstGeom>
          <a:noFill/>
          <a:ln w="9525">
            <a:solidFill>
              <a:schemeClr val="tx1"/>
            </a:solidFill>
            <a:miter lim="800000"/>
            <a:headEnd/>
            <a:tailEnd type="triangle" w="med" len="med"/>
          </a:ln>
        </p:spPr>
        <p:txBody>
          <a:bodyPr wrap="none"/>
          <a:lstStyle/>
          <a:p>
            <a:endParaRPr lang="en-US"/>
          </a:p>
        </p:txBody>
      </p:sp>
      <p:sp>
        <p:nvSpPr>
          <p:cNvPr id="66578" name="Line 54"/>
          <p:cNvSpPr>
            <a:spLocks noChangeShapeType="1"/>
          </p:cNvSpPr>
          <p:nvPr/>
        </p:nvSpPr>
        <p:spPr bwMode="auto">
          <a:xfrm flipV="1">
            <a:off x="3886200" y="2667000"/>
            <a:ext cx="533400" cy="1676400"/>
          </a:xfrm>
          <a:prstGeom prst="line">
            <a:avLst/>
          </a:prstGeom>
          <a:noFill/>
          <a:ln w="9525">
            <a:solidFill>
              <a:schemeClr val="tx1"/>
            </a:solidFill>
            <a:miter lim="800000"/>
            <a:headEnd/>
            <a:tailEnd type="triangle" w="med" len="med"/>
          </a:ln>
        </p:spPr>
        <p:txBody>
          <a:bodyPr wrap="none"/>
          <a:lstStyle/>
          <a:p>
            <a:endParaRPr lang="en-US"/>
          </a:p>
        </p:txBody>
      </p:sp>
      <p:sp>
        <p:nvSpPr>
          <p:cNvPr id="66579" name="Line 55"/>
          <p:cNvSpPr>
            <a:spLocks noChangeShapeType="1"/>
          </p:cNvSpPr>
          <p:nvPr/>
        </p:nvSpPr>
        <p:spPr bwMode="auto">
          <a:xfrm flipV="1">
            <a:off x="3886200" y="2362200"/>
            <a:ext cx="7620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80" name="Line 56"/>
          <p:cNvSpPr>
            <a:spLocks noChangeShapeType="1"/>
          </p:cNvSpPr>
          <p:nvPr/>
        </p:nvSpPr>
        <p:spPr bwMode="auto">
          <a:xfrm flipV="1">
            <a:off x="3886200" y="2667000"/>
            <a:ext cx="762000" cy="1676400"/>
          </a:xfrm>
          <a:prstGeom prst="line">
            <a:avLst/>
          </a:prstGeom>
          <a:noFill/>
          <a:ln w="9525">
            <a:solidFill>
              <a:schemeClr val="tx1"/>
            </a:solidFill>
            <a:miter lim="800000"/>
            <a:headEnd/>
            <a:tailEnd type="triangle" w="med" len="med"/>
          </a:ln>
        </p:spPr>
        <p:txBody>
          <a:bodyPr wrap="none"/>
          <a:lstStyle/>
          <a:p>
            <a:endParaRPr lang="en-US"/>
          </a:p>
        </p:txBody>
      </p:sp>
      <p:sp>
        <p:nvSpPr>
          <p:cNvPr id="66581" name="Line 57"/>
          <p:cNvSpPr>
            <a:spLocks noChangeShapeType="1"/>
          </p:cNvSpPr>
          <p:nvPr/>
        </p:nvSpPr>
        <p:spPr bwMode="auto">
          <a:xfrm flipV="1">
            <a:off x="3962400" y="2819400"/>
            <a:ext cx="762000" cy="1371600"/>
          </a:xfrm>
          <a:prstGeom prst="line">
            <a:avLst/>
          </a:prstGeom>
          <a:noFill/>
          <a:ln w="9525">
            <a:solidFill>
              <a:schemeClr val="tx1"/>
            </a:solidFill>
            <a:miter lim="800000"/>
            <a:headEnd/>
            <a:tailEnd type="triangle" w="med" len="med"/>
          </a:ln>
        </p:spPr>
        <p:txBody>
          <a:bodyPr wrap="none"/>
          <a:lstStyle/>
          <a:p>
            <a:endParaRPr lang="en-US"/>
          </a:p>
        </p:txBody>
      </p:sp>
      <p:sp>
        <p:nvSpPr>
          <p:cNvPr id="66582" name="Line 58"/>
          <p:cNvSpPr>
            <a:spLocks noChangeShapeType="1"/>
          </p:cNvSpPr>
          <p:nvPr/>
        </p:nvSpPr>
        <p:spPr bwMode="auto">
          <a:xfrm flipV="1">
            <a:off x="3886200" y="2514600"/>
            <a:ext cx="914400" cy="1828800"/>
          </a:xfrm>
          <a:prstGeom prst="line">
            <a:avLst/>
          </a:prstGeom>
          <a:noFill/>
          <a:ln w="9525">
            <a:solidFill>
              <a:schemeClr val="tx1"/>
            </a:solidFill>
            <a:miter lim="800000"/>
            <a:headEnd/>
            <a:tailEnd type="triangle" w="med" len="med"/>
          </a:ln>
        </p:spPr>
        <p:txBody>
          <a:bodyPr wrap="none"/>
          <a:lstStyle/>
          <a:p>
            <a:endParaRPr lang="en-US"/>
          </a:p>
        </p:txBody>
      </p:sp>
      <p:sp>
        <p:nvSpPr>
          <p:cNvPr id="66583" name="Line 59"/>
          <p:cNvSpPr>
            <a:spLocks noChangeShapeType="1"/>
          </p:cNvSpPr>
          <p:nvPr/>
        </p:nvSpPr>
        <p:spPr bwMode="auto">
          <a:xfrm flipV="1">
            <a:off x="3886200" y="2362200"/>
            <a:ext cx="10668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84" name="Line 60"/>
          <p:cNvSpPr>
            <a:spLocks noChangeShapeType="1"/>
          </p:cNvSpPr>
          <p:nvPr/>
        </p:nvSpPr>
        <p:spPr bwMode="auto">
          <a:xfrm flipV="1">
            <a:off x="3886200" y="2971800"/>
            <a:ext cx="1066800" cy="1371600"/>
          </a:xfrm>
          <a:prstGeom prst="line">
            <a:avLst/>
          </a:prstGeom>
          <a:noFill/>
          <a:ln w="9525">
            <a:solidFill>
              <a:schemeClr val="tx1"/>
            </a:solidFill>
            <a:miter lim="800000"/>
            <a:headEnd/>
            <a:tailEnd type="triangle" w="med" len="med"/>
          </a:ln>
        </p:spPr>
        <p:txBody>
          <a:bodyPr wrap="none"/>
          <a:lstStyle/>
          <a:p>
            <a:endParaRPr lang="en-US"/>
          </a:p>
        </p:txBody>
      </p:sp>
      <p:sp>
        <p:nvSpPr>
          <p:cNvPr id="66585" name="Line 61"/>
          <p:cNvSpPr>
            <a:spLocks noChangeShapeType="1"/>
          </p:cNvSpPr>
          <p:nvPr/>
        </p:nvSpPr>
        <p:spPr bwMode="auto">
          <a:xfrm flipV="1">
            <a:off x="3886200" y="2362200"/>
            <a:ext cx="13716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86" name="Line 62"/>
          <p:cNvSpPr>
            <a:spLocks noChangeShapeType="1"/>
          </p:cNvSpPr>
          <p:nvPr/>
        </p:nvSpPr>
        <p:spPr bwMode="auto">
          <a:xfrm flipV="1">
            <a:off x="3886200" y="2667000"/>
            <a:ext cx="1371600" cy="1752600"/>
          </a:xfrm>
          <a:prstGeom prst="line">
            <a:avLst/>
          </a:prstGeom>
          <a:noFill/>
          <a:ln w="9525">
            <a:solidFill>
              <a:schemeClr val="tx1"/>
            </a:solidFill>
            <a:miter lim="800000"/>
            <a:headEnd/>
            <a:tailEnd type="triangle" w="med" len="med"/>
          </a:ln>
        </p:spPr>
        <p:txBody>
          <a:bodyPr wrap="none"/>
          <a:lstStyle/>
          <a:p>
            <a:endParaRPr lang="en-US"/>
          </a:p>
        </p:txBody>
      </p:sp>
      <p:sp>
        <p:nvSpPr>
          <p:cNvPr id="66587" name="Line 63"/>
          <p:cNvSpPr>
            <a:spLocks noChangeShapeType="1"/>
          </p:cNvSpPr>
          <p:nvPr/>
        </p:nvSpPr>
        <p:spPr bwMode="auto">
          <a:xfrm flipV="1">
            <a:off x="3886200" y="2971800"/>
            <a:ext cx="1371600" cy="1371600"/>
          </a:xfrm>
          <a:prstGeom prst="line">
            <a:avLst/>
          </a:prstGeom>
          <a:noFill/>
          <a:ln w="9525">
            <a:solidFill>
              <a:schemeClr val="tx1"/>
            </a:solidFill>
            <a:miter lim="800000"/>
            <a:headEnd/>
            <a:tailEnd type="triangle" w="med" len="med"/>
          </a:ln>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ea typeface="ＭＳ Ｐゴシック" pitchFamily="34" charset="-128"/>
              </a:rPr>
              <a:t>Set Associative Cache</a:t>
            </a:r>
          </a:p>
        </p:txBody>
      </p:sp>
      <p:sp>
        <p:nvSpPr>
          <p:cNvPr id="67587" name="Rectangle 3"/>
          <p:cNvSpPr>
            <a:spLocks noGrp="1" noChangeArrowheads="1"/>
          </p:cNvSpPr>
          <p:nvPr>
            <p:ph idx="1"/>
          </p:nvPr>
        </p:nvSpPr>
        <p:spPr>
          <a:xfrm>
            <a:off x="757238" y="1371600"/>
            <a:ext cx="7480300" cy="4648200"/>
          </a:xfrm>
        </p:spPr>
        <p:txBody>
          <a:bodyPr/>
          <a:lstStyle/>
          <a:p>
            <a:pPr>
              <a:lnSpc>
                <a:spcPct val="90000"/>
              </a:lnSpc>
              <a:buFont typeface="Wingdings" pitchFamily="2" charset="2"/>
              <a:buNone/>
            </a:pPr>
            <a:r>
              <a:rPr lang="en-US" b="1" i="1" u="sng" smtClean="0">
                <a:ea typeface="ＭＳ Ｐゴシック" pitchFamily="34" charset="-128"/>
              </a:rPr>
              <a:t>Set Associative Cache</a:t>
            </a:r>
            <a:r>
              <a:rPr lang="en-US" smtClean="0">
                <a:ea typeface="ＭＳ Ｐゴシック" pitchFamily="34" charset="-128"/>
              </a:rPr>
              <a:t> is a compromise between direct mapped and fully associative.  A line in main memory can map to any of a </a:t>
            </a:r>
            <a:r>
              <a:rPr lang="en-US" b="1" u="sng" smtClean="0">
                <a:solidFill>
                  <a:schemeClr val="folHlink"/>
                </a:solidFill>
                <a:ea typeface="ＭＳ Ｐゴシック" pitchFamily="34" charset="-128"/>
              </a:rPr>
              <a:t>fixed number</a:t>
            </a:r>
            <a:r>
              <a:rPr lang="en-US" smtClean="0">
                <a:ea typeface="ＭＳ Ｐゴシック" pitchFamily="34" charset="-128"/>
              </a:rPr>
              <a:t> of cache lines.</a:t>
            </a:r>
          </a:p>
          <a:p>
            <a:pPr>
              <a:lnSpc>
                <a:spcPct val="90000"/>
              </a:lnSpc>
              <a:buFont typeface="Wingdings" pitchFamily="2" charset="2"/>
              <a:buNone/>
            </a:pPr>
            <a:r>
              <a:rPr lang="en-US" smtClean="0">
                <a:ea typeface="ＭＳ Ｐゴシック" pitchFamily="34" charset="-128"/>
              </a:rPr>
              <a:t>For example, </a:t>
            </a:r>
            <a:r>
              <a:rPr lang="en-US" b="1" i="1" u="sng" smtClean="0">
                <a:ea typeface="ＭＳ Ｐゴシック" pitchFamily="34" charset="-128"/>
              </a:rPr>
              <a:t>2-way Set Associative Cache</a:t>
            </a:r>
            <a:r>
              <a:rPr lang="en-US" smtClean="0">
                <a:ea typeface="ＭＳ Ｐゴシック" pitchFamily="34" charset="-128"/>
              </a:rPr>
              <a:t> can map each main memory line to either of 2 cache lines (e.g., to the Least Recently Used), 3-way maps to any of 3 cache lines, 4-way to 4 lines, and so on.</a:t>
            </a:r>
          </a:p>
          <a:p>
            <a:pPr>
              <a:lnSpc>
                <a:spcPct val="90000"/>
              </a:lnSpc>
              <a:buFont typeface="Wingdings" pitchFamily="2" charset="2"/>
              <a:buNone/>
            </a:pPr>
            <a:r>
              <a:rPr lang="en-US" smtClean="0">
                <a:ea typeface="ＭＳ Ｐゴシック" pitchFamily="34" charset="-128"/>
              </a:rPr>
              <a:t>Set Associative cache is </a:t>
            </a:r>
            <a:r>
              <a:rPr lang="en-US" b="1" u="sng" smtClean="0">
                <a:solidFill>
                  <a:schemeClr val="folHlink"/>
                </a:solidFill>
                <a:ea typeface="ＭＳ Ｐゴシック" pitchFamily="34" charset="-128"/>
              </a:rPr>
              <a:t>cheaper</a:t>
            </a:r>
            <a:r>
              <a:rPr lang="en-US" smtClean="0">
                <a:ea typeface="ＭＳ Ｐゴシック" pitchFamily="34" charset="-128"/>
              </a:rPr>
              <a:t> than fully associative – you need </a:t>
            </a:r>
            <a:r>
              <a:rPr lang="en-US" i="1" smtClean="0">
                <a:ea typeface="ＭＳ Ｐゴシック" pitchFamily="34" charset="-128"/>
              </a:rPr>
              <a:t>K </a:t>
            </a:r>
            <a:r>
              <a:rPr lang="en-US" sz="4000" b="1" baseline="16000" smtClean="0">
                <a:ea typeface="ＭＳ Ｐゴシック" pitchFamily="34" charset="-128"/>
              </a:rPr>
              <a:t>. </a:t>
            </a:r>
            <a:r>
              <a:rPr lang="en-US" i="1" smtClean="0">
                <a:ea typeface="ＭＳ Ｐゴシック" pitchFamily="34" charset="-128"/>
              </a:rPr>
              <a:t>N</a:t>
            </a:r>
            <a:r>
              <a:rPr lang="en-US" baseline="-25000" smtClean="0">
                <a:ea typeface="ＭＳ Ｐゴシック" pitchFamily="34" charset="-128"/>
              </a:rPr>
              <a:t>RAM</a:t>
            </a:r>
            <a:r>
              <a:rPr lang="en-US" smtClean="0">
                <a:ea typeface="ＭＳ Ｐゴシック" pitchFamily="34" charset="-128"/>
              </a:rPr>
              <a:t> connections – but </a:t>
            </a:r>
            <a:r>
              <a:rPr lang="en-US" b="1" u="sng" smtClean="0">
                <a:solidFill>
                  <a:schemeClr val="folHlink"/>
                </a:solidFill>
                <a:ea typeface="ＭＳ Ｐゴシック" pitchFamily="34" charset="-128"/>
              </a:rPr>
              <a:t>more robust</a:t>
            </a:r>
            <a:r>
              <a:rPr lang="en-US" smtClean="0">
                <a:ea typeface="ＭＳ Ｐゴシック" pitchFamily="34" charset="-128"/>
              </a:rPr>
              <a:t> than direct mapped.</a:t>
            </a:r>
          </a:p>
        </p:txBody>
      </p:sp>
      <p:sp>
        <p:nvSpPr>
          <p:cNvPr id="67588" name="Footer Placeholder 3"/>
          <p:cNvSpPr>
            <a:spLocks noGrp="1"/>
          </p:cNvSpPr>
          <p:nvPr>
            <p:ph type="ftr" sz="quarter" idx="10"/>
          </p:nvPr>
        </p:nvSpPr>
        <p:spPr>
          <a:xfrm>
            <a:off x="1600200" y="6172200"/>
            <a:ext cx="5334000" cy="457200"/>
          </a:xfrm>
          <a:noFill/>
        </p:spPr>
        <p:txBody>
          <a:bodyPr/>
          <a:lstStyle/>
          <a:p>
            <a:r>
              <a:rPr lang="en-US" dirty="0"/>
              <a:t>NCSI Intro Parallel: Storage Hierarchy</a:t>
            </a:r>
          </a:p>
          <a:p>
            <a:r>
              <a:rPr lang="en-US" dirty="0"/>
              <a:t>June 26 - July 1 </a:t>
            </a:r>
            <a:r>
              <a:rPr lang="en-US" dirty="0" smtClean="0"/>
              <a:t>2011</a:t>
            </a:r>
            <a:endParaRPr lang="en-US" dirty="0"/>
          </a:p>
        </p:txBody>
      </p:sp>
      <p:sp>
        <p:nvSpPr>
          <p:cNvPr id="67589" name="Slide Number Placeholder 4"/>
          <p:cNvSpPr>
            <a:spLocks noGrp="1"/>
          </p:cNvSpPr>
          <p:nvPr>
            <p:ph type="sldNum" sz="quarter" idx="11"/>
          </p:nvPr>
        </p:nvSpPr>
        <p:spPr>
          <a:noFill/>
        </p:spPr>
        <p:txBody>
          <a:bodyPr/>
          <a:lstStyle/>
          <a:p>
            <a:fld id="{B0D9A1A0-C8D7-4CE9-8BF0-A1631DF7919A}" type="slidenum">
              <a:rPr lang="en-US"/>
              <a:pPr/>
              <a:t>43</a:t>
            </a:fld>
            <a:endParaRPr lang="en-US"/>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ea typeface="ＭＳ Ｐゴシック" pitchFamily="34" charset="-128"/>
              </a:rPr>
              <a:t>2-Way Set Associative Illustration</a:t>
            </a:r>
          </a:p>
        </p:txBody>
      </p:sp>
      <p:sp>
        <p:nvSpPr>
          <p:cNvPr id="68611" name="Footer Placeholder 2"/>
          <p:cNvSpPr>
            <a:spLocks noGrp="1"/>
          </p:cNvSpPr>
          <p:nvPr>
            <p:ph type="ftr" sz="quarter" idx="10"/>
          </p:nvPr>
        </p:nvSpPr>
        <p:spPr>
          <a:noFill/>
        </p:spPr>
        <p:txBody>
          <a:bodyPr/>
          <a:lstStyle/>
          <a:p>
            <a:r>
              <a:rPr lang="en-US" dirty="0"/>
              <a:t>NCSI Intro Parallel: Storage Hierarchy</a:t>
            </a:r>
          </a:p>
          <a:p>
            <a:r>
              <a:rPr lang="en-US" dirty="0"/>
              <a:t>June 26 - July 1 </a:t>
            </a:r>
            <a:r>
              <a:rPr lang="en-US" dirty="0" smtClean="0"/>
              <a:t>2011</a:t>
            </a:r>
            <a:endParaRPr lang="en-US" dirty="0"/>
          </a:p>
        </p:txBody>
      </p:sp>
      <p:sp>
        <p:nvSpPr>
          <p:cNvPr id="68612" name="Slide Number Placeholder 3"/>
          <p:cNvSpPr>
            <a:spLocks noGrp="1"/>
          </p:cNvSpPr>
          <p:nvPr>
            <p:ph type="sldNum" sz="quarter" idx="11"/>
          </p:nvPr>
        </p:nvSpPr>
        <p:spPr>
          <a:noFill/>
        </p:spPr>
        <p:txBody>
          <a:bodyPr/>
          <a:lstStyle/>
          <a:p>
            <a:fld id="{14C75901-9F8D-46E0-B207-58FDC2B0245C}" type="slidenum">
              <a:rPr lang="en-US"/>
              <a:pPr/>
              <a:t>44</a:t>
            </a:fld>
            <a:endParaRPr lang="en-US"/>
          </a:p>
        </p:txBody>
      </p:sp>
      <p:grpSp>
        <p:nvGrpSpPr>
          <p:cNvPr id="2" name="Group 3"/>
          <p:cNvGrpSpPr>
            <a:grpSpLocks/>
          </p:cNvGrpSpPr>
          <p:nvPr/>
        </p:nvGrpSpPr>
        <p:grpSpPr bwMode="auto">
          <a:xfrm>
            <a:off x="990600" y="3581400"/>
            <a:ext cx="7315200" cy="2438400"/>
            <a:chOff x="624" y="2304"/>
            <a:chExt cx="4608" cy="1536"/>
          </a:xfrm>
        </p:grpSpPr>
        <p:sp>
          <p:nvSpPr>
            <p:cNvPr id="68631"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68632" name="Line 5"/>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68633" name="Line 6"/>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68634" name="Line 7"/>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68635" name="Line 8"/>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68636" name="Line 9"/>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68637" name="Line 10"/>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68638" name="Line 11"/>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68639" name="Line 12"/>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68640" name="Line 13"/>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68641" name="Line 14"/>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68642" name="Line 15"/>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68643" name="Line 16"/>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68644" name="Line 17"/>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68645" name="Line 18"/>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68646" name="Line 19"/>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68647" name="Line 20"/>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68648" name="Line 21"/>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68649" name="Line 22"/>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68650" name="Line 23"/>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68651" name="Line 24"/>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68652" name="Line 25"/>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68653" name="Line 26"/>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68654" name="Line 27"/>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68655" name="Line 28"/>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68656" name="Line 29"/>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68657" name="Line 30"/>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68658" name="Line 31"/>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68659" name="Line 32"/>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68660" name="Line 33"/>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68661" name="Line 34"/>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68614" name="Line 35"/>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68624"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68625" name="Line 38"/>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68626" name="Line 39"/>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68627" name="Line 40"/>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68628" name="Line 41"/>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68629" name="Line 42"/>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68630" name="Line 43"/>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68616" name="Text Box 44"/>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68617" name="Text Box 45"/>
          <p:cNvSpPr txBox="1">
            <a:spLocks noChangeArrowheads="1"/>
          </p:cNvSpPr>
          <p:nvPr/>
        </p:nvSpPr>
        <p:spPr bwMode="auto">
          <a:xfrm>
            <a:off x="3810000" y="1219200"/>
            <a:ext cx="1643063" cy="1006475"/>
          </a:xfrm>
          <a:prstGeom prst="rect">
            <a:avLst/>
          </a:prstGeom>
          <a:noFill/>
          <a:ln w="9525">
            <a:noFill/>
            <a:miter lim="800000"/>
            <a:headEnd/>
            <a:tailEnd/>
          </a:ln>
        </p:spPr>
        <p:txBody>
          <a:bodyPr>
            <a:spAutoFit/>
          </a:bodyPr>
          <a:lstStyle/>
          <a:p>
            <a:pPr algn="ctr"/>
            <a:r>
              <a:rPr lang="en-US" sz="2000"/>
              <a:t>Could go into cache address</a:t>
            </a:r>
          </a:p>
          <a:p>
            <a:pPr algn="ctr"/>
            <a:r>
              <a:rPr lang="en-US" sz="2000"/>
              <a:t>11100101</a:t>
            </a:r>
            <a:endParaRPr lang="en-US" sz="1800"/>
          </a:p>
        </p:txBody>
      </p:sp>
      <p:sp>
        <p:nvSpPr>
          <p:cNvPr id="68618" name="Text Box 46"/>
          <p:cNvSpPr txBox="1">
            <a:spLocks noChangeArrowheads="1"/>
          </p:cNvSpPr>
          <p:nvPr/>
        </p:nvSpPr>
        <p:spPr bwMode="auto">
          <a:xfrm>
            <a:off x="990600" y="2362200"/>
            <a:ext cx="2551113" cy="701675"/>
          </a:xfrm>
          <a:prstGeom prst="rect">
            <a:avLst/>
          </a:prstGeom>
          <a:noFill/>
          <a:ln w="9525">
            <a:noFill/>
            <a:miter lim="800000"/>
            <a:headEnd/>
            <a:tailEnd/>
          </a:ln>
        </p:spPr>
        <p:txBody>
          <a:bodyPr wrap="none">
            <a:spAutoFit/>
          </a:bodyPr>
          <a:lstStyle/>
          <a:p>
            <a:pPr algn="ctr"/>
            <a:r>
              <a:rPr lang="en-US" sz="2000"/>
              <a:t>Main Memory Address</a:t>
            </a:r>
          </a:p>
          <a:p>
            <a:pPr algn="ctr"/>
            <a:r>
              <a:rPr lang="en-US" sz="2000"/>
              <a:t>0100101011100101</a:t>
            </a:r>
          </a:p>
        </p:txBody>
      </p:sp>
      <p:sp>
        <p:nvSpPr>
          <p:cNvPr id="68619"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p:spPr>
        <p:txBody>
          <a:bodyPr wrap="none"/>
          <a:lstStyle/>
          <a:p>
            <a:endParaRPr lang="en-US"/>
          </a:p>
        </p:txBody>
      </p:sp>
      <p:sp>
        <p:nvSpPr>
          <p:cNvPr id="68620"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p:spPr>
        <p:txBody>
          <a:bodyPr wrap="none"/>
          <a:lstStyle/>
          <a:p>
            <a:endParaRPr lang="en-US"/>
          </a:p>
        </p:txBody>
      </p:sp>
      <p:sp>
        <p:nvSpPr>
          <p:cNvPr id="68621"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lg" len="lg"/>
          </a:ln>
        </p:spPr>
        <p:txBody>
          <a:bodyPr wrap="none"/>
          <a:lstStyle/>
          <a:p>
            <a:endParaRPr lang="en-US"/>
          </a:p>
        </p:txBody>
      </p:sp>
      <p:sp>
        <p:nvSpPr>
          <p:cNvPr id="68622" name="Text Box 50"/>
          <p:cNvSpPr txBox="1">
            <a:spLocks noChangeArrowheads="1"/>
          </p:cNvSpPr>
          <p:nvPr/>
        </p:nvSpPr>
        <p:spPr bwMode="auto">
          <a:xfrm>
            <a:off x="5486400" y="2133600"/>
            <a:ext cx="1585913" cy="1006475"/>
          </a:xfrm>
          <a:prstGeom prst="rect">
            <a:avLst/>
          </a:prstGeom>
          <a:noFill/>
          <a:ln w="9525">
            <a:noFill/>
            <a:miter lim="800000"/>
            <a:headEnd/>
            <a:tailEnd/>
          </a:ln>
        </p:spPr>
        <p:txBody>
          <a:bodyPr wrap="none">
            <a:spAutoFit/>
          </a:bodyPr>
          <a:lstStyle/>
          <a:p>
            <a:pPr algn="ctr"/>
            <a:r>
              <a:rPr lang="en-US" sz="2000"/>
              <a:t>Could go into</a:t>
            </a:r>
          </a:p>
          <a:p>
            <a:pPr algn="ctr"/>
            <a:r>
              <a:rPr lang="en-US" sz="2000"/>
              <a:t>cache address</a:t>
            </a:r>
          </a:p>
          <a:p>
            <a:pPr algn="ctr"/>
            <a:r>
              <a:rPr lang="en-US" sz="2000"/>
              <a:t>01100101</a:t>
            </a:r>
            <a:endParaRPr lang="en-US" sz="1800" b="1"/>
          </a:p>
        </p:txBody>
      </p:sp>
      <p:sp>
        <p:nvSpPr>
          <p:cNvPr id="68623" name="Text Box 51"/>
          <p:cNvSpPr txBox="1">
            <a:spLocks noChangeArrowheads="1"/>
          </p:cNvSpPr>
          <p:nvPr/>
        </p:nvSpPr>
        <p:spPr bwMode="auto">
          <a:xfrm>
            <a:off x="5699125" y="1489075"/>
            <a:ext cx="641350" cy="457200"/>
          </a:xfrm>
          <a:prstGeom prst="rect">
            <a:avLst/>
          </a:prstGeom>
          <a:noFill/>
          <a:ln w="9525">
            <a:noFill/>
            <a:miter lim="800000"/>
            <a:headEnd/>
            <a:tailEnd/>
          </a:ln>
        </p:spPr>
        <p:txBody>
          <a:bodyPr wrap="none">
            <a:spAutoFit/>
          </a:bodyPr>
          <a:lstStyle/>
          <a:p>
            <a:pPr algn="ctr"/>
            <a:r>
              <a:rPr lang="en-US" b="1">
                <a:solidFill>
                  <a:schemeClr val="hlink"/>
                </a:solidFill>
              </a:rPr>
              <a:t>OR</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ea typeface="ＭＳ Ｐゴシック" pitchFamily="34" charset="-128"/>
              </a:rPr>
              <a:t>Cache Associativity Examples</a:t>
            </a:r>
          </a:p>
        </p:txBody>
      </p:sp>
      <p:sp>
        <p:nvSpPr>
          <p:cNvPr id="69635" name="Rectangle 3"/>
          <p:cNvSpPr>
            <a:spLocks noGrp="1" noChangeArrowheads="1"/>
          </p:cNvSpPr>
          <p:nvPr>
            <p:ph idx="1"/>
          </p:nvPr>
        </p:nvSpPr>
        <p:spPr/>
        <p:txBody>
          <a:bodyPr/>
          <a:lstStyle/>
          <a:p>
            <a:pPr>
              <a:spcBef>
                <a:spcPct val="0"/>
              </a:spcBef>
            </a:pPr>
            <a:r>
              <a:rPr lang="en-US" b="1" u="sng" smtClean="0">
                <a:ea typeface="ＭＳ Ｐゴシック" pitchFamily="34" charset="-128"/>
              </a:rPr>
              <a:t>Core 2 Duo</a:t>
            </a:r>
            <a:r>
              <a:rPr lang="en-US" smtClean="0">
                <a:ea typeface="ＭＳ Ｐゴシック" pitchFamily="34" charset="-128"/>
              </a:rPr>
              <a:t> </a:t>
            </a:r>
            <a:r>
              <a:rPr lang="en-US" baseline="30000" smtClean="0">
                <a:ea typeface="ＭＳ Ｐゴシック" pitchFamily="34" charset="-128"/>
              </a:rPr>
              <a:t>[26]</a:t>
            </a:r>
            <a:endParaRPr lang="en-US" smtClean="0">
              <a:ea typeface="ＭＳ Ｐゴシック" pitchFamily="34" charset="-128"/>
            </a:endParaRPr>
          </a:p>
          <a:p>
            <a:pPr lvl="1">
              <a:spcBef>
                <a:spcPct val="0"/>
              </a:spcBef>
            </a:pPr>
            <a:r>
              <a:rPr lang="en-US" smtClean="0">
                <a:ea typeface="ＭＳ Ｐゴシック" pitchFamily="34" charset="-128"/>
              </a:rPr>
              <a:t>L1 data cache:           8-way set associative</a:t>
            </a:r>
          </a:p>
          <a:p>
            <a:pPr lvl="1">
              <a:spcBef>
                <a:spcPct val="0"/>
              </a:spcBef>
            </a:pPr>
            <a:r>
              <a:rPr lang="en-US" smtClean="0">
                <a:ea typeface="ＭＳ Ｐゴシック" pitchFamily="34" charset="-128"/>
              </a:rPr>
              <a:t>L2 cache:                   8-way set associative</a:t>
            </a:r>
          </a:p>
          <a:p>
            <a:pPr>
              <a:spcBef>
                <a:spcPct val="0"/>
              </a:spcBef>
            </a:pPr>
            <a:r>
              <a:rPr lang="en-US" b="1" u="sng" smtClean="0">
                <a:ea typeface="ＭＳ Ｐゴシック" pitchFamily="34" charset="-128"/>
              </a:rPr>
              <a:t>POWER4</a:t>
            </a:r>
            <a:r>
              <a:rPr lang="en-US" smtClean="0">
                <a:ea typeface="ＭＳ Ｐゴシック" pitchFamily="34" charset="-128"/>
              </a:rPr>
              <a:t> </a:t>
            </a:r>
            <a:r>
              <a:rPr lang="en-US" baseline="30000" smtClean="0">
                <a:ea typeface="ＭＳ Ｐゴシック" pitchFamily="34" charset="-128"/>
              </a:rPr>
              <a:t>[12]</a:t>
            </a:r>
            <a:endParaRPr lang="en-US" smtClean="0">
              <a:ea typeface="ＭＳ Ｐゴシック" pitchFamily="34" charset="-128"/>
            </a:endParaRPr>
          </a:p>
          <a:p>
            <a:pPr lvl="1">
              <a:spcBef>
                <a:spcPct val="0"/>
              </a:spcBef>
            </a:pPr>
            <a:r>
              <a:rPr lang="en-US" smtClean="0">
                <a:ea typeface="ＭＳ Ｐゴシック" pitchFamily="34" charset="-128"/>
              </a:rPr>
              <a:t>L1 instruction cache:  direct mapped</a:t>
            </a:r>
          </a:p>
          <a:p>
            <a:pPr lvl="1">
              <a:spcBef>
                <a:spcPct val="0"/>
              </a:spcBef>
            </a:pPr>
            <a:r>
              <a:rPr lang="en-US" smtClean="0">
                <a:ea typeface="ＭＳ Ｐゴシック" pitchFamily="34" charset="-128"/>
              </a:rPr>
              <a:t>L1 data cache:            2-way set associative</a:t>
            </a:r>
          </a:p>
          <a:p>
            <a:pPr lvl="1">
              <a:spcBef>
                <a:spcPct val="0"/>
              </a:spcBef>
            </a:pPr>
            <a:r>
              <a:rPr lang="en-US" smtClean="0">
                <a:ea typeface="ＭＳ Ｐゴシック" pitchFamily="34" charset="-128"/>
              </a:rPr>
              <a:t>L2 cache:                    8-way set associative</a:t>
            </a:r>
          </a:p>
          <a:p>
            <a:pPr lvl="1">
              <a:spcBef>
                <a:spcPct val="0"/>
              </a:spcBef>
            </a:pPr>
            <a:r>
              <a:rPr lang="en-US" smtClean="0">
                <a:ea typeface="ＭＳ Ｐゴシック" pitchFamily="34" charset="-128"/>
              </a:rPr>
              <a:t>L3 cache:                    8-way set associative</a:t>
            </a:r>
          </a:p>
          <a:p>
            <a:pPr>
              <a:spcBef>
                <a:spcPct val="0"/>
              </a:spcBef>
            </a:pPr>
            <a:r>
              <a:rPr lang="en-US" b="1" u="sng" smtClean="0">
                <a:ea typeface="ＭＳ Ｐゴシック" pitchFamily="34" charset="-128"/>
              </a:rPr>
              <a:t>POWER7</a:t>
            </a:r>
            <a:r>
              <a:rPr lang="en-US" smtClean="0">
                <a:ea typeface="ＭＳ Ｐゴシック" pitchFamily="34" charset="-128"/>
              </a:rPr>
              <a:t> </a:t>
            </a:r>
            <a:r>
              <a:rPr lang="en-US" baseline="30000" smtClean="0">
                <a:ea typeface="ＭＳ Ｐゴシック" pitchFamily="34" charset="-128"/>
              </a:rPr>
              <a:t>[28]</a:t>
            </a:r>
          </a:p>
          <a:p>
            <a:pPr lvl="1">
              <a:spcBef>
                <a:spcPct val="0"/>
              </a:spcBef>
            </a:pPr>
            <a:r>
              <a:rPr lang="en-US" smtClean="0">
                <a:ea typeface="ＭＳ Ｐゴシック" pitchFamily="34" charset="-128"/>
              </a:rPr>
              <a:t>L1 instruction cache:  </a:t>
            </a:r>
            <a:r>
              <a:rPr lang="en-US" sz="800" smtClean="0">
                <a:ea typeface="ＭＳ Ｐゴシック" pitchFamily="34" charset="-128"/>
              </a:rPr>
              <a:t> </a:t>
            </a:r>
            <a:r>
              <a:rPr lang="en-US" smtClean="0">
                <a:ea typeface="ＭＳ Ｐゴシック" pitchFamily="34" charset="-128"/>
              </a:rPr>
              <a:t>4-way set associative</a:t>
            </a:r>
          </a:p>
          <a:p>
            <a:pPr lvl="1">
              <a:spcBef>
                <a:spcPct val="0"/>
              </a:spcBef>
            </a:pPr>
            <a:r>
              <a:rPr lang="en-US" smtClean="0">
                <a:ea typeface="ＭＳ Ｐゴシック" pitchFamily="34" charset="-128"/>
              </a:rPr>
              <a:t>L1 data cache:             </a:t>
            </a:r>
            <a:r>
              <a:rPr lang="en-US" sz="400" smtClean="0">
                <a:ea typeface="ＭＳ Ｐゴシック" pitchFamily="34" charset="-128"/>
              </a:rPr>
              <a:t> </a:t>
            </a:r>
            <a:r>
              <a:rPr lang="en-US" smtClean="0">
                <a:ea typeface="ＭＳ Ｐゴシック" pitchFamily="34" charset="-128"/>
              </a:rPr>
              <a:t>8-way set associative</a:t>
            </a:r>
          </a:p>
          <a:p>
            <a:pPr lvl="1">
              <a:spcBef>
                <a:spcPct val="0"/>
              </a:spcBef>
            </a:pPr>
            <a:r>
              <a:rPr lang="en-US" smtClean="0">
                <a:ea typeface="ＭＳ Ｐゴシック" pitchFamily="34" charset="-128"/>
              </a:rPr>
              <a:t>L2 cache:                     8-way set associative</a:t>
            </a:r>
          </a:p>
          <a:p>
            <a:pPr lvl="1">
              <a:spcBef>
                <a:spcPct val="0"/>
              </a:spcBef>
            </a:pPr>
            <a:r>
              <a:rPr lang="en-US" smtClean="0">
                <a:ea typeface="ＭＳ Ｐゴシック" pitchFamily="34" charset="-128"/>
              </a:rPr>
              <a:t>L3 cache:                     8-way set associative</a:t>
            </a:r>
          </a:p>
          <a:p>
            <a:endParaRPr lang="en-US" smtClean="0">
              <a:ea typeface="ＭＳ Ｐゴシック" pitchFamily="34" charset="-128"/>
            </a:endParaRPr>
          </a:p>
        </p:txBody>
      </p:sp>
      <p:sp>
        <p:nvSpPr>
          <p:cNvPr id="69636" name="Footer Placeholder 3"/>
          <p:cNvSpPr>
            <a:spLocks noGrp="1"/>
          </p:cNvSpPr>
          <p:nvPr>
            <p:ph type="ftr" sz="quarter" idx="10"/>
          </p:nvPr>
        </p:nvSpPr>
        <p:spPr>
          <a:xfrm>
            <a:off x="1600200" y="6172200"/>
            <a:ext cx="5334000" cy="457200"/>
          </a:xfrm>
          <a:noFill/>
        </p:spPr>
        <p:txBody>
          <a:bodyPr/>
          <a:lstStyle/>
          <a:p>
            <a:r>
              <a:rPr lang="en-US" dirty="0"/>
              <a:t>NCSI Intro Parallel: Storage Hierarchy</a:t>
            </a:r>
          </a:p>
          <a:p>
            <a:r>
              <a:rPr lang="en-US" dirty="0"/>
              <a:t>June 26 - July 1 </a:t>
            </a:r>
            <a:r>
              <a:rPr lang="en-US" dirty="0" smtClean="0"/>
              <a:t>2011</a:t>
            </a:r>
            <a:endParaRPr lang="en-US" dirty="0"/>
          </a:p>
        </p:txBody>
      </p:sp>
      <p:sp>
        <p:nvSpPr>
          <p:cNvPr id="69637" name="Slide Number Placeholder 4"/>
          <p:cNvSpPr>
            <a:spLocks noGrp="1"/>
          </p:cNvSpPr>
          <p:nvPr>
            <p:ph type="sldNum" sz="quarter" idx="11"/>
          </p:nvPr>
        </p:nvSpPr>
        <p:spPr>
          <a:noFill/>
        </p:spPr>
        <p:txBody>
          <a:bodyPr/>
          <a:lstStyle/>
          <a:p>
            <a:fld id="{0EC3A532-81D9-4A67-9C64-9DC96E74E436}" type="slidenum">
              <a:rPr lang="en-US"/>
              <a:pPr/>
              <a:t>45</a:t>
            </a:fld>
            <a:endParaRPr lang="en-US"/>
          </a:p>
        </p:txBody>
      </p:sp>
      <p:pic>
        <p:nvPicPr>
          <p:cNvPr id="69638" name="Picture 4" descr="boomer"/>
          <p:cNvPicPr>
            <a:picLocks noChangeAspect="1" noChangeArrowheads="1"/>
          </p:cNvPicPr>
          <p:nvPr/>
        </p:nvPicPr>
        <p:blipFill>
          <a:blip r:embed="rId3" cstate="print"/>
          <a:srcRect/>
          <a:stretch>
            <a:fillRect/>
          </a:stretch>
        </p:blipFill>
        <p:spPr bwMode="auto">
          <a:xfrm>
            <a:off x="7315200" y="1524000"/>
            <a:ext cx="1001713" cy="1333500"/>
          </a:xfrm>
          <a:prstGeom prst="rect">
            <a:avLst/>
          </a:prstGeom>
          <a:noFill/>
          <a:ln w="9525">
            <a:noFill/>
            <a:miter lim="800000"/>
            <a:headEnd/>
            <a:tailEnd/>
          </a:ln>
        </p:spPr>
      </p:pic>
      <p:pic>
        <p:nvPicPr>
          <p:cNvPr id="69639" name="Picture 6" descr="ibm_p5_590"/>
          <p:cNvPicPr>
            <a:picLocks noChangeAspect="1" noChangeArrowheads="1"/>
          </p:cNvPicPr>
          <p:nvPr/>
        </p:nvPicPr>
        <p:blipFill>
          <a:blip r:embed="rId4" cstate="print"/>
          <a:srcRect/>
          <a:stretch>
            <a:fillRect/>
          </a:stretch>
        </p:blipFill>
        <p:spPr bwMode="auto">
          <a:xfrm>
            <a:off x="6477000" y="2971800"/>
            <a:ext cx="735013" cy="1371600"/>
          </a:xfrm>
          <a:prstGeom prst="rect">
            <a:avLst/>
          </a:prstGeom>
          <a:noFill/>
          <a:ln w="9525">
            <a:noFill/>
            <a:miter lim="800000"/>
            <a:headEnd/>
            <a:tailEnd/>
          </a:ln>
        </p:spPr>
      </p:pic>
      <p:pic>
        <p:nvPicPr>
          <p:cNvPr id="69641" name="Picture 2"/>
          <p:cNvPicPr>
            <a:picLocks noChangeAspect="1" noChangeArrowheads="1"/>
          </p:cNvPicPr>
          <p:nvPr/>
        </p:nvPicPr>
        <p:blipFill>
          <a:blip r:embed="rId5" cstate="print"/>
          <a:srcRect/>
          <a:stretch>
            <a:fillRect/>
          </a:stretch>
        </p:blipFill>
        <p:spPr bwMode="auto">
          <a:xfrm>
            <a:off x="6400800" y="1828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ea typeface="ＭＳ Ｐゴシック" pitchFamily="34" charset="-128"/>
              </a:rPr>
              <a:t>If It’s in Cache, It’s Also in RAM</a:t>
            </a:r>
          </a:p>
        </p:txBody>
      </p:sp>
      <p:sp>
        <p:nvSpPr>
          <p:cNvPr id="70659"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As we saw earlier:</a:t>
            </a:r>
          </a:p>
          <a:p>
            <a:pPr>
              <a:buFont typeface="Wingdings" pitchFamily="2" charset="2"/>
              <a:buNone/>
            </a:pPr>
            <a:r>
              <a:rPr lang="en-US" smtClean="0">
                <a:ea typeface="ＭＳ Ｐゴシック" pitchFamily="34" charset="-128"/>
              </a:rPr>
              <a:t>	If a particular memory address is currently in cache, then it’s </a:t>
            </a:r>
            <a:r>
              <a:rPr lang="en-US" b="1" u="sng" smtClean="0">
                <a:ea typeface="ＭＳ Ｐゴシック" pitchFamily="34" charset="-128"/>
              </a:rPr>
              <a:t>also</a:t>
            </a:r>
            <a:r>
              <a:rPr lang="en-US" smtClean="0">
                <a:ea typeface="ＭＳ Ｐゴシック" pitchFamily="34" charset="-128"/>
              </a:rPr>
              <a:t> in Main Memory (RAM).</a:t>
            </a:r>
          </a:p>
          <a:p>
            <a:pPr>
              <a:buFont typeface="Wingdings" pitchFamily="2" charset="2"/>
              <a:buNone/>
            </a:pPr>
            <a:r>
              <a:rPr lang="en-US" smtClean="0">
                <a:ea typeface="ＭＳ Ｐゴシック" pitchFamily="34" charset="-128"/>
              </a:rPr>
              <a:t>	That is, </a:t>
            </a:r>
            <a:r>
              <a:rPr lang="en-US" b="1" u="sng" smtClean="0">
                <a:ea typeface="ＭＳ Ｐゴシック" pitchFamily="34" charset="-128"/>
              </a:rPr>
              <a:t>all</a:t>
            </a:r>
            <a:r>
              <a:rPr lang="en-US" smtClean="0">
                <a:ea typeface="ＭＳ Ｐゴシック" pitchFamily="34" charset="-128"/>
              </a:rPr>
              <a:t> of a program’s data are in Main Memory, but </a:t>
            </a:r>
            <a:r>
              <a:rPr lang="en-US" b="1" u="sng" smtClean="0">
                <a:ea typeface="ＭＳ Ｐゴシック" pitchFamily="34" charset="-128"/>
              </a:rPr>
              <a:t>some</a:t>
            </a:r>
            <a:r>
              <a:rPr lang="en-US" smtClean="0">
                <a:ea typeface="ＭＳ Ｐゴシック" pitchFamily="34" charset="-128"/>
              </a:rPr>
              <a:t> are </a:t>
            </a:r>
            <a:r>
              <a:rPr lang="en-US" b="1" u="sng" smtClean="0">
                <a:ea typeface="ＭＳ Ｐゴシック" pitchFamily="34" charset="-128"/>
              </a:rPr>
              <a:t>also</a:t>
            </a:r>
            <a:r>
              <a:rPr lang="en-US" smtClean="0">
                <a:ea typeface="ＭＳ Ｐゴシック" pitchFamily="34" charset="-128"/>
              </a:rPr>
              <a:t> in cache.</a:t>
            </a:r>
          </a:p>
        </p:txBody>
      </p:sp>
      <p:sp>
        <p:nvSpPr>
          <p:cNvPr id="70660" name="Footer Placeholder 3"/>
          <p:cNvSpPr>
            <a:spLocks noGrp="1"/>
          </p:cNvSpPr>
          <p:nvPr>
            <p:ph type="ftr" sz="quarter" idx="10"/>
          </p:nvPr>
        </p:nvSpPr>
        <p:spPr>
          <a:xfrm>
            <a:off x="1600200" y="6172200"/>
            <a:ext cx="5334000" cy="457200"/>
          </a:xfrm>
          <a:noFill/>
        </p:spPr>
        <p:txBody>
          <a:bodyPr/>
          <a:lstStyle/>
          <a:p>
            <a:r>
              <a:rPr lang="en-US" dirty="0"/>
              <a:t>NCSI Intro Parallel: Storage Hierarchy</a:t>
            </a:r>
          </a:p>
          <a:p>
            <a:r>
              <a:rPr lang="en-US" dirty="0"/>
              <a:t>June 26 - July 1 </a:t>
            </a:r>
            <a:r>
              <a:rPr lang="en-US" dirty="0" smtClean="0"/>
              <a:t>2011</a:t>
            </a:r>
            <a:endParaRPr lang="en-US" dirty="0"/>
          </a:p>
        </p:txBody>
      </p:sp>
      <p:sp>
        <p:nvSpPr>
          <p:cNvPr id="70661" name="Slide Number Placeholder 4"/>
          <p:cNvSpPr>
            <a:spLocks noGrp="1"/>
          </p:cNvSpPr>
          <p:nvPr>
            <p:ph type="sldNum" sz="quarter" idx="11"/>
          </p:nvPr>
        </p:nvSpPr>
        <p:spPr>
          <a:noFill/>
        </p:spPr>
        <p:txBody>
          <a:bodyPr/>
          <a:lstStyle/>
          <a:p>
            <a:fld id="{5F098FFD-9A2F-4A6F-809D-180BEF41E6DE}" type="slidenum">
              <a:rPr lang="en-US"/>
              <a:pPr/>
              <a:t>46</a:t>
            </a:fld>
            <a:endParaRPr lang="en-US"/>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ea typeface="ＭＳ Ｐゴシック" pitchFamily="34" charset="-128"/>
              </a:rPr>
              <a:t>Changing a Value That’s in Cache</a:t>
            </a:r>
          </a:p>
        </p:txBody>
      </p:sp>
      <p:sp>
        <p:nvSpPr>
          <p:cNvPr id="71683"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Suppose that you have in cache a particular line of main memory (RAM).</a:t>
            </a:r>
          </a:p>
          <a:p>
            <a:pPr>
              <a:buFont typeface="Wingdings" pitchFamily="2" charset="2"/>
              <a:buNone/>
            </a:pPr>
            <a:r>
              <a:rPr lang="en-US" smtClean="0">
                <a:ea typeface="ＭＳ Ｐゴシック" pitchFamily="34" charset="-128"/>
              </a:rPr>
              <a:t>If you don’t change the contents of any of that line’s bytes while it’s in cache, then when it gets clobbered by another main memory line coming into cache, there’s no loss of information.</a:t>
            </a:r>
          </a:p>
          <a:p>
            <a:pPr>
              <a:buFont typeface="Wingdings" pitchFamily="2" charset="2"/>
              <a:buNone/>
            </a:pPr>
            <a:r>
              <a:rPr lang="en-US" smtClean="0">
                <a:ea typeface="ＭＳ Ｐゴシック" pitchFamily="34" charset="-128"/>
              </a:rPr>
              <a:t>But, if you change the contents of any byte while it’s in cache, then you need to store it back out to main memory before clobbering it. </a:t>
            </a:r>
          </a:p>
        </p:txBody>
      </p:sp>
      <p:sp>
        <p:nvSpPr>
          <p:cNvPr id="71684" name="Footer Placeholder 3"/>
          <p:cNvSpPr>
            <a:spLocks noGrp="1"/>
          </p:cNvSpPr>
          <p:nvPr>
            <p:ph type="ftr" sz="quarter" idx="10"/>
          </p:nvPr>
        </p:nvSpPr>
        <p:spPr>
          <a:xfrm>
            <a:off x="1600200" y="6172200"/>
            <a:ext cx="5334000" cy="457200"/>
          </a:xfrm>
          <a:noFill/>
        </p:spPr>
        <p:txBody>
          <a:bodyPr/>
          <a:lstStyle/>
          <a:p>
            <a:r>
              <a:rPr lang="en-US" dirty="0"/>
              <a:t>NCSI Intro Parallel: Storage Hierarchy</a:t>
            </a:r>
          </a:p>
          <a:p>
            <a:r>
              <a:rPr lang="en-US" dirty="0"/>
              <a:t>June 26 - July 1 </a:t>
            </a:r>
            <a:r>
              <a:rPr lang="en-US" dirty="0" smtClean="0"/>
              <a:t>2011</a:t>
            </a:r>
            <a:endParaRPr lang="en-US" dirty="0"/>
          </a:p>
        </p:txBody>
      </p:sp>
      <p:sp>
        <p:nvSpPr>
          <p:cNvPr id="71685" name="Slide Number Placeholder 4"/>
          <p:cNvSpPr>
            <a:spLocks noGrp="1"/>
          </p:cNvSpPr>
          <p:nvPr>
            <p:ph type="sldNum" sz="quarter" idx="11"/>
          </p:nvPr>
        </p:nvSpPr>
        <p:spPr>
          <a:noFill/>
        </p:spPr>
        <p:txBody>
          <a:bodyPr/>
          <a:lstStyle/>
          <a:p>
            <a:fld id="{39F80007-8E49-48A4-8A3C-0DEFCEAC6744}" type="slidenum">
              <a:rPr lang="en-US"/>
              <a:pPr/>
              <a:t>47</a:t>
            </a:fld>
            <a:endParaRPr lang="en-US"/>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ea typeface="ＭＳ Ｐゴシック" pitchFamily="34" charset="-128"/>
              </a:rPr>
              <a:t>Cache Store Strategies</a:t>
            </a:r>
          </a:p>
        </p:txBody>
      </p:sp>
      <p:sp>
        <p:nvSpPr>
          <p:cNvPr id="72707" name="Rectangle 3"/>
          <p:cNvSpPr>
            <a:spLocks noGrp="1" noChangeArrowheads="1"/>
          </p:cNvSpPr>
          <p:nvPr>
            <p:ph idx="1"/>
          </p:nvPr>
        </p:nvSpPr>
        <p:spPr>
          <a:xfrm>
            <a:off x="609600" y="1371600"/>
            <a:ext cx="7924800" cy="5105400"/>
          </a:xfrm>
        </p:spPr>
        <p:txBody>
          <a:bodyPr/>
          <a:lstStyle/>
          <a:p>
            <a:pPr>
              <a:buFont typeface="Wingdings" pitchFamily="2" charset="2"/>
              <a:buNone/>
            </a:pPr>
            <a:r>
              <a:rPr lang="en-US" smtClean="0">
                <a:ea typeface="ＭＳ Ｐゴシック" pitchFamily="34" charset="-128"/>
              </a:rPr>
              <a:t>Typically, there are two possible cache store strategies:</a:t>
            </a:r>
          </a:p>
          <a:p>
            <a:r>
              <a:rPr lang="en-US" b="1" i="1" u="sng" smtClean="0">
                <a:solidFill>
                  <a:schemeClr val="folHlink"/>
                </a:solidFill>
                <a:ea typeface="ＭＳ Ｐゴシック" pitchFamily="34" charset="-128"/>
              </a:rPr>
              <a:t>Write-through</a:t>
            </a:r>
            <a:r>
              <a:rPr lang="en-US" smtClean="0">
                <a:ea typeface="ＭＳ Ｐゴシック" pitchFamily="34" charset="-128"/>
              </a:rPr>
              <a:t>: every single time that a value in cache is changed, that value is also stored back into main memory (RAM).</a:t>
            </a:r>
          </a:p>
          <a:p>
            <a:r>
              <a:rPr lang="en-US" b="1" i="1" u="sng" smtClean="0">
                <a:solidFill>
                  <a:schemeClr val="folHlink"/>
                </a:solidFill>
                <a:ea typeface="ＭＳ Ｐゴシック" pitchFamily="34" charset="-128"/>
              </a:rPr>
              <a:t>Write-back</a:t>
            </a:r>
            <a:r>
              <a:rPr lang="en-US" smtClean="0">
                <a:ea typeface="ＭＳ Ｐゴシック" pitchFamily="34" charset="-128"/>
              </a:rPr>
              <a:t>: every single time that a value in cache is changed, the cache line containing that cache location gets marked as </a:t>
            </a:r>
            <a:r>
              <a:rPr lang="en-US" b="1" i="1" u="sng" smtClean="0">
                <a:solidFill>
                  <a:schemeClr val="hlink"/>
                </a:solidFill>
                <a:ea typeface="ＭＳ Ｐゴシック" pitchFamily="34" charset="-128"/>
              </a:rPr>
              <a:t>dirty</a:t>
            </a:r>
            <a:r>
              <a:rPr lang="en-US" smtClean="0">
                <a:ea typeface="ＭＳ Ｐゴシック" pitchFamily="34" charset="-128"/>
              </a:rPr>
              <a:t>. When a cache line gets clobbered, then if it has been marked as dirty, then it is stored back into main memory (RAM). </a:t>
            </a:r>
            <a:r>
              <a:rPr lang="en-US" baseline="16000" smtClean="0">
                <a:ea typeface="ＭＳ Ｐゴシック" pitchFamily="34" charset="-128"/>
              </a:rPr>
              <a:t>[14]</a:t>
            </a:r>
          </a:p>
          <a:p>
            <a:pPr>
              <a:buFont typeface="Wingdings" pitchFamily="2" charset="2"/>
              <a:buNone/>
            </a:pPr>
            <a:r>
              <a:rPr lang="en-US" smtClean="0">
                <a:ea typeface="ＭＳ Ｐゴシック" pitchFamily="34" charset="-128"/>
              </a:rPr>
              <a:t> </a:t>
            </a:r>
          </a:p>
        </p:txBody>
      </p:sp>
      <p:sp>
        <p:nvSpPr>
          <p:cNvPr id="72708" name="Footer Placeholder 3"/>
          <p:cNvSpPr>
            <a:spLocks noGrp="1"/>
          </p:cNvSpPr>
          <p:nvPr>
            <p:ph type="ftr" sz="quarter" idx="10"/>
          </p:nvPr>
        </p:nvSpPr>
        <p:spPr>
          <a:xfrm>
            <a:off x="1600200" y="6172200"/>
            <a:ext cx="5334000" cy="457200"/>
          </a:xfrm>
          <a:noFill/>
        </p:spPr>
        <p:txBody>
          <a:bodyPr/>
          <a:lstStyle/>
          <a:p>
            <a:r>
              <a:rPr lang="en-US" dirty="0"/>
              <a:t>NCSI Intro Parallel: Storage Hierarchy</a:t>
            </a:r>
          </a:p>
          <a:p>
            <a:r>
              <a:rPr lang="en-US" dirty="0"/>
              <a:t>June 26 - July 1 </a:t>
            </a:r>
            <a:r>
              <a:rPr lang="en-US" dirty="0" smtClean="0"/>
              <a:t>2011</a:t>
            </a:r>
            <a:endParaRPr lang="en-US" dirty="0"/>
          </a:p>
        </p:txBody>
      </p:sp>
      <p:sp>
        <p:nvSpPr>
          <p:cNvPr id="72709" name="Slide Number Placeholder 4"/>
          <p:cNvSpPr>
            <a:spLocks noGrp="1"/>
          </p:cNvSpPr>
          <p:nvPr>
            <p:ph type="sldNum" sz="quarter" idx="11"/>
          </p:nvPr>
        </p:nvSpPr>
        <p:spPr>
          <a:noFill/>
        </p:spPr>
        <p:txBody>
          <a:bodyPr/>
          <a:lstStyle/>
          <a:p>
            <a:fld id="{D3393F49-0C9B-4ABD-8814-F929956A3F72}" type="slidenum">
              <a:rPr lang="en-US"/>
              <a:pPr/>
              <a:t>48</a:t>
            </a:fld>
            <a:endParaRPr lang="en-US"/>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ea typeface="ＭＳ Ｐゴシック" pitchFamily="34" charset="-128"/>
              </a:rPr>
              <a:t>Cache Store Examples</a:t>
            </a:r>
          </a:p>
        </p:txBody>
      </p:sp>
      <p:sp>
        <p:nvSpPr>
          <p:cNvPr id="73731" name="Rectangle 3"/>
          <p:cNvSpPr>
            <a:spLocks noGrp="1" noChangeArrowheads="1"/>
          </p:cNvSpPr>
          <p:nvPr>
            <p:ph idx="1"/>
          </p:nvPr>
        </p:nvSpPr>
        <p:spPr/>
        <p:txBody>
          <a:bodyPr/>
          <a:lstStyle/>
          <a:p>
            <a:r>
              <a:rPr lang="en-US" b="1" u="sng" smtClean="0">
                <a:ea typeface="ＭＳ Ｐゴシック" pitchFamily="34" charset="-128"/>
              </a:rPr>
              <a:t>Core 2 Duo</a:t>
            </a:r>
            <a:r>
              <a:rPr lang="en-US" smtClean="0">
                <a:ea typeface="ＭＳ Ｐゴシック" pitchFamily="34" charset="-128"/>
              </a:rPr>
              <a:t> </a:t>
            </a:r>
            <a:r>
              <a:rPr lang="en-US" baseline="30000" smtClean="0">
                <a:ea typeface="ＭＳ Ｐゴシック" pitchFamily="34" charset="-128"/>
              </a:rPr>
              <a:t>[26]</a:t>
            </a:r>
            <a:endParaRPr lang="en-US" smtClean="0">
              <a:ea typeface="ＭＳ Ｐゴシック" pitchFamily="34" charset="-128"/>
            </a:endParaRPr>
          </a:p>
          <a:p>
            <a:pPr lvl="1"/>
            <a:r>
              <a:rPr lang="en-US" smtClean="0">
                <a:ea typeface="ＭＳ Ｐゴシック" pitchFamily="34" charset="-128"/>
              </a:rPr>
              <a:t>L1 cache:     	      write-back</a:t>
            </a:r>
          </a:p>
          <a:p>
            <a:r>
              <a:rPr lang="en-US" b="1" u="sng" smtClean="0">
                <a:ea typeface="ＭＳ Ｐゴシック" pitchFamily="34" charset="-128"/>
              </a:rPr>
              <a:t>Pentium D</a:t>
            </a:r>
            <a:r>
              <a:rPr lang="en-US" smtClean="0">
                <a:ea typeface="ＭＳ Ｐゴシック" pitchFamily="34" charset="-128"/>
              </a:rPr>
              <a:t> </a:t>
            </a:r>
            <a:r>
              <a:rPr lang="en-US" baseline="30000" smtClean="0">
                <a:ea typeface="ＭＳ Ｐゴシック" pitchFamily="34" charset="-128"/>
              </a:rPr>
              <a:t>[26]</a:t>
            </a:r>
          </a:p>
          <a:p>
            <a:pPr lvl="1"/>
            <a:r>
              <a:rPr lang="en-US" smtClean="0">
                <a:ea typeface="ＭＳ Ｐゴシック" pitchFamily="34" charset="-128"/>
              </a:rPr>
              <a:t>L1 cache:                   write-through</a:t>
            </a:r>
          </a:p>
        </p:txBody>
      </p:sp>
      <p:sp>
        <p:nvSpPr>
          <p:cNvPr id="7373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3733" name="Slide Number Placeholder 4"/>
          <p:cNvSpPr>
            <a:spLocks noGrp="1"/>
          </p:cNvSpPr>
          <p:nvPr>
            <p:ph type="sldNum" sz="quarter" idx="11"/>
          </p:nvPr>
        </p:nvSpPr>
        <p:spPr>
          <a:noFill/>
        </p:spPr>
        <p:txBody>
          <a:bodyPr/>
          <a:lstStyle/>
          <a:p>
            <a:fld id="{D6E8D6AF-50C5-450E-8F31-5BF71306941E}" type="slidenum">
              <a:rPr lang="en-US"/>
              <a:pPr/>
              <a:t>49</a:t>
            </a:fld>
            <a:endParaRPr lang="en-US"/>
          </a:p>
        </p:txBody>
      </p:sp>
      <p:sp>
        <p:nvSpPr>
          <p:cNvPr id="7373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pic>
        <p:nvPicPr>
          <p:cNvPr id="73735" name="Picture 2"/>
          <p:cNvPicPr>
            <a:picLocks noChangeAspect="1" noChangeArrowheads="1"/>
          </p:cNvPicPr>
          <p:nvPr/>
        </p:nvPicPr>
        <p:blipFill>
          <a:blip r:embed="rId3" cstate="print"/>
          <a:srcRect/>
          <a:stretch>
            <a:fillRect/>
          </a:stretch>
        </p:blipFill>
        <p:spPr bwMode="auto">
          <a:xfrm>
            <a:off x="6400800" y="1981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a:t>
            </a:r>
            <a:r>
              <a:rPr lang="en-US" dirty="0" smtClean="0"/>
              <a:t>Parallel: Storage Hierarchy</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smtClean="0"/>
              <a:t>EVO</a:t>
            </a:r>
            <a:endParaRPr lang="en-US" sz="3600" dirty="0"/>
          </a:p>
        </p:txBody>
      </p:sp>
      <p:sp>
        <p:nvSpPr>
          <p:cNvPr id="452611" name="Rectangle 3"/>
          <p:cNvSpPr>
            <a:spLocks noGrp="1" noChangeArrowheads="1"/>
          </p:cNvSpPr>
          <p:nvPr>
            <p:ph type="body" idx="1"/>
          </p:nvPr>
        </p:nvSpPr>
        <p:spPr/>
        <p:txBody>
          <a:bodyPr/>
          <a:lstStyle/>
          <a:p>
            <a:pPr>
              <a:buFont typeface="Wingdings" pitchFamily="2" charset="2"/>
              <a:buNone/>
            </a:pPr>
            <a:r>
              <a:rPr lang="en-US" dirty="0" smtClean="0"/>
              <a:t>There’s a quick description of how to use EVO on the workshop logistics webpage.</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914400" y="1371600"/>
            <a:ext cx="7848600" cy="1828800"/>
          </a:xfrm>
        </p:spPr>
        <p:txBody>
          <a:bodyPr/>
          <a:lstStyle/>
          <a:p>
            <a:r>
              <a:rPr lang="en-US" sz="6000" smtClean="0">
                <a:ea typeface="ＭＳ Ｐゴシック" pitchFamily="34" charset="-128"/>
              </a:rPr>
              <a:t>The Importance of Being Local</a:t>
            </a:r>
          </a:p>
        </p:txBody>
      </p:sp>
      <p:pic>
        <p:nvPicPr>
          <p:cNvPr id="74755" name="Picture 3" descr="ou_map"/>
          <p:cNvPicPr>
            <a:picLocks noChangeAspect="1" noChangeArrowheads="1"/>
          </p:cNvPicPr>
          <p:nvPr/>
        </p:nvPicPr>
        <p:blipFill>
          <a:blip r:embed="rId3" cstate="print"/>
          <a:srcRect/>
          <a:stretch>
            <a:fillRect/>
          </a:stretch>
        </p:blipFill>
        <p:spPr bwMode="auto">
          <a:xfrm>
            <a:off x="3962400" y="3352800"/>
            <a:ext cx="1814513" cy="3076575"/>
          </a:xfrm>
          <a:prstGeom prst="rect">
            <a:avLst/>
          </a:prstGeom>
          <a:noFill/>
          <a:ln w="9525">
            <a:noFill/>
            <a:miter lim="800000"/>
            <a:headEnd/>
            <a:tailEnd/>
          </a:ln>
        </p:spPr>
      </p:pic>
      <p:sp>
        <p:nvSpPr>
          <p:cNvPr id="74756" name="Text Box 4"/>
          <p:cNvSpPr txBox="1">
            <a:spLocks noChangeArrowheads="1"/>
          </p:cNvSpPr>
          <p:nvPr/>
        </p:nvSpPr>
        <p:spPr bwMode="auto">
          <a:xfrm>
            <a:off x="5867400" y="4506913"/>
            <a:ext cx="415925" cy="260350"/>
          </a:xfrm>
          <a:prstGeom prst="rect">
            <a:avLst/>
          </a:prstGeom>
          <a:noFill/>
          <a:ln w="9525">
            <a:noFill/>
            <a:miter lim="800000"/>
            <a:headEnd/>
            <a:tailEnd/>
          </a:ln>
        </p:spPr>
        <p:txBody>
          <a:bodyPr wrap="none">
            <a:spAutoFit/>
          </a:bodyPr>
          <a:lstStyle/>
          <a:p>
            <a:r>
              <a:rPr lang="en-US" sz="1600" baseline="30000"/>
              <a:t>[15]</a:t>
            </a: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ea typeface="ＭＳ Ｐゴシック" pitchFamily="34" charset="-128"/>
              </a:rPr>
              <a:t>More Data Than Cache</a:t>
            </a:r>
          </a:p>
        </p:txBody>
      </p:sp>
      <p:sp>
        <p:nvSpPr>
          <p:cNvPr id="75779"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Let’s say that you have 1000 times more data than cache.  Then won’t most of your data be outside the cache?</a:t>
            </a:r>
          </a:p>
          <a:p>
            <a:pPr>
              <a:buFont typeface="Wingdings" pitchFamily="2" charset="2"/>
              <a:buNone/>
            </a:pPr>
            <a:endParaRPr lang="en-US" smtClean="0">
              <a:ea typeface="ＭＳ Ｐゴシック" pitchFamily="34" charset="-128"/>
            </a:endParaRPr>
          </a:p>
          <a:p>
            <a:pPr>
              <a:lnSpc>
                <a:spcPct val="50000"/>
              </a:lnSpc>
              <a:buFont typeface="Wingdings" pitchFamily="2" charset="2"/>
              <a:buNone/>
            </a:pPr>
            <a:r>
              <a:rPr lang="en-US" sz="4000" b="1" smtClean="0">
                <a:ea typeface="ＭＳ Ｐゴシック" pitchFamily="34" charset="-128"/>
              </a:rPr>
              <a:t>YES!</a:t>
            </a:r>
          </a:p>
          <a:p>
            <a:pPr>
              <a:buFont typeface="Wingdings" pitchFamily="2" charset="2"/>
              <a:buNone/>
            </a:pPr>
            <a:endParaRPr lang="en-US" smtClean="0">
              <a:ea typeface="ＭＳ Ｐゴシック" pitchFamily="34" charset="-128"/>
            </a:endParaRPr>
          </a:p>
          <a:p>
            <a:pPr>
              <a:lnSpc>
                <a:spcPct val="50000"/>
              </a:lnSpc>
              <a:buFont typeface="Wingdings" pitchFamily="2" charset="2"/>
              <a:buNone/>
            </a:pPr>
            <a:r>
              <a:rPr lang="en-US" smtClean="0">
                <a:ea typeface="ＭＳ Ｐゴシック" pitchFamily="34" charset="-128"/>
              </a:rPr>
              <a:t>Okay, so how does cache help?</a:t>
            </a:r>
          </a:p>
        </p:txBody>
      </p:sp>
      <p:sp>
        <p:nvSpPr>
          <p:cNvPr id="7578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5781" name="Slide Number Placeholder 4"/>
          <p:cNvSpPr>
            <a:spLocks noGrp="1"/>
          </p:cNvSpPr>
          <p:nvPr>
            <p:ph type="sldNum" sz="quarter" idx="11"/>
          </p:nvPr>
        </p:nvSpPr>
        <p:spPr>
          <a:noFill/>
        </p:spPr>
        <p:txBody>
          <a:bodyPr/>
          <a:lstStyle/>
          <a:p>
            <a:fld id="{C593F725-B49E-4230-95EB-8E89183A87EB}" type="slidenum">
              <a:rPr lang="en-US"/>
              <a:pPr/>
              <a:t>51</a:t>
            </a:fld>
            <a:endParaRPr lang="en-US"/>
          </a:p>
        </p:txBody>
      </p:sp>
      <p:sp>
        <p:nvSpPr>
          <p:cNvPr id="7578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ea typeface="ＭＳ Ｐゴシック" pitchFamily="34" charset="-128"/>
              </a:rPr>
              <a:t>Improving Your Cache Hit Rate</a:t>
            </a:r>
          </a:p>
        </p:txBody>
      </p:sp>
      <p:sp>
        <p:nvSpPr>
          <p:cNvPr id="76803" name="Rectangle 3"/>
          <p:cNvSpPr>
            <a:spLocks noGrp="1" noChangeArrowheads="1"/>
          </p:cNvSpPr>
          <p:nvPr>
            <p:ph idx="1"/>
          </p:nvPr>
        </p:nvSpPr>
        <p:spPr>
          <a:xfrm>
            <a:off x="609600" y="1371600"/>
            <a:ext cx="7777163" cy="4648200"/>
          </a:xfrm>
        </p:spPr>
        <p:txBody>
          <a:bodyPr/>
          <a:lstStyle/>
          <a:p>
            <a:pPr>
              <a:buFont typeface="Wingdings" pitchFamily="2" charset="2"/>
              <a:buNone/>
            </a:pPr>
            <a:r>
              <a:rPr lang="en-US" smtClean="0">
                <a:ea typeface="ＭＳ Ｐゴシック" pitchFamily="34" charset="-128"/>
              </a:rPr>
              <a:t>Many scientific codes use a lot more data than can fit in cache all at once.</a:t>
            </a:r>
          </a:p>
          <a:p>
            <a:pPr>
              <a:buFont typeface="Wingdings" pitchFamily="2" charset="2"/>
              <a:buNone/>
            </a:pPr>
            <a:r>
              <a:rPr lang="en-US" smtClean="0">
                <a:ea typeface="ＭＳ Ｐゴシック" pitchFamily="34" charset="-128"/>
              </a:rPr>
              <a:t>Therefore, you need to ensure a high cache hit rate even though you’ve got much more data than cache.</a:t>
            </a:r>
          </a:p>
          <a:p>
            <a:pPr>
              <a:buFont typeface="Wingdings" pitchFamily="2" charset="2"/>
              <a:buNone/>
            </a:pPr>
            <a:r>
              <a:rPr lang="en-US" smtClean="0">
                <a:ea typeface="ＭＳ Ｐゴシック" pitchFamily="34" charset="-128"/>
              </a:rPr>
              <a:t>So, how can you improve your cache hit rate?</a:t>
            </a:r>
          </a:p>
          <a:p>
            <a:pPr>
              <a:buFont typeface="Wingdings" pitchFamily="2" charset="2"/>
              <a:buNone/>
            </a:pPr>
            <a:r>
              <a:rPr lang="en-US" smtClean="0">
                <a:ea typeface="ＭＳ Ｐゴシック" pitchFamily="34" charset="-128"/>
              </a:rPr>
              <a:t>Use the same solution as in Real Estate:</a:t>
            </a:r>
          </a:p>
          <a:p>
            <a:pPr>
              <a:buFont typeface="Wingdings" pitchFamily="2" charset="2"/>
              <a:buNone/>
            </a:pPr>
            <a:r>
              <a:rPr lang="en-US" b="1" u="sng" smtClean="0">
                <a:ea typeface="ＭＳ Ｐゴシック" pitchFamily="34" charset="-128"/>
              </a:rPr>
              <a:t>Location, Location, Location!</a:t>
            </a:r>
          </a:p>
        </p:txBody>
      </p:sp>
      <p:sp>
        <p:nvSpPr>
          <p:cNvPr id="7680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6805" name="Slide Number Placeholder 4"/>
          <p:cNvSpPr>
            <a:spLocks noGrp="1"/>
          </p:cNvSpPr>
          <p:nvPr>
            <p:ph type="sldNum" sz="quarter" idx="11"/>
          </p:nvPr>
        </p:nvSpPr>
        <p:spPr>
          <a:noFill/>
        </p:spPr>
        <p:txBody>
          <a:bodyPr/>
          <a:lstStyle/>
          <a:p>
            <a:fld id="{7282A0AB-28C4-493E-BC30-8AAEF05511F3}" type="slidenum">
              <a:rPr lang="en-US"/>
              <a:pPr/>
              <a:t>52</a:t>
            </a:fld>
            <a:endParaRPr lang="en-US"/>
          </a:p>
        </p:txBody>
      </p:sp>
      <p:sp>
        <p:nvSpPr>
          <p:cNvPr id="7680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ea typeface="ＭＳ Ｐゴシック" pitchFamily="34" charset="-128"/>
              </a:rPr>
              <a:t>Data Locality</a:t>
            </a:r>
          </a:p>
        </p:txBody>
      </p:sp>
      <p:sp>
        <p:nvSpPr>
          <p:cNvPr id="77827" name="Rectangle 3"/>
          <p:cNvSpPr>
            <a:spLocks noGrp="1" noChangeArrowheads="1"/>
          </p:cNvSpPr>
          <p:nvPr>
            <p:ph idx="1"/>
          </p:nvPr>
        </p:nvSpPr>
        <p:spPr>
          <a:xfrm>
            <a:off x="609600" y="1219200"/>
            <a:ext cx="8001000" cy="4876800"/>
          </a:xfrm>
        </p:spPr>
        <p:txBody>
          <a:bodyPr/>
          <a:lstStyle/>
          <a:p>
            <a:pPr>
              <a:lnSpc>
                <a:spcPct val="90000"/>
              </a:lnSpc>
              <a:buFont typeface="Wingdings" pitchFamily="2" charset="2"/>
              <a:buNone/>
            </a:pPr>
            <a:r>
              <a:rPr lang="en-US" b="1" i="1" u="sng" smtClean="0">
                <a:ea typeface="ＭＳ Ｐゴシック" pitchFamily="34" charset="-128"/>
              </a:rPr>
              <a:t>Data locality</a:t>
            </a:r>
            <a:r>
              <a:rPr lang="en-US" smtClean="0">
                <a:ea typeface="ＭＳ Ｐゴシック" pitchFamily="34" charset="-128"/>
              </a:rPr>
              <a:t> is the principle that, if you use data in a particular memory address, then </a:t>
            </a:r>
            <a:r>
              <a:rPr lang="en-US" b="1" u="sng" smtClean="0">
                <a:solidFill>
                  <a:schemeClr val="folHlink"/>
                </a:solidFill>
                <a:ea typeface="ＭＳ Ｐゴシック" pitchFamily="34" charset="-128"/>
              </a:rPr>
              <a:t>very soon</a:t>
            </a:r>
            <a:r>
              <a:rPr lang="en-US" smtClean="0">
                <a:ea typeface="ＭＳ Ｐゴシック" pitchFamily="34" charset="-128"/>
              </a:rPr>
              <a:t> you’ll use either </a:t>
            </a:r>
            <a:r>
              <a:rPr lang="en-US" b="1" u="sng" smtClean="0">
                <a:solidFill>
                  <a:schemeClr val="folHlink"/>
                </a:solidFill>
                <a:ea typeface="ＭＳ Ｐゴシック" pitchFamily="34" charset="-128"/>
              </a:rPr>
              <a:t>the same address</a:t>
            </a:r>
            <a:r>
              <a:rPr lang="en-US" smtClean="0">
                <a:ea typeface="ＭＳ Ｐゴシック" pitchFamily="34" charset="-128"/>
              </a:rPr>
              <a:t> or </a:t>
            </a:r>
            <a:r>
              <a:rPr lang="en-US" b="1" u="sng" smtClean="0">
                <a:solidFill>
                  <a:schemeClr val="folHlink"/>
                </a:solidFill>
                <a:ea typeface="ＭＳ Ｐゴシック" pitchFamily="34" charset="-128"/>
              </a:rPr>
              <a:t>a nearby address</a:t>
            </a:r>
            <a:r>
              <a:rPr lang="en-US" smtClean="0">
                <a:ea typeface="ＭＳ Ｐゴシック" pitchFamily="34" charset="-128"/>
              </a:rPr>
              <a:t>.</a:t>
            </a:r>
          </a:p>
          <a:p>
            <a:pPr>
              <a:lnSpc>
                <a:spcPct val="90000"/>
              </a:lnSpc>
            </a:pPr>
            <a:r>
              <a:rPr lang="en-US" b="1" i="1" u="sng" smtClean="0">
                <a:ea typeface="ＭＳ Ｐゴシック" pitchFamily="34" charset="-128"/>
              </a:rPr>
              <a:t>Temporal locality</a:t>
            </a:r>
            <a:r>
              <a:rPr lang="en-US" smtClean="0">
                <a:ea typeface="ＭＳ Ｐゴシック" pitchFamily="34" charset="-128"/>
              </a:rPr>
              <a:t>:  if you’re using address </a:t>
            </a:r>
            <a:r>
              <a:rPr lang="en-US" b="1" smtClean="0">
                <a:latin typeface="Courier New" pitchFamily="49" charset="0"/>
                <a:ea typeface="ＭＳ Ｐゴシック" pitchFamily="34" charset="-128"/>
              </a:rPr>
              <a:t>A</a:t>
            </a:r>
            <a:r>
              <a:rPr lang="en-US" smtClean="0">
                <a:ea typeface="ＭＳ Ｐゴシック" pitchFamily="34" charset="-128"/>
              </a:rPr>
              <a:t> now, then you’ll probably soon use address </a:t>
            </a:r>
            <a:r>
              <a:rPr lang="en-US" b="1" smtClean="0">
                <a:latin typeface="Courier New" pitchFamily="49" charset="0"/>
                <a:ea typeface="ＭＳ Ｐゴシック" pitchFamily="34" charset="-128"/>
              </a:rPr>
              <a:t>A</a:t>
            </a:r>
            <a:r>
              <a:rPr lang="en-US" smtClean="0">
                <a:ea typeface="ＭＳ Ｐゴシック" pitchFamily="34" charset="-128"/>
              </a:rPr>
              <a:t> again.</a:t>
            </a:r>
          </a:p>
          <a:p>
            <a:pPr>
              <a:lnSpc>
                <a:spcPct val="90000"/>
              </a:lnSpc>
            </a:pPr>
            <a:r>
              <a:rPr lang="en-US" b="1" i="1" u="sng" smtClean="0">
                <a:ea typeface="ＭＳ Ｐゴシック" pitchFamily="34" charset="-128"/>
              </a:rPr>
              <a:t>Spatial locality</a:t>
            </a:r>
            <a:r>
              <a:rPr lang="en-US" smtClean="0">
                <a:ea typeface="ＭＳ Ｐゴシック" pitchFamily="34" charset="-128"/>
              </a:rPr>
              <a:t>:  if you’re using address </a:t>
            </a:r>
            <a:r>
              <a:rPr lang="en-US" b="1" smtClean="0">
                <a:latin typeface="Courier New" pitchFamily="49" charset="0"/>
                <a:ea typeface="ＭＳ Ｐゴシック" pitchFamily="34" charset="-128"/>
              </a:rPr>
              <a:t>A</a:t>
            </a:r>
            <a:r>
              <a:rPr lang="en-US" smtClean="0">
                <a:ea typeface="ＭＳ Ｐゴシック" pitchFamily="34" charset="-128"/>
              </a:rPr>
              <a:t> now, then you’ll probably soon use addresses between  </a:t>
            </a:r>
            <a:r>
              <a:rPr lang="en-US" b="1" smtClean="0">
                <a:latin typeface="Courier New" pitchFamily="49" charset="0"/>
                <a:ea typeface="ＭＳ Ｐゴシック" pitchFamily="34" charset="-128"/>
              </a:rPr>
              <a:t>A-k </a:t>
            </a:r>
            <a:r>
              <a:rPr lang="en-US" smtClean="0">
                <a:ea typeface="ＭＳ Ｐゴシック" pitchFamily="34" charset="-128"/>
              </a:rPr>
              <a:t>and  </a:t>
            </a:r>
            <a:r>
              <a:rPr lang="en-US" b="1" smtClean="0">
                <a:latin typeface="Courier New" pitchFamily="49" charset="0"/>
                <a:ea typeface="ＭＳ Ｐゴシック" pitchFamily="34" charset="-128"/>
              </a:rPr>
              <a:t>A+k</a:t>
            </a:r>
            <a:r>
              <a:rPr lang="en-US" smtClean="0">
                <a:ea typeface="ＭＳ Ｐゴシック" pitchFamily="34" charset="-128"/>
              </a:rPr>
              <a:t>, where </a:t>
            </a:r>
            <a:r>
              <a:rPr lang="en-US" b="1" smtClean="0">
                <a:latin typeface="Courier New" pitchFamily="49" charset="0"/>
                <a:ea typeface="ＭＳ Ｐゴシック" pitchFamily="34" charset="-128"/>
              </a:rPr>
              <a:t>k</a:t>
            </a:r>
            <a:r>
              <a:rPr lang="en-US" smtClean="0">
                <a:ea typeface="ＭＳ Ｐゴシック" pitchFamily="34" charset="-128"/>
              </a:rPr>
              <a:t> is small.</a:t>
            </a:r>
          </a:p>
          <a:p>
            <a:pPr>
              <a:lnSpc>
                <a:spcPct val="80000"/>
              </a:lnSpc>
              <a:buFont typeface="Wingdings" pitchFamily="2" charset="2"/>
              <a:buNone/>
            </a:pPr>
            <a:r>
              <a:rPr lang="en-US" smtClean="0">
                <a:ea typeface="ＭＳ Ｐゴシック" pitchFamily="34" charset="-128"/>
              </a:rPr>
              <a:t>Note that this principle works well for sufficiently small values of “soon.”</a:t>
            </a:r>
          </a:p>
          <a:p>
            <a:pPr>
              <a:lnSpc>
                <a:spcPct val="80000"/>
              </a:lnSpc>
              <a:buFont typeface="Wingdings" pitchFamily="2" charset="2"/>
              <a:buNone/>
            </a:pPr>
            <a:r>
              <a:rPr lang="en-US" smtClean="0">
                <a:ea typeface="ＭＳ Ｐゴシック" pitchFamily="34" charset="-128"/>
              </a:rPr>
              <a:t>Cache is designed to exploit locality, which is why a cache miss causes a whole line to be loaded.</a:t>
            </a:r>
          </a:p>
        </p:txBody>
      </p:sp>
      <p:sp>
        <p:nvSpPr>
          <p:cNvPr id="7782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7829" name="Slide Number Placeholder 4"/>
          <p:cNvSpPr>
            <a:spLocks noGrp="1"/>
          </p:cNvSpPr>
          <p:nvPr>
            <p:ph type="sldNum" sz="quarter" idx="11"/>
          </p:nvPr>
        </p:nvSpPr>
        <p:spPr>
          <a:noFill/>
        </p:spPr>
        <p:txBody>
          <a:bodyPr/>
          <a:lstStyle/>
          <a:p>
            <a:fld id="{EAC96FFD-7C65-456C-941B-5FDD9849FC4B}" type="slidenum">
              <a:rPr lang="en-US"/>
              <a:pPr/>
              <a:t>53</a:t>
            </a:fld>
            <a:endParaRPr lang="en-US"/>
          </a:p>
        </p:txBody>
      </p:sp>
      <p:sp>
        <p:nvSpPr>
          <p:cNvPr id="7783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ea typeface="ＭＳ Ｐゴシック" pitchFamily="34" charset="-128"/>
              </a:rPr>
              <a:t>Data Locality Is Empirical: C</a:t>
            </a:r>
          </a:p>
        </p:txBody>
      </p:sp>
      <p:sp>
        <p:nvSpPr>
          <p:cNvPr id="78851" name="Rectangle 3"/>
          <p:cNvSpPr>
            <a:spLocks noGrp="1" noChangeArrowheads="1"/>
          </p:cNvSpPr>
          <p:nvPr>
            <p:ph idx="1"/>
          </p:nvPr>
        </p:nvSpPr>
        <p:spPr>
          <a:xfrm>
            <a:off x="609600" y="1371600"/>
            <a:ext cx="7924800" cy="1143000"/>
          </a:xfrm>
        </p:spPr>
        <p:txBody>
          <a:bodyPr/>
          <a:lstStyle/>
          <a:p>
            <a:pPr>
              <a:buFont typeface="Wingdings" pitchFamily="2" charset="2"/>
              <a:buNone/>
            </a:pPr>
            <a:r>
              <a:rPr lang="en-US" smtClean="0">
                <a:ea typeface="ＭＳ Ｐゴシック" pitchFamily="34" charset="-128"/>
              </a:rPr>
              <a:t>Data locality has been observed empirically in many, many programs.</a:t>
            </a:r>
          </a:p>
        </p:txBody>
      </p:sp>
      <p:sp>
        <p:nvSpPr>
          <p:cNvPr id="7885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8853" name="Slide Number Placeholder 4"/>
          <p:cNvSpPr>
            <a:spLocks noGrp="1"/>
          </p:cNvSpPr>
          <p:nvPr>
            <p:ph type="sldNum" sz="quarter" idx="11"/>
          </p:nvPr>
        </p:nvSpPr>
        <p:spPr>
          <a:noFill/>
        </p:spPr>
        <p:txBody>
          <a:bodyPr/>
          <a:lstStyle/>
          <a:p>
            <a:fld id="{B0B0A72F-32F7-454A-9689-2757438824AF}" type="slidenum">
              <a:rPr lang="en-US"/>
              <a:pPr/>
              <a:t>54</a:t>
            </a:fld>
            <a:endParaRPr lang="en-US"/>
          </a:p>
        </p:txBody>
      </p:sp>
      <p:sp>
        <p:nvSpPr>
          <p:cNvPr id="78854" name="Text Box 4"/>
          <p:cNvSpPr txBox="1">
            <a:spLocks noChangeArrowheads="1"/>
          </p:cNvSpPr>
          <p:nvPr/>
        </p:nvSpPr>
        <p:spPr bwMode="auto">
          <a:xfrm>
            <a:off x="609600" y="2895600"/>
            <a:ext cx="7804150" cy="2835275"/>
          </a:xfrm>
          <a:prstGeom prst="rect">
            <a:avLst/>
          </a:prstGeom>
          <a:noFill/>
          <a:ln w="9525">
            <a:noFill/>
            <a:miter lim="800000"/>
            <a:headEnd/>
            <a:tailEnd/>
          </a:ln>
        </p:spPr>
        <p:txBody>
          <a:bodyPr wrap="none">
            <a:spAutoFit/>
          </a:bodyPr>
          <a:lstStyle/>
          <a:p>
            <a:pPr algn="l"/>
            <a:r>
              <a:rPr lang="en-US" sz="2000" b="1" dirty="0">
                <a:latin typeface="Courier New" pitchFamily="49" charset="0"/>
              </a:rPr>
              <a:t>void </a:t>
            </a:r>
            <a:r>
              <a:rPr lang="en-US" sz="2000" b="1" dirty="0" err="1">
                <a:latin typeface="Courier New" pitchFamily="49" charset="0"/>
              </a:rPr>
              <a:t>ordered_fill</a:t>
            </a:r>
            <a:r>
              <a:rPr lang="en-US" sz="2000" b="1" dirty="0">
                <a:latin typeface="Courier New" pitchFamily="49" charset="0"/>
              </a:rPr>
              <a:t> (float* array, </a:t>
            </a:r>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 </a:t>
            </a:r>
            <a:r>
              <a:rPr lang="en-US" sz="2000" b="1" dirty="0" err="1">
                <a:latin typeface="Courier New" pitchFamily="49" charset="0"/>
              </a:rPr>
              <a:t>ordered_fill</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index;</a:t>
            </a:r>
          </a:p>
          <a:p>
            <a:pPr algn="l"/>
            <a:endParaRPr lang="en-US" sz="2000" b="1" dirty="0">
              <a:latin typeface="Courier New" pitchFamily="49" charset="0"/>
            </a:endParaRPr>
          </a:p>
          <a:p>
            <a:pPr algn="l"/>
            <a:r>
              <a:rPr lang="en-US" sz="2000" b="1" dirty="0">
                <a:latin typeface="Courier New" pitchFamily="49" charset="0"/>
              </a:rPr>
              <a:t>  for (index = 0; index &lt; </a:t>
            </a:r>
            <a:r>
              <a:rPr lang="en-US" sz="2000" b="1" dirty="0" err="1">
                <a:latin typeface="Courier New" pitchFamily="49" charset="0"/>
              </a:rPr>
              <a:t>array_length</a:t>
            </a:r>
            <a:r>
              <a:rPr lang="en-US" sz="2000" b="1" dirty="0">
                <a:latin typeface="Courier New" pitchFamily="49" charset="0"/>
              </a:rPr>
              <a:t>; index++) {</a:t>
            </a:r>
          </a:p>
          <a:p>
            <a:pPr algn="l"/>
            <a:r>
              <a:rPr lang="en-US" sz="2000" b="1" dirty="0">
                <a:latin typeface="Courier New" pitchFamily="49" charset="0"/>
              </a:rPr>
              <a:t>    array[index] = index;</a:t>
            </a:r>
          </a:p>
          <a:p>
            <a:pPr algn="l"/>
            <a:r>
              <a:rPr lang="en-US" sz="2000" b="1" dirty="0">
                <a:latin typeface="Courier New" pitchFamily="49" charset="0"/>
              </a:rPr>
              <a:t>  } /* for index */</a:t>
            </a:r>
          </a:p>
          <a:p>
            <a:pPr algn="l"/>
            <a:r>
              <a:rPr lang="en-US" sz="2000" b="1" dirty="0">
                <a:latin typeface="Courier New" pitchFamily="49" charset="0"/>
              </a:rPr>
              <a:t>} /* </a:t>
            </a:r>
            <a:r>
              <a:rPr lang="en-US" sz="2000" b="1" dirty="0" err="1">
                <a:latin typeface="Courier New" pitchFamily="49" charset="0"/>
              </a:rPr>
              <a:t>ordered_fill</a:t>
            </a:r>
            <a:r>
              <a:rPr lang="en-US" sz="2000" b="1" dirty="0">
                <a:latin typeface="Courier New" pitchFamily="49" charset="0"/>
              </a:rPr>
              <a:t> */</a:t>
            </a:r>
          </a:p>
          <a:p>
            <a:endParaRPr lang="en-US" sz="2000" b="1" dirty="0">
              <a:latin typeface="Courier New" pitchFamily="49" charset="0"/>
            </a:endParaRPr>
          </a:p>
        </p:txBody>
      </p:sp>
      <p:sp>
        <p:nvSpPr>
          <p:cNvPr id="78855"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ea typeface="ＭＳ Ｐゴシック" pitchFamily="34" charset="-128"/>
              </a:rPr>
              <a:t>Data Locality Is Empirical: F90</a:t>
            </a:r>
          </a:p>
        </p:txBody>
      </p:sp>
      <p:sp>
        <p:nvSpPr>
          <p:cNvPr id="79875" name="Rectangle 3"/>
          <p:cNvSpPr>
            <a:spLocks noGrp="1" noChangeArrowheads="1"/>
          </p:cNvSpPr>
          <p:nvPr>
            <p:ph idx="1"/>
          </p:nvPr>
        </p:nvSpPr>
        <p:spPr>
          <a:xfrm>
            <a:off x="609600" y="1371600"/>
            <a:ext cx="7924800" cy="1143000"/>
          </a:xfrm>
        </p:spPr>
        <p:txBody>
          <a:bodyPr/>
          <a:lstStyle/>
          <a:p>
            <a:pPr>
              <a:buFont typeface="Wingdings" pitchFamily="2" charset="2"/>
              <a:buNone/>
            </a:pPr>
            <a:r>
              <a:rPr lang="en-US" smtClean="0">
                <a:ea typeface="ＭＳ Ｐゴシック" pitchFamily="34" charset="-128"/>
              </a:rPr>
              <a:t>Data locality has been observed empirically in many, many programs.</a:t>
            </a:r>
          </a:p>
        </p:txBody>
      </p:sp>
      <p:sp>
        <p:nvSpPr>
          <p:cNvPr id="7987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9877" name="Slide Number Placeholder 4"/>
          <p:cNvSpPr>
            <a:spLocks noGrp="1"/>
          </p:cNvSpPr>
          <p:nvPr>
            <p:ph type="sldNum" sz="quarter" idx="11"/>
          </p:nvPr>
        </p:nvSpPr>
        <p:spPr>
          <a:noFill/>
        </p:spPr>
        <p:txBody>
          <a:bodyPr/>
          <a:lstStyle/>
          <a:p>
            <a:fld id="{10ABC30B-1299-4CD0-835A-1C73A570D2A1}" type="slidenum">
              <a:rPr lang="en-US"/>
              <a:pPr/>
              <a:t>55</a:t>
            </a:fld>
            <a:endParaRPr lang="en-US"/>
          </a:p>
        </p:txBody>
      </p:sp>
      <p:sp>
        <p:nvSpPr>
          <p:cNvPr id="79878" name="Text Box 4"/>
          <p:cNvSpPr txBox="1">
            <a:spLocks noChangeArrowheads="1"/>
          </p:cNvSpPr>
          <p:nvPr/>
        </p:nvSpPr>
        <p:spPr bwMode="auto">
          <a:xfrm>
            <a:off x="609600" y="2895600"/>
            <a:ext cx="7956550" cy="3444875"/>
          </a:xfrm>
          <a:prstGeom prst="rect">
            <a:avLst/>
          </a:prstGeom>
          <a:noFill/>
          <a:ln w="9525">
            <a:noFill/>
            <a:miter lim="800000"/>
            <a:headEnd/>
            <a:tailEnd/>
          </a:ln>
        </p:spPr>
        <p:txBody>
          <a:bodyPr wrap="none">
            <a:spAutoFit/>
          </a:bodyPr>
          <a:lstStyle/>
          <a:p>
            <a:pPr algn="l"/>
            <a:r>
              <a:rPr lang="en-US" sz="2000" b="1" dirty="0">
                <a:latin typeface="Courier New" pitchFamily="49" charset="0"/>
              </a:rPr>
              <a:t>SUBROUTINE </a:t>
            </a:r>
            <a:r>
              <a:rPr lang="en-US" sz="2000" b="1" dirty="0" err="1">
                <a:latin typeface="Courier New" pitchFamily="49" charset="0"/>
              </a:rPr>
              <a:t>ordered_fill</a:t>
            </a:r>
            <a:r>
              <a:rPr lang="en-US" sz="2000" b="1" dirty="0">
                <a:latin typeface="Courier New" pitchFamily="49" charset="0"/>
              </a:rPr>
              <a:t> (array,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IMPLICIT NONE</a:t>
            </a:r>
          </a:p>
          <a:p>
            <a:pPr algn="l"/>
            <a:r>
              <a:rPr lang="en-US" sz="2000" b="1" dirty="0">
                <a:latin typeface="Courier New" pitchFamily="49" charset="0"/>
              </a:rPr>
              <a:t>  INTEGER,INTENT(IN) ::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REAL,DIMENSION(</a:t>
            </a:r>
            <a:r>
              <a:rPr lang="en-US" sz="2000" b="1" dirty="0" err="1">
                <a:latin typeface="Courier New" pitchFamily="49" charset="0"/>
              </a:rPr>
              <a:t>array_length</a:t>
            </a:r>
            <a:r>
              <a:rPr lang="en-US" sz="2000" b="1" dirty="0">
                <a:latin typeface="Courier New" pitchFamily="49" charset="0"/>
              </a:rPr>
              <a:t>),INTENT(OUT) :: array</a:t>
            </a:r>
          </a:p>
          <a:p>
            <a:pPr algn="l"/>
            <a:r>
              <a:rPr lang="en-US" sz="2000" b="1" dirty="0">
                <a:latin typeface="Courier New" pitchFamily="49" charset="0"/>
              </a:rPr>
              <a:t>  INTEGER :: index</a:t>
            </a:r>
          </a:p>
          <a:p>
            <a:pPr algn="l"/>
            <a:endParaRPr lang="en-US" sz="2000" b="1" dirty="0">
              <a:latin typeface="Courier New" pitchFamily="49" charset="0"/>
            </a:endParaRPr>
          </a:p>
          <a:p>
            <a:pPr algn="l"/>
            <a:r>
              <a:rPr lang="en-US" sz="2000" b="1" dirty="0">
                <a:latin typeface="Courier New" pitchFamily="49" charset="0"/>
              </a:rPr>
              <a:t>  DO index = 1,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array(index) = index</a:t>
            </a:r>
          </a:p>
          <a:p>
            <a:pPr algn="l"/>
            <a:r>
              <a:rPr lang="en-US" sz="2000" b="1" dirty="0">
                <a:latin typeface="Courier New" pitchFamily="49" charset="0"/>
              </a:rPr>
              <a:t>  END DO</a:t>
            </a:r>
          </a:p>
          <a:p>
            <a:pPr algn="l"/>
            <a:r>
              <a:rPr lang="en-US" sz="2000" b="1" dirty="0">
                <a:latin typeface="Courier New" pitchFamily="49" charset="0"/>
              </a:rPr>
              <a:t>END SUBROUTINE </a:t>
            </a:r>
            <a:r>
              <a:rPr lang="en-US" sz="2000" b="1" dirty="0" err="1">
                <a:latin typeface="Courier New" pitchFamily="49" charset="0"/>
              </a:rPr>
              <a:t>ordered_fill</a:t>
            </a:r>
            <a:endParaRPr lang="en-US" sz="2000" b="1" dirty="0">
              <a:latin typeface="Courier New" pitchFamily="49" charset="0"/>
            </a:endParaRPr>
          </a:p>
          <a:p>
            <a:endParaRPr lang="en-US" sz="2000" b="1" dirty="0">
              <a:latin typeface="Courier New" pitchFamily="49" charset="0"/>
            </a:endParaRPr>
          </a:p>
        </p:txBody>
      </p:sp>
      <p:sp>
        <p:nvSpPr>
          <p:cNvPr id="79879"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ea typeface="ＭＳ Ｐゴシック" pitchFamily="34" charset="-128"/>
              </a:rPr>
              <a:t>No Locality Example: C</a:t>
            </a:r>
          </a:p>
        </p:txBody>
      </p:sp>
      <p:sp>
        <p:nvSpPr>
          <p:cNvPr id="80899" name="Rectangle 3"/>
          <p:cNvSpPr>
            <a:spLocks noGrp="1" noChangeArrowheads="1"/>
          </p:cNvSpPr>
          <p:nvPr>
            <p:ph idx="1"/>
          </p:nvPr>
        </p:nvSpPr>
        <p:spPr>
          <a:xfrm>
            <a:off x="609600" y="1371600"/>
            <a:ext cx="7924800" cy="1981200"/>
          </a:xfrm>
        </p:spPr>
        <p:txBody>
          <a:bodyPr/>
          <a:lstStyle/>
          <a:p>
            <a:pPr>
              <a:buFont typeface="Wingdings" pitchFamily="2" charset="2"/>
              <a:buNone/>
            </a:pPr>
            <a:r>
              <a:rPr lang="en-US" smtClean="0">
                <a:ea typeface="ＭＳ Ｐゴシック" pitchFamily="34" charset="-128"/>
              </a:rPr>
              <a:t>In principle, you could write a program that exhibited </a:t>
            </a:r>
            <a:r>
              <a:rPr lang="en-US" b="1" u="sng" smtClean="0">
                <a:ea typeface="ＭＳ Ｐゴシック" pitchFamily="34" charset="-128"/>
              </a:rPr>
              <a:t>absolutely no data locality at all</a:t>
            </a:r>
            <a:r>
              <a:rPr lang="en-US" smtClean="0">
                <a:ea typeface="ＭＳ Ｐゴシック" pitchFamily="34" charset="-128"/>
              </a:rPr>
              <a:t>:</a:t>
            </a:r>
          </a:p>
        </p:txBody>
      </p:sp>
      <p:sp>
        <p:nvSpPr>
          <p:cNvPr id="8090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0901" name="Slide Number Placeholder 4"/>
          <p:cNvSpPr>
            <a:spLocks noGrp="1"/>
          </p:cNvSpPr>
          <p:nvPr>
            <p:ph type="sldNum" sz="quarter" idx="11"/>
          </p:nvPr>
        </p:nvSpPr>
        <p:spPr>
          <a:noFill/>
        </p:spPr>
        <p:txBody>
          <a:bodyPr/>
          <a:lstStyle/>
          <a:p>
            <a:fld id="{BE992F79-CB23-4629-BD37-C32C1A82EF7A}" type="slidenum">
              <a:rPr lang="en-US"/>
              <a:pPr/>
              <a:t>56</a:t>
            </a:fld>
            <a:endParaRPr lang="en-US"/>
          </a:p>
        </p:txBody>
      </p:sp>
      <p:sp>
        <p:nvSpPr>
          <p:cNvPr id="80902" name="Text Box 4"/>
          <p:cNvSpPr txBox="1">
            <a:spLocks noChangeArrowheads="1"/>
          </p:cNvSpPr>
          <p:nvPr/>
        </p:nvSpPr>
        <p:spPr bwMode="auto">
          <a:xfrm>
            <a:off x="381000" y="2590800"/>
            <a:ext cx="8382000" cy="3140075"/>
          </a:xfrm>
          <a:prstGeom prst="rect">
            <a:avLst/>
          </a:prstGeom>
          <a:noFill/>
          <a:ln w="9525">
            <a:noFill/>
            <a:miter lim="800000"/>
            <a:headEnd/>
            <a:tailEnd/>
          </a:ln>
        </p:spPr>
        <p:txBody>
          <a:bodyPr>
            <a:spAutoFit/>
          </a:bodyPr>
          <a:lstStyle/>
          <a:p>
            <a:pPr algn="l"/>
            <a:r>
              <a:rPr lang="en-US" sz="2000" b="1" dirty="0">
                <a:latin typeface="Courier New" pitchFamily="49" charset="0"/>
              </a:rPr>
              <a:t>void </a:t>
            </a:r>
            <a:r>
              <a:rPr lang="en-US" sz="2000" b="1" dirty="0" err="1">
                <a:latin typeface="Courier New" pitchFamily="49" charset="0"/>
              </a:rPr>
              <a:t>random_fill</a:t>
            </a:r>
            <a:r>
              <a:rPr lang="en-US" sz="2000" b="1" dirty="0">
                <a:latin typeface="Courier New" pitchFamily="49" charset="0"/>
              </a:rPr>
              <a:t> (float* array,</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random_permutation_index</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 </a:t>
            </a:r>
            <a:r>
              <a:rPr lang="en-US" sz="2000" b="1" dirty="0" err="1">
                <a:latin typeface="Courier New" pitchFamily="49" charset="0"/>
              </a:rPr>
              <a:t>random_fill</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index;</a:t>
            </a:r>
          </a:p>
          <a:p>
            <a:pPr algn="l"/>
            <a:endParaRPr lang="en-US" sz="2000" b="1" dirty="0">
              <a:latin typeface="Courier New" pitchFamily="49" charset="0"/>
            </a:endParaRPr>
          </a:p>
          <a:p>
            <a:pPr algn="l"/>
            <a:r>
              <a:rPr lang="en-US" sz="2000" b="1" dirty="0">
                <a:latin typeface="Courier New" pitchFamily="49" charset="0"/>
              </a:rPr>
              <a:t>  for (index = 0; index &lt; </a:t>
            </a:r>
            <a:r>
              <a:rPr lang="en-US" sz="2000" b="1" dirty="0" err="1">
                <a:latin typeface="Courier New" pitchFamily="49" charset="0"/>
              </a:rPr>
              <a:t>array_length</a:t>
            </a:r>
            <a:r>
              <a:rPr lang="en-US" sz="2000" b="1" dirty="0">
                <a:latin typeface="Courier New" pitchFamily="49" charset="0"/>
              </a:rPr>
              <a:t>; index++) {</a:t>
            </a:r>
          </a:p>
          <a:p>
            <a:pPr algn="l"/>
            <a:r>
              <a:rPr lang="en-US" sz="2000" b="1" dirty="0">
                <a:latin typeface="Courier New" pitchFamily="49" charset="0"/>
              </a:rPr>
              <a:t>    array[</a:t>
            </a:r>
            <a:r>
              <a:rPr lang="en-US" sz="2000" b="1" dirty="0" err="1">
                <a:latin typeface="Courier New" pitchFamily="49" charset="0"/>
              </a:rPr>
              <a:t>random_permutation_index</a:t>
            </a:r>
            <a:r>
              <a:rPr lang="en-US" sz="2000" b="1" dirty="0">
                <a:latin typeface="Courier New" pitchFamily="49" charset="0"/>
              </a:rPr>
              <a:t>[index]] = index;</a:t>
            </a:r>
          </a:p>
          <a:p>
            <a:pPr algn="l"/>
            <a:r>
              <a:rPr lang="en-US" sz="2000" b="1" dirty="0">
                <a:latin typeface="Courier New" pitchFamily="49" charset="0"/>
              </a:rPr>
              <a:t>  } /* for index */</a:t>
            </a:r>
          </a:p>
          <a:p>
            <a:pPr algn="l"/>
            <a:r>
              <a:rPr lang="en-US" sz="2000" b="1" dirty="0">
                <a:latin typeface="Courier New" pitchFamily="49" charset="0"/>
              </a:rPr>
              <a:t>} /* </a:t>
            </a:r>
            <a:r>
              <a:rPr lang="en-US" sz="2000" b="1" dirty="0" err="1">
                <a:latin typeface="Courier New" pitchFamily="49" charset="0"/>
              </a:rPr>
              <a:t>random_fill</a:t>
            </a:r>
            <a:r>
              <a:rPr lang="en-US" sz="2000" b="1" dirty="0">
                <a:latin typeface="Courier New" pitchFamily="49" charset="0"/>
              </a:rPr>
              <a:t> */</a:t>
            </a:r>
          </a:p>
        </p:txBody>
      </p:sp>
      <p:sp>
        <p:nvSpPr>
          <p:cNvPr id="80903"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ea typeface="ＭＳ Ｐゴシック" pitchFamily="34" charset="-128"/>
              </a:rPr>
              <a:t>No Locality Example: F90</a:t>
            </a:r>
          </a:p>
        </p:txBody>
      </p:sp>
      <p:sp>
        <p:nvSpPr>
          <p:cNvPr id="81923" name="Rectangle 3"/>
          <p:cNvSpPr>
            <a:spLocks noGrp="1" noChangeArrowheads="1"/>
          </p:cNvSpPr>
          <p:nvPr>
            <p:ph idx="1"/>
          </p:nvPr>
        </p:nvSpPr>
        <p:spPr>
          <a:xfrm>
            <a:off x="609600" y="1371600"/>
            <a:ext cx="7924800" cy="1981200"/>
          </a:xfrm>
        </p:spPr>
        <p:txBody>
          <a:bodyPr/>
          <a:lstStyle/>
          <a:p>
            <a:pPr>
              <a:buFont typeface="Wingdings" pitchFamily="2" charset="2"/>
              <a:buNone/>
            </a:pPr>
            <a:r>
              <a:rPr lang="en-US" smtClean="0">
                <a:ea typeface="ＭＳ Ｐゴシック" pitchFamily="34" charset="-128"/>
              </a:rPr>
              <a:t>In principle, you could write a program that exhibited </a:t>
            </a:r>
            <a:r>
              <a:rPr lang="en-US" b="1" u="sng" smtClean="0">
                <a:ea typeface="ＭＳ Ｐゴシック" pitchFamily="34" charset="-128"/>
              </a:rPr>
              <a:t>absolutely no data locality at all</a:t>
            </a:r>
            <a:r>
              <a:rPr lang="en-US" smtClean="0">
                <a:ea typeface="ＭＳ Ｐゴシック" pitchFamily="34" charset="-128"/>
              </a:rPr>
              <a:t>:</a:t>
            </a:r>
          </a:p>
        </p:txBody>
      </p:sp>
      <p:sp>
        <p:nvSpPr>
          <p:cNvPr id="8192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1925" name="Slide Number Placeholder 4"/>
          <p:cNvSpPr>
            <a:spLocks noGrp="1"/>
          </p:cNvSpPr>
          <p:nvPr>
            <p:ph type="sldNum" sz="quarter" idx="11"/>
          </p:nvPr>
        </p:nvSpPr>
        <p:spPr>
          <a:noFill/>
        </p:spPr>
        <p:txBody>
          <a:bodyPr/>
          <a:lstStyle/>
          <a:p>
            <a:fld id="{0386A907-BDCE-47A9-9471-BECC1CB734E6}" type="slidenum">
              <a:rPr lang="en-US"/>
              <a:pPr/>
              <a:t>57</a:t>
            </a:fld>
            <a:endParaRPr lang="en-US"/>
          </a:p>
        </p:txBody>
      </p:sp>
      <p:sp>
        <p:nvSpPr>
          <p:cNvPr id="81926" name="Text Box 4"/>
          <p:cNvSpPr txBox="1">
            <a:spLocks noChangeArrowheads="1"/>
          </p:cNvSpPr>
          <p:nvPr/>
        </p:nvSpPr>
        <p:spPr bwMode="auto">
          <a:xfrm>
            <a:off x="381000" y="2286000"/>
            <a:ext cx="8382000" cy="3577903"/>
          </a:xfrm>
          <a:prstGeom prst="rect">
            <a:avLst/>
          </a:prstGeom>
          <a:noFill/>
          <a:ln w="9525">
            <a:noFill/>
            <a:miter lim="800000"/>
            <a:headEnd/>
            <a:tailEnd/>
          </a:ln>
        </p:spPr>
        <p:txBody>
          <a:bodyPr>
            <a:spAutoFit/>
          </a:bodyPr>
          <a:lstStyle/>
          <a:p>
            <a:pPr algn="l"/>
            <a:r>
              <a:rPr lang="en-US" sz="2000" b="1" dirty="0">
                <a:latin typeface="Courier New" pitchFamily="49" charset="0"/>
              </a:rPr>
              <a:t>SUBROUTINE </a:t>
            </a:r>
            <a:r>
              <a:rPr lang="en-US" sz="2000" b="1" dirty="0" err="1">
                <a:latin typeface="Courier New" pitchFamily="49" charset="0"/>
              </a:rPr>
              <a:t>random_fill</a:t>
            </a:r>
            <a:r>
              <a:rPr lang="en-US" sz="2000" b="1" dirty="0">
                <a:latin typeface="Courier New" pitchFamily="49" charset="0"/>
              </a:rPr>
              <a:t> (array,</a:t>
            </a:r>
          </a:p>
          <a:p>
            <a:pPr algn="l">
              <a:lnSpc>
                <a:spcPct val="90000"/>
              </a:lnSpc>
            </a:pPr>
            <a:r>
              <a:rPr lang="en-US" sz="2000" b="1" dirty="0">
                <a:latin typeface="Courier New" pitchFamily="49" charset="0"/>
              </a:rPr>
              <a:t>              </a:t>
            </a:r>
            <a:r>
              <a:rPr lang="en-US" sz="2000" b="1" dirty="0" err="1">
                <a:latin typeface="Courier New" pitchFamily="49" charset="0"/>
              </a:rPr>
              <a:t>random_permutation_index</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lnSpc>
                <a:spcPct val="90000"/>
              </a:lnSpc>
            </a:pPr>
            <a:r>
              <a:rPr lang="en-US" sz="2000" b="1" dirty="0">
                <a:latin typeface="Courier New" pitchFamily="49" charset="0"/>
              </a:rPr>
              <a:t>  IMPLICIT NONE</a:t>
            </a:r>
          </a:p>
          <a:p>
            <a:pPr algn="l">
              <a:lnSpc>
                <a:spcPct val="90000"/>
              </a:lnSpc>
            </a:pPr>
            <a:r>
              <a:rPr lang="en-US" sz="2000" b="1" dirty="0">
                <a:latin typeface="Courier New" pitchFamily="49" charset="0"/>
              </a:rPr>
              <a:t>  INTEGER,INTENT(IN) :: </a:t>
            </a:r>
            <a:r>
              <a:rPr lang="en-US" sz="2000" b="1" dirty="0" err="1">
                <a:latin typeface="Courier New" pitchFamily="49" charset="0"/>
              </a:rPr>
              <a:t>array_length</a:t>
            </a:r>
            <a:endParaRPr lang="en-US" sz="2000" b="1" dirty="0">
              <a:latin typeface="Courier New" pitchFamily="49" charset="0"/>
            </a:endParaRPr>
          </a:p>
          <a:p>
            <a:pPr algn="l">
              <a:lnSpc>
                <a:spcPct val="90000"/>
              </a:lnSpc>
            </a:pPr>
            <a:r>
              <a:rPr lang="en-US" sz="2000" b="1" dirty="0">
                <a:latin typeface="Courier New" pitchFamily="49" charset="0"/>
              </a:rPr>
              <a:t>  INTEGER,DIMENSION(</a:t>
            </a:r>
            <a:r>
              <a:rPr lang="en-US" sz="2000" b="1" dirty="0" err="1">
                <a:latin typeface="Courier New" pitchFamily="49" charset="0"/>
              </a:rPr>
              <a:t>array_length</a:t>
            </a:r>
            <a:r>
              <a:rPr lang="en-US" sz="2000" b="1" dirty="0">
                <a:latin typeface="Courier New" pitchFamily="49" charset="0"/>
              </a:rPr>
              <a:t>),INTENT(IN) :: &amp;</a:t>
            </a:r>
          </a:p>
          <a:p>
            <a:pPr algn="l">
              <a:lnSpc>
                <a:spcPct val="90000"/>
              </a:lnSpc>
            </a:pPr>
            <a:r>
              <a:rPr lang="en-US" sz="2000" b="1" dirty="0">
                <a:latin typeface="Courier New" pitchFamily="49" charset="0"/>
              </a:rPr>
              <a:t>&amp;   </a:t>
            </a:r>
            <a:r>
              <a:rPr lang="en-US" sz="2000" b="1" dirty="0" err="1">
                <a:latin typeface="Courier New" pitchFamily="49" charset="0"/>
              </a:rPr>
              <a:t>random_permutation_index</a:t>
            </a:r>
            <a:endParaRPr lang="en-US" sz="2000" b="1" dirty="0">
              <a:latin typeface="Courier New" pitchFamily="49" charset="0"/>
            </a:endParaRPr>
          </a:p>
          <a:p>
            <a:pPr algn="l">
              <a:lnSpc>
                <a:spcPct val="90000"/>
              </a:lnSpc>
            </a:pPr>
            <a:r>
              <a:rPr lang="en-US" sz="2000" b="1" dirty="0">
                <a:latin typeface="Courier New" pitchFamily="49" charset="0"/>
              </a:rPr>
              <a:t>  REAL,DIMENSION(</a:t>
            </a:r>
            <a:r>
              <a:rPr lang="en-US" sz="2000" b="1" dirty="0" err="1">
                <a:latin typeface="Courier New" pitchFamily="49" charset="0"/>
              </a:rPr>
              <a:t>array_length</a:t>
            </a:r>
            <a:r>
              <a:rPr lang="en-US" sz="2000" b="1" dirty="0">
                <a:latin typeface="Courier New" pitchFamily="49" charset="0"/>
              </a:rPr>
              <a:t>),INTENT(OUT) :: array</a:t>
            </a:r>
          </a:p>
          <a:p>
            <a:pPr algn="l">
              <a:lnSpc>
                <a:spcPct val="90000"/>
              </a:lnSpc>
            </a:pPr>
            <a:r>
              <a:rPr lang="en-US" sz="2000" b="1" dirty="0">
                <a:latin typeface="Courier New" pitchFamily="49" charset="0"/>
              </a:rPr>
              <a:t>  INTEGER :: index</a:t>
            </a:r>
          </a:p>
          <a:p>
            <a:pPr algn="l">
              <a:lnSpc>
                <a:spcPct val="30000"/>
              </a:lnSpc>
            </a:pPr>
            <a:endParaRPr lang="en-US" sz="2000" b="1" dirty="0">
              <a:latin typeface="Courier New" pitchFamily="49" charset="0"/>
            </a:endParaRPr>
          </a:p>
          <a:p>
            <a:pPr algn="l"/>
            <a:r>
              <a:rPr lang="en-US" sz="2000" b="1" dirty="0">
                <a:latin typeface="Courier New" pitchFamily="49" charset="0"/>
              </a:rPr>
              <a:t>  DO index = 1, </a:t>
            </a:r>
            <a:r>
              <a:rPr lang="en-US" sz="2000" b="1" dirty="0" err="1">
                <a:latin typeface="Courier New" pitchFamily="49" charset="0"/>
              </a:rPr>
              <a:t>array_length</a:t>
            </a:r>
            <a:endParaRPr lang="en-US" sz="2000" b="1" dirty="0">
              <a:latin typeface="Courier New" pitchFamily="49" charset="0"/>
            </a:endParaRPr>
          </a:p>
          <a:p>
            <a:pPr algn="l">
              <a:lnSpc>
                <a:spcPct val="90000"/>
              </a:lnSpc>
            </a:pPr>
            <a:r>
              <a:rPr lang="en-US" sz="2000" b="1" dirty="0">
                <a:latin typeface="Courier New" pitchFamily="49" charset="0"/>
              </a:rPr>
              <a:t>    array(</a:t>
            </a:r>
            <a:r>
              <a:rPr lang="en-US" sz="2000" b="1" dirty="0" err="1">
                <a:latin typeface="Courier New" pitchFamily="49" charset="0"/>
              </a:rPr>
              <a:t>random_permutation_index</a:t>
            </a:r>
            <a:r>
              <a:rPr lang="en-US" sz="2000" b="1" dirty="0">
                <a:latin typeface="Courier New" pitchFamily="49" charset="0"/>
              </a:rPr>
              <a:t>(index)) = index</a:t>
            </a:r>
          </a:p>
          <a:p>
            <a:pPr algn="l">
              <a:lnSpc>
                <a:spcPct val="90000"/>
              </a:lnSpc>
            </a:pPr>
            <a:r>
              <a:rPr lang="en-US" sz="2000" b="1" dirty="0">
                <a:latin typeface="Courier New" pitchFamily="49" charset="0"/>
              </a:rPr>
              <a:t>  END DO</a:t>
            </a:r>
          </a:p>
          <a:p>
            <a:pPr algn="l">
              <a:lnSpc>
                <a:spcPct val="90000"/>
              </a:lnSpc>
            </a:pPr>
            <a:r>
              <a:rPr lang="en-US" sz="2000" b="1" dirty="0">
                <a:latin typeface="Courier New" pitchFamily="49" charset="0"/>
              </a:rPr>
              <a:t>END SUBROUTINE </a:t>
            </a:r>
            <a:r>
              <a:rPr lang="en-US" sz="2000" b="1" dirty="0" err="1">
                <a:latin typeface="Courier New" pitchFamily="49" charset="0"/>
              </a:rPr>
              <a:t>random_fill</a:t>
            </a:r>
            <a:endParaRPr lang="en-US" sz="2000" b="1" dirty="0">
              <a:latin typeface="Courier New" pitchFamily="49" charset="0"/>
            </a:endParaRPr>
          </a:p>
        </p:txBody>
      </p:sp>
      <p:sp>
        <p:nvSpPr>
          <p:cNvPr id="81927"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lstStyle/>
          <a:p>
            <a:r>
              <a:rPr lang="en-US" smtClean="0">
                <a:ea typeface="ＭＳ Ｐゴシック" pitchFamily="34" charset="-128"/>
              </a:rPr>
              <a:t>Permuted vs. Ordered</a:t>
            </a:r>
          </a:p>
        </p:txBody>
      </p:sp>
      <p:graphicFrame>
        <p:nvGraphicFramePr>
          <p:cNvPr id="126976" name="Object 1024"/>
          <p:cNvGraphicFramePr>
            <a:graphicFrameLocks noChangeAspect="1"/>
          </p:cNvGraphicFramePr>
          <p:nvPr>
            <p:ph type="chart" idx="1"/>
          </p:nvPr>
        </p:nvGraphicFramePr>
        <p:xfrm>
          <a:off x="990600" y="990600"/>
          <a:ext cx="7773988" cy="4649788"/>
        </p:xfrm>
        <a:graphic>
          <a:graphicData uri="http://schemas.openxmlformats.org/presentationml/2006/ole">
            <p:oleObj spid="_x0000_s76802" name="Chart" r:id="rId4" imgW="10375900" imgH="6210300" progId="MSGraph.Chart.8">
              <p:embed followColorScheme="full"/>
            </p:oleObj>
          </a:graphicData>
        </a:graphic>
      </p:graphicFrame>
      <p:sp>
        <p:nvSpPr>
          <p:cNvPr id="82949" name="Footer Placeholder 3"/>
          <p:cNvSpPr>
            <a:spLocks noGrp="1"/>
          </p:cNvSpPr>
          <p:nvPr>
            <p:ph type="ftr" sz="quarter" idx="10"/>
          </p:nvPr>
        </p:nvSpPr>
        <p:spPr>
          <a:xfrm>
            <a:off x="1600200" y="6172200"/>
            <a:ext cx="5334000" cy="457200"/>
          </a:xfrm>
          <a:noFill/>
        </p:spPr>
        <p:txBody>
          <a:bodyPr/>
          <a:lstStyle/>
          <a:p>
            <a:r>
              <a:rPr lang="en-US" dirty="0"/>
              <a:t>NCSI Intro Parallel: Storage Hierarchy</a:t>
            </a:r>
          </a:p>
          <a:p>
            <a:r>
              <a:rPr lang="en-US" dirty="0"/>
              <a:t>June 26 - July 1 </a:t>
            </a:r>
            <a:r>
              <a:rPr lang="en-US" dirty="0" smtClean="0"/>
              <a:t>2011</a:t>
            </a:r>
            <a:endParaRPr lang="en-US" dirty="0"/>
          </a:p>
        </p:txBody>
      </p:sp>
      <p:sp>
        <p:nvSpPr>
          <p:cNvPr id="82950" name="Slide Number Placeholder 4"/>
          <p:cNvSpPr>
            <a:spLocks noGrp="1"/>
          </p:cNvSpPr>
          <p:nvPr>
            <p:ph type="sldNum" sz="quarter" idx="11"/>
          </p:nvPr>
        </p:nvSpPr>
        <p:spPr>
          <a:noFill/>
        </p:spPr>
        <p:txBody>
          <a:bodyPr/>
          <a:lstStyle/>
          <a:p>
            <a:fld id="{3C88EDE0-2712-4B8C-AE01-A8C6F38A0738}" type="slidenum">
              <a:rPr lang="en-US"/>
              <a:pPr/>
              <a:t>58</a:t>
            </a:fld>
            <a:endParaRPr lang="en-US"/>
          </a:p>
        </p:txBody>
      </p:sp>
      <p:sp>
        <p:nvSpPr>
          <p:cNvPr id="82951" name="Text Box 4"/>
          <p:cNvSpPr txBox="1">
            <a:spLocks noChangeArrowheads="1"/>
          </p:cNvSpPr>
          <p:nvPr/>
        </p:nvSpPr>
        <p:spPr bwMode="auto">
          <a:xfrm>
            <a:off x="381000" y="5181600"/>
            <a:ext cx="7848600" cy="822325"/>
          </a:xfrm>
          <a:prstGeom prst="rect">
            <a:avLst/>
          </a:prstGeom>
          <a:noFill/>
          <a:ln w="9525">
            <a:noFill/>
            <a:miter lim="800000"/>
            <a:headEnd/>
            <a:tailEnd/>
          </a:ln>
        </p:spPr>
        <p:txBody>
          <a:bodyPr>
            <a:spAutoFit/>
          </a:bodyPr>
          <a:lstStyle/>
          <a:p>
            <a:pPr algn="ctr"/>
            <a:r>
              <a:rPr lang="en-US"/>
              <a:t>In a simple array fill, locality provides a factor of 8 to 20 speedup over a randomly ordered fill on a Pentium4.</a:t>
            </a:r>
          </a:p>
        </p:txBody>
      </p:sp>
      <p:grpSp>
        <p:nvGrpSpPr>
          <p:cNvPr id="2" name="Group 5"/>
          <p:cNvGrpSpPr>
            <a:grpSpLocks/>
          </p:cNvGrpSpPr>
          <p:nvPr/>
        </p:nvGrpSpPr>
        <p:grpSpPr bwMode="auto">
          <a:xfrm>
            <a:off x="457200" y="2057400"/>
            <a:ext cx="1066800" cy="2514600"/>
            <a:chOff x="288" y="1296"/>
            <a:chExt cx="672" cy="1584"/>
          </a:xfrm>
        </p:grpSpPr>
        <p:sp>
          <p:nvSpPr>
            <p:cNvPr id="82953" name="AutoShape 6"/>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82954" name="Text Box 7"/>
            <p:cNvSpPr txBox="1">
              <a:spLocks noChangeArrowheads="1"/>
            </p:cNvSpPr>
            <p:nvPr/>
          </p:nvSpPr>
          <p:spPr bwMode="auto">
            <a:xfrm>
              <a:off x="288" y="2592"/>
              <a:ext cx="672" cy="288"/>
            </a:xfrm>
            <a:prstGeom prst="rect">
              <a:avLst/>
            </a:prstGeom>
            <a:noFill/>
            <a:ln w="9525">
              <a:noFill/>
              <a:miter lim="800000"/>
              <a:headEnd/>
              <a:tailEnd/>
            </a:ln>
          </p:spPr>
          <p:txBody>
            <a:bodyPr>
              <a:spAutoFit/>
            </a:bodyPr>
            <a:lstStyle/>
            <a:p>
              <a:pPr algn="ctr">
                <a:spcBef>
                  <a:spcPct val="50000"/>
                </a:spcBef>
              </a:pPr>
              <a:r>
                <a:rPr lang="en-US"/>
                <a:t>Better</a:t>
              </a:r>
            </a:p>
          </p:txBody>
        </p:sp>
      </p:grpSp>
      <p:graphicFrame>
        <p:nvGraphicFramePr>
          <p:cNvPr id="126977" name="Object 1025"/>
          <p:cNvGraphicFramePr>
            <a:graphicFrameLocks noChangeAspect="1"/>
          </p:cNvGraphicFramePr>
          <p:nvPr/>
        </p:nvGraphicFramePr>
        <p:xfrm>
          <a:off x="1608138" y="1292225"/>
          <a:ext cx="6038850" cy="4130675"/>
        </p:xfrm>
        <a:graphic>
          <a:graphicData uri="http://schemas.openxmlformats.org/presentationml/2006/ole">
            <p:oleObj spid="_x0000_s76803" name="Worksheet" r:id="rId5" imgW="10312400" imgH="7061200" progId="Excel.Sheet.8">
              <p:embed/>
            </p:oleObj>
          </a:graphicData>
        </a:graphic>
      </p:graphicFrame>
    </p:spTree>
    <p:custDataLst>
      <p:tags r:id="rId2"/>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ea typeface="ＭＳ Ｐゴシック" pitchFamily="34" charset="-128"/>
              </a:rPr>
              <a:t>Exploiting Data Locality</a:t>
            </a:r>
          </a:p>
        </p:txBody>
      </p:sp>
      <p:sp>
        <p:nvSpPr>
          <p:cNvPr id="83971"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If you know that your code is capable of operating with a decent amount of data locality, then you can get speedup by focusing your energy on improving the locality of the code’s behavior.</a:t>
            </a:r>
          </a:p>
          <a:p>
            <a:pPr>
              <a:buFont typeface="Wingdings" pitchFamily="2" charset="2"/>
              <a:buNone/>
            </a:pPr>
            <a:r>
              <a:rPr lang="en-US" smtClean="0">
                <a:ea typeface="ＭＳ Ｐゴシック" pitchFamily="34" charset="-128"/>
              </a:rPr>
              <a:t>This will substantially increase your </a:t>
            </a:r>
            <a:r>
              <a:rPr lang="en-US" b="1" u="sng" smtClean="0">
                <a:solidFill>
                  <a:schemeClr val="folHlink"/>
                </a:solidFill>
                <a:ea typeface="ＭＳ Ｐゴシック" pitchFamily="34" charset="-128"/>
              </a:rPr>
              <a:t>cache reuse</a:t>
            </a:r>
            <a:r>
              <a:rPr lang="en-US" smtClean="0">
                <a:ea typeface="ＭＳ Ｐゴシック" pitchFamily="34" charset="-128"/>
              </a:rPr>
              <a:t>.</a:t>
            </a:r>
          </a:p>
        </p:txBody>
      </p:sp>
      <p:sp>
        <p:nvSpPr>
          <p:cNvPr id="8397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3973" name="Slide Number Placeholder 4"/>
          <p:cNvSpPr>
            <a:spLocks noGrp="1"/>
          </p:cNvSpPr>
          <p:nvPr>
            <p:ph type="sldNum" sz="quarter" idx="11"/>
          </p:nvPr>
        </p:nvSpPr>
        <p:spPr>
          <a:noFill/>
        </p:spPr>
        <p:txBody>
          <a:bodyPr/>
          <a:lstStyle/>
          <a:p>
            <a:fld id="{79FA46D8-0716-4A77-A9CA-1736475F6CB6}" type="slidenum">
              <a:rPr lang="en-US"/>
              <a:pPr/>
              <a:t>59</a:t>
            </a:fld>
            <a:endParaRPr lang="en-US"/>
          </a:p>
        </p:txBody>
      </p:sp>
      <p:sp>
        <p:nvSpPr>
          <p:cNvPr id="8397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a:t>
            </a:r>
            <a:r>
              <a:rPr lang="en-US" dirty="0" smtClean="0"/>
              <a:t>Parallel: Storage Hierarchy</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6</a:t>
            </a:fld>
            <a:endParaRPr lang="en-US"/>
          </a:p>
        </p:txBody>
      </p:sp>
      <p:sp>
        <p:nvSpPr>
          <p:cNvPr id="454658" name="Rectangle 2"/>
          <p:cNvSpPr>
            <a:spLocks noGrp="1" noChangeArrowheads="1"/>
          </p:cNvSpPr>
          <p:nvPr>
            <p:ph type="title"/>
          </p:nvPr>
        </p:nvSpPr>
        <p:spPr/>
        <p:txBody>
          <a:bodyPr/>
          <a:lstStyle/>
          <a:p>
            <a:r>
              <a:rPr lang="en-US" sz="3600"/>
              <a:t>Phone Bridge</a:t>
            </a:r>
          </a:p>
        </p:txBody>
      </p:sp>
      <p:sp>
        <p:nvSpPr>
          <p:cNvPr id="454659" name="Rectangle 3"/>
          <p:cNvSpPr>
            <a:spLocks noGrp="1" noChangeArrowheads="1"/>
          </p:cNvSpPr>
          <p:nvPr>
            <p:ph type="body" idx="1"/>
          </p:nvPr>
        </p:nvSpPr>
        <p:spPr/>
        <p:txBody>
          <a:bodyPr/>
          <a:lstStyle/>
          <a:p>
            <a:pPr>
              <a:buFont typeface="Wingdings" pitchFamily="2" charset="2"/>
              <a:buNone/>
            </a:pPr>
            <a:r>
              <a:rPr lang="en-US" dirty="0"/>
              <a:t>If all else fails, you can call into our toll free phone bridge:</a:t>
            </a:r>
          </a:p>
          <a:p>
            <a:pPr algn="ctr">
              <a:buFont typeface="Wingdings" pitchFamily="2" charset="2"/>
              <a:buNone/>
            </a:pPr>
            <a:r>
              <a:rPr lang="en-US" dirty="0" smtClean="0"/>
              <a:t>1-800-832-0736</a:t>
            </a:r>
          </a:p>
          <a:p>
            <a:pPr algn="ctr">
              <a:buFont typeface="Wingdings" pitchFamily="2" charset="2"/>
              <a:buNone/>
            </a:pPr>
            <a:r>
              <a:rPr lang="en-US" dirty="0" smtClean="0"/>
              <a:t>* 623 2874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is charged per connection per minute, so our preference is to minimize the number of connections.</a:t>
            </a:r>
          </a:p>
          <a:p>
            <a:pPr>
              <a:buFont typeface="Wingdings" pitchFamily="2" charset="2"/>
              <a:buNone/>
            </a:pPr>
            <a:r>
              <a:rPr lang="en-US" dirty="0"/>
              <a:t>Many thanks to </a:t>
            </a:r>
            <a:r>
              <a:rPr lang="en-US" dirty="0" smtClean="0"/>
              <a:t>OU Information Technology for providing the toll free phone bridge.</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p:txBody>
          <a:bodyPr/>
          <a:lstStyle/>
          <a:p>
            <a:r>
              <a:rPr lang="en-US" smtClean="0">
                <a:ea typeface="ＭＳ Ｐゴシック" pitchFamily="34" charset="-128"/>
              </a:rPr>
              <a:t>A Sample Application</a:t>
            </a:r>
          </a:p>
        </p:txBody>
      </p:sp>
      <p:sp>
        <p:nvSpPr>
          <p:cNvPr id="84999" name="Rectangle 3"/>
          <p:cNvSpPr>
            <a:spLocks noGrp="1" noChangeArrowheads="1"/>
          </p:cNvSpPr>
          <p:nvPr>
            <p:ph idx="1"/>
          </p:nvPr>
        </p:nvSpPr>
        <p:spPr>
          <a:xfrm>
            <a:off x="757238" y="1371600"/>
            <a:ext cx="7554912" cy="4648200"/>
          </a:xfrm>
        </p:spPr>
        <p:txBody>
          <a:bodyPr/>
          <a:lstStyle/>
          <a:p>
            <a:pPr>
              <a:buFont typeface="Wingdings" pitchFamily="2" charset="2"/>
              <a:buNone/>
            </a:pPr>
            <a:r>
              <a:rPr lang="en-US" b="1" u="sng" smtClean="0">
                <a:ea typeface="ＭＳ Ｐゴシック" pitchFamily="34" charset="-128"/>
              </a:rPr>
              <a:t>Matrix-Matrix Multiply</a:t>
            </a:r>
          </a:p>
          <a:p>
            <a:pPr>
              <a:lnSpc>
                <a:spcPct val="80000"/>
              </a:lnSpc>
              <a:buFont typeface="Wingdings" pitchFamily="2" charset="2"/>
              <a:buNone/>
            </a:pPr>
            <a:r>
              <a:rPr lang="en-US" smtClean="0">
                <a:ea typeface="ＭＳ Ｐゴシック" pitchFamily="34" charset="-128"/>
              </a:rPr>
              <a:t>Let A, B and C be matrices of sizes</a:t>
            </a:r>
          </a:p>
          <a:p>
            <a:pPr>
              <a:lnSpc>
                <a:spcPct val="70000"/>
              </a:lnSpc>
              <a:buFont typeface="Wingdings" pitchFamily="2" charset="2"/>
              <a:buNone/>
            </a:pPr>
            <a:r>
              <a:rPr lang="en-US" i="1" smtClean="0">
                <a:solidFill>
                  <a:schemeClr val="tx2"/>
                </a:solidFill>
                <a:ea typeface="ＭＳ Ｐゴシック" pitchFamily="34" charset="-128"/>
              </a:rPr>
              <a:t>nr</a:t>
            </a:r>
            <a:r>
              <a:rPr lang="en-US" smtClean="0">
                <a:ea typeface="ＭＳ Ｐゴシック" pitchFamily="34" charset="-128"/>
              </a:rPr>
              <a:t> </a:t>
            </a:r>
            <a:r>
              <a:rPr lang="en-US" smtClean="0">
                <a:ea typeface="ＭＳ Ｐゴシック" pitchFamily="34" charset="-128"/>
                <a:sym typeface="Symbol" pitchFamily="18" charset="2"/>
              </a:rPr>
              <a:t></a:t>
            </a:r>
            <a:r>
              <a:rPr lang="en-US" smtClean="0">
                <a:ea typeface="ＭＳ Ｐゴシック" pitchFamily="34" charset="-128"/>
              </a:rPr>
              <a:t> </a:t>
            </a:r>
            <a:r>
              <a:rPr lang="en-US" i="1" smtClean="0">
                <a:solidFill>
                  <a:srgbClr val="006600"/>
                </a:solidFill>
                <a:ea typeface="ＭＳ Ｐゴシック" pitchFamily="34" charset="-128"/>
              </a:rPr>
              <a:t>nc</a:t>
            </a:r>
            <a:r>
              <a:rPr lang="en-US" smtClean="0">
                <a:ea typeface="ＭＳ Ｐゴシック" pitchFamily="34" charset="-128"/>
              </a:rPr>
              <a:t>, </a:t>
            </a:r>
            <a:r>
              <a:rPr lang="en-US" i="1" smtClean="0">
                <a:solidFill>
                  <a:schemeClr val="tx2"/>
                </a:solidFill>
                <a:ea typeface="ＭＳ Ｐゴシック" pitchFamily="34" charset="-128"/>
              </a:rPr>
              <a:t>nr</a:t>
            </a:r>
            <a:r>
              <a:rPr lang="en-US" smtClean="0">
                <a:ea typeface="ＭＳ Ｐゴシック" pitchFamily="34" charset="-128"/>
              </a:rPr>
              <a:t> </a:t>
            </a:r>
            <a:r>
              <a:rPr lang="en-US" smtClean="0">
                <a:ea typeface="ＭＳ Ｐゴシック" pitchFamily="34" charset="-128"/>
                <a:sym typeface="Symbol" pitchFamily="18" charset="2"/>
              </a:rPr>
              <a:t></a:t>
            </a:r>
            <a:r>
              <a:rPr lang="en-US" smtClean="0">
                <a:ea typeface="ＭＳ Ｐゴシック" pitchFamily="34" charset="-128"/>
              </a:rPr>
              <a:t> </a:t>
            </a:r>
            <a:r>
              <a:rPr lang="en-US" i="1" smtClean="0">
                <a:solidFill>
                  <a:srgbClr val="800000"/>
                </a:solidFill>
                <a:ea typeface="ＭＳ Ｐゴシック" pitchFamily="34" charset="-128"/>
              </a:rPr>
              <a:t>nk</a:t>
            </a:r>
            <a:r>
              <a:rPr lang="en-US" smtClean="0">
                <a:ea typeface="ＭＳ Ｐゴシック" pitchFamily="34" charset="-128"/>
              </a:rPr>
              <a:t> and </a:t>
            </a:r>
            <a:r>
              <a:rPr lang="en-US" i="1" smtClean="0">
                <a:solidFill>
                  <a:srgbClr val="800000"/>
                </a:solidFill>
                <a:ea typeface="ＭＳ Ｐゴシック" pitchFamily="34" charset="-128"/>
              </a:rPr>
              <a:t>nk</a:t>
            </a:r>
            <a:r>
              <a:rPr lang="en-US" smtClean="0">
                <a:ea typeface="ＭＳ Ｐゴシック" pitchFamily="34" charset="-128"/>
              </a:rPr>
              <a:t> </a:t>
            </a:r>
            <a:r>
              <a:rPr lang="en-US" smtClean="0">
                <a:ea typeface="ＭＳ Ｐゴシック" pitchFamily="34" charset="-128"/>
                <a:sym typeface="Symbol" pitchFamily="18" charset="2"/>
              </a:rPr>
              <a:t></a:t>
            </a:r>
            <a:r>
              <a:rPr lang="en-US" smtClean="0">
                <a:ea typeface="ＭＳ Ｐゴシック" pitchFamily="34" charset="-128"/>
              </a:rPr>
              <a:t> </a:t>
            </a:r>
            <a:r>
              <a:rPr lang="en-US" i="1" smtClean="0">
                <a:solidFill>
                  <a:srgbClr val="006600"/>
                </a:solidFill>
                <a:ea typeface="ＭＳ Ｐゴシック" pitchFamily="34" charset="-128"/>
              </a:rPr>
              <a:t>nc</a:t>
            </a:r>
            <a:r>
              <a:rPr lang="en-US" smtClean="0">
                <a:ea typeface="ＭＳ Ｐゴシック" pitchFamily="34" charset="-128"/>
              </a:rPr>
              <a:t>, respectively:</a:t>
            </a:r>
          </a:p>
        </p:txBody>
      </p:sp>
      <p:sp>
        <p:nvSpPr>
          <p:cNvPr id="8500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5001" name="Slide Number Placeholder 4"/>
          <p:cNvSpPr>
            <a:spLocks noGrp="1"/>
          </p:cNvSpPr>
          <p:nvPr>
            <p:ph type="sldNum" sz="quarter" idx="11"/>
          </p:nvPr>
        </p:nvSpPr>
        <p:spPr>
          <a:noFill/>
        </p:spPr>
        <p:txBody>
          <a:bodyPr/>
          <a:lstStyle/>
          <a:p>
            <a:fld id="{C2E3B416-E971-4D70-AF86-D81F49BC150F}" type="slidenum">
              <a:rPr lang="en-US"/>
              <a:pPr/>
              <a:t>60</a:t>
            </a:fld>
            <a:endParaRPr lang="en-US"/>
          </a:p>
        </p:txBody>
      </p:sp>
      <p:grpSp>
        <p:nvGrpSpPr>
          <p:cNvPr id="2" name="Group 4"/>
          <p:cNvGrpSpPr>
            <a:grpSpLocks/>
          </p:cNvGrpSpPr>
          <p:nvPr/>
        </p:nvGrpSpPr>
        <p:grpSpPr bwMode="auto">
          <a:xfrm>
            <a:off x="1066800" y="2971800"/>
            <a:ext cx="6807200" cy="1168400"/>
            <a:chOff x="672" y="2016"/>
            <a:chExt cx="4288" cy="736"/>
          </a:xfrm>
        </p:grpSpPr>
        <p:graphicFrame>
          <p:nvGraphicFramePr>
            <p:cNvPr id="128001" name="Object 1025"/>
            <p:cNvGraphicFramePr>
              <a:graphicFrameLocks noChangeAspect="1"/>
            </p:cNvGraphicFramePr>
            <p:nvPr/>
          </p:nvGraphicFramePr>
          <p:xfrm>
            <a:off x="672" y="2016"/>
            <a:ext cx="1384" cy="736"/>
          </p:xfrm>
          <a:graphic>
            <a:graphicData uri="http://schemas.openxmlformats.org/presentationml/2006/ole">
              <p:oleObj spid="_x0000_s77827" name="Equation" r:id="rId4" imgW="2197080" imgH="1168200" progId="Equation.3">
                <p:embed/>
              </p:oleObj>
            </a:graphicData>
          </a:graphic>
        </p:graphicFrame>
        <p:graphicFrame>
          <p:nvGraphicFramePr>
            <p:cNvPr id="128002" name="Object 1026"/>
            <p:cNvGraphicFramePr>
              <a:graphicFrameLocks noChangeAspect="1"/>
            </p:cNvGraphicFramePr>
            <p:nvPr/>
          </p:nvGraphicFramePr>
          <p:xfrm>
            <a:off x="2160" y="2016"/>
            <a:ext cx="1344" cy="736"/>
          </p:xfrm>
          <a:graphic>
            <a:graphicData uri="http://schemas.openxmlformats.org/presentationml/2006/ole">
              <p:oleObj spid="_x0000_s77828" name="Equation" r:id="rId5" imgW="2133360" imgH="1168200" progId="Equation.3">
                <p:embed/>
              </p:oleObj>
            </a:graphicData>
          </a:graphic>
        </p:graphicFrame>
        <p:graphicFrame>
          <p:nvGraphicFramePr>
            <p:cNvPr id="128003" name="Object 1027"/>
            <p:cNvGraphicFramePr>
              <a:graphicFrameLocks noChangeAspect="1"/>
            </p:cNvGraphicFramePr>
            <p:nvPr/>
          </p:nvGraphicFramePr>
          <p:xfrm>
            <a:off x="3600" y="2016"/>
            <a:ext cx="1360" cy="736"/>
          </p:xfrm>
          <a:graphic>
            <a:graphicData uri="http://schemas.openxmlformats.org/presentationml/2006/ole">
              <p:oleObj spid="_x0000_s77829" name="Equation" r:id="rId6" imgW="2158920" imgH="1168200" progId="Equation.3">
                <p:embed/>
              </p:oleObj>
            </a:graphicData>
          </a:graphic>
        </p:graphicFrame>
      </p:grpSp>
      <p:graphicFrame>
        <p:nvGraphicFramePr>
          <p:cNvPr id="128000" name="Object 1024"/>
          <p:cNvGraphicFramePr>
            <a:graphicFrameLocks noChangeAspect="1"/>
          </p:cNvGraphicFramePr>
          <p:nvPr/>
        </p:nvGraphicFramePr>
        <p:xfrm>
          <a:off x="1143000" y="4724400"/>
          <a:ext cx="6705600" cy="914400"/>
        </p:xfrm>
        <a:graphic>
          <a:graphicData uri="http://schemas.openxmlformats.org/presentationml/2006/ole">
            <p:oleObj spid="_x0000_s77826" name="Equation" r:id="rId7" imgW="3822480" imgH="431640" progId="Equation.3">
              <p:embed/>
            </p:oleObj>
          </a:graphicData>
        </a:graphic>
      </p:graphicFrame>
      <p:sp>
        <p:nvSpPr>
          <p:cNvPr id="85003" name="Text Box 9"/>
          <p:cNvSpPr txBox="1">
            <a:spLocks noChangeArrowheads="1"/>
          </p:cNvSpPr>
          <p:nvPr/>
        </p:nvSpPr>
        <p:spPr bwMode="auto">
          <a:xfrm>
            <a:off x="746125" y="4249738"/>
            <a:ext cx="4002088" cy="457200"/>
          </a:xfrm>
          <a:prstGeom prst="rect">
            <a:avLst/>
          </a:prstGeom>
          <a:noFill/>
          <a:ln w="9525">
            <a:noFill/>
            <a:miter lim="800000"/>
            <a:headEnd/>
            <a:tailEnd/>
          </a:ln>
        </p:spPr>
        <p:txBody>
          <a:bodyPr wrap="none">
            <a:spAutoFit/>
          </a:bodyPr>
          <a:lstStyle/>
          <a:p>
            <a:r>
              <a:rPr lang="en-US"/>
              <a:t>The definition of</a:t>
            </a:r>
            <a:r>
              <a:rPr lang="en-US">
                <a:latin typeface="Tahoma" pitchFamily="34" charset="0"/>
              </a:rPr>
              <a:t>  </a:t>
            </a:r>
            <a:r>
              <a:rPr lang="en-US"/>
              <a:t>A = B </a:t>
            </a:r>
            <a:r>
              <a:rPr lang="en-US">
                <a:cs typeface="Times New Roman" pitchFamily="18" charset="0"/>
                <a:sym typeface="Symbol" pitchFamily="18" charset="2"/>
              </a:rPr>
              <a:t>•</a:t>
            </a:r>
            <a:r>
              <a:rPr lang="en-US">
                <a:sym typeface="Symbol" pitchFamily="18" charset="2"/>
              </a:rPr>
              <a:t> </a:t>
            </a:r>
            <a:r>
              <a:rPr lang="en-US"/>
              <a:t>C  is</a:t>
            </a:r>
          </a:p>
        </p:txBody>
      </p:sp>
      <p:sp>
        <p:nvSpPr>
          <p:cNvPr id="85004" name="Text Box 10"/>
          <p:cNvSpPr txBox="1">
            <a:spLocks noChangeArrowheads="1"/>
          </p:cNvSpPr>
          <p:nvPr/>
        </p:nvSpPr>
        <p:spPr bwMode="auto">
          <a:xfrm>
            <a:off x="838200" y="5638800"/>
            <a:ext cx="3609975" cy="457200"/>
          </a:xfrm>
          <a:prstGeom prst="rect">
            <a:avLst/>
          </a:prstGeom>
          <a:noFill/>
          <a:ln w="9525">
            <a:noFill/>
            <a:miter lim="800000"/>
            <a:headEnd/>
            <a:tailEnd/>
          </a:ln>
        </p:spPr>
        <p:txBody>
          <a:bodyPr wrap="none">
            <a:spAutoFit/>
          </a:bodyPr>
          <a:lstStyle/>
          <a:p>
            <a:r>
              <a:rPr lang="en-US"/>
              <a:t>for</a:t>
            </a:r>
            <a:r>
              <a:rPr lang="en-US">
                <a:latin typeface="Tahoma" pitchFamily="34" charset="0"/>
              </a:rPr>
              <a:t> </a:t>
            </a:r>
            <a:r>
              <a:rPr lang="en-US" i="1">
                <a:solidFill>
                  <a:schemeClr val="tx2"/>
                </a:solidFill>
              </a:rPr>
              <a:t>r</a:t>
            </a:r>
            <a:r>
              <a:rPr lang="en-US">
                <a:solidFill>
                  <a:schemeClr val="tx2"/>
                </a:solidFill>
              </a:rPr>
              <a:t> </a:t>
            </a:r>
            <a:r>
              <a:rPr lang="en-US">
                <a:solidFill>
                  <a:schemeClr val="tx2"/>
                </a:solidFill>
                <a:sym typeface="Symbol" pitchFamily="18" charset="2"/>
              </a:rPr>
              <a:t></a:t>
            </a:r>
            <a:r>
              <a:rPr lang="en-US">
                <a:solidFill>
                  <a:schemeClr val="tx2"/>
                </a:solidFill>
                <a:sym typeface="StarMath" charset="0"/>
              </a:rPr>
              <a:t> {1, </a:t>
            </a:r>
            <a:r>
              <a:rPr lang="en-US" i="1">
                <a:solidFill>
                  <a:schemeClr val="tx2"/>
                </a:solidFill>
                <a:sym typeface="StarMath" charset="0"/>
              </a:rPr>
              <a:t>nr</a:t>
            </a:r>
            <a:r>
              <a:rPr lang="en-US">
                <a:solidFill>
                  <a:schemeClr val="tx2"/>
                </a:solidFill>
                <a:sym typeface="StarMath" charset="0"/>
              </a:rPr>
              <a:t>}</a:t>
            </a:r>
            <a:r>
              <a:rPr lang="en-US">
                <a:sym typeface="StarMath" charset="0"/>
              </a:rPr>
              <a:t>, </a:t>
            </a:r>
            <a:r>
              <a:rPr lang="en-US" i="1">
                <a:solidFill>
                  <a:srgbClr val="336600"/>
                </a:solidFill>
                <a:sym typeface="StarMath" charset="0"/>
              </a:rPr>
              <a:t>c</a:t>
            </a:r>
            <a:r>
              <a:rPr lang="en-US">
                <a:solidFill>
                  <a:srgbClr val="336600"/>
                </a:solidFill>
                <a:sym typeface="StarMath" charset="0"/>
              </a:rPr>
              <a:t> </a:t>
            </a:r>
            <a:r>
              <a:rPr lang="en-US">
                <a:solidFill>
                  <a:srgbClr val="336600"/>
                </a:solidFill>
                <a:sym typeface="Symbol" pitchFamily="18" charset="2"/>
              </a:rPr>
              <a:t></a:t>
            </a:r>
            <a:r>
              <a:rPr lang="en-US">
                <a:solidFill>
                  <a:srgbClr val="336600"/>
                </a:solidFill>
                <a:sym typeface="StarMath" charset="0"/>
              </a:rPr>
              <a:t> {1, </a:t>
            </a:r>
            <a:r>
              <a:rPr lang="en-US" i="1">
                <a:solidFill>
                  <a:srgbClr val="336600"/>
                </a:solidFill>
                <a:sym typeface="StarMath" charset="0"/>
              </a:rPr>
              <a:t>nc</a:t>
            </a:r>
            <a:r>
              <a:rPr lang="en-US">
                <a:solidFill>
                  <a:srgbClr val="336600"/>
                </a:solidFill>
                <a:sym typeface="StarMath" charset="0"/>
              </a:rPr>
              <a:t>}</a:t>
            </a:r>
            <a:r>
              <a:rPr lang="en-US">
                <a:sym typeface="StarMath" charset="0"/>
              </a:rPr>
              <a:t>.</a:t>
            </a:r>
          </a:p>
        </p:txBody>
      </p:sp>
      <p:sp>
        <p:nvSpPr>
          <p:cNvPr id="85005"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2"/>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ea typeface="ＭＳ Ｐゴシック" pitchFamily="34" charset="-128"/>
              </a:rPr>
              <a:t>Matrix Multiply w/Initialization</a:t>
            </a:r>
          </a:p>
        </p:txBody>
      </p:sp>
      <p:sp>
        <p:nvSpPr>
          <p:cNvPr id="86019" name="Rectangle 3"/>
          <p:cNvSpPr>
            <a:spLocks noGrp="1" noChangeArrowheads="1"/>
          </p:cNvSpPr>
          <p:nvPr>
            <p:ph idx="1"/>
          </p:nvPr>
        </p:nvSpPr>
        <p:spPr>
          <a:xfrm>
            <a:off x="990600" y="1371600"/>
            <a:ext cx="7772400" cy="5029200"/>
          </a:xfrm>
        </p:spPr>
        <p:txBody>
          <a:bodyPr/>
          <a:lstStyle/>
          <a:p>
            <a:pPr>
              <a:buFont typeface="Wingdings" pitchFamily="2" charset="2"/>
              <a:buNone/>
            </a:pPr>
            <a:r>
              <a:rPr lang="en-US" sz="1400" b="1" smtClean="0">
                <a:latin typeface="Courier New" pitchFamily="49" charset="0"/>
                <a:ea typeface="ＭＳ Ｐゴシック" pitchFamily="34" charset="-128"/>
              </a:rPr>
              <a:t>SUBROUTINE matrix_matrix_mult_by_init (dst, src1, src2, &amp;</a:t>
            </a:r>
          </a:p>
          <a:p>
            <a:pPr>
              <a:lnSpc>
                <a:spcPct val="80000"/>
              </a:lnSpc>
              <a:buFont typeface="Wingdings" pitchFamily="2" charset="2"/>
              <a:buNone/>
            </a:pPr>
            <a:r>
              <a:rPr lang="en-US" sz="1400" b="1" smtClean="0">
                <a:latin typeface="Courier New" pitchFamily="49" charset="0"/>
                <a:ea typeface="ＭＳ Ｐゴシック" pitchFamily="34" charset="-128"/>
              </a:rPr>
              <a:t> &amp;                                     nr, nc, nq)</a:t>
            </a:r>
          </a:p>
          <a:p>
            <a:pPr>
              <a:lnSpc>
                <a:spcPct val="80000"/>
              </a:lnSpc>
              <a:buFont typeface="Wingdings" pitchFamily="2" charset="2"/>
              <a:buNone/>
            </a:pPr>
            <a:r>
              <a:rPr lang="en-US" sz="1400" b="1" smtClean="0">
                <a:latin typeface="Courier New" pitchFamily="49" charset="0"/>
                <a:ea typeface="ＭＳ Ｐゴシック" pitchFamily="34" charset="-128"/>
              </a:rPr>
              <a:t>  IMPLICIT NONE</a:t>
            </a:r>
          </a:p>
          <a:p>
            <a:pPr>
              <a:lnSpc>
                <a:spcPct val="80000"/>
              </a:lnSpc>
              <a:buFont typeface="Wingdings" pitchFamily="2" charset="2"/>
              <a:buNone/>
            </a:pPr>
            <a:r>
              <a:rPr lang="en-US" sz="1400" b="1" smtClean="0">
                <a:latin typeface="Courier New" pitchFamily="49" charset="0"/>
                <a:ea typeface="ＭＳ Ｐゴシック" pitchFamily="34" charset="-128"/>
              </a:rPr>
              <a:t>  INTEGER,INTENT(IN) :: nr, nc, nq</a:t>
            </a:r>
          </a:p>
          <a:p>
            <a:pPr>
              <a:lnSpc>
                <a:spcPct val="80000"/>
              </a:lnSpc>
              <a:buFont typeface="Wingdings" pitchFamily="2" charset="2"/>
              <a:buNone/>
            </a:pPr>
            <a:r>
              <a:rPr lang="en-US" sz="1400" b="1" smtClean="0">
                <a:latin typeface="Courier New" pitchFamily="49" charset="0"/>
                <a:ea typeface="ＭＳ Ｐゴシック" pitchFamily="34" charset="-128"/>
              </a:rPr>
              <a:t>  REAL,DIMENSION(nr,nc),INTENT(OUT) :: dst</a:t>
            </a:r>
          </a:p>
          <a:p>
            <a:pPr>
              <a:lnSpc>
                <a:spcPct val="80000"/>
              </a:lnSpc>
              <a:buFont typeface="Wingdings" pitchFamily="2" charset="2"/>
              <a:buNone/>
            </a:pPr>
            <a:r>
              <a:rPr lang="en-US" sz="1400" b="1" smtClean="0">
                <a:latin typeface="Courier New" pitchFamily="49" charset="0"/>
                <a:ea typeface="ＭＳ Ｐゴシック" pitchFamily="34" charset="-128"/>
              </a:rPr>
              <a:t>  REAL,DIMENSION(nr,nq),INTENT(IN)  :: src1</a:t>
            </a:r>
          </a:p>
          <a:p>
            <a:pPr>
              <a:lnSpc>
                <a:spcPct val="80000"/>
              </a:lnSpc>
              <a:buFont typeface="Wingdings" pitchFamily="2" charset="2"/>
              <a:buNone/>
            </a:pPr>
            <a:r>
              <a:rPr lang="en-US" sz="1400" b="1" smtClean="0">
                <a:latin typeface="Courier New" pitchFamily="49" charset="0"/>
                <a:ea typeface="ＭＳ Ｐゴシック" pitchFamily="34" charset="-128"/>
              </a:rPr>
              <a:t>  REAL,DIMENSION(nq,nc),INTENT(IN)  :: src2</a:t>
            </a:r>
          </a:p>
          <a:p>
            <a:pPr>
              <a:buFont typeface="Wingdings" pitchFamily="2" charset="2"/>
              <a:buNone/>
            </a:pPr>
            <a:endParaRPr lang="en-US" sz="1400" b="1" smtClean="0">
              <a:latin typeface="Courier New" pitchFamily="49" charset="0"/>
              <a:ea typeface="ＭＳ Ｐゴシック" pitchFamily="34" charset="-128"/>
            </a:endParaRPr>
          </a:p>
          <a:p>
            <a:pPr>
              <a:lnSpc>
                <a:spcPct val="40000"/>
              </a:lnSpc>
              <a:buFont typeface="Wingdings" pitchFamily="2" charset="2"/>
              <a:buNone/>
            </a:pPr>
            <a:r>
              <a:rPr lang="en-US" sz="1400" b="1" smtClean="0">
                <a:latin typeface="Courier New" pitchFamily="49" charset="0"/>
                <a:ea typeface="ＭＳ Ｐゴシック" pitchFamily="34" charset="-128"/>
              </a:rPr>
              <a:t>  INTEGER :: r, c, q</a:t>
            </a:r>
          </a:p>
          <a:p>
            <a:pPr>
              <a:buFont typeface="Wingdings" pitchFamily="2" charset="2"/>
              <a:buNone/>
            </a:pPr>
            <a:endParaRPr lang="en-US" sz="1400" b="1" smtClean="0">
              <a:latin typeface="Courier New" pitchFamily="49" charset="0"/>
              <a:ea typeface="ＭＳ Ｐゴシック" pitchFamily="34" charset="-128"/>
            </a:endParaRPr>
          </a:p>
          <a:p>
            <a:pPr>
              <a:lnSpc>
                <a:spcPct val="40000"/>
              </a:lnSpc>
              <a:buFont typeface="Wingdings" pitchFamily="2" charset="2"/>
              <a:buNone/>
            </a:pPr>
            <a:r>
              <a:rPr lang="en-US" sz="1400" b="1" smtClean="0">
                <a:latin typeface="Courier New" pitchFamily="49" charset="0"/>
                <a:ea typeface="ＭＳ Ｐゴシック" pitchFamily="34" charset="-128"/>
              </a:rPr>
              <a:t>  DO c = 1, nc</a:t>
            </a:r>
          </a:p>
          <a:p>
            <a:pPr>
              <a:lnSpc>
                <a:spcPct val="80000"/>
              </a:lnSpc>
              <a:buFont typeface="Wingdings" pitchFamily="2" charset="2"/>
              <a:buNone/>
            </a:pPr>
            <a:r>
              <a:rPr lang="en-US" sz="1400" b="1" smtClean="0">
                <a:latin typeface="Courier New" pitchFamily="49" charset="0"/>
                <a:ea typeface="ＭＳ Ｐゴシック" pitchFamily="34" charset="-128"/>
              </a:rPr>
              <a:t>    DO r = 1, nr</a:t>
            </a:r>
          </a:p>
          <a:p>
            <a:pPr>
              <a:lnSpc>
                <a:spcPct val="80000"/>
              </a:lnSpc>
              <a:buFont typeface="Wingdings" pitchFamily="2" charset="2"/>
              <a:buNone/>
            </a:pPr>
            <a:r>
              <a:rPr lang="en-US" sz="1400" b="1" smtClean="0">
                <a:latin typeface="Courier New" pitchFamily="49" charset="0"/>
                <a:ea typeface="ＭＳ Ｐゴシック" pitchFamily="34" charset="-128"/>
              </a:rPr>
              <a:t>      dst(r,c) = 0.0</a:t>
            </a:r>
          </a:p>
          <a:p>
            <a:pPr>
              <a:lnSpc>
                <a:spcPct val="80000"/>
              </a:lnSpc>
              <a:buFont typeface="Wingdings" pitchFamily="2" charset="2"/>
              <a:buNone/>
            </a:pPr>
            <a:r>
              <a:rPr lang="en-US" sz="1400" b="1" smtClean="0">
                <a:latin typeface="Courier New" pitchFamily="49" charset="0"/>
                <a:ea typeface="ＭＳ Ｐゴシック" pitchFamily="34" charset="-128"/>
              </a:rPr>
              <a:t>      DO q = 1, nq</a:t>
            </a:r>
          </a:p>
          <a:p>
            <a:pPr>
              <a:lnSpc>
                <a:spcPct val="80000"/>
              </a:lnSpc>
              <a:buFont typeface="Wingdings" pitchFamily="2" charset="2"/>
              <a:buNone/>
            </a:pPr>
            <a:r>
              <a:rPr lang="en-US" sz="1400" b="1" smtClean="0">
                <a:latin typeface="Courier New" pitchFamily="49" charset="0"/>
                <a:ea typeface="ＭＳ Ｐゴシック" pitchFamily="34" charset="-128"/>
              </a:rPr>
              <a:t>        dst(r,c) = dst(r,c) + src1(r,q) * src2(q,c)</a:t>
            </a:r>
          </a:p>
          <a:p>
            <a:pPr>
              <a:lnSpc>
                <a:spcPct val="80000"/>
              </a:lnSpc>
              <a:buFont typeface="Wingdings" pitchFamily="2" charset="2"/>
              <a:buNone/>
            </a:pPr>
            <a:r>
              <a:rPr lang="en-US" sz="1400" b="1" smtClean="0">
                <a:latin typeface="Courier New" pitchFamily="49" charset="0"/>
                <a:ea typeface="ＭＳ Ｐゴシック" pitchFamily="34" charset="-128"/>
              </a:rPr>
              <a:t>      END DO !! q</a:t>
            </a:r>
          </a:p>
          <a:p>
            <a:pPr>
              <a:lnSpc>
                <a:spcPct val="80000"/>
              </a:lnSpc>
              <a:buFont typeface="Wingdings" pitchFamily="2" charset="2"/>
              <a:buNone/>
            </a:pPr>
            <a:r>
              <a:rPr lang="en-US" sz="1400" b="1" smtClean="0">
                <a:latin typeface="Courier New" pitchFamily="49" charset="0"/>
                <a:ea typeface="ＭＳ Ｐゴシック" pitchFamily="34" charset="-128"/>
              </a:rPr>
              <a:t>    END DO !! r</a:t>
            </a:r>
          </a:p>
          <a:p>
            <a:pPr>
              <a:lnSpc>
                <a:spcPct val="80000"/>
              </a:lnSpc>
              <a:buFont typeface="Wingdings" pitchFamily="2" charset="2"/>
              <a:buNone/>
            </a:pPr>
            <a:r>
              <a:rPr lang="en-US" sz="1400" b="1" smtClean="0">
                <a:latin typeface="Courier New" pitchFamily="49" charset="0"/>
                <a:ea typeface="ＭＳ Ｐゴシック" pitchFamily="34" charset="-128"/>
              </a:rPr>
              <a:t>  END DO !! c</a:t>
            </a:r>
          </a:p>
          <a:p>
            <a:pPr>
              <a:lnSpc>
                <a:spcPct val="80000"/>
              </a:lnSpc>
              <a:buFont typeface="Wingdings" pitchFamily="2" charset="2"/>
              <a:buNone/>
            </a:pPr>
            <a:r>
              <a:rPr lang="en-US" sz="1400" b="1" smtClean="0">
                <a:latin typeface="Courier New" pitchFamily="49" charset="0"/>
                <a:ea typeface="ＭＳ Ｐゴシック" pitchFamily="34" charset="-128"/>
              </a:rPr>
              <a:t>END SUBROUTINE matrix_matrix_mult_by_init</a:t>
            </a:r>
          </a:p>
          <a:p>
            <a:pPr>
              <a:buFont typeface="Wingdings" pitchFamily="2" charset="2"/>
              <a:buNone/>
            </a:pPr>
            <a:endParaRPr lang="en-US" sz="1400" b="1" smtClean="0">
              <a:latin typeface="Courier New" pitchFamily="49" charset="0"/>
              <a:ea typeface="ＭＳ Ｐゴシック" pitchFamily="34" charset="-128"/>
            </a:endParaRPr>
          </a:p>
          <a:p>
            <a:pPr>
              <a:buFont typeface="Wingdings" pitchFamily="2" charset="2"/>
              <a:buNone/>
            </a:pPr>
            <a:endParaRPr lang="en-US" sz="900" smtClean="0">
              <a:latin typeface="Courier New" pitchFamily="49" charset="0"/>
              <a:ea typeface="ＭＳ Ｐゴシック" pitchFamily="34" charset="-128"/>
            </a:endParaRPr>
          </a:p>
        </p:txBody>
      </p:sp>
      <p:sp>
        <p:nvSpPr>
          <p:cNvPr id="8602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6021" name="Slide Number Placeholder 4"/>
          <p:cNvSpPr>
            <a:spLocks noGrp="1"/>
          </p:cNvSpPr>
          <p:nvPr>
            <p:ph type="sldNum" sz="quarter" idx="11"/>
          </p:nvPr>
        </p:nvSpPr>
        <p:spPr>
          <a:noFill/>
        </p:spPr>
        <p:txBody>
          <a:bodyPr/>
          <a:lstStyle/>
          <a:p>
            <a:fld id="{2C24FA2D-8214-4176-B686-340FB0F32AB3}" type="slidenum">
              <a:rPr lang="en-US"/>
              <a:pPr/>
              <a:t>61</a:t>
            </a:fld>
            <a:endParaRPr lang="en-US"/>
          </a:p>
        </p:txBody>
      </p:sp>
      <p:sp>
        <p:nvSpPr>
          <p:cNvPr id="8602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ea typeface="ＭＳ Ｐゴシック" pitchFamily="34" charset="-128"/>
              </a:rPr>
              <a:t>Matrix Multiply w/Initialization</a:t>
            </a:r>
          </a:p>
        </p:txBody>
      </p:sp>
      <p:sp>
        <p:nvSpPr>
          <p:cNvPr id="87043" name="Rectangle 3"/>
          <p:cNvSpPr>
            <a:spLocks noGrp="1" noChangeArrowheads="1"/>
          </p:cNvSpPr>
          <p:nvPr>
            <p:ph idx="1"/>
          </p:nvPr>
        </p:nvSpPr>
        <p:spPr>
          <a:xfrm>
            <a:off x="990600" y="1371600"/>
            <a:ext cx="7772400" cy="5029200"/>
          </a:xfrm>
        </p:spPr>
        <p:txBody>
          <a:bodyPr/>
          <a:lstStyle/>
          <a:p>
            <a:pPr>
              <a:lnSpc>
                <a:spcPct val="80000"/>
              </a:lnSpc>
              <a:buFont typeface="Wingdings" pitchFamily="2" charset="2"/>
              <a:buNone/>
            </a:pPr>
            <a:r>
              <a:rPr lang="en-US" sz="1400" b="1" smtClean="0">
                <a:latin typeface="Courier New" pitchFamily="49" charset="0"/>
                <a:ea typeface="ＭＳ Ｐゴシック" pitchFamily="34" charset="-128"/>
              </a:rPr>
              <a:t>void matrix_matrix_mult_by_init (</a:t>
            </a:r>
          </a:p>
          <a:p>
            <a:pPr>
              <a:lnSpc>
                <a:spcPct val="80000"/>
              </a:lnSpc>
              <a:buFont typeface="Wingdings" pitchFamily="2" charset="2"/>
              <a:buNone/>
            </a:pPr>
            <a:r>
              <a:rPr lang="en-US" sz="1400" b="1" smtClean="0">
                <a:latin typeface="Courier New" pitchFamily="49" charset="0"/>
                <a:ea typeface="ＭＳ Ｐゴシック" pitchFamily="34" charset="-128"/>
              </a:rPr>
              <a:t>         float** dst, float** src1, float** src2,</a:t>
            </a:r>
          </a:p>
          <a:p>
            <a:pPr>
              <a:lnSpc>
                <a:spcPct val="80000"/>
              </a:lnSpc>
              <a:buFont typeface="Wingdings" pitchFamily="2" charset="2"/>
              <a:buNone/>
            </a:pPr>
            <a:r>
              <a:rPr lang="en-US" sz="1400" b="1" smtClean="0">
                <a:latin typeface="Courier New" pitchFamily="49" charset="0"/>
                <a:ea typeface="ＭＳ Ｐゴシック" pitchFamily="34" charset="-128"/>
              </a:rPr>
              <a:t>         int nr, int nc, int nq)</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matrix_matrix_mult_by_init */</a:t>
            </a:r>
          </a:p>
          <a:p>
            <a:pPr>
              <a:lnSpc>
                <a:spcPct val="40000"/>
              </a:lnSpc>
              <a:buFont typeface="Wingdings" pitchFamily="2" charset="2"/>
              <a:buNone/>
            </a:pPr>
            <a:r>
              <a:rPr lang="en-US" sz="1400" b="1" smtClean="0">
                <a:latin typeface="Courier New" pitchFamily="49" charset="0"/>
                <a:ea typeface="ＭＳ Ｐゴシック" pitchFamily="34" charset="-128"/>
              </a:rPr>
              <a:t>  int r, c, q;</a:t>
            </a:r>
          </a:p>
          <a:p>
            <a:pPr>
              <a:lnSpc>
                <a:spcPct val="80000"/>
              </a:lnSpc>
              <a:buFont typeface="Wingdings" pitchFamily="2" charset="2"/>
              <a:buNone/>
            </a:pPr>
            <a:endParaRPr lang="en-US" sz="1400" b="1" smtClean="0">
              <a:latin typeface="Courier New" pitchFamily="49" charset="0"/>
              <a:ea typeface="ＭＳ Ｐゴシック" pitchFamily="34" charset="-128"/>
            </a:endParaRPr>
          </a:p>
          <a:p>
            <a:pPr>
              <a:lnSpc>
                <a:spcPct val="40000"/>
              </a:lnSpc>
              <a:buFont typeface="Wingdings" pitchFamily="2" charset="2"/>
              <a:buNone/>
            </a:pPr>
            <a:r>
              <a:rPr lang="en-US" sz="1400" b="1" smtClean="0">
                <a:latin typeface="Courier New" pitchFamily="49" charset="0"/>
                <a:ea typeface="ＭＳ Ｐゴシック" pitchFamily="34" charset="-128"/>
              </a:rPr>
              <a:t>  for (r = 0; r &lt; nr; r++) {</a:t>
            </a:r>
          </a:p>
          <a:p>
            <a:pPr>
              <a:lnSpc>
                <a:spcPct val="80000"/>
              </a:lnSpc>
              <a:buFont typeface="Wingdings" pitchFamily="2" charset="2"/>
              <a:buNone/>
            </a:pPr>
            <a:r>
              <a:rPr lang="en-US" sz="1400" b="1" smtClean="0">
                <a:latin typeface="Courier New" pitchFamily="49" charset="0"/>
                <a:ea typeface="ＭＳ Ｐゴシック" pitchFamily="34" charset="-128"/>
              </a:rPr>
              <a:t>    for (c = 0; c &lt; nc; c++) {</a:t>
            </a:r>
          </a:p>
          <a:p>
            <a:pPr>
              <a:lnSpc>
                <a:spcPct val="80000"/>
              </a:lnSpc>
              <a:buFont typeface="Wingdings" pitchFamily="2" charset="2"/>
              <a:buNone/>
            </a:pPr>
            <a:r>
              <a:rPr lang="en-US" sz="1400" b="1" smtClean="0">
                <a:latin typeface="Courier New" pitchFamily="49" charset="0"/>
                <a:ea typeface="ＭＳ Ｐゴシック" pitchFamily="34" charset="-128"/>
              </a:rPr>
              <a:t>      dst[r][c] = 0.0;</a:t>
            </a:r>
          </a:p>
          <a:p>
            <a:pPr>
              <a:lnSpc>
                <a:spcPct val="80000"/>
              </a:lnSpc>
              <a:buFont typeface="Wingdings" pitchFamily="2" charset="2"/>
              <a:buNone/>
            </a:pPr>
            <a:r>
              <a:rPr lang="en-US" sz="1400" b="1" smtClean="0">
                <a:latin typeface="Courier New" pitchFamily="49" charset="0"/>
                <a:ea typeface="ＭＳ Ｐゴシック" pitchFamily="34" charset="-128"/>
              </a:rPr>
              <a:t>      for (q = 0; q &lt; nq; q++) {</a:t>
            </a:r>
          </a:p>
          <a:p>
            <a:pPr>
              <a:lnSpc>
                <a:spcPct val="80000"/>
              </a:lnSpc>
              <a:buFont typeface="Wingdings" pitchFamily="2" charset="2"/>
              <a:buNone/>
            </a:pPr>
            <a:r>
              <a:rPr lang="en-US" sz="1400" b="1" smtClean="0">
                <a:latin typeface="Courier New" pitchFamily="49" charset="0"/>
                <a:ea typeface="ＭＳ Ｐゴシック" pitchFamily="34" charset="-128"/>
              </a:rPr>
              <a:t>        dst[r][c] = dst[r][c] + src1[r][q] * src2[q][c];</a:t>
            </a:r>
          </a:p>
          <a:p>
            <a:pPr>
              <a:lnSpc>
                <a:spcPct val="80000"/>
              </a:lnSpc>
              <a:buFont typeface="Wingdings" pitchFamily="2" charset="2"/>
              <a:buNone/>
            </a:pPr>
            <a:r>
              <a:rPr lang="en-US" sz="1400" b="1" smtClean="0">
                <a:latin typeface="Courier New" pitchFamily="49" charset="0"/>
                <a:ea typeface="ＭＳ Ｐゴシック" pitchFamily="34" charset="-128"/>
              </a:rPr>
              <a:t>      } /* for q */</a:t>
            </a:r>
          </a:p>
          <a:p>
            <a:pPr>
              <a:lnSpc>
                <a:spcPct val="80000"/>
              </a:lnSpc>
              <a:buFont typeface="Wingdings" pitchFamily="2" charset="2"/>
              <a:buNone/>
            </a:pPr>
            <a:r>
              <a:rPr lang="en-US" sz="1400" b="1" smtClean="0">
                <a:latin typeface="Courier New" pitchFamily="49" charset="0"/>
                <a:ea typeface="ＭＳ Ｐゴシック" pitchFamily="34" charset="-128"/>
              </a:rPr>
              <a:t>    } /* for c */</a:t>
            </a:r>
          </a:p>
          <a:p>
            <a:pPr>
              <a:lnSpc>
                <a:spcPct val="80000"/>
              </a:lnSpc>
              <a:buFont typeface="Wingdings" pitchFamily="2" charset="2"/>
              <a:buNone/>
            </a:pPr>
            <a:r>
              <a:rPr lang="en-US" sz="1400" b="1" smtClean="0">
                <a:latin typeface="Courier New" pitchFamily="49" charset="0"/>
                <a:ea typeface="ＭＳ Ｐゴシック" pitchFamily="34" charset="-128"/>
              </a:rPr>
              <a:t>  } /* for r */</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matrix_matrix_mult_by_init */</a:t>
            </a:r>
            <a:endParaRPr lang="en-US" sz="900" smtClean="0">
              <a:latin typeface="Courier New" pitchFamily="49" charset="0"/>
              <a:ea typeface="ＭＳ Ｐゴシック" pitchFamily="34" charset="-128"/>
            </a:endParaRPr>
          </a:p>
        </p:txBody>
      </p:sp>
      <p:sp>
        <p:nvSpPr>
          <p:cNvPr id="8704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7045" name="Slide Number Placeholder 4"/>
          <p:cNvSpPr>
            <a:spLocks noGrp="1"/>
          </p:cNvSpPr>
          <p:nvPr>
            <p:ph type="sldNum" sz="quarter" idx="11"/>
          </p:nvPr>
        </p:nvSpPr>
        <p:spPr>
          <a:noFill/>
        </p:spPr>
        <p:txBody>
          <a:bodyPr/>
          <a:lstStyle/>
          <a:p>
            <a:fld id="{5BBB6C2E-424E-48BC-A78F-74AC120B6007}" type="slidenum">
              <a:rPr lang="en-US"/>
              <a:pPr/>
              <a:t>62</a:t>
            </a:fld>
            <a:endParaRPr lang="en-US"/>
          </a:p>
        </p:txBody>
      </p:sp>
      <p:sp>
        <p:nvSpPr>
          <p:cNvPr id="8704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ea typeface="ＭＳ Ｐゴシック" pitchFamily="34" charset="-128"/>
              </a:rPr>
              <a:t>Matrix Multiply Via Intrinsic</a:t>
            </a:r>
          </a:p>
        </p:txBody>
      </p:sp>
      <p:sp>
        <p:nvSpPr>
          <p:cNvPr id="88067" name="Rectangle 3"/>
          <p:cNvSpPr>
            <a:spLocks noGrp="1" noChangeArrowheads="1"/>
          </p:cNvSpPr>
          <p:nvPr>
            <p:ph idx="1"/>
          </p:nvPr>
        </p:nvSpPr>
        <p:spPr/>
        <p:txBody>
          <a:bodyPr/>
          <a:lstStyle/>
          <a:p>
            <a:pPr>
              <a:buFont typeface="Wingdings" pitchFamily="2" charset="2"/>
              <a:buNone/>
            </a:pPr>
            <a:r>
              <a:rPr lang="en-US" sz="1400" b="1" smtClean="0">
                <a:latin typeface="Courier New" pitchFamily="49" charset="0"/>
                <a:ea typeface="ＭＳ Ｐゴシック" pitchFamily="34" charset="-128"/>
              </a:rPr>
              <a:t>SUBROUTINE matrix_matrix_mult_by_intrinsic ( &amp;</a:t>
            </a:r>
          </a:p>
          <a:p>
            <a:pPr>
              <a:buFont typeface="Wingdings" pitchFamily="2" charset="2"/>
              <a:buNone/>
            </a:pPr>
            <a:r>
              <a:rPr lang="en-US" sz="1400" b="1" smtClean="0">
                <a:latin typeface="Courier New" pitchFamily="49" charset="0"/>
                <a:ea typeface="ＭＳ Ｐゴシック" pitchFamily="34" charset="-128"/>
              </a:rPr>
              <a:t> &amp;           dst, src1, src2, nr, nc, nq)</a:t>
            </a:r>
          </a:p>
          <a:p>
            <a:pPr>
              <a:buFont typeface="Wingdings" pitchFamily="2" charset="2"/>
              <a:buNone/>
            </a:pPr>
            <a:r>
              <a:rPr lang="en-US" sz="1400" b="1" smtClean="0">
                <a:latin typeface="Courier New" pitchFamily="49" charset="0"/>
                <a:ea typeface="ＭＳ Ｐゴシック" pitchFamily="34" charset="-128"/>
              </a:rPr>
              <a:t>  IMPLICIT NONE</a:t>
            </a:r>
          </a:p>
          <a:p>
            <a:pPr>
              <a:buFont typeface="Wingdings" pitchFamily="2" charset="2"/>
              <a:buNone/>
            </a:pPr>
            <a:r>
              <a:rPr lang="en-US" sz="1400" b="1" smtClean="0">
                <a:latin typeface="Courier New" pitchFamily="49" charset="0"/>
                <a:ea typeface="ＭＳ Ｐゴシック" pitchFamily="34" charset="-128"/>
              </a:rPr>
              <a:t>  INTEGER,INTENT(IN) :: nr, nc, nq</a:t>
            </a:r>
          </a:p>
          <a:p>
            <a:pPr>
              <a:buFont typeface="Wingdings" pitchFamily="2" charset="2"/>
              <a:buNone/>
            </a:pPr>
            <a:r>
              <a:rPr lang="en-US" sz="1400" b="1" smtClean="0">
                <a:latin typeface="Courier New" pitchFamily="49" charset="0"/>
                <a:ea typeface="ＭＳ Ｐゴシック" pitchFamily="34" charset="-128"/>
              </a:rPr>
              <a:t>  REAL,DIMENSION(nr,nc),INTENT(OUT) :: dst</a:t>
            </a:r>
          </a:p>
          <a:p>
            <a:pPr>
              <a:buFont typeface="Wingdings" pitchFamily="2" charset="2"/>
              <a:buNone/>
            </a:pPr>
            <a:r>
              <a:rPr lang="en-US" sz="1400" b="1" smtClean="0">
                <a:latin typeface="Courier New" pitchFamily="49" charset="0"/>
                <a:ea typeface="ＭＳ Ｐゴシック" pitchFamily="34" charset="-128"/>
              </a:rPr>
              <a:t>  REAL,DIMENSION(nr,nq),INTENT(IN)  :: src1</a:t>
            </a:r>
          </a:p>
          <a:p>
            <a:pPr>
              <a:buFont typeface="Wingdings" pitchFamily="2" charset="2"/>
              <a:buNone/>
            </a:pPr>
            <a:r>
              <a:rPr lang="en-US" sz="1400" b="1" smtClean="0">
                <a:latin typeface="Courier New" pitchFamily="49" charset="0"/>
                <a:ea typeface="ＭＳ Ｐゴシック" pitchFamily="34" charset="-128"/>
              </a:rPr>
              <a:t>  REAL,DIMENSION(nq,nc),INTENT(IN)  :: src2</a:t>
            </a:r>
          </a:p>
          <a:p>
            <a:pPr>
              <a:buFont typeface="Wingdings" pitchFamily="2" charset="2"/>
              <a:buNone/>
            </a:pPr>
            <a:endParaRPr lang="en-US" sz="1400" b="1" smtClean="0">
              <a:latin typeface="Courier New" pitchFamily="49" charset="0"/>
              <a:ea typeface="ＭＳ Ｐゴシック" pitchFamily="34" charset="-128"/>
            </a:endParaRPr>
          </a:p>
          <a:p>
            <a:pPr>
              <a:buFont typeface="Wingdings" pitchFamily="2" charset="2"/>
              <a:buNone/>
            </a:pPr>
            <a:r>
              <a:rPr lang="en-US" sz="1400" b="1" smtClean="0">
                <a:latin typeface="Courier New" pitchFamily="49" charset="0"/>
                <a:ea typeface="ＭＳ Ｐゴシック" pitchFamily="34" charset="-128"/>
              </a:rPr>
              <a:t>  dst = MATMUL(src1, src2)</a:t>
            </a:r>
          </a:p>
          <a:p>
            <a:pPr>
              <a:buFont typeface="Wingdings" pitchFamily="2" charset="2"/>
              <a:buNone/>
            </a:pPr>
            <a:r>
              <a:rPr lang="en-US" sz="1400" b="1" smtClean="0">
                <a:latin typeface="Courier New" pitchFamily="49" charset="0"/>
                <a:ea typeface="ＭＳ Ｐゴシック" pitchFamily="34" charset="-128"/>
              </a:rPr>
              <a:t>END SUBROUTINE matrix_matrix_mult_by_intrinsic</a:t>
            </a:r>
          </a:p>
          <a:p>
            <a:pPr>
              <a:buFont typeface="Wingdings" pitchFamily="2" charset="2"/>
              <a:buNone/>
            </a:pPr>
            <a:endParaRPr lang="en-US" sz="1400" b="1" smtClean="0">
              <a:ea typeface="ＭＳ Ｐゴシック" pitchFamily="34" charset="-128"/>
            </a:endParaRPr>
          </a:p>
        </p:txBody>
      </p:sp>
      <p:sp>
        <p:nvSpPr>
          <p:cNvPr id="8806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8069" name="Slide Number Placeholder 4"/>
          <p:cNvSpPr>
            <a:spLocks noGrp="1"/>
          </p:cNvSpPr>
          <p:nvPr>
            <p:ph type="sldNum" sz="quarter" idx="11"/>
          </p:nvPr>
        </p:nvSpPr>
        <p:spPr>
          <a:noFill/>
        </p:spPr>
        <p:txBody>
          <a:bodyPr/>
          <a:lstStyle/>
          <a:p>
            <a:fld id="{C353CAE3-8AFC-4C1D-9360-758A292F585B}" type="slidenum">
              <a:rPr lang="en-US"/>
              <a:pPr/>
              <a:t>63</a:t>
            </a:fld>
            <a:endParaRPr lang="en-US"/>
          </a:p>
        </p:txBody>
      </p:sp>
      <p:sp>
        <p:nvSpPr>
          <p:cNvPr id="8807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ea typeface="ＭＳ Ｐゴシック" pitchFamily="34" charset="-128"/>
              </a:rPr>
              <a:t>Matrix Multiply Behavior</a:t>
            </a:r>
          </a:p>
        </p:txBody>
      </p:sp>
      <p:sp>
        <p:nvSpPr>
          <p:cNvPr id="89091" name="Footer Placeholder 2"/>
          <p:cNvSpPr>
            <a:spLocks noGrp="1"/>
          </p:cNvSpPr>
          <p:nvPr>
            <p:ph type="ftr" sz="quarter" idx="10"/>
          </p:nvPr>
        </p:nvSpPr>
        <p:spPr>
          <a:noFill/>
        </p:spPr>
        <p:txBody>
          <a:bodyPr/>
          <a:lstStyle/>
          <a:p>
            <a:r>
              <a:rPr lang="en-US" dirty="0"/>
              <a:t>NCSI Intro Parallel: Storage Hierarchy</a:t>
            </a:r>
          </a:p>
          <a:p>
            <a:r>
              <a:rPr lang="en-US" dirty="0"/>
              <a:t>June 26 - July 1 </a:t>
            </a:r>
            <a:r>
              <a:rPr lang="en-US" dirty="0" smtClean="0"/>
              <a:t>2011</a:t>
            </a:r>
            <a:endParaRPr lang="en-US" dirty="0"/>
          </a:p>
        </p:txBody>
      </p:sp>
      <p:sp>
        <p:nvSpPr>
          <p:cNvPr id="89092" name="Slide Number Placeholder 3"/>
          <p:cNvSpPr>
            <a:spLocks noGrp="1"/>
          </p:cNvSpPr>
          <p:nvPr>
            <p:ph type="sldNum" sz="quarter" idx="11"/>
          </p:nvPr>
        </p:nvSpPr>
        <p:spPr>
          <a:noFill/>
        </p:spPr>
        <p:txBody>
          <a:bodyPr/>
          <a:lstStyle/>
          <a:p>
            <a:fld id="{AD7FDADA-3D5C-49D8-8FD7-5D4D97E4DAC7}" type="slidenum">
              <a:rPr lang="en-US"/>
              <a:pPr/>
              <a:t>64</a:t>
            </a:fld>
            <a:endParaRPr lang="en-US"/>
          </a:p>
        </p:txBody>
      </p:sp>
      <p:sp>
        <p:nvSpPr>
          <p:cNvPr id="89093" name="Rectangle 3"/>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89094" name="Line 4"/>
          <p:cNvSpPr>
            <a:spLocks noChangeShapeType="1"/>
          </p:cNvSpPr>
          <p:nvPr/>
        </p:nvSpPr>
        <p:spPr bwMode="auto">
          <a:xfrm>
            <a:off x="2590800" y="1524000"/>
            <a:ext cx="0" cy="4267200"/>
          </a:xfrm>
          <a:prstGeom prst="line">
            <a:avLst/>
          </a:prstGeom>
          <a:noFill/>
          <a:ln w="9525">
            <a:solidFill>
              <a:schemeClr val="tx1"/>
            </a:solidFill>
            <a:miter lim="800000"/>
            <a:headEnd/>
            <a:tailEnd/>
          </a:ln>
        </p:spPr>
        <p:txBody>
          <a:bodyPr wrap="none"/>
          <a:lstStyle/>
          <a:p>
            <a:endParaRPr lang="en-US"/>
          </a:p>
        </p:txBody>
      </p:sp>
      <p:sp>
        <p:nvSpPr>
          <p:cNvPr id="89095" name="Line 5"/>
          <p:cNvSpPr>
            <a:spLocks noChangeShapeType="1"/>
          </p:cNvSpPr>
          <p:nvPr/>
        </p:nvSpPr>
        <p:spPr bwMode="auto">
          <a:xfrm>
            <a:off x="6400800" y="1524000"/>
            <a:ext cx="0" cy="4267200"/>
          </a:xfrm>
          <a:prstGeom prst="line">
            <a:avLst/>
          </a:prstGeom>
          <a:noFill/>
          <a:ln w="9525">
            <a:solidFill>
              <a:schemeClr val="tx1"/>
            </a:solidFill>
            <a:miter lim="800000"/>
            <a:headEnd/>
            <a:tailEnd/>
          </a:ln>
        </p:spPr>
        <p:txBody>
          <a:bodyPr wrap="none"/>
          <a:lstStyle/>
          <a:p>
            <a:endParaRPr lang="en-US"/>
          </a:p>
        </p:txBody>
      </p:sp>
      <p:sp>
        <p:nvSpPr>
          <p:cNvPr id="89096" name="Line 6"/>
          <p:cNvSpPr>
            <a:spLocks noChangeShapeType="1"/>
          </p:cNvSpPr>
          <p:nvPr/>
        </p:nvSpPr>
        <p:spPr bwMode="auto">
          <a:xfrm>
            <a:off x="6858000" y="1524000"/>
            <a:ext cx="0" cy="4267200"/>
          </a:xfrm>
          <a:prstGeom prst="line">
            <a:avLst/>
          </a:prstGeom>
          <a:noFill/>
          <a:ln w="9525">
            <a:solidFill>
              <a:schemeClr val="tx1"/>
            </a:solidFill>
            <a:miter lim="800000"/>
            <a:headEnd/>
            <a:tailEnd/>
          </a:ln>
        </p:spPr>
        <p:txBody>
          <a:bodyPr wrap="none"/>
          <a:lstStyle/>
          <a:p>
            <a:endParaRPr lang="en-US"/>
          </a:p>
        </p:txBody>
      </p:sp>
      <p:sp>
        <p:nvSpPr>
          <p:cNvPr id="89097" name="Line 7"/>
          <p:cNvSpPr>
            <a:spLocks noChangeShapeType="1"/>
          </p:cNvSpPr>
          <p:nvPr/>
        </p:nvSpPr>
        <p:spPr bwMode="auto">
          <a:xfrm>
            <a:off x="6553200" y="1524000"/>
            <a:ext cx="0" cy="4267200"/>
          </a:xfrm>
          <a:prstGeom prst="line">
            <a:avLst/>
          </a:prstGeom>
          <a:noFill/>
          <a:ln w="9525">
            <a:solidFill>
              <a:schemeClr val="tx1"/>
            </a:solidFill>
            <a:miter lim="800000"/>
            <a:headEnd/>
            <a:tailEnd/>
          </a:ln>
        </p:spPr>
        <p:txBody>
          <a:bodyPr wrap="none"/>
          <a:lstStyle/>
          <a:p>
            <a:endParaRPr lang="en-US"/>
          </a:p>
        </p:txBody>
      </p:sp>
      <p:sp>
        <p:nvSpPr>
          <p:cNvPr id="89098" name="Line 8"/>
          <p:cNvSpPr>
            <a:spLocks noChangeShapeType="1"/>
          </p:cNvSpPr>
          <p:nvPr/>
        </p:nvSpPr>
        <p:spPr bwMode="auto">
          <a:xfrm>
            <a:off x="6705600" y="1524000"/>
            <a:ext cx="0" cy="4267200"/>
          </a:xfrm>
          <a:prstGeom prst="line">
            <a:avLst/>
          </a:prstGeom>
          <a:noFill/>
          <a:ln w="9525">
            <a:solidFill>
              <a:schemeClr val="tx1"/>
            </a:solidFill>
            <a:miter lim="800000"/>
            <a:headEnd/>
            <a:tailEnd/>
          </a:ln>
        </p:spPr>
        <p:txBody>
          <a:bodyPr wrap="none"/>
          <a:lstStyle/>
          <a:p>
            <a:endParaRPr lang="en-US"/>
          </a:p>
        </p:txBody>
      </p:sp>
      <p:sp>
        <p:nvSpPr>
          <p:cNvPr id="89099" name="Line 9"/>
          <p:cNvSpPr>
            <a:spLocks noChangeShapeType="1"/>
          </p:cNvSpPr>
          <p:nvPr/>
        </p:nvSpPr>
        <p:spPr bwMode="auto">
          <a:xfrm>
            <a:off x="6248400" y="1524000"/>
            <a:ext cx="0" cy="4267200"/>
          </a:xfrm>
          <a:prstGeom prst="line">
            <a:avLst/>
          </a:prstGeom>
          <a:noFill/>
          <a:ln w="9525">
            <a:solidFill>
              <a:schemeClr val="tx1"/>
            </a:solidFill>
            <a:miter lim="800000"/>
            <a:headEnd/>
            <a:tailEnd/>
          </a:ln>
        </p:spPr>
        <p:txBody>
          <a:bodyPr wrap="none"/>
          <a:lstStyle/>
          <a:p>
            <a:endParaRPr lang="en-US"/>
          </a:p>
        </p:txBody>
      </p:sp>
      <p:sp>
        <p:nvSpPr>
          <p:cNvPr id="89100" name="Line 10"/>
          <p:cNvSpPr>
            <a:spLocks noChangeShapeType="1"/>
          </p:cNvSpPr>
          <p:nvPr/>
        </p:nvSpPr>
        <p:spPr bwMode="auto">
          <a:xfrm>
            <a:off x="6096000" y="1524000"/>
            <a:ext cx="0" cy="4267200"/>
          </a:xfrm>
          <a:prstGeom prst="line">
            <a:avLst/>
          </a:prstGeom>
          <a:noFill/>
          <a:ln w="9525">
            <a:solidFill>
              <a:schemeClr val="tx1"/>
            </a:solidFill>
            <a:miter lim="800000"/>
            <a:headEnd/>
            <a:tailEnd/>
          </a:ln>
        </p:spPr>
        <p:txBody>
          <a:bodyPr wrap="none"/>
          <a:lstStyle/>
          <a:p>
            <a:endParaRPr lang="en-US"/>
          </a:p>
        </p:txBody>
      </p:sp>
      <p:sp>
        <p:nvSpPr>
          <p:cNvPr id="89101" name="Line 11"/>
          <p:cNvSpPr>
            <a:spLocks noChangeShapeType="1"/>
          </p:cNvSpPr>
          <p:nvPr/>
        </p:nvSpPr>
        <p:spPr bwMode="auto">
          <a:xfrm>
            <a:off x="5943600" y="1524000"/>
            <a:ext cx="0" cy="4267200"/>
          </a:xfrm>
          <a:prstGeom prst="line">
            <a:avLst/>
          </a:prstGeom>
          <a:noFill/>
          <a:ln w="9525">
            <a:solidFill>
              <a:schemeClr val="tx1"/>
            </a:solidFill>
            <a:miter lim="800000"/>
            <a:headEnd/>
            <a:tailEnd/>
          </a:ln>
        </p:spPr>
        <p:txBody>
          <a:bodyPr wrap="none"/>
          <a:lstStyle/>
          <a:p>
            <a:endParaRPr lang="en-US"/>
          </a:p>
        </p:txBody>
      </p:sp>
      <p:sp>
        <p:nvSpPr>
          <p:cNvPr id="89102" name="Line 12"/>
          <p:cNvSpPr>
            <a:spLocks noChangeShapeType="1"/>
          </p:cNvSpPr>
          <p:nvPr/>
        </p:nvSpPr>
        <p:spPr bwMode="auto">
          <a:xfrm>
            <a:off x="5791200" y="1524000"/>
            <a:ext cx="0" cy="4267200"/>
          </a:xfrm>
          <a:prstGeom prst="line">
            <a:avLst/>
          </a:prstGeom>
          <a:noFill/>
          <a:ln w="9525">
            <a:solidFill>
              <a:schemeClr val="tx1"/>
            </a:solidFill>
            <a:miter lim="800000"/>
            <a:headEnd/>
            <a:tailEnd/>
          </a:ln>
        </p:spPr>
        <p:txBody>
          <a:bodyPr wrap="none"/>
          <a:lstStyle/>
          <a:p>
            <a:endParaRPr lang="en-US"/>
          </a:p>
        </p:txBody>
      </p:sp>
      <p:sp>
        <p:nvSpPr>
          <p:cNvPr id="89103" name="Line 13"/>
          <p:cNvSpPr>
            <a:spLocks noChangeShapeType="1"/>
          </p:cNvSpPr>
          <p:nvPr/>
        </p:nvSpPr>
        <p:spPr bwMode="auto">
          <a:xfrm>
            <a:off x="5638800" y="1524000"/>
            <a:ext cx="0" cy="4267200"/>
          </a:xfrm>
          <a:prstGeom prst="line">
            <a:avLst/>
          </a:prstGeom>
          <a:noFill/>
          <a:ln w="9525">
            <a:solidFill>
              <a:schemeClr val="tx1"/>
            </a:solidFill>
            <a:miter lim="800000"/>
            <a:headEnd/>
            <a:tailEnd/>
          </a:ln>
        </p:spPr>
        <p:txBody>
          <a:bodyPr wrap="none"/>
          <a:lstStyle/>
          <a:p>
            <a:endParaRPr lang="en-US"/>
          </a:p>
        </p:txBody>
      </p:sp>
      <p:sp>
        <p:nvSpPr>
          <p:cNvPr id="89104" name="Line 14"/>
          <p:cNvSpPr>
            <a:spLocks noChangeShapeType="1"/>
          </p:cNvSpPr>
          <p:nvPr/>
        </p:nvSpPr>
        <p:spPr bwMode="auto">
          <a:xfrm>
            <a:off x="5486400" y="1524000"/>
            <a:ext cx="0" cy="4267200"/>
          </a:xfrm>
          <a:prstGeom prst="line">
            <a:avLst/>
          </a:prstGeom>
          <a:noFill/>
          <a:ln w="9525">
            <a:solidFill>
              <a:schemeClr val="tx1"/>
            </a:solidFill>
            <a:miter lim="800000"/>
            <a:headEnd/>
            <a:tailEnd/>
          </a:ln>
        </p:spPr>
        <p:txBody>
          <a:bodyPr wrap="none"/>
          <a:lstStyle/>
          <a:p>
            <a:endParaRPr lang="en-US"/>
          </a:p>
        </p:txBody>
      </p:sp>
      <p:sp>
        <p:nvSpPr>
          <p:cNvPr id="89105" name="Line 15"/>
          <p:cNvSpPr>
            <a:spLocks noChangeShapeType="1"/>
          </p:cNvSpPr>
          <p:nvPr/>
        </p:nvSpPr>
        <p:spPr bwMode="auto">
          <a:xfrm>
            <a:off x="5334000" y="1524000"/>
            <a:ext cx="0" cy="4267200"/>
          </a:xfrm>
          <a:prstGeom prst="line">
            <a:avLst/>
          </a:prstGeom>
          <a:noFill/>
          <a:ln w="9525">
            <a:solidFill>
              <a:schemeClr val="tx1"/>
            </a:solidFill>
            <a:miter lim="800000"/>
            <a:headEnd/>
            <a:tailEnd/>
          </a:ln>
        </p:spPr>
        <p:txBody>
          <a:bodyPr wrap="none"/>
          <a:lstStyle/>
          <a:p>
            <a:endParaRPr lang="en-US"/>
          </a:p>
        </p:txBody>
      </p:sp>
      <p:sp>
        <p:nvSpPr>
          <p:cNvPr id="89106" name="Line 16"/>
          <p:cNvSpPr>
            <a:spLocks noChangeShapeType="1"/>
          </p:cNvSpPr>
          <p:nvPr/>
        </p:nvSpPr>
        <p:spPr bwMode="auto">
          <a:xfrm>
            <a:off x="5181600" y="1524000"/>
            <a:ext cx="0" cy="4267200"/>
          </a:xfrm>
          <a:prstGeom prst="line">
            <a:avLst/>
          </a:prstGeom>
          <a:noFill/>
          <a:ln w="9525">
            <a:solidFill>
              <a:schemeClr val="tx1"/>
            </a:solidFill>
            <a:miter lim="800000"/>
            <a:headEnd/>
            <a:tailEnd/>
          </a:ln>
        </p:spPr>
        <p:txBody>
          <a:bodyPr wrap="none"/>
          <a:lstStyle/>
          <a:p>
            <a:endParaRPr lang="en-US"/>
          </a:p>
        </p:txBody>
      </p:sp>
      <p:sp>
        <p:nvSpPr>
          <p:cNvPr id="89107" name="Line 17"/>
          <p:cNvSpPr>
            <a:spLocks noChangeShapeType="1"/>
          </p:cNvSpPr>
          <p:nvPr/>
        </p:nvSpPr>
        <p:spPr bwMode="auto">
          <a:xfrm>
            <a:off x="5029200" y="1524000"/>
            <a:ext cx="0" cy="4267200"/>
          </a:xfrm>
          <a:prstGeom prst="line">
            <a:avLst/>
          </a:prstGeom>
          <a:noFill/>
          <a:ln w="9525">
            <a:solidFill>
              <a:schemeClr val="tx1"/>
            </a:solidFill>
            <a:miter lim="800000"/>
            <a:headEnd/>
            <a:tailEnd/>
          </a:ln>
        </p:spPr>
        <p:txBody>
          <a:bodyPr wrap="none"/>
          <a:lstStyle/>
          <a:p>
            <a:endParaRPr lang="en-US"/>
          </a:p>
        </p:txBody>
      </p:sp>
      <p:sp>
        <p:nvSpPr>
          <p:cNvPr id="89108" name="Line 18"/>
          <p:cNvSpPr>
            <a:spLocks noChangeShapeType="1"/>
          </p:cNvSpPr>
          <p:nvPr/>
        </p:nvSpPr>
        <p:spPr bwMode="auto">
          <a:xfrm>
            <a:off x="4876800" y="1524000"/>
            <a:ext cx="0" cy="4267200"/>
          </a:xfrm>
          <a:prstGeom prst="line">
            <a:avLst/>
          </a:prstGeom>
          <a:noFill/>
          <a:ln w="9525">
            <a:solidFill>
              <a:schemeClr val="tx1"/>
            </a:solidFill>
            <a:miter lim="800000"/>
            <a:headEnd/>
            <a:tailEnd/>
          </a:ln>
        </p:spPr>
        <p:txBody>
          <a:bodyPr wrap="none"/>
          <a:lstStyle/>
          <a:p>
            <a:endParaRPr lang="en-US"/>
          </a:p>
        </p:txBody>
      </p:sp>
      <p:sp>
        <p:nvSpPr>
          <p:cNvPr id="89109" name="Line 19"/>
          <p:cNvSpPr>
            <a:spLocks noChangeShapeType="1"/>
          </p:cNvSpPr>
          <p:nvPr/>
        </p:nvSpPr>
        <p:spPr bwMode="auto">
          <a:xfrm>
            <a:off x="4724400" y="1524000"/>
            <a:ext cx="0" cy="4267200"/>
          </a:xfrm>
          <a:prstGeom prst="line">
            <a:avLst/>
          </a:prstGeom>
          <a:noFill/>
          <a:ln w="9525">
            <a:solidFill>
              <a:schemeClr val="tx1"/>
            </a:solidFill>
            <a:miter lim="800000"/>
            <a:headEnd/>
            <a:tailEnd/>
          </a:ln>
        </p:spPr>
        <p:txBody>
          <a:bodyPr wrap="none"/>
          <a:lstStyle/>
          <a:p>
            <a:endParaRPr lang="en-US"/>
          </a:p>
        </p:txBody>
      </p:sp>
      <p:sp>
        <p:nvSpPr>
          <p:cNvPr id="89110" name="Line 20"/>
          <p:cNvSpPr>
            <a:spLocks noChangeShapeType="1"/>
          </p:cNvSpPr>
          <p:nvPr/>
        </p:nvSpPr>
        <p:spPr bwMode="auto">
          <a:xfrm>
            <a:off x="4572000" y="1524000"/>
            <a:ext cx="0" cy="4267200"/>
          </a:xfrm>
          <a:prstGeom prst="line">
            <a:avLst/>
          </a:prstGeom>
          <a:noFill/>
          <a:ln w="9525">
            <a:solidFill>
              <a:schemeClr val="tx1"/>
            </a:solidFill>
            <a:miter lim="800000"/>
            <a:headEnd/>
            <a:tailEnd/>
          </a:ln>
        </p:spPr>
        <p:txBody>
          <a:bodyPr wrap="none"/>
          <a:lstStyle/>
          <a:p>
            <a:endParaRPr lang="en-US"/>
          </a:p>
        </p:txBody>
      </p:sp>
      <p:sp>
        <p:nvSpPr>
          <p:cNvPr id="89111" name="Line 21"/>
          <p:cNvSpPr>
            <a:spLocks noChangeShapeType="1"/>
          </p:cNvSpPr>
          <p:nvPr/>
        </p:nvSpPr>
        <p:spPr bwMode="auto">
          <a:xfrm>
            <a:off x="4419600" y="1524000"/>
            <a:ext cx="0" cy="4267200"/>
          </a:xfrm>
          <a:prstGeom prst="line">
            <a:avLst/>
          </a:prstGeom>
          <a:noFill/>
          <a:ln w="9525">
            <a:solidFill>
              <a:schemeClr val="tx1"/>
            </a:solidFill>
            <a:miter lim="800000"/>
            <a:headEnd/>
            <a:tailEnd/>
          </a:ln>
        </p:spPr>
        <p:txBody>
          <a:bodyPr wrap="none"/>
          <a:lstStyle/>
          <a:p>
            <a:endParaRPr lang="en-US"/>
          </a:p>
        </p:txBody>
      </p:sp>
      <p:sp>
        <p:nvSpPr>
          <p:cNvPr id="89112" name="Line 22"/>
          <p:cNvSpPr>
            <a:spLocks noChangeShapeType="1"/>
          </p:cNvSpPr>
          <p:nvPr/>
        </p:nvSpPr>
        <p:spPr bwMode="auto">
          <a:xfrm>
            <a:off x="4267200" y="1524000"/>
            <a:ext cx="0" cy="4267200"/>
          </a:xfrm>
          <a:prstGeom prst="line">
            <a:avLst/>
          </a:prstGeom>
          <a:noFill/>
          <a:ln w="9525">
            <a:solidFill>
              <a:schemeClr val="tx1"/>
            </a:solidFill>
            <a:miter lim="800000"/>
            <a:headEnd/>
            <a:tailEnd/>
          </a:ln>
        </p:spPr>
        <p:txBody>
          <a:bodyPr wrap="none"/>
          <a:lstStyle/>
          <a:p>
            <a:endParaRPr lang="en-US"/>
          </a:p>
        </p:txBody>
      </p:sp>
      <p:sp>
        <p:nvSpPr>
          <p:cNvPr id="89113" name="Line 23"/>
          <p:cNvSpPr>
            <a:spLocks noChangeShapeType="1"/>
          </p:cNvSpPr>
          <p:nvPr/>
        </p:nvSpPr>
        <p:spPr bwMode="auto">
          <a:xfrm>
            <a:off x="4114800" y="1524000"/>
            <a:ext cx="0" cy="4267200"/>
          </a:xfrm>
          <a:prstGeom prst="line">
            <a:avLst/>
          </a:prstGeom>
          <a:noFill/>
          <a:ln w="9525">
            <a:solidFill>
              <a:schemeClr val="tx1"/>
            </a:solidFill>
            <a:miter lim="800000"/>
            <a:headEnd/>
            <a:tailEnd/>
          </a:ln>
        </p:spPr>
        <p:txBody>
          <a:bodyPr wrap="none"/>
          <a:lstStyle/>
          <a:p>
            <a:endParaRPr lang="en-US"/>
          </a:p>
        </p:txBody>
      </p:sp>
      <p:sp>
        <p:nvSpPr>
          <p:cNvPr id="89114" name="Line 24"/>
          <p:cNvSpPr>
            <a:spLocks noChangeShapeType="1"/>
          </p:cNvSpPr>
          <p:nvPr/>
        </p:nvSpPr>
        <p:spPr bwMode="auto">
          <a:xfrm>
            <a:off x="3962400" y="1524000"/>
            <a:ext cx="0" cy="4267200"/>
          </a:xfrm>
          <a:prstGeom prst="line">
            <a:avLst/>
          </a:prstGeom>
          <a:noFill/>
          <a:ln w="9525">
            <a:solidFill>
              <a:schemeClr val="tx1"/>
            </a:solidFill>
            <a:miter lim="800000"/>
            <a:headEnd/>
            <a:tailEnd/>
          </a:ln>
        </p:spPr>
        <p:txBody>
          <a:bodyPr wrap="none"/>
          <a:lstStyle/>
          <a:p>
            <a:endParaRPr lang="en-US"/>
          </a:p>
        </p:txBody>
      </p:sp>
      <p:sp>
        <p:nvSpPr>
          <p:cNvPr id="89115" name="Line 25"/>
          <p:cNvSpPr>
            <a:spLocks noChangeShapeType="1"/>
          </p:cNvSpPr>
          <p:nvPr/>
        </p:nvSpPr>
        <p:spPr bwMode="auto">
          <a:xfrm>
            <a:off x="3810000" y="1524000"/>
            <a:ext cx="0" cy="4267200"/>
          </a:xfrm>
          <a:prstGeom prst="line">
            <a:avLst/>
          </a:prstGeom>
          <a:noFill/>
          <a:ln w="9525">
            <a:solidFill>
              <a:schemeClr val="tx1"/>
            </a:solidFill>
            <a:miter lim="800000"/>
            <a:headEnd/>
            <a:tailEnd/>
          </a:ln>
        </p:spPr>
        <p:txBody>
          <a:bodyPr wrap="none"/>
          <a:lstStyle/>
          <a:p>
            <a:endParaRPr lang="en-US"/>
          </a:p>
        </p:txBody>
      </p:sp>
      <p:sp>
        <p:nvSpPr>
          <p:cNvPr id="89116" name="Line 26"/>
          <p:cNvSpPr>
            <a:spLocks noChangeShapeType="1"/>
          </p:cNvSpPr>
          <p:nvPr/>
        </p:nvSpPr>
        <p:spPr bwMode="auto">
          <a:xfrm>
            <a:off x="3657600" y="1524000"/>
            <a:ext cx="0" cy="4267200"/>
          </a:xfrm>
          <a:prstGeom prst="line">
            <a:avLst/>
          </a:prstGeom>
          <a:noFill/>
          <a:ln w="9525">
            <a:solidFill>
              <a:schemeClr val="tx1"/>
            </a:solidFill>
            <a:miter lim="800000"/>
            <a:headEnd/>
            <a:tailEnd/>
          </a:ln>
        </p:spPr>
        <p:txBody>
          <a:bodyPr wrap="none"/>
          <a:lstStyle/>
          <a:p>
            <a:endParaRPr lang="en-US"/>
          </a:p>
        </p:txBody>
      </p:sp>
      <p:sp>
        <p:nvSpPr>
          <p:cNvPr id="89117" name="Line 27"/>
          <p:cNvSpPr>
            <a:spLocks noChangeShapeType="1"/>
          </p:cNvSpPr>
          <p:nvPr/>
        </p:nvSpPr>
        <p:spPr bwMode="auto">
          <a:xfrm>
            <a:off x="3505200" y="1524000"/>
            <a:ext cx="0" cy="4267200"/>
          </a:xfrm>
          <a:prstGeom prst="line">
            <a:avLst/>
          </a:prstGeom>
          <a:noFill/>
          <a:ln w="9525">
            <a:solidFill>
              <a:schemeClr val="tx1"/>
            </a:solidFill>
            <a:miter lim="800000"/>
            <a:headEnd/>
            <a:tailEnd/>
          </a:ln>
        </p:spPr>
        <p:txBody>
          <a:bodyPr wrap="none"/>
          <a:lstStyle/>
          <a:p>
            <a:endParaRPr lang="en-US"/>
          </a:p>
        </p:txBody>
      </p:sp>
      <p:sp>
        <p:nvSpPr>
          <p:cNvPr id="89118" name="Line 28"/>
          <p:cNvSpPr>
            <a:spLocks noChangeShapeType="1"/>
          </p:cNvSpPr>
          <p:nvPr/>
        </p:nvSpPr>
        <p:spPr bwMode="auto">
          <a:xfrm>
            <a:off x="3352800" y="1524000"/>
            <a:ext cx="0" cy="4267200"/>
          </a:xfrm>
          <a:prstGeom prst="line">
            <a:avLst/>
          </a:prstGeom>
          <a:noFill/>
          <a:ln w="9525">
            <a:solidFill>
              <a:schemeClr val="tx1"/>
            </a:solidFill>
            <a:miter lim="800000"/>
            <a:headEnd/>
            <a:tailEnd/>
          </a:ln>
        </p:spPr>
        <p:txBody>
          <a:bodyPr wrap="none"/>
          <a:lstStyle/>
          <a:p>
            <a:endParaRPr lang="en-US"/>
          </a:p>
        </p:txBody>
      </p:sp>
      <p:sp>
        <p:nvSpPr>
          <p:cNvPr id="89119" name="Line 29"/>
          <p:cNvSpPr>
            <a:spLocks noChangeShapeType="1"/>
          </p:cNvSpPr>
          <p:nvPr/>
        </p:nvSpPr>
        <p:spPr bwMode="auto">
          <a:xfrm>
            <a:off x="3200400" y="1524000"/>
            <a:ext cx="0" cy="4267200"/>
          </a:xfrm>
          <a:prstGeom prst="line">
            <a:avLst/>
          </a:prstGeom>
          <a:noFill/>
          <a:ln w="9525">
            <a:solidFill>
              <a:schemeClr val="tx1"/>
            </a:solidFill>
            <a:miter lim="800000"/>
            <a:headEnd/>
            <a:tailEnd/>
          </a:ln>
        </p:spPr>
        <p:txBody>
          <a:bodyPr wrap="none"/>
          <a:lstStyle/>
          <a:p>
            <a:endParaRPr lang="en-US"/>
          </a:p>
        </p:txBody>
      </p:sp>
      <p:sp>
        <p:nvSpPr>
          <p:cNvPr id="89120" name="Line 30"/>
          <p:cNvSpPr>
            <a:spLocks noChangeShapeType="1"/>
          </p:cNvSpPr>
          <p:nvPr/>
        </p:nvSpPr>
        <p:spPr bwMode="auto">
          <a:xfrm>
            <a:off x="3048000" y="1524000"/>
            <a:ext cx="0" cy="4267200"/>
          </a:xfrm>
          <a:prstGeom prst="line">
            <a:avLst/>
          </a:prstGeom>
          <a:noFill/>
          <a:ln w="9525">
            <a:solidFill>
              <a:schemeClr val="tx1"/>
            </a:solidFill>
            <a:miter lim="800000"/>
            <a:headEnd/>
            <a:tailEnd/>
          </a:ln>
        </p:spPr>
        <p:txBody>
          <a:bodyPr wrap="none"/>
          <a:lstStyle/>
          <a:p>
            <a:endParaRPr lang="en-US"/>
          </a:p>
        </p:txBody>
      </p:sp>
      <p:sp>
        <p:nvSpPr>
          <p:cNvPr id="89121" name="Line 31"/>
          <p:cNvSpPr>
            <a:spLocks noChangeShapeType="1"/>
          </p:cNvSpPr>
          <p:nvPr/>
        </p:nvSpPr>
        <p:spPr bwMode="auto">
          <a:xfrm>
            <a:off x="2895600" y="1524000"/>
            <a:ext cx="0" cy="4267200"/>
          </a:xfrm>
          <a:prstGeom prst="line">
            <a:avLst/>
          </a:prstGeom>
          <a:noFill/>
          <a:ln w="9525">
            <a:solidFill>
              <a:schemeClr val="tx1"/>
            </a:solidFill>
            <a:miter lim="800000"/>
            <a:headEnd/>
            <a:tailEnd/>
          </a:ln>
        </p:spPr>
        <p:txBody>
          <a:bodyPr wrap="none"/>
          <a:lstStyle/>
          <a:p>
            <a:endParaRPr lang="en-US"/>
          </a:p>
        </p:txBody>
      </p:sp>
      <p:sp>
        <p:nvSpPr>
          <p:cNvPr id="89122" name="Line 32"/>
          <p:cNvSpPr>
            <a:spLocks noChangeShapeType="1"/>
          </p:cNvSpPr>
          <p:nvPr/>
        </p:nvSpPr>
        <p:spPr bwMode="auto">
          <a:xfrm>
            <a:off x="2743200" y="1524000"/>
            <a:ext cx="0" cy="4267200"/>
          </a:xfrm>
          <a:prstGeom prst="line">
            <a:avLst/>
          </a:prstGeom>
          <a:noFill/>
          <a:ln w="9525">
            <a:solidFill>
              <a:schemeClr val="tx1"/>
            </a:solidFill>
            <a:miter lim="800000"/>
            <a:headEnd/>
            <a:tailEnd/>
          </a:ln>
        </p:spPr>
        <p:txBody>
          <a:bodyPr wrap="none"/>
          <a:lstStyle/>
          <a:p>
            <a:endParaRPr lang="en-US"/>
          </a:p>
        </p:txBody>
      </p:sp>
      <p:sp>
        <p:nvSpPr>
          <p:cNvPr id="89123" name="Line 33"/>
          <p:cNvSpPr>
            <a:spLocks noChangeShapeType="1"/>
          </p:cNvSpPr>
          <p:nvPr/>
        </p:nvSpPr>
        <p:spPr bwMode="auto">
          <a:xfrm>
            <a:off x="7010400" y="1524000"/>
            <a:ext cx="0" cy="4267200"/>
          </a:xfrm>
          <a:prstGeom prst="line">
            <a:avLst/>
          </a:prstGeom>
          <a:noFill/>
          <a:ln w="9525">
            <a:solidFill>
              <a:schemeClr val="tx1"/>
            </a:solidFill>
            <a:miter lim="800000"/>
            <a:headEnd/>
            <a:tailEnd/>
          </a:ln>
        </p:spPr>
        <p:txBody>
          <a:bodyPr wrap="none"/>
          <a:lstStyle/>
          <a:p>
            <a:endParaRPr lang="en-US"/>
          </a:p>
        </p:txBody>
      </p:sp>
      <p:sp>
        <p:nvSpPr>
          <p:cNvPr id="89124" name="Line 34"/>
          <p:cNvSpPr>
            <a:spLocks noChangeShapeType="1"/>
          </p:cNvSpPr>
          <p:nvPr/>
        </p:nvSpPr>
        <p:spPr bwMode="auto">
          <a:xfrm>
            <a:off x="7162800" y="1524000"/>
            <a:ext cx="0" cy="4267200"/>
          </a:xfrm>
          <a:prstGeom prst="line">
            <a:avLst/>
          </a:prstGeom>
          <a:noFill/>
          <a:ln w="9525">
            <a:solidFill>
              <a:schemeClr val="tx1"/>
            </a:solidFill>
            <a:miter lim="800000"/>
            <a:headEnd/>
            <a:tailEnd/>
          </a:ln>
        </p:spPr>
        <p:txBody>
          <a:bodyPr wrap="none"/>
          <a:lstStyle/>
          <a:p>
            <a:endParaRPr lang="en-US"/>
          </a:p>
        </p:txBody>
      </p:sp>
      <p:sp>
        <p:nvSpPr>
          <p:cNvPr id="89125" name="Line 35"/>
          <p:cNvSpPr>
            <a:spLocks noChangeShapeType="1"/>
          </p:cNvSpPr>
          <p:nvPr/>
        </p:nvSpPr>
        <p:spPr bwMode="auto">
          <a:xfrm>
            <a:off x="2438400" y="5638800"/>
            <a:ext cx="4876800" cy="0"/>
          </a:xfrm>
          <a:prstGeom prst="line">
            <a:avLst/>
          </a:prstGeom>
          <a:noFill/>
          <a:ln w="9525">
            <a:solidFill>
              <a:schemeClr val="tx1"/>
            </a:solidFill>
            <a:miter lim="800000"/>
            <a:headEnd/>
            <a:tailEnd/>
          </a:ln>
        </p:spPr>
        <p:txBody>
          <a:bodyPr wrap="none"/>
          <a:lstStyle/>
          <a:p>
            <a:endParaRPr lang="en-US"/>
          </a:p>
        </p:txBody>
      </p:sp>
      <p:sp>
        <p:nvSpPr>
          <p:cNvPr id="89126" name="Line 36"/>
          <p:cNvSpPr>
            <a:spLocks noChangeShapeType="1"/>
          </p:cNvSpPr>
          <p:nvPr/>
        </p:nvSpPr>
        <p:spPr bwMode="auto">
          <a:xfrm>
            <a:off x="2438400" y="5486400"/>
            <a:ext cx="4876800" cy="0"/>
          </a:xfrm>
          <a:prstGeom prst="line">
            <a:avLst/>
          </a:prstGeom>
          <a:noFill/>
          <a:ln w="9525">
            <a:solidFill>
              <a:schemeClr val="tx1"/>
            </a:solidFill>
            <a:miter lim="800000"/>
            <a:headEnd/>
            <a:tailEnd/>
          </a:ln>
        </p:spPr>
        <p:txBody>
          <a:bodyPr wrap="none"/>
          <a:lstStyle/>
          <a:p>
            <a:endParaRPr lang="en-US"/>
          </a:p>
        </p:txBody>
      </p:sp>
      <p:sp>
        <p:nvSpPr>
          <p:cNvPr id="89127" name="Line 37"/>
          <p:cNvSpPr>
            <a:spLocks noChangeShapeType="1"/>
          </p:cNvSpPr>
          <p:nvPr/>
        </p:nvSpPr>
        <p:spPr bwMode="auto">
          <a:xfrm>
            <a:off x="2438400" y="5334000"/>
            <a:ext cx="4876800" cy="0"/>
          </a:xfrm>
          <a:prstGeom prst="line">
            <a:avLst/>
          </a:prstGeom>
          <a:noFill/>
          <a:ln w="9525">
            <a:solidFill>
              <a:schemeClr val="tx1"/>
            </a:solidFill>
            <a:miter lim="800000"/>
            <a:headEnd/>
            <a:tailEnd/>
          </a:ln>
        </p:spPr>
        <p:txBody>
          <a:bodyPr wrap="none"/>
          <a:lstStyle/>
          <a:p>
            <a:endParaRPr lang="en-US"/>
          </a:p>
        </p:txBody>
      </p:sp>
      <p:sp>
        <p:nvSpPr>
          <p:cNvPr id="89128" name="Line 38"/>
          <p:cNvSpPr>
            <a:spLocks noChangeShapeType="1"/>
          </p:cNvSpPr>
          <p:nvPr/>
        </p:nvSpPr>
        <p:spPr bwMode="auto">
          <a:xfrm>
            <a:off x="2438400" y="5181600"/>
            <a:ext cx="4876800" cy="0"/>
          </a:xfrm>
          <a:prstGeom prst="line">
            <a:avLst/>
          </a:prstGeom>
          <a:noFill/>
          <a:ln w="9525">
            <a:solidFill>
              <a:schemeClr val="tx1"/>
            </a:solidFill>
            <a:miter lim="800000"/>
            <a:headEnd/>
            <a:tailEnd/>
          </a:ln>
        </p:spPr>
        <p:txBody>
          <a:bodyPr wrap="none"/>
          <a:lstStyle/>
          <a:p>
            <a:endParaRPr lang="en-US"/>
          </a:p>
        </p:txBody>
      </p:sp>
      <p:sp>
        <p:nvSpPr>
          <p:cNvPr id="89129" name="Line 39"/>
          <p:cNvSpPr>
            <a:spLocks noChangeShapeType="1"/>
          </p:cNvSpPr>
          <p:nvPr/>
        </p:nvSpPr>
        <p:spPr bwMode="auto">
          <a:xfrm>
            <a:off x="2438400" y="5029200"/>
            <a:ext cx="4876800" cy="0"/>
          </a:xfrm>
          <a:prstGeom prst="line">
            <a:avLst/>
          </a:prstGeom>
          <a:noFill/>
          <a:ln w="9525">
            <a:solidFill>
              <a:schemeClr val="tx1"/>
            </a:solidFill>
            <a:miter lim="800000"/>
            <a:headEnd/>
            <a:tailEnd/>
          </a:ln>
        </p:spPr>
        <p:txBody>
          <a:bodyPr wrap="none"/>
          <a:lstStyle/>
          <a:p>
            <a:endParaRPr lang="en-US"/>
          </a:p>
        </p:txBody>
      </p:sp>
      <p:sp>
        <p:nvSpPr>
          <p:cNvPr id="89130" name="Line 40"/>
          <p:cNvSpPr>
            <a:spLocks noChangeShapeType="1"/>
          </p:cNvSpPr>
          <p:nvPr/>
        </p:nvSpPr>
        <p:spPr bwMode="auto">
          <a:xfrm>
            <a:off x="2438400" y="4876800"/>
            <a:ext cx="4876800" cy="0"/>
          </a:xfrm>
          <a:prstGeom prst="line">
            <a:avLst/>
          </a:prstGeom>
          <a:noFill/>
          <a:ln w="9525">
            <a:solidFill>
              <a:schemeClr val="tx1"/>
            </a:solidFill>
            <a:miter lim="800000"/>
            <a:headEnd/>
            <a:tailEnd/>
          </a:ln>
        </p:spPr>
        <p:txBody>
          <a:bodyPr wrap="none"/>
          <a:lstStyle/>
          <a:p>
            <a:endParaRPr lang="en-US"/>
          </a:p>
        </p:txBody>
      </p:sp>
      <p:sp>
        <p:nvSpPr>
          <p:cNvPr id="89131" name="Line 41"/>
          <p:cNvSpPr>
            <a:spLocks noChangeShapeType="1"/>
          </p:cNvSpPr>
          <p:nvPr/>
        </p:nvSpPr>
        <p:spPr bwMode="auto">
          <a:xfrm>
            <a:off x="2438400" y="4724400"/>
            <a:ext cx="4876800" cy="0"/>
          </a:xfrm>
          <a:prstGeom prst="line">
            <a:avLst/>
          </a:prstGeom>
          <a:noFill/>
          <a:ln w="9525">
            <a:solidFill>
              <a:schemeClr val="tx1"/>
            </a:solidFill>
            <a:miter lim="800000"/>
            <a:headEnd/>
            <a:tailEnd/>
          </a:ln>
        </p:spPr>
        <p:txBody>
          <a:bodyPr wrap="none"/>
          <a:lstStyle/>
          <a:p>
            <a:endParaRPr lang="en-US"/>
          </a:p>
        </p:txBody>
      </p:sp>
      <p:sp>
        <p:nvSpPr>
          <p:cNvPr id="89132" name="Line 42"/>
          <p:cNvSpPr>
            <a:spLocks noChangeShapeType="1"/>
          </p:cNvSpPr>
          <p:nvPr/>
        </p:nvSpPr>
        <p:spPr bwMode="auto">
          <a:xfrm>
            <a:off x="2438400" y="4572000"/>
            <a:ext cx="4876800" cy="0"/>
          </a:xfrm>
          <a:prstGeom prst="line">
            <a:avLst/>
          </a:prstGeom>
          <a:noFill/>
          <a:ln w="9525">
            <a:solidFill>
              <a:schemeClr val="tx1"/>
            </a:solidFill>
            <a:miter lim="800000"/>
            <a:headEnd/>
            <a:tailEnd/>
          </a:ln>
        </p:spPr>
        <p:txBody>
          <a:bodyPr wrap="none"/>
          <a:lstStyle/>
          <a:p>
            <a:endParaRPr lang="en-US"/>
          </a:p>
        </p:txBody>
      </p:sp>
      <p:sp>
        <p:nvSpPr>
          <p:cNvPr id="89133" name="Line 43"/>
          <p:cNvSpPr>
            <a:spLocks noChangeShapeType="1"/>
          </p:cNvSpPr>
          <p:nvPr/>
        </p:nvSpPr>
        <p:spPr bwMode="auto">
          <a:xfrm>
            <a:off x="2438400" y="4419600"/>
            <a:ext cx="4876800" cy="0"/>
          </a:xfrm>
          <a:prstGeom prst="line">
            <a:avLst/>
          </a:prstGeom>
          <a:noFill/>
          <a:ln w="9525">
            <a:solidFill>
              <a:schemeClr val="tx1"/>
            </a:solidFill>
            <a:miter lim="800000"/>
            <a:headEnd/>
            <a:tailEnd/>
          </a:ln>
        </p:spPr>
        <p:txBody>
          <a:bodyPr wrap="none"/>
          <a:lstStyle/>
          <a:p>
            <a:endParaRPr lang="en-US"/>
          </a:p>
        </p:txBody>
      </p:sp>
      <p:sp>
        <p:nvSpPr>
          <p:cNvPr id="89134" name="Line 44"/>
          <p:cNvSpPr>
            <a:spLocks noChangeShapeType="1"/>
          </p:cNvSpPr>
          <p:nvPr/>
        </p:nvSpPr>
        <p:spPr bwMode="auto">
          <a:xfrm>
            <a:off x="2438400" y="4267200"/>
            <a:ext cx="4876800" cy="0"/>
          </a:xfrm>
          <a:prstGeom prst="line">
            <a:avLst/>
          </a:prstGeom>
          <a:noFill/>
          <a:ln w="9525">
            <a:solidFill>
              <a:schemeClr val="tx1"/>
            </a:solidFill>
            <a:miter lim="800000"/>
            <a:headEnd/>
            <a:tailEnd/>
          </a:ln>
        </p:spPr>
        <p:txBody>
          <a:bodyPr wrap="none"/>
          <a:lstStyle/>
          <a:p>
            <a:endParaRPr lang="en-US"/>
          </a:p>
        </p:txBody>
      </p:sp>
      <p:sp>
        <p:nvSpPr>
          <p:cNvPr id="89135" name="Line 45"/>
          <p:cNvSpPr>
            <a:spLocks noChangeShapeType="1"/>
          </p:cNvSpPr>
          <p:nvPr/>
        </p:nvSpPr>
        <p:spPr bwMode="auto">
          <a:xfrm>
            <a:off x="2438400" y="4114800"/>
            <a:ext cx="4876800" cy="0"/>
          </a:xfrm>
          <a:prstGeom prst="line">
            <a:avLst/>
          </a:prstGeom>
          <a:noFill/>
          <a:ln w="9525">
            <a:solidFill>
              <a:schemeClr val="tx1"/>
            </a:solidFill>
            <a:miter lim="800000"/>
            <a:headEnd/>
            <a:tailEnd/>
          </a:ln>
        </p:spPr>
        <p:txBody>
          <a:bodyPr wrap="none"/>
          <a:lstStyle/>
          <a:p>
            <a:endParaRPr lang="en-US"/>
          </a:p>
        </p:txBody>
      </p:sp>
      <p:sp>
        <p:nvSpPr>
          <p:cNvPr id="89136" name="Line 46"/>
          <p:cNvSpPr>
            <a:spLocks noChangeShapeType="1"/>
          </p:cNvSpPr>
          <p:nvPr/>
        </p:nvSpPr>
        <p:spPr bwMode="auto">
          <a:xfrm>
            <a:off x="2438400" y="3962400"/>
            <a:ext cx="4876800" cy="0"/>
          </a:xfrm>
          <a:prstGeom prst="line">
            <a:avLst/>
          </a:prstGeom>
          <a:noFill/>
          <a:ln w="9525">
            <a:solidFill>
              <a:schemeClr val="tx1"/>
            </a:solidFill>
            <a:miter lim="800000"/>
            <a:headEnd/>
            <a:tailEnd/>
          </a:ln>
        </p:spPr>
        <p:txBody>
          <a:bodyPr wrap="none"/>
          <a:lstStyle/>
          <a:p>
            <a:endParaRPr lang="en-US"/>
          </a:p>
        </p:txBody>
      </p:sp>
      <p:sp>
        <p:nvSpPr>
          <p:cNvPr id="89137" name="Line 47"/>
          <p:cNvSpPr>
            <a:spLocks noChangeShapeType="1"/>
          </p:cNvSpPr>
          <p:nvPr/>
        </p:nvSpPr>
        <p:spPr bwMode="auto">
          <a:xfrm>
            <a:off x="2438400" y="3810000"/>
            <a:ext cx="4876800" cy="0"/>
          </a:xfrm>
          <a:prstGeom prst="line">
            <a:avLst/>
          </a:prstGeom>
          <a:noFill/>
          <a:ln w="9525">
            <a:solidFill>
              <a:schemeClr val="tx1"/>
            </a:solidFill>
            <a:miter lim="800000"/>
            <a:headEnd/>
            <a:tailEnd/>
          </a:ln>
        </p:spPr>
        <p:txBody>
          <a:bodyPr wrap="none"/>
          <a:lstStyle/>
          <a:p>
            <a:endParaRPr lang="en-US"/>
          </a:p>
        </p:txBody>
      </p:sp>
      <p:sp>
        <p:nvSpPr>
          <p:cNvPr id="89138" name="Line 48"/>
          <p:cNvSpPr>
            <a:spLocks noChangeShapeType="1"/>
          </p:cNvSpPr>
          <p:nvPr/>
        </p:nvSpPr>
        <p:spPr bwMode="auto">
          <a:xfrm>
            <a:off x="2438400" y="3657600"/>
            <a:ext cx="4876800" cy="0"/>
          </a:xfrm>
          <a:prstGeom prst="line">
            <a:avLst/>
          </a:prstGeom>
          <a:noFill/>
          <a:ln w="9525">
            <a:solidFill>
              <a:schemeClr val="tx1"/>
            </a:solidFill>
            <a:miter lim="800000"/>
            <a:headEnd/>
            <a:tailEnd/>
          </a:ln>
        </p:spPr>
        <p:txBody>
          <a:bodyPr wrap="none"/>
          <a:lstStyle/>
          <a:p>
            <a:endParaRPr lang="en-US"/>
          </a:p>
        </p:txBody>
      </p:sp>
      <p:sp>
        <p:nvSpPr>
          <p:cNvPr id="89139" name="Line 49"/>
          <p:cNvSpPr>
            <a:spLocks noChangeShapeType="1"/>
          </p:cNvSpPr>
          <p:nvPr/>
        </p:nvSpPr>
        <p:spPr bwMode="auto">
          <a:xfrm>
            <a:off x="2438400" y="3505200"/>
            <a:ext cx="4876800" cy="0"/>
          </a:xfrm>
          <a:prstGeom prst="line">
            <a:avLst/>
          </a:prstGeom>
          <a:noFill/>
          <a:ln w="9525">
            <a:solidFill>
              <a:schemeClr val="tx1"/>
            </a:solidFill>
            <a:miter lim="800000"/>
            <a:headEnd/>
            <a:tailEnd/>
          </a:ln>
        </p:spPr>
        <p:txBody>
          <a:bodyPr wrap="none"/>
          <a:lstStyle/>
          <a:p>
            <a:endParaRPr lang="en-US"/>
          </a:p>
        </p:txBody>
      </p:sp>
      <p:sp>
        <p:nvSpPr>
          <p:cNvPr id="89140" name="Line 50"/>
          <p:cNvSpPr>
            <a:spLocks noChangeShapeType="1"/>
          </p:cNvSpPr>
          <p:nvPr/>
        </p:nvSpPr>
        <p:spPr bwMode="auto">
          <a:xfrm>
            <a:off x="2438400" y="3352800"/>
            <a:ext cx="4876800" cy="0"/>
          </a:xfrm>
          <a:prstGeom prst="line">
            <a:avLst/>
          </a:prstGeom>
          <a:noFill/>
          <a:ln w="9525">
            <a:solidFill>
              <a:schemeClr val="tx1"/>
            </a:solidFill>
            <a:miter lim="800000"/>
            <a:headEnd/>
            <a:tailEnd/>
          </a:ln>
        </p:spPr>
        <p:txBody>
          <a:bodyPr wrap="none"/>
          <a:lstStyle/>
          <a:p>
            <a:endParaRPr lang="en-US"/>
          </a:p>
        </p:txBody>
      </p:sp>
      <p:sp>
        <p:nvSpPr>
          <p:cNvPr id="89141" name="Line 51"/>
          <p:cNvSpPr>
            <a:spLocks noChangeShapeType="1"/>
          </p:cNvSpPr>
          <p:nvPr/>
        </p:nvSpPr>
        <p:spPr bwMode="auto">
          <a:xfrm>
            <a:off x="2438400" y="3200400"/>
            <a:ext cx="4876800" cy="0"/>
          </a:xfrm>
          <a:prstGeom prst="line">
            <a:avLst/>
          </a:prstGeom>
          <a:noFill/>
          <a:ln w="9525">
            <a:solidFill>
              <a:schemeClr val="tx1"/>
            </a:solidFill>
            <a:miter lim="800000"/>
            <a:headEnd/>
            <a:tailEnd/>
          </a:ln>
        </p:spPr>
        <p:txBody>
          <a:bodyPr wrap="none"/>
          <a:lstStyle/>
          <a:p>
            <a:endParaRPr lang="en-US"/>
          </a:p>
        </p:txBody>
      </p:sp>
      <p:sp>
        <p:nvSpPr>
          <p:cNvPr id="89142" name="Line 52"/>
          <p:cNvSpPr>
            <a:spLocks noChangeShapeType="1"/>
          </p:cNvSpPr>
          <p:nvPr/>
        </p:nvSpPr>
        <p:spPr bwMode="auto">
          <a:xfrm>
            <a:off x="2438400" y="3048000"/>
            <a:ext cx="4876800" cy="0"/>
          </a:xfrm>
          <a:prstGeom prst="line">
            <a:avLst/>
          </a:prstGeom>
          <a:noFill/>
          <a:ln w="9525">
            <a:solidFill>
              <a:schemeClr val="tx1"/>
            </a:solidFill>
            <a:miter lim="800000"/>
            <a:headEnd/>
            <a:tailEnd/>
          </a:ln>
        </p:spPr>
        <p:txBody>
          <a:bodyPr wrap="none"/>
          <a:lstStyle/>
          <a:p>
            <a:endParaRPr lang="en-US"/>
          </a:p>
        </p:txBody>
      </p:sp>
      <p:sp>
        <p:nvSpPr>
          <p:cNvPr id="89143" name="Line 53"/>
          <p:cNvSpPr>
            <a:spLocks noChangeShapeType="1"/>
          </p:cNvSpPr>
          <p:nvPr/>
        </p:nvSpPr>
        <p:spPr bwMode="auto">
          <a:xfrm>
            <a:off x="2438400" y="2895600"/>
            <a:ext cx="4876800" cy="0"/>
          </a:xfrm>
          <a:prstGeom prst="line">
            <a:avLst/>
          </a:prstGeom>
          <a:noFill/>
          <a:ln w="9525">
            <a:solidFill>
              <a:schemeClr val="tx1"/>
            </a:solidFill>
            <a:miter lim="800000"/>
            <a:headEnd/>
            <a:tailEnd/>
          </a:ln>
        </p:spPr>
        <p:txBody>
          <a:bodyPr wrap="none"/>
          <a:lstStyle/>
          <a:p>
            <a:endParaRPr lang="en-US"/>
          </a:p>
        </p:txBody>
      </p:sp>
      <p:sp>
        <p:nvSpPr>
          <p:cNvPr id="89144" name="Line 54"/>
          <p:cNvSpPr>
            <a:spLocks noChangeShapeType="1"/>
          </p:cNvSpPr>
          <p:nvPr/>
        </p:nvSpPr>
        <p:spPr bwMode="auto">
          <a:xfrm>
            <a:off x="2438400" y="2743200"/>
            <a:ext cx="4876800" cy="0"/>
          </a:xfrm>
          <a:prstGeom prst="line">
            <a:avLst/>
          </a:prstGeom>
          <a:noFill/>
          <a:ln w="9525">
            <a:solidFill>
              <a:schemeClr val="tx1"/>
            </a:solidFill>
            <a:miter lim="800000"/>
            <a:headEnd/>
            <a:tailEnd/>
          </a:ln>
        </p:spPr>
        <p:txBody>
          <a:bodyPr wrap="none"/>
          <a:lstStyle/>
          <a:p>
            <a:endParaRPr lang="en-US"/>
          </a:p>
        </p:txBody>
      </p:sp>
      <p:sp>
        <p:nvSpPr>
          <p:cNvPr id="89145" name="Line 55"/>
          <p:cNvSpPr>
            <a:spLocks noChangeShapeType="1"/>
          </p:cNvSpPr>
          <p:nvPr/>
        </p:nvSpPr>
        <p:spPr bwMode="auto">
          <a:xfrm>
            <a:off x="2438400" y="2590800"/>
            <a:ext cx="4876800" cy="0"/>
          </a:xfrm>
          <a:prstGeom prst="line">
            <a:avLst/>
          </a:prstGeom>
          <a:noFill/>
          <a:ln w="9525">
            <a:solidFill>
              <a:schemeClr val="tx1"/>
            </a:solidFill>
            <a:miter lim="800000"/>
            <a:headEnd/>
            <a:tailEnd/>
          </a:ln>
        </p:spPr>
        <p:txBody>
          <a:bodyPr wrap="none"/>
          <a:lstStyle/>
          <a:p>
            <a:endParaRPr lang="en-US"/>
          </a:p>
        </p:txBody>
      </p:sp>
      <p:sp>
        <p:nvSpPr>
          <p:cNvPr id="89146" name="Line 56"/>
          <p:cNvSpPr>
            <a:spLocks noChangeShapeType="1"/>
          </p:cNvSpPr>
          <p:nvPr/>
        </p:nvSpPr>
        <p:spPr bwMode="auto">
          <a:xfrm>
            <a:off x="2438400" y="2438400"/>
            <a:ext cx="4876800" cy="0"/>
          </a:xfrm>
          <a:prstGeom prst="line">
            <a:avLst/>
          </a:prstGeom>
          <a:noFill/>
          <a:ln w="9525">
            <a:solidFill>
              <a:schemeClr val="tx1"/>
            </a:solidFill>
            <a:miter lim="800000"/>
            <a:headEnd/>
            <a:tailEnd/>
          </a:ln>
        </p:spPr>
        <p:txBody>
          <a:bodyPr wrap="none"/>
          <a:lstStyle/>
          <a:p>
            <a:endParaRPr lang="en-US"/>
          </a:p>
        </p:txBody>
      </p:sp>
      <p:sp>
        <p:nvSpPr>
          <p:cNvPr id="89147" name="Line 57"/>
          <p:cNvSpPr>
            <a:spLocks noChangeShapeType="1"/>
          </p:cNvSpPr>
          <p:nvPr/>
        </p:nvSpPr>
        <p:spPr bwMode="auto">
          <a:xfrm>
            <a:off x="2438400" y="2286000"/>
            <a:ext cx="4876800" cy="0"/>
          </a:xfrm>
          <a:prstGeom prst="line">
            <a:avLst/>
          </a:prstGeom>
          <a:noFill/>
          <a:ln w="9525">
            <a:solidFill>
              <a:schemeClr val="tx1"/>
            </a:solidFill>
            <a:miter lim="800000"/>
            <a:headEnd/>
            <a:tailEnd/>
          </a:ln>
        </p:spPr>
        <p:txBody>
          <a:bodyPr wrap="none"/>
          <a:lstStyle/>
          <a:p>
            <a:endParaRPr lang="en-US"/>
          </a:p>
        </p:txBody>
      </p:sp>
      <p:sp>
        <p:nvSpPr>
          <p:cNvPr id="89148" name="Line 58"/>
          <p:cNvSpPr>
            <a:spLocks noChangeShapeType="1"/>
          </p:cNvSpPr>
          <p:nvPr/>
        </p:nvSpPr>
        <p:spPr bwMode="auto">
          <a:xfrm>
            <a:off x="2438400" y="2133600"/>
            <a:ext cx="4876800" cy="0"/>
          </a:xfrm>
          <a:prstGeom prst="line">
            <a:avLst/>
          </a:prstGeom>
          <a:noFill/>
          <a:ln w="9525">
            <a:solidFill>
              <a:schemeClr val="tx1"/>
            </a:solidFill>
            <a:miter lim="800000"/>
            <a:headEnd/>
            <a:tailEnd/>
          </a:ln>
        </p:spPr>
        <p:txBody>
          <a:bodyPr wrap="none"/>
          <a:lstStyle/>
          <a:p>
            <a:endParaRPr lang="en-US"/>
          </a:p>
        </p:txBody>
      </p:sp>
      <p:sp>
        <p:nvSpPr>
          <p:cNvPr id="89149" name="Line 59"/>
          <p:cNvSpPr>
            <a:spLocks noChangeShapeType="1"/>
          </p:cNvSpPr>
          <p:nvPr/>
        </p:nvSpPr>
        <p:spPr bwMode="auto">
          <a:xfrm>
            <a:off x="2438400" y="1981200"/>
            <a:ext cx="4876800" cy="0"/>
          </a:xfrm>
          <a:prstGeom prst="line">
            <a:avLst/>
          </a:prstGeom>
          <a:noFill/>
          <a:ln w="9525">
            <a:solidFill>
              <a:schemeClr val="tx1"/>
            </a:solidFill>
            <a:miter lim="800000"/>
            <a:headEnd/>
            <a:tailEnd/>
          </a:ln>
        </p:spPr>
        <p:txBody>
          <a:bodyPr wrap="none"/>
          <a:lstStyle/>
          <a:p>
            <a:endParaRPr lang="en-US"/>
          </a:p>
        </p:txBody>
      </p:sp>
      <p:sp>
        <p:nvSpPr>
          <p:cNvPr id="89150" name="Line 60"/>
          <p:cNvSpPr>
            <a:spLocks noChangeShapeType="1"/>
          </p:cNvSpPr>
          <p:nvPr/>
        </p:nvSpPr>
        <p:spPr bwMode="auto">
          <a:xfrm>
            <a:off x="2438400" y="1828800"/>
            <a:ext cx="4876800" cy="0"/>
          </a:xfrm>
          <a:prstGeom prst="line">
            <a:avLst/>
          </a:prstGeom>
          <a:noFill/>
          <a:ln w="9525">
            <a:solidFill>
              <a:schemeClr val="tx1"/>
            </a:solidFill>
            <a:miter lim="800000"/>
            <a:headEnd/>
            <a:tailEnd/>
          </a:ln>
        </p:spPr>
        <p:txBody>
          <a:bodyPr wrap="none"/>
          <a:lstStyle/>
          <a:p>
            <a:endParaRPr lang="en-US"/>
          </a:p>
        </p:txBody>
      </p:sp>
      <p:sp>
        <p:nvSpPr>
          <p:cNvPr id="89151" name="Line 61"/>
          <p:cNvSpPr>
            <a:spLocks noChangeShapeType="1"/>
          </p:cNvSpPr>
          <p:nvPr/>
        </p:nvSpPr>
        <p:spPr bwMode="auto">
          <a:xfrm>
            <a:off x="2438400" y="1676400"/>
            <a:ext cx="4876800" cy="0"/>
          </a:xfrm>
          <a:prstGeom prst="line">
            <a:avLst/>
          </a:prstGeom>
          <a:noFill/>
          <a:ln w="9525">
            <a:solidFill>
              <a:schemeClr val="tx1"/>
            </a:solidFill>
            <a:miter lim="800000"/>
            <a:headEnd/>
            <a:tailEnd/>
          </a:ln>
        </p:spPr>
        <p:txBody>
          <a:bodyPr wrap="none"/>
          <a:lstStyle/>
          <a:p>
            <a:endParaRPr lang="en-US"/>
          </a:p>
        </p:txBody>
      </p:sp>
      <p:sp>
        <p:nvSpPr>
          <p:cNvPr id="89152" name="Line 62"/>
          <p:cNvSpPr>
            <a:spLocks noChangeShapeType="1"/>
          </p:cNvSpPr>
          <p:nvPr/>
        </p:nvSpPr>
        <p:spPr bwMode="auto">
          <a:xfrm>
            <a:off x="2514600" y="1600200"/>
            <a:ext cx="4724400" cy="0"/>
          </a:xfrm>
          <a:prstGeom prst="line">
            <a:avLst/>
          </a:prstGeom>
          <a:noFill/>
          <a:ln w="9525">
            <a:solidFill>
              <a:schemeClr val="tx1"/>
            </a:solidFill>
            <a:miter lim="800000"/>
            <a:headEnd/>
            <a:tailEnd type="triangle" w="med" len="med"/>
          </a:ln>
        </p:spPr>
        <p:txBody>
          <a:bodyPr wrap="none"/>
          <a:lstStyle/>
          <a:p>
            <a:endParaRPr lang="en-US"/>
          </a:p>
        </p:txBody>
      </p:sp>
      <p:sp>
        <p:nvSpPr>
          <p:cNvPr id="89153" name="Line 63"/>
          <p:cNvSpPr>
            <a:spLocks noChangeShapeType="1"/>
          </p:cNvSpPr>
          <p:nvPr/>
        </p:nvSpPr>
        <p:spPr bwMode="auto">
          <a:xfrm flipH="1">
            <a:off x="2514600" y="1600200"/>
            <a:ext cx="4724400" cy="152400"/>
          </a:xfrm>
          <a:prstGeom prst="line">
            <a:avLst/>
          </a:prstGeom>
          <a:noFill/>
          <a:ln w="9525">
            <a:solidFill>
              <a:schemeClr val="tx1"/>
            </a:solidFill>
            <a:prstDash val="dash"/>
            <a:miter lim="800000"/>
            <a:headEnd/>
            <a:tailEnd type="triangle" w="med" len="med"/>
          </a:ln>
        </p:spPr>
        <p:txBody>
          <a:bodyPr wrap="none"/>
          <a:lstStyle/>
          <a:p>
            <a:endParaRPr lang="en-US"/>
          </a:p>
        </p:txBody>
      </p:sp>
      <p:sp>
        <p:nvSpPr>
          <p:cNvPr id="89154" name="Line 64"/>
          <p:cNvSpPr>
            <a:spLocks noChangeShapeType="1"/>
          </p:cNvSpPr>
          <p:nvPr/>
        </p:nvSpPr>
        <p:spPr bwMode="auto">
          <a:xfrm>
            <a:off x="2514600" y="1752600"/>
            <a:ext cx="4724400" cy="0"/>
          </a:xfrm>
          <a:prstGeom prst="line">
            <a:avLst/>
          </a:prstGeom>
          <a:noFill/>
          <a:ln w="9525">
            <a:solidFill>
              <a:schemeClr val="tx1"/>
            </a:solidFill>
            <a:miter lim="800000"/>
            <a:headEnd/>
            <a:tailEnd type="triangle" w="med" len="med"/>
          </a:ln>
        </p:spPr>
        <p:txBody>
          <a:bodyPr wrap="none"/>
          <a:lstStyle/>
          <a:p>
            <a:endParaRPr lang="en-US"/>
          </a:p>
        </p:txBody>
      </p:sp>
      <p:sp>
        <p:nvSpPr>
          <p:cNvPr id="89155" name="Line 65"/>
          <p:cNvSpPr>
            <a:spLocks noChangeShapeType="1"/>
          </p:cNvSpPr>
          <p:nvPr/>
        </p:nvSpPr>
        <p:spPr bwMode="auto">
          <a:xfrm flipH="1">
            <a:off x="2514600" y="1752600"/>
            <a:ext cx="4724400" cy="152400"/>
          </a:xfrm>
          <a:prstGeom prst="line">
            <a:avLst/>
          </a:prstGeom>
          <a:noFill/>
          <a:ln w="9525">
            <a:solidFill>
              <a:schemeClr val="tx1"/>
            </a:solidFill>
            <a:prstDash val="dash"/>
            <a:miter lim="800000"/>
            <a:headEnd/>
            <a:tailEnd type="triangle" w="med" len="med"/>
          </a:ln>
        </p:spPr>
        <p:txBody>
          <a:bodyPr wrap="none"/>
          <a:lstStyle/>
          <a:p>
            <a:endParaRPr lang="en-US"/>
          </a:p>
        </p:txBody>
      </p:sp>
      <p:sp>
        <p:nvSpPr>
          <p:cNvPr id="89156" name="Line 66"/>
          <p:cNvSpPr>
            <a:spLocks noChangeShapeType="1"/>
          </p:cNvSpPr>
          <p:nvPr/>
        </p:nvSpPr>
        <p:spPr bwMode="auto">
          <a:xfrm>
            <a:off x="2514600" y="1905000"/>
            <a:ext cx="4724400" cy="0"/>
          </a:xfrm>
          <a:prstGeom prst="line">
            <a:avLst/>
          </a:prstGeom>
          <a:noFill/>
          <a:ln w="9525">
            <a:solidFill>
              <a:schemeClr val="tx1"/>
            </a:solidFill>
            <a:miter lim="800000"/>
            <a:headEnd/>
            <a:tailEnd type="triangle" w="med" len="med"/>
          </a:ln>
        </p:spPr>
        <p:txBody>
          <a:bodyPr wrap="none"/>
          <a:lstStyle/>
          <a:p>
            <a:endParaRPr lang="en-US"/>
          </a:p>
        </p:txBody>
      </p:sp>
      <p:sp>
        <p:nvSpPr>
          <p:cNvPr id="89157" name="Text Box 67"/>
          <p:cNvSpPr txBox="1">
            <a:spLocks noChangeArrowheads="1"/>
          </p:cNvSpPr>
          <p:nvPr/>
        </p:nvSpPr>
        <p:spPr bwMode="auto">
          <a:xfrm>
            <a:off x="762000" y="5791200"/>
            <a:ext cx="7664450" cy="366713"/>
          </a:xfrm>
          <a:prstGeom prst="rect">
            <a:avLst/>
          </a:prstGeom>
          <a:noFill/>
          <a:ln w="9525">
            <a:noFill/>
            <a:miter lim="800000"/>
            <a:headEnd/>
            <a:tailEnd/>
          </a:ln>
        </p:spPr>
        <p:txBody>
          <a:bodyPr wrap="none">
            <a:spAutoFit/>
          </a:bodyPr>
          <a:lstStyle/>
          <a:p>
            <a:pPr algn="ctr"/>
            <a:r>
              <a:rPr lang="en-US" sz="1800"/>
              <a:t>If the matrix is big, then each sweep of a row will clobber nearby values in cache.</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smtClean="0">
                <a:ea typeface="ＭＳ Ｐゴシック" pitchFamily="34" charset="-128"/>
              </a:rPr>
              <a:t>Performance of Matrix Multiply</a:t>
            </a:r>
          </a:p>
        </p:txBody>
      </p:sp>
      <p:sp>
        <p:nvSpPr>
          <p:cNvPr id="90116" name="Footer Placeholder 2"/>
          <p:cNvSpPr>
            <a:spLocks noGrp="1"/>
          </p:cNvSpPr>
          <p:nvPr>
            <p:ph type="ftr" sz="quarter" idx="10"/>
          </p:nvPr>
        </p:nvSpPr>
        <p:spPr>
          <a:noFill/>
        </p:spPr>
        <p:txBody>
          <a:bodyPr/>
          <a:lstStyle/>
          <a:p>
            <a:r>
              <a:rPr lang="en-US" dirty="0"/>
              <a:t>NCSI Intro Parallel: Storage Hierarchy</a:t>
            </a:r>
          </a:p>
          <a:p>
            <a:r>
              <a:rPr lang="en-US" dirty="0"/>
              <a:t>June 26 - July 1 </a:t>
            </a:r>
            <a:r>
              <a:rPr lang="en-US" dirty="0" smtClean="0"/>
              <a:t>2011</a:t>
            </a:r>
            <a:endParaRPr lang="en-US" dirty="0"/>
          </a:p>
        </p:txBody>
      </p:sp>
      <p:sp>
        <p:nvSpPr>
          <p:cNvPr id="90117" name="Slide Number Placeholder 3"/>
          <p:cNvSpPr>
            <a:spLocks noGrp="1"/>
          </p:cNvSpPr>
          <p:nvPr>
            <p:ph type="sldNum" sz="quarter" idx="11"/>
          </p:nvPr>
        </p:nvSpPr>
        <p:spPr>
          <a:noFill/>
        </p:spPr>
        <p:txBody>
          <a:bodyPr/>
          <a:lstStyle/>
          <a:p>
            <a:fld id="{762D872E-C809-41CD-8BBA-DAE9B8DA8581}" type="slidenum">
              <a:rPr lang="en-US"/>
              <a:pPr/>
              <a:t>65</a:t>
            </a:fld>
            <a:endParaRPr lang="en-US"/>
          </a:p>
        </p:txBody>
      </p:sp>
      <p:graphicFrame>
        <p:nvGraphicFramePr>
          <p:cNvPr id="129024" name="Object 1024"/>
          <p:cNvGraphicFramePr>
            <a:graphicFrameLocks noChangeAspect="1"/>
          </p:cNvGraphicFramePr>
          <p:nvPr/>
        </p:nvGraphicFramePr>
        <p:xfrm>
          <a:off x="963613" y="1143000"/>
          <a:ext cx="6359525" cy="4938713"/>
        </p:xfrm>
        <a:graphic>
          <a:graphicData uri="http://schemas.openxmlformats.org/presentationml/2006/ole">
            <p:oleObj spid="_x0000_s78850" name="Worksheet" r:id="rId4" imgW="7801043" imgH="6115050" progId="Excel.Sheet.8">
              <p:embed/>
            </p:oleObj>
          </a:graphicData>
        </a:graphic>
      </p:graphicFrame>
      <p:grpSp>
        <p:nvGrpSpPr>
          <p:cNvPr id="2" name="Group 4"/>
          <p:cNvGrpSpPr>
            <a:grpSpLocks/>
          </p:cNvGrpSpPr>
          <p:nvPr/>
        </p:nvGrpSpPr>
        <p:grpSpPr bwMode="auto">
          <a:xfrm>
            <a:off x="228600" y="2057400"/>
            <a:ext cx="1066800" cy="2514600"/>
            <a:chOff x="288" y="1296"/>
            <a:chExt cx="672" cy="1584"/>
          </a:xfrm>
        </p:grpSpPr>
        <p:sp>
          <p:nvSpPr>
            <p:cNvPr id="90119"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90120" name="Text Box 6"/>
            <p:cNvSpPr txBox="1">
              <a:spLocks noChangeArrowheads="1"/>
            </p:cNvSpPr>
            <p:nvPr/>
          </p:nvSpPr>
          <p:spPr bwMode="auto">
            <a:xfrm>
              <a:off x="288" y="2592"/>
              <a:ext cx="672" cy="288"/>
            </a:xfrm>
            <a:prstGeom prst="rect">
              <a:avLst/>
            </a:prstGeom>
            <a:noFill/>
            <a:ln w="9525">
              <a:noFill/>
              <a:miter lim="800000"/>
              <a:headEnd/>
              <a:tailEnd/>
            </a:ln>
          </p:spPr>
          <p:txBody>
            <a:bodyPr>
              <a:spAutoFit/>
            </a:bodyPr>
            <a:lstStyle/>
            <a:p>
              <a:pPr algn="ctr">
                <a:spcBef>
                  <a:spcPct val="50000"/>
                </a:spcBef>
              </a:pPr>
              <a:r>
                <a:rPr lang="en-US"/>
                <a:t>Better</a:t>
              </a:r>
            </a:p>
          </p:txBody>
        </p:sp>
      </p:grpSp>
    </p:spTree>
    <p:custDataLst>
      <p:tags r:id="rId2"/>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ea typeface="ＭＳ Ｐゴシック" pitchFamily="34" charset="-128"/>
              </a:rPr>
              <a:t>Tiling</a:t>
            </a:r>
          </a:p>
        </p:txBody>
      </p:sp>
      <p:sp>
        <p:nvSpPr>
          <p:cNvPr id="91139" name="Footer Placeholder 2"/>
          <p:cNvSpPr>
            <a:spLocks noGrp="1"/>
          </p:cNvSpPr>
          <p:nvPr>
            <p:ph type="ftr" sz="quarter" idx="10"/>
          </p:nvPr>
        </p:nvSpPr>
        <p:spPr>
          <a:noFill/>
        </p:spPr>
        <p:txBody>
          <a:bodyPr/>
          <a:lstStyle/>
          <a:p>
            <a:r>
              <a:rPr lang="en-US" dirty="0"/>
              <a:t>NCSI Intro Parallel: Storage Hierarchy</a:t>
            </a:r>
          </a:p>
          <a:p>
            <a:r>
              <a:rPr lang="en-US" dirty="0"/>
              <a:t>June 26 - July 1 </a:t>
            </a:r>
            <a:r>
              <a:rPr lang="en-US" dirty="0" smtClean="0"/>
              <a:t>2011</a:t>
            </a:r>
            <a:endParaRPr lang="en-US" dirty="0"/>
          </a:p>
        </p:txBody>
      </p:sp>
      <p:sp>
        <p:nvSpPr>
          <p:cNvPr id="91140" name="Slide Number Placeholder 3"/>
          <p:cNvSpPr>
            <a:spLocks noGrp="1"/>
          </p:cNvSpPr>
          <p:nvPr>
            <p:ph type="sldNum" sz="quarter" idx="11"/>
          </p:nvPr>
        </p:nvSpPr>
        <p:spPr>
          <a:noFill/>
        </p:spPr>
        <p:txBody>
          <a:bodyPr/>
          <a:lstStyle/>
          <a:p>
            <a:fld id="{E3BF069D-EF61-4EDA-9EBF-C689DA075E91}" type="slidenum">
              <a:rPr lang="en-US"/>
              <a:pPr/>
              <a:t>66</a:t>
            </a:fld>
            <a:endParaRPr lang="en-US"/>
          </a:p>
        </p:txBody>
      </p:sp>
      <p:sp>
        <p:nvSpPr>
          <p:cNvPr id="91141"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p:spPr>
        <p:txBody>
          <a:bodyPr wrap="none" anchor="ctr"/>
          <a:lstStyle/>
          <a:p>
            <a:pPr algn="ctr"/>
            <a:endParaRPr lang="en-US" sz="1800"/>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1161"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91162" name="Line 8"/>
                <p:cNvSpPr>
                  <a:spLocks noChangeShapeType="1"/>
                </p:cNvSpPr>
                <p:nvPr/>
              </p:nvSpPr>
              <p:spPr bwMode="auto">
                <a:xfrm>
                  <a:off x="672" y="1056"/>
                  <a:ext cx="0" cy="2688"/>
                </a:xfrm>
                <a:prstGeom prst="line">
                  <a:avLst/>
                </a:prstGeom>
                <a:noFill/>
                <a:ln w="9525">
                  <a:solidFill>
                    <a:schemeClr val="tx1"/>
                  </a:solidFill>
                  <a:miter lim="800000"/>
                  <a:headEnd/>
                  <a:tailEnd/>
                </a:ln>
              </p:spPr>
              <p:txBody>
                <a:bodyPr wrap="none"/>
                <a:lstStyle/>
                <a:p>
                  <a:endParaRPr lang="en-US"/>
                </a:p>
              </p:txBody>
            </p:sp>
            <p:sp>
              <p:nvSpPr>
                <p:cNvPr id="91163" name="Line 9"/>
                <p:cNvSpPr>
                  <a:spLocks noChangeShapeType="1"/>
                </p:cNvSpPr>
                <p:nvPr/>
              </p:nvSpPr>
              <p:spPr bwMode="auto">
                <a:xfrm>
                  <a:off x="3072" y="1056"/>
                  <a:ext cx="0" cy="2688"/>
                </a:xfrm>
                <a:prstGeom prst="line">
                  <a:avLst/>
                </a:prstGeom>
                <a:noFill/>
                <a:ln w="9525">
                  <a:solidFill>
                    <a:schemeClr val="tx1"/>
                  </a:solidFill>
                  <a:miter lim="800000"/>
                  <a:headEnd/>
                  <a:tailEnd/>
                </a:ln>
              </p:spPr>
              <p:txBody>
                <a:bodyPr wrap="none"/>
                <a:lstStyle/>
                <a:p>
                  <a:endParaRPr lang="en-US"/>
                </a:p>
              </p:txBody>
            </p:sp>
            <p:sp>
              <p:nvSpPr>
                <p:cNvPr id="91164" name="Line 10"/>
                <p:cNvSpPr>
                  <a:spLocks noChangeShapeType="1"/>
                </p:cNvSpPr>
                <p:nvPr/>
              </p:nvSpPr>
              <p:spPr bwMode="auto">
                <a:xfrm>
                  <a:off x="3360" y="1056"/>
                  <a:ext cx="0" cy="2688"/>
                </a:xfrm>
                <a:prstGeom prst="line">
                  <a:avLst/>
                </a:prstGeom>
                <a:noFill/>
                <a:ln w="9525">
                  <a:solidFill>
                    <a:schemeClr val="tx1"/>
                  </a:solidFill>
                  <a:miter lim="800000"/>
                  <a:headEnd/>
                  <a:tailEnd/>
                </a:ln>
              </p:spPr>
              <p:txBody>
                <a:bodyPr wrap="none"/>
                <a:lstStyle/>
                <a:p>
                  <a:endParaRPr lang="en-US"/>
                </a:p>
              </p:txBody>
            </p:sp>
            <p:sp>
              <p:nvSpPr>
                <p:cNvPr id="91165" name="Line 11"/>
                <p:cNvSpPr>
                  <a:spLocks noChangeShapeType="1"/>
                </p:cNvSpPr>
                <p:nvPr/>
              </p:nvSpPr>
              <p:spPr bwMode="auto">
                <a:xfrm>
                  <a:off x="3168" y="1056"/>
                  <a:ext cx="0" cy="2688"/>
                </a:xfrm>
                <a:prstGeom prst="line">
                  <a:avLst/>
                </a:prstGeom>
                <a:noFill/>
                <a:ln w="9525">
                  <a:solidFill>
                    <a:schemeClr val="tx1"/>
                  </a:solidFill>
                  <a:miter lim="800000"/>
                  <a:headEnd/>
                  <a:tailEnd/>
                </a:ln>
              </p:spPr>
              <p:txBody>
                <a:bodyPr wrap="none"/>
                <a:lstStyle/>
                <a:p>
                  <a:endParaRPr lang="en-US"/>
                </a:p>
              </p:txBody>
            </p:sp>
            <p:sp>
              <p:nvSpPr>
                <p:cNvPr id="91166" name="Line 12"/>
                <p:cNvSpPr>
                  <a:spLocks noChangeShapeType="1"/>
                </p:cNvSpPr>
                <p:nvPr/>
              </p:nvSpPr>
              <p:spPr bwMode="auto">
                <a:xfrm>
                  <a:off x="3264" y="1056"/>
                  <a:ext cx="0" cy="2688"/>
                </a:xfrm>
                <a:prstGeom prst="line">
                  <a:avLst/>
                </a:prstGeom>
                <a:noFill/>
                <a:ln w="9525">
                  <a:solidFill>
                    <a:schemeClr val="tx1"/>
                  </a:solidFill>
                  <a:miter lim="800000"/>
                  <a:headEnd/>
                  <a:tailEnd/>
                </a:ln>
              </p:spPr>
              <p:txBody>
                <a:bodyPr wrap="none"/>
                <a:lstStyle/>
                <a:p>
                  <a:endParaRPr lang="en-US"/>
                </a:p>
              </p:txBody>
            </p:sp>
            <p:sp>
              <p:nvSpPr>
                <p:cNvPr id="91167" name="Line 13"/>
                <p:cNvSpPr>
                  <a:spLocks noChangeShapeType="1"/>
                </p:cNvSpPr>
                <p:nvPr/>
              </p:nvSpPr>
              <p:spPr bwMode="auto">
                <a:xfrm>
                  <a:off x="2976" y="1056"/>
                  <a:ext cx="0" cy="2688"/>
                </a:xfrm>
                <a:prstGeom prst="line">
                  <a:avLst/>
                </a:prstGeom>
                <a:noFill/>
                <a:ln w="9525">
                  <a:solidFill>
                    <a:schemeClr val="tx1"/>
                  </a:solidFill>
                  <a:miter lim="800000"/>
                  <a:headEnd/>
                  <a:tailEnd/>
                </a:ln>
              </p:spPr>
              <p:txBody>
                <a:bodyPr wrap="none"/>
                <a:lstStyle/>
                <a:p>
                  <a:endParaRPr lang="en-US"/>
                </a:p>
              </p:txBody>
            </p:sp>
            <p:sp>
              <p:nvSpPr>
                <p:cNvPr id="91168" name="Line 14"/>
                <p:cNvSpPr>
                  <a:spLocks noChangeShapeType="1"/>
                </p:cNvSpPr>
                <p:nvPr/>
              </p:nvSpPr>
              <p:spPr bwMode="auto">
                <a:xfrm>
                  <a:off x="2880" y="1056"/>
                  <a:ext cx="0" cy="2688"/>
                </a:xfrm>
                <a:prstGeom prst="line">
                  <a:avLst/>
                </a:prstGeom>
                <a:noFill/>
                <a:ln w="9525">
                  <a:solidFill>
                    <a:schemeClr val="tx1"/>
                  </a:solidFill>
                  <a:miter lim="800000"/>
                  <a:headEnd/>
                  <a:tailEnd/>
                </a:ln>
              </p:spPr>
              <p:txBody>
                <a:bodyPr wrap="none"/>
                <a:lstStyle/>
                <a:p>
                  <a:endParaRPr lang="en-US"/>
                </a:p>
              </p:txBody>
            </p:sp>
            <p:sp>
              <p:nvSpPr>
                <p:cNvPr id="91169" name="Line 15"/>
                <p:cNvSpPr>
                  <a:spLocks noChangeShapeType="1"/>
                </p:cNvSpPr>
                <p:nvPr/>
              </p:nvSpPr>
              <p:spPr bwMode="auto">
                <a:xfrm>
                  <a:off x="2784" y="1056"/>
                  <a:ext cx="0" cy="2688"/>
                </a:xfrm>
                <a:prstGeom prst="line">
                  <a:avLst/>
                </a:prstGeom>
                <a:noFill/>
                <a:ln w="9525">
                  <a:solidFill>
                    <a:schemeClr val="tx1"/>
                  </a:solidFill>
                  <a:miter lim="800000"/>
                  <a:headEnd/>
                  <a:tailEnd/>
                </a:ln>
              </p:spPr>
              <p:txBody>
                <a:bodyPr wrap="none"/>
                <a:lstStyle/>
                <a:p>
                  <a:endParaRPr lang="en-US"/>
                </a:p>
              </p:txBody>
            </p:sp>
            <p:sp>
              <p:nvSpPr>
                <p:cNvPr id="91170" name="Line 16"/>
                <p:cNvSpPr>
                  <a:spLocks noChangeShapeType="1"/>
                </p:cNvSpPr>
                <p:nvPr/>
              </p:nvSpPr>
              <p:spPr bwMode="auto">
                <a:xfrm>
                  <a:off x="2688" y="1056"/>
                  <a:ext cx="0" cy="2688"/>
                </a:xfrm>
                <a:prstGeom prst="line">
                  <a:avLst/>
                </a:prstGeom>
                <a:noFill/>
                <a:ln w="9525">
                  <a:solidFill>
                    <a:schemeClr val="tx1"/>
                  </a:solidFill>
                  <a:miter lim="800000"/>
                  <a:headEnd/>
                  <a:tailEnd/>
                </a:ln>
              </p:spPr>
              <p:txBody>
                <a:bodyPr wrap="none"/>
                <a:lstStyle/>
                <a:p>
                  <a:endParaRPr lang="en-US"/>
                </a:p>
              </p:txBody>
            </p:sp>
            <p:sp>
              <p:nvSpPr>
                <p:cNvPr id="91171" name="Line 17"/>
                <p:cNvSpPr>
                  <a:spLocks noChangeShapeType="1"/>
                </p:cNvSpPr>
                <p:nvPr/>
              </p:nvSpPr>
              <p:spPr bwMode="auto">
                <a:xfrm>
                  <a:off x="2592" y="1056"/>
                  <a:ext cx="0" cy="2688"/>
                </a:xfrm>
                <a:prstGeom prst="line">
                  <a:avLst/>
                </a:prstGeom>
                <a:noFill/>
                <a:ln w="9525">
                  <a:solidFill>
                    <a:schemeClr val="tx1"/>
                  </a:solidFill>
                  <a:miter lim="800000"/>
                  <a:headEnd/>
                  <a:tailEnd/>
                </a:ln>
              </p:spPr>
              <p:txBody>
                <a:bodyPr wrap="none"/>
                <a:lstStyle/>
                <a:p>
                  <a:endParaRPr lang="en-US"/>
                </a:p>
              </p:txBody>
            </p:sp>
            <p:sp>
              <p:nvSpPr>
                <p:cNvPr id="91172" name="Line 18"/>
                <p:cNvSpPr>
                  <a:spLocks noChangeShapeType="1"/>
                </p:cNvSpPr>
                <p:nvPr/>
              </p:nvSpPr>
              <p:spPr bwMode="auto">
                <a:xfrm>
                  <a:off x="2496" y="1056"/>
                  <a:ext cx="0" cy="2688"/>
                </a:xfrm>
                <a:prstGeom prst="line">
                  <a:avLst/>
                </a:prstGeom>
                <a:noFill/>
                <a:ln w="9525">
                  <a:solidFill>
                    <a:schemeClr val="tx1"/>
                  </a:solidFill>
                  <a:miter lim="800000"/>
                  <a:headEnd/>
                  <a:tailEnd/>
                </a:ln>
              </p:spPr>
              <p:txBody>
                <a:bodyPr wrap="none"/>
                <a:lstStyle/>
                <a:p>
                  <a:endParaRPr lang="en-US"/>
                </a:p>
              </p:txBody>
            </p:sp>
            <p:sp>
              <p:nvSpPr>
                <p:cNvPr id="91173" name="Line 19"/>
                <p:cNvSpPr>
                  <a:spLocks noChangeShapeType="1"/>
                </p:cNvSpPr>
                <p:nvPr/>
              </p:nvSpPr>
              <p:spPr bwMode="auto">
                <a:xfrm>
                  <a:off x="2400" y="1056"/>
                  <a:ext cx="0" cy="2688"/>
                </a:xfrm>
                <a:prstGeom prst="line">
                  <a:avLst/>
                </a:prstGeom>
                <a:noFill/>
                <a:ln w="9525">
                  <a:solidFill>
                    <a:schemeClr val="tx1"/>
                  </a:solidFill>
                  <a:miter lim="800000"/>
                  <a:headEnd/>
                  <a:tailEnd/>
                </a:ln>
              </p:spPr>
              <p:txBody>
                <a:bodyPr wrap="none"/>
                <a:lstStyle/>
                <a:p>
                  <a:endParaRPr lang="en-US"/>
                </a:p>
              </p:txBody>
            </p:sp>
            <p:sp>
              <p:nvSpPr>
                <p:cNvPr id="91174" name="Line 20"/>
                <p:cNvSpPr>
                  <a:spLocks noChangeShapeType="1"/>
                </p:cNvSpPr>
                <p:nvPr/>
              </p:nvSpPr>
              <p:spPr bwMode="auto">
                <a:xfrm>
                  <a:off x="2304" y="1056"/>
                  <a:ext cx="0" cy="2688"/>
                </a:xfrm>
                <a:prstGeom prst="line">
                  <a:avLst/>
                </a:prstGeom>
                <a:noFill/>
                <a:ln w="9525">
                  <a:solidFill>
                    <a:schemeClr val="tx1"/>
                  </a:solidFill>
                  <a:miter lim="800000"/>
                  <a:headEnd/>
                  <a:tailEnd/>
                </a:ln>
              </p:spPr>
              <p:txBody>
                <a:bodyPr wrap="none"/>
                <a:lstStyle/>
                <a:p>
                  <a:endParaRPr lang="en-US"/>
                </a:p>
              </p:txBody>
            </p:sp>
            <p:sp>
              <p:nvSpPr>
                <p:cNvPr id="91175" name="Line 21"/>
                <p:cNvSpPr>
                  <a:spLocks noChangeShapeType="1"/>
                </p:cNvSpPr>
                <p:nvPr/>
              </p:nvSpPr>
              <p:spPr bwMode="auto">
                <a:xfrm>
                  <a:off x="2208" y="1056"/>
                  <a:ext cx="0" cy="2688"/>
                </a:xfrm>
                <a:prstGeom prst="line">
                  <a:avLst/>
                </a:prstGeom>
                <a:noFill/>
                <a:ln w="9525">
                  <a:solidFill>
                    <a:schemeClr val="tx1"/>
                  </a:solidFill>
                  <a:miter lim="800000"/>
                  <a:headEnd/>
                  <a:tailEnd/>
                </a:ln>
              </p:spPr>
              <p:txBody>
                <a:bodyPr wrap="none"/>
                <a:lstStyle/>
                <a:p>
                  <a:endParaRPr lang="en-US"/>
                </a:p>
              </p:txBody>
            </p:sp>
            <p:sp>
              <p:nvSpPr>
                <p:cNvPr id="91176" name="Line 22"/>
                <p:cNvSpPr>
                  <a:spLocks noChangeShapeType="1"/>
                </p:cNvSpPr>
                <p:nvPr/>
              </p:nvSpPr>
              <p:spPr bwMode="auto">
                <a:xfrm>
                  <a:off x="2112" y="1056"/>
                  <a:ext cx="0" cy="2688"/>
                </a:xfrm>
                <a:prstGeom prst="line">
                  <a:avLst/>
                </a:prstGeom>
                <a:noFill/>
                <a:ln w="9525">
                  <a:solidFill>
                    <a:schemeClr val="tx1"/>
                  </a:solidFill>
                  <a:miter lim="800000"/>
                  <a:headEnd/>
                  <a:tailEnd/>
                </a:ln>
              </p:spPr>
              <p:txBody>
                <a:bodyPr wrap="none"/>
                <a:lstStyle/>
                <a:p>
                  <a:endParaRPr lang="en-US"/>
                </a:p>
              </p:txBody>
            </p:sp>
            <p:sp>
              <p:nvSpPr>
                <p:cNvPr id="91177" name="Line 23"/>
                <p:cNvSpPr>
                  <a:spLocks noChangeShapeType="1"/>
                </p:cNvSpPr>
                <p:nvPr/>
              </p:nvSpPr>
              <p:spPr bwMode="auto">
                <a:xfrm>
                  <a:off x="2016" y="1056"/>
                  <a:ext cx="0" cy="2688"/>
                </a:xfrm>
                <a:prstGeom prst="line">
                  <a:avLst/>
                </a:prstGeom>
                <a:noFill/>
                <a:ln w="9525">
                  <a:solidFill>
                    <a:schemeClr val="tx1"/>
                  </a:solidFill>
                  <a:miter lim="800000"/>
                  <a:headEnd/>
                  <a:tailEnd/>
                </a:ln>
              </p:spPr>
              <p:txBody>
                <a:bodyPr wrap="none"/>
                <a:lstStyle/>
                <a:p>
                  <a:endParaRPr lang="en-US"/>
                </a:p>
              </p:txBody>
            </p:sp>
            <p:sp>
              <p:nvSpPr>
                <p:cNvPr id="91178" name="Line 24"/>
                <p:cNvSpPr>
                  <a:spLocks noChangeShapeType="1"/>
                </p:cNvSpPr>
                <p:nvPr/>
              </p:nvSpPr>
              <p:spPr bwMode="auto">
                <a:xfrm>
                  <a:off x="1920" y="1056"/>
                  <a:ext cx="0" cy="2688"/>
                </a:xfrm>
                <a:prstGeom prst="line">
                  <a:avLst/>
                </a:prstGeom>
                <a:noFill/>
                <a:ln w="9525">
                  <a:solidFill>
                    <a:schemeClr val="tx1"/>
                  </a:solidFill>
                  <a:miter lim="800000"/>
                  <a:headEnd/>
                  <a:tailEnd/>
                </a:ln>
              </p:spPr>
              <p:txBody>
                <a:bodyPr wrap="none"/>
                <a:lstStyle/>
                <a:p>
                  <a:endParaRPr lang="en-US"/>
                </a:p>
              </p:txBody>
            </p:sp>
            <p:sp>
              <p:nvSpPr>
                <p:cNvPr id="91179" name="Line 25"/>
                <p:cNvSpPr>
                  <a:spLocks noChangeShapeType="1"/>
                </p:cNvSpPr>
                <p:nvPr/>
              </p:nvSpPr>
              <p:spPr bwMode="auto">
                <a:xfrm>
                  <a:off x="1824" y="1056"/>
                  <a:ext cx="0" cy="2688"/>
                </a:xfrm>
                <a:prstGeom prst="line">
                  <a:avLst/>
                </a:prstGeom>
                <a:noFill/>
                <a:ln w="9525">
                  <a:solidFill>
                    <a:schemeClr val="tx1"/>
                  </a:solidFill>
                  <a:miter lim="800000"/>
                  <a:headEnd/>
                  <a:tailEnd/>
                </a:ln>
              </p:spPr>
              <p:txBody>
                <a:bodyPr wrap="none"/>
                <a:lstStyle/>
                <a:p>
                  <a:endParaRPr lang="en-US"/>
                </a:p>
              </p:txBody>
            </p:sp>
            <p:sp>
              <p:nvSpPr>
                <p:cNvPr id="91180" name="Line 26"/>
                <p:cNvSpPr>
                  <a:spLocks noChangeShapeType="1"/>
                </p:cNvSpPr>
                <p:nvPr/>
              </p:nvSpPr>
              <p:spPr bwMode="auto">
                <a:xfrm>
                  <a:off x="1728" y="1056"/>
                  <a:ext cx="0" cy="2688"/>
                </a:xfrm>
                <a:prstGeom prst="line">
                  <a:avLst/>
                </a:prstGeom>
                <a:noFill/>
                <a:ln w="9525">
                  <a:solidFill>
                    <a:schemeClr val="tx1"/>
                  </a:solidFill>
                  <a:miter lim="800000"/>
                  <a:headEnd/>
                  <a:tailEnd/>
                </a:ln>
              </p:spPr>
              <p:txBody>
                <a:bodyPr wrap="none"/>
                <a:lstStyle/>
                <a:p>
                  <a:endParaRPr lang="en-US"/>
                </a:p>
              </p:txBody>
            </p:sp>
            <p:sp>
              <p:nvSpPr>
                <p:cNvPr id="91181" name="Line 27"/>
                <p:cNvSpPr>
                  <a:spLocks noChangeShapeType="1"/>
                </p:cNvSpPr>
                <p:nvPr/>
              </p:nvSpPr>
              <p:spPr bwMode="auto">
                <a:xfrm>
                  <a:off x="1632" y="1056"/>
                  <a:ext cx="0" cy="2688"/>
                </a:xfrm>
                <a:prstGeom prst="line">
                  <a:avLst/>
                </a:prstGeom>
                <a:noFill/>
                <a:ln w="9525">
                  <a:solidFill>
                    <a:schemeClr val="tx1"/>
                  </a:solidFill>
                  <a:miter lim="800000"/>
                  <a:headEnd/>
                  <a:tailEnd/>
                </a:ln>
              </p:spPr>
              <p:txBody>
                <a:bodyPr wrap="none"/>
                <a:lstStyle/>
                <a:p>
                  <a:endParaRPr lang="en-US"/>
                </a:p>
              </p:txBody>
            </p:sp>
            <p:sp>
              <p:nvSpPr>
                <p:cNvPr id="91182" name="Line 28"/>
                <p:cNvSpPr>
                  <a:spLocks noChangeShapeType="1"/>
                </p:cNvSpPr>
                <p:nvPr/>
              </p:nvSpPr>
              <p:spPr bwMode="auto">
                <a:xfrm>
                  <a:off x="1536" y="1056"/>
                  <a:ext cx="0" cy="2688"/>
                </a:xfrm>
                <a:prstGeom prst="line">
                  <a:avLst/>
                </a:prstGeom>
                <a:noFill/>
                <a:ln w="9525">
                  <a:solidFill>
                    <a:schemeClr val="tx1"/>
                  </a:solidFill>
                  <a:miter lim="800000"/>
                  <a:headEnd/>
                  <a:tailEnd/>
                </a:ln>
              </p:spPr>
              <p:txBody>
                <a:bodyPr wrap="none"/>
                <a:lstStyle/>
                <a:p>
                  <a:endParaRPr lang="en-US"/>
                </a:p>
              </p:txBody>
            </p:sp>
            <p:sp>
              <p:nvSpPr>
                <p:cNvPr id="91183" name="Line 29"/>
                <p:cNvSpPr>
                  <a:spLocks noChangeShapeType="1"/>
                </p:cNvSpPr>
                <p:nvPr/>
              </p:nvSpPr>
              <p:spPr bwMode="auto">
                <a:xfrm>
                  <a:off x="1440" y="1056"/>
                  <a:ext cx="0" cy="2688"/>
                </a:xfrm>
                <a:prstGeom prst="line">
                  <a:avLst/>
                </a:prstGeom>
                <a:noFill/>
                <a:ln w="9525">
                  <a:solidFill>
                    <a:schemeClr val="tx1"/>
                  </a:solidFill>
                  <a:miter lim="800000"/>
                  <a:headEnd/>
                  <a:tailEnd/>
                </a:ln>
              </p:spPr>
              <p:txBody>
                <a:bodyPr wrap="none"/>
                <a:lstStyle/>
                <a:p>
                  <a:endParaRPr lang="en-US"/>
                </a:p>
              </p:txBody>
            </p:sp>
            <p:sp>
              <p:nvSpPr>
                <p:cNvPr id="91184" name="Line 30"/>
                <p:cNvSpPr>
                  <a:spLocks noChangeShapeType="1"/>
                </p:cNvSpPr>
                <p:nvPr/>
              </p:nvSpPr>
              <p:spPr bwMode="auto">
                <a:xfrm>
                  <a:off x="1344" y="1056"/>
                  <a:ext cx="0" cy="2688"/>
                </a:xfrm>
                <a:prstGeom prst="line">
                  <a:avLst/>
                </a:prstGeom>
                <a:noFill/>
                <a:ln w="9525">
                  <a:solidFill>
                    <a:schemeClr val="tx1"/>
                  </a:solidFill>
                  <a:miter lim="800000"/>
                  <a:headEnd/>
                  <a:tailEnd/>
                </a:ln>
              </p:spPr>
              <p:txBody>
                <a:bodyPr wrap="none"/>
                <a:lstStyle/>
                <a:p>
                  <a:endParaRPr lang="en-US"/>
                </a:p>
              </p:txBody>
            </p:sp>
            <p:sp>
              <p:nvSpPr>
                <p:cNvPr id="91185" name="Line 31"/>
                <p:cNvSpPr>
                  <a:spLocks noChangeShapeType="1"/>
                </p:cNvSpPr>
                <p:nvPr/>
              </p:nvSpPr>
              <p:spPr bwMode="auto">
                <a:xfrm>
                  <a:off x="1248" y="1056"/>
                  <a:ext cx="0" cy="2688"/>
                </a:xfrm>
                <a:prstGeom prst="line">
                  <a:avLst/>
                </a:prstGeom>
                <a:noFill/>
                <a:ln w="9525">
                  <a:solidFill>
                    <a:schemeClr val="tx1"/>
                  </a:solidFill>
                  <a:miter lim="800000"/>
                  <a:headEnd/>
                  <a:tailEnd/>
                </a:ln>
              </p:spPr>
              <p:txBody>
                <a:bodyPr wrap="none"/>
                <a:lstStyle/>
                <a:p>
                  <a:endParaRPr lang="en-US"/>
                </a:p>
              </p:txBody>
            </p:sp>
            <p:sp>
              <p:nvSpPr>
                <p:cNvPr id="91186" name="Line 32"/>
                <p:cNvSpPr>
                  <a:spLocks noChangeShapeType="1"/>
                </p:cNvSpPr>
                <p:nvPr/>
              </p:nvSpPr>
              <p:spPr bwMode="auto">
                <a:xfrm>
                  <a:off x="1152" y="1056"/>
                  <a:ext cx="0" cy="2688"/>
                </a:xfrm>
                <a:prstGeom prst="line">
                  <a:avLst/>
                </a:prstGeom>
                <a:noFill/>
                <a:ln w="9525">
                  <a:solidFill>
                    <a:schemeClr val="tx1"/>
                  </a:solidFill>
                  <a:miter lim="800000"/>
                  <a:headEnd/>
                  <a:tailEnd/>
                </a:ln>
              </p:spPr>
              <p:txBody>
                <a:bodyPr wrap="none"/>
                <a:lstStyle/>
                <a:p>
                  <a:endParaRPr lang="en-US"/>
                </a:p>
              </p:txBody>
            </p:sp>
            <p:sp>
              <p:nvSpPr>
                <p:cNvPr id="91187" name="Line 33"/>
                <p:cNvSpPr>
                  <a:spLocks noChangeShapeType="1"/>
                </p:cNvSpPr>
                <p:nvPr/>
              </p:nvSpPr>
              <p:spPr bwMode="auto">
                <a:xfrm>
                  <a:off x="1056" y="1056"/>
                  <a:ext cx="0" cy="2688"/>
                </a:xfrm>
                <a:prstGeom prst="line">
                  <a:avLst/>
                </a:prstGeom>
                <a:noFill/>
                <a:ln w="9525">
                  <a:solidFill>
                    <a:schemeClr val="tx1"/>
                  </a:solidFill>
                  <a:miter lim="800000"/>
                  <a:headEnd/>
                  <a:tailEnd/>
                </a:ln>
              </p:spPr>
              <p:txBody>
                <a:bodyPr wrap="none"/>
                <a:lstStyle/>
                <a:p>
                  <a:endParaRPr lang="en-US"/>
                </a:p>
              </p:txBody>
            </p:sp>
            <p:sp>
              <p:nvSpPr>
                <p:cNvPr id="91188" name="Line 34"/>
                <p:cNvSpPr>
                  <a:spLocks noChangeShapeType="1"/>
                </p:cNvSpPr>
                <p:nvPr/>
              </p:nvSpPr>
              <p:spPr bwMode="auto">
                <a:xfrm>
                  <a:off x="960" y="1056"/>
                  <a:ext cx="0" cy="2688"/>
                </a:xfrm>
                <a:prstGeom prst="line">
                  <a:avLst/>
                </a:prstGeom>
                <a:noFill/>
                <a:ln w="9525">
                  <a:solidFill>
                    <a:schemeClr val="tx1"/>
                  </a:solidFill>
                  <a:miter lim="800000"/>
                  <a:headEnd/>
                  <a:tailEnd/>
                </a:ln>
              </p:spPr>
              <p:txBody>
                <a:bodyPr wrap="none"/>
                <a:lstStyle/>
                <a:p>
                  <a:endParaRPr lang="en-US"/>
                </a:p>
              </p:txBody>
            </p:sp>
            <p:sp>
              <p:nvSpPr>
                <p:cNvPr id="91189" name="Line 35"/>
                <p:cNvSpPr>
                  <a:spLocks noChangeShapeType="1"/>
                </p:cNvSpPr>
                <p:nvPr/>
              </p:nvSpPr>
              <p:spPr bwMode="auto">
                <a:xfrm>
                  <a:off x="864" y="1056"/>
                  <a:ext cx="0" cy="2688"/>
                </a:xfrm>
                <a:prstGeom prst="line">
                  <a:avLst/>
                </a:prstGeom>
                <a:noFill/>
                <a:ln w="9525">
                  <a:solidFill>
                    <a:schemeClr val="tx1"/>
                  </a:solidFill>
                  <a:miter lim="800000"/>
                  <a:headEnd/>
                  <a:tailEnd/>
                </a:ln>
              </p:spPr>
              <p:txBody>
                <a:bodyPr wrap="none"/>
                <a:lstStyle/>
                <a:p>
                  <a:endParaRPr lang="en-US"/>
                </a:p>
              </p:txBody>
            </p:sp>
            <p:sp>
              <p:nvSpPr>
                <p:cNvPr id="91190" name="Line 36"/>
                <p:cNvSpPr>
                  <a:spLocks noChangeShapeType="1"/>
                </p:cNvSpPr>
                <p:nvPr/>
              </p:nvSpPr>
              <p:spPr bwMode="auto">
                <a:xfrm>
                  <a:off x="768" y="1056"/>
                  <a:ext cx="0" cy="2688"/>
                </a:xfrm>
                <a:prstGeom prst="line">
                  <a:avLst/>
                </a:prstGeom>
                <a:noFill/>
                <a:ln w="9525">
                  <a:solidFill>
                    <a:schemeClr val="tx1"/>
                  </a:solidFill>
                  <a:miter lim="800000"/>
                  <a:headEnd/>
                  <a:tailEnd/>
                </a:ln>
              </p:spPr>
              <p:txBody>
                <a:bodyPr wrap="none"/>
                <a:lstStyle/>
                <a:p>
                  <a:endParaRPr lang="en-US"/>
                </a:p>
              </p:txBody>
            </p:sp>
            <p:sp>
              <p:nvSpPr>
                <p:cNvPr id="91191" name="Line 37"/>
                <p:cNvSpPr>
                  <a:spLocks noChangeShapeType="1"/>
                </p:cNvSpPr>
                <p:nvPr/>
              </p:nvSpPr>
              <p:spPr bwMode="auto">
                <a:xfrm>
                  <a:off x="3456" y="1056"/>
                  <a:ext cx="0" cy="2688"/>
                </a:xfrm>
                <a:prstGeom prst="line">
                  <a:avLst/>
                </a:prstGeom>
                <a:noFill/>
                <a:ln w="9525">
                  <a:solidFill>
                    <a:schemeClr val="tx1"/>
                  </a:solidFill>
                  <a:miter lim="800000"/>
                  <a:headEnd/>
                  <a:tailEnd/>
                </a:ln>
              </p:spPr>
              <p:txBody>
                <a:bodyPr wrap="none"/>
                <a:lstStyle/>
                <a:p>
                  <a:endParaRPr lang="en-US"/>
                </a:p>
              </p:txBody>
            </p:sp>
            <p:sp>
              <p:nvSpPr>
                <p:cNvPr id="91192" name="Line 38"/>
                <p:cNvSpPr>
                  <a:spLocks noChangeShapeType="1"/>
                </p:cNvSpPr>
                <p:nvPr/>
              </p:nvSpPr>
              <p:spPr bwMode="auto">
                <a:xfrm>
                  <a:off x="3552" y="1056"/>
                  <a:ext cx="0" cy="2688"/>
                </a:xfrm>
                <a:prstGeom prst="line">
                  <a:avLst/>
                </a:prstGeom>
                <a:noFill/>
                <a:ln w="9525">
                  <a:solidFill>
                    <a:schemeClr val="tx1"/>
                  </a:solidFill>
                  <a:miter lim="800000"/>
                  <a:headEnd/>
                  <a:tailEnd/>
                </a:ln>
              </p:spPr>
              <p:txBody>
                <a:bodyPr wrap="none"/>
                <a:lstStyle/>
                <a:p>
                  <a:endParaRPr lang="en-US"/>
                </a:p>
              </p:txBody>
            </p:sp>
            <p:sp>
              <p:nvSpPr>
                <p:cNvPr id="91193" name="Line 39"/>
                <p:cNvSpPr>
                  <a:spLocks noChangeShapeType="1"/>
                </p:cNvSpPr>
                <p:nvPr/>
              </p:nvSpPr>
              <p:spPr bwMode="auto">
                <a:xfrm>
                  <a:off x="576" y="3648"/>
                  <a:ext cx="3072" cy="0"/>
                </a:xfrm>
                <a:prstGeom prst="line">
                  <a:avLst/>
                </a:prstGeom>
                <a:noFill/>
                <a:ln w="9525">
                  <a:solidFill>
                    <a:schemeClr val="tx1"/>
                  </a:solidFill>
                  <a:miter lim="800000"/>
                  <a:headEnd/>
                  <a:tailEnd/>
                </a:ln>
              </p:spPr>
              <p:txBody>
                <a:bodyPr wrap="none"/>
                <a:lstStyle/>
                <a:p>
                  <a:endParaRPr lang="en-US"/>
                </a:p>
              </p:txBody>
            </p:sp>
            <p:sp>
              <p:nvSpPr>
                <p:cNvPr id="91194" name="Line 40"/>
                <p:cNvSpPr>
                  <a:spLocks noChangeShapeType="1"/>
                </p:cNvSpPr>
                <p:nvPr/>
              </p:nvSpPr>
              <p:spPr bwMode="auto">
                <a:xfrm>
                  <a:off x="576" y="3552"/>
                  <a:ext cx="3072" cy="0"/>
                </a:xfrm>
                <a:prstGeom prst="line">
                  <a:avLst/>
                </a:prstGeom>
                <a:noFill/>
                <a:ln w="9525">
                  <a:solidFill>
                    <a:schemeClr val="tx1"/>
                  </a:solidFill>
                  <a:miter lim="800000"/>
                  <a:headEnd/>
                  <a:tailEnd/>
                </a:ln>
              </p:spPr>
              <p:txBody>
                <a:bodyPr wrap="none"/>
                <a:lstStyle/>
                <a:p>
                  <a:endParaRPr lang="en-US"/>
                </a:p>
              </p:txBody>
            </p:sp>
            <p:sp>
              <p:nvSpPr>
                <p:cNvPr id="91195" name="Line 41"/>
                <p:cNvSpPr>
                  <a:spLocks noChangeShapeType="1"/>
                </p:cNvSpPr>
                <p:nvPr/>
              </p:nvSpPr>
              <p:spPr bwMode="auto">
                <a:xfrm>
                  <a:off x="576" y="3456"/>
                  <a:ext cx="3072" cy="0"/>
                </a:xfrm>
                <a:prstGeom prst="line">
                  <a:avLst/>
                </a:prstGeom>
                <a:noFill/>
                <a:ln w="9525">
                  <a:solidFill>
                    <a:schemeClr val="tx1"/>
                  </a:solidFill>
                  <a:miter lim="800000"/>
                  <a:headEnd/>
                  <a:tailEnd/>
                </a:ln>
              </p:spPr>
              <p:txBody>
                <a:bodyPr wrap="none"/>
                <a:lstStyle/>
                <a:p>
                  <a:endParaRPr lang="en-US"/>
                </a:p>
              </p:txBody>
            </p:sp>
            <p:sp>
              <p:nvSpPr>
                <p:cNvPr id="91196" name="Line 42"/>
                <p:cNvSpPr>
                  <a:spLocks noChangeShapeType="1"/>
                </p:cNvSpPr>
                <p:nvPr/>
              </p:nvSpPr>
              <p:spPr bwMode="auto">
                <a:xfrm>
                  <a:off x="576" y="3360"/>
                  <a:ext cx="3072" cy="0"/>
                </a:xfrm>
                <a:prstGeom prst="line">
                  <a:avLst/>
                </a:prstGeom>
                <a:noFill/>
                <a:ln w="9525">
                  <a:solidFill>
                    <a:schemeClr val="tx1"/>
                  </a:solidFill>
                  <a:miter lim="800000"/>
                  <a:headEnd/>
                  <a:tailEnd/>
                </a:ln>
              </p:spPr>
              <p:txBody>
                <a:bodyPr wrap="none"/>
                <a:lstStyle/>
                <a:p>
                  <a:endParaRPr lang="en-US"/>
                </a:p>
              </p:txBody>
            </p:sp>
            <p:sp>
              <p:nvSpPr>
                <p:cNvPr id="91197" name="Line 43"/>
                <p:cNvSpPr>
                  <a:spLocks noChangeShapeType="1"/>
                </p:cNvSpPr>
                <p:nvPr/>
              </p:nvSpPr>
              <p:spPr bwMode="auto">
                <a:xfrm>
                  <a:off x="576" y="3264"/>
                  <a:ext cx="3072" cy="0"/>
                </a:xfrm>
                <a:prstGeom prst="line">
                  <a:avLst/>
                </a:prstGeom>
                <a:noFill/>
                <a:ln w="9525">
                  <a:solidFill>
                    <a:schemeClr val="tx1"/>
                  </a:solidFill>
                  <a:miter lim="800000"/>
                  <a:headEnd/>
                  <a:tailEnd/>
                </a:ln>
              </p:spPr>
              <p:txBody>
                <a:bodyPr wrap="none"/>
                <a:lstStyle/>
                <a:p>
                  <a:endParaRPr lang="en-US"/>
                </a:p>
              </p:txBody>
            </p:sp>
            <p:sp>
              <p:nvSpPr>
                <p:cNvPr id="91198" name="Line 44"/>
                <p:cNvSpPr>
                  <a:spLocks noChangeShapeType="1"/>
                </p:cNvSpPr>
                <p:nvPr/>
              </p:nvSpPr>
              <p:spPr bwMode="auto">
                <a:xfrm>
                  <a:off x="576" y="3168"/>
                  <a:ext cx="3072" cy="0"/>
                </a:xfrm>
                <a:prstGeom prst="line">
                  <a:avLst/>
                </a:prstGeom>
                <a:noFill/>
                <a:ln w="9525">
                  <a:solidFill>
                    <a:schemeClr val="tx1"/>
                  </a:solidFill>
                  <a:miter lim="800000"/>
                  <a:headEnd/>
                  <a:tailEnd/>
                </a:ln>
              </p:spPr>
              <p:txBody>
                <a:bodyPr wrap="none"/>
                <a:lstStyle/>
                <a:p>
                  <a:endParaRPr lang="en-US"/>
                </a:p>
              </p:txBody>
            </p:sp>
            <p:sp>
              <p:nvSpPr>
                <p:cNvPr id="91199" name="Line 45"/>
                <p:cNvSpPr>
                  <a:spLocks noChangeShapeType="1"/>
                </p:cNvSpPr>
                <p:nvPr/>
              </p:nvSpPr>
              <p:spPr bwMode="auto">
                <a:xfrm>
                  <a:off x="576" y="3072"/>
                  <a:ext cx="3072" cy="0"/>
                </a:xfrm>
                <a:prstGeom prst="line">
                  <a:avLst/>
                </a:prstGeom>
                <a:noFill/>
                <a:ln w="9525">
                  <a:solidFill>
                    <a:schemeClr val="tx1"/>
                  </a:solidFill>
                  <a:miter lim="800000"/>
                  <a:headEnd/>
                  <a:tailEnd/>
                </a:ln>
              </p:spPr>
              <p:txBody>
                <a:bodyPr wrap="none"/>
                <a:lstStyle/>
                <a:p>
                  <a:endParaRPr lang="en-US"/>
                </a:p>
              </p:txBody>
            </p:sp>
            <p:sp>
              <p:nvSpPr>
                <p:cNvPr id="91200" name="Line 46"/>
                <p:cNvSpPr>
                  <a:spLocks noChangeShapeType="1"/>
                </p:cNvSpPr>
                <p:nvPr/>
              </p:nvSpPr>
              <p:spPr bwMode="auto">
                <a:xfrm>
                  <a:off x="576" y="2976"/>
                  <a:ext cx="3072" cy="0"/>
                </a:xfrm>
                <a:prstGeom prst="line">
                  <a:avLst/>
                </a:prstGeom>
                <a:noFill/>
                <a:ln w="9525">
                  <a:solidFill>
                    <a:schemeClr val="tx1"/>
                  </a:solidFill>
                  <a:miter lim="800000"/>
                  <a:headEnd/>
                  <a:tailEnd/>
                </a:ln>
              </p:spPr>
              <p:txBody>
                <a:bodyPr wrap="none"/>
                <a:lstStyle/>
                <a:p>
                  <a:endParaRPr lang="en-US"/>
                </a:p>
              </p:txBody>
            </p:sp>
            <p:sp>
              <p:nvSpPr>
                <p:cNvPr id="91201" name="Line 47"/>
                <p:cNvSpPr>
                  <a:spLocks noChangeShapeType="1"/>
                </p:cNvSpPr>
                <p:nvPr/>
              </p:nvSpPr>
              <p:spPr bwMode="auto">
                <a:xfrm>
                  <a:off x="576" y="2880"/>
                  <a:ext cx="3072" cy="0"/>
                </a:xfrm>
                <a:prstGeom prst="line">
                  <a:avLst/>
                </a:prstGeom>
                <a:noFill/>
                <a:ln w="9525">
                  <a:solidFill>
                    <a:schemeClr val="tx1"/>
                  </a:solidFill>
                  <a:miter lim="800000"/>
                  <a:headEnd/>
                  <a:tailEnd/>
                </a:ln>
              </p:spPr>
              <p:txBody>
                <a:bodyPr wrap="none"/>
                <a:lstStyle/>
                <a:p>
                  <a:endParaRPr lang="en-US"/>
                </a:p>
              </p:txBody>
            </p:sp>
            <p:sp>
              <p:nvSpPr>
                <p:cNvPr id="91202" name="Line 48"/>
                <p:cNvSpPr>
                  <a:spLocks noChangeShapeType="1"/>
                </p:cNvSpPr>
                <p:nvPr/>
              </p:nvSpPr>
              <p:spPr bwMode="auto">
                <a:xfrm>
                  <a:off x="576" y="2784"/>
                  <a:ext cx="3072" cy="0"/>
                </a:xfrm>
                <a:prstGeom prst="line">
                  <a:avLst/>
                </a:prstGeom>
                <a:noFill/>
                <a:ln w="9525">
                  <a:solidFill>
                    <a:schemeClr val="tx1"/>
                  </a:solidFill>
                  <a:miter lim="800000"/>
                  <a:headEnd/>
                  <a:tailEnd/>
                </a:ln>
              </p:spPr>
              <p:txBody>
                <a:bodyPr wrap="none"/>
                <a:lstStyle/>
                <a:p>
                  <a:endParaRPr lang="en-US"/>
                </a:p>
              </p:txBody>
            </p:sp>
            <p:sp>
              <p:nvSpPr>
                <p:cNvPr id="91203" name="Line 49"/>
                <p:cNvSpPr>
                  <a:spLocks noChangeShapeType="1"/>
                </p:cNvSpPr>
                <p:nvPr/>
              </p:nvSpPr>
              <p:spPr bwMode="auto">
                <a:xfrm>
                  <a:off x="576" y="2688"/>
                  <a:ext cx="3072" cy="0"/>
                </a:xfrm>
                <a:prstGeom prst="line">
                  <a:avLst/>
                </a:prstGeom>
                <a:noFill/>
                <a:ln w="9525">
                  <a:solidFill>
                    <a:schemeClr val="tx1"/>
                  </a:solidFill>
                  <a:miter lim="800000"/>
                  <a:headEnd/>
                  <a:tailEnd/>
                </a:ln>
              </p:spPr>
              <p:txBody>
                <a:bodyPr wrap="none"/>
                <a:lstStyle/>
                <a:p>
                  <a:endParaRPr lang="en-US"/>
                </a:p>
              </p:txBody>
            </p:sp>
            <p:sp>
              <p:nvSpPr>
                <p:cNvPr id="91204" name="Line 50"/>
                <p:cNvSpPr>
                  <a:spLocks noChangeShapeType="1"/>
                </p:cNvSpPr>
                <p:nvPr/>
              </p:nvSpPr>
              <p:spPr bwMode="auto">
                <a:xfrm>
                  <a:off x="576" y="2592"/>
                  <a:ext cx="3072" cy="0"/>
                </a:xfrm>
                <a:prstGeom prst="line">
                  <a:avLst/>
                </a:prstGeom>
                <a:noFill/>
                <a:ln w="9525">
                  <a:solidFill>
                    <a:schemeClr val="tx1"/>
                  </a:solidFill>
                  <a:miter lim="800000"/>
                  <a:headEnd/>
                  <a:tailEnd/>
                </a:ln>
              </p:spPr>
              <p:txBody>
                <a:bodyPr wrap="none"/>
                <a:lstStyle/>
                <a:p>
                  <a:endParaRPr lang="en-US"/>
                </a:p>
              </p:txBody>
            </p:sp>
            <p:sp>
              <p:nvSpPr>
                <p:cNvPr id="91205" name="Line 51"/>
                <p:cNvSpPr>
                  <a:spLocks noChangeShapeType="1"/>
                </p:cNvSpPr>
                <p:nvPr/>
              </p:nvSpPr>
              <p:spPr bwMode="auto">
                <a:xfrm>
                  <a:off x="576" y="2496"/>
                  <a:ext cx="3072" cy="0"/>
                </a:xfrm>
                <a:prstGeom prst="line">
                  <a:avLst/>
                </a:prstGeom>
                <a:noFill/>
                <a:ln w="9525">
                  <a:solidFill>
                    <a:schemeClr val="tx1"/>
                  </a:solidFill>
                  <a:miter lim="800000"/>
                  <a:headEnd/>
                  <a:tailEnd/>
                </a:ln>
              </p:spPr>
              <p:txBody>
                <a:bodyPr wrap="none"/>
                <a:lstStyle/>
                <a:p>
                  <a:endParaRPr lang="en-US"/>
                </a:p>
              </p:txBody>
            </p:sp>
            <p:sp>
              <p:nvSpPr>
                <p:cNvPr id="91206" name="Line 52"/>
                <p:cNvSpPr>
                  <a:spLocks noChangeShapeType="1"/>
                </p:cNvSpPr>
                <p:nvPr/>
              </p:nvSpPr>
              <p:spPr bwMode="auto">
                <a:xfrm>
                  <a:off x="576" y="2400"/>
                  <a:ext cx="3072" cy="0"/>
                </a:xfrm>
                <a:prstGeom prst="line">
                  <a:avLst/>
                </a:prstGeom>
                <a:noFill/>
                <a:ln w="9525">
                  <a:solidFill>
                    <a:schemeClr val="tx1"/>
                  </a:solidFill>
                  <a:miter lim="800000"/>
                  <a:headEnd/>
                  <a:tailEnd/>
                </a:ln>
              </p:spPr>
              <p:txBody>
                <a:bodyPr wrap="none"/>
                <a:lstStyle/>
                <a:p>
                  <a:endParaRPr lang="en-US"/>
                </a:p>
              </p:txBody>
            </p:sp>
            <p:sp>
              <p:nvSpPr>
                <p:cNvPr id="91207" name="Line 53"/>
                <p:cNvSpPr>
                  <a:spLocks noChangeShapeType="1"/>
                </p:cNvSpPr>
                <p:nvPr/>
              </p:nvSpPr>
              <p:spPr bwMode="auto">
                <a:xfrm>
                  <a:off x="576" y="2304"/>
                  <a:ext cx="3072" cy="0"/>
                </a:xfrm>
                <a:prstGeom prst="line">
                  <a:avLst/>
                </a:prstGeom>
                <a:noFill/>
                <a:ln w="9525">
                  <a:solidFill>
                    <a:schemeClr val="tx1"/>
                  </a:solidFill>
                  <a:miter lim="800000"/>
                  <a:headEnd/>
                  <a:tailEnd/>
                </a:ln>
              </p:spPr>
              <p:txBody>
                <a:bodyPr wrap="none"/>
                <a:lstStyle/>
                <a:p>
                  <a:endParaRPr lang="en-US"/>
                </a:p>
              </p:txBody>
            </p:sp>
            <p:sp>
              <p:nvSpPr>
                <p:cNvPr id="91208" name="Line 54"/>
                <p:cNvSpPr>
                  <a:spLocks noChangeShapeType="1"/>
                </p:cNvSpPr>
                <p:nvPr/>
              </p:nvSpPr>
              <p:spPr bwMode="auto">
                <a:xfrm>
                  <a:off x="576" y="2208"/>
                  <a:ext cx="3072" cy="0"/>
                </a:xfrm>
                <a:prstGeom prst="line">
                  <a:avLst/>
                </a:prstGeom>
                <a:noFill/>
                <a:ln w="9525">
                  <a:solidFill>
                    <a:schemeClr val="tx1"/>
                  </a:solidFill>
                  <a:miter lim="800000"/>
                  <a:headEnd/>
                  <a:tailEnd/>
                </a:ln>
              </p:spPr>
              <p:txBody>
                <a:bodyPr wrap="none"/>
                <a:lstStyle/>
                <a:p>
                  <a:endParaRPr lang="en-US"/>
                </a:p>
              </p:txBody>
            </p:sp>
            <p:sp>
              <p:nvSpPr>
                <p:cNvPr id="91209" name="Line 55"/>
                <p:cNvSpPr>
                  <a:spLocks noChangeShapeType="1"/>
                </p:cNvSpPr>
                <p:nvPr/>
              </p:nvSpPr>
              <p:spPr bwMode="auto">
                <a:xfrm>
                  <a:off x="576" y="2112"/>
                  <a:ext cx="3072" cy="0"/>
                </a:xfrm>
                <a:prstGeom prst="line">
                  <a:avLst/>
                </a:prstGeom>
                <a:noFill/>
                <a:ln w="9525">
                  <a:solidFill>
                    <a:schemeClr val="tx1"/>
                  </a:solidFill>
                  <a:miter lim="800000"/>
                  <a:headEnd/>
                  <a:tailEnd/>
                </a:ln>
              </p:spPr>
              <p:txBody>
                <a:bodyPr wrap="none"/>
                <a:lstStyle/>
                <a:p>
                  <a:endParaRPr lang="en-US"/>
                </a:p>
              </p:txBody>
            </p:sp>
            <p:sp>
              <p:nvSpPr>
                <p:cNvPr id="91210" name="Line 56"/>
                <p:cNvSpPr>
                  <a:spLocks noChangeShapeType="1"/>
                </p:cNvSpPr>
                <p:nvPr/>
              </p:nvSpPr>
              <p:spPr bwMode="auto">
                <a:xfrm>
                  <a:off x="576" y="2016"/>
                  <a:ext cx="3072" cy="0"/>
                </a:xfrm>
                <a:prstGeom prst="line">
                  <a:avLst/>
                </a:prstGeom>
                <a:noFill/>
                <a:ln w="9525">
                  <a:solidFill>
                    <a:schemeClr val="tx1"/>
                  </a:solidFill>
                  <a:miter lim="800000"/>
                  <a:headEnd/>
                  <a:tailEnd/>
                </a:ln>
              </p:spPr>
              <p:txBody>
                <a:bodyPr wrap="none"/>
                <a:lstStyle/>
                <a:p>
                  <a:endParaRPr lang="en-US"/>
                </a:p>
              </p:txBody>
            </p:sp>
            <p:sp>
              <p:nvSpPr>
                <p:cNvPr id="91211" name="Line 57"/>
                <p:cNvSpPr>
                  <a:spLocks noChangeShapeType="1"/>
                </p:cNvSpPr>
                <p:nvPr/>
              </p:nvSpPr>
              <p:spPr bwMode="auto">
                <a:xfrm>
                  <a:off x="576" y="1920"/>
                  <a:ext cx="3072" cy="0"/>
                </a:xfrm>
                <a:prstGeom prst="line">
                  <a:avLst/>
                </a:prstGeom>
                <a:noFill/>
                <a:ln w="9525">
                  <a:solidFill>
                    <a:schemeClr val="tx1"/>
                  </a:solidFill>
                  <a:miter lim="800000"/>
                  <a:headEnd/>
                  <a:tailEnd/>
                </a:ln>
              </p:spPr>
              <p:txBody>
                <a:bodyPr wrap="none"/>
                <a:lstStyle/>
                <a:p>
                  <a:endParaRPr lang="en-US"/>
                </a:p>
              </p:txBody>
            </p:sp>
            <p:sp>
              <p:nvSpPr>
                <p:cNvPr id="91212" name="Line 58"/>
                <p:cNvSpPr>
                  <a:spLocks noChangeShapeType="1"/>
                </p:cNvSpPr>
                <p:nvPr/>
              </p:nvSpPr>
              <p:spPr bwMode="auto">
                <a:xfrm>
                  <a:off x="576" y="1824"/>
                  <a:ext cx="3072" cy="0"/>
                </a:xfrm>
                <a:prstGeom prst="line">
                  <a:avLst/>
                </a:prstGeom>
                <a:noFill/>
                <a:ln w="9525">
                  <a:solidFill>
                    <a:schemeClr val="tx1"/>
                  </a:solidFill>
                  <a:miter lim="800000"/>
                  <a:headEnd/>
                  <a:tailEnd/>
                </a:ln>
              </p:spPr>
              <p:txBody>
                <a:bodyPr wrap="none"/>
                <a:lstStyle/>
                <a:p>
                  <a:endParaRPr lang="en-US"/>
                </a:p>
              </p:txBody>
            </p:sp>
            <p:sp>
              <p:nvSpPr>
                <p:cNvPr id="91213" name="Line 59"/>
                <p:cNvSpPr>
                  <a:spLocks noChangeShapeType="1"/>
                </p:cNvSpPr>
                <p:nvPr/>
              </p:nvSpPr>
              <p:spPr bwMode="auto">
                <a:xfrm>
                  <a:off x="576" y="1728"/>
                  <a:ext cx="3072" cy="0"/>
                </a:xfrm>
                <a:prstGeom prst="line">
                  <a:avLst/>
                </a:prstGeom>
                <a:noFill/>
                <a:ln w="9525">
                  <a:solidFill>
                    <a:schemeClr val="tx1"/>
                  </a:solidFill>
                  <a:miter lim="800000"/>
                  <a:headEnd/>
                  <a:tailEnd/>
                </a:ln>
              </p:spPr>
              <p:txBody>
                <a:bodyPr wrap="none"/>
                <a:lstStyle/>
                <a:p>
                  <a:endParaRPr lang="en-US"/>
                </a:p>
              </p:txBody>
            </p:sp>
            <p:sp>
              <p:nvSpPr>
                <p:cNvPr id="91214" name="Line 60"/>
                <p:cNvSpPr>
                  <a:spLocks noChangeShapeType="1"/>
                </p:cNvSpPr>
                <p:nvPr/>
              </p:nvSpPr>
              <p:spPr bwMode="auto">
                <a:xfrm>
                  <a:off x="576" y="1632"/>
                  <a:ext cx="3072" cy="0"/>
                </a:xfrm>
                <a:prstGeom prst="line">
                  <a:avLst/>
                </a:prstGeom>
                <a:noFill/>
                <a:ln w="9525">
                  <a:solidFill>
                    <a:schemeClr val="tx1"/>
                  </a:solidFill>
                  <a:miter lim="800000"/>
                  <a:headEnd/>
                  <a:tailEnd/>
                </a:ln>
              </p:spPr>
              <p:txBody>
                <a:bodyPr wrap="none"/>
                <a:lstStyle/>
                <a:p>
                  <a:endParaRPr lang="en-US"/>
                </a:p>
              </p:txBody>
            </p:sp>
            <p:sp>
              <p:nvSpPr>
                <p:cNvPr id="91215" name="Line 61"/>
                <p:cNvSpPr>
                  <a:spLocks noChangeShapeType="1"/>
                </p:cNvSpPr>
                <p:nvPr/>
              </p:nvSpPr>
              <p:spPr bwMode="auto">
                <a:xfrm>
                  <a:off x="576" y="1536"/>
                  <a:ext cx="3072" cy="0"/>
                </a:xfrm>
                <a:prstGeom prst="line">
                  <a:avLst/>
                </a:prstGeom>
                <a:noFill/>
                <a:ln w="9525">
                  <a:solidFill>
                    <a:schemeClr val="tx1"/>
                  </a:solidFill>
                  <a:miter lim="800000"/>
                  <a:headEnd/>
                  <a:tailEnd/>
                </a:ln>
              </p:spPr>
              <p:txBody>
                <a:bodyPr wrap="none"/>
                <a:lstStyle/>
                <a:p>
                  <a:endParaRPr lang="en-US"/>
                </a:p>
              </p:txBody>
            </p:sp>
            <p:sp>
              <p:nvSpPr>
                <p:cNvPr id="91216" name="Line 62"/>
                <p:cNvSpPr>
                  <a:spLocks noChangeShapeType="1"/>
                </p:cNvSpPr>
                <p:nvPr/>
              </p:nvSpPr>
              <p:spPr bwMode="auto">
                <a:xfrm>
                  <a:off x="576" y="1440"/>
                  <a:ext cx="3072" cy="0"/>
                </a:xfrm>
                <a:prstGeom prst="line">
                  <a:avLst/>
                </a:prstGeom>
                <a:noFill/>
                <a:ln w="9525">
                  <a:solidFill>
                    <a:schemeClr val="tx1"/>
                  </a:solidFill>
                  <a:miter lim="800000"/>
                  <a:headEnd/>
                  <a:tailEnd/>
                </a:ln>
              </p:spPr>
              <p:txBody>
                <a:bodyPr wrap="none"/>
                <a:lstStyle/>
                <a:p>
                  <a:endParaRPr lang="en-US"/>
                </a:p>
              </p:txBody>
            </p:sp>
            <p:sp>
              <p:nvSpPr>
                <p:cNvPr id="91217" name="Line 63"/>
                <p:cNvSpPr>
                  <a:spLocks noChangeShapeType="1"/>
                </p:cNvSpPr>
                <p:nvPr/>
              </p:nvSpPr>
              <p:spPr bwMode="auto">
                <a:xfrm>
                  <a:off x="576" y="1344"/>
                  <a:ext cx="3072" cy="0"/>
                </a:xfrm>
                <a:prstGeom prst="line">
                  <a:avLst/>
                </a:prstGeom>
                <a:noFill/>
                <a:ln w="9525">
                  <a:solidFill>
                    <a:schemeClr val="tx1"/>
                  </a:solidFill>
                  <a:miter lim="800000"/>
                  <a:headEnd/>
                  <a:tailEnd/>
                </a:ln>
              </p:spPr>
              <p:txBody>
                <a:bodyPr wrap="none"/>
                <a:lstStyle/>
                <a:p>
                  <a:endParaRPr lang="en-US"/>
                </a:p>
              </p:txBody>
            </p:sp>
            <p:sp>
              <p:nvSpPr>
                <p:cNvPr id="91218" name="Line 64"/>
                <p:cNvSpPr>
                  <a:spLocks noChangeShapeType="1"/>
                </p:cNvSpPr>
                <p:nvPr/>
              </p:nvSpPr>
              <p:spPr bwMode="auto">
                <a:xfrm>
                  <a:off x="576" y="1248"/>
                  <a:ext cx="3072" cy="0"/>
                </a:xfrm>
                <a:prstGeom prst="line">
                  <a:avLst/>
                </a:prstGeom>
                <a:noFill/>
                <a:ln w="9525">
                  <a:solidFill>
                    <a:schemeClr val="tx1"/>
                  </a:solidFill>
                  <a:miter lim="800000"/>
                  <a:headEnd/>
                  <a:tailEnd/>
                </a:ln>
              </p:spPr>
              <p:txBody>
                <a:bodyPr wrap="none"/>
                <a:lstStyle/>
                <a:p>
                  <a:endParaRPr lang="en-US"/>
                </a:p>
              </p:txBody>
            </p:sp>
            <p:sp>
              <p:nvSpPr>
                <p:cNvPr id="91219" name="Line 65"/>
                <p:cNvSpPr>
                  <a:spLocks noChangeShapeType="1"/>
                </p:cNvSpPr>
                <p:nvPr/>
              </p:nvSpPr>
              <p:spPr bwMode="auto">
                <a:xfrm>
                  <a:off x="576" y="1152"/>
                  <a:ext cx="3072" cy="0"/>
                </a:xfrm>
                <a:prstGeom prst="line">
                  <a:avLst/>
                </a:prstGeom>
                <a:noFill/>
                <a:ln w="9525">
                  <a:solidFill>
                    <a:schemeClr val="tx1"/>
                  </a:solidFill>
                  <a:miter lim="800000"/>
                  <a:headEnd/>
                  <a:tailEnd/>
                </a:ln>
              </p:spPr>
              <p:txBody>
                <a:bodyPr wrap="none"/>
                <a:lstStyle/>
                <a:p>
                  <a:endParaRPr lang="en-US"/>
                </a:p>
              </p:txBody>
            </p:sp>
          </p:grpSp>
          <p:sp>
            <p:nvSpPr>
              <p:cNvPr id="91146" name="Rectangle 66"/>
              <p:cNvSpPr>
                <a:spLocks noChangeArrowheads="1"/>
              </p:cNvSpPr>
              <p:nvPr/>
            </p:nvSpPr>
            <p:spPr bwMode="auto">
              <a:xfrm>
                <a:off x="1536"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47" name="Rectangle 67"/>
              <p:cNvSpPr>
                <a:spLocks noChangeArrowheads="1"/>
              </p:cNvSpPr>
              <p:nvPr/>
            </p:nvSpPr>
            <p:spPr bwMode="auto">
              <a:xfrm>
                <a:off x="2304"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48" name="Rectangle 68"/>
              <p:cNvSpPr>
                <a:spLocks noChangeArrowheads="1"/>
              </p:cNvSpPr>
              <p:nvPr/>
            </p:nvSpPr>
            <p:spPr bwMode="auto">
              <a:xfrm>
                <a:off x="3072"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49" name="Rectangle 69"/>
              <p:cNvSpPr>
                <a:spLocks noChangeArrowheads="1"/>
              </p:cNvSpPr>
              <p:nvPr/>
            </p:nvSpPr>
            <p:spPr bwMode="auto">
              <a:xfrm>
                <a:off x="3840"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0" name="Rectangle 70"/>
              <p:cNvSpPr>
                <a:spLocks noChangeArrowheads="1"/>
              </p:cNvSpPr>
              <p:nvPr/>
            </p:nvSpPr>
            <p:spPr bwMode="auto">
              <a:xfrm>
                <a:off x="1536"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1" name="Rectangle 71"/>
              <p:cNvSpPr>
                <a:spLocks noChangeArrowheads="1"/>
              </p:cNvSpPr>
              <p:nvPr/>
            </p:nvSpPr>
            <p:spPr bwMode="auto">
              <a:xfrm>
                <a:off x="2304"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2" name="Rectangle 72"/>
              <p:cNvSpPr>
                <a:spLocks noChangeArrowheads="1"/>
              </p:cNvSpPr>
              <p:nvPr/>
            </p:nvSpPr>
            <p:spPr bwMode="auto">
              <a:xfrm>
                <a:off x="3072"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3" name="Rectangle 73"/>
              <p:cNvSpPr>
                <a:spLocks noChangeArrowheads="1"/>
              </p:cNvSpPr>
              <p:nvPr/>
            </p:nvSpPr>
            <p:spPr bwMode="auto">
              <a:xfrm>
                <a:off x="3840"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4" name="Rectangle 74"/>
              <p:cNvSpPr>
                <a:spLocks noChangeArrowheads="1"/>
              </p:cNvSpPr>
              <p:nvPr/>
            </p:nvSpPr>
            <p:spPr bwMode="auto">
              <a:xfrm>
                <a:off x="2304"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5" name="Rectangle 75"/>
              <p:cNvSpPr>
                <a:spLocks noChangeArrowheads="1"/>
              </p:cNvSpPr>
              <p:nvPr/>
            </p:nvSpPr>
            <p:spPr bwMode="auto">
              <a:xfrm>
                <a:off x="1536"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6" name="Rectangle 76"/>
              <p:cNvSpPr>
                <a:spLocks noChangeArrowheads="1"/>
              </p:cNvSpPr>
              <p:nvPr/>
            </p:nvSpPr>
            <p:spPr bwMode="auto">
              <a:xfrm>
                <a:off x="3072"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7" name="Rectangle 77"/>
              <p:cNvSpPr>
                <a:spLocks noChangeArrowheads="1"/>
              </p:cNvSpPr>
              <p:nvPr/>
            </p:nvSpPr>
            <p:spPr bwMode="auto">
              <a:xfrm>
                <a:off x="3840"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8" name="Rectangle 78"/>
              <p:cNvSpPr>
                <a:spLocks noChangeArrowheads="1"/>
              </p:cNvSpPr>
              <p:nvPr/>
            </p:nvSpPr>
            <p:spPr bwMode="auto">
              <a:xfrm>
                <a:off x="1536" y="2976"/>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9" name="Rectangle 79"/>
              <p:cNvSpPr>
                <a:spLocks noChangeArrowheads="1"/>
              </p:cNvSpPr>
              <p:nvPr/>
            </p:nvSpPr>
            <p:spPr bwMode="auto">
              <a:xfrm>
                <a:off x="3072" y="2976"/>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60" name="Rectangle 80"/>
              <p:cNvSpPr>
                <a:spLocks noChangeArrowheads="1"/>
              </p:cNvSpPr>
              <p:nvPr/>
            </p:nvSpPr>
            <p:spPr bwMode="auto">
              <a:xfrm>
                <a:off x="3840" y="2976"/>
                <a:ext cx="768" cy="672"/>
              </a:xfrm>
              <a:prstGeom prst="rect">
                <a:avLst/>
              </a:prstGeom>
              <a:noFill/>
              <a:ln w="38100">
                <a:solidFill>
                  <a:schemeClr val="tx1"/>
                </a:solidFill>
                <a:miter lim="800000"/>
                <a:headEnd/>
                <a:tailEnd/>
              </a:ln>
            </p:spPr>
            <p:txBody>
              <a:bodyPr wrap="none" anchor="ctr"/>
              <a:lstStyle/>
              <a:p>
                <a:pPr algn="ctr"/>
                <a:endParaRPr lang="en-US" sz="1800"/>
              </a:p>
            </p:txBody>
          </p:sp>
        </p:grpSp>
        <p:sp>
          <p:nvSpPr>
            <p:cNvPr id="91144" name="Rectangle 81"/>
            <p:cNvSpPr>
              <a:spLocks noChangeArrowheads="1"/>
            </p:cNvSpPr>
            <p:nvPr/>
          </p:nvSpPr>
          <p:spPr bwMode="auto">
            <a:xfrm>
              <a:off x="2304" y="2976"/>
              <a:ext cx="768" cy="672"/>
            </a:xfrm>
            <a:prstGeom prst="rect">
              <a:avLst/>
            </a:prstGeom>
            <a:noFill/>
            <a:ln w="38100">
              <a:solidFill>
                <a:schemeClr val="tx1"/>
              </a:solidFill>
              <a:miter lim="800000"/>
              <a:headEnd/>
              <a:tailEnd/>
            </a:ln>
          </p:spPr>
          <p:txBody>
            <a:bodyPr wrap="none" anchor="ctr"/>
            <a:lstStyle/>
            <a:p>
              <a:pPr algn="ctr"/>
              <a:endParaRPr lang="en-US" sz="1800"/>
            </a:p>
          </p:txBody>
        </p:sp>
      </p:gr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ea typeface="ＭＳ Ｐゴシック" pitchFamily="34" charset="-128"/>
              </a:rPr>
              <a:t>Tiling</a:t>
            </a:r>
          </a:p>
        </p:txBody>
      </p:sp>
      <p:sp>
        <p:nvSpPr>
          <p:cNvPr id="92163" name="Rectangle 3"/>
          <p:cNvSpPr>
            <a:spLocks noGrp="1" noChangeArrowheads="1"/>
          </p:cNvSpPr>
          <p:nvPr>
            <p:ph idx="1"/>
          </p:nvPr>
        </p:nvSpPr>
        <p:spPr>
          <a:xfrm>
            <a:off x="533400" y="1371600"/>
            <a:ext cx="7924800" cy="5029200"/>
          </a:xfrm>
        </p:spPr>
        <p:txBody>
          <a:bodyPr/>
          <a:lstStyle/>
          <a:p>
            <a:r>
              <a:rPr lang="en-US" b="1" i="1" u="sng" smtClean="0">
                <a:ea typeface="ＭＳ Ｐゴシック" pitchFamily="34" charset="-128"/>
              </a:rPr>
              <a:t>Tile</a:t>
            </a:r>
            <a:r>
              <a:rPr lang="en-US" smtClean="0">
                <a:ea typeface="ＭＳ Ｐゴシック" pitchFamily="34" charset="-128"/>
              </a:rPr>
              <a:t>: a small rectangular subdomain of a problem domain.  Sometimes called a </a:t>
            </a:r>
            <a:r>
              <a:rPr lang="en-US" b="1" i="1" u="sng" smtClean="0">
                <a:ea typeface="ＭＳ Ｐゴシック" pitchFamily="34" charset="-128"/>
              </a:rPr>
              <a:t>block</a:t>
            </a:r>
            <a:r>
              <a:rPr lang="en-US" smtClean="0">
                <a:ea typeface="ＭＳ Ｐゴシック" pitchFamily="34" charset="-128"/>
              </a:rPr>
              <a:t> or a </a:t>
            </a:r>
            <a:r>
              <a:rPr lang="en-US" b="1" i="1" u="sng" smtClean="0">
                <a:ea typeface="ＭＳ Ｐゴシック" pitchFamily="34" charset="-128"/>
              </a:rPr>
              <a:t>chunk</a:t>
            </a:r>
            <a:r>
              <a:rPr lang="en-US" smtClean="0">
                <a:ea typeface="ＭＳ Ｐゴシック" pitchFamily="34" charset="-128"/>
              </a:rPr>
              <a:t>.</a:t>
            </a:r>
            <a:endParaRPr lang="en-US" u="sng" smtClean="0">
              <a:ea typeface="ＭＳ Ｐゴシック" pitchFamily="34" charset="-128"/>
            </a:endParaRPr>
          </a:p>
          <a:p>
            <a:r>
              <a:rPr lang="en-US" b="1" i="1" u="sng" smtClean="0">
                <a:ea typeface="ＭＳ Ｐゴシック" pitchFamily="34" charset="-128"/>
              </a:rPr>
              <a:t>Tiling</a:t>
            </a:r>
            <a:r>
              <a:rPr lang="en-US" smtClean="0">
                <a:ea typeface="ＭＳ Ｐゴシック" pitchFamily="34" charset="-128"/>
              </a:rPr>
              <a:t>: breaking the domain into tiles.</a:t>
            </a:r>
          </a:p>
          <a:p>
            <a:r>
              <a:rPr lang="en-US" smtClean="0">
                <a:ea typeface="ＭＳ Ｐゴシック" pitchFamily="34" charset="-128"/>
              </a:rPr>
              <a:t>Tiling strategy: operate on each tile to completion, then move to the next tile.</a:t>
            </a:r>
          </a:p>
          <a:p>
            <a:r>
              <a:rPr lang="en-US" smtClean="0">
                <a:ea typeface="ＭＳ Ｐゴシック" pitchFamily="34" charset="-128"/>
              </a:rPr>
              <a:t>Tile size can be set at runtime, according to what’s best for the machine that you’re running on.</a:t>
            </a:r>
          </a:p>
        </p:txBody>
      </p:sp>
      <p:sp>
        <p:nvSpPr>
          <p:cNvPr id="9216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2165" name="Slide Number Placeholder 4"/>
          <p:cNvSpPr>
            <a:spLocks noGrp="1"/>
          </p:cNvSpPr>
          <p:nvPr>
            <p:ph type="sldNum" sz="quarter" idx="11"/>
          </p:nvPr>
        </p:nvSpPr>
        <p:spPr>
          <a:noFill/>
        </p:spPr>
        <p:txBody>
          <a:bodyPr/>
          <a:lstStyle/>
          <a:p>
            <a:fld id="{5EEF4FF4-5460-4455-A829-5D4A86607AE2}" type="slidenum">
              <a:rPr lang="en-US"/>
              <a:pPr/>
              <a:t>67</a:t>
            </a:fld>
            <a:endParaRPr lang="en-US"/>
          </a:p>
        </p:txBody>
      </p:sp>
      <p:sp>
        <p:nvSpPr>
          <p:cNvPr id="9216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ea typeface="ＭＳ Ｐゴシック" pitchFamily="34" charset="-128"/>
              </a:rPr>
              <a:t>Tiling Code: F90</a:t>
            </a:r>
          </a:p>
        </p:txBody>
      </p:sp>
      <p:sp>
        <p:nvSpPr>
          <p:cNvPr id="93187" name="Rectangle 3"/>
          <p:cNvSpPr>
            <a:spLocks noGrp="1" noChangeArrowheads="1"/>
          </p:cNvSpPr>
          <p:nvPr>
            <p:ph idx="1"/>
          </p:nvPr>
        </p:nvSpPr>
        <p:spPr>
          <a:xfrm>
            <a:off x="533400" y="1371600"/>
            <a:ext cx="8229600" cy="5105400"/>
          </a:xfrm>
        </p:spPr>
        <p:txBody>
          <a:bodyPr/>
          <a:lstStyle/>
          <a:p>
            <a:pPr>
              <a:buFont typeface="Wingdings" pitchFamily="2" charset="2"/>
              <a:buNone/>
            </a:pPr>
            <a:r>
              <a:rPr lang="en-US" sz="1200" b="1" smtClean="0">
                <a:latin typeface="Courier New" pitchFamily="49" charset="0"/>
                <a:ea typeface="ＭＳ Ｐゴシック" pitchFamily="34" charset="-128"/>
              </a:rPr>
              <a:t>SUBROUTINE matrix_matrix_mult_by_tiling (dst, src1, src2, nr, nc, nq, &amp;</a:t>
            </a:r>
          </a:p>
          <a:p>
            <a:pPr>
              <a:lnSpc>
                <a:spcPct val="80000"/>
              </a:lnSpc>
              <a:buFont typeface="Wingdings" pitchFamily="2" charset="2"/>
              <a:buNone/>
            </a:pPr>
            <a:r>
              <a:rPr lang="en-US" sz="1200" b="1" smtClean="0">
                <a:latin typeface="Courier New" pitchFamily="49" charset="0"/>
                <a:ea typeface="ＭＳ Ｐゴシック" pitchFamily="34" charset="-128"/>
              </a:rPr>
              <a:t> &amp;           rtilesize, ctilesize, qtilesize)</a:t>
            </a:r>
          </a:p>
          <a:p>
            <a:pPr>
              <a:lnSpc>
                <a:spcPct val="80000"/>
              </a:lnSpc>
              <a:buFont typeface="Wingdings" pitchFamily="2" charset="2"/>
              <a:buNone/>
            </a:pPr>
            <a:r>
              <a:rPr lang="en-US" sz="1200" b="1" smtClean="0">
                <a:latin typeface="Courier New" pitchFamily="49" charset="0"/>
                <a:ea typeface="ＭＳ Ｐゴシック" pitchFamily="34" charset="-128"/>
              </a:rPr>
              <a:t>  IMPLICIT NONE</a:t>
            </a:r>
          </a:p>
          <a:p>
            <a:pPr>
              <a:lnSpc>
                <a:spcPct val="80000"/>
              </a:lnSpc>
              <a:buFont typeface="Wingdings" pitchFamily="2" charset="2"/>
              <a:buNone/>
            </a:pPr>
            <a:r>
              <a:rPr lang="en-US" sz="1200" b="1" smtClean="0">
                <a:latin typeface="Courier New" pitchFamily="49" charset="0"/>
                <a:ea typeface="ＭＳ Ｐゴシック" pitchFamily="34" charset="-128"/>
              </a:rPr>
              <a:t>  INTEGER,INTENT(IN) :: nr, nc, nq</a:t>
            </a:r>
          </a:p>
          <a:p>
            <a:pPr>
              <a:lnSpc>
                <a:spcPct val="80000"/>
              </a:lnSpc>
              <a:buFont typeface="Wingdings" pitchFamily="2" charset="2"/>
              <a:buNone/>
            </a:pPr>
            <a:r>
              <a:rPr lang="en-US" sz="1200" b="1" smtClean="0">
                <a:latin typeface="Courier New" pitchFamily="49" charset="0"/>
                <a:ea typeface="ＭＳ Ｐゴシック" pitchFamily="34" charset="-128"/>
              </a:rPr>
              <a:t>  REAL,DIMENSION(nr,nc),INTENT(OUT) :: dst</a:t>
            </a:r>
          </a:p>
          <a:p>
            <a:pPr>
              <a:lnSpc>
                <a:spcPct val="80000"/>
              </a:lnSpc>
              <a:buFont typeface="Wingdings" pitchFamily="2" charset="2"/>
              <a:buNone/>
            </a:pPr>
            <a:r>
              <a:rPr lang="en-US" sz="1200" b="1" smtClean="0">
                <a:latin typeface="Courier New" pitchFamily="49" charset="0"/>
                <a:ea typeface="ＭＳ Ｐゴシック" pitchFamily="34" charset="-128"/>
              </a:rPr>
              <a:t>  REAL,DIMENSION(nr,nq),INTENT(IN)  :: src1</a:t>
            </a:r>
          </a:p>
          <a:p>
            <a:pPr>
              <a:lnSpc>
                <a:spcPct val="80000"/>
              </a:lnSpc>
              <a:buFont typeface="Wingdings" pitchFamily="2" charset="2"/>
              <a:buNone/>
            </a:pPr>
            <a:r>
              <a:rPr lang="en-US" sz="1200" b="1" smtClean="0">
                <a:latin typeface="Courier New" pitchFamily="49" charset="0"/>
                <a:ea typeface="ＭＳ Ｐゴシック" pitchFamily="34" charset="-128"/>
              </a:rPr>
              <a:t>  REAL,DIMENSION(nq,nc),INTENT(IN)  :: src2</a:t>
            </a:r>
          </a:p>
          <a:p>
            <a:pPr>
              <a:lnSpc>
                <a:spcPct val="80000"/>
              </a:lnSpc>
              <a:buFont typeface="Wingdings" pitchFamily="2" charset="2"/>
              <a:buNone/>
            </a:pPr>
            <a:r>
              <a:rPr lang="en-US" sz="1200" b="1" smtClean="0">
                <a:latin typeface="Courier New" pitchFamily="49" charset="0"/>
                <a:ea typeface="ＭＳ Ｐゴシック" pitchFamily="34" charset="-128"/>
              </a:rPr>
              <a:t>  INTEGER,INTENT(IN) :: rtilesize, ctilesize, qtilesize</a:t>
            </a:r>
          </a:p>
          <a:p>
            <a:pPr>
              <a:lnSpc>
                <a:spcPct val="60000"/>
              </a:lnSpc>
              <a:buFont typeface="Wingdings" pitchFamily="2" charset="2"/>
              <a:buNone/>
            </a:pPr>
            <a:endParaRPr lang="en-US" sz="1200" b="1" smtClean="0">
              <a:latin typeface="Courier New" pitchFamily="49" charset="0"/>
              <a:ea typeface="ＭＳ Ｐゴシック" pitchFamily="34" charset="-128"/>
            </a:endParaRPr>
          </a:p>
          <a:p>
            <a:pPr>
              <a:lnSpc>
                <a:spcPct val="70000"/>
              </a:lnSpc>
              <a:buFont typeface="Wingdings" pitchFamily="2" charset="2"/>
              <a:buNone/>
            </a:pPr>
            <a:r>
              <a:rPr lang="en-US" sz="1200" b="1" smtClean="0">
                <a:latin typeface="Courier New" pitchFamily="49" charset="0"/>
                <a:ea typeface="ＭＳ Ｐゴシック" pitchFamily="34" charset="-128"/>
              </a:rPr>
              <a:t>  INTEGER :: rstart, rend, cstart, cend, qstart, qend</a:t>
            </a:r>
          </a:p>
          <a:p>
            <a:pPr>
              <a:lnSpc>
                <a:spcPct val="60000"/>
              </a:lnSpc>
              <a:buFont typeface="Wingdings" pitchFamily="2" charset="2"/>
              <a:buNone/>
            </a:pPr>
            <a:endParaRPr lang="en-US" sz="1200" b="1" smtClean="0">
              <a:latin typeface="Courier New" pitchFamily="49" charset="0"/>
              <a:ea typeface="ＭＳ Ｐゴシック" pitchFamily="34" charset="-128"/>
            </a:endParaRPr>
          </a:p>
          <a:p>
            <a:pPr>
              <a:lnSpc>
                <a:spcPct val="70000"/>
              </a:lnSpc>
              <a:buFont typeface="Wingdings" pitchFamily="2" charset="2"/>
              <a:buNone/>
            </a:pPr>
            <a:r>
              <a:rPr lang="en-US" sz="1200" b="1" smtClean="0">
                <a:latin typeface="Courier New" pitchFamily="49" charset="0"/>
                <a:ea typeface="ＭＳ Ｐゴシック" pitchFamily="34" charset="-128"/>
              </a:rPr>
              <a:t>  DO cstart = 1, nc, ctilesize</a:t>
            </a:r>
          </a:p>
          <a:p>
            <a:pPr>
              <a:lnSpc>
                <a:spcPct val="80000"/>
              </a:lnSpc>
              <a:buFont typeface="Wingdings" pitchFamily="2" charset="2"/>
              <a:buNone/>
            </a:pPr>
            <a:r>
              <a:rPr lang="en-US" sz="1200" b="1" smtClean="0">
                <a:latin typeface="Courier New" pitchFamily="49" charset="0"/>
                <a:ea typeface="ＭＳ Ｐゴシック" pitchFamily="34" charset="-128"/>
              </a:rPr>
              <a:t>    cend = cstart + ctilesize - 1</a:t>
            </a:r>
          </a:p>
          <a:p>
            <a:pPr>
              <a:lnSpc>
                <a:spcPct val="80000"/>
              </a:lnSpc>
              <a:buFont typeface="Wingdings" pitchFamily="2" charset="2"/>
              <a:buNone/>
            </a:pPr>
            <a:r>
              <a:rPr lang="en-US" sz="1200" b="1" smtClean="0">
                <a:latin typeface="Courier New" pitchFamily="49" charset="0"/>
                <a:ea typeface="ＭＳ Ｐゴシック" pitchFamily="34" charset="-128"/>
              </a:rPr>
              <a:t>    IF (cend &gt; nc) cend = nc</a:t>
            </a:r>
          </a:p>
          <a:p>
            <a:pPr>
              <a:lnSpc>
                <a:spcPct val="80000"/>
              </a:lnSpc>
              <a:buFont typeface="Wingdings" pitchFamily="2" charset="2"/>
              <a:buNone/>
            </a:pPr>
            <a:r>
              <a:rPr lang="en-US" sz="1200" b="1" smtClean="0">
                <a:latin typeface="Courier New" pitchFamily="49" charset="0"/>
                <a:ea typeface="ＭＳ Ｐゴシック" pitchFamily="34" charset="-128"/>
              </a:rPr>
              <a:t>    DO rstart = 1, nr, rtilesize</a:t>
            </a:r>
          </a:p>
          <a:p>
            <a:pPr>
              <a:lnSpc>
                <a:spcPct val="80000"/>
              </a:lnSpc>
              <a:buFont typeface="Wingdings" pitchFamily="2" charset="2"/>
              <a:buNone/>
            </a:pPr>
            <a:r>
              <a:rPr lang="en-US" sz="1200" b="1" smtClean="0">
                <a:latin typeface="Courier New" pitchFamily="49" charset="0"/>
                <a:ea typeface="ＭＳ Ｐゴシック" pitchFamily="34" charset="-128"/>
              </a:rPr>
              <a:t>      rend = rstart + rtilesize - 1</a:t>
            </a:r>
          </a:p>
          <a:p>
            <a:pPr>
              <a:lnSpc>
                <a:spcPct val="80000"/>
              </a:lnSpc>
              <a:buFont typeface="Wingdings" pitchFamily="2" charset="2"/>
              <a:buNone/>
            </a:pPr>
            <a:r>
              <a:rPr lang="en-US" sz="1200" b="1" smtClean="0">
                <a:latin typeface="Courier New" pitchFamily="49" charset="0"/>
                <a:ea typeface="ＭＳ Ｐゴシック" pitchFamily="34" charset="-128"/>
              </a:rPr>
              <a:t>      IF (rend &gt; nr) rend = nr</a:t>
            </a:r>
          </a:p>
          <a:p>
            <a:pPr>
              <a:lnSpc>
                <a:spcPct val="80000"/>
              </a:lnSpc>
              <a:buFont typeface="Wingdings" pitchFamily="2" charset="2"/>
              <a:buNone/>
            </a:pPr>
            <a:r>
              <a:rPr lang="en-US" sz="1200" b="1" smtClean="0">
                <a:latin typeface="Courier New" pitchFamily="49" charset="0"/>
                <a:ea typeface="ＭＳ Ｐゴシック" pitchFamily="34" charset="-128"/>
              </a:rPr>
              <a:t>      DO qstart = 1, nq, qtilesize</a:t>
            </a:r>
          </a:p>
          <a:p>
            <a:pPr>
              <a:lnSpc>
                <a:spcPct val="80000"/>
              </a:lnSpc>
              <a:buFont typeface="Wingdings" pitchFamily="2" charset="2"/>
              <a:buNone/>
            </a:pPr>
            <a:r>
              <a:rPr lang="en-US" sz="1200" b="1" smtClean="0">
                <a:latin typeface="Courier New" pitchFamily="49" charset="0"/>
                <a:ea typeface="ＭＳ Ｐゴシック" pitchFamily="34" charset="-128"/>
              </a:rPr>
              <a:t>        qend = qstart + qtilesize - 1</a:t>
            </a:r>
          </a:p>
          <a:p>
            <a:pPr>
              <a:lnSpc>
                <a:spcPct val="80000"/>
              </a:lnSpc>
              <a:buFont typeface="Wingdings" pitchFamily="2" charset="2"/>
              <a:buNone/>
            </a:pPr>
            <a:r>
              <a:rPr lang="en-US" sz="1200" b="1" smtClean="0">
                <a:latin typeface="Courier New" pitchFamily="49" charset="0"/>
                <a:ea typeface="ＭＳ Ｐゴシック" pitchFamily="34" charset="-128"/>
              </a:rPr>
              <a:t>        IF (qend &gt; nq) qend = nq</a:t>
            </a:r>
          </a:p>
          <a:p>
            <a:pPr>
              <a:lnSpc>
                <a:spcPct val="80000"/>
              </a:lnSpc>
              <a:buFont typeface="Wingdings" pitchFamily="2" charset="2"/>
              <a:buNone/>
            </a:pPr>
            <a:r>
              <a:rPr lang="en-US" sz="1200" b="1" smtClean="0">
                <a:latin typeface="Courier New" pitchFamily="49" charset="0"/>
                <a:ea typeface="ＭＳ Ｐゴシック" pitchFamily="34" charset="-128"/>
              </a:rPr>
              <a:t>        CALL matrix_matrix_mult_tile(dst, src1, src2, nr, nc, nq, &amp;</a:t>
            </a:r>
          </a:p>
          <a:p>
            <a:pPr>
              <a:lnSpc>
                <a:spcPct val="80000"/>
              </a:lnSpc>
              <a:buFont typeface="Wingdings" pitchFamily="2" charset="2"/>
              <a:buNone/>
            </a:pPr>
            <a:r>
              <a:rPr lang="en-US" sz="1200" b="1" smtClean="0">
                <a:latin typeface="Courier New" pitchFamily="49" charset="0"/>
                <a:ea typeface="ＭＳ Ｐゴシック" pitchFamily="34" charset="-128"/>
              </a:rPr>
              <a:t> &amp;                                   rstart, rend, cstart, cend, qstart, qend)</a:t>
            </a:r>
          </a:p>
          <a:p>
            <a:pPr>
              <a:lnSpc>
                <a:spcPct val="80000"/>
              </a:lnSpc>
              <a:buFont typeface="Wingdings" pitchFamily="2" charset="2"/>
              <a:buNone/>
            </a:pPr>
            <a:r>
              <a:rPr lang="en-US" sz="1200" b="1" smtClean="0">
                <a:latin typeface="Courier New" pitchFamily="49" charset="0"/>
                <a:ea typeface="ＭＳ Ｐゴシック" pitchFamily="34" charset="-128"/>
              </a:rPr>
              <a:t>      END DO !! qstart</a:t>
            </a:r>
          </a:p>
          <a:p>
            <a:pPr>
              <a:lnSpc>
                <a:spcPct val="80000"/>
              </a:lnSpc>
              <a:buFont typeface="Wingdings" pitchFamily="2" charset="2"/>
              <a:buNone/>
            </a:pPr>
            <a:r>
              <a:rPr lang="en-US" sz="1200" b="1" smtClean="0">
                <a:latin typeface="Courier New" pitchFamily="49" charset="0"/>
                <a:ea typeface="ＭＳ Ｐゴシック" pitchFamily="34" charset="-128"/>
              </a:rPr>
              <a:t>    END DO !! rstart</a:t>
            </a:r>
          </a:p>
          <a:p>
            <a:pPr>
              <a:lnSpc>
                <a:spcPct val="80000"/>
              </a:lnSpc>
              <a:buFont typeface="Wingdings" pitchFamily="2" charset="2"/>
              <a:buNone/>
            </a:pPr>
            <a:r>
              <a:rPr lang="en-US" sz="1200" b="1" smtClean="0">
                <a:latin typeface="Courier New" pitchFamily="49" charset="0"/>
                <a:ea typeface="ＭＳ Ｐゴシック" pitchFamily="34" charset="-128"/>
              </a:rPr>
              <a:t>  END DO !! cstart</a:t>
            </a:r>
          </a:p>
          <a:p>
            <a:pPr>
              <a:lnSpc>
                <a:spcPct val="80000"/>
              </a:lnSpc>
              <a:buFont typeface="Wingdings" pitchFamily="2" charset="2"/>
              <a:buNone/>
            </a:pPr>
            <a:r>
              <a:rPr lang="en-US" sz="1200" b="1" smtClean="0">
                <a:latin typeface="Courier New" pitchFamily="49" charset="0"/>
                <a:ea typeface="ＭＳ Ｐゴシック" pitchFamily="34" charset="-128"/>
              </a:rPr>
              <a:t>END SUBROUTINE matrix_matrix_mult_by_tiling</a:t>
            </a:r>
          </a:p>
          <a:p>
            <a:pPr>
              <a:buFont typeface="Wingdings" pitchFamily="2" charset="2"/>
              <a:buNone/>
            </a:pPr>
            <a:endParaRPr lang="en-US" sz="1200" smtClean="0">
              <a:ea typeface="ＭＳ Ｐゴシック" pitchFamily="34" charset="-128"/>
            </a:endParaRPr>
          </a:p>
        </p:txBody>
      </p:sp>
      <p:sp>
        <p:nvSpPr>
          <p:cNvPr id="9318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3189" name="Slide Number Placeholder 4"/>
          <p:cNvSpPr>
            <a:spLocks noGrp="1"/>
          </p:cNvSpPr>
          <p:nvPr>
            <p:ph type="sldNum" sz="quarter" idx="11"/>
          </p:nvPr>
        </p:nvSpPr>
        <p:spPr>
          <a:noFill/>
        </p:spPr>
        <p:txBody>
          <a:bodyPr/>
          <a:lstStyle/>
          <a:p>
            <a:fld id="{2441F353-9CE4-4F9F-AFA7-96A7B94E90E2}" type="slidenum">
              <a:rPr lang="en-US"/>
              <a:pPr/>
              <a:t>68</a:t>
            </a:fld>
            <a:endParaRPr lang="en-US"/>
          </a:p>
        </p:txBody>
      </p:sp>
      <p:sp>
        <p:nvSpPr>
          <p:cNvPr id="9319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ea typeface="ＭＳ Ｐゴシック" pitchFamily="34" charset="-128"/>
              </a:rPr>
              <a:t>Tiling Code: C</a:t>
            </a:r>
          </a:p>
        </p:txBody>
      </p:sp>
      <p:sp>
        <p:nvSpPr>
          <p:cNvPr id="94211" name="Rectangle 3"/>
          <p:cNvSpPr>
            <a:spLocks noGrp="1" noChangeArrowheads="1"/>
          </p:cNvSpPr>
          <p:nvPr>
            <p:ph idx="1"/>
          </p:nvPr>
        </p:nvSpPr>
        <p:spPr>
          <a:xfrm>
            <a:off x="533400" y="1371600"/>
            <a:ext cx="8229600" cy="5105400"/>
          </a:xfrm>
        </p:spPr>
        <p:txBody>
          <a:bodyPr/>
          <a:lstStyle/>
          <a:p>
            <a:pPr>
              <a:lnSpc>
                <a:spcPct val="80000"/>
              </a:lnSpc>
              <a:buFont typeface="Wingdings" pitchFamily="2" charset="2"/>
              <a:buNone/>
            </a:pPr>
            <a:r>
              <a:rPr lang="en-US" sz="1400" b="1" smtClean="0">
                <a:latin typeface="Courier New" pitchFamily="49" charset="0"/>
                <a:ea typeface="ＭＳ Ｐゴシック" pitchFamily="34" charset="-128"/>
              </a:rPr>
              <a:t>void matrix_matrix_mult_by_tiling (</a:t>
            </a:r>
          </a:p>
          <a:p>
            <a:pPr>
              <a:lnSpc>
                <a:spcPct val="80000"/>
              </a:lnSpc>
              <a:buFont typeface="Wingdings" pitchFamily="2" charset="2"/>
              <a:buNone/>
            </a:pPr>
            <a:r>
              <a:rPr lang="en-US" sz="1400" b="1" smtClean="0">
                <a:latin typeface="Courier New" pitchFamily="49" charset="0"/>
                <a:ea typeface="ＭＳ Ｐゴシック" pitchFamily="34" charset="-128"/>
              </a:rPr>
              <a:t>         float** dst, float** src1, float** src2,</a:t>
            </a:r>
          </a:p>
          <a:p>
            <a:pPr>
              <a:lnSpc>
                <a:spcPct val="80000"/>
              </a:lnSpc>
              <a:buFont typeface="Wingdings" pitchFamily="2" charset="2"/>
              <a:buNone/>
            </a:pPr>
            <a:r>
              <a:rPr lang="en-US" sz="1400" b="1" smtClean="0">
                <a:latin typeface="Courier New" pitchFamily="49" charset="0"/>
                <a:ea typeface="ＭＳ Ｐゴシック" pitchFamily="34" charset="-128"/>
              </a:rPr>
              <a:t>         int nr, int nc, int nq,</a:t>
            </a:r>
          </a:p>
          <a:p>
            <a:pPr>
              <a:lnSpc>
                <a:spcPct val="80000"/>
              </a:lnSpc>
              <a:buFont typeface="Wingdings" pitchFamily="2" charset="2"/>
              <a:buNone/>
            </a:pPr>
            <a:r>
              <a:rPr lang="en-US" sz="1400" b="1" smtClean="0">
                <a:latin typeface="Courier New" pitchFamily="49" charset="0"/>
                <a:ea typeface="ＭＳ Ｐゴシック" pitchFamily="34" charset="-128"/>
              </a:rPr>
              <a:t>         int rtilesize, int ctilesize, int qtilesize)</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matrix_matrix_mult_by_tiling */</a:t>
            </a:r>
          </a:p>
          <a:p>
            <a:pPr>
              <a:lnSpc>
                <a:spcPct val="80000"/>
              </a:lnSpc>
              <a:buFont typeface="Wingdings" pitchFamily="2" charset="2"/>
              <a:buNone/>
            </a:pPr>
            <a:r>
              <a:rPr lang="en-US" sz="1400" b="1" smtClean="0">
                <a:latin typeface="Courier New" pitchFamily="49" charset="0"/>
                <a:ea typeface="ＭＳ Ｐゴシック" pitchFamily="34" charset="-128"/>
              </a:rPr>
              <a:t>  int rstart, rend, cstart, cend, qstart, qend;</a:t>
            </a:r>
          </a:p>
          <a:p>
            <a:pPr>
              <a:lnSpc>
                <a:spcPct val="60000"/>
              </a:lnSpc>
              <a:buFont typeface="Wingdings" pitchFamily="2" charset="2"/>
              <a:buNone/>
            </a:pPr>
            <a:endParaRPr lang="en-US" sz="1400" b="1" smtClean="0">
              <a:latin typeface="Courier New" pitchFamily="49" charset="0"/>
              <a:ea typeface="ＭＳ Ｐゴシック" pitchFamily="34" charset="-128"/>
            </a:endParaRPr>
          </a:p>
          <a:p>
            <a:pPr>
              <a:lnSpc>
                <a:spcPct val="70000"/>
              </a:lnSpc>
              <a:buFont typeface="Wingdings" pitchFamily="2" charset="2"/>
              <a:buNone/>
            </a:pPr>
            <a:r>
              <a:rPr lang="en-US" sz="1400" b="1" smtClean="0">
                <a:latin typeface="Courier New" pitchFamily="49" charset="0"/>
                <a:ea typeface="ＭＳ Ｐゴシック" pitchFamily="34" charset="-128"/>
              </a:rPr>
              <a:t>  for (rstart = 0; rstart &lt; nr; rstart += rtilesize) {</a:t>
            </a:r>
          </a:p>
          <a:p>
            <a:pPr>
              <a:lnSpc>
                <a:spcPct val="80000"/>
              </a:lnSpc>
              <a:buFont typeface="Wingdings" pitchFamily="2" charset="2"/>
              <a:buNone/>
            </a:pPr>
            <a:r>
              <a:rPr lang="en-US" sz="1400" b="1" smtClean="0">
                <a:latin typeface="Courier New" pitchFamily="49" charset="0"/>
                <a:ea typeface="ＭＳ Ｐゴシック" pitchFamily="34" charset="-128"/>
              </a:rPr>
              <a:t>    rend = rstart + rtilesize – 1;</a:t>
            </a:r>
          </a:p>
          <a:p>
            <a:pPr>
              <a:lnSpc>
                <a:spcPct val="80000"/>
              </a:lnSpc>
              <a:buFont typeface="Wingdings" pitchFamily="2" charset="2"/>
              <a:buNone/>
            </a:pPr>
            <a:r>
              <a:rPr lang="en-US" sz="1400" b="1" smtClean="0">
                <a:latin typeface="Courier New" pitchFamily="49" charset="0"/>
                <a:ea typeface="ＭＳ Ｐゴシック" pitchFamily="34" charset="-128"/>
              </a:rPr>
              <a:t>    if (rend &gt;= nr) rend = nr - 1;</a:t>
            </a:r>
          </a:p>
          <a:p>
            <a:pPr>
              <a:lnSpc>
                <a:spcPct val="80000"/>
              </a:lnSpc>
              <a:buFont typeface="Wingdings" pitchFamily="2" charset="2"/>
              <a:buNone/>
            </a:pPr>
            <a:r>
              <a:rPr lang="en-US" sz="1400" b="1" smtClean="0">
                <a:latin typeface="Courier New" pitchFamily="49" charset="0"/>
                <a:ea typeface="ＭＳ Ｐゴシック" pitchFamily="34" charset="-128"/>
              </a:rPr>
              <a:t>    for (cstart = 0; cstart &lt; nc; cstart += ctilesize) {</a:t>
            </a:r>
          </a:p>
          <a:p>
            <a:pPr>
              <a:lnSpc>
                <a:spcPct val="80000"/>
              </a:lnSpc>
              <a:buFont typeface="Wingdings" pitchFamily="2" charset="2"/>
              <a:buNone/>
            </a:pPr>
            <a:r>
              <a:rPr lang="en-US" sz="1400" b="1" smtClean="0">
                <a:latin typeface="Courier New" pitchFamily="49" charset="0"/>
                <a:ea typeface="ＭＳ Ｐゴシック" pitchFamily="34" charset="-128"/>
              </a:rPr>
              <a:t>      cend = cstart + ctilesize – 1;</a:t>
            </a:r>
          </a:p>
          <a:p>
            <a:pPr>
              <a:lnSpc>
                <a:spcPct val="80000"/>
              </a:lnSpc>
              <a:buFont typeface="Wingdings" pitchFamily="2" charset="2"/>
              <a:buNone/>
            </a:pPr>
            <a:r>
              <a:rPr lang="en-US" sz="1400" b="1" smtClean="0">
                <a:latin typeface="Courier New" pitchFamily="49" charset="0"/>
                <a:ea typeface="ＭＳ Ｐゴシック" pitchFamily="34" charset="-128"/>
              </a:rPr>
              <a:t>      if (cend &gt;= nc) cend = nc - 1;</a:t>
            </a:r>
          </a:p>
          <a:p>
            <a:pPr>
              <a:lnSpc>
                <a:spcPct val="80000"/>
              </a:lnSpc>
              <a:buFont typeface="Wingdings" pitchFamily="2" charset="2"/>
              <a:buNone/>
            </a:pPr>
            <a:r>
              <a:rPr lang="en-US" sz="1400" b="1" smtClean="0">
                <a:latin typeface="Courier New" pitchFamily="49" charset="0"/>
                <a:ea typeface="ＭＳ Ｐゴシック" pitchFamily="34" charset="-128"/>
              </a:rPr>
              <a:t>      for (qstart = 0; qstart &lt; nq; qstart += qtilesize) {</a:t>
            </a:r>
          </a:p>
          <a:p>
            <a:pPr>
              <a:lnSpc>
                <a:spcPct val="80000"/>
              </a:lnSpc>
              <a:buFont typeface="Wingdings" pitchFamily="2" charset="2"/>
              <a:buNone/>
            </a:pPr>
            <a:r>
              <a:rPr lang="en-US" sz="1400" b="1" smtClean="0">
                <a:latin typeface="Courier New" pitchFamily="49" charset="0"/>
                <a:ea typeface="ＭＳ Ｐゴシック" pitchFamily="34" charset="-128"/>
              </a:rPr>
              <a:t>        qend = qstart + qtilesize – 1;</a:t>
            </a:r>
          </a:p>
          <a:p>
            <a:pPr>
              <a:lnSpc>
                <a:spcPct val="80000"/>
              </a:lnSpc>
              <a:buFont typeface="Wingdings" pitchFamily="2" charset="2"/>
              <a:buNone/>
            </a:pPr>
            <a:r>
              <a:rPr lang="en-US" sz="1400" b="1" smtClean="0">
                <a:latin typeface="Courier New" pitchFamily="49" charset="0"/>
                <a:ea typeface="ＭＳ Ｐゴシック" pitchFamily="34" charset="-128"/>
              </a:rPr>
              <a:t>        if (qend &gt;= nq) qend = nq - 1;</a:t>
            </a:r>
          </a:p>
          <a:p>
            <a:pPr>
              <a:lnSpc>
                <a:spcPct val="80000"/>
              </a:lnSpc>
              <a:buFont typeface="Wingdings" pitchFamily="2" charset="2"/>
              <a:buNone/>
            </a:pPr>
            <a:r>
              <a:rPr lang="en-US" sz="1400" b="1" smtClean="0">
                <a:latin typeface="Courier New" pitchFamily="49" charset="0"/>
                <a:ea typeface="ＭＳ Ｐゴシック" pitchFamily="34" charset="-128"/>
              </a:rPr>
              <a:t>        matrix_matrix_mult_tile(dst, src1, src2, nr, nc, nq,</a:t>
            </a:r>
          </a:p>
          <a:p>
            <a:pPr>
              <a:lnSpc>
                <a:spcPct val="80000"/>
              </a:lnSpc>
              <a:buFont typeface="Wingdings" pitchFamily="2" charset="2"/>
              <a:buNone/>
            </a:pPr>
            <a:r>
              <a:rPr lang="en-US" sz="1400" b="1" smtClean="0">
                <a:latin typeface="Courier New" pitchFamily="49" charset="0"/>
                <a:ea typeface="ＭＳ Ｐゴシック" pitchFamily="34" charset="-128"/>
              </a:rPr>
              <a:t>                                rstart, rend, cstart, cend, qstart, qend);</a:t>
            </a:r>
          </a:p>
          <a:p>
            <a:pPr>
              <a:lnSpc>
                <a:spcPct val="80000"/>
              </a:lnSpc>
              <a:buFont typeface="Wingdings" pitchFamily="2" charset="2"/>
              <a:buNone/>
            </a:pPr>
            <a:r>
              <a:rPr lang="en-US" sz="1400" b="1" smtClean="0">
                <a:latin typeface="Courier New" pitchFamily="49" charset="0"/>
                <a:ea typeface="ＭＳ Ｐゴシック" pitchFamily="34" charset="-128"/>
              </a:rPr>
              <a:t>      } /* for qstart */</a:t>
            </a:r>
          </a:p>
          <a:p>
            <a:pPr>
              <a:lnSpc>
                <a:spcPct val="80000"/>
              </a:lnSpc>
              <a:buFont typeface="Wingdings" pitchFamily="2" charset="2"/>
              <a:buNone/>
            </a:pPr>
            <a:r>
              <a:rPr lang="en-US" sz="1400" b="1" smtClean="0">
                <a:latin typeface="Courier New" pitchFamily="49" charset="0"/>
                <a:ea typeface="ＭＳ Ｐゴシック" pitchFamily="34" charset="-128"/>
              </a:rPr>
              <a:t>    } /* for cstart */</a:t>
            </a:r>
          </a:p>
          <a:p>
            <a:pPr>
              <a:lnSpc>
                <a:spcPct val="80000"/>
              </a:lnSpc>
              <a:buFont typeface="Wingdings" pitchFamily="2" charset="2"/>
              <a:buNone/>
            </a:pPr>
            <a:r>
              <a:rPr lang="en-US" sz="1400" b="1" smtClean="0">
                <a:latin typeface="Courier New" pitchFamily="49" charset="0"/>
                <a:ea typeface="ＭＳ Ｐゴシック" pitchFamily="34" charset="-128"/>
              </a:rPr>
              <a:t>  } /* for rstart */</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matrix_matrix_mult_by_tiling */</a:t>
            </a:r>
          </a:p>
        </p:txBody>
      </p:sp>
      <p:sp>
        <p:nvSpPr>
          <p:cNvPr id="9421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4213" name="Slide Number Placeholder 4"/>
          <p:cNvSpPr>
            <a:spLocks noGrp="1"/>
          </p:cNvSpPr>
          <p:nvPr>
            <p:ph type="sldNum" sz="quarter" idx="11"/>
          </p:nvPr>
        </p:nvSpPr>
        <p:spPr>
          <a:noFill/>
        </p:spPr>
        <p:txBody>
          <a:bodyPr/>
          <a:lstStyle/>
          <a:p>
            <a:fld id="{D4CAA1D3-9B02-447C-9A57-F68C4F9484AC}" type="slidenum">
              <a:rPr lang="en-US"/>
              <a:pPr/>
              <a:t>69</a:t>
            </a:fld>
            <a:endParaRPr lang="en-US"/>
          </a:p>
        </p:txBody>
      </p:sp>
      <p:sp>
        <p:nvSpPr>
          <p:cNvPr id="9421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a:t>
            </a:r>
            <a:r>
              <a:rPr lang="en-US" dirty="0" smtClean="0"/>
              <a:t>Parallel: Storage Hierarchy</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7</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please mute yourself, so that we cannot hear you.</a:t>
            </a:r>
          </a:p>
          <a:p>
            <a:pPr>
              <a:buFont typeface="Wingdings" pitchFamily="2" charset="2"/>
              <a:buNone/>
            </a:pPr>
            <a:r>
              <a:rPr lang="en-US" dirty="0"/>
              <a:t>At </a:t>
            </a:r>
            <a:r>
              <a:rPr lang="en-US" dirty="0" smtClean="0"/>
              <a:t>ISU and UW, </a:t>
            </a:r>
            <a:r>
              <a:rPr lang="en-US" dirty="0"/>
              <a:t>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some kind of text.</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ea typeface="ＭＳ Ｐゴシック" pitchFamily="34" charset="-128"/>
              </a:rPr>
              <a:t>Multiplying Within a Tile: F90</a:t>
            </a:r>
          </a:p>
        </p:txBody>
      </p:sp>
      <p:sp>
        <p:nvSpPr>
          <p:cNvPr id="95235" name="Rectangle 3"/>
          <p:cNvSpPr>
            <a:spLocks noGrp="1" noChangeArrowheads="1"/>
          </p:cNvSpPr>
          <p:nvPr>
            <p:ph idx="1"/>
          </p:nvPr>
        </p:nvSpPr>
        <p:spPr>
          <a:xfrm>
            <a:off x="990600" y="1371600"/>
            <a:ext cx="7696200" cy="5029200"/>
          </a:xfrm>
        </p:spPr>
        <p:txBody>
          <a:bodyPr/>
          <a:lstStyle/>
          <a:p>
            <a:pPr>
              <a:lnSpc>
                <a:spcPct val="90000"/>
              </a:lnSpc>
              <a:buFont typeface="Wingdings" pitchFamily="2" charset="2"/>
              <a:buNone/>
            </a:pPr>
            <a:r>
              <a:rPr lang="en-US" sz="1400" b="1" smtClean="0">
                <a:latin typeface="Courier New" pitchFamily="49" charset="0"/>
                <a:ea typeface="ＭＳ Ｐゴシック" pitchFamily="34" charset="-128"/>
              </a:rPr>
              <a:t>SUBROUTINE matrix_matrix_mult_tile (dst, src1, src2, nr, nc, nq, &amp;</a:t>
            </a:r>
          </a:p>
          <a:p>
            <a:pPr>
              <a:lnSpc>
                <a:spcPct val="90000"/>
              </a:lnSpc>
              <a:buFont typeface="Wingdings" pitchFamily="2" charset="2"/>
              <a:buNone/>
            </a:pPr>
            <a:r>
              <a:rPr lang="en-US" sz="1400" b="1" smtClean="0">
                <a:latin typeface="Courier New" pitchFamily="49" charset="0"/>
                <a:ea typeface="ＭＳ Ｐゴシック" pitchFamily="34" charset="-128"/>
              </a:rPr>
              <a:t> &amp;             rstart, rend, cstart, cend, qstart, qend)</a:t>
            </a:r>
          </a:p>
          <a:p>
            <a:pPr>
              <a:lnSpc>
                <a:spcPct val="90000"/>
              </a:lnSpc>
              <a:buFont typeface="Wingdings" pitchFamily="2" charset="2"/>
              <a:buNone/>
            </a:pPr>
            <a:r>
              <a:rPr lang="en-US" sz="1400" b="1" smtClean="0">
                <a:latin typeface="Courier New" pitchFamily="49" charset="0"/>
                <a:ea typeface="ＭＳ Ｐゴシック" pitchFamily="34" charset="-128"/>
              </a:rPr>
              <a:t>  IMPLICIT NONE</a:t>
            </a:r>
          </a:p>
          <a:p>
            <a:pPr>
              <a:lnSpc>
                <a:spcPct val="90000"/>
              </a:lnSpc>
              <a:buFont typeface="Wingdings" pitchFamily="2" charset="2"/>
              <a:buNone/>
            </a:pPr>
            <a:r>
              <a:rPr lang="en-US" sz="1400" b="1" smtClean="0">
                <a:latin typeface="Courier New" pitchFamily="49" charset="0"/>
                <a:ea typeface="ＭＳ Ｐゴシック" pitchFamily="34" charset="-128"/>
              </a:rPr>
              <a:t>  INTEGER,INTENT(IN) :: nr, nc, nq</a:t>
            </a:r>
          </a:p>
          <a:p>
            <a:pPr>
              <a:lnSpc>
                <a:spcPct val="90000"/>
              </a:lnSpc>
              <a:buFont typeface="Wingdings" pitchFamily="2" charset="2"/>
              <a:buNone/>
            </a:pPr>
            <a:r>
              <a:rPr lang="en-US" sz="1400" b="1" smtClean="0">
                <a:latin typeface="Courier New" pitchFamily="49" charset="0"/>
                <a:ea typeface="ＭＳ Ｐゴシック" pitchFamily="34" charset="-128"/>
              </a:rPr>
              <a:t>  REAL,DIMENSION(nr,nc),INTENT(OUT) :: dst</a:t>
            </a:r>
          </a:p>
          <a:p>
            <a:pPr>
              <a:lnSpc>
                <a:spcPct val="90000"/>
              </a:lnSpc>
              <a:buFont typeface="Wingdings" pitchFamily="2" charset="2"/>
              <a:buNone/>
            </a:pPr>
            <a:r>
              <a:rPr lang="en-US" sz="1400" b="1" smtClean="0">
                <a:latin typeface="Courier New" pitchFamily="49" charset="0"/>
                <a:ea typeface="ＭＳ Ｐゴシック" pitchFamily="34" charset="-128"/>
              </a:rPr>
              <a:t>  REAL,DIMENSION(nr,nq),INTENT(IN)  :: src1</a:t>
            </a:r>
          </a:p>
          <a:p>
            <a:pPr>
              <a:lnSpc>
                <a:spcPct val="90000"/>
              </a:lnSpc>
              <a:buFont typeface="Wingdings" pitchFamily="2" charset="2"/>
              <a:buNone/>
            </a:pPr>
            <a:r>
              <a:rPr lang="en-US" sz="1400" b="1" smtClean="0">
                <a:latin typeface="Courier New" pitchFamily="49" charset="0"/>
                <a:ea typeface="ＭＳ Ｐゴシック" pitchFamily="34" charset="-128"/>
              </a:rPr>
              <a:t>  REAL,DIMENSION(nq,nc),INTENT(IN)  :: src2</a:t>
            </a:r>
          </a:p>
          <a:p>
            <a:pPr>
              <a:lnSpc>
                <a:spcPct val="90000"/>
              </a:lnSpc>
              <a:buFont typeface="Wingdings" pitchFamily="2" charset="2"/>
              <a:buNone/>
            </a:pPr>
            <a:r>
              <a:rPr lang="en-US" sz="1400" b="1" smtClean="0">
                <a:latin typeface="Courier New" pitchFamily="49" charset="0"/>
                <a:ea typeface="ＭＳ Ｐゴシック" pitchFamily="34" charset="-128"/>
              </a:rPr>
              <a:t>  INTEGER,INTENT(IN) :: rstart, rend, cstart, cend, qstart, qend</a:t>
            </a:r>
          </a:p>
          <a:p>
            <a:pPr>
              <a:lnSpc>
                <a:spcPct val="90000"/>
              </a:lnSpc>
              <a:buFont typeface="Wingdings" pitchFamily="2" charset="2"/>
              <a:buNone/>
            </a:pPr>
            <a:endParaRPr lang="en-US" sz="1400" b="1" smtClean="0">
              <a:latin typeface="Courier New" pitchFamily="49" charset="0"/>
              <a:ea typeface="ＭＳ Ｐゴシック" pitchFamily="34" charset="-128"/>
            </a:endParaRPr>
          </a:p>
          <a:p>
            <a:pPr>
              <a:lnSpc>
                <a:spcPct val="90000"/>
              </a:lnSpc>
              <a:buFont typeface="Wingdings" pitchFamily="2" charset="2"/>
              <a:buNone/>
            </a:pPr>
            <a:r>
              <a:rPr lang="en-US" sz="1400" b="1" smtClean="0">
                <a:latin typeface="Courier New" pitchFamily="49" charset="0"/>
                <a:ea typeface="ＭＳ Ｐゴシック" pitchFamily="34" charset="-128"/>
              </a:rPr>
              <a:t>  INTEGER :: r, c, q</a:t>
            </a:r>
          </a:p>
          <a:p>
            <a:pPr>
              <a:lnSpc>
                <a:spcPct val="90000"/>
              </a:lnSpc>
              <a:buFont typeface="Wingdings" pitchFamily="2" charset="2"/>
              <a:buNone/>
            </a:pPr>
            <a:endParaRPr lang="en-US" sz="1400" b="1" smtClean="0">
              <a:latin typeface="Courier New" pitchFamily="49" charset="0"/>
              <a:ea typeface="ＭＳ Ｐゴシック" pitchFamily="34" charset="-128"/>
            </a:endParaRPr>
          </a:p>
          <a:p>
            <a:pPr>
              <a:lnSpc>
                <a:spcPct val="90000"/>
              </a:lnSpc>
              <a:buFont typeface="Wingdings" pitchFamily="2" charset="2"/>
              <a:buNone/>
            </a:pPr>
            <a:r>
              <a:rPr lang="en-US" sz="1400" b="1" smtClean="0">
                <a:latin typeface="Courier New" pitchFamily="49" charset="0"/>
                <a:ea typeface="ＭＳ Ｐゴシック" pitchFamily="34" charset="-128"/>
              </a:rPr>
              <a:t>  DO c = cstart, cend</a:t>
            </a:r>
          </a:p>
          <a:p>
            <a:pPr>
              <a:lnSpc>
                <a:spcPct val="90000"/>
              </a:lnSpc>
              <a:buFont typeface="Wingdings" pitchFamily="2" charset="2"/>
              <a:buNone/>
            </a:pPr>
            <a:r>
              <a:rPr lang="en-US" sz="1400" b="1" smtClean="0">
                <a:latin typeface="Courier New" pitchFamily="49" charset="0"/>
                <a:ea typeface="ＭＳ Ｐゴシック" pitchFamily="34" charset="-128"/>
              </a:rPr>
              <a:t>    DO r = rstart, rend</a:t>
            </a:r>
          </a:p>
          <a:p>
            <a:pPr>
              <a:lnSpc>
                <a:spcPct val="90000"/>
              </a:lnSpc>
              <a:buFont typeface="Wingdings" pitchFamily="2" charset="2"/>
              <a:buNone/>
            </a:pPr>
            <a:r>
              <a:rPr lang="en-US" sz="1400" b="1" smtClean="0">
                <a:latin typeface="Courier New" pitchFamily="49" charset="0"/>
                <a:ea typeface="ＭＳ Ｐゴシック" pitchFamily="34" charset="-128"/>
              </a:rPr>
              <a:t>      IF (qstart == 1) dst(r,c) = 0.0</a:t>
            </a:r>
          </a:p>
          <a:p>
            <a:pPr>
              <a:lnSpc>
                <a:spcPct val="90000"/>
              </a:lnSpc>
              <a:buFont typeface="Wingdings" pitchFamily="2" charset="2"/>
              <a:buNone/>
            </a:pPr>
            <a:r>
              <a:rPr lang="en-US" sz="1400" b="1" smtClean="0">
                <a:latin typeface="Courier New" pitchFamily="49" charset="0"/>
                <a:ea typeface="ＭＳ Ｐゴシック" pitchFamily="34" charset="-128"/>
              </a:rPr>
              <a:t>      DO q = qstart, qend</a:t>
            </a:r>
          </a:p>
          <a:p>
            <a:pPr>
              <a:lnSpc>
                <a:spcPct val="90000"/>
              </a:lnSpc>
              <a:buFont typeface="Wingdings" pitchFamily="2" charset="2"/>
              <a:buNone/>
            </a:pPr>
            <a:r>
              <a:rPr lang="en-US" sz="1400" b="1" smtClean="0">
                <a:latin typeface="Courier New" pitchFamily="49" charset="0"/>
                <a:ea typeface="ＭＳ Ｐゴシック" pitchFamily="34" charset="-128"/>
              </a:rPr>
              <a:t>        dst(r,c) = dst(r,c) + src1(r,q) * src2(q,c)</a:t>
            </a:r>
          </a:p>
          <a:p>
            <a:pPr>
              <a:lnSpc>
                <a:spcPct val="90000"/>
              </a:lnSpc>
              <a:buFont typeface="Wingdings" pitchFamily="2" charset="2"/>
              <a:buNone/>
            </a:pPr>
            <a:r>
              <a:rPr lang="en-US" sz="1400" b="1" smtClean="0">
                <a:latin typeface="Courier New" pitchFamily="49" charset="0"/>
                <a:ea typeface="ＭＳ Ｐゴシック" pitchFamily="34" charset="-128"/>
              </a:rPr>
              <a:t>      END DO !! q</a:t>
            </a:r>
          </a:p>
          <a:p>
            <a:pPr>
              <a:lnSpc>
                <a:spcPct val="90000"/>
              </a:lnSpc>
              <a:buFont typeface="Wingdings" pitchFamily="2" charset="2"/>
              <a:buNone/>
            </a:pPr>
            <a:r>
              <a:rPr lang="en-US" sz="1400" b="1" smtClean="0">
                <a:latin typeface="Courier New" pitchFamily="49" charset="0"/>
                <a:ea typeface="ＭＳ Ｐゴシック" pitchFamily="34" charset="-128"/>
              </a:rPr>
              <a:t>    END DO !! r</a:t>
            </a:r>
          </a:p>
          <a:p>
            <a:pPr>
              <a:lnSpc>
                <a:spcPct val="90000"/>
              </a:lnSpc>
              <a:buFont typeface="Wingdings" pitchFamily="2" charset="2"/>
              <a:buNone/>
            </a:pPr>
            <a:r>
              <a:rPr lang="en-US" sz="1400" b="1" smtClean="0">
                <a:latin typeface="Courier New" pitchFamily="49" charset="0"/>
                <a:ea typeface="ＭＳ Ｐゴシック" pitchFamily="34" charset="-128"/>
              </a:rPr>
              <a:t>  END DO !! c</a:t>
            </a:r>
          </a:p>
          <a:p>
            <a:pPr>
              <a:lnSpc>
                <a:spcPct val="90000"/>
              </a:lnSpc>
              <a:buFont typeface="Wingdings" pitchFamily="2" charset="2"/>
              <a:buNone/>
            </a:pPr>
            <a:r>
              <a:rPr lang="en-US" sz="1400" b="1" smtClean="0">
                <a:latin typeface="Courier New" pitchFamily="49" charset="0"/>
                <a:ea typeface="ＭＳ Ｐゴシック" pitchFamily="34" charset="-128"/>
              </a:rPr>
              <a:t>END SUBROUTINE matrix_matrix_mult_tile</a:t>
            </a:r>
            <a:endParaRPr lang="en-US" sz="1400" b="1" smtClean="0">
              <a:ea typeface="ＭＳ Ｐゴシック" pitchFamily="34" charset="-128"/>
            </a:endParaRPr>
          </a:p>
        </p:txBody>
      </p:sp>
      <p:sp>
        <p:nvSpPr>
          <p:cNvPr id="9523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5237" name="Slide Number Placeholder 4"/>
          <p:cNvSpPr>
            <a:spLocks noGrp="1"/>
          </p:cNvSpPr>
          <p:nvPr>
            <p:ph type="sldNum" sz="quarter" idx="11"/>
          </p:nvPr>
        </p:nvSpPr>
        <p:spPr>
          <a:noFill/>
        </p:spPr>
        <p:txBody>
          <a:bodyPr/>
          <a:lstStyle/>
          <a:p>
            <a:fld id="{232A4B49-5291-403F-AFA3-EAD1B7AC1C7E}" type="slidenum">
              <a:rPr lang="en-US"/>
              <a:pPr/>
              <a:t>70</a:t>
            </a:fld>
            <a:endParaRPr lang="en-US"/>
          </a:p>
        </p:txBody>
      </p:sp>
      <p:sp>
        <p:nvSpPr>
          <p:cNvPr id="9523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ea typeface="ＭＳ Ｐゴシック" pitchFamily="34" charset="-128"/>
              </a:rPr>
              <a:t>Multiplying Within a Tile: C</a:t>
            </a:r>
          </a:p>
        </p:txBody>
      </p:sp>
      <p:sp>
        <p:nvSpPr>
          <p:cNvPr id="96259" name="Rectangle 3"/>
          <p:cNvSpPr>
            <a:spLocks noGrp="1" noChangeArrowheads="1"/>
          </p:cNvSpPr>
          <p:nvPr>
            <p:ph idx="1"/>
          </p:nvPr>
        </p:nvSpPr>
        <p:spPr>
          <a:xfrm>
            <a:off x="990600" y="1371600"/>
            <a:ext cx="7696200" cy="5029200"/>
          </a:xfrm>
        </p:spPr>
        <p:txBody>
          <a:bodyPr/>
          <a:lstStyle/>
          <a:p>
            <a:pPr>
              <a:lnSpc>
                <a:spcPct val="80000"/>
              </a:lnSpc>
              <a:buFont typeface="Wingdings" pitchFamily="2" charset="2"/>
              <a:buNone/>
            </a:pPr>
            <a:r>
              <a:rPr lang="en-US" sz="1700" b="1" smtClean="0">
                <a:latin typeface="Courier New" pitchFamily="49" charset="0"/>
                <a:ea typeface="ＭＳ Ｐゴシック" pitchFamily="34" charset="-128"/>
              </a:rPr>
              <a:t>void matrix_matrix_mult_tile (</a:t>
            </a:r>
          </a:p>
          <a:p>
            <a:pPr>
              <a:lnSpc>
                <a:spcPct val="80000"/>
              </a:lnSpc>
              <a:buFont typeface="Wingdings" pitchFamily="2" charset="2"/>
              <a:buNone/>
            </a:pPr>
            <a:r>
              <a:rPr lang="en-US" sz="1700" b="1" smtClean="0">
                <a:latin typeface="Courier New" pitchFamily="49" charset="0"/>
                <a:ea typeface="ＭＳ Ｐゴシック" pitchFamily="34" charset="-128"/>
              </a:rPr>
              <a:t>         float** dst, float** src1, float** src2,</a:t>
            </a:r>
          </a:p>
          <a:p>
            <a:pPr>
              <a:lnSpc>
                <a:spcPct val="80000"/>
              </a:lnSpc>
              <a:buFont typeface="Wingdings" pitchFamily="2" charset="2"/>
              <a:buNone/>
            </a:pPr>
            <a:r>
              <a:rPr lang="en-US" sz="1700" b="1" smtClean="0">
                <a:latin typeface="Courier New" pitchFamily="49" charset="0"/>
                <a:ea typeface="ＭＳ Ｐゴシック" pitchFamily="34" charset="-128"/>
              </a:rPr>
              <a:t>         int nr, int nc, int nq,</a:t>
            </a:r>
          </a:p>
          <a:p>
            <a:pPr>
              <a:lnSpc>
                <a:spcPct val="80000"/>
              </a:lnSpc>
              <a:buFont typeface="Wingdings" pitchFamily="2" charset="2"/>
              <a:buNone/>
            </a:pPr>
            <a:r>
              <a:rPr lang="en-US" sz="1700" b="1" smtClean="0">
                <a:latin typeface="Courier New" pitchFamily="49" charset="0"/>
                <a:ea typeface="ＭＳ Ｐゴシック" pitchFamily="34" charset="-128"/>
              </a:rPr>
              <a:t>         int rstart, int rend, int cstart, int cend,</a:t>
            </a:r>
          </a:p>
          <a:p>
            <a:pPr>
              <a:lnSpc>
                <a:spcPct val="80000"/>
              </a:lnSpc>
              <a:buFont typeface="Wingdings" pitchFamily="2" charset="2"/>
              <a:buNone/>
            </a:pPr>
            <a:r>
              <a:rPr lang="en-US" sz="1700" b="1" smtClean="0">
                <a:latin typeface="Courier New" pitchFamily="49" charset="0"/>
                <a:ea typeface="ＭＳ Ｐゴシック" pitchFamily="34" charset="-128"/>
              </a:rPr>
              <a:t>         int qstart, int qend)</a:t>
            </a:r>
          </a:p>
          <a:p>
            <a:pPr>
              <a:lnSpc>
                <a:spcPct val="80000"/>
              </a:lnSpc>
              <a:buFont typeface="Wingdings" pitchFamily="2" charset="2"/>
              <a:buNone/>
            </a:pPr>
            <a:r>
              <a:rPr lang="en-US" sz="1700" b="1" smtClean="0">
                <a:latin typeface="Courier New" pitchFamily="49" charset="0"/>
                <a:ea typeface="ＭＳ Ｐゴシック" pitchFamily="34" charset="-128"/>
              </a:rPr>
              <a:t>{ /* matrix_matrix_mult_tile */</a:t>
            </a:r>
          </a:p>
          <a:p>
            <a:pPr>
              <a:lnSpc>
                <a:spcPct val="80000"/>
              </a:lnSpc>
              <a:buFont typeface="Wingdings" pitchFamily="2" charset="2"/>
              <a:buNone/>
            </a:pPr>
            <a:r>
              <a:rPr lang="en-US" sz="1700" b="1" smtClean="0">
                <a:latin typeface="Courier New" pitchFamily="49" charset="0"/>
                <a:ea typeface="ＭＳ Ｐゴシック" pitchFamily="34" charset="-128"/>
              </a:rPr>
              <a:t>  int r, c, q;</a:t>
            </a:r>
          </a:p>
          <a:p>
            <a:pPr>
              <a:lnSpc>
                <a:spcPct val="80000"/>
              </a:lnSpc>
              <a:buFont typeface="Wingdings" pitchFamily="2" charset="2"/>
              <a:buNone/>
            </a:pPr>
            <a:endParaRPr lang="en-US" sz="1700" b="1" smtClean="0">
              <a:latin typeface="Courier New" pitchFamily="49" charset="0"/>
              <a:ea typeface="ＭＳ Ｐゴシック" pitchFamily="34" charset="-128"/>
            </a:endParaRPr>
          </a:p>
          <a:p>
            <a:pPr>
              <a:lnSpc>
                <a:spcPct val="80000"/>
              </a:lnSpc>
              <a:buFont typeface="Wingdings" pitchFamily="2" charset="2"/>
              <a:buNone/>
            </a:pPr>
            <a:r>
              <a:rPr lang="en-US" sz="1700" b="1" smtClean="0">
                <a:latin typeface="Courier New" pitchFamily="49" charset="0"/>
                <a:ea typeface="ＭＳ Ｐゴシック" pitchFamily="34" charset="-128"/>
              </a:rPr>
              <a:t>  for (r = rstart; r &lt;= rend; r++) {</a:t>
            </a:r>
          </a:p>
          <a:p>
            <a:pPr>
              <a:lnSpc>
                <a:spcPct val="80000"/>
              </a:lnSpc>
              <a:buFont typeface="Wingdings" pitchFamily="2" charset="2"/>
              <a:buNone/>
            </a:pPr>
            <a:r>
              <a:rPr lang="en-US" sz="1700" b="1" smtClean="0">
                <a:latin typeface="Courier New" pitchFamily="49" charset="0"/>
                <a:ea typeface="ＭＳ Ｐゴシック" pitchFamily="34" charset="-128"/>
              </a:rPr>
              <a:t>    for (c = cstart; c &lt;= cend; c++) {</a:t>
            </a:r>
          </a:p>
          <a:p>
            <a:pPr>
              <a:lnSpc>
                <a:spcPct val="80000"/>
              </a:lnSpc>
              <a:buFont typeface="Wingdings" pitchFamily="2" charset="2"/>
              <a:buNone/>
            </a:pPr>
            <a:r>
              <a:rPr lang="en-US" sz="1700" b="1" smtClean="0">
                <a:latin typeface="Courier New" pitchFamily="49" charset="0"/>
                <a:ea typeface="ＭＳ Ｐゴシック" pitchFamily="34" charset="-128"/>
              </a:rPr>
              <a:t>      if (qstart == 0) dst[r][c] = 0.0;</a:t>
            </a:r>
          </a:p>
          <a:p>
            <a:pPr>
              <a:lnSpc>
                <a:spcPct val="80000"/>
              </a:lnSpc>
              <a:buFont typeface="Wingdings" pitchFamily="2" charset="2"/>
              <a:buNone/>
            </a:pPr>
            <a:r>
              <a:rPr lang="en-US" sz="1700" b="1" smtClean="0">
                <a:latin typeface="Courier New" pitchFamily="49" charset="0"/>
                <a:ea typeface="ＭＳ Ｐゴシック" pitchFamily="34" charset="-128"/>
              </a:rPr>
              <a:t>      for (q = qstart; q &lt;= qend; q++) {</a:t>
            </a:r>
          </a:p>
          <a:p>
            <a:pPr>
              <a:lnSpc>
                <a:spcPct val="80000"/>
              </a:lnSpc>
              <a:buFont typeface="Wingdings" pitchFamily="2" charset="2"/>
              <a:buNone/>
            </a:pPr>
            <a:r>
              <a:rPr lang="en-US" sz="1700" b="1" smtClean="0">
                <a:latin typeface="Courier New" pitchFamily="49" charset="0"/>
                <a:ea typeface="ＭＳ Ｐゴシック" pitchFamily="34" charset="-128"/>
              </a:rPr>
              <a:t>        dst[r][c] = dst[r][c] + src1[r][q] * src2[q][c];</a:t>
            </a:r>
          </a:p>
          <a:p>
            <a:pPr>
              <a:lnSpc>
                <a:spcPct val="80000"/>
              </a:lnSpc>
              <a:buFont typeface="Wingdings" pitchFamily="2" charset="2"/>
              <a:buNone/>
            </a:pPr>
            <a:r>
              <a:rPr lang="en-US" sz="1700" b="1" smtClean="0">
                <a:latin typeface="Courier New" pitchFamily="49" charset="0"/>
                <a:ea typeface="ＭＳ Ｐゴシック" pitchFamily="34" charset="-128"/>
              </a:rPr>
              <a:t>      } /* for q */</a:t>
            </a:r>
          </a:p>
          <a:p>
            <a:pPr>
              <a:lnSpc>
                <a:spcPct val="80000"/>
              </a:lnSpc>
              <a:buFont typeface="Wingdings" pitchFamily="2" charset="2"/>
              <a:buNone/>
            </a:pPr>
            <a:r>
              <a:rPr lang="en-US" sz="1700" b="1" smtClean="0">
                <a:latin typeface="Courier New" pitchFamily="49" charset="0"/>
                <a:ea typeface="ＭＳ Ｐゴシック" pitchFamily="34" charset="-128"/>
              </a:rPr>
              <a:t>    } /* for c */</a:t>
            </a:r>
          </a:p>
          <a:p>
            <a:pPr>
              <a:lnSpc>
                <a:spcPct val="80000"/>
              </a:lnSpc>
              <a:buFont typeface="Wingdings" pitchFamily="2" charset="2"/>
              <a:buNone/>
            </a:pPr>
            <a:r>
              <a:rPr lang="en-US" sz="1700" b="1" smtClean="0">
                <a:latin typeface="Courier New" pitchFamily="49" charset="0"/>
                <a:ea typeface="ＭＳ Ｐゴシック" pitchFamily="34" charset="-128"/>
              </a:rPr>
              <a:t>  } /* for r */</a:t>
            </a:r>
          </a:p>
          <a:p>
            <a:pPr>
              <a:lnSpc>
                <a:spcPct val="80000"/>
              </a:lnSpc>
              <a:buFont typeface="Wingdings" pitchFamily="2" charset="2"/>
              <a:buNone/>
            </a:pPr>
            <a:r>
              <a:rPr lang="en-US" sz="1700" b="1" smtClean="0">
                <a:latin typeface="Courier New" pitchFamily="49" charset="0"/>
                <a:ea typeface="ＭＳ Ｐゴシック" pitchFamily="34" charset="-128"/>
              </a:rPr>
              <a:t>} /* matrix_matrix_mult_tile */</a:t>
            </a:r>
          </a:p>
        </p:txBody>
      </p:sp>
      <p:sp>
        <p:nvSpPr>
          <p:cNvPr id="9626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6261" name="Slide Number Placeholder 4"/>
          <p:cNvSpPr>
            <a:spLocks noGrp="1"/>
          </p:cNvSpPr>
          <p:nvPr>
            <p:ph type="sldNum" sz="quarter" idx="11"/>
          </p:nvPr>
        </p:nvSpPr>
        <p:spPr>
          <a:noFill/>
        </p:spPr>
        <p:txBody>
          <a:bodyPr/>
          <a:lstStyle/>
          <a:p>
            <a:fld id="{8FEBFE43-C0FC-4D57-B265-CCCCD042B5E0}" type="slidenum">
              <a:rPr lang="en-US"/>
              <a:pPr/>
              <a:t>71</a:t>
            </a:fld>
            <a:endParaRPr lang="en-US"/>
          </a:p>
        </p:txBody>
      </p:sp>
      <p:sp>
        <p:nvSpPr>
          <p:cNvPr id="9626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p:txBody>
          <a:bodyPr/>
          <a:lstStyle/>
          <a:p>
            <a:r>
              <a:rPr lang="en-US" smtClean="0">
                <a:ea typeface="ＭＳ Ｐゴシック" pitchFamily="34" charset="-128"/>
              </a:rPr>
              <a:t>Performance with Tiling</a:t>
            </a:r>
          </a:p>
        </p:txBody>
      </p:sp>
      <p:sp>
        <p:nvSpPr>
          <p:cNvPr id="97285" name="Footer Placeholder 2"/>
          <p:cNvSpPr>
            <a:spLocks noGrp="1"/>
          </p:cNvSpPr>
          <p:nvPr>
            <p:ph type="ftr" sz="quarter" idx="10"/>
          </p:nvPr>
        </p:nvSpPr>
        <p:spPr>
          <a:noFill/>
        </p:spPr>
        <p:txBody>
          <a:bodyPr/>
          <a:lstStyle/>
          <a:p>
            <a:r>
              <a:rPr lang="en-US" dirty="0"/>
              <a:t>NCSI Intro Parallel: Storage Hierarchy</a:t>
            </a:r>
          </a:p>
          <a:p>
            <a:r>
              <a:rPr lang="en-US" dirty="0"/>
              <a:t>June 26 - July 1 </a:t>
            </a:r>
            <a:r>
              <a:rPr lang="en-US" dirty="0" smtClean="0"/>
              <a:t>2011</a:t>
            </a:r>
            <a:endParaRPr lang="en-US" dirty="0"/>
          </a:p>
        </p:txBody>
      </p:sp>
      <p:sp>
        <p:nvSpPr>
          <p:cNvPr id="97286" name="Slide Number Placeholder 3"/>
          <p:cNvSpPr>
            <a:spLocks noGrp="1"/>
          </p:cNvSpPr>
          <p:nvPr>
            <p:ph type="sldNum" sz="quarter" idx="11"/>
          </p:nvPr>
        </p:nvSpPr>
        <p:spPr>
          <a:noFill/>
        </p:spPr>
        <p:txBody>
          <a:bodyPr/>
          <a:lstStyle/>
          <a:p>
            <a:fld id="{4F4A663D-301F-4601-99F1-A6D88F9238C3}" type="slidenum">
              <a:rPr lang="en-US"/>
              <a:pPr/>
              <a:t>72</a:t>
            </a:fld>
            <a:endParaRPr lang="en-US"/>
          </a:p>
        </p:txBody>
      </p:sp>
      <p:grpSp>
        <p:nvGrpSpPr>
          <p:cNvPr id="2" name="Group 3"/>
          <p:cNvGrpSpPr>
            <a:grpSpLocks/>
          </p:cNvGrpSpPr>
          <p:nvPr/>
        </p:nvGrpSpPr>
        <p:grpSpPr bwMode="auto">
          <a:xfrm>
            <a:off x="152400" y="1295400"/>
            <a:ext cx="8991600" cy="4718050"/>
            <a:chOff x="192" y="816"/>
            <a:chExt cx="5664" cy="2972"/>
          </a:xfrm>
        </p:grpSpPr>
        <p:graphicFrame>
          <p:nvGraphicFramePr>
            <p:cNvPr id="130048" name="Object 1024"/>
            <p:cNvGraphicFramePr>
              <a:graphicFrameLocks noChangeAspect="1"/>
            </p:cNvGraphicFramePr>
            <p:nvPr/>
          </p:nvGraphicFramePr>
          <p:xfrm>
            <a:off x="2400" y="960"/>
            <a:ext cx="2943" cy="2573"/>
          </p:xfrm>
          <a:graphic>
            <a:graphicData uri="http://schemas.openxmlformats.org/presentationml/2006/ole">
              <p:oleObj spid="_x0000_s79874" name="Worksheet" r:id="rId4" imgW="11836400" imgH="10350500" progId="Excel.Sheet.8">
                <p:embed/>
              </p:oleObj>
            </a:graphicData>
          </a:graphic>
        </p:graphicFrame>
        <p:graphicFrame>
          <p:nvGraphicFramePr>
            <p:cNvPr id="130049" name="Object 1025"/>
            <p:cNvGraphicFramePr>
              <a:graphicFrameLocks noChangeAspect="1"/>
            </p:cNvGraphicFramePr>
            <p:nvPr/>
          </p:nvGraphicFramePr>
          <p:xfrm>
            <a:off x="192" y="816"/>
            <a:ext cx="2400" cy="2972"/>
          </p:xfrm>
          <a:graphic>
            <a:graphicData uri="http://schemas.openxmlformats.org/presentationml/2006/ole">
              <p:oleObj spid="_x0000_s79875" name="Worksheet" r:id="rId5" imgW="11849100" imgH="8826500" progId="Excel.Sheet.8">
                <p:embed/>
              </p:oleObj>
            </a:graphicData>
          </a:graphic>
        </p:graphicFrame>
        <p:grpSp>
          <p:nvGrpSpPr>
            <p:cNvPr id="3" name="Group 6"/>
            <p:cNvGrpSpPr>
              <a:grpSpLocks/>
            </p:cNvGrpSpPr>
            <p:nvPr/>
          </p:nvGrpSpPr>
          <p:grpSpPr bwMode="auto">
            <a:xfrm>
              <a:off x="5184" y="1680"/>
              <a:ext cx="672" cy="1584"/>
              <a:chOff x="288" y="1296"/>
              <a:chExt cx="672" cy="1584"/>
            </a:xfrm>
          </p:grpSpPr>
          <p:sp>
            <p:nvSpPr>
              <p:cNvPr id="97289"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97290" name="Text Box 8"/>
              <p:cNvSpPr txBox="1">
                <a:spLocks noChangeArrowheads="1"/>
              </p:cNvSpPr>
              <p:nvPr/>
            </p:nvSpPr>
            <p:spPr bwMode="auto">
              <a:xfrm>
                <a:off x="288" y="2592"/>
                <a:ext cx="672" cy="288"/>
              </a:xfrm>
              <a:prstGeom prst="rect">
                <a:avLst/>
              </a:prstGeom>
              <a:noFill/>
              <a:ln w="9525">
                <a:noFill/>
                <a:miter lim="800000"/>
                <a:headEnd/>
                <a:tailEnd/>
              </a:ln>
            </p:spPr>
            <p:txBody>
              <a:bodyPr>
                <a:spAutoFit/>
              </a:bodyPr>
              <a:lstStyle/>
              <a:p>
                <a:pPr algn="ctr">
                  <a:spcBef>
                    <a:spcPct val="50000"/>
                  </a:spcBef>
                </a:pPr>
                <a:r>
                  <a:rPr lang="en-US"/>
                  <a:t>Better</a:t>
                </a:r>
              </a:p>
            </p:txBody>
          </p:sp>
        </p:grpSp>
      </p:grpSp>
    </p:spTree>
    <p:custDataLst>
      <p:tags r:id="rId2"/>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ea typeface="ＭＳ Ｐゴシック" pitchFamily="34" charset="-128"/>
              </a:rPr>
              <a:t>The Advantages of Tiling</a:t>
            </a:r>
          </a:p>
        </p:txBody>
      </p:sp>
      <p:sp>
        <p:nvSpPr>
          <p:cNvPr id="98307" name="Rectangle 3"/>
          <p:cNvSpPr>
            <a:spLocks noGrp="1" noChangeArrowheads="1"/>
          </p:cNvSpPr>
          <p:nvPr>
            <p:ph idx="1"/>
          </p:nvPr>
        </p:nvSpPr>
        <p:spPr>
          <a:xfrm>
            <a:off x="533400" y="1371600"/>
            <a:ext cx="8001000" cy="4953000"/>
          </a:xfrm>
        </p:spPr>
        <p:txBody>
          <a:bodyPr/>
          <a:lstStyle/>
          <a:p>
            <a:r>
              <a:rPr lang="en-US" smtClean="0">
                <a:ea typeface="ＭＳ Ｐゴシック" pitchFamily="34" charset="-128"/>
              </a:rPr>
              <a:t>It allows your code to </a:t>
            </a:r>
            <a:r>
              <a:rPr lang="en-US" b="1" u="sng" smtClean="0">
                <a:ea typeface="ＭＳ Ｐゴシック" pitchFamily="34" charset="-128"/>
              </a:rPr>
              <a:t>exploit data locality</a:t>
            </a:r>
            <a:r>
              <a:rPr lang="en-US" smtClean="0">
                <a:ea typeface="ＭＳ Ｐゴシック" pitchFamily="34" charset="-128"/>
              </a:rPr>
              <a:t> better, to get much more cache reuse: your code runs faster!</a:t>
            </a:r>
          </a:p>
          <a:p>
            <a:r>
              <a:rPr lang="en-US" smtClean="0">
                <a:ea typeface="ＭＳ Ｐゴシック" pitchFamily="34" charset="-128"/>
              </a:rPr>
              <a:t>It’s a relatively </a:t>
            </a:r>
            <a:r>
              <a:rPr lang="en-US" b="1" u="sng" smtClean="0">
                <a:ea typeface="ＭＳ Ｐゴシック" pitchFamily="34" charset="-128"/>
              </a:rPr>
              <a:t>modest amount of extra coding</a:t>
            </a:r>
            <a:r>
              <a:rPr lang="en-US" smtClean="0">
                <a:ea typeface="ＭＳ Ｐゴシック" pitchFamily="34" charset="-128"/>
              </a:rPr>
              <a:t> (typically a few wrapper functions and some changes to loop bounds).</a:t>
            </a:r>
          </a:p>
          <a:p>
            <a:r>
              <a:rPr lang="en-US" b="1" u="sng" smtClean="0">
                <a:ea typeface="ＭＳ Ｐゴシック" pitchFamily="34" charset="-128"/>
              </a:rPr>
              <a:t>If you don’t need</a:t>
            </a:r>
            <a:r>
              <a:rPr lang="en-US" smtClean="0">
                <a:ea typeface="ＭＳ Ｐゴシック" pitchFamily="34" charset="-128"/>
              </a:rPr>
              <a:t> tiling – because of the hardware, the compiler or the problem size – then you can  </a:t>
            </a:r>
            <a:r>
              <a:rPr lang="en-US" b="1" u="sng" smtClean="0">
                <a:ea typeface="ＭＳ Ｐゴシック" pitchFamily="34" charset="-128"/>
              </a:rPr>
              <a:t>turn it off by simply</a:t>
            </a:r>
            <a:r>
              <a:rPr lang="en-US" smtClean="0">
                <a:ea typeface="ＭＳ Ｐゴシック" pitchFamily="34" charset="-128"/>
              </a:rPr>
              <a:t> setting the tile size equal to the problem size.</a:t>
            </a:r>
          </a:p>
        </p:txBody>
      </p:sp>
      <p:sp>
        <p:nvSpPr>
          <p:cNvPr id="9830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8309" name="Slide Number Placeholder 4"/>
          <p:cNvSpPr>
            <a:spLocks noGrp="1"/>
          </p:cNvSpPr>
          <p:nvPr>
            <p:ph type="sldNum" sz="quarter" idx="11"/>
          </p:nvPr>
        </p:nvSpPr>
        <p:spPr>
          <a:noFill/>
        </p:spPr>
        <p:txBody>
          <a:bodyPr/>
          <a:lstStyle/>
          <a:p>
            <a:fld id="{DBEC0520-A5E2-4E2B-ACAD-F1BC8A9CB8DC}" type="slidenum">
              <a:rPr lang="en-US"/>
              <a:pPr/>
              <a:t>73</a:t>
            </a:fld>
            <a:endParaRPr lang="en-US"/>
          </a:p>
        </p:txBody>
      </p:sp>
      <p:sp>
        <p:nvSpPr>
          <p:cNvPr id="9831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3600" smtClean="0">
                <a:ea typeface="ＭＳ Ｐゴシック" pitchFamily="34" charset="-128"/>
              </a:rPr>
              <a:t>Will Tiling Always Work?</a:t>
            </a:r>
          </a:p>
        </p:txBody>
      </p:sp>
      <p:sp>
        <p:nvSpPr>
          <p:cNvPr id="99331"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Tiling </a:t>
            </a:r>
            <a:r>
              <a:rPr lang="en-US" b="1" u="sng" smtClean="0">
                <a:ea typeface="ＭＳ Ｐゴシック" pitchFamily="34" charset="-128"/>
              </a:rPr>
              <a:t>WON’T</a:t>
            </a:r>
            <a:r>
              <a:rPr lang="en-US" smtClean="0">
                <a:ea typeface="ＭＳ Ｐゴシック" pitchFamily="34" charset="-128"/>
              </a:rPr>
              <a:t> always work. Why?</a:t>
            </a:r>
          </a:p>
          <a:p>
            <a:pPr>
              <a:buFont typeface="Wingdings" pitchFamily="2" charset="2"/>
              <a:buNone/>
            </a:pPr>
            <a:r>
              <a:rPr lang="en-US" smtClean="0">
                <a:ea typeface="ＭＳ Ｐゴシック" pitchFamily="34" charset="-128"/>
              </a:rPr>
              <a:t>Well, tiling works well when:</a:t>
            </a:r>
          </a:p>
          <a:p>
            <a:r>
              <a:rPr lang="en-US" smtClean="0">
                <a:ea typeface="ＭＳ Ｐゴシック" pitchFamily="34" charset="-128"/>
              </a:rPr>
              <a:t>the order in which calculations occur doesn’t matter much, AND</a:t>
            </a:r>
          </a:p>
          <a:p>
            <a:r>
              <a:rPr lang="en-US" smtClean="0">
                <a:ea typeface="ＭＳ Ｐゴシック" pitchFamily="34" charset="-128"/>
              </a:rPr>
              <a:t>there are lots and lots of calculations to do for each memory movement.</a:t>
            </a:r>
          </a:p>
          <a:p>
            <a:pPr>
              <a:buFont typeface="Wingdings" pitchFamily="2" charset="2"/>
              <a:buNone/>
            </a:pPr>
            <a:r>
              <a:rPr lang="en-US" smtClean="0">
                <a:ea typeface="ＭＳ Ｐゴシック" pitchFamily="34" charset="-128"/>
              </a:rPr>
              <a:t>If either condition is absent, then tiling won’t help.</a:t>
            </a:r>
          </a:p>
        </p:txBody>
      </p:sp>
      <p:sp>
        <p:nvSpPr>
          <p:cNvPr id="9933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9333" name="Slide Number Placeholder 4"/>
          <p:cNvSpPr>
            <a:spLocks noGrp="1"/>
          </p:cNvSpPr>
          <p:nvPr>
            <p:ph type="sldNum" sz="quarter" idx="11"/>
          </p:nvPr>
        </p:nvSpPr>
        <p:spPr>
          <a:noFill/>
        </p:spPr>
        <p:txBody>
          <a:bodyPr/>
          <a:lstStyle/>
          <a:p>
            <a:fld id="{536C9237-C364-4029-A7BB-AB9199602D75}" type="slidenum">
              <a:rPr lang="en-US"/>
              <a:pPr/>
              <a:t>74</a:t>
            </a:fld>
            <a:endParaRPr lang="en-US"/>
          </a:p>
        </p:txBody>
      </p:sp>
      <p:sp>
        <p:nvSpPr>
          <p:cNvPr id="9933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p:txBody>
          <a:bodyPr/>
          <a:lstStyle/>
          <a:p>
            <a:r>
              <a:rPr lang="en-US" sz="6000" smtClean="0">
                <a:ea typeface="ＭＳ Ｐゴシック" pitchFamily="34" charset="-128"/>
              </a:rPr>
              <a:t>Hard Disk</a:t>
            </a:r>
          </a:p>
        </p:txBody>
      </p:sp>
      <p:pic>
        <p:nvPicPr>
          <p:cNvPr id="100355" name="Picture 3" descr="MCj03984390000[1]"/>
          <p:cNvPicPr>
            <a:picLocks noChangeAspect="1" noChangeArrowheads="1"/>
          </p:cNvPicPr>
          <p:nvPr/>
        </p:nvPicPr>
        <p:blipFill>
          <a:blip r:embed="rId3" cstate="print"/>
          <a:srcRect/>
          <a:stretch>
            <a:fillRect/>
          </a:stretch>
        </p:blipFill>
        <p:spPr bwMode="auto">
          <a:xfrm>
            <a:off x="3810000" y="3581400"/>
            <a:ext cx="1722438" cy="18399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ea typeface="ＭＳ Ｐゴシック" pitchFamily="34" charset="-128"/>
              </a:rPr>
              <a:t>Why Is Hard Disk Slow?</a:t>
            </a:r>
          </a:p>
        </p:txBody>
      </p:sp>
      <p:sp>
        <p:nvSpPr>
          <p:cNvPr id="101379" name="Rectangle 3"/>
          <p:cNvSpPr>
            <a:spLocks noGrp="1" noChangeArrowheads="1"/>
          </p:cNvSpPr>
          <p:nvPr>
            <p:ph idx="1"/>
          </p:nvPr>
        </p:nvSpPr>
        <p:spPr>
          <a:xfrm>
            <a:off x="304800" y="1371600"/>
            <a:ext cx="8686800" cy="4648200"/>
          </a:xfrm>
        </p:spPr>
        <p:txBody>
          <a:bodyPr/>
          <a:lstStyle/>
          <a:p>
            <a:pPr>
              <a:buFont typeface="Wingdings" pitchFamily="2" charset="2"/>
              <a:buNone/>
            </a:pPr>
            <a:r>
              <a:rPr lang="en-US" smtClean="0">
                <a:ea typeface="ＭＳ Ｐゴシック" pitchFamily="34" charset="-128"/>
              </a:rPr>
              <a:t>Your hard disk is </a:t>
            </a:r>
            <a:r>
              <a:rPr lang="en-US" b="1" u="sng" smtClean="0">
                <a:ea typeface="ＭＳ Ｐゴシック" pitchFamily="34" charset="-128"/>
              </a:rPr>
              <a:t>much much</a:t>
            </a:r>
            <a:r>
              <a:rPr lang="en-US" smtClean="0">
                <a:ea typeface="ＭＳ Ｐゴシック" pitchFamily="34" charset="-128"/>
              </a:rPr>
              <a:t> slower than main memory (factor of 10-1000).  </a:t>
            </a:r>
            <a:r>
              <a:rPr lang="en-US" b="1" u="sng" smtClean="0">
                <a:ea typeface="ＭＳ Ｐゴシック" pitchFamily="34" charset="-128"/>
              </a:rPr>
              <a:t>Why?</a:t>
            </a:r>
          </a:p>
          <a:p>
            <a:pPr>
              <a:buFont typeface="Wingdings" pitchFamily="2" charset="2"/>
              <a:buNone/>
            </a:pPr>
            <a:r>
              <a:rPr lang="en-US" smtClean="0">
                <a:ea typeface="ＭＳ Ｐゴシック" pitchFamily="34" charset="-128"/>
              </a:rPr>
              <a:t>Well, accessing data on the hard disk involves physically moving:</a:t>
            </a:r>
          </a:p>
          <a:p>
            <a:pPr lvl="1"/>
            <a:r>
              <a:rPr lang="en-US" sz="2600" smtClean="0">
                <a:ea typeface="ＭＳ Ｐゴシック" pitchFamily="34" charset="-128"/>
              </a:rPr>
              <a:t>the disk platter</a:t>
            </a:r>
          </a:p>
          <a:p>
            <a:pPr lvl="1"/>
            <a:r>
              <a:rPr lang="en-US" sz="2600" smtClean="0">
                <a:ea typeface="ＭＳ Ｐゴシック" pitchFamily="34" charset="-128"/>
              </a:rPr>
              <a:t>the read/write head</a:t>
            </a:r>
          </a:p>
          <a:p>
            <a:pPr>
              <a:buFont typeface="Wingdings" pitchFamily="2" charset="2"/>
              <a:buNone/>
            </a:pPr>
            <a:r>
              <a:rPr lang="en-US" smtClean="0">
                <a:ea typeface="ＭＳ Ｐゴシック" pitchFamily="34" charset="-128"/>
              </a:rPr>
              <a:t>In other words, hard disk is slow because </a:t>
            </a:r>
            <a:r>
              <a:rPr lang="en-US" b="1" u="sng" smtClean="0">
                <a:ea typeface="ＭＳ Ｐゴシック" pitchFamily="34" charset="-128"/>
              </a:rPr>
              <a:t>objects</a:t>
            </a:r>
            <a:r>
              <a:rPr lang="en-US" smtClean="0">
                <a:ea typeface="ＭＳ Ｐゴシック" pitchFamily="34" charset="-128"/>
              </a:rPr>
              <a:t> move much slower than </a:t>
            </a:r>
            <a:r>
              <a:rPr lang="en-US" b="1" u="sng" smtClean="0">
                <a:ea typeface="ＭＳ Ｐゴシック" pitchFamily="34" charset="-128"/>
              </a:rPr>
              <a:t>electrons</a:t>
            </a:r>
            <a:r>
              <a:rPr lang="en-US" smtClean="0">
                <a:ea typeface="ＭＳ Ｐゴシック" pitchFamily="34" charset="-128"/>
              </a:rPr>
              <a:t>: Newtonian speeds are much slower than Einsteinian speeds.</a:t>
            </a:r>
          </a:p>
        </p:txBody>
      </p:sp>
      <p:sp>
        <p:nvSpPr>
          <p:cNvPr id="10138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1381" name="Slide Number Placeholder 4"/>
          <p:cNvSpPr>
            <a:spLocks noGrp="1"/>
          </p:cNvSpPr>
          <p:nvPr>
            <p:ph type="sldNum" sz="quarter" idx="11"/>
          </p:nvPr>
        </p:nvSpPr>
        <p:spPr>
          <a:noFill/>
        </p:spPr>
        <p:txBody>
          <a:bodyPr/>
          <a:lstStyle/>
          <a:p>
            <a:fld id="{F6B4FDC5-C048-4134-A0D5-9D455BA0BC7A}" type="slidenum">
              <a:rPr lang="en-US"/>
              <a:pPr/>
              <a:t>76</a:t>
            </a:fld>
            <a:endParaRPr lang="en-US"/>
          </a:p>
        </p:txBody>
      </p:sp>
      <p:sp>
        <p:nvSpPr>
          <p:cNvPr id="10138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ea typeface="ＭＳ Ｐゴシック" pitchFamily="34" charset="-128"/>
              </a:rPr>
              <a:t>I/O Strategies</a:t>
            </a:r>
          </a:p>
        </p:txBody>
      </p:sp>
      <p:sp>
        <p:nvSpPr>
          <p:cNvPr id="102403" name="Rectangle 3"/>
          <p:cNvSpPr>
            <a:spLocks noGrp="1" noChangeArrowheads="1"/>
          </p:cNvSpPr>
          <p:nvPr>
            <p:ph idx="1"/>
          </p:nvPr>
        </p:nvSpPr>
        <p:spPr>
          <a:xfrm>
            <a:off x="609600" y="1447800"/>
            <a:ext cx="8001000" cy="4648200"/>
          </a:xfrm>
        </p:spPr>
        <p:txBody>
          <a:bodyPr/>
          <a:lstStyle/>
          <a:p>
            <a:pPr>
              <a:buFont typeface="Wingdings" pitchFamily="2" charset="2"/>
              <a:buNone/>
            </a:pPr>
            <a:r>
              <a:rPr lang="en-US" smtClean="0">
                <a:ea typeface="ＭＳ Ｐゴシック" pitchFamily="34" charset="-128"/>
              </a:rPr>
              <a:t>Read and write the absolute minimum amount.</a:t>
            </a:r>
          </a:p>
          <a:p>
            <a:r>
              <a:rPr lang="en-US" smtClean="0">
                <a:ea typeface="ＭＳ Ｐゴシック" pitchFamily="34" charset="-128"/>
              </a:rPr>
              <a:t>Don’t reread the same data if you can keep it in memory.</a:t>
            </a:r>
          </a:p>
          <a:p>
            <a:r>
              <a:rPr lang="en-US" smtClean="0">
                <a:ea typeface="ＭＳ Ｐゴシック" pitchFamily="34" charset="-128"/>
              </a:rPr>
              <a:t>Write binary instead of characters.</a:t>
            </a:r>
          </a:p>
          <a:p>
            <a:r>
              <a:rPr lang="en-US" smtClean="0">
                <a:ea typeface="ＭＳ Ｐゴシック" pitchFamily="34" charset="-128"/>
              </a:rPr>
              <a:t>Use optimized I/O libraries like NetCDF </a:t>
            </a:r>
            <a:r>
              <a:rPr lang="en-US" baseline="30000" smtClean="0">
                <a:ea typeface="ＭＳ Ｐゴシック" pitchFamily="34" charset="-128"/>
              </a:rPr>
              <a:t>[17]</a:t>
            </a:r>
            <a:r>
              <a:rPr lang="en-US" smtClean="0">
                <a:ea typeface="ＭＳ Ｐゴシック" pitchFamily="34" charset="-128"/>
              </a:rPr>
              <a:t> and HDF </a:t>
            </a:r>
            <a:r>
              <a:rPr lang="en-US" baseline="30000" smtClean="0">
                <a:ea typeface="ＭＳ Ｐゴシック" pitchFamily="34" charset="-128"/>
              </a:rPr>
              <a:t>[18]</a:t>
            </a:r>
            <a:r>
              <a:rPr lang="en-US" smtClean="0">
                <a:ea typeface="ＭＳ Ｐゴシック" pitchFamily="34" charset="-128"/>
              </a:rPr>
              <a:t>.</a:t>
            </a:r>
          </a:p>
        </p:txBody>
      </p:sp>
      <p:sp>
        <p:nvSpPr>
          <p:cNvPr id="10240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2405" name="Slide Number Placeholder 4"/>
          <p:cNvSpPr>
            <a:spLocks noGrp="1"/>
          </p:cNvSpPr>
          <p:nvPr>
            <p:ph type="sldNum" sz="quarter" idx="11"/>
          </p:nvPr>
        </p:nvSpPr>
        <p:spPr>
          <a:noFill/>
        </p:spPr>
        <p:txBody>
          <a:bodyPr/>
          <a:lstStyle/>
          <a:p>
            <a:fld id="{E13D0695-4B8B-48DD-9529-E091FBC7B971}" type="slidenum">
              <a:rPr lang="en-US"/>
              <a:pPr/>
              <a:t>77</a:t>
            </a:fld>
            <a:endParaRPr lang="en-US"/>
          </a:p>
        </p:txBody>
      </p:sp>
      <p:sp>
        <p:nvSpPr>
          <p:cNvPr id="10240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ea typeface="ＭＳ Ｐゴシック" pitchFamily="34" charset="-128"/>
              </a:rPr>
              <a:t>Avoid Redundant I/O: C</a:t>
            </a:r>
          </a:p>
        </p:txBody>
      </p:sp>
      <p:sp>
        <p:nvSpPr>
          <p:cNvPr id="103427" name="Rectangle 3"/>
          <p:cNvSpPr>
            <a:spLocks noGrp="1" noChangeArrowheads="1"/>
          </p:cNvSpPr>
          <p:nvPr>
            <p:ph idx="1"/>
          </p:nvPr>
        </p:nvSpPr>
        <p:spPr>
          <a:xfrm>
            <a:off x="609600" y="1371600"/>
            <a:ext cx="7924800" cy="685800"/>
          </a:xfrm>
        </p:spPr>
        <p:txBody>
          <a:bodyPr/>
          <a:lstStyle/>
          <a:p>
            <a:pPr>
              <a:buFont typeface="Wingdings" pitchFamily="2" charset="2"/>
              <a:buNone/>
            </a:pPr>
            <a:r>
              <a:rPr lang="en-US" smtClean="0">
                <a:ea typeface="ＭＳ Ｐゴシック" pitchFamily="34" charset="-128"/>
              </a:rPr>
              <a:t>An actual piece of code seen at OU:</a:t>
            </a:r>
          </a:p>
        </p:txBody>
      </p:sp>
      <p:sp>
        <p:nvSpPr>
          <p:cNvPr id="10342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3429" name="Slide Number Placeholder 4"/>
          <p:cNvSpPr>
            <a:spLocks noGrp="1"/>
          </p:cNvSpPr>
          <p:nvPr>
            <p:ph type="sldNum" sz="quarter" idx="11"/>
          </p:nvPr>
        </p:nvSpPr>
        <p:spPr>
          <a:noFill/>
        </p:spPr>
        <p:txBody>
          <a:bodyPr/>
          <a:lstStyle/>
          <a:p>
            <a:fld id="{AB15CEED-EC36-4D6A-8A72-34FC61FD8FE4}" type="slidenum">
              <a:rPr lang="en-US"/>
              <a:pPr/>
              <a:t>78</a:t>
            </a:fld>
            <a:endParaRPr lang="en-US"/>
          </a:p>
        </p:txBody>
      </p:sp>
      <p:sp>
        <p:nvSpPr>
          <p:cNvPr id="103430" name="Text Box 4"/>
          <p:cNvSpPr txBox="1">
            <a:spLocks noChangeArrowheads="1"/>
          </p:cNvSpPr>
          <p:nvPr/>
        </p:nvSpPr>
        <p:spPr bwMode="auto">
          <a:xfrm>
            <a:off x="533400" y="1905000"/>
            <a:ext cx="8251825" cy="1558925"/>
          </a:xfrm>
          <a:prstGeom prst="rect">
            <a:avLst/>
          </a:prstGeom>
          <a:noFill/>
          <a:ln w="9525">
            <a:noFill/>
            <a:miter lim="800000"/>
            <a:headEnd/>
            <a:tailEnd/>
          </a:ln>
        </p:spPr>
        <p:txBody>
          <a:bodyPr wrap="none">
            <a:spAutoFit/>
          </a:bodyPr>
          <a:lstStyle/>
          <a:p>
            <a:pPr algn="l"/>
            <a:r>
              <a:rPr lang="en-US" sz="1600" b="1" dirty="0">
                <a:latin typeface="Courier New" pitchFamily="49" charset="0"/>
              </a:rPr>
              <a:t>for (thing = 0; thing &lt; </a:t>
            </a:r>
            <a:r>
              <a:rPr lang="en-US" sz="1600" b="1" dirty="0" err="1">
                <a:latin typeface="Courier New" pitchFamily="49" charset="0"/>
              </a:rPr>
              <a:t>number_of_things</a:t>
            </a:r>
            <a:r>
              <a:rPr lang="en-US" sz="1600" b="1" dirty="0">
                <a:latin typeface="Courier New" pitchFamily="49" charset="0"/>
              </a:rPr>
              <a:t>; thing++) {</a:t>
            </a:r>
          </a:p>
          <a:p>
            <a:pPr algn="l"/>
            <a:r>
              <a:rPr lang="en-US" sz="1600" b="1" dirty="0">
                <a:latin typeface="Courier New" pitchFamily="49" charset="0"/>
              </a:rPr>
              <a:t>  for (</a:t>
            </a:r>
            <a:r>
              <a:rPr lang="en-US" sz="1600" b="1" dirty="0" err="1">
                <a:latin typeface="Courier New" pitchFamily="49" charset="0"/>
              </a:rPr>
              <a:t>timestep</a:t>
            </a:r>
            <a:r>
              <a:rPr lang="en-US" sz="1600" b="1" dirty="0">
                <a:latin typeface="Courier New" pitchFamily="49" charset="0"/>
              </a:rPr>
              <a:t> = 0; </a:t>
            </a:r>
            <a:r>
              <a:rPr lang="en-US" sz="1600" b="1" dirty="0" err="1">
                <a:latin typeface="Courier New" pitchFamily="49" charset="0"/>
              </a:rPr>
              <a:t>timestep</a:t>
            </a:r>
            <a:r>
              <a:rPr lang="en-US" sz="1600" b="1" dirty="0">
                <a:latin typeface="Courier New" pitchFamily="49" charset="0"/>
              </a:rPr>
              <a:t> &lt; </a:t>
            </a:r>
            <a:r>
              <a:rPr lang="en-US" sz="1600" b="1" dirty="0" err="1">
                <a:latin typeface="Courier New" pitchFamily="49" charset="0"/>
              </a:rPr>
              <a:t>number_of_timesteps</a:t>
            </a:r>
            <a:r>
              <a:rPr lang="en-US" sz="1600" b="1" dirty="0">
                <a:latin typeface="Courier New" pitchFamily="49" charset="0"/>
              </a:rPr>
              <a:t>; </a:t>
            </a:r>
            <a:r>
              <a:rPr lang="en-US" sz="1600" b="1" dirty="0" err="1">
                <a:latin typeface="Courier New" pitchFamily="49" charset="0"/>
              </a:rPr>
              <a:t>timestep</a:t>
            </a:r>
            <a:r>
              <a:rPr lang="en-US" sz="1600" b="1" dirty="0">
                <a:latin typeface="Courier New" pitchFamily="49" charset="0"/>
              </a:rPr>
              <a:t>++) {</a:t>
            </a:r>
          </a:p>
          <a:p>
            <a:pPr algn="l"/>
            <a:r>
              <a:rPr lang="en-US" sz="1600" b="1" dirty="0">
                <a:latin typeface="Courier New" pitchFamily="49" charset="0"/>
              </a:rPr>
              <a:t>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 /* for </a:t>
            </a:r>
            <a:r>
              <a:rPr lang="en-US" sz="1600" b="1" dirty="0" err="1">
                <a:latin typeface="Courier New" pitchFamily="49" charset="0"/>
              </a:rPr>
              <a:t>timestep</a:t>
            </a:r>
            <a:r>
              <a:rPr lang="en-US" sz="1600" b="1" dirty="0">
                <a:latin typeface="Courier New" pitchFamily="49" charset="0"/>
              </a:rPr>
              <a:t> */</a:t>
            </a:r>
          </a:p>
          <a:p>
            <a:pPr algn="l"/>
            <a:r>
              <a:rPr lang="en-US" sz="1600" b="1" dirty="0">
                <a:latin typeface="Courier New" pitchFamily="49" charset="0"/>
              </a:rPr>
              <a:t>} /* for thing */</a:t>
            </a:r>
          </a:p>
        </p:txBody>
      </p:sp>
      <p:sp>
        <p:nvSpPr>
          <p:cNvPr id="103431" name="Text Box 5"/>
          <p:cNvSpPr txBox="1">
            <a:spLocks noChangeArrowheads="1"/>
          </p:cNvSpPr>
          <p:nvPr/>
        </p:nvSpPr>
        <p:spPr bwMode="auto">
          <a:xfrm>
            <a:off x="990600" y="3487738"/>
            <a:ext cx="2447925" cy="461962"/>
          </a:xfrm>
          <a:prstGeom prst="rect">
            <a:avLst/>
          </a:prstGeom>
          <a:noFill/>
          <a:ln w="9525">
            <a:noFill/>
            <a:miter lim="800000"/>
            <a:headEnd/>
            <a:tailEnd/>
          </a:ln>
        </p:spPr>
        <p:txBody>
          <a:bodyPr wrap="none">
            <a:spAutoFit/>
          </a:bodyPr>
          <a:lstStyle/>
          <a:p>
            <a:r>
              <a:rPr lang="en-US"/>
              <a:t>Improved version:</a:t>
            </a:r>
          </a:p>
        </p:txBody>
      </p:sp>
      <p:sp>
        <p:nvSpPr>
          <p:cNvPr id="103432" name="Text Box 6"/>
          <p:cNvSpPr txBox="1">
            <a:spLocks noChangeArrowheads="1"/>
          </p:cNvSpPr>
          <p:nvPr/>
        </p:nvSpPr>
        <p:spPr bwMode="auto">
          <a:xfrm>
            <a:off x="533400" y="3962400"/>
            <a:ext cx="8153400" cy="1558925"/>
          </a:xfrm>
          <a:prstGeom prst="rect">
            <a:avLst/>
          </a:prstGeom>
          <a:noFill/>
          <a:ln w="9525">
            <a:noFill/>
            <a:miter lim="800000"/>
            <a:headEnd/>
            <a:tailEnd/>
          </a:ln>
        </p:spPr>
        <p:txBody>
          <a:bodyPr>
            <a:spAutoFit/>
          </a:bodyPr>
          <a:lstStyle/>
          <a:p>
            <a:pPr algn="l"/>
            <a:r>
              <a:rPr lang="en-US" sz="1600" b="1" dirty="0">
                <a:latin typeface="Courier New" pitchFamily="49" charset="0"/>
              </a:rPr>
              <a:t>for (</a:t>
            </a:r>
            <a:r>
              <a:rPr lang="en-US" sz="1600" b="1" dirty="0" err="1">
                <a:latin typeface="Courier New" pitchFamily="49" charset="0"/>
              </a:rPr>
              <a:t>timestep</a:t>
            </a:r>
            <a:r>
              <a:rPr lang="en-US" sz="1600" b="1" dirty="0">
                <a:latin typeface="Courier New" pitchFamily="49" charset="0"/>
              </a:rPr>
              <a:t> = 0; </a:t>
            </a:r>
            <a:r>
              <a:rPr lang="en-US" sz="1600" b="1" dirty="0" err="1">
                <a:latin typeface="Courier New" pitchFamily="49" charset="0"/>
              </a:rPr>
              <a:t>timestep</a:t>
            </a:r>
            <a:r>
              <a:rPr lang="en-US" sz="1600" b="1" dirty="0">
                <a:latin typeface="Courier New" pitchFamily="49" charset="0"/>
              </a:rPr>
              <a:t> &lt; </a:t>
            </a:r>
            <a:r>
              <a:rPr lang="en-US" sz="1600" b="1" dirty="0" err="1">
                <a:latin typeface="Courier New" pitchFamily="49" charset="0"/>
              </a:rPr>
              <a:t>number_of_timesteps</a:t>
            </a:r>
            <a:r>
              <a:rPr lang="en-US" sz="1600" b="1" dirty="0">
                <a:latin typeface="Courier New" pitchFamily="49" charset="0"/>
              </a:rPr>
              <a:t>; </a:t>
            </a:r>
            <a:r>
              <a:rPr lang="en-US" sz="1600" b="1" dirty="0" err="1">
                <a:latin typeface="Courier New" pitchFamily="49" charset="0"/>
              </a:rPr>
              <a:t>timestep</a:t>
            </a:r>
            <a:r>
              <a:rPr lang="en-US" sz="1600" b="1" dirty="0">
                <a:latin typeface="Courier New" pitchFamily="49" charset="0"/>
              </a:rPr>
              <a:t>++) {</a:t>
            </a:r>
          </a:p>
          <a:p>
            <a:pPr algn="l"/>
            <a:r>
              <a:rPr lang="en-US" sz="1600" b="1" dirty="0">
                <a:latin typeface="Courier New" pitchFamily="49" charset="0"/>
              </a:rPr>
              <a:t>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for (thing = 0; thing &lt; </a:t>
            </a:r>
            <a:r>
              <a:rPr lang="en-US" sz="1600" b="1" dirty="0" err="1">
                <a:latin typeface="Courier New" pitchFamily="49" charset="0"/>
              </a:rPr>
              <a:t>number_of_things</a:t>
            </a:r>
            <a:r>
              <a:rPr lang="en-US" sz="1600" b="1" dirty="0">
                <a:latin typeface="Courier New" pitchFamily="49" charset="0"/>
              </a:rPr>
              <a:t>; thing++) {</a:t>
            </a:r>
          </a:p>
          <a:p>
            <a:pPr algn="l"/>
            <a:r>
              <a:rPr lang="en-US" sz="1600" b="1" dirty="0">
                <a:latin typeface="Courier New" pitchFamily="49" charset="0"/>
              </a:rPr>
              <a:t>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 /* for thing */</a:t>
            </a:r>
          </a:p>
          <a:p>
            <a:pPr algn="l"/>
            <a:r>
              <a:rPr lang="en-US" sz="1600" b="1" dirty="0">
                <a:latin typeface="Courier New" pitchFamily="49" charset="0"/>
              </a:rPr>
              <a:t>} /* for </a:t>
            </a:r>
            <a:r>
              <a:rPr lang="en-US" sz="1600" b="1" dirty="0" err="1">
                <a:latin typeface="Courier New" pitchFamily="49" charset="0"/>
              </a:rPr>
              <a:t>timestep</a:t>
            </a:r>
            <a:r>
              <a:rPr lang="en-US" sz="1600" b="1" dirty="0">
                <a:latin typeface="Courier New" pitchFamily="49" charset="0"/>
              </a:rPr>
              <a:t> */</a:t>
            </a:r>
            <a:endParaRPr lang="en-US" sz="1400" b="1" dirty="0">
              <a:latin typeface="Tahoma" pitchFamily="34" charset="0"/>
            </a:endParaRPr>
          </a:p>
        </p:txBody>
      </p:sp>
      <p:sp>
        <p:nvSpPr>
          <p:cNvPr id="103433" name="Text Box 7"/>
          <p:cNvSpPr txBox="1">
            <a:spLocks noChangeArrowheads="1"/>
          </p:cNvSpPr>
          <p:nvPr/>
        </p:nvSpPr>
        <p:spPr bwMode="auto">
          <a:xfrm>
            <a:off x="914400" y="5545138"/>
            <a:ext cx="4695825" cy="461962"/>
          </a:xfrm>
          <a:prstGeom prst="rect">
            <a:avLst/>
          </a:prstGeom>
          <a:noFill/>
          <a:ln w="9525">
            <a:noFill/>
            <a:miter lim="800000"/>
            <a:headEnd/>
            <a:tailEnd/>
          </a:ln>
        </p:spPr>
        <p:txBody>
          <a:bodyPr wrap="none">
            <a:spAutoFit/>
          </a:bodyPr>
          <a:lstStyle/>
          <a:p>
            <a:r>
              <a:rPr lang="en-US"/>
              <a:t>Savings (in real life):  </a:t>
            </a:r>
            <a:r>
              <a:rPr lang="en-US" b="1" u="sng">
                <a:solidFill>
                  <a:schemeClr val="folHlink"/>
                </a:solidFill>
              </a:rPr>
              <a:t>factor of 500!</a:t>
            </a:r>
          </a:p>
        </p:txBody>
      </p:sp>
      <p:sp>
        <p:nvSpPr>
          <p:cNvPr id="10343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ea typeface="ＭＳ Ｐゴシック" pitchFamily="34" charset="-128"/>
              </a:rPr>
              <a:t>Avoid Redundant I/O: F90</a:t>
            </a:r>
          </a:p>
        </p:txBody>
      </p:sp>
      <p:sp>
        <p:nvSpPr>
          <p:cNvPr id="104451" name="Rectangle 3"/>
          <p:cNvSpPr>
            <a:spLocks noGrp="1" noChangeArrowheads="1"/>
          </p:cNvSpPr>
          <p:nvPr>
            <p:ph idx="1"/>
          </p:nvPr>
        </p:nvSpPr>
        <p:spPr>
          <a:xfrm>
            <a:off x="609600" y="1371600"/>
            <a:ext cx="7924800" cy="685800"/>
          </a:xfrm>
        </p:spPr>
        <p:txBody>
          <a:bodyPr/>
          <a:lstStyle/>
          <a:p>
            <a:pPr>
              <a:buFont typeface="Wingdings" pitchFamily="2" charset="2"/>
              <a:buNone/>
            </a:pPr>
            <a:r>
              <a:rPr lang="en-US" dirty="0" smtClean="0">
                <a:ea typeface="ＭＳ Ｐゴシック" pitchFamily="34" charset="-128"/>
              </a:rPr>
              <a:t>An actual piece of code seen at OU:</a:t>
            </a:r>
          </a:p>
        </p:txBody>
      </p:sp>
      <p:sp>
        <p:nvSpPr>
          <p:cNvPr id="10445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4453" name="Slide Number Placeholder 4"/>
          <p:cNvSpPr>
            <a:spLocks noGrp="1"/>
          </p:cNvSpPr>
          <p:nvPr>
            <p:ph type="sldNum" sz="quarter" idx="11"/>
          </p:nvPr>
        </p:nvSpPr>
        <p:spPr>
          <a:noFill/>
        </p:spPr>
        <p:txBody>
          <a:bodyPr/>
          <a:lstStyle/>
          <a:p>
            <a:fld id="{86A10469-84E1-475A-811A-AB6EF08B53ED}" type="slidenum">
              <a:rPr lang="en-US"/>
              <a:pPr/>
              <a:t>79</a:t>
            </a:fld>
            <a:endParaRPr lang="en-US"/>
          </a:p>
        </p:txBody>
      </p:sp>
      <p:sp>
        <p:nvSpPr>
          <p:cNvPr id="104454" name="Text Box 4"/>
          <p:cNvSpPr txBox="1">
            <a:spLocks noChangeArrowheads="1"/>
          </p:cNvSpPr>
          <p:nvPr/>
        </p:nvSpPr>
        <p:spPr bwMode="auto">
          <a:xfrm>
            <a:off x="990600" y="1905000"/>
            <a:ext cx="4829175" cy="1558925"/>
          </a:xfrm>
          <a:prstGeom prst="rect">
            <a:avLst/>
          </a:prstGeom>
          <a:noFill/>
          <a:ln w="9525">
            <a:noFill/>
            <a:miter lim="800000"/>
            <a:headEnd/>
            <a:tailEnd/>
          </a:ln>
        </p:spPr>
        <p:txBody>
          <a:bodyPr wrap="none">
            <a:spAutoFit/>
          </a:bodyPr>
          <a:lstStyle/>
          <a:p>
            <a:pPr algn="l"/>
            <a:r>
              <a:rPr lang="en-US" sz="1600" b="1" dirty="0">
                <a:latin typeface="Courier New" pitchFamily="49" charset="0"/>
              </a:rPr>
              <a:t>DO thing = 1, </a:t>
            </a:r>
            <a:r>
              <a:rPr lang="en-US" sz="1600" b="1" dirty="0" err="1">
                <a:latin typeface="Courier New" pitchFamily="49" charset="0"/>
              </a:rPr>
              <a:t>number_of_things</a:t>
            </a:r>
            <a:endParaRPr lang="en-US" sz="1600" b="1" dirty="0">
              <a:latin typeface="Courier New" pitchFamily="49" charset="0"/>
            </a:endParaRPr>
          </a:p>
          <a:p>
            <a:pPr algn="l"/>
            <a:r>
              <a:rPr lang="en-US" sz="1600" b="1" dirty="0">
                <a:latin typeface="Courier New" pitchFamily="49" charset="0"/>
              </a:rPr>
              <a:t>  DO </a:t>
            </a:r>
            <a:r>
              <a:rPr lang="en-US" sz="1600" b="1" dirty="0" err="1">
                <a:latin typeface="Courier New" pitchFamily="49" charset="0"/>
              </a:rPr>
              <a:t>timestep</a:t>
            </a:r>
            <a:r>
              <a:rPr lang="en-US" sz="1600" b="1" dirty="0">
                <a:latin typeface="Courier New" pitchFamily="49" charset="0"/>
              </a:rPr>
              <a:t> = 1, </a:t>
            </a:r>
            <a:r>
              <a:rPr lang="en-US" sz="1600" b="1" dirty="0" err="1">
                <a:latin typeface="Courier New" pitchFamily="49" charset="0"/>
              </a:rPr>
              <a:t>number_of_timesteps</a:t>
            </a:r>
            <a:endParaRPr lang="en-US" sz="1600" b="1" dirty="0">
              <a:latin typeface="Courier New" pitchFamily="49" charset="0"/>
            </a:endParaRPr>
          </a:p>
          <a:p>
            <a:pPr algn="l"/>
            <a:r>
              <a:rPr lang="en-US" sz="1600" b="1" dirty="0">
                <a:latin typeface="Courier New" pitchFamily="49" charset="0"/>
              </a:rPr>
              <a:t>    CALL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CALL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END DO !! </a:t>
            </a:r>
            <a:r>
              <a:rPr lang="en-US" sz="1600" b="1" dirty="0" err="1">
                <a:latin typeface="Courier New" pitchFamily="49" charset="0"/>
              </a:rPr>
              <a:t>timestep</a:t>
            </a:r>
            <a:endParaRPr lang="en-US" sz="1600" b="1" dirty="0">
              <a:latin typeface="Courier New" pitchFamily="49" charset="0"/>
            </a:endParaRPr>
          </a:p>
          <a:p>
            <a:pPr algn="l"/>
            <a:r>
              <a:rPr lang="en-US" sz="1600" b="1" dirty="0">
                <a:latin typeface="Courier New" pitchFamily="49" charset="0"/>
              </a:rPr>
              <a:t>END DO !! thing</a:t>
            </a:r>
          </a:p>
        </p:txBody>
      </p:sp>
      <p:sp>
        <p:nvSpPr>
          <p:cNvPr id="104455" name="Text Box 5"/>
          <p:cNvSpPr txBox="1">
            <a:spLocks noChangeArrowheads="1"/>
          </p:cNvSpPr>
          <p:nvPr/>
        </p:nvSpPr>
        <p:spPr bwMode="auto">
          <a:xfrm>
            <a:off x="609600" y="3429000"/>
            <a:ext cx="2447925" cy="461962"/>
          </a:xfrm>
          <a:prstGeom prst="rect">
            <a:avLst/>
          </a:prstGeom>
          <a:noFill/>
          <a:ln w="9525">
            <a:noFill/>
            <a:miter lim="800000"/>
            <a:headEnd/>
            <a:tailEnd/>
          </a:ln>
        </p:spPr>
        <p:txBody>
          <a:bodyPr wrap="none">
            <a:spAutoFit/>
          </a:bodyPr>
          <a:lstStyle/>
          <a:p>
            <a:pPr algn="l"/>
            <a:r>
              <a:rPr lang="en-US" sz="2400" dirty="0"/>
              <a:t>Improved version:</a:t>
            </a:r>
          </a:p>
        </p:txBody>
      </p:sp>
      <p:sp>
        <p:nvSpPr>
          <p:cNvPr id="104456" name="Text Box 6"/>
          <p:cNvSpPr txBox="1">
            <a:spLocks noChangeArrowheads="1"/>
          </p:cNvSpPr>
          <p:nvPr/>
        </p:nvSpPr>
        <p:spPr bwMode="auto">
          <a:xfrm>
            <a:off x="914400" y="3962400"/>
            <a:ext cx="6784975" cy="1558925"/>
          </a:xfrm>
          <a:prstGeom prst="rect">
            <a:avLst/>
          </a:prstGeom>
          <a:noFill/>
          <a:ln w="9525">
            <a:noFill/>
            <a:miter lim="800000"/>
            <a:headEnd/>
            <a:tailEnd/>
          </a:ln>
        </p:spPr>
        <p:txBody>
          <a:bodyPr>
            <a:spAutoFit/>
          </a:bodyPr>
          <a:lstStyle/>
          <a:p>
            <a:pPr algn="l"/>
            <a:r>
              <a:rPr lang="en-US" sz="1600" b="1" dirty="0">
                <a:latin typeface="Courier New" pitchFamily="49" charset="0"/>
              </a:rPr>
              <a:t>DO </a:t>
            </a:r>
            <a:r>
              <a:rPr lang="en-US" sz="1600" b="1" dirty="0" err="1">
                <a:latin typeface="Courier New" pitchFamily="49" charset="0"/>
              </a:rPr>
              <a:t>timestep</a:t>
            </a:r>
            <a:r>
              <a:rPr lang="en-US" sz="1600" b="1" dirty="0">
                <a:latin typeface="Courier New" pitchFamily="49" charset="0"/>
              </a:rPr>
              <a:t> = 1, </a:t>
            </a:r>
            <a:r>
              <a:rPr lang="en-US" sz="1600" b="1" dirty="0" err="1">
                <a:latin typeface="Courier New" pitchFamily="49" charset="0"/>
              </a:rPr>
              <a:t>number_of_timesteps</a:t>
            </a:r>
            <a:endParaRPr lang="en-US" sz="1600" b="1" dirty="0">
              <a:latin typeface="Courier New" pitchFamily="49" charset="0"/>
            </a:endParaRPr>
          </a:p>
          <a:p>
            <a:pPr algn="l"/>
            <a:r>
              <a:rPr lang="en-US" sz="1600" b="1" dirty="0">
                <a:latin typeface="Courier New" pitchFamily="49" charset="0"/>
              </a:rPr>
              <a:t>  CALL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DO thing = 1, </a:t>
            </a:r>
            <a:r>
              <a:rPr lang="en-US" sz="1600" b="1" dirty="0" err="1">
                <a:latin typeface="Courier New" pitchFamily="49" charset="0"/>
              </a:rPr>
              <a:t>number_of_things</a:t>
            </a:r>
            <a:endParaRPr lang="en-US" sz="1600" b="1" dirty="0">
              <a:latin typeface="Courier New" pitchFamily="49" charset="0"/>
            </a:endParaRPr>
          </a:p>
          <a:p>
            <a:pPr algn="l"/>
            <a:r>
              <a:rPr lang="en-US" sz="1600" b="1" dirty="0">
                <a:latin typeface="Courier New" pitchFamily="49" charset="0"/>
              </a:rPr>
              <a:t>    CALL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END DO !! thing</a:t>
            </a:r>
          </a:p>
          <a:p>
            <a:pPr algn="l"/>
            <a:r>
              <a:rPr lang="en-US" sz="1600" b="1" dirty="0">
                <a:latin typeface="Courier New" pitchFamily="49" charset="0"/>
              </a:rPr>
              <a:t>END DO !! </a:t>
            </a:r>
            <a:r>
              <a:rPr lang="en-US" sz="1600" b="1" dirty="0" err="1">
                <a:latin typeface="Courier New" pitchFamily="49" charset="0"/>
              </a:rPr>
              <a:t>timestep</a:t>
            </a:r>
            <a:endParaRPr lang="en-US" sz="1600" b="1" dirty="0">
              <a:latin typeface="Courier New" pitchFamily="49" charset="0"/>
            </a:endParaRPr>
          </a:p>
        </p:txBody>
      </p:sp>
      <p:sp>
        <p:nvSpPr>
          <p:cNvPr id="104457" name="Text Box 7"/>
          <p:cNvSpPr txBox="1">
            <a:spLocks noChangeArrowheads="1"/>
          </p:cNvSpPr>
          <p:nvPr/>
        </p:nvSpPr>
        <p:spPr bwMode="auto">
          <a:xfrm>
            <a:off x="685800" y="5562600"/>
            <a:ext cx="4695825" cy="461962"/>
          </a:xfrm>
          <a:prstGeom prst="rect">
            <a:avLst/>
          </a:prstGeom>
          <a:noFill/>
          <a:ln w="9525">
            <a:noFill/>
            <a:miter lim="800000"/>
            <a:headEnd/>
            <a:tailEnd/>
          </a:ln>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445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a:t>
            </a:r>
            <a:r>
              <a:rPr lang="en-US" dirty="0" smtClean="0"/>
              <a:t>Parallel: Storage Hierarchy</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8</a:t>
            </a:fld>
            <a:endParaRPr lang="en-US"/>
          </a:p>
        </p:txBody>
      </p:sp>
      <p:sp>
        <p:nvSpPr>
          <p:cNvPr id="455682" name="Rectangle 2"/>
          <p:cNvSpPr>
            <a:spLocks noGrp="1" noChangeArrowheads="1"/>
          </p:cNvSpPr>
          <p:nvPr>
            <p:ph type="title"/>
          </p:nvPr>
        </p:nvSpPr>
        <p:spPr/>
        <p:txBody>
          <a:bodyPr/>
          <a:lstStyle/>
          <a:p>
            <a:r>
              <a:rPr lang="en-US" sz="3600" dirty="0"/>
              <a:t>Questions via Text: </a:t>
            </a:r>
            <a:r>
              <a:rPr lang="en-US" sz="3600" dirty="0" smtClean="0"/>
              <a:t>Piazza</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a:t>
            </a:r>
            <a:r>
              <a:rPr lang="en-US" dirty="0" smtClean="0"/>
              <a:t>via:</a:t>
            </a:r>
          </a:p>
          <a:p>
            <a:pPr>
              <a:lnSpc>
                <a:spcPct val="90000"/>
              </a:lnSpc>
              <a:buFont typeface="Wingdings" pitchFamily="2" charset="2"/>
              <a:buNone/>
            </a:pPr>
            <a:r>
              <a:rPr lang="en-US" b="1" dirty="0" smtClean="0">
                <a:latin typeface="Courier New" pitchFamily="49" charset="0"/>
                <a:cs typeface="Courier New" pitchFamily="49" charset="0"/>
                <a:hlinkClick r:id="rId2"/>
              </a:rPr>
              <a:t>http://www.piazza.com/</a:t>
            </a:r>
            <a:endParaRPr lang="en-US" b="1" dirty="0">
              <a:latin typeface="Courier New" pitchFamily="49" charset="0"/>
              <a:cs typeface="Courier New" pitchFamily="49" charset="0"/>
            </a:endParaRPr>
          </a:p>
          <a:p>
            <a:pPr>
              <a:lnSpc>
                <a:spcPct val="80000"/>
              </a:lnSpc>
              <a:buFont typeface="Wingdings" pitchFamily="2" charset="2"/>
              <a:buNone/>
            </a:pPr>
            <a:endParaRPr lang="en-US" dirty="0"/>
          </a:p>
          <a:p>
            <a:pPr>
              <a:lnSpc>
                <a:spcPct val="80000"/>
              </a:lnSpc>
              <a:buFont typeface="Wingdings" pitchFamily="2" charset="2"/>
              <a:buNone/>
            </a:pPr>
            <a:r>
              <a:rPr lang="en-US" dirty="0" smtClean="0"/>
              <a:t>All </a:t>
            </a:r>
            <a:r>
              <a:rPr lang="en-US" dirty="0"/>
              <a:t>questions will be read out loud and then answered out loud</a:t>
            </a:r>
            <a:r>
              <a:rPr lang="en-US" dirty="0" smtClean="0"/>
              <a:t>.</a:t>
            </a:r>
          </a:p>
          <a:p>
            <a:pPr>
              <a:lnSpc>
                <a:spcPct val="80000"/>
              </a:lnSpc>
              <a:buFont typeface="Wingdings" pitchFamily="2" charset="2"/>
              <a:buNone/>
            </a:pPr>
            <a:endParaRPr lang="en-US" dirty="0" smtClean="0"/>
          </a:p>
          <a:p>
            <a:pPr>
              <a:buFont typeface="Wingdings" pitchFamily="2" charset="2"/>
              <a:buNone/>
            </a:pPr>
            <a:r>
              <a:rPr lang="en-US" b="1" u="sng" dirty="0" smtClean="0"/>
              <a:t>NOTE</a:t>
            </a:r>
            <a:r>
              <a:rPr lang="en-US" dirty="0" smtClean="0"/>
              <a:t>: Because of image-and-likeness rules, people attending remotely offsite via videoconferencing </a:t>
            </a:r>
            <a:r>
              <a:rPr lang="en-US" b="1" u="sng" dirty="0" smtClean="0"/>
              <a:t>CANNOT</a:t>
            </a:r>
            <a:r>
              <a:rPr lang="en-US" dirty="0" smtClean="0"/>
              <a:t> ask questions via voice.</a:t>
            </a:r>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ea typeface="ＭＳ Ｐゴシック" pitchFamily="34" charset="-128"/>
              </a:rPr>
              <a:t>Write Binary, Not ASCII</a:t>
            </a:r>
          </a:p>
        </p:txBody>
      </p:sp>
      <p:sp>
        <p:nvSpPr>
          <p:cNvPr id="105475"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When you write binary data to a file, you’re writing (typically) 4 bytes per value.</a:t>
            </a:r>
          </a:p>
          <a:p>
            <a:pPr>
              <a:buFont typeface="Wingdings" pitchFamily="2" charset="2"/>
              <a:buNone/>
            </a:pPr>
            <a:r>
              <a:rPr lang="en-US" smtClean="0">
                <a:ea typeface="ＭＳ Ｐゴシック" pitchFamily="34" charset="-128"/>
              </a:rPr>
              <a:t>When you write ASCII (character) data, you’re writing (typically) 8-16 bytes per value.</a:t>
            </a:r>
          </a:p>
          <a:p>
            <a:pPr>
              <a:buFont typeface="Wingdings" pitchFamily="2" charset="2"/>
              <a:buNone/>
            </a:pPr>
            <a:r>
              <a:rPr lang="en-US" smtClean="0">
                <a:ea typeface="ＭＳ Ｐゴシック" pitchFamily="34" charset="-128"/>
              </a:rPr>
              <a:t>So binary saves a factor of 2 to 4 (typically).</a:t>
            </a:r>
          </a:p>
        </p:txBody>
      </p:sp>
      <p:sp>
        <p:nvSpPr>
          <p:cNvPr id="10547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5477" name="Slide Number Placeholder 4"/>
          <p:cNvSpPr>
            <a:spLocks noGrp="1"/>
          </p:cNvSpPr>
          <p:nvPr>
            <p:ph type="sldNum" sz="quarter" idx="11"/>
          </p:nvPr>
        </p:nvSpPr>
        <p:spPr>
          <a:noFill/>
        </p:spPr>
        <p:txBody>
          <a:bodyPr/>
          <a:lstStyle/>
          <a:p>
            <a:fld id="{A00D7870-84A2-4B7C-A739-DBF2FCCEE1CB}" type="slidenum">
              <a:rPr lang="en-US"/>
              <a:pPr/>
              <a:t>80</a:t>
            </a:fld>
            <a:endParaRPr lang="en-US"/>
          </a:p>
        </p:txBody>
      </p:sp>
      <p:sp>
        <p:nvSpPr>
          <p:cNvPr id="10547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ea typeface="ＭＳ Ｐゴシック" pitchFamily="34" charset="-128"/>
              </a:rPr>
              <a:t>Problem with Binary I/O</a:t>
            </a:r>
          </a:p>
        </p:txBody>
      </p:sp>
      <p:sp>
        <p:nvSpPr>
          <p:cNvPr id="106499" name="Rectangle 3"/>
          <p:cNvSpPr>
            <a:spLocks noGrp="1" noChangeArrowheads="1"/>
          </p:cNvSpPr>
          <p:nvPr>
            <p:ph idx="1"/>
          </p:nvPr>
        </p:nvSpPr>
        <p:spPr>
          <a:xfrm>
            <a:off x="609600" y="1371600"/>
            <a:ext cx="7777163" cy="4648200"/>
          </a:xfrm>
        </p:spPr>
        <p:txBody>
          <a:bodyPr/>
          <a:lstStyle/>
          <a:p>
            <a:pPr>
              <a:buFont typeface="Wingdings" pitchFamily="2" charset="2"/>
              <a:buNone/>
            </a:pPr>
            <a:r>
              <a:rPr lang="en-US" smtClean="0">
                <a:ea typeface="ＭＳ Ｐゴシック" pitchFamily="34" charset="-128"/>
              </a:rPr>
              <a:t>There are many ways to represent data inside a computer, especially floating point (real) data.</a:t>
            </a:r>
          </a:p>
          <a:p>
            <a:pPr>
              <a:buFont typeface="Wingdings" pitchFamily="2" charset="2"/>
              <a:buNone/>
            </a:pPr>
            <a:r>
              <a:rPr lang="en-US" smtClean="0">
                <a:ea typeface="ＭＳ Ｐゴシック" pitchFamily="34" charset="-128"/>
              </a:rPr>
              <a:t>Often, the way that one kind of computer (e.g., an Intel i7) saves binary data is different from another kind of computer (e.g., an IBM POWER7).</a:t>
            </a:r>
          </a:p>
          <a:p>
            <a:pPr>
              <a:buFont typeface="Wingdings" pitchFamily="2" charset="2"/>
              <a:buNone/>
            </a:pPr>
            <a:r>
              <a:rPr lang="en-US" smtClean="0">
                <a:ea typeface="ＭＳ Ｐゴシック" pitchFamily="34" charset="-128"/>
              </a:rPr>
              <a:t>So, a file written on an Intel i7 machine may not be readable on an IBM POWER7.</a:t>
            </a:r>
          </a:p>
        </p:txBody>
      </p:sp>
      <p:sp>
        <p:nvSpPr>
          <p:cNvPr id="10650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6501" name="Slide Number Placeholder 4"/>
          <p:cNvSpPr>
            <a:spLocks noGrp="1"/>
          </p:cNvSpPr>
          <p:nvPr>
            <p:ph type="sldNum" sz="quarter" idx="11"/>
          </p:nvPr>
        </p:nvSpPr>
        <p:spPr>
          <a:noFill/>
        </p:spPr>
        <p:txBody>
          <a:bodyPr/>
          <a:lstStyle/>
          <a:p>
            <a:fld id="{1BBE6F92-9D2C-4102-A7D4-3EAC713C7AEB}" type="slidenum">
              <a:rPr lang="en-US"/>
              <a:pPr/>
              <a:t>81</a:t>
            </a:fld>
            <a:endParaRPr lang="en-US"/>
          </a:p>
        </p:txBody>
      </p:sp>
      <p:sp>
        <p:nvSpPr>
          <p:cNvPr id="10650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ea typeface="ＭＳ Ｐゴシック" pitchFamily="34" charset="-128"/>
              </a:rPr>
              <a:t>Portable I/O Libraries</a:t>
            </a:r>
          </a:p>
        </p:txBody>
      </p:sp>
      <p:sp>
        <p:nvSpPr>
          <p:cNvPr id="107523" name="Rectangle 3"/>
          <p:cNvSpPr>
            <a:spLocks noGrp="1" noChangeArrowheads="1"/>
          </p:cNvSpPr>
          <p:nvPr>
            <p:ph idx="1"/>
          </p:nvPr>
        </p:nvSpPr>
        <p:spPr>
          <a:xfrm>
            <a:off x="609600" y="1371600"/>
            <a:ext cx="7777163" cy="4648200"/>
          </a:xfrm>
        </p:spPr>
        <p:txBody>
          <a:bodyPr/>
          <a:lstStyle/>
          <a:p>
            <a:pPr>
              <a:buFont typeface="Wingdings" pitchFamily="2" charset="2"/>
              <a:buNone/>
            </a:pPr>
            <a:r>
              <a:rPr lang="en-US" smtClean="0">
                <a:ea typeface="ＭＳ Ｐゴシック" pitchFamily="34" charset="-128"/>
              </a:rPr>
              <a:t>NetCDF and HDF are the two most commonly used I/O libraries for scientific computing.</a:t>
            </a:r>
          </a:p>
          <a:p>
            <a:pPr>
              <a:buFont typeface="Wingdings" pitchFamily="2" charset="2"/>
              <a:buNone/>
            </a:pPr>
            <a:r>
              <a:rPr lang="en-US" smtClean="0">
                <a:ea typeface="ＭＳ Ｐゴシック" pitchFamily="34" charset="-128"/>
              </a:rPr>
              <a:t>Each has its own internal way of representing numerical data.  When you write a file using, say, HDF, it can be read by a HDF on </a:t>
            </a:r>
            <a:r>
              <a:rPr lang="en-US" b="1" u="sng" smtClean="0">
                <a:ea typeface="ＭＳ Ｐゴシック" pitchFamily="34" charset="-128"/>
              </a:rPr>
              <a:t>any</a:t>
            </a:r>
            <a:r>
              <a:rPr lang="en-US" b="1" smtClean="0">
                <a:ea typeface="ＭＳ Ｐゴシック" pitchFamily="34" charset="-128"/>
              </a:rPr>
              <a:t> </a:t>
            </a:r>
            <a:r>
              <a:rPr lang="en-US" smtClean="0">
                <a:ea typeface="ＭＳ Ｐゴシック" pitchFamily="34" charset="-128"/>
              </a:rPr>
              <a:t>kind of computer.</a:t>
            </a:r>
          </a:p>
          <a:p>
            <a:pPr>
              <a:buFont typeface="Wingdings" pitchFamily="2" charset="2"/>
              <a:buNone/>
            </a:pPr>
            <a:r>
              <a:rPr lang="en-US" smtClean="0">
                <a:ea typeface="ＭＳ Ｐゴシック" pitchFamily="34" charset="-128"/>
              </a:rPr>
              <a:t>Plus, these libraries are optimized to make the I/O </a:t>
            </a:r>
            <a:r>
              <a:rPr lang="en-US" b="1" u="sng" smtClean="0">
                <a:ea typeface="ＭＳ Ｐゴシック" pitchFamily="34" charset="-128"/>
              </a:rPr>
              <a:t>very fast</a:t>
            </a:r>
            <a:r>
              <a:rPr lang="en-US" smtClean="0">
                <a:ea typeface="ＭＳ Ｐゴシック" pitchFamily="34" charset="-128"/>
              </a:rPr>
              <a:t>.</a:t>
            </a:r>
          </a:p>
        </p:txBody>
      </p:sp>
      <p:sp>
        <p:nvSpPr>
          <p:cNvPr id="10752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7525" name="Slide Number Placeholder 4"/>
          <p:cNvSpPr>
            <a:spLocks noGrp="1"/>
          </p:cNvSpPr>
          <p:nvPr>
            <p:ph type="sldNum" sz="quarter" idx="11"/>
          </p:nvPr>
        </p:nvSpPr>
        <p:spPr>
          <a:noFill/>
        </p:spPr>
        <p:txBody>
          <a:bodyPr/>
          <a:lstStyle/>
          <a:p>
            <a:fld id="{E9D1A3CE-4BD0-4D62-887F-6304FC46F25E}" type="slidenum">
              <a:rPr lang="en-US"/>
              <a:pPr/>
              <a:t>82</a:t>
            </a:fld>
            <a:endParaRPr lang="en-US"/>
          </a:p>
        </p:txBody>
      </p:sp>
      <p:sp>
        <p:nvSpPr>
          <p:cNvPr id="10752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r>
              <a:rPr lang="en-US" sz="6000" smtClean="0">
                <a:ea typeface="ＭＳ Ｐゴシック" pitchFamily="34" charset="-128"/>
              </a:rPr>
              <a:t>Virtual Memory</a:t>
            </a:r>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ea typeface="ＭＳ Ｐゴシック" pitchFamily="34" charset="-128"/>
              </a:rPr>
              <a:t>Virtual Memory</a:t>
            </a:r>
          </a:p>
        </p:txBody>
      </p:sp>
      <p:sp>
        <p:nvSpPr>
          <p:cNvPr id="109571" name="Rectangle 3"/>
          <p:cNvSpPr>
            <a:spLocks noGrp="1" noChangeArrowheads="1"/>
          </p:cNvSpPr>
          <p:nvPr>
            <p:ph idx="1"/>
          </p:nvPr>
        </p:nvSpPr>
        <p:spPr>
          <a:xfrm>
            <a:off x="684213" y="1371600"/>
            <a:ext cx="7702550" cy="4648200"/>
          </a:xfrm>
        </p:spPr>
        <p:txBody>
          <a:bodyPr/>
          <a:lstStyle/>
          <a:p>
            <a:r>
              <a:rPr lang="en-US" smtClean="0">
                <a:ea typeface="ＭＳ Ｐゴシック" pitchFamily="34" charset="-128"/>
              </a:rPr>
              <a:t>Typically, the amount of main memory (RAM) that a CPU can </a:t>
            </a:r>
            <a:r>
              <a:rPr lang="en-US" b="1" i="1" u="sng" smtClean="0">
                <a:ea typeface="ＭＳ Ｐゴシック" pitchFamily="34" charset="-128"/>
              </a:rPr>
              <a:t>address</a:t>
            </a:r>
            <a:r>
              <a:rPr lang="en-US" smtClean="0">
                <a:ea typeface="ＭＳ Ｐゴシック" pitchFamily="34" charset="-128"/>
              </a:rPr>
              <a:t> is larger than the amount of data physically present in the computer.</a:t>
            </a:r>
          </a:p>
          <a:p>
            <a:r>
              <a:rPr lang="en-US" smtClean="0">
                <a:ea typeface="ＭＳ Ｐゴシック" pitchFamily="34" charset="-128"/>
              </a:rPr>
              <a:t>For example, consider a laptop that can address 16 GB of main memory (roughly 16 billion bytes), but only contains        4 GB (roughly 4 billion bytes).</a:t>
            </a:r>
          </a:p>
        </p:txBody>
      </p:sp>
      <p:sp>
        <p:nvSpPr>
          <p:cNvPr id="10957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9573" name="Slide Number Placeholder 4"/>
          <p:cNvSpPr>
            <a:spLocks noGrp="1"/>
          </p:cNvSpPr>
          <p:nvPr>
            <p:ph type="sldNum" sz="quarter" idx="11"/>
          </p:nvPr>
        </p:nvSpPr>
        <p:spPr>
          <a:noFill/>
        </p:spPr>
        <p:txBody>
          <a:bodyPr/>
          <a:lstStyle/>
          <a:p>
            <a:fld id="{C429533A-6B01-4518-ADDF-30B5F44D2606}" type="slidenum">
              <a:rPr lang="en-US"/>
              <a:pPr/>
              <a:t>84</a:t>
            </a:fld>
            <a:endParaRPr lang="en-US"/>
          </a:p>
        </p:txBody>
      </p:sp>
      <p:sp>
        <p:nvSpPr>
          <p:cNvPr id="10957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pic>
        <p:nvPicPr>
          <p:cNvPr id="109575"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ea typeface="ＭＳ Ｐゴシック" pitchFamily="34" charset="-128"/>
              </a:rPr>
              <a:t>Virtual Memory (cont’d)</a:t>
            </a:r>
          </a:p>
        </p:txBody>
      </p:sp>
      <p:sp>
        <p:nvSpPr>
          <p:cNvPr id="110595" name="Rectangle 3"/>
          <p:cNvSpPr>
            <a:spLocks noGrp="1" noChangeArrowheads="1"/>
          </p:cNvSpPr>
          <p:nvPr>
            <p:ph idx="1"/>
          </p:nvPr>
        </p:nvSpPr>
        <p:spPr>
          <a:xfrm>
            <a:off x="609600" y="1371600"/>
            <a:ext cx="7777163" cy="4648200"/>
          </a:xfrm>
        </p:spPr>
        <p:txBody>
          <a:bodyPr/>
          <a:lstStyle/>
          <a:p>
            <a:r>
              <a:rPr lang="en-US" b="1" u="sng" smtClean="0">
                <a:solidFill>
                  <a:schemeClr val="folHlink"/>
                </a:solidFill>
                <a:ea typeface="ＭＳ Ｐゴシック" pitchFamily="34" charset="-128"/>
              </a:rPr>
              <a:t>Locality</a:t>
            </a:r>
            <a:r>
              <a:rPr lang="en-US" smtClean="0">
                <a:ea typeface="ＭＳ Ｐゴシック" pitchFamily="34" charset="-128"/>
              </a:rPr>
              <a:t>:  Most programs don’t jump all over the memory that they use; instead, they work in a particular area of memory for a while, then move to another area.</a:t>
            </a:r>
          </a:p>
          <a:p>
            <a:r>
              <a:rPr lang="en-US" smtClean="0">
                <a:ea typeface="ＭＳ Ｐゴシック" pitchFamily="34" charset="-128"/>
              </a:rPr>
              <a:t>So, you can offload onto hard disk much of the </a:t>
            </a:r>
            <a:r>
              <a:rPr lang="en-US" b="1" i="1" u="sng" smtClean="0">
                <a:ea typeface="ＭＳ Ｐゴシック" pitchFamily="34" charset="-128"/>
              </a:rPr>
              <a:t>memory image</a:t>
            </a:r>
            <a:r>
              <a:rPr lang="en-US" smtClean="0">
                <a:ea typeface="ＭＳ Ｐゴシック" pitchFamily="34" charset="-128"/>
              </a:rPr>
              <a:t> of a program that’s running.</a:t>
            </a:r>
          </a:p>
        </p:txBody>
      </p:sp>
      <p:sp>
        <p:nvSpPr>
          <p:cNvPr id="11059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0597" name="Slide Number Placeholder 4"/>
          <p:cNvSpPr>
            <a:spLocks noGrp="1"/>
          </p:cNvSpPr>
          <p:nvPr>
            <p:ph type="sldNum" sz="quarter" idx="11"/>
          </p:nvPr>
        </p:nvSpPr>
        <p:spPr>
          <a:noFill/>
        </p:spPr>
        <p:txBody>
          <a:bodyPr/>
          <a:lstStyle/>
          <a:p>
            <a:fld id="{52D03441-1F6D-47DA-8EF5-7AA30F24BC59}" type="slidenum">
              <a:rPr lang="en-US"/>
              <a:pPr/>
              <a:t>85</a:t>
            </a:fld>
            <a:endParaRPr lang="en-US"/>
          </a:p>
        </p:txBody>
      </p:sp>
      <p:sp>
        <p:nvSpPr>
          <p:cNvPr id="11059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ea typeface="ＭＳ Ｐゴシック" pitchFamily="34" charset="-128"/>
              </a:rPr>
              <a:t>Virtual Memory (cont’d)</a:t>
            </a:r>
          </a:p>
        </p:txBody>
      </p:sp>
      <p:sp>
        <p:nvSpPr>
          <p:cNvPr id="111619" name="Rectangle 3"/>
          <p:cNvSpPr>
            <a:spLocks noGrp="1" noChangeArrowheads="1"/>
          </p:cNvSpPr>
          <p:nvPr>
            <p:ph idx="1"/>
          </p:nvPr>
        </p:nvSpPr>
        <p:spPr>
          <a:xfrm>
            <a:off x="533400" y="1371600"/>
            <a:ext cx="8153400" cy="5029200"/>
          </a:xfrm>
        </p:spPr>
        <p:txBody>
          <a:bodyPr/>
          <a:lstStyle/>
          <a:p>
            <a:r>
              <a:rPr lang="en-US" smtClean="0">
                <a:ea typeface="ＭＳ Ｐゴシック" pitchFamily="34" charset="-128"/>
              </a:rPr>
              <a:t>Memory is chopped up into many </a:t>
            </a:r>
            <a:r>
              <a:rPr lang="en-US" b="1" i="1" u="sng" smtClean="0">
                <a:ea typeface="ＭＳ Ｐゴシック" pitchFamily="34" charset="-128"/>
              </a:rPr>
              <a:t>pages</a:t>
            </a:r>
            <a:r>
              <a:rPr lang="en-US" smtClean="0">
                <a:ea typeface="ＭＳ Ｐゴシック" pitchFamily="34" charset="-128"/>
              </a:rPr>
              <a:t> of modest size (e.g., 1 KB – 32 KB; typically 4 KB).</a:t>
            </a:r>
          </a:p>
          <a:p>
            <a:r>
              <a:rPr lang="en-US" smtClean="0">
                <a:ea typeface="ＭＳ Ｐゴシック" pitchFamily="34" charset="-128"/>
              </a:rPr>
              <a:t>Only pages that have been recently used actually reside in memory; the rest are stored on hard disk.</a:t>
            </a:r>
          </a:p>
          <a:p>
            <a:r>
              <a:rPr lang="en-US" smtClean="0">
                <a:ea typeface="ＭＳ Ｐゴシック" pitchFamily="34" charset="-128"/>
              </a:rPr>
              <a:t>Hard disk is 10 to 1,000 times slower than main memory, so you get better performance if you rarely get a </a:t>
            </a:r>
            <a:r>
              <a:rPr lang="en-US" b="1" i="1" u="sng" smtClean="0">
                <a:ea typeface="ＭＳ Ｐゴシック" pitchFamily="34" charset="-128"/>
              </a:rPr>
              <a:t>page fault</a:t>
            </a:r>
            <a:r>
              <a:rPr lang="en-US" smtClean="0">
                <a:ea typeface="ＭＳ Ｐゴシック" pitchFamily="34" charset="-128"/>
              </a:rPr>
              <a:t>, which forces a read from (and maybe a write to) hard disk: </a:t>
            </a:r>
            <a:r>
              <a:rPr lang="en-US" b="1" u="sng" smtClean="0">
                <a:ea typeface="ＭＳ Ｐゴシック" pitchFamily="34" charset="-128"/>
              </a:rPr>
              <a:t>exploit data locality!</a:t>
            </a:r>
          </a:p>
        </p:txBody>
      </p:sp>
      <p:sp>
        <p:nvSpPr>
          <p:cNvPr id="11162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1621" name="Slide Number Placeholder 4"/>
          <p:cNvSpPr>
            <a:spLocks noGrp="1"/>
          </p:cNvSpPr>
          <p:nvPr>
            <p:ph type="sldNum" sz="quarter" idx="11"/>
          </p:nvPr>
        </p:nvSpPr>
        <p:spPr>
          <a:noFill/>
        </p:spPr>
        <p:txBody>
          <a:bodyPr/>
          <a:lstStyle/>
          <a:p>
            <a:fld id="{2A712917-FF33-44F0-9247-F39D93A03F6D}" type="slidenum">
              <a:rPr lang="en-US"/>
              <a:pPr/>
              <a:t>86</a:t>
            </a:fld>
            <a:endParaRPr lang="en-US"/>
          </a:p>
        </p:txBody>
      </p:sp>
      <p:sp>
        <p:nvSpPr>
          <p:cNvPr id="11162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ea typeface="ＭＳ Ｐゴシック" pitchFamily="34" charset="-128"/>
              </a:rPr>
              <a:t>Cache vs. Virtual Memory</a:t>
            </a:r>
          </a:p>
        </p:txBody>
      </p:sp>
      <p:sp>
        <p:nvSpPr>
          <p:cNvPr id="112643" name="Rectangle 3"/>
          <p:cNvSpPr>
            <a:spLocks noGrp="1" noChangeArrowheads="1"/>
          </p:cNvSpPr>
          <p:nvPr>
            <p:ph idx="1"/>
          </p:nvPr>
        </p:nvSpPr>
        <p:spPr/>
        <p:txBody>
          <a:bodyPr/>
          <a:lstStyle/>
          <a:p>
            <a:r>
              <a:rPr lang="en-US" smtClean="0">
                <a:ea typeface="ＭＳ Ｐゴシック" pitchFamily="34" charset="-128"/>
              </a:rPr>
              <a:t>Lines (cache) vs. pages (VM)</a:t>
            </a:r>
          </a:p>
          <a:p>
            <a:r>
              <a:rPr lang="en-US" smtClean="0">
                <a:ea typeface="ＭＳ Ｐゴシック" pitchFamily="34" charset="-128"/>
              </a:rPr>
              <a:t>Cache faster than RAM (cache) vs.                                RAM faster than disk (VM)</a:t>
            </a:r>
          </a:p>
        </p:txBody>
      </p:sp>
      <p:sp>
        <p:nvSpPr>
          <p:cNvPr id="11264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2645" name="Slide Number Placeholder 4"/>
          <p:cNvSpPr>
            <a:spLocks noGrp="1"/>
          </p:cNvSpPr>
          <p:nvPr>
            <p:ph type="sldNum" sz="quarter" idx="11"/>
          </p:nvPr>
        </p:nvSpPr>
        <p:spPr>
          <a:noFill/>
        </p:spPr>
        <p:txBody>
          <a:bodyPr/>
          <a:lstStyle/>
          <a:p>
            <a:fld id="{4774462F-8714-4401-891E-119F5E2E759E}" type="slidenum">
              <a:rPr lang="en-US"/>
              <a:pPr/>
              <a:t>87</a:t>
            </a:fld>
            <a:endParaRPr lang="en-US"/>
          </a:p>
        </p:txBody>
      </p:sp>
      <p:sp>
        <p:nvSpPr>
          <p:cNvPr id="11264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ea typeface="ＭＳ Ｐゴシック" pitchFamily="34" charset="-128"/>
              </a:rPr>
              <a:t>Storage Use Strategies</a:t>
            </a:r>
          </a:p>
        </p:txBody>
      </p:sp>
      <p:sp>
        <p:nvSpPr>
          <p:cNvPr id="113667" name="Rectangle 3"/>
          <p:cNvSpPr>
            <a:spLocks noGrp="1" noChangeArrowheads="1"/>
          </p:cNvSpPr>
          <p:nvPr>
            <p:ph idx="1"/>
          </p:nvPr>
        </p:nvSpPr>
        <p:spPr>
          <a:xfrm>
            <a:off x="609600" y="1295400"/>
            <a:ext cx="7924800" cy="4800600"/>
          </a:xfrm>
        </p:spPr>
        <p:txBody>
          <a:bodyPr/>
          <a:lstStyle/>
          <a:p>
            <a:pPr>
              <a:lnSpc>
                <a:spcPct val="90000"/>
              </a:lnSpc>
            </a:pPr>
            <a:r>
              <a:rPr lang="en-US" b="1" u="sng" smtClean="0">
                <a:ea typeface="ＭＳ Ｐゴシック" pitchFamily="34" charset="-128"/>
              </a:rPr>
              <a:t>Register reuse</a:t>
            </a:r>
            <a:r>
              <a:rPr lang="en-US" smtClean="0">
                <a:ea typeface="ＭＳ Ｐゴシック" pitchFamily="34" charset="-128"/>
              </a:rPr>
              <a:t>: do a lot of work on the same data before working on new data.</a:t>
            </a:r>
          </a:p>
          <a:p>
            <a:pPr>
              <a:lnSpc>
                <a:spcPct val="80000"/>
              </a:lnSpc>
            </a:pPr>
            <a:r>
              <a:rPr lang="en-US" b="1" u="sng" smtClean="0">
                <a:ea typeface="ＭＳ Ｐゴシック" pitchFamily="34" charset="-128"/>
              </a:rPr>
              <a:t>Cache reuse</a:t>
            </a:r>
            <a:r>
              <a:rPr lang="en-US" smtClean="0">
                <a:ea typeface="ＭＳ Ｐゴシック" pitchFamily="34" charset="-128"/>
              </a:rPr>
              <a:t>: the program is much more efficient if all of the data and instructions fit in cache; if not, try to use what’s in cache a lot before using anything that isn’t in cache (e.g., tiling).</a:t>
            </a:r>
          </a:p>
          <a:p>
            <a:pPr>
              <a:lnSpc>
                <a:spcPct val="80000"/>
              </a:lnSpc>
            </a:pPr>
            <a:r>
              <a:rPr lang="en-US" b="1" u="sng" smtClean="0">
                <a:ea typeface="ＭＳ Ｐゴシック" pitchFamily="34" charset="-128"/>
              </a:rPr>
              <a:t>Data locality</a:t>
            </a:r>
            <a:r>
              <a:rPr lang="en-US" smtClean="0">
                <a:ea typeface="ＭＳ Ｐゴシック" pitchFamily="34" charset="-128"/>
              </a:rPr>
              <a:t>:</a:t>
            </a:r>
            <a:r>
              <a:rPr lang="en-US" i="1" smtClean="0">
                <a:ea typeface="ＭＳ Ｐゴシック" pitchFamily="34" charset="-128"/>
              </a:rPr>
              <a:t> </a:t>
            </a:r>
            <a:r>
              <a:rPr lang="en-US" smtClean="0">
                <a:ea typeface="ＭＳ Ｐゴシック" pitchFamily="34" charset="-128"/>
              </a:rPr>
              <a:t>try to access data that are near each other in memory before data that are far.</a:t>
            </a:r>
          </a:p>
          <a:p>
            <a:pPr>
              <a:lnSpc>
                <a:spcPct val="80000"/>
              </a:lnSpc>
            </a:pPr>
            <a:r>
              <a:rPr lang="en-US" b="1" u="sng" smtClean="0">
                <a:ea typeface="ＭＳ Ｐゴシック" pitchFamily="34" charset="-128"/>
              </a:rPr>
              <a:t>I/O efficiency</a:t>
            </a:r>
            <a:r>
              <a:rPr lang="en-US" smtClean="0">
                <a:ea typeface="ＭＳ Ｐゴシック" pitchFamily="34" charset="-128"/>
              </a:rPr>
              <a:t>:</a:t>
            </a:r>
            <a:r>
              <a:rPr lang="en-US" i="1" smtClean="0">
                <a:ea typeface="ＭＳ Ｐゴシック" pitchFamily="34" charset="-128"/>
              </a:rPr>
              <a:t> </a:t>
            </a:r>
            <a:r>
              <a:rPr lang="en-US" smtClean="0">
                <a:ea typeface="ＭＳ Ｐゴシック" pitchFamily="34" charset="-128"/>
              </a:rPr>
              <a:t>do a bunch of I/O all at once rather than a little bit at a time; don’t mix calculations and I/O.</a:t>
            </a:r>
          </a:p>
          <a:p>
            <a:endParaRPr lang="en-US" sz="2000" smtClean="0">
              <a:ea typeface="ＭＳ Ｐゴシック" pitchFamily="34" charset="-128"/>
            </a:endParaRPr>
          </a:p>
        </p:txBody>
      </p:sp>
      <p:sp>
        <p:nvSpPr>
          <p:cNvPr id="11366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3669" name="Slide Number Placeholder 4"/>
          <p:cNvSpPr>
            <a:spLocks noGrp="1"/>
          </p:cNvSpPr>
          <p:nvPr>
            <p:ph type="sldNum" sz="quarter" idx="11"/>
          </p:nvPr>
        </p:nvSpPr>
        <p:spPr>
          <a:noFill/>
        </p:spPr>
        <p:txBody>
          <a:bodyPr/>
          <a:lstStyle/>
          <a:p>
            <a:fld id="{271D35ED-1E02-40CE-ADD5-338642C661BF}" type="slidenum">
              <a:rPr lang="en-US"/>
              <a:pPr/>
              <a:t>88</a:t>
            </a:fld>
            <a:endParaRPr lang="en-US"/>
          </a:p>
        </p:txBody>
      </p:sp>
      <p:sp>
        <p:nvSpPr>
          <p:cNvPr id="11367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Intro Parallel: </a:t>
            </a:r>
            <a:r>
              <a:rPr lang="en-US" sz="1400" dirty="0"/>
              <a:t>Storage Hierarchy</a:t>
            </a:r>
          </a:p>
          <a:p>
            <a:pPr algn="ctr"/>
            <a:r>
              <a:rPr lang="en-US" sz="1400" dirty="0" smtClean="0"/>
              <a:t>June 26 - July 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ea typeface="ＭＳ Ｐゴシック" pitchFamily="34" charset="-128"/>
              </a:rPr>
              <a:t>Thanks for your attention!</a:t>
            </a:r>
            <a:br>
              <a:rPr lang="en-US" sz="6000" smtClean="0">
                <a:ea typeface="ＭＳ Ｐゴシック" pitchFamily="34" charset="-128"/>
              </a:rPr>
            </a:br>
            <a:r>
              <a:rPr lang="en-US" sz="6000" smtClean="0">
                <a:ea typeface="ＭＳ Ｐゴシック" pitchFamily="34" charset="-128"/>
              </a:rPr>
              <a:t/>
            </a:r>
            <a:br>
              <a:rPr lang="en-US" sz="6000" smtClean="0">
                <a:ea typeface="ＭＳ Ｐゴシック" pitchFamily="34" charset="-128"/>
              </a:rPr>
            </a:br>
            <a:r>
              <a:rPr lang="en-US" sz="6000" smtClean="0">
                <a:ea typeface="ＭＳ Ｐゴシック" pitchFamily="34" charset="-128"/>
              </a:rPr>
              <a:t/>
            </a:r>
            <a:br>
              <a:rPr lang="en-US" sz="6000" smtClean="0">
                <a:ea typeface="ＭＳ Ｐゴシック" pitchFamily="34" charset="-128"/>
              </a:rPr>
            </a:br>
            <a:r>
              <a:rPr lang="en-US" sz="6000" smtClean="0">
                <a:ea typeface="ＭＳ Ｐゴシック" pitchFamily="34" charset="-128"/>
              </a:rPr>
              <a:t>Questions?</a:t>
            </a:r>
            <a:br>
              <a:rPr lang="en-US" sz="6000" smtClean="0">
                <a:ea typeface="ＭＳ Ｐゴシック" pitchFamily="34" charset="-128"/>
              </a:rPr>
            </a:br>
            <a:endParaRPr lang="en-US" sz="3200" smtClean="0">
              <a:ea typeface="ＭＳ Ｐゴシック" pitchFamily="34" charset="-128"/>
            </a:endParaRPr>
          </a:p>
        </p:txBody>
      </p:sp>
      <p:sp>
        <p:nvSpPr>
          <p:cNvPr id="117763"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a:t>
            </a:r>
            <a:r>
              <a:rPr lang="en-US" dirty="0" smtClean="0"/>
              <a:t>Parallel: Storage Hierarchy</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9</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Footer Placeholder 2"/>
          <p:cNvSpPr>
            <a:spLocks noGrp="1"/>
          </p:cNvSpPr>
          <p:nvPr>
            <p:ph type="ftr" sz="quarter" idx="10"/>
          </p:nvPr>
        </p:nvSpPr>
        <p:spPr>
          <a:noFill/>
        </p:spPr>
        <p:txBody>
          <a:bodyPr/>
          <a:lstStyle/>
          <a:p>
            <a:r>
              <a:rPr lang="en-US" dirty="0"/>
              <a:t>NCSI Intro Parallel: Storage Hierarchy</a:t>
            </a:r>
          </a:p>
          <a:p>
            <a:r>
              <a:rPr lang="en-US" dirty="0"/>
              <a:t>June 26 - July 1 </a:t>
            </a:r>
            <a:r>
              <a:rPr lang="en-US" dirty="0" smtClean="0"/>
              <a:t>2011</a:t>
            </a:r>
            <a:endParaRPr lang="en-US" dirty="0"/>
          </a:p>
        </p:txBody>
      </p:sp>
      <p:sp>
        <p:nvSpPr>
          <p:cNvPr id="118786" name="Rectangle 2"/>
          <p:cNvSpPr>
            <a:spLocks noGrp="1" noChangeArrowheads="1"/>
          </p:cNvSpPr>
          <p:nvPr>
            <p:ph type="title"/>
          </p:nvPr>
        </p:nvSpPr>
        <p:spPr/>
        <p:txBody>
          <a:bodyPr/>
          <a:lstStyle/>
          <a:p>
            <a:r>
              <a:rPr lang="en-US" smtClean="0">
                <a:ea typeface="ＭＳ Ｐゴシック" pitchFamily="34" charset="-128"/>
              </a:rPr>
              <a:t>References</a:t>
            </a:r>
          </a:p>
        </p:txBody>
      </p:sp>
      <p:sp>
        <p:nvSpPr>
          <p:cNvPr id="118788" name="Slide Number Placeholder 3"/>
          <p:cNvSpPr>
            <a:spLocks noGrp="1"/>
          </p:cNvSpPr>
          <p:nvPr>
            <p:ph type="sldNum" sz="quarter" idx="11"/>
          </p:nvPr>
        </p:nvSpPr>
        <p:spPr>
          <a:noFill/>
        </p:spPr>
        <p:txBody>
          <a:bodyPr/>
          <a:lstStyle/>
          <a:p>
            <a:fld id="{1CED93E9-5420-4535-8FB3-333CC70F215D}" type="slidenum">
              <a:rPr lang="en-US"/>
              <a:pPr/>
              <a:t>90</a:t>
            </a:fld>
            <a:endParaRPr lang="en-US"/>
          </a:p>
        </p:txBody>
      </p:sp>
      <p:sp>
        <p:nvSpPr>
          <p:cNvPr id="118789" name="Text Box 3"/>
          <p:cNvSpPr txBox="1">
            <a:spLocks noChangeArrowheads="1"/>
          </p:cNvSpPr>
          <p:nvPr/>
        </p:nvSpPr>
        <p:spPr bwMode="auto">
          <a:xfrm>
            <a:off x="533400" y="1219200"/>
            <a:ext cx="8153400" cy="4610100"/>
          </a:xfrm>
          <a:prstGeom prst="rect">
            <a:avLst/>
          </a:prstGeom>
          <a:noFill/>
          <a:ln w="9525">
            <a:noFill/>
            <a:miter lim="800000"/>
            <a:headEnd/>
            <a:tailEnd/>
          </a:ln>
        </p:spPr>
        <p:txBody>
          <a:bodyPr>
            <a:spAutoFit/>
          </a:bodyPr>
          <a:lstStyle/>
          <a:p>
            <a:pPr algn="l"/>
            <a:r>
              <a:rPr lang="en-US" sz="1000" dirty="0"/>
              <a:t>[1]</a:t>
            </a:r>
            <a:r>
              <a:rPr lang="en-US" sz="1000" dirty="0">
                <a:latin typeface="Courier New" pitchFamily="49" charset="0"/>
              </a:rPr>
              <a:t> </a:t>
            </a:r>
            <a:r>
              <a:rPr lang="en-US" sz="1000" dirty="0">
                <a:latin typeface="Courier New" pitchFamily="49" charset="0"/>
                <a:hlinkClick r:id="rId3"/>
              </a:rPr>
              <a:t>http://graphics8.nytimes.com/images/2007/07/13/sports/auto600.gif</a:t>
            </a:r>
            <a:endParaRPr lang="en-US" sz="1000" dirty="0">
              <a:latin typeface="Courier New" pitchFamily="49" charset="0"/>
            </a:endParaRPr>
          </a:p>
          <a:p>
            <a:pPr algn="l"/>
            <a:r>
              <a:rPr lang="en-US" sz="1000" dirty="0"/>
              <a:t>[2]</a:t>
            </a:r>
            <a:r>
              <a:rPr lang="en-US" sz="1000" dirty="0">
                <a:latin typeface="Rockwell Extra Bold" pitchFamily="18" charset="0"/>
              </a:rPr>
              <a:t>  </a:t>
            </a:r>
            <a:r>
              <a:rPr lang="en-US" sz="1000" dirty="0">
                <a:latin typeface="Courier New" pitchFamily="49" charset="0"/>
                <a:hlinkClick r:id="rId4"/>
              </a:rPr>
              <a:t>http://www.vw.com/newbeetle/</a:t>
            </a:r>
            <a:endParaRPr lang="en-US" sz="1000" dirty="0">
              <a:latin typeface="Courier New" pitchFamily="49" charset="0"/>
            </a:endParaRPr>
          </a:p>
          <a:p>
            <a:pPr algn="l"/>
            <a:r>
              <a:rPr lang="en-US" sz="1000" dirty="0"/>
              <a:t>[3]</a:t>
            </a:r>
            <a:r>
              <a:rPr lang="en-US" sz="1000" dirty="0">
                <a:latin typeface="Rockwell Extra Bold" pitchFamily="18" charset="0"/>
              </a:rPr>
              <a:t> </a:t>
            </a:r>
            <a:r>
              <a:rPr lang="en-US" sz="1000" dirty="0">
                <a:latin typeface="Courier New" pitchFamily="49" charset="0"/>
                <a:hlinkClick r:id="rId5"/>
              </a:rPr>
              <a:t>http://img.dell.com/images/global/products/resultgrid/sm/latit_d630.jpg</a:t>
            </a:r>
            <a:endParaRPr lang="en-US" sz="1000" dirty="0">
              <a:latin typeface="Courier New" pitchFamily="49" charset="0"/>
            </a:endParaRPr>
          </a:p>
          <a:p>
            <a:pPr algn="l"/>
            <a:r>
              <a:rPr lang="en-US" sz="1000" dirty="0"/>
              <a:t>[4] </a:t>
            </a:r>
            <a:r>
              <a:rPr lang="en-US" sz="1000" dirty="0">
                <a:latin typeface="Courier New" pitchFamily="49" charset="0"/>
                <a:hlinkClick r:id="rId6"/>
              </a:rPr>
              <a:t>http://en.wikipedia.org/wiki/X64</a:t>
            </a:r>
            <a:r>
              <a:rPr lang="en-US" sz="1000" dirty="0">
                <a:latin typeface="Courier New" pitchFamily="49" charset="0"/>
              </a:rPr>
              <a:t> </a:t>
            </a:r>
          </a:p>
          <a:p>
            <a:pPr algn="l"/>
            <a:r>
              <a:rPr lang="en-US" sz="1000" dirty="0"/>
              <a:t>[5]  Richard Gerber, The Software Optimization Cookbook: High-performance Recipes for the Intel Architecture. Intel Press, 2002, pp. 161-168.</a:t>
            </a:r>
          </a:p>
          <a:p>
            <a:pPr algn="l"/>
            <a:r>
              <a:rPr lang="en-US" sz="1000" dirty="0"/>
              <a:t>[6]</a:t>
            </a:r>
            <a:r>
              <a:rPr lang="en-US" sz="1000" dirty="0">
                <a:latin typeface="Rockwell Extra Bold" pitchFamily="18" charset="0"/>
              </a:rPr>
              <a:t>  </a:t>
            </a:r>
            <a:r>
              <a:rPr lang="en-US" sz="1000" dirty="0">
                <a:latin typeface="Courier New" pitchFamily="49" charset="0"/>
                <a:hlinkClick r:id="rId7"/>
              </a:rPr>
              <a:t>http://www.anandtech.com/showdoc.html?i=1460&amp;p=2</a:t>
            </a:r>
            <a:endParaRPr lang="en-US" sz="1000" dirty="0">
              <a:latin typeface="Rockwell Extra Bold" pitchFamily="18" charset="0"/>
            </a:endParaRPr>
          </a:p>
          <a:p>
            <a:pPr algn="l"/>
            <a:r>
              <a:rPr lang="en-US" sz="1000" dirty="0"/>
              <a:t>[8]</a:t>
            </a:r>
            <a:r>
              <a:rPr lang="en-US" sz="1000" dirty="0">
                <a:latin typeface="Rockwell Extra Bold" pitchFamily="18" charset="0"/>
              </a:rPr>
              <a:t>  </a:t>
            </a:r>
            <a:r>
              <a:rPr lang="en-US" sz="1000" dirty="0">
                <a:latin typeface="Courier New" pitchFamily="49" charset="0"/>
                <a:hlinkClick r:id="rId8"/>
              </a:rPr>
              <a:t>http://www.toshiba.com/taecdpd/products/features/MK2018gas-Over.shtml</a:t>
            </a:r>
            <a:endParaRPr lang="en-US" sz="1000" dirty="0">
              <a:latin typeface="Courier New" pitchFamily="49" charset="0"/>
            </a:endParaRPr>
          </a:p>
          <a:p>
            <a:pPr algn="l"/>
            <a:r>
              <a:rPr lang="en-US" sz="1000" dirty="0"/>
              <a:t>[9]</a:t>
            </a:r>
            <a:r>
              <a:rPr lang="en-US" sz="1000" dirty="0">
                <a:latin typeface="Rockwell Extra Bold" pitchFamily="18" charset="0"/>
              </a:rPr>
              <a:t>  </a:t>
            </a:r>
            <a:r>
              <a:rPr lang="en-US" sz="1000" dirty="0">
                <a:latin typeface="Courier New" pitchFamily="49" charset="0"/>
                <a:hlinkClick r:id="rId9"/>
              </a:rPr>
              <a:t>http://www.toshiba.com/taecdpd/techdocs/sdr2002/2002spec.shtml</a:t>
            </a:r>
            <a:endParaRPr lang="en-US" sz="1000" dirty="0">
              <a:latin typeface="Courier New" pitchFamily="49" charset="0"/>
            </a:endParaRPr>
          </a:p>
          <a:p>
            <a:pPr algn="l"/>
            <a:r>
              <a:rPr lang="en-US" sz="1000" dirty="0"/>
              <a:t>[10]</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0"/>
              </a:rPr>
              <a:t>ftp://download.intel.com/design/Pentium4/manuals/24896606.pdf</a:t>
            </a:r>
            <a:endParaRPr lang="en-US" sz="1000" dirty="0">
              <a:solidFill>
                <a:srgbClr val="003366"/>
              </a:solidFill>
              <a:latin typeface="Courier New" pitchFamily="49" charset="0"/>
            </a:endParaRPr>
          </a:p>
          <a:p>
            <a:pPr algn="l"/>
            <a:r>
              <a:rPr lang="en-US" sz="1000" dirty="0">
                <a:solidFill>
                  <a:srgbClr val="003366"/>
                </a:solidFill>
              </a:rPr>
              <a:t>[</a:t>
            </a:r>
            <a:r>
              <a:rPr lang="en-US" sz="1000" dirty="0"/>
              <a:t>11]</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1"/>
              </a:rPr>
              <a:t>http://www.pricewatch.com/</a:t>
            </a:r>
            <a:endParaRPr lang="en-US" sz="1000" dirty="0">
              <a:solidFill>
                <a:srgbClr val="003366"/>
              </a:solidFill>
              <a:latin typeface="Courier New" pitchFamily="49" charset="0"/>
            </a:endParaRPr>
          </a:p>
          <a:p>
            <a:pPr algn="l"/>
            <a:r>
              <a:rPr lang="en-US" sz="1000" dirty="0"/>
              <a:t>[12] </a:t>
            </a:r>
            <a:r>
              <a:rPr lang="en-US" sz="1000" dirty="0">
                <a:hlinkClick r:id="rId12"/>
              </a:rPr>
              <a:t>http://en.wikipedia.org/wiki/POWER7</a:t>
            </a:r>
            <a:endParaRPr lang="en-US" sz="1000" dirty="0">
              <a:solidFill>
                <a:srgbClr val="003366"/>
              </a:solidFill>
            </a:endParaRPr>
          </a:p>
          <a:p>
            <a:pPr algn="l"/>
            <a:r>
              <a:rPr lang="en-US" sz="1000" dirty="0">
                <a:solidFill>
                  <a:srgbClr val="003366"/>
                </a:solidFill>
              </a:rPr>
              <a:t>[13] </a:t>
            </a:r>
            <a:r>
              <a:rPr lang="en-US" sz="1000" dirty="0">
                <a:latin typeface="Arial" pitchFamily="34" charset="0"/>
                <a:hlinkClick r:id="rId13"/>
              </a:rPr>
              <a:t>http://www.kingston.com/branded/image_files/nav_image_desktop.gif</a:t>
            </a:r>
            <a:r>
              <a:rPr lang="en-US" sz="1000" dirty="0">
                <a:latin typeface="Arial" pitchFamily="34" charset="0"/>
              </a:rPr>
              <a:t> </a:t>
            </a:r>
            <a:endParaRPr lang="en-US" sz="1000" dirty="0">
              <a:solidFill>
                <a:srgbClr val="003366"/>
              </a:solidFill>
              <a:latin typeface="Courier New" pitchFamily="49" charset="0"/>
            </a:endParaRPr>
          </a:p>
          <a:p>
            <a:pPr algn="l"/>
            <a:r>
              <a:rPr lang="en-US" sz="1000" dirty="0">
                <a:solidFill>
                  <a:srgbClr val="003366"/>
                </a:solidFill>
              </a:rPr>
              <a:t>14] M. Wolfe, High Performance Compilers for Parallel Computing. Addison-Wesley Publishing Company, Redwood City CA, 1996.</a:t>
            </a:r>
          </a:p>
          <a:p>
            <a:pPr algn="l"/>
            <a:r>
              <a:rPr lang="en-US" sz="1000" dirty="0">
                <a:solidFill>
                  <a:srgbClr val="003366"/>
                </a:solidFill>
              </a:rPr>
              <a:t>[15] </a:t>
            </a:r>
            <a:r>
              <a:rPr lang="en-US" sz="1000" dirty="0">
                <a:solidFill>
                  <a:srgbClr val="003366"/>
                </a:solidFill>
                <a:latin typeface="Courier New" pitchFamily="49" charset="0"/>
                <a:hlinkClick r:id="rId14"/>
              </a:rPr>
              <a:t>http://www.visit.ou.edu/vc_campus_map.htm</a:t>
            </a:r>
            <a:endParaRPr lang="en-US" sz="1000" dirty="0">
              <a:solidFill>
                <a:srgbClr val="003366"/>
              </a:solidFill>
              <a:latin typeface="Courier New" pitchFamily="49" charset="0"/>
            </a:endParaRPr>
          </a:p>
          <a:p>
            <a:pPr algn="l"/>
            <a:r>
              <a:rPr lang="en-US" sz="1000" dirty="0">
                <a:solidFill>
                  <a:srgbClr val="003366"/>
                </a:solidFill>
              </a:rPr>
              <a:t>[16] </a:t>
            </a:r>
            <a:r>
              <a:rPr lang="en-US" sz="1000" dirty="0">
                <a:solidFill>
                  <a:srgbClr val="003366"/>
                </a:solidFill>
                <a:latin typeface="Courier New" pitchFamily="49" charset="0"/>
                <a:hlinkClick r:id="rId15"/>
              </a:rPr>
              <a:t>http://www.storagereview.com/</a:t>
            </a:r>
            <a:endParaRPr lang="en-US" sz="1000" dirty="0">
              <a:solidFill>
                <a:srgbClr val="003366"/>
              </a:solidFill>
              <a:latin typeface="Courier New" pitchFamily="49" charset="0"/>
            </a:endParaRPr>
          </a:p>
          <a:p>
            <a:pPr algn="l"/>
            <a:r>
              <a:rPr lang="en-US" sz="1000" dirty="0">
                <a:solidFill>
                  <a:srgbClr val="003366"/>
                </a:solidFill>
              </a:rPr>
              <a:t>[17] </a:t>
            </a:r>
            <a:r>
              <a:rPr lang="en-US" sz="1000" dirty="0">
                <a:solidFill>
                  <a:srgbClr val="003366"/>
                </a:solidFill>
                <a:latin typeface="Courier New" pitchFamily="49" charset="0"/>
                <a:hlinkClick r:id="rId16"/>
              </a:rPr>
              <a:t>http://www.unidata.ucar.edu/packages/netcdf/</a:t>
            </a:r>
            <a:endParaRPr lang="en-US" sz="1000" dirty="0">
              <a:solidFill>
                <a:srgbClr val="003366"/>
              </a:solidFill>
              <a:latin typeface="Courier New" pitchFamily="49" charset="0"/>
            </a:endParaRPr>
          </a:p>
          <a:p>
            <a:pPr algn="l"/>
            <a:r>
              <a:rPr lang="en-US" sz="1000" dirty="0">
                <a:solidFill>
                  <a:srgbClr val="003366"/>
                </a:solidFill>
              </a:rPr>
              <a:t>[18] </a:t>
            </a:r>
            <a:r>
              <a:rPr lang="en-US" sz="1000" dirty="0">
                <a:solidFill>
                  <a:srgbClr val="003366"/>
                </a:solidFill>
                <a:latin typeface="Courier New" pitchFamily="49" charset="0"/>
                <a:hlinkClick r:id="rId17"/>
              </a:rPr>
              <a:t>http://hdf.ncsa.uiuc.edu/</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[23] </a:t>
            </a:r>
            <a:r>
              <a:rPr lang="en-US" sz="1000" dirty="0">
                <a:solidFill>
                  <a:srgbClr val="003366"/>
                </a:solidFill>
                <a:latin typeface="Courier New" pitchFamily="49" charset="0"/>
                <a:hlinkClick r:id="rId18"/>
              </a:rPr>
              <a:t>http://en.wikipedia.org/wiki/Itanium</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[19] </a:t>
            </a:r>
            <a:r>
              <a:rPr lang="en-US" sz="1000" dirty="0">
                <a:solidFill>
                  <a:srgbClr val="003366"/>
                </a:solidFill>
                <a:latin typeface="Courier New" pitchFamily="49" charset="0"/>
                <a:hlinkClick r:id="rId19"/>
              </a:rPr>
              <a:t>ftp://download.intel.com/design/itanium2/manuals/25111003.pdf</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[20] </a:t>
            </a:r>
            <a:r>
              <a:rPr lang="en-US" sz="1000" dirty="0">
                <a:solidFill>
                  <a:srgbClr val="003366"/>
                </a:solidFill>
                <a:latin typeface="Courier New" pitchFamily="49" charset="0"/>
                <a:hlinkClick r:id="rId20"/>
              </a:rPr>
              <a:t>http://images.tomshardware.com/2007/08/08/extreme_fsb_2/qx6850.jpg</a:t>
            </a:r>
            <a:r>
              <a:rPr lang="en-US" sz="1000" dirty="0">
                <a:solidFill>
                  <a:srgbClr val="003366"/>
                </a:solidFill>
                <a:latin typeface="Courier New" pitchFamily="49" charset="0"/>
              </a:rPr>
              <a:t> (em64t)</a:t>
            </a:r>
          </a:p>
          <a:p>
            <a:pPr algn="l"/>
            <a:r>
              <a:rPr lang="en-US" sz="1000" dirty="0">
                <a:solidFill>
                  <a:srgbClr val="003366"/>
                </a:solidFill>
              </a:rPr>
              <a:t>[21]</a:t>
            </a:r>
            <a:r>
              <a:rPr lang="en-US" sz="1000" dirty="0">
                <a:solidFill>
                  <a:srgbClr val="003366"/>
                </a:solidFill>
                <a:latin typeface="Courier New" pitchFamily="49" charset="0"/>
              </a:rPr>
              <a:t> </a:t>
            </a:r>
            <a:r>
              <a:rPr lang="en-US" sz="1000" dirty="0">
                <a:latin typeface="Courier New" pitchFamily="49" charset="0"/>
                <a:hlinkClick r:id="rId21"/>
              </a:rPr>
              <a:t>http://www.pcdo.com/images/pcdo/20031021231900.jpg</a:t>
            </a:r>
            <a:r>
              <a:rPr lang="en-US" sz="1000" dirty="0"/>
              <a:t> (power5)</a:t>
            </a:r>
          </a:p>
          <a:p>
            <a:pPr algn="l"/>
            <a:r>
              <a:rPr lang="en-US" sz="1000" dirty="0"/>
              <a:t>[22] </a:t>
            </a:r>
            <a:r>
              <a:rPr lang="en-US" sz="1000" dirty="0">
                <a:latin typeface="Courier New" pitchFamily="49" charset="0"/>
                <a:hlinkClick r:id="rId22"/>
              </a:rPr>
              <a:t>http://vnuuk.typepad.com/photos/uncategorized/itanium2.jpg</a:t>
            </a:r>
            <a:r>
              <a:rPr lang="en-US" sz="1000" dirty="0"/>
              <a:t> (i2)</a:t>
            </a:r>
          </a:p>
          <a:p>
            <a:pPr algn="l"/>
            <a:r>
              <a:rPr lang="en-US" sz="1000" dirty="0"/>
              <a:t>[??] </a:t>
            </a:r>
            <a:r>
              <a:rPr lang="en-US" sz="1000" dirty="0">
                <a:latin typeface="Courier New" pitchFamily="49" charset="0"/>
                <a:hlinkClick r:id="rId23"/>
              </a:rPr>
              <a:t>http://www.anandtech.com/cpuchipsets/showdoc.aspx?i=2353&amp;p=2</a:t>
            </a:r>
            <a:r>
              <a:rPr lang="en-US" sz="1000" dirty="0"/>
              <a:t> (Prescott cache latency)</a:t>
            </a:r>
          </a:p>
          <a:p>
            <a:pPr algn="l"/>
            <a:r>
              <a:rPr lang="en-US" sz="1000" dirty="0"/>
              <a:t>[??] </a:t>
            </a:r>
            <a:r>
              <a:rPr lang="en-US" sz="1000" dirty="0">
                <a:latin typeface="Courier New" pitchFamily="49" charset="0"/>
                <a:hlinkClick r:id="rId24"/>
              </a:rPr>
              <a:t>http://www.xbitlabs.com/articles/mobile/print/core2duo.html</a:t>
            </a:r>
            <a:r>
              <a:rPr lang="en-US" sz="1000" dirty="0"/>
              <a:t> (T2400 </a:t>
            </a:r>
            <a:r>
              <a:rPr lang="en-US" sz="1000" dirty="0" err="1"/>
              <a:t>Merom</a:t>
            </a:r>
            <a:r>
              <a:rPr lang="en-US" sz="1000" dirty="0"/>
              <a:t> cache)</a:t>
            </a:r>
          </a:p>
          <a:p>
            <a:pPr algn="l"/>
            <a:r>
              <a:rPr lang="en-US" sz="1000" dirty="0"/>
              <a:t>[??] </a:t>
            </a:r>
            <a:r>
              <a:rPr lang="en-US" sz="1000" dirty="0">
                <a:latin typeface="Courier New" pitchFamily="49" charset="0"/>
                <a:hlinkClick r:id="rId25"/>
              </a:rPr>
              <a:t>http://www.lenovo.hu/kszf/adatlap/Prosi_Proc_Core2_Mobile.pdf</a:t>
            </a:r>
            <a:r>
              <a:rPr lang="en-US" sz="1000" dirty="0"/>
              <a:t> (</a:t>
            </a:r>
            <a:r>
              <a:rPr lang="en-US" sz="1000" dirty="0" err="1"/>
              <a:t>Merom</a:t>
            </a:r>
            <a:r>
              <a:rPr lang="en-US" sz="1000" dirty="0"/>
              <a:t> cache line size)</a:t>
            </a:r>
          </a:p>
          <a:p>
            <a:pPr algn="l"/>
            <a:r>
              <a:rPr lang="en-US" sz="1000" dirty="0"/>
              <a:t>[25] </a:t>
            </a:r>
            <a:r>
              <a:rPr lang="en-US" sz="1000" dirty="0">
                <a:latin typeface="Courier New" pitchFamily="49" charset="0"/>
                <a:hlinkClick r:id="rId26"/>
              </a:rPr>
              <a:t>http://www.lithium.it/nove3.jpg</a:t>
            </a:r>
            <a:r>
              <a:rPr lang="en-US" sz="1000" dirty="0">
                <a:latin typeface="Arial" pitchFamily="34" charset="0"/>
              </a:rPr>
              <a:t> </a:t>
            </a:r>
          </a:p>
          <a:p>
            <a:pPr algn="l">
              <a:lnSpc>
                <a:spcPct val="70000"/>
              </a:lnSpc>
            </a:pPr>
            <a:r>
              <a:rPr lang="en-US" sz="1000" dirty="0">
                <a:latin typeface="Arial" pitchFamily="34" charset="0"/>
              </a:rPr>
              <a:t>[26] </a:t>
            </a:r>
            <a:r>
              <a:rPr lang="en-US" sz="1000" dirty="0">
                <a:latin typeface="Courier New" pitchFamily="49" charset="0"/>
                <a:hlinkClick r:id="rId27"/>
              </a:rPr>
              <a:t>http://cpu.rightmark.org/</a:t>
            </a:r>
            <a:r>
              <a:rPr lang="en-US" sz="1800" dirty="0">
                <a:latin typeface="Courier New" pitchFamily="49" charset="0"/>
              </a:rPr>
              <a:t> </a:t>
            </a:r>
          </a:p>
          <a:p>
            <a:pPr algn="l">
              <a:lnSpc>
                <a:spcPct val="70000"/>
              </a:lnSpc>
            </a:pPr>
            <a:r>
              <a:rPr lang="en-US" sz="1000" dirty="0">
                <a:cs typeface="Times New Roman" pitchFamily="18" charset="0"/>
              </a:rPr>
              <a:t>[27] </a:t>
            </a:r>
            <a:r>
              <a:rPr lang="en-US" sz="1000" dirty="0" err="1">
                <a:cs typeface="Times New Roman" pitchFamily="18" charset="0"/>
              </a:rPr>
              <a:t>Tribuvan</a:t>
            </a:r>
            <a:r>
              <a:rPr lang="en-US" sz="1000" dirty="0">
                <a:cs typeface="Times New Roman" pitchFamily="18" charset="0"/>
              </a:rPr>
              <a:t> Kumar </a:t>
            </a:r>
            <a:r>
              <a:rPr lang="en-US" sz="1000" dirty="0" err="1">
                <a:cs typeface="Times New Roman" pitchFamily="18" charset="0"/>
              </a:rPr>
              <a:t>Prakash</a:t>
            </a:r>
            <a:r>
              <a:rPr lang="en-US" sz="1000" dirty="0">
                <a:cs typeface="Times New Roman" pitchFamily="18" charset="0"/>
              </a:rPr>
              <a:t>, “Performance Analysis of Intel Core 2 Duo Processor.” MS Thesis, Dept of Electrical and Computer Engineering, Louisiana State University, 2007.</a:t>
            </a:r>
          </a:p>
          <a:p>
            <a:pPr algn="l">
              <a:lnSpc>
                <a:spcPct val="70000"/>
              </a:lnSpc>
            </a:pPr>
            <a:r>
              <a:rPr lang="en-US" sz="1000" dirty="0">
                <a:cs typeface="Times New Roman" pitchFamily="18" charset="0"/>
              </a:rPr>
              <a:t>[28] R. </a:t>
            </a:r>
            <a:r>
              <a:rPr lang="en-US" sz="1000" dirty="0" err="1">
                <a:cs typeface="Times New Roman" pitchFamily="18" charset="0"/>
              </a:rPr>
              <a:t>Kalla</a:t>
            </a:r>
            <a:r>
              <a:rPr lang="en-US" sz="1000" dirty="0">
                <a:cs typeface="Times New Roman" pitchFamily="18" charset="0"/>
              </a:rPr>
              <a:t>, IBM, personal communication, 10/26/2010.</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76"/>
  <p:tag name="CVB" val="76"/>
  <p:tag name="BSN" val="76"/>
  <p:tag name="SVT" val="FALSE"/>
  <p:tag name="NBP" val="1"/>
  <p:tag name="SPT" val="FALSE"/>
  <p:tag name="CII" val="76"/>
</p:tagLst>
</file>

<file path=ppt/tags/tag12.xml><?xml version="1.0" encoding="utf-8"?>
<p:tagLst xmlns:a="http://schemas.openxmlformats.org/drawingml/2006/main" xmlns:r="http://schemas.openxmlformats.org/officeDocument/2006/relationships" xmlns:p="http://schemas.openxmlformats.org/presentationml/2006/main">
  <p:tag name="SWI" val="77"/>
  <p:tag name="CVB" val="77"/>
  <p:tag name="BSN" val="77"/>
  <p:tag name="SVT" val="FALSE"/>
  <p:tag name="NBP" val="1"/>
  <p:tag name="SPT" val="FALSE"/>
  <p:tag name="CII" val="77"/>
</p:tagLst>
</file>

<file path=ppt/tags/tag13.xml><?xml version="1.0" encoding="utf-8"?>
<p:tagLst xmlns:a="http://schemas.openxmlformats.org/drawingml/2006/main" xmlns:r="http://schemas.openxmlformats.org/officeDocument/2006/relationships" xmlns:p="http://schemas.openxmlformats.org/presentationml/2006/main">
  <p:tag name="SWI" val="78"/>
  <p:tag name="CVB" val="78"/>
  <p:tag name="BSN" val="78"/>
  <p:tag name="SVT" val="FALSE"/>
  <p:tag name="NBP" val="1"/>
  <p:tag name="SPT" val="FALSE"/>
  <p:tag name="CII" val="78"/>
</p:tagLst>
</file>

<file path=ppt/tags/tag14.xml><?xml version="1.0" encoding="utf-8"?>
<p:tagLst xmlns:a="http://schemas.openxmlformats.org/drawingml/2006/main" xmlns:r="http://schemas.openxmlformats.org/officeDocument/2006/relationships" xmlns:p="http://schemas.openxmlformats.org/presentationml/2006/main">
  <p:tag name="SWI" val="79"/>
  <p:tag name="CVB" val="79"/>
  <p:tag name="BSN" val="79"/>
  <p:tag name="SVT" val="FALSE"/>
  <p:tag name="NBP" val="1"/>
  <p:tag name="SPT" val="FALSE"/>
  <p:tag name="CII" val="79"/>
</p:tagLst>
</file>

<file path=ppt/tags/tag15.xml><?xml version="1.0" encoding="utf-8"?>
<p:tagLst xmlns:a="http://schemas.openxmlformats.org/drawingml/2006/main" xmlns:r="http://schemas.openxmlformats.org/officeDocument/2006/relationships" xmlns:p="http://schemas.openxmlformats.org/presentationml/2006/main">
  <p:tag name="SWI" val="80"/>
  <p:tag name="CVB" val="80"/>
  <p:tag name="BSN" val="80"/>
  <p:tag name="SVT" val="FALSE"/>
  <p:tag name="NBP" val="1"/>
  <p:tag name="SPT" val="FALSE"/>
  <p:tag name="CII" val="80"/>
</p:tagLst>
</file>

<file path=ppt/tags/tag16.xml><?xml version="1.0" encoding="utf-8"?>
<p:tagLst xmlns:a="http://schemas.openxmlformats.org/drawingml/2006/main" xmlns:r="http://schemas.openxmlformats.org/officeDocument/2006/relationships" xmlns:p="http://schemas.openxmlformats.org/presentationml/2006/main">
  <p:tag name="SWI" val="81"/>
  <p:tag name="CVB" val="81"/>
  <p:tag name="BSN" val="81"/>
  <p:tag name="SVT" val="FALSE"/>
  <p:tag name="NBP" val="1"/>
  <p:tag name="SPT" val="FALSE"/>
  <p:tag name="CII" val="81"/>
</p:tagLst>
</file>

<file path=ppt/tags/tag17.xml><?xml version="1.0" encoding="utf-8"?>
<p:tagLst xmlns:a="http://schemas.openxmlformats.org/drawingml/2006/main" xmlns:r="http://schemas.openxmlformats.org/officeDocument/2006/relationships" xmlns:p="http://schemas.openxmlformats.org/presentationml/2006/main">
  <p:tag name="SWI" val="82"/>
  <p:tag name="CVB" val="82"/>
  <p:tag name="BSN" val="82"/>
  <p:tag name="SVT" val="FALSE"/>
  <p:tag name="NBP" val="1"/>
  <p:tag name="SPT" val="FALSE"/>
  <p:tag name="CII" val="82"/>
</p:tagLst>
</file>

<file path=ppt/tags/tag18.xml><?xml version="1.0" encoding="utf-8"?>
<p:tagLst xmlns:a="http://schemas.openxmlformats.org/drawingml/2006/main" xmlns:r="http://schemas.openxmlformats.org/officeDocument/2006/relationships" xmlns:p="http://schemas.openxmlformats.org/presentationml/2006/main">
  <p:tag name="SWI" val="83"/>
  <p:tag name="CVB" val="83"/>
  <p:tag name="BSN" val="83"/>
  <p:tag name="SVT" val="FALSE"/>
  <p:tag name="NBP" val="1"/>
  <p:tag name="SPT" val="FALSE"/>
  <p:tag name="CII" val="83"/>
</p:tagLst>
</file>

<file path=ppt/tags/tag19.xml><?xml version="1.0" encoding="utf-8"?>
<p:tagLst xmlns:a="http://schemas.openxmlformats.org/drawingml/2006/main" xmlns:r="http://schemas.openxmlformats.org/officeDocument/2006/relationships" xmlns:p="http://schemas.openxmlformats.org/presentationml/2006/main">
  <p:tag name="SWI" val="84"/>
  <p:tag name="CVB" val="84"/>
  <p:tag name="BSN" val="84"/>
  <p:tag name="SVT" val="FALSE"/>
  <p:tag name="NBP" val="1"/>
  <p:tag name="SPT" val="FALSE"/>
  <p:tag name="CII" val="84"/>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85"/>
  <p:tag name="CVB" val="85"/>
  <p:tag name="BSN" val="85"/>
  <p:tag name="SVT" val="FALSE"/>
  <p:tag name="NBP" val="1"/>
  <p:tag name="SPT" val="FALSE"/>
  <p:tag name="CII" val="85"/>
</p:tagLst>
</file>

<file path=ppt/tags/tag21.xml><?xml version="1.0" encoding="utf-8"?>
<p:tagLst xmlns:a="http://schemas.openxmlformats.org/drawingml/2006/main" xmlns:r="http://schemas.openxmlformats.org/officeDocument/2006/relationships" xmlns:p="http://schemas.openxmlformats.org/presentationml/2006/main">
  <p:tag name="SWI" val="86"/>
  <p:tag name="CVB" val="86"/>
  <p:tag name="BSN" val="86"/>
  <p:tag name="SVT" val="FALSE"/>
  <p:tag name="NBP" val="1"/>
  <p:tag name="SPT" val="FALSE"/>
  <p:tag name="CII" val="86"/>
</p:tagLst>
</file>

<file path=ppt/tags/tag22.xml><?xml version="1.0" encoding="utf-8"?>
<p:tagLst xmlns:a="http://schemas.openxmlformats.org/drawingml/2006/main" xmlns:r="http://schemas.openxmlformats.org/officeDocument/2006/relationships" xmlns:p="http://schemas.openxmlformats.org/presentationml/2006/main">
  <p:tag name="SWI" val="87"/>
  <p:tag name="CVB" val="87"/>
  <p:tag name="BSN" val="87"/>
  <p:tag name="SVT" val="FALSE"/>
  <p:tag name="NBP" val="1"/>
  <p:tag name="SPT" val="FALSE"/>
  <p:tag name="CII" val="87"/>
</p:tagLst>
</file>

<file path=ppt/tags/tag23.xml><?xml version="1.0" encoding="utf-8"?>
<p:tagLst xmlns:a="http://schemas.openxmlformats.org/drawingml/2006/main" xmlns:r="http://schemas.openxmlformats.org/officeDocument/2006/relationships" xmlns:p="http://schemas.openxmlformats.org/presentationml/2006/main">
  <p:tag name="SWI" val="88"/>
  <p:tag name="CVB" val="88"/>
  <p:tag name="BSN" val="88"/>
  <p:tag name="SVT" val="FALSE"/>
  <p:tag name="NBP" val="1"/>
  <p:tag name="SPT" val="FALSE"/>
  <p:tag name="CII" val="88"/>
</p:tagLst>
</file>

<file path=ppt/tags/tag2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89"/>
  <p:tag name="CVB" val="89"/>
  <p:tag name="BSN" val="89"/>
  <p:tag name="SVT" val="FALSE"/>
  <p:tag name="NBP" val="1"/>
  <p:tag name="SPT" val="FALSE"/>
  <p:tag name="CII" val="89"/>
</p:tagLst>
</file>

<file path=ppt/tags/tag29.xml><?xml version="1.0" encoding="utf-8"?>
<p:tagLst xmlns:a="http://schemas.openxmlformats.org/drawingml/2006/main" xmlns:r="http://schemas.openxmlformats.org/officeDocument/2006/relationships" xmlns:p="http://schemas.openxmlformats.org/presentationml/2006/main">
  <p:tag name="SWI" val="90"/>
  <p:tag name="CVB" val="90"/>
  <p:tag name="BSN" val="90"/>
  <p:tag name="SVT" val="FALSE"/>
  <p:tag name="NBP" val="1"/>
  <p:tag name="SPT" val="FALSE"/>
  <p:tag name="CII" val="90"/>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91"/>
  <p:tag name="CVB" val="91"/>
  <p:tag name="BSN" val="91"/>
  <p:tag name="SVT" val="FALSE"/>
  <p:tag name="NBP" val="1"/>
  <p:tag name="SPT" val="FALSE"/>
  <p:tag name="CII" val="91"/>
</p:tagLst>
</file>

<file path=ppt/tags/tag31.xml><?xml version="1.0" encoding="utf-8"?>
<p:tagLst xmlns:a="http://schemas.openxmlformats.org/drawingml/2006/main" xmlns:r="http://schemas.openxmlformats.org/officeDocument/2006/relationships" xmlns:p="http://schemas.openxmlformats.org/presentationml/2006/main">
  <p:tag name="SWI" val="92"/>
  <p:tag name="CVB" val="92"/>
  <p:tag name="BSN" val="92"/>
  <p:tag name="SVT" val="FALSE"/>
  <p:tag name="NBP" val="1"/>
  <p:tag name="SPT" val="FALSE"/>
  <p:tag name="CII" val="92"/>
</p:tagLst>
</file>

<file path=ppt/tags/tag32.xml><?xml version="1.0" encoding="utf-8"?>
<p:tagLst xmlns:a="http://schemas.openxmlformats.org/drawingml/2006/main" xmlns:r="http://schemas.openxmlformats.org/officeDocument/2006/relationships" xmlns:p="http://schemas.openxmlformats.org/presentationml/2006/main">
  <p:tag name="SWI" val="93"/>
  <p:tag name="CVB" val="93"/>
  <p:tag name="BSN" val="93"/>
  <p:tag name="SVT" val="FALSE"/>
  <p:tag name="NBP" val="1"/>
  <p:tag name="SPT" val="FALSE"/>
  <p:tag name="CII" val="93"/>
</p:tagLst>
</file>

<file path=ppt/tags/tag33.xml><?xml version="1.0" encoding="utf-8"?>
<p:tagLst xmlns:a="http://schemas.openxmlformats.org/drawingml/2006/main" xmlns:r="http://schemas.openxmlformats.org/officeDocument/2006/relationships" xmlns:p="http://schemas.openxmlformats.org/presentationml/2006/main">
  <p:tag name="SWI" val="94"/>
  <p:tag name="CVB" val="94"/>
  <p:tag name="BSN" val="94"/>
  <p:tag name="SVT" val="FALSE"/>
  <p:tag name="NBP" val="1"/>
  <p:tag name="SPT" val="FALSE"/>
  <p:tag name="CII" val="94"/>
</p:tagLst>
</file>

<file path=ppt/tags/tag34.xml><?xml version="1.0" encoding="utf-8"?>
<p:tagLst xmlns:a="http://schemas.openxmlformats.org/drawingml/2006/main" xmlns:r="http://schemas.openxmlformats.org/officeDocument/2006/relationships" xmlns:p="http://schemas.openxmlformats.org/presentationml/2006/main">
  <p:tag name="SWI" val="95"/>
  <p:tag name="CVB" val="95"/>
  <p:tag name="BSN" val="95"/>
  <p:tag name="SVT" val="FALSE"/>
  <p:tag name="NBP" val="1"/>
  <p:tag name="SPT" val="FALSE"/>
  <p:tag name="CII" val="95"/>
</p:tagLst>
</file>

<file path=ppt/tags/tag35.xml><?xml version="1.0" encoding="utf-8"?>
<p:tagLst xmlns:a="http://schemas.openxmlformats.org/drawingml/2006/main" xmlns:r="http://schemas.openxmlformats.org/officeDocument/2006/relationships" xmlns:p="http://schemas.openxmlformats.org/presentationml/2006/main">
  <p:tag name="SWI" val="96"/>
  <p:tag name="CVB" val="96"/>
  <p:tag name="BSN" val="96"/>
  <p:tag name="SVT" val="FALSE"/>
  <p:tag name="NBP" val="1"/>
  <p:tag name="SPT" val="FALSE"/>
  <p:tag name="CII" val="96"/>
</p:tagLst>
</file>

<file path=ppt/tags/tag36.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7.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8.xml><?xml version="1.0" encoding="utf-8"?>
<p:tagLst xmlns:a="http://schemas.openxmlformats.org/drawingml/2006/main" xmlns:r="http://schemas.openxmlformats.org/officeDocument/2006/relationships" xmlns:p="http://schemas.openxmlformats.org/presentationml/2006/main">
  <p:tag name="SWI" val="98"/>
  <p:tag name="CVB" val="98"/>
  <p:tag name="BSN" val="98"/>
  <p:tag name="SVT" val="FALSE"/>
  <p:tag name="NBP" val="1"/>
  <p:tag name="SPT" val="FALSE"/>
  <p:tag name="CII" val="98"/>
</p:tagLst>
</file>

<file path=ppt/tags/tag39.xml><?xml version="1.0" encoding="utf-8"?>
<p:tagLst xmlns:a="http://schemas.openxmlformats.org/drawingml/2006/main" xmlns:r="http://schemas.openxmlformats.org/officeDocument/2006/relationships" xmlns:p="http://schemas.openxmlformats.org/presentationml/2006/main">
  <p:tag name="SWI" val="99"/>
  <p:tag name="CVB" val="99"/>
  <p:tag name="BSN" val="99"/>
  <p:tag name="SVT" val="FALSE"/>
  <p:tag name="NBP" val="1"/>
  <p:tag name="SPT" val="FALSE"/>
  <p:tag name="CII" val="99"/>
</p:tagLst>
</file>

<file path=ppt/tags/tag4.xml><?xml version="1.0" encoding="utf-8"?>
<p:tagLst xmlns:a="http://schemas.openxmlformats.org/drawingml/2006/main" xmlns:r="http://schemas.openxmlformats.org/officeDocument/2006/relationships" xmlns:p="http://schemas.openxmlformats.org/presentationml/2006/main">
  <p:tag name="SWI" val="74"/>
  <p:tag name="CVB" val="74"/>
  <p:tag name="BSN" val="74"/>
  <p:tag name="SVT" val="FALSE"/>
  <p:tag name="NBP" val="1"/>
  <p:tag name="SPT" val="FALSE"/>
  <p:tag name="CII" val="74"/>
</p:tagLst>
</file>

<file path=ppt/tags/tag40.xml><?xml version="1.0" encoding="utf-8"?>
<p:tagLst xmlns:a="http://schemas.openxmlformats.org/drawingml/2006/main" xmlns:r="http://schemas.openxmlformats.org/officeDocument/2006/relationships" xmlns:p="http://schemas.openxmlformats.org/presentationml/2006/main">
  <p:tag name="SWI" val="100"/>
  <p:tag name="CVB" val="100"/>
  <p:tag name="BSN" val="100"/>
  <p:tag name="SVT" val="FALSE"/>
  <p:tag name="NBP" val="1"/>
  <p:tag name="SPT" val="FALSE"/>
  <p:tag name="CII" val="100"/>
</p:tagLst>
</file>

<file path=ppt/tags/tag41.xml><?xml version="1.0" encoding="utf-8"?>
<p:tagLst xmlns:a="http://schemas.openxmlformats.org/drawingml/2006/main" xmlns:r="http://schemas.openxmlformats.org/officeDocument/2006/relationships" xmlns:p="http://schemas.openxmlformats.org/presentationml/2006/main">
  <p:tag name="SWI" val="101"/>
  <p:tag name="CVB" val="101"/>
  <p:tag name="BSN" val="101"/>
  <p:tag name="SVT" val="FALSE"/>
  <p:tag name="NBP" val="1"/>
  <p:tag name="SPT" val="FALSE"/>
  <p:tag name="CII" val="101"/>
</p:tagLst>
</file>

<file path=ppt/tags/tag42.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3.xml><?xml version="1.0" encoding="utf-8"?>
<p:tagLst xmlns:a="http://schemas.openxmlformats.org/drawingml/2006/main" xmlns:r="http://schemas.openxmlformats.org/officeDocument/2006/relationships" xmlns:p="http://schemas.openxmlformats.org/presentationml/2006/main">
  <p:tag name="SWI" val="103"/>
  <p:tag name="CVB" val="103"/>
  <p:tag name="BSN" val="103"/>
  <p:tag name="SVT" val="FALSE"/>
  <p:tag name="NBP" val="1"/>
  <p:tag name="SPT" val="FALSE"/>
  <p:tag name="CII" val="103"/>
</p:tagLst>
</file>

<file path=ppt/tags/tag44.xml><?xml version="1.0" encoding="utf-8"?>
<p:tagLst xmlns:a="http://schemas.openxmlformats.org/drawingml/2006/main" xmlns:r="http://schemas.openxmlformats.org/officeDocument/2006/relationships" xmlns:p="http://schemas.openxmlformats.org/presentationml/2006/main">
  <p:tag name="SWI" val="104"/>
  <p:tag name="CVB" val="104"/>
  <p:tag name="BSN" val="104"/>
  <p:tag name="SVT" val="FALSE"/>
  <p:tag name="NBP" val="1"/>
  <p:tag name="SPT" val="FALSE"/>
  <p:tag name="CII" val="104"/>
</p:tagLst>
</file>

<file path=ppt/tags/tag45.xml><?xml version="1.0" encoding="utf-8"?>
<p:tagLst xmlns:a="http://schemas.openxmlformats.org/drawingml/2006/main" xmlns:r="http://schemas.openxmlformats.org/officeDocument/2006/relationships" xmlns:p="http://schemas.openxmlformats.org/presentationml/2006/main">
  <p:tag name="SWI" val="105"/>
  <p:tag name="CVB" val="105"/>
  <p:tag name="BSN" val="105"/>
  <p:tag name="SVT" val="FALSE"/>
  <p:tag name="NBP" val="1"/>
  <p:tag name="SPT" val="FALSE"/>
  <p:tag name="CII" val="105"/>
</p:tagLst>
</file>

<file path=ppt/tags/tag46.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7.xml><?xml version="1.0" encoding="utf-8"?>
<p:tagLst xmlns:a="http://schemas.openxmlformats.org/drawingml/2006/main" xmlns:r="http://schemas.openxmlformats.org/officeDocument/2006/relationships" xmlns:p="http://schemas.openxmlformats.org/presentationml/2006/main">
  <p:tag name="SWI" val="106"/>
  <p:tag name="CVB" val="106"/>
  <p:tag name="BSN" val="106"/>
  <p:tag name="SVT" val="FALSE"/>
  <p:tag name="NBP" val="1"/>
  <p:tag name="SPT" val="FALSE"/>
  <p:tag name="CII" val="106"/>
</p:tagLst>
</file>

<file path=ppt/tags/tag48.xml><?xml version="1.0" encoding="utf-8"?>
<p:tagLst xmlns:a="http://schemas.openxmlformats.org/drawingml/2006/main" xmlns:r="http://schemas.openxmlformats.org/officeDocument/2006/relationships" xmlns:p="http://schemas.openxmlformats.org/presentationml/2006/main">
  <p:tag name="SWI" val="107"/>
  <p:tag name="CVB" val="107"/>
  <p:tag name="BSN" val="107"/>
  <p:tag name="SVT" val="FALSE"/>
  <p:tag name="NBP" val="1"/>
  <p:tag name="SPT" val="FALSE"/>
  <p:tag name="CII" val="107"/>
</p:tagLst>
</file>

<file path=ppt/tags/tag49.xml><?xml version="1.0" encoding="utf-8"?>
<p:tagLst xmlns:a="http://schemas.openxmlformats.org/drawingml/2006/main" xmlns:r="http://schemas.openxmlformats.org/officeDocument/2006/relationships" xmlns:p="http://schemas.openxmlformats.org/presentationml/2006/main">
  <p:tag name="SWI" val="108"/>
  <p:tag name="CVB" val="108"/>
  <p:tag name="BSN" val="108"/>
  <p:tag name="SVT" val="FALSE"/>
  <p:tag name="NBP" val="1"/>
  <p:tag name="SPT" val="FALSE"/>
  <p:tag name="CII" val="108"/>
</p:tagLst>
</file>

<file path=ppt/tags/tag5.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50.xml><?xml version="1.0" encoding="utf-8"?>
<p:tagLst xmlns:a="http://schemas.openxmlformats.org/drawingml/2006/main" xmlns:r="http://schemas.openxmlformats.org/officeDocument/2006/relationships" xmlns:p="http://schemas.openxmlformats.org/presentationml/2006/main">
  <p:tag name="SWI" val="109"/>
  <p:tag name="CVB" val="109"/>
  <p:tag name="BSN" val="109"/>
  <p:tag name="SVT" val="FALSE"/>
  <p:tag name="NBP" val="1"/>
  <p:tag name="SPT" val="FALSE"/>
  <p:tag name="CII" val="109"/>
</p:tagLst>
</file>

<file path=ppt/tags/tag51.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2.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3.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4.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5.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6.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7.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58.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59.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60.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61.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62.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63.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64.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65.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6.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7.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8.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9.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0.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71.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72.xml><?xml version="1.0" encoding="utf-8"?>
<p:tagLst xmlns:a="http://schemas.openxmlformats.org/drawingml/2006/main" xmlns:r="http://schemas.openxmlformats.org/officeDocument/2006/relationships" xmlns:p="http://schemas.openxmlformats.org/presentationml/2006/main">
  <p:tag name="SWI" val="127"/>
  <p:tag name="CVB" val="127"/>
  <p:tag name="NBP" val="1"/>
  <p:tag name="SPT" val="FALSE"/>
  <p:tag name="BSN" val="127"/>
  <p:tag name="LFXCI" val="0"/>
  <p:tag name="SVT" val="TRUE"/>
  <p:tag name="CII" val="127"/>
</p:tagLst>
</file>

<file path=ppt/tags/tag73.xml><?xml version="1.0" encoding="utf-8"?>
<p:tagLst xmlns:a="http://schemas.openxmlformats.org/drawingml/2006/main" xmlns:r="http://schemas.openxmlformats.org/officeDocument/2006/relationships" xmlns:p="http://schemas.openxmlformats.org/presentationml/2006/main">
  <p:tag name="SWI" val="130"/>
  <p:tag name="CVB" val="130"/>
  <p:tag name="BSN" val="130"/>
  <p:tag name="SVT" val="FALSE"/>
  <p:tag name="NBP" val="1"/>
  <p:tag name="SPT" val="FALSE"/>
  <p:tag name="CII" val="130"/>
</p:tagLst>
</file>

<file path=ppt/tags/tag74.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5.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6.xml><?xml version="1.0" encoding="utf-8"?>
<p:tagLst xmlns:a="http://schemas.openxmlformats.org/drawingml/2006/main" xmlns:r="http://schemas.openxmlformats.org/officeDocument/2006/relationships" xmlns:p="http://schemas.openxmlformats.org/presentationml/2006/main">
  <p:tag name="SWI" val="132"/>
  <p:tag name="CVB" val="132"/>
  <p:tag name="BSN" val="132"/>
  <p:tag name="SVT" val="FALSE"/>
  <p:tag name="NBP" val="1"/>
  <p:tag name="SPT" val="FALSE"/>
  <p:tag name="CII" val="132"/>
</p:tagLst>
</file>

<file path=ppt/tags/tag77.xml><?xml version="1.0" encoding="utf-8"?>
<p:tagLst xmlns:a="http://schemas.openxmlformats.org/drawingml/2006/main" xmlns:r="http://schemas.openxmlformats.org/officeDocument/2006/relationships" xmlns:p="http://schemas.openxmlformats.org/presentationml/2006/main">
  <p:tag name="SWI" val="133"/>
  <p:tag name="CVB" val="133"/>
  <p:tag name="BSN" val="133"/>
  <p:tag name="SVT" val="FALSE"/>
  <p:tag name="NBP" val="1"/>
  <p:tag name="SPT" val="FALSE"/>
  <p:tag name="CII" val="133"/>
</p:tagLst>
</file>

<file path=ppt/tags/tag78.xml><?xml version="1.0" encoding="utf-8"?>
<p:tagLst xmlns:a="http://schemas.openxmlformats.org/drawingml/2006/main" xmlns:r="http://schemas.openxmlformats.org/officeDocument/2006/relationships" xmlns:p="http://schemas.openxmlformats.org/presentationml/2006/main">
  <p:tag name="SWI" val="134"/>
  <p:tag name="CVB" val="134"/>
  <p:tag name="BSN" val="134"/>
  <p:tag name="SVT" val="FALSE"/>
  <p:tag name="NBP" val="1"/>
  <p:tag name="SPT" val="FALSE"/>
  <p:tag name="CII" val="134"/>
</p:tagLst>
</file>

<file path=ppt/tags/tag79.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81.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82.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83.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84.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85.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6.xml><?xml version="1.0" encoding="utf-8"?>
<p:tagLst xmlns:a="http://schemas.openxmlformats.org/drawingml/2006/main" xmlns:r="http://schemas.openxmlformats.org/officeDocument/2006/relationships" xmlns:p="http://schemas.openxmlformats.org/presentationml/2006/main">
  <p:tag name="DUMMACSH" val="TRUE"/>
</p:tagLst>
</file>

<file path=ppt/tags/tag87.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8609</TotalTime>
  <Words>7182</Words>
  <Application>Microsoft Office PowerPoint</Application>
  <PresentationFormat>On-screen Show (4:3)</PresentationFormat>
  <Paragraphs>999</Paragraphs>
  <Slides>90</Slides>
  <Notes>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90</vt:i4>
      </vt:variant>
    </vt:vector>
  </HeadingPairs>
  <TitlesOfParts>
    <vt:vector size="95" baseType="lpstr">
      <vt:lpstr>Blends</vt:lpstr>
      <vt:lpstr>Worksheet</vt:lpstr>
      <vt:lpstr>Microsoft Graph Chart</vt:lpstr>
      <vt:lpstr>Equation</vt:lpstr>
      <vt:lpstr>Microsoft Office Excel 97-2003 Worksheet</vt:lpstr>
      <vt:lpstr>Introduction to Parallel Programming &amp; Cluster Computing The Tyranny of the Storage Hierarchy</vt:lpstr>
      <vt:lpstr>This is an experiment!</vt:lpstr>
      <vt:lpstr>H.323 (Polycom etc)</vt:lpstr>
      <vt:lpstr>H.323 from Internet Explorer</vt:lpstr>
      <vt:lpstr>EVO</vt:lpstr>
      <vt:lpstr>Phone Bridge</vt:lpstr>
      <vt:lpstr>Please Mute Yourself</vt:lpstr>
      <vt:lpstr>Questions via Text: Piazza</vt:lpstr>
      <vt:lpstr>This is an experiment!</vt:lpstr>
      <vt:lpstr>Outline</vt:lpstr>
      <vt:lpstr>The Storage Hierarchy</vt:lpstr>
      <vt:lpstr>A Laptop</vt:lpstr>
      <vt:lpstr>Storage Speed, Size, Cost</vt:lpstr>
      <vt:lpstr> Registers</vt:lpstr>
      <vt:lpstr>What Are Registers?</vt:lpstr>
      <vt:lpstr>How Registers Are Used</vt:lpstr>
      <vt:lpstr>How Many Registers?</vt:lpstr>
      <vt:lpstr> Cache</vt:lpstr>
      <vt:lpstr>What is Cache?</vt:lpstr>
      <vt:lpstr>From Cache to the CPU</vt:lpstr>
      <vt:lpstr>Multiple Levels of Cache</vt:lpstr>
      <vt:lpstr>Why Multiple Levels of Cache?</vt:lpstr>
      <vt:lpstr>Cache &amp; RAM Latencies</vt:lpstr>
      <vt:lpstr>Main Memory</vt:lpstr>
      <vt:lpstr>What is Main Memory?</vt:lpstr>
      <vt:lpstr>What Main Memory Looks Like</vt:lpstr>
      <vt:lpstr>The Relationship Between Main Memory &amp; Cache</vt:lpstr>
      <vt:lpstr>RAM is Slow</vt:lpstr>
      <vt:lpstr>Why Have Cache?</vt:lpstr>
      <vt:lpstr>Cache &amp; RAM Bandwidths</vt:lpstr>
      <vt:lpstr>Cache Use Jargon</vt:lpstr>
      <vt:lpstr>Cache Lines</vt:lpstr>
      <vt:lpstr>How Cache Works</vt:lpstr>
      <vt:lpstr>If It’s in Cache, It’s Also in RAM</vt:lpstr>
      <vt:lpstr>Mapping Cache Lines to RAM</vt:lpstr>
      <vt:lpstr>Direct Mapped Cache</vt:lpstr>
      <vt:lpstr>Direct Mapped Cache Illustration</vt:lpstr>
      <vt:lpstr>Jargon: Cache Conflict</vt:lpstr>
      <vt:lpstr>Problem with Direct Mapped: F90</vt:lpstr>
      <vt:lpstr>Problem with Direct Mapped: C</vt:lpstr>
      <vt:lpstr>Fully Associative Cache</vt:lpstr>
      <vt:lpstr>Fully Associative Illustration</vt:lpstr>
      <vt:lpstr>Set Associative Cache</vt:lpstr>
      <vt:lpstr>2-Way Set Associative Illustration</vt:lpstr>
      <vt:lpstr>Cache Associativity Examples</vt:lpstr>
      <vt:lpstr>If It’s in Cache, It’s Also in RAM</vt:lpstr>
      <vt:lpstr>Changing a Value That’s in Cache</vt:lpstr>
      <vt:lpstr>Cache Store Strategies</vt:lpstr>
      <vt:lpstr>Cache Store Examples</vt:lpstr>
      <vt:lpstr>The Importance of Being Local</vt:lpstr>
      <vt:lpstr>More Data Than Cache</vt:lpstr>
      <vt:lpstr>Improving Your Cache Hit Rate</vt:lpstr>
      <vt:lpstr>Data Locality</vt:lpstr>
      <vt:lpstr>Data Locality Is Empirical: C</vt:lpstr>
      <vt:lpstr>Data Locality Is Empirical: F90</vt:lpstr>
      <vt:lpstr>No Locality Example: C</vt:lpstr>
      <vt:lpstr>No Locality Example: F90</vt:lpstr>
      <vt:lpstr>Permuted vs. Ordered</vt:lpstr>
      <vt:lpstr>Exploiting Data Locality</vt:lpstr>
      <vt:lpstr>A Sample Application</vt:lpstr>
      <vt:lpstr>Matrix Multiply w/Initialization</vt:lpstr>
      <vt:lpstr>Matrix Multiply w/Initialization</vt:lpstr>
      <vt:lpstr>Matrix Multiply Via Intrinsic</vt:lpstr>
      <vt:lpstr>Matrix Multiply Behavior</vt:lpstr>
      <vt:lpstr>Performance of Matrix Multiply</vt:lpstr>
      <vt:lpstr>Tiling</vt:lpstr>
      <vt:lpstr>Tiling</vt:lpstr>
      <vt:lpstr>Tiling Code: F90</vt:lpstr>
      <vt:lpstr>Tiling Code: C</vt:lpstr>
      <vt:lpstr>Multiplying Within a Tile: F90</vt:lpstr>
      <vt:lpstr>Multiplying Within a Tile: C</vt:lpstr>
      <vt:lpstr>Performance with Tiling</vt:lpstr>
      <vt:lpstr>The Advantages of Tiling</vt:lpstr>
      <vt:lpstr>Will Tiling Always Work?</vt:lpstr>
      <vt:lpstr>Hard Disk</vt:lpstr>
      <vt:lpstr>Why Is Hard Disk Slow?</vt:lpstr>
      <vt:lpstr>I/O Strategies</vt:lpstr>
      <vt:lpstr>Avoid Redundant I/O: C</vt:lpstr>
      <vt:lpstr>Avoid Redundant I/O: F90</vt:lpstr>
      <vt:lpstr>Write Binary, Not ASCII</vt:lpstr>
      <vt:lpstr>Problem with Binary I/O</vt:lpstr>
      <vt:lpstr>Portable I/O Libraries</vt:lpstr>
      <vt:lpstr>Virtual Memory</vt:lpstr>
      <vt:lpstr>Virtual Memory</vt:lpstr>
      <vt:lpstr>Virtual Memory (cont’d)</vt:lpstr>
      <vt:lpstr>Virtual Memory (cont’d)</vt:lpstr>
      <vt:lpstr>Cache vs. Virtual Memory</vt:lpstr>
      <vt:lpstr>Storage Use Strategies</vt:lpstr>
      <vt:lpstr>Thanks for your attention!   Questions? </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The Tyranny of the Storage Hierarchy</dc:title>
  <dc:creator>Henry Neeman</dc:creator>
  <cp:lastModifiedBy>hneeman</cp:lastModifiedBy>
  <cp:revision>465</cp:revision>
  <cp:lastPrinted>1601-01-01T00:00:00Z</cp:lastPrinted>
  <dcterms:created xsi:type="dcterms:W3CDTF">2001-08-18T12:37:15Z</dcterms:created>
  <dcterms:modified xsi:type="dcterms:W3CDTF">2011-06-27T07:50:34Z</dcterms:modified>
</cp:coreProperties>
</file>