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69"/>
  </p:notesMasterIdLst>
  <p:handoutMasterIdLst>
    <p:handoutMasterId r:id="rId70"/>
  </p:handoutMasterIdLst>
  <p:sldIdLst>
    <p:sldId id="554" r:id="rId2"/>
    <p:sldId id="650" r:id="rId3"/>
    <p:sldId id="652" r:id="rId4"/>
    <p:sldId id="661" r:id="rId5"/>
    <p:sldId id="653" r:id="rId6"/>
    <p:sldId id="655" r:id="rId7"/>
    <p:sldId id="656" r:id="rId8"/>
    <p:sldId id="657" r:id="rId9"/>
    <p:sldId id="658" r:id="rId10"/>
    <p:sldId id="659" r:id="rId11"/>
    <p:sldId id="639" r:id="rId12"/>
    <p:sldId id="640" r:id="rId13"/>
    <p:sldId id="641" r:id="rId14"/>
    <p:sldId id="347" r:id="rId15"/>
    <p:sldId id="622" r:id="rId16"/>
    <p:sldId id="348" r:id="rId17"/>
    <p:sldId id="349" r:id="rId18"/>
    <p:sldId id="350" r:id="rId19"/>
    <p:sldId id="260" r:id="rId20"/>
    <p:sldId id="635" r:id="rId21"/>
    <p:sldId id="647" r:id="rId22"/>
    <p:sldId id="600" r:id="rId23"/>
    <p:sldId id="601" r:id="rId24"/>
    <p:sldId id="603" r:id="rId25"/>
    <p:sldId id="618" r:id="rId26"/>
    <p:sldId id="619" r:id="rId27"/>
    <p:sldId id="620" r:id="rId28"/>
    <p:sldId id="503" r:id="rId29"/>
    <p:sldId id="510" r:id="rId30"/>
    <p:sldId id="505" r:id="rId31"/>
    <p:sldId id="568" r:id="rId32"/>
    <p:sldId id="569" r:id="rId33"/>
    <p:sldId id="508" r:id="rId34"/>
    <p:sldId id="509" r:id="rId35"/>
    <p:sldId id="343" r:id="rId36"/>
    <p:sldId id="344" r:id="rId37"/>
    <p:sldId id="419" r:id="rId38"/>
    <p:sldId id="369" r:id="rId39"/>
    <p:sldId id="649" r:id="rId40"/>
    <p:sldId id="265" r:id="rId41"/>
    <p:sldId id="283" r:id="rId42"/>
    <p:sldId id="333" r:id="rId43"/>
    <p:sldId id="304" r:id="rId44"/>
    <p:sldId id="305" r:id="rId45"/>
    <p:sldId id="306" r:id="rId46"/>
    <p:sldId id="307" r:id="rId47"/>
    <p:sldId id="308" r:id="rId48"/>
    <p:sldId id="309" r:id="rId49"/>
    <p:sldId id="310" r:id="rId50"/>
    <p:sldId id="338" r:id="rId51"/>
    <p:sldId id="553" r:id="rId52"/>
    <p:sldId id="552" r:id="rId53"/>
    <p:sldId id="339" r:id="rId54"/>
    <p:sldId id="623" r:id="rId55"/>
    <p:sldId id="624" r:id="rId56"/>
    <p:sldId id="625" r:id="rId57"/>
    <p:sldId id="626" r:id="rId58"/>
    <p:sldId id="627" r:id="rId59"/>
    <p:sldId id="628" r:id="rId60"/>
    <p:sldId id="629" r:id="rId61"/>
    <p:sldId id="630" r:id="rId62"/>
    <p:sldId id="313" r:id="rId63"/>
    <p:sldId id="314" r:id="rId64"/>
    <p:sldId id="315" r:id="rId65"/>
    <p:sldId id="382" r:id="rId66"/>
    <p:sldId id="467" r:id="rId67"/>
    <p:sldId id="270" r:id="rId68"/>
  </p:sldIdLst>
  <p:sldSz cx="9144000" cy="6858000" type="screen4x3"/>
  <p:notesSz cx="6858000" cy="9144000"/>
  <p:custDataLst>
    <p:tags r:id="rId71"/>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0" d="100"/>
          <a:sy n="70" d="100"/>
        </p:scale>
        <p:origin x="-11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0" name="Picture 12"/>
          <p:cNvPicPr>
            <a:picLocks noChangeAspect="1"/>
          </p:cNvPicPr>
          <p:nvPr userDrawn="1"/>
        </p:nvPicPr>
        <p:blipFill>
          <a:blip r:embed="rId2" cstate="print"/>
          <a:srcRect/>
          <a:stretch>
            <a:fillRect/>
          </a:stretch>
        </p:blipFill>
        <p:spPr bwMode="auto">
          <a:xfrm>
            <a:off x="0" y="2667000"/>
            <a:ext cx="635000" cy="546100"/>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NCSI Intro Parallel: Overview</a:t>
            </a:r>
          </a:p>
          <a:p>
            <a:pPr>
              <a:defRPr/>
            </a:pPr>
            <a:r>
              <a:rPr lang="en-US" dirty="0" smtClean="0"/>
              <a:t>June 26 - July 1 2011</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Intro Parallel: Overview</a:t>
            </a:r>
            <a:endParaRPr lang="en-US" dirty="0"/>
          </a:p>
          <a:p>
            <a:pPr>
              <a:defRPr/>
            </a:pPr>
            <a:r>
              <a:rPr lang="en-US" dirty="0" smtClean="0"/>
              <a:t>June 26 - July 1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2"/>
          <p:cNvPicPr>
            <a:picLocks noChangeAspect="1"/>
          </p:cNvPicPr>
          <p:nvPr userDrawn="1"/>
        </p:nvPicPr>
        <p:blipFill>
          <a:blip r:embed="rId16" cstate="print"/>
          <a:srcRect/>
          <a:stretch>
            <a:fillRect/>
          </a:stretch>
        </p:blipFill>
        <p:spPr bwMode="auto">
          <a:xfrm>
            <a:off x="-13648" y="609600"/>
            <a:ext cx="635000" cy="546100"/>
          </a:xfrm>
          <a:prstGeom prst="rect">
            <a:avLst/>
          </a:prstGeom>
          <a:noFill/>
          <a:ln w="9525">
            <a:noFill/>
            <a:miter lim="800000"/>
            <a:headEnd/>
            <a:tailEnd/>
          </a:ln>
        </p:spPr>
      </p:pic>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NCSI Intro Parallel: Overview</a:t>
            </a:r>
          </a:p>
          <a:p>
            <a:pPr>
              <a:defRPr/>
            </a:pPr>
            <a:r>
              <a:rPr lang="en-US" dirty="0" smtClean="0"/>
              <a:t>June 26 - July 1 2011</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7"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9"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5" name="Picture 14" descr="isu_bengals_logo.jpg"/>
          <p:cNvPicPr>
            <a:picLocks noChangeAspect="1"/>
          </p:cNvPicPr>
          <p:nvPr userDrawn="1"/>
        </p:nvPicPr>
        <p:blipFill>
          <a:blip r:embed="rId20" cstate="print"/>
          <a:stretch>
            <a:fillRect/>
          </a:stretch>
        </p:blipFill>
        <p:spPr>
          <a:xfrm>
            <a:off x="7647296" y="6162040"/>
            <a:ext cx="457200" cy="518160"/>
          </a:xfrm>
          <a:prstGeom prst="rect">
            <a:avLst/>
          </a:prstGeom>
        </p:spPr>
      </p:pic>
      <p:pic>
        <p:nvPicPr>
          <p:cNvPr id="13" name="Picture 12" descr="uw_w_logo.jpg"/>
          <p:cNvPicPr>
            <a:picLocks noChangeAspect="1"/>
          </p:cNvPicPr>
          <p:nvPr userDrawn="1"/>
        </p:nvPicPr>
        <p:blipFill>
          <a:blip r:embed="rId21" cstate="print"/>
          <a:stretch>
            <a:fillRect/>
          </a:stretch>
        </p:blipFill>
        <p:spPr>
          <a:xfrm>
            <a:off x="7162800" y="6248400"/>
            <a:ext cx="508036" cy="352453"/>
          </a:xfrm>
          <a:prstGeom prst="rect">
            <a:avLst/>
          </a:prstGeom>
        </p:spPr>
      </p:pic>
      <p:pic>
        <p:nvPicPr>
          <p:cNvPr id="14" name="Picture 13" descr="earlham_ec_logo.png"/>
          <p:cNvPicPr>
            <a:picLocks noChangeAspect="1"/>
          </p:cNvPicPr>
          <p:nvPr userDrawn="1"/>
        </p:nvPicPr>
        <p:blipFill>
          <a:blip r:embed="rId22" cstate="print"/>
          <a:stretch>
            <a:fillRect/>
          </a:stretch>
        </p:blipFill>
        <p:spPr>
          <a:xfrm>
            <a:off x="6773840" y="6228846"/>
            <a:ext cx="433493" cy="421808"/>
          </a:xfrm>
          <a:prstGeom prst="rect">
            <a:avLst/>
          </a:prstGeom>
        </p:spPr>
      </p:pic>
      <p:pic>
        <p:nvPicPr>
          <p:cNvPr id="17" name="Picture 12"/>
          <p:cNvPicPr>
            <a:picLocks noChangeAspect="1"/>
          </p:cNvPicPr>
          <p:nvPr userDrawn="1"/>
        </p:nvPicPr>
        <p:blipFill>
          <a:blip r:embed="rId16" cstate="print"/>
          <a:srcRect/>
          <a:stretch>
            <a:fillRect/>
          </a:stretch>
        </p:blipFill>
        <p:spPr bwMode="auto">
          <a:xfrm>
            <a:off x="6324600" y="6248400"/>
            <a:ext cx="443024" cy="381000"/>
          </a:xfrm>
          <a:prstGeom prst="rect">
            <a:avLst/>
          </a:prstGeom>
          <a:noFill/>
          <a:ln w="9525">
            <a:noFill/>
            <a:miter lim="800000"/>
            <a:headEnd/>
            <a:tailEnd/>
          </a:ln>
        </p:spPr>
      </p:pic>
      <p:sp>
        <p:nvSpPr>
          <p:cNvPr id="18" name="TextBox 17"/>
          <p:cNvSpPr txBox="1"/>
          <p:nvPr userDrawn="1"/>
        </p:nvSpPr>
        <p:spPr>
          <a:xfrm>
            <a:off x="2133600" y="6096000"/>
            <a:ext cx="1371600" cy="246221"/>
          </a:xfrm>
          <a:prstGeom prst="rect">
            <a:avLst/>
          </a:prstGeom>
          <a:noFill/>
        </p:spPr>
        <p:txBody>
          <a:bodyPr wrap="square" rtlCol="0">
            <a:spAutoFit/>
          </a:bodyPr>
          <a:lstStyle/>
          <a:p>
            <a:r>
              <a:rPr lang="en-US" sz="1000" dirty="0" smtClean="0"/>
              <a:t>Co-sponsored</a:t>
            </a:r>
            <a:r>
              <a:rPr lang="en-US" sz="1000" baseline="0" dirty="0" smtClean="0"/>
              <a:t> by SC11</a:t>
            </a:r>
            <a:endParaRPr lang="en-US" sz="1000" dirty="0" smtClean="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4.pn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hyperlink" Target="http://www.oscer.ou.edu/"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Microsoft_Excel_97-2003_Worksheet1.xls"/><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1.wmf"/><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32.wmf"/><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hyperlink" Target="http://164.58.250.47/codian_video_decoder.msi" TargetMode="External"/><Relationship Id="rId2" Type="http://schemas.openxmlformats.org/officeDocument/2006/relationships/hyperlink" Target="http://www.oracle.com/technetwork/java/javase/download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33.w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8.xml"/><Relationship Id="rId1" Type="http://schemas.openxmlformats.org/officeDocument/2006/relationships/tags" Target="../tags/tag5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0.xml"/><Relationship Id="rId1" Type="http://schemas.openxmlformats.org/officeDocument/2006/relationships/tags" Target="../tags/tag5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tags" Target="../tags/tag6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4.xml"/><Relationship Id="rId1" Type="http://schemas.openxmlformats.org/officeDocument/2006/relationships/tags" Target="../tags/tag6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6.xml"/><Relationship Id="rId1" Type="http://schemas.openxmlformats.org/officeDocument/2006/relationships/tags" Target="../tags/tag6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8.xml"/><Relationship Id="rId1" Type="http://schemas.openxmlformats.org/officeDocument/2006/relationships/tags" Target="../tags/tag6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2.xml"/><Relationship Id="rId1" Type="http://schemas.openxmlformats.org/officeDocument/2006/relationships/tags" Target="../tags/tag7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56.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oleObject" Target="../embeddings/Microsoft_Excel_97-2003_Worksheet2.xls"/><Relationship Id="rId4"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hyperlink" Target="http://www.oscer.ou.edu/"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cpu.rightmark.org/" TargetMode="External"/><Relationship Id="rId13" Type="http://schemas.openxmlformats.org/officeDocument/2006/relationships/hyperlink" Target="http://www.pricewatch.com/" TargetMode="External"/><Relationship Id="rId3" Type="http://schemas.openxmlformats.org/officeDocument/2006/relationships/slideLayout" Target="../slideLayouts/slideLayout6.xml"/><Relationship Id="rId7" Type="http://schemas.openxmlformats.org/officeDocument/2006/relationships/hyperlink" Target="http://www.vw.com/newbeetle/" TargetMode="External"/><Relationship Id="rId12" Type="http://schemas.openxmlformats.org/officeDocument/2006/relationships/hyperlink" Target="ftp://download.intel.com/design/Pentium4/manuals/24896606.pdf" TargetMode="Externa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hyperlink" Target="http://www.dell.com/" TargetMode="External"/><Relationship Id="rId11" Type="http://schemas.openxmlformats.org/officeDocument/2006/relationships/hyperlink" Target="http://www.samsung.com/Products/OpticalDiscDrive/SlimDrive/OpticalDiscDrive_SlimDrive_SN_S082D.asp?page=Specifications" TargetMode="External"/><Relationship Id="rId5" Type="http://schemas.openxmlformats.org/officeDocument/2006/relationships/hyperlink" Target="http://hneeman.oscer.ou.edu/hamr.html" TargetMode="External"/><Relationship Id="rId10" Type="http://schemas.openxmlformats.org/officeDocument/2006/relationships/hyperlink" Target="http://www.samsungssd.com/meetssd/techspecs" TargetMode="External"/><Relationship Id="rId4" Type="http://schemas.openxmlformats.org/officeDocument/2006/relationships/hyperlink" Target="http://www.caps.ou.edu/present/Jack%20Hayes%20FINAL.ppt" TargetMode="External"/><Relationship Id="rId9" Type="http://schemas.openxmlformats.org/officeDocument/2006/relationships/hyperlink" Target="ftp://download.intel.com/design/Pentium4/papers/24943801.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piazzza.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Introduction to</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Parallel Programming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&amp; Cluster Computing</a:t>
            </a:r>
            <a:r>
              <a:rPr lang="en-US" sz="5400" dirty="0" smtClean="0">
                <a:effectLst>
                  <a:outerShdw blurRad="38100" dist="38100" dir="2700000" algn="tl">
                    <a:srgbClr val="C0C0C0"/>
                  </a:outerShdw>
                </a:effectLst>
                <a:latin typeface="Arial Black" pitchFamily="34" charset="0"/>
              </a:rPr>
              <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Overview:</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What the Heck is Supercomputing?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sz="1800" b="1" dirty="0" smtClean="0"/>
              <a:t>Josh Alexander, University of Oklahoma</a:t>
            </a:r>
          </a:p>
          <a:p>
            <a:pPr eaLnBrk="1" hangingPunct="1">
              <a:lnSpc>
                <a:spcPct val="90000"/>
              </a:lnSpc>
              <a:spcBef>
                <a:spcPts val="0"/>
              </a:spcBef>
            </a:pPr>
            <a:r>
              <a:rPr lang="en-US" sz="1800" b="1" dirty="0" smtClean="0"/>
              <a:t>Ivan </a:t>
            </a:r>
            <a:r>
              <a:rPr lang="en-US" sz="1800" b="1" dirty="0" err="1" smtClean="0"/>
              <a:t>Babic</a:t>
            </a:r>
            <a:r>
              <a:rPr lang="en-US" sz="1800" b="1" dirty="0" smtClean="0"/>
              <a:t>, Earlham College</a:t>
            </a:r>
          </a:p>
          <a:p>
            <a:pPr eaLnBrk="1" hangingPunct="1">
              <a:lnSpc>
                <a:spcPct val="90000"/>
              </a:lnSpc>
              <a:spcBef>
                <a:spcPts val="0"/>
              </a:spcBef>
            </a:pPr>
            <a:r>
              <a:rPr lang="en-US" sz="1800" b="1" dirty="0" smtClean="0"/>
              <a:t>Andrew Fitz Gibbon, Shodor Education Foundation Inc.</a:t>
            </a:r>
          </a:p>
          <a:p>
            <a:pPr eaLnBrk="1" hangingPunct="1">
              <a:lnSpc>
                <a:spcPct val="90000"/>
              </a:lnSpc>
              <a:spcBef>
                <a:spcPts val="0"/>
              </a:spcBef>
            </a:pPr>
            <a:r>
              <a:rPr lang="en-US" sz="1800" b="1" dirty="0" smtClean="0"/>
              <a:t>Henry Neeman, University of Oklahoma</a:t>
            </a:r>
          </a:p>
          <a:p>
            <a:pPr eaLnBrk="1" hangingPunct="1">
              <a:lnSpc>
                <a:spcPct val="90000"/>
              </a:lnSpc>
              <a:spcBef>
                <a:spcPts val="0"/>
              </a:spcBef>
            </a:pPr>
            <a:r>
              <a:rPr lang="en-US" sz="1800" b="1" dirty="0" smtClean="0"/>
              <a:t>Charlie Peck, Earlham College</a:t>
            </a:r>
          </a:p>
          <a:p>
            <a:pPr eaLnBrk="1" hangingPunct="1">
              <a:lnSpc>
                <a:spcPct val="90000"/>
              </a:lnSpc>
              <a:spcBef>
                <a:spcPts val="0"/>
              </a:spcBef>
            </a:pPr>
            <a:r>
              <a:rPr lang="en-US" sz="1800" b="1" dirty="0" err="1" smtClean="0"/>
              <a:t>Skylar</a:t>
            </a:r>
            <a:r>
              <a:rPr lang="en-US" sz="1800" b="1" dirty="0" smtClean="0"/>
              <a:t> Thompson, University of Washington</a:t>
            </a:r>
          </a:p>
          <a:p>
            <a:pPr eaLnBrk="1" hangingPunct="1">
              <a:lnSpc>
                <a:spcPct val="90000"/>
              </a:lnSpc>
              <a:spcBef>
                <a:spcPts val="0"/>
              </a:spcBef>
            </a:pPr>
            <a:r>
              <a:rPr lang="en-US" sz="1800" b="1" dirty="0" smtClean="0"/>
              <a:t>Aaron </a:t>
            </a:r>
            <a:r>
              <a:rPr lang="en-US" sz="1800" b="1" dirty="0" err="1" smtClean="0"/>
              <a:t>Weeden</a:t>
            </a:r>
            <a:r>
              <a:rPr lang="en-US" sz="1800" b="1" dirty="0" smtClean="0"/>
              <a:t>, Earlham College</a:t>
            </a:r>
          </a:p>
          <a:p>
            <a:pPr eaLnBrk="1" hangingPunct="1">
              <a:spcBef>
                <a:spcPts val="0"/>
              </a:spcBef>
            </a:pPr>
            <a:r>
              <a:rPr lang="en-US" sz="1600" b="1" dirty="0" smtClean="0"/>
              <a:t>Sunday June 26 – Friday July 1 2011</a:t>
            </a:r>
          </a:p>
        </p:txBody>
      </p:sp>
      <p:grpSp>
        <p:nvGrpSpPr>
          <p:cNvPr id="11269" name="Group 11"/>
          <p:cNvGrpSpPr>
            <a:grpSpLocks/>
          </p:cNvGrpSpPr>
          <p:nvPr/>
        </p:nvGrpSpPr>
        <p:grpSpPr bwMode="auto">
          <a:xfrm>
            <a:off x="2667000" y="54864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0" name="Picture 30" descr="earlham_college_logo"/>
          <p:cNvPicPr>
            <a:picLocks noChangeAspect="1" noChangeArrowheads="1"/>
          </p:cNvPicPr>
          <p:nvPr/>
        </p:nvPicPr>
        <p:blipFill>
          <a:blip r:embed="rId7" cstate="print"/>
          <a:srcRect/>
          <a:stretch>
            <a:fillRect/>
          </a:stretch>
        </p:blipFill>
        <p:spPr bwMode="auto">
          <a:xfrm>
            <a:off x="304800" y="4343400"/>
            <a:ext cx="1905000" cy="485069"/>
          </a:xfrm>
          <a:prstGeom prst="rect">
            <a:avLst/>
          </a:prstGeom>
          <a:noFill/>
          <a:ln w="9525">
            <a:noFill/>
            <a:miter lim="800000"/>
            <a:headEnd/>
            <a:tailEnd/>
          </a:ln>
        </p:spPr>
      </p:pic>
      <p:pic>
        <p:nvPicPr>
          <p:cNvPr id="11" name="Picture 11"/>
          <p:cNvPicPr>
            <a:picLocks noChangeAspect="1"/>
          </p:cNvPicPr>
          <p:nvPr/>
        </p:nvPicPr>
        <p:blipFill>
          <a:blip r:embed="rId8" cstate="print"/>
          <a:srcRect/>
          <a:stretch>
            <a:fillRect/>
          </a:stretch>
        </p:blipFill>
        <p:spPr bwMode="auto">
          <a:xfrm>
            <a:off x="380999" y="5029200"/>
            <a:ext cx="2438401" cy="570993"/>
          </a:xfrm>
          <a:prstGeom prst="rect">
            <a:avLst/>
          </a:prstGeom>
          <a:noFill/>
          <a:ln w="9525">
            <a:noFill/>
            <a:miter lim="800000"/>
            <a:headEnd/>
            <a:tailEnd/>
          </a:ln>
        </p:spPr>
      </p:pic>
      <p:pic>
        <p:nvPicPr>
          <p:cNvPr id="12" name="Picture 11" descr="isu_logo.jpg"/>
          <p:cNvPicPr>
            <a:picLocks noChangeAspect="1"/>
          </p:cNvPicPr>
          <p:nvPr/>
        </p:nvPicPr>
        <p:blipFill>
          <a:blip r:embed="rId9" cstate="print"/>
          <a:stretch>
            <a:fillRect/>
          </a:stretch>
        </p:blipFill>
        <p:spPr>
          <a:xfrm>
            <a:off x="6629400" y="5181600"/>
            <a:ext cx="2016369" cy="799712"/>
          </a:xfrm>
          <a:prstGeom prst="rect">
            <a:avLst/>
          </a:prstGeom>
        </p:spPr>
      </p:pic>
      <p:pic>
        <p:nvPicPr>
          <p:cNvPr id="13" name="Picture 12" descr="uw_logo.jpg"/>
          <p:cNvPicPr>
            <a:picLocks noChangeAspect="1"/>
          </p:cNvPicPr>
          <p:nvPr/>
        </p:nvPicPr>
        <p:blipFill>
          <a:blip r:embed="rId10" cstate="print"/>
          <a:stretch>
            <a:fillRect/>
          </a:stretch>
        </p:blipFill>
        <p:spPr>
          <a:xfrm>
            <a:off x="6934200" y="4191000"/>
            <a:ext cx="1610112" cy="792175"/>
          </a:xfrm>
          <a:prstGeom prst="rect">
            <a:avLst/>
          </a:prstGeom>
        </p:spPr>
      </p:pic>
      <p:sp>
        <p:nvSpPr>
          <p:cNvPr id="2" name="TextBox 1"/>
          <p:cNvSpPr txBox="1"/>
          <p:nvPr/>
        </p:nvSpPr>
        <p:spPr>
          <a:xfrm>
            <a:off x="761999" y="5754469"/>
            <a:ext cx="1676400" cy="646331"/>
          </a:xfrm>
          <a:prstGeom prst="rect">
            <a:avLst/>
          </a:prstGeom>
          <a:noFill/>
        </p:spPr>
        <p:txBody>
          <a:bodyPr wrap="square" rtlCol="0">
            <a:spAutoFit/>
          </a:bodyPr>
          <a:lstStyle/>
          <a:p>
            <a:r>
              <a:rPr lang="en-US" dirty="0" smtClean="0"/>
              <a:t>Co-sponsored by SC11</a:t>
            </a:r>
            <a:endParaRPr lang="en-US" dirty="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Parallel: Overview</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10</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12291" name="Slide Number Placeholder 3"/>
          <p:cNvSpPr>
            <a:spLocks noGrp="1"/>
          </p:cNvSpPr>
          <p:nvPr>
            <p:ph type="sldNum" sz="quarter" idx="11"/>
          </p:nvPr>
        </p:nvSpPr>
        <p:spPr>
          <a:noFill/>
        </p:spPr>
        <p:txBody>
          <a:bodyPr/>
          <a:lstStyle/>
          <a:p>
            <a:fld id="{864EE046-7575-449B-90D4-8AE42AC6FA10}" type="slidenum">
              <a:rPr lang="en-US"/>
              <a:pPr/>
              <a:t>11</a:t>
            </a:fld>
            <a:endParaRPr lang="en-US"/>
          </a:p>
        </p:txBody>
      </p:sp>
      <p:grpSp>
        <p:nvGrpSpPr>
          <p:cNvPr id="12292" name="Group 2"/>
          <p:cNvGrpSpPr>
            <a:grpSpLocks/>
          </p:cNvGrpSpPr>
          <p:nvPr/>
        </p:nvGrpSpPr>
        <p:grpSpPr bwMode="auto">
          <a:xfrm>
            <a:off x="609600" y="3810000"/>
            <a:ext cx="3505200" cy="2362200"/>
            <a:chOff x="2704" y="1776"/>
            <a:chExt cx="2912" cy="2208"/>
          </a:xfrm>
        </p:grpSpPr>
        <p:pic>
          <p:nvPicPr>
            <p:cNvPr id="12297" name="Picture 3" descr="oscer_rounds_20020722"/>
            <p:cNvPicPr>
              <a:picLocks noChangeAspect="1" noChangeArrowheads="1"/>
            </p:cNvPicPr>
            <p:nvPr/>
          </p:nvPicPr>
          <p:blipFill>
            <a:blip r:embed="rId3" cstate="print"/>
            <a:srcRect/>
            <a:stretch>
              <a:fillRect/>
            </a:stretch>
          </p:blipFill>
          <p:spPr bwMode="auto">
            <a:xfrm>
              <a:off x="2704" y="1980"/>
              <a:ext cx="2832" cy="1887"/>
            </a:xfrm>
            <a:prstGeom prst="rect">
              <a:avLst/>
            </a:prstGeom>
            <a:noFill/>
            <a:ln w="38100">
              <a:noFill/>
              <a:miter lim="800000"/>
              <a:headEnd/>
              <a:tailEnd/>
            </a:ln>
          </p:spPr>
        </p:pic>
        <p:sp>
          <p:nvSpPr>
            <p:cNvPr id="12298" name="Rectangle 4"/>
            <p:cNvSpPr>
              <a:spLocks noChangeArrowheads="1"/>
            </p:cNvSpPr>
            <p:nvPr/>
          </p:nvSpPr>
          <p:spPr bwMode="auto">
            <a:xfrm>
              <a:off x="5184" y="1776"/>
              <a:ext cx="432" cy="2208"/>
            </a:xfrm>
            <a:prstGeom prst="rect">
              <a:avLst/>
            </a:prstGeom>
            <a:solidFill>
              <a:schemeClr val="bg1"/>
            </a:solidFill>
            <a:ln w="9525">
              <a:noFill/>
              <a:miter lim="800000"/>
              <a:headEnd/>
              <a:tailEnd/>
            </a:ln>
          </p:spPr>
          <p:txBody>
            <a:bodyPr wrap="none" anchor="ctr"/>
            <a:lstStyle/>
            <a:p>
              <a:endParaRPr lang="en-US"/>
            </a:p>
          </p:txBody>
        </p:sp>
      </p:grpSp>
      <p:sp>
        <p:nvSpPr>
          <p:cNvPr id="12293" name="Rectangle 5"/>
          <p:cNvSpPr>
            <a:spLocks noGrp="1" noChangeArrowheads="1"/>
          </p:cNvSpPr>
          <p:nvPr>
            <p:ph type="title"/>
          </p:nvPr>
        </p:nvSpPr>
        <p:spPr/>
        <p:txBody>
          <a:bodyPr/>
          <a:lstStyle/>
          <a:p>
            <a:pPr eaLnBrk="1" hangingPunct="1"/>
            <a:r>
              <a:rPr lang="en-US" sz="3600" smtClean="0"/>
              <a:t>People</a:t>
            </a:r>
          </a:p>
        </p:txBody>
      </p:sp>
      <p:pic>
        <p:nvPicPr>
          <p:cNvPr id="12294" name="Picture 6" descr="ncsi2004ou"/>
          <p:cNvPicPr>
            <a:picLocks noChangeAspect="1" noChangeArrowheads="1"/>
          </p:cNvPicPr>
          <p:nvPr/>
        </p:nvPicPr>
        <p:blipFill>
          <a:blip r:embed="rId4" cstate="print"/>
          <a:srcRect/>
          <a:stretch>
            <a:fillRect/>
          </a:stretch>
        </p:blipFill>
        <p:spPr bwMode="auto">
          <a:xfrm>
            <a:off x="228600" y="1492250"/>
            <a:ext cx="3581400" cy="2686050"/>
          </a:xfrm>
          <a:prstGeom prst="rect">
            <a:avLst/>
          </a:prstGeom>
          <a:noFill/>
          <a:ln w="38100">
            <a:noFill/>
            <a:miter lim="800000"/>
            <a:headEnd/>
            <a:tailEnd/>
          </a:ln>
        </p:spPr>
      </p:pic>
      <p:pic>
        <p:nvPicPr>
          <p:cNvPr id="12295" name="Picture 7" descr="oksupercompsymp2005_crowdpix_20051004"/>
          <p:cNvPicPr>
            <a:picLocks noChangeAspect="1" noChangeArrowheads="1"/>
          </p:cNvPicPr>
          <p:nvPr/>
        </p:nvPicPr>
        <p:blipFill>
          <a:blip r:embed="rId5" cstate="print"/>
          <a:srcRect/>
          <a:stretch>
            <a:fillRect/>
          </a:stretch>
        </p:blipFill>
        <p:spPr bwMode="auto">
          <a:xfrm>
            <a:off x="3886200" y="3365500"/>
            <a:ext cx="3619500" cy="2714625"/>
          </a:xfrm>
          <a:prstGeom prst="rect">
            <a:avLst/>
          </a:prstGeom>
          <a:noFill/>
          <a:ln w="9525">
            <a:noFill/>
            <a:miter lim="800000"/>
            <a:headEnd/>
            <a:tailEnd/>
          </a:ln>
        </p:spPr>
      </p:pic>
      <p:pic>
        <p:nvPicPr>
          <p:cNvPr id="12296" name="Picture 8" descr="3picCRCDnanoFall03"/>
          <p:cNvPicPr>
            <a:picLocks noChangeAspect="1" noChangeArrowheads="1"/>
          </p:cNvPicPr>
          <p:nvPr/>
        </p:nvPicPr>
        <p:blipFill>
          <a:blip r:embed="rId6" cstate="print"/>
          <a:srcRect/>
          <a:stretch>
            <a:fillRect/>
          </a:stretch>
        </p:blipFill>
        <p:spPr bwMode="auto">
          <a:xfrm>
            <a:off x="5048250" y="1304925"/>
            <a:ext cx="3505200" cy="2514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13315" name="Slide Number Placeholder 4"/>
          <p:cNvSpPr>
            <a:spLocks noGrp="1"/>
          </p:cNvSpPr>
          <p:nvPr>
            <p:ph type="sldNum" sz="quarter" idx="11"/>
          </p:nvPr>
        </p:nvSpPr>
        <p:spPr>
          <a:noFill/>
        </p:spPr>
        <p:txBody>
          <a:bodyPr/>
          <a:lstStyle/>
          <a:p>
            <a:fld id="{FC37ADDF-7EC2-4F6E-882B-11FD1F818009}" type="slidenum">
              <a:rPr lang="en-US"/>
              <a:pPr/>
              <a:t>12</a:t>
            </a:fld>
            <a:endParaRPr lang="en-US"/>
          </a:p>
        </p:txBody>
      </p:sp>
      <p:sp>
        <p:nvSpPr>
          <p:cNvPr id="13316" name="Rectangle 2"/>
          <p:cNvSpPr>
            <a:spLocks noGrp="1" noChangeArrowheads="1"/>
          </p:cNvSpPr>
          <p:nvPr>
            <p:ph type="title"/>
          </p:nvPr>
        </p:nvSpPr>
        <p:spPr/>
        <p:txBody>
          <a:bodyPr/>
          <a:lstStyle/>
          <a:p>
            <a:pPr eaLnBrk="1" hangingPunct="1"/>
            <a:r>
              <a:rPr lang="en-US" sz="3600" smtClean="0"/>
              <a:t>Things</a:t>
            </a:r>
          </a:p>
        </p:txBody>
      </p:sp>
      <p:pic>
        <p:nvPicPr>
          <p:cNvPr id="13317" name="Picture 5" descr="topdawg_20051004"/>
          <p:cNvPicPr>
            <a:picLocks noChangeAspect="1" noChangeArrowheads="1"/>
          </p:cNvPicPr>
          <p:nvPr/>
        </p:nvPicPr>
        <p:blipFill>
          <a:blip r:embed="rId3" cstate="print"/>
          <a:srcRect/>
          <a:stretch>
            <a:fillRect/>
          </a:stretch>
        </p:blipFill>
        <p:spPr bwMode="auto">
          <a:xfrm>
            <a:off x="762000" y="1295400"/>
            <a:ext cx="3581400" cy="4772025"/>
          </a:xfrm>
          <a:prstGeom prst="rect">
            <a:avLst/>
          </a:prstGeom>
          <a:noFill/>
          <a:ln w="9525">
            <a:noFill/>
            <a:miter lim="800000"/>
            <a:headEnd/>
            <a:tailEnd/>
          </a:ln>
        </p:spPr>
      </p:pic>
      <p:pic>
        <p:nvPicPr>
          <p:cNvPr id="13318" name="Picture 6" descr="carson206_25pct_20060417"/>
          <p:cNvPicPr>
            <a:picLocks noChangeAspect="1" noChangeArrowheads="1"/>
          </p:cNvPicPr>
          <p:nvPr/>
        </p:nvPicPr>
        <p:blipFill>
          <a:blip r:embed="rId4" cstate="print"/>
          <a:srcRect/>
          <a:stretch>
            <a:fillRect/>
          </a:stretch>
        </p:blipFill>
        <p:spPr bwMode="auto">
          <a:xfrm>
            <a:off x="4876800" y="2057400"/>
            <a:ext cx="2928938" cy="39020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1433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15363" name="Slide Number Placeholder 4"/>
          <p:cNvSpPr>
            <a:spLocks noGrp="1"/>
          </p:cNvSpPr>
          <p:nvPr>
            <p:ph type="sldNum" sz="quarter" idx="11"/>
          </p:nvPr>
        </p:nvSpPr>
        <p:spPr>
          <a:noFill/>
        </p:spPr>
        <p:txBody>
          <a:bodyPr/>
          <a:lstStyle/>
          <a:p>
            <a:fld id="{AC12BC63-871F-4FE1-B85F-508FF7319C40}" type="slidenum">
              <a:rPr lang="en-US"/>
              <a:pPr/>
              <a:t>14</a:t>
            </a:fld>
            <a:endParaRPr lang="en-US"/>
          </a:p>
        </p:txBody>
      </p:sp>
      <p:sp>
        <p:nvSpPr>
          <p:cNvPr id="15364" name="Rectangle 2"/>
          <p:cNvSpPr>
            <a:spLocks noGrp="1" noChangeArrowheads="1"/>
          </p:cNvSpPr>
          <p:nvPr>
            <p:ph type="title"/>
          </p:nvPr>
        </p:nvSpPr>
        <p:spPr/>
        <p:txBody>
          <a:bodyPr/>
          <a:lstStyle/>
          <a:p>
            <a:pPr eaLnBrk="1" hangingPunct="1"/>
            <a:r>
              <a:rPr lang="en-US" smtClean="0"/>
              <a:t>What is Supercomputing?</a:t>
            </a:r>
          </a:p>
        </p:txBody>
      </p:sp>
      <p:sp>
        <p:nvSpPr>
          <p:cNvPr id="15365" name="Rectangle 3"/>
          <p:cNvSpPr>
            <a:spLocks noGrp="1" noChangeArrowheads="1"/>
          </p:cNvSpPr>
          <p:nvPr>
            <p:ph type="body" idx="1"/>
          </p:nvPr>
        </p:nvSpPr>
        <p:spPr>
          <a:xfrm>
            <a:off x="762000" y="1219200"/>
            <a:ext cx="7772400" cy="4876800"/>
          </a:xfrm>
        </p:spPr>
        <p:txBody>
          <a:bodyPr/>
          <a:lstStyle/>
          <a:p>
            <a:pPr eaLnBrk="1" hangingPunct="1">
              <a:buFont typeface="Wingdings" pitchFamily="2" charset="2"/>
              <a:buNone/>
            </a:pPr>
            <a:r>
              <a:rPr lang="en-US" b="1" i="1" u="sng" smtClean="0">
                <a:solidFill>
                  <a:srgbClr val="008000"/>
                </a:solidFill>
              </a:rPr>
              <a:t>Supercomputing</a:t>
            </a:r>
            <a:r>
              <a:rPr lang="en-US" smtClean="0"/>
              <a:t> is the </a:t>
            </a:r>
            <a:r>
              <a:rPr lang="en-US" b="1" u="sng" smtClean="0"/>
              <a:t>biggest, fastest computing</a:t>
            </a:r>
            <a:r>
              <a:rPr lang="en-US" smtClean="0"/>
              <a:t>          </a:t>
            </a:r>
            <a:r>
              <a:rPr lang="en-US" b="1" u="sng" smtClean="0"/>
              <a:t>right this minute</a:t>
            </a:r>
            <a:r>
              <a:rPr lang="en-US" smtClean="0"/>
              <a:t>.</a:t>
            </a:r>
          </a:p>
          <a:p>
            <a:pPr eaLnBrk="1" hangingPunct="1">
              <a:lnSpc>
                <a:spcPct val="90000"/>
              </a:lnSpc>
              <a:buFont typeface="Wingdings" pitchFamily="2" charset="2"/>
              <a:buNone/>
            </a:pPr>
            <a:r>
              <a:rPr lang="en-US" smtClean="0"/>
              <a:t>Likewise, a </a:t>
            </a:r>
            <a:r>
              <a:rPr lang="en-US" b="1" i="1" u="sng" smtClean="0">
                <a:solidFill>
                  <a:srgbClr val="008000"/>
                </a:solidFill>
              </a:rPr>
              <a:t>supercomputer</a:t>
            </a:r>
            <a:r>
              <a:rPr lang="en-US" i="1" smtClean="0"/>
              <a:t> </a:t>
            </a:r>
            <a:r>
              <a:rPr lang="en-US" smtClean="0"/>
              <a:t>is one of the biggest, fastest computers right this minute.</a:t>
            </a:r>
          </a:p>
          <a:p>
            <a:pPr eaLnBrk="1" hangingPunct="1">
              <a:lnSpc>
                <a:spcPct val="80000"/>
              </a:lnSpc>
              <a:buFont typeface="Wingdings" pitchFamily="2" charset="2"/>
              <a:buNone/>
            </a:pPr>
            <a:r>
              <a:rPr lang="en-US" smtClean="0"/>
              <a:t>So, the definition of supercomputing is </a:t>
            </a:r>
            <a:r>
              <a:rPr lang="en-US" b="1" u="sng" smtClean="0"/>
              <a:t>constantly changing</a:t>
            </a:r>
            <a:r>
              <a:rPr lang="en-US" smtClean="0"/>
              <a:t>.</a:t>
            </a:r>
          </a:p>
          <a:p>
            <a:pPr eaLnBrk="1" hangingPunct="1">
              <a:lnSpc>
                <a:spcPct val="90000"/>
              </a:lnSpc>
              <a:buFont typeface="Wingdings" pitchFamily="2" charset="2"/>
              <a:buNone/>
            </a:pPr>
            <a:r>
              <a:rPr lang="en-US" b="1" u="sng" smtClean="0"/>
              <a:t>Rule of Thumb</a:t>
            </a:r>
            <a:r>
              <a:rPr lang="en-US" smtClean="0"/>
              <a:t>:  A supercomputer is typically                      at least 100 times as powerful as a PC.</a:t>
            </a:r>
          </a:p>
          <a:p>
            <a:pPr eaLnBrk="1" hangingPunct="1">
              <a:buFont typeface="Wingdings" pitchFamily="2" charset="2"/>
              <a:buNone/>
            </a:pPr>
            <a:r>
              <a:rPr lang="en-US" b="1" u="sng" smtClean="0"/>
              <a:t>Jargon</a:t>
            </a:r>
            <a:r>
              <a:rPr lang="en-US" smtClean="0"/>
              <a:t>: Supercomputing is also known as                        </a:t>
            </a:r>
            <a:r>
              <a:rPr lang="en-US" b="1" i="1" u="sng" smtClean="0">
                <a:solidFill>
                  <a:srgbClr val="008000"/>
                </a:solidFill>
              </a:rPr>
              <a:t>High Performance Computing</a:t>
            </a:r>
            <a:r>
              <a:rPr lang="en-US" smtClean="0">
                <a:solidFill>
                  <a:srgbClr val="008000"/>
                </a:solidFill>
              </a:rPr>
              <a:t> </a:t>
            </a:r>
            <a:r>
              <a:rPr lang="en-US" b="1" smtClean="0">
                <a:solidFill>
                  <a:srgbClr val="008000"/>
                </a:solidFill>
              </a:rPr>
              <a:t>(HPC) </a:t>
            </a:r>
            <a:r>
              <a:rPr lang="en-US" smtClean="0"/>
              <a:t>or</a:t>
            </a:r>
            <a:r>
              <a:rPr lang="en-US" b="1" smtClean="0">
                <a:solidFill>
                  <a:srgbClr val="008000"/>
                </a:solidFill>
              </a:rPr>
              <a:t>                      </a:t>
            </a:r>
            <a:r>
              <a:rPr lang="en-US" b="1" i="1" u="sng" smtClean="0">
                <a:solidFill>
                  <a:srgbClr val="008000"/>
                </a:solidFill>
              </a:rPr>
              <a:t>High End Computing</a:t>
            </a:r>
            <a:r>
              <a:rPr lang="en-US" b="1" smtClean="0">
                <a:solidFill>
                  <a:srgbClr val="008000"/>
                </a:solidFill>
              </a:rPr>
              <a:t> (HEC</a:t>
            </a:r>
            <a:r>
              <a:rPr lang="en-US" smtClean="0">
                <a:solidFill>
                  <a:srgbClr val="008000"/>
                </a:solidFill>
              </a:rPr>
              <a:t>) </a:t>
            </a:r>
            <a:r>
              <a:rPr lang="en-US" smtClean="0"/>
              <a:t>or         </a:t>
            </a:r>
            <a:r>
              <a:rPr lang="en-US" smtClean="0">
                <a:solidFill>
                  <a:srgbClr val="008000"/>
                </a:solidFill>
              </a:rPr>
              <a:t> </a:t>
            </a:r>
            <a:r>
              <a:rPr lang="en-US" b="1" i="1" u="sng" smtClean="0">
                <a:solidFill>
                  <a:srgbClr val="008000"/>
                </a:solidFill>
              </a:rPr>
              <a:t>Cyberinfrastructure</a:t>
            </a:r>
            <a:r>
              <a:rPr lang="en-US" smtClean="0">
                <a:solidFill>
                  <a:srgbClr val="008000"/>
                </a:solidFill>
              </a:rPr>
              <a:t> </a:t>
            </a:r>
            <a:r>
              <a:rPr lang="en-US" b="1" smtClean="0">
                <a:solidFill>
                  <a:srgbClr val="008000"/>
                </a:solidFill>
              </a:rPr>
              <a:t>(CI).</a:t>
            </a:r>
          </a:p>
        </p:txBody>
      </p:sp>
      <p:sp>
        <p:nvSpPr>
          <p:cNvPr id="1536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1028" name="Slide Number Placeholder 3"/>
          <p:cNvSpPr>
            <a:spLocks noGrp="1"/>
          </p:cNvSpPr>
          <p:nvPr>
            <p:ph type="sldNum" sz="quarter" idx="11"/>
          </p:nvPr>
        </p:nvSpPr>
        <p:spPr>
          <a:noFill/>
        </p:spPr>
        <p:txBody>
          <a:bodyPr/>
          <a:lstStyle/>
          <a:p>
            <a:fld id="{9D849B7B-1D0D-42A9-96B0-F989368E42D5}" type="slidenum">
              <a:rPr lang="en-US"/>
              <a:pPr/>
              <a:t>15</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1026" name="Object 3"/>
          <p:cNvGraphicFramePr>
            <a:graphicFrameLocks noChangeAspect="1"/>
          </p:cNvGraphicFramePr>
          <p:nvPr/>
        </p:nvGraphicFramePr>
        <p:xfrm>
          <a:off x="984250" y="1027113"/>
          <a:ext cx="7104063" cy="4937125"/>
        </p:xfrm>
        <a:graphic>
          <a:graphicData uri="http://schemas.openxmlformats.org/presentationml/2006/ole">
            <mc:AlternateContent xmlns:mc="http://schemas.openxmlformats.org/markup-compatibility/2006">
              <mc:Choice xmlns:v="urn:schemas-microsoft-com:vml" Requires="v">
                <p:oleObj spid="_x0000_s1033" name="Worksheet" r:id="rId5" imgW="6769100" imgH="4711700" progId="Excel.Sheet.8">
                  <p:embed/>
                </p:oleObj>
              </mc:Choice>
              <mc:Fallback>
                <p:oleObj name="Worksheet" r:id="rId5" imgW="6769100" imgH="471170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0" y="1027113"/>
                        <a:ext cx="7104063" cy="493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Line 4"/>
          <p:cNvSpPr>
            <a:spLocks noChangeShapeType="1"/>
          </p:cNvSpPr>
          <p:nvPr/>
        </p:nvSpPr>
        <p:spPr bwMode="auto">
          <a:xfrm flipV="1">
            <a:off x="2590800" y="2895600"/>
            <a:ext cx="4114800" cy="1371600"/>
          </a:xfrm>
          <a:prstGeom prst="line">
            <a:avLst/>
          </a:prstGeom>
          <a:noFill/>
          <a:ln w="9525">
            <a:solidFill>
              <a:srgbClr val="FF00FF"/>
            </a:solidFill>
            <a:miter lim="800000"/>
            <a:headEnd/>
            <a:tailEnd/>
          </a:ln>
        </p:spPr>
        <p:txBody>
          <a:bodyPr wrap="none"/>
          <a:lstStyle/>
          <a:p>
            <a:endParaRPr lang="en-US"/>
          </a:p>
        </p:txBody>
      </p:sp>
      <p:sp>
        <p:nvSpPr>
          <p:cNvPr id="1031" name="Text Box 5"/>
          <p:cNvSpPr txBox="1">
            <a:spLocks noChangeArrowheads="1"/>
          </p:cNvSpPr>
          <p:nvPr/>
        </p:nvSpPr>
        <p:spPr bwMode="auto">
          <a:xfrm>
            <a:off x="6934200" y="3962400"/>
            <a:ext cx="1828800" cy="1081088"/>
          </a:xfrm>
          <a:prstGeom prst="rect">
            <a:avLst/>
          </a:prstGeom>
          <a:noFill/>
          <a:ln w="9525">
            <a:noFill/>
            <a:miter lim="800000"/>
            <a:headEnd/>
            <a:tailEnd/>
          </a:ln>
        </p:spPr>
        <p:txBody>
          <a:bodyPr>
            <a:spAutoFit/>
          </a:bodyPr>
          <a:lstStyle/>
          <a:p>
            <a:pPr>
              <a:spcBef>
                <a:spcPct val="50000"/>
              </a:spcBef>
            </a:pPr>
            <a:r>
              <a:rPr lang="en-US" b="1" i="1" u="sng"/>
              <a:t>GFLOPs</a:t>
            </a:r>
            <a:r>
              <a:rPr lang="en-US"/>
              <a:t>:</a:t>
            </a:r>
          </a:p>
          <a:p>
            <a:pPr>
              <a:lnSpc>
                <a:spcPct val="70000"/>
              </a:lnSpc>
              <a:spcBef>
                <a:spcPct val="50000"/>
              </a:spcBef>
            </a:pPr>
            <a:r>
              <a:rPr lang="en-US"/>
              <a:t>billions of calculations per second</a:t>
            </a:r>
          </a:p>
        </p:txBody>
      </p:sp>
      <p:sp>
        <p:nvSpPr>
          <p:cNvPr id="1032"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16387" name="Slide Number Placeholder 4"/>
          <p:cNvSpPr>
            <a:spLocks noGrp="1"/>
          </p:cNvSpPr>
          <p:nvPr>
            <p:ph type="sldNum" sz="quarter" idx="11"/>
          </p:nvPr>
        </p:nvSpPr>
        <p:spPr>
          <a:noFill/>
        </p:spPr>
        <p:txBody>
          <a:bodyPr/>
          <a:lstStyle/>
          <a:p>
            <a:fld id="{95953FF5-2905-489D-AD30-C4407F6A8606}" type="slidenum">
              <a:rPr lang="en-US"/>
              <a:pPr/>
              <a:t>16</a:t>
            </a:fld>
            <a:endParaRPr lang="en-US"/>
          </a:p>
        </p:txBody>
      </p:sp>
      <p:sp>
        <p:nvSpPr>
          <p:cNvPr id="16388" name="Rectangle 2"/>
          <p:cNvSpPr>
            <a:spLocks noGrp="1" noChangeArrowheads="1"/>
          </p:cNvSpPr>
          <p:nvPr>
            <p:ph type="title"/>
          </p:nvPr>
        </p:nvSpPr>
        <p:spPr/>
        <p:txBody>
          <a:bodyPr/>
          <a:lstStyle/>
          <a:p>
            <a:pPr eaLnBrk="1" hangingPunct="1"/>
            <a:r>
              <a:rPr lang="en-US" smtClean="0"/>
              <a:t>What is Supercomputing About?</a:t>
            </a:r>
          </a:p>
        </p:txBody>
      </p:sp>
      <p:sp>
        <p:nvSpPr>
          <p:cNvPr id="16389" name="Text Box 4"/>
          <p:cNvSpPr txBox="1">
            <a:spLocks noChangeArrowheads="1"/>
          </p:cNvSpPr>
          <p:nvPr/>
        </p:nvSpPr>
        <p:spPr bwMode="auto">
          <a:xfrm>
            <a:off x="212725" y="2166938"/>
            <a:ext cx="1235075" cy="457200"/>
          </a:xfrm>
          <a:prstGeom prst="rect">
            <a:avLst/>
          </a:prstGeom>
          <a:noFill/>
          <a:ln w="9525">
            <a:noFill/>
            <a:miter lim="800000"/>
            <a:headEnd/>
            <a:tailEnd/>
          </a:ln>
        </p:spPr>
        <p:txBody>
          <a:bodyPr>
            <a:spAutoFit/>
          </a:bodyPr>
          <a:lstStyle/>
          <a:p>
            <a:pPr algn="l"/>
            <a:endParaRPr lang="en-US" sz="2400">
              <a:latin typeface="Tahoma" pitchFamily="34" charset="0"/>
            </a:endParaRPr>
          </a:p>
        </p:txBody>
      </p:sp>
      <p:sp>
        <p:nvSpPr>
          <p:cNvPr id="16390" name="Text Box 5"/>
          <p:cNvSpPr txBox="1">
            <a:spLocks noChangeArrowheads="1"/>
          </p:cNvSpPr>
          <p:nvPr/>
        </p:nvSpPr>
        <p:spPr bwMode="auto">
          <a:xfrm>
            <a:off x="2209800" y="1600200"/>
            <a:ext cx="19812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Size</a:t>
            </a:r>
          </a:p>
        </p:txBody>
      </p:sp>
      <p:sp>
        <p:nvSpPr>
          <p:cNvPr id="16391" name="Text Box 6"/>
          <p:cNvSpPr txBox="1">
            <a:spLocks noChangeArrowheads="1"/>
          </p:cNvSpPr>
          <p:nvPr/>
        </p:nvSpPr>
        <p:spPr bwMode="auto">
          <a:xfrm>
            <a:off x="5486400" y="1600200"/>
            <a:ext cx="22098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Speed</a:t>
            </a:r>
          </a:p>
        </p:txBody>
      </p:sp>
      <p:sp>
        <p:nvSpPr>
          <p:cNvPr id="16392" name="Rectangle 4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6393" name="Picture 48" descr="MCj03561490000[1]"/>
          <p:cNvPicPr>
            <a:picLocks noChangeAspect="1" noChangeArrowheads="1"/>
          </p:cNvPicPr>
          <p:nvPr/>
        </p:nvPicPr>
        <p:blipFill>
          <a:blip r:embed="rId4" cstate="print"/>
          <a:srcRect/>
          <a:stretch>
            <a:fillRect/>
          </a:stretch>
        </p:blipFill>
        <p:spPr bwMode="auto">
          <a:xfrm>
            <a:off x="5105400" y="3962400"/>
            <a:ext cx="3048000" cy="1073150"/>
          </a:xfrm>
          <a:prstGeom prst="rect">
            <a:avLst/>
          </a:prstGeom>
          <a:noFill/>
          <a:ln w="9525">
            <a:noFill/>
            <a:miter lim="800000"/>
            <a:headEnd/>
            <a:tailEnd/>
          </a:ln>
        </p:spPr>
      </p:pic>
      <p:pic>
        <p:nvPicPr>
          <p:cNvPr id="16394" name="Picture 58" descr="MCAN04303_0000[1]"/>
          <p:cNvPicPr>
            <a:picLocks noChangeAspect="1" noChangeArrowheads="1"/>
          </p:cNvPicPr>
          <p:nvPr/>
        </p:nvPicPr>
        <p:blipFill>
          <a:blip r:embed="rId5" cstate="print"/>
          <a:srcRect/>
          <a:stretch>
            <a:fillRect/>
          </a:stretch>
        </p:blipFill>
        <p:spPr bwMode="auto">
          <a:xfrm>
            <a:off x="914400" y="2438400"/>
            <a:ext cx="3876675" cy="2884488"/>
          </a:xfrm>
          <a:prstGeom prst="rect">
            <a:avLst/>
          </a:prstGeom>
          <a:noFill/>
          <a:ln w="9525">
            <a:noFill/>
            <a:miter lim="800000"/>
            <a:headEnd/>
            <a:tailEnd/>
          </a:ln>
        </p:spPr>
      </p:pic>
      <p:pic>
        <p:nvPicPr>
          <p:cNvPr id="16395" name="Picture 60" descr="MCj02871590000[1]"/>
          <p:cNvPicPr>
            <a:picLocks noChangeAspect="1" noChangeArrowheads="1"/>
          </p:cNvPicPr>
          <p:nvPr/>
        </p:nvPicPr>
        <p:blipFill>
          <a:blip r:embed="rId6" cstate="print"/>
          <a:srcRect/>
          <a:stretch>
            <a:fillRect/>
          </a:stretch>
        </p:blipFill>
        <p:spPr bwMode="auto">
          <a:xfrm>
            <a:off x="4800600" y="5334000"/>
            <a:ext cx="898525" cy="623888"/>
          </a:xfrm>
          <a:prstGeom prst="rect">
            <a:avLst/>
          </a:prstGeom>
          <a:noFill/>
          <a:ln w="9525">
            <a:noFill/>
            <a:miter lim="800000"/>
            <a:headEnd/>
            <a:tailEnd/>
          </a:ln>
        </p:spPr>
      </p:pic>
      <p:sp>
        <p:nvSpPr>
          <p:cNvPr id="16396" name="Text Box 61"/>
          <p:cNvSpPr txBox="1">
            <a:spLocks noChangeArrowheads="1"/>
          </p:cNvSpPr>
          <p:nvPr/>
        </p:nvSpPr>
        <p:spPr bwMode="auto">
          <a:xfrm>
            <a:off x="5540375" y="5530850"/>
            <a:ext cx="1371600" cy="457200"/>
          </a:xfrm>
          <a:prstGeom prst="rect">
            <a:avLst/>
          </a:prstGeom>
          <a:noFill/>
          <a:ln w="9525">
            <a:noFill/>
            <a:miter lim="800000"/>
            <a:headEnd/>
            <a:tailEnd/>
          </a:ln>
        </p:spPr>
        <p:txBody>
          <a:bodyPr>
            <a:spAutoFit/>
          </a:bodyPr>
          <a:lstStyle/>
          <a:p>
            <a:pPr>
              <a:spcBef>
                <a:spcPct val="50000"/>
              </a:spcBef>
            </a:pPr>
            <a:r>
              <a:rPr lang="en-US" sz="2400" b="1">
                <a:solidFill>
                  <a:schemeClr val="folHlink"/>
                </a:solidFill>
              </a:rPr>
              <a:t>Laptop</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17411" name="Slide Number Placeholder 4"/>
          <p:cNvSpPr>
            <a:spLocks noGrp="1"/>
          </p:cNvSpPr>
          <p:nvPr>
            <p:ph type="sldNum" sz="quarter" idx="11"/>
          </p:nvPr>
        </p:nvSpPr>
        <p:spPr>
          <a:noFill/>
        </p:spPr>
        <p:txBody>
          <a:bodyPr/>
          <a:lstStyle/>
          <a:p>
            <a:fld id="{203449D9-F8FA-488E-B5E4-B431970DEBBF}" type="slidenum">
              <a:rPr lang="en-US"/>
              <a:pPr/>
              <a:t>17</a:t>
            </a:fld>
            <a:endParaRPr lang="en-US"/>
          </a:p>
        </p:txBody>
      </p:sp>
      <p:sp>
        <p:nvSpPr>
          <p:cNvPr id="17412" name="Rectangle 2"/>
          <p:cNvSpPr>
            <a:spLocks noGrp="1" noChangeArrowheads="1"/>
          </p:cNvSpPr>
          <p:nvPr>
            <p:ph type="title"/>
          </p:nvPr>
        </p:nvSpPr>
        <p:spPr/>
        <p:txBody>
          <a:bodyPr/>
          <a:lstStyle/>
          <a:p>
            <a:pPr eaLnBrk="1" hangingPunct="1"/>
            <a:r>
              <a:rPr lang="en-US" smtClean="0"/>
              <a:t>What is Supercomputing About?</a:t>
            </a:r>
          </a:p>
        </p:txBody>
      </p:sp>
      <p:sp>
        <p:nvSpPr>
          <p:cNvPr id="17413" name="Rectangle 3"/>
          <p:cNvSpPr>
            <a:spLocks noGrp="1" noChangeArrowheads="1"/>
          </p:cNvSpPr>
          <p:nvPr>
            <p:ph type="body" idx="1"/>
          </p:nvPr>
        </p:nvSpPr>
        <p:spPr/>
        <p:txBody>
          <a:bodyPr/>
          <a:lstStyle/>
          <a:p>
            <a:pPr eaLnBrk="1" hangingPunct="1"/>
            <a:r>
              <a:rPr lang="en-US" b="1" u="sng" smtClean="0">
                <a:solidFill>
                  <a:schemeClr val="folHlink"/>
                </a:solidFill>
              </a:rPr>
              <a:t>Size</a:t>
            </a:r>
            <a:r>
              <a:rPr lang="en-US" smtClean="0">
                <a:solidFill>
                  <a:schemeClr val="folHlink"/>
                </a:solidFill>
              </a:rPr>
              <a:t>:</a:t>
            </a:r>
            <a:r>
              <a:rPr lang="en-US" smtClean="0"/>
              <a:t> Many problems that are interesting to scientists and engineers </a:t>
            </a:r>
            <a:r>
              <a:rPr lang="en-US" b="1" u="sng" smtClean="0">
                <a:solidFill>
                  <a:schemeClr val="hlink"/>
                </a:solidFill>
              </a:rPr>
              <a:t>can’t fit on a PC</a:t>
            </a:r>
            <a:r>
              <a:rPr lang="en-US" smtClean="0"/>
              <a:t> – usually because they need more than a few GB of RAM, or more than a few 100 GB of disk.</a:t>
            </a:r>
          </a:p>
          <a:p>
            <a:pPr eaLnBrk="1" hangingPunct="1">
              <a:buFont typeface="Wingdings" pitchFamily="2" charset="2"/>
              <a:buNone/>
            </a:pPr>
            <a:endParaRPr lang="en-US" b="1" u="sng" smtClean="0">
              <a:solidFill>
                <a:schemeClr val="folHlink"/>
              </a:solidFill>
            </a:endParaRPr>
          </a:p>
          <a:p>
            <a:pPr eaLnBrk="1" hangingPunct="1"/>
            <a:r>
              <a:rPr lang="en-US" b="1" u="sng" smtClean="0">
                <a:solidFill>
                  <a:schemeClr val="folHlink"/>
                </a:solidFill>
              </a:rPr>
              <a:t>Speed</a:t>
            </a:r>
            <a:r>
              <a:rPr lang="en-US" smtClean="0">
                <a:solidFill>
                  <a:schemeClr val="folHlink"/>
                </a:solidFill>
              </a:rPr>
              <a:t>:</a:t>
            </a:r>
            <a:r>
              <a:rPr lang="en-US" smtClean="0"/>
              <a:t> Many problems that are interesting to scientists and engineers would take a very very long time to run on a PC: months or even years. But a problem that would take           </a:t>
            </a:r>
            <a:r>
              <a:rPr lang="en-US" b="1" u="sng" smtClean="0">
                <a:solidFill>
                  <a:schemeClr val="hlink"/>
                </a:solidFill>
              </a:rPr>
              <a:t>a month on a PC</a:t>
            </a:r>
            <a:r>
              <a:rPr lang="en-US" smtClean="0"/>
              <a:t> might take only </a:t>
            </a:r>
            <a:r>
              <a:rPr lang="en-US" b="1" u="sng" smtClean="0">
                <a:solidFill>
                  <a:srgbClr val="008000"/>
                </a:solidFill>
              </a:rPr>
              <a:t>a few hours on a supercomputer</a:t>
            </a:r>
            <a:r>
              <a:rPr lang="en-US" smtClean="0"/>
              <a:t>.</a:t>
            </a:r>
          </a:p>
        </p:txBody>
      </p:sp>
      <p:sp>
        <p:nvSpPr>
          <p:cNvPr id="1741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7415" name="Picture 37" descr="MCAN04303_0000[1]"/>
          <p:cNvPicPr>
            <a:picLocks noChangeAspect="1" noChangeArrowheads="1"/>
          </p:cNvPicPr>
          <p:nvPr/>
        </p:nvPicPr>
        <p:blipFill>
          <a:blip r:embed="rId4" cstate="print"/>
          <a:srcRect/>
          <a:stretch>
            <a:fillRect/>
          </a:stretch>
        </p:blipFill>
        <p:spPr bwMode="auto">
          <a:xfrm>
            <a:off x="2057400" y="2514600"/>
            <a:ext cx="1143000" cy="850900"/>
          </a:xfrm>
          <a:prstGeom prst="rect">
            <a:avLst/>
          </a:prstGeom>
          <a:noFill/>
          <a:ln w="9525">
            <a:noFill/>
            <a:miter lim="800000"/>
            <a:headEnd/>
            <a:tailEnd/>
          </a:ln>
        </p:spPr>
      </p:pic>
      <p:pic>
        <p:nvPicPr>
          <p:cNvPr id="17416" name="Picture 38" descr="MCj03561490000[1]"/>
          <p:cNvPicPr>
            <a:picLocks noChangeAspect="1" noChangeArrowheads="1"/>
          </p:cNvPicPr>
          <p:nvPr/>
        </p:nvPicPr>
        <p:blipFill>
          <a:blip r:embed="rId5" cstate="print"/>
          <a:srcRect/>
          <a:stretch>
            <a:fillRect/>
          </a:stretch>
        </p:blipFill>
        <p:spPr bwMode="auto">
          <a:xfrm>
            <a:off x="3429000" y="5029200"/>
            <a:ext cx="1143000" cy="4032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18435" name="Slide Number Placeholder 4"/>
          <p:cNvSpPr>
            <a:spLocks noGrp="1"/>
          </p:cNvSpPr>
          <p:nvPr>
            <p:ph type="sldNum" sz="quarter" idx="11"/>
          </p:nvPr>
        </p:nvSpPr>
        <p:spPr>
          <a:noFill/>
        </p:spPr>
        <p:txBody>
          <a:bodyPr/>
          <a:lstStyle/>
          <a:p>
            <a:fld id="{F56BADAF-9DBF-4423-B142-E31542A9DD18}" type="slidenum">
              <a:rPr lang="en-US"/>
              <a:pPr/>
              <a:t>18</a:t>
            </a:fld>
            <a:endParaRPr lang="en-US"/>
          </a:p>
        </p:txBody>
      </p:sp>
      <p:sp>
        <p:nvSpPr>
          <p:cNvPr id="18436" name="Rectangle 2"/>
          <p:cNvSpPr>
            <a:spLocks noGrp="1" noChangeArrowheads="1"/>
          </p:cNvSpPr>
          <p:nvPr>
            <p:ph type="title"/>
          </p:nvPr>
        </p:nvSpPr>
        <p:spPr/>
        <p:txBody>
          <a:bodyPr/>
          <a:lstStyle/>
          <a:p>
            <a:pPr eaLnBrk="1" hangingPunct="1"/>
            <a:r>
              <a:rPr lang="en-US" smtClean="0"/>
              <a:t>What Is HPC Used For?</a:t>
            </a:r>
          </a:p>
        </p:txBody>
      </p:sp>
      <p:sp>
        <p:nvSpPr>
          <p:cNvPr id="18437" name="Rectangle 3"/>
          <p:cNvSpPr>
            <a:spLocks noGrp="1" noChangeArrowheads="1"/>
          </p:cNvSpPr>
          <p:nvPr>
            <p:ph type="body" idx="1"/>
          </p:nvPr>
        </p:nvSpPr>
        <p:spPr>
          <a:xfrm>
            <a:off x="609600" y="1295400"/>
            <a:ext cx="7924800" cy="4876800"/>
          </a:xfrm>
        </p:spPr>
        <p:txBody>
          <a:bodyPr/>
          <a:lstStyle/>
          <a:p>
            <a:pPr eaLnBrk="1" hangingPunct="1"/>
            <a:r>
              <a:rPr lang="en-US" b="1" i="1" u="sng" smtClean="0">
                <a:solidFill>
                  <a:schemeClr val="tx2"/>
                </a:solidFill>
              </a:rPr>
              <a:t>Simulation</a:t>
            </a:r>
            <a:r>
              <a:rPr lang="en-US" smtClean="0"/>
              <a:t> of physical phenomena, such as</a:t>
            </a:r>
          </a:p>
          <a:p>
            <a:pPr lvl="1" eaLnBrk="1" hangingPunct="1">
              <a:lnSpc>
                <a:spcPct val="70000"/>
              </a:lnSpc>
            </a:pPr>
            <a:r>
              <a:rPr lang="en-US" smtClean="0"/>
              <a:t>Weather forecasting</a:t>
            </a:r>
          </a:p>
          <a:p>
            <a:pPr lvl="1" eaLnBrk="1" hangingPunct="1">
              <a:lnSpc>
                <a:spcPct val="70000"/>
              </a:lnSpc>
            </a:pPr>
            <a:r>
              <a:rPr lang="en-US" smtClean="0"/>
              <a:t>Galaxy formation</a:t>
            </a:r>
          </a:p>
          <a:p>
            <a:pPr lvl="1" eaLnBrk="1" hangingPunct="1">
              <a:lnSpc>
                <a:spcPct val="80000"/>
              </a:lnSpc>
            </a:pPr>
            <a:r>
              <a:rPr lang="en-US" smtClean="0"/>
              <a:t>Oil reservoir management</a:t>
            </a:r>
          </a:p>
          <a:p>
            <a:pPr eaLnBrk="1" hangingPunct="1">
              <a:lnSpc>
                <a:spcPct val="90000"/>
              </a:lnSpc>
            </a:pPr>
            <a:r>
              <a:rPr lang="en-US" b="1" i="1" u="sng" smtClean="0">
                <a:solidFill>
                  <a:schemeClr val="tx2"/>
                </a:solidFill>
              </a:rPr>
              <a:t>Data mining</a:t>
            </a:r>
            <a:r>
              <a:rPr lang="en-US" smtClean="0"/>
              <a:t>: finding </a:t>
            </a:r>
            <a:r>
              <a:rPr lang="en-US" b="1" u="sng" smtClean="0">
                <a:solidFill>
                  <a:srgbClr val="008000"/>
                </a:solidFill>
              </a:rPr>
              <a:t>needles</a:t>
            </a:r>
            <a:r>
              <a:rPr lang="en-US" smtClean="0"/>
              <a:t>                                              of information in a </a:t>
            </a:r>
            <a:r>
              <a:rPr lang="en-US" b="1" u="sng" smtClean="0">
                <a:solidFill>
                  <a:schemeClr val="hlink"/>
                </a:solidFill>
              </a:rPr>
              <a:t>haystack</a:t>
            </a:r>
            <a:r>
              <a:rPr lang="en-US" smtClean="0"/>
              <a:t> of data,</a:t>
            </a:r>
          </a:p>
          <a:p>
            <a:pPr eaLnBrk="1" hangingPunct="1">
              <a:lnSpc>
                <a:spcPct val="70000"/>
              </a:lnSpc>
              <a:buFont typeface="Wingdings" pitchFamily="2" charset="2"/>
              <a:buNone/>
            </a:pPr>
            <a:r>
              <a:rPr lang="en-US" smtClean="0"/>
              <a:t>    such as</a:t>
            </a:r>
          </a:p>
          <a:p>
            <a:pPr lvl="1" eaLnBrk="1" hangingPunct="1">
              <a:lnSpc>
                <a:spcPct val="80000"/>
              </a:lnSpc>
            </a:pPr>
            <a:r>
              <a:rPr lang="en-US" smtClean="0"/>
              <a:t>Gene sequencing</a:t>
            </a:r>
          </a:p>
          <a:p>
            <a:pPr lvl="1" eaLnBrk="1" hangingPunct="1">
              <a:lnSpc>
                <a:spcPct val="70000"/>
              </a:lnSpc>
            </a:pPr>
            <a:r>
              <a:rPr lang="en-US" smtClean="0"/>
              <a:t>Signal processing</a:t>
            </a:r>
          </a:p>
          <a:p>
            <a:pPr lvl="1" eaLnBrk="1" hangingPunct="1">
              <a:lnSpc>
                <a:spcPct val="80000"/>
              </a:lnSpc>
            </a:pPr>
            <a:r>
              <a:rPr lang="en-US" smtClean="0"/>
              <a:t>Detecting storms that might produce                             tornados</a:t>
            </a:r>
          </a:p>
          <a:p>
            <a:pPr eaLnBrk="1" hangingPunct="1">
              <a:lnSpc>
                <a:spcPct val="80000"/>
              </a:lnSpc>
            </a:pPr>
            <a:r>
              <a:rPr lang="en-US" b="1" i="1" u="sng" smtClean="0">
                <a:solidFill>
                  <a:schemeClr val="tx2"/>
                </a:solidFill>
              </a:rPr>
              <a:t>Visualization</a:t>
            </a:r>
            <a:r>
              <a:rPr lang="en-US" smtClean="0"/>
              <a:t>: turning a vast sea of </a:t>
            </a:r>
            <a:r>
              <a:rPr lang="en-US" b="1" u="sng" smtClean="0">
                <a:solidFill>
                  <a:schemeClr val="hlink"/>
                </a:solidFill>
              </a:rPr>
              <a:t>data</a:t>
            </a:r>
            <a:r>
              <a:rPr lang="en-US" smtClean="0"/>
              <a:t> into            </a:t>
            </a:r>
            <a:r>
              <a:rPr lang="en-US" b="1" u="sng" smtClean="0">
                <a:solidFill>
                  <a:srgbClr val="008000"/>
                </a:solidFill>
              </a:rPr>
              <a:t>pictures</a:t>
            </a:r>
            <a:r>
              <a:rPr lang="en-US" smtClean="0"/>
              <a:t> that a scientist can understand</a:t>
            </a:r>
          </a:p>
        </p:txBody>
      </p:sp>
      <p:grpSp>
        <p:nvGrpSpPr>
          <p:cNvPr id="18438" name="Group 4"/>
          <p:cNvGrpSpPr>
            <a:grpSpLocks/>
          </p:cNvGrpSpPr>
          <p:nvPr/>
        </p:nvGrpSpPr>
        <p:grpSpPr bwMode="auto">
          <a:xfrm>
            <a:off x="6019800" y="1752600"/>
            <a:ext cx="2590800" cy="2667000"/>
            <a:chOff x="262" y="1008"/>
            <a:chExt cx="2496" cy="2315"/>
          </a:xfrm>
        </p:grpSpPr>
        <p:pic>
          <p:nvPicPr>
            <p:cNvPr id="18445" name="Picture 5"/>
            <p:cNvPicPr>
              <a:picLocks noChangeAspect="1" noChangeArrowheads="1"/>
            </p:cNvPicPr>
            <p:nvPr/>
          </p:nvPicPr>
          <p:blipFill>
            <a:blip r:embed="rId4" cstate="print">
              <a:lum bright="-36000" contrast="54000"/>
            </a:blip>
            <a:srcRect/>
            <a:stretch>
              <a:fillRect/>
            </a:stretch>
          </p:blipFill>
          <p:spPr bwMode="auto">
            <a:xfrm>
              <a:off x="262" y="1008"/>
              <a:ext cx="2496" cy="2315"/>
            </a:xfrm>
            <a:prstGeom prst="rect">
              <a:avLst/>
            </a:prstGeom>
            <a:noFill/>
            <a:ln w="9525">
              <a:noFill/>
              <a:miter lim="800000"/>
              <a:headEnd/>
              <a:tailEnd/>
            </a:ln>
          </p:spPr>
        </p:pic>
        <p:grpSp>
          <p:nvGrpSpPr>
            <p:cNvPr id="18446" name="Group 6"/>
            <p:cNvGrpSpPr>
              <a:grpSpLocks/>
            </p:cNvGrpSpPr>
            <p:nvPr/>
          </p:nvGrpSpPr>
          <p:grpSpPr bwMode="auto">
            <a:xfrm>
              <a:off x="470" y="1824"/>
              <a:ext cx="1952" cy="1303"/>
              <a:chOff x="496" y="1488"/>
              <a:chExt cx="1952" cy="1303"/>
            </a:xfrm>
          </p:grpSpPr>
          <p:sp>
            <p:nvSpPr>
              <p:cNvPr id="18447" name="Rectangle 7"/>
              <p:cNvSpPr>
                <a:spLocks noChangeArrowheads="1"/>
              </p:cNvSpPr>
              <p:nvPr/>
            </p:nvSpPr>
            <p:spPr bwMode="auto">
              <a:xfrm>
                <a:off x="1440" y="1488"/>
                <a:ext cx="1008" cy="768"/>
              </a:xfrm>
              <a:prstGeom prst="rect">
                <a:avLst/>
              </a:prstGeom>
              <a:noFill/>
              <a:ln w="38100">
                <a:solidFill>
                  <a:srgbClr val="000000"/>
                </a:solidFill>
                <a:miter lim="800000"/>
                <a:headEnd/>
                <a:tailEnd/>
              </a:ln>
            </p:spPr>
            <p:txBody>
              <a:bodyPr wrap="none" anchor="ctr"/>
              <a:lstStyle/>
              <a:p>
                <a:endParaRPr lang="en-US"/>
              </a:p>
            </p:txBody>
          </p:sp>
          <p:sp>
            <p:nvSpPr>
              <p:cNvPr id="18448" name="Rectangle 8"/>
              <p:cNvSpPr>
                <a:spLocks noChangeArrowheads="1"/>
              </p:cNvSpPr>
              <p:nvPr/>
            </p:nvSpPr>
            <p:spPr bwMode="auto">
              <a:xfrm>
                <a:off x="496" y="1919"/>
                <a:ext cx="1016" cy="634"/>
              </a:xfrm>
              <a:prstGeom prst="rect">
                <a:avLst/>
              </a:prstGeom>
              <a:solidFill>
                <a:srgbClr val="FFFFFF"/>
              </a:solidFill>
              <a:ln w="9525">
                <a:noFill/>
                <a:miter lim="800000"/>
                <a:headEnd/>
                <a:tailEnd/>
              </a:ln>
            </p:spPr>
            <p:txBody>
              <a:bodyPr wrap="none">
                <a:spAutoFit/>
              </a:bodyPr>
              <a:lstStyle/>
              <a:p>
                <a:pPr eaLnBrk="0" hangingPunct="0"/>
                <a:r>
                  <a:rPr lang="en-US" sz="1400" b="1">
                    <a:solidFill>
                      <a:srgbClr val="FF0000"/>
                    </a:solidFill>
                  </a:rPr>
                  <a:t>Moore, OK</a:t>
                </a:r>
              </a:p>
              <a:p>
                <a:pPr eaLnBrk="0" hangingPunct="0"/>
                <a:r>
                  <a:rPr lang="en-US" sz="1400" b="1">
                    <a:solidFill>
                      <a:srgbClr val="FF0000"/>
                    </a:solidFill>
                  </a:rPr>
                  <a:t>Tornadic</a:t>
                </a:r>
              </a:p>
              <a:p>
                <a:pPr eaLnBrk="0" hangingPunct="0"/>
                <a:r>
                  <a:rPr lang="en-US" sz="1400" b="1">
                    <a:solidFill>
                      <a:srgbClr val="FF0000"/>
                    </a:solidFill>
                  </a:rPr>
                  <a:t>Storm</a:t>
                </a:r>
                <a:endParaRPr lang="en-US" sz="2000" b="1">
                  <a:solidFill>
                    <a:srgbClr val="FFFFFF"/>
                  </a:solidFill>
                </a:endParaRPr>
              </a:p>
            </p:txBody>
          </p:sp>
          <p:sp>
            <p:nvSpPr>
              <p:cNvPr id="18449" name="Line 9"/>
              <p:cNvSpPr>
                <a:spLocks noChangeShapeType="1"/>
              </p:cNvSpPr>
              <p:nvPr/>
            </p:nvSpPr>
            <p:spPr bwMode="auto">
              <a:xfrm flipH="1">
                <a:off x="1344" y="1728"/>
                <a:ext cx="384" cy="288"/>
              </a:xfrm>
              <a:prstGeom prst="line">
                <a:avLst/>
              </a:prstGeom>
              <a:noFill/>
              <a:ln w="76200">
                <a:solidFill>
                  <a:srgbClr val="FF0000"/>
                </a:solidFill>
                <a:round/>
                <a:headEnd type="triangle" w="med" len="med"/>
                <a:tailEnd/>
              </a:ln>
            </p:spPr>
            <p:txBody>
              <a:bodyPr wrap="none" anchor="ctr"/>
              <a:lstStyle/>
              <a:p>
                <a:endParaRPr lang="en-US"/>
              </a:p>
            </p:txBody>
          </p:sp>
          <p:sp>
            <p:nvSpPr>
              <p:cNvPr id="18450" name="Rectangle 10"/>
              <p:cNvSpPr>
                <a:spLocks noChangeArrowheads="1"/>
              </p:cNvSpPr>
              <p:nvPr/>
            </p:nvSpPr>
            <p:spPr bwMode="auto">
              <a:xfrm>
                <a:off x="1421" y="2447"/>
                <a:ext cx="239" cy="344"/>
              </a:xfrm>
              <a:prstGeom prst="rect">
                <a:avLst/>
              </a:prstGeom>
              <a:solidFill>
                <a:srgbClr val="FFFFFF"/>
              </a:solidFill>
              <a:ln w="9525">
                <a:noFill/>
                <a:miter lim="800000"/>
                <a:headEnd/>
                <a:tailEnd/>
              </a:ln>
            </p:spPr>
            <p:txBody>
              <a:bodyPr wrap="none">
                <a:spAutoFit/>
              </a:bodyPr>
              <a:lstStyle/>
              <a:p>
                <a:pPr eaLnBrk="0" hangingPunct="0"/>
                <a:r>
                  <a:rPr lang="en-US" sz="2000" b="1">
                    <a:solidFill>
                      <a:srgbClr val="000000"/>
                    </a:solidFill>
                  </a:rPr>
                  <a:t> </a:t>
                </a:r>
              </a:p>
            </p:txBody>
          </p:sp>
        </p:grpSp>
      </p:grpSp>
      <p:sp>
        <p:nvSpPr>
          <p:cNvPr id="18439" name="Text Box 11"/>
          <p:cNvSpPr txBox="1">
            <a:spLocks noChangeArrowheads="1"/>
          </p:cNvSpPr>
          <p:nvPr/>
        </p:nvSpPr>
        <p:spPr bwMode="auto">
          <a:xfrm>
            <a:off x="6705600" y="4267200"/>
            <a:ext cx="1328738" cy="336550"/>
          </a:xfrm>
          <a:prstGeom prst="rect">
            <a:avLst/>
          </a:prstGeom>
          <a:noFill/>
          <a:ln w="9525">
            <a:noFill/>
            <a:miter lim="800000"/>
            <a:headEnd/>
            <a:tailEnd/>
          </a:ln>
        </p:spPr>
        <p:txBody>
          <a:bodyPr wrap="none">
            <a:spAutoFit/>
          </a:bodyPr>
          <a:lstStyle/>
          <a:p>
            <a:r>
              <a:rPr lang="en-US" sz="1600"/>
              <a:t>May 3 1999</a:t>
            </a:r>
            <a:r>
              <a:rPr lang="en-US" sz="1600" baseline="30000"/>
              <a:t>[2]</a:t>
            </a:r>
          </a:p>
        </p:txBody>
      </p:sp>
      <p:pic>
        <p:nvPicPr>
          <p:cNvPr id="18440" name="Picture 12" descr="comet73_e_front"/>
          <p:cNvPicPr>
            <a:picLocks noChangeAspect="1" noChangeArrowheads="1"/>
          </p:cNvPicPr>
          <p:nvPr/>
        </p:nvPicPr>
        <p:blipFill>
          <a:blip r:embed="rId5" cstate="print"/>
          <a:srcRect/>
          <a:stretch>
            <a:fillRect/>
          </a:stretch>
        </p:blipFill>
        <p:spPr bwMode="auto">
          <a:xfrm>
            <a:off x="7543800" y="4605338"/>
            <a:ext cx="1371600" cy="1365250"/>
          </a:xfrm>
          <a:prstGeom prst="rect">
            <a:avLst/>
          </a:prstGeom>
          <a:noFill/>
          <a:ln w="9525">
            <a:noFill/>
            <a:miter lim="800000"/>
            <a:headEnd/>
            <a:tailEnd/>
          </a:ln>
        </p:spPr>
      </p:pic>
      <p:sp>
        <p:nvSpPr>
          <p:cNvPr id="18441" name="Text Box 13"/>
          <p:cNvSpPr txBox="1">
            <a:spLocks noChangeArrowheads="1"/>
          </p:cNvSpPr>
          <p:nvPr/>
        </p:nvSpPr>
        <p:spPr bwMode="auto">
          <a:xfrm>
            <a:off x="7086600" y="5638800"/>
            <a:ext cx="377825" cy="290513"/>
          </a:xfrm>
          <a:prstGeom prst="rect">
            <a:avLst/>
          </a:prstGeom>
          <a:noFill/>
          <a:ln w="9525">
            <a:noFill/>
            <a:miter lim="800000"/>
            <a:headEnd/>
            <a:tailEnd/>
          </a:ln>
        </p:spPr>
        <p:txBody>
          <a:bodyPr wrap="none">
            <a:spAutoFit/>
          </a:bodyPr>
          <a:lstStyle/>
          <a:p>
            <a:r>
              <a:rPr lang="en-US" sz="2000" baseline="30000"/>
              <a:t>[3]</a:t>
            </a:r>
          </a:p>
        </p:txBody>
      </p:sp>
      <p:sp>
        <p:nvSpPr>
          <p:cNvPr id="18442" name="Text Box 14"/>
          <p:cNvSpPr txBox="1">
            <a:spLocks noChangeArrowheads="1"/>
          </p:cNvSpPr>
          <p:nvPr/>
        </p:nvSpPr>
        <p:spPr bwMode="auto">
          <a:xfrm>
            <a:off x="4343400" y="1981200"/>
            <a:ext cx="377825" cy="290513"/>
          </a:xfrm>
          <a:prstGeom prst="rect">
            <a:avLst/>
          </a:prstGeom>
          <a:noFill/>
          <a:ln w="9525">
            <a:noFill/>
            <a:miter lim="800000"/>
            <a:headEnd/>
            <a:tailEnd/>
          </a:ln>
        </p:spPr>
        <p:txBody>
          <a:bodyPr wrap="none">
            <a:spAutoFit/>
          </a:bodyPr>
          <a:lstStyle/>
          <a:p>
            <a:r>
              <a:rPr lang="en-US" sz="2000" baseline="30000"/>
              <a:t>[1]</a:t>
            </a:r>
          </a:p>
        </p:txBody>
      </p:sp>
      <p:pic>
        <p:nvPicPr>
          <p:cNvPr id="18443" name="Picture 15" descr="gbryan_gas_temp"/>
          <p:cNvPicPr>
            <a:picLocks noChangeAspect="1" noChangeArrowheads="1"/>
          </p:cNvPicPr>
          <p:nvPr/>
        </p:nvPicPr>
        <p:blipFill>
          <a:blip r:embed="rId6" cstate="print">
            <a:lum bright="30000" contrast="30000"/>
          </a:blip>
          <a:srcRect/>
          <a:stretch>
            <a:fillRect/>
          </a:stretch>
        </p:blipFill>
        <p:spPr bwMode="auto">
          <a:xfrm>
            <a:off x="4652963" y="1681163"/>
            <a:ext cx="1447800" cy="1085850"/>
          </a:xfrm>
          <a:prstGeom prst="rect">
            <a:avLst/>
          </a:prstGeom>
          <a:noFill/>
          <a:ln w="9525">
            <a:noFill/>
            <a:miter lim="800000"/>
            <a:headEnd/>
            <a:tailEnd/>
          </a:ln>
        </p:spPr>
      </p:pic>
      <p:sp>
        <p:nvSpPr>
          <p:cNvPr id="18444" name="Rectangle 4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19459" name="Slide Number Placeholder 4"/>
          <p:cNvSpPr>
            <a:spLocks noGrp="1"/>
          </p:cNvSpPr>
          <p:nvPr>
            <p:ph type="sldNum" sz="quarter" idx="11"/>
          </p:nvPr>
        </p:nvSpPr>
        <p:spPr>
          <a:noFill/>
        </p:spPr>
        <p:txBody>
          <a:bodyPr/>
          <a:lstStyle/>
          <a:p>
            <a:fld id="{87C3DA94-AD5B-49BB-997D-12D6A6E4482F}" type="slidenum">
              <a:rPr lang="en-US"/>
              <a:pPr/>
              <a:t>19</a:t>
            </a:fld>
            <a:endParaRPr lang="en-US"/>
          </a:p>
        </p:txBody>
      </p:sp>
      <p:sp>
        <p:nvSpPr>
          <p:cNvPr id="19460" name="Rectangle 2"/>
          <p:cNvSpPr>
            <a:spLocks noGrp="1" noChangeArrowheads="1"/>
          </p:cNvSpPr>
          <p:nvPr>
            <p:ph type="title"/>
          </p:nvPr>
        </p:nvSpPr>
        <p:spPr/>
        <p:txBody>
          <a:bodyPr/>
          <a:lstStyle/>
          <a:p>
            <a:pPr eaLnBrk="1" hangingPunct="1"/>
            <a:r>
              <a:rPr lang="en-US" smtClean="0"/>
              <a:t>Supercomputing Issues</a:t>
            </a:r>
          </a:p>
        </p:txBody>
      </p:sp>
      <p:sp>
        <p:nvSpPr>
          <p:cNvPr id="19461" name="Rectangle 3"/>
          <p:cNvSpPr>
            <a:spLocks noGrp="1" noChangeArrowheads="1"/>
          </p:cNvSpPr>
          <p:nvPr>
            <p:ph type="body" idx="1"/>
          </p:nvPr>
        </p:nvSpPr>
        <p:spPr>
          <a:xfrm>
            <a:off x="762000" y="1219200"/>
            <a:ext cx="7696200" cy="4724400"/>
          </a:xfrm>
        </p:spPr>
        <p:txBody>
          <a:bodyPr/>
          <a:lstStyle/>
          <a:p>
            <a:pPr eaLnBrk="1" hangingPunct="1"/>
            <a:r>
              <a:rPr lang="en-US" smtClean="0"/>
              <a:t>The tyranny of the </a:t>
            </a:r>
            <a:r>
              <a:rPr lang="en-US" b="1" i="1" u="sng" smtClean="0"/>
              <a:t>storage hierarchy</a:t>
            </a:r>
          </a:p>
          <a:p>
            <a:pPr eaLnBrk="1" hangingPunct="1">
              <a:lnSpc>
                <a:spcPct val="90000"/>
              </a:lnSpc>
            </a:pPr>
            <a:r>
              <a:rPr lang="en-US" b="1" i="1" u="sng" smtClean="0"/>
              <a:t>Parallelism</a:t>
            </a:r>
            <a:r>
              <a:rPr lang="en-US" smtClean="0"/>
              <a:t>: doing multiple things at the same time</a:t>
            </a:r>
            <a:endParaRPr lang="en-US" sz="2800" smtClean="0"/>
          </a:p>
        </p:txBody>
      </p:sp>
      <p:sp>
        <p:nvSpPr>
          <p:cNvPr id="19462"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Parallel: Overview</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990600" y="1219200"/>
            <a:ext cx="7772400" cy="1752600"/>
          </a:xfrm>
        </p:spPr>
        <p:txBody>
          <a:bodyPr/>
          <a:lstStyle/>
          <a:p>
            <a:pPr eaLnBrk="1" hangingPunct="1"/>
            <a:r>
              <a:rPr lang="en-US" sz="6000" dirty="0" smtClean="0"/>
              <a:t>What is a Cluster?</a:t>
            </a:r>
          </a:p>
        </p:txBody>
      </p:sp>
      <p:sp>
        <p:nvSpPr>
          <p:cNvPr id="3277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21</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smtClean="0"/>
              <a:t>All academic institutions in Oklahoma are eligible to sign up for free use of OU’s and OSU’s centrally-owned CI resources.</a:t>
            </a:r>
          </a:p>
          <a:p>
            <a:pPr eaLnBrk="1" hangingPunct="1"/>
            <a:r>
              <a:rPr lang="en-US" smtClean="0"/>
              <a:t>Other kinds of institutions (government, NGO, commercial) are eligible to use, though not necessarily for free.</a:t>
            </a:r>
          </a:p>
          <a:p>
            <a:pPr eaLnBrk="1" hangingPunct="1"/>
            <a:r>
              <a:rPr lang="en-US" smtClean="0"/>
              <a:t>Everyone can participate in our CI education initiative.</a:t>
            </a:r>
          </a:p>
          <a:p>
            <a:pPr eaLnBrk="1" hangingPunct="1"/>
            <a:r>
              <a:rPr lang="en-US" smtClean="0"/>
              <a:t>The Oklahoma Supercomputing Symposium, our annual conference, continues to be offered to all.</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22</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Font typeface="Wingdings" pitchFamily="2" charset="2"/>
              <a:buNone/>
            </a:pPr>
            <a:r>
              <a:rPr lang="en-US" dirty="0" smtClean="0"/>
              <a:t>1,076 Intel Xeon CPU chips/4288 cores</a:t>
            </a:r>
          </a:p>
          <a:p>
            <a:pPr eaLnBrk="1" hangingPunct="1">
              <a:lnSpc>
                <a:spcPct val="90000"/>
              </a:lnSpc>
            </a:pPr>
            <a:r>
              <a:rPr lang="en-US" sz="1600" dirty="0" smtClean="0"/>
              <a:t>528 dual socket/quad core </a:t>
            </a:r>
            <a:r>
              <a:rPr lang="en-US" sz="1600" dirty="0" err="1" smtClean="0"/>
              <a:t>Harpertown</a:t>
            </a:r>
            <a:r>
              <a:rPr lang="en-US" sz="1600" dirty="0" smtClean="0"/>
              <a:t> 2.0 GHz, 16 GB each</a:t>
            </a:r>
          </a:p>
          <a:p>
            <a:pPr eaLnBrk="1" hangingPunct="1">
              <a:lnSpc>
                <a:spcPct val="90000"/>
              </a:lnSpc>
            </a:pPr>
            <a:r>
              <a:rPr lang="en-US" sz="1600" dirty="0" smtClean="0"/>
              <a:t>3 dual socket/quad core </a:t>
            </a:r>
            <a:r>
              <a:rPr lang="en-US" sz="1600" dirty="0" err="1" smtClean="0"/>
              <a:t>Harpertown</a:t>
            </a:r>
            <a:r>
              <a:rPr lang="en-US" sz="1600" dirty="0" smtClean="0"/>
              <a:t> 2.66 GHz, 16 GB each</a:t>
            </a:r>
          </a:p>
          <a:p>
            <a:pPr eaLnBrk="1" hangingPunct="1">
              <a:lnSpc>
                <a:spcPct val="90000"/>
              </a:lnSpc>
            </a:pPr>
            <a:r>
              <a:rPr lang="en-US" sz="1600" dirty="0" smtClean="0"/>
              <a:t>3 dual socket/quad core </a:t>
            </a:r>
            <a:r>
              <a:rPr lang="en-US" sz="1600" dirty="0" err="1" smtClean="0"/>
              <a:t>Clovertown</a:t>
            </a:r>
            <a:r>
              <a:rPr lang="en-US" sz="1600" dirty="0" smtClean="0"/>
              <a:t> 2.33 GHz, 16 GB each</a:t>
            </a:r>
          </a:p>
          <a:p>
            <a:pPr eaLnBrk="1" hangingPunct="1">
              <a:lnSpc>
                <a:spcPct val="90000"/>
              </a:lnSpc>
            </a:pPr>
            <a:r>
              <a:rPr lang="en-US" sz="1600" dirty="0" smtClean="0"/>
              <a:t>2 x quad socket/quad core Tigerton, 2.4 GHz, 128 GB each</a:t>
            </a:r>
          </a:p>
          <a:p>
            <a:pPr eaLnBrk="1" hangingPunct="1">
              <a:lnSpc>
                <a:spcPct val="80000"/>
              </a:lnSpc>
              <a:buFont typeface="Wingdings" pitchFamily="2" charset="2"/>
              <a:buNone/>
            </a:pPr>
            <a:r>
              <a:rPr lang="en-US" dirty="0" smtClean="0"/>
              <a:t>8,800 GB RAM</a:t>
            </a:r>
          </a:p>
          <a:p>
            <a:pPr eaLnBrk="1" hangingPunct="1">
              <a:lnSpc>
                <a:spcPct val="70000"/>
              </a:lnSpc>
              <a:buFont typeface="Wingdings" pitchFamily="2" charset="2"/>
              <a:buNone/>
            </a:pPr>
            <a:r>
              <a:rPr lang="en-US" dirty="0" smtClean="0"/>
              <a:t>~130 TB globally accessible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80000"/>
              </a:lnSpc>
              <a:buFont typeface="Wingdings" pitchFamily="2" charset="2"/>
              <a:buNone/>
            </a:pPr>
            <a:r>
              <a:rPr lang="en-US" dirty="0" smtClean="0"/>
              <a:t>Force10 Networks Gigabit Ethernet</a:t>
            </a:r>
          </a:p>
          <a:p>
            <a:pPr eaLnBrk="1" hangingPunct="1">
              <a:lnSpc>
                <a:spcPct val="80000"/>
              </a:lnSpc>
              <a:buFont typeface="Wingdings" pitchFamily="2" charset="2"/>
              <a:buNone/>
            </a:pPr>
            <a:r>
              <a:rPr lang="en-US" dirty="0" smtClean="0"/>
              <a:t>Red Hat Enterprise Linux 5</a:t>
            </a:r>
          </a:p>
          <a:p>
            <a:pPr eaLnBrk="1" hangingPunct="1">
              <a:lnSpc>
                <a:spcPct val="70000"/>
              </a:lnSpc>
              <a:buFont typeface="Wingdings" pitchFamily="2" charset="2"/>
              <a:buNone/>
            </a:pPr>
            <a:r>
              <a:rPr lang="en-US" dirty="0" smtClean="0"/>
              <a:t>Peak speed: 34.5 TFLOPs*</a:t>
            </a:r>
          </a:p>
          <a:p>
            <a:pPr eaLnBrk="1" hangingPunct="1">
              <a:lnSpc>
                <a:spcPct val="70000"/>
              </a:lnSpc>
              <a:buFont typeface="Wingdings" pitchFamily="2" charset="2"/>
              <a:buNone/>
            </a:pPr>
            <a:r>
              <a:rPr lang="en-US" sz="2000" dirty="0" smtClean="0"/>
              <a:t>*TFLOPs: trillion calculations per second</a:t>
            </a:r>
          </a:p>
        </p:txBody>
      </p:sp>
      <p:sp>
        <p:nvSpPr>
          <p:cNvPr id="33797" name="Rectangle 3"/>
          <p:cNvSpPr>
            <a:spLocks noGrp="1" noChangeArrowheads="1"/>
          </p:cNvSpPr>
          <p:nvPr>
            <p:ph type="title"/>
          </p:nvPr>
        </p:nvSpPr>
        <p:spPr/>
        <p:txBody>
          <a:bodyPr/>
          <a:lstStyle/>
          <a:p>
            <a:pPr eaLnBrk="1" hangingPunct="1"/>
            <a:r>
              <a:rPr lang="en-US" smtClean="0"/>
              <a:t>Dell Intel Xeon Linux Cluster</a:t>
            </a:r>
          </a:p>
        </p:txBody>
      </p:sp>
      <p:sp>
        <p:nvSpPr>
          <p:cNvPr id="503812"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3799"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34819" name="Slide Number Placeholder 4"/>
          <p:cNvSpPr>
            <a:spLocks noGrp="1"/>
          </p:cNvSpPr>
          <p:nvPr>
            <p:ph type="sldNum" sz="quarter" idx="11"/>
          </p:nvPr>
        </p:nvSpPr>
        <p:spPr>
          <a:noFill/>
        </p:spPr>
        <p:txBody>
          <a:bodyPr/>
          <a:lstStyle/>
          <a:p>
            <a:fld id="{952D9300-87D3-429E-9C09-C536CBAD9FFF}" type="slidenum">
              <a:rPr lang="en-US"/>
              <a:pPr/>
              <a:t>23</a:t>
            </a:fld>
            <a:endParaRPr lang="en-US"/>
          </a:p>
        </p:txBody>
      </p:sp>
      <p:sp>
        <p:nvSpPr>
          <p:cNvPr id="34820" name="Rectangle 2"/>
          <p:cNvSpPr>
            <a:spLocks noGrp="1" noChangeArrowheads="1"/>
          </p:cNvSpPr>
          <p:nvPr>
            <p:ph type="body" idx="1"/>
          </p:nvPr>
        </p:nvSpPr>
        <p:spPr>
          <a:xfrm>
            <a:off x="457200" y="1371600"/>
            <a:ext cx="5029200" cy="4800600"/>
          </a:xfrm>
        </p:spPr>
        <p:txBody>
          <a:bodyPr/>
          <a:lstStyle/>
          <a:p>
            <a:pPr eaLnBrk="1" hangingPunct="1">
              <a:buClr>
                <a:schemeClr val="folHlink"/>
              </a:buClr>
              <a:buFont typeface="Wingdings" pitchFamily="2" charset="2"/>
              <a:buNone/>
            </a:pPr>
            <a:r>
              <a:rPr lang="en-US" b="1" smtClean="0">
                <a:solidFill>
                  <a:srgbClr val="800080"/>
                </a:solidFill>
              </a:rPr>
              <a:t>DEBUTED NOVEMBER 2008 AT:</a:t>
            </a:r>
          </a:p>
          <a:p>
            <a:pPr eaLnBrk="1" hangingPunct="1">
              <a:buClr>
                <a:schemeClr val="folHlink"/>
              </a:buClr>
            </a:pPr>
            <a:r>
              <a:rPr lang="en-US" b="1" smtClean="0">
                <a:solidFill>
                  <a:srgbClr val="800080"/>
                </a:solidFill>
              </a:rPr>
              <a:t>#90 worldwide</a:t>
            </a:r>
          </a:p>
          <a:p>
            <a:pPr eaLnBrk="1" hangingPunct="1">
              <a:buClr>
                <a:schemeClr val="folHlink"/>
              </a:buClr>
            </a:pPr>
            <a:r>
              <a:rPr lang="en-US" b="1" smtClean="0">
                <a:solidFill>
                  <a:srgbClr val="800080"/>
                </a:solidFill>
              </a:rPr>
              <a:t>#47 in the US</a:t>
            </a:r>
          </a:p>
          <a:p>
            <a:pPr eaLnBrk="1" hangingPunct="1">
              <a:buClr>
                <a:schemeClr val="folHlink"/>
              </a:buClr>
            </a:pPr>
            <a:r>
              <a:rPr lang="en-US" b="1" smtClean="0">
                <a:solidFill>
                  <a:srgbClr val="800080"/>
                </a:solidFill>
              </a:rPr>
              <a:t>#14 among US academic</a:t>
            </a:r>
          </a:p>
          <a:p>
            <a:pPr eaLnBrk="1" hangingPunct="1">
              <a:lnSpc>
                <a:spcPct val="90000"/>
              </a:lnSpc>
              <a:buClr>
                <a:schemeClr val="folHlink"/>
              </a:buClr>
            </a:pPr>
            <a:r>
              <a:rPr lang="en-US" b="1" smtClean="0">
                <a:solidFill>
                  <a:srgbClr val="800080"/>
                </a:solidFill>
              </a:rPr>
              <a:t>#10 among US academic excluding TeraGrid</a:t>
            </a:r>
          </a:p>
          <a:p>
            <a:pPr eaLnBrk="1" hangingPunct="1">
              <a:buClr>
                <a:schemeClr val="folHlink"/>
              </a:buClr>
            </a:pPr>
            <a:r>
              <a:rPr lang="en-US" b="1" smtClean="0">
                <a:solidFill>
                  <a:srgbClr val="800080"/>
                </a:solidFill>
              </a:rPr>
              <a:t>#2 in the Big 12</a:t>
            </a:r>
          </a:p>
          <a:p>
            <a:pPr eaLnBrk="1" hangingPunct="1">
              <a:buClr>
                <a:schemeClr val="folHlink"/>
              </a:buClr>
            </a:pPr>
            <a:r>
              <a:rPr lang="en-US" b="1" smtClean="0">
                <a:solidFill>
                  <a:srgbClr val="800080"/>
                </a:solidFill>
              </a:rPr>
              <a:t>#1 in the Big 12                 excluding TeraGrid</a:t>
            </a:r>
          </a:p>
          <a:p>
            <a:pPr eaLnBrk="1" hangingPunct="1">
              <a:lnSpc>
                <a:spcPct val="90000"/>
              </a:lnSpc>
              <a:buFont typeface="Wingdings" pitchFamily="2" charset="2"/>
              <a:buNone/>
            </a:pPr>
            <a:endParaRPr lang="en-US" smtClean="0"/>
          </a:p>
        </p:txBody>
      </p:sp>
      <p:sp>
        <p:nvSpPr>
          <p:cNvPr id="34821" name="Rectangle 3"/>
          <p:cNvSpPr>
            <a:spLocks noGrp="1" noChangeArrowheads="1"/>
          </p:cNvSpPr>
          <p:nvPr>
            <p:ph type="title"/>
          </p:nvPr>
        </p:nvSpPr>
        <p:spPr/>
        <p:txBody>
          <a:bodyPr/>
          <a:lstStyle/>
          <a:p>
            <a:pPr eaLnBrk="1" hangingPunct="1"/>
            <a:r>
              <a:rPr lang="en-US" smtClean="0"/>
              <a:t>Dell Intel Xeon Linux Cluster</a:t>
            </a:r>
          </a:p>
        </p:txBody>
      </p:sp>
      <p:sp>
        <p:nvSpPr>
          <p:cNvPr id="504836"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4823"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4824"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35843" name="Slide Number Placeholder 4"/>
          <p:cNvSpPr>
            <a:spLocks noGrp="1"/>
          </p:cNvSpPr>
          <p:nvPr>
            <p:ph type="sldNum" sz="quarter" idx="11"/>
          </p:nvPr>
        </p:nvSpPr>
        <p:spPr>
          <a:noFill/>
        </p:spPr>
        <p:txBody>
          <a:bodyPr/>
          <a:lstStyle/>
          <a:p>
            <a:fld id="{A4521172-E86F-4BFD-9E69-21ACED33C9D9}" type="slidenum">
              <a:rPr lang="en-US"/>
              <a:pPr/>
              <a:t>24</a:t>
            </a:fld>
            <a:endParaRPr lang="en-US"/>
          </a:p>
        </p:txBody>
      </p:sp>
      <p:sp>
        <p:nvSpPr>
          <p:cNvPr id="35844" name="Rectangle 2"/>
          <p:cNvSpPr>
            <a:spLocks noGrp="1" noChangeArrowheads="1"/>
          </p:cNvSpPr>
          <p:nvPr>
            <p:ph type="body" idx="1"/>
          </p:nvPr>
        </p:nvSpPr>
        <p:spPr>
          <a:xfrm>
            <a:off x="457200" y="1371600"/>
            <a:ext cx="5029200" cy="4800600"/>
          </a:xfrm>
        </p:spPr>
        <p:txBody>
          <a:bodyPr/>
          <a:lstStyle/>
          <a:p>
            <a:pPr eaLnBrk="1" hangingPunct="1">
              <a:buClr>
                <a:schemeClr val="folHlink"/>
              </a:buClr>
              <a:buFont typeface="Wingdings" pitchFamily="2" charset="2"/>
              <a:buNone/>
            </a:pPr>
            <a:r>
              <a:rPr lang="en-US" b="1" smtClean="0">
                <a:solidFill>
                  <a:srgbClr val="800080"/>
                </a:solidFill>
              </a:rPr>
              <a:t>Purchased mid-July 2008</a:t>
            </a:r>
          </a:p>
          <a:p>
            <a:pPr eaLnBrk="1" hangingPunct="1">
              <a:buClr>
                <a:schemeClr val="folHlink"/>
              </a:buClr>
              <a:buFont typeface="Wingdings" pitchFamily="2" charset="2"/>
              <a:buNone/>
            </a:pPr>
            <a:r>
              <a:rPr lang="en-US" b="1" smtClean="0">
                <a:solidFill>
                  <a:srgbClr val="800080"/>
                </a:solidFill>
              </a:rPr>
              <a:t>First friendly user Aug 15 2008</a:t>
            </a:r>
          </a:p>
          <a:p>
            <a:pPr eaLnBrk="1" hangingPunct="1">
              <a:buClr>
                <a:schemeClr val="folHlink"/>
              </a:buClr>
              <a:buFont typeface="Wingdings" pitchFamily="2" charset="2"/>
              <a:buNone/>
            </a:pPr>
            <a:r>
              <a:rPr lang="en-US" b="1" smtClean="0">
                <a:solidFill>
                  <a:srgbClr val="800080"/>
                </a:solidFill>
              </a:rPr>
              <a:t>Full production Oct 3 2008</a:t>
            </a:r>
          </a:p>
          <a:p>
            <a:pPr eaLnBrk="1" hangingPunct="1">
              <a:buClr>
                <a:schemeClr val="folHlink"/>
              </a:buClr>
              <a:buFont typeface="Wingdings" pitchFamily="2" charset="2"/>
              <a:buNone/>
            </a:pPr>
            <a:endParaRPr lang="en-US" b="1" smtClean="0">
              <a:solidFill>
                <a:srgbClr val="800080"/>
              </a:solidFill>
            </a:endParaRPr>
          </a:p>
          <a:p>
            <a:pPr eaLnBrk="1" hangingPunct="1">
              <a:buClr>
                <a:schemeClr val="folHlink"/>
              </a:buClr>
              <a:buFont typeface="Wingdings" pitchFamily="2" charset="2"/>
              <a:buNone/>
            </a:pPr>
            <a:r>
              <a:rPr lang="en-US" b="1" smtClean="0">
                <a:solidFill>
                  <a:srgbClr val="800080"/>
                </a:solidFill>
              </a:rPr>
              <a:t>Christmas Day 2008: &gt;~75% of nodes and ~66% of cores were in use.</a:t>
            </a:r>
          </a:p>
          <a:p>
            <a:pPr eaLnBrk="1" hangingPunct="1">
              <a:lnSpc>
                <a:spcPct val="90000"/>
              </a:lnSpc>
              <a:buFont typeface="Wingdings" pitchFamily="2" charset="2"/>
              <a:buNone/>
            </a:pPr>
            <a:endParaRPr lang="en-US" smtClean="0"/>
          </a:p>
        </p:txBody>
      </p:sp>
      <p:sp>
        <p:nvSpPr>
          <p:cNvPr id="35845" name="Rectangle 3"/>
          <p:cNvSpPr>
            <a:spLocks noGrp="1" noChangeArrowheads="1"/>
          </p:cNvSpPr>
          <p:nvPr>
            <p:ph type="title"/>
          </p:nvPr>
        </p:nvSpPr>
        <p:spPr/>
        <p:txBody>
          <a:bodyPr/>
          <a:lstStyle/>
          <a:p>
            <a:pPr eaLnBrk="1" hangingPunct="1"/>
            <a:r>
              <a:rPr lang="en-US" smtClean="0"/>
              <a:t>Dell Intel Xeon Linux Cluster</a:t>
            </a:r>
          </a:p>
        </p:txBody>
      </p:sp>
      <p:sp>
        <p:nvSpPr>
          <p:cNvPr id="506884"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5847"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5848"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36867" name="Slide Number Placeholder 4"/>
          <p:cNvSpPr>
            <a:spLocks noGrp="1"/>
          </p:cNvSpPr>
          <p:nvPr>
            <p:ph type="sldNum" sz="quarter" idx="11"/>
          </p:nvPr>
        </p:nvSpPr>
        <p:spPr>
          <a:noFill/>
        </p:spPr>
        <p:txBody>
          <a:bodyPr/>
          <a:lstStyle/>
          <a:p>
            <a:fld id="{E71F9149-01AE-4A4F-A81B-E1901E56968D}" type="slidenum">
              <a:rPr lang="en-US"/>
              <a:pPr/>
              <a:t>25</a:t>
            </a:fld>
            <a:endParaRPr lang="en-US"/>
          </a:p>
        </p:txBody>
      </p:sp>
      <p:sp>
        <p:nvSpPr>
          <p:cNvPr id="36868" name="Rectangle 2"/>
          <p:cNvSpPr>
            <a:spLocks noGrp="1" noChangeArrowheads="1"/>
          </p:cNvSpPr>
          <p:nvPr>
            <p:ph type="title"/>
          </p:nvPr>
        </p:nvSpPr>
        <p:spPr/>
        <p:txBody>
          <a:bodyPr/>
          <a:lstStyle/>
          <a:p>
            <a:pPr eaLnBrk="1" hangingPunct="1"/>
            <a:r>
              <a:rPr lang="en-US" smtClean="0"/>
              <a:t>What is a Cluster?</a:t>
            </a:r>
          </a:p>
        </p:txBody>
      </p:sp>
      <p:sp>
        <p:nvSpPr>
          <p:cNvPr id="36869" name="Rectangle 3"/>
          <p:cNvSpPr>
            <a:spLocks noGrp="1" noChangeArrowheads="1"/>
          </p:cNvSpPr>
          <p:nvPr>
            <p:ph type="body" idx="1"/>
          </p:nvPr>
        </p:nvSpPr>
        <p:spPr/>
        <p:txBody>
          <a:bodyPr/>
          <a:lstStyle/>
          <a:p>
            <a:pPr eaLnBrk="1" hangingPunct="1">
              <a:buFont typeface="Wingdings" pitchFamily="2" charset="2"/>
              <a:buNone/>
            </a:pPr>
            <a:r>
              <a:rPr lang="en-US" smtClean="0"/>
              <a:t>“… [W]hat a ship is … It's not just a keel and hull and a deck and sails. That's what a ship needs. But what a ship is ... is freedom.”</a:t>
            </a:r>
          </a:p>
          <a:p>
            <a:pPr eaLnBrk="1" hangingPunct="1">
              <a:buFont typeface="Wingdings" pitchFamily="2" charset="2"/>
              <a:buNone/>
            </a:pPr>
            <a:r>
              <a:rPr lang="en-US" smtClean="0"/>
              <a:t>					– Captain Jack Sparrow</a:t>
            </a:r>
          </a:p>
          <a:p>
            <a:pPr eaLnBrk="1" hangingPunct="1">
              <a:buFont typeface="Wingdings" pitchFamily="2" charset="2"/>
              <a:buNone/>
            </a:pPr>
            <a:r>
              <a:rPr lang="en-US" smtClean="0"/>
              <a:t>					   “Pirates of the Caribbean”</a:t>
            </a:r>
          </a:p>
        </p:txBody>
      </p:sp>
      <p:pic>
        <p:nvPicPr>
          <p:cNvPr id="36870" name="Picture 4" descr="capnjack"/>
          <p:cNvPicPr>
            <a:picLocks noChangeAspect="1" noChangeArrowheads="1"/>
          </p:cNvPicPr>
          <p:nvPr/>
        </p:nvPicPr>
        <p:blipFill>
          <a:blip r:embed="rId3" cstate="print"/>
          <a:srcRect/>
          <a:stretch>
            <a:fillRect/>
          </a:stretch>
        </p:blipFill>
        <p:spPr bwMode="auto">
          <a:xfrm>
            <a:off x="533400" y="3200400"/>
            <a:ext cx="4000500" cy="26638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37891" name="Slide Number Placeholder 4"/>
          <p:cNvSpPr>
            <a:spLocks noGrp="1"/>
          </p:cNvSpPr>
          <p:nvPr>
            <p:ph type="sldNum" sz="quarter" idx="11"/>
          </p:nvPr>
        </p:nvSpPr>
        <p:spPr>
          <a:noFill/>
        </p:spPr>
        <p:txBody>
          <a:bodyPr/>
          <a:lstStyle/>
          <a:p>
            <a:fld id="{37AD7288-0C15-4989-807D-FD7DD9E7F795}" type="slidenum">
              <a:rPr lang="en-US"/>
              <a:pPr/>
              <a:t>26</a:t>
            </a:fld>
            <a:endParaRPr lang="en-US"/>
          </a:p>
        </p:txBody>
      </p:sp>
      <p:sp>
        <p:nvSpPr>
          <p:cNvPr id="37892" name="Rectangle 2"/>
          <p:cNvSpPr>
            <a:spLocks noGrp="1" noChangeArrowheads="1"/>
          </p:cNvSpPr>
          <p:nvPr>
            <p:ph type="title"/>
          </p:nvPr>
        </p:nvSpPr>
        <p:spPr/>
        <p:txBody>
          <a:bodyPr/>
          <a:lstStyle/>
          <a:p>
            <a:pPr eaLnBrk="1" hangingPunct="1"/>
            <a:r>
              <a:rPr lang="en-US" smtClean="0"/>
              <a:t>What a Cluster is ….</a:t>
            </a:r>
          </a:p>
        </p:txBody>
      </p:sp>
      <p:sp>
        <p:nvSpPr>
          <p:cNvPr id="37893" name="Rectangle 3"/>
          <p:cNvSpPr>
            <a:spLocks noGrp="1" noChangeArrowheads="1"/>
          </p:cNvSpPr>
          <p:nvPr>
            <p:ph type="body" idx="1"/>
          </p:nvPr>
        </p:nvSpPr>
        <p:spPr/>
        <p:txBody>
          <a:bodyPr/>
          <a:lstStyle/>
          <a:p>
            <a:pPr eaLnBrk="1" hangingPunct="1">
              <a:buFont typeface="Wingdings" pitchFamily="2" charset="2"/>
              <a:buNone/>
            </a:pPr>
            <a:r>
              <a:rPr lang="en-US" smtClean="0"/>
              <a:t>A cluster </a:t>
            </a:r>
            <a:r>
              <a:rPr lang="en-US" b="1" u="sng" smtClean="0"/>
              <a:t>needs</a:t>
            </a:r>
            <a:r>
              <a:rPr lang="en-US" smtClean="0"/>
              <a:t> of a collection of small computers, called </a:t>
            </a:r>
            <a:r>
              <a:rPr lang="en-US" b="1" i="1" u="sng" smtClean="0"/>
              <a:t>nodes</a:t>
            </a:r>
            <a:r>
              <a:rPr lang="en-US" smtClean="0"/>
              <a:t>, hooked together by an </a:t>
            </a:r>
            <a:r>
              <a:rPr lang="en-US" b="1" i="1" u="sng" smtClean="0"/>
              <a:t>interconnection network</a:t>
            </a:r>
            <a:r>
              <a:rPr lang="en-US" smtClean="0"/>
              <a:t> (or </a:t>
            </a:r>
            <a:r>
              <a:rPr lang="en-US" b="1" i="1" u="sng" smtClean="0"/>
              <a:t>interconnect</a:t>
            </a:r>
            <a:r>
              <a:rPr lang="en-US" smtClean="0"/>
              <a:t> for short).</a:t>
            </a:r>
          </a:p>
          <a:p>
            <a:pPr eaLnBrk="1" hangingPunct="1">
              <a:buFont typeface="Wingdings" pitchFamily="2" charset="2"/>
              <a:buNone/>
            </a:pPr>
            <a:r>
              <a:rPr lang="en-US" smtClean="0"/>
              <a:t>It also </a:t>
            </a:r>
            <a:r>
              <a:rPr lang="en-US" b="1" u="sng" smtClean="0"/>
              <a:t>needs</a:t>
            </a:r>
            <a:r>
              <a:rPr lang="en-US" smtClean="0"/>
              <a:t> software that allows the nodes to communicate over the interconnect.</a:t>
            </a:r>
          </a:p>
          <a:p>
            <a:pPr eaLnBrk="1" hangingPunct="1">
              <a:buFont typeface="Wingdings" pitchFamily="2" charset="2"/>
              <a:buNone/>
            </a:pPr>
            <a:r>
              <a:rPr lang="en-US" smtClean="0"/>
              <a:t>But what a cluster </a:t>
            </a:r>
            <a:r>
              <a:rPr lang="en-US" b="1" u="sng" smtClean="0"/>
              <a:t>is</a:t>
            </a:r>
            <a:r>
              <a:rPr lang="en-US" smtClean="0"/>
              <a:t> … is all of these components working together as if they’re one big computer ... a </a:t>
            </a:r>
            <a:r>
              <a:rPr lang="en-US" b="1" u="sng" smtClean="0"/>
              <a:t>super</a:t>
            </a:r>
            <a:r>
              <a:rPr lang="en-US" smtClean="0"/>
              <a:t> computer.</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38915" name="Slide Number Placeholder 3"/>
          <p:cNvSpPr>
            <a:spLocks noGrp="1"/>
          </p:cNvSpPr>
          <p:nvPr>
            <p:ph type="sldNum" sz="quarter" idx="11"/>
          </p:nvPr>
        </p:nvSpPr>
        <p:spPr>
          <a:noFill/>
        </p:spPr>
        <p:txBody>
          <a:bodyPr/>
          <a:lstStyle/>
          <a:p>
            <a:fld id="{18EECAA3-9744-42BD-A076-412AAE382076}" type="slidenum">
              <a:rPr lang="en-US"/>
              <a:pPr/>
              <a:t>27</a:t>
            </a:fld>
            <a:endParaRPr lang="en-US"/>
          </a:p>
        </p:txBody>
      </p:sp>
      <p:sp>
        <p:nvSpPr>
          <p:cNvPr id="38916" name="Rectangle 2"/>
          <p:cNvSpPr>
            <a:spLocks noGrp="1" noChangeArrowheads="1"/>
          </p:cNvSpPr>
          <p:nvPr>
            <p:ph type="title"/>
          </p:nvPr>
        </p:nvSpPr>
        <p:spPr/>
        <p:txBody>
          <a:bodyPr/>
          <a:lstStyle/>
          <a:p>
            <a:pPr eaLnBrk="1" hangingPunct="1"/>
            <a:r>
              <a:rPr lang="en-US" smtClean="0"/>
              <a:t>An Actual Cluster</a:t>
            </a:r>
          </a:p>
        </p:txBody>
      </p:sp>
      <p:pic>
        <p:nvPicPr>
          <p:cNvPr id="38917" name="Picture 3" descr="boomerback4"/>
          <p:cNvPicPr>
            <a:picLocks noChangeAspect="1" noChangeArrowheads="1"/>
          </p:cNvPicPr>
          <p:nvPr/>
        </p:nvPicPr>
        <p:blipFill>
          <a:blip r:embed="rId3" cstate="print"/>
          <a:srcRect/>
          <a:stretch>
            <a:fillRect/>
          </a:stretch>
        </p:blipFill>
        <p:spPr bwMode="auto">
          <a:xfrm>
            <a:off x="5029200" y="1371600"/>
            <a:ext cx="3086100" cy="4114800"/>
          </a:xfrm>
          <a:prstGeom prst="rect">
            <a:avLst/>
          </a:prstGeom>
          <a:noFill/>
          <a:ln w="9525">
            <a:noFill/>
            <a:miter lim="800000"/>
            <a:headEnd/>
            <a:tailEnd/>
          </a:ln>
        </p:spPr>
      </p:pic>
      <p:pic>
        <p:nvPicPr>
          <p:cNvPr id="38918" name="Picture 4" descr="boomerback1"/>
          <p:cNvPicPr>
            <a:picLocks noChangeAspect="1" noChangeArrowheads="1"/>
          </p:cNvPicPr>
          <p:nvPr/>
        </p:nvPicPr>
        <p:blipFill>
          <a:blip r:embed="rId4" cstate="print"/>
          <a:srcRect/>
          <a:stretch>
            <a:fillRect/>
          </a:stretch>
        </p:blipFill>
        <p:spPr bwMode="auto">
          <a:xfrm>
            <a:off x="1333500" y="1295400"/>
            <a:ext cx="3314700" cy="4419600"/>
          </a:xfrm>
          <a:prstGeom prst="rect">
            <a:avLst/>
          </a:prstGeom>
          <a:noFill/>
          <a:ln w="9525">
            <a:noFill/>
            <a:miter lim="800000"/>
            <a:headEnd/>
            <a:tailEnd/>
          </a:ln>
        </p:spPr>
      </p:pic>
      <p:sp>
        <p:nvSpPr>
          <p:cNvPr id="38919" name="Rectangle 5"/>
          <p:cNvSpPr>
            <a:spLocks noChangeArrowheads="1"/>
          </p:cNvSpPr>
          <p:nvPr/>
        </p:nvSpPr>
        <p:spPr bwMode="auto">
          <a:xfrm>
            <a:off x="4953000" y="5257800"/>
            <a:ext cx="3276600" cy="304800"/>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38920" name="Text Box 6"/>
          <p:cNvSpPr txBox="1">
            <a:spLocks noChangeArrowheads="1"/>
          </p:cNvSpPr>
          <p:nvPr/>
        </p:nvSpPr>
        <p:spPr bwMode="auto">
          <a:xfrm>
            <a:off x="4953000" y="5410200"/>
            <a:ext cx="1428750" cy="366713"/>
          </a:xfrm>
          <a:prstGeom prst="rect">
            <a:avLst/>
          </a:prstGeom>
          <a:noFill/>
          <a:ln w="9525">
            <a:noFill/>
            <a:miter lim="800000"/>
            <a:headEnd/>
            <a:tailEnd/>
          </a:ln>
        </p:spPr>
        <p:txBody>
          <a:bodyPr wrap="none">
            <a:spAutoFit/>
          </a:bodyPr>
          <a:lstStyle/>
          <a:p>
            <a:pPr algn="l"/>
            <a:r>
              <a:rPr lang="en-US" b="1"/>
              <a:t>Interconnect</a:t>
            </a:r>
          </a:p>
        </p:txBody>
      </p:sp>
      <p:sp>
        <p:nvSpPr>
          <p:cNvPr id="38921" name="Line 7"/>
          <p:cNvSpPr>
            <a:spLocks noChangeShapeType="1"/>
          </p:cNvSpPr>
          <p:nvPr/>
        </p:nvSpPr>
        <p:spPr bwMode="auto">
          <a:xfrm flipH="1" flipV="1">
            <a:off x="1828800" y="3581400"/>
            <a:ext cx="3200400" cy="1828800"/>
          </a:xfrm>
          <a:prstGeom prst="line">
            <a:avLst/>
          </a:prstGeom>
          <a:noFill/>
          <a:ln w="38100">
            <a:solidFill>
              <a:schemeClr val="tx1"/>
            </a:solidFill>
            <a:miter lim="800000"/>
            <a:headEnd/>
            <a:tailEnd type="triangle" w="lg" len="lg"/>
          </a:ln>
        </p:spPr>
        <p:txBody>
          <a:bodyPr wrap="none"/>
          <a:lstStyle/>
          <a:p>
            <a:endParaRPr lang="en-US"/>
          </a:p>
        </p:txBody>
      </p:sp>
      <p:sp>
        <p:nvSpPr>
          <p:cNvPr id="38922" name="Line 8"/>
          <p:cNvSpPr>
            <a:spLocks noChangeShapeType="1"/>
          </p:cNvSpPr>
          <p:nvPr/>
        </p:nvSpPr>
        <p:spPr bwMode="auto">
          <a:xfrm flipV="1">
            <a:off x="5715000" y="4495800"/>
            <a:ext cx="152400" cy="990600"/>
          </a:xfrm>
          <a:prstGeom prst="line">
            <a:avLst/>
          </a:prstGeom>
          <a:noFill/>
          <a:ln w="38100">
            <a:solidFill>
              <a:schemeClr val="tx1"/>
            </a:solidFill>
            <a:miter lim="800000"/>
            <a:headEnd/>
            <a:tailEnd type="triangle" w="lg" len="lg"/>
          </a:ln>
        </p:spPr>
        <p:txBody>
          <a:bodyPr wrap="none"/>
          <a:lstStyle/>
          <a:p>
            <a:endParaRPr lang="en-US"/>
          </a:p>
        </p:txBody>
      </p:sp>
      <p:sp>
        <p:nvSpPr>
          <p:cNvPr id="38923" name="Text Box 9"/>
          <p:cNvSpPr txBox="1">
            <a:spLocks noChangeArrowheads="1"/>
          </p:cNvSpPr>
          <p:nvPr/>
        </p:nvSpPr>
        <p:spPr bwMode="auto">
          <a:xfrm>
            <a:off x="6705600" y="5562600"/>
            <a:ext cx="1219200" cy="366713"/>
          </a:xfrm>
          <a:prstGeom prst="rect">
            <a:avLst/>
          </a:prstGeom>
          <a:noFill/>
          <a:ln w="9525">
            <a:noFill/>
            <a:miter lim="800000"/>
            <a:headEnd/>
            <a:tailEnd/>
          </a:ln>
        </p:spPr>
        <p:txBody>
          <a:bodyPr>
            <a:spAutoFit/>
          </a:bodyPr>
          <a:lstStyle/>
          <a:p>
            <a:pPr>
              <a:spcBef>
                <a:spcPct val="50000"/>
              </a:spcBef>
            </a:pPr>
            <a:r>
              <a:rPr lang="en-US" b="1"/>
              <a:t>Nodes</a:t>
            </a:r>
          </a:p>
        </p:txBody>
      </p:sp>
      <p:sp>
        <p:nvSpPr>
          <p:cNvPr id="38924" name="Line 10"/>
          <p:cNvSpPr>
            <a:spLocks noChangeShapeType="1"/>
          </p:cNvSpPr>
          <p:nvPr/>
        </p:nvSpPr>
        <p:spPr bwMode="auto">
          <a:xfrm flipV="1">
            <a:off x="7239000" y="4495800"/>
            <a:ext cx="152400" cy="1066800"/>
          </a:xfrm>
          <a:prstGeom prst="line">
            <a:avLst/>
          </a:prstGeom>
          <a:noFill/>
          <a:ln w="38100">
            <a:solidFill>
              <a:schemeClr val="tx1"/>
            </a:solidFill>
            <a:miter lim="800000"/>
            <a:headEnd/>
            <a:tailEnd type="triangle" w="lg" len="lg"/>
          </a:ln>
        </p:spPr>
        <p:txBody>
          <a:bodyPr wrap="none"/>
          <a:lstStyle/>
          <a:p>
            <a:endParaRPr lang="en-US"/>
          </a:p>
        </p:txBody>
      </p:sp>
      <p:sp>
        <p:nvSpPr>
          <p:cNvPr id="38925" name="Line 11"/>
          <p:cNvSpPr>
            <a:spLocks noChangeShapeType="1"/>
          </p:cNvSpPr>
          <p:nvPr/>
        </p:nvSpPr>
        <p:spPr bwMode="auto">
          <a:xfrm flipH="1" flipV="1">
            <a:off x="2971800" y="4724400"/>
            <a:ext cx="2667000" cy="1447800"/>
          </a:xfrm>
          <a:prstGeom prst="line">
            <a:avLst/>
          </a:prstGeom>
          <a:noFill/>
          <a:ln w="38100">
            <a:solidFill>
              <a:schemeClr val="tx1"/>
            </a:solidFill>
            <a:miter lim="800000"/>
            <a:headEnd/>
            <a:tailEnd type="triangle" w="lg" len="lg"/>
          </a:ln>
        </p:spPr>
        <p:txBody>
          <a:bodyPr wrap="none"/>
          <a:lstStyle/>
          <a:p>
            <a:endParaRPr lang="en-US"/>
          </a:p>
        </p:txBody>
      </p:sp>
      <p:sp>
        <p:nvSpPr>
          <p:cNvPr id="38926" name="Line 12"/>
          <p:cNvSpPr>
            <a:spLocks noChangeShapeType="1"/>
          </p:cNvSpPr>
          <p:nvPr/>
        </p:nvSpPr>
        <p:spPr bwMode="auto">
          <a:xfrm flipV="1">
            <a:off x="5638800" y="5791200"/>
            <a:ext cx="1295400" cy="381000"/>
          </a:xfrm>
          <a:prstGeom prst="line">
            <a:avLst/>
          </a:prstGeom>
          <a:noFill/>
          <a:ln w="38100">
            <a:solidFill>
              <a:schemeClr val="tx1"/>
            </a:solidFill>
            <a:miter lim="800000"/>
            <a:headEnd/>
            <a:tailEnd/>
          </a:ln>
        </p:spPr>
        <p:txBody>
          <a:bodyPr wrap="none"/>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990600" y="1219200"/>
            <a:ext cx="7772400" cy="1752600"/>
          </a:xfrm>
        </p:spPr>
        <p:txBody>
          <a:bodyPr/>
          <a:lstStyle/>
          <a:p>
            <a:pPr eaLnBrk="1" hangingPunct="1"/>
            <a:r>
              <a:rPr lang="en-US" sz="6000" smtClean="0"/>
              <a:t>A Quick Primer</a:t>
            </a:r>
            <a:br>
              <a:rPr lang="en-US" sz="6000" smtClean="0"/>
            </a:br>
            <a:r>
              <a:rPr lang="en-US" sz="6000" smtClean="0"/>
              <a:t>on Hardware</a:t>
            </a:r>
          </a:p>
        </p:txBody>
      </p:sp>
      <p:sp>
        <p:nvSpPr>
          <p:cNvPr id="4301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29</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Parallel: Overview</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3</a:t>
            </a:fld>
            <a:endParaRPr lang="en-US"/>
          </a:p>
        </p:txBody>
      </p:sp>
      <p:sp>
        <p:nvSpPr>
          <p:cNvPr id="464898" name="Rectangle 2"/>
          <p:cNvSpPr>
            <a:spLocks noGrp="1" noChangeArrowheads="1"/>
          </p:cNvSpPr>
          <p:nvPr>
            <p:ph type="title"/>
          </p:nvPr>
        </p:nvSpPr>
        <p:spPr/>
        <p:txBody>
          <a:bodyPr/>
          <a:lstStyle/>
          <a:p>
            <a:r>
              <a:rPr lang="en-US" sz="3600"/>
              <a:t>H.323 (Polycom etc)</a:t>
            </a:r>
          </a:p>
        </p:txBody>
      </p:sp>
      <p:sp>
        <p:nvSpPr>
          <p:cNvPr id="464899" name="Rectangle 3"/>
          <p:cNvSpPr>
            <a:spLocks noGrp="1" noChangeArrowheads="1"/>
          </p:cNvSpPr>
          <p:nvPr>
            <p:ph type="body" idx="1"/>
          </p:nvPr>
        </p:nvSpPr>
        <p:spPr/>
        <p:txBody>
          <a:bodyPr/>
          <a:lstStyle/>
          <a:p>
            <a:pPr>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r>
              <a:rPr lang="en-US" dirty="0" smtClean="0"/>
              <a:t>If you ARE already registered with the </a:t>
            </a:r>
            <a:r>
              <a:rPr lang="en-US" dirty="0" err="1" smtClean="0"/>
              <a:t>OneNet</a:t>
            </a:r>
            <a:r>
              <a:rPr lang="en-US" dirty="0" smtClean="0"/>
              <a:t> gatekeeper, dial 2500409.</a:t>
            </a:r>
          </a:p>
          <a:p>
            <a:r>
              <a:rPr lang="en-US" dirty="0" smtClean="0"/>
              <a:t>If you AREN’T registered with the </a:t>
            </a:r>
            <a:r>
              <a:rPr lang="en-US" dirty="0" err="1" smtClean="0"/>
              <a:t>OneNet</a:t>
            </a:r>
            <a:r>
              <a:rPr lang="en-US" dirty="0" smtClean="0"/>
              <a:t> gatekeeper (which is probably the case), then:</a:t>
            </a:r>
          </a:p>
          <a:p>
            <a:pPr lvl="1"/>
            <a:r>
              <a:rPr lang="en-US" dirty="0" smtClean="0"/>
              <a:t>Dial</a:t>
            </a:r>
            <a:r>
              <a:rPr lang="en-US" dirty="0" smtClean="0">
                <a:latin typeface="Courier New" pitchFamily="49" charset="0"/>
                <a:cs typeface="Courier New" pitchFamily="49" charset="0"/>
              </a:rPr>
              <a:t> </a:t>
            </a:r>
            <a:r>
              <a:rPr lang="en-US" b="1" dirty="0" smtClean="0">
                <a:latin typeface="Courier New" pitchFamily="49" charset="0"/>
                <a:cs typeface="Courier New" pitchFamily="49" charset="0"/>
              </a:rPr>
              <a:t>164.58.250.47</a:t>
            </a:r>
          </a:p>
          <a:p>
            <a:pPr lvl="1"/>
            <a:r>
              <a:rPr lang="en-US" dirty="0" smtClean="0"/>
              <a:t>When asked for the conference ID, enter:</a:t>
            </a:r>
          </a:p>
          <a:p>
            <a:pPr lvl="1">
              <a:buNone/>
            </a:pPr>
            <a:r>
              <a:rPr lang="en-US" b="1" dirty="0" smtClean="0"/>
              <a:t>	</a:t>
            </a:r>
            <a:r>
              <a:rPr lang="en-US" b="1" dirty="0" smtClean="0">
                <a:latin typeface="Courier New" pitchFamily="49" charset="0"/>
                <a:cs typeface="Courier New" pitchFamily="49" charset="0"/>
              </a:rPr>
              <a:t>#0409#</a:t>
            </a:r>
            <a:endParaRPr lang="en-US" b="1" dirty="0">
              <a:latin typeface="Courier New" pitchFamily="49" charset="0"/>
              <a:cs typeface="Courier New" pitchFamily="49" charset="0"/>
            </a:endParaRPr>
          </a:p>
          <a:p>
            <a:pPr>
              <a:buFont typeface="Wingdings" pitchFamily="2" charset="2"/>
              <a:buNone/>
            </a:pPr>
            <a:r>
              <a:rPr lang="en-US" dirty="0" smtClean="0"/>
              <a:t>Many thanks to Roger Holder and </a:t>
            </a:r>
            <a:r>
              <a:rPr lang="en-US" dirty="0" err="1" smtClean="0"/>
              <a:t>OneNet</a:t>
            </a:r>
            <a:r>
              <a:rPr lang="en-US" dirty="0" smtClean="0"/>
              <a:t> for providing this.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45059" name="Slide Number Placeholder 4"/>
          <p:cNvSpPr>
            <a:spLocks noGrp="1"/>
          </p:cNvSpPr>
          <p:nvPr>
            <p:ph type="sldNum" sz="quarter" idx="11"/>
          </p:nvPr>
        </p:nvSpPr>
        <p:spPr>
          <a:noFill/>
        </p:spPr>
        <p:txBody>
          <a:bodyPr/>
          <a:lstStyle/>
          <a:p>
            <a:fld id="{B76CCE15-9400-4B50-A48A-DD0875BB1241}" type="slidenum">
              <a:rPr lang="en-US"/>
              <a:pPr/>
              <a:t>30</a:t>
            </a:fld>
            <a:endParaRPr lang="en-US"/>
          </a:p>
        </p:txBody>
      </p:sp>
      <p:sp>
        <p:nvSpPr>
          <p:cNvPr id="45060" name="Rectangle 2"/>
          <p:cNvSpPr>
            <a:spLocks noGrp="1" noChangeArrowheads="1"/>
          </p:cNvSpPr>
          <p:nvPr>
            <p:ph type="title"/>
          </p:nvPr>
        </p:nvSpPr>
        <p:spPr/>
        <p:txBody>
          <a:bodyPr/>
          <a:lstStyle/>
          <a:p>
            <a:pPr eaLnBrk="1" hangingPunct="1"/>
            <a:r>
              <a:rPr lang="en-US" smtClean="0"/>
              <a:t>Typical Computer Hardware</a:t>
            </a:r>
          </a:p>
        </p:txBody>
      </p:sp>
      <p:sp>
        <p:nvSpPr>
          <p:cNvPr id="45061" name="Rectangle 3"/>
          <p:cNvSpPr>
            <a:spLocks noGrp="1" noChangeArrowheads="1"/>
          </p:cNvSpPr>
          <p:nvPr>
            <p:ph type="body" idx="1"/>
          </p:nvPr>
        </p:nvSpPr>
        <p:spPr>
          <a:xfrm>
            <a:off x="990600" y="1371600"/>
            <a:ext cx="7772400" cy="5029200"/>
          </a:xfrm>
        </p:spPr>
        <p:txBody>
          <a:bodyPr/>
          <a:lstStyle/>
          <a:p>
            <a:pPr eaLnBrk="1" hangingPunct="1"/>
            <a:r>
              <a:rPr lang="en-US" smtClean="0"/>
              <a:t>Central Processing Unit </a:t>
            </a:r>
          </a:p>
          <a:p>
            <a:pPr eaLnBrk="1" hangingPunct="1"/>
            <a:r>
              <a:rPr lang="en-US" smtClean="0"/>
              <a:t>Primary storage </a:t>
            </a:r>
          </a:p>
          <a:p>
            <a:pPr eaLnBrk="1" hangingPunct="1"/>
            <a:r>
              <a:rPr lang="en-US" smtClean="0"/>
              <a:t>Secondary storage</a:t>
            </a:r>
          </a:p>
          <a:p>
            <a:pPr eaLnBrk="1" hangingPunct="1"/>
            <a:r>
              <a:rPr lang="en-US" smtClean="0"/>
              <a:t>Input devices</a:t>
            </a:r>
          </a:p>
          <a:p>
            <a:pPr eaLnBrk="1" hangingPunct="1"/>
            <a:r>
              <a:rPr lang="en-US" smtClean="0"/>
              <a:t>Output devices</a:t>
            </a:r>
          </a:p>
        </p:txBody>
      </p:sp>
      <p:sp>
        <p:nvSpPr>
          <p:cNvPr id="450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46083" name="Slide Number Placeholder 4"/>
          <p:cNvSpPr>
            <a:spLocks noGrp="1"/>
          </p:cNvSpPr>
          <p:nvPr>
            <p:ph type="sldNum" sz="quarter" idx="11"/>
          </p:nvPr>
        </p:nvSpPr>
        <p:spPr>
          <a:noFill/>
        </p:spPr>
        <p:txBody>
          <a:bodyPr/>
          <a:lstStyle/>
          <a:p>
            <a:fld id="{B552DD6F-5BDF-4A49-9291-BF87CECE9597}" type="slidenum">
              <a:rPr lang="en-US"/>
              <a:pPr/>
              <a:t>31</a:t>
            </a:fld>
            <a:endParaRPr lang="en-US"/>
          </a:p>
        </p:txBody>
      </p:sp>
      <p:sp>
        <p:nvSpPr>
          <p:cNvPr id="46084" name="Rectangle 2"/>
          <p:cNvSpPr>
            <a:spLocks noGrp="1" noChangeArrowheads="1"/>
          </p:cNvSpPr>
          <p:nvPr>
            <p:ph type="title"/>
          </p:nvPr>
        </p:nvSpPr>
        <p:spPr/>
        <p:txBody>
          <a:bodyPr/>
          <a:lstStyle/>
          <a:p>
            <a:pPr eaLnBrk="1" hangingPunct="1"/>
            <a:r>
              <a:rPr lang="en-US" sz="3600" smtClean="0"/>
              <a:t>Central Processing Unit</a:t>
            </a:r>
          </a:p>
        </p:txBody>
      </p:sp>
      <p:sp>
        <p:nvSpPr>
          <p:cNvPr id="46085" name="Rectangle 3"/>
          <p:cNvSpPr>
            <a:spLocks noGrp="1" noChangeArrowheads="1"/>
          </p:cNvSpPr>
          <p:nvPr>
            <p:ph type="body" idx="1"/>
          </p:nvPr>
        </p:nvSpPr>
        <p:spPr/>
        <p:txBody>
          <a:bodyPr/>
          <a:lstStyle/>
          <a:p>
            <a:pPr eaLnBrk="1" hangingPunct="1">
              <a:buFont typeface="Wingdings" pitchFamily="2" charset="2"/>
              <a:buNone/>
            </a:pPr>
            <a:r>
              <a:rPr lang="en-US" smtClean="0"/>
              <a:t>Also called </a:t>
            </a:r>
            <a:r>
              <a:rPr lang="en-US" b="1" i="1" u="sng" smtClean="0"/>
              <a:t>CPU</a:t>
            </a:r>
            <a:r>
              <a:rPr lang="en-US" smtClean="0"/>
              <a:t> or </a:t>
            </a:r>
            <a:r>
              <a:rPr lang="en-US" b="1" i="1" u="sng" smtClean="0"/>
              <a:t>processor</a:t>
            </a:r>
            <a:r>
              <a:rPr lang="en-US" smtClean="0"/>
              <a:t>: the “brain”</a:t>
            </a:r>
          </a:p>
          <a:p>
            <a:pPr eaLnBrk="1" hangingPunct="1">
              <a:lnSpc>
                <a:spcPct val="60000"/>
              </a:lnSpc>
              <a:buFont typeface="Wingdings" pitchFamily="2" charset="2"/>
              <a:buNone/>
            </a:pPr>
            <a:endParaRPr lang="en-US" b="1" u="sng" smtClean="0"/>
          </a:p>
          <a:p>
            <a:pPr eaLnBrk="1" hangingPunct="1">
              <a:lnSpc>
                <a:spcPct val="60000"/>
              </a:lnSpc>
              <a:buFont typeface="Wingdings" pitchFamily="2" charset="2"/>
              <a:buNone/>
            </a:pPr>
            <a:r>
              <a:rPr lang="en-US" b="1" u="sng" smtClean="0"/>
              <a:t>Components</a:t>
            </a:r>
            <a:endParaRPr lang="en-US" smtClean="0"/>
          </a:p>
          <a:p>
            <a:pPr eaLnBrk="1" hangingPunct="1">
              <a:lnSpc>
                <a:spcPct val="80000"/>
              </a:lnSpc>
            </a:pPr>
            <a:r>
              <a:rPr lang="en-US" b="1" i="1" u="sng" smtClean="0"/>
              <a:t>Control Unit</a:t>
            </a:r>
            <a:r>
              <a:rPr lang="en-US" smtClean="0"/>
              <a:t>: figures out what to do next – for example, whether to load data from memory, or to add two values together, or to store data into memory, or to decide which of two possible actions to perform (</a:t>
            </a:r>
            <a:r>
              <a:rPr lang="en-US" b="1" i="1" u="sng" smtClean="0"/>
              <a:t>branching</a:t>
            </a:r>
            <a:r>
              <a:rPr lang="en-US" smtClean="0"/>
              <a:t>)</a:t>
            </a:r>
          </a:p>
          <a:p>
            <a:pPr eaLnBrk="1" hangingPunct="1"/>
            <a:r>
              <a:rPr lang="en-US" b="1" i="1" u="sng" smtClean="0"/>
              <a:t>Arithmetic/Logic Unit</a:t>
            </a:r>
            <a:r>
              <a:rPr lang="en-US" smtClean="0"/>
              <a:t>: performs calculations –                 for example, adding, multiplying, checking whether two values are equal</a:t>
            </a:r>
          </a:p>
          <a:p>
            <a:pPr eaLnBrk="1" hangingPunct="1"/>
            <a:r>
              <a:rPr lang="en-US" b="1" i="1" u="sng" smtClean="0"/>
              <a:t>Registers</a:t>
            </a:r>
            <a:r>
              <a:rPr lang="en-US" smtClean="0"/>
              <a:t>: where data reside that are </a:t>
            </a:r>
            <a:r>
              <a:rPr lang="en-US" b="1" u="sng" smtClean="0">
                <a:solidFill>
                  <a:schemeClr val="folHlink"/>
                </a:solidFill>
              </a:rPr>
              <a:t>being used right now</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47107" name="Slide Number Placeholder 4"/>
          <p:cNvSpPr>
            <a:spLocks noGrp="1"/>
          </p:cNvSpPr>
          <p:nvPr>
            <p:ph type="sldNum" sz="quarter" idx="11"/>
          </p:nvPr>
        </p:nvSpPr>
        <p:spPr>
          <a:noFill/>
        </p:spPr>
        <p:txBody>
          <a:bodyPr/>
          <a:lstStyle/>
          <a:p>
            <a:fld id="{0E8AD0F4-D761-4295-A3E2-9030CCD093E7}" type="slidenum">
              <a:rPr lang="en-US"/>
              <a:pPr/>
              <a:t>32</a:t>
            </a:fld>
            <a:endParaRPr lang="en-US"/>
          </a:p>
        </p:txBody>
      </p:sp>
      <p:sp>
        <p:nvSpPr>
          <p:cNvPr id="47108" name="Rectangle 2"/>
          <p:cNvSpPr>
            <a:spLocks noGrp="1" noChangeArrowheads="1"/>
          </p:cNvSpPr>
          <p:nvPr>
            <p:ph type="title"/>
          </p:nvPr>
        </p:nvSpPr>
        <p:spPr/>
        <p:txBody>
          <a:bodyPr/>
          <a:lstStyle/>
          <a:p>
            <a:pPr eaLnBrk="1" hangingPunct="1"/>
            <a:r>
              <a:rPr lang="en-US" sz="3600" smtClean="0"/>
              <a:t>Primary Storage</a:t>
            </a:r>
          </a:p>
        </p:txBody>
      </p:sp>
      <p:sp>
        <p:nvSpPr>
          <p:cNvPr id="47109" name="Rectangle 3"/>
          <p:cNvSpPr>
            <a:spLocks noGrp="1" noChangeArrowheads="1"/>
          </p:cNvSpPr>
          <p:nvPr>
            <p:ph type="body" idx="1"/>
          </p:nvPr>
        </p:nvSpPr>
        <p:spPr/>
        <p:txBody>
          <a:bodyPr/>
          <a:lstStyle/>
          <a:p>
            <a:pPr eaLnBrk="1" hangingPunct="1"/>
            <a:r>
              <a:rPr lang="en-US" b="1" i="1" u="sng" smtClean="0"/>
              <a:t>Main Memory</a:t>
            </a:r>
          </a:p>
          <a:p>
            <a:pPr lvl="1" eaLnBrk="1" hangingPunct="1"/>
            <a:r>
              <a:rPr lang="en-US" smtClean="0"/>
              <a:t>Also called </a:t>
            </a:r>
            <a:r>
              <a:rPr lang="en-US" b="1" i="1" u="sng" smtClean="0"/>
              <a:t>RAM</a:t>
            </a:r>
            <a:r>
              <a:rPr lang="en-US" smtClean="0"/>
              <a:t> (“Random Access Memory”)</a:t>
            </a:r>
          </a:p>
          <a:p>
            <a:pPr lvl="1" eaLnBrk="1" hangingPunct="1"/>
            <a:r>
              <a:rPr lang="en-US" smtClean="0"/>
              <a:t>Where data reside when they’re </a:t>
            </a:r>
            <a:r>
              <a:rPr lang="en-US" b="1" u="sng" smtClean="0">
                <a:solidFill>
                  <a:schemeClr val="folHlink"/>
                </a:solidFill>
              </a:rPr>
              <a:t>being used by a program that’s currently running</a:t>
            </a:r>
          </a:p>
          <a:p>
            <a:pPr eaLnBrk="1" hangingPunct="1"/>
            <a:r>
              <a:rPr lang="en-US" b="1" i="1" u="sng" smtClean="0"/>
              <a:t>Cache</a:t>
            </a:r>
          </a:p>
          <a:p>
            <a:pPr lvl="1" eaLnBrk="1" hangingPunct="1"/>
            <a:r>
              <a:rPr lang="en-US" smtClean="0"/>
              <a:t>Small area of much faster memory</a:t>
            </a:r>
          </a:p>
          <a:p>
            <a:pPr lvl="1" eaLnBrk="1" hangingPunct="1"/>
            <a:r>
              <a:rPr lang="en-US" smtClean="0"/>
              <a:t>Where data reside when they’re </a:t>
            </a:r>
            <a:r>
              <a:rPr lang="en-US" b="1" u="sng" smtClean="0">
                <a:solidFill>
                  <a:schemeClr val="folHlink"/>
                </a:solidFill>
              </a:rPr>
              <a:t>about to be used</a:t>
            </a:r>
            <a:r>
              <a:rPr lang="en-US" smtClean="0"/>
              <a:t> and/or  </a:t>
            </a:r>
            <a:r>
              <a:rPr lang="en-US" b="1" u="sng" smtClean="0">
                <a:solidFill>
                  <a:schemeClr val="folHlink"/>
                </a:solidFill>
              </a:rPr>
              <a:t>have been used recently</a:t>
            </a:r>
          </a:p>
          <a:p>
            <a:pPr eaLnBrk="1" hangingPunct="1"/>
            <a:r>
              <a:rPr lang="en-US" smtClean="0"/>
              <a:t>Primary storage is </a:t>
            </a:r>
            <a:r>
              <a:rPr lang="en-US" b="1" i="1" u="sng" smtClean="0">
                <a:solidFill>
                  <a:schemeClr val="folHlink"/>
                </a:solidFill>
              </a:rPr>
              <a:t>volatile</a:t>
            </a:r>
            <a:r>
              <a:rPr lang="en-US" smtClean="0"/>
              <a:t>:</a:t>
            </a:r>
            <a:r>
              <a:rPr lang="en-US" i="1" smtClean="0"/>
              <a:t> </a:t>
            </a:r>
            <a:r>
              <a:rPr lang="en-US" smtClean="0"/>
              <a:t>values in primary storage disappear when the power is turned off.</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48131" name="Slide Number Placeholder 4"/>
          <p:cNvSpPr>
            <a:spLocks noGrp="1"/>
          </p:cNvSpPr>
          <p:nvPr>
            <p:ph type="sldNum" sz="quarter" idx="11"/>
          </p:nvPr>
        </p:nvSpPr>
        <p:spPr>
          <a:noFill/>
        </p:spPr>
        <p:txBody>
          <a:bodyPr/>
          <a:lstStyle/>
          <a:p>
            <a:fld id="{03F0D85A-572E-49FF-9052-74C660B650B8}" type="slidenum">
              <a:rPr lang="en-US"/>
              <a:pPr/>
              <a:t>33</a:t>
            </a:fld>
            <a:endParaRPr lang="en-US"/>
          </a:p>
        </p:txBody>
      </p:sp>
      <p:sp>
        <p:nvSpPr>
          <p:cNvPr id="48132" name="Rectangle 2"/>
          <p:cNvSpPr>
            <a:spLocks noGrp="1" noChangeArrowheads="1"/>
          </p:cNvSpPr>
          <p:nvPr>
            <p:ph type="title"/>
          </p:nvPr>
        </p:nvSpPr>
        <p:spPr/>
        <p:txBody>
          <a:bodyPr/>
          <a:lstStyle/>
          <a:p>
            <a:pPr eaLnBrk="1" hangingPunct="1"/>
            <a:r>
              <a:rPr lang="en-US" sz="3600" smtClean="0"/>
              <a:t>Secondary Storage </a:t>
            </a:r>
          </a:p>
        </p:txBody>
      </p:sp>
      <p:sp>
        <p:nvSpPr>
          <p:cNvPr id="48133" name="Rectangle 3"/>
          <p:cNvSpPr>
            <a:spLocks noGrp="1" noChangeArrowheads="1"/>
          </p:cNvSpPr>
          <p:nvPr>
            <p:ph type="body" idx="1"/>
          </p:nvPr>
        </p:nvSpPr>
        <p:spPr>
          <a:xfrm>
            <a:off x="609600" y="1447800"/>
            <a:ext cx="7772400" cy="4953000"/>
          </a:xfrm>
        </p:spPr>
        <p:txBody>
          <a:bodyPr/>
          <a:lstStyle/>
          <a:p>
            <a:pPr eaLnBrk="1" hangingPunct="1"/>
            <a:r>
              <a:rPr lang="en-US" smtClean="0"/>
              <a:t>Where data and programs reside that are going to be used </a:t>
            </a:r>
            <a:r>
              <a:rPr lang="en-US" b="1" u="sng" smtClean="0">
                <a:solidFill>
                  <a:schemeClr val="folHlink"/>
                </a:solidFill>
              </a:rPr>
              <a:t>in the future</a:t>
            </a:r>
          </a:p>
          <a:p>
            <a:pPr eaLnBrk="1" hangingPunct="1"/>
            <a:r>
              <a:rPr lang="en-US" smtClean="0"/>
              <a:t>Secondary storage is </a:t>
            </a:r>
            <a:r>
              <a:rPr lang="en-US" b="1" i="1" u="sng" smtClean="0"/>
              <a:t>non-volatile</a:t>
            </a:r>
            <a:r>
              <a:rPr lang="en-US" smtClean="0"/>
              <a:t>: values </a:t>
            </a:r>
            <a:r>
              <a:rPr lang="en-US" b="1" u="sng" smtClean="0"/>
              <a:t>don’t</a:t>
            </a:r>
            <a:r>
              <a:rPr lang="en-US" smtClean="0"/>
              <a:t> disappear when power is turned off.</a:t>
            </a:r>
          </a:p>
          <a:p>
            <a:pPr eaLnBrk="1" hangingPunct="1"/>
            <a:r>
              <a:rPr lang="en-US" smtClean="0"/>
              <a:t>Examples: hard disk, CD, DVD, Blu-ray, magnetic tape, floppy disk</a:t>
            </a:r>
          </a:p>
          <a:p>
            <a:pPr eaLnBrk="1" hangingPunct="1"/>
            <a:r>
              <a:rPr lang="en-US" smtClean="0"/>
              <a:t>Many are </a:t>
            </a:r>
            <a:r>
              <a:rPr lang="en-US" b="1" i="1" u="sng" smtClean="0"/>
              <a:t>portable</a:t>
            </a:r>
            <a:r>
              <a:rPr lang="en-US" smtClean="0"/>
              <a:t>:  can pop out the CD/DVD/tape/floppy and take it with you</a:t>
            </a:r>
            <a:endParaRPr lang="en-US" i="1" smtClean="0"/>
          </a:p>
        </p:txBody>
      </p:sp>
      <p:sp>
        <p:nvSpPr>
          <p:cNvPr id="4813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49155" name="Slide Number Placeholder 4"/>
          <p:cNvSpPr>
            <a:spLocks noGrp="1"/>
          </p:cNvSpPr>
          <p:nvPr>
            <p:ph type="sldNum" sz="quarter" idx="11"/>
          </p:nvPr>
        </p:nvSpPr>
        <p:spPr>
          <a:noFill/>
        </p:spPr>
        <p:txBody>
          <a:bodyPr/>
          <a:lstStyle/>
          <a:p>
            <a:fld id="{DAB9721D-7138-48C0-8224-995C5996EDD6}" type="slidenum">
              <a:rPr lang="en-US"/>
              <a:pPr/>
              <a:t>34</a:t>
            </a:fld>
            <a:endParaRPr lang="en-US"/>
          </a:p>
        </p:txBody>
      </p:sp>
      <p:sp>
        <p:nvSpPr>
          <p:cNvPr id="49156" name="Rectangle 2"/>
          <p:cNvSpPr>
            <a:spLocks noGrp="1" noChangeArrowheads="1"/>
          </p:cNvSpPr>
          <p:nvPr>
            <p:ph type="title"/>
          </p:nvPr>
        </p:nvSpPr>
        <p:spPr/>
        <p:txBody>
          <a:bodyPr/>
          <a:lstStyle/>
          <a:p>
            <a:pPr eaLnBrk="1" hangingPunct="1"/>
            <a:r>
              <a:rPr lang="en-US" sz="3600" smtClean="0"/>
              <a:t>Input/Output</a:t>
            </a:r>
          </a:p>
        </p:txBody>
      </p:sp>
      <p:sp>
        <p:nvSpPr>
          <p:cNvPr id="49157" name="Rectangle 3"/>
          <p:cNvSpPr>
            <a:spLocks noGrp="1" noChangeArrowheads="1"/>
          </p:cNvSpPr>
          <p:nvPr>
            <p:ph type="body" idx="1"/>
          </p:nvPr>
        </p:nvSpPr>
        <p:spPr>
          <a:xfrm>
            <a:off x="609600" y="1371600"/>
            <a:ext cx="7764463" cy="4648200"/>
          </a:xfrm>
        </p:spPr>
        <p:txBody>
          <a:bodyPr/>
          <a:lstStyle/>
          <a:p>
            <a:pPr eaLnBrk="1" hangingPunct="1"/>
            <a:r>
              <a:rPr lang="en-US" smtClean="0"/>
              <a:t>Input devices – for example, keyboard, mouse, touchpad, joystick, scanner</a:t>
            </a:r>
          </a:p>
          <a:p>
            <a:pPr eaLnBrk="1" hangingPunct="1"/>
            <a:r>
              <a:rPr lang="en-US" smtClean="0"/>
              <a:t>Output devices – for example, monitor, printer, speakers</a:t>
            </a:r>
          </a:p>
        </p:txBody>
      </p:sp>
      <p:sp>
        <p:nvSpPr>
          <p:cNvPr id="49158"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990600" y="1219200"/>
            <a:ext cx="7772400" cy="1752600"/>
          </a:xfrm>
        </p:spPr>
        <p:txBody>
          <a:bodyPr/>
          <a:lstStyle/>
          <a:p>
            <a:pPr eaLnBrk="1" hangingPunct="1"/>
            <a:r>
              <a:rPr lang="en-US" sz="6000" smtClean="0"/>
              <a:t>The Tyranny of</a:t>
            </a:r>
            <a:br>
              <a:rPr lang="en-US" sz="6000" smtClean="0"/>
            </a:br>
            <a:r>
              <a:rPr lang="en-US" sz="6000" smtClean="0"/>
              <a:t>the Storage Hierarchy</a:t>
            </a:r>
          </a:p>
        </p:txBody>
      </p:sp>
      <p:sp>
        <p:nvSpPr>
          <p:cNvPr id="50179" name="Rectangle 3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36</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52227" name="Slide Number Placeholder 3"/>
          <p:cNvSpPr>
            <a:spLocks noGrp="1"/>
          </p:cNvSpPr>
          <p:nvPr>
            <p:ph type="sldNum" sz="quarter" idx="11"/>
          </p:nvPr>
        </p:nvSpPr>
        <p:spPr>
          <a:noFill/>
        </p:spPr>
        <p:txBody>
          <a:bodyPr/>
          <a:lstStyle/>
          <a:p>
            <a:fld id="{D7AA3632-22E7-4B86-8750-7FE83C560DAD}" type="slidenum">
              <a:rPr lang="en-US"/>
              <a:pPr/>
              <a:t>37</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53251" name="Slide Number Placeholder 3"/>
          <p:cNvSpPr>
            <a:spLocks noGrp="1"/>
          </p:cNvSpPr>
          <p:nvPr>
            <p:ph type="sldNum" sz="quarter" idx="11"/>
          </p:nvPr>
        </p:nvSpPr>
        <p:spPr>
          <a:noFill/>
        </p:spPr>
        <p:txBody>
          <a:bodyPr/>
          <a:lstStyle/>
          <a:p>
            <a:fld id="{51CEF936-6AB2-47CA-BA47-1505430AD112}" type="slidenum">
              <a:rPr lang="en-US"/>
              <a:pPr/>
              <a:t>38</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39</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H.323 from Internet Explorer</a:t>
            </a:r>
            <a:endParaRPr lang="en-US" dirty="0"/>
          </a:p>
        </p:txBody>
      </p:sp>
      <p:sp>
        <p:nvSpPr>
          <p:cNvPr id="3" name="Content Placeholder 2"/>
          <p:cNvSpPr>
            <a:spLocks noGrp="1"/>
          </p:cNvSpPr>
          <p:nvPr>
            <p:ph idx="1"/>
          </p:nvPr>
        </p:nvSpPr>
        <p:spPr/>
        <p:txBody>
          <a:bodyPr/>
          <a:lstStyle/>
          <a:p>
            <a:pPr>
              <a:buNone/>
            </a:pPr>
            <a:r>
              <a:rPr lang="en-US" sz="1600" dirty="0" smtClean="0"/>
              <a:t>From a Windows PC running Internet Explorer:</a:t>
            </a:r>
          </a:p>
          <a:p>
            <a:pPr>
              <a:buClrTx/>
              <a:buSzPct val="100000"/>
              <a:buFont typeface="+mj-lt"/>
              <a:buAutoNum type="arabicPeriod"/>
            </a:pPr>
            <a:r>
              <a:rPr lang="en-US" sz="1600" dirty="0" smtClean="0"/>
              <a:t>You </a:t>
            </a:r>
            <a:r>
              <a:rPr lang="en-US" sz="1600" b="1" dirty="0" smtClean="0"/>
              <a:t>MUST</a:t>
            </a:r>
            <a:r>
              <a:rPr lang="en-US" sz="1600" dirty="0" smtClean="0"/>
              <a:t> have the ability to install software on the PC (or have someone install it for you). </a:t>
            </a:r>
          </a:p>
          <a:p>
            <a:pPr>
              <a:buClrTx/>
              <a:buSzPct val="100000"/>
              <a:buFont typeface="+mj-lt"/>
              <a:buAutoNum type="arabicPeriod"/>
            </a:pPr>
            <a:r>
              <a:rPr lang="en-US" sz="1600" dirty="0" smtClean="0"/>
              <a:t>Download and install the latest Java Runtime Environment (JRE) from </a:t>
            </a:r>
            <a:r>
              <a:rPr lang="en-US" sz="1600" dirty="0" smtClean="0">
                <a:hlinkClick r:id="rId2"/>
              </a:rPr>
              <a:t>here</a:t>
            </a:r>
            <a:r>
              <a:rPr lang="en-US" sz="1600" dirty="0" smtClean="0"/>
              <a:t> </a:t>
            </a:r>
            <a:br>
              <a:rPr lang="en-US" sz="1600" dirty="0" smtClean="0"/>
            </a:br>
            <a:r>
              <a:rPr lang="en-US" sz="1600" dirty="0" smtClean="0"/>
              <a:t>(click on the Java Download icon, because that install package includes both the JRE and other components). </a:t>
            </a:r>
          </a:p>
          <a:p>
            <a:pPr>
              <a:buClrTx/>
              <a:buSzPct val="100000"/>
              <a:buFont typeface="+mj-lt"/>
              <a:buAutoNum type="arabicPeriod"/>
            </a:pPr>
            <a:r>
              <a:rPr lang="en-US" sz="1600" dirty="0" smtClean="0"/>
              <a:t>Download and install this </a:t>
            </a:r>
            <a:r>
              <a:rPr lang="en-US" sz="1600" dirty="0" smtClean="0">
                <a:hlinkClick r:id="rId3"/>
              </a:rPr>
              <a:t>video decoder</a:t>
            </a:r>
            <a:r>
              <a:rPr lang="en-US" sz="1600" dirty="0" smtClean="0"/>
              <a:t>. </a:t>
            </a:r>
          </a:p>
          <a:p>
            <a:pPr>
              <a:buClrTx/>
              <a:buSzPct val="100000"/>
              <a:buFont typeface="+mj-lt"/>
              <a:buAutoNum type="arabicPeriod"/>
            </a:pPr>
            <a:r>
              <a:rPr lang="en-US" sz="1600" dirty="0" smtClean="0"/>
              <a:t>Start Internet Explorer. </a:t>
            </a:r>
          </a:p>
          <a:p>
            <a:pPr>
              <a:buClrTx/>
              <a:buSzPct val="100000"/>
              <a:buFont typeface="+mj-lt"/>
              <a:buAutoNum type="arabicPeriod"/>
            </a:pPr>
            <a:r>
              <a:rPr lang="en-US" sz="1600" dirty="0" smtClean="0"/>
              <a:t>Copy-and-paste this URL into your IE window: </a:t>
            </a:r>
            <a:br>
              <a:rPr lang="en-US" sz="1600" dirty="0" smtClean="0"/>
            </a:br>
            <a:r>
              <a:rPr lang="en-US" sz="1600" b="1" dirty="0" smtClean="0"/>
              <a:t>http://164.58.250.47/</a:t>
            </a:r>
            <a:r>
              <a:rPr lang="en-US" sz="1600" dirty="0" smtClean="0"/>
              <a:t> </a:t>
            </a:r>
          </a:p>
          <a:p>
            <a:pPr>
              <a:buClrTx/>
              <a:buSzPct val="100000"/>
              <a:buFont typeface="+mj-lt"/>
              <a:buAutoNum type="arabicPeriod"/>
            </a:pPr>
            <a:r>
              <a:rPr lang="en-US" sz="1600" dirty="0" smtClean="0"/>
              <a:t>When that webpage loads, in the upper left, click on "Streaming". </a:t>
            </a:r>
          </a:p>
          <a:p>
            <a:pPr>
              <a:buClrTx/>
              <a:buSzPct val="100000"/>
              <a:buFont typeface="+mj-lt"/>
              <a:buAutoNum type="arabicPeriod"/>
            </a:pPr>
            <a:r>
              <a:rPr lang="en-US" sz="1600" dirty="0" smtClean="0"/>
              <a:t>In the textbox labeled Sign-in Name, type your name. </a:t>
            </a:r>
          </a:p>
          <a:p>
            <a:pPr>
              <a:buClrTx/>
              <a:buSzPct val="100000"/>
              <a:buFont typeface="+mj-lt"/>
              <a:buAutoNum type="arabicPeriod"/>
            </a:pPr>
            <a:r>
              <a:rPr lang="en-US" sz="1600" dirty="0" smtClean="0"/>
              <a:t>In the textbox labeled Conference ID, type this: </a:t>
            </a:r>
            <a:br>
              <a:rPr lang="en-US" sz="1600" dirty="0" smtClean="0"/>
            </a:br>
            <a:r>
              <a:rPr lang="en-US" sz="1600" dirty="0" smtClean="0"/>
              <a:t>0409 </a:t>
            </a:r>
          </a:p>
          <a:p>
            <a:pPr>
              <a:buClrTx/>
              <a:buSzPct val="100000"/>
              <a:buFont typeface="+mj-lt"/>
              <a:buAutoNum type="arabicPeriod"/>
            </a:pPr>
            <a:r>
              <a:rPr lang="en-US" sz="1600" dirty="0" smtClean="0"/>
              <a:t>Click on "Stream this conference". </a:t>
            </a:r>
          </a:p>
          <a:p>
            <a:pPr>
              <a:buClrTx/>
              <a:buSzPct val="100000"/>
              <a:buFont typeface="+mj-lt"/>
              <a:buAutoNum type="arabicPeriod"/>
            </a:pPr>
            <a:r>
              <a:rPr lang="en-US" sz="1600" dirty="0" smtClean="0"/>
              <a:t>When that webpage loads, you may see, at the very top, a bar offering you options. </a:t>
            </a:r>
            <a:br>
              <a:rPr lang="en-US" sz="1600" dirty="0" smtClean="0"/>
            </a:br>
            <a:r>
              <a:rPr lang="en-US" sz="1600" dirty="0" smtClean="0"/>
              <a:t>If so, click on it and choose "Install this add-on." </a:t>
            </a:r>
          </a:p>
          <a:p>
            <a:endParaRPr lang="en-US" dirty="0"/>
          </a:p>
        </p:txBody>
      </p:sp>
      <p:sp>
        <p:nvSpPr>
          <p:cNvPr id="4" name="Footer Placeholder 3"/>
          <p:cNvSpPr>
            <a:spLocks noGrp="1"/>
          </p:cNvSpPr>
          <p:nvPr>
            <p:ph type="ftr" sz="quarter" idx="10"/>
          </p:nvPr>
        </p:nvSpPr>
        <p:spPr/>
        <p:txBody>
          <a:bodyPr/>
          <a:lstStyle/>
          <a:p>
            <a:pPr>
              <a:defRPr/>
            </a:pPr>
            <a:r>
              <a:rPr lang="en-US" dirty="0" smtClean="0"/>
              <a:t>NCSI Intro Parallel: Overview</a:t>
            </a:r>
          </a:p>
          <a:p>
            <a:pPr>
              <a:defRPr/>
            </a:pPr>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40</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MFLOP/s</a:t>
            </a:r>
            <a:r>
              <a:rPr lang="en-US" sz="1600" dirty="0"/>
              <a:t>: millions of floating point operations per second</a:t>
            </a:r>
          </a:p>
          <a:p>
            <a:pPr marL="457200" indent="-457200" algn="l"/>
            <a:r>
              <a:rPr lang="en-US" sz="1600" dirty="0"/>
              <a:t>** </a:t>
            </a:r>
            <a:r>
              <a:rPr lang="en-US" sz="1600" dirty="0" smtClean="0"/>
              <a:t>16 64-bit general purpose registers, 8 80-bit floating point registers,</a:t>
            </a:r>
          </a:p>
          <a:p>
            <a:pPr marL="457200" indent="-457200" algn="l"/>
            <a:r>
              <a:rPr lang="en-US" sz="1600" dirty="0" smtClean="0"/>
              <a:t>     16 128-bit floating point 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7848600" y="541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762000" y="1981200"/>
            <a:ext cx="8001000" cy="990600"/>
          </a:xfrm>
        </p:spPr>
        <p:txBody>
          <a:bodyPr/>
          <a:lstStyle/>
          <a:p>
            <a:pPr eaLnBrk="1" hangingPunct="1"/>
            <a:r>
              <a:rPr lang="en-US" sz="6000" smtClean="0"/>
              <a:t>Parallelism</a:t>
            </a:r>
          </a:p>
        </p:txBody>
      </p:sp>
      <p:sp>
        <p:nvSpPr>
          <p:cNvPr id="56323" name="Rectangle 3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57347" name="Slide Number Placeholder 5"/>
          <p:cNvSpPr>
            <a:spLocks noGrp="1"/>
          </p:cNvSpPr>
          <p:nvPr>
            <p:ph type="sldNum" sz="quarter" idx="11"/>
          </p:nvPr>
        </p:nvSpPr>
        <p:spPr>
          <a:noFill/>
        </p:spPr>
        <p:txBody>
          <a:bodyPr/>
          <a:lstStyle/>
          <a:p>
            <a:fld id="{46E5D6A6-AC34-4349-8846-DD007C95543D}" type="slidenum">
              <a:rPr lang="en-US"/>
              <a:pPr/>
              <a:t>42</a:t>
            </a:fld>
            <a:endParaRPr lang="en-US"/>
          </a:p>
        </p:txBody>
      </p:sp>
      <p:sp>
        <p:nvSpPr>
          <p:cNvPr id="57348" name="Rectangle 2"/>
          <p:cNvSpPr>
            <a:spLocks noGrp="1" noChangeArrowheads="1"/>
          </p:cNvSpPr>
          <p:nvPr>
            <p:ph type="title"/>
          </p:nvPr>
        </p:nvSpPr>
        <p:spPr>
          <a:xfrm>
            <a:off x="152400" y="228600"/>
            <a:ext cx="8763000" cy="838200"/>
          </a:xfrm>
        </p:spPr>
        <p:txBody>
          <a:bodyPr/>
          <a:lstStyle/>
          <a:p>
            <a:pPr eaLnBrk="1" hangingPunct="1"/>
            <a:r>
              <a:rPr lang="en-US" smtClean="0"/>
              <a:t>Parallelism</a:t>
            </a:r>
          </a:p>
        </p:txBody>
      </p:sp>
      <p:pic>
        <p:nvPicPr>
          <p:cNvPr id="57349" name="Picture 3" descr="bd04955_"/>
          <p:cNvPicPr>
            <a:picLocks noChangeAspect="1" noChangeArrowheads="1"/>
          </p:cNvPicPr>
          <p:nvPr/>
        </p:nvPicPr>
        <p:blipFill>
          <a:blip r:embed="rId4" cstate="print"/>
          <a:srcRect/>
          <a:stretch>
            <a:fillRect/>
          </a:stretch>
        </p:blipFill>
        <p:spPr bwMode="auto">
          <a:xfrm>
            <a:off x="838200" y="3957638"/>
            <a:ext cx="3167063" cy="2136775"/>
          </a:xfrm>
          <a:prstGeom prst="rect">
            <a:avLst/>
          </a:prstGeom>
          <a:noFill/>
          <a:ln w="9525">
            <a:noFill/>
            <a:miter lim="800000"/>
            <a:headEnd/>
            <a:tailEnd/>
          </a:ln>
        </p:spPr>
      </p:pic>
      <p:pic>
        <p:nvPicPr>
          <p:cNvPr id="57350" name="Picture 4" descr="bd04955_"/>
          <p:cNvPicPr>
            <a:picLocks noChangeAspect="1" noChangeArrowheads="1"/>
          </p:cNvPicPr>
          <p:nvPr/>
        </p:nvPicPr>
        <p:blipFill>
          <a:blip r:embed="rId4" cstate="print"/>
          <a:srcRect/>
          <a:stretch>
            <a:fillRect/>
          </a:stretch>
        </p:blipFill>
        <p:spPr bwMode="auto">
          <a:xfrm>
            <a:off x="5791200" y="3124200"/>
            <a:ext cx="1143000" cy="771525"/>
          </a:xfrm>
          <a:prstGeom prst="rect">
            <a:avLst/>
          </a:prstGeom>
          <a:noFill/>
          <a:ln w="9525">
            <a:noFill/>
            <a:miter lim="800000"/>
            <a:headEnd/>
            <a:tailEnd/>
          </a:ln>
        </p:spPr>
      </p:pic>
      <p:pic>
        <p:nvPicPr>
          <p:cNvPr id="57351" name="Picture 5" descr="bd04955_"/>
          <p:cNvPicPr>
            <a:picLocks noChangeAspect="1" noChangeArrowheads="1"/>
          </p:cNvPicPr>
          <p:nvPr/>
        </p:nvPicPr>
        <p:blipFill>
          <a:blip r:embed="rId4" cstate="print"/>
          <a:srcRect/>
          <a:stretch>
            <a:fillRect/>
          </a:stretch>
        </p:blipFill>
        <p:spPr bwMode="auto">
          <a:xfrm>
            <a:off x="4495800" y="3124200"/>
            <a:ext cx="1143000" cy="771525"/>
          </a:xfrm>
          <a:prstGeom prst="rect">
            <a:avLst/>
          </a:prstGeom>
          <a:noFill/>
          <a:ln w="9525">
            <a:noFill/>
            <a:miter lim="800000"/>
            <a:headEnd/>
            <a:tailEnd/>
          </a:ln>
        </p:spPr>
      </p:pic>
      <p:pic>
        <p:nvPicPr>
          <p:cNvPr id="57352" name="Picture 6" descr="bd04955_"/>
          <p:cNvPicPr>
            <a:picLocks noChangeAspect="1" noChangeArrowheads="1"/>
          </p:cNvPicPr>
          <p:nvPr/>
        </p:nvPicPr>
        <p:blipFill>
          <a:blip r:embed="rId4" cstate="print"/>
          <a:srcRect/>
          <a:stretch>
            <a:fillRect/>
          </a:stretch>
        </p:blipFill>
        <p:spPr bwMode="auto">
          <a:xfrm>
            <a:off x="7010400" y="2286000"/>
            <a:ext cx="1143000" cy="771525"/>
          </a:xfrm>
          <a:prstGeom prst="rect">
            <a:avLst/>
          </a:prstGeom>
          <a:noFill/>
          <a:ln w="9525">
            <a:noFill/>
            <a:miter lim="800000"/>
            <a:headEnd/>
            <a:tailEnd/>
          </a:ln>
        </p:spPr>
      </p:pic>
      <p:pic>
        <p:nvPicPr>
          <p:cNvPr id="57353" name="Picture 7" descr="bd04955_"/>
          <p:cNvPicPr>
            <a:picLocks noChangeAspect="1" noChangeArrowheads="1"/>
          </p:cNvPicPr>
          <p:nvPr/>
        </p:nvPicPr>
        <p:blipFill>
          <a:blip r:embed="rId4" cstate="print"/>
          <a:srcRect/>
          <a:stretch>
            <a:fillRect/>
          </a:stretch>
        </p:blipFill>
        <p:spPr bwMode="auto">
          <a:xfrm>
            <a:off x="5791200" y="2286000"/>
            <a:ext cx="1143000" cy="771525"/>
          </a:xfrm>
          <a:prstGeom prst="rect">
            <a:avLst/>
          </a:prstGeom>
          <a:noFill/>
          <a:ln w="9525">
            <a:noFill/>
            <a:miter lim="800000"/>
            <a:headEnd/>
            <a:tailEnd/>
          </a:ln>
        </p:spPr>
      </p:pic>
      <p:pic>
        <p:nvPicPr>
          <p:cNvPr id="57354" name="Picture 8" descr="bd04955_"/>
          <p:cNvPicPr>
            <a:picLocks noChangeAspect="1" noChangeArrowheads="1"/>
          </p:cNvPicPr>
          <p:nvPr/>
        </p:nvPicPr>
        <p:blipFill>
          <a:blip r:embed="rId4" cstate="print"/>
          <a:srcRect/>
          <a:stretch>
            <a:fillRect/>
          </a:stretch>
        </p:blipFill>
        <p:spPr bwMode="auto">
          <a:xfrm>
            <a:off x="4419600" y="2286000"/>
            <a:ext cx="1143000" cy="771525"/>
          </a:xfrm>
          <a:prstGeom prst="rect">
            <a:avLst/>
          </a:prstGeom>
          <a:noFill/>
          <a:ln w="9525">
            <a:noFill/>
            <a:miter lim="800000"/>
            <a:headEnd/>
            <a:tailEnd/>
          </a:ln>
        </p:spPr>
      </p:pic>
      <p:pic>
        <p:nvPicPr>
          <p:cNvPr id="57355" name="Picture 9" descr="bd04955_"/>
          <p:cNvPicPr>
            <a:picLocks noChangeAspect="1" noChangeArrowheads="1"/>
          </p:cNvPicPr>
          <p:nvPr/>
        </p:nvPicPr>
        <p:blipFill>
          <a:blip r:embed="rId4" cstate="print"/>
          <a:srcRect/>
          <a:stretch>
            <a:fillRect/>
          </a:stretch>
        </p:blipFill>
        <p:spPr bwMode="auto">
          <a:xfrm>
            <a:off x="7010400" y="1371600"/>
            <a:ext cx="1143000" cy="771525"/>
          </a:xfrm>
          <a:prstGeom prst="rect">
            <a:avLst/>
          </a:prstGeom>
          <a:noFill/>
          <a:ln w="9525">
            <a:noFill/>
            <a:miter lim="800000"/>
            <a:headEnd/>
            <a:tailEnd/>
          </a:ln>
        </p:spPr>
      </p:pic>
      <p:pic>
        <p:nvPicPr>
          <p:cNvPr id="57356" name="Picture 10" descr="bd04955_"/>
          <p:cNvPicPr>
            <a:picLocks noChangeAspect="1" noChangeArrowheads="1"/>
          </p:cNvPicPr>
          <p:nvPr/>
        </p:nvPicPr>
        <p:blipFill>
          <a:blip r:embed="rId4" cstate="print"/>
          <a:srcRect/>
          <a:stretch>
            <a:fillRect/>
          </a:stretch>
        </p:blipFill>
        <p:spPr bwMode="auto">
          <a:xfrm>
            <a:off x="5791200" y="1371600"/>
            <a:ext cx="1143000" cy="771525"/>
          </a:xfrm>
          <a:prstGeom prst="rect">
            <a:avLst/>
          </a:prstGeom>
          <a:noFill/>
          <a:ln w="9525">
            <a:noFill/>
            <a:miter lim="800000"/>
            <a:headEnd/>
            <a:tailEnd/>
          </a:ln>
        </p:spPr>
      </p:pic>
      <p:pic>
        <p:nvPicPr>
          <p:cNvPr id="57357" name="Picture 11" descr="bd04955_"/>
          <p:cNvPicPr>
            <a:picLocks noChangeAspect="1" noChangeArrowheads="1"/>
          </p:cNvPicPr>
          <p:nvPr/>
        </p:nvPicPr>
        <p:blipFill>
          <a:blip r:embed="rId4" cstate="print"/>
          <a:srcRect/>
          <a:stretch>
            <a:fillRect/>
          </a:stretch>
        </p:blipFill>
        <p:spPr bwMode="auto">
          <a:xfrm>
            <a:off x="4495800" y="1371600"/>
            <a:ext cx="1143000" cy="771525"/>
          </a:xfrm>
          <a:prstGeom prst="rect">
            <a:avLst/>
          </a:prstGeom>
          <a:noFill/>
          <a:ln w="9525">
            <a:noFill/>
            <a:miter lim="800000"/>
            <a:headEnd/>
            <a:tailEnd/>
          </a:ln>
        </p:spPr>
      </p:pic>
      <p:pic>
        <p:nvPicPr>
          <p:cNvPr id="57358" name="Picture 12" descr="bd04955_"/>
          <p:cNvPicPr>
            <a:picLocks noChangeAspect="1" noChangeArrowheads="1"/>
          </p:cNvPicPr>
          <p:nvPr/>
        </p:nvPicPr>
        <p:blipFill>
          <a:blip r:embed="rId4" cstate="print"/>
          <a:srcRect/>
          <a:stretch>
            <a:fillRect/>
          </a:stretch>
        </p:blipFill>
        <p:spPr bwMode="auto">
          <a:xfrm>
            <a:off x="5791200" y="3962400"/>
            <a:ext cx="1143000" cy="771525"/>
          </a:xfrm>
          <a:prstGeom prst="rect">
            <a:avLst/>
          </a:prstGeom>
          <a:noFill/>
          <a:ln w="9525">
            <a:noFill/>
            <a:miter lim="800000"/>
            <a:headEnd/>
            <a:tailEnd/>
          </a:ln>
        </p:spPr>
      </p:pic>
      <p:pic>
        <p:nvPicPr>
          <p:cNvPr id="57359" name="Picture 13" descr="bd04955_"/>
          <p:cNvPicPr>
            <a:picLocks noChangeAspect="1" noChangeArrowheads="1"/>
          </p:cNvPicPr>
          <p:nvPr/>
        </p:nvPicPr>
        <p:blipFill>
          <a:blip r:embed="rId4" cstate="print"/>
          <a:srcRect/>
          <a:stretch>
            <a:fillRect/>
          </a:stretch>
        </p:blipFill>
        <p:spPr bwMode="auto">
          <a:xfrm>
            <a:off x="7010400" y="3962400"/>
            <a:ext cx="1143000" cy="771525"/>
          </a:xfrm>
          <a:prstGeom prst="rect">
            <a:avLst/>
          </a:prstGeom>
          <a:noFill/>
          <a:ln w="9525">
            <a:noFill/>
            <a:miter lim="800000"/>
            <a:headEnd/>
            <a:tailEnd/>
          </a:ln>
        </p:spPr>
      </p:pic>
      <p:pic>
        <p:nvPicPr>
          <p:cNvPr id="57360" name="Picture 14" descr="bd04955_"/>
          <p:cNvPicPr>
            <a:picLocks noChangeAspect="1" noChangeArrowheads="1"/>
          </p:cNvPicPr>
          <p:nvPr/>
        </p:nvPicPr>
        <p:blipFill>
          <a:blip r:embed="rId4" cstate="print"/>
          <a:srcRect/>
          <a:stretch>
            <a:fillRect/>
          </a:stretch>
        </p:blipFill>
        <p:spPr bwMode="auto">
          <a:xfrm>
            <a:off x="7010400" y="3124200"/>
            <a:ext cx="1143000" cy="771525"/>
          </a:xfrm>
          <a:prstGeom prst="rect">
            <a:avLst/>
          </a:prstGeom>
          <a:noFill/>
          <a:ln w="9525">
            <a:noFill/>
            <a:miter lim="800000"/>
            <a:headEnd/>
            <a:tailEnd/>
          </a:ln>
        </p:spPr>
      </p:pic>
      <p:pic>
        <p:nvPicPr>
          <p:cNvPr id="57361" name="Picture 15" descr="bd04955_"/>
          <p:cNvPicPr>
            <a:picLocks noChangeAspect="1" noChangeArrowheads="1"/>
          </p:cNvPicPr>
          <p:nvPr/>
        </p:nvPicPr>
        <p:blipFill>
          <a:blip r:embed="rId4" cstate="print"/>
          <a:srcRect/>
          <a:stretch>
            <a:fillRect/>
          </a:stretch>
        </p:blipFill>
        <p:spPr bwMode="auto">
          <a:xfrm>
            <a:off x="4495800" y="3962400"/>
            <a:ext cx="1143000" cy="771525"/>
          </a:xfrm>
          <a:prstGeom prst="rect">
            <a:avLst/>
          </a:prstGeom>
          <a:noFill/>
          <a:ln w="9525">
            <a:noFill/>
            <a:miter lim="800000"/>
            <a:headEnd/>
            <a:tailEnd/>
          </a:ln>
        </p:spPr>
      </p:pic>
      <p:pic>
        <p:nvPicPr>
          <p:cNvPr id="57362" name="Picture 16" descr="bd04955_"/>
          <p:cNvPicPr>
            <a:picLocks noChangeAspect="1" noChangeArrowheads="1"/>
          </p:cNvPicPr>
          <p:nvPr/>
        </p:nvPicPr>
        <p:blipFill>
          <a:blip r:embed="rId4" cstate="print"/>
          <a:srcRect/>
          <a:stretch>
            <a:fillRect/>
          </a:stretch>
        </p:blipFill>
        <p:spPr bwMode="auto">
          <a:xfrm>
            <a:off x="4495800" y="4876800"/>
            <a:ext cx="1143000" cy="771525"/>
          </a:xfrm>
          <a:prstGeom prst="rect">
            <a:avLst/>
          </a:prstGeom>
          <a:noFill/>
          <a:ln w="9525">
            <a:noFill/>
            <a:miter lim="800000"/>
            <a:headEnd/>
            <a:tailEnd/>
          </a:ln>
        </p:spPr>
      </p:pic>
      <p:pic>
        <p:nvPicPr>
          <p:cNvPr id="57363" name="Picture 17" descr="bd04955_"/>
          <p:cNvPicPr>
            <a:picLocks noChangeAspect="1" noChangeArrowheads="1"/>
          </p:cNvPicPr>
          <p:nvPr/>
        </p:nvPicPr>
        <p:blipFill>
          <a:blip r:embed="rId4" cstate="print"/>
          <a:srcRect/>
          <a:stretch>
            <a:fillRect/>
          </a:stretch>
        </p:blipFill>
        <p:spPr bwMode="auto">
          <a:xfrm>
            <a:off x="5791200" y="4876800"/>
            <a:ext cx="1143000" cy="771525"/>
          </a:xfrm>
          <a:prstGeom prst="rect">
            <a:avLst/>
          </a:prstGeom>
          <a:noFill/>
          <a:ln w="9525">
            <a:noFill/>
            <a:miter lim="800000"/>
            <a:headEnd/>
            <a:tailEnd/>
          </a:ln>
        </p:spPr>
      </p:pic>
      <p:pic>
        <p:nvPicPr>
          <p:cNvPr id="57364" name="Picture 18" descr="bd04955_"/>
          <p:cNvPicPr>
            <a:picLocks noChangeAspect="1" noChangeArrowheads="1"/>
          </p:cNvPicPr>
          <p:nvPr/>
        </p:nvPicPr>
        <p:blipFill>
          <a:blip r:embed="rId4" cstate="print"/>
          <a:srcRect/>
          <a:stretch>
            <a:fillRect/>
          </a:stretch>
        </p:blipFill>
        <p:spPr bwMode="auto">
          <a:xfrm>
            <a:off x="7010400" y="4876800"/>
            <a:ext cx="1143000" cy="771525"/>
          </a:xfrm>
          <a:prstGeom prst="rect">
            <a:avLst/>
          </a:prstGeom>
          <a:noFill/>
          <a:ln w="9525">
            <a:noFill/>
            <a:miter lim="800000"/>
            <a:headEnd/>
            <a:tailEnd/>
          </a:ln>
        </p:spPr>
      </p:pic>
      <p:sp>
        <p:nvSpPr>
          <p:cNvPr id="57365" name="Text Box 19"/>
          <p:cNvSpPr txBox="1">
            <a:spLocks noChangeArrowheads="1"/>
          </p:cNvSpPr>
          <p:nvPr/>
        </p:nvSpPr>
        <p:spPr bwMode="auto">
          <a:xfrm>
            <a:off x="1371600" y="3524250"/>
            <a:ext cx="1901825" cy="519113"/>
          </a:xfrm>
          <a:prstGeom prst="rect">
            <a:avLst/>
          </a:prstGeom>
          <a:noFill/>
          <a:ln w="9525">
            <a:noFill/>
            <a:miter lim="800000"/>
            <a:headEnd/>
            <a:tailEnd/>
          </a:ln>
        </p:spPr>
        <p:txBody>
          <a:bodyPr wrap="none">
            <a:spAutoFit/>
          </a:bodyPr>
          <a:lstStyle/>
          <a:p>
            <a:r>
              <a:rPr lang="en-US" sz="2800"/>
              <a:t>Less fish …</a:t>
            </a:r>
          </a:p>
        </p:txBody>
      </p:sp>
      <p:sp>
        <p:nvSpPr>
          <p:cNvPr id="57366" name="Text Box 20"/>
          <p:cNvSpPr txBox="1">
            <a:spLocks noChangeArrowheads="1"/>
          </p:cNvSpPr>
          <p:nvPr/>
        </p:nvSpPr>
        <p:spPr bwMode="auto">
          <a:xfrm>
            <a:off x="5562600" y="5562600"/>
            <a:ext cx="1695450" cy="519113"/>
          </a:xfrm>
          <a:prstGeom prst="rect">
            <a:avLst/>
          </a:prstGeom>
          <a:noFill/>
          <a:ln w="9525">
            <a:noFill/>
            <a:miter lim="800000"/>
            <a:headEnd/>
            <a:tailEnd/>
          </a:ln>
        </p:spPr>
        <p:txBody>
          <a:bodyPr wrap="none">
            <a:spAutoFit/>
          </a:bodyPr>
          <a:lstStyle/>
          <a:p>
            <a:r>
              <a:rPr lang="en-US" sz="2800"/>
              <a:t>More fish!</a:t>
            </a:r>
          </a:p>
        </p:txBody>
      </p:sp>
      <p:sp>
        <p:nvSpPr>
          <p:cNvPr id="57367" name="Text Box 21"/>
          <p:cNvSpPr txBox="1">
            <a:spLocks noChangeArrowheads="1"/>
          </p:cNvSpPr>
          <p:nvPr/>
        </p:nvSpPr>
        <p:spPr bwMode="auto">
          <a:xfrm>
            <a:off x="709613" y="1304925"/>
            <a:ext cx="3657600" cy="2227263"/>
          </a:xfrm>
          <a:prstGeom prst="rect">
            <a:avLst/>
          </a:prstGeom>
          <a:noFill/>
          <a:ln w="9525">
            <a:noFill/>
            <a:miter lim="800000"/>
            <a:headEnd/>
            <a:tailEnd/>
          </a:ln>
        </p:spPr>
        <p:txBody>
          <a:bodyPr>
            <a:spAutoFit/>
          </a:bodyPr>
          <a:lstStyle/>
          <a:p>
            <a:pPr algn="l"/>
            <a:r>
              <a:rPr lang="en-US" sz="2800" b="1" i="1" u="sng"/>
              <a:t>Parallelism</a:t>
            </a:r>
            <a:r>
              <a:rPr lang="en-US" sz="2800"/>
              <a:t> means doing multiple things at the same time: you can get more work done in the same time.</a:t>
            </a:r>
          </a:p>
        </p:txBody>
      </p:sp>
      <p:sp>
        <p:nvSpPr>
          <p:cNvPr id="57368" name="Rectangle 5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58371" name="Slide Number Placeholder 3"/>
          <p:cNvSpPr>
            <a:spLocks noGrp="1"/>
          </p:cNvSpPr>
          <p:nvPr>
            <p:ph type="sldNum" sz="quarter" idx="11"/>
          </p:nvPr>
        </p:nvSpPr>
        <p:spPr>
          <a:noFill/>
        </p:spPr>
        <p:txBody>
          <a:bodyPr/>
          <a:lstStyle/>
          <a:p>
            <a:fld id="{BF38EC93-4AE2-4AAB-9B6C-B6AB2A1D95DA}" type="slidenum">
              <a:rPr lang="en-US"/>
              <a:pPr/>
              <a:t>43</a:t>
            </a:fld>
            <a:endParaRPr lang="en-US"/>
          </a:p>
        </p:txBody>
      </p:sp>
      <p:sp>
        <p:nvSpPr>
          <p:cNvPr id="58372" name="Rectangle 2"/>
          <p:cNvSpPr>
            <a:spLocks noGrp="1" noChangeArrowheads="1"/>
          </p:cNvSpPr>
          <p:nvPr>
            <p:ph type="title"/>
          </p:nvPr>
        </p:nvSpPr>
        <p:spPr/>
        <p:txBody>
          <a:bodyPr/>
          <a:lstStyle/>
          <a:p>
            <a:pPr eaLnBrk="1" hangingPunct="1"/>
            <a:r>
              <a:rPr lang="en-US" smtClean="0"/>
              <a:t>The Jigsaw Puzzle Analogy</a:t>
            </a:r>
          </a:p>
        </p:txBody>
      </p:sp>
      <p:grpSp>
        <p:nvGrpSpPr>
          <p:cNvPr id="58373" name="Group 65"/>
          <p:cNvGrpSpPr>
            <a:grpSpLocks/>
          </p:cNvGrpSpPr>
          <p:nvPr/>
        </p:nvGrpSpPr>
        <p:grpSpPr bwMode="auto">
          <a:xfrm>
            <a:off x="533400" y="1371600"/>
            <a:ext cx="2819400" cy="2819400"/>
            <a:chOff x="480" y="864"/>
            <a:chExt cx="1776" cy="1776"/>
          </a:xfrm>
        </p:grpSpPr>
        <p:grpSp>
          <p:nvGrpSpPr>
            <p:cNvPr id="58435" name="Group 9"/>
            <p:cNvGrpSpPr>
              <a:grpSpLocks/>
            </p:cNvGrpSpPr>
            <p:nvPr/>
          </p:nvGrpSpPr>
          <p:grpSpPr bwMode="auto">
            <a:xfrm>
              <a:off x="864" y="1248"/>
              <a:ext cx="960" cy="960"/>
              <a:chOff x="1872" y="1920"/>
              <a:chExt cx="960" cy="960"/>
            </a:xfrm>
          </p:grpSpPr>
          <p:sp>
            <p:nvSpPr>
              <p:cNvPr id="58448" name="Rectangle 3"/>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49" name="Group 4"/>
              <p:cNvGrpSpPr>
                <a:grpSpLocks/>
              </p:cNvGrpSpPr>
              <p:nvPr/>
            </p:nvGrpSpPr>
            <p:grpSpPr bwMode="auto">
              <a:xfrm>
                <a:off x="2112" y="2112"/>
                <a:ext cx="456" cy="480"/>
                <a:chOff x="1824" y="633"/>
                <a:chExt cx="2834" cy="2849"/>
              </a:xfrm>
            </p:grpSpPr>
            <p:sp>
              <p:nvSpPr>
                <p:cNvPr id="58450"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51"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52"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53"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36" name="Group 40"/>
            <p:cNvGrpSpPr>
              <a:grpSpLocks/>
            </p:cNvGrpSpPr>
            <p:nvPr/>
          </p:nvGrpSpPr>
          <p:grpSpPr bwMode="auto">
            <a:xfrm>
              <a:off x="480" y="1584"/>
              <a:ext cx="336" cy="288"/>
              <a:chOff x="384" y="2496"/>
              <a:chExt cx="336" cy="288"/>
            </a:xfrm>
          </p:grpSpPr>
          <p:sp>
            <p:nvSpPr>
              <p:cNvPr id="58446" name="Oval 38"/>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47" name="AutoShape 39"/>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37" name="Group 55"/>
            <p:cNvGrpSpPr>
              <a:grpSpLocks/>
            </p:cNvGrpSpPr>
            <p:nvPr/>
          </p:nvGrpSpPr>
          <p:grpSpPr bwMode="auto">
            <a:xfrm>
              <a:off x="1920" y="1632"/>
              <a:ext cx="336" cy="288"/>
              <a:chOff x="1920" y="1632"/>
              <a:chExt cx="336" cy="288"/>
            </a:xfrm>
          </p:grpSpPr>
          <p:sp>
            <p:nvSpPr>
              <p:cNvPr id="58444" name="Oval 4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45" name="AutoShape 50"/>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38" name="Group 62"/>
            <p:cNvGrpSpPr>
              <a:grpSpLocks/>
            </p:cNvGrpSpPr>
            <p:nvPr/>
          </p:nvGrpSpPr>
          <p:grpSpPr bwMode="auto">
            <a:xfrm>
              <a:off x="1152" y="864"/>
              <a:ext cx="288" cy="336"/>
              <a:chOff x="816" y="2880"/>
              <a:chExt cx="288" cy="336"/>
            </a:xfrm>
          </p:grpSpPr>
          <p:sp>
            <p:nvSpPr>
              <p:cNvPr id="58442" name="Oval 59"/>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43" name="AutoShape 61"/>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39" name="Group 64"/>
            <p:cNvGrpSpPr>
              <a:grpSpLocks/>
            </p:cNvGrpSpPr>
            <p:nvPr/>
          </p:nvGrpSpPr>
          <p:grpSpPr bwMode="auto">
            <a:xfrm>
              <a:off x="1248" y="2304"/>
              <a:ext cx="288" cy="336"/>
              <a:chOff x="1584" y="2736"/>
              <a:chExt cx="288" cy="336"/>
            </a:xfrm>
          </p:grpSpPr>
          <p:sp>
            <p:nvSpPr>
              <p:cNvPr id="58440" name="Oval 53"/>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41" name="AutoShape 63"/>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4" name="Group 66"/>
          <p:cNvGrpSpPr>
            <a:grpSpLocks/>
          </p:cNvGrpSpPr>
          <p:nvPr/>
        </p:nvGrpSpPr>
        <p:grpSpPr bwMode="auto">
          <a:xfrm>
            <a:off x="4038600" y="1371600"/>
            <a:ext cx="2819400" cy="2819400"/>
            <a:chOff x="480" y="864"/>
            <a:chExt cx="1776" cy="1776"/>
          </a:xfrm>
        </p:grpSpPr>
        <p:grpSp>
          <p:nvGrpSpPr>
            <p:cNvPr id="58416" name="Group 67"/>
            <p:cNvGrpSpPr>
              <a:grpSpLocks/>
            </p:cNvGrpSpPr>
            <p:nvPr/>
          </p:nvGrpSpPr>
          <p:grpSpPr bwMode="auto">
            <a:xfrm>
              <a:off x="864" y="1248"/>
              <a:ext cx="960" cy="960"/>
              <a:chOff x="1872" y="1920"/>
              <a:chExt cx="960" cy="960"/>
            </a:xfrm>
          </p:grpSpPr>
          <p:sp>
            <p:nvSpPr>
              <p:cNvPr id="58429" name="Rectangle 6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30" name="Group 69"/>
              <p:cNvGrpSpPr>
                <a:grpSpLocks/>
              </p:cNvGrpSpPr>
              <p:nvPr/>
            </p:nvGrpSpPr>
            <p:grpSpPr bwMode="auto">
              <a:xfrm>
                <a:off x="2112" y="2112"/>
                <a:ext cx="456" cy="480"/>
                <a:chOff x="1824" y="633"/>
                <a:chExt cx="2834" cy="2849"/>
              </a:xfrm>
            </p:grpSpPr>
            <p:sp>
              <p:nvSpPr>
                <p:cNvPr id="5843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3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3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3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17" name="Group 74"/>
            <p:cNvGrpSpPr>
              <a:grpSpLocks/>
            </p:cNvGrpSpPr>
            <p:nvPr/>
          </p:nvGrpSpPr>
          <p:grpSpPr bwMode="auto">
            <a:xfrm>
              <a:off x="480" y="1584"/>
              <a:ext cx="336" cy="288"/>
              <a:chOff x="384" y="2496"/>
              <a:chExt cx="336" cy="288"/>
            </a:xfrm>
          </p:grpSpPr>
          <p:sp>
            <p:nvSpPr>
              <p:cNvPr id="58427" name="Oval 7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28" name="AutoShape 7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18" name="Group 77"/>
            <p:cNvGrpSpPr>
              <a:grpSpLocks/>
            </p:cNvGrpSpPr>
            <p:nvPr/>
          </p:nvGrpSpPr>
          <p:grpSpPr bwMode="auto">
            <a:xfrm>
              <a:off x="1920" y="1632"/>
              <a:ext cx="336" cy="288"/>
              <a:chOff x="1920" y="1632"/>
              <a:chExt cx="336" cy="288"/>
            </a:xfrm>
          </p:grpSpPr>
          <p:sp>
            <p:nvSpPr>
              <p:cNvPr id="58425" name="Oval 7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26" name="AutoShape 7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19" name="Group 80"/>
            <p:cNvGrpSpPr>
              <a:grpSpLocks/>
            </p:cNvGrpSpPr>
            <p:nvPr/>
          </p:nvGrpSpPr>
          <p:grpSpPr bwMode="auto">
            <a:xfrm>
              <a:off x="1152" y="864"/>
              <a:ext cx="288" cy="336"/>
              <a:chOff x="816" y="2880"/>
              <a:chExt cx="288" cy="336"/>
            </a:xfrm>
          </p:grpSpPr>
          <p:sp>
            <p:nvSpPr>
              <p:cNvPr id="58423" name="Oval 8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24" name="AutoShape 8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20" name="Group 83"/>
            <p:cNvGrpSpPr>
              <a:grpSpLocks/>
            </p:cNvGrpSpPr>
            <p:nvPr/>
          </p:nvGrpSpPr>
          <p:grpSpPr bwMode="auto">
            <a:xfrm>
              <a:off x="1248" y="2304"/>
              <a:ext cx="288" cy="336"/>
              <a:chOff x="1584" y="2736"/>
              <a:chExt cx="288" cy="336"/>
            </a:xfrm>
          </p:grpSpPr>
          <p:sp>
            <p:nvSpPr>
              <p:cNvPr id="58421" name="Oval 8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22" name="AutoShape 8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5" name="Group 86"/>
          <p:cNvGrpSpPr>
            <a:grpSpLocks/>
          </p:cNvGrpSpPr>
          <p:nvPr/>
        </p:nvGrpSpPr>
        <p:grpSpPr bwMode="auto">
          <a:xfrm>
            <a:off x="2209800" y="3386138"/>
            <a:ext cx="2819400" cy="2819400"/>
            <a:chOff x="480" y="864"/>
            <a:chExt cx="1776" cy="1776"/>
          </a:xfrm>
        </p:grpSpPr>
        <p:grpSp>
          <p:nvGrpSpPr>
            <p:cNvPr id="58397" name="Group 87"/>
            <p:cNvGrpSpPr>
              <a:grpSpLocks/>
            </p:cNvGrpSpPr>
            <p:nvPr/>
          </p:nvGrpSpPr>
          <p:grpSpPr bwMode="auto">
            <a:xfrm>
              <a:off x="864" y="1248"/>
              <a:ext cx="960" cy="960"/>
              <a:chOff x="1872" y="1920"/>
              <a:chExt cx="960" cy="960"/>
            </a:xfrm>
          </p:grpSpPr>
          <p:sp>
            <p:nvSpPr>
              <p:cNvPr id="58410" name="Rectangle 8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11" name="Group 89"/>
              <p:cNvGrpSpPr>
                <a:grpSpLocks/>
              </p:cNvGrpSpPr>
              <p:nvPr/>
            </p:nvGrpSpPr>
            <p:grpSpPr bwMode="auto">
              <a:xfrm>
                <a:off x="2112" y="2112"/>
                <a:ext cx="456" cy="480"/>
                <a:chOff x="1824" y="633"/>
                <a:chExt cx="2834" cy="2849"/>
              </a:xfrm>
            </p:grpSpPr>
            <p:sp>
              <p:nvSpPr>
                <p:cNvPr id="5841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1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1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1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98" name="Group 94"/>
            <p:cNvGrpSpPr>
              <a:grpSpLocks/>
            </p:cNvGrpSpPr>
            <p:nvPr/>
          </p:nvGrpSpPr>
          <p:grpSpPr bwMode="auto">
            <a:xfrm>
              <a:off x="480" y="1584"/>
              <a:ext cx="336" cy="288"/>
              <a:chOff x="384" y="2496"/>
              <a:chExt cx="336" cy="288"/>
            </a:xfrm>
          </p:grpSpPr>
          <p:sp>
            <p:nvSpPr>
              <p:cNvPr id="58408" name="Oval 9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09" name="AutoShape 9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99" name="Group 97"/>
            <p:cNvGrpSpPr>
              <a:grpSpLocks/>
            </p:cNvGrpSpPr>
            <p:nvPr/>
          </p:nvGrpSpPr>
          <p:grpSpPr bwMode="auto">
            <a:xfrm>
              <a:off x="1920" y="1632"/>
              <a:ext cx="336" cy="288"/>
              <a:chOff x="1920" y="1632"/>
              <a:chExt cx="336" cy="288"/>
            </a:xfrm>
          </p:grpSpPr>
          <p:sp>
            <p:nvSpPr>
              <p:cNvPr id="58406" name="Oval 9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07" name="AutoShape 9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00" name="Group 100"/>
            <p:cNvGrpSpPr>
              <a:grpSpLocks/>
            </p:cNvGrpSpPr>
            <p:nvPr/>
          </p:nvGrpSpPr>
          <p:grpSpPr bwMode="auto">
            <a:xfrm>
              <a:off x="1152" y="864"/>
              <a:ext cx="288" cy="336"/>
              <a:chOff x="816" y="2880"/>
              <a:chExt cx="288" cy="336"/>
            </a:xfrm>
          </p:grpSpPr>
          <p:sp>
            <p:nvSpPr>
              <p:cNvPr id="58404" name="Oval 10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05" name="AutoShape 10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01" name="Group 103"/>
            <p:cNvGrpSpPr>
              <a:grpSpLocks/>
            </p:cNvGrpSpPr>
            <p:nvPr/>
          </p:nvGrpSpPr>
          <p:grpSpPr bwMode="auto">
            <a:xfrm>
              <a:off x="1248" y="2304"/>
              <a:ext cx="288" cy="336"/>
              <a:chOff x="1584" y="2736"/>
              <a:chExt cx="288" cy="336"/>
            </a:xfrm>
          </p:grpSpPr>
          <p:sp>
            <p:nvSpPr>
              <p:cNvPr id="58402" name="Oval 10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03" name="AutoShape 10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6" name="Group 106"/>
          <p:cNvGrpSpPr>
            <a:grpSpLocks/>
          </p:cNvGrpSpPr>
          <p:nvPr/>
        </p:nvGrpSpPr>
        <p:grpSpPr bwMode="auto">
          <a:xfrm>
            <a:off x="5410200" y="3386138"/>
            <a:ext cx="2819400" cy="2819400"/>
            <a:chOff x="480" y="864"/>
            <a:chExt cx="1776" cy="1776"/>
          </a:xfrm>
        </p:grpSpPr>
        <p:grpSp>
          <p:nvGrpSpPr>
            <p:cNvPr id="58378" name="Group 107"/>
            <p:cNvGrpSpPr>
              <a:grpSpLocks/>
            </p:cNvGrpSpPr>
            <p:nvPr/>
          </p:nvGrpSpPr>
          <p:grpSpPr bwMode="auto">
            <a:xfrm>
              <a:off x="864" y="1248"/>
              <a:ext cx="960" cy="960"/>
              <a:chOff x="1872" y="1920"/>
              <a:chExt cx="960" cy="960"/>
            </a:xfrm>
          </p:grpSpPr>
          <p:sp>
            <p:nvSpPr>
              <p:cNvPr id="58391" name="Rectangle 10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392" name="Group 109"/>
              <p:cNvGrpSpPr>
                <a:grpSpLocks/>
              </p:cNvGrpSpPr>
              <p:nvPr/>
            </p:nvGrpSpPr>
            <p:grpSpPr bwMode="auto">
              <a:xfrm>
                <a:off x="2112" y="2112"/>
                <a:ext cx="456" cy="480"/>
                <a:chOff x="1824" y="633"/>
                <a:chExt cx="2834" cy="2849"/>
              </a:xfrm>
            </p:grpSpPr>
            <p:sp>
              <p:nvSpPr>
                <p:cNvPr id="58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79" name="Group 114"/>
            <p:cNvGrpSpPr>
              <a:grpSpLocks/>
            </p:cNvGrpSpPr>
            <p:nvPr/>
          </p:nvGrpSpPr>
          <p:grpSpPr bwMode="auto">
            <a:xfrm>
              <a:off x="480" y="1584"/>
              <a:ext cx="336" cy="288"/>
              <a:chOff x="384" y="2496"/>
              <a:chExt cx="336" cy="288"/>
            </a:xfrm>
          </p:grpSpPr>
          <p:sp>
            <p:nvSpPr>
              <p:cNvPr id="58389" name="Oval 11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390" name="AutoShape 11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80" name="Group 117"/>
            <p:cNvGrpSpPr>
              <a:grpSpLocks/>
            </p:cNvGrpSpPr>
            <p:nvPr/>
          </p:nvGrpSpPr>
          <p:grpSpPr bwMode="auto">
            <a:xfrm>
              <a:off x="1920" y="1632"/>
              <a:ext cx="336" cy="288"/>
              <a:chOff x="1920" y="1632"/>
              <a:chExt cx="336" cy="288"/>
            </a:xfrm>
          </p:grpSpPr>
          <p:sp>
            <p:nvSpPr>
              <p:cNvPr id="58387" name="Oval 11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388" name="AutoShape 11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381" name="Group 120"/>
            <p:cNvGrpSpPr>
              <a:grpSpLocks/>
            </p:cNvGrpSpPr>
            <p:nvPr/>
          </p:nvGrpSpPr>
          <p:grpSpPr bwMode="auto">
            <a:xfrm>
              <a:off x="1152" y="864"/>
              <a:ext cx="288" cy="336"/>
              <a:chOff x="816" y="2880"/>
              <a:chExt cx="288" cy="336"/>
            </a:xfrm>
          </p:grpSpPr>
          <p:sp>
            <p:nvSpPr>
              <p:cNvPr id="58385" name="Oval 12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386" name="AutoShape 12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382" name="Group 123"/>
            <p:cNvGrpSpPr>
              <a:grpSpLocks/>
            </p:cNvGrpSpPr>
            <p:nvPr/>
          </p:nvGrpSpPr>
          <p:grpSpPr bwMode="auto">
            <a:xfrm>
              <a:off x="1248" y="2304"/>
              <a:ext cx="288" cy="336"/>
              <a:chOff x="1584" y="2736"/>
              <a:chExt cx="288" cy="336"/>
            </a:xfrm>
          </p:grpSpPr>
          <p:sp>
            <p:nvSpPr>
              <p:cNvPr id="58383" name="Oval 12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384" name="AutoShape 12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58377" name="Rectangle 15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59395" name="Slide Number Placeholder 3"/>
          <p:cNvSpPr>
            <a:spLocks noGrp="1"/>
          </p:cNvSpPr>
          <p:nvPr>
            <p:ph type="sldNum" sz="quarter" idx="11"/>
          </p:nvPr>
        </p:nvSpPr>
        <p:spPr>
          <a:noFill/>
        </p:spPr>
        <p:txBody>
          <a:bodyPr/>
          <a:lstStyle/>
          <a:p>
            <a:fld id="{67A885EB-0D5C-4583-84AF-C796BC8B1466}" type="slidenum">
              <a:rPr lang="en-US"/>
              <a:pPr/>
              <a:t>44</a:t>
            </a:fld>
            <a:endParaRPr lang="en-US"/>
          </a:p>
        </p:txBody>
      </p:sp>
      <p:sp>
        <p:nvSpPr>
          <p:cNvPr id="59396" name="Rectangle 2"/>
          <p:cNvSpPr>
            <a:spLocks noGrp="1" noChangeArrowheads="1"/>
          </p:cNvSpPr>
          <p:nvPr>
            <p:ph type="title"/>
          </p:nvPr>
        </p:nvSpPr>
        <p:spPr/>
        <p:txBody>
          <a:bodyPr/>
          <a:lstStyle/>
          <a:p>
            <a:pPr eaLnBrk="1" hangingPunct="1"/>
            <a:r>
              <a:rPr lang="en-US" smtClean="0"/>
              <a:t>Serial Computing</a:t>
            </a:r>
          </a:p>
        </p:txBody>
      </p:sp>
      <p:grpSp>
        <p:nvGrpSpPr>
          <p:cNvPr id="59397" name="Group 4"/>
          <p:cNvGrpSpPr>
            <a:grpSpLocks/>
          </p:cNvGrpSpPr>
          <p:nvPr/>
        </p:nvGrpSpPr>
        <p:grpSpPr bwMode="auto">
          <a:xfrm>
            <a:off x="1143000" y="1981200"/>
            <a:ext cx="1524000" cy="1524000"/>
            <a:chOff x="1872" y="1920"/>
            <a:chExt cx="960" cy="960"/>
          </a:xfrm>
        </p:grpSpPr>
        <p:sp>
          <p:nvSpPr>
            <p:cNvPr id="5940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9404" name="Group 6"/>
            <p:cNvGrpSpPr>
              <a:grpSpLocks/>
            </p:cNvGrpSpPr>
            <p:nvPr/>
          </p:nvGrpSpPr>
          <p:grpSpPr bwMode="auto">
            <a:xfrm>
              <a:off x="2112" y="2112"/>
              <a:ext cx="456" cy="480"/>
              <a:chOff x="1824" y="633"/>
              <a:chExt cx="2834" cy="2849"/>
            </a:xfrm>
          </p:grpSpPr>
          <p:sp>
            <p:nvSpPr>
              <p:cNvPr id="5940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940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940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940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9398" name="Group 11"/>
          <p:cNvGrpSpPr>
            <a:grpSpLocks/>
          </p:cNvGrpSpPr>
          <p:nvPr/>
        </p:nvGrpSpPr>
        <p:grpSpPr bwMode="auto">
          <a:xfrm>
            <a:off x="533400" y="2514600"/>
            <a:ext cx="533400" cy="457200"/>
            <a:chOff x="384" y="2496"/>
            <a:chExt cx="336" cy="288"/>
          </a:xfrm>
        </p:grpSpPr>
        <p:sp>
          <p:nvSpPr>
            <p:cNvPr id="59401"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9402"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sp>
        <p:nvSpPr>
          <p:cNvPr id="59399" name="Text Box 83"/>
          <p:cNvSpPr txBox="1">
            <a:spLocks noChangeArrowheads="1"/>
          </p:cNvSpPr>
          <p:nvPr/>
        </p:nvSpPr>
        <p:spPr bwMode="auto">
          <a:xfrm>
            <a:off x="3124200" y="1371600"/>
            <a:ext cx="5065713" cy="2574925"/>
          </a:xfrm>
          <a:prstGeom prst="rect">
            <a:avLst/>
          </a:prstGeom>
          <a:noFill/>
          <a:ln w="9525">
            <a:noFill/>
            <a:miter lim="800000"/>
            <a:headEnd/>
            <a:tailEnd/>
          </a:ln>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59400"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60419" name="Slide Number Placeholder 3"/>
          <p:cNvSpPr>
            <a:spLocks noGrp="1"/>
          </p:cNvSpPr>
          <p:nvPr>
            <p:ph type="sldNum" sz="quarter" idx="11"/>
          </p:nvPr>
        </p:nvSpPr>
        <p:spPr>
          <a:noFill/>
        </p:spPr>
        <p:txBody>
          <a:bodyPr/>
          <a:lstStyle/>
          <a:p>
            <a:fld id="{6791286B-82BC-4759-B67D-169F6CEAB3FB}" type="slidenum">
              <a:rPr lang="en-US"/>
              <a:pPr/>
              <a:t>45</a:t>
            </a:fld>
            <a:endParaRPr lang="en-US"/>
          </a:p>
        </p:txBody>
      </p:sp>
      <p:sp>
        <p:nvSpPr>
          <p:cNvPr id="60420" name="Rectangle 2"/>
          <p:cNvSpPr>
            <a:spLocks noGrp="1" noChangeArrowheads="1"/>
          </p:cNvSpPr>
          <p:nvPr>
            <p:ph type="title"/>
          </p:nvPr>
        </p:nvSpPr>
        <p:spPr/>
        <p:txBody>
          <a:bodyPr/>
          <a:lstStyle/>
          <a:p>
            <a:pPr eaLnBrk="1" hangingPunct="1"/>
            <a:r>
              <a:rPr lang="en-US" smtClean="0"/>
              <a:t>Shared Memory Parallelism</a:t>
            </a:r>
          </a:p>
        </p:txBody>
      </p:sp>
      <p:grpSp>
        <p:nvGrpSpPr>
          <p:cNvPr id="60421" name="Group 4"/>
          <p:cNvGrpSpPr>
            <a:grpSpLocks/>
          </p:cNvGrpSpPr>
          <p:nvPr/>
        </p:nvGrpSpPr>
        <p:grpSpPr bwMode="auto">
          <a:xfrm>
            <a:off x="1143000" y="1981200"/>
            <a:ext cx="1524000" cy="1524000"/>
            <a:chOff x="1872" y="1920"/>
            <a:chExt cx="960" cy="960"/>
          </a:xfrm>
        </p:grpSpPr>
        <p:sp>
          <p:nvSpPr>
            <p:cNvPr id="60430"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0431" name="Group 6"/>
            <p:cNvGrpSpPr>
              <a:grpSpLocks/>
            </p:cNvGrpSpPr>
            <p:nvPr/>
          </p:nvGrpSpPr>
          <p:grpSpPr bwMode="auto">
            <a:xfrm>
              <a:off x="2112" y="2112"/>
              <a:ext cx="456" cy="480"/>
              <a:chOff x="1824" y="633"/>
              <a:chExt cx="2834" cy="2849"/>
            </a:xfrm>
          </p:grpSpPr>
          <p:sp>
            <p:nvSpPr>
              <p:cNvPr id="6043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043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043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043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0422" name="Group 11"/>
          <p:cNvGrpSpPr>
            <a:grpSpLocks/>
          </p:cNvGrpSpPr>
          <p:nvPr/>
        </p:nvGrpSpPr>
        <p:grpSpPr bwMode="auto">
          <a:xfrm>
            <a:off x="533400" y="2514600"/>
            <a:ext cx="533400" cy="457200"/>
            <a:chOff x="384" y="2496"/>
            <a:chExt cx="336" cy="288"/>
          </a:xfrm>
        </p:grpSpPr>
        <p:sp>
          <p:nvSpPr>
            <p:cNvPr id="60428"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0429"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0423" name="Group 14"/>
          <p:cNvGrpSpPr>
            <a:grpSpLocks/>
          </p:cNvGrpSpPr>
          <p:nvPr/>
        </p:nvGrpSpPr>
        <p:grpSpPr bwMode="auto">
          <a:xfrm>
            <a:off x="2819400" y="2590800"/>
            <a:ext cx="533400" cy="457200"/>
            <a:chOff x="1920" y="1632"/>
            <a:chExt cx="336" cy="288"/>
          </a:xfrm>
        </p:grpSpPr>
        <p:sp>
          <p:nvSpPr>
            <p:cNvPr id="60426"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0427"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0424" name="Text Box 83"/>
          <p:cNvSpPr txBox="1">
            <a:spLocks noChangeArrowheads="1"/>
          </p:cNvSpPr>
          <p:nvPr/>
        </p:nvSpPr>
        <p:spPr bwMode="auto">
          <a:xfrm>
            <a:off x="3429000" y="1295400"/>
            <a:ext cx="5029200" cy="4364038"/>
          </a:xfrm>
          <a:prstGeom prst="rect">
            <a:avLst/>
          </a:prstGeom>
          <a:noFill/>
          <a:ln w="9525">
            <a:noFill/>
            <a:miter lim="800000"/>
            <a:headEnd/>
            <a:tailEnd/>
          </a:ln>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60425"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61443" name="Slide Number Placeholder 3"/>
          <p:cNvSpPr>
            <a:spLocks noGrp="1"/>
          </p:cNvSpPr>
          <p:nvPr>
            <p:ph type="sldNum" sz="quarter" idx="11"/>
          </p:nvPr>
        </p:nvSpPr>
        <p:spPr>
          <a:noFill/>
        </p:spPr>
        <p:txBody>
          <a:bodyPr/>
          <a:lstStyle/>
          <a:p>
            <a:fld id="{6A5FB04A-0CAA-4356-9416-C3E210E9F8A2}" type="slidenum">
              <a:rPr lang="en-US"/>
              <a:pPr/>
              <a:t>46</a:t>
            </a:fld>
            <a:endParaRPr lang="en-US"/>
          </a:p>
        </p:txBody>
      </p:sp>
      <p:sp>
        <p:nvSpPr>
          <p:cNvPr id="61444" name="Rectangle 2"/>
          <p:cNvSpPr>
            <a:spLocks noGrp="1" noChangeArrowheads="1"/>
          </p:cNvSpPr>
          <p:nvPr>
            <p:ph type="title"/>
          </p:nvPr>
        </p:nvSpPr>
        <p:spPr/>
        <p:txBody>
          <a:bodyPr/>
          <a:lstStyle/>
          <a:p>
            <a:pPr eaLnBrk="1" hangingPunct="1"/>
            <a:r>
              <a:rPr lang="en-US" smtClean="0"/>
              <a:t>The More the Merrier?</a:t>
            </a:r>
          </a:p>
        </p:txBody>
      </p:sp>
      <p:grpSp>
        <p:nvGrpSpPr>
          <p:cNvPr id="61445" name="Group 4"/>
          <p:cNvGrpSpPr>
            <a:grpSpLocks/>
          </p:cNvGrpSpPr>
          <p:nvPr/>
        </p:nvGrpSpPr>
        <p:grpSpPr bwMode="auto">
          <a:xfrm>
            <a:off x="1143000" y="1981200"/>
            <a:ext cx="1524000" cy="1524000"/>
            <a:chOff x="1872" y="1920"/>
            <a:chExt cx="960" cy="960"/>
          </a:xfrm>
        </p:grpSpPr>
        <p:sp>
          <p:nvSpPr>
            <p:cNvPr id="6145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1460" name="Group 6"/>
            <p:cNvGrpSpPr>
              <a:grpSpLocks/>
            </p:cNvGrpSpPr>
            <p:nvPr/>
          </p:nvGrpSpPr>
          <p:grpSpPr bwMode="auto">
            <a:xfrm>
              <a:off x="2112" y="2112"/>
              <a:ext cx="456" cy="480"/>
              <a:chOff x="1824" y="633"/>
              <a:chExt cx="2834" cy="2849"/>
            </a:xfrm>
          </p:grpSpPr>
          <p:sp>
            <p:nvSpPr>
              <p:cNvPr id="6146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146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146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146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1446" name="Group 11"/>
          <p:cNvGrpSpPr>
            <a:grpSpLocks/>
          </p:cNvGrpSpPr>
          <p:nvPr/>
        </p:nvGrpSpPr>
        <p:grpSpPr bwMode="auto">
          <a:xfrm>
            <a:off x="533400" y="2514600"/>
            <a:ext cx="533400" cy="457200"/>
            <a:chOff x="384" y="2496"/>
            <a:chExt cx="336" cy="288"/>
          </a:xfrm>
        </p:grpSpPr>
        <p:sp>
          <p:nvSpPr>
            <p:cNvPr id="6145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145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1447" name="Group 14"/>
          <p:cNvGrpSpPr>
            <a:grpSpLocks/>
          </p:cNvGrpSpPr>
          <p:nvPr/>
        </p:nvGrpSpPr>
        <p:grpSpPr bwMode="auto">
          <a:xfrm>
            <a:off x="2819400" y="2590800"/>
            <a:ext cx="533400" cy="457200"/>
            <a:chOff x="1920" y="1632"/>
            <a:chExt cx="336" cy="288"/>
          </a:xfrm>
        </p:grpSpPr>
        <p:sp>
          <p:nvSpPr>
            <p:cNvPr id="61455"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1456"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1448" name="Group 17"/>
          <p:cNvGrpSpPr>
            <a:grpSpLocks/>
          </p:cNvGrpSpPr>
          <p:nvPr/>
        </p:nvGrpSpPr>
        <p:grpSpPr bwMode="auto">
          <a:xfrm>
            <a:off x="1600200" y="1371600"/>
            <a:ext cx="457200" cy="533400"/>
            <a:chOff x="816" y="2880"/>
            <a:chExt cx="288" cy="336"/>
          </a:xfrm>
        </p:grpSpPr>
        <p:sp>
          <p:nvSpPr>
            <p:cNvPr id="61453"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1454"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sp>
        <p:nvSpPr>
          <p:cNvPr id="61449" name="Oval 21"/>
          <p:cNvSpPr>
            <a:spLocks noChangeArrowheads="1"/>
          </p:cNvSpPr>
          <p:nvPr/>
        </p:nvSpPr>
        <p:spPr bwMode="auto">
          <a:xfrm>
            <a:off x="1752600" y="3733800"/>
            <a:ext cx="457200" cy="457200"/>
          </a:xfrm>
          <a:prstGeom prst="ellipse">
            <a:avLst/>
          </a:prstGeom>
          <a:solidFill>
            <a:srgbClr val="800080"/>
          </a:solidFill>
          <a:ln w="9525">
            <a:noFill/>
            <a:miter lim="800000"/>
            <a:headEnd/>
            <a:tailEnd/>
          </a:ln>
        </p:spPr>
        <p:txBody>
          <a:bodyPr wrap="none" anchor="ctr"/>
          <a:lstStyle/>
          <a:p>
            <a:endParaRPr lang="en-US"/>
          </a:p>
        </p:txBody>
      </p:sp>
      <p:sp>
        <p:nvSpPr>
          <p:cNvPr id="61450" name="AutoShape 22"/>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p:spPr>
        <p:txBody>
          <a:bodyPr wrap="none" anchor="ctr"/>
          <a:lstStyle/>
          <a:p>
            <a:endParaRPr lang="en-US"/>
          </a:p>
        </p:txBody>
      </p:sp>
      <p:sp>
        <p:nvSpPr>
          <p:cNvPr id="61451" name="Text Box 83"/>
          <p:cNvSpPr txBox="1">
            <a:spLocks noChangeArrowheads="1"/>
          </p:cNvSpPr>
          <p:nvPr/>
        </p:nvSpPr>
        <p:spPr bwMode="auto">
          <a:xfrm>
            <a:off x="3489325" y="1252538"/>
            <a:ext cx="4892675" cy="4035425"/>
          </a:xfrm>
          <a:prstGeom prst="rect">
            <a:avLst/>
          </a:prstGeom>
          <a:noFill/>
          <a:ln w="9525">
            <a:noFill/>
            <a:miter lim="800000"/>
            <a:headEnd/>
            <a:tailEnd/>
          </a:ln>
        </p:spPr>
        <p:txBody>
          <a:bodyPr>
            <a:spAutoFit/>
          </a:bodyPr>
          <a:lstStyle/>
          <a:p>
            <a:pPr algn="l">
              <a:lnSpc>
                <a:spcPct val="90000"/>
              </a:lnSpc>
            </a:pPr>
            <a:r>
              <a:rPr lang="en-US" sz="2400"/>
              <a:t>Now let’s put Paul 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61452"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62467" name="Slide Number Placeholder 3"/>
          <p:cNvSpPr>
            <a:spLocks noGrp="1"/>
          </p:cNvSpPr>
          <p:nvPr>
            <p:ph type="sldNum" sz="quarter" idx="11"/>
          </p:nvPr>
        </p:nvSpPr>
        <p:spPr>
          <a:noFill/>
        </p:spPr>
        <p:txBody>
          <a:bodyPr/>
          <a:lstStyle/>
          <a:p>
            <a:fld id="{A29A9269-D5DB-45A8-9AF1-B548BC3DC375}" type="slidenum">
              <a:rPr lang="en-US"/>
              <a:pPr/>
              <a:t>47</a:t>
            </a:fld>
            <a:endParaRPr lang="en-US"/>
          </a:p>
        </p:txBody>
      </p:sp>
      <p:sp>
        <p:nvSpPr>
          <p:cNvPr id="62468" name="Rectangle 2"/>
          <p:cNvSpPr>
            <a:spLocks noGrp="1" noChangeArrowheads="1"/>
          </p:cNvSpPr>
          <p:nvPr>
            <p:ph type="title"/>
          </p:nvPr>
        </p:nvSpPr>
        <p:spPr/>
        <p:txBody>
          <a:bodyPr/>
          <a:lstStyle/>
          <a:p>
            <a:pPr eaLnBrk="1" hangingPunct="1"/>
            <a:r>
              <a:rPr lang="en-US" smtClean="0"/>
              <a:t>Diminishing Returns</a:t>
            </a:r>
          </a:p>
        </p:txBody>
      </p:sp>
      <p:grpSp>
        <p:nvGrpSpPr>
          <p:cNvPr id="62469" name="Group 4"/>
          <p:cNvGrpSpPr>
            <a:grpSpLocks/>
          </p:cNvGrpSpPr>
          <p:nvPr/>
        </p:nvGrpSpPr>
        <p:grpSpPr bwMode="auto">
          <a:xfrm>
            <a:off x="1143000" y="1981200"/>
            <a:ext cx="1524000" cy="1524000"/>
            <a:chOff x="1872" y="1920"/>
            <a:chExt cx="960" cy="960"/>
          </a:xfrm>
        </p:grpSpPr>
        <p:sp>
          <p:nvSpPr>
            <p:cNvPr id="62496"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2497" name="Group 6"/>
            <p:cNvGrpSpPr>
              <a:grpSpLocks/>
            </p:cNvGrpSpPr>
            <p:nvPr/>
          </p:nvGrpSpPr>
          <p:grpSpPr bwMode="auto">
            <a:xfrm>
              <a:off x="2112" y="2112"/>
              <a:ext cx="456" cy="480"/>
              <a:chOff x="1824" y="633"/>
              <a:chExt cx="2834" cy="2849"/>
            </a:xfrm>
          </p:grpSpPr>
          <p:sp>
            <p:nvSpPr>
              <p:cNvPr id="6249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249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250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250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2470" name="Group 11"/>
          <p:cNvGrpSpPr>
            <a:grpSpLocks/>
          </p:cNvGrpSpPr>
          <p:nvPr/>
        </p:nvGrpSpPr>
        <p:grpSpPr bwMode="auto">
          <a:xfrm>
            <a:off x="533400" y="2514600"/>
            <a:ext cx="533400" cy="457200"/>
            <a:chOff x="384" y="2496"/>
            <a:chExt cx="336" cy="288"/>
          </a:xfrm>
        </p:grpSpPr>
        <p:sp>
          <p:nvSpPr>
            <p:cNvPr id="62494"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2495"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2471" name="Group 14"/>
          <p:cNvGrpSpPr>
            <a:grpSpLocks/>
          </p:cNvGrpSpPr>
          <p:nvPr/>
        </p:nvGrpSpPr>
        <p:grpSpPr bwMode="auto">
          <a:xfrm>
            <a:off x="2819400" y="2590800"/>
            <a:ext cx="533400" cy="457200"/>
            <a:chOff x="1920" y="1632"/>
            <a:chExt cx="336" cy="288"/>
          </a:xfrm>
        </p:grpSpPr>
        <p:sp>
          <p:nvSpPr>
            <p:cNvPr id="62492"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2493"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2472" name="Group 17"/>
          <p:cNvGrpSpPr>
            <a:grpSpLocks/>
          </p:cNvGrpSpPr>
          <p:nvPr/>
        </p:nvGrpSpPr>
        <p:grpSpPr bwMode="auto">
          <a:xfrm>
            <a:off x="1600200" y="1371600"/>
            <a:ext cx="457200" cy="533400"/>
            <a:chOff x="816" y="2880"/>
            <a:chExt cx="288" cy="336"/>
          </a:xfrm>
        </p:grpSpPr>
        <p:sp>
          <p:nvSpPr>
            <p:cNvPr id="62490"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2491"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62473" name="Group 83"/>
          <p:cNvGrpSpPr>
            <a:grpSpLocks/>
          </p:cNvGrpSpPr>
          <p:nvPr/>
        </p:nvGrpSpPr>
        <p:grpSpPr bwMode="auto">
          <a:xfrm>
            <a:off x="1752600" y="3657600"/>
            <a:ext cx="457200" cy="533400"/>
            <a:chOff x="1104" y="2304"/>
            <a:chExt cx="288" cy="336"/>
          </a:xfrm>
        </p:grpSpPr>
        <p:sp>
          <p:nvSpPr>
            <p:cNvPr id="62488" name="Oval 21"/>
            <p:cNvSpPr>
              <a:spLocks noChangeArrowheads="1"/>
            </p:cNvSpPr>
            <p:nvPr/>
          </p:nvSpPr>
          <p:spPr bwMode="auto">
            <a:xfrm>
              <a:off x="1104" y="2352"/>
              <a:ext cx="288" cy="288"/>
            </a:xfrm>
            <a:prstGeom prst="ellipse">
              <a:avLst/>
            </a:prstGeom>
            <a:solidFill>
              <a:srgbClr val="800080"/>
            </a:solidFill>
            <a:ln w="9525">
              <a:noFill/>
              <a:miter lim="800000"/>
              <a:headEnd/>
              <a:tailEnd/>
            </a:ln>
          </p:spPr>
          <p:txBody>
            <a:bodyPr wrap="none" anchor="ctr"/>
            <a:lstStyle/>
            <a:p>
              <a:endParaRPr lang="en-US"/>
            </a:p>
          </p:txBody>
        </p:sp>
        <p:sp>
          <p:nvSpPr>
            <p:cNvPr id="62489" name="AutoShape 22"/>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p:spPr>
          <p:txBody>
            <a:bodyPr wrap="none" anchor="ctr"/>
            <a:lstStyle/>
            <a:p>
              <a:endParaRPr lang="en-US"/>
            </a:p>
          </p:txBody>
        </p:sp>
      </p:grpSp>
      <p:grpSp>
        <p:nvGrpSpPr>
          <p:cNvPr id="62474" name="Group 88"/>
          <p:cNvGrpSpPr>
            <a:grpSpLocks/>
          </p:cNvGrpSpPr>
          <p:nvPr/>
        </p:nvGrpSpPr>
        <p:grpSpPr bwMode="auto">
          <a:xfrm>
            <a:off x="2743200" y="1524000"/>
            <a:ext cx="457200" cy="457200"/>
            <a:chOff x="576" y="3264"/>
            <a:chExt cx="288" cy="288"/>
          </a:xfrm>
        </p:grpSpPr>
        <p:sp>
          <p:nvSpPr>
            <p:cNvPr id="62486" name="Oval 85"/>
            <p:cNvSpPr>
              <a:spLocks noChangeArrowheads="1"/>
            </p:cNvSpPr>
            <p:nvPr/>
          </p:nvSpPr>
          <p:spPr bwMode="auto">
            <a:xfrm>
              <a:off x="576" y="3264"/>
              <a:ext cx="288" cy="288"/>
            </a:xfrm>
            <a:prstGeom prst="ellipse">
              <a:avLst/>
            </a:prstGeom>
            <a:solidFill>
              <a:srgbClr val="FF33CC"/>
            </a:solidFill>
            <a:ln w="9525">
              <a:noFill/>
              <a:miter lim="800000"/>
              <a:headEnd/>
              <a:tailEnd/>
            </a:ln>
          </p:spPr>
          <p:txBody>
            <a:bodyPr wrap="none" anchor="ctr"/>
            <a:lstStyle/>
            <a:p>
              <a:endParaRPr lang="en-US"/>
            </a:p>
          </p:txBody>
        </p:sp>
        <p:sp>
          <p:nvSpPr>
            <p:cNvPr id="62487" name="AutoShape 87"/>
            <p:cNvSpPr>
              <a:spLocks noChangeArrowheads="1"/>
            </p:cNvSpPr>
            <p:nvPr/>
          </p:nvSpPr>
          <p:spPr bwMode="auto">
            <a:xfrm>
              <a:off x="576" y="3456"/>
              <a:ext cx="48" cy="48"/>
            </a:xfrm>
            <a:prstGeom prst="rtTriangle">
              <a:avLst/>
            </a:prstGeom>
            <a:solidFill>
              <a:srgbClr val="FF33CC"/>
            </a:solidFill>
            <a:ln w="9525">
              <a:noFill/>
              <a:miter lim="800000"/>
              <a:headEnd/>
              <a:tailEnd/>
            </a:ln>
          </p:spPr>
          <p:txBody>
            <a:bodyPr wrap="none" anchor="ctr"/>
            <a:lstStyle/>
            <a:p>
              <a:endParaRPr lang="en-US"/>
            </a:p>
          </p:txBody>
        </p:sp>
      </p:grpSp>
      <p:grpSp>
        <p:nvGrpSpPr>
          <p:cNvPr id="62475" name="Group 98"/>
          <p:cNvGrpSpPr>
            <a:grpSpLocks/>
          </p:cNvGrpSpPr>
          <p:nvPr/>
        </p:nvGrpSpPr>
        <p:grpSpPr bwMode="auto">
          <a:xfrm>
            <a:off x="609600" y="1524000"/>
            <a:ext cx="457200" cy="457200"/>
            <a:chOff x="1200" y="3168"/>
            <a:chExt cx="288" cy="288"/>
          </a:xfrm>
        </p:grpSpPr>
        <p:sp>
          <p:nvSpPr>
            <p:cNvPr id="62484" name="Oval 90"/>
            <p:cNvSpPr>
              <a:spLocks noChangeArrowheads="1"/>
            </p:cNvSpPr>
            <p:nvPr/>
          </p:nvSpPr>
          <p:spPr bwMode="auto">
            <a:xfrm>
              <a:off x="1200" y="3168"/>
              <a:ext cx="288" cy="288"/>
            </a:xfrm>
            <a:prstGeom prst="ellipse">
              <a:avLst/>
            </a:prstGeom>
            <a:solidFill>
              <a:srgbClr val="33CCFF"/>
            </a:solidFill>
            <a:ln w="9525">
              <a:noFill/>
              <a:miter lim="800000"/>
              <a:headEnd/>
              <a:tailEnd/>
            </a:ln>
          </p:spPr>
          <p:txBody>
            <a:bodyPr wrap="none" anchor="ctr"/>
            <a:lstStyle/>
            <a:p>
              <a:endParaRPr lang="en-US"/>
            </a:p>
          </p:txBody>
        </p:sp>
        <p:sp>
          <p:nvSpPr>
            <p:cNvPr id="62485" name="AutoShape 97"/>
            <p:cNvSpPr>
              <a:spLocks noChangeArrowheads="1"/>
            </p:cNvSpPr>
            <p:nvPr/>
          </p:nvSpPr>
          <p:spPr bwMode="auto">
            <a:xfrm>
              <a:off x="1440" y="3408"/>
              <a:ext cx="48" cy="48"/>
            </a:xfrm>
            <a:prstGeom prst="lightningBolt">
              <a:avLst/>
            </a:prstGeom>
            <a:solidFill>
              <a:schemeClr val="accent1"/>
            </a:solidFill>
            <a:ln w="9525">
              <a:noFill/>
              <a:miter lim="800000"/>
              <a:headEnd/>
              <a:tailEnd/>
            </a:ln>
          </p:spPr>
          <p:txBody>
            <a:bodyPr wrap="none" anchor="ctr"/>
            <a:lstStyle/>
            <a:p>
              <a:endParaRPr lang="en-US"/>
            </a:p>
          </p:txBody>
        </p:sp>
      </p:grpSp>
      <p:grpSp>
        <p:nvGrpSpPr>
          <p:cNvPr id="62476" name="Group 100"/>
          <p:cNvGrpSpPr>
            <a:grpSpLocks/>
          </p:cNvGrpSpPr>
          <p:nvPr/>
        </p:nvGrpSpPr>
        <p:grpSpPr bwMode="auto">
          <a:xfrm>
            <a:off x="609600" y="3581400"/>
            <a:ext cx="457200" cy="457200"/>
            <a:chOff x="1392" y="3648"/>
            <a:chExt cx="288" cy="288"/>
          </a:xfrm>
        </p:grpSpPr>
        <p:sp>
          <p:nvSpPr>
            <p:cNvPr id="62482" name="Oval 96"/>
            <p:cNvSpPr>
              <a:spLocks noChangeArrowheads="1"/>
            </p:cNvSpPr>
            <p:nvPr/>
          </p:nvSpPr>
          <p:spPr bwMode="auto">
            <a:xfrm>
              <a:off x="1392" y="3648"/>
              <a:ext cx="288" cy="288"/>
            </a:xfrm>
            <a:prstGeom prst="ellipse">
              <a:avLst/>
            </a:prstGeom>
            <a:solidFill>
              <a:srgbClr val="CC99FF"/>
            </a:solidFill>
            <a:ln w="9525">
              <a:noFill/>
              <a:miter lim="800000"/>
              <a:headEnd/>
              <a:tailEnd/>
            </a:ln>
          </p:spPr>
          <p:txBody>
            <a:bodyPr wrap="none" anchor="ctr"/>
            <a:lstStyle/>
            <a:p>
              <a:endParaRPr lang="en-US"/>
            </a:p>
          </p:txBody>
        </p:sp>
        <p:sp>
          <p:nvSpPr>
            <p:cNvPr id="62483" name="AutoShape 99"/>
            <p:cNvSpPr>
              <a:spLocks noChangeArrowheads="1"/>
            </p:cNvSpPr>
            <p:nvPr/>
          </p:nvSpPr>
          <p:spPr bwMode="auto">
            <a:xfrm>
              <a:off x="1632" y="3648"/>
              <a:ext cx="48" cy="48"/>
            </a:xfrm>
            <a:prstGeom prst="diamond">
              <a:avLst/>
            </a:prstGeom>
            <a:solidFill>
              <a:srgbClr val="CC99FF"/>
            </a:solidFill>
            <a:ln w="9525">
              <a:noFill/>
              <a:miter lim="800000"/>
              <a:headEnd/>
              <a:tailEnd/>
            </a:ln>
          </p:spPr>
          <p:txBody>
            <a:bodyPr wrap="none" anchor="ctr"/>
            <a:lstStyle/>
            <a:p>
              <a:endParaRPr lang="en-US"/>
            </a:p>
          </p:txBody>
        </p:sp>
      </p:grpSp>
      <p:grpSp>
        <p:nvGrpSpPr>
          <p:cNvPr id="62477" name="Group 102"/>
          <p:cNvGrpSpPr>
            <a:grpSpLocks/>
          </p:cNvGrpSpPr>
          <p:nvPr/>
        </p:nvGrpSpPr>
        <p:grpSpPr bwMode="auto">
          <a:xfrm>
            <a:off x="2667000" y="3581400"/>
            <a:ext cx="457200" cy="533400"/>
            <a:chOff x="2208" y="3360"/>
            <a:chExt cx="288" cy="336"/>
          </a:xfrm>
        </p:grpSpPr>
        <p:sp>
          <p:nvSpPr>
            <p:cNvPr id="62480" name="Oval 95"/>
            <p:cNvSpPr>
              <a:spLocks noChangeArrowheads="1"/>
            </p:cNvSpPr>
            <p:nvPr/>
          </p:nvSpPr>
          <p:spPr bwMode="auto">
            <a:xfrm>
              <a:off x="2208" y="3408"/>
              <a:ext cx="288" cy="288"/>
            </a:xfrm>
            <a:prstGeom prst="ellipse">
              <a:avLst/>
            </a:prstGeom>
            <a:solidFill>
              <a:schemeClr val="accent2"/>
            </a:solidFill>
            <a:ln w="9525">
              <a:noFill/>
              <a:miter lim="800000"/>
              <a:headEnd/>
              <a:tailEnd/>
            </a:ln>
          </p:spPr>
          <p:txBody>
            <a:bodyPr wrap="none" anchor="ctr"/>
            <a:lstStyle/>
            <a:p>
              <a:endParaRPr lang="en-US"/>
            </a:p>
          </p:txBody>
        </p:sp>
        <p:sp>
          <p:nvSpPr>
            <p:cNvPr id="62481" name="AutoShape 101"/>
            <p:cNvSpPr>
              <a:spLocks noChangeArrowheads="1"/>
            </p:cNvSpPr>
            <p:nvPr/>
          </p:nvSpPr>
          <p:spPr bwMode="auto">
            <a:xfrm>
              <a:off x="2256" y="3360"/>
              <a:ext cx="48" cy="48"/>
            </a:xfrm>
            <a:prstGeom prst="diamond">
              <a:avLst/>
            </a:prstGeom>
            <a:solidFill>
              <a:schemeClr val="accent2"/>
            </a:solidFill>
            <a:ln w="9525">
              <a:noFill/>
              <a:miter lim="800000"/>
              <a:headEnd/>
              <a:tailEnd/>
            </a:ln>
          </p:spPr>
          <p:txBody>
            <a:bodyPr wrap="none" anchor="ctr"/>
            <a:lstStyle/>
            <a:p>
              <a:endParaRPr lang="en-US"/>
            </a:p>
          </p:txBody>
        </p:sp>
      </p:grpSp>
      <p:sp>
        <p:nvSpPr>
          <p:cNvPr id="62478" name="Text Box 103"/>
          <p:cNvSpPr txBox="1">
            <a:spLocks noChangeArrowheads="1"/>
          </p:cNvSpPr>
          <p:nvPr/>
        </p:nvSpPr>
        <p:spPr bwMode="auto">
          <a:xfrm>
            <a:off x="3489325" y="1252538"/>
            <a:ext cx="4892675" cy="4327525"/>
          </a:xfrm>
          <a:prstGeom prst="rect">
            <a:avLst/>
          </a:prstGeom>
          <a:noFill/>
          <a:ln w="9525">
            <a:noFill/>
            <a:miter lim="800000"/>
            <a:headEnd/>
            <a:tailEnd/>
          </a:ln>
        </p:spPr>
        <p:txBody>
          <a:bodyPr>
            <a:spAutoFit/>
          </a:bodyPr>
          <a:lstStyle/>
          <a:p>
            <a:pPr algn="l">
              <a:lnSpc>
                <a:spcPct val="90000"/>
              </a:lnSpc>
            </a:pPr>
            <a:r>
              <a:rPr lang="en-US" sz="2400"/>
              <a:t>If we now put Dave and Tom and Horst and Brandon 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a:p>
          <a:p>
            <a:pPr algn="l">
              <a:lnSpc>
                <a:spcPct val="90000"/>
              </a:lnSpc>
            </a:pPr>
            <a:r>
              <a:rPr lang="en-US" sz="2400"/>
              <a:t>So we can see that adding more and more workers onto a shared resource is eventually going to have a diminishing return.</a:t>
            </a:r>
          </a:p>
        </p:txBody>
      </p:sp>
      <p:sp>
        <p:nvSpPr>
          <p:cNvPr id="62479" name="Rectangle 1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63491" name="Slide Number Placeholder 3"/>
          <p:cNvSpPr>
            <a:spLocks noGrp="1"/>
          </p:cNvSpPr>
          <p:nvPr>
            <p:ph type="sldNum" sz="quarter" idx="11"/>
          </p:nvPr>
        </p:nvSpPr>
        <p:spPr>
          <a:noFill/>
        </p:spPr>
        <p:txBody>
          <a:bodyPr/>
          <a:lstStyle/>
          <a:p>
            <a:fld id="{1B0A0F06-3CAD-4415-BC43-E2C8B7FEBFDB}" type="slidenum">
              <a:rPr lang="en-US"/>
              <a:pPr/>
              <a:t>48</a:t>
            </a:fld>
            <a:endParaRPr lang="en-US"/>
          </a:p>
        </p:txBody>
      </p:sp>
      <p:sp>
        <p:nvSpPr>
          <p:cNvPr id="63492" name="Rectangle 2"/>
          <p:cNvSpPr>
            <a:spLocks noGrp="1" noChangeArrowheads="1"/>
          </p:cNvSpPr>
          <p:nvPr>
            <p:ph type="title"/>
          </p:nvPr>
        </p:nvSpPr>
        <p:spPr/>
        <p:txBody>
          <a:bodyPr/>
          <a:lstStyle/>
          <a:p>
            <a:pPr eaLnBrk="1" hangingPunct="1"/>
            <a:r>
              <a:rPr lang="en-US" smtClean="0"/>
              <a:t>Distributed Parallelism</a:t>
            </a:r>
          </a:p>
        </p:txBody>
      </p:sp>
      <p:grpSp>
        <p:nvGrpSpPr>
          <p:cNvPr id="63493" name="Group 4"/>
          <p:cNvGrpSpPr>
            <a:grpSpLocks/>
          </p:cNvGrpSpPr>
          <p:nvPr/>
        </p:nvGrpSpPr>
        <p:grpSpPr bwMode="auto">
          <a:xfrm>
            <a:off x="1143000" y="1371600"/>
            <a:ext cx="1524000" cy="1524000"/>
            <a:chOff x="1872" y="1920"/>
            <a:chExt cx="960" cy="960"/>
          </a:xfrm>
        </p:grpSpPr>
        <p:sp>
          <p:nvSpPr>
            <p:cNvPr id="6350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10" name="Group 6"/>
            <p:cNvGrpSpPr>
              <a:grpSpLocks/>
            </p:cNvGrpSpPr>
            <p:nvPr/>
          </p:nvGrpSpPr>
          <p:grpSpPr bwMode="auto">
            <a:xfrm>
              <a:off x="2112" y="2112"/>
              <a:ext cx="456" cy="480"/>
              <a:chOff x="1824" y="633"/>
              <a:chExt cx="2834" cy="2849"/>
            </a:xfrm>
          </p:grpSpPr>
          <p:sp>
            <p:nvSpPr>
              <p:cNvPr id="63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4" name="Group 11"/>
          <p:cNvGrpSpPr>
            <a:grpSpLocks/>
          </p:cNvGrpSpPr>
          <p:nvPr/>
        </p:nvGrpSpPr>
        <p:grpSpPr bwMode="auto">
          <a:xfrm>
            <a:off x="533400" y="1905000"/>
            <a:ext cx="533400" cy="457200"/>
            <a:chOff x="384" y="2496"/>
            <a:chExt cx="336" cy="288"/>
          </a:xfrm>
        </p:grpSpPr>
        <p:sp>
          <p:nvSpPr>
            <p:cNvPr id="6350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350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3495" name="Group 24"/>
          <p:cNvGrpSpPr>
            <a:grpSpLocks/>
          </p:cNvGrpSpPr>
          <p:nvPr/>
        </p:nvGrpSpPr>
        <p:grpSpPr bwMode="auto">
          <a:xfrm>
            <a:off x="4648200" y="1371600"/>
            <a:ext cx="1524000" cy="1524000"/>
            <a:chOff x="1872" y="1920"/>
            <a:chExt cx="960" cy="960"/>
          </a:xfrm>
        </p:grpSpPr>
        <p:sp>
          <p:nvSpPr>
            <p:cNvPr id="63501"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02" name="Group 26"/>
            <p:cNvGrpSpPr>
              <a:grpSpLocks/>
            </p:cNvGrpSpPr>
            <p:nvPr/>
          </p:nvGrpSpPr>
          <p:grpSpPr bwMode="auto">
            <a:xfrm>
              <a:off x="2112" y="2112"/>
              <a:ext cx="456" cy="480"/>
              <a:chOff x="1824" y="633"/>
              <a:chExt cx="2834" cy="2849"/>
            </a:xfrm>
          </p:grpSpPr>
          <p:sp>
            <p:nvSpPr>
              <p:cNvPr id="6350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0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0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0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6" name="Group 34"/>
          <p:cNvGrpSpPr>
            <a:grpSpLocks/>
          </p:cNvGrpSpPr>
          <p:nvPr/>
        </p:nvGrpSpPr>
        <p:grpSpPr bwMode="auto">
          <a:xfrm>
            <a:off x="6324600" y="1981200"/>
            <a:ext cx="533400" cy="457200"/>
            <a:chOff x="1920" y="1632"/>
            <a:chExt cx="336" cy="288"/>
          </a:xfrm>
        </p:grpSpPr>
        <p:sp>
          <p:nvSpPr>
            <p:cNvPr id="63499"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3500"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3497" name="Text Box 83"/>
          <p:cNvSpPr txBox="1">
            <a:spLocks noChangeArrowheads="1"/>
          </p:cNvSpPr>
          <p:nvPr/>
        </p:nvSpPr>
        <p:spPr bwMode="auto">
          <a:xfrm>
            <a:off x="533400" y="2971800"/>
            <a:ext cx="7924800" cy="3049588"/>
          </a:xfrm>
          <a:prstGeom prst="rect">
            <a:avLst/>
          </a:prstGeom>
          <a:noFill/>
          <a:ln w="9525">
            <a:noFill/>
            <a:miter lim="800000"/>
            <a:headEnd/>
            <a:tailEnd/>
          </a:ln>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63498"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64515" name="Slide Number Placeholder 3"/>
          <p:cNvSpPr>
            <a:spLocks noGrp="1"/>
          </p:cNvSpPr>
          <p:nvPr>
            <p:ph type="sldNum" sz="quarter" idx="11"/>
          </p:nvPr>
        </p:nvSpPr>
        <p:spPr>
          <a:noFill/>
        </p:spPr>
        <p:txBody>
          <a:bodyPr/>
          <a:lstStyle/>
          <a:p>
            <a:fld id="{2C2ADB72-4A90-4D65-A2E8-EEBA8B3C82F9}" type="slidenum">
              <a:rPr lang="en-US"/>
              <a:pPr/>
              <a:t>49</a:t>
            </a:fld>
            <a:endParaRPr lang="en-US"/>
          </a:p>
        </p:txBody>
      </p:sp>
      <p:sp>
        <p:nvSpPr>
          <p:cNvPr id="64516" name="Rectangle 2"/>
          <p:cNvSpPr>
            <a:spLocks noGrp="1" noChangeArrowheads="1"/>
          </p:cNvSpPr>
          <p:nvPr>
            <p:ph type="title"/>
          </p:nvPr>
        </p:nvSpPr>
        <p:spPr/>
        <p:txBody>
          <a:bodyPr/>
          <a:lstStyle/>
          <a:p>
            <a:pPr eaLnBrk="1" hangingPunct="1"/>
            <a:r>
              <a:rPr lang="en-US" smtClean="0"/>
              <a:t>More Distributed Processors</a:t>
            </a:r>
          </a:p>
        </p:txBody>
      </p:sp>
      <p:grpSp>
        <p:nvGrpSpPr>
          <p:cNvPr id="64517" name="Group 83"/>
          <p:cNvGrpSpPr>
            <a:grpSpLocks/>
          </p:cNvGrpSpPr>
          <p:nvPr/>
        </p:nvGrpSpPr>
        <p:grpSpPr bwMode="auto">
          <a:xfrm>
            <a:off x="914400" y="1371600"/>
            <a:ext cx="1524000" cy="2133600"/>
            <a:chOff x="720" y="864"/>
            <a:chExt cx="960" cy="1344"/>
          </a:xfrm>
        </p:grpSpPr>
        <p:grpSp>
          <p:nvGrpSpPr>
            <p:cNvPr id="64553" name="Group 4"/>
            <p:cNvGrpSpPr>
              <a:grpSpLocks/>
            </p:cNvGrpSpPr>
            <p:nvPr/>
          </p:nvGrpSpPr>
          <p:grpSpPr bwMode="auto">
            <a:xfrm>
              <a:off x="720" y="1248"/>
              <a:ext cx="960" cy="960"/>
              <a:chOff x="1872" y="1920"/>
              <a:chExt cx="960" cy="960"/>
            </a:xfrm>
          </p:grpSpPr>
          <p:sp>
            <p:nvSpPr>
              <p:cNvPr id="645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58" name="Group 6"/>
              <p:cNvGrpSpPr>
                <a:grpSpLocks/>
              </p:cNvGrpSpPr>
              <p:nvPr/>
            </p:nvGrpSpPr>
            <p:grpSpPr bwMode="auto">
              <a:xfrm>
                <a:off x="2112" y="2112"/>
                <a:ext cx="456" cy="480"/>
                <a:chOff x="1824" y="633"/>
                <a:chExt cx="2834" cy="2849"/>
              </a:xfrm>
            </p:grpSpPr>
            <p:sp>
              <p:nvSpPr>
                <p:cNvPr id="6455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6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6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6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54" name="Group 17"/>
            <p:cNvGrpSpPr>
              <a:grpSpLocks/>
            </p:cNvGrpSpPr>
            <p:nvPr/>
          </p:nvGrpSpPr>
          <p:grpSpPr bwMode="auto">
            <a:xfrm>
              <a:off x="1008" y="864"/>
              <a:ext cx="288" cy="336"/>
              <a:chOff x="816" y="2880"/>
              <a:chExt cx="288" cy="336"/>
            </a:xfrm>
          </p:grpSpPr>
          <p:sp>
            <p:nvSpPr>
              <p:cNvPr id="64555"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4556"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grpSp>
        <p:nvGrpSpPr>
          <p:cNvPr id="64518" name="Group 85"/>
          <p:cNvGrpSpPr>
            <a:grpSpLocks/>
          </p:cNvGrpSpPr>
          <p:nvPr/>
        </p:nvGrpSpPr>
        <p:grpSpPr bwMode="auto">
          <a:xfrm>
            <a:off x="3200400" y="1981200"/>
            <a:ext cx="2209800" cy="1524000"/>
            <a:chOff x="2928" y="1248"/>
            <a:chExt cx="1392" cy="960"/>
          </a:xfrm>
        </p:grpSpPr>
        <p:grpSp>
          <p:nvGrpSpPr>
            <p:cNvPr id="64543" name="Group 24"/>
            <p:cNvGrpSpPr>
              <a:grpSpLocks/>
            </p:cNvGrpSpPr>
            <p:nvPr/>
          </p:nvGrpSpPr>
          <p:grpSpPr bwMode="auto">
            <a:xfrm>
              <a:off x="2928" y="1248"/>
              <a:ext cx="960" cy="960"/>
              <a:chOff x="1872" y="1920"/>
              <a:chExt cx="960" cy="960"/>
            </a:xfrm>
          </p:grpSpPr>
          <p:sp>
            <p:nvSpPr>
              <p:cNvPr id="64547"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48" name="Group 26"/>
              <p:cNvGrpSpPr>
                <a:grpSpLocks/>
              </p:cNvGrpSpPr>
              <p:nvPr/>
            </p:nvGrpSpPr>
            <p:grpSpPr bwMode="auto">
              <a:xfrm>
                <a:off x="2112" y="2112"/>
                <a:ext cx="456" cy="480"/>
                <a:chOff x="1824" y="633"/>
                <a:chExt cx="2834" cy="2849"/>
              </a:xfrm>
            </p:grpSpPr>
            <p:sp>
              <p:nvSpPr>
                <p:cNvPr id="6454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5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5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5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44" name="Group 34"/>
            <p:cNvGrpSpPr>
              <a:grpSpLocks/>
            </p:cNvGrpSpPr>
            <p:nvPr/>
          </p:nvGrpSpPr>
          <p:grpSpPr bwMode="auto">
            <a:xfrm>
              <a:off x="3984" y="1632"/>
              <a:ext cx="336" cy="288"/>
              <a:chOff x="1920" y="1632"/>
              <a:chExt cx="336" cy="288"/>
            </a:xfrm>
          </p:grpSpPr>
          <p:sp>
            <p:nvSpPr>
              <p:cNvPr id="64545"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4546"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grpSp>
        <p:nvGrpSpPr>
          <p:cNvPr id="64519" name="Group 84"/>
          <p:cNvGrpSpPr>
            <a:grpSpLocks/>
          </p:cNvGrpSpPr>
          <p:nvPr/>
        </p:nvGrpSpPr>
        <p:grpSpPr bwMode="auto">
          <a:xfrm>
            <a:off x="304800" y="3995738"/>
            <a:ext cx="2133600" cy="1524000"/>
            <a:chOff x="1248" y="2688"/>
            <a:chExt cx="1344" cy="960"/>
          </a:xfrm>
        </p:grpSpPr>
        <p:grpSp>
          <p:nvGrpSpPr>
            <p:cNvPr id="64533" name="Group 44"/>
            <p:cNvGrpSpPr>
              <a:grpSpLocks/>
            </p:cNvGrpSpPr>
            <p:nvPr/>
          </p:nvGrpSpPr>
          <p:grpSpPr bwMode="auto">
            <a:xfrm>
              <a:off x="1632" y="2688"/>
              <a:ext cx="960" cy="960"/>
              <a:chOff x="1872" y="1920"/>
              <a:chExt cx="960" cy="960"/>
            </a:xfrm>
          </p:grpSpPr>
          <p:sp>
            <p:nvSpPr>
              <p:cNvPr id="64537"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38" name="Group 46"/>
              <p:cNvGrpSpPr>
                <a:grpSpLocks/>
              </p:cNvGrpSpPr>
              <p:nvPr/>
            </p:nvGrpSpPr>
            <p:grpSpPr bwMode="auto">
              <a:xfrm>
                <a:off x="2112" y="2112"/>
                <a:ext cx="456" cy="480"/>
                <a:chOff x="1824" y="633"/>
                <a:chExt cx="2834" cy="2849"/>
              </a:xfrm>
            </p:grpSpPr>
            <p:sp>
              <p:nvSpPr>
                <p:cNvPr id="6453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4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4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4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34" name="Group 51"/>
            <p:cNvGrpSpPr>
              <a:grpSpLocks/>
            </p:cNvGrpSpPr>
            <p:nvPr/>
          </p:nvGrpSpPr>
          <p:grpSpPr bwMode="auto">
            <a:xfrm>
              <a:off x="1248" y="3024"/>
              <a:ext cx="336" cy="288"/>
              <a:chOff x="384" y="2496"/>
              <a:chExt cx="336" cy="288"/>
            </a:xfrm>
          </p:grpSpPr>
          <p:sp>
            <p:nvSpPr>
              <p:cNvPr id="64535" name="Oval 5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4536"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grpSp>
        <p:nvGrpSpPr>
          <p:cNvPr id="64520" name="Group 86"/>
          <p:cNvGrpSpPr>
            <a:grpSpLocks/>
          </p:cNvGrpSpPr>
          <p:nvPr/>
        </p:nvGrpSpPr>
        <p:grpSpPr bwMode="auto">
          <a:xfrm>
            <a:off x="3219450" y="3981450"/>
            <a:ext cx="1524000" cy="2209800"/>
            <a:chOff x="3792" y="2688"/>
            <a:chExt cx="960" cy="1392"/>
          </a:xfrm>
        </p:grpSpPr>
        <p:grpSp>
          <p:nvGrpSpPr>
            <p:cNvPr id="64523" name="Group 64"/>
            <p:cNvGrpSpPr>
              <a:grpSpLocks/>
            </p:cNvGrpSpPr>
            <p:nvPr/>
          </p:nvGrpSpPr>
          <p:grpSpPr bwMode="auto">
            <a:xfrm>
              <a:off x="3792" y="2688"/>
              <a:ext cx="960" cy="960"/>
              <a:chOff x="1872" y="1920"/>
              <a:chExt cx="960" cy="960"/>
            </a:xfrm>
          </p:grpSpPr>
          <p:sp>
            <p:nvSpPr>
              <p:cNvPr id="64527"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28" name="Group 66"/>
              <p:cNvGrpSpPr>
                <a:grpSpLocks/>
              </p:cNvGrpSpPr>
              <p:nvPr/>
            </p:nvGrpSpPr>
            <p:grpSpPr bwMode="auto">
              <a:xfrm>
                <a:off x="2112" y="2112"/>
                <a:ext cx="456" cy="480"/>
                <a:chOff x="1824" y="633"/>
                <a:chExt cx="2834" cy="2849"/>
              </a:xfrm>
            </p:grpSpPr>
            <p:sp>
              <p:nvSpPr>
                <p:cNvPr id="645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24" name="Group 80"/>
            <p:cNvGrpSpPr>
              <a:grpSpLocks/>
            </p:cNvGrpSpPr>
            <p:nvPr/>
          </p:nvGrpSpPr>
          <p:grpSpPr bwMode="auto">
            <a:xfrm>
              <a:off x="4176" y="3744"/>
              <a:ext cx="288" cy="336"/>
              <a:chOff x="1584" y="2736"/>
              <a:chExt cx="288" cy="336"/>
            </a:xfrm>
          </p:grpSpPr>
          <p:sp>
            <p:nvSpPr>
              <p:cNvPr id="64525" name="Oval 81"/>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64526"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64521" name="Text Box 87"/>
          <p:cNvSpPr txBox="1">
            <a:spLocks noChangeArrowheads="1"/>
          </p:cNvSpPr>
          <p:nvPr/>
        </p:nvSpPr>
        <p:spPr bwMode="auto">
          <a:xfrm>
            <a:off x="5410200" y="1219200"/>
            <a:ext cx="3200400" cy="4364038"/>
          </a:xfrm>
          <a:prstGeom prst="rect">
            <a:avLst/>
          </a:prstGeom>
          <a:noFill/>
          <a:ln w="9525">
            <a:noFill/>
            <a:miter lim="800000"/>
            <a:headEnd/>
            <a:tailEnd/>
          </a:ln>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64522" name="Rectangle 12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Parallel: Overview</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5</a:t>
            </a:fld>
            <a:endParaRPr lang="en-US"/>
          </a:p>
        </p:txBody>
      </p:sp>
      <p:sp>
        <p:nvSpPr>
          <p:cNvPr id="452610" name="Rectangle 2"/>
          <p:cNvSpPr>
            <a:spLocks noGrp="1" noChangeArrowheads="1"/>
          </p:cNvSpPr>
          <p:nvPr>
            <p:ph type="title"/>
          </p:nvPr>
        </p:nvSpPr>
        <p:spPr/>
        <p:txBody>
          <a:bodyPr/>
          <a:lstStyle/>
          <a:p>
            <a:r>
              <a:rPr lang="en-US" sz="3600" dirty="0" smtClean="0"/>
              <a:t>EVO</a:t>
            </a:r>
            <a:endParaRPr lang="en-US" sz="3600" dirty="0"/>
          </a:p>
        </p:txBody>
      </p:sp>
      <p:sp>
        <p:nvSpPr>
          <p:cNvPr id="452611" name="Rectangle 3"/>
          <p:cNvSpPr>
            <a:spLocks noGrp="1" noChangeArrowheads="1"/>
          </p:cNvSpPr>
          <p:nvPr>
            <p:ph type="body" idx="1"/>
          </p:nvPr>
        </p:nvSpPr>
        <p:spPr/>
        <p:txBody>
          <a:bodyPr/>
          <a:lstStyle/>
          <a:p>
            <a:pPr>
              <a:buFont typeface="Wingdings" pitchFamily="2" charset="2"/>
              <a:buNone/>
            </a:pPr>
            <a:r>
              <a:rPr lang="en-US" dirty="0" smtClean="0"/>
              <a:t>There’s a quick description of how to use EVO on the workshop logistics webpage.</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65539" name="Slide Number Placeholder 3"/>
          <p:cNvSpPr>
            <a:spLocks noGrp="1"/>
          </p:cNvSpPr>
          <p:nvPr>
            <p:ph type="sldNum" sz="quarter" idx="11"/>
          </p:nvPr>
        </p:nvSpPr>
        <p:spPr>
          <a:noFill/>
        </p:spPr>
        <p:txBody>
          <a:bodyPr/>
          <a:lstStyle/>
          <a:p>
            <a:fld id="{28E0374A-B879-491D-9946-5DC3D26B99A1}" type="slidenum">
              <a:rPr lang="en-US"/>
              <a:pPr/>
              <a:t>50</a:t>
            </a:fld>
            <a:endParaRPr lang="en-US"/>
          </a:p>
        </p:txBody>
      </p:sp>
      <p:sp>
        <p:nvSpPr>
          <p:cNvPr id="65540" name="Rectangle 2"/>
          <p:cNvSpPr>
            <a:spLocks noGrp="1" noChangeArrowheads="1"/>
          </p:cNvSpPr>
          <p:nvPr>
            <p:ph type="title"/>
          </p:nvPr>
        </p:nvSpPr>
        <p:spPr/>
        <p:txBody>
          <a:bodyPr/>
          <a:lstStyle/>
          <a:p>
            <a:pPr eaLnBrk="1" hangingPunct="1"/>
            <a:r>
              <a:rPr lang="en-US" smtClean="0"/>
              <a:t>Load Balancing</a:t>
            </a:r>
          </a:p>
        </p:txBody>
      </p:sp>
      <p:grpSp>
        <p:nvGrpSpPr>
          <p:cNvPr id="65541" name="Group 3"/>
          <p:cNvGrpSpPr>
            <a:grpSpLocks/>
          </p:cNvGrpSpPr>
          <p:nvPr/>
        </p:nvGrpSpPr>
        <p:grpSpPr bwMode="auto">
          <a:xfrm>
            <a:off x="1143000" y="1371600"/>
            <a:ext cx="1524000" cy="1524000"/>
            <a:chOff x="1872" y="1920"/>
            <a:chExt cx="960" cy="960"/>
          </a:xfrm>
        </p:grpSpPr>
        <p:sp>
          <p:nvSpPr>
            <p:cNvPr id="65561"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62" name="Group 5"/>
            <p:cNvGrpSpPr>
              <a:grpSpLocks/>
            </p:cNvGrpSpPr>
            <p:nvPr/>
          </p:nvGrpSpPr>
          <p:grpSpPr bwMode="auto">
            <a:xfrm>
              <a:off x="2112" y="2112"/>
              <a:ext cx="456" cy="480"/>
              <a:chOff x="1824" y="633"/>
              <a:chExt cx="2834" cy="2849"/>
            </a:xfrm>
          </p:grpSpPr>
          <p:sp>
            <p:nvSpPr>
              <p:cNvPr id="6556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6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6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6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2" name="Group 10"/>
          <p:cNvGrpSpPr>
            <a:grpSpLocks/>
          </p:cNvGrpSpPr>
          <p:nvPr/>
        </p:nvGrpSpPr>
        <p:grpSpPr bwMode="auto">
          <a:xfrm>
            <a:off x="533400" y="1905000"/>
            <a:ext cx="533400" cy="457200"/>
            <a:chOff x="384" y="2496"/>
            <a:chExt cx="336" cy="288"/>
          </a:xfrm>
        </p:grpSpPr>
        <p:sp>
          <p:nvSpPr>
            <p:cNvPr id="65559" name="Oval 11"/>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556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5543" name="Group 13"/>
          <p:cNvGrpSpPr>
            <a:grpSpLocks/>
          </p:cNvGrpSpPr>
          <p:nvPr/>
        </p:nvGrpSpPr>
        <p:grpSpPr bwMode="auto">
          <a:xfrm>
            <a:off x="4648200" y="1371600"/>
            <a:ext cx="1524000" cy="1524000"/>
            <a:chOff x="1872" y="1920"/>
            <a:chExt cx="960" cy="960"/>
          </a:xfrm>
        </p:grpSpPr>
        <p:sp>
          <p:nvSpPr>
            <p:cNvPr id="65553"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54" name="Group 15"/>
            <p:cNvGrpSpPr>
              <a:grpSpLocks/>
            </p:cNvGrpSpPr>
            <p:nvPr/>
          </p:nvGrpSpPr>
          <p:grpSpPr bwMode="auto">
            <a:xfrm>
              <a:off x="2112" y="2112"/>
              <a:ext cx="456" cy="480"/>
              <a:chOff x="1824" y="633"/>
              <a:chExt cx="2834" cy="2849"/>
            </a:xfrm>
          </p:grpSpPr>
          <p:sp>
            <p:nvSpPr>
              <p:cNvPr id="6555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5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5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5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4" name="Group 20"/>
          <p:cNvGrpSpPr>
            <a:grpSpLocks/>
          </p:cNvGrpSpPr>
          <p:nvPr/>
        </p:nvGrpSpPr>
        <p:grpSpPr bwMode="auto">
          <a:xfrm>
            <a:off x="6324600" y="1981200"/>
            <a:ext cx="533400" cy="457200"/>
            <a:chOff x="1920" y="1632"/>
            <a:chExt cx="336" cy="288"/>
          </a:xfrm>
        </p:grpSpPr>
        <p:sp>
          <p:nvSpPr>
            <p:cNvPr id="65551" name="Oval 21"/>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5552"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5545"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65546"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5547" name="Text Box 25"/>
          <p:cNvSpPr txBox="1">
            <a:spLocks noChangeArrowheads="1"/>
          </p:cNvSpPr>
          <p:nvPr/>
        </p:nvSpPr>
        <p:spPr bwMode="auto">
          <a:xfrm>
            <a:off x="609600" y="3233738"/>
            <a:ext cx="7696200" cy="2830512"/>
          </a:xfrm>
          <a:prstGeom prst="rect">
            <a:avLst/>
          </a:prstGeom>
          <a:noFill/>
          <a:ln w="9525">
            <a:noFill/>
            <a:miter lim="800000"/>
            <a:headEnd/>
            <a:tailEnd/>
          </a:ln>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65548"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49"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50" name="Rectangle 6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66563" name="Slide Number Placeholder 4"/>
          <p:cNvSpPr>
            <a:spLocks noGrp="1"/>
          </p:cNvSpPr>
          <p:nvPr>
            <p:ph type="sldNum" sz="quarter" idx="11"/>
          </p:nvPr>
        </p:nvSpPr>
        <p:spPr>
          <a:noFill/>
        </p:spPr>
        <p:txBody>
          <a:bodyPr/>
          <a:lstStyle/>
          <a:p>
            <a:fld id="{F4487929-6EF2-4AE8-AFED-ED1066A7870C}" type="slidenum">
              <a:rPr lang="en-US"/>
              <a:pPr/>
              <a:t>51</a:t>
            </a:fld>
            <a:endParaRPr lang="en-US"/>
          </a:p>
        </p:txBody>
      </p:sp>
      <p:sp>
        <p:nvSpPr>
          <p:cNvPr id="66564" name="Rectangle 2"/>
          <p:cNvSpPr>
            <a:spLocks noGrp="1" noChangeArrowheads="1"/>
          </p:cNvSpPr>
          <p:nvPr>
            <p:ph type="title"/>
          </p:nvPr>
        </p:nvSpPr>
        <p:spPr/>
        <p:txBody>
          <a:bodyPr/>
          <a:lstStyle/>
          <a:p>
            <a:pPr eaLnBrk="1" hangingPunct="1"/>
            <a:r>
              <a:rPr lang="en-US" smtClean="0"/>
              <a:t>Load Balancing</a:t>
            </a:r>
          </a:p>
        </p:txBody>
      </p:sp>
      <p:sp>
        <p:nvSpPr>
          <p:cNvPr id="66565"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6"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6567"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6568"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6569"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0"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1"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2"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6573"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4"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5"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6"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7"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8"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9"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0"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1"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2"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3"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4"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5"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6"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7"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8"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9"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0"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1"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2"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6593"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67587" name="Slide Number Placeholder 4"/>
          <p:cNvSpPr>
            <a:spLocks noGrp="1"/>
          </p:cNvSpPr>
          <p:nvPr>
            <p:ph type="sldNum" sz="quarter" idx="11"/>
          </p:nvPr>
        </p:nvSpPr>
        <p:spPr>
          <a:noFill/>
        </p:spPr>
        <p:txBody>
          <a:bodyPr/>
          <a:lstStyle/>
          <a:p>
            <a:fld id="{E3E35ED8-8851-406A-96B4-75991BCA8EE4}" type="slidenum">
              <a:rPr lang="en-US"/>
              <a:pPr/>
              <a:t>52</a:t>
            </a:fld>
            <a:endParaRPr lang="en-US"/>
          </a:p>
        </p:txBody>
      </p:sp>
      <p:sp>
        <p:nvSpPr>
          <p:cNvPr id="67588" name="Rectangle 2"/>
          <p:cNvSpPr>
            <a:spLocks noGrp="1" noChangeArrowheads="1"/>
          </p:cNvSpPr>
          <p:nvPr>
            <p:ph type="title"/>
          </p:nvPr>
        </p:nvSpPr>
        <p:spPr/>
        <p:txBody>
          <a:bodyPr/>
          <a:lstStyle/>
          <a:p>
            <a:pPr eaLnBrk="1" hangingPunct="1"/>
            <a:r>
              <a:rPr lang="en-US" smtClean="0"/>
              <a:t>Load Balancing</a:t>
            </a:r>
          </a:p>
        </p:txBody>
      </p:sp>
      <p:sp>
        <p:nvSpPr>
          <p:cNvPr id="67589"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0"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7591"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7592"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7593"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4"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6"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7597"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8"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9"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0"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1"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2"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3"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4"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5"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6"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7"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8"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9"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0"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1"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2"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3"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4"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5"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6"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7617"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44649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68611" name="Slide Number Placeholder 4"/>
          <p:cNvSpPr>
            <a:spLocks noGrp="1"/>
          </p:cNvSpPr>
          <p:nvPr>
            <p:ph type="sldNum" sz="quarter" idx="11"/>
          </p:nvPr>
        </p:nvSpPr>
        <p:spPr>
          <a:noFill/>
        </p:spPr>
        <p:txBody>
          <a:bodyPr/>
          <a:lstStyle/>
          <a:p>
            <a:fld id="{15C30DB3-288B-45AB-BCF4-CF49981AB08E}" type="slidenum">
              <a:rPr lang="en-US"/>
              <a:pPr/>
              <a:t>53</a:t>
            </a:fld>
            <a:endParaRPr lang="en-US"/>
          </a:p>
        </p:txBody>
      </p:sp>
      <p:sp>
        <p:nvSpPr>
          <p:cNvPr id="68612" name="Rectangle 2"/>
          <p:cNvSpPr>
            <a:spLocks noGrp="1" noChangeArrowheads="1"/>
          </p:cNvSpPr>
          <p:nvPr>
            <p:ph type="title"/>
          </p:nvPr>
        </p:nvSpPr>
        <p:spPr/>
        <p:txBody>
          <a:bodyPr/>
          <a:lstStyle/>
          <a:p>
            <a:pPr eaLnBrk="1" hangingPunct="1"/>
            <a:r>
              <a:rPr lang="en-US" smtClean="0"/>
              <a:t>Load Balancing</a:t>
            </a:r>
          </a:p>
        </p:txBody>
      </p:sp>
      <p:sp>
        <p:nvSpPr>
          <p:cNvPr id="6861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861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861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861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862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40"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8641" name="Rectangle 6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46496" name="Text Box 64"/>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
        <p:nvSpPr>
          <p:cNvPr id="146497" name="Text Box 65"/>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HARD</a:t>
            </a:r>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990600" y="2209800"/>
            <a:ext cx="7772400" cy="1143000"/>
          </a:xfrm>
        </p:spPr>
        <p:txBody>
          <a:bodyPr/>
          <a:lstStyle/>
          <a:p>
            <a:pPr eaLnBrk="1" hangingPunct="1"/>
            <a:r>
              <a:rPr lang="en-US" sz="6000" smtClean="0"/>
              <a:t>Moore’s Law</a:t>
            </a:r>
          </a:p>
        </p:txBody>
      </p:sp>
      <p:sp>
        <p:nvSpPr>
          <p:cNvPr id="69635"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70659" name="Slide Number Placeholder 4"/>
          <p:cNvSpPr>
            <a:spLocks noGrp="1"/>
          </p:cNvSpPr>
          <p:nvPr>
            <p:ph type="sldNum" sz="quarter" idx="11"/>
          </p:nvPr>
        </p:nvSpPr>
        <p:spPr>
          <a:noFill/>
        </p:spPr>
        <p:txBody>
          <a:bodyPr/>
          <a:lstStyle/>
          <a:p>
            <a:fld id="{35B4D883-CB6F-429C-9500-BDBEE143D645}" type="slidenum">
              <a:rPr lang="en-US"/>
              <a:pPr/>
              <a:t>55</a:t>
            </a:fld>
            <a:endParaRPr lang="en-US"/>
          </a:p>
        </p:txBody>
      </p:sp>
      <p:sp>
        <p:nvSpPr>
          <p:cNvPr id="70660" name="Rectangle 2"/>
          <p:cNvSpPr>
            <a:spLocks noGrp="1" noChangeArrowheads="1"/>
          </p:cNvSpPr>
          <p:nvPr>
            <p:ph type="title"/>
          </p:nvPr>
        </p:nvSpPr>
        <p:spPr/>
        <p:txBody>
          <a:bodyPr/>
          <a:lstStyle/>
          <a:p>
            <a:pPr eaLnBrk="1" hangingPunct="1"/>
            <a:r>
              <a:rPr lang="en-US" smtClean="0"/>
              <a:t>Moore’s Law</a:t>
            </a:r>
          </a:p>
        </p:txBody>
      </p:sp>
      <p:sp>
        <p:nvSpPr>
          <p:cNvPr id="70661" name="Rectangle 3"/>
          <p:cNvSpPr>
            <a:spLocks noGrp="1" noChangeArrowheads="1"/>
          </p:cNvSpPr>
          <p:nvPr>
            <p:ph type="body" idx="1"/>
          </p:nvPr>
        </p:nvSpPr>
        <p:spPr/>
        <p:txBody>
          <a:bodyPr/>
          <a:lstStyle/>
          <a:p>
            <a:pPr eaLnBrk="1" hangingPunct="1">
              <a:buFont typeface="Wingdings" pitchFamily="2" charset="2"/>
              <a:buNone/>
            </a:pPr>
            <a:r>
              <a:rPr lang="en-US" smtClean="0"/>
              <a:t>In 1965, Gordon Moore was an engineer at Fairchild Semiconductor.</a:t>
            </a:r>
          </a:p>
          <a:p>
            <a:pPr eaLnBrk="1" hangingPunct="1">
              <a:buFont typeface="Wingdings" pitchFamily="2" charset="2"/>
              <a:buNone/>
            </a:pPr>
            <a:r>
              <a:rPr lang="en-US" smtClean="0"/>
              <a:t>He noticed that the number of transistors that could be squeezed onto a chip was doubling about every 18 months.</a:t>
            </a:r>
          </a:p>
          <a:p>
            <a:pPr eaLnBrk="1" hangingPunct="1">
              <a:buFont typeface="Wingdings" pitchFamily="2" charset="2"/>
              <a:buNone/>
            </a:pPr>
            <a:r>
              <a:rPr lang="en-US" smtClean="0"/>
              <a:t>It turns out that computer speed is roughly proportional to the number of transistors per unit area.</a:t>
            </a:r>
          </a:p>
          <a:p>
            <a:pPr eaLnBrk="1" hangingPunct="1">
              <a:buFont typeface="Wingdings" pitchFamily="2" charset="2"/>
              <a:buNone/>
            </a:pPr>
            <a:r>
              <a:rPr lang="en-US" smtClean="0"/>
              <a:t>Moore wrote a paper about this concept, which became known as </a:t>
            </a:r>
            <a:r>
              <a:rPr lang="en-US" b="1" i="1" u="sng" smtClean="0"/>
              <a:t>“Moore’s Law.”</a:t>
            </a:r>
            <a:r>
              <a:rPr lang="en-US" smtClean="0"/>
              <a:t> </a:t>
            </a:r>
          </a:p>
        </p:txBody>
      </p:sp>
      <p:sp>
        <p:nvSpPr>
          <p:cNvPr id="706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2052" name="Slide Number Placeholder 3"/>
          <p:cNvSpPr>
            <a:spLocks noGrp="1"/>
          </p:cNvSpPr>
          <p:nvPr>
            <p:ph type="sldNum" sz="quarter" idx="11"/>
          </p:nvPr>
        </p:nvSpPr>
        <p:spPr>
          <a:noFill/>
        </p:spPr>
        <p:txBody>
          <a:bodyPr/>
          <a:lstStyle/>
          <a:p>
            <a:fld id="{C693CFB9-FD36-4CC9-B938-E45A5523C657}" type="slidenum">
              <a:rPr lang="en-US"/>
              <a:pPr/>
              <a:t>56</a:t>
            </a:fld>
            <a:endParaRPr lang="en-US"/>
          </a:p>
        </p:txBody>
      </p:sp>
      <p:sp>
        <p:nvSpPr>
          <p:cNvPr id="2053" name="Rectangle 2"/>
          <p:cNvSpPr>
            <a:spLocks noGrp="1" noChangeArrowheads="1"/>
          </p:cNvSpPr>
          <p:nvPr>
            <p:ph type="title"/>
          </p:nvPr>
        </p:nvSpPr>
        <p:spPr/>
        <p:txBody>
          <a:bodyPr/>
          <a:lstStyle/>
          <a:p>
            <a:pPr eaLnBrk="1" hangingPunct="1"/>
            <a:r>
              <a:rPr lang="en-US" smtClean="0"/>
              <a:t>Fastest Supercomputer vs. Moore</a:t>
            </a:r>
          </a:p>
        </p:txBody>
      </p:sp>
      <p:graphicFrame>
        <p:nvGraphicFramePr>
          <p:cNvPr id="2050" name="Object 3"/>
          <p:cNvGraphicFramePr>
            <a:graphicFrameLocks noChangeAspect="1"/>
          </p:cNvGraphicFramePr>
          <p:nvPr/>
        </p:nvGraphicFramePr>
        <p:xfrm>
          <a:off x="984250" y="1027113"/>
          <a:ext cx="7104063" cy="4937125"/>
        </p:xfrm>
        <a:graphic>
          <a:graphicData uri="http://schemas.openxmlformats.org/presentationml/2006/ole">
            <mc:AlternateContent xmlns:mc="http://schemas.openxmlformats.org/markup-compatibility/2006">
              <mc:Choice xmlns:v="urn:schemas-microsoft-com:vml" Requires="v">
                <p:oleObj spid="_x0000_s2057" name="Worksheet" r:id="rId5" imgW="6769100" imgH="4711700" progId="Excel.Sheet.8">
                  <p:embed/>
                </p:oleObj>
              </mc:Choice>
              <mc:Fallback>
                <p:oleObj name="Worksheet" r:id="rId5" imgW="6769100" imgH="471170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0" y="1027113"/>
                        <a:ext cx="7104063" cy="493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Line 4"/>
          <p:cNvSpPr>
            <a:spLocks noChangeShapeType="1"/>
          </p:cNvSpPr>
          <p:nvPr/>
        </p:nvSpPr>
        <p:spPr bwMode="auto">
          <a:xfrm flipV="1">
            <a:off x="2590800" y="2895600"/>
            <a:ext cx="4114800" cy="1371600"/>
          </a:xfrm>
          <a:prstGeom prst="line">
            <a:avLst/>
          </a:prstGeom>
          <a:noFill/>
          <a:ln w="9525">
            <a:solidFill>
              <a:srgbClr val="FF00FF"/>
            </a:solidFill>
            <a:miter lim="800000"/>
            <a:headEnd/>
            <a:tailEnd/>
          </a:ln>
        </p:spPr>
        <p:txBody>
          <a:bodyPr wrap="none"/>
          <a:lstStyle/>
          <a:p>
            <a:endParaRPr lang="en-US"/>
          </a:p>
        </p:txBody>
      </p:sp>
      <p:sp>
        <p:nvSpPr>
          <p:cNvPr id="2055" name="Text Box 5"/>
          <p:cNvSpPr txBox="1">
            <a:spLocks noChangeArrowheads="1"/>
          </p:cNvSpPr>
          <p:nvPr/>
        </p:nvSpPr>
        <p:spPr bwMode="auto">
          <a:xfrm>
            <a:off x="6934200" y="3962400"/>
            <a:ext cx="1828800" cy="1081088"/>
          </a:xfrm>
          <a:prstGeom prst="rect">
            <a:avLst/>
          </a:prstGeom>
          <a:noFill/>
          <a:ln w="9525">
            <a:noFill/>
            <a:miter lim="800000"/>
            <a:headEnd/>
            <a:tailEnd/>
          </a:ln>
        </p:spPr>
        <p:txBody>
          <a:bodyPr>
            <a:spAutoFit/>
          </a:bodyPr>
          <a:lstStyle/>
          <a:p>
            <a:pPr>
              <a:spcBef>
                <a:spcPct val="50000"/>
              </a:spcBef>
            </a:pPr>
            <a:r>
              <a:rPr lang="en-US" b="1" i="1" u="sng"/>
              <a:t>GFLOPs</a:t>
            </a:r>
            <a:r>
              <a:rPr lang="en-US"/>
              <a:t>:</a:t>
            </a:r>
          </a:p>
          <a:p>
            <a:pPr>
              <a:lnSpc>
                <a:spcPct val="70000"/>
              </a:lnSpc>
              <a:spcBef>
                <a:spcPct val="50000"/>
              </a:spcBef>
            </a:pPr>
            <a:r>
              <a:rPr lang="en-US"/>
              <a:t>billions of calculations per second</a:t>
            </a:r>
          </a:p>
        </p:txBody>
      </p:sp>
      <p:sp>
        <p:nvSpPr>
          <p:cNvPr id="2056" name="Rectangle 6"/>
          <p:cNvSpPr>
            <a:spLocks noChangeArrowheads="1"/>
          </p:cNvSpPr>
          <p:nvPr>
            <p:custDataLst>
              <p:tags r:id="rId3"/>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2"/>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71683" name="Slide Number Placeholder 4"/>
          <p:cNvSpPr>
            <a:spLocks noGrp="1"/>
          </p:cNvSpPr>
          <p:nvPr>
            <p:ph type="sldNum" sz="quarter" idx="11"/>
          </p:nvPr>
        </p:nvSpPr>
        <p:spPr>
          <a:noFill/>
        </p:spPr>
        <p:txBody>
          <a:bodyPr/>
          <a:lstStyle/>
          <a:p>
            <a:fld id="{3BF2A0F2-CE29-4E9F-A5F7-10863C43F173}" type="slidenum">
              <a:rPr lang="en-US"/>
              <a:pPr/>
              <a:t>57</a:t>
            </a:fld>
            <a:endParaRPr lang="en-US"/>
          </a:p>
        </p:txBody>
      </p:sp>
      <p:sp>
        <p:nvSpPr>
          <p:cNvPr id="71684" name="Rectangle 2"/>
          <p:cNvSpPr>
            <a:spLocks noGrp="1" noChangeArrowheads="1"/>
          </p:cNvSpPr>
          <p:nvPr>
            <p:ph type="title"/>
          </p:nvPr>
        </p:nvSpPr>
        <p:spPr/>
        <p:txBody>
          <a:bodyPr/>
          <a:lstStyle/>
          <a:p>
            <a:pPr eaLnBrk="1" hangingPunct="1"/>
            <a:r>
              <a:rPr lang="en-US" sz="3600" smtClean="0"/>
              <a:t>Moore’s Law in Practice</a:t>
            </a:r>
          </a:p>
        </p:txBody>
      </p:sp>
      <p:sp>
        <p:nvSpPr>
          <p:cNvPr id="71685"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1686"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1687"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1688"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168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1690" name="Text Box 8"/>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72707" name="Slide Number Placeholder 4"/>
          <p:cNvSpPr>
            <a:spLocks noGrp="1"/>
          </p:cNvSpPr>
          <p:nvPr>
            <p:ph type="sldNum" sz="quarter" idx="11"/>
          </p:nvPr>
        </p:nvSpPr>
        <p:spPr>
          <a:noFill/>
        </p:spPr>
        <p:txBody>
          <a:bodyPr/>
          <a:lstStyle/>
          <a:p>
            <a:fld id="{A1B33CA8-74D9-4F72-B7ED-BFFEA6B834B7}" type="slidenum">
              <a:rPr lang="en-US"/>
              <a:pPr/>
              <a:t>58</a:t>
            </a:fld>
            <a:endParaRPr lang="en-US"/>
          </a:p>
        </p:txBody>
      </p:sp>
      <p:sp>
        <p:nvSpPr>
          <p:cNvPr id="72708" name="Rectangle 2"/>
          <p:cNvSpPr>
            <a:spLocks noGrp="1" noChangeArrowheads="1"/>
          </p:cNvSpPr>
          <p:nvPr>
            <p:ph type="title"/>
          </p:nvPr>
        </p:nvSpPr>
        <p:spPr/>
        <p:txBody>
          <a:bodyPr/>
          <a:lstStyle/>
          <a:p>
            <a:pPr eaLnBrk="1" hangingPunct="1"/>
            <a:r>
              <a:rPr lang="en-US" sz="3600" smtClean="0"/>
              <a:t>Moore’s Law in Practice</a:t>
            </a:r>
          </a:p>
        </p:txBody>
      </p:sp>
      <p:sp>
        <p:nvSpPr>
          <p:cNvPr id="72709"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2710"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2711"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2712"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271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271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2715" name="Text Box 9"/>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2716" name="Text Box 10"/>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73731" name="Slide Number Placeholder 4"/>
          <p:cNvSpPr>
            <a:spLocks noGrp="1"/>
          </p:cNvSpPr>
          <p:nvPr>
            <p:ph type="sldNum" sz="quarter" idx="11"/>
          </p:nvPr>
        </p:nvSpPr>
        <p:spPr>
          <a:noFill/>
        </p:spPr>
        <p:txBody>
          <a:bodyPr/>
          <a:lstStyle/>
          <a:p>
            <a:fld id="{85426D7A-135E-490F-B79C-D47C8A433771}" type="slidenum">
              <a:rPr lang="en-US"/>
              <a:pPr/>
              <a:t>59</a:t>
            </a:fld>
            <a:endParaRPr lang="en-US"/>
          </a:p>
        </p:txBody>
      </p:sp>
      <p:sp>
        <p:nvSpPr>
          <p:cNvPr id="73732" name="Rectangle 2"/>
          <p:cNvSpPr>
            <a:spLocks noGrp="1" noChangeArrowheads="1"/>
          </p:cNvSpPr>
          <p:nvPr>
            <p:ph type="title"/>
          </p:nvPr>
        </p:nvSpPr>
        <p:spPr/>
        <p:txBody>
          <a:bodyPr/>
          <a:lstStyle/>
          <a:p>
            <a:pPr eaLnBrk="1" hangingPunct="1"/>
            <a:r>
              <a:rPr lang="en-US" sz="3600" smtClean="0"/>
              <a:t>Moore’s Law in Practice</a:t>
            </a:r>
          </a:p>
        </p:txBody>
      </p:sp>
      <p:sp>
        <p:nvSpPr>
          <p:cNvPr id="73733"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3734"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3735"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3736"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373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373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373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3740" name="Text Box 10"/>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3741" name="Text Box 11"/>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3742" name="Text Box 12"/>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Parallel: Overview</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6</a:t>
            </a:fld>
            <a:endParaRPr lang="en-US"/>
          </a:p>
        </p:txBody>
      </p:sp>
      <p:sp>
        <p:nvSpPr>
          <p:cNvPr id="454658" name="Rectangle 2"/>
          <p:cNvSpPr>
            <a:spLocks noGrp="1" noChangeArrowheads="1"/>
          </p:cNvSpPr>
          <p:nvPr>
            <p:ph type="title"/>
          </p:nvPr>
        </p:nvSpPr>
        <p:spPr/>
        <p:txBody>
          <a:bodyPr/>
          <a:lstStyle/>
          <a:p>
            <a:r>
              <a:rPr lang="en-US" sz="3600"/>
              <a:t>Phone Bridge</a:t>
            </a:r>
          </a:p>
        </p:txBody>
      </p:sp>
      <p:sp>
        <p:nvSpPr>
          <p:cNvPr id="454659" name="Rectangle 3"/>
          <p:cNvSpPr>
            <a:spLocks noGrp="1" noChangeArrowheads="1"/>
          </p:cNvSpPr>
          <p:nvPr>
            <p:ph type="body" idx="1"/>
          </p:nvPr>
        </p:nvSpPr>
        <p:spPr/>
        <p:txBody>
          <a:bodyPr/>
          <a:lstStyle/>
          <a:p>
            <a:pPr>
              <a:buFont typeface="Wingdings" pitchFamily="2" charset="2"/>
              <a:buNone/>
            </a:pPr>
            <a:r>
              <a:rPr lang="en-US" dirty="0"/>
              <a:t>If all else fails, you can call into our toll free phone bridge:</a:t>
            </a:r>
          </a:p>
          <a:p>
            <a:pPr algn="ctr">
              <a:buFont typeface="Wingdings" pitchFamily="2" charset="2"/>
              <a:buNone/>
            </a:pPr>
            <a:r>
              <a:rPr lang="en-US" dirty="0" smtClean="0"/>
              <a:t>1-800-832-0736</a:t>
            </a:r>
          </a:p>
          <a:p>
            <a:pPr algn="ctr">
              <a:buFont typeface="Wingdings" pitchFamily="2" charset="2"/>
              <a:buNone/>
            </a:pPr>
            <a:r>
              <a:rPr lang="en-US" dirty="0" smtClean="0"/>
              <a:t>* 623 2874 #</a:t>
            </a:r>
            <a:endParaRPr lang="en-US" dirty="0"/>
          </a:p>
          <a:p>
            <a:pPr>
              <a:buFont typeface="Wingdings" pitchFamily="2" charset="2"/>
              <a:buNone/>
            </a:pPr>
            <a:r>
              <a:rPr lang="en-US" dirty="0"/>
              <a:t>Please mute yourself 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a:t>ONLY</a:t>
            </a:r>
            <a:r>
              <a:rPr lang="en-US" dirty="0"/>
              <a:t> if you cannot connect any other way: the phone bridge is charged per connection per minute, so our preference is to minimize the number of connections.</a:t>
            </a:r>
          </a:p>
          <a:p>
            <a:pPr>
              <a:buFont typeface="Wingdings" pitchFamily="2" charset="2"/>
              <a:buNone/>
            </a:pPr>
            <a:r>
              <a:rPr lang="en-US" dirty="0"/>
              <a:t>Many thanks to </a:t>
            </a:r>
            <a:r>
              <a:rPr lang="en-US" dirty="0" smtClean="0"/>
              <a:t>OU Information Technology for providing the toll free phone bridge.</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74755" name="Slide Number Placeholder 4"/>
          <p:cNvSpPr>
            <a:spLocks noGrp="1"/>
          </p:cNvSpPr>
          <p:nvPr>
            <p:ph type="sldNum" sz="quarter" idx="11"/>
          </p:nvPr>
        </p:nvSpPr>
        <p:spPr>
          <a:noFill/>
        </p:spPr>
        <p:txBody>
          <a:bodyPr/>
          <a:lstStyle/>
          <a:p>
            <a:fld id="{51F1932A-7E29-4282-A543-6F5232D72EF4}" type="slidenum">
              <a:rPr lang="en-US"/>
              <a:pPr/>
              <a:t>60</a:t>
            </a:fld>
            <a:endParaRPr lang="en-US"/>
          </a:p>
        </p:txBody>
      </p:sp>
      <p:sp>
        <p:nvSpPr>
          <p:cNvPr id="74756" name="Rectangle 2"/>
          <p:cNvSpPr>
            <a:spLocks noGrp="1" noChangeArrowheads="1"/>
          </p:cNvSpPr>
          <p:nvPr>
            <p:ph type="title"/>
          </p:nvPr>
        </p:nvSpPr>
        <p:spPr/>
        <p:txBody>
          <a:bodyPr/>
          <a:lstStyle/>
          <a:p>
            <a:pPr eaLnBrk="1" hangingPunct="1"/>
            <a:r>
              <a:rPr lang="en-US" sz="3600" smtClean="0"/>
              <a:t>Moore’s Law in Practice</a:t>
            </a:r>
          </a:p>
        </p:txBody>
      </p:sp>
      <p:sp>
        <p:nvSpPr>
          <p:cNvPr id="74757"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4758"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4759"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4760" name="Text Box 6"/>
          <p:cNvSpPr txBox="1">
            <a:spLocks noChangeArrowheads="1"/>
          </p:cNvSpPr>
          <p:nvPr/>
        </p:nvSpPr>
        <p:spPr bwMode="auto">
          <a:xfrm rot="-5400000">
            <a:off x="277019" y="2924969"/>
            <a:ext cx="1295400" cy="779462"/>
          </a:xfrm>
          <a:prstGeom prst="rect">
            <a:avLst/>
          </a:prstGeom>
          <a:noFill/>
          <a:ln w="9525">
            <a:noFill/>
            <a:miter lim="800000"/>
            <a:headEnd/>
            <a:tailEnd/>
          </a:ln>
        </p:spPr>
        <p:txBody>
          <a:bodyPr>
            <a:spAutoFit/>
          </a:bodyPr>
          <a:lstStyle/>
          <a:p>
            <a:pPr>
              <a:spcBef>
                <a:spcPct val="50000"/>
              </a:spcBef>
            </a:pPr>
            <a:r>
              <a:rPr lang="en-US"/>
              <a:t>log(Speed)</a:t>
            </a:r>
          </a:p>
          <a:p>
            <a:pPr>
              <a:spcBef>
                <a:spcPct val="50000"/>
              </a:spcBef>
            </a:pPr>
            <a:endParaRPr lang="en-US"/>
          </a:p>
        </p:txBody>
      </p:sp>
      <p:sp>
        <p:nvSpPr>
          <p:cNvPr id="7476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476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476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476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4765" name="Text Box 11"/>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4766" name="Text Box 12"/>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4767" name="Text Box 13"/>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4768" name="Text Box 14"/>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61</a:t>
            </a:fld>
            <a:endParaRPr lang="en-US"/>
          </a:p>
        </p:txBody>
      </p:sp>
      <p:sp>
        <p:nvSpPr>
          <p:cNvPr id="75780" name="Rectangle 2"/>
          <p:cNvSpPr>
            <a:spLocks noGrp="1" noChangeArrowheads="1"/>
          </p:cNvSpPr>
          <p:nvPr>
            <p:ph type="title"/>
          </p:nvPr>
        </p:nvSpPr>
        <p:spPr/>
        <p:txBody>
          <a:bodyPr/>
          <a:lstStyle/>
          <a:p>
            <a:pPr eaLnBrk="1" hangingPunct="1"/>
            <a:r>
              <a:rPr lang="en-US" sz="3600" smtClean="0"/>
              <a:t>Moore’s Law in Practice</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62000" y="1981200"/>
            <a:ext cx="8001000" cy="990600"/>
          </a:xfrm>
        </p:spPr>
        <p:txBody>
          <a:bodyPr/>
          <a:lstStyle/>
          <a:p>
            <a:pPr eaLnBrk="1" hangingPunct="1"/>
            <a:r>
              <a:rPr lang="en-US" sz="6000" smtClean="0"/>
              <a:t>Why Bother?</a:t>
            </a:r>
          </a:p>
        </p:txBody>
      </p:sp>
      <p:sp>
        <p:nvSpPr>
          <p:cNvPr id="76803"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77827" name="Slide Number Placeholder 4"/>
          <p:cNvSpPr>
            <a:spLocks noGrp="1"/>
          </p:cNvSpPr>
          <p:nvPr>
            <p:ph type="sldNum" sz="quarter" idx="11"/>
          </p:nvPr>
        </p:nvSpPr>
        <p:spPr>
          <a:noFill/>
        </p:spPr>
        <p:txBody>
          <a:bodyPr/>
          <a:lstStyle/>
          <a:p>
            <a:fld id="{BE20F28C-B83B-4F41-8328-AB100E9A6019}" type="slidenum">
              <a:rPr lang="en-US"/>
              <a:pPr/>
              <a:t>63</a:t>
            </a:fld>
            <a:endParaRPr lang="en-US"/>
          </a:p>
        </p:txBody>
      </p:sp>
      <p:sp>
        <p:nvSpPr>
          <p:cNvPr id="77828" name="Rectangle 2"/>
          <p:cNvSpPr>
            <a:spLocks noGrp="1" noChangeArrowheads="1"/>
          </p:cNvSpPr>
          <p:nvPr>
            <p:ph type="title"/>
          </p:nvPr>
        </p:nvSpPr>
        <p:spPr/>
        <p:txBody>
          <a:bodyPr/>
          <a:lstStyle/>
          <a:p>
            <a:pPr eaLnBrk="1" hangingPunct="1"/>
            <a:r>
              <a:rPr lang="en-US" smtClean="0"/>
              <a:t>Why Bother with HPC at All?</a:t>
            </a:r>
          </a:p>
        </p:txBody>
      </p:sp>
      <p:sp>
        <p:nvSpPr>
          <p:cNvPr id="77829" name="Rectangle 3"/>
          <p:cNvSpPr>
            <a:spLocks noGrp="1" noChangeArrowheads="1"/>
          </p:cNvSpPr>
          <p:nvPr>
            <p:ph type="body" idx="1"/>
          </p:nvPr>
        </p:nvSpPr>
        <p:spPr>
          <a:xfrm>
            <a:off x="838200" y="1295400"/>
            <a:ext cx="7543800" cy="4876800"/>
          </a:xfrm>
        </p:spPr>
        <p:txBody>
          <a:bodyPr/>
          <a:lstStyle/>
          <a:p>
            <a:pPr eaLnBrk="1" hangingPunct="1">
              <a:buFont typeface="Wingdings" pitchFamily="2" charset="2"/>
              <a:buNone/>
            </a:pPr>
            <a:r>
              <a:rPr lang="en-US" smtClean="0"/>
              <a:t>It’s clear that making effective use of HPC takes quite a bit of effort, both learning how and developing software.</a:t>
            </a:r>
          </a:p>
          <a:p>
            <a:pPr eaLnBrk="1" hangingPunct="1">
              <a:buFont typeface="Wingdings" pitchFamily="2" charset="2"/>
              <a:buNone/>
            </a:pPr>
            <a:r>
              <a:rPr lang="en-US" smtClean="0"/>
              <a:t>That seems like a lot of trouble to go to just to get your code to run faster.</a:t>
            </a:r>
          </a:p>
          <a:p>
            <a:pPr eaLnBrk="1" hangingPunct="1">
              <a:buFont typeface="Wingdings" pitchFamily="2" charset="2"/>
              <a:buNone/>
            </a:pPr>
            <a:r>
              <a:rPr lang="en-US" smtClean="0"/>
              <a:t>It’s nice to have a code that used to take a day, now run in an hour.  But if you can afford to wait a day, what’s the point of HPC?</a:t>
            </a:r>
          </a:p>
          <a:p>
            <a:pPr eaLnBrk="1" hangingPunct="1">
              <a:buFont typeface="Wingdings" pitchFamily="2" charset="2"/>
              <a:buNone/>
            </a:pPr>
            <a:r>
              <a:rPr lang="en-US" smtClean="0"/>
              <a:t>Why go to all that trouble just to get your code to run faster?</a:t>
            </a:r>
          </a:p>
        </p:txBody>
      </p:sp>
      <p:sp>
        <p:nvSpPr>
          <p:cNvPr id="77830"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78851" name="Slide Number Placeholder 4"/>
          <p:cNvSpPr>
            <a:spLocks noGrp="1"/>
          </p:cNvSpPr>
          <p:nvPr>
            <p:ph type="sldNum" sz="quarter" idx="11"/>
          </p:nvPr>
        </p:nvSpPr>
        <p:spPr>
          <a:noFill/>
        </p:spPr>
        <p:txBody>
          <a:bodyPr/>
          <a:lstStyle/>
          <a:p>
            <a:fld id="{D1B481D8-EB9C-4B42-A319-4C6A97BA1113}" type="slidenum">
              <a:rPr lang="en-US"/>
              <a:pPr/>
              <a:t>64</a:t>
            </a:fld>
            <a:endParaRPr lang="en-US"/>
          </a:p>
        </p:txBody>
      </p:sp>
      <p:sp>
        <p:nvSpPr>
          <p:cNvPr id="78852" name="Rectangle 2"/>
          <p:cNvSpPr>
            <a:spLocks noGrp="1" noChangeArrowheads="1"/>
          </p:cNvSpPr>
          <p:nvPr>
            <p:ph type="title"/>
          </p:nvPr>
        </p:nvSpPr>
        <p:spPr/>
        <p:txBody>
          <a:bodyPr/>
          <a:lstStyle/>
          <a:p>
            <a:pPr eaLnBrk="1" hangingPunct="1"/>
            <a:r>
              <a:rPr lang="en-US" smtClean="0"/>
              <a:t>Why HPC is Worth the Bother</a:t>
            </a:r>
          </a:p>
        </p:txBody>
      </p:sp>
      <p:sp>
        <p:nvSpPr>
          <p:cNvPr id="78853" name="Rectangle 3"/>
          <p:cNvSpPr>
            <a:spLocks noGrp="1" noChangeArrowheads="1"/>
          </p:cNvSpPr>
          <p:nvPr>
            <p:ph type="body" idx="1"/>
          </p:nvPr>
        </p:nvSpPr>
        <p:spPr>
          <a:xfrm>
            <a:off x="762000" y="1371600"/>
            <a:ext cx="7543800" cy="4648200"/>
          </a:xfrm>
        </p:spPr>
        <p:txBody>
          <a:bodyPr/>
          <a:lstStyle/>
          <a:p>
            <a:pPr eaLnBrk="1" hangingPunct="1"/>
            <a:r>
              <a:rPr lang="en-US" smtClean="0"/>
              <a:t>What HPC gives you that you won’t get elsewhere is the ability to do </a:t>
            </a:r>
            <a:r>
              <a:rPr lang="en-US" b="1" u="sng" smtClean="0">
                <a:solidFill>
                  <a:schemeClr val="folHlink"/>
                </a:solidFill>
              </a:rPr>
              <a:t>bigger, better, more exciting science</a:t>
            </a:r>
            <a:r>
              <a:rPr lang="en-US" smtClean="0"/>
              <a:t>. If your code can run faster, that means that you can tackle much bigger problems in the same amount of time that you used to need for smaller problems.</a:t>
            </a:r>
          </a:p>
          <a:p>
            <a:pPr eaLnBrk="1" hangingPunct="1"/>
            <a:r>
              <a:rPr lang="en-US" smtClean="0"/>
              <a:t>HPC is important not only for its own sake, but also because what happens in HPC today will be on your desktop in about 10 to 15 years: it puts you </a:t>
            </a:r>
            <a:r>
              <a:rPr lang="en-US" b="1" u="sng" smtClean="0">
                <a:solidFill>
                  <a:schemeClr val="folHlink"/>
                </a:solidFill>
              </a:rPr>
              <a:t>ahead of the curve</a:t>
            </a:r>
            <a:r>
              <a:rPr lang="en-US" smtClean="0"/>
              <a:t>.</a:t>
            </a:r>
          </a:p>
        </p:txBody>
      </p:sp>
      <p:sp>
        <p:nvSpPr>
          <p:cNvPr id="7885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79875" name="Slide Number Placeholder 4"/>
          <p:cNvSpPr>
            <a:spLocks noGrp="1"/>
          </p:cNvSpPr>
          <p:nvPr>
            <p:ph type="sldNum" sz="quarter" idx="11"/>
          </p:nvPr>
        </p:nvSpPr>
        <p:spPr>
          <a:noFill/>
        </p:spPr>
        <p:txBody>
          <a:bodyPr/>
          <a:lstStyle/>
          <a:p>
            <a:fld id="{046D8DC2-57B4-4CF4-A3B8-3437CF6CE08E}" type="slidenum">
              <a:rPr lang="en-US"/>
              <a:pPr/>
              <a:t>65</a:t>
            </a:fld>
            <a:endParaRPr lang="en-US"/>
          </a:p>
        </p:txBody>
      </p:sp>
      <p:sp>
        <p:nvSpPr>
          <p:cNvPr id="79876" name="Rectangle 2"/>
          <p:cNvSpPr>
            <a:spLocks noGrp="1" noChangeArrowheads="1"/>
          </p:cNvSpPr>
          <p:nvPr>
            <p:ph type="title"/>
          </p:nvPr>
        </p:nvSpPr>
        <p:spPr/>
        <p:txBody>
          <a:bodyPr/>
          <a:lstStyle/>
          <a:p>
            <a:pPr eaLnBrk="1" hangingPunct="1"/>
            <a:r>
              <a:rPr lang="en-US" smtClean="0"/>
              <a:t>The Future is Now</a:t>
            </a:r>
          </a:p>
        </p:txBody>
      </p:sp>
      <p:sp>
        <p:nvSpPr>
          <p:cNvPr id="79877" name="Rectangle 3"/>
          <p:cNvSpPr>
            <a:spLocks noGrp="1" noChangeArrowheads="1"/>
          </p:cNvSpPr>
          <p:nvPr>
            <p:ph type="body" idx="1"/>
          </p:nvPr>
        </p:nvSpPr>
        <p:spPr/>
        <p:txBody>
          <a:bodyPr/>
          <a:lstStyle/>
          <a:p>
            <a:pPr eaLnBrk="1" hangingPunct="1">
              <a:buFont typeface="Wingdings" pitchFamily="2" charset="2"/>
              <a:buNone/>
            </a:pPr>
            <a:r>
              <a:rPr lang="en-US" smtClean="0"/>
              <a:t>Historically, this has always been true:</a:t>
            </a:r>
          </a:p>
          <a:p>
            <a:pPr eaLnBrk="1" hangingPunct="1">
              <a:buFont typeface="Wingdings" pitchFamily="2" charset="2"/>
              <a:buNone/>
            </a:pPr>
            <a:r>
              <a:rPr lang="en-US" smtClean="0"/>
              <a:t>	</a:t>
            </a:r>
            <a:r>
              <a:rPr lang="en-US" b="1" smtClean="0">
                <a:solidFill>
                  <a:schemeClr val="folHlink"/>
                </a:solidFill>
              </a:rPr>
              <a:t>Whatever happens in supercomputing today will be on your desktop in 10 – 15 years.</a:t>
            </a:r>
          </a:p>
          <a:p>
            <a:pPr eaLnBrk="1" hangingPunct="1">
              <a:buFont typeface="Wingdings" pitchFamily="2" charset="2"/>
              <a:buNone/>
            </a:pPr>
            <a:r>
              <a:rPr lang="en-US" smtClean="0"/>
              <a:t>So, if you have experience with supercomputing, you’ll be ahead of the curve when things get to the desktop.</a:t>
            </a:r>
          </a:p>
        </p:txBody>
      </p:sp>
      <p:sp>
        <p:nvSpPr>
          <p:cNvPr id="79878"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0"/>
          </p:nvPr>
        </p:nvSpPr>
        <p:spPr>
          <a:noFill/>
        </p:spPr>
        <p:txBody>
          <a:bodyPr/>
          <a:lstStyle/>
          <a:p>
            <a:r>
              <a:rPr lang="en-US" dirty="0" smtClean="0"/>
              <a:t>NCSI Intro Parallel: Overview</a:t>
            </a:r>
            <a:endParaRPr lang="en-US" dirty="0"/>
          </a:p>
          <a:p>
            <a:r>
              <a:rPr lang="en-US" dirty="0" smtClean="0"/>
              <a:t>June 26 - July 1 2011</a:t>
            </a:r>
            <a:endParaRPr lang="en-US" dirty="0"/>
          </a:p>
        </p:txBody>
      </p:sp>
      <p:sp>
        <p:nvSpPr>
          <p:cNvPr id="81923" name="Slide Number Placeholder 3"/>
          <p:cNvSpPr>
            <a:spLocks noGrp="1"/>
          </p:cNvSpPr>
          <p:nvPr>
            <p:ph type="sldNum" sz="quarter" idx="11"/>
          </p:nvPr>
        </p:nvSpPr>
        <p:spPr>
          <a:noFill/>
        </p:spPr>
        <p:txBody>
          <a:bodyPr/>
          <a:lstStyle/>
          <a:p>
            <a:fld id="{DCFE83A2-09DD-4AED-9FE3-5BAA4EFDA3CF}" type="slidenum">
              <a:rPr lang="en-US"/>
              <a:pPr/>
              <a:t>67</a:t>
            </a:fld>
            <a:endParaRPr lang="en-US"/>
          </a:p>
        </p:txBody>
      </p:sp>
      <p:sp>
        <p:nvSpPr>
          <p:cNvPr id="81924" name="Rectangle 2"/>
          <p:cNvSpPr>
            <a:spLocks noGrp="1" noChangeArrowheads="1"/>
          </p:cNvSpPr>
          <p:nvPr>
            <p:ph type="title"/>
          </p:nvPr>
        </p:nvSpPr>
        <p:spPr/>
        <p:txBody>
          <a:bodyPr/>
          <a:lstStyle/>
          <a:p>
            <a:pPr eaLnBrk="1" hangingPunct="1"/>
            <a:r>
              <a:rPr lang="en-US" smtClean="0"/>
              <a:t>References</a:t>
            </a:r>
          </a:p>
        </p:txBody>
      </p:sp>
      <p:sp>
        <p:nvSpPr>
          <p:cNvPr id="81925" name="Text Box 3"/>
          <p:cNvSpPr txBox="1">
            <a:spLocks noChangeArrowheads="1"/>
          </p:cNvSpPr>
          <p:nvPr/>
        </p:nvSpPr>
        <p:spPr bwMode="auto">
          <a:xfrm>
            <a:off x="533400" y="1219200"/>
            <a:ext cx="8001000" cy="3631763"/>
          </a:xfrm>
          <a:prstGeom prst="rect">
            <a:avLst/>
          </a:prstGeom>
          <a:noFill/>
          <a:ln w="9525">
            <a:noFill/>
            <a:miter lim="800000"/>
            <a:headEnd/>
            <a:tailEnd/>
          </a:ln>
        </p:spPr>
        <p:txBody>
          <a:bodyPr>
            <a:spAutoFit/>
          </a:bodyPr>
          <a:lstStyle/>
          <a:p>
            <a:pPr algn="l"/>
            <a:r>
              <a:rPr lang="en-US" sz="1400" dirty="0"/>
              <a:t>[1] Image by Greg Bryan, Columbia U.</a:t>
            </a:r>
          </a:p>
          <a:p>
            <a:pPr algn="l"/>
            <a:r>
              <a:rPr lang="en-US" sz="1400" dirty="0"/>
              <a:t>[2] “</a:t>
            </a:r>
            <a:r>
              <a:rPr lang="en-US" sz="1400" dirty="0">
                <a:hlinkClick r:id="rId4"/>
              </a:rPr>
              <a:t>Update on the Collaborative Radar Acquisition Field Test (CRAFT): Planning for the Next Steps</a:t>
            </a:r>
            <a:r>
              <a:rPr lang="en-US" sz="1400" dirty="0"/>
              <a:t>.”</a:t>
            </a:r>
          </a:p>
          <a:p>
            <a:pPr algn="l"/>
            <a:r>
              <a:rPr lang="en-US" sz="1400" dirty="0">
                <a:latin typeface="Rockwell Extra Bold" pitchFamily="18" charset="0"/>
              </a:rPr>
              <a:t>      </a:t>
            </a:r>
            <a:r>
              <a:rPr lang="en-US" sz="1400" dirty="0"/>
              <a:t>Presented to NWS Headquarters August 30 2001.</a:t>
            </a:r>
          </a:p>
          <a:p>
            <a:pPr algn="l"/>
            <a:r>
              <a:rPr lang="en-US" sz="1400" dirty="0"/>
              <a:t>[3] See</a:t>
            </a:r>
            <a:r>
              <a:rPr lang="en-US" sz="1400" dirty="0">
                <a:solidFill>
                  <a:srgbClr val="003366"/>
                </a:solidFill>
                <a:latin typeface="Tahoma" pitchFamily="34" charset="0"/>
              </a:rPr>
              <a:t> </a:t>
            </a:r>
            <a:r>
              <a:rPr lang="en-US" sz="1400" dirty="0">
                <a:solidFill>
                  <a:srgbClr val="003366"/>
                </a:solidFill>
                <a:latin typeface="Courier New" pitchFamily="49" charset="0"/>
                <a:hlinkClick r:id="rId5"/>
              </a:rPr>
              <a:t>http://hneeman.oscer.ou.edu/hamr.html</a:t>
            </a:r>
            <a:r>
              <a:rPr lang="en-US" sz="1400" dirty="0">
                <a:solidFill>
                  <a:srgbClr val="003366"/>
                </a:solidFill>
                <a:latin typeface="Tahoma" pitchFamily="34" charset="0"/>
              </a:rPr>
              <a:t> </a:t>
            </a:r>
            <a:r>
              <a:rPr lang="en-US" sz="1400" dirty="0"/>
              <a:t>for details.</a:t>
            </a:r>
          </a:p>
          <a:p>
            <a:pPr algn="l"/>
            <a:r>
              <a:rPr lang="en-US" sz="1400" dirty="0"/>
              <a:t>[4]</a:t>
            </a:r>
            <a:r>
              <a:rPr lang="en-US" sz="1400" dirty="0">
                <a:latin typeface="Courier New" pitchFamily="49" charset="0"/>
              </a:rPr>
              <a:t> </a:t>
            </a:r>
            <a:r>
              <a:rPr lang="en-US" sz="1400" dirty="0">
                <a:latin typeface="Courier New" pitchFamily="49" charset="0"/>
                <a:hlinkClick r:id="rId6"/>
              </a:rPr>
              <a:t>http://www.dell.com/</a:t>
            </a:r>
            <a:endParaRPr lang="en-US" sz="1400" dirty="0">
              <a:latin typeface="Courier New" pitchFamily="49" charset="0"/>
            </a:endParaRPr>
          </a:p>
          <a:p>
            <a:pPr algn="l"/>
            <a:r>
              <a:rPr lang="en-US" sz="1400" dirty="0"/>
              <a:t>[5]</a:t>
            </a:r>
            <a:r>
              <a:rPr lang="en-US" sz="1400" dirty="0">
                <a:latin typeface="Rockwell Extra Bold" pitchFamily="18" charset="0"/>
              </a:rPr>
              <a:t>  </a:t>
            </a:r>
            <a:r>
              <a:rPr lang="en-US" sz="1400" dirty="0">
                <a:latin typeface="Courier New" pitchFamily="49" charset="0"/>
                <a:hlinkClick r:id="rId7"/>
              </a:rPr>
              <a:t>http://www.vw.com/newbeetle/</a:t>
            </a:r>
            <a:endParaRPr lang="en-US" sz="1400" dirty="0">
              <a:latin typeface="Courier New" pitchFamily="49" charset="0"/>
            </a:endParaRPr>
          </a:p>
          <a:p>
            <a:pPr algn="l"/>
            <a:r>
              <a:rPr lang="en-US" sz="1400" dirty="0"/>
              <a:t>[6]  Richard Gerber, The Software Optimization Cookbook: High-performance Recipes for the Intel Architecture. Intel Press, 2002, pp. 161-168.</a:t>
            </a:r>
          </a:p>
          <a:p>
            <a:pPr algn="l"/>
            <a:r>
              <a:rPr lang="en-US" sz="1400" dirty="0"/>
              <a:t>[7]</a:t>
            </a:r>
            <a:r>
              <a:rPr lang="en-US" sz="1400" dirty="0">
                <a:latin typeface="Rockwell Extra Bold" pitchFamily="18" charset="0"/>
              </a:rPr>
              <a:t> </a:t>
            </a:r>
            <a:r>
              <a:rPr lang="en-US" sz="1400" dirty="0" err="1"/>
              <a:t>RightMark</a:t>
            </a:r>
            <a:r>
              <a:rPr lang="en-US" sz="1400" dirty="0"/>
              <a:t> Memory Analyzer. </a:t>
            </a:r>
            <a:r>
              <a:rPr lang="en-US" sz="1400" dirty="0">
                <a:latin typeface="Courier New" pitchFamily="49" charset="0"/>
                <a:hlinkClick r:id="rId8"/>
              </a:rPr>
              <a:t>http://cpu.rightmark.org/</a:t>
            </a:r>
            <a:endParaRPr lang="en-US" sz="1400" dirty="0">
              <a:latin typeface="Courier New" pitchFamily="49" charset="0"/>
            </a:endParaRPr>
          </a:p>
          <a:p>
            <a:pPr algn="l"/>
            <a:r>
              <a:rPr lang="en-US" sz="1400" dirty="0"/>
              <a:t>[8]</a:t>
            </a:r>
            <a:r>
              <a:rPr lang="en-US" sz="1400" dirty="0">
                <a:latin typeface="Rockwell Extra Bold" pitchFamily="18" charset="0"/>
              </a:rPr>
              <a:t>  </a:t>
            </a:r>
            <a:r>
              <a:rPr lang="en-US" sz="1400" dirty="0">
                <a:latin typeface="Courier New" pitchFamily="49" charset="0"/>
                <a:hlinkClick r:id="rId9"/>
              </a:rPr>
              <a:t>ftp://download.intel.com/design/Pentium4/papers/24943801.pdf</a:t>
            </a:r>
            <a:endParaRPr lang="en-US" sz="1400" dirty="0">
              <a:latin typeface="Courier New" pitchFamily="49" charset="0"/>
            </a:endParaRPr>
          </a:p>
          <a:p>
            <a:pPr algn="l"/>
            <a:r>
              <a:rPr lang="en-US" sz="1400" dirty="0"/>
              <a:t>[9</a:t>
            </a:r>
            <a:r>
              <a:rPr lang="en-US" sz="1400" dirty="0" smtClean="0"/>
              <a:t>]  </a:t>
            </a:r>
            <a:r>
              <a:rPr lang="en-US" sz="1400" dirty="0" smtClean="0">
                <a:latin typeface="Courier New" pitchFamily="49" charset="0"/>
                <a:cs typeface="Courier New" pitchFamily="49" charset="0"/>
                <a:hlinkClick r:id="rId10"/>
              </a:rPr>
              <a:t>http://www.samsungssd.com/meetssd/techspecs</a:t>
            </a:r>
            <a:endParaRPr lang="en-US" sz="1200" dirty="0">
              <a:latin typeface="Courier New" pitchFamily="49" charset="0"/>
              <a:cs typeface="Courier New" pitchFamily="49" charset="0"/>
            </a:endParaRPr>
          </a:p>
          <a:p>
            <a:pPr algn="l"/>
            <a:r>
              <a:rPr lang="en-US" sz="1400" dirty="0"/>
              <a:t>[10]</a:t>
            </a:r>
            <a:r>
              <a:rPr lang="en-US" sz="1400" dirty="0">
                <a:latin typeface="Rockwell Extra Bold" pitchFamily="18" charset="0"/>
              </a:rPr>
              <a:t> </a:t>
            </a:r>
            <a:r>
              <a:rPr lang="en-US" sz="800" dirty="0">
                <a:latin typeface="Courier New" pitchFamily="49" charset="0"/>
                <a:hlinkClick r:id="rId11"/>
              </a:rPr>
              <a:t>http://www.samsung.com/Products/OpticalDiscDrive/SlimDrive/OpticalDiscDrive_SlimDrive_SN_S082D.asp?page=Specifications</a:t>
            </a:r>
            <a:endParaRPr lang="en-US" sz="800" dirty="0">
              <a:latin typeface="Courier New" pitchFamily="49" charset="0"/>
            </a:endParaRPr>
          </a:p>
          <a:p>
            <a:pPr algn="l"/>
            <a:r>
              <a:rPr lang="en-US" sz="1400" dirty="0"/>
              <a:t>[11]</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2"/>
              </a:rPr>
              <a:t>ftp://download.intel.com/design/Pentium4/manuals/24896606.pdf</a:t>
            </a:r>
            <a:endParaRPr lang="en-US" sz="1400" dirty="0">
              <a:solidFill>
                <a:srgbClr val="003366"/>
              </a:solidFill>
              <a:latin typeface="Courier New" pitchFamily="49" charset="0"/>
            </a:endParaRPr>
          </a:p>
          <a:p>
            <a:pPr algn="l"/>
            <a:r>
              <a:rPr lang="en-US" sz="1400" dirty="0">
                <a:solidFill>
                  <a:srgbClr val="003366"/>
                </a:solidFill>
              </a:rPr>
              <a:t>[</a:t>
            </a:r>
            <a:r>
              <a:rPr lang="en-US" sz="1400" dirty="0"/>
              <a:t>12]</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3"/>
              </a:rPr>
              <a:t>http://www.pricewatch.com/</a:t>
            </a:r>
            <a:endParaRPr lang="en-US" sz="1400" dirty="0">
              <a:latin typeface="Courier New" pitchFamily="49" charset="0"/>
            </a:endParaRPr>
          </a:p>
          <a:p>
            <a:pPr algn="l"/>
            <a:endParaRPr lang="en-US" sz="1400" dirty="0"/>
          </a:p>
          <a:p>
            <a:pPr algn="l"/>
            <a:endParaRPr lang="en-US" sz="2000" dirty="0">
              <a:solidFill>
                <a:srgbClr val="003366"/>
              </a:solidFill>
            </a:endParaRPr>
          </a:p>
        </p:txBody>
      </p:sp>
      <p:sp>
        <p:nvSpPr>
          <p:cNvPr id="8192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Parallel: Overview</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7</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please mute yourself, so that we cannot hear you.</a:t>
            </a:r>
          </a:p>
          <a:p>
            <a:pPr>
              <a:buFont typeface="Wingdings" pitchFamily="2" charset="2"/>
              <a:buNone/>
            </a:pPr>
            <a:r>
              <a:rPr lang="en-US" dirty="0"/>
              <a:t>At </a:t>
            </a:r>
            <a:r>
              <a:rPr lang="en-US" dirty="0" smtClean="0"/>
              <a:t>ISU and UW, </a:t>
            </a:r>
            <a:r>
              <a:rPr lang="en-US" dirty="0"/>
              <a:t>we will turn off the sound on all conferencing technologies.</a:t>
            </a:r>
          </a:p>
          <a:p>
            <a:pPr>
              <a:buFont typeface="Wingdings" pitchFamily="2" charset="2"/>
              <a:buNone/>
            </a:pPr>
            <a:r>
              <a:rPr lang="en-US" dirty="0"/>
              <a:t>That way, we won’t have problems with echo cancellation.</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some kind of text.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Parallel: Overview</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8</a:t>
            </a:fld>
            <a:endParaRPr lang="en-US"/>
          </a:p>
        </p:txBody>
      </p:sp>
      <p:sp>
        <p:nvSpPr>
          <p:cNvPr id="455682" name="Rectangle 2"/>
          <p:cNvSpPr>
            <a:spLocks noGrp="1" noChangeArrowheads="1"/>
          </p:cNvSpPr>
          <p:nvPr>
            <p:ph type="title"/>
          </p:nvPr>
        </p:nvSpPr>
        <p:spPr/>
        <p:txBody>
          <a:bodyPr/>
          <a:lstStyle/>
          <a:p>
            <a:r>
              <a:rPr lang="en-US" sz="3600" dirty="0"/>
              <a:t>Questions via Text: </a:t>
            </a:r>
            <a:r>
              <a:rPr lang="en-US" sz="3600" dirty="0" err="1" smtClean="0"/>
              <a:t>Piazzza</a:t>
            </a:r>
            <a:endParaRPr lang="en-US" sz="3600" dirty="0"/>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a:t>
            </a:r>
            <a:r>
              <a:rPr lang="en-US" dirty="0" smtClean="0"/>
              <a:t>via:</a:t>
            </a:r>
          </a:p>
          <a:p>
            <a:pPr>
              <a:lnSpc>
                <a:spcPct val="90000"/>
              </a:lnSpc>
              <a:buFont typeface="Wingdings" pitchFamily="2" charset="2"/>
              <a:buNone/>
            </a:pPr>
            <a:r>
              <a:rPr lang="en-US" b="1" dirty="0" smtClean="0">
                <a:latin typeface="Courier New" pitchFamily="49" charset="0"/>
                <a:cs typeface="Courier New" pitchFamily="49" charset="0"/>
                <a:hlinkClick r:id="rId2"/>
              </a:rPr>
              <a:t>http://www.piazzza.com/</a:t>
            </a:r>
            <a:endParaRPr lang="en-US" b="1" dirty="0">
              <a:latin typeface="Courier New" pitchFamily="49" charset="0"/>
              <a:cs typeface="Courier New" pitchFamily="49" charset="0"/>
            </a:endParaRPr>
          </a:p>
          <a:p>
            <a:pPr>
              <a:lnSpc>
                <a:spcPct val="80000"/>
              </a:lnSpc>
              <a:buFont typeface="Wingdings" pitchFamily="2" charset="2"/>
              <a:buNone/>
            </a:pPr>
            <a:endParaRPr lang="en-US" dirty="0"/>
          </a:p>
          <a:p>
            <a:pPr>
              <a:lnSpc>
                <a:spcPct val="80000"/>
              </a:lnSpc>
              <a:buFont typeface="Wingdings" pitchFamily="2" charset="2"/>
              <a:buNone/>
            </a:pPr>
            <a:r>
              <a:rPr lang="en-US" dirty="0" smtClean="0"/>
              <a:t>All </a:t>
            </a:r>
            <a:r>
              <a:rPr lang="en-US" dirty="0"/>
              <a:t>questions will be read out loud and then answered out loud</a:t>
            </a:r>
            <a:r>
              <a:rPr lang="en-US" dirty="0" smtClean="0"/>
              <a:t>.</a:t>
            </a:r>
          </a:p>
          <a:p>
            <a:pPr>
              <a:lnSpc>
                <a:spcPct val="80000"/>
              </a:lnSpc>
              <a:buFont typeface="Wingdings" pitchFamily="2" charset="2"/>
              <a:buNone/>
            </a:pPr>
            <a:endParaRPr lang="en-US" dirty="0" smtClean="0"/>
          </a:p>
          <a:p>
            <a:pPr>
              <a:buFont typeface="Wingdings" pitchFamily="2" charset="2"/>
              <a:buNone/>
            </a:pPr>
            <a:r>
              <a:rPr lang="en-US" b="1" u="sng" dirty="0" smtClean="0"/>
              <a:t>NOTE</a:t>
            </a:r>
            <a:r>
              <a:rPr lang="en-US" dirty="0" smtClean="0"/>
              <a:t>: Because of image-and-likeness rules, people attending remotely offsite via videoconferencing </a:t>
            </a:r>
            <a:r>
              <a:rPr lang="en-US" b="1" u="sng" dirty="0" smtClean="0"/>
              <a:t>CANNOT</a:t>
            </a:r>
            <a:r>
              <a:rPr lang="en-US" dirty="0" smtClean="0"/>
              <a:t> ask questions via voice.</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NCSI Intro Parallel: Overview</a:t>
            </a:r>
            <a:endParaRPr lang="en-US" dirty="0"/>
          </a:p>
          <a:p>
            <a:r>
              <a:rPr lang="en-US" dirty="0" smtClean="0"/>
              <a:t>June 26 - July 1 2011</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9</a:t>
            </a:fld>
            <a:endParaRPr lang="en-US"/>
          </a:p>
        </p:txBody>
      </p:sp>
      <p:sp>
        <p:nvSpPr>
          <p:cNvPr id="468994" name="Rectangle 2"/>
          <p:cNvSpPr>
            <a:spLocks noGrp="1" noChangeArrowheads="1"/>
          </p:cNvSpPr>
          <p:nvPr>
            <p:ph type="title"/>
          </p:nvPr>
        </p:nvSpPr>
        <p:spPr/>
        <p:txBody>
          <a:bodyPr/>
          <a:lstStyle/>
          <a:p>
            <a:r>
              <a:rPr lang="en-US" sz="3600"/>
              <a:t>Thanks for helping!</a:t>
            </a:r>
          </a:p>
        </p:txBody>
      </p:sp>
      <p:sp>
        <p:nvSpPr>
          <p:cNvPr id="468995" name="Rectangle 3"/>
          <p:cNvSpPr>
            <a:spLocks noGrp="1" noChangeArrowheads="1"/>
          </p:cNvSpPr>
          <p:nvPr>
            <p:ph type="body" idx="1"/>
          </p:nvPr>
        </p:nvSpPr>
        <p:spPr/>
        <p:txBody>
          <a:bodyPr/>
          <a:lstStyle/>
          <a:p>
            <a:pPr>
              <a:lnSpc>
                <a:spcPct val="90000"/>
              </a:lnSpc>
            </a:pPr>
            <a:r>
              <a:rPr lang="en-US" sz="2000" dirty="0"/>
              <a:t>OSCER operations staff (Brandon George, Dave Akin, Brett Zimmerman, Josh </a:t>
            </a:r>
            <a:r>
              <a:rPr lang="en-US" sz="2000" dirty="0" smtClean="0"/>
              <a:t>Alexander, Patrick Calhoun)</a:t>
            </a:r>
          </a:p>
          <a:p>
            <a:pPr>
              <a:lnSpc>
                <a:spcPct val="90000"/>
              </a:lnSpc>
            </a:pPr>
            <a:r>
              <a:rPr lang="en-US" sz="2000" dirty="0" smtClean="0"/>
              <a:t>Kevin </a:t>
            </a:r>
            <a:r>
              <a:rPr lang="en-US" sz="2000" dirty="0"/>
              <a:t>Blake, OU IT (videographer)</a:t>
            </a:r>
          </a:p>
          <a:p>
            <a:pPr>
              <a:lnSpc>
                <a:spcPct val="90000"/>
              </a:lnSpc>
            </a:pPr>
            <a:r>
              <a:rPr lang="en-US" sz="2000" dirty="0" smtClean="0"/>
              <a:t>James Deaton and Roger Holder, </a:t>
            </a:r>
            <a:r>
              <a:rPr lang="en-US" sz="2000" dirty="0" err="1" smtClean="0"/>
              <a:t>OneNet</a:t>
            </a:r>
            <a:endParaRPr lang="en-US" sz="2000" dirty="0" smtClean="0"/>
          </a:p>
          <a:p>
            <a:pPr>
              <a:lnSpc>
                <a:spcPct val="90000"/>
              </a:lnSpc>
            </a:pPr>
            <a:r>
              <a:rPr lang="en-US" sz="2000" dirty="0" smtClean="0"/>
              <a:t>Keith Weber, Abel Clark and </a:t>
            </a:r>
            <a:r>
              <a:rPr lang="en-US" sz="2000" dirty="0" err="1" smtClean="0"/>
              <a:t>Qifeng</a:t>
            </a:r>
            <a:r>
              <a:rPr lang="en-US" sz="2000" dirty="0" smtClean="0"/>
              <a:t> Wu, Idaho State U Pocatello</a:t>
            </a:r>
          </a:p>
          <a:p>
            <a:pPr>
              <a:lnSpc>
                <a:spcPct val="90000"/>
              </a:lnSpc>
            </a:pPr>
            <a:r>
              <a:rPr lang="en-US" sz="2000" dirty="0" smtClean="0"/>
              <a:t>Nancy Glenn, Idaho State U Boise</a:t>
            </a:r>
          </a:p>
          <a:p>
            <a:pPr>
              <a:lnSpc>
                <a:spcPct val="90000"/>
              </a:lnSpc>
            </a:pPr>
            <a:r>
              <a:rPr lang="en-US" sz="2000" dirty="0" smtClean="0"/>
              <a:t>Jeff Gardner and </a:t>
            </a:r>
            <a:r>
              <a:rPr lang="en-US" sz="2000" dirty="0" err="1"/>
              <a:t>Marya</a:t>
            </a:r>
            <a:r>
              <a:rPr lang="en-US" sz="2000" dirty="0"/>
              <a:t> </a:t>
            </a:r>
            <a:r>
              <a:rPr lang="en-US" sz="2000" dirty="0" err="1" smtClean="0"/>
              <a:t>Dominik</a:t>
            </a:r>
            <a:r>
              <a:rPr lang="en-US" sz="2000" dirty="0" smtClean="0"/>
              <a:t>, U Washington</a:t>
            </a:r>
          </a:p>
          <a:p>
            <a:pPr>
              <a:lnSpc>
                <a:spcPct val="90000"/>
              </a:lnSpc>
            </a:pPr>
            <a:r>
              <a:rPr lang="en-US" sz="2000" dirty="0" smtClean="0"/>
              <a:t>Ken </a:t>
            </a:r>
            <a:r>
              <a:rPr lang="en-US" sz="2000" dirty="0" err="1" smtClean="0"/>
              <a:t>Gamradt</a:t>
            </a:r>
            <a:r>
              <a:rPr lang="en-US" sz="2000" dirty="0" smtClean="0"/>
              <a:t>, South Dakota State U</a:t>
            </a:r>
          </a:p>
          <a:p>
            <a:pPr>
              <a:lnSpc>
                <a:spcPct val="90000"/>
              </a:lnSpc>
            </a:pPr>
            <a:r>
              <a:rPr lang="en-US" sz="2000" dirty="0" smtClean="0"/>
              <a:t>Jeff </a:t>
            </a:r>
            <a:r>
              <a:rPr lang="en-US" sz="2000" dirty="0" err="1" smtClean="0"/>
              <a:t>Rufinus</a:t>
            </a:r>
            <a:r>
              <a:rPr lang="en-US" sz="2000" dirty="0" smtClean="0"/>
              <a:t>, Widener U</a:t>
            </a:r>
          </a:p>
          <a:p>
            <a:pPr>
              <a:lnSpc>
                <a:spcPct val="90000"/>
              </a:lnSpc>
            </a:pPr>
            <a:r>
              <a:rPr lang="en-US" sz="2000" dirty="0" smtClean="0"/>
              <a:t>Scott Lathrop, SC11 General Chair</a:t>
            </a:r>
          </a:p>
          <a:p>
            <a:pPr>
              <a:lnSpc>
                <a:spcPct val="90000"/>
              </a:lnSpc>
            </a:pPr>
            <a:r>
              <a:rPr lang="en-US" sz="2000" dirty="0" smtClean="0"/>
              <a:t>Donna </a:t>
            </a:r>
            <a:r>
              <a:rPr lang="en-US" sz="2000" dirty="0" err="1" smtClean="0"/>
              <a:t>Cappo</a:t>
            </a:r>
            <a:r>
              <a:rPr lang="en-US" sz="2000" dirty="0" smtClean="0"/>
              <a:t>, ACM</a:t>
            </a:r>
          </a:p>
          <a:p>
            <a:pPr>
              <a:lnSpc>
                <a:spcPct val="90000"/>
              </a:lnSpc>
            </a:pPr>
            <a:r>
              <a:rPr lang="en-US" sz="2000" dirty="0" smtClean="0"/>
              <a:t>Bob </a:t>
            </a:r>
            <a:r>
              <a:rPr lang="en-US" sz="2000" dirty="0" err="1" smtClean="0"/>
              <a:t>Panoff</a:t>
            </a:r>
            <a:r>
              <a:rPr lang="en-US" sz="2000" dirty="0" smtClean="0"/>
              <a:t>, Jack </a:t>
            </a:r>
            <a:r>
              <a:rPr lang="en-US" sz="2000" dirty="0" err="1" smtClean="0"/>
              <a:t>Parkin</a:t>
            </a:r>
            <a:r>
              <a:rPr lang="en-US" sz="2000" dirty="0" smtClean="0"/>
              <a:t> and </a:t>
            </a:r>
            <a:r>
              <a:rPr lang="en-US" sz="2000" smtClean="0"/>
              <a:t>Joyce South, </a:t>
            </a:r>
            <a:r>
              <a:rPr lang="en-US" sz="2000" dirty="0" err="1" smtClean="0"/>
              <a:t>Shodor</a:t>
            </a:r>
            <a:r>
              <a:rPr lang="en-US" sz="2000" dirty="0" smtClean="0"/>
              <a:t> Education Foundation </a:t>
            </a:r>
            <a:r>
              <a:rPr lang="en-US" sz="2000" dirty="0" err="1" smtClean="0"/>
              <a:t>Inc</a:t>
            </a:r>
            <a:endParaRPr lang="en-US" sz="2000" dirty="0" smtClean="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4"/>
  <p:tag name="NBP" val="1"/>
  <p:tag name="BSN" val="4"/>
  <p:tag name="SVT" val="TRUE"/>
  <p:tag name="CVB" val="4"/>
  <p:tag name="SPT" val="FALSE"/>
  <p:tag name="CII" val="4"/>
</p:tagLst>
</file>

<file path=ppt/tags/tag13.xml><?xml version="1.0" encoding="utf-8"?>
<p:tagLst xmlns:a="http://schemas.openxmlformats.org/drawingml/2006/main" xmlns:r="http://schemas.openxmlformats.org/officeDocument/2006/relationships" xmlns:p="http://schemas.openxmlformats.org/presentationml/2006/main">
  <p:tag name="DUMMACSH" val="TRUE"/>
</p:tagLst>
</file>

<file path=ppt/tags/tag14.xml><?xml version="1.0" encoding="utf-8"?>
<p:tagLst xmlns:a="http://schemas.openxmlformats.org/drawingml/2006/main" xmlns:r="http://schemas.openxmlformats.org/officeDocument/2006/relationships" xmlns:p="http://schemas.openxmlformats.org/presentationml/2006/main">
  <p:tag name="SWI" val="5"/>
  <p:tag name="NBP" val="1"/>
  <p:tag name="BSN" val="5"/>
  <p:tag name="SVT" val="TRUE"/>
  <p:tag name="CVB" val="5"/>
  <p:tag name="SPT" val="FALSE"/>
  <p:tag name="CII" val="5"/>
</p:tagLst>
</file>

<file path=ppt/tags/tag15.xml><?xml version="1.0" encoding="utf-8"?>
<p:tagLst xmlns:a="http://schemas.openxmlformats.org/drawingml/2006/main" xmlns:r="http://schemas.openxmlformats.org/officeDocument/2006/relationships" xmlns:p="http://schemas.openxmlformats.org/presentationml/2006/main">
  <p:tag name="DUMMACSH" val="TRUE"/>
</p:tagLst>
</file>

<file path=ppt/tags/tag16.xml><?xml version="1.0" encoding="utf-8"?>
<p:tagLst xmlns:a="http://schemas.openxmlformats.org/drawingml/2006/main" xmlns:r="http://schemas.openxmlformats.org/officeDocument/2006/relationships" xmlns:p="http://schemas.openxmlformats.org/presentationml/2006/main">
  <p:tag name="SWI" val="6"/>
  <p:tag name="NBP" val="1"/>
  <p:tag name="BSN" val="6"/>
  <p:tag name="SVT" val="TRUE"/>
  <p:tag name="CVB" val="6"/>
  <p:tag name="SPT" val="FALSE"/>
  <p:tag name="CII" val="6"/>
</p:tagLst>
</file>

<file path=ppt/tags/tag17.xml><?xml version="1.0" encoding="utf-8"?>
<p:tagLst xmlns:a="http://schemas.openxmlformats.org/drawingml/2006/main" xmlns:r="http://schemas.openxmlformats.org/officeDocument/2006/relationships" xmlns:p="http://schemas.openxmlformats.org/presentationml/2006/main">
  <p:tag name="DUMMACSH" val="TRUE"/>
</p:tagLst>
</file>

<file path=ppt/tags/tag18.xml><?xml version="1.0" encoding="utf-8"?>
<p:tagLst xmlns:a="http://schemas.openxmlformats.org/drawingml/2006/main" xmlns:r="http://schemas.openxmlformats.org/officeDocument/2006/relationships" xmlns:p="http://schemas.openxmlformats.org/presentationml/2006/main">
  <p:tag name="SWI" val="27"/>
  <p:tag name="NBP" val="1"/>
  <p:tag name="BSN" val="27"/>
  <p:tag name="SVT" val="TRUE"/>
  <p:tag name="CVB" val="27"/>
  <p:tag name="SPT" val="FALSE"/>
  <p:tag name="CII" val="27"/>
</p:tagLst>
</file>

<file path=ppt/tags/tag19.xml><?xml version="1.0" encoding="utf-8"?>
<p:tagLst xmlns:a="http://schemas.openxmlformats.org/drawingml/2006/main" xmlns:r="http://schemas.openxmlformats.org/officeDocument/2006/relationships" xmlns:p="http://schemas.openxmlformats.org/presentationml/2006/main">
  <p:tag name="DUMMACSH" val="TRUE"/>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21.xml><?xml version="1.0" encoding="utf-8"?>
<p:tagLst xmlns:a="http://schemas.openxmlformats.org/drawingml/2006/main" xmlns:r="http://schemas.openxmlformats.org/officeDocument/2006/relationships" xmlns:p="http://schemas.openxmlformats.org/presentationml/2006/main">
  <p:tag name="DUMMACSH" val="TRUE"/>
</p:tagLst>
</file>

<file path=ppt/tags/tag22.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23.xml><?xml version="1.0" encoding="utf-8"?>
<p:tagLst xmlns:a="http://schemas.openxmlformats.org/drawingml/2006/main" xmlns:r="http://schemas.openxmlformats.org/officeDocument/2006/relationships" xmlns:p="http://schemas.openxmlformats.org/presentationml/2006/main">
  <p:tag name="DUMMACSH" val="TRUE"/>
</p:tagLst>
</file>

<file path=ppt/tags/tag2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102"/>
  <p:tag name="NBP" val="1"/>
  <p:tag name="BSN" val="102"/>
  <p:tag name="SVT" val="TRUE"/>
  <p:tag name="CVB" val="102"/>
  <p:tag name="SPT" val="FALSE"/>
  <p:tag name="CII" val="102"/>
</p:tagLst>
</file>

<file path=ppt/tags/tag29.xml><?xml version="1.0" encoding="utf-8"?>
<p:tagLst xmlns:a="http://schemas.openxmlformats.org/drawingml/2006/main" xmlns:r="http://schemas.openxmlformats.org/officeDocument/2006/relationships" xmlns:p="http://schemas.openxmlformats.org/presentationml/2006/main">
  <p:tag name="SWI" val="103"/>
  <p:tag name="NBP" val="1"/>
  <p:tag name="BSN" val="103"/>
  <p:tag name="SVT" val="TRUE"/>
  <p:tag name="CVB" val="103"/>
  <p:tag name="SPT" val="FALSE"/>
  <p:tag name="CII" val="103"/>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31.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32.xml><?xml version="1.0" encoding="utf-8"?>
<p:tagLst xmlns:a="http://schemas.openxmlformats.org/drawingml/2006/main" xmlns:r="http://schemas.openxmlformats.org/officeDocument/2006/relationships" xmlns:p="http://schemas.openxmlformats.org/presentationml/2006/main">
  <p:tag name="DUMMACSH" val="TRUE"/>
</p:tagLst>
</file>

<file path=ppt/tags/tag33.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34.xml><?xml version="1.0" encoding="utf-8"?>
<p:tagLst xmlns:a="http://schemas.openxmlformats.org/drawingml/2006/main" xmlns:r="http://schemas.openxmlformats.org/officeDocument/2006/relationships" xmlns:p="http://schemas.openxmlformats.org/presentationml/2006/main">
  <p:tag name="DUMMACSH" val="TRUE"/>
</p:tagLst>
</file>

<file path=ppt/tags/tag35.xml><?xml version="1.0" encoding="utf-8"?>
<p:tagLst xmlns:a="http://schemas.openxmlformats.org/drawingml/2006/main" xmlns:r="http://schemas.openxmlformats.org/officeDocument/2006/relationships" xmlns:p="http://schemas.openxmlformats.org/presentationml/2006/main">
  <p:tag name="SWI" val="30"/>
  <p:tag name="NBP" val="1"/>
  <p:tag name="BSN" val="30"/>
  <p:tag name="SVT" val="TRUE"/>
  <p:tag name="CVB" val="30"/>
  <p:tag name="SPT" val="FALSE"/>
  <p:tag name="CII" val="30"/>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37.xml><?xml version="1.0" encoding="utf-8"?>
<p:tagLst xmlns:a="http://schemas.openxmlformats.org/drawingml/2006/main" xmlns:r="http://schemas.openxmlformats.org/officeDocument/2006/relationships" xmlns:p="http://schemas.openxmlformats.org/presentationml/2006/main">
  <p:tag name="SWI" val="33"/>
  <p:tag name="NBP" val="1"/>
  <p:tag name="BSN" val="33"/>
  <p:tag name="SVT" val="TRUE"/>
  <p:tag name="CVB" val="33"/>
  <p:tag name="SPT" val="FALSE"/>
  <p:tag name="CII" val="33"/>
</p:tagLst>
</file>

<file path=ppt/tags/tag38.xml><?xml version="1.0" encoding="utf-8"?>
<p:tagLst xmlns:a="http://schemas.openxmlformats.org/drawingml/2006/main" xmlns:r="http://schemas.openxmlformats.org/officeDocument/2006/relationships" xmlns:p="http://schemas.openxmlformats.org/presentationml/2006/main">
  <p:tag name="DUMMACSH" val="TRUE"/>
</p:tagLst>
</file>

<file path=ppt/tags/tag39.xml><?xml version="1.0" encoding="utf-8"?>
<p:tagLst xmlns:a="http://schemas.openxmlformats.org/drawingml/2006/main" xmlns:r="http://schemas.openxmlformats.org/officeDocument/2006/relationships" xmlns:p="http://schemas.openxmlformats.org/presentationml/2006/main">
  <p:tag name="SWI" val="34"/>
  <p:tag name="NBP" val="1"/>
  <p:tag name="BSN" val="34"/>
  <p:tag name="SVT" val="TRUE"/>
  <p:tag name="CVB" val="34"/>
  <p:tag name="SPT" val="FALSE"/>
  <p:tag name="CII" val="34"/>
</p:tagLst>
</file>

<file path=ppt/tags/tag4.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40.xml><?xml version="1.0" encoding="utf-8"?>
<p:tagLst xmlns:a="http://schemas.openxmlformats.org/drawingml/2006/main" xmlns:r="http://schemas.openxmlformats.org/officeDocument/2006/relationships" xmlns:p="http://schemas.openxmlformats.org/presentationml/2006/main">
  <p:tag name="DUMMACSH" val="TRUE"/>
</p:tagLst>
</file>

<file path=ppt/tags/tag41.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ags/tag42.xml><?xml version="1.0" encoding="utf-8"?>
<p:tagLst xmlns:a="http://schemas.openxmlformats.org/drawingml/2006/main" xmlns:r="http://schemas.openxmlformats.org/officeDocument/2006/relationships" xmlns:p="http://schemas.openxmlformats.org/presentationml/2006/main">
  <p:tag name="DUMMACSH" val="TRUE"/>
</p:tagLst>
</file>

<file path=ppt/tags/tag43.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44.xml><?xml version="1.0" encoding="utf-8"?>
<p:tagLst xmlns:a="http://schemas.openxmlformats.org/drawingml/2006/main" xmlns:r="http://schemas.openxmlformats.org/officeDocument/2006/relationships" xmlns:p="http://schemas.openxmlformats.org/presentationml/2006/main">
  <p:tag name="DUMMACSH" val="TRUE"/>
</p:tagLst>
</file>

<file path=ppt/tags/tag45.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46.xml><?xml version="1.0" encoding="utf-8"?>
<p:tagLst xmlns:a="http://schemas.openxmlformats.org/drawingml/2006/main" xmlns:r="http://schemas.openxmlformats.org/officeDocument/2006/relationships" xmlns:p="http://schemas.openxmlformats.org/presentationml/2006/main">
  <p:tag name="DUMMACSH" val="TRUE"/>
</p:tagLst>
</file>

<file path=ppt/tags/tag47.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48.xml><?xml version="1.0" encoding="utf-8"?>
<p:tagLst xmlns:a="http://schemas.openxmlformats.org/drawingml/2006/main" xmlns:r="http://schemas.openxmlformats.org/officeDocument/2006/relationships" xmlns:p="http://schemas.openxmlformats.org/presentationml/2006/main">
  <p:tag name="DUMMACSH" val="TRUE"/>
</p:tagLst>
</file>

<file path=ppt/tags/tag49.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5.xml><?xml version="1.0" encoding="utf-8"?>
<p:tagLst xmlns:a="http://schemas.openxmlformats.org/drawingml/2006/main" xmlns:r="http://schemas.openxmlformats.org/officeDocument/2006/relationships" xmlns:p="http://schemas.openxmlformats.org/presentationml/2006/main">
  <p:tag name="SWI" val="62"/>
  <p:tag name="NBP" val="1"/>
  <p:tag name="BSN" val="62"/>
  <p:tag name="SVT" val="TRUE"/>
  <p:tag name="CVB" val="62"/>
  <p:tag name="SPT" val="FALSE"/>
  <p:tag name="CII" val="62"/>
</p:tagLst>
</file>

<file path=ppt/tags/tag50.xml><?xml version="1.0" encoding="utf-8"?>
<p:tagLst xmlns:a="http://schemas.openxmlformats.org/drawingml/2006/main" xmlns:r="http://schemas.openxmlformats.org/officeDocument/2006/relationships" xmlns:p="http://schemas.openxmlformats.org/presentationml/2006/main">
  <p:tag name="DUMMACSH" val="TRUE"/>
</p:tagLst>
</file>

<file path=ppt/tags/tag51.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52.xml><?xml version="1.0" encoding="utf-8"?>
<p:tagLst xmlns:a="http://schemas.openxmlformats.org/drawingml/2006/main" xmlns:r="http://schemas.openxmlformats.org/officeDocument/2006/relationships" xmlns:p="http://schemas.openxmlformats.org/presentationml/2006/main">
  <p:tag name="DUMMACSH" val="TRUE"/>
</p:tagLst>
</file>

<file path=ppt/tags/tag53.xml><?xml version="1.0" encoding="utf-8"?>
<p:tagLst xmlns:a="http://schemas.openxmlformats.org/drawingml/2006/main" xmlns:r="http://schemas.openxmlformats.org/officeDocument/2006/relationships" xmlns:p="http://schemas.openxmlformats.org/presentationml/2006/main">
  <p:tag name="SWI" val="42"/>
  <p:tag name="NBP" val="1"/>
  <p:tag name="BSN" val="42"/>
  <p:tag name="SVT" val="TRUE"/>
  <p:tag name="CVB" val="42"/>
  <p:tag name="SPT" val="FALSE"/>
  <p:tag name="CII" val="42"/>
</p:tagLst>
</file>

<file path=ppt/tags/tag54.xml><?xml version="1.0" encoding="utf-8"?>
<p:tagLst xmlns:a="http://schemas.openxmlformats.org/drawingml/2006/main" xmlns:r="http://schemas.openxmlformats.org/officeDocument/2006/relationships" xmlns:p="http://schemas.openxmlformats.org/presentationml/2006/main">
  <p:tag name="DUMMACSH" val="TRUE"/>
</p:tagLst>
</file>

<file path=ppt/tags/tag55.xml><?xml version="1.0" encoding="utf-8"?>
<p:tagLst xmlns:a="http://schemas.openxmlformats.org/drawingml/2006/main" xmlns:r="http://schemas.openxmlformats.org/officeDocument/2006/relationships" xmlns:p="http://schemas.openxmlformats.org/presentationml/2006/main">
  <p:tag name="SWI" val="43"/>
  <p:tag name="NBP" val="1"/>
  <p:tag name="BSN" val="43"/>
  <p:tag name="SVT" val="TRUE"/>
  <p:tag name="CVB" val="43"/>
  <p:tag name="SPT" val="FALSE"/>
  <p:tag name="CII" val="43"/>
</p:tagLst>
</file>

<file path=ppt/tags/tag56.xml><?xml version="1.0" encoding="utf-8"?>
<p:tagLst xmlns:a="http://schemas.openxmlformats.org/drawingml/2006/main" xmlns:r="http://schemas.openxmlformats.org/officeDocument/2006/relationships" xmlns:p="http://schemas.openxmlformats.org/presentationml/2006/main">
  <p:tag name="DUMMACSH" val="TRUE"/>
</p:tagLst>
</file>

<file path=ppt/tags/tag57.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58.xml><?xml version="1.0" encoding="utf-8"?>
<p:tagLst xmlns:a="http://schemas.openxmlformats.org/drawingml/2006/main" xmlns:r="http://schemas.openxmlformats.org/officeDocument/2006/relationships" xmlns:p="http://schemas.openxmlformats.org/presentationml/2006/main">
  <p:tag name="DUMMACSH" val="TRUE"/>
</p:tagLst>
</file>

<file path=ppt/tags/tag59.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60.xml><?xml version="1.0" encoding="utf-8"?>
<p:tagLst xmlns:a="http://schemas.openxmlformats.org/drawingml/2006/main" xmlns:r="http://schemas.openxmlformats.org/officeDocument/2006/relationships" xmlns:p="http://schemas.openxmlformats.org/presentationml/2006/main">
  <p:tag name="DUMMACSH" val="TRUE"/>
</p:tagLst>
</file>

<file path=ppt/tags/tag61.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62.xml><?xml version="1.0" encoding="utf-8"?>
<p:tagLst xmlns:a="http://schemas.openxmlformats.org/drawingml/2006/main" xmlns:r="http://schemas.openxmlformats.org/officeDocument/2006/relationships" xmlns:p="http://schemas.openxmlformats.org/presentationml/2006/main">
  <p:tag name="DUMMACSH" val="TRUE"/>
</p:tagLst>
</file>

<file path=ppt/tags/tag63.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64.xml><?xml version="1.0" encoding="utf-8"?>
<p:tagLst xmlns:a="http://schemas.openxmlformats.org/drawingml/2006/main" xmlns:r="http://schemas.openxmlformats.org/officeDocument/2006/relationships" xmlns:p="http://schemas.openxmlformats.org/presentationml/2006/main">
  <p:tag name="DUMMACSH" val="TRUE"/>
</p:tagLst>
</file>

<file path=ppt/tags/tag65.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66.xml><?xml version="1.0" encoding="utf-8"?>
<p:tagLst xmlns:a="http://schemas.openxmlformats.org/drawingml/2006/main" xmlns:r="http://schemas.openxmlformats.org/officeDocument/2006/relationships" xmlns:p="http://schemas.openxmlformats.org/presentationml/2006/main">
  <p:tag name="DUMMACSH" val="TRUE"/>
</p:tagLst>
</file>

<file path=ppt/tags/tag67.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68.xml><?xml version="1.0" encoding="utf-8"?>
<p:tagLst xmlns:a="http://schemas.openxmlformats.org/drawingml/2006/main" xmlns:r="http://schemas.openxmlformats.org/officeDocument/2006/relationships" xmlns:p="http://schemas.openxmlformats.org/presentationml/2006/main">
  <p:tag name="DUMMACSH" val="TRUE"/>
</p:tagLst>
</file>

<file path=ppt/tags/tag69.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70.xml><?xml version="1.0" encoding="utf-8"?>
<p:tagLst xmlns:a="http://schemas.openxmlformats.org/drawingml/2006/main" xmlns:r="http://schemas.openxmlformats.org/officeDocument/2006/relationships" xmlns:p="http://schemas.openxmlformats.org/presentationml/2006/main">
  <p:tag name="DUMMACSH" val="TRUE"/>
</p:tagLst>
</file>

<file path=ppt/tags/tag71.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72.xml><?xml version="1.0" encoding="utf-8"?>
<p:tagLst xmlns:a="http://schemas.openxmlformats.org/drawingml/2006/main" xmlns:r="http://schemas.openxmlformats.org/officeDocument/2006/relationships" xmlns:p="http://schemas.openxmlformats.org/presentationml/2006/main">
  <p:tag name="DUMMACSH" val="TRUE"/>
</p:tagLst>
</file>

<file path=ppt/tags/tag73.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74.xml><?xml version="1.0" encoding="utf-8"?>
<p:tagLst xmlns:a="http://schemas.openxmlformats.org/drawingml/2006/main" xmlns:r="http://schemas.openxmlformats.org/officeDocument/2006/relationships" xmlns:p="http://schemas.openxmlformats.org/presentationml/2006/main">
  <p:tag name="DUMMACSH" val="TRUE"/>
</p:tagLst>
</file>

<file path=ppt/tags/tag75.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76.xml><?xml version="1.0" encoding="utf-8"?>
<p:tagLst xmlns:a="http://schemas.openxmlformats.org/drawingml/2006/main" xmlns:r="http://schemas.openxmlformats.org/officeDocument/2006/relationships" xmlns:p="http://schemas.openxmlformats.org/presentationml/2006/main">
  <p:tag name="DUMMACSH" val="TRUE"/>
</p:tagLst>
</file>

<file path=ppt/tags/tag77.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78.xml><?xml version="1.0" encoding="utf-8"?>
<p:tagLst xmlns:a="http://schemas.openxmlformats.org/drawingml/2006/main" xmlns:r="http://schemas.openxmlformats.org/officeDocument/2006/relationships" xmlns:p="http://schemas.openxmlformats.org/presentationml/2006/main">
  <p:tag name="DUMMACSH" val="TRUE"/>
</p:tagLst>
</file>

<file path=ppt/tags/tag79.xml><?xml version="1.0" encoding="utf-8"?>
<p:tagLst xmlns:a="http://schemas.openxmlformats.org/drawingml/2006/main" xmlns:r="http://schemas.openxmlformats.org/officeDocument/2006/relationships" xmlns:p="http://schemas.openxmlformats.org/presentationml/2006/main">
  <p:tag name="SWI" val="53"/>
  <p:tag name="NBP" val="1"/>
  <p:tag name="BSN" val="53"/>
  <p:tag name="SVT" val="TRUE"/>
  <p:tag name="CVB" val="53"/>
  <p:tag name="SPT" val="FALSE"/>
  <p:tag name="CII" val="53"/>
</p:tagLst>
</file>

<file path=ppt/tags/tag8.xml><?xml version="1.0" encoding="utf-8"?>
<p:tagLst xmlns:a="http://schemas.openxmlformats.org/drawingml/2006/main" xmlns:r="http://schemas.openxmlformats.org/officeDocument/2006/relationships" xmlns:p="http://schemas.openxmlformats.org/presentationml/2006/main">
  <p:tag name="SWI" val="2"/>
  <p:tag name="NBP" val="1"/>
  <p:tag name="BSN" val="2"/>
  <p:tag name="SVT" val="TRUE"/>
  <p:tag name="CVB" val="2"/>
  <p:tag name="SPT" val="FALSE"/>
  <p:tag name="CII" val="2"/>
</p:tagLst>
</file>

<file path=ppt/tags/tag80.xml><?xml version="1.0" encoding="utf-8"?>
<p:tagLst xmlns:a="http://schemas.openxmlformats.org/drawingml/2006/main" xmlns:r="http://schemas.openxmlformats.org/officeDocument/2006/relationships" xmlns:p="http://schemas.openxmlformats.org/presentationml/2006/main">
  <p:tag name="DUMMACSH" val="TRUE"/>
</p:tagLst>
</file>

<file path=ppt/tags/tag81.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82.xml><?xml version="1.0" encoding="utf-8"?>
<p:tagLst xmlns:a="http://schemas.openxmlformats.org/drawingml/2006/main" xmlns:r="http://schemas.openxmlformats.org/officeDocument/2006/relationships" xmlns:p="http://schemas.openxmlformats.org/presentationml/2006/main">
  <p:tag name="DUMMACSH" val="TRUE"/>
</p:tagLst>
</file>

<file path=ppt/tags/tag83.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84.xml><?xml version="1.0" encoding="utf-8"?>
<p:tagLst xmlns:a="http://schemas.openxmlformats.org/drawingml/2006/main" xmlns:r="http://schemas.openxmlformats.org/officeDocument/2006/relationships" xmlns:p="http://schemas.openxmlformats.org/presentationml/2006/main">
  <p:tag name="DUMMACSH" val="TRUE"/>
</p:tagLst>
</file>

<file path=ppt/tags/tag85.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6.xml><?xml version="1.0" encoding="utf-8"?>
<p:tagLst xmlns:a="http://schemas.openxmlformats.org/drawingml/2006/main" xmlns:r="http://schemas.openxmlformats.org/officeDocument/2006/relationships" xmlns:p="http://schemas.openxmlformats.org/presentationml/2006/main">
  <p:tag name="DUMMACSH" val="TRUE"/>
</p:tagLst>
</file>

<file path=ppt/tags/tag87.xml><?xml version="1.0" encoding="utf-8"?>
<p:tagLst xmlns:a="http://schemas.openxmlformats.org/drawingml/2006/main" xmlns:r="http://schemas.openxmlformats.org/officeDocument/2006/relationships" xmlns:p="http://schemas.openxmlformats.org/presentationml/2006/main">
  <p:tag name="SWI" val="57"/>
  <p:tag name="NBP" val="1"/>
  <p:tag name="BSN" val="57"/>
  <p:tag name="SVT" val="TRUE"/>
  <p:tag name="CVB" val="57"/>
  <p:tag name="SPT" val="FALSE"/>
  <p:tag name="CII" val="57"/>
</p:tagLst>
</file>

<file path=ppt/tags/tag88.xml><?xml version="1.0" encoding="utf-8"?>
<p:tagLst xmlns:a="http://schemas.openxmlformats.org/drawingml/2006/main" xmlns:r="http://schemas.openxmlformats.org/officeDocument/2006/relationships" xmlns:p="http://schemas.openxmlformats.org/presentationml/2006/main">
  <p:tag name="DUMMACSH" val="TRUE"/>
</p:tagLst>
</file>

<file path=ppt/tags/tag89.xml><?xml version="1.0" encoding="utf-8"?>
<p:tagLst xmlns:a="http://schemas.openxmlformats.org/drawingml/2006/main" xmlns:r="http://schemas.openxmlformats.org/officeDocument/2006/relationships" xmlns:p="http://schemas.openxmlformats.org/presentationml/2006/main">
  <p:tag name="SWI" val="58"/>
  <p:tag name="NBP" val="1"/>
  <p:tag name="BSN" val="58"/>
  <p:tag name="SVT" val="TRUE"/>
  <p:tag name="CVB" val="58"/>
  <p:tag name="SPT" val="FALSE"/>
  <p:tag name="CII" val="58"/>
</p:tagLst>
</file>

<file path=ppt/tags/tag9.xml><?xml version="1.0" encoding="utf-8"?>
<p:tagLst xmlns:a="http://schemas.openxmlformats.org/drawingml/2006/main" xmlns:r="http://schemas.openxmlformats.org/officeDocument/2006/relationships" xmlns:p="http://schemas.openxmlformats.org/presentationml/2006/main">
  <p:tag name="DUMMACSH" val="TRUE"/>
</p:tagLst>
</file>

<file path=ppt/tags/tag90.xml><?xml version="1.0" encoding="utf-8"?>
<p:tagLst xmlns:a="http://schemas.openxmlformats.org/drawingml/2006/main" xmlns:r="http://schemas.openxmlformats.org/officeDocument/2006/relationships" xmlns:p="http://schemas.openxmlformats.org/presentationml/2006/main">
  <p:tag name="DUMMACSH" val="TRUE"/>
</p:tagLst>
</file>

<file path=ppt/tags/tag91.xml><?xml version="1.0" encoding="utf-8"?>
<p:tagLst xmlns:a="http://schemas.openxmlformats.org/drawingml/2006/main" xmlns:r="http://schemas.openxmlformats.org/officeDocument/2006/relationships" xmlns:p="http://schemas.openxmlformats.org/presentationml/2006/main">
  <p:tag name="SWI" val="59"/>
  <p:tag name="NBP" val="1"/>
  <p:tag name="BSN" val="59"/>
  <p:tag name="SVT" val="TRUE"/>
  <p:tag name="CVB" val="59"/>
  <p:tag name="SPT" val="FALSE"/>
  <p:tag name="CII" val="59"/>
</p:tagLst>
</file>

<file path=ppt/tags/tag92.xml><?xml version="1.0" encoding="utf-8"?>
<p:tagLst xmlns:a="http://schemas.openxmlformats.org/drawingml/2006/main" xmlns:r="http://schemas.openxmlformats.org/officeDocument/2006/relationships" xmlns:p="http://schemas.openxmlformats.org/presentationml/2006/main">
  <p:tag name="DUMMACSH" val="TRUE"/>
</p:tagLst>
</file>

<file path=ppt/tags/tag93.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94.xml><?xml version="1.0" encoding="utf-8"?>
<p:tagLst xmlns:a="http://schemas.openxmlformats.org/drawingml/2006/main" xmlns:r="http://schemas.openxmlformats.org/officeDocument/2006/relationships" xmlns:p="http://schemas.openxmlformats.org/presentationml/2006/main">
  <p:tag name="DUMMACSH" val="TRUE"/>
</p:tagLst>
</file>

<file path=ppt/tags/tag95.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96.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8597</TotalTime>
  <Words>3848</Words>
  <Application>Microsoft Office PowerPoint</Application>
  <PresentationFormat>On-screen Show (4:3)</PresentationFormat>
  <Paragraphs>576</Paragraphs>
  <Slides>67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Blends</vt:lpstr>
      <vt:lpstr>Worksheet</vt:lpstr>
      <vt:lpstr>Introduction to Parallel Programming &amp; Cluster Computing Overview: What the Heck is Supercomputing?</vt:lpstr>
      <vt:lpstr>This is an experiment!</vt:lpstr>
      <vt:lpstr>H.323 (Polycom etc)</vt:lpstr>
      <vt:lpstr>H.323 from Internet Explorer</vt:lpstr>
      <vt:lpstr>EVO</vt:lpstr>
      <vt:lpstr>Phone Bridge</vt:lpstr>
      <vt:lpstr>Please Mute Yourself</vt:lpstr>
      <vt:lpstr>Questions via Text: Piazzza</vt:lpstr>
      <vt:lpstr>Thanks for helping!</vt:lpstr>
      <vt:lpstr>This is an experiment!</vt:lpstr>
      <vt:lpstr>People</vt:lpstr>
      <vt:lpstr>Things</vt:lpstr>
      <vt:lpstr>Thanks for your attention!   Questions? www.oscer.ou.edu</vt:lpstr>
      <vt:lpstr>What is Supercomputing?</vt:lpstr>
      <vt:lpstr>Fastest Supercomputer vs. Moore</vt:lpstr>
      <vt:lpstr>What is Supercomputing About?</vt:lpstr>
      <vt:lpstr>What is Supercomputing About?</vt:lpstr>
      <vt:lpstr>What Is HPC Used For?</vt:lpstr>
      <vt:lpstr>Supercomputing Issues</vt:lpstr>
      <vt:lpstr>What is a Cluster?</vt:lpstr>
      <vt:lpstr>OK Cyberinfrastructure Initiative</vt:lpstr>
      <vt:lpstr>Dell Intel Xeon Linux Cluster</vt:lpstr>
      <vt:lpstr>Dell Intel Xeon Linux Cluster</vt:lpstr>
      <vt:lpstr>Dell Intel Xeon Linux Cluster</vt:lpstr>
      <vt:lpstr>What is a Cluster?</vt:lpstr>
      <vt:lpstr>What a Cluster is ….</vt:lpstr>
      <vt:lpstr>An Actual Cluster</vt:lpstr>
      <vt:lpstr>A Quick Primer on Hardware</vt:lpstr>
      <vt:lpstr>Henry’s Laptop</vt:lpstr>
      <vt:lpstr>Typical Computer Hardware</vt:lpstr>
      <vt:lpstr>Central Processing Unit</vt:lpstr>
      <vt:lpstr>Primary Storage</vt:lpstr>
      <vt:lpstr>Secondary Storage </vt:lpstr>
      <vt:lpstr>Input/Output</vt:lpstr>
      <vt:lpstr>The Tyranny of the Storage Hierarchy</vt:lpstr>
      <vt:lpstr>The Storage Hierarchy</vt:lpstr>
      <vt:lpstr>RAM is Slow</vt:lpstr>
      <vt:lpstr>Why Have Cache?</vt:lpstr>
      <vt:lpstr>Henry’s Laptop</vt:lpstr>
      <vt:lpstr>Storage Speed, Size, Cost</vt:lpstr>
      <vt:lpstr>Parallelism</vt:lpstr>
      <vt:lpstr>Parallelism</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Moore’s Law</vt:lpstr>
      <vt:lpstr>Moore’s Law</vt:lpstr>
      <vt:lpstr>Fastest Supercomputer vs. Moore</vt:lpstr>
      <vt:lpstr>Moore’s Law in Practice</vt:lpstr>
      <vt:lpstr>Moore’s Law in Practice</vt:lpstr>
      <vt:lpstr>Moore’s Law in Practice</vt:lpstr>
      <vt:lpstr>Moore’s Law in Practice</vt:lpstr>
      <vt:lpstr>Moore’s Law in Practice</vt:lpstr>
      <vt:lpstr>Why Bother?</vt:lpstr>
      <vt:lpstr>Why Bother with HPC at All?</vt:lpstr>
      <vt:lpstr>Why HPC is Worth the Bother</vt:lpstr>
      <vt:lpstr>The Future is Now</vt:lpstr>
      <vt:lpstr>Thanks for your attention!   Questions? www.oscer.ou.edu</vt:lpstr>
      <vt:lpstr>References</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Keith T. Weber</cp:lastModifiedBy>
  <cp:revision>462</cp:revision>
  <cp:lastPrinted>1601-01-01T00:00:00Z</cp:lastPrinted>
  <dcterms:created xsi:type="dcterms:W3CDTF">2001-08-18T12:37:15Z</dcterms:created>
  <dcterms:modified xsi:type="dcterms:W3CDTF">2011-06-26T23:22:10Z</dcterms:modified>
</cp:coreProperties>
</file>