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0"/>
  </p:notesMasterIdLst>
  <p:handoutMasterIdLst>
    <p:handoutMasterId r:id="rId41"/>
  </p:handoutMasterIdLst>
  <p:sldIdLst>
    <p:sldId id="554" r:id="rId2"/>
    <p:sldId id="650" r:id="rId3"/>
    <p:sldId id="652" r:id="rId4"/>
    <p:sldId id="661" r:id="rId5"/>
    <p:sldId id="653" r:id="rId6"/>
    <p:sldId id="655" r:id="rId7"/>
    <p:sldId id="656" r:id="rId8"/>
    <p:sldId id="1014" r:id="rId9"/>
    <p:sldId id="657" r:id="rId10"/>
    <p:sldId id="659" r:id="rId11"/>
    <p:sldId id="1016" r:id="rId12"/>
    <p:sldId id="1017" r:id="rId13"/>
    <p:sldId id="1018" r:id="rId14"/>
    <p:sldId id="1019" r:id="rId15"/>
    <p:sldId id="1020" r:id="rId16"/>
    <p:sldId id="1038" r:id="rId17"/>
    <p:sldId id="1021" r:id="rId18"/>
    <p:sldId id="1022" r:id="rId19"/>
    <p:sldId id="1039" r:id="rId20"/>
    <p:sldId id="1040" r:id="rId21"/>
    <p:sldId id="1023" r:id="rId22"/>
    <p:sldId id="1024" r:id="rId23"/>
    <p:sldId id="1025" r:id="rId24"/>
    <p:sldId id="1026" r:id="rId25"/>
    <p:sldId id="1041" r:id="rId26"/>
    <p:sldId id="1042" r:id="rId27"/>
    <p:sldId id="1027" r:id="rId28"/>
    <p:sldId id="1028" r:id="rId29"/>
    <p:sldId id="1029" r:id="rId30"/>
    <p:sldId id="1030" r:id="rId31"/>
    <p:sldId id="1031" r:id="rId32"/>
    <p:sldId id="1032" r:id="rId33"/>
    <p:sldId id="1033" r:id="rId34"/>
    <p:sldId id="1034" r:id="rId35"/>
    <p:sldId id="1035" r:id="rId36"/>
    <p:sldId id="1036" r:id="rId37"/>
    <p:sldId id="1037" r:id="rId38"/>
    <p:sldId id="1015" r:id="rId39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75" autoAdjust="0"/>
  </p:normalViewPr>
  <p:slideViewPr>
    <p:cSldViewPr>
      <p:cViewPr varScale="1">
        <p:scale>
          <a:sx n="67" d="100"/>
          <a:sy n="67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635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A790-6F19-4F0E-8844-552503E9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2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3648" y="609600"/>
            <a:ext cx="635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1"/>
          <p:cNvGrpSpPr>
            <a:grpSpLocks/>
          </p:cNvGrpSpPr>
          <p:nvPr userDrawn="1"/>
        </p:nvGrpSpPr>
        <p:grpSpPr bwMode="auto">
          <a:xfrm>
            <a:off x="228600" y="6096000"/>
            <a:ext cx="2362200" cy="598488"/>
            <a:chOff x="384" y="3840"/>
            <a:chExt cx="1488" cy="377"/>
          </a:xfrm>
        </p:grpSpPr>
        <p:pic>
          <p:nvPicPr>
            <p:cNvPr id="3084" name="Picture 15" descr="ou201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912" y="3870"/>
              <a:ext cx="24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84" y="3840"/>
              <a:ext cx="48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39" descr="ouit_logo_small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1152" y="3840"/>
              <a:ext cx="72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5" name="Picture 14" descr="isu_bengals_logo.jpg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7647296" y="6162040"/>
            <a:ext cx="457200" cy="518160"/>
          </a:xfrm>
          <a:prstGeom prst="rect">
            <a:avLst/>
          </a:prstGeom>
        </p:spPr>
      </p:pic>
      <p:pic>
        <p:nvPicPr>
          <p:cNvPr id="13" name="Picture 12" descr="uw_w_logo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7162800" y="6248400"/>
            <a:ext cx="508036" cy="352453"/>
          </a:xfrm>
          <a:prstGeom prst="rect">
            <a:avLst/>
          </a:prstGeom>
        </p:spPr>
      </p:pic>
      <p:pic>
        <p:nvPicPr>
          <p:cNvPr id="14" name="Picture 13" descr="earlham_ec_logo.png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6773840" y="6228846"/>
            <a:ext cx="433493" cy="421808"/>
          </a:xfrm>
          <a:prstGeom prst="rect">
            <a:avLst/>
          </a:prstGeom>
        </p:spPr>
      </p:pic>
      <p:pic>
        <p:nvPicPr>
          <p:cNvPr id="17" name="Picture 12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24600" y="6248400"/>
            <a:ext cx="4430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4.png"/><Relationship Id="rId9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64.58.250.47/codian_video_decoder.msi" TargetMode="External"/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azz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Introduction to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Parallel Programming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&amp; Cluster Computing</a:t>
            </a: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MPI Collective Communications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67076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Josh Alexander,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Ivan </a:t>
            </a:r>
            <a:r>
              <a:rPr lang="en-US" sz="1800" b="1" dirty="0" err="1" smtClean="0"/>
              <a:t>Babic</a:t>
            </a:r>
            <a:r>
              <a:rPr lang="en-US" sz="1800" b="1" dirty="0" smtClean="0"/>
              <a:t>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Andrew Fitz Gibbon, Shodor Education Foundation Inc.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Charlie Peck,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err="1" smtClean="0"/>
              <a:t>Skylar</a:t>
            </a:r>
            <a:r>
              <a:rPr lang="en-US" sz="1800" b="1" dirty="0" smtClean="0"/>
              <a:t> Thompson, University of Washington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Aaron </a:t>
            </a:r>
            <a:r>
              <a:rPr lang="en-US" sz="1800" b="1" dirty="0" err="1" smtClean="0"/>
              <a:t>Weeden</a:t>
            </a:r>
            <a:r>
              <a:rPr lang="en-US" sz="1800" b="1" dirty="0" smtClean="0"/>
              <a:t>, Earlham College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Sunday June 26 – Friday July 1 2011</a:t>
            </a:r>
          </a:p>
        </p:txBody>
      </p: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2667000" y="5486400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30" descr="earlham_colleg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343400"/>
            <a:ext cx="1905000" cy="48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0999" y="5029200"/>
            <a:ext cx="2438401" cy="57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su_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29400" y="5181600"/>
            <a:ext cx="2016369" cy="799712"/>
          </a:xfrm>
          <a:prstGeom prst="rect">
            <a:avLst/>
          </a:prstGeom>
        </p:spPr>
      </p:pic>
      <p:pic>
        <p:nvPicPr>
          <p:cNvPr id="13" name="Picture 12" descr="uw_lo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34200" y="4191000"/>
            <a:ext cx="1610112" cy="7921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" y="3505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Co-sponsored by SC11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5638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Co-sponsored by </a:t>
            </a:r>
            <a:r>
              <a:rPr lang="en-US" dirty="0" smtClean="0"/>
              <a:t>ID,NM,NV EPSCoR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6C146-843B-48F7-A792-92EF9FF3154A}" type="slidenum">
              <a:rPr lang="en-US"/>
              <a:pPr/>
              <a:t>10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7772400" cy="1866900"/>
          </a:xfrm>
        </p:spPr>
        <p:txBody>
          <a:bodyPr/>
          <a:lstStyle/>
          <a:p>
            <a:r>
              <a:rPr lang="en-US" sz="6000" dirty="0" smtClean="0"/>
              <a:t>Collective </a:t>
            </a:r>
            <a:r>
              <a:rPr lang="en-US" sz="6000" dirty="0" smtClean="0"/>
              <a:t>Communications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to Point Always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known as “point to point” communications: they communicate from one MPI process to another MPI process.</a:t>
            </a:r>
          </a:p>
          <a:p>
            <a:r>
              <a:rPr lang="en-US" dirty="0" smtClean="0"/>
              <a:t>But, what if you want to communicate like one of these?</a:t>
            </a:r>
          </a:p>
          <a:p>
            <a:pPr lvl="1"/>
            <a:r>
              <a:rPr lang="en-US" dirty="0" smtClean="0"/>
              <a:t>one to many</a:t>
            </a:r>
          </a:p>
          <a:p>
            <a:pPr lvl="1"/>
            <a:r>
              <a:rPr lang="en-US" dirty="0" smtClean="0"/>
              <a:t>many to one</a:t>
            </a:r>
          </a:p>
          <a:p>
            <a:pPr lvl="1"/>
            <a:r>
              <a:rPr lang="en-US" dirty="0" smtClean="0"/>
              <a:t>many to many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known as 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collective communications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can accomplish any and all of these – but should you use them that way?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to Point Isn’t Always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interested in </a:t>
            </a:r>
            <a:r>
              <a:rPr lang="en-US" b="1" i="1" u="sng" dirty="0" smtClean="0"/>
              <a:t>collective communications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one to many</a:t>
            </a:r>
          </a:p>
          <a:p>
            <a:pPr lvl="1"/>
            <a:r>
              <a:rPr lang="en-US" dirty="0" smtClean="0"/>
              <a:t>many to one</a:t>
            </a:r>
          </a:p>
          <a:p>
            <a:pPr lvl="1"/>
            <a:r>
              <a:rPr lang="en-US" dirty="0" smtClean="0"/>
              <a:t>many to many</a:t>
            </a:r>
          </a:p>
          <a:p>
            <a:r>
              <a:rPr lang="en-US" dirty="0" smtClean="0"/>
              <a:t>In principle,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can accomplish any and all of these.</a:t>
            </a:r>
          </a:p>
          <a:p>
            <a:r>
              <a:rPr lang="en-US" dirty="0" smtClean="0"/>
              <a:t>But that may be:</a:t>
            </a:r>
          </a:p>
          <a:p>
            <a:pPr lvl="1"/>
            <a:r>
              <a:rPr lang="en-US" dirty="0" smtClean="0"/>
              <a:t>inefficient;</a:t>
            </a:r>
          </a:p>
          <a:p>
            <a:pPr lvl="1"/>
            <a:r>
              <a:rPr lang="en-US" dirty="0" smtClean="0"/>
              <a:t>inconvenient and cumbersome to code.</a:t>
            </a:r>
          </a:p>
          <a:p>
            <a:r>
              <a:rPr lang="en-US" dirty="0" smtClean="0"/>
              <a:t>So, the designers of MPI came up with routines that perform these collective communications for you.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MPI_Bcast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MPI_Reduce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MPI_Allreduce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MPI_Allgatherv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MPI_Scatterv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MPI_Alltoall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MPI_Alltoallv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6C921-6C17-498D-ABB4-EF00A671D43D}" type="slidenum">
              <a:rPr lang="en-US"/>
              <a:pPr/>
              <a:t>15</a:t>
            </a:fld>
            <a:endParaRPr lang="en-US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MPI_Bcast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What happens if one process has data that everyone else needs to know?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what if the server process needs to send </a:t>
            </a:r>
            <a:r>
              <a:rPr lang="en-US" dirty="0" smtClean="0"/>
              <a:t>a value that it </a:t>
            </a:r>
            <a:r>
              <a:rPr lang="en-US" dirty="0"/>
              <a:t>input </a:t>
            </a:r>
            <a:r>
              <a:rPr lang="en-US" dirty="0" smtClean="0"/>
              <a:t>from standard input </a:t>
            </a:r>
            <a:r>
              <a:rPr lang="en-US" dirty="0"/>
              <a:t>to the </a:t>
            </a:r>
            <a:r>
              <a:rPr lang="en-US" dirty="0" smtClean="0"/>
              <a:t>other processes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mpi_error_code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=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MPI_Bcast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(&amp;length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, 1,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MPI_INTEGER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source,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MPI_COMM_WORLD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Notice: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MPI_Bcast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doesn’t use a </a:t>
            </a:r>
            <a:r>
              <a:rPr lang="en-US" dirty="0" smtClean="0"/>
              <a:t>tag.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call is the same for both the sender and all of the </a:t>
            </a:r>
            <a:r>
              <a:rPr lang="en-US" dirty="0" smtClean="0"/>
              <a:t>receivers (</a:t>
            </a:r>
            <a:r>
              <a:rPr lang="en-US" b="1" u="sng" dirty="0" smtClean="0"/>
              <a:t>COUNTERINTUITIVE!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All processes have to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pitchFamily="49" charset="0"/>
              </a:rPr>
              <a:t>MPI_Bcast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at the same time; everyone waits until everyone is done.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6C921-6C17-498D-ABB4-EF00A671D43D}" type="slidenum">
              <a:rPr lang="en-US"/>
              <a:pPr/>
              <a:t>16</a:t>
            </a:fld>
            <a:endParaRPr lang="en-US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MPI_Bcast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(F90)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What happens if one process has data that everyone else needs to know?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what if the server process needs to send </a:t>
            </a:r>
            <a:r>
              <a:rPr lang="en-US" dirty="0" smtClean="0"/>
              <a:t>a value that it </a:t>
            </a:r>
            <a:r>
              <a:rPr lang="en-US" dirty="0"/>
              <a:t>input </a:t>
            </a:r>
            <a:r>
              <a:rPr lang="en-US" dirty="0" smtClean="0"/>
              <a:t>from standard input </a:t>
            </a:r>
            <a:r>
              <a:rPr lang="en-US" dirty="0"/>
              <a:t>to the </a:t>
            </a:r>
            <a:r>
              <a:rPr lang="en-US" dirty="0" smtClean="0"/>
              <a:t>other processes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CALL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MPI_Bcast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(length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, 1,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MPI_INTEGER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, &amp;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&amp;    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source,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MPI_COMM_WORLD,       </a:t>
            </a:r>
            <a:r>
              <a:rPr lang="en-US" b="1" dirty="0" smtClean="0">
                <a:latin typeface="Courier New" pitchFamily="49" charset="0"/>
              </a:rPr>
              <a:t>&amp;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&amp;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       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mpi_erro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r_code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Notice: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MPI_Bcast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doesn’t use a </a:t>
            </a:r>
            <a:r>
              <a:rPr lang="en-US" dirty="0" smtClean="0"/>
              <a:t>tag.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call is the same for both the sender and all of the </a:t>
            </a:r>
            <a:r>
              <a:rPr lang="en-US" dirty="0" smtClean="0"/>
              <a:t>receivers (</a:t>
            </a:r>
            <a:r>
              <a:rPr lang="en-US" b="1" u="sng" dirty="0" smtClean="0"/>
              <a:t>COUNTERINTUITIVE!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All processes have to 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pitchFamily="49" charset="0"/>
              </a:rPr>
              <a:t>MPI_Bcast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at the same time; everyone waits until everyone is done.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C073E2-3677-4DE7-BBF4-F3A4D00EE7EC}" type="slidenum">
              <a:rPr lang="en-US"/>
              <a:pPr/>
              <a:t>17</a:t>
            </a:fld>
            <a:endParaRPr 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</a:t>
            </a:r>
            <a:r>
              <a:rPr lang="en-US" dirty="0" smtClean="0"/>
              <a:t>Example Part </a:t>
            </a:r>
            <a:r>
              <a:rPr lang="en-US" dirty="0" smtClean="0"/>
              <a:t>1 (C)</a:t>
            </a:r>
            <a:endParaRPr lang="en-US" dirty="0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stdlib.h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math.h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main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argc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char**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argv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const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server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const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source = server;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float* array   = (float*)NULL;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 length, index;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number_of_processes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my_rank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MPI_Init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(&amp;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argc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&amp;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argv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MPI_Comm_rank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&amp;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my_rank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MPI_Comm_size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                              &amp;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number_of_processes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66111-5E87-4A5B-A581-4980A1D14D1D}" type="slidenum">
              <a:rPr lang="en-US"/>
              <a:pPr/>
              <a:t>18</a:t>
            </a:fld>
            <a:endParaRPr lang="en-US"/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</a:t>
            </a:r>
            <a:r>
              <a:rPr lang="en-US" dirty="0" smtClean="0"/>
              <a:t>Example Part </a:t>
            </a:r>
            <a:r>
              <a:rPr lang="en-US" dirty="0" smtClean="0"/>
              <a:t>2 (C)</a:t>
            </a:r>
            <a:endParaRPr lang="en-US" dirty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if 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</a:rPr>
              <a:t>("%d", &amp;length);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} /* if 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source)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fprintf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stderr</a:t>
            </a:r>
            <a:r>
              <a:rPr lang="en-US" sz="1600" b="1" dirty="0" smtClean="0">
                <a:latin typeface="Courier New" pitchFamily="49" charset="0"/>
              </a:rPr>
              <a:t>, "%d: before </a:t>
            </a:r>
            <a:r>
              <a:rPr lang="en-US" sz="1600" b="1" dirty="0" err="1" smtClean="0"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, length = %d\n",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length);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(&amp;length, 1,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MPI_INTEGER</a:t>
            </a:r>
            <a:r>
              <a:rPr lang="en-US" sz="1600" b="1" dirty="0" smtClean="0">
                <a:latin typeface="Courier New" pitchFamily="49" charset="0"/>
              </a:rPr>
              <a:t>, source,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fprintf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stderr</a:t>
            </a:r>
            <a:r>
              <a:rPr lang="en-US" sz="1600" b="1" dirty="0" smtClean="0">
                <a:latin typeface="Courier New" pitchFamily="49" charset="0"/>
              </a:rPr>
              <a:t>, "%d: after  </a:t>
            </a:r>
            <a:r>
              <a:rPr lang="en-US" sz="1600" b="1" dirty="0" err="1" smtClean="0"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, length = %d\n",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length);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array = (float*)</a:t>
            </a:r>
            <a:r>
              <a:rPr lang="en-US" sz="1600" b="1" dirty="0" err="1" smtClean="0">
                <a:latin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</a:rPr>
              <a:t>(float) * length);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if 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for (index = 0; index &lt; length; index++)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array[index] = </a:t>
            </a:r>
            <a:r>
              <a:rPr lang="en-US" sz="1600" b="1" dirty="0" err="1" smtClean="0">
                <a:latin typeface="Courier New" pitchFamily="49" charset="0"/>
              </a:rPr>
              <a:t>sqrt</a:t>
            </a:r>
            <a:r>
              <a:rPr lang="en-US" sz="1600" b="1" dirty="0" smtClean="0">
                <a:latin typeface="Courier New" pitchFamily="49" charset="0"/>
              </a:rPr>
              <a:t>(index * 1.0); /* Or whatever you want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} /* for index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} /* if 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source)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(array, length,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600" b="1" dirty="0" smtClean="0">
                <a:latin typeface="Courier New" pitchFamily="49" charset="0"/>
              </a:rPr>
              <a:t>, source,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MPI_Finalize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} /* main */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C073E2-3677-4DE7-BBF4-F3A4D00EE7EC}" type="slidenum">
              <a:rPr lang="en-US"/>
              <a:pPr/>
              <a:t>19</a:t>
            </a:fld>
            <a:endParaRPr 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</a:t>
            </a:r>
            <a:r>
              <a:rPr lang="en-US" dirty="0" smtClean="0"/>
              <a:t>Example Part </a:t>
            </a:r>
            <a:r>
              <a:rPr lang="en-US" dirty="0" smtClean="0"/>
              <a:t>1 (F90)</a:t>
            </a:r>
            <a:endParaRPr lang="en-US" dirty="0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PROGRAM broadcast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IMPLICIT NONE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INCLUDE </a:t>
            </a:r>
            <a:r>
              <a:rPr lang="en-US" sz="1600" b="1" dirty="0" smtClean="0">
                <a:latin typeface="Courier New" pitchFamily="49" charset="0"/>
              </a:rPr>
              <a:t>"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mpif.h</a:t>
            </a:r>
            <a:r>
              <a:rPr lang="en-US" sz="1600" b="1" dirty="0" smtClean="0">
                <a:latin typeface="Courier New" pitchFamily="49" charset="0"/>
              </a:rPr>
              <a:t>"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INTEGER,PARAMETER ::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server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     = 0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INTEGER,PARAMETER ::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source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     = server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INTEGER,PARAMETER ::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memory_success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0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REAL,DIMENSION(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sym typeface="Wingdings" pitchFamily="2" charset="2"/>
              </a:rPr>
              <a:t>:),ALLOCATABLE ::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array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INTEGER ::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length,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index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INTEGER ::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number_of_processes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my_rank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INTEGER ::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memory_status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MPI_Init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MPI_Comm_rank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my_rank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MPI_Comm_size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number_of_processes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  &amp;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&amp;               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mpi_error_code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66111-5E87-4A5B-A581-4980A1D14D1D}" type="slidenum">
              <a:rPr lang="en-US"/>
              <a:pPr/>
              <a:t>20</a:t>
            </a:fld>
            <a:endParaRPr lang="en-US"/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</a:t>
            </a:r>
            <a:r>
              <a:rPr lang="en-US" dirty="0" smtClean="0"/>
              <a:t>Example Part </a:t>
            </a:r>
            <a:r>
              <a:rPr lang="en-US" dirty="0" smtClean="0"/>
              <a:t>2 (F90)</a:t>
            </a:r>
            <a:endParaRPr lang="en-US" dirty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source) </a:t>
            </a:r>
            <a:r>
              <a:rPr lang="en-US" sz="1600" b="1" dirty="0" smtClean="0">
                <a:latin typeface="Courier New" pitchFamily="49" charset="0"/>
              </a:rPr>
              <a:t>THEN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</a:rPr>
              <a:t>READ *, length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END IF !! 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== source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WRITE (0,*)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": </a:t>
            </a:r>
            <a:r>
              <a:rPr lang="en-US" sz="1600" b="1" dirty="0" smtClean="0">
                <a:latin typeface="Courier New" pitchFamily="49" charset="0"/>
              </a:rPr>
              <a:t>before </a:t>
            </a:r>
            <a:r>
              <a:rPr lang="en-US" sz="1600" b="1" dirty="0" err="1" smtClean="0"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, length = </a:t>
            </a:r>
            <a:r>
              <a:rPr lang="en-US" sz="1600" b="1" dirty="0" smtClean="0">
                <a:latin typeface="Courier New" pitchFamily="49" charset="0"/>
              </a:rPr>
              <a:t>", length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(length</a:t>
            </a:r>
            <a:r>
              <a:rPr lang="en-US" sz="1600" b="1" dirty="0" smtClean="0">
                <a:latin typeface="Courier New" pitchFamily="49" charset="0"/>
              </a:rPr>
              <a:t>, 1,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MPI_INTEGER</a:t>
            </a:r>
            <a:r>
              <a:rPr lang="en-US" sz="1600" b="1" dirty="0" smtClean="0">
                <a:latin typeface="Courier New" pitchFamily="49" charset="0"/>
              </a:rPr>
              <a:t>, source,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MPI_COMM_WORLD, 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            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WRITE (0,*)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</a:rPr>
              <a:t>": </a:t>
            </a:r>
            <a:r>
              <a:rPr lang="en-US" sz="1600" b="1" dirty="0" smtClean="0">
                <a:latin typeface="Courier New" pitchFamily="49" charset="0"/>
              </a:rPr>
              <a:t>after  </a:t>
            </a:r>
            <a:r>
              <a:rPr lang="en-US" sz="1600" b="1" dirty="0" err="1" smtClean="0"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, length = </a:t>
            </a:r>
            <a:r>
              <a:rPr lang="en-US" sz="1600" b="1" dirty="0" smtClean="0">
                <a:latin typeface="Courier New" pitchFamily="49" charset="0"/>
              </a:rPr>
              <a:t>", length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ALLOCATE(array(length), STAT=</a:t>
            </a:r>
            <a:r>
              <a:rPr lang="en-US" sz="1600" b="1" dirty="0" err="1" smtClean="0">
                <a:latin typeface="Courier New" pitchFamily="49" charset="0"/>
              </a:rPr>
              <a:t>memory_status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IF (</a:t>
            </a:r>
            <a:r>
              <a:rPr lang="en-US" sz="1600" b="1" dirty="0" err="1" smtClean="0">
                <a:latin typeface="Courier New" pitchFamily="49" charset="0"/>
              </a:rPr>
              <a:t>memory_status</a:t>
            </a:r>
            <a:r>
              <a:rPr lang="en-US" sz="1600" b="1" dirty="0" smtClean="0">
                <a:latin typeface="Courier New" pitchFamily="49" charset="0"/>
              </a:rPr>
              <a:t> /= </a:t>
            </a:r>
            <a:r>
              <a:rPr lang="en-US" sz="1600" b="1" dirty="0" err="1" smtClean="0">
                <a:latin typeface="Courier New" pitchFamily="49" charset="0"/>
              </a:rPr>
              <a:t>memory_success</a:t>
            </a:r>
            <a:r>
              <a:rPr lang="en-US" sz="1600" b="1" dirty="0" smtClean="0">
                <a:latin typeface="Courier New" pitchFamily="49" charset="0"/>
              </a:rPr>
              <a:t>) THEN</a:t>
            </a:r>
          </a:p>
          <a:p>
            <a:pPr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WRITE (0,*) "ERROR: cannot allocate array of length ", length</a:t>
            </a:r>
          </a:p>
          <a:p>
            <a:pPr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MPI_Abort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END IF (</a:t>
            </a:r>
            <a:r>
              <a:rPr lang="en-US" sz="1600" b="1" dirty="0" err="1" smtClean="0">
                <a:latin typeface="Courier New" pitchFamily="49" charset="0"/>
              </a:rPr>
              <a:t>memory_status</a:t>
            </a:r>
            <a:r>
              <a:rPr lang="en-US" sz="1600" b="1" dirty="0" smtClean="0">
                <a:latin typeface="Courier New" pitchFamily="49" charset="0"/>
              </a:rPr>
              <a:t> /= </a:t>
            </a:r>
            <a:r>
              <a:rPr lang="en-US" sz="1600" b="1" dirty="0" err="1" smtClean="0">
                <a:latin typeface="Courier New" pitchFamily="49" charset="0"/>
              </a:rPr>
              <a:t>memory_success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source) </a:t>
            </a:r>
            <a:r>
              <a:rPr lang="en-US" sz="1600" b="1" dirty="0" smtClean="0">
                <a:latin typeface="Courier New" pitchFamily="49" charset="0"/>
              </a:rPr>
              <a:t>THEN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</a:rPr>
              <a:t>DO </a:t>
            </a:r>
            <a:r>
              <a:rPr lang="en-US" sz="1600" b="1" dirty="0" smtClean="0">
                <a:latin typeface="Courier New" pitchFamily="49" charset="0"/>
              </a:rPr>
              <a:t>index </a:t>
            </a:r>
            <a:r>
              <a:rPr lang="en-US" sz="1600" b="1" dirty="0" smtClean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1, length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</a:rPr>
              <a:t>array(index) </a:t>
            </a:r>
            <a:r>
              <a:rPr lang="en-US" sz="1600" b="1" dirty="0" smtClean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SQRT(index </a:t>
            </a:r>
            <a:r>
              <a:rPr lang="en-US" sz="1600" b="1" dirty="0" smtClean="0">
                <a:latin typeface="Courier New" pitchFamily="49" charset="0"/>
              </a:rPr>
              <a:t>* 1.0); /* Or whatever you want */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</a:rPr>
              <a:t>END DO !! index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END IF !!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== source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MPI_Bcast</a:t>
            </a:r>
            <a:r>
              <a:rPr lang="en-US" sz="1600" b="1" dirty="0" smtClean="0">
                <a:latin typeface="Courier New" pitchFamily="49" charset="0"/>
              </a:rPr>
              <a:t>(array, length,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600" b="1" dirty="0" smtClean="0">
                <a:latin typeface="Courier New" pitchFamily="49" charset="0"/>
              </a:rPr>
              <a:t>, source</a:t>
            </a:r>
            <a:r>
              <a:rPr lang="en-US" sz="1600" b="1" dirty="0" smtClean="0">
                <a:latin typeface="Courier New" pitchFamily="49" charset="0"/>
              </a:rPr>
              <a:t>,  &amp;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           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MPI_COMM_WORLD,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MPI_Finalize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END PROGRAM broadcast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369AF1-FF08-48D9-99A1-CEC8D7E7797F}" type="slidenum">
              <a:rPr lang="en-US"/>
              <a:pPr/>
              <a:t>21</a:t>
            </a:fld>
            <a:endParaRPr lang="en-US"/>
          </a:p>
        </p:txBody>
      </p:sp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Broadcast Compile &amp; Run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% </a:t>
            </a:r>
            <a:r>
              <a:rPr lang="en-US" sz="1700" b="1" dirty="0" err="1" smtClean="0">
                <a:solidFill>
                  <a:schemeClr val="folHlink"/>
                </a:solidFill>
                <a:latin typeface="Courier New" pitchFamily="49" charset="0"/>
              </a:rPr>
              <a:t>mpicc</a:t>
            </a:r>
            <a:r>
              <a:rPr lang="en-US" sz="1700" b="1" dirty="0" smtClean="0">
                <a:latin typeface="Courier New" pitchFamily="49" charset="0"/>
              </a:rPr>
              <a:t> </a:t>
            </a:r>
            <a:r>
              <a:rPr lang="en-US" sz="1700" b="1" dirty="0">
                <a:latin typeface="Courier New" pitchFamily="49" charset="0"/>
              </a:rPr>
              <a:t>-o </a:t>
            </a:r>
            <a:r>
              <a:rPr lang="en-US" sz="1700" b="1" dirty="0" err="1" smtClean="0">
                <a:latin typeface="Courier New" pitchFamily="49" charset="0"/>
              </a:rPr>
              <a:t>mpibroadcast</a:t>
            </a:r>
            <a:r>
              <a:rPr lang="en-US" sz="1700" b="1" dirty="0" smtClean="0">
                <a:latin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</a:rPr>
              <a:t>mpibroadcast.c</a:t>
            </a:r>
            <a:r>
              <a:rPr lang="en-US" sz="1700" b="1" dirty="0" smtClean="0">
                <a:latin typeface="Courier New" pitchFamily="49" charset="0"/>
              </a:rPr>
              <a:t> -lm</a:t>
            </a:r>
            <a:endParaRPr lang="en-US" sz="17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% </a:t>
            </a:r>
            <a:r>
              <a:rPr lang="en-US" sz="1700" b="1" dirty="0" err="1">
                <a:solidFill>
                  <a:srgbClr val="0000CC"/>
                </a:solidFill>
                <a:latin typeface="Courier New" pitchFamily="49" charset="0"/>
              </a:rPr>
              <a:t>mpirun</a:t>
            </a:r>
            <a:r>
              <a:rPr lang="en-US" sz="1700" b="1" dirty="0">
                <a:latin typeface="Courier New" pitchFamily="49" charset="0"/>
              </a:rPr>
              <a:t> </a:t>
            </a: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-</a:t>
            </a:r>
            <a:r>
              <a:rPr lang="en-US" sz="1700" b="1" dirty="0" err="1">
                <a:solidFill>
                  <a:srgbClr val="0000CC"/>
                </a:solidFill>
                <a:latin typeface="Courier New" pitchFamily="49" charset="0"/>
              </a:rPr>
              <a:t>np</a:t>
            </a:r>
            <a:r>
              <a:rPr lang="en-US" sz="1700" b="1" dirty="0">
                <a:latin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</a:rPr>
              <a:t>8 </a:t>
            </a:r>
            <a:r>
              <a:rPr lang="en-US" sz="1700" b="1" dirty="0" err="1" smtClean="0">
                <a:latin typeface="Courier New" pitchFamily="49" charset="0"/>
              </a:rPr>
              <a:t>mpibroadcast</a:t>
            </a:r>
            <a:endParaRPr lang="en-US" sz="17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4: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7: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3: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5: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6: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2: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0: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0: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2: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4: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5: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7: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6: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3: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1: before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1: after  </a:t>
            </a:r>
            <a:r>
              <a:rPr lang="en-US" sz="1700" b="1" dirty="0" err="1" smtClean="0">
                <a:latin typeface="Courier New" pitchFamily="49" charset="0"/>
              </a:rPr>
              <a:t>MPI_Bcast</a:t>
            </a:r>
            <a:r>
              <a:rPr lang="en-US" sz="1700" b="1" dirty="0" smtClean="0">
                <a:latin typeface="Courier New" pitchFamily="49" charset="0"/>
              </a:rPr>
              <a:t>, length = 1000000</a:t>
            </a:r>
            <a:endParaRPr lang="en-US" sz="1700" b="1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9055C-F32B-40C8-B49F-D113ED5B5402}" type="slidenum">
              <a:rPr lang="en-US"/>
              <a:pPr/>
              <a:t>22</a:t>
            </a:fld>
            <a:endParaRPr lang="en-US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Reductions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reduction</a:t>
            </a:r>
            <a:r>
              <a:rPr lang="en-US" dirty="0"/>
              <a:t> converts an array to a scalar: for example,         sum, product, minimum value, maximum value, Boolean AND, Boolean OR, etc.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Reductions are so common, and so important, that MPI has two routines to handle them:</a:t>
            </a:r>
          </a:p>
          <a:p>
            <a:pPr>
              <a:buFont typeface="Wingdings" pitchFamily="2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dirty="0"/>
              <a:t>: sends result to a single specified process</a:t>
            </a:r>
          </a:p>
          <a:p>
            <a:pPr>
              <a:buFont typeface="Wingdings" pitchFamily="2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dirty="0"/>
              <a:t>: sends result to all processes (and therefore takes longer)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2503E-2B69-4E3C-9D2B-0BAB433DD452}" type="slidenum">
              <a:rPr lang="en-US"/>
              <a:pPr/>
              <a:t>23</a:t>
            </a:fld>
            <a:endParaRPr lang="en-US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 Part </a:t>
            </a:r>
            <a:r>
              <a:rPr lang="en-US" dirty="0" smtClean="0"/>
              <a:t>1 (C)</a:t>
            </a:r>
            <a:endParaRPr lang="en-U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50188" cy="4365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</a:rPr>
              <a:t>stdio.h</a:t>
            </a:r>
            <a:r>
              <a:rPr lang="en-US" sz="1600" b="1" dirty="0" smtClean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</a:rPr>
              <a:t>stdlib.h</a:t>
            </a:r>
            <a:r>
              <a:rPr lang="en-US" sz="1600" b="1" dirty="0" smtClean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mpi.h</a:t>
            </a:r>
            <a:r>
              <a:rPr lang="en-US" sz="1600" b="1" dirty="0" smtClean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main 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</a:rPr>
              <a:t>, char** </a:t>
            </a:r>
            <a:r>
              <a:rPr lang="en-US" sz="1600" b="1" dirty="0" err="1" smtClean="0">
                <a:latin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const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server     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const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destination = server;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float value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number_of_processes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MPI_Init</a:t>
            </a:r>
            <a:r>
              <a:rPr lang="en-US" sz="1600" b="1" dirty="0" smtClean="0">
                <a:latin typeface="Courier New" pitchFamily="49" charset="0"/>
              </a:rPr>
              <a:t>(&amp;</a:t>
            </a:r>
            <a:r>
              <a:rPr lang="en-US" sz="1600" b="1" dirty="0" err="1" smtClean="0">
                <a:latin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</a:rPr>
              <a:t>, &amp;</a:t>
            </a:r>
            <a:r>
              <a:rPr lang="en-US" sz="1600" b="1" dirty="0" err="1" smtClean="0">
                <a:latin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MPI_Comm_rank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, &amp;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MPI_Comm_size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                     &amp;</a:t>
            </a:r>
            <a:r>
              <a:rPr lang="en-US" sz="1600" b="1" dirty="0" err="1" smtClean="0">
                <a:latin typeface="Courier New" pitchFamily="49" charset="0"/>
              </a:rPr>
              <a:t>number_of_processes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2503E-2B69-4E3C-9D2B-0BAB433DD452}" type="slidenum">
              <a:rPr lang="en-US"/>
              <a:pPr/>
              <a:t>24</a:t>
            </a:fld>
            <a:endParaRPr lang="en-US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 Part </a:t>
            </a:r>
            <a:r>
              <a:rPr lang="en-US" dirty="0" smtClean="0"/>
              <a:t>2 (C)</a:t>
            </a:r>
            <a:endParaRPr lang="en-U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50188" cy="4365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value = </a:t>
            </a:r>
            <a:r>
              <a:rPr lang="en-US" sz="1600" b="1" dirty="0" smtClean="0">
                <a:latin typeface="Courier New" pitchFamily="49" charset="0"/>
              </a:rPr>
              <a:t>1.5 *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* </a:t>
            </a:r>
            <a:r>
              <a:rPr lang="en-US" sz="1600" b="1" dirty="0" err="1" smtClean="0">
                <a:latin typeface="Courier New" pitchFamily="49" charset="0"/>
              </a:rPr>
              <a:t>number_of_processes</a:t>
            </a:r>
            <a:r>
              <a:rPr lang="en-US" sz="1600" b="1" dirty="0" smtClean="0">
                <a:latin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fprintf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stderr</a:t>
            </a:r>
            <a:r>
              <a:rPr lang="en-US" sz="1600" b="1" dirty="0" smtClean="0">
                <a:latin typeface="Courier New" pitchFamily="49" charset="0"/>
              </a:rPr>
              <a:t>, "%d: reduce    value     = </a:t>
            </a:r>
            <a:r>
              <a:rPr lang="en-US" sz="1600" b="1" dirty="0" smtClean="0">
                <a:latin typeface="Courier New" pitchFamily="49" charset="0"/>
              </a:rPr>
              <a:t>%f\n</a:t>
            </a:r>
            <a:r>
              <a:rPr lang="en-US" sz="1600" b="1" dirty="0" smtClean="0">
                <a:latin typeface="Courier New" pitchFamily="49" charset="0"/>
              </a:rPr>
              <a:t>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value);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sz="1600" b="1" dirty="0" smtClean="0">
                <a:latin typeface="Courier New" pitchFamily="49" charset="0"/>
              </a:rPr>
              <a:t>   (&amp;value, &amp;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, 1,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MPI_SUM</a:t>
            </a:r>
            <a:r>
              <a:rPr lang="en-US" sz="1600" b="1" dirty="0" smtClean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      destination,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fprintf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stderr</a:t>
            </a:r>
            <a:r>
              <a:rPr lang="en-US" sz="1600" b="1" dirty="0" smtClean="0">
                <a:latin typeface="Courier New" pitchFamily="49" charset="0"/>
              </a:rPr>
              <a:t>, "%d: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%f\n</a:t>
            </a:r>
            <a:r>
              <a:rPr lang="en-US" sz="1600" b="1" dirty="0" smtClean="0">
                <a:latin typeface="Courier New" pitchFamily="49" charset="0"/>
              </a:rPr>
              <a:t>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sz="1600" b="1" dirty="0" smtClean="0">
                <a:latin typeface="Courier New" pitchFamily="49" charset="0"/>
              </a:rPr>
              <a:t>(&amp;value, &amp;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, 1,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MPI_SUM</a:t>
            </a:r>
            <a:r>
              <a:rPr lang="en-US" sz="1600" b="1" dirty="0" smtClean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                  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fprintf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stderr</a:t>
            </a:r>
            <a:r>
              <a:rPr lang="en-US" sz="1600" b="1" dirty="0" smtClean="0">
                <a:latin typeface="Courier New" pitchFamily="49" charset="0"/>
              </a:rPr>
              <a:t>, "%d: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%f\n</a:t>
            </a:r>
            <a:r>
              <a:rPr lang="en-US" sz="1600" b="1" dirty="0" smtClean="0">
                <a:latin typeface="Courier New" pitchFamily="49" charset="0"/>
              </a:rPr>
              <a:t>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MPI_Finalize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} /* main */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2503E-2B69-4E3C-9D2B-0BAB433DD452}" type="slidenum">
              <a:rPr lang="en-US"/>
              <a:pPr/>
              <a:t>25</a:t>
            </a:fld>
            <a:endParaRPr lang="en-US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 Part </a:t>
            </a:r>
            <a:r>
              <a:rPr lang="en-US" dirty="0" smtClean="0"/>
              <a:t>1 (F90)</a:t>
            </a:r>
            <a:endParaRPr lang="en-U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50188" cy="4365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PROGRAM reduction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IMPLICIT NONE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INCLUDE "</a:t>
            </a:r>
            <a:r>
              <a:rPr lang="en-US" sz="1600" b="1" dirty="0" err="1" smtClean="0">
                <a:latin typeface="Courier New" pitchFamily="49" charset="0"/>
              </a:rPr>
              <a:t>mpif.h</a:t>
            </a:r>
            <a:r>
              <a:rPr lang="en-US" sz="1600" b="1" dirty="0" smtClean="0">
                <a:latin typeface="Courier New" pitchFamily="49" charset="0"/>
              </a:rPr>
              <a:t>"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INTEGER,PARAMETER :: server      </a:t>
            </a:r>
            <a:r>
              <a:rPr lang="en-US" sz="1600" b="1" dirty="0" smtClean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INTEGER,PARAMETER :: </a:t>
            </a:r>
            <a:r>
              <a:rPr lang="en-US" sz="1600" b="1" dirty="0" smtClean="0">
                <a:latin typeface="Courier New" pitchFamily="49" charset="0"/>
              </a:rPr>
              <a:t>destination = </a:t>
            </a:r>
            <a:r>
              <a:rPr lang="en-US" sz="1600" b="1" dirty="0" smtClean="0">
                <a:latin typeface="Courier New" pitchFamily="49" charset="0"/>
              </a:rPr>
              <a:t>server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b="1" dirty="0" smtClean="0">
                <a:latin typeface="Courier New" pitchFamily="49" charset="0"/>
              </a:rPr>
              <a:t>    :: </a:t>
            </a:r>
            <a:r>
              <a:rPr lang="en-US" sz="1600" b="1" dirty="0" smtClean="0">
                <a:latin typeface="Courier New" pitchFamily="49" charset="0"/>
              </a:rPr>
              <a:t>value,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INTEGER ::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number_of_processes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MPI_Init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MPI_Comm_rank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MPI_Comm_size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number_of_processes</a:t>
            </a:r>
            <a:r>
              <a:rPr lang="en-US" sz="1600" b="1" dirty="0" smtClean="0">
                <a:latin typeface="Courier New" pitchFamily="49" charset="0"/>
              </a:rPr>
              <a:t>,  &amp;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                 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2503E-2B69-4E3C-9D2B-0BAB433DD452}" type="slidenum">
              <a:rPr lang="en-US"/>
              <a:pPr/>
              <a:t>26</a:t>
            </a:fld>
            <a:endParaRPr lang="en-US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 Part </a:t>
            </a:r>
            <a:r>
              <a:rPr lang="en-US" dirty="0" smtClean="0"/>
              <a:t>2 (F90)</a:t>
            </a:r>
            <a:endParaRPr lang="en-U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50188" cy="4365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value = </a:t>
            </a:r>
            <a:r>
              <a:rPr lang="en-US" sz="1600" b="1" dirty="0" smtClean="0">
                <a:latin typeface="Courier New" pitchFamily="49" charset="0"/>
              </a:rPr>
              <a:t>1.5 *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* </a:t>
            </a:r>
            <a:r>
              <a:rPr lang="en-US" sz="1600" b="1" dirty="0" err="1" smtClean="0">
                <a:latin typeface="Courier New" pitchFamily="49" charset="0"/>
              </a:rPr>
              <a:t>number_of_processes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WRITE (0,*)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": </a:t>
            </a:r>
            <a:r>
              <a:rPr lang="en-US" sz="1600" b="1" dirty="0" smtClean="0">
                <a:latin typeface="Courier New" pitchFamily="49" charset="0"/>
              </a:rPr>
              <a:t>reduce    value     = </a:t>
            </a:r>
            <a:r>
              <a:rPr lang="en-US" sz="1600" b="1" dirty="0" smtClean="0">
                <a:latin typeface="Courier New" pitchFamily="49" charset="0"/>
              </a:rPr>
              <a:t>", value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MPI_Reduce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(value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</a:rPr>
              <a:t>1,          &amp;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                 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MPI_SUM</a:t>
            </a:r>
            <a:r>
              <a:rPr lang="en-US" sz="1600" b="1" dirty="0" smtClean="0">
                <a:latin typeface="Courier New" pitchFamily="49" charset="0"/>
              </a:rPr>
              <a:t>,           &amp;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                   </a:t>
            </a:r>
            <a:r>
              <a:rPr lang="en-US" sz="1600" b="1" dirty="0" smtClean="0">
                <a:latin typeface="Courier New" pitchFamily="49" charset="0"/>
              </a:rPr>
              <a:t>destination,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600" b="1" dirty="0" smtClean="0">
                <a:latin typeface="Courier New" pitchFamily="49" charset="0"/>
              </a:rPr>
              <a:t>,  &amp;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                 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WRITE (0,*)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": </a:t>
            </a:r>
            <a:r>
              <a:rPr lang="en-US" sz="1600" b="1" dirty="0" smtClean="0">
                <a:latin typeface="Courier New" pitchFamily="49" charset="0"/>
              </a:rPr>
              <a:t>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",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CALL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MPI_Allreduce</a:t>
            </a:r>
            <a:r>
              <a:rPr lang="en-US" sz="1600" b="1" dirty="0" smtClean="0">
                <a:latin typeface="Courier New" pitchFamily="49" charset="0"/>
              </a:rPr>
              <a:t>(value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</a:rPr>
              <a:t>1,          &amp;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                  MPI_FLOAT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MPI_SUM</a:t>
            </a:r>
            <a:r>
              <a:rPr lang="en-US" sz="1600" b="1" dirty="0" smtClean="0">
                <a:latin typeface="Courier New" pitchFamily="49" charset="0"/>
              </a:rPr>
              <a:t>,           &amp;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                                MPI_COMM_WORLD</a:t>
            </a:r>
            <a:r>
              <a:rPr lang="en-US" sz="1600" b="1" dirty="0" smtClean="0">
                <a:latin typeface="Courier New" pitchFamily="49" charset="0"/>
              </a:rPr>
              <a:t>,  &amp;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&amp;                   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WRITE (0,*) </a:t>
            </a:r>
            <a:r>
              <a:rPr lang="en-US" sz="1600" b="1" dirty="0" err="1" smtClean="0">
                <a:latin typeface="Courier New" pitchFamily="49" charset="0"/>
              </a:rPr>
              <a:t>my_rank</a:t>
            </a:r>
            <a:r>
              <a:rPr lang="en-US" sz="1600" b="1" dirty="0" smtClean="0">
                <a:latin typeface="Courier New" pitchFamily="49" charset="0"/>
              </a:rPr>
              <a:t>, ":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",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CALL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MPI_Finalize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mpi_error_code</a:t>
            </a:r>
            <a:r>
              <a:rPr lang="en-US" sz="1600" b="1" dirty="0" smtClean="0">
                <a:latin typeface="Courier New" pitchFamily="49" charset="0"/>
              </a:rPr>
              <a:t>)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END PROGRAM reduction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Reduce: Compiling and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114800" cy="46482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% </a:t>
            </a:r>
            <a:r>
              <a:rPr lang="en-US" sz="1600" b="1" dirty="0" err="1" smtClean="0">
                <a:solidFill>
                  <a:schemeClr val="folHlink"/>
                </a:solidFill>
                <a:latin typeface="Courier New" pitchFamily="49" charset="0"/>
              </a:rPr>
              <a:t>mpicc</a:t>
            </a:r>
            <a:r>
              <a:rPr lang="en-US" sz="1600" b="1" dirty="0" smtClean="0">
                <a:latin typeface="Courier New" pitchFamily="49" charset="0"/>
              </a:rPr>
              <a:t> -o </a:t>
            </a:r>
            <a:r>
              <a:rPr lang="en-US" sz="1600" b="1" dirty="0" err="1" smtClean="0">
                <a:latin typeface="Courier New" pitchFamily="49" charset="0"/>
              </a:rPr>
              <a:t>mpireduce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mpireduce.c</a:t>
            </a:r>
            <a:endParaRPr lang="en-US" sz="16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%</a:t>
            </a:r>
            <a:r>
              <a:rPr lang="en-US" sz="16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CC"/>
                </a:solidFill>
                <a:latin typeface="Courier New" pitchFamily="49" charset="0"/>
              </a:rPr>
              <a:t>mpirun</a:t>
            </a:r>
            <a:r>
              <a:rPr lang="en-US" sz="1600" b="1" dirty="0" smtClean="0">
                <a:latin typeface="Courier New" pitchFamily="49" charset="0"/>
              </a:rPr>
              <a:t> -</a:t>
            </a:r>
            <a:r>
              <a:rPr lang="en-US" sz="1600" b="1" dirty="0" err="1" smtClean="0">
                <a:latin typeface="Courier New" pitchFamily="49" charset="0"/>
              </a:rPr>
              <a:t>np</a:t>
            </a:r>
            <a:r>
              <a:rPr lang="en-US" sz="1600" b="1" dirty="0" smtClean="0">
                <a:latin typeface="Courier New" pitchFamily="49" charset="0"/>
              </a:rPr>
              <a:t> 8 </a:t>
            </a:r>
            <a:r>
              <a:rPr lang="en-US" sz="1600" b="1" dirty="0" err="1" smtClean="0">
                <a:latin typeface="Courier New" pitchFamily="49" charset="0"/>
              </a:rPr>
              <a:t>mpireduce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0: reduce    value     = </a:t>
            </a:r>
            <a:r>
              <a:rPr lang="en-US" sz="1600" b="1" dirty="0" smtClean="0">
                <a:latin typeface="Courier New" pitchFamily="49" charset="0"/>
              </a:rPr>
              <a:t>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4: reduce    value     = </a:t>
            </a:r>
            <a:r>
              <a:rPr lang="en-US" sz="1600" b="1" dirty="0" smtClean="0">
                <a:latin typeface="Courier New" pitchFamily="49" charset="0"/>
              </a:rPr>
              <a:t>48.0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6: reduce    value     = </a:t>
            </a:r>
            <a:r>
              <a:rPr lang="en-US" sz="1600" b="1" dirty="0" smtClean="0">
                <a:latin typeface="Courier New" pitchFamily="49" charset="0"/>
              </a:rPr>
              <a:t>72.0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7: reduce    value     = </a:t>
            </a:r>
            <a:r>
              <a:rPr lang="en-US" sz="1600" b="1" dirty="0" smtClean="0">
                <a:latin typeface="Courier New" pitchFamily="49" charset="0"/>
              </a:rPr>
              <a:t>84.0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3: reduce    value     = </a:t>
            </a:r>
            <a:r>
              <a:rPr lang="en-US" sz="1600" b="1" dirty="0" smtClean="0">
                <a:latin typeface="Courier New" pitchFamily="49" charset="0"/>
              </a:rPr>
              <a:t>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2: reduce    value     = </a:t>
            </a:r>
            <a:r>
              <a:rPr lang="en-US" sz="1600" b="1" dirty="0" smtClean="0">
                <a:latin typeface="Courier New" pitchFamily="49" charset="0"/>
              </a:rPr>
              <a:t>24.0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5: reduce    value     = </a:t>
            </a:r>
            <a:r>
              <a:rPr lang="en-US" sz="1600" b="1" dirty="0" smtClean="0">
                <a:latin typeface="Courier New" pitchFamily="49" charset="0"/>
              </a:rPr>
              <a:t>60.0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1: reduce    value     = </a:t>
            </a:r>
            <a:r>
              <a:rPr lang="en-US" sz="1600" b="1" dirty="0" smtClean="0">
                <a:latin typeface="Courier New" pitchFamily="49" charset="0"/>
              </a:rPr>
              <a:t>12.0</a:t>
            </a:r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6482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7: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3: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2: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5: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0: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336.0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</a:rPr>
              <a:t>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6: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4: reduce   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-</a:t>
            </a:r>
            <a:r>
              <a:rPr lang="en-US" sz="1600" b="1" dirty="0" smtClean="0">
                <a:latin typeface="Courier New" pitchFamily="49" charset="0"/>
              </a:rPr>
              <a:t>9120.0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7: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4: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3: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1: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5: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0: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6: </a:t>
            </a:r>
            <a:r>
              <a:rPr lang="en-US" sz="1600" b="1" dirty="0" err="1" smtClean="0">
                <a:latin typeface="Courier New" pitchFamily="49" charset="0"/>
              </a:rPr>
              <a:t>allreduce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value_sum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336.0</a:t>
            </a:r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3DEF0B-5428-4867-AE3D-FF231F7FCC77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361663" y="3619500"/>
            <a:ext cx="464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4800600" y="2286000"/>
            <a:ext cx="3962400" cy="3810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3C452-7730-40F3-BA31-EB32E01A2367}" type="slidenum">
              <a:rPr lang="en-US"/>
              <a:pPr/>
              <a:t>28</a:t>
            </a:fld>
            <a:endParaRPr lang="en-US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Two Reduction Routines?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MPI has two reduction routines because of the high cost of each communication.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only one process needs the result, then it doesn’t make sense to pay the cost of sending the result to all processes.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 if all processes need the result, then it may be cheaper to reduce to all processes than to reduce to a single process and then broadcast to all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You can think 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MPI_Allreduce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as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MPI_Reduce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followed 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MPI_Bcast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/>
              <a:t>(though it doesn’t have to be implemented that way).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4478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dirty="0" smtClean="0"/>
              <a:t>NCSI Intro Par: MPI Collectives</a:t>
            </a:r>
            <a:endParaRPr lang="en-US" dirty="0" smtClean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on Arrays </a:t>
            </a:r>
            <a:r>
              <a:rPr lang="en-US" dirty="0" smtClean="0"/>
              <a:t>Part </a:t>
            </a:r>
            <a:r>
              <a:rPr lang="en-US" dirty="0" smtClean="0"/>
              <a:t>1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MPI_Reduce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MPI_Allreduce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actually designed to work on arrays, where the corresponding elements of each source array are reduced into the corresponding element of the destination array (all of the same length):</a:t>
            </a: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MPI_Allreduce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source_array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destination_array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number_of_array_elements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MPI_OPERATION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MPI_COMMUNICATOR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MPI_Allreduce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local_force_on_particle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global_force_on_particle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number_of_particles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MPI_FLOAT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MPI_SUM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200"/>
              </a:spcBef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MPI_COMM_WORLD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5105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General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89806-1AB3-4CA1-B47B-AA81C5B4CD22}" type="slidenum">
              <a:rPr lang="en-US"/>
              <a:pPr/>
              <a:t>3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H.323 (Polycom etc)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you want to use H.323 videoconferencing – for example, </a:t>
            </a:r>
            <a:r>
              <a:rPr lang="en-US" dirty="0" err="1"/>
              <a:t>Polycom</a:t>
            </a:r>
            <a:r>
              <a:rPr lang="en-US" dirty="0"/>
              <a:t> – </a:t>
            </a:r>
            <a:r>
              <a:rPr lang="en-US" dirty="0" smtClean="0"/>
              <a:t>then:</a:t>
            </a:r>
          </a:p>
          <a:p>
            <a:r>
              <a:rPr lang="en-US" dirty="0" smtClean="0"/>
              <a:t>If you ARE already registered with the </a:t>
            </a:r>
            <a:r>
              <a:rPr lang="en-US" dirty="0" err="1" smtClean="0"/>
              <a:t>OneNet</a:t>
            </a:r>
            <a:r>
              <a:rPr lang="en-US" dirty="0" smtClean="0"/>
              <a:t> gatekeeper, dial 2500409.</a:t>
            </a:r>
          </a:p>
          <a:p>
            <a:r>
              <a:rPr lang="en-US" dirty="0" smtClean="0"/>
              <a:t>If you AREN’T registered with the </a:t>
            </a:r>
            <a:r>
              <a:rPr lang="en-US" dirty="0" err="1" smtClean="0"/>
              <a:t>OneNet</a:t>
            </a:r>
            <a:r>
              <a:rPr lang="en-US" dirty="0" smtClean="0"/>
              <a:t> gatekeeper (which is probably the case), then:</a:t>
            </a:r>
          </a:p>
          <a:p>
            <a:pPr lvl="1"/>
            <a:r>
              <a:rPr lang="en-US" dirty="0" smtClean="0"/>
              <a:t>Dial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164.58.250.47</a:t>
            </a:r>
          </a:p>
          <a:p>
            <a:pPr lvl="1"/>
            <a:r>
              <a:rPr lang="en-US" dirty="0" smtClean="0"/>
              <a:t>When asked for the conference ID, enter: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#0409#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Many thanks to Roger Holder and </a:t>
            </a:r>
            <a:r>
              <a:rPr lang="en-US" dirty="0" err="1" smtClean="0"/>
              <a:t>OneNet</a:t>
            </a:r>
            <a:r>
              <a:rPr lang="en-US" dirty="0" smtClean="0"/>
              <a:t> for providing this.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on Arrays </a:t>
            </a:r>
            <a:r>
              <a:rPr lang="en-US" dirty="0" smtClean="0"/>
              <a:t>Part </a:t>
            </a:r>
            <a:r>
              <a:rPr lang="en-US" dirty="0" smtClean="0"/>
              <a:t>2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>
              <a:buNone/>
            </a:pP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MPI_Allreduce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local_force_on_particle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global_force_on_particle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number_of_particles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MPI_FLOAT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MPI_SUM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MPI_COMM_WORLD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global_force_on_particle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[p] =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local_force_on_particle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[p] on Rank 0 +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local_force_on_particle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[p] on Rank 1 +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local_force_on_particle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[p] on Rank 2 +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local_force_on_particle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[p] on Rank np–1;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and Gather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b="1" i="1" u="sng" dirty="0" smtClean="0"/>
              <a:t>scatter</a:t>
            </a:r>
            <a:r>
              <a:rPr lang="en-US" dirty="0" smtClean="0"/>
              <a:t> is to send data from one place to many places.</a:t>
            </a:r>
          </a:p>
          <a:p>
            <a:r>
              <a:rPr lang="en-US" dirty="0" smtClean="0"/>
              <a:t>To </a:t>
            </a:r>
            <a:r>
              <a:rPr lang="en-US" b="1" i="1" u="sng" dirty="0" smtClean="0"/>
              <a:t>gather</a:t>
            </a:r>
            <a:r>
              <a:rPr lang="en-US" dirty="0" smtClean="0"/>
              <a:t> is to receive data from many places into one place.</a:t>
            </a:r>
          </a:p>
          <a:p>
            <a:r>
              <a:rPr lang="en-US" dirty="0" smtClean="0"/>
              <a:t>MPI has a variety of scatter and gather routines:</a:t>
            </a:r>
          </a:p>
          <a:p>
            <a:pPr lvl="1"/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MPI_Scatterv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MPI_Allgatherv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scatter routines split up a single larger array into smaller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one per MPI process, and send each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an MPI process.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gather routines receive many smaller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one per MPI process, and assemble them into a single larger array.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MPI_Scatter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takes an array whose length is divisible by the number of MPI processes, and splits it up into </a:t>
            </a:r>
            <a:r>
              <a:rPr lang="en-US" dirty="0" err="1" smtClean="0"/>
              <a:t>subarrays</a:t>
            </a:r>
            <a:r>
              <a:rPr lang="en-US" dirty="0" smtClean="0"/>
              <a:t> of equal length, then sends one </a:t>
            </a:r>
            <a:r>
              <a:rPr lang="en-US" dirty="0" err="1" smtClean="0"/>
              <a:t>subarray</a:t>
            </a:r>
            <a:r>
              <a:rPr lang="en-US" dirty="0" smtClean="0"/>
              <a:t> to each MPI process.</a:t>
            </a:r>
          </a:p>
          <a:p>
            <a:pPr>
              <a:spcBef>
                <a:spcPts val="0"/>
              </a:spcBef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large_array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small_array_length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small_subarray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small_subarray_length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source,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MPI_COMMUNICATOR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for a large array of length 100 on 5 MPI processes: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smaller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length 20;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[ 0] ..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[19] go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small_array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Rank 0;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[20]..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[39] go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small_array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Rank 1;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MPI_Scatterv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6482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just like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</a:t>
            </a:r>
            <a:r>
              <a:rPr lang="en-US" dirty="0" smtClean="0"/>
              <a:t>, except that the </a:t>
            </a:r>
            <a:r>
              <a:rPr lang="en-US" dirty="0" err="1" smtClean="0"/>
              <a:t>subarray</a:t>
            </a:r>
            <a:r>
              <a:rPr lang="en-US" dirty="0" smtClean="0"/>
              <a:t> lengths don’t have to be the same (and therefore the length of the large array doesn’t have to be divisible by the number of MPI processes).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MPI_Scatterv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large_array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small_array_length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displacements,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small_subarray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small_subarray_lengths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source,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MPI_COMMUNICATOR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displacements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 says where each small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begins within the large array.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MPI_Gather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receives a small array on each of the MPI processes, all </a:t>
            </a:r>
            <a:r>
              <a:rPr lang="en-US" dirty="0" err="1" smtClean="0"/>
              <a:t>subarrays</a:t>
            </a:r>
            <a:r>
              <a:rPr lang="en-US" dirty="0" smtClean="0"/>
              <a:t> of equal length, and joins them into a single large array on the destination MPI process.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small_subarray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small_subarray_length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large_array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large_array_length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destination,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MPI_COMMUNICATOR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for a small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length 20 on each of 5 MPI processes: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large array on the destination process has length 100;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[ 0] ..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[19] come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small_array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Rank 0;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[20]..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large_array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[39] come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small_array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Rank 1;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MPI_Gatherv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just like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dirty="0" smtClean="0"/>
              <a:t>, except that the </a:t>
            </a:r>
            <a:r>
              <a:rPr lang="en-US" dirty="0" err="1" smtClean="0"/>
              <a:t>subarray</a:t>
            </a:r>
            <a:r>
              <a:rPr lang="en-US" dirty="0" smtClean="0"/>
              <a:t> lengths don’t have to be the same (and therefore the length of the large array doesn’t have to be divisible by the number of MPI processes).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MPI_Gatherv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small_subarray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small_subarray_length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large_array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small_subarray_lengths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displacements,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MPI_DATATYPE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destination,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MPI_COMMUNICATOR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displacements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 says where each small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begins within the large array.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err="1" smtClean="0">
                <a:latin typeface="Courier New" pitchFamily="49" charset="0"/>
                <a:cs typeface="Courier New" pitchFamily="49" charset="0"/>
              </a:rPr>
              <a:t>MPI_Allgather</a:t>
            </a: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</a:rPr>
              <a:t>MPI_Allgatherv</a:t>
            </a:r>
            <a:endParaRPr lang="en-US" sz="3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MPI_Allgatherv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the same 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MPI_Gatherv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except that the large array gets filled on every MPI process, so no destination process argument is needed.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NCSI Intro Par: MPI Collectives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A316-D985-4E1A-8DB4-006C50EB16C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smtClean="0">
                <a:ea typeface="ＭＳ Ｐゴシック" pitchFamily="34" charset="-128"/>
              </a:rPr>
              <a:t>Thanks for your attention!</a:t>
            </a:r>
            <a:br>
              <a:rPr lang="en-US" sz="6000" smtClean="0">
                <a:ea typeface="ＭＳ Ｐゴシック" pitchFamily="34" charset="-128"/>
              </a:rPr>
            </a:br>
            <a:r>
              <a:rPr lang="en-US" sz="6000" smtClean="0">
                <a:ea typeface="ＭＳ Ｐゴシック" pitchFamily="34" charset="-128"/>
              </a:rPr>
              <a:t/>
            </a:r>
            <a:br>
              <a:rPr lang="en-US" sz="6000" smtClean="0">
                <a:ea typeface="ＭＳ Ｐゴシック" pitchFamily="34" charset="-128"/>
              </a:rPr>
            </a:br>
            <a:r>
              <a:rPr lang="en-US" sz="6000" smtClean="0">
                <a:ea typeface="ＭＳ Ｐゴシック" pitchFamily="34" charset="-128"/>
              </a:rPr>
              <a:t/>
            </a:r>
            <a:br>
              <a:rPr lang="en-US" sz="6000" smtClean="0">
                <a:ea typeface="ＭＳ Ｐゴシック" pitchFamily="34" charset="-128"/>
              </a:rPr>
            </a:br>
            <a:r>
              <a:rPr lang="en-US" sz="6000" smtClean="0">
                <a:ea typeface="ＭＳ Ｐゴシック" pitchFamily="34" charset="-128"/>
              </a:rPr>
              <a:t>Questions?</a:t>
            </a:r>
            <a:br>
              <a:rPr lang="en-US" sz="6000" smtClean="0">
                <a:ea typeface="ＭＳ Ｐゴシック" pitchFamily="34" charset="-128"/>
              </a:rPr>
            </a:b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117763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smtClean="0">
                <a:ea typeface="ＭＳ Ｐゴシック" pitchFamily="34" charset="-128"/>
              </a:rPr>
              <a:t>Thanks for your attention!</a:t>
            </a:r>
            <a:br>
              <a:rPr lang="en-US" sz="6000" smtClean="0">
                <a:ea typeface="ＭＳ Ｐゴシック" pitchFamily="34" charset="-128"/>
              </a:rPr>
            </a:br>
            <a:r>
              <a:rPr lang="en-US" sz="6000" smtClean="0">
                <a:ea typeface="ＭＳ Ｐゴシック" pitchFamily="34" charset="-128"/>
              </a:rPr>
              <a:t/>
            </a:r>
            <a:br>
              <a:rPr lang="en-US" sz="6000" smtClean="0">
                <a:ea typeface="ＭＳ Ｐゴシック" pitchFamily="34" charset="-128"/>
              </a:rPr>
            </a:br>
            <a:r>
              <a:rPr lang="en-US" sz="6000" smtClean="0">
                <a:ea typeface="ＭＳ Ｐゴシック" pitchFamily="34" charset="-128"/>
              </a:rPr>
              <a:t/>
            </a:r>
            <a:br>
              <a:rPr lang="en-US" sz="6000" smtClean="0">
                <a:ea typeface="ＭＳ Ｐゴシック" pitchFamily="34" charset="-128"/>
              </a:rPr>
            </a:br>
            <a:r>
              <a:rPr lang="en-US" sz="6000" smtClean="0">
                <a:ea typeface="ＭＳ Ｐゴシック" pitchFamily="34" charset="-128"/>
              </a:rPr>
              <a:t>Questions?</a:t>
            </a:r>
            <a:br>
              <a:rPr lang="en-US" sz="6000" smtClean="0">
                <a:ea typeface="ＭＳ Ｐゴシック" pitchFamily="34" charset="-128"/>
              </a:rPr>
            </a:b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117763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Internet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From a Windows PC running Internet Explorer: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You </a:t>
            </a:r>
            <a:r>
              <a:rPr lang="en-US" sz="1600" b="1" dirty="0" smtClean="0"/>
              <a:t>MUST</a:t>
            </a:r>
            <a:r>
              <a:rPr lang="en-US" sz="1600" dirty="0" smtClean="0"/>
              <a:t> have the ability to install software on the PC (or have someone install it for you).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Download and install the latest Java Runtime Environment (JRE) from </a:t>
            </a:r>
            <a:r>
              <a:rPr lang="en-US" sz="1600" dirty="0" smtClean="0">
                <a:hlinkClick r:id="rId2"/>
              </a:rPr>
              <a:t>here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(click on the Java Download icon, because that install package includes both the JRE and other components).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Download and install this </a:t>
            </a:r>
            <a:r>
              <a:rPr lang="en-US" sz="1600" dirty="0" smtClean="0">
                <a:hlinkClick r:id="rId3"/>
              </a:rPr>
              <a:t>video decoder</a:t>
            </a:r>
            <a:r>
              <a:rPr lang="en-US" sz="1600" dirty="0" smtClean="0"/>
              <a:t>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Start Internet Explorer.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Copy-and-paste this URL into your IE window: </a:t>
            </a:r>
            <a:br>
              <a:rPr lang="en-US" sz="1600" dirty="0" smtClean="0"/>
            </a:br>
            <a:r>
              <a:rPr lang="en-US" sz="1600" b="1" dirty="0" smtClean="0"/>
              <a:t>http://164.58.250.47/</a:t>
            </a:r>
            <a:r>
              <a:rPr lang="en-US" sz="1600" dirty="0" smtClean="0"/>
              <a:t>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When that webpage loads, in the upper left, click on "Streaming".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In the textbox labeled Sign-in Name, type your name.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In the textbox labeled Conference ID, type this: </a:t>
            </a:r>
            <a:br>
              <a:rPr lang="en-US" sz="1600" dirty="0" smtClean="0"/>
            </a:br>
            <a:r>
              <a:rPr lang="en-US" sz="1600" dirty="0" smtClean="0"/>
              <a:t>0409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Click on "Stream this conference".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When that webpage loads, you may see, at the very top, a bar offering you options. </a:t>
            </a:r>
            <a:br>
              <a:rPr lang="en-US" sz="1600" dirty="0" smtClean="0"/>
            </a:br>
            <a:r>
              <a:rPr lang="en-US" sz="1600" dirty="0" smtClean="0"/>
              <a:t>If so, click on it and choose "Install this add-on."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NCSI Intro Par: MPI Collectives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5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There’s a quick description of how to use EVO on the workshop logistics webpage.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6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Phone 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all else fails, you can call into our toll free phone 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1-800-832-0736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* 623 2874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Please mute yourself 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/>
              <a:t>ONLY</a:t>
            </a:r>
            <a:r>
              <a:rPr lang="en-US" dirty="0"/>
              <a:t> if you cannot connect any other way: the phone bridge is charged per connection per minute, so our preference is to minimize the number of connections.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Information Technology for providing the toll free phone bridge.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7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please mute yourself, so that we cannot hear you.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At </a:t>
            </a:r>
            <a:r>
              <a:rPr lang="en-US" dirty="0" smtClean="0"/>
              <a:t>ISU and UW, </a:t>
            </a:r>
            <a:r>
              <a:rPr lang="en-US" dirty="0"/>
              <a:t>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echo cancellation.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some kind of text.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8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/>
              <a:t>OSCER operations staff (Brandon George, Dave Akin, Brett Zimmerman, Josh </a:t>
            </a:r>
            <a:r>
              <a:rPr lang="en-US" sz="2000" dirty="0" smtClean="0"/>
              <a:t>Alexander, Patrick Calhoun)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Kevin </a:t>
            </a:r>
            <a:r>
              <a:rPr lang="en-US" sz="2000" dirty="0"/>
              <a:t>Blake, OU IT (videographer)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James Deaton and Roger Holder, </a:t>
            </a:r>
            <a:r>
              <a:rPr lang="en-US" sz="2000" dirty="0" err="1" smtClean="0"/>
              <a:t>OneNet</a:t>
            </a:r>
            <a:endParaRPr lang="en-US" sz="2000" dirty="0" smtClean="0"/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Keith Weber, Abel Clark and </a:t>
            </a:r>
            <a:r>
              <a:rPr lang="en-US" sz="2000" dirty="0" err="1" smtClean="0"/>
              <a:t>Qifeng</a:t>
            </a:r>
            <a:r>
              <a:rPr lang="en-US" sz="2000" dirty="0" smtClean="0"/>
              <a:t> Wu, Idaho State U Pocatello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Nancy Glenn, Idaho State U Boise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Jeff Gardner and </a:t>
            </a:r>
            <a:r>
              <a:rPr lang="en-US" sz="2000" dirty="0" err="1"/>
              <a:t>Marya</a:t>
            </a:r>
            <a:r>
              <a:rPr lang="en-US" sz="2000" dirty="0"/>
              <a:t> </a:t>
            </a:r>
            <a:r>
              <a:rPr lang="en-US" sz="2000" dirty="0" err="1" smtClean="0"/>
              <a:t>Dominik</a:t>
            </a:r>
            <a:r>
              <a:rPr lang="en-US" sz="2000" dirty="0" smtClean="0"/>
              <a:t>, U Washington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Ken </a:t>
            </a:r>
            <a:r>
              <a:rPr lang="en-US" sz="2000" dirty="0" err="1" smtClean="0"/>
              <a:t>Gamradt</a:t>
            </a:r>
            <a:r>
              <a:rPr lang="en-US" sz="2000" dirty="0" smtClean="0"/>
              <a:t>, South Dakota State U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Jeff </a:t>
            </a:r>
            <a:r>
              <a:rPr lang="en-US" sz="2000" dirty="0" err="1" smtClean="0"/>
              <a:t>Rufinus</a:t>
            </a:r>
            <a:r>
              <a:rPr lang="en-US" sz="2000" dirty="0" smtClean="0"/>
              <a:t>, Widener U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Scott Lathrop, SC11 General Chair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Donna </a:t>
            </a:r>
            <a:r>
              <a:rPr lang="en-US" sz="2000" dirty="0" err="1" smtClean="0"/>
              <a:t>Cappo</a:t>
            </a:r>
            <a:r>
              <a:rPr lang="en-US" sz="2000" dirty="0" smtClean="0"/>
              <a:t>, ACM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Bob Panoff, Jack </a:t>
            </a:r>
            <a:r>
              <a:rPr lang="en-US" sz="2000" dirty="0" err="1" smtClean="0"/>
              <a:t>Parkin</a:t>
            </a:r>
            <a:r>
              <a:rPr lang="en-US" sz="2000" dirty="0" smtClean="0"/>
              <a:t> and Joyce South, Shodor Education Foundation </a:t>
            </a:r>
            <a:r>
              <a:rPr lang="en-US" sz="2000" dirty="0" smtClean="0"/>
              <a:t>Inc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ID, NM, NV EPSCoR (co-sponsors)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SC11 conference  (co-sponsors)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MPI Collectives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9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via Text: </a:t>
            </a:r>
            <a:r>
              <a:rPr lang="en-US" sz="3600" dirty="0" smtClean="0"/>
              <a:t>Piazza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via: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http://www.piazza.com/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All </a:t>
            </a:r>
            <a:r>
              <a:rPr lang="en-US" dirty="0"/>
              <a:t>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b="1" u="sng" dirty="0" smtClean="0"/>
              <a:t>NOTE</a:t>
            </a:r>
            <a:r>
              <a:rPr lang="en-US" dirty="0" smtClean="0"/>
              <a:t>: Because of image-and-likeness rules, people attending remotely offsite via videoconferencing </a:t>
            </a:r>
            <a:r>
              <a:rPr lang="en-US" b="1" u="sng" dirty="0" smtClean="0"/>
              <a:t>CANNOT</a:t>
            </a:r>
            <a:r>
              <a:rPr lang="en-US" dirty="0" smtClean="0"/>
              <a:t> ask questions via voice.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9"/>
  <p:tag name="BSN" val="159"/>
  <p:tag name="SVT" val="FALSE"/>
  <p:tag name="NBP" val="1"/>
  <p:tag name="CVB" val="159"/>
  <p:tag name="SPT" val="FALSE"/>
  <p:tag name="CII" val="1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0"/>
  <p:tag name="BSN" val="160"/>
  <p:tag name="SVT" val="FALSE"/>
  <p:tag name="NBP" val="1"/>
  <p:tag name="CVB" val="160"/>
  <p:tag name="SPT" val="FALSE"/>
  <p:tag name="CII" val="1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1"/>
  <p:tag name="BSN" val="161"/>
  <p:tag name="SVT" val="FALSE"/>
  <p:tag name="NBP" val="1"/>
  <p:tag name="CVB" val="161"/>
  <p:tag name="SPT" val="FALSE"/>
  <p:tag name="CII" val="1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1"/>
  <p:tag name="BSN" val="161"/>
  <p:tag name="SVT" val="FALSE"/>
  <p:tag name="NBP" val="1"/>
  <p:tag name="CVB" val="161"/>
  <p:tag name="SPT" val="FALSE"/>
  <p:tag name="CII" val="16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1"/>
  <p:tag name="BSN" val="161"/>
  <p:tag name="SVT" val="FALSE"/>
  <p:tag name="NBP" val="1"/>
  <p:tag name="CVB" val="161"/>
  <p:tag name="SPT" val="FALSE"/>
  <p:tag name="CII" val="16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1"/>
  <p:tag name="BSN" val="161"/>
  <p:tag name="SVT" val="FALSE"/>
  <p:tag name="NBP" val="1"/>
  <p:tag name="CVB" val="161"/>
  <p:tag name="SPT" val="FALSE"/>
  <p:tag name="CII" val="16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3"/>
  <p:tag name="BSN" val="163"/>
  <p:tag name="SVT" val="FALSE"/>
  <p:tag name="NBP" val="1"/>
  <p:tag name="CVB" val="163"/>
  <p:tag name="SPT" val="FALSE"/>
  <p:tag name="CII" val="16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5"/>
  <p:tag name="BSN" val="155"/>
  <p:tag name="SVT" val="FALSE"/>
  <p:tag name="NBP" val="1"/>
  <p:tag name="CVB" val="155"/>
  <p:tag name="SPT" val="FALSE"/>
  <p:tag name="CII" val="1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5"/>
  <p:tag name="BSN" val="155"/>
  <p:tag name="SVT" val="FALSE"/>
  <p:tag name="NBP" val="1"/>
  <p:tag name="CVB" val="155"/>
  <p:tag name="SPT" val="FALSE"/>
  <p:tag name="CII" val="1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6"/>
  <p:tag name="BSN" val="156"/>
  <p:tag name="SVT" val="FALSE"/>
  <p:tag name="NBP" val="1"/>
  <p:tag name="CVB" val="156"/>
  <p:tag name="SPT" val="FALSE"/>
  <p:tag name="CII" val="1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7"/>
  <p:tag name="BSN" val="157"/>
  <p:tag name="SVT" val="FALSE"/>
  <p:tag name="NBP" val="1"/>
  <p:tag name="CVB" val="157"/>
  <p:tag name="SPT" val="FALSE"/>
  <p:tag name="CII" val="15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6"/>
  <p:tag name="BSN" val="156"/>
  <p:tag name="SVT" val="FALSE"/>
  <p:tag name="NBP" val="1"/>
  <p:tag name="CVB" val="156"/>
  <p:tag name="SPT" val="FALSE"/>
  <p:tag name="CII" val="1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7"/>
  <p:tag name="BSN" val="157"/>
  <p:tag name="SVT" val="FALSE"/>
  <p:tag name="NBP" val="1"/>
  <p:tag name="CVB" val="157"/>
  <p:tag name="SPT" val="FALSE"/>
  <p:tag name="CII" val="157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8737</TotalTime>
  <Words>3525</Words>
  <Application>Microsoft Office PowerPoint</Application>
  <PresentationFormat>On-screen Show (4:3)</PresentationFormat>
  <Paragraphs>503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Blends</vt:lpstr>
      <vt:lpstr>Introduction to Parallel Programming &amp; Cluster Computing MPI Collective Communications</vt:lpstr>
      <vt:lpstr>This is an experiment!</vt:lpstr>
      <vt:lpstr>H.323 (Polycom etc)</vt:lpstr>
      <vt:lpstr>H.323 from Internet Explorer</vt:lpstr>
      <vt:lpstr>EVO</vt:lpstr>
      <vt:lpstr>Phone Bridge</vt:lpstr>
      <vt:lpstr>Please Mute Yourself</vt:lpstr>
      <vt:lpstr>Thanks for helping!</vt:lpstr>
      <vt:lpstr>Questions via Text: Piazza</vt:lpstr>
      <vt:lpstr>This is an experiment!</vt:lpstr>
      <vt:lpstr>Collective Communications</vt:lpstr>
      <vt:lpstr>Point to Point Always Works</vt:lpstr>
      <vt:lpstr>Point to Point Isn’t Always Good</vt:lpstr>
      <vt:lpstr>Collective Communications</vt:lpstr>
      <vt:lpstr>MPI_Bcast (C)</vt:lpstr>
      <vt:lpstr>MPI_Bcast (F90)</vt:lpstr>
      <vt:lpstr>Broadcast Example Part 1 (C)</vt:lpstr>
      <vt:lpstr>Broadcast Example Part 2 (C)</vt:lpstr>
      <vt:lpstr>Broadcast Example Part 1 (F90)</vt:lpstr>
      <vt:lpstr>Broadcast Example Part 2 (F90)</vt:lpstr>
      <vt:lpstr>Broadcast Compile &amp; Run</vt:lpstr>
      <vt:lpstr>Reductions</vt:lpstr>
      <vt:lpstr>Reduction Example Part 1 (C)</vt:lpstr>
      <vt:lpstr>Reduction Example Part 2 (C)</vt:lpstr>
      <vt:lpstr>Reduction Example Part 1 (F90)</vt:lpstr>
      <vt:lpstr>Reduction Example Part 2 (F90)</vt:lpstr>
      <vt:lpstr>Reduce: Compiling and Running</vt:lpstr>
      <vt:lpstr>Why Two Reduction Routines?</vt:lpstr>
      <vt:lpstr>Reduction on Arrays Part 1 (C)</vt:lpstr>
      <vt:lpstr>Reduction on Arrays Part 2 (C)</vt:lpstr>
      <vt:lpstr>Scatter and Gather</vt:lpstr>
      <vt:lpstr>MPI_Scatter</vt:lpstr>
      <vt:lpstr>MPI_Scatterv</vt:lpstr>
      <vt:lpstr>MPI_Gather</vt:lpstr>
      <vt:lpstr>MPI_Gatherv</vt:lpstr>
      <vt:lpstr>MPI_Allgather &amp; MPI_Allgatherv</vt:lpstr>
      <vt:lpstr>Thanks for your attention!   Questions? </vt:lpstr>
      <vt:lpstr>Thanks for your attention!   Questions? 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MPI Collective Communications</dc:title>
  <dc:creator>Henry Neeman</dc:creator>
  <cp:lastModifiedBy>hneeman</cp:lastModifiedBy>
  <cp:revision>488</cp:revision>
  <cp:lastPrinted>1601-01-01T00:00:00Z</cp:lastPrinted>
  <dcterms:created xsi:type="dcterms:W3CDTF">2001-08-18T12:37:15Z</dcterms:created>
  <dcterms:modified xsi:type="dcterms:W3CDTF">2011-06-28T16:10:21Z</dcterms:modified>
</cp:coreProperties>
</file>