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14.xml" ContentType="application/vnd.openxmlformats-officedocument.presentationml.tags+xml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tags/tag17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1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40"/>
  </p:notesMasterIdLst>
  <p:handoutMasterIdLst>
    <p:handoutMasterId r:id="rId41"/>
  </p:handoutMasterIdLst>
  <p:sldIdLst>
    <p:sldId id="554" r:id="rId2"/>
    <p:sldId id="650" r:id="rId3"/>
    <p:sldId id="652" r:id="rId4"/>
    <p:sldId id="661" r:id="rId5"/>
    <p:sldId id="653" r:id="rId6"/>
    <p:sldId id="655" r:id="rId7"/>
    <p:sldId id="656" r:id="rId8"/>
    <p:sldId id="1014" r:id="rId9"/>
    <p:sldId id="657" r:id="rId10"/>
    <p:sldId id="659" r:id="rId11"/>
    <p:sldId id="1016" r:id="rId12"/>
    <p:sldId id="1017" r:id="rId13"/>
    <p:sldId id="1018" r:id="rId14"/>
    <p:sldId id="1019" r:id="rId15"/>
    <p:sldId id="1020" r:id="rId16"/>
    <p:sldId id="1038" r:id="rId17"/>
    <p:sldId id="1021" r:id="rId18"/>
    <p:sldId id="1022" r:id="rId19"/>
    <p:sldId id="1039" r:id="rId20"/>
    <p:sldId id="1040" r:id="rId21"/>
    <p:sldId id="1023" r:id="rId22"/>
    <p:sldId id="1024" r:id="rId23"/>
    <p:sldId id="1025" r:id="rId24"/>
    <p:sldId id="1026" r:id="rId25"/>
    <p:sldId id="1041" r:id="rId26"/>
    <p:sldId id="1042" r:id="rId27"/>
    <p:sldId id="1027" r:id="rId28"/>
    <p:sldId id="1028" r:id="rId29"/>
    <p:sldId id="1029" r:id="rId30"/>
    <p:sldId id="1030" r:id="rId31"/>
    <p:sldId id="1031" r:id="rId32"/>
    <p:sldId id="1032" r:id="rId33"/>
    <p:sldId id="1033" r:id="rId34"/>
    <p:sldId id="1034" r:id="rId35"/>
    <p:sldId id="1035" r:id="rId36"/>
    <p:sldId id="1036" r:id="rId37"/>
    <p:sldId id="1037" r:id="rId38"/>
    <p:sldId id="1015" r:id="rId39"/>
  </p:sldIdLst>
  <p:sldSz cx="9144000" cy="6858000" type="screen4x3"/>
  <p:notesSz cx="6858000" cy="9144000"/>
  <p:custDataLst>
    <p:tags r:id="rId42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00FF"/>
    <a:srgbClr val="FFCCFF"/>
    <a:srgbClr val="CC99FF"/>
    <a:srgbClr val="800080"/>
    <a:srgbClr val="CC6600"/>
    <a:srgbClr val="008000"/>
    <a:srgbClr val="A50021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575" autoAdjust="0"/>
  </p:normalViewPr>
  <p:slideViewPr>
    <p:cSldViewPr>
      <p:cViewPr varScale="1">
        <p:scale>
          <a:sx n="67" d="100"/>
          <a:sy n="67" d="100"/>
        </p:scale>
        <p:origin x="-1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3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4623497-17EC-4C85-AF35-E567DE506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03D026-CEFD-4132-B671-818C5F1E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4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035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404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03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9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OU Supercomputing Center for Education &amp; Research</a:t>
            </a:r>
          </a:p>
        </p:txBody>
      </p:sp>
      <p:sp>
        <p:nvSpPr>
          <p:cNvPr id="9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0444E359-79E0-4AF8-A8E7-4848D3ACC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12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67000"/>
            <a:ext cx="6350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NCSI Intro Par: 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35FF7-5179-46DA-B105-D41AB8E53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457200"/>
            <a:ext cx="2043113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5978525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NCSI Intro Par: 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A9AA8-B67F-451E-A4EA-DB0938330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NCSI Intro Par: 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2EC9EB-093D-4AEC-827C-43FD36EDF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NCSI Intro Par: 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50A29B-C713-428D-8EEE-FBB5AB752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NCSI Intro Par: 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696F83-8082-4514-8AA9-864DCCAA6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NCSI Intro Par: 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FF6522-D39A-4EFB-9FD2-0F43165FD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NCSI Intro Par: 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2F73B-AF29-4A05-AF7F-4F48D4440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NCSI Intro Par: 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04F282-5D9D-4EB2-A4AC-1849A209E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NCSI Intro Par: 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FA57-DB10-4D8E-B495-9E7DF239E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NCSI Intro Par: MPI Collectives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A5A790-6F19-4F0E-8844-552503E9D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NCSI Intro Par: 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E5F05-49DD-403D-8B1B-C58F7D6A2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NCSI Intro Par: 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A33A4-B068-4571-97F3-222EF823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NCSI Intro Par: 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CE84F-D98D-47F7-A4D6-21F3EE13A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6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20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2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-13648" y="609600"/>
            <a:ext cx="6350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NCSI Intro Par: MPI Collectives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191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3E90D56-9F13-476E-9C0C-A76A957C9F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3076" name="Group 41"/>
          <p:cNvGrpSpPr>
            <a:grpSpLocks/>
          </p:cNvGrpSpPr>
          <p:nvPr userDrawn="1"/>
        </p:nvGrpSpPr>
        <p:grpSpPr bwMode="auto">
          <a:xfrm>
            <a:off x="228600" y="6096000"/>
            <a:ext cx="2362200" cy="598488"/>
            <a:chOff x="384" y="3840"/>
            <a:chExt cx="1488" cy="377"/>
          </a:xfrm>
        </p:grpSpPr>
        <p:pic>
          <p:nvPicPr>
            <p:cNvPr id="3084" name="Picture 15" descr="ou201_logo"/>
            <p:cNvPicPr>
              <a:picLocks noChangeAspect="1"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912" y="3870"/>
              <a:ext cx="248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5" name="Picture 35" descr="oscer_logo_crimson_20060918"/>
            <p:cNvPicPr>
              <a:picLocks noChangeAspect="1" noChangeArrowheads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384" y="3840"/>
              <a:ext cx="489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6" name="Picture 39" descr="ouit_logo_small"/>
            <p:cNvPicPr>
              <a:picLocks noChangeAspect="1" noChangeArrowheads="1"/>
            </p:cNvPicPr>
            <p:nvPr userDrawn="1"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1152" y="3840"/>
              <a:ext cx="720" cy="3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8375" name="Rectangle 7"/>
          <p:cNvSpPr>
            <a:spLocks noChangeArrowheads="1"/>
          </p:cNvSpPr>
          <p:nvPr/>
        </p:nvSpPr>
        <p:spPr bwMode="gray">
          <a:xfrm>
            <a:off x="609600" y="3810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gray">
          <a:xfrm>
            <a:off x="304800" y="12192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07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457200"/>
            <a:ext cx="80216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15" name="Picture 14" descr="isu_bengals_logo.jpg"/>
          <p:cNvPicPr>
            <a:picLocks noChangeAspect="1"/>
          </p:cNvPicPr>
          <p:nvPr userDrawn="1"/>
        </p:nvPicPr>
        <p:blipFill>
          <a:blip r:embed="rId20" cstate="print"/>
          <a:stretch>
            <a:fillRect/>
          </a:stretch>
        </p:blipFill>
        <p:spPr>
          <a:xfrm>
            <a:off x="7647296" y="6162040"/>
            <a:ext cx="457200" cy="518160"/>
          </a:xfrm>
          <a:prstGeom prst="rect">
            <a:avLst/>
          </a:prstGeom>
        </p:spPr>
      </p:pic>
      <p:pic>
        <p:nvPicPr>
          <p:cNvPr id="13" name="Picture 12" descr="uw_w_logo.jpg"/>
          <p:cNvPicPr>
            <a:picLocks noChangeAspect="1"/>
          </p:cNvPicPr>
          <p:nvPr userDrawn="1"/>
        </p:nvPicPr>
        <p:blipFill>
          <a:blip r:embed="rId21" cstate="print"/>
          <a:stretch>
            <a:fillRect/>
          </a:stretch>
        </p:blipFill>
        <p:spPr>
          <a:xfrm>
            <a:off x="7162800" y="6248400"/>
            <a:ext cx="508036" cy="352453"/>
          </a:xfrm>
          <a:prstGeom prst="rect">
            <a:avLst/>
          </a:prstGeom>
        </p:spPr>
      </p:pic>
      <p:pic>
        <p:nvPicPr>
          <p:cNvPr id="14" name="Picture 13" descr="earlham_ec_logo.png"/>
          <p:cNvPicPr>
            <a:picLocks noChangeAspect="1"/>
          </p:cNvPicPr>
          <p:nvPr userDrawn="1"/>
        </p:nvPicPr>
        <p:blipFill>
          <a:blip r:embed="rId22" cstate="print"/>
          <a:stretch>
            <a:fillRect/>
          </a:stretch>
        </p:blipFill>
        <p:spPr>
          <a:xfrm>
            <a:off x="6773840" y="6228846"/>
            <a:ext cx="433493" cy="421808"/>
          </a:xfrm>
          <a:prstGeom prst="rect">
            <a:avLst/>
          </a:prstGeom>
        </p:spPr>
      </p:pic>
      <p:pic>
        <p:nvPicPr>
          <p:cNvPr id="17" name="Picture 12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324600" y="6248400"/>
            <a:ext cx="44302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78" r:id="rId3"/>
    <p:sldLayoutId id="2147483687" r:id="rId4"/>
    <p:sldLayoutId id="2147483679" r:id="rId5"/>
    <p:sldLayoutId id="2147483688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9" r:id="rId12"/>
    <p:sldLayoutId id="2147483690" r:id="rId13"/>
    <p:sldLayoutId id="2147483691" r:id="rId14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0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10" Type="http://schemas.openxmlformats.org/officeDocument/2006/relationships/image" Target="../media/image13.jpeg"/><Relationship Id="rId4" Type="http://schemas.openxmlformats.org/officeDocument/2006/relationships/image" Target="../media/image4.png"/><Relationship Id="rId9" Type="http://schemas.openxmlformats.org/officeDocument/2006/relationships/image" Target="../media/image1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164.58.250.47/codian_video_decoder.msi" TargetMode="External"/><Relationship Id="rId2" Type="http://schemas.openxmlformats.org/officeDocument/2006/relationships/hyperlink" Target="http://www.oracle.com/technetwork/java/javase/download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iazza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4724400"/>
            <a:ext cx="1524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933448"/>
            <a:ext cx="7924800" cy="2362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Introduction to</a:t>
            </a:r>
            <a:b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Parallel Programming</a:t>
            </a:r>
            <a:b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&amp; Cluster Computing</a:t>
            </a:r>
            <a:r>
              <a:rPr lang="en-US" sz="5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/>
            </a:r>
            <a:br>
              <a:rPr lang="en-US" sz="5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MPI Collective Communications</a:t>
            </a:r>
            <a:endParaRPr lang="en-US" sz="54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267076"/>
            <a:ext cx="80010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Josh Alexander, University of Oklahoma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Ivan </a:t>
            </a:r>
            <a:r>
              <a:rPr lang="en-US" sz="1800" b="1" dirty="0" err="1" smtClean="0"/>
              <a:t>Babic</a:t>
            </a:r>
            <a:r>
              <a:rPr lang="en-US" sz="1800" b="1" dirty="0" smtClean="0"/>
              <a:t>, Earlham College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Andrew Fitz Gibbon, Shodor Education Foundation Inc.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Henry Neeman, University of Oklahoma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Charlie Peck, Earlham College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err="1" smtClean="0"/>
              <a:t>Skylar</a:t>
            </a:r>
            <a:r>
              <a:rPr lang="en-US" sz="1800" b="1" dirty="0" smtClean="0"/>
              <a:t> Thompson, University of Washington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Aaron </a:t>
            </a:r>
            <a:r>
              <a:rPr lang="en-US" sz="1800" b="1" dirty="0" err="1" smtClean="0"/>
              <a:t>Weeden</a:t>
            </a:r>
            <a:r>
              <a:rPr lang="en-US" sz="1800" b="1" dirty="0" smtClean="0"/>
              <a:t>, Earlham College</a:t>
            </a:r>
          </a:p>
          <a:p>
            <a:pPr eaLnBrk="1" hangingPunct="1">
              <a:spcBef>
                <a:spcPts val="0"/>
              </a:spcBef>
            </a:pPr>
            <a:r>
              <a:rPr lang="en-US" sz="1600" b="1" dirty="0" smtClean="0"/>
              <a:t>Sunday June 26 – Friday July 1 2011</a:t>
            </a:r>
          </a:p>
        </p:txBody>
      </p:sp>
      <p:grpSp>
        <p:nvGrpSpPr>
          <p:cNvPr id="11269" name="Group 11"/>
          <p:cNvGrpSpPr>
            <a:grpSpLocks/>
          </p:cNvGrpSpPr>
          <p:nvPr/>
        </p:nvGrpSpPr>
        <p:grpSpPr bwMode="auto">
          <a:xfrm>
            <a:off x="2667000" y="5486400"/>
            <a:ext cx="3886200" cy="1066800"/>
            <a:chOff x="1824" y="3120"/>
            <a:chExt cx="3168" cy="853"/>
          </a:xfrm>
        </p:grpSpPr>
        <p:pic>
          <p:nvPicPr>
            <p:cNvPr id="11272" name="Picture 9" descr="ouit_logo_small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56" y="3168"/>
              <a:ext cx="1536" cy="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3" name="Picture 6" descr="ou201_logo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824" y="3264"/>
              <a:ext cx="432" cy="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4" name="Picture 7" descr="oscer_logo_crimson_2006091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304" y="3120"/>
              <a:ext cx="1209" cy="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270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" name="Picture 30" descr="earlham_college_log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4343400"/>
            <a:ext cx="1905000" cy="485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0999" y="5029200"/>
            <a:ext cx="2438401" cy="570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isu_logo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629400" y="5181600"/>
            <a:ext cx="2016369" cy="799712"/>
          </a:xfrm>
          <a:prstGeom prst="rect">
            <a:avLst/>
          </a:prstGeom>
        </p:spPr>
      </p:pic>
      <p:pic>
        <p:nvPicPr>
          <p:cNvPr id="13" name="Picture 12" descr="uw_logo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934200" y="4191000"/>
            <a:ext cx="1610112" cy="79217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28600" y="35052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Co-sponsored by SC11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09600" y="5638800"/>
            <a:ext cx="167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Co-sponsored by </a:t>
            </a:r>
            <a:r>
              <a:rPr lang="en-US" dirty="0" smtClean="0"/>
              <a:t>ID,NM,NV EPSCoR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MPI Collectives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66C146-843B-48F7-A792-92EF9FF3154A}" type="slidenum">
              <a:rPr lang="en-US"/>
              <a:pPr/>
              <a:t>10</a:t>
            </a:fld>
            <a:endParaRPr lang="en-US"/>
          </a:p>
        </p:txBody>
      </p:sp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This is an experiment!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It’s the nature of these kinds of videoconferences that </a:t>
            </a:r>
            <a:r>
              <a:rPr lang="en-US" b="1"/>
              <a:t>FAILURES ARE GUARANTEED TO HAPPEN!       NO PROMISES!</a:t>
            </a:r>
          </a:p>
          <a:p>
            <a:pPr>
              <a:buFont typeface="Wingdings" pitchFamily="2" charset="2"/>
              <a:buNone/>
            </a:pPr>
            <a:r>
              <a:rPr lang="en-US"/>
              <a:t>So, please bear with us. Hopefully everything will work out well enough.</a:t>
            </a:r>
          </a:p>
          <a:p>
            <a:pPr>
              <a:buFont typeface="Wingdings" pitchFamily="2" charset="2"/>
              <a:buNone/>
            </a:pPr>
            <a:r>
              <a:rPr lang="en-US"/>
              <a:t>If you lose your connection, you can retry the same kind of connection, or try connecting another way.</a:t>
            </a:r>
          </a:p>
          <a:p>
            <a:pPr>
              <a:buFont typeface="Wingdings" pitchFamily="2" charset="2"/>
              <a:buNone/>
            </a:pPr>
            <a:r>
              <a:rPr lang="en-US"/>
              <a:t>Remember, if all else fails, you always have the toll free phone bridge to fall back 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295400"/>
            <a:ext cx="7772400" cy="1866900"/>
          </a:xfrm>
        </p:spPr>
        <p:txBody>
          <a:bodyPr/>
          <a:lstStyle/>
          <a:p>
            <a:r>
              <a:rPr lang="en-US" sz="6000" dirty="0" smtClean="0"/>
              <a:t>Collective </a:t>
            </a:r>
            <a:r>
              <a:rPr lang="en-US" sz="6000" dirty="0" smtClean="0"/>
              <a:t>Communications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to Point Always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MPI_Send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and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MPI_Recv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are known as “point to point” communications: they communicate from one MPI process to another MPI process.</a:t>
            </a:r>
          </a:p>
          <a:p>
            <a:r>
              <a:rPr lang="en-US" dirty="0" smtClean="0"/>
              <a:t>But, what if you want to communicate like one of these?</a:t>
            </a:r>
          </a:p>
          <a:p>
            <a:pPr lvl="1"/>
            <a:r>
              <a:rPr lang="en-US" dirty="0" smtClean="0"/>
              <a:t>one to many</a:t>
            </a:r>
          </a:p>
          <a:p>
            <a:pPr lvl="1"/>
            <a:r>
              <a:rPr lang="en-US" dirty="0" smtClean="0"/>
              <a:t>many to one</a:t>
            </a:r>
          </a:p>
          <a:p>
            <a:pPr lvl="1"/>
            <a:r>
              <a:rPr lang="en-US" dirty="0" smtClean="0"/>
              <a:t>many to many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are known as </a:t>
            </a:r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collective communications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MPI_Send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and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MPI_Recv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can accomplish any and all of these – but should you use them that way?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NCSI Intro Par: 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FAA316-D985-4E1A-8DB4-006C50EB16C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to Point Isn’t Always Good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We’re interested in </a:t>
            </a:r>
            <a:r>
              <a:rPr lang="en-US" b="1" i="1" u="sng" dirty="0" smtClean="0"/>
              <a:t>collective communications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one to many</a:t>
            </a:r>
          </a:p>
          <a:p>
            <a:pPr lvl="1"/>
            <a:r>
              <a:rPr lang="en-US" dirty="0" smtClean="0"/>
              <a:t>many to one</a:t>
            </a:r>
          </a:p>
          <a:p>
            <a:pPr lvl="1"/>
            <a:r>
              <a:rPr lang="en-US" dirty="0" smtClean="0"/>
              <a:t>many to many</a:t>
            </a:r>
          </a:p>
          <a:p>
            <a:r>
              <a:rPr lang="en-US" dirty="0" smtClean="0"/>
              <a:t>In principle,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MPI_Send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and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MPI_Recv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can accomplish any and all of these.</a:t>
            </a:r>
          </a:p>
          <a:p>
            <a:r>
              <a:rPr lang="en-US" dirty="0" smtClean="0"/>
              <a:t>But that may be:</a:t>
            </a:r>
          </a:p>
          <a:p>
            <a:pPr lvl="1"/>
            <a:r>
              <a:rPr lang="en-US" dirty="0" smtClean="0"/>
              <a:t>inefficient;</a:t>
            </a:r>
          </a:p>
          <a:p>
            <a:pPr lvl="1"/>
            <a:r>
              <a:rPr lang="en-US" dirty="0" smtClean="0"/>
              <a:t>inconvenient and cumbersome to code.</a:t>
            </a:r>
          </a:p>
          <a:p>
            <a:r>
              <a:rPr lang="en-US" dirty="0" smtClean="0"/>
              <a:t>So, the designers of MPI came up with routines that perform these collective communications for you.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NCSI Intro Par: 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FAA316-D985-4E1A-8DB4-006C50EB16C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Collective 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MPI_Bcast</a:t>
            </a:r>
            <a:endParaRPr lang="en-US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MPI_Reduce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MPI_Allreduce</a:t>
            </a:r>
            <a:endParaRPr lang="en-US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MPI_Gather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MPI_Gatherv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MPI_Allgather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MPI_Allgatherv</a:t>
            </a:r>
            <a:endParaRPr lang="en-US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MPI_Scatter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MPI_Scatterv</a:t>
            </a:r>
            <a:endParaRPr lang="en-US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MPI_Alltoall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MPI_Alltoallv</a:t>
            </a:r>
            <a:endParaRPr lang="en-US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NCSI Intro Par: 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FAA316-D985-4E1A-8DB4-006C50EB16C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86C921-6C17-498D-ABB4-EF00A671D43D}" type="slidenum">
              <a:rPr lang="en-US"/>
              <a:pPr/>
              <a:t>15</a:t>
            </a:fld>
            <a:endParaRPr lang="en-US"/>
          </a:p>
        </p:txBody>
      </p:sp>
      <p:sp>
        <p:nvSpPr>
          <p:cNvPr id="83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MPI_Bcast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(C)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3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What happens if one process has data that everyone else needs to know?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For example, what if the server process needs to send </a:t>
            </a:r>
            <a:r>
              <a:rPr lang="en-US" dirty="0" smtClean="0"/>
              <a:t>a value that it </a:t>
            </a:r>
            <a:r>
              <a:rPr lang="en-US" dirty="0"/>
              <a:t>input </a:t>
            </a:r>
            <a:r>
              <a:rPr lang="en-US" dirty="0" smtClean="0"/>
              <a:t>from standard input </a:t>
            </a:r>
            <a:r>
              <a:rPr lang="en-US" dirty="0"/>
              <a:t>to the </a:t>
            </a:r>
            <a:r>
              <a:rPr lang="en-US" dirty="0" smtClean="0"/>
              <a:t>other processes</a:t>
            </a:r>
            <a:r>
              <a:rPr lang="en-US" dirty="0"/>
              <a:t>?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b="1" dirty="0" smtClean="0">
                <a:solidFill>
                  <a:schemeClr val="folHlink"/>
                </a:solidFill>
                <a:latin typeface="Courier New" pitchFamily="49" charset="0"/>
              </a:rPr>
              <a:t>  </a:t>
            </a:r>
            <a:r>
              <a:rPr lang="en-US" b="1" dirty="0" err="1" smtClean="0">
                <a:solidFill>
                  <a:schemeClr val="folHlink"/>
                </a:solidFill>
                <a:latin typeface="Courier New" pitchFamily="49" charset="0"/>
              </a:rPr>
              <a:t>mpi_error_code</a:t>
            </a:r>
            <a:r>
              <a:rPr lang="en-US" b="1" dirty="0" smtClean="0">
                <a:solidFill>
                  <a:schemeClr val="folHlink"/>
                </a:solidFill>
                <a:latin typeface="Courier New" pitchFamily="49" charset="0"/>
              </a:rPr>
              <a:t> =  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b="1" dirty="0" smtClean="0">
                <a:solidFill>
                  <a:schemeClr val="folHlink"/>
                </a:solidFill>
                <a:latin typeface="Courier New" pitchFamily="49" charset="0"/>
              </a:rPr>
              <a:t> </a:t>
            </a:r>
            <a:r>
              <a:rPr lang="en-US" b="1" dirty="0" smtClean="0">
                <a:solidFill>
                  <a:schemeClr val="folHlink"/>
                </a:solidFill>
                <a:latin typeface="Courier New" pitchFamily="49" charset="0"/>
              </a:rPr>
              <a:t>     </a:t>
            </a:r>
            <a:r>
              <a:rPr lang="en-US" b="1" dirty="0" err="1" smtClean="0">
                <a:solidFill>
                  <a:schemeClr val="folHlink"/>
                </a:solidFill>
                <a:latin typeface="Courier New" pitchFamily="49" charset="0"/>
              </a:rPr>
              <a:t>MPI_Bcast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(&amp;length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, 1, </a:t>
            </a:r>
            <a:r>
              <a:rPr lang="en-US" b="1" dirty="0" smtClean="0">
                <a:solidFill>
                  <a:schemeClr val="folHlink"/>
                </a:solidFill>
                <a:latin typeface="Courier New" pitchFamily="49" charset="0"/>
              </a:rPr>
              <a:t>MPI_INTEGER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,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source, </a:t>
            </a:r>
            <a:r>
              <a:rPr lang="en-US" b="1" dirty="0" smtClean="0">
                <a:solidFill>
                  <a:schemeClr val="folHlink"/>
                </a:solidFill>
                <a:latin typeface="Courier New" pitchFamily="49" charset="0"/>
              </a:rPr>
              <a:t>MPI_COMM_WORLD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Notice:</a:t>
            </a:r>
          </a:p>
          <a:p>
            <a:pPr>
              <a:lnSpc>
                <a:spcPct val="90000"/>
              </a:lnSpc>
            </a:pPr>
            <a:r>
              <a:rPr lang="en-US" b="1" dirty="0" err="1" smtClean="0">
                <a:solidFill>
                  <a:schemeClr val="folHlink"/>
                </a:solidFill>
                <a:latin typeface="Courier New" pitchFamily="49" charset="0"/>
              </a:rPr>
              <a:t>MPI_Bcast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doesn’t use a </a:t>
            </a:r>
            <a:r>
              <a:rPr lang="en-US" dirty="0" smtClean="0"/>
              <a:t>tag.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dirty="0"/>
              <a:t>call is the same for both the sender and all of the </a:t>
            </a:r>
            <a:r>
              <a:rPr lang="en-US" dirty="0" smtClean="0"/>
              <a:t>receivers (</a:t>
            </a:r>
            <a:r>
              <a:rPr lang="en-US" b="1" u="sng" dirty="0" smtClean="0"/>
              <a:t>COUNTERINTUITIVE!</a:t>
            </a:r>
            <a:r>
              <a:rPr lang="en-US" dirty="0" smtClean="0"/>
              <a:t>).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All processes have to call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folHlink"/>
                </a:solidFill>
                <a:latin typeface="Courier New" pitchFamily="49" charset="0"/>
              </a:rPr>
              <a:t>MPI_Bcast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at the same time; everyone waits until everyone is done.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it-IT" dirty="0" smtClean="0"/>
              <a:t>NCSI Intro Par: MPI Collectives</a:t>
            </a:r>
            <a:endParaRPr lang="en-US" dirty="0" smtClean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86C921-6C17-498D-ABB4-EF00A671D43D}" type="slidenum">
              <a:rPr lang="en-US"/>
              <a:pPr/>
              <a:t>16</a:t>
            </a:fld>
            <a:endParaRPr lang="en-US"/>
          </a:p>
        </p:txBody>
      </p:sp>
      <p:sp>
        <p:nvSpPr>
          <p:cNvPr id="83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MPI_Bcast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(F90)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3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What happens if one process has data that everyone else needs to know?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For example, what if the server process needs to send </a:t>
            </a:r>
            <a:r>
              <a:rPr lang="en-US" dirty="0" smtClean="0"/>
              <a:t>a value that it </a:t>
            </a:r>
            <a:r>
              <a:rPr lang="en-US" dirty="0"/>
              <a:t>input </a:t>
            </a:r>
            <a:r>
              <a:rPr lang="en-US" dirty="0" smtClean="0"/>
              <a:t>from standard input </a:t>
            </a:r>
            <a:r>
              <a:rPr lang="en-US" dirty="0"/>
              <a:t>to the </a:t>
            </a:r>
            <a:r>
              <a:rPr lang="en-US" dirty="0" smtClean="0"/>
              <a:t>other processes</a:t>
            </a:r>
            <a:r>
              <a:rPr lang="en-US" dirty="0"/>
              <a:t>?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b="1" dirty="0" smtClean="0">
                <a:solidFill>
                  <a:schemeClr val="folHlink"/>
                </a:solidFill>
                <a:latin typeface="Courier New" pitchFamily="49" charset="0"/>
              </a:rPr>
              <a:t>  </a:t>
            </a:r>
            <a:r>
              <a:rPr lang="en-US" b="1" dirty="0" smtClean="0">
                <a:solidFill>
                  <a:schemeClr val="folHlink"/>
                </a:solidFill>
                <a:latin typeface="Courier New" pitchFamily="49" charset="0"/>
              </a:rPr>
              <a:t>CALL </a:t>
            </a:r>
            <a:r>
              <a:rPr lang="en-US" b="1" dirty="0" err="1" smtClean="0">
                <a:solidFill>
                  <a:schemeClr val="folHlink"/>
                </a:solidFill>
                <a:latin typeface="Courier New" pitchFamily="49" charset="0"/>
              </a:rPr>
              <a:t>MPI_Bcast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(length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, 1, </a:t>
            </a:r>
            <a:r>
              <a:rPr lang="en-US" b="1" dirty="0" smtClean="0">
                <a:solidFill>
                  <a:schemeClr val="folHlink"/>
                </a:solidFill>
                <a:latin typeface="Courier New" pitchFamily="49" charset="0"/>
              </a:rPr>
              <a:t>MPI_INTEGER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, &amp;</a:t>
            </a:r>
            <a:endParaRPr lang="en-US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 &amp;        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source, </a:t>
            </a:r>
            <a:r>
              <a:rPr lang="en-US" b="1" dirty="0" smtClean="0">
                <a:solidFill>
                  <a:schemeClr val="folHlink"/>
                </a:solidFill>
                <a:latin typeface="Courier New" pitchFamily="49" charset="0"/>
              </a:rPr>
              <a:t>MPI_COMM_WORLD,       </a:t>
            </a:r>
            <a:r>
              <a:rPr lang="en-US" b="1" dirty="0" smtClean="0">
                <a:latin typeface="Courier New" pitchFamily="49" charset="0"/>
              </a:rPr>
              <a:t>&amp;</a:t>
            </a:r>
            <a:r>
              <a:rPr lang="en-US" b="1" dirty="0" smtClean="0">
                <a:solidFill>
                  <a:schemeClr val="folHlink"/>
                </a:solidFill>
                <a:latin typeface="Courier New" pitchFamily="49" charset="0"/>
              </a:rPr>
              <a:t> 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b="1" dirty="0" smtClean="0">
                <a:solidFill>
                  <a:schemeClr val="folHlink"/>
                </a:solidFill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&amp;</a:t>
            </a:r>
            <a:r>
              <a:rPr lang="en-US" b="1" dirty="0" smtClean="0">
                <a:solidFill>
                  <a:schemeClr val="folHlink"/>
                </a:solidFill>
                <a:latin typeface="Courier New" pitchFamily="49" charset="0"/>
              </a:rPr>
              <a:t>         </a:t>
            </a:r>
            <a:r>
              <a:rPr lang="en-US" b="1" dirty="0" err="1" smtClean="0">
                <a:solidFill>
                  <a:schemeClr val="folHlink"/>
                </a:solidFill>
                <a:latin typeface="Courier New" pitchFamily="49" charset="0"/>
              </a:rPr>
              <a:t>mpi_erro</a:t>
            </a:r>
            <a:r>
              <a:rPr lang="en-US" b="1" dirty="0" err="1" smtClean="0">
                <a:solidFill>
                  <a:schemeClr val="folHlink"/>
                </a:solidFill>
                <a:latin typeface="Courier New" pitchFamily="49" charset="0"/>
              </a:rPr>
              <a:t>r_code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)</a:t>
            </a:r>
            <a:endParaRPr lang="en-US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Notice:</a:t>
            </a:r>
          </a:p>
          <a:p>
            <a:pPr>
              <a:lnSpc>
                <a:spcPct val="90000"/>
              </a:lnSpc>
            </a:pPr>
            <a:r>
              <a:rPr lang="en-US" b="1" dirty="0" err="1" smtClean="0">
                <a:solidFill>
                  <a:schemeClr val="folHlink"/>
                </a:solidFill>
                <a:latin typeface="Courier New" pitchFamily="49" charset="0"/>
              </a:rPr>
              <a:t>MPI_Bcast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doesn’t use a </a:t>
            </a:r>
            <a:r>
              <a:rPr lang="en-US" dirty="0" smtClean="0"/>
              <a:t>tag.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dirty="0"/>
              <a:t>call is the same for both the sender and all of the </a:t>
            </a:r>
            <a:r>
              <a:rPr lang="en-US" dirty="0" smtClean="0"/>
              <a:t>receivers (</a:t>
            </a:r>
            <a:r>
              <a:rPr lang="en-US" b="1" u="sng" dirty="0" smtClean="0"/>
              <a:t>COUNTERINTUITIVE!</a:t>
            </a:r>
            <a:r>
              <a:rPr lang="en-US" dirty="0" smtClean="0"/>
              <a:t>).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All processes have to call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folHlink"/>
                </a:solidFill>
                <a:latin typeface="Courier New" pitchFamily="49" charset="0"/>
              </a:rPr>
              <a:t>MPI_Bcast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at the same time; everyone waits until everyone is done.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it-IT" dirty="0" smtClean="0"/>
              <a:t>NCSI Intro Par: MPI Collectives</a:t>
            </a:r>
            <a:endParaRPr lang="en-US" dirty="0" smtClean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C073E2-3677-4DE7-BBF4-F3A4D00EE7EC}" type="slidenum">
              <a:rPr lang="en-US"/>
              <a:pPr/>
              <a:t>17</a:t>
            </a:fld>
            <a:endParaRPr lang="en-US"/>
          </a:p>
        </p:txBody>
      </p:sp>
      <p:sp>
        <p:nvSpPr>
          <p:cNvPr id="83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</a:t>
            </a:r>
            <a:r>
              <a:rPr lang="en-US" dirty="0" smtClean="0"/>
              <a:t>Example Part </a:t>
            </a:r>
            <a:r>
              <a:rPr lang="en-US" dirty="0" smtClean="0"/>
              <a:t>1 (C)</a:t>
            </a:r>
            <a:endParaRPr lang="en-US" dirty="0"/>
          </a:p>
        </p:txBody>
      </p:sp>
      <p:sp>
        <p:nvSpPr>
          <p:cNvPr id="83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077200" cy="4953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#include &lt;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stdio.h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#include &lt;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stdlib.h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#include &lt;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math.h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#include &lt;</a:t>
            </a:r>
            <a:r>
              <a:rPr lang="en-US" sz="1600" b="1" dirty="0" err="1" smtClean="0">
                <a:solidFill>
                  <a:schemeClr val="tx2"/>
                </a:solidFill>
                <a:latin typeface="Courier New" pitchFamily="49" charset="0"/>
              </a:rPr>
              <a:t>mpi.h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main (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argc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, char**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argv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{ /* main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const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server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const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source = server;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float* array   = (float*)NULL;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  length, index;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number_of_processes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my_rank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mpi_error_code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mpi_error_code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600" b="1" dirty="0" err="1" smtClean="0">
                <a:solidFill>
                  <a:schemeClr val="tx2"/>
                </a:solidFill>
                <a:latin typeface="Courier New" pitchFamily="49" charset="0"/>
              </a:rPr>
              <a:t>MPI_Init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(&amp;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argc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, &amp;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argv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mpi_error_code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600" b="1" dirty="0" err="1" smtClean="0">
                <a:solidFill>
                  <a:schemeClr val="tx2"/>
                </a:solidFill>
                <a:latin typeface="Courier New" pitchFamily="49" charset="0"/>
              </a:rPr>
              <a:t>MPI_Comm_rank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MPI_COMM_WORLD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, &amp;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my_rank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mpi_error_code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600" b="1" dirty="0" err="1" smtClean="0">
                <a:solidFill>
                  <a:schemeClr val="tx2"/>
                </a:solidFill>
                <a:latin typeface="Courier New" pitchFamily="49" charset="0"/>
              </a:rPr>
              <a:t>MPI_Comm_size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MPI_COMM_WORLD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                               &amp;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number_of_processes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it-IT" dirty="0" smtClean="0"/>
              <a:t>NCSI Intro Par: MPI Collectives</a:t>
            </a:r>
            <a:endParaRPr lang="en-US" dirty="0" smtClean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166111-5E87-4A5B-A581-4980A1D14D1D}" type="slidenum">
              <a:rPr lang="en-US"/>
              <a:pPr/>
              <a:t>18</a:t>
            </a:fld>
            <a:endParaRPr lang="en-US"/>
          </a:p>
        </p:txBody>
      </p:sp>
      <p:sp>
        <p:nvSpPr>
          <p:cNvPr id="83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</a:t>
            </a:r>
            <a:r>
              <a:rPr lang="en-US" dirty="0" smtClean="0"/>
              <a:t>Example Part </a:t>
            </a:r>
            <a:r>
              <a:rPr lang="en-US" dirty="0" smtClean="0"/>
              <a:t>2 (C)</a:t>
            </a:r>
            <a:endParaRPr lang="en-US" dirty="0"/>
          </a:p>
        </p:txBody>
      </p:sp>
      <p:sp>
        <p:nvSpPr>
          <p:cNvPr id="83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82000" cy="4953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if (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 == source)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scanf</a:t>
            </a:r>
            <a:r>
              <a:rPr lang="en-US" sz="1600" b="1" dirty="0" smtClean="0">
                <a:latin typeface="Courier New" pitchFamily="49" charset="0"/>
              </a:rPr>
              <a:t>("%d", &amp;length);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} /* if (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 == source)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fprintf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stderr</a:t>
            </a:r>
            <a:r>
              <a:rPr lang="en-US" sz="1600" b="1" dirty="0" smtClean="0">
                <a:latin typeface="Courier New" pitchFamily="49" charset="0"/>
              </a:rPr>
              <a:t>, "%d: before </a:t>
            </a:r>
            <a:r>
              <a:rPr lang="en-US" sz="1600" b="1" dirty="0" err="1" smtClean="0">
                <a:latin typeface="Courier New" pitchFamily="49" charset="0"/>
              </a:rPr>
              <a:t>MPI_Bcast</a:t>
            </a:r>
            <a:r>
              <a:rPr lang="en-US" sz="1600" b="1" dirty="0" smtClean="0">
                <a:latin typeface="Courier New" pitchFamily="49" charset="0"/>
              </a:rPr>
              <a:t>, length = %d\n",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, length);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mpi_error_code</a:t>
            </a:r>
            <a:r>
              <a:rPr lang="en-US" sz="1600" b="1" dirty="0" smtClean="0">
                <a:latin typeface="Courier New" pitchFamily="49" charset="0"/>
              </a:rPr>
              <a:t> =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solidFill>
                  <a:schemeClr val="tx2"/>
                </a:solidFill>
                <a:latin typeface="Courier New" pitchFamily="49" charset="0"/>
              </a:rPr>
              <a:t>MPI_Bcast</a:t>
            </a:r>
            <a:r>
              <a:rPr lang="en-US" sz="1600" b="1" dirty="0" smtClean="0">
                <a:latin typeface="Courier New" pitchFamily="49" charset="0"/>
              </a:rPr>
              <a:t>(&amp;length, 1,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MPI_INTEGER</a:t>
            </a:r>
            <a:r>
              <a:rPr lang="en-US" sz="1600" b="1" dirty="0" smtClean="0">
                <a:latin typeface="Courier New" pitchFamily="49" charset="0"/>
              </a:rPr>
              <a:t>, source,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MPI_COMM_WORLD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fprintf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stderr</a:t>
            </a:r>
            <a:r>
              <a:rPr lang="en-US" sz="1600" b="1" dirty="0" smtClean="0">
                <a:latin typeface="Courier New" pitchFamily="49" charset="0"/>
              </a:rPr>
              <a:t>, "%d: after  </a:t>
            </a:r>
            <a:r>
              <a:rPr lang="en-US" sz="1600" b="1" dirty="0" err="1" smtClean="0">
                <a:latin typeface="Courier New" pitchFamily="49" charset="0"/>
              </a:rPr>
              <a:t>MPI_Bcast</a:t>
            </a:r>
            <a:r>
              <a:rPr lang="en-US" sz="1600" b="1" dirty="0" smtClean="0">
                <a:latin typeface="Courier New" pitchFamily="49" charset="0"/>
              </a:rPr>
              <a:t>, length = %d\n",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, length);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array = (float*)</a:t>
            </a:r>
            <a:r>
              <a:rPr lang="en-US" sz="1600" b="1" dirty="0" err="1" smtClean="0">
                <a:latin typeface="Courier New" pitchFamily="49" charset="0"/>
              </a:rPr>
              <a:t>malloc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sizeof</a:t>
            </a:r>
            <a:r>
              <a:rPr lang="en-US" sz="1600" b="1" dirty="0" smtClean="0">
                <a:latin typeface="Courier New" pitchFamily="49" charset="0"/>
              </a:rPr>
              <a:t>(float) * length);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if (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 == source)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for (index = 0; index &lt; length; index++)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array[index] = </a:t>
            </a:r>
            <a:r>
              <a:rPr lang="en-US" sz="1600" b="1" dirty="0" err="1" smtClean="0">
                <a:latin typeface="Courier New" pitchFamily="49" charset="0"/>
              </a:rPr>
              <a:t>sqrt</a:t>
            </a:r>
            <a:r>
              <a:rPr lang="en-US" sz="1600" b="1" dirty="0" smtClean="0">
                <a:latin typeface="Courier New" pitchFamily="49" charset="0"/>
              </a:rPr>
              <a:t>(index * 1.0); /* Or whatever you want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} /* for index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} /* if (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 == source)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mpi_error_code</a:t>
            </a:r>
            <a:r>
              <a:rPr lang="en-US" sz="1600" b="1" dirty="0" smtClean="0">
                <a:latin typeface="Courier New" pitchFamily="49" charset="0"/>
              </a:rPr>
              <a:t> =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solidFill>
                  <a:schemeClr val="tx2"/>
                </a:solidFill>
                <a:latin typeface="Courier New" pitchFamily="49" charset="0"/>
              </a:rPr>
              <a:t>MPI_Bcast</a:t>
            </a:r>
            <a:r>
              <a:rPr lang="en-US" sz="1600" b="1" dirty="0" smtClean="0">
                <a:latin typeface="Courier New" pitchFamily="49" charset="0"/>
              </a:rPr>
              <a:t>(array, length,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MPI_FLOAT</a:t>
            </a:r>
            <a:r>
              <a:rPr lang="en-US" sz="1600" b="1" dirty="0" smtClean="0">
                <a:latin typeface="Courier New" pitchFamily="49" charset="0"/>
              </a:rPr>
              <a:t>, source,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MPI_COMM_WORLD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mpi_error_code</a:t>
            </a:r>
            <a:r>
              <a:rPr lang="en-US" sz="1600" b="1" dirty="0" smtClean="0">
                <a:latin typeface="Courier New" pitchFamily="49" charset="0"/>
              </a:rPr>
              <a:t> = </a:t>
            </a:r>
            <a:r>
              <a:rPr lang="en-US" sz="1600" b="1" dirty="0" err="1" smtClean="0">
                <a:solidFill>
                  <a:schemeClr val="tx2"/>
                </a:solidFill>
                <a:latin typeface="Courier New" pitchFamily="49" charset="0"/>
              </a:rPr>
              <a:t>MPI_Finalize</a:t>
            </a:r>
            <a:r>
              <a:rPr lang="en-US" sz="1600" b="1" dirty="0" smtClean="0">
                <a:latin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} /* main */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it-IT" dirty="0" smtClean="0"/>
              <a:t>NCSI Intro Par: MPI Collectives</a:t>
            </a:r>
            <a:endParaRPr lang="en-US" dirty="0" smtClean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C073E2-3677-4DE7-BBF4-F3A4D00EE7EC}" type="slidenum">
              <a:rPr lang="en-US"/>
              <a:pPr/>
              <a:t>19</a:t>
            </a:fld>
            <a:endParaRPr lang="en-US"/>
          </a:p>
        </p:txBody>
      </p:sp>
      <p:sp>
        <p:nvSpPr>
          <p:cNvPr id="83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</a:t>
            </a:r>
            <a:r>
              <a:rPr lang="en-US" dirty="0" smtClean="0"/>
              <a:t>Example Part </a:t>
            </a:r>
            <a:r>
              <a:rPr lang="en-US" dirty="0" smtClean="0"/>
              <a:t>1 (F90)</a:t>
            </a:r>
            <a:endParaRPr lang="en-US" dirty="0"/>
          </a:p>
        </p:txBody>
      </p:sp>
      <p:sp>
        <p:nvSpPr>
          <p:cNvPr id="83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077200" cy="4953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PROGRAM broadcast</a:t>
            </a:r>
            <a:endParaRPr lang="en-US" sz="16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IMPLICIT NONE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INCLUDE </a:t>
            </a:r>
            <a:r>
              <a:rPr lang="en-US" sz="1600" b="1" dirty="0" smtClean="0">
                <a:latin typeface="Courier New" pitchFamily="49" charset="0"/>
              </a:rPr>
              <a:t>"</a:t>
            </a:r>
            <a:r>
              <a:rPr lang="en-US" sz="1600" b="1" dirty="0" err="1" smtClean="0">
                <a:solidFill>
                  <a:schemeClr val="tx2"/>
                </a:solidFill>
                <a:latin typeface="Courier New" pitchFamily="49" charset="0"/>
              </a:rPr>
              <a:t>mpif.h</a:t>
            </a:r>
            <a:r>
              <a:rPr lang="en-US" sz="1600" b="1" dirty="0" smtClean="0">
                <a:latin typeface="Courier New" pitchFamily="49" charset="0"/>
              </a:rPr>
              <a:t>"</a:t>
            </a:r>
            <a:endParaRPr lang="en-US" sz="16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INTEGER,PARAMETER ::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server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      = 0</a:t>
            </a:r>
            <a:endParaRPr lang="en-US" sz="16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INTEGER,PARAMETER ::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source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      = server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INTEGER,PARAMETER ::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memory_success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= 0</a:t>
            </a:r>
            <a:endParaRPr lang="en-US" sz="16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REAL,DIMENSION(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sym typeface="Wingdings" pitchFamily="2" charset="2"/>
              </a:rPr>
              <a:t>:),ALLOCATABLE ::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array</a:t>
            </a:r>
            <a:endParaRPr lang="en-US" sz="16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INTEGER ::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length,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index</a:t>
            </a:r>
            <a:endParaRPr lang="en-US" sz="16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INTEGER ::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number_of_processes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my_rank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mpi_error_code</a:t>
            </a:r>
            <a:endParaRPr lang="en-US" sz="16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INTEGER ::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memory_status</a:t>
            </a:r>
            <a:endParaRPr lang="en-US" sz="16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CALL </a:t>
            </a:r>
            <a:r>
              <a:rPr lang="en-US" sz="1600" b="1" dirty="0" err="1" smtClean="0">
                <a:solidFill>
                  <a:schemeClr val="tx2"/>
                </a:solidFill>
                <a:latin typeface="Courier New" pitchFamily="49" charset="0"/>
              </a:rPr>
              <a:t>MPI_Init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mpi_error_code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</a:t>
            </a:r>
            <a:endParaRPr lang="en-US" sz="16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CALL </a:t>
            </a:r>
            <a:r>
              <a:rPr lang="en-US" sz="1600" b="1" dirty="0" err="1" smtClean="0">
                <a:solidFill>
                  <a:schemeClr val="tx2"/>
                </a:solidFill>
                <a:latin typeface="Courier New" pitchFamily="49" charset="0"/>
              </a:rPr>
              <a:t>MPI_Comm_rank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MPI_COMM_WORLD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my_rank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mpi_error_code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</a:t>
            </a:r>
            <a:endParaRPr lang="en-US" sz="16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CALL </a:t>
            </a:r>
            <a:r>
              <a:rPr lang="en-US" sz="1600" b="1" dirty="0" err="1" smtClean="0">
                <a:solidFill>
                  <a:schemeClr val="tx2"/>
                </a:solidFill>
                <a:latin typeface="Courier New" pitchFamily="49" charset="0"/>
              </a:rPr>
              <a:t>MPI_Comm_size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MPI_COMM_WORLD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number_of_processes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,   &amp;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&amp;                  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</a:rPr>
              <a:t>mpi_error_code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);</a:t>
            </a:r>
            <a:endParaRPr lang="en-US" sz="1600" b="1" dirty="0" smtClean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it-IT" dirty="0" smtClean="0"/>
              <a:t>NCSI Intro Par: MPI Collectives</a:t>
            </a:r>
            <a:endParaRPr lang="en-US" dirty="0" smtClean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MPI Collectives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F78582-057A-4635-8143-9FB397AB0807}" type="slidenum">
              <a:rPr lang="en-US"/>
              <a:pPr/>
              <a:t>2</a:t>
            </a:fld>
            <a:endParaRPr lang="en-US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This is an experiment!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It’s the nature of these kinds of videoconferences that </a:t>
            </a:r>
            <a:r>
              <a:rPr lang="en-US" b="1"/>
              <a:t>FAILURES ARE GUARANTEED TO HAPPEN!       NO PROMISES!</a:t>
            </a:r>
          </a:p>
          <a:p>
            <a:pPr>
              <a:buFont typeface="Wingdings" pitchFamily="2" charset="2"/>
              <a:buNone/>
            </a:pPr>
            <a:r>
              <a:rPr lang="en-US"/>
              <a:t>So, please bear with us. Hopefully everything will work out well enough.</a:t>
            </a:r>
          </a:p>
          <a:p>
            <a:pPr>
              <a:buFont typeface="Wingdings" pitchFamily="2" charset="2"/>
              <a:buNone/>
            </a:pPr>
            <a:r>
              <a:rPr lang="en-US"/>
              <a:t>If you lose your connection, you can retry the same kind of connection, or try connecting another way.</a:t>
            </a:r>
          </a:p>
          <a:p>
            <a:pPr>
              <a:buFont typeface="Wingdings" pitchFamily="2" charset="2"/>
              <a:buNone/>
            </a:pPr>
            <a:r>
              <a:rPr lang="en-US"/>
              <a:t>Remember, if all else fails, you always have the toll free phone bridge to fall back 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166111-5E87-4A5B-A581-4980A1D14D1D}" type="slidenum">
              <a:rPr lang="en-US"/>
              <a:pPr/>
              <a:t>20</a:t>
            </a:fld>
            <a:endParaRPr lang="en-US"/>
          </a:p>
        </p:txBody>
      </p:sp>
      <p:sp>
        <p:nvSpPr>
          <p:cNvPr id="83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</a:t>
            </a:r>
            <a:r>
              <a:rPr lang="en-US" dirty="0" smtClean="0"/>
              <a:t>Example Part </a:t>
            </a:r>
            <a:r>
              <a:rPr lang="en-US" dirty="0" smtClean="0"/>
              <a:t>2 (F90)</a:t>
            </a:r>
            <a:endParaRPr lang="en-US" dirty="0"/>
          </a:p>
        </p:txBody>
      </p:sp>
      <p:sp>
        <p:nvSpPr>
          <p:cNvPr id="83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82000" cy="49530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</a:rPr>
              <a:t>IF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 == source) </a:t>
            </a:r>
            <a:r>
              <a:rPr lang="en-US" sz="1600" b="1" dirty="0" smtClean="0">
                <a:latin typeface="Courier New" pitchFamily="49" charset="0"/>
              </a:rPr>
              <a:t>THEN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</a:rPr>
              <a:t>READ *, length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</a:rPr>
              <a:t>END IF !! (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== source</a:t>
            </a:r>
            <a:r>
              <a:rPr lang="en-US" sz="1600" b="1" dirty="0" smtClean="0">
                <a:latin typeface="Courier New" pitchFamily="49" charset="0"/>
              </a:rPr>
              <a:t>)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</a:rPr>
              <a:t>WRITE (0,*) 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, ": </a:t>
            </a:r>
            <a:r>
              <a:rPr lang="en-US" sz="1600" b="1" dirty="0" smtClean="0">
                <a:latin typeface="Courier New" pitchFamily="49" charset="0"/>
              </a:rPr>
              <a:t>before </a:t>
            </a:r>
            <a:r>
              <a:rPr lang="en-US" sz="1600" b="1" dirty="0" err="1" smtClean="0">
                <a:latin typeface="Courier New" pitchFamily="49" charset="0"/>
              </a:rPr>
              <a:t>MPI_Bcast</a:t>
            </a:r>
            <a:r>
              <a:rPr lang="en-US" sz="1600" b="1" dirty="0" smtClean="0">
                <a:latin typeface="Courier New" pitchFamily="49" charset="0"/>
              </a:rPr>
              <a:t>, length = </a:t>
            </a:r>
            <a:r>
              <a:rPr lang="en-US" sz="1600" b="1" dirty="0" smtClean="0">
                <a:latin typeface="Courier New" pitchFamily="49" charset="0"/>
              </a:rPr>
              <a:t>", length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</a:rPr>
              <a:t>CALL </a:t>
            </a:r>
            <a:r>
              <a:rPr lang="en-US" sz="1600" b="1" dirty="0" err="1" smtClean="0">
                <a:solidFill>
                  <a:schemeClr val="tx2"/>
                </a:solidFill>
                <a:latin typeface="Courier New" pitchFamily="49" charset="0"/>
              </a:rPr>
              <a:t>MPI_Bcast</a:t>
            </a:r>
            <a:r>
              <a:rPr lang="en-US" sz="1600" b="1" dirty="0" smtClean="0">
                <a:latin typeface="Courier New" pitchFamily="49" charset="0"/>
              </a:rPr>
              <a:t>(length</a:t>
            </a:r>
            <a:r>
              <a:rPr lang="en-US" sz="1600" b="1" dirty="0" smtClean="0">
                <a:latin typeface="Courier New" pitchFamily="49" charset="0"/>
              </a:rPr>
              <a:t>, 1,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MPI_INTEGER</a:t>
            </a:r>
            <a:r>
              <a:rPr lang="en-US" sz="1600" b="1" dirty="0" smtClean="0">
                <a:latin typeface="Courier New" pitchFamily="49" charset="0"/>
              </a:rPr>
              <a:t>, source,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MPI_COMM_WORLD, </a:t>
            </a:r>
            <a:r>
              <a:rPr lang="en-US" sz="1600" b="1" dirty="0" smtClean="0">
                <a:latin typeface="Courier New" pitchFamily="49" charset="0"/>
              </a:rPr>
              <a:t>&amp;</a:t>
            </a:r>
          </a:p>
          <a:p>
            <a:pPr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</a:pP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&amp;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               </a:t>
            </a:r>
            <a:r>
              <a:rPr lang="en-US" sz="1600" b="1" dirty="0" err="1" smtClean="0">
                <a:latin typeface="Courier New" pitchFamily="49" charset="0"/>
              </a:rPr>
              <a:t>mpi_error_code</a:t>
            </a:r>
            <a:r>
              <a:rPr lang="en-US" sz="1600" b="1" dirty="0" smtClean="0">
                <a:latin typeface="Courier New" pitchFamily="49" charset="0"/>
              </a:rPr>
              <a:t>)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</a:rPr>
              <a:t>WRITE (0,*) 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smtClean="0">
                <a:latin typeface="Courier New" pitchFamily="49" charset="0"/>
              </a:rPr>
              <a:t>": </a:t>
            </a:r>
            <a:r>
              <a:rPr lang="en-US" sz="1600" b="1" dirty="0" smtClean="0">
                <a:latin typeface="Courier New" pitchFamily="49" charset="0"/>
              </a:rPr>
              <a:t>after  </a:t>
            </a:r>
            <a:r>
              <a:rPr lang="en-US" sz="1600" b="1" dirty="0" err="1" smtClean="0">
                <a:latin typeface="Courier New" pitchFamily="49" charset="0"/>
              </a:rPr>
              <a:t>MPI_Bcast</a:t>
            </a:r>
            <a:r>
              <a:rPr lang="en-US" sz="1600" b="1" dirty="0" smtClean="0">
                <a:latin typeface="Courier New" pitchFamily="49" charset="0"/>
              </a:rPr>
              <a:t>, length = </a:t>
            </a:r>
            <a:r>
              <a:rPr lang="en-US" sz="1600" b="1" dirty="0" smtClean="0">
                <a:latin typeface="Courier New" pitchFamily="49" charset="0"/>
              </a:rPr>
              <a:t>", length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ALLOCATE(array(length), STAT=</a:t>
            </a:r>
            <a:r>
              <a:rPr lang="en-US" sz="1600" b="1" dirty="0" err="1" smtClean="0">
                <a:latin typeface="Courier New" pitchFamily="49" charset="0"/>
              </a:rPr>
              <a:t>memory_status</a:t>
            </a:r>
            <a:r>
              <a:rPr lang="en-US" sz="1600" b="1" dirty="0" smtClean="0">
                <a:latin typeface="Courier New" pitchFamily="49" charset="0"/>
              </a:rPr>
              <a:t>)</a:t>
            </a:r>
          </a:p>
          <a:p>
            <a:pPr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IF (</a:t>
            </a:r>
            <a:r>
              <a:rPr lang="en-US" sz="1600" b="1" dirty="0" err="1" smtClean="0">
                <a:latin typeface="Courier New" pitchFamily="49" charset="0"/>
              </a:rPr>
              <a:t>memory_status</a:t>
            </a:r>
            <a:r>
              <a:rPr lang="en-US" sz="1600" b="1" dirty="0" smtClean="0">
                <a:latin typeface="Courier New" pitchFamily="49" charset="0"/>
              </a:rPr>
              <a:t> /= </a:t>
            </a:r>
            <a:r>
              <a:rPr lang="en-US" sz="1600" b="1" dirty="0" err="1" smtClean="0">
                <a:latin typeface="Courier New" pitchFamily="49" charset="0"/>
              </a:rPr>
              <a:t>memory_success</a:t>
            </a:r>
            <a:r>
              <a:rPr lang="en-US" sz="1600" b="1" dirty="0" smtClean="0">
                <a:latin typeface="Courier New" pitchFamily="49" charset="0"/>
              </a:rPr>
              <a:t>) THEN</a:t>
            </a:r>
          </a:p>
          <a:p>
            <a:pPr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WRITE (0,*) "ERROR: cannot allocate array of length ", length</a:t>
            </a:r>
          </a:p>
          <a:p>
            <a:pPr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 CALL </a:t>
            </a:r>
            <a:r>
              <a:rPr lang="en-US" sz="1600" b="1" dirty="0" err="1" smtClean="0">
                <a:solidFill>
                  <a:schemeClr val="tx2"/>
                </a:solidFill>
                <a:latin typeface="Courier New" pitchFamily="49" charset="0"/>
              </a:rPr>
              <a:t>MPI_Abort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MPI_COMM_WORLD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</a:rPr>
              <a:t>mpi_error_code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</a:rPr>
              <a:t>mpi_error_code</a:t>
            </a:r>
            <a:r>
              <a:rPr lang="en-US" sz="1600" b="1" dirty="0" smtClean="0">
                <a:latin typeface="Courier New" pitchFamily="49" charset="0"/>
              </a:rPr>
              <a:t>)</a:t>
            </a:r>
          </a:p>
          <a:p>
            <a:pPr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END IF (</a:t>
            </a:r>
            <a:r>
              <a:rPr lang="en-US" sz="1600" b="1" dirty="0" err="1" smtClean="0">
                <a:latin typeface="Courier New" pitchFamily="49" charset="0"/>
              </a:rPr>
              <a:t>memory_status</a:t>
            </a:r>
            <a:r>
              <a:rPr lang="en-US" sz="1600" b="1" dirty="0" smtClean="0">
                <a:latin typeface="Courier New" pitchFamily="49" charset="0"/>
              </a:rPr>
              <a:t> /= </a:t>
            </a:r>
            <a:r>
              <a:rPr lang="en-US" sz="1600" b="1" dirty="0" err="1" smtClean="0">
                <a:latin typeface="Courier New" pitchFamily="49" charset="0"/>
              </a:rPr>
              <a:t>memory_success</a:t>
            </a:r>
            <a:r>
              <a:rPr lang="en-US" sz="1600" b="1" dirty="0" smtClean="0">
                <a:latin typeface="Courier New" pitchFamily="49" charset="0"/>
              </a:rPr>
              <a:t>)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</a:rPr>
              <a:t>IF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 == source) </a:t>
            </a:r>
            <a:r>
              <a:rPr lang="en-US" sz="1600" b="1" dirty="0" smtClean="0">
                <a:latin typeface="Courier New" pitchFamily="49" charset="0"/>
              </a:rPr>
              <a:t>THEN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</a:rPr>
              <a:t>DO </a:t>
            </a:r>
            <a:r>
              <a:rPr lang="en-US" sz="1600" b="1" dirty="0" smtClean="0">
                <a:latin typeface="Courier New" pitchFamily="49" charset="0"/>
              </a:rPr>
              <a:t>index </a:t>
            </a:r>
            <a:r>
              <a:rPr lang="en-US" sz="1600" b="1" dirty="0" smtClean="0">
                <a:latin typeface="Courier New" pitchFamily="49" charset="0"/>
              </a:rPr>
              <a:t>= </a:t>
            </a:r>
            <a:r>
              <a:rPr lang="en-US" sz="1600" b="1" dirty="0" smtClean="0">
                <a:latin typeface="Courier New" pitchFamily="49" charset="0"/>
              </a:rPr>
              <a:t>1, length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</a:t>
            </a:r>
            <a:r>
              <a:rPr lang="en-US" sz="1600" b="1" dirty="0" smtClean="0">
                <a:latin typeface="Courier New" pitchFamily="49" charset="0"/>
              </a:rPr>
              <a:t>array(index) </a:t>
            </a:r>
            <a:r>
              <a:rPr lang="en-US" sz="1600" b="1" dirty="0" smtClean="0">
                <a:latin typeface="Courier New" pitchFamily="49" charset="0"/>
              </a:rPr>
              <a:t>= </a:t>
            </a:r>
            <a:r>
              <a:rPr lang="en-US" sz="1600" b="1" dirty="0" smtClean="0">
                <a:latin typeface="Courier New" pitchFamily="49" charset="0"/>
              </a:rPr>
              <a:t>SQRT(index </a:t>
            </a:r>
            <a:r>
              <a:rPr lang="en-US" sz="1600" b="1" dirty="0" smtClean="0">
                <a:latin typeface="Courier New" pitchFamily="49" charset="0"/>
              </a:rPr>
              <a:t>* 1.0); /* Or whatever you want */</a:t>
            </a:r>
          </a:p>
          <a:p>
            <a:pPr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</a:rPr>
              <a:t>END DO !! index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</a:rPr>
              <a:t>END IF !!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 == source</a:t>
            </a:r>
            <a:r>
              <a:rPr lang="en-US" sz="1600" b="1" dirty="0" smtClean="0">
                <a:latin typeface="Courier New" pitchFamily="49" charset="0"/>
              </a:rPr>
              <a:t>)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</a:rPr>
              <a:t>CALL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2"/>
                </a:solidFill>
                <a:latin typeface="Courier New" pitchFamily="49" charset="0"/>
              </a:rPr>
              <a:t>MPI_Bcast</a:t>
            </a:r>
            <a:r>
              <a:rPr lang="en-US" sz="1600" b="1" dirty="0" smtClean="0">
                <a:latin typeface="Courier New" pitchFamily="49" charset="0"/>
              </a:rPr>
              <a:t>(array, length,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MPI_FLOAT</a:t>
            </a:r>
            <a:r>
              <a:rPr lang="en-US" sz="1600" b="1" dirty="0" smtClean="0">
                <a:latin typeface="Courier New" pitchFamily="49" charset="0"/>
              </a:rPr>
              <a:t>, source</a:t>
            </a:r>
            <a:r>
              <a:rPr lang="en-US" sz="1600" b="1" dirty="0" smtClean="0">
                <a:latin typeface="Courier New" pitchFamily="49" charset="0"/>
              </a:rPr>
              <a:t>,  &amp;</a:t>
            </a:r>
          </a:p>
          <a:p>
            <a:pPr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&amp;              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MPI_COMM_WORLD, </a:t>
            </a:r>
            <a:r>
              <a:rPr lang="en-US" sz="1600" b="1" dirty="0" err="1" smtClean="0">
                <a:latin typeface="Courier New" pitchFamily="49" charset="0"/>
              </a:rPr>
              <a:t>mpi_error_code</a:t>
            </a:r>
            <a:r>
              <a:rPr lang="en-US" sz="1600" b="1" dirty="0" smtClean="0">
                <a:latin typeface="Courier New" pitchFamily="49" charset="0"/>
              </a:rPr>
              <a:t>)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</a:rPr>
              <a:t>CALL </a:t>
            </a:r>
            <a:r>
              <a:rPr lang="en-US" sz="1600" b="1" dirty="0" err="1" smtClean="0">
                <a:solidFill>
                  <a:schemeClr val="tx2"/>
                </a:solidFill>
                <a:latin typeface="Courier New" pitchFamily="49" charset="0"/>
              </a:rPr>
              <a:t>MPI_Finalize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mpi_error_code</a:t>
            </a:r>
            <a:r>
              <a:rPr lang="en-US" sz="1600" b="1" dirty="0" smtClean="0">
                <a:latin typeface="Courier New" pitchFamily="49" charset="0"/>
              </a:rPr>
              <a:t>)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30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END PROGRAM broadcast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it-IT" dirty="0" smtClean="0"/>
              <a:t>NCSI Intro Par: MPI Collectives</a:t>
            </a:r>
            <a:endParaRPr lang="en-US" dirty="0" smtClean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369AF1-FF08-48D9-99A1-CEC8D7E7797F}" type="slidenum">
              <a:rPr lang="en-US"/>
              <a:pPr/>
              <a:t>21</a:t>
            </a:fld>
            <a:endParaRPr lang="en-US"/>
          </a:p>
        </p:txBody>
      </p:sp>
      <p:sp>
        <p:nvSpPr>
          <p:cNvPr id="83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Broadcast Compile &amp; Run</a:t>
            </a:r>
          </a:p>
        </p:txBody>
      </p:sp>
      <p:sp>
        <p:nvSpPr>
          <p:cNvPr id="83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</a:rPr>
              <a:t>% </a:t>
            </a:r>
            <a:r>
              <a:rPr lang="en-US" sz="1700" b="1" dirty="0" err="1" smtClean="0">
                <a:solidFill>
                  <a:schemeClr val="folHlink"/>
                </a:solidFill>
                <a:latin typeface="Courier New" pitchFamily="49" charset="0"/>
              </a:rPr>
              <a:t>mpicc</a:t>
            </a:r>
            <a:r>
              <a:rPr lang="en-US" sz="1700" b="1" dirty="0" smtClean="0">
                <a:latin typeface="Courier New" pitchFamily="49" charset="0"/>
              </a:rPr>
              <a:t> </a:t>
            </a:r>
            <a:r>
              <a:rPr lang="en-US" sz="1700" b="1" dirty="0">
                <a:latin typeface="Courier New" pitchFamily="49" charset="0"/>
              </a:rPr>
              <a:t>-o </a:t>
            </a:r>
            <a:r>
              <a:rPr lang="en-US" sz="1700" b="1" dirty="0" err="1" smtClean="0">
                <a:latin typeface="Courier New" pitchFamily="49" charset="0"/>
              </a:rPr>
              <a:t>mpibroadcast</a:t>
            </a:r>
            <a:r>
              <a:rPr lang="en-US" sz="1700" b="1" dirty="0" smtClean="0">
                <a:latin typeface="Courier New" pitchFamily="49" charset="0"/>
              </a:rPr>
              <a:t> </a:t>
            </a:r>
            <a:r>
              <a:rPr lang="en-US" sz="1700" b="1" dirty="0" err="1" smtClean="0">
                <a:latin typeface="Courier New" pitchFamily="49" charset="0"/>
              </a:rPr>
              <a:t>mpibroadcast.c</a:t>
            </a:r>
            <a:r>
              <a:rPr lang="en-US" sz="1700" b="1" dirty="0" smtClean="0">
                <a:latin typeface="Courier New" pitchFamily="49" charset="0"/>
              </a:rPr>
              <a:t> -lm</a:t>
            </a:r>
            <a:endParaRPr lang="en-US" sz="1700" b="1" dirty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</a:rPr>
              <a:t>% </a:t>
            </a:r>
            <a:r>
              <a:rPr lang="en-US" sz="1700" b="1" dirty="0" err="1">
                <a:solidFill>
                  <a:srgbClr val="0000CC"/>
                </a:solidFill>
                <a:latin typeface="Courier New" pitchFamily="49" charset="0"/>
              </a:rPr>
              <a:t>mpirun</a:t>
            </a:r>
            <a:r>
              <a:rPr lang="en-US" sz="1700" b="1" dirty="0">
                <a:latin typeface="Courier New" pitchFamily="49" charset="0"/>
              </a:rPr>
              <a:t> </a:t>
            </a:r>
            <a:r>
              <a:rPr lang="en-US" sz="1700" b="1" dirty="0">
                <a:solidFill>
                  <a:srgbClr val="0000CC"/>
                </a:solidFill>
                <a:latin typeface="Courier New" pitchFamily="49" charset="0"/>
              </a:rPr>
              <a:t>-</a:t>
            </a:r>
            <a:r>
              <a:rPr lang="en-US" sz="1700" b="1" dirty="0" err="1">
                <a:solidFill>
                  <a:srgbClr val="0000CC"/>
                </a:solidFill>
                <a:latin typeface="Courier New" pitchFamily="49" charset="0"/>
              </a:rPr>
              <a:t>np</a:t>
            </a:r>
            <a:r>
              <a:rPr lang="en-US" sz="1700" b="1" dirty="0">
                <a:latin typeface="Courier New" pitchFamily="49" charset="0"/>
              </a:rPr>
              <a:t> </a:t>
            </a:r>
            <a:r>
              <a:rPr lang="en-US" sz="1700" b="1" dirty="0" smtClean="0">
                <a:latin typeface="Courier New" pitchFamily="49" charset="0"/>
              </a:rPr>
              <a:t>8 </a:t>
            </a:r>
            <a:r>
              <a:rPr lang="en-US" sz="1700" b="1" dirty="0" err="1" smtClean="0">
                <a:latin typeface="Courier New" pitchFamily="49" charset="0"/>
              </a:rPr>
              <a:t>mpibroadcast</a:t>
            </a:r>
            <a:endParaRPr lang="en-US" sz="17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 smtClean="0">
                <a:latin typeface="Courier New" pitchFamily="49" charset="0"/>
              </a:rPr>
              <a:t>4: before </a:t>
            </a:r>
            <a:r>
              <a:rPr lang="en-US" sz="1700" b="1" dirty="0" err="1" smtClean="0">
                <a:latin typeface="Courier New" pitchFamily="49" charset="0"/>
              </a:rPr>
              <a:t>MPI_Bcast</a:t>
            </a:r>
            <a:r>
              <a:rPr lang="en-US" sz="1700" b="1" dirty="0" smtClean="0">
                <a:latin typeface="Courier New" pitchFamily="49" charset="0"/>
              </a:rPr>
              <a:t>, length = 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 smtClean="0">
                <a:latin typeface="Courier New" pitchFamily="49" charset="0"/>
              </a:rPr>
              <a:t>7: before </a:t>
            </a:r>
            <a:r>
              <a:rPr lang="en-US" sz="1700" b="1" dirty="0" err="1" smtClean="0">
                <a:latin typeface="Courier New" pitchFamily="49" charset="0"/>
              </a:rPr>
              <a:t>MPI_Bcast</a:t>
            </a:r>
            <a:r>
              <a:rPr lang="en-US" sz="1700" b="1" dirty="0" smtClean="0">
                <a:latin typeface="Courier New" pitchFamily="49" charset="0"/>
              </a:rPr>
              <a:t>, length = 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 smtClean="0">
                <a:latin typeface="Courier New" pitchFamily="49" charset="0"/>
              </a:rPr>
              <a:t>3: before </a:t>
            </a:r>
            <a:r>
              <a:rPr lang="en-US" sz="1700" b="1" dirty="0" err="1" smtClean="0">
                <a:latin typeface="Courier New" pitchFamily="49" charset="0"/>
              </a:rPr>
              <a:t>MPI_Bcast</a:t>
            </a:r>
            <a:r>
              <a:rPr lang="en-US" sz="1700" b="1" dirty="0" smtClean="0">
                <a:latin typeface="Courier New" pitchFamily="49" charset="0"/>
              </a:rPr>
              <a:t>, length = 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 smtClean="0">
                <a:latin typeface="Courier New" pitchFamily="49" charset="0"/>
              </a:rPr>
              <a:t>5: before </a:t>
            </a:r>
            <a:r>
              <a:rPr lang="en-US" sz="1700" b="1" dirty="0" err="1" smtClean="0">
                <a:latin typeface="Courier New" pitchFamily="49" charset="0"/>
              </a:rPr>
              <a:t>MPI_Bcast</a:t>
            </a:r>
            <a:r>
              <a:rPr lang="en-US" sz="1700" b="1" dirty="0" smtClean="0">
                <a:latin typeface="Courier New" pitchFamily="49" charset="0"/>
              </a:rPr>
              <a:t>, length = 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 smtClean="0">
                <a:latin typeface="Courier New" pitchFamily="49" charset="0"/>
              </a:rPr>
              <a:t>6: before </a:t>
            </a:r>
            <a:r>
              <a:rPr lang="en-US" sz="1700" b="1" dirty="0" err="1" smtClean="0">
                <a:latin typeface="Courier New" pitchFamily="49" charset="0"/>
              </a:rPr>
              <a:t>MPI_Bcast</a:t>
            </a:r>
            <a:r>
              <a:rPr lang="en-US" sz="1700" b="1" dirty="0" smtClean="0">
                <a:latin typeface="Courier New" pitchFamily="49" charset="0"/>
              </a:rPr>
              <a:t>, length = 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 smtClean="0">
                <a:latin typeface="Courier New" pitchFamily="49" charset="0"/>
              </a:rPr>
              <a:t>2: before </a:t>
            </a:r>
            <a:r>
              <a:rPr lang="en-US" sz="1700" b="1" dirty="0" err="1" smtClean="0">
                <a:latin typeface="Courier New" pitchFamily="49" charset="0"/>
              </a:rPr>
              <a:t>MPI_Bcast</a:t>
            </a:r>
            <a:r>
              <a:rPr lang="en-US" sz="1700" b="1" dirty="0" smtClean="0">
                <a:latin typeface="Courier New" pitchFamily="49" charset="0"/>
              </a:rPr>
              <a:t>, length = 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 smtClean="0">
                <a:latin typeface="Courier New" pitchFamily="49" charset="0"/>
              </a:rPr>
              <a:t>0: before </a:t>
            </a:r>
            <a:r>
              <a:rPr lang="en-US" sz="1700" b="1" dirty="0" err="1" smtClean="0">
                <a:latin typeface="Courier New" pitchFamily="49" charset="0"/>
              </a:rPr>
              <a:t>MPI_Bcast</a:t>
            </a:r>
            <a:r>
              <a:rPr lang="en-US" sz="1700" b="1" dirty="0" smtClean="0">
                <a:latin typeface="Courier New" pitchFamily="49" charset="0"/>
              </a:rPr>
              <a:t>, length = 1000000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 smtClean="0">
                <a:latin typeface="Courier New" pitchFamily="49" charset="0"/>
              </a:rPr>
              <a:t>0: after  </a:t>
            </a:r>
            <a:r>
              <a:rPr lang="en-US" sz="1700" b="1" dirty="0" err="1" smtClean="0">
                <a:latin typeface="Courier New" pitchFamily="49" charset="0"/>
              </a:rPr>
              <a:t>MPI_Bcast</a:t>
            </a:r>
            <a:r>
              <a:rPr lang="en-US" sz="1700" b="1" dirty="0" smtClean="0">
                <a:latin typeface="Courier New" pitchFamily="49" charset="0"/>
              </a:rPr>
              <a:t>, length = 1000000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 smtClean="0">
                <a:latin typeface="Courier New" pitchFamily="49" charset="0"/>
              </a:rPr>
              <a:t>2: after  </a:t>
            </a:r>
            <a:r>
              <a:rPr lang="en-US" sz="1700" b="1" dirty="0" err="1" smtClean="0">
                <a:latin typeface="Courier New" pitchFamily="49" charset="0"/>
              </a:rPr>
              <a:t>MPI_Bcast</a:t>
            </a:r>
            <a:r>
              <a:rPr lang="en-US" sz="1700" b="1" dirty="0" smtClean="0">
                <a:latin typeface="Courier New" pitchFamily="49" charset="0"/>
              </a:rPr>
              <a:t>, length = 1000000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 smtClean="0">
                <a:latin typeface="Courier New" pitchFamily="49" charset="0"/>
              </a:rPr>
              <a:t>4: after  </a:t>
            </a:r>
            <a:r>
              <a:rPr lang="en-US" sz="1700" b="1" dirty="0" err="1" smtClean="0">
                <a:latin typeface="Courier New" pitchFamily="49" charset="0"/>
              </a:rPr>
              <a:t>MPI_Bcast</a:t>
            </a:r>
            <a:r>
              <a:rPr lang="en-US" sz="1700" b="1" dirty="0" smtClean="0">
                <a:latin typeface="Courier New" pitchFamily="49" charset="0"/>
              </a:rPr>
              <a:t>, length = 1000000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 smtClean="0">
                <a:latin typeface="Courier New" pitchFamily="49" charset="0"/>
              </a:rPr>
              <a:t>5: after  </a:t>
            </a:r>
            <a:r>
              <a:rPr lang="en-US" sz="1700" b="1" dirty="0" err="1" smtClean="0">
                <a:latin typeface="Courier New" pitchFamily="49" charset="0"/>
              </a:rPr>
              <a:t>MPI_Bcast</a:t>
            </a:r>
            <a:r>
              <a:rPr lang="en-US" sz="1700" b="1" dirty="0" smtClean="0">
                <a:latin typeface="Courier New" pitchFamily="49" charset="0"/>
              </a:rPr>
              <a:t>, length = 1000000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 smtClean="0">
                <a:latin typeface="Courier New" pitchFamily="49" charset="0"/>
              </a:rPr>
              <a:t>7: after  </a:t>
            </a:r>
            <a:r>
              <a:rPr lang="en-US" sz="1700" b="1" dirty="0" err="1" smtClean="0">
                <a:latin typeface="Courier New" pitchFamily="49" charset="0"/>
              </a:rPr>
              <a:t>MPI_Bcast</a:t>
            </a:r>
            <a:r>
              <a:rPr lang="en-US" sz="1700" b="1" dirty="0" smtClean="0">
                <a:latin typeface="Courier New" pitchFamily="49" charset="0"/>
              </a:rPr>
              <a:t>, length = 1000000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 smtClean="0">
                <a:latin typeface="Courier New" pitchFamily="49" charset="0"/>
              </a:rPr>
              <a:t>6: after  </a:t>
            </a:r>
            <a:r>
              <a:rPr lang="en-US" sz="1700" b="1" dirty="0" err="1" smtClean="0">
                <a:latin typeface="Courier New" pitchFamily="49" charset="0"/>
              </a:rPr>
              <a:t>MPI_Bcast</a:t>
            </a:r>
            <a:r>
              <a:rPr lang="en-US" sz="1700" b="1" dirty="0" smtClean="0">
                <a:latin typeface="Courier New" pitchFamily="49" charset="0"/>
              </a:rPr>
              <a:t>, length = 1000000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 smtClean="0">
                <a:latin typeface="Courier New" pitchFamily="49" charset="0"/>
              </a:rPr>
              <a:t>3: after  </a:t>
            </a:r>
            <a:r>
              <a:rPr lang="en-US" sz="1700" b="1" dirty="0" err="1" smtClean="0">
                <a:latin typeface="Courier New" pitchFamily="49" charset="0"/>
              </a:rPr>
              <a:t>MPI_Bcast</a:t>
            </a:r>
            <a:r>
              <a:rPr lang="en-US" sz="1700" b="1" dirty="0" smtClean="0">
                <a:latin typeface="Courier New" pitchFamily="49" charset="0"/>
              </a:rPr>
              <a:t>, length = 1000000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 smtClean="0">
                <a:latin typeface="Courier New" pitchFamily="49" charset="0"/>
              </a:rPr>
              <a:t>1: before </a:t>
            </a:r>
            <a:r>
              <a:rPr lang="en-US" sz="1700" b="1" dirty="0" err="1" smtClean="0">
                <a:latin typeface="Courier New" pitchFamily="49" charset="0"/>
              </a:rPr>
              <a:t>MPI_Bcast</a:t>
            </a:r>
            <a:r>
              <a:rPr lang="en-US" sz="1700" b="1" dirty="0" smtClean="0">
                <a:latin typeface="Courier New" pitchFamily="49" charset="0"/>
              </a:rPr>
              <a:t>, length = 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700" b="1" dirty="0" smtClean="0">
                <a:latin typeface="Courier New" pitchFamily="49" charset="0"/>
              </a:rPr>
              <a:t>1: after  </a:t>
            </a:r>
            <a:r>
              <a:rPr lang="en-US" sz="1700" b="1" dirty="0" err="1" smtClean="0">
                <a:latin typeface="Courier New" pitchFamily="49" charset="0"/>
              </a:rPr>
              <a:t>MPI_Bcast</a:t>
            </a:r>
            <a:r>
              <a:rPr lang="en-US" sz="1700" b="1" dirty="0" smtClean="0">
                <a:latin typeface="Courier New" pitchFamily="49" charset="0"/>
              </a:rPr>
              <a:t>, length = 1000000</a:t>
            </a:r>
            <a:endParaRPr lang="en-US" sz="1700" b="1" dirty="0">
              <a:latin typeface="Courier New" pitchFamily="49" charset="0"/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it-IT" dirty="0" smtClean="0"/>
              <a:t>NCSI Intro Par: MPI Collectives</a:t>
            </a:r>
            <a:endParaRPr lang="en-US" dirty="0" smtClean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29055C-F32B-40C8-B49F-D113ED5B5402}" type="slidenum">
              <a:rPr lang="en-US"/>
              <a:pPr/>
              <a:t>22</a:t>
            </a:fld>
            <a:endParaRPr lang="en-US"/>
          </a:p>
        </p:txBody>
      </p:sp>
      <p:sp>
        <p:nvSpPr>
          <p:cNvPr id="83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Reductions</a:t>
            </a:r>
          </a:p>
        </p:txBody>
      </p:sp>
      <p:sp>
        <p:nvSpPr>
          <p:cNvPr id="83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077200" cy="4800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A </a:t>
            </a:r>
            <a:r>
              <a:rPr lang="en-US" b="1" i="1" u="sng" dirty="0"/>
              <a:t>reduction</a:t>
            </a:r>
            <a:r>
              <a:rPr lang="en-US" dirty="0"/>
              <a:t> converts an array to a scalar: for example,         sum, product, minimum value, maximum value, Boolean AND, Boolean OR, etc.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Reductions are so common, and so important, that MPI has two routines to handle them:</a:t>
            </a:r>
          </a:p>
          <a:p>
            <a:pPr>
              <a:buFont typeface="Wingdings" pitchFamily="2" charset="2"/>
              <a:buNone/>
            </a:pP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MPI_Reduce</a:t>
            </a:r>
            <a:r>
              <a:rPr lang="en-US" dirty="0"/>
              <a:t>: sends result to a single specified process</a:t>
            </a:r>
          </a:p>
          <a:p>
            <a:pPr>
              <a:buFont typeface="Wingdings" pitchFamily="2" charset="2"/>
              <a:buNone/>
            </a:pP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MPI_Allreduce</a:t>
            </a:r>
            <a:r>
              <a:rPr lang="en-US" dirty="0"/>
              <a:t>: sends result to all processes (and therefore takes longer)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it-IT" dirty="0" smtClean="0"/>
              <a:t>NCSI Intro Par: MPI Collectives</a:t>
            </a:r>
            <a:endParaRPr lang="en-US" dirty="0" smtClean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52503E-2B69-4E3C-9D2B-0BAB433DD452}" type="slidenum">
              <a:rPr lang="en-US"/>
              <a:pPr/>
              <a:t>23</a:t>
            </a:fld>
            <a:endParaRPr lang="en-US"/>
          </a:p>
        </p:txBody>
      </p:sp>
      <p:sp>
        <p:nvSpPr>
          <p:cNvPr id="83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</a:t>
            </a:r>
            <a:r>
              <a:rPr lang="en-US" dirty="0" smtClean="0"/>
              <a:t>Example Part </a:t>
            </a:r>
            <a:r>
              <a:rPr lang="en-US" dirty="0" smtClean="0"/>
              <a:t>1 (C)</a:t>
            </a:r>
            <a:endParaRPr lang="en-US" dirty="0"/>
          </a:p>
        </p:txBody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850188" cy="43656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#include &lt;</a:t>
            </a:r>
            <a:r>
              <a:rPr lang="en-US" sz="1600" b="1" dirty="0" err="1" smtClean="0">
                <a:latin typeface="Courier New" pitchFamily="49" charset="0"/>
              </a:rPr>
              <a:t>stdio.h</a:t>
            </a:r>
            <a:r>
              <a:rPr lang="en-US" sz="1600" b="1" dirty="0" smtClean="0">
                <a:latin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#include &lt;</a:t>
            </a:r>
            <a:r>
              <a:rPr lang="en-US" sz="1600" b="1" dirty="0" err="1" smtClean="0">
                <a:latin typeface="Courier New" pitchFamily="49" charset="0"/>
              </a:rPr>
              <a:t>stdlib.h</a:t>
            </a:r>
            <a:r>
              <a:rPr lang="en-US" sz="1600" b="1" dirty="0" smtClean="0">
                <a:latin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#include &lt;</a:t>
            </a:r>
            <a:r>
              <a:rPr lang="en-US" sz="1600" b="1" dirty="0" err="1" smtClean="0">
                <a:solidFill>
                  <a:schemeClr val="tx2"/>
                </a:solidFill>
                <a:latin typeface="Courier New" pitchFamily="49" charset="0"/>
              </a:rPr>
              <a:t>mpi.h</a:t>
            </a:r>
            <a:r>
              <a:rPr lang="en-US" sz="1600" b="1" dirty="0" smtClean="0">
                <a:latin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main (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argc</a:t>
            </a:r>
            <a:r>
              <a:rPr lang="en-US" sz="1600" b="1" dirty="0" smtClean="0">
                <a:latin typeface="Courier New" pitchFamily="49" charset="0"/>
              </a:rPr>
              <a:t>, char** </a:t>
            </a:r>
            <a:r>
              <a:rPr lang="en-US" sz="1600" b="1" dirty="0" err="1" smtClean="0">
                <a:latin typeface="Courier New" pitchFamily="49" charset="0"/>
              </a:rPr>
              <a:t>argv</a:t>
            </a:r>
            <a:r>
              <a:rPr lang="en-US" sz="1600" b="1" dirty="0" smtClean="0">
                <a:latin typeface="Courier New" pitchFamily="49" charset="0"/>
              </a:rPr>
              <a:t>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{ /* main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const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server     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const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destination = server;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</a:rPr>
              <a:t>float value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number_of_processes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</a:rPr>
              <a:t>mpi_error_code</a:t>
            </a:r>
            <a:r>
              <a:rPr lang="en-US" sz="1600" b="1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mpi_error_code</a:t>
            </a:r>
            <a:r>
              <a:rPr lang="en-US" sz="1600" b="1" dirty="0" smtClean="0">
                <a:latin typeface="Courier New" pitchFamily="49" charset="0"/>
              </a:rPr>
              <a:t> = </a:t>
            </a:r>
            <a:r>
              <a:rPr lang="en-US" sz="1600" b="1" dirty="0" err="1" smtClean="0">
                <a:solidFill>
                  <a:schemeClr val="tx2"/>
                </a:solidFill>
                <a:latin typeface="Courier New" pitchFamily="49" charset="0"/>
              </a:rPr>
              <a:t>MPI_Init</a:t>
            </a:r>
            <a:r>
              <a:rPr lang="en-US" sz="1600" b="1" dirty="0" smtClean="0">
                <a:latin typeface="Courier New" pitchFamily="49" charset="0"/>
              </a:rPr>
              <a:t>(&amp;</a:t>
            </a:r>
            <a:r>
              <a:rPr lang="en-US" sz="1600" b="1" dirty="0" err="1" smtClean="0">
                <a:latin typeface="Courier New" pitchFamily="49" charset="0"/>
              </a:rPr>
              <a:t>argc</a:t>
            </a:r>
            <a:r>
              <a:rPr lang="en-US" sz="1600" b="1" dirty="0" smtClean="0">
                <a:latin typeface="Courier New" pitchFamily="49" charset="0"/>
              </a:rPr>
              <a:t>, &amp;</a:t>
            </a:r>
            <a:r>
              <a:rPr lang="en-US" sz="1600" b="1" dirty="0" err="1" smtClean="0">
                <a:latin typeface="Courier New" pitchFamily="49" charset="0"/>
              </a:rPr>
              <a:t>argv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mpi_error_code</a:t>
            </a:r>
            <a:r>
              <a:rPr lang="en-US" sz="1600" b="1" dirty="0" smtClean="0">
                <a:latin typeface="Courier New" pitchFamily="49" charset="0"/>
              </a:rPr>
              <a:t> = </a:t>
            </a:r>
            <a:r>
              <a:rPr lang="en-US" sz="1600" b="1" dirty="0" err="1" smtClean="0">
                <a:solidFill>
                  <a:schemeClr val="tx2"/>
                </a:solidFill>
                <a:latin typeface="Courier New" pitchFamily="49" charset="0"/>
              </a:rPr>
              <a:t>MPI_Comm_rank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MPI_COMM_WORLD</a:t>
            </a:r>
            <a:r>
              <a:rPr lang="en-US" sz="1600" b="1" dirty="0" smtClean="0">
                <a:latin typeface="Courier New" pitchFamily="49" charset="0"/>
              </a:rPr>
              <a:t>, &amp;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mpi_error_code</a:t>
            </a:r>
            <a:r>
              <a:rPr lang="en-US" sz="1600" b="1" dirty="0" smtClean="0">
                <a:latin typeface="Courier New" pitchFamily="49" charset="0"/>
              </a:rPr>
              <a:t> = </a:t>
            </a:r>
            <a:r>
              <a:rPr lang="en-US" sz="1600" b="1" dirty="0" err="1" smtClean="0">
                <a:solidFill>
                  <a:schemeClr val="tx2"/>
                </a:solidFill>
                <a:latin typeface="Courier New" pitchFamily="49" charset="0"/>
              </a:rPr>
              <a:t>MPI_Comm_size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MPI_COMM_WORLD</a:t>
            </a:r>
            <a:r>
              <a:rPr lang="en-US" sz="1600" b="1" dirty="0" smtClean="0">
                <a:latin typeface="Courier New" pitchFamily="49" charset="0"/>
              </a:rPr>
              <a:t>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                         &amp;</a:t>
            </a:r>
            <a:r>
              <a:rPr lang="en-US" sz="1600" b="1" dirty="0" err="1" smtClean="0">
                <a:latin typeface="Courier New" pitchFamily="49" charset="0"/>
              </a:rPr>
              <a:t>number_of_processes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it-IT" dirty="0" smtClean="0"/>
              <a:t>NCSI Intro Par: MPI Collectives</a:t>
            </a:r>
            <a:endParaRPr lang="en-US" dirty="0" smtClean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52503E-2B69-4E3C-9D2B-0BAB433DD452}" type="slidenum">
              <a:rPr lang="en-US"/>
              <a:pPr/>
              <a:t>24</a:t>
            </a:fld>
            <a:endParaRPr lang="en-US"/>
          </a:p>
        </p:txBody>
      </p:sp>
      <p:sp>
        <p:nvSpPr>
          <p:cNvPr id="83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</a:t>
            </a:r>
            <a:r>
              <a:rPr lang="en-US" dirty="0" smtClean="0"/>
              <a:t>Example Part </a:t>
            </a:r>
            <a:r>
              <a:rPr lang="en-US" dirty="0" smtClean="0"/>
              <a:t>2 (C)</a:t>
            </a:r>
            <a:endParaRPr lang="en-US" dirty="0"/>
          </a:p>
        </p:txBody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850188" cy="43656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value = </a:t>
            </a:r>
            <a:r>
              <a:rPr lang="en-US" sz="1600" b="1" dirty="0" smtClean="0">
                <a:latin typeface="Courier New" pitchFamily="49" charset="0"/>
              </a:rPr>
              <a:t>1.5 * 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* </a:t>
            </a:r>
            <a:r>
              <a:rPr lang="en-US" sz="1600" b="1" dirty="0" err="1" smtClean="0">
                <a:latin typeface="Courier New" pitchFamily="49" charset="0"/>
              </a:rPr>
              <a:t>number_of_processes</a:t>
            </a:r>
            <a:r>
              <a:rPr lang="en-US" sz="1600" b="1" dirty="0" smtClean="0">
                <a:latin typeface="Courier New" pitchFamily="49" charset="0"/>
              </a:rPr>
              <a:t>;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fprintf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stderr</a:t>
            </a:r>
            <a:r>
              <a:rPr lang="en-US" sz="1600" b="1" dirty="0" smtClean="0">
                <a:latin typeface="Courier New" pitchFamily="49" charset="0"/>
              </a:rPr>
              <a:t>, "%d: reduce    value     = </a:t>
            </a:r>
            <a:r>
              <a:rPr lang="en-US" sz="1600" b="1" dirty="0" smtClean="0">
                <a:latin typeface="Courier New" pitchFamily="49" charset="0"/>
              </a:rPr>
              <a:t>%f\n</a:t>
            </a:r>
            <a:r>
              <a:rPr lang="en-US" sz="1600" b="1" dirty="0" smtClean="0">
                <a:latin typeface="Courier New" pitchFamily="49" charset="0"/>
              </a:rPr>
              <a:t>",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, value);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mpi_error_code</a:t>
            </a:r>
            <a:r>
              <a:rPr lang="en-US" sz="1600" b="1" dirty="0" smtClean="0">
                <a:latin typeface="Courier New" pitchFamily="49" charset="0"/>
              </a:rPr>
              <a:t> =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solidFill>
                  <a:schemeClr val="tx2"/>
                </a:solidFill>
                <a:latin typeface="Courier New" pitchFamily="49" charset="0"/>
              </a:rPr>
              <a:t>MPI_Reduce</a:t>
            </a:r>
            <a:r>
              <a:rPr lang="en-US" sz="1600" b="1" dirty="0" smtClean="0">
                <a:latin typeface="Courier New" pitchFamily="49" charset="0"/>
              </a:rPr>
              <a:t>   (&amp;value, &amp;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, 1,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MPI_FLOAT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MPI_SUM</a:t>
            </a:r>
            <a:r>
              <a:rPr lang="en-US" sz="1600" b="1" dirty="0" smtClean="0">
                <a:latin typeface="Courier New" pitchFamily="49" charset="0"/>
              </a:rPr>
              <a:t>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          destination,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MPI_COMM_WORLD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fprintf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stderr</a:t>
            </a:r>
            <a:r>
              <a:rPr lang="en-US" sz="1600" b="1" dirty="0" smtClean="0">
                <a:latin typeface="Courier New" pitchFamily="49" charset="0"/>
              </a:rPr>
              <a:t>, "%d: reduce   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</a:t>
            </a:r>
            <a:r>
              <a:rPr lang="en-US" sz="1600" b="1" dirty="0" smtClean="0">
                <a:latin typeface="Courier New" pitchFamily="49" charset="0"/>
              </a:rPr>
              <a:t>%f\n</a:t>
            </a:r>
            <a:r>
              <a:rPr lang="en-US" sz="1600" b="1" dirty="0" smtClean="0">
                <a:latin typeface="Courier New" pitchFamily="49" charset="0"/>
              </a:rPr>
              <a:t>",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mpi_error_code</a:t>
            </a:r>
            <a:r>
              <a:rPr lang="en-US" sz="1600" b="1" dirty="0" smtClean="0">
                <a:latin typeface="Courier New" pitchFamily="49" charset="0"/>
              </a:rPr>
              <a:t> =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solidFill>
                  <a:schemeClr val="tx2"/>
                </a:solidFill>
                <a:latin typeface="Courier New" pitchFamily="49" charset="0"/>
              </a:rPr>
              <a:t>MPI_Allreduce</a:t>
            </a:r>
            <a:r>
              <a:rPr lang="en-US" sz="1600" b="1" dirty="0" smtClean="0">
                <a:latin typeface="Courier New" pitchFamily="49" charset="0"/>
              </a:rPr>
              <a:t>(&amp;value, &amp;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, 1,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MPI_FLOAT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MPI_SUM</a:t>
            </a:r>
            <a:r>
              <a:rPr lang="en-US" sz="1600" b="1" dirty="0" smtClean="0">
                <a:latin typeface="Courier New" pitchFamily="49" charset="0"/>
              </a:rPr>
              <a:t>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                          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MPI_COMM_WORLD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fprintf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stderr</a:t>
            </a:r>
            <a:r>
              <a:rPr lang="en-US" sz="1600" b="1" dirty="0" smtClean="0">
                <a:latin typeface="Courier New" pitchFamily="49" charset="0"/>
              </a:rPr>
              <a:t>, "%d: </a:t>
            </a:r>
            <a:r>
              <a:rPr lang="en-US" sz="1600" b="1" dirty="0" err="1" smtClean="0">
                <a:latin typeface="Courier New" pitchFamily="49" charset="0"/>
              </a:rPr>
              <a:t>allreduce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</a:t>
            </a:r>
            <a:r>
              <a:rPr lang="en-US" sz="1600" b="1" dirty="0" smtClean="0">
                <a:latin typeface="Courier New" pitchFamily="49" charset="0"/>
              </a:rPr>
              <a:t>%f\n</a:t>
            </a:r>
            <a:r>
              <a:rPr lang="en-US" sz="1600" b="1" dirty="0" smtClean="0">
                <a:latin typeface="Courier New" pitchFamily="49" charset="0"/>
              </a:rPr>
              <a:t>",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</a:rPr>
              <a:t>mpi_error_code</a:t>
            </a:r>
            <a:r>
              <a:rPr lang="en-US" sz="1600" b="1" dirty="0" smtClean="0">
                <a:latin typeface="Courier New" pitchFamily="49" charset="0"/>
              </a:rPr>
              <a:t> = </a:t>
            </a:r>
            <a:r>
              <a:rPr lang="en-US" sz="1600" b="1" dirty="0" err="1" smtClean="0">
                <a:solidFill>
                  <a:schemeClr val="tx2"/>
                </a:solidFill>
                <a:latin typeface="Courier New" pitchFamily="49" charset="0"/>
              </a:rPr>
              <a:t>MPI_Finalize</a:t>
            </a:r>
            <a:r>
              <a:rPr lang="en-US" sz="1600" b="1" dirty="0" smtClean="0">
                <a:latin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} /* main */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it-IT" dirty="0" smtClean="0"/>
              <a:t>NCSI Intro Par: MPI Collectives</a:t>
            </a:r>
            <a:endParaRPr lang="en-US" dirty="0" smtClean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52503E-2B69-4E3C-9D2B-0BAB433DD452}" type="slidenum">
              <a:rPr lang="en-US"/>
              <a:pPr/>
              <a:t>25</a:t>
            </a:fld>
            <a:endParaRPr lang="en-US"/>
          </a:p>
        </p:txBody>
      </p:sp>
      <p:sp>
        <p:nvSpPr>
          <p:cNvPr id="83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</a:t>
            </a:r>
            <a:r>
              <a:rPr lang="en-US" dirty="0" smtClean="0"/>
              <a:t>Example Part </a:t>
            </a:r>
            <a:r>
              <a:rPr lang="en-US" dirty="0" smtClean="0"/>
              <a:t>1 (F90)</a:t>
            </a:r>
            <a:endParaRPr lang="en-US" dirty="0"/>
          </a:p>
        </p:txBody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850188" cy="43656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PROGRAM reduction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IMPLICIT NONE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 INCLUDE "</a:t>
            </a:r>
            <a:r>
              <a:rPr lang="en-US" sz="1600" b="1" dirty="0" err="1" smtClean="0">
                <a:latin typeface="Courier New" pitchFamily="49" charset="0"/>
              </a:rPr>
              <a:t>mpif.h</a:t>
            </a:r>
            <a:r>
              <a:rPr lang="en-US" sz="1600" b="1" dirty="0" smtClean="0">
                <a:latin typeface="Courier New" pitchFamily="49" charset="0"/>
              </a:rPr>
              <a:t>"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</a:rPr>
              <a:t>INTEGER,PARAMETER :: server      </a:t>
            </a:r>
            <a:r>
              <a:rPr lang="en-US" sz="1600" b="1" dirty="0" smtClean="0">
                <a:latin typeface="Courier New" pitchFamily="49" charset="0"/>
              </a:rPr>
              <a:t>= </a:t>
            </a:r>
            <a:r>
              <a:rPr lang="en-US" sz="1600" b="1" dirty="0" smtClean="0">
                <a:latin typeface="Courier New" pitchFamily="49" charset="0"/>
              </a:rPr>
              <a:t>0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</a:rPr>
              <a:t>INTEGER,PARAMETER :: </a:t>
            </a:r>
            <a:r>
              <a:rPr lang="en-US" sz="1600" b="1" dirty="0" smtClean="0">
                <a:latin typeface="Courier New" pitchFamily="49" charset="0"/>
              </a:rPr>
              <a:t>destination = </a:t>
            </a:r>
            <a:r>
              <a:rPr lang="en-US" sz="1600" b="1" dirty="0" smtClean="0">
                <a:latin typeface="Courier New" pitchFamily="49" charset="0"/>
              </a:rPr>
              <a:t>server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</a:rPr>
              <a:t>REAL</a:t>
            </a:r>
            <a:r>
              <a:rPr lang="en-US" sz="1600" b="1" dirty="0" smtClean="0">
                <a:latin typeface="Courier New" pitchFamily="49" charset="0"/>
              </a:rPr>
              <a:t>    :: </a:t>
            </a:r>
            <a:r>
              <a:rPr lang="en-US" sz="1600" b="1" dirty="0" smtClean="0">
                <a:latin typeface="Courier New" pitchFamily="49" charset="0"/>
              </a:rPr>
              <a:t>value,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</a:rPr>
              <a:t>INTEGER ::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number_of_processes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</a:rPr>
              <a:t>mpi_error_code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</a:rPr>
              <a:t>CALL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2"/>
                </a:solidFill>
                <a:latin typeface="Courier New" pitchFamily="49" charset="0"/>
              </a:rPr>
              <a:t>MPI_Init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mpi_error_code</a:t>
            </a:r>
            <a:r>
              <a:rPr lang="en-US" sz="1600" b="1" dirty="0" smtClean="0">
                <a:latin typeface="Courier New" pitchFamily="49" charset="0"/>
              </a:rPr>
              <a:t>)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</a:rPr>
              <a:t>CALL </a:t>
            </a:r>
            <a:r>
              <a:rPr lang="en-US" sz="1600" b="1" dirty="0" err="1" smtClean="0">
                <a:solidFill>
                  <a:schemeClr val="tx2"/>
                </a:solidFill>
                <a:latin typeface="Courier New" pitchFamily="49" charset="0"/>
              </a:rPr>
              <a:t>MPI_Comm_rank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MPI_COMM_WORLD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</a:rPr>
              <a:t>mpi_error_code</a:t>
            </a:r>
            <a:r>
              <a:rPr lang="en-US" sz="1600" b="1" dirty="0" smtClean="0">
                <a:latin typeface="Courier New" pitchFamily="49" charset="0"/>
              </a:rPr>
              <a:t>)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</a:rPr>
              <a:t>CALL </a:t>
            </a:r>
            <a:r>
              <a:rPr lang="en-US" sz="1600" b="1" dirty="0" err="1" smtClean="0">
                <a:solidFill>
                  <a:schemeClr val="tx2"/>
                </a:solidFill>
                <a:latin typeface="Courier New" pitchFamily="49" charset="0"/>
              </a:rPr>
              <a:t>MPI_Comm_size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MPI_COMM_WORLD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</a:rPr>
              <a:t>number_of_processes</a:t>
            </a:r>
            <a:r>
              <a:rPr lang="en-US" sz="1600" b="1" dirty="0" smtClean="0">
                <a:latin typeface="Courier New" pitchFamily="49" charset="0"/>
              </a:rPr>
              <a:t>,  &amp;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&amp;                   </a:t>
            </a:r>
            <a:r>
              <a:rPr lang="en-US" sz="1600" b="1" dirty="0" err="1" smtClean="0">
                <a:latin typeface="Courier New" pitchFamily="49" charset="0"/>
              </a:rPr>
              <a:t>mpi_error_code</a:t>
            </a:r>
            <a:r>
              <a:rPr lang="en-US" sz="1600" b="1" dirty="0" smtClean="0">
                <a:latin typeface="Courier New" pitchFamily="49" charset="0"/>
              </a:rPr>
              <a:t>)</a:t>
            </a:r>
            <a:endParaRPr lang="en-US" sz="1600" b="1" dirty="0" smtClean="0">
              <a:latin typeface="Courier New" pitchFamily="49" charset="0"/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it-IT" dirty="0" smtClean="0"/>
              <a:t>NCSI Intro Par: MPI Collectives</a:t>
            </a:r>
            <a:endParaRPr lang="en-US" dirty="0" smtClean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52503E-2B69-4E3C-9D2B-0BAB433DD452}" type="slidenum">
              <a:rPr lang="en-US"/>
              <a:pPr/>
              <a:t>26</a:t>
            </a:fld>
            <a:endParaRPr lang="en-US"/>
          </a:p>
        </p:txBody>
      </p:sp>
      <p:sp>
        <p:nvSpPr>
          <p:cNvPr id="83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</a:t>
            </a:r>
            <a:r>
              <a:rPr lang="en-US" dirty="0" smtClean="0"/>
              <a:t>Example Part </a:t>
            </a:r>
            <a:r>
              <a:rPr lang="en-US" dirty="0" smtClean="0"/>
              <a:t>2 (F90)</a:t>
            </a:r>
            <a:endParaRPr lang="en-US" dirty="0"/>
          </a:p>
        </p:txBody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850188" cy="43656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value = </a:t>
            </a:r>
            <a:r>
              <a:rPr lang="en-US" sz="1600" b="1" dirty="0" smtClean="0">
                <a:latin typeface="Courier New" pitchFamily="49" charset="0"/>
              </a:rPr>
              <a:t>1.5 * 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* </a:t>
            </a:r>
            <a:r>
              <a:rPr lang="en-US" sz="1600" b="1" dirty="0" err="1" smtClean="0">
                <a:latin typeface="Courier New" pitchFamily="49" charset="0"/>
              </a:rPr>
              <a:t>number_of_processes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WRITE (0,*) 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, ": </a:t>
            </a:r>
            <a:r>
              <a:rPr lang="en-US" sz="1600" b="1" dirty="0" smtClean="0">
                <a:latin typeface="Courier New" pitchFamily="49" charset="0"/>
              </a:rPr>
              <a:t>reduce    value     = </a:t>
            </a:r>
            <a:r>
              <a:rPr lang="en-US" sz="1600" b="1" dirty="0" smtClean="0">
                <a:latin typeface="Courier New" pitchFamily="49" charset="0"/>
              </a:rPr>
              <a:t>", value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CALL </a:t>
            </a:r>
            <a:r>
              <a:rPr lang="en-US" sz="1600" b="1" dirty="0" err="1" smtClean="0">
                <a:solidFill>
                  <a:schemeClr val="tx2"/>
                </a:solidFill>
                <a:latin typeface="Courier New" pitchFamily="49" charset="0"/>
              </a:rPr>
              <a:t>MPI_Reduce</a:t>
            </a:r>
            <a:r>
              <a:rPr lang="en-US" sz="1600" b="1" dirty="0" smtClean="0">
                <a:latin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</a:rPr>
              <a:t>(value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smtClean="0">
                <a:latin typeface="Courier New" pitchFamily="49" charset="0"/>
              </a:rPr>
              <a:t>1,          &amp;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&amp;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                  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MPI_FLOAT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MPI_SUM</a:t>
            </a:r>
            <a:r>
              <a:rPr lang="en-US" sz="1600" b="1" dirty="0" smtClean="0">
                <a:latin typeface="Courier New" pitchFamily="49" charset="0"/>
              </a:rPr>
              <a:t>,           &amp;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&amp;                   </a:t>
            </a:r>
            <a:r>
              <a:rPr lang="en-US" sz="1600" b="1" dirty="0" smtClean="0">
                <a:latin typeface="Courier New" pitchFamily="49" charset="0"/>
              </a:rPr>
              <a:t>destination,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MPI_COMM_WORLD</a:t>
            </a:r>
            <a:r>
              <a:rPr lang="en-US" sz="1600" b="1" dirty="0" smtClean="0">
                <a:latin typeface="Courier New" pitchFamily="49" charset="0"/>
              </a:rPr>
              <a:t>,  &amp;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&amp;                   </a:t>
            </a:r>
            <a:r>
              <a:rPr lang="en-US" sz="1600" b="1" dirty="0" err="1" smtClean="0">
                <a:latin typeface="Courier New" pitchFamily="49" charset="0"/>
              </a:rPr>
              <a:t>mpi_error_code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</a:rPr>
              <a:t>WRITE (0,*)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, ": </a:t>
            </a:r>
            <a:r>
              <a:rPr lang="en-US" sz="1600" b="1" dirty="0" smtClean="0">
                <a:latin typeface="Courier New" pitchFamily="49" charset="0"/>
              </a:rPr>
              <a:t>reduce   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</a:t>
            </a:r>
            <a:r>
              <a:rPr lang="en-US" sz="1600" b="1" dirty="0" smtClean="0">
                <a:latin typeface="Courier New" pitchFamily="49" charset="0"/>
              </a:rPr>
              <a:t>",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CALL </a:t>
            </a:r>
            <a:r>
              <a:rPr lang="en-US" sz="1600" b="1" dirty="0" err="1" smtClean="0">
                <a:solidFill>
                  <a:schemeClr val="tx2"/>
                </a:solidFill>
                <a:latin typeface="Courier New" pitchFamily="49" charset="0"/>
              </a:rPr>
              <a:t>MPI_Allreduce</a:t>
            </a:r>
            <a:r>
              <a:rPr lang="en-US" sz="1600" b="1" dirty="0" smtClean="0">
                <a:latin typeface="Courier New" pitchFamily="49" charset="0"/>
              </a:rPr>
              <a:t>(value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smtClean="0">
                <a:latin typeface="Courier New" pitchFamily="49" charset="0"/>
              </a:rPr>
              <a:t>1,          &amp;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&amp;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                   MPI_FLOAT</a:t>
            </a:r>
            <a:r>
              <a:rPr lang="en-US" sz="1600" b="1" dirty="0" smtClean="0">
                <a:latin typeface="Courier New" pitchFamily="49" charset="0"/>
              </a:rPr>
              <a:t>,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MPI_SUM</a:t>
            </a:r>
            <a:r>
              <a:rPr lang="en-US" sz="1600" b="1" dirty="0" smtClean="0">
                <a:latin typeface="Courier New" pitchFamily="49" charset="0"/>
              </a:rPr>
              <a:t>,           &amp;</a:t>
            </a:r>
          </a:p>
          <a:p>
            <a:pPr>
              <a:lnSpc>
                <a:spcPct val="80000"/>
              </a:lnSpc>
              <a:buNone/>
            </a:pP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</a:rPr>
              <a:t>&amp;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</a:rPr>
              <a:t>                                MPI_COMM_WORLD</a:t>
            </a:r>
            <a:r>
              <a:rPr lang="en-US" sz="1600" b="1" dirty="0" smtClean="0">
                <a:latin typeface="Courier New" pitchFamily="49" charset="0"/>
              </a:rPr>
              <a:t>,  &amp;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&amp;                   </a:t>
            </a:r>
            <a:r>
              <a:rPr lang="en-US" sz="1600" b="1" dirty="0" err="1" smtClean="0">
                <a:latin typeface="Courier New" pitchFamily="49" charset="0"/>
              </a:rPr>
              <a:t>mpi_error_code</a:t>
            </a:r>
            <a:r>
              <a:rPr lang="en-US" sz="1600" b="1" dirty="0" smtClean="0">
                <a:latin typeface="Courier New" pitchFamily="49" charset="0"/>
              </a:rPr>
              <a:t>)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WRITE (0,*) </a:t>
            </a:r>
            <a:r>
              <a:rPr lang="en-US" sz="1600" b="1" dirty="0" err="1" smtClean="0">
                <a:latin typeface="Courier New" pitchFamily="49" charset="0"/>
              </a:rPr>
              <a:t>my_rank</a:t>
            </a:r>
            <a:r>
              <a:rPr lang="en-US" sz="1600" b="1" dirty="0" smtClean="0">
                <a:latin typeface="Courier New" pitchFamily="49" charset="0"/>
              </a:rPr>
              <a:t>, ": </a:t>
            </a:r>
            <a:r>
              <a:rPr lang="en-US" sz="1600" b="1" dirty="0" err="1" smtClean="0">
                <a:latin typeface="Courier New" pitchFamily="49" charset="0"/>
              </a:rPr>
              <a:t>allreduce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",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</a:rPr>
              <a:t>CALL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2"/>
                </a:solidFill>
                <a:latin typeface="Courier New" pitchFamily="49" charset="0"/>
              </a:rPr>
              <a:t>MPI_Finalize</a:t>
            </a:r>
            <a:r>
              <a:rPr lang="en-US" sz="1600" b="1" dirty="0" smtClean="0">
                <a:latin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</a:rPr>
              <a:t>mpi_error_code</a:t>
            </a:r>
            <a:r>
              <a:rPr lang="en-US" sz="1600" b="1" dirty="0" smtClean="0">
                <a:latin typeface="Courier New" pitchFamily="49" charset="0"/>
              </a:rPr>
              <a:t>)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END PROGRAM reduction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it-IT" dirty="0" smtClean="0"/>
              <a:t>NCSI Intro Par: MPI Collectives</a:t>
            </a:r>
            <a:endParaRPr lang="en-US" dirty="0" smtClean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Reduce: Compiling and Running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4114800" cy="4648200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% </a:t>
            </a:r>
            <a:r>
              <a:rPr lang="en-US" sz="1600" b="1" dirty="0" err="1" smtClean="0">
                <a:solidFill>
                  <a:schemeClr val="folHlink"/>
                </a:solidFill>
                <a:latin typeface="Courier New" pitchFamily="49" charset="0"/>
              </a:rPr>
              <a:t>mpicc</a:t>
            </a:r>
            <a:r>
              <a:rPr lang="en-US" sz="1600" b="1" dirty="0" smtClean="0">
                <a:latin typeface="Courier New" pitchFamily="49" charset="0"/>
              </a:rPr>
              <a:t> -o </a:t>
            </a:r>
            <a:r>
              <a:rPr lang="en-US" sz="1600" b="1" dirty="0" err="1" smtClean="0">
                <a:latin typeface="Courier New" pitchFamily="49" charset="0"/>
              </a:rPr>
              <a:t>mpireduce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mpireduce.c</a:t>
            </a:r>
            <a:endParaRPr lang="en-US" sz="1600" b="1" dirty="0" smtClean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%</a:t>
            </a:r>
            <a:r>
              <a:rPr lang="en-US" sz="1600" b="1" dirty="0" smtClean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0000CC"/>
                </a:solidFill>
                <a:latin typeface="Courier New" pitchFamily="49" charset="0"/>
              </a:rPr>
              <a:t>mpirun</a:t>
            </a:r>
            <a:r>
              <a:rPr lang="en-US" sz="1600" b="1" dirty="0" smtClean="0">
                <a:latin typeface="Courier New" pitchFamily="49" charset="0"/>
              </a:rPr>
              <a:t> -</a:t>
            </a:r>
            <a:r>
              <a:rPr lang="en-US" sz="1600" b="1" dirty="0" err="1" smtClean="0">
                <a:latin typeface="Courier New" pitchFamily="49" charset="0"/>
              </a:rPr>
              <a:t>np</a:t>
            </a:r>
            <a:r>
              <a:rPr lang="en-US" sz="1600" b="1" dirty="0" smtClean="0">
                <a:latin typeface="Courier New" pitchFamily="49" charset="0"/>
              </a:rPr>
              <a:t> 8 </a:t>
            </a:r>
            <a:r>
              <a:rPr lang="en-US" sz="1600" b="1" dirty="0" err="1" smtClean="0">
                <a:latin typeface="Courier New" pitchFamily="49" charset="0"/>
              </a:rPr>
              <a:t>mpireduce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0: reduce    value     = </a:t>
            </a:r>
            <a:r>
              <a:rPr lang="en-US" sz="1600" b="1" dirty="0" smtClean="0">
                <a:latin typeface="Courier New" pitchFamily="49" charset="0"/>
              </a:rPr>
              <a:t>0.0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4: reduce    value     = </a:t>
            </a:r>
            <a:r>
              <a:rPr lang="en-US" sz="1600" b="1" dirty="0" smtClean="0">
                <a:latin typeface="Courier New" pitchFamily="49" charset="0"/>
              </a:rPr>
              <a:t>48.0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6: reduce    value     = </a:t>
            </a:r>
            <a:r>
              <a:rPr lang="en-US" sz="1600" b="1" dirty="0" smtClean="0">
                <a:latin typeface="Courier New" pitchFamily="49" charset="0"/>
              </a:rPr>
              <a:t>72.0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7: reduce    value     = </a:t>
            </a:r>
            <a:r>
              <a:rPr lang="en-US" sz="1600" b="1" dirty="0" smtClean="0">
                <a:latin typeface="Courier New" pitchFamily="49" charset="0"/>
              </a:rPr>
              <a:t>84.0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3: reduce    value     = </a:t>
            </a:r>
            <a:r>
              <a:rPr lang="en-US" sz="1600" b="1" dirty="0" smtClean="0">
                <a:latin typeface="Courier New" pitchFamily="49" charset="0"/>
              </a:rPr>
              <a:t>36.0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2: reduce    value     = </a:t>
            </a:r>
            <a:r>
              <a:rPr lang="en-US" sz="1600" b="1" dirty="0" smtClean="0">
                <a:latin typeface="Courier New" pitchFamily="49" charset="0"/>
              </a:rPr>
              <a:t>24.0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5: reduce    value     = </a:t>
            </a:r>
            <a:r>
              <a:rPr lang="en-US" sz="1600" b="1" dirty="0" smtClean="0">
                <a:latin typeface="Courier New" pitchFamily="49" charset="0"/>
              </a:rPr>
              <a:t>60.0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1: reduce    value     = </a:t>
            </a:r>
            <a:r>
              <a:rPr lang="en-US" sz="1600" b="1" dirty="0" smtClean="0">
                <a:latin typeface="Courier New" pitchFamily="49" charset="0"/>
              </a:rPr>
              <a:t>12.0</a:t>
            </a:r>
            <a:endParaRPr lang="en-US" sz="1600" b="1" dirty="0" smtClean="0">
              <a:latin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114800" cy="4648200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7: reduce   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-</a:t>
            </a:r>
            <a:r>
              <a:rPr lang="en-US" sz="1600" b="1" dirty="0" smtClean="0">
                <a:latin typeface="Courier New" pitchFamily="49" charset="0"/>
              </a:rPr>
              <a:t>9120.0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3: reduce   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-</a:t>
            </a:r>
            <a:r>
              <a:rPr lang="en-US" sz="1600" b="1" dirty="0" smtClean="0">
                <a:latin typeface="Courier New" pitchFamily="49" charset="0"/>
              </a:rPr>
              <a:t>9120.0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2: reduce   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-</a:t>
            </a:r>
            <a:r>
              <a:rPr lang="en-US" sz="1600" b="1" dirty="0" smtClean="0">
                <a:latin typeface="Courier New" pitchFamily="49" charset="0"/>
              </a:rPr>
              <a:t>9120.0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5: reduce   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-</a:t>
            </a:r>
            <a:r>
              <a:rPr lang="en-US" sz="1600" b="1" dirty="0" smtClean="0">
                <a:latin typeface="Courier New" pitchFamily="49" charset="0"/>
              </a:rPr>
              <a:t>9120.0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</a:rPr>
              <a:t>0: reduce   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336.0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</a:rPr>
              <a:t>: reduce   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-</a:t>
            </a:r>
            <a:r>
              <a:rPr lang="en-US" sz="1600" b="1" dirty="0" smtClean="0">
                <a:latin typeface="Courier New" pitchFamily="49" charset="0"/>
              </a:rPr>
              <a:t>9120.0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6: reduce   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-</a:t>
            </a:r>
            <a:r>
              <a:rPr lang="en-US" sz="1600" b="1" dirty="0" smtClean="0">
                <a:latin typeface="Courier New" pitchFamily="49" charset="0"/>
              </a:rPr>
              <a:t>9120.0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4: reduce   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-</a:t>
            </a:r>
            <a:r>
              <a:rPr lang="en-US" sz="1600" b="1" dirty="0" smtClean="0">
                <a:latin typeface="Courier New" pitchFamily="49" charset="0"/>
              </a:rPr>
              <a:t>9120.0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</a:rPr>
              <a:t>: </a:t>
            </a:r>
            <a:r>
              <a:rPr lang="en-US" sz="1600" b="1" dirty="0" err="1" smtClean="0">
                <a:latin typeface="Courier New" pitchFamily="49" charset="0"/>
              </a:rPr>
              <a:t>allreduce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</a:t>
            </a:r>
            <a:r>
              <a:rPr lang="en-US" sz="1600" b="1" dirty="0" smtClean="0">
                <a:latin typeface="Courier New" pitchFamily="49" charset="0"/>
              </a:rPr>
              <a:t>336.0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7: </a:t>
            </a:r>
            <a:r>
              <a:rPr lang="en-US" sz="1600" b="1" dirty="0" err="1" smtClean="0">
                <a:latin typeface="Courier New" pitchFamily="49" charset="0"/>
              </a:rPr>
              <a:t>allreduce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</a:t>
            </a:r>
            <a:r>
              <a:rPr lang="en-US" sz="1600" b="1" dirty="0" smtClean="0">
                <a:latin typeface="Courier New" pitchFamily="49" charset="0"/>
              </a:rPr>
              <a:t>336.0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4: </a:t>
            </a:r>
            <a:r>
              <a:rPr lang="en-US" sz="1600" b="1" dirty="0" err="1" smtClean="0">
                <a:latin typeface="Courier New" pitchFamily="49" charset="0"/>
              </a:rPr>
              <a:t>allreduce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</a:t>
            </a:r>
            <a:r>
              <a:rPr lang="en-US" sz="1600" b="1" dirty="0" smtClean="0">
                <a:latin typeface="Courier New" pitchFamily="49" charset="0"/>
              </a:rPr>
              <a:t>336.0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3: </a:t>
            </a:r>
            <a:r>
              <a:rPr lang="en-US" sz="1600" b="1" dirty="0" err="1" smtClean="0">
                <a:latin typeface="Courier New" pitchFamily="49" charset="0"/>
              </a:rPr>
              <a:t>allreduce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</a:t>
            </a:r>
            <a:r>
              <a:rPr lang="en-US" sz="1600" b="1" dirty="0" smtClean="0">
                <a:latin typeface="Courier New" pitchFamily="49" charset="0"/>
              </a:rPr>
              <a:t>336.0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1: </a:t>
            </a:r>
            <a:r>
              <a:rPr lang="en-US" sz="1600" b="1" dirty="0" err="1" smtClean="0">
                <a:latin typeface="Courier New" pitchFamily="49" charset="0"/>
              </a:rPr>
              <a:t>allreduce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</a:t>
            </a:r>
            <a:r>
              <a:rPr lang="en-US" sz="1600" b="1" dirty="0" smtClean="0">
                <a:latin typeface="Courier New" pitchFamily="49" charset="0"/>
              </a:rPr>
              <a:t>336.0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5: </a:t>
            </a:r>
            <a:r>
              <a:rPr lang="en-US" sz="1600" b="1" dirty="0" err="1" smtClean="0">
                <a:latin typeface="Courier New" pitchFamily="49" charset="0"/>
              </a:rPr>
              <a:t>allreduce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</a:t>
            </a:r>
            <a:r>
              <a:rPr lang="en-US" sz="1600" b="1" dirty="0" smtClean="0">
                <a:latin typeface="Courier New" pitchFamily="49" charset="0"/>
              </a:rPr>
              <a:t>336.0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0: </a:t>
            </a:r>
            <a:r>
              <a:rPr lang="en-US" sz="1600" b="1" dirty="0" err="1" smtClean="0">
                <a:latin typeface="Courier New" pitchFamily="49" charset="0"/>
              </a:rPr>
              <a:t>allreduce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</a:t>
            </a:r>
            <a:r>
              <a:rPr lang="en-US" sz="1600" b="1" dirty="0" smtClean="0">
                <a:latin typeface="Courier New" pitchFamily="49" charset="0"/>
              </a:rPr>
              <a:t>336.0</a:t>
            </a:r>
            <a:endParaRPr lang="en-US" sz="1600" b="1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6: </a:t>
            </a:r>
            <a:r>
              <a:rPr lang="en-US" sz="1600" b="1" dirty="0" err="1" smtClean="0">
                <a:latin typeface="Courier New" pitchFamily="49" charset="0"/>
              </a:rPr>
              <a:t>allreduce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value_sum</a:t>
            </a:r>
            <a:r>
              <a:rPr lang="en-US" sz="1600" b="1" dirty="0" smtClean="0">
                <a:latin typeface="Courier New" pitchFamily="49" charset="0"/>
              </a:rPr>
              <a:t> = </a:t>
            </a:r>
            <a:r>
              <a:rPr lang="en-US" sz="1600" b="1" dirty="0" smtClean="0">
                <a:latin typeface="Courier New" pitchFamily="49" charset="0"/>
              </a:rPr>
              <a:t>336.0</a:t>
            </a:r>
            <a:endParaRPr lang="en-US" sz="1600" b="1" dirty="0" smtClean="0">
              <a:latin typeface="Courier New" pitchFamily="49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NCSI Intro Par: 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3DEF0B-5428-4867-AE3D-FF231F7FCC77}" type="slidenum">
              <a:rPr lang="en-US" smtClean="0"/>
              <a:pPr/>
              <a:t>27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 bwMode="auto">
          <a:xfrm rot="5400000">
            <a:off x="2361663" y="3619500"/>
            <a:ext cx="4648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Oval 8"/>
          <p:cNvSpPr/>
          <p:nvPr/>
        </p:nvSpPr>
        <p:spPr bwMode="auto">
          <a:xfrm>
            <a:off x="4800600" y="2286000"/>
            <a:ext cx="3962400" cy="38100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D3C452-7730-40F3-BA31-EB32E01A2367}" type="slidenum">
              <a:rPr lang="en-US"/>
              <a:pPr/>
              <a:t>28</a:t>
            </a:fld>
            <a:endParaRPr lang="en-US"/>
          </a:p>
        </p:txBody>
      </p:sp>
      <p:sp>
        <p:nvSpPr>
          <p:cNvPr id="84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Two Reduction Routines?</a:t>
            </a:r>
          </a:p>
        </p:txBody>
      </p:sp>
      <p:sp>
        <p:nvSpPr>
          <p:cNvPr id="84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MPI has two reduction routines because of the high cost of each communication.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If only one process needs the result, then it doesn’t make sense to pay the cost of sending the result to all processes.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But if all processes need the result, then it may be cheaper to reduce to all processes than to reduce to a single process and then broadcast to all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You can think of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MPI_Allreduce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as      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MPI_Reduce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followed by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MPI_Bcast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dirty="0" smtClean="0"/>
              <a:t>(though it doesn’t have to be implemented that way).</a:t>
            </a: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it-IT" dirty="0" smtClean="0"/>
              <a:t>NCSI Intro Par: MPI Collectives</a:t>
            </a:r>
            <a:endParaRPr lang="en-US" dirty="0" smtClean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on Arrays </a:t>
            </a:r>
            <a:r>
              <a:rPr lang="en-US" dirty="0" smtClean="0"/>
              <a:t>Part </a:t>
            </a:r>
            <a:r>
              <a:rPr lang="en-US" dirty="0" smtClean="0"/>
              <a:t>1 (C)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>
              <a:buNone/>
            </a:pP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MPI_Reduce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and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MPI_Allreduce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are actually designed to work on arrays, where the corresponding elements of each source array are reduced into the corresponding element of the destination array (all of the same length):</a:t>
            </a:r>
          </a:p>
          <a:p>
            <a:pPr>
              <a:buNone/>
            </a:pPr>
            <a:endParaRPr lang="en-US" sz="600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200"/>
              </a:spcBef>
              <a:buNone/>
            </a:pPr>
            <a:r>
              <a:rPr lang="en-US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MPI_Allreduce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source_array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spcBef>
                <a:spcPts val="20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destination_array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spcBef>
                <a:spcPts val="20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number_of_array_elements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spcBef>
                <a:spcPts val="20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MPI_DATATYPE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MPI_OPERATION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spcBef>
                <a:spcPts val="200"/>
              </a:spcBef>
              <a:buNone/>
            </a:pP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MPI_COMMUNICATOR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en-US" sz="600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200"/>
              </a:spcBef>
              <a:buNone/>
            </a:pPr>
            <a:r>
              <a:rPr lang="en-US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MPI_Allreduce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local_force_on_particle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spcBef>
                <a:spcPts val="20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global_force_on_particle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20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number_of_particles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spcBef>
                <a:spcPts val="20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MPI_FLOAT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MPI_SUM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spcBef>
                <a:spcPts val="200"/>
              </a:spcBef>
              <a:buNone/>
            </a:pP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MPI_COMM_WORLD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NCSI Intro Par: 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FAA316-D985-4E1A-8DB4-006C50EB16CF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705600" y="51054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Example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35814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General</a:t>
            </a:r>
            <a:endParaRPr lang="en-US" sz="2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MPI Collectives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789806-1AB3-4CA1-B47B-AA81C5B4CD22}" type="slidenum">
              <a:rPr lang="en-US"/>
              <a:pPr/>
              <a:t>3</a:t>
            </a:fld>
            <a:endParaRPr lang="en-US"/>
          </a:p>
        </p:txBody>
      </p:sp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H.323 (Polycom etc)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If you want to use H.323 videoconferencing – for example, </a:t>
            </a:r>
            <a:r>
              <a:rPr lang="en-US" dirty="0" err="1"/>
              <a:t>Polycom</a:t>
            </a:r>
            <a:r>
              <a:rPr lang="en-US" dirty="0"/>
              <a:t> – </a:t>
            </a:r>
            <a:r>
              <a:rPr lang="en-US" dirty="0" smtClean="0"/>
              <a:t>then:</a:t>
            </a:r>
          </a:p>
          <a:p>
            <a:r>
              <a:rPr lang="en-US" dirty="0" smtClean="0"/>
              <a:t>If you ARE already registered with the </a:t>
            </a:r>
            <a:r>
              <a:rPr lang="en-US" dirty="0" err="1" smtClean="0"/>
              <a:t>OneNet</a:t>
            </a:r>
            <a:r>
              <a:rPr lang="en-US" dirty="0" smtClean="0"/>
              <a:t> gatekeeper, dial 2500409.</a:t>
            </a:r>
          </a:p>
          <a:p>
            <a:r>
              <a:rPr lang="en-US" dirty="0" smtClean="0"/>
              <a:t>If you AREN’T registered with the </a:t>
            </a:r>
            <a:r>
              <a:rPr lang="en-US" dirty="0" err="1" smtClean="0"/>
              <a:t>OneNet</a:t>
            </a:r>
            <a:r>
              <a:rPr lang="en-US" dirty="0" smtClean="0"/>
              <a:t> gatekeeper (which is probably the case), then:</a:t>
            </a:r>
          </a:p>
          <a:p>
            <a:pPr lvl="1"/>
            <a:r>
              <a:rPr lang="en-US" dirty="0" smtClean="0"/>
              <a:t>Dial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164.58.250.47</a:t>
            </a:r>
          </a:p>
          <a:p>
            <a:pPr lvl="1"/>
            <a:r>
              <a:rPr lang="en-US" dirty="0" smtClean="0"/>
              <a:t>When asked for the conference ID, enter:</a:t>
            </a:r>
          </a:p>
          <a:p>
            <a:pPr lvl="1">
              <a:buNone/>
            </a:pPr>
            <a:r>
              <a:rPr lang="en-US" b="1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#0409#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 smtClean="0"/>
              <a:t>Many thanks to Roger Holder and </a:t>
            </a:r>
            <a:r>
              <a:rPr lang="en-US" dirty="0" err="1" smtClean="0"/>
              <a:t>OneNet</a:t>
            </a:r>
            <a:r>
              <a:rPr lang="en-US" dirty="0" smtClean="0"/>
              <a:t> for providing this.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on Arrays </a:t>
            </a:r>
            <a:r>
              <a:rPr lang="en-US" dirty="0" smtClean="0"/>
              <a:t>Part </a:t>
            </a:r>
            <a:r>
              <a:rPr lang="en-US" dirty="0" smtClean="0"/>
              <a:t>2 (C)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>
              <a:buNone/>
            </a:pPr>
            <a:r>
              <a:rPr lang="en-US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MPI_Allreduce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local_force_on_particle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global_force_on_particle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number_of_particles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MPI_FLOAT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MPI_SUM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MPI_COMM_WORLD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global_force_on_particle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[p] =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local_force_on_particle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[p] on Rank 0 +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local_force_on_particle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[p] on Rank 1 +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local_force_on_particle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[p] on Rank 2 +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...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local_force_on_particle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[p] on Rank np–1;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NCSI Intro Par: 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FAA316-D985-4E1A-8DB4-006C50EB16CF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Scatter and Gather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</a:t>
            </a:r>
            <a:r>
              <a:rPr lang="en-US" b="1" i="1" u="sng" dirty="0" smtClean="0"/>
              <a:t>scatter</a:t>
            </a:r>
            <a:r>
              <a:rPr lang="en-US" dirty="0" smtClean="0"/>
              <a:t> is to send data from one place to many places.</a:t>
            </a:r>
          </a:p>
          <a:p>
            <a:r>
              <a:rPr lang="en-US" dirty="0" smtClean="0"/>
              <a:t>To </a:t>
            </a:r>
            <a:r>
              <a:rPr lang="en-US" b="1" i="1" u="sng" dirty="0" smtClean="0"/>
              <a:t>gather</a:t>
            </a:r>
            <a:r>
              <a:rPr lang="en-US" dirty="0" smtClean="0"/>
              <a:t> is to receive data from many places into one place.</a:t>
            </a:r>
          </a:p>
          <a:p>
            <a:r>
              <a:rPr lang="en-US" dirty="0" smtClean="0"/>
              <a:t>MPI has a variety of scatter and gather routines:</a:t>
            </a:r>
          </a:p>
          <a:p>
            <a:pPr lvl="1"/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MPI_Scatter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 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MPI_Scatterv</a:t>
            </a:r>
            <a:endParaRPr lang="en-US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MPI_Gather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  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MPI_Gatherv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  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MPI_Allgather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MPI_Allgatherv</a:t>
            </a:r>
            <a:endParaRPr lang="en-US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scatter routines split up a single larger array into smaller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subarrays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one per MPI process, and send each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an MPI process.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gather routines receive many smaller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subarrays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one per MPI process, and assemble them into a single larger array.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NCSI Intro Par: 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FAA316-D985-4E1A-8DB4-006C50EB16CF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MPI_Scatter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MPI_Scatter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takes an array whose length is divisible by the number of MPI processes, and splits it up into </a:t>
            </a:r>
            <a:r>
              <a:rPr lang="en-US" dirty="0" err="1" smtClean="0"/>
              <a:t>subarrays</a:t>
            </a:r>
            <a:r>
              <a:rPr lang="en-US" dirty="0" smtClean="0"/>
              <a:t> of equal length, then sends one </a:t>
            </a:r>
            <a:r>
              <a:rPr lang="en-US" dirty="0" err="1" smtClean="0"/>
              <a:t>subarray</a:t>
            </a:r>
            <a:r>
              <a:rPr lang="en-US" dirty="0" smtClean="0"/>
              <a:t> to each MPI process.</a:t>
            </a:r>
          </a:p>
          <a:p>
            <a:pPr>
              <a:spcBef>
                <a:spcPts val="0"/>
              </a:spcBef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MPI_Scatter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large_array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small_array_length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MPI_DATATYPE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small_subarray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small_subarray_length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MPI_DATATYPE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source,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MPI_COMMUNICATOR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So, for a large array of length 100 on 5 MPI processes: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each smaller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has length 20;</a:t>
            </a:r>
          </a:p>
          <a:p>
            <a:pPr>
              <a:spcBef>
                <a:spcPts val="0"/>
              </a:spcBef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large_array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[ 0] ..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large_array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[19] go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small_array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 Rank 0;</a:t>
            </a:r>
          </a:p>
          <a:p>
            <a:pPr>
              <a:spcBef>
                <a:spcPts val="0"/>
              </a:spcBef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large_array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[20]..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large_array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[39] go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small_array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 Rank 1;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etc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NCSI Intro Par: 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FAA316-D985-4E1A-8DB4-006C50EB16CF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MPI_Scatterv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4648200"/>
          </a:xfrm>
        </p:spPr>
        <p:txBody>
          <a:bodyPr/>
          <a:lstStyle/>
          <a:p>
            <a:pPr>
              <a:buNone/>
            </a:pP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MPI_Scatterv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is just like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MPI_Scatter</a:t>
            </a:r>
            <a:r>
              <a:rPr lang="en-US" dirty="0" smtClean="0"/>
              <a:t>, except that the </a:t>
            </a:r>
            <a:r>
              <a:rPr lang="en-US" dirty="0" err="1" smtClean="0"/>
              <a:t>subarray</a:t>
            </a:r>
            <a:r>
              <a:rPr lang="en-US" dirty="0" smtClean="0"/>
              <a:t> lengths don’t have to be the same (and therefore the length of the large array doesn’t have to be divisible by the number of MPI processes).</a:t>
            </a:r>
          </a:p>
          <a:p>
            <a:pPr>
              <a:buNone/>
            </a:pP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MPI_Scatterv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large_array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small_array_length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   displacements,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MPI_DATATYPE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small_subarray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small_subarray_lengths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MPI_DATATYPE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source,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MPI_COMMUNICATOR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displacements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array says where each small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begins within the large array.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NCSI Intro Par: 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FAA316-D985-4E1A-8DB4-006C50EB16CF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MPI_Gather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MPI_Gather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receives a small array on each of the MPI processes, all </a:t>
            </a:r>
            <a:r>
              <a:rPr lang="en-US" dirty="0" err="1" smtClean="0"/>
              <a:t>subarrays</a:t>
            </a:r>
            <a:r>
              <a:rPr lang="en-US" dirty="0" smtClean="0"/>
              <a:t> of equal length, and joins them into a single large array on the destination MPI process.</a:t>
            </a:r>
          </a:p>
          <a:p>
            <a:pPr>
              <a:spcBef>
                <a:spcPts val="0"/>
              </a:spcBef>
              <a:buNone/>
            </a:pPr>
            <a:r>
              <a:rPr lang="en-US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MPI_Gather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small_subarray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small_subarray_length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MPI_DATATYPE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large_array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large_array_length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spcBef>
                <a:spcPts val="0"/>
              </a:spcBef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MPI_DATATYPE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 destination, 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MPI_COMMUNICATOR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So, for a small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length 20 on each of 5 MPI processes: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large array on the destination process has length 100;</a:t>
            </a:r>
          </a:p>
          <a:p>
            <a:pPr>
              <a:spcBef>
                <a:spcPts val="0"/>
              </a:spcBef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large_array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[ 0] ..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large_array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[19] come from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small_array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 Rank 0;</a:t>
            </a:r>
          </a:p>
          <a:p>
            <a:pPr>
              <a:spcBef>
                <a:spcPts val="0"/>
              </a:spcBef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large_array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[20]..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large_array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[39] come from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small_array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 Rank 1;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etc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NCSI Intro Par: 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FAA316-D985-4E1A-8DB4-006C50EB16CF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MPI_Gatherv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153400" cy="4648200"/>
          </a:xfrm>
        </p:spPr>
        <p:txBody>
          <a:bodyPr/>
          <a:lstStyle/>
          <a:p>
            <a:pPr>
              <a:buNone/>
            </a:pP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MPI_Gatherv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is just like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MPI_Gather</a:t>
            </a:r>
            <a:r>
              <a:rPr lang="en-US" dirty="0" smtClean="0"/>
              <a:t>, except that the </a:t>
            </a:r>
            <a:r>
              <a:rPr lang="en-US" dirty="0" err="1" smtClean="0"/>
              <a:t>subarray</a:t>
            </a:r>
            <a:r>
              <a:rPr lang="en-US" dirty="0" smtClean="0"/>
              <a:t> lengths don’t have to be the same (and therefore the length of the large array doesn’t have to be divisible by the number of MPI processes).</a:t>
            </a:r>
          </a:p>
          <a:p>
            <a:pPr>
              <a:buNone/>
            </a:pPr>
            <a:r>
              <a:rPr lang="en-US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MPI_Gatherv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small_subarray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small_subarray_length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MPI_DATATYPE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large_array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small_subarray_lengths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 displacements,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MPI_DATATYPE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 destination, 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MPI_COMMUNICATOR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displacements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array says where each small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subarray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begins within the large array.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NCSI Intro Par: 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FAA316-D985-4E1A-8DB4-006C50EB16CF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dirty="0" err="1" smtClean="0">
                <a:latin typeface="Courier New" pitchFamily="49" charset="0"/>
                <a:cs typeface="Courier New" pitchFamily="49" charset="0"/>
              </a:rPr>
              <a:t>MPI_Allgather</a:t>
            </a:r>
            <a:r>
              <a:rPr lang="en-US" sz="3300" dirty="0" smtClean="0">
                <a:latin typeface="Courier New" pitchFamily="49" charset="0"/>
                <a:cs typeface="Courier New" pitchFamily="49" charset="0"/>
              </a:rPr>
              <a:t> &amp; </a:t>
            </a:r>
            <a:r>
              <a:rPr lang="en-US" sz="3300" dirty="0" err="1" smtClean="0">
                <a:latin typeface="Courier New" pitchFamily="49" charset="0"/>
                <a:cs typeface="Courier New" pitchFamily="49" charset="0"/>
              </a:rPr>
              <a:t>MPI_Allgatherv</a:t>
            </a:r>
            <a:endParaRPr lang="en-US" sz="33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MPI_Allgather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MPI_Allgatherv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the same as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MPI_Gather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MPI_Gatherv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except that the large array gets filled on every MPI process, so no destination process argument is needed.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NCSI Intro Par: MPI Collectives</a:t>
            </a:r>
            <a:endParaRPr lang="en-US" dirty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FAA316-D985-4E1A-8DB4-006C50EB16CF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733800"/>
            <a:ext cx="80010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6000" smtClean="0">
                <a:ea typeface="ＭＳ Ｐゴシック" pitchFamily="34" charset="-128"/>
              </a:rPr>
              <a:t>Thanks for your attention!</a:t>
            </a:r>
            <a:br>
              <a:rPr lang="en-US" sz="6000" smtClean="0">
                <a:ea typeface="ＭＳ Ｐゴシック" pitchFamily="34" charset="-128"/>
              </a:rPr>
            </a:br>
            <a:r>
              <a:rPr lang="en-US" sz="6000" smtClean="0">
                <a:ea typeface="ＭＳ Ｐゴシック" pitchFamily="34" charset="-128"/>
              </a:rPr>
              <a:t/>
            </a:r>
            <a:br>
              <a:rPr lang="en-US" sz="6000" smtClean="0">
                <a:ea typeface="ＭＳ Ｐゴシック" pitchFamily="34" charset="-128"/>
              </a:rPr>
            </a:br>
            <a:r>
              <a:rPr lang="en-US" sz="6000" smtClean="0">
                <a:ea typeface="ＭＳ Ｐゴシック" pitchFamily="34" charset="-128"/>
              </a:rPr>
              <a:t/>
            </a:r>
            <a:br>
              <a:rPr lang="en-US" sz="6000" smtClean="0">
                <a:ea typeface="ＭＳ Ｐゴシック" pitchFamily="34" charset="-128"/>
              </a:rPr>
            </a:br>
            <a:r>
              <a:rPr lang="en-US" sz="6000" smtClean="0">
                <a:ea typeface="ＭＳ Ｐゴシック" pitchFamily="34" charset="-128"/>
              </a:rPr>
              <a:t>Questions?</a:t>
            </a:r>
            <a:br>
              <a:rPr lang="en-US" sz="6000" smtClean="0">
                <a:ea typeface="ＭＳ Ｐゴシック" pitchFamily="34" charset="-128"/>
              </a:rPr>
            </a:br>
            <a:endParaRPr lang="en-US" sz="3200" smtClean="0">
              <a:ea typeface="ＭＳ Ｐゴシック" pitchFamily="34" charset="-128"/>
            </a:endParaRPr>
          </a:p>
        </p:txBody>
      </p:sp>
      <p:sp>
        <p:nvSpPr>
          <p:cNvPr id="117763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733800"/>
            <a:ext cx="80010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6000" smtClean="0">
                <a:ea typeface="ＭＳ Ｐゴシック" pitchFamily="34" charset="-128"/>
              </a:rPr>
              <a:t>Thanks for your attention!</a:t>
            </a:r>
            <a:br>
              <a:rPr lang="en-US" sz="6000" smtClean="0">
                <a:ea typeface="ＭＳ Ｐゴシック" pitchFamily="34" charset="-128"/>
              </a:rPr>
            </a:br>
            <a:r>
              <a:rPr lang="en-US" sz="6000" smtClean="0">
                <a:ea typeface="ＭＳ Ｐゴシック" pitchFamily="34" charset="-128"/>
              </a:rPr>
              <a:t/>
            </a:r>
            <a:br>
              <a:rPr lang="en-US" sz="6000" smtClean="0">
                <a:ea typeface="ＭＳ Ｐゴシック" pitchFamily="34" charset="-128"/>
              </a:rPr>
            </a:br>
            <a:r>
              <a:rPr lang="en-US" sz="6000" smtClean="0">
                <a:ea typeface="ＭＳ Ｐゴシック" pitchFamily="34" charset="-128"/>
              </a:rPr>
              <a:t/>
            </a:r>
            <a:br>
              <a:rPr lang="en-US" sz="6000" smtClean="0">
                <a:ea typeface="ＭＳ Ｐゴシック" pitchFamily="34" charset="-128"/>
              </a:rPr>
            </a:br>
            <a:r>
              <a:rPr lang="en-US" sz="6000" smtClean="0">
                <a:ea typeface="ＭＳ Ｐゴシック" pitchFamily="34" charset="-128"/>
              </a:rPr>
              <a:t>Questions?</a:t>
            </a:r>
            <a:br>
              <a:rPr lang="en-US" sz="6000" smtClean="0">
                <a:ea typeface="ＭＳ Ｐゴシック" pitchFamily="34" charset="-128"/>
              </a:rPr>
            </a:br>
            <a:endParaRPr lang="en-US" sz="3200" smtClean="0">
              <a:ea typeface="ＭＳ Ｐゴシック" pitchFamily="34" charset="-128"/>
            </a:endParaRPr>
          </a:p>
        </p:txBody>
      </p:sp>
      <p:sp>
        <p:nvSpPr>
          <p:cNvPr id="117763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H.323 from Internet Explorer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600" dirty="0" smtClean="0"/>
              <a:t>From a Windows PC running Internet Explorer: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You </a:t>
            </a:r>
            <a:r>
              <a:rPr lang="en-US" sz="1600" b="1" dirty="0" smtClean="0"/>
              <a:t>MUST</a:t>
            </a:r>
            <a:r>
              <a:rPr lang="en-US" sz="1600" dirty="0" smtClean="0"/>
              <a:t> have the ability to install software on the PC (or have someone install it for you).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Download and install the latest Java Runtime Environment (JRE) from </a:t>
            </a:r>
            <a:r>
              <a:rPr lang="en-US" sz="1600" dirty="0" smtClean="0">
                <a:hlinkClick r:id="rId2"/>
              </a:rPr>
              <a:t>here</a:t>
            </a:r>
            <a:r>
              <a:rPr lang="en-US" sz="1600" dirty="0" smtClean="0"/>
              <a:t> </a:t>
            </a:r>
            <a:br>
              <a:rPr lang="en-US" sz="1600" dirty="0" smtClean="0"/>
            </a:br>
            <a:r>
              <a:rPr lang="en-US" sz="1600" dirty="0" smtClean="0"/>
              <a:t>(click on the Java Download icon, because that install package includes both the JRE and other components).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Download and install this </a:t>
            </a:r>
            <a:r>
              <a:rPr lang="en-US" sz="1600" dirty="0" smtClean="0">
                <a:hlinkClick r:id="rId3"/>
              </a:rPr>
              <a:t>video decoder</a:t>
            </a:r>
            <a:r>
              <a:rPr lang="en-US" sz="1600" dirty="0" smtClean="0"/>
              <a:t>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Start Internet Explorer.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Copy-and-paste this URL into your IE window: </a:t>
            </a:r>
            <a:br>
              <a:rPr lang="en-US" sz="1600" dirty="0" smtClean="0"/>
            </a:br>
            <a:r>
              <a:rPr lang="en-US" sz="1600" b="1" dirty="0" smtClean="0"/>
              <a:t>http://164.58.250.47/</a:t>
            </a:r>
            <a:r>
              <a:rPr lang="en-US" sz="1600" dirty="0" smtClean="0"/>
              <a:t>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When that webpage loads, in the upper left, click on "Streaming".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In the textbox labeled Sign-in Name, type your name.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In the textbox labeled Conference ID, type this: </a:t>
            </a:r>
            <a:br>
              <a:rPr lang="en-US" sz="1600" dirty="0" smtClean="0"/>
            </a:br>
            <a:r>
              <a:rPr lang="en-US" sz="1600" dirty="0" smtClean="0"/>
              <a:t>0409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Click on "Stream this conference".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When that webpage loads, you may see, at the very top, a bar offering you options. </a:t>
            </a:r>
            <a:br>
              <a:rPr lang="en-US" sz="1600" dirty="0" smtClean="0"/>
            </a:br>
            <a:r>
              <a:rPr lang="en-US" sz="1600" dirty="0" smtClean="0"/>
              <a:t>If so, click on it and choose "Install this add-on."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NCSI Intro Par: MPI Collectives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MPI Collectives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C5B91A-D25A-4171-9B64-6EC05E7A942A}" type="slidenum">
              <a:rPr lang="en-US"/>
              <a:pPr/>
              <a:t>5</a:t>
            </a:fld>
            <a:endParaRPr 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EVO</a:t>
            </a:r>
            <a:endParaRPr lang="en-US" sz="3600" dirty="0"/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There’s a quick description of how to use EVO on the workshop logistics webpage.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MPI Collectives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FEA5B2-C75C-4B5B-98BE-64AAADC248CE}" type="slidenum">
              <a:rPr lang="en-US"/>
              <a:pPr/>
              <a:t>6</a:t>
            </a:fld>
            <a:endParaRPr lang="en-US"/>
          </a:p>
        </p:txBody>
      </p:sp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Phone Bridge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If all else fails, you can call into our toll free phone bridge:</a:t>
            </a:r>
          </a:p>
          <a:p>
            <a:pPr algn="ctr">
              <a:buFont typeface="Wingdings" pitchFamily="2" charset="2"/>
              <a:buNone/>
            </a:pPr>
            <a:r>
              <a:rPr lang="en-US" dirty="0" smtClean="0"/>
              <a:t>1-800-832-0736</a:t>
            </a:r>
          </a:p>
          <a:p>
            <a:pPr algn="ctr">
              <a:buFont typeface="Wingdings" pitchFamily="2" charset="2"/>
              <a:buNone/>
            </a:pPr>
            <a:r>
              <a:rPr lang="en-US" dirty="0" smtClean="0"/>
              <a:t>* 623 2874 #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Please mute yourself and use the phone to listen.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Don’t worry, we’ll call out slide numbers as we go.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Please use the phone bridge </a:t>
            </a:r>
            <a:r>
              <a:rPr lang="en-US" b="1" u="sng" dirty="0"/>
              <a:t>ONLY</a:t>
            </a:r>
            <a:r>
              <a:rPr lang="en-US" dirty="0"/>
              <a:t> if you cannot connect any other way: the phone bridge is charged per connection per minute, so our preference is to minimize the number of connections.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Many thanks to </a:t>
            </a:r>
            <a:r>
              <a:rPr lang="en-US" dirty="0" smtClean="0"/>
              <a:t>OU Information Technology for providing the toll free phone bridge.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MPI Collectives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F37389-4EFB-484B-AB5A-BD4F84D9F3C6}" type="slidenum">
              <a:rPr lang="en-US"/>
              <a:pPr/>
              <a:t>7</a:t>
            </a:fld>
            <a:endParaRPr lang="en-US"/>
          </a:p>
        </p:txBody>
      </p:sp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Please Mute Yourself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No matter how you connect, please mute yourself, so that we cannot hear you.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At </a:t>
            </a:r>
            <a:r>
              <a:rPr lang="en-US" dirty="0" smtClean="0"/>
              <a:t>ISU and UW, </a:t>
            </a:r>
            <a:r>
              <a:rPr lang="en-US" dirty="0"/>
              <a:t>we will turn off the sound on all conferencing technologies.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That way, we won’t have problems with echo cancellation.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Of course, that means we cannot hear questions.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 for questions, you’ll need to send some kind of text.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MPI Collectives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FE677A-EF37-4970-9B49-8180FA10AF29}" type="slidenum">
              <a:rPr lang="en-US"/>
              <a:pPr/>
              <a:t>8</a:t>
            </a:fld>
            <a:endParaRPr lang="en-US"/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Thanks for helping!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/>
              <a:t>OSCER operations staff (Brandon George, Dave Akin, Brett Zimmerman, Josh </a:t>
            </a:r>
            <a:r>
              <a:rPr lang="en-US" sz="2000" dirty="0" smtClean="0"/>
              <a:t>Alexander, Patrick Calhoun)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Kevin </a:t>
            </a:r>
            <a:r>
              <a:rPr lang="en-US" sz="2000" dirty="0"/>
              <a:t>Blake, OU IT (videographer)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James Deaton and Roger Holder, </a:t>
            </a:r>
            <a:r>
              <a:rPr lang="en-US" sz="2000" dirty="0" err="1" smtClean="0"/>
              <a:t>OneNet</a:t>
            </a:r>
            <a:endParaRPr lang="en-US" sz="2000" dirty="0" smtClean="0"/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Keith Weber, Abel Clark and </a:t>
            </a:r>
            <a:r>
              <a:rPr lang="en-US" sz="2000" dirty="0" err="1" smtClean="0"/>
              <a:t>Qifeng</a:t>
            </a:r>
            <a:r>
              <a:rPr lang="en-US" sz="2000" dirty="0" smtClean="0"/>
              <a:t> Wu, Idaho State U Pocatello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Nancy Glenn, Idaho State U Boise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Jeff Gardner and </a:t>
            </a:r>
            <a:r>
              <a:rPr lang="en-US" sz="2000" dirty="0" err="1"/>
              <a:t>Marya</a:t>
            </a:r>
            <a:r>
              <a:rPr lang="en-US" sz="2000" dirty="0"/>
              <a:t> </a:t>
            </a:r>
            <a:r>
              <a:rPr lang="en-US" sz="2000" dirty="0" err="1" smtClean="0"/>
              <a:t>Dominik</a:t>
            </a:r>
            <a:r>
              <a:rPr lang="en-US" sz="2000" dirty="0" smtClean="0"/>
              <a:t>, U Washington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Ken </a:t>
            </a:r>
            <a:r>
              <a:rPr lang="en-US" sz="2000" dirty="0" err="1" smtClean="0"/>
              <a:t>Gamradt</a:t>
            </a:r>
            <a:r>
              <a:rPr lang="en-US" sz="2000" dirty="0" smtClean="0"/>
              <a:t>, South Dakota State U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Jeff </a:t>
            </a:r>
            <a:r>
              <a:rPr lang="en-US" sz="2000" dirty="0" err="1" smtClean="0"/>
              <a:t>Rufinus</a:t>
            </a:r>
            <a:r>
              <a:rPr lang="en-US" sz="2000" dirty="0" smtClean="0"/>
              <a:t>, Widener U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Scott Lathrop, SC11 General Chair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Donna </a:t>
            </a:r>
            <a:r>
              <a:rPr lang="en-US" sz="2000" dirty="0" err="1" smtClean="0"/>
              <a:t>Cappo</a:t>
            </a:r>
            <a:r>
              <a:rPr lang="en-US" sz="2000" dirty="0" smtClean="0"/>
              <a:t>, ACM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Bob Panoff, Jack </a:t>
            </a:r>
            <a:r>
              <a:rPr lang="en-US" sz="2000" dirty="0" err="1" smtClean="0"/>
              <a:t>Parkin</a:t>
            </a:r>
            <a:r>
              <a:rPr lang="en-US" sz="2000" dirty="0" smtClean="0"/>
              <a:t> and Joyce South, Shodor Education Foundation </a:t>
            </a:r>
            <a:r>
              <a:rPr lang="en-US" sz="2000" dirty="0" smtClean="0"/>
              <a:t>Inc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ID, NM, NV EPSCoR (co-sponsors)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SC11 conference  (co-sponsors)</a:t>
            </a: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Par: MPI Collectives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4F5EC7-229E-472C-A577-0EE5257C4F8A}" type="slidenum">
              <a:rPr lang="en-US"/>
              <a:pPr/>
              <a:t>9</a:t>
            </a:fld>
            <a:endParaRPr lang="en-US"/>
          </a:p>
        </p:txBody>
      </p:sp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Questions via Text: </a:t>
            </a:r>
            <a:r>
              <a:rPr lang="en-US" sz="3600" dirty="0" smtClean="0"/>
              <a:t>Piazza</a:t>
            </a:r>
            <a:endParaRPr lang="en-US" sz="3600" dirty="0"/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Ask questions </a:t>
            </a:r>
            <a:r>
              <a:rPr lang="en-US" dirty="0" smtClean="0"/>
              <a:t>via: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  <a:hlinkClick r:id="rId2"/>
              </a:rPr>
              <a:t>http://www.piazza.com/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/>
              <a:t>All </a:t>
            </a:r>
            <a:r>
              <a:rPr lang="en-US" dirty="0"/>
              <a:t>questions will be read out loud and then answered out loud</a:t>
            </a:r>
            <a:r>
              <a:rPr lang="en-US" dirty="0" smtClean="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b="1" u="sng" dirty="0" smtClean="0"/>
              <a:t>NOTE</a:t>
            </a:r>
            <a:r>
              <a:rPr lang="en-US" dirty="0" smtClean="0"/>
              <a:t>: Because of image-and-likeness rules, people attending remotely offsite via videoconferencing </a:t>
            </a:r>
            <a:r>
              <a:rPr lang="en-US" b="1" u="sng" dirty="0" smtClean="0"/>
              <a:t>CANNOT</a:t>
            </a:r>
            <a:r>
              <a:rPr lang="en-US" dirty="0" smtClean="0"/>
              <a:t> ask questions via voice.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9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59"/>
  <p:tag name="BSN" val="159"/>
  <p:tag name="SVT" val="FALSE"/>
  <p:tag name="NBP" val="1"/>
  <p:tag name="CVB" val="159"/>
  <p:tag name="SPT" val="FALSE"/>
  <p:tag name="CII" val="15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60"/>
  <p:tag name="BSN" val="160"/>
  <p:tag name="SVT" val="FALSE"/>
  <p:tag name="NBP" val="1"/>
  <p:tag name="CVB" val="160"/>
  <p:tag name="SPT" val="FALSE"/>
  <p:tag name="CII" val="16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61"/>
  <p:tag name="BSN" val="161"/>
  <p:tag name="SVT" val="FALSE"/>
  <p:tag name="NBP" val="1"/>
  <p:tag name="CVB" val="161"/>
  <p:tag name="SPT" val="FALSE"/>
  <p:tag name="CII" val="16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61"/>
  <p:tag name="BSN" val="161"/>
  <p:tag name="SVT" val="FALSE"/>
  <p:tag name="NBP" val="1"/>
  <p:tag name="CVB" val="161"/>
  <p:tag name="SPT" val="FALSE"/>
  <p:tag name="CII" val="16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61"/>
  <p:tag name="BSN" val="161"/>
  <p:tag name="SVT" val="FALSE"/>
  <p:tag name="NBP" val="1"/>
  <p:tag name="CVB" val="161"/>
  <p:tag name="SPT" val="FALSE"/>
  <p:tag name="CII" val="16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61"/>
  <p:tag name="BSN" val="161"/>
  <p:tag name="SVT" val="FALSE"/>
  <p:tag name="NBP" val="1"/>
  <p:tag name="CVB" val="161"/>
  <p:tag name="SPT" val="FALSE"/>
  <p:tag name="CII" val="16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63"/>
  <p:tag name="BSN" val="163"/>
  <p:tag name="SVT" val="FALSE"/>
  <p:tag name="NBP" val="1"/>
  <p:tag name="CVB" val="163"/>
  <p:tag name="SPT" val="FALSE"/>
  <p:tag name="CII" val="16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BSN" val="1"/>
  <p:tag name="SVT" val="TRUE"/>
  <p:tag name="CVB" val="1"/>
  <p:tag name="SPT" val="FALSE"/>
  <p:tag name="CII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55"/>
  <p:tag name="BSN" val="155"/>
  <p:tag name="SVT" val="FALSE"/>
  <p:tag name="NBP" val="1"/>
  <p:tag name="CVB" val="155"/>
  <p:tag name="SPT" val="FALSE"/>
  <p:tag name="CII" val="15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55"/>
  <p:tag name="BSN" val="155"/>
  <p:tag name="SVT" val="FALSE"/>
  <p:tag name="NBP" val="1"/>
  <p:tag name="CVB" val="155"/>
  <p:tag name="SPT" val="FALSE"/>
  <p:tag name="CII" val="15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56"/>
  <p:tag name="BSN" val="156"/>
  <p:tag name="SVT" val="FALSE"/>
  <p:tag name="NBP" val="1"/>
  <p:tag name="CVB" val="156"/>
  <p:tag name="SPT" val="FALSE"/>
  <p:tag name="CII" val="15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57"/>
  <p:tag name="BSN" val="157"/>
  <p:tag name="SVT" val="FALSE"/>
  <p:tag name="NBP" val="1"/>
  <p:tag name="CVB" val="157"/>
  <p:tag name="SPT" val="FALSE"/>
  <p:tag name="CII" val="15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56"/>
  <p:tag name="BSN" val="156"/>
  <p:tag name="SVT" val="FALSE"/>
  <p:tag name="NBP" val="1"/>
  <p:tag name="CVB" val="156"/>
  <p:tag name="SPT" val="FALSE"/>
  <p:tag name="CII" val="15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57"/>
  <p:tag name="BSN" val="157"/>
  <p:tag name="SVT" val="FALSE"/>
  <p:tag name="NBP" val="1"/>
  <p:tag name="CVB" val="157"/>
  <p:tag name="SPT" val="FALSE"/>
  <p:tag name="CII" val="157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8737</TotalTime>
  <Words>3525</Words>
  <Application>Microsoft Office PowerPoint</Application>
  <PresentationFormat>On-screen Show (4:3)</PresentationFormat>
  <Paragraphs>503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Blends</vt:lpstr>
      <vt:lpstr>Introduction to Parallel Programming &amp; Cluster Computing MPI Collective Communications</vt:lpstr>
      <vt:lpstr>This is an experiment!</vt:lpstr>
      <vt:lpstr>H.323 (Polycom etc)</vt:lpstr>
      <vt:lpstr>H.323 from Internet Explorer</vt:lpstr>
      <vt:lpstr>EVO</vt:lpstr>
      <vt:lpstr>Phone Bridge</vt:lpstr>
      <vt:lpstr>Please Mute Yourself</vt:lpstr>
      <vt:lpstr>Thanks for helping!</vt:lpstr>
      <vt:lpstr>Questions via Text: Piazza</vt:lpstr>
      <vt:lpstr>This is an experiment!</vt:lpstr>
      <vt:lpstr>Collective Communications</vt:lpstr>
      <vt:lpstr>Point to Point Always Works</vt:lpstr>
      <vt:lpstr>Point to Point Isn’t Always Good</vt:lpstr>
      <vt:lpstr>Collective Communications</vt:lpstr>
      <vt:lpstr>MPI_Bcast (C)</vt:lpstr>
      <vt:lpstr>MPI_Bcast (F90)</vt:lpstr>
      <vt:lpstr>Broadcast Example Part 1 (C)</vt:lpstr>
      <vt:lpstr>Broadcast Example Part 2 (C)</vt:lpstr>
      <vt:lpstr>Broadcast Example Part 1 (F90)</vt:lpstr>
      <vt:lpstr>Broadcast Example Part 2 (F90)</vt:lpstr>
      <vt:lpstr>Broadcast Compile &amp; Run</vt:lpstr>
      <vt:lpstr>Reductions</vt:lpstr>
      <vt:lpstr>Reduction Example Part 1 (C)</vt:lpstr>
      <vt:lpstr>Reduction Example Part 2 (C)</vt:lpstr>
      <vt:lpstr>Reduction Example Part 1 (F90)</vt:lpstr>
      <vt:lpstr>Reduction Example Part 2 (F90)</vt:lpstr>
      <vt:lpstr>Reduce: Compiling and Running</vt:lpstr>
      <vt:lpstr>Why Two Reduction Routines?</vt:lpstr>
      <vt:lpstr>Reduction on Arrays Part 1 (C)</vt:lpstr>
      <vt:lpstr>Reduction on Arrays Part 2 (C)</vt:lpstr>
      <vt:lpstr>Scatter and Gather</vt:lpstr>
      <vt:lpstr>MPI_Scatter</vt:lpstr>
      <vt:lpstr>MPI_Scatterv</vt:lpstr>
      <vt:lpstr>MPI_Gather</vt:lpstr>
      <vt:lpstr>MPI_Gatherv</vt:lpstr>
      <vt:lpstr>MPI_Allgather &amp; MPI_Allgatherv</vt:lpstr>
      <vt:lpstr>Thanks for your attention!   Questions? </vt:lpstr>
      <vt:lpstr>Thanks for your attention!   Questions? </vt:lpstr>
    </vt:vector>
  </TitlesOfParts>
  <Company>University of Oklahoma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Supercomputing in Plain English: MPI Collective Communications</dc:title>
  <dc:creator>Henry Neeman</dc:creator>
  <cp:lastModifiedBy>hneeman</cp:lastModifiedBy>
  <cp:revision>488</cp:revision>
  <cp:lastPrinted>1601-01-01T00:00:00Z</cp:lastPrinted>
  <dcterms:created xsi:type="dcterms:W3CDTF">2001-08-18T12:37:15Z</dcterms:created>
  <dcterms:modified xsi:type="dcterms:W3CDTF">2011-06-28T16:10:21Z</dcterms:modified>
</cp:coreProperties>
</file>