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ags/tag2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1"/>
  </p:notesMasterIdLst>
  <p:handoutMasterIdLst>
    <p:handoutMasterId r:id="rId72"/>
  </p:handoutMasterIdLst>
  <p:sldIdLst>
    <p:sldId id="554" r:id="rId2"/>
    <p:sldId id="929" r:id="rId3"/>
    <p:sldId id="930" r:id="rId4"/>
    <p:sldId id="931" r:id="rId5"/>
    <p:sldId id="932" r:id="rId6"/>
    <p:sldId id="933" r:id="rId7"/>
    <p:sldId id="934" r:id="rId8"/>
    <p:sldId id="935" r:id="rId9"/>
    <p:sldId id="936" r:id="rId10"/>
    <p:sldId id="937" r:id="rId11"/>
    <p:sldId id="958" r:id="rId12"/>
    <p:sldId id="959" r:id="rId13"/>
    <p:sldId id="960" r:id="rId14"/>
    <p:sldId id="961" r:id="rId15"/>
    <p:sldId id="962" r:id="rId16"/>
    <p:sldId id="963" r:id="rId17"/>
    <p:sldId id="964" r:id="rId18"/>
    <p:sldId id="965" r:id="rId19"/>
    <p:sldId id="966" r:id="rId20"/>
    <p:sldId id="967" r:id="rId21"/>
    <p:sldId id="968" r:id="rId22"/>
    <p:sldId id="969" r:id="rId23"/>
    <p:sldId id="970" r:id="rId24"/>
    <p:sldId id="971" r:id="rId25"/>
    <p:sldId id="972" r:id="rId26"/>
    <p:sldId id="973" r:id="rId27"/>
    <p:sldId id="974" r:id="rId28"/>
    <p:sldId id="975" r:id="rId29"/>
    <p:sldId id="976" r:id="rId30"/>
    <p:sldId id="977" r:id="rId31"/>
    <p:sldId id="978" r:id="rId32"/>
    <p:sldId id="979" r:id="rId33"/>
    <p:sldId id="980" r:id="rId34"/>
    <p:sldId id="981" r:id="rId35"/>
    <p:sldId id="982" r:id="rId36"/>
    <p:sldId id="983" r:id="rId37"/>
    <p:sldId id="984" r:id="rId38"/>
    <p:sldId id="985" r:id="rId39"/>
    <p:sldId id="986" r:id="rId40"/>
    <p:sldId id="987" r:id="rId41"/>
    <p:sldId id="988" r:id="rId42"/>
    <p:sldId id="989" r:id="rId43"/>
    <p:sldId id="990" r:id="rId44"/>
    <p:sldId id="991" r:id="rId45"/>
    <p:sldId id="992" r:id="rId46"/>
    <p:sldId id="993" r:id="rId47"/>
    <p:sldId id="994" r:id="rId48"/>
    <p:sldId id="995" r:id="rId49"/>
    <p:sldId id="996" r:id="rId50"/>
    <p:sldId id="997" r:id="rId51"/>
    <p:sldId id="998" r:id="rId52"/>
    <p:sldId id="999" r:id="rId53"/>
    <p:sldId id="1000" r:id="rId54"/>
    <p:sldId id="1001" r:id="rId55"/>
    <p:sldId id="1002" r:id="rId56"/>
    <p:sldId id="1003" r:id="rId57"/>
    <p:sldId id="1004" r:id="rId58"/>
    <p:sldId id="1005" r:id="rId59"/>
    <p:sldId id="1006" r:id="rId60"/>
    <p:sldId id="1007" r:id="rId61"/>
    <p:sldId id="1008" r:id="rId62"/>
    <p:sldId id="1009" r:id="rId63"/>
    <p:sldId id="1010" r:id="rId64"/>
    <p:sldId id="1011" r:id="rId65"/>
    <p:sldId id="1012" r:id="rId66"/>
    <p:sldId id="1013" r:id="rId67"/>
    <p:sldId id="1014" r:id="rId68"/>
    <p:sldId id="1015" r:id="rId69"/>
    <p:sldId id="1021" r:id="rId70"/>
  </p:sldIdLst>
  <p:sldSz cx="9144000" cy="6858000" type="screen4x3"/>
  <p:notesSz cx="6858000" cy="9144000"/>
  <p:custDataLst>
    <p:tags r:id="rId7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67" d="100"/>
          <a:sy n="67" d="100"/>
        </p:scale>
        <p:origin x="-1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0614E-D88A-41D7-9204-8D9DE020AC9E}" type="slidenum">
              <a:rPr lang="en-US"/>
              <a:pPr/>
              <a:t>51</a:t>
            </a:fld>
            <a:endParaRPr lang="en-US"/>
          </a:p>
        </p:txBody>
      </p:sp>
      <p:sp>
        <p:nvSpPr>
          <p:cNvPr id="10803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03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3F056-5222-4082-82FE-AE6B48A31DD0}" type="slidenum">
              <a:rPr lang="en-US"/>
              <a:pPr/>
              <a:t>56</a:t>
            </a:fld>
            <a:endParaRPr lang="en-US"/>
          </a:p>
        </p:txBody>
      </p:sp>
      <p:sp>
        <p:nvSpPr>
          <p:cNvPr id="108646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64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8DA34-F000-4B82-8A98-112C25FA06D4}" type="slidenum">
              <a:rPr lang="en-US"/>
              <a:pPr/>
              <a:t>57</a:t>
            </a:fld>
            <a:endParaRPr lang="en-US"/>
          </a:p>
        </p:txBody>
      </p:sp>
      <p:sp>
        <p:nvSpPr>
          <p:cNvPr id="10885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85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3648" y="6096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2362200" cy="598488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5" name="Picture 14" descr="isu_bengals_logo.jp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7647296" y="6162040"/>
            <a:ext cx="457200" cy="518160"/>
          </a:xfrm>
          <a:prstGeom prst="rect">
            <a:avLst/>
          </a:prstGeom>
        </p:spPr>
      </p:pic>
      <p:pic>
        <p:nvPicPr>
          <p:cNvPr id="13" name="Picture 12" descr="uw_w_logo.jpg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7162800" y="6248400"/>
            <a:ext cx="508036" cy="352453"/>
          </a:xfrm>
          <a:prstGeom prst="rect">
            <a:avLst/>
          </a:prstGeom>
        </p:spPr>
      </p:pic>
      <p:pic>
        <p:nvPicPr>
          <p:cNvPr id="14" name="Picture 13" descr="earlham_ec_logo.pn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6773840" y="6228846"/>
            <a:ext cx="433493" cy="421808"/>
          </a:xfrm>
          <a:prstGeom prst="rect">
            <a:avLst/>
          </a:prstGeom>
        </p:spPr>
      </p:pic>
      <p:pic>
        <p:nvPicPr>
          <p:cNvPr id="17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24600" y="6248400"/>
            <a:ext cx="4430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4.png"/><Relationship Id="rId9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do.com/5032891/nissans-eco-gas-pedal-fights-back-to-help-you-save-gas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www.amd.com/us-en/assets/content_type/DigitalMedia/46928a_01_ATI-FirePro_V8700_angled_low_res.gif" TargetMode="External"/><Relationship Id="rId7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mecyte.com/wp-content/uploads/2009/01/ibm-sony-toshiba-cell.jpg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images.nvidia.com/products/quadro_fx_5800/Quadro_FX5800_low_3qtr.png" TargetMode="External"/><Relationship Id="rId9" Type="http://schemas.openxmlformats.org/officeDocument/2006/relationships/hyperlink" Target="http://www.overclockers.ua/news/cpu/106612-Knights-Ferry.jp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bitlabs.com/news/video/display/20080404234228_Shipments_of_Discrete_Graphics_Cards_on_the_Rise_but_Prices_Down_Jon_Peddie_Research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llpanorama.wordpress.com/2008/05/21/my-first-cuda-progra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md.com/gpu_assets/Stream_Computing_Overview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penC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scitech.ac.uk/events/GPU_2010/12_Hart.pdf" TargetMode="External"/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images.nvidia.com/products/tesla_C2050_C2070/Tesla_C2050_C2070_3qtr_low_new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ages.nvidia.com/products/geforce_gtx_480/geforce_gtx_480_3qtr_low.png" TargetMode="External"/><Relationship Id="rId4" Type="http://schemas.openxmlformats.org/officeDocument/2006/relationships/image" Target="../media/image1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zworld.com/2010/09/thoughts-nvidias-kepler-maxwell-gpus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hyperlink" Target="http://www.nvidia.com/object/IO_43499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download.nvidia.com/compute/cuda/sdk/website/Linear_Algebra.html#matrixMul" TargetMode="Externa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zz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Introduction to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Parallel Programming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</a:t>
            </a: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GPGPU: Number Crunching</a:t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Your Graphics Card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67076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Josh Alexander,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Ivan </a:t>
            </a:r>
            <a:r>
              <a:rPr lang="en-US" sz="1800" b="1" dirty="0" err="1" smtClean="0"/>
              <a:t>Babic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Andrew Fitz Gibbon, Shodor Education Foundation Inc.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Charlie Peck,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err="1" smtClean="0"/>
              <a:t>Skylar</a:t>
            </a:r>
            <a:r>
              <a:rPr lang="en-US" sz="1800" b="1" dirty="0" smtClean="0"/>
              <a:t> Thompson, University of Washington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Aaron </a:t>
            </a:r>
            <a:r>
              <a:rPr lang="en-US" sz="1800" b="1" dirty="0" err="1" smtClean="0"/>
              <a:t>Weeden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Sunday June 26 – Friday July 1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4864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4343400"/>
            <a:ext cx="1905000" cy="48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0999" y="5029200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isu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29400" y="5181600"/>
            <a:ext cx="2016369" cy="799712"/>
          </a:xfrm>
          <a:prstGeom prst="rect">
            <a:avLst/>
          </a:prstGeom>
        </p:spPr>
      </p:pic>
      <p:pic>
        <p:nvPicPr>
          <p:cNvPr id="13" name="Picture 12" descr="uw_log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934200" y="4191000"/>
            <a:ext cx="1610112" cy="7921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10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7460D3-87BC-4B40-A2E8-D57F0A39CBBC}" type="slidenum">
              <a:rPr lang="en-US"/>
              <a:pPr/>
              <a:t>11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GPGPU?</a:t>
            </a:r>
          </a:p>
          <a:p>
            <a:r>
              <a:rPr lang="en-US" dirty="0"/>
              <a:t>GPU Programming</a:t>
            </a:r>
          </a:p>
          <a:p>
            <a:r>
              <a:rPr lang="en-US" dirty="0"/>
              <a:t>Digging Deeper: CUDA on NVIDIA</a:t>
            </a:r>
          </a:p>
          <a:p>
            <a:r>
              <a:rPr lang="en-US" dirty="0"/>
              <a:t>CUDA Thread Hierarchy and Memory Hierarchy</a:t>
            </a:r>
          </a:p>
          <a:p>
            <a:r>
              <a:rPr lang="en-US" dirty="0"/>
              <a:t>CUDA Example: Matrix-Matrix Multiply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What is GPGPU?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5E376-3EA5-4467-8EB6-38773E6902C7}" type="slidenum">
              <a:rPr lang="en-US"/>
              <a:pPr/>
              <a:t>13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No, not this ....</a:t>
            </a:r>
          </a:p>
        </p:txBody>
      </p:sp>
      <p:pic>
        <p:nvPicPr>
          <p:cNvPr id="1043460" name="Picture 4" descr="gasped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7800" y="1712913"/>
            <a:ext cx="5359400" cy="4014787"/>
          </a:xfrm>
          <a:prstGeom prst="rect">
            <a:avLst/>
          </a:prstGeom>
          <a:noFill/>
        </p:spPr>
      </p:pic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1981200" y="5783263"/>
            <a:ext cx="678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Courier New" pitchFamily="49" charset="0"/>
                <a:hlinkClick r:id="rId3"/>
              </a:rPr>
              <a:t>http://gizmodo.com/5032891/nissans-eco-gas-pedal-fights-back-to-help-you-save-gas</a:t>
            </a: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A60B-5CF5-4EED-9A78-B06415D10CCF}" type="slidenum">
              <a:rPr lang="en-US"/>
              <a:pPr/>
              <a:t>14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HPC, an accelerator is hardware component whose role is to speed up some aspect of the computing workload.</a:t>
            </a:r>
          </a:p>
          <a:p>
            <a:r>
              <a:rPr lang="en-US"/>
              <a:t>In the olden days (1980s), supercomputers sometimes had </a:t>
            </a:r>
            <a:r>
              <a:rPr lang="en-US" b="1" i="1" u="sng"/>
              <a:t>array processors</a:t>
            </a:r>
            <a:r>
              <a:rPr lang="en-US"/>
              <a:t>, which did vector operations on arrays, and PCs sometimes had </a:t>
            </a:r>
            <a:r>
              <a:rPr lang="en-US" b="1" i="1" u="sng"/>
              <a:t>floating point accelerators</a:t>
            </a:r>
            <a:r>
              <a:rPr lang="en-US"/>
              <a:t>: little chips that did the floating point calculations in hardware rather than software.</a:t>
            </a:r>
          </a:p>
          <a:p>
            <a:r>
              <a:rPr lang="en-US"/>
              <a:t>More recently, </a:t>
            </a:r>
            <a:r>
              <a:rPr lang="en-US" b="1" i="1" u="sng"/>
              <a:t>Field Programmable Gate Arrays</a:t>
            </a:r>
            <a:r>
              <a:rPr lang="en-US"/>
              <a:t> (FPGAs) allow reprogramming deep into the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BFD29-97EC-4EDA-82E8-73FDBC08346F}" type="slidenum">
              <a:rPr lang="en-US"/>
              <a:pPr/>
              <a:t>15</a:t>
            </a:fld>
            <a:endParaRPr lang="en-US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Good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Accelerators are good because:</a:t>
            </a:r>
          </a:p>
          <a:p>
            <a:r>
              <a:rPr lang="en-US"/>
              <a:t>they make your code run faster.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574CA-2BF4-4A93-99D5-757FB09DDB30}" type="slidenum">
              <a:rPr lang="en-US"/>
              <a:pPr/>
              <a:t>16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Bad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Accelerators are bad because:</a:t>
            </a:r>
          </a:p>
          <a:p>
            <a:r>
              <a:rPr lang="en-US" dirty="0"/>
              <a:t>they’re expensive;</a:t>
            </a:r>
          </a:p>
          <a:p>
            <a:r>
              <a:rPr lang="en-US" dirty="0"/>
              <a:t>they’re hard to program;</a:t>
            </a:r>
          </a:p>
          <a:p>
            <a:r>
              <a:rPr lang="en-US" dirty="0"/>
              <a:t>your code on them </a:t>
            </a:r>
            <a:r>
              <a:rPr lang="en-US" dirty="0" smtClean="0"/>
              <a:t>may not be </a:t>
            </a:r>
            <a:r>
              <a:rPr lang="en-US" dirty="0"/>
              <a:t>portable to other accelerators, so the labor you invest in programming them has a very short half-life.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15B86-55DD-4983-B0A4-F5AAC27B99BC}" type="slidenum">
              <a:rPr lang="en-US"/>
              <a:pPr/>
              <a:t>17</a:t>
            </a:fld>
            <a:endParaRPr lang="en-US"/>
          </a:p>
        </p:txBody>
      </p:sp>
      <p:pic>
        <p:nvPicPr>
          <p:cNvPr id="1047555" name="Picture 3" descr="46928a_01_ati_firepro_v8700_angled_low_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8700" y="2319336"/>
            <a:ext cx="3771900" cy="2514600"/>
          </a:xfrm>
          <a:prstGeom prst="rect">
            <a:avLst/>
          </a:prstGeom>
          <a:noFill/>
        </p:spPr>
      </p:pic>
      <p:sp>
        <p:nvSpPr>
          <p:cNvPr id="1047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King of the Accelerators</a:t>
            </a:r>
          </a:p>
        </p:txBody>
      </p:sp>
      <p:sp>
        <p:nvSpPr>
          <p:cNvPr id="1047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undisputed champion of accelerators is: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the </a:t>
            </a:r>
            <a:r>
              <a:rPr lang="en-US" b="1" u="sng" dirty="0"/>
              <a:t>graphics processing unit.</a:t>
            </a:r>
          </a:p>
        </p:txBody>
      </p:sp>
      <p:sp>
        <p:nvSpPr>
          <p:cNvPr id="1047558" name="Text Box 6"/>
          <p:cNvSpPr txBox="1">
            <a:spLocks noChangeArrowheads="1"/>
          </p:cNvSpPr>
          <p:nvPr/>
        </p:nvSpPr>
        <p:spPr bwMode="auto">
          <a:xfrm>
            <a:off x="2362200" y="2209800"/>
            <a:ext cx="64579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>
                <a:latin typeface="Courier New" pitchFamily="49" charset="0"/>
                <a:hlinkClick r:id="rId3"/>
              </a:rPr>
              <a:t>http://www.amd.com/us-en/assets/content_type/DigitalMedia/46928a_01_ATI-FirePro_V8700_angled_low_res.gif</a:t>
            </a:r>
            <a:endParaRPr lang="en-US" sz="800">
              <a:latin typeface="Courier New" pitchFamily="49" charset="0"/>
            </a:endParaRPr>
          </a:p>
        </p:txBody>
      </p:sp>
      <p:sp>
        <p:nvSpPr>
          <p:cNvPr id="1047559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47085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 dirty="0">
                <a:latin typeface="Courier New" pitchFamily="49" charset="0"/>
                <a:hlinkClick r:id="rId4"/>
              </a:rPr>
              <a:t>http://images.nvidia.com/products/quadro_fx_5800/Quadro_FX5800_low_3qtr.png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047560" name="Picture 8" descr="ce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267200"/>
            <a:ext cx="1752600" cy="1169987"/>
          </a:xfrm>
          <a:prstGeom prst="rect">
            <a:avLst/>
          </a:prstGeom>
          <a:noFill/>
        </p:spPr>
      </p:pic>
      <p:sp>
        <p:nvSpPr>
          <p:cNvPr id="1047561" name="Text Box 9"/>
          <p:cNvSpPr txBox="1">
            <a:spLocks noChangeArrowheads="1"/>
          </p:cNvSpPr>
          <p:nvPr/>
        </p:nvSpPr>
        <p:spPr bwMode="auto">
          <a:xfrm>
            <a:off x="304800" y="5486400"/>
            <a:ext cx="502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latin typeface="Courier New" pitchFamily="49" charset="0"/>
                <a:hlinkClick r:id="rId6"/>
              </a:rPr>
              <a:t>http://www.gamecyte.com/wp-content/uploads/2009/01/ibm-sony-toshiba-cell.jpg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2" name="Picture 11" descr="nvidia_geforce_gtx_480_3qtr_lo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6649" y="2595560"/>
            <a:ext cx="3254276" cy="2209800"/>
          </a:xfrm>
          <a:prstGeom prst="rect">
            <a:avLst/>
          </a:prstGeom>
        </p:spPr>
      </p:pic>
      <p:pic>
        <p:nvPicPr>
          <p:cNvPr id="13" name="Picture 12" descr="knights_ferry_10661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24600" y="4800600"/>
            <a:ext cx="2241807" cy="13573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29200" y="4648200"/>
            <a:ext cx="40037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9"/>
              </a:rPr>
              <a:t>http://www.overclockers.ua/news/cpu/106612-Knights-Ferry.jpg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824102-C694-4DEC-8AAC-4BDAC0ECE850}" type="slidenum">
              <a:rPr lang="en-US"/>
              <a:pPr/>
              <a:t>18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GPU?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/>
              <a:t>Graphics Processing Units</a:t>
            </a:r>
            <a:r>
              <a:rPr lang="en-US"/>
              <a:t> (GPUs) were originally designed to accelerate graphics tasks like image rendering.</a:t>
            </a:r>
          </a:p>
          <a:p>
            <a:r>
              <a:rPr lang="en-US"/>
              <a:t>They became very very popular with videogamers, because they’ve produced better and better images, and lightning fast.</a:t>
            </a:r>
          </a:p>
          <a:p>
            <a:r>
              <a:rPr lang="en-US"/>
              <a:t>And, prices have been extremely good, ranging from three figures at the low end to four figures at the high end.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6FB01B-C409-4EC7-9FB3-415326B71699}" type="slidenum">
              <a:rPr lang="en-US"/>
              <a:pPr/>
              <a:t>19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GPUs are Popular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Chips are expensive to design (hundreds of millions of $$$), expensive to build the factory for (billions of $$$), but cheap to produce.</a:t>
            </a:r>
          </a:p>
          <a:p>
            <a:r>
              <a:rPr lang="en-US" dirty="0" smtClean="0"/>
              <a:t>For example, in </a:t>
            </a:r>
            <a:r>
              <a:rPr lang="en-US" dirty="0"/>
              <a:t>2006 – 2007, GPUs sold at a rate of about 80 million cards per year, generating about $20 billion per year in revenue.</a:t>
            </a:r>
          </a:p>
          <a:p>
            <a:pPr lvl="1">
              <a:buFont typeface="Wingdings" pitchFamily="2" charset="2"/>
              <a:buNone/>
            </a:pPr>
            <a:r>
              <a:rPr lang="en-US" sz="1100" dirty="0">
                <a:latin typeface="Courier New" pitchFamily="49" charset="0"/>
                <a:hlinkClick r:id="rId2"/>
              </a:rPr>
              <a:t>http://www.xbitlabs.com/news/video/display/20080404234228_Shipments_of_Discrete_Graphics_Cards_on_the_Rise_but_Prices_Down_Jon_Peddie_Research.html</a:t>
            </a:r>
            <a:endParaRPr lang="en-US" sz="1100" dirty="0">
              <a:latin typeface="Courier New" pitchFamily="49" charset="0"/>
            </a:endParaRPr>
          </a:p>
          <a:p>
            <a:r>
              <a:rPr lang="en-US" dirty="0" smtClean="0"/>
              <a:t>This </a:t>
            </a:r>
            <a:r>
              <a:rPr lang="en-US" dirty="0"/>
              <a:t>means that the GPU companies have been able to recoup the huge </a:t>
            </a:r>
            <a:r>
              <a:rPr lang="en-US" dirty="0" smtClean="0"/>
              <a:t>fixed </a:t>
            </a:r>
            <a:r>
              <a:rPr lang="en-US" dirty="0"/>
              <a:t>costs.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C92DB-5E99-409D-A868-B1CDD1ED43BA}" type="slidenum">
              <a:rPr lang="en-US"/>
              <a:pPr/>
              <a:t>20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 Do Arithmetic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GPUs mostly do stuff like rendering images.</a:t>
            </a:r>
          </a:p>
          <a:p>
            <a:r>
              <a:rPr lang="en-US"/>
              <a:t>This is done through mostly floating point arithmetic – the same stuff people use supercomputing for!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GPU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8AD50-351D-4BBA-82C9-E6225DE03B6C}" type="slidenum">
              <a:rPr lang="en-US"/>
              <a:pPr/>
              <a:t>22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Hard to Program?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olden days – that is, until </a:t>
            </a:r>
            <a:r>
              <a:rPr lang="en-US" dirty="0" smtClean="0"/>
              <a:t>just the last few years </a:t>
            </a:r>
            <a:r>
              <a:rPr lang="en-US" dirty="0"/>
              <a:t>– programming GPUs meant either:</a:t>
            </a:r>
          </a:p>
          <a:p>
            <a:pPr lvl="1"/>
            <a:r>
              <a:rPr lang="en-US" dirty="0"/>
              <a:t>using a graphics standard like OpenGL (which is mostly meant for rendering), or</a:t>
            </a:r>
          </a:p>
          <a:p>
            <a:pPr lvl="1"/>
            <a:r>
              <a:rPr lang="en-US" dirty="0"/>
              <a:t>getting fairly deep into the graphics rendering pipeline.</a:t>
            </a:r>
          </a:p>
          <a:p>
            <a:r>
              <a:rPr lang="en-US" dirty="0"/>
              <a:t>To use a GPU to do general purpose number crunching, you had to make your number crunching pretend to be graphics.</a:t>
            </a:r>
          </a:p>
          <a:p>
            <a:r>
              <a:rPr lang="en-US" dirty="0"/>
              <a:t>This was hard. So most people didn’t bother.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677148-7C27-40A2-8E93-85B9DC172AAE}" type="slidenum">
              <a:rPr lang="en-US"/>
              <a:pPr/>
              <a:t>23</a:t>
            </a:fld>
            <a:endParaRPr 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Easy to Program?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More recently, GPU manufacturers have worked hard to make GPUs easier to use for general purpose computing.</a:t>
            </a:r>
          </a:p>
          <a:p>
            <a:pPr>
              <a:buFont typeface="Wingdings" pitchFamily="2" charset="2"/>
              <a:buNone/>
            </a:pPr>
            <a:r>
              <a:rPr lang="en-US"/>
              <a:t>This is known as </a:t>
            </a:r>
            <a:r>
              <a:rPr lang="en-US" b="1" i="1" u="sng"/>
              <a:t>General Purpose Graphics Processing Units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B52CC5-A54C-441B-B21C-2760C907DA21}" type="slidenum">
              <a:rPr lang="en-US"/>
              <a:pPr/>
              <a:t>24</a:t>
            </a:fld>
            <a:endParaRPr lang="en-US"/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Program a GPU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Proprietary programming language or extensions</a:t>
            </a:r>
          </a:p>
          <a:p>
            <a:pPr lvl="1"/>
            <a:r>
              <a:rPr lang="en-US" dirty="0"/>
              <a:t>NVIDIA: CUDA (C/C++)</a:t>
            </a:r>
          </a:p>
          <a:p>
            <a:pPr lvl="1"/>
            <a:r>
              <a:rPr lang="en-US" dirty="0"/>
              <a:t>AMD/ATI: </a:t>
            </a:r>
            <a:r>
              <a:rPr lang="en-US" dirty="0" err="1"/>
              <a:t>StreamSDK</a:t>
            </a:r>
            <a:r>
              <a:rPr lang="en-US" dirty="0"/>
              <a:t>/Brook+ (C/C++)</a:t>
            </a:r>
          </a:p>
          <a:p>
            <a:r>
              <a:rPr lang="en-US" dirty="0" err="1"/>
              <a:t>OpenCL</a:t>
            </a:r>
            <a:r>
              <a:rPr lang="en-US" dirty="0"/>
              <a:t> (Open Computing Language): an industry standard for doing number crunching on GPUs.</a:t>
            </a:r>
          </a:p>
          <a:p>
            <a:r>
              <a:rPr lang="en-US" dirty="0"/>
              <a:t>Portland </a:t>
            </a:r>
            <a:r>
              <a:rPr lang="en-US" dirty="0" smtClean="0"/>
              <a:t>Group Inc (PGI) </a:t>
            </a:r>
            <a:r>
              <a:rPr lang="en-US" dirty="0"/>
              <a:t>Fortran and C compilers with accelerator </a:t>
            </a:r>
            <a:r>
              <a:rPr lang="en-US" dirty="0" smtClean="0"/>
              <a:t>directives; PGI CUDA Fortran (Fortran 90 equivalent of NVIDIA’s CUDA C).</a:t>
            </a:r>
          </a:p>
          <a:p>
            <a:r>
              <a:rPr lang="en-US" dirty="0" smtClean="0"/>
              <a:t>OpenMP version 4.0 may include directives for accelerators.</a:t>
            </a:r>
          </a:p>
          <a:p>
            <a:r>
              <a:rPr lang="en-US" dirty="0" smtClean="0"/>
              <a:t>Others are popping up or in development now ….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7F4231-3D90-4110-B088-00030652A172}" type="slidenum">
              <a:rPr lang="en-US"/>
              <a:pPr/>
              <a:t>25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CUDA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proprietary</a:t>
            </a:r>
          </a:p>
          <a:p>
            <a:r>
              <a:rPr lang="en-US" dirty="0"/>
              <a:t>Formerly known as “Compute Unified Device Architecture”</a:t>
            </a:r>
          </a:p>
          <a:p>
            <a:r>
              <a:rPr lang="en-US" dirty="0"/>
              <a:t>Extensions to C to allow better control of GPU capabilities</a:t>
            </a:r>
          </a:p>
          <a:p>
            <a:r>
              <a:rPr lang="en-US" dirty="0"/>
              <a:t>Modest extensions but major rewriting of the code</a:t>
            </a:r>
          </a:p>
          <a:p>
            <a:r>
              <a:rPr lang="en-US" dirty="0"/>
              <a:t>Portland Group Inc (PGI) </a:t>
            </a:r>
            <a:r>
              <a:rPr lang="en-US" dirty="0" smtClean="0"/>
              <a:t>has released a </a:t>
            </a:r>
            <a:r>
              <a:rPr lang="en-US" dirty="0"/>
              <a:t>Fortran </a:t>
            </a:r>
            <a:r>
              <a:rPr lang="en-US" dirty="0" smtClean="0"/>
              <a:t>implementation of CUDA available </a:t>
            </a:r>
            <a:r>
              <a:rPr lang="en-US" dirty="0"/>
              <a:t>in their </a:t>
            </a:r>
            <a:r>
              <a:rPr lang="en-US" dirty="0" smtClean="0"/>
              <a:t>Fortran compiler.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D9536-E50F-40A9-8C7F-DCC12CC427BB}" type="slidenum">
              <a:rPr lang="en-US"/>
              <a:pPr/>
              <a:t>26</a:t>
            </a:fld>
            <a:endParaRPr lang="en-US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1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example1.cpp : Defines the entry point for the console application.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"stdafx.h"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&lt;stdio.h&gt;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&lt;cuda.h&gt;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Kernel that executes on the CUDA device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__global__ void square_array(float *a, int N)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idx = blockIdx.x * blockDim.x + threadIdx.x;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if (idx&lt;N) a[idx] = a[idx] * a[idx];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 </a:t>
            </a:r>
          </a:p>
          <a:p>
            <a:pPr marL="457200" indent="-457200">
              <a:lnSpc>
                <a:spcPct val="90000"/>
              </a:lnSpc>
            </a:pPr>
            <a:endParaRPr lang="en-US" sz="1500">
              <a:latin typeface="Courier New" pitchFamily="49" charset="0"/>
            </a:endParaRPr>
          </a:p>
        </p:txBody>
      </p:sp>
      <p:sp>
        <p:nvSpPr>
          <p:cNvPr id="1056772" name="Text Box 4"/>
          <p:cNvSpPr txBox="1">
            <a:spLocks noChangeArrowheads="1"/>
          </p:cNvSpPr>
          <p:nvPr/>
        </p:nvSpPr>
        <p:spPr bwMode="auto">
          <a:xfrm>
            <a:off x="609600" y="5334000"/>
            <a:ext cx="716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http://llpanorama.wordpress.com/2008/05/21/my-first-cuda-program/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C54555-4B41-4455-9BE6-231BA8E420CD}" type="slidenum">
              <a:rPr lang="en-US"/>
              <a:pPr/>
              <a:t>27</a:t>
            </a:fld>
            <a:endParaRPr lang="en-US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2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main routine that executes on the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int main(void)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float *a_h, *a_d;  // Pointer to host &amp; device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const int N = 10;  // Number of elements in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size_t size = N * sizeof(float);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a_h = (float *)malloc(size);        // Allocate array on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cudaMalloc((void **) &amp;a_d, size);   // Allocate array on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Initialize host array and copy it to CUDA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a_h[i] = (float)i;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cudaMemcpy(a_d, a_h, size, cudaMemcpyHostToDevice);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Do calculation on device: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block_size = 4;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n_blocks = N/block_size + (N%block_size == 0 ? 0:1);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square_array &lt;&lt;&lt; n_blocks, block_size &gt;&gt;&gt; (a_d, N);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Retrieve result from device and store it in host array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cudaMemcpy(a_h, a_d, sizeof(float)*N, cudaMemcpyDeviceToHost);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Print results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printf("%d %f\n", i, a_h[i]);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Cleanup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free(a_h); cudaFree(a_d);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9A06AA-9E48-4F0A-AC7A-330391ABC0AA}" type="slidenum">
              <a:rPr lang="en-US"/>
              <a:pPr/>
              <a:t>28</a:t>
            </a:fld>
            <a:endParaRPr lang="en-US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AMD/ATI Brook+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AMD/ATI proprietary</a:t>
            </a:r>
          </a:p>
          <a:p>
            <a:r>
              <a:rPr lang="en-US"/>
              <a:t>Formerly known as “Close to Metal” (CTM)</a:t>
            </a:r>
          </a:p>
          <a:p>
            <a:r>
              <a:rPr lang="en-US"/>
              <a:t>Extensions to C to allow better control of GPU capabilities</a:t>
            </a:r>
          </a:p>
          <a:p>
            <a:r>
              <a:rPr lang="en-US"/>
              <a:t>No Fortran version available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053858-92B4-4523-927C-B3C65B6EFAB0}" type="slidenum">
              <a:rPr lang="en-US"/>
              <a:pPr/>
              <a:t>29</a:t>
            </a:fld>
            <a:endParaRPr lang="en-US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1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float4 matmult_kernel (int y, int x, int k,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   float4 M0[], float4 M1[])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float4 total = 0;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c = 0; c &lt; k / 4; c++)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total += M0[y][c] * M1[x][c];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return total;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  <p:sp>
        <p:nvSpPr>
          <p:cNvPr id="1059844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http://developer.amd.com/gpu_assets/Stream_Computing_Overview.pdf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3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H.323 (Polycom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want to use H.323 videoconferencing – for example, </a:t>
            </a:r>
            <a:r>
              <a:rPr lang="en-US" dirty="0" err="1"/>
              <a:t>Polycom</a:t>
            </a:r>
            <a:r>
              <a:rPr lang="en-US" dirty="0"/>
              <a:t> – </a:t>
            </a:r>
            <a:r>
              <a:rPr lang="en-US" dirty="0" smtClean="0"/>
              <a:t>then:</a:t>
            </a:r>
          </a:p>
          <a:p>
            <a:r>
              <a:rPr lang="en-US" dirty="0" smtClean="0"/>
              <a:t>If you ARE already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gatekeeper, dial 2500409.</a:t>
            </a:r>
          </a:p>
          <a:p>
            <a:r>
              <a:rPr lang="en-US" dirty="0" smtClean="0"/>
              <a:t>If you AREN’T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 (which is probably the case), then:</a:t>
            </a:r>
          </a:p>
          <a:p>
            <a:pPr lvl="1"/>
            <a:r>
              <a:rPr lang="en-US" dirty="0" smtClean="0"/>
              <a:t>Dial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164.58.250.47</a:t>
            </a:r>
          </a:p>
          <a:p>
            <a:pPr lvl="1"/>
            <a:r>
              <a:rPr lang="en-US" dirty="0" smtClean="0"/>
              <a:t>When asked for the conference ID, enter: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#0409#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40F19-FF5D-454B-84F3-83ED2375F3C7}" type="slidenum">
              <a:rPr lang="en-US"/>
              <a:pPr/>
              <a:t>30</a:t>
            </a:fld>
            <a:endParaRPr lang="en-US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2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void matmult (float4 A[], float4 B’[], float4 C[])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i = 0; i &lt; n; i++)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for (j = 0; j &lt; m / 4; j+)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launch_thread{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C[i][j]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matmult_kernel(j, i, k, A, B’);}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sync_threads{}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D277EF-1F48-41F1-9160-DE218CA4173E}" type="slidenum">
              <a:rPr lang="en-US"/>
              <a:pPr/>
              <a:t>31</a:t>
            </a:fld>
            <a:endParaRPr lang="en-US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Computing Language</a:t>
            </a:r>
          </a:p>
          <a:p>
            <a:r>
              <a:rPr lang="en-US" dirty="0"/>
              <a:t>Open standard developed by the </a:t>
            </a:r>
            <a:r>
              <a:rPr lang="en-US" dirty="0" err="1"/>
              <a:t>Khronos</a:t>
            </a:r>
            <a:r>
              <a:rPr lang="en-US" dirty="0"/>
              <a:t> Group, which is a consortium of many companies (including NVIDIA, AMD and Intel, but also lots of others)</a:t>
            </a:r>
          </a:p>
          <a:p>
            <a:r>
              <a:rPr lang="en-US" dirty="0"/>
              <a:t>Initial version of </a:t>
            </a:r>
            <a:r>
              <a:rPr lang="en-US" dirty="0" err="1"/>
              <a:t>OpenCL</a:t>
            </a:r>
            <a:r>
              <a:rPr lang="en-US" dirty="0"/>
              <a:t> standard released in Dec 2008.</a:t>
            </a:r>
          </a:p>
          <a:p>
            <a:r>
              <a:rPr lang="en-US" dirty="0"/>
              <a:t>Many companies </a:t>
            </a:r>
            <a:r>
              <a:rPr lang="en-US" dirty="0" smtClean="0"/>
              <a:t>are creating </a:t>
            </a:r>
            <a:r>
              <a:rPr lang="en-US" dirty="0"/>
              <a:t>their own implementations.</a:t>
            </a:r>
          </a:p>
          <a:p>
            <a:r>
              <a:rPr lang="en-US" dirty="0"/>
              <a:t>Apple </a:t>
            </a:r>
            <a:r>
              <a:rPr lang="en-US" dirty="0" smtClean="0"/>
              <a:t>was </a:t>
            </a:r>
            <a:r>
              <a:rPr lang="en-US" dirty="0"/>
              <a:t>first to market, with an </a:t>
            </a:r>
            <a:r>
              <a:rPr lang="en-US" dirty="0" err="1"/>
              <a:t>OpenCL</a:t>
            </a:r>
            <a:r>
              <a:rPr lang="en-US" dirty="0"/>
              <a:t> implementation included in Mac OS X v10.6 (“Snow Leopard</a:t>
            </a:r>
            <a:r>
              <a:rPr lang="en-US" dirty="0" smtClean="0"/>
              <a:t>”) </a:t>
            </a:r>
            <a:r>
              <a:rPr lang="en-US" dirty="0"/>
              <a:t>in 2009.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E8411-8907-4A11-BD50-05555823495A}" type="slidenum">
              <a:rPr lang="en-US"/>
              <a:pPr/>
              <a:t>32</a:t>
            </a:fld>
            <a:endParaRPr lang="en-US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1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compute context with GPU device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context =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clCreateContextFromType</a:t>
            </a:r>
            <a:r>
              <a:rPr lang="en-US" sz="1400" dirty="0" smtClean="0">
                <a:latin typeface="Courier New" pitchFamily="49" charset="0"/>
              </a:rPr>
              <a:t>(NULL, CL_DEVICE_TYPE_GPU,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command queue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queue = </a:t>
            </a:r>
            <a:r>
              <a:rPr lang="en-US" sz="1400" dirty="0" err="1" smtClean="0">
                <a:latin typeface="Courier New" pitchFamily="49" charset="0"/>
              </a:rPr>
              <a:t>clCreateCommandQueue</a:t>
            </a:r>
            <a:r>
              <a:rPr lang="en-US" sz="1400" dirty="0" smtClean="0">
                <a:latin typeface="Courier New" pitchFamily="49" charset="0"/>
              </a:rPr>
              <a:t>(context, NULL, 0,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allocate the buffer memory objects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CL_MEM_READ_ONLY | CL_MEM_COPY_HOST_PTR,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srcA</a:t>
            </a:r>
            <a:r>
              <a:rPr lang="en-US" sz="1400" dirty="0" smtClean="0">
                <a:latin typeface="Courier New" pitchFamily="49" charset="0"/>
              </a:rPr>
              <a:t>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CL_MEM_READ_WRITE,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program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program = </a:t>
            </a:r>
            <a:r>
              <a:rPr lang="en-US" sz="1400" dirty="0" err="1" smtClean="0">
                <a:latin typeface="Courier New" pitchFamily="49" charset="0"/>
              </a:rPr>
              <a:t>clCreateProgramWithSource</a:t>
            </a:r>
            <a:r>
              <a:rPr lang="en-US" sz="1400" dirty="0" smtClean="0">
                <a:latin typeface="Courier New" pitchFamily="49" charset="0"/>
              </a:rPr>
              <a:t>(context, 1, &amp;fft1D_1024_kernel_src,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          NULL, NULL);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hlinkClick r:id="rId2"/>
              </a:rPr>
              <a:t>http://en.wikipedia.org/wiki/OpenCL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3934A-6AE0-4E86-93A0-CDEA475BF496}" type="slidenum">
              <a:rPr lang="en-US"/>
              <a:pPr/>
              <a:t>33</a:t>
            </a:fld>
            <a:endParaRPr lang="en-US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2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build the compute program executable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clBuildProgram</a:t>
            </a:r>
            <a:r>
              <a:rPr lang="en-US" sz="1400" dirty="0" smtClean="0">
                <a:latin typeface="Courier New" pitchFamily="49" charset="0"/>
              </a:rPr>
              <a:t>(program, 0, NULL,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kernel = </a:t>
            </a:r>
            <a:r>
              <a:rPr lang="en-US" sz="1400" dirty="0" err="1" smtClean="0">
                <a:latin typeface="Courier New" pitchFamily="49" charset="0"/>
              </a:rPr>
              <a:t>clCreateKernel</a:t>
            </a:r>
            <a:r>
              <a:rPr lang="en-US" sz="1400" dirty="0" smtClean="0">
                <a:latin typeface="Courier New" pitchFamily="49" charset="0"/>
              </a:rPr>
              <a:t>(program, "fft1D_1024",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set the </a:t>
            </a:r>
            <a:r>
              <a:rPr lang="en-US" sz="1400" dirty="0" err="1" smtClean="0">
                <a:latin typeface="Courier New" pitchFamily="49" charset="0"/>
              </a:rPr>
              <a:t>args</a:t>
            </a:r>
            <a:r>
              <a:rPr lang="en-US" sz="1400" dirty="0" smtClean="0">
                <a:latin typeface="Courier New" pitchFamily="49" charset="0"/>
              </a:rPr>
              <a:t> values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0,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1,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2,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3,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N-D range object with work-item dimensions and execute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 = 64;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clEnqueueNDRangeKernel</a:t>
            </a:r>
            <a:r>
              <a:rPr lang="en-US" sz="1400" dirty="0" smtClean="0">
                <a:latin typeface="Courier New" pitchFamily="49" charset="0"/>
              </a:rPr>
              <a:t>(queue, kernel, 1, NULL,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</a:t>
            </a: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, 0, NULL, NULL);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4B52E-7435-478E-B57C-AE3AF08D285F}" type="slidenum">
              <a:rPr lang="en-US"/>
              <a:pPr/>
              <a:t>34</a:t>
            </a:fld>
            <a:endParaRPr lang="en-US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3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This kernel computes FFT of length 1024. The 1024 length FFT is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decomposed into calls to a radix 16 function, another radix 16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function and then a radix 4 function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__kernel void fft1D_1024 (__global float2 *in, __global float2 *out,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__local float *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__local float *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) {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get_local_id</a:t>
            </a:r>
            <a:r>
              <a:rPr lang="en-US" sz="1400" dirty="0" smtClean="0">
                <a:latin typeface="Courier New" pitchFamily="49" charset="0"/>
              </a:rPr>
              <a:t>(0);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get_group_id</a:t>
            </a:r>
            <a:r>
              <a:rPr lang="en-US" sz="1400" dirty="0" smtClean="0">
                <a:latin typeface="Courier New" pitchFamily="49" charset="0"/>
              </a:rPr>
              <a:t>(0) * 1024 +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float2 data[16];</a:t>
            </a:r>
          </a:p>
          <a:p>
            <a:pPr>
              <a:spcBef>
                <a:spcPts val="300"/>
              </a:spcBef>
              <a:buNone/>
            </a:pPr>
            <a:endParaRPr lang="en-US" sz="1400" dirty="0" smtClean="0">
              <a:latin typeface="Courier New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starting index of data to/from global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in = in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out = out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globalLoads</a:t>
            </a:r>
            <a:r>
              <a:rPr lang="en-US" sz="1400" dirty="0" smtClean="0">
                <a:latin typeface="Courier New" pitchFamily="49" charset="0"/>
              </a:rPr>
              <a:t>(data, in, 64); // coalesced global reads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1024, 0);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0BE2C-A58E-4874-B55C-15E644CA75ED}" type="slidenum">
              <a:rPr lang="en-US"/>
              <a:pPr/>
              <a:t>35</a:t>
            </a:fld>
            <a:endParaRPr lang="en-US"/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4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local shuffle using local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 * 65)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64, 4); // twiddle factor multiplication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 * 64)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four radix-4 function calls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fftRadix4Pass(data);      // radix-4 function number 1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4); // radix-4 function number 2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8); // radix-4 function number 3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+ 12); // radix-4 function number 4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coalesced global writes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globalStores</a:t>
            </a:r>
            <a:r>
              <a:rPr lang="en-US" sz="1400" dirty="0" smtClean="0">
                <a:latin typeface="Courier New" pitchFamily="49" charset="0"/>
              </a:rPr>
              <a:t>(data, out, 64);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977AC-4F93-45AB-B3C0-6789256D2A78}" type="slidenum">
              <a:rPr lang="en-US"/>
              <a:pPr/>
              <a:t>36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Portland Group Accelerator Directives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Proprietary directives in Fortran and C</a:t>
            </a:r>
          </a:p>
          <a:p>
            <a:pPr>
              <a:lnSpc>
                <a:spcPct val="90000"/>
              </a:lnSpc>
            </a:pPr>
            <a:r>
              <a:rPr lang="en-US" dirty="0"/>
              <a:t>Similar to OpenMP in structure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the compiler doesn’t understand these directives, it ignores them, so the same code can work with an accelerator or without, and with the PGI compilers or other compilers.</a:t>
            </a:r>
          </a:p>
          <a:p>
            <a:pPr>
              <a:lnSpc>
                <a:spcPct val="90000"/>
              </a:lnSpc>
            </a:pPr>
            <a:r>
              <a:rPr lang="en-US" dirty="0"/>
              <a:t>In principle, this will be able to work on a variety of accelerators, but the first instance </a:t>
            </a:r>
            <a:r>
              <a:rPr lang="en-US" dirty="0" smtClean="0"/>
              <a:t>is NVIDIA</a:t>
            </a:r>
            <a:r>
              <a:rPr lang="en-US" dirty="0"/>
              <a:t>; PGI recently announced a deal with AMD/ATI.</a:t>
            </a:r>
          </a:p>
          <a:p>
            <a:pPr>
              <a:lnSpc>
                <a:spcPct val="90000"/>
              </a:lnSpc>
            </a:pPr>
            <a:r>
              <a:rPr lang="en-US" dirty="0"/>
              <a:t>The directives tell the compiler what parts of the code happen in the accelerator; the rest happens in the regular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37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PGI 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region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end region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OpenMP 4.0 Accelerator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r>
              <a:rPr lang="en-US" dirty="0" err="1" smtClean="0"/>
              <a:t>OpenMP’s</a:t>
            </a:r>
            <a:r>
              <a:rPr lang="en-US" dirty="0" smtClean="0"/>
              <a:t> 4.0 standard is very much in discussion (and flux).</a:t>
            </a:r>
          </a:p>
          <a:p>
            <a:r>
              <a:rPr lang="en-US" dirty="0" smtClean="0"/>
              <a:t>It </a:t>
            </a:r>
            <a:r>
              <a:rPr lang="en-US" b="1" u="sng" dirty="0" smtClean="0"/>
              <a:t>may</a:t>
            </a:r>
            <a:r>
              <a:rPr lang="en-US" dirty="0" smtClean="0"/>
              <a:t> end up with accelerator directives.</a:t>
            </a:r>
          </a:p>
          <a:p>
            <a:r>
              <a:rPr lang="en-US" dirty="0" smtClean="0"/>
              <a:t>It’s too soon to say what the details will be, if it happens at all.</a:t>
            </a:r>
          </a:p>
          <a:p>
            <a:r>
              <a:rPr lang="en-US" dirty="0" smtClean="0"/>
              <a:t>But, if it happens, then codes amenable to accelerator directives will be able to get substantial speedups with very modest coding effort.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NCSI Intro Par: </a:t>
            </a:r>
            <a:r>
              <a:rPr lang="en-US" dirty="0" smtClean="0"/>
              <a:t>GPGPU</a:t>
            </a:r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39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OpenMP 4.0 </a:t>
            </a:r>
            <a:r>
              <a:rPr lang="en-US" sz="3600" dirty="0"/>
              <a:t>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end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r>
              <a:rPr lang="en-US" dirty="0" smtClean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3810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5791200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3"/>
              </a:rPr>
              <a:t>http://www.cse.scitech.ac.uk/events/GPU_2010/12_Hart.pdf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You </a:t>
            </a:r>
            <a:r>
              <a:rPr lang="en-US" sz="1600" b="1" dirty="0" smtClean="0"/>
              <a:t>MUST</a:t>
            </a:r>
            <a:r>
              <a:rPr lang="en-US" sz="1600" dirty="0" smtClean="0"/>
              <a:t> have the ability to install software on the PC (or have someone install it for you).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the latest Java Runtime Environment (JRE) from </a:t>
            </a:r>
            <a:r>
              <a:rPr lang="en-US" sz="1600" dirty="0" smtClean="0">
                <a:hlinkClick r:id="rId2"/>
              </a:rPr>
              <a:t>here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(click on the Java Download icon, because that install package includes both the JRE and other components).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this </a:t>
            </a:r>
            <a:r>
              <a:rPr lang="en-US" sz="1600" dirty="0" smtClean="0">
                <a:hlinkClick r:id="rId3"/>
              </a:rPr>
              <a:t>video decoder</a:t>
            </a:r>
            <a:r>
              <a:rPr lang="en-US" sz="1600" dirty="0" smtClean="0"/>
              <a:t>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Start Internet Explorer.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Copy-and-paste this URL into your IE window: </a:t>
            </a:r>
            <a:br>
              <a:rPr lang="en-US" sz="1600" dirty="0" smtClean="0"/>
            </a:br>
            <a:r>
              <a:rPr lang="en-US" sz="1600" b="1" dirty="0" smtClean="0"/>
              <a:t>http://164.58.250.47/</a:t>
            </a:r>
            <a:r>
              <a:rPr lang="en-US" sz="1600" dirty="0" smtClean="0"/>
              <a:t>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in the upper left, click on "Streaming".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Sign-in Name, type your name.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Conference ID, type this: </a:t>
            </a:r>
            <a:br>
              <a:rPr lang="en-US" sz="1600" dirty="0" smtClean="0"/>
            </a:br>
            <a:r>
              <a:rPr lang="en-US" sz="1600" dirty="0" smtClean="0"/>
              <a:t>0409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Click on "Stream this conference".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you may see, at the very top, a bar offering you options. </a:t>
            </a:r>
            <a:br>
              <a:rPr lang="en-US" sz="1600" dirty="0" smtClean="0"/>
            </a:br>
            <a:r>
              <a:rPr lang="en-US" sz="1600" dirty="0" smtClean="0"/>
              <a:t>If so, click on it and choose "Install this add-on."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Digging Deeper:</a:t>
            </a:r>
            <a:br>
              <a:rPr lang="en-US" sz="6000"/>
            </a:br>
            <a:r>
              <a:rPr lang="en-US" sz="6000"/>
              <a:t>CUDA on NVIDIA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C5E04-4F62-45C4-8AE1-55B65709A8D8}" type="slidenum">
              <a:rPr lang="en-US"/>
              <a:pPr/>
              <a:t>41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Tesla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now offers a GPU platform named Tesla.</a:t>
            </a:r>
          </a:p>
          <a:p>
            <a:r>
              <a:rPr lang="en-US" dirty="0"/>
              <a:t>It consists </a:t>
            </a:r>
            <a:r>
              <a:rPr lang="en-US" dirty="0" smtClean="0"/>
              <a:t>essentially of </a:t>
            </a:r>
            <a:r>
              <a:rPr lang="en-US" dirty="0"/>
              <a:t>their highest end graphics card, minus the video out connector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70086" name="Text Box 6"/>
          <p:cNvSpPr txBox="1">
            <a:spLocks noChangeArrowheads="1"/>
          </p:cNvSpPr>
          <p:nvPr/>
        </p:nvSpPr>
        <p:spPr bwMode="auto">
          <a:xfrm>
            <a:off x="46482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2"/>
              </a:rPr>
              <a:t>http://images.nvidia.com/products/tesla_C2050_C2070/Tesla_C2050_C2070_3qtr_low_new.png</a:t>
            </a:r>
            <a:endParaRPr lang="en-US" sz="1000" dirty="0">
              <a:latin typeface="Courier New" pitchFamily="49" charset="0"/>
            </a:endParaRPr>
          </a:p>
        </p:txBody>
      </p:sp>
      <p:pic>
        <p:nvPicPr>
          <p:cNvPr id="9" name="Picture 8" descr="nvidia_tesla_c2050_c2070_3qtr_low_n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276600"/>
            <a:ext cx="3590925" cy="2438400"/>
          </a:xfrm>
          <a:prstGeom prst="rect">
            <a:avLst/>
          </a:prstGeom>
        </p:spPr>
      </p:pic>
      <p:pic>
        <p:nvPicPr>
          <p:cNvPr id="10" name="Picture 9" descr="nvidia_geforce_gtx_480_3qtr_lo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276600"/>
            <a:ext cx="3590925" cy="243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620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5"/>
              </a:rPr>
              <a:t>http://images.nvidia.com/products/geforce_gtx_480/geforce_gtx_480_3qtr_low.png</a:t>
            </a:r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4ECC46-C2EF-4E46-ADAE-2838CE5A8284}" type="slidenum">
              <a:rPr lang="en-US"/>
              <a:pPr/>
              <a:t>42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C2050 </a:t>
            </a:r>
            <a:r>
              <a:rPr lang="en-US" sz="3600" dirty="0"/>
              <a:t>Card Specs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448 </a:t>
            </a:r>
            <a:r>
              <a:rPr lang="en-US" dirty="0"/>
              <a:t>GPU cores</a:t>
            </a:r>
          </a:p>
          <a:p>
            <a:r>
              <a:rPr lang="en-US" dirty="0" smtClean="0"/>
              <a:t>1.15 </a:t>
            </a:r>
            <a:r>
              <a:rPr lang="en-US" dirty="0"/>
              <a:t>GHz</a:t>
            </a:r>
          </a:p>
          <a:p>
            <a:r>
              <a:rPr lang="en-US" dirty="0"/>
              <a:t>Single precision floating point performance: </a:t>
            </a:r>
            <a:r>
              <a:rPr lang="en-US" dirty="0" smtClean="0"/>
              <a:t>               1030.4 </a:t>
            </a:r>
            <a:r>
              <a:rPr lang="en-US" dirty="0"/>
              <a:t>GFLOPs </a:t>
            </a:r>
            <a:r>
              <a:rPr lang="en-US" dirty="0" smtClean="0"/>
              <a:t>(2 </a:t>
            </a:r>
            <a:r>
              <a:rPr lang="en-US" dirty="0"/>
              <a:t>single precision flops per clock per core)</a:t>
            </a:r>
          </a:p>
          <a:p>
            <a:r>
              <a:rPr lang="en-US" dirty="0"/>
              <a:t>Double precision floating point performance: </a:t>
            </a:r>
            <a:r>
              <a:rPr lang="en-US" dirty="0" smtClean="0"/>
              <a:t>                  515.2   GFLOPs (1 </a:t>
            </a:r>
            <a:r>
              <a:rPr lang="en-US" dirty="0"/>
              <a:t>double precision </a:t>
            </a:r>
            <a:r>
              <a:rPr lang="en-US" dirty="0" smtClean="0"/>
              <a:t>flop </a:t>
            </a:r>
            <a:r>
              <a:rPr lang="en-US" dirty="0"/>
              <a:t>per clock per core)</a:t>
            </a:r>
          </a:p>
          <a:p>
            <a:r>
              <a:rPr lang="en-US" dirty="0"/>
              <a:t>Internal RAM: </a:t>
            </a:r>
            <a:r>
              <a:rPr lang="en-US" dirty="0" smtClean="0"/>
              <a:t>3 GB DDR5</a:t>
            </a:r>
            <a:endParaRPr lang="en-US" dirty="0"/>
          </a:p>
          <a:p>
            <a:r>
              <a:rPr lang="en-US" dirty="0"/>
              <a:t>Internal RAM speed: </a:t>
            </a:r>
            <a:r>
              <a:rPr lang="en-US" dirty="0" smtClean="0"/>
              <a:t>144 </a:t>
            </a:r>
            <a:r>
              <a:rPr lang="en-US" dirty="0"/>
              <a:t>GB/sec (compared 21-25 GB/sec for regular RAM)</a:t>
            </a:r>
          </a:p>
          <a:p>
            <a:r>
              <a:rPr lang="en-US" dirty="0"/>
              <a:t>Has to be plugged into a </a:t>
            </a:r>
            <a:r>
              <a:rPr lang="en-US" dirty="0" err="1"/>
              <a:t>PCIe</a:t>
            </a:r>
            <a:r>
              <a:rPr lang="en-US" dirty="0"/>
              <a:t> slot (at most 8 </a:t>
            </a:r>
            <a:r>
              <a:rPr lang="en-US" dirty="0" smtClean="0"/>
              <a:t>GB/sec per GPU card)</a:t>
            </a:r>
            <a:endParaRPr lang="en-US" dirty="0"/>
          </a:p>
        </p:txBody>
      </p:sp>
      <p:pic>
        <p:nvPicPr>
          <p:cNvPr id="7" name="Picture 6" descr="nvidia_tesla_c2050_c2070_3qtr_low_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295400"/>
            <a:ext cx="1571030" cy="1066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E620D9-DA7E-41D8-9AE6-FB756975A959}" type="slidenum">
              <a:rPr lang="en-US"/>
              <a:pPr/>
              <a:t>43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S2050 </a:t>
            </a:r>
            <a:r>
              <a:rPr lang="en-US" sz="3600" dirty="0"/>
              <a:t>Server Specs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smtClean="0"/>
              <a:t>C2050 </a:t>
            </a:r>
            <a:r>
              <a:rPr lang="en-US" dirty="0"/>
              <a:t>cards inside a 1U server (looks like a Sooner node)</a:t>
            </a:r>
          </a:p>
          <a:p>
            <a:r>
              <a:rPr lang="en-US" dirty="0" smtClean="0"/>
              <a:t>1.15 GHz</a:t>
            </a:r>
            <a:endParaRPr lang="en-US" dirty="0"/>
          </a:p>
          <a:p>
            <a:r>
              <a:rPr lang="en-US" dirty="0"/>
              <a:t>Single Precision (SP) floating point performance:                   </a:t>
            </a:r>
            <a:r>
              <a:rPr lang="en-US" dirty="0" smtClean="0"/>
              <a:t>4121.6 GFLOPs</a:t>
            </a:r>
            <a:endParaRPr lang="en-US" dirty="0"/>
          </a:p>
          <a:p>
            <a:r>
              <a:rPr lang="en-US" dirty="0"/>
              <a:t>Double Precision (DP) floating point performance:                     </a:t>
            </a:r>
            <a:r>
              <a:rPr lang="en-US" dirty="0" smtClean="0"/>
              <a:t>2060.8 GFLOPs</a:t>
            </a:r>
            <a:endParaRPr lang="en-US" dirty="0"/>
          </a:p>
          <a:p>
            <a:r>
              <a:rPr lang="en-US" dirty="0"/>
              <a:t>Internal RAM: </a:t>
            </a:r>
            <a:r>
              <a:rPr lang="en-US" dirty="0" smtClean="0"/>
              <a:t>12 </a:t>
            </a:r>
            <a:r>
              <a:rPr lang="en-US" dirty="0"/>
              <a:t>GB total </a:t>
            </a:r>
            <a:r>
              <a:rPr lang="en-US" dirty="0" smtClean="0"/>
              <a:t>(3 </a:t>
            </a:r>
            <a:r>
              <a:rPr lang="en-US" dirty="0"/>
              <a:t>GB per GPU card)</a:t>
            </a:r>
          </a:p>
          <a:p>
            <a:r>
              <a:rPr lang="en-US" dirty="0"/>
              <a:t>Internal RAM speed: </a:t>
            </a:r>
            <a:r>
              <a:rPr lang="en-US" dirty="0" smtClean="0"/>
              <a:t>576 </a:t>
            </a:r>
            <a:r>
              <a:rPr lang="en-US" dirty="0"/>
              <a:t>GB/sec aggregate</a:t>
            </a:r>
          </a:p>
          <a:p>
            <a:r>
              <a:rPr lang="en-US" dirty="0"/>
              <a:t>Has to be plugged into two </a:t>
            </a:r>
            <a:r>
              <a:rPr lang="en-US" dirty="0" err="1"/>
              <a:t>PCIe</a:t>
            </a:r>
            <a:r>
              <a:rPr lang="en-US" dirty="0"/>
              <a:t> slots </a:t>
            </a:r>
            <a:r>
              <a:rPr lang="en-US" dirty="0" smtClean="0"/>
              <a:t>                                (</a:t>
            </a:r>
            <a:r>
              <a:rPr lang="en-US" dirty="0"/>
              <a:t>at most 16 </a:t>
            </a:r>
            <a:r>
              <a:rPr lang="en-US" dirty="0" smtClean="0"/>
              <a:t>GB/sec for 4 GPU cards)</a:t>
            </a:r>
            <a:endParaRPr lang="en-US" dirty="0"/>
          </a:p>
        </p:txBody>
      </p:sp>
      <p:pic>
        <p:nvPicPr>
          <p:cNvPr id="7" name="Picture 6" descr="nvidia_tesla_S2050_S2070_3qtr__l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724400"/>
            <a:ext cx="2132112" cy="1447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D3E975-7A99-4F07-B2AE-E24360AAE179}" type="slidenum">
              <a:rPr lang="en-US"/>
              <a:pPr/>
              <a:t>44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Let’s compare the best dual socket x86 server today vs </a:t>
            </a:r>
            <a:r>
              <a:rPr lang="en-US" dirty="0" smtClean="0"/>
              <a:t>S2050.</a:t>
            </a:r>
            <a:endParaRPr lang="en-US" dirty="0"/>
          </a:p>
        </p:txBody>
      </p:sp>
      <p:graphicFrame>
        <p:nvGraphicFramePr>
          <p:cNvPr id="1073156" name="Group 4"/>
          <p:cNvGraphicFramePr>
            <a:graphicFrameLocks noGrp="1"/>
          </p:cNvGraphicFramePr>
          <p:nvPr/>
        </p:nvGraphicFramePr>
        <p:xfrm>
          <a:off x="838200" y="1676400"/>
          <a:ext cx="7543800" cy="4257168"/>
        </p:xfrm>
        <a:graphic>
          <a:graphicData uri="http://schemas.openxmlformats.org/drawingml/2006/table">
            <a:tbl>
              <a:tblPr/>
              <a:tblGrid>
                <a:gridCol w="2362200"/>
                <a:gridCol w="2209800"/>
                <a:gridCol w="29718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DP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220.8 GFLOPs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2060.8 GFLOPs DP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SP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441.6 GFLOPs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4121.6 GFLOPs SP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RAM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576 GB/sec (23x)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PCIe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Needs x86 server to attach to?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Power/Heat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~450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~900 W + ~400 W (~2.9x)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Code portable?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(CUDA)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 (PGI, 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OpenCL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4937C-B6BF-427F-A1D8-93BC6AF42831}" type="slidenum">
              <a:rPr lang="en-US"/>
              <a:pPr/>
              <a:t>45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/>
              <a:t>Here are some interesting measures:</a:t>
            </a:r>
          </a:p>
        </p:txBody>
      </p:sp>
      <p:graphicFrame>
        <p:nvGraphicFramePr>
          <p:cNvPr id="1074180" name="Group 4"/>
          <p:cNvGraphicFramePr>
            <a:graphicFrameLocks noGrp="1"/>
          </p:cNvGraphicFramePr>
          <p:nvPr/>
        </p:nvGraphicFramePr>
        <p:xfrm>
          <a:off x="762000" y="1676400"/>
          <a:ext cx="7620000" cy="3346450"/>
        </p:xfrm>
        <a:graphic>
          <a:graphicData uri="http://schemas.openxmlformats.org/drawingml/2006/table">
            <a:tbl>
              <a:tblPr/>
              <a:tblGrid>
                <a:gridCol w="2438400"/>
                <a:gridCol w="2286000"/>
                <a:gridCol w="28956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~0.5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~1.6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~3.2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~590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~2750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~1180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~5500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142 racks/PFLOP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racks/PFLOP DP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SP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 racks/PFLOP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racks/PFLOP SP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Kepler</a:t>
            </a:r>
            <a:r>
              <a:rPr lang="en-US" dirty="0" smtClean="0"/>
              <a:t> and Maxwell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NVIDIA’s 20-series is also known by the codename “Fermi.” It runs at about 0.5 TFLOPs per GPU card (peak).</a:t>
            </a:r>
          </a:p>
          <a:p>
            <a:r>
              <a:rPr lang="en-US" dirty="0" smtClean="0"/>
              <a:t>The next generation, to be released in 2011, is codenamed “</a:t>
            </a:r>
            <a:r>
              <a:rPr lang="en-US" dirty="0" err="1" smtClean="0"/>
              <a:t>Kepler</a:t>
            </a:r>
            <a:r>
              <a:rPr lang="en-US" dirty="0" smtClean="0"/>
              <a:t>” and will be capable of something like </a:t>
            </a:r>
            <a:r>
              <a:rPr lang="en-US" u="sng" dirty="0" smtClean="0"/>
              <a:t>1.4 TFLOPs </a:t>
            </a:r>
            <a:r>
              <a:rPr lang="en-US" dirty="0" smtClean="0"/>
              <a:t>double precision per GPU card.</a:t>
            </a:r>
          </a:p>
          <a:p>
            <a:r>
              <a:rPr lang="en-US" dirty="0" smtClean="0"/>
              <a:t>After “</a:t>
            </a:r>
            <a:r>
              <a:rPr lang="en-US" dirty="0" err="1" smtClean="0"/>
              <a:t>Kepler</a:t>
            </a:r>
            <a:r>
              <a:rPr lang="en-US" dirty="0" smtClean="0"/>
              <a:t>” will come “Maxwell” in 2013, capable of something like 4 TFLOPs double precision per GPU card.</a:t>
            </a:r>
          </a:p>
          <a:p>
            <a:r>
              <a:rPr lang="en-US" dirty="0" smtClean="0"/>
              <a:t>So, the increase in performance is likely to be roughly    2.5x – 3x per generation, roughly every two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http://www.vizworld.com/2010/09/thoughts-nvidias-kepler-maxwell-gpus/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NCSI Intro Par: </a:t>
            </a:r>
            <a:r>
              <a:rPr lang="en-US" dirty="0" smtClean="0"/>
              <a:t>GPGPU</a:t>
            </a:r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B4717-ADBA-4AA9-ADE6-E6F0AA76972F}" type="slidenum">
              <a:rPr lang="en-US"/>
              <a:pPr/>
              <a:t>47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Are the Downsides?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/>
              <a:t>You have to rewrite your code into CUDA or </a:t>
            </a:r>
            <a:r>
              <a:rPr lang="en-US" dirty="0" err="1"/>
              <a:t>OpenCL</a:t>
            </a:r>
            <a:r>
              <a:rPr lang="en-US" dirty="0"/>
              <a:t> or PGI accelerator </a:t>
            </a:r>
            <a:r>
              <a:rPr lang="en-US" dirty="0" smtClean="0"/>
              <a:t>directives (or someday maybe OpenMP).</a:t>
            </a:r>
            <a:endParaRPr lang="en-US" dirty="0"/>
          </a:p>
          <a:p>
            <a:pPr lvl="1">
              <a:spcBef>
                <a:spcPts val="400"/>
              </a:spcBef>
            </a:pPr>
            <a:r>
              <a:rPr lang="en-US" sz="2400" dirty="0"/>
              <a:t>CUDA: Proprietary, but maybe portable soon</a:t>
            </a:r>
          </a:p>
          <a:p>
            <a:pPr lvl="1">
              <a:spcBef>
                <a:spcPts val="400"/>
              </a:spcBef>
            </a:pPr>
            <a:r>
              <a:rPr lang="en-US" sz="2400" dirty="0" err="1"/>
              <a:t>OpenCL</a:t>
            </a:r>
            <a:r>
              <a:rPr lang="en-US" sz="2400" dirty="0"/>
              <a:t>: portable but cumbersome</a:t>
            </a:r>
          </a:p>
          <a:p>
            <a:pPr lvl="1">
              <a:spcBef>
                <a:spcPts val="400"/>
              </a:spcBef>
            </a:pPr>
            <a:r>
              <a:rPr lang="en-US" sz="2400" dirty="0"/>
              <a:t>PGI accelerator directives: not clear whether you can have most of the code live inside the GPUs</a:t>
            </a:r>
            <a:r>
              <a:rPr lang="en-US" sz="24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BUT: Many groups are coming out with GPGPU code development tools that may help a lot, such as: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Fortran-to-CUDA-C converter (NCAR)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 C automatic optimizer (memory, threading etc)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OpenMP-to-CUDA converter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CUDA-to-x86 converter (CUDA code on non-CUDA system)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710E1-1723-4B42-B65C-4C712E8B69E3}" type="slidenum">
              <a:rPr lang="en-US"/>
              <a:pPr/>
              <a:t>48</a:t>
            </a:fld>
            <a:endParaRPr lang="en-US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Programming for Performance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biggest single performance bottleneck on GPU cards today is the </a:t>
            </a:r>
            <a:r>
              <a:rPr lang="en-US" dirty="0" err="1"/>
              <a:t>PCIe</a:t>
            </a:r>
            <a:r>
              <a:rPr lang="en-US" dirty="0"/>
              <a:t> slot:</a:t>
            </a:r>
          </a:p>
          <a:p>
            <a:r>
              <a:rPr lang="en-US" dirty="0" err="1"/>
              <a:t>PCIe</a:t>
            </a:r>
            <a:r>
              <a:rPr lang="en-US" dirty="0"/>
              <a:t> 2.0 x16: 8 GB/sec</a:t>
            </a:r>
          </a:p>
          <a:p>
            <a:r>
              <a:rPr lang="en-US" dirty="0"/>
              <a:t>1600 MHz Front Side Bus: 25 GB/sec</a:t>
            </a:r>
          </a:p>
          <a:p>
            <a:r>
              <a:rPr lang="en-US" dirty="0" smtClean="0"/>
              <a:t>GDDR5 </a:t>
            </a:r>
            <a:r>
              <a:rPr lang="en-US" dirty="0"/>
              <a:t>GPU card RAM: </a:t>
            </a:r>
            <a:r>
              <a:rPr lang="en-US" dirty="0" smtClean="0"/>
              <a:t>144 </a:t>
            </a:r>
            <a:r>
              <a:rPr lang="en-US" dirty="0"/>
              <a:t>GB/sec per card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Your goal:</a:t>
            </a:r>
          </a:p>
          <a:p>
            <a:r>
              <a:rPr lang="en-US" dirty="0"/>
              <a:t>At startup, move the data from x86 server RAM into GPU RAM.</a:t>
            </a:r>
          </a:p>
          <a:p>
            <a:r>
              <a:rPr lang="en-US" dirty="0"/>
              <a:t>Do almost all the work inside the GPU.</a:t>
            </a:r>
          </a:p>
          <a:p>
            <a:r>
              <a:rPr lang="en-US" dirty="0"/>
              <a:t>Use the x86 server only for I/O and message passing, to minimize the amount of data moved through the </a:t>
            </a:r>
            <a:r>
              <a:rPr lang="en-US" dirty="0" err="1"/>
              <a:t>PCIe</a:t>
            </a:r>
            <a:r>
              <a:rPr lang="en-US" dirty="0"/>
              <a:t> slot.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61E775-5E6B-47FF-ADF7-20B91A0A8C2E}" type="slidenum">
              <a:rPr lang="en-US"/>
              <a:pPr/>
              <a:t>49</a:t>
            </a:fld>
            <a:endParaRPr lang="en-US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Does CUDA Help?</a:t>
            </a:r>
          </a:p>
        </p:txBody>
      </p:sp>
      <p:graphicFrame>
        <p:nvGraphicFramePr>
          <p:cNvPr id="1077251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828800"/>
          <a:ext cx="8361363" cy="2768600"/>
        </p:xfrm>
        <a:graphic>
          <a:graphicData uri="http://schemas.openxmlformats.org/presentationml/2006/ole">
            <p:oleObj spid="_x0000_s92162" name="Worksheet" r:id="rId3" imgW="6359040" imgH="2105280" progId="Excel.Sheet.8">
              <p:embed/>
            </p:oleObj>
          </a:graphicData>
        </a:graphic>
      </p:graphicFrame>
      <p:sp>
        <p:nvSpPr>
          <p:cNvPr id="1077252" name="Text Box 4"/>
          <p:cNvSpPr txBox="1">
            <a:spLocks noChangeArrowheads="1"/>
          </p:cNvSpPr>
          <p:nvPr/>
        </p:nvSpPr>
        <p:spPr bwMode="auto">
          <a:xfrm>
            <a:off x="1393825" y="4851400"/>
            <a:ext cx="6081713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hlinkClick r:id="rId4"/>
              </a:rPr>
              <a:t>http://www.nvidia.com/object/IO_43499.html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description of how to use EVO on the workshop logistics webpage.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</a:t>
            </a:r>
            <a:br>
              <a:rPr lang="en-US" sz="6000"/>
            </a:br>
            <a:r>
              <a:rPr lang="en-US" sz="6000"/>
              <a:t>Thread Hierarchy and Memory Hierarchy</a:t>
            </a:r>
          </a:p>
        </p:txBody>
      </p:sp>
      <p:sp>
        <p:nvSpPr>
          <p:cNvPr id="107827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Some of these slides provided by Paul Gray, University of Northern Iowa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pic>
        <p:nvPicPr>
          <p:cNvPr id="1079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6440488" cy="2466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79299" name="Text Box 3"/>
          <p:cNvSpPr txBox="1">
            <a:spLocks noChangeArrowheads="1"/>
          </p:cNvSpPr>
          <p:nvPr/>
        </p:nvSpPr>
        <p:spPr bwMode="auto">
          <a:xfrm>
            <a:off x="1358900" y="5029200"/>
            <a:ext cx="5922963" cy="430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</a:rPr>
              <a:t>Source: NVIDIA CUDA Programming Guide</a:t>
            </a:r>
          </a:p>
        </p:txBody>
      </p:sp>
      <p:sp>
        <p:nvSpPr>
          <p:cNvPr id="1079300" name="Rectangle 4"/>
          <p:cNvSpPr>
            <a:spLocks noChangeArrowheads="1"/>
          </p:cNvSpPr>
          <p:nvPr/>
        </p:nvSpPr>
        <p:spPr bwMode="auto">
          <a:xfrm>
            <a:off x="990600" y="457200"/>
            <a:ext cx="77930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chemeClr val="tx2"/>
                </a:solidFill>
              </a:rPr>
              <a:t>CPU vs GPU Layout</a:t>
            </a:r>
          </a:p>
        </p:txBody>
      </p:sp>
      <p:sp>
        <p:nvSpPr>
          <p:cNvPr id="1079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D31B3-09CC-48F1-99E2-D6C32D4DAF40}" type="slidenum">
              <a:rPr lang="en-US"/>
              <a:pPr/>
              <a:t>52</a:t>
            </a:fld>
            <a:endParaRPr lang="en-US"/>
          </a:p>
        </p:txBody>
      </p:sp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Kernel</a:t>
            </a:r>
          </a:p>
        </p:txBody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kernel</a:t>
            </a:r>
            <a:r>
              <a:rPr lang="en-US"/>
              <a:t> is code (typically a function) that can be run inside the GPU.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the kernel code operates in lock-step on the stream processors inside the GPU.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EEB7F-F895-4303-B127-98048DDFFBDA}" type="slidenum">
              <a:rPr lang="en-US"/>
              <a:pPr/>
              <a:t>53</a:t>
            </a:fld>
            <a:endParaRPr lang="en-US"/>
          </a:p>
        </p:txBody>
      </p:sp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Thread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thread</a:t>
            </a:r>
            <a:r>
              <a:rPr lang="en-US"/>
              <a:t> is an execution of a kernel with a given index.</a:t>
            </a:r>
          </a:p>
          <a:p>
            <a:pPr>
              <a:buFont typeface="Wingdings" pitchFamily="2" charset="2"/>
              <a:buNone/>
            </a:pPr>
            <a:r>
              <a:rPr lang="en-US"/>
              <a:t>Each thread uses its index to access a specific subset of the elements of a target array, such that the collection of all threads cooperatively processes the entire data set.</a:t>
            </a:r>
          </a:p>
          <a:p>
            <a:pPr>
              <a:buFont typeface="Wingdings" pitchFamily="2" charset="2"/>
              <a:buNone/>
            </a:pPr>
            <a:r>
              <a:rPr lang="en-US"/>
              <a:t>So these are very much like threads in the OpenMP or pthreads sense – they even have shared variables and private variables.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E7520F-FEF1-4733-86D0-1426F3CC7634}" type="slidenum">
              <a:rPr lang="en-US"/>
              <a:pPr/>
              <a:t>54</a:t>
            </a:fld>
            <a:endParaRPr lang="en-US"/>
          </a:p>
        </p:txBody>
      </p:sp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Block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a </a:t>
            </a:r>
            <a:r>
              <a:rPr lang="en-US" b="1" i="1" u="sng" dirty="0"/>
              <a:t>block</a:t>
            </a:r>
            <a:r>
              <a:rPr lang="en-US" dirty="0"/>
              <a:t> is a group of threads.</a:t>
            </a:r>
          </a:p>
          <a:p>
            <a:r>
              <a:rPr lang="en-US" dirty="0"/>
              <a:t>Just like OpenMP threads, these could execute concurrently or independently, and in no particular order.</a:t>
            </a:r>
          </a:p>
          <a:p>
            <a:r>
              <a:rPr lang="en-US" dirty="0"/>
              <a:t>Threads can be coordinated somewhat, using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function as a barrier, making all threads stop at a certain point in the kernel before moving on en mass. (This is like what happens at the end of an OpenMP loop.)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29ED4-7DA3-4643-B70B-F6D2C0B35A52}" type="slidenum">
              <a:rPr lang="en-US"/>
              <a:pPr/>
              <a:t>55</a:t>
            </a:fld>
            <a:endParaRPr 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Grid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grid</a:t>
            </a:r>
            <a:r>
              <a:rPr lang="en-US"/>
              <a:t> is a group of (thread) blocks, with no synchronization at all among the blocks.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pic>
        <p:nvPicPr>
          <p:cNvPr id="1085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238250"/>
            <a:ext cx="3733800" cy="4837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4343400" cy="4195763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Grids</a:t>
            </a:r>
            <a:r>
              <a:rPr lang="en-US"/>
              <a:t> map to GPUs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Blocks</a:t>
            </a:r>
            <a:r>
              <a:rPr lang="en-US"/>
              <a:t> map to the MultiProcessors (MP)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741363" lvl="1" indent="-28416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Blocks are never split across MPs, but an MP can have multiple blocks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Threads</a:t>
            </a:r>
            <a:r>
              <a:rPr lang="en-US"/>
              <a:t> map to Stream Processors (SP)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Warps</a:t>
            </a:r>
            <a:r>
              <a:rPr lang="en-US"/>
              <a:t> are groups of (32) threads that execute simultaneously</a:t>
            </a:r>
          </a:p>
        </p:txBody>
      </p:sp>
      <p:sp>
        <p:nvSpPr>
          <p:cNvPr id="1085444" name="Text Box 4"/>
          <p:cNvSpPr txBox="1">
            <a:spLocks noChangeArrowheads="1"/>
          </p:cNvSpPr>
          <p:nvPr/>
        </p:nvSpPr>
        <p:spPr bwMode="auto">
          <a:xfrm>
            <a:off x="1295400" y="5486400"/>
            <a:ext cx="372903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Image Source:</a:t>
            </a:r>
          </a:p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NVIDIA CUDA Programming Guide</a:t>
            </a:r>
          </a:p>
        </p:txBody>
      </p:sp>
      <p:sp>
        <p:nvSpPr>
          <p:cNvPr id="1085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GPU Hierarchy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1087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572000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 err="1">
                <a:latin typeface="Courier New" pitchFamily="49" charset="0"/>
              </a:rPr>
              <a:t>blockIdx.x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blockIdx.z</a:t>
            </a:r>
            <a:r>
              <a:rPr lang="en-US" dirty="0"/>
              <a:t> are built-in variables that returns the block ID in the x-axis, y-axis and z-axis of the block that is executing the given block of code.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threadIdx.x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threadidx.z</a:t>
            </a:r>
            <a:r>
              <a:rPr lang="en-US" dirty="0"/>
              <a:t> are   built-in variables that return the thread ID in the x-axis, y-axis and z-axis of the thread that is being executed by this stream processor in this particular block.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So, you can express your collection of blocks, and your collection of threads within a block, as a 1D array, a 2D array or a 3D array.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These can be helpful when thinking of your data as 2D or 3D.</a:t>
            </a:r>
          </a:p>
        </p:txBody>
      </p:sp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Built-in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C7C4D5-4044-4438-A27B-003BFC03EF51}" type="slidenum">
              <a:rPr lang="en-US"/>
              <a:pPr/>
              <a:t>58</a:t>
            </a:fld>
            <a:endParaRPr lang="en-US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urier New" pitchFamily="49" charset="0"/>
              </a:rPr>
              <a:t>__global__ </a:t>
            </a:r>
            <a:r>
              <a:rPr lang="en-US" sz="3600"/>
              <a:t>Keyword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if a function is declared with the </a:t>
            </a:r>
            <a:r>
              <a:rPr lang="en-US" b="1" dirty="0">
                <a:latin typeface="Courier New" pitchFamily="49" charset="0"/>
              </a:rPr>
              <a:t>__global__</a:t>
            </a:r>
            <a:r>
              <a:rPr lang="en-US" dirty="0"/>
              <a:t> keyword, that means that it’s intended to be executed inside </a:t>
            </a:r>
            <a:r>
              <a:rPr lang="en-US" dirty="0" smtClean="0"/>
              <a:t>a GPU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CUDA, the term for the GPU is </a:t>
            </a:r>
            <a:r>
              <a:rPr lang="en-US" b="1" i="1" u="sng" dirty="0"/>
              <a:t>device</a:t>
            </a:r>
            <a:r>
              <a:rPr lang="en-US" dirty="0"/>
              <a:t>, and the term for the x86 server is </a:t>
            </a:r>
            <a:r>
              <a:rPr lang="en-US" b="1" i="1" u="sng" dirty="0"/>
              <a:t>host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a kernel runs on a device, while the main </a:t>
            </a:r>
            <a:r>
              <a:rPr lang="en-US" dirty="0" smtClean="0"/>
              <a:t>function,         and </a:t>
            </a:r>
            <a:r>
              <a:rPr lang="en-US" dirty="0"/>
              <a:t>so </a:t>
            </a:r>
            <a:r>
              <a:rPr lang="en-US" dirty="0" smtClean="0"/>
              <a:t>on, </a:t>
            </a:r>
            <a:r>
              <a:rPr lang="en-US" dirty="0"/>
              <a:t>run on the host.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Note that a host can play host to multiple devices; for example, an </a:t>
            </a:r>
            <a:r>
              <a:rPr lang="en-US" dirty="0" smtClean="0"/>
              <a:t>S2050 </a:t>
            </a:r>
            <a:r>
              <a:rPr lang="en-US" dirty="0"/>
              <a:t>server contains 4 </a:t>
            </a:r>
            <a:r>
              <a:rPr lang="en-US" dirty="0" smtClean="0"/>
              <a:t>C2050 </a:t>
            </a:r>
            <a:r>
              <a:rPr lang="en-US" dirty="0"/>
              <a:t>GPU cards, and if a single host has two </a:t>
            </a:r>
            <a:r>
              <a:rPr lang="en-US" dirty="0" err="1"/>
              <a:t>PCIe</a:t>
            </a:r>
            <a:r>
              <a:rPr lang="en-US" dirty="0"/>
              <a:t> slots, then both of the </a:t>
            </a:r>
            <a:r>
              <a:rPr lang="en-US" dirty="0" err="1"/>
              <a:t>PCIe</a:t>
            </a:r>
            <a:r>
              <a:rPr lang="en-US" dirty="0"/>
              <a:t> plugs of the </a:t>
            </a:r>
            <a:r>
              <a:rPr lang="en-US" dirty="0" smtClean="0"/>
              <a:t>S2050 </a:t>
            </a:r>
            <a:r>
              <a:rPr lang="en-US" dirty="0"/>
              <a:t>can be plugged into that same host.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7D721-F353-4419-B13F-B3A1ED6091EE}" type="slidenum">
              <a:rPr lang="en-US"/>
              <a:pPr/>
              <a:t>59</a:t>
            </a:fld>
            <a:endParaRPr lang="en-US"/>
          </a:p>
        </p:txBody>
      </p:sp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Copying Data from Host to Device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data need to move from the host (where presumably the data are initially input or generated), then a copy has to exist in both places.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what’s copied are arrays, though of course you can also copy a scalar (the address of which is treated as an array of length 1).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6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1-800-832-0736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* 623 2874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Information Technology for providing the toll free phone bridge.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0577D-74D6-4A37-9503-F497531E4E6B}" type="slidenum">
              <a:rPr lang="en-US"/>
              <a:pPr/>
              <a:t>60</a:t>
            </a:fld>
            <a:endParaRPr lang="en-US"/>
          </a:p>
        </p:txBody>
      </p:sp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#1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pPr>
              <a:lnSpc>
                <a:spcPct val="90000"/>
              </a:lnSpc>
            </a:pPr>
            <a:r>
              <a:rPr lang="en-US"/>
              <a:t>Host memory (x86 server)</a:t>
            </a:r>
          </a:p>
          <a:p>
            <a:pPr>
              <a:lnSpc>
                <a:spcPct val="90000"/>
              </a:lnSpc>
            </a:pPr>
            <a:r>
              <a:rPr lang="en-US"/>
              <a:t>Device memory (GPU)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Global</a:t>
            </a:r>
            <a:r>
              <a:rPr lang="en-US"/>
              <a:t>: visible to all threads in all blocks –              largest, slowest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Shared</a:t>
            </a:r>
            <a:r>
              <a:rPr lang="en-US"/>
              <a:t>: visible to all threads in a particular block – medium size, medium speed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Local</a:t>
            </a:r>
            <a:r>
              <a:rPr lang="en-US"/>
              <a:t>: visible only to a particular thread –    smallest, fastest</a:t>
            </a:r>
          </a:p>
        </p:txBody>
      </p:sp>
      <p:pic>
        <p:nvPicPr>
          <p:cNvPr id="1091588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AE131-5316-4CB5-B336-C2F0616C2BF8}" type="slidenum">
              <a:rPr lang="en-US"/>
              <a:pPr/>
              <a:t>61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#2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r>
              <a:rPr lang="en-US"/>
              <a:t>Host memory (x86 server)</a:t>
            </a:r>
          </a:p>
          <a:p>
            <a:r>
              <a:rPr lang="en-US"/>
              <a:t>Device memory (GPU)</a:t>
            </a:r>
          </a:p>
          <a:p>
            <a:pPr lvl="1"/>
            <a:r>
              <a:rPr lang="en-US" b="1" i="1" u="sng"/>
              <a:t>Constant</a:t>
            </a:r>
            <a:r>
              <a:rPr lang="en-US"/>
              <a:t>: visible to all threads in all blocks;       read only</a:t>
            </a:r>
          </a:p>
          <a:p>
            <a:pPr lvl="1"/>
            <a:r>
              <a:rPr lang="en-US" b="1" i="1" u="sng"/>
              <a:t>Texture</a:t>
            </a:r>
            <a:r>
              <a:rPr lang="en-US"/>
              <a:t>: visible to all threads in all blocks;       read only</a:t>
            </a:r>
          </a:p>
        </p:txBody>
      </p:sp>
      <p:pic>
        <p:nvPicPr>
          <p:cNvPr id="1092612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 Example:</a:t>
            </a:r>
            <a:br>
              <a:rPr lang="en-US" sz="6000"/>
            </a:br>
            <a:r>
              <a:rPr lang="en-US" sz="6000"/>
              <a:t>Matrix-Matrix Multiply</a:t>
            </a:r>
          </a:p>
        </p:txBody>
      </p:sp>
      <p:sp>
        <p:nvSpPr>
          <p:cNvPr id="109363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  <a:hlinkClick r:id="rId2"/>
              </a:rPr>
              <a:t>http://developer.download.nvidia.com/compute/cuda/sdk/website/Linear_Algebra.html#matrixMul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493C36-0336-4B9B-AE18-7F77102D1A10}" type="slidenum">
              <a:rPr lang="en-US"/>
              <a:pPr/>
              <a:t>63</a:t>
            </a:fld>
            <a:endParaRPr lang="en-US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1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816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device_C;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host_A = (float*) malloc(mem_size_A);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host_B = (float*) malloc(mem_size_B);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host_C = (float*) malloc(mem_size_C);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&amp;device_A, 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&amp;device_B, 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&amp;device_C, 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 up the initial values of A and B here.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Henry says: I’ve oversimplified this a bit from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the original example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795D0-5BD7-4D75-8847-9744F260F496}" type="slidenum">
              <a:rPr lang="en-US"/>
              <a:pPr/>
              <a:t>64</a:t>
            </a:fld>
            <a:endParaRPr lang="en-US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2</a:t>
            </a:r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host memory to device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cudaMemcpy(device_A, host_A, mem_size_A,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cudaMemcpy(device_B, host_B, mem_size_B,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setup execution parameters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threads(BLOCK_SIZE, BLOCK_SIZE);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grid(WC / threads.x, HC / threads.y);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execute the kernel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matrixMul&lt;&lt;&lt; grid, threads &gt;&gt;&gt;(device_C,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                    device_A, device_B, WA, WB);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result from device to host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cudaMemcpy(host_C, device_C, mem_size_C,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cudaMemcpyDeviceToHost);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FD068-D56E-48AD-AEE7-64667221EFBF}" type="slidenum">
              <a:rPr lang="en-US"/>
              <a:pPr/>
              <a:t>65</a:t>
            </a:fld>
            <a:endParaRPr lang="en-US"/>
          </a:p>
        </p:txBody>
      </p:sp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1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__global__</a:t>
            </a:r>
            <a:r>
              <a:rPr lang="en-US" sz="1400">
                <a:latin typeface="Courier New" pitchFamily="49" charset="0"/>
              </a:rPr>
              <a:t> void matrixMul( float* C, float* A, float* B, int wA, int wB)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Block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bx = blockIdx.x;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by = blockIdx.y;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Thread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tx = threadIdx.x;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ty = threadIdx.y;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aBegin = wA * BLOCK_SIZE * by;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last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aEnd   = aBegin + wA - 1;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aStep  = BLOCK_SIZE;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B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bBegin =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bStep  = BLOCK_SIZE * wB;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Csub is used to store the element of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that is computed by the thread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float Csub = 0;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86244-B664-40CF-A0E4-5ACC71CAF477}" type="slidenum">
              <a:rPr lang="en-US"/>
              <a:pPr/>
              <a:t>66</a:t>
            </a:fld>
            <a:endParaRPr lang="en-US"/>
          </a:p>
        </p:txBody>
      </p:sp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2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Loop over all the sub-matrices of A and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required to compute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for (int a = aBegin, b = bBegin;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&lt;= aEnd;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+= aStep, b += bStep) {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As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As[BLOCK_SIZE][BLOCK_SIZE];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Bs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Bs[BLOCK_SIZE][BLOCK_SIZE];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Load the matrices from device memory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to shared memory; each thread loads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one element of each 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AS(ty, tx) = A[a + wA * ty + tx];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BS(ty, tx) = B[b + wB * ty + tx];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the matrices are loaded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BB431-F764-4469-8F1C-837456F2898A}" type="slidenum">
              <a:rPr lang="en-US"/>
              <a:pPr/>
              <a:t>67</a:t>
            </a:fld>
            <a:endParaRPr lang="en-US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3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Multiply the two matrices together;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each thread computes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of the block sub-matrix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for (int k = 0; k &lt; BLOCK_SIZE; ++k)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Csub += AS(ty, k) * BS(k, tx);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that the preceding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computation is done before loading two new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sub-matrices of A and B in the next iteration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Write the block sub-matrix to device memory;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each thread writes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int c = wB * BLOCK_SIZE * by +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C[c + wB * ty + tx] = Csub;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5DC49-FE7F-4452-A238-05F1AEBD2A1E}" type="slidenum">
              <a:rPr lang="en-US"/>
              <a:pPr/>
              <a:t>68</a:t>
            </a:fld>
            <a:endParaRPr lang="en-US"/>
          </a:p>
        </p:txBody>
      </p:sp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Would We Really Do It This Way?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wouldn’t really do matrix-matrix multiply this way.</a:t>
            </a:r>
          </a:p>
          <a:p>
            <a:pPr>
              <a:buFont typeface="Wingdings" pitchFamily="2" charset="2"/>
              <a:buNone/>
            </a:pPr>
            <a:r>
              <a:rPr lang="en-US"/>
              <a:t>NVIDIA has developed a CUDA implementation of the BLAS libraries, which include a highly tuned   matrix-matrix multiply routine.</a:t>
            </a:r>
          </a:p>
          <a:p>
            <a:pPr>
              <a:buFont typeface="Wingdings" pitchFamily="2" charset="2"/>
              <a:buNone/>
            </a:pPr>
            <a:r>
              <a:rPr lang="en-US"/>
              <a:t>(We’ll learn about BLAS next time.)</a:t>
            </a:r>
          </a:p>
          <a:p>
            <a:pPr>
              <a:buFont typeface="Wingdings" pitchFamily="2" charset="2"/>
              <a:buNone/>
            </a:pPr>
            <a:r>
              <a:rPr lang="en-US"/>
              <a:t>There’s also a CUDA FFT library, if your code needs Fast Fourier Transforms.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Questions</a:t>
            </a:r>
            <a:r>
              <a:rPr lang="en-US" sz="6000" dirty="0" smtClean="0"/>
              <a:t>?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7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At </a:t>
            </a:r>
            <a:r>
              <a:rPr lang="en-US" dirty="0" smtClean="0"/>
              <a:t>ISU and UW, </a:t>
            </a:r>
            <a:r>
              <a:rPr lang="en-US" dirty="0"/>
              <a:t>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some kind of text.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8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/>
              <a:t>OSCER operations staff (Brandon George, Dave Akin, Brett Zimmerman, Josh </a:t>
            </a:r>
            <a:r>
              <a:rPr lang="en-US" sz="2000" dirty="0" smtClean="0"/>
              <a:t>Alexander, Patrick Calhoun)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Kevin </a:t>
            </a:r>
            <a:r>
              <a:rPr lang="en-US" sz="2000" dirty="0"/>
              <a:t>Blake, OU IT (videographer)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Keith Weber, Abel Clark and </a:t>
            </a:r>
            <a:r>
              <a:rPr lang="en-US" sz="2000" dirty="0" err="1" smtClean="0"/>
              <a:t>Qifeng</a:t>
            </a:r>
            <a:r>
              <a:rPr lang="en-US" sz="2000" dirty="0" smtClean="0"/>
              <a:t> Wu, Idaho State U Pocatello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Nancy Glenn, Idaho State U Boise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Gardner and </a:t>
            </a:r>
            <a:r>
              <a:rPr lang="en-US" sz="2000" dirty="0" err="1"/>
              <a:t>Marya</a:t>
            </a:r>
            <a:r>
              <a:rPr lang="en-US" sz="2000" dirty="0"/>
              <a:t> </a:t>
            </a:r>
            <a:r>
              <a:rPr lang="en-US" sz="2000" dirty="0" err="1" smtClean="0"/>
              <a:t>Dominik</a:t>
            </a:r>
            <a:r>
              <a:rPr lang="en-US" sz="2000" dirty="0" smtClean="0"/>
              <a:t>, U Washington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Ken </a:t>
            </a:r>
            <a:r>
              <a:rPr lang="en-US" sz="2000" dirty="0" err="1" smtClean="0"/>
              <a:t>Gamradt</a:t>
            </a:r>
            <a:r>
              <a:rPr lang="en-US" sz="2000" dirty="0" smtClean="0"/>
              <a:t>, South Dakota State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</a:t>
            </a:r>
            <a:r>
              <a:rPr lang="en-US" sz="2000" dirty="0" err="1" smtClean="0"/>
              <a:t>Rufinus</a:t>
            </a:r>
            <a:r>
              <a:rPr lang="en-US" sz="2000" dirty="0" smtClean="0"/>
              <a:t>, Widener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Scott Lathrop, SC11 General Chair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Donna </a:t>
            </a:r>
            <a:r>
              <a:rPr lang="en-US" sz="2000" dirty="0" err="1" smtClean="0"/>
              <a:t>Cappo</a:t>
            </a:r>
            <a:r>
              <a:rPr lang="en-US" sz="2000" dirty="0" smtClean="0"/>
              <a:t>, ACM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Bob Panoff, Jack </a:t>
            </a:r>
            <a:r>
              <a:rPr lang="en-US" sz="2000" dirty="0" err="1" smtClean="0"/>
              <a:t>Parkin</a:t>
            </a:r>
            <a:r>
              <a:rPr lang="en-US" sz="2000" dirty="0" smtClean="0"/>
              <a:t> and Joyce South, Shodor Education Foundation Inc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ID, NM, NV EPSCoR (co-sponsors)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SC11 conference  (co-sponsors)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9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smtClean="0"/>
              <a:t>Piazza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via: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http://www.piazza.com/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dirty="0"/>
              <a:t>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NOTE</a:t>
            </a:r>
            <a:r>
              <a:rPr lang="en-US" dirty="0" smtClean="0"/>
              <a:t>: Because of image-and-likeness rules, people attending remotely offsite via videoconferencing </a:t>
            </a:r>
            <a:r>
              <a:rPr lang="en-US" b="1" u="sng" dirty="0" smtClean="0"/>
              <a:t>CANNOT</a:t>
            </a:r>
            <a:r>
              <a:rPr lang="en-US" dirty="0" smtClean="0"/>
              <a:t> ask questions via voice.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8645</TotalTime>
  <Words>5285</Words>
  <Application>Microsoft Office PowerPoint</Application>
  <PresentationFormat>On-screen Show (4:3)</PresentationFormat>
  <Paragraphs>769</Paragraphs>
  <Slides>69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1" baseType="lpstr">
      <vt:lpstr>Blends</vt:lpstr>
      <vt:lpstr>Worksheet</vt:lpstr>
      <vt:lpstr>Introduction to Parallel Programming &amp; Cluster Computing  GPGPU: Number Crunching in Your Graphics Card</vt:lpstr>
      <vt:lpstr>This is an experiment!</vt:lpstr>
      <vt:lpstr>H.323 (Polycom etc)</vt:lpstr>
      <vt:lpstr>H.323 from Internet Explorer</vt:lpstr>
      <vt:lpstr>EVO</vt:lpstr>
      <vt:lpstr>Phone Bridge</vt:lpstr>
      <vt:lpstr>Please Mute Yourself</vt:lpstr>
      <vt:lpstr>Thanks for helping!</vt:lpstr>
      <vt:lpstr>Questions via Text: Piazza</vt:lpstr>
      <vt:lpstr>This is an experiment!</vt:lpstr>
      <vt:lpstr>Outline</vt:lpstr>
      <vt:lpstr>What is GPGPU?</vt:lpstr>
      <vt:lpstr>Accelerators</vt:lpstr>
      <vt:lpstr>Accelerators</vt:lpstr>
      <vt:lpstr>Why Accelerators are Good</vt:lpstr>
      <vt:lpstr>Why Accelerators are Bad</vt:lpstr>
      <vt:lpstr>The King of the Accelerators</vt:lpstr>
      <vt:lpstr>Why GPU?</vt:lpstr>
      <vt:lpstr>GPUs are Popular</vt:lpstr>
      <vt:lpstr>GPU Do Arithmetic</vt:lpstr>
      <vt:lpstr>GPU Programming</vt:lpstr>
      <vt:lpstr>Hard to Program?</vt:lpstr>
      <vt:lpstr>Easy to Program?</vt:lpstr>
      <vt:lpstr>How to Program a GPU</vt:lpstr>
      <vt:lpstr>NVIDIA CUDA</vt:lpstr>
      <vt:lpstr>CUDA Example Part 1</vt:lpstr>
      <vt:lpstr>CUDA Example Part 2</vt:lpstr>
      <vt:lpstr>AMD/ATI Brook+</vt:lpstr>
      <vt:lpstr>Brook+ Example Part 1</vt:lpstr>
      <vt:lpstr>Brook+ Example Part 2</vt:lpstr>
      <vt:lpstr>OpenCL</vt:lpstr>
      <vt:lpstr>OpenCL Example Part 1</vt:lpstr>
      <vt:lpstr>OpenCL Example Part 2</vt:lpstr>
      <vt:lpstr>OpenCL Example Part 3</vt:lpstr>
      <vt:lpstr>OpenCL Example Part 4</vt:lpstr>
      <vt:lpstr>Portland Group Accelerator Directives</vt:lpstr>
      <vt:lpstr>PGI Accelerator Example</vt:lpstr>
      <vt:lpstr>OpenMP 4.0 Accelerator Directives</vt:lpstr>
      <vt:lpstr>OpenMP 4.0 Accelerator Example</vt:lpstr>
      <vt:lpstr>Digging Deeper: CUDA on NVIDIA</vt:lpstr>
      <vt:lpstr>NVIDIA Tesla</vt:lpstr>
      <vt:lpstr>NVIDIA Tesla C2050 Card Specs</vt:lpstr>
      <vt:lpstr>NVIDIA Tesla S2050 Server Specs</vt:lpstr>
      <vt:lpstr>Compare x86 vs S2050</vt:lpstr>
      <vt:lpstr>Compare x86 vs S2050</vt:lpstr>
      <vt:lpstr>Kepler and Maxwell</vt:lpstr>
      <vt:lpstr>What Are the Downsides?</vt:lpstr>
      <vt:lpstr>Programming for Performance</vt:lpstr>
      <vt:lpstr>Does CUDA Help?</vt:lpstr>
      <vt:lpstr>CUDA Thread Hierarchy and Memory Hierarchy</vt:lpstr>
      <vt:lpstr>Slide 51</vt:lpstr>
      <vt:lpstr>Buzzword: Kernel</vt:lpstr>
      <vt:lpstr>Buzzword: Thread</vt:lpstr>
      <vt:lpstr>Buzzword: Block</vt:lpstr>
      <vt:lpstr>Buzzword: Grid</vt:lpstr>
      <vt:lpstr>NVIDIA GPU Hierarchy</vt:lpstr>
      <vt:lpstr>CUDA Built-in Variables</vt:lpstr>
      <vt:lpstr>__global__ Keyword</vt:lpstr>
      <vt:lpstr>Copying Data from Host to Device</vt:lpstr>
      <vt:lpstr>CUDA Memory Hierarchy #1</vt:lpstr>
      <vt:lpstr>CUDA Memory Hierarchy #2</vt:lpstr>
      <vt:lpstr>CUDA Example: Matrix-Matrix Multiply</vt:lpstr>
      <vt:lpstr>Matrix-Matrix Multiply Main Part 1</vt:lpstr>
      <vt:lpstr>Matrix-Matrix Multiply Main Part 2</vt:lpstr>
      <vt:lpstr>Matrix Matrix Multiply Kernel Part 1</vt:lpstr>
      <vt:lpstr>Matrix Matrix Multiply Kernel Part 2</vt:lpstr>
      <vt:lpstr>Matrix Matrix Multiply Kernel Part 3</vt:lpstr>
      <vt:lpstr>Would We Really Do It This Way?</vt:lpstr>
      <vt:lpstr>Thanks for your attention!   Questions?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GPGPU</dc:title>
  <dc:creator>Henry Neeman</dc:creator>
  <cp:lastModifiedBy>hneeman</cp:lastModifiedBy>
  <cp:revision>478</cp:revision>
  <cp:lastPrinted>1601-01-01T00:00:00Z</cp:lastPrinted>
  <dcterms:created xsi:type="dcterms:W3CDTF">2001-08-18T12:37:15Z</dcterms:created>
  <dcterms:modified xsi:type="dcterms:W3CDTF">2011-06-30T15:22:50Z</dcterms:modified>
</cp:coreProperties>
</file>