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49.xml" ContentType="application/vnd.openxmlformats-officedocument.presentationml.tags+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ags/tag38.xml" ContentType="application/vnd.openxmlformats-officedocument.presentationml.tags+xml"/>
  <Override PartName="/ppt/tags/tag56.xml" ContentType="application/vnd.openxmlformats-officedocument.presentationml.tags+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tags/tag45.xml" ContentType="application/vnd.openxmlformats-officedocument.presentationml.tags+xml"/>
  <Override PartName="/ppt/tags/tag63.xml" ContentType="application/vnd.openxmlformats-officedocument.presentationml.tags+xml"/>
  <Override PartName="/ppt/tags/tag34.xml" ContentType="application/vnd.openxmlformats-officedocument.presentationml.tags+xml"/>
  <Override PartName="/ppt/tags/tag52.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tags/tag41.xml" ContentType="application/vnd.openxmlformats-officedocument.presentationml.tags+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Layouts/slideLayout3.xml" ContentType="application/vnd.openxmlformats-officedocument.presentationml.slideLayout+xml"/>
  <Override PartName="/ppt/tags/tag39.xml" ContentType="application/vnd.openxmlformats-officedocument.presentationml.tags+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tags/tag1.xml" ContentType="application/vnd.openxmlformats-officedocument.presentationml.tags+xml"/>
  <Override PartName="/ppt/slideLayouts/slideLayout14.xml" ContentType="application/vnd.openxmlformats-officedocument.presentationml.slideLayout+xml"/>
  <Override PartName="/ppt/tags/tag28.xml" ContentType="application/vnd.openxmlformats-officedocument.presentationml.tags+xml"/>
  <Override PartName="/ppt/tags/tag57.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tags/tag17.xml" ContentType="application/vnd.openxmlformats-officedocument.presentationml.tags+xml"/>
  <Override PartName="/ppt/tags/tag35.xml" ContentType="application/vnd.openxmlformats-officedocument.presentationml.tags+xml"/>
  <Override PartName="/ppt/tags/tag46.xml" ContentType="application/vnd.openxmlformats-officedocument.presentationml.tags+xml"/>
  <Override PartName="/ppt/tags/tag64.xml" ContentType="application/vnd.openxmlformats-officedocument.presentationml.tags+xml"/>
  <Override PartName="/ppt/slideLayouts/slideLayout10.xml" ContentType="application/vnd.openxmlformats-officedocument.presentationml.slideLayout+xml"/>
  <Override PartName="/ppt/tags/tag24.xml" ContentType="application/vnd.openxmlformats-officedocument.presentationml.tags+xml"/>
  <Override PartName="/ppt/tags/tag53.xml" ContentType="application/vnd.openxmlformats-officedocument.presentationml.tags+xml"/>
  <Override PartName="/ppt/tags/tag13.xml" ContentType="application/vnd.openxmlformats-officedocument.presentationml.tags+xml"/>
  <Override PartName="/ppt/tags/tag22.xml" ContentType="application/vnd.openxmlformats-officedocument.presentationml.tags+xml"/>
  <Override PartName="/ppt/tags/tag31.xml" ContentType="application/vnd.openxmlformats-officedocument.presentationml.tags+xml"/>
  <Override PartName="/ppt/tags/tag40.xml" ContentType="application/vnd.openxmlformats-officedocument.presentationml.tags+xml"/>
  <Override PartName="/ppt/tags/tag42.xml" ContentType="application/vnd.openxmlformats-officedocument.presentationml.tags+xml"/>
  <Override PartName="/ppt/tags/tag51.xml" ContentType="application/vnd.openxmlformats-officedocument.presentationml.tags+xml"/>
  <Override PartName="/ppt/tags/tag60.xml" ContentType="application/vnd.openxmlformats-officedocument.presentationml.tags+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handoutMasters/handoutMaster1.xml" ContentType="application/vnd.openxmlformats-officedocument.presentationml.handoutMaster+xml"/>
  <Override PartName="/ppt/tags/tag11.xml" ContentType="application/vnd.openxmlformats-officedocument.presentationml.tags+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ags/tag2.xml" ContentType="application/vnd.openxmlformats-officedocument.presentationml.tags+xml"/>
  <Default Extension="wmf" ContentType="image/x-wmf"/>
  <Override PartName="/ppt/tags/tag58.xml" ContentType="application/vnd.openxmlformats-officedocument.presentationml.tags+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tags/tag29.xml" ContentType="application/vnd.openxmlformats-officedocument.presentationml.tags+xml"/>
  <Override PartName="/ppt/tags/tag47.xml" ContentType="application/vnd.openxmlformats-officedocument.presentationml.tags+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tags/tag18.xml" ContentType="application/vnd.openxmlformats-officedocument.presentationml.tags+xml"/>
  <Override PartName="/ppt/tags/tag36.xml" ContentType="application/vnd.openxmlformats-officedocument.presentationml.tags+xml"/>
  <Override PartName="/ppt/tags/tag54.xml" ContentType="application/vnd.openxmlformats-officedocument.presentationml.tags+xml"/>
  <Override PartName="/ppt/tags/tag65.xml" ContentType="application/vnd.openxmlformats-officedocument.presentationml.tags+xml"/>
  <Override PartName="/ppt/tags/tag14.xml" ContentType="application/vnd.openxmlformats-officedocument.presentationml.tags+xml"/>
  <Override PartName="/ppt/tags/tag25.xml" ContentType="application/vnd.openxmlformats-officedocument.presentationml.tags+xml"/>
  <Override PartName="/ppt/tags/tag43.xml" ContentType="application/vnd.openxmlformats-officedocument.presentationml.tags+xml"/>
  <Override PartName="/ppt/tags/tag61.xml" ContentType="application/vnd.openxmlformats-officedocument.presentationml.tags+xml"/>
  <Override PartName="/ppt/slides/slide79.xml" ContentType="application/vnd.openxmlformats-officedocument.presentationml.slide+xml"/>
  <Override PartName="/ppt/tags/tag32.xml" ContentType="application/vnd.openxmlformats-officedocument.presentationml.tags+xml"/>
  <Override PartName="/ppt/tags/tag50.xml" ContentType="application/vnd.openxmlformats-officedocument.presentationml.tags+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tags/tag10.xml" ContentType="application/vnd.openxmlformats-officedocument.presentationml.tags+xml"/>
  <Override PartName="/ppt/tags/tag21.xml" ContentType="application/vnd.openxmlformats-officedocument.presentationml.tags+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Default Extension="jpeg" ContentType="image/jpeg"/>
  <Override PartName="/ppt/tags/tag3.xml" ContentType="application/vnd.openxmlformats-officedocument.presentationml.tags+xml"/>
  <Override PartName="/ppt/tags/tag59.xml" ContentType="application/vnd.openxmlformats-officedocument.presentationml.tags+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tags/tag19.xml" ContentType="application/vnd.openxmlformats-officedocument.presentationml.tags+xml"/>
  <Override PartName="/ppt/tags/tag37.xml" ContentType="application/vnd.openxmlformats-officedocument.presentationml.tags+xml"/>
  <Override PartName="/ppt/tags/tag48.xml" ContentType="application/vnd.openxmlformats-officedocument.presentationml.tags+xml"/>
  <Override PartName="/ppt/slides/slide20.xml" ContentType="application/vnd.openxmlformats-officedocument.presentationml.slide+xml"/>
  <Override PartName="/ppt/slideLayouts/slideLayout12.xml" ContentType="application/vnd.openxmlformats-officedocument.presentationml.slideLayout+xml"/>
  <Override PartName="/ppt/tags/tag26.xml" ContentType="application/vnd.openxmlformats-officedocument.presentationml.tags+xml"/>
  <Override PartName="/ppt/tags/tag55.xml" ContentType="application/vnd.openxmlformats-officedocument.presentationml.tags+xml"/>
  <Override PartName="/ppt/tags/tag15.xml" ContentType="application/vnd.openxmlformats-officedocument.presentationml.tags+xml"/>
  <Override PartName="/ppt/tags/tag33.xml" ContentType="application/vnd.openxmlformats-officedocument.presentationml.tags+xml"/>
  <Override PartName="/ppt/tags/tag44.xml" ContentType="application/vnd.openxmlformats-officedocument.presentationml.tags+xml"/>
  <Override PartName="/ppt/tags/tag62.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82"/>
  </p:notesMasterIdLst>
  <p:handoutMasterIdLst>
    <p:handoutMasterId r:id="rId83"/>
  </p:handoutMasterIdLst>
  <p:sldIdLst>
    <p:sldId id="554" r:id="rId2"/>
    <p:sldId id="650" r:id="rId3"/>
    <p:sldId id="652" r:id="rId4"/>
    <p:sldId id="661" r:id="rId5"/>
    <p:sldId id="653" r:id="rId6"/>
    <p:sldId id="655" r:id="rId7"/>
    <p:sldId id="656" r:id="rId8"/>
    <p:sldId id="657" r:id="rId9"/>
    <p:sldId id="659" r:id="rId10"/>
    <p:sldId id="663" r:id="rId11"/>
    <p:sldId id="664" r:id="rId12"/>
    <p:sldId id="665" r:id="rId13"/>
    <p:sldId id="666" r:id="rId14"/>
    <p:sldId id="667" r:id="rId15"/>
    <p:sldId id="668" r:id="rId16"/>
    <p:sldId id="669" r:id="rId17"/>
    <p:sldId id="670" r:id="rId18"/>
    <p:sldId id="671" r:id="rId19"/>
    <p:sldId id="672" r:id="rId20"/>
    <p:sldId id="673" r:id="rId21"/>
    <p:sldId id="674" r:id="rId22"/>
    <p:sldId id="675" r:id="rId23"/>
    <p:sldId id="676" r:id="rId24"/>
    <p:sldId id="677" r:id="rId25"/>
    <p:sldId id="678" r:id="rId26"/>
    <p:sldId id="679" r:id="rId27"/>
    <p:sldId id="680" r:id="rId28"/>
    <p:sldId id="681" r:id="rId29"/>
    <p:sldId id="682" r:id="rId30"/>
    <p:sldId id="683" r:id="rId31"/>
    <p:sldId id="684" r:id="rId32"/>
    <p:sldId id="685" r:id="rId33"/>
    <p:sldId id="686" r:id="rId34"/>
    <p:sldId id="687" r:id="rId35"/>
    <p:sldId id="688" r:id="rId36"/>
    <p:sldId id="689" r:id="rId37"/>
    <p:sldId id="690" r:id="rId38"/>
    <p:sldId id="691" r:id="rId39"/>
    <p:sldId id="692" r:id="rId40"/>
    <p:sldId id="693" r:id="rId41"/>
    <p:sldId id="694" r:id="rId42"/>
    <p:sldId id="695" r:id="rId43"/>
    <p:sldId id="696" r:id="rId44"/>
    <p:sldId id="697" r:id="rId45"/>
    <p:sldId id="698" r:id="rId46"/>
    <p:sldId id="699" r:id="rId47"/>
    <p:sldId id="700" r:id="rId48"/>
    <p:sldId id="701" r:id="rId49"/>
    <p:sldId id="702" r:id="rId50"/>
    <p:sldId id="703" r:id="rId51"/>
    <p:sldId id="704" r:id="rId52"/>
    <p:sldId id="705" r:id="rId53"/>
    <p:sldId id="706" r:id="rId54"/>
    <p:sldId id="707" r:id="rId55"/>
    <p:sldId id="708" r:id="rId56"/>
    <p:sldId id="709" r:id="rId57"/>
    <p:sldId id="710" r:id="rId58"/>
    <p:sldId id="711" r:id="rId59"/>
    <p:sldId id="712" r:id="rId60"/>
    <p:sldId id="713" r:id="rId61"/>
    <p:sldId id="714" r:id="rId62"/>
    <p:sldId id="715" r:id="rId63"/>
    <p:sldId id="716" r:id="rId64"/>
    <p:sldId id="717" r:id="rId65"/>
    <p:sldId id="718" r:id="rId66"/>
    <p:sldId id="719" r:id="rId67"/>
    <p:sldId id="720" r:id="rId68"/>
    <p:sldId id="721" r:id="rId69"/>
    <p:sldId id="722" r:id="rId70"/>
    <p:sldId id="723" r:id="rId71"/>
    <p:sldId id="724" r:id="rId72"/>
    <p:sldId id="725" r:id="rId73"/>
    <p:sldId id="726" r:id="rId74"/>
    <p:sldId id="727" r:id="rId75"/>
    <p:sldId id="728" r:id="rId76"/>
    <p:sldId id="729" r:id="rId77"/>
    <p:sldId id="730" r:id="rId78"/>
    <p:sldId id="731" r:id="rId79"/>
    <p:sldId id="732" r:id="rId80"/>
    <p:sldId id="733" r:id="rId81"/>
  </p:sldIdLst>
  <p:sldSz cx="9144000" cy="6858000" type="screen4x3"/>
  <p:notesSz cx="6858000" cy="9144000"/>
  <p:custDataLst>
    <p:tags r:id="rId84"/>
  </p:custDataLst>
  <p:defaultTextStyle>
    <a:defPPr>
      <a:defRPr lang="en-US"/>
    </a:defPPr>
    <a:lvl1pPr algn="ctr" rtl="0" fontAlgn="base">
      <a:spcBef>
        <a:spcPct val="0"/>
      </a:spcBef>
      <a:spcAft>
        <a:spcPct val="0"/>
      </a:spcAft>
      <a:defRPr kern="1200">
        <a:solidFill>
          <a:schemeClr val="tx1"/>
        </a:solidFill>
        <a:latin typeface="Times New Roman" pitchFamily="18" charset="0"/>
        <a:ea typeface="+mn-ea"/>
        <a:cs typeface="+mn-cs"/>
      </a:defRPr>
    </a:lvl1pPr>
    <a:lvl2pPr marL="457200" algn="ctr" rtl="0" fontAlgn="base">
      <a:spcBef>
        <a:spcPct val="0"/>
      </a:spcBef>
      <a:spcAft>
        <a:spcPct val="0"/>
      </a:spcAft>
      <a:defRPr kern="1200">
        <a:solidFill>
          <a:schemeClr val="tx1"/>
        </a:solidFill>
        <a:latin typeface="Times New Roman" pitchFamily="18" charset="0"/>
        <a:ea typeface="+mn-ea"/>
        <a:cs typeface="+mn-cs"/>
      </a:defRPr>
    </a:lvl2pPr>
    <a:lvl3pPr marL="914400" algn="ctr" rtl="0" fontAlgn="base">
      <a:spcBef>
        <a:spcPct val="0"/>
      </a:spcBef>
      <a:spcAft>
        <a:spcPct val="0"/>
      </a:spcAft>
      <a:defRPr kern="1200">
        <a:solidFill>
          <a:schemeClr val="tx1"/>
        </a:solidFill>
        <a:latin typeface="Times New Roman" pitchFamily="18" charset="0"/>
        <a:ea typeface="+mn-ea"/>
        <a:cs typeface="+mn-cs"/>
      </a:defRPr>
    </a:lvl3pPr>
    <a:lvl4pPr marL="1371600" algn="ctr" rtl="0" fontAlgn="base">
      <a:spcBef>
        <a:spcPct val="0"/>
      </a:spcBef>
      <a:spcAft>
        <a:spcPct val="0"/>
      </a:spcAft>
      <a:defRPr kern="1200">
        <a:solidFill>
          <a:schemeClr val="tx1"/>
        </a:solidFill>
        <a:latin typeface="Times New Roman" pitchFamily="18" charset="0"/>
        <a:ea typeface="+mn-ea"/>
        <a:cs typeface="+mn-cs"/>
      </a:defRPr>
    </a:lvl4pPr>
    <a:lvl5pPr marL="1828800" algn="ctr"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FF00FF"/>
    <a:srgbClr val="FFCCFF"/>
    <a:srgbClr val="CC99FF"/>
    <a:srgbClr val="800080"/>
    <a:srgbClr val="CC6600"/>
    <a:srgbClr val="008000"/>
    <a:srgbClr val="A50021"/>
    <a:srgbClr val="33CC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575" autoAdjust="0"/>
  </p:normalViewPr>
  <p:slideViewPr>
    <p:cSldViewPr>
      <p:cViewPr varScale="1">
        <p:scale>
          <a:sx n="67" d="100"/>
          <a:sy n="67" d="100"/>
        </p:scale>
        <p:origin x="-19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ags" Target="tags/tag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notesMaster" Target="notesMasters/notesMaster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handoutMaster" Target="handoutMasters/handoutMaster1.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419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419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419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24623497-17EC-4C85-AF35-E567DE506A0E}"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3993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829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4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3994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E03D026-CEFD-4132-B671-818C5F1E8BE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34"/>
          <p:cNvSpPr>
            <a:spLocks noChangeArrowheads="1"/>
          </p:cNvSpPr>
          <p:nvPr/>
        </p:nvSpPr>
        <p:spPr bwMode="auto">
          <a:xfrm>
            <a:off x="635000" y="2438400"/>
            <a:ext cx="31750" cy="1052513"/>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5" name="Rectangle 1035"/>
          <p:cNvSpPr>
            <a:spLocks noChangeArrowheads="1"/>
          </p:cNvSpPr>
          <p:nvPr/>
        </p:nvSpPr>
        <p:spPr bwMode="auto">
          <a:xfrm flipV="1">
            <a:off x="315913" y="3260725"/>
            <a:ext cx="8693150" cy="55563"/>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sp>
        <p:nvSpPr>
          <p:cNvPr id="59404" name="Rectangle 1036"/>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59405" name="Rectangle 1037"/>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7" name="Rectangle 1038"/>
          <p:cNvSpPr>
            <a:spLocks noGrp="1" noChangeArrowheads="1"/>
          </p:cNvSpPr>
          <p:nvPr>
            <p:ph type="dt" sz="half" idx="10"/>
          </p:nvPr>
        </p:nvSpPr>
        <p:spPr bwMode="auto">
          <a:xfrm>
            <a:off x="990600" y="62484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l">
              <a:defRPr sz="1400" smtClean="0">
                <a:solidFill>
                  <a:schemeClr val="bg2"/>
                </a:solidFill>
                <a:latin typeface="Tahoma" pitchFamily="34" charset="0"/>
              </a:defRPr>
            </a:lvl1pPr>
          </a:lstStyle>
          <a:p>
            <a:pPr>
              <a:defRPr/>
            </a:pPr>
            <a:endParaRPr lang="en-US"/>
          </a:p>
        </p:txBody>
      </p:sp>
      <p:sp>
        <p:nvSpPr>
          <p:cNvPr id="8" name="Rectangle 1039"/>
          <p:cNvSpPr>
            <a:spLocks noGrp="1" noChangeArrowheads="1"/>
          </p:cNvSpPr>
          <p:nvPr>
            <p:ph type="ftr" sz="quarter" idx="11"/>
          </p:nvPr>
        </p:nvSpPr>
        <p:spPr>
          <a:xfrm>
            <a:off x="3429000" y="6248400"/>
            <a:ext cx="2895600" cy="457200"/>
          </a:xfrm>
        </p:spPr>
        <p:txBody>
          <a:bodyPr/>
          <a:lstStyle>
            <a:lvl1pPr>
              <a:defRPr smtClean="0">
                <a:solidFill>
                  <a:schemeClr val="bg2"/>
                </a:solidFill>
                <a:latin typeface="Tahoma" pitchFamily="34" charset="0"/>
              </a:defRPr>
            </a:lvl1pPr>
          </a:lstStyle>
          <a:p>
            <a:pPr>
              <a:defRPr/>
            </a:pPr>
            <a:r>
              <a:rPr lang="en-US"/>
              <a:t>OU Supercomputing Center for Education &amp; Research</a:t>
            </a:r>
          </a:p>
        </p:txBody>
      </p:sp>
      <p:sp>
        <p:nvSpPr>
          <p:cNvPr id="9" name="Rectangle 1040"/>
          <p:cNvSpPr>
            <a:spLocks noGrp="1" noChangeArrowheads="1"/>
          </p:cNvSpPr>
          <p:nvPr>
            <p:ph type="sldNum" sz="quarter" idx="12"/>
          </p:nvPr>
        </p:nvSpPr>
        <p:spPr>
          <a:xfrm>
            <a:off x="6858000" y="6248400"/>
            <a:ext cx="1905000" cy="457200"/>
          </a:xfrm>
        </p:spPr>
        <p:txBody>
          <a:bodyPr/>
          <a:lstStyle>
            <a:lvl1pPr>
              <a:defRPr smtClean="0">
                <a:solidFill>
                  <a:schemeClr val="bg2"/>
                </a:solidFill>
                <a:latin typeface="Tahoma" pitchFamily="34" charset="0"/>
              </a:defRPr>
            </a:lvl1pPr>
          </a:lstStyle>
          <a:p>
            <a:pPr>
              <a:defRPr/>
            </a:pPr>
            <a:fld id="{0444E359-79E0-4AF8-A8E7-4848D3ACC6D0}" type="slidenum">
              <a:rPr lang="en-US"/>
              <a:pPr>
                <a:defRPr/>
              </a:pPr>
              <a:t>‹#›</a:t>
            </a:fld>
            <a:endParaRPr lang="en-US"/>
          </a:p>
        </p:txBody>
      </p:sp>
      <p:pic>
        <p:nvPicPr>
          <p:cNvPr id="10" name="Picture 12"/>
          <p:cNvPicPr>
            <a:picLocks noChangeAspect="1"/>
          </p:cNvPicPr>
          <p:nvPr userDrawn="1"/>
        </p:nvPicPr>
        <p:blipFill>
          <a:blip r:embed="rId2" cstate="print"/>
          <a:srcRect/>
          <a:stretch>
            <a:fillRect/>
          </a:stretch>
        </p:blipFill>
        <p:spPr bwMode="auto">
          <a:xfrm>
            <a:off x="0" y="2667000"/>
            <a:ext cx="635000" cy="546100"/>
          </a:xfrm>
          <a:prstGeom prst="rect">
            <a:avLst/>
          </a:prstGeom>
          <a:noFill/>
          <a:ln w="9525">
            <a:noFill/>
            <a:miter lim="800000"/>
            <a:headEnd/>
            <a:tailEnd/>
          </a:ln>
        </p:spPr>
      </p:pic>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NCSI Intro Parallel: Distributed </a:t>
            </a:r>
            <a:r>
              <a:rPr lang="en-US" dirty="0" err="1" smtClean="0"/>
              <a:t>Multiproc</a:t>
            </a:r>
            <a:endParaRPr lang="en-US" dirty="0"/>
          </a:p>
          <a:p>
            <a:pPr>
              <a:defRPr/>
            </a:pPr>
            <a:r>
              <a:rPr lang="en-US" dirty="0" smtClean="0"/>
              <a:t>June 26 - July 1 2011</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10235FF7-5179-46DA-B105-D41AB8E530FD}"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0525" y="457200"/>
            <a:ext cx="2043113"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457200"/>
            <a:ext cx="5978525"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NCSI Intro Parallel: Distributed </a:t>
            </a:r>
            <a:r>
              <a:rPr lang="en-US" dirty="0" err="1" smtClean="0"/>
              <a:t>Multiproc</a:t>
            </a:r>
            <a:endParaRPr lang="en-US" dirty="0"/>
          </a:p>
          <a:p>
            <a:pPr>
              <a:defRPr/>
            </a:pPr>
            <a:r>
              <a:rPr lang="en-US" dirty="0" smtClean="0"/>
              <a:t>June 26 - July 1 2011</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A53A9AA8-B67F-451E-A4EA-DB0938330C23}"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NCSI Intro Parallel: Distributed </a:t>
            </a:r>
            <a:r>
              <a:rPr lang="en-US" dirty="0" err="1" smtClean="0"/>
              <a:t>Multiproc</a:t>
            </a:r>
            <a:endParaRPr lang="en-US" dirty="0"/>
          </a:p>
          <a:p>
            <a:pPr>
              <a:defRPr/>
            </a:pPr>
            <a:r>
              <a:rPr lang="en-US" dirty="0" smtClean="0"/>
              <a:t>June 26 - July 1 2011</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012EC9EB-093D-4AEC-827C-43FD36EDF2AE}"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09600" y="1371600"/>
            <a:ext cx="3886200" cy="4648200"/>
          </a:xfrm>
        </p:spPr>
        <p:txBody>
          <a:bodyPr/>
          <a:lstStyle/>
          <a:p>
            <a:pPr lvl="0"/>
            <a:endParaRPr lang="en-US" noProof="0" smtClean="0"/>
          </a:p>
        </p:txBody>
      </p:sp>
      <p:sp>
        <p:nvSpPr>
          <p:cNvPr id="4" name="Text Placeholder 3"/>
          <p:cNvSpPr>
            <a:spLocks noGrp="1"/>
          </p:cNvSpPr>
          <p:nvPr>
            <p:ph type="body"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NCSI Intro Parallel: Distributed </a:t>
            </a:r>
            <a:r>
              <a:rPr lang="en-US" dirty="0" err="1" smtClean="0"/>
              <a:t>Multiproc</a:t>
            </a:r>
            <a:endParaRPr lang="en-US" dirty="0"/>
          </a:p>
          <a:p>
            <a:pPr>
              <a:defRPr/>
            </a:pPr>
            <a:r>
              <a:rPr lang="en-US" dirty="0" smtClean="0"/>
              <a:t>June 26 - July 1 2011</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150A29B-C713-428D-8EEE-FBB5AB75213B}"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371600"/>
            <a:ext cx="7924800" cy="4648200"/>
          </a:xfrm>
        </p:spPr>
        <p:txBody>
          <a:bodyPr/>
          <a:lstStyle/>
          <a:p>
            <a:pPr lvl="0"/>
            <a:endParaRPr lang="en-US" noProof="0" smtClean="0"/>
          </a:p>
        </p:txBody>
      </p:sp>
      <p:sp>
        <p:nvSpPr>
          <p:cNvPr id="7" name="Footer Placeholder 3"/>
          <p:cNvSpPr>
            <a:spLocks noGrp="1"/>
          </p:cNvSpPr>
          <p:nvPr>
            <p:ph type="ftr" sz="quarter" idx="10"/>
          </p:nvPr>
        </p:nvSpPr>
        <p:spPr/>
        <p:txBody>
          <a:bodyPr/>
          <a:lstStyle>
            <a:lvl1pPr>
              <a:defRPr smtClean="0"/>
            </a:lvl1pPr>
          </a:lstStyle>
          <a:p>
            <a:pPr>
              <a:defRPr/>
            </a:pPr>
            <a:r>
              <a:rPr lang="en-US" dirty="0" smtClean="0"/>
              <a:t>NCSI Intro Parallel: Distributed </a:t>
            </a:r>
            <a:r>
              <a:rPr lang="en-US" dirty="0" err="1" smtClean="0"/>
              <a:t>Multiproc</a:t>
            </a:r>
            <a:endParaRPr lang="en-US" dirty="0"/>
          </a:p>
          <a:p>
            <a:pPr>
              <a:defRPr/>
            </a:pPr>
            <a:r>
              <a:rPr lang="en-US" dirty="0" smtClean="0"/>
              <a:t>June 26 - July 1 2011</a:t>
            </a:r>
            <a:endParaRPr lang="en-US" dirty="0"/>
          </a:p>
        </p:txBody>
      </p:sp>
      <p:sp>
        <p:nvSpPr>
          <p:cNvPr id="8" name="Slide Number Placeholder 4"/>
          <p:cNvSpPr>
            <a:spLocks noGrp="1"/>
          </p:cNvSpPr>
          <p:nvPr>
            <p:ph type="sldNum" sz="quarter" idx="11"/>
          </p:nvPr>
        </p:nvSpPr>
        <p:spPr/>
        <p:txBody>
          <a:bodyPr/>
          <a:lstStyle>
            <a:lvl1pPr>
              <a:defRPr smtClean="0"/>
            </a:lvl1pPr>
          </a:lstStyle>
          <a:p>
            <a:pPr>
              <a:defRPr/>
            </a:pPr>
            <a:fld id="{17696F83-8082-4514-8AA9-864DCCAA623D}"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3"/>
          <p:cNvSpPr>
            <a:spLocks noGrp="1"/>
          </p:cNvSpPr>
          <p:nvPr>
            <p:ph type="ftr" sz="quarter" idx="10"/>
          </p:nvPr>
        </p:nvSpPr>
        <p:spPr/>
        <p:txBody>
          <a:bodyPr/>
          <a:lstStyle>
            <a:lvl1pPr>
              <a:defRPr smtClean="0"/>
            </a:lvl1pPr>
          </a:lstStyle>
          <a:p>
            <a:pPr>
              <a:defRPr/>
            </a:pPr>
            <a:r>
              <a:rPr lang="en-US" dirty="0" smtClean="0"/>
              <a:t>NCSI Intro Parallel: Distributed </a:t>
            </a:r>
            <a:r>
              <a:rPr lang="en-US" dirty="0" err="1" smtClean="0"/>
              <a:t>Multiproc</a:t>
            </a:r>
            <a:endParaRPr lang="en-US" dirty="0"/>
          </a:p>
          <a:p>
            <a:pPr>
              <a:defRPr/>
            </a:pPr>
            <a:r>
              <a:rPr lang="en-US" dirty="0" smtClean="0"/>
              <a:t>June 26 - July 1 2011</a:t>
            </a:r>
            <a:endParaRPr lang="en-US" dirty="0"/>
          </a:p>
        </p:txBody>
      </p:sp>
      <p:sp>
        <p:nvSpPr>
          <p:cNvPr id="8" name="Slide Number Placeholder 4"/>
          <p:cNvSpPr>
            <a:spLocks noGrp="1"/>
          </p:cNvSpPr>
          <p:nvPr>
            <p:ph type="sldNum" sz="quarter" idx="11"/>
          </p:nvPr>
        </p:nvSpPr>
        <p:spPr/>
        <p:txBody>
          <a:bodyPr/>
          <a:lstStyle>
            <a:lvl1pPr>
              <a:defRPr smtClean="0"/>
            </a:lvl1pPr>
          </a:lstStyle>
          <a:p>
            <a:pPr>
              <a:defRPr/>
            </a:pPr>
            <a:fld id="{DAFF6522-D39A-4EFB-9FD2-0F43165FD2EE}"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NCSI Intro Parallel: Distributed </a:t>
            </a:r>
            <a:r>
              <a:rPr lang="en-US" dirty="0" err="1" smtClean="0"/>
              <a:t>Multiproc</a:t>
            </a:r>
            <a:endParaRPr lang="en-US" dirty="0"/>
          </a:p>
          <a:p>
            <a:pPr>
              <a:defRPr/>
            </a:pPr>
            <a:r>
              <a:rPr lang="en-US" dirty="0" smtClean="0"/>
              <a:t>June 26 - July 1 2011</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BAB2F73B-AF29-4A05-AF7F-4F48D44409C4}"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NCSI Intro Parallel: Distributed </a:t>
            </a:r>
            <a:r>
              <a:rPr lang="en-US" dirty="0" err="1" smtClean="0"/>
              <a:t>Multiproc</a:t>
            </a:r>
            <a:endParaRPr lang="en-US" dirty="0"/>
          </a:p>
          <a:p>
            <a:pPr>
              <a:defRPr/>
            </a:pPr>
            <a:r>
              <a:rPr lang="en-US" dirty="0" smtClean="0"/>
              <a:t>June 26 - July 1 2011</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A04F282-5D9D-4EB2-A4AC-1849A209E5C3}"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ftr" sz="quarter" idx="10"/>
          </p:nvPr>
        </p:nvSpPr>
        <p:spPr>
          <a:ln/>
        </p:spPr>
        <p:txBody>
          <a:bodyPr/>
          <a:lstStyle>
            <a:lvl1pPr>
              <a:defRPr/>
            </a:lvl1pPr>
          </a:lstStyle>
          <a:p>
            <a:pPr>
              <a:defRPr/>
            </a:pPr>
            <a:r>
              <a:rPr lang="en-US" dirty="0" smtClean="0"/>
              <a:t>NCSI Intro Parallel: Distributed </a:t>
            </a:r>
            <a:r>
              <a:rPr lang="en-US" dirty="0" err="1" smtClean="0"/>
              <a:t>Multiproc</a:t>
            </a:r>
            <a:endParaRPr lang="en-US" dirty="0"/>
          </a:p>
          <a:p>
            <a:pPr>
              <a:defRPr/>
            </a:pPr>
            <a:r>
              <a:rPr lang="en-US" dirty="0" smtClean="0"/>
              <a:t>June 26 - July 1 2011</a:t>
            </a:r>
            <a:endParaRPr lang="en-US" dirty="0"/>
          </a:p>
        </p:txBody>
      </p:sp>
      <p:sp>
        <p:nvSpPr>
          <p:cNvPr id="8" name="Rectangle 13"/>
          <p:cNvSpPr>
            <a:spLocks noGrp="1" noChangeArrowheads="1"/>
          </p:cNvSpPr>
          <p:nvPr>
            <p:ph type="sldNum" sz="quarter" idx="11"/>
          </p:nvPr>
        </p:nvSpPr>
        <p:spPr>
          <a:ln/>
        </p:spPr>
        <p:txBody>
          <a:bodyPr/>
          <a:lstStyle>
            <a:lvl1pPr>
              <a:defRPr/>
            </a:lvl1pPr>
          </a:lstStyle>
          <a:p>
            <a:pPr>
              <a:defRPr/>
            </a:pPr>
            <a:fld id="{A54AFA57-DB10-4D8E-B495-9E7DF239E09B}"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 name="Rectangle 3"/>
          <p:cNvSpPr/>
          <p:nvPr userDrawn="1"/>
        </p:nvSpPr>
        <p:spPr bwMode="auto">
          <a:xfrm>
            <a:off x="6324600" y="6096000"/>
            <a:ext cx="152400" cy="762000"/>
          </a:xfrm>
          <a:prstGeom prst="rect">
            <a:avLst/>
          </a:prstGeom>
          <a:solidFill>
            <a:schemeClr val="bg1"/>
          </a:solidFill>
          <a:ln w="9525" cap="flat" cmpd="sng" algn="ctr">
            <a:noFill/>
            <a:prstDash val="solid"/>
            <a:miter lim="800000"/>
            <a:headEnd type="none" w="med" len="med"/>
            <a:tailEnd type="none" w="med" len="med"/>
          </a:ln>
          <a:effectLst/>
        </p:spPr>
        <p:txBody>
          <a:bodyPr wrap="none"/>
          <a:lstStyle/>
          <a:p>
            <a:pPr>
              <a:defRPr/>
            </a:pP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5" name="Footer Placeholder 2"/>
          <p:cNvSpPr>
            <a:spLocks noGrp="1"/>
          </p:cNvSpPr>
          <p:nvPr>
            <p:ph type="ftr" sz="quarter" idx="10"/>
          </p:nvPr>
        </p:nvSpPr>
        <p:spPr/>
        <p:txBody>
          <a:bodyPr/>
          <a:lstStyle>
            <a:lvl1pPr>
              <a:defRPr dirty="0" smtClean="0"/>
            </a:lvl1pPr>
          </a:lstStyle>
          <a:p>
            <a:pPr>
              <a:defRPr/>
            </a:pPr>
            <a:r>
              <a:rPr lang="en-US" dirty="0" smtClean="0"/>
              <a:t>NCSI Intro Parallel: Distributed </a:t>
            </a:r>
            <a:r>
              <a:rPr lang="en-US" dirty="0" err="1" smtClean="0"/>
              <a:t>Multiproc</a:t>
            </a:r>
            <a:endParaRPr lang="en-US" dirty="0" smtClean="0"/>
          </a:p>
          <a:p>
            <a:pPr>
              <a:defRPr/>
            </a:pPr>
            <a:r>
              <a:rPr lang="en-US" dirty="0" smtClean="0"/>
              <a:t>June 26 - July 1 2011</a:t>
            </a:r>
            <a:endParaRPr lang="en-US" dirty="0"/>
          </a:p>
        </p:txBody>
      </p:sp>
      <p:sp>
        <p:nvSpPr>
          <p:cNvPr id="6" name="Slide Number Placeholder 3"/>
          <p:cNvSpPr>
            <a:spLocks noGrp="1"/>
          </p:cNvSpPr>
          <p:nvPr>
            <p:ph type="sldNum" sz="quarter" idx="11"/>
          </p:nvPr>
        </p:nvSpPr>
        <p:spPr/>
        <p:txBody>
          <a:bodyPr/>
          <a:lstStyle>
            <a:lvl1pPr>
              <a:defRPr smtClean="0"/>
            </a:lvl1pPr>
          </a:lstStyle>
          <a:p>
            <a:pPr>
              <a:defRPr/>
            </a:pPr>
            <a:fld id="{81A5A790-6F19-4F0E-8844-552503E9D15C}"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ftr" sz="quarter" idx="10"/>
          </p:nvPr>
        </p:nvSpPr>
        <p:spPr>
          <a:ln/>
        </p:spPr>
        <p:txBody>
          <a:bodyPr/>
          <a:lstStyle>
            <a:lvl1pPr>
              <a:defRPr/>
            </a:lvl1pPr>
          </a:lstStyle>
          <a:p>
            <a:pPr>
              <a:defRPr/>
            </a:pPr>
            <a:r>
              <a:rPr lang="en-US" dirty="0" smtClean="0"/>
              <a:t>NCSI Intro Parallel: Distributed </a:t>
            </a:r>
            <a:r>
              <a:rPr lang="en-US" dirty="0" err="1" smtClean="0"/>
              <a:t>Multiproc</a:t>
            </a:r>
            <a:endParaRPr lang="en-US" dirty="0"/>
          </a:p>
          <a:p>
            <a:pPr>
              <a:defRPr/>
            </a:pPr>
            <a:r>
              <a:rPr lang="en-US" dirty="0" smtClean="0"/>
              <a:t>June 26 - July 1 2011</a:t>
            </a:r>
            <a:endParaRPr lang="en-US" dirty="0"/>
          </a:p>
        </p:txBody>
      </p:sp>
      <p:sp>
        <p:nvSpPr>
          <p:cNvPr id="3" name="Rectangle 13"/>
          <p:cNvSpPr>
            <a:spLocks noGrp="1" noChangeArrowheads="1"/>
          </p:cNvSpPr>
          <p:nvPr>
            <p:ph type="sldNum" sz="quarter" idx="11"/>
          </p:nvPr>
        </p:nvSpPr>
        <p:spPr>
          <a:ln/>
        </p:spPr>
        <p:txBody>
          <a:bodyPr/>
          <a:lstStyle>
            <a:lvl1pPr>
              <a:defRPr/>
            </a:lvl1pPr>
          </a:lstStyle>
          <a:p>
            <a:pPr>
              <a:defRPr/>
            </a:pPr>
            <a:fld id="{C27E5F05-49DD-403D-8B1B-C58F7D6A2F66}"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smtClean="0"/>
              <a:t>NCSI Intro Parallel: Distributed </a:t>
            </a:r>
            <a:r>
              <a:rPr lang="en-US" dirty="0" err="1" smtClean="0"/>
              <a:t>Multiproc</a:t>
            </a:r>
            <a:endParaRPr lang="en-US" dirty="0"/>
          </a:p>
          <a:p>
            <a:pPr>
              <a:defRPr/>
            </a:pPr>
            <a:r>
              <a:rPr lang="en-US" dirty="0" smtClean="0"/>
              <a:t>June 26 - July 1 2011</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9E7A33A4-B068-4571-97F3-222EF8233FBE}"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smtClean="0"/>
              <a:t>NCSI Intro Parallel: Distributed </a:t>
            </a:r>
            <a:r>
              <a:rPr lang="en-US" dirty="0" err="1" smtClean="0"/>
              <a:t>Multiproc</a:t>
            </a:r>
            <a:endParaRPr lang="en-US" dirty="0"/>
          </a:p>
          <a:p>
            <a:pPr>
              <a:defRPr/>
            </a:pPr>
            <a:r>
              <a:rPr lang="en-US" dirty="0" smtClean="0"/>
              <a:t>June 26 - July 1 2011</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12CCE84F-D98D-47F7-A4D6-21F3EE13A38C}"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jpeg"/><Relationship Id="rId3" Type="http://schemas.openxmlformats.org/officeDocument/2006/relationships/slideLayout" Target="../slideLayouts/slideLayout3.xml"/><Relationship Id="rId21" Type="http://schemas.openxmlformats.org/officeDocument/2006/relationships/image" Target="../media/image6.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png"/><Relationship Id="rId20"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Picture 12"/>
          <p:cNvPicPr>
            <a:picLocks noChangeAspect="1"/>
          </p:cNvPicPr>
          <p:nvPr userDrawn="1"/>
        </p:nvPicPr>
        <p:blipFill>
          <a:blip r:embed="rId16" cstate="print"/>
          <a:srcRect/>
          <a:stretch>
            <a:fillRect/>
          </a:stretch>
        </p:blipFill>
        <p:spPr bwMode="auto">
          <a:xfrm>
            <a:off x="-13648" y="609600"/>
            <a:ext cx="635000" cy="546100"/>
          </a:xfrm>
          <a:prstGeom prst="rect">
            <a:avLst/>
          </a:prstGeom>
          <a:noFill/>
          <a:ln w="9525">
            <a:noFill/>
            <a:miter lim="800000"/>
            <a:headEnd/>
            <a:tailEnd/>
          </a:ln>
        </p:spPr>
      </p:pic>
      <p:sp>
        <p:nvSpPr>
          <p:cNvPr id="58380" name="Rectangle 12"/>
          <p:cNvSpPr>
            <a:spLocks noGrp="1" noChangeArrowheads="1"/>
          </p:cNvSpPr>
          <p:nvPr>
            <p:ph type="ftr" sz="quarter" idx="3"/>
          </p:nvPr>
        </p:nvSpPr>
        <p:spPr bwMode="auto">
          <a:xfrm>
            <a:off x="2633663" y="6172200"/>
            <a:ext cx="3995737"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r>
              <a:rPr lang="en-US" dirty="0" smtClean="0"/>
              <a:t>NCSI Intro Parallel: Distributed </a:t>
            </a:r>
            <a:r>
              <a:rPr lang="en-US" dirty="0" err="1" smtClean="0"/>
              <a:t>Multiproc</a:t>
            </a:r>
            <a:endParaRPr lang="en-US" dirty="0" smtClean="0"/>
          </a:p>
          <a:p>
            <a:pPr>
              <a:defRPr/>
            </a:pPr>
            <a:r>
              <a:rPr lang="en-US" dirty="0" smtClean="0"/>
              <a:t>June 26 - July 1 2011</a:t>
            </a:r>
            <a:endParaRPr lang="en-US" dirty="0"/>
          </a:p>
        </p:txBody>
      </p:sp>
      <p:sp>
        <p:nvSpPr>
          <p:cNvPr id="58381" name="Rectangle 13"/>
          <p:cNvSpPr>
            <a:spLocks noGrp="1" noChangeArrowheads="1"/>
          </p:cNvSpPr>
          <p:nvPr>
            <p:ph type="sldNum" sz="quarter" idx="4"/>
          </p:nvPr>
        </p:nvSpPr>
        <p:spPr bwMode="auto">
          <a:xfrm>
            <a:off x="7162800" y="6191250"/>
            <a:ext cx="1295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lvl1pPr>
          </a:lstStyle>
          <a:p>
            <a:pPr>
              <a:defRPr/>
            </a:pPr>
            <a:fld id="{33E90D56-9F13-476E-9C0C-A76A957C9F52}" type="slidenum">
              <a:rPr lang="en-US"/>
              <a:pPr>
                <a:defRPr/>
              </a:pPr>
              <a:t>‹#›</a:t>
            </a:fld>
            <a:endParaRPr lang="en-US"/>
          </a:p>
        </p:txBody>
      </p:sp>
      <p:grpSp>
        <p:nvGrpSpPr>
          <p:cNvPr id="3076" name="Group 41"/>
          <p:cNvGrpSpPr>
            <a:grpSpLocks/>
          </p:cNvGrpSpPr>
          <p:nvPr userDrawn="1"/>
        </p:nvGrpSpPr>
        <p:grpSpPr bwMode="auto">
          <a:xfrm>
            <a:off x="228600" y="6096000"/>
            <a:ext cx="2362200" cy="598488"/>
            <a:chOff x="384" y="3840"/>
            <a:chExt cx="1488" cy="377"/>
          </a:xfrm>
        </p:grpSpPr>
        <p:pic>
          <p:nvPicPr>
            <p:cNvPr id="3084" name="Picture 15" descr="ou201_logo"/>
            <p:cNvPicPr>
              <a:picLocks noChangeAspect="1" noChangeArrowheads="1"/>
            </p:cNvPicPr>
            <p:nvPr userDrawn="1"/>
          </p:nvPicPr>
          <p:blipFill>
            <a:blip r:embed="rId17" cstate="print"/>
            <a:srcRect/>
            <a:stretch>
              <a:fillRect/>
            </a:stretch>
          </p:blipFill>
          <p:spPr bwMode="auto">
            <a:xfrm>
              <a:off x="912" y="3870"/>
              <a:ext cx="248" cy="339"/>
            </a:xfrm>
            <a:prstGeom prst="rect">
              <a:avLst/>
            </a:prstGeom>
            <a:noFill/>
            <a:ln w="9525">
              <a:noFill/>
              <a:miter lim="800000"/>
              <a:headEnd/>
              <a:tailEnd/>
            </a:ln>
          </p:spPr>
        </p:pic>
        <p:pic>
          <p:nvPicPr>
            <p:cNvPr id="3085" name="Picture 35" descr="oscer_logo_crimson_20060918"/>
            <p:cNvPicPr>
              <a:picLocks noChangeAspect="1" noChangeArrowheads="1"/>
            </p:cNvPicPr>
            <p:nvPr userDrawn="1"/>
          </p:nvPicPr>
          <p:blipFill>
            <a:blip r:embed="rId18" cstate="print"/>
            <a:srcRect/>
            <a:stretch>
              <a:fillRect/>
            </a:stretch>
          </p:blipFill>
          <p:spPr bwMode="auto">
            <a:xfrm>
              <a:off x="384" y="3840"/>
              <a:ext cx="489" cy="345"/>
            </a:xfrm>
            <a:prstGeom prst="rect">
              <a:avLst/>
            </a:prstGeom>
            <a:noFill/>
            <a:ln w="9525">
              <a:noFill/>
              <a:miter lim="800000"/>
              <a:headEnd/>
              <a:tailEnd/>
            </a:ln>
          </p:spPr>
        </p:pic>
        <p:pic>
          <p:nvPicPr>
            <p:cNvPr id="3086" name="Picture 39" descr="ouit_logo_small"/>
            <p:cNvPicPr>
              <a:picLocks noChangeAspect="1" noChangeArrowheads="1"/>
            </p:cNvPicPr>
            <p:nvPr userDrawn="1"/>
          </p:nvPicPr>
          <p:blipFill>
            <a:blip r:embed="rId19" cstate="print"/>
            <a:srcRect/>
            <a:stretch>
              <a:fillRect/>
            </a:stretch>
          </p:blipFill>
          <p:spPr bwMode="auto">
            <a:xfrm>
              <a:off x="1152" y="3840"/>
              <a:ext cx="720" cy="377"/>
            </a:xfrm>
            <a:prstGeom prst="rect">
              <a:avLst/>
            </a:prstGeom>
            <a:noFill/>
            <a:ln w="9525">
              <a:noFill/>
              <a:miter lim="800000"/>
              <a:headEnd/>
              <a:tailEnd/>
            </a:ln>
          </p:spPr>
        </p:pic>
      </p:grpSp>
      <p:sp>
        <p:nvSpPr>
          <p:cNvPr id="58375" name="Rectangle 7"/>
          <p:cNvSpPr>
            <a:spLocks noChangeArrowheads="1"/>
          </p:cNvSpPr>
          <p:nvPr/>
        </p:nvSpPr>
        <p:spPr bwMode="gray">
          <a:xfrm>
            <a:off x="609600" y="381000"/>
            <a:ext cx="31750" cy="1052513"/>
          </a:xfrm>
          <a:prstGeom prst="rect">
            <a:avLst/>
          </a:prstGeom>
          <a:solidFill>
            <a:schemeClr val="bg2"/>
          </a:solidFill>
          <a:ln w="9525">
            <a:noFill/>
            <a:miter lim="800000"/>
            <a:headEnd/>
            <a:tailEnd/>
          </a:ln>
          <a:effectLst/>
        </p:spPr>
        <p:txBody>
          <a:bodyPr wrap="none" anchor="ctr"/>
          <a:lstStyle/>
          <a:p>
            <a:pPr>
              <a:defRPr/>
            </a:pPr>
            <a:endParaRPr kumimoji="1" lang="en-US" sz="2400">
              <a:latin typeface="Tahoma" pitchFamily="34" charset="0"/>
            </a:endParaRPr>
          </a:p>
        </p:txBody>
      </p:sp>
      <p:sp>
        <p:nvSpPr>
          <p:cNvPr id="58376" name="Rectangle 8"/>
          <p:cNvSpPr>
            <a:spLocks noChangeArrowheads="1"/>
          </p:cNvSpPr>
          <p:nvPr/>
        </p:nvSpPr>
        <p:spPr bwMode="gray">
          <a:xfrm>
            <a:off x="304800" y="1219200"/>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kumimoji="1" lang="en-US" sz="2400">
              <a:latin typeface="Tahoma" pitchFamily="34" charset="0"/>
            </a:endParaRPr>
          </a:p>
        </p:txBody>
      </p:sp>
      <p:sp>
        <p:nvSpPr>
          <p:cNvPr id="3079" name="Rectangle 9"/>
          <p:cNvSpPr>
            <a:spLocks noGrp="1" noChangeArrowheads="1"/>
          </p:cNvSpPr>
          <p:nvPr>
            <p:ph type="title"/>
          </p:nvPr>
        </p:nvSpPr>
        <p:spPr bwMode="auto">
          <a:xfrm>
            <a:off x="762000" y="457200"/>
            <a:ext cx="8021638" cy="67786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3080" name="Rectangle 10"/>
          <p:cNvSpPr>
            <a:spLocks noGrp="1" noChangeArrowheads="1"/>
          </p:cNvSpPr>
          <p:nvPr>
            <p:ph type="body" idx="1"/>
          </p:nvPr>
        </p:nvSpPr>
        <p:spPr bwMode="auto">
          <a:xfrm>
            <a:off x="609600" y="1371600"/>
            <a:ext cx="79248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15" name="Picture 14" descr="isu_bengals_logo.jpg"/>
          <p:cNvPicPr>
            <a:picLocks noChangeAspect="1"/>
          </p:cNvPicPr>
          <p:nvPr userDrawn="1"/>
        </p:nvPicPr>
        <p:blipFill>
          <a:blip r:embed="rId20" cstate="print"/>
          <a:stretch>
            <a:fillRect/>
          </a:stretch>
        </p:blipFill>
        <p:spPr>
          <a:xfrm>
            <a:off x="7647296" y="6162040"/>
            <a:ext cx="457200" cy="518160"/>
          </a:xfrm>
          <a:prstGeom prst="rect">
            <a:avLst/>
          </a:prstGeom>
        </p:spPr>
      </p:pic>
      <p:pic>
        <p:nvPicPr>
          <p:cNvPr id="13" name="Picture 12" descr="uw_w_logo.jpg"/>
          <p:cNvPicPr>
            <a:picLocks noChangeAspect="1"/>
          </p:cNvPicPr>
          <p:nvPr userDrawn="1"/>
        </p:nvPicPr>
        <p:blipFill>
          <a:blip r:embed="rId21" cstate="print"/>
          <a:stretch>
            <a:fillRect/>
          </a:stretch>
        </p:blipFill>
        <p:spPr>
          <a:xfrm>
            <a:off x="7162800" y="6248400"/>
            <a:ext cx="508036" cy="352453"/>
          </a:xfrm>
          <a:prstGeom prst="rect">
            <a:avLst/>
          </a:prstGeom>
        </p:spPr>
      </p:pic>
      <p:pic>
        <p:nvPicPr>
          <p:cNvPr id="14" name="Picture 13" descr="earlham_ec_logo.png"/>
          <p:cNvPicPr>
            <a:picLocks noChangeAspect="1"/>
          </p:cNvPicPr>
          <p:nvPr userDrawn="1"/>
        </p:nvPicPr>
        <p:blipFill>
          <a:blip r:embed="rId22" cstate="print"/>
          <a:stretch>
            <a:fillRect/>
          </a:stretch>
        </p:blipFill>
        <p:spPr>
          <a:xfrm>
            <a:off x="6773840" y="6228846"/>
            <a:ext cx="433493" cy="421808"/>
          </a:xfrm>
          <a:prstGeom prst="rect">
            <a:avLst/>
          </a:prstGeom>
        </p:spPr>
      </p:pic>
      <p:pic>
        <p:nvPicPr>
          <p:cNvPr id="17" name="Picture 12"/>
          <p:cNvPicPr>
            <a:picLocks noChangeAspect="1"/>
          </p:cNvPicPr>
          <p:nvPr userDrawn="1"/>
        </p:nvPicPr>
        <p:blipFill>
          <a:blip r:embed="rId16" cstate="print"/>
          <a:srcRect/>
          <a:stretch>
            <a:fillRect/>
          </a:stretch>
        </p:blipFill>
        <p:spPr bwMode="auto">
          <a:xfrm>
            <a:off x="6324600" y="6248400"/>
            <a:ext cx="443024" cy="381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78" r:id="rId3"/>
    <p:sldLayoutId id="2147483687" r:id="rId4"/>
    <p:sldLayoutId id="2147483679" r:id="rId5"/>
    <p:sldLayoutId id="2147483688" r:id="rId6"/>
    <p:sldLayoutId id="2147483680" r:id="rId7"/>
    <p:sldLayoutId id="2147483681" r:id="rId8"/>
    <p:sldLayoutId id="2147483682" r:id="rId9"/>
    <p:sldLayoutId id="2147483683" r:id="rId10"/>
    <p:sldLayoutId id="2147483684" r:id="rId11"/>
    <p:sldLayoutId id="2147483689" r:id="rId12"/>
    <p:sldLayoutId id="2147483690" r:id="rId13"/>
    <p:sldLayoutId id="2147483691" r:id="rId14"/>
  </p:sldLayoutIdLst>
  <p:transition/>
  <p:hf hdr="0" dt="0"/>
  <p:txStyles>
    <p:titleStyle>
      <a:lvl1pPr algn="ctr" rtl="0" eaLnBrk="0" fontAlgn="base" hangingPunct="0">
        <a:spcBef>
          <a:spcPct val="0"/>
        </a:spcBef>
        <a:spcAft>
          <a:spcPct val="0"/>
        </a:spcAft>
        <a:defRPr sz="4000" b="1">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Times New Roman" pitchFamily="18" charset="0"/>
        </a:defRPr>
      </a:lvl2pPr>
      <a:lvl3pPr algn="ctr" rtl="0" eaLnBrk="0" fontAlgn="base" hangingPunct="0">
        <a:spcBef>
          <a:spcPct val="0"/>
        </a:spcBef>
        <a:spcAft>
          <a:spcPct val="0"/>
        </a:spcAft>
        <a:defRPr sz="4000" b="1">
          <a:solidFill>
            <a:schemeClr val="tx2"/>
          </a:solidFill>
          <a:latin typeface="Times New Roman" pitchFamily="18" charset="0"/>
        </a:defRPr>
      </a:lvl3pPr>
      <a:lvl4pPr algn="ctr" rtl="0" eaLnBrk="0" fontAlgn="base" hangingPunct="0">
        <a:spcBef>
          <a:spcPct val="0"/>
        </a:spcBef>
        <a:spcAft>
          <a:spcPct val="0"/>
        </a:spcAft>
        <a:defRPr sz="4000" b="1">
          <a:solidFill>
            <a:schemeClr val="tx2"/>
          </a:solidFill>
          <a:latin typeface="Times New Roman" pitchFamily="18" charset="0"/>
        </a:defRPr>
      </a:lvl4pPr>
      <a:lvl5pPr algn="ctr" rtl="0" eaLnBrk="0" fontAlgn="base" hangingPunct="0">
        <a:spcBef>
          <a:spcPct val="0"/>
        </a:spcBef>
        <a:spcAft>
          <a:spcPct val="0"/>
        </a:spcAft>
        <a:defRPr sz="4000" b="1">
          <a:solidFill>
            <a:schemeClr val="tx2"/>
          </a:solidFill>
          <a:latin typeface="Times New Roman" pitchFamily="18" charset="0"/>
        </a:defRPr>
      </a:lvl5pPr>
      <a:lvl6pPr marL="457200" algn="ctr" rtl="0" fontAlgn="base">
        <a:spcBef>
          <a:spcPct val="0"/>
        </a:spcBef>
        <a:spcAft>
          <a:spcPct val="0"/>
        </a:spcAft>
        <a:defRPr sz="4000" b="1">
          <a:solidFill>
            <a:schemeClr val="tx2"/>
          </a:solidFill>
          <a:latin typeface="Times New Roman" pitchFamily="18" charset="0"/>
        </a:defRPr>
      </a:lvl6pPr>
      <a:lvl7pPr marL="914400" algn="ctr" rtl="0" fontAlgn="base">
        <a:spcBef>
          <a:spcPct val="0"/>
        </a:spcBef>
        <a:spcAft>
          <a:spcPct val="0"/>
        </a:spcAft>
        <a:defRPr sz="4000" b="1">
          <a:solidFill>
            <a:schemeClr val="tx2"/>
          </a:solidFill>
          <a:latin typeface="Times New Roman" pitchFamily="18" charset="0"/>
        </a:defRPr>
      </a:lvl7pPr>
      <a:lvl8pPr marL="1371600" algn="ctr" rtl="0" fontAlgn="base">
        <a:spcBef>
          <a:spcPct val="0"/>
        </a:spcBef>
        <a:spcAft>
          <a:spcPct val="0"/>
        </a:spcAft>
        <a:defRPr sz="4000" b="1">
          <a:solidFill>
            <a:schemeClr val="tx2"/>
          </a:solidFill>
          <a:latin typeface="Times New Roman" pitchFamily="18" charset="0"/>
        </a:defRPr>
      </a:lvl8pPr>
      <a:lvl9pPr marL="1828800" algn="ctr" rtl="0" fontAlgn="base">
        <a:spcBef>
          <a:spcPct val="0"/>
        </a:spcBef>
        <a:spcAft>
          <a:spcPct val="0"/>
        </a:spcAft>
        <a:defRPr sz="40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333399"/>
        </a:buClr>
        <a:buSzPct val="60000"/>
        <a:buFont typeface="Wingdings"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SzPct val="55000"/>
        <a:buFont typeface="Wingdings" pitchFamily="2" charset="2"/>
        <a:buChar char="n"/>
        <a:defRPr sz="2200">
          <a:solidFill>
            <a:schemeClr val="tx1"/>
          </a:solidFill>
          <a:latin typeface="+mn-lt"/>
        </a:defRPr>
      </a:lvl2pPr>
      <a:lvl3pPr marL="1143000" indent="-228600" algn="l" rtl="0" eaLnBrk="0" fontAlgn="base" hangingPunct="0">
        <a:spcBef>
          <a:spcPct val="20000"/>
        </a:spcBef>
        <a:spcAft>
          <a:spcPct val="0"/>
        </a:spcAft>
        <a:buClr>
          <a:srgbClr val="008000"/>
        </a:buClr>
        <a:buSzPct val="50000"/>
        <a:buFont typeface="Wingdings" pitchFamily="2" charset="2"/>
        <a:buChar char="n"/>
        <a:defRPr sz="2000">
          <a:solidFill>
            <a:schemeClr val="tx1"/>
          </a:solidFill>
          <a:latin typeface="+mn-lt"/>
        </a:defRPr>
      </a:lvl3pPr>
      <a:lvl4pPr marL="1600200" indent="-228600" algn="l" rtl="0" eaLnBrk="0" fontAlgn="base" hangingPunct="0">
        <a:spcBef>
          <a:spcPct val="20000"/>
        </a:spcBef>
        <a:spcAft>
          <a:spcPct val="0"/>
        </a:spcAft>
        <a:buClr>
          <a:srgbClr val="CC6600"/>
        </a:buClr>
        <a:buSzPct val="55000"/>
        <a:buFont typeface="Wingdings" pitchFamily="2" charset="2"/>
        <a:buChar char="n"/>
        <a:defRPr>
          <a:solidFill>
            <a:schemeClr val="tx1"/>
          </a:solidFill>
          <a:latin typeface="+mn-lt"/>
        </a:defRPr>
      </a:lvl4pPr>
      <a:lvl5pPr marL="2057400" indent="-228600" algn="l" rtl="0" eaLnBrk="0" fontAlgn="base" hangingPunct="0">
        <a:spcBef>
          <a:spcPct val="20000"/>
        </a:spcBef>
        <a:spcAft>
          <a:spcPct val="0"/>
        </a:spcAft>
        <a:buClr>
          <a:srgbClr val="800080"/>
        </a:buClr>
        <a:buSzPct val="50000"/>
        <a:buFont typeface="Wingdings" pitchFamily="2" charset="2"/>
        <a:buChar char="n"/>
        <a:defRPr sz="1600">
          <a:solidFill>
            <a:schemeClr val="tx1"/>
          </a:solidFill>
          <a:latin typeface="+mn-lt"/>
        </a:defRPr>
      </a:lvl5pPr>
      <a:lvl6pPr marL="25146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6pPr>
      <a:lvl7pPr marL="29718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7pPr>
      <a:lvl8pPr marL="34290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8pPr>
      <a:lvl9pPr marL="38862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slideLayout" Target="../slideLayouts/slideLayout1.xml"/><Relationship Id="rId7" Type="http://schemas.openxmlformats.org/officeDocument/2006/relationships/image" Target="../media/image10.pn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9.jpeg"/><Relationship Id="rId5" Type="http://schemas.openxmlformats.org/officeDocument/2006/relationships/image" Target="../media/image8.jpeg"/><Relationship Id="rId10" Type="http://schemas.openxmlformats.org/officeDocument/2006/relationships/image" Target="../media/image13.jpeg"/><Relationship Id="rId4" Type="http://schemas.openxmlformats.org/officeDocument/2006/relationships/image" Target="../media/image4.png"/><Relationship Id="rId9" Type="http://schemas.openxmlformats.org/officeDocument/2006/relationships/image" Target="../media/image12.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1.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slideLayout" Target="../slideLayouts/slideLayout2.xml"/><Relationship Id="rId4" Type="http://schemas.openxmlformats.org/officeDocument/2006/relationships/image" Target="../media/image16.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youtube.com/watch?v=8k1UOEYIQRo"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23.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slideLayout" Target="../slideLayouts/slideLayout13.xml"/><Relationship Id="rId1" Type="http://schemas.openxmlformats.org/officeDocument/2006/relationships/tags" Target="../tags/tag9.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7.xml"/><Relationship Id="rId1" Type="http://schemas.openxmlformats.org/officeDocument/2006/relationships/tags" Target="../tags/tag16.xml"/></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9.xml"/><Relationship Id="rId1" Type="http://schemas.openxmlformats.org/officeDocument/2006/relationships/tags" Target="../tags/tag18.xml"/></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1.xml"/><Relationship Id="rId1" Type="http://schemas.openxmlformats.org/officeDocument/2006/relationships/tags" Target="../tags/tag20.xml"/></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3.xml"/><Relationship Id="rId1" Type="http://schemas.openxmlformats.org/officeDocument/2006/relationships/tags" Target="../tags/tag22.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5.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4.xml.rels><?xml version="1.0" encoding="UTF-8" standalone="yes"?>
<Relationships xmlns="http://schemas.openxmlformats.org/package/2006/relationships"><Relationship Id="rId3" Type="http://schemas.openxmlformats.org/officeDocument/2006/relationships/hyperlink" Target="http://164.58.250.47/codian_video_decoder.msi" TargetMode="External"/><Relationship Id="rId2" Type="http://schemas.openxmlformats.org/officeDocument/2006/relationships/hyperlink" Target="http://www.oracle.com/technetwork/java/javase/downloads/"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8.xml"/></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9.xml"/></Relationships>
</file>

<file path=ppt/slides/_rels/slide5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5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1.xml"/></Relationships>
</file>

<file path=ppt/slides/_rels/slide5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2.xml"/></Relationships>
</file>

<file path=ppt/slides/_rels/slide5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3.xml"/></Relationships>
</file>

<file path=ppt/slides/_rels/slide5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4.xml"/></Relationships>
</file>

<file path=ppt/slides/_rels/slide5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7.xml"/></Relationships>
</file>

<file path=ppt/slides/_rels/slide6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8.xml"/></Relationships>
</file>

<file path=ppt/slides/_rels/slide6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9.xml"/></Relationships>
</file>

<file path=ppt/slides/_rels/slide6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0.xml"/></Relationships>
</file>

<file path=ppt/slides/_rels/slide6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1.xml"/></Relationships>
</file>

<file path=ppt/slides/_rels/slide6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2.xml"/></Relationships>
</file>

<file path=ppt/slides/_rels/slide6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4.xml"/></Relationships>
</file>

<file path=ppt/slides/_rels/slide7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5.xml"/></Relationships>
</file>

<file path=ppt/slides/_rels/slide7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6.xml"/></Relationships>
</file>

<file path=ppt/slides/_rels/slide7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7.xml"/></Relationships>
</file>

<file path=ppt/slides/_rels/slide7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8.xml"/></Relationships>
</file>

<file path=ppt/slides/_rels/slide7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9.xml"/></Relationships>
</file>

<file path=ppt/slides/_rels/slide7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0.xml"/></Relationships>
</file>

<file path=ppt/slides/_rels/slide7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1.xml"/></Relationships>
</file>

<file path=ppt/slides/_rels/slide7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2.xml"/></Relationships>
</file>

<file path=ppt/slides/_rels/slide7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64.xml"/><Relationship Id="rId1" Type="http://schemas.openxmlformats.org/officeDocument/2006/relationships/tags" Target="../tags/tag63.xml"/></Relationships>
</file>

<file path=ppt/slides/_rels/slide8.xml.rels><?xml version="1.0" encoding="UTF-8" standalone="yes"?>
<Relationships xmlns="http://schemas.openxmlformats.org/package/2006/relationships"><Relationship Id="rId2" Type="http://schemas.openxmlformats.org/officeDocument/2006/relationships/hyperlink" Target="http://www.piazza.com/" TargetMode="Externa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6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381000" y="4724400"/>
            <a:ext cx="152400" cy="1676400"/>
          </a:xfrm>
          <a:prstGeom prst="rect">
            <a:avLst/>
          </a:prstGeom>
          <a:solidFill>
            <a:schemeClr val="bg1"/>
          </a:solidFill>
          <a:ln w="9525">
            <a:noFill/>
            <a:miter lim="800000"/>
            <a:headEnd/>
            <a:tailEnd/>
          </a:ln>
        </p:spPr>
        <p:txBody>
          <a:bodyPr wrap="none" anchor="ctr"/>
          <a:lstStyle/>
          <a:p>
            <a:endParaRPr lang="en-US"/>
          </a:p>
        </p:txBody>
      </p:sp>
      <p:sp>
        <p:nvSpPr>
          <p:cNvPr id="449540" name="Rectangle 4"/>
          <p:cNvSpPr>
            <a:spLocks noGrp="1" noChangeArrowheads="1"/>
          </p:cNvSpPr>
          <p:nvPr>
            <p:ph type="ctrTitle"/>
          </p:nvPr>
        </p:nvSpPr>
        <p:spPr>
          <a:xfrm>
            <a:off x="685800" y="933448"/>
            <a:ext cx="7924800" cy="2362200"/>
          </a:xfrm>
        </p:spPr>
        <p:txBody>
          <a:bodyPr/>
          <a:lstStyle/>
          <a:p>
            <a:pPr eaLnBrk="1" hangingPunct="1">
              <a:lnSpc>
                <a:spcPct val="80000"/>
              </a:lnSpc>
              <a:defRPr/>
            </a:pPr>
            <a:r>
              <a:rPr lang="en-US" sz="4800" dirty="0" smtClean="0">
                <a:effectLst>
                  <a:outerShdw blurRad="38100" dist="38100" dir="2700000" algn="tl">
                    <a:srgbClr val="C0C0C0"/>
                  </a:outerShdw>
                </a:effectLst>
                <a:latin typeface="Arial Black" pitchFamily="34" charset="0"/>
              </a:rPr>
              <a:t>Introduction to</a:t>
            </a:r>
            <a:br>
              <a:rPr lang="en-US" sz="4800" dirty="0" smtClean="0">
                <a:effectLst>
                  <a:outerShdw blurRad="38100" dist="38100" dir="2700000" algn="tl">
                    <a:srgbClr val="C0C0C0"/>
                  </a:outerShdw>
                </a:effectLst>
                <a:latin typeface="Arial Black" pitchFamily="34" charset="0"/>
              </a:rPr>
            </a:br>
            <a:r>
              <a:rPr lang="en-US" sz="4800" dirty="0" smtClean="0">
                <a:effectLst>
                  <a:outerShdw blurRad="38100" dist="38100" dir="2700000" algn="tl">
                    <a:srgbClr val="C0C0C0"/>
                  </a:outerShdw>
                </a:effectLst>
                <a:latin typeface="Arial Black" pitchFamily="34" charset="0"/>
              </a:rPr>
              <a:t>Parallel Programming</a:t>
            </a:r>
            <a:br>
              <a:rPr lang="en-US" sz="4800" dirty="0" smtClean="0">
                <a:effectLst>
                  <a:outerShdw blurRad="38100" dist="38100" dir="2700000" algn="tl">
                    <a:srgbClr val="C0C0C0"/>
                  </a:outerShdw>
                </a:effectLst>
                <a:latin typeface="Arial Black" pitchFamily="34" charset="0"/>
              </a:rPr>
            </a:br>
            <a:r>
              <a:rPr lang="en-US" sz="4800" dirty="0" smtClean="0">
                <a:effectLst>
                  <a:outerShdw blurRad="38100" dist="38100" dir="2700000" algn="tl">
                    <a:srgbClr val="C0C0C0"/>
                  </a:outerShdw>
                </a:effectLst>
                <a:latin typeface="Arial Black" pitchFamily="34" charset="0"/>
              </a:rPr>
              <a:t>&amp; Cluster Computing</a:t>
            </a:r>
            <a:r>
              <a:rPr lang="en-US" sz="5400" dirty="0" smtClean="0">
                <a:effectLst>
                  <a:outerShdw blurRad="38100" dist="38100" dir="2700000" algn="tl">
                    <a:srgbClr val="C0C0C0"/>
                  </a:outerShdw>
                </a:effectLst>
                <a:latin typeface="Arial Black" pitchFamily="34" charset="0"/>
              </a:rPr>
              <a:t/>
            </a:r>
            <a:br>
              <a:rPr lang="en-US" sz="5400" dirty="0" smtClean="0">
                <a:effectLst>
                  <a:outerShdw blurRad="38100" dist="38100" dir="2700000" algn="tl">
                    <a:srgbClr val="C0C0C0"/>
                  </a:outerShdw>
                </a:effectLst>
                <a:latin typeface="Arial Black" pitchFamily="34" charset="0"/>
              </a:rPr>
            </a:br>
            <a:r>
              <a:rPr lang="en-US" dirty="0" smtClean="0">
                <a:solidFill>
                  <a:schemeClr val="tx1"/>
                </a:solidFill>
                <a:effectLst>
                  <a:outerShdw blurRad="38100" dist="38100" dir="2700000" algn="tl">
                    <a:srgbClr val="C0C0C0"/>
                  </a:outerShdw>
                </a:effectLst>
              </a:rPr>
              <a:t>Distributed Multiprocessing</a:t>
            </a:r>
            <a:endParaRPr lang="en-US" sz="5400" dirty="0" smtClean="0">
              <a:effectLst>
                <a:outerShdw blurRad="38100" dist="38100" dir="2700000" algn="tl">
                  <a:srgbClr val="C0C0C0"/>
                </a:outerShdw>
              </a:effectLst>
              <a:latin typeface="Arial Black" pitchFamily="34" charset="0"/>
            </a:endParaRPr>
          </a:p>
        </p:txBody>
      </p:sp>
      <p:sp>
        <p:nvSpPr>
          <p:cNvPr id="11268" name="Rectangle 5"/>
          <p:cNvSpPr>
            <a:spLocks noGrp="1" noChangeArrowheads="1"/>
          </p:cNvSpPr>
          <p:nvPr>
            <p:ph type="subTitle" idx="1"/>
          </p:nvPr>
        </p:nvSpPr>
        <p:spPr>
          <a:xfrm>
            <a:off x="609600" y="3238500"/>
            <a:ext cx="8001000" cy="1600200"/>
          </a:xfrm>
        </p:spPr>
        <p:txBody>
          <a:bodyPr/>
          <a:lstStyle/>
          <a:p>
            <a:pPr eaLnBrk="1" hangingPunct="1">
              <a:lnSpc>
                <a:spcPct val="90000"/>
              </a:lnSpc>
              <a:spcBef>
                <a:spcPts val="0"/>
              </a:spcBef>
            </a:pPr>
            <a:r>
              <a:rPr lang="en-US" sz="1800" b="1" dirty="0" smtClean="0"/>
              <a:t>Josh Alexander, University of Oklahoma</a:t>
            </a:r>
          </a:p>
          <a:p>
            <a:pPr eaLnBrk="1" hangingPunct="1">
              <a:lnSpc>
                <a:spcPct val="90000"/>
              </a:lnSpc>
              <a:spcBef>
                <a:spcPts val="0"/>
              </a:spcBef>
            </a:pPr>
            <a:r>
              <a:rPr lang="en-US" sz="1800" b="1" dirty="0" smtClean="0"/>
              <a:t>Ivan </a:t>
            </a:r>
            <a:r>
              <a:rPr lang="en-US" sz="1800" b="1" dirty="0" err="1" smtClean="0"/>
              <a:t>Babic</a:t>
            </a:r>
            <a:r>
              <a:rPr lang="en-US" sz="1800" b="1" dirty="0" smtClean="0"/>
              <a:t>, Earlham College</a:t>
            </a:r>
          </a:p>
          <a:p>
            <a:pPr eaLnBrk="1" hangingPunct="1">
              <a:lnSpc>
                <a:spcPct val="90000"/>
              </a:lnSpc>
              <a:spcBef>
                <a:spcPts val="0"/>
              </a:spcBef>
            </a:pPr>
            <a:r>
              <a:rPr lang="en-US" sz="1800" b="1" dirty="0" smtClean="0"/>
              <a:t>Andrew Fitz Gibbon, Shodor Education Foundation Inc.</a:t>
            </a:r>
          </a:p>
          <a:p>
            <a:pPr eaLnBrk="1" hangingPunct="1">
              <a:lnSpc>
                <a:spcPct val="90000"/>
              </a:lnSpc>
              <a:spcBef>
                <a:spcPts val="0"/>
              </a:spcBef>
            </a:pPr>
            <a:r>
              <a:rPr lang="en-US" sz="1800" b="1" dirty="0" smtClean="0"/>
              <a:t>Henry Neeman, University of Oklahoma</a:t>
            </a:r>
          </a:p>
          <a:p>
            <a:pPr eaLnBrk="1" hangingPunct="1">
              <a:lnSpc>
                <a:spcPct val="90000"/>
              </a:lnSpc>
              <a:spcBef>
                <a:spcPts val="0"/>
              </a:spcBef>
            </a:pPr>
            <a:r>
              <a:rPr lang="en-US" sz="1800" b="1" dirty="0" smtClean="0"/>
              <a:t>Charlie Peck, Earlham College</a:t>
            </a:r>
          </a:p>
          <a:p>
            <a:pPr eaLnBrk="1" hangingPunct="1">
              <a:lnSpc>
                <a:spcPct val="90000"/>
              </a:lnSpc>
              <a:spcBef>
                <a:spcPts val="0"/>
              </a:spcBef>
            </a:pPr>
            <a:r>
              <a:rPr lang="en-US" sz="1800" b="1" dirty="0" err="1" smtClean="0"/>
              <a:t>Skylar</a:t>
            </a:r>
            <a:r>
              <a:rPr lang="en-US" sz="1800" b="1" dirty="0" smtClean="0"/>
              <a:t> Thompson, University of Washington</a:t>
            </a:r>
          </a:p>
          <a:p>
            <a:pPr eaLnBrk="1" hangingPunct="1">
              <a:lnSpc>
                <a:spcPct val="90000"/>
              </a:lnSpc>
              <a:spcBef>
                <a:spcPts val="0"/>
              </a:spcBef>
            </a:pPr>
            <a:r>
              <a:rPr lang="en-US" sz="1800" b="1" dirty="0" smtClean="0"/>
              <a:t>Aaron </a:t>
            </a:r>
            <a:r>
              <a:rPr lang="en-US" sz="1800" b="1" dirty="0" err="1" smtClean="0"/>
              <a:t>Weeden</a:t>
            </a:r>
            <a:r>
              <a:rPr lang="en-US" sz="1800" b="1" dirty="0" smtClean="0"/>
              <a:t>, Earlham College</a:t>
            </a:r>
          </a:p>
          <a:p>
            <a:pPr eaLnBrk="1" hangingPunct="1">
              <a:spcBef>
                <a:spcPts val="0"/>
              </a:spcBef>
            </a:pPr>
            <a:r>
              <a:rPr lang="en-US" sz="1600" b="1" dirty="0" smtClean="0"/>
              <a:t>Sunday June 26 – Friday July 1 2011</a:t>
            </a:r>
          </a:p>
        </p:txBody>
      </p:sp>
      <p:grpSp>
        <p:nvGrpSpPr>
          <p:cNvPr id="11269" name="Group 11"/>
          <p:cNvGrpSpPr>
            <a:grpSpLocks/>
          </p:cNvGrpSpPr>
          <p:nvPr/>
        </p:nvGrpSpPr>
        <p:grpSpPr bwMode="auto">
          <a:xfrm>
            <a:off x="2667000" y="5486400"/>
            <a:ext cx="3886200" cy="1066800"/>
            <a:chOff x="1824" y="3120"/>
            <a:chExt cx="3168" cy="853"/>
          </a:xfrm>
        </p:grpSpPr>
        <p:pic>
          <p:nvPicPr>
            <p:cNvPr id="11272" name="Picture 9" descr="ouit_logo_small"/>
            <p:cNvPicPr>
              <a:picLocks noChangeAspect="1" noChangeArrowheads="1"/>
            </p:cNvPicPr>
            <p:nvPr/>
          </p:nvPicPr>
          <p:blipFill>
            <a:blip r:embed="rId4" cstate="print"/>
            <a:srcRect/>
            <a:stretch>
              <a:fillRect/>
            </a:stretch>
          </p:blipFill>
          <p:spPr bwMode="auto">
            <a:xfrm>
              <a:off x="3456" y="3168"/>
              <a:ext cx="1536" cy="804"/>
            </a:xfrm>
            <a:prstGeom prst="rect">
              <a:avLst/>
            </a:prstGeom>
            <a:noFill/>
            <a:ln w="9525">
              <a:noFill/>
              <a:miter lim="800000"/>
              <a:headEnd/>
              <a:tailEnd/>
            </a:ln>
          </p:spPr>
        </p:pic>
        <p:pic>
          <p:nvPicPr>
            <p:cNvPr id="11273" name="Picture 6" descr="ou201_logo"/>
            <p:cNvPicPr>
              <a:picLocks noChangeAspect="1" noChangeArrowheads="1"/>
            </p:cNvPicPr>
            <p:nvPr/>
          </p:nvPicPr>
          <p:blipFill>
            <a:blip r:embed="rId5" cstate="print"/>
            <a:srcRect/>
            <a:stretch>
              <a:fillRect/>
            </a:stretch>
          </p:blipFill>
          <p:spPr bwMode="auto">
            <a:xfrm>
              <a:off x="1824" y="3264"/>
              <a:ext cx="432" cy="625"/>
            </a:xfrm>
            <a:prstGeom prst="rect">
              <a:avLst/>
            </a:prstGeom>
            <a:noFill/>
            <a:ln w="9525">
              <a:noFill/>
              <a:miter lim="800000"/>
              <a:headEnd/>
              <a:tailEnd/>
            </a:ln>
          </p:spPr>
        </p:pic>
        <p:pic>
          <p:nvPicPr>
            <p:cNvPr id="11274" name="Picture 7" descr="oscer_logo_crimson_20060918"/>
            <p:cNvPicPr>
              <a:picLocks noChangeAspect="1" noChangeArrowheads="1"/>
            </p:cNvPicPr>
            <p:nvPr/>
          </p:nvPicPr>
          <p:blipFill>
            <a:blip r:embed="rId6" cstate="print"/>
            <a:srcRect/>
            <a:stretch>
              <a:fillRect/>
            </a:stretch>
          </p:blipFill>
          <p:spPr bwMode="auto">
            <a:xfrm>
              <a:off x="2304" y="3120"/>
              <a:ext cx="1209" cy="853"/>
            </a:xfrm>
            <a:prstGeom prst="rect">
              <a:avLst/>
            </a:prstGeom>
            <a:noFill/>
            <a:ln w="9525">
              <a:noFill/>
              <a:miter lim="800000"/>
              <a:headEnd/>
              <a:tailEnd/>
            </a:ln>
          </p:spPr>
        </p:pic>
      </p:grpSp>
      <p:sp>
        <p:nvSpPr>
          <p:cNvPr id="11270" name="Rectangle 8"/>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pic>
        <p:nvPicPr>
          <p:cNvPr id="10" name="Picture 30" descr="earlham_college_logo"/>
          <p:cNvPicPr>
            <a:picLocks noChangeAspect="1" noChangeArrowheads="1"/>
          </p:cNvPicPr>
          <p:nvPr/>
        </p:nvPicPr>
        <p:blipFill>
          <a:blip r:embed="rId7" cstate="print"/>
          <a:srcRect/>
          <a:stretch>
            <a:fillRect/>
          </a:stretch>
        </p:blipFill>
        <p:spPr bwMode="auto">
          <a:xfrm>
            <a:off x="304800" y="4343400"/>
            <a:ext cx="1905000" cy="485069"/>
          </a:xfrm>
          <a:prstGeom prst="rect">
            <a:avLst/>
          </a:prstGeom>
          <a:noFill/>
          <a:ln w="9525">
            <a:noFill/>
            <a:miter lim="800000"/>
            <a:headEnd/>
            <a:tailEnd/>
          </a:ln>
        </p:spPr>
      </p:pic>
      <p:pic>
        <p:nvPicPr>
          <p:cNvPr id="11" name="Picture 11"/>
          <p:cNvPicPr>
            <a:picLocks noChangeAspect="1"/>
          </p:cNvPicPr>
          <p:nvPr/>
        </p:nvPicPr>
        <p:blipFill>
          <a:blip r:embed="rId8" cstate="print"/>
          <a:srcRect/>
          <a:stretch>
            <a:fillRect/>
          </a:stretch>
        </p:blipFill>
        <p:spPr bwMode="auto">
          <a:xfrm>
            <a:off x="380999" y="5029200"/>
            <a:ext cx="2438401" cy="570993"/>
          </a:xfrm>
          <a:prstGeom prst="rect">
            <a:avLst/>
          </a:prstGeom>
          <a:noFill/>
          <a:ln w="9525">
            <a:noFill/>
            <a:miter lim="800000"/>
            <a:headEnd/>
            <a:tailEnd/>
          </a:ln>
        </p:spPr>
      </p:pic>
      <p:pic>
        <p:nvPicPr>
          <p:cNvPr id="12" name="Picture 11" descr="isu_logo.jpg"/>
          <p:cNvPicPr>
            <a:picLocks noChangeAspect="1"/>
          </p:cNvPicPr>
          <p:nvPr/>
        </p:nvPicPr>
        <p:blipFill>
          <a:blip r:embed="rId9" cstate="print"/>
          <a:stretch>
            <a:fillRect/>
          </a:stretch>
        </p:blipFill>
        <p:spPr>
          <a:xfrm>
            <a:off x="6629400" y="5181600"/>
            <a:ext cx="2016369" cy="799712"/>
          </a:xfrm>
          <a:prstGeom prst="rect">
            <a:avLst/>
          </a:prstGeom>
        </p:spPr>
      </p:pic>
      <p:pic>
        <p:nvPicPr>
          <p:cNvPr id="13" name="Picture 12" descr="uw_logo.jpg"/>
          <p:cNvPicPr>
            <a:picLocks noChangeAspect="1"/>
          </p:cNvPicPr>
          <p:nvPr/>
        </p:nvPicPr>
        <p:blipFill>
          <a:blip r:embed="rId10" cstate="print"/>
          <a:stretch>
            <a:fillRect/>
          </a:stretch>
        </p:blipFill>
        <p:spPr>
          <a:xfrm>
            <a:off x="6934200" y="4191000"/>
            <a:ext cx="1610112" cy="792175"/>
          </a:xfrm>
          <a:prstGeom prst="rect">
            <a:avLst/>
          </a:prstGeom>
        </p:spPr>
      </p:pic>
    </p:spTree>
    <p:custDataLst>
      <p:tags r:id="rId1"/>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smtClean="0">
                <a:ea typeface="ＭＳ Ｐゴシック" pitchFamily="1" charset="-128"/>
              </a:rPr>
              <a:t>Outline</a:t>
            </a:r>
          </a:p>
        </p:txBody>
      </p:sp>
      <p:sp>
        <p:nvSpPr>
          <p:cNvPr id="38915" name="Rectangle 3"/>
          <p:cNvSpPr>
            <a:spLocks noGrp="1" noChangeArrowheads="1"/>
          </p:cNvSpPr>
          <p:nvPr>
            <p:ph idx="1"/>
          </p:nvPr>
        </p:nvSpPr>
        <p:spPr>
          <a:xfrm>
            <a:off x="381000" y="1371600"/>
            <a:ext cx="8382000" cy="4648200"/>
          </a:xfrm>
        </p:spPr>
        <p:txBody>
          <a:bodyPr/>
          <a:lstStyle/>
          <a:p>
            <a:r>
              <a:rPr lang="en-US" smtClean="0">
                <a:ea typeface="ＭＳ Ｐゴシック" pitchFamily="1" charset="-128"/>
              </a:rPr>
              <a:t>The Desert Islands Analogy</a:t>
            </a:r>
          </a:p>
          <a:p>
            <a:r>
              <a:rPr lang="en-US" smtClean="0">
                <a:ea typeface="ＭＳ Ｐゴシック" pitchFamily="1" charset="-128"/>
              </a:rPr>
              <a:t>Distributed Parallelism</a:t>
            </a:r>
          </a:p>
          <a:p>
            <a:r>
              <a:rPr lang="en-US" smtClean="0">
                <a:ea typeface="ＭＳ Ｐゴシック" pitchFamily="1" charset="-128"/>
              </a:rPr>
              <a:t>MPI</a:t>
            </a:r>
          </a:p>
        </p:txBody>
      </p:sp>
      <p:sp>
        <p:nvSpPr>
          <p:cNvPr id="38916"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38917" name="Slide Number Placeholder 4"/>
          <p:cNvSpPr>
            <a:spLocks noGrp="1"/>
          </p:cNvSpPr>
          <p:nvPr>
            <p:ph type="sldNum" sz="quarter" idx="11"/>
          </p:nvPr>
        </p:nvSpPr>
        <p:spPr>
          <a:noFill/>
        </p:spPr>
        <p:txBody>
          <a:bodyPr/>
          <a:lstStyle/>
          <a:p>
            <a:fld id="{75774010-0DEF-4837-94FF-70614DBF6A7F}" type="slidenum">
              <a:rPr lang="en-US"/>
              <a:pPr/>
              <a:t>10</a:t>
            </a:fld>
            <a:endParaRPr lang="en-US"/>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a:xfrm>
            <a:off x="914400" y="1295400"/>
            <a:ext cx="7772400" cy="1866900"/>
          </a:xfrm>
        </p:spPr>
        <p:txBody>
          <a:bodyPr/>
          <a:lstStyle/>
          <a:p>
            <a:r>
              <a:rPr lang="en-US" sz="6000" smtClean="0">
                <a:ea typeface="ＭＳ Ｐゴシック" pitchFamily="1" charset="-128"/>
              </a:rPr>
              <a:t>The Desert Islands </a:t>
            </a:r>
            <a:br>
              <a:rPr lang="en-US" sz="6000" smtClean="0">
                <a:ea typeface="ＭＳ Ｐゴシック" pitchFamily="1" charset="-128"/>
              </a:rPr>
            </a:br>
            <a:r>
              <a:rPr lang="en-US" sz="6000" smtClean="0">
                <a:ea typeface="ＭＳ Ｐゴシック" pitchFamily="1" charset="-128"/>
              </a:rPr>
              <a:t>Analogy</a:t>
            </a:r>
          </a:p>
        </p:txBody>
      </p:sp>
      <p:pic>
        <p:nvPicPr>
          <p:cNvPr id="39939" name="Picture 3"/>
          <p:cNvPicPr>
            <a:picLocks noChangeAspect="1" noChangeArrowheads="1"/>
          </p:cNvPicPr>
          <p:nvPr/>
        </p:nvPicPr>
        <p:blipFill>
          <a:blip r:embed="rId2" cstate="print"/>
          <a:srcRect/>
          <a:stretch>
            <a:fillRect/>
          </a:stretch>
        </p:blipFill>
        <p:spPr bwMode="auto">
          <a:xfrm>
            <a:off x="1295400" y="4343400"/>
            <a:ext cx="1657350" cy="1797050"/>
          </a:xfrm>
          <a:prstGeom prst="rect">
            <a:avLst/>
          </a:prstGeom>
          <a:noFill/>
          <a:ln w="9525">
            <a:noFill/>
            <a:miter lim="800000"/>
            <a:headEnd/>
            <a:tailEnd/>
          </a:ln>
        </p:spPr>
      </p:pic>
      <p:pic>
        <p:nvPicPr>
          <p:cNvPr id="39940" name="Picture 4"/>
          <p:cNvPicPr>
            <a:picLocks noChangeAspect="1" noChangeArrowheads="1"/>
          </p:cNvPicPr>
          <p:nvPr/>
        </p:nvPicPr>
        <p:blipFill>
          <a:blip r:embed="rId3" cstate="print"/>
          <a:srcRect/>
          <a:stretch>
            <a:fillRect/>
          </a:stretch>
        </p:blipFill>
        <p:spPr bwMode="auto">
          <a:xfrm>
            <a:off x="6400800" y="4724400"/>
            <a:ext cx="1447800" cy="12334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smtClean="0">
                <a:ea typeface="ＭＳ Ｐゴシック" pitchFamily="1" charset="-128"/>
              </a:rPr>
              <a:t>An Island Hut</a:t>
            </a:r>
          </a:p>
        </p:txBody>
      </p:sp>
      <p:sp>
        <p:nvSpPr>
          <p:cNvPr id="40963" name="Rectangle 3"/>
          <p:cNvSpPr>
            <a:spLocks noGrp="1" noChangeArrowheads="1"/>
          </p:cNvSpPr>
          <p:nvPr>
            <p:ph idx="1"/>
          </p:nvPr>
        </p:nvSpPr>
        <p:spPr>
          <a:xfrm>
            <a:off x="533400" y="1295400"/>
            <a:ext cx="6096000" cy="5029200"/>
          </a:xfrm>
        </p:spPr>
        <p:txBody>
          <a:bodyPr/>
          <a:lstStyle/>
          <a:p>
            <a:r>
              <a:rPr lang="en-US" smtClean="0">
                <a:ea typeface="ＭＳ Ｐゴシック" pitchFamily="1" charset="-128"/>
              </a:rPr>
              <a:t>Imagine you’re on an island in a little hut.</a:t>
            </a:r>
          </a:p>
          <a:p>
            <a:r>
              <a:rPr lang="en-US" smtClean="0">
                <a:ea typeface="ＭＳ Ｐゴシック" pitchFamily="1" charset="-128"/>
              </a:rPr>
              <a:t>Inside the hut is a desk.</a:t>
            </a:r>
          </a:p>
          <a:p>
            <a:r>
              <a:rPr lang="en-US" smtClean="0">
                <a:ea typeface="ＭＳ Ｐゴシック" pitchFamily="1" charset="-128"/>
              </a:rPr>
              <a:t>On the desk is:</a:t>
            </a:r>
          </a:p>
          <a:p>
            <a:pPr lvl="1"/>
            <a:r>
              <a:rPr lang="en-US" smtClean="0">
                <a:ea typeface="ＭＳ Ｐゴシック" pitchFamily="1" charset="-128"/>
              </a:rPr>
              <a:t>a </a:t>
            </a:r>
            <a:r>
              <a:rPr lang="en-US" b="1" u="sng" smtClean="0">
                <a:solidFill>
                  <a:schemeClr val="folHlink"/>
                </a:solidFill>
                <a:ea typeface="ＭＳ Ｐゴシック" pitchFamily="1" charset="-128"/>
              </a:rPr>
              <a:t>phone</a:t>
            </a:r>
            <a:r>
              <a:rPr lang="en-US" smtClean="0">
                <a:ea typeface="ＭＳ Ｐゴシック" pitchFamily="1" charset="-128"/>
              </a:rPr>
              <a:t>;</a:t>
            </a:r>
          </a:p>
          <a:p>
            <a:pPr lvl="1"/>
            <a:r>
              <a:rPr lang="en-US" smtClean="0">
                <a:ea typeface="ＭＳ Ｐゴシック" pitchFamily="1" charset="-128"/>
              </a:rPr>
              <a:t>a </a:t>
            </a:r>
            <a:r>
              <a:rPr lang="en-US" b="1" u="sng" smtClean="0">
                <a:solidFill>
                  <a:schemeClr val="folHlink"/>
                </a:solidFill>
                <a:ea typeface="ＭＳ Ｐゴシック" pitchFamily="1" charset="-128"/>
              </a:rPr>
              <a:t>pencil</a:t>
            </a:r>
            <a:r>
              <a:rPr lang="en-US" smtClean="0">
                <a:ea typeface="ＭＳ Ｐゴシック" pitchFamily="1" charset="-128"/>
              </a:rPr>
              <a:t>;</a:t>
            </a:r>
          </a:p>
          <a:p>
            <a:pPr lvl="1"/>
            <a:r>
              <a:rPr lang="en-US" smtClean="0">
                <a:ea typeface="ＭＳ Ｐゴシック" pitchFamily="1" charset="-128"/>
              </a:rPr>
              <a:t>a </a:t>
            </a:r>
            <a:r>
              <a:rPr lang="en-US" b="1" u="sng" smtClean="0">
                <a:solidFill>
                  <a:schemeClr val="folHlink"/>
                </a:solidFill>
                <a:ea typeface="ＭＳ Ｐゴシック" pitchFamily="1" charset="-128"/>
              </a:rPr>
              <a:t>calculator</a:t>
            </a:r>
            <a:r>
              <a:rPr lang="en-US" smtClean="0">
                <a:ea typeface="ＭＳ Ｐゴシック" pitchFamily="1" charset="-128"/>
              </a:rPr>
              <a:t>;</a:t>
            </a:r>
          </a:p>
          <a:p>
            <a:pPr lvl="1"/>
            <a:r>
              <a:rPr lang="en-US" smtClean="0">
                <a:ea typeface="ＭＳ Ｐゴシック" pitchFamily="1" charset="-128"/>
              </a:rPr>
              <a:t>a piece of paper with </a:t>
            </a:r>
            <a:r>
              <a:rPr lang="en-US" b="1" u="sng" smtClean="0">
                <a:solidFill>
                  <a:schemeClr val="folHlink"/>
                </a:solidFill>
                <a:ea typeface="ＭＳ Ｐゴシック" pitchFamily="1" charset="-128"/>
              </a:rPr>
              <a:t>instructions</a:t>
            </a:r>
            <a:r>
              <a:rPr lang="en-US" smtClean="0">
                <a:ea typeface="ＭＳ Ｐゴシック" pitchFamily="1" charset="-128"/>
              </a:rPr>
              <a:t>;</a:t>
            </a:r>
          </a:p>
          <a:p>
            <a:pPr lvl="1"/>
            <a:r>
              <a:rPr lang="en-US" smtClean="0">
                <a:ea typeface="ＭＳ Ｐゴシック" pitchFamily="1" charset="-128"/>
              </a:rPr>
              <a:t>a piece of paper with </a:t>
            </a:r>
            <a:r>
              <a:rPr lang="en-US" b="1" u="sng" smtClean="0">
                <a:solidFill>
                  <a:schemeClr val="folHlink"/>
                </a:solidFill>
                <a:ea typeface="ＭＳ Ｐゴシック" pitchFamily="1" charset="-128"/>
              </a:rPr>
              <a:t>numbers</a:t>
            </a:r>
            <a:r>
              <a:rPr lang="en-US" smtClean="0">
                <a:ea typeface="ＭＳ Ｐゴシック" pitchFamily="1" charset="-128"/>
              </a:rPr>
              <a:t> (data).</a:t>
            </a:r>
          </a:p>
          <a:p>
            <a:endParaRPr lang="en-US" smtClean="0">
              <a:ea typeface="ＭＳ Ｐゴシック" pitchFamily="1" charset="-128"/>
            </a:endParaRPr>
          </a:p>
        </p:txBody>
      </p:sp>
      <p:sp>
        <p:nvSpPr>
          <p:cNvPr id="40964"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40965" name="Slide Number Placeholder 4"/>
          <p:cNvSpPr>
            <a:spLocks noGrp="1"/>
          </p:cNvSpPr>
          <p:nvPr>
            <p:ph type="sldNum" sz="quarter" idx="11"/>
          </p:nvPr>
        </p:nvSpPr>
        <p:spPr>
          <a:noFill/>
        </p:spPr>
        <p:txBody>
          <a:bodyPr/>
          <a:lstStyle/>
          <a:p>
            <a:fld id="{4AAA3566-4666-4336-A975-3270970246EF}" type="slidenum">
              <a:rPr lang="en-US"/>
              <a:pPr/>
              <a:t>12</a:t>
            </a:fld>
            <a:endParaRPr lang="en-US"/>
          </a:p>
        </p:txBody>
      </p:sp>
      <p:pic>
        <p:nvPicPr>
          <p:cNvPr id="40966" name="Picture 4"/>
          <p:cNvPicPr>
            <a:picLocks noChangeAspect="1" noChangeArrowheads="1"/>
          </p:cNvPicPr>
          <p:nvPr/>
        </p:nvPicPr>
        <p:blipFill>
          <a:blip r:embed="rId2" cstate="print"/>
          <a:srcRect/>
          <a:stretch>
            <a:fillRect/>
          </a:stretch>
        </p:blipFill>
        <p:spPr bwMode="auto">
          <a:xfrm>
            <a:off x="5181600" y="2133600"/>
            <a:ext cx="1657350" cy="1797050"/>
          </a:xfrm>
          <a:prstGeom prst="rect">
            <a:avLst/>
          </a:prstGeom>
          <a:noFill/>
          <a:ln w="9525">
            <a:noFill/>
            <a:miter lim="800000"/>
            <a:headEnd/>
            <a:tailEnd/>
          </a:ln>
        </p:spPr>
      </p:pic>
      <p:pic>
        <p:nvPicPr>
          <p:cNvPr id="40967" name="Picture 5"/>
          <p:cNvPicPr>
            <a:picLocks noChangeAspect="1" noChangeArrowheads="1"/>
          </p:cNvPicPr>
          <p:nvPr/>
        </p:nvPicPr>
        <p:blipFill>
          <a:blip r:embed="rId3" cstate="print"/>
          <a:srcRect/>
          <a:stretch>
            <a:fillRect/>
          </a:stretch>
        </p:blipFill>
        <p:spPr bwMode="auto">
          <a:xfrm>
            <a:off x="3429000" y="2362200"/>
            <a:ext cx="1447800" cy="1233488"/>
          </a:xfrm>
          <a:prstGeom prst="rect">
            <a:avLst/>
          </a:prstGeom>
          <a:noFill/>
          <a:ln w="9525">
            <a:noFill/>
            <a:miter lim="800000"/>
            <a:headEnd/>
            <a:tailEnd/>
          </a:ln>
        </p:spPr>
      </p:pic>
      <p:pic>
        <p:nvPicPr>
          <p:cNvPr id="40968" name="Picture 6" descr="MCj04242240000[1]"/>
          <p:cNvPicPr>
            <a:picLocks noChangeAspect="1" noChangeArrowheads="1"/>
          </p:cNvPicPr>
          <p:nvPr/>
        </p:nvPicPr>
        <p:blipFill>
          <a:blip r:embed="rId4" cstate="print"/>
          <a:srcRect/>
          <a:stretch>
            <a:fillRect/>
          </a:stretch>
        </p:blipFill>
        <p:spPr bwMode="auto">
          <a:xfrm>
            <a:off x="2819400" y="2895600"/>
            <a:ext cx="379413" cy="544513"/>
          </a:xfrm>
          <a:prstGeom prst="rect">
            <a:avLst/>
          </a:prstGeom>
          <a:noFill/>
          <a:ln w="9525">
            <a:noFill/>
            <a:miter lim="800000"/>
            <a:headEnd/>
            <a:tailEnd/>
          </a:ln>
        </p:spPr>
      </p:pic>
      <p:sp>
        <p:nvSpPr>
          <p:cNvPr id="40969" name="Text Box 7"/>
          <p:cNvSpPr txBox="1">
            <a:spLocks noChangeArrowheads="1"/>
          </p:cNvSpPr>
          <p:nvPr/>
        </p:nvSpPr>
        <p:spPr bwMode="auto">
          <a:xfrm>
            <a:off x="381000" y="4692650"/>
            <a:ext cx="6629400" cy="1358900"/>
          </a:xfrm>
          <a:prstGeom prst="rect">
            <a:avLst/>
          </a:prstGeom>
          <a:noFill/>
          <a:ln w="12700">
            <a:solidFill>
              <a:schemeClr val="hlink"/>
            </a:solidFill>
            <a:miter lim="800000"/>
            <a:headEnd/>
            <a:tailEnd/>
          </a:ln>
        </p:spPr>
        <p:txBody>
          <a:bodyPr>
            <a:spAutoFit/>
          </a:bodyPr>
          <a:lstStyle/>
          <a:p>
            <a:pPr>
              <a:lnSpc>
                <a:spcPct val="70000"/>
              </a:lnSpc>
              <a:spcBef>
                <a:spcPct val="50000"/>
              </a:spcBef>
            </a:pPr>
            <a:r>
              <a:rPr lang="en-US" sz="1400" b="1" u="sng"/>
              <a:t>Instructions: What to Do</a:t>
            </a:r>
          </a:p>
          <a:p>
            <a:pPr>
              <a:lnSpc>
                <a:spcPct val="20000"/>
              </a:lnSpc>
              <a:spcBef>
                <a:spcPct val="50000"/>
              </a:spcBef>
            </a:pPr>
            <a:r>
              <a:rPr lang="en-US" sz="900">
                <a:latin typeface="Courier New" pitchFamily="1" charset="0"/>
              </a:rPr>
              <a:t>...</a:t>
            </a:r>
          </a:p>
          <a:p>
            <a:pPr>
              <a:lnSpc>
                <a:spcPct val="90000"/>
              </a:lnSpc>
              <a:spcBef>
                <a:spcPct val="50000"/>
              </a:spcBef>
            </a:pPr>
            <a:r>
              <a:rPr lang="en-US" sz="900">
                <a:latin typeface="Courier New" pitchFamily="1" charset="0"/>
              </a:rPr>
              <a:t>Add the number in slot 27 to the number in slot 239,</a:t>
            </a:r>
          </a:p>
          <a:p>
            <a:pPr>
              <a:lnSpc>
                <a:spcPct val="30000"/>
              </a:lnSpc>
              <a:spcBef>
                <a:spcPct val="50000"/>
              </a:spcBef>
            </a:pPr>
            <a:r>
              <a:rPr lang="en-US" sz="900">
                <a:latin typeface="Courier New" pitchFamily="1" charset="0"/>
              </a:rPr>
              <a:t>  and put the result in slot 71.</a:t>
            </a:r>
          </a:p>
          <a:p>
            <a:pPr>
              <a:lnSpc>
                <a:spcPct val="50000"/>
              </a:lnSpc>
              <a:spcBef>
                <a:spcPct val="50000"/>
              </a:spcBef>
            </a:pPr>
            <a:r>
              <a:rPr lang="en-US" sz="900">
                <a:latin typeface="Courier New" pitchFamily="1" charset="0"/>
              </a:rPr>
              <a:t>if the number in slot 71 is equal to the number in slot 118 then</a:t>
            </a:r>
          </a:p>
          <a:p>
            <a:pPr>
              <a:lnSpc>
                <a:spcPct val="60000"/>
              </a:lnSpc>
              <a:spcBef>
                <a:spcPct val="50000"/>
              </a:spcBef>
            </a:pPr>
            <a:r>
              <a:rPr lang="en-US" sz="900">
                <a:latin typeface="Courier New" pitchFamily="1" charset="0"/>
              </a:rPr>
              <a:t>  Call 555-0127 and leave a voicemail containing the number in slot 962.</a:t>
            </a:r>
          </a:p>
          <a:p>
            <a:pPr>
              <a:lnSpc>
                <a:spcPct val="30000"/>
              </a:lnSpc>
              <a:spcBef>
                <a:spcPct val="50000"/>
              </a:spcBef>
            </a:pPr>
            <a:r>
              <a:rPr lang="en-US" sz="900">
                <a:latin typeface="Courier New" pitchFamily="1" charset="0"/>
              </a:rPr>
              <a:t>else</a:t>
            </a:r>
          </a:p>
          <a:p>
            <a:pPr>
              <a:lnSpc>
                <a:spcPct val="40000"/>
              </a:lnSpc>
              <a:spcBef>
                <a:spcPct val="50000"/>
              </a:spcBef>
            </a:pPr>
            <a:r>
              <a:rPr lang="en-US" sz="900">
                <a:latin typeface="Courier New" pitchFamily="1" charset="0"/>
              </a:rPr>
              <a:t>  Call your voicemail box and collect a voicemail from 555-0063,</a:t>
            </a:r>
          </a:p>
          <a:p>
            <a:pPr>
              <a:lnSpc>
                <a:spcPct val="40000"/>
              </a:lnSpc>
              <a:spcBef>
                <a:spcPct val="50000"/>
              </a:spcBef>
            </a:pPr>
            <a:r>
              <a:rPr lang="en-US" sz="900">
                <a:latin typeface="Courier New" pitchFamily="1" charset="0"/>
              </a:rPr>
              <a:t>    and put that number in slot 715.</a:t>
            </a:r>
          </a:p>
          <a:p>
            <a:pPr>
              <a:lnSpc>
                <a:spcPct val="0"/>
              </a:lnSpc>
              <a:spcBef>
                <a:spcPct val="50000"/>
              </a:spcBef>
            </a:pPr>
            <a:r>
              <a:rPr lang="en-US" sz="900">
                <a:latin typeface="Courier New" pitchFamily="1" charset="0"/>
              </a:rPr>
              <a:t>...</a:t>
            </a:r>
          </a:p>
        </p:txBody>
      </p:sp>
      <p:sp>
        <p:nvSpPr>
          <p:cNvPr id="40970" name="Text Box 8"/>
          <p:cNvSpPr txBox="1">
            <a:spLocks noChangeArrowheads="1"/>
          </p:cNvSpPr>
          <p:nvPr/>
        </p:nvSpPr>
        <p:spPr bwMode="auto">
          <a:xfrm>
            <a:off x="7162800" y="3276600"/>
            <a:ext cx="1447800" cy="2432050"/>
          </a:xfrm>
          <a:prstGeom prst="rect">
            <a:avLst/>
          </a:prstGeom>
          <a:noFill/>
          <a:ln w="12700">
            <a:solidFill>
              <a:schemeClr val="folHlink"/>
            </a:solidFill>
            <a:miter lim="800000"/>
            <a:headEnd/>
            <a:tailEnd/>
          </a:ln>
        </p:spPr>
        <p:txBody>
          <a:bodyPr>
            <a:spAutoFit/>
          </a:bodyPr>
          <a:lstStyle/>
          <a:p>
            <a:pPr marL="457200" indent="-457200">
              <a:spcBef>
                <a:spcPct val="50000"/>
              </a:spcBef>
            </a:pPr>
            <a:r>
              <a:rPr lang="en-US" sz="1400" b="1" u="sng"/>
              <a:t>DATA</a:t>
            </a:r>
          </a:p>
          <a:p>
            <a:pPr marL="457200" indent="-457200">
              <a:lnSpc>
                <a:spcPct val="70000"/>
              </a:lnSpc>
              <a:spcBef>
                <a:spcPct val="50000"/>
              </a:spcBef>
              <a:buFontTx/>
              <a:buAutoNum type="arabicPeriod"/>
            </a:pPr>
            <a:r>
              <a:rPr lang="en-US" sz="1200">
                <a:latin typeface="Courier New" pitchFamily="1" charset="0"/>
              </a:rPr>
              <a:t>27.3</a:t>
            </a:r>
          </a:p>
          <a:p>
            <a:pPr marL="457200" indent="-457200">
              <a:lnSpc>
                <a:spcPct val="70000"/>
              </a:lnSpc>
              <a:spcBef>
                <a:spcPct val="50000"/>
              </a:spcBef>
              <a:buFontTx/>
              <a:buAutoNum type="arabicPeriod"/>
            </a:pPr>
            <a:r>
              <a:rPr lang="en-US" sz="1200">
                <a:latin typeface="Courier New" pitchFamily="1" charset="0"/>
              </a:rPr>
              <a:t>-491.41</a:t>
            </a:r>
          </a:p>
          <a:p>
            <a:pPr marL="457200" indent="-457200">
              <a:lnSpc>
                <a:spcPct val="60000"/>
              </a:lnSpc>
              <a:spcBef>
                <a:spcPct val="50000"/>
              </a:spcBef>
              <a:buFontTx/>
              <a:buAutoNum type="arabicPeriod"/>
            </a:pPr>
            <a:r>
              <a:rPr lang="en-US" sz="1200">
                <a:latin typeface="Courier New" pitchFamily="1" charset="0"/>
              </a:rPr>
              <a:t>24</a:t>
            </a:r>
          </a:p>
          <a:p>
            <a:pPr marL="457200" indent="-457200">
              <a:lnSpc>
                <a:spcPct val="70000"/>
              </a:lnSpc>
              <a:spcBef>
                <a:spcPct val="50000"/>
              </a:spcBef>
              <a:buFontTx/>
              <a:buAutoNum type="arabicPeriod"/>
            </a:pPr>
            <a:r>
              <a:rPr lang="en-US" sz="1200">
                <a:latin typeface="Courier New" pitchFamily="1" charset="0"/>
              </a:rPr>
              <a:t>-1e-05</a:t>
            </a:r>
          </a:p>
          <a:p>
            <a:pPr marL="457200" indent="-457200">
              <a:lnSpc>
                <a:spcPct val="70000"/>
              </a:lnSpc>
              <a:spcBef>
                <a:spcPct val="50000"/>
              </a:spcBef>
              <a:buFontTx/>
              <a:buAutoNum type="arabicPeriod"/>
            </a:pPr>
            <a:r>
              <a:rPr lang="en-US" sz="1200">
                <a:latin typeface="Courier New" pitchFamily="1" charset="0"/>
              </a:rPr>
              <a:t>141.41</a:t>
            </a:r>
          </a:p>
          <a:p>
            <a:pPr marL="457200" indent="-457200">
              <a:lnSpc>
                <a:spcPct val="70000"/>
              </a:lnSpc>
              <a:spcBef>
                <a:spcPct val="50000"/>
              </a:spcBef>
              <a:buFontTx/>
              <a:buAutoNum type="arabicPeriod"/>
            </a:pPr>
            <a:r>
              <a:rPr lang="en-US" sz="1200">
                <a:latin typeface="Courier New" pitchFamily="1" charset="0"/>
              </a:rPr>
              <a:t>0</a:t>
            </a:r>
          </a:p>
          <a:p>
            <a:pPr marL="457200" indent="-457200">
              <a:lnSpc>
                <a:spcPct val="70000"/>
              </a:lnSpc>
              <a:spcBef>
                <a:spcPct val="50000"/>
              </a:spcBef>
              <a:buFontTx/>
              <a:buAutoNum type="arabicPeriod"/>
            </a:pPr>
            <a:r>
              <a:rPr lang="en-US" sz="1200">
                <a:latin typeface="Courier New" pitchFamily="1" charset="0"/>
              </a:rPr>
              <a:t>4167</a:t>
            </a:r>
          </a:p>
          <a:p>
            <a:pPr marL="457200" indent="-457200">
              <a:lnSpc>
                <a:spcPct val="70000"/>
              </a:lnSpc>
              <a:spcBef>
                <a:spcPct val="50000"/>
              </a:spcBef>
              <a:buFontTx/>
              <a:buAutoNum type="arabicPeriod"/>
            </a:pPr>
            <a:r>
              <a:rPr lang="en-US" sz="1200">
                <a:latin typeface="Courier New" pitchFamily="1" charset="0"/>
              </a:rPr>
              <a:t>94.14</a:t>
            </a:r>
          </a:p>
          <a:p>
            <a:pPr marL="457200" indent="-457200">
              <a:lnSpc>
                <a:spcPct val="70000"/>
              </a:lnSpc>
              <a:spcBef>
                <a:spcPct val="50000"/>
              </a:spcBef>
              <a:buFontTx/>
              <a:buAutoNum type="arabicPeriod"/>
            </a:pPr>
            <a:r>
              <a:rPr lang="en-US" sz="1200">
                <a:latin typeface="Courier New" pitchFamily="1" charset="0"/>
              </a:rPr>
              <a:t>-518.481</a:t>
            </a:r>
          </a:p>
          <a:p>
            <a:pPr marL="457200" indent="-457200">
              <a:lnSpc>
                <a:spcPct val="30000"/>
              </a:lnSpc>
              <a:spcBef>
                <a:spcPct val="50000"/>
              </a:spcBef>
            </a:pPr>
            <a:r>
              <a:rPr lang="en-US" sz="1200">
                <a:latin typeface="Courier New" pitchFamily="1" charset="0"/>
              </a:rPr>
              <a: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smtClean="0">
                <a:ea typeface="ＭＳ Ｐゴシック" pitchFamily="1" charset="-128"/>
              </a:rPr>
              <a:t>Instructions</a:t>
            </a:r>
          </a:p>
        </p:txBody>
      </p:sp>
      <p:sp>
        <p:nvSpPr>
          <p:cNvPr id="41987" name="Rectangle 3"/>
          <p:cNvSpPr>
            <a:spLocks noGrp="1" noChangeArrowheads="1"/>
          </p:cNvSpPr>
          <p:nvPr>
            <p:ph idx="1"/>
          </p:nvPr>
        </p:nvSpPr>
        <p:spPr>
          <a:xfrm>
            <a:off x="609600" y="1441450"/>
            <a:ext cx="7775575" cy="4367213"/>
          </a:xfrm>
        </p:spPr>
        <p:txBody>
          <a:bodyPr/>
          <a:lstStyle/>
          <a:p>
            <a:pPr>
              <a:buFont typeface="Wingdings" pitchFamily="1" charset="2"/>
              <a:buNone/>
            </a:pPr>
            <a:r>
              <a:rPr lang="en-US" smtClean="0">
                <a:ea typeface="ＭＳ Ｐゴシック" pitchFamily="1" charset="-128"/>
              </a:rPr>
              <a:t>The </a:t>
            </a:r>
            <a:r>
              <a:rPr lang="en-US" b="1" u="sng" smtClean="0">
                <a:ea typeface="ＭＳ Ｐゴシック" pitchFamily="1" charset="-128"/>
              </a:rPr>
              <a:t>instructions</a:t>
            </a:r>
            <a:r>
              <a:rPr lang="en-US" smtClean="0">
                <a:ea typeface="ＭＳ Ｐゴシック" pitchFamily="1" charset="-128"/>
              </a:rPr>
              <a:t> are split into two kinds:</a:t>
            </a:r>
          </a:p>
          <a:p>
            <a:pPr>
              <a:lnSpc>
                <a:spcPct val="70000"/>
              </a:lnSpc>
            </a:pPr>
            <a:r>
              <a:rPr lang="en-US" b="1" u="sng" smtClean="0">
                <a:ea typeface="ＭＳ Ｐゴシック" pitchFamily="1" charset="-128"/>
              </a:rPr>
              <a:t>Arithmetic/Logical</a:t>
            </a:r>
            <a:r>
              <a:rPr lang="en-US" smtClean="0">
                <a:ea typeface="ＭＳ Ｐゴシック" pitchFamily="1" charset="-128"/>
              </a:rPr>
              <a:t> – for example:</a:t>
            </a:r>
          </a:p>
          <a:p>
            <a:pPr lvl="1">
              <a:lnSpc>
                <a:spcPct val="80000"/>
              </a:lnSpc>
            </a:pPr>
            <a:r>
              <a:rPr lang="en-US" sz="2400" smtClean="0">
                <a:ea typeface="ＭＳ Ｐゴシック" pitchFamily="1" charset="-128"/>
              </a:rPr>
              <a:t>Add the number in slot 27 to the number in slot 239, and put the result in slot 71.</a:t>
            </a:r>
          </a:p>
          <a:p>
            <a:pPr lvl="1">
              <a:lnSpc>
                <a:spcPct val="90000"/>
              </a:lnSpc>
            </a:pPr>
            <a:r>
              <a:rPr lang="en-US" sz="2400" smtClean="0">
                <a:ea typeface="ＭＳ Ｐゴシック" pitchFamily="1" charset="-128"/>
              </a:rPr>
              <a:t>Compare the number in slot 71 to the number in slot 118, to see whether they are equal.</a:t>
            </a:r>
          </a:p>
          <a:p>
            <a:pPr>
              <a:lnSpc>
                <a:spcPct val="70000"/>
              </a:lnSpc>
            </a:pPr>
            <a:r>
              <a:rPr lang="en-US" b="1" u="sng" smtClean="0">
                <a:ea typeface="ＭＳ Ｐゴシック" pitchFamily="1" charset="-128"/>
              </a:rPr>
              <a:t>Communication</a:t>
            </a:r>
            <a:r>
              <a:rPr lang="en-US" smtClean="0">
                <a:ea typeface="ＭＳ Ｐゴシック" pitchFamily="1" charset="-128"/>
              </a:rPr>
              <a:t> – for example:</a:t>
            </a:r>
          </a:p>
          <a:p>
            <a:pPr lvl="1">
              <a:lnSpc>
                <a:spcPct val="90000"/>
              </a:lnSpc>
            </a:pPr>
            <a:r>
              <a:rPr lang="en-US" sz="2400" smtClean="0">
                <a:ea typeface="ＭＳ Ｐゴシック" pitchFamily="1" charset="-128"/>
              </a:rPr>
              <a:t>Call 555-0127 and leave a voicemail containing the number in slot 962.</a:t>
            </a:r>
          </a:p>
          <a:p>
            <a:pPr lvl="1"/>
            <a:r>
              <a:rPr lang="en-US" sz="2400" smtClean="0">
                <a:ea typeface="ＭＳ Ｐゴシック" pitchFamily="1" charset="-128"/>
              </a:rPr>
              <a:t>Call your voicemail box and collect a voicemail from 555-0063, and put that number in slot 715.</a:t>
            </a:r>
          </a:p>
        </p:txBody>
      </p:sp>
      <p:sp>
        <p:nvSpPr>
          <p:cNvPr id="41988"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41989" name="Slide Number Placeholder 4"/>
          <p:cNvSpPr>
            <a:spLocks noGrp="1"/>
          </p:cNvSpPr>
          <p:nvPr>
            <p:ph type="sldNum" sz="quarter" idx="11"/>
          </p:nvPr>
        </p:nvSpPr>
        <p:spPr>
          <a:noFill/>
        </p:spPr>
        <p:txBody>
          <a:bodyPr/>
          <a:lstStyle/>
          <a:p>
            <a:fld id="{0AE7A8FC-F69C-41D7-83FC-4E3E71785F0C}" type="slidenum">
              <a:rPr lang="en-US"/>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smtClean="0">
                <a:ea typeface="ＭＳ Ｐゴシック" pitchFamily="1" charset="-128"/>
              </a:rPr>
              <a:t>Is There Anybody Out There?</a:t>
            </a:r>
          </a:p>
        </p:txBody>
      </p:sp>
      <p:sp>
        <p:nvSpPr>
          <p:cNvPr id="43011" name="Rectangle 3"/>
          <p:cNvSpPr>
            <a:spLocks noGrp="1" noChangeArrowheads="1"/>
          </p:cNvSpPr>
          <p:nvPr>
            <p:ph idx="1"/>
          </p:nvPr>
        </p:nvSpPr>
        <p:spPr>
          <a:xfrm>
            <a:off x="533400" y="1371600"/>
            <a:ext cx="8153400" cy="4724400"/>
          </a:xfrm>
        </p:spPr>
        <p:txBody>
          <a:bodyPr/>
          <a:lstStyle/>
          <a:p>
            <a:pPr>
              <a:buFont typeface="Wingdings" pitchFamily="1" charset="2"/>
              <a:buNone/>
            </a:pPr>
            <a:r>
              <a:rPr lang="en-US" smtClean="0">
                <a:ea typeface="ＭＳ Ｐゴシック" pitchFamily="1" charset="-128"/>
              </a:rPr>
              <a:t>If you’re in a hut on an island, you </a:t>
            </a:r>
            <a:r>
              <a:rPr lang="en-US" b="1" u="sng" smtClean="0">
                <a:ea typeface="ＭＳ Ｐゴシック" pitchFamily="1" charset="-128"/>
              </a:rPr>
              <a:t>aren’t specifically aware</a:t>
            </a:r>
            <a:r>
              <a:rPr lang="en-US" smtClean="0">
                <a:ea typeface="ＭＳ Ｐゴシック" pitchFamily="1" charset="-128"/>
              </a:rPr>
              <a:t> of anyone else.</a:t>
            </a:r>
          </a:p>
          <a:p>
            <a:pPr>
              <a:buFont typeface="Wingdings" pitchFamily="1" charset="2"/>
              <a:buNone/>
            </a:pPr>
            <a:r>
              <a:rPr lang="en-US" smtClean="0">
                <a:ea typeface="ＭＳ Ｐゴシック" pitchFamily="1" charset="-128"/>
              </a:rPr>
              <a:t>Especially, you don’t know whether anyone else is working on the same problem as you are, and you don’t know who’s at the other end of the phone line.</a:t>
            </a:r>
          </a:p>
          <a:p>
            <a:pPr>
              <a:buFont typeface="Wingdings" pitchFamily="1" charset="2"/>
              <a:buNone/>
            </a:pPr>
            <a:r>
              <a:rPr lang="en-US" smtClean="0">
                <a:ea typeface="ＭＳ Ｐゴシック" pitchFamily="1" charset="-128"/>
              </a:rPr>
              <a:t>All you know is what to do with the voicemails you get, and what phone numbers to send voicemails to.</a:t>
            </a:r>
          </a:p>
        </p:txBody>
      </p:sp>
      <p:sp>
        <p:nvSpPr>
          <p:cNvPr id="43012"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43013" name="Slide Number Placeholder 4"/>
          <p:cNvSpPr>
            <a:spLocks noGrp="1"/>
          </p:cNvSpPr>
          <p:nvPr>
            <p:ph type="sldNum" sz="quarter" idx="11"/>
          </p:nvPr>
        </p:nvSpPr>
        <p:spPr>
          <a:noFill/>
        </p:spPr>
        <p:txBody>
          <a:bodyPr/>
          <a:lstStyle/>
          <a:p>
            <a:fld id="{717CEB0A-6C70-4F13-BEC9-B1DFADEFD49D}" type="slidenum">
              <a:rPr lang="en-US"/>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smtClean="0">
                <a:ea typeface="ＭＳ Ｐゴシック" pitchFamily="1" charset="-128"/>
              </a:rPr>
              <a:t>Someone Might Be Out There</a:t>
            </a:r>
          </a:p>
        </p:txBody>
      </p:sp>
      <p:sp>
        <p:nvSpPr>
          <p:cNvPr id="44035" name="Rectangle 3"/>
          <p:cNvSpPr>
            <a:spLocks noGrp="1" noChangeArrowheads="1"/>
          </p:cNvSpPr>
          <p:nvPr>
            <p:ph idx="1"/>
          </p:nvPr>
        </p:nvSpPr>
        <p:spPr>
          <a:xfrm>
            <a:off x="609600" y="1371600"/>
            <a:ext cx="7850188" cy="4648200"/>
          </a:xfrm>
        </p:spPr>
        <p:txBody>
          <a:bodyPr/>
          <a:lstStyle/>
          <a:p>
            <a:pPr>
              <a:buFont typeface="Wingdings" pitchFamily="1" charset="2"/>
              <a:buNone/>
            </a:pPr>
            <a:r>
              <a:rPr lang="en-US" smtClean="0">
                <a:ea typeface="ＭＳ Ｐゴシック" pitchFamily="1" charset="-128"/>
              </a:rPr>
              <a:t>Now suppose that Horst is on another island somewhere, in the same kind of hut, with the same kind of equipment.</a:t>
            </a:r>
          </a:p>
          <a:p>
            <a:pPr>
              <a:buFont typeface="Wingdings" pitchFamily="1" charset="2"/>
              <a:buNone/>
            </a:pPr>
            <a:r>
              <a:rPr lang="en-US" smtClean="0">
                <a:ea typeface="ＭＳ Ｐゴシック" pitchFamily="1" charset="-128"/>
              </a:rPr>
              <a:t>Suppose that he has the same list of instructions as you, but a different set of numbers (both data and phone numbers).</a:t>
            </a:r>
          </a:p>
          <a:p>
            <a:pPr>
              <a:buFont typeface="Wingdings" pitchFamily="1" charset="2"/>
              <a:buNone/>
            </a:pPr>
            <a:r>
              <a:rPr lang="en-US" smtClean="0">
                <a:ea typeface="ＭＳ Ｐゴシック" pitchFamily="1" charset="-128"/>
              </a:rPr>
              <a:t>Like you, he doesn’t know whether there’s anyone else working on his problem.</a:t>
            </a:r>
          </a:p>
        </p:txBody>
      </p:sp>
      <p:sp>
        <p:nvSpPr>
          <p:cNvPr id="44036"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44037" name="Slide Number Placeholder 4"/>
          <p:cNvSpPr>
            <a:spLocks noGrp="1"/>
          </p:cNvSpPr>
          <p:nvPr>
            <p:ph type="sldNum" sz="quarter" idx="11"/>
          </p:nvPr>
        </p:nvSpPr>
        <p:spPr>
          <a:noFill/>
        </p:spPr>
        <p:txBody>
          <a:bodyPr/>
          <a:lstStyle/>
          <a:p>
            <a:fld id="{044AFB95-B6EE-443E-A0CA-F4668996E9D4}" type="slidenum">
              <a:rPr lang="en-US"/>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smtClean="0">
                <a:ea typeface="ＭＳ Ｐゴシック" pitchFamily="1" charset="-128"/>
              </a:rPr>
              <a:t>Even More People Out There</a:t>
            </a:r>
          </a:p>
        </p:txBody>
      </p:sp>
      <p:sp>
        <p:nvSpPr>
          <p:cNvPr id="45059" name="Rectangle 3"/>
          <p:cNvSpPr>
            <a:spLocks noGrp="1" noChangeArrowheads="1"/>
          </p:cNvSpPr>
          <p:nvPr>
            <p:ph idx="1"/>
          </p:nvPr>
        </p:nvSpPr>
        <p:spPr>
          <a:xfrm>
            <a:off x="533400" y="1371600"/>
            <a:ext cx="8153400" cy="4724400"/>
          </a:xfrm>
        </p:spPr>
        <p:txBody>
          <a:bodyPr/>
          <a:lstStyle/>
          <a:p>
            <a:pPr>
              <a:buFont typeface="Wingdings" pitchFamily="1" charset="2"/>
              <a:buNone/>
            </a:pPr>
            <a:r>
              <a:rPr lang="en-US" smtClean="0">
                <a:ea typeface="ＭＳ Ｐゴシック" pitchFamily="1" charset="-128"/>
              </a:rPr>
              <a:t>Now suppose that Bruce and Dee are also in huts on islands.</a:t>
            </a:r>
          </a:p>
          <a:p>
            <a:pPr>
              <a:buFont typeface="Wingdings" pitchFamily="1" charset="2"/>
              <a:buNone/>
            </a:pPr>
            <a:r>
              <a:rPr lang="en-US" smtClean="0">
                <a:ea typeface="ＭＳ Ｐゴシック" pitchFamily="1" charset="-128"/>
              </a:rPr>
              <a:t>Suppose that each of the four has the exact same list of instructions, but different lists of numbers.</a:t>
            </a:r>
          </a:p>
          <a:p>
            <a:pPr>
              <a:buFont typeface="Wingdings" pitchFamily="1" charset="2"/>
              <a:buNone/>
            </a:pPr>
            <a:r>
              <a:rPr lang="en-US" smtClean="0">
                <a:ea typeface="ＭＳ Ｐゴシック" pitchFamily="1" charset="-128"/>
              </a:rPr>
              <a:t>And suppose that the phone numbers that people call are each others’:  that is, your instructions have you call Horst, Bruce and Dee, Horst’s has him call Bruce, Dee and you, and so on.</a:t>
            </a:r>
          </a:p>
          <a:p>
            <a:pPr>
              <a:buFont typeface="Wingdings" pitchFamily="1" charset="2"/>
              <a:buNone/>
            </a:pPr>
            <a:r>
              <a:rPr lang="en-US" smtClean="0">
                <a:ea typeface="ＭＳ Ｐゴシック" pitchFamily="1" charset="-128"/>
              </a:rPr>
              <a:t>Then you might all be </a:t>
            </a:r>
            <a:r>
              <a:rPr lang="en-US" b="1" u="sng" smtClean="0">
                <a:ea typeface="ＭＳ Ｐゴシック" pitchFamily="1" charset="-128"/>
              </a:rPr>
              <a:t>working together on the same problem</a:t>
            </a:r>
            <a:r>
              <a:rPr lang="en-US" smtClean="0">
                <a:ea typeface="ＭＳ Ｐゴシック" pitchFamily="1" charset="-128"/>
              </a:rPr>
              <a:t>.</a:t>
            </a:r>
          </a:p>
        </p:txBody>
      </p:sp>
      <p:sp>
        <p:nvSpPr>
          <p:cNvPr id="45060"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45061" name="Slide Number Placeholder 4"/>
          <p:cNvSpPr>
            <a:spLocks noGrp="1"/>
          </p:cNvSpPr>
          <p:nvPr>
            <p:ph type="sldNum" sz="quarter" idx="11"/>
          </p:nvPr>
        </p:nvSpPr>
        <p:spPr>
          <a:noFill/>
        </p:spPr>
        <p:txBody>
          <a:bodyPr/>
          <a:lstStyle/>
          <a:p>
            <a:fld id="{08B46677-22E0-45C1-A7AB-6530970593C0}" type="slidenum">
              <a:rPr lang="en-US"/>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smtClean="0">
                <a:ea typeface="ＭＳ Ｐゴシック" pitchFamily="1" charset="-128"/>
              </a:rPr>
              <a:t>All Data Are Private</a:t>
            </a:r>
          </a:p>
        </p:txBody>
      </p:sp>
      <p:sp>
        <p:nvSpPr>
          <p:cNvPr id="46083" name="Rectangle 3"/>
          <p:cNvSpPr>
            <a:spLocks noGrp="1" noChangeArrowheads="1"/>
          </p:cNvSpPr>
          <p:nvPr>
            <p:ph idx="1"/>
          </p:nvPr>
        </p:nvSpPr>
        <p:spPr>
          <a:xfrm>
            <a:off x="609600" y="1371600"/>
            <a:ext cx="7850188" cy="4648200"/>
          </a:xfrm>
        </p:spPr>
        <p:txBody>
          <a:bodyPr/>
          <a:lstStyle/>
          <a:p>
            <a:pPr>
              <a:buFont typeface="Wingdings" pitchFamily="1" charset="2"/>
              <a:buNone/>
            </a:pPr>
            <a:r>
              <a:rPr lang="en-US" smtClean="0">
                <a:ea typeface="ＭＳ Ｐゴシック" pitchFamily="1" charset="-128"/>
              </a:rPr>
              <a:t>Notice that you can’t see Horst’s or Bruce’s or Dee’s numbers, nor can they see yours or each other’s.</a:t>
            </a:r>
          </a:p>
          <a:p>
            <a:pPr>
              <a:buFont typeface="Wingdings" pitchFamily="1" charset="2"/>
              <a:buNone/>
            </a:pPr>
            <a:r>
              <a:rPr lang="en-US" smtClean="0">
                <a:ea typeface="ＭＳ Ｐゴシック" pitchFamily="1" charset="-128"/>
              </a:rPr>
              <a:t>Thus, everyone’s numbers are </a:t>
            </a:r>
            <a:r>
              <a:rPr lang="en-US" b="1" u="sng" smtClean="0">
                <a:solidFill>
                  <a:schemeClr val="folHlink"/>
                </a:solidFill>
                <a:ea typeface="ＭＳ Ｐゴシック" pitchFamily="1" charset="-128"/>
              </a:rPr>
              <a:t>private</a:t>
            </a:r>
            <a:r>
              <a:rPr lang="en-US" smtClean="0">
                <a:ea typeface="ＭＳ Ｐゴシック" pitchFamily="1" charset="-128"/>
              </a:rPr>
              <a:t>: there’s no way for anyone to share numbers, </a:t>
            </a:r>
            <a:r>
              <a:rPr lang="en-US" b="1" u="sng" smtClean="0">
                <a:solidFill>
                  <a:schemeClr val="folHlink"/>
                </a:solidFill>
                <a:ea typeface="ＭＳ Ｐゴシック" pitchFamily="1" charset="-128"/>
              </a:rPr>
              <a:t>except by leaving them in voicemails</a:t>
            </a:r>
            <a:r>
              <a:rPr lang="en-US" smtClean="0">
                <a:ea typeface="ＭＳ Ｐゴシック" pitchFamily="1" charset="-128"/>
              </a:rPr>
              <a:t>.</a:t>
            </a:r>
          </a:p>
        </p:txBody>
      </p:sp>
      <p:sp>
        <p:nvSpPr>
          <p:cNvPr id="46084"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46085" name="Slide Number Placeholder 4"/>
          <p:cNvSpPr>
            <a:spLocks noGrp="1"/>
          </p:cNvSpPr>
          <p:nvPr>
            <p:ph type="sldNum" sz="quarter" idx="11"/>
          </p:nvPr>
        </p:nvSpPr>
        <p:spPr>
          <a:noFill/>
        </p:spPr>
        <p:txBody>
          <a:bodyPr/>
          <a:lstStyle/>
          <a:p>
            <a:fld id="{3528F447-9AF2-42FA-AB09-00E0A9C6AFD5}" type="slidenum">
              <a:rPr lang="en-US"/>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smtClean="0">
                <a:ea typeface="ＭＳ Ｐゴシック" pitchFamily="1" charset="-128"/>
              </a:rPr>
              <a:t>Long Distance Calls: 2 Costs</a:t>
            </a:r>
          </a:p>
        </p:txBody>
      </p:sp>
      <p:sp>
        <p:nvSpPr>
          <p:cNvPr id="47107" name="Rectangle 3"/>
          <p:cNvSpPr>
            <a:spLocks noGrp="1" noChangeArrowheads="1"/>
          </p:cNvSpPr>
          <p:nvPr>
            <p:ph idx="1"/>
          </p:nvPr>
        </p:nvSpPr>
        <p:spPr>
          <a:xfrm>
            <a:off x="533400" y="1371600"/>
            <a:ext cx="8153400" cy="4648200"/>
          </a:xfrm>
        </p:spPr>
        <p:txBody>
          <a:bodyPr/>
          <a:lstStyle/>
          <a:p>
            <a:pPr>
              <a:buFont typeface="Wingdings" pitchFamily="1" charset="2"/>
              <a:buNone/>
            </a:pPr>
            <a:r>
              <a:rPr lang="en-US" smtClean="0">
                <a:ea typeface="ＭＳ Ｐゴシック" pitchFamily="1" charset="-128"/>
              </a:rPr>
              <a:t>When you make a long distance phone call, you typically have to pay two costs:</a:t>
            </a:r>
          </a:p>
          <a:p>
            <a:r>
              <a:rPr lang="en-US" b="1" u="sng" smtClean="0">
                <a:ea typeface="ＭＳ Ｐゴシック" pitchFamily="1" charset="-128"/>
              </a:rPr>
              <a:t>Connection charge</a:t>
            </a:r>
            <a:r>
              <a:rPr lang="en-US" smtClean="0">
                <a:ea typeface="ＭＳ Ｐゴシック" pitchFamily="1" charset="-128"/>
              </a:rPr>
              <a:t>: the </a:t>
            </a:r>
            <a:r>
              <a:rPr lang="en-US" b="1" u="sng" smtClean="0">
                <a:solidFill>
                  <a:schemeClr val="folHlink"/>
                </a:solidFill>
                <a:ea typeface="ＭＳ Ｐゴシック" pitchFamily="1" charset="-128"/>
              </a:rPr>
              <a:t>fixed</a:t>
            </a:r>
            <a:r>
              <a:rPr lang="en-US" smtClean="0">
                <a:ea typeface="ＭＳ Ｐゴシック" pitchFamily="1" charset="-128"/>
              </a:rPr>
              <a:t> cost of connecting your phone to someone else’s, even if you’re only connected for a second</a:t>
            </a:r>
          </a:p>
          <a:p>
            <a:r>
              <a:rPr lang="en-US" b="1" u="sng" smtClean="0">
                <a:ea typeface="ＭＳ Ｐゴシック" pitchFamily="1" charset="-128"/>
              </a:rPr>
              <a:t>Per-minute charge</a:t>
            </a:r>
            <a:r>
              <a:rPr lang="en-US" smtClean="0">
                <a:ea typeface="ＭＳ Ｐゴシック" pitchFamily="1" charset="-128"/>
              </a:rPr>
              <a:t>: the cost per minute of talking, once you’re connected</a:t>
            </a:r>
          </a:p>
          <a:p>
            <a:pPr>
              <a:buFont typeface="Wingdings" pitchFamily="1" charset="2"/>
              <a:buNone/>
            </a:pPr>
            <a:r>
              <a:rPr lang="en-US" smtClean="0">
                <a:ea typeface="ＭＳ Ｐゴシック" pitchFamily="1" charset="-128"/>
              </a:rPr>
              <a:t>If the connection charge is large, then you want to make as few calls as possible.</a:t>
            </a:r>
          </a:p>
          <a:p>
            <a:pPr>
              <a:buFont typeface="Wingdings" pitchFamily="1" charset="2"/>
              <a:buNone/>
            </a:pPr>
            <a:r>
              <a:rPr lang="en-US" smtClean="0">
                <a:ea typeface="ＭＳ Ｐゴシック" pitchFamily="1" charset="-128"/>
              </a:rPr>
              <a:t>See:</a:t>
            </a:r>
          </a:p>
          <a:p>
            <a:pPr algn="ctr">
              <a:buFont typeface="Wingdings" pitchFamily="1" charset="2"/>
              <a:buNone/>
            </a:pPr>
            <a:r>
              <a:rPr lang="en-US" smtClean="0">
                <a:latin typeface="Courier New" pitchFamily="1" charset="0"/>
                <a:ea typeface="ＭＳ Ｐゴシック" pitchFamily="1" charset="-128"/>
                <a:cs typeface="Courier New" pitchFamily="1" charset="0"/>
                <a:hlinkClick r:id="rId2"/>
              </a:rPr>
              <a:t>http://www.youtube.com/watch?v=8k1UOEYIQRo</a:t>
            </a:r>
            <a:endParaRPr lang="en-US" smtClean="0">
              <a:latin typeface="Courier New" pitchFamily="1" charset="0"/>
              <a:ea typeface="ＭＳ Ｐゴシック" pitchFamily="1" charset="-128"/>
              <a:cs typeface="Courier New" pitchFamily="1" charset="0"/>
            </a:endParaRPr>
          </a:p>
        </p:txBody>
      </p:sp>
      <p:sp>
        <p:nvSpPr>
          <p:cNvPr id="47108"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47109" name="Slide Number Placeholder 4"/>
          <p:cNvSpPr>
            <a:spLocks noGrp="1"/>
          </p:cNvSpPr>
          <p:nvPr>
            <p:ph type="sldNum" sz="quarter" idx="11"/>
          </p:nvPr>
        </p:nvSpPr>
        <p:spPr>
          <a:noFill/>
        </p:spPr>
        <p:txBody>
          <a:bodyPr/>
          <a:lstStyle/>
          <a:p>
            <a:fld id="{08AF2A79-957F-4254-AC59-E84F2CA1A8AF}" type="slidenum">
              <a:rPr lang="en-US"/>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ctrTitle"/>
          </p:nvPr>
        </p:nvSpPr>
        <p:spPr>
          <a:xfrm>
            <a:off x="990600" y="1295400"/>
            <a:ext cx="7772400" cy="1905000"/>
          </a:xfrm>
        </p:spPr>
        <p:txBody>
          <a:bodyPr/>
          <a:lstStyle/>
          <a:p>
            <a:r>
              <a:rPr lang="en-US" sz="6000" smtClean="0">
                <a:ea typeface="ＭＳ Ｐゴシック" pitchFamily="1" charset="-128"/>
              </a:rPr>
              <a:t>Distributed Parallelism</a:t>
            </a:r>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Parallel: Distributed </a:t>
            </a:r>
            <a:r>
              <a:rPr lang="en-US" dirty="0" err="1" smtClean="0"/>
              <a:t>Multiproc</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BAF78582-057A-4635-8143-9FB397AB0807}" type="slidenum">
              <a:rPr lang="en-US"/>
              <a:pPr/>
              <a:t>2</a:t>
            </a:fld>
            <a:endParaRPr lang="en-US"/>
          </a:p>
        </p:txBody>
      </p:sp>
      <p:sp>
        <p:nvSpPr>
          <p:cNvPr id="450562" name="Rectangle 2"/>
          <p:cNvSpPr>
            <a:spLocks noGrp="1" noChangeArrowheads="1"/>
          </p:cNvSpPr>
          <p:nvPr>
            <p:ph type="title"/>
          </p:nvPr>
        </p:nvSpPr>
        <p:spPr/>
        <p:txBody>
          <a:bodyPr/>
          <a:lstStyle/>
          <a:p>
            <a:r>
              <a:rPr lang="en-US" sz="3600"/>
              <a:t>This is an experiment!</a:t>
            </a:r>
          </a:p>
        </p:txBody>
      </p:sp>
      <p:sp>
        <p:nvSpPr>
          <p:cNvPr id="450563" name="Rectangle 3"/>
          <p:cNvSpPr>
            <a:spLocks noGrp="1" noChangeArrowheads="1"/>
          </p:cNvSpPr>
          <p:nvPr>
            <p:ph type="body" idx="1"/>
          </p:nvPr>
        </p:nvSpPr>
        <p:spPr/>
        <p:txBody>
          <a:bodyPr/>
          <a:lstStyle/>
          <a:p>
            <a:pPr>
              <a:buFont typeface="Wingdings" pitchFamily="2" charset="2"/>
              <a:buNone/>
            </a:pPr>
            <a:r>
              <a:rPr lang="en-US"/>
              <a:t>It’s the nature of these kinds of videoconferences that </a:t>
            </a:r>
            <a:r>
              <a:rPr lang="en-US" b="1"/>
              <a:t>FAILURES ARE GUARANTEED TO HAPPEN!       NO PROMISES!</a:t>
            </a:r>
          </a:p>
          <a:p>
            <a:pPr>
              <a:buFont typeface="Wingdings" pitchFamily="2" charset="2"/>
              <a:buNone/>
            </a:pPr>
            <a:r>
              <a:rPr lang="en-US"/>
              <a:t>So, please bear with us. Hopefully everything will work out well enough.</a:t>
            </a:r>
          </a:p>
          <a:p>
            <a:pPr>
              <a:buFont typeface="Wingdings" pitchFamily="2" charset="2"/>
              <a:buNone/>
            </a:pPr>
            <a:r>
              <a:rPr lang="en-US"/>
              <a:t>If you lose your connection, you can retry the same kind of connection, or try connecting another way.</a:t>
            </a:r>
          </a:p>
          <a:p>
            <a:pPr>
              <a:buFont typeface="Wingdings" pitchFamily="2" charset="2"/>
              <a:buNone/>
            </a:pPr>
            <a:r>
              <a:rPr lang="en-US"/>
              <a:t>Remember, if all else fails, you always have the toll free phone bridge to fall back on.</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smtClean="0">
                <a:ea typeface="ＭＳ Ｐゴシック" pitchFamily="1" charset="-128"/>
              </a:rPr>
              <a:t>Like Desert Islands</a:t>
            </a:r>
          </a:p>
        </p:txBody>
      </p:sp>
      <p:sp>
        <p:nvSpPr>
          <p:cNvPr id="49155" name="Rectangle 3"/>
          <p:cNvSpPr>
            <a:spLocks noGrp="1" noChangeArrowheads="1"/>
          </p:cNvSpPr>
          <p:nvPr>
            <p:ph idx="1"/>
          </p:nvPr>
        </p:nvSpPr>
        <p:spPr>
          <a:xfrm>
            <a:off x="533400" y="1371600"/>
            <a:ext cx="8077200" cy="4724400"/>
          </a:xfrm>
        </p:spPr>
        <p:txBody>
          <a:bodyPr/>
          <a:lstStyle/>
          <a:p>
            <a:pPr>
              <a:buFont typeface="Wingdings" pitchFamily="1" charset="2"/>
              <a:buNone/>
            </a:pPr>
            <a:r>
              <a:rPr lang="en-US" smtClean="0">
                <a:ea typeface="ＭＳ Ｐゴシック" pitchFamily="1" charset="-128"/>
              </a:rPr>
              <a:t>Distributed parallelism is very much like the Desert Islands analogy:</a:t>
            </a:r>
          </a:p>
          <a:p>
            <a:r>
              <a:rPr lang="en-US" smtClean="0">
                <a:ea typeface="ＭＳ Ｐゴシック" pitchFamily="1" charset="-128"/>
              </a:rPr>
              <a:t>processes are </a:t>
            </a:r>
            <a:r>
              <a:rPr lang="en-US" b="1" u="sng" smtClean="0">
                <a:solidFill>
                  <a:schemeClr val="folHlink"/>
                </a:solidFill>
                <a:ea typeface="ＭＳ Ｐゴシック" pitchFamily="1" charset="-128"/>
              </a:rPr>
              <a:t>independent</a:t>
            </a:r>
            <a:r>
              <a:rPr lang="en-US" smtClean="0">
                <a:ea typeface="ＭＳ Ｐゴシック" pitchFamily="1" charset="-128"/>
              </a:rPr>
              <a:t> of each other.</a:t>
            </a:r>
          </a:p>
          <a:p>
            <a:r>
              <a:rPr lang="en-US" smtClean="0">
                <a:ea typeface="ＭＳ Ｐゴシック" pitchFamily="1" charset="-128"/>
              </a:rPr>
              <a:t>All data are </a:t>
            </a:r>
            <a:r>
              <a:rPr lang="en-US" b="1" u="sng" smtClean="0">
                <a:solidFill>
                  <a:schemeClr val="folHlink"/>
                </a:solidFill>
                <a:ea typeface="ＭＳ Ｐゴシック" pitchFamily="1" charset="-128"/>
              </a:rPr>
              <a:t>private</a:t>
            </a:r>
            <a:r>
              <a:rPr lang="en-US" smtClean="0">
                <a:ea typeface="ＭＳ Ｐゴシック" pitchFamily="1" charset="-128"/>
              </a:rPr>
              <a:t>.</a:t>
            </a:r>
          </a:p>
          <a:p>
            <a:r>
              <a:rPr lang="en-US" smtClean="0">
                <a:ea typeface="ＭＳ Ｐゴシック" pitchFamily="1" charset="-128"/>
              </a:rPr>
              <a:t>Processes communicate by </a:t>
            </a:r>
            <a:r>
              <a:rPr lang="en-US" b="1" u="sng" smtClean="0">
                <a:solidFill>
                  <a:schemeClr val="folHlink"/>
                </a:solidFill>
                <a:ea typeface="ＭＳ Ｐゴシック" pitchFamily="1" charset="-128"/>
              </a:rPr>
              <a:t>passing messages</a:t>
            </a:r>
            <a:r>
              <a:rPr lang="en-US" smtClean="0">
                <a:ea typeface="ＭＳ Ｐゴシック" pitchFamily="1" charset="-128"/>
              </a:rPr>
              <a:t> (like voicemails).</a:t>
            </a:r>
          </a:p>
          <a:p>
            <a:r>
              <a:rPr lang="en-US" smtClean="0">
                <a:ea typeface="ＭＳ Ｐゴシック" pitchFamily="1" charset="-128"/>
              </a:rPr>
              <a:t>The cost of passing a message is split into:</a:t>
            </a:r>
          </a:p>
          <a:p>
            <a:pPr lvl="1"/>
            <a:r>
              <a:rPr lang="en-US" sz="2600" b="1" i="1" u="sng" smtClean="0">
                <a:solidFill>
                  <a:schemeClr val="folHlink"/>
                </a:solidFill>
                <a:ea typeface="ＭＳ Ｐゴシック" pitchFamily="1" charset="-128"/>
              </a:rPr>
              <a:t>latency</a:t>
            </a:r>
            <a:r>
              <a:rPr lang="en-US" sz="2600" smtClean="0">
                <a:ea typeface="ＭＳ Ｐゴシック" pitchFamily="1" charset="-128"/>
              </a:rPr>
              <a:t>      </a:t>
            </a:r>
            <a:r>
              <a:rPr lang="en-US" sz="1100" smtClean="0">
                <a:ea typeface="ＭＳ Ｐゴシック" pitchFamily="1" charset="-128"/>
              </a:rPr>
              <a:t> </a:t>
            </a:r>
            <a:r>
              <a:rPr lang="en-US" sz="2600" smtClean="0">
                <a:ea typeface="ＭＳ Ｐゴシック" pitchFamily="1" charset="-128"/>
              </a:rPr>
              <a:t>(connection time)</a:t>
            </a:r>
          </a:p>
          <a:p>
            <a:pPr lvl="1"/>
            <a:r>
              <a:rPr lang="en-US" sz="2600" b="1" i="1" u="sng" smtClean="0">
                <a:solidFill>
                  <a:schemeClr val="folHlink"/>
                </a:solidFill>
                <a:ea typeface="ＭＳ Ｐゴシック" pitchFamily="1" charset="-128"/>
              </a:rPr>
              <a:t>bandwidth</a:t>
            </a:r>
            <a:r>
              <a:rPr lang="en-US" sz="2600" smtClean="0">
                <a:ea typeface="ＭＳ Ｐゴシック" pitchFamily="1" charset="-128"/>
              </a:rPr>
              <a:t> (time per byte)</a:t>
            </a:r>
          </a:p>
        </p:txBody>
      </p:sp>
      <p:sp>
        <p:nvSpPr>
          <p:cNvPr id="49156"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49157" name="Slide Number Placeholder 4"/>
          <p:cNvSpPr>
            <a:spLocks noGrp="1"/>
          </p:cNvSpPr>
          <p:nvPr>
            <p:ph type="sldNum" sz="quarter" idx="11"/>
          </p:nvPr>
        </p:nvSpPr>
        <p:spPr>
          <a:noFill/>
        </p:spPr>
        <p:txBody>
          <a:bodyPr/>
          <a:lstStyle/>
          <a:p>
            <a:fld id="{3057F89A-43BD-42B2-B641-E7A246CB4535}" type="slidenum">
              <a:rPr lang="en-US"/>
              <a:pPr/>
              <a:t>20</a:t>
            </a:fld>
            <a:endParaRPr lang="en-US"/>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sz="3600" smtClean="0">
                <a:ea typeface="ＭＳ Ｐゴシック" pitchFamily="1" charset="-128"/>
              </a:rPr>
              <a:t>Latency vs Bandwidth on </a:t>
            </a:r>
            <a:r>
              <a:rPr lang="en-US" sz="3600" smtClean="0">
                <a:latin typeface="Courier New" pitchFamily="1" charset="0"/>
                <a:ea typeface="ＭＳ Ｐゴシック" pitchFamily="1" charset="-128"/>
              </a:rPr>
              <a:t>topdawg</a:t>
            </a:r>
          </a:p>
        </p:txBody>
      </p:sp>
      <p:sp>
        <p:nvSpPr>
          <p:cNvPr id="50179" name="Rectangle 3"/>
          <p:cNvSpPr>
            <a:spLocks noGrp="1" noChangeArrowheads="1"/>
          </p:cNvSpPr>
          <p:nvPr>
            <p:ph idx="1"/>
          </p:nvPr>
        </p:nvSpPr>
        <p:spPr/>
        <p:txBody>
          <a:bodyPr/>
          <a:lstStyle/>
          <a:p>
            <a:pPr>
              <a:lnSpc>
                <a:spcPct val="90000"/>
              </a:lnSpc>
              <a:buFont typeface="Wingdings" pitchFamily="1" charset="2"/>
              <a:buNone/>
            </a:pPr>
            <a:r>
              <a:rPr lang="en-US" smtClean="0">
                <a:ea typeface="ＭＳ Ｐゴシック" pitchFamily="1" charset="-128"/>
              </a:rPr>
              <a:t>In 2006, a benchmark of the Infiniband interconnect on a large Linux cluster at the University of Oklahoma revealed:</a:t>
            </a:r>
          </a:p>
          <a:p>
            <a:pPr>
              <a:lnSpc>
                <a:spcPct val="90000"/>
              </a:lnSpc>
            </a:pPr>
            <a:r>
              <a:rPr lang="en-US" b="1" u="sng" smtClean="0">
                <a:ea typeface="ＭＳ Ｐゴシック" pitchFamily="1" charset="-128"/>
              </a:rPr>
              <a:t>Latency</a:t>
            </a:r>
            <a:r>
              <a:rPr lang="en-US" smtClean="0">
                <a:ea typeface="ＭＳ Ｐゴシック" pitchFamily="1" charset="-128"/>
              </a:rPr>
              <a:t> – the time for the first bit to show up at the destination – is about 3 microseconds;</a:t>
            </a:r>
          </a:p>
          <a:p>
            <a:pPr>
              <a:lnSpc>
                <a:spcPct val="90000"/>
              </a:lnSpc>
            </a:pPr>
            <a:r>
              <a:rPr lang="en-US" b="1" u="sng" smtClean="0">
                <a:ea typeface="ＭＳ Ｐゴシック" pitchFamily="1" charset="-128"/>
              </a:rPr>
              <a:t>Bandwidth</a:t>
            </a:r>
            <a:r>
              <a:rPr lang="en-US" smtClean="0">
                <a:ea typeface="ＭＳ Ｐゴシック" pitchFamily="1" charset="-128"/>
              </a:rPr>
              <a:t> – the speed of the subsequent bits – is about 5 Gigabits per second.</a:t>
            </a:r>
          </a:p>
          <a:p>
            <a:pPr>
              <a:lnSpc>
                <a:spcPct val="90000"/>
              </a:lnSpc>
              <a:buFont typeface="Wingdings" pitchFamily="1" charset="2"/>
              <a:buNone/>
            </a:pPr>
            <a:r>
              <a:rPr lang="en-US" smtClean="0">
                <a:ea typeface="ＭＳ Ｐゴシック" pitchFamily="1" charset="-128"/>
              </a:rPr>
              <a:t>Thus, on this cluster’s Infiniband:</a:t>
            </a:r>
          </a:p>
          <a:p>
            <a:pPr>
              <a:lnSpc>
                <a:spcPct val="90000"/>
              </a:lnSpc>
            </a:pPr>
            <a:r>
              <a:rPr lang="en-US" smtClean="0">
                <a:ea typeface="ＭＳ Ｐゴシック" pitchFamily="1" charset="-128"/>
              </a:rPr>
              <a:t>the 1</a:t>
            </a:r>
            <a:r>
              <a:rPr lang="en-US" baseline="30000" smtClean="0">
                <a:ea typeface="ＭＳ Ｐゴシック" pitchFamily="1" charset="-128"/>
              </a:rPr>
              <a:t>st</a:t>
            </a:r>
            <a:r>
              <a:rPr lang="en-US" smtClean="0">
                <a:ea typeface="ＭＳ Ｐゴシック" pitchFamily="1" charset="-128"/>
              </a:rPr>
              <a:t> bit of a message shows up in 3 microsec;</a:t>
            </a:r>
          </a:p>
          <a:p>
            <a:pPr>
              <a:lnSpc>
                <a:spcPct val="80000"/>
              </a:lnSpc>
            </a:pPr>
            <a:r>
              <a:rPr lang="en-US" smtClean="0">
                <a:ea typeface="ＭＳ Ｐゴシック" pitchFamily="1" charset="-128"/>
              </a:rPr>
              <a:t>the 2</a:t>
            </a:r>
            <a:r>
              <a:rPr lang="en-US" baseline="30000" smtClean="0">
                <a:ea typeface="ＭＳ Ｐゴシック" pitchFamily="1" charset="-128"/>
              </a:rPr>
              <a:t>nd</a:t>
            </a:r>
            <a:r>
              <a:rPr lang="en-US" smtClean="0">
                <a:ea typeface="ＭＳ Ｐゴシック" pitchFamily="1" charset="-128"/>
              </a:rPr>
              <a:t> bit shows up in 0.2 nanosec.</a:t>
            </a:r>
          </a:p>
          <a:p>
            <a:pPr>
              <a:lnSpc>
                <a:spcPct val="90000"/>
              </a:lnSpc>
              <a:buFont typeface="Wingdings" pitchFamily="1" charset="2"/>
              <a:buNone/>
            </a:pPr>
            <a:r>
              <a:rPr lang="en-US" smtClean="0">
                <a:ea typeface="ＭＳ Ｐゴシック" pitchFamily="1" charset="-128"/>
              </a:rPr>
              <a:t>So latency is </a:t>
            </a:r>
            <a:r>
              <a:rPr lang="en-US" b="1" u="sng" smtClean="0">
                <a:ea typeface="ＭＳ Ｐゴシック" pitchFamily="1" charset="-128"/>
              </a:rPr>
              <a:t>15,000 times worse</a:t>
            </a:r>
            <a:r>
              <a:rPr lang="en-US" smtClean="0">
                <a:ea typeface="ＭＳ Ｐゴシック" pitchFamily="1" charset="-128"/>
              </a:rPr>
              <a:t> than bandwidth!</a:t>
            </a:r>
          </a:p>
        </p:txBody>
      </p:sp>
      <p:sp>
        <p:nvSpPr>
          <p:cNvPr id="50180"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50181" name="Slide Number Placeholder 4"/>
          <p:cNvSpPr>
            <a:spLocks noGrp="1"/>
          </p:cNvSpPr>
          <p:nvPr>
            <p:ph type="sldNum" sz="quarter" idx="11"/>
          </p:nvPr>
        </p:nvSpPr>
        <p:spPr>
          <a:noFill/>
        </p:spPr>
        <p:txBody>
          <a:bodyPr/>
          <a:lstStyle/>
          <a:p>
            <a:fld id="{BD507E39-51F9-41C7-9EDD-191EBF9A573E}" type="slidenum">
              <a:rPr lang="en-US"/>
              <a:pPr/>
              <a:t>21</a:t>
            </a:fld>
            <a:endParaRPr lang="en-US"/>
          </a:p>
        </p:txBody>
      </p:sp>
    </p:spTree>
    <p:custDataLst>
      <p:tags r:id="rId1"/>
    </p:custData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sz="3600" smtClean="0">
                <a:ea typeface="ＭＳ Ｐゴシック" pitchFamily="1" charset="-128"/>
              </a:rPr>
              <a:t>Latency vs Bandwidth on </a:t>
            </a:r>
            <a:r>
              <a:rPr lang="en-US" sz="3600" smtClean="0">
                <a:latin typeface="Courier New" pitchFamily="1" charset="0"/>
                <a:ea typeface="ＭＳ Ｐゴシック" pitchFamily="1" charset="-128"/>
              </a:rPr>
              <a:t>topdawg</a:t>
            </a:r>
          </a:p>
        </p:txBody>
      </p:sp>
      <p:sp>
        <p:nvSpPr>
          <p:cNvPr id="51203" name="Rectangle 3"/>
          <p:cNvSpPr>
            <a:spLocks noGrp="1" noChangeArrowheads="1"/>
          </p:cNvSpPr>
          <p:nvPr>
            <p:ph idx="1"/>
          </p:nvPr>
        </p:nvSpPr>
        <p:spPr/>
        <p:txBody>
          <a:bodyPr/>
          <a:lstStyle/>
          <a:p>
            <a:pPr>
              <a:lnSpc>
                <a:spcPct val="90000"/>
              </a:lnSpc>
              <a:buFont typeface="Wingdings" pitchFamily="1" charset="2"/>
              <a:buNone/>
            </a:pPr>
            <a:r>
              <a:rPr lang="en-US" smtClean="0">
                <a:ea typeface="ＭＳ Ｐゴシック" pitchFamily="1" charset="-128"/>
              </a:rPr>
              <a:t>In 2006, a benchmark of the Infiniband interconnect on a large Linux cluster at the University of Oklahoma revealed:</a:t>
            </a:r>
          </a:p>
          <a:p>
            <a:pPr>
              <a:lnSpc>
                <a:spcPct val="90000"/>
              </a:lnSpc>
            </a:pPr>
            <a:r>
              <a:rPr lang="en-US" b="1" u="sng" smtClean="0">
                <a:ea typeface="ＭＳ Ｐゴシック" pitchFamily="1" charset="-128"/>
              </a:rPr>
              <a:t>Latency</a:t>
            </a:r>
            <a:r>
              <a:rPr lang="en-US" smtClean="0">
                <a:ea typeface="ＭＳ Ｐゴシック" pitchFamily="1" charset="-128"/>
              </a:rPr>
              <a:t> – the time for the first bit to show up at the destination – is about 3 microseconds;</a:t>
            </a:r>
            <a:endParaRPr lang="en-US" b="1" u="sng" smtClean="0">
              <a:ea typeface="ＭＳ Ｐゴシック" pitchFamily="1" charset="-128"/>
            </a:endParaRPr>
          </a:p>
          <a:p>
            <a:pPr>
              <a:lnSpc>
                <a:spcPct val="90000"/>
              </a:lnSpc>
            </a:pPr>
            <a:r>
              <a:rPr lang="en-US" b="1" u="sng" smtClean="0">
                <a:ea typeface="ＭＳ Ｐゴシック" pitchFamily="1" charset="-128"/>
              </a:rPr>
              <a:t>Bandwidth</a:t>
            </a:r>
            <a:r>
              <a:rPr lang="en-US" smtClean="0">
                <a:ea typeface="ＭＳ Ｐゴシック" pitchFamily="1" charset="-128"/>
              </a:rPr>
              <a:t> – the speed of the subsequent bits – is about 5 Gigabits per second.</a:t>
            </a:r>
          </a:p>
          <a:p>
            <a:pPr>
              <a:lnSpc>
                <a:spcPct val="90000"/>
              </a:lnSpc>
              <a:buFont typeface="Wingdings" pitchFamily="1" charset="2"/>
              <a:buNone/>
            </a:pPr>
            <a:r>
              <a:rPr lang="en-US" smtClean="0">
                <a:ea typeface="ＭＳ Ｐゴシック" pitchFamily="1" charset="-128"/>
              </a:rPr>
              <a:t>Latency is </a:t>
            </a:r>
            <a:r>
              <a:rPr lang="en-US" b="1" u="sng" smtClean="0">
                <a:ea typeface="ＭＳ Ｐゴシック" pitchFamily="1" charset="-128"/>
              </a:rPr>
              <a:t>15,000 times worse</a:t>
            </a:r>
            <a:r>
              <a:rPr lang="en-US" smtClean="0">
                <a:ea typeface="ＭＳ Ｐゴシック" pitchFamily="1" charset="-128"/>
              </a:rPr>
              <a:t> than bandwidth!</a:t>
            </a:r>
          </a:p>
          <a:p>
            <a:pPr>
              <a:lnSpc>
                <a:spcPct val="90000"/>
              </a:lnSpc>
              <a:buFont typeface="Wingdings" pitchFamily="1" charset="2"/>
              <a:buNone/>
            </a:pPr>
            <a:r>
              <a:rPr lang="en-US" smtClean="0">
                <a:ea typeface="ＭＳ Ｐゴシック" pitchFamily="1" charset="-128"/>
              </a:rPr>
              <a:t>That’s like having a long distance service that charges</a:t>
            </a:r>
          </a:p>
          <a:p>
            <a:pPr>
              <a:lnSpc>
                <a:spcPct val="90000"/>
              </a:lnSpc>
            </a:pPr>
            <a:r>
              <a:rPr lang="en-US" smtClean="0">
                <a:ea typeface="ＭＳ Ｐゴシック" pitchFamily="1" charset="-128"/>
              </a:rPr>
              <a:t>$150 to make a call;</a:t>
            </a:r>
          </a:p>
          <a:p>
            <a:pPr>
              <a:lnSpc>
                <a:spcPct val="90000"/>
              </a:lnSpc>
            </a:pPr>
            <a:r>
              <a:rPr lang="en-US" smtClean="0">
                <a:ea typeface="ＭＳ Ｐゴシック" pitchFamily="1" charset="-128"/>
              </a:rPr>
              <a:t>1</a:t>
            </a:r>
            <a:r>
              <a:rPr lang="en-US" smtClean="0">
                <a:ea typeface="ＭＳ Ｐゴシック" pitchFamily="1" charset="-128"/>
                <a:cs typeface="Times New Roman" pitchFamily="1" charset="0"/>
              </a:rPr>
              <a:t>¢ per minute – after the </a:t>
            </a:r>
            <a:r>
              <a:rPr lang="en-US" b="1" u="sng" smtClean="0">
                <a:ea typeface="ＭＳ Ｐゴシック" pitchFamily="1" charset="-128"/>
                <a:cs typeface="Times New Roman" pitchFamily="1" charset="0"/>
              </a:rPr>
              <a:t>first 10 days</a:t>
            </a:r>
            <a:r>
              <a:rPr lang="en-US" smtClean="0">
                <a:ea typeface="ＭＳ Ｐゴシック" pitchFamily="1" charset="-128"/>
                <a:cs typeface="Times New Roman" pitchFamily="1" charset="0"/>
              </a:rPr>
              <a:t> of the call.</a:t>
            </a:r>
          </a:p>
        </p:txBody>
      </p:sp>
      <p:sp>
        <p:nvSpPr>
          <p:cNvPr id="51204"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51205" name="Slide Number Placeholder 4"/>
          <p:cNvSpPr>
            <a:spLocks noGrp="1"/>
          </p:cNvSpPr>
          <p:nvPr>
            <p:ph type="sldNum" sz="quarter" idx="11"/>
          </p:nvPr>
        </p:nvSpPr>
        <p:spPr>
          <a:noFill/>
        </p:spPr>
        <p:txBody>
          <a:bodyPr/>
          <a:lstStyle/>
          <a:p>
            <a:fld id="{539F98DB-FF20-4517-985F-058FB43A02E6}" type="slidenum">
              <a:rPr lang="en-US"/>
              <a:pPr/>
              <a:t>22</a:t>
            </a:fld>
            <a:endParaRPr lang="en-US"/>
          </a:p>
        </p:txBody>
      </p:sp>
    </p:spTree>
    <p:custDataLst>
      <p:tags r:id="rId1"/>
    </p:custData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152400" y="228600"/>
            <a:ext cx="8763000" cy="838200"/>
          </a:xfrm>
        </p:spPr>
        <p:txBody>
          <a:bodyPr/>
          <a:lstStyle/>
          <a:p>
            <a:r>
              <a:rPr lang="en-US" smtClean="0">
                <a:ea typeface="ＭＳ Ｐゴシック" pitchFamily="1" charset="-128"/>
              </a:rPr>
              <a:t>Parallelism</a:t>
            </a:r>
          </a:p>
        </p:txBody>
      </p:sp>
      <p:sp>
        <p:nvSpPr>
          <p:cNvPr id="52227"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52228" name="Slide Number Placeholder 5"/>
          <p:cNvSpPr>
            <a:spLocks noGrp="1"/>
          </p:cNvSpPr>
          <p:nvPr>
            <p:ph type="sldNum" sz="quarter" idx="11"/>
          </p:nvPr>
        </p:nvSpPr>
        <p:spPr>
          <a:noFill/>
        </p:spPr>
        <p:txBody>
          <a:bodyPr/>
          <a:lstStyle/>
          <a:p>
            <a:fld id="{726847AF-9BC2-4A0D-9EF5-F544033E229F}" type="slidenum">
              <a:rPr lang="en-US"/>
              <a:pPr/>
              <a:t>23</a:t>
            </a:fld>
            <a:endParaRPr lang="en-US"/>
          </a:p>
        </p:txBody>
      </p:sp>
      <p:pic>
        <p:nvPicPr>
          <p:cNvPr id="52229" name="Picture 3" descr="bd04955_"/>
          <p:cNvPicPr>
            <a:picLocks noChangeAspect="1" noChangeArrowheads="1"/>
          </p:cNvPicPr>
          <p:nvPr/>
        </p:nvPicPr>
        <p:blipFill>
          <a:blip r:embed="rId3" cstate="print"/>
          <a:srcRect/>
          <a:stretch>
            <a:fillRect/>
          </a:stretch>
        </p:blipFill>
        <p:spPr bwMode="auto">
          <a:xfrm>
            <a:off x="838200" y="3886200"/>
            <a:ext cx="3167063" cy="2136775"/>
          </a:xfrm>
          <a:prstGeom prst="rect">
            <a:avLst/>
          </a:prstGeom>
          <a:noFill/>
          <a:ln w="9525">
            <a:noFill/>
            <a:miter lim="800000"/>
            <a:headEnd/>
            <a:tailEnd/>
          </a:ln>
        </p:spPr>
      </p:pic>
      <p:pic>
        <p:nvPicPr>
          <p:cNvPr id="52230" name="Picture 4" descr="bd04955_"/>
          <p:cNvPicPr>
            <a:picLocks noChangeAspect="1" noChangeArrowheads="1"/>
          </p:cNvPicPr>
          <p:nvPr/>
        </p:nvPicPr>
        <p:blipFill>
          <a:blip r:embed="rId3" cstate="print"/>
          <a:srcRect/>
          <a:stretch>
            <a:fillRect/>
          </a:stretch>
        </p:blipFill>
        <p:spPr bwMode="auto">
          <a:xfrm>
            <a:off x="5791200" y="3124200"/>
            <a:ext cx="1143000" cy="771525"/>
          </a:xfrm>
          <a:prstGeom prst="rect">
            <a:avLst/>
          </a:prstGeom>
          <a:noFill/>
          <a:ln w="9525">
            <a:noFill/>
            <a:miter lim="800000"/>
            <a:headEnd/>
            <a:tailEnd/>
          </a:ln>
        </p:spPr>
      </p:pic>
      <p:pic>
        <p:nvPicPr>
          <p:cNvPr id="52231" name="Picture 5" descr="bd04955_"/>
          <p:cNvPicPr>
            <a:picLocks noChangeAspect="1" noChangeArrowheads="1"/>
          </p:cNvPicPr>
          <p:nvPr/>
        </p:nvPicPr>
        <p:blipFill>
          <a:blip r:embed="rId3" cstate="print"/>
          <a:srcRect/>
          <a:stretch>
            <a:fillRect/>
          </a:stretch>
        </p:blipFill>
        <p:spPr bwMode="auto">
          <a:xfrm>
            <a:off x="4495800" y="3124200"/>
            <a:ext cx="1143000" cy="771525"/>
          </a:xfrm>
          <a:prstGeom prst="rect">
            <a:avLst/>
          </a:prstGeom>
          <a:noFill/>
          <a:ln w="9525">
            <a:noFill/>
            <a:miter lim="800000"/>
            <a:headEnd/>
            <a:tailEnd/>
          </a:ln>
        </p:spPr>
      </p:pic>
      <p:pic>
        <p:nvPicPr>
          <p:cNvPr id="52232" name="Picture 6" descr="bd04955_"/>
          <p:cNvPicPr>
            <a:picLocks noChangeAspect="1" noChangeArrowheads="1"/>
          </p:cNvPicPr>
          <p:nvPr/>
        </p:nvPicPr>
        <p:blipFill>
          <a:blip r:embed="rId3" cstate="print"/>
          <a:srcRect/>
          <a:stretch>
            <a:fillRect/>
          </a:stretch>
        </p:blipFill>
        <p:spPr bwMode="auto">
          <a:xfrm>
            <a:off x="7010400" y="2286000"/>
            <a:ext cx="1143000" cy="771525"/>
          </a:xfrm>
          <a:prstGeom prst="rect">
            <a:avLst/>
          </a:prstGeom>
          <a:noFill/>
          <a:ln w="9525">
            <a:noFill/>
            <a:miter lim="800000"/>
            <a:headEnd/>
            <a:tailEnd/>
          </a:ln>
        </p:spPr>
      </p:pic>
      <p:pic>
        <p:nvPicPr>
          <p:cNvPr id="52233" name="Picture 7" descr="bd04955_"/>
          <p:cNvPicPr>
            <a:picLocks noChangeAspect="1" noChangeArrowheads="1"/>
          </p:cNvPicPr>
          <p:nvPr/>
        </p:nvPicPr>
        <p:blipFill>
          <a:blip r:embed="rId3" cstate="print"/>
          <a:srcRect/>
          <a:stretch>
            <a:fillRect/>
          </a:stretch>
        </p:blipFill>
        <p:spPr bwMode="auto">
          <a:xfrm>
            <a:off x="5791200" y="2286000"/>
            <a:ext cx="1143000" cy="771525"/>
          </a:xfrm>
          <a:prstGeom prst="rect">
            <a:avLst/>
          </a:prstGeom>
          <a:noFill/>
          <a:ln w="9525">
            <a:noFill/>
            <a:miter lim="800000"/>
            <a:headEnd/>
            <a:tailEnd/>
          </a:ln>
        </p:spPr>
      </p:pic>
      <p:pic>
        <p:nvPicPr>
          <p:cNvPr id="52234" name="Picture 8" descr="bd04955_"/>
          <p:cNvPicPr>
            <a:picLocks noChangeAspect="1" noChangeArrowheads="1"/>
          </p:cNvPicPr>
          <p:nvPr/>
        </p:nvPicPr>
        <p:blipFill>
          <a:blip r:embed="rId3" cstate="print"/>
          <a:srcRect/>
          <a:stretch>
            <a:fillRect/>
          </a:stretch>
        </p:blipFill>
        <p:spPr bwMode="auto">
          <a:xfrm>
            <a:off x="4419600" y="2286000"/>
            <a:ext cx="1143000" cy="771525"/>
          </a:xfrm>
          <a:prstGeom prst="rect">
            <a:avLst/>
          </a:prstGeom>
          <a:noFill/>
          <a:ln w="9525">
            <a:noFill/>
            <a:miter lim="800000"/>
            <a:headEnd/>
            <a:tailEnd/>
          </a:ln>
        </p:spPr>
      </p:pic>
      <p:pic>
        <p:nvPicPr>
          <p:cNvPr id="52235" name="Picture 9" descr="bd04955_"/>
          <p:cNvPicPr>
            <a:picLocks noChangeAspect="1" noChangeArrowheads="1"/>
          </p:cNvPicPr>
          <p:nvPr/>
        </p:nvPicPr>
        <p:blipFill>
          <a:blip r:embed="rId3" cstate="print"/>
          <a:srcRect/>
          <a:stretch>
            <a:fillRect/>
          </a:stretch>
        </p:blipFill>
        <p:spPr bwMode="auto">
          <a:xfrm>
            <a:off x="7010400" y="1371600"/>
            <a:ext cx="1143000" cy="771525"/>
          </a:xfrm>
          <a:prstGeom prst="rect">
            <a:avLst/>
          </a:prstGeom>
          <a:noFill/>
          <a:ln w="9525">
            <a:noFill/>
            <a:miter lim="800000"/>
            <a:headEnd/>
            <a:tailEnd/>
          </a:ln>
        </p:spPr>
      </p:pic>
      <p:pic>
        <p:nvPicPr>
          <p:cNvPr id="52236" name="Picture 10" descr="bd04955_"/>
          <p:cNvPicPr>
            <a:picLocks noChangeAspect="1" noChangeArrowheads="1"/>
          </p:cNvPicPr>
          <p:nvPr/>
        </p:nvPicPr>
        <p:blipFill>
          <a:blip r:embed="rId3" cstate="print"/>
          <a:srcRect/>
          <a:stretch>
            <a:fillRect/>
          </a:stretch>
        </p:blipFill>
        <p:spPr bwMode="auto">
          <a:xfrm>
            <a:off x="5791200" y="1371600"/>
            <a:ext cx="1143000" cy="771525"/>
          </a:xfrm>
          <a:prstGeom prst="rect">
            <a:avLst/>
          </a:prstGeom>
          <a:noFill/>
          <a:ln w="9525">
            <a:noFill/>
            <a:miter lim="800000"/>
            <a:headEnd/>
            <a:tailEnd/>
          </a:ln>
        </p:spPr>
      </p:pic>
      <p:pic>
        <p:nvPicPr>
          <p:cNvPr id="52237" name="Picture 11" descr="bd04955_"/>
          <p:cNvPicPr>
            <a:picLocks noChangeAspect="1" noChangeArrowheads="1"/>
          </p:cNvPicPr>
          <p:nvPr/>
        </p:nvPicPr>
        <p:blipFill>
          <a:blip r:embed="rId3" cstate="print"/>
          <a:srcRect/>
          <a:stretch>
            <a:fillRect/>
          </a:stretch>
        </p:blipFill>
        <p:spPr bwMode="auto">
          <a:xfrm>
            <a:off x="4495800" y="1371600"/>
            <a:ext cx="1143000" cy="771525"/>
          </a:xfrm>
          <a:prstGeom prst="rect">
            <a:avLst/>
          </a:prstGeom>
          <a:noFill/>
          <a:ln w="9525">
            <a:noFill/>
            <a:miter lim="800000"/>
            <a:headEnd/>
            <a:tailEnd/>
          </a:ln>
        </p:spPr>
      </p:pic>
      <p:pic>
        <p:nvPicPr>
          <p:cNvPr id="52238" name="Picture 12" descr="bd04955_"/>
          <p:cNvPicPr>
            <a:picLocks noChangeAspect="1" noChangeArrowheads="1"/>
          </p:cNvPicPr>
          <p:nvPr/>
        </p:nvPicPr>
        <p:blipFill>
          <a:blip r:embed="rId3" cstate="print"/>
          <a:srcRect/>
          <a:stretch>
            <a:fillRect/>
          </a:stretch>
        </p:blipFill>
        <p:spPr bwMode="auto">
          <a:xfrm>
            <a:off x="5791200" y="3962400"/>
            <a:ext cx="1143000" cy="771525"/>
          </a:xfrm>
          <a:prstGeom prst="rect">
            <a:avLst/>
          </a:prstGeom>
          <a:noFill/>
          <a:ln w="9525">
            <a:noFill/>
            <a:miter lim="800000"/>
            <a:headEnd/>
            <a:tailEnd/>
          </a:ln>
        </p:spPr>
      </p:pic>
      <p:pic>
        <p:nvPicPr>
          <p:cNvPr id="52239" name="Picture 13" descr="bd04955_"/>
          <p:cNvPicPr>
            <a:picLocks noChangeAspect="1" noChangeArrowheads="1"/>
          </p:cNvPicPr>
          <p:nvPr/>
        </p:nvPicPr>
        <p:blipFill>
          <a:blip r:embed="rId3" cstate="print"/>
          <a:srcRect/>
          <a:stretch>
            <a:fillRect/>
          </a:stretch>
        </p:blipFill>
        <p:spPr bwMode="auto">
          <a:xfrm>
            <a:off x="7010400" y="3962400"/>
            <a:ext cx="1143000" cy="771525"/>
          </a:xfrm>
          <a:prstGeom prst="rect">
            <a:avLst/>
          </a:prstGeom>
          <a:noFill/>
          <a:ln w="9525">
            <a:noFill/>
            <a:miter lim="800000"/>
            <a:headEnd/>
            <a:tailEnd/>
          </a:ln>
        </p:spPr>
      </p:pic>
      <p:pic>
        <p:nvPicPr>
          <p:cNvPr id="52240" name="Picture 14" descr="bd04955_"/>
          <p:cNvPicPr>
            <a:picLocks noChangeAspect="1" noChangeArrowheads="1"/>
          </p:cNvPicPr>
          <p:nvPr/>
        </p:nvPicPr>
        <p:blipFill>
          <a:blip r:embed="rId3" cstate="print"/>
          <a:srcRect/>
          <a:stretch>
            <a:fillRect/>
          </a:stretch>
        </p:blipFill>
        <p:spPr bwMode="auto">
          <a:xfrm>
            <a:off x="7010400" y="3124200"/>
            <a:ext cx="1143000" cy="771525"/>
          </a:xfrm>
          <a:prstGeom prst="rect">
            <a:avLst/>
          </a:prstGeom>
          <a:noFill/>
          <a:ln w="9525">
            <a:noFill/>
            <a:miter lim="800000"/>
            <a:headEnd/>
            <a:tailEnd/>
          </a:ln>
        </p:spPr>
      </p:pic>
      <p:pic>
        <p:nvPicPr>
          <p:cNvPr id="52241" name="Picture 15" descr="bd04955_"/>
          <p:cNvPicPr>
            <a:picLocks noChangeAspect="1" noChangeArrowheads="1"/>
          </p:cNvPicPr>
          <p:nvPr/>
        </p:nvPicPr>
        <p:blipFill>
          <a:blip r:embed="rId3" cstate="print"/>
          <a:srcRect/>
          <a:stretch>
            <a:fillRect/>
          </a:stretch>
        </p:blipFill>
        <p:spPr bwMode="auto">
          <a:xfrm>
            <a:off x="4495800" y="3962400"/>
            <a:ext cx="1143000" cy="771525"/>
          </a:xfrm>
          <a:prstGeom prst="rect">
            <a:avLst/>
          </a:prstGeom>
          <a:noFill/>
          <a:ln w="9525">
            <a:noFill/>
            <a:miter lim="800000"/>
            <a:headEnd/>
            <a:tailEnd/>
          </a:ln>
        </p:spPr>
      </p:pic>
      <p:pic>
        <p:nvPicPr>
          <p:cNvPr id="52242" name="Picture 16" descr="bd04955_"/>
          <p:cNvPicPr>
            <a:picLocks noChangeAspect="1" noChangeArrowheads="1"/>
          </p:cNvPicPr>
          <p:nvPr/>
        </p:nvPicPr>
        <p:blipFill>
          <a:blip r:embed="rId3" cstate="print"/>
          <a:srcRect/>
          <a:stretch>
            <a:fillRect/>
          </a:stretch>
        </p:blipFill>
        <p:spPr bwMode="auto">
          <a:xfrm>
            <a:off x="4495800" y="4876800"/>
            <a:ext cx="1143000" cy="771525"/>
          </a:xfrm>
          <a:prstGeom prst="rect">
            <a:avLst/>
          </a:prstGeom>
          <a:noFill/>
          <a:ln w="9525">
            <a:noFill/>
            <a:miter lim="800000"/>
            <a:headEnd/>
            <a:tailEnd/>
          </a:ln>
        </p:spPr>
      </p:pic>
      <p:pic>
        <p:nvPicPr>
          <p:cNvPr id="52243" name="Picture 17" descr="bd04955_"/>
          <p:cNvPicPr>
            <a:picLocks noChangeAspect="1" noChangeArrowheads="1"/>
          </p:cNvPicPr>
          <p:nvPr/>
        </p:nvPicPr>
        <p:blipFill>
          <a:blip r:embed="rId3" cstate="print"/>
          <a:srcRect/>
          <a:stretch>
            <a:fillRect/>
          </a:stretch>
        </p:blipFill>
        <p:spPr bwMode="auto">
          <a:xfrm>
            <a:off x="5791200" y="4876800"/>
            <a:ext cx="1143000" cy="771525"/>
          </a:xfrm>
          <a:prstGeom prst="rect">
            <a:avLst/>
          </a:prstGeom>
          <a:noFill/>
          <a:ln w="9525">
            <a:noFill/>
            <a:miter lim="800000"/>
            <a:headEnd/>
            <a:tailEnd/>
          </a:ln>
        </p:spPr>
      </p:pic>
      <p:pic>
        <p:nvPicPr>
          <p:cNvPr id="52244" name="Picture 18" descr="bd04955_"/>
          <p:cNvPicPr>
            <a:picLocks noChangeAspect="1" noChangeArrowheads="1"/>
          </p:cNvPicPr>
          <p:nvPr/>
        </p:nvPicPr>
        <p:blipFill>
          <a:blip r:embed="rId3" cstate="print"/>
          <a:srcRect/>
          <a:stretch>
            <a:fillRect/>
          </a:stretch>
        </p:blipFill>
        <p:spPr bwMode="auto">
          <a:xfrm>
            <a:off x="7010400" y="4876800"/>
            <a:ext cx="1143000" cy="771525"/>
          </a:xfrm>
          <a:prstGeom prst="rect">
            <a:avLst/>
          </a:prstGeom>
          <a:noFill/>
          <a:ln w="9525">
            <a:noFill/>
            <a:miter lim="800000"/>
            <a:headEnd/>
            <a:tailEnd/>
          </a:ln>
        </p:spPr>
      </p:pic>
      <p:sp>
        <p:nvSpPr>
          <p:cNvPr id="52245" name="Text Box 19"/>
          <p:cNvSpPr txBox="1">
            <a:spLocks noChangeArrowheads="1"/>
          </p:cNvSpPr>
          <p:nvPr/>
        </p:nvSpPr>
        <p:spPr bwMode="auto">
          <a:xfrm>
            <a:off x="1493838" y="3479800"/>
            <a:ext cx="1657350" cy="457200"/>
          </a:xfrm>
          <a:prstGeom prst="rect">
            <a:avLst/>
          </a:prstGeom>
          <a:noFill/>
          <a:ln w="9525">
            <a:noFill/>
            <a:miter lim="800000"/>
            <a:headEnd/>
            <a:tailEnd/>
          </a:ln>
        </p:spPr>
        <p:txBody>
          <a:bodyPr wrap="none">
            <a:spAutoFit/>
          </a:bodyPr>
          <a:lstStyle/>
          <a:p>
            <a:pPr algn="ctr"/>
            <a:r>
              <a:rPr lang="en-US"/>
              <a:t>Less fish …</a:t>
            </a:r>
          </a:p>
        </p:txBody>
      </p:sp>
      <p:sp>
        <p:nvSpPr>
          <p:cNvPr id="52246" name="Text Box 20"/>
          <p:cNvSpPr txBox="1">
            <a:spLocks noChangeArrowheads="1"/>
          </p:cNvSpPr>
          <p:nvPr/>
        </p:nvSpPr>
        <p:spPr bwMode="auto">
          <a:xfrm>
            <a:off x="5670550" y="5613400"/>
            <a:ext cx="1479550" cy="457200"/>
          </a:xfrm>
          <a:prstGeom prst="rect">
            <a:avLst/>
          </a:prstGeom>
          <a:noFill/>
          <a:ln w="9525">
            <a:noFill/>
            <a:miter lim="800000"/>
            <a:headEnd/>
            <a:tailEnd/>
          </a:ln>
        </p:spPr>
        <p:txBody>
          <a:bodyPr wrap="none">
            <a:spAutoFit/>
          </a:bodyPr>
          <a:lstStyle/>
          <a:p>
            <a:pPr algn="ctr"/>
            <a:r>
              <a:rPr lang="en-US"/>
              <a:t>More fish!</a:t>
            </a:r>
          </a:p>
        </p:txBody>
      </p:sp>
      <p:sp>
        <p:nvSpPr>
          <p:cNvPr id="52247" name="Text Box 21"/>
          <p:cNvSpPr txBox="1">
            <a:spLocks noChangeArrowheads="1"/>
          </p:cNvSpPr>
          <p:nvPr/>
        </p:nvSpPr>
        <p:spPr bwMode="auto">
          <a:xfrm>
            <a:off x="609600" y="1219200"/>
            <a:ext cx="3810000" cy="1917700"/>
          </a:xfrm>
          <a:prstGeom prst="rect">
            <a:avLst/>
          </a:prstGeom>
          <a:noFill/>
          <a:ln w="9525">
            <a:noFill/>
            <a:miter lim="800000"/>
            <a:headEnd/>
            <a:tailEnd/>
          </a:ln>
        </p:spPr>
        <p:txBody>
          <a:bodyPr>
            <a:spAutoFit/>
          </a:bodyPr>
          <a:lstStyle/>
          <a:p>
            <a:r>
              <a:rPr lang="en-US" b="1" i="1" u="sng"/>
              <a:t>Parallelism</a:t>
            </a:r>
            <a:r>
              <a:rPr lang="en-US"/>
              <a:t> means doing multiple things at the same time: you can get more work done in the same amount of time.</a:t>
            </a:r>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smtClean="0">
                <a:ea typeface="ＭＳ Ｐゴシック" pitchFamily="1" charset="-128"/>
              </a:rPr>
              <a:t>What Is Parallelism?</a:t>
            </a:r>
          </a:p>
        </p:txBody>
      </p:sp>
      <p:sp>
        <p:nvSpPr>
          <p:cNvPr id="53251" name="Rectangle 3"/>
          <p:cNvSpPr>
            <a:spLocks noGrp="1" noChangeArrowheads="1"/>
          </p:cNvSpPr>
          <p:nvPr>
            <p:ph idx="1"/>
          </p:nvPr>
        </p:nvSpPr>
        <p:spPr/>
        <p:txBody>
          <a:bodyPr/>
          <a:lstStyle/>
          <a:p>
            <a:pPr>
              <a:buFont typeface="Wingdings" pitchFamily="1" charset="2"/>
              <a:buNone/>
            </a:pPr>
            <a:r>
              <a:rPr lang="en-US" b="1" i="1" u="sng" smtClean="0">
                <a:ea typeface="ＭＳ Ｐゴシック" pitchFamily="1" charset="-128"/>
              </a:rPr>
              <a:t>Parallelism</a:t>
            </a:r>
            <a:r>
              <a:rPr lang="en-US" smtClean="0">
                <a:ea typeface="ＭＳ Ｐゴシック" pitchFamily="1" charset="-128"/>
              </a:rPr>
              <a:t> is the use of multiple processing units – either processors or parts of an individual processor – to solve a problem, and in particular the use of multiple processing units operating concurrently on different parts of a problem.</a:t>
            </a:r>
          </a:p>
          <a:p>
            <a:pPr>
              <a:buFont typeface="Wingdings" pitchFamily="1" charset="2"/>
              <a:buNone/>
            </a:pPr>
            <a:r>
              <a:rPr lang="en-US" smtClean="0">
                <a:ea typeface="ＭＳ Ｐゴシック" pitchFamily="1" charset="-128"/>
              </a:rPr>
              <a:t>The different parts could be different tasks, or the same task on different pieces of the problem’s data.</a:t>
            </a:r>
          </a:p>
        </p:txBody>
      </p:sp>
      <p:sp>
        <p:nvSpPr>
          <p:cNvPr id="53252"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53253" name="Slide Number Placeholder 4"/>
          <p:cNvSpPr>
            <a:spLocks noGrp="1"/>
          </p:cNvSpPr>
          <p:nvPr>
            <p:ph type="sldNum" sz="quarter" idx="11"/>
          </p:nvPr>
        </p:nvSpPr>
        <p:spPr>
          <a:noFill/>
        </p:spPr>
        <p:txBody>
          <a:bodyPr/>
          <a:lstStyle/>
          <a:p>
            <a:fld id="{8E5CFD13-014C-4E3D-AEE0-08EB577878DD}" type="slidenum">
              <a:rPr lang="en-US"/>
              <a:pPr/>
              <a:t>24</a:t>
            </a:fld>
            <a:endParaRPr lang="en-US"/>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smtClean="0">
                <a:ea typeface="ＭＳ Ｐゴシック" pitchFamily="1" charset="-128"/>
              </a:rPr>
              <a:t>Kinds of Parallelism</a:t>
            </a:r>
          </a:p>
        </p:txBody>
      </p:sp>
      <p:sp>
        <p:nvSpPr>
          <p:cNvPr id="54275" name="Rectangle 3"/>
          <p:cNvSpPr>
            <a:spLocks noGrp="1" noChangeArrowheads="1"/>
          </p:cNvSpPr>
          <p:nvPr>
            <p:ph idx="1"/>
          </p:nvPr>
        </p:nvSpPr>
        <p:spPr/>
        <p:txBody>
          <a:bodyPr/>
          <a:lstStyle/>
          <a:p>
            <a:r>
              <a:rPr lang="en-US" smtClean="0">
                <a:ea typeface="ＭＳ Ｐゴシック" pitchFamily="1" charset="-128"/>
              </a:rPr>
              <a:t>Instruction Level Parallelism</a:t>
            </a:r>
          </a:p>
          <a:p>
            <a:r>
              <a:rPr lang="en-US" smtClean="0">
                <a:ea typeface="ＭＳ Ｐゴシック" pitchFamily="1" charset="-128"/>
              </a:rPr>
              <a:t>Shared Memory Multithreading</a:t>
            </a:r>
          </a:p>
          <a:p>
            <a:r>
              <a:rPr lang="en-US" smtClean="0">
                <a:ea typeface="ＭＳ Ｐゴシック" pitchFamily="1" charset="-128"/>
              </a:rPr>
              <a:t>Distributed Memory Multiprocessing</a:t>
            </a:r>
          </a:p>
          <a:p>
            <a:r>
              <a:rPr lang="en-US" smtClean="0">
                <a:ea typeface="ＭＳ Ｐゴシック" pitchFamily="1" charset="-128"/>
              </a:rPr>
              <a:t>GPU Parallelism</a:t>
            </a:r>
          </a:p>
          <a:p>
            <a:r>
              <a:rPr lang="en-US" smtClean="0">
                <a:ea typeface="ＭＳ Ｐゴシック" pitchFamily="1" charset="-128"/>
              </a:rPr>
              <a:t>Hybrid Parallelism (Shared + Distributed + GPU)</a:t>
            </a:r>
          </a:p>
        </p:txBody>
      </p:sp>
      <p:sp>
        <p:nvSpPr>
          <p:cNvPr id="54276"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54277" name="Slide Number Placeholder 4"/>
          <p:cNvSpPr>
            <a:spLocks noGrp="1"/>
          </p:cNvSpPr>
          <p:nvPr>
            <p:ph type="sldNum" sz="quarter" idx="11"/>
          </p:nvPr>
        </p:nvSpPr>
        <p:spPr>
          <a:noFill/>
        </p:spPr>
        <p:txBody>
          <a:bodyPr/>
          <a:lstStyle/>
          <a:p>
            <a:fld id="{F05D49FE-83AF-4FD8-AC93-2609AEC4D5C4}" type="slidenum">
              <a:rPr lang="en-US"/>
              <a:pPr/>
              <a:t>25</a:t>
            </a:fld>
            <a:endParaRPr lang="en-US"/>
          </a:p>
        </p:txBody>
      </p:sp>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smtClean="0">
                <a:ea typeface="ＭＳ Ｐゴシック" pitchFamily="1" charset="-128"/>
              </a:rPr>
              <a:t>Why Parallelism Is Good</a:t>
            </a:r>
          </a:p>
        </p:txBody>
      </p:sp>
      <p:sp>
        <p:nvSpPr>
          <p:cNvPr id="55299" name="Rectangle 3"/>
          <p:cNvSpPr>
            <a:spLocks noGrp="1" noChangeArrowheads="1"/>
          </p:cNvSpPr>
          <p:nvPr>
            <p:ph idx="1"/>
          </p:nvPr>
        </p:nvSpPr>
        <p:spPr/>
        <p:txBody>
          <a:bodyPr/>
          <a:lstStyle/>
          <a:p>
            <a:r>
              <a:rPr lang="en-US" b="1" u="sng" smtClean="0">
                <a:solidFill>
                  <a:srgbClr val="FF0000"/>
                </a:solidFill>
                <a:ea typeface="ＭＳ Ｐゴシック" pitchFamily="1" charset="-128"/>
              </a:rPr>
              <a:t>The Trees</a:t>
            </a:r>
            <a:r>
              <a:rPr lang="en-US" smtClean="0">
                <a:ea typeface="ＭＳ Ｐゴシック" pitchFamily="1" charset="-128"/>
              </a:rPr>
              <a:t>: We like parallelism because, as the number of processing units working on a problem grows, we can solve </a:t>
            </a:r>
            <a:r>
              <a:rPr lang="en-US" b="1" u="sng" smtClean="0">
                <a:solidFill>
                  <a:schemeClr val="hlink"/>
                </a:solidFill>
                <a:ea typeface="ＭＳ Ｐゴシック" pitchFamily="1" charset="-128"/>
              </a:rPr>
              <a:t>the same problem in less time</a:t>
            </a:r>
            <a:r>
              <a:rPr lang="en-US" smtClean="0">
                <a:ea typeface="ＭＳ Ｐゴシック" pitchFamily="1" charset="-128"/>
              </a:rPr>
              <a:t>.</a:t>
            </a:r>
          </a:p>
          <a:p>
            <a:r>
              <a:rPr lang="en-US" b="1" u="sng" smtClean="0">
                <a:solidFill>
                  <a:schemeClr val="tx2"/>
                </a:solidFill>
                <a:ea typeface="ＭＳ Ｐゴシック" pitchFamily="1" charset="-128"/>
              </a:rPr>
              <a:t>The Forest</a:t>
            </a:r>
            <a:r>
              <a:rPr lang="en-US" smtClean="0">
                <a:ea typeface="ＭＳ Ｐゴシック" pitchFamily="1" charset="-128"/>
              </a:rPr>
              <a:t>: We like parallelism because, as the number of processing units working on a problem grows, we can solve </a:t>
            </a:r>
            <a:r>
              <a:rPr lang="en-US" b="1" u="sng" smtClean="0">
                <a:solidFill>
                  <a:schemeClr val="tx2"/>
                </a:solidFill>
                <a:ea typeface="ＭＳ Ｐゴシック" pitchFamily="1" charset="-128"/>
              </a:rPr>
              <a:t>bigger problems</a:t>
            </a:r>
            <a:r>
              <a:rPr lang="en-US" smtClean="0">
                <a:ea typeface="ＭＳ Ｐゴシック" pitchFamily="1" charset="-128"/>
              </a:rPr>
              <a:t>.</a:t>
            </a:r>
          </a:p>
        </p:txBody>
      </p:sp>
      <p:sp>
        <p:nvSpPr>
          <p:cNvPr id="55300"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55301" name="Slide Number Placeholder 4"/>
          <p:cNvSpPr>
            <a:spLocks noGrp="1"/>
          </p:cNvSpPr>
          <p:nvPr>
            <p:ph type="sldNum" sz="quarter" idx="11"/>
          </p:nvPr>
        </p:nvSpPr>
        <p:spPr>
          <a:noFill/>
        </p:spPr>
        <p:txBody>
          <a:bodyPr/>
          <a:lstStyle/>
          <a:p>
            <a:fld id="{2618C168-A4B2-496E-A34F-2D268692E6A7}" type="slidenum">
              <a:rPr lang="en-US"/>
              <a:pPr/>
              <a:t>26</a:t>
            </a:fld>
            <a:endParaRPr lang="en-US"/>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smtClean="0">
                <a:ea typeface="ＭＳ Ｐゴシック" pitchFamily="1" charset="-128"/>
              </a:rPr>
              <a:t>Parallelism Jargon</a:t>
            </a:r>
          </a:p>
        </p:txBody>
      </p:sp>
      <p:sp>
        <p:nvSpPr>
          <p:cNvPr id="56323" name="Rectangle 3"/>
          <p:cNvSpPr>
            <a:spLocks noGrp="1" noChangeArrowheads="1"/>
          </p:cNvSpPr>
          <p:nvPr>
            <p:ph idx="1"/>
          </p:nvPr>
        </p:nvSpPr>
        <p:spPr>
          <a:xfrm>
            <a:off x="609600" y="1295400"/>
            <a:ext cx="8001000" cy="5029200"/>
          </a:xfrm>
        </p:spPr>
        <p:txBody>
          <a:bodyPr/>
          <a:lstStyle/>
          <a:p>
            <a:r>
              <a:rPr lang="en-US" b="1" i="1" u="sng" smtClean="0">
                <a:ea typeface="ＭＳ Ｐゴシック" pitchFamily="1" charset="-128"/>
              </a:rPr>
              <a:t>Threads</a:t>
            </a:r>
            <a:r>
              <a:rPr lang="en-US" smtClean="0">
                <a:ea typeface="ＭＳ Ｐゴシック" pitchFamily="1" charset="-128"/>
              </a:rPr>
              <a:t> are execution sequences that share a single memory area (“</a:t>
            </a:r>
            <a:r>
              <a:rPr lang="en-US" b="1" i="1" u="sng" smtClean="0">
                <a:ea typeface="ＭＳ Ｐゴシック" pitchFamily="1" charset="-128"/>
              </a:rPr>
              <a:t>address space</a:t>
            </a:r>
            <a:r>
              <a:rPr lang="en-US" smtClean="0">
                <a:ea typeface="ＭＳ Ｐゴシック" pitchFamily="1" charset="-128"/>
              </a:rPr>
              <a:t>”)</a:t>
            </a:r>
          </a:p>
          <a:p>
            <a:r>
              <a:rPr lang="en-US" b="1" i="1" u="sng" smtClean="0">
                <a:ea typeface="ＭＳ Ｐゴシック" pitchFamily="1" charset="-128"/>
              </a:rPr>
              <a:t>Processes</a:t>
            </a:r>
            <a:r>
              <a:rPr lang="en-US" smtClean="0">
                <a:ea typeface="ＭＳ Ｐゴシック" pitchFamily="1" charset="-128"/>
              </a:rPr>
              <a:t> are execution sequences with their own independent, private memory areas</a:t>
            </a:r>
          </a:p>
          <a:p>
            <a:pPr>
              <a:buFont typeface="Wingdings" pitchFamily="1" charset="2"/>
              <a:buNone/>
            </a:pPr>
            <a:r>
              <a:rPr lang="en-US" smtClean="0">
                <a:ea typeface="ＭＳ Ｐゴシック" pitchFamily="1" charset="-128"/>
              </a:rPr>
              <a:t>… and thus:</a:t>
            </a:r>
          </a:p>
          <a:p>
            <a:r>
              <a:rPr lang="en-US" b="1" i="1" u="sng" smtClean="0">
                <a:ea typeface="ＭＳ Ｐゴシック" pitchFamily="1" charset="-128"/>
              </a:rPr>
              <a:t>Multithreading</a:t>
            </a:r>
            <a:r>
              <a:rPr lang="en-US" smtClean="0">
                <a:ea typeface="ＭＳ Ｐゴシック" pitchFamily="1" charset="-128"/>
              </a:rPr>
              <a:t>:   parallelism via multiple </a:t>
            </a:r>
            <a:r>
              <a:rPr lang="en-US" b="1" u="sng" smtClean="0">
                <a:ea typeface="ＭＳ Ｐゴシック" pitchFamily="1" charset="-128"/>
              </a:rPr>
              <a:t>threads</a:t>
            </a:r>
          </a:p>
          <a:p>
            <a:r>
              <a:rPr lang="en-US" b="1" i="1" u="sng" smtClean="0">
                <a:ea typeface="ＭＳ Ｐゴシック" pitchFamily="1" charset="-128"/>
              </a:rPr>
              <a:t>Multiprocessing</a:t>
            </a:r>
            <a:r>
              <a:rPr lang="en-US" smtClean="0">
                <a:ea typeface="ＭＳ Ｐゴシック" pitchFamily="1" charset="-128"/>
              </a:rPr>
              <a:t>: </a:t>
            </a:r>
            <a:r>
              <a:rPr lang="en-US" sz="1200" smtClean="0">
                <a:ea typeface="ＭＳ Ｐゴシック" pitchFamily="1" charset="-128"/>
              </a:rPr>
              <a:t> </a:t>
            </a:r>
            <a:r>
              <a:rPr lang="en-US" smtClean="0">
                <a:ea typeface="ＭＳ Ｐゴシック" pitchFamily="1" charset="-128"/>
              </a:rPr>
              <a:t>parallelism via multiple </a:t>
            </a:r>
            <a:r>
              <a:rPr lang="en-US" b="1" u="sng" smtClean="0">
                <a:ea typeface="ＭＳ Ｐゴシック" pitchFamily="1" charset="-128"/>
              </a:rPr>
              <a:t>processes</a:t>
            </a:r>
          </a:p>
          <a:p>
            <a:pPr>
              <a:buFont typeface="Wingdings" pitchFamily="1" charset="2"/>
              <a:buNone/>
            </a:pPr>
            <a:r>
              <a:rPr lang="en-US" smtClean="0">
                <a:ea typeface="ＭＳ Ｐゴシック" pitchFamily="1" charset="-128"/>
              </a:rPr>
              <a:t>Generally:</a:t>
            </a:r>
          </a:p>
          <a:p>
            <a:r>
              <a:rPr lang="en-US" smtClean="0">
                <a:ea typeface="ＭＳ Ｐゴシック" pitchFamily="1" charset="-128"/>
              </a:rPr>
              <a:t>Shared Memory Parallelism is concerned with </a:t>
            </a:r>
            <a:r>
              <a:rPr lang="en-US" b="1" u="sng" smtClean="0">
                <a:ea typeface="ＭＳ Ｐゴシック" pitchFamily="1" charset="-128"/>
              </a:rPr>
              <a:t>threads</a:t>
            </a:r>
            <a:r>
              <a:rPr lang="en-US" smtClean="0">
                <a:ea typeface="ＭＳ Ｐゴシック" pitchFamily="1" charset="-128"/>
              </a:rPr>
              <a:t>, and</a:t>
            </a:r>
          </a:p>
          <a:p>
            <a:r>
              <a:rPr lang="en-US" smtClean="0">
                <a:ea typeface="ＭＳ Ｐゴシック" pitchFamily="1" charset="-128"/>
              </a:rPr>
              <a:t>Distributed Parallelism is concerned with </a:t>
            </a:r>
            <a:r>
              <a:rPr lang="en-US" b="1" u="sng" smtClean="0">
                <a:ea typeface="ＭＳ Ｐゴシック" pitchFamily="1" charset="-128"/>
              </a:rPr>
              <a:t>processes</a:t>
            </a:r>
            <a:r>
              <a:rPr lang="en-US" smtClean="0">
                <a:ea typeface="ＭＳ Ｐゴシック" pitchFamily="1" charset="-128"/>
              </a:rPr>
              <a:t>.</a:t>
            </a:r>
          </a:p>
        </p:txBody>
      </p:sp>
      <p:sp>
        <p:nvSpPr>
          <p:cNvPr id="56324"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56325" name="Slide Number Placeholder 4"/>
          <p:cNvSpPr>
            <a:spLocks noGrp="1"/>
          </p:cNvSpPr>
          <p:nvPr>
            <p:ph type="sldNum" sz="quarter" idx="11"/>
          </p:nvPr>
        </p:nvSpPr>
        <p:spPr>
          <a:noFill/>
        </p:spPr>
        <p:txBody>
          <a:bodyPr/>
          <a:lstStyle/>
          <a:p>
            <a:fld id="{92888C2F-44B7-4121-8FF2-35706EE156CD}" type="slidenum">
              <a:rPr lang="en-US"/>
              <a:pPr/>
              <a:t>27</a:t>
            </a:fld>
            <a:endParaRPr lang="en-US"/>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smtClean="0">
                <a:ea typeface="ＭＳ Ｐゴシック" pitchFamily="1" charset="-128"/>
              </a:rPr>
              <a:t>Jargon Alert!</a:t>
            </a:r>
          </a:p>
        </p:txBody>
      </p:sp>
      <p:sp>
        <p:nvSpPr>
          <p:cNvPr id="57347" name="Rectangle 3"/>
          <p:cNvSpPr>
            <a:spLocks noGrp="1" noChangeArrowheads="1"/>
          </p:cNvSpPr>
          <p:nvPr>
            <p:ph idx="1"/>
          </p:nvPr>
        </p:nvSpPr>
        <p:spPr>
          <a:xfrm>
            <a:off x="609600" y="1371600"/>
            <a:ext cx="8077200" cy="4648200"/>
          </a:xfrm>
        </p:spPr>
        <p:txBody>
          <a:bodyPr/>
          <a:lstStyle/>
          <a:p>
            <a:pPr>
              <a:lnSpc>
                <a:spcPct val="90000"/>
              </a:lnSpc>
              <a:buFont typeface="Wingdings" pitchFamily="1" charset="2"/>
              <a:buNone/>
            </a:pPr>
            <a:r>
              <a:rPr lang="en-US" smtClean="0">
                <a:ea typeface="ＭＳ Ｐゴシック" pitchFamily="1" charset="-128"/>
              </a:rPr>
              <a:t>In principle:</a:t>
            </a:r>
          </a:p>
          <a:p>
            <a:pPr>
              <a:lnSpc>
                <a:spcPct val="90000"/>
              </a:lnSpc>
            </a:pPr>
            <a:r>
              <a:rPr lang="en-US" smtClean="0">
                <a:ea typeface="ＭＳ Ｐゴシック" pitchFamily="1" charset="-128"/>
              </a:rPr>
              <a:t>“shared memory parallelism” </a:t>
            </a:r>
            <a:r>
              <a:rPr lang="en-US" smtClean="0">
                <a:ea typeface="ＭＳ Ｐゴシック" pitchFamily="1" charset="-128"/>
                <a:sym typeface="Wingdings" pitchFamily="1" charset="2"/>
              </a:rPr>
              <a:t> “multithreading”</a:t>
            </a:r>
          </a:p>
          <a:p>
            <a:pPr>
              <a:lnSpc>
                <a:spcPct val="90000"/>
              </a:lnSpc>
            </a:pPr>
            <a:r>
              <a:rPr lang="en-US" smtClean="0">
                <a:ea typeface="ＭＳ Ｐゴシック" pitchFamily="1" charset="-128"/>
              </a:rPr>
              <a:t>“distributed parallelism”        </a:t>
            </a:r>
            <a:r>
              <a:rPr lang="en-US" sz="1400" smtClean="0">
                <a:ea typeface="ＭＳ Ｐゴシック" pitchFamily="1" charset="-128"/>
              </a:rPr>
              <a:t> </a:t>
            </a:r>
            <a:r>
              <a:rPr lang="en-US" smtClean="0">
                <a:ea typeface="ＭＳ Ｐゴシック" pitchFamily="1" charset="-128"/>
                <a:sym typeface="Wingdings" pitchFamily="1" charset="2"/>
              </a:rPr>
              <a:t> “multiprocessing”</a:t>
            </a:r>
            <a:endParaRPr lang="en-US" smtClean="0">
              <a:ea typeface="ＭＳ Ｐゴシック" pitchFamily="1" charset="-128"/>
            </a:endParaRPr>
          </a:p>
          <a:p>
            <a:pPr>
              <a:lnSpc>
                <a:spcPct val="90000"/>
              </a:lnSpc>
              <a:buFont typeface="Wingdings" pitchFamily="1" charset="2"/>
              <a:buNone/>
            </a:pPr>
            <a:r>
              <a:rPr lang="en-US" smtClean="0">
                <a:ea typeface="ＭＳ Ｐゴシック" pitchFamily="1" charset="-128"/>
              </a:rPr>
              <a:t>In practice, sadly, these terms are often used interchangeably:</a:t>
            </a:r>
          </a:p>
          <a:p>
            <a:pPr>
              <a:lnSpc>
                <a:spcPct val="90000"/>
              </a:lnSpc>
            </a:pPr>
            <a:r>
              <a:rPr lang="en-US" smtClean="0">
                <a:ea typeface="ＭＳ Ｐゴシック" pitchFamily="1" charset="-128"/>
              </a:rPr>
              <a:t>Parallelism</a:t>
            </a:r>
          </a:p>
          <a:p>
            <a:pPr>
              <a:lnSpc>
                <a:spcPct val="90000"/>
              </a:lnSpc>
            </a:pPr>
            <a:r>
              <a:rPr lang="en-US" b="1" i="1" u="sng" smtClean="0">
                <a:ea typeface="ＭＳ Ｐゴシック" pitchFamily="1" charset="-128"/>
              </a:rPr>
              <a:t>Concurrency</a:t>
            </a:r>
            <a:r>
              <a:rPr lang="en-US" smtClean="0">
                <a:ea typeface="ＭＳ Ｐゴシック" pitchFamily="1" charset="-128"/>
              </a:rPr>
              <a:t> (not as popular these days)</a:t>
            </a:r>
          </a:p>
          <a:p>
            <a:pPr>
              <a:lnSpc>
                <a:spcPct val="90000"/>
              </a:lnSpc>
            </a:pPr>
            <a:r>
              <a:rPr lang="en-US" smtClean="0">
                <a:ea typeface="ＭＳ Ｐゴシック" pitchFamily="1" charset="-128"/>
              </a:rPr>
              <a:t>Multithreading</a:t>
            </a:r>
          </a:p>
          <a:p>
            <a:pPr>
              <a:lnSpc>
                <a:spcPct val="90000"/>
              </a:lnSpc>
            </a:pPr>
            <a:r>
              <a:rPr lang="en-US" smtClean="0">
                <a:ea typeface="ＭＳ Ｐゴシック" pitchFamily="1" charset="-128"/>
              </a:rPr>
              <a:t>Multiprocessing</a:t>
            </a:r>
          </a:p>
          <a:p>
            <a:pPr>
              <a:lnSpc>
                <a:spcPct val="90000"/>
              </a:lnSpc>
              <a:buFont typeface="Wingdings" pitchFamily="1" charset="2"/>
              <a:buNone/>
            </a:pPr>
            <a:r>
              <a:rPr lang="en-US" smtClean="0">
                <a:ea typeface="ＭＳ Ｐゴシック" pitchFamily="1" charset="-128"/>
              </a:rPr>
              <a:t>Typically, you have to figure out what is meant based on the context.</a:t>
            </a:r>
          </a:p>
        </p:txBody>
      </p:sp>
      <p:sp>
        <p:nvSpPr>
          <p:cNvPr id="57348"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57349" name="Slide Number Placeholder 4"/>
          <p:cNvSpPr>
            <a:spLocks noGrp="1"/>
          </p:cNvSpPr>
          <p:nvPr>
            <p:ph type="sldNum" sz="quarter" idx="11"/>
          </p:nvPr>
        </p:nvSpPr>
        <p:spPr>
          <a:noFill/>
        </p:spPr>
        <p:txBody>
          <a:bodyPr/>
          <a:lstStyle/>
          <a:p>
            <a:fld id="{F5C29A6C-A557-4358-B058-2798962543E1}" type="slidenum">
              <a:rPr lang="en-US"/>
              <a:pPr/>
              <a:t>28</a:t>
            </a:fld>
            <a:endParaRPr lang="en-US"/>
          </a:p>
        </p:txBody>
      </p:sp>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smtClean="0">
                <a:ea typeface="ＭＳ Ｐゴシック" pitchFamily="1" charset="-128"/>
              </a:rPr>
              <a:t>Load Balancing</a:t>
            </a:r>
          </a:p>
        </p:txBody>
      </p:sp>
      <p:sp>
        <p:nvSpPr>
          <p:cNvPr id="58371"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Suppose you have a distributed parallel code, but one process does 90% of the work, and all the other processes share 10% of the work.</a:t>
            </a:r>
          </a:p>
          <a:p>
            <a:pPr>
              <a:buFont typeface="Wingdings" pitchFamily="1" charset="2"/>
              <a:buNone/>
            </a:pPr>
            <a:r>
              <a:rPr lang="en-US" smtClean="0">
                <a:ea typeface="ＭＳ Ｐゴシック" pitchFamily="1" charset="-128"/>
              </a:rPr>
              <a:t>Is it a big win to run on 1000 processes?</a:t>
            </a:r>
          </a:p>
          <a:p>
            <a:pPr>
              <a:buFont typeface="Wingdings" pitchFamily="1" charset="2"/>
              <a:buNone/>
            </a:pPr>
            <a:endParaRPr lang="en-US" smtClean="0">
              <a:ea typeface="ＭＳ Ｐゴシック" pitchFamily="1" charset="-128"/>
            </a:endParaRPr>
          </a:p>
          <a:p>
            <a:pPr>
              <a:buFont typeface="Wingdings" pitchFamily="1" charset="2"/>
              <a:buNone/>
            </a:pPr>
            <a:r>
              <a:rPr lang="en-US" smtClean="0">
                <a:ea typeface="ＭＳ Ｐゴシック" pitchFamily="1" charset="-128"/>
              </a:rPr>
              <a:t>Now, suppose that each process gets exactly 1/</a:t>
            </a:r>
            <a:r>
              <a:rPr lang="en-US" i="1" smtClean="0">
                <a:ea typeface="ＭＳ Ｐゴシック" pitchFamily="1" charset="-128"/>
              </a:rPr>
              <a:t>N</a:t>
            </a:r>
            <a:r>
              <a:rPr lang="en-US" i="1" baseline="-25000" smtClean="0">
                <a:ea typeface="ＭＳ Ｐゴシック" pitchFamily="1" charset="-128"/>
              </a:rPr>
              <a:t>p</a:t>
            </a:r>
            <a:r>
              <a:rPr lang="en-US" smtClean="0">
                <a:ea typeface="ＭＳ Ｐゴシック" pitchFamily="1" charset="-128"/>
              </a:rPr>
              <a:t> of the work, where </a:t>
            </a:r>
            <a:r>
              <a:rPr lang="en-US" i="1" smtClean="0">
                <a:ea typeface="ＭＳ Ｐゴシック" pitchFamily="1" charset="-128"/>
              </a:rPr>
              <a:t>N</a:t>
            </a:r>
            <a:r>
              <a:rPr lang="en-US" i="1" baseline="-25000" smtClean="0">
                <a:ea typeface="ＭＳ Ｐゴシック" pitchFamily="1" charset="-128"/>
              </a:rPr>
              <a:t>p</a:t>
            </a:r>
            <a:r>
              <a:rPr lang="en-US" smtClean="0">
                <a:ea typeface="ＭＳ Ｐゴシック" pitchFamily="1" charset="-128"/>
              </a:rPr>
              <a:t> is the number of processes.</a:t>
            </a:r>
          </a:p>
          <a:p>
            <a:pPr>
              <a:buFont typeface="Wingdings" pitchFamily="1" charset="2"/>
              <a:buNone/>
            </a:pPr>
            <a:r>
              <a:rPr lang="en-US" smtClean="0">
                <a:ea typeface="ＭＳ Ｐゴシック" pitchFamily="1" charset="-128"/>
              </a:rPr>
              <a:t>Now is it a big win to run on 1000 processes?</a:t>
            </a:r>
          </a:p>
        </p:txBody>
      </p:sp>
      <p:sp>
        <p:nvSpPr>
          <p:cNvPr id="58372"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58373" name="Slide Number Placeholder 4"/>
          <p:cNvSpPr>
            <a:spLocks noGrp="1"/>
          </p:cNvSpPr>
          <p:nvPr>
            <p:ph type="sldNum" sz="quarter" idx="11"/>
          </p:nvPr>
        </p:nvSpPr>
        <p:spPr>
          <a:noFill/>
        </p:spPr>
        <p:txBody>
          <a:bodyPr/>
          <a:lstStyle/>
          <a:p>
            <a:fld id="{57E119D1-4041-489E-950E-783EB965B560}" type="slidenum">
              <a:rPr lang="en-US"/>
              <a:pPr/>
              <a:t>29</a:t>
            </a:fld>
            <a:endParaRPr lang="en-US"/>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Parallel: Distributed </a:t>
            </a:r>
            <a:r>
              <a:rPr lang="en-US" dirty="0" err="1" smtClean="0"/>
              <a:t>Multiproc</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B3789806-1AB3-4CA1-B47B-AA81C5B4CD22}" type="slidenum">
              <a:rPr lang="en-US"/>
              <a:pPr/>
              <a:t>3</a:t>
            </a:fld>
            <a:endParaRPr lang="en-US"/>
          </a:p>
        </p:txBody>
      </p:sp>
      <p:sp>
        <p:nvSpPr>
          <p:cNvPr id="464898" name="Rectangle 2"/>
          <p:cNvSpPr>
            <a:spLocks noGrp="1" noChangeArrowheads="1"/>
          </p:cNvSpPr>
          <p:nvPr>
            <p:ph type="title"/>
          </p:nvPr>
        </p:nvSpPr>
        <p:spPr/>
        <p:txBody>
          <a:bodyPr/>
          <a:lstStyle/>
          <a:p>
            <a:r>
              <a:rPr lang="en-US" sz="3600"/>
              <a:t>H.323 (Polycom etc)</a:t>
            </a:r>
          </a:p>
        </p:txBody>
      </p:sp>
      <p:sp>
        <p:nvSpPr>
          <p:cNvPr id="464899" name="Rectangle 3"/>
          <p:cNvSpPr>
            <a:spLocks noGrp="1" noChangeArrowheads="1"/>
          </p:cNvSpPr>
          <p:nvPr>
            <p:ph type="body" idx="1"/>
          </p:nvPr>
        </p:nvSpPr>
        <p:spPr/>
        <p:txBody>
          <a:bodyPr/>
          <a:lstStyle/>
          <a:p>
            <a:pPr>
              <a:buFont typeface="Wingdings" pitchFamily="2" charset="2"/>
              <a:buNone/>
            </a:pPr>
            <a:r>
              <a:rPr lang="en-US" dirty="0"/>
              <a:t>If you want to use H.323 videoconferencing – for example, </a:t>
            </a:r>
            <a:r>
              <a:rPr lang="en-US" dirty="0" err="1"/>
              <a:t>Polycom</a:t>
            </a:r>
            <a:r>
              <a:rPr lang="en-US" dirty="0"/>
              <a:t> – </a:t>
            </a:r>
            <a:r>
              <a:rPr lang="en-US" dirty="0" smtClean="0"/>
              <a:t>then:</a:t>
            </a:r>
          </a:p>
          <a:p>
            <a:r>
              <a:rPr lang="en-US" dirty="0" smtClean="0"/>
              <a:t>If you ARE already registered with the </a:t>
            </a:r>
            <a:r>
              <a:rPr lang="en-US" dirty="0" err="1" smtClean="0"/>
              <a:t>OneNet</a:t>
            </a:r>
            <a:r>
              <a:rPr lang="en-US" dirty="0" smtClean="0"/>
              <a:t> gatekeeper, dial 2500409.</a:t>
            </a:r>
          </a:p>
          <a:p>
            <a:r>
              <a:rPr lang="en-US" dirty="0" smtClean="0"/>
              <a:t>If you AREN’T registered with the </a:t>
            </a:r>
            <a:r>
              <a:rPr lang="en-US" dirty="0" err="1" smtClean="0"/>
              <a:t>OneNet</a:t>
            </a:r>
            <a:r>
              <a:rPr lang="en-US" dirty="0" smtClean="0"/>
              <a:t> gatekeeper (which is probably the case), then:</a:t>
            </a:r>
          </a:p>
          <a:p>
            <a:pPr lvl="1"/>
            <a:r>
              <a:rPr lang="en-US" dirty="0" smtClean="0"/>
              <a:t>Dial</a:t>
            </a:r>
            <a:r>
              <a:rPr lang="en-US" dirty="0" smtClean="0">
                <a:latin typeface="Courier New" pitchFamily="49" charset="0"/>
                <a:cs typeface="Courier New" pitchFamily="49" charset="0"/>
              </a:rPr>
              <a:t> </a:t>
            </a:r>
            <a:r>
              <a:rPr lang="en-US" b="1" dirty="0" smtClean="0">
                <a:latin typeface="Courier New" pitchFamily="49" charset="0"/>
                <a:cs typeface="Courier New" pitchFamily="49" charset="0"/>
              </a:rPr>
              <a:t>164.58.250.47</a:t>
            </a:r>
          </a:p>
          <a:p>
            <a:pPr lvl="1"/>
            <a:r>
              <a:rPr lang="en-US" dirty="0" smtClean="0"/>
              <a:t>When asked for the conference ID, enter:</a:t>
            </a:r>
          </a:p>
          <a:p>
            <a:pPr lvl="1">
              <a:buNone/>
            </a:pPr>
            <a:r>
              <a:rPr lang="en-US" b="1" dirty="0" smtClean="0"/>
              <a:t>	</a:t>
            </a:r>
            <a:r>
              <a:rPr lang="en-US" b="1" dirty="0" smtClean="0">
                <a:latin typeface="Courier New" pitchFamily="49" charset="0"/>
                <a:cs typeface="Courier New" pitchFamily="49" charset="0"/>
              </a:rPr>
              <a:t>#0409#</a:t>
            </a:r>
            <a:endParaRPr lang="en-US" b="1" dirty="0">
              <a:latin typeface="Courier New" pitchFamily="49" charset="0"/>
              <a:cs typeface="Courier New" pitchFamily="49" charset="0"/>
            </a:endParaRPr>
          </a:p>
          <a:p>
            <a:pPr>
              <a:buFont typeface="Wingdings" pitchFamily="2" charset="2"/>
              <a:buNone/>
            </a:pPr>
            <a:r>
              <a:rPr lang="en-US" dirty="0" smtClean="0"/>
              <a:t>Many thanks to Roger Holder and </a:t>
            </a:r>
            <a:r>
              <a:rPr lang="en-US" dirty="0" err="1" smtClean="0"/>
              <a:t>OneNet</a:t>
            </a:r>
            <a:r>
              <a:rPr lang="en-US" dirty="0" smtClean="0"/>
              <a:t> for providing this.</a:t>
            </a:r>
            <a:endParaRPr lang="en-US"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smtClean="0">
                <a:ea typeface="ＭＳ Ｐゴシック" pitchFamily="1" charset="-128"/>
              </a:rPr>
              <a:t>Load Balancing</a:t>
            </a:r>
          </a:p>
        </p:txBody>
      </p:sp>
      <p:sp>
        <p:nvSpPr>
          <p:cNvPr id="59395"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59396" name="Slide Number Placeholder 3"/>
          <p:cNvSpPr>
            <a:spLocks noGrp="1"/>
          </p:cNvSpPr>
          <p:nvPr>
            <p:ph type="sldNum" sz="quarter" idx="11"/>
          </p:nvPr>
        </p:nvSpPr>
        <p:spPr>
          <a:noFill/>
        </p:spPr>
        <p:txBody>
          <a:bodyPr/>
          <a:lstStyle/>
          <a:p>
            <a:fld id="{6037AEAA-EAA8-4464-B36F-14F7E458D7DF}" type="slidenum">
              <a:rPr lang="en-US"/>
              <a:pPr/>
              <a:t>30</a:t>
            </a:fld>
            <a:endParaRPr lang="en-US"/>
          </a:p>
        </p:txBody>
      </p:sp>
      <p:grpSp>
        <p:nvGrpSpPr>
          <p:cNvPr id="2" name="Group 3"/>
          <p:cNvGrpSpPr>
            <a:grpSpLocks/>
          </p:cNvGrpSpPr>
          <p:nvPr/>
        </p:nvGrpSpPr>
        <p:grpSpPr bwMode="auto">
          <a:xfrm>
            <a:off x="1143000" y="1371600"/>
            <a:ext cx="1524000" cy="1524000"/>
            <a:chOff x="1872" y="1920"/>
            <a:chExt cx="960" cy="960"/>
          </a:xfrm>
        </p:grpSpPr>
        <p:sp>
          <p:nvSpPr>
            <p:cNvPr id="59417" name="Rectangle 4"/>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grpSp>
          <p:nvGrpSpPr>
            <p:cNvPr id="3" name="Group 5"/>
            <p:cNvGrpSpPr>
              <a:grpSpLocks/>
            </p:cNvGrpSpPr>
            <p:nvPr/>
          </p:nvGrpSpPr>
          <p:grpSpPr bwMode="auto">
            <a:xfrm>
              <a:off x="2112" y="2112"/>
              <a:ext cx="456" cy="480"/>
              <a:chOff x="1824" y="633"/>
              <a:chExt cx="2834" cy="2849"/>
            </a:xfrm>
          </p:grpSpPr>
          <p:sp>
            <p:nvSpPr>
              <p:cNvPr id="59419" name="Puzzle3"/>
              <p:cNvSpPr>
                <a:spLocks noEditPoints="1" noChangeArrowheads="1"/>
              </p:cNvSpPr>
              <p:nvPr/>
            </p:nvSpPr>
            <p:spPr bwMode="auto">
              <a:xfrm>
                <a:off x="3204" y="633"/>
                <a:ext cx="1114" cy="1514"/>
              </a:xfrm>
              <a:custGeom>
                <a:avLst/>
                <a:gdLst>
                  <a:gd name="T0" fmla="*/ 1 w 21600"/>
                  <a:gd name="T1" fmla="*/ 5 h 21600"/>
                  <a:gd name="T2" fmla="*/ 3 w 21600"/>
                  <a:gd name="T3" fmla="*/ 7 h 21600"/>
                  <a:gd name="T4" fmla="*/ 2 w 21600"/>
                  <a:gd name="T5" fmla="*/ 5 h 21600"/>
                  <a:gd name="T6" fmla="*/ 3 w 21600"/>
                  <a:gd name="T7" fmla="*/ 2 h 21600"/>
                  <a:gd name="T8" fmla="*/ 1 w 21600"/>
                  <a:gd name="T9" fmla="*/ 0 h 21600"/>
                  <a:gd name="T10" fmla="*/ 0 w 21600"/>
                  <a:gd name="T11" fmla="*/ 2 h 21600"/>
                  <a:gd name="T12" fmla="*/ 1 w 21600"/>
                  <a:gd name="T13" fmla="*/ 5 h 21600"/>
                  <a:gd name="T14" fmla="*/ 0 w 21600"/>
                  <a:gd name="T15" fmla="*/ 7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pPr algn="ctr"/>
                <a:endParaRPr lang="en-US" sz="1800"/>
              </a:p>
            </p:txBody>
          </p:sp>
          <p:sp>
            <p:nvSpPr>
              <p:cNvPr id="59420" name="Puzzle2"/>
              <p:cNvSpPr>
                <a:spLocks noEditPoints="1" noChangeArrowheads="1"/>
              </p:cNvSpPr>
              <p:nvPr/>
            </p:nvSpPr>
            <p:spPr bwMode="auto">
              <a:xfrm>
                <a:off x="2880" y="1736"/>
                <a:ext cx="1778" cy="1379"/>
              </a:xfrm>
              <a:custGeom>
                <a:avLst/>
                <a:gdLst>
                  <a:gd name="T0" fmla="*/ 0 w 21600"/>
                  <a:gd name="T1" fmla="*/ 4 h 21600"/>
                  <a:gd name="T2" fmla="*/ 2 w 21600"/>
                  <a:gd name="T3" fmla="*/ 5 h 21600"/>
                  <a:gd name="T4" fmla="*/ 6 w 21600"/>
                  <a:gd name="T5" fmla="*/ 4 h 21600"/>
                  <a:gd name="T6" fmla="*/ 9 w 21600"/>
                  <a:gd name="T7" fmla="*/ 5 h 21600"/>
                  <a:gd name="T8" fmla="*/ 12 w 21600"/>
                  <a:gd name="T9" fmla="*/ 4 h 21600"/>
                  <a:gd name="T10" fmla="*/ 9 w 21600"/>
                  <a:gd name="T11" fmla="*/ 1 h 21600"/>
                  <a:gd name="T12" fmla="*/ 6 w 21600"/>
                  <a:gd name="T13" fmla="*/ 0 h 21600"/>
                  <a:gd name="T14" fmla="*/ 2 w 21600"/>
                  <a:gd name="T15" fmla="*/ 2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pPr algn="ctr"/>
                <a:endParaRPr lang="en-US" sz="1800"/>
              </a:p>
            </p:txBody>
          </p:sp>
          <p:sp>
            <p:nvSpPr>
              <p:cNvPr id="59421" name="Puzzle4"/>
              <p:cNvSpPr>
                <a:spLocks noEditPoints="1" noChangeArrowheads="1"/>
              </p:cNvSpPr>
              <p:nvPr/>
            </p:nvSpPr>
            <p:spPr bwMode="auto">
              <a:xfrm>
                <a:off x="2192" y="1719"/>
                <a:ext cx="1072" cy="1763"/>
              </a:xfrm>
              <a:custGeom>
                <a:avLst/>
                <a:gdLst>
                  <a:gd name="T0" fmla="*/ 1 w 21600"/>
                  <a:gd name="T1" fmla="*/ 6 h 21600"/>
                  <a:gd name="T2" fmla="*/ 0 w 21600"/>
                  <a:gd name="T3" fmla="*/ 9 h 21600"/>
                  <a:gd name="T4" fmla="*/ 1 w 21600"/>
                  <a:gd name="T5" fmla="*/ 12 h 21600"/>
                  <a:gd name="T6" fmla="*/ 3 w 21600"/>
                  <a:gd name="T7" fmla="*/ 9 h 21600"/>
                  <a:gd name="T8" fmla="*/ 2 w 21600"/>
                  <a:gd name="T9" fmla="*/ 6 h 21600"/>
                  <a:gd name="T10" fmla="*/ 3 w 21600"/>
                  <a:gd name="T11" fmla="*/ 3 h 21600"/>
                  <a:gd name="T12" fmla="*/ 1 w 21600"/>
                  <a:gd name="T13" fmla="*/ 0 h 21600"/>
                  <a:gd name="T14" fmla="*/ 0 w 21600"/>
                  <a:gd name="T15" fmla="*/ 3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pPr algn="ctr"/>
                <a:endParaRPr lang="en-US" sz="1800"/>
              </a:p>
            </p:txBody>
          </p:sp>
          <p:sp>
            <p:nvSpPr>
              <p:cNvPr id="59422" name="Puzzle1"/>
              <p:cNvSpPr>
                <a:spLocks noEditPoints="1" noChangeArrowheads="1"/>
              </p:cNvSpPr>
              <p:nvPr/>
            </p:nvSpPr>
            <p:spPr bwMode="auto">
              <a:xfrm>
                <a:off x="1824" y="1091"/>
                <a:ext cx="1800" cy="1051"/>
              </a:xfrm>
              <a:custGeom>
                <a:avLst/>
                <a:gdLst>
                  <a:gd name="T0" fmla="*/ 10 w 21600"/>
                  <a:gd name="T1" fmla="*/ 2 h 21600"/>
                  <a:gd name="T2" fmla="*/ 10 w 21600"/>
                  <a:gd name="T3" fmla="*/ 0 h 21600"/>
                  <a:gd name="T4" fmla="*/ 3 w 21600"/>
                  <a:gd name="T5" fmla="*/ 0 h 21600"/>
                  <a:gd name="T6" fmla="*/ 3 w 21600"/>
                  <a:gd name="T7" fmla="*/ 2 h 21600"/>
                  <a:gd name="T8" fmla="*/ 6 w 21600"/>
                  <a:gd name="T9" fmla="*/ 2 h 21600"/>
                  <a:gd name="T10" fmla="*/ 6 w 21600"/>
                  <a:gd name="T11" fmla="*/ 1 h 21600"/>
                  <a:gd name="T12" fmla="*/ 13 w 21600"/>
                  <a:gd name="T13" fmla="*/ 1 h 21600"/>
                  <a:gd name="T14" fmla="*/ 0 w 21600"/>
                  <a:gd name="T15" fmla="*/ 1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pPr algn="ctr"/>
                <a:endParaRPr lang="en-US" sz="1800"/>
              </a:p>
            </p:txBody>
          </p:sp>
        </p:grpSp>
      </p:grpSp>
      <p:grpSp>
        <p:nvGrpSpPr>
          <p:cNvPr id="4" name="Group 10"/>
          <p:cNvGrpSpPr>
            <a:grpSpLocks/>
          </p:cNvGrpSpPr>
          <p:nvPr/>
        </p:nvGrpSpPr>
        <p:grpSpPr bwMode="auto">
          <a:xfrm>
            <a:off x="533400" y="1905000"/>
            <a:ext cx="533400" cy="457200"/>
            <a:chOff x="384" y="2496"/>
            <a:chExt cx="336" cy="288"/>
          </a:xfrm>
        </p:grpSpPr>
        <p:sp>
          <p:nvSpPr>
            <p:cNvPr id="59415" name="Oval 11"/>
            <p:cNvSpPr>
              <a:spLocks noChangeArrowheads="1"/>
            </p:cNvSpPr>
            <p:nvPr/>
          </p:nvSpPr>
          <p:spPr bwMode="auto">
            <a:xfrm>
              <a:off x="384" y="2496"/>
              <a:ext cx="288" cy="288"/>
            </a:xfrm>
            <a:prstGeom prst="ellipse">
              <a:avLst/>
            </a:prstGeom>
            <a:solidFill>
              <a:srgbClr val="006600"/>
            </a:solidFill>
            <a:ln w="9525">
              <a:noFill/>
              <a:miter lim="800000"/>
              <a:headEnd/>
              <a:tailEnd/>
            </a:ln>
          </p:spPr>
          <p:txBody>
            <a:bodyPr wrap="none" anchor="ctr"/>
            <a:lstStyle/>
            <a:p>
              <a:pPr algn="ctr"/>
              <a:endParaRPr lang="en-US" sz="1800"/>
            </a:p>
          </p:txBody>
        </p:sp>
        <p:sp>
          <p:nvSpPr>
            <p:cNvPr id="59416" name="AutoShape 12"/>
            <p:cNvSpPr>
              <a:spLocks noChangeArrowheads="1"/>
            </p:cNvSpPr>
            <p:nvPr/>
          </p:nvSpPr>
          <p:spPr bwMode="auto">
            <a:xfrm>
              <a:off x="672" y="2640"/>
              <a:ext cx="48" cy="48"/>
            </a:xfrm>
            <a:prstGeom prst="homePlate">
              <a:avLst>
                <a:gd name="adj" fmla="val 25000"/>
              </a:avLst>
            </a:prstGeom>
            <a:solidFill>
              <a:srgbClr val="006600"/>
            </a:solidFill>
            <a:ln w="9525">
              <a:noFill/>
              <a:miter lim="800000"/>
              <a:headEnd/>
              <a:tailEnd/>
            </a:ln>
          </p:spPr>
          <p:txBody>
            <a:bodyPr wrap="none" anchor="ctr"/>
            <a:lstStyle/>
            <a:p>
              <a:pPr algn="ctr"/>
              <a:endParaRPr lang="en-US" sz="1800"/>
            </a:p>
          </p:txBody>
        </p:sp>
      </p:grpSp>
      <p:grpSp>
        <p:nvGrpSpPr>
          <p:cNvPr id="5" name="Group 13"/>
          <p:cNvGrpSpPr>
            <a:grpSpLocks/>
          </p:cNvGrpSpPr>
          <p:nvPr/>
        </p:nvGrpSpPr>
        <p:grpSpPr bwMode="auto">
          <a:xfrm>
            <a:off x="4648200" y="1371600"/>
            <a:ext cx="1524000" cy="1524000"/>
            <a:chOff x="1872" y="1920"/>
            <a:chExt cx="960" cy="960"/>
          </a:xfrm>
        </p:grpSpPr>
        <p:sp>
          <p:nvSpPr>
            <p:cNvPr id="59409" name="Rectangle 14"/>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grpSp>
          <p:nvGrpSpPr>
            <p:cNvPr id="6" name="Group 15"/>
            <p:cNvGrpSpPr>
              <a:grpSpLocks/>
            </p:cNvGrpSpPr>
            <p:nvPr/>
          </p:nvGrpSpPr>
          <p:grpSpPr bwMode="auto">
            <a:xfrm>
              <a:off x="2112" y="2112"/>
              <a:ext cx="456" cy="480"/>
              <a:chOff x="1824" y="633"/>
              <a:chExt cx="2834" cy="2849"/>
            </a:xfrm>
          </p:grpSpPr>
          <p:sp>
            <p:nvSpPr>
              <p:cNvPr id="59411" name="Puzzle3"/>
              <p:cNvSpPr>
                <a:spLocks noEditPoints="1" noChangeArrowheads="1"/>
              </p:cNvSpPr>
              <p:nvPr/>
            </p:nvSpPr>
            <p:spPr bwMode="auto">
              <a:xfrm>
                <a:off x="3204" y="633"/>
                <a:ext cx="1114" cy="1514"/>
              </a:xfrm>
              <a:custGeom>
                <a:avLst/>
                <a:gdLst>
                  <a:gd name="T0" fmla="*/ 1 w 21600"/>
                  <a:gd name="T1" fmla="*/ 5 h 21600"/>
                  <a:gd name="T2" fmla="*/ 3 w 21600"/>
                  <a:gd name="T3" fmla="*/ 7 h 21600"/>
                  <a:gd name="T4" fmla="*/ 2 w 21600"/>
                  <a:gd name="T5" fmla="*/ 5 h 21600"/>
                  <a:gd name="T6" fmla="*/ 3 w 21600"/>
                  <a:gd name="T7" fmla="*/ 2 h 21600"/>
                  <a:gd name="T8" fmla="*/ 1 w 21600"/>
                  <a:gd name="T9" fmla="*/ 0 h 21600"/>
                  <a:gd name="T10" fmla="*/ 0 w 21600"/>
                  <a:gd name="T11" fmla="*/ 2 h 21600"/>
                  <a:gd name="T12" fmla="*/ 1 w 21600"/>
                  <a:gd name="T13" fmla="*/ 5 h 21600"/>
                  <a:gd name="T14" fmla="*/ 0 w 21600"/>
                  <a:gd name="T15" fmla="*/ 7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pPr algn="ctr"/>
                <a:endParaRPr lang="en-US" sz="1800"/>
              </a:p>
            </p:txBody>
          </p:sp>
          <p:sp>
            <p:nvSpPr>
              <p:cNvPr id="59412" name="Puzzle2"/>
              <p:cNvSpPr>
                <a:spLocks noEditPoints="1" noChangeArrowheads="1"/>
              </p:cNvSpPr>
              <p:nvPr/>
            </p:nvSpPr>
            <p:spPr bwMode="auto">
              <a:xfrm>
                <a:off x="2880" y="1736"/>
                <a:ext cx="1778" cy="1379"/>
              </a:xfrm>
              <a:custGeom>
                <a:avLst/>
                <a:gdLst>
                  <a:gd name="T0" fmla="*/ 0 w 21600"/>
                  <a:gd name="T1" fmla="*/ 4 h 21600"/>
                  <a:gd name="T2" fmla="*/ 2 w 21600"/>
                  <a:gd name="T3" fmla="*/ 5 h 21600"/>
                  <a:gd name="T4" fmla="*/ 6 w 21600"/>
                  <a:gd name="T5" fmla="*/ 4 h 21600"/>
                  <a:gd name="T6" fmla="*/ 9 w 21600"/>
                  <a:gd name="T7" fmla="*/ 5 h 21600"/>
                  <a:gd name="T8" fmla="*/ 12 w 21600"/>
                  <a:gd name="T9" fmla="*/ 4 h 21600"/>
                  <a:gd name="T10" fmla="*/ 9 w 21600"/>
                  <a:gd name="T11" fmla="*/ 1 h 21600"/>
                  <a:gd name="T12" fmla="*/ 6 w 21600"/>
                  <a:gd name="T13" fmla="*/ 0 h 21600"/>
                  <a:gd name="T14" fmla="*/ 2 w 21600"/>
                  <a:gd name="T15" fmla="*/ 2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pPr algn="ctr"/>
                <a:endParaRPr lang="en-US" sz="1800"/>
              </a:p>
            </p:txBody>
          </p:sp>
          <p:sp>
            <p:nvSpPr>
              <p:cNvPr id="59413" name="Puzzle4"/>
              <p:cNvSpPr>
                <a:spLocks noEditPoints="1" noChangeArrowheads="1"/>
              </p:cNvSpPr>
              <p:nvPr/>
            </p:nvSpPr>
            <p:spPr bwMode="auto">
              <a:xfrm>
                <a:off x="2192" y="1719"/>
                <a:ext cx="1072" cy="1763"/>
              </a:xfrm>
              <a:custGeom>
                <a:avLst/>
                <a:gdLst>
                  <a:gd name="T0" fmla="*/ 1 w 21600"/>
                  <a:gd name="T1" fmla="*/ 6 h 21600"/>
                  <a:gd name="T2" fmla="*/ 0 w 21600"/>
                  <a:gd name="T3" fmla="*/ 9 h 21600"/>
                  <a:gd name="T4" fmla="*/ 1 w 21600"/>
                  <a:gd name="T5" fmla="*/ 12 h 21600"/>
                  <a:gd name="T6" fmla="*/ 3 w 21600"/>
                  <a:gd name="T7" fmla="*/ 9 h 21600"/>
                  <a:gd name="T8" fmla="*/ 2 w 21600"/>
                  <a:gd name="T9" fmla="*/ 6 h 21600"/>
                  <a:gd name="T10" fmla="*/ 3 w 21600"/>
                  <a:gd name="T11" fmla="*/ 3 h 21600"/>
                  <a:gd name="T12" fmla="*/ 1 w 21600"/>
                  <a:gd name="T13" fmla="*/ 0 h 21600"/>
                  <a:gd name="T14" fmla="*/ 0 w 21600"/>
                  <a:gd name="T15" fmla="*/ 3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pPr algn="ctr"/>
                <a:endParaRPr lang="en-US" sz="1800"/>
              </a:p>
            </p:txBody>
          </p:sp>
          <p:sp>
            <p:nvSpPr>
              <p:cNvPr id="59414" name="Puzzle1"/>
              <p:cNvSpPr>
                <a:spLocks noEditPoints="1" noChangeArrowheads="1"/>
              </p:cNvSpPr>
              <p:nvPr/>
            </p:nvSpPr>
            <p:spPr bwMode="auto">
              <a:xfrm>
                <a:off x="1824" y="1091"/>
                <a:ext cx="1800" cy="1051"/>
              </a:xfrm>
              <a:custGeom>
                <a:avLst/>
                <a:gdLst>
                  <a:gd name="T0" fmla="*/ 10 w 21600"/>
                  <a:gd name="T1" fmla="*/ 2 h 21600"/>
                  <a:gd name="T2" fmla="*/ 10 w 21600"/>
                  <a:gd name="T3" fmla="*/ 0 h 21600"/>
                  <a:gd name="T4" fmla="*/ 3 w 21600"/>
                  <a:gd name="T5" fmla="*/ 0 h 21600"/>
                  <a:gd name="T6" fmla="*/ 3 w 21600"/>
                  <a:gd name="T7" fmla="*/ 2 h 21600"/>
                  <a:gd name="T8" fmla="*/ 6 w 21600"/>
                  <a:gd name="T9" fmla="*/ 2 h 21600"/>
                  <a:gd name="T10" fmla="*/ 6 w 21600"/>
                  <a:gd name="T11" fmla="*/ 1 h 21600"/>
                  <a:gd name="T12" fmla="*/ 13 w 21600"/>
                  <a:gd name="T13" fmla="*/ 1 h 21600"/>
                  <a:gd name="T14" fmla="*/ 0 w 21600"/>
                  <a:gd name="T15" fmla="*/ 1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pPr algn="ctr"/>
                <a:endParaRPr lang="en-US" sz="1800"/>
              </a:p>
            </p:txBody>
          </p:sp>
        </p:grpSp>
      </p:grpSp>
      <p:grpSp>
        <p:nvGrpSpPr>
          <p:cNvPr id="7" name="Group 20"/>
          <p:cNvGrpSpPr>
            <a:grpSpLocks/>
          </p:cNvGrpSpPr>
          <p:nvPr/>
        </p:nvGrpSpPr>
        <p:grpSpPr bwMode="auto">
          <a:xfrm>
            <a:off x="6324600" y="1981200"/>
            <a:ext cx="533400" cy="457200"/>
            <a:chOff x="1920" y="1632"/>
            <a:chExt cx="336" cy="288"/>
          </a:xfrm>
        </p:grpSpPr>
        <p:sp>
          <p:nvSpPr>
            <p:cNvPr id="59407" name="Oval 21"/>
            <p:cNvSpPr>
              <a:spLocks noChangeArrowheads="1"/>
            </p:cNvSpPr>
            <p:nvPr/>
          </p:nvSpPr>
          <p:spPr bwMode="auto">
            <a:xfrm>
              <a:off x="1968" y="1632"/>
              <a:ext cx="288" cy="288"/>
            </a:xfrm>
            <a:prstGeom prst="ellipse">
              <a:avLst/>
            </a:prstGeom>
            <a:solidFill>
              <a:schemeClr val="tx2"/>
            </a:solidFill>
            <a:ln w="9525">
              <a:noFill/>
              <a:miter lim="800000"/>
              <a:headEnd/>
              <a:tailEnd/>
            </a:ln>
          </p:spPr>
          <p:txBody>
            <a:bodyPr wrap="none" anchor="ctr"/>
            <a:lstStyle/>
            <a:p>
              <a:pPr algn="ctr"/>
              <a:endParaRPr lang="en-US" sz="1800"/>
            </a:p>
          </p:txBody>
        </p:sp>
        <p:sp>
          <p:nvSpPr>
            <p:cNvPr id="59408" name="AutoShape 22"/>
            <p:cNvSpPr>
              <a:spLocks noChangeArrowheads="1"/>
            </p:cNvSpPr>
            <p:nvPr/>
          </p:nvSpPr>
          <p:spPr bwMode="auto">
            <a:xfrm>
              <a:off x="1920" y="1728"/>
              <a:ext cx="48" cy="48"/>
            </a:xfrm>
            <a:prstGeom prst="leftArrow">
              <a:avLst>
                <a:gd name="adj1" fmla="val 50000"/>
                <a:gd name="adj2" fmla="val 25000"/>
              </a:avLst>
            </a:prstGeom>
            <a:solidFill>
              <a:schemeClr val="tx2"/>
            </a:solidFill>
            <a:ln w="9525">
              <a:noFill/>
              <a:miter lim="800000"/>
              <a:headEnd/>
              <a:tailEnd/>
            </a:ln>
          </p:spPr>
          <p:txBody>
            <a:bodyPr wrap="none" anchor="ctr"/>
            <a:lstStyle/>
            <a:p>
              <a:pPr algn="ctr"/>
              <a:endParaRPr lang="en-US" sz="1800"/>
            </a:p>
          </p:txBody>
        </p:sp>
      </p:grpSp>
      <p:sp>
        <p:nvSpPr>
          <p:cNvPr id="59401" name="Rectangle 23"/>
          <p:cNvSpPr>
            <a:spLocks noChangeArrowheads="1"/>
          </p:cNvSpPr>
          <p:nvPr/>
        </p:nvSpPr>
        <p:spPr bwMode="auto">
          <a:xfrm>
            <a:off x="2743200" y="1371600"/>
            <a:ext cx="1828800" cy="914400"/>
          </a:xfrm>
          <a:prstGeom prst="rect">
            <a:avLst/>
          </a:prstGeom>
          <a:solidFill>
            <a:srgbClr val="00CCFF"/>
          </a:solidFill>
          <a:ln w="9525">
            <a:solidFill>
              <a:schemeClr val="tx1"/>
            </a:solidFill>
            <a:miter lim="800000"/>
            <a:headEnd/>
            <a:tailEnd/>
          </a:ln>
        </p:spPr>
        <p:txBody>
          <a:bodyPr wrap="none" anchor="ctr"/>
          <a:lstStyle/>
          <a:p>
            <a:pPr algn="ctr"/>
            <a:endParaRPr lang="en-US" sz="1800"/>
          </a:p>
        </p:txBody>
      </p:sp>
      <p:sp>
        <p:nvSpPr>
          <p:cNvPr id="59402" name="Rectangle 24"/>
          <p:cNvSpPr>
            <a:spLocks noChangeArrowheads="1"/>
          </p:cNvSpPr>
          <p:nvPr/>
        </p:nvSpPr>
        <p:spPr bwMode="auto">
          <a:xfrm>
            <a:off x="2743200" y="2286000"/>
            <a:ext cx="1828800" cy="914400"/>
          </a:xfrm>
          <a:prstGeom prst="rect">
            <a:avLst/>
          </a:prstGeom>
          <a:solidFill>
            <a:srgbClr val="00FF00"/>
          </a:solidFill>
          <a:ln w="9525">
            <a:solidFill>
              <a:schemeClr val="tx1"/>
            </a:solidFill>
            <a:miter lim="800000"/>
            <a:headEnd/>
            <a:tailEnd/>
          </a:ln>
        </p:spPr>
        <p:txBody>
          <a:bodyPr wrap="none" anchor="ctr"/>
          <a:lstStyle/>
          <a:p>
            <a:pPr algn="ctr"/>
            <a:endParaRPr lang="en-US" sz="1800"/>
          </a:p>
        </p:txBody>
      </p:sp>
      <p:sp>
        <p:nvSpPr>
          <p:cNvPr id="59403" name="Text Box 25"/>
          <p:cNvSpPr txBox="1">
            <a:spLocks noChangeArrowheads="1"/>
          </p:cNvSpPr>
          <p:nvPr/>
        </p:nvSpPr>
        <p:spPr bwMode="auto">
          <a:xfrm>
            <a:off x="609600" y="3233738"/>
            <a:ext cx="7696200" cy="2830512"/>
          </a:xfrm>
          <a:prstGeom prst="rect">
            <a:avLst/>
          </a:prstGeom>
          <a:noFill/>
          <a:ln w="9525">
            <a:noFill/>
            <a:miter lim="800000"/>
            <a:headEnd/>
            <a:tailEnd/>
          </a:ln>
        </p:spPr>
        <p:txBody>
          <a:bodyPr>
            <a:spAutoFit/>
          </a:bodyPr>
          <a:lstStyle/>
          <a:p>
            <a:r>
              <a:rPr lang="en-US" b="1" i="1" u="sng"/>
              <a:t>Load balancing</a:t>
            </a:r>
            <a:r>
              <a:rPr lang="en-US"/>
              <a:t> means ensuring that everyone completes their workload at roughly the same time.</a:t>
            </a:r>
          </a:p>
          <a:p>
            <a:pPr>
              <a:lnSpc>
                <a:spcPct val="50000"/>
              </a:lnSpc>
            </a:pPr>
            <a:endParaRPr lang="en-US"/>
          </a:p>
          <a:p>
            <a:r>
              <a:rPr lang="en-US">
                <a:solidFill>
                  <a:schemeClr val="bg1"/>
                </a:solidFill>
              </a:rPr>
              <a:t>For example, if the jigsaw puzzle is half grass and half sky, then you can do the grass and Scott can do the sky, and then y’all only have to communicate at the horizon – and the amount of work that each of you does on your own is roughly equal. So you’ll get pretty good speedup.</a:t>
            </a:r>
          </a:p>
        </p:txBody>
      </p:sp>
      <p:sp>
        <p:nvSpPr>
          <p:cNvPr id="59404" name="AutoShape 26"/>
          <p:cNvSpPr>
            <a:spLocks noChangeArrowheads="1"/>
          </p:cNvSpPr>
          <p:nvPr/>
        </p:nvSpPr>
        <p:spPr bwMode="auto">
          <a:xfrm>
            <a:off x="2362200" y="2514600"/>
            <a:ext cx="1066800" cy="228600"/>
          </a:xfrm>
          <a:prstGeom prst="leftArrow">
            <a:avLst>
              <a:gd name="adj1" fmla="val 50000"/>
              <a:gd name="adj2" fmla="val 116667"/>
            </a:avLst>
          </a:prstGeom>
          <a:solidFill>
            <a:schemeClr val="hlink"/>
          </a:solidFill>
          <a:ln w="9525">
            <a:solidFill>
              <a:schemeClr val="tx1"/>
            </a:solidFill>
            <a:miter lim="800000"/>
            <a:headEnd/>
            <a:tailEnd/>
          </a:ln>
        </p:spPr>
        <p:txBody>
          <a:bodyPr wrap="none" anchor="ctr"/>
          <a:lstStyle/>
          <a:p>
            <a:pPr algn="ctr"/>
            <a:endParaRPr lang="en-US" sz="1800"/>
          </a:p>
        </p:txBody>
      </p:sp>
      <p:sp>
        <p:nvSpPr>
          <p:cNvPr id="59405" name="AutoShape 27"/>
          <p:cNvSpPr>
            <a:spLocks noChangeArrowheads="1"/>
          </p:cNvSpPr>
          <p:nvPr/>
        </p:nvSpPr>
        <p:spPr bwMode="auto">
          <a:xfrm>
            <a:off x="3962400" y="1905000"/>
            <a:ext cx="1066800" cy="228600"/>
          </a:xfrm>
          <a:prstGeom prst="rightArrow">
            <a:avLst>
              <a:gd name="adj1" fmla="val 50000"/>
              <a:gd name="adj2" fmla="val 116667"/>
            </a:avLst>
          </a:prstGeom>
          <a:solidFill>
            <a:schemeClr val="hlink"/>
          </a:solidFill>
          <a:ln w="9525">
            <a:solidFill>
              <a:schemeClr val="tx1"/>
            </a:solidFill>
            <a:miter lim="800000"/>
            <a:headEnd/>
            <a:tailEnd/>
          </a:ln>
        </p:spPr>
        <p:txBody>
          <a:bodyPr wrap="none" anchor="ctr"/>
          <a:lstStyle/>
          <a:p>
            <a:pPr algn="ctr"/>
            <a:endParaRPr lang="en-US" sz="1800"/>
          </a:p>
        </p:txBody>
      </p:sp>
      <p:sp>
        <p:nvSpPr>
          <p:cNvPr id="59406" name="Rectangle 28"/>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pPr algn="ctr"/>
            <a:endParaRPr lang="en-US" sz="1800"/>
          </a:p>
        </p:txBody>
      </p:sp>
    </p:spTree>
    <p:custDataLst>
      <p:tags r:id="rId1"/>
    </p:custData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smtClean="0">
                <a:ea typeface="ＭＳ Ｐゴシック" pitchFamily="1" charset="-128"/>
              </a:rPr>
              <a:t>Load Balancing</a:t>
            </a:r>
          </a:p>
        </p:txBody>
      </p:sp>
      <p:sp>
        <p:nvSpPr>
          <p:cNvPr id="60419"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60420" name="Slide Number Placeholder 4"/>
          <p:cNvSpPr>
            <a:spLocks noGrp="1"/>
          </p:cNvSpPr>
          <p:nvPr>
            <p:ph type="sldNum" sz="quarter" idx="11"/>
          </p:nvPr>
        </p:nvSpPr>
        <p:spPr>
          <a:noFill/>
        </p:spPr>
        <p:txBody>
          <a:bodyPr/>
          <a:lstStyle/>
          <a:p>
            <a:fld id="{F53C742F-D0D6-4979-876F-AF6061742BC5}" type="slidenum">
              <a:rPr lang="en-US"/>
              <a:pPr/>
              <a:t>31</a:t>
            </a:fld>
            <a:endParaRPr lang="en-US"/>
          </a:p>
        </p:txBody>
      </p:sp>
      <p:sp>
        <p:nvSpPr>
          <p:cNvPr id="60421" name="Rectangle 3"/>
          <p:cNvSpPr>
            <a:spLocks noChangeArrowheads="1"/>
          </p:cNvSpPr>
          <p:nvPr/>
        </p:nvSpPr>
        <p:spPr bwMode="auto">
          <a:xfrm>
            <a:off x="609600" y="1447800"/>
            <a:ext cx="1828800" cy="1828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22" name="Rectangle 4"/>
          <p:cNvSpPr>
            <a:spLocks noChangeArrowheads="1"/>
          </p:cNvSpPr>
          <p:nvPr/>
        </p:nvSpPr>
        <p:spPr bwMode="auto">
          <a:xfrm>
            <a:off x="2438400" y="1447800"/>
            <a:ext cx="1828800" cy="1828800"/>
          </a:xfrm>
          <a:prstGeom prst="rect">
            <a:avLst/>
          </a:prstGeom>
          <a:solidFill>
            <a:srgbClr val="009999"/>
          </a:solidFill>
          <a:ln w="9525">
            <a:solidFill>
              <a:schemeClr val="tx1"/>
            </a:solidFill>
            <a:miter lim="800000"/>
            <a:headEnd/>
            <a:tailEnd/>
          </a:ln>
        </p:spPr>
        <p:txBody>
          <a:bodyPr wrap="none" anchor="ctr"/>
          <a:lstStyle/>
          <a:p>
            <a:pPr algn="ctr"/>
            <a:endParaRPr lang="en-US" sz="1800"/>
          </a:p>
        </p:txBody>
      </p:sp>
      <p:sp>
        <p:nvSpPr>
          <p:cNvPr id="60423" name="Rectangle 5"/>
          <p:cNvSpPr>
            <a:spLocks noChangeArrowheads="1"/>
          </p:cNvSpPr>
          <p:nvPr/>
        </p:nvSpPr>
        <p:spPr bwMode="auto">
          <a:xfrm>
            <a:off x="609600" y="3276600"/>
            <a:ext cx="1828800" cy="1828800"/>
          </a:xfrm>
          <a:prstGeom prst="rect">
            <a:avLst/>
          </a:prstGeom>
          <a:solidFill>
            <a:srgbClr val="339966"/>
          </a:solidFill>
          <a:ln w="9525">
            <a:solidFill>
              <a:schemeClr val="tx1"/>
            </a:solidFill>
            <a:miter lim="800000"/>
            <a:headEnd/>
            <a:tailEnd/>
          </a:ln>
        </p:spPr>
        <p:txBody>
          <a:bodyPr wrap="none" anchor="ctr"/>
          <a:lstStyle/>
          <a:p>
            <a:pPr algn="ctr"/>
            <a:endParaRPr lang="en-US" sz="1800"/>
          </a:p>
        </p:txBody>
      </p:sp>
      <p:sp>
        <p:nvSpPr>
          <p:cNvPr id="60424" name="Rectangle 6"/>
          <p:cNvSpPr>
            <a:spLocks noChangeArrowheads="1"/>
          </p:cNvSpPr>
          <p:nvPr/>
        </p:nvSpPr>
        <p:spPr bwMode="auto">
          <a:xfrm>
            <a:off x="2438400" y="3276600"/>
            <a:ext cx="1828800" cy="1828800"/>
          </a:xfrm>
          <a:prstGeom prst="rect">
            <a:avLst/>
          </a:prstGeom>
          <a:solidFill>
            <a:srgbClr val="339933"/>
          </a:solidFill>
          <a:ln w="9525">
            <a:solidFill>
              <a:schemeClr val="tx1"/>
            </a:solidFill>
            <a:miter lim="800000"/>
            <a:headEnd/>
            <a:tailEnd/>
          </a:ln>
        </p:spPr>
        <p:txBody>
          <a:bodyPr wrap="none" anchor="ctr"/>
          <a:lstStyle/>
          <a:p>
            <a:pPr algn="ctr"/>
            <a:endParaRPr lang="en-US" sz="1800"/>
          </a:p>
        </p:txBody>
      </p:sp>
      <p:sp>
        <p:nvSpPr>
          <p:cNvPr id="60425" name="Rectangle 7"/>
          <p:cNvSpPr>
            <a:spLocks noChangeArrowheads="1"/>
          </p:cNvSpPr>
          <p:nvPr/>
        </p:nvSpPr>
        <p:spPr bwMode="auto">
          <a:xfrm>
            <a:off x="5181600" y="2209800"/>
            <a:ext cx="609600" cy="533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26" name="Rectangle 8"/>
          <p:cNvSpPr>
            <a:spLocks noChangeArrowheads="1"/>
          </p:cNvSpPr>
          <p:nvPr/>
        </p:nvSpPr>
        <p:spPr bwMode="auto">
          <a:xfrm>
            <a:off x="5867400" y="4038600"/>
            <a:ext cx="838200" cy="1066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27" name="Rectangle 9"/>
          <p:cNvSpPr>
            <a:spLocks noChangeArrowheads="1"/>
          </p:cNvSpPr>
          <p:nvPr/>
        </p:nvSpPr>
        <p:spPr bwMode="auto">
          <a:xfrm>
            <a:off x="5105400" y="3200400"/>
            <a:ext cx="12192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28" name="Line 10"/>
          <p:cNvSpPr>
            <a:spLocks noChangeShapeType="1"/>
          </p:cNvSpPr>
          <p:nvPr/>
        </p:nvSpPr>
        <p:spPr bwMode="auto">
          <a:xfrm>
            <a:off x="4495800" y="1295400"/>
            <a:ext cx="0" cy="3810000"/>
          </a:xfrm>
          <a:prstGeom prst="line">
            <a:avLst/>
          </a:prstGeom>
          <a:noFill/>
          <a:ln w="9525">
            <a:solidFill>
              <a:schemeClr val="tx1"/>
            </a:solidFill>
            <a:miter lim="800000"/>
            <a:headEnd/>
            <a:tailEnd/>
          </a:ln>
        </p:spPr>
        <p:txBody>
          <a:bodyPr wrap="none"/>
          <a:lstStyle/>
          <a:p>
            <a:endParaRPr lang="en-US"/>
          </a:p>
        </p:txBody>
      </p:sp>
      <p:sp>
        <p:nvSpPr>
          <p:cNvPr id="60429" name="Rectangle 11"/>
          <p:cNvSpPr>
            <a:spLocks noChangeArrowheads="1"/>
          </p:cNvSpPr>
          <p:nvPr/>
        </p:nvSpPr>
        <p:spPr bwMode="auto">
          <a:xfrm>
            <a:off x="6324600" y="1905000"/>
            <a:ext cx="990600" cy="6096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30" name="Rectangle 12"/>
          <p:cNvSpPr>
            <a:spLocks noChangeArrowheads="1"/>
          </p:cNvSpPr>
          <p:nvPr/>
        </p:nvSpPr>
        <p:spPr bwMode="auto">
          <a:xfrm>
            <a:off x="5791200" y="2514600"/>
            <a:ext cx="914400" cy="685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31" name="Rectangle 13"/>
          <p:cNvSpPr>
            <a:spLocks noChangeArrowheads="1"/>
          </p:cNvSpPr>
          <p:nvPr/>
        </p:nvSpPr>
        <p:spPr bwMode="auto">
          <a:xfrm>
            <a:off x="5486400" y="1905000"/>
            <a:ext cx="304800" cy="304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32" name="Rectangle 14"/>
          <p:cNvSpPr>
            <a:spLocks noChangeArrowheads="1"/>
          </p:cNvSpPr>
          <p:nvPr/>
        </p:nvSpPr>
        <p:spPr bwMode="auto">
          <a:xfrm>
            <a:off x="6705600" y="2971800"/>
            <a:ext cx="6096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33" name="Rectangle 15"/>
          <p:cNvSpPr>
            <a:spLocks noChangeArrowheads="1"/>
          </p:cNvSpPr>
          <p:nvPr/>
        </p:nvSpPr>
        <p:spPr bwMode="auto">
          <a:xfrm>
            <a:off x="4572000" y="1447800"/>
            <a:ext cx="914400" cy="7620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34" name="Rectangle 16"/>
          <p:cNvSpPr>
            <a:spLocks noChangeArrowheads="1"/>
          </p:cNvSpPr>
          <p:nvPr/>
        </p:nvSpPr>
        <p:spPr bwMode="auto">
          <a:xfrm>
            <a:off x="4572000" y="2209800"/>
            <a:ext cx="609600" cy="533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35" name="Rectangle 17"/>
          <p:cNvSpPr>
            <a:spLocks noChangeArrowheads="1"/>
          </p:cNvSpPr>
          <p:nvPr/>
        </p:nvSpPr>
        <p:spPr bwMode="auto">
          <a:xfrm>
            <a:off x="7315200" y="2133600"/>
            <a:ext cx="685800" cy="11430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36" name="Rectangle 18"/>
          <p:cNvSpPr>
            <a:spLocks noChangeArrowheads="1"/>
          </p:cNvSpPr>
          <p:nvPr/>
        </p:nvSpPr>
        <p:spPr bwMode="auto">
          <a:xfrm>
            <a:off x="6705600" y="2514600"/>
            <a:ext cx="6096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37" name="Rectangle 19"/>
          <p:cNvSpPr>
            <a:spLocks noChangeArrowheads="1"/>
          </p:cNvSpPr>
          <p:nvPr/>
        </p:nvSpPr>
        <p:spPr bwMode="auto">
          <a:xfrm>
            <a:off x="4572000" y="2743200"/>
            <a:ext cx="12192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38" name="Rectangle 20"/>
          <p:cNvSpPr>
            <a:spLocks noChangeArrowheads="1"/>
          </p:cNvSpPr>
          <p:nvPr/>
        </p:nvSpPr>
        <p:spPr bwMode="auto">
          <a:xfrm>
            <a:off x="4572000" y="4038600"/>
            <a:ext cx="1295400" cy="1066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39" name="Rectangle 21"/>
          <p:cNvSpPr>
            <a:spLocks noChangeArrowheads="1"/>
          </p:cNvSpPr>
          <p:nvPr/>
        </p:nvSpPr>
        <p:spPr bwMode="auto">
          <a:xfrm>
            <a:off x="4572000" y="3200400"/>
            <a:ext cx="5334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40" name="Rectangle 22"/>
          <p:cNvSpPr>
            <a:spLocks noChangeArrowheads="1"/>
          </p:cNvSpPr>
          <p:nvPr/>
        </p:nvSpPr>
        <p:spPr bwMode="auto">
          <a:xfrm>
            <a:off x="5486400" y="1447800"/>
            <a:ext cx="15240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41" name="Rectangle 23"/>
          <p:cNvSpPr>
            <a:spLocks noChangeArrowheads="1"/>
          </p:cNvSpPr>
          <p:nvPr/>
        </p:nvSpPr>
        <p:spPr bwMode="auto">
          <a:xfrm>
            <a:off x="5791200" y="1905000"/>
            <a:ext cx="533400" cy="6096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42" name="Rectangle 24"/>
          <p:cNvSpPr>
            <a:spLocks noChangeArrowheads="1"/>
          </p:cNvSpPr>
          <p:nvPr/>
        </p:nvSpPr>
        <p:spPr bwMode="auto">
          <a:xfrm>
            <a:off x="6324600" y="3200400"/>
            <a:ext cx="3810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43" name="Rectangle 25"/>
          <p:cNvSpPr>
            <a:spLocks noChangeArrowheads="1"/>
          </p:cNvSpPr>
          <p:nvPr/>
        </p:nvSpPr>
        <p:spPr bwMode="auto">
          <a:xfrm>
            <a:off x="6705600" y="3810000"/>
            <a:ext cx="1295400" cy="1295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44" name="Rectangle 26"/>
          <p:cNvSpPr>
            <a:spLocks noChangeArrowheads="1"/>
          </p:cNvSpPr>
          <p:nvPr/>
        </p:nvSpPr>
        <p:spPr bwMode="auto">
          <a:xfrm>
            <a:off x="7315200" y="3276600"/>
            <a:ext cx="685800" cy="533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45" name="Rectangle 27"/>
          <p:cNvSpPr>
            <a:spLocks noChangeArrowheads="1"/>
          </p:cNvSpPr>
          <p:nvPr/>
        </p:nvSpPr>
        <p:spPr bwMode="auto">
          <a:xfrm>
            <a:off x="7010400" y="1447800"/>
            <a:ext cx="6096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46" name="Rectangle 28"/>
          <p:cNvSpPr>
            <a:spLocks noChangeArrowheads="1"/>
          </p:cNvSpPr>
          <p:nvPr/>
        </p:nvSpPr>
        <p:spPr bwMode="auto">
          <a:xfrm>
            <a:off x="7315200" y="1905000"/>
            <a:ext cx="685800" cy="2286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47" name="Rectangle 29"/>
          <p:cNvSpPr>
            <a:spLocks noChangeArrowheads="1"/>
          </p:cNvSpPr>
          <p:nvPr/>
        </p:nvSpPr>
        <p:spPr bwMode="auto">
          <a:xfrm>
            <a:off x="7620000" y="1447800"/>
            <a:ext cx="3810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48" name="Text Box 30"/>
          <p:cNvSpPr txBox="1">
            <a:spLocks noChangeArrowheads="1"/>
          </p:cNvSpPr>
          <p:nvPr/>
        </p:nvSpPr>
        <p:spPr bwMode="auto">
          <a:xfrm>
            <a:off x="609600" y="5105400"/>
            <a:ext cx="7467600" cy="968375"/>
          </a:xfrm>
          <a:prstGeom prst="rect">
            <a:avLst/>
          </a:prstGeom>
          <a:noFill/>
          <a:ln w="9525">
            <a:noFill/>
            <a:miter lim="800000"/>
            <a:headEnd/>
            <a:tailEnd/>
          </a:ln>
        </p:spPr>
        <p:txBody>
          <a:bodyPr>
            <a:spAutoFit/>
          </a:bodyPr>
          <a:lstStyle/>
          <a:p>
            <a:pPr>
              <a:lnSpc>
                <a:spcPct val="80000"/>
              </a:lnSpc>
            </a:pPr>
            <a:r>
              <a:rPr lang="en-US"/>
              <a:t>Load balancing can be easy, if the problem splits up into chunks of roughly equal size, with one chunk per processor.  Or load balancing can be very hard.</a:t>
            </a:r>
          </a:p>
        </p:txBody>
      </p:sp>
      <p:sp>
        <p:nvSpPr>
          <p:cNvPr id="60449" name="Rectangle 31"/>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pPr algn="ctr"/>
            <a:endParaRPr lang="en-US" sz="1800"/>
          </a:p>
        </p:txBody>
      </p:sp>
    </p:spTree>
    <p:custDataLst>
      <p:tags r:id="rId1"/>
    </p:custData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smtClean="0">
                <a:ea typeface="ＭＳ Ｐゴシック" pitchFamily="1" charset="-128"/>
              </a:rPr>
              <a:t>Load Balancing</a:t>
            </a:r>
          </a:p>
        </p:txBody>
      </p:sp>
      <p:sp>
        <p:nvSpPr>
          <p:cNvPr id="61443"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61444" name="Slide Number Placeholder 4"/>
          <p:cNvSpPr>
            <a:spLocks noGrp="1"/>
          </p:cNvSpPr>
          <p:nvPr>
            <p:ph type="sldNum" sz="quarter" idx="11"/>
          </p:nvPr>
        </p:nvSpPr>
        <p:spPr>
          <a:noFill/>
        </p:spPr>
        <p:txBody>
          <a:bodyPr/>
          <a:lstStyle/>
          <a:p>
            <a:fld id="{69C08820-FEAC-4D8F-AEC0-B4CD0BF78738}" type="slidenum">
              <a:rPr lang="en-US"/>
              <a:pPr/>
              <a:t>32</a:t>
            </a:fld>
            <a:endParaRPr lang="en-US"/>
          </a:p>
        </p:txBody>
      </p:sp>
      <p:sp>
        <p:nvSpPr>
          <p:cNvPr id="61445" name="Rectangle 3"/>
          <p:cNvSpPr>
            <a:spLocks noChangeArrowheads="1"/>
          </p:cNvSpPr>
          <p:nvPr/>
        </p:nvSpPr>
        <p:spPr bwMode="auto">
          <a:xfrm>
            <a:off x="609600" y="1447800"/>
            <a:ext cx="1828800" cy="1828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46" name="Rectangle 4"/>
          <p:cNvSpPr>
            <a:spLocks noChangeArrowheads="1"/>
          </p:cNvSpPr>
          <p:nvPr/>
        </p:nvSpPr>
        <p:spPr bwMode="auto">
          <a:xfrm>
            <a:off x="2438400" y="1447800"/>
            <a:ext cx="1828800" cy="1828800"/>
          </a:xfrm>
          <a:prstGeom prst="rect">
            <a:avLst/>
          </a:prstGeom>
          <a:solidFill>
            <a:srgbClr val="009999"/>
          </a:solidFill>
          <a:ln w="9525">
            <a:solidFill>
              <a:schemeClr val="tx1"/>
            </a:solidFill>
            <a:miter lim="800000"/>
            <a:headEnd/>
            <a:tailEnd/>
          </a:ln>
        </p:spPr>
        <p:txBody>
          <a:bodyPr wrap="none" anchor="ctr"/>
          <a:lstStyle/>
          <a:p>
            <a:pPr algn="ctr"/>
            <a:endParaRPr lang="en-US" sz="1800"/>
          </a:p>
        </p:txBody>
      </p:sp>
      <p:sp>
        <p:nvSpPr>
          <p:cNvPr id="61447" name="Rectangle 5"/>
          <p:cNvSpPr>
            <a:spLocks noChangeArrowheads="1"/>
          </p:cNvSpPr>
          <p:nvPr/>
        </p:nvSpPr>
        <p:spPr bwMode="auto">
          <a:xfrm>
            <a:off x="609600" y="3276600"/>
            <a:ext cx="1828800" cy="1828800"/>
          </a:xfrm>
          <a:prstGeom prst="rect">
            <a:avLst/>
          </a:prstGeom>
          <a:solidFill>
            <a:srgbClr val="339966"/>
          </a:solidFill>
          <a:ln w="9525">
            <a:solidFill>
              <a:schemeClr val="tx1"/>
            </a:solidFill>
            <a:miter lim="800000"/>
            <a:headEnd/>
            <a:tailEnd/>
          </a:ln>
        </p:spPr>
        <p:txBody>
          <a:bodyPr wrap="none" anchor="ctr"/>
          <a:lstStyle/>
          <a:p>
            <a:pPr algn="ctr"/>
            <a:endParaRPr lang="en-US" sz="1800"/>
          </a:p>
        </p:txBody>
      </p:sp>
      <p:sp>
        <p:nvSpPr>
          <p:cNvPr id="61448" name="Rectangle 6"/>
          <p:cNvSpPr>
            <a:spLocks noChangeArrowheads="1"/>
          </p:cNvSpPr>
          <p:nvPr/>
        </p:nvSpPr>
        <p:spPr bwMode="auto">
          <a:xfrm>
            <a:off x="2438400" y="3276600"/>
            <a:ext cx="1828800" cy="1828800"/>
          </a:xfrm>
          <a:prstGeom prst="rect">
            <a:avLst/>
          </a:prstGeom>
          <a:solidFill>
            <a:srgbClr val="339933"/>
          </a:solidFill>
          <a:ln w="9525">
            <a:solidFill>
              <a:schemeClr val="tx1"/>
            </a:solidFill>
            <a:miter lim="800000"/>
            <a:headEnd/>
            <a:tailEnd/>
          </a:ln>
        </p:spPr>
        <p:txBody>
          <a:bodyPr wrap="none" anchor="ctr"/>
          <a:lstStyle/>
          <a:p>
            <a:pPr algn="ctr"/>
            <a:endParaRPr lang="en-US" sz="1800"/>
          </a:p>
        </p:txBody>
      </p:sp>
      <p:sp>
        <p:nvSpPr>
          <p:cNvPr id="61449" name="Rectangle 7"/>
          <p:cNvSpPr>
            <a:spLocks noChangeArrowheads="1"/>
          </p:cNvSpPr>
          <p:nvPr/>
        </p:nvSpPr>
        <p:spPr bwMode="auto">
          <a:xfrm>
            <a:off x="5181600" y="2209800"/>
            <a:ext cx="609600" cy="533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50" name="Rectangle 8"/>
          <p:cNvSpPr>
            <a:spLocks noChangeArrowheads="1"/>
          </p:cNvSpPr>
          <p:nvPr/>
        </p:nvSpPr>
        <p:spPr bwMode="auto">
          <a:xfrm>
            <a:off x="5867400" y="4038600"/>
            <a:ext cx="838200" cy="1066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51" name="Rectangle 9"/>
          <p:cNvSpPr>
            <a:spLocks noChangeArrowheads="1"/>
          </p:cNvSpPr>
          <p:nvPr/>
        </p:nvSpPr>
        <p:spPr bwMode="auto">
          <a:xfrm>
            <a:off x="5105400" y="3200400"/>
            <a:ext cx="12192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52" name="Line 10"/>
          <p:cNvSpPr>
            <a:spLocks noChangeShapeType="1"/>
          </p:cNvSpPr>
          <p:nvPr/>
        </p:nvSpPr>
        <p:spPr bwMode="auto">
          <a:xfrm>
            <a:off x="4495800" y="1295400"/>
            <a:ext cx="0" cy="3810000"/>
          </a:xfrm>
          <a:prstGeom prst="line">
            <a:avLst/>
          </a:prstGeom>
          <a:noFill/>
          <a:ln w="9525">
            <a:solidFill>
              <a:schemeClr val="tx1"/>
            </a:solidFill>
            <a:miter lim="800000"/>
            <a:headEnd/>
            <a:tailEnd/>
          </a:ln>
        </p:spPr>
        <p:txBody>
          <a:bodyPr wrap="none"/>
          <a:lstStyle/>
          <a:p>
            <a:endParaRPr lang="en-US"/>
          </a:p>
        </p:txBody>
      </p:sp>
      <p:sp>
        <p:nvSpPr>
          <p:cNvPr id="61453" name="Rectangle 11"/>
          <p:cNvSpPr>
            <a:spLocks noChangeArrowheads="1"/>
          </p:cNvSpPr>
          <p:nvPr/>
        </p:nvSpPr>
        <p:spPr bwMode="auto">
          <a:xfrm>
            <a:off x="6324600" y="1905000"/>
            <a:ext cx="990600" cy="6096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54" name="Rectangle 12"/>
          <p:cNvSpPr>
            <a:spLocks noChangeArrowheads="1"/>
          </p:cNvSpPr>
          <p:nvPr/>
        </p:nvSpPr>
        <p:spPr bwMode="auto">
          <a:xfrm>
            <a:off x="5791200" y="2514600"/>
            <a:ext cx="914400" cy="685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55" name="Rectangle 13"/>
          <p:cNvSpPr>
            <a:spLocks noChangeArrowheads="1"/>
          </p:cNvSpPr>
          <p:nvPr/>
        </p:nvSpPr>
        <p:spPr bwMode="auto">
          <a:xfrm>
            <a:off x="5486400" y="1905000"/>
            <a:ext cx="304800" cy="304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56" name="Rectangle 14"/>
          <p:cNvSpPr>
            <a:spLocks noChangeArrowheads="1"/>
          </p:cNvSpPr>
          <p:nvPr/>
        </p:nvSpPr>
        <p:spPr bwMode="auto">
          <a:xfrm>
            <a:off x="6705600" y="2971800"/>
            <a:ext cx="6096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57" name="Rectangle 15"/>
          <p:cNvSpPr>
            <a:spLocks noChangeArrowheads="1"/>
          </p:cNvSpPr>
          <p:nvPr/>
        </p:nvSpPr>
        <p:spPr bwMode="auto">
          <a:xfrm>
            <a:off x="4572000" y="1447800"/>
            <a:ext cx="914400" cy="7620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58" name="Rectangle 16"/>
          <p:cNvSpPr>
            <a:spLocks noChangeArrowheads="1"/>
          </p:cNvSpPr>
          <p:nvPr/>
        </p:nvSpPr>
        <p:spPr bwMode="auto">
          <a:xfrm>
            <a:off x="4572000" y="2209800"/>
            <a:ext cx="609600" cy="533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59" name="Rectangle 17"/>
          <p:cNvSpPr>
            <a:spLocks noChangeArrowheads="1"/>
          </p:cNvSpPr>
          <p:nvPr/>
        </p:nvSpPr>
        <p:spPr bwMode="auto">
          <a:xfrm>
            <a:off x="7315200" y="2133600"/>
            <a:ext cx="685800" cy="11430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60" name="Rectangle 18"/>
          <p:cNvSpPr>
            <a:spLocks noChangeArrowheads="1"/>
          </p:cNvSpPr>
          <p:nvPr/>
        </p:nvSpPr>
        <p:spPr bwMode="auto">
          <a:xfrm>
            <a:off x="6705600" y="2514600"/>
            <a:ext cx="6096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61" name="Rectangle 19"/>
          <p:cNvSpPr>
            <a:spLocks noChangeArrowheads="1"/>
          </p:cNvSpPr>
          <p:nvPr/>
        </p:nvSpPr>
        <p:spPr bwMode="auto">
          <a:xfrm>
            <a:off x="4572000" y="2743200"/>
            <a:ext cx="12192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62" name="Rectangle 20"/>
          <p:cNvSpPr>
            <a:spLocks noChangeArrowheads="1"/>
          </p:cNvSpPr>
          <p:nvPr/>
        </p:nvSpPr>
        <p:spPr bwMode="auto">
          <a:xfrm>
            <a:off x="4572000" y="4038600"/>
            <a:ext cx="1295400" cy="1066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63" name="Rectangle 21"/>
          <p:cNvSpPr>
            <a:spLocks noChangeArrowheads="1"/>
          </p:cNvSpPr>
          <p:nvPr/>
        </p:nvSpPr>
        <p:spPr bwMode="auto">
          <a:xfrm>
            <a:off x="4572000" y="3200400"/>
            <a:ext cx="5334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64" name="Rectangle 22"/>
          <p:cNvSpPr>
            <a:spLocks noChangeArrowheads="1"/>
          </p:cNvSpPr>
          <p:nvPr/>
        </p:nvSpPr>
        <p:spPr bwMode="auto">
          <a:xfrm>
            <a:off x="5486400" y="1447800"/>
            <a:ext cx="15240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65" name="Rectangle 23"/>
          <p:cNvSpPr>
            <a:spLocks noChangeArrowheads="1"/>
          </p:cNvSpPr>
          <p:nvPr/>
        </p:nvSpPr>
        <p:spPr bwMode="auto">
          <a:xfrm>
            <a:off x="5791200" y="1905000"/>
            <a:ext cx="533400" cy="6096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66" name="Rectangle 24"/>
          <p:cNvSpPr>
            <a:spLocks noChangeArrowheads="1"/>
          </p:cNvSpPr>
          <p:nvPr/>
        </p:nvSpPr>
        <p:spPr bwMode="auto">
          <a:xfrm>
            <a:off x="6324600" y="3200400"/>
            <a:ext cx="3810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67" name="Rectangle 25"/>
          <p:cNvSpPr>
            <a:spLocks noChangeArrowheads="1"/>
          </p:cNvSpPr>
          <p:nvPr/>
        </p:nvSpPr>
        <p:spPr bwMode="auto">
          <a:xfrm>
            <a:off x="6705600" y="3810000"/>
            <a:ext cx="1295400" cy="1295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68" name="Rectangle 26"/>
          <p:cNvSpPr>
            <a:spLocks noChangeArrowheads="1"/>
          </p:cNvSpPr>
          <p:nvPr/>
        </p:nvSpPr>
        <p:spPr bwMode="auto">
          <a:xfrm>
            <a:off x="7315200" y="3276600"/>
            <a:ext cx="685800" cy="533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69" name="Rectangle 27"/>
          <p:cNvSpPr>
            <a:spLocks noChangeArrowheads="1"/>
          </p:cNvSpPr>
          <p:nvPr/>
        </p:nvSpPr>
        <p:spPr bwMode="auto">
          <a:xfrm>
            <a:off x="7010400" y="1447800"/>
            <a:ext cx="6096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70" name="Rectangle 28"/>
          <p:cNvSpPr>
            <a:spLocks noChangeArrowheads="1"/>
          </p:cNvSpPr>
          <p:nvPr/>
        </p:nvSpPr>
        <p:spPr bwMode="auto">
          <a:xfrm>
            <a:off x="7315200" y="1905000"/>
            <a:ext cx="685800" cy="2286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71" name="Rectangle 29"/>
          <p:cNvSpPr>
            <a:spLocks noChangeArrowheads="1"/>
          </p:cNvSpPr>
          <p:nvPr/>
        </p:nvSpPr>
        <p:spPr bwMode="auto">
          <a:xfrm>
            <a:off x="7620000" y="1447800"/>
            <a:ext cx="3810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72" name="Text Box 30"/>
          <p:cNvSpPr txBox="1">
            <a:spLocks noChangeArrowheads="1"/>
          </p:cNvSpPr>
          <p:nvPr/>
        </p:nvSpPr>
        <p:spPr bwMode="auto">
          <a:xfrm>
            <a:off x="609600" y="5105400"/>
            <a:ext cx="7467600" cy="968375"/>
          </a:xfrm>
          <a:prstGeom prst="rect">
            <a:avLst/>
          </a:prstGeom>
          <a:noFill/>
          <a:ln w="9525">
            <a:noFill/>
            <a:miter lim="800000"/>
            <a:headEnd/>
            <a:tailEnd/>
          </a:ln>
        </p:spPr>
        <p:txBody>
          <a:bodyPr>
            <a:spAutoFit/>
          </a:bodyPr>
          <a:lstStyle/>
          <a:p>
            <a:pPr>
              <a:lnSpc>
                <a:spcPct val="80000"/>
              </a:lnSpc>
            </a:pPr>
            <a:r>
              <a:rPr lang="en-US"/>
              <a:t>Load balancing can be easy, if the problem splits up into chunks of roughly equal size, with one chunk per processor.  Or load balancing can be very hard.</a:t>
            </a:r>
          </a:p>
        </p:txBody>
      </p:sp>
      <p:sp>
        <p:nvSpPr>
          <p:cNvPr id="61473" name="Rectangle 31"/>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pPr algn="ctr"/>
            <a:endParaRPr lang="en-US" sz="1800"/>
          </a:p>
        </p:txBody>
      </p:sp>
      <p:sp>
        <p:nvSpPr>
          <p:cNvPr id="797728" name="Text Box 32"/>
          <p:cNvSpPr txBox="1">
            <a:spLocks noChangeArrowheads="1"/>
          </p:cNvSpPr>
          <p:nvPr/>
        </p:nvSpPr>
        <p:spPr bwMode="auto">
          <a:xfrm rot="18900000">
            <a:off x="457200" y="2438400"/>
            <a:ext cx="3962400" cy="1555750"/>
          </a:xfrm>
          <a:prstGeom prst="rect">
            <a:avLst/>
          </a:prstGeom>
          <a:noFill/>
          <a:ln w="9525">
            <a:noFill/>
            <a:miter lim="800000"/>
            <a:headEnd/>
            <a:tailEnd/>
          </a:ln>
          <a:effectLst/>
        </p:spPr>
        <p:txBody>
          <a:bodyPr>
            <a:spAutoFit/>
          </a:bodyPr>
          <a:lstStyle/>
          <a:p>
            <a:pPr algn="ctr">
              <a:spcBef>
                <a:spcPct val="50000"/>
              </a:spcBef>
              <a:defRPr/>
            </a:pPr>
            <a:r>
              <a:rPr lang="en-US" sz="9600">
                <a:effectLst>
                  <a:outerShdw blurRad="38100" dist="38100" dir="2700000" algn="tl">
                    <a:srgbClr val="C0C0C0"/>
                  </a:outerShdw>
                </a:effectLst>
                <a:latin typeface="Arial Black" pitchFamily="34" charset="0"/>
                <a:ea typeface="+mn-ea"/>
              </a:rPr>
              <a:t>EASY</a:t>
            </a:r>
          </a:p>
        </p:txBody>
      </p:sp>
    </p:spTree>
    <p:custDataLst>
      <p:tags r:id="rId1"/>
    </p:custData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smtClean="0">
                <a:ea typeface="ＭＳ Ｐゴシック" pitchFamily="1" charset="-128"/>
              </a:rPr>
              <a:t>Load Balancing</a:t>
            </a:r>
          </a:p>
        </p:txBody>
      </p:sp>
      <p:sp>
        <p:nvSpPr>
          <p:cNvPr id="62467"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62468" name="Slide Number Placeholder 4"/>
          <p:cNvSpPr>
            <a:spLocks noGrp="1"/>
          </p:cNvSpPr>
          <p:nvPr>
            <p:ph type="sldNum" sz="quarter" idx="11"/>
          </p:nvPr>
        </p:nvSpPr>
        <p:spPr>
          <a:noFill/>
        </p:spPr>
        <p:txBody>
          <a:bodyPr/>
          <a:lstStyle/>
          <a:p>
            <a:fld id="{3B9177EB-BED4-4CEA-855D-C53DF3A733C8}" type="slidenum">
              <a:rPr lang="en-US"/>
              <a:pPr/>
              <a:t>33</a:t>
            </a:fld>
            <a:endParaRPr lang="en-US"/>
          </a:p>
        </p:txBody>
      </p:sp>
      <p:sp>
        <p:nvSpPr>
          <p:cNvPr id="62469" name="Rectangle 3"/>
          <p:cNvSpPr>
            <a:spLocks noChangeArrowheads="1"/>
          </p:cNvSpPr>
          <p:nvPr/>
        </p:nvSpPr>
        <p:spPr bwMode="auto">
          <a:xfrm>
            <a:off x="609600" y="1447800"/>
            <a:ext cx="1828800" cy="1828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70" name="Rectangle 4"/>
          <p:cNvSpPr>
            <a:spLocks noChangeArrowheads="1"/>
          </p:cNvSpPr>
          <p:nvPr/>
        </p:nvSpPr>
        <p:spPr bwMode="auto">
          <a:xfrm>
            <a:off x="2438400" y="1447800"/>
            <a:ext cx="1828800" cy="1828800"/>
          </a:xfrm>
          <a:prstGeom prst="rect">
            <a:avLst/>
          </a:prstGeom>
          <a:solidFill>
            <a:srgbClr val="009999"/>
          </a:solidFill>
          <a:ln w="9525">
            <a:solidFill>
              <a:schemeClr val="tx1"/>
            </a:solidFill>
            <a:miter lim="800000"/>
            <a:headEnd/>
            <a:tailEnd/>
          </a:ln>
        </p:spPr>
        <p:txBody>
          <a:bodyPr wrap="none" anchor="ctr"/>
          <a:lstStyle/>
          <a:p>
            <a:pPr algn="ctr"/>
            <a:endParaRPr lang="en-US" sz="1800"/>
          </a:p>
        </p:txBody>
      </p:sp>
      <p:sp>
        <p:nvSpPr>
          <p:cNvPr id="62471" name="Rectangle 5"/>
          <p:cNvSpPr>
            <a:spLocks noChangeArrowheads="1"/>
          </p:cNvSpPr>
          <p:nvPr/>
        </p:nvSpPr>
        <p:spPr bwMode="auto">
          <a:xfrm>
            <a:off x="609600" y="3276600"/>
            <a:ext cx="1828800" cy="1828800"/>
          </a:xfrm>
          <a:prstGeom prst="rect">
            <a:avLst/>
          </a:prstGeom>
          <a:solidFill>
            <a:srgbClr val="339966"/>
          </a:solidFill>
          <a:ln w="9525">
            <a:solidFill>
              <a:schemeClr val="tx1"/>
            </a:solidFill>
            <a:miter lim="800000"/>
            <a:headEnd/>
            <a:tailEnd/>
          </a:ln>
        </p:spPr>
        <p:txBody>
          <a:bodyPr wrap="none" anchor="ctr"/>
          <a:lstStyle/>
          <a:p>
            <a:pPr algn="ctr"/>
            <a:endParaRPr lang="en-US" sz="1800"/>
          </a:p>
        </p:txBody>
      </p:sp>
      <p:sp>
        <p:nvSpPr>
          <p:cNvPr id="62472" name="Rectangle 6"/>
          <p:cNvSpPr>
            <a:spLocks noChangeArrowheads="1"/>
          </p:cNvSpPr>
          <p:nvPr/>
        </p:nvSpPr>
        <p:spPr bwMode="auto">
          <a:xfrm>
            <a:off x="2438400" y="3276600"/>
            <a:ext cx="1828800" cy="1828800"/>
          </a:xfrm>
          <a:prstGeom prst="rect">
            <a:avLst/>
          </a:prstGeom>
          <a:solidFill>
            <a:srgbClr val="339933"/>
          </a:solidFill>
          <a:ln w="9525">
            <a:solidFill>
              <a:schemeClr val="tx1"/>
            </a:solidFill>
            <a:miter lim="800000"/>
            <a:headEnd/>
            <a:tailEnd/>
          </a:ln>
        </p:spPr>
        <p:txBody>
          <a:bodyPr wrap="none" anchor="ctr"/>
          <a:lstStyle/>
          <a:p>
            <a:pPr algn="ctr"/>
            <a:endParaRPr lang="en-US" sz="1800"/>
          </a:p>
        </p:txBody>
      </p:sp>
      <p:sp>
        <p:nvSpPr>
          <p:cNvPr id="62473" name="Rectangle 7"/>
          <p:cNvSpPr>
            <a:spLocks noChangeArrowheads="1"/>
          </p:cNvSpPr>
          <p:nvPr/>
        </p:nvSpPr>
        <p:spPr bwMode="auto">
          <a:xfrm>
            <a:off x="5181600" y="2209800"/>
            <a:ext cx="609600" cy="533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74" name="Rectangle 8"/>
          <p:cNvSpPr>
            <a:spLocks noChangeArrowheads="1"/>
          </p:cNvSpPr>
          <p:nvPr/>
        </p:nvSpPr>
        <p:spPr bwMode="auto">
          <a:xfrm>
            <a:off x="5867400" y="4038600"/>
            <a:ext cx="838200" cy="1066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75" name="Rectangle 9"/>
          <p:cNvSpPr>
            <a:spLocks noChangeArrowheads="1"/>
          </p:cNvSpPr>
          <p:nvPr/>
        </p:nvSpPr>
        <p:spPr bwMode="auto">
          <a:xfrm>
            <a:off x="5105400" y="3200400"/>
            <a:ext cx="12192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76" name="Line 10"/>
          <p:cNvSpPr>
            <a:spLocks noChangeShapeType="1"/>
          </p:cNvSpPr>
          <p:nvPr/>
        </p:nvSpPr>
        <p:spPr bwMode="auto">
          <a:xfrm>
            <a:off x="4495800" y="1295400"/>
            <a:ext cx="0" cy="3810000"/>
          </a:xfrm>
          <a:prstGeom prst="line">
            <a:avLst/>
          </a:prstGeom>
          <a:noFill/>
          <a:ln w="9525">
            <a:solidFill>
              <a:schemeClr val="tx1"/>
            </a:solidFill>
            <a:miter lim="800000"/>
            <a:headEnd/>
            <a:tailEnd/>
          </a:ln>
        </p:spPr>
        <p:txBody>
          <a:bodyPr wrap="none"/>
          <a:lstStyle/>
          <a:p>
            <a:endParaRPr lang="en-US"/>
          </a:p>
        </p:txBody>
      </p:sp>
      <p:sp>
        <p:nvSpPr>
          <p:cNvPr id="62477" name="Rectangle 11"/>
          <p:cNvSpPr>
            <a:spLocks noChangeArrowheads="1"/>
          </p:cNvSpPr>
          <p:nvPr/>
        </p:nvSpPr>
        <p:spPr bwMode="auto">
          <a:xfrm>
            <a:off x="6324600" y="1905000"/>
            <a:ext cx="990600" cy="6096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78" name="Rectangle 12"/>
          <p:cNvSpPr>
            <a:spLocks noChangeArrowheads="1"/>
          </p:cNvSpPr>
          <p:nvPr/>
        </p:nvSpPr>
        <p:spPr bwMode="auto">
          <a:xfrm>
            <a:off x="5791200" y="2514600"/>
            <a:ext cx="914400" cy="685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79" name="Rectangle 13"/>
          <p:cNvSpPr>
            <a:spLocks noChangeArrowheads="1"/>
          </p:cNvSpPr>
          <p:nvPr/>
        </p:nvSpPr>
        <p:spPr bwMode="auto">
          <a:xfrm>
            <a:off x="5486400" y="1905000"/>
            <a:ext cx="304800" cy="304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80" name="Rectangle 14"/>
          <p:cNvSpPr>
            <a:spLocks noChangeArrowheads="1"/>
          </p:cNvSpPr>
          <p:nvPr/>
        </p:nvSpPr>
        <p:spPr bwMode="auto">
          <a:xfrm>
            <a:off x="6705600" y="2971800"/>
            <a:ext cx="6096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81" name="Rectangle 15"/>
          <p:cNvSpPr>
            <a:spLocks noChangeArrowheads="1"/>
          </p:cNvSpPr>
          <p:nvPr/>
        </p:nvSpPr>
        <p:spPr bwMode="auto">
          <a:xfrm>
            <a:off x="4572000" y="1447800"/>
            <a:ext cx="914400" cy="7620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82" name="Rectangle 16"/>
          <p:cNvSpPr>
            <a:spLocks noChangeArrowheads="1"/>
          </p:cNvSpPr>
          <p:nvPr/>
        </p:nvSpPr>
        <p:spPr bwMode="auto">
          <a:xfrm>
            <a:off x="4572000" y="2209800"/>
            <a:ext cx="609600" cy="533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83" name="Rectangle 17"/>
          <p:cNvSpPr>
            <a:spLocks noChangeArrowheads="1"/>
          </p:cNvSpPr>
          <p:nvPr/>
        </p:nvSpPr>
        <p:spPr bwMode="auto">
          <a:xfrm>
            <a:off x="7315200" y="2133600"/>
            <a:ext cx="685800" cy="11430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84" name="Rectangle 18"/>
          <p:cNvSpPr>
            <a:spLocks noChangeArrowheads="1"/>
          </p:cNvSpPr>
          <p:nvPr/>
        </p:nvSpPr>
        <p:spPr bwMode="auto">
          <a:xfrm>
            <a:off x="6705600" y="2514600"/>
            <a:ext cx="6096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85" name="Rectangle 19"/>
          <p:cNvSpPr>
            <a:spLocks noChangeArrowheads="1"/>
          </p:cNvSpPr>
          <p:nvPr/>
        </p:nvSpPr>
        <p:spPr bwMode="auto">
          <a:xfrm>
            <a:off x="4572000" y="2743200"/>
            <a:ext cx="12192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86" name="Rectangle 20"/>
          <p:cNvSpPr>
            <a:spLocks noChangeArrowheads="1"/>
          </p:cNvSpPr>
          <p:nvPr/>
        </p:nvSpPr>
        <p:spPr bwMode="auto">
          <a:xfrm>
            <a:off x="4572000" y="4038600"/>
            <a:ext cx="1295400" cy="1066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87" name="Rectangle 21"/>
          <p:cNvSpPr>
            <a:spLocks noChangeArrowheads="1"/>
          </p:cNvSpPr>
          <p:nvPr/>
        </p:nvSpPr>
        <p:spPr bwMode="auto">
          <a:xfrm>
            <a:off x="4572000" y="3200400"/>
            <a:ext cx="5334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88" name="Rectangle 22"/>
          <p:cNvSpPr>
            <a:spLocks noChangeArrowheads="1"/>
          </p:cNvSpPr>
          <p:nvPr/>
        </p:nvSpPr>
        <p:spPr bwMode="auto">
          <a:xfrm>
            <a:off x="5486400" y="1447800"/>
            <a:ext cx="15240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89" name="Rectangle 23"/>
          <p:cNvSpPr>
            <a:spLocks noChangeArrowheads="1"/>
          </p:cNvSpPr>
          <p:nvPr/>
        </p:nvSpPr>
        <p:spPr bwMode="auto">
          <a:xfrm>
            <a:off x="5791200" y="1905000"/>
            <a:ext cx="533400" cy="6096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90" name="Rectangle 24"/>
          <p:cNvSpPr>
            <a:spLocks noChangeArrowheads="1"/>
          </p:cNvSpPr>
          <p:nvPr/>
        </p:nvSpPr>
        <p:spPr bwMode="auto">
          <a:xfrm>
            <a:off x="6324600" y="3200400"/>
            <a:ext cx="3810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91" name="Rectangle 25"/>
          <p:cNvSpPr>
            <a:spLocks noChangeArrowheads="1"/>
          </p:cNvSpPr>
          <p:nvPr/>
        </p:nvSpPr>
        <p:spPr bwMode="auto">
          <a:xfrm>
            <a:off x="6705600" y="3810000"/>
            <a:ext cx="1295400" cy="1295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92" name="Rectangle 26"/>
          <p:cNvSpPr>
            <a:spLocks noChangeArrowheads="1"/>
          </p:cNvSpPr>
          <p:nvPr/>
        </p:nvSpPr>
        <p:spPr bwMode="auto">
          <a:xfrm>
            <a:off x="7315200" y="3276600"/>
            <a:ext cx="685800" cy="533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93" name="Rectangle 27"/>
          <p:cNvSpPr>
            <a:spLocks noChangeArrowheads="1"/>
          </p:cNvSpPr>
          <p:nvPr/>
        </p:nvSpPr>
        <p:spPr bwMode="auto">
          <a:xfrm>
            <a:off x="7010400" y="1447800"/>
            <a:ext cx="6096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94" name="Rectangle 28"/>
          <p:cNvSpPr>
            <a:spLocks noChangeArrowheads="1"/>
          </p:cNvSpPr>
          <p:nvPr/>
        </p:nvSpPr>
        <p:spPr bwMode="auto">
          <a:xfrm>
            <a:off x="7315200" y="1905000"/>
            <a:ext cx="685800" cy="2286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95" name="Rectangle 29"/>
          <p:cNvSpPr>
            <a:spLocks noChangeArrowheads="1"/>
          </p:cNvSpPr>
          <p:nvPr/>
        </p:nvSpPr>
        <p:spPr bwMode="auto">
          <a:xfrm>
            <a:off x="7620000" y="1447800"/>
            <a:ext cx="3810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96" name="Text Box 30"/>
          <p:cNvSpPr txBox="1">
            <a:spLocks noChangeArrowheads="1"/>
          </p:cNvSpPr>
          <p:nvPr/>
        </p:nvSpPr>
        <p:spPr bwMode="auto">
          <a:xfrm>
            <a:off x="609600" y="5105400"/>
            <a:ext cx="7467600" cy="968375"/>
          </a:xfrm>
          <a:prstGeom prst="rect">
            <a:avLst/>
          </a:prstGeom>
          <a:noFill/>
          <a:ln w="9525">
            <a:noFill/>
            <a:miter lim="800000"/>
            <a:headEnd/>
            <a:tailEnd/>
          </a:ln>
        </p:spPr>
        <p:txBody>
          <a:bodyPr>
            <a:spAutoFit/>
          </a:bodyPr>
          <a:lstStyle/>
          <a:p>
            <a:pPr>
              <a:lnSpc>
                <a:spcPct val="80000"/>
              </a:lnSpc>
            </a:pPr>
            <a:r>
              <a:rPr lang="en-US"/>
              <a:t>Load balancing can be easy, if the problem splits up into chunks of roughly equal size, with one chunk per processor.  Or load balancing can be very hard.</a:t>
            </a:r>
          </a:p>
        </p:txBody>
      </p:sp>
      <p:sp>
        <p:nvSpPr>
          <p:cNvPr id="62497" name="Rectangle 31"/>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pPr algn="ctr"/>
            <a:endParaRPr lang="en-US" sz="1800"/>
          </a:p>
        </p:txBody>
      </p:sp>
      <p:sp>
        <p:nvSpPr>
          <p:cNvPr id="798752" name="Text Box 32"/>
          <p:cNvSpPr txBox="1">
            <a:spLocks noChangeArrowheads="1"/>
          </p:cNvSpPr>
          <p:nvPr/>
        </p:nvSpPr>
        <p:spPr bwMode="auto">
          <a:xfrm rot="18900000">
            <a:off x="457200" y="2438400"/>
            <a:ext cx="3962400" cy="1555750"/>
          </a:xfrm>
          <a:prstGeom prst="rect">
            <a:avLst/>
          </a:prstGeom>
          <a:noFill/>
          <a:ln w="9525">
            <a:noFill/>
            <a:miter lim="800000"/>
            <a:headEnd/>
            <a:tailEnd/>
          </a:ln>
          <a:effectLst/>
        </p:spPr>
        <p:txBody>
          <a:bodyPr>
            <a:spAutoFit/>
          </a:bodyPr>
          <a:lstStyle/>
          <a:p>
            <a:pPr algn="ctr">
              <a:spcBef>
                <a:spcPct val="50000"/>
              </a:spcBef>
              <a:defRPr/>
            </a:pPr>
            <a:r>
              <a:rPr lang="en-US" sz="9600">
                <a:effectLst>
                  <a:outerShdw blurRad="38100" dist="38100" dir="2700000" algn="tl">
                    <a:srgbClr val="C0C0C0"/>
                  </a:outerShdw>
                </a:effectLst>
                <a:latin typeface="Arial Black" pitchFamily="34" charset="0"/>
                <a:ea typeface="+mn-ea"/>
              </a:rPr>
              <a:t>EASY</a:t>
            </a:r>
          </a:p>
        </p:txBody>
      </p:sp>
      <p:sp>
        <p:nvSpPr>
          <p:cNvPr id="798753" name="Text Box 33"/>
          <p:cNvSpPr txBox="1">
            <a:spLocks noChangeArrowheads="1"/>
          </p:cNvSpPr>
          <p:nvPr/>
        </p:nvSpPr>
        <p:spPr bwMode="auto">
          <a:xfrm rot="18900000">
            <a:off x="4251325" y="2478088"/>
            <a:ext cx="4056063" cy="1555750"/>
          </a:xfrm>
          <a:prstGeom prst="rect">
            <a:avLst/>
          </a:prstGeom>
          <a:noFill/>
          <a:ln w="9525">
            <a:noFill/>
            <a:miter lim="800000"/>
            <a:headEnd/>
            <a:tailEnd/>
          </a:ln>
          <a:effectLst/>
        </p:spPr>
        <p:txBody>
          <a:bodyPr>
            <a:spAutoFit/>
          </a:bodyPr>
          <a:lstStyle/>
          <a:p>
            <a:pPr algn="ctr">
              <a:spcBef>
                <a:spcPct val="50000"/>
              </a:spcBef>
              <a:defRPr/>
            </a:pPr>
            <a:r>
              <a:rPr lang="en-US" sz="9600">
                <a:effectLst>
                  <a:outerShdw blurRad="38100" dist="38100" dir="2700000" algn="tl">
                    <a:srgbClr val="C0C0C0"/>
                  </a:outerShdw>
                </a:effectLst>
                <a:latin typeface="Arial Black" pitchFamily="34" charset="0"/>
                <a:ea typeface="+mn-ea"/>
              </a:rPr>
              <a:t>HARD</a:t>
            </a:r>
          </a:p>
        </p:txBody>
      </p:sp>
    </p:spTree>
    <p:custDataLst>
      <p:tags r:id="rId1"/>
    </p:custData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smtClean="0">
                <a:ea typeface="ＭＳ Ｐゴシック" pitchFamily="1" charset="-128"/>
              </a:rPr>
              <a:t>Load Balancing Is Good</a:t>
            </a:r>
          </a:p>
        </p:txBody>
      </p:sp>
      <p:sp>
        <p:nvSpPr>
          <p:cNvPr id="63491" name="Rectangle 3"/>
          <p:cNvSpPr>
            <a:spLocks noGrp="1" noChangeArrowheads="1"/>
          </p:cNvSpPr>
          <p:nvPr>
            <p:ph idx="1"/>
          </p:nvPr>
        </p:nvSpPr>
        <p:spPr/>
        <p:txBody>
          <a:bodyPr/>
          <a:lstStyle/>
          <a:p>
            <a:pPr>
              <a:lnSpc>
                <a:spcPct val="90000"/>
              </a:lnSpc>
              <a:buFont typeface="Wingdings" pitchFamily="1" charset="2"/>
              <a:buNone/>
            </a:pPr>
            <a:r>
              <a:rPr lang="en-US" smtClean="0">
                <a:ea typeface="ＭＳ Ｐゴシック" pitchFamily="1" charset="-128"/>
              </a:rPr>
              <a:t>When every process gets the same amount of work, the job is </a:t>
            </a:r>
            <a:r>
              <a:rPr lang="en-US" b="1" i="1" u="sng" smtClean="0">
                <a:ea typeface="ＭＳ Ｐゴシック" pitchFamily="1" charset="-128"/>
              </a:rPr>
              <a:t>load balanced</a:t>
            </a:r>
            <a:r>
              <a:rPr lang="en-US" smtClean="0">
                <a:ea typeface="ＭＳ Ｐゴシック" pitchFamily="1" charset="-128"/>
              </a:rPr>
              <a:t>.</a:t>
            </a:r>
          </a:p>
          <a:p>
            <a:pPr>
              <a:lnSpc>
                <a:spcPct val="90000"/>
              </a:lnSpc>
              <a:buFont typeface="Wingdings" pitchFamily="1" charset="2"/>
              <a:buNone/>
            </a:pPr>
            <a:r>
              <a:rPr lang="en-US" smtClean="0">
                <a:ea typeface="ＭＳ Ｐゴシック" pitchFamily="1" charset="-128"/>
              </a:rPr>
              <a:t>We like load balancing, because it means that our speedup can potentially be linear: if we run on </a:t>
            </a:r>
            <a:r>
              <a:rPr lang="en-US" i="1" smtClean="0">
                <a:ea typeface="ＭＳ Ｐゴシック" pitchFamily="1" charset="-128"/>
              </a:rPr>
              <a:t>N</a:t>
            </a:r>
            <a:r>
              <a:rPr lang="en-US" i="1" baseline="-25000" smtClean="0">
                <a:ea typeface="ＭＳ Ｐゴシック" pitchFamily="1" charset="-128"/>
              </a:rPr>
              <a:t>p</a:t>
            </a:r>
            <a:r>
              <a:rPr lang="en-US" smtClean="0">
                <a:ea typeface="ＭＳ Ｐゴシック" pitchFamily="1" charset="-128"/>
              </a:rPr>
              <a:t> processes, it takes 1/</a:t>
            </a:r>
            <a:r>
              <a:rPr lang="en-US" i="1" smtClean="0">
                <a:ea typeface="ＭＳ Ｐゴシック" pitchFamily="1" charset="-128"/>
              </a:rPr>
              <a:t>N</a:t>
            </a:r>
            <a:r>
              <a:rPr lang="en-US" i="1" baseline="-25000" smtClean="0">
                <a:ea typeface="ＭＳ Ｐゴシック" pitchFamily="1" charset="-128"/>
              </a:rPr>
              <a:t>p</a:t>
            </a:r>
            <a:r>
              <a:rPr lang="en-US" smtClean="0">
                <a:ea typeface="ＭＳ Ｐゴシック" pitchFamily="1" charset="-128"/>
              </a:rPr>
              <a:t> as much time as on one.</a:t>
            </a:r>
          </a:p>
          <a:p>
            <a:pPr>
              <a:lnSpc>
                <a:spcPct val="90000"/>
              </a:lnSpc>
              <a:buFont typeface="Wingdings" pitchFamily="1" charset="2"/>
              <a:buNone/>
            </a:pPr>
            <a:r>
              <a:rPr lang="en-US" smtClean="0">
                <a:ea typeface="ＭＳ Ｐゴシック" pitchFamily="1" charset="-128"/>
              </a:rPr>
              <a:t>For some codes, figuring out how to balance the load is trivial (for example, breaking a big unchanging array into sub-arrays).</a:t>
            </a:r>
          </a:p>
          <a:p>
            <a:pPr>
              <a:lnSpc>
                <a:spcPct val="90000"/>
              </a:lnSpc>
              <a:buFont typeface="Wingdings" pitchFamily="1" charset="2"/>
              <a:buNone/>
            </a:pPr>
            <a:r>
              <a:rPr lang="en-US" smtClean="0">
                <a:ea typeface="ＭＳ Ｐゴシック" pitchFamily="1" charset="-128"/>
              </a:rPr>
              <a:t>For others, load balancing is very tricky (for example, a dynamically evolving collection of arbitrarily many blocks of arbitrary size).</a:t>
            </a:r>
          </a:p>
        </p:txBody>
      </p:sp>
      <p:sp>
        <p:nvSpPr>
          <p:cNvPr id="63492"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63493" name="Slide Number Placeholder 4"/>
          <p:cNvSpPr>
            <a:spLocks noGrp="1"/>
          </p:cNvSpPr>
          <p:nvPr>
            <p:ph type="sldNum" sz="quarter" idx="11"/>
          </p:nvPr>
        </p:nvSpPr>
        <p:spPr>
          <a:noFill/>
        </p:spPr>
        <p:txBody>
          <a:bodyPr/>
          <a:lstStyle/>
          <a:p>
            <a:fld id="{C150F5EE-6DE0-4222-BB36-6B17A61FD716}" type="slidenum">
              <a:rPr lang="en-US"/>
              <a:pPr/>
              <a:t>34</a:t>
            </a:fld>
            <a:endParaRPr lang="en-US"/>
          </a:p>
        </p:txBody>
      </p:sp>
    </p:spTree>
    <p:custDataLst>
      <p:tags r:id="rId1"/>
    </p:custData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US" smtClean="0">
                <a:ea typeface="ＭＳ Ｐゴシック" pitchFamily="1" charset="-128"/>
              </a:rPr>
              <a:t>Parallel Strategies</a:t>
            </a:r>
          </a:p>
        </p:txBody>
      </p:sp>
      <p:sp>
        <p:nvSpPr>
          <p:cNvPr id="64515" name="Rectangle 3"/>
          <p:cNvSpPr>
            <a:spLocks noGrp="1" noChangeArrowheads="1"/>
          </p:cNvSpPr>
          <p:nvPr>
            <p:ph idx="1"/>
          </p:nvPr>
        </p:nvSpPr>
        <p:spPr>
          <a:xfrm>
            <a:off x="609600" y="1195388"/>
            <a:ext cx="7924800" cy="4900612"/>
          </a:xfrm>
        </p:spPr>
        <p:txBody>
          <a:bodyPr/>
          <a:lstStyle/>
          <a:p>
            <a:pPr>
              <a:lnSpc>
                <a:spcPct val="90000"/>
              </a:lnSpc>
            </a:pPr>
            <a:r>
              <a:rPr lang="en-US" b="1" i="1" u="sng" smtClean="0">
                <a:ea typeface="ＭＳ Ｐゴシック" pitchFamily="1" charset="-128"/>
              </a:rPr>
              <a:t>Client-Server</a:t>
            </a:r>
            <a:r>
              <a:rPr lang="en-US" smtClean="0">
                <a:ea typeface="ＭＳ Ｐゴシック" pitchFamily="1" charset="-128"/>
              </a:rPr>
              <a:t>: One worker (the server) decides what tasks the other workers (clients) will do; for example, Hello World, Monte Carlo.</a:t>
            </a:r>
          </a:p>
          <a:p>
            <a:pPr>
              <a:lnSpc>
                <a:spcPct val="90000"/>
              </a:lnSpc>
            </a:pPr>
            <a:r>
              <a:rPr lang="en-US" b="1" i="1" u="sng" smtClean="0">
                <a:ea typeface="ＭＳ Ｐゴシック" pitchFamily="1" charset="-128"/>
              </a:rPr>
              <a:t>Data Parallelism</a:t>
            </a:r>
            <a:r>
              <a:rPr lang="en-US" smtClean="0">
                <a:ea typeface="ＭＳ Ｐゴシック" pitchFamily="1" charset="-128"/>
              </a:rPr>
              <a:t>: Each worker does exactly the same tasks on its unique subset of the data; for example, distributed meshes for transport problems (weather etc).</a:t>
            </a:r>
          </a:p>
          <a:p>
            <a:pPr>
              <a:lnSpc>
                <a:spcPct val="90000"/>
              </a:lnSpc>
            </a:pPr>
            <a:r>
              <a:rPr lang="en-US" b="1" i="1" u="sng" smtClean="0">
                <a:ea typeface="ＭＳ Ｐゴシック" pitchFamily="1" charset="-128"/>
              </a:rPr>
              <a:t>Task Parallelism</a:t>
            </a:r>
            <a:r>
              <a:rPr lang="en-US" smtClean="0">
                <a:ea typeface="ＭＳ Ｐゴシック" pitchFamily="1" charset="-128"/>
              </a:rPr>
              <a:t>: Each worker does different tasks on exactly the same set of data (each process holds exactly the same data as the others); for example, N-body problems (molecular dynamics, astrophysics).</a:t>
            </a:r>
          </a:p>
          <a:p>
            <a:pPr>
              <a:lnSpc>
                <a:spcPct val="90000"/>
              </a:lnSpc>
            </a:pPr>
            <a:r>
              <a:rPr lang="en-US" b="1" i="1" u="sng" smtClean="0">
                <a:ea typeface="ＭＳ Ｐゴシック" pitchFamily="1" charset="-128"/>
              </a:rPr>
              <a:t>Pipeline: </a:t>
            </a:r>
            <a:r>
              <a:rPr lang="en-US" smtClean="0">
                <a:ea typeface="ＭＳ Ｐゴシック" pitchFamily="1" charset="-128"/>
              </a:rPr>
              <a:t>Each worker does its tasks, then passes its set of data along to the next worker and receives the next set of data from the previous worker.</a:t>
            </a:r>
          </a:p>
        </p:txBody>
      </p:sp>
      <p:sp>
        <p:nvSpPr>
          <p:cNvPr id="64516"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64517" name="Slide Number Placeholder 4"/>
          <p:cNvSpPr>
            <a:spLocks noGrp="1"/>
          </p:cNvSpPr>
          <p:nvPr>
            <p:ph type="sldNum" sz="quarter" idx="11"/>
          </p:nvPr>
        </p:nvSpPr>
        <p:spPr>
          <a:noFill/>
        </p:spPr>
        <p:txBody>
          <a:bodyPr/>
          <a:lstStyle/>
          <a:p>
            <a:fld id="{90985B09-2BDE-4C5E-984A-A693088D2DE4}" type="slidenum">
              <a:rPr lang="en-US"/>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ctrTitle"/>
          </p:nvPr>
        </p:nvSpPr>
        <p:spPr>
          <a:xfrm>
            <a:off x="990600" y="914400"/>
            <a:ext cx="7772400" cy="2362200"/>
          </a:xfrm>
        </p:spPr>
        <p:txBody>
          <a:bodyPr/>
          <a:lstStyle/>
          <a:p>
            <a:pPr>
              <a:lnSpc>
                <a:spcPct val="80000"/>
              </a:lnSpc>
            </a:pPr>
            <a:r>
              <a:rPr lang="en-US" sz="6000" smtClean="0">
                <a:ea typeface="ＭＳ Ｐゴシック" pitchFamily="1" charset="-128"/>
              </a:rPr>
              <a:t>MPI:</a:t>
            </a:r>
            <a:br>
              <a:rPr lang="en-US" sz="6000" smtClean="0">
                <a:ea typeface="ＭＳ Ｐゴシック" pitchFamily="1" charset="-128"/>
              </a:rPr>
            </a:br>
            <a:r>
              <a:rPr lang="en-US" sz="6000" smtClean="0">
                <a:ea typeface="ＭＳ Ｐゴシック" pitchFamily="1" charset="-128"/>
              </a:rPr>
              <a:t>The Message-Passing Interface</a:t>
            </a:r>
          </a:p>
        </p:txBody>
      </p:sp>
      <p:sp>
        <p:nvSpPr>
          <p:cNvPr id="65539" name="Text Box 3"/>
          <p:cNvSpPr txBox="1">
            <a:spLocks noChangeArrowheads="1"/>
          </p:cNvSpPr>
          <p:nvPr/>
        </p:nvSpPr>
        <p:spPr bwMode="auto">
          <a:xfrm>
            <a:off x="2438400" y="5721350"/>
            <a:ext cx="4102100" cy="366713"/>
          </a:xfrm>
          <a:prstGeom prst="rect">
            <a:avLst/>
          </a:prstGeom>
          <a:noFill/>
          <a:ln w="9525">
            <a:noFill/>
            <a:miter lim="800000"/>
            <a:headEnd/>
            <a:tailEnd/>
          </a:ln>
        </p:spPr>
        <p:txBody>
          <a:bodyPr wrap="none">
            <a:spAutoFit/>
          </a:bodyPr>
          <a:lstStyle/>
          <a:p>
            <a:r>
              <a:rPr lang="en-US" sz="1800"/>
              <a:t>Most of this discussion is from [1] and [2].</a:t>
            </a:r>
          </a:p>
        </p:txBody>
      </p:sp>
    </p:spTree>
    <p:custDataLst>
      <p:tags r:id="rId1"/>
    </p:custData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smtClean="0">
                <a:ea typeface="ＭＳ Ｐゴシック" pitchFamily="1" charset="-128"/>
              </a:rPr>
              <a:t>What Is MPI?</a:t>
            </a:r>
          </a:p>
        </p:txBody>
      </p:sp>
      <p:sp>
        <p:nvSpPr>
          <p:cNvPr id="66563" name="Rectangle 3"/>
          <p:cNvSpPr>
            <a:spLocks noGrp="1" noChangeArrowheads="1"/>
          </p:cNvSpPr>
          <p:nvPr>
            <p:ph idx="1"/>
          </p:nvPr>
        </p:nvSpPr>
        <p:spPr>
          <a:xfrm>
            <a:off x="533400" y="1219200"/>
            <a:ext cx="8077200" cy="4876800"/>
          </a:xfrm>
        </p:spPr>
        <p:txBody>
          <a:bodyPr/>
          <a:lstStyle/>
          <a:p>
            <a:pPr>
              <a:buFont typeface="Wingdings" pitchFamily="1" charset="2"/>
              <a:buNone/>
            </a:pPr>
            <a:r>
              <a:rPr lang="en-US" smtClean="0">
                <a:ea typeface="ＭＳ Ｐゴシック" pitchFamily="1" charset="-128"/>
              </a:rPr>
              <a:t>The </a:t>
            </a:r>
            <a:r>
              <a:rPr lang="en-US" b="1" i="1" u="sng" smtClean="0">
                <a:ea typeface="ＭＳ Ｐゴシック" pitchFamily="1" charset="-128"/>
              </a:rPr>
              <a:t>Message-Passing Interface</a:t>
            </a:r>
            <a:r>
              <a:rPr lang="en-US" smtClean="0">
                <a:ea typeface="ＭＳ Ｐゴシック" pitchFamily="1" charset="-128"/>
              </a:rPr>
              <a:t> (MPI) is a standard for expressing distributed parallelism via message passing.</a:t>
            </a:r>
          </a:p>
          <a:p>
            <a:pPr>
              <a:buFont typeface="Wingdings" pitchFamily="1" charset="2"/>
              <a:buNone/>
            </a:pPr>
            <a:r>
              <a:rPr lang="en-US" smtClean="0">
                <a:ea typeface="ＭＳ Ｐゴシック" pitchFamily="1" charset="-128"/>
              </a:rPr>
              <a:t>MPI consists of a </a:t>
            </a:r>
            <a:r>
              <a:rPr lang="en-US" b="1" i="1" u="sng" smtClean="0">
                <a:solidFill>
                  <a:srgbClr val="A50021"/>
                </a:solidFill>
                <a:ea typeface="ＭＳ Ｐゴシック" pitchFamily="1" charset="-128"/>
              </a:rPr>
              <a:t>header file</a:t>
            </a:r>
            <a:r>
              <a:rPr lang="en-US" smtClean="0">
                <a:ea typeface="ＭＳ Ｐゴシック" pitchFamily="1" charset="-128"/>
              </a:rPr>
              <a:t>, a </a:t>
            </a:r>
            <a:r>
              <a:rPr lang="en-US" b="1" i="1" u="sng" smtClean="0">
                <a:solidFill>
                  <a:srgbClr val="A50021"/>
                </a:solidFill>
                <a:ea typeface="ＭＳ Ｐゴシック" pitchFamily="1" charset="-128"/>
              </a:rPr>
              <a:t>library</a:t>
            </a:r>
            <a:r>
              <a:rPr lang="en-US" b="1" u="sng" smtClean="0">
                <a:ea typeface="ＭＳ Ｐゴシック" pitchFamily="1" charset="-128"/>
              </a:rPr>
              <a:t> </a:t>
            </a:r>
            <a:r>
              <a:rPr lang="en-US" b="1" u="sng" smtClean="0">
                <a:solidFill>
                  <a:srgbClr val="A50021"/>
                </a:solidFill>
                <a:ea typeface="ＭＳ Ｐゴシック" pitchFamily="1" charset="-128"/>
              </a:rPr>
              <a:t>of</a:t>
            </a:r>
            <a:r>
              <a:rPr lang="en-US" b="1" u="sng" smtClean="0">
                <a:ea typeface="ＭＳ Ｐゴシック" pitchFamily="1" charset="-128"/>
              </a:rPr>
              <a:t> </a:t>
            </a:r>
            <a:r>
              <a:rPr lang="en-US" b="1" u="sng" smtClean="0">
                <a:solidFill>
                  <a:srgbClr val="A50021"/>
                </a:solidFill>
                <a:ea typeface="ＭＳ Ｐゴシック" pitchFamily="1" charset="-128"/>
              </a:rPr>
              <a:t>routines</a:t>
            </a:r>
            <a:r>
              <a:rPr lang="en-US" smtClean="0">
                <a:ea typeface="ＭＳ Ｐゴシック" pitchFamily="1" charset="-128"/>
              </a:rPr>
              <a:t> and a </a:t>
            </a:r>
            <a:r>
              <a:rPr lang="en-US" b="1" i="1" u="sng" smtClean="0">
                <a:solidFill>
                  <a:srgbClr val="A50021"/>
                </a:solidFill>
                <a:ea typeface="ＭＳ Ｐゴシック" pitchFamily="1" charset="-128"/>
              </a:rPr>
              <a:t>runtime environment</a:t>
            </a:r>
            <a:r>
              <a:rPr lang="en-US" smtClean="0">
                <a:ea typeface="ＭＳ Ｐゴシック" pitchFamily="1" charset="-128"/>
              </a:rPr>
              <a:t>.</a:t>
            </a:r>
          </a:p>
          <a:p>
            <a:pPr>
              <a:buFont typeface="Wingdings" pitchFamily="1" charset="2"/>
              <a:buNone/>
            </a:pPr>
            <a:r>
              <a:rPr lang="en-US" smtClean="0">
                <a:ea typeface="ＭＳ Ｐゴシック" pitchFamily="1" charset="-128"/>
              </a:rPr>
              <a:t>When you compile a program that has MPI calls in it, your compiler links to a local implementation of MPI, and then you get parallelism; if the MPI library isn’t available, then the compile will fail.</a:t>
            </a:r>
          </a:p>
          <a:p>
            <a:pPr>
              <a:buFont typeface="Wingdings" pitchFamily="1" charset="2"/>
              <a:buNone/>
            </a:pPr>
            <a:r>
              <a:rPr lang="en-US" smtClean="0">
                <a:ea typeface="ＭＳ Ｐゴシック" pitchFamily="1" charset="-128"/>
              </a:rPr>
              <a:t>MPI can be used in Fortran, C and C++.</a:t>
            </a:r>
          </a:p>
        </p:txBody>
      </p:sp>
      <p:sp>
        <p:nvSpPr>
          <p:cNvPr id="66564"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66565" name="Slide Number Placeholder 4"/>
          <p:cNvSpPr>
            <a:spLocks noGrp="1"/>
          </p:cNvSpPr>
          <p:nvPr>
            <p:ph type="sldNum" sz="quarter" idx="11"/>
          </p:nvPr>
        </p:nvSpPr>
        <p:spPr>
          <a:noFill/>
        </p:spPr>
        <p:txBody>
          <a:bodyPr/>
          <a:lstStyle/>
          <a:p>
            <a:fld id="{F4A07DE0-5494-4940-954C-62DCC7510390}" type="slidenum">
              <a:rPr lang="en-US"/>
              <a:pPr/>
              <a:t>37</a:t>
            </a:fld>
            <a:endParaRPr lang="en-US"/>
          </a:p>
        </p:txBody>
      </p:sp>
    </p:spTree>
    <p:custDataLst>
      <p:tags r:id="rId1"/>
    </p:custData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smtClean="0">
                <a:ea typeface="ＭＳ Ｐゴシック" pitchFamily="1" charset="-128"/>
              </a:rPr>
              <a:t>MPI Calls</a:t>
            </a:r>
          </a:p>
        </p:txBody>
      </p:sp>
      <p:sp>
        <p:nvSpPr>
          <p:cNvPr id="67587" name="Rectangle 3"/>
          <p:cNvSpPr>
            <a:spLocks noGrp="1" noChangeArrowheads="1"/>
          </p:cNvSpPr>
          <p:nvPr>
            <p:ph idx="1"/>
          </p:nvPr>
        </p:nvSpPr>
        <p:spPr>
          <a:xfrm>
            <a:off x="533400" y="1371600"/>
            <a:ext cx="8077200" cy="4419600"/>
          </a:xfrm>
        </p:spPr>
        <p:txBody>
          <a:bodyPr/>
          <a:lstStyle/>
          <a:p>
            <a:pPr>
              <a:buFont typeface="Wingdings" pitchFamily="1" charset="2"/>
              <a:buNone/>
            </a:pPr>
            <a:r>
              <a:rPr lang="en-US" smtClean="0">
                <a:ea typeface="ＭＳ Ｐゴシック" pitchFamily="1" charset="-128"/>
              </a:rPr>
              <a:t>MPI calls in </a:t>
            </a:r>
            <a:r>
              <a:rPr lang="en-US" b="1" u="sng" smtClean="0">
                <a:ea typeface="ＭＳ Ｐゴシック" pitchFamily="1" charset="-128"/>
              </a:rPr>
              <a:t>Fortran</a:t>
            </a:r>
            <a:r>
              <a:rPr lang="en-US" smtClean="0">
                <a:ea typeface="ＭＳ Ｐゴシック" pitchFamily="1" charset="-128"/>
              </a:rPr>
              <a:t> look like this:</a:t>
            </a:r>
          </a:p>
          <a:p>
            <a:pPr>
              <a:lnSpc>
                <a:spcPct val="90000"/>
              </a:lnSpc>
              <a:buFont typeface="Wingdings" pitchFamily="1" charset="2"/>
              <a:buNone/>
            </a:pPr>
            <a:r>
              <a:rPr lang="en-US" b="1" smtClean="0">
                <a:solidFill>
                  <a:srgbClr val="0000CC"/>
                </a:solidFill>
                <a:latin typeface="Courier New" pitchFamily="1" charset="0"/>
                <a:ea typeface="ＭＳ Ｐゴシック" pitchFamily="1" charset="-128"/>
              </a:rPr>
              <a:t>  </a:t>
            </a:r>
            <a:r>
              <a:rPr lang="en-US" b="1" smtClean="0">
                <a:solidFill>
                  <a:schemeClr val="folHlink"/>
                </a:solidFill>
                <a:latin typeface="Courier New" pitchFamily="1" charset="0"/>
                <a:ea typeface="ＭＳ Ｐゴシック" pitchFamily="1" charset="-128"/>
              </a:rPr>
              <a:t>CALL MPI_Funcname</a:t>
            </a:r>
            <a:r>
              <a:rPr lang="en-US" b="1" smtClean="0">
                <a:latin typeface="Courier New" pitchFamily="1" charset="0"/>
                <a:ea typeface="ＭＳ Ｐゴシック" pitchFamily="1" charset="-128"/>
              </a:rPr>
              <a:t>(…, mpi_error_code)</a:t>
            </a:r>
            <a:endParaRPr lang="en-US" b="1" i="1" smtClean="0">
              <a:latin typeface="Courier New" pitchFamily="1" charset="0"/>
              <a:ea typeface="ＭＳ Ｐゴシック" pitchFamily="1" charset="-128"/>
            </a:endParaRPr>
          </a:p>
          <a:p>
            <a:pPr>
              <a:lnSpc>
                <a:spcPct val="90000"/>
              </a:lnSpc>
              <a:buFont typeface="Wingdings" pitchFamily="1" charset="2"/>
              <a:buNone/>
            </a:pPr>
            <a:r>
              <a:rPr lang="en-US" smtClean="0">
                <a:ea typeface="ＭＳ Ｐゴシック" pitchFamily="1" charset="-128"/>
              </a:rPr>
              <a:t>In </a:t>
            </a:r>
            <a:r>
              <a:rPr lang="en-US" b="1" u="sng" smtClean="0">
                <a:ea typeface="ＭＳ Ｐゴシック" pitchFamily="1" charset="-128"/>
              </a:rPr>
              <a:t>C</a:t>
            </a:r>
            <a:r>
              <a:rPr lang="en-US" smtClean="0">
                <a:ea typeface="ＭＳ Ｐゴシック" pitchFamily="1" charset="-128"/>
              </a:rPr>
              <a:t>, MPI calls look like:</a:t>
            </a:r>
          </a:p>
          <a:p>
            <a:pPr>
              <a:lnSpc>
                <a:spcPct val="90000"/>
              </a:lnSpc>
              <a:buFont typeface="Wingdings" pitchFamily="1" charset="2"/>
              <a:buNone/>
            </a:pPr>
            <a:r>
              <a:rPr lang="en-US" b="1" smtClean="0">
                <a:solidFill>
                  <a:schemeClr val="folHlink"/>
                </a:solidFill>
                <a:latin typeface="Courier New" pitchFamily="1" charset="0"/>
                <a:ea typeface="ＭＳ Ｐゴシック" pitchFamily="1" charset="-128"/>
              </a:rPr>
              <a:t>  </a:t>
            </a:r>
            <a:r>
              <a:rPr lang="en-US" b="1" smtClean="0">
                <a:latin typeface="Courier New" pitchFamily="1" charset="0"/>
                <a:ea typeface="ＭＳ Ｐゴシック" pitchFamily="1" charset="-128"/>
              </a:rPr>
              <a:t>mpi_error_code =</a:t>
            </a:r>
            <a:r>
              <a:rPr lang="en-US" b="1" smtClean="0">
                <a:solidFill>
                  <a:schemeClr val="folHlink"/>
                </a:solidFill>
                <a:latin typeface="Courier New" pitchFamily="1" charset="0"/>
                <a:ea typeface="ＭＳ Ｐゴシック" pitchFamily="1" charset="-128"/>
              </a:rPr>
              <a:t> MPI_Funcname</a:t>
            </a:r>
            <a:r>
              <a:rPr lang="en-US" b="1" smtClean="0">
                <a:latin typeface="Courier New" pitchFamily="1" charset="0"/>
                <a:ea typeface="ＭＳ Ｐゴシック" pitchFamily="1" charset="-128"/>
              </a:rPr>
              <a:t>(…);</a:t>
            </a:r>
          </a:p>
          <a:p>
            <a:pPr>
              <a:lnSpc>
                <a:spcPct val="90000"/>
              </a:lnSpc>
              <a:buFont typeface="Wingdings" pitchFamily="1" charset="2"/>
              <a:buNone/>
            </a:pPr>
            <a:r>
              <a:rPr lang="en-US" smtClean="0">
                <a:ea typeface="ＭＳ Ｐゴシック" pitchFamily="1" charset="-128"/>
              </a:rPr>
              <a:t>In C++, MPI calls look like:</a:t>
            </a:r>
          </a:p>
          <a:p>
            <a:pPr>
              <a:lnSpc>
                <a:spcPct val="90000"/>
              </a:lnSpc>
              <a:buFont typeface="Wingdings" pitchFamily="1" charset="2"/>
              <a:buNone/>
            </a:pPr>
            <a:r>
              <a:rPr lang="en-US" b="1" smtClean="0">
                <a:solidFill>
                  <a:schemeClr val="folHlink"/>
                </a:solidFill>
                <a:latin typeface="Courier New" pitchFamily="1" charset="0"/>
                <a:ea typeface="ＭＳ Ｐゴシック" pitchFamily="1" charset="-128"/>
              </a:rPr>
              <a:t>  </a:t>
            </a:r>
            <a:r>
              <a:rPr lang="en-US" b="1" smtClean="0">
                <a:latin typeface="Courier New" pitchFamily="1" charset="0"/>
                <a:ea typeface="ＭＳ Ｐゴシック" pitchFamily="1" charset="-128"/>
              </a:rPr>
              <a:t>mpi_error_code =</a:t>
            </a:r>
            <a:r>
              <a:rPr lang="en-US" b="1" smtClean="0">
                <a:solidFill>
                  <a:schemeClr val="folHlink"/>
                </a:solidFill>
                <a:latin typeface="Courier New" pitchFamily="1" charset="0"/>
                <a:ea typeface="ＭＳ Ｐゴシック" pitchFamily="1" charset="-128"/>
              </a:rPr>
              <a:t> MPI::Funcname</a:t>
            </a:r>
            <a:r>
              <a:rPr lang="en-US" b="1" smtClean="0">
                <a:latin typeface="Courier New" pitchFamily="1" charset="0"/>
                <a:ea typeface="ＭＳ Ｐゴシック" pitchFamily="1" charset="-128"/>
              </a:rPr>
              <a:t>(…);</a:t>
            </a:r>
            <a:endParaRPr lang="en-US" smtClean="0">
              <a:ea typeface="ＭＳ Ｐゴシック" pitchFamily="1" charset="-128"/>
            </a:endParaRPr>
          </a:p>
          <a:p>
            <a:pPr>
              <a:buFont typeface="Wingdings" pitchFamily="1" charset="2"/>
              <a:buNone/>
            </a:pPr>
            <a:r>
              <a:rPr lang="en-US" smtClean="0">
                <a:ea typeface="ＭＳ Ｐゴシック" pitchFamily="1" charset="-128"/>
              </a:rPr>
              <a:t>Notice that </a:t>
            </a:r>
            <a:r>
              <a:rPr lang="en-US" b="1" smtClean="0">
                <a:latin typeface="Courier New" pitchFamily="1" charset="0"/>
                <a:ea typeface="ＭＳ Ｐゴシック" pitchFamily="1" charset="-128"/>
              </a:rPr>
              <a:t>mpi_error_code</a:t>
            </a:r>
            <a:r>
              <a:rPr lang="en-US" smtClean="0">
                <a:ea typeface="ＭＳ Ｐゴシック" pitchFamily="1" charset="-128"/>
              </a:rPr>
              <a:t> is returned by the MPI routine</a:t>
            </a:r>
            <a:r>
              <a:rPr lang="en-US" smtClean="0">
                <a:latin typeface="Courier New" pitchFamily="1" charset="0"/>
                <a:ea typeface="ＭＳ Ｐゴシック" pitchFamily="1" charset="-128"/>
                <a:cs typeface="Courier New" pitchFamily="1" charset="0"/>
              </a:rPr>
              <a:t> </a:t>
            </a:r>
            <a:r>
              <a:rPr lang="en-US" b="1" smtClean="0">
                <a:solidFill>
                  <a:schemeClr val="folHlink"/>
                </a:solidFill>
                <a:latin typeface="Courier New" pitchFamily="1" charset="0"/>
                <a:ea typeface="ＭＳ Ｐゴシック" pitchFamily="1" charset="-128"/>
              </a:rPr>
              <a:t>MPI_Funcname</a:t>
            </a:r>
            <a:r>
              <a:rPr lang="en-US" smtClean="0">
                <a:ea typeface="ＭＳ Ｐゴシック" pitchFamily="1" charset="-128"/>
              </a:rPr>
              <a:t>, with a value of</a:t>
            </a:r>
            <a:r>
              <a:rPr lang="en-US" smtClean="0">
                <a:latin typeface="Courier New" pitchFamily="1" charset="0"/>
                <a:ea typeface="ＭＳ Ｐゴシック" pitchFamily="1" charset="-128"/>
                <a:cs typeface="Courier New" pitchFamily="1" charset="0"/>
              </a:rPr>
              <a:t> </a:t>
            </a:r>
            <a:r>
              <a:rPr lang="en-US" b="1" smtClean="0">
                <a:solidFill>
                  <a:schemeClr val="folHlink"/>
                </a:solidFill>
                <a:latin typeface="Courier New" pitchFamily="1" charset="0"/>
                <a:ea typeface="ＭＳ Ｐゴシック" pitchFamily="1" charset="-128"/>
              </a:rPr>
              <a:t>MPI_SUCCESS</a:t>
            </a:r>
            <a:r>
              <a:rPr lang="en-US" smtClean="0">
                <a:latin typeface="Courier New" pitchFamily="1" charset="0"/>
                <a:ea typeface="ＭＳ Ｐゴシック" pitchFamily="1" charset="-128"/>
                <a:cs typeface="Courier New" pitchFamily="1" charset="0"/>
              </a:rPr>
              <a:t> </a:t>
            </a:r>
            <a:r>
              <a:rPr lang="en-US" smtClean="0">
                <a:ea typeface="ＭＳ Ｐゴシック" pitchFamily="1" charset="-128"/>
              </a:rPr>
              <a:t>indicating that</a:t>
            </a:r>
            <a:r>
              <a:rPr lang="en-US" smtClean="0">
                <a:latin typeface="Courier New" pitchFamily="1" charset="0"/>
                <a:ea typeface="ＭＳ Ｐゴシック" pitchFamily="1" charset="-128"/>
                <a:cs typeface="Courier New" pitchFamily="1" charset="0"/>
              </a:rPr>
              <a:t> </a:t>
            </a:r>
            <a:r>
              <a:rPr lang="en-US" b="1" smtClean="0">
                <a:solidFill>
                  <a:schemeClr val="folHlink"/>
                </a:solidFill>
                <a:latin typeface="Courier New" pitchFamily="1" charset="0"/>
                <a:ea typeface="ＭＳ Ｐゴシック" pitchFamily="1" charset="-128"/>
              </a:rPr>
              <a:t>MPI_Funcname</a:t>
            </a:r>
            <a:r>
              <a:rPr lang="en-US" smtClean="0">
                <a:latin typeface="Courier New" pitchFamily="1" charset="0"/>
                <a:ea typeface="ＭＳ Ｐゴシック" pitchFamily="1" charset="-128"/>
                <a:cs typeface="Courier New" pitchFamily="1" charset="0"/>
              </a:rPr>
              <a:t> </a:t>
            </a:r>
            <a:r>
              <a:rPr lang="en-US" smtClean="0">
                <a:ea typeface="ＭＳ Ｐゴシック" pitchFamily="1" charset="-128"/>
              </a:rPr>
              <a:t>has worked correctly.</a:t>
            </a:r>
          </a:p>
        </p:txBody>
      </p:sp>
      <p:sp>
        <p:nvSpPr>
          <p:cNvPr id="67588"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67589" name="Slide Number Placeholder 4"/>
          <p:cNvSpPr>
            <a:spLocks noGrp="1"/>
          </p:cNvSpPr>
          <p:nvPr>
            <p:ph type="sldNum" sz="quarter" idx="11"/>
          </p:nvPr>
        </p:nvSpPr>
        <p:spPr>
          <a:noFill/>
        </p:spPr>
        <p:txBody>
          <a:bodyPr/>
          <a:lstStyle/>
          <a:p>
            <a:fld id="{B56931F4-7E44-4845-8094-3F4B0EA832AD}" type="slidenum">
              <a:rPr lang="en-US"/>
              <a:pPr/>
              <a:t>38</a:t>
            </a:fld>
            <a:endParaRPr lang="en-US"/>
          </a:p>
        </p:txBody>
      </p:sp>
    </p:spTree>
    <p:custDataLst>
      <p:tags r:id="rId1"/>
    </p:custData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smtClean="0">
                <a:ea typeface="ＭＳ Ｐゴシック" pitchFamily="1" charset="-128"/>
              </a:rPr>
              <a:t>MPI is an API</a:t>
            </a:r>
          </a:p>
        </p:txBody>
      </p:sp>
      <p:sp>
        <p:nvSpPr>
          <p:cNvPr id="68611" name="Rectangle 3"/>
          <p:cNvSpPr>
            <a:spLocks noGrp="1" noChangeArrowheads="1"/>
          </p:cNvSpPr>
          <p:nvPr>
            <p:ph idx="1"/>
          </p:nvPr>
        </p:nvSpPr>
        <p:spPr>
          <a:xfrm>
            <a:off x="533400" y="1295400"/>
            <a:ext cx="8153400" cy="5029200"/>
          </a:xfrm>
        </p:spPr>
        <p:txBody>
          <a:bodyPr/>
          <a:lstStyle/>
          <a:p>
            <a:pPr>
              <a:buFont typeface="Wingdings" pitchFamily="1" charset="2"/>
              <a:buNone/>
            </a:pPr>
            <a:r>
              <a:rPr lang="en-US" smtClean="0">
                <a:ea typeface="ＭＳ Ｐゴシック" pitchFamily="1" charset="-128"/>
              </a:rPr>
              <a:t>MPI is actually just an </a:t>
            </a:r>
            <a:r>
              <a:rPr lang="en-US" b="1" i="1" u="sng" smtClean="0">
                <a:ea typeface="ＭＳ Ｐゴシック" pitchFamily="1" charset="-128"/>
              </a:rPr>
              <a:t>Application Programming Interface</a:t>
            </a:r>
            <a:r>
              <a:rPr lang="en-US" smtClean="0">
                <a:ea typeface="ＭＳ Ｐゴシック" pitchFamily="1" charset="-128"/>
              </a:rPr>
              <a:t> (API).</a:t>
            </a:r>
          </a:p>
          <a:p>
            <a:pPr>
              <a:buFont typeface="Wingdings" pitchFamily="1" charset="2"/>
              <a:buNone/>
            </a:pPr>
            <a:r>
              <a:rPr lang="en-US" smtClean="0">
                <a:ea typeface="ＭＳ Ｐゴシック" pitchFamily="1" charset="-128"/>
              </a:rPr>
              <a:t>An API specifies what a call to each routine should look like, and how each routine should behave.</a:t>
            </a:r>
          </a:p>
          <a:p>
            <a:pPr>
              <a:buFont typeface="Wingdings" pitchFamily="1" charset="2"/>
              <a:buNone/>
            </a:pPr>
            <a:r>
              <a:rPr lang="en-US" smtClean="0">
                <a:ea typeface="ＭＳ Ｐゴシック" pitchFamily="1" charset="-128"/>
              </a:rPr>
              <a:t>An API does not specify how each routine should be implemented, and sometimes is intentionally vague about certain aspects of a routine’s behavior.</a:t>
            </a:r>
          </a:p>
          <a:p>
            <a:pPr>
              <a:buFont typeface="Wingdings" pitchFamily="1" charset="2"/>
              <a:buNone/>
            </a:pPr>
            <a:r>
              <a:rPr lang="en-US" smtClean="0">
                <a:ea typeface="ＭＳ Ｐゴシック" pitchFamily="1" charset="-128"/>
              </a:rPr>
              <a:t>Each platform has its own MPI implementation.</a:t>
            </a:r>
          </a:p>
        </p:txBody>
      </p:sp>
      <p:sp>
        <p:nvSpPr>
          <p:cNvPr id="68612"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68613" name="Slide Number Placeholder 4"/>
          <p:cNvSpPr>
            <a:spLocks noGrp="1"/>
          </p:cNvSpPr>
          <p:nvPr>
            <p:ph type="sldNum" sz="quarter" idx="11"/>
          </p:nvPr>
        </p:nvSpPr>
        <p:spPr>
          <a:noFill/>
        </p:spPr>
        <p:txBody>
          <a:bodyPr/>
          <a:lstStyle/>
          <a:p>
            <a:fld id="{B5E51E6E-9994-4806-8A0E-9FC88958ADB5}" type="slidenum">
              <a:rPr lang="en-US"/>
              <a:pPr/>
              <a:t>39</a:t>
            </a:fld>
            <a:endParaRPr lang="en-US"/>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H.323 from Internet Explorer</a:t>
            </a:r>
            <a:endParaRPr lang="en-US" dirty="0"/>
          </a:p>
        </p:txBody>
      </p:sp>
      <p:sp>
        <p:nvSpPr>
          <p:cNvPr id="3" name="Content Placeholder 2"/>
          <p:cNvSpPr>
            <a:spLocks noGrp="1"/>
          </p:cNvSpPr>
          <p:nvPr>
            <p:ph idx="1"/>
          </p:nvPr>
        </p:nvSpPr>
        <p:spPr/>
        <p:txBody>
          <a:bodyPr/>
          <a:lstStyle/>
          <a:p>
            <a:pPr>
              <a:buNone/>
            </a:pPr>
            <a:r>
              <a:rPr lang="en-US" sz="1600" dirty="0" smtClean="0"/>
              <a:t>From a Windows PC running Internet Explorer:</a:t>
            </a:r>
          </a:p>
          <a:p>
            <a:pPr>
              <a:buClrTx/>
              <a:buSzPct val="100000"/>
              <a:buFont typeface="+mj-lt"/>
              <a:buAutoNum type="arabicPeriod"/>
            </a:pPr>
            <a:r>
              <a:rPr lang="en-US" sz="1600" dirty="0" smtClean="0"/>
              <a:t>You </a:t>
            </a:r>
            <a:r>
              <a:rPr lang="en-US" sz="1600" b="1" dirty="0" smtClean="0"/>
              <a:t>MUST</a:t>
            </a:r>
            <a:r>
              <a:rPr lang="en-US" sz="1600" dirty="0" smtClean="0"/>
              <a:t> have the ability to install software on the PC (or have someone install it for you). </a:t>
            </a:r>
          </a:p>
          <a:p>
            <a:pPr>
              <a:buClrTx/>
              <a:buSzPct val="100000"/>
              <a:buFont typeface="+mj-lt"/>
              <a:buAutoNum type="arabicPeriod"/>
            </a:pPr>
            <a:r>
              <a:rPr lang="en-US" sz="1600" dirty="0" smtClean="0"/>
              <a:t>Download and install the latest Java Runtime Environment (JRE) from </a:t>
            </a:r>
            <a:r>
              <a:rPr lang="en-US" sz="1600" dirty="0" smtClean="0">
                <a:hlinkClick r:id="rId2"/>
              </a:rPr>
              <a:t>here</a:t>
            </a:r>
            <a:r>
              <a:rPr lang="en-US" sz="1600" dirty="0" smtClean="0"/>
              <a:t> </a:t>
            </a:r>
            <a:br>
              <a:rPr lang="en-US" sz="1600" dirty="0" smtClean="0"/>
            </a:br>
            <a:r>
              <a:rPr lang="en-US" sz="1600" dirty="0" smtClean="0"/>
              <a:t>(click on the Java Download icon, because that install package includes both the JRE and other components). </a:t>
            </a:r>
          </a:p>
          <a:p>
            <a:pPr>
              <a:buClrTx/>
              <a:buSzPct val="100000"/>
              <a:buFont typeface="+mj-lt"/>
              <a:buAutoNum type="arabicPeriod"/>
            </a:pPr>
            <a:r>
              <a:rPr lang="en-US" sz="1600" dirty="0" smtClean="0"/>
              <a:t>Download and install this </a:t>
            </a:r>
            <a:r>
              <a:rPr lang="en-US" sz="1600" dirty="0" smtClean="0">
                <a:hlinkClick r:id="rId3"/>
              </a:rPr>
              <a:t>video decoder</a:t>
            </a:r>
            <a:r>
              <a:rPr lang="en-US" sz="1600" dirty="0" smtClean="0"/>
              <a:t>. </a:t>
            </a:r>
          </a:p>
          <a:p>
            <a:pPr>
              <a:buClrTx/>
              <a:buSzPct val="100000"/>
              <a:buFont typeface="+mj-lt"/>
              <a:buAutoNum type="arabicPeriod"/>
            </a:pPr>
            <a:r>
              <a:rPr lang="en-US" sz="1600" dirty="0" smtClean="0"/>
              <a:t>Start Internet Explorer. </a:t>
            </a:r>
          </a:p>
          <a:p>
            <a:pPr>
              <a:buClrTx/>
              <a:buSzPct val="100000"/>
              <a:buFont typeface="+mj-lt"/>
              <a:buAutoNum type="arabicPeriod"/>
            </a:pPr>
            <a:r>
              <a:rPr lang="en-US" sz="1600" dirty="0" smtClean="0"/>
              <a:t>Copy-and-paste this URL into your IE window: </a:t>
            </a:r>
            <a:br>
              <a:rPr lang="en-US" sz="1600" dirty="0" smtClean="0"/>
            </a:br>
            <a:r>
              <a:rPr lang="en-US" sz="1600" b="1" dirty="0" smtClean="0"/>
              <a:t>http://164.58.250.47/</a:t>
            </a:r>
            <a:r>
              <a:rPr lang="en-US" sz="1600" dirty="0" smtClean="0"/>
              <a:t> </a:t>
            </a:r>
          </a:p>
          <a:p>
            <a:pPr>
              <a:buClrTx/>
              <a:buSzPct val="100000"/>
              <a:buFont typeface="+mj-lt"/>
              <a:buAutoNum type="arabicPeriod"/>
            </a:pPr>
            <a:r>
              <a:rPr lang="en-US" sz="1600" dirty="0" smtClean="0"/>
              <a:t>When that webpage loads, in the upper left, click on "Streaming". </a:t>
            </a:r>
          </a:p>
          <a:p>
            <a:pPr>
              <a:buClrTx/>
              <a:buSzPct val="100000"/>
              <a:buFont typeface="+mj-lt"/>
              <a:buAutoNum type="arabicPeriod"/>
            </a:pPr>
            <a:r>
              <a:rPr lang="en-US" sz="1600" dirty="0" smtClean="0"/>
              <a:t>In the textbox labeled Sign-in Name, type your name. </a:t>
            </a:r>
          </a:p>
          <a:p>
            <a:pPr>
              <a:buClrTx/>
              <a:buSzPct val="100000"/>
              <a:buFont typeface="+mj-lt"/>
              <a:buAutoNum type="arabicPeriod"/>
            </a:pPr>
            <a:r>
              <a:rPr lang="en-US" sz="1600" dirty="0" smtClean="0"/>
              <a:t>In the textbox labeled Conference ID, type this: </a:t>
            </a:r>
            <a:br>
              <a:rPr lang="en-US" sz="1600" dirty="0" smtClean="0"/>
            </a:br>
            <a:r>
              <a:rPr lang="en-US" sz="1600" dirty="0" smtClean="0"/>
              <a:t>0409 </a:t>
            </a:r>
          </a:p>
          <a:p>
            <a:pPr>
              <a:buClrTx/>
              <a:buSzPct val="100000"/>
              <a:buFont typeface="+mj-lt"/>
              <a:buAutoNum type="arabicPeriod"/>
            </a:pPr>
            <a:r>
              <a:rPr lang="en-US" sz="1600" dirty="0" smtClean="0"/>
              <a:t>Click on "Stream this conference". </a:t>
            </a:r>
          </a:p>
          <a:p>
            <a:pPr>
              <a:buClrTx/>
              <a:buSzPct val="100000"/>
              <a:buFont typeface="+mj-lt"/>
              <a:buAutoNum type="arabicPeriod"/>
            </a:pPr>
            <a:r>
              <a:rPr lang="en-US" sz="1600" dirty="0" smtClean="0"/>
              <a:t>When that webpage loads, you may see, at the very top, a bar offering you options. </a:t>
            </a:r>
            <a:br>
              <a:rPr lang="en-US" sz="1600" dirty="0" smtClean="0"/>
            </a:br>
            <a:r>
              <a:rPr lang="en-US" sz="1600" dirty="0" smtClean="0"/>
              <a:t>If so, click on it and choose "Install this add-on." </a:t>
            </a:r>
          </a:p>
          <a:p>
            <a:endParaRPr lang="en-US" dirty="0"/>
          </a:p>
        </p:txBody>
      </p:sp>
      <p:sp>
        <p:nvSpPr>
          <p:cNvPr id="4" name="Footer Placeholder 3"/>
          <p:cNvSpPr>
            <a:spLocks noGrp="1"/>
          </p:cNvSpPr>
          <p:nvPr>
            <p:ph type="ftr" sz="quarter" idx="10"/>
          </p:nvPr>
        </p:nvSpPr>
        <p:spPr/>
        <p:txBody>
          <a:bodyPr/>
          <a:lstStyle/>
          <a:p>
            <a:pPr>
              <a:defRPr/>
            </a:pPr>
            <a:r>
              <a:rPr lang="en-US" dirty="0" smtClean="0"/>
              <a:t>NCSI Intro Parallel: Distributed </a:t>
            </a:r>
            <a:r>
              <a:rPr lang="en-US" dirty="0" err="1" smtClean="0"/>
              <a:t>Multiproc</a:t>
            </a:r>
            <a:endParaRPr lang="en-US" dirty="0" smtClean="0"/>
          </a:p>
          <a:p>
            <a:pPr>
              <a:defRPr/>
            </a:pPr>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4</a:t>
            </a:fld>
            <a:endParaRPr lang="en-US"/>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sz="3600" smtClean="0">
                <a:ea typeface="ＭＳ Ｐゴシック" pitchFamily="1" charset="-128"/>
              </a:rPr>
              <a:t>WARNING!</a:t>
            </a:r>
          </a:p>
        </p:txBody>
      </p:sp>
      <p:sp>
        <p:nvSpPr>
          <p:cNvPr id="69635"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In principle, the MPI standard provides </a:t>
            </a:r>
            <a:r>
              <a:rPr lang="en-US" b="1" i="1" u="sng" smtClean="0">
                <a:ea typeface="ＭＳ Ｐゴシック" pitchFamily="1" charset="-128"/>
              </a:rPr>
              <a:t>bindings</a:t>
            </a:r>
            <a:r>
              <a:rPr lang="en-US" smtClean="0">
                <a:ea typeface="ＭＳ Ｐゴシック" pitchFamily="1" charset="-128"/>
              </a:rPr>
              <a:t> for:</a:t>
            </a:r>
          </a:p>
          <a:p>
            <a:r>
              <a:rPr lang="en-US" smtClean="0">
                <a:ea typeface="ＭＳ Ｐゴシック" pitchFamily="1" charset="-128"/>
              </a:rPr>
              <a:t>C</a:t>
            </a:r>
          </a:p>
          <a:p>
            <a:r>
              <a:rPr lang="en-US" smtClean="0">
                <a:ea typeface="ＭＳ Ｐゴシック" pitchFamily="1" charset="-128"/>
              </a:rPr>
              <a:t>C++</a:t>
            </a:r>
          </a:p>
          <a:p>
            <a:r>
              <a:rPr lang="en-US" smtClean="0">
                <a:ea typeface="ＭＳ Ｐゴシック" pitchFamily="1" charset="-128"/>
              </a:rPr>
              <a:t>Fortran 77</a:t>
            </a:r>
          </a:p>
          <a:p>
            <a:r>
              <a:rPr lang="en-US" smtClean="0">
                <a:ea typeface="ＭＳ Ｐゴシック" pitchFamily="1" charset="-128"/>
              </a:rPr>
              <a:t>Fortran 90</a:t>
            </a:r>
          </a:p>
          <a:p>
            <a:pPr>
              <a:buFont typeface="Wingdings" pitchFamily="1" charset="2"/>
              <a:buNone/>
            </a:pPr>
            <a:r>
              <a:rPr lang="en-US" smtClean="0">
                <a:ea typeface="ＭＳ Ｐゴシック" pitchFamily="1" charset="-128"/>
              </a:rPr>
              <a:t>In practice, you should do this:</a:t>
            </a:r>
          </a:p>
          <a:p>
            <a:r>
              <a:rPr lang="en-US" smtClean="0">
                <a:ea typeface="ＭＳ Ｐゴシック" pitchFamily="1" charset="-128"/>
              </a:rPr>
              <a:t>To use MPI in a C++ code, use the C binding.</a:t>
            </a:r>
          </a:p>
          <a:p>
            <a:r>
              <a:rPr lang="en-US" smtClean="0">
                <a:ea typeface="ＭＳ Ｐゴシック" pitchFamily="1" charset="-128"/>
              </a:rPr>
              <a:t>To use MPI in Fortran 90, use the Fortran 77 binding.</a:t>
            </a:r>
          </a:p>
          <a:p>
            <a:pPr>
              <a:buFont typeface="Wingdings" pitchFamily="1" charset="2"/>
              <a:buNone/>
            </a:pPr>
            <a:r>
              <a:rPr lang="en-US" smtClean="0">
                <a:ea typeface="ＭＳ Ｐゴシック" pitchFamily="1" charset="-128"/>
              </a:rPr>
              <a:t>This is because the C++ and Fortran 90 bindings are less popular, and therefore less well tested.</a:t>
            </a:r>
          </a:p>
        </p:txBody>
      </p:sp>
      <p:sp>
        <p:nvSpPr>
          <p:cNvPr id="69636"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69637" name="Slide Number Placeholder 4"/>
          <p:cNvSpPr>
            <a:spLocks noGrp="1"/>
          </p:cNvSpPr>
          <p:nvPr>
            <p:ph type="sldNum" sz="quarter" idx="11"/>
          </p:nvPr>
        </p:nvSpPr>
        <p:spPr>
          <a:noFill/>
        </p:spPr>
        <p:txBody>
          <a:bodyPr/>
          <a:lstStyle/>
          <a:p>
            <a:fld id="{7E59BB0B-CB03-49F4-A3D2-6E017F78325E}" type="slidenum">
              <a:rPr lang="en-US"/>
              <a:pPr/>
              <a:t>40</a:t>
            </a:fld>
            <a:endParaRPr lang="en-US"/>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n-US" smtClean="0">
                <a:ea typeface="ＭＳ Ｐゴシック" pitchFamily="1" charset="-128"/>
              </a:rPr>
              <a:t>Example MPI Routines</a:t>
            </a:r>
          </a:p>
        </p:txBody>
      </p:sp>
      <p:sp>
        <p:nvSpPr>
          <p:cNvPr id="70659" name="Rectangle 3"/>
          <p:cNvSpPr>
            <a:spLocks noGrp="1" noChangeArrowheads="1"/>
          </p:cNvSpPr>
          <p:nvPr>
            <p:ph idx="1"/>
          </p:nvPr>
        </p:nvSpPr>
        <p:spPr>
          <a:xfrm>
            <a:off x="533400" y="1295400"/>
            <a:ext cx="8229600" cy="4724400"/>
          </a:xfrm>
        </p:spPr>
        <p:txBody>
          <a:bodyPr/>
          <a:lstStyle/>
          <a:p>
            <a:r>
              <a:rPr lang="en-US" b="1" smtClean="0">
                <a:solidFill>
                  <a:schemeClr val="folHlink"/>
                </a:solidFill>
                <a:latin typeface="Courier New" pitchFamily="1" charset="0"/>
                <a:ea typeface="ＭＳ Ｐゴシック" pitchFamily="1" charset="-128"/>
              </a:rPr>
              <a:t>MPI_Init</a:t>
            </a:r>
            <a:r>
              <a:rPr lang="en-US" smtClean="0">
                <a:latin typeface="Courier New" pitchFamily="1" charset="0"/>
                <a:ea typeface="ＭＳ Ｐゴシック" pitchFamily="1" charset="-128"/>
                <a:cs typeface="Courier New" pitchFamily="1" charset="0"/>
              </a:rPr>
              <a:t> </a:t>
            </a:r>
            <a:r>
              <a:rPr lang="en-US" smtClean="0">
                <a:ea typeface="ＭＳ Ｐゴシック" pitchFamily="1" charset="-128"/>
              </a:rPr>
              <a:t>starts up the MPI runtime environment at the beginning of a run.</a:t>
            </a:r>
          </a:p>
          <a:p>
            <a:r>
              <a:rPr lang="en-US" b="1" smtClean="0">
                <a:solidFill>
                  <a:schemeClr val="folHlink"/>
                </a:solidFill>
                <a:latin typeface="Courier New" pitchFamily="1" charset="0"/>
                <a:ea typeface="ＭＳ Ｐゴシック" pitchFamily="1" charset="-128"/>
              </a:rPr>
              <a:t>MPI_Finalize</a:t>
            </a:r>
            <a:r>
              <a:rPr lang="en-US" smtClean="0">
                <a:latin typeface="Courier New" pitchFamily="1" charset="0"/>
                <a:ea typeface="ＭＳ Ｐゴシック" pitchFamily="1" charset="-128"/>
                <a:cs typeface="Courier New" pitchFamily="1" charset="0"/>
              </a:rPr>
              <a:t> </a:t>
            </a:r>
            <a:r>
              <a:rPr lang="en-US" smtClean="0">
                <a:ea typeface="ＭＳ Ｐゴシック" pitchFamily="1" charset="-128"/>
              </a:rPr>
              <a:t>shuts down the MPI runtime environment at the end of a run.</a:t>
            </a:r>
          </a:p>
          <a:p>
            <a:r>
              <a:rPr lang="en-US" b="1" smtClean="0">
                <a:solidFill>
                  <a:schemeClr val="folHlink"/>
                </a:solidFill>
                <a:latin typeface="Courier New" pitchFamily="1" charset="0"/>
                <a:ea typeface="ＭＳ Ｐゴシック" pitchFamily="1" charset="-128"/>
              </a:rPr>
              <a:t>MPI_Comm_size</a:t>
            </a:r>
            <a:r>
              <a:rPr lang="en-US" smtClean="0">
                <a:latin typeface="Courier New" pitchFamily="1" charset="0"/>
                <a:ea typeface="ＭＳ Ｐゴシック" pitchFamily="1" charset="-128"/>
                <a:cs typeface="Courier New" pitchFamily="1" charset="0"/>
              </a:rPr>
              <a:t> </a:t>
            </a:r>
            <a:r>
              <a:rPr lang="en-US" smtClean="0">
                <a:ea typeface="ＭＳ Ｐゴシック" pitchFamily="1" charset="-128"/>
              </a:rPr>
              <a:t>gets the number of processes in a run, </a:t>
            </a:r>
            <a:r>
              <a:rPr lang="en-US" i="1" smtClean="0">
                <a:ea typeface="ＭＳ Ｐゴシック" pitchFamily="1" charset="-128"/>
              </a:rPr>
              <a:t>N</a:t>
            </a:r>
            <a:r>
              <a:rPr lang="en-US" i="1" baseline="-25000" smtClean="0">
                <a:ea typeface="ＭＳ Ｐゴシック" pitchFamily="1" charset="-128"/>
              </a:rPr>
              <a:t>p</a:t>
            </a:r>
            <a:r>
              <a:rPr lang="en-US" smtClean="0">
                <a:ea typeface="ＭＳ Ｐゴシック" pitchFamily="1" charset="-128"/>
              </a:rPr>
              <a:t> (typically called just after</a:t>
            </a:r>
            <a:r>
              <a:rPr lang="en-US" smtClean="0">
                <a:latin typeface="Courier New" pitchFamily="1" charset="0"/>
                <a:ea typeface="ＭＳ Ｐゴシック" pitchFamily="1" charset="-128"/>
                <a:cs typeface="Courier New" pitchFamily="1" charset="0"/>
              </a:rPr>
              <a:t> </a:t>
            </a:r>
            <a:r>
              <a:rPr lang="en-US" b="1" smtClean="0">
                <a:solidFill>
                  <a:schemeClr val="folHlink"/>
                </a:solidFill>
                <a:latin typeface="Courier New" pitchFamily="1" charset="0"/>
                <a:ea typeface="ＭＳ Ｐゴシック" pitchFamily="1" charset="-128"/>
              </a:rPr>
              <a:t>MPI_Init</a:t>
            </a:r>
            <a:r>
              <a:rPr lang="en-US" smtClean="0">
                <a:ea typeface="ＭＳ Ｐゴシック" pitchFamily="1" charset="-128"/>
              </a:rPr>
              <a:t>).</a:t>
            </a:r>
          </a:p>
          <a:p>
            <a:r>
              <a:rPr lang="en-US" b="1" smtClean="0">
                <a:solidFill>
                  <a:schemeClr val="folHlink"/>
                </a:solidFill>
                <a:latin typeface="Courier New" pitchFamily="1" charset="0"/>
                <a:ea typeface="ＭＳ Ｐゴシック" pitchFamily="1" charset="-128"/>
              </a:rPr>
              <a:t>MPI_Comm_rank</a:t>
            </a:r>
            <a:r>
              <a:rPr lang="en-US" smtClean="0">
                <a:latin typeface="Courier New" pitchFamily="1" charset="0"/>
                <a:ea typeface="ＭＳ Ｐゴシック" pitchFamily="1" charset="-128"/>
                <a:cs typeface="Courier New" pitchFamily="1" charset="0"/>
              </a:rPr>
              <a:t> </a:t>
            </a:r>
            <a:r>
              <a:rPr lang="en-US" smtClean="0">
                <a:ea typeface="ＭＳ Ｐゴシック" pitchFamily="1" charset="-128"/>
              </a:rPr>
              <a:t>gets the process ID that the current process uses, which is between 0 and </a:t>
            </a:r>
            <a:r>
              <a:rPr lang="en-US" i="1" smtClean="0">
                <a:ea typeface="ＭＳ Ｐゴシック" pitchFamily="1" charset="-128"/>
              </a:rPr>
              <a:t>N</a:t>
            </a:r>
            <a:r>
              <a:rPr lang="en-US" i="1" baseline="-25000" smtClean="0">
                <a:ea typeface="ＭＳ Ｐゴシック" pitchFamily="1" charset="-128"/>
              </a:rPr>
              <a:t>p</a:t>
            </a:r>
            <a:r>
              <a:rPr lang="en-US" smtClean="0">
                <a:ea typeface="ＭＳ Ｐゴシック" pitchFamily="1" charset="-128"/>
              </a:rPr>
              <a:t>-1 inclusive (typically called just after</a:t>
            </a:r>
            <a:r>
              <a:rPr lang="en-US" smtClean="0">
                <a:latin typeface="Courier New" pitchFamily="1" charset="0"/>
                <a:ea typeface="ＭＳ Ｐゴシック" pitchFamily="1" charset="-128"/>
                <a:cs typeface="Courier New" pitchFamily="1" charset="0"/>
              </a:rPr>
              <a:t> </a:t>
            </a:r>
            <a:r>
              <a:rPr lang="en-US" b="1" smtClean="0">
                <a:solidFill>
                  <a:schemeClr val="folHlink"/>
                </a:solidFill>
                <a:latin typeface="Courier New" pitchFamily="1" charset="0"/>
                <a:ea typeface="ＭＳ Ｐゴシック" pitchFamily="1" charset="-128"/>
              </a:rPr>
              <a:t>MPI_Init</a:t>
            </a:r>
            <a:r>
              <a:rPr lang="en-US" smtClean="0">
                <a:ea typeface="ＭＳ Ｐゴシック" pitchFamily="1" charset="-128"/>
              </a:rPr>
              <a:t>).</a:t>
            </a:r>
          </a:p>
        </p:txBody>
      </p:sp>
      <p:sp>
        <p:nvSpPr>
          <p:cNvPr id="70660"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70661" name="Slide Number Placeholder 4"/>
          <p:cNvSpPr>
            <a:spLocks noGrp="1"/>
          </p:cNvSpPr>
          <p:nvPr>
            <p:ph type="sldNum" sz="quarter" idx="11"/>
          </p:nvPr>
        </p:nvSpPr>
        <p:spPr>
          <a:noFill/>
        </p:spPr>
        <p:txBody>
          <a:bodyPr/>
          <a:lstStyle/>
          <a:p>
            <a:fld id="{C41C2044-E4E8-4453-80E6-04073E8A6325}" type="slidenum">
              <a:rPr lang="en-US"/>
              <a:pPr/>
              <a:t>41</a:t>
            </a:fld>
            <a:endParaRPr lang="en-US"/>
          </a:p>
        </p:txBody>
      </p:sp>
    </p:spTree>
    <p:custDataLst>
      <p:tags r:id="rId1"/>
    </p:custData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smtClean="0">
                <a:ea typeface="ＭＳ Ｐゴシック" pitchFamily="1" charset="-128"/>
              </a:rPr>
              <a:t>More Example MPI Routines</a:t>
            </a:r>
          </a:p>
        </p:txBody>
      </p:sp>
      <p:sp>
        <p:nvSpPr>
          <p:cNvPr id="71683" name="Rectangle 3"/>
          <p:cNvSpPr>
            <a:spLocks noGrp="1" noChangeArrowheads="1"/>
          </p:cNvSpPr>
          <p:nvPr>
            <p:ph idx="1"/>
          </p:nvPr>
        </p:nvSpPr>
        <p:spPr>
          <a:xfrm>
            <a:off x="533400" y="1295400"/>
            <a:ext cx="8153400" cy="4724400"/>
          </a:xfrm>
        </p:spPr>
        <p:txBody>
          <a:bodyPr/>
          <a:lstStyle/>
          <a:p>
            <a:r>
              <a:rPr lang="en-US" b="1" smtClean="0">
                <a:solidFill>
                  <a:schemeClr val="folHlink"/>
                </a:solidFill>
                <a:latin typeface="Courier New" pitchFamily="1" charset="0"/>
                <a:ea typeface="ＭＳ Ｐゴシック" pitchFamily="1" charset="-128"/>
              </a:rPr>
              <a:t>MPI_Send</a:t>
            </a:r>
            <a:r>
              <a:rPr lang="en-US" smtClean="0">
                <a:latin typeface="Courier New" pitchFamily="1" charset="0"/>
                <a:ea typeface="ＭＳ Ｐゴシック" pitchFamily="1" charset="-128"/>
                <a:cs typeface="Courier New" pitchFamily="1" charset="0"/>
              </a:rPr>
              <a:t> </a:t>
            </a:r>
            <a:r>
              <a:rPr lang="en-US" smtClean="0">
                <a:ea typeface="ＭＳ Ｐゴシック" pitchFamily="1" charset="-128"/>
              </a:rPr>
              <a:t>sends a message from the current process to some other process (the </a:t>
            </a:r>
            <a:r>
              <a:rPr lang="en-US" b="1" i="1" u="sng" smtClean="0">
                <a:ea typeface="ＭＳ Ｐゴシック" pitchFamily="1" charset="-128"/>
              </a:rPr>
              <a:t>destination</a:t>
            </a:r>
            <a:r>
              <a:rPr lang="en-US" smtClean="0">
                <a:ea typeface="ＭＳ Ｐゴシック" pitchFamily="1" charset="-128"/>
              </a:rPr>
              <a:t>).</a:t>
            </a:r>
          </a:p>
          <a:p>
            <a:r>
              <a:rPr lang="en-US" b="1" smtClean="0">
                <a:solidFill>
                  <a:schemeClr val="folHlink"/>
                </a:solidFill>
                <a:latin typeface="Courier New" pitchFamily="1" charset="0"/>
                <a:ea typeface="ＭＳ Ｐゴシック" pitchFamily="1" charset="-128"/>
              </a:rPr>
              <a:t>MPI_Recv</a:t>
            </a:r>
            <a:r>
              <a:rPr lang="en-US" smtClean="0">
                <a:latin typeface="Courier New" pitchFamily="1" charset="0"/>
                <a:ea typeface="ＭＳ Ｐゴシック" pitchFamily="1" charset="-128"/>
                <a:cs typeface="Courier New" pitchFamily="1" charset="0"/>
              </a:rPr>
              <a:t> </a:t>
            </a:r>
            <a:r>
              <a:rPr lang="en-US" smtClean="0">
                <a:ea typeface="ＭＳ Ｐゴシック" pitchFamily="1" charset="-128"/>
              </a:rPr>
              <a:t>receives a message on the current process from some other process (the </a:t>
            </a:r>
            <a:r>
              <a:rPr lang="en-US" b="1" i="1" u="sng" smtClean="0">
                <a:ea typeface="ＭＳ Ｐゴシック" pitchFamily="1" charset="-128"/>
              </a:rPr>
              <a:t>source</a:t>
            </a:r>
            <a:r>
              <a:rPr lang="en-US" smtClean="0">
                <a:ea typeface="ＭＳ Ｐゴシック" pitchFamily="1" charset="-128"/>
              </a:rPr>
              <a:t>).</a:t>
            </a:r>
          </a:p>
          <a:p>
            <a:r>
              <a:rPr lang="en-US" b="1" smtClean="0">
                <a:solidFill>
                  <a:schemeClr val="folHlink"/>
                </a:solidFill>
                <a:latin typeface="Courier New" pitchFamily="1" charset="0"/>
                <a:ea typeface="ＭＳ Ｐゴシック" pitchFamily="1" charset="-128"/>
              </a:rPr>
              <a:t>MPI_Bcast</a:t>
            </a:r>
            <a:r>
              <a:rPr lang="en-US" smtClean="0">
                <a:latin typeface="Courier New" pitchFamily="1" charset="0"/>
                <a:ea typeface="ＭＳ Ｐゴシック" pitchFamily="1" charset="-128"/>
                <a:cs typeface="Courier New" pitchFamily="1" charset="0"/>
              </a:rPr>
              <a:t> </a:t>
            </a:r>
            <a:r>
              <a:rPr lang="en-US" b="1" i="1" u="sng" smtClean="0">
                <a:ea typeface="ＭＳ Ｐゴシック" pitchFamily="1" charset="-128"/>
              </a:rPr>
              <a:t>broadcasts</a:t>
            </a:r>
            <a:r>
              <a:rPr lang="en-US" smtClean="0">
                <a:ea typeface="ＭＳ Ｐゴシック" pitchFamily="1" charset="-128"/>
              </a:rPr>
              <a:t> a message from one process to all of the others.</a:t>
            </a:r>
          </a:p>
          <a:p>
            <a:r>
              <a:rPr lang="en-US" b="1" smtClean="0">
                <a:solidFill>
                  <a:schemeClr val="folHlink"/>
                </a:solidFill>
                <a:latin typeface="Courier New" pitchFamily="1" charset="0"/>
                <a:ea typeface="ＭＳ Ｐゴシック" pitchFamily="1" charset="-128"/>
              </a:rPr>
              <a:t>MPI_Reduce</a:t>
            </a:r>
            <a:r>
              <a:rPr lang="en-US" smtClean="0">
                <a:latin typeface="Courier New" pitchFamily="1" charset="0"/>
                <a:ea typeface="ＭＳ Ｐゴシック" pitchFamily="1" charset="-128"/>
                <a:cs typeface="Courier New" pitchFamily="1" charset="0"/>
              </a:rPr>
              <a:t> </a:t>
            </a:r>
            <a:r>
              <a:rPr lang="en-US" smtClean="0">
                <a:ea typeface="ＭＳ Ｐゴシック" pitchFamily="1" charset="-128"/>
              </a:rPr>
              <a:t>performs a </a:t>
            </a:r>
            <a:r>
              <a:rPr lang="en-US" b="1" i="1" u="sng" smtClean="0">
                <a:ea typeface="ＭＳ Ｐゴシック" pitchFamily="1" charset="-128"/>
              </a:rPr>
              <a:t>reduction</a:t>
            </a:r>
            <a:r>
              <a:rPr lang="en-US" smtClean="0">
                <a:ea typeface="ＭＳ Ｐゴシック" pitchFamily="1" charset="-128"/>
              </a:rPr>
              <a:t> (for example, sum, maximum) of a variable on all processes, sending the result to a single process.</a:t>
            </a:r>
          </a:p>
        </p:txBody>
      </p:sp>
      <p:sp>
        <p:nvSpPr>
          <p:cNvPr id="71684"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71685" name="Slide Number Placeholder 4"/>
          <p:cNvSpPr>
            <a:spLocks noGrp="1"/>
          </p:cNvSpPr>
          <p:nvPr>
            <p:ph type="sldNum" sz="quarter" idx="11"/>
          </p:nvPr>
        </p:nvSpPr>
        <p:spPr>
          <a:noFill/>
        </p:spPr>
        <p:txBody>
          <a:bodyPr/>
          <a:lstStyle/>
          <a:p>
            <a:fld id="{04DA0F16-65EA-4E4B-A56D-F615C8DB8406}" type="slidenum">
              <a:rPr lang="en-US"/>
              <a:pPr/>
              <a:t>42</a:t>
            </a:fld>
            <a:endParaRPr lang="en-US"/>
          </a:p>
        </p:txBody>
      </p:sp>
    </p:spTree>
    <p:custDataLst>
      <p:tags r:id="rId1"/>
    </p:custData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en-US" smtClean="0">
                <a:ea typeface="ＭＳ Ｐゴシック" pitchFamily="1" charset="-128"/>
              </a:rPr>
              <a:t>MPI Program Structure (F90)</a:t>
            </a:r>
          </a:p>
        </p:txBody>
      </p:sp>
      <p:sp>
        <p:nvSpPr>
          <p:cNvPr id="72707" name="Rectangle 3"/>
          <p:cNvSpPr>
            <a:spLocks noGrp="1" noChangeArrowheads="1"/>
          </p:cNvSpPr>
          <p:nvPr>
            <p:ph idx="1"/>
          </p:nvPr>
        </p:nvSpPr>
        <p:spPr>
          <a:xfrm>
            <a:off x="533400" y="1219200"/>
            <a:ext cx="8229600" cy="5029200"/>
          </a:xfrm>
        </p:spPr>
        <p:txBody>
          <a:bodyPr/>
          <a:lstStyle/>
          <a:p>
            <a:pPr>
              <a:lnSpc>
                <a:spcPct val="80000"/>
              </a:lnSpc>
              <a:buFont typeface="Wingdings" pitchFamily="1" charset="2"/>
              <a:buNone/>
            </a:pPr>
            <a:r>
              <a:rPr lang="en-US" sz="2000" b="1" smtClean="0">
                <a:solidFill>
                  <a:srgbClr val="000000"/>
                </a:solidFill>
                <a:latin typeface="Courier New" pitchFamily="1" charset="0"/>
                <a:ea typeface="ＭＳ Ｐゴシック" pitchFamily="1" charset="-128"/>
              </a:rPr>
              <a:t>PROGRAM my_mpi_program</a:t>
            </a:r>
          </a:p>
          <a:p>
            <a:pPr>
              <a:lnSpc>
                <a:spcPct val="80000"/>
              </a:lnSpc>
              <a:buFont typeface="Wingdings" pitchFamily="1" charset="2"/>
              <a:buNone/>
            </a:pPr>
            <a:r>
              <a:rPr lang="en-US" sz="2000" b="1" smtClean="0">
                <a:solidFill>
                  <a:srgbClr val="000000"/>
                </a:solidFill>
                <a:latin typeface="Courier New" pitchFamily="1" charset="0"/>
                <a:ea typeface="ＭＳ Ｐゴシック" pitchFamily="1" charset="-128"/>
              </a:rPr>
              <a:t>  IMPLICIT NONE</a:t>
            </a:r>
          </a:p>
          <a:p>
            <a:pPr>
              <a:lnSpc>
                <a:spcPct val="80000"/>
              </a:lnSpc>
              <a:buFont typeface="Wingdings" pitchFamily="1" charset="2"/>
              <a:buNone/>
            </a:pPr>
            <a:r>
              <a:rPr lang="en-US" sz="2000" b="1" smtClean="0">
                <a:solidFill>
                  <a:srgbClr val="000000"/>
                </a:solidFill>
                <a:latin typeface="Courier New" pitchFamily="1" charset="0"/>
                <a:ea typeface="ＭＳ Ｐゴシック" pitchFamily="1" charset="-128"/>
              </a:rPr>
              <a:t>  INCLUDE "mpif.h"</a:t>
            </a:r>
          </a:p>
          <a:p>
            <a:pPr>
              <a:lnSpc>
                <a:spcPct val="80000"/>
              </a:lnSpc>
              <a:buFont typeface="Wingdings" pitchFamily="1" charset="2"/>
              <a:buNone/>
            </a:pPr>
            <a:r>
              <a:rPr lang="en-US" sz="2000" b="1" i="1" smtClean="0">
                <a:solidFill>
                  <a:srgbClr val="339933"/>
                </a:solidFill>
                <a:ea typeface="ＭＳ Ｐゴシック" pitchFamily="1" charset="-128"/>
              </a:rPr>
              <a:t>     </a:t>
            </a:r>
            <a:r>
              <a:rPr lang="en-US" sz="2000" b="1" i="1" smtClean="0">
                <a:solidFill>
                  <a:schemeClr val="hlink"/>
                </a:solidFill>
                <a:ea typeface="ＭＳ Ｐゴシック" pitchFamily="1" charset="-128"/>
              </a:rPr>
              <a:t>[other includes]</a:t>
            </a:r>
            <a:endParaRPr lang="en-US" sz="2000" b="1" smtClean="0">
              <a:solidFill>
                <a:schemeClr val="hlink"/>
              </a:solidFill>
              <a:latin typeface="Courier New" pitchFamily="1" charset="0"/>
              <a:ea typeface="ＭＳ Ｐゴシック" pitchFamily="1" charset="-128"/>
            </a:endParaRPr>
          </a:p>
          <a:p>
            <a:pPr>
              <a:lnSpc>
                <a:spcPct val="80000"/>
              </a:lnSpc>
              <a:buFont typeface="Wingdings" pitchFamily="1" charset="2"/>
              <a:buNone/>
            </a:pPr>
            <a:r>
              <a:rPr lang="en-US" sz="2000" b="1" smtClean="0">
                <a:solidFill>
                  <a:srgbClr val="000000"/>
                </a:solidFill>
                <a:latin typeface="Courier New" pitchFamily="1" charset="0"/>
                <a:ea typeface="ＭＳ Ｐゴシック" pitchFamily="1" charset="-128"/>
              </a:rPr>
              <a:t>  INTEGER :: my_rank, num_procs, mpi_error_code</a:t>
            </a:r>
          </a:p>
          <a:p>
            <a:pPr>
              <a:lnSpc>
                <a:spcPct val="80000"/>
              </a:lnSpc>
              <a:buFont typeface="Wingdings" pitchFamily="1" charset="2"/>
              <a:buNone/>
            </a:pPr>
            <a:r>
              <a:rPr lang="en-US" sz="2000" b="1" i="1" smtClean="0">
                <a:solidFill>
                  <a:srgbClr val="339933"/>
                </a:solidFill>
                <a:ea typeface="ＭＳ Ｐゴシック" pitchFamily="1" charset="-128"/>
              </a:rPr>
              <a:t>     </a:t>
            </a:r>
            <a:r>
              <a:rPr lang="en-US" sz="2000" b="1" i="1" smtClean="0">
                <a:solidFill>
                  <a:schemeClr val="hlink"/>
                </a:solidFill>
                <a:ea typeface="ＭＳ Ｐゴシック" pitchFamily="1" charset="-128"/>
              </a:rPr>
              <a:t>[other declarations]</a:t>
            </a:r>
          </a:p>
          <a:p>
            <a:pPr>
              <a:lnSpc>
                <a:spcPct val="80000"/>
              </a:lnSpc>
              <a:buFont typeface="Wingdings" pitchFamily="1" charset="2"/>
              <a:buNone/>
            </a:pPr>
            <a:r>
              <a:rPr lang="en-US" sz="2000" b="1" smtClean="0">
                <a:latin typeface="Courier New" pitchFamily="1" charset="0"/>
                <a:ea typeface="ＭＳ Ｐゴシック" pitchFamily="1" charset="-128"/>
              </a:rPr>
              <a:t>  </a:t>
            </a:r>
            <a:r>
              <a:rPr lang="en-US" sz="2000" b="1" smtClean="0">
                <a:solidFill>
                  <a:srgbClr val="000000"/>
                </a:solidFill>
                <a:latin typeface="Courier New" pitchFamily="1" charset="0"/>
                <a:ea typeface="ＭＳ Ｐゴシック" pitchFamily="1" charset="-128"/>
              </a:rPr>
              <a:t>CALL </a:t>
            </a:r>
            <a:r>
              <a:rPr lang="en-US" sz="2000" b="1" smtClean="0">
                <a:solidFill>
                  <a:schemeClr val="folHlink"/>
                </a:solidFill>
                <a:latin typeface="Courier New" pitchFamily="1" charset="0"/>
                <a:ea typeface="ＭＳ Ｐゴシック" pitchFamily="1" charset="-128"/>
              </a:rPr>
              <a:t>MPI_Init</a:t>
            </a:r>
            <a:r>
              <a:rPr lang="en-US" sz="2000" b="1" smtClean="0">
                <a:solidFill>
                  <a:srgbClr val="000000"/>
                </a:solidFill>
                <a:latin typeface="Courier New" pitchFamily="1" charset="0"/>
                <a:ea typeface="ＭＳ Ｐゴシック" pitchFamily="1" charset="-128"/>
              </a:rPr>
              <a:t>(mpi_error_code)     !! Start up MPI</a:t>
            </a:r>
          </a:p>
          <a:p>
            <a:pPr>
              <a:lnSpc>
                <a:spcPct val="80000"/>
              </a:lnSpc>
              <a:buFont typeface="Wingdings" pitchFamily="1" charset="2"/>
              <a:buNone/>
            </a:pPr>
            <a:r>
              <a:rPr lang="en-US" sz="2000" b="1" smtClean="0">
                <a:solidFill>
                  <a:srgbClr val="000000"/>
                </a:solidFill>
                <a:latin typeface="Courier New" pitchFamily="1" charset="0"/>
                <a:ea typeface="ＭＳ Ｐゴシック" pitchFamily="1" charset="-128"/>
              </a:rPr>
              <a:t>  CALL </a:t>
            </a:r>
            <a:r>
              <a:rPr lang="en-US" sz="2000" b="1" smtClean="0">
                <a:solidFill>
                  <a:schemeClr val="folHlink"/>
                </a:solidFill>
                <a:latin typeface="Courier New" pitchFamily="1" charset="0"/>
                <a:ea typeface="ＭＳ Ｐゴシック" pitchFamily="1" charset="-128"/>
              </a:rPr>
              <a:t>MPI_Comm_Rank</a:t>
            </a:r>
            <a:r>
              <a:rPr lang="en-US" sz="2000" b="1" smtClean="0">
                <a:solidFill>
                  <a:srgbClr val="000000"/>
                </a:solidFill>
                <a:latin typeface="Courier New" pitchFamily="1" charset="0"/>
                <a:ea typeface="ＭＳ Ｐゴシック" pitchFamily="1" charset="-128"/>
              </a:rPr>
              <a:t>(my_rank,   mpi_error_code)</a:t>
            </a:r>
          </a:p>
          <a:p>
            <a:pPr>
              <a:lnSpc>
                <a:spcPct val="80000"/>
              </a:lnSpc>
              <a:buFont typeface="Wingdings" pitchFamily="1" charset="2"/>
              <a:buNone/>
            </a:pPr>
            <a:r>
              <a:rPr lang="en-US" sz="2000" b="1" smtClean="0">
                <a:solidFill>
                  <a:srgbClr val="000000"/>
                </a:solidFill>
                <a:latin typeface="Courier New" pitchFamily="1" charset="0"/>
                <a:ea typeface="ＭＳ Ｐゴシック" pitchFamily="1" charset="-128"/>
              </a:rPr>
              <a:t>  CALL </a:t>
            </a:r>
            <a:r>
              <a:rPr lang="en-US" sz="2000" b="1" smtClean="0">
                <a:solidFill>
                  <a:schemeClr val="folHlink"/>
                </a:solidFill>
                <a:latin typeface="Courier New" pitchFamily="1" charset="0"/>
                <a:ea typeface="ＭＳ Ｐゴシック" pitchFamily="1" charset="-128"/>
              </a:rPr>
              <a:t>MPI_Comm_size</a:t>
            </a:r>
            <a:r>
              <a:rPr lang="en-US" sz="2000" b="1" smtClean="0">
                <a:solidFill>
                  <a:srgbClr val="000000"/>
                </a:solidFill>
                <a:latin typeface="Courier New" pitchFamily="1" charset="0"/>
                <a:ea typeface="ＭＳ Ｐゴシック" pitchFamily="1" charset="-128"/>
              </a:rPr>
              <a:t>(num_procs, mpi_error_code)</a:t>
            </a:r>
          </a:p>
          <a:p>
            <a:pPr>
              <a:lnSpc>
                <a:spcPct val="80000"/>
              </a:lnSpc>
              <a:buFont typeface="Wingdings" pitchFamily="1" charset="2"/>
              <a:buNone/>
            </a:pPr>
            <a:r>
              <a:rPr lang="en-US" sz="2000" b="1" i="1" smtClean="0">
                <a:solidFill>
                  <a:srgbClr val="339933"/>
                </a:solidFill>
                <a:ea typeface="ＭＳ Ｐゴシック" pitchFamily="1" charset="-128"/>
              </a:rPr>
              <a:t>     </a:t>
            </a:r>
            <a:r>
              <a:rPr lang="en-US" sz="2000" b="1" i="1" smtClean="0">
                <a:solidFill>
                  <a:schemeClr val="hlink"/>
                </a:solidFill>
                <a:ea typeface="ＭＳ Ｐゴシック" pitchFamily="1" charset="-128"/>
              </a:rPr>
              <a:t>[actual work goes here]</a:t>
            </a:r>
          </a:p>
          <a:p>
            <a:pPr>
              <a:lnSpc>
                <a:spcPct val="80000"/>
              </a:lnSpc>
              <a:buFont typeface="Wingdings" pitchFamily="1" charset="2"/>
              <a:buNone/>
            </a:pPr>
            <a:r>
              <a:rPr lang="en-US" sz="2000" b="1" smtClean="0">
                <a:latin typeface="Courier New" pitchFamily="1" charset="0"/>
                <a:ea typeface="ＭＳ Ｐゴシック" pitchFamily="1" charset="-128"/>
              </a:rPr>
              <a:t>  </a:t>
            </a:r>
            <a:r>
              <a:rPr lang="en-US" sz="2000" b="1" smtClean="0">
                <a:solidFill>
                  <a:srgbClr val="000000"/>
                </a:solidFill>
                <a:latin typeface="Courier New" pitchFamily="1" charset="0"/>
                <a:ea typeface="ＭＳ Ｐゴシック" pitchFamily="1" charset="-128"/>
              </a:rPr>
              <a:t>CALL </a:t>
            </a:r>
            <a:r>
              <a:rPr lang="en-US" sz="2000" b="1" smtClean="0">
                <a:solidFill>
                  <a:schemeClr val="folHlink"/>
                </a:solidFill>
                <a:latin typeface="Courier New" pitchFamily="1" charset="0"/>
                <a:ea typeface="ＭＳ Ｐゴシック" pitchFamily="1" charset="-128"/>
              </a:rPr>
              <a:t>MPI_Finalize</a:t>
            </a:r>
            <a:r>
              <a:rPr lang="en-US" sz="2000" b="1" smtClean="0">
                <a:solidFill>
                  <a:srgbClr val="000000"/>
                </a:solidFill>
                <a:latin typeface="Courier New" pitchFamily="1" charset="0"/>
                <a:ea typeface="ＭＳ Ｐゴシック" pitchFamily="1" charset="-128"/>
              </a:rPr>
              <a:t>(mpi_error_code) !! Shut down MPI</a:t>
            </a:r>
          </a:p>
          <a:p>
            <a:pPr>
              <a:lnSpc>
                <a:spcPct val="80000"/>
              </a:lnSpc>
              <a:buFont typeface="Wingdings" pitchFamily="1" charset="2"/>
              <a:buNone/>
            </a:pPr>
            <a:r>
              <a:rPr lang="en-US" sz="2000" b="1" smtClean="0">
                <a:solidFill>
                  <a:srgbClr val="000000"/>
                </a:solidFill>
                <a:latin typeface="Courier New" pitchFamily="1" charset="0"/>
                <a:ea typeface="ＭＳ Ｐゴシック" pitchFamily="1" charset="-128"/>
              </a:rPr>
              <a:t>END PROGRAM my_mpi_program</a:t>
            </a:r>
          </a:p>
          <a:p>
            <a:pPr>
              <a:lnSpc>
                <a:spcPct val="80000"/>
              </a:lnSpc>
              <a:buFont typeface="Wingdings" pitchFamily="1" charset="2"/>
              <a:buNone/>
            </a:pPr>
            <a:endParaRPr lang="en-US" sz="2000" b="1" smtClean="0">
              <a:solidFill>
                <a:srgbClr val="000000"/>
              </a:solidFill>
              <a:latin typeface="Courier New" pitchFamily="1" charset="0"/>
              <a:ea typeface="ＭＳ Ｐゴシック" pitchFamily="1" charset="-128"/>
            </a:endParaRPr>
          </a:p>
          <a:p>
            <a:pPr>
              <a:lnSpc>
                <a:spcPct val="80000"/>
              </a:lnSpc>
              <a:buFont typeface="Wingdings" pitchFamily="1" charset="2"/>
              <a:buNone/>
            </a:pPr>
            <a:r>
              <a:rPr lang="en-US" smtClean="0">
                <a:ea typeface="ＭＳ Ｐゴシック" pitchFamily="1" charset="-128"/>
              </a:rPr>
              <a:t>Note that MPI uses the term “</a:t>
            </a:r>
            <a:r>
              <a:rPr lang="en-US" b="1" i="1" u="sng" smtClean="0">
                <a:solidFill>
                  <a:schemeClr val="hlink"/>
                </a:solidFill>
                <a:ea typeface="ＭＳ Ｐゴシック" pitchFamily="1" charset="-128"/>
              </a:rPr>
              <a:t>rank</a:t>
            </a:r>
            <a:r>
              <a:rPr lang="en-US" smtClean="0">
                <a:ea typeface="ＭＳ Ｐゴシック" pitchFamily="1" charset="-128"/>
              </a:rPr>
              <a:t>” to indicate process identifier.</a:t>
            </a:r>
          </a:p>
        </p:txBody>
      </p:sp>
      <p:sp>
        <p:nvSpPr>
          <p:cNvPr id="72708"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72709" name="Slide Number Placeholder 4"/>
          <p:cNvSpPr>
            <a:spLocks noGrp="1"/>
          </p:cNvSpPr>
          <p:nvPr>
            <p:ph type="sldNum" sz="quarter" idx="11"/>
          </p:nvPr>
        </p:nvSpPr>
        <p:spPr>
          <a:noFill/>
        </p:spPr>
        <p:txBody>
          <a:bodyPr/>
          <a:lstStyle/>
          <a:p>
            <a:fld id="{17A9895D-15A4-434E-921C-18E2DE201282}" type="slidenum">
              <a:rPr lang="en-US"/>
              <a:pPr/>
              <a:t>43</a:t>
            </a:fld>
            <a:endParaRPr lang="en-US"/>
          </a:p>
        </p:txBody>
      </p:sp>
    </p:spTree>
    <p:custDataLst>
      <p:tags r:id="rId1"/>
    </p:custData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smtClean="0">
                <a:ea typeface="ＭＳ Ｐゴシック" pitchFamily="1" charset="-128"/>
              </a:rPr>
              <a:t>MPI Program Structure (C)</a:t>
            </a:r>
          </a:p>
        </p:txBody>
      </p:sp>
      <p:sp>
        <p:nvSpPr>
          <p:cNvPr id="73731" name="Rectangle 3"/>
          <p:cNvSpPr>
            <a:spLocks noGrp="1" noChangeArrowheads="1"/>
          </p:cNvSpPr>
          <p:nvPr>
            <p:ph idx="1"/>
          </p:nvPr>
        </p:nvSpPr>
        <p:spPr>
          <a:xfrm>
            <a:off x="533400" y="1295400"/>
            <a:ext cx="8077200" cy="4876800"/>
          </a:xfrm>
        </p:spPr>
        <p:txBody>
          <a:bodyPr/>
          <a:lstStyle/>
          <a:p>
            <a:pPr>
              <a:buFont typeface="Wingdings" pitchFamily="1" charset="2"/>
              <a:buNone/>
            </a:pPr>
            <a:r>
              <a:rPr lang="en-US" sz="1900" b="1" smtClean="0">
                <a:solidFill>
                  <a:srgbClr val="000000"/>
                </a:solidFill>
                <a:latin typeface="Courier New" pitchFamily="1" charset="0"/>
                <a:ea typeface="ＭＳ Ｐゴシック" pitchFamily="1" charset="-128"/>
              </a:rPr>
              <a:t>#include &lt;stdio.h&gt;</a:t>
            </a:r>
            <a:endParaRPr lang="en-US" sz="1900" b="1" smtClean="0">
              <a:solidFill>
                <a:srgbClr val="000000"/>
              </a:solidFill>
              <a:ea typeface="ＭＳ Ｐゴシック" pitchFamily="1" charset="-128"/>
            </a:endParaRPr>
          </a:p>
          <a:p>
            <a:pPr>
              <a:lnSpc>
                <a:spcPct val="60000"/>
              </a:lnSpc>
              <a:buFont typeface="Wingdings" pitchFamily="1" charset="2"/>
              <a:buNone/>
            </a:pPr>
            <a:r>
              <a:rPr lang="en-US" sz="1900" b="1" smtClean="0">
                <a:solidFill>
                  <a:srgbClr val="000000"/>
                </a:solidFill>
                <a:latin typeface="Courier New" pitchFamily="1" charset="0"/>
                <a:ea typeface="ＭＳ Ｐゴシック" pitchFamily="1" charset="-128"/>
              </a:rPr>
              <a:t>#include "</a:t>
            </a:r>
            <a:r>
              <a:rPr lang="en-US" sz="1900" b="1" smtClean="0">
                <a:solidFill>
                  <a:schemeClr val="folHlink"/>
                </a:solidFill>
                <a:latin typeface="Courier New" pitchFamily="1" charset="0"/>
                <a:ea typeface="ＭＳ Ｐゴシック" pitchFamily="1" charset="-128"/>
              </a:rPr>
              <a:t>mpi.h</a:t>
            </a:r>
            <a:r>
              <a:rPr lang="en-US" sz="1900" b="1" smtClean="0">
                <a:solidFill>
                  <a:srgbClr val="000000"/>
                </a:solidFill>
                <a:latin typeface="Courier New" pitchFamily="1" charset="0"/>
                <a:ea typeface="ＭＳ Ｐゴシック" pitchFamily="1" charset="-128"/>
              </a:rPr>
              <a:t>"</a:t>
            </a:r>
          </a:p>
          <a:p>
            <a:pPr>
              <a:lnSpc>
                <a:spcPct val="80000"/>
              </a:lnSpc>
              <a:buFont typeface="Wingdings" pitchFamily="1" charset="2"/>
              <a:buNone/>
            </a:pPr>
            <a:r>
              <a:rPr lang="en-US" sz="1900" b="1" i="1" smtClean="0">
                <a:solidFill>
                  <a:srgbClr val="339933"/>
                </a:solidFill>
                <a:ea typeface="ＭＳ Ｐゴシック" pitchFamily="1" charset="-128"/>
              </a:rPr>
              <a:t> </a:t>
            </a:r>
            <a:r>
              <a:rPr lang="en-US" sz="1900" b="1" i="1" smtClean="0">
                <a:solidFill>
                  <a:schemeClr val="hlink"/>
                </a:solidFill>
                <a:ea typeface="ＭＳ Ｐゴシック" pitchFamily="1" charset="-128"/>
              </a:rPr>
              <a:t>[other includes]</a:t>
            </a:r>
            <a:endParaRPr lang="en-US" sz="1900" b="1" smtClean="0">
              <a:solidFill>
                <a:schemeClr val="hlink"/>
              </a:solidFill>
              <a:ea typeface="ＭＳ Ｐゴシック" pitchFamily="1" charset="-128"/>
            </a:endParaRPr>
          </a:p>
          <a:p>
            <a:pPr>
              <a:lnSpc>
                <a:spcPct val="40000"/>
              </a:lnSpc>
              <a:buFont typeface="Wingdings" pitchFamily="1" charset="2"/>
              <a:buNone/>
            </a:pPr>
            <a:endParaRPr lang="en-US" sz="1900" b="1" smtClean="0">
              <a:solidFill>
                <a:schemeClr val="hlink"/>
              </a:solidFill>
              <a:latin typeface="Courier New" pitchFamily="1" charset="0"/>
              <a:ea typeface="ＭＳ Ｐゴシック" pitchFamily="1" charset="-128"/>
            </a:endParaRPr>
          </a:p>
          <a:p>
            <a:pPr>
              <a:lnSpc>
                <a:spcPct val="30000"/>
              </a:lnSpc>
              <a:buFont typeface="Wingdings" pitchFamily="1" charset="2"/>
              <a:buNone/>
            </a:pPr>
            <a:r>
              <a:rPr lang="en-US" sz="1900" b="1" smtClean="0">
                <a:solidFill>
                  <a:srgbClr val="000000"/>
                </a:solidFill>
                <a:latin typeface="Courier New" pitchFamily="1" charset="0"/>
                <a:ea typeface="ＭＳ Ｐゴシック" pitchFamily="1" charset="-128"/>
              </a:rPr>
              <a:t>int main (int argc, char* argv[])</a:t>
            </a:r>
          </a:p>
          <a:p>
            <a:pPr>
              <a:lnSpc>
                <a:spcPct val="60000"/>
              </a:lnSpc>
              <a:buFont typeface="Wingdings" pitchFamily="1" charset="2"/>
              <a:buNone/>
            </a:pPr>
            <a:r>
              <a:rPr lang="en-US" sz="1900" b="1" smtClean="0">
                <a:solidFill>
                  <a:srgbClr val="000000"/>
                </a:solidFill>
                <a:latin typeface="Courier New" pitchFamily="1" charset="0"/>
                <a:ea typeface="ＭＳ Ｐゴシック" pitchFamily="1" charset="-128"/>
              </a:rPr>
              <a:t>{ /* main */</a:t>
            </a:r>
          </a:p>
          <a:p>
            <a:pPr>
              <a:lnSpc>
                <a:spcPct val="60000"/>
              </a:lnSpc>
              <a:buFont typeface="Wingdings" pitchFamily="1" charset="2"/>
              <a:buNone/>
            </a:pPr>
            <a:r>
              <a:rPr lang="en-US" sz="1900" b="1" smtClean="0">
                <a:solidFill>
                  <a:srgbClr val="000000"/>
                </a:solidFill>
                <a:latin typeface="Courier New" pitchFamily="1" charset="0"/>
                <a:ea typeface="ＭＳ Ｐゴシック" pitchFamily="1" charset="-128"/>
              </a:rPr>
              <a:t>  int my_rank, num_procs, mpi_error_code;</a:t>
            </a:r>
          </a:p>
          <a:p>
            <a:pPr>
              <a:lnSpc>
                <a:spcPct val="70000"/>
              </a:lnSpc>
              <a:buFont typeface="Wingdings" pitchFamily="1" charset="2"/>
              <a:buNone/>
            </a:pPr>
            <a:r>
              <a:rPr lang="en-US" sz="1900" b="1" i="1" smtClean="0">
                <a:solidFill>
                  <a:srgbClr val="339933"/>
                </a:solidFill>
                <a:ea typeface="ＭＳ Ｐゴシック" pitchFamily="1" charset="-128"/>
              </a:rPr>
              <a:t>     </a:t>
            </a:r>
            <a:r>
              <a:rPr lang="en-US" sz="1900" b="1" i="1" smtClean="0">
                <a:solidFill>
                  <a:schemeClr val="hlink"/>
                </a:solidFill>
                <a:ea typeface="ＭＳ Ｐゴシック" pitchFamily="1" charset="-128"/>
              </a:rPr>
              <a:t>[other declarations]</a:t>
            </a:r>
          </a:p>
          <a:p>
            <a:pPr>
              <a:lnSpc>
                <a:spcPct val="70000"/>
              </a:lnSpc>
              <a:buFont typeface="Wingdings" pitchFamily="1" charset="2"/>
              <a:buNone/>
            </a:pPr>
            <a:r>
              <a:rPr lang="en-US" sz="1900" b="1" smtClean="0">
                <a:latin typeface="Courier New" pitchFamily="1" charset="0"/>
                <a:ea typeface="ＭＳ Ｐゴシック" pitchFamily="1" charset="-128"/>
              </a:rPr>
              <a:t>  </a:t>
            </a:r>
            <a:r>
              <a:rPr lang="en-US" sz="1900" b="1" smtClean="0">
                <a:solidFill>
                  <a:srgbClr val="000000"/>
                </a:solidFill>
                <a:latin typeface="Courier New" pitchFamily="1" charset="0"/>
                <a:ea typeface="ＭＳ Ｐゴシック" pitchFamily="1" charset="-128"/>
              </a:rPr>
              <a:t>mpi_error_code =</a:t>
            </a:r>
          </a:p>
          <a:p>
            <a:pPr>
              <a:lnSpc>
                <a:spcPct val="70000"/>
              </a:lnSpc>
              <a:buFont typeface="Wingdings" pitchFamily="1" charset="2"/>
              <a:buNone/>
            </a:pPr>
            <a:r>
              <a:rPr lang="en-US" sz="1900" b="1" smtClean="0">
                <a:solidFill>
                  <a:schemeClr val="folHlink"/>
                </a:solidFill>
                <a:latin typeface="Courier New" pitchFamily="1" charset="0"/>
                <a:ea typeface="ＭＳ Ｐゴシック" pitchFamily="1" charset="-128"/>
              </a:rPr>
              <a:t>    MPI_Init</a:t>
            </a:r>
            <a:r>
              <a:rPr lang="en-US" sz="1900" b="1" smtClean="0">
                <a:solidFill>
                  <a:srgbClr val="000000"/>
                </a:solidFill>
                <a:latin typeface="Courier New" pitchFamily="1" charset="0"/>
                <a:ea typeface="ＭＳ Ｐゴシック" pitchFamily="1" charset="-128"/>
              </a:rPr>
              <a:t>(&amp;argc, &amp;argv);        /* Start up MPI  */</a:t>
            </a:r>
          </a:p>
          <a:p>
            <a:pPr>
              <a:lnSpc>
                <a:spcPct val="70000"/>
              </a:lnSpc>
              <a:buFont typeface="Wingdings" pitchFamily="1" charset="2"/>
              <a:buNone/>
            </a:pPr>
            <a:r>
              <a:rPr lang="en-US" sz="1900" b="1" smtClean="0">
                <a:solidFill>
                  <a:srgbClr val="000000"/>
                </a:solidFill>
                <a:latin typeface="Courier New" pitchFamily="1" charset="0"/>
                <a:ea typeface="ＭＳ Ｐゴシック" pitchFamily="1" charset="-128"/>
              </a:rPr>
              <a:t>  mpi_error_code =</a:t>
            </a:r>
          </a:p>
          <a:p>
            <a:pPr>
              <a:lnSpc>
                <a:spcPct val="70000"/>
              </a:lnSpc>
              <a:buFont typeface="Wingdings" pitchFamily="1" charset="2"/>
              <a:buNone/>
            </a:pPr>
            <a:r>
              <a:rPr lang="en-US" sz="1900" b="1" smtClean="0">
                <a:solidFill>
                  <a:schemeClr val="folHlink"/>
                </a:solidFill>
                <a:latin typeface="Courier New" pitchFamily="1" charset="0"/>
                <a:ea typeface="ＭＳ Ｐゴシック" pitchFamily="1" charset="-128"/>
              </a:rPr>
              <a:t>    MPI_Comm_rank</a:t>
            </a:r>
            <a:r>
              <a:rPr lang="en-US" sz="1900" b="1" smtClean="0">
                <a:solidFill>
                  <a:srgbClr val="000000"/>
                </a:solidFill>
                <a:latin typeface="Courier New" pitchFamily="1" charset="0"/>
                <a:ea typeface="ＭＳ Ｐゴシック" pitchFamily="1" charset="-128"/>
              </a:rPr>
              <a:t>(</a:t>
            </a:r>
            <a:r>
              <a:rPr lang="en-US" sz="1900" b="1" smtClean="0">
                <a:solidFill>
                  <a:schemeClr val="folHlink"/>
                </a:solidFill>
                <a:latin typeface="Courier New" pitchFamily="1" charset="0"/>
                <a:ea typeface="ＭＳ Ｐゴシック" pitchFamily="1" charset="-128"/>
              </a:rPr>
              <a:t>MPI_COMM_WORLD</a:t>
            </a:r>
            <a:r>
              <a:rPr lang="en-US" sz="1900" b="1" smtClean="0">
                <a:solidFill>
                  <a:srgbClr val="000000"/>
                </a:solidFill>
                <a:latin typeface="Courier New" pitchFamily="1" charset="0"/>
                <a:ea typeface="ＭＳ Ｐゴシック" pitchFamily="1" charset="-128"/>
              </a:rPr>
              <a:t>, &amp;my_rank);</a:t>
            </a:r>
          </a:p>
          <a:p>
            <a:pPr>
              <a:lnSpc>
                <a:spcPct val="70000"/>
              </a:lnSpc>
              <a:buFont typeface="Wingdings" pitchFamily="1" charset="2"/>
              <a:buNone/>
            </a:pPr>
            <a:r>
              <a:rPr lang="en-US" sz="1900" b="1" smtClean="0">
                <a:solidFill>
                  <a:srgbClr val="000000"/>
                </a:solidFill>
                <a:latin typeface="Courier New" pitchFamily="1" charset="0"/>
                <a:ea typeface="ＭＳ Ｐゴシック" pitchFamily="1" charset="-128"/>
              </a:rPr>
              <a:t>  mpi_error_code =</a:t>
            </a:r>
          </a:p>
          <a:p>
            <a:pPr>
              <a:lnSpc>
                <a:spcPct val="70000"/>
              </a:lnSpc>
              <a:buFont typeface="Wingdings" pitchFamily="1" charset="2"/>
              <a:buNone/>
            </a:pPr>
            <a:r>
              <a:rPr lang="en-US" sz="1900" b="1" smtClean="0">
                <a:solidFill>
                  <a:schemeClr val="folHlink"/>
                </a:solidFill>
                <a:latin typeface="Courier New" pitchFamily="1" charset="0"/>
                <a:ea typeface="ＭＳ Ｐゴシック" pitchFamily="1" charset="-128"/>
              </a:rPr>
              <a:t>    MPI_Comm_size</a:t>
            </a:r>
            <a:r>
              <a:rPr lang="en-US" sz="1900" b="1" smtClean="0">
                <a:solidFill>
                  <a:srgbClr val="000000"/>
                </a:solidFill>
                <a:latin typeface="Courier New" pitchFamily="1" charset="0"/>
                <a:ea typeface="ＭＳ Ｐゴシック" pitchFamily="1" charset="-128"/>
              </a:rPr>
              <a:t>(</a:t>
            </a:r>
            <a:r>
              <a:rPr lang="en-US" sz="1900" b="1" smtClean="0">
                <a:solidFill>
                  <a:schemeClr val="folHlink"/>
                </a:solidFill>
                <a:latin typeface="Courier New" pitchFamily="1" charset="0"/>
                <a:ea typeface="ＭＳ Ｐゴシック" pitchFamily="1" charset="-128"/>
              </a:rPr>
              <a:t>MPI_COMM_WORLD</a:t>
            </a:r>
            <a:r>
              <a:rPr lang="en-US" sz="1900" b="1" smtClean="0">
                <a:solidFill>
                  <a:srgbClr val="000000"/>
                </a:solidFill>
                <a:latin typeface="Courier New" pitchFamily="1" charset="0"/>
                <a:ea typeface="ＭＳ Ｐゴシック" pitchFamily="1" charset="-128"/>
              </a:rPr>
              <a:t>, &amp;num_procs);</a:t>
            </a:r>
          </a:p>
          <a:p>
            <a:pPr>
              <a:lnSpc>
                <a:spcPct val="70000"/>
              </a:lnSpc>
              <a:buFont typeface="Wingdings" pitchFamily="1" charset="2"/>
              <a:buNone/>
            </a:pPr>
            <a:r>
              <a:rPr lang="en-US" sz="1900" b="1" i="1" smtClean="0">
                <a:solidFill>
                  <a:srgbClr val="339933"/>
                </a:solidFill>
                <a:ea typeface="ＭＳ Ｐゴシック" pitchFamily="1" charset="-128"/>
              </a:rPr>
              <a:t>     </a:t>
            </a:r>
            <a:r>
              <a:rPr lang="en-US" sz="1900" b="1" i="1" smtClean="0">
                <a:solidFill>
                  <a:schemeClr val="hlink"/>
                </a:solidFill>
                <a:ea typeface="ＭＳ Ｐゴシック" pitchFamily="1" charset="-128"/>
              </a:rPr>
              <a:t>[actual work goes here]</a:t>
            </a:r>
          </a:p>
          <a:p>
            <a:pPr>
              <a:lnSpc>
                <a:spcPct val="70000"/>
              </a:lnSpc>
              <a:buFont typeface="Wingdings" pitchFamily="1" charset="2"/>
              <a:buNone/>
            </a:pPr>
            <a:r>
              <a:rPr lang="en-US" sz="1900" b="1" smtClean="0">
                <a:latin typeface="Courier New" pitchFamily="1" charset="0"/>
                <a:ea typeface="ＭＳ Ｐゴシック" pitchFamily="1" charset="-128"/>
              </a:rPr>
              <a:t>  </a:t>
            </a:r>
            <a:r>
              <a:rPr lang="en-US" sz="1900" b="1" smtClean="0">
                <a:solidFill>
                  <a:srgbClr val="000000"/>
                </a:solidFill>
                <a:latin typeface="Courier New" pitchFamily="1" charset="0"/>
                <a:ea typeface="ＭＳ Ｐゴシック" pitchFamily="1" charset="-128"/>
              </a:rPr>
              <a:t>mpi_error_code = </a:t>
            </a:r>
            <a:r>
              <a:rPr lang="en-US" sz="1900" b="1" smtClean="0">
                <a:solidFill>
                  <a:schemeClr val="folHlink"/>
                </a:solidFill>
                <a:latin typeface="Courier New" pitchFamily="1" charset="0"/>
                <a:ea typeface="ＭＳ Ｐゴシック" pitchFamily="1" charset="-128"/>
              </a:rPr>
              <a:t>MPI_Finalize</a:t>
            </a:r>
            <a:r>
              <a:rPr lang="en-US" sz="1900" b="1" smtClean="0">
                <a:solidFill>
                  <a:srgbClr val="000000"/>
                </a:solidFill>
                <a:latin typeface="Courier New" pitchFamily="1" charset="0"/>
                <a:ea typeface="ＭＳ Ｐゴシック" pitchFamily="1" charset="-128"/>
              </a:rPr>
              <a:t>(); /* Shut down MPI */</a:t>
            </a:r>
          </a:p>
          <a:p>
            <a:pPr>
              <a:lnSpc>
                <a:spcPct val="70000"/>
              </a:lnSpc>
              <a:buFont typeface="Wingdings" pitchFamily="1" charset="2"/>
              <a:buNone/>
            </a:pPr>
            <a:r>
              <a:rPr lang="en-US" sz="1900" b="1" smtClean="0">
                <a:solidFill>
                  <a:srgbClr val="000000"/>
                </a:solidFill>
                <a:latin typeface="Courier New" pitchFamily="1" charset="0"/>
                <a:ea typeface="ＭＳ Ｐゴシック" pitchFamily="1" charset="-128"/>
              </a:rPr>
              <a:t>} /* main */</a:t>
            </a:r>
          </a:p>
        </p:txBody>
      </p:sp>
      <p:sp>
        <p:nvSpPr>
          <p:cNvPr id="73732"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73733" name="Slide Number Placeholder 4"/>
          <p:cNvSpPr>
            <a:spLocks noGrp="1"/>
          </p:cNvSpPr>
          <p:nvPr>
            <p:ph type="sldNum" sz="quarter" idx="11"/>
          </p:nvPr>
        </p:nvSpPr>
        <p:spPr>
          <a:noFill/>
        </p:spPr>
        <p:txBody>
          <a:bodyPr/>
          <a:lstStyle/>
          <a:p>
            <a:fld id="{1FBA5122-F3C9-493A-87EE-994780AF5D6F}" type="slidenum">
              <a:rPr lang="en-US"/>
              <a:pPr/>
              <a:t>44</a:t>
            </a:fld>
            <a:endParaRPr lang="en-US"/>
          </a:p>
        </p:txBody>
      </p:sp>
    </p:spTree>
    <p:custDataLst>
      <p:tags r:id="rId1"/>
    </p:custData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n-US" smtClean="0">
                <a:ea typeface="ＭＳ Ｐゴシック" pitchFamily="1" charset="-128"/>
              </a:rPr>
              <a:t>MPI is SPMD</a:t>
            </a:r>
          </a:p>
        </p:txBody>
      </p:sp>
      <p:sp>
        <p:nvSpPr>
          <p:cNvPr id="74755" name="Rectangle 3"/>
          <p:cNvSpPr>
            <a:spLocks noGrp="1" noChangeArrowheads="1"/>
          </p:cNvSpPr>
          <p:nvPr>
            <p:ph idx="1"/>
          </p:nvPr>
        </p:nvSpPr>
        <p:spPr/>
        <p:txBody>
          <a:bodyPr/>
          <a:lstStyle/>
          <a:p>
            <a:pPr>
              <a:lnSpc>
                <a:spcPct val="90000"/>
              </a:lnSpc>
              <a:buFont typeface="Wingdings" pitchFamily="1" charset="2"/>
              <a:buNone/>
            </a:pPr>
            <a:r>
              <a:rPr lang="en-US" smtClean="0">
                <a:ea typeface="ＭＳ Ｐゴシック" pitchFamily="1" charset="-128"/>
              </a:rPr>
              <a:t>MPI uses kind of parallelism known as			</a:t>
            </a:r>
            <a:r>
              <a:rPr lang="en-US" b="1" i="1" u="sng" smtClean="0">
                <a:ea typeface="ＭＳ Ｐゴシック" pitchFamily="1" charset="-128"/>
              </a:rPr>
              <a:t>Single Program, Multiple Data</a:t>
            </a:r>
            <a:r>
              <a:rPr lang="en-US" smtClean="0">
                <a:ea typeface="ＭＳ Ｐゴシック" pitchFamily="1" charset="-128"/>
              </a:rPr>
              <a:t> (SPMD).</a:t>
            </a:r>
          </a:p>
          <a:p>
            <a:pPr>
              <a:lnSpc>
                <a:spcPct val="90000"/>
              </a:lnSpc>
              <a:buFont typeface="Wingdings" pitchFamily="1" charset="2"/>
              <a:buNone/>
            </a:pPr>
            <a:r>
              <a:rPr lang="en-US" smtClean="0">
                <a:ea typeface="ＭＳ Ｐゴシック" pitchFamily="1" charset="-128"/>
              </a:rPr>
              <a:t>This means that you have one MPI program – a single executable – that is executed by all of the processes in an MPI run.</a:t>
            </a:r>
          </a:p>
          <a:p>
            <a:pPr>
              <a:lnSpc>
                <a:spcPct val="90000"/>
              </a:lnSpc>
              <a:buFont typeface="Wingdings" pitchFamily="1" charset="2"/>
              <a:buNone/>
            </a:pPr>
            <a:r>
              <a:rPr lang="en-US" smtClean="0">
                <a:ea typeface="ＭＳ Ｐゴシック" pitchFamily="1" charset="-128"/>
              </a:rPr>
              <a:t>So, to differentiate the roles of various processes in the MPI run, you have to have </a:t>
            </a:r>
            <a:r>
              <a:rPr lang="en-US" b="1" smtClean="0">
                <a:latin typeface="Courier New" pitchFamily="1" charset="0"/>
                <a:ea typeface="ＭＳ Ｐゴシック" pitchFamily="1" charset="-128"/>
              </a:rPr>
              <a:t>if</a:t>
            </a:r>
            <a:r>
              <a:rPr lang="en-US" smtClean="0">
                <a:ea typeface="ＭＳ Ｐゴシック" pitchFamily="1" charset="-128"/>
              </a:rPr>
              <a:t> statements:</a:t>
            </a:r>
          </a:p>
          <a:p>
            <a:pPr>
              <a:lnSpc>
                <a:spcPct val="90000"/>
              </a:lnSpc>
              <a:buFont typeface="Wingdings" pitchFamily="1" charset="2"/>
              <a:buNone/>
            </a:pPr>
            <a:r>
              <a:rPr lang="en-US" b="1" smtClean="0">
                <a:latin typeface="Courier New" pitchFamily="1" charset="0"/>
                <a:ea typeface="ＭＳ Ｐゴシック" pitchFamily="1" charset="-128"/>
              </a:rPr>
              <a:t>if (my_rank == server_rank) {</a:t>
            </a:r>
          </a:p>
          <a:p>
            <a:pPr>
              <a:lnSpc>
                <a:spcPct val="90000"/>
              </a:lnSpc>
              <a:buFont typeface="Wingdings" pitchFamily="1" charset="2"/>
              <a:buNone/>
            </a:pPr>
            <a:r>
              <a:rPr lang="en-US" b="1" smtClean="0">
                <a:latin typeface="Courier New" pitchFamily="1" charset="0"/>
                <a:ea typeface="ＭＳ Ｐゴシック" pitchFamily="1" charset="-128"/>
              </a:rPr>
              <a:t>    …</a:t>
            </a:r>
          </a:p>
          <a:p>
            <a:pPr>
              <a:lnSpc>
                <a:spcPct val="90000"/>
              </a:lnSpc>
              <a:buFont typeface="Wingdings" pitchFamily="1" charset="2"/>
              <a:buNone/>
            </a:pPr>
            <a:r>
              <a:rPr lang="en-US" b="1" smtClean="0">
                <a:latin typeface="Courier New" pitchFamily="1" charset="0"/>
                <a:ea typeface="ＭＳ Ｐゴシック" pitchFamily="1" charset="-128"/>
              </a:rPr>
              <a:t>}</a:t>
            </a:r>
          </a:p>
        </p:txBody>
      </p:sp>
      <p:sp>
        <p:nvSpPr>
          <p:cNvPr id="74756"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74757" name="Slide Number Placeholder 4"/>
          <p:cNvSpPr>
            <a:spLocks noGrp="1"/>
          </p:cNvSpPr>
          <p:nvPr>
            <p:ph type="sldNum" sz="quarter" idx="11"/>
          </p:nvPr>
        </p:nvSpPr>
        <p:spPr>
          <a:noFill/>
        </p:spPr>
        <p:txBody>
          <a:bodyPr/>
          <a:lstStyle/>
          <a:p>
            <a:fld id="{3977D25F-89C2-4429-AA09-934ED5C08384}" type="slidenum">
              <a:rPr lang="en-US"/>
              <a:pPr/>
              <a:t>45</a:t>
            </a:fld>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smtClean="0">
                <a:ea typeface="ＭＳ Ｐゴシック" pitchFamily="1" charset="-128"/>
              </a:rPr>
              <a:t>Example: Greetings</a:t>
            </a:r>
          </a:p>
        </p:txBody>
      </p:sp>
      <p:sp>
        <p:nvSpPr>
          <p:cNvPr id="75779" name="Rectangle 3"/>
          <p:cNvSpPr>
            <a:spLocks noGrp="1" noChangeArrowheads="1"/>
          </p:cNvSpPr>
          <p:nvPr>
            <p:ph idx="1"/>
          </p:nvPr>
        </p:nvSpPr>
        <p:spPr/>
        <p:txBody>
          <a:bodyPr/>
          <a:lstStyle/>
          <a:p>
            <a:pPr marL="609600" indent="-609600">
              <a:buClr>
                <a:schemeClr val="tx1"/>
              </a:buClr>
              <a:buSzTx/>
              <a:buFont typeface="Wingdings" pitchFamily="1" charset="2"/>
              <a:buAutoNum type="arabicPeriod"/>
            </a:pPr>
            <a:r>
              <a:rPr lang="en-US" smtClean="0">
                <a:ea typeface="ＭＳ Ｐゴシック" pitchFamily="1" charset="-128"/>
              </a:rPr>
              <a:t>Start the MPI system.</a:t>
            </a:r>
          </a:p>
          <a:p>
            <a:pPr marL="609600" indent="-609600">
              <a:buClr>
                <a:schemeClr val="tx1"/>
              </a:buClr>
              <a:buSzTx/>
              <a:buFont typeface="Wingdings" pitchFamily="1" charset="2"/>
              <a:buAutoNum type="arabicPeriod"/>
            </a:pPr>
            <a:r>
              <a:rPr lang="en-US" smtClean="0">
                <a:ea typeface="ＭＳ Ｐゴシック" pitchFamily="1" charset="-128"/>
              </a:rPr>
              <a:t>Get the rank and number of processes.</a:t>
            </a:r>
          </a:p>
          <a:p>
            <a:pPr marL="609600" indent="-609600">
              <a:buClr>
                <a:schemeClr val="tx1"/>
              </a:buClr>
              <a:buSzTx/>
              <a:buFont typeface="Wingdings" pitchFamily="1" charset="2"/>
              <a:buAutoNum type="arabicPeriod"/>
            </a:pPr>
            <a:r>
              <a:rPr lang="en-US" smtClean="0">
                <a:ea typeface="ＭＳ Ｐゴシック" pitchFamily="1" charset="-128"/>
              </a:rPr>
              <a:t>If you’re </a:t>
            </a:r>
            <a:r>
              <a:rPr lang="en-US" b="1" u="sng" smtClean="0">
                <a:solidFill>
                  <a:srgbClr val="FF0000"/>
                </a:solidFill>
                <a:ea typeface="ＭＳ Ｐゴシック" pitchFamily="1" charset="-128"/>
              </a:rPr>
              <a:t>not</a:t>
            </a:r>
            <a:r>
              <a:rPr lang="en-US" smtClean="0">
                <a:solidFill>
                  <a:srgbClr val="000000"/>
                </a:solidFill>
                <a:ea typeface="ＭＳ Ｐゴシック" pitchFamily="1" charset="-128"/>
              </a:rPr>
              <a:t> </a:t>
            </a:r>
            <a:r>
              <a:rPr lang="en-US" smtClean="0">
                <a:ea typeface="ＭＳ Ｐゴシック" pitchFamily="1" charset="-128"/>
              </a:rPr>
              <a:t>the server process:</a:t>
            </a:r>
          </a:p>
          <a:p>
            <a:pPr marL="990600" lvl="1" indent="-533400">
              <a:buClr>
                <a:schemeClr val="tx1"/>
              </a:buClr>
              <a:buSzTx/>
              <a:buFont typeface="Wingdings" pitchFamily="1" charset="2"/>
              <a:buAutoNum type="arabicPeriod"/>
            </a:pPr>
            <a:r>
              <a:rPr lang="en-US" smtClean="0">
                <a:ea typeface="ＭＳ Ｐゴシック" pitchFamily="1" charset="-128"/>
              </a:rPr>
              <a:t>Create a greeting string.</a:t>
            </a:r>
          </a:p>
          <a:p>
            <a:pPr marL="990600" lvl="1" indent="-533400">
              <a:buClr>
                <a:schemeClr val="tx1"/>
              </a:buClr>
              <a:buSzTx/>
              <a:buFont typeface="Wingdings" pitchFamily="1" charset="2"/>
              <a:buAutoNum type="arabicPeriod"/>
            </a:pPr>
            <a:r>
              <a:rPr lang="en-US" smtClean="0">
                <a:ea typeface="ＭＳ Ｐゴシック" pitchFamily="1" charset="-128"/>
              </a:rPr>
              <a:t>Send it to the server process.</a:t>
            </a:r>
          </a:p>
          <a:p>
            <a:pPr marL="609600" indent="-609600">
              <a:buClr>
                <a:schemeClr val="tx1"/>
              </a:buClr>
              <a:buSzTx/>
              <a:buFont typeface="Wingdings" pitchFamily="1" charset="2"/>
              <a:buAutoNum type="arabicPeriod"/>
            </a:pPr>
            <a:r>
              <a:rPr lang="en-US" smtClean="0">
                <a:ea typeface="ＭＳ Ｐゴシック" pitchFamily="1" charset="-128"/>
              </a:rPr>
              <a:t>If you </a:t>
            </a:r>
            <a:r>
              <a:rPr lang="en-US" b="1" u="sng" smtClean="0">
                <a:solidFill>
                  <a:schemeClr val="folHlink"/>
                </a:solidFill>
                <a:ea typeface="ＭＳ Ｐゴシック" pitchFamily="1" charset="-128"/>
              </a:rPr>
              <a:t>are</a:t>
            </a:r>
            <a:r>
              <a:rPr lang="en-US" smtClean="0">
                <a:ea typeface="ＭＳ Ｐゴシック" pitchFamily="1" charset="-128"/>
              </a:rPr>
              <a:t> the server process:</a:t>
            </a:r>
          </a:p>
          <a:p>
            <a:pPr marL="990600" lvl="1" indent="-533400">
              <a:buClr>
                <a:schemeClr val="tx1"/>
              </a:buClr>
              <a:buSzTx/>
              <a:buFont typeface="Wingdings" pitchFamily="1" charset="2"/>
              <a:buAutoNum type="arabicPeriod"/>
            </a:pPr>
            <a:r>
              <a:rPr lang="en-US" smtClean="0">
                <a:ea typeface="ＭＳ Ｐゴシック" pitchFamily="1" charset="-128"/>
              </a:rPr>
              <a:t>For each of the client processes:</a:t>
            </a:r>
          </a:p>
          <a:p>
            <a:pPr marL="1371600" lvl="2" indent="-457200">
              <a:buClr>
                <a:schemeClr val="tx1"/>
              </a:buClr>
              <a:buSzTx/>
              <a:buFont typeface="Wingdings" pitchFamily="1" charset="2"/>
              <a:buAutoNum type="arabicPeriod"/>
            </a:pPr>
            <a:r>
              <a:rPr lang="en-US" smtClean="0">
                <a:ea typeface="ＭＳ Ｐゴシック" pitchFamily="1" charset="-128"/>
              </a:rPr>
              <a:t>Receive its greeting string.</a:t>
            </a:r>
          </a:p>
          <a:p>
            <a:pPr marL="1371600" lvl="2" indent="-457200">
              <a:buClr>
                <a:schemeClr val="tx1"/>
              </a:buClr>
              <a:buSzTx/>
              <a:buFont typeface="Wingdings" pitchFamily="1" charset="2"/>
              <a:buAutoNum type="arabicPeriod"/>
            </a:pPr>
            <a:r>
              <a:rPr lang="en-US" smtClean="0">
                <a:ea typeface="ＭＳ Ｐゴシック" pitchFamily="1" charset="-128"/>
              </a:rPr>
              <a:t>Print its greeting string.</a:t>
            </a:r>
          </a:p>
          <a:p>
            <a:pPr marL="609600" indent="-609600">
              <a:buClr>
                <a:schemeClr val="tx1"/>
              </a:buClr>
              <a:buSzTx/>
              <a:buFont typeface="Wingdings" pitchFamily="1" charset="2"/>
              <a:buAutoNum type="arabicPeriod"/>
            </a:pPr>
            <a:r>
              <a:rPr lang="en-US" smtClean="0">
                <a:ea typeface="ＭＳ Ｐゴシック" pitchFamily="1" charset="-128"/>
              </a:rPr>
              <a:t>Shut down the MPI system.</a:t>
            </a:r>
          </a:p>
        </p:txBody>
      </p:sp>
      <p:sp>
        <p:nvSpPr>
          <p:cNvPr id="75780"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75781" name="Slide Number Placeholder 4"/>
          <p:cNvSpPr>
            <a:spLocks noGrp="1"/>
          </p:cNvSpPr>
          <p:nvPr>
            <p:ph type="sldNum" sz="quarter" idx="11"/>
          </p:nvPr>
        </p:nvSpPr>
        <p:spPr>
          <a:noFill/>
        </p:spPr>
        <p:txBody>
          <a:bodyPr/>
          <a:lstStyle/>
          <a:p>
            <a:fld id="{0F0CE59B-6461-4B55-BD90-060C30040B8A}" type="slidenum">
              <a:rPr lang="en-US"/>
              <a:pPr/>
              <a:t>46</a:t>
            </a:fld>
            <a:endParaRPr lang="en-US"/>
          </a:p>
        </p:txBody>
      </p:sp>
    </p:spTree>
    <p:custDataLst>
      <p:tags r:id="rId1"/>
    </p:custData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smtClean="0">
                <a:latin typeface="Courier New" pitchFamily="1" charset="0"/>
                <a:ea typeface="ＭＳ Ｐゴシック" pitchFamily="1" charset="-128"/>
              </a:rPr>
              <a:t>greeting.c</a:t>
            </a:r>
            <a:endParaRPr lang="en-US" smtClean="0">
              <a:ea typeface="ＭＳ Ｐゴシック" pitchFamily="1" charset="-128"/>
            </a:endParaRPr>
          </a:p>
        </p:txBody>
      </p:sp>
      <p:sp>
        <p:nvSpPr>
          <p:cNvPr id="76803" name="Rectangle 3"/>
          <p:cNvSpPr>
            <a:spLocks noGrp="1" noChangeArrowheads="1"/>
          </p:cNvSpPr>
          <p:nvPr>
            <p:ph idx="1"/>
          </p:nvPr>
        </p:nvSpPr>
        <p:spPr>
          <a:xfrm>
            <a:off x="533400" y="1295400"/>
            <a:ext cx="8153400" cy="4800600"/>
          </a:xfrm>
        </p:spPr>
        <p:txBody>
          <a:bodyPr/>
          <a:lstStyle/>
          <a:p>
            <a:pPr>
              <a:buFont typeface="Wingdings" pitchFamily="1" charset="2"/>
              <a:buNone/>
            </a:pPr>
            <a:r>
              <a:rPr lang="en-US" sz="1600" b="1" smtClean="0">
                <a:solidFill>
                  <a:srgbClr val="000000"/>
                </a:solidFill>
                <a:latin typeface="Courier New" pitchFamily="1" charset="0"/>
                <a:ea typeface="ＭＳ Ｐゴシック" pitchFamily="1" charset="-128"/>
              </a:rPr>
              <a:t>#include &lt;stdio.h&gt;</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#include &lt;string.h&gt;</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#include "</a:t>
            </a:r>
            <a:r>
              <a:rPr lang="en-US" sz="1600" b="1" smtClean="0">
                <a:solidFill>
                  <a:schemeClr val="folHlink"/>
                </a:solidFill>
                <a:latin typeface="Courier New" pitchFamily="1" charset="0"/>
                <a:ea typeface="ＭＳ Ｐゴシック" pitchFamily="1" charset="-128"/>
              </a:rPr>
              <a:t>mpi.h</a:t>
            </a:r>
            <a:r>
              <a:rPr lang="en-US" sz="1600" b="1" smtClean="0">
                <a:solidFill>
                  <a:srgbClr val="000000"/>
                </a:solidFill>
                <a:latin typeface="Courier New" pitchFamily="1" charset="0"/>
                <a:ea typeface="ＭＳ Ｐゴシック" pitchFamily="1" charset="-128"/>
              </a:rPr>
              <a:t>"</a:t>
            </a:r>
          </a:p>
          <a:p>
            <a:pPr>
              <a:buFont typeface="Wingdings" pitchFamily="1" charset="2"/>
              <a:buNone/>
            </a:pPr>
            <a:endParaRPr lang="en-US" sz="1600" b="1" smtClean="0">
              <a:solidFill>
                <a:srgbClr val="000000"/>
              </a:solidFill>
              <a:latin typeface="Courier New" pitchFamily="1" charset="0"/>
              <a:ea typeface="ＭＳ Ｐゴシック" pitchFamily="1" charset="-128"/>
            </a:endParaRPr>
          </a:p>
          <a:p>
            <a:pPr>
              <a:lnSpc>
                <a:spcPct val="40000"/>
              </a:lnSpc>
              <a:buFont typeface="Wingdings" pitchFamily="1" charset="2"/>
              <a:buNone/>
            </a:pPr>
            <a:r>
              <a:rPr lang="en-US" sz="1600" b="1" smtClean="0">
                <a:solidFill>
                  <a:srgbClr val="000000"/>
                </a:solidFill>
                <a:latin typeface="Courier New" pitchFamily="1" charset="0"/>
                <a:ea typeface="ＭＳ Ｐゴシック" pitchFamily="1" charset="-128"/>
              </a:rPr>
              <a:t>int main (int argc, char* argv[])</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 main */</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const int  maximum_message_length = 100;</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const int  server_rank            =   0;</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char       message[maximum_message_length+1];</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MPI_Status status;           /* Info about receive status  */</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int        my_rank;          /* This process ID            */</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int        num_procs;        /* Number of processes in run */</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int        source;           /* Process ID to receive from */</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int        destination;      /* Process ID to send to      */</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int        tag = 0;          /* Message ID                 */</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int        mpi_error_code;   /* Error code for MPI calls   */</a:t>
            </a:r>
          </a:p>
          <a:p>
            <a:pPr>
              <a:buFont typeface="Wingdings" pitchFamily="1" charset="2"/>
              <a:buNone/>
            </a:pPr>
            <a:r>
              <a:rPr lang="en-US" sz="1600" b="1" i="1" smtClean="0">
                <a:solidFill>
                  <a:srgbClr val="339933"/>
                </a:solidFill>
                <a:ea typeface="ＭＳ Ｐゴシック" pitchFamily="1" charset="-128"/>
              </a:rPr>
              <a:t>     </a:t>
            </a:r>
            <a:r>
              <a:rPr lang="en-US" sz="1600" b="1" i="1" smtClean="0">
                <a:solidFill>
                  <a:schemeClr val="hlink"/>
                </a:solidFill>
                <a:ea typeface="ＭＳ Ｐゴシック" pitchFamily="1" charset="-128"/>
              </a:rPr>
              <a:t>[work goes here]</a:t>
            </a:r>
          </a:p>
          <a:p>
            <a:pPr>
              <a:buFont typeface="Wingdings" pitchFamily="1" charset="2"/>
              <a:buNone/>
            </a:pPr>
            <a:r>
              <a:rPr lang="en-US" sz="1600" b="1" smtClean="0">
                <a:solidFill>
                  <a:srgbClr val="000000"/>
                </a:solidFill>
                <a:latin typeface="Courier New" pitchFamily="1" charset="0"/>
                <a:ea typeface="ＭＳ Ｐゴシック" pitchFamily="1" charset="-128"/>
              </a:rPr>
              <a:t>} /* main */</a:t>
            </a:r>
            <a:endParaRPr lang="en-US" sz="1600" smtClean="0">
              <a:solidFill>
                <a:srgbClr val="000000"/>
              </a:solidFill>
              <a:ea typeface="ＭＳ Ｐゴシック" pitchFamily="1" charset="-128"/>
            </a:endParaRPr>
          </a:p>
        </p:txBody>
      </p:sp>
      <p:sp>
        <p:nvSpPr>
          <p:cNvPr id="76804"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76805" name="Slide Number Placeholder 4"/>
          <p:cNvSpPr>
            <a:spLocks noGrp="1"/>
          </p:cNvSpPr>
          <p:nvPr>
            <p:ph type="sldNum" sz="quarter" idx="11"/>
          </p:nvPr>
        </p:nvSpPr>
        <p:spPr>
          <a:noFill/>
        </p:spPr>
        <p:txBody>
          <a:bodyPr/>
          <a:lstStyle/>
          <a:p>
            <a:fld id="{A8C58AAB-7E0B-4A25-8E22-5856A6542974}" type="slidenum">
              <a:rPr lang="en-US"/>
              <a:pPr/>
              <a:t>47</a:t>
            </a:fld>
            <a:endParaRPr lang="en-US"/>
          </a:p>
        </p:txBody>
      </p:sp>
    </p:spTree>
    <p:custDataLst>
      <p:tags r:id="rId1"/>
    </p:custData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n-US" smtClean="0">
                <a:ea typeface="ＭＳ Ｐゴシック" pitchFamily="1" charset="-128"/>
              </a:rPr>
              <a:t>Hello World Startup/Shut Down</a:t>
            </a:r>
          </a:p>
        </p:txBody>
      </p:sp>
      <p:sp>
        <p:nvSpPr>
          <p:cNvPr id="77827" name="Rectangle 3"/>
          <p:cNvSpPr>
            <a:spLocks noGrp="1" noChangeArrowheads="1"/>
          </p:cNvSpPr>
          <p:nvPr>
            <p:ph idx="1"/>
          </p:nvPr>
        </p:nvSpPr>
        <p:spPr/>
        <p:txBody>
          <a:bodyPr/>
          <a:lstStyle/>
          <a:p>
            <a:pPr>
              <a:buFont typeface="Wingdings" pitchFamily="1" charset="2"/>
              <a:buNone/>
            </a:pPr>
            <a:r>
              <a:rPr lang="en-US" sz="1600" b="1" i="1" smtClean="0">
                <a:solidFill>
                  <a:schemeClr val="hlink"/>
                </a:solidFill>
                <a:ea typeface="ＭＳ Ｐゴシック" pitchFamily="1" charset="-128"/>
              </a:rPr>
              <a:t>[header file includes]</a:t>
            </a:r>
          </a:p>
          <a:p>
            <a:pPr>
              <a:buFont typeface="Wingdings" pitchFamily="1" charset="2"/>
              <a:buNone/>
            </a:pPr>
            <a:r>
              <a:rPr lang="en-US" sz="1600" b="1" smtClean="0">
                <a:solidFill>
                  <a:srgbClr val="000000"/>
                </a:solidFill>
                <a:latin typeface="Courier New" pitchFamily="1" charset="0"/>
                <a:ea typeface="ＭＳ Ｐゴシック" pitchFamily="1" charset="-128"/>
              </a:rPr>
              <a:t>int main (int argc, char* argv[])</a:t>
            </a:r>
          </a:p>
          <a:p>
            <a:pPr>
              <a:buFont typeface="Wingdings" pitchFamily="1" charset="2"/>
              <a:buNone/>
            </a:pPr>
            <a:r>
              <a:rPr lang="en-US" sz="1600" b="1" smtClean="0">
                <a:solidFill>
                  <a:srgbClr val="000000"/>
                </a:solidFill>
                <a:latin typeface="Courier New" pitchFamily="1" charset="0"/>
                <a:ea typeface="ＭＳ Ｐゴシック" pitchFamily="1" charset="-128"/>
              </a:rPr>
              <a:t>{ /* main */</a:t>
            </a:r>
          </a:p>
          <a:p>
            <a:pPr>
              <a:buFont typeface="Wingdings" pitchFamily="1" charset="2"/>
              <a:buNone/>
            </a:pPr>
            <a:r>
              <a:rPr lang="en-US" sz="1600" b="1" i="1" smtClean="0">
                <a:solidFill>
                  <a:srgbClr val="339933"/>
                </a:solidFill>
                <a:ea typeface="ＭＳ Ｐゴシック" pitchFamily="1" charset="-128"/>
              </a:rPr>
              <a:t>    </a:t>
            </a:r>
            <a:r>
              <a:rPr lang="en-US" sz="1600" b="1" i="1" smtClean="0">
                <a:solidFill>
                  <a:schemeClr val="hlink"/>
                </a:solidFill>
                <a:ea typeface="ＭＳ Ｐゴシック" pitchFamily="1" charset="-128"/>
              </a:rPr>
              <a:t>[declarations]</a:t>
            </a:r>
          </a:p>
          <a:p>
            <a:pPr>
              <a:buFont typeface="Wingdings" pitchFamily="1" charset="2"/>
              <a:buNone/>
            </a:pPr>
            <a:r>
              <a:rPr lang="en-US" sz="1600" smtClean="0">
                <a:latin typeface="Courier New" pitchFamily="1" charset="0"/>
                <a:ea typeface="ＭＳ Ｐゴシック" pitchFamily="1" charset="-128"/>
              </a:rPr>
              <a:t>  </a:t>
            </a:r>
            <a:r>
              <a:rPr lang="en-US" sz="1600" b="1" smtClean="0">
                <a:solidFill>
                  <a:srgbClr val="000000"/>
                </a:solidFill>
                <a:latin typeface="Courier New" pitchFamily="1" charset="0"/>
                <a:ea typeface="ＭＳ Ｐゴシック" pitchFamily="1" charset="-128"/>
              </a:rPr>
              <a:t>mpi_error_code = </a:t>
            </a:r>
            <a:r>
              <a:rPr lang="en-US" sz="1600" b="1" smtClean="0">
                <a:solidFill>
                  <a:schemeClr val="folHlink"/>
                </a:solidFill>
                <a:latin typeface="Courier New" pitchFamily="1" charset="0"/>
                <a:ea typeface="ＭＳ Ｐゴシック" pitchFamily="1" charset="-128"/>
              </a:rPr>
              <a:t>MPI_Init</a:t>
            </a:r>
            <a:r>
              <a:rPr lang="en-US" sz="1600" b="1" smtClean="0">
                <a:solidFill>
                  <a:srgbClr val="000000"/>
                </a:solidFill>
                <a:latin typeface="Courier New" pitchFamily="1" charset="0"/>
                <a:ea typeface="ＭＳ Ｐゴシック" pitchFamily="1" charset="-128"/>
              </a:rPr>
              <a:t>(&amp;argc, &amp;argv);</a:t>
            </a:r>
          </a:p>
          <a:p>
            <a:pPr>
              <a:buFont typeface="Wingdings" pitchFamily="1" charset="2"/>
              <a:buNone/>
            </a:pPr>
            <a:r>
              <a:rPr lang="en-US" sz="1600" b="1" smtClean="0">
                <a:solidFill>
                  <a:srgbClr val="000000"/>
                </a:solidFill>
                <a:latin typeface="Courier New" pitchFamily="1" charset="0"/>
                <a:ea typeface="ＭＳ Ｐゴシック" pitchFamily="1" charset="-128"/>
              </a:rPr>
              <a:t>  mpi_error_code = </a:t>
            </a:r>
            <a:r>
              <a:rPr lang="en-US" sz="1600" b="1" smtClean="0">
                <a:solidFill>
                  <a:schemeClr val="folHlink"/>
                </a:solidFill>
                <a:latin typeface="Courier New" pitchFamily="1" charset="0"/>
                <a:ea typeface="ＭＳ Ｐゴシック" pitchFamily="1" charset="-128"/>
              </a:rPr>
              <a:t>MPI_Comm_rank</a:t>
            </a:r>
            <a:r>
              <a:rPr lang="en-US" sz="1600" b="1" smtClean="0">
                <a:solidFill>
                  <a:srgbClr val="000000"/>
                </a:solidFill>
                <a:latin typeface="Courier New" pitchFamily="1" charset="0"/>
                <a:ea typeface="ＭＳ Ｐゴシック" pitchFamily="1" charset="-128"/>
              </a:rPr>
              <a:t>(</a:t>
            </a:r>
            <a:r>
              <a:rPr lang="en-US" sz="1600" b="1" smtClean="0">
                <a:solidFill>
                  <a:schemeClr val="folHlink"/>
                </a:solidFill>
                <a:latin typeface="Courier New" pitchFamily="1" charset="0"/>
                <a:ea typeface="ＭＳ Ｐゴシック" pitchFamily="1" charset="-128"/>
              </a:rPr>
              <a:t>MPI_COMM_WORLD</a:t>
            </a:r>
            <a:r>
              <a:rPr lang="en-US" sz="1600" b="1" smtClean="0">
                <a:solidFill>
                  <a:srgbClr val="000000"/>
                </a:solidFill>
                <a:latin typeface="Courier New" pitchFamily="1" charset="0"/>
                <a:ea typeface="ＭＳ Ｐゴシック" pitchFamily="1" charset="-128"/>
              </a:rPr>
              <a:t>, &amp;my_rank);</a:t>
            </a:r>
          </a:p>
          <a:p>
            <a:pPr>
              <a:buFont typeface="Wingdings" pitchFamily="1" charset="2"/>
              <a:buNone/>
            </a:pPr>
            <a:r>
              <a:rPr lang="en-US" sz="1600" b="1" smtClean="0">
                <a:solidFill>
                  <a:srgbClr val="000000"/>
                </a:solidFill>
                <a:latin typeface="Courier New" pitchFamily="1" charset="0"/>
                <a:ea typeface="ＭＳ Ｐゴシック" pitchFamily="1" charset="-128"/>
              </a:rPr>
              <a:t>  mpi_error_code = </a:t>
            </a:r>
            <a:r>
              <a:rPr lang="en-US" sz="1600" b="1" smtClean="0">
                <a:solidFill>
                  <a:schemeClr val="folHlink"/>
                </a:solidFill>
                <a:latin typeface="Courier New" pitchFamily="1" charset="0"/>
                <a:ea typeface="ＭＳ Ｐゴシック" pitchFamily="1" charset="-128"/>
              </a:rPr>
              <a:t>MPI_Comm_size</a:t>
            </a:r>
            <a:r>
              <a:rPr lang="en-US" sz="1600" b="1" smtClean="0">
                <a:solidFill>
                  <a:srgbClr val="000000"/>
                </a:solidFill>
                <a:latin typeface="Courier New" pitchFamily="1" charset="0"/>
                <a:ea typeface="ＭＳ Ｐゴシック" pitchFamily="1" charset="-128"/>
              </a:rPr>
              <a:t>(</a:t>
            </a:r>
            <a:r>
              <a:rPr lang="en-US" sz="1600" b="1" smtClean="0">
                <a:solidFill>
                  <a:schemeClr val="folHlink"/>
                </a:solidFill>
                <a:latin typeface="Courier New" pitchFamily="1" charset="0"/>
                <a:ea typeface="ＭＳ Ｐゴシック" pitchFamily="1" charset="-128"/>
              </a:rPr>
              <a:t>MPI_COMM_WORLD</a:t>
            </a:r>
            <a:r>
              <a:rPr lang="en-US" sz="1600" b="1" smtClean="0">
                <a:solidFill>
                  <a:srgbClr val="000000"/>
                </a:solidFill>
                <a:latin typeface="Courier New" pitchFamily="1" charset="0"/>
                <a:ea typeface="ＭＳ Ｐゴシック" pitchFamily="1" charset="-128"/>
              </a:rPr>
              <a:t>, &amp;num_procs);</a:t>
            </a:r>
          </a:p>
          <a:p>
            <a:pPr>
              <a:buFont typeface="Wingdings" pitchFamily="1" charset="2"/>
              <a:buNone/>
            </a:pPr>
            <a:r>
              <a:rPr lang="en-US" sz="1600" b="1" smtClean="0">
                <a:solidFill>
                  <a:srgbClr val="000000"/>
                </a:solidFill>
                <a:latin typeface="Courier New" pitchFamily="1" charset="0"/>
                <a:ea typeface="ＭＳ Ｐゴシック" pitchFamily="1" charset="-128"/>
              </a:rPr>
              <a:t>  if (my_rank != server_rank) {</a:t>
            </a:r>
          </a:p>
          <a:p>
            <a:pPr>
              <a:buFont typeface="Wingdings" pitchFamily="1" charset="2"/>
              <a:buNone/>
            </a:pPr>
            <a:r>
              <a:rPr lang="en-US" sz="1600" b="1" i="1" smtClean="0">
                <a:solidFill>
                  <a:srgbClr val="339933"/>
                </a:solidFill>
                <a:ea typeface="ＭＳ Ｐゴシック" pitchFamily="1" charset="-128"/>
              </a:rPr>
              <a:t>        </a:t>
            </a:r>
            <a:r>
              <a:rPr lang="en-US" sz="1600" b="1" i="1" smtClean="0">
                <a:solidFill>
                  <a:schemeClr val="hlink"/>
                </a:solidFill>
                <a:ea typeface="ＭＳ Ｐゴシック" pitchFamily="1" charset="-128"/>
              </a:rPr>
              <a:t>[work of each non-server (worker) process]</a:t>
            </a:r>
          </a:p>
          <a:p>
            <a:pPr>
              <a:buFont typeface="Wingdings" pitchFamily="1" charset="2"/>
              <a:buNone/>
            </a:pPr>
            <a:r>
              <a:rPr lang="en-US" sz="1600" b="1" smtClean="0">
                <a:latin typeface="Courier New" pitchFamily="1" charset="0"/>
                <a:ea typeface="ＭＳ Ｐゴシック" pitchFamily="1" charset="-128"/>
              </a:rPr>
              <a:t>  </a:t>
            </a:r>
            <a:r>
              <a:rPr lang="en-US" sz="1600" b="1" smtClean="0">
                <a:solidFill>
                  <a:srgbClr val="000000"/>
                </a:solidFill>
                <a:latin typeface="Courier New" pitchFamily="1" charset="0"/>
                <a:ea typeface="ＭＳ Ｐゴシック" pitchFamily="1" charset="-128"/>
              </a:rPr>
              <a:t>} /* if (my_rank != server_rank) */</a:t>
            </a:r>
          </a:p>
          <a:p>
            <a:pPr>
              <a:buFont typeface="Wingdings" pitchFamily="1" charset="2"/>
              <a:buNone/>
            </a:pPr>
            <a:r>
              <a:rPr lang="en-US" sz="1600" b="1" smtClean="0">
                <a:solidFill>
                  <a:srgbClr val="000000"/>
                </a:solidFill>
                <a:latin typeface="Courier New" pitchFamily="1" charset="0"/>
                <a:ea typeface="ＭＳ Ｐゴシック" pitchFamily="1" charset="-128"/>
              </a:rPr>
              <a:t>  else {</a:t>
            </a:r>
          </a:p>
          <a:p>
            <a:pPr>
              <a:buFont typeface="Wingdings" pitchFamily="1" charset="2"/>
              <a:buNone/>
            </a:pPr>
            <a:r>
              <a:rPr lang="en-US" sz="1600" b="1" i="1" smtClean="0">
                <a:solidFill>
                  <a:srgbClr val="339933"/>
                </a:solidFill>
                <a:ea typeface="ＭＳ Ｐゴシック" pitchFamily="1" charset="-128"/>
              </a:rPr>
              <a:t>        </a:t>
            </a:r>
            <a:r>
              <a:rPr lang="en-US" sz="1600" b="1" i="1" smtClean="0">
                <a:solidFill>
                  <a:schemeClr val="hlink"/>
                </a:solidFill>
                <a:ea typeface="ＭＳ Ｐゴシック" pitchFamily="1" charset="-128"/>
              </a:rPr>
              <a:t>[work of server process]</a:t>
            </a:r>
          </a:p>
          <a:p>
            <a:pPr>
              <a:buFont typeface="Wingdings" pitchFamily="1" charset="2"/>
              <a:buNone/>
            </a:pPr>
            <a:r>
              <a:rPr lang="en-US" sz="1600" b="1" smtClean="0">
                <a:latin typeface="Courier New" pitchFamily="1" charset="0"/>
                <a:ea typeface="ＭＳ Ｐゴシック" pitchFamily="1" charset="-128"/>
              </a:rPr>
              <a:t>  </a:t>
            </a:r>
            <a:r>
              <a:rPr lang="en-US" sz="1600" b="1" smtClean="0">
                <a:solidFill>
                  <a:srgbClr val="000000"/>
                </a:solidFill>
                <a:latin typeface="Courier New" pitchFamily="1" charset="0"/>
                <a:ea typeface="ＭＳ Ｐゴシック" pitchFamily="1" charset="-128"/>
              </a:rPr>
              <a:t>} /* if (my_rank != server_rank)…else */</a:t>
            </a:r>
          </a:p>
          <a:p>
            <a:pPr>
              <a:buFont typeface="Wingdings" pitchFamily="1" charset="2"/>
              <a:buNone/>
            </a:pPr>
            <a:r>
              <a:rPr lang="en-US" sz="1600" b="1" smtClean="0">
                <a:solidFill>
                  <a:srgbClr val="000000"/>
                </a:solidFill>
                <a:latin typeface="Courier New" pitchFamily="1" charset="0"/>
                <a:ea typeface="ＭＳ Ｐゴシック" pitchFamily="1" charset="-128"/>
              </a:rPr>
              <a:t>  mpi_error_code = </a:t>
            </a:r>
            <a:r>
              <a:rPr lang="en-US" sz="1600" b="1" smtClean="0">
                <a:solidFill>
                  <a:schemeClr val="folHlink"/>
                </a:solidFill>
                <a:latin typeface="Courier New" pitchFamily="1" charset="0"/>
                <a:ea typeface="ＭＳ Ｐゴシック" pitchFamily="1" charset="-128"/>
              </a:rPr>
              <a:t>MPI_Finalize</a:t>
            </a:r>
            <a:r>
              <a:rPr lang="en-US" sz="1600" b="1" smtClean="0">
                <a:solidFill>
                  <a:srgbClr val="000000"/>
                </a:solidFill>
                <a:latin typeface="Courier New" pitchFamily="1" charset="0"/>
                <a:ea typeface="ＭＳ Ｐゴシック" pitchFamily="1" charset="-128"/>
              </a:rPr>
              <a:t>();</a:t>
            </a:r>
          </a:p>
          <a:p>
            <a:pPr>
              <a:buFont typeface="Wingdings" pitchFamily="1" charset="2"/>
              <a:buNone/>
            </a:pPr>
            <a:r>
              <a:rPr lang="en-US" sz="1600" b="1" smtClean="0">
                <a:solidFill>
                  <a:srgbClr val="000000"/>
                </a:solidFill>
                <a:latin typeface="Courier New" pitchFamily="1" charset="0"/>
                <a:ea typeface="ＭＳ Ｐゴシック" pitchFamily="1" charset="-128"/>
              </a:rPr>
              <a:t>} /* main */</a:t>
            </a:r>
          </a:p>
        </p:txBody>
      </p:sp>
      <p:sp>
        <p:nvSpPr>
          <p:cNvPr id="77828"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77829" name="Slide Number Placeholder 4"/>
          <p:cNvSpPr>
            <a:spLocks noGrp="1"/>
          </p:cNvSpPr>
          <p:nvPr>
            <p:ph type="sldNum" sz="quarter" idx="11"/>
          </p:nvPr>
        </p:nvSpPr>
        <p:spPr>
          <a:noFill/>
        </p:spPr>
        <p:txBody>
          <a:bodyPr/>
          <a:lstStyle/>
          <a:p>
            <a:fld id="{222BB65D-C728-441C-BB3C-2582000EDC86}" type="slidenum">
              <a:rPr lang="en-US"/>
              <a:pPr/>
              <a:t>48</a:t>
            </a:fld>
            <a:endParaRPr lang="en-US"/>
          </a:p>
        </p:txBody>
      </p:sp>
    </p:spTree>
    <p:custDataLst>
      <p:tags r:id="rId1"/>
    </p:custData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en-US" smtClean="0">
                <a:ea typeface="ＭＳ Ｐゴシック" pitchFamily="1" charset="-128"/>
              </a:rPr>
              <a:t>Hello World Client’s Work</a:t>
            </a:r>
          </a:p>
        </p:txBody>
      </p:sp>
      <p:sp>
        <p:nvSpPr>
          <p:cNvPr id="78851" name="Rectangle 3"/>
          <p:cNvSpPr>
            <a:spLocks noGrp="1" noChangeArrowheads="1"/>
          </p:cNvSpPr>
          <p:nvPr>
            <p:ph idx="1"/>
          </p:nvPr>
        </p:nvSpPr>
        <p:spPr/>
        <p:txBody>
          <a:bodyPr/>
          <a:lstStyle/>
          <a:p>
            <a:pPr>
              <a:lnSpc>
                <a:spcPct val="80000"/>
              </a:lnSpc>
              <a:buFont typeface="Wingdings" pitchFamily="1" charset="2"/>
              <a:buNone/>
            </a:pPr>
            <a:r>
              <a:rPr lang="en-US" sz="1600" b="1" i="1" smtClean="0">
                <a:solidFill>
                  <a:schemeClr val="hlink"/>
                </a:solidFill>
                <a:ea typeface="ＭＳ Ｐゴシック" pitchFamily="1" charset="-128"/>
              </a:rPr>
              <a:t>[header file includes]</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int main (int argc, char* argv[])</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 main */</a:t>
            </a:r>
          </a:p>
          <a:p>
            <a:pPr>
              <a:lnSpc>
                <a:spcPct val="70000"/>
              </a:lnSpc>
              <a:buFont typeface="Wingdings" pitchFamily="1" charset="2"/>
              <a:buNone/>
            </a:pPr>
            <a:r>
              <a:rPr lang="en-US" sz="1600" b="1" i="1" smtClean="0">
                <a:solidFill>
                  <a:srgbClr val="339933"/>
                </a:solidFill>
                <a:ea typeface="ＭＳ Ｐゴシック" pitchFamily="1" charset="-128"/>
              </a:rPr>
              <a:t>    </a:t>
            </a:r>
            <a:r>
              <a:rPr lang="en-US" sz="1600" b="1" i="1" smtClean="0">
                <a:solidFill>
                  <a:schemeClr val="hlink"/>
                </a:solidFill>
                <a:ea typeface="ＭＳ Ｐゴシック" pitchFamily="1" charset="-128"/>
              </a:rPr>
              <a:t>[declarations]</a:t>
            </a:r>
          </a:p>
          <a:p>
            <a:pPr>
              <a:lnSpc>
                <a:spcPct val="80000"/>
              </a:lnSpc>
              <a:buFont typeface="Wingdings" pitchFamily="1" charset="2"/>
              <a:buNone/>
            </a:pPr>
            <a:r>
              <a:rPr lang="en-US" sz="1600" b="1" i="1" smtClean="0">
                <a:ea typeface="ＭＳ Ｐゴシック" pitchFamily="1" charset="-128"/>
              </a:rPr>
              <a:t>    </a:t>
            </a:r>
            <a:r>
              <a:rPr lang="en-US" sz="1600" b="1" i="1" smtClean="0">
                <a:solidFill>
                  <a:schemeClr val="hlink"/>
                </a:solidFill>
                <a:ea typeface="ＭＳ Ｐゴシック" pitchFamily="1" charset="-128"/>
              </a:rPr>
              <a:t>[MPI startup (</a:t>
            </a:r>
            <a:r>
              <a:rPr lang="en-US" sz="1600" b="1" smtClean="0">
                <a:solidFill>
                  <a:schemeClr val="folHlink"/>
                </a:solidFill>
                <a:latin typeface="Courier New" pitchFamily="1" charset="0"/>
                <a:ea typeface="ＭＳ Ｐゴシック" pitchFamily="1" charset="-128"/>
              </a:rPr>
              <a:t>MPI_Init</a:t>
            </a:r>
            <a:r>
              <a:rPr lang="en-US" sz="1600" b="1" smtClean="0">
                <a:ea typeface="ＭＳ Ｐゴシック" pitchFamily="1" charset="-128"/>
              </a:rPr>
              <a:t> </a:t>
            </a:r>
            <a:r>
              <a:rPr lang="en-US" sz="1600" b="1" i="1" smtClean="0">
                <a:solidFill>
                  <a:schemeClr val="hlink"/>
                </a:solidFill>
                <a:ea typeface="ＭＳ Ｐゴシック" pitchFamily="1" charset="-128"/>
              </a:rPr>
              <a:t>etc)]</a:t>
            </a:r>
            <a:endParaRPr lang="en-US" sz="1600" b="1" i="1" smtClean="0">
              <a:solidFill>
                <a:schemeClr val="hlink"/>
              </a:solidFill>
              <a:latin typeface="Courier New" pitchFamily="1" charset="0"/>
              <a:ea typeface="ＭＳ Ｐゴシック" pitchFamily="1" charset="-128"/>
            </a:endParaRPr>
          </a:p>
          <a:p>
            <a:pPr>
              <a:lnSpc>
                <a:spcPct val="70000"/>
              </a:lnSpc>
              <a:buFont typeface="Wingdings" pitchFamily="1" charset="2"/>
              <a:buNone/>
            </a:pPr>
            <a:r>
              <a:rPr lang="en-US" sz="1600" b="1" smtClean="0">
                <a:latin typeface="Courier New" pitchFamily="1" charset="0"/>
                <a:ea typeface="ＭＳ Ｐゴシック" pitchFamily="1" charset="-128"/>
              </a:rPr>
              <a:t>  </a:t>
            </a:r>
            <a:r>
              <a:rPr lang="en-US" sz="1600" b="1" smtClean="0">
                <a:solidFill>
                  <a:srgbClr val="000000"/>
                </a:solidFill>
                <a:latin typeface="Courier New" pitchFamily="1" charset="0"/>
                <a:ea typeface="ＭＳ Ｐゴシック" pitchFamily="1" charset="-128"/>
              </a:rPr>
              <a:t>if (my_rank != server_rank) {</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sprintf(message, "Greetings from process #%d!",</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my_rank);</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destination = server_rank;</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mpi_error_code = </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a:t>
            </a:r>
            <a:r>
              <a:rPr lang="en-US" sz="1600" b="1" smtClean="0">
                <a:solidFill>
                  <a:schemeClr val="folHlink"/>
                </a:solidFill>
                <a:latin typeface="Courier New" pitchFamily="1" charset="0"/>
                <a:ea typeface="ＭＳ Ｐゴシック" pitchFamily="1" charset="-128"/>
              </a:rPr>
              <a:t>MPI_Send</a:t>
            </a:r>
            <a:r>
              <a:rPr lang="en-US" sz="1600" b="1" smtClean="0">
                <a:solidFill>
                  <a:srgbClr val="000000"/>
                </a:solidFill>
                <a:latin typeface="Courier New" pitchFamily="1" charset="0"/>
                <a:ea typeface="ＭＳ Ｐゴシック" pitchFamily="1" charset="-128"/>
              </a:rPr>
              <a:t>(message, strlen(message) + 1, </a:t>
            </a:r>
            <a:r>
              <a:rPr lang="en-US" sz="1600" b="1" smtClean="0">
                <a:solidFill>
                  <a:schemeClr val="folHlink"/>
                </a:solidFill>
                <a:latin typeface="Courier New" pitchFamily="1" charset="0"/>
                <a:ea typeface="ＭＳ Ｐゴシック" pitchFamily="1" charset="-128"/>
              </a:rPr>
              <a:t>MPI_CHAR</a:t>
            </a:r>
            <a:r>
              <a:rPr lang="en-US" sz="1600" b="1" smtClean="0">
                <a:solidFill>
                  <a:srgbClr val="000000"/>
                </a:solidFill>
                <a:latin typeface="Courier New" pitchFamily="1" charset="0"/>
                <a:ea typeface="ＭＳ Ｐゴシック" pitchFamily="1" charset="-128"/>
              </a:rPr>
              <a:t>,</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destination, tag, </a:t>
            </a:r>
            <a:r>
              <a:rPr lang="en-US" sz="1600" b="1" smtClean="0">
                <a:solidFill>
                  <a:schemeClr val="folHlink"/>
                </a:solidFill>
                <a:latin typeface="Courier New" pitchFamily="1" charset="0"/>
                <a:ea typeface="ＭＳ Ｐゴシック" pitchFamily="1" charset="-128"/>
              </a:rPr>
              <a:t>MPI_COMM_WORLD</a:t>
            </a:r>
            <a:r>
              <a:rPr lang="en-US" sz="1600" b="1" smtClean="0">
                <a:solidFill>
                  <a:srgbClr val="000000"/>
                </a:solidFill>
                <a:latin typeface="Courier New" pitchFamily="1" charset="0"/>
                <a:ea typeface="ＭＳ Ｐゴシック" pitchFamily="1" charset="-128"/>
              </a:rPr>
              <a:t>);</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 /* if (my_rank != server_rank) */</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else {</a:t>
            </a:r>
          </a:p>
          <a:p>
            <a:pPr>
              <a:lnSpc>
                <a:spcPct val="70000"/>
              </a:lnSpc>
              <a:buFont typeface="Wingdings" pitchFamily="1" charset="2"/>
              <a:buNone/>
            </a:pPr>
            <a:r>
              <a:rPr lang="en-US" sz="1600" b="1" i="1" smtClean="0">
                <a:solidFill>
                  <a:srgbClr val="339933"/>
                </a:solidFill>
                <a:ea typeface="ＭＳ Ｐゴシック" pitchFamily="1" charset="-128"/>
              </a:rPr>
              <a:t>        </a:t>
            </a:r>
            <a:r>
              <a:rPr lang="en-US" sz="1600" b="1" i="1" smtClean="0">
                <a:solidFill>
                  <a:schemeClr val="hlink"/>
                </a:solidFill>
                <a:ea typeface="ＭＳ Ｐゴシック" pitchFamily="1" charset="-128"/>
              </a:rPr>
              <a:t>[work of server process]</a:t>
            </a:r>
          </a:p>
          <a:p>
            <a:pPr>
              <a:lnSpc>
                <a:spcPct val="80000"/>
              </a:lnSpc>
              <a:buFont typeface="Wingdings" pitchFamily="1" charset="2"/>
              <a:buNone/>
            </a:pPr>
            <a:r>
              <a:rPr lang="en-US" sz="1600" b="1" smtClean="0">
                <a:latin typeface="Courier New" pitchFamily="1" charset="0"/>
                <a:ea typeface="ＭＳ Ｐゴシック" pitchFamily="1" charset="-128"/>
              </a:rPr>
              <a:t>  </a:t>
            </a:r>
            <a:r>
              <a:rPr lang="en-US" sz="1600" b="1" smtClean="0">
                <a:solidFill>
                  <a:srgbClr val="000000"/>
                </a:solidFill>
                <a:latin typeface="Courier New" pitchFamily="1" charset="0"/>
                <a:ea typeface="ＭＳ Ｐゴシック" pitchFamily="1" charset="-128"/>
              </a:rPr>
              <a:t>} /* if (my_rank != server_rank)…else */</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mpi_error_code = </a:t>
            </a:r>
            <a:r>
              <a:rPr lang="en-US" sz="1600" b="1" smtClean="0">
                <a:solidFill>
                  <a:schemeClr val="folHlink"/>
                </a:solidFill>
                <a:latin typeface="Courier New" pitchFamily="1" charset="0"/>
                <a:ea typeface="ＭＳ Ｐゴシック" pitchFamily="1" charset="-128"/>
              </a:rPr>
              <a:t>MPI_Finalize</a:t>
            </a:r>
            <a:r>
              <a:rPr lang="en-US" sz="1600" b="1" smtClean="0">
                <a:solidFill>
                  <a:srgbClr val="000000"/>
                </a:solidFill>
                <a:latin typeface="Courier New" pitchFamily="1" charset="0"/>
                <a:ea typeface="ＭＳ Ｐゴシック" pitchFamily="1" charset="-128"/>
              </a:rPr>
              <a:t>();</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 main */</a:t>
            </a:r>
          </a:p>
        </p:txBody>
      </p:sp>
      <p:sp>
        <p:nvSpPr>
          <p:cNvPr id="78852"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78853" name="Slide Number Placeholder 4"/>
          <p:cNvSpPr>
            <a:spLocks noGrp="1"/>
          </p:cNvSpPr>
          <p:nvPr>
            <p:ph type="sldNum" sz="quarter" idx="11"/>
          </p:nvPr>
        </p:nvSpPr>
        <p:spPr>
          <a:noFill/>
        </p:spPr>
        <p:txBody>
          <a:bodyPr/>
          <a:lstStyle/>
          <a:p>
            <a:fld id="{5E9967D7-6BE2-40E8-8991-56472DE95D1F}" type="slidenum">
              <a:rPr lang="en-US"/>
              <a:pPr/>
              <a:t>49</a:t>
            </a:fld>
            <a:endParaRPr lang="en-US"/>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Parallel: Distributed </a:t>
            </a:r>
            <a:r>
              <a:rPr lang="en-US" dirty="0" err="1" smtClean="0"/>
              <a:t>Multiproc</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40C5B91A-D25A-4171-9B64-6EC05E7A942A}" type="slidenum">
              <a:rPr lang="en-US"/>
              <a:pPr/>
              <a:t>5</a:t>
            </a:fld>
            <a:endParaRPr lang="en-US"/>
          </a:p>
        </p:txBody>
      </p:sp>
      <p:sp>
        <p:nvSpPr>
          <p:cNvPr id="452610" name="Rectangle 2"/>
          <p:cNvSpPr>
            <a:spLocks noGrp="1" noChangeArrowheads="1"/>
          </p:cNvSpPr>
          <p:nvPr>
            <p:ph type="title"/>
          </p:nvPr>
        </p:nvSpPr>
        <p:spPr/>
        <p:txBody>
          <a:bodyPr/>
          <a:lstStyle/>
          <a:p>
            <a:r>
              <a:rPr lang="en-US" sz="3600" dirty="0" smtClean="0"/>
              <a:t>EVO</a:t>
            </a:r>
            <a:endParaRPr lang="en-US" sz="3600" dirty="0"/>
          </a:p>
        </p:txBody>
      </p:sp>
      <p:sp>
        <p:nvSpPr>
          <p:cNvPr id="452611" name="Rectangle 3"/>
          <p:cNvSpPr>
            <a:spLocks noGrp="1" noChangeArrowheads="1"/>
          </p:cNvSpPr>
          <p:nvPr>
            <p:ph type="body" idx="1"/>
          </p:nvPr>
        </p:nvSpPr>
        <p:spPr/>
        <p:txBody>
          <a:bodyPr/>
          <a:lstStyle/>
          <a:p>
            <a:pPr>
              <a:buFont typeface="Wingdings" pitchFamily="2" charset="2"/>
              <a:buNone/>
            </a:pPr>
            <a:r>
              <a:rPr lang="en-US" dirty="0" smtClean="0"/>
              <a:t>There’s a quick description of how to use EVO on the workshop logistics webpage.</a:t>
            </a:r>
            <a:endParaRPr lang="en-US" dirty="0"/>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en-US" smtClean="0">
                <a:ea typeface="ＭＳ Ｐゴシック" pitchFamily="1" charset="-128"/>
              </a:rPr>
              <a:t>Hello World Server’s Work</a:t>
            </a:r>
          </a:p>
        </p:txBody>
      </p:sp>
      <p:sp>
        <p:nvSpPr>
          <p:cNvPr id="79875" name="Rectangle 3"/>
          <p:cNvSpPr>
            <a:spLocks noGrp="1" noChangeArrowheads="1"/>
          </p:cNvSpPr>
          <p:nvPr>
            <p:ph idx="1"/>
          </p:nvPr>
        </p:nvSpPr>
        <p:spPr>
          <a:xfrm>
            <a:off x="533400" y="1371600"/>
            <a:ext cx="8153400" cy="4724400"/>
          </a:xfrm>
        </p:spPr>
        <p:txBody>
          <a:bodyPr/>
          <a:lstStyle/>
          <a:p>
            <a:pPr>
              <a:buFont typeface="Wingdings" pitchFamily="1" charset="2"/>
              <a:buNone/>
            </a:pPr>
            <a:r>
              <a:rPr lang="en-US" sz="1600" b="1" i="1" smtClean="0">
                <a:solidFill>
                  <a:schemeClr val="hlink"/>
                </a:solidFill>
                <a:ea typeface="ＭＳ Ｐゴシック" pitchFamily="1" charset="-128"/>
              </a:rPr>
              <a:t>[header file includes]</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int main (int argc, char* argv[])</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 main */</a:t>
            </a:r>
          </a:p>
          <a:p>
            <a:pPr>
              <a:lnSpc>
                <a:spcPct val="70000"/>
              </a:lnSpc>
              <a:buFont typeface="Wingdings" pitchFamily="1" charset="2"/>
              <a:buNone/>
            </a:pPr>
            <a:r>
              <a:rPr lang="en-US" sz="1600" b="1" i="1" smtClean="0">
                <a:solidFill>
                  <a:srgbClr val="339933"/>
                </a:solidFill>
                <a:ea typeface="ＭＳ Ｐゴシック" pitchFamily="1" charset="-128"/>
              </a:rPr>
              <a:t>    </a:t>
            </a:r>
            <a:r>
              <a:rPr lang="en-US" sz="1600" b="1" i="1" smtClean="0">
                <a:solidFill>
                  <a:schemeClr val="hlink"/>
                </a:solidFill>
                <a:ea typeface="ＭＳ Ｐゴシック" pitchFamily="1" charset="-128"/>
              </a:rPr>
              <a:t>[declarations, MPI startup]</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if (my_rank != server_rank) {</a:t>
            </a:r>
          </a:p>
          <a:p>
            <a:pPr>
              <a:lnSpc>
                <a:spcPct val="70000"/>
              </a:lnSpc>
              <a:buFont typeface="Wingdings" pitchFamily="1" charset="2"/>
              <a:buNone/>
            </a:pPr>
            <a:r>
              <a:rPr lang="en-US" sz="1600" b="1" i="1" smtClean="0">
                <a:solidFill>
                  <a:srgbClr val="339933"/>
                </a:solidFill>
                <a:ea typeface="ＭＳ Ｐゴシック" pitchFamily="1" charset="-128"/>
              </a:rPr>
              <a:t>        </a:t>
            </a:r>
            <a:r>
              <a:rPr lang="en-US" sz="1600" b="1" i="1" smtClean="0">
                <a:solidFill>
                  <a:schemeClr val="hlink"/>
                </a:solidFill>
                <a:ea typeface="ＭＳ Ｐゴシック" pitchFamily="1" charset="-128"/>
              </a:rPr>
              <a:t>[work of each client process]</a:t>
            </a:r>
            <a:endParaRPr lang="en-US" sz="1600" b="1" i="1" smtClean="0">
              <a:solidFill>
                <a:schemeClr val="hlink"/>
              </a:solidFill>
              <a:latin typeface="Courier New" pitchFamily="1" charset="0"/>
              <a:ea typeface="ＭＳ Ｐゴシック" pitchFamily="1" charset="-128"/>
            </a:endParaRPr>
          </a:p>
          <a:p>
            <a:pPr>
              <a:lnSpc>
                <a:spcPct val="70000"/>
              </a:lnSpc>
              <a:buFont typeface="Wingdings" pitchFamily="1" charset="2"/>
              <a:buNone/>
            </a:pPr>
            <a:r>
              <a:rPr lang="en-US" sz="1600" b="1" smtClean="0">
                <a:latin typeface="Courier New" pitchFamily="1" charset="0"/>
                <a:ea typeface="ＭＳ Ｐゴシック" pitchFamily="1" charset="-128"/>
              </a:rPr>
              <a:t>  </a:t>
            </a:r>
            <a:r>
              <a:rPr lang="en-US" sz="1600" b="1" smtClean="0">
                <a:solidFill>
                  <a:srgbClr val="000000"/>
                </a:solidFill>
                <a:latin typeface="Courier New" pitchFamily="1" charset="0"/>
                <a:ea typeface="ＭＳ Ｐゴシック" pitchFamily="1" charset="-128"/>
              </a:rPr>
              <a:t>} /* if (my_rank != server_rank) */</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else {</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for (source = 0; source &lt; num_procs; source++) {</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if (source != server_rank) {</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mpi_error_code =</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a:t>
            </a:r>
            <a:r>
              <a:rPr lang="en-US" sz="1600" b="1" smtClean="0">
                <a:solidFill>
                  <a:schemeClr val="folHlink"/>
                </a:solidFill>
                <a:latin typeface="Courier New" pitchFamily="1" charset="0"/>
                <a:ea typeface="ＭＳ Ｐゴシック" pitchFamily="1" charset="-128"/>
              </a:rPr>
              <a:t>MPI_Recv</a:t>
            </a:r>
            <a:r>
              <a:rPr lang="en-US" sz="1600" b="1" smtClean="0">
                <a:solidFill>
                  <a:srgbClr val="000000"/>
                </a:solidFill>
                <a:latin typeface="Courier New" pitchFamily="1" charset="0"/>
                <a:ea typeface="ＭＳ Ｐゴシック" pitchFamily="1" charset="-128"/>
              </a:rPr>
              <a:t>(message, maximum_message_length + 1,</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a:t>
            </a:r>
            <a:r>
              <a:rPr lang="en-US" sz="1600" b="1" smtClean="0">
                <a:solidFill>
                  <a:schemeClr val="folHlink"/>
                </a:solidFill>
                <a:latin typeface="Courier New" pitchFamily="1" charset="0"/>
                <a:ea typeface="ＭＳ Ｐゴシック" pitchFamily="1" charset="-128"/>
              </a:rPr>
              <a:t>MPI_CHAR</a:t>
            </a:r>
            <a:r>
              <a:rPr lang="en-US" sz="1600" b="1" smtClean="0">
                <a:solidFill>
                  <a:srgbClr val="000000"/>
                </a:solidFill>
                <a:latin typeface="Courier New" pitchFamily="1" charset="0"/>
                <a:ea typeface="ＭＳ Ｐゴシック" pitchFamily="1" charset="-128"/>
              </a:rPr>
              <a:t>, source, tag, </a:t>
            </a:r>
            <a:r>
              <a:rPr lang="en-US" sz="1600" b="1" smtClean="0">
                <a:solidFill>
                  <a:schemeClr val="folHlink"/>
                </a:solidFill>
                <a:latin typeface="Courier New" pitchFamily="1" charset="0"/>
                <a:ea typeface="ＭＳ Ｐゴシック" pitchFamily="1" charset="-128"/>
              </a:rPr>
              <a:t>MPI_COMM_WORLD</a:t>
            </a:r>
            <a:r>
              <a:rPr lang="en-US" sz="1600" b="1" smtClean="0">
                <a:solidFill>
                  <a:srgbClr val="000000"/>
                </a:solidFill>
                <a:latin typeface="Courier New" pitchFamily="1" charset="0"/>
                <a:ea typeface="ＭＳ Ｐゴシック" pitchFamily="1" charset="-128"/>
              </a:rPr>
              <a:t>,</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&amp;status);</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fprintf(stderr, "%s\n", message);</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 /* if (source != server_rank) */</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 /* for source */</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 /* if (my_rank != server_rank)…else */</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mpi_error_code = </a:t>
            </a:r>
            <a:r>
              <a:rPr lang="en-US" sz="1600" b="1" smtClean="0">
                <a:solidFill>
                  <a:schemeClr val="folHlink"/>
                </a:solidFill>
                <a:latin typeface="Courier New" pitchFamily="1" charset="0"/>
                <a:ea typeface="ＭＳ Ｐゴシック" pitchFamily="1" charset="-128"/>
              </a:rPr>
              <a:t>MPI_Finalize</a:t>
            </a:r>
            <a:r>
              <a:rPr lang="en-US" sz="1600" b="1" smtClean="0">
                <a:solidFill>
                  <a:srgbClr val="000000"/>
                </a:solidFill>
                <a:latin typeface="Courier New" pitchFamily="1" charset="0"/>
                <a:ea typeface="ＭＳ Ｐゴシック" pitchFamily="1" charset="-128"/>
              </a:rPr>
              <a:t>();</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 main */</a:t>
            </a:r>
          </a:p>
        </p:txBody>
      </p:sp>
      <p:sp>
        <p:nvSpPr>
          <p:cNvPr id="79876"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79877" name="Slide Number Placeholder 4"/>
          <p:cNvSpPr>
            <a:spLocks noGrp="1"/>
          </p:cNvSpPr>
          <p:nvPr>
            <p:ph type="sldNum" sz="quarter" idx="11"/>
          </p:nvPr>
        </p:nvSpPr>
        <p:spPr>
          <a:noFill/>
        </p:spPr>
        <p:txBody>
          <a:bodyPr/>
          <a:lstStyle/>
          <a:p>
            <a:fld id="{7C6A2687-E2B2-47ED-A228-1433FA7342C0}" type="slidenum">
              <a:rPr lang="en-US"/>
              <a:pPr/>
              <a:t>50</a:t>
            </a:fld>
            <a:endParaRPr lang="en-US"/>
          </a:p>
        </p:txBody>
      </p:sp>
    </p:spTree>
    <p:custDataLst>
      <p:tags r:id="rId1"/>
    </p:custData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sz="3600" smtClean="0">
                <a:ea typeface="ＭＳ Ｐゴシック" pitchFamily="1" charset="-128"/>
              </a:rPr>
              <a:t>How an MPI Run Works</a:t>
            </a:r>
          </a:p>
        </p:txBody>
      </p:sp>
      <p:sp>
        <p:nvSpPr>
          <p:cNvPr id="80899" name="Rectangle 3"/>
          <p:cNvSpPr>
            <a:spLocks noGrp="1" noChangeArrowheads="1"/>
          </p:cNvSpPr>
          <p:nvPr>
            <p:ph idx="1"/>
          </p:nvPr>
        </p:nvSpPr>
        <p:spPr/>
        <p:txBody>
          <a:bodyPr/>
          <a:lstStyle/>
          <a:p>
            <a:r>
              <a:rPr lang="en-US" smtClean="0">
                <a:ea typeface="ＭＳ Ｐゴシック" pitchFamily="1" charset="-128"/>
              </a:rPr>
              <a:t>Every process gets a copy of the executable:                </a:t>
            </a:r>
            <a:r>
              <a:rPr lang="en-US" b="1" i="1" u="sng" smtClean="0">
                <a:ea typeface="ＭＳ Ｐゴシック" pitchFamily="1" charset="-128"/>
              </a:rPr>
              <a:t>Single Program, Multiple Data</a:t>
            </a:r>
            <a:r>
              <a:rPr lang="en-US" smtClean="0">
                <a:ea typeface="ＭＳ Ｐゴシック" pitchFamily="1" charset="-128"/>
              </a:rPr>
              <a:t> (SPMD).</a:t>
            </a:r>
          </a:p>
          <a:p>
            <a:r>
              <a:rPr lang="en-US" smtClean="0">
                <a:ea typeface="ＭＳ Ｐゴシック" pitchFamily="1" charset="-128"/>
              </a:rPr>
              <a:t>They all start executing it.</a:t>
            </a:r>
          </a:p>
          <a:p>
            <a:r>
              <a:rPr lang="en-US" smtClean="0">
                <a:ea typeface="ＭＳ Ｐゴシック" pitchFamily="1" charset="-128"/>
              </a:rPr>
              <a:t>Each looks at its own rank to determine which part of the problem to work on.</a:t>
            </a:r>
          </a:p>
          <a:p>
            <a:r>
              <a:rPr lang="en-US" smtClean="0">
                <a:ea typeface="ＭＳ Ｐゴシック" pitchFamily="1" charset="-128"/>
              </a:rPr>
              <a:t>Each process works </a:t>
            </a:r>
            <a:r>
              <a:rPr lang="en-US" b="1" u="sng" smtClean="0">
                <a:ea typeface="ＭＳ Ｐゴシック" pitchFamily="1" charset="-128"/>
              </a:rPr>
              <a:t>completely independently</a:t>
            </a:r>
            <a:r>
              <a:rPr lang="en-US" smtClean="0">
                <a:ea typeface="ＭＳ Ｐゴシック" pitchFamily="1" charset="-128"/>
              </a:rPr>
              <a:t> of the other processes, except when communicating.</a:t>
            </a:r>
          </a:p>
        </p:txBody>
      </p:sp>
      <p:sp>
        <p:nvSpPr>
          <p:cNvPr id="80900"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80901" name="Slide Number Placeholder 4"/>
          <p:cNvSpPr>
            <a:spLocks noGrp="1"/>
          </p:cNvSpPr>
          <p:nvPr>
            <p:ph type="sldNum" sz="quarter" idx="11"/>
          </p:nvPr>
        </p:nvSpPr>
        <p:spPr>
          <a:noFill/>
        </p:spPr>
        <p:txBody>
          <a:bodyPr/>
          <a:lstStyle/>
          <a:p>
            <a:fld id="{2FAEDFFF-BB7C-4CA0-B563-D51E0C64E85E}" type="slidenum">
              <a:rPr lang="en-US"/>
              <a:pPr/>
              <a:t>51</a:t>
            </a:fld>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US" smtClean="0">
                <a:ea typeface="ＭＳ Ｐゴシック" pitchFamily="1" charset="-128"/>
              </a:rPr>
              <a:t>Compiling and Running</a:t>
            </a:r>
          </a:p>
        </p:txBody>
      </p:sp>
      <p:sp>
        <p:nvSpPr>
          <p:cNvPr id="81923" name="Rectangle 3"/>
          <p:cNvSpPr>
            <a:spLocks noGrp="1" noChangeArrowheads="1"/>
          </p:cNvSpPr>
          <p:nvPr>
            <p:ph idx="1"/>
          </p:nvPr>
        </p:nvSpPr>
        <p:spPr>
          <a:xfrm>
            <a:off x="609600" y="1219200"/>
            <a:ext cx="7924800" cy="4648200"/>
          </a:xfrm>
        </p:spPr>
        <p:txBody>
          <a:bodyPr/>
          <a:lstStyle/>
          <a:p>
            <a:pPr>
              <a:buFont typeface="Wingdings" pitchFamily="1" charset="2"/>
              <a:buNone/>
            </a:pPr>
            <a:r>
              <a:rPr lang="en-US" sz="1600" b="1" smtClean="0">
                <a:latin typeface="Courier New" pitchFamily="1" charset="0"/>
                <a:ea typeface="ＭＳ Ｐゴシック" pitchFamily="1" charset="-128"/>
              </a:rPr>
              <a:t>% </a:t>
            </a:r>
            <a:r>
              <a:rPr lang="en-US" sz="1600" b="1" smtClean="0">
                <a:solidFill>
                  <a:schemeClr val="folHlink"/>
                </a:solidFill>
                <a:latin typeface="Courier New" pitchFamily="1" charset="0"/>
                <a:ea typeface="ＭＳ Ｐゴシック" pitchFamily="1" charset="-128"/>
              </a:rPr>
              <a:t>mpicc</a:t>
            </a:r>
            <a:r>
              <a:rPr lang="en-US" sz="1600" b="1" smtClean="0">
                <a:latin typeface="Courier New" pitchFamily="1" charset="0"/>
                <a:ea typeface="ＭＳ Ｐゴシック" pitchFamily="1" charset="-128"/>
              </a:rPr>
              <a:t>  -o  hello_world_mpi  greeting.c</a:t>
            </a:r>
            <a:endParaRPr lang="en-US" sz="1600" b="1" smtClean="0">
              <a:solidFill>
                <a:srgbClr val="0000CC"/>
              </a:solidFill>
              <a:latin typeface="Courier New" pitchFamily="1" charset="0"/>
              <a:ea typeface="ＭＳ Ｐゴシック" pitchFamily="1" charset="-128"/>
            </a:endParaRPr>
          </a:p>
          <a:p>
            <a:pPr>
              <a:buFont typeface="Wingdings" pitchFamily="1" charset="2"/>
              <a:buNone/>
            </a:pPr>
            <a:r>
              <a:rPr lang="en-US" sz="1600" b="1" smtClean="0">
                <a:latin typeface="Courier New" pitchFamily="1" charset="0"/>
                <a:ea typeface="ＭＳ Ｐゴシック" pitchFamily="1" charset="-128"/>
              </a:rPr>
              <a:t>% </a:t>
            </a:r>
            <a:r>
              <a:rPr lang="en-US" sz="1600" b="1" smtClean="0">
                <a:solidFill>
                  <a:srgbClr val="0000CC"/>
                </a:solidFill>
                <a:latin typeface="Courier New" pitchFamily="1" charset="0"/>
                <a:ea typeface="ＭＳ Ｐゴシック" pitchFamily="1" charset="-128"/>
              </a:rPr>
              <a:t>mpirun</a:t>
            </a:r>
            <a:r>
              <a:rPr lang="en-US" sz="1600" b="1" smtClean="0">
                <a:latin typeface="Courier New" pitchFamily="1" charset="0"/>
                <a:ea typeface="ＭＳ Ｐゴシック" pitchFamily="1" charset="-128"/>
              </a:rPr>
              <a:t>  </a:t>
            </a:r>
            <a:r>
              <a:rPr lang="en-US" sz="1600" b="1" smtClean="0">
                <a:solidFill>
                  <a:srgbClr val="0000CC"/>
                </a:solidFill>
                <a:latin typeface="Courier New" pitchFamily="1" charset="0"/>
                <a:ea typeface="ＭＳ Ｐゴシック" pitchFamily="1" charset="-128"/>
              </a:rPr>
              <a:t>-np</a:t>
            </a:r>
            <a:r>
              <a:rPr lang="en-US" sz="1600" b="1" smtClean="0">
                <a:latin typeface="Courier New" pitchFamily="1" charset="0"/>
                <a:ea typeface="ＭＳ Ｐゴシック" pitchFamily="1" charset="-128"/>
              </a:rPr>
              <a:t>  1  hello_world_mpi</a:t>
            </a:r>
          </a:p>
          <a:p>
            <a:pPr>
              <a:lnSpc>
                <a:spcPct val="150000"/>
              </a:lnSpc>
              <a:buFont typeface="Wingdings" pitchFamily="1" charset="2"/>
              <a:buNone/>
            </a:pPr>
            <a:r>
              <a:rPr lang="en-US" sz="1600" b="1" smtClean="0">
                <a:latin typeface="Courier New" pitchFamily="1" charset="0"/>
                <a:ea typeface="ＭＳ Ｐゴシック" pitchFamily="1" charset="-128"/>
              </a:rPr>
              <a:t>% </a:t>
            </a:r>
            <a:r>
              <a:rPr lang="en-US" sz="1600" b="1" smtClean="0">
                <a:solidFill>
                  <a:srgbClr val="0000CC"/>
                </a:solidFill>
                <a:latin typeface="Courier New" pitchFamily="1" charset="0"/>
                <a:ea typeface="ＭＳ Ｐゴシック" pitchFamily="1" charset="-128"/>
              </a:rPr>
              <a:t>mpirun  -np</a:t>
            </a:r>
            <a:r>
              <a:rPr lang="en-US" sz="1600" b="1" smtClean="0">
                <a:latin typeface="Courier New" pitchFamily="1" charset="0"/>
                <a:ea typeface="ＭＳ Ｐゴシック" pitchFamily="1" charset="-128"/>
              </a:rPr>
              <a:t>  2  hello_world_mpi</a:t>
            </a:r>
          </a:p>
          <a:p>
            <a:pPr>
              <a:buFont typeface="Wingdings" pitchFamily="1" charset="2"/>
              <a:buNone/>
            </a:pPr>
            <a:r>
              <a:rPr lang="en-US" sz="1600" b="1" smtClean="0">
                <a:latin typeface="Courier New" pitchFamily="1" charset="0"/>
                <a:ea typeface="ＭＳ Ｐゴシック" pitchFamily="1" charset="-128"/>
              </a:rPr>
              <a:t>Greetings from process #1!</a:t>
            </a:r>
          </a:p>
          <a:p>
            <a:pPr>
              <a:lnSpc>
                <a:spcPct val="150000"/>
              </a:lnSpc>
              <a:buFont typeface="Wingdings" pitchFamily="1" charset="2"/>
              <a:buNone/>
            </a:pPr>
            <a:r>
              <a:rPr lang="en-US" sz="1600" b="1" smtClean="0">
                <a:latin typeface="Courier New" pitchFamily="1" charset="0"/>
                <a:ea typeface="ＭＳ Ｐゴシック" pitchFamily="1" charset="-128"/>
              </a:rPr>
              <a:t>% </a:t>
            </a:r>
            <a:r>
              <a:rPr lang="en-US" sz="1600" b="1" smtClean="0">
                <a:solidFill>
                  <a:srgbClr val="0000CC"/>
                </a:solidFill>
                <a:latin typeface="Courier New" pitchFamily="1" charset="0"/>
                <a:ea typeface="ＭＳ Ｐゴシック" pitchFamily="1" charset="-128"/>
              </a:rPr>
              <a:t>mpirun  -np</a:t>
            </a:r>
            <a:r>
              <a:rPr lang="en-US" sz="1600" b="1" smtClean="0">
                <a:latin typeface="Courier New" pitchFamily="1" charset="0"/>
                <a:ea typeface="ＭＳ Ｐゴシック" pitchFamily="1" charset="-128"/>
              </a:rPr>
              <a:t>  3  hello_world_mpi</a:t>
            </a:r>
          </a:p>
          <a:p>
            <a:pPr>
              <a:buFont typeface="Wingdings" pitchFamily="1" charset="2"/>
              <a:buNone/>
            </a:pPr>
            <a:r>
              <a:rPr lang="en-US" sz="1600" b="1" smtClean="0">
                <a:latin typeface="Courier New" pitchFamily="1" charset="0"/>
                <a:ea typeface="ＭＳ Ｐゴシック" pitchFamily="1" charset="-128"/>
              </a:rPr>
              <a:t>Greetings from process #1!</a:t>
            </a:r>
          </a:p>
          <a:p>
            <a:pPr>
              <a:buFont typeface="Wingdings" pitchFamily="1" charset="2"/>
              <a:buNone/>
            </a:pPr>
            <a:r>
              <a:rPr lang="en-US" sz="1600" b="1" smtClean="0">
                <a:latin typeface="Courier New" pitchFamily="1" charset="0"/>
                <a:ea typeface="ＭＳ Ｐゴシック" pitchFamily="1" charset="-128"/>
              </a:rPr>
              <a:t>Greetings from process #2!</a:t>
            </a:r>
          </a:p>
          <a:p>
            <a:pPr>
              <a:lnSpc>
                <a:spcPct val="150000"/>
              </a:lnSpc>
              <a:buFont typeface="Wingdings" pitchFamily="1" charset="2"/>
              <a:buNone/>
            </a:pPr>
            <a:r>
              <a:rPr lang="en-US" sz="1600" b="1" smtClean="0">
                <a:latin typeface="Courier New" pitchFamily="1" charset="0"/>
                <a:ea typeface="ＭＳ Ｐゴシック" pitchFamily="1" charset="-128"/>
              </a:rPr>
              <a:t>% </a:t>
            </a:r>
            <a:r>
              <a:rPr lang="en-US" sz="1600" b="1" smtClean="0">
                <a:solidFill>
                  <a:srgbClr val="0000CC"/>
                </a:solidFill>
                <a:latin typeface="Courier New" pitchFamily="1" charset="0"/>
                <a:ea typeface="ＭＳ Ｐゴシック" pitchFamily="1" charset="-128"/>
              </a:rPr>
              <a:t>mpirun  -np</a:t>
            </a:r>
            <a:r>
              <a:rPr lang="en-US" sz="1600" b="1" smtClean="0">
                <a:latin typeface="Courier New" pitchFamily="1" charset="0"/>
                <a:ea typeface="ＭＳ Ｐゴシック" pitchFamily="1" charset="-128"/>
              </a:rPr>
              <a:t>  4  hello_world_mpi</a:t>
            </a:r>
          </a:p>
          <a:p>
            <a:pPr>
              <a:buFont typeface="Wingdings" pitchFamily="1" charset="2"/>
              <a:buNone/>
            </a:pPr>
            <a:r>
              <a:rPr lang="en-US" sz="1600" b="1" smtClean="0">
                <a:latin typeface="Courier New" pitchFamily="1" charset="0"/>
                <a:ea typeface="ＭＳ Ｐゴシック" pitchFamily="1" charset="-128"/>
              </a:rPr>
              <a:t>Greetings from process #1!</a:t>
            </a:r>
          </a:p>
          <a:p>
            <a:pPr>
              <a:buFont typeface="Wingdings" pitchFamily="1" charset="2"/>
              <a:buNone/>
            </a:pPr>
            <a:r>
              <a:rPr lang="en-US" sz="1600" b="1" smtClean="0">
                <a:latin typeface="Courier New" pitchFamily="1" charset="0"/>
                <a:ea typeface="ＭＳ Ｐゴシック" pitchFamily="1" charset="-128"/>
              </a:rPr>
              <a:t>Greetings from process #2!</a:t>
            </a:r>
          </a:p>
          <a:p>
            <a:pPr>
              <a:buFont typeface="Wingdings" pitchFamily="1" charset="2"/>
              <a:buNone/>
            </a:pPr>
            <a:r>
              <a:rPr lang="en-US" sz="1600" b="1" smtClean="0">
                <a:latin typeface="Courier New" pitchFamily="1" charset="0"/>
                <a:ea typeface="ＭＳ Ｐゴシック" pitchFamily="1" charset="-128"/>
              </a:rPr>
              <a:t>Greetings from process #3!</a:t>
            </a:r>
          </a:p>
          <a:p>
            <a:pPr>
              <a:buFont typeface="Wingdings" pitchFamily="1" charset="2"/>
              <a:buNone/>
            </a:pPr>
            <a:r>
              <a:rPr lang="en-US" b="1" u="sng" smtClean="0">
                <a:ea typeface="ＭＳ Ｐゴシック" pitchFamily="1" charset="-128"/>
              </a:rPr>
              <a:t>Note</a:t>
            </a:r>
            <a:r>
              <a:rPr lang="en-US" smtClean="0">
                <a:ea typeface="ＭＳ Ｐゴシック" pitchFamily="1" charset="-128"/>
              </a:rPr>
              <a:t>:  The compile command and the run command vary from platform to platform.</a:t>
            </a:r>
          </a:p>
          <a:p>
            <a:pPr>
              <a:buFont typeface="Wingdings" pitchFamily="1" charset="2"/>
              <a:buNone/>
            </a:pPr>
            <a:r>
              <a:rPr lang="en-US" smtClean="0">
                <a:ea typeface="ＭＳ Ｐゴシック" pitchFamily="1" charset="-128"/>
              </a:rPr>
              <a:t>This </a:t>
            </a:r>
            <a:r>
              <a:rPr lang="en-US" b="1" u="sng" smtClean="0">
                <a:ea typeface="ＭＳ Ｐゴシック" pitchFamily="1" charset="-128"/>
              </a:rPr>
              <a:t>ISN’T</a:t>
            </a:r>
            <a:r>
              <a:rPr lang="en-US" smtClean="0">
                <a:ea typeface="ＭＳ Ｐゴシック" pitchFamily="1" charset="-128"/>
              </a:rPr>
              <a:t> how you run MPI on Sooner.</a:t>
            </a:r>
          </a:p>
        </p:txBody>
      </p:sp>
      <p:sp>
        <p:nvSpPr>
          <p:cNvPr id="81924"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81925" name="Slide Number Placeholder 4"/>
          <p:cNvSpPr>
            <a:spLocks noGrp="1"/>
          </p:cNvSpPr>
          <p:nvPr>
            <p:ph type="sldNum" sz="quarter" idx="11"/>
          </p:nvPr>
        </p:nvSpPr>
        <p:spPr>
          <a:noFill/>
        </p:spPr>
        <p:txBody>
          <a:bodyPr/>
          <a:lstStyle/>
          <a:p>
            <a:fld id="{E3218AC9-D008-4CC9-BF00-170D60859C31}" type="slidenum">
              <a:rPr lang="en-US"/>
              <a:pPr/>
              <a:t>52</a:t>
            </a:fld>
            <a:endParaRPr lang="en-US"/>
          </a:p>
        </p:txBody>
      </p:sp>
    </p:spTree>
    <p:custDataLst>
      <p:tags r:id="rId1"/>
    </p:custData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n-US" smtClean="0">
                <a:ea typeface="ＭＳ Ｐゴシック" pitchFamily="1" charset="-128"/>
              </a:rPr>
              <a:t>Why is Rank #0 the Server?</a:t>
            </a:r>
          </a:p>
        </p:txBody>
      </p:sp>
      <p:sp>
        <p:nvSpPr>
          <p:cNvPr id="82947" name="Rectangle 3"/>
          <p:cNvSpPr>
            <a:spLocks noGrp="1" noChangeArrowheads="1"/>
          </p:cNvSpPr>
          <p:nvPr>
            <p:ph idx="1"/>
          </p:nvPr>
        </p:nvSpPr>
        <p:spPr/>
        <p:txBody>
          <a:bodyPr/>
          <a:lstStyle/>
          <a:p>
            <a:pPr>
              <a:lnSpc>
                <a:spcPct val="80000"/>
              </a:lnSpc>
              <a:buFont typeface="Wingdings" pitchFamily="1" charset="2"/>
              <a:buNone/>
            </a:pPr>
            <a:r>
              <a:rPr lang="en-US" b="1" smtClean="0">
                <a:solidFill>
                  <a:srgbClr val="000000"/>
                </a:solidFill>
                <a:latin typeface="Courier New" pitchFamily="1" charset="0"/>
                <a:ea typeface="ＭＳ Ｐゴシック" pitchFamily="1" charset="-128"/>
              </a:rPr>
              <a:t> const int server_rank = 0;</a:t>
            </a:r>
            <a:endParaRPr lang="en-US" smtClean="0">
              <a:solidFill>
                <a:srgbClr val="000000"/>
              </a:solidFill>
              <a:ea typeface="ＭＳ Ｐゴシック" pitchFamily="1" charset="-128"/>
            </a:endParaRPr>
          </a:p>
          <a:p>
            <a:pPr>
              <a:buFont typeface="Wingdings" pitchFamily="1" charset="2"/>
              <a:buNone/>
            </a:pPr>
            <a:r>
              <a:rPr lang="en-US" smtClean="0">
                <a:ea typeface="ＭＳ Ｐゴシック" pitchFamily="1" charset="-128"/>
              </a:rPr>
              <a:t>By convention, the server process has rank (process ID) #0.  </a:t>
            </a:r>
            <a:r>
              <a:rPr lang="en-US" b="1" u="sng" smtClean="0">
                <a:ea typeface="ＭＳ Ｐゴシック" pitchFamily="1" charset="-128"/>
              </a:rPr>
              <a:t>Why?</a:t>
            </a:r>
          </a:p>
          <a:p>
            <a:pPr>
              <a:buFont typeface="Wingdings" pitchFamily="1" charset="2"/>
              <a:buNone/>
            </a:pPr>
            <a:r>
              <a:rPr lang="en-US" smtClean="0">
                <a:ea typeface="ＭＳ Ｐゴシック" pitchFamily="1" charset="-128"/>
              </a:rPr>
              <a:t>A run must use at least one process but can use multiple processes.</a:t>
            </a:r>
          </a:p>
          <a:p>
            <a:pPr>
              <a:lnSpc>
                <a:spcPct val="80000"/>
              </a:lnSpc>
              <a:buFont typeface="Wingdings" pitchFamily="1" charset="2"/>
              <a:buNone/>
            </a:pPr>
            <a:r>
              <a:rPr lang="en-US" smtClean="0">
                <a:ea typeface="ＭＳ Ｐゴシック" pitchFamily="1" charset="-128"/>
              </a:rPr>
              <a:t>Process ranks are 0 through </a:t>
            </a:r>
            <a:r>
              <a:rPr lang="en-US" i="1" smtClean="0">
                <a:ea typeface="ＭＳ Ｐゴシック" pitchFamily="1" charset="-128"/>
              </a:rPr>
              <a:t>N</a:t>
            </a:r>
            <a:r>
              <a:rPr lang="en-US" i="1" baseline="-25000" smtClean="0">
                <a:ea typeface="ＭＳ Ｐゴシック" pitchFamily="1" charset="-128"/>
              </a:rPr>
              <a:t>p</a:t>
            </a:r>
            <a:r>
              <a:rPr lang="en-US" smtClean="0">
                <a:ea typeface="ＭＳ Ｐゴシック" pitchFamily="1" charset="-128"/>
              </a:rPr>
              <a:t>-1, </a:t>
            </a:r>
            <a:r>
              <a:rPr lang="en-US" i="1" smtClean="0">
                <a:ea typeface="ＭＳ Ｐゴシック" pitchFamily="1" charset="-128"/>
              </a:rPr>
              <a:t>N</a:t>
            </a:r>
            <a:r>
              <a:rPr lang="en-US" i="1" baseline="-25000" smtClean="0">
                <a:ea typeface="ＭＳ Ｐゴシック" pitchFamily="1" charset="-128"/>
              </a:rPr>
              <a:t>p </a:t>
            </a:r>
            <a:r>
              <a:rPr lang="en-US" u="sng" smtClean="0">
                <a:ea typeface="ＭＳ Ｐゴシック" pitchFamily="1" charset="-128"/>
              </a:rPr>
              <a:t>&gt;</a:t>
            </a:r>
            <a:r>
              <a:rPr lang="en-US" smtClean="0">
                <a:ea typeface="ＭＳ Ｐゴシック" pitchFamily="1" charset="-128"/>
              </a:rPr>
              <a:t>1 .</a:t>
            </a:r>
          </a:p>
          <a:p>
            <a:pPr>
              <a:buFont typeface="Wingdings" pitchFamily="1" charset="2"/>
              <a:buNone/>
            </a:pPr>
            <a:r>
              <a:rPr lang="en-US" smtClean="0">
                <a:ea typeface="ＭＳ Ｐゴシック" pitchFamily="1" charset="-128"/>
              </a:rPr>
              <a:t>Therefore, every MPI run has a process with rank #0.</a:t>
            </a:r>
          </a:p>
          <a:p>
            <a:pPr>
              <a:buFont typeface="Wingdings" pitchFamily="1" charset="2"/>
              <a:buNone/>
            </a:pPr>
            <a:r>
              <a:rPr lang="en-US" b="1" u="sng" smtClean="0">
                <a:ea typeface="ＭＳ Ｐゴシック" pitchFamily="1" charset="-128"/>
              </a:rPr>
              <a:t>Note</a:t>
            </a:r>
            <a:r>
              <a:rPr lang="en-US" smtClean="0">
                <a:ea typeface="ＭＳ Ｐゴシック" pitchFamily="1" charset="-128"/>
              </a:rPr>
              <a:t>: Every MPI run also has a process with rank </a:t>
            </a:r>
            <a:r>
              <a:rPr lang="en-US" i="1" smtClean="0">
                <a:ea typeface="ＭＳ Ｐゴシック" pitchFamily="1" charset="-128"/>
              </a:rPr>
              <a:t>N</a:t>
            </a:r>
            <a:r>
              <a:rPr lang="en-US" i="1" baseline="-25000" smtClean="0">
                <a:ea typeface="ＭＳ Ｐゴシック" pitchFamily="1" charset="-128"/>
              </a:rPr>
              <a:t>p</a:t>
            </a:r>
            <a:r>
              <a:rPr lang="en-US" smtClean="0">
                <a:ea typeface="ＭＳ Ｐゴシック" pitchFamily="1" charset="-128"/>
              </a:rPr>
              <a:t>-1, so you could use </a:t>
            </a:r>
            <a:r>
              <a:rPr lang="en-US" i="1" smtClean="0">
                <a:ea typeface="ＭＳ Ｐゴシック" pitchFamily="1" charset="-128"/>
              </a:rPr>
              <a:t>N</a:t>
            </a:r>
            <a:r>
              <a:rPr lang="en-US" i="1" baseline="-25000" smtClean="0">
                <a:ea typeface="ＭＳ Ｐゴシック" pitchFamily="1" charset="-128"/>
              </a:rPr>
              <a:t>p</a:t>
            </a:r>
            <a:r>
              <a:rPr lang="en-US" smtClean="0">
                <a:ea typeface="ＭＳ Ｐゴシック" pitchFamily="1" charset="-128"/>
              </a:rPr>
              <a:t>-1 as the server instead of 0 … but no one does.</a:t>
            </a:r>
          </a:p>
        </p:txBody>
      </p:sp>
      <p:sp>
        <p:nvSpPr>
          <p:cNvPr id="82948"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82949" name="Slide Number Placeholder 4"/>
          <p:cNvSpPr>
            <a:spLocks noGrp="1"/>
          </p:cNvSpPr>
          <p:nvPr>
            <p:ph type="sldNum" sz="quarter" idx="11"/>
          </p:nvPr>
        </p:nvSpPr>
        <p:spPr>
          <a:noFill/>
        </p:spPr>
        <p:txBody>
          <a:bodyPr/>
          <a:lstStyle/>
          <a:p>
            <a:fld id="{1F0B2978-F089-4A4D-816D-964CF7DAC169}" type="slidenum">
              <a:rPr lang="en-US"/>
              <a:pPr/>
              <a:t>53</a:t>
            </a:fld>
            <a:endParaRPr lang="en-US"/>
          </a:p>
        </p:txBody>
      </p:sp>
    </p:spTree>
    <p:custDataLst>
      <p:tags r:id="rId1"/>
    </p:custData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n-US" smtClean="0">
                <a:ea typeface="ＭＳ Ｐゴシック" pitchFamily="1" charset="-128"/>
              </a:rPr>
              <a:t>Does There Have to be a Server?</a:t>
            </a:r>
          </a:p>
        </p:txBody>
      </p:sp>
      <p:sp>
        <p:nvSpPr>
          <p:cNvPr id="83971"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There </a:t>
            </a:r>
            <a:r>
              <a:rPr lang="en-US" b="1" u="sng" smtClean="0">
                <a:ea typeface="ＭＳ Ｐゴシック" pitchFamily="1" charset="-128"/>
              </a:rPr>
              <a:t>DOESN’T</a:t>
            </a:r>
            <a:r>
              <a:rPr lang="en-US" smtClean="0">
                <a:ea typeface="ＭＳ Ｐゴシック" pitchFamily="1" charset="-128"/>
              </a:rPr>
              <a:t> have to be a server.</a:t>
            </a:r>
          </a:p>
          <a:p>
            <a:pPr>
              <a:buFont typeface="Wingdings" pitchFamily="1" charset="2"/>
              <a:buNone/>
            </a:pPr>
            <a:r>
              <a:rPr lang="en-US" smtClean="0">
                <a:ea typeface="ＭＳ Ｐゴシック" pitchFamily="1" charset="-128"/>
              </a:rPr>
              <a:t>It’s perfectly possible to write an MPI code that has no master as such.</a:t>
            </a:r>
          </a:p>
          <a:p>
            <a:pPr>
              <a:buFont typeface="Wingdings" pitchFamily="1" charset="2"/>
              <a:buNone/>
            </a:pPr>
            <a:r>
              <a:rPr lang="en-US" smtClean="0">
                <a:ea typeface="ＭＳ Ｐゴシック" pitchFamily="1" charset="-128"/>
              </a:rPr>
              <a:t>For example, weather and other transport codes typically share most duties equally, and likewise chemistry and astronomy codes.</a:t>
            </a:r>
          </a:p>
          <a:p>
            <a:pPr>
              <a:buFont typeface="Wingdings" pitchFamily="1" charset="2"/>
              <a:buNone/>
            </a:pPr>
            <a:r>
              <a:rPr lang="en-US" smtClean="0">
                <a:ea typeface="ＭＳ Ｐゴシック" pitchFamily="1" charset="-128"/>
              </a:rPr>
              <a:t>In practice, though, most codes use rank #0 to do things like small scale I/O, since it’s typically more efficient to have one process read the files and then broadcast the input data to the other processes.</a:t>
            </a:r>
          </a:p>
        </p:txBody>
      </p:sp>
      <p:sp>
        <p:nvSpPr>
          <p:cNvPr id="83972"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83973" name="Slide Number Placeholder 4"/>
          <p:cNvSpPr>
            <a:spLocks noGrp="1"/>
          </p:cNvSpPr>
          <p:nvPr>
            <p:ph type="sldNum" sz="quarter" idx="11"/>
          </p:nvPr>
        </p:nvSpPr>
        <p:spPr>
          <a:noFill/>
        </p:spPr>
        <p:txBody>
          <a:bodyPr/>
          <a:lstStyle/>
          <a:p>
            <a:fld id="{81D4536A-CB7B-44EA-8E8E-9AB2EEDE3CB5}" type="slidenum">
              <a:rPr lang="en-US"/>
              <a:pPr/>
              <a:t>54</a:t>
            </a:fld>
            <a:endParaRPr lang="en-US"/>
          </a:p>
        </p:txBody>
      </p:sp>
    </p:spTree>
    <p:custDataLst>
      <p:tags r:id="rId1"/>
    </p:custData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n-US" smtClean="0">
                <a:ea typeface="ＭＳ Ｐゴシック" pitchFamily="1" charset="-128"/>
              </a:rPr>
              <a:t>Why “Rank?”</a:t>
            </a:r>
          </a:p>
        </p:txBody>
      </p:sp>
      <p:sp>
        <p:nvSpPr>
          <p:cNvPr id="84995" name="Rectangle 3"/>
          <p:cNvSpPr>
            <a:spLocks noGrp="1" noChangeArrowheads="1"/>
          </p:cNvSpPr>
          <p:nvPr>
            <p:ph idx="1"/>
          </p:nvPr>
        </p:nvSpPr>
        <p:spPr>
          <a:xfrm>
            <a:off x="684213" y="1441450"/>
            <a:ext cx="7775575" cy="4578350"/>
          </a:xfrm>
        </p:spPr>
        <p:txBody>
          <a:bodyPr/>
          <a:lstStyle/>
          <a:p>
            <a:pPr>
              <a:buFont typeface="Wingdings" pitchFamily="1" charset="2"/>
              <a:buNone/>
            </a:pPr>
            <a:r>
              <a:rPr lang="en-US" smtClean="0">
                <a:ea typeface="ＭＳ Ｐゴシック" pitchFamily="1" charset="-128"/>
              </a:rPr>
              <a:t>Why does MPI use the term </a:t>
            </a:r>
            <a:r>
              <a:rPr lang="en-US" b="1" i="1" u="sng" smtClean="0">
                <a:solidFill>
                  <a:schemeClr val="hlink"/>
                </a:solidFill>
                <a:ea typeface="ＭＳ Ｐゴシック" pitchFamily="1" charset="-128"/>
              </a:rPr>
              <a:t>rank</a:t>
            </a:r>
            <a:r>
              <a:rPr lang="en-US" smtClean="0">
                <a:ea typeface="ＭＳ Ｐゴシック" pitchFamily="1" charset="-128"/>
              </a:rPr>
              <a:t> to refer to process ID?</a:t>
            </a:r>
          </a:p>
          <a:p>
            <a:pPr>
              <a:lnSpc>
                <a:spcPct val="90000"/>
              </a:lnSpc>
              <a:buFont typeface="Wingdings" pitchFamily="1" charset="2"/>
              <a:buNone/>
            </a:pPr>
            <a:r>
              <a:rPr lang="en-US" smtClean="0">
                <a:ea typeface="ＭＳ Ｐゴシック" pitchFamily="1" charset="-128"/>
              </a:rPr>
              <a:t>In general, a process has an identifier that is assigned by the operating system (for example, Unix), and that is unrelated to MPI:</a:t>
            </a:r>
          </a:p>
          <a:p>
            <a:pPr>
              <a:lnSpc>
                <a:spcPct val="60000"/>
              </a:lnSpc>
              <a:buFont typeface="Wingdings" pitchFamily="1" charset="2"/>
              <a:buNone/>
            </a:pPr>
            <a:r>
              <a:rPr lang="en-US" b="1" smtClean="0">
                <a:latin typeface="Courier New" pitchFamily="1" charset="0"/>
                <a:ea typeface="ＭＳ Ｐゴシック" pitchFamily="1" charset="-128"/>
              </a:rPr>
              <a:t>% ps</a:t>
            </a:r>
          </a:p>
          <a:p>
            <a:pPr>
              <a:lnSpc>
                <a:spcPct val="60000"/>
              </a:lnSpc>
              <a:buFont typeface="Wingdings" pitchFamily="1" charset="2"/>
              <a:buNone/>
            </a:pPr>
            <a:r>
              <a:rPr lang="en-US" b="1" smtClean="0">
                <a:latin typeface="Courier New" pitchFamily="1" charset="0"/>
                <a:ea typeface="ＭＳ Ｐゴシック" pitchFamily="1" charset="-128"/>
              </a:rPr>
              <a:t>        PID TTY     TIME CMD</a:t>
            </a:r>
          </a:p>
          <a:p>
            <a:pPr>
              <a:lnSpc>
                <a:spcPct val="70000"/>
              </a:lnSpc>
              <a:buFont typeface="Wingdings" pitchFamily="1" charset="2"/>
              <a:buNone/>
            </a:pPr>
            <a:r>
              <a:rPr lang="en-US" b="1" smtClean="0">
                <a:latin typeface="Courier New" pitchFamily="1" charset="0"/>
                <a:ea typeface="ＭＳ Ｐゴシック" pitchFamily="1" charset="-128"/>
              </a:rPr>
              <a:t>   52170812 ttyq57  0:01 tcsh</a:t>
            </a:r>
          </a:p>
          <a:p>
            <a:pPr>
              <a:lnSpc>
                <a:spcPct val="90000"/>
              </a:lnSpc>
              <a:buFont typeface="Wingdings" pitchFamily="1" charset="2"/>
              <a:buNone/>
            </a:pPr>
            <a:r>
              <a:rPr lang="en-US" smtClean="0">
                <a:ea typeface="ＭＳ Ｐゴシック" pitchFamily="1" charset="-128"/>
              </a:rPr>
              <a:t>Also, each processor has an identifier, but an MPI run that uses fewer than all processors will use an arbitrary subset.</a:t>
            </a:r>
          </a:p>
          <a:p>
            <a:pPr>
              <a:buFont typeface="Wingdings" pitchFamily="1" charset="2"/>
              <a:buNone/>
            </a:pPr>
            <a:r>
              <a:rPr lang="en-US" smtClean="0">
                <a:ea typeface="ＭＳ Ｐゴシック" pitchFamily="1" charset="-128"/>
              </a:rPr>
              <a:t>The rank of an MPI process is neither of these.</a:t>
            </a:r>
          </a:p>
        </p:txBody>
      </p:sp>
      <p:sp>
        <p:nvSpPr>
          <p:cNvPr id="84996"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84997" name="Slide Number Placeholder 4"/>
          <p:cNvSpPr>
            <a:spLocks noGrp="1"/>
          </p:cNvSpPr>
          <p:nvPr>
            <p:ph type="sldNum" sz="quarter" idx="11"/>
          </p:nvPr>
        </p:nvSpPr>
        <p:spPr>
          <a:noFill/>
        </p:spPr>
        <p:txBody>
          <a:bodyPr/>
          <a:lstStyle/>
          <a:p>
            <a:fld id="{DC1B4264-539D-4949-8DF3-A5038A0AB77F}" type="slidenum">
              <a:rPr lang="en-US"/>
              <a:pPr/>
              <a:t>55</a:t>
            </a:fld>
            <a:endParaRPr lang="en-US"/>
          </a:p>
        </p:txBody>
      </p:sp>
    </p:spTree>
    <p:custDataLst>
      <p:tags r:id="rId1"/>
    </p:custData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en-US" smtClean="0">
                <a:ea typeface="ＭＳ Ｐゴシック" pitchFamily="1" charset="-128"/>
              </a:rPr>
              <a:t>Compiling and Running</a:t>
            </a:r>
          </a:p>
        </p:txBody>
      </p:sp>
      <p:sp>
        <p:nvSpPr>
          <p:cNvPr id="86019" name="Rectangle 3"/>
          <p:cNvSpPr>
            <a:spLocks noGrp="1" noChangeArrowheads="1"/>
          </p:cNvSpPr>
          <p:nvPr>
            <p:ph idx="1"/>
          </p:nvPr>
        </p:nvSpPr>
        <p:spPr>
          <a:xfrm>
            <a:off x="609600" y="1512888"/>
            <a:ext cx="7850188" cy="4295775"/>
          </a:xfrm>
        </p:spPr>
        <p:txBody>
          <a:bodyPr/>
          <a:lstStyle/>
          <a:p>
            <a:pPr>
              <a:lnSpc>
                <a:spcPct val="90000"/>
              </a:lnSpc>
              <a:buFont typeface="Wingdings" pitchFamily="1" charset="2"/>
              <a:buNone/>
            </a:pPr>
            <a:r>
              <a:rPr lang="en-US" smtClean="0">
                <a:ea typeface="ＭＳ Ｐゴシック" pitchFamily="1" charset="-128"/>
              </a:rPr>
              <a:t>Recall:</a:t>
            </a:r>
          </a:p>
          <a:p>
            <a:pPr>
              <a:lnSpc>
                <a:spcPct val="90000"/>
              </a:lnSpc>
              <a:buFont typeface="Wingdings" pitchFamily="1" charset="2"/>
              <a:buNone/>
            </a:pPr>
            <a:r>
              <a:rPr lang="en-US" sz="1800" b="1" smtClean="0">
                <a:latin typeface="Courier New" pitchFamily="1" charset="0"/>
                <a:ea typeface="ＭＳ Ｐゴシック" pitchFamily="1" charset="-128"/>
              </a:rPr>
              <a:t>% </a:t>
            </a:r>
            <a:r>
              <a:rPr lang="en-US" sz="1800" b="1" smtClean="0">
                <a:solidFill>
                  <a:schemeClr val="folHlink"/>
                </a:solidFill>
                <a:latin typeface="Courier New" pitchFamily="1" charset="0"/>
                <a:ea typeface="ＭＳ Ｐゴシック" pitchFamily="1" charset="-128"/>
              </a:rPr>
              <a:t>mpicc</a:t>
            </a:r>
            <a:r>
              <a:rPr lang="en-US" sz="1800" b="1" smtClean="0">
                <a:latin typeface="Courier New" pitchFamily="1" charset="0"/>
                <a:ea typeface="ＭＳ Ｐゴシック" pitchFamily="1" charset="-128"/>
              </a:rPr>
              <a:t>  -o  hello_world_mpi  greeting.c</a:t>
            </a:r>
            <a:endParaRPr lang="en-US" sz="1800" b="1" smtClean="0">
              <a:solidFill>
                <a:srgbClr val="0000CC"/>
              </a:solidFill>
              <a:latin typeface="Courier New" pitchFamily="1" charset="0"/>
              <a:ea typeface="ＭＳ Ｐゴシック" pitchFamily="1" charset="-128"/>
            </a:endParaRPr>
          </a:p>
          <a:p>
            <a:pPr>
              <a:buFont typeface="Wingdings" pitchFamily="1" charset="2"/>
              <a:buNone/>
            </a:pPr>
            <a:r>
              <a:rPr lang="en-US" sz="1800" b="1" smtClean="0">
                <a:latin typeface="Courier New" pitchFamily="1" charset="0"/>
                <a:ea typeface="ＭＳ Ｐゴシック" pitchFamily="1" charset="-128"/>
              </a:rPr>
              <a:t>% </a:t>
            </a:r>
            <a:r>
              <a:rPr lang="en-US" sz="1800" b="1" smtClean="0">
                <a:solidFill>
                  <a:srgbClr val="0000CC"/>
                </a:solidFill>
                <a:latin typeface="Courier New" pitchFamily="1" charset="0"/>
                <a:ea typeface="ＭＳ Ｐゴシック" pitchFamily="1" charset="-128"/>
              </a:rPr>
              <a:t>mpirun</a:t>
            </a:r>
            <a:r>
              <a:rPr lang="en-US" sz="1800" b="1" smtClean="0">
                <a:latin typeface="Courier New" pitchFamily="1" charset="0"/>
                <a:ea typeface="ＭＳ Ｐゴシック" pitchFamily="1" charset="-128"/>
              </a:rPr>
              <a:t>  </a:t>
            </a:r>
            <a:r>
              <a:rPr lang="en-US" sz="1800" b="1" smtClean="0">
                <a:solidFill>
                  <a:srgbClr val="0000CC"/>
                </a:solidFill>
                <a:latin typeface="Courier New" pitchFamily="1" charset="0"/>
                <a:ea typeface="ＭＳ Ｐゴシック" pitchFamily="1" charset="-128"/>
              </a:rPr>
              <a:t>-np</a:t>
            </a:r>
            <a:r>
              <a:rPr lang="en-US" sz="1800" b="1" smtClean="0">
                <a:latin typeface="Courier New" pitchFamily="1" charset="0"/>
                <a:ea typeface="ＭＳ Ｐゴシック" pitchFamily="1" charset="-128"/>
              </a:rPr>
              <a:t>  1  hello_world_mpi</a:t>
            </a:r>
          </a:p>
          <a:p>
            <a:pPr>
              <a:lnSpc>
                <a:spcPct val="120000"/>
              </a:lnSpc>
              <a:buFont typeface="Wingdings" pitchFamily="1" charset="2"/>
              <a:buNone/>
            </a:pPr>
            <a:r>
              <a:rPr lang="en-US" sz="1800" b="1" smtClean="0">
                <a:latin typeface="Courier New" pitchFamily="1" charset="0"/>
                <a:ea typeface="ＭＳ Ｐゴシック" pitchFamily="1" charset="-128"/>
              </a:rPr>
              <a:t>% </a:t>
            </a:r>
            <a:r>
              <a:rPr lang="en-US" sz="1800" b="1" smtClean="0">
                <a:solidFill>
                  <a:srgbClr val="0000CC"/>
                </a:solidFill>
                <a:latin typeface="Courier New" pitchFamily="1" charset="0"/>
                <a:ea typeface="ＭＳ Ｐゴシック" pitchFamily="1" charset="-128"/>
              </a:rPr>
              <a:t>mpirun  -np</a:t>
            </a:r>
            <a:r>
              <a:rPr lang="en-US" sz="1800" b="1" smtClean="0">
                <a:latin typeface="Courier New" pitchFamily="1" charset="0"/>
                <a:ea typeface="ＭＳ Ｐゴシック" pitchFamily="1" charset="-128"/>
              </a:rPr>
              <a:t>  2  hello_world_mpi</a:t>
            </a:r>
          </a:p>
          <a:p>
            <a:pPr>
              <a:lnSpc>
                <a:spcPct val="90000"/>
              </a:lnSpc>
              <a:buFont typeface="Wingdings" pitchFamily="1" charset="2"/>
              <a:buNone/>
            </a:pPr>
            <a:r>
              <a:rPr lang="en-US" sz="1800" b="1" smtClean="0">
                <a:latin typeface="Courier New" pitchFamily="1" charset="0"/>
                <a:ea typeface="ＭＳ Ｐゴシック" pitchFamily="1" charset="-128"/>
              </a:rPr>
              <a:t>Greetings from process #1!</a:t>
            </a:r>
          </a:p>
          <a:p>
            <a:pPr>
              <a:lnSpc>
                <a:spcPct val="130000"/>
              </a:lnSpc>
              <a:buFont typeface="Wingdings" pitchFamily="1" charset="2"/>
              <a:buNone/>
            </a:pPr>
            <a:r>
              <a:rPr lang="en-US" sz="1800" b="1" smtClean="0">
                <a:latin typeface="Courier New" pitchFamily="1" charset="0"/>
                <a:ea typeface="ＭＳ Ｐゴシック" pitchFamily="1" charset="-128"/>
              </a:rPr>
              <a:t>% </a:t>
            </a:r>
            <a:r>
              <a:rPr lang="en-US" sz="1800" b="1" smtClean="0">
                <a:solidFill>
                  <a:srgbClr val="0000CC"/>
                </a:solidFill>
                <a:latin typeface="Courier New" pitchFamily="1" charset="0"/>
                <a:ea typeface="ＭＳ Ｐゴシック" pitchFamily="1" charset="-128"/>
              </a:rPr>
              <a:t>mpirun  -np</a:t>
            </a:r>
            <a:r>
              <a:rPr lang="en-US" sz="1800" b="1" smtClean="0">
                <a:latin typeface="Courier New" pitchFamily="1" charset="0"/>
                <a:ea typeface="ＭＳ Ｐゴシック" pitchFamily="1" charset="-128"/>
              </a:rPr>
              <a:t>  3  hello_world_mpi</a:t>
            </a:r>
          </a:p>
          <a:p>
            <a:pPr>
              <a:lnSpc>
                <a:spcPct val="90000"/>
              </a:lnSpc>
              <a:buFont typeface="Wingdings" pitchFamily="1" charset="2"/>
              <a:buNone/>
            </a:pPr>
            <a:r>
              <a:rPr lang="en-US" sz="1800" b="1" smtClean="0">
                <a:latin typeface="Courier New" pitchFamily="1" charset="0"/>
                <a:ea typeface="ＭＳ Ｐゴシック" pitchFamily="1" charset="-128"/>
              </a:rPr>
              <a:t>Greetings from process #1!</a:t>
            </a:r>
          </a:p>
          <a:p>
            <a:pPr>
              <a:lnSpc>
                <a:spcPct val="90000"/>
              </a:lnSpc>
              <a:buFont typeface="Wingdings" pitchFamily="1" charset="2"/>
              <a:buNone/>
            </a:pPr>
            <a:r>
              <a:rPr lang="en-US" sz="1800" b="1" smtClean="0">
                <a:latin typeface="Courier New" pitchFamily="1" charset="0"/>
                <a:ea typeface="ＭＳ Ｐゴシック" pitchFamily="1" charset="-128"/>
              </a:rPr>
              <a:t>Greetings from process #2!</a:t>
            </a:r>
          </a:p>
          <a:p>
            <a:pPr>
              <a:lnSpc>
                <a:spcPct val="130000"/>
              </a:lnSpc>
              <a:buFont typeface="Wingdings" pitchFamily="1" charset="2"/>
              <a:buNone/>
            </a:pPr>
            <a:r>
              <a:rPr lang="en-US" sz="1800" b="1" smtClean="0">
                <a:latin typeface="Courier New" pitchFamily="1" charset="0"/>
                <a:ea typeface="ＭＳ Ｐゴシック" pitchFamily="1" charset="-128"/>
              </a:rPr>
              <a:t>% </a:t>
            </a:r>
            <a:r>
              <a:rPr lang="en-US" sz="1800" b="1" smtClean="0">
                <a:solidFill>
                  <a:srgbClr val="0000CC"/>
                </a:solidFill>
                <a:latin typeface="Courier New" pitchFamily="1" charset="0"/>
                <a:ea typeface="ＭＳ Ｐゴシック" pitchFamily="1" charset="-128"/>
              </a:rPr>
              <a:t>mpirun  -np</a:t>
            </a:r>
            <a:r>
              <a:rPr lang="en-US" sz="1800" b="1" smtClean="0">
                <a:latin typeface="Courier New" pitchFamily="1" charset="0"/>
                <a:ea typeface="ＭＳ Ｐゴシック" pitchFamily="1" charset="-128"/>
              </a:rPr>
              <a:t>  4  hello_world_mpi</a:t>
            </a:r>
          </a:p>
          <a:p>
            <a:pPr>
              <a:lnSpc>
                <a:spcPct val="90000"/>
              </a:lnSpc>
              <a:buFont typeface="Wingdings" pitchFamily="1" charset="2"/>
              <a:buNone/>
            </a:pPr>
            <a:r>
              <a:rPr lang="en-US" sz="1800" b="1" smtClean="0">
                <a:latin typeface="Courier New" pitchFamily="1" charset="0"/>
                <a:ea typeface="ＭＳ Ｐゴシック" pitchFamily="1" charset="-128"/>
              </a:rPr>
              <a:t>Greetings from process #1!</a:t>
            </a:r>
          </a:p>
          <a:p>
            <a:pPr>
              <a:lnSpc>
                <a:spcPct val="90000"/>
              </a:lnSpc>
              <a:buFont typeface="Wingdings" pitchFamily="1" charset="2"/>
              <a:buNone/>
            </a:pPr>
            <a:r>
              <a:rPr lang="en-US" sz="1800" b="1" smtClean="0">
                <a:latin typeface="Courier New" pitchFamily="1" charset="0"/>
                <a:ea typeface="ＭＳ Ｐゴシック" pitchFamily="1" charset="-128"/>
              </a:rPr>
              <a:t>Greetings from process #2!</a:t>
            </a:r>
          </a:p>
          <a:p>
            <a:pPr>
              <a:lnSpc>
                <a:spcPct val="90000"/>
              </a:lnSpc>
              <a:buFont typeface="Wingdings" pitchFamily="1" charset="2"/>
              <a:buNone/>
            </a:pPr>
            <a:r>
              <a:rPr lang="en-US" sz="1800" b="1" smtClean="0">
                <a:latin typeface="Courier New" pitchFamily="1" charset="0"/>
                <a:ea typeface="ＭＳ Ｐゴシック" pitchFamily="1" charset="-128"/>
              </a:rPr>
              <a:t>Greetings from process #3!</a:t>
            </a:r>
          </a:p>
          <a:p>
            <a:pPr>
              <a:lnSpc>
                <a:spcPct val="90000"/>
              </a:lnSpc>
            </a:pPr>
            <a:endParaRPr lang="en-US" sz="3200" smtClean="0">
              <a:ea typeface="ＭＳ Ｐゴシック" pitchFamily="1" charset="-128"/>
            </a:endParaRPr>
          </a:p>
        </p:txBody>
      </p:sp>
      <p:sp>
        <p:nvSpPr>
          <p:cNvPr id="86020"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86021" name="Slide Number Placeholder 4"/>
          <p:cNvSpPr>
            <a:spLocks noGrp="1"/>
          </p:cNvSpPr>
          <p:nvPr>
            <p:ph type="sldNum" sz="quarter" idx="11"/>
          </p:nvPr>
        </p:nvSpPr>
        <p:spPr>
          <a:noFill/>
        </p:spPr>
        <p:txBody>
          <a:bodyPr/>
          <a:lstStyle/>
          <a:p>
            <a:fld id="{DE76B237-605D-4997-B0F4-683FBAAD0C92}" type="slidenum">
              <a:rPr lang="en-US"/>
              <a:pPr/>
              <a:t>56</a:t>
            </a:fld>
            <a:endParaRPr lang="en-US"/>
          </a:p>
        </p:txBody>
      </p:sp>
    </p:spTree>
    <p:custDataLst>
      <p:tags r:id="rId1"/>
    </p:custData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en-US" smtClean="0">
                <a:ea typeface="ＭＳ Ｐゴシック" pitchFamily="1" charset="-128"/>
              </a:rPr>
              <a:t>Deterministic Operation?</a:t>
            </a:r>
          </a:p>
        </p:txBody>
      </p:sp>
      <p:sp>
        <p:nvSpPr>
          <p:cNvPr id="87043" name="Rectangle 3"/>
          <p:cNvSpPr>
            <a:spLocks noGrp="1" noChangeArrowheads="1"/>
          </p:cNvSpPr>
          <p:nvPr>
            <p:ph idx="1"/>
          </p:nvPr>
        </p:nvSpPr>
        <p:spPr>
          <a:xfrm>
            <a:off x="533400" y="1371600"/>
            <a:ext cx="8153400" cy="4800600"/>
          </a:xfrm>
        </p:spPr>
        <p:txBody>
          <a:bodyPr/>
          <a:lstStyle/>
          <a:p>
            <a:pPr>
              <a:buFont typeface="Wingdings" pitchFamily="1" charset="2"/>
              <a:buNone/>
            </a:pPr>
            <a:r>
              <a:rPr lang="en-US" sz="1800" b="1" smtClean="0">
                <a:latin typeface="Courier New" pitchFamily="1" charset="0"/>
                <a:ea typeface="ＭＳ Ｐゴシック" pitchFamily="1" charset="-128"/>
              </a:rPr>
              <a:t>% </a:t>
            </a:r>
            <a:r>
              <a:rPr lang="en-US" sz="1800" b="1" smtClean="0">
                <a:solidFill>
                  <a:srgbClr val="0000CC"/>
                </a:solidFill>
                <a:latin typeface="Courier New" pitchFamily="1" charset="0"/>
                <a:ea typeface="ＭＳ Ｐゴシック" pitchFamily="1" charset="-128"/>
              </a:rPr>
              <a:t>mpirun  -np</a:t>
            </a:r>
            <a:r>
              <a:rPr lang="en-US" sz="1800" b="1" smtClean="0">
                <a:latin typeface="Courier New" pitchFamily="1" charset="0"/>
                <a:ea typeface="ＭＳ Ｐゴシック" pitchFamily="1" charset="-128"/>
              </a:rPr>
              <a:t>  4  hello_world_mpi</a:t>
            </a:r>
          </a:p>
          <a:p>
            <a:pPr>
              <a:lnSpc>
                <a:spcPct val="80000"/>
              </a:lnSpc>
              <a:buFont typeface="Wingdings" pitchFamily="1" charset="2"/>
              <a:buNone/>
            </a:pPr>
            <a:r>
              <a:rPr lang="en-US" sz="1800" b="1" smtClean="0">
                <a:latin typeface="Courier New" pitchFamily="1" charset="0"/>
                <a:ea typeface="ＭＳ Ｐゴシック" pitchFamily="1" charset="-128"/>
              </a:rPr>
              <a:t>Greetings from process #1!</a:t>
            </a:r>
          </a:p>
          <a:p>
            <a:pPr>
              <a:lnSpc>
                <a:spcPct val="80000"/>
              </a:lnSpc>
              <a:buFont typeface="Wingdings" pitchFamily="1" charset="2"/>
              <a:buNone/>
            </a:pPr>
            <a:r>
              <a:rPr lang="en-US" sz="1800" b="1" smtClean="0">
                <a:latin typeface="Courier New" pitchFamily="1" charset="0"/>
                <a:ea typeface="ＭＳ Ｐゴシック" pitchFamily="1" charset="-128"/>
              </a:rPr>
              <a:t>Greetings from process #2!</a:t>
            </a:r>
          </a:p>
          <a:p>
            <a:pPr>
              <a:lnSpc>
                <a:spcPct val="80000"/>
              </a:lnSpc>
              <a:buFont typeface="Wingdings" pitchFamily="1" charset="2"/>
              <a:buNone/>
            </a:pPr>
            <a:r>
              <a:rPr lang="en-US" sz="1800" b="1" smtClean="0">
                <a:latin typeface="Courier New" pitchFamily="1" charset="0"/>
                <a:ea typeface="ＭＳ Ｐゴシック" pitchFamily="1" charset="-128"/>
              </a:rPr>
              <a:t>Greetings from process #3!</a:t>
            </a:r>
          </a:p>
          <a:p>
            <a:pPr>
              <a:lnSpc>
                <a:spcPct val="80000"/>
              </a:lnSpc>
              <a:buFont typeface="Wingdings" pitchFamily="1" charset="2"/>
              <a:buNone/>
            </a:pPr>
            <a:r>
              <a:rPr lang="en-US" smtClean="0">
                <a:ea typeface="ＭＳ Ｐゴシック" pitchFamily="1" charset="-128"/>
              </a:rPr>
              <a:t>The order in which the greetings are printed is deterministic.  </a:t>
            </a:r>
            <a:r>
              <a:rPr lang="en-US" b="1" u="sng" smtClean="0">
                <a:solidFill>
                  <a:srgbClr val="A50021"/>
                </a:solidFill>
                <a:ea typeface="ＭＳ Ｐゴシック" pitchFamily="1" charset="-128"/>
              </a:rPr>
              <a:t>Why?</a:t>
            </a:r>
          </a:p>
          <a:p>
            <a:pPr>
              <a:buFont typeface="Wingdings" pitchFamily="1" charset="2"/>
              <a:buNone/>
            </a:pPr>
            <a:r>
              <a:rPr lang="en-US" sz="1800" b="1" smtClean="0">
                <a:solidFill>
                  <a:srgbClr val="000000"/>
                </a:solidFill>
                <a:latin typeface="Courier New" pitchFamily="1" charset="0"/>
                <a:ea typeface="ＭＳ Ｐゴシック" pitchFamily="1" charset="-128"/>
              </a:rPr>
              <a:t>for (source = 0; source &lt; num_procs; source++) {</a:t>
            </a:r>
          </a:p>
          <a:p>
            <a:pPr>
              <a:lnSpc>
                <a:spcPct val="70000"/>
              </a:lnSpc>
              <a:buFont typeface="Wingdings" pitchFamily="1" charset="2"/>
              <a:buNone/>
            </a:pPr>
            <a:r>
              <a:rPr lang="en-US" sz="1800" b="1" smtClean="0">
                <a:solidFill>
                  <a:srgbClr val="000000"/>
                </a:solidFill>
                <a:latin typeface="Courier New" pitchFamily="1" charset="0"/>
                <a:ea typeface="ＭＳ Ｐゴシック" pitchFamily="1" charset="-128"/>
              </a:rPr>
              <a:t>  if (source != server_rank) {</a:t>
            </a:r>
          </a:p>
          <a:p>
            <a:pPr>
              <a:lnSpc>
                <a:spcPct val="70000"/>
              </a:lnSpc>
              <a:buFont typeface="Wingdings" pitchFamily="1" charset="2"/>
              <a:buNone/>
            </a:pPr>
            <a:r>
              <a:rPr lang="en-US" sz="1800" b="1" smtClean="0">
                <a:solidFill>
                  <a:srgbClr val="000000"/>
                </a:solidFill>
                <a:latin typeface="Courier New" pitchFamily="1" charset="0"/>
                <a:ea typeface="ＭＳ Ｐゴシック" pitchFamily="1" charset="-128"/>
              </a:rPr>
              <a:t>    mpi_error_code =</a:t>
            </a:r>
          </a:p>
          <a:p>
            <a:pPr>
              <a:lnSpc>
                <a:spcPct val="70000"/>
              </a:lnSpc>
              <a:buFont typeface="Wingdings" pitchFamily="1" charset="2"/>
              <a:buNone/>
            </a:pPr>
            <a:r>
              <a:rPr lang="en-US" sz="1800" b="1" smtClean="0">
                <a:solidFill>
                  <a:srgbClr val="000000"/>
                </a:solidFill>
                <a:latin typeface="Courier New" pitchFamily="1" charset="0"/>
                <a:ea typeface="ＭＳ Ｐゴシック" pitchFamily="1" charset="-128"/>
              </a:rPr>
              <a:t>      </a:t>
            </a:r>
            <a:r>
              <a:rPr lang="en-US" sz="1800" b="1" smtClean="0">
                <a:solidFill>
                  <a:schemeClr val="folHlink"/>
                </a:solidFill>
                <a:latin typeface="Courier New" pitchFamily="1" charset="0"/>
                <a:ea typeface="ＭＳ Ｐゴシック" pitchFamily="1" charset="-128"/>
              </a:rPr>
              <a:t>MPI_Recv</a:t>
            </a:r>
            <a:r>
              <a:rPr lang="en-US" sz="1800" b="1" smtClean="0">
                <a:solidFill>
                  <a:srgbClr val="000000"/>
                </a:solidFill>
                <a:latin typeface="Courier New" pitchFamily="1" charset="0"/>
                <a:ea typeface="ＭＳ Ｐゴシック" pitchFamily="1" charset="-128"/>
              </a:rPr>
              <a:t>(message, maximum_message_length + 1,</a:t>
            </a:r>
          </a:p>
          <a:p>
            <a:pPr>
              <a:lnSpc>
                <a:spcPct val="70000"/>
              </a:lnSpc>
              <a:buFont typeface="Wingdings" pitchFamily="1" charset="2"/>
              <a:buNone/>
            </a:pPr>
            <a:r>
              <a:rPr lang="en-US" sz="1800" b="1" smtClean="0">
                <a:solidFill>
                  <a:srgbClr val="000000"/>
                </a:solidFill>
                <a:latin typeface="Courier New" pitchFamily="1" charset="0"/>
                <a:ea typeface="ＭＳ Ｐゴシック" pitchFamily="1" charset="-128"/>
              </a:rPr>
              <a:t>        </a:t>
            </a:r>
            <a:r>
              <a:rPr lang="en-US" sz="1800" b="1" smtClean="0">
                <a:solidFill>
                  <a:schemeClr val="folHlink"/>
                </a:solidFill>
                <a:latin typeface="Courier New" pitchFamily="1" charset="0"/>
                <a:ea typeface="ＭＳ Ｐゴシック" pitchFamily="1" charset="-128"/>
              </a:rPr>
              <a:t>MPI_CHAR</a:t>
            </a:r>
            <a:r>
              <a:rPr lang="en-US" sz="1800" b="1" smtClean="0">
                <a:solidFill>
                  <a:srgbClr val="000000"/>
                </a:solidFill>
                <a:latin typeface="Courier New" pitchFamily="1" charset="0"/>
                <a:ea typeface="ＭＳ Ｐゴシック" pitchFamily="1" charset="-128"/>
              </a:rPr>
              <a:t>, source, tag, </a:t>
            </a:r>
            <a:r>
              <a:rPr lang="en-US" sz="1800" b="1" smtClean="0">
                <a:solidFill>
                  <a:schemeClr val="folHlink"/>
                </a:solidFill>
                <a:latin typeface="Courier New" pitchFamily="1" charset="0"/>
                <a:ea typeface="ＭＳ Ｐゴシック" pitchFamily="1" charset="-128"/>
              </a:rPr>
              <a:t>MPI_COMM_WORLD</a:t>
            </a:r>
            <a:r>
              <a:rPr lang="en-US" sz="1800" b="1" smtClean="0">
                <a:solidFill>
                  <a:srgbClr val="000000"/>
                </a:solidFill>
                <a:latin typeface="Courier New" pitchFamily="1" charset="0"/>
                <a:ea typeface="ＭＳ Ｐゴシック" pitchFamily="1" charset="-128"/>
              </a:rPr>
              <a:t>,</a:t>
            </a:r>
          </a:p>
          <a:p>
            <a:pPr>
              <a:lnSpc>
                <a:spcPct val="70000"/>
              </a:lnSpc>
              <a:buFont typeface="Wingdings" pitchFamily="1" charset="2"/>
              <a:buNone/>
            </a:pPr>
            <a:r>
              <a:rPr lang="en-US" sz="1800" b="1" smtClean="0">
                <a:solidFill>
                  <a:srgbClr val="000000"/>
                </a:solidFill>
                <a:latin typeface="Courier New" pitchFamily="1" charset="0"/>
                <a:ea typeface="ＭＳ Ｐゴシック" pitchFamily="1" charset="-128"/>
              </a:rPr>
              <a:t>        &amp;status);</a:t>
            </a:r>
          </a:p>
          <a:p>
            <a:pPr>
              <a:lnSpc>
                <a:spcPct val="70000"/>
              </a:lnSpc>
              <a:buFont typeface="Wingdings" pitchFamily="1" charset="2"/>
              <a:buNone/>
            </a:pPr>
            <a:r>
              <a:rPr lang="en-US" sz="1800" b="1" smtClean="0">
                <a:solidFill>
                  <a:srgbClr val="000000"/>
                </a:solidFill>
                <a:latin typeface="Courier New" pitchFamily="1" charset="0"/>
                <a:ea typeface="ＭＳ Ｐゴシック" pitchFamily="1" charset="-128"/>
              </a:rPr>
              <a:t>    fprintf(stderr, "%s\n", message);</a:t>
            </a:r>
          </a:p>
          <a:p>
            <a:pPr>
              <a:lnSpc>
                <a:spcPct val="70000"/>
              </a:lnSpc>
              <a:buFont typeface="Wingdings" pitchFamily="1" charset="2"/>
              <a:buNone/>
            </a:pPr>
            <a:r>
              <a:rPr lang="en-US" sz="1800" b="1" smtClean="0">
                <a:solidFill>
                  <a:srgbClr val="000000"/>
                </a:solidFill>
                <a:latin typeface="Courier New" pitchFamily="1" charset="0"/>
                <a:ea typeface="ＭＳ Ｐゴシック" pitchFamily="1" charset="-128"/>
              </a:rPr>
              <a:t>  } /* if (source != server_rank) */</a:t>
            </a:r>
          </a:p>
          <a:p>
            <a:pPr>
              <a:lnSpc>
                <a:spcPct val="70000"/>
              </a:lnSpc>
              <a:buFont typeface="Wingdings" pitchFamily="1" charset="2"/>
              <a:buNone/>
            </a:pPr>
            <a:r>
              <a:rPr lang="en-US" sz="1800" b="1" smtClean="0">
                <a:solidFill>
                  <a:srgbClr val="000000"/>
                </a:solidFill>
                <a:latin typeface="Courier New" pitchFamily="1" charset="0"/>
                <a:ea typeface="ＭＳ Ｐゴシック" pitchFamily="1" charset="-128"/>
              </a:rPr>
              <a:t>} /* for source */</a:t>
            </a:r>
          </a:p>
          <a:p>
            <a:pPr>
              <a:lnSpc>
                <a:spcPct val="80000"/>
              </a:lnSpc>
              <a:buFont typeface="Wingdings" pitchFamily="1" charset="2"/>
              <a:buNone/>
            </a:pPr>
            <a:r>
              <a:rPr lang="en-US" smtClean="0">
                <a:ea typeface="ＭＳ Ｐゴシック" pitchFamily="1" charset="-128"/>
              </a:rPr>
              <a:t>This loop </a:t>
            </a:r>
            <a:r>
              <a:rPr lang="en-US" b="1" u="sng" smtClean="0">
                <a:ea typeface="ＭＳ Ｐゴシック" pitchFamily="1" charset="-128"/>
              </a:rPr>
              <a:t>ignores the receive order</a:t>
            </a:r>
            <a:r>
              <a:rPr lang="en-US" smtClean="0">
                <a:ea typeface="ＭＳ Ｐゴシック" pitchFamily="1" charset="-128"/>
              </a:rPr>
              <a:t>.</a:t>
            </a:r>
          </a:p>
        </p:txBody>
      </p:sp>
      <p:sp>
        <p:nvSpPr>
          <p:cNvPr id="87044"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87045" name="Slide Number Placeholder 4"/>
          <p:cNvSpPr>
            <a:spLocks noGrp="1"/>
          </p:cNvSpPr>
          <p:nvPr>
            <p:ph type="sldNum" sz="quarter" idx="11"/>
          </p:nvPr>
        </p:nvSpPr>
        <p:spPr>
          <a:noFill/>
        </p:spPr>
        <p:txBody>
          <a:bodyPr/>
          <a:lstStyle/>
          <a:p>
            <a:fld id="{20977047-EDFB-4BD4-9DE9-F0AA4E105771}" type="slidenum">
              <a:rPr lang="en-US"/>
              <a:pPr/>
              <a:t>57</a:t>
            </a:fld>
            <a:endParaRPr lang="en-US"/>
          </a:p>
        </p:txBody>
      </p:sp>
    </p:spTree>
    <p:custDataLst>
      <p:tags r:id="rId1"/>
    </p:custData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US" smtClean="0">
                <a:ea typeface="ＭＳ Ｐゴシック" pitchFamily="1" charset="-128"/>
              </a:rPr>
              <a:t>Deterministic Parallelism</a:t>
            </a:r>
          </a:p>
        </p:txBody>
      </p:sp>
      <p:sp>
        <p:nvSpPr>
          <p:cNvPr id="88067" name="Rectangle 3"/>
          <p:cNvSpPr>
            <a:spLocks noGrp="1" noChangeArrowheads="1"/>
          </p:cNvSpPr>
          <p:nvPr>
            <p:ph idx="1"/>
          </p:nvPr>
        </p:nvSpPr>
        <p:spPr>
          <a:xfrm>
            <a:off x="533400" y="1219200"/>
            <a:ext cx="8153400" cy="5181600"/>
          </a:xfrm>
        </p:spPr>
        <p:txBody>
          <a:bodyPr/>
          <a:lstStyle/>
          <a:p>
            <a:pPr>
              <a:buFont typeface="Wingdings" pitchFamily="1" charset="2"/>
              <a:buNone/>
            </a:pPr>
            <a:r>
              <a:rPr lang="en-US" sz="2000" b="1" smtClean="0">
                <a:solidFill>
                  <a:srgbClr val="000000"/>
                </a:solidFill>
                <a:latin typeface="Courier New" pitchFamily="1" charset="0"/>
                <a:ea typeface="ＭＳ Ｐゴシック" pitchFamily="1" charset="-128"/>
              </a:rPr>
              <a:t> for (source = 0; source &lt; num_procs; source++) {</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if (source != server_rank) {</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mpi_error_code =</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MPI_Recv</a:t>
            </a:r>
            <a:r>
              <a:rPr lang="en-US" sz="2000" b="1" smtClean="0">
                <a:solidFill>
                  <a:srgbClr val="000000"/>
                </a:solidFill>
                <a:latin typeface="Courier New" pitchFamily="1" charset="0"/>
                <a:ea typeface="ＭＳ Ｐゴシック" pitchFamily="1" charset="-128"/>
              </a:rPr>
              <a:t>(message, maximum_message_length + 1,</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MPI_CHAR</a:t>
            </a:r>
            <a:r>
              <a:rPr lang="en-US" sz="2000" b="1" smtClean="0">
                <a:solidFill>
                  <a:srgbClr val="000000"/>
                </a:solidFill>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source</a:t>
            </a:r>
            <a:r>
              <a:rPr lang="en-US" sz="2000" b="1" smtClean="0">
                <a:solidFill>
                  <a:srgbClr val="000000"/>
                </a:solidFill>
                <a:latin typeface="Courier New" pitchFamily="1" charset="0"/>
                <a:ea typeface="ＭＳ Ｐゴシック" pitchFamily="1" charset="-128"/>
              </a:rPr>
              <a:t>, tag,</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MPI_COMM_WORLD</a:t>
            </a:r>
            <a:r>
              <a:rPr lang="en-US" sz="2000" b="1" smtClean="0">
                <a:solidFill>
                  <a:srgbClr val="000000"/>
                </a:solidFill>
                <a:latin typeface="Courier New" pitchFamily="1" charset="0"/>
                <a:ea typeface="ＭＳ Ｐゴシック" pitchFamily="1" charset="-128"/>
              </a:rPr>
              <a:t>, &amp;status);</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fprintf(stderr, "%s\n", message);</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 /* if (source != server_rank) */</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 /* for source */</a:t>
            </a:r>
          </a:p>
          <a:p>
            <a:pPr>
              <a:buFont typeface="Wingdings" pitchFamily="1" charset="2"/>
              <a:buNone/>
            </a:pPr>
            <a:r>
              <a:rPr lang="en-US" smtClean="0">
                <a:ea typeface="ＭＳ Ｐゴシック" pitchFamily="1" charset="-128"/>
              </a:rPr>
              <a:t>Because of the order in which the loop iterations occur, the greetings will be </a:t>
            </a:r>
            <a:r>
              <a:rPr lang="en-US" b="1" u="sng" smtClean="0">
                <a:solidFill>
                  <a:srgbClr val="A50021"/>
                </a:solidFill>
                <a:ea typeface="ＭＳ Ｐゴシック" pitchFamily="1" charset="-128"/>
              </a:rPr>
              <a:t>printed</a:t>
            </a:r>
            <a:r>
              <a:rPr lang="en-US" smtClean="0">
                <a:ea typeface="ＭＳ Ｐゴシック" pitchFamily="1" charset="-128"/>
              </a:rPr>
              <a:t> in </a:t>
            </a:r>
            <a:r>
              <a:rPr lang="en-US" b="1" u="sng" smtClean="0">
                <a:ea typeface="ＭＳ Ｐゴシック" pitchFamily="1" charset="-128"/>
              </a:rPr>
              <a:t>non-deterministic</a:t>
            </a:r>
            <a:r>
              <a:rPr lang="en-US" smtClean="0">
                <a:ea typeface="ＭＳ Ｐゴシック" pitchFamily="1" charset="-128"/>
              </a:rPr>
              <a:t> order.</a:t>
            </a:r>
          </a:p>
        </p:txBody>
      </p:sp>
      <p:sp>
        <p:nvSpPr>
          <p:cNvPr id="88068"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88069" name="Slide Number Placeholder 4"/>
          <p:cNvSpPr>
            <a:spLocks noGrp="1"/>
          </p:cNvSpPr>
          <p:nvPr>
            <p:ph type="sldNum" sz="quarter" idx="11"/>
          </p:nvPr>
        </p:nvSpPr>
        <p:spPr>
          <a:noFill/>
        </p:spPr>
        <p:txBody>
          <a:bodyPr/>
          <a:lstStyle/>
          <a:p>
            <a:fld id="{EBBEA7B6-B4DC-4D8A-A1F8-C9F64C2272F9}" type="slidenum">
              <a:rPr lang="en-US"/>
              <a:pPr/>
              <a:t>58</a:t>
            </a:fld>
            <a:endParaRPr lang="en-US"/>
          </a:p>
        </p:txBody>
      </p:sp>
      <p:sp>
        <p:nvSpPr>
          <p:cNvPr id="88070" name="Oval 4"/>
          <p:cNvSpPr>
            <a:spLocks noChangeArrowheads="1"/>
          </p:cNvSpPr>
          <p:nvPr/>
        </p:nvSpPr>
        <p:spPr bwMode="auto">
          <a:xfrm>
            <a:off x="3429000" y="2362200"/>
            <a:ext cx="1143000" cy="381000"/>
          </a:xfrm>
          <a:prstGeom prst="ellipse">
            <a:avLst/>
          </a:prstGeom>
          <a:noFill/>
          <a:ln w="38100">
            <a:solidFill>
              <a:srgbClr val="000000"/>
            </a:solidFill>
            <a:round/>
            <a:headEnd/>
            <a:tailEnd/>
          </a:ln>
        </p:spPr>
        <p:txBody>
          <a:bodyPr wrap="none" anchor="ctr"/>
          <a:lstStyle/>
          <a:p>
            <a:pPr algn="ctr"/>
            <a:endParaRPr lang="en-US" sz="1800"/>
          </a:p>
        </p:txBody>
      </p:sp>
    </p:spTree>
    <p:custDataLst>
      <p:tags r:id="rId1"/>
    </p:custData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en-US" smtClean="0">
                <a:ea typeface="ＭＳ Ｐゴシック" pitchFamily="1" charset="-128"/>
              </a:rPr>
              <a:t>Nondeterministic Parallelism</a:t>
            </a:r>
          </a:p>
        </p:txBody>
      </p:sp>
      <p:sp>
        <p:nvSpPr>
          <p:cNvPr id="89091" name="Rectangle 3"/>
          <p:cNvSpPr>
            <a:spLocks noGrp="1" noChangeArrowheads="1"/>
          </p:cNvSpPr>
          <p:nvPr>
            <p:ph idx="1"/>
          </p:nvPr>
        </p:nvSpPr>
        <p:spPr>
          <a:xfrm>
            <a:off x="533400" y="1219200"/>
            <a:ext cx="8153400" cy="4876800"/>
          </a:xfrm>
        </p:spPr>
        <p:txBody>
          <a:bodyPr/>
          <a:lstStyle/>
          <a:p>
            <a:pPr>
              <a:buFont typeface="Wingdings" pitchFamily="1" charset="2"/>
              <a:buNone/>
            </a:pPr>
            <a:r>
              <a:rPr lang="en-US" sz="2000" b="1" smtClean="0">
                <a:solidFill>
                  <a:srgbClr val="000000"/>
                </a:solidFill>
                <a:latin typeface="Courier New" pitchFamily="1" charset="0"/>
                <a:ea typeface="ＭＳ Ｐゴシック" pitchFamily="1" charset="-128"/>
              </a:rPr>
              <a:t> for (source = 0; source &lt; num_procs; source++) {</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if (source != server_rank) {</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mpi_error_code =</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MPI_Recv</a:t>
            </a:r>
            <a:r>
              <a:rPr lang="en-US" sz="2000" b="1" smtClean="0">
                <a:solidFill>
                  <a:srgbClr val="000000"/>
                </a:solidFill>
                <a:latin typeface="Courier New" pitchFamily="1" charset="0"/>
                <a:ea typeface="ＭＳ Ｐゴシック" pitchFamily="1" charset="-128"/>
              </a:rPr>
              <a:t>(message, maximum_message_length + 1,</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MPI_CHAR</a:t>
            </a:r>
            <a:r>
              <a:rPr lang="en-US" sz="2000" b="1" smtClean="0">
                <a:solidFill>
                  <a:srgbClr val="000000"/>
                </a:solidFill>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MPI_ANY_SOURCE</a:t>
            </a:r>
            <a:r>
              <a:rPr lang="en-US" sz="2000" b="1" smtClean="0">
                <a:solidFill>
                  <a:srgbClr val="000000"/>
                </a:solidFill>
                <a:latin typeface="Courier New" pitchFamily="1" charset="0"/>
                <a:ea typeface="ＭＳ Ｐゴシック" pitchFamily="1" charset="-128"/>
              </a:rPr>
              <a:t>, tag,</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MPI_COMM_WORLD</a:t>
            </a:r>
            <a:r>
              <a:rPr lang="en-US" sz="2000" b="1" smtClean="0">
                <a:solidFill>
                  <a:srgbClr val="000000"/>
                </a:solidFill>
                <a:latin typeface="Courier New" pitchFamily="1" charset="0"/>
                <a:ea typeface="ＭＳ Ｐゴシック" pitchFamily="1" charset="-128"/>
              </a:rPr>
              <a:t>, &amp;status);</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fprintf(stderr, "%s\n", message);</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 /* if (source != server_rank) */</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 /* for source */</a:t>
            </a:r>
          </a:p>
          <a:p>
            <a:pPr>
              <a:buFont typeface="Wingdings" pitchFamily="1" charset="2"/>
              <a:buNone/>
            </a:pPr>
            <a:r>
              <a:rPr lang="en-US" smtClean="0">
                <a:ea typeface="ＭＳ Ｐゴシック" pitchFamily="1" charset="-128"/>
              </a:rPr>
              <a:t>Because of this change, the greetings will be </a:t>
            </a:r>
            <a:r>
              <a:rPr lang="en-US" b="1" u="sng" smtClean="0">
                <a:solidFill>
                  <a:srgbClr val="A50021"/>
                </a:solidFill>
                <a:ea typeface="ＭＳ Ｐゴシック" pitchFamily="1" charset="-128"/>
              </a:rPr>
              <a:t>printed</a:t>
            </a:r>
            <a:r>
              <a:rPr lang="en-US" smtClean="0">
                <a:ea typeface="ＭＳ Ｐゴシック" pitchFamily="1" charset="-128"/>
              </a:rPr>
              <a:t> in        </a:t>
            </a:r>
            <a:r>
              <a:rPr lang="en-US" b="1" u="sng" smtClean="0">
                <a:ea typeface="ＭＳ Ｐゴシック" pitchFamily="1" charset="-128"/>
              </a:rPr>
              <a:t>non-deterministic</a:t>
            </a:r>
            <a:r>
              <a:rPr lang="en-US" smtClean="0">
                <a:ea typeface="ＭＳ Ｐゴシック" pitchFamily="1" charset="-128"/>
              </a:rPr>
              <a:t> order, specifically in the order in which they’re received.</a:t>
            </a:r>
          </a:p>
        </p:txBody>
      </p:sp>
      <p:sp>
        <p:nvSpPr>
          <p:cNvPr id="89092"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89093" name="Slide Number Placeholder 4"/>
          <p:cNvSpPr>
            <a:spLocks noGrp="1"/>
          </p:cNvSpPr>
          <p:nvPr>
            <p:ph type="sldNum" sz="quarter" idx="11"/>
          </p:nvPr>
        </p:nvSpPr>
        <p:spPr>
          <a:noFill/>
        </p:spPr>
        <p:txBody>
          <a:bodyPr/>
          <a:lstStyle/>
          <a:p>
            <a:fld id="{D6AB7D88-49D8-44C8-994D-80F3393A30DC}" type="slidenum">
              <a:rPr lang="en-US"/>
              <a:pPr/>
              <a:t>59</a:t>
            </a:fld>
            <a:endParaRPr lang="en-US"/>
          </a:p>
        </p:txBody>
      </p:sp>
      <p:sp>
        <p:nvSpPr>
          <p:cNvPr id="89094" name="Oval 4"/>
          <p:cNvSpPr>
            <a:spLocks noChangeArrowheads="1"/>
          </p:cNvSpPr>
          <p:nvPr/>
        </p:nvSpPr>
        <p:spPr bwMode="auto">
          <a:xfrm>
            <a:off x="3200400" y="2362200"/>
            <a:ext cx="2590800" cy="381000"/>
          </a:xfrm>
          <a:prstGeom prst="ellipse">
            <a:avLst/>
          </a:prstGeom>
          <a:noFill/>
          <a:ln w="38100">
            <a:solidFill>
              <a:srgbClr val="000000"/>
            </a:solidFill>
            <a:round/>
            <a:headEnd/>
            <a:tailEnd/>
          </a:ln>
        </p:spPr>
        <p:txBody>
          <a:bodyPr wrap="none" anchor="ctr"/>
          <a:lstStyle/>
          <a:p>
            <a:pPr algn="ctr"/>
            <a:endParaRPr lang="en-US" sz="180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Parallel: Distributed </a:t>
            </a:r>
            <a:r>
              <a:rPr lang="en-US" dirty="0" err="1" smtClean="0"/>
              <a:t>Multiproc</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40FEA5B2-C75C-4B5B-98BE-64AAADC248CE}" type="slidenum">
              <a:rPr lang="en-US"/>
              <a:pPr/>
              <a:t>6</a:t>
            </a:fld>
            <a:endParaRPr lang="en-US"/>
          </a:p>
        </p:txBody>
      </p:sp>
      <p:sp>
        <p:nvSpPr>
          <p:cNvPr id="454658" name="Rectangle 2"/>
          <p:cNvSpPr>
            <a:spLocks noGrp="1" noChangeArrowheads="1"/>
          </p:cNvSpPr>
          <p:nvPr>
            <p:ph type="title"/>
          </p:nvPr>
        </p:nvSpPr>
        <p:spPr/>
        <p:txBody>
          <a:bodyPr/>
          <a:lstStyle/>
          <a:p>
            <a:r>
              <a:rPr lang="en-US" sz="3600"/>
              <a:t>Phone Bridge</a:t>
            </a:r>
          </a:p>
        </p:txBody>
      </p:sp>
      <p:sp>
        <p:nvSpPr>
          <p:cNvPr id="454659" name="Rectangle 3"/>
          <p:cNvSpPr>
            <a:spLocks noGrp="1" noChangeArrowheads="1"/>
          </p:cNvSpPr>
          <p:nvPr>
            <p:ph type="body" idx="1"/>
          </p:nvPr>
        </p:nvSpPr>
        <p:spPr/>
        <p:txBody>
          <a:bodyPr/>
          <a:lstStyle/>
          <a:p>
            <a:pPr>
              <a:buFont typeface="Wingdings" pitchFamily="2" charset="2"/>
              <a:buNone/>
            </a:pPr>
            <a:r>
              <a:rPr lang="en-US" dirty="0"/>
              <a:t>If all else fails, you can call into our toll free phone bridge:</a:t>
            </a:r>
          </a:p>
          <a:p>
            <a:pPr algn="ctr">
              <a:buFont typeface="Wingdings" pitchFamily="2" charset="2"/>
              <a:buNone/>
            </a:pPr>
            <a:r>
              <a:rPr lang="en-US" dirty="0" smtClean="0"/>
              <a:t>1-800-832-0736</a:t>
            </a:r>
          </a:p>
          <a:p>
            <a:pPr algn="ctr">
              <a:buFont typeface="Wingdings" pitchFamily="2" charset="2"/>
              <a:buNone/>
            </a:pPr>
            <a:r>
              <a:rPr lang="en-US" dirty="0" smtClean="0"/>
              <a:t>* 623 2874 #</a:t>
            </a:r>
            <a:endParaRPr lang="en-US" dirty="0"/>
          </a:p>
          <a:p>
            <a:pPr>
              <a:buFont typeface="Wingdings" pitchFamily="2" charset="2"/>
              <a:buNone/>
            </a:pPr>
            <a:r>
              <a:rPr lang="en-US" dirty="0"/>
              <a:t>Please mute yourself and use the phone to listen.</a:t>
            </a:r>
          </a:p>
          <a:p>
            <a:pPr>
              <a:buFont typeface="Wingdings" pitchFamily="2" charset="2"/>
              <a:buNone/>
            </a:pPr>
            <a:r>
              <a:rPr lang="en-US" dirty="0"/>
              <a:t>Don’t worry, we’ll call out slide numbers as we go.</a:t>
            </a:r>
          </a:p>
          <a:p>
            <a:pPr>
              <a:buFont typeface="Wingdings" pitchFamily="2" charset="2"/>
              <a:buNone/>
            </a:pPr>
            <a:r>
              <a:rPr lang="en-US" dirty="0"/>
              <a:t>Please use the phone bridge </a:t>
            </a:r>
            <a:r>
              <a:rPr lang="en-US" b="1" u="sng" dirty="0"/>
              <a:t>ONLY</a:t>
            </a:r>
            <a:r>
              <a:rPr lang="en-US" dirty="0"/>
              <a:t> if you cannot connect any other way: the phone bridge is charged per connection per minute, so our preference is to minimize the number of connections.</a:t>
            </a:r>
          </a:p>
          <a:p>
            <a:pPr>
              <a:buFont typeface="Wingdings" pitchFamily="2" charset="2"/>
              <a:buNone/>
            </a:pPr>
            <a:r>
              <a:rPr lang="en-US" dirty="0"/>
              <a:t>Many thanks to </a:t>
            </a:r>
            <a:r>
              <a:rPr lang="en-US" dirty="0" smtClean="0"/>
              <a:t>OU Information Technology for providing the toll free phone bridge.</a:t>
            </a:r>
            <a:endParaRPr lang="en-US" dirty="0"/>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n-US" smtClean="0">
                <a:ea typeface="ＭＳ Ｐゴシック" pitchFamily="1" charset="-128"/>
              </a:rPr>
              <a:t>Message = Envelope+Contents</a:t>
            </a:r>
          </a:p>
        </p:txBody>
      </p:sp>
      <p:sp>
        <p:nvSpPr>
          <p:cNvPr id="90115" name="Rectangle 3"/>
          <p:cNvSpPr>
            <a:spLocks noGrp="1" noChangeArrowheads="1"/>
          </p:cNvSpPr>
          <p:nvPr>
            <p:ph idx="1"/>
          </p:nvPr>
        </p:nvSpPr>
        <p:spPr/>
        <p:txBody>
          <a:bodyPr/>
          <a:lstStyle/>
          <a:p>
            <a:pPr>
              <a:lnSpc>
                <a:spcPct val="70000"/>
              </a:lnSpc>
              <a:buFont typeface="Wingdings" pitchFamily="1" charset="2"/>
              <a:buNone/>
            </a:pPr>
            <a:r>
              <a:rPr lang="en-US" sz="2000" b="1" smtClean="0">
                <a:solidFill>
                  <a:schemeClr val="folHlink"/>
                </a:solidFill>
                <a:latin typeface="Courier New" pitchFamily="1" charset="0"/>
                <a:ea typeface="ＭＳ Ｐゴシック" pitchFamily="1" charset="-128"/>
              </a:rPr>
              <a:t>MPI_Send</a:t>
            </a:r>
            <a:r>
              <a:rPr lang="en-US" sz="2000" b="1" smtClean="0">
                <a:solidFill>
                  <a:srgbClr val="000000"/>
                </a:solidFill>
                <a:latin typeface="Courier New" pitchFamily="1" charset="0"/>
                <a:ea typeface="ＭＳ Ｐゴシック" pitchFamily="1" charset="-128"/>
              </a:rPr>
              <a:t>(message, strlen(message) + 1,</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MPI_CHAR</a:t>
            </a:r>
            <a:r>
              <a:rPr lang="en-US" sz="2000" b="1" smtClean="0">
                <a:solidFill>
                  <a:srgbClr val="000000"/>
                </a:solidFill>
                <a:latin typeface="Courier New" pitchFamily="1" charset="0"/>
                <a:ea typeface="ＭＳ Ｐゴシック" pitchFamily="1" charset="-128"/>
              </a:rPr>
              <a:t>, destination, tag, </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MPI_COMM_WORLD</a:t>
            </a:r>
            <a:r>
              <a:rPr lang="en-US" sz="2000" b="1" smtClean="0">
                <a:solidFill>
                  <a:srgbClr val="000000"/>
                </a:solidFill>
                <a:latin typeface="Courier New" pitchFamily="1" charset="0"/>
                <a:ea typeface="ＭＳ Ｐゴシック" pitchFamily="1" charset="-128"/>
              </a:rPr>
              <a:t>);</a:t>
            </a:r>
            <a:endParaRPr lang="en-US" sz="2000" smtClean="0">
              <a:solidFill>
                <a:srgbClr val="000000"/>
              </a:solidFill>
              <a:ea typeface="ＭＳ Ｐゴシック" pitchFamily="1" charset="-128"/>
            </a:endParaRPr>
          </a:p>
          <a:p>
            <a:pPr>
              <a:lnSpc>
                <a:spcPct val="80000"/>
              </a:lnSpc>
              <a:buFont typeface="Wingdings" pitchFamily="1" charset="2"/>
              <a:buNone/>
            </a:pPr>
            <a:r>
              <a:rPr lang="en-US" smtClean="0">
                <a:ea typeface="ＭＳ Ｐゴシック" pitchFamily="1" charset="-128"/>
              </a:rPr>
              <a:t>When MPI sends a message, it doesn’t just send the contents; it also sends an “envelope” describing the contents:</a:t>
            </a:r>
          </a:p>
          <a:p>
            <a:pPr>
              <a:lnSpc>
                <a:spcPct val="80000"/>
              </a:lnSpc>
              <a:buFont typeface="Wingdings" pitchFamily="1" charset="2"/>
              <a:buNone/>
            </a:pPr>
            <a:r>
              <a:rPr lang="en-US" b="1" u="sng" smtClean="0">
                <a:ea typeface="ＭＳ Ｐゴシック" pitchFamily="1" charset="-128"/>
              </a:rPr>
              <a:t>Size</a:t>
            </a:r>
            <a:r>
              <a:rPr lang="en-US" smtClean="0">
                <a:ea typeface="ＭＳ Ｐゴシック" pitchFamily="1" charset="-128"/>
              </a:rPr>
              <a:t> (number of elements of data type)</a:t>
            </a:r>
          </a:p>
          <a:p>
            <a:pPr>
              <a:lnSpc>
                <a:spcPct val="80000"/>
              </a:lnSpc>
              <a:buFont typeface="Wingdings" pitchFamily="1" charset="2"/>
              <a:buNone/>
            </a:pPr>
            <a:r>
              <a:rPr lang="en-US" b="1" u="sng" smtClean="0">
                <a:ea typeface="ＭＳ Ｐゴシック" pitchFamily="1" charset="-128"/>
              </a:rPr>
              <a:t>Data type</a:t>
            </a:r>
          </a:p>
          <a:p>
            <a:pPr>
              <a:lnSpc>
                <a:spcPct val="80000"/>
              </a:lnSpc>
              <a:buFont typeface="Wingdings" pitchFamily="1" charset="2"/>
              <a:buNone/>
            </a:pPr>
            <a:r>
              <a:rPr lang="en-US" b="1" u="sng" smtClean="0">
                <a:ea typeface="ＭＳ Ｐゴシック" pitchFamily="1" charset="-128"/>
              </a:rPr>
              <a:t>Source</a:t>
            </a:r>
            <a:r>
              <a:rPr lang="en-US" smtClean="0">
                <a:ea typeface="ＭＳ Ｐゴシック" pitchFamily="1" charset="-128"/>
              </a:rPr>
              <a:t>: rank of sending process</a:t>
            </a:r>
          </a:p>
          <a:p>
            <a:pPr>
              <a:lnSpc>
                <a:spcPct val="80000"/>
              </a:lnSpc>
              <a:buFont typeface="Wingdings" pitchFamily="1" charset="2"/>
              <a:buNone/>
            </a:pPr>
            <a:r>
              <a:rPr lang="en-US" b="1" u="sng" smtClean="0">
                <a:ea typeface="ＭＳ Ｐゴシック" pitchFamily="1" charset="-128"/>
              </a:rPr>
              <a:t>Destination</a:t>
            </a:r>
            <a:r>
              <a:rPr lang="en-US" smtClean="0">
                <a:ea typeface="ＭＳ Ｐゴシック" pitchFamily="1" charset="-128"/>
              </a:rPr>
              <a:t>: rank of process to receive</a:t>
            </a:r>
          </a:p>
          <a:p>
            <a:pPr>
              <a:lnSpc>
                <a:spcPct val="80000"/>
              </a:lnSpc>
              <a:buFont typeface="Wingdings" pitchFamily="1" charset="2"/>
              <a:buNone/>
            </a:pPr>
            <a:r>
              <a:rPr lang="en-US" b="1" u="sng" smtClean="0">
                <a:ea typeface="ＭＳ Ｐゴシック" pitchFamily="1" charset="-128"/>
              </a:rPr>
              <a:t>Tag</a:t>
            </a:r>
            <a:r>
              <a:rPr lang="en-US" smtClean="0">
                <a:ea typeface="ＭＳ Ｐゴシック" pitchFamily="1" charset="-128"/>
              </a:rPr>
              <a:t> (message ID)</a:t>
            </a:r>
          </a:p>
          <a:p>
            <a:pPr>
              <a:lnSpc>
                <a:spcPct val="80000"/>
              </a:lnSpc>
              <a:buFont typeface="Wingdings" pitchFamily="1" charset="2"/>
              <a:buNone/>
            </a:pPr>
            <a:r>
              <a:rPr lang="en-US" b="1" u="sng" smtClean="0">
                <a:ea typeface="ＭＳ Ｐゴシック" pitchFamily="1" charset="-128"/>
              </a:rPr>
              <a:t>Communicator</a:t>
            </a:r>
            <a:r>
              <a:rPr lang="en-US" smtClean="0">
                <a:ea typeface="ＭＳ Ｐゴシック" pitchFamily="1" charset="-128"/>
              </a:rPr>
              <a:t> (for example,</a:t>
            </a:r>
            <a:r>
              <a:rPr lang="en-US" smtClean="0">
                <a:latin typeface="Courier New" pitchFamily="1" charset="0"/>
                <a:ea typeface="ＭＳ Ｐゴシック" pitchFamily="1" charset="-128"/>
                <a:cs typeface="Courier New" pitchFamily="1" charset="0"/>
              </a:rPr>
              <a:t> </a:t>
            </a:r>
            <a:r>
              <a:rPr lang="en-US" b="1" smtClean="0">
                <a:solidFill>
                  <a:schemeClr val="folHlink"/>
                </a:solidFill>
                <a:latin typeface="Courier New" pitchFamily="1" charset="0"/>
                <a:ea typeface="ＭＳ Ｐゴシック" pitchFamily="1" charset="-128"/>
              </a:rPr>
              <a:t>MPI_COMM_WORLD</a:t>
            </a:r>
            <a:r>
              <a:rPr lang="en-US" smtClean="0">
                <a:ea typeface="ＭＳ Ｐゴシック" pitchFamily="1" charset="-128"/>
              </a:rPr>
              <a:t>)</a:t>
            </a:r>
          </a:p>
        </p:txBody>
      </p:sp>
      <p:sp>
        <p:nvSpPr>
          <p:cNvPr id="90116"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90117" name="Slide Number Placeholder 4"/>
          <p:cNvSpPr>
            <a:spLocks noGrp="1"/>
          </p:cNvSpPr>
          <p:nvPr>
            <p:ph type="sldNum" sz="quarter" idx="11"/>
          </p:nvPr>
        </p:nvSpPr>
        <p:spPr>
          <a:noFill/>
        </p:spPr>
        <p:txBody>
          <a:bodyPr/>
          <a:lstStyle/>
          <a:p>
            <a:fld id="{BD3C1887-03D7-4892-A49A-A4FB00F88F6D}" type="slidenum">
              <a:rPr lang="en-US"/>
              <a:pPr/>
              <a:t>60</a:t>
            </a:fld>
            <a:endParaRPr lang="en-US"/>
          </a:p>
        </p:txBody>
      </p:sp>
    </p:spTree>
    <p:custDataLst>
      <p:tags r:id="rId1"/>
    </p:custData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en-US" sz="3600" smtClean="0">
                <a:ea typeface="ＭＳ Ｐゴシック" pitchFamily="1" charset="-128"/>
              </a:rPr>
              <a:t>MPI Data Types</a:t>
            </a:r>
          </a:p>
        </p:txBody>
      </p:sp>
      <p:graphicFrame>
        <p:nvGraphicFramePr>
          <p:cNvPr id="827395" name="Group 3"/>
          <p:cNvGraphicFramePr>
            <a:graphicFrameLocks noGrp="1"/>
          </p:cNvGraphicFramePr>
          <p:nvPr>
            <p:ph type="tbl" idx="1"/>
          </p:nvPr>
        </p:nvGraphicFramePr>
        <p:xfrm>
          <a:off x="609600" y="1371600"/>
          <a:ext cx="7924800" cy="2409826"/>
        </p:xfrm>
        <a:graphic>
          <a:graphicData uri="http://schemas.openxmlformats.org/drawingml/2006/table">
            <a:tbl>
              <a:tblPr/>
              <a:tblGrid>
                <a:gridCol w="1143000"/>
                <a:gridCol w="1752600"/>
                <a:gridCol w="1600200"/>
                <a:gridCol w="3429000"/>
              </a:tblGrid>
              <a:tr h="457200">
                <a:tc gridSpan="2">
                  <a:txBody>
                    <a:bodyPr/>
                    <a:lstStyle/>
                    <a:p>
                      <a:pPr marL="0" marR="0" lvl="0" indent="0" algn="ctr"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2000" b="1" i="0" u="none" strike="noStrike" cap="none" normalizeH="0" baseline="0" smtClean="0">
                          <a:ln>
                            <a:noFill/>
                          </a:ln>
                          <a:solidFill>
                            <a:schemeClr val="tx1"/>
                          </a:solidFill>
                          <a:effectLst/>
                          <a:latin typeface="Times New Roman" pitchFamily="18" charset="0"/>
                        </a:rPr>
                        <a:t>C</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2000" b="1" i="0" u="none" strike="noStrike" cap="none" normalizeH="0" baseline="0" smtClean="0">
                          <a:ln>
                            <a:noFill/>
                          </a:ln>
                          <a:solidFill>
                            <a:schemeClr val="tx1"/>
                          </a:solidFill>
                          <a:effectLst/>
                          <a:latin typeface="Times New Roman" pitchFamily="18" charset="0"/>
                        </a:rPr>
                        <a:t>Fortran</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endParaRPr lang="en-US"/>
                    </a:p>
                  </a:txBody>
                  <a:tcPr/>
                </a:tc>
              </a:tr>
              <a:tr h="381000">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char</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MPI_CHAR</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CHARACTER</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MPI_CHARACTER</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42913">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int</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MPI_INT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INTEGER</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MPI_INTEGER</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float</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MPI_FLOAT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REAL</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MPI_REAL</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671513">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double</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MPI_DOUBLE</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DOUBLE PRECISION</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MPI_DOUBLE_PRECISION</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91169"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91170" name="Slide Number Placeholder 4"/>
          <p:cNvSpPr>
            <a:spLocks noGrp="1"/>
          </p:cNvSpPr>
          <p:nvPr>
            <p:ph type="sldNum" sz="quarter" idx="11"/>
          </p:nvPr>
        </p:nvSpPr>
        <p:spPr>
          <a:noFill/>
        </p:spPr>
        <p:txBody>
          <a:bodyPr/>
          <a:lstStyle/>
          <a:p>
            <a:fld id="{246CF4FB-185C-4E6E-8500-F7D39E1E1990}" type="slidenum">
              <a:rPr lang="en-US"/>
              <a:pPr/>
              <a:t>61</a:t>
            </a:fld>
            <a:endParaRPr lang="en-US"/>
          </a:p>
        </p:txBody>
      </p:sp>
      <p:sp>
        <p:nvSpPr>
          <p:cNvPr id="91171" name="Text Box 33"/>
          <p:cNvSpPr txBox="1">
            <a:spLocks noChangeArrowheads="1"/>
          </p:cNvSpPr>
          <p:nvPr/>
        </p:nvSpPr>
        <p:spPr bwMode="auto">
          <a:xfrm>
            <a:off x="533400" y="3962400"/>
            <a:ext cx="8001000" cy="822325"/>
          </a:xfrm>
          <a:prstGeom prst="rect">
            <a:avLst/>
          </a:prstGeom>
          <a:noFill/>
          <a:ln w="9525">
            <a:noFill/>
            <a:miter lim="800000"/>
            <a:headEnd/>
            <a:tailEnd/>
          </a:ln>
        </p:spPr>
        <p:txBody>
          <a:bodyPr>
            <a:spAutoFit/>
          </a:bodyPr>
          <a:lstStyle/>
          <a:p>
            <a:r>
              <a:rPr lang="en-US"/>
              <a:t>MPI supports several other data types, but most are variations of these, and probably these are all you’ll use.</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US" sz="3600" smtClean="0">
                <a:ea typeface="ＭＳ Ｐゴシック" pitchFamily="1" charset="-128"/>
              </a:rPr>
              <a:t>Message Tags</a:t>
            </a:r>
          </a:p>
        </p:txBody>
      </p:sp>
      <p:sp>
        <p:nvSpPr>
          <p:cNvPr id="92163"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My daughter was born in mid-December.</a:t>
            </a:r>
          </a:p>
          <a:p>
            <a:pPr>
              <a:buFont typeface="Wingdings" pitchFamily="1" charset="2"/>
              <a:buNone/>
            </a:pPr>
            <a:r>
              <a:rPr lang="en-US" smtClean="0">
                <a:ea typeface="ＭＳ Ｐゴシック" pitchFamily="1" charset="-128"/>
              </a:rPr>
              <a:t>So, if I give her a present in December, how does she know which of these it’s for?</a:t>
            </a:r>
          </a:p>
          <a:p>
            <a:r>
              <a:rPr lang="en-US" smtClean="0">
                <a:ea typeface="ＭＳ Ｐゴシック" pitchFamily="1" charset="-128"/>
              </a:rPr>
              <a:t>Her birthday</a:t>
            </a:r>
          </a:p>
          <a:p>
            <a:r>
              <a:rPr lang="en-US" smtClean="0">
                <a:ea typeface="ＭＳ Ｐゴシック" pitchFamily="1" charset="-128"/>
              </a:rPr>
              <a:t>Christmas</a:t>
            </a:r>
          </a:p>
          <a:p>
            <a:r>
              <a:rPr lang="en-US" smtClean="0">
                <a:ea typeface="ＭＳ Ｐゴシック" pitchFamily="1" charset="-128"/>
              </a:rPr>
              <a:t>Hanukkah</a:t>
            </a:r>
          </a:p>
          <a:p>
            <a:pPr>
              <a:buFont typeface="Wingdings" pitchFamily="1" charset="2"/>
              <a:buNone/>
            </a:pPr>
            <a:r>
              <a:rPr lang="en-US" smtClean="0">
                <a:ea typeface="ＭＳ Ｐゴシック" pitchFamily="1" charset="-128"/>
              </a:rPr>
              <a:t>She knows because of the tag on the present:</a:t>
            </a:r>
          </a:p>
          <a:p>
            <a:r>
              <a:rPr lang="en-US" smtClean="0">
                <a:ea typeface="ＭＳ Ｐゴシック" pitchFamily="1" charset="-128"/>
              </a:rPr>
              <a:t>A little cake and candles means birthday</a:t>
            </a:r>
          </a:p>
          <a:p>
            <a:r>
              <a:rPr lang="en-US" smtClean="0">
                <a:ea typeface="ＭＳ Ｐゴシック" pitchFamily="1" charset="-128"/>
              </a:rPr>
              <a:t>A little tree or a Santa means Christmas</a:t>
            </a:r>
          </a:p>
          <a:p>
            <a:r>
              <a:rPr lang="en-US" smtClean="0">
                <a:ea typeface="ＭＳ Ｐゴシック" pitchFamily="1" charset="-128"/>
              </a:rPr>
              <a:t>A little menorah means Hanukkah</a:t>
            </a:r>
          </a:p>
        </p:txBody>
      </p:sp>
      <p:sp>
        <p:nvSpPr>
          <p:cNvPr id="92164"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92165" name="Slide Number Placeholder 4"/>
          <p:cNvSpPr>
            <a:spLocks noGrp="1"/>
          </p:cNvSpPr>
          <p:nvPr>
            <p:ph type="sldNum" sz="quarter" idx="11"/>
          </p:nvPr>
        </p:nvSpPr>
        <p:spPr>
          <a:noFill/>
        </p:spPr>
        <p:txBody>
          <a:bodyPr/>
          <a:lstStyle/>
          <a:p>
            <a:fld id="{0D79694E-3A1B-4310-B327-F7CC61D38058}" type="slidenum">
              <a:rPr lang="en-US"/>
              <a:pPr/>
              <a:t>62</a:t>
            </a:fld>
            <a:endParaRPr lang="en-US"/>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en-US" smtClean="0">
                <a:ea typeface="ＭＳ Ｐゴシック" pitchFamily="1" charset="-128"/>
              </a:rPr>
              <a:t>Message Tags</a:t>
            </a:r>
          </a:p>
        </p:txBody>
      </p:sp>
      <p:sp>
        <p:nvSpPr>
          <p:cNvPr id="93187" name="Rectangle 3"/>
          <p:cNvSpPr>
            <a:spLocks noGrp="1" noChangeArrowheads="1"/>
          </p:cNvSpPr>
          <p:nvPr>
            <p:ph idx="1"/>
          </p:nvPr>
        </p:nvSpPr>
        <p:spPr>
          <a:xfrm>
            <a:off x="533400" y="1219200"/>
            <a:ext cx="8153400" cy="4876800"/>
          </a:xfrm>
        </p:spPr>
        <p:txBody>
          <a:bodyPr/>
          <a:lstStyle/>
          <a:p>
            <a:pPr>
              <a:buFont typeface="Wingdings" pitchFamily="1" charset="2"/>
              <a:buNone/>
            </a:pPr>
            <a:r>
              <a:rPr lang="en-US" sz="2000" b="1" smtClean="0">
                <a:solidFill>
                  <a:srgbClr val="000000"/>
                </a:solidFill>
                <a:latin typeface="Courier New" pitchFamily="1" charset="0"/>
                <a:ea typeface="ＭＳ Ｐゴシック" pitchFamily="1" charset="-128"/>
              </a:rPr>
              <a:t> for (source = 0; source &lt; num_procs; source++) {</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if (source != server_rank) {</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mpi_error_code =</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MPI_Recv</a:t>
            </a:r>
            <a:r>
              <a:rPr lang="en-US" sz="2000" b="1" smtClean="0">
                <a:solidFill>
                  <a:srgbClr val="000000"/>
                </a:solidFill>
                <a:latin typeface="Courier New" pitchFamily="1" charset="0"/>
                <a:ea typeface="ＭＳ Ｐゴシック" pitchFamily="1" charset="-128"/>
              </a:rPr>
              <a:t>(message, maximum_message_length + 1,</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MPI_CHAR</a:t>
            </a:r>
            <a:r>
              <a:rPr lang="en-US" sz="2000" b="1" smtClean="0">
                <a:solidFill>
                  <a:srgbClr val="000000"/>
                </a:solidFill>
                <a:latin typeface="Courier New" pitchFamily="1" charset="0"/>
                <a:ea typeface="ＭＳ Ｐゴシック" pitchFamily="1" charset="-128"/>
              </a:rPr>
              <a:t>, </a:t>
            </a:r>
            <a:r>
              <a:rPr lang="en-US" sz="2000" b="1" smtClean="0">
                <a:solidFill>
                  <a:srgbClr val="FF0000"/>
                </a:solidFill>
                <a:latin typeface="Courier New" pitchFamily="1" charset="0"/>
                <a:ea typeface="ＭＳ Ｐゴシック" pitchFamily="1" charset="-128"/>
              </a:rPr>
              <a:t>source</a:t>
            </a:r>
            <a:r>
              <a:rPr lang="en-US" sz="2000" b="1" smtClean="0">
                <a:solidFill>
                  <a:srgbClr val="000000"/>
                </a:solidFill>
                <a:latin typeface="Courier New" pitchFamily="1" charset="0"/>
                <a:ea typeface="ＭＳ Ｐゴシック" pitchFamily="1" charset="-128"/>
              </a:rPr>
              <a:t>, tag,</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MPI_COMM_WORLD</a:t>
            </a:r>
            <a:r>
              <a:rPr lang="en-US" sz="2000" b="1" smtClean="0">
                <a:solidFill>
                  <a:srgbClr val="000000"/>
                </a:solidFill>
                <a:latin typeface="Courier New" pitchFamily="1" charset="0"/>
                <a:ea typeface="ＭＳ Ｐゴシック" pitchFamily="1" charset="-128"/>
              </a:rPr>
              <a:t>, &amp;status);</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fprintf(stderr, "%s\n", message);</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 /* if (source != server_rank) */</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 /* for source */</a:t>
            </a:r>
          </a:p>
          <a:p>
            <a:pPr>
              <a:buFont typeface="Wingdings" pitchFamily="1" charset="2"/>
              <a:buNone/>
            </a:pPr>
            <a:r>
              <a:rPr lang="en-US" smtClean="0">
                <a:ea typeface="ＭＳ Ｐゴシック" pitchFamily="1" charset="-128"/>
              </a:rPr>
              <a:t>The greetings are </a:t>
            </a:r>
            <a:r>
              <a:rPr lang="en-US" b="1" u="sng" smtClean="0">
                <a:solidFill>
                  <a:srgbClr val="A50021"/>
                </a:solidFill>
                <a:ea typeface="ＭＳ Ｐゴシック" pitchFamily="1" charset="-128"/>
              </a:rPr>
              <a:t>printed</a:t>
            </a:r>
            <a:r>
              <a:rPr lang="en-US" smtClean="0">
                <a:ea typeface="ＭＳ Ｐゴシック" pitchFamily="1" charset="-128"/>
              </a:rPr>
              <a:t> in </a:t>
            </a:r>
            <a:r>
              <a:rPr lang="en-US" b="1" u="sng" smtClean="0">
                <a:ea typeface="ＭＳ Ｐゴシック" pitchFamily="1" charset="-128"/>
              </a:rPr>
              <a:t>deterministic</a:t>
            </a:r>
            <a:r>
              <a:rPr lang="en-US" smtClean="0">
                <a:ea typeface="ＭＳ Ｐゴシック" pitchFamily="1" charset="-128"/>
              </a:rPr>
              <a:t> order not because messages are sent and received in order, but because each has a </a:t>
            </a:r>
            <a:r>
              <a:rPr lang="en-US" b="1" i="1" u="sng" smtClean="0">
                <a:solidFill>
                  <a:srgbClr val="A50021"/>
                </a:solidFill>
                <a:ea typeface="ＭＳ Ｐゴシック" pitchFamily="1" charset="-128"/>
              </a:rPr>
              <a:t>tag</a:t>
            </a:r>
            <a:r>
              <a:rPr lang="en-US" smtClean="0">
                <a:ea typeface="ＭＳ Ｐゴシック" pitchFamily="1" charset="-128"/>
              </a:rPr>
              <a:t> (message identifier), and</a:t>
            </a:r>
            <a:r>
              <a:rPr lang="en-US" smtClean="0">
                <a:latin typeface="Courier New" pitchFamily="1" charset="0"/>
                <a:ea typeface="ＭＳ Ｐゴシック" pitchFamily="1" charset="-128"/>
                <a:cs typeface="Courier New" pitchFamily="1" charset="0"/>
              </a:rPr>
              <a:t> </a:t>
            </a:r>
            <a:r>
              <a:rPr lang="en-US" b="1" smtClean="0">
                <a:solidFill>
                  <a:schemeClr val="folHlink"/>
                </a:solidFill>
                <a:latin typeface="Courier New" pitchFamily="1" charset="0"/>
                <a:ea typeface="ＭＳ Ｐゴシック" pitchFamily="1" charset="-128"/>
              </a:rPr>
              <a:t>MPI_Recv</a:t>
            </a:r>
            <a:r>
              <a:rPr lang="en-US" smtClean="0">
                <a:latin typeface="Courier New" pitchFamily="1" charset="0"/>
                <a:ea typeface="ＭＳ Ｐゴシック" pitchFamily="1" charset="-128"/>
                <a:cs typeface="Courier New" pitchFamily="1" charset="0"/>
              </a:rPr>
              <a:t> </a:t>
            </a:r>
            <a:r>
              <a:rPr lang="en-US" smtClean="0">
                <a:ea typeface="ＭＳ Ｐゴシック" pitchFamily="1" charset="-128"/>
              </a:rPr>
              <a:t>asks for a specific message (by tag) from a specific source (by rank).</a:t>
            </a:r>
          </a:p>
        </p:txBody>
      </p:sp>
      <p:sp>
        <p:nvSpPr>
          <p:cNvPr id="93188"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93189" name="Slide Number Placeholder 4"/>
          <p:cNvSpPr>
            <a:spLocks noGrp="1"/>
          </p:cNvSpPr>
          <p:nvPr>
            <p:ph type="sldNum" sz="quarter" idx="11"/>
          </p:nvPr>
        </p:nvSpPr>
        <p:spPr>
          <a:noFill/>
        </p:spPr>
        <p:txBody>
          <a:bodyPr/>
          <a:lstStyle/>
          <a:p>
            <a:fld id="{50B7743F-2264-4C40-BA8E-2C9FDBB8B13A}" type="slidenum">
              <a:rPr lang="en-US"/>
              <a:pPr/>
              <a:t>63</a:t>
            </a:fld>
            <a:endParaRPr lang="en-US"/>
          </a:p>
        </p:txBody>
      </p:sp>
    </p:spTree>
    <p:custDataLst>
      <p:tags r:id="rId1"/>
    </p:custData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smtClean="0">
                <a:ea typeface="ＭＳ Ｐゴシック" pitchFamily="1" charset="-128"/>
              </a:rPr>
              <a:t>Parallelism is Nondeterministic</a:t>
            </a:r>
          </a:p>
        </p:txBody>
      </p:sp>
      <p:sp>
        <p:nvSpPr>
          <p:cNvPr id="94211" name="Rectangle 3"/>
          <p:cNvSpPr>
            <a:spLocks noGrp="1" noChangeArrowheads="1"/>
          </p:cNvSpPr>
          <p:nvPr>
            <p:ph idx="1"/>
          </p:nvPr>
        </p:nvSpPr>
        <p:spPr>
          <a:xfrm>
            <a:off x="533400" y="1219200"/>
            <a:ext cx="8153400" cy="5181600"/>
          </a:xfrm>
        </p:spPr>
        <p:txBody>
          <a:bodyPr/>
          <a:lstStyle/>
          <a:p>
            <a:pPr>
              <a:buFont typeface="Wingdings" pitchFamily="1" charset="2"/>
              <a:buNone/>
            </a:pPr>
            <a:r>
              <a:rPr lang="en-US" sz="2000" b="1" smtClean="0">
                <a:solidFill>
                  <a:srgbClr val="000000"/>
                </a:solidFill>
                <a:latin typeface="Courier New" pitchFamily="1" charset="0"/>
                <a:ea typeface="ＭＳ Ｐゴシック" pitchFamily="1" charset="-128"/>
              </a:rPr>
              <a:t> for (source = 0; source &lt; num_procs; source++) {</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if (source != server_rank) {</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mpi_error_code =</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MPI_Recv</a:t>
            </a:r>
            <a:r>
              <a:rPr lang="en-US" sz="2000" b="1" smtClean="0">
                <a:solidFill>
                  <a:srgbClr val="000000"/>
                </a:solidFill>
                <a:latin typeface="Courier New" pitchFamily="1" charset="0"/>
                <a:ea typeface="ＭＳ Ｐゴシック" pitchFamily="1" charset="-128"/>
              </a:rPr>
              <a:t>(message, maximum_message_length + 1,</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MPI_CHAR</a:t>
            </a:r>
            <a:r>
              <a:rPr lang="en-US" sz="2000" b="1" smtClean="0">
                <a:solidFill>
                  <a:srgbClr val="000000"/>
                </a:solidFill>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MPI_ANY_SOURCE</a:t>
            </a:r>
            <a:r>
              <a:rPr lang="en-US" sz="2000" b="1" smtClean="0">
                <a:solidFill>
                  <a:srgbClr val="000000"/>
                </a:solidFill>
                <a:latin typeface="Courier New" pitchFamily="1" charset="0"/>
                <a:ea typeface="ＭＳ Ｐゴシック" pitchFamily="1" charset="-128"/>
              </a:rPr>
              <a:t>, tag,</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MPI_COMM_WORLD</a:t>
            </a:r>
            <a:r>
              <a:rPr lang="en-US" sz="2000" b="1" smtClean="0">
                <a:solidFill>
                  <a:srgbClr val="000000"/>
                </a:solidFill>
                <a:latin typeface="Courier New" pitchFamily="1" charset="0"/>
                <a:ea typeface="ＭＳ Ｐゴシック" pitchFamily="1" charset="-128"/>
              </a:rPr>
              <a:t>, &amp;status);</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fprintf(stderr, "%s\n", message);</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 /* if (source != server_rank) */</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 /* for source */</a:t>
            </a:r>
          </a:p>
          <a:p>
            <a:pPr>
              <a:buFont typeface="Wingdings" pitchFamily="1" charset="2"/>
              <a:buNone/>
            </a:pPr>
            <a:r>
              <a:rPr lang="en-US" smtClean="0">
                <a:ea typeface="ＭＳ Ｐゴシック" pitchFamily="1" charset="-128"/>
              </a:rPr>
              <a:t>But here the greetings are </a:t>
            </a:r>
            <a:r>
              <a:rPr lang="en-US" b="1" u="sng" smtClean="0">
                <a:solidFill>
                  <a:srgbClr val="A50021"/>
                </a:solidFill>
                <a:ea typeface="ＭＳ Ｐゴシック" pitchFamily="1" charset="-128"/>
              </a:rPr>
              <a:t>printed</a:t>
            </a:r>
            <a:r>
              <a:rPr lang="en-US" smtClean="0">
                <a:ea typeface="ＭＳ Ｐゴシック" pitchFamily="1" charset="-128"/>
              </a:rPr>
              <a:t> in </a:t>
            </a:r>
            <a:r>
              <a:rPr lang="en-US" b="1" u="sng" smtClean="0">
                <a:ea typeface="ＭＳ Ｐゴシック" pitchFamily="1" charset="-128"/>
              </a:rPr>
              <a:t>non-deterministic</a:t>
            </a:r>
            <a:r>
              <a:rPr lang="en-US" smtClean="0">
                <a:ea typeface="ＭＳ Ｐゴシック" pitchFamily="1" charset="-128"/>
              </a:rPr>
              <a:t> order.</a:t>
            </a:r>
          </a:p>
        </p:txBody>
      </p:sp>
      <p:sp>
        <p:nvSpPr>
          <p:cNvPr id="94212"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94213" name="Slide Number Placeholder 4"/>
          <p:cNvSpPr>
            <a:spLocks noGrp="1"/>
          </p:cNvSpPr>
          <p:nvPr>
            <p:ph type="sldNum" sz="quarter" idx="11"/>
          </p:nvPr>
        </p:nvSpPr>
        <p:spPr>
          <a:noFill/>
        </p:spPr>
        <p:txBody>
          <a:bodyPr/>
          <a:lstStyle/>
          <a:p>
            <a:fld id="{00A74116-F0B6-4CC9-A5FA-32C4F03B187D}" type="slidenum">
              <a:rPr lang="en-US"/>
              <a:pPr/>
              <a:t>64</a:t>
            </a:fld>
            <a:endParaRPr lang="en-US"/>
          </a:p>
        </p:txBody>
      </p:sp>
      <p:sp>
        <p:nvSpPr>
          <p:cNvPr id="94214" name="Oval 4"/>
          <p:cNvSpPr>
            <a:spLocks noChangeArrowheads="1"/>
          </p:cNvSpPr>
          <p:nvPr/>
        </p:nvSpPr>
        <p:spPr bwMode="auto">
          <a:xfrm>
            <a:off x="3200400" y="2362200"/>
            <a:ext cx="2590800" cy="381000"/>
          </a:xfrm>
          <a:prstGeom prst="ellipse">
            <a:avLst/>
          </a:prstGeom>
          <a:noFill/>
          <a:ln w="38100">
            <a:solidFill>
              <a:srgbClr val="000000"/>
            </a:solidFill>
            <a:round/>
            <a:headEnd/>
            <a:tailEnd/>
          </a:ln>
        </p:spPr>
        <p:txBody>
          <a:bodyPr wrap="none" anchor="ctr"/>
          <a:lstStyle/>
          <a:p>
            <a:pPr algn="ctr"/>
            <a:endParaRPr lang="en-US" sz="1800"/>
          </a:p>
        </p:txBody>
      </p:sp>
    </p:spTree>
    <p:custDataLst>
      <p:tags r:id="rId1"/>
    </p:custData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en-US" smtClean="0">
                <a:ea typeface="ＭＳ Ｐゴシック" pitchFamily="1" charset="-128"/>
              </a:rPr>
              <a:t>Communicators</a:t>
            </a:r>
          </a:p>
        </p:txBody>
      </p:sp>
      <p:sp>
        <p:nvSpPr>
          <p:cNvPr id="95235"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An MPI communicator is a collection of processes that can send messages to each other.</a:t>
            </a:r>
          </a:p>
          <a:p>
            <a:pPr>
              <a:buFont typeface="Wingdings" pitchFamily="1" charset="2"/>
              <a:buNone/>
            </a:pPr>
            <a:r>
              <a:rPr lang="en-US" b="1" smtClean="0">
                <a:solidFill>
                  <a:schemeClr val="folHlink"/>
                </a:solidFill>
                <a:latin typeface="Courier New" pitchFamily="1" charset="0"/>
                <a:ea typeface="ＭＳ Ｐゴシック" pitchFamily="1" charset="-128"/>
              </a:rPr>
              <a:t>MPI_COMM_WORLD</a:t>
            </a:r>
            <a:r>
              <a:rPr lang="en-US" smtClean="0">
                <a:latin typeface="Courier New" pitchFamily="1" charset="0"/>
                <a:ea typeface="ＭＳ Ｐゴシック" pitchFamily="1" charset="-128"/>
                <a:cs typeface="Courier New" pitchFamily="1" charset="0"/>
              </a:rPr>
              <a:t> </a:t>
            </a:r>
            <a:r>
              <a:rPr lang="en-US" smtClean="0">
                <a:ea typeface="ＭＳ Ｐゴシック" pitchFamily="1" charset="-128"/>
              </a:rPr>
              <a:t>is the default communicator; it contains all of the processes. It’s probably the only one you’ll need.</a:t>
            </a:r>
          </a:p>
          <a:p>
            <a:pPr>
              <a:buFont typeface="Wingdings" pitchFamily="1" charset="2"/>
              <a:buNone/>
            </a:pPr>
            <a:r>
              <a:rPr lang="en-US" smtClean="0">
                <a:ea typeface="ＭＳ Ｐゴシック" pitchFamily="1" charset="-128"/>
              </a:rPr>
              <a:t>Some libraries create special library-only communicators, which can simplify keeping track of message tags.</a:t>
            </a:r>
          </a:p>
        </p:txBody>
      </p:sp>
      <p:sp>
        <p:nvSpPr>
          <p:cNvPr id="95236"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95237" name="Slide Number Placeholder 4"/>
          <p:cNvSpPr>
            <a:spLocks noGrp="1"/>
          </p:cNvSpPr>
          <p:nvPr>
            <p:ph type="sldNum" sz="quarter" idx="11"/>
          </p:nvPr>
        </p:nvSpPr>
        <p:spPr>
          <a:noFill/>
        </p:spPr>
        <p:txBody>
          <a:bodyPr/>
          <a:lstStyle/>
          <a:p>
            <a:fld id="{1F6313FD-EE15-4603-97FE-1F47D27A6E6C}" type="slidenum">
              <a:rPr lang="en-US"/>
              <a:pPr/>
              <a:t>65</a:t>
            </a:fld>
            <a:endParaRPr lang="en-US"/>
          </a:p>
        </p:txBody>
      </p:sp>
    </p:spTree>
    <p:custDataLst>
      <p:tags r:id="rId1"/>
    </p:custData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en-US" smtClean="0">
                <a:ea typeface="ＭＳ Ｐゴシック" pitchFamily="1" charset="-128"/>
              </a:rPr>
              <a:t>Broadcasting</a:t>
            </a:r>
          </a:p>
        </p:txBody>
      </p:sp>
      <p:sp>
        <p:nvSpPr>
          <p:cNvPr id="96259" name="Rectangle 3"/>
          <p:cNvSpPr>
            <a:spLocks noGrp="1" noChangeArrowheads="1"/>
          </p:cNvSpPr>
          <p:nvPr>
            <p:ph idx="1"/>
          </p:nvPr>
        </p:nvSpPr>
        <p:spPr/>
        <p:txBody>
          <a:bodyPr/>
          <a:lstStyle/>
          <a:p>
            <a:pPr>
              <a:lnSpc>
                <a:spcPct val="90000"/>
              </a:lnSpc>
              <a:buFont typeface="Wingdings" pitchFamily="1" charset="2"/>
              <a:buNone/>
            </a:pPr>
            <a:r>
              <a:rPr lang="en-US" smtClean="0">
                <a:ea typeface="ＭＳ Ｐゴシック" pitchFamily="1" charset="-128"/>
              </a:rPr>
              <a:t>What happens if one process has data that everyone else needs to know?</a:t>
            </a:r>
          </a:p>
          <a:p>
            <a:pPr>
              <a:lnSpc>
                <a:spcPct val="90000"/>
              </a:lnSpc>
              <a:buFont typeface="Wingdings" pitchFamily="1" charset="2"/>
              <a:buNone/>
            </a:pPr>
            <a:r>
              <a:rPr lang="en-US" smtClean="0">
                <a:ea typeface="ＭＳ Ｐゴシック" pitchFamily="1" charset="-128"/>
              </a:rPr>
              <a:t>For example, what if the server process needs to send an input value to the others?</a:t>
            </a:r>
          </a:p>
          <a:p>
            <a:pPr>
              <a:lnSpc>
                <a:spcPct val="90000"/>
              </a:lnSpc>
              <a:buFont typeface="Wingdings" pitchFamily="1" charset="2"/>
              <a:buNone/>
            </a:pPr>
            <a:r>
              <a:rPr lang="en-US" b="1" smtClean="0">
                <a:solidFill>
                  <a:schemeClr val="folHlink"/>
                </a:solidFill>
                <a:latin typeface="Courier New" pitchFamily="1" charset="0"/>
                <a:ea typeface="ＭＳ Ｐゴシック" pitchFamily="1" charset="-128"/>
              </a:rPr>
              <a:t>MPI_Bcast</a:t>
            </a:r>
            <a:r>
              <a:rPr lang="en-US" b="1" smtClean="0">
                <a:solidFill>
                  <a:srgbClr val="000000"/>
                </a:solidFill>
                <a:latin typeface="Courier New" pitchFamily="1" charset="0"/>
                <a:ea typeface="ＭＳ Ｐゴシック" pitchFamily="1" charset="-128"/>
              </a:rPr>
              <a:t>(length, 1, </a:t>
            </a:r>
            <a:r>
              <a:rPr lang="en-US" b="1" smtClean="0">
                <a:solidFill>
                  <a:schemeClr val="folHlink"/>
                </a:solidFill>
                <a:latin typeface="Courier New" pitchFamily="1" charset="0"/>
                <a:ea typeface="ＭＳ Ｐゴシック" pitchFamily="1" charset="-128"/>
              </a:rPr>
              <a:t>MPI_INTEGER</a:t>
            </a:r>
            <a:r>
              <a:rPr lang="en-US" b="1" smtClean="0">
                <a:solidFill>
                  <a:srgbClr val="000000"/>
                </a:solidFill>
                <a:latin typeface="Courier New" pitchFamily="1" charset="0"/>
                <a:ea typeface="ＭＳ Ｐゴシック" pitchFamily="1" charset="-128"/>
              </a:rPr>
              <a:t>,</a:t>
            </a:r>
          </a:p>
          <a:p>
            <a:pPr>
              <a:lnSpc>
                <a:spcPct val="50000"/>
              </a:lnSpc>
              <a:buFont typeface="Wingdings" pitchFamily="1" charset="2"/>
              <a:buNone/>
            </a:pPr>
            <a:r>
              <a:rPr lang="en-US" b="1" smtClean="0">
                <a:solidFill>
                  <a:srgbClr val="000000"/>
                </a:solidFill>
                <a:latin typeface="Courier New" pitchFamily="1" charset="0"/>
                <a:ea typeface="ＭＳ Ｐゴシック" pitchFamily="1" charset="-128"/>
              </a:rPr>
              <a:t>  source, </a:t>
            </a:r>
            <a:r>
              <a:rPr lang="en-US" b="1" smtClean="0">
                <a:solidFill>
                  <a:schemeClr val="folHlink"/>
                </a:solidFill>
                <a:latin typeface="Courier New" pitchFamily="1" charset="0"/>
                <a:ea typeface="ＭＳ Ｐゴシック" pitchFamily="1" charset="-128"/>
              </a:rPr>
              <a:t>MPI_COMM_WORLD</a:t>
            </a:r>
            <a:r>
              <a:rPr lang="en-US" b="1" smtClean="0">
                <a:solidFill>
                  <a:srgbClr val="000000"/>
                </a:solidFill>
                <a:latin typeface="Courier New" pitchFamily="1" charset="0"/>
                <a:ea typeface="ＭＳ Ｐゴシック" pitchFamily="1" charset="-128"/>
              </a:rPr>
              <a:t>);</a:t>
            </a:r>
          </a:p>
          <a:p>
            <a:pPr>
              <a:lnSpc>
                <a:spcPct val="90000"/>
              </a:lnSpc>
              <a:buFont typeface="Wingdings" pitchFamily="1" charset="2"/>
              <a:buNone/>
            </a:pPr>
            <a:r>
              <a:rPr lang="en-US" smtClean="0">
                <a:ea typeface="ＭＳ Ｐゴシック" pitchFamily="1" charset="-128"/>
              </a:rPr>
              <a:t>Note that </a:t>
            </a:r>
            <a:r>
              <a:rPr lang="en-US" b="1" smtClean="0">
                <a:solidFill>
                  <a:schemeClr val="folHlink"/>
                </a:solidFill>
                <a:latin typeface="Courier New" pitchFamily="1" charset="0"/>
                <a:ea typeface="ＭＳ Ｐゴシック" pitchFamily="1" charset="-128"/>
              </a:rPr>
              <a:t>MPI_Bcast</a:t>
            </a:r>
            <a:r>
              <a:rPr lang="en-US" smtClean="0">
                <a:ea typeface="ＭＳ Ｐゴシック" pitchFamily="1" charset="-128"/>
              </a:rPr>
              <a:t> doesn’t use a tag, and that the call is the same for both the sender and all of the receivers.</a:t>
            </a:r>
          </a:p>
          <a:p>
            <a:pPr>
              <a:lnSpc>
                <a:spcPct val="90000"/>
              </a:lnSpc>
              <a:buFont typeface="Wingdings" pitchFamily="1" charset="2"/>
              <a:buNone/>
            </a:pPr>
            <a:r>
              <a:rPr lang="en-US" smtClean="0">
                <a:ea typeface="ＭＳ Ｐゴシック" pitchFamily="1" charset="-128"/>
              </a:rPr>
              <a:t>All processes have to call</a:t>
            </a:r>
            <a:r>
              <a:rPr lang="en-US" smtClean="0">
                <a:latin typeface="Courier New" pitchFamily="1" charset="0"/>
                <a:ea typeface="ＭＳ Ｐゴシック" pitchFamily="1" charset="-128"/>
                <a:cs typeface="Courier New" pitchFamily="1" charset="0"/>
              </a:rPr>
              <a:t> </a:t>
            </a:r>
            <a:r>
              <a:rPr lang="en-US" b="1" smtClean="0">
                <a:solidFill>
                  <a:schemeClr val="folHlink"/>
                </a:solidFill>
                <a:latin typeface="Courier New" pitchFamily="1" charset="0"/>
                <a:ea typeface="ＭＳ Ｐゴシック" pitchFamily="1" charset="-128"/>
              </a:rPr>
              <a:t>MPI_Bcast</a:t>
            </a:r>
            <a:r>
              <a:rPr lang="en-US" smtClean="0">
                <a:latin typeface="Courier New" pitchFamily="1" charset="0"/>
                <a:ea typeface="ＭＳ Ｐゴシック" pitchFamily="1" charset="-128"/>
                <a:cs typeface="Courier New" pitchFamily="1" charset="0"/>
              </a:rPr>
              <a:t> </a:t>
            </a:r>
            <a:r>
              <a:rPr lang="en-US" smtClean="0">
                <a:ea typeface="ＭＳ Ｐゴシック" pitchFamily="1" charset="-128"/>
              </a:rPr>
              <a:t>at the same time; everyone waits until everyone is done.</a:t>
            </a:r>
          </a:p>
        </p:txBody>
      </p:sp>
      <p:sp>
        <p:nvSpPr>
          <p:cNvPr id="96260"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96261" name="Slide Number Placeholder 4"/>
          <p:cNvSpPr>
            <a:spLocks noGrp="1"/>
          </p:cNvSpPr>
          <p:nvPr>
            <p:ph type="sldNum" sz="quarter" idx="11"/>
          </p:nvPr>
        </p:nvSpPr>
        <p:spPr>
          <a:noFill/>
        </p:spPr>
        <p:txBody>
          <a:bodyPr/>
          <a:lstStyle/>
          <a:p>
            <a:fld id="{A8F0D376-F7D3-452A-A10E-FAD3B29C1DC7}" type="slidenum">
              <a:rPr lang="en-US"/>
              <a:pPr/>
              <a:t>66</a:t>
            </a:fld>
            <a:endParaRPr lang="en-US"/>
          </a:p>
        </p:txBody>
      </p:sp>
    </p:spTree>
    <p:custDataLst>
      <p:tags r:id="rId1"/>
    </p:custData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r>
              <a:rPr lang="en-US" smtClean="0">
                <a:ea typeface="ＭＳ Ｐゴシック" pitchFamily="1" charset="-128"/>
              </a:rPr>
              <a:t>Broadcast Example: Setup</a:t>
            </a:r>
          </a:p>
        </p:txBody>
      </p:sp>
      <p:sp>
        <p:nvSpPr>
          <p:cNvPr id="97283" name="Rectangle 3"/>
          <p:cNvSpPr>
            <a:spLocks noGrp="1" noChangeArrowheads="1"/>
          </p:cNvSpPr>
          <p:nvPr>
            <p:ph idx="1"/>
          </p:nvPr>
        </p:nvSpPr>
        <p:spPr>
          <a:xfrm>
            <a:off x="609600" y="1219200"/>
            <a:ext cx="8077200" cy="4953000"/>
          </a:xfrm>
        </p:spPr>
        <p:txBody>
          <a:bodyPr/>
          <a:lstStyle/>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PROGRAM broadcast</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IMPLICIT NONE</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INCLUDE </a:t>
            </a:r>
            <a:r>
              <a:rPr lang="en-US" sz="1600" b="1" smtClean="0">
                <a:latin typeface="Courier New" pitchFamily="1" charset="0"/>
                <a:ea typeface="ＭＳ Ｐゴシック" pitchFamily="1" charset="-128"/>
              </a:rPr>
              <a:t>"</a:t>
            </a:r>
            <a:r>
              <a:rPr lang="en-US" sz="1600" b="1" smtClean="0">
                <a:solidFill>
                  <a:schemeClr val="folHlink"/>
                </a:solidFill>
                <a:latin typeface="Courier New" pitchFamily="1" charset="0"/>
                <a:ea typeface="ＭＳ Ｐゴシック" pitchFamily="1" charset="-128"/>
              </a:rPr>
              <a:t>mpif.h</a:t>
            </a:r>
            <a:r>
              <a:rPr lang="en-US" sz="1600" b="1" smtClean="0">
                <a:latin typeface="Courier New" pitchFamily="1" charset="0"/>
                <a:ea typeface="ＭＳ Ｐゴシック" pitchFamily="1" charset="-128"/>
              </a:rPr>
              <a:t>"</a:t>
            </a:r>
            <a:endParaRPr lang="en-US" sz="1600" b="1" smtClean="0">
              <a:solidFill>
                <a:srgbClr val="000000"/>
              </a:solidFill>
              <a:latin typeface="Courier New" pitchFamily="1" charset="0"/>
              <a:ea typeface="ＭＳ Ｐゴシック" pitchFamily="1" charset="-128"/>
            </a:endParaRP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INTEGER,PARAMETER :: server = 0</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INTEGER,PARAMETER :: source = server</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INTEGER,DIMENSION(:),ALLOCATABLE :: array</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INTEGER :: length, memory_status</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INTEGER :: num_procs, my_rank, mpi_error_code</a:t>
            </a:r>
          </a:p>
          <a:p>
            <a:pPr>
              <a:lnSpc>
                <a:spcPct val="50000"/>
              </a:lnSpc>
              <a:buFont typeface="Wingdings" pitchFamily="1" charset="2"/>
              <a:buNone/>
            </a:pPr>
            <a:endParaRPr lang="en-US" sz="1600" b="1" smtClean="0">
              <a:solidFill>
                <a:srgbClr val="000000"/>
              </a:solidFill>
              <a:latin typeface="Courier New" pitchFamily="1" charset="0"/>
              <a:ea typeface="ＭＳ Ｐゴシック" pitchFamily="1" charset="-128"/>
            </a:endParaRPr>
          </a:p>
          <a:p>
            <a:pPr>
              <a:lnSpc>
                <a:spcPct val="60000"/>
              </a:lnSpc>
              <a:buFont typeface="Wingdings" pitchFamily="1" charset="2"/>
              <a:buNone/>
            </a:pPr>
            <a:r>
              <a:rPr lang="en-US" sz="1600" b="1" smtClean="0">
                <a:solidFill>
                  <a:srgbClr val="000000"/>
                </a:solidFill>
                <a:latin typeface="Courier New" pitchFamily="1" charset="0"/>
                <a:ea typeface="ＭＳ Ｐゴシック" pitchFamily="1" charset="-128"/>
              </a:rPr>
              <a:t>  CALL </a:t>
            </a:r>
            <a:r>
              <a:rPr lang="en-US" sz="1600" b="1" smtClean="0">
                <a:solidFill>
                  <a:schemeClr val="folHlink"/>
                </a:solidFill>
                <a:latin typeface="Courier New" pitchFamily="1" charset="0"/>
                <a:ea typeface="ＭＳ Ｐゴシック" pitchFamily="1" charset="-128"/>
              </a:rPr>
              <a:t>MPI_Init</a:t>
            </a:r>
            <a:r>
              <a:rPr lang="en-US" sz="1600" b="1" smtClean="0">
                <a:solidFill>
                  <a:srgbClr val="000000"/>
                </a:solidFill>
                <a:latin typeface="Courier New" pitchFamily="1" charset="0"/>
                <a:ea typeface="ＭＳ Ｐゴシック" pitchFamily="1" charset="-128"/>
              </a:rPr>
              <a:t>(mpi_error_code)</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CALL </a:t>
            </a:r>
            <a:r>
              <a:rPr lang="en-US" sz="1600" b="1" smtClean="0">
                <a:solidFill>
                  <a:schemeClr val="folHlink"/>
                </a:solidFill>
                <a:latin typeface="Courier New" pitchFamily="1" charset="0"/>
                <a:ea typeface="ＭＳ Ｐゴシック" pitchFamily="1" charset="-128"/>
              </a:rPr>
              <a:t>MPI_Comm_rank</a:t>
            </a:r>
            <a:r>
              <a:rPr lang="en-US" sz="1600" b="1" smtClean="0">
                <a:solidFill>
                  <a:srgbClr val="000000"/>
                </a:solidFill>
                <a:latin typeface="Courier New" pitchFamily="1" charset="0"/>
                <a:ea typeface="ＭＳ Ｐゴシック" pitchFamily="1" charset="-128"/>
              </a:rPr>
              <a:t>(</a:t>
            </a:r>
            <a:r>
              <a:rPr lang="en-US" sz="1600" b="1" smtClean="0">
                <a:solidFill>
                  <a:schemeClr val="folHlink"/>
                </a:solidFill>
                <a:latin typeface="Courier New" pitchFamily="1" charset="0"/>
                <a:ea typeface="ＭＳ Ｐゴシック" pitchFamily="1" charset="-128"/>
              </a:rPr>
              <a:t>MPI_COMM_WORLD</a:t>
            </a:r>
            <a:r>
              <a:rPr lang="en-US" sz="1600" b="1" smtClean="0">
                <a:solidFill>
                  <a:srgbClr val="000000"/>
                </a:solidFill>
                <a:latin typeface="Courier New" pitchFamily="1" charset="0"/>
                <a:ea typeface="ＭＳ Ｐゴシック" pitchFamily="1" charset="-128"/>
              </a:rPr>
              <a:t>, my_rank,   &amp;</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&amp;       mpi_error_code)</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CALL </a:t>
            </a:r>
            <a:r>
              <a:rPr lang="en-US" sz="1600" b="1" smtClean="0">
                <a:solidFill>
                  <a:schemeClr val="folHlink"/>
                </a:solidFill>
                <a:latin typeface="Courier New" pitchFamily="1" charset="0"/>
                <a:ea typeface="ＭＳ Ｐゴシック" pitchFamily="1" charset="-128"/>
              </a:rPr>
              <a:t>MPI_Comm_size</a:t>
            </a:r>
            <a:r>
              <a:rPr lang="en-US" sz="1600" b="1" smtClean="0">
                <a:solidFill>
                  <a:srgbClr val="000000"/>
                </a:solidFill>
                <a:latin typeface="Courier New" pitchFamily="1" charset="0"/>
                <a:ea typeface="ＭＳ Ｐゴシック" pitchFamily="1" charset="-128"/>
              </a:rPr>
              <a:t>(</a:t>
            </a:r>
            <a:r>
              <a:rPr lang="en-US" sz="1600" b="1" smtClean="0">
                <a:solidFill>
                  <a:schemeClr val="folHlink"/>
                </a:solidFill>
                <a:latin typeface="Courier New" pitchFamily="1" charset="0"/>
                <a:ea typeface="ＭＳ Ｐゴシック" pitchFamily="1" charset="-128"/>
              </a:rPr>
              <a:t>MPI_COMM_WORLD</a:t>
            </a:r>
            <a:r>
              <a:rPr lang="en-US" sz="1600" b="1" smtClean="0">
                <a:solidFill>
                  <a:srgbClr val="000000"/>
                </a:solidFill>
                <a:latin typeface="Courier New" pitchFamily="1" charset="0"/>
                <a:ea typeface="ＭＳ Ｐゴシック" pitchFamily="1" charset="-128"/>
              </a:rPr>
              <a:t>, num_procs, &amp;</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&amp;       mpi_error_code)</a:t>
            </a:r>
          </a:p>
          <a:p>
            <a:pPr>
              <a:lnSpc>
                <a:spcPct val="80000"/>
              </a:lnSpc>
              <a:buFont typeface="Wingdings" pitchFamily="1" charset="2"/>
              <a:buNone/>
            </a:pPr>
            <a:r>
              <a:rPr lang="en-US" sz="1600" b="1" i="1" smtClean="0">
                <a:solidFill>
                  <a:srgbClr val="339933"/>
                </a:solidFill>
                <a:ea typeface="ＭＳ Ｐゴシック" pitchFamily="1" charset="-128"/>
              </a:rPr>
              <a:t>    </a:t>
            </a:r>
            <a:r>
              <a:rPr lang="en-US" sz="1600" b="1" i="1" smtClean="0">
                <a:solidFill>
                  <a:schemeClr val="hlink"/>
                </a:solidFill>
                <a:ea typeface="ＭＳ Ｐゴシック" pitchFamily="1" charset="-128"/>
              </a:rPr>
              <a:t>[input]</a:t>
            </a:r>
          </a:p>
          <a:p>
            <a:pPr>
              <a:lnSpc>
                <a:spcPct val="80000"/>
              </a:lnSpc>
              <a:buFont typeface="Wingdings" pitchFamily="1" charset="2"/>
              <a:buNone/>
            </a:pPr>
            <a:r>
              <a:rPr lang="en-US" sz="1600" b="1" i="1" smtClean="0">
                <a:solidFill>
                  <a:srgbClr val="339933"/>
                </a:solidFill>
                <a:ea typeface="ＭＳ Ｐゴシック" pitchFamily="1" charset="-128"/>
              </a:rPr>
              <a:t>    </a:t>
            </a:r>
            <a:r>
              <a:rPr lang="en-US" sz="1600" b="1" i="1" smtClean="0">
                <a:solidFill>
                  <a:schemeClr val="hlink"/>
                </a:solidFill>
                <a:ea typeface="ＭＳ Ｐゴシック" pitchFamily="1" charset="-128"/>
              </a:rPr>
              <a:t>[broadcast]</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CALL </a:t>
            </a:r>
            <a:r>
              <a:rPr lang="en-US" sz="1600" b="1" smtClean="0">
                <a:solidFill>
                  <a:schemeClr val="folHlink"/>
                </a:solidFill>
                <a:latin typeface="Courier New" pitchFamily="1" charset="0"/>
                <a:ea typeface="ＭＳ Ｐゴシック" pitchFamily="1" charset="-128"/>
              </a:rPr>
              <a:t>MPI_Finalize</a:t>
            </a:r>
            <a:r>
              <a:rPr lang="en-US" sz="1600" b="1" smtClean="0">
                <a:solidFill>
                  <a:srgbClr val="000000"/>
                </a:solidFill>
                <a:latin typeface="Courier New" pitchFamily="1" charset="0"/>
                <a:ea typeface="ＭＳ Ｐゴシック" pitchFamily="1" charset="-128"/>
              </a:rPr>
              <a:t>(mpi_error_code)</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END PROGRAM broadcast</a:t>
            </a:r>
          </a:p>
        </p:txBody>
      </p:sp>
      <p:sp>
        <p:nvSpPr>
          <p:cNvPr id="97284"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97285" name="Slide Number Placeholder 4"/>
          <p:cNvSpPr>
            <a:spLocks noGrp="1"/>
          </p:cNvSpPr>
          <p:nvPr>
            <p:ph type="sldNum" sz="quarter" idx="11"/>
          </p:nvPr>
        </p:nvSpPr>
        <p:spPr>
          <a:noFill/>
        </p:spPr>
        <p:txBody>
          <a:bodyPr/>
          <a:lstStyle/>
          <a:p>
            <a:fld id="{A0AAE22C-D9A7-45D6-87BE-AE330A9EDFDE}" type="slidenum">
              <a:rPr lang="en-US"/>
              <a:pPr/>
              <a:t>67</a:t>
            </a:fld>
            <a:endParaRPr lang="en-US"/>
          </a:p>
        </p:txBody>
      </p:sp>
    </p:spTree>
    <p:custDataLst>
      <p:tags r:id="rId1"/>
    </p:custData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n-US" smtClean="0">
                <a:ea typeface="ＭＳ Ｐゴシック" pitchFamily="1" charset="-128"/>
              </a:rPr>
              <a:t>Broadcast Example: Input</a:t>
            </a:r>
          </a:p>
        </p:txBody>
      </p:sp>
      <p:sp>
        <p:nvSpPr>
          <p:cNvPr id="98307" name="Rectangle 3"/>
          <p:cNvSpPr>
            <a:spLocks noGrp="1" noChangeArrowheads="1"/>
          </p:cNvSpPr>
          <p:nvPr>
            <p:ph idx="1"/>
          </p:nvPr>
        </p:nvSpPr>
        <p:spPr>
          <a:xfrm>
            <a:off x="609600" y="1219200"/>
            <a:ext cx="8077200" cy="4953000"/>
          </a:xfrm>
        </p:spPr>
        <p:txBody>
          <a:bodyPr/>
          <a:lstStyle/>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PROGRAM broadcast</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IMPLICIT NONE</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INCLUDE </a:t>
            </a:r>
            <a:r>
              <a:rPr lang="en-US" sz="1600" b="1" smtClean="0">
                <a:latin typeface="Courier New" pitchFamily="1" charset="0"/>
                <a:ea typeface="ＭＳ Ｐゴシック" pitchFamily="1" charset="-128"/>
              </a:rPr>
              <a:t>"</a:t>
            </a:r>
            <a:r>
              <a:rPr lang="en-US" sz="1600" b="1" smtClean="0">
                <a:solidFill>
                  <a:schemeClr val="folHlink"/>
                </a:solidFill>
                <a:latin typeface="Courier New" pitchFamily="1" charset="0"/>
                <a:ea typeface="ＭＳ Ｐゴシック" pitchFamily="1" charset="-128"/>
              </a:rPr>
              <a:t>mpif.h</a:t>
            </a:r>
            <a:r>
              <a:rPr lang="en-US" sz="1600" b="1" smtClean="0">
                <a:latin typeface="Courier New" pitchFamily="1" charset="0"/>
                <a:ea typeface="ＭＳ Ｐゴシック" pitchFamily="1" charset="-128"/>
              </a:rPr>
              <a:t>"</a:t>
            </a:r>
            <a:endParaRPr lang="en-US" sz="1600" b="1" smtClean="0">
              <a:solidFill>
                <a:srgbClr val="000000"/>
              </a:solidFill>
              <a:latin typeface="Courier New" pitchFamily="1" charset="0"/>
              <a:ea typeface="ＭＳ Ｐゴシック" pitchFamily="1" charset="-128"/>
            </a:endParaRP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INTEGER,PARAMETER :: server = 0</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INTEGER,PARAMETER :: source = server</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INTEGER,DIMENSION(:),ALLOCATABLE :: array</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INTEGER :: length, memory_status</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INTEGER :: num_procs, my_rank, mpi_error_code</a:t>
            </a:r>
          </a:p>
          <a:p>
            <a:pPr>
              <a:lnSpc>
                <a:spcPct val="0"/>
              </a:lnSpc>
              <a:buFont typeface="Wingdings" pitchFamily="1" charset="2"/>
              <a:buNone/>
            </a:pPr>
            <a:endParaRPr lang="en-US" sz="1600" b="1" smtClean="0">
              <a:latin typeface="Courier New" pitchFamily="1" charset="0"/>
              <a:ea typeface="ＭＳ Ｐゴシック" pitchFamily="1" charset="-128"/>
            </a:endParaRPr>
          </a:p>
          <a:p>
            <a:pPr>
              <a:lnSpc>
                <a:spcPct val="80000"/>
              </a:lnSpc>
              <a:buFont typeface="Wingdings" pitchFamily="1" charset="2"/>
              <a:buNone/>
            </a:pPr>
            <a:r>
              <a:rPr lang="en-US" sz="1600" b="1" i="1" smtClean="0">
                <a:solidFill>
                  <a:srgbClr val="339933"/>
                </a:solidFill>
                <a:ea typeface="ＭＳ Ｐゴシック" pitchFamily="1" charset="-128"/>
              </a:rPr>
              <a:t>    </a:t>
            </a:r>
            <a:r>
              <a:rPr lang="en-US" sz="1600" b="1" i="1" smtClean="0">
                <a:solidFill>
                  <a:schemeClr val="hlink"/>
                </a:solidFill>
                <a:ea typeface="ＭＳ Ｐゴシック" pitchFamily="1" charset="-128"/>
              </a:rPr>
              <a:t>[MPI startup]</a:t>
            </a:r>
          </a:p>
          <a:p>
            <a:pPr>
              <a:lnSpc>
                <a:spcPct val="60000"/>
              </a:lnSpc>
              <a:buFont typeface="Wingdings" pitchFamily="1" charset="2"/>
              <a:buNone/>
            </a:pPr>
            <a:r>
              <a:rPr lang="en-US" sz="1600" b="1" smtClean="0">
                <a:latin typeface="Courier New" pitchFamily="1" charset="0"/>
                <a:ea typeface="ＭＳ Ｐゴシック" pitchFamily="1" charset="-128"/>
              </a:rPr>
              <a:t>  IF (my_rank == server) THEN</a:t>
            </a:r>
          </a:p>
          <a:p>
            <a:pPr>
              <a:lnSpc>
                <a:spcPct val="80000"/>
              </a:lnSpc>
              <a:buFont typeface="Wingdings" pitchFamily="1" charset="2"/>
              <a:buNone/>
            </a:pPr>
            <a:r>
              <a:rPr lang="en-US" sz="1600" b="1" smtClean="0">
                <a:latin typeface="Courier New" pitchFamily="1" charset="0"/>
                <a:ea typeface="ＭＳ Ｐゴシック" pitchFamily="1" charset="-128"/>
              </a:rPr>
              <a:t>    OPEN (UNIT=99,FILE="broadcast_in.txt")</a:t>
            </a:r>
          </a:p>
          <a:p>
            <a:pPr>
              <a:lnSpc>
                <a:spcPct val="80000"/>
              </a:lnSpc>
              <a:buFont typeface="Wingdings" pitchFamily="1" charset="2"/>
              <a:buNone/>
            </a:pPr>
            <a:r>
              <a:rPr lang="en-US" sz="1600" b="1" smtClean="0">
                <a:latin typeface="Courier New" pitchFamily="1" charset="0"/>
                <a:ea typeface="ＭＳ Ｐゴシック" pitchFamily="1" charset="-128"/>
              </a:rPr>
              <a:t>    READ (99,*) length</a:t>
            </a:r>
          </a:p>
          <a:p>
            <a:pPr>
              <a:lnSpc>
                <a:spcPct val="80000"/>
              </a:lnSpc>
              <a:buFont typeface="Wingdings" pitchFamily="1" charset="2"/>
              <a:buNone/>
            </a:pPr>
            <a:r>
              <a:rPr lang="en-US" sz="1600" b="1" smtClean="0">
                <a:latin typeface="Courier New" pitchFamily="1" charset="0"/>
                <a:ea typeface="ＭＳ Ｐゴシック" pitchFamily="1" charset="-128"/>
              </a:rPr>
              <a:t>    CLOSE (UNIT=99)</a:t>
            </a:r>
          </a:p>
          <a:p>
            <a:pPr>
              <a:lnSpc>
                <a:spcPct val="80000"/>
              </a:lnSpc>
              <a:buFont typeface="Wingdings" pitchFamily="1" charset="2"/>
              <a:buNone/>
            </a:pPr>
            <a:r>
              <a:rPr lang="en-US" sz="1600" b="1" smtClean="0">
                <a:latin typeface="Courier New" pitchFamily="1" charset="0"/>
                <a:ea typeface="ＭＳ Ｐゴシック" pitchFamily="1" charset="-128"/>
              </a:rPr>
              <a:t>    ALLOCATE(array(length), STAT=memory_status)</a:t>
            </a:r>
          </a:p>
          <a:p>
            <a:pPr>
              <a:lnSpc>
                <a:spcPct val="80000"/>
              </a:lnSpc>
              <a:buFont typeface="Wingdings" pitchFamily="1" charset="2"/>
              <a:buNone/>
            </a:pPr>
            <a:r>
              <a:rPr lang="en-US" sz="1600" b="1" smtClean="0">
                <a:latin typeface="Courier New" pitchFamily="1" charset="0"/>
                <a:ea typeface="ＭＳ Ｐゴシック" pitchFamily="1" charset="-128"/>
              </a:rPr>
              <a:t>    array(1:length) = 0</a:t>
            </a:r>
          </a:p>
          <a:p>
            <a:pPr>
              <a:lnSpc>
                <a:spcPct val="80000"/>
              </a:lnSpc>
              <a:buFont typeface="Wingdings" pitchFamily="1" charset="2"/>
              <a:buNone/>
            </a:pPr>
            <a:r>
              <a:rPr lang="en-US" sz="1600" b="1" smtClean="0">
                <a:latin typeface="Courier New" pitchFamily="1" charset="0"/>
                <a:ea typeface="ＭＳ Ｐゴシック" pitchFamily="1" charset="-128"/>
              </a:rPr>
              <a:t>  END IF !! (my_rank == server)...ELSE</a:t>
            </a:r>
          </a:p>
          <a:p>
            <a:pPr>
              <a:lnSpc>
                <a:spcPct val="80000"/>
              </a:lnSpc>
              <a:buFont typeface="Wingdings" pitchFamily="1" charset="2"/>
              <a:buNone/>
            </a:pPr>
            <a:r>
              <a:rPr lang="en-US" sz="1600" b="1" i="1" smtClean="0">
                <a:solidFill>
                  <a:srgbClr val="339933"/>
                </a:solidFill>
                <a:ea typeface="ＭＳ Ｐゴシック" pitchFamily="1" charset="-128"/>
              </a:rPr>
              <a:t>    </a:t>
            </a:r>
            <a:r>
              <a:rPr lang="en-US" sz="1600" b="1" i="1" smtClean="0">
                <a:solidFill>
                  <a:schemeClr val="hlink"/>
                </a:solidFill>
                <a:ea typeface="ＭＳ Ｐゴシック" pitchFamily="1" charset="-128"/>
              </a:rPr>
              <a:t>[broadcast]</a:t>
            </a:r>
          </a:p>
          <a:p>
            <a:pPr>
              <a:lnSpc>
                <a:spcPct val="80000"/>
              </a:lnSpc>
              <a:buFont typeface="Wingdings" pitchFamily="1" charset="2"/>
              <a:buNone/>
            </a:pPr>
            <a:r>
              <a:rPr lang="en-US" sz="1600" b="1" smtClean="0">
                <a:latin typeface="Courier New" pitchFamily="1" charset="0"/>
                <a:ea typeface="ＭＳ Ｐゴシック" pitchFamily="1" charset="-128"/>
              </a:rPr>
              <a:t>  CALL </a:t>
            </a:r>
            <a:r>
              <a:rPr lang="en-US" sz="1600" b="1" smtClean="0">
                <a:solidFill>
                  <a:schemeClr val="folHlink"/>
                </a:solidFill>
                <a:latin typeface="Courier New" pitchFamily="1" charset="0"/>
                <a:ea typeface="ＭＳ Ｐゴシック" pitchFamily="1" charset="-128"/>
              </a:rPr>
              <a:t>MPI_Finalize</a:t>
            </a:r>
            <a:r>
              <a:rPr lang="en-US" sz="1600" b="1" smtClean="0">
                <a:latin typeface="Courier New" pitchFamily="1" charset="0"/>
                <a:ea typeface="ＭＳ Ｐゴシック" pitchFamily="1" charset="-128"/>
              </a:rPr>
              <a:t>(mpi_error_code)</a:t>
            </a:r>
          </a:p>
          <a:p>
            <a:pPr>
              <a:lnSpc>
                <a:spcPct val="80000"/>
              </a:lnSpc>
              <a:buFont typeface="Wingdings" pitchFamily="1" charset="2"/>
              <a:buNone/>
            </a:pPr>
            <a:r>
              <a:rPr lang="en-US" sz="1600" b="1" smtClean="0">
                <a:latin typeface="Courier New" pitchFamily="1" charset="0"/>
                <a:ea typeface="ＭＳ Ｐゴシック" pitchFamily="1" charset="-128"/>
              </a:rPr>
              <a:t>END PROGRAM broadcast</a:t>
            </a:r>
          </a:p>
        </p:txBody>
      </p:sp>
      <p:sp>
        <p:nvSpPr>
          <p:cNvPr id="98308"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98309" name="Slide Number Placeholder 4"/>
          <p:cNvSpPr>
            <a:spLocks noGrp="1"/>
          </p:cNvSpPr>
          <p:nvPr>
            <p:ph type="sldNum" sz="quarter" idx="11"/>
          </p:nvPr>
        </p:nvSpPr>
        <p:spPr>
          <a:noFill/>
        </p:spPr>
        <p:txBody>
          <a:bodyPr/>
          <a:lstStyle/>
          <a:p>
            <a:fld id="{F2FBC9E3-0FDD-40BC-9075-570747991E85}" type="slidenum">
              <a:rPr lang="en-US"/>
              <a:pPr/>
              <a:t>68</a:t>
            </a:fld>
            <a:endParaRPr lang="en-US"/>
          </a:p>
        </p:txBody>
      </p:sp>
    </p:spTree>
    <p:custDataLst>
      <p:tags r:id="rId1"/>
    </p:custData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en-US" smtClean="0">
                <a:ea typeface="ＭＳ Ｐゴシック" pitchFamily="1" charset="-128"/>
              </a:rPr>
              <a:t>Broadcast Example: Broadcast</a:t>
            </a:r>
          </a:p>
        </p:txBody>
      </p:sp>
      <p:sp>
        <p:nvSpPr>
          <p:cNvPr id="99331" name="Rectangle 3"/>
          <p:cNvSpPr>
            <a:spLocks noGrp="1" noChangeArrowheads="1"/>
          </p:cNvSpPr>
          <p:nvPr>
            <p:ph idx="1"/>
          </p:nvPr>
        </p:nvSpPr>
        <p:spPr>
          <a:xfrm>
            <a:off x="609600" y="1219200"/>
            <a:ext cx="8077200" cy="4953000"/>
          </a:xfrm>
        </p:spPr>
        <p:txBody>
          <a:bodyPr/>
          <a:lstStyle/>
          <a:p>
            <a:pPr>
              <a:lnSpc>
                <a:spcPct val="80000"/>
              </a:lnSpc>
              <a:buFont typeface="Wingdings" pitchFamily="1" charset="2"/>
              <a:buNone/>
            </a:pPr>
            <a:r>
              <a:rPr lang="en-US" sz="1600" b="1" smtClean="0">
                <a:latin typeface="Courier New" pitchFamily="1" charset="0"/>
                <a:ea typeface="ＭＳ Ｐゴシック" pitchFamily="1" charset="-128"/>
              </a:rPr>
              <a:t>PROGRAM broadcast</a:t>
            </a:r>
          </a:p>
          <a:p>
            <a:pPr>
              <a:lnSpc>
                <a:spcPct val="80000"/>
              </a:lnSpc>
              <a:buFont typeface="Wingdings" pitchFamily="1" charset="2"/>
              <a:buNone/>
            </a:pPr>
            <a:r>
              <a:rPr lang="en-US" sz="1600" b="1" smtClean="0">
                <a:latin typeface="Courier New" pitchFamily="1" charset="0"/>
                <a:ea typeface="ＭＳ Ｐゴシック" pitchFamily="1" charset="-128"/>
              </a:rPr>
              <a:t>  IMPLICIT NONE</a:t>
            </a:r>
          </a:p>
          <a:p>
            <a:pPr>
              <a:lnSpc>
                <a:spcPct val="80000"/>
              </a:lnSpc>
              <a:buFont typeface="Wingdings" pitchFamily="1" charset="2"/>
              <a:buNone/>
            </a:pPr>
            <a:r>
              <a:rPr lang="en-US" sz="1600" b="1" smtClean="0">
                <a:latin typeface="Courier New" pitchFamily="1" charset="0"/>
                <a:ea typeface="ＭＳ Ｐゴシック" pitchFamily="1" charset="-128"/>
              </a:rPr>
              <a:t>  </a:t>
            </a:r>
            <a:r>
              <a:rPr lang="en-US" sz="1600" b="1" smtClean="0">
                <a:solidFill>
                  <a:srgbClr val="000000"/>
                </a:solidFill>
                <a:latin typeface="Courier New" pitchFamily="1" charset="0"/>
                <a:ea typeface="ＭＳ Ｐゴシック" pitchFamily="1" charset="-128"/>
              </a:rPr>
              <a:t>INCLUDE </a:t>
            </a:r>
            <a:r>
              <a:rPr lang="en-US" sz="1600" b="1" smtClean="0">
                <a:latin typeface="Courier New" pitchFamily="1" charset="0"/>
                <a:ea typeface="ＭＳ Ｐゴシック" pitchFamily="1" charset="-128"/>
              </a:rPr>
              <a:t>"</a:t>
            </a:r>
            <a:r>
              <a:rPr lang="en-US" sz="1600" b="1" smtClean="0">
                <a:solidFill>
                  <a:schemeClr val="folHlink"/>
                </a:solidFill>
                <a:latin typeface="Courier New" pitchFamily="1" charset="0"/>
                <a:ea typeface="ＭＳ Ｐゴシック" pitchFamily="1" charset="-128"/>
              </a:rPr>
              <a:t>mpif.h</a:t>
            </a:r>
            <a:r>
              <a:rPr lang="en-US" sz="1600" b="1" smtClean="0">
                <a:latin typeface="Courier New" pitchFamily="1" charset="0"/>
                <a:ea typeface="ＭＳ Ｐゴシック" pitchFamily="1" charset="-128"/>
              </a:rPr>
              <a:t>"</a:t>
            </a:r>
          </a:p>
          <a:p>
            <a:pPr>
              <a:lnSpc>
                <a:spcPct val="80000"/>
              </a:lnSpc>
              <a:buFont typeface="Wingdings" pitchFamily="1" charset="2"/>
              <a:buNone/>
            </a:pPr>
            <a:r>
              <a:rPr lang="en-US" sz="1600" b="1" smtClean="0">
                <a:latin typeface="Courier New" pitchFamily="1" charset="0"/>
                <a:ea typeface="ＭＳ Ｐゴシック" pitchFamily="1" charset="-128"/>
              </a:rPr>
              <a:t>  INTEGER,PARAMETER :: server = 0</a:t>
            </a:r>
          </a:p>
          <a:p>
            <a:pPr>
              <a:lnSpc>
                <a:spcPct val="80000"/>
              </a:lnSpc>
              <a:buFont typeface="Wingdings" pitchFamily="1" charset="2"/>
              <a:buNone/>
            </a:pPr>
            <a:r>
              <a:rPr lang="en-US" sz="1600" b="1" smtClean="0">
                <a:latin typeface="Courier New" pitchFamily="1" charset="0"/>
                <a:ea typeface="ＭＳ Ｐゴシック" pitchFamily="1" charset="-128"/>
              </a:rPr>
              <a:t>  INTEGER,PARAMETER :: source = server</a:t>
            </a:r>
          </a:p>
          <a:p>
            <a:pPr>
              <a:lnSpc>
                <a:spcPct val="80000"/>
              </a:lnSpc>
              <a:buFont typeface="Wingdings" pitchFamily="1" charset="2"/>
              <a:buNone/>
            </a:pPr>
            <a:r>
              <a:rPr lang="en-US" sz="1600" b="1" i="1" smtClean="0">
                <a:solidFill>
                  <a:srgbClr val="339933"/>
                </a:solidFill>
                <a:ea typeface="ＭＳ Ｐゴシック" pitchFamily="1" charset="-128"/>
              </a:rPr>
              <a:t>    </a:t>
            </a:r>
            <a:r>
              <a:rPr lang="en-US" sz="1600" b="1" i="1" smtClean="0">
                <a:solidFill>
                  <a:schemeClr val="hlink"/>
                </a:solidFill>
                <a:ea typeface="ＭＳ Ｐゴシック" pitchFamily="1" charset="-128"/>
              </a:rPr>
              <a:t>[other declarations]</a:t>
            </a:r>
          </a:p>
          <a:p>
            <a:pPr>
              <a:lnSpc>
                <a:spcPct val="10000"/>
              </a:lnSpc>
              <a:buFont typeface="Wingdings" pitchFamily="1" charset="2"/>
              <a:buNone/>
            </a:pPr>
            <a:endParaRPr lang="en-US" sz="1600" b="1" i="1" smtClean="0">
              <a:solidFill>
                <a:schemeClr val="hlink"/>
              </a:solidFill>
              <a:ea typeface="ＭＳ Ｐゴシック" pitchFamily="1" charset="-128"/>
            </a:endParaRPr>
          </a:p>
          <a:p>
            <a:pPr>
              <a:lnSpc>
                <a:spcPct val="80000"/>
              </a:lnSpc>
              <a:buFont typeface="Wingdings" pitchFamily="1" charset="2"/>
              <a:buNone/>
            </a:pPr>
            <a:r>
              <a:rPr lang="en-US" sz="1600" b="1" i="1" smtClean="0">
                <a:solidFill>
                  <a:srgbClr val="339933"/>
                </a:solidFill>
                <a:ea typeface="ＭＳ Ｐゴシック" pitchFamily="1" charset="-128"/>
              </a:rPr>
              <a:t>    </a:t>
            </a:r>
            <a:r>
              <a:rPr lang="en-US" sz="1600" b="1" i="1" smtClean="0">
                <a:solidFill>
                  <a:schemeClr val="hlink"/>
                </a:solidFill>
                <a:ea typeface="ＭＳ Ｐゴシック" pitchFamily="1" charset="-128"/>
              </a:rPr>
              <a:t>[MPI startup and input]</a:t>
            </a:r>
          </a:p>
          <a:p>
            <a:pPr>
              <a:lnSpc>
                <a:spcPct val="60000"/>
              </a:lnSpc>
              <a:buFont typeface="Wingdings" pitchFamily="1" charset="2"/>
              <a:buNone/>
            </a:pPr>
            <a:r>
              <a:rPr lang="en-US" sz="1600" b="1" smtClean="0">
                <a:latin typeface="Courier New" pitchFamily="1" charset="0"/>
                <a:ea typeface="ＭＳ Ｐゴシック" pitchFamily="1" charset="-128"/>
              </a:rPr>
              <a:t>  IF (num_procs &gt; 1) THEN</a:t>
            </a:r>
          </a:p>
          <a:p>
            <a:pPr>
              <a:lnSpc>
                <a:spcPct val="80000"/>
              </a:lnSpc>
              <a:buFont typeface="Wingdings" pitchFamily="1" charset="2"/>
              <a:buNone/>
            </a:pPr>
            <a:r>
              <a:rPr lang="en-US" sz="1600" b="1" smtClean="0">
                <a:latin typeface="Courier New" pitchFamily="1" charset="0"/>
                <a:ea typeface="ＭＳ Ｐゴシック" pitchFamily="1" charset="-128"/>
              </a:rPr>
              <a:t>    CALL </a:t>
            </a:r>
            <a:r>
              <a:rPr lang="en-US" sz="1600" b="1" smtClean="0">
                <a:solidFill>
                  <a:srgbClr val="0000CC"/>
                </a:solidFill>
                <a:latin typeface="Courier New" pitchFamily="1" charset="0"/>
                <a:ea typeface="ＭＳ Ｐゴシック" pitchFamily="1" charset="-128"/>
              </a:rPr>
              <a:t>MPI_Bcast</a:t>
            </a:r>
            <a:r>
              <a:rPr lang="en-US" sz="1600" b="1" smtClean="0">
                <a:latin typeface="Courier New" pitchFamily="1" charset="0"/>
                <a:ea typeface="ＭＳ Ｐゴシック" pitchFamily="1" charset="-128"/>
              </a:rPr>
              <a:t>(length, 1, </a:t>
            </a:r>
            <a:r>
              <a:rPr lang="en-US" sz="1600" b="1" smtClean="0">
                <a:solidFill>
                  <a:srgbClr val="0000CC"/>
                </a:solidFill>
                <a:latin typeface="Courier New" pitchFamily="1" charset="0"/>
                <a:ea typeface="ＭＳ Ｐゴシック" pitchFamily="1" charset="-128"/>
              </a:rPr>
              <a:t>MPI_INTEGER</a:t>
            </a:r>
            <a:r>
              <a:rPr lang="en-US" sz="1600" b="1" smtClean="0">
                <a:latin typeface="Courier New" pitchFamily="1" charset="0"/>
                <a:ea typeface="ＭＳ Ｐゴシック" pitchFamily="1" charset="-128"/>
              </a:rPr>
              <a:t>, source, &amp;</a:t>
            </a:r>
          </a:p>
          <a:p>
            <a:pPr>
              <a:lnSpc>
                <a:spcPct val="80000"/>
              </a:lnSpc>
              <a:buFont typeface="Wingdings" pitchFamily="1" charset="2"/>
              <a:buNone/>
            </a:pPr>
            <a:r>
              <a:rPr lang="en-US" sz="1600" b="1" smtClean="0">
                <a:latin typeface="Courier New" pitchFamily="1" charset="0"/>
                <a:ea typeface="ＭＳ Ｐゴシック" pitchFamily="1" charset="-128"/>
              </a:rPr>
              <a:t> &amp;         </a:t>
            </a:r>
            <a:r>
              <a:rPr lang="en-US" sz="1600" b="1" smtClean="0">
                <a:solidFill>
                  <a:srgbClr val="0000CC"/>
                </a:solidFill>
                <a:latin typeface="Courier New" pitchFamily="1" charset="0"/>
                <a:ea typeface="ＭＳ Ｐゴシック" pitchFamily="1" charset="-128"/>
              </a:rPr>
              <a:t>MPI_COMM_WORLD</a:t>
            </a:r>
            <a:r>
              <a:rPr lang="en-US" sz="1600" b="1" smtClean="0">
                <a:latin typeface="Courier New" pitchFamily="1" charset="0"/>
                <a:ea typeface="ＭＳ Ｐゴシック" pitchFamily="1" charset="-128"/>
              </a:rPr>
              <a:t>, mpi_error_code)</a:t>
            </a:r>
          </a:p>
          <a:p>
            <a:pPr>
              <a:lnSpc>
                <a:spcPct val="80000"/>
              </a:lnSpc>
              <a:buFont typeface="Wingdings" pitchFamily="1" charset="2"/>
              <a:buNone/>
            </a:pPr>
            <a:r>
              <a:rPr lang="en-US" sz="1600" b="1" smtClean="0">
                <a:latin typeface="Courier New" pitchFamily="1" charset="0"/>
                <a:ea typeface="ＭＳ Ｐゴシック" pitchFamily="1" charset="-128"/>
              </a:rPr>
              <a:t>    IF (my_rank /= server) THEN</a:t>
            </a:r>
          </a:p>
          <a:p>
            <a:pPr>
              <a:lnSpc>
                <a:spcPct val="80000"/>
              </a:lnSpc>
              <a:buFont typeface="Wingdings" pitchFamily="1" charset="2"/>
              <a:buNone/>
            </a:pPr>
            <a:r>
              <a:rPr lang="en-US" sz="1600" b="1" smtClean="0">
                <a:latin typeface="Courier New" pitchFamily="1" charset="0"/>
                <a:ea typeface="ＭＳ Ｐゴシック" pitchFamily="1" charset="-128"/>
              </a:rPr>
              <a:t>      ALLOCATE(array(length), STAT=memory_status)</a:t>
            </a:r>
          </a:p>
          <a:p>
            <a:pPr>
              <a:lnSpc>
                <a:spcPct val="80000"/>
              </a:lnSpc>
              <a:buFont typeface="Wingdings" pitchFamily="1" charset="2"/>
              <a:buNone/>
            </a:pPr>
            <a:r>
              <a:rPr lang="en-US" sz="1600" b="1" smtClean="0">
                <a:latin typeface="Courier New" pitchFamily="1" charset="0"/>
                <a:ea typeface="ＭＳ Ｐゴシック" pitchFamily="1" charset="-128"/>
              </a:rPr>
              <a:t>    END IF !! (my_rank /= server)</a:t>
            </a:r>
          </a:p>
          <a:p>
            <a:pPr>
              <a:lnSpc>
                <a:spcPct val="80000"/>
              </a:lnSpc>
              <a:buFont typeface="Wingdings" pitchFamily="1" charset="2"/>
              <a:buNone/>
            </a:pPr>
            <a:r>
              <a:rPr lang="en-US" sz="1600" b="1" smtClean="0">
                <a:latin typeface="Courier New" pitchFamily="1" charset="0"/>
                <a:ea typeface="ＭＳ Ｐゴシック" pitchFamily="1" charset="-128"/>
              </a:rPr>
              <a:t>    CALL </a:t>
            </a:r>
            <a:r>
              <a:rPr lang="en-US" sz="1600" b="1" smtClean="0">
                <a:solidFill>
                  <a:srgbClr val="0000CC"/>
                </a:solidFill>
                <a:latin typeface="Courier New" pitchFamily="1" charset="0"/>
                <a:ea typeface="ＭＳ Ｐゴシック" pitchFamily="1" charset="-128"/>
              </a:rPr>
              <a:t>MPI_Bcast</a:t>
            </a:r>
            <a:r>
              <a:rPr lang="en-US" sz="1600" b="1" smtClean="0">
                <a:latin typeface="Courier New" pitchFamily="1" charset="0"/>
                <a:ea typeface="ＭＳ Ｐゴシック" pitchFamily="1" charset="-128"/>
              </a:rPr>
              <a:t>(array, length, </a:t>
            </a:r>
            <a:r>
              <a:rPr lang="en-US" sz="1600" b="1" smtClean="0">
                <a:solidFill>
                  <a:srgbClr val="0000CC"/>
                </a:solidFill>
                <a:latin typeface="Courier New" pitchFamily="1" charset="0"/>
                <a:ea typeface="ＭＳ Ｐゴシック" pitchFamily="1" charset="-128"/>
              </a:rPr>
              <a:t>MPI_INTEGER</a:t>
            </a:r>
            <a:r>
              <a:rPr lang="en-US" sz="1600" b="1" smtClean="0">
                <a:latin typeface="Courier New" pitchFamily="1" charset="0"/>
                <a:ea typeface="ＭＳ Ｐゴシック" pitchFamily="1" charset="-128"/>
              </a:rPr>
              <a:t>, source, &amp;</a:t>
            </a:r>
          </a:p>
          <a:p>
            <a:pPr>
              <a:lnSpc>
                <a:spcPct val="80000"/>
              </a:lnSpc>
              <a:buFont typeface="Wingdings" pitchFamily="1" charset="2"/>
              <a:buNone/>
            </a:pPr>
            <a:r>
              <a:rPr lang="en-US" sz="1600" b="1" smtClean="0">
                <a:latin typeface="Courier New" pitchFamily="1" charset="0"/>
                <a:ea typeface="ＭＳ Ｐゴシック" pitchFamily="1" charset="-128"/>
              </a:rPr>
              <a:t>           </a:t>
            </a:r>
            <a:r>
              <a:rPr lang="en-US" sz="1600" b="1" smtClean="0">
                <a:solidFill>
                  <a:srgbClr val="0000CC"/>
                </a:solidFill>
                <a:latin typeface="Courier New" pitchFamily="1" charset="0"/>
                <a:ea typeface="ＭＳ Ｐゴシック" pitchFamily="1" charset="-128"/>
              </a:rPr>
              <a:t>MPI_COMM_WORLD</a:t>
            </a:r>
            <a:r>
              <a:rPr lang="en-US" sz="1600" b="1" smtClean="0">
                <a:latin typeface="Courier New" pitchFamily="1" charset="0"/>
                <a:ea typeface="ＭＳ Ｐゴシック" pitchFamily="1" charset="-128"/>
              </a:rPr>
              <a:t>, mpi_error_code)</a:t>
            </a:r>
          </a:p>
          <a:p>
            <a:pPr>
              <a:lnSpc>
                <a:spcPct val="80000"/>
              </a:lnSpc>
              <a:buFont typeface="Wingdings" pitchFamily="1" charset="2"/>
              <a:buNone/>
            </a:pPr>
            <a:r>
              <a:rPr lang="en-US" sz="1600" b="1" smtClean="0">
                <a:latin typeface="Courier New" pitchFamily="1" charset="0"/>
                <a:ea typeface="ＭＳ Ｐゴシック" pitchFamily="1" charset="-128"/>
              </a:rPr>
              <a:t>    WRITE (0,*) my_rank, ": broadcast length = ", length</a:t>
            </a:r>
          </a:p>
          <a:p>
            <a:pPr>
              <a:lnSpc>
                <a:spcPct val="80000"/>
              </a:lnSpc>
              <a:buFont typeface="Wingdings" pitchFamily="1" charset="2"/>
              <a:buNone/>
            </a:pPr>
            <a:r>
              <a:rPr lang="en-US" sz="1600" b="1" smtClean="0">
                <a:latin typeface="Courier New" pitchFamily="1" charset="0"/>
                <a:ea typeface="ＭＳ Ｐゴシック" pitchFamily="1" charset="-128"/>
              </a:rPr>
              <a:t>  END IF !! (num_procs &gt; 1)</a:t>
            </a:r>
          </a:p>
          <a:p>
            <a:pPr>
              <a:lnSpc>
                <a:spcPct val="80000"/>
              </a:lnSpc>
              <a:buFont typeface="Wingdings" pitchFamily="1" charset="2"/>
              <a:buNone/>
            </a:pPr>
            <a:r>
              <a:rPr lang="en-US" sz="1600" b="1" smtClean="0">
                <a:latin typeface="Courier New" pitchFamily="1" charset="0"/>
                <a:ea typeface="ＭＳ Ｐゴシック" pitchFamily="1" charset="-128"/>
              </a:rPr>
              <a:t>  CALL </a:t>
            </a:r>
            <a:r>
              <a:rPr lang="en-US" sz="1600" b="1" smtClean="0">
                <a:solidFill>
                  <a:srgbClr val="0000CC"/>
                </a:solidFill>
                <a:latin typeface="Courier New" pitchFamily="1" charset="0"/>
                <a:ea typeface="ＭＳ Ｐゴシック" pitchFamily="1" charset="-128"/>
              </a:rPr>
              <a:t>MPI_Finalize</a:t>
            </a:r>
            <a:r>
              <a:rPr lang="en-US" sz="1600" b="1" smtClean="0">
                <a:latin typeface="Courier New" pitchFamily="1" charset="0"/>
                <a:ea typeface="ＭＳ Ｐゴシック" pitchFamily="1" charset="-128"/>
              </a:rPr>
              <a:t>(mpi_error_code)</a:t>
            </a:r>
          </a:p>
          <a:p>
            <a:pPr>
              <a:lnSpc>
                <a:spcPct val="80000"/>
              </a:lnSpc>
              <a:buFont typeface="Wingdings" pitchFamily="1" charset="2"/>
              <a:buNone/>
            </a:pPr>
            <a:r>
              <a:rPr lang="en-US" sz="1600" b="1" smtClean="0">
                <a:latin typeface="Courier New" pitchFamily="1" charset="0"/>
                <a:ea typeface="ＭＳ Ｐゴシック" pitchFamily="1" charset="-128"/>
              </a:rPr>
              <a:t>END PROGRAM broadcast</a:t>
            </a:r>
          </a:p>
        </p:txBody>
      </p:sp>
      <p:sp>
        <p:nvSpPr>
          <p:cNvPr id="99332"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99333" name="Slide Number Placeholder 4"/>
          <p:cNvSpPr>
            <a:spLocks noGrp="1"/>
          </p:cNvSpPr>
          <p:nvPr>
            <p:ph type="sldNum" sz="quarter" idx="11"/>
          </p:nvPr>
        </p:nvSpPr>
        <p:spPr>
          <a:noFill/>
        </p:spPr>
        <p:txBody>
          <a:bodyPr/>
          <a:lstStyle/>
          <a:p>
            <a:fld id="{A0398C60-AC36-4CDE-B4E1-18A10D3727AD}" type="slidenum">
              <a:rPr lang="en-US"/>
              <a:pPr/>
              <a:t>69</a:t>
            </a:fld>
            <a:endParaRPr lang="en-US"/>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Parallel: Distributed </a:t>
            </a:r>
            <a:r>
              <a:rPr lang="en-US" dirty="0" err="1" smtClean="0"/>
              <a:t>Multiproc</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4BF37389-4EFB-484B-AB5A-BD4F84D9F3C6}" type="slidenum">
              <a:rPr lang="en-US"/>
              <a:pPr/>
              <a:t>7</a:t>
            </a:fld>
            <a:endParaRPr lang="en-US"/>
          </a:p>
        </p:txBody>
      </p:sp>
      <p:sp>
        <p:nvSpPr>
          <p:cNvPr id="465922" name="Rectangle 2"/>
          <p:cNvSpPr>
            <a:spLocks noGrp="1" noChangeArrowheads="1"/>
          </p:cNvSpPr>
          <p:nvPr>
            <p:ph type="title"/>
          </p:nvPr>
        </p:nvSpPr>
        <p:spPr/>
        <p:txBody>
          <a:bodyPr/>
          <a:lstStyle/>
          <a:p>
            <a:r>
              <a:rPr lang="en-US" sz="3600"/>
              <a:t>Please Mute Yourself</a:t>
            </a:r>
          </a:p>
        </p:txBody>
      </p:sp>
      <p:sp>
        <p:nvSpPr>
          <p:cNvPr id="465923" name="Rectangle 3"/>
          <p:cNvSpPr>
            <a:spLocks noGrp="1" noChangeArrowheads="1"/>
          </p:cNvSpPr>
          <p:nvPr>
            <p:ph type="body" idx="1"/>
          </p:nvPr>
        </p:nvSpPr>
        <p:spPr/>
        <p:txBody>
          <a:bodyPr/>
          <a:lstStyle/>
          <a:p>
            <a:pPr>
              <a:buFont typeface="Wingdings" pitchFamily="2" charset="2"/>
              <a:buNone/>
            </a:pPr>
            <a:r>
              <a:rPr lang="en-US" dirty="0"/>
              <a:t>No matter how you connect, please mute yourself, so that we cannot hear you.</a:t>
            </a:r>
          </a:p>
          <a:p>
            <a:pPr>
              <a:buFont typeface="Wingdings" pitchFamily="2" charset="2"/>
              <a:buNone/>
            </a:pPr>
            <a:r>
              <a:rPr lang="en-US" dirty="0"/>
              <a:t>At </a:t>
            </a:r>
            <a:r>
              <a:rPr lang="en-US" dirty="0" smtClean="0"/>
              <a:t>ISU and UW, </a:t>
            </a:r>
            <a:r>
              <a:rPr lang="en-US" dirty="0"/>
              <a:t>we will turn off the sound on all conferencing technologies.</a:t>
            </a:r>
          </a:p>
          <a:p>
            <a:pPr>
              <a:buFont typeface="Wingdings" pitchFamily="2" charset="2"/>
              <a:buNone/>
            </a:pPr>
            <a:r>
              <a:rPr lang="en-US" dirty="0"/>
              <a:t>That way, we won’t have problems with echo cancellation.</a:t>
            </a:r>
          </a:p>
          <a:p>
            <a:pPr>
              <a:buFont typeface="Wingdings" pitchFamily="2" charset="2"/>
              <a:buNone/>
            </a:pPr>
            <a:r>
              <a:rPr lang="en-US" dirty="0"/>
              <a:t>Of course, that means we cannot hear questions.</a:t>
            </a:r>
          </a:p>
          <a:p>
            <a:pPr>
              <a:buFont typeface="Wingdings" pitchFamily="2" charset="2"/>
              <a:buNone/>
            </a:pPr>
            <a:r>
              <a:rPr lang="en-US" dirty="0"/>
              <a:t>So for questions, you’ll need to send some kind of text.</a:t>
            </a:r>
          </a:p>
        </p:txBody>
      </p:sp>
    </p:spTree>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n-US" smtClean="0">
                <a:ea typeface="ＭＳ Ｐゴシック" pitchFamily="1" charset="-128"/>
              </a:rPr>
              <a:t>Broadcast Compile &amp; Run</a:t>
            </a:r>
          </a:p>
        </p:txBody>
      </p:sp>
      <p:sp>
        <p:nvSpPr>
          <p:cNvPr id="100355" name="Rectangle 3"/>
          <p:cNvSpPr>
            <a:spLocks noGrp="1" noChangeArrowheads="1"/>
          </p:cNvSpPr>
          <p:nvPr>
            <p:ph idx="1"/>
          </p:nvPr>
        </p:nvSpPr>
        <p:spPr/>
        <p:txBody>
          <a:bodyPr/>
          <a:lstStyle/>
          <a:p>
            <a:pPr>
              <a:buFont typeface="Wingdings" pitchFamily="1" charset="2"/>
              <a:buNone/>
            </a:pPr>
            <a:r>
              <a:rPr lang="en-US" sz="2000" b="1" smtClean="0">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mpif90</a:t>
            </a:r>
            <a:r>
              <a:rPr lang="en-US" sz="2000" b="1" smtClean="0">
                <a:latin typeface="Courier New" pitchFamily="1" charset="0"/>
                <a:ea typeface="ＭＳ Ｐゴシック" pitchFamily="1" charset="-128"/>
              </a:rPr>
              <a:t> -o broadcast broadcast.f90</a:t>
            </a:r>
            <a:endParaRPr lang="en-US" sz="2000" b="1" smtClean="0">
              <a:solidFill>
                <a:srgbClr val="0000CC"/>
              </a:solidFill>
              <a:latin typeface="Courier New" pitchFamily="1" charset="0"/>
              <a:ea typeface="ＭＳ Ｐゴシック" pitchFamily="1" charset="-128"/>
            </a:endParaRPr>
          </a:p>
          <a:p>
            <a:pPr>
              <a:buFont typeface="Wingdings" pitchFamily="1" charset="2"/>
              <a:buNone/>
            </a:pPr>
            <a:r>
              <a:rPr lang="en-US" sz="2000" b="1" smtClean="0">
                <a:latin typeface="Courier New" pitchFamily="1" charset="0"/>
                <a:ea typeface="ＭＳ Ｐゴシック" pitchFamily="1" charset="-128"/>
              </a:rPr>
              <a:t>% </a:t>
            </a:r>
            <a:r>
              <a:rPr lang="en-US" sz="2000" b="1" smtClean="0">
                <a:solidFill>
                  <a:srgbClr val="0000CC"/>
                </a:solidFill>
                <a:latin typeface="Courier New" pitchFamily="1" charset="0"/>
                <a:ea typeface="ＭＳ Ｐゴシック" pitchFamily="1" charset="-128"/>
              </a:rPr>
              <a:t>mpirun</a:t>
            </a:r>
            <a:r>
              <a:rPr lang="en-US" sz="2000" b="1" smtClean="0">
                <a:latin typeface="Courier New" pitchFamily="1" charset="0"/>
                <a:ea typeface="ＭＳ Ｐゴシック" pitchFamily="1" charset="-128"/>
              </a:rPr>
              <a:t> </a:t>
            </a:r>
            <a:r>
              <a:rPr lang="en-US" sz="2000" b="1" smtClean="0">
                <a:solidFill>
                  <a:srgbClr val="0000CC"/>
                </a:solidFill>
                <a:latin typeface="Courier New" pitchFamily="1" charset="0"/>
                <a:ea typeface="ＭＳ Ｐゴシック" pitchFamily="1" charset="-128"/>
              </a:rPr>
              <a:t>-np</a:t>
            </a:r>
            <a:r>
              <a:rPr lang="en-US" sz="2000" b="1" smtClean="0">
                <a:latin typeface="Courier New" pitchFamily="1" charset="0"/>
                <a:ea typeface="ＭＳ Ｐゴシック" pitchFamily="1" charset="-128"/>
              </a:rPr>
              <a:t> 4 broadcast</a:t>
            </a:r>
          </a:p>
          <a:p>
            <a:pPr>
              <a:buFont typeface="Wingdings" pitchFamily="1" charset="2"/>
              <a:buNone/>
            </a:pPr>
            <a:r>
              <a:rPr lang="en-US" sz="2000" b="1" smtClean="0">
                <a:latin typeface="Courier New" pitchFamily="1" charset="0"/>
                <a:ea typeface="ＭＳ Ｐゴシック" pitchFamily="1" charset="-128"/>
              </a:rPr>
              <a:t> 0 : broadcast length =  16777216</a:t>
            </a:r>
          </a:p>
          <a:p>
            <a:pPr>
              <a:buFont typeface="Wingdings" pitchFamily="1" charset="2"/>
              <a:buNone/>
            </a:pPr>
            <a:r>
              <a:rPr lang="en-US" sz="2000" b="1" smtClean="0">
                <a:latin typeface="Courier New" pitchFamily="1" charset="0"/>
                <a:ea typeface="ＭＳ Ｐゴシック" pitchFamily="1" charset="-128"/>
              </a:rPr>
              <a:t> 1 : broadcast length =  16777216</a:t>
            </a:r>
          </a:p>
          <a:p>
            <a:pPr>
              <a:buFont typeface="Wingdings" pitchFamily="1" charset="2"/>
              <a:buNone/>
            </a:pPr>
            <a:r>
              <a:rPr lang="en-US" sz="2000" b="1" smtClean="0">
                <a:latin typeface="Courier New" pitchFamily="1" charset="0"/>
                <a:ea typeface="ＭＳ Ｐゴシック" pitchFamily="1" charset="-128"/>
              </a:rPr>
              <a:t> 2 : broadcast length =  16777216</a:t>
            </a:r>
          </a:p>
          <a:p>
            <a:pPr>
              <a:buFont typeface="Wingdings" pitchFamily="1" charset="2"/>
              <a:buNone/>
            </a:pPr>
            <a:r>
              <a:rPr lang="en-US" sz="2000" b="1" smtClean="0">
                <a:latin typeface="Courier New" pitchFamily="1" charset="0"/>
                <a:ea typeface="ＭＳ Ｐゴシック" pitchFamily="1" charset="-128"/>
              </a:rPr>
              <a:t> 3 : broadcast length =  16777216</a:t>
            </a:r>
          </a:p>
        </p:txBody>
      </p:sp>
      <p:sp>
        <p:nvSpPr>
          <p:cNvPr id="100356"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100357" name="Slide Number Placeholder 4"/>
          <p:cNvSpPr>
            <a:spLocks noGrp="1"/>
          </p:cNvSpPr>
          <p:nvPr>
            <p:ph type="sldNum" sz="quarter" idx="11"/>
          </p:nvPr>
        </p:nvSpPr>
        <p:spPr>
          <a:noFill/>
        </p:spPr>
        <p:txBody>
          <a:bodyPr/>
          <a:lstStyle/>
          <a:p>
            <a:fld id="{DFCF0E59-D89B-4C47-9C6B-6005729B463D}" type="slidenum">
              <a:rPr lang="en-US"/>
              <a:pPr/>
              <a:t>70</a:t>
            </a:fld>
            <a:endParaRPr lang="en-US"/>
          </a:p>
        </p:txBody>
      </p:sp>
    </p:spTree>
    <p:custDataLst>
      <p:tags r:id="rId1"/>
    </p:custData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en-US" smtClean="0">
                <a:ea typeface="ＭＳ Ｐゴシック" pitchFamily="1" charset="-128"/>
              </a:rPr>
              <a:t>Reductions</a:t>
            </a:r>
          </a:p>
        </p:txBody>
      </p:sp>
      <p:sp>
        <p:nvSpPr>
          <p:cNvPr id="101379" name="Rectangle 3"/>
          <p:cNvSpPr>
            <a:spLocks noGrp="1" noChangeArrowheads="1"/>
          </p:cNvSpPr>
          <p:nvPr>
            <p:ph idx="1"/>
          </p:nvPr>
        </p:nvSpPr>
        <p:spPr>
          <a:xfrm>
            <a:off x="533400" y="1219200"/>
            <a:ext cx="8077200" cy="4800600"/>
          </a:xfrm>
        </p:spPr>
        <p:txBody>
          <a:bodyPr/>
          <a:lstStyle/>
          <a:p>
            <a:pPr>
              <a:buFont typeface="Wingdings" pitchFamily="1" charset="2"/>
              <a:buNone/>
            </a:pPr>
            <a:r>
              <a:rPr lang="en-US" smtClean="0">
                <a:ea typeface="ＭＳ Ｐゴシック" pitchFamily="1" charset="-128"/>
              </a:rPr>
              <a:t>A </a:t>
            </a:r>
            <a:r>
              <a:rPr lang="en-US" b="1" i="1" u="sng" smtClean="0">
                <a:ea typeface="ＭＳ Ｐゴシック" pitchFamily="1" charset="-128"/>
              </a:rPr>
              <a:t>reduction</a:t>
            </a:r>
            <a:r>
              <a:rPr lang="en-US" smtClean="0">
                <a:ea typeface="ＭＳ Ｐゴシック" pitchFamily="1" charset="-128"/>
              </a:rPr>
              <a:t> converts an array to a scalar: for example,         sum, product, minimum value, maximum value, Boolean AND, Boolean OR, etc.</a:t>
            </a:r>
          </a:p>
          <a:p>
            <a:pPr>
              <a:buFont typeface="Wingdings" pitchFamily="1" charset="2"/>
              <a:buNone/>
            </a:pPr>
            <a:r>
              <a:rPr lang="en-US" smtClean="0">
                <a:ea typeface="ＭＳ Ｐゴシック" pitchFamily="1" charset="-128"/>
              </a:rPr>
              <a:t>Reductions are so common, and so important, that MPI has two routines to handle them:</a:t>
            </a:r>
          </a:p>
          <a:p>
            <a:pPr>
              <a:buFont typeface="Wingdings" pitchFamily="1" charset="2"/>
              <a:buNone/>
            </a:pPr>
            <a:r>
              <a:rPr lang="en-US" b="1" smtClean="0">
                <a:solidFill>
                  <a:schemeClr val="tx2"/>
                </a:solidFill>
                <a:latin typeface="Courier New" pitchFamily="1" charset="0"/>
                <a:ea typeface="ＭＳ Ｐゴシック" pitchFamily="1" charset="-128"/>
              </a:rPr>
              <a:t>MPI_Reduce</a:t>
            </a:r>
            <a:r>
              <a:rPr lang="en-US" smtClean="0">
                <a:ea typeface="ＭＳ Ｐゴシック" pitchFamily="1" charset="-128"/>
              </a:rPr>
              <a:t>: sends result to a single specified process</a:t>
            </a:r>
          </a:p>
          <a:p>
            <a:pPr>
              <a:buFont typeface="Wingdings" pitchFamily="1" charset="2"/>
              <a:buNone/>
            </a:pPr>
            <a:r>
              <a:rPr lang="en-US" b="1" smtClean="0">
                <a:solidFill>
                  <a:schemeClr val="tx2"/>
                </a:solidFill>
                <a:latin typeface="Courier New" pitchFamily="1" charset="0"/>
                <a:ea typeface="ＭＳ Ｐゴシック" pitchFamily="1" charset="-128"/>
              </a:rPr>
              <a:t>MPI_Allreduce</a:t>
            </a:r>
            <a:r>
              <a:rPr lang="en-US" smtClean="0">
                <a:ea typeface="ＭＳ Ｐゴシック" pitchFamily="1" charset="-128"/>
              </a:rPr>
              <a:t>: sends result to all processes (and therefore takes longer)</a:t>
            </a:r>
          </a:p>
        </p:txBody>
      </p:sp>
      <p:sp>
        <p:nvSpPr>
          <p:cNvPr id="101380"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101381" name="Slide Number Placeholder 4"/>
          <p:cNvSpPr>
            <a:spLocks noGrp="1"/>
          </p:cNvSpPr>
          <p:nvPr>
            <p:ph type="sldNum" sz="quarter" idx="11"/>
          </p:nvPr>
        </p:nvSpPr>
        <p:spPr>
          <a:noFill/>
        </p:spPr>
        <p:txBody>
          <a:bodyPr/>
          <a:lstStyle/>
          <a:p>
            <a:fld id="{2AE7D292-02AE-4717-8533-CCEFCD30E829}" type="slidenum">
              <a:rPr lang="en-US"/>
              <a:pPr/>
              <a:t>71</a:t>
            </a:fld>
            <a:endParaRPr lang="en-US"/>
          </a:p>
        </p:txBody>
      </p:sp>
    </p:spTree>
    <p:custDataLst>
      <p:tags r:id="rId1"/>
    </p:custData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US" smtClean="0">
                <a:ea typeface="ＭＳ Ｐゴシック" pitchFamily="1" charset="-128"/>
              </a:rPr>
              <a:t>Reduction Example</a:t>
            </a:r>
          </a:p>
        </p:txBody>
      </p:sp>
      <p:sp>
        <p:nvSpPr>
          <p:cNvPr id="102403" name="Rectangle 3"/>
          <p:cNvSpPr>
            <a:spLocks noGrp="1" noChangeArrowheads="1"/>
          </p:cNvSpPr>
          <p:nvPr>
            <p:ph idx="1"/>
          </p:nvPr>
        </p:nvSpPr>
        <p:spPr>
          <a:xfrm>
            <a:off x="685800" y="1295400"/>
            <a:ext cx="7850188" cy="4365625"/>
          </a:xfrm>
        </p:spPr>
        <p:txBody>
          <a:bodyPr/>
          <a:lstStyle/>
          <a:p>
            <a:pPr>
              <a:lnSpc>
                <a:spcPct val="80000"/>
              </a:lnSpc>
              <a:buFont typeface="Wingdings" pitchFamily="1" charset="2"/>
              <a:buNone/>
            </a:pPr>
            <a:r>
              <a:rPr lang="en-US" sz="1600" b="1" smtClean="0">
                <a:latin typeface="Courier New" pitchFamily="1" charset="0"/>
                <a:ea typeface="ＭＳ Ｐゴシック" pitchFamily="1" charset="-128"/>
              </a:rPr>
              <a:t>PROGRAM reduce</a:t>
            </a:r>
          </a:p>
          <a:p>
            <a:pPr>
              <a:lnSpc>
                <a:spcPct val="70000"/>
              </a:lnSpc>
              <a:buFont typeface="Wingdings" pitchFamily="1" charset="2"/>
              <a:buNone/>
            </a:pPr>
            <a:r>
              <a:rPr lang="en-US" sz="1600" b="1" smtClean="0">
                <a:latin typeface="Courier New" pitchFamily="1" charset="0"/>
                <a:ea typeface="ＭＳ Ｐゴシック" pitchFamily="1" charset="-128"/>
              </a:rPr>
              <a:t>  IMPLICIT NONE</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INCLUDE </a:t>
            </a:r>
            <a:r>
              <a:rPr lang="en-US" sz="1600" b="1" smtClean="0">
                <a:latin typeface="Courier New" pitchFamily="1" charset="0"/>
                <a:ea typeface="ＭＳ Ｐゴシック" pitchFamily="1" charset="-128"/>
              </a:rPr>
              <a:t>"</a:t>
            </a:r>
            <a:r>
              <a:rPr lang="en-US" sz="1600" b="1" smtClean="0">
                <a:solidFill>
                  <a:schemeClr val="folHlink"/>
                </a:solidFill>
                <a:latin typeface="Courier New" pitchFamily="1" charset="0"/>
                <a:ea typeface="ＭＳ Ｐゴシック" pitchFamily="1" charset="-128"/>
              </a:rPr>
              <a:t>mpif.h</a:t>
            </a:r>
            <a:r>
              <a:rPr lang="en-US" sz="1600" b="1" smtClean="0">
                <a:latin typeface="Courier New" pitchFamily="1" charset="0"/>
                <a:ea typeface="ＭＳ Ｐゴシック" pitchFamily="1" charset="-128"/>
              </a:rPr>
              <a:t>"</a:t>
            </a:r>
          </a:p>
          <a:p>
            <a:pPr>
              <a:lnSpc>
                <a:spcPct val="70000"/>
              </a:lnSpc>
              <a:buFont typeface="Wingdings" pitchFamily="1" charset="2"/>
              <a:buNone/>
            </a:pPr>
            <a:r>
              <a:rPr lang="en-US" sz="1600" b="1" smtClean="0">
                <a:latin typeface="Courier New" pitchFamily="1" charset="0"/>
                <a:ea typeface="ＭＳ Ｐゴシック" pitchFamily="1" charset="-128"/>
              </a:rPr>
              <a:t>  INTEGER,PARAMETER :: server = 0</a:t>
            </a:r>
          </a:p>
          <a:p>
            <a:pPr>
              <a:lnSpc>
                <a:spcPct val="70000"/>
              </a:lnSpc>
              <a:buFont typeface="Wingdings" pitchFamily="1" charset="2"/>
              <a:buNone/>
            </a:pPr>
            <a:r>
              <a:rPr lang="en-US" sz="1600" b="1" smtClean="0">
                <a:latin typeface="Courier New" pitchFamily="1" charset="0"/>
                <a:ea typeface="ＭＳ Ｐゴシック" pitchFamily="1" charset="-128"/>
              </a:rPr>
              <a:t>  INTEGER :: value, value_sum</a:t>
            </a:r>
          </a:p>
          <a:p>
            <a:pPr>
              <a:lnSpc>
                <a:spcPct val="70000"/>
              </a:lnSpc>
              <a:buFont typeface="Wingdings" pitchFamily="1" charset="2"/>
              <a:buNone/>
            </a:pPr>
            <a:r>
              <a:rPr lang="en-US" sz="1600" b="1" smtClean="0">
                <a:latin typeface="Courier New" pitchFamily="1" charset="0"/>
                <a:ea typeface="ＭＳ Ｐゴシック" pitchFamily="1" charset="-128"/>
              </a:rPr>
              <a:t>  INTEGER :: num_procs, my_rank, mpi_error_code</a:t>
            </a:r>
          </a:p>
          <a:p>
            <a:pPr>
              <a:lnSpc>
                <a:spcPct val="20000"/>
              </a:lnSpc>
              <a:buFont typeface="Wingdings" pitchFamily="1" charset="2"/>
              <a:buNone/>
            </a:pPr>
            <a:endParaRPr lang="en-US" sz="1600" b="1" smtClean="0">
              <a:latin typeface="Courier New" pitchFamily="1" charset="0"/>
              <a:ea typeface="ＭＳ Ｐゴシック" pitchFamily="1" charset="-128"/>
            </a:endParaRPr>
          </a:p>
          <a:p>
            <a:pPr>
              <a:lnSpc>
                <a:spcPct val="70000"/>
              </a:lnSpc>
              <a:buFont typeface="Wingdings" pitchFamily="1" charset="2"/>
              <a:buNone/>
            </a:pPr>
            <a:r>
              <a:rPr lang="en-US" sz="1600" b="1" smtClean="0">
                <a:latin typeface="Courier New" pitchFamily="1" charset="0"/>
                <a:ea typeface="ＭＳ Ｐゴシック" pitchFamily="1" charset="-128"/>
              </a:rPr>
              <a:t>  CALL </a:t>
            </a:r>
            <a:r>
              <a:rPr lang="en-US" sz="1600" b="1" smtClean="0">
                <a:solidFill>
                  <a:srgbClr val="0000FF"/>
                </a:solidFill>
                <a:latin typeface="Courier New" pitchFamily="1" charset="0"/>
                <a:ea typeface="ＭＳ Ｐゴシック" pitchFamily="1" charset="-128"/>
              </a:rPr>
              <a:t>MPI_Init</a:t>
            </a:r>
            <a:r>
              <a:rPr lang="en-US" sz="1600" b="1" smtClean="0">
                <a:latin typeface="Courier New" pitchFamily="1" charset="0"/>
                <a:ea typeface="ＭＳ Ｐゴシック" pitchFamily="1" charset="-128"/>
              </a:rPr>
              <a:t>(mpi_error_code)</a:t>
            </a:r>
          </a:p>
          <a:p>
            <a:pPr>
              <a:lnSpc>
                <a:spcPct val="80000"/>
              </a:lnSpc>
              <a:buFont typeface="Wingdings" pitchFamily="1" charset="2"/>
              <a:buNone/>
            </a:pPr>
            <a:r>
              <a:rPr lang="en-US" sz="1600" b="1" smtClean="0">
                <a:latin typeface="Courier New" pitchFamily="1" charset="0"/>
                <a:ea typeface="ＭＳ Ｐゴシック" pitchFamily="1" charset="-128"/>
              </a:rPr>
              <a:t>  CALL </a:t>
            </a:r>
            <a:r>
              <a:rPr lang="en-US" sz="1600" b="1" smtClean="0">
                <a:solidFill>
                  <a:srgbClr val="0000FF"/>
                </a:solidFill>
                <a:latin typeface="Courier New" pitchFamily="1" charset="0"/>
                <a:ea typeface="ＭＳ Ｐゴシック" pitchFamily="1" charset="-128"/>
              </a:rPr>
              <a:t>MPI_Comm_rank</a:t>
            </a:r>
            <a:r>
              <a:rPr lang="en-US" sz="1600" b="1" smtClean="0">
                <a:latin typeface="Courier New" pitchFamily="1" charset="0"/>
                <a:ea typeface="ＭＳ Ｐゴシック" pitchFamily="1" charset="-128"/>
              </a:rPr>
              <a:t>(</a:t>
            </a:r>
            <a:r>
              <a:rPr lang="en-US" sz="1600" b="1" smtClean="0">
                <a:solidFill>
                  <a:srgbClr val="0000FF"/>
                </a:solidFill>
                <a:latin typeface="Courier New" pitchFamily="1" charset="0"/>
                <a:ea typeface="ＭＳ Ｐゴシック" pitchFamily="1" charset="-128"/>
              </a:rPr>
              <a:t>MPI_COMM_WORLD</a:t>
            </a:r>
            <a:r>
              <a:rPr lang="en-US" sz="1600" b="1" smtClean="0">
                <a:latin typeface="Courier New" pitchFamily="1" charset="0"/>
                <a:ea typeface="ＭＳ Ｐゴシック" pitchFamily="1" charset="-128"/>
              </a:rPr>
              <a:t>, my_rank,   mpi_error_code)</a:t>
            </a:r>
          </a:p>
          <a:p>
            <a:pPr>
              <a:lnSpc>
                <a:spcPct val="80000"/>
              </a:lnSpc>
              <a:buFont typeface="Wingdings" pitchFamily="1" charset="2"/>
              <a:buNone/>
            </a:pPr>
            <a:r>
              <a:rPr lang="en-US" sz="1600" b="1" smtClean="0">
                <a:latin typeface="Courier New" pitchFamily="1" charset="0"/>
                <a:ea typeface="ＭＳ Ｐゴシック" pitchFamily="1" charset="-128"/>
              </a:rPr>
              <a:t>  CALL </a:t>
            </a:r>
            <a:r>
              <a:rPr lang="en-US" sz="1600" b="1" smtClean="0">
                <a:solidFill>
                  <a:srgbClr val="0000FF"/>
                </a:solidFill>
                <a:latin typeface="Courier New" pitchFamily="1" charset="0"/>
                <a:ea typeface="ＭＳ Ｐゴシック" pitchFamily="1" charset="-128"/>
              </a:rPr>
              <a:t>MPI_Comm_size</a:t>
            </a:r>
            <a:r>
              <a:rPr lang="en-US" sz="1600" b="1" smtClean="0">
                <a:latin typeface="Courier New" pitchFamily="1" charset="0"/>
                <a:ea typeface="ＭＳ Ｐゴシック" pitchFamily="1" charset="-128"/>
              </a:rPr>
              <a:t>(</a:t>
            </a:r>
            <a:r>
              <a:rPr lang="en-US" sz="1600" b="1" smtClean="0">
                <a:solidFill>
                  <a:srgbClr val="0000FF"/>
                </a:solidFill>
                <a:latin typeface="Courier New" pitchFamily="1" charset="0"/>
                <a:ea typeface="ＭＳ Ｐゴシック" pitchFamily="1" charset="-128"/>
              </a:rPr>
              <a:t>MPI_COMM_WORLD</a:t>
            </a:r>
            <a:r>
              <a:rPr lang="en-US" sz="1600" b="1" smtClean="0">
                <a:latin typeface="Courier New" pitchFamily="1" charset="0"/>
                <a:ea typeface="ＭＳ Ｐゴシック" pitchFamily="1" charset="-128"/>
              </a:rPr>
              <a:t>, num_procs, mpi_error_code)</a:t>
            </a:r>
          </a:p>
          <a:p>
            <a:pPr>
              <a:lnSpc>
                <a:spcPct val="70000"/>
              </a:lnSpc>
              <a:buFont typeface="Wingdings" pitchFamily="1" charset="2"/>
              <a:buNone/>
            </a:pPr>
            <a:r>
              <a:rPr lang="en-US" sz="1600" b="1" smtClean="0">
                <a:latin typeface="Courier New" pitchFamily="1" charset="0"/>
                <a:ea typeface="ＭＳ Ｐゴシック" pitchFamily="1" charset="-128"/>
              </a:rPr>
              <a:t>  value_sum = 0</a:t>
            </a:r>
          </a:p>
          <a:p>
            <a:pPr>
              <a:lnSpc>
                <a:spcPct val="70000"/>
              </a:lnSpc>
              <a:buFont typeface="Wingdings" pitchFamily="1" charset="2"/>
              <a:buNone/>
            </a:pPr>
            <a:r>
              <a:rPr lang="en-US" sz="1600" b="1" smtClean="0">
                <a:latin typeface="Courier New" pitchFamily="1" charset="0"/>
                <a:ea typeface="ＭＳ Ｐゴシック" pitchFamily="1" charset="-128"/>
              </a:rPr>
              <a:t>  value     = my_rank * num_procs</a:t>
            </a:r>
          </a:p>
          <a:p>
            <a:pPr>
              <a:lnSpc>
                <a:spcPct val="70000"/>
              </a:lnSpc>
              <a:buFont typeface="Wingdings" pitchFamily="1" charset="2"/>
              <a:buNone/>
            </a:pPr>
            <a:r>
              <a:rPr lang="en-US" sz="1600" b="1" smtClean="0">
                <a:latin typeface="Courier New" pitchFamily="1" charset="0"/>
                <a:ea typeface="ＭＳ Ｐゴシック" pitchFamily="1" charset="-128"/>
              </a:rPr>
              <a:t>  CALL </a:t>
            </a:r>
            <a:r>
              <a:rPr lang="en-US" sz="1600" b="1" smtClean="0">
                <a:solidFill>
                  <a:srgbClr val="0000FF"/>
                </a:solidFill>
                <a:latin typeface="Courier New" pitchFamily="1" charset="0"/>
                <a:ea typeface="ＭＳ Ｐゴシック" pitchFamily="1" charset="-128"/>
              </a:rPr>
              <a:t>MPI_Reduce</a:t>
            </a:r>
            <a:r>
              <a:rPr lang="en-US" sz="1600" b="1" smtClean="0">
                <a:latin typeface="Courier New" pitchFamily="1" charset="0"/>
                <a:ea typeface="ＭＳ Ｐゴシック" pitchFamily="1" charset="-128"/>
              </a:rPr>
              <a:t>(value, value_sum, 1, </a:t>
            </a:r>
            <a:r>
              <a:rPr lang="en-US" sz="1600" b="1" smtClean="0">
                <a:solidFill>
                  <a:srgbClr val="0000FF"/>
                </a:solidFill>
                <a:latin typeface="Courier New" pitchFamily="1" charset="0"/>
                <a:ea typeface="ＭＳ Ｐゴシック" pitchFamily="1" charset="-128"/>
              </a:rPr>
              <a:t>MPI_INT</a:t>
            </a:r>
            <a:r>
              <a:rPr lang="en-US" sz="1600" b="1" smtClean="0">
                <a:latin typeface="Courier New" pitchFamily="1" charset="0"/>
                <a:ea typeface="ＭＳ Ｐゴシック" pitchFamily="1" charset="-128"/>
              </a:rPr>
              <a:t>, </a:t>
            </a:r>
            <a:r>
              <a:rPr lang="en-US" sz="1600" b="1" smtClean="0">
                <a:solidFill>
                  <a:srgbClr val="0000FF"/>
                </a:solidFill>
                <a:latin typeface="Courier New" pitchFamily="1" charset="0"/>
                <a:ea typeface="ＭＳ Ｐゴシック" pitchFamily="1" charset="-128"/>
              </a:rPr>
              <a:t>MPI_SUM</a:t>
            </a:r>
            <a:r>
              <a:rPr lang="en-US" sz="1600" b="1" smtClean="0">
                <a:latin typeface="Courier New" pitchFamily="1" charset="0"/>
                <a:ea typeface="ＭＳ Ｐゴシック" pitchFamily="1" charset="-128"/>
              </a:rPr>
              <a:t>, &amp;</a:t>
            </a:r>
          </a:p>
          <a:p>
            <a:pPr>
              <a:lnSpc>
                <a:spcPct val="70000"/>
              </a:lnSpc>
              <a:buFont typeface="Wingdings" pitchFamily="1" charset="2"/>
              <a:buNone/>
            </a:pPr>
            <a:r>
              <a:rPr lang="en-US" sz="1600" b="1" smtClean="0">
                <a:latin typeface="Courier New" pitchFamily="1" charset="0"/>
                <a:ea typeface="ＭＳ Ｐゴシック" pitchFamily="1" charset="-128"/>
              </a:rPr>
              <a:t> &amp;       server, </a:t>
            </a:r>
            <a:r>
              <a:rPr lang="en-US" sz="1600" b="1" smtClean="0">
                <a:solidFill>
                  <a:srgbClr val="0000FF"/>
                </a:solidFill>
                <a:latin typeface="Courier New" pitchFamily="1" charset="0"/>
                <a:ea typeface="ＭＳ Ｐゴシック" pitchFamily="1" charset="-128"/>
              </a:rPr>
              <a:t>MPI_COMM_WORLD</a:t>
            </a:r>
            <a:r>
              <a:rPr lang="en-US" sz="1600" b="1" smtClean="0">
                <a:latin typeface="Courier New" pitchFamily="1" charset="0"/>
                <a:ea typeface="ＭＳ Ｐゴシック" pitchFamily="1" charset="-128"/>
              </a:rPr>
              <a:t>, mpi_error_code)</a:t>
            </a:r>
          </a:p>
          <a:p>
            <a:pPr>
              <a:lnSpc>
                <a:spcPct val="70000"/>
              </a:lnSpc>
              <a:buFont typeface="Wingdings" pitchFamily="1" charset="2"/>
              <a:buNone/>
            </a:pPr>
            <a:r>
              <a:rPr lang="en-US" sz="1600" b="1" smtClean="0">
                <a:latin typeface="Courier New" pitchFamily="1" charset="0"/>
                <a:ea typeface="ＭＳ Ｐゴシック" pitchFamily="1" charset="-128"/>
              </a:rPr>
              <a:t>  WRITE (0,*) my_rank, ": reduce  value_sum = ", value_sum</a:t>
            </a:r>
          </a:p>
          <a:p>
            <a:pPr>
              <a:lnSpc>
                <a:spcPct val="70000"/>
              </a:lnSpc>
              <a:buFont typeface="Wingdings" pitchFamily="1" charset="2"/>
              <a:buNone/>
            </a:pPr>
            <a:r>
              <a:rPr lang="en-US" sz="1600" b="1" smtClean="0">
                <a:latin typeface="Courier New" pitchFamily="1" charset="0"/>
                <a:ea typeface="ＭＳ Ｐゴシック" pitchFamily="1" charset="-128"/>
              </a:rPr>
              <a:t>  CALL </a:t>
            </a:r>
            <a:r>
              <a:rPr lang="en-US" sz="1600" b="1" smtClean="0">
                <a:solidFill>
                  <a:srgbClr val="0000FF"/>
                </a:solidFill>
                <a:latin typeface="Courier New" pitchFamily="1" charset="0"/>
                <a:ea typeface="ＭＳ Ｐゴシック" pitchFamily="1" charset="-128"/>
              </a:rPr>
              <a:t>MPI_Allreduce</a:t>
            </a:r>
            <a:r>
              <a:rPr lang="en-US" sz="1600" b="1" smtClean="0">
                <a:latin typeface="Courier New" pitchFamily="1" charset="0"/>
                <a:ea typeface="ＭＳ Ｐゴシック" pitchFamily="1" charset="-128"/>
              </a:rPr>
              <a:t>(value, value_sum, 1, </a:t>
            </a:r>
            <a:r>
              <a:rPr lang="en-US" sz="1600" b="1" smtClean="0">
                <a:solidFill>
                  <a:srgbClr val="0000FF"/>
                </a:solidFill>
                <a:latin typeface="Courier New" pitchFamily="1" charset="0"/>
                <a:ea typeface="ＭＳ Ｐゴシック" pitchFamily="1" charset="-128"/>
              </a:rPr>
              <a:t>MPI_INT</a:t>
            </a:r>
            <a:r>
              <a:rPr lang="en-US" sz="1600" b="1" smtClean="0">
                <a:latin typeface="Courier New" pitchFamily="1" charset="0"/>
                <a:ea typeface="ＭＳ Ｐゴシック" pitchFamily="1" charset="-128"/>
              </a:rPr>
              <a:t>, </a:t>
            </a:r>
            <a:r>
              <a:rPr lang="en-US" sz="1600" b="1" smtClean="0">
                <a:solidFill>
                  <a:srgbClr val="0000FF"/>
                </a:solidFill>
                <a:latin typeface="Courier New" pitchFamily="1" charset="0"/>
                <a:ea typeface="ＭＳ Ｐゴシック" pitchFamily="1" charset="-128"/>
              </a:rPr>
              <a:t>MPI_SUM</a:t>
            </a:r>
            <a:r>
              <a:rPr lang="en-US" sz="1600" b="1" smtClean="0">
                <a:latin typeface="Courier New" pitchFamily="1" charset="0"/>
                <a:ea typeface="ＭＳ Ｐゴシック" pitchFamily="1" charset="-128"/>
              </a:rPr>
              <a:t>, &amp;</a:t>
            </a:r>
          </a:p>
          <a:p>
            <a:pPr>
              <a:lnSpc>
                <a:spcPct val="70000"/>
              </a:lnSpc>
              <a:buFont typeface="Wingdings" pitchFamily="1" charset="2"/>
              <a:buNone/>
            </a:pPr>
            <a:r>
              <a:rPr lang="en-US" sz="1600" b="1" smtClean="0">
                <a:latin typeface="Courier New" pitchFamily="1" charset="0"/>
                <a:ea typeface="ＭＳ Ｐゴシック" pitchFamily="1" charset="-128"/>
              </a:rPr>
              <a:t> &amp;       </a:t>
            </a:r>
            <a:r>
              <a:rPr lang="en-US" sz="1600" b="1" smtClean="0">
                <a:solidFill>
                  <a:srgbClr val="0000FF"/>
                </a:solidFill>
                <a:latin typeface="Courier New" pitchFamily="1" charset="0"/>
                <a:ea typeface="ＭＳ Ｐゴシック" pitchFamily="1" charset="-128"/>
              </a:rPr>
              <a:t>MPI_COMM_WORLD</a:t>
            </a:r>
            <a:r>
              <a:rPr lang="en-US" sz="1600" b="1" smtClean="0">
                <a:latin typeface="Courier New" pitchFamily="1" charset="0"/>
                <a:ea typeface="ＭＳ Ｐゴシック" pitchFamily="1" charset="-128"/>
              </a:rPr>
              <a:t>, mpi_error_code)</a:t>
            </a:r>
          </a:p>
          <a:p>
            <a:pPr>
              <a:lnSpc>
                <a:spcPct val="80000"/>
              </a:lnSpc>
              <a:buFont typeface="Wingdings" pitchFamily="1" charset="2"/>
              <a:buNone/>
            </a:pPr>
            <a:r>
              <a:rPr lang="en-US" sz="1600" b="1" smtClean="0">
                <a:latin typeface="Courier New" pitchFamily="1" charset="0"/>
                <a:ea typeface="ＭＳ Ｐゴシック" pitchFamily="1" charset="-128"/>
              </a:rPr>
              <a:t>  WRITE (0,*) my_rank, ": allreduce value_sum = ", value_sum</a:t>
            </a:r>
          </a:p>
          <a:p>
            <a:pPr>
              <a:lnSpc>
                <a:spcPct val="70000"/>
              </a:lnSpc>
              <a:buFont typeface="Wingdings" pitchFamily="1" charset="2"/>
              <a:buNone/>
            </a:pPr>
            <a:r>
              <a:rPr lang="en-US" sz="1600" b="1" smtClean="0">
                <a:latin typeface="Courier New" pitchFamily="1" charset="0"/>
                <a:ea typeface="ＭＳ Ｐゴシック" pitchFamily="1" charset="-128"/>
              </a:rPr>
              <a:t>  CALL </a:t>
            </a:r>
            <a:r>
              <a:rPr lang="en-US" sz="1600" b="1" smtClean="0">
                <a:solidFill>
                  <a:srgbClr val="0000FF"/>
                </a:solidFill>
                <a:latin typeface="Courier New" pitchFamily="1" charset="0"/>
                <a:ea typeface="ＭＳ Ｐゴシック" pitchFamily="1" charset="-128"/>
              </a:rPr>
              <a:t>MPI_Finalize</a:t>
            </a:r>
            <a:r>
              <a:rPr lang="en-US" sz="1600" b="1" smtClean="0">
                <a:latin typeface="Courier New" pitchFamily="1" charset="0"/>
                <a:ea typeface="ＭＳ Ｐゴシック" pitchFamily="1" charset="-128"/>
              </a:rPr>
              <a:t>(mpi_error_code)</a:t>
            </a:r>
          </a:p>
          <a:p>
            <a:pPr>
              <a:lnSpc>
                <a:spcPct val="70000"/>
              </a:lnSpc>
              <a:buFont typeface="Wingdings" pitchFamily="1" charset="2"/>
              <a:buNone/>
            </a:pPr>
            <a:r>
              <a:rPr lang="en-US" sz="1600" b="1" smtClean="0">
                <a:latin typeface="Courier New" pitchFamily="1" charset="0"/>
                <a:ea typeface="ＭＳ Ｐゴシック" pitchFamily="1" charset="-128"/>
              </a:rPr>
              <a:t>END PROGRAM reduce</a:t>
            </a:r>
          </a:p>
        </p:txBody>
      </p:sp>
      <p:sp>
        <p:nvSpPr>
          <p:cNvPr id="102404"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102405" name="Slide Number Placeholder 4"/>
          <p:cNvSpPr>
            <a:spLocks noGrp="1"/>
          </p:cNvSpPr>
          <p:nvPr>
            <p:ph type="sldNum" sz="quarter" idx="11"/>
          </p:nvPr>
        </p:nvSpPr>
        <p:spPr>
          <a:noFill/>
        </p:spPr>
        <p:txBody>
          <a:bodyPr/>
          <a:lstStyle/>
          <a:p>
            <a:fld id="{FF3952F1-56BA-4ADE-823B-947016628FC1}" type="slidenum">
              <a:rPr lang="en-US"/>
              <a:pPr/>
              <a:t>72</a:t>
            </a:fld>
            <a:endParaRPr lang="en-US"/>
          </a:p>
        </p:txBody>
      </p:sp>
    </p:spTree>
    <p:custDataLst>
      <p:tags r:id="rId1"/>
    </p:custData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en-US" smtClean="0">
                <a:ea typeface="ＭＳ Ｐゴシック" pitchFamily="1" charset="-128"/>
              </a:rPr>
              <a:t>Compiling and Running</a:t>
            </a:r>
          </a:p>
        </p:txBody>
      </p:sp>
      <p:sp>
        <p:nvSpPr>
          <p:cNvPr id="103427" name="Rectangle 3"/>
          <p:cNvSpPr>
            <a:spLocks noGrp="1" noChangeArrowheads="1"/>
          </p:cNvSpPr>
          <p:nvPr>
            <p:ph idx="1"/>
          </p:nvPr>
        </p:nvSpPr>
        <p:spPr/>
        <p:txBody>
          <a:bodyPr/>
          <a:lstStyle/>
          <a:p>
            <a:pPr>
              <a:buFont typeface="Wingdings" pitchFamily="1" charset="2"/>
              <a:buNone/>
            </a:pPr>
            <a:r>
              <a:rPr lang="en-US" sz="2000" b="1" smtClean="0">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mpif90</a:t>
            </a:r>
            <a:r>
              <a:rPr lang="en-US" sz="2000" b="1" smtClean="0">
                <a:latin typeface="Courier New" pitchFamily="1" charset="0"/>
                <a:ea typeface="ＭＳ Ｐゴシック" pitchFamily="1" charset="-128"/>
              </a:rPr>
              <a:t> -o reduce reduce.f90</a:t>
            </a:r>
            <a:endParaRPr lang="en-US" sz="2000" b="1" smtClean="0">
              <a:solidFill>
                <a:srgbClr val="0000CC"/>
              </a:solidFill>
              <a:latin typeface="Courier New" pitchFamily="1" charset="0"/>
              <a:ea typeface="ＭＳ Ｐゴシック" pitchFamily="1" charset="-128"/>
            </a:endParaRPr>
          </a:p>
          <a:p>
            <a:pPr>
              <a:buFont typeface="Wingdings" pitchFamily="1" charset="2"/>
              <a:buNone/>
            </a:pPr>
            <a:r>
              <a:rPr lang="en-US" sz="2000" b="1" smtClean="0">
                <a:latin typeface="Courier New" pitchFamily="1" charset="0"/>
                <a:ea typeface="ＭＳ Ｐゴシック" pitchFamily="1" charset="-128"/>
              </a:rPr>
              <a:t>%</a:t>
            </a:r>
            <a:r>
              <a:rPr lang="en-US" sz="2000" b="1" smtClean="0">
                <a:solidFill>
                  <a:srgbClr val="0000CC"/>
                </a:solidFill>
                <a:latin typeface="Courier New" pitchFamily="1" charset="0"/>
                <a:ea typeface="ＭＳ Ｐゴシック" pitchFamily="1" charset="-128"/>
              </a:rPr>
              <a:t> mpirun</a:t>
            </a:r>
            <a:r>
              <a:rPr lang="en-US" sz="2000" b="1" smtClean="0">
                <a:latin typeface="Courier New" pitchFamily="1" charset="0"/>
                <a:ea typeface="ＭＳ Ｐゴシック" pitchFamily="1" charset="-128"/>
              </a:rPr>
              <a:t> -np 4 reduce</a:t>
            </a:r>
          </a:p>
          <a:p>
            <a:pPr>
              <a:buFont typeface="Wingdings" pitchFamily="1" charset="2"/>
              <a:buNone/>
            </a:pPr>
            <a:r>
              <a:rPr lang="en-US" sz="2000" b="1" smtClean="0">
                <a:latin typeface="Courier New" pitchFamily="1" charset="0"/>
                <a:ea typeface="ＭＳ Ｐゴシック" pitchFamily="1" charset="-128"/>
              </a:rPr>
              <a:t> 3 : reduce  value_sum =  0</a:t>
            </a:r>
          </a:p>
          <a:p>
            <a:pPr>
              <a:buFont typeface="Wingdings" pitchFamily="1" charset="2"/>
              <a:buNone/>
            </a:pPr>
            <a:r>
              <a:rPr lang="en-US" sz="2000" b="1" smtClean="0">
                <a:latin typeface="Courier New" pitchFamily="1" charset="0"/>
                <a:ea typeface="ＭＳ Ｐゴシック" pitchFamily="1" charset="-128"/>
              </a:rPr>
              <a:t> 1 : reduce  value_sum =  0</a:t>
            </a:r>
          </a:p>
          <a:p>
            <a:pPr>
              <a:buFont typeface="Wingdings" pitchFamily="1" charset="2"/>
              <a:buNone/>
            </a:pPr>
            <a:r>
              <a:rPr lang="en-US" sz="2000" b="1" smtClean="0">
                <a:latin typeface="Courier New" pitchFamily="1" charset="0"/>
                <a:ea typeface="ＭＳ Ｐゴシック" pitchFamily="1" charset="-128"/>
              </a:rPr>
              <a:t> 2 : reduce  value_sum =  0</a:t>
            </a:r>
          </a:p>
          <a:p>
            <a:pPr>
              <a:buFont typeface="Wingdings" pitchFamily="1" charset="2"/>
              <a:buNone/>
            </a:pPr>
            <a:r>
              <a:rPr lang="en-US" sz="2000" b="1" smtClean="0">
                <a:latin typeface="Courier New" pitchFamily="1" charset="0"/>
                <a:ea typeface="ＭＳ Ｐゴシック" pitchFamily="1" charset="-128"/>
              </a:rPr>
              <a:t> 0 : reduce  value_sum =  24</a:t>
            </a:r>
          </a:p>
          <a:p>
            <a:pPr>
              <a:buFont typeface="Wingdings" pitchFamily="1" charset="2"/>
              <a:buNone/>
            </a:pPr>
            <a:r>
              <a:rPr lang="en-US" sz="2000" b="1" smtClean="0">
                <a:latin typeface="Courier New" pitchFamily="1" charset="0"/>
                <a:ea typeface="ＭＳ Ｐゴシック" pitchFamily="1" charset="-128"/>
              </a:rPr>
              <a:t> 0 : allreduce value_sum =  24</a:t>
            </a:r>
          </a:p>
          <a:p>
            <a:pPr>
              <a:buFont typeface="Wingdings" pitchFamily="1" charset="2"/>
              <a:buNone/>
            </a:pPr>
            <a:r>
              <a:rPr lang="en-US" sz="2000" b="1" smtClean="0">
                <a:latin typeface="Courier New" pitchFamily="1" charset="0"/>
                <a:ea typeface="ＭＳ Ｐゴシック" pitchFamily="1" charset="-128"/>
              </a:rPr>
              <a:t> 1 : allreduce value_sum =  24</a:t>
            </a:r>
          </a:p>
          <a:p>
            <a:pPr>
              <a:buFont typeface="Wingdings" pitchFamily="1" charset="2"/>
              <a:buNone/>
            </a:pPr>
            <a:r>
              <a:rPr lang="en-US" sz="2000" b="1" smtClean="0">
                <a:latin typeface="Courier New" pitchFamily="1" charset="0"/>
                <a:ea typeface="ＭＳ Ｐゴシック" pitchFamily="1" charset="-128"/>
              </a:rPr>
              <a:t> 2 : allreduce value_sum =  24</a:t>
            </a:r>
          </a:p>
          <a:p>
            <a:pPr>
              <a:buFont typeface="Wingdings" pitchFamily="1" charset="2"/>
              <a:buNone/>
            </a:pPr>
            <a:r>
              <a:rPr lang="en-US" sz="2000" b="1" smtClean="0">
                <a:latin typeface="Courier New" pitchFamily="1" charset="0"/>
                <a:ea typeface="ＭＳ Ｐゴシック" pitchFamily="1" charset="-128"/>
              </a:rPr>
              <a:t> 3 : allreduce value_sum =  24</a:t>
            </a:r>
          </a:p>
        </p:txBody>
      </p:sp>
      <p:sp>
        <p:nvSpPr>
          <p:cNvPr id="103428"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103429" name="Slide Number Placeholder 4"/>
          <p:cNvSpPr>
            <a:spLocks noGrp="1"/>
          </p:cNvSpPr>
          <p:nvPr>
            <p:ph type="sldNum" sz="quarter" idx="11"/>
          </p:nvPr>
        </p:nvSpPr>
        <p:spPr>
          <a:noFill/>
        </p:spPr>
        <p:txBody>
          <a:bodyPr/>
          <a:lstStyle/>
          <a:p>
            <a:fld id="{44A30E30-8FF1-421B-B420-38811A37DDEC}" type="slidenum">
              <a:rPr lang="en-US"/>
              <a:pPr/>
              <a:t>73</a:t>
            </a:fld>
            <a:endParaRPr lang="en-US"/>
          </a:p>
        </p:txBody>
      </p:sp>
    </p:spTree>
    <p:custDataLst>
      <p:tags r:id="rId1"/>
    </p:custData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en-US" smtClean="0">
                <a:ea typeface="ＭＳ Ｐゴシック" pitchFamily="1" charset="-128"/>
              </a:rPr>
              <a:t>Why Two Reduction Routines?</a:t>
            </a:r>
          </a:p>
        </p:txBody>
      </p:sp>
      <p:sp>
        <p:nvSpPr>
          <p:cNvPr id="104451"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MPI has two reduction routines because of the high cost of each communication.</a:t>
            </a:r>
          </a:p>
          <a:p>
            <a:pPr>
              <a:buFont typeface="Wingdings" pitchFamily="1" charset="2"/>
              <a:buNone/>
            </a:pPr>
            <a:r>
              <a:rPr lang="en-US" smtClean="0">
                <a:ea typeface="ＭＳ Ｐゴシック" pitchFamily="1" charset="-128"/>
              </a:rPr>
              <a:t>If only one process needs the result, then it doesn’t make sense to pay the cost of sending the result to all processes.</a:t>
            </a:r>
          </a:p>
          <a:p>
            <a:pPr>
              <a:buFont typeface="Wingdings" pitchFamily="1" charset="2"/>
              <a:buNone/>
            </a:pPr>
            <a:r>
              <a:rPr lang="en-US" smtClean="0">
                <a:ea typeface="ＭＳ Ｐゴシック" pitchFamily="1" charset="-128"/>
              </a:rPr>
              <a:t>But if all processes need the result, then it may be cheaper to reduce to all processes than to reduce to a single process and then broadcast to all.</a:t>
            </a:r>
          </a:p>
        </p:txBody>
      </p:sp>
      <p:sp>
        <p:nvSpPr>
          <p:cNvPr id="104452"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104453" name="Slide Number Placeholder 4"/>
          <p:cNvSpPr>
            <a:spLocks noGrp="1"/>
          </p:cNvSpPr>
          <p:nvPr>
            <p:ph type="sldNum" sz="quarter" idx="11"/>
          </p:nvPr>
        </p:nvSpPr>
        <p:spPr>
          <a:noFill/>
        </p:spPr>
        <p:txBody>
          <a:bodyPr/>
          <a:lstStyle/>
          <a:p>
            <a:fld id="{85044C70-D1D8-4D97-B1C9-89858A5ABC4B}" type="slidenum">
              <a:rPr lang="en-US"/>
              <a:pPr/>
              <a:t>74</a:t>
            </a:fld>
            <a:endParaRPr lang="en-US"/>
          </a:p>
        </p:txBody>
      </p:sp>
    </p:spTree>
    <p:custDataLst>
      <p:tags r:id="rId1"/>
    </p:custData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en-US" smtClean="0">
                <a:ea typeface="ＭＳ Ｐゴシック" pitchFamily="1" charset="-128"/>
              </a:rPr>
              <a:t>Non-blocking Communication</a:t>
            </a:r>
          </a:p>
        </p:txBody>
      </p:sp>
      <p:sp>
        <p:nvSpPr>
          <p:cNvPr id="105475"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MPI allows a process to start a send, then go on and do work while the message is in transit.</a:t>
            </a:r>
          </a:p>
          <a:p>
            <a:pPr>
              <a:buFont typeface="Wingdings" pitchFamily="1" charset="2"/>
              <a:buNone/>
            </a:pPr>
            <a:r>
              <a:rPr lang="en-US" smtClean="0">
                <a:ea typeface="ＭＳ Ｐゴシック" pitchFamily="1" charset="-128"/>
              </a:rPr>
              <a:t>This is called </a:t>
            </a:r>
            <a:r>
              <a:rPr lang="en-US" b="1" i="1" u="sng" smtClean="0">
                <a:ea typeface="ＭＳ Ｐゴシック" pitchFamily="1" charset="-128"/>
              </a:rPr>
              <a:t>non-blocking</a:t>
            </a:r>
            <a:r>
              <a:rPr lang="en-US" smtClean="0">
                <a:ea typeface="ＭＳ Ｐゴシック" pitchFamily="1" charset="-128"/>
              </a:rPr>
              <a:t> or </a:t>
            </a:r>
            <a:r>
              <a:rPr lang="en-US" b="1" i="1" u="sng" smtClean="0">
                <a:ea typeface="ＭＳ Ｐゴシック" pitchFamily="1" charset="-128"/>
              </a:rPr>
              <a:t>immediate</a:t>
            </a:r>
            <a:r>
              <a:rPr lang="en-US" smtClean="0">
                <a:ea typeface="ＭＳ Ｐゴシック" pitchFamily="1" charset="-128"/>
              </a:rPr>
              <a:t> communication.</a:t>
            </a:r>
          </a:p>
          <a:p>
            <a:pPr>
              <a:buFont typeface="Wingdings" pitchFamily="1" charset="2"/>
              <a:buNone/>
            </a:pPr>
            <a:r>
              <a:rPr lang="en-US" smtClean="0">
                <a:ea typeface="ＭＳ Ｐゴシック" pitchFamily="1" charset="-128"/>
              </a:rPr>
              <a:t>Here, “immediate” refers to the fact that the call to the MPI routine returns immediately rather than waiting for the communication to complete.</a:t>
            </a:r>
          </a:p>
        </p:txBody>
      </p:sp>
      <p:sp>
        <p:nvSpPr>
          <p:cNvPr id="105476"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105477" name="Slide Number Placeholder 4"/>
          <p:cNvSpPr>
            <a:spLocks noGrp="1"/>
          </p:cNvSpPr>
          <p:nvPr>
            <p:ph type="sldNum" sz="quarter" idx="11"/>
          </p:nvPr>
        </p:nvSpPr>
        <p:spPr>
          <a:noFill/>
        </p:spPr>
        <p:txBody>
          <a:bodyPr/>
          <a:lstStyle/>
          <a:p>
            <a:fld id="{38E5D7D8-F5B5-43E2-A46C-EBB2B2FE0D0B}" type="slidenum">
              <a:rPr lang="en-US"/>
              <a:pPr/>
              <a:t>75</a:t>
            </a:fld>
            <a:endParaRPr lang="en-US"/>
          </a:p>
        </p:txBody>
      </p:sp>
    </p:spTree>
    <p:custDataLst>
      <p:tags r:id="rId1"/>
    </p:custData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US" smtClean="0">
                <a:ea typeface="ＭＳ Ｐゴシック" pitchFamily="1" charset="-128"/>
              </a:rPr>
              <a:t>Immediate Send</a:t>
            </a:r>
          </a:p>
        </p:txBody>
      </p:sp>
      <p:sp>
        <p:nvSpPr>
          <p:cNvPr id="106499" name="Rectangle 3"/>
          <p:cNvSpPr>
            <a:spLocks noGrp="1" noChangeArrowheads="1"/>
          </p:cNvSpPr>
          <p:nvPr>
            <p:ph idx="1"/>
          </p:nvPr>
        </p:nvSpPr>
        <p:spPr/>
        <p:txBody>
          <a:bodyPr/>
          <a:lstStyle/>
          <a:p>
            <a:pPr>
              <a:buFont typeface="Wingdings" pitchFamily="1" charset="2"/>
              <a:buNone/>
            </a:pPr>
            <a:r>
              <a:rPr lang="en-US" sz="2000" b="1" smtClean="0">
                <a:solidFill>
                  <a:srgbClr val="000000"/>
                </a:solidFill>
                <a:latin typeface="Courier New" pitchFamily="1" charset="0"/>
                <a:ea typeface="ＭＳ Ｐゴシック" pitchFamily="1" charset="-128"/>
              </a:rPr>
              <a:t>mpi_error_code =</a:t>
            </a:r>
          </a:p>
          <a:p>
            <a:pPr>
              <a:buFont typeface="Wingdings" pitchFamily="1" charset="2"/>
              <a:buNone/>
            </a:pPr>
            <a:r>
              <a:rPr lang="en-US" sz="2000" b="1" smtClean="0">
                <a:solidFill>
                  <a:srgbClr val="000000"/>
                </a:solidFill>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MPI_Isend</a:t>
            </a:r>
            <a:r>
              <a:rPr lang="en-US" sz="2000" b="1" smtClean="0">
                <a:solidFill>
                  <a:srgbClr val="000000"/>
                </a:solidFill>
                <a:latin typeface="Courier New" pitchFamily="1" charset="0"/>
                <a:ea typeface="ＭＳ Ｐゴシック" pitchFamily="1" charset="-128"/>
              </a:rPr>
              <a:t>(array, size, </a:t>
            </a:r>
            <a:r>
              <a:rPr lang="en-US" sz="2000" b="1" smtClean="0">
                <a:solidFill>
                  <a:schemeClr val="folHlink"/>
                </a:solidFill>
                <a:latin typeface="Courier New" pitchFamily="1" charset="0"/>
                <a:ea typeface="ＭＳ Ｐゴシック" pitchFamily="1" charset="-128"/>
              </a:rPr>
              <a:t>MPI_FLOAT</a:t>
            </a:r>
            <a:r>
              <a:rPr lang="en-US" sz="2000" b="1" smtClean="0">
                <a:solidFill>
                  <a:srgbClr val="000000"/>
                </a:solidFill>
                <a:latin typeface="Courier New" pitchFamily="1" charset="0"/>
                <a:ea typeface="ＭＳ Ｐゴシック" pitchFamily="1" charset="-128"/>
              </a:rPr>
              <a:t>,</a:t>
            </a:r>
          </a:p>
          <a:p>
            <a:pPr>
              <a:buFont typeface="Wingdings" pitchFamily="1" charset="2"/>
              <a:buNone/>
            </a:pPr>
            <a:r>
              <a:rPr lang="en-US" sz="2000" b="1" smtClean="0">
                <a:solidFill>
                  <a:srgbClr val="000000"/>
                </a:solidFill>
                <a:latin typeface="Courier New" pitchFamily="1" charset="0"/>
                <a:ea typeface="ＭＳ Ｐゴシック" pitchFamily="1" charset="-128"/>
              </a:rPr>
              <a:t>        destination, tag, communicator, request);</a:t>
            </a:r>
          </a:p>
          <a:p>
            <a:pPr>
              <a:buFont typeface="Wingdings" pitchFamily="1" charset="2"/>
              <a:buNone/>
            </a:pPr>
            <a:r>
              <a:rPr lang="en-US" smtClean="0">
                <a:ea typeface="ＭＳ Ｐゴシック" pitchFamily="1" charset="-128"/>
              </a:rPr>
              <a:t>Likewise:</a:t>
            </a:r>
          </a:p>
          <a:p>
            <a:pPr>
              <a:buFont typeface="Wingdings" pitchFamily="1" charset="2"/>
              <a:buNone/>
            </a:pPr>
            <a:r>
              <a:rPr lang="en-US" sz="2000" b="1" smtClean="0">
                <a:solidFill>
                  <a:srgbClr val="000000"/>
                </a:solidFill>
                <a:latin typeface="Courier New" pitchFamily="1" charset="0"/>
                <a:ea typeface="ＭＳ Ｐゴシック" pitchFamily="1" charset="-128"/>
              </a:rPr>
              <a:t>mpi_error_code =</a:t>
            </a:r>
            <a:endParaRPr lang="en-US" sz="2800" smtClean="0">
              <a:ea typeface="ＭＳ Ｐゴシック" pitchFamily="1" charset="-128"/>
            </a:endParaRPr>
          </a:p>
          <a:p>
            <a:pPr>
              <a:buFont typeface="Wingdings" pitchFamily="1" charset="2"/>
              <a:buNone/>
            </a:pPr>
            <a:r>
              <a:rPr lang="en-US" sz="2000" b="1" smtClean="0">
                <a:solidFill>
                  <a:srgbClr val="000000"/>
                </a:solidFill>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MPI_Irecv</a:t>
            </a:r>
            <a:r>
              <a:rPr lang="en-US" sz="2000" b="1" smtClean="0">
                <a:solidFill>
                  <a:srgbClr val="000000"/>
                </a:solidFill>
                <a:latin typeface="Courier New" pitchFamily="1" charset="0"/>
                <a:ea typeface="ＭＳ Ｐゴシック" pitchFamily="1" charset="-128"/>
              </a:rPr>
              <a:t>(array, size, </a:t>
            </a:r>
            <a:r>
              <a:rPr lang="en-US" sz="2000" b="1" smtClean="0">
                <a:solidFill>
                  <a:schemeClr val="folHlink"/>
                </a:solidFill>
                <a:latin typeface="Courier New" pitchFamily="1" charset="0"/>
                <a:ea typeface="ＭＳ Ｐゴシック" pitchFamily="1" charset="-128"/>
              </a:rPr>
              <a:t>MPI_FLOAT</a:t>
            </a:r>
            <a:r>
              <a:rPr lang="en-US" sz="2000" b="1" smtClean="0">
                <a:solidFill>
                  <a:srgbClr val="000000"/>
                </a:solidFill>
                <a:latin typeface="Courier New" pitchFamily="1" charset="0"/>
                <a:ea typeface="ＭＳ Ｐゴシック" pitchFamily="1" charset="-128"/>
              </a:rPr>
              <a:t>,</a:t>
            </a:r>
          </a:p>
          <a:p>
            <a:pPr>
              <a:buFont typeface="Wingdings" pitchFamily="1" charset="2"/>
              <a:buNone/>
            </a:pPr>
            <a:r>
              <a:rPr lang="en-US" sz="2000" b="1" smtClean="0">
                <a:solidFill>
                  <a:srgbClr val="000000"/>
                </a:solidFill>
                <a:latin typeface="Courier New" pitchFamily="1" charset="0"/>
                <a:ea typeface="ＭＳ Ｐゴシック" pitchFamily="1" charset="-128"/>
              </a:rPr>
              <a:t>        source, tag, communicator, request);</a:t>
            </a:r>
          </a:p>
          <a:p>
            <a:pPr>
              <a:buFont typeface="Wingdings" pitchFamily="1" charset="2"/>
              <a:buNone/>
            </a:pPr>
            <a:r>
              <a:rPr lang="en-US" smtClean="0">
                <a:ea typeface="ＭＳ Ｐゴシック" pitchFamily="1" charset="-128"/>
              </a:rPr>
              <a:t>This call starts the send/receive, but the send/receive won’t be complete until:</a:t>
            </a:r>
          </a:p>
          <a:p>
            <a:pPr>
              <a:buFont typeface="Wingdings" pitchFamily="1" charset="2"/>
              <a:buNone/>
            </a:pPr>
            <a:r>
              <a:rPr lang="en-US" sz="2000" b="1" smtClean="0">
                <a:solidFill>
                  <a:schemeClr val="folHlink"/>
                </a:solidFill>
                <a:latin typeface="Courier New" pitchFamily="1" charset="0"/>
                <a:ea typeface="ＭＳ Ｐゴシック" pitchFamily="1" charset="-128"/>
              </a:rPr>
              <a:t>MPI_Wait</a:t>
            </a:r>
            <a:r>
              <a:rPr lang="en-US" sz="2000" b="1" smtClean="0">
                <a:solidFill>
                  <a:srgbClr val="000000"/>
                </a:solidFill>
                <a:latin typeface="Courier New" pitchFamily="1" charset="0"/>
                <a:ea typeface="ＭＳ Ｐゴシック" pitchFamily="1" charset="-128"/>
              </a:rPr>
              <a:t>(request, status);</a:t>
            </a:r>
          </a:p>
          <a:p>
            <a:pPr>
              <a:buFont typeface="Wingdings" pitchFamily="1" charset="2"/>
              <a:buNone/>
            </a:pPr>
            <a:r>
              <a:rPr lang="en-US" smtClean="0">
                <a:ea typeface="ＭＳ Ｐゴシック" pitchFamily="1" charset="-128"/>
              </a:rPr>
              <a:t>What’s the advantage of this?</a:t>
            </a:r>
          </a:p>
        </p:txBody>
      </p:sp>
      <p:sp>
        <p:nvSpPr>
          <p:cNvPr id="106500"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106501" name="Slide Number Placeholder 4"/>
          <p:cNvSpPr>
            <a:spLocks noGrp="1"/>
          </p:cNvSpPr>
          <p:nvPr>
            <p:ph type="sldNum" sz="quarter" idx="11"/>
          </p:nvPr>
        </p:nvSpPr>
        <p:spPr>
          <a:noFill/>
        </p:spPr>
        <p:txBody>
          <a:bodyPr/>
          <a:lstStyle/>
          <a:p>
            <a:fld id="{0B7B64F3-A2ED-4D66-8633-2A5B84366A96}" type="slidenum">
              <a:rPr lang="en-US"/>
              <a:pPr/>
              <a:t>76</a:t>
            </a:fld>
            <a:endParaRPr lang="en-US"/>
          </a:p>
        </p:txBody>
      </p:sp>
    </p:spTree>
    <p:custDataLst>
      <p:tags r:id="rId1"/>
    </p:custData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en-US" smtClean="0">
                <a:ea typeface="ＭＳ Ｐゴシック" pitchFamily="1" charset="-128"/>
              </a:rPr>
              <a:t>Communication Hiding</a:t>
            </a:r>
          </a:p>
        </p:txBody>
      </p:sp>
      <p:sp>
        <p:nvSpPr>
          <p:cNvPr id="107523" name="Rectangle 3"/>
          <p:cNvSpPr>
            <a:spLocks noGrp="1" noChangeArrowheads="1"/>
          </p:cNvSpPr>
          <p:nvPr>
            <p:ph idx="1"/>
          </p:nvPr>
        </p:nvSpPr>
        <p:spPr>
          <a:xfrm>
            <a:off x="609600" y="1371600"/>
            <a:ext cx="7924800" cy="4576763"/>
          </a:xfrm>
        </p:spPr>
        <p:txBody>
          <a:bodyPr/>
          <a:lstStyle/>
          <a:p>
            <a:pPr>
              <a:buFont typeface="Wingdings" pitchFamily="1" charset="2"/>
              <a:buNone/>
            </a:pPr>
            <a:r>
              <a:rPr lang="en-US" smtClean="0">
                <a:ea typeface="ＭＳ Ｐゴシック" pitchFamily="1" charset="-128"/>
              </a:rPr>
              <a:t>In between the call to</a:t>
            </a:r>
            <a:r>
              <a:rPr lang="en-US" smtClean="0">
                <a:latin typeface="Courier New" pitchFamily="1" charset="0"/>
                <a:ea typeface="ＭＳ Ｐゴシック" pitchFamily="1" charset="-128"/>
                <a:cs typeface="Courier New" pitchFamily="1" charset="0"/>
              </a:rPr>
              <a:t> </a:t>
            </a:r>
            <a:r>
              <a:rPr lang="en-US" b="1" smtClean="0">
                <a:solidFill>
                  <a:schemeClr val="folHlink"/>
                </a:solidFill>
                <a:latin typeface="Courier New" pitchFamily="1" charset="0"/>
                <a:ea typeface="ＭＳ Ｐゴシック" pitchFamily="1" charset="-128"/>
              </a:rPr>
              <a:t>MPI_Isend</a:t>
            </a:r>
            <a:r>
              <a:rPr lang="en-US" b="1" smtClean="0">
                <a:solidFill>
                  <a:srgbClr val="000000"/>
                </a:solidFill>
                <a:latin typeface="Courier New" pitchFamily="1" charset="0"/>
                <a:ea typeface="ＭＳ Ｐゴシック" pitchFamily="1" charset="-128"/>
              </a:rPr>
              <a:t>/</a:t>
            </a:r>
            <a:r>
              <a:rPr lang="en-US" b="1" smtClean="0">
                <a:solidFill>
                  <a:schemeClr val="folHlink"/>
                </a:solidFill>
                <a:latin typeface="Courier New" pitchFamily="1" charset="0"/>
                <a:ea typeface="ＭＳ Ｐゴシック" pitchFamily="1" charset="-128"/>
              </a:rPr>
              <a:t>Irecv</a:t>
            </a:r>
            <a:r>
              <a:rPr lang="en-US" smtClean="0">
                <a:latin typeface="Courier New" pitchFamily="1" charset="0"/>
                <a:ea typeface="ＭＳ Ｐゴシック" pitchFamily="1" charset="-128"/>
                <a:cs typeface="Courier New" pitchFamily="1" charset="0"/>
              </a:rPr>
              <a:t> </a:t>
            </a:r>
            <a:r>
              <a:rPr lang="en-US" smtClean="0">
                <a:ea typeface="ＭＳ Ｐゴシック" pitchFamily="1" charset="-128"/>
              </a:rPr>
              <a:t>and the call to</a:t>
            </a:r>
            <a:r>
              <a:rPr lang="en-US" smtClean="0">
                <a:latin typeface="Courier New" pitchFamily="1" charset="0"/>
                <a:ea typeface="ＭＳ Ｐゴシック" pitchFamily="1" charset="-128"/>
                <a:cs typeface="Courier New" pitchFamily="1" charset="0"/>
              </a:rPr>
              <a:t> </a:t>
            </a:r>
            <a:r>
              <a:rPr lang="en-US" b="1" smtClean="0">
                <a:solidFill>
                  <a:schemeClr val="folHlink"/>
                </a:solidFill>
                <a:latin typeface="Courier New" pitchFamily="1" charset="0"/>
                <a:ea typeface="ＭＳ Ｐゴシック" pitchFamily="1" charset="-128"/>
              </a:rPr>
              <a:t>MPI_Wait</a:t>
            </a:r>
            <a:r>
              <a:rPr lang="en-US" smtClean="0">
                <a:ea typeface="ＭＳ Ｐゴシック" pitchFamily="1" charset="-128"/>
              </a:rPr>
              <a:t>, both processes can </a:t>
            </a:r>
            <a:r>
              <a:rPr lang="en-US" b="1" u="sng" smtClean="0">
                <a:solidFill>
                  <a:schemeClr val="folHlink"/>
                </a:solidFill>
                <a:ea typeface="ＭＳ Ｐゴシック" pitchFamily="1" charset="-128"/>
              </a:rPr>
              <a:t>do work</a:t>
            </a:r>
            <a:r>
              <a:rPr lang="en-US" smtClean="0">
                <a:ea typeface="ＭＳ Ｐゴシック" pitchFamily="1" charset="-128"/>
              </a:rPr>
              <a:t>!</a:t>
            </a:r>
          </a:p>
          <a:p>
            <a:pPr>
              <a:buFont typeface="Wingdings" pitchFamily="1" charset="2"/>
              <a:buNone/>
            </a:pPr>
            <a:r>
              <a:rPr lang="en-US" smtClean="0">
                <a:ea typeface="ＭＳ Ｐゴシック" pitchFamily="1" charset="-128"/>
              </a:rPr>
              <a:t>If that work takes at least as much time as the communication, then the cost of the communication is effectively zero, since the communication won’t affect how much work gets done.</a:t>
            </a:r>
          </a:p>
          <a:p>
            <a:pPr>
              <a:buFont typeface="Wingdings" pitchFamily="1" charset="2"/>
              <a:buNone/>
            </a:pPr>
            <a:r>
              <a:rPr lang="en-US" smtClean="0">
                <a:ea typeface="ＭＳ Ｐゴシック" pitchFamily="1" charset="-128"/>
              </a:rPr>
              <a:t>This is called </a:t>
            </a:r>
            <a:r>
              <a:rPr lang="en-US" b="1" i="1" u="sng" smtClean="0">
                <a:ea typeface="ＭＳ Ｐゴシック" pitchFamily="1" charset="-128"/>
              </a:rPr>
              <a:t>communication hiding</a:t>
            </a:r>
            <a:r>
              <a:rPr lang="en-US" smtClean="0">
                <a:ea typeface="ＭＳ Ｐゴシック" pitchFamily="1" charset="-128"/>
              </a:rPr>
              <a:t>.</a:t>
            </a:r>
          </a:p>
        </p:txBody>
      </p:sp>
      <p:sp>
        <p:nvSpPr>
          <p:cNvPr id="107524"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107525" name="Slide Number Placeholder 4"/>
          <p:cNvSpPr>
            <a:spLocks noGrp="1"/>
          </p:cNvSpPr>
          <p:nvPr>
            <p:ph type="sldNum" sz="quarter" idx="11"/>
          </p:nvPr>
        </p:nvSpPr>
        <p:spPr>
          <a:noFill/>
        </p:spPr>
        <p:txBody>
          <a:bodyPr/>
          <a:lstStyle/>
          <a:p>
            <a:fld id="{37AE0E12-2D41-4D6C-9217-20A65FFBEDA3}" type="slidenum">
              <a:rPr lang="en-US"/>
              <a:pPr/>
              <a:t>77</a:t>
            </a:fld>
            <a:endParaRPr lang="en-US"/>
          </a:p>
        </p:txBody>
      </p:sp>
    </p:spTree>
    <p:custDataLst>
      <p:tags r:id="rId1"/>
    </p:custData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en-US" smtClean="0">
                <a:ea typeface="ＭＳ Ｐゴシック" pitchFamily="1" charset="-128"/>
              </a:rPr>
              <a:t>Rule of Thumb for Hiding</a:t>
            </a:r>
          </a:p>
        </p:txBody>
      </p:sp>
      <p:sp>
        <p:nvSpPr>
          <p:cNvPr id="108547"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When you want to hide communication:</a:t>
            </a:r>
          </a:p>
          <a:p>
            <a:r>
              <a:rPr lang="en-US" smtClean="0">
                <a:ea typeface="ＭＳ Ｐゴシック" pitchFamily="1" charset="-128"/>
              </a:rPr>
              <a:t>as soon as you calculate the data, send it;</a:t>
            </a:r>
          </a:p>
          <a:p>
            <a:r>
              <a:rPr lang="en-US" smtClean="0">
                <a:ea typeface="ＭＳ Ｐゴシック" pitchFamily="1" charset="-128"/>
              </a:rPr>
              <a:t>don’t receive it until you need it.</a:t>
            </a:r>
          </a:p>
          <a:p>
            <a:pPr>
              <a:buFont typeface="Wingdings" pitchFamily="1" charset="2"/>
              <a:buNone/>
            </a:pPr>
            <a:r>
              <a:rPr lang="en-US" smtClean="0">
                <a:ea typeface="ＭＳ Ｐゴシック" pitchFamily="1" charset="-128"/>
              </a:rPr>
              <a:t>That way, the communication has the maximal amount of time to happen in </a:t>
            </a:r>
            <a:r>
              <a:rPr lang="en-US" b="1" i="1" u="sng" smtClean="0">
                <a:ea typeface="ＭＳ Ｐゴシック" pitchFamily="1" charset="-128"/>
              </a:rPr>
              <a:t>background</a:t>
            </a:r>
            <a:r>
              <a:rPr lang="en-US" smtClean="0">
                <a:ea typeface="ＭＳ Ｐゴシック" pitchFamily="1" charset="-128"/>
              </a:rPr>
              <a:t> (behind the scenes).</a:t>
            </a:r>
          </a:p>
        </p:txBody>
      </p:sp>
      <p:sp>
        <p:nvSpPr>
          <p:cNvPr id="108548"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108549" name="Slide Number Placeholder 4"/>
          <p:cNvSpPr>
            <a:spLocks noGrp="1"/>
          </p:cNvSpPr>
          <p:nvPr>
            <p:ph type="sldNum" sz="quarter" idx="11"/>
          </p:nvPr>
        </p:nvSpPr>
        <p:spPr>
          <a:noFill/>
        </p:spPr>
        <p:txBody>
          <a:bodyPr/>
          <a:lstStyle/>
          <a:p>
            <a:fld id="{4BCE09F8-A2CC-443D-86A4-C8389679C6F1}" type="slidenum">
              <a:rPr lang="en-US"/>
              <a:pPr/>
              <a:t>78</a:t>
            </a:fld>
            <a:endParaRPr lang="en-US"/>
          </a:p>
        </p:txBody>
      </p:sp>
    </p:spTree>
    <p:custDataLst>
      <p:tags r:id="rId1"/>
    </p:custData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ctrTitle"/>
          </p:nvPr>
        </p:nvSpPr>
        <p:spPr>
          <a:xfrm>
            <a:off x="838200" y="3733800"/>
            <a:ext cx="8001000" cy="1905000"/>
          </a:xfrm>
        </p:spPr>
        <p:txBody>
          <a:bodyPr/>
          <a:lstStyle/>
          <a:p>
            <a:pPr eaLnBrk="1" hangingPunct="1">
              <a:lnSpc>
                <a:spcPct val="90000"/>
              </a:lnSpc>
            </a:pPr>
            <a:r>
              <a:rPr lang="en-US" sz="6000" smtClean="0">
                <a:ea typeface="ＭＳ Ｐゴシック" pitchFamily="1" charset="-128"/>
              </a:rPr>
              <a:t>Thanks for your attention!</a:t>
            </a:r>
            <a:br>
              <a:rPr lang="en-US" sz="6000" smtClean="0">
                <a:ea typeface="ＭＳ Ｐゴシック" pitchFamily="1" charset="-128"/>
              </a:rPr>
            </a:br>
            <a:r>
              <a:rPr lang="en-US" sz="6000" smtClean="0">
                <a:ea typeface="ＭＳ Ｐゴシック" pitchFamily="1" charset="-128"/>
              </a:rPr>
              <a:t/>
            </a:r>
            <a:br>
              <a:rPr lang="en-US" sz="6000" smtClean="0">
                <a:ea typeface="ＭＳ Ｐゴシック" pitchFamily="1" charset="-128"/>
              </a:rPr>
            </a:br>
            <a:r>
              <a:rPr lang="en-US" sz="6000" smtClean="0">
                <a:ea typeface="ＭＳ Ｐゴシック" pitchFamily="1" charset="-128"/>
              </a:rPr>
              <a:t/>
            </a:r>
            <a:br>
              <a:rPr lang="en-US" sz="6000" smtClean="0">
                <a:ea typeface="ＭＳ Ｐゴシック" pitchFamily="1" charset="-128"/>
              </a:rPr>
            </a:br>
            <a:r>
              <a:rPr lang="en-US" sz="6000" smtClean="0">
                <a:ea typeface="ＭＳ Ｐゴシック" pitchFamily="1" charset="-128"/>
              </a:rPr>
              <a:t>Questions?</a:t>
            </a:r>
            <a:br>
              <a:rPr lang="en-US" sz="6000" smtClean="0">
                <a:ea typeface="ＭＳ Ｐゴシック" pitchFamily="1" charset="-128"/>
              </a:rPr>
            </a:br>
            <a:endParaRPr lang="en-US" sz="3200" smtClean="0">
              <a:ea typeface="ＭＳ Ｐゴシック" pitchFamily="1" charset="-128"/>
            </a:endParaRPr>
          </a:p>
        </p:txBody>
      </p:sp>
      <p:sp>
        <p:nvSpPr>
          <p:cNvPr id="114691" name="Rectangle 4"/>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pPr algn="ctr"/>
            <a:endParaRPr lang="en-US" sz="1800"/>
          </a:p>
        </p:txBody>
      </p:sp>
    </p:spTree>
    <p:custDataLst>
      <p:tags r:id="rId1"/>
    </p:custData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Parallel: Distributed </a:t>
            </a:r>
            <a:r>
              <a:rPr lang="en-US" dirty="0" err="1" smtClean="0"/>
              <a:t>Multiproc</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3C4F5EC7-229E-472C-A577-0EE5257C4F8A}" type="slidenum">
              <a:rPr lang="en-US"/>
              <a:pPr/>
              <a:t>8</a:t>
            </a:fld>
            <a:endParaRPr lang="en-US"/>
          </a:p>
        </p:txBody>
      </p:sp>
      <p:sp>
        <p:nvSpPr>
          <p:cNvPr id="455682" name="Rectangle 2"/>
          <p:cNvSpPr>
            <a:spLocks noGrp="1" noChangeArrowheads="1"/>
          </p:cNvSpPr>
          <p:nvPr>
            <p:ph type="title"/>
          </p:nvPr>
        </p:nvSpPr>
        <p:spPr/>
        <p:txBody>
          <a:bodyPr/>
          <a:lstStyle/>
          <a:p>
            <a:r>
              <a:rPr lang="en-US" sz="3600" dirty="0"/>
              <a:t>Questions via Text: </a:t>
            </a:r>
            <a:r>
              <a:rPr lang="en-US" sz="3600" dirty="0" smtClean="0"/>
              <a:t>Piazza</a:t>
            </a:r>
            <a:endParaRPr lang="en-US" sz="3600" dirty="0"/>
          </a:p>
        </p:txBody>
      </p:sp>
      <p:sp>
        <p:nvSpPr>
          <p:cNvPr id="455683" name="Rectangle 3"/>
          <p:cNvSpPr>
            <a:spLocks noGrp="1" noChangeArrowheads="1"/>
          </p:cNvSpPr>
          <p:nvPr>
            <p:ph type="body" idx="1"/>
          </p:nvPr>
        </p:nvSpPr>
        <p:spPr/>
        <p:txBody>
          <a:bodyPr/>
          <a:lstStyle/>
          <a:p>
            <a:pPr>
              <a:lnSpc>
                <a:spcPct val="90000"/>
              </a:lnSpc>
              <a:buFont typeface="Wingdings" pitchFamily="2" charset="2"/>
              <a:buNone/>
            </a:pPr>
            <a:r>
              <a:rPr lang="en-US" dirty="0"/>
              <a:t>Ask questions </a:t>
            </a:r>
            <a:r>
              <a:rPr lang="en-US" dirty="0" smtClean="0"/>
              <a:t>via:</a:t>
            </a:r>
          </a:p>
          <a:p>
            <a:pPr>
              <a:lnSpc>
                <a:spcPct val="90000"/>
              </a:lnSpc>
              <a:buFont typeface="Wingdings" pitchFamily="2" charset="2"/>
              <a:buNone/>
            </a:pPr>
            <a:r>
              <a:rPr lang="en-US" b="1" dirty="0" smtClean="0">
                <a:latin typeface="Courier New" pitchFamily="49" charset="0"/>
                <a:cs typeface="Courier New" pitchFamily="49" charset="0"/>
                <a:hlinkClick r:id="rId2"/>
              </a:rPr>
              <a:t>http://www.piazza.com/</a:t>
            </a:r>
            <a:endParaRPr lang="en-US" b="1" dirty="0">
              <a:latin typeface="Courier New" pitchFamily="49" charset="0"/>
              <a:cs typeface="Courier New" pitchFamily="49" charset="0"/>
            </a:endParaRPr>
          </a:p>
          <a:p>
            <a:pPr>
              <a:lnSpc>
                <a:spcPct val="80000"/>
              </a:lnSpc>
              <a:buFont typeface="Wingdings" pitchFamily="2" charset="2"/>
              <a:buNone/>
            </a:pPr>
            <a:endParaRPr lang="en-US" dirty="0"/>
          </a:p>
          <a:p>
            <a:pPr>
              <a:lnSpc>
                <a:spcPct val="80000"/>
              </a:lnSpc>
              <a:buFont typeface="Wingdings" pitchFamily="2" charset="2"/>
              <a:buNone/>
            </a:pPr>
            <a:r>
              <a:rPr lang="en-US" dirty="0" smtClean="0"/>
              <a:t>All </a:t>
            </a:r>
            <a:r>
              <a:rPr lang="en-US" dirty="0"/>
              <a:t>questions will be read out loud and then answered out loud</a:t>
            </a:r>
            <a:r>
              <a:rPr lang="en-US" dirty="0" smtClean="0"/>
              <a:t>.</a:t>
            </a:r>
          </a:p>
          <a:p>
            <a:pPr>
              <a:lnSpc>
                <a:spcPct val="80000"/>
              </a:lnSpc>
              <a:buFont typeface="Wingdings" pitchFamily="2" charset="2"/>
              <a:buNone/>
            </a:pPr>
            <a:endParaRPr lang="en-US" dirty="0" smtClean="0"/>
          </a:p>
          <a:p>
            <a:pPr>
              <a:buFont typeface="Wingdings" pitchFamily="2" charset="2"/>
              <a:buNone/>
            </a:pPr>
            <a:r>
              <a:rPr lang="en-US" b="1" u="sng" dirty="0" smtClean="0"/>
              <a:t>NOTE</a:t>
            </a:r>
            <a:r>
              <a:rPr lang="en-US" dirty="0" smtClean="0"/>
              <a:t>: Because of image-and-likeness rules, people attending remotely offsite via videoconferencing </a:t>
            </a:r>
            <a:r>
              <a:rPr lang="en-US" b="1" u="sng" dirty="0" smtClean="0"/>
              <a:t>CANNOT</a:t>
            </a:r>
            <a:r>
              <a:rPr lang="en-US" dirty="0" smtClean="0"/>
              <a:t> ask questions via voice.</a:t>
            </a:r>
            <a:endParaRPr lang="en-US" dirty="0"/>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r>
              <a:rPr lang="en-US" dirty="0" smtClean="0">
                <a:ea typeface="ＭＳ Ｐゴシック" pitchFamily="1" charset="-128"/>
              </a:rPr>
              <a:t>References</a:t>
            </a:r>
          </a:p>
        </p:txBody>
      </p:sp>
      <p:sp>
        <p:nvSpPr>
          <p:cNvPr id="115715"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NCSI Intro Parallel: Distributed Multiproc</a:t>
            </a:r>
          </a:p>
          <a:p>
            <a:r>
              <a:rPr lang="en-US" dirty="0" smtClean="0">
                <a:latin typeface="Times New Roman" pitchFamily="1" charset="0"/>
                <a:ea typeface="ＭＳ Ｐゴシック" pitchFamily="1" charset="-128"/>
              </a:rPr>
              <a:t>June 26 - July 1 2011</a:t>
            </a:r>
            <a:endParaRPr lang="en-US" dirty="0">
              <a:latin typeface="Times New Roman" pitchFamily="1" charset="0"/>
              <a:ea typeface="ＭＳ Ｐゴシック" pitchFamily="1" charset="-128"/>
            </a:endParaRPr>
          </a:p>
        </p:txBody>
      </p:sp>
      <p:sp>
        <p:nvSpPr>
          <p:cNvPr id="115716" name="Slide Number Placeholder 3"/>
          <p:cNvSpPr>
            <a:spLocks noGrp="1"/>
          </p:cNvSpPr>
          <p:nvPr>
            <p:ph type="sldNum" sz="quarter" idx="11"/>
          </p:nvPr>
        </p:nvSpPr>
        <p:spPr>
          <a:noFill/>
        </p:spPr>
        <p:txBody>
          <a:bodyPr/>
          <a:lstStyle/>
          <a:p>
            <a:fld id="{A86288DB-C647-47E5-848F-A123E7F2BD19}" type="slidenum">
              <a:rPr lang="en-US"/>
              <a:pPr/>
              <a:t>80</a:t>
            </a:fld>
            <a:endParaRPr lang="en-US"/>
          </a:p>
        </p:txBody>
      </p:sp>
      <p:sp>
        <p:nvSpPr>
          <p:cNvPr id="115717" name="Text Box 3"/>
          <p:cNvSpPr txBox="1">
            <a:spLocks noChangeArrowheads="1"/>
          </p:cNvSpPr>
          <p:nvPr/>
        </p:nvSpPr>
        <p:spPr bwMode="auto">
          <a:xfrm>
            <a:off x="381000" y="1600200"/>
            <a:ext cx="8534400" cy="1616075"/>
          </a:xfrm>
          <a:prstGeom prst="rect">
            <a:avLst/>
          </a:prstGeom>
          <a:noFill/>
          <a:ln w="9525">
            <a:noFill/>
            <a:miter lim="800000"/>
            <a:headEnd/>
            <a:tailEnd/>
          </a:ln>
        </p:spPr>
        <p:txBody>
          <a:bodyPr>
            <a:spAutoFit/>
          </a:bodyPr>
          <a:lstStyle/>
          <a:p>
            <a:pPr algn="l"/>
            <a:r>
              <a:rPr lang="en-US" sz="2000" dirty="0">
                <a:solidFill>
                  <a:srgbClr val="003366"/>
                </a:solidFill>
              </a:rPr>
              <a:t>[1]  P.S. Pacheco, </a:t>
            </a:r>
            <a:r>
              <a:rPr lang="en-US" sz="2000" i="1" dirty="0">
                <a:solidFill>
                  <a:srgbClr val="003366"/>
                </a:solidFill>
              </a:rPr>
              <a:t>Parallel Programming with MPI</a:t>
            </a:r>
            <a:r>
              <a:rPr lang="en-US" sz="2000" dirty="0">
                <a:solidFill>
                  <a:srgbClr val="003366"/>
                </a:solidFill>
              </a:rPr>
              <a:t>, Morgan Kaufmann</a:t>
            </a:r>
          </a:p>
          <a:p>
            <a:pPr algn="l"/>
            <a:r>
              <a:rPr lang="en-US" sz="2000" dirty="0">
                <a:solidFill>
                  <a:srgbClr val="003366"/>
                </a:solidFill>
              </a:rPr>
              <a:t>      Publishers, 1997.</a:t>
            </a:r>
          </a:p>
          <a:p>
            <a:pPr algn="l"/>
            <a:r>
              <a:rPr lang="en-US" sz="2000" dirty="0">
                <a:solidFill>
                  <a:srgbClr val="003366"/>
                </a:solidFill>
              </a:rPr>
              <a:t>[2]  W. </a:t>
            </a:r>
            <a:r>
              <a:rPr lang="en-US" sz="2000" dirty="0" err="1">
                <a:solidFill>
                  <a:srgbClr val="003366"/>
                </a:solidFill>
              </a:rPr>
              <a:t>Gropp</a:t>
            </a:r>
            <a:r>
              <a:rPr lang="en-US" sz="2000" dirty="0">
                <a:solidFill>
                  <a:srgbClr val="003366"/>
                </a:solidFill>
              </a:rPr>
              <a:t>, E. Lusk and A. </a:t>
            </a:r>
            <a:r>
              <a:rPr lang="en-US" sz="2000" dirty="0" err="1">
                <a:solidFill>
                  <a:srgbClr val="003366"/>
                </a:solidFill>
              </a:rPr>
              <a:t>Skjellum</a:t>
            </a:r>
            <a:r>
              <a:rPr lang="en-US" sz="2000" dirty="0">
                <a:solidFill>
                  <a:srgbClr val="003366"/>
                </a:solidFill>
              </a:rPr>
              <a:t>, </a:t>
            </a:r>
            <a:r>
              <a:rPr lang="en-US" sz="2000" i="1" dirty="0">
                <a:solidFill>
                  <a:srgbClr val="003366"/>
                </a:solidFill>
              </a:rPr>
              <a:t>Using MPI: Portable Parallel</a:t>
            </a:r>
          </a:p>
          <a:p>
            <a:pPr algn="l"/>
            <a:r>
              <a:rPr lang="en-US" sz="2000" i="1" dirty="0">
                <a:solidFill>
                  <a:srgbClr val="003366"/>
                </a:solidFill>
              </a:rPr>
              <a:t>      Programming with the Message-Passing Interface</a:t>
            </a:r>
            <a:r>
              <a:rPr lang="en-US" sz="2000" dirty="0">
                <a:solidFill>
                  <a:srgbClr val="003366"/>
                </a:solidFill>
              </a:rPr>
              <a:t>, 2</a:t>
            </a:r>
            <a:r>
              <a:rPr lang="en-US" sz="2000" baseline="30000" dirty="0">
                <a:solidFill>
                  <a:srgbClr val="003366"/>
                </a:solidFill>
              </a:rPr>
              <a:t>nd</a:t>
            </a:r>
            <a:r>
              <a:rPr lang="en-US" sz="2000" dirty="0">
                <a:solidFill>
                  <a:srgbClr val="003366"/>
                </a:solidFill>
              </a:rPr>
              <a:t> ed.  MIT</a:t>
            </a:r>
          </a:p>
          <a:p>
            <a:pPr algn="l"/>
            <a:r>
              <a:rPr lang="en-US" sz="2000" dirty="0">
                <a:solidFill>
                  <a:srgbClr val="003366"/>
                </a:solidFill>
              </a:rPr>
              <a:t>      Press, 1999.</a:t>
            </a:r>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Parallel: Distributed </a:t>
            </a:r>
            <a:r>
              <a:rPr lang="en-US" dirty="0" err="1" smtClean="0"/>
              <a:t>Multiproc</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9A66C146-843B-48F7-A792-92EF9FF3154A}" type="slidenum">
              <a:rPr lang="en-US"/>
              <a:pPr/>
              <a:t>9</a:t>
            </a:fld>
            <a:endParaRPr lang="en-US"/>
          </a:p>
        </p:txBody>
      </p:sp>
      <p:sp>
        <p:nvSpPr>
          <p:cNvPr id="537602" name="Rectangle 2"/>
          <p:cNvSpPr>
            <a:spLocks noGrp="1" noChangeArrowheads="1"/>
          </p:cNvSpPr>
          <p:nvPr>
            <p:ph type="title"/>
          </p:nvPr>
        </p:nvSpPr>
        <p:spPr/>
        <p:txBody>
          <a:bodyPr/>
          <a:lstStyle/>
          <a:p>
            <a:r>
              <a:rPr lang="en-US" sz="3600"/>
              <a:t>This is an experiment!</a:t>
            </a:r>
          </a:p>
        </p:txBody>
      </p:sp>
      <p:sp>
        <p:nvSpPr>
          <p:cNvPr id="537603" name="Rectangle 3"/>
          <p:cNvSpPr>
            <a:spLocks noGrp="1" noChangeArrowheads="1"/>
          </p:cNvSpPr>
          <p:nvPr>
            <p:ph type="body" idx="1"/>
          </p:nvPr>
        </p:nvSpPr>
        <p:spPr/>
        <p:txBody>
          <a:bodyPr/>
          <a:lstStyle/>
          <a:p>
            <a:pPr>
              <a:buFont typeface="Wingdings" pitchFamily="2" charset="2"/>
              <a:buNone/>
            </a:pPr>
            <a:r>
              <a:rPr lang="en-US"/>
              <a:t>It’s the nature of these kinds of videoconferences that </a:t>
            </a:r>
            <a:r>
              <a:rPr lang="en-US" b="1"/>
              <a:t>FAILURES ARE GUARANTEED TO HAPPEN!       NO PROMISES!</a:t>
            </a:r>
          </a:p>
          <a:p>
            <a:pPr>
              <a:buFont typeface="Wingdings" pitchFamily="2" charset="2"/>
              <a:buNone/>
            </a:pPr>
            <a:r>
              <a:rPr lang="en-US"/>
              <a:t>So, please bear with us. Hopefully everything will work out well enough.</a:t>
            </a:r>
          </a:p>
          <a:p>
            <a:pPr>
              <a:buFont typeface="Wingdings" pitchFamily="2" charset="2"/>
              <a:buNone/>
            </a:pPr>
            <a:r>
              <a:rPr lang="en-US"/>
              <a:t>If you lose your connection, you can retry the same kind of connection, or try connecting another way.</a:t>
            </a:r>
          </a:p>
          <a:p>
            <a:pPr>
              <a:buFont typeface="Wingdings" pitchFamily="2" charset="2"/>
              <a:buNone/>
            </a:pPr>
            <a:r>
              <a:rPr lang="en-US"/>
              <a:t>Remember, if all else fails, you always have the toll free phone bridge to fall back on.</a:t>
            </a:r>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PWI" val="98"/>
</p:tagLst>
</file>

<file path=ppt/tags/tag10.xml><?xml version="1.0" encoding="utf-8"?>
<p:tagLst xmlns:a="http://schemas.openxmlformats.org/drawingml/2006/main" xmlns:r="http://schemas.openxmlformats.org/officeDocument/2006/relationships" xmlns:p="http://schemas.openxmlformats.org/presentationml/2006/main">
  <p:tag name="SWI" val="115"/>
  <p:tag name="CVB" val="115"/>
  <p:tag name="BSN" val="115"/>
  <p:tag name="SVT" val="FALSE"/>
  <p:tag name="NBP" val="1"/>
  <p:tag name="SPT" val="FALSE"/>
  <p:tag name="CII" val="115"/>
</p:tagLst>
</file>

<file path=ppt/tags/tag11.xml><?xml version="1.0" encoding="utf-8"?>
<p:tagLst xmlns:a="http://schemas.openxmlformats.org/drawingml/2006/main" xmlns:r="http://schemas.openxmlformats.org/officeDocument/2006/relationships" xmlns:p="http://schemas.openxmlformats.org/presentationml/2006/main">
  <p:tag name="SWI" val="116"/>
  <p:tag name="CVB" val="116"/>
  <p:tag name="BSN" val="116"/>
  <p:tag name="SVT" val="FALSE"/>
  <p:tag name="NBP" val="1"/>
  <p:tag name="SPT" val="FALSE"/>
  <p:tag name="CII" val="116"/>
</p:tagLst>
</file>

<file path=ppt/tags/tag12.xml><?xml version="1.0" encoding="utf-8"?>
<p:tagLst xmlns:a="http://schemas.openxmlformats.org/drawingml/2006/main" xmlns:r="http://schemas.openxmlformats.org/officeDocument/2006/relationships" xmlns:p="http://schemas.openxmlformats.org/presentationml/2006/main">
  <p:tag name="SWI" val="117"/>
  <p:tag name="CVB" val="117"/>
  <p:tag name="BSN" val="117"/>
  <p:tag name="SVT" val="FALSE"/>
  <p:tag name="NBP" val="1"/>
  <p:tag name="SPT" val="FALSE"/>
  <p:tag name="CII" val="117"/>
</p:tagLst>
</file>

<file path=ppt/tags/tag13.xml><?xml version="1.0" encoding="utf-8"?>
<p:tagLst xmlns:a="http://schemas.openxmlformats.org/drawingml/2006/main" xmlns:r="http://schemas.openxmlformats.org/officeDocument/2006/relationships" xmlns:p="http://schemas.openxmlformats.org/presentationml/2006/main">
  <p:tag name="SWI" val="118"/>
  <p:tag name="CVB" val="118"/>
  <p:tag name="BSN" val="118"/>
  <p:tag name="SVT" val="FALSE"/>
  <p:tag name="NBP" val="1"/>
  <p:tag name="SPT" val="FALSE"/>
  <p:tag name="CII" val="118"/>
</p:tagLst>
</file>

<file path=ppt/tags/tag14.xml><?xml version="1.0" encoding="utf-8"?>
<p:tagLst xmlns:a="http://schemas.openxmlformats.org/drawingml/2006/main" xmlns:r="http://schemas.openxmlformats.org/officeDocument/2006/relationships" xmlns:p="http://schemas.openxmlformats.org/presentationml/2006/main">
  <p:tag name="SWI" val="119"/>
  <p:tag name="CVB" val="119"/>
  <p:tag name="BSN" val="119"/>
  <p:tag name="SVT" val="FALSE"/>
  <p:tag name="NBP" val="1"/>
  <p:tag name="SPT" val="FALSE"/>
  <p:tag name="CII" val="119"/>
</p:tagLst>
</file>

<file path=ppt/tags/tag15.xml><?xml version="1.0" encoding="utf-8"?>
<p:tagLst xmlns:a="http://schemas.openxmlformats.org/drawingml/2006/main" xmlns:r="http://schemas.openxmlformats.org/officeDocument/2006/relationships" xmlns:p="http://schemas.openxmlformats.org/presentationml/2006/main">
  <p:tag name="SWI" val="129"/>
  <p:tag name="BSN" val="129"/>
  <p:tag name="SVT" val="FALSE"/>
  <p:tag name="NBP" val="1"/>
  <p:tag name="CVB" val="129"/>
  <p:tag name="SPT" val="FALSE"/>
  <p:tag name="CII" val="129"/>
</p:tagLst>
</file>

<file path=ppt/tags/tag16.xml><?xml version="1.0" encoding="utf-8"?>
<p:tagLst xmlns:a="http://schemas.openxmlformats.org/drawingml/2006/main" xmlns:r="http://schemas.openxmlformats.org/officeDocument/2006/relationships" xmlns:p="http://schemas.openxmlformats.org/presentationml/2006/main">
  <p:tag name="SWI" val="51"/>
  <p:tag name="NBP" val="1"/>
  <p:tag name="BSN" val="51"/>
  <p:tag name="SVT" val="TRUE"/>
  <p:tag name="CVB" val="51"/>
  <p:tag name="SPT" val="FALSE"/>
  <p:tag name="CII" val="51"/>
</p:tagLst>
</file>

<file path=ppt/tags/tag17.xml><?xml version="1.0" encoding="utf-8"?>
<p:tagLst xmlns:a="http://schemas.openxmlformats.org/drawingml/2006/main" xmlns:r="http://schemas.openxmlformats.org/officeDocument/2006/relationships" xmlns:p="http://schemas.openxmlformats.org/presentationml/2006/main">
  <p:tag name="DUMMACSH" val="TRUE"/>
</p:tagLst>
</file>

<file path=ppt/tags/tag18.xml><?xml version="1.0" encoding="utf-8"?>
<p:tagLst xmlns:a="http://schemas.openxmlformats.org/drawingml/2006/main" xmlns:r="http://schemas.openxmlformats.org/officeDocument/2006/relationships" xmlns:p="http://schemas.openxmlformats.org/presentationml/2006/main">
  <p:tag name="SWI" val="52"/>
  <p:tag name="NBP" val="1"/>
  <p:tag name="BSN" val="52"/>
  <p:tag name="SVT" val="TRUE"/>
  <p:tag name="CVB" val="52"/>
  <p:tag name="SPT" val="FALSE"/>
  <p:tag name="CII" val="52"/>
</p:tagLst>
</file>

<file path=ppt/tags/tag19.xml><?xml version="1.0" encoding="utf-8"?>
<p:tagLst xmlns:a="http://schemas.openxmlformats.org/drawingml/2006/main" xmlns:r="http://schemas.openxmlformats.org/officeDocument/2006/relationships" xmlns:p="http://schemas.openxmlformats.org/presentationml/2006/main">
  <p:tag name="DUMMACSH" val="TRUE"/>
</p:tagLst>
</file>

<file path=ppt/tags/tag2.xml><?xml version="1.0" encoding="utf-8"?>
<p:tagLst xmlns:a="http://schemas.openxmlformats.org/drawingml/2006/main" xmlns:r="http://schemas.openxmlformats.org/officeDocument/2006/relationships" xmlns:p="http://schemas.openxmlformats.org/presentationml/2006/main">
  <p:tag name="SWI" val="1"/>
  <p:tag name="NBP" val="1"/>
  <p:tag name="BSN" val="1"/>
  <p:tag name="SVT" val="TRUE"/>
  <p:tag name="CVB" val="1"/>
  <p:tag name="SPT" val="FALSE"/>
  <p:tag name="CII" val="1"/>
</p:tagLst>
</file>

<file path=ppt/tags/tag20.xml><?xml version="1.0" encoding="utf-8"?>
<p:tagLst xmlns:a="http://schemas.openxmlformats.org/drawingml/2006/main" xmlns:r="http://schemas.openxmlformats.org/officeDocument/2006/relationships" xmlns:p="http://schemas.openxmlformats.org/presentationml/2006/main">
  <p:tag name="SWI" val="52"/>
  <p:tag name="NBP" val="1"/>
  <p:tag name="BSN" val="52"/>
  <p:tag name="SVT" val="TRUE"/>
  <p:tag name="CVB" val="52"/>
  <p:tag name="SPT" val="FALSE"/>
  <p:tag name="CII" val="52"/>
</p:tagLst>
</file>

<file path=ppt/tags/tag21.xml><?xml version="1.0" encoding="utf-8"?>
<p:tagLst xmlns:a="http://schemas.openxmlformats.org/drawingml/2006/main" xmlns:r="http://schemas.openxmlformats.org/officeDocument/2006/relationships" xmlns:p="http://schemas.openxmlformats.org/presentationml/2006/main">
  <p:tag name="DUMMACSH" val="TRUE"/>
</p:tagLst>
</file>

<file path=ppt/tags/tag22.xml><?xml version="1.0" encoding="utf-8"?>
<p:tagLst xmlns:a="http://schemas.openxmlformats.org/drawingml/2006/main" xmlns:r="http://schemas.openxmlformats.org/officeDocument/2006/relationships" xmlns:p="http://schemas.openxmlformats.org/presentationml/2006/main">
  <p:tag name="SWI" val="52"/>
  <p:tag name="NBP" val="1"/>
  <p:tag name="BSN" val="52"/>
  <p:tag name="SVT" val="TRUE"/>
  <p:tag name="CVB" val="52"/>
  <p:tag name="SPT" val="FALSE"/>
  <p:tag name="CII" val="52"/>
</p:tagLst>
</file>

<file path=ppt/tags/tag23.xml><?xml version="1.0" encoding="utf-8"?>
<p:tagLst xmlns:a="http://schemas.openxmlformats.org/drawingml/2006/main" xmlns:r="http://schemas.openxmlformats.org/officeDocument/2006/relationships" xmlns:p="http://schemas.openxmlformats.org/presentationml/2006/main">
  <p:tag name="DUMMACSH" val="TRUE"/>
</p:tagLst>
</file>

<file path=ppt/tags/tag24.xml><?xml version="1.0" encoding="utf-8"?>
<p:tagLst xmlns:a="http://schemas.openxmlformats.org/drawingml/2006/main" xmlns:r="http://schemas.openxmlformats.org/officeDocument/2006/relationships" xmlns:p="http://schemas.openxmlformats.org/presentationml/2006/main">
  <p:tag name="SWI" val="132"/>
  <p:tag name="BSN" val="132"/>
  <p:tag name="SVT" val="FALSE"/>
  <p:tag name="NBP" val="1"/>
  <p:tag name="CVB" val="132"/>
  <p:tag name="SPT" val="FALSE"/>
  <p:tag name="CII" val="132"/>
</p:tagLst>
</file>

<file path=ppt/tags/tag25.xml><?xml version="1.0" encoding="utf-8"?>
<p:tagLst xmlns:a="http://schemas.openxmlformats.org/drawingml/2006/main" xmlns:r="http://schemas.openxmlformats.org/officeDocument/2006/relationships" xmlns:p="http://schemas.openxmlformats.org/presentationml/2006/main">
  <p:tag name="SWI" val="133"/>
  <p:tag name="BSN" val="133"/>
  <p:tag name="SVT" val="FALSE"/>
  <p:tag name="NBP" val="1"/>
  <p:tag name="CVB" val="133"/>
  <p:tag name="SPT" val="FALSE"/>
  <p:tag name="CII" val="133"/>
</p:tagLst>
</file>

<file path=ppt/tags/tag26.xml><?xml version="1.0" encoding="utf-8"?>
<p:tagLst xmlns:a="http://schemas.openxmlformats.org/drawingml/2006/main" xmlns:r="http://schemas.openxmlformats.org/officeDocument/2006/relationships" xmlns:p="http://schemas.openxmlformats.org/presentationml/2006/main">
  <p:tag name="SWI" val="134"/>
  <p:tag name="BSN" val="134"/>
  <p:tag name="SVT" val="FALSE"/>
  <p:tag name="NBP" val="1"/>
  <p:tag name="CVB" val="134"/>
  <p:tag name="SPT" val="FALSE"/>
  <p:tag name="CII" val="134"/>
</p:tagLst>
</file>

<file path=ppt/tags/tag27.xml><?xml version="1.0" encoding="utf-8"?>
<p:tagLst xmlns:a="http://schemas.openxmlformats.org/drawingml/2006/main" xmlns:r="http://schemas.openxmlformats.org/officeDocument/2006/relationships" xmlns:p="http://schemas.openxmlformats.org/presentationml/2006/main">
  <p:tag name="SWI" val="135"/>
  <p:tag name="BSN" val="135"/>
  <p:tag name="SVT" val="FALSE"/>
  <p:tag name="NBP" val="1"/>
  <p:tag name="CVB" val="135"/>
  <p:tag name="SPT" val="FALSE"/>
  <p:tag name="CII" val="135"/>
</p:tagLst>
</file>

<file path=ppt/tags/tag28.xml><?xml version="1.0" encoding="utf-8"?>
<p:tagLst xmlns:a="http://schemas.openxmlformats.org/drawingml/2006/main" xmlns:r="http://schemas.openxmlformats.org/officeDocument/2006/relationships" xmlns:p="http://schemas.openxmlformats.org/presentationml/2006/main">
  <p:tag name="SWI" val="136"/>
  <p:tag name="BSN" val="136"/>
  <p:tag name="SVT" val="FALSE"/>
  <p:tag name="NBP" val="1"/>
  <p:tag name="CVB" val="136"/>
  <p:tag name="SPT" val="FALSE"/>
  <p:tag name="CII" val="136"/>
</p:tagLst>
</file>

<file path=ppt/tags/tag29.xml><?xml version="1.0" encoding="utf-8"?>
<p:tagLst xmlns:a="http://schemas.openxmlformats.org/drawingml/2006/main" xmlns:r="http://schemas.openxmlformats.org/officeDocument/2006/relationships" xmlns:p="http://schemas.openxmlformats.org/presentationml/2006/main">
  <p:tag name="SWI" val="137"/>
  <p:tag name="BSN" val="137"/>
  <p:tag name="SVT" val="FALSE"/>
  <p:tag name="NBP" val="1"/>
  <p:tag name="CVB" val="137"/>
  <p:tag name="SPT" val="FALSE"/>
  <p:tag name="CII" val="137"/>
</p:tagLst>
</file>

<file path=ppt/tags/tag3.xml><?xml version="1.0" encoding="utf-8"?>
<p:tagLst xmlns:a="http://schemas.openxmlformats.org/drawingml/2006/main" xmlns:r="http://schemas.openxmlformats.org/officeDocument/2006/relationships" xmlns:p="http://schemas.openxmlformats.org/presentationml/2006/main">
  <p:tag name="DUMMACSH" val="TRUE"/>
</p:tagLst>
</file>

<file path=ppt/tags/tag30.xml><?xml version="1.0" encoding="utf-8"?>
<p:tagLst xmlns:a="http://schemas.openxmlformats.org/drawingml/2006/main" xmlns:r="http://schemas.openxmlformats.org/officeDocument/2006/relationships" xmlns:p="http://schemas.openxmlformats.org/presentationml/2006/main">
  <p:tag name="SWI" val="138"/>
  <p:tag name="BSN" val="138"/>
  <p:tag name="SVT" val="FALSE"/>
  <p:tag name="NBP" val="1"/>
  <p:tag name="CVB" val="138"/>
  <p:tag name="SPT" val="FALSE"/>
  <p:tag name="CII" val="138"/>
</p:tagLst>
</file>

<file path=ppt/tags/tag31.xml><?xml version="1.0" encoding="utf-8"?>
<p:tagLst xmlns:a="http://schemas.openxmlformats.org/drawingml/2006/main" xmlns:r="http://schemas.openxmlformats.org/officeDocument/2006/relationships" xmlns:p="http://schemas.openxmlformats.org/presentationml/2006/main">
  <p:tag name="SWI" val="139"/>
  <p:tag name="BSN" val="139"/>
  <p:tag name="SVT" val="FALSE"/>
  <p:tag name="NBP" val="1"/>
  <p:tag name="CVB" val="139"/>
  <p:tag name="SPT" val="FALSE"/>
  <p:tag name="CII" val="139"/>
</p:tagLst>
</file>

<file path=ppt/tags/tag32.xml><?xml version="1.0" encoding="utf-8"?>
<p:tagLst xmlns:a="http://schemas.openxmlformats.org/drawingml/2006/main" xmlns:r="http://schemas.openxmlformats.org/officeDocument/2006/relationships" xmlns:p="http://schemas.openxmlformats.org/presentationml/2006/main">
  <p:tag name="SWI" val="140"/>
  <p:tag name="BSN" val="140"/>
  <p:tag name="SVT" val="FALSE"/>
  <p:tag name="NBP" val="1"/>
  <p:tag name="CVB" val="140"/>
  <p:tag name="SPT" val="FALSE"/>
  <p:tag name="CII" val="140"/>
</p:tagLst>
</file>

<file path=ppt/tags/tag33.xml><?xml version="1.0" encoding="utf-8"?>
<p:tagLst xmlns:a="http://schemas.openxmlformats.org/drawingml/2006/main" xmlns:r="http://schemas.openxmlformats.org/officeDocument/2006/relationships" xmlns:p="http://schemas.openxmlformats.org/presentationml/2006/main">
  <p:tag name="SWI" val="141"/>
  <p:tag name="BSN" val="141"/>
  <p:tag name="SVT" val="FALSE"/>
  <p:tag name="NBP" val="1"/>
  <p:tag name="CVB" val="141"/>
  <p:tag name="SPT" val="FALSE"/>
  <p:tag name="CII" val="141"/>
</p:tagLst>
</file>

<file path=ppt/tags/tag34.xml><?xml version="1.0" encoding="utf-8"?>
<p:tagLst xmlns:a="http://schemas.openxmlformats.org/drawingml/2006/main" xmlns:r="http://schemas.openxmlformats.org/officeDocument/2006/relationships" xmlns:p="http://schemas.openxmlformats.org/presentationml/2006/main">
  <p:tag name="SWI" val="142"/>
  <p:tag name="BSN" val="142"/>
  <p:tag name="SVT" val="FALSE"/>
  <p:tag name="NBP" val="1"/>
  <p:tag name="CVB" val="142"/>
  <p:tag name="SPT" val="FALSE"/>
  <p:tag name="CII" val="142"/>
</p:tagLst>
</file>

<file path=ppt/tags/tag35.xml><?xml version="1.0" encoding="utf-8"?>
<p:tagLst xmlns:a="http://schemas.openxmlformats.org/drawingml/2006/main" xmlns:r="http://schemas.openxmlformats.org/officeDocument/2006/relationships" xmlns:p="http://schemas.openxmlformats.org/presentationml/2006/main">
  <p:tag name="SWI" val="143"/>
  <p:tag name="BSN" val="143"/>
  <p:tag name="SVT" val="FALSE"/>
  <p:tag name="NBP" val="1"/>
  <p:tag name="CVB" val="143"/>
  <p:tag name="SPT" val="FALSE"/>
  <p:tag name="CII" val="143"/>
</p:tagLst>
</file>

<file path=ppt/tags/tag36.xml><?xml version="1.0" encoding="utf-8"?>
<p:tagLst xmlns:a="http://schemas.openxmlformats.org/drawingml/2006/main" xmlns:r="http://schemas.openxmlformats.org/officeDocument/2006/relationships" xmlns:p="http://schemas.openxmlformats.org/presentationml/2006/main">
  <p:tag name="SWI" val="144"/>
  <p:tag name="BSN" val="144"/>
  <p:tag name="SVT" val="FALSE"/>
  <p:tag name="NBP" val="1"/>
  <p:tag name="CVB" val="144"/>
  <p:tag name="SPT" val="FALSE"/>
  <p:tag name="CII" val="144"/>
</p:tagLst>
</file>

<file path=ppt/tags/tag37.xml><?xml version="1.0" encoding="utf-8"?>
<p:tagLst xmlns:a="http://schemas.openxmlformats.org/drawingml/2006/main" xmlns:r="http://schemas.openxmlformats.org/officeDocument/2006/relationships" xmlns:p="http://schemas.openxmlformats.org/presentationml/2006/main">
  <p:tag name="SWI" val="145"/>
  <p:tag name="BSN" val="145"/>
  <p:tag name="SVT" val="FALSE"/>
  <p:tag name="NBP" val="1"/>
  <p:tag name="CVB" val="145"/>
  <p:tag name="SPT" val="FALSE"/>
  <p:tag name="CII" val="145"/>
</p:tagLst>
</file>

<file path=ppt/tags/tag38.xml><?xml version="1.0" encoding="utf-8"?>
<p:tagLst xmlns:a="http://schemas.openxmlformats.org/drawingml/2006/main" xmlns:r="http://schemas.openxmlformats.org/officeDocument/2006/relationships" xmlns:p="http://schemas.openxmlformats.org/presentationml/2006/main">
  <p:tag name="SWI" val="146"/>
  <p:tag name="BSN" val="146"/>
  <p:tag name="SVT" val="FALSE"/>
  <p:tag name="NBP" val="1"/>
  <p:tag name="CVB" val="146"/>
  <p:tag name="SPT" val="FALSE"/>
  <p:tag name="CII" val="146"/>
</p:tagLst>
</file>

<file path=ppt/tags/tag39.xml><?xml version="1.0" encoding="utf-8"?>
<p:tagLst xmlns:a="http://schemas.openxmlformats.org/drawingml/2006/main" xmlns:r="http://schemas.openxmlformats.org/officeDocument/2006/relationships" xmlns:p="http://schemas.openxmlformats.org/presentationml/2006/main">
  <p:tag name="SWI" val="147"/>
  <p:tag name="BSN" val="147"/>
  <p:tag name="SVT" val="FALSE"/>
  <p:tag name="NBP" val="1"/>
  <p:tag name="CVB" val="147"/>
  <p:tag name="SPT" val="FALSE"/>
  <p:tag name="CII" val="147"/>
</p:tagLst>
</file>

<file path=ppt/tags/tag4.xml><?xml version="1.0" encoding="utf-8"?>
<p:tagLst xmlns:a="http://schemas.openxmlformats.org/drawingml/2006/main" xmlns:r="http://schemas.openxmlformats.org/officeDocument/2006/relationships" xmlns:p="http://schemas.openxmlformats.org/presentationml/2006/main">
  <p:tag name="SWI" val="112"/>
  <p:tag name="BSN" val="112"/>
  <p:tag name="SVT" val="FALSE"/>
  <p:tag name="NBP" val="1"/>
  <p:tag name="CVB" val="112"/>
  <p:tag name="SPT" val="FALSE"/>
  <p:tag name="CII" val="112"/>
</p:tagLst>
</file>

<file path=ppt/tags/tag40.xml><?xml version="1.0" encoding="utf-8"?>
<p:tagLst xmlns:a="http://schemas.openxmlformats.org/drawingml/2006/main" xmlns:r="http://schemas.openxmlformats.org/officeDocument/2006/relationships" xmlns:p="http://schemas.openxmlformats.org/presentationml/2006/main">
  <p:tag name="SWI" val="147"/>
  <p:tag name="BSN" val="147"/>
  <p:tag name="SVT" val="FALSE"/>
  <p:tag name="NBP" val="1"/>
  <p:tag name="CVB" val="147"/>
  <p:tag name="SPT" val="FALSE"/>
  <p:tag name="CII" val="147"/>
</p:tagLst>
</file>

<file path=ppt/tags/tag41.xml><?xml version="1.0" encoding="utf-8"?>
<p:tagLst xmlns:a="http://schemas.openxmlformats.org/drawingml/2006/main" xmlns:r="http://schemas.openxmlformats.org/officeDocument/2006/relationships" xmlns:p="http://schemas.openxmlformats.org/presentationml/2006/main">
  <p:tag name="SWI" val="148"/>
  <p:tag name="BSN" val="148"/>
  <p:tag name="SVT" val="FALSE"/>
  <p:tag name="NBP" val="1"/>
  <p:tag name="CVB" val="148"/>
  <p:tag name="SPT" val="FALSE"/>
  <p:tag name="CII" val="148"/>
</p:tagLst>
</file>

<file path=ppt/tags/tag42.xml><?xml version="1.0" encoding="utf-8"?>
<p:tagLst xmlns:a="http://schemas.openxmlformats.org/drawingml/2006/main" xmlns:r="http://schemas.openxmlformats.org/officeDocument/2006/relationships" xmlns:p="http://schemas.openxmlformats.org/presentationml/2006/main">
  <p:tag name="SWI" val="149"/>
  <p:tag name="BSN" val="149"/>
  <p:tag name="SVT" val="FALSE"/>
  <p:tag name="NBP" val="1"/>
  <p:tag name="CVB" val="149"/>
  <p:tag name="SPT" val="FALSE"/>
  <p:tag name="CII" val="149"/>
</p:tagLst>
</file>

<file path=ppt/tags/tag43.xml><?xml version="1.0" encoding="utf-8"?>
<p:tagLst xmlns:a="http://schemas.openxmlformats.org/drawingml/2006/main" xmlns:r="http://schemas.openxmlformats.org/officeDocument/2006/relationships" xmlns:p="http://schemas.openxmlformats.org/presentationml/2006/main">
  <p:tag name="SWI" val="150"/>
  <p:tag name="BSN" val="150"/>
  <p:tag name="SVT" val="FALSE"/>
  <p:tag name="NBP" val="1"/>
  <p:tag name="CVB" val="150"/>
  <p:tag name="SPT" val="FALSE"/>
  <p:tag name="CII" val="150"/>
</p:tagLst>
</file>

<file path=ppt/tags/tag44.xml><?xml version="1.0" encoding="utf-8"?>
<p:tagLst xmlns:a="http://schemas.openxmlformats.org/drawingml/2006/main" xmlns:r="http://schemas.openxmlformats.org/officeDocument/2006/relationships" xmlns:p="http://schemas.openxmlformats.org/presentationml/2006/main">
  <p:tag name="SWI" val="153"/>
  <p:tag name="BSN" val="153"/>
  <p:tag name="SVT" val="FALSE"/>
  <p:tag name="NBP" val="1"/>
  <p:tag name="CVB" val="153"/>
  <p:tag name="SPT" val="FALSE"/>
  <p:tag name="CII" val="153"/>
</p:tagLst>
</file>

<file path=ppt/tags/tag45.xml><?xml version="1.0" encoding="utf-8"?>
<p:tagLst xmlns:a="http://schemas.openxmlformats.org/drawingml/2006/main" xmlns:r="http://schemas.openxmlformats.org/officeDocument/2006/relationships" xmlns:p="http://schemas.openxmlformats.org/presentationml/2006/main">
  <p:tag name="SWI" val="153"/>
  <p:tag name="BSN" val="153"/>
  <p:tag name="SVT" val="FALSE"/>
  <p:tag name="NBP" val="1"/>
  <p:tag name="CVB" val="153"/>
  <p:tag name="SPT" val="FALSE"/>
  <p:tag name="CII" val="153"/>
</p:tagLst>
</file>

<file path=ppt/tags/tag46.xml><?xml version="1.0" encoding="utf-8"?>
<p:tagLst xmlns:a="http://schemas.openxmlformats.org/drawingml/2006/main" xmlns:r="http://schemas.openxmlformats.org/officeDocument/2006/relationships" xmlns:p="http://schemas.openxmlformats.org/presentationml/2006/main">
  <p:tag name="SWI" val="151"/>
  <p:tag name="BSN" val="151"/>
  <p:tag name="SVT" val="FALSE"/>
  <p:tag name="NBP" val="1"/>
  <p:tag name="CVB" val="151"/>
  <p:tag name="SPT" val="FALSE"/>
  <p:tag name="CII" val="151"/>
</p:tagLst>
</file>

<file path=ppt/tags/tag47.xml><?xml version="1.0" encoding="utf-8"?>
<p:tagLst xmlns:a="http://schemas.openxmlformats.org/drawingml/2006/main" xmlns:r="http://schemas.openxmlformats.org/officeDocument/2006/relationships" xmlns:p="http://schemas.openxmlformats.org/presentationml/2006/main">
  <p:tag name="SWI" val="153"/>
  <p:tag name="BSN" val="153"/>
  <p:tag name="SVT" val="FALSE"/>
  <p:tag name="NBP" val="1"/>
  <p:tag name="CVB" val="153"/>
  <p:tag name="SPT" val="FALSE"/>
  <p:tag name="CII" val="153"/>
</p:tagLst>
</file>

<file path=ppt/tags/tag48.xml><?xml version="1.0" encoding="utf-8"?>
<p:tagLst xmlns:a="http://schemas.openxmlformats.org/drawingml/2006/main" xmlns:r="http://schemas.openxmlformats.org/officeDocument/2006/relationships" xmlns:p="http://schemas.openxmlformats.org/presentationml/2006/main">
  <p:tag name="SWI" val="153"/>
  <p:tag name="BSN" val="153"/>
  <p:tag name="SVT" val="FALSE"/>
  <p:tag name="NBP" val="1"/>
  <p:tag name="CVB" val="153"/>
  <p:tag name="SPT" val="FALSE"/>
  <p:tag name="CII" val="153"/>
</p:tagLst>
</file>

<file path=ppt/tags/tag49.xml><?xml version="1.0" encoding="utf-8"?>
<p:tagLst xmlns:a="http://schemas.openxmlformats.org/drawingml/2006/main" xmlns:r="http://schemas.openxmlformats.org/officeDocument/2006/relationships" xmlns:p="http://schemas.openxmlformats.org/presentationml/2006/main">
  <p:tag name="SWI" val="154"/>
  <p:tag name="BSN" val="154"/>
  <p:tag name="SVT" val="FALSE"/>
  <p:tag name="NBP" val="1"/>
  <p:tag name="CVB" val="154"/>
  <p:tag name="SPT" val="FALSE"/>
  <p:tag name="CII" val="154"/>
</p:tagLst>
</file>

<file path=ppt/tags/tag5.xml><?xml version="1.0" encoding="utf-8"?>
<p:tagLst xmlns:a="http://schemas.openxmlformats.org/drawingml/2006/main" xmlns:r="http://schemas.openxmlformats.org/officeDocument/2006/relationships" xmlns:p="http://schemas.openxmlformats.org/presentationml/2006/main">
  <p:tag name="SWI" val="121"/>
  <p:tag name="BSN" val="121"/>
  <p:tag name="SVT" val="FALSE"/>
  <p:tag name="NBP" val="1"/>
  <p:tag name="CVB" val="121"/>
  <p:tag name="SPT" val="FALSE"/>
  <p:tag name="CII" val="121"/>
</p:tagLst>
</file>

<file path=ppt/tags/tag50.xml><?xml version="1.0" encoding="utf-8"?>
<p:tagLst xmlns:a="http://schemas.openxmlformats.org/drawingml/2006/main" xmlns:r="http://schemas.openxmlformats.org/officeDocument/2006/relationships" xmlns:p="http://schemas.openxmlformats.org/presentationml/2006/main">
  <p:tag name="SWI" val="155"/>
  <p:tag name="BSN" val="155"/>
  <p:tag name="SVT" val="FALSE"/>
  <p:tag name="NBP" val="1"/>
  <p:tag name="CVB" val="155"/>
  <p:tag name="SPT" val="FALSE"/>
  <p:tag name="CII" val="155"/>
</p:tagLst>
</file>

<file path=ppt/tags/tag51.xml><?xml version="1.0" encoding="utf-8"?>
<p:tagLst xmlns:a="http://schemas.openxmlformats.org/drawingml/2006/main" xmlns:r="http://schemas.openxmlformats.org/officeDocument/2006/relationships" xmlns:p="http://schemas.openxmlformats.org/presentationml/2006/main">
  <p:tag name="SWI" val="156"/>
  <p:tag name="BSN" val="156"/>
  <p:tag name="SVT" val="FALSE"/>
  <p:tag name="NBP" val="1"/>
  <p:tag name="CVB" val="156"/>
  <p:tag name="SPT" val="FALSE"/>
  <p:tag name="CII" val="156"/>
</p:tagLst>
</file>

<file path=ppt/tags/tag52.xml><?xml version="1.0" encoding="utf-8"?>
<p:tagLst xmlns:a="http://schemas.openxmlformats.org/drawingml/2006/main" xmlns:r="http://schemas.openxmlformats.org/officeDocument/2006/relationships" xmlns:p="http://schemas.openxmlformats.org/presentationml/2006/main">
  <p:tag name="SWI" val="157"/>
  <p:tag name="BSN" val="157"/>
  <p:tag name="SVT" val="FALSE"/>
  <p:tag name="NBP" val="1"/>
  <p:tag name="CVB" val="157"/>
  <p:tag name="SPT" val="FALSE"/>
  <p:tag name="CII" val="157"/>
</p:tagLst>
</file>

<file path=ppt/tags/tag53.xml><?xml version="1.0" encoding="utf-8"?>
<p:tagLst xmlns:a="http://schemas.openxmlformats.org/drawingml/2006/main" xmlns:r="http://schemas.openxmlformats.org/officeDocument/2006/relationships" xmlns:p="http://schemas.openxmlformats.org/presentationml/2006/main">
  <p:tag name="SWI" val="158"/>
  <p:tag name="BSN" val="158"/>
  <p:tag name="SVT" val="FALSE"/>
  <p:tag name="NBP" val="1"/>
  <p:tag name="CVB" val="158"/>
  <p:tag name="SPT" val="FALSE"/>
  <p:tag name="CII" val="158"/>
</p:tagLst>
</file>

<file path=ppt/tags/tag54.xml><?xml version="1.0" encoding="utf-8"?>
<p:tagLst xmlns:a="http://schemas.openxmlformats.org/drawingml/2006/main" xmlns:r="http://schemas.openxmlformats.org/officeDocument/2006/relationships" xmlns:p="http://schemas.openxmlformats.org/presentationml/2006/main">
  <p:tag name="SWI" val="159"/>
  <p:tag name="BSN" val="159"/>
  <p:tag name="SVT" val="FALSE"/>
  <p:tag name="NBP" val="1"/>
  <p:tag name="CVB" val="159"/>
  <p:tag name="SPT" val="FALSE"/>
  <p:tag name="CII" val="159"/>
</p:tagLst>
</file>

<file path=ppt/tags/tag55.xml><?xml version="1.0" encoding="utf-8"?>
<p:tagLst xmlns:a="http://schemas.openxmlformats.org/drawingml/2006/main" xmlns:r="http://schemas.openxmlformats.org/officeDocument/2006/relationships" xmlns:p="http://schemas.openxmlformats.org/presentationml/2006/main">
  <p:tag name="SWI" val="160"/>
  <p:tag name="BSN" val="160"/>
  <p:tag name="SVT" val="FALSE"/>
  <p:tag name="NBP" val="1"/>
  <p:tag name="CVB" val="160"/>
  <p:tag name="SPT" val="FALSE"/>
  <p:tag name="CII" val="160"/>
</p:tagLst>
</file>

<file path=ppt/tags/tag56.xml><?xml version="1.0" encoding="utf-8"?>
<p:tagLst xmlns:a="http://schemas.openxmlformats.org/drawingml/2006/main" xmlns:r="http://schemas.openxmlformats.org/officeDocument/2006/relationships" xmlns:p="http://schemas.openxmlformats.org/presentationml/2006/main">
  <p:tag name="SWI" val="161"/>
  <p:tag name="BSN" val="161"/>
  <p:tag name="SVT" val="FALSE"/>
  <p:tag name="NBP" val="1"/>
  <p:tag name="CVB" val="161"/>
  <p:tag name="SPT" val="FALSE"/>
  <p:tag name="CII" val="161"/>
</p:tagLst>
</file>

<file path=ppt/tags/tag57.xml><?xml version="1.0" encoding="utf-8"?>
<p:tagLst xmlns:a="http://schemas.openxmlformats.org/drawingml/2006/main" xmlns:r="http://schemas.openxmlformats.org/officeDocument/2006/relationships" xmlns:p="http://schemas.openxmlformats.org/presentationml/2006/main">
  <p:tag name="SWI" val="162"/>
  <p:tag name="BSN" val="162"/>
  <p:tag name="SVT" val="FALSE"/>
  <p:tag name="NBP" val="1"/>
  <p:tag name="CVB" val="162"/>
  <p:tag name="SPT" val="FALSE"/>
  <p:tag name="CII" val="162"/>
</p:tagLst>
</file>

<file path=ppt/tags/tag58.xml><?xml version="1.0" encoding="utf-8"?>
<p:tagLst xmlns:a="http://schemas.openxmlformats.org/drawingml/2006/main" xmlns:r="http://schemas.openxmlformats.org/officeDocument/2006/relationships" xmlns:p="http://schemas.openxmlformats.org/presentationml/2006/main">
  <p:tag name="SWI" val="163"/>
  <p:tag name="BSN" val="163"/>
  <p:tag name="SVT" val="FALSE"/>
  <p:tag name="NBP" val="1"/>
  <p:tag name="CVB" val="163"/>
  <p:tag name="SPT" val="FALSE"/>
  <p:tag name="CII" val="163"/>
</p:tagLst>
</file>

<file path=ppt/tags/tag59.xml><?xml version="1.0" encoding="utf-8"?>
<p:tagLst xmlns:a="http://schemas.openxmlformats.org/drawingml/2006/main" xmlns:r="http://schemas.openxmlformats.org/officeDocument/2006/relationships" xmlns:p="http://schemas.openxmlformats.org/presentationml/2006/main">
  <p:tag name="SWI" val="167"/>
  <p:tag name="BSN" val="167"/>
  <p:tag name="SVT" val="FALSE"/>
  <p:tag name="NBP" val="1"/>
  <p:tag name="CVB" val="167"/>
  <p:tag name="SPT" val="FALSE"/>
  <p:tag name="CII" val="167"/>
</p:tagLst>
</file>

<file path=ppt/tags/tag6.xml><?xml version="1.0" encoding="utf-8"?>
<p:tagLst xmlns:a="http://schemas.openxmlformats.org/drawingml/2006/main" xmlns:r="http://schemas.openxmlformats.org/officeDocument/2006/relationships" xmlns:p="http://schemas.openxmlformats.org/presentationml/2006/main">
  <p:tag name="SWI" val="122"/>
  <p:tag name="BSN" val="122"/>
  <p:tag name="SVT" val="FALSE"/>
  <p:tag name="NBP" val="1"/>
  <p:tag name="CVB" val="122"/>
  <p:tag name="SPT" val="FALSE"/>
  <p:tag name="CII" val="122"/>
</p:tagLst>
</file>

<file path=ppt/tags/tag60.xml><?xml version="1.0" encoding="utf-8"?>
<p:tagLst xmlns:a="http://schemas.openxmlformats.org/drawingml/2006/main" xmlns:r="http://schemas.openxmlformats.org/officeDocument/2006/relationships" xmlns:p="http://schemas.openxmlformats.org/presentationml/2006/main">
  <p:tag name="SWI" val="168"/>
  <p:tag name="BSN" val="168"/>
  <p:tag name="SVT" val="FALSE"/>
  <p:tag name="NBP" val="1"/>
  <p:tag name="CVB" val="168"/>
  <p:tag name="SPT" val="FALSE"/>
  <p:tag name="CII" val="168"/>
</p:tagLst>
</file>

<file path=ppt/tags/tag61.xml><?xml version="1.0" encoding="utf-8"?>
<p:tagLst xmlns:a="http://schemas.openxmlformats.org/drawingml/2006/main" xmlns:r="http://schemas.openxmlformats.org/officeDocument/2006/relationships" xmlns:p="http://schemas.openxmlformats.org/presentationml/2006/main">
  <p:tag name="SWI" val="169"/>
  <p:tag name="BSN" val="169"/>
  <p:tag name="SVT" val="FALSE"/>
  <p:tag name="NBP" val="1"/>
  <p:tag name="CVB" val="169"/>
  <p:tag name="SPT" val="FALSE"/>
  <p:tag name="CII" val="169"/>
</p:tagLst>
</file>

<file path=ppt/tags/tag62.xml><?xml version="1.0" encoding="utf-8"?>
<p:tagLst xmlns:a="http://schemas.openxmlformats.org/drawingml/2006/main" xmlns:r="http://schemas.openxmlformats.org/officeDocument/2006/relationships" xmlns:p="http://schemas.openxmlformats.org/presentationml/2006/main">
  <p:tag name="SWI" val="171"/>
  <p:tag name="BSN" val="171"/>
  <p:tag name="SVT" val="FALSE"/>
  <p:tag name="NBP" val="1"/>
  <p:tag name="CVB" val="171"/>
  <p:tag name="SPT" val="FALSE"/>
  <p:tag name="CII" val="171"/>
</p:tagLst>
</file>

<file path=ppt/tags/tag63.xml><?xml version="1.0" encoding="utf-8"?>
<p:tagLst xmlns:a="http://schemas.openxmlformats.org/drawingml/2006/main" xmlns:r="http://schemas.openxmlformats.org/officeDocument/2006/relationships" xmlns:p="http://schemas.openxmlformats.org/presentationml/2006/main">
  <p:tag name="SWI" val="56"/>
  <p:tag name="NBP" val="1"/>
  <p:tag name="BSN" val="56"/>
  <p:tag name="SVT" val="TRUE"/>
  <p:tag name="CVB" val="56"/>
  <p:tag name="SPT" val="FALSE"/>
  <p:tag name="CII" val="56"/>
</p:tagLst>
</file>

<file path=ppt/tags/tag64.xml><?xml version="1.0" encoding="utf-8"?>
<p:tagLst xmlns:a="http://schemas.openxmlformats.org/drawingml/2006/main" xmlns:r="http://schemas.openxmlformats.org/officeDocument/2006/relationships" xmlns:p="http://schemas.openxmlformats.org/presentationml/2006/main">
  <p:tag name="DUMMACSH" val="TRUE"/>
</p:tagLst>
</file>

<file path=ppt/tags/tag65.xml><?xml version="1.0" encoding="utf-8"?>
<p:tagLst xmlns:a="http://schemas.openxmlformats.org/drawingml/2006/main" xmlns:r="http://schemas.openxmlformats.org/officeDocument/2006/relationships" xmlns:p="http://schemas.openxmlformats.org/presentationml/2006/main">
  <p:tag name="SWI" val="173"/>
  <p:tag name="BSN" val="173"/>
  <p:tag name="SVT" val="FALSE"/>
  <p:tag name="NBP" val="1"/>
  <p:tag name="CVB" val="173"/>
  <p:tag name="SPT" val="FALSE"/>
  <p:tag name="CII" val="173"/>
</p:tagLst>
</file>

<file path=ppt/tags/tag7.xml><?xml version="1.0" encoding="utf-8"?>
<p:tagLst xmlns:a="http://schemas.openxmlformats.org/drawingml/2006/main" xmlns:r="http://schemas.openxmlformats.org/officeDocument/2006/relationships" xmlns:p="http://schemas.openxmlformats.org/presentationml/2006/main">
  <p:tag name="SWI" val="114"/>
  <p:tag name="NBP" val="1"/>
  <p:tag name="CVB" val="114"/>
  <p:tag name="SPT" val="FALSE"/>
  <p:tag name="BSN" val="114"/>
  <p:tag name="LFXCI" val="0"/>
  <p:tag name="SVT" val="TRUE"/>
  <p:tag name="CII" val="114"/>
</p:tagLst>
</file>

<file path=ppt/tags/tag8.xml><?xml version="1.0" encoding="utf-8"?>
<p:tagLst xmlns:a="http://schemas.openxmlformats.org/drawingml/2006/main" xmlns:r="http://schemas.openxmlformats.org/officeDocument/2006/relationships" xmlns:p="http://schemas.openxmlformats.org/presentationml/2006/main">
  <p:tag name="SWI" val="114"/>
  <p:tag name="NBP" val="1"/>
  <p:tag name="CVB" val="114"/>
  <p:tag name="SPT" val="FALSE"/>
  <p:tag name="BSN" val="114"/>
  <p:tag name="LFXCI" val="0"/>
  <p:tag name="SVT" val="TRUE"/>
  <p:tag name="CII" val="114"/>
</p:tagLst>
</file>

<file path=ppt/tags/tag9.xml><?xml version="1.0" encoding="utf-8"?>
<p:tagLst xmlns:a="http://schemas.openxmlformats.org/drawingml/2006/main" xmlns:r="http://schemas.openxmlformats.org/officeDocument/2006/relationships" xmlns:p="http://schemas.openxmlformats.org/presentationml/2006/main">
  <p:tag name="SWI" val="123"/>
  <p:tag name="BSN" val="123"/>
  <p:tag name="SVT" val="FALSE"/>
  <p:tag name="NBP" val="1"/>
  <p:tag name="CVB" val="123"/>
  <p:tag name="SPT" val="FALSE"/>
  <p:tag name="CII" val="123"/>
</p:tagLst>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8589</TotalTime>
  <Words>6769</Words>
  <Application>Microsoft Office PowerPoint</Application>
  <PresentationFormat>On-screen Show (4:3)</PresentationFormat>
  <Paragraphs>912</Paragraphs>
  <Slides>80</Slides>
  <Notes>0</Notes>
  <HiddenSlides>0</HiddenSlides>
  <MMClips>0</MMClips>
  <ScaleCrop>false</ScaleCrop>
  <HeadingPairs>
    <vt:vector size="4" baseType="variant">
      <vt:variant>
        <vt:lpstr>Theme</vt:lpstr>
      </vt:variant>
      <vt:variant>
        <vt:i4>1</vt:i4>
      </vt:variant>
      <vt:variant>
        <vt:lpstr>Slide Titles</vt:lpstr>
      </vt:variant>
      <vt:variant>
        <vt:i4>80</vt:i4>
      </vt:variant>
    </vt:vector>
  </HeadingPairs>
  <TitlesOfParts>
    <vt:vector size="81" baseType="lpstr">
      <vt:lpstr>Blends</vt:lpstr>
      <vt:lpstr>Introduction to Parallel Programming &amp; Cluster Computing Distributed Multiprocessing</vt:lpstr>
      <vt:lpstr>This is an experiment!</vt:lpstr>
      <vt:lpstr>H.323 (Polycom etc)</vt:lpstr>
      <vt:lpstr>H.323 from Internet Explorer</vt:lpstr>
      <vt:lpstr>EVO</vt:lpstr>
      <vt:lpstr>Phone Bridge</vt:lpstr>
      <vt:lpstr>Please Mute Yourself</vt:lpstr>
      <vt:lpstr>Questions via Text: Piazza</vt:lpstr>
      <vt:lpstr>This is an experiment!</vt:lpstr>
      <vt:lpstr>Outline</vt:lpstr>
      <vt:lpstr>The Desert Islands  Analogy</vt:lpstr>
      <vt:lpstr>An Island Hut</vt:lpstr>
      <vt:lpstr>Instructions</vt:lpstr>
      <vt:lpstr>Is There Anybody Out There?</vt:lpstr>
      <vt:lpstr>Someone Might Be Out There</vt:lpstr>
      <vt:lpstr>Even More People Out There</vt:lpstr>
      <vt:lpstr>All Data Are Private</vt:lpstr>
      <vt:lpstr>Long Distance Calls: 2 Costs</vt:lpstr>
      <vt:lpstr>Distributed Parallelism</vt:lpstr>
      <vt:lpstr>Like Desert Islands</vt:lpstr>
      <vt:lpstr>Latency vs Bandwidth on topdawg</vt:lpstr>
      <vt:lpstr>Latency vs Bandwidth on topdawg</vt:lpstr>
      <vt:lpstr>Parallelism</vt:lpstr>
      <vt:lpstr>What Is Parallelism?</vt:lpstr>
      <vt:lpstr>Kinds of Parallelism</vt:lpstr>
      <vt:lpstr>Why Parallelism Is Good</vt:lpstr>
      <vt:lpstr>Parallelism Jargon</vt:lpstr>
      <vt:lpstr>Jargon Alert!</vt:lpstr>
      <vt:lpstr>Load Balancing</vt:lpstr>
      <vt:lpstr>Load Balancing</vt:lpstr>
      <vt:lpstr>Load Balancing</vt:lpstr>
      <vt:lpstr>Load Balancing</vt:lpstr>
      <vt:lpstr>Load Balancing</vt:lpstr>
      <vt:lpstr>Load Balancing Is Good</vt:lpstr>
      <vt:lpstr>Parallel Strategies</vt:lpstr>
      <vt:lpstr>MPI: The Message-Passing Interface</vt:lpstr>
      <vt:lpstr>What Is MPI?</vt:lpstr>
      <vt:lpstr>MPI Calls</vt:lpstr>
      <vt:lpstr>MPI is an API</vt:lpstr>
      <vt:lpstr>WARNING!</vt:lpstr>
      <vt:lpstr>Example MPI Routines</vt:lpstr>
      <vt:lpstr>More Example MPI Routines</vt:lpstr>
      <vt:lpstr>MPI Program Structure (F90)</vt:lpstr>
      <vt:lpstr>MPI Program Structure (C)</vt:lpstr>
      <vt:lpstr>MPI is SPMD</vt:lpstr>
      <vt:lpstr>Example: Greetings</vt:lpstr>
      <vt:lpstr>greeting.c</vt:lpstr>
      <vt:lpstr>Hello World Startup/Shut Down</vt:lpstr>
      <vt:lpstr>Hello World Client’s Work</vt:lpstr>
      <vt:lpstr>Hello World Server’s Work</vt:lpstr>
      <vt:lpstr>How an MPI Run Works</vt:lpstr>
      <vt:lpstr>Compiling and Running</vt:lpstr>
      <vt:lpstr>Why is Rank #0 the Server?</vt:lpstr>
      <vt:lpstr>Does There Have to be a Server?</vt:lpstr>
      <vt:lpstr>Why “Rank?”</vt:lpstr>
      <vt:lpstr>Compiling and Running</vt:lpstr>
      <vt:lpstr>Deterministic Operation?</vt:lpstr>
      <vt:lpstr>Deterministic Parallelism</vt:lpstr>
      <vt:lpstr>Nondeterministic Parallelism</vt:lpstr>
      <vt:lpstr>Message = Envelope+Contents</vt:lpstr>
      <vt:lpstr>MPI Data Types</vt:lpstr>
      <vt:lpstr>Message Tags</vt:lpstr>
      <vt:lpstr>Message Tags</vt:lpstr>
      <vt:lpstr>Parallelism is Nondeterministic</vt:lpstr>
      <vt:lpstr>Communicators</vt:lpstr>
      <vt:lpstr>Broadcasting</vt:lpstr>
      <vt:lpstr>Broadcast Example: Setup</vt:lpstr>
      <vt:lpstr>Broadcast Example: Input</vt:lpstr>
      <vt:lpstr>Broadcast Example: Broadcast</vt:lpstr>
      <vt:lpstr>Broadcast Compile &amp; Run</vt:lpstr>
      <vt:lpstr>Reductions</vt:lpstr>
      <vt:lpstr>Reduction Example</vt:lpstr>
      <vt:lpstr>Compiling and Running</vt:lpstr>
      <vt:lpstr>Why Two Reduction Routines?</vt:lpstr>
      <vt:lpstr>Non-blocking Communication</vt:lpstr>
      <vt:lpstr>Immediate Send</vt:lpstr>
      <vt:lpstr>Communication Hiding</vt:lpstr>
      <vt:lpstr>Rule of Thumb for Hiding</vt:lpstr>
      <vt:lpstr>Thanks for your attention!   Questions? </vt:lpstr>
      <vt:lpstr>References</vt:lpstr>
    </vt:vector>
  </TitlesOfParts>
  <Company>University of Oklahoma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Supercomputing in Plain English: Distributed Multiprocessing</dc:title>
  <dc:creator>Henry Neeman</dc:creator>
  <cp:lastModifiedBy>hneeman</cp:lastModifiedBy>
  <cp:revision>460</cp:revision>
  <cp:lastPrinted>1601-01-01T00:00:00Z</cp:lastPrinted>
  <dcterms:created xsi:type="dcterms:W3CDTF">2001-08-18T12:37:15Z</dcterms:created>
  <dcterms:modified xsi:type="dcterms:W3CDTF">2011-06-27T07:51:46Z</dcterms:modified>
</cp:coreProperties>
</file>