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36.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Default Extension="vml" ContentType="application/vnd.openxmlformats-officedocument.vmlDrawing"/>
  <Override PartName="/ppt/tags/tag53.xml" ContentType="application/vnd.openxmlformats-officedocument.presentationml.tags+xml"/>
  <Override PartName="/ppt/tags/tag71.xml" ContentType="application/vnd.openxmlformats-officedocument.presentationml.tags+xml"/>
  <Override PartName="/ppt/slides/slide89.xml" ContentType="application/vnd.openxmlformats-officedocument.presentationml.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tags/tag2.xml" ContentType="application/vnd.openxmlformats-officedocument.presentationml.tags+xml"/>
  <Default Extension="xls" ContentType="application/vnd.ms-exce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43.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91"/>
  </p:notesMasterIdLst>
  <p:handoutMasterIdLst>
    <p:handoutMasterId r:id="rId92"/>
  </p:handoutMasterIdLst>
  <p:sldIdLst>
    <p:sldId id="554" r:id="rId2"/>
    <p:sldId id="650" r:id="rId3"/>
    <p:sldId id="652" r:id="rId4"/>
    <p:sldId id="661" r:id="rId5"/>
    <p:sldId id="653" r:id="rId6"/>
    <p:sldId id="655" r:id="rId7"/>
    <p:sldId id="656" r:id="rId8"/>
    <p:sldId id="1014" r:id="rId9"/>
    <p:sldId id="657" r:id="rId10"/>
    <p:sldId id="659" r:id="rId11"/>
    <p:sldId id="935" r:id="rId12"/>
    <p:sldId id="936" r:id="rId13"/>
    <p:sldId id="937" r:id="rId14"/>
    <p:sldId id="938" r:id="rId15"/>
    <p:sldId id="939" r:id="rId16"/>
    <p:sldId id="940" r:id="rId17"/>
    <p:sldId id="941" r:id="rId18"/>
    <p:sldId id="942" r:id="rId19"/>
    <p:sldId id="943" r:id="rId20"/>
    <p:sldId id="944" r:id="rId21"/>
    <p:sldId id="945" r:id="rId22"/>
    <p:sldId id="946" r:id="rId23"/>
    <p:sldId id="947" r:id="rId24"/>
    <p:sldId id="948" r:id="rId25"/>
    <p:sldId id="949" r:id="rId26"/>
    <p:sldId id="950" r:id="rId27"/>
    <p:sldId id="951" r:id="rId28"/>
    <p:sldId id="952" r:id="rId29"/>
    <p:sldId id="953" r:id="rId30"/>
    <p:sldId id="954" r:id="rId31"/>
    <p:sldId id="955" r:id="rId32"/>
    <p:sldId id="956" r:id="rId33"/>
    <p:sldId id="957" r:id="rId34"/>
    <p:sldId id="958" r:id="rId35"/>
    <p:sldId id="959" r:id="rId36"/>
    <p:sldId id="960" r:id="rId37"/>
    <p:sldId id="961" r:id="rId38"/>
    <p:sldId id="962" r:id="rId39"/>
    <p:sldId id="963" r:id="rId40"/>
    <p:sldId id="964" r:id="rId41"/>
    <p:sldId id="965" r:id="rId42"/>
    <p:sldId id="966" r:id="rId43"/>
    <p:sldId id="967" r:id="rId44"/>
    <p:sldId id="968" r:id="rId45"/>
    <p:sldId id="969" r:id="rId46"/>
    <p:sldId id="970" r:id="rId47"/>
    <p:sldId id="971" r:id="rId48"/>
    <p:sldId id="972" r:id="rId49"/>
    <p:sldId id="973" r:id="rId50"/>
    <p:sldId id="974" r:id="rId51"/>
    <p:sldId id="975" r:id="rId52"/>
    <p:sldId id="976" r:id="rId53"/>
    <p:sldId id="977" r:id="rId54"/>
    <p:sldId id="978" r:id="rId55"/>
    <p:sldId id="979" r:id="rId56"/>
    <p:sldId id="980" r:id="rId57"/>
    <p:sldId id="981" r:id="rId58"/>
    <p:sldId id="982" r:id="rId59"/>
    <p:sldId id="983" r:id="rId60"/>
    <p:sldId id="984" r:id="rId61"/>
    <p:sldId id="985" r:id="rId62"/>
    <p:sldId id="986" r:id="rId63"/>
    <p:sldId id="987" r:id="rId64"/>
    <p:sldId id="988" r:id="rId65"/>
    <p:sldId id="989" r:id="rId66"/>
    <p:sldId id="990" r:id="rId67"/>
    <p:sldId id="991" r:id="rId68"/>
    <p:sldId id="992" r:id="rId69"/>
    <p:sldId id="993" r:id="rId70"/>
    <p:sldId id="994" r:id="rId71"/>
    <p:sldId id="995" r:id="rId72"/>
    <p:sldId id="996" r:id="rId73"/>
    <p:sldId id="997" r:id="rId74"/>
    <p:sldId id="998" r:id="rId75"/>
    <p:sldId id="999" r:id="rId76"/>
    <p:sldId id="1000" r:id="rId77"/>
    <p:sldId id="1001" r:id="rId78"/>
    <p:sldId id="1002" r:id="rId79"/>
    <p:sldId id="1003" r:id="rId80"/>
    <p:sldId id="1004" r:id="rId81"/>
    <p:sldId id="1005" r:id="rId82"/>
    <p:sldId id="1006" r:id="rId83"/>
    <p:sldId id="1007" r:id="rId84"/>
    <p:sldId id="1008" r:id="rId85"/>
    <p:sldId id="1009" r:id="rId86"/>
    <p:sldId id="1010" r:id="rId87"/>
    <p:sldId id="1011" r:id="rId88"/>
    <p:sldId id="1012" r:id="rId89"/>
    <p:sldId id="1013" r:id="rId90"/>
  </p:sldIdLst>
  <p:sldSz cx="9144000" cy="6858000" type="screen4x3"/>
  <p:notesSz cx="6858000" cy="9144000"/>
  <p:custDataLst>
    <p:tags r:id="rId93"/>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1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0" name="Picture 12"/>
          <p:cNvPicPr>
            <a:picLocks noChangeAspect="1"/>
          </p:cNvPicPr>
          <p:nvPr userDrawn="1"/>
        </p:nvPicPr>
        <p:blipFill>
          <a:blip r:embed="rId2" cstate="print"/>
          <a:srcRect/>
          <a:stretch>
            <a:fillRect/>
          </a:stretch>
        </p:blipFill>
        <p:spPr bwMode="auto">
          <a:xfrm>
            <a:off x="0" y="2667000"/>
            <a:ext cx="635000" cy="546100"/>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NCSI Intro Parallel: </a:t>
            </a:r>
            <a:r>
              <a:rPr lang="en-US" dirty="0" smtClean="0"/>
              <a:t>Compilers</a:t>
            </a:r>
            <a:endParaRPr lang="en-US" dirty="0" smtClean="0"/>
          </a:p>
          <a:p>
            <a:pPr>
              <a:defRPr/>
            </a:pPr>
            <a:r>
              <a:rPr lang="en-US" dirty="0" smtClean="0"/>
              <a:t>June 26 - July 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Intro Parallel: </a:t>
            </a:r>
            <a:r>
              <a:rPr lang="en-US" dirty="0" smtClean="0"/>
              <a:t>Compilers</a:t>
            </a:r>
            <a:endParaRPr lang="en-US" dirty="0"/>
          </a:p>
          <a:p>
            <a:pPr>
              <a:defRPr/>
            </a:pPr>
            <a:r>
              <a:rPr lang="en-US" dirty="0" smtClean="0"/>
              <a:t>June 26 - July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2"/>
          <p:cNvPicPr>
            <a:picLocks noChangeAspect="1"/>
          </p:cNvPicPr>
          <p:nvPr userDrawn="1"/>
        </p:nvPicPr>
        <p:blipFill>
          <a:blip r:embed="rId16" cstate="print"/>
          <a:srcRect/>
          <a:stretch>
            <a:fillRect/>
          </a:stretch>
        </p:blipFill>
        <p:spPr bwMode="auto">
          <a:xfrm>
            <a:off x="-13648" y="609600"/>
            <a:ext cx="635000" cy="546100"/>
          </a:xfrm>
          <a:prstGeom prst="rect">
            <a:avLst/>
          </a:prstGeom>
          <a:noFill/>
          <a:ln w="9525">
            <a:noFill/>
            <a:miter lim="800000"/>
            <a:headEnd/>
            <a:tailEnd/>
          </a:ln>
        </p:spPr>
      </p:pic>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NCSI Intro Parallel: </a:t>
            </a:r>
            <a:r>
              <a:rPr lang="en-US" dirty="0" smtClean="0"/>
              <a:t>Compilers</a:t>
            </a:r>
            <a:endParaRPr lang="en-US" dirty="0" smtClean="0"/>
          </a:p>
          <a:p>
            <a:pPr>
              <a:defRPr/>
            </a:pPr>
            <a:r>
              <a:rPr lang="en-US" dirty="0" smtClean="0"/>
              <a:t>June 26 - July 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7"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8"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9"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5" name="Picture 14" descr="isu_bengals_logo.jpg"/>
          <p:cNvPicPr>
            <a:picLocks noChangeAspect="1"/>
          </p:cNvPicPr>
          <p:nvPr userDrawn="1"/>
        </p:nvPicPr>
        <p:blipFill>
          <a:blip r:embed="rId20" cstate="print"/>
          <a:stretch>
            <a:fillRect/>
          </a:stretch>
        </p:blipFill>
        <p:spPr>
          <a:xfrm>
            <a:off x="7647296" y="6162040"/>
            <a:ext cx="457200" cy="518160"/>
          </a:xfrm>
          <a:prstGeom prst="rect">
            <a:avLst/>
          </a:prstGeom>
        </p:spPr>
      </p:pic>
      <p:pic>
        <p:nvPicPr>
          <p:cNvPr id="13" name="Picture 12" descr="uw_w_logo.jpg"/>
          <p:cNvPicPr>
            <a:picLocks noChangeAspect="1"/>
          </p:cNvPicPr>
          <p:nvPr userDrawn="1"/>
        </p:nvPicPr>
        <p:blipFill>
          <a:blip r:embed="rId21" cstate="print"/>
          <a:stretch>
            <a:fillRect/>
          </a:stretch>
        </p:blipFill>
        <p:spPr>
          <a:xfrm>
            <a:off x="7162800" y="6248400"/>
            <a:ext cx="508036" cy="352453"/>
          </a:xfrm>
          <a:prstGeom prst="rect">
            <a:avLst/>
          </a:prstGeom>
        </p:spPr>
      </p:pic>
      <p:pic>
        <p:nvPicPr>
          <p:cNvPr id="14" name="Picture 13" descr="earlham_ec_logo.png"/>
          <p:cNvPicPr>
            <a:picLocks noChangeAspect="1"/>
          </p:cNvPicPr>
          <p:nvPr userDrawn="1"/>
        </p:nvPicPr>
        <p:blipFill>
          <a:blip r:embed="rId22" cstate="print"/>
          <a:stretch>
            <a:fillRect/>
          </a:stretch>
        </p:blipFill>
        <p:spPr>
          <a:xfrm>
            <a:off x="6773840" y="6228846"/>
            <a:ext cx="433493" cy="421808"/>
          </a:xfrm>
          <a:prstGeom prst="rect">
            <a:avLst/>
          </a:prstGeom>
        </p:spPr>
      </p:pic>
      <p:pic>
        <p:nvPicPr>
          <p:cNvPr id="17" name="Picture 12"/>
          <p:cNvPicPr>
            <a:picLocks noChangeAspect="1"/>
          </p:cNvPicPr>
          <p:nvPr userDrawn="1"/>
        </p:nvPicPr>
        <p:blipFill>
          <a:blip r:embed="rId16" cstate="print"/>
          <a:srcRect/>
          <a:stretch>
            <a:fillRect/>
          </a:stretch>
        </p:blipFill>
        <p:spPr bwMode="auto">
          <a:xfrm>
            <a:off x="6324600" y="6248400"/>
            <a:ext cx="443024"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1.xml"/><Relationship Id="rId7" Type="http://schemas.openxmlformats.org/officeDocument/2006/relationships/image" Target="../media/image10.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4.png"/><Relationship Id="rId9" Type="http://schemas.openxmlformats.org/officeDocument/2006/relationships/image" Target="../media/image1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8.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9.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2.xml"/></Relationships>
</file>

<file path=ppt/slides/_rels/slide4.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7.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3.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8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4.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5.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8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2.xml"/><Relationship Id="rId1" Type="http://schemas.openxmlformats.org/officeDocument/2006/relationships/tags" Target="../tags/tag81.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3.xml"/></Relationships>
</file>

<file path=ppt/slides/_rels/slide9.xml.rels><?xml version="1.0" encoding="UTF-8" standalone="yes"?>
<Relationships xmlns="http://schemas.openxmlformats.org/package/2006/relationships"><Relationship Id="rId2" Type="http://schemas.openxmlformats.org/officeDocument/2006/relationships/hyperlink" Target="http://www.piazza.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Introduction to</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Parallel Programming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Stupid Compiler Tricks</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67076"/>
            <a:ext cx="8001000" cy="1600200"/>
          </a:xfrm>
        </p:spPr>
        <p:txBody>
          <a:bodyPr/>
          <a:lstStyle/>
          <a:p>
            <a:pPr eaLnBrk="1" hangingPunct="1">
              <a:lnSpc>
                <a:spcPct val="90000"/>
              </a:lnSpc>
              <a:spcBef>
                <a:spcPts val="0"/>
              </a:spcBef>
            </a:pPr>
            <a:r>
              <a:rPr lang="en-US" sz="1800" b="1" dirty="0" smtClean="0"/>
              <a:t>Josh Alexander, University of Oklahoma</a:t>
            </a:r>
          </a:p>
          <a:p>
            <a:pPr eaLnBrk="1" hangingPunct="1">
              <a:lnSpc>
                <a:spcPct val="90000"/>
              </a:lnSpc>
              <a:spcBef>
                <a:spcPts val="0"/>
              </a:spcBef>
            </a:pPr>
            <a:r>
              <a:rPr lang="en-US" sz="1800" b="1" dirty="0" smtClean="0"/>
              <a:t>Ivan </a:t>
            </a:r>
            <a:r>
              <a:rPr lang="en-US" sz="1800" b="1" dirty="0" err="1" smtClean="0"/>
              <a:t>Babic</a:t>
            </a:r>
            <a:r>
              <a:rPr lang="en-US" sz="1800" b="1" dirty="0" smtClean="0"/>
              <a:t>, Earlham College</a:t>
            </a:r>
          </a:p>
          <a:p>
            <a:pPr eaLnBrk="1" hangingPunct="1">
              <a:lnSpc>
                <a:spcPct val="90000"/>
              </a:lnSpc>
              <a:spcBef>
                <a:spcPts val="0"/>
              </a:spcBef>
            </a:pPr>
            <a:r>
              <a:rPr lang="en-US" sz="1800" b="1" dirty="0" smtClean="0"/>
              <a:t>Andrew Fitz Gibbon, Shodor Education Foundation Inc.</a:t>
            </a:r>
          </a:p>
          <a:p>
            <a:pPr eaLnBrk="1" hangingPunct="1">
              <a:lnSpc>
                <a:spcPct val="90000"/>
              </a:lnSpc>
              <a:spcBef>
                <a:spcPts val="0"/>
              </a:spcBef>
            </a:pPr>
            <a:r>
              <a:rPr lang="en-US" sz="1800" b="1" dirty="0" smtClean="0"/>
              <a:t>Henry Neeman, University of Oklahoma</a:t>
            </a:r>
          </a:p>
          <a:p>
            <a:pPr eaLnBrk="1" hangingPunct="1">
              <a:lnSpc>
                <a:spcPct val="90000"/>
              </a:lnSpc>
              <a:spcBef>
                <a:spcPts val="0"/>
              </a:spcBef>
            </a:pPr>
            <a:r>
              <a:rPr lang="en-US" sz="1800" b="1" dirty="0" smtClean="0"/>
              <a:t>Charlie Peck, Earlham College</a:t>
            </a:r>
          </a:p>
          <a:p>
            <a:pPr eaLnBrk="1" hangingPunct="1">
              <a:lnSpc>
                <a:spcPct val="90000"/>
              </a:lnSpc>
              <a:spcBef>
                <a:spcPts val="0"/>
              </a:spcBef>
            </a:pPr>
            <a:r>
              <a:rPr lang="en-US" sz="1800" b="1" dirty="0" err="1" smtClean="0"/>
              <a:t>Skylar</a:t>
            </a:r>
            <a:r>
              <a:rPr lang="en-US" sz="1800" b="1" dirty="0" smtClean="0"/>
              <a:t> Thompson, University of Washington</a:t>
            </a:r>
          </a:p>
          <a:p>
            <a:pPr eaLnBrk="1" hangingPunct="1">
              <a:lnSpc>
                <a:spcPct val="90000"/>
              </a:lnSpc>
              <a:spcBef>
                <a:spcPts val="0"/>
              </a:spcBef>
            </a:pPr>
            <a:r>
              <a:rPr lang="en-US" sz="1800" b="1" dirty="0" smtClean="0"/>
              <a:t>Aaron </a:t>
            </a:r>
            <a:r>
              <a:rPr lang="en-US" sz="1800" b="1" dirty="0" err="1" smtClean="0"/>
              <a:t>Weeden</a:t>
            </a:r>
            <a:r>
              <a:rPr lang="en-US" sz="1800" b="1" dirty="0" smtClean="0"/>
              <a:t>, Earlham College</a:t>
            </a:r>
          </a:p>
          <a:p>
            <a:pPr eaLnBrk="1" hangingPunct="1">
              <a:spcBef>
                <a:spcPts val="0"/>
              </a:spcBef>
            </a:pPr>
            <a:r>
              <a:rPr lang="en-US" sz="1600" b="1" dirty="0" smtClean="0"/>
              <a:t>Sunday June 26 – Friday July 1 2011</a:t>
            </a:r>
          </a:p>
        </p:txBody>
      </p:sp>
      <p:grpSp>
        <p:nvGrpSpPr>
          <p:cNvPr id="11269" name="Group 11"/>
          <p:cNvGrpSpPr>
            <a:grpSpLocks/>
          </p:cNvGrpSpPr>
          <p:nvPr/>
        </p:nvGrpSpPr>
        <p:grpSpPr bwMode="auto">
          <a:xfrm>
            <a:off x="2667000" y="54864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304800" y="4343400"/>
            <a:ext cx="1905000" cy="485069"/>
          </a:xfrm>
          <a:prstGeom prst="rect">
            <a:avLst/>
          </a:prstGeom>
          <a:noFill/>
          <a:ln w="9525">
            <a:noFill/>
            <a:miter lim="800000"/>
            <a:headEnd/>
            <a:tailEnd/>
          </a:ln>
        </p:spPr>
      </p:pic>
      <p:pic>
        <p:nvPicPr>
          <p:cNvPr id="11" name="Picture 11"/>
          <p:cNvPicPr>
            <a:picLocks noChangeAspect="1"/>
          </p:cNvPicPr>
          <p:nvPr/>
        </p:nvPicPr>
        <p:blipFill>
          <a:blip r:embed="rId8" cstate="print"/>
          <a:srcRect/>
          <a:stretch>
            <a:fillRect/>
          </a:stretch>
        </p:blipFill>
        <p:spPr bwMode="auto">
          <a:xfrm>
            <a:off x="380999" y="5029200"/>
            <a:ext cx="2438401" cy="570993"/>
          </a:xfrm>
          <a:prstGeom prst="rect">
            <a:avLst/>
          </a:prstGeom>
          <a:noFill/>
          <a:ln w="9525">
            <a:noFill/>
            <a:miter lim="800000"/>
            <a:headEnd/>
            <a:tailEnd/>
          </a:ln>
        </p:spPr>
      </p:pic>
      <p:pic>
        <p:nvPicPr>
          <p:cNvPr id="12" name="Picture 11" descr="isu_logo.jpg"/>
          <p:cNvPicPr>
            <a:picLocks noChangeAspect="1"/>
          </p:cNvPicPr>
          <p:nvPr/>
        </p:nvPicPr>
        <p:blipFill>
          <a:blip r:embed="rId9" cstate="print"/>
          <a:stretch>
            <a:fillRect/>
          </a:stretch>
        </p:blipFill>
        <p:spPr>
          <a:xfrm>
            <a:off x="6629400" y="5181600"/>
            <a:ext cx="2016369" cy="799712"/>
          </a:xfrm>
          <a:prstGeom prst="rect">
            <a:avLst/>
          </a:prstGeom>
        </p:spPr>
      </p:pic>
      <p:pic>
        <p:nvPicPr>
          <p:cNvPr id="13" name="Picture 12" descr="uw_logo.jpg"/>
          <p:cNvPicPr>
            <a:picLocks noChangeAspect="1"/>
          </p:cNvPicPr>
          <p:nvPr/>
        </p:nvPicPr>
        <p:blipFill>
          <a:blip r:embed="rId10" cstate="print"/>
          <a:stretch>
            <a:fillRect/>
          </a:stretch>
        </p:blipFill>
        <p:spPr>
          <a:xfrm>
            <a:off x="6934200" y="4191000"/>
            <a:ext cx="1610112" cy="792175"/>
          </a:xfrm>
          <a:prstGeom prst="rect">
            <a:avLst/>
          </a:prstGeom>
        </p:spPr>
      </p:pic>
      <p:sp>
        <p:nvSpPr>
          <p:cNvPr id="14" name="TextBox 13"/>
          <p:cNvSpPr txBox="1"/>
          <p:nvPr/>
        </p:nvSpPr>
        <p:spPr>
          <a:xfrm>
            <a:off x="228600" y="3505200"/>
            <a:ext cx="1676400" cy="646331"/>
          </a:xfrm>
          <a:prstGeom prst="rect">
            <a:avLst/>
          </a:prstGeom>
          <a:noFill/>
        </p:spPr>
        <p:txBody>
          <a:bodyPr wrap="square" rtlCol="0">
            <a:spAutoFit/>
          </a:bodyPr>
          <a:lstStyle/>
          <a:p>
            <a:r>
              <a:rPr lang="en-US" dirty="0" smtClean="0"/>
              <a:t>Co-sponsored by SC11</a:t>
            </a:r>
            <a:endParaRPr lang="en-US" dirty="0"/>
          </a:p>
        </p:txBody>
      </p:sp>
      <p:sp>
        <p:nvSpPr>
          <p:cNvPr id="15" name="TextBox 14"/>
          <p:cNvSpPr txBox="1"/>
          <p:nvPr/>
        </p:nvSpPr>
        <p:spPr>
          <a:xfrm>
            <a:off x="609600" y="5638800"/>
            <a:ext cx="1676400" cy="923330"/>
          </a:xfrm>
          <a:prstGeom prst="rect">
            <a:avLst/>
          </a:prstGeom>
          <a:noFill/>
        </p:spPr>
        <p:txBody>
          <a:bodyPr wrap="square" rtlCol="0">
            <a:spAutoFit/>
          </a:bodyPr>
          <a:lstStyle/>
          <a:p>
            <a:r>
              <a:rPr lang="en-US" dirty="0" smtClean="0"/>
              <a:t>Co-sponsored by </a:t>
            </a:r>
            <a:r>
              <a:rPr lang="en-US" dirty="0" smtClean="0"/>
              <a:t>ID,NM,NV EPSCoR</a:t>
            </a:r>
            <a:endParaRPr lang="en-US" dirty="0"/>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a:t>
            </a:r>
            <a:r>
              <a:rPr lang="en-US" dirty="0" smtClean="0"/>
              <a:t>Compilers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10</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ea typeface="ＭＳ Ｐゴシック" pitchFamily="1" charset="-128"/>
              </a:rPr>
              <a:t>Outline</a:t>
            </a:r>
          </a:p>
        </p:txBody>
      </p:sp>
      <p:sp>
        <p:nvSpPr>
          <p:cNvPr id="36867" name="Rectangle 3"/>
          <p:cNvSpPr>
            <a:spLocks noGrp="1" noChangeArrowheads="1"/>
          </p:cNvSpPr>
          <p:nvPr>
            <p:ph idx="1"/>
          </p:nvPr>
        </p:nvSpPr>
        <p:spPr>
          <a:xfrm>
            <a:off x="533400" y="1371600"/>
            <a:ext cx="8153400" cy="4648200"/>
          </a:xfrm>
        </p:spPr>
        <p:txBody>
          <a:bodyPr/>
          <a:lstStyle/>
          <a:p>
            <a:r>
              <a:rPr lang="en-US" smtClean="0">
                <a:ea typeface="ＭＳ Ｐゴシック" pitchFamily="1" charset="-128"/>
              </a:rPr>
              <a:t>Dependency Analysis</a:t>
            </a:r>
          </a:p>
          <a:p>
            <a:pPr lvl="1"/>
            <a:r>
              <a:rPr lang="en-US" sz="2600" smtClean="0">
                <a:ea typeface="ＭＳ Ｐゴシック" pitchFamily="1" charset="-128"/>
              </a:rPr>
              <a:t>What is Dependency Analysis?</a:t>
            </a:r>
          </a:p>
          <a:p>
            <a:pPr lvl="1"/>
            <a:r>
              <a:rPr lang="en-US" sz="2600" smtClean="0">
                <a:ea typeface="ＭＳ Ｐゴシック" pitchFamily="1" charset="-128"/>
              </a:rPr>
              <a:t>Control Dependencies</a:t>
            </a:r>
          </a:p>
          <a:p>
            <a:pPr lvl="1"/>
            <a:r>
              <a:rPr lang="en-US" sz="2600" smtClean="0">
                <a:ea typeface="ＭＳ Ｐゴシック" pitchFamily="1" charset="-128"/>
              </a:rPr>
              <a:t>Data Dependencies</a:t>
            </a:r>
          </a:p>
          <a:p>
            <a:r>
              <a:rPr lang="en-US" smtClean="0">
                <a:ea typeface="ＭＳ Ｐゴシック" pitchFamily="1" charset="-128"/>
              </a:rPr>
              <a:t>Stupid Compiler Tricks</a:t>
            </a:r>
          </a:p>
          <a:p>
            <a:pPr lvl="1">
              <a:lnSpc>
                <a:spcPct val="80000"/>
              </a:lnSpc>
            </a:pPr>
            <a:r>
              <a:rPr lang="en-US" sz="2600" smtClean="0">
                <a:ea typeface="ＭＳ Ｐゴシック" pitchFamily="1" charset="-128"/>
              </a:rPr>
              <a:t>Tricks the Compiler Plays</a:t>
            </a:r>
          </a:p>
          <a:p>
            <a:pPr lvl="1">
              <a:lnSpc>
                <a:spcPct val="80000"/>
              </a:lnSpc>
            </a:pPr>
            <a:r>
              <a:rPr lang="en-US" sz="2600" smtClean="0">
                <a:ea typeface="ＭＳ Ｐゴシック" pitchFamily="1" charset="-128"/>
              </a:rPr>
              <a:t>Tricks You Play With the Compiler</a:t>
            </a:r>
          </a:p>
          <a:p>
            <a:pPr lvl="1">
              <a:lnSpc>
                <a:spcPct val="80000"/>
              </a:lnSpc>
            </a:pPr>
            <a:r>
              <a:rPr lang="en-US" sz="2600" smtClean="0">
                <a:ea typeface="ＭＳ Ｐゴシック" pitchFamily="1" charset="-128"/>
              </a:rPr>
              <a:t>Profiling</a:t>
            </a:r>
          </a:p>
        </p:txBody>
      </p:sp>
      <p:sp>
        <p:nvSpPr>
          <p:cNvPr id="3686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36869" name="Slide Number Placeholder 4"/>
          <p:cNvSpPr>
            <a:spLocks noGrp="1"/>
          </p:cNvSpPr>
          <p:nvPr>
            <p:ph type="sldNum" sz="quarter" idx="11"/>
          </p:nvPr>
        </p:nvSpPr>
        <p:spPr>
          <a:noFill/>
        </p:spPr>
        <p:txBody>
          <a:bodyPr/>
          <a:lstStyle/>
          <a:p>
            <a:fld id="{1DD19D97-2958-4447-8036-7D48F1785999}" type="slidenum">
              <a:rPr lang="en-US"/>
              <a:pPr/>
              <a:t>11</a:t>
            </a:fld>
            <a:endParaRPr lang="en-US"/>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914400" y="1295400"/>
            <a:ext cx="7772400" cy="1981200"/>
          </a:xfrm>
        </p:spPr>
        <p:txBody>
          <a:bodyPr/>
          <a:lstStyle/>
          <a:p>
            <a:pPr>
              <a:lnSpc>
                <a:spcPct val="110000"/>
              </a:lnSpc>
            </a:pPr>
            <a:r>
              <a:rPr lang="en-US" sz="6000" smtClean="0">
                <a:ea typeface="ＭＳ Ｐゴシック" pitchFamily="1" charset="-128"/>
              </a:rPr>
              <a:t>Dependency Analysis</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ea typeface="ＭＳ Ｐゴシック" pitchFamily="1" charset="-128"/>
              </a:rPr>
              <a:t>What Is Dependency Analysis?</a:t>
            </a:r>
          </a:p>
        </p:txBody>
      </p:sp>
      <p:sp>
        <p:nvSpPr>
          <p:cNvPr id="38915" name="Rectangle 3"/>
          <p:cNvSpPr>
            <a:spLocks noGrp="1" noChangeArrowheads="1"/>
          </p:cNvSpPr>
          <p:nvPr>
            <p:ph idx="1"/>
          </p:nvPr>
        </p:nvSpPr>
        <p:spPr>
          <a:xfrm>
            <a:off x="609600" y="1371600"/>
            <a:ext cx="8077200" cy="4724400"/>
          </a:xfrm>
        </p:spPr>
        <p:txBody>
          <a:bodyPr/>
          <a:lstStyle/>
          <a:p>
            <a:pPr>
              <a:buFont typeface="Wingdings" pitchFamily="1" charset="2"/>
              <a:buNone/>
            </a:pPr>
            <a:r>
              <a:rPr lang="en-US" b="1" i="1" u="sng" smtClean="0">
                <a:ea typeface="ＭＳ Ｐゴシック" pitchFamily="1" charset="-128"/>
              </a:rPr>
              <a:t>Dependency analysis</a:t>
            </a:r>
            <a:r>
              <a:rPr lang="en-US" smtClean="0">
                <a:ea typeface="ＭＳ Ｐゴシック" pitchFamily="1" charset="-128"/>
              </a:rPr>
              <a:t> describes of how different parts of a program affect one another, and how various parts require other parts in order to operate correctly.</a:t>
            </a:r>
          </a:p>
          <a:p>
            <a:pPr>
              <a:buFont typeface="Wingdings" pitchFamily="1" charset="2"/>
              <a:buNone/>
            </a:pPr>
            <a:r>
              <a:rPr lang="en-US" smtClean="0">
                <a:ea typeface="ＭＳ Ｐゴシック" pitchFamily="1" charset="-128"/>
              </a:rPr>
              <a:t>A </a:t>
            </a:r>
            <a:r>
              <a:rPr lang="en-US" b="1" i="1" u="sng" smtClean="0">
                <a:ea typeface="ＭＳ Ｐゴシック" pitchFamily="1" charset="-128"/>
              </a:rPr>
              <a:t>control dependency</a:t>
            </a:r>
            <a:r>
              <a:rPr lang="en-US" smtClean="0">
                <a:ea typeface="ＭＳ Ｐゴシック" pitchFamily="1" charset="-128"/>
              </a:rPr>
              <a:t> governs how different sequences of instructions affect each other.</a:t>
            </a:r>
          </a:p>
          <a:p>
            <a:pPr>
              <a:buFont typeface="Wingdings" pitchFamily="1" charset="2"/>
              <a:buNone/>
            </a:pPr>
            <a:r>
              <a:rPr lang="en-US" smtClean="0">
                <a:ea typeface="ＭＳ Ｐゴシック" pitchFamily="1" charset="-128"/>
              </a:rPr>
              <a:t>A </a:t>
            </a:r>
            <a:r>
              <a:rPr lang="en-US" b="1" i="1" u="sng" smtClean="0">
                <a:ea typeface="ＭＳ Ｐゴシック" pitchFamily="1" charset="-128"/>
              </a:rPr>
              <a:t>data dependency</a:t>
            </a:r>
            <a:r>
              <a:rPr lang="en-US" smtClean="0">
                <a:ea typeface="ＭＳ Ｐゴシック" pitchFamily="1" charset="-128"/>
              </a:rPr>
              <a:t> governs how different pieces of data affect each other.</a:t>
            </a:r>
          </a:p>
          <a:p>
            <a:pPr>
              <a:buFont typeface="Wingdings" pitchFamily="1" charset="2"/>
              <a:buNone/>
            </a:pPr>
            <a:r>
              <a:rPr lang="en-US" sz="1600" smtClean="0">
                <a:ea typeface="ＭＳ Ｐゴシック" pitchFamily="1" charset="-128"/>
              </a:rPr>
              <a:t>Much of this discussion is from references [1] and [6].</a:t>
            </a:r>
          </a:p>
        </p:txBody>
      </p:sp>
      <p:sp>
        <p:nvSpPr>
          <p:cNvPr id="3891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38917" name="Slide Number Placeholder 4"/>
          <p:cNvSpPr>
            <a:spLocks noGrp="1"/>
          </p:cNvSpPr>
          <p:nvPr>
            <p:ph type="sldNum" sz="quarter" idx="11"/>
          </p:nvPr>
        </p:nvSpPr>
        <p:spPr>
          <a:noFill/>
        </p:spPr>
        <p:txBody>
          <a:bodyPr/>
          <a:lstStyle/>
          <a:p>
            <a:fld id="{F2AA0FF8-85BB-4723-9EF9-1ACCE9828C8E}" type="slidenum">
              <a:rPr lang="en-US"/>
              <a:pPr/>
              <a:t>13</a:t>
            </a:fld>
            <a:endParaRPr lang="en-US"/>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ea typeface="ＭＳ Ｐゴシック" pitchFamily="1" charset="-128"/>
              </a:rPr>
              <a:t>Control Dependencies</a:t>
            </a:r>
          </a:p>
        </p:txBody>
      </p:sp>
      <p:sp>
        <p:nvSpPr>
          <p:cNvPr id="39939" name="Rectangle 3"/>
          <p:cNvSpPr>
            <a:spLocks noGrp="1" noChangeArrowheads="1"/>
          </p:cNvSpPr>
          <p:nvPr>
            <p:ph idx="1"/>
          </p:nvPr>
        </p:nvSpPr>
        <p:spPr>
          <a:xfrm>
            <a:off x="609600" y="1219200"/>
            <a:ext cx="8001000" cy="5181600"/>
          </a:xfrm>
        </p:spPr>
        <p:txBody>
          <a:bodyPr/>
          <a:lstStyle/>
          <a:p>
            <a:pPr>
              <a:buFont typeface="Wingdings" pitchFamily="1" charset="2"/>
              <a:buNone/>
            </a:pPr>
            <a:r>
              <a:rPr lang="en-US" smtClean="0">
                <a:ea typeface="ＭＳ Ｐゴシック" pitchFamily="1" charset="-128"/>
              </a:rPr>
              <a:t>Every program has a well-defined </a:t>
            </a:r>
            <a:r>
              <a:rPr lang="en-US" b="1" i="1" u="sng" smtClean="0">
                <a:ea typeface="ＭＳ Ｐゴシック" pitchFamily="1" charset="-128"/>
              </a:rPr>
              <a:t>flow of control</a:t>
            </a:r>
            <a:r>
              <a:rPr lang="en-US" smtClean="0">
                <a:ea typeface="ＭＳ Ｐゴシック" pitchFamily="1" charset="-128"/>
              </a:rPr>
              <a:t> that moves from instruction to instruction to instruction.</a:t>
            </a:r>
          </a:p>
          <a:p>
            <a:pPr>
              <a:buFont typeface="Wingdings" pitchFamily="1" charset="2"/>
              <a:buNone/>
            </a:pPr>
            <a:r>
              <a:rPr lang="en-US" smtClean="0">
                <a:ea typeface="ＭＳ Ｐゴシック" pitchFamily="1" charset="-128"/>
              </a:rPr>
              <a:t>This flow can be affected by several kinds of operations:</a:t>
            </a:r>
          </a:p>
          <a:p>
            <a:pPr lvl="1"/>
            <a:r>
              <a:rPr lang="en-US" sz="2400" smtClean="0">
                <a:ea typeface="ＭＳ Ｐゴシック" pitchFamily="1" charset="-128"/>
              </a:rPr>
              <a:t>Loops</a:t>
            </a:r>
          </a:p>
          <a:p>
            <a:pPr lvl="1"/>
            <a:r>
              <a:rPr lang="en-US" sz="2400" smtClean="0">
                <a:ea typeface="ＭＳ Ｐゴシック" pitchFamily="1" charset="-128"/>
              </a:rPr>
              <a:t>Branches (if, select case/switch)</a:t>
            </a:r>
          </a:p>
          <a:p>
            <a:pPr lvl="1"/>
            <a:r>
              <a:rPr lang="en-US" sz="2400" smtClean="0">
                <a:ea typeface="ＭＳ Ｐゴシック" pitchFamily="1" charset="-128"/>
              </a:rPr>
              <a:t>Function/subroutine calls</a:t>
            </a:r>
          </a:p>
          <a:p>
            <a:pPr lvl="1"/>
            <a:r>
              <a:rPr lang="en-US" sz="2400" smtClean="0">
                <a:ea typeface="ＭＳ Ｐゴシック" pitchFamily="1" charset="-128"/>
              </a:rPr>
              <a:t>I/O (typically implemented as calls)</a:t>
            </a:r>
          </a:p>
          <a:p>
            <a:pPr>
              <a:buFont typeface="Wingdings" pitchFamily="1" charset="2"/>
              <a:buNone/>
            </a:pPr>
            <a:r>
              <a:rPr lang="en-US" smtClean="0">
                <a:ea typeface="ＭＳ Ｐゴシック" pitchFamily="1" charset="-128"/>
              </a:rPr>
              <a:t>Dependencies affect </a:t>
            </a:r>
            <a:r>
              <a:rPr lang="en-US" b="1" u="sng" smtClean="0">
                <a:ea typeface="ＭＳ Ｐゴシック" pitchFamily="1" charset="-128"/>
              </a:rPr>
              <a:t>parallelization</a:t>
            </a:r>
            <a:r>
              <a:rPr lang="en-US" smtClean="0">
                <a:ea typeface="ＭＳ Ｐゴシック" pitchFamily="1" charset="-128"/>
              </a:rPr>
              <a:t>!</a:t>
            </a:r>
          </a:p>
        </p:txBody>
      </p:sp>
      <p:sp>
        <p:nvSpPr>
          <p:cNvPr id="3994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39941" name="Slide Number Placeholder 4"/>
          <p:cNvSpPr>
            <a:spLocks noGrp="1"/>
          </p:cNvSpPr>
          <p:nvPr>
            <p:ph type="sldNum" sz="quarter" idx="11"/>
          </p:nvPr>
        </p:nvSpPr>
        <p:spPr>
          <a:noFill/>
        </p:spPr>
        <p:txBody>
          <a:bodyPr/>
          <a:lstStyle/>
          <a:p>
            <a:fld id="{397A5DB4-4021-4E52-A368-AA42968F6E5A}" type="slidenum">
              <a:rPr lang="en-US"/>
              <a:pPr/>
              <a:t>14</a:t>
            </a:fld>
            <a:endParaRPr lang="en-US"/>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ea typeface="ＭＳ Ｐゴシック" pitchFamily="1" charset="-128"/>
              </a:rPr>
              <a:t>Branch Dependency (F90)</a:t>
            </a:r>
          </a:p>
        </p:txBody>
      </p:sp>
      <p:sp>
        <p:nvSpPr>
          <p:cNvPr id="40963" name="Rectangle 3"/>
          <p:cNvSpPr>
            <a:spLocks noGrp="1" noChangeArrowheads="1"/>
          </p:cNvSpPr>
          <p:nvPr>
            <p:ph idx="1"/>
          </p:nvPr>
        </p:nvSpPr>
        <p:spPr>
          <a:xfrm>
            <a:off x="533400" y="1371600"/>
            <a:ext cx="8153400" cy="4876800"/>
          </a:xfrm>
        </p:spPr>
        <p:txBody>
          <a:bodyPr/>
          <a:lstStyle/>
          <a:p>
            <a:pPr>
              <a:lnSpc>
                <a:spcPct val="90000"/>
              </a:lnSpc>
              <a:buFont typeface="Wingdings" pitchFamily="1" charset="2"/>
              <a:buNone/>
            </a:pPr>
            <a:r>
              <a:rPr lang="en-US" b="1" smtClean="0">
                <a:solidFill>
                  <a:schemeClr val="hlink"/>
                </a:solidFill>
                <a:latin typeface="Courier New" pitchFamily="1" charset="0"/>
                <a:ea typeface="ＭＳ Ｐゴシック" pitchFamily="1" charset="-128"/>
              </a:rPr>
              <a:t>y</a:t>
            </a:r>
            <a:r>
              <a:rPr lang="en-US" b="1" smtClean="0">
                <a:solidFill>
                  <a:srgbClr val="000099"/>
                </a:solidFill>
                <a:latin typeface="Courier New" pitchFamily="1" charset="0"/>
                <a:ea typeface="ＭＳ Ｐゴシック" pitchFamily="1" charset="-128"/>
              </a:rPr>
              <a:t> = 7</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IF (x /= 0) THEN</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y</a:t>
            </a:r>
            <a:r>
              <a:rPr lang="en-US" b="1" smtClean="0">
                <a:solidFill>
                  <a:srgbClr val="000099"/>
                </a:solidFill>
                <a:latin typeface="Courier New" pitchFamily="1" charset="0"/>
                <a:ea typeface="ＭＳ Ｐゴシック" pitchFamily="1" charset="-128"/>
              </a:rPr>
              <a:t> = 1.0 / x</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END IF</a:t>
            </a:r>
          </a:p>
          <a:p>
            <a:pPr>
              <a:lnSpc>
                <a:spcPct val="80000"/>
              </a:lnSpc>
              <a:buFont typeface="Wingdings" pitchFamily="1" charset="2"/>
              <a:buNone/>
            </a:pPr>
            <a:r>
              <a:rPr lang="en-US" b="1" smtClean="0">
                <a:ea typeface="ＭＳ Ｐゴシック" pitchFamily="1" charset="-128"/>
              </a:rPr>
              <a:t>Note that</a:t>
            </a:r>
            <a:r>
              <a:rPr lang="en-US" b="1" smtClean="0">
                <a:solidFill>
                  <a:srgbClr val="000099"/>
                </a:solidFill>
                <a:ea typeface="ＭＳ Ｐゴシック" pitchFamily="1" charset="-128"/>
              </a:rPr>
              <a:t> </a:t>
            </a:r>
            <a:r>
              <a:rPr lang="en-US" b="1" smtClean="0">
                <a:solidFill>
                  <a:srgbClr val="000099"/>
                </a:solidFill>
                <a:latin typeface="Courier New" pitchFamily="1" charset="0"/>
                <a:ea typeface="ＭＳ Ｐゴシック" pitchFamily="1" charset="-128"/>
              </a:rPr>
              <a:t>(x /= 0)</a:t>
            </a:r>
            <a:r>
              <a:rPr lang="en-US" b="1" smtClean="0">
                <a:solidFill>
                  <a:srgbClr val="000099"/>
                </a:solidFill>
                <a:ea typeface="ＭＳ Ｐゴシック" pitchFamily="1" charset="-128"/>
              </a:rPr>
              <a:t> </a:t>
            </a:r>
            <a:r>
              <a:rPr lang="en-US" b="1" smtClean="0">
                <a:ea typeface="ＭＳ Ｐゴシック" pitchFamily="1" charset="-128"/>
              </a:rPr>
              <a:t>means “</a:t>
            </a:r>
            <a:r>
              <a:rPr lang="en-US" b="1" smtClean="0">
                <a:latin typeface="Courier New" pitchFamily="1" charset="0"/>
                <a:ea typeface="ＭＳ Ｐゴシック" pitchFamily="1" charset="-128"/>
              </a:rPr>
              <a:t>x</a:t>
            </a:r>
            <a:r>
              <a:rPr lang="en-US" b="1" smtClean="0">
                <a:ea typeface="ＭＳ Ｐゴシック" pitchFamily="1" charset="-128"/>
              </a:rPr>
              <a:t> not equal to zero.”</a:t>
            </a:r>
          </a:p>
          <a:p>
            <a:pPr>
              <a:lnSpc>
                <a:spcPct val="90000"/>
              </a:lnSpc>
              <a:buFont typeface="Wingdings" pitchFamily="1" charset="2"/>
              <a:buNone/>
            </a:pPr>
            <a:r>
              <a:rPr lang="en-US" smtClean="0">
                <a:ea typeface="ＭＳ Ｐゴシック" pitchFamily="1" charset="-128"/>
              </a:rPr>
              <a:t>The value of </a:t>
            </a:r>
            <a:r>
              <a:rPr lang="en-US" b="1" smtClean="0">
                <a:solidFill>
                  <a:schemeClr val="hlink"/>
                </a:solidFill>
                <a:latin typeface="Courier New" pitchFamily="1" charset="0"/>
                <a:ea typeface="ＭＳ Ｐゴシック" pitchFamily="1" charset="-128"/>
              </a:rPr>
              <a:t>y</a:t>
            </a:r>
            <a:r>
              <a:rPr lang="en-US" smtClean="0">
                <a:ea typeface="ＭＳ Ｐゴシック" pitchFamily="1" charset="-128"/>
              </a:rPr>
              <a:t> depends on what the condition </a:t>
            </a:r>
            <a:r>
              <a:rPr lang="en-US" b="1" smtClean="0">
                <a:solidFill>
                  <a:schemeClr val="tx2"/>
                </a:solidFill>
                <a:latin typeface="Courier New" pitchFamily="1" charset="0"/>
                <a:ea typeface="ＭＳ Ｐゴシック" pitchFamily="1" charset="-128"/>
              </a:rPr>
              <a:t>(x /= 0)</a:t>
            </a:r>
            <a:r>
              <a:rPr lang="en-US" smtClean="0">
                <a:ea typeface="ＭＳ Ｐゴシック" pitchFamily="1" charset="-128"/>
              </a:rPr>
              <a:t> evaluates to:</a:t>
            </a:r>
          </a:p>
          <a:p>
            <a:pPr lvl="1">
              <a:lnSpc>
                <a:spcPct val="90000"/>
              </a:lnSpc>
            </a:pPr>
            <a:r>
              <a:rPr lang="en-US" sz="2600" smtClean="0">
                <a:ea typeface="ＭＳ Ｐゴシック" pitchFamily="1" charset="-128"/>
              </a:rPr>
              <a:t>If the condition </a:t>
            </a:r>
            <a:r>
              <a:rPr lang="en-US" sz="2600" b="1" smtClean="0">
                <a:solidFill>
                  <a:schemeClr val="tx2"/>
                </a:solidFill>
                <a:latin typeface="Courier New" pitchFamily="1" charset="0"/>
                <a:ea typeface="ＭＳ Ｐゴシック" pitchFamily="1" charset="-128"/>
              </a:rPr>
              <a:t>(x /= 0)</a:t>
            </a:r>
            <a:r>
              <a:rPr lang="en-US" smtClean="0">
                <a:ea typeface="ＭＳ Ｐゴシック" pitchFamily="1" charset="-128"/>
              </a:rPr>
              <a:t> </a:t>
            </a:r>
            <a:r>
              <a:rPr lang="en-US" sz="2600" smtClean="0">
                <a:ea typeface="ＭＳ Ｐゴシック" pitchFamily="1" charset="-128"/>
              </a:rPr>
              <a:t>evaluates to </a:t>
            </a:r>
            <a:r>
              <a:rPr lang="en-US" sz="2600" b="1" smtClean="0">
                <a:latin typeface="Courier New" pitchFamily="1" charset="0"/>
                <a:ea typeface="ＭＳ Ｐゴシック" pitchFamily="1" charset="-128"/>
              </a:rPr>
              <a:t>.TRUE.</a:t>
            </a:r>
            <a:r>
              <a:rPr lang="en-US" sz="2600" smtClean="0">
                <a:ea typeface="ＭＳ Ｐゴシック" pitchFamily="1" charset="-128"/>
              </a:rPr>
              <a:t>, then </a:t>
            </a:r>
            <a:r>
              <a:rPr lang="en-US" sz="2600" b="1" smtClean="0">
                <a:solidFill>
                  <a:schemeClr val="hlink"/>
                </a:solidFill>
                <a:latin typeface="Courier New" pitchFamily="1" charset="0"/>
                <a:ea typeface="ＭＳ Ｐゴシック" pitchFamily="1" charset="-128"/>
              </a:rPr>
              <a:t>y</a:t>
            </a:r>
            <a:r>
              <a:rPr lang="en-US" sz="2600" smtClean="0">
                <a:ea typeface="ＭＳ Ｐゴシック" pitchFamily="1" charset="-128"/>
              </a:rPr>
              <a:t> is set to </a:t>
            </a:r>
            <a:r>
              <a:rPr lang="en-US" sz="2600" b="1" smtClean="0">
                <a:latin typeface="Courier New" pitchFamily="1" charset="0"/>
                <a:ea typeface="ＭＳ Ｐゴシック" pitchFamily="1" charset="-128"/>
              </a:rPr>
              <a:t>1.0 / x</a:t>
            </a:r>
            <a:r>
              <a:rPr lang="en-US" sz="2600" smtClean="0">
                <a:ea typeface="ＭＳ Ｐゴシック" pitchFamily="1" charset="-128"/>
              </a:rPr>
              <a:t>. (1 divided by </a:t>
            </a:r>
            <a:r>
              <a:rPr lang="en-US" sz="2600" b="1" smtClean="0">
                <a:latin typeface="Courier New" pitchFamily="1" charset="0"/>
                <a:ea typeface="ＭＳ Ｐゴシック" pitchFamily="1" charset="-128"/>
              </a:rPr>
              <a:t>x</a:t>
            </a:r>
            <a:r>
              <a:rPr lang="en-US" sz="2600" smtClean="0">
                <a:ea typeface="ＭＳ Ｐゴシック" pitchFamily="1" charset="-128"/>
              </a:rPr>
              <a:t>).</a:t>
            </a:r>
          </a:p>
          <a:p>
            <a:pPr lvl="1">
              <a:lnSpc>
                <a:spcPct val="90000"/>
              </a:lnSpc>
            </a:pPr>
            <a:r>
              <a:rPr lang="en-US" sz="2600" smtClean="0">
                <a:ea typeface="ＭＳ Ｐゴシック" pitchFamily="1" charset="-128"/>
              </a:rPr>
              <a:t>Otherwise, </a:t>
            </a:r>
            <a:r>
              <a:rPr lang="en-US" sz="2600" b="1" smtClean="0">
                <a:solidFill>
                  <a:schemeClr val="hlink"/>
                </a:solidFill>
                <a:latin typeface="Courier New" pitchFamily="1" charset="0"/>
                <a:ea typeface="ＭＳ Ｐゴシック" pitchFamily="1" charset="-128"/>
              </a:rPr>
              <a:t>y</a:t>
            </a:r>
            <a:r>
              <a:rPr lang="en-US" sz="2600" smtClean="0">
                <a:ea typeface="ＭＳ Ｐゴシック" pitchFamily="1" charset="-128"/>
              </a:rPr>
              <a:t> remains </a:t>
            </a:r>
            <a:r>
              <a:rPr lang="en-US" sz="2600" b="1" smtClean="0">
                <a:latin typeface="Courier New" pitchFamily="1" charset="0"/>
                <a:ea typeface="ＭＳ Ｐゴシック" pitchFamily="1" charset="-128"/>
              </a:rPr>
              <a:t>7</a:t>
            </a:r>
            <a:r>
              <a:rPr lang="en-US" sz="2600" smtClean="0">
                <a:ea typeface="ＭＳ Ｐゴシック" pitchFamily="1" charset="-128"/>
              </a:rPr>
              <a:t>.</a:t>
            </a:r>
          </a:p>
        </p:txBody>
      </p:sp>
      <p:sp>
        <p:nvSpPr>
          <p:cNvPr id="4096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0965" name="Slide Number Placeholder 4"/>
          <p:cNvSpPr>
            <a:spLocks noGrp="1"/>
          </p:cNvSpPr>
          <p:nvPr>
            <p:ph type="sldNum" sz="quarter" idx="11"/>
          </p:nvPr>
        </p:nvSpPr>
        <p:spPr>
          <a:noFill/>
        </p:spPr>
        <p:txBody>
          <a:bodyPr/>
          <a:lstStyle/>
          <a:p>
            <a:fld id="{EF94AAF4-6D27-4C1D-8940-4E782FEB74AF}" type="slidenum">
              <a:rPr lang="en-US"/>
              <a:pPr/>
              <a:t>15</a:t>
            </a:fld>
            <a:endParaRPr lang="en-US"/>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ea typeface="ＭＳ Ｐゴシック" pitchFamily="1" charset="-128"/>
              </a:rPr>
              <a:t>Branch Dependency (C)</a:t>
            </a:r>
          </a:p>
        </p:txBody>
      </p:sp>
      <p:sp>
        <p:nvSpPr>
          <p:cNvPr id="41987" name="Rectangle 3"/>
          <p:cNvSpPr>
            <a:spLocks noGrp="1" noChangeArrowheads="1"/>
          </p:cNvSpPr>
          <p:nvPr>
            <p:ph idx="1"/>
          </p:nvPr>
        </p:nvSpPr>
        <p:spPr>
          <a:xfrm>
            <a:off x="533400" y="1371600"/>
            <a:ext cx="8153400" cy="4876800"/>
          </a:xfrm>
        </p:spPr>
        <p:txBody>
          <a:bodyPr/>
          <a:lstStyle/>
          <a:p>
            <a:pPr>
              <a:lnSpc>
                <a:spcPct val="90000"/>
              </a:lnSpc>
              <a:buFont typeface="Wingdings" pitchFamily="1" charset="2"/>
              <a:buNone/>
            </a:pPr>
            <a:r>
              <a:rPr lang="en-US" b="1" dirty="0" smtClean="0">
                <a:solidFill>
                  <a:schemeClr val="hlink"/>
                </a:solidFill>
                <a:latin typeface="Courier New" pitchFamily="1" charset="0"/>
                <a:ea typeface="ＭＳ Ｐゴシック" pitchFamily="1" charset="-128"/>
              </a:rPr>
              <a:t>y</a:t>
            </a:r>
            <a:r>
              <a:rPr lang="en-US" b="1" dirty="0" smtClean="0">
                <a:solidFill>
                  <a:srgbClr val="000099"/>
                </a:solidFill>
                <a:latin typeface="Courier New" pitchFamily="1" charset="0"/>
                <a:ea typeface="ＭＳ Ｐゴシック" pitchFamily="1" charset="-128"/>
              </a:rPr>
              <a:t> = 7;</a:t>
            </a:r>
          </a:p>
          <a:p>
            <a:pPr>
              <a:lnSpc>
                <a:spcPct val="80000"/>
              </a:lnSpc>
              <a:buFont typeface="Wingdings" pitchFamily="1" charset="2"/>
              <a:buNone/>
            </a:pPr>
            <a:r>
              <a:rPr lang="en-US" b="1" dirty="0" smtClean="0">
                <a:solidFill>
                  <a:srgbClr val="000099"/>
                </a:solidFill>
                <a:latin typeface="Courier New" pitchFamily="1" charset="0"/>
                <a:ea typeface="ＭＳ Ｐゴシック" pitchFamily="1" charset="-128"/>
              </a:rPr>
              <a:t>if (x != 0) {</a:t>
            </a:r>
          </a:p>
          <a:p>
            <a:pPr>
              <a:lnSpc>
                <a:spcPct val="80000"/>
              </a:lnSpc>
              <a:buFont typeface="Wingdings" pitchFamily="1" charset="2"/>
              <a:buNone/>
            </a:pPr>
            <a:r>
              <a:rPr lang="en-US" b="1" dirty="0" smtClean="0">
                <a:solidFill>
                  <a:srgbClr val="000099"/>
                </a:solidFill>
                <a:latin typeface="Courier New" pitchFamily="1" charset="0"/>
                <a:ea typeface="ＭＳ Ｐゴシック" pitchFamily="1" charset="-128"/>
              </a:rPr>
              <a:t>    </a:t>
            </a:r>
            <a:r>
              <a:rPr lang="en-US" b="1" dirty="0" smtClean="0">
                <a:solidFill>
                  <a:schemeClr val="hlink"/>
                </a:solidFill>
                <a:latin typeface="Courier New" pitchFamily="1" charset="0"/>
                <a:ea typeface="ＭＳ Ｐゴシック" pitchFamily="1" charset="-128"/>
              </a:rPr>
              <a:t>y</a:t>
            </a:r>
            <a:r>
              <a:rPr lang="en-US" b="1" dirty="0" smtClean="0">
                <a:solidFill>
                  <a:srgbClr val="000099"/>
                </a:solidFill>
                <a:latin typeface="Courier New" pitchFamily="1" charset="0"/>
                <a:ea typeface="ＭＳ Ｐゴシック" pitchFamily="1" charset="-128"/>
              </a:rPr>
              <a:t> = 1.0 / x;</a:t>
            </a:r>
          </a:p>
          <a:p>
            <a:pPr>
              <a:lnSpc>
                <a:spcPct val="80000"/>
              </a:lnSpc>
              <a:buFont typeface="Wingdings" pitchFamily="1" charset="2"/>
              <a:buNone/>
            </a:pPr>
            <a:r>
              <a:rPr lang="en-US" b="1" dirty="0" smtClean="0">
                <a:solidFill>
                  <a:srgbClr val="000099"/>
                </a:solidFill>
                <a:latin typeface="Courier New" pitchFamily="1" charset="0"/>
                <a:ea typeface="ＭＳ Ｐゴシック" pitchFamily="1" charset="-128"/>
              </a:rPr>
              <a:t>}</a:t>
            </a:r>
          </a:p>
          <a:p>
            <a:pPr>
              <a:lnSpc>
                <a:spcPct val="80000"/>
              </a:lnSpc>
              <a:buFont typeface="Wingdings" pitchFamily="1" charset="2"/>
              <a:buNone/>
            </a:pPr>
            <a:r>
              <a:rPr lang="en-US" b="1" dirty="0" smtClean="0">
                <a:ea typeface="ＭＳ Ｐゴシック" pitchFamily="1" charset="-128"/>
              </a:rPr>
              <a:t>Note that</a:t>
            </a:r>
            <a:r>
              <a:rPr lang="en-US" b="1" dirty="0" smtClean="0">
                <a:solidFill>
                  <a:srgbClr val="000099"/>
                </a:solidFill>
                <a:ea typeface="ＭＳ Ｐゴシック" pitchFamily="1" charset="-128"/>
              </a:rPr>
              <a:t> </a:t>
            </a:r>
            <a:r>
              <a:rPr lang="en-US" b="1" dirty="0" smtClean="0">
                <a:solidFill>
                  <a:srgbClr val="000099"/>
                </a:solidFill>
                <a:latin typeface="Courier New" pitchFamily="1" charset="0"/>
                <a:ea typeface="ＭＳ Ｐゴシック" pitchFamily="1" charset="-128"/>
              </a:rPr>
              <a:t>(x != 0)</a:t>
            </a:r>
            <a:r>
              <a:rPr lang="en-US" b="1" dirty="0" smtClean="0">
                <a:solidFill>
                  <a:srgbClr val="000099"/>
                </a:solidFill>
                <a:ea typeface="ＭＳ Ｐゴシック" pitchFamily="1" charset="-128"/>
              </a:rPr>
              <a:t> </a:t>
            </a:r>
            <a:r>
              <a:rPr lang="en-US" b="1" dirty="0" smtClean="0">
                <a:ea typeface="ＭＳ Ｐゴシック" pitchFamily="1" charset="-128"/>
              </a:rPr>
              <a:t>means “</a:t>
            </a:r>
            <a:r>
              <a:rPr lang="en-US" b="1" dirty="0" smtClean="0">
                <a:latin typeface="Courier New" pitchFamily="1" charset="0"/>
                <a:ea typeface="ＭＳ Ｐゴシック" pitchFamily="1" charset="-128"/>
              </a:rPr>
              <a:t>x</a:t>
            </a:r>
            <a:r>
              <a:rPr lang="en-US" b="1" dirty="0" smtClean="0">
                <a:ea typeface="ＭＳ Ｐゴシック" pitchFamily="1" charset="-128"/>
              </a:rPr>
              <a:t> not equal to zero.”</a:t>
            </a:r>
          </a:p>
          <a:p>
            <a:pPr>
              <a:lnSpc>
                <a:spcPct val="90000"/>
              </a:lnSpc>
              <a:buFont typeface="Wingdings" pitchFamily="1" charset="2"/>
              <a:buNone/>
            </a:pPr>
            <a:r>
              <a:rPr lang="en-US" dirty="0" smtClean="0">
                <a:ea typeface="ＭＳ Ｐゴシック" pitchFamily="1" charset="-128"/>
              </a:rPr>
              <a:t>The value of </a:t>
            </a:r>
            <a:r>
              <a:rPr lang="en-US" b="1" dirty="0" smtClean="0">
                <a:solidFill>
                  <a:schemeClr val="hlink"/>
                </a:solidFill>
                <a:latin typeface="Courier New" pitchFamily="1" charset="0"/>
                <a:ea typeface="ＭＳ Ｐゴシック" pitchFamily="1" charset="-128"/>
              </a:rPr>
              <a:t>y</a:t>
            </a:r>
            <a:r>
              <a:rPr lang="en-US" dirty="0" smtClean="0">
                <a:ea typeface="ＭＳ Ｐゴシック" pitchFamily="1" charset="-128"/>
              </a:rPr>
              <a:t> depends on what the condition </a:t>
            </a:r>
            <a:r>
              <a:rPr lang="en-US" b="1" dirty="0" smtClean="0">
                <a:solidFill>
                  <a:schemeClr val="tx2"/>
                </a:solidFill>
                <a:latin typeface="Courier New" pitchFamily="1" charset="0"/>
                <a:ea typeface="ＭＳ Ｐゴシック" pitchFamily="1" charset="-128"/>
              </a:rPr>
              <a:t>(x != 0)</a:t>
            </a:r>
            <a:r>
              <a:rPr lang="en-US" dirty="0" smtClean="0">
                <a:ea typeface="ＭＳ Ｐゴシック" pitchFamily="1" charset="-128"/>
              </a:rPr>
              <a:t> evaluates to:</a:t>
            </a:r>
          </a:p>
          <a:p>
            <a:pPr lvl="1">
              <a:lnSpc>
                <a:spcPct val="90000"/>
              </a:lnSpc>
            </a:pPr>
            <a:r>
              <a:rPr lang="en-US" sz="2600" dirty="0" smtClean="0">
                <a:ea typeface="ＭＳ Ｐゴシック" pitchFamily="1" charset="-128"/>
              </a:rPr>
              <a:t>If the condition </a:t>
            </a:r>
            <a:r>
              <a:rPr lang="en-US" sz="2600" b="1" dirty="0" smtClean="0">
                <a:solidFill>
                  <a:schemeClr val="tx2"/>
                </a:solidFill>
                <a:latin typeface="Courier New" pitchFamily="1" charset="0"/>
                <a:ea typeface="ＭＳ Ｐゴシック" pitchFamily="1" charset="-128"/>
              </a:rPr>
              <a:t>(x != 0)</a:t>
            </a:r>
            <a:r>
              <a:rPr lang="en-US" dirty="0" smtClean="0">
                <a:ea typeface="ＭＳ Ｐゴシック" pitchFamily="1" charset="-128"/>
              </a:rPr>
              <a:t> </a:t>
            </a:r>
            <a:r>
              <a:rPr lang="en-US" sz="2600" dirty="0" smtClean="0">
                <a:ea typeface="ＭＳ Ｐゴシック" pitchFamily="1" charset="-128"/>
              </a:rPr>
              <a:t>evaluates to </a:t>
            </a:r>
            <a:r>
              <a:rPr lang="en-US" sz="2600" b="1" dirty="0" smtClean="0">
                <a:latin typeface="Courier New" pitchFamily="1" charset="0"/>
                <a:ea typeface="ＭＳ Ｐゴシック" pitchFamily="1" charset="-128"/>
              </a:rPr>
              <a:t>true</a:t>
            </a:r>
            <a:r>
              <a:rPr lang="en-US" sz="2600" dirty="0" smtClean="0">
                <a:ea typeface="ＭＳ Ｐゴシック" pitchFamily="1" charset="-128"/>
              </a:rPr>
              <a:t>,     </a:t>
            </a:r>
            <a:r>
              <a:rPr lang="en-US" sz="2600" dirty="0" smtClean="0">
                <a:ea typeface="ＭＳ Ｐゴシック" pitchFamily="1" charset="-128"/>
              </a:rPr>
              <a:t>then </a:t>
            </a:r>
            <a:r>
              <a:rPr lang="en-US" sz="2600" b="1" dirty="0" smtClean="0">
                <a:solidFill>
                  <a:schemeClr val="hlink"/>
                </a:solidFill>
                <a:latin typeface="Courier New" pitchFamily="1" charset="0"/>
                <a:ea typeface="ＭＳ Ｐゴシック" pitchFamily="1" charset="-128"/>
              </a:rPr>
              <a:t>y</a:t>
            </a:r>
            <a:r>
              <a:rPr lang="en-US" sz="2600" dirty="0" smtClean="0">
                <a:ea typeface="ＭＳ Ｐゴシック" pitchFamily="1" charset="-128"/>
              </a:rPr>
              <a:t> is set to </a:t>
            </a:r>
            <a:r>
              <a:rPr lang="en-US" sz="2600" b="1" dirty="0" smtClean="0">
                <a:latin typeface="Courier New" pitchFamily="1" charset="0"/>
                <a:ea typeface="ＭＳ Ｐゴシック" pitchFamily="1" charset="-128"/>
              </a:rPr>
              <a:t>1.0 / x</a:t>
            </a:r>
            <a:r>
              <a:rPr lang="en-US" sz="2600" dirty="0" smtClean="0">
                <a:ea typeface="ＭＳ Ｐゴシック" pitchFamily="1" charset="-128"/>
              </a:rPr>
              <a:t> (1 divided by </a:t>
            </a:r>
            <a:r>
              <a:rPr lang="en-US" sz="2600" b="1" dirty="0" smtClean="0">
                <a:latin typeface="Courier New" pitchFamily="1" charset="0"/>
                <a:ea typeface="ＭＳ Ｐゴシック" pitchFamily="1" charset="-128"/>
              </a:rPr>
              <a:t>x</a:t>
            </a:r>
            <a:r>
              <a:rPr lang="en-US" sz="2600" dirty="0" smtClean="0">
                <a:ea typeface="ＭＳ Ｐゴシック" pitchFamily="1" charset="-128"/>
              </a:rPr>
              <a:t>).</a:t>
            </a:r>
          </a:p>
          <a:p>
            <a:pPr lvl="1">
              <a:lnSpc>
                <a:spcPct val="90000"/>
              </a:lnSpc>
            </a:pPr>
            <a:r>
              <a:rPr lang="en-US" sz="2600" dirty="0" smtClean="0">
                <a:ea typeface="ＭＳ Ｐゴシック" pitchFamily="1" charset="-128"/>
              </a:rPr>
              <a:t>Otherwise, </a:t>
            </a:r>
            <a:r>
              <a:rPr lang="en-US" sz="2600" b="1" dirty="0" smtClean="0">
                <a:solidFill>
                  <a:schemeClr val="hlink"/>
                </a:solidFill>
                <a:latin typeface="Courier New" pitchFamily="1" charset="0"/>
                <a:ea typeface="ＭＳ Ｐゴシック" pitchFamily="1" charset="-128"/>
              </a:rPr>
              <a:t>y</a:t>
            </a:r>
            <a:r>
              <a:rPr lang="en-US" sz="2600" dirty="0" smtClean="0">
                <a:ea typeface="ＭＳ Ｐゴシック" pitchFamily="1" charset="-128"/>
              </a:rPr>
              <a:t> remains </a:t>
            </a:r>
            <a:r>
              <a:rPr lang="en-US" sz="2600" b="1" dirty="0" smtClean="0">
                <a:latin typeface="Courier New" pitchFamily="1" charset="0"/>
                <a:ea typeface="ＭＳ Ｐゴシック" pitchFamily="1" charset="-128"/>
              </a:rPr>
              <a:t>7</a:t>
            </a:r>
            <a:r>
              <a:rPr lang="en-US" sz="2600" dirty="0" smtClean="0">
                <a:ea typeface="ＭＳ Ｐゴシック" pitchFamily="1" charset="-128"/>
              </a:rPr>
              <a:t>.</a:t>
            </a:r>
          </a:p>
        </p:txBody>
      </p:sp>
      <p:sp>
        <p:nvSpPr>
          <p:cNvPr id="4198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1989" name="Slide Number Placeholder 4"/>
          <p:cNvSpPr>
            <a:spLocks noGrp="1"/>
          </p:cNvSpPr>
          <p:nvPr>
            <p:ph type="sldNum" sz="quarter" idx="11"/>
          </p:nvPr>
        </p:nvSpPr>
        <p:spPr>
          <a:noFill/>
        </p:spPr>
        <p:txBody>
          <a:bodyPr/>
          <a:lstStyle/>
          <a:p>
            <a:fld id="{085DF918-31AE-4004-9D09-AFE28BDDE79B}" type="slidenum">
              <a:rPr lang="en-US"/>
              <a:pPr/>
              <a:t>16</a:t>
            </a:fld>
            <a:endParaRPr lang="en-US"/>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ea typeface="ＭＳ Ｐゴシック" pitchFamily="1" charset="-128"/>
              </a:rPr>
              <a:t>Loop Carried Dependency (F90)</a:t>
            </a:r>
          </a:p>
        </p:txBody>
      </p:sp>
      <p:sp>
        <p:nvSpPr>
          <p:cNvPr id="43011" name="Rectangle 3"/>
          <p:cNvSpPr>
            <a:spLocks noGrp="1" noChangeArrowheads="1"/>
          </p:cNvSpPr>
          <p:nvPr>
            <p:ph idx="1"/>
          </p:nvPr>
        </p:nvSpPr>
        <p:spPr>
          <a:xfrm>
            <a:off x="457200" y="1371600"/>
            <a:ext cx="8305800" cy="5105400"/>
          </a:xfrm>
        </p:spPr>
        <p:txBody>
          <a:bodyPr/>
          <a:lstStyle/>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DO i = 2, length</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a(i)</a:t>
            </a:r>
            <a:r>
              <a:rPr lang="en-US" b="1" smtClean="0">
                <a:solidFill>
                  <a:srgbClr val="000099"/>
                </a:solidFill>
                <a:latin typeface="Courier New" pitchFamily="1" charset="0"/>
                <a:ea typeface="ＭＳ Ｐゴシック" pitchFamily="1" charset="-128"/>
              </a:rPr>
              <a:t> = </a:t>
            </a:r>
            <a:r>
              <a:rPr lang="en-US" b="1" smtClean="0">
                <a:solidFill>
                  <a:schemeClr val="hlink"/>
                </a:solidFill>
                <a:latin typeface="Courier New" pitchFamily="1" charset="0"/>
                <a:ea typeface="ＭＳ Ｐゴシック" pitchFamily="1" charset="-128"/>
              </a:rPr>
              <a:t>a(i-1)</a:t>
            </a:r>
            <a:r>
              <a:rPr lang="en-US" b="1" smtClean="0">
                <a:solidFill>
                  <a:srgbClr val="000099"/>
                </a:solidFill>
                <a:latin typeface="Courier New" pitchFamily="1" charset="0"/>
                <a:ea typeface="ＭＳ Ｐゴシック" pitchFamily="1" charset="-128"/>
              </a:rPr>
              <a:t> + b(i)</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END DO</a:t>
            </a:r>
          </a:p>
          <a:p>
            <a:pPr>
              <a:lnSpc>
                <a:spcPct val="90000"/>
              </a:lnSpc>
              <a:buFont typeface="Wingdings" pitchFamily="1" charset="2"/>
              <a:buNone/>
            </a:pPr>
            <a:r>
              <a:rPr lang="en-US" smtClean="0">
                <a:ea typeface="ＭＳ Ｐゴシック" pitchFamily="1" charset="-128"/>
              </a:rPr>
              <a:t>Here, each iteration of the loop </a:t>
            </a:r>
            <a:r>
              <a:rPr lang="en-US" smtClean="0">
                <a:solidFill>
                  <a:schemeClr val="hlink"/>
                </a:solidFill>
                <a:ea typeface="ＭＳ Ｐゴシック" pitchFamily="1" charset="-128"/>
              </a:rPr>
              <a:t>depends on the previous:</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i=3</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i=2</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i=4</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i=3</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i=5</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i=4</a:t>
            </a:r>
            <a:r>
              <a:rPr lang="en-US" smtClean="0">
                <a:ea typeface="ＭＳ Ｐゴシック" pitchFamily="1" charset="-128"/>
              </a:rPr>
              <a:t>, etc.</a:t>
            </a:r>
            <a:endParaRPr lang="en-US" baseline="30000" smtClean="0">
              <a:ea typeface="ＭＳ Ｐゴシック" pitchFamily="1" charset="-128"/>
            </a:endParaRPr>
          </a:p>
          <a:p>
            <a:pPr>
              <a:lnSpc>
                <a:spcPct val="90000"/>
              </a:lnSpc>
              <a:buFont typeface="Wingdings" pitchFamily="1" charset="2"/>
              <a:buNone/>
            </a:pPr>
            <a:r>
              <a:rPr lang="en-US" smtClean="0">
                <a:ea typeface="ＭＳ Ｐゴシック" pitchFamily="1" charset="-128"/>
              </a:rPr>
              <a:t>This is sometimes called a </a:t>
            </a:r>
            <a:r>
              <a:rPr lang="en-US" b="1" i="1" u="sng" smtClean="0">
                <a:solidFill>
                  <a:schemeClr val="hlink"/>
                </a:solidFill>
                <a:ea typeface="ＭＳ Ｐゴシック" pitchFamily="1" charset="-128"/>
              </a:rPr>
              <a:t>loop carried dependency</a:t>
            </a:r>
            <a:r>
              <a:rPr lang="en-US" smtClean="0">
                <a:ea typeface="ＭＳ Ｐゴシック" pitchFamily="1" charset="-128"/>
              </a:rPr>
              <a:t>.</a:t>
            </a:r>
          </a:p>
          <a:p>
            <a:pPr>
              <a:lnSpc>
                <a:spcPct val="90000"/>
              </a:lnSpc>
              <a:buFont typeface="Wingdings" pitchFamily="1" charset="2"/>
              <a:buNone/>
            </a:pPr>
            <a:r>
              <a:rPr lang="en-US" smtClean="0">
                <a:ea typeface="ＭＳ Ｐゴシック" pitchFamily="1" charset="-128"/>
              </a:rPr>
              <a:t>There is no way to execute iteration </a:t>
            </a:r>
            <a:r>
              <a:rPr lang="en-US" b="1" smtClean="0">
                <a:solidFill>
                  <a:schemeClr val="tx2"/>
                </a:solidFill>
                <a:latin typeface="Courier New" pitchFamily="1" charset="0"/>
                <a:ea typeface="ＭＳ Ｐゴシック" pitchFamily="1" charset="-128"/>
              </a:rPr>
              <a:t>i</a:t>
            </a:r>
            <a:r>
              <a:rPr lang="en-US" smtClean="0">
                <a:ea typeface="ＭＳ Ｐゴシック" pitchFamily="1" charset="-128"/>
              </a:rPr>
              <a:t> until after iteration </a:t>
            </a:r>
            <a:r>
              <a:rPr lang="en-US" b="1" smtClean="0">
                <a:solidFill>
                  <a:schemeClr val="tx2"/>
                </a:solidFill>
                <a:latin typeface="Courier New" pitchFamily="1" charset="0"/>
                <a:ea typeface="ＭＳ Ｐゴシック" pitchFamily="1" charset="-128"/>
              </a:rPr>
              <a:t>i-1</a:t>
            </a:r>
            <a:r>
              <a:rPr lang="en-US" smtClean="0">
                <a:ea typeface="ＭＳ Ｐゴシック" pitchFamily="1" charset="-128"/>
              </a:rPr>
              <a:t> has completed, so this loop can’t be parallelized. </a:t>
            </a:r>
          </a:p>
        </p:txBody>
      </p:sp>
      <p:sp>
        <p:nvSpPr>
          <p:cNvPr id="4301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3013" name="Slide Number Placeholder 4"/>
          <p:cNvSpPr>
            <a:spLocks noGrp="1"/>
          </p:cNvSpPr>
          <p:nvPr>
            <p:ph type="sldNum" sz="quarter" idx="11"/>
          </p:nvPr>
        </p:nvSpPr>
        <p:spPr>
          <a:noFill/>
        </p:spPr>
        <p:txBody>
          <a:bodyPr/>
          <a:lstStyle/>
          <a:p>
            <a:fld id="{0C673514-D894-4E12-A71E-D32DDC289CC0}" type="slidenum">
              <a:rPr lang="en-US"/>
              <a:pPr/>
              <a:t>17</a:t>
            </a:fld>
            <a:endParaRPr lang="en-US"/>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ea typeface="ＭＳ Ｐゴシック" pitchFamily="1" charset="-128"/>
              </a:rPr>
              <a:t>Loop Carried Dependency (C)</a:t>
            </a:r>
          </a:p>
        </p:txBody>
      </p:sp>
      <p:sp>
        <p:nvSpPr>
          <p:cNvPr id="44035" name="Rectangle 3"/>
          <p:cNvSpPr>
            <a:spLocks noGrp="1" noChangeArrowheads="1"/>
          </p:cNvSpPr>
          <p:nvPr>
            <p:ph idx="1"/>
          </p:nvPr>
        </p:nvSpPr>
        <p:spPr>
          <a:xfrm>
            <a:off x="457200" y="1371600"/>
            <a:ext cx="8305800" cy="5105400"/>
          </a:xfrm>
        </p:spPr>
        <p:txBody>
          <a:bodyPr/>
          <a:lstStyle/>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for (i = 1; i &lt; length; i++) {</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a[i]</a:t>
            </a:r>
            <a:r>
              <a:rPr lang="en-US" b="1" smtClean="0">
                <a:solidFill>
                  <a:srgbClr val="000099"/>
                </a:solidFill>
                <a:latin typeface="Courier New" pitchFamily="1" charset="0"/>
                <a:ea typeface="ＭＳ Ｐゴシック" pitchFamily="1" charset="-128"/>
              </a:rPr>
              <a:t> = </a:t>
            </a:r>
            <a:r>
              <a:rPr lang="en-US" b="1" smtClean="0">
                <a:solidFill>
                  <a:schemeClr val="hlink"/>
                </a:solidFill>
                <a:latin typeface="Courier New" pitchFamily="1" charset="0"/>
                <a:ea typeface="ＭＳ Ｐゴシック" pitchFamily="1" charset="-128"/>
              </a:rPr>
              <a:t>a[i-1]</a:t>
            </a:r>
            <a:r>
              <a:rPr lang="en-US" b="1" smtClean="0">
                <a:solidFill>
                  <a:srgbClr val="000099"/>
                </a:solidFill>
                <a:latin typeface="Courier New" pitchFamily="1" charset="0"/>
                <a:ea typeface="ＭＳ Ｐゴシック" pitchFamily="1" charset="-128"/>
              </a:rPr>
              <a:t> + b[i];</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Here, each iteration of the loop </a:t>
            </a:r>
            <a:r>
              <a:rPr lang="en-US" smtClean="0">
                <a:solidFill>
                  <a:schemeClr val="hlink"/>
                </a:solidFill>
                <a:ea typeface="ＭＳ Ｐゴシック" pitchFamily="1" charset="-128"/>
              </a:rPr>
              <a:t>depends on the previous:</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i=3</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i=2</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i=4</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i=3</a:t>
            </a:r>
            <a:r>
              <a:rPr lang="en-US" smtClean="0">
                <a:ea typeface="ＭＳ Ｐゴシック" pitchFamily="1" charset="-128"/>
              </a:rPr>
              <a:t>,                         iteration </a:t>
            </a:r>
            <a:r>
              <a:rPr lang="en-US" b="1" smtClean="0">
                <a:solidFill>
                  <a:srgbClr val="000099"/>
                </a:solidFill>
                <a:latin typeface="Courier New" pitchFamily="1" charset="0"/>
                <a:ea typeface="ＭＳ Ｐゴシック" pitchFamily="1" charset="-128"/>
              </a:rPr>
              <a:t>i=5</a:t>
            </a:r>
            <a:r>
              <a:rPr lang="en-US" smtClean="0">
                <a:ea typeface="ＭＳ Ｐゴシック" pitchFamily="1" charset="-128"/>
              </a:rPr>
              <a:t> depends on iteration </a:t>
            </a:r>
            <a:r>
              <a:rPr lang="en-US" b="1" smtClean="0">
                <a:solidFill>
                  <a:srgbClr val="000099"/>
                </a:solidFill>
                <a:latin typeface="Courier New" pitchFamily="1" charset="0"/>
                <a:ea typeface="ＭＳ Ｐゴシック" pitchFamily="1" charset="-128"/>
              </a:rPr>
              <a:t>i=4</a:t>
            </a:r>
            <a:r>
              <a:rPr lang="en-US" smtClean="0">
                <a:ea typeface="ＭＳ Ｐゴシック" pitchFamily="1" charset="-128"/>
              </a:rPr>
              <a:t>, etc.</a:t>
            </a:r>
            <a:endParaRPr lang="en-US" baseline="30000" smtClean="0">
              <a:ea typeface="ＭＳ Ｐゴシック" pitchFamily="1" charset="-128"/>
            </a:endParaRPr>
          </a:p>
          <a:p>
            <a:pPr>
              <a:lnSpc>
                <a:spcPct val="90000"/>
              </a:lnSpc>
              <a:buFont typeface="Wingdings" pitchFamily="1" charset="2"/>
              <a:buNone/>
            </a:pPr>
            <a:r>
              <a:rPr lang="en-US" smtClean="0">
                <a:ea typeface="ＭＳ Ｐゴシック" pitchFamily="1" charset="-128"/>
              </a:rPr>
              <a:t>This is sometimes called a </a:t>
            </a:r>
            <a:r>
              <a:rPr lang="en-US" b="1" i="1" u="sng" smtClean="0">
                <a:solidFill>
                  <a:schemeClr val="hlink"/>
                </a:solidFill>
                <a:ea typeface="ＭＳ Ｐゴシック" pitchFamily="1" charset="-128"/>
              </a:rPr>
              <a:t>loop carried dependency</a:t>
            </a:r>
            <a:r>
              <a:rPr lang="en-US" smtClean="0">
                <a:ea typeface="ＭＳ Ｐゴシック" pitchFamily="1" charset="-128"/>
              </a:rPr>
              <a:t>.</a:t>
            </a:r>
          </a:p>
          <a:p>
            <a:pPr>
              <a:lnSpc>
                <a:spcPct val="90000"/>
              </a:lnSpc>
              <a:buFont typeface="Wingdings" pitchFamily="1" charset="2"/>
              <a:buNone/>
            </a:pPr>
            <a:r>
              <a:rPr lang="en-US" smtClean="0">
                <a:ea typeface="ＭＳ Ｐゴシック" pitchFamily="1" charset="-128"/>
              </a:rPr>
              <a:t>There is no way to execute iteration </a:t>
            </a:r>
            <a:r>
              <a:rPr lang="en-US" b="1" smtClean="0">
                <a:solidFill>
                  <a:schemeClr val="tx2"/>
                </a:solidFill>
                <a:latin typeface="Courier New" pitchFamily="1" charset="0"/>
                <a:ea typeface="ＭＳ Ｐゴシック" pitchFamily="1" charset="-128"/>
              </a:rPr>
              <a:t>i</a:t>
            </a:r>
            <a:r>
              <a:rPr lang="en-US" smtClean="0">
                <a:ea typeface="ＭＳ Ｐゴシック" pitchFamily="1" charset="-128"/>
              </a:rPr>
              <a:t> until after iteration </a:t>
            </a:r>
            <a:r>
              <a:rPr lang="en-US" b="1" smtClean="0">
                <a:solidFill>
                  <a:schemeClr val="tx2"/>
                </a:solidFill>
                <a:latin typeface="Courier New" pitchFamily="1" charset="0"/>
                <a:ea typeface="ＭＳ Ｐゴシック" pitchFamily="1" charset="-128"/>
              </a:rPr>
              <a:t>i-1</a:t>
            </a:r>
            <a:r>
              <a:rPr lang="en-US" smtClean="0">
                <a:ea typeface="ＭＳ Ｐゴシック" pitchFamily="1" charset="-128"/>
              </a:rPr>
              <a:t> has completed, so this loop can’t be parallelized. </a:t>
            </a:r>
          </a:p>
        </p:txBody>
      </p:sp>
      <p:sp>
        <p:nvSpPr>
          <p:cNvPr id="4403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4037" name="Slide Number Placeholder 4"/>
          <p:cNvSpPr>
            <a:spLocks noGrp="1"/>
          </p:cNvSpPr>
          <p:nvPr>
            <p:ph type="sldNum" sz="quarter" idx="11"/>
          </p:nvPr>
        </p:nvSpPr>
        <p:spPr>
          <a:noFill/>
        </p:spPr>
        <p:txBody>
          <a:bodyPr/>
          <a:lstStyle/>
          <a:p>
            <a:fld id="{54E82515-DB37-44A7-A85C-096B167B311D}" type="slidenum">
              <a:rPr lang="en-US"/>
              <a:pPr/>
              <a:t>18</a:t>
            </a:fld>
            <a:endParaRPr lang="en-US"/>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ea typeface="ＭＳ Ｐゴシック" pitchFamily="1" charset="-128"/>
              </a:rPr>
              <a:t>Why Do We Care?</a:t>
            </a:r>
          </a:p>
        </p:txBody>
      </p:sp>
      <p:sp>
        <p:nvSpPr>
          <p:cNvPr id="45059" name="Rectangle 3"/>
          <p:cNvSpPr>
            <a:spLocks noGrp="1" noChangeArrowheads="1"/>
          </p:cNvSpPr>
          <p:nvPr>
            <p:ph idx="1"/>
          </p:nvPr>
        </p:nvSpPr>
        <p:spPr/>
        <p:txBody>
          <a:bodyPr/>
          <a:lstStyle/>
          <a:p>
            <a:pPr>
              <a:buFont typeface="Wingdings" pitchFamily="1" charset="2"/>
              <a:buNone/>
            </a:pPr>
            <a:r>
              <a:rPr lang="en-US" b="1" u="sng" smtClean="0">
                <a:solidFill>
                  <a:schemeClr val="folHlink"/>
                </a:solidFill>
                <a:ea typeface="ＭＳ Ｐゴシック" pitchFamily="1" charset="-128"/>
              </a:rPr>
              <a:t>Loops</a:t>
            </a:r>
            <a:r>
              <a:rPr lang="en-US" smtClean="0">
                <a:ea typeface="ＭＳ Ｐゴシック" pitchFamily="1" charset="-128"/>
              </a:rPr>
              <a:t> are the favorite control structures of High Performance Computing, because compilers know how to </a:t>
            </a:r>
            <a:r>
              <a:rPr lang="en-US" b="1" i="1" u="sng" smtClean="0">
                <a:ea typeface="ＭＳ Ｐゴシック" pitchFamily="1" charset="-128"/>
              </a:rPr>
              <a:t>optimize</a:t>
            </a:r>
            <a:r>
              <a:rPr lang="en-US" smtClean="0">
                <a:ea typeface="ＭＳ Ｐゴシック" pitchFamily="1" charset="-128"/>
              </a:rPr>
              <a:t> their performance using instruction-level parallelism:  superscalar, pipelining and vectorization can give excellent speedup.</a:t>
            </a:r>
          </a:p>
          <a:p>
            <a:pPr>
              <a:buFont typeface="Wingdings" pitchFamily="1" charset="2"/>
              <a:buNone/>
            </a:pPr>
            <a:r>
              <a:rPr lang="en-US" b="1" u="sng" smtClean="0">
                <a:solidFill>
                  <a:schemeClr val="hlink"/>
                </a:solidFill>
                <a:ea typeface="ＭＳ Ｐゴシック" pitchFamily="1" charset="-128"/>
              </a:rPr>
              <a:t>Loop carried dependencies</a:t>
            </a:r>
            <a:r>
              <a:rPr lang="en-US" smtClean="0">
                <a:ea typeface="ＭＳ Ｐゴシック" pitchFamily="1" charset="-128"/>
              </a:rPr>
              <a:t> affect whether a loop can be parallelized, and how much.</a:t>
            </a:r>
          </a:p>
        </p:txBody>
      </p:sp>
      <p:sp>
        <p:nvSpPr>
          <p:cNvPr id="4506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5061" name="Slide Number Placeholder 4"/>
          <p:cNvSpPr>
            <a:spLocks noGrp="1"/>
          </p:cNvSpPr>
          <p:nvPr>
            <p:ph type="sldNum" sz="quarter" idx="11"/>
          </p:nvPr>
        </p:nvSpPr>
        <p:spPr>
          <a:noFill/>
        </p:spPr>
        <p:txBody>
          <a:bodyPr/>
          <a:lstStyle/>
          <a:p>
            <a:fld id="{21048FEC-71BF-4328-841C-3C94C802F700}" type="slidenum">
              <a:rPr lang="en-US"/>
              <a:pPr/>
              <a:t>19</a:t>
            </a:fld>
            <a:endParaRPr 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a:t>
            </a:r>
            <a:r>
              <a:rPr lang="en-US" dirty="0" smtClean="0"/>
              <a:t>Compilers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ea typeface="ＭＳ Ｐゴシック" pitchFamily="1" charset="-128"/>
              </a:rPr>
              <a:t>Loop or Branch Dependency? (F)</a:t>
            </a:r>
          </a:p>
        </p:txBody>
      </p:sp>
      <p:sp>
        <p:nvSpPr>
          <p:cNvPr id="46083" name="Rectangle 3"/>
          <p:cNvSpPr>
            <a:spLocks noGrp="1" noChangeArrowheads="1"/>
          </p:cNvSpPr>
          <p:nvPr>
            <p:ph idx="1"/>
          </p:nvPr>
        </p:nvSpPr>
        <p:spPr>
          <a:xfrm>
            <a:off x="609600" y="1371600"/>
            <a:ext cx="7769225" cy="4648200"/>
          </a:xfrm>
        </p:spPr>
        <p:txBody>
          <a:bodyPr/>
          <a:lstStyle/>
          <a:p>
            <a:pPr>
              <a:buFont typeface="Wingdings" pitchFamily="1" charset="2"/>
              <a:buNone/>
            </a:pPr>
            <a:r>
              <a:rPr lang="en-US" smtClean="0">
                <a:ea typeface="ＭＳ Ｐゴシック" pitchFamily="1" charset="-128"/>
              </a:rPr>
              <a:t>Is this a </a:t>
            </a:r>
            <a:r>
              <a:rPr lang="en-US" b="1" u="sng" smtClean="0">
                <a:solidFill>
                  <a:schemeClr val="hlink"/>
                </a:solidFill>
                <a:ea typeface="ＭＳ Ｐゴシック" pitchFamily="1" charset="-128"/>
              </a:rPr>
              <a:t>loop carried dependency</a:t>
            </a:r>
            <a:r>
              <a:rPr lang="en-US" smtClean="0">
                <a:ea typeface="ＭＳ Ｐゴシック" pitchFamily="1" charset="-128"/>
              </a:rPr>
              <a:t> or a		    </a:t>
            </a:r>
            <a:r>
              <a:rPr lang="en-US" b="1" u="sng" smtClean="0">
                <a:solidFill>
                  <a:schemeClr val="hlink"/>
                </a:solidFill>
                <a:ea typeface="ＭＳ Ｐゴシック" pitchFamily="1" charset="-128"/>
              </a:rPr>
              <a:t>branch dependency</a:t>
            </a:r>
            <a:r>
              <a:rPr lang="en-US" smtClean="0">
                <a:ea typeface="ＭＳ Ｐゴシック" pitchFamily="1" charset="-128"/>
              </a:rPr>
              <a:t>?</a:t>
            </a:r>
          </a:p>
          <a:p>
            <a:pPr>
              <a:buFont typeface="Wingdings" pitchFamily="1" charset="2"/>
              <a:buNone/>
            </a:pPr>
            <a:endParaRPr lang="en-US" smtClean="0">
              <a:ea typeface="ＭＳ Ｐゴシック" pitchFamily="1" charset="-128"/>
            </a:endParaRPr>
          </a:p>
          <a:p>
            <a:pPr>
              <a:buFont typeface="Wingdings" pitchFamily="1" charset="2"/>
              <a:buNone/>
            </a:pPr>
            <a:r>
              <a:rPr lang="en-US" b="1" smtClean="0">
                <a:solidFill>
                  <a:srgbClr val="000099"/>
                </a:solidFill>
                <a:latin typeface="Courier New" pitchFamily="1" charset="0"/>
                <a:ea typeface="ＭＳ Ｐゴシック" pitchFamily="1" charset="-128"/>
              </a:rPr>
              <a:t>DO i = 1, length</a:t>
            </a:r>
          </a:p>
          <a:p>
            <a:pPr>
              <a:lnSpc>
                <a:spcPct val="70000"/>
              </a:lnSpc>
              <a:buFont typeface="Wingdings" pitchFamily="1" charset="2"/>
              <a:buNone/>
            </a:pPr>
            <a:r>
              <a:rPr lang="en-US" b="1" smtClean="0">
                <a:solidFill>
                  <a:srgbClr val="000099"/>
                </a:solidFill>
                <a:latin typeface="Courier New" pitchFamily="1" charset="0"/>
                <a:ea typeface="ＭＳ Ｐゴシック" pitchFamily="1" charset="-128"/>
              </a:rPr>
              <a:t>  IF (x(i) /= 0) THEN</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y(i) = 1.0 / x(i)</a:t>
            </a:r>
          </a:p>
          <a:p>
            <a:pPr>
              <a:buFont typeface="Wingdings" pitchFamily="1" charset="2"/>
              <a:buNone/>
            </a:pPr>
            <a:r>
              <a:rPr lang="en-US" b="1" smtClean="0">
                <a:solidFill>
                  <a:srgbClr val="000099"/>
                </a:solidFill>
                <a:latin typeface="Courier New" pitchFamily="1" charset="0"/>
                <a:ea typeface="ＭＳ Ｐゴシック" pitchFamily="1" charset="-128"/>
              </a:rPr>
              <a:t>  END IF</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END DO</a:t>
            </a:r>
          </a:p>
        </p:txBody>
      </p:sp>
      <p:sp>
        <p:nvSpPr>
          <p:cNvPr id="4608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6085" name="Slide Number Placeholder 4"/>
          <p:cNvSpPr>
            <a:spLocks noGrp="1"/>
          </p:cNvSpPr>
          <p:nvPr>
            <p:ph type="sldNum" sz="quarter" idx="11"/>
          </p:nvPr>
        </p:nvSpPr>
        <p:spPr>
          <a:noFill/>
        </p:spPr>
        <p:txBody>
          <a:bodyPr/>
          <a:lstStyle/>
          <a:p>
            <a:fld id="{DC1F57D1-2F4D-42DD-9A2A-1D07BAB7BEA8}" type="slidenum">
              <a:rPr lang="en-US"/>
              <a:pPr/>
              <a:t>20</a:t>
            </a:fld>
            <a:endParaRPr lang="en-US"/>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ea typeface="ＭＳ Ｐゴシック" pitchFamily="1" charset="-128"/>
              </a:rPr>
              <a:t>Loop or Branch Dependency? (C)</a:t>
            </a:r>
          </a:p>
        </p:txBody>
      </p:sp>
      <p:sp>
        <p:nvSpPr>
          <p:cNvPr id="47107" name="Rectangle 3"/>
          <p:cNvSpPr>
            <a:spLocks noGrp="1" noChangeArrowheads="1"/>
          </p:cNvSpPr>
          <p:nvPr>
            <p:ph idx="1"/>
          </p:nvPr>
        </p:nvSpPr>
        <p:spPr>
          <a:xfrm>
            <a:off x="609600" y="1371600"/>
            <a:ext cx="7769225" cy="4648200"/>
          </a:xfrm>
        </p:spPr>
        <p:txBody>
          <a:bodyPr/>
          <a:lstStyle/>
          <a:p>
            <a:pPr>
              <a:buFont typeface="Wingdings" pitchFamily="1" charset="2"/>
              <a:buNone/>
            </a:pPr>
            <a:r>
              <a:rPr lang="en-US" smtClean="0">
                <a:ea typeface="ＭＳ Ｐゴシック" pitchFamily="1" charset="-128"/>
              </a:rPr>
              <a:t>Is this a </a:t>
            </a:r>
            <a:r>
              <a:rPr lang="en-US" b="1" u="sng" smtClean="0">
                <a:solidFill>
                  <a:schemeClr val="hlink"/>
                </a:solidFill>
                <a:ea typeface="ＭＳ Ｐゴシック" pitchFamily="1" charset="-128"/>
              </a:rPr>
              <a:t>loop carried dependency</a:t>
            </a:r>
            <a:r>
              <a:rPr lang="en-US" smtClean="0">
                <a:ea typeface="ＭＳ Ｐゴシック" pitchFamily="1" charset="-128"/>
              </a:rPr>
              <a:t> or a		    </a:t>
            </a:r>
            <a:r>
              <a:rPr lang="en-US" b="1" u="sng" smtClean="0">
                <a:solidFill>
                  <a:schemeClr val="hlink"/>
                </a:solidFill>
                <a:ea typeface="ＭＳ Ｐゴシック" pitchFamily="1" charset="-128"/>
              </a:rPr>
              <a:t>branch dependency</a:t>
            </a:r>
            <a:r>
              <a:rPr lang="en-US" smtClean="0">
                <a:ea typeface="ＭＳ Ｐゴシック" pitchFamily="1" charset="-128"/>
              </a:rPr>
              <a:t>?</a:t>
            </a:r>
          </a:p>
          <a:p>
            <a:pPr>
              <a:buFont typeface="Wingdings" pitchFamily="1" charset="2"/>
              <a:buNone/>
            </a:pPr>
            <a:endParaRPr lang="en-US" smtClean="0">
              <a:ea typeface="ＭＳ Ｐゴシック" pitchFamily="1" charset="-128"/>
            </a:endParaRPr>
          </a:p>
          <a:p>
            <a:pPr>
              <a:buFont typeface="Wingdings" pitchFamily="1" charset="2"/>
              <a:buNone/>
            </a:pPr>
            <a:r>
              <a:rPr lang="en-US" b="1" smtClean="0">
                <a:solidFill>
                  <a:srgbClr val="000099"/>
                </a:solidFill>
                <a:latin typeface="Courier New" pitchFamily="1" charset="0"/>
                <a:ea typeface="ＭＳ Ｐゴシック" pitchFamily="1" charset="-128"/>
              </a:rPr>
              <a:t>for (i = 0; i &lt; length; i++) {</a:t>
            </a:r>
          </a:p>
          <a:p>
            <a:pPr>
              <a:lnSpc>
                <a:spcPct val="70000"/>
              </a:lnSpc>
              <a:buFont typeface="Wingdings" pitchFamily="1" charset="2"/>
              <a:buNone/>
            </a:pPr>
            <a:r>
              <a:rPr lang="en-US" b="1" smtClean="0">
                <a:solidFill>
                  <a:srgbClr val="000099"/>
                </a:solidFill>
                <a:latin typeface="Courier New" pitchFamily="1" charset="0"/>
                <a:ea typeface="ＭＳ Ｐゴシック" pitchFamily="1" charset="-128"/>
              </a:rPr>
              <a:t>  if (x[i] != 0) {</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    y[i] = 1.0 / x[i];</a:t>
            </a:r>
          </a:p>
          <a:p>
            <a:pPr>
              <a:buFont typeface="Wingdings" pitchFamily="1" charset="2"/>
              <a:buNone/>
            </a:pPr>
            <a:r>
              <a:rPr lang="en-US" b="1" smtClean="0">
                <a:solidFill>
                  <a:srgbClr val="000099"/>
                </a:solidFill>
                <a:latin typeface="Courier New" pitchFamily="1" charset="0"/>
                <a:ea typeface="ＭＳ Ｐゴシック" pitchFamily="1" charset="-128"/>
              </a:rPr>
              <a:t>  }</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a:t>
            </a:r>
          </a:p>
        </p:txBody>
      </p:sp>
      <p:sp>
        <p:nvSpPr>
          <p:cNvPr id="4710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7109" name="Slide Number Placeholder 4"/>
          <p:cNvSpPr>
            <a:spLocks noGrp="1"/>
          </p:cNvSpPr>
          <p:nvPr>
            <p:ph type="sldNum" sz="quarter" idx="11"/>
          </p:nvPr>
        </p:nvSpPr>
        <p:spPr>
          <a:noFill/>
        </p:spPr>
        <p:txBody>
          <a:bodyPr/>
          <a:lstStyle/>
          <a:p>
            <a:fld id="{474FB891-8FCB-4CB5-BC2C-299D8BD19B28}" type="slidenum">
              <a:rPr lang="en-US"/>
              <a:pPr/>
              <a:t>21</a:t>
            </a:fld>
            <a:endParaRPr lang="en-US"/>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mtClean="0">
                <a:ea typeface="ＭＳ Ｐゴシック" pitchFamily="1" charset="-128"/>
              </a:rPr>
              <a:t>Call Dependency Example (F90)</a:t>
            </a:r>
          </a:p>
        </p:txBody>
      </p:sp>
      <p:sp>
        <p:nvSpPr>
          <p:cNvPr id="48131" name="Rectangle 3"/>
          <p:cNvSpPr>
            <a:spLocks noGrp="1" noChangeArrowheads="1"/>
          </p:cNvSpPr>
          <p:nvPr>
            <p:ph idx="1"/>
          </p:nvPr>
        </p:nvSpPr>
        <p:spPr/>
        <p:txBody>
          <a:bodyPr/>
          <a:lstStyle/>
          <a:p>
            <a:pPr>
              <a:buFont typeface="Wingdings" pitchFamily="1" charset="2"/>
              <a:buNone/>
            </a:pPr>
            <a:r>
              <a:rPr lang="en-US" b="1" smtClean="0">
                <a:solidFill>
                  <a:srgbClr val="000099"/>
                </a:solidFill>
                <a:latin typeface="Courier New" pitchFamily="1" charset="0"/>
                <a:ea typeface="ＭＳ Ｐゴシック" pitchFamily="1" charset="-128"/>
              </a:rPr>
              <a:t>x = 5</a:t>
            </a:r>
          </a:p>
          <a:p>
            <a:pPr>
              <a:lnSpc>
                <a:spcPct val="60000"/>
              </a:lnSpc>
              <a:buFont typeface="Wingdings" pitchFamily="1" charset="2"/>
              <a:buNone/>
            </a:pPr>
            <a:r>
              <a:rPr lang="en-US" b="1" smtClean="0">
                <a:latin typeface="Courier New" pitchFamily="1" charset="0"/>
                <a:ea typeface="ＭＳ Ｐゴシック" pitchFamily="1" charset="-128"/>
              </a:rPr>
              <a:t>y =</a:t>
            </a:r>
            <a:r>
              <a:rPr lang="en-US" b="1" smtClean="0">
                <a:solidFill>
                  <a:schemeClr val="hlink"/>
                </a:solidFill>
                <a:latin typeface="Courier New" pitchFamily="1" charset="0"/>
                <a:ea typeface="ＭＳ Ｐゴシック" pitchFamily="1" charset="-128"/>
              </a:rPr>
              <a:t> myfunction(7)</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z = 22</a:t>
            </a:r>
          </a:p>
          <a:p>
            <a:pPr>
              <a:buFont typeface="Wingdings" pitchFamily="1" charset="2"/>
              <a:buNone/>
            </a:pPr>
            <a:r>
              <a:rPr lang="en-US" smtClean="0">
                <a:ea typeface="ＭＳ Ｐゴシック" pitchFamily="1" charset="-128"/>
              </a:rPr>
              <a:t>The flow of the program is interrupted by the </a:t>
            </a:r>
            <a:r>
              <a:rPr lang="en-US" b="1" u="sng" smtClean="0">
                <a:solidFill>
                  <a:schemeClr val="hlink"/>
                </a:solidFill>
                <a:ea typeface="ＭＳ Ｐゴシック" pitchFamily="1" charset="-128"/>
              </a:rPr>
              <a:t>call</a:t>
            </a:r>
            <a:r>
              <a:rPr lang="en-US" smtClean="0">
                <a:ea typeface="ＭＳ Ｐゴシック" pitchFamily="1" charset="-128"/>
              </a:rPr>
              <a:t> to </a:t>
            </a:r>
            <a:r>
              <a:rPr lang="en-US" b="1" smtClean="0">
                <a:latin typeface="Courier New" pitchFamily="1" charset="0"/>
                <a:ea typeface="ＭＳ Ｐゴシック" pitchFamily="1" charset="-128"/>
              </a:rPr>
              <a:t>myfunction</a:t>
            </a:r>
            <a:r>
              <a:rPr lang="en-US" smtClean="0">
                <a:ea typeface="ＭＳ Ｐゴシック" pitchFamily="1" charset="-128"/>
              </a:rPr>
              <a:t>, which takes the execution to somewhere else in the program.</a:t>
            </a:r>
          </a:p>
          <a:p>
            <a:pPr>
              <a:buFont typeface="Wingdings" pitchFamily="1" charset="2"/>
              <a:buNone/>
            </a:pPr>
            <a:r>
              <a:rPr lang="en-US" smtClean="0">
                <a:ea typeface="ＭＳ Ｐゴシック" pitchFamily="1" charset="-128"/>
              </a:rPr>
              <a:t>It’s similar to a branch dependency.</a:t>
            </a:r>
          </a:p>
        </p:txBody>
      </p:sp>
      <p:sp>
        <p:nvSpPr>
          <p:cNvPr id="4813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8133" name="Slide Number Placeholder 4"/>
          <p:cNvSpPr>
            <a:spLocks noGrp="1"/>
          </p:cNvSpPr>
          <p:nvPr>
            <p:ph type="sldNum" sz="quarter" idx="11"/>
          </p:nvPr>
        </p:nvSpPr>
        <p:spPr>
          <a:noFill/>
        </p:spPr>
        <p:txBody>
          <a:bodyPr/>
          <a:lstStyle/>
          <a:p>
            <a:fld id="{0DBBA5BB-A658-4FCE-A766-EA67862FD785}" type="slidenum">
              <a:rPr lang="en-US"/>
              <a:pPr/>
              <a:t>22</a:t>
            </a:fld>
            <a:endParaRPr lang="en-US"/>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ea typeface="ＭＳ Ｐゴシック" pitchFamily="1" charset="-128"/>
              </a:rPr>
              <a:t>Call Dependency Example (C)</a:t>
            </a:r>
          </a:p>
        </p:txBody>
      </p:sp>
      <p:sp>
        <p:nvSpPr>
          <p:cNvPr id="49155" name="Rectangle 3"/>
          <p:cNvSpPr>
            <a:spLocks noGrp="1" noChangeArrowheads="1"/>
          </p:cNvSpPr>
          <p:nvPr>
            <p:ph idx="1"/>
          </p:nvPr>
        </p:nvSpPr>
        <p:spPr/>
        <p:txBody>
          <a:bodyPr/>
          <a:lstStyle/>
          <a:p>
            <a:pPr>
              <a:buFont typeface="Wingdings" pitchFamily="1" charset="2"/>
              <a:buNone/>
            </a:pPr>
            <a:r>
              <a:rPr lang="en-US" b="1" smtClean="0">
                <a:solidFill>
                  <a:srgbClr val="000099"/>
                </a:solidFill>
                <a:latin typeface="Courier New" pitchFamily="1" charset="0"/>
                <a:ea typeface="ＭＳ Ｐゴシック" pitchFamily="1" charset="-128"/>
              </a:rPr>
              <a:t>x = 5;</a:t>
            </a:r>
          </a:p>
          <a:p>
            <a:pPr>
              <a:lnSpc>
                <a:spcPct val="60000"/>
              </a:lnSpc>
              <a:buFont typeface="Wingdings" pitchFamily="1" charset="2"/>
              <a:buNone/>
            </a:pPr>
            <a:r>
              <a:rPr lang="en-US" b="1" smtClean="0">
                <a:latin typeface="Courier New" pitchFamily="1" charset="0"/>
                <a:ea typeface="ＭＳ Ｐゴシック" pitchFamily="1" charset="-128"/>
              </a:rPr>
              <a:t>y =</a:t>
            </a:r>
            <a:r>
              <a:rPr lang="en-US" b="1" smtClean="0">
                <a:solidFill>
                  <a:schemeClr val="hlink"/>
                </a:solidFill>
                <a:latin typeface="Courier New" pitchFamily="1" charset="0"/>
                <a:ea typeface="ＭＳ Ｐゴシック" pitchFamily="1" charset="-128"/>
              </a:rPr>
              <a:t> myfunction(7);</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z = 22;</a:t>
            </a:r>
          </a:p>
          <a:p>
            <a:pPr>
              <a:buFont typeface="Wingdings" pitchFamily="1" charset="2"/>
              <a:buNone/>
            </a:pPr>
            <a:r>
              <a:rPr lang="en-US" smtClean="0">
                <a:ea typeface="ＭＳ Ｐゴシック" pitchFamily="1" charset="-128"/>
              </a:rPr>
              <a:t>The flow of the program is interrupted by the </a:t>
            </a:r>
            <a:r>
              <a:rPr lang="en-US" b="1" u="sng" smtClean="0">
                <a:solidFill>
                  <a:schemeClr val="hlink"/>
                </a:solidFill>
                <a:ea typeface="ＭＳ Ｐゴシック" pitchFamily="1" charset="-128"/>
              </a:rPr>
              <a:t>call</a:t>
            </a:r>
            <a:r>
              <a:rPr lang="en-US" smtClean="0">
                <a:ea typeface="ＭＳ Ｐゴシック" pitchFamily="1" charset="-128"/>
              </a:rPr>
              <a:t> to </a:t>
            </a:r>
            <a:r>
              <a:rPr lang="en-US" b="1" smtClean="0">
                <a:latin typeface="Courier New" pitchFamily="1" charset="0"/>
                <a:ea typeface="ＭＳ Ｐゴシック" pitchFamily="1" charset="-128"/>
              </a:rPr>
              <a:t>myfunction</a:t>
            </a:r>
            <a:r>
              <a:rPr lang="en-US" smtClean="0">
                <a:ea typeface="ＭＳ Ｐゴシック" pitchFamily="1" charset="-128"/>
              </a:rPr>
              <a:t>, which takes the execution to somewhere else in the program.</a:t>
            </a:r>
          </a:p>
          <a:p>
            <a:pPr>
              <a:buFont typeface="Wingdings" pitchFamily="1" charset="2"/>
              <a:buNone/>
            </a:pPr>
            <a:r>
              <a:rPr lang="en-US" smtClean="0">
                <a:ea typeface="ＭＳ Ｐゴシック" pitchFamily="1" charset="-128"/>
              </a:rPr>
              <a:t>It’s similar to a branch dependency.</a:t>
            </a:r>
          </a:p>
        </p:txBody>
      </p:sp>
      <p:sp>
        <p:nvSpPr>
          <p:cNvPr id="4915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49157" name="Slide Number Placeholder 4"/>
          <p:cNvSpPr>
            <a:spLocks noGrp="1"/>
          </p:cNvSpPr>
          <p:nvPr>
            <p:ph type="sldNum" sz="quarter" idx="11"/>
          </p:nvPr>
        </p:nvSpPr>
        <p:spPr>
          <a:noFill/>
        </p:spPr>
        <p:txBody>
          <a:bodyPr/>
          <a:lstStyle/>
          <a:p>
            <a:fld id="{2D4E2C5B-3C3C-46AB-B524-1F65C4AC37F0}" type="slidenum">
              <a:rPr lang="en-US"/>
              <a:pPr/>
              <a:t>23</a:t>
            </a:fld>
            <a:endParaRPr lang="en-US"/>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mtClean="0">
                <a:ea typeface="ＭＳ Ｐゴシック" pitchFamily="1" charset="-128"/>
              </a:rPr>
              <a:t>I/O Dependency (F90)</a:t>
            </a:r>
          </a:p>
        </p:txBody>
      </p:sp>
      <p:sp>
        <p:nvSpPr>
          <p:cNvPr id="50179" name="Rectangle 3"/>
          <p:cNvSpPr>
            <a:spLocks noGrp="1" noChangeArrowheads="1"/>
          </p:cNvSpPr>
          <p:nvPr>
            <p:ph idx="1"/>
          </p:nvPr>
        </p:nvSpPr>
        <p:spPr/>
        <p:txBody>
          <a:bodyPr/>
          <a:lstStyle/>
          <a:p>
            <a:pPr>
              <a:buFont typeface="Wingdings" pitchFamily="1" charset="2"/>
              <a:buNone/>
            </a:pPr>
            <a:r>
              <a:rPr lang="en-US" b="1" smtClean="0">
                <a:solidFill>
                  <a:srgbClr val="000099"/>
                </a:solidFill>
                <a:latin typeface="Courier New" pitchFamily="1" charset="0"/>
                <a:ea typeface="ＭＳ Ｐゴシック" pitchFamily="1" charset="-128"/>
              </a:rPr>
              <a:t>x = a + b</a:t>
            </a:r>
          </a:p>
          <a:p>
            <a:pPr>
              <a:lnSpc>
                <a:spcPct val="80000"/>
              </a:lnSpc>
              <a:buFont typeface="Wingdings" pitchFamily="1" charset="2"/>
              <a:buNone/>
            </a:pPr>
            <a:r>
              <a:rPr lang="en-US" b="1" smtClean="0">
                <a:solidFill>
                  <a:schemeClr val="hlink"/>
                </a:solidFill>
                <a:latin typeface="Courier New" pitchFamily="1" charset="0"/>
                <a:ea typeface="ＭＳ Ｐゴシック" pitchFamily="1" charset="-128"/>
              </a:rPr>
              <a:t>PRINT *, x</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y = c + d</a:t>
            </a:r>
          </a:p>
          <a:p>
            <a:pPr>
              <a:lnSpc>
                <a:spcPct val="90000"/>
              </a:lnSpc>
              <a:buFont typeface="Wingdings" pitchFamily="1" charset="2"/>
              <a:buNone/>
            </a:pPr>
            <a:endParaRPr lang="en-US" b="1" smtClean="0">
              <a:solidFill>
                <a:srgbClr val="000099"/>
              </a:solidFill>
              <a:latin typeface="Courier New" pitchFamily="1" charset="0"/>
              <a:ea typeface="ＭＳ Ｐゴシック" pitchFamily="1" charset="-128"/>
            </a:endParaRPr>
          </a:p>
          <a:p>
            <a:pPr>
              <a:lnSpc>
                <a:spcPct val="90000"/>
              </a:lnSpc>
              <a:buFont typeface="Wingdings" pitchFamily="1" charset="2"/>
              <a:buNone/>
            </a:pPr>
            <a:r>
              <a:rPr lang="en-US" smtClean="0">
                <a:ea typeface="ＭＳ Ｐゴシック" pitchFamily="1" charset="-128"/>
              </a:rPr>
              <a:t>Typically, I/O is implemented by hidden subroutine calls, so we can think of this as equivalent to a call dependency.</a:t>
            </a:r>
          </a:p>
        </p:txBody>
      </p:sp>
      <p:sp>
        <p:nvSpPr>
          <p:cNvPr id="5018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0181" name="Slide Number Placeholder 4"/>
          <p:cNvSpPr>
            <a:spLocks noGrp="1"/>
          </p:cNvSpPr>
          <p:nvPr>
            <p:ph type="sldNum" sz="quarter" idx="11"/>
          </p:nvPr>
        </p:nvSpPr>
        <p:spPr>
          <a:noFill/>
        </p:spPr>
        <p:txBody>
          <a:bodyPr/>
          <a:lstStyle/>
          <a:p>
            <a:fld id="{8CD8C103-C600-43C6-ADDD-329C18D3DF1C}" type="slidenum">
              <a:rPr lang="en-US"/>
              <a:pPr/>
              <a:t>24</a:t>
            </a:fld>
            <a:endParaRPr lang="en-US"/>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ea typeface="ＭＳ Ｐゴシック" pitchFamily="1" charset="-128"/>
              </a:rPr>
              <a:t>I/O Dependency (C)</a:t>
            </a:r>
          </a:p>
        </p:txBody>
      </p:sp>
      <p:sp>
        <p:nvSpPr>
          <p:cNvPr id="51203" name="Rectangle 3"/>
          <p:cNvSpPr>
            <a:spLocks noGrp="1" noChangeArrowheads="1"/>
          </p:cNvSpPr>
          <p:nvPr>
            <p:ph idx="1"/>
          </p:nvPr>
        </p:nvSpPr>
        <p:spPr/>
        <p:txBody>
          <a:bodyPr/>
          <a:lstStyle/>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x = a + b;</a:t>
            </a:r>
          </a:p>
          <a:p>
            <a:pPr>
              <a:lnSpc>
                <a:spcPct val="80000"/>
              </a:lnSpc>
              <a:buFont typeface="Wingdings" pitchFamily="1" charset="2"/>
              <a:buNone/>
            </a:pPr>
            <a:r>
              <a:rPr lang="en-US" b="1" smtClean="0">
                <a:solidFill>
                  <a:schemeClr val="hlink"/>
                </a:solidFill>
                <a:latin typeface="Courier New" pitchFamily="1" charset="0"/>
                <a:ea typeface="ＭＳ Ｐゴシック" pitchFamily="1" charset="-128"/>
              </a:rPr>
              <a:t>printf(</a:t>
            </a:r>
            <a:r>
              <a:rPr lang="en-US" smtClean="0">
                <a:solidFill>
                  <a:schemeClr val="hlink"/>
                </a:solidFill>
                <a:latin typeface="Courier New" pitchFamily="1" charset="0"/>
                <a:ea typeface="ＭＳ Ｐゴシック" pitchFamily="1" charset="-128"/>
              </a:rPr>
              <a:t>"</a:t>
            </a:r>
            <a:r>
              <a:rPr lang="en-US" b="1" smtClean="0">
                <a:solidFill>
                  <a:schemeClr val="hlink"/>
                </a:solidFill>
                <a:latin typeface="Courier New" pitchFamily="1" charset="0"/>
                <a:ea typeface="ＭＳ Ｐゴシック" pitchFamily="1" charset="-128"/>
              </a:rPr>
              <a:t>%f</a:t>
            </a:r>
            <a:r>
              <a:rPr lang="en-US" smtClean="0">
                <a:solidFill>
                  <a:schemeClr val="hlink"/>
                </a:solidFill>
                <a:latin typeface="Courier New" pitchFamily="1" charset="0"/>
                <a:ea typeface="ＭＳ Ｐゴシック" pitchFamily="1" charset="-128"/>
              </a:rPr>
              <a:t>"</a:t>
            </a:r>
            <a:r>
              <a:rPr lang="en-US" b="1" smtClean="0">
                <a:solidFill>
                  <a:schemeClr val="hlink"/>
                </a:solidFill>
                <a:latin typeface="Courier New" pitchFamily="1" charset="0"/>
                <a:ea typeface="ＭＳ Ｐゴシック" pitchFamily="1" charset="-128"/>
              </a:rPr>
              <a:t>, x);</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y = c + d;</a:t>
            </a:r>
          </a:p>
          <a:p>
            <a:pPr>
              <a:lnSpc>
                <a:spcPct val="90000"/>
              </a:lnSpc>
              <a:buFont typeface="Wingdings" pitchFamily="1" charset="2"/>
              <a:buNone/>
            </a:pPr>
            <a:endParaRPr lang="en-US" b="1" smtClean="0">
              <a:solidFill>
                <a:srgbClr val="000099"/>
              </a:solidFill>
              <a:latin typeface="Courier New" pitchFamily="1" charset="0"/>
              <a:ea typeface="ＭＳ Ｐゴシック" pitchFamily="1" charset="-128"/>
            </a:endParaRPr>
          </a:p>
          <a:p>
            <a:pPr>
              <a:lnSpc>
                <a:spcPct val="90000"/>
              </a:lnSpc>
              <a:buFont typeface="Wingdings" pitchFamily="1" charset="2"/>
              <a:buNone/>
            </a:pPr>
            <a:r>
              <a:rPr lang="en-US" smtClean="0">
                <a:ea typeface="ＭＳ Ｐゴシック" pitchFamily="1" charset="-128"/>
              </a:rPr>
              <a:t>Typically, I/O is implemented by hidden subroutine calls, so we can think of this as equivalent to a call dependency.</a:t>
            </a:r>
          </a:p>
        </p:txBody>
      </p:sp>
      <p:sp>
        <p:nvSpPr>
          <p:cNvPr id="5120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1205" name="Slide Number Placeholder 4"/>
          <p:cNvSpPr>
            <a:spLocks noGrp="1"/>
          </p:cNvSpPr>
          <p:nvPr>
            <p:ph type="sldNum" sz="quarter" idx="11"/>
          </p:nvPr>
        </p:nvSpPr>
        <p:spPr>
          <a:noFill/>
        </p:spPr>
        <p:txBody>
          <a:bodyPr/>
          <a:lstStyle/>
          <a:p>
            <a:fld id="{685BDD53-30C2-4676-84C5-779DF35556EB}" type="slidenum">
              <a:rPr lang="en-US"/>
              <a:pPr/>
              <a:t>25</a:t>
            </a:fld>
            <a:endParaRPr lang="en-US"/>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mtClean="0">
                <a:ea typeface="ＭＳ Ｐゴシック" pitchFamily="1" charset="-128"/>
              </a:rPr>
              <a:t>Reductions Aren’t Dependencies</a:t>
            </a:r>
          </a:p>
        </p:txBody>
      </p:sp>
      <p:sp>
        <p:nvSpPr>
          <p:cNvPr id="52227" name="Rectangle 3"/>
          <p:cNvSpPr>
            <a:spLocks noGrp="1" noChangeArrowheads="1"/>
          </p:cNvSpPr>
          <p:nvPr>
            <p:ph idx="1"/>
          </p:nvPr>
        </p:nvSpPr>
        <p:spPr>
          <a:xfrm>
            <a:off x="533400" y="1371600"/>
            <a:ext cx="8077200" cy="5257800"/>
          </a:xfrm>
        </p:spPr>
        <p:txBody>
          <a:bodyPr/>
          <a:lstStyle/>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array_sum = 0</a:t>
            </a:r>
          </a:p>
          <a:p>
            <a:pPr>
              <a:lnSpc>
                <a:spcPct val="50000"/>
              </a:lnSpc>
              <a:buFont typeface="Wingdings" pitchFamily="1" charset="2"/>
              <a:buNone/>
            </a:pPr>
            <a:r>
              <a:rPr lang="en-US" b="1" smtClean="0">
                <a:solidFill>
                  <a:srgbClr val="000099"/>
                </a:solidFill>
                <a:latin typeface="Courier New" pitchFamily="1" charset="0"/>
                <a:ea typeface="ＭＳ Ｐゴシック" pitchFamily="1" charset="-128"/>
              </a:rPr>
              <a:t>DO i = 1, length</a:t>
            </a:r>
          </a:p>
          <a:p>
            <a:pPr>
              <a:lnSpc>
                <a:spcPct val="50000"/>
              </a:lnSpc>
              <a:buFont typeface="Wingdings" pitchFamily="1" charset="2"/>
              <a:buNone/>
            </a:pPr>
            <a:r>
              <a:rPr lang="en-US" b="1" smtClean="0">
                <a:solidFill>
                  <a:srgbClr val="000099"/>
                </a:solidFill>
                <a:latin typeface="Courier New" pitchFamily="1" charset="0"/>
                <a:ea typeface="ＭＳ Ｐゴシック" pitchFamily="1" charset="-128"/>
              </a:rPr>
              <a:t>  array_sum = array_sum + array(i)</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END DO</a:t>
            </a:r>
          </a:p>
          <a:p>
            <a:pPr>
              <a:lnSpc>
                <a:spcPct val="90000"/>
              </a:lnSpc>
              <a:buFont typeface="Wingdings" pitchFamily="1" charset="2"/>
              <a:buNone/>
            </a:pPr>
            <a:r>
              <a:rPr lang="en-US" smtClean="0">
                <a:ea typeface="ＭＳ Ｐゴシック" pitchFamily="1" charset="-128"/>
              </a:rPr>
              <a:t>A </a:t>
            </a:r>
            <a:r>
              <a:rPr lang="en-US" b="1" i="1" u="sng" smtClean="0">
                <a:ea typeface="ＭＳ Ｐゴシック" pitchFamily="1" charset="-128"/>
              </a:rPr>
              <a:t>reduction</a:t>
            </a:r>
            <a:r>
              <a:rPr lang="en-US" smtClean="0">
                <a:ea typeface="ＭＳ Ｐゴシック" pitchFamily="1" charset="-128"/>
              </a:rPr>
              <a:t> is an operation that converts an array to a scalar.</a:t>
            </a:r>
          </a:p>
          <a:p>
            <a:pPr>
              <a:lnSpc>
                <a:spcPct val="90000"/>
              </a:lnSpc>
              <a:buFont typeface="Wingdings" pitchFamily="1" charset="2"/>
              <a:buNone/>
            </a:pPr>
            <a:r>
              <a:rPr lang="en-US" smtClean="0">
                <a:ea typeface="ＭＳ Ｐゴシック" pitchFamily="1" charset="-128"/>
              </a:rPr>
              <a:t>Other kinds of reductions:  product, </a:t>
            </a:r>
            <a:r>
              <a:rPr lang="en-US" b="1" smtClean="0">
                <a:latin typeface="Courier New" pitchFamily="1" charset="0"/>
                <a:ea typeface="ＭＳ Ｐゴシック" pitchFamily="1" charset="-128"/>
              </a:rPr>
              <a:t>.AND.</a:t>
            </a:r>
            <a:r>
              <a:rPr lang="en-US" smtClean="0">
                <a:ea typeface="ＭＳ Ｐゴシック" pitchFamily="1" charset="-128"/>
              </a:rPr>
              <a:t>,</a:t>
            </a:r>
            <a:r>
              <a:rPr lang="en-US" b="1" smtClean="0">
                <a:latin typeface="Courier New" pitchFamily="1" charset="0"/>
                <a:ea typeface="ＭＳ Ｐゴシック" pitchFamily="1" charset="-128"/>
              </a:rPr>
              <a:t> .OR.</a:t>
            </a:r>
            <a:r>
              <a:rPr lang="en-US" smtClean="0">
                <a:ea typeface="ＭＳ Ｐゴシック" pitchFamily="1" charset="-128"/>
              </a:rPr>
              <a:t>, minimum, maximum, index of minimum, index of maximum, number of occurrences of a particular value, etc.</a:t>
            </a:r>
          </a:p>
          <a:p>
            <a:pPr>
              <a:lnSpc>
                <a:spcPct val="80000"/>
              </a:lnSpc>
              <a:buFont typeface="Wingdings" pitchFamily="1" charset="2"/>
              <a:buNone/>
            </a:pPr>
            <a:r>
              <a:rPr lang="en-US" smtClean="0">
                <a:ea typeface="ＭＳ Ｐゴシック" pitchFamily="1" charset="-128"/>
              </a:rPr>
              <a:t>Reductions are so common that hardware and compilers are optimized to handle them.</a:t>
            </a:r>
          </a:p>
          <a:p>
            <a:pPr>
              <a:lnSpc>
                <a:spcPct val="80000"/>
              </a:lnSpc>
              <a:buFont typeface="Wingdings" pitchFamily="1" charset="2"/>
              <a:buNone/>
            </a:pPr>
            <a:r>
              <a:rPr lang="en-US" smtClean="0">
                <a:ea typeface="ＭＳ Ｐゴシック" pitchFamily="1" charset="-128"/>
              </a:rPr>
              <a:t>Also, they aren’t really dependencies, because the order in which the individual operations are performed doesn’t matter.</a:t>
            </a:r>
          </a:p>
        </p:txBody>
      </p:sp>
      <p:sp>
        <p:nvSpPr>
          <p:cNvPr id="5222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2229" name="Slide Number Placeholder 4"/>
          <p:cNvSpPr>
            <a:spLocks noGrp="1"/>
          </p:cNvSpPr>
          <p:nvPr>
            <p:ph type="sldNum" sz="quarter" idx="11"/>
          </p:nvPr>
        </p:nvSpPr>
        <p:spPr>
          <a:noFill/>
        </p:spPr>
        <p:txBody>
          <a:bodyPr/>
          <a:lstStyle/>
          <a:p>
            <a:fld id="{4D624A2B-6F3A-4851-A21C-F5DFD6E74EC1}" type="slidenum">
              <a:rPr lang="en-US"/>
              <a:pPr/>
              <a:t>26</a:t>
            </a:fld>
            <a:endParaRPr lang="en-US"/>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ea typeface="ＭＳ Ｐゴシック" pitchFamily="1" charset="-128"/>
              </a:rPr>
              <a:t>Reductions Aren’t Dependencies</a:t>
            </a:r>
          </a:p>
        </p:txBody>
      </p:sp>
      <p:sp>
        <p:nvSpPr>
          <p:cNvPr id="53251" name="Rectangle 3"/>
          <p:cNvSpPr>
            <a:spLocks noGrp="1" noChangeArrowheads="1"/>
          </p:cNvSpPr>
          <p:nvPr>
            <p:ph idx="1"/>
          </p:nvPr>
        </p:nvSpPr>
        <p:spPr>
          <a:xfrm>
            <a:off x="533400" y="1371600"/>
            <a:ext cx="8077200" cy="5257800"/>
          </a:xfrm>
        </p:spPr>
        <p:txBody>
          <a:bodyPr/>
          <a:lstStyle/>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array_sum = 0;</a:t>
            </a:r>
          </a:p>
          <a:p>
            <a:pPr>
              <a:lnSpc>
                <a:spcPct val="50000"/>
              </a:lnSpc>
              <a:buFont typeface="Wingdings" pitchFamily="1" charset="2"/>
              <a:buNone/>
            </a:pPr>
            <a:r>
              <a:rPr lang="en-US" b="1" smtClean="0">
                <a:solidFill>
                  <a:srgbClr val="000099"/>
                </a:solidFill>
                <a:latin typeface="Courier New" pitchFamily="1" charset="0"/>
                <a:ea typeface="ＭＳ Ｐゴシック" pitchFamily="1" charset="-128"/>
              </a:rPr>
              <a:t>for (i = 0; i &lt; length; i++) {</a:t>
            </a:r>
          </a:p>
          <a:p>
            <a:pPr>
              <a:lnSpc>
                <a:spcPct val="50000"/>
              </a:lnSpc>
              <a:buFont typeface="Wingdings" pitchFamily="1" charset="2"/>
              <a:buNone/>
            </a:pPr>
            <a:r>
              <a:rPr lang="en-US" b="1" smtClean="0">
                <a:solidFill>
                  <a:srgbClr val="000099"/>
                </a:solidFill>
                <a:latin typeface="Courier New" pitchFamily="1" charset="0"/>
                <a:ea typeface="ＭＳ Ｐゴシック" pitchFamily="1" charset="-128"/>
              </a:rPr>
              <a:t>  array_sum = array_sum + array[i];</a:t>
            </a:r>
          </a:p>
          <a:p>
            <a:pPr>
              <a:lnSpc>
                <a:spcPct val="80000"/>
              </a:lnSpc>
              <a:buFont typeface="Wingdings" pitchFamily="1" charset="2"/>
              <a:buNone/>
            </a:pPr>
            <a:r>
              <a:rPr lang="en-US" b="1" smtClean="0">
                <a:solidFill>
                  <a:srgbClr val="000099"/>
                </a:solidFill>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A </a:t>
            </a:r>
            <a:r>
              <a:rPr lang="en-US" b="1" i="1" u="sng" smtClean="0">
                <a:ea typeface="ＭＳ Ｐゴシック" pitchFamily="1" charset="-128"/>
              </a:rPr>
              <a:t>reduction</a:t>
            </a:r>
            <a:r>
              <a:rPr lang="en-US" smtClean="0">
                <a:ea typeface="ＭＳ Ｐゴシック" pitchFamily="1" charset="-128"/>
              </a:rPr>
              <a:t> is an operation that converts an array to a scalar.</a:t>
            </a:r>
          </a:p>
          <a:p>
            <a:pPr>
              <a:lnSpc>
                <a:spcPct val="90000"/>
              </a:lnSpc>
              <a:buFont typeface="Wingdings" pitchFamily="1" charset="2"/>
              <a:buNone/>
            </a:pPr>
            <a:r>
              <a:rPr lang="en-US" smtClean="0">
                <a:ea typeface="ＭＳ Ｐゴシック" pitchFamily="1" charset="-128"/>
              </a:rPr>
              <a:t>Other kinds of reductions:  product, </a:t>
            </a:r>
            <a:r>
              <a:rPr lang="en-US" b="1" smtClean="0">
                <a:latin typeface="Courier New" pitchFamily="1" charset="0"/>
                <a:ea typeface="ＭＳ Ｐゴシック" pitchFamily="1" charset="-128"/>
              </a:rPr>
              <a:t>&amp;&amp;</a:t>
            </a:r>
            <a:r>
              <a:rPr lang="en-US" smtClean="0">
                <a:ea typeface="ＭＳ Ｐゴシック" pitchFamily="1" charset="-128"/>
              </a:rPr>
              <a:t>,</a:t>
            </a:r>
            <a:r>
              <a:rPr lang="en-US" b="1" smtClean="0">
                <a:latin typeface="Courier New" pitchFamily="1" charset="0"/>
                <a:ea typeface="ＭＳ Ｐゴシック" pitchFamily="1" charset="-128"/>
              </a:rPr>
              <a:t> ||</a:t>
            </a:r>
            <a:r>
              <a:rPr lang="en-US" smtClean="0">
                <a:ea typeface="ＭＳ Ｐゴシック" pitchFamily="1" charset="-128"/>
              </a:rPr>
              <a:t>, minimum, maximum, index of minimum, index of maximum, number of occurrences of a particular value, etc.</a:t>
            </a:r>
          </a:p>
          <a:p>
            <a:pPr>
              <a:lnSpc>
                <a:spcPct val="80000"/>
              </a:lnSpc>
              <a:buFont typeface="Wingdings" pitchFamily="1" charset="2"/>
              <a:buNone/>
            </a:pPr>
            <a:r>
              <a:rPr lang="en-US" smtClean="0">
                <a:ea typeface="ＭＳ Ｐゴシック" pitchFamily="1" charset="-128"/>
              </a:rPr>
              <a:t>Reductions are so common that hardware and compilers are optimized to handle them.</a:t>
            </a:r>
          </a:p>
          <a:p>
            <a:pPr>
              <a:lnSpc>
                <a:spcPct val="80000"/>
              </a:lnSpc>
              <a:buFont typeface="Wingdings" pitchFamily="1" charset="2"/>
              <a:buNone/>
            </a:pPr>
            <a:r>
              <a:rPr lang="en-US" smtClean="0">
                <a:ea typeface="ＭＳ Ｐゴシック" pitchFamily="1" charset="-128"/>
              </a:rPr>
              <a:t>Also, they aren’t really dependencies, because the order in which the individual operations are performed doesn’t matter.</a:t>
            </a:r>
          </a:p>
        </p:txBody>
      </p:sp>
      <p:sp>
        <p:nvSpPr>
          <p:cNvPr id="5325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3253" name="Slide Number Placeholder 4"/>
          <p:cNvSpPr>
            <a:spLocks noGrp="1"/>
          </p:cNvSpPr>
          <p:nvPr>
            <p:ph type="sldNum" sz="quarter" idx="11"/>
          </p:nvPr>
        </p:nvSpPr>
        <p:spPr>
          <a:noFill/>
        </p:spPr>
        <p:txBody>
          <a:bodyPr/>
          <a:lstStyle/>
          <a:p>
            <a:fld id="{CFA8C4B1-66DF-479F-885E-B35EAD60DCB0}" type="slidenum">
              <a:rPr lang="en-US"/>
              <a:pPr/>
              <a:t>27</a:t>
            </a:fld>
            <a:endParaRPr lang="en-US"/>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z="3600" smtClean="0">
                <a:ea typeface="ＭＳ Ｐゴシック" pitchFamily="1" charset="-128"/>
              </a:rPr>
              <a:t>Data Dependencies (F90)</a:t>
            </a:r>
          </a:p>
        </p:txBody>
      </p:sp>
      <p:sp>
        <p:nvSpPr>
          <p:cNvPr id="5427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“A data dependence occurs when an instruction is dependent on data from a previous instruction and therefore cannot be moved before the earlier instruction [or executed in parallel].” </a:t>
            </a:r>
            <a:r>
              <a:rPr lang="en-US" baseline="30000" smtClean="0">
                <a:ea typeface="ＭＳ Ｐゴシック" pitchFamily="1" charset="-128"/>
              </a:rPr>
              <a:t>[7]</a:t>
            </a:r>
            <a:endParaRPr lang="en-US" smtClean="0">
              <a:ea typeface="ＭＳ Ｐゴシック" pitchFamily="1" charset="-128"/>
            </a:endParaRPr>
          </a:p>
          <a:p>
            <a:pPr>
              <a:buFont typeface="Wingdings" pitchFamily="1" charset="2"/>
              <a:buNone/>
            </a:pPr>
            <a:r>
              <a:rPr lang="en-US" b="1" smtClean="0">
                <a:solidFill>
                  <a:schemeClr val="hlink"/>
                </a:solidFill>
                <a:latin typeface="Courier New" pitchFamily="1" charset="0"/>
                <a:ea typeface="ＭＳ Ｐゴシック" pitchFamily="1" charset="-128"/>
              </a:rPr>
              <a:t>a</a:t>
            </a:r>
            <a:r>
              <a:rPr lang="en-US" b="1" smtClean="0">
                <a:solidFill>
                  <a:srgbClr val="000099"/>
                </a:solidFill>
                <a:latin typeface="Courier New" pitchFamily="1" charset="0"/>
                <a:ea typeface="ＭＳ Ｐゴシック" pitchFamily="1" charset="-128"/>
              </a:rPr>
              <a:t> = x + y + cos(z)</a:t>
            </a:r>
          </a:p>
          <a:p>
            <a:pPr>
              <a:buFont typeface="Wingdings" pitchFamily="1" charset="2"/>
              <a:buNone/>
            </a:pPr>
            <a:r>
              <a:rPr lang="en-US" b="1" smtClean="0">
                <a:solidFill>
                  <a:srgbClr val="000099"/>
                </a:solidFill>
                <a:latin typeface="Courier New" pitchFamily="1" charset="0"/>
                <a:ea typeface="ＭＳ Ｐゴシック" pitchFamily="1" charset="-128"/>
              </a:rPr>
              <a:t>b = </a:t>
            </a:r>
            <a:r>
              <a:rPr lang="en-US" b="1" smtClean="0">
                <a:solidFill>
                  <a:schemeClr val="hlink"/>
                </a:solidFill>
                <a:latin typeface="Courier New" pitchFamily="1" charset="0"/>
                <a:ea typeface="ＭＳ Ｐゴシック" pitchFamily="1" charset="-128"/>
              </a:rPr>
              <a:t>a</a:t>
            </a:r>
            <a:r>
              <a:rPr lang="en-US" b="1" smtClean="0">
                <a:solidFill>
                  <a:srgbClr val="000099"/>
                </a:solidFill>
                <a:latin typeface="Courier New" pitchFamily="1" charset="0"/>
                <a:ea typeface="ＭＳ Ｐゴシック" pitchFamily="1" charset="-128"/>
              </a:rPr>
              <a:t> * c</a:t>
            </a:r>
            <a:endParaRPr lang="en-US" b="1" smtClean="0">
              <a:latin typeface="Courier New" pitchFamily="1" charset="0"/>
              <a:ea typeface="ＭＳ Ｐゴシック" pitchFamily="1" charset="-128"/>
            </a:endParaRPr>
          </a:p>
          <a:p>
            <a:pPr>
              <a:buFont typeface="Wingdings" pitchFamily="1" charset="2"/>
              <a:buNone/>
            </a:pPr>
            <a:r>
              <a:rPr lang="en-US" smtClean="0">
                <a:ea typeface="ＭＳ Ｐゴシック" pitchFamily="1" charset="-128"/>
              </a:rPr>
              <a:t>The value of  </a:t>
            </a:r>
            <a:r>
              <a:rPr lang="en-US" b="1" smtClean="0">
                <a:latin typeface="Courier New" pitchFamily="1" charset="0"/>
                <a:ea typeface="ＭＳ Ｐゴシック" pitchFamily="1" charset="-128"/>
              </a:rPr>
              <a:t>b</a:t>
            </a:r>
            <a:r>
              <a:rPr lang="en-US" smtClean="0">
                <a:ea typeface="ＭＳ Ｐゴシック" pitchFamily="1" charset="-128"/>
              </a:rPr>
              <a:t> depends on the value of </a:t>
            </a:r>
            <a:r>
              <a:rPr lang="en-US" b="1" smtClean="0">
                <a:latin typeface="Courier New" pitchFamily="1" charset="0"/>
                <a:ea typeface="ＭＳ Ｐゴシック" pitchFamily="1" charset="-128"/>
              </a:rPr>
              <a:t>a</a:t>
            </a:r>
            <a:r>
              <a:rPr lang="en-US" smtClean="0">
                <a:ea typeface="ＭＳ Ｐゴシック" pitchFamily="1" charset="-128"/>
              </a:rPr>
              <a:t>, so these two statements </a:t>
            </a:r>
            <a:r>
              <a:rPr lang="en-US" b="1" u="sng" smtClean="0">
                <a:ea typeface="ＭＳ Ｐゴシック" pitchFamily="1" charset="-128"/>
              </a:rPr>
              <a:t>must</a:t>
            </a:r>
            <a:r>
              <a:rPr lang="en-US" smtClean="0">
                <a:ea typeface="ＭＳ Ｐゴシック" pitchFamily="1" charset="-128"/>
              </a:rPr>
              <a:t> be executed in order.</a:t>
            </a:r>
          </a:p>
        </p:txBody>
      </p:sp>
      <p:sp>
        <p:nvSpPr>
          <p:cNvPr id="5427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4277" name="Slide Number Placeholder 4"/>
          <p:cNvSpPr>
            <a:spLocks noGrp="1"/>
          </p:cNvSpPr>
          <p:nvPr>
            <p:ph type="sldNum" sz="quarter" idx="11"/>
          </p:nvPr>
        </p:nvSpPr>
        <p:spPr>
          <a:noFill/>
        </p:spPr>
        <p:txBody>
          <a:bodyPr/>
          <a:lstStyle/>
          <a:p>
            <a:fld id="{DC9887E4-BC8F-4C31-AB34-A7A21B24B515}" type="slidenum">
              <a:rPr lang="en-US"/>
              <a:pPr/>
              <a:t>28</a:t>
            </a:fld>
            <a:endParaRPr lang="en-US"/>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3600" smtClean="0">
                <a:ea typeface="ＭＳ Ｐゴシック" pitchFamily="1" charset="-128"/>
              </a:rPr>
              <a:t>Data Dependencies (C)</a:t>
            </a:r>
          </a:p>
        </p:txBody>
      </p:sp>
      <p:sp>
        <p:nvSpPr>
          <p:cNvPr id="55299"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“A data dependence occurs when an instruction is dependent on data from a previous instruction and therefore cannot be moved before the earlier instruction [or executed in parallel].” </a:t>
            </a:r>
            <a:r>
              <a:rPr lang="en-US" baseline="30000" smtClean="0">
                <a:ea typeface="ＭＳ Ｐゴシック" pitchFamily="1" charset="-128"/>
              </a:rPr>
              <a:t>[7]</a:t>
            </a:r>
            <a:endParaRPr lang="en-US" smtClean="0">
              <a:ea typeface="ＭＳ Ｐゴシック" pitchFamily="1" charset="-128"/>
            </a:endParaRPr>
          </a:p>
          <a:p>
            <a:pPr>
              <a:buFont typeface="Wingdings" pitchFamily="1" charset="2"/>
              <a:buNone/>
            </a:pPr>
            <a:r>
              <a:rPr lang="en-US" b="1" smtClean="0">
                <a:solidFill>
                  <a:schemeClr val="hlink"/>
                </a:solidFill>
                <a:latin typeface="Courier New" pitchFamily="1" charset="0"/>
                <a:ea typeface="ＭＳ Ｐゴシック" pitchFamily="1" charset="-128"/>
              </a:rPr>
              <a:t>a</a:t>
            </a:r>
            <a:r>
              <a:rPr lang="en-US" b="1" smtClean="0">
                <a:solidFill>
                  <a:srgbClr val="000099"/>
                </a:solidFill>
                <a:latin typeface="Courier New" pitchFamily="1" charset="0"/>
                <a:ea typeface="ＭＳ Ｐゴシック" pitchFamily="1" charset="-128"/>
              </a:rPr>
              <a:t> = x + y + cos(z);</a:t>
            </a:r>
          </a:p>
          <a:p>
            <a:pPr>
              <a:buFont typeface="Wingdings" pitchFamily="1" charset="2"/>
              <a:buNone/>
            </a:pPr>
            <a:r>
              <a:rPr lang="en-US" b="1" smtClean="0">
                <a:solidFill>
                  <a:srgbClr val="000099"/>
                </a:solidFill>
                <a:latin typeface="Courier New" pitchFamily="1" charset="0"/>
                <a:ea typeface="ＭＳ Ｐゴシック" pitchFamily="1" charset="-128"/>
              </a:rPr>
              <a:t>b = </a:t>
            </a:r>
            <a:r>
              <a:rPr lang="en-US" b="1" smtClean="0">
                <a:solidFill>
                  <a:schemeClr val="hlink"/>
                </a:solidFill>
                <a:latin typeface="Courier New" pitchFamily="1" charset="0"/>
                <a:ea typeface="ＭＳ Ｐゴシック" pitchFamily="1" charset="-128"/>
              </a:rPr>
              <a:t>a</a:t>
            </a:r>
            <a:r>
              <a:rPr lang="en-US" b="1" smtClean="0">
                <a:solidFill>
                  <a:srgbClr val="000099"/>
                </a:solidFill>
                <a:latin typeface="Courier New" pitchFamily="1" charset="0"/>
                <a:ea typeface="ＭＳ Ｐゴシック" pitchFamily="1" charset="-128"/>
              </a:rPr>
              <a:t> * c;</a:t>
            </a:r>
            <a:endParaRPr lang="en-US" b="1" smtClean="0">
              <a:latin typeface="Courier New" pitchFamily="1" charset="0"/>
              <a:ea typeface="ＭＳ Ｐゴシック" pitchFamily="1" charset="-128"/>
            </a:endParaRPr>
          </a:p>
          <a:p>
            <a:pPr>
              <a:buFont typeface="Wingdings" pitchFamily="1" charset="2"/>
              <a:buNone/>
            </a:pPr>
            <a:r>
              <a:rPr lang="en-US" smtClean="0">
                <a:ea typeface="ＭＳ Ｐゴシック" pitchFamily="1" charset="-128"/>
              </a:rPr>
              <a:t>The value of  </a:t>
            </a:r>
            <a:r>
              <a:rPr lang="en-US" b="1" smtClean="0">
                <a:latin typeface="Courier New" pitchFamily="1" charset="0"/>
                <a:ea typeface="ＭＳ Ｐゴシック" pitchFamily="1" charset="-128"/>
              </a:rPr>
              <a:t>b</a:t>
            </a:r>
            <a:r>
              <a:rPr lang="en-US" smtClean="0">
                <a:ea typeface="ＭＳ Ｐゴシック" pitchFamily="1" charset="-128"/>
              </a:rPr>
              <a:t> depends on the value of </a:t>
            </a:r>
            <a:r>
              <a:rPr lang="en-US" b="1" smtClean="0">
                <a:latin typeface="Courier New" pitchFamily="1" charset="0"/>
                <a:ea typeface="ＭＳ Ｐゴシック" pitchFamily="1" charset="-128"/>
              </a:rPr>
              <a:t>a</a:t>
            </a:r>
            <a:r>
              <a:rPr lang="en-US" smtClean="0">
                <a:ea typeface="ＭＳ Ｐゴシック" pitchFamily="1" charset="-128"/>
              </a:rPr>
              <a:t>, so these two statements </a:t>
            </a:r>
            <a:r>
              <a:rPr lang="en-US" b="1" u="sng" smtClean="0">
                <a:ea typeface="ＭＳ Ｐゴシック" pitchFamily="1" charset="-128"/>
              </a:rPr>
              <a:t>must</a:t>
            </a:r>
            <a:r>
              <a:rPr lang="en-US" smtClean="0">
                <a:ea typeface="ＭＳ Ｐゴシック" pitchFamily="1" charset="-128"/>
              </a:rPr>
              <a:t> be executed in order.</a:t>
            </a:r>
          </a:p>
        </p:txBody>
      </p:sp>
      <p:sp>
        <p:nvSpPr>
          <p:cNvPr id="5530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5301" name="Slide Number Placeholder 4"/>
          <p:cNvSpPr>
            <a:spLocks noGrp="1"/>
          </p:cNvSpPr>
          <p:nvPr>
            <p:ph type="sldNum" sz="quarter" idx="11"/>
          </p:nvPr>
        </p:nvSpPr>
        <p:spPr>
          <a:noFill/>
        </p:spPr>
        <p:txBody>
          <a:bodyPr/>
          <a:lstStyle/>
          <a:p>
            <a:fld id="{FA26E0A9-8944-44F7-A6B6-95DC56E4764A}" type="slidenum">
              <a:rPr lang="en-US"/>
              <a:pPr/>
              <a:t>29</a:t>
            </a:fld>
            <a:endParaRPr lang="en-US"/>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a:t>
            </a:r>
            <a:r>
              <a:rPr lang="en-US" dirty="0" smtClean="0"/>
              <a:t>Compilers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3</a:t>
            </a:fld>
            <a:endParaRPr lang="en-US"/>
          </a:p>
        </p:txBody>
      </p:sp>
      <p:sp>
        <p:nvSpPr>
          <p:cNvPr id="464898" name="Rectangle 2"/>
          <p:cNvSpPr>
            <a:spLocks noGrp="1" noChangeArrowheads="1"/>
          </p:cNvSpPr>
          <p:nvPr>
            <p:ph type="title"/>
          </p:nvPr>
        </p:nvSpPr>
        <p:spPr/>
        <p:txBody>
          <a:bodyPr/>
          <a:lstStyle/>
          <a:p>
            <a:r>
              <a:rPr lang="en-US" sz="3600"/>
              <a:t>H.323 (Polycom etc)</a:t>
            </a:r>
          </a:p>
        </p:txBody>
      </p:sp>
      <p:sp>
        <p:nvSpPr>
          <p:cNvPr id="464899" name="Rectangle 3"/>
          <p:cNvSpPr>
            <a:spLocks noGrp="1" noChangeArrowheads="1"/>
          </p:cNvSpPr>
          <p:nvPr>
            <p:ph type="body" idx="1"/>
          </p:nvPr>
        </p:nvSpPr>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smtClean="0"/>
              <a:t>If you ARE already registered with the </a:t>
            </a:r>
            <a:r>
              <a:rPr lang="en-US" dirty="0" err="1" smtClean="0"/>
              <a:t>OneNet</a:t>
            </a:r>
            <a:r>
              <a:rPr lang="en-US" dirty="0" smtClean="0"/>
              <a:t> gatekeeper, dial 2500409.</a:t>
            </a:r>
          </a:p>
          <a:p>
            <a:r>
              <a:rPr lang="en-US" dirty="0" smtClean="0"/>
              <a:t>If you AREN’T registered with the </a:t>
            </a:r>
            <a:r>
              <a:rPr lang="en-US" dirty="0" err="1" smtClean="0"/>
              <a:t>OneNet</a:t>
            </a:r>
            <a:r>
              <a:rPr lang="en-US" dirty="0" smtClean="0"/>
              <a:t> gatekeeper (which is probably the case), then:</a:t>
            </a:r>
          </a:p>
          <a:p>
            <a:pPr lvl="1"/>
            <a:r>
              <a:rPr lang="en-US" dirty="0" smtClean="0"/>
              <a:t>Dial</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164.58.250.47</a:t>
            </a:r>
          </a:p>
          <a:p>
            <a:pPr lvl="1"/>
            <a:r>
              <a:rPr lang="en-US" dirty="0" smtClean="0"/>
              <a:t>When asked for the conference ID, enter:</a:t>
            </a:r>
          </a:p>
          <a:p>
            <a:pPr lvl="1">
              <a:buNone/>
            </a:pPr>
            <a:r>
              <a:rPr lang="en-US" b="1" dirty="0" smtClean="0"/>
              <a:t>	</a:t>
            </a:r>
            <a:r>
              <a:rPr lang="en-US" b="1" dirty="0" smtClean="0">
                <a:latin typeface="Courier New" pitchFamily="49" charset="0"/>
                <a:cs typeface="Courier New" pitchFamily="49" charset="0"/>
              </a:rPr>
              <a:t>#0409#</a:t>
            </a:r>
            <a:endParaRPr lang="en-US" b="1" dirty="0">
              <a:latin typeface="Courier New" pitchFamily="49" charset="0"/>
              <a:cs typeface="Courier New" pitchFamily="49" charset="0"/>
            </a:endParaRPr>
          </a:p>
          <a:p>
            <a:pPr>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ea typeface="ＭＳ Ｐゴシック" pitchFamily="1" charset="-128"/>
              </a:rPr>
              <a:t>Output Dependencies (F90)</a:t>
            </a:r>
          </a:p>
        </p:txBody>
      </p:sp>
      <p:sp>
        <p:nvSpPr>
          <p:cNvPr id="56323" name="Rectangle 3"/>
          <p:cNvSpPr>
            <a:spLocks noGrp="1" noChangeArrowheads="1"/>
          </p:cNvSpPr>
          <p:nvPr>
            <p:ph idx="1"/>
          </p:nvPr>
        </p:nvSpPr>
        <p:spPr>
          <a:xfrm>
            <a:off x="3200400" y="1295400"/>
            <a:ext cx="2895600" cy="17526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a / b</a:t>
            </a:r>
          </a:p>
          <a:p>
            <a:pPr>
              <a:buFont typeface="Wingdings" pitchFamily="1" charset="2"/>
              <a:buNone/>
            </a:pPr>
            <a:r>
              <a:rPr lang="en-US" b="1" smtClean="0">
                <a:solidFill>
                  <a:srgbClr val="000099"/>
                </a:solidFill>
                <a:latin typeface="Courier New" pitchFamily="1" charset="0"/>
                <a:ea typeface="ＭＳ Ｐゴシック" pitchFamily="1" charset="-128"/>
              </a:rPr>
              <a:t>y = </a:t>
            </a: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+ 2</a:t>
            </a:r>
          </a:p>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d – e</a:t>
            </a:r>
          </a:p>
        </p:txBody>
      </p:sp>
      <p:sp>
        <p:nvSpPr>
          <p:cNvPr id="5632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6325" name="Slide Number Placeholder 4"/>
          <p:cNvSpPr>
            <a:spLocks noGrp="1"/>
          </p:cNvSpPr>
          <p:nvPr>
            <p:ph type="sldNum" sz="quarter" idx="11"/>
          </p:nvPr>
        </p:nvSpPr>
        <p:spPr>
          <a:noFill/>
        </p:spPr>
        <p:txBody>
          <a:bodyPr/>
          <a:lstStyle/>
          <a:p>
            <a:fld id="{05C1192D-A6AE-4074-B019-EA0C03999587}" type="slidenum">
              <a:rPr lang="en-US"/>
              <a:pPr/>
              <a:t>30</a:t>
            </a:fld>
            <a:endParaRPr lang="en-US"/>
          </a:p>
        </p:txBody>
      </p:sp>
      <p:sp>
        <p:nvSpPr>
          <p:cNvPr id="56326" name="Text Box 4"/>
          <p:cNvSpPr txBox="1">
            <a:spLocks noChangeArrowheads="1"/>
          </p:cNvSpPr>
          <p:nvPr/>
        </p:nvSpPr>
        <p:spPr bwMode="auto">
          <a:xfrm>
            <a:off x="685800" y="3132138"/>
            <a:ext cx="7620000" cy="1938337"/>
          </a:xfrm>
          <a:prstGeom prst="rect">
            <a:avLst/>
          </a:prstGeom>
          <a:noFill/>
          <a:ln w="9525">
            <a:noFill/>
            <a:miter lim="800000"/>
            <a:headEnd/>
            <a:tailEnd/>
          </a:ln>
        </p:spPr>
        <p:txBody>
          <a:bodyPr>
            <a:spAutoFit/>
          </a:bodyPr>
          <a:lstStyle/>
          <a:p>
            <a:pPr algn="l"/>
            <a:r>
              <a:rPr lang="en-US" sz="2400" dirty="0"/>
              <a:t>Notice that </a:t>
            </a:r>
            <a:r>
              <a:rPr lang="en-US" sz="2400" b="1" dirty="0">
                <a:latin typeface="Courier New" pitchFamily="1" charset="0"/>
              </a:rPr>
              <a:t>x</a:t>
            </a:r>
            <a:r>
              <a:rPr lang="en-US" sz="2400" dirty="0"/>
              <a:t> is assigned </a:t>
            </a:r>
            <a:r>
              <a:rPr lang="en-US" sz="2400" b="1" u="sng" dirty="0"/>
              <a:t>two different values</a:t>
            </a:r>
            <a:r>
              <a:rPr lang="en-US" sz="2400" dirty="0"/>
              <a:t>, but only one of them is retained after these statements are done executing.  In this context, the final value of </a:t>
            </a:r>
            <a:r>
              <a:rPr lang="en-US" sz="2400" b="1" dirty="0">
                <a:latin typeface="Courier New" pitchFamily="1" charset="0"/>
              </a:rPr>
              <a:t>x</a:t>
            </a:r>
            <a:r>
              <a:rPr lang="en-US" sz="2400" dirty="0"/>
              <a:t> is the “output.”</a:t>
            </a:r>
          </a:p>
          <a:p>
            <a:pPr algn="l"/>
            <a:endParaRPr lang="en-US" sz="2400" dirty="0"/>
          </a:p>
          <a:p>
            <a:pPr algn="l"/>
            <a:r>
              <a:rPr lang="en-US" sz="2400" dirty="0"/>
              <a:t>Again, we are forced to execute in order.</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ea typeface="ＭＳ Ｐゴシック" pitchFamily="1" charset="-128"/>
              </a:rPr>
              <a:t>Output Dependencies (C)</a:t>
            </a:r>
          </a:p>
        </p:txBody>
      </p:sp>
      <p:sp>
        <p:nvSpPr>
          <p:cNvPr id="57347" name="Rectangle 3"/>
          <p:cNvSpPr>
            <a:spLocks noGrp="1" noChangeArrowheads="1"/>
          </p:cNvSpPr>
          <p:nvPr>
            <p:ph idx="1"/>
          </p:nvPr>
        </p:nvSpPr>
        <p:spPr>
          <a:xfrm>
            <a:off x="3200400" y="1295400"/>
            <a:ext cx="2895600" cy="17526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a / b;</a:t>
            </a:r>
          </a:p>
          <a:p>
            <a:pPr>
              <a:buFont typeface="Wingdings" pitchFamily="1" charset="2"/>
              <a:buNone/>
            </a:pPr>
            <a:r>
              <a:rPr lang="en-US" b="1" smtClean="0">
                <a:solidFill>
                  <a:srgbClr val="000099"/>
                </a:solidFill>
                <a:latin typeface="Courier New" pitchFamily="1" charset="0"/>
                <a:ea typeface="ＭＳ Ｐゴシック" pitchFamily="1" charset="-128"/>
              </a:rPr>
              <a:t>y = </a:t>
            </a: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+ 2;</a:t>
            </a:r>
          </a:p>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 d – e;</a:t>
            </a:r>
          </a:p>
        </p:txBody>
      </p:sp>
      <p:sp>
        <p:nvSpPr>
          <p:cNvPr id="5734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7349" name="Slide Number Placeholder 4"/>
          <p:cNvSpPr>
            <a:spLocks noGrp="1"/>
          </p:cNvSpPr>
          <p:nvPr>
            <p:ph type="sldNum" sz="quarter" idx="11"/>
          </p:nvPr>
        </p:nvSpPr>
        <p:spPr>
          <a:noFill/>
        </p:spPr>
        <p:txBody>
          <a:bodyPr/>
          <a:lstStyle/>
          <a:p>
            <a:fld id="{55B74095-03ED-49CE-AB8D-F5FC067E1AD5}" type="slidenum">
              <a:rPr lang="en-US"/>
              <a:pPr/>
              <a:t>31</a:t>
            </a:fld>
            <a:endParaRPr lang="en-US"/>
          </a:p>
        </p:txBody>
      </p:sp>
      <p:sp>
        <p:nvSpPr>
          <p:cNvPr id="57350" name="Text Box 4"/>
          <p:cNvSpPr txBox="1">
            <a:spLocks noChangeArrowheads="1"/>
          </p:cNvSpPr>
          <p:nvPr/>
        </p:nvSpPr>
        <p:spPr bwMode="auto">
          <a:xfrm>
            <a:off x="685800" y="3132138"/>
            <a:ext cx="7620000" cy="1938337"/>
          </a:xfrm>
          <a:prstGeom prst="rect">
            <a:avLst/>
          </a:prstGeom>
          <a:noFill/>
          <a:ln w="9525">
            <a:noFill/>
            <a:miter lim="800000"/>
            <a:headEnd/>
            <a:tailEnd/>
          </a:ln>
        </p:spPr>
        <p:txBody>
          <a:bodyPr>
            <a:spAutoFit/>
          </a:bodyPr>
          <a:lstStyle/>
          <a:p>
            <a:pPr algn="l"/>
            <a:r>
              <a:rPr lang="en-US" sz="2400" dirty="0"/>
              <a:t>Notice that </a:t>
            </a:r>
            <a:r>
              <a:rPr lang="en-US" sz="2400" b="1" dirty="0">
                <a:latin typeface="Courier New" pitchFamily="1" charset="0"/>
              </a:rPr>
              <a:t>x</a:t>
            </a:r>
            <a:r>
              <a:rPr lang="en-US" sz="2400" dirty="0"/>
              <a:t> is assigned </a:t>
            </a:r>
            <a:r>
              <a:rPr lang="en-US" sz="2400" b="1" u="sng" dirty="0"/>
              <a:t>two different values</a:t>
            </a:r>
            <a:r>
              <a:rPr lang="en-US" sz="2400" dirty="0"/>
              <a:t>, but only one of them is retained after these statements are done executing.  In this context, the final value of </a:t>
            </a:r>
            <a:r>
              <a:rPr lang="en-US" sz="2400" b="1" dirty="0">
                <a:latin typeface="Courier New" pitchFamily="1" charset="0"/>
              </a:rPr>
              <a:t>x</a:t>
            </a:r>
            <a:r>
              <a:rPr lang="en-US" sz="2400" dirty="0"/>
              <a:t> is the “output.”</a:t>
            </a:r>
          </a:p>
          <a:p>
            <a:pPr algn="l"/>
            <a:endParaRPr lang="en-US" sz="2400" dirty="0"/>
          </a:p>
          <a:p>
            <a:pPr algn="l"/>
            <a:r>
              <a:rPr lang="en-US" sz="2400" dirty="0"/>
              <a:t>Again, we are forced to execute in order.</a:t>
            </a: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ea typeface="ＭＳ Ｐゴシック" pitchFamily="1" charset="-128"/>
              </a:rPr>
              <a:t>Why Does Order Matter?</a:t>
            </a:r>
          </a:p>
        </p:txBody>
      </p:sp>
      <p:sp>
        <p:nvSpPr>
          <p:cNvPr id="637955" name="Rectangle 3"/>
          <p:cNvSpPr>
            <a:spLocks noGrp="1" noChangeArrowheads="1"/>
          </p:cNvSpPr>
          <p:nvPr>
            <p:ph idx="1"/>
          </p:nvPr>
        </p:nvSpPr>
        <p:spPr>
          <a:xfrm>
            <a:off x="609600" y="1295400"/>
            <a:ext cx="7772400" cy="4648200"/>
          </a:xfrm>
        </p:spPr>
        <p:txBody>
          <a:bodyPr/>
          <a:lstStyle/>
          <a:p>
            <a:r>
              <a:rPr lang="en-US" smtClean="0">
                <a:ea typeface="ＭＳ Ｐゴシック" pitchFamily="1" charset="-128"/>
              </a:rPr>
              <a:t>Dependencies can affect whether we can execute a particular part of the program in </a:t>
            </a:r>
            <a:r>
              <a:rPr lang="en-US" b="1" u="sng" smtClean="0">
                <a:solidFill>
                  <a:schemeClr val="folHlink"/>
                </a:solidFill>
                <a:ea typeface="ＭＳ Ｐゴシック" pitchFamily="1" charset="-128"/>
              </a:rPr>
              <a:t>parallel</a:t>
            </a:r>
            <a:r>
              <a:rPr lang="en-US" smtClean="0">
                <a:ea typeface="ＭＳ Ｐゴシック" pitchFamily="1" charset="-128"/>
              </a:rPr>
              <a:t>.</a:t>
            </a:r>
          </a:p>
          <a:p>
            <a:r>
              <a:rPr lang="en-US" smtClean="0">
                <a:ea typeface="ＭＳ Ｐゴシック" pitchFamily="1" charset="-128"/>
              </a:rPr>
              <a:t>If we cannot execute that part of the program in parallel, then it’ll be </a:t>
            </a:r>
            <a:r>
              <a:rPr lang="en-US" b="1" u="sng" smtClean="0">
                <a:solidFill>
                  <a:schemeClr val="hlink"/>
                </a:solidFill>
                <a:effectLst>
                  <a:outerShdw blurRad="38100" dist="38100" dir="2700000" algn="tl">
                    <a:srgbClr val="C0C0C0"/>
                  </a:outerShdw>
                </a:effectLst>
                <a:ea typeface="ＭＳ Ｐゴシック" pitchFamily="1" charset="-128"/>
              </a:rPr>
              <a:t>SLOW</a:t>
            </a:r>
            <a:r>
              <a:rPr lang="en-US" smtClean="0">
                <a:ea typeface="ＭＳ Ｐゴシック" pitchFamily="1" charset="-128"/>
              </a:rPr>
              <a:t>. </a:t>
            </a:r>
          </a:p>
        </p:txBody>
      </p:sp>
      <p:sp>
        <p:nvSpPr>
          <p:cNvPr id="5837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8373" name="Slide Number Placeholder 4"/>
          <p:cNvSpPr>
            <a:spLocks noGrp="1"/>
          </p:cNvSpPr>
          <p:nvPr>
            <p:ph type="sldNum" sz="quarter" idx="11"/>
          </p:nvPr>
        </p:nvSpPr>
        <p:spPr>
          <a:noFill/>
        </p:spPr>
        <p:txBody>
          <a:bodyPr/>
          <a:lstStyle/>
          <a:p>
            <a:fld id="{CD64F7CB-341C-4289-93AA-1CEEAACF7E4D}" type="slidenum">
              <a:rPr lang="en-US"/>
              <a:pPr/>
              <a:t>32</a:t>
            </a:fld>
            <a:endParaRPr lang="en-US"/>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ea typeface="ＭＳ Ｐゴシック" pitchFamily="1" charset="-128"/>
              </a:rPr>
              <a:t>Loop Dependency Example</a:t>
            </a:r>
          </a:p>
        </p:txBody>
      </p:sp>
      <p:sp>
        <p:nvSpPr>
          <p:cNvPr id="59395" name="Rectangle 3"/>
          <p:cNvSpPr>
            <a:spLocks noGrp="1" noChangeArrowheads="1"/>
          </p:cNvSpPr>
          <p:nvPr>
            <p:ph idx="1"/>
          </p:nvPr>
        </p:nvSpPr>
        <p:spPr>
          <a:xfrm>
            <a:off x="838200" y="1371600"/>
            <a:ext cx="8001000" cy="5029200"/>
          </a:xfrm>
        </p:spPr>
        <p:txBody>
          <a:bodyPr/>
          <a:lstStyle/>
          <a:p>
            <a:pPr>
              <a:lnSpc>
                <a:spcPct val="70000"/>
              </a:lnSpc>
              <a:buFont typeface="Wingdings" pitchFamily="1" charset="2"/>
              <a:buNone/>
            </a:pPr>
            <a:r>
              <a:rPr lang="en-US" sz="1600" b="1" smtClean="0">
                <a:latin typeface="Courier New" pitchFamily="1" charset="0"/>
                <a:ea typeface="ＭＳ Ｐゴシック" pitchFamily="1" charset="-128"/>
              </a:rPr>
              <a:t>if ((dst == src1) &amp;&amp; (dst == src2)) {</a:t>
            </a:r>
          </a:p>
          <a:p>
            <a:pPr>
              <a:lnSpc>
                <a:spcPct val="6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6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chemeClr val="hlink"/>
                </a:solidFill>
                <a:latin typeface="Courier New" pitchFamily="1" charset="0"/>
                <a:ea typeface="ＭＳ Ｐゴシック" pitchFamily="1" charset="-128"/>
              </a:rPr>
              <a:t>dst[index] = dst[index-1] + dst[index];</a:t>
            </a:r>
          </a:p>
          <a:p>
            <a:pPr>
              <a:lnSpc>
                <a:spcPct val="50000"/>
              </a:lnSpc>
              <a:buFont typeface="Wingdings" pitchFamily="1" charset="2"/>
              <a:buNone/>
            </a:pPr>
            <a:r>
              <a:rPr lang="en-US" sz="1600" b="1" smtClean="0">
                <a:latin typeface="Courier New" pitchFamily="1" charset="0"/>
                <a:ea typeface="ＭＳ Ｐゴシック" pitchFamily="1" charset="-128"/>
              </a:rPr>
              <a:t>  }</a:t>
            </a:r>
          </a:p>
          <a:p>
            <a:pPr>
              <a:lnSpc>
                <a:spcPct val="50000"/>
              </a:lnSpc>
              <a:buFont typeface="Wingdings" pitchFamily="1" charset="2"/>
              <a:buNone/>
            </a:pPr>
            <a:r>
              <a:rPr lang="en-US" sz="1600" b="1" smtClean="0">
                <a:latin typeface="Courier New" pitchFamily="1" charset="0"/>
                <a:ea typeface="ＭＳ Ｐゴシック" pitchFamily="1" charset="-128"/>
              </a:rPr>
              <a:t>}</a:t>
            </a:r>
          </a:p>
          <a:p>
            <a:pPr>
              <a:lnSpc>
                <a:spcPct val="60000"/>
              </a:lnSpc>
              <a:buFont typeface="Wingdings" pitchFamily="1" charset="2"/>
              <a:buNone/>
            </a:pPr>
            <a:r>
              <a:rPr lang="en-US" sz="1600" b="1" smtClean="0">
                <a:latin typeface="Courier New" pitchFamily="1" charset="0"/>
                <a:ea typeface="ＭＳ Ｐゴシック" pitchFamily="1" charset="-128"/>
              </a:rPr>
              <a:t>else if (dst == src1) {</a:t>
            </a:r>
          </a:p>
          <a:p>
            <a:pPr>
              <a:lnSpc>
                <a:spcPct val="7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chemeClr val="hlink"/>
                </a:solidFill>
                <a:latin typeface="Courier New" pitchFamily="1" charset="0"/>
                <a:ea typeface="ＭＳ Ｐゴシック" pitchFamily="1" charset="-128"/>
              </a:rPr>
              <a:t>dst[index] = dst[index-1] + src2[index];</a:t>
            </a:r>
          </a:p>
          <a:p>
            <a:pPr>
              <a:lnSpc>
                <a:spcPct val="50000"/>
              </a:lnSpc>
              <a:buFont typeface="Wingdings" pitchFamily="1" charset="2"/>
              <a:buNone/>
            </a:pPr>
            <a:r>
              <a:rPr lang="en-US" sz="1600" b="1" smtClean="0">
                <a:latin typeface="Courier New" pitchFamily="1" charset="0"/>
                <a:ea typeface="ＭＳ Ｐゴシック" pitchFamily="1" charset="-128"/>
              </a:rPr>
              <a:t>  }</a:t>
            </a:r>
          </a:p>
          <a:p>
            <a:pPr>
              <a:lnSpc>
                <a:spcPct val="50000"/>
              </a:lnSpc>
              <a:buFont typeface="Wingdings" pitchFamily="1" charset="2"/>
              <a:buNone/>
            </a:pPr>
            <a:r>
              <a:rPr lang="en-US" sz="1600" b="1" smtClean="0">
                <a:latin typeface="Courier New" pitchFamily="1" charset="0"/>
                <a:ea typeface="ＭＳ Ｐゴシック" pitchFamily="1" charset="-128"/>
              </a:rPr>
              <a:t>}</a:t>
            </a:r>
          </a:p>
          <a:p>
            <a:pPr>
              <a:lnSpc>
                <a:spcPct val="70000"/>
              </a:lnSpc>
              <a:buFont typeface="Wingdings" pitchFamily="1" charset="2"/>
              <a:buNone/>
            </a:pPr>
            <a:r>
              <a:rPr lang="en-US" sz="1600" b="1" smtClean="0">
                <a:latin typeface="Courier New" pitchFamily="1" charset="0"/>
                <a:ea typeface="ＭＳ Ｐゴシック" pitchFamily="1" charset="-128"/>
              </a:rPr>
              <a:t>else if (dst == src2) {</a:t>
            </a:r>
          </a:p>
          <a:p>
            <a:pPr>
              <a:lnSpc>
                <a:spcPct val="7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600" b="1" smtClean="0">
                <a:solidFill>
                  <a:schemeClr val="folHlink"/>
                </a:solidFill>
                <a:latin typeface="Courier New" pitchFamily="1" charset="0"/>
                <a:ea typeface="ＭＳ Ｐゴシック" pitchFamily="1" charset="-128"/>
              </a:rPr>
              <a:t>    dst[index] = src1[index-1] + dst[index];</a:t>
            </a:r>
          </a:p>
          <a:p>
            <a:pPr>
              <a:lnSpc>
                <a:spcPct val="50000"/>
              </a:lnSpc>
              <a:buFont typeface="Wingdings" pitchFamily="1" charset="2"/>
              <a:buNone/>
            </a:pPr>
            <a:r>
              <a:rPr lang="en-US" sz="1600" b="1" smtClean="0">
                <a:latin typeface="Courier New" pitchFamily="1" charset="0"/>
                <a:ea typeface="ＭＳ Ｐゴシック" pitchFamily="1" charset="-128"/>
              </a:rPr>
              <a:t>  }</a:t>
            </a:r>
          </a:p>
          <a:p>
            <a:pPr>
              <a:lnSpc>
                <a:spcPct val="50000"/>
              </a:lnSpc>
              <a:buFont typeface="Wingdings" pitchFamily="1" charset="2"/>
              <a:buNone/>
            </a:pPr>
            <a:r>
              <a:rPr lang="en-US" sz="1600" b="1" smtClean="0">
                <a:latin typeface="Courier New" pitchFamily="1" charset="0"/>
                <a:ea typeface="ＭＳ Ｐゴシック" pitchFamily="1" charset="-128"/>
              </a:rPr>
              <a:t>}</a:t>
            </a:r>
          </a:p>
          <a:p>
            <a:pPr>
              <a:lnSpc>
                <a:spcPct val="70000"/>
              </a:lnSpc>
              <a:buFont typeface="Wingdings" pitchFamily="1" charset="2"/>
              <a:buNone/>
            </a:pPr>
            <a:r>
              <a:rPr lang="en-US" sz="1600" b="1" smtClean="0">
                <a:latin typeface="Courier New" pitchFamily="1" charset="0"/>
                <a:ea typeface="ＭＳ Ｐゴシック" pitchFamily="1" charset="-128"/>
              </a:rPr>
              <a:t>else if (src1 == src2) {</a:t>
            </a:r>
          </a:p>
          <a:p>
            <a:pPr>
              <a:lnSpc>
                <a:spcPct val="7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600" b="1" smtClean="0">
                <a:solidFill>
                  <a:schemeClr val="folHlink"/>
                </a:solidFill>
                <a:latin typeface="Courier New" pitchFamily="1" charset="0"/>
                <a:ea typeface="ＭＳ Ｐゴシック" pitchFamily="1" charset="-128"/>
              </a:rPr>
              <a:t>    dst[index = src1[index-1] + src1[index];</a:t>
            </a:r>
          </a:p>
          <a:p>
            <a:pPr>
              <a:lnSpc>
                <a:spcPct val="50000"/>
              </a:lnSpc>
              <a:buFont typeface="Wingdings" pitchFamily="1" charset="2"/>
              <a:buNone/>
            </a:pPr>
            <a:r>
              <a:rPr lang="en-US" sz="1600" b="1" smtClean="0">
                <a:latin typeface="Courier New" pitchFamily="1" charset="0"/>
                <a:ea typeface="ＭＳ Ｐゴシック" pitchFamily="1" charset="-128"/>
              </a:rPr>
              <a:t>  }</a:t>
            </a:r>
          </a:p>
          <a:p>
            <a:pPr>
              <a:lnSpc>
                <a:spcPct val="50000"/>
              </a:lnSpc>
              <a:buFont typeface="Wingdings" pitchFamily="1" charset="2"/>
              <a:buNone/>
            </a:pPr>
            <a:r>
              <a:rPr lang="en-US" sz="1600" b="1" smtClean="0">
                <a:latin typeface="Courier New" pitchFamily="1" charset="0"/>
                <a:ea typeface="ＭＳ Ｐゴシック" pitchFamily="1" charset="-128"/>
              </a:rPr>
              <a:t>}</a:t>
            </a:r>
          </a:p>
          <a:p>
            <a:pPr>
              <a:lnSpc>
                <a:spcPct val="50000"/>
              </a:lnSpc>
              <a:buFont typeface="Wingdings" pitchFamily="1" charset="2"/>
              <a:buNone/>
            </a:pPr>
            <a:r>
              <a:rPr lang="en-US" sz="1600" b="1" smtClean="0">
                <a:latin typeface="Courier New" pitchFamily="1" charset="0"/>
                <a:ea typeface="ＭＳ Ｐゴシック" pitchFamily="1" charset="-128"/>
              </a:rPr>
              <a:t>else {</a:t>
            </a:r>
          </a:p>
          <a:p>
            <a:pPr>
              <a:lnSpc>
                <a:spcPct val="60000"/>
              </a:lnSpc>
              <a:buFont typeface="Wingdings" pitchFamily="1" charset="2"/>
              <a:buNone/>
            </a:pPr>
            <a:r>
              <a:rPr lang="en-US" sz="1600" b="1" smtClean="0">
                <a:latin typeface="Courier New" pitchFamily="1" charset="0"/>
                <a:ea typeface="ＭＳ Ｐゴシック" pitchFamily="1" charset="-128"/>
              </a:rPr>
              <a:t>  for (index = 1; index &lt; length; index++) {</a:t>
            </a:r>
          </a:p>
          <a:p>
            <a:pPr>
              <a:lnSpc>
                <a:spcPct val="60000"/>
              </a:lnSpc>
              <a:buFont typeface="Wingdings" pitchFamily="1" charset="2"/>
              <a:buNone/>
            </a:pPr>
            <a:r>
              <a:rPr lang="en-US" sz="1600" b="1" smtClean="0">
                <a:solidFill>
                  <a:schemeClr val="folHlink"/>
                </a:solidFill>
                <a:latin typeface="Courier New" pitchFamily="1" charset="0"/>
                <a:ea typeface="ＭＳ Ｐゴシック" pitchFamily="1" charset="-128"/>
              </a:rPr>
              <a:t>    dst[index] = src1[index-1] + src2[index];</a:t>
            </a:r>
          </a:p>
          <a:p>
            <a:pPr>
              <a:lnSpc>
                <a:spcPct val="40000"/>
              </a:lnSpc>
              <a:buFont typeface="Wingdings" pitchFamily="1" charset="2"/>
              <a:buNone/>
            </a:pPr>
            <a:r>
              <a:rPr lang="en-US" sz="1600" b="1" smtClean="0">
                <a:latin typeface="Courier New" pitchFamily="1" charset="0"/>
                <a:ea typeface="ＭＳ Ｐゴシック" pitchFamily="1" charset="-128"/>
              </a:rPr>
              <a:t>  }</a:t>
            </a:r>
          </a:p>
          <a:p>
            <a:pPr>
              <a:lnSpc>
                <a:spcPct val="40000"/>
              </a:lnSpc>
              <a:buFont typeface="Wingdings" pitchFamily="1" charset="2"/>
              <a:buNone/>
            </a:pPr>
            <a:r>
              <a:rPr lang="en-US" sz="1600" b="1" smtClean="0">
                <a:latin typeface="Courier New" pitchFamily="1" charset="0"/>
                <a:ea typeface="ＭＳ Ｐゴシック" pitchFamily="1" charset="-128"/>
              </a:rPr>
              <a:t>}</a:t>
            </a:r>
          </a:p>
        </p:txBody>
      </p:sp>
      <p:sp>
        <p:nvSpPr>
          <p:cNvPr id="5939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59397" name="Slide Number Placeholder 4"/>
          <p:cNvSpPr>
            <a:spLocks noGrp="1"/>
          </p:cNvSpPr>
          <p:nvPr>
            <p:ph type="sldNum" sz="quarter" idx="11"/>
          </p:nvPr>
        </p:nvSpPr>
        <p:spPr>
          <a:noFill/>
        </p:spPr>
        <p:txBody>
          <a:bodyPr/>
          <a:lstStyle/>
          <a:p>
            <a:fld id="{9261C3CC-BADA-4494-8C45-057C4E28E3E7}" type="slidenum">
              <a:rPr lang="en-US"/>
              <a:pPr/>
              <a:t>33</a:t>
            </a:fld>
            <a:endParaRPr lang="en-US"/>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ea typeface="ＭＳ Ｐゴシック" pitchFamily="1" charset="-128"/>
              </a:rPr>
              <a:t>Loop Dep Example (cont’d)</a:t>
            </a:r>
          </a:p>
        </p:txBody>
      </p:sp>
      <p:sp>
        <p:nvSpPr>
          <p:cNvPr id="60419" name="Rectangle 3"/>
          <p:cNvSpPr>
            <a:spLocks noGrp="1" noChangeArrowheads="1"/>
          </p:cNvSpPr>
          <p:nvPr>
            <p:ph idx="1"/>
          </p:nvPr>
        </p:nvSpPr>
        <p:spPr>
          <a:xfrm>
            <a:off x="457200" y="1295400"/>
            <a:ext cx="8229600" cy="5029200"/>
          </a:xfrm>
        </p:spPr>
        <p:txBody>
          <a:bodyPr/>
          <a:lstStyle/>
          <a:p>
            <a:pPr>
              <a:lnSpc>
                <a:spcPct val="70000"/>
              </a:lnSpc>
              <a:buFont typeface="Wingdings" pitchFamily="1" charset="2"/>
              <a:buNone/>
            </a:pPr>
            <a:r>
              <a:rPr lang="en-US" sz="1200" b="1" smtClean="0">
                <a:latin typeface="Courier New" pitchFamily="1" charset="0"/>
                <a:ea typeface="ＭＳ Ｐゴシック" pitchFamily="1" charset="-128"/>
              </a:rPr>
              <a:t>if ((dst == src1) &amp;&amp; (dst == src2)) {</a:t>
            </a:r>
          </a:p>
          <a:p>
            <a:pPr>
              <a:lnSpc>
                <a:spcPct val="6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60000"/>
              </a:lnSpc>
              <a:buFont typeface="Wingdings" pitchFamily="1" charset="2"/>
              <a:buNone/>
            </a:pPr>
            <a:r>
              <a:rPr lang="en-US" sz="1200" b="1" smtClean="0">
                <a:latin typeface="Courier New" pitchFamily="1" charset="0"/>
                <a:ea typeface="ＭＳ Ｐゴシック" pitchFamily="1" charset="-128"/>
              </a:rPr>
              <a:t>    </a:t>
            </a:r>
            <a:r>
              <a:rPr lang="en-US" sz="1200" b="1" smtClean="0">
                <a:solidFill>
                  <a:schemeClr val="hlink"/>
                </a:solidFill>
                <a:latin typeface="Courier New" pitchFamily="1" charset="0"/>
                <a:ea typeface="ＭＳ Ｐゴシック" pitchFamily="1" charset="-128"/>
              </a:rPr>
              <a:t>dst[index] = dst[index-1] + dst[index];</a:t>
            </a:r>
          </a:p>
          <a:p>
            <a:pPr>
              <a:lnSpc>
                <a:spcPct val="50000"/>
              </a:lnSpc>
              <a:buFont typeface="Wingdings" pitchFamily="1" charset="2"/>
              <a:buNone/>
            </a:pPr>
            <a:r>
              <a:rPr lang="en-US" sz="1200" b="1" smtClean="0">
                <a:latin typeface="Courier New" pitchFamily="1" charset="0"/>
                <a:ea typeface="ＭＳ Ｐゴシック" pitchFamily="1" charset="-128"/>
              </a:rPr>
              <a:t>  }</a:t>
            </a:r>
          </a:p>
          <a:p>
            <a:pPr>
              <a:lnSpc>
                <a:spcPct val="50000"/>
              </a:lnSpc>
              <a:buFont typeface="Wingdings" pitchFamily="1" charset="2"/>
              <a:buNone/>
            </a:pPr>
            <a:r>
              <a:rPr lang="en-US" sz="1200" b="1" smtClean="0">
                <a:latin typeface="Courier New" pitchFamily="1" charset="0"/>
                <a:ea typeface="ＭＳ Ｐゴシック" pitchFamily="1" charset="-128"/>
              </a:rPr>
              <a:t>}</a:t>
            </a:r>
          </a:p>
          <a:p>
            <a:pPr>
              <a:lnSpc>
                <a:spcPct val="60000"/>
              </a:lnSpc>
              <a:buFont typeface="Wingdings" pitchFamily="1" charset="2"/>
              <a:buNone/>
            </a:pPr>
            <a:r>
              <a:rPr lang="en-US" sz="1200" b="1" smtClean="0">
                <a:latin typeface="Courier New" pitchFamily="1" charset="0"/>
                <a:ea typeface="ＭＳ Ｐゴシック" pitchFamily="1" charset="-128"/>
              </a:rPr>
              <a:t>else if (dst == src1) {</a:t>
            </a:r>
          </a:p>
          <a:p>
            <a:pPr>
              <a:lnSpc>
                <a:spcPct val="7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200" b="1" smtClean="0">
                <a:latin typeface="Courier New" pitchFamily="1" charset="0"/>
                <a:ea typeface="ＭＳ Ｐゴシック" pitchFamily="1" charset="-128"/>
              </a:rPr>
              <a:t>    </a:t>
            </a:r>
            <a:r>
              <a:rPr lang="en-US" sz="1200" b="1" smtClean="0">
                <a:solidFill>
                  <a:schemeClr val="hlink"/>
                </a:solidFill>
                <a:latin typeface="Courier New" pitchFamily="1" charset="0"/>
                <a:ea typeface="ＭＳ Ｐゴシック" pitchFamily="1" charset="-128"/>
              </a:rPr>
              <a:t>dst[index] = dst[index-1] + src2[index];</a:t>
            </a:r>
          </a:p>
          <a:p>
            <a:pPr>
              <a:lnSpc>
                <a:spcPct val="50000"/>
              </a:lnSpc>
              <a:buFont typeface="Wingdings" pitchFamily="1" charset="2"/>
              <a:buNone/>
            </a:pPr>
            <a:r>
              <a:rPr lang="en-US" sz="1200" b="1" smtClean="0">
                <a:latin typeface="Courier New" pitchFamily="1" charset="0"/>
                <a:ea typeface="ＭＳ Ｐゴシック" pitchFamily="1" charset="-128"/>
              </a:rPr>
              <a:t>  }</a:t>
            </a:r>
          </a:p>
          <a:p>
            <a:pPr>
              <a:lnSpc>
                <a:spcPct val="50000"/>
              </a:lnSpc>
              <a:buFont typeface="Wingdings" pitchFamily="1" charset="2"/>
              <a:buNone/>
            </a:pPr>
            <a:r>
              <a:rPr lang="en-US" sz="1200" b="1" smtClean="0">
                <a:latin typeface="Courier New" pitchFamily="1" charset="0"/>
                <a:ea typeface="ＭＳ Ｐゴシック" pitchFamily="1" charset="-128"/>
              </a:rPr>
              <a:t>}</a:t>
            </a:r>
          </a:p>
          <a:p>
            <a:pPr>
              <a:lnSpc>
                <a:spcPct val="70000"/>
              </a:lnSpc>
              <a:buFont typeface="Wingdings" pitchFamily="1" charset="2"/>
              <a:buNone/>
            </a:pPr>
            <a:r>
              <a:rPr lang="en-US" sz="1200" b="1" smtClean="0">
                <a:latin typeface="Courier New" pitchFamily="1" charset="0"/>
                <a:ea typeface="ＭＳ Ｐゴシック" pitchFamily="1" charset="-128"/>
              </a:rPr>
              <a:t>else if (dst == src2) {</a:t>
            </a:r>
          </a:p>
          <a:p>
            <a:pPr>
              <a:lnSpc>
                <a:spcPct val="7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200" b="1" smtClean="0">
                <a:solidFill>
                  <a:schemeClr val="folHlink"/>
                </a:solidFill>
                <a:latin typeface="Courier New" pitchFamily="1" charset="0"/>
                <a:ea typeface="ＭＳ Ｐゴシック" pitchFamily="1" charset="-128"/>
              </a:rPr>
              <a:t>    dst[index] = src1[index-1] + dst[index];</a:t>
            </a:r>
          </a:p>
          <a:p>
            <a:pPr>
              <a:lnSpc>
                <a:spcPct val="50000"/>
              </a:lnSpc>
              <a:buFont typeface="Wingdings" pitchFamily="1" charset="2"/>
              <a:buNone/>
            </a:pPr>
            <a:r>
              <a:rPr lang="en-US" sz="1200" b="1" smtClean="0">
                <a:latin typeface="Courier New" pitchFamily="1" charset="0"/>
                <a:ea typeface="ＭＳ Ｐゴシック" pitchFamily="1" charset="-128"/>
              </a:rPr>
              <a:t>  }</a:t>
            </a:r>
          </a:p>
          <a:p>
            <a:pPr>
              <a:lnSpc>
                <a:spcPct val="50000"/>
              </a:lnSpc>
              <a:buFont typeface="Wingdings" pitchFamily="1" charset="2"/>
              <a:buNone/>
            </a:pPr>
            <a:r>
              <a:rPr lang="en-US" sz="1200" b="1" smtClean="0">
                <a:latin typeface="Courier New" pitchFamily="1" charset="0"/>
                <a:ea typeface="ＭＳ Ｐゴシック" pitchFamily="1" charset="-128"/>
              </a:rPr>
              <a:t>}</a:t>
            </a:r>
          </a:p>
          <a:p>
            <a:pPr>
              <a:lnSpc>
                <a:spcPct val="70000"/>
              </a:lnSpc>
              <a:buFont typeface="Wingdings" pitchFamily="1" charset="2"/>
              <a:buNone/>
            </a:pPr>
            <a:r>
              <a:rPr lang="en-US" sz="1200" b="1" smtClean="0">
                <a:latin typeface="Courier New" pitchFamily="1" charset="0"/>
                <a:ea typeface="ＭＳ Ｐゴシック" pitchFamily="1" charset="-128"/>
              </a:rPr>
              <a:t>else if (src1 == src2) {</a:t>
            </a:r>
          </a:p>
          <a:p>
            <a:pPr>
              <a:lnSpc>
                <a:spcPct val="7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70000"/>
              </a:lnSpc>
              <a:buFont typeface="Wingdings" pitchFamily="1" charset="2"/>
              <a:buNone/>
            </a:pPr>
            <a:r>
              <a:rPr lang="en-US" sz="1200" b="1" smtClean="0">
                <a:solidFill>
                  <a:schemeClr val="folHlink"/>
                </a:solidFill>
                <a:latin typeface="Courier New" pitchFamily="1" charset="0"/>
                <a:ea typeface="ＭＳ Ｐゴシック" pitchFamily="1" charset="-128"/>
              </a:rPr>
              <a:t>    dst[index] = src1[index-1] + src1[index];</a:t>
            </a:r>
          </a:p>
          <a:p>
            <a:pPr>
              <a:lnSpc>
                <a:spcPct val="50000"/>
              </a:lnSpc>
              <a:buFont typeface="Wingdings" pitchFamily="1" charset="2"/>
              <a:buNone/>
            </a:pPr>
            <a:r>
              <a:rPr lang="en-US" sz="1200" b="1" smtClean="0">
                <a:latin typeface="Courier New" pitchFamily="1" charset="0"/>
                <a:ea typeface="ＭＳ Ｐゴシック" pitchFamily="1" charset="-128"/>
              </a:rPr>
              <a:t>  }</a:t>
            </a:r>
          </a:p>
          <a:p>
            <a:pPr>
              <a:lnSpc>
                <a:spcPct val="50000"/>
              </a:lnSpc>
              <a:buFont typeface="Wingdings" pitchFamily="1" charset="2"/>
              <a:buNone/>
            </a:pPr>
            <a:r>
              <a:rPr lang="en-US" sz="1200" b="1" smtClean="0">
                <a:latin typeface="Courier New" pitchFamily="1" charset="0"/>
                <a:ea typeface="ＭＳ Ｐゴシック" pitchFamily="1" charset="-128"/>
              </a:rPr>
              <a:t>}</a:t>
            </a:r>
          </a:p>
          <a:p>
            <a:pPr>
              <a:lnSpc>
                <a:spcPct val="50000"/>
              </a:lnSpc>
              <a:buFont typeface="Wingdings" pitchFamily="1" charset="2"/>
              <a:buNone/>
            </a:pPr>
            <a:r>
              <a:rPr lang="en-US" sz="1200" b="1" smtClean="0">
                <a:latin typeface="Courier New" pitchFamily="1" charset="0"/>
                <a:ea typeface="ＭＳ Ｐゴシック" pitchFamily="1" charset="-128"/>
              </a:rPr>
              <a:t>else {</a:t>
            </a:r>
          </a:p>
          <a:p>
            <a:pPr>
              <a:lnSpc>
                <a:spcPct val="60000"/>
              </a:lnSpc>
              <a:buFont typeface="Wingdings" pitchFamily="1" charset="2"/>
              <a:buNone/>
            </a:pPr>
            <a:r>
              <a:rPr lang="en-US" sz="1200" b="1" smtClean="0">
                <a:latin typeface="Courier New" pitchFamily="1" charset="0"/>
                <a:ea typeface="ＭＳ Ｐゴシック" pitchFamily="1" charset="-128"/>
              </a:rPr>
              <a:t>  for (index = 1; index &lt; length; index++) {</a:t>
            </a:r>
          </a:p>
          <a:p>
            <a:pPr>
              <a:lnSpc>
                <a:spcPct val="60000"/>
              </a:lnSpc>
              <a:buFont typeface="Wingdings" pitchFamily="1" charset="2"/>
              <a:buNone/>
            </a:pPr>
            <a:r>
              <a:rPr lang="en-US" sz="1200" b="1" smtClean="0">
                <a:solidFill>
                  <a:schemeClr val="folHlink"/>
                </a:solidFill>
                <a:latin typeface="Courier New" pitchFamily="1" charset="0"/>
                <a:ea typeface="ＭＳ Ｐゴシック" pitchFamily="1" charset="-128"/>
              </a:rPr>
              <a:t>    dst[index] = src1[index-1] + src2[index];</a:t>
            </a:r>
          </a:p>
          <a:p>
            <a:pPr>
              <a:lnSpc>
                <a:spcPct val="40000"/>
              </a:lnSpc>
              <a:buFont typeface="Wingdings" pitchFamily="1" charset="2"/>
              <a:buNone/>
            </a:pPr>
            <a:r>
              <a:rPr lang="en-US" sz="1200" b="1" smtClean="0">
                <a:latin typeface="Courier New" pitchFamily="1" charset="0"/>
                <a:ea typeface="ＭＳ Ｐゴシック" pitchFamily="1" charset="-128"/>
              </a:rPr>
              <a:t>  }</a:t>
            </a:r>
          </a:p>
          <a:p>
            <a:pPr>
              <a:lnSpc>
                <a:spcPct val="40000"/>
              </a:lnSpc>
              <a:buFont typeface="Wingdings" pitchFamily="1" charset="2"/>
              <a:buNone/>
            </a:pPr>
            <a:r>
              <a:rPr lang="en-US" sz="1200" b="1" smtClean="0">
                <a:latin typeface="Courier New" pitchFamily="1" charset="0"/>
                <a:ea typeface="ＭＳ Ｐゴシック" pitchFamily="1" charset="-128"/>
              </a:rPr>
              <a:t>}</a:t>
            </a:r>
          </a:p>
          <a:p>
            <a:pPr>
              <a:lnSpc>
                <a:spcPct val="40000"/>
              </a:lnSpc>
              <a:buFont typeface="Wingdings" pitchFamily="1" charset="2"/>
              <a:buNone/>
            </a:pPr>
            <a:endParaRPr lang="en-US" sz="1200" smtClean="0">
              <a:ea typeface="ＭＳ Ｐゴシック" pitchFamily="1" charset="-128"/>
            </a:endParaRPr>
          </a:p>
          <a:p>
            <a:pPr>
              <a:lnSpc>
                <a:spcPct val="60000"/>
              </a:lnSpc>
              <a:buFont typeface="Wingdings" pitchFamily="1" charset="2"/>
              <a:buNone/>
            </a:pPr>
            <a:r>
              <a:rPr lang="en-US" smtClean="0">
                <a:ea typeface="ＭＳ Ｐゴシック" pitchFamily="1" charset="-128"/>
              </a:rPr>
              <a:t>The various versions of the loop either:</a:t>
            </a:r>
          </a:p>
          <a:p>
            <a:pPr>
              <a:lnSpc>
                <a:spcPct val="50000"/>
              </a:lnSpc>
            </a:pPr>
            <a:r>
              <a:rPr lang="en-US" b="1" u="sng" smtClean="0">
                <a:solidFill>
                  <a:schemeClr val="hlink"/>
                </a:solidFill>
                <a:ea typeface="ＭＳ Ｐゴシック" pitchFamily="1" charset="-128"/>
              </a:rPr>
              <a:t>do      have loop carried dependencies</a:t>
            </a:r>
            <a:r>
              <a:rPr lang="en-US" smtClean="0">
                <a:ea typeface="ＭＳ Ｐゴシック" pitchFamily="1" charset="-128"/>
              </a:rPr>
              <a:t>, or</a:t>
            </a:r>
          </a:p>
          <a:p>
            <a:pPr>
              <a:lnSpc>
                <a:spcPct val="70000"/>
              </a:lnSpc>
            </a:pPr>
            <a:r>
              <a:rPr lang="en-US" b="1" u="sng" smtClean="0">
                <a:solidFill>
                  <a:schemeClr val="folHlink"/>
                </a:solidFill>
                <a:ea typeface="ＭＳ Ｐゴシック" pitchFamily="1" charset="-128"/>
              </a:rPr>
              <a:t>don’t have loop carried dependencies</a:t>
            </a:r>
            <a:r>
              <a:rPr lang="en-US" smtClean="0">
                <a:ea typeface="ＭＳ Ｐゴシック" pitchFamily="1" charset="-128"/>
              </a:rPr>
              <a:t>.</a:t>
            </a:r>
          </a:p>
        </p:txBody>
      </p:sp>
      <p:sp>
        <p:nvSpPr>
          <p:cNvPr id="6042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60421" name="Slide Number Placeholder 4"/>
          <p:cNvSpPr>
            <a:spLocks noGrp="1"/>
          </p:cNvSpPr>
          <p:nvPr>
            <p:ph type="sldNum" sz="quarter" idx="11"/>
          </p:nvPr>
        </p:nvSpPr>
        <p:spPr>
          <a:noFill/>
        </p:spPr>
        <p:txBody>
          <a:bodyPr/>
          <a:lstStyle/>
          <a:p>
            <a:fld id="{04A15661-502D-491F-8790-60F646A21151}" type="slidenum">
              <a:rPr lang="en-US"/>
              <a:pPr/>
              <a:t>34</a:t>
            </a:fld>
            <a:endParaRPr lang="en-US"/>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r>
              <a:rPr lang="en-US" smtClean="0">
                <a:ea typeface="ＭＳ Ｐゴシック" pitchFamily="1" charset="-128"/>
              </a:rPr>
              <a:t>Loop Dependency Performance</a:t>
            </a:r>
          </a:p>
        </p:txBody>
      </p:sp>
      <p:sp>
        <p:nvSpPr>
          <p:cNvPr id="61444" name="Footer Placeholder 2"/>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61445" name="Slide Number Placeholder 3"/>
          <p:cNvSpPr>
            <a:spLocks noGrp="1"/>
          </p:cNvSpPr>
          <p:nvPr>
            <p:ph type="sldNum" sz="quarter" idx="11"/>
          </p:nvPr>
        </p:nvSpPr>
        <p:spPr>
          <a:noFill/>
        </p:spPr>
        <p:txBody>
          <a:bodyPr/>
          <a:lstStyle/>
          <a:p>
            <a:fld id="{3B8F9AC9-16BA-4341-8F42-3071B78683BC}" type="slidenum">
              <a:rPr lang="en-US"/>
              <a:pPr/>
              <a:t>35</a:t>
            </a:fld>
            <a:endParaRPr lang="en-US"/>
          </a:p>
        </p:txBody>
      </p:sp>
      <p:graphicFrame>
        <p:nvGraphicFramePr>
          <p:cNvPr id="61442" name="Object 2"/>
          <p:cNvGraphicFramePr>
            <a:graphicFrameLocks noChangeAspect="1"/>
          </p:cNvGraphicFramePr>
          <p:nvPr/>
        </p:nvGraphicFramePr>
        <p:xfrm>
          <a:off x="990600" y="1143000"/>
          <a:ext cx="7696200" cy="5143500"/>
        </p:xfrm>
        <a:graphic>
          <a:graphicData uri="http://schemas.openxmlformats.org/presentationml/2006/ole">
            <p:oleObj spid="_x0000_s83970" name="Worksheet" r:id="rId4" imgW="7315200" imgH="4889500" progId="Excel.Sheet.8">
              <p:embed/>
            </p:oleObj>
          </a:graphicData>
        </a:graphic>
      </p:graphicFrame>
      <p:grpSp>
        <p:nvGrpSpPr>
          <p:cNvPr id="2" name="Group 4"/>
          <p:cNvGrpSpPr>
            <a:grpSpLocks/>
          </p:cNvGrpSpPr>
          <p:nvPr/>
        </p:nvGrpSpPr>
        <p:grpSpPr bwMode="auto">
          <a:xfrm>
            <a:off x="293688" y="1981200"/>
            <a:ext cx="1066800" cy="2590800"/>
            <a:chOff x="185" y="1248"/>
            <a:chExt cx="672" cy="1632"/>
          </a:xfrm>
        </p:grpSpPr>
        <p:sp>
          <p:nvSpPr>
            <p:cNvPr id="61447"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48" name="Text Box 6"/>
            <p:cNvSpPr txBox="1">
              <a:spLocks noChangeArrowheads="1"/>
            </p:cNvSpPr>
            <p:nvPr/>
          </p:nvSpPr>
          <p:spPr bwMode="auto">
            <a:xfrm>
              <a:off x="185" y="1248"/>
              <a:ext cx="672" cy="288"/>
            </a:xfrm>
            <a:prstGeom prst="rect">
              <a:avLst/>
            </a:prstGeom>
            <a:noFill/>
            <a:ln w="9525">
              <a:noFill/>
              <a:miter lim="800000"/>
              <a:headEnd/>
              <a:tailEnd/>
            </a:ln>
          </p:spPr>
          <p:txBody>
            <a:bodyPr>
              <a:spAutoFit/>
            </a:bodyPr>
            <a:lstStyle/>
            <a:p>
              <a:pPr algn="ctr">
                <a:spcBef>
                  <a:spcPct val="50000"/>
                </a:spcBef>
              </a:pPr>
              <a:r>
                <a:rPr lang="en-US" b="1"/>
                <a:t>Better</a:t>
              </a:r>
            </a:p>
          </p:txBody>
        </p:sp>
      </p:grpSp>
    </p:spTree>
    <p:custDataLst>
      <p:tags r:id="rId2"/>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990600" y="1295400"/>
            <a:ext cx="7772400" cy="1981200"/>
          </a:xfrm>
        </p:spPr>
        <p:txBody>
          <a:bodyPr/>
          <a:lstStyle/>
          <a:p>
            <a:pPr>
              <a:lnSpc>
                <a:spcPct val="80000"/>
              </a:lnSpc>
            </a:pPr>
            <a:r>
              <a:rPr lang="en-US" sz="6000" smtClean="0">
                <a:ea typeface="ＭＳ Ｐゴシック" pitchFamily="1" charset="-128"/>
              </a:rPr>
              <a:t>Stupid Compiler Tricks</a:t>
            </a: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ea typeface="ＭＳ Ｐゴシック" pitchFamily="1" charset="-128"/>
              </a:rPr>
              <a:t>Stupid Compiler Tricks</a:t>
            </a:r>
          </a:p>
        </p:txBody>
      </p:sp>
      <p:sp>
        <p:nvSpPr>
          <p:cNvPr id="63491" name="Rectangle 3"/>
          <p:cNvSpPr>
            <a:spLocks noGrp="1" noChangeArrowheads="1"/>
          </p:cNvSpPr>
          <p:nvPr>
            <p:ph idx="1"/>
          </p:nvPr>
        </p:nvSpPr>
        <p:spPr/>
        <p:txBody>
          <a:bodyPr/>
          <a:lstStyle/>
          <a:p>
            <a:r>
              <a:rPr lang="en-US" smtClean="0">
                <a:ea typeface="ＭＳ Ｐゴシック" pitchFamily="1" charset="-128"/>
              </a:rPr>
              <a:t>Tricks Compilers Play</a:t>
            </a:r>
          </a:p>
          <a:p>
            <a:pPr lvl="1"/>
            <a:r>
              <a:rPr lang="en-US" sz="2600" smtClean="0">
                <a:ea typeface="ＭＳ Ｐゴシック" pitchFamily="1" charset="-128"/>
              </a:rPr>
              <a:t>Scalar Optimizations</a:t>
            </a:r>
          </a:p>
          <a:p>
            <a:pPr lvl="1"/>
            <a:r>
              <a:rPr lang="en-US" sz="2600" smtClean="0">
                <a:ea typeface="ＭＳ Ｐゴシック" pitchFamily="1" charset="-128"/>
              </a:rPr>
              <a:t>Loop Optimizations</a:t>
            </a:r>
          </a:p>
          <a:p>
            <a:pPr lvl="1"/>
            <a:r>
              <a:rPr lang="en-US" sz="2600" smtClean="0">
                <a:ea typeface="ＭＳ Ｐゴシック" pitchFamily="1" charset="-128"/>
              </a:rPr>
              <a:t>Inlining</a:t>
            </a:r>
          </a:p>
          <a:p>
            <a:r>
              <a:rPr lang="en-US" smtClean="0">
                <a:ea typeface="ＭＳ Ｐゴシック" pitchFamily="1" charset="-128"/>
              </a:rPr>
              <a:t>Tricks You Can Play with Compilers</a:t>
            </a:r>
          </a:p>
          <a:p>
            <a:pPr lvl="1"/>
            <a:r>
              <a:rPr lang="en-US" smtClean="0">
                <a:ea typeface="ＭＳ Ｐゴシック" pitchFamily="1" charset="-128"/>
              </a:rPr>
              <a:t>Profiling</a:t>
            </a:r>
          </a:p>
          <a:p>
            <a:pPr lvl="1"/>
            <a:r>
              <a:rPr lang="en-US" smtClean="0">
                <a:ea typeface="ＭＳ Ｐゴシック" pitchFamily="1" charset="-128"/>
              </a:rPr>
              <a:t>Hardware counters</a:t>
            </a:r>
          </a:p>
        </p:txBody>
      </p:sp>
      <p:sp>
        <p:nvSpPr>
          <p:cNvPr id="6349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63493" name="Slide Number Placeholder 4"/>
          <p:cNvSpPr>
            <a:spLocks noGrp="1"/>
          </p:cNvSpPr>
          <p:nvPr>
            <p:ph type="sldNum" sz="quarter" idx="11"/>
          </p:nvPr>
        </p:nvSpPr>
        <p:spPr>
          <a:noFill/>
        </p:spPr>
        <p:txBody>
          <a:bodyPr/>
          <a:lstStyle/>
          <a:p>
            <a:fld id="{74B06175-639A-4D3D-AD33-933F9935ECA9}" type="slidenum">
              <a:rPr lang="en-US"/>
              <a:pPr/>
              <a:t>37</a:t>
            </a:fld>
            <a:endParaRPr lang="en-US"/>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ea typeface="ＭＳ Ｐゴシック" pitchFamily="1" charset="-128"/>
              </a:rPr>
              <a:t>Compiler Design</a:t>
            </a:r>
          </a:p>
        </p:txBody>
      </p:sp>
      <p:sp>
        <p:nvSpPr>
          <p:cNvPr id="64515" name="Rectangle 3"/>
          <p:cNvSpPr>
            <a:spLocks noGrp="1" noChangeArrowheads="1"/>
          </p:cNvSpPr>
          <p:nvPr>
            <p:ph idx="1"/>
          </p:nvPr>
        </p:nvSpPr>
        <p:spPr>
          <a:xfrm>
            <a:off x="990600" y="1371600"/>
            <a:ext cx="7543800" cy="5105400"/>
          </a:xfrm>
        </p:spPr>
        <p:txBody>
          <a:bodyPr/>
          <a:lstStyle/>
          <a:p>
            <a:pPr>
              <a:buFont typeface="Wingdings" pitchFamily="1" charset="2"/>
              <a:buNone/>
            </a:pPr>
            <a:r>
              <a:rPr lang="en-US" smtClean="0">
                <a:ea typeface="ＭＳ Ｐゴシック" pitchFamily="1" charset="-128"/>
              </a:rPr>
              <a:t>The people who design compilers have a lot of experience working with the languages commonly used in High Performance Computing:</a:t>
            </a:r>
          </a:p>
          <a:p>
            <a:pPr lvl="1"/>
            <a:r>
              <a:rPr lang="en-US" sz="2600" smtClean="0">
                <a:ea typeface="ＭＳ Ｐゴシック" pitchFamily="1" charset="-128"/>
              </a:rPr>
              <a:t>Fortran: 50ish years</a:t>
            </a:r>
          </a:p>
          <a:p>
            <a:pPr lvl="1"/>
            <a:r>
              <a:rPr lang="en-US" sz="2600" smtClean="0">
                <a:ea typeface="ＭＳ Ｐゴシック" pitchFamily="1" charset="-128"/>
              </a:rPr>
              <a:t>C:          40ish years</a:t>
            </a:r>
          </a:p>
          <a:p>
            <a:pPr lvl="1"/>
            <a:r>
              <a:rPr lang="en-US" sz="2600" smtClean="0">
                <a:ea typeface="ＭＳ Ｐゴシック" pitchFamily="1" charset="-128"/>
              </a:rPr>
              <a:t>C++:     25ish years, plus C experience</a:t>
            </a:r>
          </a:p>
          <a:p>
            <a:pPr>
              <a:buFont typeface="Wingdings" pitchFamily="1" charset="2"/>
              <a:buNone/>
            </a:pPr>
            <a:r>
              <a:rPr lang="en-US" smtClean="0">
                <a:ea typeface="ＭＳ Ｐゴシック" pitchFamily="1" charset="-128"/>
              </a:rPr>
              <a:t>So, they’ve come up with clever ways to make programs run faster.</a:t>
            </a:r>
          </a:p>
        </p:txBody>
      </p:sp>
      <p:sp>
        <p:nvSpPr>
          <p:cNvPr id="6451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64517" name="Slide Number Placeholder 4"/>
          <p:cNvSpPr>
            <a:spLocks noGrp="1"/>
          </p:cNvSpPr>
          <p:nvPr>
            <p:ph type="sldNum" sz="quarter" idx="11"/>
          </p:nvPr>
        </p:nvSpPr>
        <p:spPr>
          <a:noFill/>
        </p:spPr>
        <p:txBody>
          <a:bodyPr/>
          <a:lstStyle/>
          <a:p>
            <a:fld id="{EA330E1C-B6CF-430A-968F-B1B5A5BB5AC5}" type="slidenum">
              <a:rPr lang="en-US"/>
              <a:pPr/>
              <a:t>38</a:t>
            </a:fld>
            <a:endParaRPr lang="en-US"/>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914400" y="1295400"/>
            <a:ext cx="7772400" cy="1905000"/>
          </a:xfrm>
        </p:spPr>
        <p:txBody>
          <a:bodyPr/>
          <a:lstStyle/>
          <a:p>
            <a:r>
              <a:rPr lang="en-US" sz="6000" smtClean="0">
                <a:ea typeface="ＭＳ Ｐゴシック" pitchFamily="1" charset="-128"/>
              </a:rPr>
              <a:t>Tricks Compilers Play</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600" dirty="0" smtClean="0"/>
              <a:t>From a Windows PC running Internet Explorer:</a:t>
            </a:r>
          </a:p>
          <a:p>
            <a:pPr>
              <a:buClrTx/>
              <a:buSzPct val="100000"/>
              <a:buFont typeface="+mj-lt"/>
              <a:buAutoNum type="arabicPeriod"/>
            </a:pPr>
            <a:r>
              <a:rPr lang="en-US" sz="1600" dirty="0" smtClean="0"/>
              <a:t>You </a:t>
            </a:r>
            <a:r>
              <a:rPr lang="en-US" sz="1600" b="1" dirty="0" smtClean="0"/>
              <a:t>MUST</a:t>
            </a:r>
            <a:r>
              <a:rPr lang="en-US" sz="1600" dirty="0" smtClean="0"/>
              <a:t> have the ability to install software on the PC (or have someone install it for you). </a:t>
            </a:r>
          </a:p>
          <a:p>
            <a:pPr>
              <a:buClrTx/>
              <a:buSzPct val="100000"/>
              <a:buFont typeface="+mj-lt"/>
              <a:buAutoNum type="arabicPeriod"/>
            </a:pPr>
            <a:r>
              <a:rPr lang="en-US" sz="1600" dirty="0" smtClean="0"/>
              <a:t>Download and install the latest Java Runtime Environment (JRE) from </a:t>
            </a:r>
            <a:r>
              <a:rPr lang="en-US" sz="1600" dirty="0" smtClean="0">
                <a:hlinkClick r:id="rId2"/>
              </a:rPr>
              <a:t>here</a:t>
            </a:r>
            <a:r>
              <a:rPr lang="en-US" sz="1600" dirty="0" smtClean="0"/>
              <a:t> </a:t>
            </a:r>
            <a:br>
              <a:rPr lang="en-US" sz="1600" dirty="0" smtClean="0"/>
            </a:br>
            <a:r>
              <a:rPr lang="en-US" sz="1600" dirty="0" smtClean="0"/>
              <a:t>(click on the Java Download icon, because that install package includes both the JRE and other components). </a:t>
            </a:r>
          </a:p>
          <a:p>
            <a:pPr>
              <a:buClrTx/>
              <a:buSzPct val="100000"/>
              <a:buFont typeface="+mj-lt"/>
              <a:buAutoNum type="arabicPeriod"/>
            </a:pPr>
            <a:r>
              <a:rPr lang="en-US" sz="1600" dirty="0" smtClean="0"/>
              <a:t>Download and install this </a:t>
            </a:r>
            <a:r>
              <a:rPr lang="en-US" sz="1600" dirty="0" smtClean="0">
                <a:hlinkClick r:id="rId3"/>
              </a:rPr>
              <a:t>video decoder</a:t>
            </a:r>
            <a:r>
              <a:rPr lang="en-US" sz="1600" dirty="0" smtClean="0"/>
              <a:t>. </a:t>
            </a:r>
          </a:p>
          <a:p>
            <a:pPr>
              <a:buClrTx/>
              <a:buSzPct val="100000"/>
              <a:buFont typeface="+mj-lt"/>
              <a:buAutoNum type="arabicPeriod"/>
            </a:pPr>
            <a:r>
              <a:rPr lang="en-US" sz="1600" dirty="0" smtClean="0"/>
              <a:t>Start Internet Explorer. </a:t>
            </a:r>
          </a:p>
          <a:p>
            <a:pPr>
              <a:buClrTx/>
              <a:buSzPct val="100000"/>
              <a:buFont typeface="+mj-lt"/>
              <a:buAutoNum type="arabicPeriod"/>
            </a:pPr>
            <a:r>
              <a:rPr lang="en-US" sz="1600" dirty="0" smtClean="0"/>
              <a:t>Copy-and-paste this URL into your IE window: </a:t>
            </a:r>
            <a:br>
              <a:rPr lang="en-US" sz="1600" dirty="0" smtClean="0"/>
            </a:br>
            <a:r>
              <a:rPr lang="en-US" sz="1600" b="1" dirty="0" smtClean="0"/>
              <a:t>http://164.58.250.47/</a:t>
            </a:r>
            <a:r>
              <a:rPr lang="en-US" sz="1600" dirty="0" smtClean="0"/>
              <a:t> </a:t>
            </a:r>
          </a:p>
          <a:p>
            <a:pPr>
              <a:buClrTx/>
              <a:buSzPct val="100000"/>
              <a:buFont typeface="+mj-lt"/>
              <a:buAutoNum type="arabicPeriod"/>
            </a:pPr>
            <a:r>
              <a:rPr lang="en-US" sz="1600" dirty="0" smtClean="0"/>
              <a:t>When that webpage loads, in the upper left, click on "Streaming". </a:t>
            </a:r>
          </a:p>
          <a:p>
            <a:pPr>
              <a:buClrTx/>
              <a:buSzPct val="100000"/>
              <a:buFont typeface="+mj-lt"/>
              <a:buAutoNum type="arabicPeriod"/>
            </a:pPr>
            <a:r>
              <a:rPr lang="en-US" sz="1600" dirty="0" smtClean="0"/>
              <a:t>In the textbox labeled Sign-in Name, type your name. </a:t>
            </a:r>
          </a:p>
          <a:p>
            <a:pPr>
              <a:buClrTx/>
              <a:buSzPct val="100000"/>
              <a:buFont typeface="+mj-lt"/>
              <a:buAutoNum type="arabicPeriod"/>
            </a:pPr>
            <a:r>
              <a:rPr lang="en-US" sz="1600" dirty="0" smtClean="0"/>
              <a:t>In the textbox labeled Conference ID, type this: </a:t>
            </a:r>
            <a:br>
              <a:rPr lang="en-US" sz="1600" dirty="0" smtClean="0"/>
            </a:br>
            <a:r>
              <a:rPr lang="en-US" sz="1600" dirty="0" smtClean="0"/>
              <a:t>0409 </a:t>
            </a:r>
          </a:p>
          <a:p>
            <a:pPr>
              <a:buClrTx/>
              <a:buSzPct val="100000"/>
              <a:buFont typeface="+mj-lt"/>
              <a:buAutoNum type="arabicPeriod"/>
            </a:pPr>
            <a:r>
              <a:rPr lang="en-US" sz="1600" dirty="0" smtClean="0"/>
              <a:t>Click on "Stream this conference". </a:t>
            </a:r>
          </a:p>
          <a:p>
            <a:pPr>
              <a:buClrTx/>
              <a:buSzPct val="100000"/>
              <a:buFont typeface="+mj-lt"/>
              <a:buAutoNum type="arabicPeriod"/>
            </a:pPr>
            <a:r>
              <a:rPr lang="en-US" sz="1600" dirty="0" smtClean="0"/>
              <a:t>When that webpage loads, you may see, at the very top, a bar offering you options. </a:t>
            </a:r>
            <a:br>
              <a:rPr lang="en-US" sz="1600" dirty="0" smtClean="0"/>
            </a:br>
            <a:r>
              <a:rPr lang="en-US" sz="1600" dirty="0" smtClean="0"/>
              <a:t>If so, click on it and choose "Install this add-on." </a:t>
            </a:r>
          </a:p>
          <a:p>
            <a:endParaRPr lang="en-US" dirty="0"/>
          </a:p>
        </p:txBody>
      </p:sp>
      <p:sp>
        <p:nvSpPr>
          <p:cNvPr id="4" name="Footer Placeholder 3"/>
          <p:cNvSpPr>
            <a:spLocks noGrp="1"/>
          </p:cNvSpPr>
          <p:nvPr>
            <p:ph type="ftr" sz="quarter" idx="10"/>
          </p:nvPr>
        </p:nvSpPr>
        <p:spPr/>
        <p:txBody>
          <a:bodyPr/>
          <a:lstStyle/>
          <a:p>
            <a:pPr>
              <a:defRPr/>
            </a:pPr>
            <a:r>
              <a:rPr lang="en-US" dirty="0" smtClean="0"/>
              <a:t>NCSI Intro Parallel: </a:t>
            </a:r>
            <a:r>
              <a:rPr lang="en-US" dirty="0" smtClean="0"/>
              <a:t>Compilers</a:t>
            </a:r>
            <a:endParaRPr lang="en-US" dirty="0" smtClean="0"/>
          </a:p>
          <a:p>
            <a:pPr>
              <a:defRPr/>
            </a:pPr>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mtClean="0">
                <a:ea typeface="ＭＳ Ｐゴシック" pitchFamily="1" charset="-128"/>
              </a:rPr>
              <a:t>Scalar Optimizations</a:t>
            </a:r>
          </a:p>
        </p:txBody>
      </p:sp>
      <p:sp>
        <p:nvSpPr>
          <p:cNvPr id="66563" name="Rectangle 3"/>
          <p:cNvSpPr>
            <a:spLocks noGrp="1" noChangeArrowheads="1"/>
          </p:cNvSpPr>
          <p:nvPr>
            <p:ph idx="1"/>
          </p:nvPr>
        </p:nvSpPr>
        <p:spPr>
          <a:xfrm>
            <a:off x="838200" y="1447800"/>
            <a:ext cx="7772400" cy="4800600"/>
          </a:xfrm>
        </p:spPr>
        <p:txBody>
          <a:bodyPr/>
          <a:lstStyle/>
          <a:p>
            <a:pPr>
              <a:lnSpc>
                <a:spcPct val="90000"/>
              </a:lnSpc>
            </a:pPr>
            <a:r>
              <a:rPr lang="en-US" smtClean="0">
                <a:ea typeface="ＭＳ Ｐゴシック" pitchFamily="1" charset="-128"/>
              </a:rPr>
              <a:t>Copy Propagation</a:t>
            </a:r>
          </a:p>
          <a:p>
            <a:pPr>
              <a:lnSpc>
                <a:spcPct val="90000"/>
              </a:lnSpc>
            </a:pPr>
            <a:r>
              <a:rPr lang="en-US" smtClean="0">
                <a:ea typeface="ＭＳ Ｐゴシック" pitchFamily="1" charset="-128"/>
              </a:rPr>
              <a:t>Constant Folding</a:t>
            </a:r>
          </a:p>
          <a:p>
            <a:pPr>
              <a:lnSpc>
                <a:spcPct val="90000"/>
              </a:lnSpc>
            </a:pPr>
            <a:r>
              <a:rPr lang="en-US" smtClean="0">
                <a:ea typeface="ＭＳ Ｐゴシック" pitchFamily="1" charset="-128"/>
              </a:rPr>
              <a:t>Dead Code Removal</a:t>
            </a:r>
          </a:p>
          <a:p>
            <a:pPr>
              <a:lnSpc>
                <a:spcPct val="90000"/>
              </a:lnSpc>
            </a:pPr>
            <a:r>
              <a:rPr lang="en-US" smtClean="0">
                <a:ea typeface="ＭＳ Ｐゴシック" pitchFamily="1" charset="-128"/>
              </a:rPr>
              <a:t>Strength Reduction</a:t>
            </a:r>
          </a:p>
          <a:p>
            <a:pPr>
              <a:lnSpc>
                <a:spcPct val="90000"/>
              </a:lnSpc>
            </a:pPr>
            <a:r>
              <a:rPr lang="en-US" smtClean="0">
                <a:ea typeface="ＭＳ Ｐゴシック" pitchFamily="1" charset="-128"/>
              </a:rPr>
              <a:t>Common Subexpression Elimination</a:t>
            </a:r>
          </a:p>
          <a:p>
            <a:pPr>
              <a:lnSpc>
                <a:spcPct val="90000"/>
              </a:lnSpc>
            </a:pPr>
            <a:r>
              <a:rPr lang="en-US" smtClean="0">
                <a:ea typeface="ＭＳ Ｐゴシック" pitchFamily="1" charset="-128"/>
              </a:rPr>
              <a:t>Variable Renaming</a:t>
            </a:r>
          </a:p>
          <a:p>
            <a:pPr>
              <a:lnSpc>
                <a:spcPct val="90000"/>
              </a:lnSpc>
            </a:pPr>
            <a:r>
              <a:rPr lang="en-US" smtClean="0">
                <a:ea typeface="ＭＳ Ｐゴシック" pitchFamily="1" charset="-128"/>
              </a:rPr>
              <a:t>Loop Optimizations</a:t>
            </a:r>
          </a:p>
          <a:p>
            <a:pPr>
              <a:lnSpc>
                <a:spcPct val="90000"/>
              </a:lnSpc>
              <a:buFont typeface="Wingdings" pitchFamily="1" charset="2"/>
              <a:buNone/>
            </a:pPr>
            <a:r>
              <a:rPr lang="en-US" smtClean="0">
                <a:ea typeface="ＭＳ Ｐゴシック" pitchFamily="1" charset="-128"/>
              </a:rPr>
              <a:t>Not every compiler does all of these, so it sometimes can be worth doing these by hand.</a:t>
            </a:r>
          </a:p>
          <a:p>
            <a:pPr>
              <a:lnSpc>
                <a:spcPct val="90000"/>
              </a:lnSpc>
              <a:buFont typeface="Wingdings" pitchFamily="1" charset="2"/>
              <a:buNone/>
            </a:pPr>
            <a:r>
              <a:rPr lang="en-US" sz="1600" smtClean="0">
                <a:ea typeface="ＭＳ Ｐゴシック" pitchFamily="1" charset="-128"/>
              </a:rPr>
              <a:t>Much of this discussion is from [2] and [6].</a:t>
            </a:r>
          </a:p>
        </p:txBody>
      </p:sp>
      <p:sp>
        <p:nvSpPr>
          <p:cNvPr id="6656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66565" name="Slide Number Placeholder 4"/>
          <p:cNvSpPr>
            <a:spLocks noGrp="1"/>
          </p:cNvSpPr>
          <p:nvPr>
            <p:ph type="sldNum" sz="quarter" idx="11"/>
          </p:nvPr>
        </p:nvSpPr>
        <p:spPr>
          <a:noFill/>
        </p:spPr>
        <p:txBody>
          <a:bodyPr/>
          <a:lstStyle/>
          <a:p>
            <a:fld id="{8CBE62D8-821D-4BCA-AA1C-6799F944E3B1}" type="slidenum">
              <a:rPr lang="en-US"/>
              <a:pPr/>
              <a:t>40</a:t>
            </a:fld>
            <a:endParaRPr lang="en-US"/>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ea typeface="ＭＳ Ｐゴシック" pitchFamily="1" charset="-128"/>
              </a:rPr>
              <a:t>Copy Propagation (F90)</a:t>
            </a:r>
          </a:p>
        </p:txBody>
      </p:sp>
      <p:sp>
        <p:nvSpPr>
          <p:cNvPr id="67587" name="Rectangle 3"/>
          <p:cNvSpPr>
            <a:spLocks noGrp="1" noChangeArrowheads="1"/>
          </p:cNvSpPr>
          <p:nvPr>
            <p:ph idx="1"/>
          </p:nvPr>
        </p:nvSpPr>
        <p:spPr>
          <a:xfrm>
            <a:off x="3200400" y="1295400"/>
            <a:ext cx="2590800" cy="14478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y</a:t>
            </a:r>
          </a:p>
          <a:p>
            <a:pPr>
              <a:buFont typeface="Wingdings" pitchFamily="1" charset="2"/>
              <a:buNone/>
            </a:pPr>
            <a:r>
              <a:rPr lang="en-US" b="1" smtClean="0">
                <a:latin typeface="Courier New" pitchFamily="1" charset="0"/>
                <a:ea typeface="ＭＳ Ｐゴシック" pitchFamily="1" charset="-128"/>
              </a:rPr>
              <a:t>z = 1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x</a:t>
            </a:r>
          </a:p>
        </p:txBody>
      </p:sp>
      <p:sp>
        <p:nvSpPr>
          <p:cNvPr id="6758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67589" name="Slide Number Placeholder 4"/>
          <p:cNvSpPr>
            <a:spLocks noGrp="1"/>
          </p:cNvSpPr>
          <p:nvPr>
            <p:ph type="sldNum" sz="quarter" idx="11"/>
          </p:nvPr>
        </p:nvSpPr>
        <p:spPr>
          <a:noFill/>
        </p:spPr>
        <p:txBody>
          <a:bodyPr/>
          <a:lstStyle/>
          <a:p>
            <a:fld id="{7E91A321-F803-45B2-83B6-410F6AF47EBF}" type="slidenum">
              <a:rPr lang="en-US"/>
              <a:pPr/>
              <a:t>41</a:t>
            </a:fld>
            <a:endParaRPr lang="en-US"/>
          </a:p>
        </p:txBody>
      </p:sp>
      <p:sp>
        <p:nvSpPr>
          <p:cNvPr id="67590" name="Rectangle 4"/>
          <p:cNvSpPr>
            <a:spLocks noChangeArrowheads="1"/>
          </p:cNvSpPr>
          <p:nvPr/>
        </p:nvSpPr>
        <p:spPr bwMode="auto">
          <a:xfrm>
            <a:off x="3352800" y="4419600"/>
            <a:ext cx="2590800" cy="13716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800" b="1" dirty="0">
                <a:solidFill>
                  <a:schemeClr val="folHlink"/>
                </a:solidFill>
                <a:latin typeface="Courier New" pitchFamily="1" charset="0"/>
              </a:rPr>
              <a:t>x</a:t>
            </a:r>
            <a:r>
              <a:rPr lang="en-US" sz="2800" b="1" dirty="0">
                <a:solidFill>
                  <a:srgbClr val="000099"/>
                </a:solidFill>
                <a:latin typeface="Courier New" pitchFamily="1" charset="0"/>
              </a:rPr>
              <a:t> </a:t>
            </a:r>
            <a:r>
              <a:rPr lang="en-US" sz="2800" b="1" dirty="0">
                <a:latin typeface="Courier New" pitchFamily="1" charset="0"/>
              </a:rPr>
              <a:t>=</a:t>
            </a:r>
            <a:r>
              <a:rPr lang="en-US" sz="2800" b="1" dirty="0">
                <a:solidFill>
                  <a:srgbClr val="000099"/>
                </a:solidFill>
                <a:latin typeface="Courier New" pitchFamily="1" charset="0"/>
              </a:rPr>
              <a:t> </a:t>
            </a:r>
            <a:r>
              <a:rPr lang="en-US" sz="2800" b="1" dirty="0">
                <a:solidFill>
                  <a:schemeClr val="folHlink"/>
                </a:solidFill>
                <a:latin typeface="Courier New" pitchFamily="1" charset="0"/>
              </a:rPr>
              <a:t>y</a:t>
            </a:r>
          </a:p>
          <a:p>
            <a:pPr marL="342900" indent="-342900" algn="l">
              <a:spcBef>
                <a:spcPct val="20000"/>
              </a:spcBef>
              <a:buClr>
                <a:schemeClr val="folHlink"/>
              </a:buClr>
              <a:buSzPct val="60000"/>
              <a:buFont typeface="Wingdings" pitchFamily="1" charset="2"/>
              <a:buNone/>
            </a:pPr>
            <a:r>
              <a:rPr lang="en-US" sz="2800" b="1" dirty="0">
                <a:latin typeface="Courier New" pitchFamily="1" charset="0"/>
              </a:rPr>
              <a:t>z = 1 +</a:t>
            </a:r>
            <a:r>
              <a:rPr lang="en-US" sz="2800" b="1" dirty="0">
                <a:solidFill>
                  <a:srgbClr val="000099"/>
                </a:solidFill>
                <a:latin typeface="Courier New" pitchFamily="1" charset="0"/>
              </a:rPr>
              <a:t> </a:t>
            </a:r>
            <a:r>
              <a:rPr lang="en-US" sz="2800" b="1" dirty="0">
                <a:solidFill>
                  <a:schemeClr val="folHlink"/>
                </a:solidFill>
                <a:latin typeface="Courier New" pitchFamily="1" charset="0"/>
              </a:rPr>
              <a:t>y</a:t>
            </a:r>
          </a:p>
        </p:txBody>
      </p:sp>
      <p:sp>
        <p:nvSpPr>
          <p:cNvPr id="67591" name="Text Box 5"/>
          <p:cNvSpPr txBox="1">
            <a:spLocks noChangeArrowheads="1"/>
          </p:cNvSpPr>
          <p:nvPr/>
        </p:nvSpPr>
        <p:spPr bwMode="auto">
          <a:xfrm>
            <a:off x="2828925" y="2497138"/>
            <a:ext cx="3425825" cy="519112"/>
          </a:xfrm>
          <a:prstGeom prst="rect">
            <a:avLst/>
          </a:prstGeom>
          <a:noFill/>
          <a:ln w="9525">
            <a:noFill/>
            <a:miter lim="800000"/>
            <a:headEnd/>
            <a:tailEnd/>
          </a:ln>
        </p:spPr>
        <p:txBody>
          <a:bodyPr wrap="none">
            <a:spAutoFit/>
          </a:bodyPr>
          <a:lstStyle/>
          <a:p>
            <a:pPr algn="ctr"/>
            <a:r>
              <a:rPr lang="en-US" sz="2800" b="1">
                <a:solidFill>
                  <a:schemeClr val="hlink"/>
                </a:solidFill>
              </a:rPr>
              <a:t>Has data dependency</a:t>
            </a:r>
          </a:p>
        </p:txBody>
      </p:sp>
      <p:sp>
        <p:nvSpPr>
          <p:cNvPr id="67592" name="Text Box 6"/>
          <p:cNvSpPr txBox="1">
            <a:spLocks noChangeArrowheads="1"/>
          </p:cNvSpPr>
          <p:nvPr/>
        </p:nvSpPr>
        <p:spPr bwMode="auto">
          <a:xfrm>
            <a:off x="2973388" y="5545138"/>
            <a:ext cx="3268662" cy="519112"/>
          </a:xfrm>
          <a:prstGeom prst="rect">
            <a:avLst/>
          </a:prstGeom>
          <a:noFill/>
          <a:ln w="9525">
            <a:noFill/>
            <a:miter lim="800000"/>
            <a:headEnd/>
            <a:tailEnd/>
          </a:ln>
        </p:spPr>
        <p:txBody>
          <a:bodyPr wrap="none">
            <a:spAutoFit/>
          </a:bodyPr>
          <a:lstStyle/>
          <a:p>
            <a:pPr algn="ctr"/>
            <a:r>
              <a:rPr lang="en-US" sz="2800" b="1">
                <a:solidFill>
                  <a:schemeClr val="folHlink"/>
                </a:solidFill>
              </a:rPr>
              <a:t>No data dependency</a:t>
            </a:r>
          </a:p>
        </p:txBody>
      </p:sp>
      <p:sp>
        <p:nvSpPr>
          <p:cNvPr id="67593" name="AutoShape 7"/>
          <p:cNvSpPr>
            <a:spLocks noChangeArrowheads="1"/>
          </p:cNvSpPr>
          <p:nvPr/>
        </p:nvSpPr>
        <p:spPr bwMode="auto">
          <a:xfrm>
            <a:off x="3962400" y="3124200"/>
            <a:ext cx="457200" cy="1295400"/>
          </a:xfrm>
          <a:prstGeom prst="downArrow">
            <a:avLst>
              <a:gd name="adj1" fmla="val 50000"/>
              <a:gd name="adj2" fmla="val 70833"/>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7594" name="Text Box 8"/>
          <p:cNvSpPr txBox="1">
            <a:spLocks noChangeArrowheads="1"/>
          </p:cNvSpPr>
          <p:nvPr/>
        </p:nvSpPr>
        <p:spPr bwMode="auto">
          <a:xfrm>
            <a:off x="4343400" y="3513138"/>
            <a:ext cx="1057275" cy="396875"/>
          </a:xfrm>
          <a:prstGeom prst="rect">
            <a:avLst/>
          </a:prstGeom>
          <a:noFill/>
          <a:ln w="9525">
            <a:noFill/>
            <a:miter lim="800000"/>
            <a:headEnd/>
            <a:tailEnd/>
          </a:ln>
        </p:spPr>
        <p:txBody>
          <a:bodyPr wrap="none">
            <a:spAutoFit/>
          </a:bodyPr>
          <a:lstStyle/>
          <a:p>
            <a:r>
              <a:rPr lang="en-US" sz="2000"/>
              <a:t>Compile</a:t>
            </a:r>
          </a:p>
        </p:txBody>
      </p:sp>
      <p:sp>
        <p:nvSpPr>
          <p:cNvPr id="67595" name="Text Box 9"/>
          <p:cNvSpPr txBox="1">
            <a:spLocks noChangeArrowheads="1"/>
          </p:cNvSpPr>
          <p:nvPr/>
        </p:nvSpPr>
        <p:spPr bwMode="auto">
          <a:xfrm>
            <a:off x="1447800" y="17351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67596" name="Text Box 10"/>
          <p:cNvSpPr txBox="1">
            <a:spLocks noChangeArrowheads="1"/>
          </p:cNvSpPr>
          <p:nvPr/>
        </p:nvSpPr>
        <p:spPr bwMode="auto">
          <a:xfrm>
            <a:off x="1600200" y="4783138"/>
            <a:ext cx="993775" cy="519112"/>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mtClean="0">
                <a:ea typeface="ＭＳ Ｐゴシック" pitchFamily="1" charset="-128"/>
              </a:rPr>
              <a:t>Copy Propagation (C)</a:t>
            </a:r>
          </a:p>
        </p:txBody>
      </p:sp>
      <p:sp>
        <p:nvSpPr>
          <p:cNvPr id="68611" name="Rectangle 3"/>
          <p:cNvSpPr>
            <a:spLocks noGrp="1" noChangeArrowheads="1"/>
          </p:cNvSpPr>
          <p:nvPr>
            <p:ph idx="1"/>
          </p:nvPr>
        </p:nvSpPr>
        <p:spPr>
          <a:xfrm>
            <a:off x="3200400" y="1295400"/>
            <a:ext cx="2590800" cy="14478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y;</a:t>
            </a:r>
          </a:p>
          <a:p>
            <a:pPr>
              <a:buFont typeface="Wingdings" pitchFamily="1" charset="2"/>
              <a:buNone/>
            </a:pPr>
            <a:r>
              <a:rPr lang="en-US" b="1" smtClean="0">
                <a:latin typeface="Courier New" pitchFamily="1" charset="0"/>
                <a:ea typeface="ＭＳ Ｐゴシック" pitchFamily="1" charset="-128"/>
              </a:rPr>
              <a:t>z = 1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x;</a:t>
            </a:r>
          </a:p>
        </p:txBody>
      </p:sp>
      <p:sp>
        <p:nvSpPr>
          <p:cNvPr id="6861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68613" name="Slide Number Placeholder 4"/>
          <p:cNvSpPr>
            <a:spLocks noGrp="1"/>
          </p:cNvSpPr>
          <p:nvPr>
            <p:ph type="sldNum" sz="quarter" idx="11"/>
          </p:nvPr>
        </p:nvSpPr>
        <p:spPr>
          <a:noFill/>
        </p:spPr>
        <p:txBody>
          <a:bodyPr/>
          <a:lstStyle/>
          <a:p>
            <a:fld id="{2CE08D14-F5F0-47B6-B1A2-5D2F0C2CBC69}" type="slidenum">
              <a:rPr lang="en-US"/>
              <a:pPr/>
              <a:t>42</a:t>
            </a:fld>
            <a:endParaRPr lang="en-US"/>
          </a:p>
        </p:txBody>
      </p:sp>
      <p:sp>
        <p:nvSpPr>
          <p:cNvPr id="68614" name="Rectangle 4"/>
          <p:cNvSpPr>
            <a:spLocks noChangeArrowheads="1"/>
          </p:cNvSpPr>
          <p:nvPr/>
        </p:nvSpPr>
        <p:spPr bwMode="auto">
          <a:xfrm>
            <a:off x="3352800" y="4419600"/>
            <a:ext cx="2590800" cy="13716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800" b="1" dirty="0">
                <a:solidFill>
                  <a:schemeClr val="folHlink"/>
                </a:solidFill>
                <a:latin typeface="Courier New" pitchFamily="1" charset="0"/>
              </a:rPr>
              <a:t>x</a:t>
            </a:r>
            <a:r>
              <a:rPr lang="en-US" sz="2800" b="1" dirty="0">
                <a:solidFill>
                  <a:srgbClr val="000099"/>
                </a:solidFill>
                <a:latin typeface="Courier New" pitchFamily="1" charset="0"/>
              </a:rPr>
              <a:t> </a:t>
            </a:r>
            <a:r>
              <a:rPr lang="en-US" sz="2800" b="1" dirty="0">
                <a:latin typeface="Courier New" pitchFamily="1" charset="0"/>
              </a:rPr>
              <a:t>=</a:t>
            </a:r>
            <a:r>
              <a:rPr lang="en-US" sz="2800" b="1" dirty="0">
                <a:solidFill>
                  <a:srgbClr val="000099"/>
                </a:solidFill>
                <a:latin typeface="Courier New" pitchFamily="1" charset="0"/>
              </a:rPr>
              <a:t> </a:t>
            </a:r>
            <a:r>
              <a:rPr lang="en-US" sz="2800" b="1" dirty="0">
                <a:solidFill>
                  <a:schemeClr val="folHlink"/>
                </a:solidFill>
                <a:latin typeface="Courier New" pitchFamily="1" charset="0"/>
              </a:rPr>
              <a:t>y;</a:t>
            </a:r>
          </a:p>
          <a:p>
            <a:pPr marL="342900" indent="-342900" algn="l">
              <a:spcBef>
                <a:spcPct val="20000"/>
              </a:spcBef>
              <a:buClr>
                <a:schemeClr val="folHlink"/>
              </a:buClr>
              <a:buSzPct val="60000"/>
              <a:buFont typeface="Wingdings" pitchFamily="1" charset="2"/>
              <a:buNone/>
            </a:pPr>
            <a:r>
              <a:rPr lang="en-US" sz="2800" b="1" dirty="0">
                <a:latin typeface="Courier New" pitchFamily="1" charset="0"/>
              </a:rPr>
              <a:t>z = 1 +</a:t>
            </a:r>
            <a:r>
              <a:rPr lang="en-US" sz="2800" b="1" dirty="0">
                <a:solidFill>
                  <a:srgbClr val="000099"/>
                </a:solidFill>
                <a:latin typeface="Courier New" pitchFamily="1" charset="0"/>
              </a:rPr>
              <a:t> </a:t>
            </a:r>
            <a:r>
              <a:rPr lang="en-US" sz="2800" b="1" dirty="0">
                <a:solidFill>
                  <a:schemeClr val="folHlink"/>
                </a:solidFill>
                <a:latin typeface="Courier New" pitchFamily="1" charset="0"/>
              </a:rPr>
              <a:t>y;</a:t>
            </a:r>
          </a:p>
        </p:txBody>
      </p:sp>
      <p:sp>
        <p:nvSpPr>
          <p:cNvPr id="68615" name="Text Box 5"/>
          <p:cNvSpPr txBox="1">
            <a:spLocks noChangeArrowheads="1"/>
          </p:cNvSpPr>
          <p:nvPr/>
        </p:nvSpPr>
        <p:spPr bwMode="auto">
          <a:xfrm>
            <a:off x="2828925" y="2497138"/>
            <a:ext cx="3425825" cy="519112"/>
          </a:xfrm>
          <a:prstGeom prst="rect">
            <a:avLst/>
          </a:prstGeom>
          <a:noFill/>
          <a:ln w="9525">
            <a:noFill/>
            <a:miter lim="800000"/>
            <a:headEnd/>
            <a:tailEnd/>
          </a:ln>
        </p:spPr>
        <p:txBody>
          <a:bodyPr wrap="none">
            <a:spAutoFit/>
          </a:bodyPr>
          <a:lstStyle/>
          <a:p>
            <a:pPr algn="ctr"/>
            <a:r>
              <a:rPr lang="en-US" sz="2800" b="1">
                <a:solidFill>
                  <a:schemeClr val="hlink"/>
                </a:solidFill>
              </a:rPr>
              <a:t>Has data dependency</a:t>
            </a:r>
          </a:p>
        </p:txBody>
      </p:sp>
      <p:sp>
        <p:nvSpPr>
          <p:cNvPr id="68616" name="Text Box 6"/>
          <p:cNvSpPr txBox="1">
            <a:spLocks noChangeArrowheads="1"/>
          </p:cNvSpPr>
          <p:nvPr/>
        </p:nvSpPr>
        <p:spPr bwMode="auto">
          <a:xfrm>
            <a:off x="2973388" y="5545138"/>
            <a:ext cx="3268662" cy="519112"/>
          </a:xfrm>
          <a:prstGeom prst="rect">
            <a:avLst/>
          </a:prstGeom>
          <a:noFill/>
          <a:ln w="9525">
            <a:noFill/>
            <a:miter lim="800000"/>
            <a:headEnd/>
            <a:tailEnd/>
          </a:ln>
        </p:spPr>
        <p:txBody>
          <a:bodyPr wrap="none">
            <a:spAutoFit/>
          </a:bodyPr>
          <a:lstStyle/>
          <a:p>
            <a:pPr algn="ctr"/>
            <a:r>
              <a:rPr lang="en-US" sz="2800" b="1">
                <a:solidFill>
                  <a:schemeClr val="folHlink"/>
                </a:solidFill>
              </a:rPr>
              <a:t>No data dependency</a:t>
            </a:r>
          </a:p>
        </p:txBody>
      </p:sp>
      <p:sp>
        <p:nvSpPr>
          <p:cNvPr id="68617" name="AutoShape 7"/>
          <p:cNvSpPr>
            <a:spLocks noChangeArrowheads="1"/>
          </p:cNvSpPr>
          <p:nvPr/>
        </p:nvSpPr>
        <p:spPr bwMode="auto">
          <a:xfrm>
            <a:off x="3962400" y="3124200"/>
            <a:ext cx="457200" cy="1295400"/>
          </a:xfrm>
          <a:prstGeom prst="downArrow">
            <a:avLst>
              <a:gd name="adj1" fmla="val 50000"/>
              <a:gd name="adj2" fmla="val 70833"/>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8618" name="Text Box 8"/>
          <p:cNvSpPr txBox="1">
            <a:spLocks noChangeArrowheads="1"/>
          </p:cNvSpPr>
          <p:nvPr/>
        </p:nvSpPr>
        <p:spPr bwMode="auto">
          <a:xfrm>
            <a:off x="4343400" y="3513138"/>
            <a:ext cx="1057275" cy="396875"/>
          </a:xfrm>
          <a:prstGeom prst="rect">
            <a:avLst/>
          </a:prstGeom>
          <a:noFill/>
          <a:ln w="9525">
            <a:noFill/>
            <a:miter lim="800000"/>
            <a:headEnd/>
            <a:tailEnd/>
          </a:ln>
        </p:spPr>
        <p:txBody>
          <a:bodyPr wrap="none">
            <a:spAutoFit/>
          </a:bodyPr>
          <a:lstStyle/>
          <a:p>
            <a:r>
              <a:rPr lang="en-US" sz="2000"/>
              <a:t>Compile</a:t>
            </a:r>
          </a:p>
        </p:txBody>
      </p:sp>
      <p:sp>
        <p:nvSpPr>
          <p:cNvPr id="68619" name="Text Box 9"/>
          <p:cNvSpPr txBox="1">
            <a:spLocks noChangeArrowheads="1"/>
          </p:cNvSpPr>
          <p:nvPr/>
        </p:nvSpPr>
        <p:spPr bwMode="auto">
          <a:xfrm>
            <a:off x="1447800" y="17351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68620" name="Text Box 10"/>
          <p:cNvSpPr txBox="1">
            <a:spLocks noChangeArrowheads="1"/>
          </p:cNvSpPr>
          <p:nvPr/>
        </p:nvSpPr>
        <p:spPr bwMode="auto">
          <a:xfrm>
            <a:off x="1600200" y="4783138"/>
            <a:ext cx="993775" cy="519112"/>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ea typeface="ＭＳ Ｐゴシック" pitchFamily="1" charset="-128"/>
              </a:rPr>
              <a:t>Constant Folding (F90)</a:t>
            </a:r>
          </a:p>
        </p:txBody>
      </p:sp>
      <p:sp>
        <p:nvSpPr>
          <p:cNvPr id="69635" name="Rectangle 3"/>
          <p:cNvSpPr>
            <a:spLocks noGrp="1" noChangeArrowheads="1"/>
          </p:cNvSpPr>
          <p:nvPr>
            <p:ph idx="1"/>
          </p:nvPr>
        </p:nvSpPr>
        <p:spPr>
          <a:xfrm>
            <a:off x="609600" y="2209800"/>
            <a:ext cx="3657600" cy="1676400"/>
          </a:xfrm>
        </p:spPr>
        <p:txBody>
          <a:bodyPr/>
          <a:lstStyle/>
          <a:p>
            <a:pPr>
              <a:buFont typeface="Wingdings" pitchFamily="1" charset="2"/>
              <a:buNone/>
            </a:pPr>
            <a:r>
              <a:rPr lang="en-US" b="1" smtClean="0">
                <a:latin typeface="Courier New" pitchFamily="1" charset="0"/>
                <a:ea typeface="ＭＳ Ｐゴシック" pitchFamily="1" charset="-128"/>
              </a:rPr>
              <a:t>add = 100</a:t>
            </a:r>
          </a:p>
          <a:p>
            <a:pPr>
              <a:buFont typeface="Wingdings" pitchFamily="1" charset="2"/>
              <a:buNone/>
            </a:pPr>
            <a:r>
              <a:rPr lang="en-US" b="1" smtClean="0">
                <a:latin typeface="Courier New" pitchFamily="1" charset="0"/>
                <a:ea typeface="ＭＳ Ｐゴシック" pitchFamily="1" charset="-128"/>
              </a:rPr>
              <a:t>aug = 200</a:t>
            </a:r>
          </a:p>
          <a:p>
            <a:pPr>
              <a:buFont typeface="Wingdings" pitchFamily="1" charset="2"/>
              <a:buNone/>
            </a:pPr>
            <a:r>
              <a:rPr lang="en-US" b="1" smtClean="0">
                <a:latin typeface="Courier New" pitchFamily="1" charset="0"/>
                <a:ea typeface="ＭＳ Ｐゴシック" pitchFamily="1" charset="-128"/>
              </a:rPr>
              <a:t>sum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add + aug</a:t>
            </a:r>
          </a:p>
        </p:txBody>
      </p:sp>
      <p:sp>
        <p:nvSpPr>
          <p:cNvPr id="6963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69637" name="Slide Number Placeholder 4"/>
          <p:cNvSpPr>
            <a:spLocks noGrp="1"/>
          </p:cNvSpPr>
          <p:nvPr>
            <p:ph type="sldNum" sz="quarter" idx="11"/>
          </p:nvPr>
        </p:nvSpPr>
        <p:spPr>
          <a:noFill/>
        </p:spPr>
        <p:txBody>
          <a:bodyPr/>
          <a:lstStyle/>
          <a:p>
            <a:fld id="{2280A42E-9B63-482F-92A7-9E94877A80D0}" type="slidenum">
              <a:rPr lang="en-US"/>
              <a:pPr/>
              <a:t>43</a:t>
            </a:fld>
            <a:endParaRPr lang="en-US"/>
          </a:p>
        </p:txBody>
      </p:sp>
      <p:sp>
        <p:nvSpPr>
          <p:cNvPr id="69638" name="Text Box 4"/>
          <p:cNvSpPr txBox="1">
            <a:spLocks noChangeArrowheads="1"/>
          </p:cNvSpPr>
          <p:nvPr/>
        </p:nvSpPr>
        <p:spPr bwMode="auto">
          <a:xfrm>
            <a:off x="457200" y="4114800"/>
            <a:ext cx="8229600" cy="1200329"/>
          </a:xfrm>
          <a:prstGeom prst="rect">
            <a:avLst/>
          </a:prstGeom>
          <a:noFill/>
          <a:ln w="9525">
            <a:noFill/>
            <a:miter lim="800000"/>
            <a:headEnd/>
            <a:tailEnd/>
          </a:ln>
        </p:spPr>
        <p:txBody>
          <a:bodyPr>
            <a:spAutoFit/>
          </a:bodyPr>
          <a:lstStyle/>
          <a:p>
            <a:pPr algn="l"/>
            <a:r>
              <a:rPr lang="en-US" sz="2400" dirty="0"/>
              <a:t>Notice that</a:t>
            </a:r>
            <a:r>
              <a:rPr lang="en-US" sz="2400" dirty="0">
                <a:latin typeface="Tahoma" pitchFamily="1" charset="0"/>
              </a:rPr>
              <a:t>  </a:t>
            </a:r>
            <a:r>
              <a:rPr lang="en-US" sz="2400" b="1" dirty="0">
                <a:latin typeface="Courier New" pitchFamily="1" charset="0"/>
              </a:rPr>
              <a:t>sum </a:t>
            </a:r>
            <a:r>
              <a:rPr lang="en-US" sz="2400" dirty="0">
                <a:latin typeface="Tahoma" pitchFamily="1" charset="0"/>
              </a:rPr>
              <a:t> </a:t>
            </a:r>
            <a:r>
              <a:rPr lang="en-US" sz="2400" dirty="0"/>
              <a:t>is actually the sum of two constants, so the compiler can </a:t>
            </a:r>
            <a:r>
              <a:rPr lang="en-US" sz="2400" dirty="0" err="1"/>
              <a:t>precalculate</a:t>
            </a:r>
            <a:r>
              <a:rPr lang="en-US" sz="2400" dirty="0"/>
              <a:t> it, eliminating the addition that otherwise would be performed at runtime.</a:t>
            </a:r>
          </a:p>
        </p:txBody>
      </p:sp>
      <p:sp>
        <p:nvSpPr>
          <p:cNvPr id="69639" name="Rectangle 5"/>
          <p:cNvSpPr>
            <a:spLocks noChangeArrowheads="1"/>
          </p:cNvSpPr>
          <p:nvPr/>
        </p:nvSpPr>
        <p:spPr bwMode="auto">
          <a:xfrm>
            <a:off x="4876800" y="2209800"/>
            <a:ext cx="3657600" cy="16764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800" b="1" dirty="0">
                <a:latin typeface="Courier New" pitchFamily="1" charset="0"/>
              </a:rPr>
              <a:t>sum =</a:t>
            </a:r>
            <a:r>
              <a:rPr lang="en-US" sz="2800" b="1" dirty="0">
                <a:solidFill>
                  <a:srgbClr val="000099"/>
                </a:solidFill>
                <a:latin typeface="Courier New" pitchFamily="1" charset="0"/>
              </a:rPr>
              <a:t> </a:t>
            </a:r>
            <a:r>
              <a:rPr lang="en-US" sz="2800" b="1" dirty="0">
                <a:solidFill>
                  <a:schemeClr val="folHlink"/>
                </a:solidFill>
                <a:latin typeface="Courier New" pitchFamily="1" charset="0"/>
              </a:rPr>
              <a:t>300</a:t>
            </a:r>
          </a:p>
        </p:txBody>
      </p:sp>
      <p:sp>
        <p:nvSpPr>
          <p:cNvPr id="69640" name="Text Box 6"/>
          <p:cNvSpPr txBox="1">
            <a:spLocks noChangeArrowheads="1"/>
          </p:cNvSpPr>
          <p:nvPr/>
        </p:nvSpPr>
        <p:spPr bwMode="auto">
          <a:xfrm>
            <a:off x="12366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69641" name="Text Box 7"/>
          <p:cNvSpPr txBox="1">
            <a:spLocks noChangeArrowheads="1"/>
          </p:cNvSpPr>
          <p:nvPr/>
        </p:nvSpPr>
        <p:spPr bwMode="auto">
          <a:xfrm>
            <a:off x="5289550" y="14303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mtClean="0">
                <a:ea typeface="ＭＳ Ｐゴシック" pitchFamily="1" charset="-128"/>
              </a:rPr>
              <a:t>Constant Folding (C)</a:t>
            </a:r>
          </a:p>
        </p:txBody>
      </p:sp>
      <p:sp>
        <p:nvSpPr>
          <p:cNvPr id="70659" name="Rectangle 3"/>
          <p:cNvSpPr>
            <a:spLocks noGrp="1" noChangeArrowheads="1"/>
          </p:cNvSpPr>
          <p:nvPr>
            <p:ph idx="1"/>
          </p:nvPr>
        </p:nvSpPr>
        <p:spPr>
          <a:xfrm>
            <a:off x="609600" y="2209800"/>
            <a:ext cx="3657600" cy="1676400"/>
          </a:xfrm>
        </p:spPr>
        <p:txBody>
          <a:bodyPr/>
          <a:lstStyle/>
          <a:p>
            <a:pPr>
              <a:buFont typeface="Wingdings" pitchFamily="1" charset="2"/>
              <a:buNone/>
            </a:pPr>
            <a:r>
              <a:rPr lang="en-US" b="1" smtClean="0">
                <a:latin typeface="Courier New" pitchFamily="1" charset="0"/>
                <a:ea typeface="ＭＳ Ｐゴシック" pitchFamily="1" charset="-128"/>
              </a:rPr>
              <a:t>add = 100;</a:t>
            </a:r>
          </a:p>
          <a:p>
            <a:pPr>
              <a:buFont typeface="Wingdings" pitchFamily="1" charset="2"/>
              <a:buNone/>
            </a:pPr>
            <a:r>
              <a:rPr lang="en-US" b="1" smtClean="0">
                <a:latin typeface="Courier New" pitchFamily="1" charset="0"/>
                <a:ea typeface="ＭＳ Ｐゴシック" pitchFamily="1" charset="-128"/>
              </a:rPr>
              <a:t>aug = 200;</a:t>
            </a:r>
          </a:p>
          <a:p>
            <a:pPr>
              <a:buFont typeface="Wingdings" pitchFamily="1" charset="2"/>
              <a:buNone/>
            </a:pPr>
            <a:r>
              <a:rPr lang="en-US" b="1" smtClean="0">
                <a:latin typeface="Courier New" pitchFamily="1" charset="0"/>
                <a:ea typeface="ＭＳ Ｐゴシック" pitchFamily="1" charset="-128"/>
              </a:rPr>
              <a:t>sum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add + aug</a:t>
            </a:r>
            <a:r>
              <a:rPr lang="en-US" b="1" smtClean="0">
                <a:latin typeface="Courier New" pitchFamily="1" charset="0"/>
                <a:ea typeface="ＭＳ Ｐゴシック" pitchFamily="1" charset="-128"/>
              </a:rPr>
              <a:t>;</a:t>
            </a:r>
          </a:p>
        </p:txBody>
      </p:sp>
      <p:sp>
        <p:nvSpPr>
          <p:cNvPr id="7066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0661" name="Slide Number Placeholder 4"/>
          <p:cNvSpPr>
            <a:spLocks noGrp="1"/>
          </p:cNvSpPr>
          <p:nvPr>
            <p:ph type="sldNum" sz="quarter" idx="11"/>
          </p:nvPr>
        </p:nvSpPr>
        <p:spPr>
          <a:noFill/>
        </p:spPr>
        <p:txBody>
          <a:bodyPr/>
          <a:lstStyle/>
          <a:p>
            <a:fld id="{769CF3D1-129F-4700-A531-1EEF70810F3B}" type="slidenum">
              <a:rPr lang="en-US"/>
              <a:pPr/>
              <a:t>44</a:t>
            </a:fld>
            <a:endParaRPr lang="en-US"/>
          </a:p>
        </p:txBody>
      </p:sp>
      <p:sp>
        <p:nvSpPr>
          <p:cNvPr id="70662" name="Text Box 4"/>
          <p:cNvSpPr txBox="1">
            <a:spLocks noChangeArrowheads="1"/>
          </p:cNvSpPr>
          <p:nvPr/>
        </p:nvSpPr>
        <p:spPr bwMode="auto">
          <a:xfrm>
            <a:off x="457200" y="4114800"/>
            <a:ext cx="8229600" cy="1200329"/>
          </a:xfrm>
          <a:prstGeom prst="rect">
            <a:avLst/>
          </a:prstGeom>
          <a:noFill/>
          <a:ln w="9525">
            <a:noFill/>
            <a:miter lim="800000"/>
            <a:headEnd/>
            <a:tailEnd/>
          </a:ln>
        </p:spPr>
        <p:txBody>
          <a:bodyPr>
            <a:spAutoFit/>
          </a:bodyPr>
          <a:lstStyle/>
          <a:p>
            <a:pPr algn="l"/>
            <a:r>
              <a:rPr lang="en-US" sz="2400" dirty="0"/>
              <a:t>Notice that</a:t>
            </a:r>
            <a:r>
              <a:rPr lang="en-US" sz="2400" dirty="0">
                <a:latin typeface="Tahoma" pitchFamily="1" charset="0"/>
              </a:rPr>
              <a:t>  </a:t>
            </a:r>
            <a:r>
              <a:rPr lang="en-US" sz="2400" b="1" dirty="0">
                <a:latin typeface="Courier New" pitchFamily="1" charset="0"/>
              </a:rPr>
              <a:t>sum </a:t>
            </a:r>
            <a:r>
              <a:rPr lang="en-US" sz="2400" dirty="0">
                <a:latin typeface="Tahoma" pitchFamily="1" charset="0"/>
              </a:rPr>
              <a:t> </a:t>
            </a:r>
            <a:r>
              <a:rPr lang="en-US" sz="2400" dirty="0"/>
              <a:t>is actually the sum of two constants, so the compiler can </a:t>
            </a:r>
            <a:r>
              <a:rPr lang="en-US" sz="2400" dirty="0" err="1"/>
              <a:t>precalculate</a:t>
            </a:r>
            <a:r>
              <a:rPr lang="en-US" sz="2400" dirty="0"/>
              <a:t> it, eliminating the addition that otherwise would be performed at runtime</a:t>
            </a:r>
            <a:r>
              <a:rPr lang="en-US" dirty="0"/>
              <a:t>.</a:t>
            </a:r>
          </a:p>
        </p:txBody>
      </p:sp>
      <p:sp>
        <p:nvSpPr>
          <p:cNvPr id="70663" name="Rectangle 5"/>
          <p:cNvSpPr>
            <a:spLocks noChangeArrowheads="1"/>
          </p:cNvSpPr>
          <p:nvPr/>
        </p:nvSpPr>
        <p:spPr bwMode="auto">
          <a:xfrm>
            <a:off x="4876800" y="2209800"/>
            <a:ext cx="3657600" cy="16764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800" b="1" dirty="0">
                <a:latin typeface="Courier New" pitchFamily="1" charset="0"/>
              </a:rPr>
              <a:t>sum =</a:t>
            </a:r>
            <a:r>
              <a:rPr lang="en-US" sz="2800" b="1" dirty="0">
                <a:solidFill>
                  <a:srgbClr val="000099"/>
                </a:solidFill>
                <a:latin typeface="Courier New" pitchFamily="1" charset="0"/>
              </a:rPr>
              <a:t> </a:t>
            </a:r>
            <a:r>
              <a:rPr lang="en-US" sz="2800" b="1" dirty="0">
                <a:solidFill>
                  <a:schemeClr val="folHlink"/>
                </a:solidFill>
                <a:latin typeface="Courier New" pitchFamily="1" charset="0"/>
              </a:rPr>
              <a:t>300;</a:t>
            </a:r>
          </a:p>
        </p:txBody>
      </p:sp>
      <p:sp>
        <p:nvSpPr>
          <p:cNvPr id="70664" name="Text Box 6"/>
          <p:cNvSpPr txBox="1">
            <a:spLocks noChangeArrowheads="1"/>
          </p:cNvSpPr>
          <p:nvPr/>
        </p:nvSpPr>
        <p:spPr bwMode="auto">
          <a:xfrm>
            <a:off x="12366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0665" name="Text Box 7"/>
          <p:cNvSpPr txBox="1">
            <a:spLocks noChangeArrowheads="1"/>
          </p:cNvSpPr>
          <p:nvPr/>
        </p:nvSpPr>
        <p:spPr bwMode="auto">
          <a:xfrm>
            <a:off x="5289550" y="14303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ea typeface="ＭＳ Ｐゴシック" pitchFamily="1" charset="-128"/>
              </a:rPr>
              <a:t>Dead Code Removal (F90)</a:t>
            </a:r>
          </a:p>
        </p:txBody>
      </p:sp>
      <p:sp>
        <p:nvSpPr>
          <p:cNvPr id="71683" name="Rectangle 3"/>
          <p:cNvSpPr>
            <a:spLocks noGrp="1" noChangeArrowheads="1"/>
          </p:cNvSpPr>
          <p:nvPr>
            <p:ph idx="1"/>
          </p:nvPr>
        </p:nvSpPr>
        <p:spPr>
          <a:xfrm>
            <a:off x="381000" y="1828800"/>
            <a:ext cx="4191000" cy="1981200"/>
          </a:xfrm>
        </p:spPr>
        <p:txBody>
          <a:bodyPr/>
          <a:lstStyle/>
          <a:p>
            <a:pPr>
              <a:buFont typeface="Wingdings" pitchFamily="1" charset="2"/>
              <a:buNone/>
            </a:pPr>
            <a:r>
              <a:rPr lang="en-US" b="1" dirty="0" err="1" smtClean="0">
                <a:latin typeface="Courier New" pitchFamily="1" charset="0"/>
                <a:ea typeface="ＭＳ Ｐゴシック" pitchFamily="1" charset="-128"/>
              </a:rPr>
              <a:t>var</a:t>
            </a:r>
            <a:r>
              <a:rPr lang="en-US" b="1" dirty="0" smtClean="0">
                <a:latin typeface="Courier New" pitchFamily="1" charset="0"/>
                <a:ea typeface="ＭＳ Ｐゴシック" pitchFamily="1" charset="-128"/>
              </a:rPr>
              <a:t> = 5</a:t>
            </a:r>
          </a:p>
          <a:p>
            <a:pPr>
              <a:lnSpc>
                <a:spcPct val="90000"/>
              </a:lnSpc>
              <a:buFont typeface="Wingdings" pitchFamily="1" charset="2"/>
              <a:buNone/>
            </a:pPr>
            <a:r>
              <a:rPr lang="en-US" b="1" dirty="0" smtClean="0">
                <a:latin typeface="Courier New" pitchFamily="1" charset="0"/>
                <a:ea typeface="ＭＳ Ｐゴシック" pitchFamily="1" charset="-128"/>
              </a:rPr>
              <a:t>PRINT *, </a:t>
            </a:r>
            <a:r>
              <a:rPr lang="en-US" b="1" dirty="0" err="1" smtClean="0">
                <a:latin typeface="Courier New" pitchFamily="1" charset="0"/>
                <a:ea typeface="ＭＳ Ｐゴシック" pitchFamily="1" charset="-128"/>
              </a:rPr>
              <a:t>var</a:t>
            </a:r>
            <a:endParaRPr lang="en-US" b="1" dirty="0" smtClean="0">
              <a:latin typeface="Courier New" pitchFamily="1" charset="0"/>
              <a:ea typeface="ＭＳ Ｐゴシック" pitchFamily="1" charset="-128"/>
            </a:endParaRPr>
          </a:p>
          <a:p>
            <a:pPr>
              <a:lnSpc>
                <a:spcPct val="80000"/>
              </a:lnSpc>
              <a:buFont typeface="Wingdings" pitchFamily="1" charset="2"/>
              <a:buNone/>
            </a:pPr>
            <a:r>
              <a:rPr lang="en-US" b="1" dirty="0" smtClean="0">
                <a:latin typeface="Courier New" pitchFamily="1" charset="0"/>
                <a:ea typeface="ＭＳ Ｐゴシック" pitchFamily="1" charset="-128"/>
              </a:rPr>
              <a:t>STOP</a:t>
            </a:r>
          </a:p>
          <a:p>
            <a:pPr>
              <a:lnSpc>
                <a:spcPct val="80000"/>
              </a:lnSpc>
              <a:buFont typeface="Wingdings" pitchFamily="1" charset="2"/>
              <a:buNone/>
            </a:pPr>
            <a:r>
              <a:rPr lang="en-US" b="1" dirty="0" smtClean="0">
                <a:solidFill>
                  <a:schemeClr val="hlink"/>
                </a:solidFill>
                <a:latin typeface="Courier New" pitchFamily="1" charset="0"/>
                <a:ea typeface="ＭＳ Ｐゴシック" pitchFamily="1" charset="-128"/>
              </a:rPr>
              <a:t>PRINT *, </a:t>
            </a:r>
            <a:r>
              <a:rPr lang="en-US" b="1" dirty="0" err="1" smtClean="0">
                <a:solidFill>
                  <a:schemeClr val="hlink"/>
                </a:solidFill>
                <a:latin typeface="Courier New" pitchFamily="1" charset="0"/>
                <a:ea typeface="ＭＳ Ｐゴシック" pitchFamily="1" charset="-128"/>
              </a:rPr>
              <a:t>var</a:t>
            </a:r>
            <a:r>
              <a:rPr lang="en-US" b="1" dirty="0" smtClean="0">
                <a:solidFill>
                  <a:schemeClr val="hlink"/>
                </a:solidFill>
                <a:latin typeface="Courier New" pitchFamily="1" charset="0"/>
                <a:ea typeface="ＭＳ Ｐゴシック" pitchFamily="1" charset="-128"/>
              </a:rPr>
              <a:t> * 2</a:t>
            </a:r>
          </a:p>
        </p:txBody>
      </p:sp>
      <p:sp>
        <p:nvSpPr>
          <p:cNvPr id="7168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1685" name="Slide Number Placeholder 4"/>
          <p:cNvSpPr>
            <a:spLocks noGrp="1"/>
          </p:cNvSpPr>
          <p:nvPr>
            <p:ph type="sldNum" sz="quarter" idx="11"/>
          </p:nvPr>
        </p:nvSpPr>
        <p:spPr>
          <a:noFill/>
        </p:spPr>
        <p:txBody>
          <a:bodyPr/>
          <a:lstStyle/>
          <a:p>
            <a:fld id="{E23D0D7B-5F45-42EE-9DFF-B1ECB20AC53C}" type="slidenum">
              <a:rPr lang="en-US"/>
              <a:pPr/>
              <a:t>45</a:t>
            </a:fld>
            <a:endParaRPr lang="en-US"/>
          </a:p>
        </p:txBody>
      </p:sp>
      <p:sp>
        <p:nvSpPr>
          <p:cNvPr id="71686" name="Text Box 4"/>
          <p:cNvSpPr txBox="1">
            <a:spLocks noChangeArrowheads="1"/>
          </p:cNvSpPr>
          <p:nvPr/>
        </p:nvSpPr>
        <p:spPr bwMode="auto">
          <a:xfrm>
            <a:off x="685800" y="3505200"/>
            <a:ext cx="7483475" cy="830997"/>
          </a:xfrm>
          <a:prstGeom prst="rect">
            <a:avLst/>
          </a:prstGeom>
          <a:noFill/>
          <a:ln w="9525">
            <a:noFill/>
            <a:miter lim="800000"/>
            <a:headEnd/>
            <a:tailEnd/>
          </a:ln>
        </p:spPr>
        <p:txBody>
          <a:bodyPr>
            <a:spAutoFit/>
          </a:bodyPr>
          <a:lstStyle/>
          <a:p>
            <a:pPr algn="l"/>
            <a:r>
              <a:rPr lang="en-US" sz="2400" dirty="0"/>
              <a:t>Since the last statement never executes, the compiler can eliminate it.</a:t>
            </a:r>
          </a:p>
        </p:txBody>
      </p:sp>
      <p:sp>
        <p:nvSpPr>
          <p:cNvPr id="71687" name="Rectangle 5"/>
          <p:cNvSpPr>
            <a:spLocks noChangeArrowheads="1"/>
          </p:cNvSpPr>
          <p:nvPr/>
        </p:nvSpPr>
        <p:spPr bwMode="auto">
          <a:xfrm>
            <a:off x="4724400" y="1828800"/>
            <a:ext cx="3810000" cy="1600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err="1">
                <a:latin typeface="Courier New" pitchFamily="1" charset="0"/>
              </a:rPr>
              <a:t>var</a:t>
            </a:r>
            <a:r>
              <a:rPr lang="en-US" sz="2400" b="1" dirty="0">
                <a:latin typeface="Courier New" pitchFamily="1" charset="0"/>
              </a:rPr>
              <a:t> = 5</a:t>
            </a:r>
          </a:p>
          <a:p>
            <a:pPr marL="342900" indent="-342900" algn="l">
              <a:lnSpc>
                <a:spcPct val="90000"/>
              </a:lnSpc>
              <a:spcBef>
                <a:spcPct val="20000"/>
              </a:spcBef>
              <a:buClr>
                <a:schemeClr val="folHlink"/>
              </a:buClr>
              <a:buSzPct val="60000"/>
              <a:buFont typeface="Wingdings" pitchFamily="1" charset="2"/>
              <a:buNone/>
            </a:pPr>
            <a:r>
              <a:rPr lang="en-US" sz="2400" b="1" dirty="0">
                <a:latin typeface="Courier New" pitchFamily="1" charset="0"/>
              </a:rPr>
              <a:t>PRINT *, </a:t>
            </a:r>
            <a:r>
              <a:rPr lang="en-US" sz="2400" b="1" dirty="0" err="1">
                <a:latin typeface="Courier New" pitchFamily="1" charset="0"/>
              </a:rPr>
              <a:t>var</a:t>
            </a:r>
            <a:endParaRPr lang="en-US" sz="2400" b="1" dirty="0">
              <a:latin typeface="Courier New" pitchFamily="1" charset="0"/>
            </a:endParaRP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STOP</a:t>
            </a:r>
          </a:p>
        </p:txBody>
      </p:sp>
      <p:sp>
        <p:nvSpPr>
          <p:cNvPr id="71688" name="Text Box 6"/>
          <p:cNvSpPr txBox="1">
            <a:spLocks noChangeArrowheads="1"/>
          </p:cNvSpPr>
          <p:nvPr/>
        </p:nvSpPr>
        <p:spPr bwMode="auto">
          <a:xfrm>
            <a:off x="1603375" y="13541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1689" name="Text Box 7"/>
          <p:cNvSpPr txBox="1">
            <a:spLocks noChangeArrowheads="1"/>
          </p:cNvSpPr>
          <p:nvPr/>
        </p:nvSpPr>
        <p:spPr bwMode="auto">
          <a:xfrm>
            <a:off x="5178425" y="13541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ea typeface="ＭＳ Ｐゴシック" pitchFamily="1" charset="-128"/>
              </a:rPr>
              <a:t>Dead Code Removal (C)</a:t>
            </a:r>
          </a:p>
        </p:txBody>
      </p:sp>
      <p:sp>
        <p:nvSpPr>
          <p:cNvPr id="72707" name="Rectangle 3"/>
          <p:cNvSpPr>
            <a:spLocks noGrp="1" noChangeArrowheads="1"/>
          </p:cNvSpPr>
          <p:nvPr>
            <p:ph idx="1"/>
          </p:nvPr>
        </p:nvSpPr>
        <p:spPr>
          <a:xfrm>
            <a:off x="381000" y="1828800"/>
            <a:ext cx="4419600" cy="1981200"/>
          </a:xfrm>
        </p:spPr>
        <p:txBody>
          <a:bodyPr/>
          <a:lstStyle/>
          <a:p>
            <a:pPr>
              <a:lnSpc>
                <a:spcPct val="90000"/>
              </a:lnSpc>
              <a:buFont typeface="Wingdings" pitchFamily="1" charset="2"/>
              <a:buNone/>
            </a:pPr>
            <a:r>
              <a:rPr lang="en-US" b="1" smtClean="0">
                <a:latin typeface="Courier New" pitchFamily="1" charset="0"/>
                <a:ea typeface="ＭＳ Ｐゴシック" pitchFamily="1" charset="-128"/>
              </a:rPr>
              <a:t>var = 5;</a:t>
            </a:r>
          </a:p>
          <a:p>
            <a:pPr>
              <a:lnSpc>
                <a:spcPct val="90000"/>
              </a:lnSpc>
              <a:buFont typeface="Wingdings" pitchFamily="1" charset="2"/>
              <a:buNone/>
            </a:pPr>
            <a:r>
              <a:rPr lang="en-US" b="1" smtClean="0">
                <a:solidFill>
                  <a:schemeClr val="hlink"/>
                </a:solidFill>
                <a:latin typeface="Courier New" pitchFamily="1" charset="0"/>
                <a:ea typeface="ＭＳ Ｐゴシック" pitchFamily="1" charset="-128"/>
              </a:rPr>
              <a:t>printf(</a:t>
            </a:r>
            <a:r>
              <a:rPr lang="en-US" smtClean="0">
                <a:solidFill>
                  <a:schemeClr val="hlink"/>
                </a:solidFill>
                <a:latin typeface="Courier New" pitchFamily="1" charset="0"/>
                <a:ea typeface="ＭＳ Ｐゴシック" pitchFamily="1" charset="-128"/>
              </a:rPr>
              <a:t>"</a:t>
            </a:r>
            <a:r>
              <a:rPr lang="en-US" b="1" smtClean="0">
                <a:solidFill>
                  <a:schemeClr val="hlink"/>
                </a:solidFill>
                <a:latin typeface="Courier New" pitchFamily="1" charset="0"/>
                <a:ea typeface="ＭＳ Ｐゴシック" pitchFamily="1" charset="-128"/>
              </a:rPr>
              <a:t>%d", var);</a:t>
            </a:r>
          </a:p>
          <a:p>
            <a:pPr>
              <a:lnSpc>
                <a:spcPct val="80000"/>
              </a:lnSpc>
              <a:buFont typeface="Wingdings" pitchFamily="1" charset="2"/>
              <a:buNone/>
            </a:pPr>
            <a:r>
              <a:rPr lang="en-US" b="1" smtClean="0">
                <a:latin typeface="Courier New" pitchFamily="1" charset="0"/>
                <a:ea typeface="ＭＳ Ｐゴシック" pitchFamily="1" charset="-128"/>
              </a:rPr>
              <a:t>exit(-1);</a:t>
            </a:r>
          </a:p>
          <a:p>
            <a:pPr>
              <a:lnSpc>
                <a:spcPct val="80000"/>
              </a:lnSpc>
              <a:buFont typeface="Wingdings" pitchFamily="1" charset="2"/>
              <a:buNone/>
            </a:pPr>
            <a:r>
              <a:rPr lang="en-US" b="1" smtClean="0">
                <a:solidFill>
                  <a:schemeClr val="hlink"/>
                </a:solidFill>
                <a:latin typeface="Courier New" pitchFamily="1" charset="0"/>
                <a:ea typeface="ＭＳ Ｐゴシック" pitchFamily="1" charset="-128"/>
              </a:rPr>
              <a:t>printf("%d", var * 2);</a:t>
            </a:r>
          </a:p>
        </p:txBody>
      </p:sp>
      <p:sp>
        <p:nvSpPr>
          <p:cNvPr id="7270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2709" name="Slide Number Placeholder 4"/>
          <p:cNvSpPr>
            <a:spLocks noGrp="1"/>
          </p:cNvSpPr>
          <p:nvPr>
            <p:ph type="sldNum" sz="quarter" idx="11"/>
          </p:nvPr>
        </p:nvSpPr>
        <p:spPr>
          <a:noFill/>
        </p:spPr>
        <p:txBody>
          <a:bodyPr/>
          <a:lstStyle/>
          <a:p>
            <a:fld id="{0F95FCF5-1417-458E-8813-2C6BCA77A85A}" type="slidenum">
              <a:rPr lang="en-US"/>
              <a:pPr/>
              <a:t>46</a:t>
            </a:fld>
            <a:endParaRPr lang="en-US"/>
          </a:p>
        </p:txBody>
      </p:sp>
      <p:sp>
        <p:nvSpPr>
          <p:cNvPr id="72710" name="Text Box 4"/>
          <p:cNvSpPr txBox="1">
            <a:spLocks noChangeArrowheads="1"/>
          </p:cNvSpPr>
          <p:nvPr/>
        </p:nvSpPr>
        <p:spPr bwMode="auto">
          <a:xfrm>
            <a:off x="685800" y="3505200"/>
            <a:ext cx="7483475" cy="830997"/>
          </a:xfrm>
          <a:prstGeom prst="rect">
            <a:avLst/>
          </a:prstGeom>
          <a:noFill/>
          <a:ln w="9525">
            <a:noFill/>
            <a:miter lim="800000"/>
            <a:headEnd/>
            <a:tailEnd/>
          </a:ln>
        </p:spPr>
        <p:txBody>
          <a:bodyPr>
            <a:spAutoFit/>
          </a:bodyPr>
          <a:lstStyle/>
          <a:p>
            <a:pPr algn="l"/>
            <a:r>
              <a:rPr lang="en-US" sz="2400" dirty="0"/>
              <a:t>Since the last statement never executes, the compiler can eliminate it.</a:t>
            </a:r>
          </a:p>
        </p:txBody>
      </p:sp>
      <p:sp>
        <p:nvSpPr>
          <p:cNvPr id="72711" name="Rectangle 5"/>
          <p:cNvSpPr>
            <a:spLocks noChangeArrowheads="1"/>
          </p:cNvSpPr>
          <p:nvPr/>
        </p:nvSpPr>
        <p:spPr bwMode="auto">
          <a:xfrm>
            <a:off x="4724400" y="1828800"/>
            <a:ext cx="3810000" cy="1600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err="1">
                <a:latin typeface="Courier New" pitchFamily="1" charset="0"/>
              </a:rPr>
              <a:t>var</a:t>
            </a:r>
            <a:r>
              <a:rPr lang="en-US" sz="2400" b="1" dirty="0">
                <a:latin typeface="Courier New" pitchFamily="1" charset="0"/>
              </a:rPr>
              <a:t> = 5;</a:t>
            </a:r>
          </a:p>
          <a:p>
            <a:pPr marL="342900" indent="-342900" algn="l">
              <a:lnSpc>
                <a:spcPct val="90000"/>
              </a:lnSpc>
              <a:spcBef>
                <a:spcPct val="20000"/>
              </a:spcBef>
              <a:buClr>
                <a:schemeClr val="folHlink"/>
              </a:buClr>
              <a:buSzPct val="60000"/>
              <a:buFont typeface="Wingdings" pitchFamily="1" charset="2"/>
              <a:buNone/>
            </a:pPr>
            <a:r>
              <a:rPr lang="en-US" sz="2400" b="1" dirty="0" err="1">
                <a:solidFill>
                  <a:schemeClr val="hlink"/>
                </a:solidFill>
                <a:latin typeface="Courier New" pitchFamily="1" charset="0"/>
              </a:rPr>
              <a:t>printf</a:t>
            </a:r>
            <a:r>
              <a:rPr lang="en-US" sz="2400" b="1" dirty="0">
                <a:solidFill>
                  <a:schemeClr val="hlink"/>
                </a:solidFill>
                <a:latin typeface="Courier New" pitchFamily="1" charset="0"/>
              </a:rPr>
              <a:t>("%d", </a:t>
            </a:r>
            <a:r>
              <a:rPr lang="en-US" sz="2400" b="1" dirty="0" err="1">
                <a:solidFill>
                  <a:schemeClr val="hlink"/>
                </a:solidFill>
                <a:latin typeface="Courier New" pitchFamily="1" charset="0"/>
              </a:rPr>
              <a:t>var</a:t>
            </a:r>
            <a:r>
              <a:rPr lang="en-US" sz="2400" b="1" dirty="0">
                <a:solidFill>
                  <a:schemeClr val="hlink"/>
                </a:solidFill>
                <a:latin typeface="Courier New" pitchFamily="1" charset="0"/>
              </a:rPr>
              <a:t>);</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exit(-1);</a:t>
            </a:r>
          </a:p>
        </p:txBody>
      </p:sp>
      <p:sp>
        <p:nvSpPr>
          <p:cNvPr id="72712" name="Text Box 6"/>
          <p:cNvSpPr txBox="1">
            <a:spLocks noChangeArrowheads="1"/>
          </p:cNvSpPr>
          <p:nvPr/>
        </p:nvSpPr>
        <p:spPr bwMode="auto">
          <a:xfrm>
            <a:off x="1603375" y="13541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2713" name="Text Box 7"/>
          <p:cNvSpPr txBox="1">
            <a:spLocks noChangeArrowheads="1"/>
          </p:cNvSpPr>
          <p:nvPr/>
        </p:nvSpPr>
        <p:spPr bwMode="auto">
          <a:xfrm>
            <a:off x="5178425" y="13541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ea typeface="ＭＳ Ｐゴシック" pitchFamily="1" charset="-128"/>
              </a:rPr>
              <a:t>Strength Reduction (F90)</a:t>
            </a:r>
          </a:p>
        </p:txBody>
      </p:sp>
      <p:sp>
        <p:nvSpPr>
          <p:cNvPr id="73731" name="Rectangle 3"/>
          <p:cNvSpPr>
            <a:spLocks noGrp="1" noChangeArrowheads="1"/>
          </p:cNvSpPr>
          <p:nvPr>
            <p:ph idx="1"/>
          </p:nvPr>
        </p:nvSpPr>
        <p:spPr>
          <a:xfrm>
            <a:off x="609600" y="1981200"/>
            <a:ext cx="3263900" cy="1219200"/>
          </a:xfrm>
        </p:spPr>
        <p:txBody>
          <a:bodyPr/>
          <a:lstStyle/>
          <a:p>
            <a:pPr>
              <a:buFont typeface="Wingdings" pitchFamily="1" charset="2"/>
              <a:buNone/>
            </a:pPr>
            <a:r>
              <a:rPr lang="en-US" b="1" dirty="0" smtClean="0">
                <a:latin typeface="Courier New" pitchFamily="1" charset="0"/>
                <a:ea typeface="ＭＳ Ｐゴシック" pitchFamily="1" charset="-128"/>
              </a:rPr>
              <a:t>x = y</a:t>
            </a:r>
            <a:r>
              <a:rPr lang="en-US" b="1" dirty="0" smtClean="0">
                <a:solidFill>
                  <a:srgbClr val="000099"/>
                </a:solidFill>
                <a:latin typeface="Courier New" pitchFamily="1" charset="0"/>
                <a:ea typeface="ＭＳ Ｐゴシック" pitchFamily="1" charset="-128"/>
              </a:rPr>
              <a:t> </a:t>
            </a:r>
            <a:r>
              <a:rPr lang="en-US" b="1" dirty="0" smtClean="0">
                <a:solidFill>
                  <a:schemeClr val="hlink"/>
                </a:solidFill>
                <a:latin typeface="Courier New" pitchFamily="1" charset="0"/>
                <a:ea typeface="ＭＳ Ｐゴシック" pitchFamily="1" charset="-128"/>
              </a:rPr>
              <a:t>**</a:t>
            </a:r>
            <a:r>
              <a:rPr lang="en-US" b="1" dirty="0" smtClean="0">
                <a:solidFill>
                  <a:srgbClr val="000099"/>
                </a:solidFill>
                <a:latin typeface="Courier New" pitchFamily="1" charset="0"/>
                <a:ea typeface="ＭＳ Ｐゴシック" pitchFamily="1" charset="-128"/>
              </a:rPr>
              <a:t> </a:t>
            </a:r>
            <a:r>
              <a:rPr lang="en-US" b="1" dirty="0" smtClean="0">
                <a:latin typeface="Courier New" pitchFamily="1" charset="0"/>
                <a:ea typeface="ＭＳ Ｐゴシック" pitchFamily="1" charset="-128"/>
              </a:rPr>
              <a:t>2.0</a:t>
            </a:r>
          </a:p>
          <a:p>
            <a:pPr>
              <a:buFont typeface="Wingdings" pitchFamily="1" charset="2"/>
              <a:buNone/>
            </a:pPr>
            <a:r>
              <a:rPr lang="en-US" b="1" dirty="0" smtClean="0">
                <a:latin typeface="Courier New" pitchFamily="1" charset="0"/>
                <a:ea typeface="ＭＳ Ｐゴシック" pitchFamily="1" charset="-128"/>
              </a:rPr>
              <a:t>a = c</a:t>
            </a:r>
            <a:r>
              <a:rPr lang="en-US" b="1" dirty="0" smtClean="0">
                <a:solidFill>
                  <a:srgbClr val="000099"/>
                </a:solidFill>
                <a:latin typeface="Courier New" pitchFamily="1" charset="0"/>
                <a:ea typeface="ＭＳ Ｐゴシック" pitchFamily="1" charset="-128"/>
              </a:rPr>
              <a:t> </a:t>
            </a:r>
            <a:r>
              <a:rPr lang="en-US" b="1" dirty="0" smtClean="0">
                <a:solidFill>
                  <a:schemeClr val="hlink"/>
                </a:solidFill>
                <a:latin typeface="Courier New" pitchFamily="1" charset="0"/>
                <a:ea typeface="ＭＳ Ｐゴシック" pitchFamily="1" charset="-128"/>
              </a:rPr>
              <a:t>/</a:t>
            </a:r>
            <a:r>
              <a:rPr lang="en-US" b="1" dirty="0" smtClean="0">
                <a:solidFill>
                  <a:srgbClr val="000099"/>
                </a:solidFill>
                <a:latin typeface="Courier New" pitchFamily="1" charset="0"/>
                <a:ea typeface="ＭＳ Ｐゴシック" pitchFamily="1" charset="-128"/>
              </a:rPr>
              <a:t>  </a:t>
            </a:r>
            <a:r>
              <a:rPr lang="en-US" b="1" dirty="0" smtClean="0">
                <a:latin typeface="Courier New" pitchFamily="1" charset="0"/>
                <a:ea typeface="ＭＳ Ｐゴシック" pitchFamily="1" charset="-128"/>
              </a:rPr>
              <a:t>2.0</a:t>
            </a:r>
          </a:p>
        </p:txBody>
      </p:sp>
      <p:sp>
        <p:nvSpPr>
          <p:cNvPr id="7373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3733" name="Slide Number Placeholder 4"/>
          <p:cNvSpPr>
            <a:spLocks noGrp="1"/>
          </p:cNvSpPr>
          <p:nvPr>
            <p:ph type="sldNum" sz="quarter" idx="11"/>
          </p:nvPr>
        </p:nvSpPr>
        <p:spPr>
          <a:noFill/>
        </p:spPr>
        <p:txBody>
          <a:bodyPr/>
          <a:lstStyle/>
          <a:p>
            <a:fld id="{BEE8BF80-7A5E-4C04-9AFA-9EE9E7021B81}" type="slidenum">
              <a:rPr lang="en-US"/>
              <a:pPr/>
              <a:t>47</a:t>
            </a:fld>
            <a:endParaRPr lang="en-US"/>
          </a:p>
        </p:txBody>
      </p:sp>
      <p:sp>
        <p:nvSpPr>
          <p:cNvPr id="73734" name="Rectangle 4"/>
          <p:cNvSpPr>
            <a:spLocks noChangeArrowheads="1"/>
          </p:cNvSpPr>
          <p:nvPr/>
        </p:nvSpPr>
        <p:spPr bwMode="auto">
          <a:xfrm>
            <a:off x="4876800" y="1981200"/>
            <a:ext cx="3200400" cy="1219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x = y</a:t>
            </a:r>
            <a:r>
              <a:rPr lang="en-US" sz="2400" b="1" dirty="0">
                <a:solidFill>
                  <a:srgbClr val="000099"/>
                </a:solidFill>
                <a:latin typeface="Courier New" pitchFamily="1" charset="0"/>
              </a:rPr>
              <a:t> </a:t>
            </a:r>
            <a:r>
              <a:rPr lang="en-US" sz="2400" b="1" dirty="0">
                <a:solidFill>
                  <a:schemeClr val="fo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y</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a = c</a:t>
            </a:r>
            <a:r>
              <a:rPr lang="en-US" sz="2400" b="1" dirty="0">
                <a:solidFill>
                  <a:srgbClr val="000099"/>
                </a:solidFill>
                <a:latin typeface="Courier New" pitchFamily="1" charset="0"/>
              </a:rPr>
              <a:t> </a:t>
            </a:r>
            <a:r>
              <a:rPr lang="en-US" sz="2400" b="1" dirty="0">
                <a:solidFill>
                  <a:schemeClr val="fo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0.5</a:t>
            </a:r>
          </a:p>
        </p:txBody>
      </p:sp>
      <p:sp>
        <p:nvSpPr>
          <p:cNvPr id="73735" name="Text Box 5"/>
          <p:cNvSpPr txBox="1">
            <a:spLocks noChangeArrowheads="1"/>
          </p:cNvSpPr>
          <p:nvPr/>
        </p:nvSpPr>
        <p:spPr bwMode="auto">
          <a:xfrm>
            <a:off x="1908175" y="14303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3736" name="Text Box 6"/>
          <p:cNvSpPr txBox="1">
            <a:spLocks noChangeArrowheads="1"/>
          </p:cNvSpPr>
          <p:nvPr/>
        </p:nvSpPr>
        <p:spPr bwMode="auto">
          <a:xfrm>
            <a:off x="5592763" y="14303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3737" name="Text Box 7"/>
          <p:cNvSpPr txBox="1">
            <a:spLocks noChangeArrowheads="1"/>
          </p:cNvSpPr>
          <p:nvPr/>
        </p:nvSpPr>
        <p:spPr bwMode="auto">
          <a:xfrm>
            <a:off x="685800" y="2971800"/>
            <a:ext cx="7924800" cy="2308225"/>
          </a:xfrm>
          <a:prstGeom prst="rect">
            <a:avLst/>
          </a:prstGeom>
          <a:noFill/>
          <a:ln w="9525">
            <a:noFill/>
            <a:miter lim="800000"/>
            <a:headEnd/>
            <a:tailEnd/>
          </a:ln>
        </p:spPr>
        <p:txBody>
          <a:bodyPr>
            <a:spAutoFit/>
          </a:bodyPr>
          <a:lstStyle/>
          <a:p>
            <a:pPr algn="l"/>
            <a:r>
              <a:rPr lang="en-US" sz="2400" dirty="0"/>
              <a:t>Raising one value to the power of another, or dividing, is more expensive than multiplying.  If the compiler can tell that the power is a small integer, or that the denominator is a constant, it’ll use multiplication instead.</a:t>
            </a:r>
          </a:p>
          <a:p>
            <a:pPr algn="l"/>
            <a:endParaRPr lang="en-US" sz="2400" dirty="0"/>
          </a:p>
          <a:p>
            <a:pPr algn="l"/>
            <a:r>
              <a:rPr lang="en-US" sz="2400" dirty="0"/>
              <a:t>Note: In Fortran, “</a:t>
            </a:r>
            <a:r>
              <a:rPr lang="en-US" sz="2400" b="1" dirty="0">
                <a:latin typeface="Courier New" pitchFamily="1" charset="0"/>
              </a:rPr>
              <a:t>y</a:t>
            </a:r>
            <a:r>
              <a:rPr lang="en-US" sz="2400" b="1" dirty="0">
                <a:solidFill>
                  <a:srgbClr val="000099"/>
                </a:solidFill>
                <a:latin typeface="Courier New" pitchFamily="1" charset="0"/>
              </a:rPr>
              <a:t> </a:t>
            </a:r>
            <a:r>
              <a:rPr lang="en-US" sz="2400" b="1" dirty="0">
                <a:solidFill>
                  <a:schemeClr va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2.0</a:t>
            </a:r>
            <a:r>
              <a:rPr lang="en-US" sz="2400" dirty="0"/>
              <a:t>” means “y to the power 2.”</a:t>
            </a: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mtClean="0">
                <a:ea typeface="ＭＳ Ｐゴシック" pitchFamily="1" charset="-128"/>
              </a:rPr>
              <a:t>Strength Reduction (C)</a:t>
            </a:r>
          </a:p>
        </p:txBody>
      </p:sp>
      <p:sp>
        <p:nvSpPr>
          <p:cNvPr id="74755" name="Rectangle 3"/>
          <p:cNvSpPr>
            <a:spLocks noGrp="1" noChangeArrowheads="1"/>
          </p:cNvSpPr>
          <p:nvPr>
            <p:ph idx="1"/>
          </p:nvPr>
        </p:nvSpPr>
        <p:spPr>
          <a:xfrm>
            <a:off x="609600" y="1981200"/>
            <a:ext cx="3263900" cy="1219200"/>
          </a:xfrm>
        </p:spPr>
        <p:txBody>
          <a:bodyPr/>
          <a:lstStyle/>
          <a:p>
            <a:pPr>
              <a:buFont typeface="Wingdings" pitchFamily="1" charset="2"/>
              <a:buNone/>
            </a:pPr>
            <a:r>
              <a:rPr lang="en-US" b="1" smtClean="0">
                <a:latin typeface="Courier New" pitchFamily="1" charset="0"/>
                <a:ea typeface="ＭＳ Ｐゴシック" pitchFamily="1" charset="-128"/>
              </a:rPr>
              <a:t>x = pow(y, 2.0);</a:t>
            </a:r>
          </a:p>
          <a:p>
            <a:pPr>
              <a:buFont typeface="Wingdings" pitchFamily="1" charset="2"/>
              <a:buNone/>
            </a:pPr>
            <a:r>
              <a:rPr lang="en-US" b="1" smtClean="0">
                <a:latin typeface="Courier New" pitchFamily="1" charset="0"/>
                <a:ea typeface="ＭＳ Ｐゴシック" pitchFamily="1" charset="-128"/>
              </a:rPr>
              <a:t>a = c</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2.0;</a:t>
            </a:r>
          </a:p>
        </p:txBody>
      </p:sp>
      <p:sp>
        <p:nvSpPr>
          <p:cNvPr id="7475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4757" name="Slide Number Placeholder 4"/>
          <p:cNvSpPr>
            <a:spLocks noGrp="1"/>
          </p:cNvSpPr>
          <p:nvPr>
            <p:ph type="sldNum" sz="quarter" idx="11"/>
          </p:nvPr>
        </p:nvSpPr>
        <p:spPr>
          <a:noFill/>
        </p:spPr>
        <p:txBody>
          <a:bodyPr/>
          <a:lstStyle/>
          <a:p>
            <a:fld id="{BE2D80AB-9ABA-4299-B98D-F9E6F9DDCC3E}" type="slidenum">
              <a:rPr lang="en-US"/>
              <a:pPr/>
              <a:t>48</a:t>
            </a:fld>
            <a:endParaRPr lang="en-US"/>
          </a:p>
        </p:txBody>
      </p:sp>
      <p:sp>
        <p:nvSpPr>
          <p:cNvPr id="74758" name="Rectangle 4"/>
          <p:cNvSpPr>
            <a:spLocks noChangeArrowheads="1"/>
          </p:cNvSpPr>
          <p:nvPr/>
        </p:nvSpPr>
        <p:spPr bwMode="auto">
          <a:xfrm>
            <a:off x="4876800" y="1981200"/>
            <a:ext cx="3200400" cy="1219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x = y</a:t>
            </a:r>
            <a:r>
              <a:rPr lang="en-US" sz="2400" b="1" dirty="0">
                <a:solidFill>
                  <a:srgbClr val="000099"/>
                </a:solidFill>
                <a:latin typeface="Courier New" pitchFamily="1" charset="0"/>
              </a:rPr>
              <a:t> </a:t>
            </a:r>
            <a:r>
              <a:rPr lang="en-US" sz="2400" b="1" dirty="0">
                <a:solidFill>
                  <a:schemeClr val="fo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y;</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a = c</a:t>
            </a:r>
            <a:r>
              <a:rPr lang="en-US" sz="2400" b="1" dirty="0">
                <a:solidFill>
                  <a:srgbClr val="000099"/>
                </a:solidFill>
                <a:latin typeface="Courier New" pitchFamily="1" charset="0"/>
              </a:rPr>
              <a:t> </a:t>
            </a:r>
            <a:r>
              <a:rPr lang="en-US" sz="2400" b="1" dirty="0">
                <a:solidFill>
                  <a:schemeClr val="folHlink"/>
                </a:solidFill>
                <a:latin typeface="Courier New" pitchFamily="1" charset="0"/>
              </a:rPr>
              <a:t>*</a:t>
            </a:r>
            <a:r>
              <a:rPr lang="en-US" sz="2400" b="1" dirty="0">
                <a:solidFill>
                  <a:srgbClr val="000099"/>
                </a:solidFill>
                <a:latin typeface="Courier New" pitchFamily="1" charset="0"/>
              </a:rPr>
              <a:t> </a:t>
            </a:r>
            <a:r>
              <a:rPr lang="en-US" sz="2400" b="1" dirty="0">
                <a:latin typeface="Courier New" pitchFamily="1" charset="0"/>
              </a:rPr>
              <a:t>0.5;</a:t>
            </a:r>
          </a:p>
        </p:txBody>
      </p:sp>
      <p:sp>
        <p:nvSpPr>
          <p:cNvPr id="74759" name="Text Box 5"/>
          <p:cNvSpPr txBox="1">
            <a:spLocks noChangeArrowheads="1"/>
          </p:cNvSpPr>
          <p:nvPr/>
        </p:nvSpPr>
        <p:spPr bwMode="auto">
          <a:xfrm>
            <a:off x="1908175" y="14303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4760" name="Text Box 6"/>
          <p:cNvSpPr txBox="1">
            <a:spLocks noChangeArrowheads="1"/>
          </p:cNvSpPr>
          <p:nvPr/>
        </p:nvSpPr>
        <p:spPr bwMode="auto">
          <a:xfrm>
            <a:off x="5592763" y="14303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4761" name="Text Box 7"/>
          <p:cNvSpPr txBox="1">
            <a:spLocks noChangeArrowheads="1"/>
          </p:cNvSpPr>
          <p:nvPr/>
        </p:nvSpPr>
        <p:spPr bwMode="auto">
          <a:xfrm>
            <a:off x="685800" y="2971800"/>
            <a:ext cx="7924800" cy="2308324"/>
          </a:xfrm>
          <a:prstGeom prst="rect">
            <a:avLst/>
          </a:prstGeom>
          <a:noFill/>
          <a:ln w="9525">
            <a:noFill/>
            <a:miter lim="800000"/>
            <a:headEnd/>
            <a:tailEnd/>
          </a:ln>
        </p:spPr>
        <p:txBody>
          <a:bodyPr>
            <a:spAutoFit/>
          </a:bodyPr>
          <a:lstStyle/>
          <a:p>
            <a:pPr algn="l"/>
            <a:r>
              <a:rPr lang="en-US" sz="2400" dirty="0"/>
              <a:t>Raising one value to the power of another, or dividing, is more expensive than multiplying.  If the compiler can tell that the power is a small integer, or that the denominator is a constant, it’ll use multiplication instead.</a:t>
            </a:r>
          </a:p>
          <a:p>
            <a:pPr algn="l"/>
            <a:endParaRPr lang="en-US" sz="2400" dirty="0"/>
          </a:p>
          <a:p>
            <a:pPr algn="l"/>
            <a:r>
              <a:rPr lang="en-US" sz="2400" dirty="0"/>
              <a:t>Note: In C, “</a:t>
            </a:r>
            <a:r>
              <a:rPr lang="en-US" sz="2400" b="1" dirty="0" err="1">
                <a:latin typeface="Courier New" pitchFamily="1" charset="0"/>
              </a:rPr>
              <a:t>pow</a:t>
            </a:r>
            <a:r>
              <a:rPr lang="en-US" sz="2400" b="1" dirty="0">
                <a:latin typeface="Courier New" pitchFamily="1" charset="0"/>
              </a:rPr>
              <a:t>(y, 2.0)</a:t>
            </a:r>
            <a:r>
              <a:rPr lang="en-US" sz="2400" dirty="0"/>
              <a:t>” means “y to the power 2.”</a:t>
            </a: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3300" smtClean="0">
                <a:ea typeface="ＭＳ Ｐゴシック" pitchFamily="1" charset="-128"/>
              </a:rPr>
              <a:t>Common Subexpression Elimination (F90)</a:t>
            </a:r>
          </a:p>
        </p:txBody>
      </p:sp>
      <p:sp>
        <p:nvSpPr>
          <p:cNvPr id="75779" name="Rectangle 3"/>
          <p:cNvSpPr>
            <a:spLocks noGrp="1" noChangeArrowheads="1"/>
          </p:cNvSpPr>
          <p:nvPr>
            <p:ph idx="1"/>
          </p:nvPr>
        </p:nvSpPr>
        <p:spPr>
          <a:xfrm>
            <a:off x="609600" y="1905000"/>
            <a:ext cx="3810000" cy="1219200"/>
          </a:xfrm>
        </p:spPr>
        <p:txBody>
          <a:bodyPr/>
          <a:lstStyle/>
          <a:p>
            <a:pPr>
              <a:buFont typeface="Wingdings" pitchFamily="1" charset="2"/>
              <a:buNone/>
            </a:pPr>
            <a:r>
              <a:rPr lang="en-US" b="1" smtClean="0">
                <a:latin typeface="Courier New" pitchFamily="1" charset="0"/>
                <a:ea typeface="ＭＳ Ｐゴシック" pitchFamily="1" charset="-128"/>
              </a:rPr>
              <a:t>d = c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 / b)</a:t>
            </a:r>
          </a:p>
          <a:p>
            <a:pPr>
              <a:buFont typeface="Wingdings" pitchFamily="1" charset="2"/>
              <a:buNone/>
            </a:pPr>
            <a:r>
              <a:rPr lang="en-US" b="1" smtClean="0">
                <a:latin typeface="Courier New" pitchFamily="1" charset="0"/>
                <a:ea typeface="ＭＳ Ｐゴシック" pitchFamily="1" charset="-128"/>
              </a:rPr>
              <a:t>e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 / b)</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2.0</a:t>
            </a:r>
          </a:p>
        </p:txBody>
      </p:sp>
      <p:sp>
        <p:nvSpPr>
          <p:cNvPr id="7578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5781" name="Slide Number Placeholder 4"/>
          <p:cNvSpPr>
            <a:spLocks noGrp="1"/>
          </p:cNvSpPr>
          <p:nvPr>
            <p:ph type="sldNum" sz="quarter" idx="11"/>
          </p:nvPr>
        </p:nvSpPr>
        <p:spPr>
          <a:noFill/>
        </p:spPr>
        <p:txBody>
          <a:bodyPr/>
          <a:lstStyle/>
          <a:p>
            <a:fld id="{7E95A482-6517-410E-A45C-F9F3F803EFDC}" type="slidenum">
              <a:rPr lang="en-US"/>
              <a:pPr/>
              <a:t>49</a:t>
            </a:fld>
            <a:endParaRPr lang="en-US"/>
          </a:p>
        </p:txBody>
      </p:sp>
      <p:sp>
        <p:nvSpPr>
          <p:cNvPr id="75782" name="Rectangle 4"/>
          <p:cNvSpPr>
            <a:spLocks noChangeArrowheads="1"/>
          </p:cNvSpPr>
          <p:nvPr/>
        </p:nvSpPr>
        <p:spPr bwMode="auto">
          <a:xfrm>
            <a:off x="4648200" y="1905000"/>
            <a:ext cx="3886200" cy="18288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err="1">
                <a:solidFill>
                  <a:schemeClr val="folHlink"/>
                </a:solidFill>
                <a:latin typeface="Courier New" pitchFamily="1" charset="0"/>
              </a:rPr>
              <a:t>adivb</a:t>
            </a:r>
            <a:r>
              <a:rPr lang="en-US" sz="2400" b="1" dirty="0">
                <a:solidFill>
                  <a:schemeClr val="folHlink"/>
                </a:solidFill>
                <a:latin typeface="Courier New" pitchFamily="1" charset="0"/>
              </a:rPr>
              <a:t> = a / b</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d = c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adivb</a:t>
            </a:r>
            <a:endParaRPr lang="en-US" sz="2400" b="1" dirty="0">
              <a:solidFill>
                <a:schemeClr val="folHlink"/>
              </a:solidFill>
              <a:latin typeface="Courier New" pitchFamily="1" charset="0"/>
            </a:endParaRP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e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adivb</a:t>
            </a:r>
            <a:r>
              <a:rPr lang="en-US" sz="2400" b="1" dirty="0">
                <a:solidFill>
                  <a:srgbClr val="000099"/>
                </a:solidFill>
                <a:latin typeface="Courier New" pitchFamily="1" charset="0"/>
              </a:rPr>
              <a:t> </a:t>
            </a:r>
            <a:r>
              <a:rPr lang="en-US" sz="2400" b="1" dirty="0">
                <a:latin typeface="Courier New" pitchFamily="1" charset="0"/>
              </a:rPr>
              <a:t>* 2.0</a:t>
            </a:r>
          </a:p>
        </p:txBody>
      </p:sp>
      <p:sp>
        <p:nvSpPr>
          <p:cNvPr id="75783" name="Text Box 5"/>
          <p:cNvSpPr txBox="1">
            <a:spLocks noChangeArrowheads="1"/>
          </p:cNvSpPr>
          <p:nvPr/>
        </p:nvSpPr>
        <p:spPr bwMode="auto">
          <a:xfrm>
            <a:off x="1831975" y="12779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5784" name="Text Box 6"/>
          <p:cNvSpPr txBox="1">
            <a:spLocks noChangeArrowheads="1"/>
          </p:cNvSpPr>
          <p:nvPr/>
        </p:nvSpPr>
        <p:spPr bwMode="auto">
          <a:xfrm>
            <a:off x="5899150" y="12779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5785" name="Text Box 7"/>
          <p:cNvSpPr txBox="1">
            <a:spLocks noChangeArrowheads="1"/>
          </p:cNvSpPr>
          <p:nvPr/>
        </p:nvSpPr>
        <p:spPr bwMode="auto">
          <a:xfrm>
            <a:off x="762000" y="3581400"/>
            <a:ext cx="7635875" cy="1938338"/>
          </a:xfrm>
          <a:prstGeom prst="rect">
            <a:avLst/>
          </a:prstGeom>
          <a:noFill/>
          <a:ln w="9525">
            <a:noFill/>
            <a:miter lim="800000"/>
            <a:headEnd/>
            <a:tailEnd/>
          </a:ln>
        </p:spPr>
        <p:txBody>
          <a:bodyPr>
            <a:spAutoFit/>
          </a:bodyPr>
          <a:lstStyle/>
          <a:p>
            <a:pPr algn="l"/>
            <a:r>
              <a:rPr lang="en-US" sz="2400" dirty="0"/>
              <a:t>The </a:t>
            </a:r>
            <a:r>
              <a:rPr lang="en-US" sz="2400" dirty="0" err="1"/>
              <a:t>subexpression</a:t>
            </a:r>
            <a:r>
              <a:rPr lang="en-US" sz="2400" dirty="0">
                <a:latin typeface="Tahoma" pitchFamily="1" charset="0"/>
              </a:rPr>
              <a:t> </a:t>
            </a:r>
            <a:r>
              <a:rPr lang="en-US" sz="2400" b="1" dirty="0">
                <a:solidFill>
                  <a:schemeClr val="hlink"/>
                </a:solidFill>
                <a:latin typeface="Courier New" pitchFamily="1" charset="0"/>
              </a:rPr>
              <a:t>(a / b)</a:t>
            </a:r>
            <a:r>
              <a:rPr lang="en-US" sz="2400" dirty="0">
                <a:latin typeface="Tahoma" pitchFamily="1" charset="0"/>
              </a:rPr>
              <a:t> </a:t>
            </a:r>
            <a:r>
              <a:rPr lang="en-US" sz="2400" dirty="0"/>
              <a:t>occurs in both assignment statements, so there’s no point in calculating it twice.</a:t>
            </a:r>
          </a:p>
          <a:p>
            <a:pPr algn="l"/>
            <a:endParaRPr lang="en-US" sz="2400" dirty="0"/>
          </a:p>
          <a:p>
            <a:pPr algn="l"/>
            <a:r>
              <a:rPr lang="en-US" sz="2400" dirty="0"/>
              <a:t>This is typically only worth doing if the common </a:t>
            </a:r>
            <a:r>
              <a:rPr lang="en-US" sz="2400" dirty="0" err="1"/>
              <a:t>subexpression</a:t>
            </a:r>
            <a:r>
              <a:rPr lang="en-US" sz="2400" dirty="0"/>
              <a:t> is expensive to calculate.</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a:t>
            </a:r>
            <a:r>
              <a:rPr lang="en-US" dirty="0" smtClean="0"/>
              <a:t>Compilers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description of how to use EVO on the workshop logistics webpage.</a:t>
            </a:r>
            <a:endParaRPr lang="en-US"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3400" smtClean="0">
                <a:ea typeface="ＭＳ Ｐゴシック" pitchFamily="1" charset="-128"/>
              </a:rPr>
              <a:t>Common Subexpression Elimination (C)</a:t>
            </a:r>
          </a:p>
        </p:txBody>
      </p:sp>
      <p:sp>
        <p:nvSpPr>
          <p:cNvPr id="76803" name="Rectangle 3"/>
          <p:cNvSpPr>
            <a:spLocks noGrp="1" noChangeArrowheads="1"/>
          </p:cNvSpPr>
          <p:nvPr>
            <p:ph idx="1"/>
          </p:nvPr>
        </p:nvSpPr>
        <p:spPr>
          <a:xfrm>
            <a:off x="609600" y="1905000"/>
            <a:ext cx="3810000" cy="1219200"/>
          </a:xfrm>
        </p:spPr>
        <p:txBody>
          <a:bodyPr/>
          <a:lstStyle/>
          <a:p>
            <a:pPr>
              <a:buFont typeface="Wingdings" pitchFamily="1" charset="2"/>
              <a:buNone/>
            </a:pPr>
            <a:r>
              <a:rPr lang="en-US" b="1" smtClean="0">
                <a:latin typeface="Courier New" pitchFamily="1" charset="0"/>
                <a:ea typeface="ＭＳ Ｐゴシック" pitchFamily="1" charset="-128"/>
              </a:rPr>
              <a:t>d = c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 / b);</a:t>
            </a:r>
          </a:p>
          <a:p>
            <a:pPr>
              <a:buFont typeface="Wingdings" pitchFamily="1" charset="2"/>
              <a:buNone/>
            </a:pPr>
            <a:r>
              <a:rPr lang="en-US" b="1" smtClean="0">
                <a:latin typeface="Courier New" pitchFamily="1" charset="0"/>
                <a:ea typeface="ＭＳ Ｐゴシック" pitchFamily="1" charset="-128"/>
              </a:rPr>
              <a:t>e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(a / b)</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2.0;</a:t>
            </a:r>
          </a:p>
        </p:txBody>
      </p:sp>
      <p:sp>
        <p:nvSpPr>
          <p:cNvPr id="7680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6805" name="Slide Number Placeholder 4"/>
          <p:cNvSpPr>
            <a:spLocks noGrp="1"/>
          </p:cNvSpPr>
          <p:nvPr>
            <p:ph type="sldNum" sz="quarter" idx="11"/>
          </p:nvPr>
        </p:nvSpPr>
        <p:spPr>
          <a:noFill/>
        </p:spPr>
        <p:txBody>
          <a:bodyPr/>
          <a:lstStyle/>
          <a:p>
            <a:fld id="{A0265B50-8F20-45C8-B983-3A636FCE97C3}" type="slidenum">
              <a:rPr lang="en-US"/>
              <a:pPr/>
              <a:t>50</a:t>
            </a:fld>
            <a:endParaRPr lang="en-US"/>
          </a:p>
        </p:txBody>
      </p:sp>
      <p:sp>
        <p:nvSpPr>
          <p:cNvPr id="76806" name="Rectangle 4"/>
          <p:cNvSpPr>
            <a:spLocks noChangeArrowheads="1"/>
          </p:cNvSpPr>
          <p:nvPr/>
        </p:nvSpPr>
        <p:spPr bwMode="auto">
          <a:xfrm>
            <a:off x="4648200" y="1905000"/>
            <a:ext cx="3886200" cy="18288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err="1">
                <a:solidFill>
                  <a:schemeClr val="folHlink"/>
                </a:solidFill>
                <a:latin typeface="Courier New" pitchFamily="1" charset="0"/>
              </a:rPr>
              <a:t>adivb</a:t>
            </a:r>
            <a:r>
              <a:rPr lang="en-US" sz="2400" b="1" dirty="0">
                <a:solidFill>
                  <a:schemeClr val="folHlink"/>
                </a:solidFill>
                <a:latin typeface="Courier New" pitchFamily="1" charset="0"/>
              </a:rPr>
              <a:t> = a / b;</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d = c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adivb</a:t>
            </a:r>
            <a:r>
              <a:rPr lang="en-US" sz="2400" b="1" dirty="0">
                <a:solidFill>
                  <a:schemeClr val="folHlink"/>
                </a:solidFill>
                <a:latin typeface="Courier New" pitchFamily="1" charset="0"/>
              </a:rPr>
              <a:t>;</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e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adivb</a:t>
            </a:r>
            <a:r>
              <a:rPr lang="en-US" sz="2400" b="1" dirty="0">
                <a:solidFill>
                  <a:srgbClr val="000099"/>
                </a:solidFill>
                <a:latin typeface="Courier New" pitchFamily="1" charset="0"/>
              </a:rPr>
              <a:t> </a:t>
            </a:r>
            <a:r>
              <a:rPr lang="en-US" sz="2400" b="1" dirty="0">
                <a:latin typeface="Courier New" pitchFamily="1" charset="0"/>
              </a:rPr>
              <a:t>* 2.0;</a:t>
            </a:r>
          </a:p>
        </p:txBody>
      </p:sp>
      <p:sp>
        <p:nvSpPr>
          <p:cNvPr id="76807" name="Text Box 5"/>
          <p:cNvSpPr txBox="1">
            <a:spLocks noChangeArrowheads="1"/>
          </p:cNvSpPr>
          <p:nvPr/>
        </p:nvSpPr>
        <p:spPr bwMode="auto">
          <a:xfrm>
            <a:off x="1831975" y="1277938"/>
            <a:ext cx="1189038" cy="519112"/>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6808" name="Text Box 6"/>
          <p:cNvSpPr txBox="1">
            <a:spLocks noChangeArrowheads="1"/>
          </p:cNvSpPr>
          <p:nvPr/>
        </p:nvSpPr>
        <p:spPr bwMode="auto">
          <a:xfrm>
            <a:off x="5899150" y="1277938"/>
            <a:ext cx="993775" cy="519112"/>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6809" name="Text Box 7"/>
          <p:cNvSpPr txBox="1">
            <a:spLocks noChangeArrowheads="1"/>
          </p:cNvSpPr>
          <p:nvPr/>
        </p:nvSpPr>
        <p:spPr bwMode="auto">
          <a:xfrm>
            <a:off x="762000" y="3581400"/>
            <a:ext cx="7635875" cy="1938338"/>
          </a:xfrm>
          <a:prstGeom prst="rect">
            <a:avLst/>
          </a:prstGeom>
          <a:noFill/>
          <a:ln w="9525">
            <a:noFill/>
            <a:miter lim="800000"/>
            <a:headEnd/>
            <a:tailEnd/>
          </a:ln>
        </p:spPr>
        <p:txBody>
          <a:bodyPr>
            <a:spAutoFit/>
          </a:bodyPr>
          <a:lstStyle/>
          <a:p>
            <a:pPr algn="l"/>
            <a:r>
              <a:rPr lang="en-US" sz="2400" dirty="0"/>
              <a:t>The </a:t>
            </a:r>
            <a:r>
              <a:rPr lang="en-US" sz="2400" dirty="0" err="1"/>
              <a:t>subexpression</a:t>
            </a:r>
            <a:r>
              <a:rPr lang="en-US" sz="2400" dirty="0">
                <a:latin typeface="Tahoma" pitchFamily="1" charset="0"/>
              </a:rPr>
              <a:t> </a:t>
            </a:r>
            <a:r>
              <a:rPr lang="en-US" sz="2400" b="1" dirty="0">
                <a:solidFill>
                  <a:schemeClr val="hlink"/>
                </a:solidFill>
                <a:latin typeface="Courier New" pitchFamily="1" charset="0"/>
              </a:rPr>
              <a:t>(a / b)</a:t>
            </a:r>
            <a:r>
              <a:rPr lang="en-US" sz="2400" dirty="0">
                <a:latin typeface="Tahoma" pitchFamily="1" charset="0"/>
              </a:rPr>
              <a:t> </a:t>
            </a:r>
            <a:r>
              <a:rPr lang="en-US" sz="2400" dirty="0"/>
              <a:t>occurs in both assignment statements, so there’s no point in calculating it twice.</a:t>
            </a:r>
          </a:p>
          <a:p>
            <a:pPr algn="l"/>
            <a:endParaRPr lang="en-US" sz="2400" dirty="0"/>
          </a:p>
          <a:p>
            <a:pPr algn="l"/>
            <a:r>
              <a:rPr lang="en-US" sz="2400" dirty="0"/>
              <a:t>This is typically only worth doing if the common </a:t>
            </a:r>
            <a:r>
              <a:rPr lang="en-US" sz="2400" dirty="0" err="1"/>
              <a:t>subexpression</a:t>
            </a:r>
            <a:r>
              <a:rPr lang="en-US" sz="2400" dirty="0"/>
              <a:t> is expensive to calculate.</a:t>
            </a: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ea typeface="ＭＳ Ｐゴシック" pitchFamily="1" charset="-128"/>
              </a:rPr>
              <a:t>Variable Renaming (F90)</a:t>
            </a:r>
          </a:p>
        </p:txBody>
      </p:sp>
      <p:sp>
        <p:nvSpPr>
          <p:cNvPr id="77827" name="Rectangle 3"/>
          <p:cNvSpPr>
            <a:spLocks noGrp="1" noChangeArrowheads="1"/>
          </p:cNvSpPr>
          <p:nvPr>
            <p:ph idx="1"/>
          </p:nvPr>
        </p:nvSpPr>
        <p:spPr>
          <a:xfrm>
            <a:off x="838200" y="1981200"/>
            <a:ext cx="3657600" cy="19050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y * z</a:t>
            </a:r>
          </a:p>
          <a:p>
            <a:pPr>
              <a:buFont typeface="Wingdings" pitchFamily="1" charset="2"/>
              <a:buNone/>
            </a:pPr>
            <a:r>
              <a:rPr lang="en-US" b="1" smtClean="0">
                <a:latin typeface="Courier New" pitchFamily="1" charset="0"/>
                <a:ea typeface="ＭＳ Ｐゴシック" pitchFamily="1" charset="-128"/>
              </a:rPr>
              <a:t>q = r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2</a:t>
            </a:r>
          </a:p>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a + b</a:t>
            </a:r>
          </a:p>
        </p:txBody>
      </p:sp>
      <p:sp>
        <p:nvSpPr>
          <p:cNvPr id="7782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7829" name="Slide Number Placeholder 4"/>
          <p:cNvSpPr>
            <a:spLocks noGrp="1"/>
          </p:cNvSpPr>
          <p:nvPr>
            <p:ph type="sldNum" sz="quarter" idx="11"/>
          </p:nvPr>
        </p:nvSpPr>
        <p:spPr>
          <a:noFill/>
        </p:spPr>
        <p:txBody>
          <a:bodyPr/>
          <a:lstStyle/>
          <a:p>
            <a:fld id="{D7A47C9A-63B1-40CF-AB52-41849556D81A}" type="slidenum">
              <a:rPr lang="en-US"/>
              <a:pPr/>
              <a:t>51</a:t>
            </a:fld>
            <a:endParaRPr lang="en-US"/>
          </a:p>
        </p:txBody>
      </p:sp>
      <p:sp>
        <p:nvSpPr>
          <p:cNvPr id="77830" name="Rectangle 4"/>
          <p:cNvSpPr>
            <a:spLocks noChangeArrowheads="1"/>
          </p:cNvSpPr>
          <p:nvPr/>
        </p:nvSpPr>
        <p:spPr bwMode="auto">
          <a:xfrm>
            <a:off x="4648200" y="1981200"/>
            <a:ext cx="3657600" cy="19050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x0</a:t>
            </a:r>
            <a:r>
              <a:rPr lang="en-US" sz="2400" b="1" dirty="0">
                <a:solidFill>
                  <a:srgbClr val="000099"/>
                </a:solidFill>
                <a:latin typeface="Courier New" pitchFamily="1" charset="0"/>
              </a:rPr>
              <a:t> </a:t>
            </a:r>
            <a:r>
              <a:rPr lang="en-US" sz="2400" b="1" dirty="0">
                <a:latin typeface="Courier New" pitchFamily="1" charset="0"/>
              </a:rPr>
              <a:t>= y * z</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q = r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x0</a:t>
            </a:r>
            <a:r>
              <a:rPr lang="en-US" sz="2400" b="1" dirty="0">
                <a:solidFill>
                  <a:srgbClr val="000099"/>
                </a:solidFill>
                <a:latin typeface="Courier New" pitchFamily="1" charset="0"/>
              </a:rPr>
              <a:t> </a:t>
            </a:r>
            <a:r>
              <a:rPr lang="en-US" sz="2400" b="1" dirty="0">
                <a:latin typeface="Courier New" pitchFamily="1" charset="0"/>
              </a:rPr>
              <a:t>* 2</a:t>
            </a:r>
          </a:p>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x</a:t>
            </a:r>
            <a:r>
              <a:rPr lang="en-US" sz="2400" b="1" dirty="0">
                <a:solidFill>
                  <a:srgbClr val="000099"/>
                </a:solidFill>
                <a:latin typeface="Courier New" pitchFamily="1" charset="0"/>
              </a:rPr>
              <a:t> </a:t>
            </a:r>
            <a:r>
              <a:rPr lang="en-US" sz="2400" b="1" dirty="0">
                <a:latin typeface="Courier New" pitchFamily="1" charset="0"/>
              </a:rPr>
              <a:t>= a + b</a:t>
            </a:r>
          </a:p>
        </p:txBody>
      </p:sp>
      <p:sp>
        <p:nvSpPr>
          <p:cNvPr id="77831" name="Text Box 5"/>
          <p:cNvSpPr txBox="1">
            <a:spLocks noChangeArrowheads="1"/>
          </p:cNvSpPr>
          <p:nvPr/>
        </p:nvSpPr>
        <p:spPr bwMode="auto">
          <a:xfrm>
            <a:off x="14652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7832" name="Text Box 6"/>
          <p:cNvSpPr txBox="1">
            <a:spLocks noChangeArrowheads="1"/>
          </p:cNvSpPr>
          <p:nvPr/>
        </p:nvSpPr>
        <p:spPr bwMode="auto">
          <a:xfrm>
            <a:off x="5600700" y="1438275"/>
            <a:ext cx="993775" cy="519113"/>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7833" name="Text Box 7"/>
          <p:cNvSpPr txBox="1">
            <a:spLocks noChangeArrowheads="1"/>
          </p:cNvSpPr>
          <p:nvPr/>
        </p:nvSpPr>
        <p:spPr bwMode="auto">
          <a:xfrm>
            <a:off x="609600" y="3886200"/>
            <a:ext cx="7924800" cy="830997"/>
          </a:xfrm>
          <a:prstGeom prst="rect">
            <a:avLst/>
          </a:prstGeom>
          <a:noFill/>
          <a:ln w="9525">
            <a:noFill/>
            <a:miter lim="800000"/>
            <a:headEnd/>
            <a:tailEnd/>
          </a:ln>
        </p:spPr>
        <p:txBody>
          <a:bodyPr>
            <a:spAutoFit/>
          </a:bodyPr>
          <a:lstStyle/>
          <a:p>
            <a:pPr algn="l"/>
            <a:r>
              <a:rPr lang="en-US" sz="2400" dirty="0"/>
              <a:t>The original code has an </a:t>
            </a:r>
            <a:r>
              <a:rPr lang="en-US" sz="2400" b="1" u="sng" dirty="0">
                <a:solidFill>
                  <a:schemeClr val="hlink"/>
                </a:solidFill>
              </a:rPr>
              <a:t>output dependency</a:t>
            </a:r>
            <a:r>
              <a:rPr lang="en-US" sz="2400" dirty="0"/>
              <a:t>, while the new code </a:t>
            </a:r>
            <a:r>
              <a:rPr lang="en-US" sz="2400" b="1" u="sng" dirty="0">
                <a:solidFill>
                  <a:schemeClr val="folHlink"/>
                </a:solidFill>
              </a:rPr>
              <a:t>doesn’t</a:t>
            </a:r>
            <a:r>
              <a:rPr lang="en-US" sz="2400" dirty="0">
                <a:solidFill>
                  <a:srgbClr val="008000"/>
                </a:solidFill>
              </a:rPr>
              <a:t> </a:t>
            </a:r>
            <a:r>
              <a:rPr lang="en-US" sz="2400" dirty="0"/>
              <a:t>– but the final value of</a:t>
            </a:r>
            <a:r>
              <a:rPr lang="en-US" sz="2400" dirty="0">
                <a:latin typeface="Tahoma" pitchFamily="1" charset="0"/>
              </a:rPr>
              <a:t>  </a:t>
            </a:r>
            <a:r>
              <a:rPr lang="en-US" sz="2400" b="1" dirty="0">
                <a:latin typeface="Courier New" pitchFamily="1" charset="0"/>
              </a:rPr>
              <a:t>x</a:t>
            </a:r>
            <a:r>
              <a:rPr lang="en-US" sz="2400" dirty="0">
                <a:latin typeface="Tahoma" pitchFamily="1" charset="0"/>
              </a:rPr>
              <a:t>  </a:t>
            </a:r>
            <a:r>
              <a:rPr lang="en-US" sz="2400" dirty="0"/>
              <a:t>is still correct.</a:t>
            </a:r>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mtClean="0">
                <a:ea typeface="ＭＳ Ｐゴシック" pitchFamily="1" charset="-128"/>
              </a:rPr>
              <a:t>Variable Renaming (C)</a:t>
            </a:r>
          </a:p>
        </p:txBody>
      </p:sp>
      <p:sp>
        <p:nvSpPr>
          <p:cNvPr id="78851" name="Rectangle 3"/>
          <p:cNvSpPr>
            <a:spLocks noGrp="1" noChangeArrowheads="1"/>
          </p:cNvSpPr>
          <p:nvPr>
            <p:ph idx="1"/>
          </p:nvPr>
        </p:nvSpPr>
        <p:spPr>
          <a:xfrm>
            <a:off x="838200" y="1981200"/>
            <a:ext cx="3657600" cy="1905000"/>
          </a:xfrm>
        </p:spPr>
        <p:txBody>
          <a:bodyPr/>
          <a:lstStyle/>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y * z;</a:t>
            </a:r>
          </a:p>
          <a:p>
            <a:pPr>
              <a:buFont typeface="Wingdings" pitchFamily="1" charset="2"/>
              <a:buNone/>
            </a:pPr>
            <a:r>
              <a:rPr lang="en-US" b="1" smtClean="0">
                <a:latin typeface="Courier New" pitchFamily="1" charset="0"/>
                <a:ea typeface="ＭＳ Ｐゴシック" pitchFamily="1" charset="-128"/>
              </a:rPr>
              <a:t>q = r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2;</a:t>
            </a:r>
          </a:p>
          <a:p>
            <a:pPr>
              <a:buFont typeface="Wingdings" pitchFamily="1" charset="2"/>
              <a:buNone/>
            </a:pPr>
            <a:r>
              <a:rPr lang="en-US" b="1" smtClean="0">
                <a:solidFill>
                  <a:schemeClr val="hlink"/>
                </a:solidFill>
                <a:latin typeface="Courier New" pitchFamily="1" charset="0"/>
                <a:ea typeface="ＭＳ Ｐゴシック" pitchFamily="1" charset="-128"/>
              </a:rPr>
              <a:t>x</a:t>
            </a: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 a + b;</a:t>
            </a:r>
          </a:p>
        </p:txBody>
      </p:sp>
      <p:sp>
        <p:nvSpPr>
          <p:cNvPr id="7885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8853" name="Slide Number Placeholder 4"/>
          <p:cNvSpPr>
            <a:spLocks noGrp="1"/>
          </p:cNvSpPr>
          <p:nvPr>
            <p:ph type="sldNum" sz="quarter" idx="11"/>
          </p:nvPr>
        </p:nvSpPr>
        <p:spPr>
          <a:noFill/>
        </p:spPr>
        <p:txBody>
          <a:bodyPr/>
          <a:lstStyle/>
          <a:p>
            <a:fld id="{62198C22-B8C9-4FEB-8D5D-0CFB93AF38B3}" type="slidenum">
              <a:rPr lang="en-US"/>
              <a:pPr/>
              <a:t>52</a:t>
            </a:fld>
            <a:endParaRPr lang="en-US"/>
          </a:p>
        </p:txBody>
      </p:sp>
      <p:sp>
        <p:nvSpPr>
          <p:cNvPr id="78854" name="Rectangle 4"/>
          <p:cNvSpPr>
            <a:spLocks noChangeArrowheads="1"/>
          </p:cNvSpPr>
          <p:nvPr/>
        </p:nvSpPr>
        <p:spPr bwMode="auto">
          <a:xfrm>
            <a:off x="4648200" y="1981200"/>
            <a:ext cx="3657600" cy="19050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x0</a:t>
            </a:r>
            <a:r>
              <a:rPr lang="en-US" sz="2400" b="1" dirty="0">
                <a:solidFill>
                  <a:srgbClr val="000099"/>
                </a:solidFill>
                <a:latin typeface="Courier New" pitchFamily="1" charset="0"/>
              </a:rPr>
              <a:t> </a:t>
            </a:r>
            <a:r>
              <a:rPr lang="en-US" sz="2400" b="1" dirty="0">
                <a:latin typeface="Courier New" pitchFamily="1" charset="0"/>
              </a:rPr>
              <a:t>= y * z;</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q = r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x0</a:t>
            </a:r>
            <a:r>
              <a:rPr lang="en-US" sz="2400" b="1" dirty="0">
                <a:solidFill>
                  <a:srgbClr val="000099"/>
                </a:solidFill>
                <a:latin typeface="Courier New" pitchFamily="1" charset="0"/>
              </a:rPr>
              <a:t> </a:t>
            </a:r>
            <a:r>
              <a:rPr lang="en-US" sz="2400" b="1" dirty="0">
                <a:latin typeface="Courier New" pitchFamily="1" charset="0"/>
              </a:rPr>
              <a:t>* 2;</a:t>
            </a:r>
          </a:p>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x</a:t>
            </a:r>
            <a:r>
              <a:rPr lang="en-US" sz="2400" b="1" dirty="0">
                <a:solidFill>
                  <a:srgbClr val="000099"/>
                </a:solidFill>
                <a:latin typeface="Courier New" pitchFamily="1" charset="0"/>
              </a:rPr>
              <a:t> </a:t>
            </a:r>
            <a:r>
              <a:rPr lang="en-US" sz="2400" b="1" dirty="0">
                <a:latin typeface="Courier New" pitchFamily="1" charset="0"/>
              </a:rPr>
              <a:t>= a + b;</a:t>
            </a:r>
          </a:p>
        </p:txBody>
      </p:sp>
      <p:sp>
        <p:nvSpPr>
          <p:cNvPr id="78855" name="Text Box 5"/>
          <p:cNvSpPr txBox="1">
            <a:spLocks noChangeArrowheads="1"/>
          </p:cNvSpPr>
          <p:nvPr/>
        </p:nvSpPr>
        <p:spPr bwMode="auto">
          <a:xfrm>
            <a:off x="14652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78856" name="Text Box 6"/>
          <p:cNvSpPr txBox="1">
            <a:spLocks noChangeArrowheads="1"/>
          </p:cNvSpPr>
          <p:nvPr/>
        </p:nvSpPr>
        <p:spPr bwMode="auto">
          <a:xfrm>
            <a:off x="5600700" y="1438275"/>
            <a:ext cx="993775" cy="519113"/>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78857" name="Text Box 7"/>
          <p:cNvSpPr txBox="1">
            <a:spLocks noChangeArrowheads="1"/>
          </p:cNvSpPr>
          <p:nvPr/>
        </p:nvSpPr>
        <p:spPr bwMode="auto">
          <a:xfrm>
            <a:off x="609600" y="3886200"/>
            <a:ext cx="7924800" cy="830263"/>
          </a:xfrm>
          <a:prstGeom prst="rect">
            <a:avLst/>
          </a:prstGeom>
          <a:noFill/>
          <a:ln w="9525">
            <a:noFill/>
            <a:miter lim="800000"/>
            <a:headEnd/>
            <a:tailEnd/>
          </a:ln>
        </p:spPr>
        <p:txBody>
          <a:bodyPr>
            <a:spAutoFit/>
          </a:bodyPr>
          <a:lstStyle/>
          <a:p>
            <a:pPr algn="l"/>
            <a:r>
              <a:rPr lang="en-US" sz="2400" dirty="0"/>
              <a:t>The original code has an </a:t>
            </a:r>
            <a:r>
              <a:rPr lang="en-US" sz="2400" b="1" u="sng" dirty="0">
                <a:solidFill>
                  <a:schemeClr val="hlink"/>
                </a:solidFill>
              </a:rPr>
              <a:t>output dependency</a:t>
            </a:r>
            <a:r>
              <a:rPr lang="en-US" sz="2400" dirty="0"/>
              <a:t>, while the new code </a:t>
            </a:r>
            <a:r>
              <a:rPr lang="en-US" sz="2400" b="1" u="sng" dirty="0">
                <a:solidFill>
                  <a:schemeClr val="folHlink"/>
                </a:solidFill>
              </a:rPr>
              <a:t>doesn’t</a:t>
            </a:r>
            <a:r>
              <a:rPr lang="en-US" sz="2400" dirty="0">
                <a:solidFill>
                  <a:srgbClr val="008000"/>
                </a:solidFill>
              </a:rPr>
              <a:t> </a:t>
            </a:r>
            <a:r>
              <a:rPr lang="en-US" sz="2400" dirty="0"/>
              <a:t>– but the final value of</a:t>
            </a:r>
            <a:r>
              <a:rPr lang="en-US" sz="2400" dirty="0">
                <a:latin typeface="Tahoma" pitchFamily="1" charset="0"/>
              </a:rPr>
              <a:t>  </a:t>
            </a:r>
            <a:r>
              <a:rPr lang="en-US" sz="2400" b="1" dirty="0">
                <a:latin typeface="Courier New" pitchFamily="1" charset="0"/>
              </a:rPr>
              <a:t>x</a:t>
            </a:r>
            <a:r>
              <a:rPr lang="en-US" sz="2400" dirty="0">
                <a:latin typeface="Tahoma" pitchFamily="1" charset="0"/>
              </a:rPr>
              <a:t>  </a:t>
            </a:r>
            <a:r>
              <a:rPr lang="en-US" sz="2400" dirty="0"/>
              <a:t>is still correct.</a:t>
            </a:r>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ea typeface="ＭＳ Ｐゴシック" pitchFamily="1" charset="-128"/>
              </a:rPr>
              <a:t>Loop Optimizations</a:t>
            </a:r>
          </a:p>
        </p:txBody>
      </p:sp>
      <p:sp>
        <p:nvSpPr>
          <p:cNvPr id="79875" name="Rectangle 3"/>
          <p:cNvSpPr>
            <a:spLocks noGrp="1" noChangeArrowheads="1"/>
          </p:cNvSpPr>
          <p:nvPr>
            <p:ph idx="1"/>
          </p:nvPr>
        </p:nvSpPr>
        <p:spPr>
          <a:xfrm>
            <a:off x="990600" y="1371600"/>
            <a:ext cx="7772400" cy="4876800"/>
          </a:xfrm>
        </p:spPr>
        <p:txBody>
          <a:bodyPr/>
          <a:lstStyle/>
          <a:p>
            <a:r>
              <a:rPr lang="en-US" smtClean="0">
                <a:ea typeface="ＭＳ Ｐゴシック" pitchFamily="1" charset="-128"/>
              </a:rPr>
              <a:t>Hoisting Loop Invariant Code</a:t>
            </a:r>
          </a:p>
          <a:p>
            <a:pPr>
              <a:lnSpc>
                <a:spcPct val="80000"/>
              </a:lnSpc>
            </a:pPr>
            <a:r>
              <a:rPr lang="en-US" smtClean="0">
                <a:ea typeface="ＭＳ Ｐゴシック" pitchFamily="1" charset="-128"/>
              </a:rPr>
              <a:t>Unswitching</a:t>
            </a:r>
          </a:p>
          <a:p>
            <a:pPr>
              <a:lnSpc>
                <a:spcPct val="80000"/>
              </a:lnSpc>
            </a:pPr>
            <a:r>
              <a:rPr lang="en-US" smtClean="0">
                <a:ea typeface="ＭＳ Ｐゴシック" pitchFamily="1" charset="-128"/>
              </a:rPr>
              <a:t>Iteration Peeling</a:t>
            </a:r>
          </a:p>
          <a:p>
            <a:pPr>
              <a:lnSpc>
                <a:spcPct val="80000"/>
              </a:lnSpc>
            </a:pPr>
            <a:r>
              <a:rPr lang="en-US" smtClean="0">
                <a:ea typeface="ＭＳ Ｐゴシック" pitchFamily="1" charset="-128"/>
              </a:rPr>
              <a:t>Index Set Splitting</a:t>
            </a:r>
          </a:p>
          <a:p>
            <a:pPr>
              <a:lnSpc>
                <a:spcPct val="80000"/>
              </a:lnSpc>
            </a:pPr>
            <a:r>
              <a:rPr lang="en-US" smtClean="0">
                <a:ea typeface="ＭＳ Ｐゴシック" pitchFamily="1" charset="-128"/>
              </a:rPr>
              <a:t>Loop Interchange</a:t>
            </a:r>
          </a:p>
          <a:p>
            <a:pPr>
              <a:lnSpc>
                <a:spcPct val="80000"/>
              </a:lnSpc>
            </a:pPr>
            <a:r>
              <a:rPr lang="en-US" smtClean="0">
                <a:ea typeface="ＭＳ Ｐゴシック" pitchFamily="1" charset="-128"/>
              </a:rPr>
              <a:t>Unrolling</a:t>
            </a:r>
          </a:p>
          <a:p>
            <a:pPr>
              <a:lnSpc>
                <a:spcPct val="80000"/>
              </a:lnSpc>
            </a:pPr>
            <a:r>
              <a:rPr lang="en-US" smtClean="0">
                <a:ea typeface="ＭＳ Ｐゴシック" pitchFamily="1" charset="-128"/>
              </a:rPr>
              <a:t>Loop Fusion</a:t>
            </a:r>
          </a:p>
          <a:p>
            <a:pPr>
              <a:lnSpc>
                <a:spcPct val="80000"/>
              </a:lnSpc>
            </a:pPr>
            <a:r>
              <a:rPr lang="en-US" smtClean="0">
                <a:ea typeface="ＭＳ Ｐゴシック" pitchFamily="1" charset="-128"/>
              </a:rPr>
              <a:t>Loop Fission</a:t>
            </a:r>
          </a:p>
          <a:p>
            <a:pPr>
              <a:buFont typeface="Wingdings" pitchFamily="1" charset="2"/>
              <a:buNone/>
            </a:pPr>
            <a:r>
              <a:rPr lang="en-US" smtClean="0">
                <a:ea typeface="ＭＳ Ｐゴシック" pitchFamily="1" charset="-128"/>
              </a:rPr>
              <a:t>Not every compiler does all of these, so it sometimes can be worth doing some of these by hand.</a:t>
            </a:r>
          </a:p>
          <a:p>
            <a:pPr>
              <a:buFont typeface="Wingdings" pitchFamily="1" charset="2"/>
              <a:buNone/>
            </a:pPr>
            <a:r>
              <a:rPr lang="en-US" sz="1600" smtClean="0">
                <a:ea typeface="ＭＳ Ｐゴシック" pitchFamily="1" charset="-128"/>
              </a:rPr>
              <a:t>Much of this discussion is from [3] and [6].</a:t>
            </a:r>
          </a:p>
          <a:p>
            <a:pPr>
              <a:buFont typeface="Wingdings" pitchFamily="1" charset="2"/>
              <a:buNone/>
            </a:pPr>
            <a:endParaRPr lang="en-US" sz="1600" smtClean="0">
              <a:ea typeface="ＭＳ Ｐゴシック" pitchFamily="1" charset="-128"/>
            </a:endParaRPr>
          </a:p>
        </p:txBody>
      </p:sp>
      <p:sp>
        <p:nvSpPr>
          <p:cNvPr id="7987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79877" name="Slide Number Placeholder 4"/>
          <p:cNvSpPr>
            <a:spLocks noGrp="1"/>
          </p:cNvSpPr>
          <p:nvPr>
            <p:ph type="sldNum" sz="quarter" idx="11"/>
          </p:nvPr>
        </p:nvSpPr>
        <p:spPr>
          <a:noFill/>
        </p:spPr>
        <p:txBody>
          <a:bodyPr/>
          <a:lstStyle/>
          <a:p>
            <a:fld id="{EE5D3537-021B-4439-BD17-30870ECAAF48}" type="slidenum">
              <a:rPr lang="en-US"/>
              <a:pPr/>
              <a:t>53</a:t>
            </a:fld>
            <a:endParaRPr lang="en-US"/>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mtClean="0">
                <a:ea typeface="ＭＳ Ｐゴシック" pitchFamily="1" charset="-128"/>
              </a:rPr>
              <a:t>Hoisting Loop Invariant Code (F90)</a:t>
            </a:r>
          </a:p>
        </p:txBody>
      </p:sp>
      <p:sp>
        <p:nvSpPr>
          <p:cNvPr id="80899" name="Rectangle 3"/>
          <p:cNvSpPr>
            <a:spLocks noGrp="1" noChangeArrowheads="1"/>
          </p:cNvSpPr>
          <p:nvPr>
            <p:ph idx="1"/>
          </p:nvPr>
        </p:nvSpPr>
        <p:spPr>
          <a:xfrm>
            <a:off x="3657600" y="1371600"/>
            <a:ext cx="4953000" cy="2438400"/>
          </a:xfrm>
        </p:spPr>
        <p:txBody>
          <a:bodyPr/>
          <a:lstStyle/>
          <a:p>
            <a:pPr>
              <a:buFont typeface="Wingdings" pitchFamily="1" charset="2"/>
              <a:buNone/>
            </a:pPr>
            <a:r>
              <a:rPr lang="en-US" b="1" smtClean="0">
                <a:latin typeface="Courier New" pitchFamily="1" charset="0"/>
                <a:ea typeface="ＭＳ Ｐゴシック" pitchFamily="1" charset="-128"/>
              </a:rPr>
              <a:t>DO i = 1, n</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a(i) = b(i)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c * d</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e = g(n)</a:t>
            </a:r>
          </a:p>
          <a:p>
            <a:pPr>
              <a:lnSpc>
                <a:spcPct val="90000"/>
              </a:lnSpc>
              <a:buFont typeface="Wingdings" pitchFamily="1" charset="2"/>
              <a:buNone/>
            </a:pPr>
            <a:r>
              <a:rPr lang="en-US" b="1" smtClean="0">
                <a:latin typeface="Courier New" pitchFamily="1" charset="0"/>
                <a:ea typeface="ＭＳ Ｐゴシック" pitchFamily="1" charset="-128"/>
              </a:rPr>
              <a:t>END DO</a:t>
            </a:r>
          </a:p>
        </p:txBody>
      </p:sp>
      <p:sp>
        <p:nvSpPr>
          <p:cNvPr id="8090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0901" name="Slide Number Placeholder 4"/>
          <p:cNvSpPr>
            <a:spLocks noGrp="1"/>
          </p:cNvSpPr>
          <p:nvPr>
            <p:ph type="sldNum" sz="quarter" idx="11"/>
          </p:nvPr>
        </p:nvSpPr>
        <p:spPr>
          <a:noFill/>
        </p:spPr>
        <p:txBody>
          <a:bodyPr/>
          <a:lstStyle/>
          <a:p>
            <a:fld id="{CD386EF5-A960-4054-A995-606A011ECD40}" type="slidenum">
              <a:rPr lang="en-US"/>
              <a:pPr/>
              <a:t>54</a:t>
            </a:fld>
            <a:endParaRPr lang="en-US"/>
          </a:p>
        </p:txBody>
      </p:sp>
      <p:sp>
        <p:nvSpPr>
          <p:cNvPr id="80902" name="Text Box 4"/>
          <p:cNvSpPr txBox="1">
            <a:spLocks noChangeArrowheads="1"/>
          </p:cNvSpPr>
          <p:nvPr/>
        </p:nvSpPr>
        <p:spPr bwMode="auto">
          <a:xfrm>
            <a:off x="2590800" y="19812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0903" name="Rectangle 5"/>
          <p:cNvSpPr>
            <a:spLocks noChangeArrowheads="1"/>
          </p:cNvSpPr>
          <p:nvPr/>
        </p:nvSpPr>
        <p:spPr bwMode="auto">
          <a:xfrm>
            <a:off x="3657600" y="3810000"/>
            <a:ext cx="4648200" cy="2362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temp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c * d</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DO </a:t>
            </a:r>
            <a:r>
              <a:rPr lang="en-US" sz="2400" b="1" dirty="0" err="1">
                <a:latin typeface="Courier New" pitchFamily="1" charset="0"/>
              </a:rPr>
              <a:t>i</a:t>
            </a:r>
            <a:r>
              <a:rPr lang="en-US" sz="2400" b="1" dirty="0">
                <a:latin typeface="Courier New" pitchFamily="1" charset="0"/>
              </a:rPr>
              <a:t> = 1, n</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 b(</a:t>
            </a:r>
            <a:r>
              <a:rPr lang="en-US" sz="2400" b="1" dirty="0" err="1">
                <a:latin typeface="Courier New" pitchFamily="1" charset="0"/>
              </a:rPr>
              <a:t>i</a:t>
            </a:r>
            <a:r>
              <a:rPr lang="en-US" sz="2400" b="1" dirty="0">
                <a:latin typeface="Courier New" pitchFamily="1" charset="0"/>
              </a:rPr>
              <a:t>) + temp</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END DO</a:t>
            </a:r>
          </a:p>
          <a:p>
            <a:pPr marL="342900" indent="-342900" algn="l">
              <a:lnSpc>
                <a:spcPct val="70000"/>
              </a:lnSpc>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e = g(n)</a:t>
            </a:r>
          </a:p>
        </p:txBody>
      </p:sp>
      <p:sp>
        <p:nvSpPr>
          <p:cNvPr id="80904" name="Text Box 6"/>
          <p:cNvSpPr txBox="1">
            <a:spLocks noChangeArrowheads="1"/>
          </p:cNvSpPr>
          <p:nvPr/>
        </p:nvSpPr>
        <p:spPr bwMode="auto">
          <a:xfrm>
            <a:off x="2743200" y="4648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0905" name="Oval 7"/>
          <p:cNvSpPr>
            <a:spLocks noChangeArrowheads="1"/>
          </p:cNvSpPr>
          <p:nvPr/>
        </p:nvSpPr>
        <p:spPr bwMode="auto">
          <a:xfrm>
            <a:off x="6477000" y="1752600"/>
            <a:ext cx="1524000" cy="609600"/>
          </a:xfrm>
          <a:prstGeom prst="ellipse">
            <a:avLst/>
          </a:prstGeom>
          <a:noFill/>
          <a:ln w="9525">
            <a:solidFill>
              <a:schemeClr val="tx1"/>
            </a:solidFill>
            <a:miter lim="800000"/>
            <a:headEnd/>
            <a:tailEnd/>
          </a:ln>
        </p:spPr>
        <p:txBody>
          <a:bodyPr wrap="none" anchor="ctr"/>
          <a:lstStyle/>
          <a:p>
            <a:pPr algn="ctr"/>
            <a:endParaRPr lang="en-US" sz="1800"/>
          </a:p>
        </p:txBody>
      </p:sp>
      <p:sp>
        <p:nvSpPr>
          <p:cNvPr id="80906" name="Line 8"/>
          <p:cNvSpPr>
            <a:spLocks noChangeShapeType="1"/>
          </p:cNvSpPr>
          <p:nvPr/>
        </p:nvSpPr>
        <p:spPr bwMode="auto">
          <a:xfrm flipH="1" flipV="1">
            <a:off x="6400800" y="1371600"/>
            <a:ext cx="838200" cy="381000"/>
          </a:xfrm>
          <a:prstGeom prst="line">
            <a:avLst/>
          </a:prstGeom>
          <a:noFill/>
          <a:ln w="9525">
            <a:solidFill>
              <a:schemeClr val="tx1"/>
            </a:solidFill>
            <a:miter lim="800000"/>
            <a:headEnd/>
            <a:tailEnd type="triangle" w="med" len="med"/>
          </a:ln>
        </p:spPr>
        <p:txBody>
          <a:bodyPr wrap="none"/>
          <a:lstStyle/>
          <a:p>
            <a:endParaRPr lang="en-US"/>
          </a:p>
        </p:txBody>
      </p:sp>
      <p:sp>
        <p:nvSpPr>
          <p:cNvPr id="80907" name="Oval 9"/>
          <p:cNvSpPr>
            <a:spLocks noChangeArrowheads="1"/>
          </p:cNvSpPr>
          <p:nvPr/>
        </p:nvSpPr>
        <p:spPr bwMode="auto">
          <a:xfrm>
            <a:off x="3810000" y="2243138"/>
            <a:ext cx="2438400" cy="457200"/>
          </a:xfrm>
          <a:prstGeom prst="ellipse">
            <a:avLst/>
          </a:prstGeom>
          <a:noFill/>
          <a:ln w="9525">
            <a:solidFill>
              <a:schemeClr val="tx1"/>
            </a:solidFill>
            <a:miter lim="800000"/>
            <a:headEnd/>
            <a:tailEnd/>
          </a:ln>
        </p:spPr>
        <p:txBody>
          <a:bodyPr wrap="none" anchor="ctr"/>
          <a:lstStyle/>
          <a:p>
            <a:pPr algn="ctr"/>
            <a:endParaRPr lang="en-US" sz="1800"/>
          </a:p>
        </p:txBody>
      </p:sp>
      <p:sp>
        <p:nvSpPr>
          <p:cNvPr id="80908" name="Line 10"/>
          <p:cNvSpPr>
            <a:spLocks noChangeShapeType="1"/>
          </p:cNvSpPr>
          <p:nvPr/>
        </p:nvSpPr>
        <p:spPr bwMode="auto">
          <a:xfrm flipH="1">
            <a:off x="4114800" y="2667000"/>
            <a:ext cx="1066800" cy="762000"/>
          </a:xfrm>
          <a:prstGeom prst="line">
            <a:avLst/>
          </a:prstGeom>
          <a:noFill/>
          <a:ln w="9525">
            <a:solidFill>
              <a:schemeClr val="tx1"/>
            </a:solidFill>
            <a:miter lim="800000"/>
            <a:headEnd/>
            <a:tailEnd type="triangle" w="med" len="med"/>
          </a:ln>
        </p:spPr>
        <p:txBody>
          <a:bodyPr wrap="none"/>
          <a:lstStyle/>
          <a:p>
            <a:endParaRPr lang="en-US"/>
          </a:p>
        </p:txBody>
      </p:sp>
      <p:sp>
        <p:nvSpPr>
          <p:cNvPr id="80909" name="Text Box 11"/>
          <p:cNvSpPr txBox="1">
            <a:spLocks noChangeArrowheads="1"/>
          </p:cNvSpPr>
          <p:nvPr/>
        </p:nvSpPr>
        <p:spPr bwMode="auto">
          <a:xfrm>
            <a:off x="381000" y="1600200"/>
            <a:ext cx="2286000" cy="3046988"/>
          </a:xfrm>
          <a:prstGeom prst="rect">
            <a:avLst/>
          </a:prstGeom>
          <a:noFill/>
          <a:ln w="9525">
            <a:noFill/>
            <a:miter lim="800000"/>
            <a:headEnd/>
            <a:tailEnd/>
          </a:ln>
        </p:spPr>
        <p:txBody>
          <a:bodyPr>
            <a:spAutoFit/>
          </a:bodyPr>
          <a:lstStyle/>
          <a:p>
            <a:pPr algn="l"/>
            <a:r>
              <a:rPr lang="en-US" sz="2400" dirty="0"/>
              <a:t>Code that doesn’t change inside the loop is known as      </a:t>
            </a:r>
            <a:r>
              <a:rPr lang="en-US" sz="2400" b="1" i="1" u="sng" dirty="0">
                <a:solidFill>
                  <a:srgbClr val="993366"/>
                </a:solidFill>
              </a:rPr>
              <a:t>loop invariant</a:t>
            </a:r>
            <a:r>
              <a:rPr lang="en-US" sz="2400" dirty="0"/>
              <a:t>. It doesn’t need to be calculated over and over.</a:t>
            </a:r>
          </a:p>
        </p:txBody>
      </p:sp>
      <p:sp>
        <p:nvSpPr>
          <p:cNvPr id="80910" name="Line 12"/>
          <p:cNvSpPr>
            <a:spLocks noChangeShapeType="1"/>
          </p:cNvSpPr>
          <p:nvPr/>
        </p:nvSpPr>
        <p:spPr bwMode="auto">
          <a:xfrm>
            <a:off x="2743200" y="3657600"/>
            <a:ext cx="54102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ea typeface="ＭＳ Ｐゴシック" pitchFamily="1" charset="-128"/>
              </a:rPr>
              <a:t>Hoisting Loop Invariant Code (C)</a:t>
            </a:r>
          </a:p>
        </p:txBody>
      </p:sp>
      <p:sp>
        <p:nvSpPr>
          <p:cNvPr id="81923" name="Rectangle 3"/>
          <p:cNvSpPr>
            <a:spLocks noGrp="1" noChangeArrowheads="1"/>
          </p:cNvSpPr>
          <p:nvPr>
            <p:ph idx="1"/>
          </p:nvPr>
        </p:nvSpPr>
        <p:spPr>
          <a:xfrm>
            <a:off x="3657600" y="1371600"/>
            <a:ext cx="4953000" cy="2438400"/>
          </a:xfrm>
        </p:spPr>
        <p:txBody>
          <a:bodyPr/>
          <a:lstStyle/>
          <a:p>
            <a:pPr>
              <a:buFont typeface="Wingdings" pitchFamily="1" charset="2"/>
              <a:buNone/>
            </a:pPr>
            <a:r>
              <a:rPr lang="en-US" b="1" smtClean="0">
                <a:latin typeface="Courier New" pitchFamily="1" charset="0"/>
                <a:ea typeface="ＭＳ Ｐゴシック" pitchFamily="1" charset="-128"/>
              </a:rPr>
              <a:t>for (i = 0; i &lt; n; i++) {</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latin typeface="Courier New" pitchFamily="1" charset="0"/>
                <a:ea typeface="ＭＳ Ｐゴシック" pitchFamily="1" charset="-128"/>
              </a:rPr>
              <a:t>a[i] = b[i]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c * d;</a:t>
            </a:r>
          </a:p>
          <a:p>
            <a:pPr>
              <a:lnSpc>
                <a:spcPct val="90000"/>
              </a:lnSpc>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e = g(n);</a:t>
            </a:r>
          </a:p>
          <a:p>
            <a:pPr>
              <a:lnSpc>
                <a:spcPct val="90000"/>
              </a:lnSpc>
              <a:buFont typeface="Wingdings" pitchFamily="1" charset="2"/>
              <a:buNone/>
            </a:pPr>
            <a:r>
              <a:rPr lang="en-US" b="1" smtClean="0">
                <a:latin typeface="Courier New" pitchFamily="1" charset="0"/>
                <a:ea typeface="ＭＳ Ｐゴシック" pitchFamily="1" charset="-128"/>
              </a:rPr>
              <a:t>}</a:t>
            </a:r>
          </a:p>
        </p:txBody>
      </p:sp>
      <p:sp>
        <p:nvSpPr>
          <p:cNvPr id="8192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1925" name="Slide Number Placeholder 4"/>
          <p:cNvSpPr>
            <a:spLocks noGrp="1"/>
          </p:cNvSpPr>
          <p:nvPr>
            <p:ph type="sldNum" sz="quarter" idx="11"/>
          </p:nvPr>
        </p:nvSpPr>
        <p:spPr>
          <a:noFill/>
        </p:spPr>
        <p:txBody>
          <a:bodyPr/>
          <a:lstStyle/>
          <a:p>
            <a:fld id="{2F0CB335-2949-47E8-ACD1-6A9516566C53}" type="slidenum">
              <a:rPr lang="en-US"/>
              <a:pPr/>
              <a:t>55</a:t>
            </a:fld>
            <a:endParaRPr lang="en-US"/>
          </a:p>
        </p:txBody>
      </p:sp>
      <p:sp>
        <p:nvSpPr>
          <p:cNvPr id="81926" name="Text Box 4"/>
          <p:cNvSpPr txBox="1">
            <a:spLocks noChangeArrowheads="1"/>
          </p:cNvSpPr>
          <p:nvPr/>
        </p:nvSpPr>
        <p:spPr bwMode="auto">
          <a:xfrm>
            <a:off x="2590800" y="19812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1927" name="Rectangle 5"/>
          <p:cNvSpPr>
            <a:spLocks noChangeArrowheads="1"/>
          </p:cNvSpPr>
          <p:nvPr/>
        </p:nvSpPr>
        <p:spPr bwMode="auto">
          <a:xfrm>
            <a:off x="3657600" y="3810000"/>
            <a:ext cx="4876800" cy="2362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temp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c * d;</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for (</a:t>
            </a:r>
            <a:r>
              <a:rPr lang="en-US" sz="2400" b="1" dirty="0" err="1">
                <a:latin typeface="Courier New" pitchFamily="1" charset="0"/>
              </a:rPr>
              <a:t>i</a:t>
            </a:r>
            <a:r>
              <a:rPr lang="en-US" sz="2400" b="1" dirty="0">
                <a:latin typeface="Courier New" pitchFamily="1" charset="0"/>
              </a:rPr>
              <a:t> = 0; </a:t>
            </a:r>
            <a:r>
              <a:rPr lang="en-US" sz="2400" b="1" dirty="0" err="1">
                <a:latin typeface="Courier New" pitchFamily="1" charset="0"/>
              </a:rPr>
              <a:t>i</a:t>
            </a:r>
            <a:r>
              <a:rPr lang="en-US" sz="2400" b="1" dirty="0">
                <a:latin typeface="Courier New" pitchFamily="1" charset="0"/>
              </a:rPr>
              <a:t> &lt; n; </a:t>
            </a:r>
            <a:r>
              <a:rPr lang="en-US" sz="2400" b="1" dirty="0" err="1">
                <a:latin typeface="Courier New" pitchFamily="1" charset="0"/>
              </a:rPr>
              <a:t>i</a:t>
            </a:r>
            <a:r>
              <a:rPr lang="en-US" sz="2400" b="1" dirty="0">
                <a:latin typeface="Courier New" pitchFamily="1" charset="0"/>
              </a:rPr>
              <a:t>++) {</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 b[</a:t>
            </a:r>
            <a:r>
              <a:rPr lang="en-US" sz="2400" b="1" dirty="0" err="1">
                <a:latin typeface="Courier New" pitchFamily="1" charset="0"/>
              </a:rPr>
              <a:t>i</a:t>
            </a:r>
            <a:r>
              <a:rPr lang="en-US" sz="2400" b="1" dirty="0">
                <a:latin typeface="Courier New" pitchFamily="1" charset="0"/>
              </a:rPr>
              <a:t>] + temp;</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a:t>
            </a:r>
          </a:p>
          <a:p>
            <a:pPr marL="342900" indent="-342900" algn="l">
              <a:lnSpc>
                <a:spcPct val="70000"/>
              </a:lnSpc>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e = g(n);</a:t>
            </a:r>
          </a:p>
        </p:txBody>
      </p:sp>
      <p:sp>
        <p:nvSpPr>
          <p:cNvPr id="81928" name="Text Box 6"/>
          <p:cNvSpPr txBox="1">
            <a:spLocks noChangeArrowheads="1"/>
          </p:cNvSpPr>
          <p:nvPr/>
        </p:nvSpPr>
        <p:spPr bwMode="auto">
          <a:xfrm>
            <a:off x="2743200" y="4648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1929" name="Oval 7"/>
          <p:cNvSpPr>
            <a:spLocks noChangeArrowheads="1"/>
          </p:cNvSpPr>
          <p:nvPr/>
        </p:nvSpPr>
        <p:spPr bwMode="auto">
          <a:xfrm>
            <a:off x="6477000" y="1752600"/>
            <a:ext cx="1524000" cy="609600"/>
          </a:xfrm>
          <a:prstGeom prst="ellipse">
            <a:avLst/>
          </a:prstGeom>
          <a:noFill/>
          <a:ln w="9525">
            <a:solidFill>
              <a:schemeClr val="tx1"/>
            </a:solidFill>
            <a:miter lim="800000"/>
            <a:headEnd/>
            <a:tailEnd/>
          </a:ln>
        </p:spPr>
        <p:txBody>
          <a:bodyPr wrap="none" anchor="ctr"/>
          <a:lstStyle/>
          <a:p>
            <a:pPr algn="ctr"/>
            <a:endParaRPr lang="en-US" sz="1800"/>
          </a:p>
        </p:txBody>
      </p:sp>
      <p:sp>
        <p:nvSpPr>
          <p:cNvPr id="81930" name="Line 8"/>
          <p:cNvSpPr>
            <a:spLocks noChangeShapeType="1"/>
          </p:cNvSpPr>
          <p:nvPr/>
        </p:nvSpPr>
        <p:spPr bwMode="auto">
          <a:xfrm flipH="1" flipV="1">
            <a:off x="6400800" y="1371600"/>
            <a:ext cx="838200" cy="381000"/>
          </a:xfrm>
          <a:prstGeom prst="line">
            <a:avLst/>
          </a:prstGeom>
          <a:noFill/>
          <a:ln w="9525">
            <a:solidFill>
              <a:schemeClr val="tx1"/>
            </a:solidFill>
            <a:miter lim="800000"/>
            <a:headEnd/>
            <a:tailEnd type="triangle" w="med" len="med"/>
          </a:ln>
        </p:spPr>
        <p:txBody>
          <a:bodyPr wrap="none"/>
          <a:lstStyle/>
          <a:p>
            <a:endParaRPr lang="en-US"/>
          </a:p>
        </p:txBody>
      </p:sp>
      <p:sp>
        <p:nvSpPr>
          <p:cNvPr id="81931" name="Oval 9"/>
          <p:cNvSpPr>
            <a:spLocks noChangeArrowheads="1"/>
          </p:cNvSpPr>
          <p:nvPr/>
        </p:nvSpPr>
        <p:spPr bwMode="auto">
          <a:xfrm>
            <a:off x="3810000" y="2243138"/>
            <a:ext cx="2438400" cy="457200"/>
          </a:xfrm>
          <a:prstGeom prst="ellipse">
            <a:avLst/>
          </a:prstGeom>
          <a:noFill/>
          <a:ln w="9525">
            <a:solidFill>
              <a:schemeClr val="tx1"/>
            </a:solidFill>
            <a:miter lim="800000"/>
            <a:headEnd/>
            <a:tailEnd/>
          </a:ln>
        </p:spPr>
        <p:txBody>
          <a:bodyPr wrap="none" anchor="ctr"/>
          <a:lstStyle/>
          <a:p>
            <a:pPr algn="ctr"/>
            <a:endParaRPr lang="en-US" sz="1800"/>
          </a:p>
        </p:txBody>
      </p:sp>
      <p:sp>
        <p:nvSpPr>
          <p:cNvPr id="81932" name="Line 10"/>
          <p:cNvSpPr>
            <a:spLocks noChangeShapeType="1"/>
          </p:cNvSpPr>
          <p:nvPr/>
        </p:nvSpPr>
        <p:spPr bwMode="auto">
          <a:xfrm flipH="1">
            <a:off x="4114800" y="2667000"/>
            <a:ext cx="1066800" cy="762000"/>
          </a:xfrm>
          <a:prstGeom prst="line">
            <a:avLst/>
          </a:prstGeom>
          <a:noFill/>
          <a:ln w="9525">
            <a:solidFill>
              <a:schemeClr val="tx1"/>
            </a:solidFill>
            <a:miter lim="800000"/>
            <a:headEnd/>
            <a:tailEnd type="triangle" w="med" len="med"/>
          </a:ln>
        </p:spPr>
        <p:txBody>
          <a:bodyPr wrap="none"/>
          <a:lstStyle/>
          <a:p>
            <a:endParaRPr lang="en-US"/>
          </a:p>
        </p:txBody>
      </p:sp>
      <p:sp>
        <p:nvSpPr>
          <p:cNvPr id="81933" name="Text Box 11"/>
          <p:cNvSpPr txBox="1">
            <a:spLocks noChangeArrowheads="1"/>
          </p:cNvSpPr>
          <p:nvPr/>
        </p:nvSpPr>
        <p:spPr bwMode="auto">
          <a:xfrm>
            <a:off x="381000" y="1600200"/>
            <a:ext cx="2286000" cy="3046988"/>
          </a:xfrm>
          <a:prstGeom prst="rect">
            <a:avLst/>
          </a:prstGeom>
          <a:noFill/>
          <a:ln w="9525">
            <a:noFill/>
            <a:miter lim="800000"/>
            <a:headEnd/>
            <a:tailEnd/>
          </a:ln>
        </p:spPr>
        <p:txBody>
          <a:bodyPr>
            <a:spAutoFit/>
          </a:bodyPr>
          <a:lstStyle/>
          <a:p>
            <a:pPr algn="l"/>
            <a:r>
              <a:rPr lang="en-US" sz="2400" dirty="0"/>
              <a:t>Code that doesn’t change inside the loop is known as      </a:t>
            </a:r>
            <a:r>
              <a:rPr lang="en-US" sz="2400" b="1" i="1" u="sng" dirty="0">
                <a:solidFill>
                  <a:srgbClr val="993366"/>
                </a:solidFill>
              </a:rPr>
              <a:t>loop invariant</a:t>
            </a:r>
            <a:r>
              <a:rPr lang="en-US" sz="2400" dirty="0"/>
              <a:t>. It doesn’t need to be calculated over and over.</a:t>
            </a:r>
          </a:p>
        </p:txBody>
      </p:sp>
      <p:sp>
        <p:nvSpPr>
          <p:cNvPr id="81934" name="Line 12"/>
          <p:cNvSpPr>
            <a:spLocks noChangeShapeType="1"/>
          </p:cNvSpPr>
          <p:nvPr/>
        </p:nvSpPr>
        <p:spPr bwMode="auto">
          <a:xfrm>
            <a:off x="2743200" y="3657600"/>
            <a:ext cx="54102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ea typeface="ＭＳ Ｐゴシック" pitchFamily="1" charset="-128"/>
              </a:rPr>
              <a:t>Unswitching (F90)</a:t>
            </a:r>
          </a:p>
        </p:txBody>
      </p:sp>
      <p:sp>
        <p:nvSpPr>
          <p:cNvPr id="82947" name="Rectangle 3"/>
          <p:cNvSpPr>
            <a:spLocks noGrp="1" noChangeArrowheads="1"/>
          </p:cNvSpPr>
          <p:nvPr>
            <p:ph idx="1"/>
          </p:nvPr>
        </p:nvSpPr>
        <p:spPr/>
        <p:txBody>
          <a:bodyPr/>
          <a:lstStyle/>
          <a:p>
            <a:pPr>
              <a:lnSpc>
                <a:spcPct val="70000"/>
              </a:lnSpc>
              <a:buFont typeface="Wingdings" pitchFamily="1" charset="2"/>
              <a:buNone/>
            </a:pPr>
            <a:r>
              <a:rPr lang="en-US" sz="1800" b="1" smtClean="0">
                <a:latin typeface="Courier New" pitchFamily="1" charset="0"/>
                <a:ea typeface="ＭＳ Ｐゴシック" pitchFamily="1" charset="-128"/>
              </a:rPr>
              <a:t>DO i = 1, n</a:t>
            </a:r>
          </a:p>
          <a:p>
            <a:pPr>
              <a:lnSpc>
                <a:spcPct val="50000"/>
              </a:lnSpc>
              <a:buFont typeface="Wingdings" pitchFamily="1" charset="2"/>
              <a:buNone/>
            </a:pPr>
            <a:r>
              <a:rPr lang="en-US" sz="1800" b="1" smtClean="0">
                <a:latin typeface="Courier New" pitchFamily="1" charset="0"/>
                <a:ea typeface="ＭＳ Ｐゴシック" pitchFamily="1" charset="-128"/>
              </a:rPr>
              <a:t>  DO j = 2, n</a:t>
            </a:r>
          </a:p>
          <a:p>
            <a:pPr>
              <a:lnSpc>
                <a:spcPct val="50000"/>
              </a:lnSpc>
              <a:buFont typeface="Wingdings" pitchFamily="1" charset="2"/>
              <a:buNone/>
            </a:pPr>
            <a:r>
              <a:rPr lang="en-US" sz="1800" b="1" smtClean="0">
                <a:latin typeface="Courier New" pitchFamily="1" charset="0"/>
                <a:ea typeface="ＭＳ Ｐゴシック" pitchFamily="1" charset="-128"/>
              </a:rPr>
              <a:t>    IF</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(t(i) &gt; 0)</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THEN</a:t>
            </a:r>
          </a:p>
          <a:p>
            <a:pPr>
              <a:lnSpc>
                <a:spcPct val="60000"/>
              </a:lnSpc>
              <a:buFont typeface="Wingdings" pitchFamily="1" charset="2"/>
              <a:buNone/>
            </a:pPr>
            <a:r>
              <a:rPr lang="en-US" sz="1800" b="1" smtClean="0">
                <a:latin typeface="Courier New" pitchFamily="1" charset="0"/>
                <a:ea typeface="ＭＳ Ｐゴシック" pitchFamily="1" charset="-128"/>
              </a:rPr>
              <a:t>      a(i,j) = a(i,j) * t(i) + b(j)</a:t>
            </a:r>
          </a:p>
          <a:p>
            <a:pPr>
              <a:lnSpc>
                <a:spcPct val="70000"/>
              </a:lnSpc>
              <a:buFont typeface="Wingdings" pitchFamily="1" charset="2"/>
              <a:buNone/>
            </a:pPr>
            <a:r>
              <a:rPr lang="en-US" sz="1800" b="1" smtClean="0">
                <a:latin typeface="Courier New" pitchFamily="1" charset="0"/>
                <a:ea typeface="ＭＳ Ｐゴシック" pitchFamily="1" charset="-128"/>
              </a:rPr>
              <a:t>    ELSE</a:t>
            </a:r>
          </a:p>
          <a:p>
            <a:pPr>
              <a:lnSpc>
                <a:spcPct val="50000"/>
              </a:lnSpc>
              <a:buFont typeface="Wingdings" pitchFamily="1" charset="2"/>
              <a:buNone/>
            </a:pPr>
            <a:r>
              <a:rPr lang="en-US" sz="1800" b="1" smtClean="0">
                <a:latin typeface="Courier New" pitchFamily="1" charset="0"/>
                <a:ea typeface="ＭＳ Ｐゴシック" pitchFamily="1" charset="-128"/>
              </a:rPr>
              <a:t>      a(i,j) = 0.0</a:t>
            </a:r>
          </a:p>
          <a:p>
            <a:pPr>
              <a:lnSpc>
                <a:spcPct val="60000"/>
              </a:lnSpc>
              <a:buFont typeface="Wingdings" pitchFamily="1" charset="2"/>
              <a:buNone/>
            </a:pPr>
            <a:r>
              <a:rPr lang="en-US" sz="1800" b="1" smtClean="0">
                <a:latin typeface="Courier New" pitchFamily="1" charset="0"/>
                <a:ea typeface="ＭＳ Ｐゴシック" pitchFamily="1" charset="-128"/>
              </a:rPr>
              <a:t>    END IF</a:t>
            </a:r>
          </a:p>
          <a:p>
            <a:pPr>
              <a:lnSpc>
                <a:spcPct val="50000"/>
              </a:lnSpc>
              <a:buFont typeface="Wingdings" pitchFamily="1" charset="2"/>
              <a:buNone/>
            </a:pPr>
            <a:r>
              <a:rPr lang="en-US" sz="1800" b="1" smtClean="0">
                <a:latin typeface="Courier New" pitchFamily="1" charset="0"/>
                <a:ea typeface="ＭＳ Ｐゴシック" pitchFamily="1" charset="-128"/>
              </a:rPr>
              <a:t>  END DO</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10000"/>
              </a:lnSpc>
              <a:buFont typeface="Wingdings" pitchFamily="1" charset="2"/>
              <a:buNone/>
            </a:pPr>
            <a:endParaRPr lang="en-US" sz="1800" b="1" smtClean="0">
              <a:latin typeface="Courier New" pitchFamily="1" charset="0"/>
              <a:ea typeface="ＭＳ Ｐゴシック" pitchFamily="1" charset="-128"/>
            </a:endParaRPr>
          </a:p>
          <a:p>
            <a:pPr>
              <a:lnSpc>
                <a:spcPct val="70000"/>
              </a:lnSpc>
              <a:buFont typeface="Wingdings" pitchFamily="1" charset="2"/>
              <a:buNone/>
            </a:pPr>
            <a:r>
              <a:rPr lang="en-US" sz="1800" b="1" smtClean="0">
                <a:latin typeface="Courier New" pitchFamily="1" charset="0"/>
                <a:ea typeface="ＭＳ Ｐゴシック" pitchFamily="1" charset="-128"/>
              </a:rPr>
              <a:t>DO i = 1, n</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IF</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(t(i) &gt; 0)</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THEN</a:t>
            </a:r>
          </a:p>
          <a:p>
            <a:pPr>
              <a:lnSpc>
                <a:spcPct val="50000"/>
              </a:lnSpc>
              <a:buFont typeface="Wingdings" pitchFamily="1" charset="2"/>
              <a:buNone/>
            </a:pPr>
            <a:r>
              <a:rPr lang="en-US" sz="1800" b="1" smtClean="0">
                <a:latin typeface="Courier New" pitchFamily="1" charset="0"/>
                <a:ea typeface="ＭＳ Ｐゴシック" pitchFamily="1" charset="-128"/>
              </a:rPr>
              <a:t>    DO j = 2, n</a:t>
            </a:r>
          </a:p>
          <a:p>
            <a:pPr>
              <a:lnSpc>
                <a:spcPct val="50000"/>
              </a:lnSpc>
              <a:buFont typeface="Wingdings" pitchFamily="1" charset="2"/>
              <a:buNone/>
            </a:pPr>
            <a:r>
              <a:rPr lang="en-US" sz="1800" b="1" smtClean="0">
                <a:latin typeface="Courier New" pitchFamily="1" charset="0"/>
                <a:ea typeface="ＭＳ Ｐゴシック" pitchFamily="1" charset="-128"/>
              </a:rPr>
              <a:t>      a(i,j) = a(i,j) * t(i) + b(j)</a:t>
            </a:r>
          </a:p>
          <a:p>
            <a:pPr>
              <a:lnSpc>
                <a:spcPct val="50000"/>
              </a:lnSpc>
              <a:buFont typeface="Wingdings" pitchFamily="1" charset="2"/>
              <a:buNone/>
            </a:pPr>
            <a:r>
              <a:rPr lang="en-US" sz="1800" b="1" smtClean="0">
                <a:latin typeface="Courier New" pitchFamily="1" charset="0"/>
                <a:ea typeface="ＭＳ Ｐゴシック" pitchFamily="1" charset="-128"/>
              </a:rPr>
              <a:t>    END DO</a:t>
            </a:r>
          </a:p>
          <a:p>
            <a:pPr>
              <a:lnSpc>
                <a:spcPct val="70000"/>
              </a:lnSpc>
              <a:buFont typeface="Wingdings" pitchFamily="1" charset="2"/>
              <a:buNone/>
            </a:pPr>
            <a:r>
              <a:rPr lang="en-US" sz="1800" b="1" smtClean="0">
                <a:latin typeface="Courier New" pitchFamily="1" charset="0"/>
                <a:ea typeface="ＭＳ Ｐゴシック" pitchFamily="1" charset="-128"/>
              </a:rPr>
              <a:t>  ELSE</a:t>
            </a:r>
          </a:p>
          <a:p>
            <a:pPr>
              <a:lnSpc>
                <a:spcPct val="50000"/>
              </a:lnSpc>
              <a:buFont typeface="Wingdings" pitchFamily="1" charset="2"/>
              <a:buNone/>
            </a:pPr>
            <a:r>
              <a:rPr lang="en-US" sz="1800" b="1" smtClean="0">
                <a:latin typeface="Courier New" pitchFamily="1" charset="0"/>
                <a:ea typeface="ＭＳ Ｐゴシック" pitchFamily="1" charset="-128"/>
              </a:rPr>
              <a:t>    DO j = 2, n</a:t>
            </a:r>
          </a:p>
          <a:p>
            <a:pPr>
              <a:lnSpc>
                <a:spcPct val="50000"/>
              </a:lnSpc>
              <a:buFont typeface="Wingdings" pitchFamily="1" charset="2"/>
              <a:buNone/>
            </a:pPr>
            <a:r>
              <a:rPr lang="en-US" sz="1800" b="1" smtClean="0">
                <a:latin typeface="Courier New" pitchFamily="1" charset="0"/>
                <a:ea typeface="ＭＳ Ｐゴシック" pitchFamily="1" charset="-128"/>
              </a:rPr>
              <a:t>      a(i,j) = 0.0</a:t>
            </a:r>
          </a:p>
          <a:p>
            <a:pPr>
              <a:lnSpc>
                <a:spcPct val="50000"/>
              </a:lnSpc>
              <a:buFont typeface="Wingdings" pitchFamily="1" charset="2"/>
              <a:buNone/>
            </a:pPr>
            <a:r>
              <a:rPr lang="en-US" sz="1800" b="1" smtClean="0">
                <a:latin typeface="Courier New" pitchFamily="1" charset="0"/>
                <a:ea typeface="ＭＳ Ｐゴシック" pitchFamily="1" charset="-128"/>
              </a:rPr>
              <a:t>    END DO</a:t>
            </a:r>
          </a:p>
          <a:p>
            <a:pPr>
              <a:lnSpc>
                <a:spcPct val="60000"/>
              </a:lnSpc>
              <a:buFont typeface="Wingdings" pitchFamily="1" charset="2"/>
              <a:buNone/>
            </a:pPr>
            <a:r>
              <a:rPr lang="en-US" sz="1800" b="1" smtClean="0">
                <a:latin typeface="Courier New" pitchFamily="1" charset="0"/>
                <a:ea typeface="ＭＳ Ｐゴシック" pitchFamily="1" charset="-128"/>
              </a:rPr>
              <a:t>  END IF</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60000"/>
              </a:lnSpc>
              <a:buFont typeface="Wingdings" pitchFamily="1" charset="2"/>
              <a:buNone/>
            </a:pPr>
            <a:endParaRPr lang="en-US" sz="1800" b="1" smtClean="0">
              <a:latin typeface="Courier New" pitchFamily="1" charset="0"/>
              <a:ea typeface="ＭＳ Ｐゴシック" pitchFamily="1" charset="-128"/>
            </a:endParaRPr>
          </a:p>
        </p:txBody>
      </p:sp>
      <p:sp>
        <p:nvSpPr>
          <p:cNvPr id="8294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2949" name="Slide Number Placeholder 4"/>
          <p:cNvSpPr>
            <a:spLocks noGrp="1"/>
          </p:cNvSpPr>
          <p:nvPr>
            <p:ph type="sldNum" sz="quarter" idx="11"/>
          </p:nvPr>
        </p:nvSpPr>
        <p:spPr>
          <a:noFill/>
        </p:spPr>
        <p:txBody>
          <a:bodyPr/>
          <a:lstStyle/>
          <a:p>
            <a:fld id="{21022310-CD25-44E4-8150-FB8A7F3DE45B}" type="slidenum">
              <a:rPr lang="en-US"/>
              <a:pPr/>
              <a:t>56</a:t>
            </a:fld>
            <a:endParaRPr lang="en-US"/>
          </a:p>
        </p:txBody>
      </p:sp>
      <p:sp>
        <p:nvSpPr>
          <p:cNvPr id="82950" name="Rectangle 4"/>
          <p:cNvSpPr>
            <a:spLocks noChangeArrowheads="1"/>
          </p:cNvSpPr>
          <p:nvPr/>
        </p:nvSpPr>
        <p:spPr bwMode="auto">
          <a:xfrm>
            <a:off x="6477000" y="23622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2951" name="Rectangle 5"/>
          <p:cNvSpPr>
            <a:spLocks noChangeArrowheads="1"/>
          </p:cNvSpPr>
          <p:nvPr/>
        </p:nvSpPr>
        <p:spPr bwMode="auto">
          <a:xfrm>
            <a:off x="6629400" y="4648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2952" name="Line 6"/>
          <p:cNvSpPr>
            <a:spLocks noChangeShapeType="1"/>
          </p:cNvSpPr>
          <p:nvPr/>
        </p:nvSpPr>
        <p:spPr bwMode="auto">
          <a:xfrm>
            <a:off x="533400" y="3352800"/>
            <a:ext cx="7772400" cy="0"/>
          </a:xfrm>
          <a:prstGeom prst="line">
            <a:avLst/>
          </a:prstGeom>
          <a:noFill/>
          <a:ln w="9525">
            <a:solidFill>
              <a:schemeClr val="tx1"/>
            </a:solidFill>
            <a:miter lim="800000"/>
            <a:headEnd/>
            <a:tailEnd/>
          </a:ln>
        </p:spPr>
        <p:txBody>
          <a:bodyPr wrap="none"/>
          <a:lstStyle/>
          <a:p>
            <a:endParaRPr lang="en-US"/>
          </a:p>
        </p:txBody>
      </p:sp>
      <p:sp>
        <p:nvSpPr>
          <p:cNvPr id="82953" name="Text Box 7"/>
          <p:cNvSpPr txBox="1">
            <a:spLocks noChangeArrowheads="1"/>
          </p:cNvSpPr>
          <p:nvPr/>
        </p:nvSpPr>
        <p:spPr bwMode="auto">
          <a:xfrm>
            <a:off x="6019800" y="1228725"/>
            <a:ext cx="2743200" cy="774700"/>
          </a:xfrm>
          <a:prstGeom prst="rect">
            <a:avLst/>
          </a:prstGeom>
          <a:noFill/>
          <a:ln w="9525">
            <a:noFill/>
            <a:miter lim="800000"/>
            <a:headEnd/>
            <a:tailEnd/>
          </a:ln>
        </p:spPr>
        <p:txBody>
          <a:bodyPr>
            <a:spAutoFit/>
          </a:bodyPr>
          <a:lstStyle/>
          <a:p>
            <a:pPr>
              <a:lnSpc>
                <a:spcPct val="80000"/>
              </a:lnSpc>
            </a:pPr>
            <a:r>
              <a:rPr lang="en-US" sz="2800" b="1">
                <a:solidFill>
                  <a:schemeClr val="hlink"/>
                </a:solidFill>
              </a:rPr>
              <a:t>The condition is </a:t>
            </a:r>
            <a:r>
              <a:rPr lang="en-US" sz="2800" b="1">
                <a:solidFill>
                  <a:schemeClr val="hlink"/>
                </a:solidFill>
                <a:latin typeface="Courier New" pitchFamily="1" charset="0"/>
              </a:rPr>
              <a:t>j</a:t>
            </a:r>
            <a:r>
              <a:rPr lang="en-US" sz="2800" b="1">
                <a:solidFill>
                  <a:schemeClr val="hlink"/>
                </a:solidFill>
              </a:rPr>
              <a:t>-independent.</a:t>
            </a:r>
          </a:p>
        </p:txBody>
      </p:sp>
      <p:sp>
        <p:nvSpPr>
          <p:cNvPr id="82954" name="Text Box 8"/>
          <p:cNvSpPr txBox="1">
            <a:spLocks noChangeArrowheads="1"/>
          </p:cNvSpPr>
          <p:nvPr/>
        </p:nvSpPr>
        <p:spPr bwMode="auto">
          <a:xfrm>
            <a:off x="5562600" y="3502025"/>
            <a:ext cx="2971800" cy="774700"/>
          </a:xfrm>
          <a:prstGeom prst="rect">
            <a:avLst/>
          </a:prstGeom>
          <a:noFill/>
          <a:ln w="9525">
            <a:noFill/>
            <a:miter lim="800000"/>
            <a:headEnd/>
            <a:tailEnd/>
          </a:ln>
        </p:spPr>
        <p:txBody>
          <a:bodyPr>
            <a:spAutoFit/>
          </a:bodyPr>
          <a:lstStyle/>
          <a:p>
            <a:pPr>
              <a:lnSpc>
                <a:spcPct val="80000"/>
              </a:lnSpc>
            </a:pPr>
            <a:r>
              <a:rPr lang="en-US" sz="2800" b="1">
                <a:solidFill>
                  <a:schemeClr val="folHlink"/>
                </a:solidFill>
              </a:rPr>
              <a:t>So, it can migrate outside the </a:t>
            </a:r>
            <a:r>
              <a:rPr lang="en-US" sz="2800" b="1">
                <a:solidFill>
                  <a:schemeClr val="folHlink"/>
                </a:solidFill>
                <a:latin typeface="Courier New" pitchFamily="1" charset="0"/>
              </a:rPr>
              <a:t>j</a:t>
            </a:r>
            <a:r>
              <a:rPr lang="en-US" sz="2800" b="1">
                <a:solidFill>
                  <a:schemeClr val="folHlink"/>
                </a:solidFill>
              </a:rPr>
              <a:t> loop.</a:t>
            </a: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ea typeface="ＭＳ Ｐゴシック" pitchFamily="1" charset="-128"/>
              </a:rPr>
              <a:t>Unswitching (C)</a:t>
            </a:r>
          </a:p>
        </p:txBody>
      </p:sp>
      <p:sp>
        <p:nvSpPr>
          <p:cNvPr id="83971" name="Rectangle 3"/>
          <p:cNvSpPr>
            <a:spLocks noGrp="1" noChangeArrowheads="1"/>
          </p:cNvSpPr>
          <p:nvPr>
            <p:ph idx="1"/>
          </p:nvPr>
        </p:nvSpPr>
        <p:spPr>
          <a:xfrm>
            <a:off x="609600" y="1295400"/>
            <a:ext cx="7924800" cy="4648200"/>
          </a:xfrm>
        </p:spPr>
        <p:txBody>
          <a:bodyPr/>
          <a:lstStyle/>
          <a:p>
            <a:pPr>
              <a:lnSpc>
                <a:spcPct val="70000"/>
              </a:lnSpc>
              <a:buFont typeface="Wingdings" pitchFamily="1" charset="2"/>
              <a:buNone/>
            </a:pPr>
            <a:r>
              <a:rPr lang="en-US" sz="1800" b="1" smtClean="0">
                <a:latin typeface="Courier New" pitchFamily="1" charset="0"/>
                <a:ea typeface="ＭＳ Ｐゴシック" pitchFamily="1" charset="-128"/>
              </a:rPr>
              <a:t>for (i = 0; i &lt; n; i++) {</a:t>
            </a:r>
          </a:p>
          <a:p>
            <a:pPr>
              <a:lnSpc>
                <a:spcPct val="50000"/>
              </a:lnSpc>
              <a:buFont typeface="Wingdings" pitchFamily="1" charset="2"/>
              <a:buNone/>
            </a:pPr>
            <a:r>
              <a:rPr lang="en-US" sz="1800" b="1" smtClean="0">
                <a:latin typeface="Courier New" pitchFamily="1" charset="0"/>
                <a:ea typeface="ＭＳ Ｐゴシック" pitchFamily="1" charset="-128"/>
              </a:rPr>
              <a:t>  for (j = 1; j &lt; n; j++) {</a:t>
            </a:r>
          </a:p>
          <a:p>
            <a:pPr>
              <a:lnSpc>
                <a:spcPct val="50000"/>
              </a:lnSpc>
              <a:buFont typeface="Wingdings" pitchFamily="1" charset="2"/>
              <a:buNone/>
            </a:pPr>
            <a:r>
              <a:rPr lang="en-US" sz="1800" b="1" smtClean="0">
                <a:latin typeface="Courier New" pitchFamily="1" charset="0"/>
                <a:ea typeface="ＭＳ Ｐゴシック" pitchFamily="1" charset="-128"/>
              </a:rPr>
              <a:t>    if</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(t[i] &gt; 0)</a:t>
            </a:r>
            <a:endParaRPr lang="en-US" sz="1800" b="1" smtClean="0">
              <a:latin typeface="Courier New" pitchFamily="1" charset="0"/>
              <a:ea typeface="ＭＳ Ｐゴシック" pitchFamily="1" charset="-128"/>
            </a:endParaRPr>
          </a:p>
          <a:p>
            <a:pPr>
              <a:lnSpc>
                <a:spcPct val="60000"/>
              </a:lnSpc>
              <a:buFont typeface="Wingdings" pitchFamily="1" charset="2"/>
              <a:buNone/>
            </a:pPr>
            <a:r>
              <a:rPr lang="en-US" sz="1800" b="1" smtClean="0">
                <a:latin typeface="Courier New" pitchFamily="1" charset="0"/>
                <a:ea typeface="ＭＳ Ｐゴシック" pitchFamily="1" charset="-128"/>
              </a:rPr>
              <a:t>      a[i][j] = a[i][j] * t[i] + b[j];</a:t>
            </a:r>
          </a:p>
          <a:p>
            <a:pPr>
              <a:lnSpc>
                <a:spcPct val="60000"/>
              </a:lnSpc>
              <a:buFont typeface="Wingdings" pitchFamily="1" charset="2"/>
              <a:buNone/>
            </a:pPr>
            <a:r>
              <a:rPr lang="en-US" sz="1800" b="1" smtClean="0">
                <a:latin typeface="Courier New" pitchFamily="1" charset="0"/>
                <a:ea typeface="ＭＳ Ｐゴシック" pitchFamily="1" charset="-128"/>
              </a:rPr>
              <a:t>    }</a:t>
            </a:r>
          </a:p>
          <a:p>
            <a:pPr>
              <a:lnSpc>
                <a:spcPct val="70000"/>
              </a:lnSpc>
              <a:buFont typeface="Wingdings" pitchFamily="1" charset="2"/>
              <a:buNone/>
            </a:pPr>
            <a:r>
              <a:rPr lang="en-US" sz="1800" b="1" smtClean="0">
                <a:latin typeface="Courier New" pitchFamily="1" charset="0"/>
                <a:ea typeface="ＭＳ Ｐゴシック" pitchFamily="1" charset="-128"/>
              </a:rPr>
              <a:t>    else {</a:t>
            </a:r>
          </a:p>
          <a:p>
            <a:pPr>
              <a:lnSpc>
                <a:spcPct val="50000"/>
              </a:lnSpc>
              <a:buFont typeface="Wingdings" pitchFamily="1" charset="2"/>
              <a:buNone/>
            </a:pPr>
            <a:r>
              <a:rPr lang="en-US" sz="1800" b="1" smtClean="0">
                <a:latin typeface="Courier New" pitchFamily="1" charset="0"/>
                <a:ea typeface="ＭＳ Ｐゴシック" pitchFamily="1" charset="-128"/>
              </a:rPr>
              <a:t>      a[i][j] = 0.0;</a:t>
            </a:r>
          </a:p>
          <a:p>
            <a:pPr>
              <a:lnSpc>
                <a:spcPct val="60000"/>
              </a:lnSpc>
              <a:buFont typeface="Wingdings" pitchFamily="1" charset="2"/>
              <a:buNone/>
            </a:pPr>
            <a:r>
              <a:rPr lang="en-US" sz="1800" b="1" smtClean="0">
                <a:latin typeface="Courier New" pitchFamily="1" charset="0"/>
                <a:ea typeface="ＭＳ Ｐゴシック" pitchFamily="1" charset="-128"/>
              </a:rPr>
              <a:t>    }</a:t>
            </a:r>
          </a:p>
          <a:p>
            <a:pPr>
              <a:lnSpc>
                <a:spcPct val="50000"/>
              </a:lnSpc>
              <a:buFont typeface="Wingdings" pitchFamily="1" charset="2"/>
              <a:buNone/>
            </a:pPr>
            <a:r>
              <a:rPr lang="en-US" sz="1800" b="1" smtClean="0">
                <a:latin typeface="Courier New" pitchFamily="1" charset="0"/>
                <a:ea typeface="ＭＳ Ｐゴシック" pitchFamily="1" charset="-128"/>
              </a:rPr>
              <a:t>  }</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10000"/>
              </a:lnSpc>
              <a:buFont typeface="Wingdings" pitchFamily="1" charset="2"/>
              <a:buNone/>
            </a:pPr>
            <a:endParaRPr lang="en-US" sz="1800" b="1" smtClean="0">
              <a:latin typeface="Courier New" pitchFamily="1" charset="0"/>
              <a:ea typeface="ＭＳ Ｐゴシック" pitchFamily="1" charset="-128"/>
            </a:endParaRPr>
          </a:p>
          <a:p>
            <a:pPr>
              <a:lnSpc>
                <a:spcPct val="70000"/>
              </a:lnSpc>
              <a:buFont typeface="Wingdings" pitchFamily="1" charset="2"/>
              <a:buNone/>
            </a:pPr>
            <a:r>
              <a:rPr lang="en-US" sz="1800" b="1" smtClean="0">
                <a:latin typeface="Courier New" pitchFamily="1" charset="0"/>
                <a:ea typeface="ＭＳ Ｐゴシック" pitchFamily="1" charset="-128"/>
              </a:rPr>
              <a:t>for (i = 0; i &lt; n; i++) {</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if</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(t[i] &gt; 0)</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a:t>
            </a:r>
          </a:p>
          <a:p>
            <a:pPr>
              <a:lnSpc>
                <a:spcPct val="50000"/>
              </a:lnSpc>
              <a:buFont typeface="Wingdings" pitchFamily="1" charset="2"/>
              <a:buNone/>
            </a:pPr>
            <a:r>
              <a:rPr lang="en-US" sz="1800" b="1" smtClean="0">
                <a:latin typeface="Courier New" pitchFamily="1" charset="0"/>
                <a:ea typeface="ＭＳ Ｐゴシック" pitchFamily="1" charset="-128"/>
              </a:rPr>
              <a:t>    for (j = 1; j &lt; n; j++) {</a:t>
            </a:r>
          </a:p>
          <a:p>
            <a:pPr>
              <a:lnSpc>
                <a:spcPct val="50000"/>
              </a:lnSpc>
              <a:buFont typeface="Wingdings" pitchFamily="1" charset="2"/>
              <a:buNone/>
            </a:pPr>
            <a:r>
              <a:rPr lang="en-US" sz="1800" b="1" smtClean="0">
                <a:latin typeface="Courier New" pitchFamily="1" charset="0"/>
                <a:ea typeface="ＭＳ Ｐゴシック" pitchFamily="1" charset="-128"/>
              </a:rPr>
              <a:t>      a[i][j] = a[i][j] * t[i] + b[j];</a:t>
            </a:r>
          </a:p>
          <a:p>
            <a:pPr>
              <a:lnSpc>
                <a:spcPct val="50000"/>
              </a:lnSpc>
              <a:buFont typeface="Wingdings" pitchFamily="1" charset="2"/>
              <a:buNone/>
            </a:pPr>
            <a:r>
              <a:rPr lang="en-US" sz="1800" b="1" smtClean="0">
                <a:latin typeface="Courier New" pitchFamily="1" charset="0"/>
                <a:ea typeface="ＭＳ Ｐゴシック" pitchFamily="1" charset="-128"/>
              </a:rPr>
              <a:t>    }</a:t>
            </a:r>
          </a:p>
          <a:p>
            <a:pPr>
              <a:lnSpc>
                <a:spcPct val="70000"/>
              </a:lnSpc>
              <a:buFont typeface="Wingdings" pitchFamily="1" charset="2"/>
              <a:buNone/>
            </a:pPr>
            <a:r>
              <a:rPr lang="en-US" sz="1800" b="1" smtClean="0">
                <a:latin typeface="Courier New" pitchFamily="1" charset="0"/>
                <a:ea typeface="ＭＳ Ｐゴシック" pitchFamily="1" charset="-128"/>
              </a:rPr>
              <a:t>  }</a:t>
            </a:r>
          </a:p>
          <a:p>
            <a:pPr>
              <a:lnSpc>
                <a:spcPct val="70000"/>
              </a:lnSpc>
              <a:buFont typeface="Wingdings" pitchFamily="1" charset="2"/>
              <a:buNone/>
            </a:pPr>
            <a:r>
              <a:rPr lang="en-US" sz="1800" b="1" smtClean="0">
                <a:latin typeface="Courier New" pitchFamily="1" charset="0"/>
                <a:ea typeface="ＭＳ Ｐゴシック" pitchFamily="1" charset="-128"/>
              </a:rPr>
              <a:t>  else {</a:t>
            </a:r>
          </a:p>
          <a:p>
            <a:pPr>
              <a:lnSpc>
                <a:spcPct val="50000"/>
              </a:lnSpc>
              <a:buFont typeface="Wingdings" pitchFamily="1" charset="2"/>
              <a:buNone/>
            </a:pPr>
            <a:r>
              <a:rPr lang="en-US" sz="1800" b="1" smtClean="0">
                <a:latin typeface="Courier New" pitchFamily="1" charset="0"/>
                <a:ea typeface="ＭＳ Ｐゴシック" pitchFamily="1" charset="-128"/>
              </a:rPr>
              <a:t>    for (j = 1; j &lt; n; j++) {</a:t>
            </a:r>
          </a:p>
          <a:p>
            <a:pPr>
              <a:lnSpc>
                <a:spcPct val="50000"/>
              </a:lnSpc>
              <a:buFont typeface="Wingdings" pitchFamily="1" charset="2"/>
              <a:buNone/>
            </a:pPr>
            <a:r>
              <a:rPr lang="en-US" sz="1800" b="1" smtClean="0">
                <a:latin typeface="Courier New" pitchFamily="1" charset="0"/>
                <a:ea typeface="ＭＳ Ｐゴシック" pitchFamily="1" charset="-128"/>
              </a:rPr>
              <a:t>      a[i][j] = 0.0;</a:t>
            </a:r>
          </a:p>
          <a:p>
            <a:pPr>
              <a:lnSpc>
                <a:spcPct val="50000"/>
              </a:lnSpc>
              <a:buFont typeface="Wingdings" pitchFamily="1" charset="2"/>
              <a:buNone/>
            </a:pPr>
            <a:r>
              <a:rPr lang="en-US" sz="1800" b="1" smtClean="0">
                <a:latin typeface="Courier New" pitchFamily="1" charset="0"/>
                <a:ea typeface="ＭＳ Ｐゴシック" pitchFamily="1" charset="-128"/>
              </a:rPr>
              <a:t>    }</a:t>
            </a:r>
          </a:p>
          <a:p>
            <a:pPr>
              <a:lnSpc>
                <a:spcPct val="60000"/>
              </a:lnSpc>
              <a:buFont typeface="Wingdings" pitchFamily="1" charset="2"/>
              <a:buNone/>
            </a:pPr>
            <a:r>
              <a:rPr lang="en-US" sz="1800" b="1" smtClean="0">
                <a:latin typeface="Courier New" pitchFamily="1" charset="0"/>
                <a:ea typeface="ＭＳ Ｐゴシック" pitchFamily="1" charset="-128"/>
              </a:rPr>
              <a:t>  }</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60000"/>
              </a:lnSpc>
              <a:buFont typeface="Wingdings" pitchFamily="1" charset="2"/>
              <a:buNone/>
            </a:pPr>
            <a:endParaRPr lang="en-US" sz="1800" b="1" smtClean="0">
              <a:latin typeface="Courier New" pitchFamily="1" charset="0"/>
              <a:ea typeface="ＭＳ Ｐゴシック" pitchFamily="1" charset="-128"/>
            </a:endParaRPr>
          </a:p>
        </p:txBody>
      </p:sp>
      <p:sp>
        <p:nvSpPr>
          <p:cNvPr id="8397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3973" name="Slide Number Placeholder 4"/>
          <p:cNvSpPr>
            <a:spLocks noGrp="1"/>
          </p:cNvSpPr>
          <p:nvPr>
            <p:ph type="sldNum" sz="quarter" idx="11"/>
          </p:nvPr>
        </p:nvSpPr>
        <p:spPr>
          <a:noFill/>
        </p:spPr>
        <p:txBody>
          <a:bodyPr/>
          <a:lstStyle/>
          <a:p>
            <a:fld id="{C4E68BFC-CCC6-4E27-855D-E5711195467E}" type="slidenum">
              <a:rPr lang="en-US"/>
              <a:pPr/>
              <a:t>57</a:t>
            </a:fld>
            <a:endParaRPr lang="en-US"/>
          </a:p>
        </p:txBody>
      </p:sp>
      <p:sp>
        <p:nvSpPr>
          <p:cNvPr id="83974" name="Rectangle 4"/>
          <p:cNvSpPr>
            <a:spLocks noChangeArrowheads="1"/>
          </p:cNvSpPr>
          <p:nvPr/>
        </p:nvSpPr>
        <p:spPr bwMode="auto">
          <a:xfrm>
            <a:off x="6477000" y="23622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3975" name="Rectangle 5"/>
          <p:cNvSpPr>
            <a:spLocks noChangeArrowheads="1"/>
          </p:cNvSpPr>
          <p:nvPr/>
        </p:nvSpPr>
        <p:spPr bwMode="auto">
          <a:xfrm>
            <a:off x="6629400" y="4648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3976" name="Line 6"/>
          <p:cNvSpPr>
            <a:spLocks noChangeShapeType="1"/>
          </p:cNvSpPr>
          <p:nvPr/>
        </p:nvSpPr>
        <p:spPr bwMode="auto">
          <a:xfrm>
            <a:off x="533400" y="3470275"/>
            <a:ext cx="7772400" cy="0"/>
          </a:xfrm>
          <a:prstGeom prst="line">
            <a:avLst/>
          </a:prstGeom>
          <a:noFill/>
          <a:ln w="9525">
            <a:solidFill>
              <a:schemeClr val="tx1"/>
            </a:solidFill>
            <a:miter lim="800000"/>
            <a:headEnd/>
            <a:tailEnd/>
          </a:ln>
        </p:spPr>
        <p:txBody>
          <a:bodyPr wrap="none"/>
          <a:lstStyle/>
          <a:p>
            <a:endParaRPr lang="en-US"/>
          </a:p>
        </p:txBody>
      </p:sp>
      <p:sp>
        <p:nvSpPr>
          <p:cNvPr id="83977" name="Text Box 7"/>
          <p:cNvSpPr txBox="1">
            <a:spLocks noChangeArrowheads="1"/>
          </p:cNvSpPr>
          <p:nvPr/>
        </p:nvSpPr>
        <p:spPr bwMode="auto">
          <a:xfrm>
            <a:off x="6019800" y="1358900"/>
            <a:ext cx="2743200" cy="774700"/>
          </a:xfrm>
          <a:prstGeom prst="rect">
            <a:avLst/>
          </a:prstGeom>
          <a:noFill/>
          <a:ln w="9525">
            <a:noFill/>
            <a:miter lim="800000"/>
            <a:headEnd/>
            <a:tailEnd/>
          </a:ln>
        </p:spPr>
        <p:txBody>
          <a:bodyPr>
            <a:spAutoFit/>
          </a:bodyPr>
          <a:lstStyle/>
          <a:p>
            <a:pPr>
              <a:lnSpc>
                <a:spcPct val="80000"/>
              </a:lnSpc>
            </a:pPr>
            <a:r>
              <a:rPr lang="en-US" sz="2800" b="1">
                <a:solidFill>
                  <a:schemeClr val="hlink"/>
                </a:solidFill>
              </a:rPr>
              <a:t>The condition is </a:t>
            </a:r>
            <a:r>
              <a:rPr lang="en-US" sz="2800" b="1">
                <a:solidFill>
                  <a:schemeClr val="hlink"/>
                </a:solidFill>
                <a:latin typeface="Courier New" pitchFamily="1" charset="0"/>
              </a:rPr>
              <a:t>j</a:t>
            </a:r>
            <a:r>
              <a:rPr lang="en-US" sz="2800" b="1">
                <a:solidFill>
                  <a:schemeClr val="hlink"/>
                </a:solidFill>
              </a:rPr>
              <a:t>-independent.</a:t>
            </a:r>
          </a:p>
        </p:txBody>
      </p:sp>
      <p:sp>
        <p:nvSpPr>
          <p:cNvPr id="83978" name="Text Box 8"/>
          <p:cNvSpPr txBox="1">
            <a:spLocks noChangeArrowheads="1"/>
          </p:cNvSpPr>
          <p:nvPr/>
        </p:nvSpPr>
        <p:spPr bwMode="auto">
          <a:xfrm>
            <a:off x="5867400" y="3797300"/>
            <a:ext cx="2971800" cy="774700"/>
          </a:xfrm>
          <a:prstGeom prst="rect">
            <a:avLst/>
          </a:prstGeom>
          <a:noFill/>
          <a:ln w="9525">
            <a:noFill/>
            <a:miter lim="800000"/>
            <a:headEnd/>
            <a:tailEnd/>
          </a:ln>
        </p:spPr>
        <p:txBody>
          <a:bodyPr>
            <a:spAutoFit/>
          </a:bodyPr>
          <a:lstStyle/>
          <a:p>
            <a:pPr>
              <a:lnSpc>
                <a:spcPct val="80000"/>
              </a:lnSpc>
            </a:pPr>
            <a:r>
              <a:rPr lang="en-US" sz="2800" b="1">
                <a:solidFill>
                  <a:schemeClr val="folHlink"/>
                </a:solidFill>
              </a:rPr>
              <a:t>So, it can migrate outside the </a:t>
            </a:r>
            <a:r>
              <a:rPr lang="en-US" sz="2800" b="1">
                <a:solidFill>
                  <a:schemeClr val="folHlink"/>
                </a:solidFill>
                <a:latin typeface="Courier New" pitchFamily="1" charset="0"/>
              </a:rPr>
              <a:t>j</a:t>
            </a:r>
            <a:r>
              <a:rPr lang="en-US" sz="2800" b="1">
                <a:solidFill>
                  <a:schemeClr val="folHlink"/>
                </a:solidFill>
              </a:rPr>
              <a:t> loop.</a:t>
            </a:r>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mtClean="0">
                <a:ea typeface="ＭＳ Ｐゴシック" pitchFamily="1" charset="-128"/>
              </a:rPr>
              <a:t>Iteration Peeling (F90)</a:t>
            </a:r>
          </a:p>
        </p:txBody>
      </p:sp>
      <p:sp>
        <p:nvSpPr>
          <p:cNvPr id="84995" name="Rectangle 3"/>
          <p:cNvSpPr>
            <a:spLocks noGrp="1" noChangeArrowheads="1"/>
          </p:cNvSpPr>
          <p:nvPr>
            <p:ph idx="1"/>
          </p:nvPr>
        </p:nvSpPr>
        <p:spPr>
          <a:xfrm>
            <a:off x="1981200" y="1219200"/>
            <a:ext cx="6477000" cy="2590800"/>
          </a:xfrm>
        </p:spPr>
        <p:txBody>
          <a:bodyPr/>
          <a:lstStyle/>
          <a:p>
            <a:pPr>
              <a:lnSpc>
                <a:spcPct val="90000"/>
              </a:lnSpc>
              <a:buFont typeface="Wingdings" pitchFamily="1" charset="2"/>
              <a:buNone/>
            </a:pPr>
            <a:r>
              <a:rPr lang="en-US" sz="2200" b="1" dirty="0" smtClean="0">
                <a:latin typeface="Courier New" pitchFamily="1" charset="0"/>
                <a:ea typeface="ＭＳ Ｐゴシック" pitchFamily="1" charset="-128"/>
              </a:rPr>
              <a:t>DO </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 n</a:t>
            </a:r>
          </a:p>
          <a:p>
            <a:pPr>
              <a:lnSpc>
                <a:spcPct val="8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IF ((</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1) .OR. (</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n)) THEN</a:t>
            </a:r>
          </a:p>
          <a:p>
            <a:pPr>
              <a:lnSpc>
                <a:spcPct val="80000"/>
              </a:lnSpc>
              <a:buFont typeface="Wingdings" pitchFamily="1" charset="2"/>
              <a:buNone/>
            </a:pPr>
            <a:r>
              <a:rPr lang="en-US" sz="2200" b="1" dirty="0" smtClean="0">
                <a:solidFill>
                  <a:schemeClr val="hlink"/>
                </a:solidFill>
                <a:latin typeface="Courier New" pitchFamily="1" charset="0"/>
                <a:ea typeface="ＭＳ Ｐゴシック" pitchFamily="1" charset="-128"/>
              </a:rPr>
              <a:t>    x(</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y(</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a:t>
            </a:r>
          </a:p>
          <a:p>
            <a:pPr>
              <a:lnSpc>
                <a:spcPct val="8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ELSE</a:t>
            </a:r>
          </a:p>
          <a:p>
            <a:pPr>
              <a:lnSpc>
                <a:spcPct val="80000"/>
              </a:lnSpc>
              <a:buFont typeface="Wingdings" pitchFamily="1" charset="2"/>
              <a:buNone/>
            </a:pPr>
            <a:r>
              <a:rPr lang="en-US" sz="2200" b="1" dirty="0" smtClean="0">
                <a:latin typeface="Courier New" pitchFamily="1" charset="0"/>
                <a:ea typeface="ＭＳ Ｐゴシック" pitchFamily="1" charset="-128"/>
              </a:rPr>
              <a:t>    x(</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y(</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 + y(</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a:t>
            </a:r>
          </a:p>
          <a:p>
            <a:pPr>
              <a:lnSpc>
                <a:spcPct val="7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END IF</a:t>
            </a:r>
          </a:p>
          <a:p>
            <a:pPr>
              <a:lnSpc>
                <a:spcPct val="80000"/>
              </a:lnSpc>
              <a:buFont typeface="Wingdings" pitchFamily="1" charset="2"/>
              <a:buNone/>
            </a:pPr>
            <a:r>
              <a:rPr lang="en-US" sz="2200" b="1" dirty="0" smtClean="0">
                <a:latin typeface="Courier New" pitchFamily="1" charset="0"/>
                <a:ea typeface="ＭＳ Ｐゴシック" pitchFamily="1" charset="-128"/>
              </a:rPr>
              <a:t>END DO</a:t>
            </a:r>
          </a:p>
        </p:txBody>
      </p:sp>
      <p:sp>
        <p:nvSpPr>
          <p:cNvPr id="8499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4997" name="Slide Number Placeholder 4"/>
          <p:cNvSpPr>
            <a:spLocks noGrp="1"/>
          </p:cNvSpPr>
          <p:nvPr>
            <p:ph type="sldNum" sz="quarter" idx="11"/>
          </p:nvPr>
        </p:nvSpPr>
        <p:spPr>
          <a:noFill/>
        </p:spPr>
        <p:txBody>
          <a:bodyPr/>
          <a:lstStyle/>
          <a:p>
            <a:fld id="{FB80D202-A70A-4AEC-A848-EBB4E7A4FCFC}" type="slidenum">
              <a:rPr lang="en-US"/>
              <a:pPr/>
              <a:t>58</a:t>
            </a:fld>
            <a:endParaRPr lang="en-US"/>
          </a:p>
        </p:txBody>
      </p:sp>
      <p:sp>
        <p:nvSpPr>
          <p:cNvPr id="84998" name="Rectangle 4"/>
          <p:cNvSpPr>
            <a:spLocks noChangeArrowheads="1"/>
          </p:cNvSpPr>
          <p:nvPr/>
        </p:nvSpPr>
        <p:spPr bwMode="auto">
          <a:xfrm>
            <a:off x="1981200" y="4267200"/>
            <a:ext cx="6477000" cy="1981200"/>
          </a:xfrm>
          <a:prstGeom prst="rect">
            <a:avLst/>
          </a:prstGeom>
          <a:noFill/>
          <a:ln w="9525">
            <a:noFill/>
            <a:miter lim="800000"/>
            <a:headEnd/>
            <a:tailEnd/>
          </a:ln>
        </p:spPr>
        <p:txBody>
          <a:bodyPr/>
          <a:lstStyle/>
          <a:p>
            <a:pPr marL="342900" indent="-342900" algn="l">
              <a:lnSpc>
                <a:spcPct val="90000"/>
              </a:lnSpc>
              <a:spcBef>
                <a:spcPct val="20000"/>
              </a:spcBef>
              <a:buClr>
                <a:schemeClr val="folHlink"/>
              </a:buClr>
              <a:buSzPct val="60000"/>
              <a:buFont typeface="Wingdings" pitchFamily="1" charset="2"/>
              <a:buNone/>
            </a:pPr>
            <a:r>
              <a:rPr lang="en-US" sz="2200" b="1" dirty="0">
                <a:solidFill>
                  <a:schemeClr val="folHlink"/>
                </a:solidFill>
                <a:latin typeface="Courier New" pitchFamily="1" charset="0"/>
              </a:rPr>
              <a:t>x(1) = y(1)</a:t>
            </a:r>
          </a:p>
          <a:p>
            <a:pPr marL="342900" indent="-342900" algn="l">
              <a:lnSpc>
                <a:spcPct val="90000"/>
              </a:lnSpc>
              <a:spcBef>
                <a:spcPct val="20000"/>
              </a:spcBef>
              <a:buClr>
                <a:schemeClr val="folHlink"/>
              </a:buClr>
              <a:buSzPct val="60000"/>
              <a:buFont typeface="Wingdings" pitchFamily="1" charset="2"/>
              <a:buNone/>
            </a:pPr>
            <a:r>
              <a:rPr lang="en-US" sz="2200" b="1" dirty="0">
                <a:latin typeface="Courier New" pitchFamily="1" charset="0"/>
              </a:rPr>
              <a:t>DO </a:t>
            </a:r>
            <a:r>
              <a:rPr lang="en-US" sz="2200" b="1" dirty="0" err="1">
                <a:latin typeface="Courier New" pitchFamily="1" charset="0"/>
              </a:rPr>
              <a:t>i</a:t>
            </a:r>
            <a:r>
              <a:rPr lang="en-US" sz="2200" b="1" dirty="0">
                <a:latin typeface="Courier New" pitchFamily="1" charset="0"/>
              </a:rPr>
              <a:t> = 2, n - 1</a:t>
            </a:r>
          </a:p>
          <a:p>
            <a:pPr marL="342900" indent="-342900" algn="l">
              <a:lnSpc>
                <a:spcPct val="80000"/>
              </a:lnSpc>
              <a:spcBef>
                <a:spcPct val="20000"/>
              </a:spcBef>
              <a:buClr>
                <a:schemeClr val="folHlink"/>
              </a:buClr>
              <a:buSzPct val="60000"/>
              <a:buFont typeface="Wingdings" pitchFamily="1" charset="2"/>
              <a:buNone/>
            </a:pPr>
            <a:r>
              <a:rPr lang="en-US" sz="2200" b="1" dirty="0">
                <a:latin typeface="Courier New" pitchFamily="1" charset="0"/>
              </a:rPr>
              <a:t>  x(</a:t>
            </a:r>
            <a:r>
              <a:rPr lang="en-US" sz="2200" b="1" dirty="0" err="1">
                <a:latin typeface="Courier New" pitchFamily="1" charset="0"/>
              </a:rPr>
              <a:t>i</a:t>
            </a:r>
            <a:r>
              <a:rPr lang="en-US" sz="2200" b="1" dirty="0">
                <a:latin typeface="Courier New" pitchFamily="1" charset="0"/>
              </a:rPr>
              <a:t>) = y(</a:t>
            </a:r>
            <a:r>
              <a:rPr lang="en-US" sz="2200" b="1" dirty="0" err="1">
                <a:latin typeface="Courier New" pitchFamily="1" charset="0"/>
              </a:rPr>
              <a:t>i</a:t>
            </a:r>
            <a:r>
              <a:rPr lang="en-US" sz="2200" b="1" dirty="0">
                <a:latin typeface="Courier New" pitchFamily="1" charset="0"/>
              </a:rPr>
              <a:t> + 1) + y(</a:t>
            </a:r>
            <a:r>
              <a:rPr lang="en-US" sz="2200" b="1" dirty="0" err="1">
                <a:latin typeface="Courier New" pitchFamily="1" charset="0"/>
              </a:rPr>
              <a:t>i</a:t>
            </a:r>
            <a:r>
              <a:rPr lang="en-US" sz="2200" b="1" dirty="0">
                <a:latin typeface="Courier New" pitchFamily="1" charset="0"/>
              </a:rPr>
              <a:t> – 1)</a:t>
            </a:r>
          </a:p>
          <a:p>
            <a:pPr marL="342900" indent="-342900" algn="l">
              <a:lnSpc>
                <a:spcPct val="80000"/>
              </a:lnSpc>
              <a:spcBef>
                <a:spcPct val="20000"/>
              </a:spcBef>
              <a:buClr>
                <a:schemeClr val="folHlink"/>
              </a:buClr>
              <a:buSzPct val="60000"/>
              <a:buFont typeface="Wingdings" pitchFamily="1" charset="2"/>
              <a:buNone/>
            </a:pPr>
            <a:r>
              <a:rPr lang="en-US" sz="2200" b="1" dirty="0">
                <a:latin typeface="Courier New" pitchFamily="1" charset="0"/>
              </a:rPr>
              <a:t>END DO</a:t>
            </a:r>
          </a:p>
          <a:p>
            <a:pPr marL="342900" indent="-342900" algn="l">
              <a:lnSpc>
                <a:spcPct val="80000"/>
              </a:lnSpc>
              <a:spcBef>
                <a:spcPct val="20000"/>
              </a:spcBef>
              <a:buClr>
                <a:schemeClr val="folHlink"/>
              </a:buClr>
              <a:buSzPct val="60000"/>
              <a:buFont typeface="Wingdings" pitchFamily="1" charset="2"/>
              <a:buNone/>
            </a:pPr>
            <a:r>
              <a:rPr lang="en-US" sz="2200" b="1" dirty="0">
                <a:solidFill>
                  <a:schemeClr val="folHlink"/>
                </a:solidFill>
                <a:latin typeface="Courier New" pitchFamily="1" charset="0"/>
              </a:rPr>
              <a:t>x(n) = y(n)</a:t>
            </a:r>
          </a:p>
        </p:txBody>
      </p:sp>
      <p:sp>
        <p:nvSpPr>
          <p:cNvPr id="84999" name="Text Box 5"/>
          <p:cNvSpPr txBox="1">
            <a:spLocks noChangeArrowheads="1"/>
          </p:cNvSpPr>
          <p:nvPr/>
        </p:nvSpPr>
        <p:spPr bwMode="auto">
          <a:xfrm>
            <a:off x="609600" y="22685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5000" name="Text Box 6"/>
          <p:cNvSpPr txBox="1">
            <a:spLocks noChangeArrowheads="1"/>
          </p:cNvSpPr>
          <p:nvPr/>
        </p:nvSpPr>
        <p:spPr bwMode="auto">
          <a:xfrm>
            <a:off x="838200" y="48006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5001" name="Text Box 7"/>
          <p:cNvSpPr txBox="1">
            <a:spLocks noChangeArrowheads="1"/>
          </p:cNvSpPr>
          <p:nvPr/>
        </p:nvSpPr>
        <p:spPr bwMode="auto">
          <a:xfrm>
            <a:off x="533400" y="3729037"/>
            <a:ext cx="7020896" cy="461665"/>
          </a:xfrm>
          <a:prstGeom prst="rect">
            <a:avLst/>
          </a:prstGeom>
          <a:noFill/>
          <a:ln w="9525">
            <a:noFill/>
            <a:miter lim="800000"/>
            <a:headEnd/>
            <a:tailEnd/>
          </a:ln>
        </p:spPr>
        <p:txBody>
          <a:bodyPr wrap="none">
            <a:spAutoFit/>
          </a:bodyPr>
          <a:lstStyle/>
          <a:p>
            <a:pPr algn="l"/>
            <a:r>
              <a:rPr lang="en-US" sz="2400" dirty="0"/>
              <a:t>We can eliminate the IF by </a:t>
            </a:r>
            <a:r>
              <a:rPr lang="en-US" sz="2400" b="1" i="1" u="sng" dirty="0">
                <a:solidFill>
                  <a:srgbClr val="993366"/>
                </a:solidFill>
              </a:rPr>
              <a:t>peeling</a:t>
            </a:r>
            <a:r>
              <a:rPr lang="en-US" sz="2400" dirty="0"/>
              <a:t> the weird iterations.</a:t>
            </a:r>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ea typeface="ＭＳ Ｐゴシック" pitchFamily="1" charset="-128"/>
              </a:rPr>
              <a:t>Iteration Peeling (C)</a:t>
            </a:r>
          </a:p>
        </p:txBody>
      </p:sp>
      <p:sp>
        <p:nvSpPr>
          <p:cNvPr id="86019" name="Rectangle 3"/>
          <p:cNvSpPr>
            <a:spLocks noGrp="1" noChangeArrowheads="1"/>
          </p:cNvSpPr>
          <p:nvPr>
            <p:ph idx="1"/>
          </p:nvPr>
        </p:nvSpPr>
        <p:spPr>
          <a:xfrm>
            <a:off x="1981200" y="1219200"/>
            <a:ext cx="6477000" cy="2590800"/>
          </a:xfrm>
        </p:spPr>
        <p:txBody>
          <a:bodyPr/>
          <a:lstStyle/>
          <a:p>
            <a:pPr>
              <a:lnSpc>
                <a:spcPct val="90000"/>
              </a:lnSpc>
              <a:buFont typeface="Wingdings" pitchFamily="1" charset="2"/>
              <a:buNone/>
            </a:pPr>
            <a:r>
              <a:rPr lang="en-US" sz="2200" b="1" dirty="0" smtClean="0">
                <a:latin typeface="Courier New" pitchFamily="1" charset="0"/>
                <a:ea typeface="ＭＳ Ｐゴシック" pitchFamily="1" charset="-128"/>
              </a:rPr>
              <a:t>for (</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0; </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&lt; n; </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a:t>
            </a:r>
          </a:p>
          <a:p>
            <a:pPr>
              <a:lnSpc>
                <a:spcPct val="8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if ((</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0) || (</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(n – 1))) {</a:t>
            </a:r>
          </a:p>
          <a:p>
            <a:pPr>
              <a:lnSpc>
                <a:spcPct val="80000"/>
              </a:lnSpc>
              <a:buFont typeface="Wingdings" pitchFamily="1" charset="2"/>
              <a:buNone/>
            </a:pPr>
            <a:r>
              <a:rPr lang="en-US" sz="2200" b="1" dirty="0" smtClean="0">
                <a:solidFill>
                  <a:schemeClr val="hlink"/>
                </a:solidFill>
                <a:latin typeface="Courier New" pitchFamily="1" charset="0"/>
                <a:ea typeface="ＭＳ Ｐゴシック" pitchFamily="1" charset="-128"/>
              </a:rPr>
              <a:t>    x[</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 = y[</a:t>
            </a:r>
            <a:r>
              <a:rPr lang="en-US" sz="2200" b="1" dirty="0" err="1" smtClean="0">
                <a:solidFill>
                  <a:schemeClr val="hlink"/>
                </a:solidFill>
                <a:latin typeface="Courier New" pitchFamily="1" charset="0"/>
                <a:ea typeface="ＭＳ Ｐゴシック" pitchFamily="1" charset="-128"/>
              </a:rPr>
              <a:t>i</a:t>
            </a:r>
            <a:r>
              <a:rPr lang="en-US" sz="2200" b="1" dirty="0" smtClean="0">
                <a:solidFill>
                  <a:schemeClr val="hlink"/>
                </a:solidFill>
                <a:latin typeface="Courier New" pitchFamily="1" charset="0"/>
                <a:ea typeface="ＭＳ Ｐゴシック" pitchFamily="1" charset="-128"/>
              </a:rPr>
              <a:t>];</a:t>
            </a:r>
          </a:p>
          <a:p>
            <a:pPr>
              <a:lnSpc>
                <a:spcPct val="80000"/>
              </a:lnSpc>
              <a:buFont typeface="Wingdings" pitchFamily="1" charset="2"/>
              <a:buNone/>
            </a:pPr>
            <a:r>
              <a:rPr lang="en-US" sz="2200" b="1" dirty="0" smtClean="0">
                <a:solidFill>
                  <a:schemeClr val="hlink"/>
                </a:solidFill>
                <a:latin typeface="Courier New" pitchFamily="1" charset="0"/>
                <a:ea typeface="ＭＳ Ｐゴシック" pitchFamily="1" charset="-128"/>
              </a:rPr>
              <a:t>  }</a:t>
            </a:r>
          </a:p>
          <a:p>
            <a:pPr>
              <a:lnSpc>
                <a:spcPct val="8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else {</a:t>
            </a:r>
          </a:p>
          <a:p>
            <a:pPr>
              <a:lnSpc>
                <a:spcPct val="80000"/>
              </a:lnSpc>
              <a:buFont typeface="Wingdings" pitchFamily="1" charset="2"/>
              <a:buNone/>
            </a:pPr>
            <a:r>
              <a:rPr lang="en-US" sz="2200" b="1" dirty="0" smtClean="0">
                <a:latin typeface="Courier New" pitchFamily="1" charset="0"/>
                <a:ea typeface="ＭＳ Ｐゴシック" pitchFamily="1" charset="-128"/>
              </a:rPr>
              <a:t>    x[</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y[</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 + y[</a:t>
            </a:r>
            <a:r>
              <a:rPr lang="en-US" sz="2200" b="1" dirty="0" err="1" smtClean="0">
                <a:latin typeface="Courier New" pitchFamily="1" charset="0"/>
                <a:ea typeface="ＭＳ Ｐゴシック" pitchFamily="1" charset="-128"/>
              </a:rPr>
              <a:t>i</a:t>
            </a:r>
            <a:r>
              <a:rPr lang="en-US" sz="2200" b="1" dirty="0" smtClean="0">
                <a:latin typeface="Courier New" pitchFamily="1" charset="0"/>
                <a:ea typeface="ＭＳ Ｐゴシック" pitchFamily="1" charset="-128"/>
              </a:rPr>
              <a:t> – 1];</a:t>
            </a:r>
          </a:p>
          <a:p>
            <a:pPr>
              <a:lnSpc>
                <a:spcPct val="70000"/>
              </a:lnSpc>
              <a:buFont typeface="Wingdings" pitchFamily="1" charset="2"/>
              <a:buNone/>
            </a:pPr>
            <a:r>
              <a:rPr lang="en-US" sz="2200" b="1" dirty="0" smtClean="0">
                <a:solidFill>
                  <a:srgbClr val="000099"/>
                </a:solidFill>
                <a:latin typeface="Courier New" pitchFamily="1" charset="0"/>
                <a:ea typeface="ＭＳ Ｐゴシック" pitchFamily="1" charset="-128"/>
              </a:rPr>
              <a:t>  </a:t>
            </a:r>
            <a:r>
              <a:rPr lang="en-US" sz="2200" b="1" dirty="0" smtClean="0">
                <a:solidFill>
                  <a:schemeClr val="hlink"/>
                </a:solidFill>
                <a:latin typeface="Courier New" pitchFamily="1" charset="0"/>
                <a:ea typeface="ＭＳ Ｐゴシック" pitchFamily="1" charset="-128"/>
              </a:rPr>
              <a:t>}</a:t>
            </a:r>
          </a:p>
          <a:p>
            <a:pPr>
              <a:lnSpc>
                <a:spcPct val="80000"/>
              </a:lnSpc>
              <a:buFont typeface="Wingdings" pitchFamily="1" charset="2"/>
              <a:buNone/>
            </a:pPr>
            <a:r>
              <a:rPr lang="en-US" sz="2200" b="1" dirty="0" smtClean="0">
                <a:latin typeface="Courier New" pitchFamily="1" charset="0"/>
                <a:ea typeface="ＭＳ Ｐゴシック" pitchFamily="1" charset="-128"/>
              </a:rPr>
              <a:t>}</a:t>
            </a:r>
          </a:p>
        </p:txBody>
      </p:sp>
      <p:sp>
        <p:nvSpPr>
          <p:cNvPr id="8602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6021" name="Slide Number Placeholder 4"/>
          <p:cNvSpPr>
            <a:spLocks noGrp="1"/>
          </p:cNvSpPr>
          <p:nvPr>
            <p:ph type="sldNum" sz="quarter" idx="11"/>
          </p:nvPr>
        </p:nvSpPr>
        <p:spPr>
          <a:noFill/>
        </p:spPr>
        <p:txBody>
          <a:bodyPr/>
          <a:lstStyle/>
          <a:p>
            <a:fld id="{B83E9A5A-56A6-49BD-8EC5-A79BE9C9140D}" type="slidenum">
              <a:rPr lang="en-US"/>
              <a:pPr/>
              <a:t>59</a:t>
            </a:fld>
            <a:endParaRPr lang="en-US"/>
          </a:p>
        </p:txBody>
      </p:sp>
      <p:sp>
        <p:nvSpPr>
          <p:cNvPr id="86022" name="Rectangle 4"/>
          <p:cNvSpPr>
            <a:spLocks noChangeArrowheads="1"/>
          </p:cNvSpPr>
          <p:nvPr/>
        </p:nvSpPr>
        <p:spPr bwMode="auto">
          <a:xfrm>
            <a:off x="1981200" y="4267200"/>
            <a:ext cx="6477000" cy="1981200"/>
          </a:xfrm>
          <a:prstGeom prst="rect">
            <a:avLst/>
          </a:prstGeom>
          <a:noFill/>
          <a:ln w="9525">
            <a:noFill/>
            <a:miter lim="800000"/>
            <a:headEnd/>
            <a:tailEnd/>
          </a:ln>
        </p:spPr>
        <p:txBody>
          <a:bodyPr/>
          <a:lstStyle/>
          <a:p>
            <a:pPr marL="342900" indent="-342900" algn="l">
              <a:lnSpc>
                <a:spcPct val="90000"/>
              </a:lnSpc>
              <a:spcBef>
                <a:spcPct val="20000"/>
              </a:spcBef>
              <a:buClr>
                <a:schemeClr val="folHlink"/>
              </a:buClr>
              <a:buSzPct val="60000"/>
              <a:buFont typeface="Wingdings" pitchFamily="1" charset="2"/>
              <a:buNone/>
            </a:pPr>
            <a:r>
              <a:rPr lang="en-US" sz="2200" b="1" dirty="0">
                <a:solidFill>
                  <a:schemeClr val="folHlink"/>
                </a:solidFill>
                <a:latin typeface="Courier New" pitchFamily="1" charset="0"/>
              </a:rPr>
              <a:t>x[0] = y[0];</a:t>
            </a:r>
          </a:p>
          <a:p>
            <a:pPr marL="342900" indent="-342900" algn="l">
              <a:lnSpc>
                <a:spcPct val="90000"/>
              </a:lnSpc>
              <a:spcBef>
                <a:spcPct val="20000"/>
              </a:spcBef>
              <a:buClr>
                <a:schemeClr val="folHlink"/>
              </a:buClr>
              <a:buSzPct val="60000"/>
              <a:buFont typeface="Wingdings" pitchFamily="1" charset="2"/>
              <a:buNone/>
            </a:pPr>
            <a:r>
              <a:rPr lang="en-US" sz="2200" b="1" dirty="0">
                <a:latin typeface="Courier New" pitchFamily="1" charset="0"/>
              </a:rPr>
              <a:t>for (</a:t>
            </a:r>
            <a:r>
              <a:rPr lang="en-US" sz="2200" b="1" dirty="0" err="1">
                <a:latin typeface="Courier New" pitchFamily="1" charset="0"/>
              </a:rPr>
              <a:t>i</a:t>
            </a:r>
            <a:r>
              <a:rPr lang="en-US" sz="2200" b="1" dirty="0">
                <a:latin typeface="Courier New" pitchFamily="1" charset="0"/>
              </a:rPr>
              <a:t> = 1; </a:t>
            </a:r>
            <a:r>
              <a:rPr lang="en-US" sz="2200" b="1" dirty="0" err="1">
                <a:latin typeface="Courier New" pitchFamily="1" charset="0"/>
              </a:rPr>
              <a:t>i</a:t>
            </a:r>
            <a:r>
              <a:rPr lang="en-US" sz="2200" b="1" dirty="0">
                <a:latin typeface="Courier New" pitchFamily="1" charset="0"/>
              </a:rPr>
              <a:t> &lt; n – 1; </a:t>
            </a:r>
            <a:r>
              <a:rPr lang="en-US" sz="2200" b="1" dirty="0" err="1">
                <a:latin typeface="Courier New" pitchFamily="1" charset="0"/>
              </a:rPr>
              <a:t>i</a:t>
            </a:r>
            <a:r>
              <a:rPr lang="en-US" sz="2200" b="1" dirty="0">
                <a:latin typeface="Courier New" pitchFamily="1" charset="0"/>
              </a:rPr>
              <a:t>++) {</a:t>
            </a:r>
          </a:p>
          <a:p>
            <a:pPr marL="342900" indent="-342900" algn="l">
              <a:lnSpc>
                <a:spcPct val="80000"/>
              </a:lnSpc>
              <a:spcBef>
                <a:spcPct val="20000"/>
              </a:spcBef>
              <a:buClr>
                <a:schemeClr val="folHlink"/>
              </a:buClr>
              <a:buSzPct val="60000"/>
              <a:buFont typeface="Wingdings" pitchFamily="1" charset="2"/>
              <a:buNone/>
            </a:pPr>
            <a:r>
              <a:rPr lang="en-US" sz="2200" b="1" dirty="0">
                <a:latin typeface="Courier New" pitchFamily="1" charset="0"/>
              </a:rPr>
              <a:t>  x[</a:t>
            </a:r>
            <a:r>
              <a:rPr lang="en-US" sz="2200" b="1" dirty="0" err="1">
                <a:latin typeface="Courier New" pitchFamily="1" charset="0"/>
              </a:rPr>
              <a:t>i</a:t>
            </a:r>
            <a:r>
              <a:rPr lang="en-US" sz="2200" b="1" dirty="0">
                <a:latin typeface="Courier New" pitchFamily="1" charset="0"/>
              </a:rPr>
              <a:t>] = y[</a:t>
            </a:r>
            <a:r>
              <a:rPr lang="en-US" sz="2200" b="1" dirty="0" err="1">
                <a:latin typeface="Courier New" pitchFamily="1" charset="0"/>
              </a:rPr>
              <a:t>i</a:t>
            </a:r>
            <a:r>
              <a:rPr lang="en-US" sz="2200" b="1" dirty="0">
                <a:latin typeface="Courier New" pitchFamily="1" charset="0"/>
              </a:rPr>
              <a:t> + 1] + y[</a:t>
            </a:r>
            <a:r>
              <a:rPr lang="en-US" sz="2200" b="1" dirty="0" err="1">
                <a:latin typeface="Courier New" pitchFamily="1" charset="0"/>
              </a:rPr>
              <a:t>i</a:t>
            </a:r>
            <a:r>
              <a:rPr lang="en-US" sz="2200" b="1" dirty="0">
                <a:latin typeface="Courier New" pitchFamily="1" charset="0"/>
              </a:rPr>
              <a:t> – 1];</a:t>
            </a:r>
          </a:p>
          <a:p>
            <a:pPr marL="342900" indent="-342900" algn="l">
              <a:lnSpc>
                <a:spcPct val="80000"/>
              </a:lnSpc>
              <a:spcBef>
                <a:spcPct val="20000"/>
              </a:spcBef>
              <a:buClr>
                <a:schemeClr val="folHlink"/>
              </a:buClr>
              <a:buSzPct val="60000"/>
              <a:buFont typeface="Wingdings" pitchFamily="1" charset="2"/>
              <a:buNone/>
            </a:pPr>
            <a:r>
              <a:rPr lang="en-US" sz="2200" b="1" dirty="0">
                <a:latin typeface="Courier New" pitchFamily="1" charset="0"/>
              </a:rPr>
              <a:t>}</a:t>
            </a:r>
          </a:p>
          <a:p>
            <a:pPr marL="342900" indent="-342900" algn="l">
              <a:lnSpc>
                <a:spcPct val="80000"/>
              </a:lnSpc>
              <a:spcBef>
                <a:spcPct val="20000"/>
              </a:spcBef>
              <a:buClr>
                <a:schemeClr val="folHlink"/>
              </a:buClr>
              <a:buSzPct val="60000"/>
              <a:buFont typeface="Wingdings" pitchFamily="1" charset="2"/>
              <a:buNone/>
            </a:pPr>
            <a:r>
              <a:rPr lang="en-US" sz="2200" b="1" dirty="0">
                <a:solidFill>
                  <a:schemeClr val="folHlink"/>
                </a:solidFill>
                <a:latin typeface="Courier New" pitchFamily="1" charset="0"/>
              </a:rPr>
              <a:t>x[n-1] = y[n-1];</a:t>
            </a:r>
          </a:p>
        </p:txBody>
      </p:sp>
      <p:sp>
        <p:nvSpPr>
          <p:cNvPr id="86023" name="Text Box 5"/>
          <p:cNvSpPr txBox="1">
            <a:spLocks noChangeArrowheads="1"/>
          </p:cNvSpPr>
          <p:nvPr/>
        </p:nvSpPr>
        <p:spPr bwMode="auto">
          <a:xfrm>
            <a:off x="609600" y="22685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6024" name="Text Box 6"/>
          <p:cNvSpPr txBox="1">
            <a:spLocks noChangeArrowheads="1"/>
          </p:cNvSpPr>
          <p:nvPr/>
        </p:nvSpPr>
        <p:spPr bwMode="auto">
          <a:xfrm>
            <a:off x="838200" y="48006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6025" name="Text Box 7"/>
          <p:cNvSpPr txBox="1">
            <a:spLocks noChangeArrowheads="1"/>
          </p:cNvSpPr>
          <p:nvPr/>
        </p:nvSpPr>
        <p:spPr bwMode="auto">
          <a:xfrm>
            <a:off x="576989" y="3729037"/>
            <a:ext cx="6934335" cy="461665"/>
          </a:xfrm>
          <a:prstGeom prst="rect">
            <a:avLst/>
          </a:prstGeom>
          <a:noFill/>
          <a:ln w="9525">
            <a:noFill/>
            <a:miter lim="800000"/>
            <a:headEnd/>
            <a:tailEnd/>
          </a:ln>
        </p:spPr>
        <p:txBody>
          <a:bodyPr wrap="none">
            <a:spAutoFit/>
          </a:bodyPr>
          <a:lstStyle/>
          <a:p>
            <a:r>
              <a:rPr lang="en-US" sz="2400" dirty="0"/>
              <a:t>We can eliminate the </a:t>
            </a:r>
            <a:r>
              <a:rPr lang="en-US" sz="2400" dirty="0" smtClean="0"/>
              <a:t>if </a:t>
            </a:r>
            <a:r>
              <a:rPr lang="en-US" sz="2400" dirty="0"/>
              <a:t>by </a:t>
            </a:r>
            <a:r>
              <a:rPr lang="en-US" sz="2400" b="1" i="1" u="sng" dirty="0">
                <a:solidFill>
                  <a:srgbClr val="993366"/>
                </a:solidFill>
              </a:rPr>
              <a:t>peeling</a:t>
            </a:r>
            <a:r>
              <a:rPr lang="en-US" sz="2400" dirty="0"/>
              <a:t> the weird iterations.</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a:t>
            </a:r>
            <a:r>
              <a:rPr lang="en-US" dirty="0" smtClean="0"/>
              <a:t>Compilers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6</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Font typeface="Wingdings" pitchFamily="2" charset="2"/>
              <a:buNone/>
            </a:pPr>
            <a:r>
              <a:rPr lang="en-US" dirty="0" smtClean="0"/>
              <a:t>1-800-832-0736</a:t>
            </a:r>
          </a:p>
          <a:p>
            <a:pPr algn="ctr">
              <a:buFont typeface="Wingdings" pitchFamily="2" charset="2"/>
              <a:buNone/>
            </a:pPr>
            <a:r>
              <a:rPr lang="en-US" dirty="0" smtClean="0"/>
              <a:t>* 623 2874 #</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t>
            </a:r>
            <a:r>
              <a:rPr lang="en-US" dirty="0" smtClean="0"/>
              <a:t>OU Information Technology for providing the toll free phone bridge.</a:t>
            </a: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mtClean="0">
                <a:ea typeface="ＭＳ Ｐゴシック" pitchFamily="1" charset="-128"/>
              </a:rPr>
              <a:t>Index Set Splitting (F90)</a:t>
            </a:r>
          </a:p>
        </p:txBody>
      </p:sp>
      <p:sp>
        <p:nvSpPr>
          <p:cNvPr id="87043" name="Rectangle 3"/>
          <p:cNvSpPr>
            <a:spLocks noGrp="1" noChangeArrowheads="1"/>
          </p:cNvSpPr>
          <p:nvPr>
            <p:ph idx="1"/>
          </p:nvPr>
        </p:nvSpPr>
        <p:spPr/>
        <p:txBody>
          <a:bodyPr/>
          <a:lstStyle/>
          <a:p>
            <a:pPr>
              <a:lnSpc>
                <a:spcPct val="70000"/>
              </a:lnSpc>
              <a:buFont typeface="Wingdings" pitchFamily="1" charset="2"/>
              <a:buNone/>
            </a:pPr>
            <a:r>
              <a:rPr lang="en-US" sz="2000" b="1" smtClean="0">
                <a:latin typeface="Courier New" pitchFamily="1" charset="0"/>
                <a:ea typeface="ＭＳ Ｐゴシック" pitchFamily="1" charset="-128"/>
              </a:rPr>
              <a:t>DO i = 1, n</a:t>
            </a:r>
          </a:p>
          <a:p>
            <a:pPr>
              <a:lnSpc>
                <a:spcPct val="60000"/>
              </a:lnSpc>
              <a:buFont typeface="Wingdings" pitchFamily="1" charset="2"/>
              <a:buNone/>
            </a:pPr>
            <a:r>
              <a:rPr lang="en-US" sz="2000" b="1" smtClean="0">
                <a:latin typeface="Courier New" pitchFamily="1" charset="0"/>
                <a:ea typeface="ＭＳ Ｐゴシック" pitchFamily="1" charset="-128"/>
              </a:rPr>
              <a:t>  a(i) = b(i) + c(i)</a:t>
            </a:r>
          </a:p>
          <a:p>
            <a:pPr>
              <a:lnSpc>
                <a:spcPct val="70000"/>
              </a:lnSpc>
              <a:buFont typeface="Wingdings" pitchFamily="1" charset="2"/>
              <a:buNone/>
            </a:pPr>
            <a:r>
              <a:rPr lang="en-US" sz="2000" b="1" smtClean="0">
                <a:solidFill>
                  <a:srgbClr val="000099"/>
                </a:solidFill>
                <a:latin typeface="Courier New" pitchFamily="1" charset="0"/>
                <a:ea typeface="ＭＳ Ｐゴシック" pitchFamily="1" charset="-128"/>
              </a:rPr>
              <a:t>  </a:t>
            </a:r>
            <a:r>
              <a:rPr lang="en-US" sz="2000" b="1" smtClean="0">
                <a:solidFill>
                  <a:schemeClr val="hlink"/>
                </a:solidFill>
                <a:latin typeface="Courier New" pitchFamily="1" charset="0"/>
                <a:ea typeface="ＭＳ Ｐゴシック" pitchFamily="1" charset="-128"/>
              </a:rPr>
              <a:t>IF (i &gt; 10) THEN</a:t>
            </a:r>
          </a:p>
          <a:p>
            <a:pPr>
              <a:lnSpc>
                <a:spcPct val="60000"/>
              </a:lnSpc>
              <a:buFont typeface="Wingdings" pitchFamily="1" charset="2"/>
              <a:buNone/>
            </a:pPr>
            <a:r>
              <a:rPr lang="en-US" sz="2000" b="1" smtClean="0">
                <a:solidFill>
                  <a:schemeClr val="hlink"/>
                </a:solidFill>
                <a:latin typeface="Courier New" pitchFamily="1" charset="0"/>
                <a:ea typeface="ＭＳ Ｐゴシック" pitchFamily="1" charset="-128"/>
              </a:rPr>
              <a:t>    d(i) = a(i) + b(i – 10)</a:t>
            </a:r>
          </a:p>
          <a:p>
            <a:pPr>
              <a:lnSpc>
                <a:spcPct val="60000"/>
              </a:lnSpc>
              <a:buFont typeface="Wingdings" pitchFamily="1" charset="2"/>
              <a:buNone/>
            </a:pPr>
            <a:r>
              <a:rPr lang="en-US" sz="2000" b="1" smtClean="0">
                <a:solidFill>
                  <a:schemeClr val="hlink"/>
                </a:solidFill>
                <a:latin typeface="Courier New" pitchFamily="1" charset="0"/>
                <a:ea typeface="ＭＳ Ｐゴシック" pitchFamily="1" charset="-128"/>
              </a:rPr>
              <a:t>  END IF</a:t>
            </a:r>
          </a:p>
          <a:p>
            <a:pPr>
              <a:lnSpc>
                <a:spcPct val="60000"/>
              </a:lnSpc>
              <a:buFont typeface="Wingdings" pitchFamily="1" charset="2"/>
              <a:buNone/>
            </a:pPr>
            <a:r>
              <a:rPr lang="en-US" sz="2000" b="1" smtClean="0">
                <a:latin typeface="Courier New" pitchFamily="1" charset="0"/>
                <a:ea typeface="ＭＳ Ｐゴシック" pitchFamily="1" charset="-128"/>
              </a:rPr>
              <a:t>END DO</a:t>
            </a:r>
          </a:p>
          <a:p>
            <a:pPr>
              <a:lnSpc>
                <a:spcPct val="60000"/>
              </a:lnSpc>
              <a:buFont typeface="Wingdings" pitchFamily="1" charset="2"/>
              <a:buNone/>
            </a:pPr>
            <a:endParaRPr lang="en-US" sz="2000" b="1" smtClean="0">
              <a:latin typeface="Courier New" pitchFamily="1" charset="0"/>
              <a:ea typeface="ＭＳ Ｐゴシック" pitchFamily="1" charset="-128"/>
            </a:endParaRPr>
          </a:p>
          <a:p>
            <a:pPr>
              <a:lnSpc>
                <a:spcPct val="70000"/>
              </a:lnSpc>
              <a:buFont typeface="Wingdings" pitchFamily="1" charset="2"/>
              <a:buNone/>
            </a:pPr>
            <a:r>
              <a:rPr lang="en-US" sz="2000" b="1" smtClean="0">
                <a:solidFill>
                  <a:schemeClr val="folHlink"/>
                </a:solidFill>
                <a:latin typeface="Courier New" pitchFamily="1" charset="0"/>
                <a:ea typeface="ＭＳ Ｐゴシック" pitchFamily="1" charset="-128"/>
              </a:rPr>
              <a:t>DO i = 1, 10</a:t>
            </a:r>
          </a:p>
          <a:p>
            <a:pPr>
              <a:lnSpc>
                <a:spcPct val="60000"/>
              </a:lnSpc>
              <a:buFont typeface="Wingdings" pitchFamily="1" charset="2"/>
              <a:buNone/>
            </a:pPr>
            <a:r>
              <a:rPr lang="en-US" sz="2000" b="1" smtClean="0">
                <a:solidFill>
                  <a:schemeClr val="folHlink"/>
                </a:solidFill>
                <a:latin typeface="Courier New" pitchFamily="1" charset="0"/>
                <a:ea typeface="ＭＳ Ｐゴシック" pitchFamily="1" charset="-128"/>
              </a:rPr>
              <a:t>  a(i) = b(i) + c(i)</a:t>
            </a:r>
          </a:p>
          <a:p>
            <a:pPr>
              <a:lnSpc>
                <a:spcPct val="60000"/>
              </a:lnSpc>
              <a:buFont typeface="Wingdings" pitchFamily="1" charset="2"/>
              <a:buNone/>
            </a:pPr>
            <a:r>
              <a:rPr lang="en-US" sz="2000" b="1" smtClean="0">
                <a:solidFill>
                  <a:schemeClr val="folHlink"/>
                </a:solidFill>
                <a:latin typeface="Courier New" pitchFamily="1" charset="0"/>
                <a:ea typeface="ＭＳ Ｐゴシック" pitchFamily="1" charset="-128"/>
              </a:rPr>
              <a:t>END DO</a:t>
            </a:r>
          </a:p>
          <a:p>
            <a:pPr>
              <a:lnSpc>
                <a:spcPct val="70000"/>
              </a:lnSpc>
              <a:buFont typeface="Wingdings" pitchFamily="1" charset="2"/>
              <a:buNone/>
            </a:pPr>
            <a:r>
              <a:rPr lang="en-US" sz="2000" b="1" smtClean="0">
                <a:latin typeface="Courier New" pitchFamily="1" charset="0"/>
                <a:ea typeface="ＭＳ Ｐゴシック" pitchFamily="1" charset="-128"/>
              </a:rPr>
              <a:t>DO i = 11, n</a:t>
            </a:r>
          </a:p>
          <a:p>
            <a:pPr>
              <a:lnSpc>
                <a:spcPct val="60000"/>
              </a:lnSpc>
              <a:buFont typeface="Wingdings" pitchFamily="1" charset="2"/>
              <a:buNone/>
            </a:pPr>
            <a:r>
              <a:rPr lang="en-US" sz="2000" b="1" smtClean="0">
                <a:latin typeface="Courier New" pitchFamily="1" charset="0"/>
                <a:ea typeface="ＭＳ Ｐゴシック" pitchFamily="1" charset="-128"/>
              </a:rPr>
              <a:t>  a(i) = b(i) + c(i)</a:t>
            </a:r>
          </a:p>
          <a:p>
            <a:pPr>
              <a:lnSpc>
                <a:spcPct val="70000"/>
              </a:lnSpc>
              <a:buFont typeface="Wingdings" pitchFamily="1" charset="2"/>
              <a:buNone/>
            </a:pPr>
            <a:r>
              <a:rPr lang="en-US" sz="2000" b="1" smtClean="0">
                <a:latin typeface="Courier New" pitchFamily="1" charset="0"/>
                <a:ea typeface="ＭＳ Ｐゴシック" pitchFamily="1" charset="-128"/>
              </a:rPr>
              <a:t>  d(i) = a(i) + b(i – 10)</a:t>
            </a:r>
          </a:p>
          <a:p>
            <a:pPr>
              <a:lnSpc>
                <a:spcPct val="60000"/>
              </a:lnSpc>
              <a:buFont typeface="Wingdings" pitchFamily="1" charset="2"/>
              <a:buNone/>
            </a:pPr>
            <a:r>
              <a:rPr lang="en-US" sz="2000" b="1" smtClean="0">
                <a:latin typeface="Courier New" pitchFamily="1" charset="0"/>
                <a:ea typeface="ＭＳ Ｐゴシック" pitchFamily="1" charset="-128"/>
              </a:rPr>
              <a:t>END DO</a:t>
            </a:r>
          </a:p>
        </p:txBody>
      </p:sp>
      <p:sp>
        <p:nvSpPr>
          <p:cNvPr id="8704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7045" name="Slide Number Placeholder 4"/>
          <p:cNvSpPr>
            <a:spLocks noGrp="1"/>
          </p:cNvSpPr>
          <p:nvPr>
            <p:ph type="sldNum" sz="quarter" idx="11"/>
          </p:nvPr>
        </p:nvSpPr>
        <p:spPr>
          <a:noFill/>
        </p:spPr>
        <p:txBody>
          <a:bodyPr/>
          <a:lstStyle/>
          <a:p>
            <a:fld id="{4890C1C8-9EBC-4016-B2CD-81775DB4EF11}" type="slidenum">
              <a:rPr lang="en-US"/>
              <a:pPr/>
              <a:t>60</a:t>
            </a:fld>
            <a:endParaRPr lang="en-US"/>
          </a:p>
        </p:txBody>
      </p:sp>
      <p:sp>
        <p:nvSpPr>
          <p:cNvPr id="87046" name="Text Box 4"/>
          <p:cNvSpPr txBox="1">
            <a:spLocks noChangeArrowheads="1"/>
          </p:cNvSpPr>
          <p:nvPr/>
        </p:nvSpPr>
        <p:spPr bwMode="auto">
          <a:xfrm>
            <a:off x="6096000" y="20574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7047" name="Text Box 5"/>
          <p:cNvSpPr txBox="1">
            <a:spLocks noChangeArrowheads="1"/>
          </p:cNvSpPr>
          <p:nvPr/>
        </p:nvSpPr>
        <p:spPr bwMode="auto">
          <a:xfrm>
            <a:off x="6248400" y="41148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7048" name="Text Box 6"/>
          <p:cNvSpPr txBox="1">
            <a:spLocks noChangeArrowheads="1"/>
          </p:cNvSpPr>
          <p:nvPr/>
        </p:nvSpPr>
        <p:spPr bwMode="auto">
          <a:xfrm>
            <a:off x="974725" y="5553075"/>
            <a:ext cx="5578475" cy="461963"/>
          </a:xfrm>
          <a:prstGeom prst="rect">
            <a:avLst/>
          </a:prstGeom>
          <a:noFill/>
          <a:ln w="9525">
            <a:noFill/>
            <a:miter lim="800000"/>
            <a:headEnd/>
            <a:tailEnd/>
          </a:ln>
        </p:spPr>
        <p:txBody>
          <a:bodyPr wrap="none">
            <a:spAutoFit/>
          </a:bodyPr>
          <a:lstStyle/>
          <a:p>
            <a:r>
              <a:rPr lang="en-US" sz="2400" dirty="0"/>
              <a:t>Note that this is a generalization of </a:t>
            </a:r>
            <a:r>
              <a:rPr lang="en-US" sz="2400" b="1" u="sng" dirty="0">
                <a:solidFill>
                  <a:srgbClr val="993366"/>
                </a:solidFill>
              </a:rPr>
              <a:t>peeling</a:t>
            </a:r>
            <a:r>
              <a:rPr lang="en-US" sz="2400" dirty="0"/>
              <a:t>.</a:t>
            </a:r>
          </a:p>
        </p:txBody>
      </p:sp>
      <p:sp>
        <p:nvSpPr>
          <p:cNvPr id="87049" name="Line 7"/>
          <p:cNvSpPr>
            <a:spLocks noChangeShapeType="1"/>
          </p:cNvSpPr>
          <p:nvPr/>
        </p:nvSpPr>
        <p:spPr bwMode="auto">
          <a:xfrm>
            <a:off x="457200" y="3048000"/>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mtClean="0">
                <a:ea typeface="ＭＳ Ｐゴシック" pitchFamily="1" charset="-128"/>
              </a:rPr>
              <a:t>Index Set Splitting (C)</a:t>
            </a:r>
          </a:p>
        </p:txBody>
      </p:sp>
      <p:sp>
        <p:nvSpPr>
          <p:cNvPr id="88067" name="Rectangle 3"/>
          <p:cNvSpPr>
            <a:spLocks noGrp="1" noChangeArrowheads="1"/>
          </p:cNvSpPr>
          <p:nvPr>
            <p:ph idx="1"/>
          </p:nvPr>
        </p:nvSpPr>
        <p:spPr/>
        <p:txBody>
          <a:bodyPr/>
          <a:lstStyle/>
          <a:p>
            <a:pPr>
              <a:lnSpc>
                <a:spcPct val="70000"/>
              </a:lnSpc>
              <a:buFont typeface="Wingdings" pitchFamily="1" charset="2"/>
              <a:buNone/>
            </a:pPr>
            <a:r>
              <a:rPr lang="en-US" sz="2000" b="1" smtClean="0">
                <a:latin typeface="Courier New" pitchFamily="1" charset="0"/>
                <a:ea typeface="ＭＳ Ｐゴシック" pitchFamily="1" charset="-128"/>
              </a:rPr>
              <a:t>for (i = 0; i &lt; n; i++) {</a:t>
            </a:r>
          </a:p>
          <a:p>
            <a:pPr>
              <a:lnSpc>
                <a:spcPct val="60000"/>
              </a:lnSpc>
              <a:buFont typeface="Wingdings" pitchFamily="1" charset="2"/>
              <a:buNone/>
            </a:pPr>
            <a:r>
              <a:rPr lang="en-US" sz="2000" b="1" smtClean="0">
                <a:latin typeface="Courier New" pitchFamily="1" charset="0"/>
                <a:ea typeface="ＭＳ Ｐゴシック" pitchFamily="1" charset="-128"/>
              </a:rPr>
              <a:t>  a[i] = b[i] + c[i];</a:t>
            </a:r>
          </a:p>
          <a:p>
            <a:pPr>
              <a:lnSpc>
                <a:spcPct val="70000"/>
              </a:lnSpc>
              <a:buFont typeface="Wingdings" pitchFamily="1" charset="2"/>
              <a:buNone/>
            </a:pPr>
            <a:r>
              <a:rPr lang="en-US" sz="2000" b="1" smtClean="0">
                <a:solidFill>
                  <a:srgbClr val="000099"/>
                </a:solidFill>
                <a:latin typeface="Courier New" pitchFamily="1" charset="0"/>
                <a:ea typeface="ＭＳ Ｐゴシック" pitchFamily="1" charset="-128"/>
              </a:rPr>
              <a:t>  </a:t>
            </a:r>
            <a:r>
              <a:rPr lang="en-US" sz="2000" b="1" smtClean="0">
                <a:solidFill>
                  <a:schemeClr val="hlink"/>
                </a:solidFill>
                <a:latin typeface="Courier New" pitchFamily="1" charset="0"/>
                <a:ea typeface="ＭＳ Ｐゴシック" pitchFamily="1" charset="-128"/>
              </a:rPr>
              <a:t>if (i &gt;= 10) {</a:t>
            </a:r>
          </a:p>
          <a:p>
            <a:pPr>
              <a:lnSpc>
                <a:spcPct val="60000"/>
              </a:lnSpc>
              <a:buFont typeface="Wingdings" pitchFamily="1" charset="2"/>
              <a:buNone/>
            </a:pPr>
            <a:r>
              <a:rPr lang="en-US" sz="2000" b="1" smtClean="0">
                <a:solidFill>
                  <a:schemeClr val="hlink"/>
                </a:solidFill>
                <a:latin typeface="Courier New" pitchFamily="1" charset="0"/>
                <a:ea typeface="ＭＳ Ｐゴシック" pitchFamily="1" charset="-128"/>
              </a:rPr>
              <a:t>    d[i] = a[i] + b[i – 10];</a:t>
            </a:r>
          </a:p>
          <a:p>
            <a:pPr>
              <a:lnSpc>
                <a:spcPct val="60000"/>
              </a:lnSpc>
              <a:buFont typeface="Wingdings" pitchFamily="1" charset="2"/>
              <a:buNone/>
            </a:pPr>
            <a:r>
              <a:rPr lang="en-US" sz="2000" b="1" smtClean="0">
                <a:solidFill>
                  <a:schemeClr val="hlink"/>
                </a:solidFill>
                <a:latin typeface="Courier New" pitchFamily="1" charset="0"/>
                <a:ea typeface="ＭＳ Ｐゴシック" pitchFamily="1" charset="-128"/>
              </a:rPr>
              <a:t>  }</a:t>
            </a:r>
          </a:p>
          <a:p>
            <a:pPr>
              <a:lnSpc>
                <a:spcPct val="60000"/>
              </a:lnSpc>
              <a:buFont typeface="Wingdings" pitchFamily="1" charset="2"/>
              <a:buNone/>
            </a:pPr>
            <a:r>
              <a:rPr lang="en-US" sz="2000" b="1" smtClean="0">
                <a:latin typeface="Courier New" pitchFamily="1" charset="0"/>
                <a:ea typeface="ＭＳ Ｐゴシック" pitchFamily="1" charset="-128"/>
              </a:rPr>
              <a:t>}</a:t>
            </a:r>
          </a:p>
          <a:p>
            <a:pPr>
              <a:lnSpc>
                <a:spcPct val="60000"/>
              </a:lnSpc>
              <a:buFont typeface="Wingdings" pitchFamily="1" charset="2"/>
              <a:buNone/>
            </a:pPr>
            <a:endParaRPr lang="en-US" sz="2000" b="1" smtClean="0">
              <a:latin typeface="Courier New" pitchFamily="1" charset="0"/>
              <a:ea typeface="ＭＳ Ｐゴシック" pitchFamily="1" charset="-128"/>
            </a:endParaRPr>
          </a:p>
          <a:p>
            <a:pPr>
              <a:lnSpc>
                <a:spcPct val="70000"/>
              </a:lnSpc>
              <a:buFont typeface="Wingdings" pitchFamily="1" charset="2"/>
              <a:buNone/>
            </a:pPr>
            <a:r>
              <a:rPr lang="en-US" sz="2000" b="1" smtClean="0">
                <a:solidFill>
                  <a:schemeClr val="folHlink"/>
                </a:solidFill>
                <a:latin typeface="Courier New" pitchFamily="1" charset="0"/>
                <a:ea typeface="ＭＳ Ｐゴシック" pitchFamily="1" charset="-128"/>
              </a:rPr>
              <a:t>for (i = 0; i &lt; 10; i++) {</a:t>
            </a:r>
          </a:p>
          <a:p>
            <a:pPr>
              <a:lnSpc>
                <a:spcPct val="60000"/>
              </a:lnSpc>
              <a:buFont typeface="Wingdings" pitchFamily="1" charset="2"/>
              <a:buNone/>
            </a:pPr>
            <a:r>
              <a:rPr lang="en-US" sz="2000" b="1" smtClean="0">
                <a:solidFill>
                  <a:schemeClr val="folHlink"/>
                </a:solidFill>
                <a:latin typeface="Courier New" pitchFamily="1" charset="0"/>
                <a:ea typeface="ＭＳ Ｐゴシック" pitchFamily="1" charset="-128"/>
              </a:rPr>
              <a:t>  a[i] = b[i] + c[i];</a:t>
            </a:r>
          </a:p>
          <a:p>
            <a:pPr>
              <a:lnSpc>
                <a:spcPct val="60000"/>
              </a:lnSpc>
              <a:buFont typeface="Wingdings" pitchFamily="1" charset="2"/>
              <a:buNone/>
            </a:pPr>
            <a:r>
              <a:rPr lang="en-US" sz="2000" b="1" smtClean="0">
                <a:solidFill>
                  <a:schemeClr val="folHlink"/>
                </a:solidFill>
                <a:latin typeface="Courier New" pitchFamily="1" charset="0"/>
                <a:ea typeface="ＭＳ Ｐゴシック" pitchFamily="1" charset="-128"/>
              </a:rPr>
              <a:t>}</a:t>
            </a:r>
          </a:p>
          <a:p>
            <a:pPr>
              <a:lnSpc>
                <a:spcPct val="70000"/>
              </a:lnSpc>
              <a:buFont typeface="Wingdings" pitchFamily="1" charset="2"/>
              <a:buNone/>
            </a:pPr>
            <a:r>
              <a:rPr lang="en-US" sz="2000" b="1" smtClean="0">
                <a:latin typeface="Courier New" pitchFamily="1" charset="0"/>
                <a:ea typeface="ＭＳ Ｐゴシック" pitchFamily="1" charset="-128"/>
              </a:rPr>
              <a:t>for (i = 10; i &lt; n; i++) {</a:t>
            </a:r>
          </a:p>
          <a:p>
            <a:pPr>
              <a:lnSpc>
                <a:spcPct val="60000"/>
              </a:lnSpc>
              <a:buFont typeface="Wingdings" pitchFamily="1" charset="2"/>
              <a:buNone/>
            </a:pPr>
            <a:r>
              <a:rPr lang="en-US" sz="2000" b="1" smtClean="0">
                <a:latin typeface="Courier New" pitchFamily="1" charset="0"/>
                <a:ea typeface="ＭＳ Ｐゴシック" pitchFamily="1" charset="-128"/>
              </a:rPr>
              <a:t>  a[i] = b[i] + c[i];</a:t>
            </a:r>
          </a:p>
          <a:p>
            <a:pPr>
              <a:lnSpc>
                <a:spcPct val="70000"/>
              </a:lnSpc>
              <a:buFont typeface="Wingdings" pitchFamily="1" charset="2"/>
              <a:buNone/>
            </a:pPr>
            <a:r>
              <a:rPr lang="en-US" sz="2000" b="1" smtClean="0">
                <a:latin typeface="Courier New" pitchFamily="1" charset="0"/>
                <a:ea typeface="ＭＳ Ｐゴシック" pitchFamily="1" charset="-128"/>
              </a:rPr>
              <a:t>  d[i] = a[i] + b[i – 10];</a:t>
            </a:r>
          </a:p>
          <a:p>
            <a:pPr>
              <a:lnSpc>
                <a:spcPct val="60000"/>
              </a:lnSpc>
              <a:buFont typeface="Wingdings" pitchFamily="1" charset="2"/>
              <a:buNone/>
            </a:pPr>
            <a:r>
              <a:rPr lang="en-US" sz="2000" b="1" smtClean="0">
                <a:latin typeface="Courier New" pitchFamily="1" charset="0"/>
                <a:ea typeface="ＭＳ Ｐゴシック" pitchFamily="1" charset="-128"/>
              </a:rPr>
              <a:t>}</a:t>
            </a:r>
          </a:p>
        </p:txBody>
      </p:sp>
      <p:sp>
        <p:nvSpPr>
          <p:cNvPr id="8806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8069" name="Slide Number Placeholder 4"/>
          <p:cNvSpPr>
            <a:spLocks noGrp="1"/>
          </p:cNvSpPr>
          <p:nvPr>
            <p:ph type="sldNum" sz="quarter" idx="11"/>
          </p:nvPr>
        </p:nvSpPr>
        <p:spPr>
          <a:noFill/>
        </p:spPr>
        <p:txBody>
          <a:bodyPr/>
          <a:lstStyle/>
          <a:p>
            <a:fld id="{896DF627-E439-4F8D-AE78-BF54D42B6157}" type="slidenum">
              <a:rPr lang="en-US"/>
              <a:pPr/>
              <a:t>61</a:t>
            </a:fld>
            <a:endParaRPr lang="en-US"/>
          </a:p>
        </p:txBody>
      </p:sp>
      <p:sp>
        <p:nvSpPr>
          <p:cNvPr id="88070" name="Text Box 4"/>
          <p:cNvSpPr txBox="1">
            <a:spLocks noChangeArrowheads="1"/>
          </p:cNvSpPr>
          <p:nvPr/>
        </p:nvSpPr>
        <p:spPr bwMode="auto">
          <a:xfrm>
            <a:off x="6096000" y="20574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88071" name="Text Box 5"/>
          <p:cNvSpPr txBox="1">
            <a:spLocks noChangeArrowheads="1"/>
          </p:cNvSpPr>
          <p:nvPr/>
        </p:nvSpPr>
        <p:spPr bwMode="auto">
          <a:xfrm>
            <a:off x="6248400" y="41148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88072" name="Text Box 6"/>
          <p:cNvSpPr txBox="1">
            <a:spLocks noChangeArrowheads="1"/>
          </p:cNvSpPr>
          <p:nvPr/>
        </p:nvSpPr>
        <p:spPr bwMode="auto">
          <a:xfrm>
            <a:off x="974725" y="5553075"/>
            <a:ext cx="5578475" cy="461963"/>
          </a:xfrm>
          <a:prstGeom prst="rect">
            <a:avLst/>
          </a:prstGeom>
          <a:noFill/>
          <a:ln w="9525">
            <a:noFill/>
            <a:miter lim="800000"/>
            <a:headEnd/>
            <a:tailEnd/>
          </a:ln>
        </p:spPr>
        <p:txBody>
          <a:bodyPr wrap="none">
            <a:spAutoFit/>
          </a:bodyPr>
          <a:lstStyle/>
          <a:p>
            <a:r>
              <a:rPr lang="en-US" sz="2400" dirty="0"/>
              <a:t>Note that this is a generalization of </a:t>
            </a:r>
            <a:r>
              <a:rPr lang="en-US" sz="2400" b="1" u="sng" dirty="0">
                <a:solidFill>
                  <a:srgbClr val="993366"/>
                </a:solidFill>
              </a:rPr>
              <a:t>peeling</a:t>
            </a:r>
            <a:r>
              <a:rPr lang="en-US" sz="2400" dirty="0"/>
              <a:t>.</a:t>
            </a:r>
          </a:p>
        </p:txBody>
      </p:sp>
      <p:sp>
        <p:nvSpPr>
          <p:cNvPr id="88073" name="Line 7"/>
          <p:cNvSpPr>
            <a:spLocks noChangeShapeType="1"/>
          </p:cNvSpPr>
          <p:nvPr/>
        </p:nvSpPr>
        <p:spPr bwMode="auto">
          <a:xfrm>
            <a:off x="457200" y="3048000"/>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mtClean="0">
                <a:ea typeface="ＭＳ Ｐゴシック" pitchFamily="1" charset="-128"/>
              </a:rPr>
              <a:t>Loop Interchange (F90)</a:t>
            </a:r>
          </a:p>
        </p:txBody>
      </p:sp>
      <p:sp>
        <p:nvSpPr>
          <p:cNvPr id="89091" name="Rectangle 3"/>
          <p:cNvSpPr>
            <a:spLocks noGrp="1" noChangeArrowheads="1"/>
          </p:cNvSpPr>
          <p:nvPr>
            <p:ph idx="1"/>
          </p:nvPr>
        </p:nvSpPr>
        <p:spPr>
          <a:xfrm>
            <a:off x="685800" y="1981200"/>
            <a:ext cx="3810000" cy="2362200"/>
          </a:xfrm>
        </p:spPr>
        <p:txBody>
          <a:bodyPr/>
          <a:lstStyle/>
          <a:p>
            <a:pPr>
              <a:buFont typeface="Wingdings" pitchFamily="1" charset="2"/>
              <a:buNone/>
            </a:pPr>
            <a:r>
              <a:rPr lang="en-US" b="1" dirty="0" smtClean="0">
                <a:latin typeface="Courier New" pitchFamily="1" charset="0"/>
                <a:ea typeface="ＭＳ Ｐゴシック" pitchFamily="1" charset="-128"/>
              </a:rPr>
              <a:t>DO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1, </a:t>
            </a:r>
            <a:r>
              <a:rPr lang="en-US" b="1" dirty="0" err="1" smtClean="0">
                <a:latin typeface="Courier New" pitchFamily="1" charset="0"/>
                <a:ea typeface="ＭＳ Ｐゴシック" pitchFamily="1" charset="-128"/>
              </a:rPr>
              <a:t>ni</a:t>
            </a:r>
            <a:endParaRPr lang="en-US" b="1" dirty="0" smtClean="0">
              <a:latin typeface="Courier New" pitchFamily="1" charset="0"/>
              <a:ea typeface="ＭＳ Ｐゴシック" pitchFamily="1" charset="-128"/>
            </a:endParaRPr>
          </a:p>
          <a:p>
            <a:pPr>
              <a:buFont typeface="Wingdings" pitchFamily="1" charset="2"/>
              <a:buNone/>
            </a:pPr>
            <a:r>
              <a:rPr lang="en-US" b="1" dirty="0" smtClean="0">
                <a:solidFill>
                  <a:srgbClr val="000099"/>
                </a:solidFill>
                <a:latin typeface="Courier New" pitchFamily="1" charset="0"/>
                <a:ea typeface="ＭＳ Ｐゴシック" pitchFamily="1" charset="-128"/>
              </a:rPr>
              <a:t>  </a:t>
            </a:r>
            <a:r>
              <a:rPr lang="en-US" b="1" dirty="0" smtClean="0">
                <a:solidFill>
                  <a:schemeClr val="hlink"/>
                </a:solidFill>
                <a:latin typeface="Courier New" pitchFamily="1" charset="0"/>
                <a:ea typeface="ＭＳ Ｐゴシック" pitchFamily="1" charset="-128"/>
              </a:rPr>
              <a:t>DO j = 1, </a:t>
            </a:r>
            <a:r>
              <a:rPr lang="en-US" b="1" dirty="0" err="1" smtClean="0">
                <a:solidFill>
                  <a:schemeClr val="hlink"/>
                </a:solidFill>
                <a:latin typeface="Courier New" pitchFamily="1" charset="0"/>
                <a:ea typeface="ＭＳ Ｐゴシック" pitchFamily="1" charset="-128"/>
              </a:rPr>
              <a:t>nj</a:t>
            </a:r>
            <a:endParaRPr lang="en-US" b="1" dirty="0" smtClean="0">
              <a:solidFill>
                <a:schemeClr val="hlink"/>
              </a:solidFill>
              <a:latin typeface="Courier New" pitchFamily="1" charset="0"/>
              <a:ea typeface="ＭＳ Ｐゴシック" pitchFamily="1" charset="-128"/>
            </a:endParaRPr>
          </a:p>
          <a:p>
            <a:pPr>
              <a:buFont typeface="Wingdings" pitchFamily="1" charset="2"/>
              <a:buNone/>
            </a:pPr>
            <a:r>
              <a:rPr lang="en-US" b="1" dirty="0" smtClean="0">
                <a:latin typeface="Courier New" pitchFamily="1" charset="0"/>
                <a:ea typeface="ＭＳ Ｐゴシック" pitchFamily="1" charset="-128"/>
              </a:rPr>
              <a:t>    a(</a:t>
            </a:r>
            <a:r>
              <a:rPr lang="en-US" b="1" dirty="0" err="1" smtClean="0">
                <a:latin typeface="Courier New" pitchFamily="1" charset="0"/>
                <a:ea typeface="ＭＳ Ｐゴシック" pitchFamily="1" charset="-128"/>
              </a:rPr>
              <a:t>i,j</a:t>
            </a:r>
            <a:r>
              <a:rPr lang="en-US" b="1" dirty="0" smtClean="0">
                <a:latin typeface="Courier New" pitchFamily="1" charset="0"/>
                <a:ea typeface="ＭＳ Ｐゴシック" pitchFamily="1" charset="-128"/>
              </a:rPr>
              <a:t>) = b(</a:t>
            </a:r>
            <a:r>
              <a:rPr lang="en-US" b="1" dirty="0" err="1" smtClean="0">
                <a:latin typeface="Courier New" pitchFamily="1" charset="0"/>
                <a:ea typeface="ＭＳ Ｐゴシック" pitchFamily="1" charset="-128"/>
              </a:rPr>
              <a:t>i,j</a:t>
            </a:r>
            <a:r>
              <a:rPr lang="en-US" b="1" dirty="0" smtClean="0">
                <a:latin typeface="Courier New" pitchFamily="1" charset="0"/>
                <a:ea typeface="ＭＳ Ｐゴシック" pitchFamily="1" charset="-128"/>
              </a:rPr>
              <a:t>)</a:t>
            </a:r>
          </a:p>
          <a:p>
            <a:pPr>
              <a:buFont typeface="Wingdings" pitchFamily="1" charset="2"/>
              <a:buNone/>
            </a:pPr>
            <a:r>
              <a:rPr lang="en-US" b="1" dirty="0" smtClean="0">
                <a:latin typeface="Courier New" pitchFamily="1" charset="0"/>
                <a:ea typeface="ＭＳ Ｐゴシック" pitchFamily="1" charset="-128"/>
              </a:rPr>
              <a:t>  END DO</a:t>
            </a:r>
          </a:p>
          <a:p>
            <a:pPr>
              <a:buFont typeface="Wingdings" pitchFamily="1" charset="2"/>
              <a:buNone/>
            </a:pPr>
            <a:r>
              <a:rPr lang="en-US" b="1" dirty="0" smtClean="0">
                <a:latin typeface="Courier New" pitchFamily="1" charset="0"/>
                <a:ea typeface="ＭＳ Ｐゴシック" pitchFamily="1" charset="-128"/>
              </a:rPr>
              <a:t>END DO</a:t>
            </a:r>
          </a:p>
        </p:txBody>
      </p:sp>
      <p:sp>
        <p:nvSpPr>
          <p:cNvPr id="8909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89093" name="Slide Number Placeholder 4"/>
          <p:cNvSpPr>
            <a:spLocks noGrp="1"/>
          </p:cNvSpPr>
          <p:nvPr>
            <p:ph type="sldNum" sz="quarter" idx="11"/>
          </p:nvPr>
        </p:nvSpPr>
        <p:spPr>
          <a:noFill/>
        </p:spPr>
        <p:txBody>
          <a:bodyPr/>
          <a:lstStyle/>
          <a:p>
            <a:fld id="{675B84BB-3A89-420A-BA23-39164C091D71}" type="slidenum">
              <a:rPr lang="en-US"/>
              <a:pPr/>
              <a:t>62</a:t>
            </a:fld>
            <a:endParaRPr lang="en-US"/>
          </a:p>
        </p:txBody>
      </p:sp>
      <p:sp>
        <p:nvSpPr>
          <p:cNvPr id="89094" name="Rectangle 4"/>
          <p:cNvSpPr>
            <a:spLocks noChangeArrowheads="1"/>
          </p:cNvSpPr>
          <p:nvPr/>
        </p:nvSpPr>
        <p:spPr bwMode="auto">
          <a:xfrm>
            <a:off x="4724400" y="1905000"/>
            <a:ext cx="3810000" cy="2362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solidFill>
                  <a:schemeClr val="folHlink"/>
                </a:solidFill>
                <a:latin typeface="Courier New" pitchFamily="1" charset="0"/>
              </a:rPr>
              <a:t>DO j = 1, </a:t>
            </a:r>
            <a:r>
              <a:rPr lang="en-US" sz="2400" b="1" dirty="0" err="1">
                <a:solidFill>
                  <a:schemeClr val="folHlink"/>
                </a:solidFill>
                <a:latin typeface="Courier New" pitchFamily="1" charset="0"/>
              </a:rPr>
              <a:t>nj</a:t>
            </a:r>
            <a:endParaRPr lang="en-US" sz="2400" b="1" dirty="0">
              <a:solidFill>
                <a:schemeClr val="folHlink"/>
              </a:solidFill>
              <a:latin typeface="Courier New" pitchFamily="1" charset="0"/>
            </a:endParaRPr>
          </a:p>
          <a:p>
            <a:pPr marL="342900" indent="-342900" algn="l">
              <a:spcBef>
                <a:spcPct val="20000"/>
              </a:spcBef>
              <a:buClr>
                <a:schemeClr val="folHlink"/>
              </a:buClr>
              <a:buSzPct val="60000"/>
              <a:buFont typeface="Wingdings" pitchFamily="1" charset="2"/>
              <a:buNone/>
            </a:pPr>
            <a:r>
              <a:rPr lang="en-US" sz="2400" b="1" dirty="0">
                <a:solidFill>
                  <a:srgbClr val="000099"/>
                </a:solidFill>
                <a:latin typeface="Courier New" pitchFamily="1" charset="0"/>
              </a:rPr>
              <a:t>  </a:t>
            </a:r>
            <a:r>
              <a:rPr lang="en-US" sz="2400" b="1" dirty="0">
                <a:latin typeface="Courier New" pitchFamily="1" charset="0"/>
              </a:rPr>
              <a:t>DO </a:t>
            </a:r>
            <a:r>
              <a:rPr lang="en-US" sz="2400" b="1" dirty="0" err="1">
                <a:latin typeface="Courier New" pitchFamily="1" charset="0"/>
              </a:rPr>
              <a:t>i</a:t>
            </a:r>
            <a:r>
              <a:rPr lang="en-US" sz="2400" b="1" dirty="0">
                <a:latin typeface="Courier New" pitchFamily="1" charset="0"/>
              </a:rPr>
              <a:t> = 1, </a:t>
            </a:r>
            <a:r>
              <a:rPr lang="en-US" sz="2400" b="1" dirty="0" err="1">
                <a:latin typeface="Courier New" pitchFamily="1" charset="0"/>
              </a:rPr>
              <a:t>ni</a:t>
            </a:r>
            <a:endParaRPr lang="en-US" sz="2400" b="1" dirty="0">
              <a:latin typeface="Courier New" pitchFamily="1" charset="0"/>
            </a:endParaRP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i,j</a:t>
            </a:r>
            <a:r>
              <a:rPr lang="en-US" sz="2400" b="1" dirty="0">
                <a:latin typeface="Courier New" pitchFamily="1" charset="0"/>
              </a:rPr>
              <a:t>) = b(</a:t>
            </a:r>
            <a:r>
              <a:rPr lang="en-US" sz="2400" b="1" dirty="0" err="1">
                <a:latin typeface="Courier New" pitchFamily="1" charset="0"/>
              </a:rPr>
              <a:t>i,j</a:t>
            </a:r>
            <a:r>
              <a:rPr lang="en-US" sz="2400" b="1" dirty="0">
                <a:latin typeface="Courier New" pitchFamily="1" charset="0"/>
              </a:rPr>
              <a:t>)</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  END DO</a:t>
            </a:r>
          </a:p>
          <a:p>
            <a:pPr marL="342900" indent="-342900" algn="l">
              <a:spcBef>
                <a:spcPct val="20000"/>
              </a:spcBef>
              <a:buClr>
                <a:schemeClr val="folHlink"/>
              </a:buClr>
              <a:buSzPct val="60000"/>
              <a:buFont typeface="Wingdings" pitchFamily="1" charset="2"/>
              <a:buNone/>
            </a:pPr>
            <a:r>
              <a:rPr lang="en-US" sz="2400" b="1" dirty="0">
                <a:latin typeface="Courier New" pitchFamily="1" charset="0"/>
              </a:rPr>
              <a:t>END DO</a:t>
            </a:r>
          </a:p>
        </p:txBody>
      </p:sp>
      <p:sp>
        <p:nvSpPr>
          <p:cNvPr id="89095" name="Text Box 5"/>
          <p:cNvSpPr txBox="1">
            <a:spLocks noChangeArrowheads="1"/>
          </p:cNvSpPr>
          <p:nvPr/>
        </p:nvSpPr>
        <p:spPr bwMode="auto">
          <a:xfrm>
            <a:off x="685800" y="4267200"/>
            <a:ext cx="7712075" cy="1570038"/>
          </a:xfrm>
          <a:prstGeom prst="rect">
            <a:avLst/>
          </a:prstGeom>
          <a:noFill/>
          <a:ln w="9525">
            <a:noFill/>
            <a:miter lim="800000"/>
            <a:headEnd/>
            <a:tailEnd/>
          </a:ln>
        </p:spPr>
        <p:txBody>
          <a:bodyPr>
            <a:spAutoFit/>
          </a:bodyPr>
          <a:lstStyle/>
          <a:p>
            <a:pPr algn="l"/>
            <a:r>
              <a:rPr lang="en-US" sz="2400" dirty="0"/>
              <a:t>Array elements</a:t>
            </a:r>
            <a:r>
              <a:rPr lang="en-US" sz="2400" dirty="0">
                <a:latin typeface="Tahoma" pitchFamily="1" charset="0"/>
              </a:rPr>
              <a:t>  </a:t>
            </a:r>
            <a:r>
              <a:rPr lang="en-US" sz="2400" b="1" dirty="0">
                <a:latin typeface="Courier New" pitchFamily="1" charset="0"/>
              </a:rPr>
              <a:t>a(</a:t>
            </a:r>
            <a:r>
              <a:rPr lang="en-US" sz="2400" b="1" dirty="0" err="1">
                <a:latin typeface="Courier New" pitchFamily="1" charset="0"/>
              </a:rPr>
              <a:t>i,j</a:t>
            </a:r>
            <a:r>
              <a:rPr lang="en-US" sz="2400" b="1" dirty="0">
                <a:latin typeface="Courier New" pitchFamily="1" charset="0"/>
              </a:rPr>
              <a:t>)</a:t>
            </a:r>
            <a:r>
              <a:rPr lang="en-US" sz="2400" dirty="0">
                <a:latin typeface="Tahoma" pitchFamily="1" charset="0"/>
              </a:rPr>
              <a:t> </a:t>
            </a:r>
            <a:r>
              <a:rPr lang="en-US" sz="2400" dirty="0"/>
              <a:t>and</a:t>
            </a:r>
            <a:r>
              <a:rPr lang="en-US" sz="2400" dirty="0">
                <a:latin typeface="Tahoma" pitchFamily="1" charset="0"/>
              </a:rPr>
              <a:t>  </a:t>
            </a:r>
            <a:r>
              <a:rPr lang="en-US" sz="2400" b="1" dirty="0">
                <a:latin typeface="Courier New" pitchFamily="1" charset="0"/>
              </a:rPr>
              <a:t>a(i+1,j)</a:t>
            </a:r>
            <a:r>
              <a:rPr lang="en-US" sz="2400" dirty="0">
                <a:latin typeface="Tahoma" pitchFamily="1" charset="0"/>
              </a:rPr>
              <a:t> </a:t>
            </a:r>
            <a:r>
              <a:rPr lang="en-US" sz="2400" dirty="0"/>
              <a:t>are near each other in memory, while</a:t>
            </a:r>
            <a:r>
              <a:rPr lang="en-US" sz="2400" dirty="0">
                <a:latin typeface="Tahoma" pitchFamily="1" charset="0"/>
              </a:rPr>
              <a:t> </a:t>
            </a:r>
            <a:r>
              <a:rPr lang="en-US" sz="2400" b="1" dirty="0">
                <a:latin typeface="Courier New" pitchFamily="1" charset="0"/>
              </a:rPr>
              <a:t>a(i,j+1)</a:t>
            </a:r>
            <a:r>
              <a:rPr lang="en-US" sz="2400" dirty="0">
                <a:latin typeface="Tahoma" pitchFamily="1" charset="0"/>
              </a:rPr>
              <a:t> </a:t>
            </a:r>
            <a:r>
              <a:rPr lang="en-US" sz="2400" dirty="0"/>
              <a:t>may be far, so it makes sense to make the</a:t>
            </a:r>
            <a:r>
              <a:rPr lang="en-US" sz="2400" dirty="0">
                <a:latin typeface="Tahoma" pitchFamily="1" charset="0"/>
              </a:rPr>
              <a:t>  </a:t>
            </a:r>
            <a:r>
              <a:rPr lang="en-US" sz="2400" b="1" dirty="0" err="1">
                <a:latin typeface="Courier New" pitchFamily="1" charset="0"/>
              </a:rPr>
              <a:t>i</a:t>
            </a:r>
            <a:r>
              <a:rPr lang="en-US" sz="2400" dirty="0">
                <a:latin typeface="Tahoma" pitchFamily="1" charset="0"/>
              </a:rPr>
              <a:t>  </a:t>
            </a:r>
            <a:r>
              <a:rPr lang="en-US" sz="2400" dirty="0"/>
              <a:t>loop be the inner loop. (This is reversed in C, C++ and Java.)</a:t>
            </a:r>
          </a:p>
        </p:txBody>
      </p:sp>
      <p:sp>
        <p:nvSpPr>
          <p:cNvPr id="89096" name="Text Box 6"/>
          <p:cNvSpPr txBox="1">
            <a:spLocks noChangeArrowheads="1"/>
          </p:cNvSpPr>
          <p:nvPr/>
        </p:nvSpPr>
        <p:spPr bwMode="auto">
          <a:xfrm>
            <a:off x="12366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89097" name="Text Box 7"/>
          <p:cNvSpPr txBox="1">
            <a:spLocks noChangeArrowheads="1"/>
          </p:cNvSpPr>
          <p:nvPr/>
        </p:nvSpPr>
        <p:spPr bwMode="auto">
          <a:xfrm>
            <a:off x="5522913" y="1362075"/>
            <a:ext cx="993775" cy="519113"/>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89098" name="Line 8"/>
          <p:cNvSpPr>
            <a:spLocks noChangeShapeType="1"/>
          </p:cNvSpPr>
          <p:nvPr/>
        </p:nvSpPr>
        <p:spPr bwMode="auto">
          <a:xfrm flipH="1" flipV="1">
            <a:off x="3048000" y="2209800"/>
            <a:ext cx="457200" cy="457200"/>
          </a:xfrm>
          <a:prstGeom prst="line">
            <a:avLst/>
          </a:prstGeom>
          <a:noFill/>
          <a:ln w="9525">
            <a:solidFill>
              <a:schemeClr val="tx1"/>
            </a:solidFill>
            <a:miter lim="800000"/>
            <a:headEnd type="triangle" w="med" len="med"/>
            <a:tailEnd type="triangle" w="med" len="me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mtClean="0">
                <a:ea typeface="ＭＳ Ｐゴシック" pitchFamily="1" charset="-128"/>
              </a:rPr>
              <a:t>Loop Interchange (C)</a:t>
            </a:r>
          </a:p>
        </p:txBody>
      </p:sp>
      <p:sp>
        <p:nvSpPr>
          <p:cNvPr id="90115" name="Rectangle 3"/>
          <p:cNvSpPr>
            <a:spLocks noGrp="1" noChangeArrowheads="1"/>
          </p:cNvSpPr>
          <p:nvPr>
            <p:ph idx="1"/>
          </p:nvPr>
        </p:nvSpPr>
        <p:spPr>
          <a:xfrm>
            <a:off x="457200" y="1981200"/>
            <a:ext cx="4495800" cy="2362200"/>
          </a:xfrm>
        </p:spPr>
        <p:txBody>
          <a:bodyPr/>
          <a:lstStyle/>
          <a:p>
            <a:pPr>
              <a:buFont typeface="Wingdings" pitchFamily="1" charset="2"/>
              <a:buNone/>
            </a:pPr>
            <a:r>
              <a:rPr lang="en-US" sz="2000" b="1" dirty="0" smtClean="0">
                <a:latin typeface="Courier New" pitchFamily="1" charset="0"/>
                <a:ea typeface="ＭＳ Ｐゴシック" pitchFamily="1" charset="-128"/>
              </a:rPr>
              <a:t>for (j = 0; j &lt; </a:t>
            </a:r>
            <a:r>
              <a:rPr lang="en-US" sz="2000" b="1" dirty="0" err="1" smtClean="0">
                <a:latin typeface="Courier New" pitchFamily="1" charset="0"/>
                <a:ea typeface="ＭＳ Ｐゴシック" pitchFamily="1" charset="-128"/>
              </a:rPr>
              <a:t>nj</a:t>
            </a:r>
            <a:r>
              <a:rPr lang="en-US" sz="2000" b="1" dirty="0" smtClean="0">
                <a:latin typeface="Courier New" pitchFamily="1" charset="0"/>
                <a:ea typeface="ＭＳ Ｐゴシック" pitchFamily="1" charset="-128"/>
              </a:rPr>
              <a:t>; j++) {</a:t>
            </a:r>
          </a:p>
          <a:p>
            <a:pPr>
              <a:buFont typeface="Wingdings" pitchFamily="1" charset="2"/>
              <a:buNone/>
            </a:pPr>
            <a:r>
              <a:rPr lang="en-US" sz="2000" b="1" dirty="0" smtClean="0">
                <a:solidFill>
                  <a:srgbClr val="000099"/>
                </a:solidFill>
                <a:latin typeface="Courier New" pitchFamily="1" charset="0"/>
                <a:ea typeface="ＭＳ Ｐゴシック" pitchFamily="1" charset="-128"/>
              </a:rPr>
              <a:t>  for (</a:t>
            </a:r>
            <a:r>
              <a:rPr lang="en-US" sz="2000" b="1" dirty="0" err="1" smtClean="0">
                <a:solidFill>
                  <a:schemeClr val="hlink"/>
                </a:solidFill>
                <a:latin typeface="Courier New" pitchFamily="1" charset="0"/>
                <a:ea typeface="ＭＳ Ｐゴシック" pitchFamily="1" charset="-128"/>
              </a:rPr>
              <a:t>i</a:t>
            </a:r>
            <a:r>
              <a:rPr lang="en-US" sz="2000" b="1" dirty="0" smtClean="0">
                <a:solidFill>
                  <a:schemeClr val="hlink"/>
                </a:solidFill>
                <a:latin typeface="Courier New" pitchFamily="1" charset="0"/>
                <a:ea typeface="ＭＳ Ｐゴシック" pitchFamily="1" charset="-128"/>
              </a:rPr>
              <a:t> = 0; </a:t>
            </a:r>
            <a:r>
              <a:rPr lang="en-US" sz="2000" b="1" dirty="0" err="1" smtClean="0">
                <a:solidFill>
                  <a:schemeClr val="hlink"/>
                </a:solidFill>
                <a:latin typeface="Courier New" pitchFamily="1" charset="0"/>
                <a:ea typeface="ＭＳ Ｐゴシック" pitchFamily="1" charset="-128"/>
              </a:rPr>
              <a:t>i</a:t>
            </a:r>
            <a:r>
              <a:rPr lang="en-US" sz="2000" b="1" dirty="0" smtClean="0">
                <a:solidFill>
                  <a:schemeClr val="hlink"/>
                </a:solidFill>
                <a:latin typeface="Courier New" pitchFamily="1" charset="0"/>
                <a:ea typeface="ＭＳ Ｐゴシック" pitchFamily="1" charset="-128"/>
              </a:rPr>
              <a:t> &lt; </a:t>
            </a:r>
            <a:r>
              <a:rPr lang="en-US" sz="2000" b="1" dirty="0" err="1" smtClean="0">
                <a:solidFill>
                  <a:schemeClr val="hlink"/>
                </a:solidFill>
                <a:latin typeface="Courier New" pitchFamily="1" charset="0"/>
                <a:ea typeface="ＭＳ Ｐゴシック" pitchFamily="1" charset="-128"/>
              </a:rPr>
              <a:t>ni</a:t>
            </a:r>
            <a:r>
              <a:rPr lang="en-US" sz="2000" b="1" dirty="0" smtClean="0">
                <a:solidFill>
                  <a:schemeClr val="hlink"/>
                </a:solidFill>
                <a:latin typeface="Courier New" pitchFamily="1" charset="0"/>
                <a:ea typeface="ＭＳ Ｐゴシック" pitchFamily="1" charset="-128"/>
              </a:rPr>
              <a:t>; </a:t>
            </a:r>
            <a:r>
              <a:rPr lang="en-US" sz="2000" b="1" dirty="0" err="1" smtClean="0">
                <a:solidFill>
                  <a:schemeClr val="hlink"/>
                </a:solidFill>
                <a:latin typeface="Courier New" pitchFamily="1" charset="0"/>
                <a:ea typeface="ＭＳ Ｐゴシック" pitchFamily="1" charset="-128"/>
              </a:rPr>
              <a:t>i</a:t>
            </a:r>
            <a:r>
              <a:rPr lang="en-US" sz="2000" b="1" dirty="0" smtClean="0">
                <a:solidFill>
                  <a:schemeClr val="hlink"/>
                </a:solidFill>
                <a:latin typeface="Courier New" pitchFamily="1" charset="0"/>
                <a:ea typeface="ＭＳ Ｐゴシック" pitchFamily="1" charset="-128"/>
              </a:rPr>
              <a:t>++) {</a:t>
            </a:r>
          </a:p>
          <a:p>
            <a:pPr>
              <a:buFont typeface="Wingdings" pitchFamily="1" charset="2"/>
              <a:buNone/>
            </a:pPr>
            <a:r>
              <a:rPr lang="en-US" sz="2000" b="1" dirty="0" smtClean="0">
                <a:latin typeface="Courier New" pitchFamily="1" charset="0"/>
                <a:ea typeface="ＭＳ Ｐゴシック" pitchFamily="1" charset="-128"/>
              </a:rPr>
              <a:t>    a[</a:t>
            </a:r>
            <a:r>
              <a:rPr lang="en-US" sz="2000" b="1" dirty="0" err="1" smtClean="0">
                <a:latin typeface="Courier New" pitchFamily="1" charset="0"/>
                <a:ea typeface="ＭＳ Ｐゴシック" pitchFamily="1" charset="-128"/>
              </a:rPr>
              <a:t>i</a:t>
            </a:r>
            <a:r>
              <a:rPr lang="en-US" sz="2000" b="1" dirty="0" smtClean="0">
                <a:latin typeface="Courier New" pitchFamily="1" charset="0"/>
                <a:ea typeface="ＭＳ Ｐゴシック" pitchFamily="1" charset="-128"/>
              </a:rPr>
              <a:t>][j] = b[</a:t>
            </a:r>
            <a:r>
              <a:rPr lang="en-US" sz="2000" b="1" dirty="0" err="1" smtClean="0">
                <a:latin typeface="Courier New" pitchFamily="1" charset="0"/>
                <a:ea typeface="ＭＳ Ｐゴシック" pitchFamily="1" charset="-128"/>
              </a:rPr>
              <a:t>i</a:t>
            </a:r>
            <a:r>
              <a:rPr lang="en-US" sz="2000" b="1" dirty="0" smtClean="0">
                <a:latin typeface="Courier New" pitchFamily="1" charset="0"/>
                <a:ea typeface="ＭＳ Ｐゴシック" pitchFamily="1" charset="-128"/>
              </a:rPr>
              <a:t>][j];</a:t>
            </a:r>
          </a:p>
          <a:p>
            <a:pPr>
              <a:buFont typeface="Wingdings" pitchFamily="1" charset="2"/>
              <a:buNone/>
            </a:pPr>
            <a:r>
              <a:rPr lang="en-US" sz="2000" b="1" dirty="0" smtClean="0">
                <a:latin typeface="Courier New" pitchFamily="1" charset="0"/>
                <a:ea typeface="ＭＳ Ｐゴシック" pitchFamily="1" charset="-128"/>
              </a:rPr>
              <a:t>  }</a:t>
            </a:r>
          </a:p>
          <a:p>
            <a:pPr>
              <a:buFont typeface="Wingdings" pitchFamily="1" charset="2"/>
              <a:buNone/>
            </a:pPr>
            <a:r>
              <a:rPr lang="en-US" sz="2000" b="1" dirty="0" smtClean="0">
                <a:latin typeface="Courier New" pitchFamily="1" charset="0"/>
                <a:ea typeface="ＭＳ Ｐゴシック" pitchFamily="1" charset="-128"/>
              </a:rPr>
              <a:t>}</a:t>
            </a:r>
          </a:p>
        </p:txBody>
      </p:sp>
      <p:sp>
        <p:nvSpPr>
          <p:cNvPr id="9011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0117" name="Slide Number Placeholder 4"/>
          <p:cNvSpPr>
            <a:spLocks noGrp="1"/>
          </p:cNvSpPr>
          <p:nvPr>
            <p:ph type="sldNum" sz="quarter" idx="11"/>
          </p:nvPr>
        </p:nvSpPr>
        <p:spPr>
          <a:noFill/>
        </p:spPr>
        <p:txBody>
          <a:bodyPr/>
          <a:lstStyle/>
          <a:p>
            <a:fld id="{263BB22C-F9D9-4658-9715-9AB1BC13E27B}" type="slidenum">
              <a:rPr lang="en-US"/>
              <a:pPr/>
              <a:t>63</a:t>
            </a:fld>
            <a:endParaRPr lang="en-US"/>
          </a:p>
        </p:txBody>
      </p:sp>
      <p:sp>
        <p:nvSpPr>
          <p:cNvPr id="90118" name="Rectangle 4"/>
          <p:cNvSpPr>
            <a:spLocks noChangeArrowheads="1"/>
          </p:cNvSpPr>
          <p:nvPr/>
        </p:nvSpPr>
        <p:spPr bwMode="auto">
          <a:xfrm>
            <a:off x="4724400" y="1905000"/>
            <a:ext cx="4038600" cy="2362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000" b="1" dirty="0">
                <a:solidFill>
                  <a:schemeClr val="folHlink"/>
                </a:solidFill>
                <a:latin typeface="Courier New" pitchFamily="1" charset="0"/>
              </a:rPr>
              <a:t>for (</a:t>
            </a:r>
            <a:r>
              <a:rPr lang="en-US" sz="2000" b="1" dirty="0" err="1">
                <a:solidFill>
                  <a:schemeClr val="folHlink"/>
                </a:solidFill>
                <a:latin typeface="Courier New" pitchFamily="1" charset="0"/>
              </a:rPr>
              <a:t>i</a:t>
            </a:r>
            <a:r>
              <a:rPr lang="en-US" sz="2000" b="1" dirty="0">
                <a:solidFill>
                  <a:schemeClr val="folHlink"/>
                </a:solidFill>
                <a:latin typeface="Courier New" pitchFamily="1" charset="0"/>
              </a:rPr>
              <a:t> = 0; </a:t>
            </a:r>
            <a:r>
              <a:rPr lang="en-US" sz="2000" b="1" dirty="0" err="1">
                <a:solidFill>
                  <a:schemeClr val="folHlink"/>
                </a:solidFill>
                <a:latin typeface="Courier New" pitchFamily="1" charset="0"/>
              </a:rPr>
              <a:t>i</a:t>
            </a:r>
            <a:r>
              <a:rPr lang="en-US" sz="2000" b="1" dirty="0">
                <a:solidFill>
                  <a:schemeClr val="folHlink"/>
                </a:solidFill>
                <a:latin typeface="Courier New" pitchFamily="1" charset="0"/>
              </a:rPr>
              <a:t> &lt; </a:t>
            </a:r>
            <a:r>
              <a:rPr lang="en-US" sz="2000" b="1" dirty="0" err="1">
                <a:solidFill>
                  <a:schemeClr val="folHlink"/>
                </a:solidFill>
                <a:latin typeface="Courier New" pitchFamily="1" charset="0"/>
              </a:rPr>
              <a:t>ni</a:t>
            </a:r>
            <a:r>
              <a:rPr lang="en-US" sz="2000" b="1" dirty="0">
                <a:solidFill>
                  <a:schemeClr val="folHlink"/>
                </a:solidFill>
                <a:latin typeface="Courier New" pitchFamily="1" charset="0"/>
              </a:rPr>
              <a:t>; </a:t>
            </a:r>
            <a:r>
              <a:rPr lang="en-US" sz="2000" b="1" dirty="0" err="1">
                <a:solidFill>
                  <a:schemeClr val="folHlink"/>
                </a:solidFill>
                <a:latin typeface="Courier New" pitchFamily="1" charset="0"/>
              </a:rPr>
              <a:t>i</a:t>
            </a:r>
            <a:r>
              <a:rPr lang="en-US" sz="2000" b="1" dirty="0">
                <a:solidFill>
                  <a:schemeClr val="folHlink"/>
                </a:solidFill>
                <a:latin typeface="Courier New" pitchFamily="1" charset="0"/>
              </a:rPr>
              <a:t>++) {</a:t>
            </a:r>
          </a:p>
          <a:p>
            <a:pPr marL="342900" indent="-342900" algn="l">
              <a:spcBef>
                <a:spcPct val="20000"/>
              </a:spcBef>
              <a:buClr>
                <a:schemeClr val="folHlink"/>
              </a:buClr>
              <a:buSzPct val="60000"/>
              <a:buFont typeface="Wingdings" pitchFamily="1" charset="2"/>
              <a:buNone/>
            </a:pPr>
            <a:r>
              <a:rPr lang="en-US" sz="2000" b="1" dirty="0">
                <a:solidFill>
                  <a:srgbClr val="000099"/>
                </a:solidFill>
                <a:latin typeface="Courier New" pitchFamily="1" charset="0"/>
              </a:rPr>
              <a:t>  for (j</a:t>
            </a:r>
            <a:r>
              <a:rPr lang="en-US" sz="2000" b="1" dirty="0">
                <a:latin typeface="Courier New" pitchFamily="1" charset="0"/>
              </a:rPr>
              <a:t> = 0; j &lt; </a:t>
            </a:r>
            <a:r>
              <a:rPr lang="en-US" sz="2000" b="1" dirty="0" err="1">
                <a:latin typeface="Courier New" pitchFamily="1" charset="0"/>
              </a:rPr>
              <a:t>nj</a:t>
            </a:r>
            <a:r>
              <a:rPr lang="en-US" sz="2000" b="1" dirty="0">
                <a:latin typeface="Courier New" pitchFamily="1" charset="0"/>
              </a:rPr>
              <a:t>; j++) {</a:t>
            </a:r>
          </a:p>
          <a:p>
            <a:pPr marL="342900" indent="-342900" algn="l">
              <a:spcBef>
                <a:spcPct val="20000"/>
              </a:spcBef>
              <a:buClr>
                <a:schemeClr val="folHlink"/>
              </a:buClr>
              <a:buSzPct val="60000"/>
              <a:buFont typeface="Wingdings" pitchFamily="1" charset="2"/>
              <a:buNone/>
            </a:pPr>
            <a:r>
              <a:rPr lang="en-US" sz="2000" b="1" dirty="0">
                <a:latin typeface="Courier New" pitchFamily="1" charset="0"/>
              </a:rPr>
              <a:t>    a[</a:t>
            </a:r>
            <a:r>
              <a:rPr lang="en-US" sz="2000" b="1" dirty="0" err="1">
                <a:latin typeface="Courier New" pitchFamily="1" charset="0"/>
              </a:rPr>
              <a:t>i</a:t>
            </a:r>
            <a:r>
              <a:rPr lang="en-US" sz="2000" b="1" dirty="0">
                <a:latin typeface="Courier New" pitchFamily="1" charset="0"/>
              </a:rPr>
              <a:t>][j] = b[</a:t>
            </a:r>
            <a:r>
              <a:rPr lang="en-US" sz="2000" b="1" dirty="0" err="1">
                <a:latin typeface="Courier New" pitchFamily="1" charset="0"/>
              </a:rPr>
              <a:t>i</a:t>
            </a:r>
            <a:r>
              <a:rPr lang="en-US" sz="2000" b="1" dirty="0">
                <a:latin typeface="Courier New" pitchFamily="1" charset="0"/>
              </a:rPr>
              <a:t>][j];</a:t>
            </a:r>
          </a:p>
          <a:p>
            <a:pPr marL="342900" indent="-342900" algn="l">
              <a:spcBef>
                <a:spcPct val="20000"/>
              </a:spcBef>
              <a:buClr>
                <a:schemeClr val="folHlink"/>
              </a:buClr>
              <a:buSzPct val="60000"/>
              <a:buFont typeface="Wingdings" pitchFamily="1" charset="2"/>
              <a:buNone/>
            </a:pPr>
            <a:r>
              <a:rPr lang="en-US" sz="2000" b="1" dirty="0">
                <a:latin typeface="Courier New" pitchFamily="1" charset="0"/>
              </a:rPr>
              <a:t>  }</a:t>
            </a:r>
          </a:p>
          <a:p>
            <a:pPr marL="342900" indent="-342900" algn="l">
              <a:spcBef>
                <a:spcPct val="20000"/>
              </a:spcBef>
              <a:buClr>
                <a:schemeClr val="folHlink"/>
              </a:buClr>
              <a:buSzPct val="60000"/>
              <a:buFont typeface="Wingdings" pitchFamily="1" charset="2"/>
              <a:buNone/>
            </a:pPr>
            <a:r>
              <a:rPr lang="en-US" sz="2000" b="1" dirty="0">
                <a:latin typeface="Courier New" pitchFamily="1" charset="0"/>
              </a:rPr>
              <a:t>}</a:t>
            </a:r>
          </a:p>
        </p:txBody>
      </p:sp>
      <p:sp>
        <p:nvSpPr>
          <p:cNvPr id="90119" name="Text Box 5"/>
          <p:cNvSpPr txBox="1">
            <a:spLocks noChangeArrowheads="1"/>
          </p:cNvSpPr>
          <p:nvPr/>
        </p:nvSpPr>
        <p:spPr bwMode="auto">
          <a:xfrm>
            <a:off x="685800" y="4267200"/>
            <a:ext cx="7712075" cy="1570038"/>
          </a:xfrm>
          <a:prstGeom prst="rect">
            <a:avLst/>
          </a:prstGeom>
          <a:noFill/>
          <a:ln w="9525">
            <a:noFill/>
            <a:miter lim="800000"/>
            <a:headEnd/>
            <a:tailEnd/>
          </a:ln>
        </p:spPr>
        <p:txBody>
          <a:bodyPr>
            <a:spAutoFit/>
          </a:bodyPr>
          <a:lstStyle/>
          <a:p>
            <a:pPr algn="l"/>
            <a:r>
              <a:rPr lang="en-US" sz="2400" dirty="0"/>
              <a:t>Array elements</a:t>
            </a:r>
            <a:r>
              <a:rPr lang="en-US" sz="2400" dirty="0">
                <a:latin typeface="Tahoma" pitchFamily="1" charset="0"/>
              </a:rPr>
              <a:t>  </a:t>
            </a:r>
            <a:r>
              <a:rPr lang="en-US" sz="2400" b="1" dirty="0">
                <a:latin typeface="Courier New" pitchFamily="1" charset="0"/>
              </a:rPr>
              <a:t>a[</a:t>
            </a:r>
            <a:r>
              <a:rPr lang="en-US" sz="2400" b="1" dirty="0" err="1">
                <a:latin typeface="Courier New" pitchFamily="1" charset="0"/>
              </a:rPr>
              <a:t>i</a:t>
            </a:r>
            <a:r>
              <a:rPr lang="en-US" sz="2400" b="1" dirty="0">
                <a:latin typeface="Courier New" pitchFamily="1" charset="0"/>
              </a:rPr>
              <a:t>][j]</a:t>
            </a:r>
            <a:r>
              <a:rPr lang="en-US" sz="2400" dirty="0">
                <a:latin typeface="Tahoma" pitchFamily="1" charset="0"/>
              </a:rPr>
              <a:t> </a:t>
            </a:r>
            <a:r>
              <a:rPr lang="en-US" sz="2400" dirty="0"/>
              <a:t>and</a:t>
            </a:r>
            <a:r>
              <a:rPr lang="en-US" sz="2400" dirty="0">
                <a:latin typeface="Tahoma" pitchFamily="1" charset="0"/>
              </a:rPr>
              <a:t>  </a:t>
            </a:r>
            <a:r>
              <a:rPr lang="en-US" sz="2400" b="1" dirty="0">
                <a:latin typeface="Courier New" pitchFamily="1" charset="0"/>
              </a:rPr>
              <a:t>a[</a:t>
            </a:r>
            <a:r>
              <a:rPr lang="en-US" sz="2400" b="1" dirty="0" err="1">
                <a:latin typeface="Courier New" pitchFamily="1" charset="0"/>
              </a:rPr>
              <a:t>i</a:t>
            </a:r>
            <a:r>
              <a:rPr lang="en-US" sz="2400" b="1" dirty="0">
                <a:latin typeface="Courier New" pitchFamily="1" charset="0"/>
              </a:rPr>
              <a:t>][j+1]</a:t>
            </a:r>
            <a:r>
              <a:rPr lang="en-US" sz="2400" dirty="0">
                <a:latin typeface="Tahoma" pitchFamily="1" charset="0"/>
              </a:rPr>
              <a:t> </a:t>
            </a:r>
            <a:r>
              <a:rPr lang="en-US" sz="2400" dirty="0"/>
              <a:t>are near each other in memory, while</a:t>
            </a:r>
            <a:r>
              <a:rPr lang="en-US" sz="2400" dirty="0">
                <a:latin typeface="Tahoma" pitchFamily="1" charset="0"/>
              </a:rPr>
              <a:t> </a:t>
            </a:r>
            <a:r>
              <a:rPr lang="en-US" sz="2400" b="1" dirty="0">
                <a:latin typeface="Courier New" pitchFamily="1" charset="0"/>
              </a:rPr>
              <a:t>a[i+1][j]</a:t>
            </a:r>
            <a:r>
              <a:rPr lang="en-US" sz="2400" dirty="0">
                <a:latin typeface="Tahoma" pitchFamily="1" charset="0"/>
              </a:rPr>
              <a:t> </a:t>
            </a:r>
            <a:r>
              <a:rPr lang="en-US" sz="2400" dirty="0"/>
              <a:t>may be far, so it makes sense to make the</a:t>
            </a:r>
            <a:r>
              <a:rPr lang="en-US" sz="2400" dirty="0">
                <a:latin typeface="Tahoma" pitchFamily="1" charset="0"/>
              </a:rPr>
              <a:t>  </a:t>
            </a:r>
            <a:r>
              <a:rPr lang="en-US" sz="2400" b="1" dirty="0">
                <a:latin typeface="Courier New" pitchFamily="1" charset="0"/>
              </a:rPr>
              <a:t>j</a:t>
            </a:r>
            <a:r>
              <a:rPr lang="en-US" sz="2400" dirty="0">
                <a:latin typeface="Tahoma" pitchFamily="1" charset="0"/>
              </a:rPr>
              <a:t>  </a:t>
            </a:r>
            <a:r>
              <a:rPr lang="en-US" sz="2400" dirty="0"/>
              <a:t>loop be the inner loop. (This is reversed in Fortran.)</a:t>
            </a:r>
          </a:p>
        </p:txBody>
      </p:sp>
      <p:sp>
        <p:nvSpPr>
          <p:cNvPr id="90120" name="Text Box 6"/>
          <p:cNvSpPr txBox="1">
            <a:spLocks noChangeArrowheads="1"/>
          </p:cNvSpPr>
          <p:nvPr/>
        </p:nvSpPr>
        <p:spPr bwMode="auto">
          <a:xfrm>
            <a:off x="1236663" y="1438275"/>
            <a:ext cx="1189037" cy="519113"/>
          </a:xfrm>
          <a:prstGeom prst="rect">
            <a:avLst/>
          </a:prstGeom>
          <a:noFill/>
          <a:ln w="9525">
            <a:noFill/>
            <a:miter lim="800000"/>
            <a:headEnd/>
            <a:tailEnd/>
          </a:ln>
        </p:spPr>
        <p:txBody>
          <a:bodyPr wrap="none">
            <a:spAutoFit/>
          </a:bodyPr>
          <a:lstStyle/>
          <a:p>
            <a:pPr algn="ctr"/>
            <a:r>
              <a:rPr lang="en-US" sz="2800" b="1" u="sng">
                <a:solidFill>
                  <a:schemeClr val="hlink"/>
                </a:solidFill>
              </a:rPr>
              <a:t>Before</a:t>
            </a:r>
          </a:p>
        </p:txBody>
      </p:sp>
      <p:sp>
        <p:nvSpPr>
          <p:cNvPr id="90121" name="Text Box 7"/>
          <p:cNvSpPr txBox="1">
            <a:spLocks noChangeArrowheads="1"/>
          </p:cNvSpPr>
          <p:nvPr/>
        </p:nvSpPr>
        <p:spPr bwMode="auto">
          <a:xfrm>
            <a:off x="5522913" y="1362075"/>
            <a:ext cx="993775" cy="519113"/>
          </a:xfrm>
          <a:prstGeom prst="rect">
            <a:avLst/>
          </a:prstGeom>
          <a:noFill/>
          <a:ln w="9525">
            <a:noFill/>
            <a:miter lim="800000"/>
            <a:headEnd/>
            <a:tailEnd/>
          </a:ln>
        </p:spPr>
        <p:txBody>
          <a:bodyPr wrap="none">
            <a:spAutoFit/>
          </a:bodyPr>
          <a:lstStyle/>
          <a:p>
            <a:pPr algn="ctr"/>
            <a:r>
              <a:rPr lang="en-US" sz="2800" b="1" u="sng">
                <a:solidFill>
                  <a:schemeClr val="folHlink"/>
                </a:solidFill>
              </a:rPr>
              <a:t>After</a:t>
            </a:r>
          </a:p>
        </p:txBody>
      </p:sp>
      <p:sp>
        <p:nvSpPr>
          <p:cNvPr id="90122" name="Line 8"/>
          <p:cNvSpPr>
            <a:spLocks noChangeShapeType="1"/>
          </p:cNvSpPr>
          <p:nvPr/>
        </p:nvSpPr>
        <p:spPr bwMode="auto">
          <a:xfrm flipH="1" flipV="1">
            <a:off x="4267200" y="2209800"/>
            <a:ext cx="609600" cy="228600"/>
          </a:xfrm>
          <a:prstGeom prst="line">
            <a:avLst/>
          </a:prstGeom>
          <a:noFill/>
          <a:ln w="9525">
            <a:solidFill>
              <a:schemeClr val="tx1"/>
            </a:solidFill>
            <a:miter lim="800000"/>
            <a:headEnd type="triangle" w="med" len="med"/>
            <a:tailEnd type="triangle" w="med" len="me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smtClean="0">
                <a:ea typeface="ＭＳ Ｐゴシック" pitchFamily="1" charset="-128"/>
              </a:rPr>
              <a:t>Unrolling (F90)</a:t>
            </a:r>
          </a:p>
        </p:txBody>
      </p:sp>
      <p:sp>
        <p:nvSpPr>
          <p:cNvPr id="91139" name="Rectangle 3"/>
          <p:cNvSpPr>
            <a:spLocks noGrp="1" noChangeArrowheads="1"/>
          </p:cNvSpPr>
          <p:nvPr>
            <p:ph idx="1"/>
          </p:nvPr>
        </p:nvSpPr>
        <p:spPr>
          <a:xfrm>
            <a:off x="2784475" y="1371600"/>
            <a:ext cx="5268913" cy="1447800"/>
          </a:xfrm>
        </p:spPr>
        <p:txBody>
          <a:bodyPr/>
          <a:lstStyle/>
          <a:p>
            <a:pPr>
              <a:buFont typeface="Wingdings" pitchFamily="1" charset="2"/>
              <a:buNone/>
            </a:pPr>
            <a:r>
              <a:rPr lang="en-US" b="1" dirty="0" smtClean="0">
                <a:latin typeface="Courier New" pitchFamily="1" charset="0"/>
                <a:ea typeface="ＭＳ Ｐゴシック" pitchFamily="1" charset="-128"/>
              </a:rPr>
              <a:t>DO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1, n</a:t>
            </a:r>
          </a:p>
          <a:p>
            <a:pPr>
              <a:lnSpc>
                <a:spcPct val="80000"/>
              </a:lnSpc>
              <a:buFont typeface="Wingdings" pitchFamily="1" charset="2"/>
              <a:buNone/>
            </a:pPr>
            <a:r>
              <a:rPr lang="en-US" b="1" dirty="0" smtClean="0">
                <a:latin typeface="Courier New" pitchFamily="1" charset="0"/>
                <a:ea typeface="ＭＳ Ｐゴシック" pitchFamily="1" charset="-128"/>
              </a:rPr>
              <a:t>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)+b(</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a:t>
            </a:r>
          </a:p>
          <a:p>
            <a:pPr>
              <a:lnSpc>
                <a:spcPct val="80000"/>
              </a:lnSpc>
              <a:buFont typeface="Wingdings" pitchFamily="1" charset="2"/>
              <a:buNone/>
            </a:pPr>
            <a:r>
              <a:rPr lang="en-US" b="1" dirty="0" smtClean="0">
                <a:latin typeface="Courier New" pitchFamily="1" charset="0"/>
                <a:ea typeface="ＭＳ Ｐゴシック" pitchFamily="1" charset="-128"/>
              </a:rPr>
              <a:t>END DO</a:t>
            </a:r>
          </a:p>
        </p:txBody>
      </p:sp>
      <p:sp>
        <p:nvSpPr>
          <p:cNvPr id="9114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1141" name="Slide Number Placeholder 4"/>
          <p:cNvSpPr>
            <a:spLocks noGrp="1"/>
          </p:cNvSpPr>
          <p:nvPr>
            <p:ph type="sldNum" sz="quarter" idx="11"/>
          </p:nvPr>
        </p:nvSpPr>
        <p:spPr>
          <a:noFill/>
        </p:spPr>
        <p:txBody>
          <a:bodyPr/>
          <a:lstStyle/>
          <a:p>
            <a:fld id="{85AA1CE3-AB50-42EE-9025-2CF63A9281CB}" type="slidenum">
              <a:rPr lang="en-US"/>
              <a:pPr/>
              <a:t>64</a:t>
            </a:fld>
            <a:endParaRPr lang="en-US"/>
          </a:p>
        </p:txBody>
      </p:sp>
      <p:sp>
        <p:nvSpPr>
          <p:cNvPr id="91142" name="Rectangle 4"/>
          <p:cNvSpPr>
            <a:spLocks noChangeArrowheads="1"/>
          </p:cNvSpPr>
          <p:nvPr/>
        </p:nvSpPr>
        <p:spPr bwMode="auto">
          <a:xfrm>
            <a:off x="3048000" y="2743200"/>
            <a:ext cx="5486400" cy="30480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DO </a:t>
            </a:r>
            <a:r>
              <a:rPr lang="en-US" sz="2400" b="1" dirty="0" err="1">
                <a:latin typeface="Courier New" pitchFamily="1" charset="0"/>
              </a:rPr>
              <a:t>i</a:t>
            </a:r>
            <a:r>
              <a:rPr lang="en-US" sz="2400" b="1" dirty="0">
                <a:latin typeface="Courier New" pitchFamily="1" charset="0"/>
              </a:rPr>
              <a:t> = 1, n, 4</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 a(</a:t>
            </a:r>
            <a:r>
              <a:rPr lang="en-US" sz="2400" b="1" dirty="0" err="1">
                <a:latin typeface="Courier New" pitchFamily="1" charset="0"/>
              </a:rPr>
              <a:t>i</a:t>
            </a:r>
            <a:r>
              <a:rPr lang="en-US" sz="2400" b="1" dirty="0">
                <a:latin typeface="Courier New" pitchFamily="1" charset="0"/>
              </a:rPr>
              <a:t>)   + b(</a:t>
            </a:r>
            <a:r>
              <a:rPr lang="en-US" sz="2400" b="1" dirty="0" err="1">
                <a:latin typeface="Courier New" pitchFamily="1" charset="0"/>
              </a:rPr>
              <a:t>i</a:t>
            </a:r>
            <a:r>
              <a:rPr lang="en-US" sz="2400" b="1" dirty="0">
                <a:latin typeface="Courier New" pitchFamily="1" charset="0"/>
              </a:rPr>
              <a:t>)</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a(i+1) = a(i+1) + b(i+1)</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a(i+2) = a(i+2) + b(i+2)</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a(i+3) = a(i+3) + b(i+3)</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END DO</a:t>
            </a:r>
          </a:p>
        </p:txBody>
      </p:sp>
      <p:sp>
        <p:nvSpPr>
          <p:cNvPr id="91143" name="Text Box 5"/>
          <p:cNvSpPr txBox="1">
            <a:spLocks noChangeArrowheads="1"/>
          </p:cNvSpPr>
          <p:nvPr/>
        </p:nvSpPr>
        <p:spPr bwMode="auto">
          <a:xfrm>
            <a:off x="1736725" y="1687513"/>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1144" name="Text Box 6"/>
          <p:cNvSpPr txBox="1">
            <a:spLocks noChangeArrowheads="1"/>
          </p:cNvSpPr>
          <p:nvPr/>
        </p:nvSpPr>
        <p:spPr bwMode="auto">
          <a:xfrm>
            <a:off x="1905000" y="3857625"/>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1145" name="Text Box 7"/>
          <p:cNvSpPr txBox="1">
            <a:spLocks noChangeArrowheads="1"/>
          </p:cNvSpPr>
          <p:nvPr/>
        </p:nvSpPr>
        <p:spPr bwMode="auto">
          <a:xfrm>
            <a:off x="1879600" y="5410200"/>
            <a:ext cx="5180013" cy="461963"/>
          </a:xfrm>
          <a:prstGeom prst="rect">
            <a:avLst/>
          </a:prstGeom>
          <a:noFill/>
          <a:ln w="9525">
            <a:noFill/>
            <a:miter lim="800000"/>
            <a:headEnd/>
            <a:tailEnd/>
          </a:ln>
        </p:spPr>
        <p:txBody>
          <a:bodyPr wrap="none">
            <a:spAutoFit/>
          </a:bodyPr>
          <a:lstStyle/>
          <a:p>
            <a:pPr algn="ctr"/>
            <a:r>
              <a:rPr lang="en-US" sz="2400" dirty="0"/>
              <a:t>You generally </a:t>
            </a:r>
            <a:r>
              <a:rPr lang="en-US" sz="2400" b="1" u="sng" dirty="0">
                <a:solidFill>
                  <a:schemeClr val="hlink"/>
                </a:solidFill>
              </a:rPr>
              <a:t>shouldn’t</a:t>
            </a:r>
            <a:r>
              <a:rPr lang="en-US" sz="2400" dirty="0"/>
              <a:t> unroll by hand.</a:t>
            </a:r>
          </a:p>
        </p:txBody>
      </p:sp>
      <p:sp>
        <p:nvSpPr>
          <p:cNvPr id="91146" name="Line 8"/>
          <p:cNvSpPr>
            <a:spLocks noChangeShapeType="1"/>
          </p:cNvSpPr>
          <p:nvPr/>
        </p:nvSpPr>
        <p:spPr bwMode="auto">
          <a:xfrm>
            <a:off x="1524000" y="2752725"/>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mtClean="0">
                <a:ea typeface="ＭＳ Ｐゴシック" pitchFamily="1" charset="-128"/>
              </a:rPr>
              <a:t>Unrolling (C)</a:t>
            </a:r>
          </a:p>
        </p:txBody>
      </p:sp>
      <p:sp>
        <p:nvSpPr>
          <p:cNvPr id="92163" name="Rectangle 3"/>
          <p:cNvSpPr>
            <a:spLocks noGrp="1" noChangeArrowheads="1"/>
          </p:cNvSpPr>
          <p:nvPr>
            <p:ph idx="1"/>
          </p:nvPr>
        </p:nvSpPr>
        <p:spPr>
          <a:xfrm>
            <a:off x="2784475" y="1371600"/>
            <a:ext cx="5268913" cy="1447800"/>
          </a:xfrm>
        </p:spPr>
        <p:txBody>
          <a:bodyPr/>
          <a:lstStyle/>
          <a:p>
            <a:pPr>
              <a:buFont typeface="Wingdings" pitchFamily="1" charset="2"/>
              <a:buNone/>
            </a:pPr>
            <a:r>
              <a:rPr lang="en-US" b="1" dirty="0" smtClean="0">
                <a:latin typeface="Courier New" pitchFamily="1" charset="0"/>
                <a:ea typeface="ＭＳ Ｐゴシック" pitchFamily="1" charset="-128"/>
              </a:rPr>
              <a:t>for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0;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&lt; n;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a:t>
            </a:r>
          </a:p>
          <a:p>
            <a:pPr>
              <a:lnSpc>
                <a:spcPct val="80000"/>
              </a:lnSpc>
              <a:buFont typeface="Wingdings" pitchFamily="1" charset="2"/>
              <a:buNone/>
            </a:pPr>
            <a:r>
              <a:rPr lang="en-US" b="1" dirty="0" smtClean="0">
                <a:latin typeface="Courier New" pitchFamily="1" charset="0"/>
                <a:ea typeface="ＭＳ Ｐゴシック" pitchFamily="1" charset="-128"/>
              </a:rPr>
              <a:t>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b[</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a:t>
            </a:r>
          </a:p>
          <a:p>
            <a:pPr>
              <a:lnSpc>
                <a:spcPct val="80000"/>
              </a:lnSpc>
              <a:buFont typeface="Wingdings" pitchFamily="1" charset="2"/>
              <a:buNone/>
            </a:pPr>
            <a:r>
              <a:rPr lang="en-US" b="1" dirty="0" smtClean="0">
                <a:latin typeface="Courier New" pitchFamily="1" charset="0"/>
                <a:ea typeface="ＭＳ Ｐゴシック" pitchFamily="1" charset="-128"/>
              </a:rPr>
              <a:t>}</a:t>
            </a:r>
          </a:p>
        </p:txBody>
      </p:sp>
      <p:sp>
        <p:nvSpPr>
          <p:cNvPr id="9216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2165" name="Slide Number Placeholder 4"/>
          <p:cNvSpPr>
            <a:spLocks noGrp="1"/>
          </p:cNvSpPr>
          <p:nvPr>
            <p:ph type="sldNum" sz="quarter" idx="11"/>
          </p:nvPr>
        </p:nvSpPr>
        <p:spPr>
          <a:noFill/>
        </p:spPr>
        <p:txBody>
          <a:bodyPr/>
          <a:lstStyle/>
          <a:p>
            <a:fld id="{1379B40F-7650-4DAF-919F-7A34F8119295}" type="slidenum">
              <a:rPr lang="en-US"/>
              <a:pPr/>
              <a:t>65</a:t>
            </a:fld>
            <a:endParaRPr lang="en-US"/>
          </a:p>
        </p:txBody>
      </p:sp>
      <p:sp>
        <p:nvSpPr>
          <p:cNvPr id="92166" name="Rectangle 4"/>
          <p:cNvSpPr>
            <a:spLocks noChangeArrowheads="1"/>
          </p:cNvSpPr>
          <p:nvPr/>
        </p:nvSpPr>
        <p:spPr bwMode="auto">
          <a:xfrm>
            <a:off x="3048000" y="2743200"/>
            <a:ext cx="5486400" cy="30480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for (</a:t>
            </a:r>
            <a:r>
              <a:rPr lang="en-US" sz="2400" b="1" dirty="0" err="1">
                <a:latin typeface="Courier New" pitchFamily="1" charset="0"/>
              </a:rPr>
              <a:t>i</a:t>
            </a:r>
            <a:r>
              <a:rPr lang="en-US" sz="2400" b="1" dirty="0">
                <a:latin typeface="Courier New" pitchFamily="1" charset="0"/>
              </a:rPr>
              <a:t> = 0; </a:t>
            </a:r>
            <a:r>
              <a:rPr lang="en-US" sz="2400" b="1" dirty="0" err="1">
                <a:latin typeface="Courier New" pitchFamily="1" charset="0"/>
              </a:rPr>
              <a:t>i</a:t>
            </a:r>
            <a:r>
              <a:rPr lang="en-US" sz="2400" b="1" dirty="0">
                <a:latin typeface="Courier New" pitchFamily="1" charset="0"/>
              </a:rPr>
              <a:t> &lt; n; </a:t>
            </a:r>
            <a:r>
              <a:rPr lang="en-US" sz="2400" b="1" dirty="0" err="1">
                <a:latin typeface="Courier New" pitchFamily="1" charset="0"/>
              </a:rPr>
              <a:t>i</a:t>
            </a:r>
            <a:r>
              <a:rPr lang="en-US" sz="2400" b="1" dirty="0">
                <a:latin typeface="Courier New" pitchFamily="1" charset="0"/>
              </a:rPr>
              <a:t> += 4) {</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 a[</a:t>
            </a:r>
            <a:r>
              <a:rPr lang="en-US" sz="2400" b="1" dirty="0" err="1">
                <a:latin typeface="Courier New" pitchFamily="1" charset="0"/>
              </a:rPr>
              <a:t>i</a:t>
            </a:r>
            <a:r>
              <a:rPr lang="en-US" sz="2400" b="1" dirty="0">
                <a:latin typeface="Courier New" pitchFamily="1" charset="0"/>
              </a:rPr>
              <a:t>]   + b[</a:t>
            </a:r>
            <a:r>
              <a:rPr lang="en-US" sz="2400" b="1" dirty="0" err="1">
                <a:latin typeface="Courier New" pitchFamily="1" charset="0"/>
              </a:rPr>
              <a:t>i</a:t>
            </a:r>
            <a:r>
              <a:rPr lang="en-US" sz="2400" b="1" dirty="0">
                <a:latin typeface="Courier New" pitchFamily="1" charset="0"/>
              </a:rPr>
              <a:t>];</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a[i+1] = a[i+1] + b[i+1];</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a[i+2] = a[i+2] + b[i+2];</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a[i+3] = a[i+3] + b[i+3];</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a:t>
            </a:r>
          </a:p>
        </p:txBody>
      </p:sp>
      <p:sp>
        <p:nvSpPr>
          <p:cNvPr id="92167" name="Text Box 5"/>
          <p:cNvSpPr txBox="1">
            <a:spLocks noChangeArrowheads="1"/>
          </p:cNvSpPr>
          <p:nvPr/>
        </p:nvSpPr>
        <p:spPr bwMode="auto">
          <a:xfrm>
            <a:off x="1736725" y="1687513"/>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2168" name="Text Box 6"/>
          <p:cNvSpPr txBox="1">
            <a:spLocks noChangeArrowheads="1"/>
          </p:cNvSpPr>
          <p:nvPr/>
        </p:nvSpPr>
        <p:spPr bwMode="auto">
          <a:xfrm>
            <a:off x="1905000" y="3857625"/>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2169" name="Text Box 7"/>
          <p:cNvSpPr txBox="1">
            <a:spLocks noChangeArrowheads="1"/>
          </p:cNvSpPr>
          <p:nvPr/>
        </p:nvSpPr>
        <p:spPr bwMode="auto">
          <a:xfrm>
            <a:off x="1879600" y="5410200"/>
            <a:ext cx="5180013" cy="461963"/>
          </a:xfrm>
          <a:prstGeom prst="rect">
            <a:avLst/>
          </a:prstGeom>
          <a:noFill/>
          <a:ln w="9525">
            <a:noFill/>
            <a:miter lim="800000"/>
            <a:headEnd/>
            <a:tailEnd/>
          </a:ln>
        </p:spPr>
        <p:txBody>
          <a:bodyPr wrap="none">
            <a:spAutoFit/>
          </a:bodyPr>
          <a:lstStyle/>
          <a:p>
            <a:pPr algn="ctr"/>
            <a:r>
              <a:rPr lang="en-US" sz="2400" dirty="0"/>
              <a:t>You generally </a:t>
            </a:r>
            <a:r>
              <a:rPr lang="en-US" sz="2400" b="1" u="sng" dirty="0">
                <a:solidFill>
                  <a:schemeClr val="hlink"/>
                </a:solidFill>
              </a:rPr>
              <a:t>shouldn’t</a:t>
            </a:r>
            <a:r>
              <a:rPr lang="en-US" sz="2400" dirty="0"/>
              <a:t> unroll by hand.</a:t>
            </a:r>
          </a:p>
        </p:txBody>
      </p:sp>
      <p:sp>
        <p:nvSpPr>
          <p:cNvPr id="92170" name="Line 8"/>
          <p:cNvSpPr>
            <a:spLocks noChangeShapeType="1"/>
          </p:cNvSpPr>
          <p:nvPr/>
        </p:nvSpPr>
        <p:spPr bwMode="auto">
          <a:xfrm>
            <a:off x="1524000" y="2752725"/>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ea typeface="ＭＳ Ｐゴシック" pitchFamily="1" charset="-128"/>
              </a:rPr>
              <a:t>Why Do Compilers Unroll?</a:t>
            </a:r>
          </a:p>
        </p:txBody>
      </p:sp>
      <p:sp>
        <p:nvSpPr>
          <p:cNvPr id="93187" name="Rectangle 3"/>
          <p:cNvSpPr>
            <a:spLocks noGrp="1" noChangeArrowheads="1"/>
          </p:cNvSpPr>
          <p:nvPr>
            <p:ph idx="1"/>
          </p:nvPr>
        </p:nvSpPr>
        <p:spPr>
          <a:xfrm>
            <a:off x="685800" y="1219200"/>
            <a:ext cx="7772400" cy="5105400"/>
          </a:xfrm>
        </p:spPr>
        <p:txBody>
          <a:bodyPr/>
          <a:lstStyle/>
          <a:p>
            <a:pPr>
              <a:lnSpc>
                <a:spcPct val="90000"/>
              </a:lnSpc>
              <a:buFont typeface="Wingdings" pitchFamily="1" charset="2"/>
              <a:buNone/>
            </a:pPr>
            <a:r>
              <a:rPr lang="en-US" smtClean="0">
                <a:ea typeface="ＭＳ Ｐゴシック" pitchFamily="1" charset="-128"/>
              </a:rPr>
              <a:t>We saw last time that a loop with a lot of operations gets better performance (up to some point), especially if there are lots of arithmetic operations but few main memory loads and stores.</a:t>
            </a:r>
          </a:p>
          <a:p>
            <a:pPr>
              <a:lnSpc>
                <a:spcPct val="90000"/>
              </a:lnSpc>
              <a:buFont typeface="Wingdings" pitchFamily="1" charset="2"/>
              <a:buNone/>
            </a:pPr>
            <a:r>
              <a:rPr lang="en-US" smtClean="0">
                <a:ea typeface="ＭＳ Ｐゴシック" pitchFamily="1" charset="-128"/>
              </a:rPr>
              <a:t>Unrolling creates multiple operations that typically load from the same, or adjacent, cache lines.</a:t>
            </a:r>
          </a:p>
          <a:p>
            <a:pPr>
              <a:lnSpc>
                <a:spcPct val="90000"/>
              </a:lnSpc>
              <a:buFont typeface="Wingdings" pitchFamily="1" charset="2"/>
              <a:buNone/>
            </a:pPr>
            <a:r>
              <a:rPr lang="en-US" smtClean="0">
                <a:ea typeface="ＭＳ Ｐゴシック" pitchFamily="1" charset="-128"/>
              </a:rPr>
              <a:t>So, an unrolled loop has more operations without increasing the memory accesses by much.</a:t>
            </a:r>
          </a:p>
          <a:p>
            <a:pPr>
              <a:lnSpc>
                <a:spcPct val="90000"/>
              </a:lnSpc>
              <a:buFont typeface="Wingdings" pitchFamily="1" charset="2"/>
              <a:buNone/>
            </a:pPr>
            <a:r>
              <a:rPr lang="en-US" smtClean="0">
                <a:ea typeface="ＭＳ Ｐゴシック" pitchFamily="1" charset="-128"/>
              </a:rPr>
              <a:t>Also, unrolling decreases the number of comparisons on the loop counter variable, and the number of branches to the top of the loop.</a:t>
            </a:r>
          </a:p>
        </p:txBody>
      </p:sp>
      <p:sp>
        <p:nvSpPr>
          <p:cNvPr id="9318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3189" name="Slide Number Placeholder 4"/>
          <p:cNvSpPr>
            <a:spLocks noGrp="1"/>
          </p:cNvSpPr>
          <p:nvPr>
            <p:ph type="sldNum" sz="quarter" idx="11"/>
          </p:nvPr>
        </p:nvSpPr>
        <p:spPr>
          <a:noFill/>
        </p:spPr>
        <p:txBody>
          <a:bodyPr/>
          <a:lstStyle/>
          <a:p>
            <a:fld id="{63D6FAA9-5A70-4FBB-8DE9-0C22D7863B70}" type="slidenum">
              <a:rPr lang="en-US"/>
              <a:pPr/>
              <a:t>66</a:t>
            </a:fld>
            <a:endParaRPr lang="en-US"/>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mtClean="0">
                <a:ea typeface="ＭＳ Ｐゴシック" pitchFamily="1" charset="-128"/>
              </a:rPr>
              <a:t>Loop Fusion (F90)</a:t>
            </a:r>
          </a:p>
        </p:txBody>
      </p:sp>
      <p:sp>
        <p:nvSpPr>
          <p:cNvPr id="94211" name="Rectangle 3"/>
          <p:cNvSpPr>
            <a:spLocks noGrp="1" noChangeArrowheads="1"/>
          </p:cNvSpPr>
          <p:nvPr>
            <p:ph idx="1"/>
          </p:nvPr>
        </p:nvSpPr>
        <p:spPr/>
        <p:txBody>
          <a:bodyPr/>
          <a:lstStyle/>
          <a:p>
            <a:pPr>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8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8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d(i) = 1 /</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40000"/>
              </a:lnSpc>
              <a:buFont typeface="Wingdings" pitchFamily="1" charset="2"/>
              <a:buNone/>
            </a:pPr>
            <a:endParaRPr lang="en-US" sz="1800" b="1" smtClean="0">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DO i = 1, n</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d(i) = 1 /</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60000"/>
              </a:lnSpc>
              <a:buFont typeface="Wingdings" pitchFamily="1" charset="2"/>
              <a:buNone/>
            </a:pPr>
            <a:endParaRPr lang="en-US" sz="1800" b="1" smtClean="0">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As with unrolling, this has fewer branches. It also has fewer total memory references.</a:t>
            </a:r>
          </a:p>
        </p:txBody>
      </p:sp>
      <p:sp>
        <p:nvSpPr>
          <p:cNvPr id="9421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4213" name="Slide Number Placeholder 4"/>
          <p:cNvSpPr>
            <a:spLocks noGrp="1"/>
          </p:cNvSpPr>
          <p:nvPr>
            <p:ph type="sldNum" sz="quarter" idx="11"/>
          </p:nvPr>
        </p:nvSpPr>
        <p:spPr>
          <a:noFill/>
        </p:spPr>
        <p:txBody>
          <a:bodyPr/>
          <a:lstStyle/>
          <a:p>
            <a:fld id="{8C22CDA0-4F7F-47B6-BF6D-140FE2AC2090}" type="slidenum">
              <a:rPr lang="en-US"/>
              <a:pPr/>
              <a:t>67</a:t>
            </a:fld>
            <a:endParaRPr lang="en-US"/>
          </a:p>
        </p:txBody>
      </p:sp>
      <p:sp>
        <p:nvSpPr>
          <p:cNvPr id="94214" name="Text Box 4"/>
          <p:cNvSpPr txBox="1">
            <a:spLocks noChangeArrowheads="1"/>
          </p:cNvSpPr>
          <p:nvPr/>
        </p:nvSpPr>
        <p:spPr bwMode="auto">
          <a:xfrm>
            <a:off x="4419600" y="25146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4215" name="Text Box 5"/>
          <p:cNvSpPr txBox="1">
            <a:spLocks noChangeArrowheads="1"/>
          </p:cNvSpPr>
          <p:nvPr/>
        </p:nvSpPr>
        <p:spPr bwMode="auto">
          <a:xfrm>
            <a:off x="4495800" y="41910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4216" name="Line 6"/>
          <p:cNvSpPr>
            <a:spLocks noChangeShapeType="1"/>
          </p:cNvSpPr>
          <p:nvPr/>
        </p:nvSpPr>
        <p:spPr bwMode="auto">
          <a:xfrm>
            <a:off x="457200" y="3733800"/>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mtClean="0">
                <a:ea typeface="ＭＳ Ｐゴシック" pitchFamily="1" charset="-128"/>
              </a:rPr>
              <a:t>Loop Fusion (C)</a:t>
            </a:r>
          </a:p>
        </p:txBody>
      </p:sp>
      <p:sp>
        <p:nvSpPr>
          <p:cNvPr id="95235" name="Rectangle 3"/>
          <p:cNvSpPr>
            <a:spLocks noGrp="1" noChangeArrowheads="1"/>
          </p:cNvSpPr>
          <p:nvPr>
            <p:ph idx="1"/>
          </p:nvPr>
        </p:nvSpPr>
        <p:spPr/>
        <p:txBody>
          <a:bodyPr/>
          <a:lstStyle/>
          <a:p>
            <a:pPr>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80000"/>
              </a:lnSpc>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80000"/>
              </a:lnSpc>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latin typeface="Courier New" pitchFamily="1" charset="0"/>
                <a:ea typeface="ＭＳ Ｐゴシック" pitchFamily="1" charset="-128"/>
              </a:rPr>
              <a:t>  d[i] = 1 /</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40000"/>
              </a:lnSpc>
              <a:buFont typeface="Wingdings" pitchFamily="1" charset="2"/>
              <a:buNone/>
            </a:pPr>
            <a:endParaRPr lang="en-US" sz="1800" b="1" smtClean="0">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for (i = 0; i &lt; n; i++) {</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d[i] = 1 /</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60000"/>
              </a:lnSpc>
              <a:buFont typeface="Wingdings" pitchFamily="1" charset="2"/>
              <a:buNone/>
            </a:pPr>
            <a:endParaRPr lang="en-US" sz="1800" b="1" smtClean="0">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As with unrolling, this has fewer branches. It also has fewer total memory references.</a:t>
            </a:r>
          </a:p>
        </p:txBody>
      </p:sp>
      <p:sp>
        <p:nvSpPr>
          <p:cNvPr id="9523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5237" name="Slide Number Placeholder 4"/>
          <p:cNvSpPr>
            <a:spLocks noGrp="1"/>
          </p:cNvSpPr>
          <p:nvPr>
            <p:ph type="sldNum" sz="quarter" idx="11"/>
          </p:nvPr>
        </p:nvSpPr>
        <p:spPr>
          <a:noFill/>
        </p:spPr>
        <p:txBody>
          <a:bodyPr/>
          <a:lstStyle/>
          <a:p>
            <a:fld id="{7ECF80E4-044F-4D4B-B4BA-488DD0695AF6}" type="slidenum">
              <a:rPr lang="en-US"/>
              <a:pPr/>
              <a:t>68</a:t>
            </a:fld>
            <a:endParaRPr lang="en-US"/>
          </a:p>
        </p:txBody>
      </p:sp>
      <p:sp>
        <p:nvSpPr>
          <p:cNvPr id="95238" name="Text Box 4"/>
          <p:cNvSpPr txBox="1">
            <a:spLocks noChangeArrowheads="1"/>
          </p:cNvSpPr>
          <p:nvPr/>
        </p:nvSpPr>
        <p:spPr bwMode="auto">
          <a:xfrm>
            <a:off x="4419600" y="25146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5239" name="Text Box 5"/>
          <p:cNvSpPr txBox="1">
            <a:spLocks noChangeArrowheads="1"/>
          </p:cNvSpPr>
          <p:nvPr/>
        </p:nvSpPr>
        <p:spPr bwMode="auto">
          <a:xfrm>
            <a:off x="4495800" y="41910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5240" name="Line 6"/>
          <p:cNvSpPr>
            <a:spLocks noChangeShapeType="1"/>
          </p:cNvSpPr>
          <p:nvPr/>
        </p:nvSpPr>
        <p:spPr bwMode="auto">
          <a:xfrm>
            <a:off x="457200" y="3733800"/>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mtClean="0">
                <a:ea typeface="ＭＳ Ｐゴシック" pitchFamily="1" charset="-128"/>
              </a:rPr>
              <a:t>Loop Fission (F90)</a:t>
            </a:r>
          </a:p>
        </p:txBody>
      </p:sp>
      <p:sp>
        <p:nvSpPr>
          <p:cNvPr id="96259" name="Rectangle 3"/>
          <p:cNvSpPr>
            <a:spLocks noGrp="1" noChangeArrowheads="1"/>
          </p:cNvSpPr>
          <p:nvPr>
            <p:ph idx="1"/>
          </p:nvPr>
        </p:nvSpPr>
        <p:spPr/>
        <p:txBody>
          <a:bodyPr/>
          <a:lstStyle/>
          <a:p>
            <a:pPr>
              <a:lnSpc>
                <a:spcPct val="9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a(i) = b(i) + 1</a:t>
            </a:r>
          </a:p>
          <a:p>
            <a:pPr>
              <a:lnSpc>
                <a:spcPct val="60000"/>
              </a:lnSpc>
              <a:buFont typeface="Wingdings" pitchFamily="1" charset="2"/>
              <a:buNone/>
            </a:pPr>
            <a:r>
              <a:rPr lang="en-US" sz="1800" b="1" smtClean="0">
                <a:latin typeface="Courier New" pitchFamily="1" charset="0"/>
                <a:ea typeface="ＭＳ Ｐゴシック" pitchFamily="1" charset="-128"/>
              </a:rPr>
              <a:t>  c(i) = a(i) / 2</a:t>
            </a:r>
          </a:p>
          <a:p>
            <a:pPr>
              <a:lnSpc>
                <a:spcPct val="60000"/>
              </a:lnSpc>
              <a:buFont typeface="Wingdings" pitchFamily="1" charset="2"/>
              <a:buNone/>
            </a:pPr>
            <a:r>
              <a:rPr lang="en-US" sz="1800" b="1" smtClean="0">
                <a:latin typeface="Courier New" pitchFamily="1" charset="0"/>
                <a:ea typeface="ＭＳ Ｐゴシック" pitchFamily="1" charset="-128"/>
              </a:rPr>
              <a:t>  d(i) = 1 / c(i)</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20000"/>
              </a:lnSpc>
              <a:buFont typeface="Wingdings" pitchFamily="1" charset="2"/>
              <a:buNone/>
            </a:pPr>
            <a:endParaRPr lang="en-US" sz="1800" b="1" smtClean="0">
              <a:latin typeface="Courier New" pitchFamily="1" charset="0"/>
              <a:ea typeface="ＭＳ Ｐゴシック" pitchFamily="1" charset="-128"/>
            </a:endParaRPr>
          </a:p>
          <a:p>
            <a:pPr>
              <a:lnSpc>
                <a:spcPct val="9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a(i) = b(i) + 1</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9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c(i) = a(i) / 2</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90000"/>
              </a:lnSpc>
              <a:buFont typeface="Wingdings" pitchFamily="1" charset="2"/>
              <a:buNone/>
            </a:pPr>
            <a:r>
              <a:rPr lang="en-US" sz="1800" b="1" smtClean="0">
                <a:latin typeface="Courier New" pitchFamily="1" charset="0"/>
                <a:ea typeface="ＭＳ Ｐゴシック" pitchFamily="1" charset="-128"/>
              </a:rPr>
              <a:t>DO i = 1, n</a:t>
            </a:r>
          </a:p>
          <a:p>
            <a:pPr>
              <a:lnSpc>
                <a:spcPct val="60000"/>
              </a:lnSpc>
              <a:buFont typeface="Wingdings" pitchFamily="1" charset="2"/>
              <a:buNone/>
            </a:pPr>
            <a:r>
              <a:rPr lang="en-US" sz="1800" b="1" smtClean="0">
                <a:latin typeface="Courier New" pitchFamily="1" charset="0"/>
                <a:ea typeface="ＭＳ Ｐゴシック" pitchFamily="1" charset="-128"/>
              </a:rPr>
              <a:t>  d(i) = 1 / c(i)</a:t>
            </a:r>
          </a:p>
          <a:p>
            <a:pPr>
              <a:lnSpc>
                <a:spcPct val="60000"/>
              </a:lnSpc>
              <a:buFont typeface="Wingdings" pitchFamily="1" charset="2"/>
              <a:buNone/>
            </a:pPr>
            <a:r>
              <a:rPr lang="en-US" sz="1800" b="1" smtClean="0">
                <a:latin typeface="Courier New" pitchFamily="1" charset="0"/>
                <a:ea typeface="ＭＳ Ｐゴシック" pitchFamily="1" charset="-128"/>
              </a:rPr>
              <a:t>END DO</a:t>
            </a:r>
          </a:p>
          <a:p>
            <a:pPr>
              <a:lnSpc>
                <a:spcPct val="60000"/>
              </a:lnSpc>
              <a:buFont typeface="Wingdings" pitchFamily="1" charset="2"/>
              <a:buNone/>
            </a:pPr>
            <a:endParaRPr lang="en-US" sz="1800" b="1" smtClean="0">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Fission reduces the cache footprint and the number of operations per iteration.</a:t>
            </a:r>
          </a:p>
        </p:txBody>
      </p:sp>
      <p:sp>
        <p:nvSpPr>
          <p:cNvPr id="9626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6261" name="Slide Number Placeholder 4"/>
          <p:cNvSpPr>
            <a:spLocks noGrp="1"/>
          </p:cNvSpPr>
          <p:nvPr>
            <p:ph type="sldNum" sz="quarter" idx="11"/>
          </p:nvPr>
        </p:nvSpPr>
        <p:spPr>
          <a:noFill/>
        </p:spPr>
        <p:txBody>
          <a:bodyPr/>
          <a:lstStyle/>
          <a:p>
            <a:fld id="{4C1E6BD5-17E1-4838-AE11-21201DC00BB4}" type="slidenum">
              <a:rPr lang="en-US"/>
              <a:pPr/>
              <a:t>69</a:t>
            </a:fld>
            <a:endParaRPr lang="en-US"/>
          </a:p>
        </p:txBody>
      </p:sp>
      <p:sp>
        <p:nvSpPr>
          <p:cNvPr id="96262" name="Text Box 4"/>
          <p:cNvSpPr txBox="1">
            <a:spLocks noChangeArrowheads="1"/>
          </p:cNvSpPr>
          <p:nvPr/>
        </p:nvSpPr>
        <p:spPr bwMode="auto">
          <a:xfrm>
            <a:off x="4419600" y="18288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6263" name="Text Box 5"/>
          <p:cNvSpPr txBox="1">
            <a:spLocks noChangeArrowheads="1"/>
          </p:cNvSpPr>
          <p:nvPr/>
        </p:nvSpPr>
        <p:spPr bwMode="auto">
          <a:xfrm>
            <a:off x="4495800" y="3886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6264" name="Line 6"/>
          <p:cNvSpPr>
            <a:spLocks noChangeShapeType="1"/>
          </p:cNvSpPr>
          <p:nvPr/>
        </p:nvSpPr>
        <p:spPr bwMode="auto">
          <a:xfrm>
            <a:off x="533400" y="2638425"/>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a:t>
            </a:r>
            <a:r>
              <a:rPr lang="en-US" dirty="0" smtClean="0"/>
              <a:t>Compilers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7</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please mute yourself, so that we cannot hear you.</a:t>
            </a:r>
          </a:p>
          <a:p>
            <a:pPr>
              <a:buFont typeface="Wingdings" pitchFamily="2" charset="2"/>
              <a:buNone/>
            </a:pPr>
            <a:r>
              <a:rPr lang="en-US" dirty="0"/>
              <a:t>At </a:t>
            </a:r>
            <a:r>
              <a:rPr lang="en-US" dirty="0" smtClean="0"/>
              <a:t>ISU and UW, </a:t>
            </a:r>
            <a:r>
              <a:rPr lang="en-US" dirty="0"/>
              <a:t>we will turn off the sound on all conferencing technologies.</a:t>
            </a:r>
          </a:p>
          <a:p>
            <a:pPr>
              <a:buFont typeface="Wingdings" pitchFamily="2" charset="2"/>
              <a:buNone/>
            </a:pPr>
            <a:r>
              <a:rPr lang="en-US" dirty="0"/>
              <a:t>That way, we won’t have problems with echo cancellation.</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some kind of text.</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mtClean="0">
                <a:ea typeface="ＭＳ Ｐゴシック" pitchFamily="1" charset="-128"/>
              </a:rPr>
              <a:t>Loop Fission (C)</a:t>
            </a:r>
          </a:p>
        </p:txBody>
      </p:sp>
      <p:sp>
        <p:nvSpPr>
          <p:cNvPr id="97283" name="Rectangle 3"/>
          <p:cNvSpPr>
            <a:spLocks noGrp="1" noChangeArrowheads="1"/>
          </p:cNvSpPr>
          <p:nvPr>
            <p:ph idx="1"/>
          </p:nvPr>
        </p:nvSpPr>
        <p:spPr/>
        <p:txBody>
          <a:bodyPr/>
          <a:lstStyle/>
          <a:p>
            <a:pPr>
              <a:buFont typeface="Wingdings" pitchFamily="1" charset="2"/>
              <a:buNone/>
            </a:pPr>
            <a:r>
              <a:rPr lang="en-US" sz="1800" b="1" smtClean="0">
                <a:latin typeface="Courier New" pitchFamily="1" charset="0"/>
                <a:ea typeface="ＭＳ Ｐゴシック" pitchFamily="1" charset="-128"/>
              </a:rPr>
              <a:t>for (i = 0; i &lt; n; i++) {</a:t>
            </a:r>
          </a:p>
          <a:p>
            <a:pPr>
              <a:lnSpc>
                <a:spcPct val="5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fo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d[i] = 1 /</a:t>
            </a:r>
            <a:r>
              <a:rPr lang="en-US" sz="1800" b="1" smtClean="0">
                <a:solidFill>
                  <a:srgbClr val="000099"/>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20000"/>
              </a:lnSpc>
              <a:buFont typeface="Wingdings" pitchFamily="1" charset="2"/>
              <a:buNone/>
            </a:pPr>
            <a:endParaRPr lang="en-US" sz="1800" b="1" smtClean="0">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b[i] + 1;</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80000"/>
              </a:lnSpc>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r>
              <a:rPr lang="en-US" sz="1800" b="1" smtClean="0">
                <a:solidFill>
                  <a:srgbClr val="000099"/>
                </a:solidFill>
                <a:latin typeface="Courier New" pitchFamily="1" charset="0"/>
                <a:ea typeface="ＭＳ Ｐゴシック" pitchFamily="1" charset="-128"/>
              </a:rPr>
              <a:t> = </a:t>
            </a:r>
            <a:r>
              <a:rPr lang="en-US" sz="1800" b="1" smtClean="0">
                <a:solidFill>
                  <a:schemeClr val="hlink"/>
                </a:solidFill>
                <a:latin typeface="Courier New" pitchFamily="1" charset="0"/>
                <a:ea typeface="ＭＳ Ｐゴシック" pitchFamily="1" charset="-128"/>
              </a:rPr>
              <a:t>a[i]</a:t>
            </a:r>
            <a:r>
              <a:rPr lang="en-US" sz="1800" b="1" smtClean="0">
                <a:solidFill>
                  <a:srgbClr val="000099"/>
                </a:solidFill>
                <a:latin typeface="Courier New" pitchFamily="1" charset="0"/>
                <a:ea typeface="ＭＳ Ｐゴシック" pitchFamily="1" charset="-128"/>
              </a:rPr>
              <a:t> </a:t>
            </a:r>
            <a:r>
              <a:rPr lang="en-US" sz="1800" b="1" smtClean="0">
                <a:latin typeface="Courier New" pitchFamily="1" charset="0"/>
                <a:ea typeface="ＭＳ Ｐゴシック" pitchFamily="1" charset="-128"/>
              </a:rPr>
              <a:t>/ 2;</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80000"/>
              </a:lnSpc>
              <a:buFont typeface="Wingdings" pitchFamily="1" charset="2"/>
              <a:buNone/>
            </a:pPr>
            <a:r>
              <a:rPr lang="en-US" sz="1800" b="1" smtClean="0">
                <a:latin typeface="Courier New" pitchFamily="1" charset="0"/>
                <a:ea typeface="ＭＳ Ｐゴシック" pitchFamily="1" charset="-128"/>
              </a:rPr>
              <a:t>for (i = 0; i &lt; n; i++) {</a:t>
            </a:r>
          </a:p>
          <a:p>
            <a:pPr>
              <a:lnSpc>
                <a:spcPct val="60000"/>
              </a:lnSpc>
              <a:buFont typeface="Wingdings" pitchFamily="1" charset="2"/>
              <a:buNone/>
            </a:pPr>
            <a:r>
              <a:rPr lang="en-US" sz="1800" b="1" smtClean="0">
                <a:latin typeface="Courier New" pitchFamily="1" charset="0"/>
                <a:ea typeface="ＭＳ Ｐゴシック" pitchFamily="1" charset="-128"/>
              </a:rPr>
              <a:t>  d[i] = 1 /</a:t>
            </a:r>
            <a:r>
              <a:rPr lang="en-US" sz="1800" b="1" smtClean="0">
                <a:solidFill>
                  <a:srgbClr val="000099"/>
                </a:solidFill>
                <a:latin typeface="Courier New" pitchFamily="1" charset="0"/>
                <a:ea typeface="ＭＳ Ｐゴシック" pitchFamily="1" charset="-128"/>
              </a:rPr>
              <a:t> </a:t>
            </a:r>
            <a:r>
              <a:rPr lang="en-US" sz="1800" b="1" smtClean="0">
                <a:solidFill>
                  <a:schemeClr val="hlink"/>
                </a:solidFill>
                <a:latin typeface="Courier New" pitchFamily="1" charset="0"/>
                <a:ea typeface="ＭＳ Ｐゴシック" pitchFamily="1" charset="-128"/>
              </a:rPr>
              <a:t>c[i];</a:t>
            </a:r>
          </a:p>
          <a:p>
            <a:pPr>
              <a:lnSpc>
                <a:spcPct val="60000"/>
              </a:lnSpc>
              <a:buFont typeface="Wingdings" pitchFamily="1" charset="2"/>
              <a:buNone/>
            </a:pPr>
            <a:r>
              <a:rPr lang="en-US" sz="1800" b="1" smtClean="0">
                <a:latin typeface="Courier New" pitchFamily="1" charset="0"/>
                <a:ea typeface="ＭＳ Ｐゴシック" pitchFamily="1" charset="-128"/>
              </a:rPr>
              <a:t>}</a:t>
            </a:r>
          </a:p>
          <a:p>
            <a:pPr>
              <a:lnSpc>
                <a:spcPct val="60000"/>
              </a:lnSpc>
              <a:buFont typeface="Wingdings" pitchFamily="1" charset="2"/>
              <a:buNone/>
            </a:pPr>
            <a:endParaRPr lang="en-US" sz="1800" b="1" smtClean="0">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Fission reduces the cache footprint and the number of operations per iteration.</a:t>
            </a:r>
          </a:p>
        </p:txBody>
      </p:sp>
      <p:sp>
        <p:nvSpPr>
          <p:cNvPr id="9728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7285" name="Slide Number Placeholder 4"/>
          <p:cNvSpPr>
            <a:spLocks noGrp="1"/>
          </p:cNvSpPr>
          <p:nvPr>
            <p:ph type="sldNum" sz="quarter" idx="11"/>
          </p:nvPr>
        </p:nvSpPr>
        <p:spPr>
          <a:noFill/>
        </p:spPr>
        <p:txBody>
          <a:bodyPr/>
          <a:lstStyle/>
          <a:p>
            <a:fld id="{7B674930-7959-4073-A4A5-74AF78411BA0}" type="slidenum">
              <a:rPr lang="en-US"/>
              <a:pPr/>
              <a:t>70</a:t>
            </a:fld>
            <a:endParaRPr lang="en-US"/>
          </a:p>
        </p:txBody>
      </p:sp>
      <p:sp>
        <p:nvSpPr>
          <p:cNvPr id="97286" name="Text Box 4"/>
          <p:cNvSpPr txBox="1">
            <a:spLocks noChangeArrowheads="1"/>
          </p:cNvSpPr>
          <p:nvPr/>
        </p:nvSpPr>
        <p:spPr bwMode="auto">
          <a:xfrm>
            <a:off x="4419600" y="1828800"/>
            <a:ext cx="1189038" cy="519113"/>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7287" name="Text Box 5"/>
          <p:cNvSpPr txBox="1">
            <a:spLocks noChangeArrowheads="1"/>
          </p:cNvSpPr>
          <p:nvPr/>
        </p:nvSpPr>
        <p:spPr bwMode="auto">
          <a:xfrm>
            <a:off x="4495800" y="38862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7288" name="Line 6"/>
          <p:cNvSpPr>
            <a:spLocks noChangeShapeType="1"/>
          </p:cNvSpPr>
          <p:nvPr/>
        </p:nvSpPr>
        <p:spPr bwMode="auto">
          <a:xfrm>
            <a:off x="533400" y="2638425"/>
            <a:ext cx="6858000" cy="0"/>
          </a:xfrm>
          <a:prstGeom prst="line">
            <a:avLst/>
          </a:prstGeom>
          <a:noFill/>
          <a:ln w="9525">
            <a:solidFill>
              <a:schemeClr val="tx1"/>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mtClean="0">
                <a:ea typeface="ＭＳ Ｐゴシック" pitchFamily="1" charset="-128"/>
              </a:rPr>
              <a:t>To Fuse or to Fizz?</a:t>
            </a:r>
          </a:p>
        </p:txBody>
      </p:sp>
      <p:sp>
        <p:nvSpPr>
          <p:cNvPr id="9830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The question of when to perform fusion versus when to perform fission, like many many optimization questions, is highly dependent on the application, the platform and a lot of other issues that get very, very complicated.</a:t>
            </a:r>
          </a:p>
          <a:p>
            <a:pPr>
              <a:buFont typeface="Wingdings" pitchFamily="1" charset="2"/>
              <a:buNone/>
            </a:pPr>
            <a:r>
              <a:rPr lang="en-US" smtClean="0">
                <a:ea typeface="ＭＳ Ｐゴシック" pitchFamily="1" charset="-128"/>
              </a:rPr>
              <a:t>Compilers don’t always make the right choices.</a:t>
            </a:r>
          </a:p>
          <a:p>
            <a:pPr>
              <a:buFont typeface="Wingdings" pitchFamily="1" charset="2"/>
              <a:buNone/>
            </a:pPr>
            <a:r>
              <a:rPr lang="en-US" smtClean="0">
                <a:ea typeface="ＭＳ Ｐゴシック" pitchFamily="1" charset="-128"/>
              </a:rPr>
              <a:t>That’s why it’s important to examine the actual behavior of the executable.</a:t>
            </a:r>
          </a:p>
        </p:txBody>
      </p:sp>
      <p:sp>
        <p:nvSpPr>
          <p:cNvPr id="9830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8309" name="Slide Number Placeholder 4"/>
          <p:cNvSpPr>
            <a:spLocks noGrp="1"/>
          </p:cNvSpPr>
          <p:nvPr>
            <p:ph type="sldNum" sz="quarter" idx="11"/>
          </p:nvPr>
        </p:nvSpPr>
        <p:spPr>
          <a:noFill/>
        </p:spPr>
        <p:txBody>
          <a:bodyPr/>
          <a:lstStyle/>
          <a:p>
            <a:fld id="{518E5435-9178-4810-AD1B-11CDEFDF8579}" type="slidenum">
              <a:rPr lang="en-US"/>
              <a:pPr/>
              <a:t>71</a:t>
            </a:fld>
            <a:endParaRPr lang="en-US"/>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mtClean="0">
                <a:ea typeface="ＭＳ Ｐゴシック" pitchFamily="1" charset="-128"/>
              </a:rPr>
              <a:t>Inlining (F90)</a:t>
            </a:r>
          </a:p>
        </p:txBody>
      </p:sp>
      <p:sp>
        <p:nvSpPr>
          <p:cNvPr id="99331" name="Rectangle 3"/>
          <p:cNvSpPr>
            <a:spLocks noGrp="1" noChangeArrowheads="1"/>
          </p:cNvSpPr>
          <p:nvPr>
            <p:ph idx="1"/>
          </p:nvPr>
        </p:nvSpPr>
        <p:spPr>
          <a:xfrm>
            <a:off x="762000" y="1752600"/>
            <a:ext cx="4343400" cy="2819400"/>
          </a:xfrm>
        </p:spPr>
        <p:txBody>
          <a:bodyPr/>
          <a:lstStyle/>
          <a:p>
            <a:pPr>
              <a:lnSpc>
                <a:spcPct val="90000"/>
              </a:lnSpc>
              <a:buFont typeface="Wingdings" pitchFamily="1" charset="2"/>
              <a:buNone/>
            </a:pPr>
            <a:r>
              <a:rPr lang="en-US" b="1" dirty="0" smtClean="0">
                <a:latin typeface="Courier New" pitchFamily="1" charset="0"/>
                <a:ea typeface="ＭＳ Ｐゴシック" pitchFamily="1" charset="-128"/>
              </a:rPr>
              <a:t>DO </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 1, n</a:t>
            </a:r>
          </a:p>
          <a:p>
            <a:pPr>
              <a:lnSpc>
                <a:spcPct val="80000"/>
              </a:lnSpc>
              <a:buFont typeface="Wingdings" pitchFamily="1" charset="2"/>
              <a:buNone/>
            </a:pPr>
            <a:r>
              <a:rPr lang="en-US" b="1" dirty="0" smtClean="0">
                <a:latin typeface="Courier New" pitchFamily="1" charset="0"/>
                <a:ea typeface="ＭＳ Ｐゴシック" pitchFamily="1" charset="-128"/>
              </a:rPr>
              <a:t>  a(</a:t>
            </a:r>
            <a:r>
              <a:rPr lang="en-US" b="1" dirty="0" err="1" smtClean="0">
                <a:latin typeface="Courier New" pitchFamily="1" charset="0"/>
                <a:ea typeface="ＭＳ Ｐゴシック" pitchFamily="1" charset="-128"/>
              </a:rPr>
              <a:t>i</a:t>
            </a:r>
            <a:r>
              <a:rPr lang="en-US" b="1" dirty="0" smtClean="0">
                <a:latin typeface="Courier New" pitchFamily="1" charset="0"/>
                <a:ea typeface="ＭＳ Ｐゴシック" pitchFamily="1" charset="-128"/>
              </a:rPr>
              <a:t>) =</a:t>
            </a:r>
            <a:r>
              <a:rPr lang="en-US" b="1" dirty="0" smtClean="0">
                <a:solidFill>
                  <a:srgbClr val="000099"/>
                </a:solidFill>
                <a:latin typeface="Courier New" pitchFamily="1" charset="0"/>
                <a:ea typeface="ＭＳ Ｐゴシック" pitchFamily="1" charset="-128"/>
              </a:rPr>
              <a:t> </a:t>
            </a:r>
            <a:r>
              <a:rPr lang="en-US" b="1" dirty="0" err="1" smtClean="0">
                <a:solidFill>
                  <a:schemeClr val="hlink"/>
                </a:solidFill>
                <a:latin typeface="Courier New" pitchFamily="1" charset="0"/>
                <a:ea typeface="ＭＳ Ｐゴシック" pitchFamily="1" charset="-128"/>
              </a:rPr>
              <a:t>func</a:t>
            </a:r>
            <a:r>
              <a:rPr lang="en-US" b="1" dirty="0" smtClean="0">
                <a:solidFill>
                  <a:schemeClr val="hlink"/>
                </a:solidFill>
                <a:latin typeface="Courier New" pitchFamily="1" charset="0"/>
                <a:ea typeface="ＭＳ Ｐゴシック" pitchFamily="1" charset="-128"/>
              </a:rPr>
              <a:t>(</a:t>
            </a:r>
            <a:r>
              <a:rPr lang="en-US" b="1" dirty="0" err="1" smtClean="0">
                <a:solidFill>
                  <a:schemeClr val="hlink"/>
                </a:solidFill>
                <a:latin typeface="Courier New" pitchFamily="1" charset="0"/>
                <a:ea typeface="ＭＳ Ｐゴシック" pitchFamily="1" charset="-128"/>
              </a:rPr>
              <a:t>i</a:t>
            </a:r>
            <a:r>
              <a:rPr lang="en-US" b="1" dirty="0" smtClean="0">
                <a:solidFill>
                  <a:schemeClr val="hlink"/>
                </a:solidFill>
                <a:latin typeface="Courier New" pitchFamily="1" charset="0"/>
                <a:ea typeface="ＭＳ Ｐゴシック" pitchFamily="1" charset="-128"/>
              </a:rPr>
              <a:t>)</a:t>
            </a:r>
          </a:p>
          <a:p>
            <a:pPr>
              <a:lnSpc>
                <a:spcPct val="80000"/>
              </a:lnSpc>
              <a:buFont typeface="Wingdings" pitchFamily="1" charset="2"/>
              <a:buNone/>
            </a:pPr>
            <a:r>
              <a:rPr lang="en-US" b="1" dirty="0" smtClean="0">
                <a:latin typeface="Courier New" pitchFamily="1" charset="0"/>
                <a:ea typeface="ＭＳ Ｐゴシック" pitchFamily="1" charset="-128"/>
              </a:rPr>
              <a:t>END DO</a:t>
            </a:r>
          </a:p>
          <a:p>
            <a:pPr>
              <a:lnSpc>
                <a:spcPct val="30000"/>
              </a:lnSpc>
              <a:buFont typeface="Wingdings" pitchFamily="1" charset="2"/>
              <a:buNone/>
            </a:pPr>
            <a:r>
              <a:rPr lang="en-US" b="1" dirty="0" smtClean="0">
                <a:latin typeface="Courier New" pitchFamily="1" charset="0"/>
                <a:ea typeface="ＭＳ Ｐゴシック" pitchFamily="1" charset="-128"/>
              </a:rPr>
              <a:t>…</a:t>
            </a:r>
          </a:p>
          <a:p>
            <a:pPr>
              <a:lnSpc>
                <a:spcPct val="90000"/>
              </a:lnSpc>
              <a:buFont typeface="Wingdings" pitchFamily="1" charset="2"/>
              <a:buNone/>
            </a:pPr>
            <a:r>
              <a:rPr lang="en-US" b="1" dirty="0" smtClean="0">
                <a:latin typeface="Courier New" pitchFamily="1" charset="0"/>
                <a:ea typeface="ＭＳ Ｐゴシック" pitchFamily="1" charset="-128"/>
              </a:rPr>
              <a:t>REAL FUNCTION </a:t>
            </a:r>
            <a:r>
              <a:rPr lang="en-US" b="1" dirty="0" err="1" smtClean="0">
                <a:latin typeface="Courier New" pitchFamily="1" charset="0"/>
                <a:ea typeface="ＭＳ Ｐゴシック" pitchFamily="1" charset="-128"/>
              </a:rPr>
              <a:t>func</a:t>
            </a:r>
            <a:r>
              <a:rPr lang="en-US" b="1" dirty="0" smtClean="0">
                <a:latin typeface="Courier New" pitchFamily="1" charset="0"/>
                <a:ea typeface="ＭＳ Ｐゴシック" pitchFamily="1" charset="-128"/>
              </a:rPr>
              <a:t> (x)</a:t>
            </a:r>
          </a:p>
          <a:p>
            <a:pPr>
              <a:lnSpc>
                <a:spcPct val="20000"/>
              </a:lnSpc>
              <a:buFont typeface="Wingdings" pitchFamily="1" charset="2"/>
              <a:buNone/>
            </a:pPr>
            <a:r>
              <a:rPr lang="en-US" b="1" dirty="0" smtClean="0">
                <a:latin typeface="Courier New" pitchFamily="1" charset="0"/>
                <a:ea typeface="ＭＳ Ｐゴシック" pitchFamily="1" charset="-128"/>
              </a:rPr>
              <a:t>  …</a:t>
            </a:r>
          </a:p>
          <a:p>
            <a:pPr>
              <a:lnSpc>
                <a:spcPct val="90000"/>
              </a:lnSpc>
              <a:buFont typeface="Wingdings" pitchFamily="1" charset="2"/>
              <a:buNone/>
            </a:pPr>
            <a:r>
              <a:rPr lang="en-US" b="1" dirty="0" smtClean="0">
                <a:solidFill>
                  <a:srgbClr val="000099"/>
                </a:solidFill>
                <a:latin typeface="Courier New" pitchFamily="1" charset="0"/>
                <a:ea typeface="ＭＳ Ｐゴシック" pitchFamily="1" charset="-128"/>
              </a:rPr>
              <a:t>  </a:t>
            </a:r>
            <a:r>
              <a:rPr lang="en-US" b="1" dirty="0" err="1" smtClean="0">
                <a:solidFill>
                  <a:schemeClr val="hlink"/>
                </a:solidFill>
                <a:latin typeface="Courier New" pitchFamily="1" charset="0"/>
                <a:ea typeface="ＭＳ Ｐゴシック" pitchFamily="1" charset="-128"/>
              </a:rPr>
              <a:t>func</a:t>
            </a:r>
            <a:r>
              <a:rPr lang="en-US" b="1" dirty="0" smtClean="0">
                <a:solidFill>
                  <a:schemeClr val="hlink"/>
                </a:solidFill>
                <a:latin typeface="Courier New" pitchFamily="1" charset="0"/>
                <a:ea typeface="ＭＳ Ｐゴシック" pitchFamily="1" charset="-128"/>
              </a:rPr>
              <a:t> = x * 3</a:t>
            </a:r>
          </a:p>
          <a:p>
            <a:pPr>
              <a:lnSpc>
                <a:spcPct val="90000"/>
              </a:lnSpc>
              <a:buFont typeface="Wingdings" pitchFamily="1" charset="2"/>
              <a:buNone/>
            </a:pPr>
            <a:r>
              <a:rPr lang="en-US" b="1" dirty="0" smtClean="0">
                <a:latin typeface="Courier New" pitchFamily="1" charset="0"/>
                <a:ea typeface="ＭＳ Ｐゴシック" pitchFamily="1" charset="-128"/>
              </a:rPr>
              <a:t>END FUNCTION </a:t>
            </a:r>
            <a:r>
              <a:rPr lang="en-US" b="1" dirty="0" err="1" smtClean="0">
                <a:latin typeface="Courier New" pitchFamily="1" charset="0"/>
                <a:ea typeface="ＭＳ Ｐゴシック" pitchFamily="1" charset="-128"/>
              </a:rPr>
              <a:t>func</a:t>
            </a:r>
            <a:endParaRPr lang="en-US" b="1" dirty="0" smtClean="0">
              <a:latin typeface="Courier New" pitchFamily="1" charset="0"/>
              <a:ea typeface="ＭＳ Ｐゴシック" pitchFamily="1" charset="-128"/>
            </a:endParaRPr>
          </a:p>
        </p:txBody>
      </p:sp>
      <p:sp>
        <p:nvSpPr>
          <p:cNvPr id="9933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99333" name="Slide Number Placeholder 4"/>
          <p:cNvSpPr>
            <a:spLocks noGrp="1"/>
          </p:cNvSpPr>
          <p:nvPr>
            <p:ph type="sldNum" sz="quarter" idx="11"/>
          </p:nvPr>
        </p:nvSpPr>
        <p:spPr>
          <a:noFill/>
        </p:spPr>
        <p:txBody>
          <a:bodyPr/>
          <a:lstStyle/>
          <a:p>
            <a:fld id="{9442F585-B7A4-4B48-9AEB-41371B408050}" type="slidenum">
              <a:rPr lang="en-US"/>
              <a:pPr/>
              <a:t>72</a:t>
            </a:fld>
            <a:endParaRPr lang="en-US"/>
          </a:p>
        </p:txBody>
      </p:sp>
      <p:sp>
        <p:nvSpPr>
          <p:cNvPr id="99334" name="Rectangle 4"/>
          <p:cNvSpPr>
            <a:spLocks noChangeArrowheads="1"/>
          </p:cNvSpPr>
          <p:nvPr/>
        </p:nvSpPr>
        <p:spPr bwMode="auto">
          <a:xfrm>
            <a:off x="5105400" y="1828800"/>
            <a:ext cx="2895600" cy="12192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1" charset="2"/>
              <a:buNone/>
            </a:pPr>
            <a:r>
              <a:rPr lang="en-US" sz="2400" b="1" dirty="0">
                <a:latin typeface="Courier New" pitchFamily="1" charset="0"/>
              </a:rPr>
              <a:t>DO </a:t>
            </a:r>
            <a:r>
              <a:rPr lang="en-US" sz="2400" b="1" dirty="0" err="1">
                <a:latin typeface="Courier New" pitchFamily="1" charset="0"/>
              </a:rPr>
              <a:t>i</a:t>
            </a:r>
            <a:r>
              <a:rPr lang="en-US" sz="2400" b="1" dirty="0">
                <a:latin typeface="Courier New" pitchFamily="1" charset="0"/>
              </a:rPr>
              <a:t> = 1, n</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a:t>
            </a:r>
            <a:r>
              <a:rPr lang="en-US" sz="2400" b="1" dirty="0">
                <a:solidFill>
                  <a:srgbClr val="000099"/>
                </a:solidFill>
                <a:latin typeface="Courier New" pitchFamily="1" charset="0"/>
              </a:rPr>
              <a:t> </a:t>
            </a:r>
            <a:r>
              <a:rPr lang="en-US" sz="2400" b="1" dirty="0" err="1">
                <a:solidFill>
                  <a:schemeClr val="folHlink"/>
                </a:solidFill>
                <a:latin typeface="Courier New" pitchFamily="1" charset="0"/>
              </a:rPr>
              <a:t>i</a:t>
            </a:r>
            <a:r>
              <a:rPr lang="en-US" sz="2400" b="1" dirty="0">
                <a:solidFill>
                  <a:schemeClr val="folHlink"/>
                </a:solidFill>
                <a:latin typeface="Courier New" pitchFamily="1" charset="0"/>
              </a:rPr>
              <a:t> * 3</a:t>
            </a:r>
          </a:p>
          <a:p>
            <a:pPr marL="342900" indent="-342900" algn="l">
              <a:lnSpc>
                <a:spcPct val="80000"/>
              </a:lnSpc>
              <a:spcBef>
                <a:spcPct val="20000"/>
              </a:spcBef>
              <a:buClr>
                <a:schemeClr val="folHlink"/>
              </a:buClr>
              <a:buSzPct val="60000"/>
              <a:buFont typeface="Wingdings" pitchFamily="1" charset="2"/>
              <a:buNone/>
            </a:pPr>
            <a:r>
              <a:rPr lang="en-US" sz="2400" b="1" dirty="0">
                <a:latin typeface="Courier New" pitchFamily="1" charset="0"/>
              </a:rPr>
              <a:t>END DO</a:t>
            </a:r>
          </a:p>
        </p:txBody>
      </p:sp>
      <p:sp>
        <p:nvSpPr>
          <p:cNvPr id="99335" name="Text Box 5"/>
          <p:cNvSpPr txBox="1">
            <a:spLocks noChangeArrowheads="1"/>
          </p:cNvSpPr>
          <p:nvPr/>
        </p:nvSpPr>
        <p:spPr bwMode="auto">
          <a:xfrm>
            <a:off x="2057400" y="12779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99336" name="Text Box 6"/>
          <p:cNvSpPr txBox="1">
            <a:spLocks noChangeArrowheads="1"/>
          </p:cNvSpPr>
          <p:nvPr/>
        </p:nvSpPr>
        <p:spPr bwMode="auto">
          <a:xfrm>
            <a:off x="5791200" y="12954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99337" name="Text Box 7"/>
          <p:cNvSpPr txBox="1">
            <a:spLocks noChangeArrowheads="1"/>
          </p:cNvSpPr>
          <p:nvPr/>
        </p:nvSpPr>
        <p:spPr bwMode="auto">
          <a:xfrm>
            <a:off x="533400" y="4419600"/>
            <a:ext cx="8001000" cy="1200150"/>
          </a:xfrm>
          <a:prstGeom prst="rect">
            <a:avLst/>
          </a:prstGeom>
          <a:noFill/>
          <a:ln w="9525">
            <a:noFill/>
            <a:miter lim="800000"/>
            <a:headEnd/>
            <a:tailEnd/>
          </a:ln>
        </p:spPr>
        <p:txBody>
          <a:bodyPr>
            <a:spAutoFit/>
          </a:bodyPr>
          <a:lstStyle/>
          <a:p>
            <a:pPr algn="l"/>
            <a:r>
              <a:rPr lang="en-US" sz="2400" dirty="0"/>
              <a:t>When a function or subroutine is </a:t>
            </a:r>
            <a:r>
              <a:rPr lang="en-US" sz="2400" b="1" i="1" u="sng" dirty="0" err="1">
                <a:solidFill>
                  <a:schemeClr val="folHlink"/>
                </a:solidFill>
              </a:rPr>
              <a:t>inlined</a:t>
            </a:r>
            <a:r>
              <a:rPr lang="en-US" sz="2400" dirty="0"/>
              <a:t>, its contents are transferred directly into the calling routine, eliminating the overhead of making the call.</a:t>
            </a:r>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ea typeface="ＭＳ Ｐゴシック" pitchFamily="1" charset="-128"/>
              </a:rPr>
              <a:t>Inlining (C)</a:t>
            </a:r>
          </a:p>
        </p:txBody>
      </p:sp>
      <p:sp>
        <p:nvSpPr>
          <p:cNvPr id="100355" name="Rectangle 3"/>
          <p:cNvSpPr>
            <a:spLocks noGrp="1" noChangeArrowheads="1"/>
          </p:cNvSpPr>
          <p:nvPr>
            <p:ph idx="1"/>
          </p:nvPr>
        </p:nvSpPr>
        <p:spPr>
          <a:xfrm>
            <a:off x="533400" y="1752600"/>
            <a:ext cx="4572000" cy="2819400"/>
          </a:xfrm>
        </p:spPr>
        <p:txBody>
          <a:bodyPr/>
          <a:lstStyle/>
          <a:p>
            <a:pPr>
              <a:lnSpc>
                <a:spcPct val="90000"/>
              </a:lnSpc>
              <a:spcBef>
                <a:spcPct val="0"/>
              </a:spcBef>
              <a:buFont typeface="Wingdings" pitchFamily="1" charset="2"/>
              <a:buNone/>
            </a:pPr>
            <a:r>
              <a:rPr lang="en-US" b="1" smtClean="0">
                <a:latin typeface="Courier New" pitchFamily="1" charset="0"/>
                <a:ea typeface="ＭＳ Ｐゴシック" pitchFamily="1" charset="-128"/>
              </a:rPr>
              <a:t>for (i = 0;</a:t>
            </a:r>
          </a:p>
          <a:p>
            <a:pPr>
              <a:lnSpc>
                <a:spcPct val="90000"/>
              </a:lnSpc>
              <a:spcBef>
                <a:spcPct val="0"/>
              </a:spcBef>
              <a:buFont typeface="Wingdings" pitchFamily="1" charset="2"/>
              <a:buNone/>
            </a:pPr>
            <a:r>
              <a:rPr lang="en-US" b="1" smtClean="0">
                <a:latin typeface="Courier New" pitchFamily="1" charset="0"/>
                <a:ea typeface="ＭＳ Ｐゴシック" pitchFamily="1" charset="-128"/>
              </a:rPr>
              <a:t>     i &lt; n; i++) {</a:t>
            </a:r>
          </a:p>
          <a:p>
            <a:pPr>
              <a:lnSpc>
                <a:spcPct val="80000"/>
              </a:lnSpc>
              <a:spcBef>
                <a:spcPct val="0"/>
              </a:spcBef>
              <a:buFont typeface="Wingdings" pitchFamily="1" charset="2"/>
              <a:buNone/>
            </a:pPr>
            <a:r>
              <a:rPr lang="en-US" b="1" smtClean="0">
                <a:latin typeface="Courier New" pitchFamily="1" charset="0"/>
                <a:ea typeface="ＭＳ Ｐゴシック" pitchFamily="1" charset="-128"/>
              </a:rPr>
              <a:t>  a[i] =</a:t>
            </a: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func(i+1);</a:t>
            </a:r>
          </a:p>
          <a:p>
            <a:pPr>
              <a:lnSpc>
                <a:spcPct val="80000"/>
              </a:lnSpc>
              <a:spcBef>
                <a:spcPct val="0"/>
              </a:spcBef>
              <a:buFont typeface="Wingdings" pitchFamily="1" charset="2"/>
              <a:buNone/>
            </a:pPr>
            <a:r>
              <a:rPr lang="en-US" b="1" smtClean="0">
                <a:latin typeface="Courier New" pitchFamily="1" charset="0"/>
                <a:ea typeface="ＭＳ Ｐゴシック" pitchFamily="1" charset="-128"/>
              </a:rPr>
              <a:t>}</a:t>
            </a:r>
          </a:p>
          <a:p>
            <a:pPr>
              <a:lnSpc>
                <a:spcPct val="30000"/>
              </a:lnSpc>
              <a:spcBef>
                <a:spcPct val="0"/>
              </a:spcBef>
              <a:buFont typeface="Wingdings" pitchFamily="1" charset="2"/>
              <a:buNone/>
            </a:pPr>
            <a:r>
              <a:rPr lang="en-US" b="1" smtClean="0">
                <a:latin typeface="Courier New" pitchFamily="1" charset="0"/>
                <a:ea typeface="ＭＳ Ｐゴシック" pitchFamily="1" charset="-128"/>
              </a:rPr>
              <a:t>…</a:t>
            </a:r>
          </a:p>
          <a:p>
            <a:pPr>
              <a:lnSpc>
                <a:spcPct val="90000"/>
              </a:lnSpc>
              <a:spcBef>
                <a:spcPct val="0"/>
              </a:spcBef>
              <a:buFont typeface="Wingdings" pitchFamily="1" charset="2"/>
              <a:buNone/>
            </a:pPr>
            <a:r>
              <a:rPr lang="en-US" b="1" smtClean="0">
                <a:latin typeface="Courier New" pitchFamily="1" charset="0"/>
                <a:ea typeface="ＭＳ Ｐゴシック" pitchFamily="1" charset="-128"/>
              </a:rPr>
              <a:t>float func (x) {</a:t>
            </a:r>
          </a:p>
          <a:p>
            <a:pPr>
              <a:lnSpc>
                <a:spcPct val="20000"/>
              </a:lnSpc>
              <a:spcBef>
                <a:spcPct val="0"/>
              </a:spcBef>
              <a:buFont typeface="Wingdings" pitchFamily="1" charset="2"/>
              <a:buNone/>
            </a:pPr>
            <a:r>
              <a:rPr lang="en-US" b="1" smtClean="0">
                <a:latin typeface="Courier New" pitchFamily="1" charset="0"/>
                <a:ea typeface="ＭＳ Ｐゴシック" pitchFamily="1" charset="-128"/>
              </a:rPr>
              <a:t>  …</a:t>
            </a:r>
          </a:p>
          <a:p>
            <a:pPr>
              <a:lnSpc>
                <a:spcPct val="90000"/>
              </a:lnSpc>
              <a:spcBef>
                <a:spcPct val="0"/>
              </a:spcBef>
              <a:buFont typeface="Wingdings" pitchFamily="1" charset="2"/>
              <a:buNone/>
            </a:pPr>
            <a:r>
              <a:rPr lang="en-US" b="1" smtClean="0">
                <a:solidFill>
                  <a:srgbClr val="000099"/>
                </a:solidFill>
                <a:latin typeface="Courier New" pitchFamily="1" charset="0"/>
                <a:ea typeface="ＭＳ Ｐゴシック" pitchFamily="1" charset="-128"/>
              </a:rPr>
              <a:t>  </a:t>
            </a:r>
            <a:r>
              <a:rPr lang="en-US" b="1" smtClean="0">
                <a:solidFill>
                  <a:schemeClr val="hlink"/>
                </a:solidFill>
                <a:latin typeface="Courier New" pitchFamily="1" charset="0"/>
                <a:ea typeface="ＭＳ Ｐゴシック" pitchFamily="1" charset="-128"/>
              </a:rPr>
              <a:t>return x * 3;</a:t>
            </a:r>
          </a:p>
          <a:p>
            <a:pPr>
              <a:lnSpc>
                <a:spcPct val="90000"/>
              </a:lnSpc>
              <a:spcBef>
                <a:spcPct val="0"/>
              </a:spcBef>
              <a:buFont typeface="Wingdings" pitchFamily="1" charset="2"/>
              <a:buNone/>
            </a:pPr>
            <a:r>
              <a:rPr lang="en-US" b="1" smtClean="0">
                <a:latin typeface="Courier New" pitchFamily="1" charset="0"/>
                <a:ea typeface="ＭＳ Ｐゴシック" pitchFamily="1" charset="-128"/>
              </a:rPr>
              <a:t>}</a:t>
            </a:r>
          </a:p>
        </p:txBody>
      </p:sp>
      <p:sp>
        <p:nvSpPr>
          <p:cNvPr id="10035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00357" name="Slide Number Placeholder 4"/>
          <p:cNvSpPr>
            <a:spLocks noGrp="1"/>
          </p:cNvSpPr>
          <p:nvPr>
            <p:ph type="sldNum" sz="quarter" idx="11"/>
          </p:nvPr>
        </p:nvSpPr>
        <p:spPr>
          <a:noFill/>
        </p:spPr>
        <p:txBody>
          <a:bodyPr/>
          <a:lstStyle/>
          <a:p>
            <a:fld id="{F0DDC665-BEF6-4BFD-B2F9-05CAAAF1761D}" type="slidenum">
              <a:rPr lang="en-US"/>
              <a:pPr/>
              <a:t>73</a:t>
            </a:fld>
            <a:endParaRPr lang="en-US"/>
          </a:p>
        </p:txBody>
      </p:sp>
      <p:sp>
        <p:nvSpPr>
          <p:cNvPr id="100358" name="Rectangle 4"/>
          <p:cNvSpPr>
            <a:spLocks noChangeArrowheads="1"/>
          </p:cNvSpPr>
          <p:nvPr/>
        </p:nvSpPr>
        <p:spPr bwMode="auto">
          <a:xfrm>
            <a:off x="4953000" y="1828800"/>
            <a:ext cx="3657600" cy="1219200"/>
          </a:xfrm>
          <a:prstGeom prst="rect">
            <a:avLst/>
          </a:prstGeom>
          <a:noFill/>
          <a:ln w="9525">
            <a:noFill/>
            <a:miter lim="800000"/>
            <a:headEnd/>
            <a:tailEnd/>
          </a:ln>
        </p:spPr>
        <p:txBody>
          <a:bodyPr/>
          <a:lstStyle/>
          <a:p>
            <a:pPr marL="342900" indent="-342900" algn="l">
              <a:buClr>
                <a:schemeClr val="folHlink"/>
              </a:buClr>
              <a:buSzPct val="60000"/>
              <a:buFont typeface="Wingdings" pitchFamily="1" charset="2"/>
              <a:buNone/>
            </a:pPr>
            <a:r>
              <a:rPr lang="en-US" sz="2400" b="1" dirty="0">
                <a:latin typeface="Courier New" pitchFamily="1" charset="0"/>
              </a:rPr>
              <a:t>for (</a:t>
            </a:r>
            <a:r>
              <a:rPr lang="en-US" sz="2400" b="1" dirty="0" err="1">
                <a:latin typeface="Courier New" pitchFamily="1" charset="0"/>
              </a:rPr>
              <a:t>i</a:t>
            </a:r>
            <a:r>
              <a:rPr lang="en-US" sz="2400" b="1" dirty="0">
                <a:latin typeface="Courier New" pitchFamily="1" charset="0"/>
              </a:rPr>
              <a:t> = 0;</a:t>
            </a:r>
          </a:p>
          <a:p>
            <a:pPr marL="342900" indent="-342900" algn="l">
              <a:buClr>
                <a:schemeClr val="folHlink"/>
              </a:buClr>
              <a:buSzPct val="60000"/>
              <a:buFont typeface="Wingdings" pitchFamily="1" charset="2"/>
              <a:buNone/>
            </a:pPr>
            <a:r>
              <a:rPr lang="en-US" sz="2400" b="1" dirty="0">
                <a:latin typeface="Courier New" pitchFamily="1" charset="0"/>
              </a:rPr>
              <a:t>     </a:t>
            </a:r>
            <a:r>
              <a:rPr lang="en-US" sz="2400" b="1" dirty="0" err="1">
                <a:latin typeface="Courier New" pitchFamily="1" charset="0"/>
              </a:rPr>
              <a:t>i</a:t>
            </a:r>
            <a:r>
              <a:rPr lang="en-US" sz="2400" b="1" dirty="0">
                <a:latin typeface="Courier New" pitchFamily="1" charset="0"/>
              </a:rPr>
              <a:t> &lt; n; </a:t>
            </a:r>
            <a:r>
              <a:rPr lang="en-US" sz="2400" b="1" dirty="0" err="1">
                <a:latin typeface="Courier New" pitchFamily="1" charset="0"/>
              </a:rPr>
              <a:t>i</a:t>
            </a:r>
            <a:r>
              <a:rPr lang="en-US" sz="2400" b="1" dirty="0">
                <a:latin typeface="Courier New" pitchFamily="1" charset="0"/>
              </a:rPr>
              <a:t>++) {</a:t>
            </a:r>
          </a:p>
          <a:p>
            <a:pPr marL="342900" indent="-342900" algn="l">
              <a:lnSpc>
                <a:spcPct val="80000"/>
              </a:lnSpc>
              <a:buClr>
                <a:schemeClr val="folHlink"/>
              </a:buClr>
              <a:buSzPct val="60000"/>
              <a:buFont typeface="Wingdings" pitchFamily="1" charset="2"/>
              <a:buNone/>
            </a:pPr>
            <a:r>
              <a:rPr lang="en-US" sz="2400" b="1" dirty="0">
                <a:latin typeface="Courier New" pitchFamily="1" charset="0"/>
              </a:rPr>
              <a:t>  a[</a:t>
            </a:r>
            <a:r>
              <a:rPr lang="en-US" sz="2400" b="1" dirty="0" err="1">
                <a:latin typeface="Courier New" pitchFamily="1" charset="0"/>
              </a:rPr>
              <a:t>i</a:t>
            </a:r>
            <a:r>
              <a:rPr lang="en-US" sz="2400" b="1" dirty="0">
                <a:latin typeface="Courier New" pitchFamily="1" charset="0"/>
              </a:rPr>
              <a:t>] =</a:t>
            </a:r>
            <a:r>
              <a:rPr lang="en-US" sz="2400" b="1" dirty="0">
                <a:solidFill>
                  <a:srgbClr val="000099"/>
                </a:solidFill>
                <a:latin typeface="Courier New" pitchFamily="1" charset="0"/>
              </a:rPr>
              <a:t> (</a:t>
            </a:r>
            <a:r>
              <a:rPr lang="en-US" sz="2400" b="1" dirty="0">
                <a:solidFill>
                  <a:schemeClr val="folHlink"/>
                </a:solidFill>
                <a:latin typeface="Courier New" pitchFamily="1" charset="0"/>
              </a:rPr>
              <a:t>i+1) * 3;</a:t>
            </a:r>
          </a:p>
          <a:p>
            <a:pPr marL="342900" indent="-342900" algn="l">
              <a:lnSpc>
                <a:spcPct val="80000"/>
              </a:lnSpc>
              <a:buClr>
                <a:schemeClr val="folHlink"/>
              </a:buClr>
              <a:buSzPct val="60000"/>
              <a:buFont typeface="Wingdings" pitchFamily="1" charset="2"/>
              <a:buNone/>
            </a:pPr>
            <a:r>
              <a:rPr lang="en-US" sz="2400" b="1" dirty="0">
                <a:latin typeface="Courier New" pitchFamily="1" charset="0"/>
              </a:rPr>
              <a:t>}</a:t>
            </a:r>
          </a:p>
        </p:txBody>
      </p:sp>
      <p:sp>
        <p:nvSpPr>
          <p:cNvPr id="100359" name="Text Box 5"/>
          <p:cNvSpPr txBox="1">
            <a:spLocks noChangeArrowheads="1"/>
          </p:cNvSpPr>
          <p:nvPr/>
        </p:nvSpPr>
        <p:spPr bwMode="auto">
          <a:xfrm>
            <a:off x="2057400" y="1277938"/>
            <a:ext cx="1189038" cy="519112"/>
          </a:xfrm>
          <a:prstGeom prst="rect">
            <a:avLst/>
          </a:prstGeom>
          <a:noFill/>
          <a:ln w="9525">
            <a:noFill/>
            <a:miter lim="800000"/>
            <a:headEnd/>
            <a:tailEnd/>
          </a:ln>
        </p:spPr>
        <p:txBody>
          <a:bodyPr wrap="none">
            <a:spAutoFit/>
          </a:bodyPr>
          <a:lstStyle/>
          <a:p>
            <a:r>
              <a:rPr lang="en-US" sz="2800" b="1" u="sng">
                <a:solidFill>
                  <a:schemeClr val="hlink"/>
                </a:solidFill>
              </a:rPr>
              <a:t>Before</a:t>
            </a:r>
          </a:p>
        </p:txBody>
      </p:sp>
      <p:sp>
        <p:nvSpPr>
          <p:cNvPr id="100360" name="Text Box 6"/>
          <p:cNvSpPr txBox="1">
            <a:spLocks noChangeArrowheads="1"/>
          </p:cNvSpPr>
          <p:nvPr/>
        </p:nvSpPr>
        <p:spPr bwMode="auto">
          <a:xfrm>
            <a:off x="5791200" y="1295400"/>
            <a:ext cx="993775" cy="519113"/>
          </a:xfrm>
          <a:prstGeom prst="rect">
            <a:avLst/>
          </a:prstGeom>
          <a:noFill/>
          <a:ln w="9525">
            <a:noFill/>
            <a:miter lim="800000"/>
            <a:headEnd/>
            <a:tailEnd/>
          </a:ln>
        </p:spPr>
        <p:txBody>
          <a:bodyPr wrap="none">
            <a:spAutoFit/>
          </a:bodyPr>
          <a:lstStyle/>
          <a:p>
            <a:r>
              <a:rPr lang="en-US" sz="2800" b="1" u="sng">
                <a:solidFill>
                  <a:schemeClr val="folHlink"/>
                </a:solidFill>
              </a:rPr>
              <a:t>After</a:t>
            </a:r>
          </a:p>
        </p:txBody>
      </p:sp>
      <p:sp>
        <p:nvSpPr>
          <p:cNvPr id="100361" name="Text Box 7"/>
          <p:cNvSpPr txBox="1">
            <a:spLocks noChangeArrowheads="1"/>
          </p:cNvSpPr>
          <p:nvPr/>
        </p:nvSpPr>
        <p:spPr bwMode="auto">
          <a:xfrm>
            <a:off x="533400" y="4419600"/>
            <a:ext cx="8001000" cy="1200329"/>
          </a:xfrm>
          <a:prstGeom prst="rect">
            <a:avLst/>
          </a:prstGeom>
          <a:noFill/>
          <a:ln w="9525">
            <a:noFill/>
            <a:miter lim="800000"/>
            <a:headEnd/>
            <a:tailEnd/>
          </a:ln>
        </p:spPr>
        <p:txBody>
          <a:bodyPr>
            <a:spAutoFit/>
          </a:bodyPr>
          <a:lstStyle/>
          <a:p>
            <a:pPr algn="l"/>
            <a:r>
              <a:rPr lang="en-US" sz="2400" dirty="0"/>
              <a:t>When a function or subroutine is </a:t>
            </a:r>
            <a:r>
              <a:rPr lang="en-US" sz="2400" b="1" i="1" u="sng" dirty="0" err="1">
                <a:solidFill>
                  <a:schemeClr val="folHlink"/>
                </a:solidFill>
              </a:rPr>
              <a:t>inlined</a:t>
            </a:r>
            <a:r>
              <a:rPr lang="en-US" sz="2400" dirty="0"/>
              <a:t>, its contents are transferred directly into the calling routine, eliminating the overhead of making the call.</a:t>
            </a:r>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990600" y="1295400"/>
            <a:ext cx="7772400" cy="1905000"/>
          </a:xfrm>
        </p:spPr>
        <p:txBody>
          <a:bodyPr/>
          <a:lstStyle/>
          <a:p>
            <a:r>
              <a:rPr lang="en-US" sz="6000" smtClean="0">
                <a:ea typeface="ＭＳ Ｐゴシック" pitchFamily="1" charset="-128"/>
              </a:rPr>
              <a:t>Tricks You Can Play with Compilers</a:t>
            </a:r>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mtClean="0">
                <a:ea typeface="ＭＳ Ｐゴシック" pitchFamily="1" charset="-128"/>
              </a:rPr>
              <a:t>The Joy of Compiler Options</a:t>
            </a:r>
          </a:p>
        </p:txBody>
      </p:sp>
      <p:sp>
        <p:nvSpPr>
          <p:cNvPr id="102403"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Every compiler has a different set of options that you can set.</a:t>
            </a:r>
          </a:p>
          <a:p>
            <a:pPr>
              <a:buFont typeface="Wingdings" pitchFamily="1" charset="2"/>
              <a:buNone/>
            </a:pPr>
            <a:r>
              <a:rPr lang="en-US" smtClean="0">
                <a:ea typeface="ＭＳ Ｐゴシック" pitchFamily="1" charset="-128"/>
              </a:rPr>
              <a:t>Among these are options that control single processor optimization:  superscalar, pipelining, vectorization, scalar optimizations, loop optimizations, inlining and so on.</a:t>
            </a:r>
          </a:p>
        </p:txBody>
      </p:sp>
      <p:sp>
        <p:nvSpPr>
          <p:cNvPr id="10240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02405" name="Slide Number Placeholder 4"/>
          <p:cNvSpPr>
            <a:spLocks noGrp="1"/>
          </p:cNvSpPr>
          <p:nvPr>
            <p:ph type="sldNum" sz="quarter" idx="11"/>
          </p:nvPr>
        </p:nvSpPr>
        <p:spPr>
          <a:noFill/>
        </p:spPr>
        <p:txBody>
          <a:bodyPr/>
          <a:lstStyle/>
          <a:p>
            <a:fld id="{D4CB435C-B116-43D7-B495-4ADC33FC9D29}" type="slidenum">
              <a:rPr lang="en-US"/>
              <a:pPr/>
              <a:t>75</a:t>
            </a:fld>
            <a:endParaRPr lang="en-US"/>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mtClean="0">
                <a:ea typeface="ＭＳ Ｐゴシック" pitchFamily="1" charset="-128"/>
              </a:rPr>
              <a:t>Example Compile Lines</a:t>
            </a:r>
          </a:p>
        </p:txBody>
      </p:sp>
      <p:sp>
        <p:nvSpPr>
          <p:cNvPr id="103427" name="Rectangle 3"/>
          <p:cNvSpPr>
            <a:spLocks noGrp="1" noChangeArrowheads="1"/>
          </p:cNvSpPr>
          <p:nvPr>
            <p:ph idx="1"/>
          </p:nvPr>
        </p:nvSpPr>
        <p:spPr>
          <a:xfrm>
            <a:off x="762000" y="1295400"/>
            <a:ext cx="7772400" cy="5029200"/>
          </a:xfrm>
        </p:spPr>
        <p:txBody>
          <a:bodyPr/>
          <a:lstStyle/>
          <a:p>
            <a:pPr>
              <a:lnSpc>
                <a:spcPct val="90000"/>
              </a:lnSpc>
            </a:pPr>
            <a:r>
              <a:rPr lang="en-US" sz="2000" smtClean="0">
                <a:ea typeface="ＭＳ Ｐゴシック" pitchFamily="1" charset="-128"/>
              </a:rPr>
              <a:t>IBM XL</a:t>
            </a:r>
          </a:p>
          <a:p>
            <a:pPr>
              <a:lnSpc>
                <a:spcPct val="70000"/>
              </a:lnSpc>
              <a:buFont typeface="Wingdings" pitchFamily="1" charset="2"/>
              <a:buNone/>
            </a:pPr>
            <a:r>
              <a:rPr lang="en-US" sz="2000" smtClean="0">
                <a:latin typeface="Courier New" pitchFamily="1" charset="0"/>
                <a:ea typeface="ＭＳ Ｐゴシック" pitchFamily="1" charset="-128"/>
              </a:rPr>
              <a:t>		</a:t>
            </a:r>
            <a:r>
              <a:rPr lang="en-US" sz="2000" b="1" smtClean="0">
                <a:latin typeface="Courier New" pitchFamily="1" charset="0"/>
                <a:ea typeface="ＭＳ Ｐゴシック" pitchFamily="1" charset="-128"/>
              </a:rPr>
              <a:t>xlf90 –O –qmaxmem=-1 –qarch=auto</a:t>
            </a:r>
          </a:p>
          <a:p>
            <a:pPr>
              <a:lnSpc>
                <a:spcPct val="60000"/>
              </a:lnSpc>
              <a:buFont typeface="Wingdings" pitchFamily="1" charset="2"/>
              <a:buNone/>
            </a:pPr>
            <a:r>
              <a:rPr lang="en-US" sz="2000" b="1" smtClean="0">
                <a:latin typeface="Courier New" pitchFamily="1" charset="0"/>
                <a:ea typeface="ＭＳ Ｐゴシック" pitchFamily="1" charset="-128"/>
              </a:rPr>
              <a:t>       –qtune=auto –qcache=auto –qhot</a:t>
            </a:r>
          </a:p>
          <a:p>
            <a:pPr>
              <a:lnSpc>
                <a:spcPct val="40000"/>
              </a:lnSpc>
            </a:pPr>
            <a:r>
              <a:rPr lang="en-US" sz="2000" smtClean="0">
                <a:ea typeface="ＭＳ Ｐゴシック" pitchFamily="1" charset="-128"/>
              </a:rPr>
              <a:t>Intel</a:t>
            </a:r>
          </a:p>
          <a:p>
            <a:pPr>
              <a:lnSpc>
                <a:spcPct val="60000"/>
              </a:lnSpc>
              <a:buFont typeface="Wingdings" pitchFamily="1" charset="2"/>
              <a:buNone/>
            </a:pPr>
            <a:r>
              <a:rPr lang="en-US" sz="2000" b="1" smtClean="0">
                <a:latin typeface="Courier New" pitchFamily="1" charset="0"/>
                <a:ea typeface="ＭＳ Ｐゴシック" pitchFamily="1" charset="-128"/>
              </a:rPr>
              <a:t>		ifort –O –march=core2 –mtune=core2</a:t>
            </a:r>
          </a:p>
          <a:p>
            <a:pPr>
              <a:lnSpc>
                <a:spcPct val="70000"/>
              </a:lnSpc>
            </a:pPr>
            <a:r>
              <a:rPr lang="en-US" sz="2000" smtClean="0">
                <a:ea typeface="ＭＳ Ｐゴシック" pitchFamily="1" charset="-128"/>
              </a:rPr>
              <a:t>Portland Group f90</a:t>
            </a:r>
          </a:p>
          <a:p>
            <a:pPr>
              <a:lnSpc>
                <a:spcPct val="60000"/>
              </a:lnSpc>
              <a:buFont typeface="Wingdings" pitchFamily="1" charset="2"/>
              <a:buNone/>
            </a:pPr>
            <a:r>
              <a:rPr lang="en-US" sz="2000" b="1" smtClean="0">
                <a:latin typeface="Courier New" pitchFamily="1" charset="0"/>
                <a:ea typeface="ＭＳ Ｐゴシック" pitchFamily="1" charset="-128"/>
              </a:rPr>
              <a:t>		pgf90 –O3 -fastsse –tp core2-64</a:t>
            </a:r>
          </a:p>
          <a:p>
            <a:pPr>
              <a:lnSpc>
                <a:spcPct val="80000"/>
              </a:lnSpc>
            </a:pPr>
            <a:r>
              <a:rPr lang="en-US" sz="2000" smtClean="0">
                <a:ea typeface="ＭＳ Ｐゴシック" pitchFamily="1" charset="-128"/>
              </a:rPr>
              <a:t>NAG f95</a:t>
            </a:r>
          </a:p>
          <a:p>
            <a:pPr>
              <a:lnSpc>
                <a:spcPct val="70000"/>
              </a:lnSpc>
              <a:buFont typeface="Wingdings" pitchFamily="1" charset="2"/>
              <a:buNone/>
            </a:pPr>
            <a:r>
              <a:rPr lang="en-US" sz="2000" b="1" smtClean="0">
                <a:latin typeface="Courier New" pitchFamily="1" charset="0"/>
                <a:ea typeface="ＭＳ Ｐゴシック" pitchFamily="1" charset="-128"/>
              </a:rPr>
              <a:t>		f95 –O4 –Ounsafe –ieee=nonstd</a:t>
            </a:r>
          </a:p>
        </p:txBody>
      </p:sp>
      <p:sp>
        <p:nvSpPr>
          <p:cNvPr id="10342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03429" name="Slide Number Placeholder 4"/>
          <p:cNvSpPr>
            <a:spLocks noGrp="1"/>
          </p:cNvSpPr>
          <p:nvPr>
            <p:ph type="sldNum" sz="quarter" idx="11"/>
          </p:nvPr>
        </p:nvSpPr>
        <p:spPr>
          <a:noFill/>
        </p:spPr>
        <p:txBody>
          <a:bodyPr/>
          <a:lstStyle/>
          <a:p>
            <a:fld id="{D538474C-69FF-49D0-9183-AB2A938AD807}" type="slidenum">
              <a:rPr lang="en-US"/>
              <a:pPr/>
              <a:t>76</a:t>
            </a:fld>
            <a:endParaRPr lang="en-US"/>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mtClean="0">
                <a:ea typeface="ＭＳ Ｐゴシック" pitchFamily="1" charset="-128"/>
              </a:rPr>
              <a:t>What Does the Compiler Do? #1</a:t>
            </a:r>
          </a:p>
        </p:txBody>
      </p:sp>
      <p:sp>
        <p:nvSpPr>
          <p:cNvPr id="104451" name="Rectangle 3"/>
          <p:cNvSpPr>
            <a:spLocks noGrp="1" noChangeArrowheads="1"/>
          </p:cNvSpPr>
          <p:nvPr>
            <p:ph idx="1"/>
          </p:nvPr>
        </p:nvSpPr>
        <p:spPr>
          <a:xfrm>
            <a:off x="609600" y="1371600"/>
            <a:ext cx="8153400" cy="4648200"/>
          </a:xfrm>
        </p:spPr>
        <p:txBody>
          <a:bodyPr/>
          <a:lstStyle/>
          <a:p>
            <a:pPr>
              <a:lnSpc>
                <a:spcPct val="90000"/>
              </a:lnSpc>
              <a:buFont typeface="Wingdings" pitchFamily="1" charset="2"/>
              <a:buNone/>
            </a:pPr>
            <a:r>
              <a:rPr lang="en-US" smtClean="0">
                <a:ea typeface="ＭＳ Ｐゴシック" pitchFamily="1" charset="-128"/>
              </a:rPr>
              <a:t>Example: NAG </a:t>
            </a:r>
            <a:r>
              <a:rPr lang="en-US" b="1" smtClean="0">
                <a:latin typeface="Courier New" pitchFamily="1" charset="0"/>
                <a:ea typeface="ＭＳ Ｐゴシック" pitchFamily="1" charset="-128"/>
              </a:rPr>
              <a:t>f95</a:t>
            </a:r>
            <a:r>
              <a:rPr lang="en-US" smtClean="0">
                <a:ea typeface="ＭＳ Ｐゴシック" pitchFamily="1" charset="-128"/>
              </a:rPr>
              <a:t> compiler </a:t>
            </a:r>
            <a:r>
              <a:rPr lang="en-US" sz="2000" baseline="30000" smtClean="0">
                <a:ea typeface="ＭＳ Ｐゴシック" pitchFamily="1" charset="-128"/>
              </a:rPr>
              <a:t>[4]</a:t>
            </a:r>
            <a:endParaRPr lang="en-US" smtClean="0">
              <a:ea typeface="ＭＳ Ｐゴシック" pitchFamily="1" charset="-128"/>
            </a:endParaRPr>
          </a:p>
          <a:p>
            <a:pPr>
              <a:lnSpc>
                <a:spcPct val="90000"/>
              </a:lnSpc>
              <a:buFont typeface="Wingdings" pitchFamily="1" charset="2"/>
              <a:buNone/>
            </a:pPr>
            <a:r>
              <a:rPr lang="en-US" b="1" smtClean="0">
                <a:latin typeface="Courier New" pitchFamily="1" charset="0"/>
                <a:ea typeface="ＭＳ Ｐゴシック" pitchFamily="1" charset="-128"/>
              </a:rPr>
              <a:t>  f95 –O&lt;level&gt; source.f90</a:t>
            </a:r>
          </a:p>
          <a:p>
            <a:pPr>
              <a:lnSpc>
                <a:spcPct val="90000"/>
              </a:lnSpc>
              <a:buFont typeface="Wingdings" pitchFamily="1" charset="2"/>
              <a:buNone/>
            </a:pPr>
            <a:r>
              <a:rPr lang="en-US" smtClean="0">
                <a:ea typeface="ＭＳ Ｐゴシック" pitchFamily="1" charset="-128"/>
              </a:rPr>
              <a:t>Possible levels are </a:t>
            </a:r>
            <a:r>
              <a:rPr lang="en-US" b="1" smtClean="0">
                <a:latin typeface="Courier New" pitchFamily="1" charset="0"/>
                <a:ea typeface="ＭＳ Ｐゴシック" pitchFamily="1" charset="-128"/>
              </a:rPr>
              <a:t>–O0, -O1, -O2, -O3, -O4</a:t>
            </a:r>
            <a:r>
              <a:rPr lang="en-US" smtClean="0">
                <a:ea typeface="ＭＳ Ｐゴシック" pitchFamily="1" charset="-128"/>
              </a:rPr>
              <a:t>:</a:t>
            </a:r>
          </a:p>
          <a:p>
            <a:pPr>
              <a:lnSpc>
                <a:spcPct val="90000"/>
              </a:lnSpc>
              <a:buFont typeface="Wingdings" pitchFamily="1" charset="2"/>
              <a:buNone/>
            </a:pPr>
            <a:r>
              <a:rPr lang="en-US" sz="2000" b="1" smtClean="0">
                <a:latin typeface="Courier New" pitchFamily="1" charset="0"/>
                <a:ea typeface="ＭＳ Ｐゴシック" pitchFamily="1" charset="-128"/>
              </a:rPr>
              <a:t>  -O0    No optimisation. …</a:t>
            </a:r>
          </a:p>
          <a:p>
            <a:pPr>
              <a:lnSpc>
                <a:spcPct val="80000"/>
              </a:lnSpc>
              <a:buFont typeface="Wingdings" pitchFamily="1" charset="2"/>
              <a:buNone/>
            </a:pPr>
            <a:r>
              <a:rPr lang="en-US" sz="2000" b="1" smtClean="0">
                <a:latin typeface="Courier New" pitchFamily="1" charset="0"/>
                <a:ea typeface="ＭＳ Ｐゴシック" pitchFamily="1" charset="-128"/>
              </a:rPr>
              <a:t>  -O1    Minimal quick optimisation.</a:t>
            </a:r>
          </a:p>
          <a:p>
            <a:pPr>
              <a:lnSpc>
                <a:spcPct val="80000"/>
              </a:lnSpc>
              <a:buFont typeface="Wingdings" pitchFamily="1" charset="2"/>
              <a:buNone/>
            </a:pPr>
            <a:r>
              <a:rPr lang="en-US" sz="2000" b="1" smtClean="0">
                <a:latin typeface="Courier New" pitchFamily="1" charset="0"/>
                <a:ea typeface="ＭＳ Ｐゴシック" pitchFamily="1" charset="-128"/>
              </a:rPr>
              <a:t>  -O2    Normal optimisation.</a:t>
            </a:r>
          </a:p>
          <a:p>
            <a:pPr>
              <a:lnSpc>
                <a:spcPct val="80000"/>
              </a:lnSpc>
              <a:buFont typeface="Wingdings" pitchFamily="1" charset="2"/>
              <a:buNone/>
            </a:pPr>
            <a:r>
              <a:rPr lang="en-US" sz="2000" b="1" smtClean="0">
                <a:latin typeface="Courier New" pitchFamily="1" charset="0"/>
                <a:ea typeface="ＭＳ Ｐゴシック" pitchFamily="1" charset="-128"/>
              </a:rPr>
              <a:t>  -O3    Further optimisation.</a:t>
            </a:r>
          </a:p>
          <a:p>
            <a:pPr>
              <a:lnSpc>
                <a:spcPct val="80000"/>
              </a:lnSpc>
              <a:buFont typeface="Wingdings" pitchFamily="1" charset="2"/>
              <a:buNone/>
            </a:pPr>
            <a:r>
              <a:rPr lang="en-US" sz="2000" b="1" smtClean="0">
                <a:latin typeface="Courier New" pitchFamily="1" charset="0"/>
                <a:ea typeface="ＭＳ Ｐゴシック" pitchFamily="1" charset="-128"/>
              </a:rPr>
              <a:t>  -O4    Maximal optimisation.</a:t>
            </a:r>
            <a:endParaRPr lang="en-US" sz="2000" baseline="30000" smtClean="0">
              <a:ea typeface="ＭＳ Ｐゴシック" pitchFamily="1" charset="-128"/>
            </a:endParaRPr>
          </a:p>
          <a:p>
            <a:pPr>
              <a:lnSpc>
                <a:spcPct val="80000"/>
              </a:lnSpc>
              <a:buFont typeface="Wingdings" pitchFamily="1" charset="2"/>
              <a:buNone/>
            </a:pPr>
            <a:r>
              <a:rPr lang="en-US" smtClean="0">
                <a:ea typeface="ＭＳ Ｐゴシック" pitchFamily="1" charset="-128"/>
              </a:rPr>
              <a:t>The man page is pretty cryptic.</a:t>
            </a:r>
          </a:p>
          <a:p>
            <a:pPr>
              <a:lnSpc>
                <a:spcPct val="90000"/>
              </a:lnSpc>
              <a:buFont typeface="Wingdings" pitchFamily="1" charset="2"/>
              <a:buNone/>
            </a:pPr>
            <a:endParaRPr lang="en-US" baseline="30000" smtClean="0">
              <a:ea typeface="ＭＳ Ｐゴシック" pitchFamily="1" charset="-128"/>
            </a:endParaRPr>
          </a:p>
        </p:txBody>
      </p:sp>
      <p:sp>
        <p:nvSpPr>
          <p:cNvPr id="10445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04453" name="Slide Number Placeholder 4"/>
          <p:cNvSpPr>
            <a:spLocks noGrp="1"/>
          </p:cNvSpPr>
          <p:nvPr>
            <p:ph type="sldNum" sz="quarter" idx="11"/>
          </p:nvPr>
        </p:nvSpPr>
        <p:spPr>
          <a:noFill/>
        </p:spPr>
        <p:txBody>
          <a:bodyPr/>
          <a:lstStyle/>
          <a:p>
            <a:fld id="{83AED2FD-DDD9-4970-93A7-C6978B4D66F1}" type="slidenum">
              <a:rPr lang="en-US"/>
              <a:pPr/>
              <a:t>77</a:t>
            </a:fld>
            <a:endParaRPr lang="en-US"/>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mtClean="0">
                <a:ea typeface="ＭＳ Ｐゴシック" pitchFamily="1" charset="-128"/>
              </a:rPr>
              <a:t>What Does the Compiler Do? #2</a:t>
            </a:r>
          </a:p>
        </p:txBody>
      </p:sp>
      <p:sp>
        <p:nvSpPr>
          <p:cNvPr id="105475" name="Rectangle 3"/>
          <p:cNvSpPr>
            <a:spLocks noGrp="1" noChangeArrowheads="1"/>
          </p:cNvSpPr>
          <p:nvPr>
            <p:ph idx="1"/>
          </p:nvPr>
        </p:nvSpPr>
        <p:spPr>
          <a:xfrm>
            <a:off x="609600" y="1371600"/>
            <a:ext cx="8153400" cy="4648200"/>
          </a:xfrm>
        </p:spPr>
        <p:txBody>
          <a:bodyPr/>
          <a:lstStyle/>
          <a:p>
            <a:pPr>
              <a:lnSpc>
                <a:spcPct val="80000"/>
              </a:lnSpc>
              <a:buFont typeface="Wingdings" pitchFamily="1" charset="2"/>
              <a:buNone/>
            </a:pPr>
            <a:r>
              <a:rPr lang="en-US" smtClean="0">
                <a:ea typeface="ＭＳ Ｐゴシック" pitchFamily="1" charset="-128"/>
              </a:rPr>
              <a:t>Example: Intel </a:t>
            </a:r>
            <a:r>
              <a:rPr lang="en-US" b="1" smtClean="0">
                <a:latin typeface="Courier New" pitchFamily="1" charset="0"/>
                <a:ea typeface="ＭＳ Ｐゴシック" pitchFamily="1" charset="-128"/>
              </a:rPr>
              <a:t>ifort</a:t>
            </a:r>
            <a:r>
              <a:rPr lang="en-US" smtClean="0">
                <a:ea typeface="ＭＳ Ｐゴシック" pitchFamily="1" charset="-128"/>
              </a:rPr>
              <a:t> compiler </a:t>
            </a:r>
            <a:r>
              <a:rPr lang="en-US" baseline="30000" smtClean="0">
                <a:ea typeface="ＭＳ Ｐゴシック" pitchFamily="1" charset="-128"/>
              </a:rPr>
              <a:t>[5]</a:t>
            </a:r>
            <a:endParaRPr lang="en-US" smtClean="0">
              <a:ea typeface="ＭＳ Ｐゴシック" pitchFamily="1" charset="-128"/>
            </a:endParaRPr>
          </a:p>
          <a:p>
            <a:pPr>
              <a:lnSpc>
                <a:spcPct val="80000"/>
              </a:lnSpc>
              <a:buFont typeface="Wingdings" pitchFamily="1" charset="2"/>
              <a:buNone/>
            </a:pPr>
            <a:r>
              <a:rPr lang="en-US" b="1" smtClean="0">
                <a:latin typeface="Courier New" pitchFamily="1" charset="0"/>
                <a:ea typeface="ＭＳ Ｐゴシック" pitchFamily="1" charset="-128"/>
              </a:rPr>
              <a:t>  ifort –O&lt;level&gt; source.f90</a:t>
            </a:r>
          </a:p>
          <a:p>
            <a:pPr>
              <a:lnSpc>
                <a:spcPct val="80000"/>
              </a:lnSpc>
              <a:buFont typeface="Wingdings" pitchFamily="1" charset="2"/>
              <a:buNone/>
            </a:pPr>
            <a:r>
              <a:rPr lang="en-US" smtClean="0">
                <a:ea typeface="ＭＳ Ｐゴシック" pitchFamily="1" charset="-128"/>
              </a:rPr>
              <a:t>Possible levels are  </a:t>
            </a:r>
            <a:r>
              <a:rPr lang="en-US" b="1" smtClean="0">
                <a:latin typeface="Courier New" pitchFamily="1" charset="0"/>
                <a:ea typeface="ＭＳ Ｐゴシック" pitchFamily="1" charset="-128"/>
              </a:rPr>
              <a:t>–O0, -O1, -O2, -O3</a:t>
            </a:r>
            <a:r>
              <a:rPr lang="en-US" smtClean="0">
                <a:ea typeface="ＭＳ Ｐゴシック" pitchFamily="1" charset="-128"/>
              </a:rPr>
              <a:t>:</a:t>
            </a:r>
          </a:p>
          <a:p>
            <a:pPr>
              <a:lnSpc>
                <a:spcPct val="80000"/>
              </a:lnSpc>
              <a:buFont typeface="Wingdings" pitchFamily="1" charset="2"/>
              <a:buNone/>
            </a:pPr>
            <a:r>
              <a:rPr lang="en-US" sz="1600" b="1" smtClean="0">
                <a:latin typeface="Courier New" pitchFamily="1" charset="0"/>
                <a:ea typeface="ＭＳ Ｐゴシック" pitchFamily="1" charset="-128"/>
              </a:rPr>
              <a:t>  -O0    Disables all -O&lt;n&gt; optimizations. …</a:t>
            </a:r>
          </a:p>
          <a:p>
            <a:pPr>
              <a:lnSpc>
                <a:spcPct val="80000"/>
              </a:lnSpc>
              <a:buFont typeface="Wingdings" pitchFamily="1" charset="2"/>
              <a:buNone/>
            </a:pPr>
            <a:r>
              <a:rPr lang="en-US" sz="1600" b="1" smtClean="0">
                <a:latin typeface="Courier New" pitchFamily="1" charset="0"/>
                <a:ea typeface="ＭＳ Ｐゴシック" pitchFamily="1" charset="-128"/>
              </a:rPr>
              <a:t>  -O1    ... [E]nables optimizations for speed. …</a:t>
            </a:r>
          </a:p>
          <a:p>
            <a:pPr>
              <a:lnSpc>
                <a:spcPct val="80000"/>
              </a:lnSpc>
              <a:buFont typeface="Wingdings" pitchFamily="1" charset="2"/>
              <a:buNone/>
            </a:pPr>
            <a:r>
              <a:rPr lang="en-US" sz="1600" b="1" smtClean="0">
                <a:latin typeface="Courier New" pitchFamily="1" charset="0"/>
                <a:ea typeface="ＭＳ Ｐゴシック" pitchFamily="1" charset="-128"/>
              </a:rPr>
              <a:t>  -O2    …</a:t>
            </a:r>
          </a:p>
          <a:p>
            <a:pPr>
              <a:lnSpc>
                <a:spcPct val="80000"/>
              </a:lnSpc>
              <a:buFont typeface="Wingdings" pitchFamily="1" charset="2"/>
              <a:buNone/>
            </a:pPr>
            <a:r>
              <a:rPr lang="en-US" sz="1600" b="1" smtClean="0">
                <a:latin typeface="Courier New" pitchFamily="1" charset="0"/>
                <a:ea typeface="ＭＳ Ｐゴシック" pitchFamily="1" charset="-128"/>
              </a:rPr>
              <a:t>   Inlining of intrinsics.</a:t>
            </a:r>
          </a:p>
          <a:p>
            <a:pPr>
              <a:lnSpc>
                <a:spcPct val="80000"/>
              </a:lnSpc>
              <a:buFont typeface="Wingdings" pitchFamily="1" charset="2"/>
              <a:buNone/>
            </a:pPr>
            <a:r>
              <a:rPr lang="en-US" sz="1600" b="1" smtClean="0">
                <a:latin typeface="Courier New" pitchFamily="1" charset="0"/>
                <a:ea typeface="ＭＳ Ｐゴシック" pitchFamily="1" charset="-128"/>
              </a:rPr>
              <a:t>   Intra-file interprocedural optimizations, which include: </a:t>
            </a:r>
            <a:r>
              <a:rPr lang="fr-FR" sz="1600" b="1" smtClean="0">
                <a:latin typeface="Courier New" pitchFamily="1" charset="0"/>
                <a:ea typeface="ＭＳ Ｐゴシック" pitchFamily="1" charset="-128"/>
              </a:rPr>
              <a:t>inlining, constant propagation, forward substitution, routine </a:t>
            </a:r>
            <a:r>
              <a:rPr lang="en-US" sz="1600" b="1" smtClean="0">
                <a:latin typeface="Courier New" pitchFamily="1" charset="0"/>
                <a:ea typeface="ＭＳ Ｐゴシック" pitchFamily="1" charset="-128"/>
              </a:rPr>
              <a:t>attribute propagation, variable address-taken analysis, dead static function elimination, and removal of unreferenced variables.</a:t>
            </a:r>
          </a:p>
          <a:p>
            <a:pPr>
              <a:lnSpc>
                <a:spcPct val="80000"/>
              </a:lnSpc>
              <a:buFont typeface="Wingdings" pitchFamily="1" charset="2"/>
              <a:buNone/>
            </a:pPr>
            <a:r>
              <a:rPr lang="en-US" sz="1600" b="1" smtClean="0">
                <a:latin typeface="Courier New" pitchFamily="1" charset="0"/>
                <a:ea typeface="ＭＳ Ｐゴシック" pitchFamily="1" charset="-128"/>
              </a:rPr>
              <a:t>  -O3    Enables -O2 optimizations plus more aggressive optimizations, such as prefetching, scalar replacement, and  loop  transformations. Enables optimizations for maximum speed, but does not guarantee higher performance unless loop and memory access transformations take place. …</a:t>
            </a:r>
            <a:endParaRPr lang="en-US" sz="1600" baseline="30000" smtClean="0">
              <a:ea typeface="ＭＳ Ｐゴシック" pitchFamily="1" charset="-128"/>
            </a:endParaRPr>
          </a:p>
        </p:txBody>
      </p:sp>
      <p:sp>
        <p:nvSpPr>
          <p:cNvPr id="10547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05477" name="Slide Number Placeholder 4"/>
          <p:cNvSpPr>
            <a:spLocks noGrp="1"/>
          </p:cNvSpPr>
          <p:nvPr>
            <p:ph type="sldNum" sz="quarter" idx="11"/>
          </p:nvPr>
        </p:nvSpPr>
        <p:spPr>
          <a:noFill/>
        </p:spPr>
        <p:txBody>
          <a:bodyPr/>
          <a:lstStyle/>
          <a:p>
            <a:fld id="{DD4DE524-A71D-48AC-98B6-78CB4CB7C99F}" type="slidenum">
              <a:rPr lang="en-US"/>
              <a:pPr/>
              <a:t>78</a:t>
            </a:fld>
            <a:endParaRPr lang="en-US"/>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2"/>
          <p:cNvSpPr>
            <a:spLocks noGrp="1" noChangeArrowheads="1"/>
          </p:cNvSpPr>
          <p:nvPr>
            <p:ph type="title"/>
          </p:nvPr>
        </p:nvSpPr>
        <p:spPr/>
        <p:txBody>
          <a:bodyPr/>
          <a:lstStyle/>
          <a:p>
            <a:r>
              <a:rPr lang="en-US" smtClean="0">
                <a:ea typeface="ＭＳ Ｐゴシック" pitchFamily="1" charset="-128"/>
              </a:rPr>
              <a:t>Arithmetic Operation Speeds</a:t>
            </a:r>
          </a:p>
        </p:txBody>
      </p:sp>
      <p:graphicFrame>
        <p:nvGraphicFramePr>
          <p:cNvPr id="106498" name="Object 2"/>
          <p:cNvGraphicFramePr>
            <a:graphicFrameLocks noChangeAspect="1"/>
          </p:cNvGraphicFramePr>
          <p:nvPr>
            <p:ph idx="1"/>
          </p:nvPr>
        </p:nvGraphicFramePr>
        <p:xfrm>
          <a:off x="1346200" y="1066800"/>
          <a:ext cx="6391275" cy="4960938"/>
        </p:xfrm>
        <a:graphic>
          <a:graphicData uri="http://schemas.openxmlformats.org/presentationml/2006/ole">
            <p:oleObj spid="_x0000_s84994" name="Worksheet" r:id="rId4" imgW="11861800" imgH="9207500" progId="Excel.Sheet.8">
              <p:embed/>
            </p:oleObj>
          </a:graphicData>
        </a:graphic>
      </p:graphicFrame>
      <p:sp>
        <p:nvSpPr>
          <p:cNvPr id="10650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06501" name="Slide Number Placeholder 4"/>
          <p:cNvSpPr>
            <a:spLocks noGrp="1"/>
          </p:cNvSpPr>
          <p:nvPr>
            <p:ph type="sldNum" sz="quarter" idx="11"/>
          </p:nvPr>
        </p:nvSpPr>
        <p:spPr>
          <a:noFill/>
        </p:spPr>
        <p:txBody>
          <a:bodyPr/>
          <a:lstStyle/>
          <a:p>
            <a:fld id="{F46143D4-4299-4533-B62B-F8BE8DE1DFF1}" type="slidenum">
              <a:rPr lang="en-US"/>
              <a:pPr/>
              <a:t>79</a:t>
            </a:fld>
            <a:endParaRPr lang="en-US"/>
          </a:p>
        </p:txBody>
      </p:sp>
      <p:grpSp>
        <p:nvGrpSpPr>
          <p:cNvPr id="2" name="Group 4"/>
          <p:cNvGrpSpPr>
            <a:grpSpLocks/>
          </p:cNvGrpSpPr>
          <p:nvPr/>
        </p:nvGrpSpPr>
        <p:grpSpPr bwMode="auto">
          <a:xfrm>
            <a:off x="457200" y="2286000"/>
            <a:ext cx="1066800" cy="2590800"/>
            <a:chOff x="185" y="1248"/>
            <a:chExt cx="672" cy="1632"/>
          </a:xfrm>
        </p:grpSpPr>
        <p:sp>
          <p:nvSpPr>
            <p:cNvPr id="106503"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106504" name="Text Box 6"/>
            <p:cNvSpPr txBox="1">
              <a:spLocks noChangeArrowheads="1"/>
            </p:cNvSpPr>
            <p:nvPr/>
          </p:nvSpPr>
          <p:spPr bwMode="auto">
            <a:xfrm>
              <a:off x="185" y="1248"/>
              <a:ext cx="672" cy="288"/>
            </a:xfrm>
            <a:prstGeom prst="rect">
              <a:avLst/>
            </a:prstGeom>
            <a:noFill/>
            <a:ln w="9525">
              <a:noFill/>
              <a:miter lim="800000"/>
              <a:headEnd/>
              <a:tailEnd/>
            </a:ln>
          </p:spPr>
          <p:txBody>
            <a:bodyPr>
              <a:spAutoFit/>
            </a:bodyPr>
            <a:lstStyle/>
            <a:p>
              <a:pPr algn="ctr">
                <a:spcBef>
                  <a:spcPct val="50000"/>
                </a:spcBef>
              </a:pPr>
              <a:r>
                <a:rPr lang="en-US" b="1"/>
                <a:t>Better</a:t>
              </a:r>
            </a:p>
          </p:txBody>
        </p:sp>
      </p:grpSp>
    </p:spTree>
    <p:custDataLst>
      <p:tags r:id="rId2"/>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a:t>
            </a:r>
            <a:r>
              <a:rPr lang="en-US" dirty="0" smtClean="0"/>
              <a:t>Compilers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8</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spcBef>
                <a:spcPts val="200"/>
              </a:spcBef>
            </a:pPr>
            <a:r>
              <a:rPr lang="en-US" sz="2000" dirty="0"/>
              <a:t>OSCER operations staff (Brandon George, Dave Akin, Brett Zimmerman, Josh </a:t>
            </a:r>
            <a:r>
              <a:rPr lang="en-US" sz="2000" dirty="0" smtClean="0"/>
              <a:t>Alexander, Patrick Calhoun)</a:t>
            </a:r>
          </a:p>
          <a:p>
            <a:pPr>
              <a:lnSpc>
                <a:spcPct val="90000"/>
              </a:lnSpc>
              <a:spcBef>
                <a:spcPts val="200"/>
              </a:spcBef>
            </a:pPr>
            <a:r>
              <a:rPr lang="en-US" sz="2000" dirty="0" smtClean="0"/>
              <a:t>Kevin </a:t>
            </a:r>
            <a:r>
              <a:rPr lang="en-US" sz="2000" dirty="0"/>
              <a:t>Blake, OU IT (videographer)</a:t>
            </a:r>
          </a:p>
          <a:p>
            <a:pPr>
              <a:lnSpc>
                <a:spcPct val="90000"/>
              </a:lnSpc>
              <a:spcBef>
                <a:spcPts val="200"/>
              </a:spcBef>
            </a:pPr>
            <a:r>
              <a:rPr lang="en-US" sz="2000" dirty="0" smtClean="0"/>
              <a:t>James Deaton and Roger Holder, </a:t>
            </a:r>
            <a:r>
              <a:rPr lang="en-US" sz="2000" dirty="0" err="1" smtClean="0"/>
              <a:t>OneNet</a:t>
            </a:r>
            <a:endParaRPr lang="en-US" sz="2000" dirty="0" smtClean="0"/>
          </a:p>
          <a:p>
            <a:pPr>
              <a:lnSpc>
                <a:spcPct val="90000"/>
              </a:lnSpc>
              <a:spcBef>
                <a:spcPts val="200"/>
              </a:spcBef>
            </a:pPr>
            <a:r>
              <a:rPr lang="en-US" sz="2000" dirty="0" smtClean="0"/>
              <a:t>Keith Weber, Abel Clark and </a:t>
            </a:r>
            <a:r>
              <a:rPr lang="en-US" sz="2000" dirty="0" err="1" smtClean="0"/>
              <a:t>Qifeng</a:t>
            </a:r>
            <a:r>
              <a:rPr lang="en-US" sz="2000" dirty="0" smtClean="0"/>
              <a:t> Wu, Idaho State U Pocatello</a:t>
            </a:r>
          </a:p>
          <a:p>
            <a:pPr>
              <a:lnSpc>
                <a:spcPct val="90000"/>
              </a:lnSpc>
              <a:spcBef>
                <a:spcPts val="200"/>
              </a:spcBef>
            </a:pPr>
            <a:r>
              <a:rPr lang="en-US" sz="2000" dirty="0" smtClean="0"/>
              <a:t>Nancy Glenn, Idaho State U Boise</a:t>
            </a:r>
          </a:p>
          <a:p>
            <a:pPr>
              <a:lnSpc>
                <a:spcPct val="90000"/>
              </a:lnSpc>
              <a:spcBef>
                <a:spcPts val="200"/>
              </a:spcBef>
            </a:pPr>
            <a:r>
              <a:rPr lang="en-US" sz="2000" dirty="0" smtClean="0"/>
              <a:t>Jeff Gardner and </a:t>
            </a:r>
            <a:r>
              <a:rPr lang="en-US" sz="2000" dirty="0" err="1"/>
              <a:t>Marya</a:t>
            </a:r>
            <a:r>
              <a:rPr lang="en-US" sz="2000" dirty="0"/>
              <a:t> </a:t>
            </a:r>
            <a:r>
              <a:rPr lang="en-US" sz="2000" dirty="0" err="1" smtClean="0"/>
              <a:t>Dominik</a:t>
            </a:r>
            <a:r>
              <a:rPr lang="en-US" sz="2000" dirty="0" smtClean="0"/>
              <a:t>, U Washington</a:t>
            </a:r>
          </a:p>
          <a:p>
            <a:pPr>
              <a:lnSpc>
                <a:spcPct val="90000"/>
              </a:lnSpc>
              <a:spcBef>
                <a:spcPts val="200"/>
              </a:spcBef>
            </a:pPr>
            <a:r>
              <a:rPr lang="en-US" sz="2000" dirty="0" smtClean="0"/>
              <a:t>Ken </a:t>
            </a:r>
            <a:r>
              <a:rPr lang="en-US" sz="2000" dirty="0" err="1" smtClean="0"/>
              <a:t>Gamradt</a:t>
            </a:r>
            <a:r>
              <a:rPr lang="en-US" sz="2000" dirty="0" smtClean="0"/>
              <a:t>, South Dakota State U</a:t>
            </a:r>
          </a:p>
          <a:p>
            <a:pPr>
              <a:lnSpc>
                <a:spcPct val="90000"/>
              </a:lnSpc>
              <a:spcBef>
                <a:spcPts val="200"/>
              </a:spcBef>
            </a:pPr>
            <a:r>
              <a:rPr lang="en-US" sz="2000" dirty="0" smtClean="0"/>
              <a:t>Jeff </a:t>
            </a:r>
            <a:r>
              <a:rPr lang="en-US" sz="2000" dirty="0" err="1" smtClean="0"/>
              <a:t>Rufinus</a:t>
            </a:r>
            <a:r>
              <a:rPr lang="en-US" sz="2000" dirty="0" smtClean="0"/>
              <a:t>, Widener U</a:t>
            </a:r>
          </a:p>
          <a:p>
            <a:pPr>
              <a:lnSpc>
                <a:spcPct val="90000"/>
              </a:lnSpc>
              <a:spcBef>
                <a:spcPts val="200"/>
              </a:spcBef>
            </a:pPr>
            <a:r>
              <a:rPr lang="en-US" sz="2000" dirty="0" smtClean="0"/>
              <a:t>Scott Lathrop, SC11 General Chair</a:t>
            </a:r>
          </a:p>
          <a:p>
            <a:pPr>
              <a:lnSpc>
                <a:spcPct val="90000"/>
              </a:lnSpc>
              <a:spcBef>
                <a:spcPts val="200"/>
              </a:spcBef>
            </a:pPr>
            <a:r>
              <a:rPr lang="en-US" sz="2000" dirty="0" smtClean="0"/>
              <a:t>Donna </a:t>
            </a:r>
            <a:r>
              <a:rPr lang="en-US" sz="2000" dirty="0" err="1" smtClean="0"/>
              <a:t>Cappo</a:t>
            </a:r>
            <a:r>
              <a:rPr lang="en-US" sz="2000" dirty="0" smtClean="0"/>
              <a:t>, ACM</a:t>
            </a:r>
          </a:p>
          <a:p>
            <a:pPr>
              <a:lnSpc>
                <a:spcPct val="90000"/>
              </a:lnSpc>
              <a:spcBef>
                <a:spcPts val="200"/>
              </a:spcBef>
            </a:pPr>
            <a:r>
              <a:rPr lang="en-US" sz="2000" dirty="0" smtClean="0"/>
              <a:t>Bob Panoff, Jack </a:t>
            </a:r>
            <a:r>
              <a:rPr lang="en-US" sz="2000" dirty="0" err="1" smtClean="0"/>
              <a:t>Parkin</a:t>
            </a:r>
            <a:r>
              <a:rPr lang="en-US" sz="2000" dirty="0" smtClean="0"/>
              <a:t> and Joyce South, Shodor Education Foundation </a:t>
            </a:r>
            <a:r>
              <a:rPr lang="en-US" sz="2000" dirty="0" smtClean="0"/>
              <a:t>Inc</a:t>
            </a:r>
          </a:p>
          <a:p>
            <a:pPr>
              <a:lnSpc>
                <a:spcPct val="90000"/>
              </a:lnSpc>
              <a:spcBef>
                <a:spcPts val="200"/>
              </a:spcBef>
            </a:pPr>
            <a:r>
              <a:rPr lang="en-US" sz="2000" dirty="0" smtClean="0"/>
              <a:t>ID, NM, NV EPSCoR (co-sponsors)</a:t>
            </a:r>
          </a:p>
          <a:p>
            <a:pPr>
              <a:lnSpc>
                <a:spcPct val="90000"/>
              </a:lnSpc>
              <a:spcBef>
                <a:spcPts val="200"/>
              </a:spcBef>
            </a:pPr>
            <a:r>
              <a:rPr lang="en-US" sz="2000" dirty="0" smtClean="0"/>
              <a:t>SC11 conference  (co-sponsors)</a:t>
            </a:r>
            <a:endParaRPr lang="en-US" sz="2000" dirty="0" smtClean="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2"/>
          <p:cNvSpPr>
            <a:spLocks noGrp="1" noChangeArrowheads="1"/>
          </p:cNvSpPr>
          <p:nvPr>
            <p:ph type="title"/>
          </p:nvPr>
        </p:nvSpPr>
        <p:spPr/>
        <p:txBody>
          <a:bodyPr/>
          <a:lstStyle/>
          <a:p>
            <a:r>
              <a:rPr lang="en-US" smtClean="0">
                <a:ea typeface="ＭＳ Ｐゴシック" pitchFamily="1" charset="-128"/>
              </a:rPr>
              <a:t>Optimization Performance</a:t>
            </a:r>
          </a:p>
        </p:txBody>
      </p:sp>
      <p:sp>
        <p:nvSpPr>
          <p:cNvPr id="107524" name="Footer Placeholder 2"/>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07525" name="Slide Number Placeholder 3"/>
          <p:cNvSpPr>
            <a:spLocks noGrp="1"/>
          </p:cNvSpPr>
          <p:nvPr>
            <p:ph type="sldNum" sz="quarter" idx="11"/>
          </p:nvPr>
        </p:nvSpPr>
        <p:spPr>
          <a:noFill/>
        </p:spPr>
        <p:txBody>
          <a:bodyPr/>
          <a:lstStyle/>
          <a:p>
            <a:fld id="{7690C6FC-3B1B-4C96-B88A-EAA0C2AD3241}" type="slidenum">
              <a:rPr lang="en-US"/>
              <a:pPr/>
              <a:t>80</a:t>
            </a:fld>
            <a:endParaRPr lang="en-US"/>
          </a:p>
        </p:txBody>
      </p:sp>
      <p:graphicFrame>
        <p:nvGraphicFramePr>
          <p:cNvPr id="107522" name="Object 2"/>
          <p:cNvGraphicFramePr>
            <a:graphicFrameLocks noChangeAspect="1"/>
          </p:cNvGraphicFramePr>
          <p:nvPr/>
        </p:nvGraphicFramePr>
        <p:xfrm>
          <a:off x="1371600" y="1295400"/>
          <a:ext cx="6419850" cy="4854575"/>
        </p:xfrm>
        <a:graphic>
          <a:graphicData uri="http://schemas.openxmlformats.org/presentationml/2006/ole">
            <p:oleObj spid="_x0000_s86018" name="Worksheet" r:id="rId4" imgW="10375900" imgH="7835900"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107527"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107528" name="Text Box 6"/>
            <p:cNvSpPr txBox="1">
              <a:spLocks noChangeArrowheads="1"/>
            </p:cNvSpPr>
            <p:nvPr/>
          </p:nvSpPr>
          <p:spPr bwMode="auto">
            <a:xfrm>
              <a:off x="185" y="1248"/>
              <a:ext cx="672" cy="288"/>
            </a:xfrm>
            <a:prstGeom prst="rect">
              <a:avLst/>
            </a:prstGeom>
            <a:noFill/>
            <a:ln w="9525">
              <a:noFill/>
              <a:miter lim="800000"/>
              <a:headEnd/>
              <a:tailEnd/>
            </a:ln>
          </p:spPr>
          <p:txBody>
            <a:bodyPr>
              <a:spAutoFit/>
            </a:bodyPr>
            <a:lstStyle/>
            <a:p>
              <a:pPr algn="ctr">
                <a:spcBef>
                  <a:spcPct val="50000"/>
                </a:spcBef>
              </a:pPr>
              <a:r>
                <a:rPr lang="en-US" b="1"/>
                <a:t>Better</a:t>
              </a:r>
            </a:p>
          </p:txBody>
        </p:sp>
      </p:grpSp>
    </p:spTree>
    <p:custDataLst>
      <p:tags r:id="rId2"/>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ChangeArrowheads="1"/>
          </p:cNvSpPr>
          <p:nvPr>
            <p:ph type="title"/>
          </p:nvPr>
        </p:nvSpPr>
        <p:spPr/>
        <p:txBody>
          <a:bodyPr/>
          <a:lstStyle/>
          <a:p>
            <a:r>
              <a:rPr lang="en-US" smtClean="0">
                <a:ea typeface="ＭＳ Ｐゴシック" pitchFamily="1" charset="-128"/>
              </a:rPr>
              <a:t>More Optimized Performance</a:t>
            </a:r>
          </a:p>
        </p:txBody>
      </p:sp>
      <p:sp>
        <p:nvSpPr>
          <p:cNvPr id="108548" name="Footer Placeholder 2"/>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08549" name="Slide Number Placeholder 3"/>
          <p:cNvSpPr>
            <a:spLocks noGrp="1"/>
          </p:cNvSpPr>
          <p:nvPr>
            <p:ph type="sldNum" sz="quarter" idx="11"/>
          </p:nvPr>
        </p:nvSpPr>
        <p:spPr>
          <a:noFill/>
        </p:spPr>
        <p:txBody>
          <a:bodyPr/>
          <a:lstStyle/>
          <a:p>
            <a:fld id="{1FB779D4-589A-4634-B49C-F13C19714B21}" type="slidenum">
              <a:rPr lang="en-US"/>
              <a:pPr/>
              <a:t>81</a:t>
            </a:fld>
            <a:endParaRPr lang="en-US"/>
          </a:p>
        </p:txBody>
      </p:sp>
      <p:graphicFrame>
        <p:nvGraphicFramePr>
          <p:cNvPr id="108546" name="Object 2"/>
          <p:cNvGraphicFramePr>
            <a:graphicFrameLocks noChangeAspect="1"/>
          </p:cNvGraphicFramePr>
          <p:nvPr/>
        </p:nvGraphicFramePr>
        <p:xfrm>
          <a:off x="1219200" y="1219200"/>
          <a:ext cx="6648450" cy="5027613"/>
        </p:xfrm>
        <a:graphic>
          <a:graphicData uri="http://schemas.openxmlformats.org/presentationml/2006/ole">
            <p:oleObj spid="_x0000_s87042" name="Worksheet" r:id="rId4" imgW="10363200" imgH="7823200"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108551"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108552" name="Text Box 6"/>
            <p:cNvSpPr txBox="1">
              <a:spLocks noChangeArrowheads="1"/>
            </p:cNvSpPr>
            <p:nvPr/>
          </p:nvSpPr>
          <p:spPr bwMode="auto">
            <a:xfrm>
              <a:off x="185" y="1248"/>
              <a:ext cx="672" cy="288"/>
            </a:xfrm>
            <a:prstGeom prst="rect">
              <a:avLst/>
            </a:prstGeom>
            <a:noFill/>
            <a:ln w="9525">
              <a:noFill/>
              <a:miter lim="800000"/>
              <a:headEnd/>
              <a:tailEnd/>
            </a:ln>
          </p:spPr>
          <p:txBody>
            <a:bodyPr>
              <a:spAutoFit/>
            </a:bodyPr>
            <a:lstStyle/>
            <a:p>
              <a:pPr algn="ctr">
                <a:spcBef>
                  <a:spcPct val="50000"/>
                </a:spcBef>
              </a:pPr>
              <a:r>
                <a:rPr lang="en-US" b="1"/>
                <a:t>Better</a:t>
              </a:r>
            </a:p>
          </p:txBody>
        </p:sp>
      </p:grpSp>
    </p:spTree>
    <p:custDataLst>
      <p:tags r:id="rId2"/>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p:txBody>
          <a:bodyPr/>
          <a:lstStyle/>
          <a:p>
            <a:r>
              <a:rPr lang="en-US" sz="6000" smtClean="0">
                <a:ea typeface="ＭＳ Ｐゴシック" pitchFamily="1" charset="-128"/>
              </a:rPr>
              <a:t>Profiling</a:t>
            </a:r>
          </a:p>
        </p:txBody>
      </p:sp>
    </p:spTree>
    <p:custDataLst>
      <p:tags r:id="rId1"/>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smtClean="0">
                <a:ea typeface="ＭＳ Ｐゴシック" pitchFamily="1" charset="-128"/>
              </a:rPr>
              <a:t>Profiling</a:t>
            </a:r>
          </a:p>
        </p:txBody>
      </p:sp>
      <p:sp>
        <p:nvSpPr>
          <p:cNvPr id="11059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Profiling means collecting data about how a program executes.</a:t>
            </a:r>
          </a:p>
          <a:p>
            <a:pPr>
              <a:buFont typeface="Wingdings" pitchFamily="1" charset="2"/>
              <a:buNone/>
            </a:pPr>
            <a:r>
              <a:rPr lang="en-US" smtClean="0">
                <a:ea typeface="ＭＳ Ｐゴシック" pitchFamily="1" charset="-128"/>
              </a:rPr>
              <a:t>The two major kinds of profiling are:</a:t>
            </a:r>
          </a:p>
          <a:p>
            <a:pPr lvl="1"/>
            <a:r>
              <a:rPr lang="en-US" sz="2400" smtClean="0">
                <a:ea typeface="ＭＳ Ｐゴシック" pitchFamily="1" charset="-128"/>
              </a:rPr>
              <a:t>Subroutine profiling</a:t>
            </a:r>
          </a:p>
          <a:p>
            <a:pPr lvl="1"/>
            <a:r>
              <a:rPr lang="en-US" sz="2400" smtClean="0">
                <a:ea typeface="ＭＳ Ｐゴシック" pitchFamily="1" charset="-128"/>
              </a:rPr>
              <a:t>Hardware timing</a:t>
            </a:r>
          </a:p>
        </p:txBody>
      </p:sp>
      <p:sp>
        <p:nvSpPr>
          <p:cNvPr id="110596"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10597" name="Slide Number Placeholder 4"/>
          <p:cNvSpPr>
            <a:spLocks noGrp="1"/>
          </p:cNvSpPr>
          <p:nvPr>
            <p:ph type="sldNum" sz="quarter" idx="11"/>
          </p:nvPr>
        </p:nvSpPr>
        <p:spPr>
          <a:noFill/>
        </p:spPr>
        <p:txBody>
          <a:bodyPr/>
          <a:lstStyle/>
          <a:p>
            <a:fld id="{4C770EE6-1A47-4E25-A043-EE5877F75453}" type="slidenum">
              <a:rPr lang="en-US"/>
              <a:pPr/>
              <a:t>83</a:t>
            </a:fld>
            <a:endParaRPr lang="en-US"/>
          </a:p>
        </p:txBody>
      </p:sp>
    </p:spTree>
    <p:custDataLst>
      <p:tags r:id="rId1"/>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smtClean="0">
                <a:ea typeface="ＭＳ Ｐゴシック" pitchFamily="1" charset="-128"/>
              </a:rPr>
              <a:t>Subroutine Profiling</a:t>
            </a:r>
          </a:p>
        </p:txBody>
      </p:sp>
      <p:sp>
        <p:nvSpPr>
          <p:cNvPr id="111619" name="Rectangle 3"/>
          <p:cNvSpPr>
            <a:spLocks noGrp="1" noChangeArrowheads="1"/>
          </p:cNvSpPr>
          <p:nvPr>
            <p:ph idx="1"/>
          </p:nvPr>
        </p:nvSpPr>
        <p:spPr>
          <a:xfrm>
            <a:off x="609600" y="1371600"/>
            <a:ext cx="8001000" cy="4648200"/>
          </a:xfrm>
        </p:spPr>
        <p:txBody>
          <a:bodyPr/>
          <a:lstStyle/>
          <a:p>
            <a:pPr>
              <a:buFont typeface="Wingdings" pitchFamily="1" charset="2"/>
              <a:buNone/>
            </a:pPr>
            <a:r>
              <a:rPr lang="en-US" b="1" i="1" u="sng" smtClean="0">
                <a:ea typeface="ＭＳ Ｐゴシック" pitchFamily="1" charset="-128"/>
              </a:rPr>
              <a:t>Subroutine profiling</a:t>
            </a:r>
            <a:r>
              <a:rPr lang="en-US" smtClean="0">
                <a:ea typeface="ＭＳ Ｐゴシック" pitchFamily="1" charset="-128"/>
              </a:rPr>
              <a:t> means finding out how much time is spent in each routine.</a:t>
            </a:r>
          </a:p>
          <a:p>
            <a:pPr>
              <a:buFont typeface="Wingdings" pitchFamily="1" charset="2"/>
              <a:buNone/>
            </a:pPr>
            <a:r>
              <a:rPr lang="en-US" b="1" u="sng" smtClean="0">
                <a:ea typeface="ＭＳ Ｐゴシック" pitchFamily="1" charset="-128"/>
              </a:rPr>
              <a:t>The 90-10 Rule</a:t>
            </a:r>
            <a:r>
              <a:rPr lang="en-US" smtClean="0">
                <a:ea typeface="ＭＳ Ｐゴシック" pitchFamily="1" charset="-128"/>
              </a:rPr>
              <a:t>: Typically, a program spends 90% of its runtime in 10% of the code.</a:t>
            </a:r>
          </a:p>
          <a:p>
            <a:pPr>
              <a:buFont typeface="Wingdings" pitchFamily="1" charset="2"/>
              <a:buNone/>
            </a:pPr>
            <a:r>
              <a:rPr lang="en-US" smtClean="0">
                <a:ea typeface="ＭＳ Ｐゴシック" pitchFamily="1" charset="-128"/>
              </a:rPr>
              <a:t>Subroutine profiling tells you what parts of the program to spend time optimizing and what parts you can ignore.</a:t>
            </a:r>
          </a:p>
          <a:p>
            <a:pPr>
              <a:buFont typeface="Wingdings" pitchFamily="1" charset="2"/>
              <a:buNone/>
            </a:pPr>
            <a:r>
              <a:rPr lang="en-US" smtClean="0">
                <a:ea typeface="ＭＳ Ｐゴシック" pitchFamily="1" charset="-128"/>
              </a:rPr>
              <a:t>Specifically, at regular intervals (e.g., every millisecond), the program takes note of what instruction it’s currently on.</a:t>
            </a:r>
          </a:p>
        </p:txBody>
      </p:sp>
      <p:sp>
        <p:nvSpPr>
          <p:cNvPr id="111620"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11621" name="Slide Number Placeholder 4"/>
          <p:cNvSpPr>
            <a:spLocks noGrp="1"/>
          </p:cNvSpPr>
          <p:nvPr>
            <p:ph type="sldNum" sz="quarter" idx="11"/>
          </p:nvPr>
        </p:nvSpPr>
        <p:spPr>
          <a:noFill/>
        </p:spPr>
        <p:txBody>
          <a:bodyPr/>
          <a:lstStyle/>
          <a:p>
            <a:fld id="{05DD8EE5-23B7-4815-8066-675E51397407}" type="slidenum">
              <a:rPr lang="en-US"/>
              <a:pPr/>
              <a:t>84</a:t>
            </a:fld>
            <a:endParaRPr lang="en-US"/>
          </a:p>
        </p:txBody>
      </p:sp>
    </p:spTree>
    <p:custDataLst>
      <p:tags r:id="rId1"/>
    </p:custData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smtClean="0">
                <a:ea typeface="ＭＳ Ｐゴシック" pitchFamily="1" charset="-128"/>
              </a:rPr>
              <a:t>Profiling Example</a:t>
            </a:r>
          </a:p>
        </p:txBody>
      </p:sp>
      <p:sp>
        <p:nvSpPr>
          <p:cNvPr id="112643"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On GNU compilers systems:</a:t>
            </a:r>
          </a:p>
          <a:p>
            <a:pPr>
              <a:buFont typeface="Wingdings" pitchFamily="1" charset="2"/>
              <a:buNone/>
            </a:pPr>
            <a:r>
              <a:rPr lang="en-US" smtClean="0">
                <a:ea typeface="ＭＳ Ｐゴシック" pitchFamily="1" charset="-128"/>
              </a:rPr>
              <a:t>  </a:t>
            </a:r>
            <a:r>
              <a:rPr lang="en-US" b="1" smtClean="0">
                <a:latin typeface="Courier New" pitchFamily="1" charset="0"/>
                <a:ea typeface="ＭＳ Ｐゴシック" pitchFamily="1" charset="-128"/>
              </a:rPr>
              <a:t>gcc –O </a:t>
            </a:r>
            <a:r>
              <a:rPr lang="en-US" b="1" smtClean="0">
                <a:solidFill>
                  <a:srgbClr val="000099"/>
                </a:solidFill>
                <a:latin typeface="Courier New" pitchFamily="1" charset="0"/>
                <a:ea typeface="ＭＳ Ｐゴシック" pitchFamily="1" charset="-128"/>
              </a:rPr>
              <a:t>–g -pg</a:t>
            </a:r>
            <a:r>
              <a:rPr lang="en-US" b="1" smtClean="0">
                <a:latin typeface="Courier New" pitchFamily="1" charset="0"/>
                <a:ea typeface="ＭＳ Ｐゴシック" pitchFamily="1" charset="-128"/>
              </a:rPr>
              <a:t> …</a:t>
            </a:r>
          </a:p>
          <a:p>
            <a:pPr>
              <a:buFont typeface="Wingdings" pitchFamily="1" charset="2"/>
              <a:buNone/>
            </a:pPr>
            <a:r>
              <a:rPr lang="en-US" smtClean="0">
                <a:ea typeface="ＭＳ Ｐゴシック" pitchFamily="1" charset="-128"/>
              </a:rPr>
              <a:t>The </a:t>
            </a:r>
            <a:r>
              <a:rPr lang="en-US" b="1" smtClean="0">
                <a:latin typeface="Courier New" pitchFamily="1" charset="0"/>
                <a:ea typeface="ＭＳ Ｐゴシック" pitchFamily="1" charset="-128"/>
              </a:rPr>
              <a:t>–g -pg</a:t>
            </a:r>
            <a:r>
              <a:rPr lang="en-US" smtClean="0">
                <a:ea typeface="ＭＳ Ｐゴシック" pitchFamily="1" charset="-128"/>
              </a:rPr>
              <a:t> options tell the compiler to set the executable up to collect profiling information.</a:t>
            </a:r>
          </a:p>
          <a:p>
            <a:pPr>
              <a:buFont typeface="Wingdings" pitchFamily="1" charset="2"/>
              <a:buNone/>
            </a:pPr>
            <a:r>
              <a:rPr lang="en-US" smtClean="0">
                <a:ea typeface="ＭＳ Ｐゴシック" pitchFamily="1" charset="-128"/>
              </a:rPr>
              <a:t>Running the executable generates a file named </a:t>
            </a:r>
            <a:r>
              <a:rPr lang="en-US" b="1" smtClean="0">
                <a:latin typeface="Courier New" pitchFamily="1" charset="0"/>
                <a:ea typeface="ＭＳ Ｐゴシック" pitchFamily="1" charset="-128"/>
              </a:rPr>
              <a:t>gmon.out</a:t>
            </a:r>
            <a:r>
              <a:rPr lang="en-US" i="1" smtClean="0">
                <a:ea typeface="ＭＳ Ｐゴシック" pitchFamily="1" charset="-128"/>
              </a:rPr>
              <a:t>, </a:t>
            </a:r>
            <a:r>
              <a:rPr lang="en-US" smtClean="0">
                <a:ea typeface="ＭＳ Ｐゴシック" pitchFamily="1" charset="-128"/>
              </a:rPr>
              <a:t>which contains the profiling information.</a:t>
            </a:r>
          </a:p>
        </p:txBody>
      </p:sp>
      <p:sp>
        <p:nvSpPr>
          <p:cNvPr id="112644"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12645" name="Slide Number Placeholder 4"/>
          <p:cNvSpPr>
            <a:spLocks noGrp="1"/>
          </p:cNvSpPr>
          <p:nvPr>
            <p:ph type="sldNum" sz="quarter" idx="11"/>
          </p:nvPr>
        </p:nvSpPr>
        <p:spPr>
          <a:noFill/>
        </p:spPr>
        <p:txBody>
          <a:bodyPr/>
          <a:lstStyle/>
          <a:p>
            <a:fld id="{F24B9E98-F414-4C69-A0D3-82D1074B0952}" type="slidenum">
              <a:rPr lang="en-US"/>
              <a:pPr/>
              <a:t>85</a:t>
            </a:fld>
            <a:endParaRPr lang="en-US"/>
          </a:p>
        </p:txBody>
      </p:sp>
    </p:spTree>
    <p:custDataLst>
      <p:tags r:id="rId1"/>
    </p:custData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smtClean="0">
                <a:ea typeface="ＭＳ Ｐゴシック" pitchFamily="1" charset="-128"/>
              </a:rPr>
              <a:t>Profiling Example (cont’d)</a:t>
            </a:r>
          </a:p>
        </p:txBody>
      </p:sp>
      <p:sp>
        <p:nvSpPr>
          <p:cNvPr id="11366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When the run has completed, a file named </a:t>
            </a:r>
            <a:r>
              <a:rPr lang="en-US" b="1" smtClean="0">
                <a:latin typeface="Courier New" pitchFamily="1" charset="0"/>
                <a:ea typeface="ＭＳ Ｐゴシック" pitchFamily="1" charset="-128"/>
              </a:rPr>
              <a:t>gmon.out</a:t>
            </a:r>
            <a:r>
              <a:rPr lang="en-US" smtClean="0">
                <a:ea typeface="ＭＳ Ｐゴシック" pitchFamily="1" charset="-128"/>
              </a:rPr>
              <a:t> has been generated.</a:t>
            </a:r>
          </a:p>
          <a:p>
            <a:pPr>
              <a:buFont typeface="Wingdings" pitchFamily="1" charset="2"/>
              <a:buNone/>
            </a:pPr>
            <a:r>
              <a:rPr lang="en-US" smtClean="0">
                <a:ea typeface="ＭＳ Ｐゴシック" pitchFamily="1" charset="-128"/>
              </a:rPr>
              <a:t>Then:</a:t>
            </a:r>
          </a:p>
          <a:p>
            <a:pPr>
              <a:buFont typeface="Wingdings" pitchFamily="1" charset="2"/>
              <a:buNone/>
            </a:pPr>
            <a:r>
              <a:rPr lang="en-US" smtClean="0">
                <a:ea typeface="ＭＳ Ｐゴシック" pitchFamily="1" charset="-128"/>
              </a:rPr>
              <a:t>  </a:t>
            </a:r>
            <a:r>
              <a:rPr lang="en-US" b="1" smtClean="0">
                <a:latin typeface="Courier New" pitchFamily="1" charset="0"/>
                <a:ea typeface="ＭＳ Ｐゴシック" pitchFamily="1" charset="-128"/>
              </a:rPr>
              <a:t>gprof </a:t>
            </a:r>
            <a:r>
              <a:rPr lang="en-US" b="1" i="1" smtClean="0">
                <a:latin typeface="Courier New" pitchFamily="1" charset="0"/>
                <a:ea typeface="ＭＳ Ｐゴシック" pitchFamily="1" charset="-128"/>
              </a:rPr>
              <a:t>executable</a:t>
            </a:r>
          </a:p>
          <a:p>
            <a:pPr>
              <a:buFont typeface="Wingdings" pitchFamily="1" charset="2"/>
              <a:buNone/>
            </a:pPr>
            <a:r>
              <a:rPr lang="en-US" smtClean="0">
                <a:ea typeface="ＭＳ Ｐゴシック" pitchFamily="1" charset="-128"/>
              </a:rPr>
              <a:t>produces a list of all of the routines and how much time was spent in each.</a:t>
            </a:r>
          </a:p>
        </p:txBody>
      </p:sp>
      <p:sp>
        <p:nvSpPr>
          <p:cNvPr id="113668"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13669" name="Slide Number Placeholder 4"/>
          <p:cNvSpPr>
            <a:spLocks noGrp="1"/>
          </p:cNvSpPr>
          <p:nvPr>
            <p:ph type="sldNum" sz="quarter" idx="11"/>
          </p:nvPr>
        </p:nvSpPr>
        <p:spPr>
          <a:noFill/>
        </p:spPr>
        <p:txBody>
          <a:bodyPr/>
          <a:lstStyle/>
          <a:p>
            <a:fld id="{8F82F24A-FF0C-4545-B1F8-24ACB22CD3B1}" type="slidenum">
              <a:rPr lang="en-US"/>
              <a:pPr/>
              <a:t>86</a:t>
            </a:fld>
            <a:endParaRPr lang="en-US"/>
          </a:p>
        </p:txBody>
      </p:sp>
    </p:spTree>
    <p:custDataLst>
      <p:tags r:id="rId1"/>
    </p:custData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smtClean="0">
                <a:ea typeface="ＭＳ Ｐゴシック" pitchFamily="1" charset="-128"/>
              </a:rPr>
              <a:t>Profiling Result</a:t>
            </a:r>
          </a:p>
        </p:txBody>
      </p:sp>
      <p:sp>
        <p:nvSpPr>
          <p:cNvPr id="114691" name="Rectangle 3"/>
          <p:cNvSpPr>
            <a:spLocks noGrp="1" noChangeArrowheads="1"/>
          </p:cNvSpPr>
          <p:nvPr>
            <p:ph idx="1"/>
          </p:nvPr>
        </p:nvSpPr>
        <p:spPr>
          <a:xfrm>
            <a:off x="457200" y="1371600"/>
            <a:ext cx="8458200" cy="4648200"/>
          </a:xfrm>
        </p:spPr>
        <p:txBody>
          <a:bodyPr/>
          <a:lstStyle/>
          <a:p>
            <a:pPr>
              <a:lnSpc>
                <a:spcPct val="90000"/>
              </a:lnSpc>
              <a:buFont typeface="Wingdings" pitchFamily="1" charset="2"/>
              <a:buNone/>
            </a:pPr>
            <a:r>
              <a:rPr lang="en-US" sz="1200" b="1" smtClean="0">
                <a:latin typeface="Courier New" pitchFamily="1" charset="0"/>
                <a:ea typeface="ＭＳ Ｐゴシック" pitchFamily="1" charset="-128"/>
              </a:rPr>
              <a:t> %   cumulative   self              self     total</a:t>
            </a:r>
          </a:p>
          <a:p>
            <a:pPr>
              <a:lnSpc>
                <a:spcPct val="90000"/>
              </a:lnSpc>
              <a:buFont typeface="Wingdings" pitchFamily="1" charset="2"/>
              <a:buNone/>
            </a:pPr>
            <a:r>
              <a:rPr lang="en-US" sz="1200" b="1" smtClean="0">
                <a:latin typeface="Courier New" pitchFamily="1" charset="0"/>
                <a:ea typeface="ＭＳ Ｐゴシック" pitchFamily="1" charset="-128"/>
              </a:rPr>
              <a:t> time   seconds   seconds    calls  ms/call  ms/call  name</a:t>
            </a:r>
          </a:p>
          <a:p>
            <a:pPr>
              <a:lnSpc>
                <a:spcPct val="90000"/>
              </a:lnSpc>
              <a:buFont typeface="Wingdings" pitchFamily="1" charset="2"/>
              <a:buNone/>
            </a:pPr>
            <a:r>
              <a:rPr lang="en-US" sz="1200" b="1" smtClean="0">
                <a:latin typeface="Courier New" pitchFamily="1" charset="0"/>
                <a:ea typeface="ＭＳ Ｐゴシック" pitchFamily="1" charset="-128"/>
              </a:rPr>
              <a:t> 27.6      52.72    52.72   480000     0.11     0.11  longwave_ [5]</a:t>
            </a:r>
          </a:p>
          <a:p>
            <a:pPr>
              <a:lnSpc>
                <a:spcPct val="90000"/>
              </a:lnSpc>
              <a:buFont typeface="Wingdings" pitchFamily="1" charset="2"/>
              <a:buNone/>
            </a:pPr>
            <a:r>
              <a:rPr lang="en-US" sz="1200" b="1" smtClean="0">
                <a:latin typeface="Courier New" pitchFamily="1" charset="0"/>
                <a:ea typeface="ＭＳ Ｐゴシック" pitchFamily="1" charset="-128"/>
              </a:rPr>
              <a:t> 24.3      99.06    46.35      897    51.67    51.67  mpdata3_ [8]</a:t>
            </a:r>
          </a:p>
          <a:p>
            <a:pPr>
              <a:lnSpc>
                <a:spcPct val="90000"/>
              </a:lnSpc>
              <a:buFont typeface="Wingdings" pitchFamily="1" charset="2"/>
              <a:buNone/>
            </a:pPr>
            <a:r>
              <a:rPr lang="en-US" sz="1200" b="1" smtClean="0">
                <a:latin typeface="Courier New" pitchFamily="1" charset="0"/>
                <a:ea typeface="ＭＳ Ｐゴシック" pitchFamily="1" charset="-128"/>
              </a:rPr>
              <a:t>  7.9     114.19    15.13      300    50.43    50.43  turb_ [9]</a:t>
            </a:r>
          </a:p>
          <a:p>
            <a:pPr>
              <a:lnSpc>
                <a:spcPct val="90000"/>
              </a:lnSpc>
              <a:buFont typeface="Wingdings" pitchFamily="1" charset="2"/>
              <a:buNone/>
            </a:pPr>
            <a:r>
              <a:rPr lang="en-US" sz="1200" b="1" smtClean="0">
                <a:latin typeface="Courier New" pitchFamily="1" charset="0"/>
                <a:ea typeface="ＭＳ Ｐゴシック" pitchFamily="1" charset="-128"/>
              </a:rPr>
              <a:t>  7.2     127.94    13.75      299    45.98    45.98  turb_scalar_ [10]</a:t>
            </a:r>
          </a:p>
          <a:p>
            <a:pPr>
              <a:lnSpc>
                <a:spcPct val="90000"/>
              </a:lnSpc>
              <a:buFont typeface="Wingdings" pitchFamily="1" charset="2"/>
              <a:buNone/>
            </a:pPr>
            <a:r>
              <a:rPr lang="en-US" sz="1200" b="1" smtClean="0">
                <a:latin typeface="Courier New" pitchFamily="1" charset="0"/>
                <a:ea typeface="ＭＳ Ｐゴシック" pitchFamily="1" charset="-128"/>
              </a:rPr>
              <a:t>  4.7     136.91     8.96      300    29.88    29.88  advect2_z_ [12]</a:t>
            </a:r>
          </a:p>
          <a:p>
            <a:pPr>
              <a:lnSpc>
                <a:spcPct val="90000"/>
              </a:lnSpc>
              <a:buFont typeface="Wingdings" pitchFamily="1" charset="2"/>
              <a:buNone/>
            </a:pPr>
            <a:r>
              <a:rPr lang="en-US" sz="1200" b="1" smtClean="0">
                <a:latin typeface="Courier New" pitchFamily="1" charset="0"/>
                <a:ea typeface="ＭＳ Ｐゴシック" pitchFamily="1" charset="-128"/>
              </a:rPr>
              <a:t>  4.1     144.79     7.88      300    26.27    31.52  cloud_ [11]</a:t>
            </a:r>
          </a:p>
          <a:p>
            <a:pPr>
              <a:lnSpc>
                <a:spcPct val="90000"/>
              </a:lnSpc>
              <a:buFont typeface="Wingdings" pitchFamily="1" charset="2"/>
              <a:buNone/>
            </a:pPr>
            <a:r>
              <a:rPr lang="en-US" sz="1200" b="1" smtClean="0">
                <a:latin typeface="Courier New" pitchFamily="1" charset="0"/>
                <a:ea typeface="ＭＳ Ｐゴシック" pitchFamily="1" charset="-128"/>
              </a:rPr>
              <a:t>  3.9     152.22     7.43      300    24.77   212.36  radiation_ [3]</a:t>
            </a:r>
          </a:p>
          <a:p>
            <a:pPr>
              <a:lnSpc>
                <a:spcPct val="90000"/>
              </a:lnSpc>
              <a:buFont typeface="Wingdings" pitchFamily="1" charset="2"/>
              <a:buNone/>
            </a:pPr>
            <a:r>
              <a:rPr lang="en-US" sz="1200" b="1" smtClean="0">
                <a:latin typeface="Courier New" pitchFamily="1" charset="0"/>
                <a:ea typeface="ＭＳ Ｐゴシック" pitchFamily="1" charset="-128"/>
              </a:rPr>
              <a:t>  2.3     156.65     4.43      897     4.94    56.61  smlr_ [7]</a:t>
            </a:r>
          </a:p>
          <a:p>
            <a:pPr>
              <a:lnSpc>
                <a:spcPct val="90000"/>
              </a:lnSpc>
              <a:buFont typeface="Wingdings" pitchFamily="1" charset="2"/>
              <a:buNone/>
            </a:pPr>
            <a:r>
              <a:rPr lang="en-US" sz="1200" b="1" smtClean="0">
                <a:latin typeface="Courier New" pitchFamily="1" charset="0"/>
                <a:ea typeface="ＭＳ Ｐゴシック" pitchFamily="1" charset="-128"/>
              </a:rPr>
              <a:t>  2.2     160.77     4.12      300    13.73    24.39  tke_full_ [13]</a:t>
            </a:r>
          </a:p>
          <a:p>
            <a:pPr>
              <a:lnSpc>
                <a:spcPct val="90000"/>
              </a:lnSpc>
              <a:buFont typeface="Wingdings" pitchFamily="1" charset="2"/>
              <a:buNone/>
            </a:pPr>
            <a:r>
              <a:rPr lang="en-US" sz="1200" b="1" smtClean="0">
                <a:latin typeface="Courier New" pitchFamily="1" charset="0"/>
                <a:ea typeface="ＭＳ Ｐゴシック" pitchFamily="1" charset="-128"/>
              </a:rPr>
              <a:t>  1.7     163.97     3.20      300    10.66    10.66  shear_prod_ [15]</a:t>
            </a:r>
          </a:p>
          <a:p>
            <a:pPr>
              <a:lnSpc>
                <a:spcPct val="90000"/>
              </a:lnSpc>
              <a:buFont typeface="Wingdings" pitchFamily="1" charset="2"/>
              <a:buNone/>
            </a:pPr>
            <a:r>
              <a:rPr lang="en-US" sz="1200" b="1" smtClean="0">
                <a:latin typeface="Courier New" pitchFamily="1" charset="0"/>
                <a:ea typeface="ＭＳ Ｐゴシック" pitchFamily="1" charset="-128"/>
              </a:rPr>
              <a:t>  1.5     166.79     2.82      300     9.40     9.40  rhs_ [16]</a:t>
            </a:r>
          </a:p>
          <a:p>
            <a:pPr>
              <a:lnSpc>
                <a:spcPct val="90000"/>
              </a:lnSpc>
              <a:buFont typeface="Wingdings" pitchFamily="1" charset="2"/>
              <a:buNone/>
            </a:pPr>
            <a:r>
              <a:rPr lang="en-US" sz="1200" b="1" smtClean="0">
                <a:latin typeface="Courier New" pitchFamily="1" charset="0"/>
                <a:ea typeface="ＭＳ Ｐゴシック" pitchFamily="1" charset="-128"/>
              </a:rPr>
              <a:t>  1.4     169.53     2.74      300     9.13     9.13  advect2_xy_ [17]</a:t>
            </a:r>
          </a:p>
          <a:p>
            <a:pPr>
              <a:lnSpc>
                <a:spcPct val="90000"/>
              </a:lnSpc>
              <a:buFont typeface="Wingdings" pitchFamily="1" charset="2"/>
              <a:buNone/>
            </a:pPr>
            <a:r>
              <a:rPr lang="en-US" sz="1200" b="1" smtClean="0">
                <a:latin typeface="Courier New" pitchFamily="1" charset="0"/>
                <a:ea typeface="ＭＳ Ｐゴシック" pitchFamily="1" charset="-128"/>
              </a:rPr>
              <a:t>  1.3     172.00     2.47      300     8.23    15.33  poisson_ [14]</a:t>
            </a:r>
          </a:p>
          <a:p>
            <a:pPr>
              <a:lnSpc>
                <a:spcPct val="90000"/>
              </a:lnSpc>
              <a:buFont typeface="Wingdings" pitchFamily="1" charset="2"/>
              <a:buNone/>
            </a:pPr>
            <a:r>
              <a:rPr lang="en-US" sz="1200" b="1" smtClean="0">
                <a:latin typeface="Courier New" pitchFamily="1" charset="0"/>
                <a:ea typeface="ＭＳ Ｐゴシック" pitchFamily="1" charset="-128"/>
              </a:rPr>
              <a:t>  1.2     174.27     2.27   480000     0.00     0.12  long_wave_ [4]</a:t>
            </a:r>
          </a:p>
          <a:p>
            <a:pPr>
              <a:lnSpc>
                <a:spcPct val="90000"/>
              </a:lnSpc>
              <a:buFont typeface="Wingdings" pitchFamily="1" charset="2"/>
              <a:buNone/>
            </a:pPr>
            <a:r>
              <a:rPr lang="en-US" sz="1200" b="1" smtClean="0">
                <a:latin typeface="Courier New" pitchFamily="1" charset="0"/>
                <a:ea typeface="ＭＳ Ｐゴシック" pitchFamily="1" charset="-128"/>
              </a:rPr>
              <a:t>  1.0     176.13     1.86      299     6.22   177.45  advect_scalar_ [6]</a:t>
            </a:r>
          </a:p>
          <a:p>
            <a:pPr>
              <a:lnSpc>
                <a:spcPct val="90000"/>
              </a:lnSpc>
              <a:buFont typeface="Wingdings" pitchFamily="1" charset="2"/>
              <a:buNone/>
            </a:pPr>
            <a:r>
              <a:rPr lang="en-US" sz="1200" b="1" smtClean="0">
                <a:latin typeface="Courier New" pitchFamily="1" charset="0"/>
                <a:ea typeface="ＭＳ Ｐゴシック" pitchFamily="1" charset="-128"/>
              </a:rPr>
              <a:t>  0.9     177.94     1.81      300     6.04     6.04  buoy_ [19]</a:t>
            </a:r>
          </a:p>
          <a:p>
            <a:pPr>
              <a:lnSpc>
                <a:spcPct val="60000"/>
              </a:lnSpc>
              <a:buFont typeface="Wingdings" pitchFamily="1" charset="2"/>
              <a:buNone/>
            </a:pPr>
            <a:r>
              <a:rPr lang="en-US" sz="2000" b="1" smtClean="0">
                <a:latin typeface="Courier New" pitchFamily="1" charset="0"/>
                <a:ea typeface="ＭＳ Ｐゴシック" pitchFamily="1" charset="-128"/>
              </a:rPr>
              <a:t>...</a:t>
            </a:r>
          </a:p>
        </p:txBody>
      </p:sp>
      <p:sp>
        <p:nvSpPr>
          <p:cNvPr id="114692" name="Footer Placeholder 3"/>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14693" name="Slide Number Placeholder 4"/>
          <p:cNvSpPr>
            <a:spLocks noGrp="1"/>
          </p:cNvSpPr>
          <p:nvPr>
            <p:ph type="sldNum" sz="quarter" idx="11"/>
          </p:nvPr>
        </p:nvSpPr>
        <p:spPr>
          <a:noFill/>
        </p:spPr>
        <p:txBody>
          <a:bodyPr/>
          <a:lstStyle/>
          <a:p>
            <a:fld id="{28000B31-6362-4EF0-B3CF-06F153290914}" type="slidenum">
              <a:rPr lang="en-US"/>
              <a:pPr/>
              <a:t>87</a:t>
            </a:fld>
            <a:endParaRPr lang="en-US"/>
          </a:p>
        </p:txBody>
      </p:sp>
    </p:spTree>
    <p:custDataLst>
      <p:tags r:id="rId1"/>
    </p:custData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ea typeface="ＭＳ Ｐゴシック" pitchFamily="1" charset="-128"/>
              </a:rPr>
              <a:t>Thanks for your attention!</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Questions?</a:t>
            </a:r>
            <a:br>
              <a:rPr lang="en-US" sz="6000" smtClean="0">
                <a:ea typeface="ＭＳ Ｐゴシック" pitchFamily="1" charset="-128"/>
              </a:rPr>
            </a:br>
            <a:endParaRPr lang="en-US" sz="3200" smtClean="0">
              <a:ea typeface="ＭＳ Ｐゴシック" pitchFamily="1" charset="-128"/>
            </a:endParaRPr>
          </a:p>
        </p:txBody>
      </p:sp>
      <p:sp>
        <p:nvSpPr>
          <p:cNvPr id="119811"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smtClean="0">
                <a:ea typeface="ＭＳ Ｐゴシック" pitchFamily="1" charset="-128"/>
              </a:rPr>
              <a:t>References</a:t>
            </a:r>
          </a:p>
        </p:txBody>
      </p:sp>
      <p:sp>
        <p:nvSpPr>
          <p:cNvPr id="120835" name="Footer Placeholder 2"/>
          <p:cNvSpPr>
            <a:spLocks noGrp="1"/>
          </p:cNvSpPr>
          <p:nvPr>
            <p:ph type="ftr" sz="quarter" idx="10"/>
          </p:nvPr>
        </p:nvSpPr>
        <p:spPr>
          <a:noFill/>
        </p:spPr>
        <p:txBody>
          <a:bodyPr/>
          <a:lstStyle/>
          <a:p>
            <a:r>
              <a:rPr lang="en-US" dirty="0" smtClean="0">
                <a:latin typeface="Times New Roman" pitchFamily="1" charset="0"/>
                <a:ea typeface="ＭＳ Ｐゴシック" pitchFamily="1" charset="-128"/>
              </a:rPr>
              <a:t>NCSI Intro Par: Compilers</a:t>
            </a:r>
          </a:p>
          <a:p>
            <a:r>
              <a:rPr lang="en-US" dirty="0" smtClean="0">
                <a:latin typeface="Times New Roman" pitchFamily="1" charset="0"/>
                <a:ea typeface="ＭＳ Ｐゴシック" pitchFamily="1" charset="-128"/>
              </a:rPr>
              <a:t>June 26 - July 1 2011</a:t>
            </a:r>
            <a:endParaRPr lang="en-US" dirty="0" smtClean="0">
              <a:latin typeface="Times New Roman" pitchFamily="1" charset="0"/>
              <a:ea typeface="ＭＳ Ｐゴシック" pitchFamily="1" charset="-128"/>
            </a:endParaRPr>
          </a:p>
        </p:txBody>
      </p:sp>
      <p:sp>
        <p:nvSpPr>
          <p:cNvPr id="120836" name="Slide Number Placeholder 3"/>
          <p:cNvSpPr>
            <a:spLocks noGrp="1"/>
          </p:cNvSpPr>
          <p:nvPr>
            <p:ph type="sldNum" sz="quarter" idx="11"/>
          </p:nvPr>
        </p:nvSpPr>
        <p:spPr>
          <a:noFill/>
        </p:spPr>
        <p:txBody>
          <a:bodyPr/>
          <a:lstStyle/>
          <a:p>
            <a:fld id="{DA4B48BB-B9F9-4EF9-8C45-7E1E1FDF8DF5}" type="slidenum">
              <a:rPr lang="en-US"/>
              <a:pPr/>
              <a:t>89</a:t>
            </a:fld>
            <a:endParaRPr lang="en-US"/>
          </a:p>
        </p:txBody>
      </p:sp>
      <p:sp>
        <p:nvSpPr>
          <p:cNvPr id="120837" name="Text Box 3"/>
          <p:cNvSpPr txBox="1">
            <a:spLocks noChangeArrowheads="1"/>
          </p:cNvSpPr>
          <p:nvPr/>
        </p:nvSpPr>
        <p:spPr bwMode="auto">
          <a:xfrm>
            <a:off x="304800" y="1371600"/>
            <a:ext cx="8534400" cy="3140075"/>
          </a:xfrm>
          <a:prstGeom prst="rect">
            <a:avLst/>
          </a:prstGeom>
          <a:noFill/>
          <a:ln w="9525">
            <a:noFill/>
            <a:miter lim="800000"/>
            <a:headEnd/>
            <a:tailEnd/>
          </a:ln>
        </p:spPr>
        <p:txBody>
          <a:bodyPr>
            <a:spAutoFit/>
          </a:bodyPr>
          <a:lstStyle/>
          <a:p>
            <a:pPr algn="l"/>
            <a:r>
              <a:rPr lang="en-US" sz="2000" dirty="0">
                <a:solidFill>
                  <a:srgbClr val="003366"/>
                </a:solidFill>
              </a:rPr>
              <a:t>[1]  Kevin Dowd and Charles Severance, </a:t>
            </a:r>
            <a:r>
              <a:rPr lang="en-US" sz="2000" i="1" dirty="0">
                <a:solidFill>
                  <a:srgbClr val="003366"/>
                </a:solidFill>
              </a:rPr>
              <a:t>High Performance Computing,</a:t>
            </a:r>
          </a:p>
          <a:p>
            <a:pPr algn="l"/>
            <a:r>
              <a:rPr lang="en-US" sz="2000" i="1" dirty="0">
                <a:solidFill>
                  <a:srgbClr val="003366"/>
                </a:solidFill>
              </a:rPr>
              <a:t>       </a:t>
            </a:r>
            <a:r>
              <a:rPr lang="en-US" sz="2000" dirty="0">
                <a:solidFill>
                  <a:srgbClr val="003366"/>
                </a:solidFill>
              </a:rPr>
              <a:t>2</a:t>
            </a:r>
            <a:r>
              <a:rPr lang="en-US" sz="2000" baseline="30000" dirty="0">
                <a:solidFill>
                  <a:srgbClr val="003366"/>
                </a:solidFill>
              </a:rPr>
              <a:t>nd</a:t>
            </a:r>
            <a:r>
              <a:rPr lang="en-US" sz="2000" dirty="0">
                <a:solidFill>
                  <a:srgbClr val="003366"/>
                </a:solidFill>
              </a:rPr>
              <a:t> ed.</a:t>
            </a:r>
            <a:r>
              <a:rPr lang="en-US" sz="2000" i="1" dirty="0">
                <a:solidFill>
                  <a:srgbClr val="003366"/>
                </a:solidFill>
              </a:rPr>
              <a:t>  </a:t>
            </a:r>
            <a:r>
              <a:rPr lang="en-US" sz="2000" dirty="0">
                <a:solidFill>
                  <a:srgbClr val="003366"/>
                </a:solidFill>
              </a:rPr>
              <a:t>O’Reilly, 1998, p. 173-191.</a:t>
            </a:r>
          </a:p>
          <a:p>
            <a:pPr algn="l"/>
            <a:r>
              <a:rPr lang="en-US" sz="2000" dirty="0">
                <a:solidFill>
                  <a:srgbClr val="003366"/>
                </a:solidFill>
              </a:rPr>
              <a:t>[2]  Ibid, p. 91-99.</a:t>
            </a:r>
          </a:p>
          <a:p>
            <a:pPr algn="l"/>
            <a:r>
              <a:rPr lang="en-US" sz="2000" dirty="0">
                <a:solidFill>
                  <a:srgbClr val="003366"/>
                </a:solidFill>
              </a:rPr>
              <a:t>[3]  Ibid, p. 146-157.</a:t>
            </a:r>
          </a:p>
          <a:p>
            <a:pPr algn="l"/>
            <a:r>
              <a:rPr lang="en-US" sz="2000" dirty="0">
                <a:solidFill>
                  <a:srgbClr val="003366"/>
                </a:solidFill>
              </a:rPr>
              <a:t>[4]  NAG </a:t>
            </a:r>
            <a:r>
              <a:rPr lang="en-US" sz="2000" b="1" dirty="0">
                <a:solidFill>
                  <a:srgbClr val="003366"/>
                </a:solidFill>
                <a:latin typeface="Courier New" pitchFamily="1" charset="0"/>
              </a:rPr>
              <a:t>f95</a:t>
            </a:r>
            <a:r>
              <a:rPr lang="en-US" sz="2000" dirty="0">
                <a:solidFill>
                  <a:srgbClr val="003366"/>
                </a:solidFill>
              </a:rPr>
              <a:t> man page, version 5.1.</a:t>
            </a:r>
          </a:p>
          <a:p>
            <a:pPr algn="l"/>
            <a:r>
              <a:rPr lang="en-US" sz="2000" dirty="0">
                <a:solidFill>
                  <a:srgbClr val="003366"/>
                </a:solidFill>
              </a:rPr>
              <a:t>[5] Intel </a:t>
            </a:r>
            <a:r>
              <a:rPr lang="en-US" sz="2000" b="1" dirty="0" err="1">
                <a:solidFill>
                  <a:srgbClr val="003366"/>
                </a:solidFill>
                <a:latin typeface="Courier New" pitchFamily="1" charset="0"/>
              </a:rPr>
              <a:t>ifort</a:t>
            </a:r>
            <a:r>
              <a:rPr lang="en-US" sz="2000" dirty="0">
                <a:solidFill>
                  <a:srgbClr val="003366"/>
                </a:solidFill>
              </a:rPr>
              <a:t> man page, version 10.1.</a:t>
            </a:r>
          </a:p>
          <a:p>
            <a:pPr algn="l"/>
            <a:r>
              <a:rPr lang="en-US" sz="2000" dirty="0">
                <a:solidFill>
                  <a:srgbClr val="003366"/>
                </a:solidFill>
              </a:rPr>
              <a:t>[6]  Michael Wolfe, </a:t>
            </a:r>
            <a:r>
              <a:rPr lang="en-US" sz="2000" i="1" dirty="0">
                <a:solidFill>
                  <a:srgbClr val="003366"/>
                </a:solidFill>
              </a:rPr>
              <a:t>High Performance Compilers for Parallel Computing</a:t>
            </a:r>
            <a:r>
              <a:rPr lang="en-US" sz="2000" dirty="0">
                <a:solidFill>
                  <a:srgbClr val="003366"/>
                </a:solidFill>
              </a:rPr>
              <a:t>, Addison-Wesley Publishing Co., 1996.</a:t>
            </a:r>
          </a:p>
          <a:p>
            <a:pPr algn="l"/>
            <a:r>
              <a:rPr lang="en-US" sz="2000" dirty="0">
                <a:solidFill>
                  <a:srgbClr val="003366"/>
                </a:solidFill>
              </a:rPr>
              <a:t>[7] Kevin R. </a:t>
            </a:r>
            <a:r>
              <a:rPr lang="en-US" sz="2000" dirty="0" err="1">
                <a:solidFill>
                  <a:srgbClr val="003366"/>
                </a:solidFill>
              </a:rPr>
              <a:t>Wadleigh</a:t>
            </a:r>
            <a:r>
              <a:rPr lang="en-US" sz="2000" dirty="0">
                <a:solidFill>
                  <a:srgbClr val="003366"/>
                </a:solidFill>
              </a:rPr>
              <a:t> and </a:t>
            </a:r>
            <a:r>
              <a:rPr lang="en-US" sz="2000" dirty="0" err="1">
                <a:solidFill>
                  <a:srgbClr val="003366"/>
                </a:solidFill>
              </a:rPr>
              <a:t>Isom</a:t>
            </a:r>
            <a:r>
              <a:rPr lang="en-US" sz="2000" dirty="0">
                <a:solidFill>
                  <a:srgbClr val="003366"/>
                </a:solidFill>
              </a:rPr>
              <a:t> L. Crawford, </a:t>
            </a:r>
            <a:r>
              <a:rPr lang="en-US" sz="2000" i="1" dirty="0">
                <a:solidFill>
                  <a:srgbClr val="003366"/>
                </a:solidFill>
              </a:rPr>
              <a:t>Software Optimization for High Performance Computing</a:t>
            </a:r>
            <a:r>
              <a:rPr lang="en-US" sz="2000" dirty="0">
                <a:solidFill>
                  <a:srgbClr val="003366"/>
                </a:solidFill>
              </a:rPr>
              <a:t>, Prentice Hall PTR, 2000, pp. 14-15.</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a:t>
            </a:r>
            <a:r>
              <a:rPr lang="en-US" dirty="0" smtClean="0"/>
              <a:t>Compilers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9</a:t>
            </a:fld>
            <a:endParaRPr lang="en-US"/>
          </a:p>
        </p:txBody>
      </p:sp>
      <p:sp>
        <p:nvSpPr>
          <p:cNvPr id="455682" name="Rectangle 2"/>
          <p:cNvSpPr>
            <a:spLocks noGrp="1" noChangeArrowheads="1"/>
          </p:cNvSpPr>
          <p:nvPr>
            <p:ph type="title"/>
          </p:nvPr>
        </p:nvSpPr>
        <p:spPr/>
        <p:txBody>
          <a:bodyPr/>
          <a:lstStyle/>
          <a:p>
            <a:r>
              <a:rPr lang="en-US" sz="3600" dirty="0"/>
              <a:t>Questions via Text: </a:t>
            </a:r>
            <a:r>
              <a:rPr lang="en-US" sz="3600" dirty="0" smtClean="0"/>
              <a:t>Piazza</a:t>
            </a:r>
            <a:endParaRPr lang="en-US" sz="3600" dirty="0"/>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a:t>
            </a:r>
            <a:r>
              <a:rPr lang="en-US" dirty="0" smtClean="0"/>
              <a:t>via:</a:t>
            </a:r>
          </a:p>
          <a:p>
            <a:pPr>
              <a:lnSpc>
                <a:spcPct val="90000"/>
              </a:lnSpc>
              <a:buFont typeface="Wingdings" pitchFamily="2" charset="2"/>
              <a:buNone/>
            </a:pPr>
            <a:r>
              <a:rPr lang="en-US" b="1" dirty="0" smtClean="0">
                <a:latin typeface="Courier New" pitchFamily="49" charset="0"/>
                <a:cs typeface="Courier New" pitchFamily="49" charset="0"/>
                <a:hlinkClick r:id="rId2"/>
              </a:rPr>
              <a:t>http://www.piazza.com/</a:t>
            </a:r>
            <a:endParaRPr lang="en-US" b="1" dirty="0">
              <a:latin typeface="Courier New" pitchFamily="49" charset="0"/>
              <a:cs typeface="Courier New" pitchFamily="49" charset="0"/>
            </a:endParaRPr>
          </a:p>
          <a:p>
            <a:pPr>
              <a:lnSpc>
                <a:spcPct val="80000"/>
              </a:lnSpc>
              <a:buFont typeface="Wingdings" pitchFamily="2" charset="2"/>
              <a:buNone/>
            </a:pPr>
            <a:endParaRPr lang="en-US" dirty="0"/>
          </a:p>
          <a:p>
            <a:pPr>
              <a:lnSpc>
                <a:spcPct val="80000"/>
              </a:lnSpc>
              <a:buFont typeface="Wingdings" pitchFamily="2" charset="2"/>
              <a:buNone/>
            </a:pPr>
            <a:r>
              <a:rPr lang="en-US" dirty="0" smtClean="0"/>
              <a:t>All </a:t>
            </a:r>
            <a:r>
              <a:rPr lang="en-US" dirty="0"/>
              <a:t>questions will be read out loud and then answered out loud</a:t>
            </a:r>
            <a:r>
              <a:rPr lang="en-US" dirty="0" smtClean="0"/>
              <a:t>.</a:t>
            </a:r>
          </a:p>
          <a:p>
            <a:pPr>
              <a:lnSpc>
                <a:spcPct val="80000"/>
              </a:lnSpc>
              <a:buFont typeface="Wingdings" pitchFamily="2" charset="2"/>
              <a:buNone/>
            </a:pPr>
            <a:endParaRPr lang="en-US" dirty="0" smtClean="0"/>
          </a:p>
          <a:p>
            <a:pPr>
              <a:buFont typeface="Wingdings" pitchFamily="2" charset="2"/>
              <a:buNone/>
            </a:pPr>
            <a:r>
              <a:rPr lang="en-US" b="1" u="sng" dirty="0" smtClean="0"/>
              <a:t>NOTE</a:t>
            </a:r>
            <a:r>
              <a:rPr lang="en-US" dirty="0" smtClean="0"/>
              <a:t>: Because of image-and-likeness rules, people attending remotely offsite via videoconferencing </a:t>
            </a:r>
            <a:r>
              <a:rPr lang="en-US" b="1" u="sng" dirty="0" smtClean="0"/>
              <a:t>CANNOT</a:t>
            </a:r>
            <a:r>
              <a:rPr lang="en-US" dirty="0" smtClean="0"/>
              <a:t> ask questions via voice.</a:t>
            </a:r>
            <a:endParaRPr lang="en-US"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60"/>
  <p:tag name="NBP" val="1"/>
  <p:tag name="BSN" val="60"/>
  <p:tag name="SVT" val="TRUE"/>
  <p:tag name="CVB" val="60"/>
  <p:tag name="SPT" val="FALSE"/>
  <p:tag name="CII" val="60"/>
</p:tagLst>
</file>

<file path=ppt/tags/tag11.xml><?xml version="1.0" encoding="utf-8"?>
<p:tagLst xmlns:a="http://schemas.openxmlformats.org/drawingml/2006/main" xmlns:r="http://schemas.openxmlformats.org/officeDocument/2006/relationships" xmlns:p="http://schemas.openxmlformats.org/presentationml/2006/main">
  <p:tag name="SWI" val="60"/>
  <p:tag name="NBP" val="1"/>
  <p:tag name="BSN" val="60"/>
  <p:tag name="SVT" val="TRUE"/>
  <p:tag name="CVB" val="60"/>
  <p:tag name="SPT" val="FALSE"/>
  <p:tag name="CII" val="60"/>
</p:tagLst>
</file>

<file path=ppt/tags/tag12.xml><?xml version="1.0" encoding="utf-8"?>
<p:tagLst xmlns:a="http://schemas.openxmlformats.org/drawingml/2006/main" xmlns:r="http://schemas.openxmlformats.org/officeDocument/2006/relationships" xmlns:p="http://schemas.openxmlformats.org/presentationml/2006/main">
  <p:tag name="SWI" val="61"/>
  <p:tag name="NBP" val="1"/>
  <p:tag name="BSN" val="61"/>
  <p:tag name="SVT" val="TRUE"/>
  <p:tag name="CVB" val="61"/>
  <p:tag name="SPT" val="FALSE"/>
  <p:tag name="CII" val="61"/>
</p:tagLst>
</file>

<file path=ppt/tags/tag13.xml><?xml version="1.0" encoding="utf-8"?>
<p:tagLst xmlns:a="http://schemas.openxmlformats.org/drawingml/2006/main" xmlns:r="http://schemas.openxmlformats.org/officeDocument/2006/relationships" xmlns:p="http://schemas.openxmlformats.org/presentationml/2006/main">
  <p:tag name="SWI" val="62"/>
  <p:tag name="NBP" val="1"/>
  <p:tag name="BSN" val="62"/>
  <p:tag name="SVT" val="TRUE"/>
  <p:tag name="CVB" val="62"/>
  <p:tag name="SPT" val="FALSE"/>
  <p:tag name="CII" val="62"/>
</p:tagLst>
</file>

<file path=ppt/tags/tag14.xml><?xml version="1.0" encoding="utf-8"?>
<p:tagLst xmlns:a="http://schemas.openxmlformats.org/drawingml/2006/main" xmlns:r="http://schemas.openxmlformats.org/officeDocument/2006/relationships" xmlns:p="http://schemas.openxmlformats.org/presentationml/2006/main">
  <p:tag name="SWI" val="62"/>
  <p:tag name="NBP" val="1"/>
  <p:tag name="BSN" val="62"/>
  <p:tag name="SVT" val="TRUE"/>
  <p:tag name="CVB" val="62"/>
  <p:tag name="SPT" val="FALSE"/>
  <p:tag name="CII" val="62"/>
</p:tagLst>
</file>

<file path=ppt/tags/tag15.xml><?xml version="1.0" encoding="utf-8"?>
<p:tagLst xmlns:a="http://schemas.openxmlformats.org/drawingml/2006/main" xmlns:r="http://schemas.openxmlformats.org/officeDocument/2006/relationships" xmlns:p="http://schemas.openxmlformats.org/presentationml/2006/main">
  <p:tag name="SWI" val="63"/>
  <p:tag name="NBP" val="1"/>
  <p:tag name="BSN" val="63"/>
  <p:tag name="SVT" val="TRUE"/>
  <p:tag name="CVB" val="63"/>
  <p:tag name="SPT" val="FALSE"/>
  <p:tag name="CII" val="63"/>
</p:tagLst>
</file>

<file path=ppt/tags/tag16.xml><?xml version="1.0" encoding="utf-8"?>
<p:tagLst xmlns:a="http://schemas.openxmlformats.org/drawingml/2006/main" xmlns:r="http://schemas.openxmlformats.org/officeDocument/2006/relationships" xmlns:p="http://schemas.openxmlformats.org/presentationml/2006/main">
  <p:tag name="SWI" val="63"/>
  <p:tag name="NBP" val="1"/>
  <p:tag name="BSN" val="63"/>
  <p:tag name="SVT" val="TRUE"/>
  <p:tag name="CVB" val="63"/>
  <p:tag name="SPT" val="FALSE"/>
  <p:tag name="CII" val="63"/>
</p:tagLst>
</file>

<file path=ppt/tags/tag17.xml><?xml version="1.0" encoding="utf-8"?>
<p:tagLst xmlns:a="http://schemas.openxmlformats.org/drawingml/2006/main" xmlns:r="http://schemas.openxmlformats.org/officeDocument/2006/relationships" xmlns:p="http://schemas.openxmlformats.org/presentationml/2006/main">
  <p:tag name="SWI" val="64"/>
  <p:tag name="NBP" val="1"/>
  <p:tag name="BSN" val="64"/>
  <p:tag name="SVT" val="TRUE"/>
  <p:tag name="CVB" val="64"/>
  <p:tag name="SPT" val="FALSE"/>
  <p:tag name="CII" val="64"/>
</p:tagLst>
</file>

<file path=ppt/tags/tag18.xml><?xml version="1.0" encoding="utf-8"?>
<p:tagLst xmlns:a="http://schemas.openxmlformats.org/drawingml/2006/main" xmlns:r="http://schemas.openxmlformats.org/officeDocument/2006/relationships" xmlns:p="http://schemas.openxmlformats.org/presentationml/2006/main">
  <p:tag name="SWI" val="64"/>
  <p:tag name="NBP" val="1"/>
  <p:tag name="BSN" val="64"/>
  <p:tag name="SVT" val="TRUE"/>
  <p:tag name="CVB" val="64"/>
  <p:tag name="SPT" val="FALSE"/>
  <p:tag name="CII" val="64"/>
</p:tagLst>
</file>

<file path=ppt/tags/tag19.xml><?xml version="1.0" encoding="utf-8"?>
<p:tagLst xmlns:a="http://schemas.openxmlformats.org/drawingml/2006/main" xmlns:r="http://schemas.openxmlformats.org/officeDocument/2006/relationships" xmlns:p="http://schemas.openxmlformats.org/presentationml/2006/main">
  <p:tag name="SWI" val="65"/>
  <p:tag name="NBP" val="1"/>
  <p:tag name="BSN" val="65"/>
  <p:tag name="SVT" val="TRUE"/>
  <p:tag name="CVB" val="65"/>
  <p:tag name="SPT" val="FALSE"/>
  <p:tag name="CII" val="65"/>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65"/>
  <p:tag name="NBP" val="1"/>
  <p:tag name="BSN" val="65"/>
  <p:tag name="SVT" val="TRUE"/>
  <p:tag name="CVB" val="65"/>
  <p:tag name="SPT" val="FALSE"/>
  <p:tag name="CII" val="65"/>
</p:tagLst>
</file>

<file path=ppt/tags/tag21.xml><?xml version="1.0" encoding="utf-8"?>
<p:tagLst xmlns:a="http://schemas.openxmlformats.org/drawingml/2006/main" xmlns:r="http://schemas.openxmlformats.org/officeDocument/2006/relationships" xmlns:p="http://schemas.openxmlformats.org/presentationml/2006/main">
  <p:tag name="SWI" val="66"/>
  <p:tag name="NBP" val="1"/>
  <p:tag name="BSN" val="66"/>
  <p:tag name="SVT" val="TRUE"/>
  <p:tag name="CVB" val="66"/>
  <p:tag name="SPT" val="FALSE"/>
  <p:tag name="CII" val="66"/>
</p:tagLst>
</file>

<file path=ppt/tags/tag22.xml><?xml version="1.0" encoding="utf-8"?>
<p:tagLst xmlns:a="http://schemas.openxmlformats.org/drawingml/2006/main" xmlns:r="http://schemas.openxmlformats.org/officeDocument/2006/relationships" xmlns:p="http://schemas.openxmlformats.org/presentationml/2006/main">
  <p:tag name="SWI" val="66"/>
  <p:tag name="NBP" val="1"/>
  <p:tag name="BSN" val="66"/>
  <p:tag name="SVT" val="TRUE"/>
  <p:tag name="CVB" val="66"/>
  <p:tag name="SPT" val="FALSE"/>
  <p:tag name="CII" val="66"/>
</p:tagLst>
</file>

<file path=ppt/tags/tag23.xml><?xml version="1.0" encoding="utf-8"?>
<p:tagLst xmlns:a="http://schemas.openxmlformats.org/drawingml/2006/main" xmlns:r="http://schemas.openxmlformats.org/officeDocument/2006/relationships" xmlns:p="http://schemas.openxmlformats.org/presentationml/2006/main">
  <p:tag name="SWI" val="67"/>
  <p:tag name="NBP" val="1"/>
  <p:tag name="BSN" val="67"/>
  <p:tag name="SVT" val="TRUE"/>
  <p:tag name="CVB" val="67"/>
  <p:tag name="SPT" val="FALSE"/>
  <p:tag name="CII" val="67"/>
</p:tagLst>
</file>

<file path=ppt/tags/tag24.xml><?xml version="1.0" encoding="utf-8"?>
<p:tagLst xmlns:a="http://schemas.openxmlformats.org/drawingml/2006/main" xmlns:r="http://schemas.openxmlformats.org/officeDocument/2006/relationships" xmlns:p="http://schemas.openxmlformats.org/presentationml/2006/main">
  <p:tag name="SWI" val="67"/>
  <p:tag name="NBP" val="1"/>
  <p:tag name="BSN" val="67"/>
  <p:tag name="SVT" val="TRUE"/>
  <p:tag name="CVB" val="67"/>
  <p:tag name="SPT" val="FALSE"/>
  <p:tag name="CII" val="67"/>
</p:tagLst>
</file>

<file path=ppt/tags/tag25.xml><?xml version="1.0" encoding="utf-8"?>
<p:tagLst xmlns:a="http://schemas.openxmlformats.org/drawingml/2006/main" xmlns:r="http://schemas.openxmlformats.org/officeDocument/2006/relationships" xmlns:p="http://schemas.openxmlformats.org/presentationml/2006/main">
  <p:tag name="SWI" val="68"/>
  <p:tag name="NBP" val="1"/>
  <p:tag name="BSN" val="68"/>
  <p:tag name="SVT" val="TRUE"/>
  <p:tag name="CVB" val="68"/>
  <p:tag name="SPT" val="FALSE"/>
  <p:tag name="CII" val="68"/>
</p:tagLst>
</file>

<file path=ppt/tags/tag26.xml><?xml version="1.0" encoding="utf-8"?>
<p:tagLst xmlns:a="http://schemas.openxmlformats.org/drawingml/2006/main" xmlns:r="http://schemas.openxmlformats.org/officeDocument/2006/relationships" xmlns:p="http://schemas.openxmlformats.org/presentationml/2006/main">
  <p:tag name="SWI" val="69"/>
  <p:tag name="NBP" val="1"/>
  <p:tag name="BSN" val="69"/>
  <p:tag name="SVT" val="TRUE"/>
  <p:tag name="CVB" val="69"/>
  <p:tag name="SPT" val="FALSE"/>
  <p:tag name="CII" val="69"/>
</p:tagLst>
</file>

<file path=ppt/tags/tag27.xml><?xml version="1.0" encoding="utf-8"?>
<p:tagLst xmlns:a="http://schemas.openxmlformats.org/drawingml/2006/main" xmlns:r="http://schemas.openxmlformats.org/officeDocument/2006/relationships" xmlns:p="http://schemas.openxmlformats.org/presentationml/2006/main">
  <p:tag name="SWI" val="70"/>
  <p:tag name="NBP" val="1"/>
  <p:tag name="BSN" val="70"/>
  <p:tag name="SVT" val="TRUE"/>
  <p:tag name="CVB" val="70"/>
  <p:tag name="SPT" val="FALSE"/>
  <p:tag name="CII" val="70"/>
</p:tagLst>
</file>

<file path=ppt/tags/tag28.xml><?xml version="1.0" encoding="utf-8"?>
<p:tagLst xmlns:a="http://schemas.openxmlformats.org/drawingml/2006/main" xmlns:r="http://schemas.openxmlformats.org/officeDocument/2006/relationships" xmlns:p="http://schemas.openxmlformats.org/presentationml/2006/main">
  <p:tag name="SWI" val="71"/>
  <p:tag name="NBP" val="1"/>
  <p:tag name="BSN" val="71"/>
  <p:tag name="SVT" val="TRUE"/>
  <p:tag name="CVB" val="71"/>
  <p:tag name="SPT" val="FALSE"/>
  <p:tag name="CII" val="71"/>
</p:tagLst>
</file>

<file path=ppt/tags/tag29.xml><?xml version="1.0" encoding="utf-8"?>
<p:tagLst xmlns:a="http://schemas.openxmlformats.org/drawingml/2006/main" xmlns:r="http://schemas.openxmlformats.org/officeDocument/2006/relationships" xmlns:p="http://schemas.openxmlformats.org/presentationml/2006/main">
  <p:tag name="SWI" val="72"/>
  <p:tag name="NBP" val="1"/>
  <p:tag name="BSN" val="72"/>
  <p:tag name="SVT" val="TRUE"/>
  <p:tag name="CVB" val="72"/>
  <p:tag name="SPT" val="FALSE"/>
  <p:tag name="CII" val="72"/>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73"/>
  <p:tag name="NBP" val="1"/>
  <p:tag name="BSN" val="73"/>
  <p:tag name="SVT" val="TRUE"/>
  <p:tag name="CVB" val="73"/>
  <p:tag name="SPT" val="FALSE"/>
  <p:tag name="CII" val="73"/>
</p:tagLst>
</file>

<file path=ppt/tags/tag31.xml><?xml version="1.0" encoding="utf-8"?>
<p:tagLst xmlns:a="http://schemas.openxmlformats.org/drawingml/2006/main" xmlns:r="http://schemas.openxmlformats.org/officeDocument/2006/relationships" xmlns:p="http://schemas.openxmlformats.org/presentationml/2006/main">
  <p:tag name="SWI" val="74"/>
  <p:tag name="NBP" val="1"/>
  <p:tag name="BSN" val="74"/>
  <p:tag name="SVT" val="TRUE"/>
  <p:tag name="CVB" val="74"/>
  <p:tag name="SPT" val="FALSE"/>
  <p:tag name="CII" val="74"/>
</p:tagLst>
</file>

<file path=ppt/tags/tag32.xml><?xml version="1.0" encoding="utf-8"?>
<p:tagLst xmlns:a="http://schemas.openxmlformats.org/drawingml/2006/main" xmlns:r="http://schemas.openxmlformats.org/officeDocument/2006/relationships" xmlns:p="http://schemas.openxmlformats.org/presentationml/2006/main">
  <p:tag name="SWI" val="75"/>
  <p:tag name="NBP" val="1"/>
  <p:tag name="BSN" val="75"/>
  <p:tag name="SVT" val="TRUE"/>
  <p:tag name="CVB" val="75"/>
  <p:tag name="SPT" val="FALSE"/>
  <p:tag name="CII" val="75"/>
</p:tagLst>
</file>

<file path=ppt/tags/tag33.xml><?xml version="1.0" encoding="utf-8"?>
<p:tagLst xmlns:a="http://schemas.openxmlformats.org/drawingml/2006/main" xmlns:r="http://schemas.openxmlformats.org/officeDocument/2006/relationships" xmlns:p="http://schemas.openxmlformats.org/presentationml/2006/main">
  <p:tag name="SWI" val="76"/>
  <p:tag name="NBP" val="1"/>
  <p:tag name="BSN" val="76"/>
  <p:tag name="SVT" val="TRUE"/>
  <p:tag name="CVB" val="76"/>
  <p:tag name="SPT" val="FALSE"/>
  <p:tag name="CII" val="76"/>
</p:tagLst>
</file>

<file path=ppt/tags/tag34.xml><?xml version="1.0" encoding="utf-8"?>
<p:tagLst xmlns:a="http://schemas.openxmlformats.org/drawingml/2006/main" xmlns:r="http://schemas.openxmlformats.org/officeDocument/2006/relationships" xmlns:p="http://schemas.openxmlformats.org/presentationml/2006/main">
  <p:tag name="SWI" val="77"/>
  <p:tag name="NBP" val="1"/>
  <p:tag name="BSN" val="77"/>
  <p:tag name="SVT" val="TRUE"/>
  <p:tag name="CVB" val="77"/>
  <p:tag name="SPT" val="FALSE"/>
  <p:tag name="CII" val="77"/>
</p:tagLst>
</file>

<file path=ppt/tags/tag35.xml><?xml version="1.0" encoding="utf-8"?>
<p:tagLst xmlns:a="http://schemas.openxmlformats.org/drawingml/2006/main" xmlns:r="http://schemas.openxmlformats.org/officeDocument/2006/relationships" xmlns:p="http://schemas.openxmlformats.org/presentationml/2006/main">
  <p:tag name="SWI" val="77"/>
  <p:tag name="NBP" val="1"/>
  <p:tag name="BSN" val="77"/>
  <p:tag name="SVT" val="TRUE"/>
  <p:tag name="CVB" val="77"/>
  <p:tag name="SPT" val="FALSE"/>
  <p:tag name="CII" val="77"/>
</p:tagLst>
</file>

<file path=ppt/tags/tag36.xml><?xml version="1.0" encoding="utf-8"?>
<p:tagLst xmlns:a="http://schemas.openxmlformats.org/drawingml/2006/main" xmlns:r="http://schemas.openxmlformats.org/officeDocument/2006/relationships" xmlns:p="http://schemas.openxmlformats.org/presentationml/2006/main">
  <p:tag name="SWI" val="78"/>
  <p:tag name="NBP" val="1"/>
  <p:tag name="BSN" val="78"/>
  <p:tag name="SVT" val="TRUE"/>
  <p:tag name="CVB" val="78"/>
  <p:tag name="SPT" val="FALSE"/>
  <p:tag name="CII" val="78"/>
</p:tagLst>
</file>

<file path=ppt/tags/tag37.xml><?xml version="1.0" encoding="utf-8"?>
<p:tagLst xmlns:a="http://schemas.openxmlformats.org/drawingml/2006/main" xmlns:r="http://schemas.openxmlformats.org/officeDocument/2006/relationships" xmlns:p="http://schemas.openxmlformats.org/presentationml/2006/main">
  <p:tag name="SWI" val="78"/>
  <p:tag name="NBP" val="1"/>
  <p:tag name="BSN" val="78"/>
  <p:tag name="SVT" val="TRUE"/>
  <p:tag name="CVB" val="78"/>
  <p:tag name="SPT" val="FALSE"/>
  <p:tag name="CII" val="78"/>
</p:tagLst>
</file>

<file path=ppt/tags/tag38.xml><?xml version="1.0" encoding="utf-8"?>
<p:tagLst xmlns:a="http://schemas.openxmlformats.org/drawingml/2006/main" xmlns:r="http://schemas.openxmlformats.org/officeDocument/2006/relationships" xmlns:p="http://schemas.openxmlformats.org/presentationml/2006/main">
  <p:tag name="SWI" val="79"/>
  <p:tag name="NBP" val="1"/>
  <p:tag name="BSN" val="79"/>
  <p:tag name="SVT" val="TRUE"/>
  <p:tag name="CVB" val="79"/>
  <p:tag name="SPT" val="FALSE"/>
  <p:tag name="CII" val="79"/>
</p:tagLst>
</file>

<file path=ppt/tags/tag39.xml><?xml version="1.0" encoding="utf-8"?>
<p:tagLst xmlns:a="http://schemas.openxmlformats.org/drawingml/2006/main" xmlns:r="http://schemas.openxmlformats.org/officeDocument/2006/relationships" xmlns:p="http://schemas.openxmlformats.org/presentationml/2006/main">
  <p:tag name="SWI" val="79"/>
  <p:tag name="NBP" val="1"/>
  <p:tag name="BSN" val="79"/>
  <p:tag name="SVT" val="TRUE"/>
  <p:tag name="CVB" val="79"/>
  <p:tag name="SPT" val="FALSE"/>
  <p:tag name="CII" val="79"/>
</p:tagLst>
</file>

<file path=ppt/tags/tag4.xml><?xml version="1.0" encoding="utf-8"?>
<p:tagLst xmlns:a="http://schemas.openxmlformats.org/drawingml/2006/main" xmlns:r="http://schemas.openxmlformats.org/officeDocument/2006/relationships" xmlns:p="http://schemas.openxmlformats.org/presentationml/2006/main">
  <p:tag name="SWI" val="55"/>
  <p:tag name="NBP" val="1"/>
  <p:tag name="BSN" val="55"/>
  <p:tag name="SVT" val="TRUE"/>
  <p:tag name="CVB" val="55"/>
  <p:tag name="SPT" val="FALSE"/>
  <p:tag name="CII" val="55"/>
</p:tagLst>
</file>

<file path=ppt/tags/tag40.xml><?xml version="1.0" encoding="utf-8"?>
<p:tagLst xmlns:a="http://schemas.openxmlformats.org/drawingml/2006/main" xmlns:r="http://schemas.openxmlformats.org/officeDocument/2006/relationships" xmlns:p="http://schemas.openxmlformats.org/presentationml/2006/main">
  <p:tag name="SWI" val="80"/>
  <p:tag name="NBP" val="1"/>
  <p:tag name="BSN" val="80"/>
  <p:tag name="SVT" val="TRUE"/>
  <p:tag name="CVB" val="80"/>
  <p:tag name="SPT" val="FALSE"/>
  <p:tag name="CII" val="80"/>
</p:tagLst>
</file>

<file path=ppt/tags/tag41.xml><?xml version="1.0" encoding="utf-8"?>
<p:tagLst xmlns:a="http://schemas.openxmlformats.org/drawingml/2006/main" xmlns:r="http://schemas.openxmlformats.org/officeDocument/2006/relationships" xmlns:p="http://schemas.openxmlformats.org/presentationml/2006/main">
  <p:tag name="SWI" val="80"/>
  <p:tag name="NBP" val="1"/>
  <p:tag name="BSN" val="80"/>
  <p:tag name="SVT" val="TRUE"/>
  <p:tag name="CVB" val="80"/>
  <p:tag name="SPT" val="FALSE"/>
  <p:tag name="CII" val="80"/>
</p:tagLst>
</file>

<file path=ppt/tags/tag42.xml><?xml version="1.0" encoding="utf-8"?>
<p:tagLst xmlns:a="http://schemas.openxmlformats.org/drawingml/2006/main" xmlns:r="http://schemas.openxmlformats.org/officeDocument/2006/relationships" xmlns:p="http://schemas.openxmlformats.org/presentationml/2006/main">
  <p:tag name="SWI" val="81"/>
  <p:tag name="NBP" val="1"/>
  <p:tag name="BSN" val="81"/>
  <p:tag name="SVT" val="TRUE"/>
  <p:tag name="CVB" val="81"/>
  <p:tag name="SPT" val="FALSE"/>
  <p:tag name="CII" val="81"/>
</p:tagLst>
</file>

<file path=ppt/tags/tag43.xml><?xml version="1.0" encoding="utf-8"?>
<p:tagLst xmlns:a="http://schemas.openxmlformats.org/drawingml/2006/main" xmlns:r="http://schemas.openxmlformats.org/officeDocument/2006/relationships" xmlns:p="http://schemas.openxmlformats.org/presentationml/2006/main">
  <p:tag name="SWI" val="81"/>
  <p:tag name="NBP" val="1"/>
  <p:tag name="BSN" val="81"/>
  <p:tag name="SVT" val="TRUE"/>
  <p:tag name="CVB" val="81"/>
  <p:tag name="SPT" val="FALSE"/>
  <p:tag name="CII" val="81"/>
</p:tagLst>
</file>

<file path=ppt/tags/tag44.xml><?xml version="1.0" encoding="utf-8"?>
<p:tagLst xmlns:a="http://schemas.openxmlformats.org/drawingml/2006/main" xmlns:r="http://schemas.openxmlformats.org/officeDocument/2006/relationships" xmlns:p="http://schemas.openxmlformats.org/presentationml/2006/main">
  <p:tag name="SWI" val="82"/>
  <p:tag name="NBP" val="1"/>
  <p:tag name="BSN" val="82"/>
  <p:tag name="SVT" val="TRUE"/>
  <p:tag name="CVB" val="82"/>
  <p:tag name="SPT" val="FALSE"/>
  <p:tag name="CII" val="82"/>
</p:tagLst>
</file>

<file path=ppt/tags/tag45.xml><?xml version="1.0" encoding="utf-8"?>
<p:tagLst xmlns:a="http://schemas.openxmlformats.org/drawingml/2006/main" xmlns:r="http://schemas.openxmlformats.org/officeDocument/2006/relationships" xmlns:p="http://schemas.openxmlformats.org/presentationml/2006/main">
  <p:tag name="SWI" val="82"/>
  <p:tag name="NBP" val="1"/>
  <p:tag name="BSN" val="82"/>
  <p:tag name="SVT" val="TRUE"/>
  <p:tag name="CVB" val="82"/>
  <p:tag name="SPT" val="FALSE"/>
  <p:tag name="CII" val="82"/>
</p:tagLst>
</file>

<file path=ppt/tags/tag46.xml><?xml version="1.0" encoding="utf-8"?>
<p:tagLst xmlns:a="http://schemas.openxmlformats.org/drawingml/2006/main" xmlns:r="http://schemas.openxmlformats.org/officeDocument/2006/relationships" xmlns:p="http://schemas.openxmlformats.org/presentationml/2006/main">
  <p:tag name="SWI" val="83"/>
  <p:tag name="NBP" val="1"/>
  <p:tag name="BSN" val="83"/>
  <p:tag name="SVT" val="TRUE"/>
  <p:tag name="CVB" val="83"/>
  <p:tag name="SPT" val="FALSE"/>
  <p:tag name="CII" val="83"/>
</p:tagLst>
</file>

<file path=ppt/tags/tag47.xml><?xml version="1.0" encoding="utf-8"?>
<p:tagLst xmlns:a="http://schemas.openxmlformats.org/drawingml/2006/main" xmlns:r="http://schemas.openxmlformats.org/officeDocument/2006/relationships" xmlns:p="http://schemas.openxmlformats.org/presentationml/2006/main">
  <p:tag name="SWI" val="84"/>
  <p:tag name="NBP" val="1"/>
  <p:tag name="BSN" val="84"/>
  <p:tag name="SVT" val="TRUE"/>
  <p:tag name="CVB" val="84"/>
  <p:tag name="SPT" val="FALSE"/>
  <p:tag name="CII" val="84"/>
</p:tagLst>
</file>

<file path=ppt/tags/tag48.xml><?xml version="1.0" encoding="utf-8"?>
<p:tagLst xmlns:a="http://schemas.openxmlformats.org/drawingml/2006/main" xmlns:r="http://schemas.openxmlformats.org/officeDocument/2006/relationships" xmlns:p="http://schemas.openxmlformats.org/presentationml/2006/main">
  <p:tag name="SWI" val="84"/>
  <p:tag name="NBP" val="1"/>
  <p:tag name="BSN" val="84"/>
  <p:tag name="SVT" val="TRUE"/>
  <p:tag name="CVB" val="84"/>
  <p:tag name="SPT" val="FALSE"/>
  <p:tag name="CII" val="84"/>
</p:tagLst>
</file>

<file path=ppt/tags/tag49.xml><?xml version="1.0" encoding="utf-8"?>
<p:tagLst xmlns:a="http://schemas.openxmlformats.org/drawingml/2006/main" xmlns:r="http://schemas.openxmlformats.org/officeDocument/2006/relationships" xmlns:p="http://schemas.openxmlformats.org/presentationml/2006/main">
  <p:tag name="SWI" val="85"/>
  <p:tag name="NBP" val="1"/>
  <p:tag name="BSN" val="85"/>
  <p:tag name="SVT" val="TRUE"/>
  <p:tag name="CVB" val="85"/>
  <p:tag name="SPT" val="FALSE"/>
  <p:tag name="CII" val="85"/>
</p:tagLst>
</file>

<file path=ppt/tags/tag5.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50.xml><?xml version="1.0" encoding="utf-8"?>
<p:tagLst xmlns:a="http://schemas.openxmlformats.org/drawingml/2006/main" xmlns:r="http://schemas.openxmlformats.org/officeDocument/2006/relationships" xmlns:p="http://schemas.openxmlformats.org/presentationml/2006/main">
  <p:tag name="SWI" val="85"/>
  <p:tag name="NBP" val="1"/>
  <p:tag name="BSN" val="85"/>
  <p:tag name="SVT" val="TRUE"/>
  <p:tag name="CVB" val="85"/>
  <p:tag name="SPT" val="FALSE"/>
  <p:tag name="CII" val="85"/>
</p:tagLst>
</file>

<file path=ppt/tags/tag51.xml><?xml version="1.0" encoding="utf-8"?>
<p:tagLst xmlns:a="http://schemas.openxmlformats.org/drawingml/2006/main" xmlns:r="http://schemas.openxmlformats.org/officeDocument/2006/relationships" xmlns:p="http://schemas.openxmlformats.org/presentationml/2006/main">
  <p:tag name="SWI" val="86"/>
  <p:tag name="NBP" val="1"/>
  <p:tag name="BSN" val="86"/>
  <p:tag name="SVT" val="TRUE"/>
  <p:tag name="CVB" val="86"/>
  <p:tag name="SPT" val="FALSE"/>
  <p:tag name="CII" val="86"/>
</p:tagLst>
</file>

<file path=ppt/tags/tag52.xml><?xml version="1.0" encoding="utf-8"?>
<p:tagLst xmlns:a="http://schemas.openxmlformats.org/drawingml/2006/main" xmlns:r="http://schemas.openxmlformats.org/officeDocument/2006/relationships" xmlns:p="http://schemas.openxmlformats.org/presentationml/2006/main">
  <p:tag name="SWI" val="86"/>
  <p:tag name="NBP" val="1"/>
  <p:tag name="BSN" val="86"/>
  <p:tag name="SVT" val="TRUE"/>
  <p:tag name="CVB" val="86"/>
  <p:tag name="SPT" val="FALSE"/>
  <p:tag name="CII" val="86"/>
</p:tagLst>
</file>

<file path=ppt/tags/tag53.xml><?xml version="1.0" encoding="utf-8"?>
<p:tagLst xmlns:a="http://schemas.openxmlformats.org/drawingml/2006/main" xmlns:r="http://schemas.openxmlformats.org/officeDocument/2006/relationships" xmlns:p="http://schemas.openxmlformats.org/presentationml/2006/main">
  <p:tag name="SWI" val="87"/>
  <p:tag name="NBP" val="1"/>
  <p:tag name="BSN" val="87"/>
  <p:tag name="SVT" val="TRUE"/>
  <p:tag name="CVB" val="87"/>
  <p:tag name="SPT" val="FALSE"/>
  <p:tag name="CII" val="87"/>
</p:tagLst>
</file>

<file path=ppt/tags/tag54.xml><?xml version="1.0" encoding="utf-8"?>
<p:tagLst xmlns:a="http://schemas.openxmlformats.org/drawingml/2006/main" xmlns:r="http://schemas.openxmlformats.org/officeDocument/2006/relationships" xmlns:p="http://schemas.openxmlformats.org/presentationml/2006/main">
  <p:tag name="SWI" val="87"/>
  <p:tag name="NBP" val="1"/>
  <p:tag name="BSN" val="87"/>
  <p:tag name="SVT" val="TRUE"/>
  <p:tag name="CVB" val="87"/>
  <p:tag name="SPT" val="FALSE"/>
  <p:tag name="CII" val="87"/>
</p:tagLst>
</file>

<file path=ppt/tags/tag55.xml><?xml version="1.0" encoding="utf-8"?>
<p:tagLst xmlns:a="http://schemas.openxmlformats.org/drawingml/2006/main" xmlns:r="http://schemas.openxmlformats.org/officeDocument/2006/relationships" xmlns:p="http://schemas.openxmlformats.org/presentationml/2006/main">
  <p:tag name="SWI" val="88"/>
  <p:tag name="NBP" val="1"/>
  <p:tag name="BSN" val="88"/>
  <p:tag name="SVT" val="TRUE"/>
  <p:tag name="CVB" val="88"/>
  <p:tag name="SPT" val="FALSE"/>
  <p:tag name="CII" val="88"/>
</p:tagLst>
</file>

<file path=ppt/tags/tag56.xml><?xml version="1.0" encoding="utf-8"?>
<p:tagLst xmlns:a="http://schemas.openxmlformats.org/drawingml/2006/main" xmlns:r="http://schemas.openxmlformats.org/officeDocument/2006/relationships" xmlns:p="http://schemas.openxmlformats.org/presentationml/2006/main">
  <p:tag name="SWI" val="88"/>
  <p:tag name="NBP" val="1"/>
  <p:tag name="BSN" val="88"/>
  <p:tag name="SVT" val="TRUE"/>
  <p:tag name="CVB" val="88"/>
  <p:tag name="SPT" val="FALSE"/>
  <p:tag name="CII" val="88"/>
</p:tagLst>
</file>

<file path=ppt/tags/tag57.xml><?xml version="1.0" encoding="utf-8"?>
<p:tagLst xmlns:a="http://schemas.openxmlformats.org/drawingml/2006/main" xmlns:r="http://schemas.openxmlformats.org/officeDocument/2006/relationships" xmlns:p="http://schemas.openxmlformats.org/presentationml/2006/main">
  <p:tag name="SWI" val="89"/>
  <p:tag name="NBP" val="1"/>
  <p:tag name="CVB" val="89"/>
  <p:tag name="SPT" val="FALSE"/>
  <p:tag name="BSN" val="89"/>
  <p:tag name="LFXCI" val="0"/>
  <p:tag name="SVT" val="TRUE"/>
  <p:tag name="CII" val="89"/>
</p:tagLst>
</file>

<file path=ppt/tags/tag58.xml><?xml version="1.0" encoding="utf-8"?>
<p:tagLst xmlns:a="http://schemas.openxmlformats.org/drawingml/2006/main" xmlns:r="http://schemas.openxmlformats.org/officeDocument/2006/relationships" xmlns:p="http://schemas.openxmlformats.org/presentationml/2006/main">
  <p:tag name="SWI" val="89"/>
  <p:tag name="NBP" val="1"/>
  <p:tag name="CVB" val="89"/>
  <p:tag name="SPT" val="FALSE"/>
  <p:tag name="BSN" val="89"/>
  <p:tag name="LFXCI" val="0"/>
  <p:tag name="SVT" val="TRUE"/>
  <p:tag name="CII" val="89"/>
</p:tagLst>
</file>

<file path=ppt/tags/tag59.xml><?xml version="1.0" encoding="utf-8"?>
<p:tagLst xmlns:a="http://schemas.openxmlformats.org/drawingml/2006/main" xmlns:r="http://schemas.openxmlformats.org/officeDocument/2006/relationships" xmlns:p="http://schemas.openxmlformats.org/presentationml/2006/main">
  <p:tag name="SWI" val="90"/>
  <p:tag name="NBP" val="1"/>
  <p:tag name="CVB" val="90"/>
  <p:tag name="SPT" val="FALSE"/>
  <p:tag name="BSN" val="90"/>
  <p:tag name="LFXCI" val="0"/>
  <p:tag name="SVT" val="TRUE"/>
  <p:tag name="CII" val="90"/>
</p:tagLst>
</file>

<file path=ppt/tags/tag6.xml><?xml version="1.0" encoding="utf-8"?>
<p:tagLst xmlns:a="http://schemas.openxmlformats.org/drawingml/2006/main" xmlns:r="http://schemas.openxmlformats.org/officeDocument/2006/relationships" xmlns:p="http://schemas.openxmlformats.org/presentationml/2006/main">
  <p:tag name="SWI" val="57"/>
  <p:tag name="NBP" val="1"/>
  <p:tag name="BSN" val="57"/>
  <p:tag name="SVT" val="TRUE"/>
  <p:tag name="CVB" val="57"/>
  <p:tag name="SPT" val="FALSE"/>
  <p:tag name="CII" val="57"/>
</p:tagLst>
</file>

<file path=ppt/tags/tag60.xml><?xml version="1.0" encoding="utf-8"?>
<p:tagLst xmlns:a="http://schemas.openxmlformats.org/drawingml/2006/main" xmlns:r="http://schemas.openxmlformats.org/officeDocument/2006/relationships" xmlns:p="http://schemas.openxmlformats.org/presentationml/2006/main">
  <p:tag name="SWI" val="91"/>
  <p:tag name="NBP" val="1"/>
  <p:tag name="CVB" val="91"/>
  <p:tag name="SPT" val="FALSE"/>
  <p:tag name="BSN" val="91"/>
  <p:tag name="LFXCI" val="0"/>
  <p:tag name="SVT" val="TRUE"/>
  <p:tag name="CII" val="91"/>
</p:tagLst>
</file>

<file path=ppt/tags/tag61.xml><?xml version="1.0" encoding="utf-8"?>
<p:tagLst xmlns:a="http://schemas.openxmlformats.org/drawingml/2006/main" xmlns:r="http://schemas.openxmlformats.org/officeDocument/2006/relationships" xmlns:p="http://schemas.openxmlformats.org/presentationml/2006/main">
  <p:tag name="SWI" val="91"/>
  <p:tag name="NBP" val="1"/>
  <p:tag name="CVB" val="91"/>
  <p:tag name="SPT" val="FALSE"/>
  <p:tag name="BSN" val="91"/>
  <p:tag name="LFXCI" val="0"/>
  <p:tag name="SVT" val="TRUE"/>
  <p:tag name="CII" val="91"/>
</p:tagLst>
</file>

<file path=ppt/tags/tag62.xml><?xml version="1.0" encoding="utf-8"?>
<p:tagLst xmlns:a="http://schemas.openxmlformats.org/drawingml/2006/main" xmlns:r="http://schemas.openxmlformats.org/officeDocument/2006/relationships" xmlns:p="http://schemas.openxmlformats.org/presentationml/2006/main">
  <p:tag name="SWI" val="92"/>
  <p:tag name="NBP" val="1"/>
  <p:tag name="CVB" val="92"/>
  <p:tag name="SPT" val="FALSE"/>
  <p:tag name="BSN" val="92"/>
  <p:tag name="LFXCI" val="0"/>
  <p:tag name="SVT" val="TRUE"/>
  <p:tag name="CII" val="92"/>
</p:tagLst>
</file>

<file path=ppt/tags/tag63.xml><?xml version="1.0" encoding="utf-8"?>
<p:tagLst xmlns:a="http://schemas.openxmlformats.org/drawingml/2006/main" xmlns:r="http://schemas.openxmlformats.org/officeDocument/2006/relationships" xmlns:p="http://schemas.openxmlformats.org/presentationml/2006/main">
  <p:tag name="SWI" val="92"/>
  <p:tag name="NBP" val="1"/>
  <p:tag name="CVB" val="92"/>
  <p:tag name="SPT" val="FALSE"/>
  <p:tag name="BSN" val="92"/>
  <p:tag name="LFXCI" val="0"/>
  <p:tag name="SVT" val="TRUE"/>
  <p:tag name="CII" val="92"/>
</p:tagLst>
</file>

<file path=ppt/tags/tag64.xml><?xml version="1.0" encoding="utf-8"?>
<p:tagLst xmlns:a="http://schemas.openxmlformats.org/drawingml/2006/main" xmlns:r="http://schemas.openxmlformats.org/officeDocument/2006/relationships" xmlns:p="http://schemas.openxmlformats.org/presentationml/2006/main">
  <p:tag name="SWI" val="93"/>
  <p:tag name="NBP" val="1"/>
  <p:tag name="CVB" val="93"/>
  <p:tag name="SPT" val="FALSE"/>
  <p:tag name="BSN" val="93"/>
  <p:tag name="LFXCI" val="0"/>
  <p:tag name="SVT" val="TRUE"/>
  <p:tag name="CII" val="93"/>
</p:tagLst>
</file>

<file path=ppt/tags/tag65.xml><?xml version="1.0" encoding="utf-8"?>
<p:tagLst xmlns:a="http://schemas.openxmlformats.org/drawingml/2006/main" xmlns:r="http://schemas.openxmlformats.org/officeDocument/2006/relationships" xmlns:p="http://schemas.openxmlformats.org/presentationml/2006/main">
  <p:tag name="SWI" val="94"/>
  <p:tag name="NBP" val="1"/>
  <p:tag name="CVB" val="94"/>
  <p:tag name="SPT" val="FALSE"/>
  <p:tag name="BSN" val="94"/>
  <p:tag name="LFXCI" val="0"/>
  <p:tag name="SVT" val="TRUE"/>
  <p:tag name="CII" val="94"/>
</p:tagLst>
</file>

<file path=ppt/tags/tag66.xml><?xml version="1.0" encoding="utf-8"?>
<p:tagLst xmlns:a="http://schemas.openxmlformats.org/drawingml/2006/main" xmlns:r="http://schemas.openxmlformats.org/officeDocument/2006/relationships" xmlns:p="http://schemas.openxmlformats.org/presentationml/2006/main">
  <p:tag name="SWI" val="94"/>
  <p:tag name="NBP" val="1"/>
  <p:tag name="CVB" val="94"/>
  <p:tag name="SPT" val="FALSE"/>
  <p:tag name="BSN" val="94"/>
  <p:tag name="LFXCI" val="0"/>
  <p:tag name="SVT" val="TRUE"/>
  <p:tag name="CII" val="94"/>
</p:tagLst>
</file>

<file path=ppt/tags/tag67.xml><?xml version="1.0" encoding="utf-8"?>
<p:tagLst xmlns:a="http://schemas.openxmlformats.org/drawingml/2006/main" xmlns:r="http://schemas.openxmlformats.org/officeDocument/2006/relationships" xmlns:p="http://schemas.openxmlformats.org/presentationml/2006/main">
  <p:tag name="SWI" val="95"/>
  <p:tag name="NBP" val="1"/>
  <p:tag name="CVB" val="95"/>
  <p:tag name="SPT" val="FALSE"/>
  <p:tag name="BSN" val="95"/>
  <p:tag name="LFXCI" val="0"/>
  <p:tag name="SVT" val="TRUE"/>
  <p:tag name="CII" val="95"/>
</p:tagLst>
</file>

<file path=ppt/tags/tag68.xml><?xml version="1.0" encoding="utf-8"?>
<p:tagLst xmlns:a="http://schemas.openxmlformats.org/drawingml/2006/main" xmlns:r="http://schemas.openxmlformats.org/officeDocument/2006/relationships" xmlns:p="http://schemas.openxmlformats.org/presentationml/2006/main">
  <p:tag name="SWI" val="96"/>
  <p:tag name="NBP" val="1"/>
  <p:tag name="CVB" val="96"/>
  <p:tag name="SPT" val="FALSE"/>
  <p:tag name="BSN" val="96"/>
  <p:tag name="LFXCI" val="0"/>
  <p:tag name="SVT" val="TRUE"/>
  <p:tag name="CII" val="96"/>
</p:tagLst>
</file>

<file path=ppt/tags/tag69.xml><?xml version="1.0" encoding="utf-8"?>
<p:tagLst xmlns:a="http://schemas.openxmlformats.org/drawingml/2006/main" xmlns:r="http://schemas.openxmlformats.org/officeDocument/2006/relationships" xmlns:p="http://schemas.openxmlformats.org/presentationml/2006/main">
  <p:tag name="SWI" val="97"/>
  <p:tag name="NBP" val="1"/>
  <p:tag name="CVB" val="97"/>
  <p:tag name="SPT" val="FALSE"/>
  <p:tag name="BSN" val="97"/>
  <p:tag name="LFXCI" val="0"/>
  <p:tag name="SVT" val="TRUE"/>
  <p:tag name="CII" val="97"/>
</p:tagLst>
</file>

<file path=ppt/tags/tag7.xml><?xml version="1.0" encoding="utf-8"?>
<p:tagLst xmlns:a="http://schemas.openxmlformats.org/drawingml/2006/main" xmlns:r="http://schemas.openxmlformats.org/officeDocument/2006/relationships" xmlns:p="http://schemas.openxmlformats.org/presentationml/2006/main">
  <p:tag name="SWI" val="58"/>
  <p:tag name="NBP" val="1"/>
  <p:tag name="BSN" val="58"/>
  <p:tag name="SVT" val="TRUE"/>
  <p:tag name="CVB" val="58"/>
  <p:tag name="SPT" val="FALSE"/>
  <p:tag name="CII" val="58"/>
</p:tagLst>
</file>

<file path=ppt/tags/tag70.xml><?xml version="1.0" encoding="utf-8"?>
<p:tagLst xmlns:a="http://schemas.openxmlformats.org/drawingml/2006/main" xmlns:r="http://schemas.openxmlformats.org/officeDocument/2006/relationships" xmlns:p="http://schemas.openxmlformats.org/presentationml/2006/main">
  <p:tag name="SWI" val="98"/>
  <p:tag name="NBP" val="1"/>
  <p:tag name="CVB" val="98"/>
  <p:tag name="SPT" val="FALSE"/>
  <p:tag name="BSN" val="98"/>
  <p:tag name="LFXCI" val="0"/>
  <p:tag name="SVT" val="TRUE"/>
  <p:tag name="CII" val="98"/>
</p:tagLst>
</file>

<file path=ppt/tags/tag71.xml><?xml version="1.0" encoding="utf-8"?>
<p:tagLst xmlns:a="http://schemas.openxmlformats.org/drawingml/2006/main" xmlns:r="http://schemas.openxmlformats.org/officeDocument/2006/relationships" xmlns:p="http://schemas.openxmlformats.org/presentationml/2006/main">
  <p:tag name="SWI" val="98"/>
  <p:tag name="NBP" val="1"/>
  <p:tag name="CVB" val="98"/>
  <p:tag name="SPT" val="FALSE"/>
  <p:tag name="BSN" val="98"/>
  <p:tag name="LFXCI" val="0"/>
  <p:tag name="SVT" val="TRUE"/>
  <p:tag name="CII" val="98"/>
</p:tagLst>
</file>

<file path=ppt/tags/tag72.xml><?xml version="1.0" encoding="utf-8"?>
<p:tagLst xmlns:a="http://schemas.openxmlformats.org/drawingml/2006/main" xmlns:r="http://schemas.openxmlformats.org/officeDocument/2006/relationships" xmlns:p="http://schemas.openxmlformats.org/presentationml/2006/main">
  <p:tag name="SWI" val="30"/>
  <p:tag name="NBP" val="1"/>
  <p:tag name="CVB" val="30"/>
  <p:tag name="SPT" val="FALSE"/>
  <p:tag name="BSN" val="30"/>
  <p:tag name="LFXCI" val="0"/>
  <p:tag name="SVT" val="TRUE"/>
  <p:tag name="CII" val="30"/>
</p:tagLst>
</file>

<file path=ppt/tags/tag73.xml><?xml version="1.0" encoding="utf-8"?>
<p:tagLst xmlns:a="http://schemas.openxmlformats.org/drawingml/2006/main" xmlns:r="http://schemas.openxmlformats.org/officeDocument/2006/relationships" xmlns:p="http://schemas.openxmlformats.org/presentationml/2006/main">
  <p:tag name="SWI" val="99"/>
  <p:tag name="NBP" val="1"/>
  <p:tag name="CVB" val="99"/>
  <p:tag name="SPT" val="FALSE"/>
  <p:tag name="BSN" val="99"/>
  <p:tag name="LFXCI" val="0"/>
  <p:tag name="SVT" val="TRUE"/>
  <p:tag name="CII" val="99"/>
</p:tagLst>
</file>

<file path=ppt/tags/tag74.xml><?xml version="1.0" encoding="utf-8"?>
<p:tagLst xmlns:a="http://schemas.openxmlformats.org/drawingml/2006/main" xmlns:r="http://schemas.openxmlformats.org/officeDocument/2006/relationships" xmlns:p="http://schemas.openxmlformats.org/presentationml/2006/main">
  <p:tag name="SWI" val="100"/>
  <p:tag name="NBP" val="1"/>
  <p:tag name="CVB" val="100"/>
  <p:tag name="SPT" val="FALSE"/>
  <p:tag name="BSN" val="100"/>
  <p:tag name="LFXCI" val="0"/>
  <p:tag name="SVT" val="TRUE"/>
  <p:tag name="CII" val="100"/>
</p:tagLst>
</file>

<file path=ppt/tags/tag75.xml><?xml version="1.0" encoding="utf-8"?>
<p:tagLst xmlns:a="http://schemas.openxmlformats.org/drawingml/2006/main" xmlns:r="http://schemas.openxmlformats.org/officeDocument/2006/relationships" xmlns:p="http://schemas.openxmlformats.org/presentationml/2006/main">
  <p:tag name="SWI" val="101"/>
  <p:tag name="NBP" val="1"/>
  <p:tag name="CVB" val="101"/>
  <p:tag name="SPT" val="FALSE"/>
  <p:tag name="BSN" val="101"/>
  <p:tag name="LFXCI" val="0"/>
  <p:tag name="SVT" val="TRUE"/>
  <p:tag name="CII" val="101"/>
</p:tagLst>
</file>

<file path=ppt/tags/tag76.xml><?xml version="1.0" encoding="utf-8"?>
<p:tagLst xmlns:a="http://schemas.openxmlformats.org/drawingml/2006/main" xmlns:r="http://schemas.openxmlformats.org/officeDocument/2006/relationships" xmlns:p="http://schemas.openxmlformats.org/presentationml/2006/main">
  <p:tag name="SWI" val="102"/>
  <p:tag name="NBP" val="1"/>
  <p:tag name="CVB" val="102"/>
  <p:tag name="SPT" val="FALSE"/>
  <p:tag name="BSN" val="102"/>
  <p:tag name="LFXCI" val="0"/>
  <p:tag name="SVT" val="TRUE"/>
  <p:tag name="CII" val="102"/>
</p:tagLst>
</file>

<file path=ppt/tags/tag77.xml><?xml version="1.0" encoding="utf-8"?>
<p:tagLst xmlns:a="http://schemas.openxmlformats.org/drawingml/2006/main" xmlns:r="http://schemas.openxmlformats.org/officeDocument/2006/relationships" xmlns:p="http://schemas.openxmlformats.org/presentationml/2006/main">
  <p:tag name="SWI" val="103"/>
  <p:tag name="NBP" val="1"/>
  <p:tag name="CVB" val="103"/>
  <p:tag name="SPT" val="FALSE"/>
  <p:tag name="BSN" val="103"/>
  <p:tag name="LFXCI" val="0"/>
  <p:tag name="SVT" val="TRUE"/>
  <p:tag name="CII" val="103"/>
</p:tagLst>
</file>

<file path=ppt/tags/tag78.xml><?xml version="1.0" encoding="utf-8"?>
<p:tagLst xmlns:a="http://schemas.openxmlformats.org/drawingml/2006/main" xmlns:r="http://schemas.openxmlformats.org/officeDocument/2006/relationships" xmlns:p="http://schemas.openxmlformats.org/presentationml/2006/main">
  <p:tag name="SWI" val="104"/>
  <p:tag name="NBP" val="1"/>
  <p:tag name="CVB" val="104"/>
  <p:tag name="SPT" val="FALSE"/>
  <p:tag name="BSN" val="104"/>
  <p:tag name="LFXCI" val="0"/>
  <p:tag name="SVT" val="TRUE"/>
  <p:tag name="CII" val="104"/>
</p:tagLst>
</file>

<file path=ppt/tags/tag79.xml><?xml version="1.0" encoding="utf-8"?>
<p:tagLst xmlns:a="http://schemas.openxmlformats.org/drawingml/2006/main" xmlns:r="http://schemas.openxmlformats.org/officeDocument/2006/relationships" xmlns:p="http://schemas.openxmlformats.org/presentationml/2006/main">
  <p:tag name="SWI" val="105"/>
  <p:tag name="NBP" val="1"/>
  <p:tag name="CVB" val="105"/>
  <p:tag name="SPT" val="FALSE"/>
  <p:tag name="BSN" val="105"/>
  <p:tag name="LFXCI" val="0"/>
  <p:tag name="SVT" val="TRUE"/>
  <p:tag name="CII" val="105"/>
</p:tagLst>
</file>

<file path=ppt/tags/tag8.xml><?xml version="1.0" encoding="utf-8"?>
<p:tagLst xmlns:a="http://schemas.openxmlformats.org/drawingml/2006/main" xmlns:r="http://schemas.openxmlformats.org/officeDocument/2006/relationships" xmlns:p="http://schemas.openxmlformats.org/presentationml/2006/main">
  <p:tag name="SWI" val="59"/>
  <p:tag name="NBP" val="1"/>
  <p:tag name="BSN" val="59"/>
  <p:tag name="SVT" val="TRUE"/>
  <p:tag name="CVB" val="59"/>
  <p:tag name="SPT" val="FALSE"/>
  <p:tag name="CII" val="59"/>
</p:tagLst>
</file>

<file path=ppt/tags/tag80.xml><?xml version="1.0" encoding="utf-8"?>
<p:tagLst xmlns:a="http://schemas.openxmlformats.org/drawingml/2006/main" xmlns:r="http://schemas.openxmlformats.org/officeDocument/2006/relationships" xmlns:p="http://schemas.openxmlformats.org/presentationml/2006/main">
  <p:tag name="SWI" val="106"/>
  <p:tag name="NBP" val="1"/>
  <p:tag name="CVB" val="106"/>
  <p:tag name="SPT" val="FALSE"/>
  <p:tag name="BSN" val="106"/>
  <p:tag name="LFXCI" val="0"/>
  <p:tag name="SVT" val="TRUE"/>
  <p:tag name="CII" val="106"/>
</p:tagLst>
</file>

<file path=ppt/tags/tag81.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82.xml><?xml version="1.0" encoding="utf-8"?>
<p:tagLst xmlns:a="http://schemas.openxmlformats.org/drawingml/2006/main" xmlns:r="http://schemas.openxmlformats.org/officeDocument/2006/relationships" xmlns:p="http://schemas.openxmlformats.org/presentationml/2006/main">
  <p:tag name="DUMMACSH" val="TRUE"/>
</p:tagLst>
</file>

<file path=ppt/tags/tag83.xml><?xml version="1.0" encoding="utf-8"?>
<p:tagLst xmlns:a="http://schemas.openxmlformats.org/drawingml/2006/main" xmlns:r="http://schemas.openxmlformats.org/officeDocument/2006/relationships" xmlns:p="http://schemas.openxmlformats.org/presentationml/2006/main">
  <p:tag name="SWI" val="111"/>
  <p:tag name="NBP" val="1"/>
  <p:tag name="CVB" val="111"/>
  <p:tag name="SPT" val="FALSE"/>
  <p:tag name="BSN" val="111"/>
  <p:tag name="LFXCI" val="0"/>
  <p:tag name="SVT" val="TRUE"/>
  <p:tag name="CII" val="111"/>
</p:tagLst>
</file>

<file path=ppt/tags/tag9.xml><?xml version="1.0" encoding="utf-8"?>
<p:tagLst xmlns:a="http://schemas.openxmlformats.org/drawingml/2006/main" xmlns:r="http://schemas.openxmlformats.org/officeDocument/2006/relationships" xmlns:p="http://schemas.openxmlformats.org/presentationml/2006/main">
  <p:tag name="SWI" val="59"/>
  <p:tag name="NBP" val="1"/>
  <p:tag name="BSN" val="59"/>
  <p:tag name="SVT" val="TRUE"/>
  <p:tag name="CVB" val="59"/>
  <p:tag name="SPT" val="FALSE"/>
  <p:tag name="CII" val="59"/>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8658</TotalTime>
  <Words>7188</Words>
  <Application>Microsoft Office PowerPoint</Application>
  <PresentationFormat>On-screen Show (4:3)</PresentationFormat>
  <Paragraphs>1097</Paragraphs>
  <Slides>89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1" baseType="lpstr">
      <vt:lpstr>Blends</vt:lpstr>
      <vt:lpstr>Worksheet</vt:lpstr>
      <vt:lpstr>Introduction to Parallel Programming &amp; Cluster Computing Stupid Compiler Tricks</vt:lpstr>
      <vt:lpstr>This is an experiment!</vt:lpstr>
      <vt:lpstr>H.323 (Polycom etc)</vt:lpstr>
      <vt:lpstr>H.323 from Internet Explorer</vt:lpstr>
      <vt:lpstr>EVO</vt:lpstr>
      <vt:lpstr>Phone Bridge</vt:lpstr>
      <vt:lpstr>Please Mute Yourself</vt:lpstr>
      <vt:lpstr>Thanks for helping!</vt:lpstr>
      <vt:lpstr>Questions via Text: Piazza</vt:lpstr>
      <vt:lpstr>This is an experiment!</vt:lpstr>
      <vt:lpstr>Outline</vt:lpstr>
      <vt:lpstr>Dependency Analysis</vt:lpstr>
      <vt:lpstr>What Is Dependency Analysis?</vt:lpstr>
      <vt:lpstr>Control Dependencies</vt:lpstr>
      <vt:lpstr>Branch Dependency (F90)</vt:lpstr>
      <vt:lpstr>Branch Dependency (C)</vt:lpstr>
      <vt:lpstr>Loop Carried Dependency (F90)</vt:lpstr>
      <vt:lpstr>Loop Carried Dependency (C)</vt:lpstr>
      <vt:lpstr>Why Do We Care?</vt:lpstr>
      <vt:lpstr>Loop or Branch Dependency? (F)</vt:lpstr>
      <vt:lpstr>Loop or Branch Dependency? (C)</vt:lpstr>
      <vt:lpstr>Call Dependency Example (F90)</vt:lpstr>
      <vt:lpstr>Call Dependency Example (C)</vt:lpstr>
      <vt:lpstr>I/O Dependency (F90)</vt:lpstr>
      <vt:lpstr>I/O Dependency (C)</vt:lpstr>
      <vt:lpstr>Reductions Aren’t Dependencies</vt:lpstr>
      <vt:lpstr>Reductions Aren’t Dependencies</vt:lpstr>
      <vt:lpstr>Data Dependencies (F90)</vt:lpstr>
      <vt:lpstr>Data Dependencies (C)</vt:lpstr>
      <vt:lpstr>Output Dependencies (F90)</vt:lpstr>
      <vt:lpstr>Output Dependencies (C)</vt:lpstr>
      <vt:lpstr>Why Does Order Matter?</vt:lpstr>
      <vt:lpstr>Loop Dependency Example</vt:lpstr>
      <vt:lpstr>Loop Dep Example (cont’d)</vt:lpstr>
      <vt:lpstr>Loop Dependency Performance</vt:lpstr>
      <vt:lpstr>Stupid Compiler Tricks</vt:lpstr>
      <vt:lpstr>Stupid Compiler Tricks</vt:lpstr>
      <vt:lpstr>Compiler Design</vt:lpstr>
      <vt:lpstr>Tricks Compilers Play</vt:lpstr>
      <vt:lpstr>Scalar Optimizations</vt:lpstr>
      <vt:lpstr>Copy Propagation (F90)</vt:lpstr>
      <vt:lpstr>Copy Propagation (C)</vt:lpstr>
      <vt:lpstr>Constant Folding (F90)</vt:lpstr>
      <vt:lpstr>Constant Folding (C)</vt:lpstr>
      <vt:lpstr>Dead Code Removal (F90)</vt:lpstr>
      <vt:lpstr>Dead Code Removal (C)</vt:lpstr>
      <vt:lpstr>Strength Reduction (F90)</vt:lpstr>
      <vt:lpstr>Strength Reduction (C)</vt:lpstr>
      <vt:lpstr>Common Subexpression Elimination (F90)</vt:lpstr>
      <vt:lpstr>Common Subexpression Elimination (C)</vt:lpstr>
      <vt:lpstr>Variable Renaming (F90)</vt:lpstr>
      <vt:lpstr>Variable Renaming (C)</vt:lpstr>
      <vt:lpstr>Loop Optimizations</vt:lpstr>
      <vt:lpstr>Hoisting Loop Invariant Code (F90)</vt:lpstr>
      <vt:lpstr>Hoisting Loop Invariant Code (C)</vt:lpstr>
      <vt:lpstr>Unswitching (F90)</vt:lpstr>
      <vt:lpstr>Unswitching (C)</vt:lpstr>
      <vt:lpstr>Iteration Peeling (F90)</vt:lpstr>
      <vt:lpstr>Iteration Peeling (C)</vt:lpstr>
      <vt:lpstr>Index Set Splitting (F90)</vt:lpstr>
      <vt:lpstr>Index Set Splitting (C)</vt:lpstr>
      <vt:lpstr>Loop Interchange (F90)</vt:lpstr>
      <vt:lpstr>Loop Interchange (C)</vt:lpstr>
      <vt:lpstr>Unrolling (F90)</vt:lpstr>
      <vt:lpstr>Unrolling (C)</vt:lpstr>
      <vt:lpstr>Why Do Compilers Unroll?</vt:lpstr>
      <vt:lpstr>Loop Fusion (F90)</vt:lpstr>
      <vt:lpstr>Loop Fusion (C)</vt:lpstr>
      <vt:lpstr>Loop Fission (F90)</vt:lpstr>
      <vt:lpstr>Loop Fission (C)</vt:lpstr>
      <vt:lpstr>To Fuse or to Fizz?</vt:lpstr>
      <vt:lpstr>Inlining (F90)</vt:lpstr>
      <vt:lpstr>Inlining (C)</vt:lpstr>
      <vt:lpstr>Tricks You Can Play with Compilers</vt:lpstr>
      <vt:lpstr>The Joy of Compiler Options</vt:lpstr>
      <vt:lpstr>Example Compile Lines</vt:lpstr>
      <vt:lpstr>What Does the Compiler Do? #1</vt:lpstr>
      <vt:lpstr>What Does the Compiler Do? #2</vt:lpstr>
      <vt:lpstr>Arithmetic Operation Speeds</vt:lpstr>
      <vt:lpstr>Optimization Performance</vt:lpstr>
      <vt:lpstr>More Optimized Performance</vt:lpstr>
      <vt:lpstr>Profiling</vt:lpstr>
      <vt:lpstr>Profiling</vt:lpstr>
      <vt:lpstr>Subroutine Profiling</vt:lpstr>
      <vt:lpstr>Profiling Example</vt:lpstr>
      <vt:lpstr>Profiling Example (cont’d)</vt:lpstr>
      <vt:lpstr>Profiling Result</vt:lpstr>
      <vt:lpstr>Thanks for your attention!   Questions? </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Stupid Compiler Tricks</dc:title>
  <dc:creator>Henry Neeman</dc:creator>
  <cp:lastModifiedBy>hneeman</cp:lastModifiedBy>
  <cp:revision>479</cp:revision>
  <cp:lastPrinted>1601-01-01T00:00:00Z</cp:lastPrinted>
  <dcterms:created xsi:type="dcterms:W3CDTF">2001-08-18T12:37:15Z</dcterms:created>
  <dcterms:modified xsi:type="dcterms:W3CDTF">2011-06-28T14:50:51Z</dcterms:modified>
</cp:coreProperties>
</file>