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tags/tag2.xml" ContentType="application/vnd.openxmlformats-officedocument.presentationml.tags+xml"/>
  <Override PartName="/ppt/tags/tag3.xml" ContentType="application/vnd.openxmlformats-officedocument.presentationml.tags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6" r:id="rId1"/>
  </p:sldMasterIdLst>
  <p:notesMasterIdLst>
    <p:notesMasterId r:id="rId14"/>
  </p:notesMasterIdLst>
  <p:handoutMasterIdLst>
    <p:handoutMasterId r:id="rId15"/>
  </p:handoutMasterIdLst>
  <p:sldIdLst>
    <p:sldId id="664" r:id="rId2"/>
    <p:sldId id="554" r:id="rId3"/>
    <p:sldId id="650" r:id="rId4"/>
    <p:sldId id="652" r:id="rId5"/>
    <p:sldId id="661" r:id="rId6"/>
    <p:sldId id="653" r:id="rId7"/>
    <p:sldId id="655" r:id="rId8"/>
    <p:sldId id="656" r:id="rId9"/>
    <p:sldId id="657" r:id="rId10"/>
    <p:sldId id="658" r:id="rId11"/>
    <p:sldId id="659" r:id="rId12"/>
    <p:sldId id="467" r:id="rId13"/>
  </p:sldIdLst>
  <p:sldSz cx="9144000" cy="6858000" type="screen4x3"/>
  <p:notesSz cx="6858000" cy="9144000"/>
  <p:custDataLst>
    <p:tags r:id="rId16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00FF"/>
    <a:srgbClr val="FFCCFF"/>
    <a:srgbClr val="CC99FF"/>
    <a:srgbClr val="800080"/>
    <a:srgbClr val="CC6600"/>
    <a:srgbClr val="008000"/>
    <a:srgbClr val="A50021"/>
    <a:srgbClr val="33CC33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94575" autoAdjust="0"/>
  </p:normalViewPr>
  <p:slideViewPr>
    <p:cSldViewPr>
      <p:cViewPr varScale="1">
        <p:scale>
          <a:sx n="85" d="100"/>
          <a:sy n="85" d="100"/>
        </p:scale>
        <p:origin x="-37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tags" Target="tags/tag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24623497-17EC-4C85-AF35-E567DE506A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50277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 smtClean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FE03D026-CEFD-4132-B671-818C5F1E8B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5185529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34"/>
          <p:cNvSpPr>
            <a:spLocks noChangeArrowheads="1"/>
          </p:cNvSpPr>
          <p:nvPr/>
        </p:nvSpPr>
        <p:spPr bwMode="auto">
          <a:xfrm>
            <a:off x="635000" y="24384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Rectangle 1035"/>
          <p:cNvSpPr>
            <a:spLocks noChangeArrowheads="1"/>
          </p:cNvSpPr>
          <p:nvPr/>
        </p:nvSpPr>
        <p:spPr bwMode="auto">
          <a:xfrm flipV="1">
            <a:off x="315913" y="3260725"/>
            <a:ext cx="8693150" cy="5556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9404" name="Rectangle 1036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9405" name="Rectangle 1037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7" name="Rectangle 1038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990600" y="6248400"/>
            <a:ext cx="19050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400"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1039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r>
              <a:rPr lang="en-US"/>
              <a:t>OU Supercomputing Center for Education &amp; Research</a:t>
            </a:r>
          </a:p>
        </p:txBody>
      </p:sp>
      <p:sp>
        <p:nvSpPr>
          <p:cNvPr id="9" name="Rectangle 1040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 smtClean="0">
                <a:solidFill>
                  <a:schemeClr val="bg2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0444E359-79E0-4AF8-A8E7-4848D3ACC6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" name="Picture 12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6670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235FF7-5179-46DA-B105-D41AB8E530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40525" y="457200"/>
            <a:ext cx="2043113" cy="5562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457200"/>
            <a:ext cx="5978525" cy="55626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3A9AA8-B67F-451E-A4EA-DB0938330C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012EC9EB-093D-4AEC-827C-43FD36EDF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150A29B-C713-428D-8EEE-FBB5AB752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457200"/>
            <a:ext cx="7793038" cy="6778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371600"/>
            <a:ext cx="7924800" cy="46482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7696F83-8082-4514-8AA9-864DCCAA62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382110"/>
            <a:ext cx="79248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FF6522-D39A-4EFB-9FD2-0F43165FD2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" name="Footer Placeholder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B2F73B-AF29-4A05-AF7F-4F48D44409C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862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DA04F282-5D9D-4EB2-A4AC-1849A209E5C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4AFA57-DB10-4D8E-B495-9E7DF239E0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12"/>
          <p:cNvSpPr>
            <a:spLocks noGrp="1" noChangeArrowheads="1"/>
          </p:cNvSpPr>
          <p:nvPr>
            <p:ph type="ftr" sz="quarter" idx="12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6324600" y="6096000"/>
            <a:ext cx="152400" cy="7620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1A5A790-6F19-4F0E-8844-552503E9D1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7E5F05-49DD-403D-8B1B-C58F7D6A2F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7A33A4-B068-4571-97F3-222EF8233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CCE84F-D98D-47F7-A4D6-21F3EE13A3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6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jpeg"/><Relationship Id="rId25" Type="http://schemas.openxmlformats.org/officeDocument/2006/relationships/image" Target="../media/image10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20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image" Target="../media/image9.png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23" Type="http://schemas.openxmlformats.org/officeDocument/2006/relationships/image" Target="../media/image8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4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7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Picture 21" descr="hampton_long_logo.png"/>
          <p:cNvPicPr>
            <a:picLocks noChangeAspect="1"/>
          </p:cNvPicPr>
          <p:nvPr userDrawn="1"/>
        </p:nvPicPr>
        <p:blipFill>
          <a:blip r:embed="rId16" cstate="print"/>
          <a:stretch>
            <a:fillRect/>
          </a:stretch>
        </p:blipFill>
        <p:spPr>
          <a:xfrm>
            <a:off x="304800" y="6442840"/>
            <a:ext cx="1223962" cy="288311"/>
          </a:xfrm>
          <a:prstGeom prst="rect">
            <a:avLst/>
          </a:prstGeom>
        </p:spPr>
      </p:pic>
      <p:pic>
        <p:nvPicPr>
          <p:cNvPr id="21" name="Picture 20" descr="sdsu_logo.jpg"/>
          <p:cNvPicPr>
            <a:picLocks noChangeAspect="1"/>
          </p:cNvPicPr>
          <p:nvPr userDrawn="1"/>
        </p:nvPicPr>
        <p:blipFill>
          <a:blip r:embed="rId17" cstate="print"/>
          <a:stretch>
            <a:fillRect/>
          </a:stretch>
        </p:blipFill>
        <p:spPr>
          <a:xfrm>
            <a:off x="6508530" y="6148550"/>
            <a:ext cx="381000" cy="571500"/>
          </a:xfrm>
          <a:prstGeom prst="rect">
            <a:avLst/>
          </a:prstGeom>
        </p:spPr>
      </p:pic>
      <p:pic>
        <p:nvPicPr>
          <p:cNvPr id="16" name="Picture 12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-13648" y="609600"/>
            <a:ext cx="6350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0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r>
              <a:rPr lang="en-US" dirty="0" smtClean="0"/>
              <a:t>TALK TITLE GOES HERE</a:t>
            </a:r>
          </a:p>
          <a:p>
            <a:pPr>
              <a:defRPr/>
            </a:pPr>
            <a:r>
              <a:rPr lang="en-US" dirty="0" smtClean="0"/>
              <a:t>Intermediate Parallel, July 31 – Aug 6 2011</a:t>
            </a:r>
            <a:endParaRPr lang="en-US" dirty="0"/>
          </a:p>
        </p:txBody>
      </p:sp>
      <p:sp>
        <p:nvSpPr>
          <p:cNvPr id="58381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162800" y="619125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33E90D56-9F13-476E-9C0C-A76A957C9F5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grpSp>
        <p:nvGrpSpPr>
          <p:cNvPr id="3076" name="Group 41"/>
          <p:cNvGrpSpPr>
            <a:grpSpLocks/>
          </p:cNvGrpSpPr>
          <p:nvPr userDrawn="1"/>
        </p:nvGrpSpPr>
        <p:grpSpPr bwMode="auto">
          <a:xfrm>
            <a:off x="228600" y="6096000"/>
            <a:ext cx="1447800" cy="381000"/>
            <a:chOff x="384" y="3840"/>
            <a:chExt cx="1488" cy="377"/>
          </a:xfrm>
        </p:grpSpPr>
        <p:pic>
          <p:nvPicPr>
            <p:cNvPr id="3084" name="Picture 15" descr="ou201_logo"/>
            <p:cNvPicPr>
              <a:picLocks noChangeAspect="1" noChangeArrowheads="1"/>
            </p:cNvPicPr>
            <p:nvPr userDrawn="1"/>
          </p:nvPicPr>
          <p:blipFill>
            <a:blip r:embed="rId19" cstate="print"/>
            <a:srcRect/>
            <a:stretch>
              <a:fillRect/>
            </a:stretch>
          </p:blipFill>
          <p:spPr bwMode="auto">
            <a:xfrm>
              <a:off x="912" y="3870"/>
              <a:ext cx="248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5" name="Picture 35" descr="oscer_logo_crimson_20060918"/>
            <p:cNvPicPr>
              <a:picLocks noChangeAspect="1" noChangeArrowheads="1"/>
            </p:cNvPicPr>
            <p:nvPr userDrawn="1"/>
          </p:nvPicPr>
          <p:blipFill>
            <a:blip r:embed="rId20" cstate="print"/>
            <a:srcRect/>
            <a:stretch>
              <a:fillRect/>
            </a:stretch>
          </p:blipFill>
          <p:spPr bwMode="auto">
            <a:xfrm>
              <a:off x="384" y="3840"/>
              <a:ext cx="489" cy="3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3086" name="Picture 39" descr="ouit_logo_small"/>
            <p:cNvPicPr>
              <a:picLocks noChangeAspect="1" noChangeArrowheads="1"/>
            </p:cNvPicPr>
            <p:nvPr userDrawn="1"/>
          </p:nvPicPr>
          <p:blipFill>
            <a:blip r:embed="rId21" cstate="print"/>
            <a:srcRect/>
            <a:stretch>
              <a:fillRect/>
            </a:stretch>
          </p:blipFill>
          <p:spPr bwMode="auto">
            <a:xfrm>
              <a:off x="1152" y="3840"/>
              <a:ext cx="720" cy="3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58375" name="Rectangle 7"/>
          <p:cNvSpPr>
            <a:spLocks noChangeArrowheads="1"/>
          </p:cNvSpPr>
          <p:nvPr/>
        </p:nvSpPr>
        <p:spPr bwMode="gray">
          <a:xfrm>
            <a:off x="609600" y="381000"/>
            <a:ext cx="31750" cy="1052513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58376" name="Rectangle 8"/>
          <p:cNvSpPr>
            <a:spLocks noChangeArrowheads="1"/>
          </p:cNvSpPr>
          <p:nvPr/>
        </p:nvSpPr>
        <p:spPr bwMode="gray">
          <a:xfrm>
            <a:off x="304800" y="1219200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kumimoji="1" lang="en-US" sz="2400">
              <a:latin typeface="Tahoma" pitchFamily="34" charset="0"/>
            </a:endParaRPr>
          </a:p>
        </p:txBody>
      </p:sp>
      <p:sp>
        <p:nvSpPr>
          <p:cNvPr id="3079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457200"/>
            <a:ext cx="8021638" cy="677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80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371600"/>
            <a:ext cx="79248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8" name="TextBox 17"/>
          <p:cNvSpPr txBox="1"/>
          <p:nvPr userDrawn="1"/>
        </p:nvSpPr>
        <p:spPr>
          <a:xfrm>
            <a:off x="2078420" y="6051330"/>
            <a:ext cx="838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Sponsored by DOD HPCMP, SC11/ACM, NCSI and</a:t>
            </a:r>
          </a:p>
          <a:p>
            <a:r>
              <a:rPr lang="en-US" sz="800" dirty="0" smtClean="0"/>
              <a:t>OK EPSCoR</a:t>
            </a:r>
            <a:endParaRPr lang="en-US" sz="800" dirty="0"/>
          </a:p>
        </p:txBody>
      </p:sp>
      <p:pic>
        <p:nvPicPr>
          <p:cNvPr id="17" name="Picture 12"/>
          <p:cNvPicPr>
            <a:picLocks noChangeAspect="1"/>
          </p:cNvPicPr>
          <p:nvPr userDrawn="1"/>
        </p:nvPicPr>
        <p:blipFill>
          <a:blip r:embed="rId18" cstate="print"/>
          <a:srcRect/>
          <a:stretch>
            <a:fillRect/>
          </a:stretch>
        </p:blipFill>
        <p:spPr bwMode="auto">
          <a:xfrm>
            <a:off x="1600200" y="6096000"/>
            <a:ext cx="443024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pupr_logo.jpg"/>
          <p:cNvPicPr>
            <a:picLocks noChangeAspect="1"/>
          </p:cNvPicPr>
          <p:nvPr userDrawn="1"/>
        </p:nvPicPr>
        <p:blipFill>
          <a:blip r:embed="rId22" cstate="print"/>
          <a:stretch>
            <a:fillRect/>
          </a:stretch>
        </p:blipFill>
        <p:spPr>
          <a:xfrm>
            <a:off x="7824698" y="6248400"/>
            <a:ext cx="273170" cy="381000"/>
          </a:xfrm>
          <a:prstGeom prst="rect">
            <a:avLst/>
          </a:prstGeom>
        </p:spPr>
      </p:pic>
      <p:pic>
        <p:nvPicPr>
          <p:cNvPr id="20" name="Picture 19" descr="contracosta_logo.jpg"/>
          <p:cNvPicPr>
            <a:picLocks noChangeAspect="1"/>
          </p:cNvPicPr>
          <p:nvPr userDrawn="1"/>
        </p:nvPicPr>
        <p:blipFill>
          <a:blip r:embed="rId23" cstate="print"/>
          <a:stretch>
            <a:fillRect/>
          </a:stretch>
        </p:blipFill>
        <p:spPr>
          <a:xfrm>
            <a:off x="7162800" y="6172200"/>
            <a:ext cx="666750" cy="533400"/>
          </a:xfrm>
          <a:prstGeom prst="rect">
            <a:avLst/>
          </a:prstGeom>
        </p:spPr>
      </p:pic>
      <p:pic>
        <p:nvPicPr>
          <p:cNvPr id="14" name="Picture 13" descr="earlham_ec_logo.png"/>
          <p:cNvPicPr>
            <a:picLocks noChangeAspect="1"/>
          </p:cNvPicPr>
          <p:nvPr userDrawn="1"/>
        </p:nvPicPr>
        <p:blipFill>
          <a:blip r:embed="rId24" cstate="print"/>
          <a:stretch>
            <a:fillRect/>
          </a:stretch>
        </p:blipFill>
        <p:spPr>
          <a:xfrm>
            <a:off x="6794860" y="6228846"/>
            <a:ext cx="433493" cy="421808"/>
          </a:xfrm>
          <a:prstGeom prst="rect">
            <a:avLst/>
          </a:prstGeom>
        </p:spPr>
      </p:pic>
      <p:pic>
        <p:nvPicPr>
          <p:cNvPr id="23" name="Picture 22" descr="widener_wordsonly_logo.jpg"/>
          <p:cNvPicPr>
            <a:picLocks noChangeAspect="1"/>
          </p:cNvPicPr>
          <p:nvPr userDrawn="1"/>
        </p:nvPicPr>
        <p:blipFill>
          <a:blip r:embed="rId25" cstate="print"/>
          <a:stretch>
            <a:fillRect/>
          </a:stretch>
        </p:blipFill>
        <p:spPr>
          <a:xfrm>
            <a:off x="1524000" y="6477000"/>
            <a:ext cx="676275" cy="22383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78" r:id="rId3"/>
    <p:sldLayoutId id="2147483687" r:id="rId4"/>
    <p:sldLayoutId id="2147483679" r:id="rId5"/>
    <p:sldLayoutId id="2147483688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9" r:id="rId12"/>
    <p:sldLayoutId id="2147483690" r:id="rId13"/>
    <p:sldLayoutId id="2147483691" r:id="rId14"/>
  </p:sldLayoutIdLst>
  <p:transition/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33399"/>
        </a:buClr>
        <a:buSzPct val="60000"/>
        <a:buFont typeface="Wingdings" pitchFamily="2" charset="2"/>
        <a:buChar char="n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A50021"/>
        </a:buClr>
        <a:buSzPct val="55000"/>
        <a:buFont typeface="Wingdings" pitchFamily="2" charset="2"/>
        <a:buChar char="n"/>
        <a:defRPr sz="22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8000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6600"/>
        </a:buClr>
        <a:buSzPct val="55000"/>
        <a:buFont typeface="Wingdings" pitchFamily="2" charset="2"/>
        <a:buChar char="n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80"/>
        </a:buClr>
        <a:buSzPct val="5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12" Type="http://schemas.openxmlformats.org/officeDocument/2006/relationships/image" Target="../media/image17.jpeg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8.jpeg"/><Relationship Id="rId10" Type="http://schemas.openxmlformats.org/officeDocument/2006/relationships/image" Target="../media/image15.png"/><Relationship Id="rId4" Type="http://schemas.openxmlformats.org/officeDocument/2006/relationships/image" Target="../media/image11.gif"/><Relationship Id="rId9" Type="http://schemas.openxmlformats.org/officeDocument/2006/relationships/image" Target="../media/image1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7.xml"/><Relationship Id="rId1" Type="http://schemas.openxmlformats.org/officeDocument/2006/relationships/tags" Target="../tags/tag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13" Type="http://schemas.openxmlformats.org/officeDocument/2006/relationships/image" Target="../media/image18.jpe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6.png"/><Relationship Id="rId12" Type="http://schemas.openxmlformats.org/officeDocument/2006/relationships/image" Target="../media/image17.jpeg"/><Relationship Id="rId2" Type="http://schemas.openxmlformats.org/officeDocument/2006/relationships/tags" Target="../tags/tag5.xml"/><Relationship Id="rId1" Type="http://schemas.openxmlformats.org/officeDocument/2006/relationships/tags" Target="../tags/tag4.xml"/><Relationship Id="rId6" Type="http://schemas.openxmlformats.org/officeDocument/2006/relationships/image" Target="../media/image12.jpeg"/><Relationship Id="rId11" Type="http://schemas.openxmlformats.org/officeDocument/2006/relationships/image" Target="../media/image16.png"/><Relationship Id="rId5" Type="http://schemas.openxmlformats.org/officeDocument/2006/relationships/image" Target="../media/image8.jpeg"/><Relationship Id="rId10" Type="http://schemas.openxmlformats.org/officeDocument/2006/relationships/image" Target="../media/image15.png"/><Relationship Id="rId4" Type="http://schemas.openxmlformats.org/officeDocument/2006/relationships/image" Target="../media/image11.gif"/><Relationship Id="rId9" Type="http://schemas.openxmlformats.org/officeDocument/2006/relationships/image" Target="../media/image1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164.58.250.47/codian_video_decoder.msi" TargetMode="External"/><Relationship Id="rId2" Type="http://schemas.openxmlformats.org/officeDocument/2006/relationships/hyperlink" Target="http://www.oracle.com/technetwork/java/javase/downloads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iazza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ampton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4038600"/>
            <a:ext cx="1428750" cy="1428750"/>
          </a:xfrm>
          <a:prstGeom prst="rect">
            <a:avLst/>
          </a:prstGeom>
        </p:spPr>
      </p:pic>
      <p:pic>
        <p:nvPicPr>
          <p:cNvPr id="16" name="Picture 15" descr="contracosta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3276600"/>
            <a:ext cx="1428750" cy="1143000"/>
          </a:xfrm>
          <a:prstGeom prst="rect">
            <a:avLst/>
          </a:prstGeom>
        </p:spPr>
      </p:pic>
      <p:pic>
        <p:nvPicPr>
          <p:cNvPr id="15" name="Picture 14" descr="sdsu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953000"/>
            <a:ext cx="1066800" cy="1600200"/>
          </a:xfrm>
          <a:prstGeom prst="rect">
            <a:avLst/>
          </a:prstGeo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533400" y="328959"/>
            <a:ext cx="8229600" cy="41910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High Performance Computing</a:t>
            </a:r>
            <a:b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Modernization Program (HPCMP)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6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Summer 2011 Puerto Rico Workshop on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 Parallel Programming</a:t>
            </a:r>
            <a:b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 conjunction with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the National Computational Science Institute (NCSI)/ 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SC11 Conference</a:t>
            </a:r>
            <a:br>
              <a:rPr lang="en-US" sz="215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Jointly hosted at </a:t>
            </a:r>
            <a:b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Polytechnic U of Puerto Rico</a:t>
            </a:r>
            <a:b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U Oklahoma </a:t>
            </a:r>
            <a: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29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and available live via videoconferencing </a:t>
            </a:r>
            <a:b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14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(streaming video recordings coming soon)</a:t>
            </a:r>
          </a:p>
        </p:txBody>
      </p: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3124200" y="5867400"/>
            <a:ext cx="2895600" cy="7620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4382206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3543807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4876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Sponsored by DOD HPCMP, SC11/ACM, NCSI and</a:t>
            </a:r>
          </a:p>
          <a:p>
            <a:r>
              <a:rPr lang="en-US" dirty="0" smtClean="0"/>
              <a:t>OK EPSCoR</a:t>
            </a:r>
            <a:endParaRPr lang="en-US" dirty="0"/>
          </a:p>
        </p:txBody>
      </p:sp>
      <p:pic>
        <p:nvPicPr>
          <p:cNvPr id="18" name="Picture 17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43800" y="5334000"/>
            <a:ext cx="1479518" cy="473927"/>
          </a:xfrm>
          <a:prstGeom prst="rect">
            <a:avLst/>
          </a:prstGeom>
        </p:spPr>
      </p:pic>
      <p:pic>
        <p:nvPicPr>
          <p:cNvPr id="19" name="Picture 18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81800" y="35052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3FE677A-EF37-4970-9B49-8180FA10AF29}" type="slidenum">
              <a:rPr lang="en-US"/>
              <a:pPr/>
              <a:t>10</a:t>
            </a:fld>
            <a:endParaRPr lang="en-US"/>
          </a:p>
        </p:txBody>
      </p:sp>
      <p:sp>
        <p:nvSpPr>
          <p:cNvPr id="468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Thanks for </a:t>
            </a:r>
            <a:r>
              <a:rPr lang="en-US" sz="3600" dirty="0" smtClean="0"/>
              <a:t>helping and sponsoring!</a:t>
            </a:r>
            <a:endParaRPr lang="en-US" sz="3600" dirty="0"/>
          </a:p>
        </p:txBody>
      </p:sp>
      <p:sp>
        <p:nvSpPr>
          <p:cNvPr id="468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000" dirty="0"/>
              <a:t>OSCER operations staff (Brandon George, Dave Akin, Brett Zimmerman, Josh </a:t>
            </a:r>
            <a:r>
              <a:rPr lang="en-US" sz="2000" dirty="0" smtClean="0"/>
              <a:t>Alexander, Patrick Calhoun)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Debi </a:t>
            </a:r>
            <a:r>
              <a:rPr lang="en-US" sz="2000" dirty="0" err="1" smtClean="0"/>
              <a:t>Gentis</a:t>
            </a:r>
            <a:r>
              <a:rPr lang="en-US" sz="2000" dirty="0" smtClean="0"/>
              <a:t>, OU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Kevin </a:t>
            </a:r>
            <a:r>
              <a:rPr lang="en-US" sz="2000" dirty="0"/>
              <a:t>Blake, OU IT (videographer</a:t>
            </a:r>
            <a:r>
              <a:rPr lang="en-US" sz="2000" dirty="0" smtClean="0"/>
              <a:t>)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OU School of Electrical &amp; Computer Engineering (LittleFe </a:t>
            </a:r>
            <a:r>
              <a:rPr lang="en-US" sz="2000" dirty="0" err="1" smtClean="0"/>
              <a:t>buildout</a:t>
            </a:r>
            <a:r>
              <a:rPr lang="en-US" sz="2000" dirty="0" smtClean="0"/>
              <a:t>)</a:t>
            </a:r>
            <a:endParaRPr lang="en-US" sz="2000" dirty="0"/>
          </a:p>
          <a:p>
            <a:pPr>
              <a:lnSpc>
                <a:spcPct val="90000"/>
              </a:lnSpc>
            </a:pPr>
            <a:r>
              <a:rPr lang="en-US" sz="2000" dirty="0" smtClean="0"/>
              <a:t>James Deaton and Roger Holder, </a:t>
            </a:r>
            <a:r>
              <a:rPr lang="en-US" sz="2000" dirty="0" err="1" smtClean="0"/>
              <a:t>OneNet</a:t>
            </a:r>
            <a:endParaRPr lang="en-US" sz="2000" dirty="0" smtClean="0"/>
          </a:p>
          <a:p>
            <a:pPr>
              <a:lnSpc>
                <a:spcPct val="90000"/>
              </a:lnSpc>
            </a:pPr>
            <a:r>
              <a:rPr lang="en-US" sz="2000" dirty="0" smtClean="0"/>
              <a:t>Luis Vicente and Alfredo </a:t>
            </a:r>
            <a:r>
              <a:rPr lang="en-US" sz="2000" dirty="0" smtClean="0"/>
              <a:t>Cruz, Polytechnic U </a:t>
            </a:r>
            <a:r>
              <a:rPr lang="en-US" sz="2000" dirty="0" smtClean="0"/>
              <a:t>of Puerto </a:t>
            </a:r>
            <a:r>
              <a:rPr lang="en-US" sz="2000" dirty="0" smtClean="0"/>
              <a:t>Rico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Omar </a:t>
            </a:r>
            <a:r>
              <a:rPr lang="en-US" sz="2000" dirty="0" err="1" smtClean="0"/>
              <a:t>Padron</a:t>
            </a:r>
            <a:r>
              <a:rPr lang="en-US" sz="2000" dirty="0" smtClean="0"/>
              <a:t>, Kean U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Scott Lathrop, SC11 General Chair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Donna </a:t>
            </a:r>
            <a:r>
              <a:rPr lang="en-US" sz="2000" dirty="0" err="1" smtClean="0"/>
              <a:t>Cappo</a:t>
            </a:r>
            <a:r>
              <a:rPr lang="en-US" sz="2000" dirty="0" smtClean="0"/>
              <a:t>, ACM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Bob Panoff, Jack </a:t>
            </a:r>
            <a:r>
              <a:rPr lang="en-US" sz="2000" dirty="0" err="1" smtClean="0"/>
              <a:t>Parkin</a:t>
            </a:r>
            <a:r>
              <a:rPr lang="en-US" sz="2000" dirty="0" smtClean="0"/>
              <a:t>,</a:t>
            </a:r>
            <a:r>
              <a:rPr lang="en-US" sz="2000" dirty="0" smtClean="0"/>
              <a:t> </a:t>
            </a:r>
            <a:r>
              <a:rPr lang="en-US" sz="2000" dirty="0" smtClean="0"/>
              <a:t>Joyce South, Shodor Education Foundation </a:t>
            </a:r>
            <a:r>
              <a:rPr lang="en-US" sz="2000" dirty="0" smtClean="0"/>
              <a:t>Inc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Jerry </a:t>
            </a:r>
            <a:r>
              <a:rPr lang="en-US" sz="2000" dirty="0" err="1" smtClean="0"/>
              <a:t>Malayer</a:t>
            </a:r>
            <a:r>
              <a:rPr lang="en-US" sz="2000" dirty="0" smtClean="0"/>
              <a:t> and Jim </a:t>
            </a:r>
            <a:r>
              <a:rPr lang="en-US" sz="2000" dirty="0" err="1" smtClean="0"/>
              <a:t>Wicksted</a:t>
            </a:r>
            <a:r>
              <a:rPr lang="en-US" sz="2000" dirty="0" smtClean="0"/>
              <a:t>, Oklahoma EPSCoR</a:t>
            </a:r>
          </a:p>
          <a:p>
            <a:pPr>
              <a:lnSpc>
                <a:spcPct val="90000"/>
              </a:lnSpc>
            </a:pPr>
            <a:r>
              <a:rPr lang="en-US" sz="2000" dirty="0" smtClean="0"/>
              <a:t>Dept of Defense High Performance Computing Modernization Program</a:t>
            </a:r>
            <a:endParaRPr lang="en-US" sz="2000" dirty="0" smtClean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9A66C146-843B-48F7-A792-92EF9FF3154A}" type="slidenum">
              <a:rPr lang="en-US"/>
              <a:pPr/>
              <a:t>11</a:t>
            </a:fld>
            <a:endParaRPr lang="en-US"/>
          </a:p>
        </p:txBody>
      </p:sp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537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It’s the nature of these kinds of videoconferences that </a:t>
            </a:r>
            <a:r>
              <a:rPr lang="en-US" b="1" dirty="0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Remember, if all else fails, you always have the toll free phone bridge to fall back on.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3733800"/>
            <a:ext cx="8001000" cy="1905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6000" dirty="0" smtClean="0"/>
              <a:t>Thanks for your attention!</a:t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/>
            </a:r>
            <a:br>
              <a:rPr lang="en-US" sz="6000" dirty="0" smtClean="0"/>
            </a:br>
            <a:r>
              <a:rPr lang="en-US" sz="6000" dirty="0" smtClean="0"/>
              <a:t>Questions?</a:t>
            </a:r>
            <a:endParaRPr lang="en-US" sz="3200" dirty="0" smtClean="0"/>
          </a:p>
        </p:txBody>
      </p:sp>
      <p:sp>
        <p:nvSpPr>
          <p:cNvPr id="80899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hampton_logo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620000" y="4038600"/>
            <a:ext cx="1428750" cy="1428750"/>
          </a:xfrm>
          <a:prstGeom prst="rect">
            <a:avLst/>
          </a:prstGeom>
        </p:spPr>
      </p:pic>
      <p:pic>
        <p:nvPicPr>
          <p:cNvPr id="16" name="Picture 15" descr="contracosta_logo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7620000" y="3276600"/>
            <a:ext cx="1428750" cy="1143000"/>
          </a:xfrm>
          <a:prstGeom prst="rect">
            <a:avLst/>
          </a:prstGeom>
        </p:spPr>
      </p:pic>
      <p:pic>
        <p:nvPicPr>
          <p:cNvPr id="15" name="Picture 14" descr="sdsu_log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553200" y="4953000"/>
            <a:ext cx="1066800" cy="1600200"/>
          </a:xfrm>
          <a:prstGeom prst="rect">
            <a:avLst/>
          </a:prstGeom>
        </p:spPr>
      </p:pic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381000" y="4724400"/>
            <a:ext cx="152400" cy="16764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95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933448"/>
            <a:ext cx="7924800" cy="2362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Intermediate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Parallel Programming</a:t>
            </a:r>
            <a:b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48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>&amp; Cluster Computing</a:t>
            </a:r>
            <a: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  <a:t/>
            </a:r>
            <a:br>
              <a:rPr lang="en-US" sz="3200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Arial Black" pitchFamily="34" charset="0"/>
              </a:rPr>
            </a:br>
            <a:r>
              <a:rPr lang="en-US" sz="32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Welcome</a:t>
            </a:r>
            <a:endParaRPr lang="en-US" sz="3200" dirty="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8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609600" y="3238500"/>
            <a:ext cx="8001000" cy="160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Josh Alexander,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Ivan </a:t>
            </a:r>
            <a:r>
              <a:rPr lang="en-US" sz="1450" b="1" dirty="0" err="1" smtClean="0"/>
              <a:t>Babic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Ken </a:t>
            </a:r>
            <a:r>
              <a:rPr lang="en-US" sz="1450" b="1" dirty="0" err="1" smtClean="0"/>
              <a:t>Gamradt</a:t>
            </a:r>
            <a:r>
              <a:rPr lang="en-US" sz="1450" b="1" dirty="0" smtClean="0"/>
              <a:t>, South Dakota State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Andrew Fitz Gibbon, Amazon.com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err="1" smtClean="0"/>
              <a:t>Mobeen</a:t>
            </a:r>
            <a:r>
              <a:rPr lang="en-US" sz="1450" b="1" dirty="0" smtClean="0"/>
              <a:t> </a:t>
            </a:r>
            <a:r>
              <a:rPr lang="en-US" sz="1450" b="1" dirty="0" err="1" smtClean="0"/>
              <a:t>Ludin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Tom Murphy,  Contra Costa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Henry Neeman, University of Oklahoma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Charlie Peck, Earlham College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Stephen Providence, Hampton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Jeff </a:t>
            </a:r>
            <a:r>
              <a:rPr lang="en-US" sz="1450" b="1" dirty="0" err="1" smtClean="0"/>
              <a:t>Rufinus</a:t>
            </a:r>
            <a:r>
              <a:rPr lang="en-US" sz="1450" b="1" dirty="0" smtClean="0"/>
              <a:t>, Widener University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Luis Vicente, Polytechnic University of Puerto Rico</a:t>
            </a:r>
          </a:p>
          <a:p>
            <a:pPr eaLnBrk="1" hangingPunct="1">
              <a:lnSpc>
                <a:spcPct val="90000"/>
              </a:lnSpc>
              <a:spcBef>
                <a:spcPts val="0"/>
              </a:spcBef>
            </a:pPr>
            <a:r>
              <a:rPr lang="en-US" sz="1450" b="1" dirty="0" smtClean="0"/>
              <a:t>Aaron </a:t>
            </a:r>
            <a:r>
              <a:rPr lang="en-US" sz="1450" b="1" dirty="0" err="1" smtClean="0"/>
              <a:t>Weeden</a:t>
            </a:r>
            <a:r>
              <a:rPr lang="en-US" sz="1450" b="1" dirty="0" smtClean="0"/>
              <a:t>, Earlham College</a:t>
            </a:r>
          </a:p>
          <a:p>
            <a:pPr eaLnBrk="1" hangingPunct="1">
              <a:spcBef>
                <a:spcPts val="0"/>
              </a:spcBef>
            </a:pPr>
            <a:r>
              <a:rPr lang="en-US" sz="1350" b="1" dirty="0" smtClean="0"/>
              <a:t>Sunday July 31 – Saturday August 6 2011</a:t>
            </a:r>
          </a:p>
        </p:txBody>
      </p:sp>
      <p:grpSp>
        <p:nvGrpSpPr>
          <p:cNvPr id="11269" name="Group 11"/>
          <p:cNvGrpSpPr>
            <a:grpSpLocks/>
          </p:cNvGrpSpPr>
          <p:nvPr/>
        </p:nvGrpSpPr>
        <p:grpSpPr bwMode="auto">
          <a:xfrm>
            <a:off x="3124200" y="5867400"/>
            <a:ext cx="2895600" cy="762000"/>
            <a:chOff x="1824" y="3120"/>
            <a:chExt cx="3168" cy="853"/>
          </a:xfrm>
        </p:grpSpPr>
        <p:pic>
          <p:nvPicPr>
            <p:cNvPr id="11272" name="Picture 9" descr="ouit_logo_small"/>
            <p:cNvPicPr>
              <a:picLocks noChangeAspect="1" noChangeArrowheads="1"/>
            </p:cNvPicPr>
            <p:nvPr/>
          </p:nvPicPr>
          <p:blipFill>
            <a:blip r:embed="rId7" cstate="print"/>
            <a:srcRect/>
            <a:stretch>
              <a:fillRect/>
            </a:stretch>
          </p:blipFill>
          <p:spPr bwMode="auto">
            <a:xfrm>
              <a:off x="3456" y="3168"/>
              <a:ext cx="1536" cy="8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3" name="Picture 6" descr="ou201_logo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1824" y="3264"/>
              <a:ext cx="432" cy="6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1274" name="Picture 7" descr="oscer_logo_crimson_20060918"/>
            <p:cNvPicPr>
              <a:picLocks noChangeAspect="1" noChangeArrowheads="1"/>
            </p:cNvPicPr>
            <p:nvPr/>
          </p:nvPicPr>
          <p:blipFill>
            <a:blip r:embed="rId9" cstate="print"/>
            <a:srcRect/>
            <a:stretch>
              <a:fillRect/>
            </a:stretch>
          </p:blipFill>
          <p:spPr bwMode="auto">
            <a:xfrm>
              <a:off x="2304" y="3120"/>
              <a:ext cx="1209" cy="85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1270" name="Rectangle 8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0" y="0"/>
            <a:ext cx="63500" cy="6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10" name="Picture 30" descr="earlham_college_logo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57200" y="4382206"/>
            <a:ext cx="1752600" cy="44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1"/>
          <p:cNvPicPr>
            <a:picLocks noChangeAspect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152400" y="3543807"/>
            <a:ext cx="2438401" cy="5709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304800" y="4876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Sponsored by DOD HPCMP, SC11/ACM, NCSI and</a:t>
            </a:r>
          </a:p>
          <a:p>
            <a:r>
              <a:rPr lang="en-US" dirty="0" smtClean="0"/>
              <a:t>OK EPSCoR</a:t>
            </a:r>
            <a:endParaRPr lang="en-US" dirty="0"/>
          </a:p>
        </p:txBody>
      </p:sp>
      <p:pic>
        <p:nvPicPr>
          <p:cNvPr id="18" name="Picture 17" descr="widener_logo.jpg"/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7543800" y="5334000"/>
            <a:ext cx="1479518" cy="473927"/>
          </a:xfrm>
          <a:prstGeom prst="rect">
            <a:avLst/>
          </a:prstGeom>
        </p:spPr>
      </p:pic>
      <p:pic>
        <p:nvPicPr>
          <p:cNvPr id="19" name="Picture 18" descr="pupr_logo.jpg"/>
          <p:cNvPicPr>
            <a:picLocks noChangeAspect="1"/>
          </p:cNvPicPr>
          <p:nvPr/>
        </p:nvPicPr>
        <p:blipFill>
          <a:blip r:embed="rId13" cstate="print"/>
          <a:stretch>
            <a:fillRect/>
          </a:stretch>
        </p:blipFill>
        <p:spPr>
          <a:xfrm>
            <a:off x="6780174" y="3505200"/>
            <a:ext cx="904875" cy="1262062"/>
          </a:xfrm>
          <a:prstGeom prst="rect">
            <a:avLst/>
          </a:prstGeom>
        </p:spPr>
      </p:pic>
    </p:spTree>
    <p:custDataLst>
      <p:tags r:id="rId1"/>
    </p:custData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AF78582-057A-4635-8143-9FB397AB0807}" type="slidenum">
              <a:rPr lang="en-US"/>
              <a:pPr/>
              <a:t>3</a:t>
            </a:fld>
            <a:endParaRPr lang="en-US"/>
          </a:p>
        </p:txBody>
      </p:sp>
      <p:sp>
        <p:nvSpPr>
          <p:cNvPr id="450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This is an experiment!</a:t>
            </a:r>
          </a:p>
        </p:txBody>
      </p:sp>
      <p:sp>
        <p:nvSpPr>
          <p:cNvPr id="450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/>
              <a:t>It’s the nature of these kinds of videoconferences that </a:t>
            </a:r>
            <a:r>
              <a:rPr lang="en-US" b="1"/>
              <a:t>FAILURES ARE GUARANTEED TO HAPPEN!       NO PROMISES!</a:t>
            </a:r>
          </a:p>
          <a:p>
            <a:pPr>
              <a:buFont typeface="Wingdings" pitchFamily="2" charset="2"/>
              <a:buNone/>
            </a:pPr>
            <a:r>
              <a:rPr lang="en-US"/>
              <a:t>So, please bear with us. Hopefully everything will work out well enough.</a:t>
            </a:r>
          </a:p>
          <a:p>
            <a:pPr>
              <a:buFont typeface="Wingdings" pitchFamily="2" charset="2"/>
              <a:buNone/>
            </a:pPr>
            <a:r>
              <a:rPr lang="en-US"/>
              <a:t>If you lose your connection, you can retry the same kind of connection, or try connecting another way.</a:t>
            </a:r>
          </a:p>
          <a:p>
            <a:pPr>
              <a:buFont typeface="Wingdings" pitchFamily="2" charset="2"/>
              <a:buNone/>
            </a:pPr>
            <a:r>
              <a:rPr lang="en-US"/>
              <a:t>Remember, if all else fails, you always have the toll free phone bridge to fall back on.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3789806-1AB3-4CA1-B47B-AA81C5B4CD22}" type="slidenum">
              <a:rPr lang="en-US"/>
              <a:pPr/>
              <a:t>4</a:t>
            </a:fld>
            <a:endParaRPr lang="en-US"/>
          </a:p>
        </p:txBody>
      </p:sp>
      <p:sp>
        <p:nvSpPr>
          <p:cNvPr id="464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H.323 (Polycom etc)</a:t>
            </a:r>
          </a:p>
        </p:txBody>
      </p:sp>
      <p:sp>
        <p:nvSpPr>
          <p:cNvPr id="464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you want to use H.323 videoconferencing – for example, </a:t>
            </a:r>
            <a:r>
              <a:rPr lang="en-US" dirty="0" err="1"/>
              <a:t>Polycom</a:t>
            </a:r>
            <a:r>
              <a:rPr lang="en-US" dirty="0"/>
              <a:t> – </a:t>
            </a:r>
            <a:r>
              <a:rPr lang="en-US" dirty="0" smtClean="0"/>
              <a:t>then:</a:t>
            </a:r>
          </a:p>
          <a:p>
            <a:r>
              <a:rPr lang="en-US" dirty="0" smtClean="0"/>
              <a:t>If you ARE already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gatekeeper, dial 2500409.</a:t>
            </a:r>
          </a:p>
          <a:p>
            <a:r>
              <a:rPr lang="en-US" dirty="0" smtClean="0"/>
              <a:t>If you AREN’T registered with the </a:t>
            </a:r>
            <a:r>
              <a:rPr lang="en-US" dirty="0" err="1" smtClean="0"/>
              <a:t>OneNet</a:t>
            </a:r>
            <a:r>
              <a:rPr lang="en-US" dirty="0" smtClean="0"/>
              <a:t> gatekeeper (which is probably the case), then:</a:t>
            </a:r>
          </a:p>
          <a:p>
            <a:pPr lvl="1"/>
            <a:r>
              <a:rPr lang="en-US" dirty="0" smtClean="0"/>
              <a:t>Dial</a:t>
            </a:r>
            <a:r>
              <a:rPr lang="en-US" dirty="0" smtClean="0">
                <a:latin typeface="Courier New" pitchFamily="49" charset="0"/>
                <a:cs typeface="Courier New" pitchFamily="49" charset="0"/>
              </a:rPr>
              <a:t> 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164.58.250.47</a:t>
            </a:r>
          </a:p>
          <a:p>
            <a:pPr lvl="1"/>
            <a:r>
              <a:rPr lang="en-US" dirty="0" smtClean="0"/>
              <a:t>When asked for the conference ID, enter:</a:t>
            </a:r>
          </a:p>
          <a:p>
            <a:pPr lvl="1">
              <a:buNone/>
            </a:pPr>
            <a:r>
              <a:rPr lang="en-US" b="1" dirty="0" smtClean="0"/>
              <a:t>	</a:t>
            </a:r>
            <a:r>
              <a:rPr lang="en-US" b="1" dirty="0" smtClean="0">
                <a:latin typeface="Courier New" pitchFamily="49" charset="0"/>
                <a:cs typeface="Courier New" pitchFamily="49" charset="0"/>
              </a:rPr>
              <a:t>#0409#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buFont typeface="Wingdings" pitchFamily="2" charset="2"/>
              <a:buNone/>
            </a:pPr>
            <a:r>
              <a:rPr lang="en-US" dirty="0" smtClean="0"/>
              <a:t>Many thanks to Roger Holder and </a:t>
            </a:r>
            <a:r>
              <a:rPr lang="en-US" dirty="0" err="1" smtClean="0"/>
              <a:t>OneNet</a:t>
            </a:r>
            <a:r>
              <a:rPr lang="en-US" dirty="0" smtClean="0"/>
              <a:t> for providing this.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H.323 from Internet Explorer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1600" dirty="0" smtClean="0"/>
              <a:t>From a Windows PC running Internet Explorer: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You </a:t>
            </a:r>
            <a:r>
              <a:rPr lang="en-US" sz="1600" b="1" dirty="0" smtClean="0"/>
              <a:t>MUST</a:t>
            </a:r>
            <a:r>
              <a:rPr lang="en-US" sz="1600" dirty="0" smtClean="0"/>
              <a:t> have the ability to install software on the PC (or have someone install it for you).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the latest Java Runtime Environment (JRE) from </a:t>
            </a:r>
            <a:r>
              <a:rPr lang="en-US" sz="1600" dirty="0" smtClean="0">
                <a:hlinkClick r:id="rId2"/>
              </a:rPr>
              <a:t>here</a:t>
            </a:r>
            <a:r>
              <a:rPr lang="en-US" sz="1600" dirty="0" smtClean="0"/>
              <a:t> </a:t>
            </a:r>
            <a:br>
              <a:rPr lang="en-US" sz="1600" dirty="0" smtClean="0"/>
            </a:br>
            <a:r>
              <a:rPr lang="en-US" sz="1600" dirty="0" smtClean="0"/>
              <a:t>(click on the Java Download icon, because that install package includes both the JRE and other components).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Download and install this </a:t>
            </a:r>
            <a:r>
              <a:rPr lang="en-US" sz="1600" dirty="0" smtClean="0">
                <a:hlinkClick r:id="rId3"/>
              </a:rPr>
              <a:t>video decoder</a:t>
            </a:r>
            <a:r>
              <a:rPr lang="en-US" sz="1600" dirty="0" smtClean="0"/>
              <a:t>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Start Internet Explorer.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Copy-and-paste this URL into your IE window: </a:t>
            </a:r>
            <a:br>
              <a:rPr lang="en-US" sz="1600" dirty="0" smtClean="0"/>
            </a:br>
            <a:r>
              <a:rPr lang="en-US" sz="1600" b="1" dirty="0" smtClean="0"/>
              <a:t>http://164.58.250.47/</a:t>
            </a:r>
            <a:r>
              <a:rPr lang="en-US" sz="1600" dirty="0" smtClean="0"/>
              <a:t>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in the upper left, click on "Streaming".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Sign-in Name, type your name.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In the textbox labeled Conference ID, type this: </a:t>
            </a:r>
            <a:br>
              <a:rPr lang="en-US" sz="1600" dirty="0" smtClean="0"/>
            </a:br>
            <a:r>
              <a:rPr lang="en-US" sz="1600" dirty="0" smtClean="0"/>
              <a:t>0409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Click on "Stream this conference". </a:t>
            </a:r>
          </a:p>
          <a:p>
            <a:pPr>
              <a:buClrTx/>
              <a:buSzPct val="100000"/>
              <a:buFont typeface="+mj-lt"/>
              <a:buAutoNum type="arabicPeriod"/>
            </a:pPr>
            <a:r>
              <a:rPr lang="en-US" sz="1600" dirty="0" smtClean="0"/>
              <a:t>When that webpage loads, you may see, at the very top, a bar offering you options. </a:t>
            </a:r>
            <a:br>
              <a:rPr lang="en-US" sz="1600" dirty="0" smtClean="0"/>
            </a:br>
            <a:r>
              <a:rPr lang="en-US" sz="1600" dirty="0" smtClean="0"/>
              <a:t>If so, click on it and choose "Install this add-on."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NCSI Intro Parallel: Overview</a:t>
            </a:r>
          </a:p>
          <a:p>
            <a:pPr>
              <a:defRPr/>
            </a:pPr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DAFF6522-D39A-4EFB-9FD2-0F43165FD2EE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C5B91A-D25A-4171-9B64-6EC05E7A942A}" type="slidenum">
              <a:rPr lang="en-US"/>
              <a:pPr/>
              <a:t>6</a:t>
            </a:fld>
            <a:endParaRPr lang="en-US"/>
          </a:p>
        </p:txBody>
      </p:sp>
      <p:sp>
        <p:nvSpPr>
          <p:cNvPr id="452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 smtClean="0"/>
              <a:t>EVO</a:t>
            </a:r>
            <a:endParaRPr lang="en-US" sz="3600" dirty="0"/>
          </a:p>
        </p:txBody>
      </p:sp>
      <p:sp>
        <p:nvSpPr>
          <p:cNvPr id="452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 smtClean="0"/>
              <a:t>There’s a quick description of how to use EVO on the workshop logistics webpage.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0FEA5B2-C75C-4B5B-98BE-64AAADC248CE}" type="slidenum">
              <a:rPr lang="en-US"/>
              <a:pPr/>
              <a:t>7</a:t>
            </a:fld>
            <a:endParaRPr lang="en-US"/>
          </a:p>
        </p:txBody>
      </p:sp>
      <p:sp>
        <p:nvSpPr>
          <p:cNvPr id="454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Phone Bridge</a:t>
            </a:r>
          </a:p>
        </p:txBody>
      </p:sp>
      <p:sp>
        <p:nvSpPr>
          <p:cNvPr id="4546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If all else fails, you can call into our toll free phone bridge: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1-800-832-0736</a:t>
            </a:r>
          </a:p>
          <a:p>
            <a:pPr algn="ctr">
              <a:buFont typeface="Wingdings" pitchFamily="2" charset="2"/>
              <a:buNone/>
            </a:pPr>
            <a:r>
              <a:rPr lang="en-US" dirty="0" smtClean="0"/>
              <a:t>* 623 2874 #</a:t>
            </a:r>
            <a:endParaRPr lang="en-US" dirty="0"/>
          </a:p>
          <a:p>
            <a:pPr>
              <a:buFont typeface="Wingdings" pitchFamily="2" charset="2"/>
              <a:buNone/>
            </a:pPr>
            <a:r>
              <a:rPr lang="en-US" dirty="0"/>
              <a:t>Please mute yourself and use the phone to listen.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Don’t worry, we’ll call out slide numbers as we go.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Please use the phone bridge </a:t>
            </a:r>
            <a:r>
              <a:rPr lang="en-US" b="1" u="sng" dirty="0"/>
              <a:t>ONLY</a:t>
            </a:r>
            <a:r>
              <a:rPr lang="en-US" dirty="0"/>
              <a:t> if you cannot connect any other way: the phone bridge is charged per connection per minute, so our preference is to minimize the number of connections.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Many thanks to </a:t>
            </a:r>
            <a:r>
              <a:rPr lang="en-US" dirty="0" smtClean="0"/>
              <a:t>OU Information Technology for providing the toll free phone bridge.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BF37389-4EFB-484B-AB5A-BD4F84D9F3C6}" type="slidenum">
              <a:rPr lang="en-US"/>
              <a:pPr/>
              <a:t>8</a:t>
            </a:fld>
            <a:endParaRPr lang="en-US"/>
          </a:p>
        </p:txBody>
      </p:sp>
      <p:sp>
        <p:nvSpPr>
          <p:cNvPr id="465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/>
              <a:t>Please Mute Yourself</a:t>
            </a:r>
          </a:p>
        </p:txBody>
      </p:sp>
      <p:sp>
        <p:nvSpPr>
          <p:cNvPr id="465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en-US" dirty="0"/>
              <a:t>No matter how you connect, please mute yourself, so that we cannot hear you.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At </a:t>
            </a:r>
            <a:r>
              <a:rPr lang="en-US" dirty="0" smtClean="0"/>
              <a:t>ISU and UW, </a:t>
            </a:r>
            <a:r>
              <a:rPr lang="en-US" dirty="0"/>
              <a:t>we will turn off the sound on all conferencing technologies.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That way, we won’t have problems with echo cancellation.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Of course, that means we cannot hear questions.</a:t>
            </a:r>
          </a:p>
          <a:p>
            <a:pPr>
              <a:buFont typeface="Wingdings" pitchFamily="2" charset="2"/>
              <a:buNone/>
            </a:pPr>
            <a:r>
              <a:rPr lang="en-US" dirty="0"/>
              <a:t>So for questions, you’ll need to send some kind of text.</a:t>
            </a:r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743200" y="6172200"/>
            <a:ext cx="3995737" cy="457200"/>
          </a:xfrm>
        </p:spPr>
        <p:txBody>
          <a:bodyPr/>
          <a:lstStyle/>
          <a:p>
            <a:r>
              <a:rPr lang="en-US" dirty="0" smtClean="0"/>
              <a:t>NCSI Intro Parallel: Overview</a:t>
            </a:r>
            <a:endParaRPr lang="en-US" dirty="0"/>
          </a:p>
          <a:p>
            <a:r>
              <a:rPr lang="en-US" dirty="0" smtClean="0"/>
              <a:t>June 26 - July 1 2011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C4F5EC7-229E-472C-A577-0EE5257C4F8A}" type="slidenum">
              <a:rPr lang="en-US"/>
              <a:pPr/>
              <a:t>9</a:t>
            </a:fld>
            <a:endParaRPr lang="en-US"/>
          </a:p>
        </p:txBody>
      </p:sp>
      <p:sp>
        <p:nvSpPr>
          <p:cNvPr id="455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Questions via Text: </a:t>
            </a:r>
            <a:r>
              <a:rPr lang="en-US" sz="3600" dirty="0" err="1" smtClean="0"/>
              <a:t>Piazzza</a:t>
            </a:r>
            <a:endParaRPr lang="en-US" sz="3600" dirty="0"/>
          </a:p>
        </p:txBody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dirty="0"/>
              <a:t>Ask questions </a:t>
            </a:r>
            <a:r>
              <a:rPr lang="en-US" dirty="0" smtClean="0"/>
              <a:t>via: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US" b="1" dirty="0" smtClean="0">
                <a:latin typeface="Courier New" pitchFamily="49" charset="0"/>
                <a:cs typeface="Courier New" pitchFamily="49" charset="0"/>
                <a:hlinkClick r:id="rId2"/>
              </a:rPr>
              <a:t>http://www.piazza.com/</a:t>
            </a:r>
            <a:endParaRPr lang="en-US" b="1" dirty="0">
              <a:latin typeface="Courier New" pitchFamily="49" charset="0"/>
              <a:cs typeface="Courier New" pitchFamily="49" charset="0"/>
            </a:endParaRP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dirty="0" smtClean="0"/>
              <a:t>All </a:t>
            </a:r>
            <a:r>
              <a:rPr lang="en-US" dirty="0"/>
              <a:t>questions will be read out loud and then answered out loud</a:t>
            </a:r>
            <a:r>
              <a:rPr lang="en-US" dirty="0" smtClean="0"/>
              <a:t>.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endParaRPr lang="en-US" dirty="0" smtClean="0"/>
          </a:p>
          <a:p>
            <a:pPr>
              <a:buFont typeface="Wingdings" pitchFamily="2" charset="2"/>
              <a:buNone/>
            </a:pPr>
            <a:r>
              <a:rPr lang="en-US" b="1" u="sng" dirty="0" smtClean="0"/>
              <a:t>NOTE</a:t>
            </a:r>
            <a:r>
              <a:rPr lang="en-US" dirty="0" smtClean="0"/>
              <a:t>: Because of image-and-likeness rules, people attending remotely offsite via videoconferencing </a:t>
            </a:r>
            <a:r>
              <a:rPr lang="en-US" b="1" u="sng" dirty="0" smtClean="0"/>
              <a:t>CANNOT</a:t>
            </a:r>
            <a:r>
              <a:rPr lang="en-US" dirty="0" smtClean="0"/>
              <a:t> ask questions via voice.</a:t>
            </a:r>
            <a:endParaRPr lang="en-US" dirty="0"/>
          </a:p>
        </p:txBody>
      </p:sp>
      <p:sp>
        <p:nvSpPr>
          <p:cNvPr id="6" name="Rectangle 12"/>
          <p:cNvSpPr txBox="1">
            <a:spLocks noChangeArrowheads="1"/>
          </p:cNvSpPr>
          <p:nvPr/>
        </p:nvSpPr>
        <p:spPr bwMode="auto">
          <a:xfrm>
            <a:off x="2819401" y="6172200"/>
            <a:ext cx="3733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TALK TITLE GOES HERE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Intermediate Parallel, July 31 – Aug 6 2011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PWI" val="98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1"/>
  <p:tag name="NBP" val="1"/>
  <p:tag name="BSN" val="1"/>
  <p:tag name="SVT" val="TRUE"/>
  <p:tag name="CVB" val="1"/>
  <p:tag name="SPT" val="FALSE"/>
  <p:tag name="CII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SWI" val="56"/>
  <p:tag name="NBP" val="1"/>
  <p:tag name="BSN" val="56"/>
  <p:tag name="SVT" val="TRUE"/>
  <p:tag name="CVB" val="56"/>
  <p:tag name="SPT" val="FALSE"/>
  <p:tag name="CII" val="5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UMMACSH" val="TRUE"/>
</p:tagLst>
</file>

<file path=ppt/theme/theme1.xml><?xml version="1.0" encoding="utf-8"?>
<a:theme xmlns:a="http://schemas.openxmlformats.org/drawingml/2006/main" name="Blends">
  <a:themeElements>
    <a:clrScheme name="Blends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Blend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ends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ends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ends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Designs\Blends.pot</Template>
  <TotalTime>8676</TotalTime>
  <Words>930</Words>
  <Application>Microsoft Office PowerPoint</Application>
  <PresentationFormat>On-screen Show (4:3)</PresentationFormat>
  <Paragraphs>131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Blends</vt:lpstr>
      <vt:lpstr>High Performance Computing Modernization Program (HPCMP)  Summer 2011 Puerto Rico Workshop on  Intermediate Parallel Programming &amp; Cluster Computing  in conjunction with the National Computational Science Institute (NCSI)/  SC11 Conference  Jointly hosted at  Polytechnic U of Puerto Rico and U Oklahoma  and available live via videoconferencing  (streaming video recordings coming soon)</vt:lpstr>
      <vt:lpstr>Intermediate Parallel Programming &amp; Cluster Computing Welcome</vt:lpstr>
      <vt:lpstr>This is an experiment!</vt:lpstr>
      <vt:lpstr>H.323 (Polycom etc)</vt:lpstr>
      <vt:lpstr>H.323 from Internet Explorer</vt:lpstr>
      <vt:lpstr>EVO</vt:lpstr>
      <vt:lpstr>Phone Bridge</vt:lpstr>
      <vt:lpstr>Please Mute Yourself</vt:lpstr>
      <vt:lpstr>Questions via Text: Piazzza</vt:lpstr>
      <vt:lpstr>Thanks for helping and sponsoring!</vt:lpstr>
      <vt:lpstr>This is an experiment!</vt:lpstr>
      <vt:lpstr>Thanks for your attention!   Questions?</vt:lpstr>
    </vt:vector>
  </TitlesOfParts>
  <Company>University of Oklahoma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Supercomputing in Plain English: Overview</dc:title>
  <dc:creator>Henry Neeman</dc:creator>
  <cp:lastModifiedBy>hneeman</cp:lastModifiedBy>
  <cp:revision>468</cp:revision>
  <cp:lastPrinted>1601-01-01T00:00:00Z</cp:lastPrinted>
  <dcterms:created xsi:type="dcterms:W3CDTF">2001-08-18T12:37:15Z</dcterms:created>
  <dcterms:modified xsi:type="dcterms:W3CDTF">2011-07-31T23:11:35Z</dcterms:modified>
</cp:coreProperties>
</file>